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57" r:id="rId2"/>
    <p:sldId id="263" r:id="rId3"/>
    <p:sldId id="258" r:id="rId4"/>
    <p:sldId id="273" r:id="rId5"/>
    <p:sldId id="274" r:id="rId6"/>
    <p:sldId id="368" r:id="rId7"/>
    <p:sldId id="275"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90" r:id="rId21"/>
    <p:sldId id="291" r:id="rId22"/>
    <p:sldId id="292" r:id="rId23"/>
    <p:sldId id="293" r:id="rId24"/>
    <p:sldId id="294" r:id="rId25"/>
    <p:sldId id="295" r:id="rId26"/>
    <p:sldId id="296" r:id="rId27"/>
    <p:sldId id="297" r:id="rId28"/>
    <p:sldId id="298" r:id="rId29"/>
    <p:sldId id="299" r:id="rId30"/>
    <p:sldId id="289" r:id="rId31"/>
    <p:sldId id="300" r:id="rId32"/>
    <p:sldId id="301" r:id="rId33"/>
    <p:sldId id="302" r:id="rId34"/>
    <p:sldId id="303" r:id="rId35"/>
    <p:sldId id="304" r:id="rId36"/>
    <p:sldId id="305" r:id="rId37"/>
    <p:sldId id="306" r:id="rId38"/>
    <p:sldId id="307" r:id="rId39"/>
    <p:sldId id="308" r:id="rId40"/>
    <p:sldId id="309" r:id="rId41"/>
    <p:sldId id="311" r:id="rId42"/>
    <p:sldId id="312" r:id="rId43"/>
    <p:sldId id="313" r:id="rId44"/>
    <p:sldId id="315" r:id="rId45"/>
    <p:sldId id="316" r:id="rId46"/>
    <p:sldId id="317" r:id="rId47"/>
    <p:sldId id="318" r:id="rId48"/>
    <p:sldId id="319" r:id="rId49"/>
    <p:sldId id="320" r:id="rId50"/>
    <p:sldId id="321" r:id="rId51"/>
    <p:sldId id="322" r:id="rId52"/>
    <p:sldId id="323" r:id="rId53"/>
    <p:sldId id="324" r:id="rId54"/>
    <p:sldId id="326" r:id="rId55"/>
    <p:sldId id="325" r:id="rId56"/>
    <p:sldId id="327" r:id="rId57"/>
    <p:sldId id="328" r:id="rId58"/>
    <p:sldId id="329" r:id="rId59"/>
    <p:sldId id="330" r:id="rId60"/>
    <p:sldId id="331" r:id="rId61"/>
    <p:sldId id="334" r:id="rId62"/>
    <p:sldId id="335" r:id="rId63"/>
    <p:sldId id="336" r:id="rId64"/>
    <p:sldId id="337" r:id="rId65"/>
    <p:sldId id="338" r:id="rId66"/>
    <p:sldId id="339" r:id="rId67"/>
    <p:sldId id="340" r:id="rId68"/>
    <p:sldId id="341" r:id="rId69"/>
    <p:sldId id="342" r:id="rId70"/>
    <p:sldId id="343" r:id="rId71"/>
    <p:sldId id="345" r:id="rId72"/>
    <p:sldId id="347" r:id="rId73"/>
    <p:sldId id="346"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62" r:id="rId87"/>
    <p:sldId id="363" r:id="rId88"/>
    <p:sldId id="364" r:id="rId89"/>
    <p:sldId id="365" r:id="rId90"/>
    <p:sldId id="366" r:id="rId91"/>
    <p:sldId id="367"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4" d="100"/>
          <a:sy n="74" d="100"/>
        </p:scale>
        <p:origin x="-558" y="-90"/>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97"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presProps" Target="pres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notesMaster" Target="notesMasters/notesMaster1.xml" /><Relationship Id="rId98"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2/1/2022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2/1/2022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a:t>Click to edit Master title style</a:t>
            </a:r>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2/1/2022</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2/1/2022</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2/1/2022</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2/1/2022</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2/1/2022</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9811" y="1600200"/>
            <a:ext cx="8229600" cy="1828800"/>
          </a:xfrm>
        </p:spPr>
        <p:txBody>
          <a:bodyPr>
            <a:normAutofit fontScale="90000"/>
          </a:bodyPr>
          <a:lstStyle/>
          <a:p>
            <a:r>
              <a:rPr lang="en-US" b="1" dirty="0"/>
              <a:t>Hadoop Implementation and Hadoop Eco System Tools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0" y="5618968"/>
            <a:ext cx="1155940" cy="1239031"/>
          </a:xfrm>
          <a:prstGeom prst="rect">
            <a:avLst/>
          </a:prstGeom>
        </p:spPr>
      </p:pic>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8285-4AB5-4F90-8B74-E330835D8FE8}"/>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D73E9ED1-003E-401D-94BC-A81C681020C9}"/>
              </a:ext>
            </a:extLst>
          </p:cNvPr>
          <p:cNvSpPr>
            <a:spLocks noGrp="1"/>
          </p:cNvSpPr>
          <p:nvPr>
            <p:ph idx="1"/>
          </p:nvPr>
        </p:nvSpPr>
        <p:spPr/>
        <p:txBody>
          <a:bodyPr/>
          <a:lstStyle/>
          <a:p>
            <a:pPr marL="0" lvl="1" indent="0" algn="just">
              <a:lnSpc>
                <a:spcPct val="110000"/>
              </a:lnSpc>
              <a:spcBef>
                <a:spcPts val="1800"/>
              </a:spcBef>
              <a:buNone/>
            </a:pPr>
            <a:r>
              <a:rPr lang="en-IN" b="1" dirty="0"/>
              <a:t>Column Types</a:t>
            </a:r>
          </a:p>
          <a:p>
            <a:pPr lvl="1" algn="just">
              <a:lnSpc>
                <a:spcPct val="110000"/>
              </a:lnSpc>
            </a:pPr>
            <a:r>
              <a:rPr lang="en-US" dirty="0">
                <a:solidFill>
                  <a:schemeClr val="tx2"/>
                </a:solidFill>
              </a:rPr>
              <a:t>Column type are used as column data types of Hive.</a:t>
            </a:r>
          </a:p>
          <a:p>
            <a:pPr marL="457200" lvl="1" indent="0" algn="just">
              <a:lnSpc>
                <a:spcPct val="110000"/>
              </a:lnSpc>
              <a:buNone/>
            </a:pPr>
            <a:r>
              <a:rPr lang="en-US" dirty="0"/>
              <a:t>They are as follows:</a:t>
            </a:r>
          </a:p>
          <a:p>
            <a:pPr marL="457200" lvl="1" indent="0" algn="just">
              <a:lnSpc>
                <a:spcPct val="110000"/>
              </a:lnSpc>
              <a:buNone/>
            </a:pPr>
            <a:r>
              <a:rPr lang="en-IN" dirty="0"/>
              <a:t>Integral Types</a:t>
            </a:r>
          </a:p>
          <a:p>
            <a:pPr lvl="1" algn="just">
              <a:lnSpc>
                <a:spcPct val="110000"/>
              </a:lnSpc>
            </a:pPr>
            <a:r>
              <a:rPr lang="en-US" dirty="0">
                <a:solidFill>
                  <a:schemeClr val="tx2"/>
                </a:solidFill>
              </a:rPr>
              <a:t>Integer type data can be specified using integral data types, INT.</a:t>
            </a:r>
          </a:p>
          <a:p>
            <a:pPr lvl="1" algn="just">
              <a:lnSpc>
                <a:spcPct val="110000"/>
              </a:lnSpc>
            </a:pPr>
            <a:r>
              <a:rPr lang="en-US" dirty="0">
                <a:solidFill>
                  <a:schemeClr val="tx2"/>
                </a:solidFill>
              </a:rPr>
              <a:t>When the data range exceeds the range of INT, you need to use BIGINT and if the data range is smaller than the INT, you use SMALLINT.</a:t>
            </a:r>
          </a:p>
          <a:p>
            <a:pPr lvl="1" algn="just">
              <a:lnSpc>
                <a:spcPct val="110000"/>
              </a:lnSpc>
            </a:pPr>
            <a:r>
              <a:rPr lang="en-US" dirty="0">
                <a:solidFill>
                  <a:schemeClr val="tx2"/>
                </a:solidFill>
              </a:rPr>
              <a:t>TINYINT is smaller than SMALLINT.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14684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5838-F4C2-4925-B060-E484333AE7E4}"/>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2B350908-1F6C-4892-9EBD-8F084BFDF666}"/>
              </a:ext>
            </a:extLst>
          </p:cNvPr>
          <p:cNvSpPr>
            <a:spLocks noGrp="1"/>
          </p:cNvSpPr>
          <p:nvPr>
            <p:ph idx="1"/>
          </p:nvPr>
        </p:nvSpPr>
        <p:spPr/>
        <p:txBody>
          <a:bodyPr>
            <a:normAutofit/>
          </a:bodyPr>
          <a:lstStyle/>
          <a:p>
            <a:r>
              <a:rPr lang="en-US" sz="2000" dirty="0"/>
              <a:t>The following table depicts various INT data types:</a:t>
            </a:r>
          </a:p>
          <a:p>
            <a:endParaRPr lang="en-GB" sz="2000" dirty="0"/>
          </a:p>
        </p:txBody>
      </p:sp>
      <p:graphicFrame>
        <p:nvGraphicFramePr>
          <p:cNvPr id="4" name="Table 3">
            <a:extLst>
              <a:ext uri="{FF2B5EF4-FFF2-40B4-BE49-F238E27FC236}">
                <a16:creationId xmlns:a16="http://schemas.microsoft.com/office/drawing/2014/main" id="{E2497A0A-87A6-4FB9-858B-D94216285F83}"/>
              </a:ext>
            </a:extLst>
          </p:cNvPr>
          <p:cNvGraphicFramePr>
            <a:graphicFrameLocks noGrp="1"/>
          </p:cNvGraphicFramePr>
          <p:nvPr>
            <p:extLst>
              <p:ext uri="{D42A27DB-BD31-4B8C-83A1-F6EECF244321}">
                <p14:modId xmlns:p14="http://schemas.microsoft.com/office/powerpoint/2010/main" val="3633653777"/>
              </p:ext>
            </p:extLst>
          </p:nvPr>
        </p:nvGraphicFramePr>
        <p:xfrm>
          <a:off x="2684463" y="2800350"/>
          <a:ext cx="6819900" cy="2133600"/>
        </p:xfrm>
        <a:graphic>
          <a:graphicData uri="http://schemas.openxmlformats.org/drawingml/2006/table">
            <a:tbl>
              <a:tblPr/>
              <a:tblGrid>
                <a:gridCol w="2273300">
                  <a:extLst>
                    <a:ext uri="{9D8B030D-6E8A-4147-A177-3AD203B41FA5}">
                      <a16:colId xmlns:a16="http://schemas.microsoft.com/office/drawing/2014/main" val="3648102681"/>
                    </a:ext>
                  </a:extLst>
                </a:gridCol>
                <a:gridCol w="2273300">
                  <a:extLst>
                    <a:ext uri="{9D8B030D-6E8A-4147-A177-3AD203B41FA5}">
                      <a16:colId xmlns:a16="http://schemas.microsoft.com/office/drawing/2014/main" val="1995005487"/>
                    </a:ext>
                  </a:extLst>
                </a:gridCol>
                <a:gridCol w="2273300">
                  <a:extLst>
                    <a:ext uri="{9D8B030D-6E8A-4147-A177-3AD203B41FA5}">
                      <a16:colId xmlns:a16="http://schemas.microsoft.com/office/drawing/2014/main" val="795849950"/>
                    </a:ext>
                  </a:extLst>
                </a:gridCol>
              </a:tblGrid>
              <a:tr h="0">
                <a:tc>
                  <a:txBody>
                    <a:bodyPr/>
                    <a:lstStyle/>
                    <a:p>
                      <a:pPr algn="ctr" fontAlgn="t"/>
                      <a:r>
                        <a:rPr lang="en-IN" dirty="0">
                          <a:effectLst/>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rPr>
                        <a:t>Postfix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136585085"/>
                  </a:ext>
                </a:extLst>
              </a:tr>
              <a:tr h="0">
                <a:tc>
                  <a:txBody>
                    <a:bodyPr/>
                    <a:lstStyle/>
                    <a:p>
                      <a:pPr fontAlgn="t"/>
                      <a:r>
                        <a:rPr lang="en-IN" dirty="0">
                          <a:solidFill>
                            <a:schemeClr val="tx2"/>
                          </a:solidFill>
                          <a:effectLst/>
                        </a:rPr>
                        <a:t>TINYINT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solidFill>
                            <a:schemeClr val="tx2"/>
                          </a:solidFill>
                          <a:effectLst/>
                        </a:rPr>
                        <a:t>10Y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5035799"/>
                  </a:ext>
                </a:extLst>
              </a:tr>
              <a:tr h="0">
                <a:tc>
                  <a:txBody>
                    <a:bodyPr/>
                    <a:lstStyle/>
                    <a:p>
                      <a:pPr fontAlgn="t"/>
                      <a:r>
                        <a:rPr lang="en-IN" dirty="0">
                          <a:solidFill>
                            <a:schemeClr val="tx2"/>
                          </a:solidFill>
                          <a:effectLst/>
                        </a:rPr>
                        <a:t>SMALLINT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solidFill>
                            <a:schemeClr val="tx2"/>
                          </a:solidFill>
                          <a:effectLst/>
                        </a:rPr>
                        <a:t>10S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62118259"/>
                  </a:ext>
                </a:extLst>
              </a:tr>
              <a:tr h="0">
                <a:tc>
                  <a:txBody>
                    <a:bodyPr/>
                    <a:lstStyle/>
                    <a:p>
                      <a:pPr fontAlgn="t"/>
                      <a:r>
                        <a:rPr lang="en-IN" dirty="0">
                          <a:solidFill>
                            <a:schemeClr val="tx2"/>
                          </a:solidFill>
                          <a:effectLst/>
                        </a:rPr>
                        <a:t>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solidFill>
                            <a:schemeClr val="tx2"/>
                          </a:solidFill>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68414022"/>
                  </a:ext>
                </a:extLst>
              </a:tr>
              <a:tr h="0">
                <a:tc>
                  <a:txBody>
                    <a:bodyPr/>
                    <a:lstStyle/>
                    <a:p>
                      <a:pPr fontAlgn="t"/>
                      <a:r>
                        <a:rPr lang="en-IN">
                          <a:solidFill>
                            <a:schemeClr val="tx2"/>
                          </a:solidFill>
                          <a:effectLst/>
                        </a:rPr>
                        <a:t>BIGINT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10L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10469363"/>
                  </a:ext>
                </a:extLst>
              </a:tr>
            </a:tbl>
          </a:graphicData>
        </a:graphic>
      </p:graphicFrame>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41629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0021-BA5D-4D53-B80F-EBC2C9A95018}"/>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F8BCADF3-7028-4570-A4E2-32D2CC4421C3}"/>
              </a:ext>
            </a:extLst>
          </p:cNvPr>
          <p:cNvSpPr>
            <a:spLocks noGrp="1"/>
          </p:cNvSpPr>
          <p:nvPr>
            <p:ph idx="1"/>
          </p:nvPr>
        </p:nvSpPr>
        <p:spPr/>
        <p:txBody>
          <a:bodyPr>
            <a:normAutofit/>
          </a:bodyPr>
          <a:lstStyle/>
          <a:p>
            <a:pPr marL="0" indent="0">
              <a:lnSpc>
                <a:spcPct val="150000"/>
              </a:lnSpc>
              <a:buNone/>
            </a:pPr>
            <a:r>
              <a:rPr lang="en-IN" sz="2000" dirty="0"/>
              <a:t>String Types</a:t>
            </a:r>
          </a:p>
          <a:p>
            <a:pPr>
              <a:lnSpc>
                <a:spcPct val="150000"/>
              </a:lnSpc>
            </a:pPr>
            <a:r>
              <a:rPr lang="en-US" sz="2000" dirty="0">
                <a:solidFill>
                  <a:schemeClr val="tx2"/>
                </a:solidFill>
              </a:rPr>
              <a:t>String type data types can be specified using single quotes (' ') or double quotes (" "). It contains two data types: VARCHAR and CHAR. Hive follows C-types escape characters.</a:t>
            </a:r>
          </a:p>
          <a:p>
            <a:pPr>
              <a:lnSpc>
                <a:spcPct val="150000"/>
              </a:lnSpc>
            </a:pPr>
            <a:r>
              <a:rPr lang="en-US" sz="2000" dirty="0"/>
              <a:t>The following table depicts various CHAR data types:</a:t>
            </a:r>
            <a:br>
              <a:rPr lang="en-US" sz="2000" dirty="0"/>
            </a:br>
            <a:endParaRPr lang="en-GB" sz="2000" dirty="0"/>
          </a:p>
        </p:txBody>
      </p:sp>
      <p:graphicFrame>
        <p:nvGraphicFramePr>
          <p:cNvPr id="4" name="Table 3">
            <a:extLst>
              <a:ext uri="{FF2B5EF4-FFF2-40B4-BE49-F238E27FC236}">
                <a16:creationId xmlns:a16="http://schemas.microsoft.com/office/drawing/2014/main" id="{D983EBBB-439F-4FD2-87AC-2C3CD25F5A96}"/>
              </a:ext>
            </a:extLst>
          </p:cNvPr>
          <p:cNvGraphicFramePr>
            <a:graphicFrameLocks noGrp="1"/>
          </p:cNvGraphicFramePr>
          <p:nvPr>
            <p:extLst>
              <p:ext uri="{D42A27DB-BD31-4B8C-83A1-F6EECF244321}">
                <p14:modId xmlns:p14="http://schemas.microsoft.com/office/powerpoint/2010/main" val="2757199258"/>
              </p:ext>
            </p:extLst>
          </p:nvPr>
        </p:nvGraphicFramePr>
        <p:xfrm>
          <a:off x="2684463" y="4930140"/>
          <a:ext cx="6819900" cy="1280160"/>
        </p:xfrm>
        <a:graphic>
          <a:graphicData uri="http://schemas.openxmlformats.org/drawingml/2006/table">
            <a:tbl>
              <a:tblPr/>
              <a:tblGrid>
                <a:gridCol w="1876425">
                  <a:extLst>
                    <a:ext uri="{9D8B030D-6E8A-4147-A177-3AD203B41FA5}">
                      <a16:colId xmlns:a16="http://schemas.microsoft.com/office/drawing/2014/main" val="1640743086"/>
                    </a:ext>
                  </a:extLst>
                </a:gridCol>
                <a:gridCol w="4943475">
                  <a:extLst>
                    <a:ext uri="{9D8B030D-6E8A-4147-A177-3AD203B41FA5}">
                      <a16:colId xmlns:a16="http://schemas.microsoft.com/office/drawing/2014/main" val="2861421383"/>
                    </a:ext>
                  </a:extLst>
                </a:gridCol>
              </a:tblGrid>
              <a:tr h="0">
                <a:tc>
                  <a:txBody>
                    <a:bodyPr/>
                    <a:lstStyle/>
                    <a:p>
                      <a:pPr algn="ctr" fontAlgn="t"/>
                      <a:r>
                        <a:rPr lang="en-IN" dirty="0">
                          <a:effectLst/>
                        </a:rPr>
                        <a:t>Data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rPr>
                        <a:t>Length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46768044"/>
                  </a:ext>
                </a:extLst>
              </a:tr>
              <a:tr h="0">
                <a:tc>
                  <a:txBody>
                    <a:bodyPr/>
                    <a:lstStyle/>
                    <a:p>
                      <a:pPr fontAlgn="t"/>
                      <a:r>
                        <a:rPr lang="en-IN" dirty="0">
                          <a:solidFill>
                            <a:schemeClr val="tx2"/>
                          </a:solidFill>
                          <a:effectLst/>
                        </a:rPr>
                        <a:t>VARCHAR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1 to 65355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01125111"/>
                  </a:ext>
                </a:extLst>
              </a:tr>
              <a:tr h="0">
                <a:tc>
                  <a:txBody>
                    <a:bodyPr/>
                    <a:lstStyle/>
                    <a:p>
                      <a:pPr fontAlgn="t"/>
                      <a:r>
                        <a:rPr lang="en-IN" dirty="0">
                          <a:solidFill>
                            <a:schemeClr val="tx2"/>
                          </a:solidFill>
                          <a:effectLst/>
                        </a:rPr>
                        <a:t>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255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98029336"/>
                  </a:ext>
                </a:extLst>
              </a:tr>
            </a:tbl>
          </a:graphicData>
        </a:graphic>
      </p:graphicFrame>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91955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4C0B-928E-43B4-ADAC-F5F21AA6ACE9}"/>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5B6BCBA1-1020-47CF-B91A-5B7A90AB0B78}"/>
              </a:ext>
            </a:extLst>
          </p:cNvPr>
          <p:cNvSpPr>
            <a:spLocks noGrp="1"/>
          </p:cNvSpPr>
          <p:nvPr>
            <p:ph idx="1"/>
          </p:nvPr>
        </p:nvSpPr>
        <p:spPr/>
        <p:txBody>
          <a:bodyPr>
            <a:noAutofit/>
          </a:bodyPr>
          <a:lstStyle/>
          <a:p>
            <a:pPr marL="0" indent="0" algn="just">
              <a:lnSpc>
                <a:spcPct val="120000"/>
              </a:lnSpc>
              <a:buNone/>
            </a:pPr>
            <a:r>
              <a:rPr lang="en-GB" sz="2000" dirty="0"/>
              <a:t>Timestamp</a:t>
            </a:r>
          </a:p>
          <a:p>
            <a:pPr algn="just">
              <a:lnSpc>
                <a:spcPct val="120000"/>
              </a:lnSpc>
            </a:pPr>
            <a:r>
              <a:rPr lang="en-GB" sz="2000" dirty="0">
                <a:solidFill>
                  <a:schemeClr val="tx2"/>
                </a:solidFill>
              </a:rPr>
              <a:t>It supports traditional UNIX timestamp with optional nanosecond precision. It supports </a:t>
            </a:r>
            <a:r>
              <a:rPr lang="en-GB" sz="2000" dirty="0" err="1">
                <a:solidFill>
                  <a:schemeClr val="tx2"/>
                </a:solidFill>
              </a:rPr>
              <a:t>java.sql.Timestamp</a:t>
            </a:r>
            <a:r>
              <a:rPr lang="en-GB" sz="2000" dirty="0">
                <a:solidFill>
                  <a:schemeClr val="tx2"/>
                </a:solidFill>
              </a:rPr>
              <a:t> format “YYYY-MM-DD </a:t>
            </a:r>
            <a:r>
              <a:rPr lang="en-GB" sz="2000" dirty="0" err="1">
                <a:solidFill>
                  <a:schemeClr val="tx2"/>
                </a:solidFill>
              </a:rPr>
              <a:t>HH:MM:SS.fffffffff</a:t>
            </a:r>
            <a:r>
              <a:rPr lang="en-GB" sz="2000" dirty="0">
                <a:solidFill>
                  <a:schemeClr val="tx2"/>
                </a:solidFill>
              </a:rPr>
              <a:t>” and format “</a:t>
            </a:r>
            <a:r>
              <a:rPr lang="en-GB" sz="2000" dirty="0" err="1">
                <a:solidFill>
                  <a:schemeClr val="tx2"/>
                </a:solidFill>
              </a:rPr>
              <a:t>yyyy</a:t>
            </a:r>
            <a:r>
              <a:rPr lang="en-GB" sz="2000" dirty="0">
                <a:solidFill>
                  <a:schemeClr val="tx2"/>
                </a:solidFill>
              </a:rPr>
              <a:t>-mm-dd </a:t>
            </a:r>
            <a:r>
              <a:rPr lang="en-GB" sz="2000" dirty="0" err="1">
                <a:solidFill>
                  <a:schemeClr val="tx2"/>
                </a:solidFill>
              </a:rPr>
              <a:t>hh:mm:ss.ffffffffff</a:t>
            </a:r>
            <a:r>
              <a:rPr lang="en-GB" sz="2000" dirty="0">
                <a:solidFill>
                  <a:schemeClr val="tx2"/>
                </a:solidFill>
              </a:rPr>
              <a:t>”.</a:t>
            </a:r>
          </a:p>
          <a:p>
            <a:pPr marL="0" indent="0" algn="just">
              <a:lnSpc>
                <a:spcPct val="120000"/>
              </a:lnSpc>
              <a:buNone/>
            </a:pPr>
            <a:r>
              <a:rPr lang="en-GB" sz="2000" dirty="0"/>
              <a:t>Dates</a:t>
            </a:r>
          </a:p>
          <a:p>
            <a:pPr algn="just">
              <a:lnSpc>
                <a:spcPct val="120000"/>
              </a:lnSpc>
            </a:pPr>
            <a:r>
              <a:rPr lang="en-GB" sz="2000" dirty="0">
                <a:solidFill>
                  <a:schemeClr val="tx2"/>
                </a:solidFill>
              </a:rPr>
              <a:t>DATE values are described in year/month/day format in the form {{YYYY-MM-DD}}.</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59909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FEC-BF01-440A-968A-E238C9FD607F}"/>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649D3543-FCB9-47BA-8D99-C1B0237D2E09}"/>
              </a:ext>
            </a:extLst>
          </p:cNvPr>
          <p:cNvSpPr>
            <a:spLocks noGrp="1"/>
          </p:cNvSpPr>
          <p:nvPr>
            <p:ph idx="1"/>
          </p:nvPr>
        </p:nvSpPr>
        <p:spPr/>
        <p:txBody>
          <a:bodyPr>
            <a:normAutofit/>
          </a:bodyPr>
          <a:lstStyle/>
          <a:p>
            <a:pPr marL="0" indent="0" algn="just">
              <a:lnSpc>
                <a:spcPct val="120000"/>
              </a:lnSpc>
              <a:buNone/>
            </a:pPr>
            <a:r>
              <a:rPr lang="en-GB" sz="2000" dirty="0"/>
              <a:t>Decimals</a:t>
            </a:r>
          </a:p>
          <a:p>
            <a:pPr algn="just">
              <a:lnSpc>
                <a:spcPct val="120000"/>
              </a:lnSpc>
            </a:pPr>
            <a:r>
              <a:rPr lang="en-GB" sz="2000" dirty="0">
                <a:solidFill>
                  <a:schemeClr val="tx2"/>
                </a:solidFill>
              </a:rPr>
              <a:t>The DECIMAL type in Hive is as same as Big Decimal format of Java. It is used for representing immutable arbitrary precision. The syntax and example is as follows:</a:t>
            </a:r>
          </a:p>
          <a:p>
            <a:pPr algn="just">
              <a:lnSpc>
                <a:spcPct val="120000"/>
              </a:lnSpc>
            </a:pPr>
            <a:r>
              <a:rPr lang="en-GB" sz="2000" dirty="0">
                <a:solidFill>
                  <a:schemeClr val="tx2"/>
                </a:solidFill>
              </a:rPr>
              <a:t>DECIMAL(precision, scale)</a:t>
            </a:r>
          </a:p>
          <a:p>
            <a:pPr algn="just">
              <a:lnSpc>
                <a:spcPct val="120000"/>
              </a:lnSpc>
            </a:pPr>
            <a:r>
              <a:rPr lang="en-GB" sz="2000" dirty="0">
                <a:solidFill>
                  <a:schemeClr val="tx2"/>
                </a:solidFill>
              </a:rPr>
              <a:t>decimal(10,0)</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05728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529A-F5BE-4E7B-8D0D-4F6FD06112EA}"/>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EDF9E6A3-4C28-4BD9-B493-8538D732777F}"/>
              </a:ext>
            </a:extLst>
          </p:cNvPr>
          <p:cNvSpPr>
            <a:spLocks noGrp="1"/>
          </p:cNvSpPr>
          <p:nvPr>
            <p:ph idx="1"/>
          </p:nvPr>
        </p:nvSpPr>
        <p:spPr/>
        <p:txBody>
          <a:bodyPr>
            <a:normAutofit fontScale="92500" lnSpcReduction="10000"/>
          </a:bodyPr>
          <a:lstStyle/>
          <a:p>
            <a:pPr marL="0" indent="0" algn="just">
              <a:buNone/>
            </a:pPr>
            <a:r>
              <a:rPr lang="en-GB" b="1" dirty="0"/>
              <a:t>Union Types</a:t>
            </a:r>
          </a:p>
          <a:p>
            <a:pPr algn="just"/>
            <a:r>
              <a:rPr lang="en-GB" dirty="0"/>
              <a:t>Union is a collection of heterogeneous data types. You can create an instance using create union. The syntax and example is as follows:</a:t>
            </a:r>
          </a:p>
          <a:p>
            <a:pPr algn="just"/>
            <a:r>
              <a:rPr lang="en-GB" dirty="0">
                <a:solidFill>
                  <a:schemeClr val="tx2"/>
                </a:solidFill>
              </a:rPr>
              <a:t>UNIONTYPE&lt;int, double, array&lt;string&gt;, struct&lt;</a:t>
            </a:r>
            <a:r>
              <a:rPr lang="en-GB" dirty="0" err="1">
                <a:solidFill>
                  <a:schemeClr val="tx2"/>
                </a:solidFill>
              </a:rPr>
              <a:t>a:int,b:string</a:t>
            </a:r>
            <a:r>
              <a:rPr lang="en-GB" dirty="0">
                <a:solidFill>
                  <a:schemeClr val="tx2"/>
                </a:solidFill>
              </a:rPr>
              <a:t>&gt;&gt;</a:t>
            </a:r>
          </a:p>
          <a:p>
            <a:pPr algn="just"/>
            <a:r>
              <a:rPr lang="en-GB" dirty="0">
                <a:solidFill>
                  <a:schemeClr val="tx2"/>
                </a:solidFill>
              </a:rPr>
              <a:t>{0:1} </a:t>
            </a:r>
          </a:p>
          <a:p>
            <a:pPr algn="just"/>
            <a:r>
              <a:rPr lang="en-GB" dirty="0">
                <a:solidFill>
                  <a:schemeClr val="tx2"/>
                </a:solidFill>
              </a:rPr>
              <a:t>{1:2.0} </a:t>
            </a:r>
          </a:p>
          <a:p>
            <a:pPr algn="just"/>
            <a:r>
              <a:rPr lang="en-GB" dirty="0">
                <a:solidFill>
                  <a:schemeClr val="tx2"/>
                </a:solidFill>
              </a:rPr>
              <a:t>{2:["</a:t>
            </a:r>
            <a:r>
              <a:rPr lang="en-GB" dirty="0" err="1">
                <a:solidFill>
                  <a:schemeClr val="tx2"/>
                </a:solidFill>
              </a:rPr>
              <a:t>three","four</a:t>
            </a:r>
            <a:r>
              <a:rPr lang="en-GB" dirty="0">
                <a:solidFill>
                  <a:schemeClr val="tx2"/>
                </a:solidFill>
              </a:rPr>
              <a:t>"]} </a:t>
            </a:r>
          </a:p>
          <a:p>
            <a:pPr algn="just"/>
            <a:r>
              <a:rPr lang="en-GB" dirty="0">
                <a:solidFill>
                  <a:schemeClr val="tx2"/>
                </a:solidFill>
              </a:rPr>
              <a:t>{3:{"a":5,"b":"five"}} </a:t>
            </a:r>
          </a:p>
        </p:txBody>
      </p:sp>
      <p:sp>
        <p:nvSpPr>
          <p:cNvPr id="5" name="Rectangle 4">
            <a:extLst>
              <a:ext uri="{FF2B5EF4-FFF2-40B4-BE49-F238E27FC236}">
                <a16:creationId xmlns:a16="http://schemas.microsoft.com/office/drawing/2014/main" id="{6222FF95-CE3A-43CF-AFEF-73677AF4C529}"/>
              </a:ext>
            </a:extLst>
          </p:cNvPr>
          <p:cNvSpPr/>
          <p:nvPr/>
        </p:nvSpPr>
        <p:spPr>
          <a:xfrm>
            <a:off x="5027614" y="3969611"/>
            <a:ext cx="6096000" cy="2012089"/>
          </a:xfrm>
          <a:prstGeom prst="rect">
            <a:avLst/>
          </a:prstGeom>
        </p:spPr>
        <p:txBody>
          <a:bodyPr>
            <a:spAutoFit/>
          </a:bodyPr>
          <a:lstStyle/>
          <a:p>
            <a:pPr marL="347472" indent="-347472">
              <a:lnSpc>
                <a:spcPct val="90000"/>
              </a:lnSpc>
              <a:spcBef>
                <a:spcPts val="1800"/>
              </a:spcBef>
              <a:buFont typeface="Arial" panose="020B0604020202020204" pitchFamily="34" charset="0"/>
              <a:buChar char="•"/>
            </a:pPr>
            <a:r>
              <a:rPr lang="en-GB" sz="2200" dirty="0">
                <a:solidFill>
                  <a:schemeClr val="tx2"/>
                </a:solidFill>
              </a:rPr>
              <a:t>{2:["</a:t>
            </a:r>
            <a:r>
              <a:rPr lang="en-GB" sz="2200" dirty="0" err="1">
                <a:solidFill>
                  <a:schemeClr val="tx2"/>
                </a:solidFill>
              </a:rPr>
              <a:t>six","seven</a:t>
            </a:r>
            <a:r>
              <a:rPr lang="en-GB" sz="2200" dirty="0">
                <a:solidFill>
                  <a:schemeClr val="tx2"/>
                </a:solidFill>
              </a:rPr>
              <a:t>"]} </a:t>
            </a:r>
          </a:p>
          <a:p>
            <a:pPr marL="347472" indent="-347472">
              <a:lnSpc>
                <a:spcPct val="90000"/>
              </a:lnSpc>
              <a:spcBef>
                <a:spcPts val="1800"/>
              </a:spcBef>
              <a:buFont typeface="Arial" panose="020B0604020202020204" pitchFamily="34" charset="0"/>
              <a:buChar char="•"/>
            </a:pPr>
            <a:r>
              <a:rPr lang="en-GB" sz="2200" dirty="0">
                <a:solidFill>
                  <a:schemeClr val="tx2"/>
                </a:solidFill>
              </a:rPr>
              <a:t>{3:{"a":8,"b":"eight"}} </a:t>
            </a:r>
          </a:p>
          <a:p>
            <a:pPr marL="347472" indent="-347472">
              <a:lnSpc>
                <a:spcPct val="90000"/>
              </a:lnSpc>
              <a:spcBef>
                <a:spcPts val="1800"/>
              </a:spcBef>
              <a:buFont typeface="Arial" panose="020B0604020202020204" pitchFamily="34" charset="0"/>
              <a:buChar char="•"/>
            </a:pPr>
            <a:r>
              <a:rPr lang="en-GB" sz="2200" dirty="0">
                <a:solidFill>
                  <a:schemeClr val="tx2"/>
                </a:solidFill>
              </a:rPr>
              <a:t>{0:9} </a:t>
            </a:r>
          </a:p>
          <a:p>
            <a:pPr marL="347472" indent="-347472">
              <a:lnSpc>
                <a:spcPct val="90000"/>
              </a:lnSpc>
              <a:spcBef>
                <a:spcPts val="1800"/>
              </a:spcBef>
              <a:buFont typeface="Arial" panose="020B0604020202020204" pitchFamily="34" charset="0"/>
              <a:buChar char="•"/>
            </a:pPr>
            <a:r>
              <a:rPr lang="en-GB" sz="2200" dirty="0">
                <a:solidFill>
                  <a:schemeClr val="tx2"/>
                </a:solidFill>
              </a:rPr>
              <a:t>{1:10.0}</a:t>
            </a:r>
          </a:p>
        </p:txBody>
      </p:sp>
      <p:pic>
        <p:nvPicPr>
          <p:cNvPr id="7" name="Picture 6">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039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168F-C21B-4F82-A69E-E4453E321306}"/>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2CBEEC69-49B3-4BF3-9939-B445220FADAE}"/>
              </a:ext>
            </a:extLst>
          </p:cNvPr>
          <p:cNvSpPr>
            <a:spLocks noGrp="1"/>
          </p:cNvSpPr>
          <p:nvPr>
            <p:ph idx="1"/>
          </p:nvPr>
        </p:nvSpPr>
        <p:spPr>
          <a:xfrm>
            <a:off x="1065214" y="1511064"/>
            <a:ext cx="10058400" cy="5096772"/>
          </a:xfrm>
        </p:spPr>
        <p:txBody>
          <a:bodyPr>
            <a:noAutofit/>
          </a:bodyPr>
          <a:lstStyle/>
          <a:p>
            <a:pPr marL="0" indent="0" algn="just">
              <a:buNone/>
            </a:pPr>
            <a:r>
              <a:rPr lang="en-US" sz="2000" b="1" dirty="0"/>
              <a:t>Literals</a:t>
            </a:r>
          </a:p>
          <a:p>
            <a:pPr algn="just"/>
            <a:r>
              <a:rPr lang="en-US" sz="2000" dirty="0">
                <a:solidFill>
                  <a:schemeClr val="tx2"/>
                </a:solidFill>
              </a:rPr>
              <a:t>The following literals are used in Hive:</a:t>
            </a:r>
          </a:p>
          <a:p>
            <a:pPr marL="0" indent="0" algn="just">
              <a:buNone/>
            </a:pPr>
            <a:r>
              <a:rPr lang="en-US" sz="2000" dirty="0"/>
              <a:t>Floating Point Types</a:t>
            </a:r>
          </a:p>
          <a:p>
            <a:pPr algn="just"/>
            <a:r>
              <a:rPr lang="en-US" sz="2000" dirty="0">
                <a:solidFill>
                  <a:schemeClr val="tx2"/>
                </a:solidFill>
              </a:rPr>
              <a:t>Floating point types are nothing but numbers with decimal points. Generally, this type of data is composed of DOUBLE data type.</a:t>
            </a:r>
          </a:p>
          <a:p>
            <a:pPr marL="0" indent="0" algn="just">
              <a:buNone/>
            </a:pPr>
            <a:r>
              <a:rPr lang="en-US" sz="2000" dirty="0"/>
              <a:t>Decimal Type</a:t>
            </a:r>
          </a:p>
          <a:p>
            <a:pPr algn="just"/>
            <a:r>
              <a:rPr lang="en-US" sz="2000" dirty="0">
                <a:solidFill>
                  <a:schemeClr val="tx2"/>
                </a:solidFill>
              </a:rPr>
              <a:t>Decimal type data is nothing but floating point value with higher range than DOUBLE data type. The range of decimal type is approximately -10</a:t>
            </a:r>
            <a:r>
              <a:rPr lang="en-US" sz="2000" baseline="30000" dirty="0">
                <a:solidFill>
                  <a:schemeClr val="tx2"/>
                </a:solidFill>
              </a:rPr>
              <a:t>-308</a:t>
            </a:r>
            <a:r>
              <a:rPr lang="en-US" sz="2000" dirty="0">
                <a:solidFill>
                  <a:schemeClr val="tx2"/>
                </a:solidFill>
              </a:rPr>
              <a:t> to 10</a:t>
            </a:r>
            <a:r>
              <a:rPr lang="en-US" sz="2000" baseline="30000" dirty="0">
                <a:solidFill>
                  <a:schemeClr val="tx2"/>
                </a:solidFill>
              </a:rPr>
              <a:t>308</a:t>
            </a:r>
            <a:r>
              <a:rPr lang="en-US" sz="2000" dirty="0">
                <a:solidFill>
                  <a:schemeClr val="tx2"/>
                </a:solidFill>
              </a:rPr>
              <a:t>.</a:t>
            </a:r>
          </a:p>
          <a:p>
            <a:pPr marL="0" indent="0" algn="just">
              <a:buNone/>
            </a:pPr>
            <a:r>
              <a:rPr lang="en-US" sz="2000" dirty="0"/>
              <a:t>Null Value</a:t>
            </a:r>
          </a:p>
          <a:p>
            <a:pPr algn="just"/>
            <a:r>
              <a:rPr lang="en-US" sz="2000" dirty="0">
                <a:solidFill>
                  <a:schemeClr val="tx2"/>
                </a:solidFill>
              </a:rPr>
              <a:t>Missing values are represented by the special value NULL.</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62773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92E0-FD72-47AB-85E2-AD3445ECAD58}"/>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05736866-0644-45CD-8F71-EA8C163CCE28}"/>
              </a:ext>
            </a:extLst>
          </p:cNvPr>
          <p:cNvSpPr>
            <a:spLocks noGrp="1"/>
          </p:cNvSpPr>
          <p:nvPr>
            <p:ph idx="1"/>
          </p:nvPr>
        </p:nvSpPr>
        <p:spPr/>
        <p:txBody>
          <a:bodyPr>
            <a:noAutofit/>
          </a:bodyPr>
          <a:lstStyle/>
          <a:p>
            <a:pPr marL="0" indent="0">
              <a:buNone/>
            </a:pPr>
            <a:r>
              <a:rPr lang="en-US" sz="2000" b="1" dirty="0"/>
              <a:t>Complex Types</a:t>
            </a:r>
          </a:p>
          <a:p>
            <a:r>
              <a:rPr lang="en-US" sz="2000" dirty="0">
                <a:solidFill>
                  <a:schemeClr val="tx2"/>
                </a:solidFill>
              </a:rPr>
              <a:t>The Hive complex data types are as follows:</a:t>
            </a:r>
          </a:p>
          <a:p>
            <a:pPr marL="0" indent="0">
              <a:buNone/>
            </a:pPr>
            <a:r>
              <a:rPr lang="en-US" sz="2000" dirty="0"/>
              <a:t>Arrays</a:t>
            </a:r>
          </a:p>
          <a:p>
            <a:r>
              <a:rPr lang="en-US" sz="2000" dirty="0">
                <a:solidFill>
                  <a:schemeClr val="tx2"/>
                </a:solidFill>
              </a:rPr>
              <a:t>Arrays in Hive are used the same way they are used in Java.</a:t>
            </a:r>
          </a:p>
          <a:p>
            <a:r>
              <a:rPr lang="en-US" sz="2000" dirty="0">
                <a:solidFill>
                  <a:schemeClr val="tx2"/>
                </a:solidFill>
              </a:rPr>
              <a:t>Syntax: ARRAY&lt;</a:t>
            </a:r>
            <a:r>
              <a:rPr lang="en-US" sz="2000" dirty="0" err="1">
                <a:solidFill>
                  <a:schemeClr val="tx2"/>
                </a:solidFill>
              </a:rPr>
              <a:t>data_type</a:t>
            </a:r>
            <a:r>
              <a:rPr lang="en-US" sz="2000" dirty="0">
                <a:solidFill>
                  <a:schemeClr val="tx2"/>
                </a:solidFill>
              </a:rPr>
              <a:t>&gt;</a:t>
            </a:r>
          </a:p>
          <a:p>
            <a:pPr marL="0" indent="0">
              <a:buNone/>
            </a:pPr>
            <a:r>
              <a:rPr lang="en-US" sz="2000" dirty="0"/>
              <a:t>Maps</a:t>
            </a:r>
          </a:p>
          <a:p>
            <a:r>
              <a:rPr lang="en-US" sz="2000" dirty="0">
                <a:solidFill>
                  <a:schemeClr val="tx2"/>
                </a:solidFill>
              </a:rPr>
              <a:t>Maps in Hive are similar to Java Maps.</a:t>
            </a:r>
          </a:p>
          <a:p>
            <a:r>
              <a:rPr lang="en-US" sz="2000" dirty="0">
                <a:solidFill>
                  <a:schemeClr val="tx2"/>
                </a:solidFill>
              </a:rPr>
              <a:t>Syntax: MAP&lt;</a:t>
            </a:r>
            <a:r>
              <a:rPr lang="en-US" sz="2000" dirty="0" err="1">
                <a:solidFill>
                  <a:schemeClr val="tx2"/>
                </a:solidFill>
              </a:rPr>
              <a:t>primitive_type</a:t>
            </a:r>
            <a:r>
              <a:rPr lang="en-US" sz="2000" dirty="0">
                <a:solidFill>
                  <a:schemeClr val="tx2"/>
                </a:solidFill>
              </a:rPr>
              <a:t>, </a:t>
            </a:r>
            <a:r>
              <a:rPr lang="en-US" sz="2000" dirty="0" err="1">
                <a:solidFill>
                  <a:schemeClr val="tx2"/>
                </a:solidFill>
              </a:rPr>
              <a:t>data_type</a:t>
            </a:r>
            <a:r>
              <a:rPr lang="en-US" sz="2000" dirty="0">
                <a:solidFill>
                  <a:schemeClr val="tx2"/>
                </a:solidFill>
              </a:rPr>
              <a:t>&gt;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68535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7C8D-0566-4995-BC6B-17AA53BA960D}"/>
              </a:ext>
            </a:extLst>
          </p:cNvPr>
          <p:cNvSpPr>
            <a:spLocks noGrp="1"/>
          </p:cNvSpPr>
          <p:nvPr>
            <p:ph type="title"/>
          </p:nvPr>
        </p:nvSpPr>
        <p:spPr/>
        <p:txBody>
          <a:bodyPr/>
          <a:lstStyle/>
          <a:p>
            <a:r>
              <a:rPr lang="en-IN" dirty="0"/>
              <a:t>Hive - Data Types – Cont..</a:t>
            </a:r>
            <a:endParaRPr lang="en-GB" dirty="0"/>
          </a:p>
        </p:txBody>
      </p:sp>
      <p:sp>
        <p:nvSpPr>
          <p:cNvPr id="3" name="Content Placeholder 2">
            <a:extLst>
              <a:ext uri="{FF2B5EF4-FFF2-40B4-BE49-F238E27FC236}">
                <a16:creationId xmlns:a16="http://schemas.microsoft.com/office/drawing/2014/main" id="{530BCFD3-6E32-4792-8EDD-D844D82CF047}"/>
              </a:ext>
            </a:extLst>
          </p:cNvPr>
          <p:cNvSpPr>
            <a:spLocks noGrp="1"/>
          </p:cNvSpPr>
          <p:nvPr>
            <p:ph idx="1"/>
          </p:nvPr>
        </p:nvSpPr>
        <p:spPr/>
        <p:txBody>
          <a:bodyPr>
            <a:normAutofit/>
          </a:bodyPr>
          <a:lstStyle/>
          <a:p>
            <a:pPr marL="0" indent="0">
              <a:buNone/>
            </a:pPr>
            <a:r>
              <a:rPr lang="en-US" sz="2000" dirty="0"/>
              <a:t>Structs</a:t>
            </a:r>
          </a:p>
          <a:p>
            <a:r>
              <a:rPr lang="en-US" sz="2000" dirty="0">
                <a:solidFill>
                  <a:schemeClr val="tx2"/>
                </a:solidFill>
              </a:rPr>
              <a:t>Structs in Hive is similar to using complex data with comment.</a:t>
            </a:r>
          </a:p>
          <a:p>
            <a:r>
              <a:rPr lang="en-US" sz="2000" dirty="0">
                <a:solidFill>
                  <a:schemeClr val="tx2"/>
                </a:solidFill>
              </a:rPr>
              <a:t>Syntax: STRUCT&lt;</a:t>
            </a:r>
            <a:r>
              <a:rPr lang="en-US" sz="2000" dirty="0" err="1">
                <a:solidFill>
                  <a:schemeClr val="tx2"/>
                </a:solidFill>
              </a:rPr>
              <a:t>col_name</a:t>
            </a:r>
            <a:r>
              <a:rPr lang="en-US" sz="2000" dirty="0">
                <a:solidFill>
                  <a:schemeClr val="tx2"/>
                </a:solidFill>
              </a:rPr>
              <a:t> : </a:t>
            </a:r>
            <a:r>
              <a:rPr lang="en-US" sz="2000" dirty="0" err="1">
                <a:solidFill>
                  <a:schemeClr val="tx2"/>
                </a:solidFill>
              </a:rPr>
              <a:t>data_type</a:t>
            </a:r>
            <a:r>
              <a:rPr lang="en-US" sz="2000" dirty="0">
                <a:solidFill>
                  <a:schemeClr val="tx2"/>
                </a:solidFill>
              </a:rPr>
              <a:t> [COMMENT </a:t>
            </a:r>
            <a:r>
              <a:rPr lang="en-US" sz="2000" dirty="0" err="1">
                <a:solidFill>
                  <a:schemeClr val="tx2"/>
                </a:solidFill>
              </a:rPr>
              <a:t>col_comment</a:t>
            </a:r>
            <a:r>
              <a:rPr lang="en-US" sz="2000" dirty="0">
                <a:solidFill>
                  <a:schemeClr val="tx2"/>
                </a:solidFill>
              </a:rPr>
              <a:t>], ...&gt;</a:t>
            </a:r>
            <a:endParaRPr lang="en-GB" sz="2000" dirty="0">
              <a:solidFill>
                <a:schemeClr val="tx2"/>
              </a:solidFill>
            </a:endParaRP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90403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FF38-B07D-4477-BB4D-2892BEF90ABE}"/>
              </a:ext>
            </a:extLst>
          </p:cNvPr>
          <p:cNvSpPr>
            <a:spLocks noGrp="1"/>
          </p:cNvSpPr>
          <p:nvPr>
            <p:ph type="title"/>
          </p:nvPr>
        </p:nvSpPr>
        <p:spPr/>
        <p:txBody>
          <a:bodyPr/>
          <a:lstStyle/>
          <a:p>
            <a:r>
              <a:rPr lang="en-IN" dirty="0"/>
              <a:t>Hive - Create Database</a:t>
            </a:r>
          </a:p>
        </p:txBody>
      </p:sp>
      <p:sp>
        <p:nvSpPr>
          <p:cNvPr id="3" name="Content Placeholder 2">
            <a:extLst>
              <a:ext uri="{FF2B5EF4-FFF2-40B4-BE49-F238E27FC236}">
                <a16:creationId xmlns:a16="http://schemas.microsoft.com/office/drawing/2014/main" id="{D899DCE1-34FC-446C-957E-6156C44270D1}"/>
              </a:ext>
            </a:extLst>
          </p:cNvPr>
          <p:cNvSpPr>
            <a:spLocks noGrp="1"/>
          </p:cNvSpPr>
          <p:nvPr>
            <p:ph idx="1"/>
          </p:nvPr>
        </p:nvSpPr>
        <p:spPr/>
        <p:txBody>
          <a:bodyPr/>
          <a:lstStyle/>
          <a:p>
            <a:pPr algn="just"/>
            <a:r>
              <a:rPr lang="en-US" dirty="0"/>
              <a:t>Hive is a database technology that can define databases and tables to analyze structured data.</a:t>
            </a:r>
          </a:p>
          <a:p>
            <a:pPr algn="just"/>
            <a:r>
              <a:rPr lang="en-US" dirty="0"/>
              <a:t>The theme for structured data analysis is to store the data in a tabular manner, and pass queries to analyze it.</a:t>
            </a:r>
          </a:p>
          <a:p>
            <a:pPr algn="just"/>
            <a:r>
              <a:rPr lang="en-US" dirty="0"/>
              <a:t>Hive contains a default database named </a:t>
            </a:r>
            <a:r>
              <a:rPr lang="en-US" b="1" dirty="0"/>
              <a:t>default</a:t>
            </a:r>
            <a:r>
              <a:rPr lang="en-US" dirty="0"/>
              <a:t>.</a:t>
            </a:r>
            <a:endParaRPr lang="en-GB"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421268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Hive and it’s Architecture</a:t>
            </a:r>
          </a:p>
        </p:txBody>
      </p:sp>
      <p:sp>
        <p:nvSpPr>
          <p:cNvPr id="3" name="Text Placeholder 2"/>
          <p:cNvSpPr>
            <a:spLocks noGrp="1"/>
          </p:cNvSpPr>
          <p:nvPr>
            <p:ph type="body" idx="1"/>
          </p:nvPr>
        </p:nvSpPr>
        <p:spPr/>
        <p:txBody>
          <a:bodyPr/>
          <a:lstStyle/>
          <a:p>
            <a:r>
              <a:rPr lang="en-US" dirty="0"/>
              <a:t>Hive Table Manipulations and HiveQL</a:t>
            </a:r>
          </a:p>
        </p:txBody>
      </p:sp>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6381-EAA1-42CA-8129-0EEAAA5AA6A9}"/>
              </a:ext>
            </a:extLst>
          </p:cNvPr>
          <p:cNvSpPr>
            <a:spLocks noGrp="1"/>
          </p:cNvSpPr>
          <p:nvPr>
            <p:ph type="title"/>
          </p:nvPr>
        </p:nvSpPr>
        <p:spPr/>
        <p:txBody>
          <a:bodyPr/>
          <a:lstStyle/>
          <a:p>
            <a:r>
              <a:rPr lang="en-IN" dirty="0"/>
              <a:t>Hive - Create Database – Cont..</a:t>
            </a:r>
            <a:endParaRPr lang="en-GB" dirty="0"/>
          </a:p>
        </p:txBody>
      </p:sp>
      <p:sp>
        <p:nvSpPr>
          <p:cNvPr id="3" name="Content Placeholder 2">
            <a:extLst>
              <a:ext uri="{FF2B5EF4-FFF2-40B4-BE49-F238E27FC236}">
                <a16:creationId xmlns:a16="http://schemas.microsoft.com/office/drawing/2014/main" id="{19089E0A-78A1-4044-8F18-032D20E78D1B}"/>
              </a:ext>
            </a:extLst>
          </p:cNvPr>
          <p:cNvSpPr>
            <a:spLocks noGrp="1"/>
          </p:cNvSpPr>
          <p:nvPr>
            <p:ph idx="1"/>
          </p:nvPr>
        </p:nvSpPr>
        <p:spPr/>
        <p:txBody>
          <a:bodyPr>
            <a:noAutofit/>
          </a:bodyPr>
          <a:lstStyle/>
          <a:p>
            <a:pPr marL="0" indent="0" algn="just">
              <a:lnSpc>
                <a:spcPct val="150000"/>
              </a:lnSpc>
              <a:buNone/>
            </a:pPr>
            <a:r>
              <a:rPr lang="en-US" sz="2000" b="1" dirty="0"/>
              <a:t>Create Database Statement</a:t>
            </a:r>
          </a:p>
          <a:p>
            <a:pPr algn="just">
              <a:lnSpc>
                <a:spcPct val="150000"/>
              </a:lnSpc>
            </a:pPr>
            <a:r>
              <a:rPr lang="en-US" sz="2000" dirty="0">
                <a:solidFill>
                  <a:schemeClr val="tx2"/>
                </a:solidFill>
              </a:rPr>
              <a:t>Create Database is a statement used to create a database in Hive. A database in Hive is a namespace or a collection of tables. The syntax for this statement is as follows:</a:t>
            </a:r>
          </a:p>
          <a:p>
            <a:pPr lvl="1" algn="just">
              <a:lnSpc>
                <a:spcPct val="150000"/>
              </a:lnSpc>
            </a:pPr>
            <a:r>
              <a:rPr lang="en-US" dirty="0">
                <a:solidFill>
                  <a:schemeClr val="tx2"/>
                </a:solidFill>
              </a:rPr>
              <a:t>CREATE DATABASE|SCHEMA [IF NOT EXISTS] &lt;database name&gt;</a:t>
            </a:r>
          </a:p>
          <a:p>
            <a:pPr algn="just">
              <a:lnSpc>
                <a:spcPct val="150000"/>
              </a:lnSpc>
            </a:pPr>
            <a:r>
              <a:rPr lang="en-US" sz="2000" dirty="0">
                <a:solidFill>
                  <a:schemeClr val="tx2"/>
                </a:solidFill>
              </a:rPr>
              <a:t>Here, IF NOT EXISTS is an optional clause, which notifies the user that a database with the same name already exists. We can use SCHEMA in place of DATABASE in this command. </a:t>
            </a:r>
            <a:endParaRPr lang="en-GB" sz="2000" dirty="0">
              <a:solidFill>
                <a:schemeClr val="tx2"/>
              </a:solidFill>
            </a:endParaRP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82228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B3FA-BD54-4F8F-AA51-ECF1A8F37BA6}"/>
              </a:ext>
            </a:extLst>
          </p:cNvPr>
          <p:cNvSpPr>
            <a:spLocks noGrp="1"/>
          </p:cNvSpPr>
          <p:nvPr>
            <p:ph type="title"/>
          </p:nvPr>
        </p:nvSpPr>
        <p:spPr/>
        <p:txBody>
          <a:bodyPr/>
          <a:lstStyle/>
          <a:p>
            <a:r>
              <a:rPr lang="en-IN" dirty="0"/>
              <a:t>Hive - Create Database – Cont..</a:t>
            </a:r>
            <a:endParaRPr lang="en-GB" dirty="0"/>
          </a:p>
        </p:txBody>
      </p:sp>
      <p:sp>
        <p:nvSpPr>
          <p:cNvPr id="3" name="Content Placeholder 2">
            <a:extLst>
              <a:ext uri="{FF2B5EF4-FFF2-40B4-BE49-F238E27FC236}">
                <a16:creationId xmlns:a16="http://schemas.microsoft.com/office/drawing/2014/main" id="{0654457B-5613-4279-8A66-2D67330DA803}"/>
              </a:ext>
            </a:extLst>
          </p:cNvPr>
          <p:cNvSpPr>
            <a:spLocks noGrp="1"/>
          </p:cNvSpPr>
          <p:nvPr>
            <p:ph idx="1"/>
          </p:nvPr>
        </p:nvSpPr>
        <p:spPr/>
        <p:txBody>
          <a:bodyPr>
            <a:noAutofit/>
          </a:bodyPr>
          <a:lstStyle/>
          <a:p>
            <a:pPr algn="just">
              <a:lnSpc>
                <a:spcPct val="110000"/>
              </a:lnSpc>
            </a:pPr>
            <a:r>
              <a:rPr lang="en-US" sz="2000" dirty="0"/>
              <a:t>The following query is executed to create a database named </a:t>
            </a:r>
            <a:r>
              <a:rPr lang="en-US" sz="2000" dirty="0" err="1"/>
              <a:t>userdb</a:t>
            </a:r>
            <a:r>
              <a:rPr lang="en-US" sz="2000" dirty="0"/>
              <a:t>:</a:t>
            </a:r>
          </a:p>
          <a:p>
            <a:pPr lvl="1" algn="just">
              <a:lnSpc>
                <a:spcPct val="170000"/>
              </a:lnSpc>
            </a:pPr>
            <a:r>
              <a:rPr lang="en-US" dirty="0">
                <a:solidFill>
                  <a:schemeClr val="tx2"/>
                </a:solidFill>
              </a:rPr>
              <a:t>hive&gt; CREATE DATABASE [IF NOT EXISTS] </a:t>
            </a:r>
            <a:r>
              <a:rPr lang="en-US" dirty="0" err="1">
                <a:solidFill>
                  <a:schemeClr val="tx2"/>
                </a:solidFill>
              </a:rPr>
              <a:t>userdb</a:t>
            </a:r>
            <a:r>
              <a:rPr lang="en-US" dirty="0">
                <a:solidFill>
                  <a:schemeClr val="tx2"/>
                </a:solidFill>
              </a:rPr>
              <a:t>;</a:t>
            </a:r>
          </a:p>
          <a:p>
            <a:r>
              <a:rPr lang="en-US" sz="2000" dirty="0">
                <a:solidFill>
                  <a:schemeClr val="tx2"/>
                </a:solidFill>
              </a:rPr>
              <a:t>Or</a:t>
            </a:r>
          </a:p>
          <a:p>
            <a:pPr lvl="1" algn="just">
              <a:lnSpc>
                <a:spcPct val="160000"/>
              </a:lnSpc>
            </a:pPr>
            <a:r>
              <a:rPr lang="en-GB" dirty="0">
                <a:solidFill>
                  <a:schemeClr val="tx2"/>
                </a:solidFill>
              </a:rPr>
              <a:t>hive&gt; CREATE SCHEMA </a:t>
            </a:r>
            <a:r>
              <a:rPr lang="en-GB" dirty="0" err="1">
                <a:solidFill>
                  <a:schemeClr val="tx2"/>
                </a:solidFill>
              </a:rPr>
              <a:t>userdb</a:t>
            </a:r>
            <a:r>
              <a:rPr lang="en-GB" dirty="0">
                <a:solidFill>
                  <a:schemeClr val="tx2"/>
                </a:solidFill>
              </a:rPr>
              <a:t>;</a:t>
            </a:r>
          </a:p>
          <a:p>
            <a:pPr algn="just">
              <a:lnSpc>
                <a:spcPct val="110000"/>
              </a:lnSpc>
            </a:pPr>
            <a:r>
              <a:rPr lang="en-US" sz="2000" dirty="0"/>
              <a:t>The following query is used to verify a databases list:</a:t>
            </a:r>
          </a:p>
          <a:p>
            <a:pPr lvl="1" algn="just">
              <a:lnSpc>
                <a:spcPct val="160000"/>
              </a:lnSpc>
            </a:pPr>
            <a:r>
              <a:rPr lang="en-US" dirty="0">
                <a:solidFill>
                  <a:schemeClr val="tx2"/>
                </a:solidFill>
              </a:rPr>
              <a:t>hive&gt; SHOW DATABASES;</a:t>
            </a:r>
          </a:p>
          <a:p>
            <a:pPr lvl="1" algn="just">
              <a:lnSpc>
                <a:spcPct val="160000"/>
              </a:lnSpc>
            </a:pPr>
            <a:r>
              <a:rPr lang="en-US" dirty="0">
                <a:solidFill>
                  <a:schemeClr val="tx2"/>
                </a:solidFill>
              </a:rPr>
              <a:t>default</a:t>
            </a:r>
          </a:p>
          <a:p>
            <a:pPr lvl="1" algn="just">
              <a:lnSpc>
                <a:spcPct val="160000"/>
              </a:lnSpc>
            </a:pPr>
            <a:r>
              <a:rPr lang="en-US" dirty="0" err="1">
                <a:solidFill>
                  <a:schemeClr val="tx2"/>
                </a:solidFill>
              </a:rPr>
              <a:t>userdb</a:t>
            </a:r>
            <a:endParaRPr lang="en-GB" dirty="0">
              <a:solidFill>
                <a:schemeClr val="tx2"/>
              </a:solidFill>
            </a:endParaRP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07238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F99E-82F5-454F-BDDD-EC8DA62A035E}"/>
              </a:ext>
            </a:extLst>
          </p:cNvPr>
          <p:cNvSpPr>
            <a:spLocks noGrp="1"/>
          </p:cNvSpPr>
          <p:nvPr>
            <p:ph type="title"/>
          </p:nvPr>
        </p:nvSpPr>
        <p:spPr/>
        <p:txBody>
          <a:bodyPr/>
          <a:lstStyle/>
          <a:p>
            <a:r>
              <a:rPr lang="en-IN" dirty="0"/>
              <a:t>Create Database - JDBC Program</a:t>
            </a:r>
          </a:p>
        </p:txBody>
      </p:sp>
      <p:sp>
        <p:nvSpPr>
          <p:cNvPr id="3" name="Content Placeholder 2">
            <a:extLst>
              <a:ext uri="{FF2B5EF4-FFF2-40B4-BE49-F238E27FC236}">
                <a16:creationId xmlns:a16="http://schemas.microsoft.com/office/drawing/2014/main" id="{C2B67956-8B59-486A-A6D5-28B2C9AA8E34}"/>
              </a:ext>
            </a:extLst>
          </p:cNvPr>
          <p:cNvSpPr>
            <a:spLocks noGrp="1"/>
          </p:cNvSpPr>
          <p:nvPr>
            <p:ph idx="1"/>
          </p:nvPr>
        </p:nvSpPr>
        <p:spPr/>
        <p:txBody>
          <a:bodyPr>
            <a:normAutofit/>
          </a:bodyPr>
          <a:lstStyle/>
          <a:p>
            <a:r>
              <a:rPr lang="en-US" sz="2000" dirty="0"/>
              <a:t>The JDBC program to create a database is given below.</a:t>
            </a:r>
            <a:endParaRPr lang="en-GB" sz="2000" dirty="0"/>
          </a:p>
        </p:txBody>
      </p:sp>
      <p:sp>
        <p:nvSpPr>
          <p:cNvPr id="4" name="Rectangle 1">
            <a:extLst>
              <a:ext uri="{FF2B5EF4-FFF2-40B4-BE49-F238E27FC236}">
                <a16:creationId xmlns:a16="http://schemas.microsoft.com/office/drawing/2014/main" id="{A4ACD501-CFF6-4541-AB68-5C7CE0E53115}"/>
              </a:ext>
            </a:extLst>
          </p:cNvPr>
          <p:cNvSpPr>
            <a:spLocks noChangeArrowheads="1"/>
          </p:cNvSpPr>
          <p:nvPr/>
        </p:nvSpPr>
        <p:spPr bwMode="auto">
          <a:xfrm>
            <a:off x="250623" y="2284254"/>
            <a:ext cx="11687579" cy="4446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SQLException</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Connection</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ResultSet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Statement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DriverManager</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HiveCreateDb</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private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org.apache.hadoop.hive.jdbc.HiveDriver</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throws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SQLException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Register driver and create driver instance</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Class</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get connection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Connection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DriverManager</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getConnection</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jdbc:hive</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://localhost:10000/default"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Statement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stmt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createStatement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stmt</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executeQuery</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"CREATE DATABASE </a:t>
            </a:r>
            <a:r>
              <a:rPr kumimoji="0" lang="en-US" altLang="en-US" sz="16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userdb</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Database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userdb</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created successfully</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close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4056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C037-1F30-4961-9FD3-3A39102586AF}"/>
              </a:ext>
            </a:extLst>
          </p:cNvPr>
          <p:cNvSpPr>
            <a:spLocks noGrp="1"/>
          </p:cNvSpPr>
          <p:nvPr>
            <p:ph type="title"/>
          </p:nvPr>
        </p:nvSpPr>
        <p:spPr>
          <a:xfrm>
            <a:off x="1065211" y="304800"/>
            <a:ext cx="10226765" cy="1219200"/>
          </a:xfrm>
        </p:spPr>
        <p:txBody>
          <a:bodyPr/>
          <a:lstStyle/>
          <a:p>
            <a:r>
              <a:rPr lang="en-IN" dirty="0"/>
              <a:t>Create Database - JDBC Program – Cont..</a:t>
            </a:r>
            <a:endParaRPr lang="en-GB" dirty="0"/>
          </a:p>
        </p:txBody>
      </p:sp>
      <p:sp>
        <p:nvSpPr>
          <p:cNvPr id="3" name="Content Placeholder 2">
            <a:extLst>
              <a:ext uri="{FF2B5EF4-FFF2-40B4-BE49-F238E27FC236}">
                <a16:creationId xmlns:a16="http://schemas.microsoft.com/office/drawing/2014/main" id="{AC990E98-2B3B-43CC-9C0B-4D416C1FBCC2}"/>
              </a:ext>
            </a:extLst>
          </p:cNvPr>
          <p:cNvSpPr>
            <a:spLocks noGrp="1"/>
          </p:cNvSpPr>
          <p:nvPr>
            <p:ph idx="1"/>
          </p:nvPr>
        </p:nvSpPr>
        <p:spPr/>
        <p:txBody>
          <a:bodyPr>
            <a:normAutofit/>
          </a:bodyPr>
          <a:lstStyle/>
          <a:p>
            <a:r>
              <a:rPr lang="en-US" sz="2000" dirty="0">
                <a:solidFill>
                  <a:schemeClr val="tx2"/>
                </a:solidFill>
              </a:rPr>
              <a:t>Save the program in a file named HiveCreateDb.java.</a:t>
            </a:r>
          </a:p>
          <a:p>
            <a:r>
              <a:rPr lang="en-US" sz="2000" dirty="0"/>
              <a:t>The following commands are used to compile and execute this program.</a:t>
            </a:r>
          </a:p>
          <a:p>
            <a:pPr lvl="1"/>
            <a:r>
              <a:rPr lang="en-GB" dirty="0">
                <a:solidFill>
                  <a:schemeClr val="tx2"/>
                </a:solidFill>
              </a:rPr>
              <a:t>$ </a:t>
            </a:r>
            <a:r>
              <a:rPr lang="en-GB" dirty="0" err="1">
                <a:solidFill>
                  <a:schemeClr val="tx2"/>
                </a:solidFill>
              </a:rPr>
              <a:t>javac</a:t>
            </a:r>
            <a:r>
              <a:rPr lang="en-GB" dirty="0">
                <a:solidFill>
                  <a:schemeClr val="tx2"/>
                </a:solidFill>
              </a:rPr>
              <a:t> HiveCreateDb.java</a:t>
            </a:r>
          </a:p>
          <a:p>
            <a:pPr lvl="1"/>
            <a:r>
              <a:rPr lang="en-GB" dirty="0">
                <a:solidFill>
                  <a:schemeClr val="tx2"/>
                </a:solidFill>
              </a:rPr>
              <a:t>$ java </a:t>
            </a:r>
            <a:r>
              <a:rPr lang="en-GB" dirty="0" err="1">
                <a:solidFill>
                  <a:schemeClr val="tx2"/>
                </a:solidFill>
              </a:rPr>
              <a:t>HiveCreateDb</a:t>
            </a:r>
            <a:endParaRPr lang="en-GB" dirty="0">
              <a:solidFill>
                <a:schemeClr val="tx2"/>
              </a:solidFill>
            </a:endParaRPr>
          </a:p>
          <a:p>
            <a:pPr marL="347472" lvl="1" indent="-347472">
              <a:spcBef>
                <a:spcPts val="1800"/>
              </a:spcBef>
            </a:pPr>
            <a:r>
              <a:rPr lang="en-IN" dirty="0"/>
              <a:t>Output:</a:t>
            </a:r>
          </a:p>
          <a:p>
            <a:pPr lvl="1"/>
            <a:r>
              <a:rPr lang="en-GB" dirty="0">
                <a:solidFill>
                  <a:schemeClr val="tx2"/>
                </a:solidFill>
              </a:rPr>
              <a:t>Database </a:t>
            </a:r>
            <a:r>
              <a:rPr lang="en-GB" dirty="0" err="1">
                <a:solidFill>
                  <a:schemeClr val="tx2"/>
                </a:solidFill>
              </a:rPr>
              <a:t>userdb</a:t>
            </a:r>
            <a:r>
              <a:rPr lang="en-GB" dirty="0">
                <a:solidFill>
                  <a:schemeClr val="tx2"/>
                </a:solidFill>
              </a:rPr>
              <a:t> created successfully.</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5377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C1A0-5DF5-4E92-9EE6-48CF46C96711}"/>
              </a:ext>
            </a:extLst>
          </p:cNvPr>
          <p:cNvSpPr>
            <a:spLocks noGrp="1"/>
          </p:cNvSpPr>
          <p:nvPr>
            <p:ph type="title"/>
          </p:nvPr>
        </p:nvSpPr>
        <p:spPr/>
        <p:txBody>
          <a:bodyPr/>
          <a:lstStyle/>
          <a:p>
            <a:r>
              <a:rPr lang="en-IN" dirty="0"/>
              <a:t>Hive - Drop Database</a:t>
            </a:r>
            <a:endParaRPr lang="en-GB" dirty="0"/>
          </a:p>
        </p:txBody>
      </p:sp>
      <p:sp>
        <p:nvSpPr>
          <p:cNvPr id="3" name="Content Placeholder 2">
            <a:extLst>
              <a:ext uri="{FF2B5EF4-FFF2-40B4-BE49-F238E27FC236}">
                <a16:creationId xmlns:a16="http://schemas.microsoft.com/office/drawing/2014/main" id="{EF51CA2D-9123-4F80-A5F4-CA90662A7B6B}"/>
              </a:ext>
            </a:extLst>
          </p:cNvPr>
          <p:cNvSpPr>
            <a:spLocks noGrp="1"/>
          </p:cNvSpPr>
          <p:nvPr>
            <p:ph idx="1"/>
          </p:nvPr>
        </p:nvSpPr>
        <p:spPr>
          <a:xfrm>
            <a:off x="1065214" y="1524000"/>
            <a:ext cx="10058400" cy="4229100"/>
          </a:xfrm>
        </p:spPr>
        <p:txBody>
          <a:bodyPr>
            <a:noAutofit/>
          </a:bodyPr>
          <a:lstStyle/>
          <a:p>
            <a:r>
              <a:rPr lang="en-US" sz="2000" dirty="0">
                <a:solidFill>
                  <a:schemeClr val="tx2"/>
                </a:solidFill>
              </a:rPr>
              <a:t>The usage of SCHEMA and DATABASE are same.</a:t>
            </a:r>
          </a:p>
          <a:p>
            <a:r>
              <a:rPr lang="en-IN" sz="2000" dirty="0"/>
              <a:t>Drop Database Statement</a:t>
            </a:r>
          </a:p>
          <a:p>
            <a:r>
              <a:rPr lang="en-US" sz="2000" dirty="0">
                <a:solidFill>
                  <a:schemeClr val="tx2"/>
                </a:solidFill>
              </a:rPr>
              <a:t>Drop Database is a statement that drops all the tables and deletes the database.</a:t>
            </a:r>
          </a:p>
          <a:p>
            <a:r>
              <a:rPr lang="en-US" sz="2000" dirty="0"/>
              <a:t>Its syntax is as follows:</a:t>
            </a:r>
          </a:p>
          <a:p>
            <a:pPr lvl="1"/>
            <a:r>
              <a:rPr lang="en-GB" dirty="0">
                <a:solidFill>
                  <a:schemeClr val="tx2"/>
                </a:solidFill>
              </a:rPr>
              <a:t>DROP DATABASE </a:t>
            </a:r>
            <a:r>
              <a:rPr lang="en-GB" dirty="0" err="1">
                <a:solidFill>
                  <a:schemeClr val="tx2"/>
                </a:solidFill>
              </a:rPr>
              <a:t>StatementDROP</a:t>
            </a:r>
            <a:r>
              <a:rPr lang="en-GB" dirty="0">
                <a:solidFill>
                  <a:schemeClr val="tx2"/>
                </a:solidFill>
              </a:rPr>
              <a:t> (DATABASE|SCHEMA) [IF EXISTS] </a:t>
            </a:r>
            <a:r>
              <a:rPr lang="en-GB" dirty="0" err="1">
                <a:solidFill>
                  <a:schemeClr val="tx2"/>
                </a:solidFill>
              </a:rPr>
              <a:t>database_name</a:t>
            </a:r>
            <a:r>
              <a:rPr lang="en-GB" dirty="0">
                <a:solidFill>
                  <a:schemeClr val="tx2"/>
                </a:solidFill>
              </a:rPr>
              <a:t> </a:t>
            </a:r>
          </a:p>
          <a:p>
            <a:pPr lvl="1"/>
            <a:r>
              <a:rPr lang="en-GB" dirty="0">
                <a:solidFill>
                  <a:schemeClr val="tx2"/>
                </a:solidFill>
              </a:rPr>
              <a:t>[RESTRICT|CASCADE];</a:t>
            </a:r>
          </a:p>
          <a:p>
            <a:r>
              <a:rPr lang="en-US" sz="2000" dirty="0"/>
              <a:t>The following queries are used to drop a database. Let us assume that the database name is </a:t>
            </a:r>
            <a:r>
              <a:rPr lang="en-US" sz="2000" b="1" dirty="0" err="1"/>
              <a:t>userdb</a:t>
            </a:r>
            <a:r>
              <a:rPr lang="en-US" sz="2000" dirty="0"/>
              <a:t>.</a:t>
            </a:r>
          </a:p>
          <a:p>
            <a:pPr lvl="1"/>
            <a:r>
              <a:rPr lang="en-US" dirty="0">
                <a:solidFill>
                  <a:schemeClr val="tx2"/>
                </a:solidFill>
              </a:rPr>
              <a:t>hive&gt; DROP DATABASE IF EXISTS </a:t>
            </a:r>
            <a:r>
              <a:rPr lang="en-US" dirty="0" err="1">
                <a:solidFill>
                  <a:schemeClr val="tx2"/>
                </a:solidFill>
              </a:rPr>
              <a:t>userdb</a:t>
            </a:r>
            <a:r>
              <a:rPr lang="en-US" dirty="0">
                <a:solidFill>
                  <a:schemeClr val="tx2"/>
                </a:solidFill>
              </a:rPr>
              <a: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188460" y="5771367"/>
            <a:ext cx="1155940" cy="1239031"/>
          </a:xfrm>
          <a:prstGeom prst="rect">
            <a:avLst/>
          </a:prstGeom>
        </p:spPr>
      </p:pic>
    </p:spTree>
    <p:extLst>
      <p:ext uri="{BB962C8B-B14F-4D97-AF65-F5344CB8AC3E}">
        <p14:creationId xmlns:p14="http://schemas.microsoft.com/office/powerpoint/2010/main" val="192222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5CC1-CAB8-4FAA-9921-6696D3C82754}"/>
              </a:ext>
            </a:extLst>
          </p:cNvPr>
          <p:cNvSpPr>
            <a:spLocks noGrp="1"/>
          </p:cNvSpPr>
          <p:nvPr>
            <p:ph type="title"/>
          </p:nvPr>
        </p:nvSpPr>
        <p:spPr/>
        <p:txBody>
          <a:bodyPr/>
          <a:lstStyle/>
          <a:p>
            <a:r>
              <a:rPr lang="en-IN" dirty="0"/>
              <a:t>Hive - Drop Database – Cont..</a:t>
            </a:r>
            <a:endParaRPr lang="en-GB" dirty="0"/>
          </a:p>
        </p:txBody>
      </p:sp>
      <p:sp>
        <p:nvSpPr>
          <p:cNvPr id="3" name="Content Placeholder 2">
            <a:extLst>
              <a:ext uri="{FF2B5EF4-FFF2-40B4-BE49-F238E27FC236}">
                <a16:creationId xmlns:a16="http://schemas.microsoft.com/office/drawing/2014/main" id="{8EFB63EC-935B-41E0-B31C-581700ECA069}"/>
              </a:ext>
            </a:extLst>
          </p:cNvPr>
          <p:cNvSpPr>
            <a:spLocks noGrp="1"/>
          </p:cNvSpPr>
          <p:nvPr>
            <p:ph idx="1"/>
          </p:nvPr>
        </p:nvSpPr>
        <p:spPr/>
        <p:txBody>
          <a:bodyPr/>
          <a:lstStyle/>
          <a:p>
            <a:pPr algn="just">
              <a:lnSpc>
                <a:spcPct val="150000"/>
              </a:lnSpc>
            </a:pPr>
            <a:r>
              <a:rPr lang="en-US" sz="2000" dirty="0">
                <a:solidFill>
                  <a:schemeClr val="tx2"/>
                </a:solidFill>
              </a:rPr>
              <a:t>The following query drops the database using CASCADE.</a:t>
            </a:r>
          </a:p>
          <a:p>
            <a:r>
              <a:rPr lang="en-US" sz="2000" dirty="0"/>
              <a:t>It means dropping respective tables before dropping the database.</a:t>
            </a:r>
          </a:p>
          <a:p>
            <a:pPr lvl="1" algn="just">
              <a:lnSpc>
                <a:spcPct val="150000"/>
              </a:lnSpc>
            </a:pPr>
            <a:r>
              <a:rPr lang="en-US" dirty="0">
                <a:solidFill>
                  <a:schemeClr val="tx2"/>
                </a:solidFill>
              </a:rPr>
              <a:t>hive&gt; DROP DATABASE IF EXISTS </a:t>
            </a:r>
            <a:r>
              <a:rPr lang="en-US" dirty="0" err="1">
                <a:solidFill>
                  <a:schemeClr val="tx2"/>
                </a:solidFill>
              </a:rPr>
              <a:t>userdb</a:t>
            </a:r>
            <a:r>
              <a:rPr lang="en-US" dirty="0">
                <a:solidFill>
                  <a:schemeClr val="tx2"/>
                </a:solidFill>
              </a:rPr>
              <a:t> CASCADE;</a:t>
            </a:r>
          </a:p>
          <a:p>
            <a:r>
              <a:rPr lang="en-US" sz="2000" dirty="0"/>
              <a:t>The following query drops the database using SCHEMA.</a:t>
            </a:r>
          </a:p>
          <a:p>
            <a:pPr lvl="1" algn="just">
              <a:lnSpc>
                <a:spcPct val="150000"/>
              </a:lnSpc>
            </a:pPr>
            <a:r>
              <a:rPr lang="en-GB" dirty="0">
                <a:solidFill>
                  <a:schemeClr val="tx2"/>
                </a:solidFill>
              </a:rPr>
              <a:t>hive&gt; DROP SCHEMA </a:t>
            </a:r>
            <a:r>
              <a:rPr lang="en-GB" dirty="0" err="1">
                <a:solidFill>
                  <a:schemeClr val="tx2"/>
                </a:solidFill>
              </a:rPr>
              <a:t>userdb</a:t>
            </a:r>
            <a:r>
              <a:rPr lang="en-GB" dirty="0">
                <a:solidFill>
                  <a:schemeClr val="tx2"/>
                </a:solidFill>
              </a:rPr>
              <a:t>;</a:t>
            </a:r>
          </a:p>
          <a:p>
            <a:r>
              <a:rPr lang="en-US" sz="2000" dirty="0"/>
              <a:t>This clause was added in Hive 0.6.</a:t>
            </a:r>
            <a:endParaRPr lang="en-GB" sz="2000"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76707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488E-3A56-4249-8801-334FC7789BF9}"/>
              </a:ext>
            </a:extLst>
          </p:cNvPr>
          <p:cNvSpPr>
            <a:spLocks noGrp="1"/>
          </p:cNvSpPr>
          <p:nvPr>
            <p:ph type="title"/>
          </p:nvPr>
        </p:nvSpPr>
        <p:spPr>
          <a:xfrm>
            <a:off x="1065210" y="193924"/>
            <a:ext cx="10058402" cy="1219200"/>
          </a:xfrm>
        </p:spPr>
        <p:txBody>
          <a:bodyPr/>
          <a:lstStyle/>
          <a:p>
            <a:r>
              <a:rPr lang="en-IN" dirty="0"/>
              <a:t>Drop Database - JDBC Program</a:t>
            </a:r>
            <a:endParaRPr lang="en-GB" dirty="0"/>
          </a:p>
        </p:txBody>
      </p:sp>
      <p:sp>
        <p:nvSpPr>
          <p:cNvPr id="5" name="Rectangle 1">
            <a:extLst>
              <a:ext uri="{FF2B5EF4-FFF2-40B4-BE49-F238E27FC236}">
                <a16:creationId xmlns:a16="http://schemas.microsoft.com/office/drawing/2014/main" id="{AFC261D2-4F7F-4F91-A70E-A6D7446356EF}"/>
              </a:ext>
            </a:extLst>
          </p:cNvPr>
          <p:cNvSpPr>
            <a:spLocks noChangeArrowheads="1"/>
          </p:cNvSpPr>
          <p:nvPr/>
        </p:nvSpPr>
        <p:spPr bwMode="auto">
          <a:xfrm>
            <a:off x="353760" y="1608377"/>
            <a:ext cx="11481303" cy="4446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SQLException</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Connection</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ResultSet</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Statement</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DriverManager</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public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class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HiveDropDb</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private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static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0066"/>
                </a:solidFill>
                <a:latin typeface="Courier New" panose="02070309020205020404" pitchFamily="49" charset="0"/>
                <a:cs typeface="Courier New" panose="02070309020205020404" pitchFamily="49" charset="0"/>
              </a:rPr>
              <a:t>String</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driverName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err="1">
                <a:solidFill>
                  <a:srgbClr val="008800"/>
                </a:solidFill>
                <a:latin typeface="Courier New" panose="02070309020205020404" pitchFamily="49" charset="0"/>
                <a:cs typeface="Courier New" panose="02070309020205020404" pitchFamily="49" charset="0"/>
              </a:rPr>
              <a:t>org.apache.hadoop.hive.jdbc.HiveDriver</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public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static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void</a:t>
            </a:r>
            <a:r>
              <a:rPr lang="en-US" altLang="en-US" sz="1600" dirty="0">
                <a:solidFill>
                  <a:srgbClr val="000000"/>
                </a:solidFill>
                <a:latin typeface="Courier New" panose="02070309020205020404" pitchFamily="49" charset="0"/>
                <a:cs typeface="Courier New" panose="02070309020205020404" pitchFamily="49" charset="0"/>
              </a:rPr>
              <a:t> main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660066"/>
                </a:solidFill>
                <a:latin typeface="Courier New" panose="02070309020205020404" pitchFamily="49" charset="0"/>
                <a:cs typeface="Courier New" panose="02070309020205020404" pitchFamily="49" charset="0"/>
              </a:rPr>
              <a:t>String</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args</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throws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SQLException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880000"/>
                </a:solidFill>
                <a:latin typeface="Courier New" panose="02070309020205020404" pitchFamily="49" charset="0"/>
                <a:cs typeface="Courier New" panose="02070309020205020404" pitchFamily="49" charset="0"/>
              </a:rPr>
              <a:t>// Register driver and create driver instance</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Class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forName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driverName</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 get connection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Connection</a:t>
            </a:r>
            <a:r>
              <a:rPr lang="en-US" altLang="en-US" sz="1600" dirty="0">
                <a:solidFill>
                  <a:srgbClr val="000000"/>
                </a:solidFill>
                <a:latin typeface="Courier New" panose="02070309020205020404" pitchFamily="49" charset="0"/>
                <a:cs typeface="Courier New" panose="02070309020205020404" pitchFamily="49" charset="0"/>
              </a:rPr>
              <a:t> con </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DriverManager</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getConnection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err="1">
                <a:solidFill>
                  <a:srgbClr val="008800"/>
                </a:solidFill>
                <a:latin typeface="Courier New" panose="02070309020205020404" pitchFamily="49" charset="0"/>
                <a:cs typeface="Courier New" panose="02070309020205020404" pitchFamily="49" charset="0"/>
              </a:rPr>
              <a:t>jdbc:hive</a:t>
            </a:r>
            <a:r>
              <a:rPr lang="en-US" altLang="en-US" sz="1600" dirty="0">
                <a:solidFill>
                  <a:srgbClr val="008800"/>
                </a:solidFill>
                <a:latin typeface="Courier New" panose="02070309020205020404" pitchFamily="49" charset="0"/>
                <a:cs typeface="Courier New" panose="02070309020205020404" pitchFamily="49" charset="0"/>
              </a:rPr>
              <a:t>://localhost:10000/default"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660066"/>
                </a:solidFill>
                <a:latin typeface="Courier New" panose="02070309020205020404" pitchFamily="49" charset="0"/>
                <a:cs typeface="Courier New" panose="02070309020205020404" pitchFamily="49" charset="0"/>
              </a:rPr>
              <a:t>          Statement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stmt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con</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createStatement</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stmt</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executeQuery</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"DROP DATABASE </a:t>
            </a:r>
            <a:r>
              <a:rPr lang="en-US" altLang="en-US" sz="1600" dirty="0" err="1">
                <a:solidFill>
                  <a:srgbClr val="008800"/>
                </a:solidFill>
                <a:latin typeface="Courier New" panose="02070309020205020404" pitchFamily="49" charset="0"/>
                <a:cs typeface="Courier New" panose="02070309020205020404" pitchFamily="49" charset="0"/>
              </a:rPr>
              <a:t>userdb</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600" dirty="0">
                <a:solidFill>
                  <a:srgbClr val="660066"/>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System</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88"/>
                </a:solidFill>
                <a:latin typeface="Courier New" panose="02070309020205020404" pitchFamily="49" charset="0"/>
                <a:cs typeface="Courier New" panose="02070309020205020404" pitchFamily="49" charset="0"/>
              </a:rPr>
              <a:t>out</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println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660066"/>
                </a:solidFill>
                <a:latin typeface="Courier New" panose="02070309020205020404" pitchFamily="49" charset="0"/>
                <a:cs typeface="Courier New" panose="02070309020205020404" pitchFamily="49" charset="0"/>
              </a:rPr>
              <a:t>Drop</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userdb</a:t>
            </a:r>
            <a:r>
              <a:rPr lang="en-US" altLang="en-US" sz="1600" dirty="0">
                <a:solidFill>
                  <a:srgbClr val="000000"/>
                </a:solidFill>
                <a:latin typeface="Courier New" panose="02070309020205020404" pitchFamily="49" charset="0"/>
                <a:cs typeface="Courier New" panose="02070309020205020404" pitchFamily="49" charset="0"/>
              </a:rPr>
              <a:t> database successful</a:t>
            </a:r>
            <a:r>
              <a:rPr lang="en-US" altLang="en-US" sz="1600" dirty="0">
                <a:solidFill>
                  <a:srgbClr val="6666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con</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close</a:t>
            </a:r>
            <a:r>
              <a:rPr lang="en-US" altLang="en-US" sz="1600" dirty="0">
                <a:solidFill>
                  <a:srgbClr val="6666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     }</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050" dirty="0"/>
              <a:t> </a:t>
            </a:r>
            <a:endParaRPr lang="en-US" altLang="en-US" sz="2800" dirty="0">
              <a:latin typeface="Arial" panose="020B0604020202020204" pitchFamily="34" charset="0"/>
            </a:endParaRPr>
          </a:p>
        </p:txBody>
      </p:sp>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3807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519D-A201-4627-A9C2-2041568AD010}"/>
              </a:ext>
            </a:extLst>
          </p:cNvPr>
          <p:cNvSpPr>
            <a:spLocks noGrp="1"/>
          </p:cNvSpPr>
          <p:nvPr>
            <p:ph type="title"/>
          </p:nvPr>
        </p:nvSpPr>
        <p:spPr/>
        <p:txBody>
          <a:bodyPr/>
          <a:lstStyle/>
          <a:p>
            <a:r>
              <a:rPr lang="en-IN" dirty="0"/>
              <a:t>Drop Database - JDBC Program – Cont..</a:t>
            </a:r>
            <a:endParaRPr lang="en-GB" dirty="0"/>
          </a:p>
        </p:txBody>
      </p:sp>
      <p:sp>
        <p:nvSpPr>
          <p:cNvPr id="3" name="Content Placeholder 2">
            <a:extLst>
              <a:ext uri="{FF2B5EF4-FFF2-40B4-BE49-F238E27FC236}">
                <a16:creationId xmlns:a16="http://schemas.microsoft.com/office/drawing/2014/main" id="{F2F2B0B1-84B4-46D1-A718-C8DAA7E3A0AA}"/>
              </a:ext>
            </a:extLst>
          </p:cNvPr>
          <p:cNvSpPr>
            <a:spLocks noGrp="1"/>
          </p:cNvSpPr>
          <p:nvPr>
            <p:ph idx="1"/>
          </p:nvPr>
        </p:nvSpPr>
        <p:spPr/>
        <p:txBody>
          <a:bodyPr/>
          <a:lstStyle/>
          <a:p>
            <a:pPr algn="just">
              <a:lnSpc>
                <a:spcPct val="150000"/>
              </a:lnSpc>
            </a:pPr>
            <a:r>
              <a:rPr lang="en-GB" sz="2000" dirty="0">
                <a:solidFill>
                  <a:schemeClr val="tx2"/>
                </a:solidFill>
              </a:rPr>
              <a:t>Save the program in a file named HiveDropDb.java.</a:t>
            </a:r>
          </a:p>
          <a:p>
            <a:r>
              <a:rPr lang="en-GB" sz="2000" dirty="0"/>
              <a:t>Given below are the commands to compile and execute this program.</a:t>
            </a:r>
          </a:p>
          <a:p>
            <a:pPr lvl="1"/>
            <a:r>
              <a:rPr lang="en-GB" dirty="0">
                <a:solidFill>
                  <a:schemeClr val="tx2"/>
                </a:solidFill>
              </a:rPr>
              <a:t>$ </a:t>
            </a:r>
            <a:r>
              <a:rPr lang="en-GB" dirty="0" err="1">
                <a:solidFill>
                  <a:schemeClr val="tx2"/>
                </a:solidFill>
              </a:rPr>
              <a:t>javac</a:t>
            </a:r>
            <a:r>
              <a:rPr lang="en-GB" dirty="0">
                <a:solidFill>
                  <a:schemeClr val="tx2"/>
                </a:solidFill>
              </a:rPr>
              <a:t> HiveDropDb.java</a:t>
            </a:r>
          </a:p>
          <a:p>
            <a:pPr lvl="1"/>
            <a:r>
              <a:rPr lang="en-GB" dirty="0">
                <a:solidFill>
                  <a:schemeClr val="tx2"/>
                </a:solidFill>
              </a:rPr>
              <a:t>$ java </a:t>
            </a:r>
            <a:r>
              <a:rPr lang="en-GB" dirty="0" err="1">
                <a:solidFill>
                  <a:schemeClr val="tx2"/>
                </a:solidFill>
              </a:rPr>
              <a:t>HiveDropDb</a:t>
            </a:r>
            <a:endParaRPr lang="en-GB" dirty="0">
              <a:solidFill>
                <a:schemeClr val="tx2"/>
              </a:solidFill>
            </a:endParaRPr>
          </a:p>
          <a:p>
            <a:r>
              <a:rPr lang="en-GB" sz="2000" dirty="0"/>
              <a:t>Output:</a:t>
            </a:r>
          </a:p>
          <a:p>
            <a:pPr lvl="1"/>
            <a:r>
              <a:rPr lang="en-GB" dirty="0">
                <a:solidFill>
                  <a:schemeClr val="tx2"/>
                </a:solidFill>
              </a:rPr>
              <a:t>Drop </a:t>
            </a:r>
            <a:r>
              <a:rPr lang="en-GB" dirty="0" err="1">
                <a:solidFill>
                  <a:schemeClr val="tx2"/>
                </a:solidFill>
              </a:rPr>
              <a:t>userdb</a:t>
            </a:r>
            <a:r>
              <a:rPr lang="en-GB" dirty="0">
                <a:solidFill>
                  <a:schemeClr val="tx2"/>
                </a:solidFill>
              </a:rPr>
              <a:t> database successful.</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74102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26B7-312F-415F-8C41-CA0B49A7AFEC}"/>
              </a:ext>
            </a:extLst>
          </p:cNvPr>
          <p:cNvSpPr>
            <a:spLocks noGrp="1"/>
          </p:cNvSpPr>
          <p:nvPr>
            <p:ph type="title"/>
          </p:nvPr>
        </p:nvSpPr>
        <p:spPr/>
        <p:txBody>
          <a:bodyPr/>
          <a:lstStyle/>
          <a:p>
            <a:r>
              <a:rPr lang="en-IN" dirty="0"/>
              <a:t>Hive - Create Table</a:t>
            </a:r>
            <a:endParaRPr lang="en-GB" dirty="0"/>
          </a:p>
        </p:txBody>
      </p:sp>
      <p:sp>
        <p:nvSpPr>
          <p:cNvPr id="3" name="Content Placeholder 2">
            <a:extLst>
              <a:ext uri="{FF2B5EF4-FFF2-40B4-BE49-F238E27FC236}">
                <a16:creationId xmlns:a16="http://schemas.microsoft.com/office/drawing/2014/main" id="{B7B42F9B-FA58-49C6-B30B-00DA2C319C7F}"/>
              </a:ext>
            </a:extLst>
          </p:cNvPr>
          <p:cNvSpPr>
            <a:spLocks noGrp="1"/>
          </p:cNvSpPr>
          <p:nvPr>
            <p:ph idx="1"/>
          </p:nvPr>
        </p:nvSpPr>
        <p:spPr>
          <a:xfrm>
            <a:off x="228452" y="1636923"/>
            <a:ext cx="10058400" cy="4229100"/>
          </a:xfrm>
        </p:spPr>
        <p:txBody>
          <a:bodyPr>
            <a:noAutofit/>
          </a:bodyPr>
          <a:lstStyle/>
          <a:p>
            <a:pPr algn="just"/>
            <a:r>
              <a:rPr lang="en-US" sz="2000" dirty="0"/>
              <a:t>Here how to create table and insert data into is shown.</a:t>
            </a:r>
          </a:p>
          <a:p>
            <a:pPr algn="just"/>
            <a:r>
              <a:rPr lang="en-US" sz="2000" dirty="0">
                <a:solidFill>
                  <a:schemeClr val="tx2"/>
                </a:solidFill>
              </a:rPr>
              <a:t>The conventions of creating a table in HIVE is quite similar to creating a table using SQL.</a:t>
            </a:r>
          </a:p>
          <a:p>
            <a:pPr algn="just"/>
            <a:r>
              <a:rPr lang="en-US" sz="2000" dirty="0"/>
              <a:t>Create Table Statement</a:t>
            </a:r>
          </a:p>
          <a:p>
            <a:pPr algn="just"/>
            <a:r>
              <a:rPr lang="en-US" sz="2000" dirty="0">
                <a:solidFill>
                  <a:schemeClr val="tx2"/>
                </a:solidFill>
              </a:rPr>
              <a:t>Create Table is a statement used to create a table in Hive. The syntax and example are as follows:</a:t>
            </a:r>
          </a:p>
          <a:p>
            <a:pPr algn="just"/>
            <a:r>
              <a:rPr lang="en-IN" sz="2000" dirty="0"/>
              <a:t>Syntax</a:t>
            </a:r>
          </a:p>
          <a:p>
            <a:pPr algn="just"/>
            <a:r>
              <a:rPr lang="en-US" sz="2000" dirty="0">
                <a:solidFill>
                  <a:schemeClr val="tx2"/>
                </a:solidFill>
              </a:rPr>
              <a:t>CREATE [TEMPORARY] [EXTERNAL] TABLE [IF NOT EXISTS] [</a:t>
            </a:r>
            <a:r>
              <a:rPr lang="en-US" sz="2000" dirty="0" err="1">
                <a:solidFill>
                  <a:schemeClr val="tx2"/>
                </a:solidFill>
              </a:rPr>
              <a:t>db_name</a:t>
            </a:r>
            <a:r>
              <a:rPr lang="en-US" sz="2000" dirty="0">
                <a:solidFill>
                  <a:schemeClr val="tx2"/>
                </a:solidFill>
              </a:rPr>
              <a:t>.] </a:t>
            </a:r>
            <a:r>
              <a:rPr lang="en-US" sz="2000" dirty="0" err="1">
                <a:solidFill>
                  <a:schemeClr val="tx2"/>
                </a:solidFill>
              </a:rPr>
              <a:t>table_name</a:t>
            </a:r>
            <a:endParaRPr lang="en-US" sz="2000" dirty="0">
              <a:solidFill>
                <a:schemeClr val="tx2"/>
              </a:solidFill>
            </a:endParaRPr>
          </a:p>
          <a:p>
            <a:pPr algn="just"/>
            <a:r>
              <a:rPr lang="en-US" sz="2000" dirty="0">
                <a:solidFill>
                  <a:schemeClr val="tx2"/>
                </a:solidFill>
              </a:rPr>
              <a:t>[(</a:t>
            </a:r>
            <a:r>
              <a:rPr lang="en-US" sz="2000" dirty="0" err="1">
                <a:solidFill>
                  <a:schemeClr val="tx2"/>
                </a:solidFill>
              </a:rPr>
              <a:t>col_name</a:t>
            </a:r>
            <a:r>
              <a:rPr lang="en-US" sz="2000" dirty="0">
                <a:solidFill>
                  <a:schemeClr val="tx2"/>
                </a:solidFill>
              </a:rPr>
              <a:t> </a:t>
            </a:r>
            <a:r>
              <a:rPr lang="en-US" sz="2000" dirty="0" err="1">
                <a:solidFill>
                  <a:schemeClr val="tx2"/>
                </a:solidFill>
              </a:rPr>
              <a:t>data_type</a:t>
            </a:r>
            <a:r>
              <a:rPr lang="en-US" sz="2000" dirty="0">
                <a:solidFill>
                  <a:schemeClr val="tx2"/>
                </a:solidFill>
              </a:rPr>
              <a:t> [COMMENT </a:t>
            </a:r>
            <a:r>
              <a:rPr lang="en-US" sz="2000" dirty="0" err="1">
                <a:solidFill>
                  <a:schemeClr val="tx2"/>
                </a:solidFill>
              </a:rPr>
              <a:t>col_comment</a:t>
            </a:r>
            <a:r>
              <a:rPr lang="en-US" sz="2000" dirty="0">
                <a:solidFill>
                  <a:schemeClr val="tx2"/>
                </a:solidFill>
              </a:rPr>
              <a:t>], ...)]</a:t>
            </a:r>
          </a:p>
          <a:p>
            <a:pPr algn="just"/>
            <a:r>
              <a:rPr lang="en-US" sz="2000" dirty="0">
                <a:solidFill>
                  <a:schemeClr val="tx2"/>
                </a:solidFill>
              </a:rPr>
              <a:t>[COMMENT </a:t>
            </a:r>
            <a:r>
              <a:rPr lang="en-US" sz="2000" dirty="0" err="1">
                <a:solidFill>
                  <a:schemeClr val="tx2"/>
                </a:solidFill>
              </a:rPr>
              <a:t>table_comment</a:t>
            </a:r>
            <a:r>
              <a:rPr lang="en-US" sz="2000" dirty="0">
                <a:solidFill>
                  <a:schemeClr val="tx2"/>
                </a:solidFill>
              </a:rPr>
              <a:t>]</a:t>
            </a:r>
          </a:p>
        </p:txBody>
      </p:sp>
      <p:sp>
        <p:nvSpPr>
          <p:cNvPr id="5" name="Rectangle 4">
            <a:extLst>
              <a:ext uri="{FF2B5EF4-FFF2-40B4-BE49-F238E27FC236}">
                <a16:creationId xmlns:a16="http://schemas.microsoft.com/office/drawing/2014/main" id="{87245D78-786B-4FE6-96C2-1054CE821EAF}"/>
              </a:ext>
            </a:extLst>
          </p:cNvPr>
          <p:cNvSpPr/>
          <p:nvPr/>
        </p:nvSpPr>
        <p:spPr>
          <a:xfrm>
            <a:off x="7706468" y="5396663"/>
            <a:ext cx="4257080" cy="938719"/>
          </a:xfrm>
          <a:prstGeom prst="rect">
            <a:avLst/>
          </a:prstGeom>
        </p:spPr>
        <p:txBody>
          <a:bodyPr wrap="square">
            <a:spAutoFit/>
          </a:bodyPr>
          <a:lstStyle/>
          <a:p>
            <a:pPr marL="347472" indent="-347472" algn="just">
              <a:spcBef>
                <a:spcPts val="1800"/>
              </a:spcBef>
              <a:buFont typeface="Arial" panose="020B0604020202020204" pitchFamily="34" charset="0"/>
              <a:buChar char="•"/>
            </a:pPr>
            <a:r>
              <a:rPr lang="en-US" sz="2000" dirty="0">
                <a:solidFill>
                  <a:schemeClr val="tx2"/>
                </a:solidFill>
              </a:rPr>
              <a:t>[ROW FORMAT </a:t>
            </a:r>
            <a:r>
              <a:rPr lang="en-US" sz="2000" dirty="0" err="1">
                <a:solidFill>
                  <a:schemeClr val="tx2"/>
                </a:solidFill>
              </a:rPr>
              <a:t>row_format</a:t>
            </a:r>
            <a:r>
              <a:rPr lang="en-US" sz="2000" dirty="0">
                <a:solidFill>
                  <a:schemeClr val="tx2"/>
                </a:solidFill>
              </a:rPr>
              <a:t>]</a:t>
            </a:r>
          </a:p>
          <a:p>
            <a:pPr marL="347472" indent="-347472" algn="just">
              <a:spcBef>
                <a:spcPts val="1800"/>
              </a:spcBef>
              <a:buFont typeface="Arial" panose="020B0604020202020204" pitchFamily="34" charset="0"/>
              <a:buChar char="•"/>
            </a:pPr>
            <a:r>
              <a:rPr lang="en-US" sz="2000" dirty="0">
                <a:solidFill>
                  <a:schemeClr val="tx2"/>
                </a:solidFill>
              </a:rPr>
              <a:t>[STORED AS </a:t>
            </a:r>
            <a:r>
              <a:rPr lang="en-US" sz="2000" dirty="0" err="1">
                <a:solidFill>
                  <a:schemeClr val="tx2"/>
                </a:solidFill>
              </a:rPr>
              <a:t>file_format</a:t>
            </a:r>
            <a:r>
              <a:rPr lang="en-US" sz="2000" dirty="0">
                <a:solidFill>
                  <a:schemeClr val="tx2"/>
                </a:solidFill>
              </a:rPr>
              <a:t>]</a:t>
            </a:r>
            <a:endParaRPr lang="en-GB" sz="2000" dirty="0">
              <a:solidFill>
                <a:schemeClr val="tx2"/>
              </a:solidFill>
            </a:endParaRPr>
          </a:p>
        </p:txBody>
      </p:sp>
      <p:pic>
        <p:nvPicPr>
          <p:cNvPr id="8" name="Picture 7">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68245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7C01-639D-45A8-9D6C-848480FE7E97}"/>
              </a:ext>
            </a:extLst>
          </p:cNvPr>
          <p:cNvSpPr>
            <a:spLocks noGrp="1"/>
          </p:cNvSpPr>
          <p:nvPr>
            <p:ph type="title"/>
          </p:nvPr>
        </p:nvSpPr>
        <p:spPr/>
        <p:txBody>
          <a:bodyPr/>
          <a:lstStyle/>
          <a:p>
            <a:r>
              <a:rPr lang="en-IN" dirty="0"/>
              <a:t>Hive - Create Table – Cont..</a:t>
            </a:r>
            <a:endParaRPr lang="en-GB" dirty="0"/>
          </a:p>
        </p:txBody>
      </p:sp>
      <p:sp>
        <p:nvSpPr>
          <p:cNvPr id="3" name="Content Placeholder 2">
            <a:extLst>
              <a:ext uri="{FF2B5EF4-FFF2-40B4-BE49-F238E27FC236}">
                <a16:creationId xmlns:a16="http://schemas.microsoft.com/office/drawing/2014/main" id="{BE001C4B-89C2-4256-99DC-B19E7065D31D}"/>
              </a:ext>
            </a:extLst>
          </p:cNvPr>
          <p:cNvSpPr>
            <a:spLocks noGrp="1"/>
          </p:cNvSpPr>
          <p:nvPr>
            <p:ph idx="1"/>
          </p:nvPr>
        </p:nvSpPr>
        <p:spPr/>
        <p:txBody>
          <a:bodyPr/>
          <a:lstStyle/>
          <a:p>
            <a:r>
              <a:rPr lang="en-US" sz="2000" dirty="0"/>
              <a:t>Example</a:t>
            </a:r>
          </a:p>
          <a:p>
            <a:pPr algn="just"/>
            <a:r>
              <a:rPr lang="en-US" sz="2000" dirty="0">
                <a:solidFill>
                  <a:schemeClr val="tx2"/>
                </a:solidFill>
              </a:rPr>
              <a:t>Let us assume you need to create a table named employee using CREATE TABLE statement. The following table lists the fields and their data types in employee table:</a:t>
            </a:r>
          </a:p>
        </p:txBody>
      </p:sp>
      <p:graphicFrame>
        <p:nvGraphicFramePr>
          <p:cNvPr id="4" name="Table 3">
            <a:extLst>
              <a:ext uri="{FF2B5EF4-FFF2-40B4-BE49-F238E27FC236}">
                <a16:creationId xmlns:a16="http://schemas.microsoft.com/office/drawing/2014/main" id="{7AB77E69-DAAF-4DE9-B9BC-7BC628B90E95}"/>
              </a:ext>
            </a:extLst>
          </p:cNvPr>
          <p:cNvGraphicFramePr>
            <a:graphicFrameLocks noGrp="1"/>
          </p:cNvGraphicFramePr>
          <p:nvPr>
            <p:extLst>
              <p:ext uri="{D42A27DB-BD31-4B8C-83A1-F6EECF244321}">
                <p14:modId xmlns:p14="http://schemas.microsoft.com/office/powerpoint/2010/main" val="4123491985"/>
              </p:ext>
            </p:extLst>
          </p:nvPr>
        </p:nvGraphicFramePr>
        <p:xfrm>
          <a:off x="3382963" y="3429000"/>
          <a:ext cx="5422900" cy="2133600"/>
        </p:xfrm>
        <a:graphic>
          <a:graphicData uri="http://schemas.openxmlformats.org/drawingml/2006/table">
            <a:tbl>
              <a:tblPr/>
              <a:tblGrid>
                <a:gridCol w="876300">
                  <a:extLst>
                    <a:ext uri="{9D8B030D-6E8A-4147-A177-3AD203B41FA5}">
                      <a16:colId xmlns:a16="http://schemas.microsoft.com/office/drawing/2014/main" val="2529048967"/>
                    </a:ext>
                  </a:extLst>
                </a:gridCol>
                <a:gridCol w="2273300">
                  <a:extLst>
                    <a:ext uri="{9D8B030D-6E8A-4147-A177-3AD203B41FA5}">
                      <a16:colId xmlns:a16="http://schemas.microsoft.com/office/drawing/2014/main" val="1085298732"/>
                    </a:ext>
                  </a:extLst>
                </a:gridCol>
                <a:gridCol w="2273300">
                  <a:extLst>
                    <a:ext uri="{9D8B030D-6E8A-4147-A177-3AD203B41FA5}">
                      <a16:colId xmlns:a16="http://schemas.microsoft.com/office/drawing/2014/main" val="3720590392"/>
                    </a:ext>
                  </a:extLst>
                </a:gridCol>
              </a:tblGrid>
              <a:tr h="0">
                <a:tc>
                  <a:txBody>
                    <a:bodyPr/>
                    <a:lstStyle/>
                    <a:p>
                      <a:pPr algn="ctr" fontAlgn="t"/>
                      <a:r>
                        <a:rPr lang="en-IN" dirty="0" err="1">
                          <a:effectLst/>
                        </a:rPr>
                        <a:t>Sr.No</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rPr>
                        <a:t>Field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rPr>
                        <a:t>Data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75186485"/>
                  </a:ext>
                </a:extLst>
              </a:tr>
              <a:tr h="0">
                <a:tc>
                  <a:txBody>
                    <a:bodyPr/>
                    <a:lstStyle/>
                    <a:p>
                      <a:pPr algn="ctr" fontAlgn="t"/>
                      <a:r>
                        <a:rPr lang="en-IN"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Eid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solidFill>
                            <a:schemeClr val="tx2"/>
                          </a:solidFill>
                          <a:effectLst/>
                        </a:rPr>
                        <a:t>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1307302"/>
                  </a:ext>
                </a:extLst>
              </a:tr>
              <a:tr h="0">
                <a:tc>
                  <a:txBody>
                    <a:bodyPr/>
                    <a:lstStyle/>
                    <a:p>
                      <a:pPr algn="ctr" fontAlgn="t"/>
                      <a:r>
                        <a:rPr lang="en-IN"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solidFill>
                            <a:schemeClr val="tx2"/>
                          </a:solidFill>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03297633"/>
                  </a:ext>
                </a:extLst>
              </a:tr>
              <a:tr h="0">
                <a:tc>
                  <a:txBody>
                    <a:bodyPr/>
                    <a:lstStyle/>
                    <a:p>
                      <a:pPr algn="ctr" fontAlgn="t"/>
                      <a:r>
                        <a:rPr lang="en-IN"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Salary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3715698"/>
                  </a:ext>
                </a:extLst>
              </a:tr>
              <a:tr h="0">
                <a:tc>
                  <a:txBody>
                    <a:bodyPr/>
                    <a:lstStyle/>
                    <a:p>
                      <a:pPr algn="ctr" fontAlgn="t"/>
                      <a:r>
                        <a:rPr lang="en-IN" dirty="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a:solidFill>
                            <a:schemeClr val="tx2"/>
                          </a:solidFill>
                          <a:effectLst/>
                        </a:rPr>
                        <a:t>Designation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dirty="0">
                          <a:solidFill>
                            <a:schemeClr val="tx2"/>
                          </a:solidFill>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7068658"/>
                  </a:ext>
                </a:extLst>
              </a:tr>
            </a:tbl>
          </a:graphicData>
        </a:graphic>
      </p:graphicFrame>
      <p:pic>
        <p:nvPicPr>
          <p:cNvPr id="7" name="Picture 6">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pic>
        <p:nvPicPr>
          <p:cNvPr id="8" name="Picture 7">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188460" y="5771367"/>
            <a:ext cx="1155940" cy="1239031"/>
          </a:xfrm>
          <a:prstGeom prst="rect">
            <a:avLst/>
          </a:prstGeom>
        </p:spPr>
      </p:pic>
    </p:spTree>
    <p:extLst>
      <p:ext uri="{BB962C8B-B14F-4D97-AF65-F5344CB8AC3E}">
        <p14:creationId xmlns:p14="http://schemas.microsoft.com/office/powerpoint/2010/main" val="247754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Hive - Introduction</a:t>
            </a:r>
          </a:p>
        </p:txBody>
      </p:sp>
      <p:sp>
        <p:nvSpPr>
          <p:cNvPr id="14" name="Content Placeholder 13"/>
          <p:cNvSpPr>
            <a:spLocks noGrp="1"/>
          </p:cNvSpPr>
          <p:nvPr>
            <p:ph idx="1"/>
          </p:nvPr>
        </p:nvSpPr>
        <p:spPr/>
        <p:txBody>
          <a:bodyPr>
            <a:noAutofit/>
          </a:bodyPr>
          <a:lstStyle/>
          <a:p>
            <a:pPr marL="0" indent="0" algn="just">
              <a:buNone/>
            </a:pPr>
            <a:r>
              <a:rPr lang="en-IN" sz="2000" b="1" dirty="0"/>
              <a:t>What is Hive?</a:t>
            </a:r>
          </a:p>
          <a:p>
            <a:pPr algn="just"/>
            <a:r>
              <a:rPr lang="en-US" sz="2000" dirty="0">
                <a:solidFill>
                  <a:schemeClr val="tx2"/>
                </a:solidFill>
              </a:rPr>
              <a:t>Hive is a data warehouse infrastructure tool to process structured data in Hadoop.</a:t>
            </a:r>
          </a:p>
          <a:p>
            <a:pPr algn="just"/>
            <a:r>
              <a:rPr lang="en-US" sz="2000" dirty="0">
                <a:solidFill>
                  <a:schemeClr val="tx2"/>
                </a:solidFill>
              </a:rPr>
              <a:t>It resides on top of Hadoop to summarize Big Data, and makes querying and analyzing easy.</a:t>
            </a:r>
          </a:p>
          <a:p>
            <a:pPr algn="just"/>
            <a:r>
              <a:rPr lang="en-US" sz="2000" dirty="0">
                <a:solidFill>
                  <a:schemeClr val="tx2"/>
                </a:solidFill>
              </a:rPr>
              <a:t>Initially Hive was developed by Facebook, later the Apache Software Foundation took it up and developed it further as an open source under the name Apache Hive.</a:t>
            </a:r>
          </a:p>
          <a:p>
            <a:pPr algn="just"/>
            <a:r>
              <a:rPr lang="en-US" sz="2000" dirty="0">
                <a:solidFill>
                  <a:schemeClr val="tx2"/>
                </a:solidFill>
              </a:rPr>
              <a:t>It is used by different companies.</a:t>
            </a:r>
          </a:p>
          <a:p>
            <a:pPr algn="just"/>
            <a:r>
              <a:rPr lang="en-US" sz="2000" dirty="0">
                <a:solidFill>
                  <a:schemeClr val="tx2"/>
                </a:solidFill>
              </a:rPr>
              <a:t>For example, Amazon uses it in Amazon Elastic MapReduce.</a:t>
            </a:r>
          </a:p>
        </p:txBody>
      </p:sp>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4FEB-E7B6-4ECE-B0C4-E23AD0347712}"/>
              </a:ext>
            </a:extLst>
          </p:cNvPr>
          <p:cNvSpPr>
            <a:spLocks noGrp="1"/>
          </p:cNvSpPr>
          <p:nvPr>
            <p:ph type="title"/>
          </p:nvPr>
        </p:nvSpPr>
        <p:spPr/>
        <p:txBody>
          <a:bodyPr/>
          <a:lstStyle/>
          <a:p>
            <a:r>
              <a:rPr lang="en-IN" dirty="0"/>
              <a:t>Hive - Create Table – Cont..</a:t>
            </a:r>
            <a:endParaRPr lang="en-GB" dirty="0"/>
          </a:p>
        </p:txBody>
      </p:sp>
      <p:sp>
        <p:nvSpPr>
          <p:cNvPr id="3" name="Content Placeholder 2">
            <a:extLst>
              <a:ext uri="{FF2B5EF4-FFF2-40B4-BE49-F238E27FC236}">
                <a16:creationId xmlns:a16="http://schemas.microsoft.com/office/drawing/2014/main" id="{6B76A880-D241-4ACD-9192-394D69E4B017}"/>
              </a:ext>
            </a:extLst>
          </p:cNvPr>
          <p:cNvSpPr>
            <a:spLocks noGrp="1"/>
          </p:cNvSpPr>
          <p:nvPr>
            <p:ph idx="1"/>
          </p:nvPr>
        </p:nvSpPr>
        <p:spPr/>
        <p:txBody>
          <a:bodyPr>
            <a:noAutofit/>
          </a:bodyPr>
          <a:lstStyle/>
          <a:p>
            <a:pPr algn="just"/>
            <a:r>
              <a:rPr lang="en-US" sz="2000" dirty="0"/>
              <a:t>The following data is a Comment, Row formatted fields such as Field terminator, Lines terminator, and Stored File type.</a:t>
            </a:r>
          </a:p>
          <a:p>
            <a:pPr lvl="1" algn="just"/>
            <a:r>
              <a:rPr lang="en-US" dirty="0">
                <a:solidFill>
                  <a:schemeClr val="tx2"/>
                </a:solidFill>
              </a:rPr>
              <a:t>COMMENT ‘Employee details’</a:t>
            </a:r>
          </a:p>
          <a:p>
            <a:pPr lvl="1" algn="just"/>
            <a:r>
              <a:rPr lang="en-US" dirty="0">
                <a:solidFill>
                  <a:schemeClr val="tx2"/>
                </a:solidFill>
              </a:rPr>
              <a:t>FIELDS TERMINATED BY ‘\t’</a:t>
            </a:r>
          </a:p>
          <a:p>
            <a:pPr lvl="1" algn="just"/>
            <a:r>
              <a:rPr lang="en-US" dirty="0">
                <a:solidFill>
                  <a:schemeClr val="tx2"/>
                </a:solidFill>
              </a:rPr>
              <a:t>LINES TERMINATED BY ‘\n’</a:t>
            </a:r>
          </a:p>
          <a:p>
            <a:pPr lvl="1" algn="just"/>
            <a:r>
              <a:rPr lang="en-US" dirty="0">
                <a:solidFill>
                  <a:schemeClr val="tx2"/>
                </a:solidFill>
              </a:rPr>
              <a:t>STORED IN TEXT FILE</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431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5B35-370A-4EC6-B54C-1A689C605E17}"/>
              </a:ext>
            </a:extLst>
          </p:cNvPr>
          <p:cNvSpPr>
            <a:spLocks noGrp="1"/>
          </p:cNvSpPr>
          <p:nvPr>
            <p:ph type="title"/>
          </p:nvPr>
        </p:nvSpPr>
        <p:spPr/>
        <p:txBody>
          <a:bodyPr/>
          <a:lstStyle/>
          <a:p>
            <a:r>
              <a:rPr lang="en-IN" dirty="0"/>
              <a:t>Hive - Create Table – Cont..</a:t>
            </a:r>
            <a:endParaRPr lang="en-GB" dirty="0"/>
          </a:p>
        </p:txBody>
      </p:sp>
      <p:sp>
        <p:nvSpPr>
          <p:cNvPr id="3" name="Content Placeholder 2">
            <a:extLst>
              <a:ext uri="{FF2B5EF4-FFF2-40B4-BE49-F238E27FC236}">
                <a16:creationId xmlns:a16="http://schemas.microsoft.com/office/drawing/2014/main" id="{116D1334-E24C-4C66-9B41-4D6433E45F98}"/>
              </a:ext>
            </a:extLst>
          </p:cNvPr>
          <p:cNvSpPr>
            <a:spLocks noGrp="1"/>
          </p:cNvSpPr>
          <p:nvPr>
            <p:ph idx="1"/>
          </p:nvPr>
        </p:nvSpPr>
        <p:spPr/>
        <p:txBody>
          <a:bodyPr/>
          <a:lstStyle/>
          <a:p>
            <a:pPr marL="347472" lvl="1" indent="-347472" algn="just">
              <a:spcBef>
                <a:spcPts val="1800"/>
              </a:spcBef>
            </a:pPr>
            <a:r>
              <a:rPr lang="en-US" dirty="0"/>
              <a:t>The following query creates a table named employee using the above data.</a:t>
            </a:r>
          </a:p>
          <a:p>
            <a:pPr lvl="1" algn="just"/>
            <a:r>
              <a:rPr lang="en-US" dirty="0">
                <a:solidFill>
                  <a:schemeClr val="tx2"/>
                </a:solidFill>
              </a:rPr>
              <a:t>hive&gt; CREATE TABLE IF NOT EXISTS employee ( </a:t>
            </a:r>
            <a:r>
              <a:rPr lang="en-US" dirty="0" err="1">
                <a:solidFill>
                  <a:schemeClr val="tx2"/>
                </a:solidFill>
              </a:rPr>
              <a:t>eid</a:t>
            </a:r>
            <a:r>
              <a:rPr lang="en-US" dirty="0">
                <a:solidFill>
                  <a:schemeClr val="tx2"/>
                </a:solidFill>
              </a:rPr>
              <a:t> int, name String,</a:t>
            </a:r>
          </a:p>
          <a:p>
            <a:pPr lvl="1" algn="just"/>
            <a:r>
              <a:rPr lang="en-US" dirty="0">
                <a:solidFill>
                  <a:schemeClr val="tx2"/>
                </a:solidFill>
              </a:rPr>
              <a:t>salary String, destination String)</a:t>
            </a:r>
          </a:p>
          <a:p>
            <a:pPr lvl="1" algn="just"/>
            <a:r>
              <a:rPr lang="en-US" dirty="0">
                <a:solidFill>
                  <a:schemeClr val="tx2"/>
                </a:solidFill>
              </a:rPr>
              <a:t>COMMENT ‘Employee details’</a:t>
            </a:r>
          </a:p>
          <a:p>
            <a:pPr lvl="1" algn="just"/>
            <a:r>
              <a:rPr lang="en-US" dirty="0">
                <a:solidFill>
                  <a:schemeClr val="tx2"/>
                </a:solidFill>
              </a:rPr>
              <a:t>ROW FORMAT DELIMITED</a:t>
            </a:r>
          </a:p>
          <a:p>
            <a:pPr lvl="1" algn="just"/>
            <a:r>
              <a:rPr lang="en-US" dirty="0">
                <a:solidFill>
                  <a:schemeClr val="tx2"/>
                </a:solidFill>
              </a:rPr>
              <a:t>FIELDS TERMINATED BY ‘\t’</a:t>
            </a:r>
          </a:p>
          <a:p>
            <a:pPr lvl="1" algn="just"/>
            <a:r>
              <a:rPr lang="en-US" dirty="0">
                <a:solidFill>
                  <a:schemeClr val="tx2"/>
                </a:solidFill>
              </a:rPr>
              <a:t>LINES TERMINATED BY ‘\n’</a:t>
            </a:r>
          </a:p>
          <a:p>
            <a:pPr lvl="1" algn="just"/>
            <a:r>
              <a:rPr lang="en-US" dirty="0">
                <a:solidFill>
                  <a:schemeClr val="tx2"/>
                </a:solidFill>
              </a:rPr>
              <a:t>STORED AS TEXTFILE;</a:t>
            </a:r>
            <a:endParaRPr lang="en-GB" dirty="0">
              <a:solidFill>
                <a:schemeClr val="tx2"/>
              </a:solidFill>
            </a:endParaRP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83824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937A-15C9-443E-999A-3C890FA14085}"/>
              </a:ext>
            </a:extLst>
          </p:cNvPr>
          <p:cNvSpPr>
            <a:spLocks noGrp="1"/>
          </p:cNvSpPr>
          <p:nvPr>
            <p:ph type="title"/>
          </p:nvPr>
        </p:nvSpPr>
        <p:spPr/>
        <p:txBody>
          <a:bodyPr/>
          <a:lstStyle/>
          <a:p>
            <a:r>
              <a:rPr lang="en-IN" dirty="0"/>
              <a:t>Hive - Create Table – Cont..</a:t>
            </a:r>
            <a:endParaRPr lang="en-GB" dirty="0"/>
          </a:p>
        </p:txBody>
      </p:sp>
      <p:sp>
        <p:nvSpPr>
          <p:cNvPr id="3" name="Content Placeholder 2">
            <a:extLst>
              <a:ext uri="{FF2B5EF4-FFF2-40B4-BE49-F238E27FC236}">
                <a16:creationId xmlns:a16="http://schemas.microsoft.com/office/drawing/2014/main" id="{195ADAFF-9681-4562-AB37-FB1B1A40C3D1}"/>
              </a:ext>
            </a:extLst>
          </p:cNvPr>
          <p:cNvSpPr>
            <a:spLocks noGrp="1"/>
          </p:cNvSpPr>
          <p:nvPr>
            <p:ph idx="1"/>
          </p:nvPr>
        </p:nvSpPr>
        <p:spPr/>
        <p:txBody>
          <a:bodyPr/>
          <a:lstStyle/>
          <a:p>
            <a:pPr algn="just"/>
            <a:r>
              <a:rPr lang="en-US" sz="2000" dirty="0">
                <a:solidFill>
                  <a:schemeClr val="tx2"/>
                </a:solidFill>
              </a:rPr>
              <a:t>If you add the option IF NOT EXISTS, Hive ignores the statement in case the table already exists.</a:t>
            </a:r>
          </a:p>
          <a:p>
            <a:pPr marL="347472" lvl="1" indent="-347472" algn="just">
              <a:spcBef>
                <a:spcPts val="1800"/>
              </a:spcBef>
            </a:pPr>
            <a:r>
              <a:rPr lang="en-US" dirty="0"/>
              <a:t>On successful creation of table, you get to see the following response:</a:t>
            </a:r>
          </a:p>
          <a:p>
            <a:pPr lvl="1" algn="just"/>
            <a:r>
              <a:rPr lang="en-US" dirty="0">
                <a:solidFill>
                  <a:schemeClr val="tx2"/>
                </a:solidFill>
              </a:rPr>
              <a:t>OK</a:t>
            </a:r>
          </a:p>
          <a:p>
            <a:pPr lvl="1" algn="just"/>
            <a:r>
              <a:rPr lang="en-US" dirty="0">
                <a:solidFill>
                  <a:schemeClr val="tx2"/>
                </a:solidFill>
              </a:rPr>
              <a:t>Time taken: 5.905 seconds</a:t>
            </a:r>
          </a:p>
          <a:p>
            <a:pPr lvl="1" algn="just"/>
            <a:r>
              <a:rPr lang="en-US" dirty="0">
                <a:solidFill>
                  <a:schemeClr val="tx2"/>
                </a:solidFill>
              </a:rPr>
              <a:t>hive&gt;</a:t>
            </a:r>
            <a:endParaRPr lang="en-GB" dirty="0">
              <a:solidFill>
                <a:schemeClr val="tx2"/>
              </a:solidFill>
            </a:endParaRP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80726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488E-3A56-4249-8801-334FC7789BF9}"/>
              </a:ext>
            </a:extLst>
          </p:cNvPr>
          <p:cNvSpPr>
            <a:spLocks noGrp="1"/>
          </p:cNvSpPr>
          <p:nvPr>
            <p:ph type="title"/>
          </p:nvPr>
        </p:nvSpPr>
        <p:spPr>
          <a:xfrm>
            <a:off x="1065210" y="193924"/>
            <a:ext cx="10058402" cy="1219200"/>
          </a:xfrm>
        </p:spPr>
        <p:txBody>
          <a:bodyPr/>
          <a:lstStyle/>
          <a:p>
            <a:r>
              <a:rPr lang="en-IN" dirty="0"/>
              <a:t>Create Table - JDBC Program</a:t>
            </a:r>
            <a:endParaRPr lang="en-GB" dirty="0"/>
          </a:p>
        </p:txBody>
      </p:sp>
      <p:sp>
        <p:nvSpPr>
          <p:cNvPr id="5" name="Rectangle 1">
            <a:extLst>
              <a:ext uri="{FF2B5EF4-FFF2-40B4-BE49-F238E27FC236}">
                <a16:creationId xmlns:a16="http://schemas.microsoft.com/office/drawing/2014/main" id="{AFC261D2-4F7F-4F91-A70E-A6D7446356EF}"/>
              </a:ext>
            </a:extLst>
          </p:cNvPr>
          <p:cNvSpPr>
            <a:spLocks noChangeArrowheads="1"/>
          </p:cNvSpPr>
          <p:nvPr/>
        </p:nvSpPr>
        <p:spPr bwMode="auto">
          <a:xfrm>
            <a:off x="353760" y="1362158"/>
            <a:ext cx="11481303" cy="493854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000088"/>
                </a:solidFill>
                <a:latin typeface="Courier New" panose="02070309020205020404" pitchFamily="49" charset="0"/>
              </a:rPr>
              <a:t>import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java</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sql</a:t>
            </a:r>
            <a:r>
              <a:rPr lang="en-US" altLang="en-US" sz="1600" dirty="0" err="1">
                <a:solidFill>
                  <a:srgbClr val="666600"/>
                </a:solidFill>
                <a:latin typeface="Courier New" panose="02070309020205020404" pitchFamily="49" charset="0"/>
              </a:rPr>
              <a:t>.</a:t>
            </a:r>
            <a:r>
              <a:rPr lang="en-US" altLang="en-US" sz="1600" dirty="0" err="1">
                <a:solidFill>
                  <a:srgbClr val="660066"/>
                </a:solidFill>
                <a:latin typeface="Courier New" panose="02070309020205020404" pitchFamily="49" charset="0"/>
              </a:rPr>
              <a:t>SQLException</a:t>
            </a:r>
            <a:r>
              <a:rPr lang="en-US" altLang="en-US" sz="1600" dirty="0">
                <a:solidFill>
                  <a:srgbClr val="666600"/>
                </a:solidFill>
                <a:latin typeface="Courier New" panose="02070309020205020404" pitchFamily="49" charset="0"/>
              </a:rPr>
              <a:t>;</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rPr>
              <a:t>import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java</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sql</a:t>
            </a:r>
            <a:r>
              <a:rPr lang="en-US" altLang="en-US" sz="1600" dirty="0" err="1">
                <a:solidFill>
                  <a:srgbClr val="666600"/>
                </a:solidFill>
                <a:latin typeface="Courier New" panose="02070309020205020404" pitchFamily="49" charset="0"/>
              </a:rPr>
              <a:t>.</a:t>
            </a:r>
            <a:r>
              <a:rPr lang="en-US" altLang="en-US" sz="1600" dirty="0" err="1">
                <a:solidFill>
                  <a:srgbClr val="660066"/>
                </a:solidFill>
                <a:latin typeface="Courier New" panose="02070309020205020404" pitchFamily="49" charset="0"/>
              </a:rPr>
              <a:t>Connection</a:t>
            </a:r>
            <a:r>
              <a:rPr lang="en-US" altLang="en-US" sz="1600" dirty="0">
                <a:solidFill>
                  <a:srgbClr val="666600"/>
                </a:solidFill>
                <a:latin typeface="Courier New" panose="02070309020205020404" pitchFamily="49" charset="0"/>
              </a:rPr>
              <a:t>;</a:t>
            </a:r>
            <a:endParaRPr lang="en-US" altLang="en-US" sz="1600" dirty="0">
              <a:solidFill>
                <a:srgbClr val="000000"/>
              </a:solidFill>
              <a:latin typeface="Courier New" panose="02070309020205020404" pitchFamily="49" charset="0"/>
            </a:endParaRPr>
          </a:p>
          <a:p>
            <a:pPr lvl="0" eaLnBrk="0" fontAlgn="base" hangingPunct="0">
              <a:spcBef>
                <a:spcPct val="0"/>
              </a:spcBef>
              <a:spcAft>
                <a:spcPct val="0"/>
              </a:spcAft>
            </a:pPr>
            <a:r>
              <a:rPr lang="en-US" altLang="en-US" sz="1600" dirty="0">
                <a:solidFill>
                  <a:srgbClr val="000088"/>
                </a:solidFill>
                <a:latin typeface="Courier New" panose="02070309020205020404" pitchFamily="49" charset="0"/>
              </a:rPr>
              <a:t>import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java</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sql</a:t>
            </a:r>
            <a:r>
              <a:rPr lang="en-US" altLang="en-US" sz="1600" dirty="0" err="1">
                <a:solidFill>
                  <a:srgbClr val="666600"/>
                </a:solidFill>
                <a:latin typeface="Courier New" panose="02070309020205020404" pitchFamily="49" charset="0"/>
              </a:rPr>
              <a:t>.</a:t>
            </a:r>
            <a:r>
              <a:rPr lang="en-US" altLang="en-US" sz="1600" dirty="0" err="1">
                <a:solidFill>
                  <a:srgbClr val="660066"/>
                </a:solidFill>
                <a:latin typeface="Courier New" panose="02070309020205020404" pitchFamily="49" charset="0"/>
              </a:rPr>
              <a:t>ResultSet</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rPr>
              <a:t>import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java</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sql</a:t>
            </a:r>
            <a:r>
              <a:rPr lang="en-US" altLang="en-US" sz="1600" dirty="0" err="1">
                <a:solidFill>
                  <a:srgbClr val="666600"/>
                </a:solidFill>
                <a:latin typeface="Courier New" panose="02070309020205020404" pitchFamily="49" charset="0"/>
              </a:rPr>
              <a:t>.</a:t>
            </a:r>
            <a:r>
              <a:rPr lang="en-US" altLang="en-US" sz="1600" dirty="0" err="1">
                <a:solidFill>
                  <a:srgbClr val="660066"/>
                </a:solidFill>
                <a:latin typeface="Courier New" panose="02070309020205020404" pitchFamily="49" charset="0"/>
              </a:rPr>
              <a:t>Statement</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rPr>
              <a:t>import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java</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sql</a:t>
            </a:r>
            <a:r>
              <a:rPr lang="en-US" altLang="en-US" sz="1600" dirty="0" err="1">
                <a:solidFill>
                  <a:srgbClr val="666600"/>
                </a:solidFill>
                <a:latin typeface="Courier New" panose="02070309020205020404" pitchFamily="49" charset="0"/>
              </a:rPr>
              <a:t>.</a:t>
            </a:r>
            <a:r>
              <a:rPr lang="en-US" altLang="en-US" sz="1600" dirty="0" err="1">
                <a:solidFill>
                  <a:srgbClr val="660066"/>
                </a:solidFill>
                <a:latin typeface="Courier New" panose="02070309020205020404" pitchFamily="49" charset="0"/>
              </a:rPr>
              <a:t>DriverManager</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rPr>
              <a:t>public</a:t>
            </a:r>
            <a:r>
              <a:rPr lang="en-US" altLang="en-US" sz="1600" dirty="0">
                <a:solidFill>
                  <a:srgbClr val="000000"/>
                </a:solidFill>
                <a:latin typeface="Courier New" panose="02070309020205020404" pitchFamily="49" charset="0"/>
              </a:rPr>
              <a:t> </a:t>
            </a:r>
            <a:r>
              <a:rPr lang="en-US" altLang="en-US" sz="1600" dirty="0">
                <a:solidFill>
                  <a:srgbClr val="000088"/>
                </a:solidFill>
                <a:latin typeface="Courier New" panose="02070309020205020404" pitchFamily="49" charset="0"/>
              </a:rPr>
              <a:t>class</a:t>
            </a:r>
            <a:r>
              <a:rPr lang="en-US" altLang="en-US" sz="1600" dirty="0">
                <a:solidFill>
                  <a:srgbClr val="000000"/>
                </a:solidFill>
                <a:latin typeface="Courier New" panose="02070309020205020404" pitchFamily="49" charset="0"/>
              </a:rPr>
              <a:t> </a:t>
            </a:r>
            <a:r>
              <a:rPr lang="en-US" altLang="en-US" sz="1600" dirty="0" err="1">
                <a:solidFill>
                  <a:srgbClr val="660066"/>
                </a:solidFill>
                <a:latin typeface="Courier New" panose="02070309020205020404" pitchFamily="49" charset="0"/>
              </a:rPr>
              <a:t>HiveCreateTable</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1" eaLnBrk="0" fontAlgn="base" hangingPunct="0">
              <a:spcBef>
                <a:spcPct val="0"/>
              </a:spcBef>
              <a:spcAft>
                <a:spcPct val="0"/>
              </a:spcAft>
            </a:pPr>
            <a:r>
              <a:rPr lang="en-US" altLang="en-US" sz="1600" dirty="0">
                <a:solidFill>
                  <a:srgbClr val="000088"/>
                </a:solidFill>
                <a:latin typeface="Courier New" panose="02070309020205020404" pitchFamily="49" charset="0"/>
              </a:rPr>
              <a:t>private</a:t>
            </a:r>
            <a:r>
              <a:rPr lang="en-US" altLang="en-US" sz="1600" dirty="0">
                <a:solidFill>
                  <a:srgbClr val="000000"/>
                </a:solidFill>
                <a:latin typeface="Courier New" panose="02070309020205020404" pitchFamily="49" charset="0"/>
              </a:rPr>
              <a:t> </a:t>
            </a:r>
            <a:r>
              <a:rPr lang="en-US" altLang="en-US" sz="1600" dirty="0">
                <a:solidFill>
                  <a:srgbClr val="000088"/>
                </a:solidFill>
                <a:latin typeface="Courier New" panose="02070309020205020404" pitchFamily="49" charset="0"/>
              </a:rPr>
              <a:t>static</a:t>
            </a:r>
            <a:r>
              <a:rPr lang="en-US" altLang="en-US" sz="1600" dirty="0">
                <a:solidFill>
                  <a:srgbClr val="000000"/>
                </a:solidFill>
                <a:latin typeface="Courier New" panose="02070309020205020404" pitchFamily="49" charset="0"/>
              </a:rPr>
              <a:t> </a:t>
            </a:r>
            <a:r>
              <a:rPr lang="en-US" altLang="en-US" sz="1600" dirty="0">
                <a:solidFill>
                  <a:srgbClr val="660066"/>
                </a:solidFill>
                <a:latin typeface="Courier New" panose="02070309020205020404" pitchFamily="49" charset="0"/>
              </a:rPr>
              <a:t>String</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driverName</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a:solidFill>
                  <a:srgbClr val="008800"/>
                </a:solidFill>
                <a:latin typeface="Courier New" panose="02070309020205020404" pitchFamily="49" charset="0"/>
              </a:rPr>
              <a:t>"</a:t>
            </a:r>
            <a:r>
              <a:rPr lang="en-US" altLang="en-US" sz="1600" dirty="0" err="1">
                <a:solidFill>
                  <a:srgbClr val="008800"/>
                </a:solidFill>
                <a:latin typeface="Courier New" panose="02070309020205020404" pitchFamily="49" charset="0"/>
              </a:rPr>
              <a:t>org.apache.hadoop.hive.jdbc.HiveDriver</a:t>
            </a:r>
            <a:r>
              <a:rPr lang="en-US" altLang="en-US" sz="1600" dirty="0">
                <a:solidFill>
                  <a:srgbClr val="008800"/>
                </a:solidFill>
                <a:latin typeface="Courier New" panose="02070309020205020404" pitchFamily="49" charset="0"/>
              </a:rPr>
              <a:t>"</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1" eaLnBrk="0" fontAlgn="base" hangingPunct="0">
              <a:spcBef>
                <a:spcPct val="0"/>
              </a:spcBef>
              <a:spcAft>
                <a:spcPct val="0"/>
              </a:spcAft>
            </a:pPr>
            <a:r>
              <a:rPr lang="en-US" altLang="en-US" sz="1600" dirty="0">
                <a:solidFill>
                  <a:srgbClr val="000088"/>
                </a:solidFill>
                <a:latin typeface="Courier New" panose="02070309020205020404" pitchFamily="49" charset="0"/>
              </a:rPr>
              <a:t>public</a:t>
            </a:r>
            <a:r>
              <a:rPr lang="en-US" altLang="en-US" sz="1600" dirty="0">
                <a:solidFill>
                  <a:srgbClr val="000000"/>
                </a:solidFill>
                <a:latin typeface="Courier New" panose="02070309020205020404" pitchFamily="49" charset="0"/>
              </a:rPr>
              <a:t> </a:t>
            </a:r>
            <a:r>
              <a:rPr lang="en-US" altLang="en-US" sz="1600" dirty="0">
                <a:solidFill>
                  <a:srgbClr val="000088"/>
                </a:solidFill>
                <a:latin typeface="Courier New" panose="02070309020205020404" pitchFamily="49" charset="0"/>
              </a:rPr>
              <a:t>static</a:t>
            </a:r>
            <a:r>
              <a:rPr lang="en-US" altLang="en-US" sz="1600" dirty="0">
                <a:solidFill>
                  <a:srgbClr val="000000"/>
                </a:solidFill>
                <a:latin typeface="Courier New" panose="02070309020205020404" pitchFamily="49" charset="0"/>
              </a:rPr>
              <a:t> </a:t>
            </a:r>
            <a:r>
              <a:rPr lang="en-US" altLang="en-US" sz="1600" dirty="0">
                <a:solidFill>
                  <a:srgbClr val="000088"/>
                </a:solidFill>
                <a:latin typeface="Courier New" panose="02070309020205020404" pitchFamily="49" charset="0"/>
              </a:rPr>
              <a:t>void</a:t>
            </a:r>
            <a:r>
              <a:rPr lang="en-US" altLang="en-US" sz="1600" dirty="0">
                <a:solidFill>
                  <a:srgbClr val="000000"/>
                </a:solidFill>
                <a:latin typeface="Courier New" panose="02070309020205020404" pitchFamily="49" charset="0"/>
              </a:rPr>
              <a:t> main</a:t>
            </a:r>
            <a:r>
              <a:rPr lang="en-US" altLang="en-US" sz="1600" dirty="0">
                <a:solidFill>
                  <a:srgbClr val="666600"/>
                </a:solidFill>
                <a:latin typeface="Courier New" panose="02070309020205020404" pitchFamily="49" charset="0"/>
              </a:rPr>
              <a:t>(</a:t>
            </a:r>
            <a:r>
              <a:rPr lang="en-US" altLang="en-US" sz="1600" dirty="0">
                <a:solidFill>
                  <a:srgbClr val="660066"/>
                </a:solidFill>
                <a:latin typeface="Courier New" panose="02070309020205020404" pitchFamily="49" charset="0"/>
              </a:rPr>
              <a:t>String</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args</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a:solidFill>
                  <a:srgbClr val="000088"/>
                </a:solidFill>
                <a:latin typeface="Courier New" panose="02070309020205020404" pitchFamily="49" charset="0"/>
              </a:rPr>
              <a:t>throws</a:t>
            </a:r>
            <a:r>
              <a:rPr lang="en-US" altLang="en-US" sz="1600" dirty="0">
                <a:solidFill>
                  <a:srgbClr val="000000"/>
                </a:solidFill>
                <a:latin typeface="Courier New" panose="02070309020205020404" pitchFamily="49" charset="0"/>
              </a:rPr>
              <a:t> </a:t>
            </a:r>
            <a:r>
              <a:rPr lang="en-US" altLang="en-US" sz="1600" dirty="0" err="1">
                <a:solidFill>
                  <a:srgbClr val="660066"/>
                </a:solidFill>
                <a:latin typeface="Courier New" panose="02070309020205020404" pitchFamily="49" charset="0"/>
              </a:rPr>
              <a:t>SQLException</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2" eaLnBrk="0" fontAlgn="base" hangingPunct="0">
              <a:spcBef>
                <a:spcPct val="0"/>
              </a:spcBef>
              <a:spcAft>
                <a:spcPct val="0"/>
              </a:spcAft>
            </a:pPr>
            <a:r>
              <a:rPr lang="en-US" altLang="en-US" sz="1600" dirty="0">
                <a:solidFill>
                  <a:srgbClr val="880000"/>
                </a:solidFill>
                <a:latin typeface="Courier New" panose="02070309020205020404" pitchFamily="49" charset="0"/>
              </a:rPr>
              <a:t>// Register driver and create driver instance</a:t>
            </a:r>
            <a:r>
              <a:rPr lang="en-US" altLang="en-US" sz="1600" dirty="0">
                <a:solidFill>
                  <a:srgbClr val="000000"/>
                </a:solidFill>
                <a:latin typeface="Courier New" panose="02070309020205020404" pitchFamily="49" charset="0"/>
              </a:rPr>
              <a:t> </a:t>
            </a:r>
          </a:p>
          <a:p>
            <a:pPr lvl="2" eaLnBrk="0" fontAlgn="base" hangingPunct="0">
              <a:spcBef>
                <a:spcPct val="0"/>
              </a:spcBef>
              <a:spcAft>
                <a:spcPct val="0"/>
              </a:spcAft>
            </a:pPr>
            <a:r>
              <a:rPr lang="en-US" altLang="en-US" sz="1600" dirty="0" err="1">
                <a:solidFill>
                  <a:srgbClr val="660066"/>
                </a:solidFill>
                <a:latin typeface="Courier New" panose="02070309020205020404" pitchFamily="49" charset="0"/>
              </a:rPr>
              <a:t>Class</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forName</a:t>
            </a:r>
            <a:r>
              <a:rPr lang="en-US" altLang="en-US" sz="1600" dirty="0">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driverName</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a:solidFill>
                  <a:srgbClr val="880000"/>
                </a:solidFill>
                <a:latin typeface="Courier New" panose="02070309020205020404" pitchFamily="49" charset="0"/>
              </a:rPr>
              <a:t>// get connection</a:t>
            </a:r>
            <a:r>
              <a:rPr lang="en-US" altLang="en-US" sz="1600" dirty="0">
                <a:solidFill>
                  <a:srgbClr val="000000"/>
                </a:solidFill>
                <a:latin typeface="Courier New" panose="02070309020205020404" pitchFamily="49" charset="0"/>
              </a:rPr>
              <a:t> </a:t>
            </a:r>
            <a:r>
              <a:rPr lang="en-US" altLang="en-US" sz="1600" dirty="0" err="1">
                <a:solidFill>
                  <a:srgbClr val="660066"/>
                </a:solidFill>
                <a:latin typeface="Courier New" panose="02070309020205020404" pitchFamily="49" charset="0"/>
              </a:rPr>
              <a:t>Connection</a:t>
            </a:r>
            <a:r>
              <a:rPr lang="en-US" altLang="en-US" sz="1600" dirty="0">
                <a:solidFill>
                  <a:srgbClr val="000000"/>
                </a:solidFill>
                <a:latin typeface="Courier New" panose="02070309020205020404" pitchFamily="49" charset="0"/>
              </a:rPr>
              <a:t> con </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err="1">
                <a:solidFill>
                  <a:srgbClr val="660066"/>
                </a:solidFill>
                <a:latin typeface="Courier New" panose="02070309020205020404" pitchFamily="49" charset="0"/>
              </a:rPr>
              <a:t>DriverManager</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getConnection</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a:t>
            </a:r>
            <a:r>
              <a:rPr lang="en-US" altLang="en-US" sz="1600" dirty="0" err="1">
                <a:solidFill>
                  <a:srgbClr val="008800"/>
                </a:solidFill>
                <a:latin typeface="Courier New" panose="02070309020205020404" pitchFamily="49" charset="0"/>
              </a:rPr>
              <a:t>jdbc:hive</a:t>
            </a:r>
            <a:r>
              <a:rPr lang="en-US" altLang="en-US" sz="1600" dirty="0">
                <a:solidFill>
                  <a:srgbClr val="008800"/>
                </a:solidFill>
                <a:latin typeface="Courier New" panose="02070309020205020404" pitchFamily="49" charset="0"/>
              </a:rPr>
              <a:t>://localhost:10000/</a:t>
            </a:r>
            <a:r>
              <a:rPr lang="en-US" altLang="en-US" sz="1600" dirty="0" err="1">
                <a:solidFill>
                  <a:srgbClr val="008800"/>
                </a:solidFill>
                <a:latin typeface="Courier New" panose="02070309020205020404" pitchFamily="49" charset="0"/>
              </a:rPr>
              <a:t>userdb</a:t>
            </a:r>
            <a:r>
              <a:rPr lang="en-US" altLang="en-US" sz="1600" dirty="0">
                <a:solidFill>
                  <a:srgbClr val="008800"/>
                </a:solidFill>
                <a:latin typeface="Courier New" panose="02070309020205020404" pitchFamily="49" charset="0"/>
              </a:rPr>
              <a:t>"</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a:solidFill>
                  <a:srgbClr val="008800"/>
                </a:solidFill>
                <a:latin typeface="Courier New" panose="02070309020205020404" pitchFamily="49" charset="0"/>
              </a:rPr>
              <a:t>""</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a:solidFill>
                  <a:srgbClr val="008800"/>
                </a:solidFill>
                <a:latin typeface="Courier New" panose="02070309020205020404" pitchFamily="49" charset="0"/>
              </a:rPr>
              <a:t>""</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2" eaLnBrk="0" fontAlgn="base" hangingPunct="0">
              <a:spcBef>
                <a:spcPct val="0"/>
              </a:spcBef>
              <a:spcAft>
                <a:spcPct val="0"/>
              </a:spcAft>
            </a:pPr>
            <a:r>
              <a:rPr lang="en-US" altLang="en-US" sz="1600" dirty="0">
                <a:solidFill>
                  <a:srgbClr val="880000"/>
                </a:solidFill>
                <a:latin typeface="Courier New" panose="02070309020205020404" pitchFamily="49" charset="0"/>
              </a:rPr>
              <a:t>// create statement</a:t>
            </a:r>
            <a:r>
              <a:rPr lang="en-US" altLang="en-US" sz="1600" dirty="0">
                <a:solidFill>
                  <a:srgbClr val="000000"/>
                </a:solidFill>
                <a:latin typeface="Courier New" panose="02070309020205020404" pitchFamily="49" charset="0"/>
              </a:rPr>
              <a:t> </a:t>
            </a:r>
            <a:r>
              <a:rPr lang="en-US" altLang="en-US" sz="1600" dirty="0" err="1">
                <a:solidFill>
                  <a:srgbClr val="660066"/>
                </a:solidFill>
                <a:latin typeface="Courier New" panose="02070309020205020404" pitchFamily="49" charset="0"/>
              </a:rPr>
              <a:t>Statement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stmt</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con</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createStatement</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a:solidFill>
                  <a:srgbClr val="880000"/>
                </a:solidFill>
                <a:latin typeface="Courier New" panose="02070309020205020404" pitchFamily="49" charset="0"/>
              </a:rPr>
              <a:t>// execute statement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stmt</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executeQuery</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"CREATE TABLE IF NOT EXISTS "</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 employee ( </a:t>
            </a:r>
            <a:r>
              <a:rPr lang="en-US" altLang="en-US" sz="1600" dirty="0" err="1">
                <a:solidFill>
                  <a:srgbClr val="008800"/>
                </a:solidFill>
                <a:latin typeface="Courier New" panose="02070309020205020404" pitchFamily="49" charset="0"/>
              </a:rPr>
              <a:t>eid</a:t>
            </a:r>
            <a:r>
              <a:rPr lang="en-US" altLang="en-US" sz="1600" dirty="0">
                <a:solidFill>
                  <a:srgbClr val="008800"/>
                </a:solidFill>
                <a:latin typeface="Courier New" panose="02070309020205020404" pitchFamily="49" charset="0"/>
              </a:rPr>
              <a:t> int, name String, "</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 salary String, </a:t>
            </a:r>
            <a:r>
              <a:rPr lang="en-US" altLang="en-US" sz="1600" dirty="0" err="1">
                <a:solidFill>
                  <a:srgbClr val="008800"/>
                </a:solidFill>
                <a:latin typeface="Courier New" panose="02070309020205020404" pitchFamily="49" charset="0"/>
              </a:rPr>
              <a:t>destignation</a:t>
            </a:r>
            <a:r>
              <a:rPr lang="en-US" altLang="en-US" sz="1600" dirty="0">
                <a:solidFill>
                  <a:srgbClr val="008800"/>
                </a:solidFill>
                <a:latin typeface="Courier New" panose="02070309020205020404" pitchFamily="49" charset="0"/>
              </a:rPr>
              <a:t> String)"</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 COMMENT ‘Employee details’"</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 ROW FORMAT DELIMITED"</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 FIELDS TERMINATED BY ‘\t’"</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 LINES TERMINATED BY ‘\n’"</a:t>
            </a:r>
            <a:r>
              <a:rPr lang="en-US" altLang="en-US" sz="1600" dirty="0">
                <a:solidFill>
                  <a:srgbClr val="000000"/>
                </a:solidFill>
                <a:latin typeface="Courier New" panose="02070309020205020404" pitchFamily="49" charset="0"/>
              </a:rPr>
              <a:t> </a:t>
            </a:r>
            <a:r>
              <a:rPr lang="en-US" altLang="en-US" sz="1600" dirty="0">
                <a:solidFill>
                  <a:srgbClr val="666600"/>
                </a:solidFill>
                <a:latin typeface="Courier New" panose="02070309020205020404" pitchFamily="49" charset="0"/>
              </a:rPr>
              <a:t>+</a:t>
            </a:r>
            <a:r>
              <a:rPr lang="en-US" altLang="en-US" sz="1600" dirty="0">
                <a:solidFill>
                  <a:srgbClr val="008800"/>
                </a:solidFill>
                <a:latin typeface="Courier New" panose="02070309020205020404" pitchFamily="49" charset="0"/>
              </a:rPr>
              <a:t>" STORED AS TEXTFILE;"</a:t>
            </a:r>
            <a:r>
              <a:rPr lang="en-US" altLang="en-US" sz="1600" dirty="0">
                <a:solidFill>
                  <a:srgbClr val="666600"/>
                </a:solidFill>
                <a:latin typeface="Courier New" panose="02070309020205020404" pitchFamily="49" charset="0"/>
              </a:rPr>
              <a:t>);</a:t>
            </a:r>
            <a:endParaRPr lang="en-US" altLang="en-US" sz="1600" dirty="0">
              <a:solidFill>
                <a:srgbClr val="000000"/>
              </a:solidFill>
              <a:latin typeface="Courier New" panose="02070309020205020404" pitchFamily="49" charset="0"/>
            </a:endParaRPr>
          </a:p>
          <a:p>
            <a:pPr lvl="2" eaLnBrk="0" fontAlgn="base" hangingPunct="0">
              <a:spcBef>
                <a:spcPct val="0"/>
              </a:spcBef>
              <a:spcAft>
                <a:spcPct val="0"/>
              </a:spcAft>
            </a:pPr>
            <a:r>
              <a:rPr lang="en-US" altLang="en-US" sz="1600" dirty="0" err="1">
                <a:solidFill>
                  <a:srgbClr val="660066"/>
                </a:solidFill>
                <a:latin typeface="Courier New" panose="02070309020205020404" pitchFamily="49" charset="0"/>
              </a:rPr>
              <a:t>System</a:t>
            </a:r>
            <a:r>
              <a:rPr lang="en-US" altLang="en-US" sz="1600" dirty="0" err="1">
                <a:solidFill>
                  <a:srgbClr val="666600"/>
                </a:solidFill>
                <a:latin typeface="Courier New" panose="02070309020205020404" pitchFamily="49" charset="0"/>
              </a:rPr>
              <a:t>.</a:t>
            </a:r>
            <a:r>
              <a:rPr lang="en-US" altLang="en-US" sz="1600" dirty="0" err="1">
                <a:solidFill>
                  <a:srgbClr val="000088"/>
                </a:solidFill>
                <a:latin typeface="Courier New" panose="02070309020205020404" pitchFamily="49" charset="0"/>
              </a:rPr>
              <a:t>out</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println</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r>
              <a:rPr lang="en-US" altLang="en-US" sz="1600" dirty="0">
                <a:solidFill>
                  <a:srgbClr val="660066"/>
                </a:solidFill>
                <a:latin typeface="Courier New" panose="02070309020205020404" pitchFamily="49" charset="0"/>
              </a:rPr>
              <a:t>Table</a:t>
            </a:r>
            <a:r>
              <a:rPr lang="en-US" altLang="en-US" sz="1600" dirty="0">
                <a:solidFill>
                  <a:srgbClr val="000000"/>
                </a:solidFill>
                <a:latin typeface="Courier New" panose="02070309020205020404" pitchFamily="49" charset="0"/>
              </a:rPr>
              <a:t> employee created</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2" eaLnBrk="0" fontAlgn="base" hangingPunct="0">
              <a:spcBef>
                <a:spcPct val="0"/>
              </a:spcBef>
              <a:spcAft>
                <a:spcPct val="0"/>
              </a:spcAft>
            </a:pPr>
            <a:r>
              <a:rPr lang="en-US" altLang="en-US" sz="1600" dirty="0" err="1">
                <a:solidFill>
                  <a:srgbClr val="000000"/>
                </a:solidFill>
                <a:latin typeface="Courier New" panose="02070309020205020404" pitchFamily="49" charset="0"/>
              </a:rPr>
              <a:t>con</a:t>
            </a:r>
            <a:r>
              <a:rPr lang="en-US" altLang="en-US" sz="1600" dirty="0" err="1">
                <a:solidFill>
                  <a:srgbClr val="666600"/>
                </a:solidFill>
                <a:latin typeface="Courier New" panose="02070309020205020404" pitchFamily="49" charset="0"/>
              </a:rPr>
              <a:t>.</a:t>
            </a:r>
            <a:r>
              <a:rPr lang="en-US" altLang="en-US" sz="1600" dirty="0" err="1">
                <a:solidFill>
                  <a:srgbClr val="000000"/>
                </a:solidFill>
                <a:latin typeface="Courier New" panose="02070309020205020404" pitchFamily="49" charset="0"/>
              </a:rPr>
              <a:t>close</a:t>
            </a: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0" eaLnBrk="0" fontAlgn="base" hangingPunct="0">
              <a:spcBef>
                <a:spcPct val="0"/>
              </a:spcBef>
              <a:spcAft>
                <a:spcPct val="0"/>
              </a:spcAft>
            </a:pPr>
            <a:r>
              <a:rPr lang="en-US" altLang="en-US" sz="1600" dirty="0">
                <a:solidFill>
                  <a:srgbClr val="666600"/>
                </a:solidFill>
                <a:latin typeface="Courier New" panose="02070309020205020404" pitchFamily="49" charset="0"/>
              </a:rPr>
              <a:t>}</a:t>
            </a:r>
            <a:r>
              <a:rPr lang="en-US" altLang="en-US" sz="1600" dirty="0">
                <a:solidFill>
                  <a:srgbClr val="000000"/>
                </a:solidFill>
                <a:latin typeface="Courier New" panose="02070309020205020404" pitchFamily="49" charset="0"/>
              </a:rPr>
              <a:t> </a:t>
            </a:r>
          </a:p>
          <a:p>
            <a:pPr lvl="0" eaLnBrk="0" fontAlgn="base" hangingPunct="0">
              <a:spcBef>
                <a:spcPct val="0"/>
              </a:spcBef>
              <a:spcAft>
                <a:spcPct val="0"/>
              </a:spcAft>
            </a:pPr>
            <a:r>
              <a:rPr lang="en-US" altLang="en-US" sz="1600" dirty="0">
                <a:solidFill>
                  <a:srgbClr val="666600"/>
                </a:solidFill>
                <a:latin typeface="Courier New" panose="02070309020205020404" pitchFamily="49" charset="0"/>
              </a:rPr>
              <a:t>}</a:t>
            </a:r>
            <a:r>
              <a:rPr lang="en-US" altLang="en-US" sz="1050" dirty="0"/>
              <a:t> </a:t>
            </a:r>
            <a:endParaRPr lang="en-US" altLang="en-US" sz="2800" dirty="0">
              <a:latin typeface="Arial" panose="020B0604020202020204" pitchFamily="34" charset="0"/>
            </a:endParaRPr>
          </a:p>
        </p:txBody>
      </p:sp>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0198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3AD7-98BA-4E20-95FC-0641917B04ED}"/>
              </a:ext>
            </a:extLst>
          </p:cNvPr>
          <p:cNvSpPr>
            <a:spLocks noGrp="1"/>
          </p:cNvSpPr>
          <p:nvPr>
            <p:ph type="title"/>
          </p:nvPr>
        </p:nvSpPr>
        <p:spPr/>
        <p:txBody>
          <a:bodyPr/>
          <a:lstStyle/>
          <a:p>
            <a:r>
              <a:rPr lang="en-IN" dirty="0"/>
              <a:t>Create Table - JDBC Program – Cont..</a:t>
            </a:r>
            <a:endParaRPr lang="en-GB" dirty="0"/>
          </a:p>
        </p:txBody>
      </p:sp>
      <p:sp>
        <p:nvSpPr>
          <p:cNvPr id="3" name="Content Placeholder 2">
            <a:extLst>
              <a:ext uri="{FF2B5EF4-FFF2-40B4-BE49-F238E27FC236}">
                <a16:creationId xmlns:a16="http://schemas.microsoft.com/office/drawing/2014/main" id="{1D3B96C0-CBCA-4681-A394-A8E0072E2712}"/>
              </a:ext>
            </a:extLst>
          </p:cNvPr>
          <p:cNvSpPr>
            <a:spLocks noGrp="1"/>
          </p:cNvSpPr>
          <p:nvPr>
            <p:ph idx="1"/>
          </p:nvPr>
        </p:nvSpPr>
        <p:spPr/>
        <p:txBody>
          <a:bodyPr>
            <a:normAutofit/>
          </a:bodyPr>
          <a:lstStyle/>
          <a:p>
            <a:pPr algn="just"/>
            <a:r>
              <a:rPr lang="en-US" sz="2200" dirty="0">
                <a:solidFill>
                  <a:schemeClr val="tx2"/>
                </a:solidFill>
              </a:rPr>
              <a:t>Save the program in a file named HiveCreateDb.java. The following commands are used to compile and execute this program.</a:t>
            </a:r>
          </a:p>
          <a:p>
            <a:pPr lvl="1"/>
            <a:r>
              <a:rPr lang="en-US" sz="2200" dirty="0"/>
              <a:t>$ </a:t>
            </a:r>
            <a:r>
              <a:rPr lang="en-US" sz="2200" dirty="0" err="1"/>
              <a:t>javac</a:t>
            </a:r>
            <a:r>
              <a:rPr lang="en-US" sz="2200" dirty="0"/>
              <a:t> HiveCreateDb.java</a:t>
            </a:r>
          </a:p>
          <a:p>
            <a:pPr lvl="1"/>
            <a:r>
              <a:rPr lang="en-US" sz="2200" dirty="0"/>
              <a:t>$ java </a:t>
            </a:r>
            <a:r>
              <a:rPr lang="en-US" sz="2200" dirty="0" err="1"/>
              <a:t>HiveCreateDb</a:t>
            </a:r>
            <a:endParaRPr lang="en-US" sz="2200" dirty="0"/>
          </a:p>
          <a:p>
            <a:r>
              <a:rPr lang="en-US" sz="2200" dirty="0"/>
              <a:t>Output</a:t>
            </a:r>
          </a:p>
          <a:p>
            <a:pPr algn="just"/>
            <a:r>
              <a:rPr lang="en-US" sz="2200" dirty="0">
                <a:solidFill>
                  <a:schemeClr val="tx2"/>
                </a:solidFill>
              </a:rPr>
              <a:t>Table employee created.</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21033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21F6-54AE-41F2-9AF5-9424AA194356}"/>
              </a:ext>
            </a:extLst>
          </p:cNvPr>
          <p:cNvSpPr>
            <a:spLocks noGrp="1"/>
          </p:cNvSpPr>
          <p:nvPr>
            <p:ph type="title"/>
          </p:nvPr>
        </p:nvSpPr>
        <p:spPr/>
        <p:txBody>
          <a:bodyPr/>
          <a:lstStyle/>
          <a:p>
            <a:r>
              <a:rPr lang="en-IN" dirty="0"/>
              <a:t>Load Data Statement</a:t>
            </a:r>
            <a:endParaRPr lang="en-GB" dirty="0"/>
          </a:p>
        </p:txBody>
      </p:sp>
      <p:sp>
        <p:nvSpPr>
          <p:cNvPr id="3" name="Content Placeholder 2">
            <a:extLst>
              <a:ext uri="{FF2B5EF4-FFF2-40B4-BE49-F238E27FC236}">
                <a16:creationId xmlns:a16="http://schemas.microsoft.com/office/drawing/2014/main" id="{E59B8C49-6179-4B43-97CC-1FC4892522D0}"/>
              </a:ext>
            </a:extLst>
          </p:cNvPr>
          <p:cNvSpPr>
            <a:spLocks noGrp="1"/>
          </p:cNvSpPr>
          <p:nvPr>
            <p:ph idx="1"/>
          </p:nvPr>
        </p:nvSpPr>
        <p:spPr/>
        <p:txBody>
          <a:bodyPr>
            <a:noAutofit/>
          </a:bodyPr>
          <a:lstStyle/>
          <a:p>
            <a:pPr algn="just"/>
            <a:r>
              <a:rPr lang="en-US" sz="2000" dirty="0">
                <a:solidFill>
                  <a:schemeClr val="tx2"/>
                </a:solidFill>
              </a:rPr>
              <a:t>Generally, after creating a table in SQL, we can insert data using the Insert statement. But in Hive, we can insert data using the LOAD DATA statement.</a:t>
            </a:r>
          </a:p>
          <a:p>
            <a:pPr algn="just"/>
            <a:r>
              <a:rPr lang="en-US" sz="2000" dirty="0">
                <a:solidFill>
                  <a:schemeClr val="tx2"/>
                </a:solidFill>
              </a:rPr>
              <a:t>While inserting data into Hive, it is better to use LOAD DATA to store bulk records. There are two ways to load data: one is from local file system and second is from Hadoop file system.</a:t>
            </a:r>
          </a:p>
          <a:p>
            <a:r>
              <a:rPr lang="en-US" sz="2000" dirty="0"/>
              <a:t>Syntax</a:t>
            </a:r>
          </a:p>
          <a:p>
            <a:pPr algn="just"/>
            <a:r>
              <a:rPr lang="en-US" sz="2000" dirty="0">
                <a:solidFill>
                  <a:schemeClr val="tx2"/>
                </a:solidFill>
              </a:rPr>
              <a:t>The syntax for load data is as follows:</a:t>
            </a:r>
          </a:p>
          <a:p>
            <a:pPr lvl="1"/>
            <a:r>
              <a:rPr lang="en-GB" dirty="0"/>
              <a:t>LOAD DATA [LOCAL] INPATH '</a:t>
            </a:r>
            <a:r>
              <a:rPr lang="en-GB" dirty="0" err="1"/>
              <a:t>filepath</a:t>
            </a:r>
            <a:r>
              <a:rPr lang="en-GB" dirty="0"/>
              <a:t>' [OVERWRITE] INTO TABLE </a:t>
            </a:r>
            <a:r>
              <a:rPr lang="en-GB" dirty="0" err="1"/>
              <a:t>tablename</a:t>
            </a:r>
            <a:r>
              <a:rPr lang="en-GB" dirty="0"/>
              <a:t> </a:t>
            </a:r>
          </a:p>
          <a:p>
            <a:pPr lvl="1"/>
            <a:r>
              <a:rPr lang="en-GB" dirty="0"/>
              <a:t>[PARTITION (partcol1=val1, partcol2=val2 ...)]</a:t>
            </a:r>
          </a:p>
        </p:txBody>
      </p:sp>
      <p:pic>
        <p:nvPicPr>
          <p:cNvPr id="4" name="Picture 3">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34343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0BD9-C7D1-4906-9F03-1280B47A2FD1}"/>
              </a:ext>
            </a:extLst>
          </p:cNvPr>
          <p:cNvSpPr>
            <a:spLocks noGrp="1"/>
          </p:cNvSpPr>
          <p:nvPr>
            <p:ph type="title"/>
          </p:nvPr>
        </p:nvSpPr>
        <p:spPr/>
        <p:txBody>
          <a:bodyPr/>
          <a:lstStyle/>
          <a:p>
            <a:r>
              <a:rPr lang="en-IN" dirty="0"/>
              <a:t>Load Data Statement – Cont..</a:t>
            </a:r>
            <a:endParaRPr lang="en-GB" dirty="0"/>
          </a:p>
        </p:txBody>
      </p:sp>
      <p:sp>
        <p:nvSpPr>
          <p:cNvPr id="3" name="Content Placeholder 2">
            <a:extLst>
              <a:ext uri="{FF2B5EF4-FFF2-40B4-BE49-F238E27FC236}">
                <a16:creationId xmlns:a16="http://schemas.microsoft.com/office/drawing/2014/main" id="{2E3FF7DF-32E6-4320-91D9-DCCF69A4C8A5}"/>
              </a:ext>
            </a:extLst>
          </p:cNvPr>
          <p:cNvSpPr>
            <a:spLocks noGrp="1"/>
          </p:cNvSpPr>
          <p:nvPr>
            <p:ph idx="1"/>
          </p:nvPr>
        </p:nvSpPr>
        <p:spPr/>
        <p:txBody>
          <a:bodyPr>
            <a:noAutofit/>
          </a:bodyPr>
          <a:lstStyle/>
          <a:p>
            <a:pPr algn="just"/>
            <a:r>
              <a:rPr lang="en-US" sz="2000" dirty="0">
                <a:solidFill>
                  <a:schemeClr val="tx2"/>
                </a:solidFill>
              </a:rPr>
              <a:t>LOCAL is identifier to specify the local path. It is optional.</a:t>
            </a:r>
          </a:p>
          <a:p>
            <a:pPr algn="just"/>
            <a:r>
              <a:rPr lang="en-US" sz="2000" dirty="0">
                <a:solidFill>
                  <a:schemeClr val="tx2"/>
                </a:solidFill>
              </a:rPr>
              <a:t>OVERWRITE is optional to overwrite the data in the table.</a:t>
            </a:r>
          </a:p>
          <a:p>
            <a:pPr algn="just"/>
            <a:r>
              <a:rPr lang="en-US" sz="2000" dirty="0">
                <a:solidFill>
                  <a:schemeClr val="tx2"/>
                </a:solidFill>
              </a:rPr>
              <a:t>PARTITION is optional.</a:t>
            </a:r>
          </a:p>
          <a:p>
            <a:pPr algn="just"/>
            <a:r>
              <a:rPr lang="en-IN" sz="2000" dirty="0"/>
              <a:t>Example</a:t>
            </a:r>
          </a:p>
          <a:p>
            <a:pPr algn="just"/>
            <a:r>
              <a:rPr lang="en-US" sz="2000" dirty="0">
                <a:solidFill>
                  <a:schemeClr val="tx2"/>
                </a:solidFill>
              </a:rPr>
              <a:t>We will insert the following data into the table. It is a text file named sample.txt in /home/user directory.</a:t>
            </a:r>
          </a:p>
          <a:p>
            <a:pPr lvl="1" algn="just"/>
            <a:r>
              <a:rPr lang="en-GB" sz="1800" dirty="0">
                <a:solidFill>
                  <a:schemeClr val="tx2"/>
                </a:solidFill>
              </a:rPr>
              <a:t>1201	Gopal		45000    Technical manager</a:t>
            </a:r>
          </a:p>
          <a:p>
            <a:pPr lvl="1" algn="just"/>
            <a:r>
              <a:rPr lang="en-GB" sz="1800" dirty="0">
                <a:solidFill>
                  <a:schemeClr val="tx2"/>
                </a:solidFill>
              </a:rPr>
              <a:t>1202	Manisha	45000    Proof reader</a:t>
            </a:r>
          </a:p>
          <a:p>
            <a:pPr lvl="1" algn="just"/>
            <a:r>
              <a:rPr lang="en-GB" sz="1800" dirty="0">
                <a:solidFill>
                  <a:schemeClr val="tx2"/>
                </a:solidFill>
              </a:rPr>
              <a:t>1203	</a:t>
            </a:r>
            <a:r>
              <a:rPr lang="en-GB" sz="1800" dirty="0" err="1">
                <a:solidFill>
                  <a:schemeClr val="tx2"/>
                </a:solidFill>
              </a:rPr>
              <a:t>Masthanvali</a:t>
            </a:r>
            <a:r>
              <a:rPr lang="en-GB" sz="1800" dirty="0">
                <a:solidFill>
                  <a:schemeClr val="tx2"/>
                </a:solidFill>
              </a:rPr>
              <a:t>	40000    Technical writer</a:t>
            </a:r>
          </a:p>
          <a:p>
            <a:pPr lvl="1" algn="just"/>
            <a:r>
              <a:rPr lang="en-GB" sz="1800" dirty="0">
                <a:solidFill>
                  <a:schemeClr val="tx2"/>
                </a:solidFill>
              </a:rPr>
              <a:t>1204	Kiran		40000    Hr Admin</a:t>
            </a:r>
          </a:p>
          <a:p>
            <a:pPr lvl="1" algn="just"/>
            <a:r>
              <a:rPr lang="en-GB" sz="1800" dirty="0">
                <a:solidFill>
                  <a:schemeClr val="tx2"/>
                </a:solidFill>
              </a:rPr>
              <a:t>1205	</a:t>
            </a:r>
            <a:r>
              <a:rPr lang="en-GB" sz="1800" dirty="0" err="1">
                <a:solidFill>
                  <a:schemeClr val="tx2"/>
                </a:solidFill>
              </a:rPr>
              <a:t>Kranthi</a:t>
            </a:r>
            <a:r>
              <a:rPr lang="en-GB" sz="1800" dirty="0">
                <a:solidFill>
                  <a:schemeClr val="tx2"/>
                </a:solidFill>
              </a:rPr>
              <a:t>		30000    Op Admin</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91258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A228-C4D4-4878-BD11-E035E6C7B549}"/>
              </a:ext>
            </a:extLst>
          </p:cNvPr>
          <p:cNvSpPr>
            <a:spLocks noGrp="1"/>
          </p:cNvSpPr>
          <p:nvPr>
            <p:ph type="title"/>
          </p:nvPr>
        </p:nvSpPr>
        <p:spPr/>
        <p:txBody>
          <a:bodyPr/>
          <a:lstStyle/>
          <a:p>
            <a:r>
              <a:rPr lang="en-IN" dirty="0"/>
              <a:t>Load Data Statement – Cont..</a:t>
            </a:r>
            <a:endParaRPr lang="en-GB" dirty="0"/>
          </a:p>
        </p:txBody>
      </p:sp>
      <p:sp>
        <p:nvSpPr>
          <p:cNvPr id="3" name="Content Placeholder 2">
            <a:extLst>
              <a:ext uri="{FF2B5EF4-FFF2-40B4-BE49-F238E27FC236}">
                <a16:creationId xmlns:a16="http://schemas.microsoft.com/office/drawing/2014/main" id="{CBB2A1A2-B3E0-4B71-B48B-308A5D9FB3C7}"/>
              </a:ext>
            </a:extLst>
          </p:cNvPr>
          <p:cNvSpPr>
            <a:spLocks noGrp="1"/>
          </p:cNvSpPr>
          <p:nvPr>
            <p:ph idx="1"/>
          </p:nvPr>
        </p:nvSpPr>
        <p:spPr/>
        <p:txBody>
          <a:bodyPr>
            <a:normAutofit/>
          </a:bodyPr>
          <a:lstStyle/>
          <a:p>
            <a:pPr algn="just">
              <a:lnSpc>
                <a:spcPct val="110000"/>
              </a:lnSpc>
            </a:pPr>
            <a:r>
              <a:rPr lang="en-US" sz="2000" dirty="0">
                <a:solidFill>
                  <a:schemeClr val="tx2"/>
                </a:solidFill>
              </a:rPr>
              <a:t>The following query loads the given text into the table.</a:t>
            </a:r>
          </a:p>
          <a:p>
            <a:pPr lvl="1"/>
            <a:r>
              <a:rPr lang="en-US" dirty="0"/>
              <a:t>hive&gt; LOAD DATA LOCAL INPATH '/home/user/sample.txt'</a:t>
            </a:r>
          </a:p>
          <a:p>
            <a:pPr lvl="1"/>
            <a:r>
              <a:rPr lang="en-US" dirty="0"/>
              <a:t>OVERWRITE INTO TABLE employee;</a:t>
            </a:r>
          </a:p>
          <a:p>
            <a:pPr algn="just">
              <a:lnSpc>
                <a:spcPct val="110000"/>
              </a:lnSpc>
            </a:pPr>
            <a:r>
              <a:rPr lang="en-US" sz="2000" dirty="0">
                <a:solidFill>
                  <a:schemeClr val="tx2"/>
                </a:solidFill>
              </a:rPr>
              <a:t>On successful download, you get to see the following response:</a:t>
            </a:r>
          </a:p>
          <a:p>
            <a:pPr lvl="1"/>
            <a:r>
              <a:rPr lang="en-US" dirty="0"/>
              <a:t>OK</a:t>
            </a:r>
          </a:p>
          <a:p>
            <a:pPr lvl="1"/>
            <a:r>
              <a:rPr lang="en-US" dirty="0"/>
              <a:t>Time taken: 15.905 seconds</a:t>
            </a:r>
          </a:p>
          <a:p>
            <a:pPr lvl="1"/>
            <a:r>
              <a:rPr lang="en-US" dirty="0"/>
              <a:t>hive&gt;</a:t>
            </a:r>
          </a:p>
          <a:p>
            <a:pPr lvl="1"/>
            <a:endParaRPr lang="en-US"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58039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55A3-892F-4233-93AF-47244CE1F30B}"/>
              </a:ext>
            </a:extLst>
          </p:cNvPr>
          <p:cNvSpPr>
            <a:spLocks noGrp="1"/>
          </p:cNvSpPr>
          <p:nvPr>
            <p:ph type="title"/>
          </p:nvPr>
        </p:nvSpPr>
        <p:spPr/>
        <p:txBody>
          <a:bodyPr/>
          <a:lstStyle/>
          <a:p>
            <a:r>
              <a:rPr lang="en-IN" dirty="0"/>
              <a:t>Load Data Statement – JDBC Program</a:t>
            </a:r>
            <a:endParaRPr lang="en-GB" dirty="0"/>
          </a:p>
        </p:txBody>
      </p:sp>
      <p:sp>
        <p:nvSpPr>
          <p:cNvPr id="5" name="Rectangle 1">
            <a:extLst>
              <a:ext uri="{FF2B5EF4-FFF2-40B4-BE49-F238E27FC236}">
                <a16:creationId xmlns:a16="http://schemas.microsoft.com/office/drawing/2014/main" id="{1F8D2DF2-7B3F-45A5-86B4-6A82F075F59C}"/>
              </a:ext>
            </a:extLst>
          </p:cNvPr>
          <p:cNvSpPr>
            <a:spLocks noChangeArrowheads="1"/>
          </p:cNvSpPr>
          <p:nvPr/>
        </p:nvSpPr>
        <p:spPr bwMode="auto">
          <a:xfrm>
            <a:off x="353761" y="1524000"/>
            <a:ext cx="11481303" cy="4446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SQLException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Connection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ResultSet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Statement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DriverManager</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public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class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HiveLoadData</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private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static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0066"/>
                </a:solidFill>
                <a:latin typeface="Courier New" panose="02070309020205020404" pitchFamily="49" charset="0"/>
                <a:cs typeface="Courier New" panose="02070309020205020404" pitchFamily="49" charset="0"/>
              </a:rPr>
              <a:t>String</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driverName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err="1">
                <a:solidFill>
                  <a:srgbClr val="008800"/>
                </a:solidFill>
                <a:latin typeface="Courier New" panose="02070309020205020404" pitchFamily="49" charset="0"/>
                <a:cs typeface="Courier New" panose="02070309020205020404" pitchFamily="49" charset="0"/>
              </a:rPr>
              <a:t>org.apache.hadoop.hive.jdbc.HiveDriver</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public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static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void</a:t>
            </a:r>
            <a:r>
              <a:rPr lang="en-US" altLang="en-US" sz="1600" dirty="0">
                <a:solidFill>
                  <a:srgbClr val="000000"/>
                </a:solidFill>
                <a:latin typeface="Courier New" panose="02070309020205020404" pitchFamily="49" charset="0"/>
                <a:cs typeface="Courier New" panose="02070309020205020404" pitchFamily="49" charset="0"/>
              </a:rPr>
              <a:t> main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660066"/>
                </a:solidFill>
                <a:latin typeface="Courier New" panose="02070309020205020404" pitchFamily="49" charset="0"/>
                <a:cs typeface="Courier New" panose="02070309020205020404" pitchFamily="49" charset="0"/>
              </a:rPr>
              <a:t>String</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args</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throws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SQLException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2"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Register driver and create driver instance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Class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forName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driverName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2"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get connection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Connection</a:t>
            </a:r>
            <a:r>
              <a:rPr lang="en-US" altLang="en-US" sz="1600" dirty="0">
                <a:solidFill>
                  <a:srgbClr val="000000"/>
                </a:solidFill>
                <a:latin typeface="Courier New" panose="02070309020205020404" pitchFamily="49" charset="0"/>
                <a:cs typeface="Courier New" panose="02070309020205020404" pitchFamily="49" charset="0"/>
              </a:rPr>
              <a:t> con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DriverManager</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getConnection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err="1">
                <a:solidFill>
                  <a:srgbClr val="008800"/>
                </a:solidFill>
                <a:latin typeface="Courier New" panose="02070309020205020404" pitchFamily="49" charset="0"/>
                <a:cs typeface="Courier New" panose="02070309020205020404" pitchFamily="49" charset="0"/>
              </a:rPr>
              <a:t>jdbc:hive</a:t>
            </a:r>
            <a:r>
              <a:rPr lang="en-US" altLang="en-US" sz="1600" dirty="0">
                <a:solidFill>
                  <a:srgbClr val="008800"/>
                </a:solidFill>
                <a:latin typeface="Courier New" panose="02070309020205020404" pitchFamily="49" charset="0"/>
                <a:cs typeface="Courier New" panose="02070309020205020404" pitchFamily="49" charset="0"/>
              </a:rPr>
              <a:t>://localhost:10000/</a:t>
            </a:r>
            <a:r>
              <a:rPr lang="en-US" altLang="en-US" sz="1600" dirty="0" err="1">
                <a:solidFill>
                  <a:srgbClr val="008800"/>
                </a:solidFill>
                <a:latin typeface="Courier New" panose="02070309020205020404" pitchFamily="49" charset="0"/>
                <a:cs typeface="Courier New" panose="02070309020205020404" pitchFamily="49" charset="0"/>
              </a:rPr>
              <a:t>userdb</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2"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create statement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Statement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stmt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con</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createStatement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2"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execute statement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stmt</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executeQuery</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"LOAD DATA LOCAL INPATH '/home/user/sample.txt'"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"OVERWRITE INTO TABLE employee;"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2" eaLnBrk="0" fontAlgn="base" hangingPunct="0">
              <a:spcBef>
                <a:spcPct val="0"/>
              </a:spcBef>
              <a:spcAft>
                <a:spcPct val="0"/>
              </a:spcAft>
            </a:pPr>
            <a:r>
              <a:rPr lang="en-US" altLang="en-US" sz="1600" dirty="0" err="1">
                <a:solidFill>
                  <a:srgbClr val="660066"/>
                </a:solidFill>
                <a:latin typeface="Courier New" panose="02070309020205020404" pitchFamily="49" charset="0"/>
                <a:cs typeface="Courier New" panose="02070309020205020404" pitchFamily="49" charset="0"/>
              </a:rPr>
              <a:t>System</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88"/>
                </a:solidFill>
                <a:latin typeface="Courier New" panose="02070309020205020404" pitchFamily="49" charset="0"/>
                <a:cs typeface="Courier New" panose="02070309020205020404" pitchFamily="49" charset="0"/>
              </a:rPr>
              <a:t>out</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println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"Load Data into employee successful"</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2"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con</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close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050" dirty="0"/>
              <a:t> </a:t>
            </a:r>
            <a:endParaRPr lang="en-US" altLang="en-US" sz="2800" dirty="0">
              <a:latin typeface="Arial" panose="020B0604020202020204" pitchFamily="34" charset="0"/>
            </a:endParaRPr>
          </a:p>
        </p:txBody>
      </p:sp>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71848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CFD-DBF3-4933-8B32-199AFC990819}"/>
              </a:ext>
            </a:extLst>
          </p:cNvPr>
          <p:cNvSpPr>
            <a:spLocks noGrp="1"/>
          </p:cNvSpPr>
          <p:nvPr>
            <p:ph type="title"/>
          </p:nvPr>
        </p:nvSpPr>
        <p:spPr/>
        <p:txBody>
          <a:bodyPr/>
          <a:lstStyle/>
          <a:p>
            <a:r>
              <a:rPr lang="en-IN" dirty="0"/>
              <a:t>Load Data Statement – JDBC Program</a:t>
            </a:r>
            <a:endParaRPr lang="en-GB" dirty="0"/>
          </a:p>
        </p:txBody>
      </p:sp>
      <p:sp>
        <p:nvSpPr>
          <p:cNvPr id="3" name="Content Placeholder 2">
            <a:extLst>
              <a:ext uri="{FF2B5EF4-FFF2-40B4-BE49-F238E27FC236}">
                <a16:creationId xmlns:a16="http://schemas.microsoft.com/office/drawing/2014/main" id="{DBD91182-87DA-4B0E-91DD-A6BE0C21BF52}"/>
              </a:ext>
            </a:extLst>
          </p:cNvPr>
          <p:cNvSpPr>
            <a:spLocks noGrp="1"/>
          </p:cNvSpPr>
          <p:nvPr>
            <p:ph idx="1"/>
          </p:nvPr>
        </p:nvSpPr>
        <p:spPr/>
        <p:txBody>
          <a:bodyPr>
            <a:normAutofit/>
          </a:bodyPr>
          <a:lstStyle/>
          <a:p>
            <a:pPr algn="just">
              <a:lnSpc>
                <a:spcPct val="110000"/>
              </a:lnSpc>
            </a:pPr>
            <a:r>
              <a:rPr lang="en-US" sz="2200" dirty="0">
                <a:solidFill>
                  <a:schemeClr val="tx2"/>
                </a:solidFill>
              </a:rPr>
              <a:t>Save the program in a file named HiveLoadData.java. Use the following commands to compile and execute this program.</a:t>
            </a:r>
          </a:p>
          <a:p>
            <a:pPr lvl="1"/>
            <a:r>
              <a:rPr lang="en-US" sz="2200" dirty="0"/>
              <a:t>$ </a:t>
            </a:r>
            <a:r>
              <a:rPr lang="en-US" sz="2200" dirty="0" err="1"/>
              <a:t>javac</a:t>
            </a:r>
            <a:r>
              <a:rPr lang="en-US" sz="2200" dirty="0"/>
              <a:t> HiveLoadData.java</a:t>
            </a:r>
          </a:p>
          <a:p>
            <a:pPr lvl="1"/>
            <a:r>
              <a:rPr lang="en-US" sz="2200" dirty="0"/>
              <a:t>$ java </a:t>
            </a:r>
            <a:r>
              <a:rPr lang="en-US" sz="2200" dirty="0" err="1"/>
              <a:t>HiveLoadData</a:t>
            </a:r>
            <a:endParaRPr lang="en-US" sz="2200" dirty="0"/>
          </a:p>
          <a:p>
            <a:r>
              <a:rPr lang="en-IN" sz="2200" dirty="0"/>
              <a:t>Output:</a:t>
            </a:r>
          </a:p>
          <a:p>
            <a:pPr algn="just">
              <a:lnSpc>
                <a:spcPct val="110000"/>
              </a:lnSpc>
            </a:pPr>
            <a:r>
              <a:rPr lang="en-US" sz="2200" dirty="0">
                <a:solidFill>
                  <a:schemeClr val="tx2"/>
                </a:solidFill>
              </a:rPr>
              <a:t>Load Data into employee successful</a:t>
            </a:r>
            <a:endParaRPr lang="en-GB" sz="2200" dirty="0">
              <a:solidFill>
                <a:schemeClr val="tx2"/>
              </a:solidFill>
            </a:endParaRP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0268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6D1F-D564-4984-B36E-7A4F09DD6F67}"/>
              </a:ext>
            </a:extLst>
          </p:cNvPr>
          <p:cNvSpPr>
            <a:spLocks noGrp="1"/>
          </p:cNvSpPr>
          <p:nvPr>
            <p:ph type="title"/>
          </p:nvPr>
        </p:nvSpPr>
        <p:spPr/>
        <p:txBody>
          <a:bodyPr anchor="ctr"/>
          <a:lstStyle/>
          <a:p>
            <a:r>
              <a:rPr lang="en-IN" dirty="0"/>
              <a:t>Architecture of Hive</a:t>
            </a:r>
            <a:endParaRPr lang="en-GB" dirty="0"/>
          </a:p>
        </p:txBody>
      </p:sp>
      <p:sp>
        <p:nvSpPr>
          <p:cNvPr id="3" name="Content Placeholder 2">
            <a:extLst>
              <a:ext uri="{FF2B5EF4-FFF2-40B4-BE49-F238E27FC236}">
                <a16:creationId xmlns:a16="http://schemas.microsoft.com/office/drawing/2014/main" id="{5137307F-EA86-48F6-B948-C3428C97C551}"/>
              </a:ext>
            </a:extLst>
          </p:cNvPr>
          <p:cNvSpPr>
            <a:spLocks noGrp="1"/>
          </p:cNvSpPr>
          <p:nvPr>
            <p:ph idx="1"/>
          </p:nvPr>
        </p:nvSpPr>
        <p:spPr/>
        <p:txBody>
          <a:bodyPr>
            <a:normAutofit/>
          </a:bodyPr>
          <a:lstStyle/>
          <a:p>
            <a:r>
              <a:rPr lang="en-US" sz="2000" dirty="0"/>
              <a:t>The following component diagram depicts the architecture of Hive:</a:t>
            </a:r>
            <a:endParaRPr lang="en-GB" sz="2000" dirty="0"/>
          </a:p>
        </p:txBody>
      </p:sp>
      <p:pic>
        <p:nvPicPr>
          <p:cNvPr id="1026" name="Picture 2" descr="Hive Architecture">
            <a:extLst>
              <a:ext uri="{FF2B5EF4-FFF2-40B4-BE49-F238E27FC236}">
                <a16:creationId xmlns:a16="http://schemas.microsoft.com/office/drawing/2014/main" id="{C22AFD4F-AEA0-4258-AD02-F14F93E72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913" y="2649208"/>
            <a:ext cx="57150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417390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9FE0-0425-458B-B575-5F6D1FB2FFFF}"/>
              </a:ext>
            </a:extLst>
          </p:cNvPr>
          <p:cNvSpPr>
            <a:spLocks noGrp="1"/>
          </p:cNvSpPr>
          <p:nvPr>
            <p:ph type="title"/>
          </p:nvPr>
        </p:nvSpPr>
        <p:spPr>
          <a:xfrm>
            <a:off x="1065212" y="37376"/>
            <a:ext cx="10058402" cy="1219200"/>
          </a:xfrm>
        </p:spPr>
        <p:txBody>
          <a:bodyPr/>
          <a:lstStyle/>
          <a:p>
            <a:r>
              <a:rPr lang="en-US" dirty="0"/>
              <a:t>Alter Table Statement</a:t>
            </a:r>
            <a:endParaRPr lang="en-GB" dirty="0"/>
          </a:p>
        </p:txBody>
      </p:sp>
      <p:sp>
        <p:nvSpPr>
          <p:cNvPr id="3" name="Content Placeholder 2">
            <a:extLst>
              <a:ext uri="{FF2B5EF4-FFF2-40B4-BE49-F238E27FC236}">
                <a16:creationId xmlns:a16="http://schemas.microsoft.com/office/drawing/2014/main" id="{BD70FF37-F05C-41B7-890E-18439E30AB9E}"/>
              </a:ext>
            </a:extLst>
          </p:cNvPr>
          <p:cNvSpPr>
            <a:spLocks noGrp="1"/>
          </p:cNvSpPr>
          <p:nvPr>
            <p:ph idx="1"/>
          </p:nvPr>
        </p:nvSpPr>
        <p:spPr>
          <a:xfrm>
            <a:off x="1065212" y="1048824"/>
            <a:ext cx="10058400" cy="4229100"/>
          </a:xfrm>
        </p:spPr>
        <p:txBody>
          <a:bodyPr>
            <a:noAutofit/>
          </a:bodyPr>
          <a:lstStyle/>
          <a:p>
            <a:pPr algn="just">
              <a:lnSpc>
                <a:spcPct val="110000"/>
              </a:lnSpc>
            </a:pPr>
            <a:r>
              <a:rPr lang="en-US" sz="2200" dirty="0">
                <a:solidFill>
                  <a:schemeClr val="tx2"/>
                </a:solidFill>
              </a:rPr>
              <a:t>It is used to alter a table in Hive.</a:t>
            </a:r>
          </a:p>
          <a:p>
            <a:r>
              <a:rPr lang="en-US" sz="2000" dirty="0"/>
              <a:t>Syntax</a:t>
            </a:r>
          </a:p>
          <a:p>
            <a:pPr algn="just">
              <a:lnSpc>
                <a:spcPct val="110000"/>
              </a:lnSpc>
            </a:pPr>
            <a:r>
              <a:rPr lang="en-US" sz="2200" dirty="0">
                <a:solidFill>
                  <a:schemeClr val="tx2"/>
                </a:solidFill>
              </a:rPr>
              <a:t>The statement takes any of the following syntaxes based on what attributes we wish to modify in a table.</a:t>
            </a:r>
          </a:p>
          <a:p>
            <a:pPr lvl="1"/>
            <a:r>
              <a:rPr lang="en-US" sz="1600" dirty="0"/>
              <a:t>ALTER TABLE name RENAME TO </a:t>
            </a:r>
            <a:r>
              <a:rPr lang="en-US" sz="1600" dirty="0" err="1"/>
              <a:t>new_name</a:t>
            </a:r>
            <a:endParaRPr lang="en-US" sz="1600" dirty="0"/>
          </a:p>
          <a:p>
            <a:pPr lvl="1"/>
            <a:r>
              <a:rPr lang="en-US" sz="1600" dirty="0"/>
              <a:t>ALTER TABLE name ADD COLUMNS (</a:t>
            </a:r>
            <a:r>
              <a:rPr lang="en-US" sz="1600" dirty="0" err="1"/>
              <a:t>col_spec</a:t>
            </a:r>
            <a:r>
              <a:rPr lang="en-US" sz="1600" dirty="0"/>
              <a:t>[, </a:t>
            </a:r>
            <a:r>
              <a:rPr lang="en-US" sz="1600" dirty="0" err="1"/>
              <a:t>col_spec</a:t>
            </a:r>
            <a:r>
              <a:rPr lang="en-US" sz="1600" dirty="0"/>
              <a:t> ...])</a:t>
            </a:r>
          </a:p>
          <a:p>
            <a:pPr lvl="1"/>
            <a:r>
              <a:rPr lang="en-US" sz="1600" dirty="0"/>
              <a:t>ALTER TABLE name DROP [COLUMN] </a:t>
            </a:r>
            <a:r>
              <a:rPr lang="en-US" sz="1600" dirty="0" err="1"/>
              <a:t>column_name</a:t>
            </a:r>
            <a:endParaRPr lang="en-US" sz="1600" dirty="0"/>
          </a:p>
          <a:p>
            <a:pPr lvl="1"/>
            <a:r>
              <a:rPr lang="en-US" sz="1600" dirty="0"/>
              <a:t>ALTER TABLE name CHANGE </a:t>
            </a:r>
            <a:r>
              <a:rPr lang="en-US" sz="1600" dirty="0" err="1"/>
              <a:t>column_name</a:t>
            </a:r>
            <a:r>
              <a:rPr lang="en-US" sz="1600" dirty="0"/>
              <a:t> </a:t>
            </a:r>
            <a:r>
              <a:rPr lang="en-US" sz="1600" dirty="0" err="1"/>
              <a:t>new_name</a:t>
            </a:r>
            <a:r>
              <a:rPr lang="en-US" sz="1600" dirty="0"/>
              <a:t> </a:t>
            </a:r>
            <a:r>
              <a:rPr lang="en-US" sz="1600" dirty="0" err="1"/>
              <a:t>new_type</a:t>
            </a:r>
            <a:endParaRPr lang="en-US" sz="1600" dirty="0"/>
          </a:p>
          <a:p>
            <a:pPr lvl="1"/>
            <a:r>
              <a:rPr lang="en-US" sz="1600" dirty="0"/>
              <a:t>ALTER TABLE name REPLACE COLUMNS (</a:t>
            </a:r>
            <a:r>
              <a:rPr lang="en-US" sz="1600" dirty="0" err="1"/>
              <a:t>col_spec</a:t>
            </a:r>
            <a:r>
              <a:rPr lang="en-US" sz="1600" dirty="0"/>
              <a:t>[, </a:t>
            </a:r>
            <a:r>
              <a:rPr lang="en-US" sz="1600" dirty="0" err="1"/>
              <a:t>col_spec</a:t>
            </a:r>
            <a:r>
              <a:rPr lang="en-US" sz="1600" dirty="0"/>
              <a:t> ...])</a:t>
            </a:r>
          </a:p>
        </p:txBody>
      </p:sp>
      <p:sp>
        <p:nvSpPr>
          <p:cNvPr id="5" name="Title 1">
            <a:extLst>
              <a:ext uri="{FF2B5EF4-FFF2-40B4-BE49-F238E27FC236}">
                <a16:creationId xmlns:a16="http://schemas.microsoft.com/office/drawing/2014/main" id="{04A2C733-8D14-469C-8099-2DA3A433981B}"/>
              </a:ext>
            </a:extLst>
          </p:cNvPr>
          <p:cNvSpPr txBox="1">
            <a:spLocks/>
          </p:cNvSpPr>
          <p:nvPr/>
        </p:nvSpPr>
        <p:spPr>
          <a:xfrm>
            <a:off x="1065212" y="4845884"/>
            <a:ext cx="10058402"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a:lstStyle>
          <a:p>
            <a:r>
              <a:rPr lang="en-US" dirty="0"/>
              <a:t>Rename To… Statement</a:t>
            </a:r>
            <a:endParaRPr lang="en-GB" dirty="0"/>
          </a:p>
        </p:txBody>
      </p:sp>
      <p:sp>
        <p:nvSpPr>
          <p:cNvPr id="6" name="Content Placeholder 2">
            <a:extLst>
              <a:ext uri="{FF2B5EF4-FFF2-40B4-BE49-F238E27FC236}">
                <a16:creationId xmlns:a16="http://schemas.microsoft.com/office/drawing/2014/main" id="{78BFC79D-4918-4106-9AE9-A2F6AC6D96A9}"/>
              </a:ext>
            </a:extLst>
          </p:cNvPr>
          <p:cNvSpPr txBox="1">
            <a:spLocks/>
          </p:cNvSpPr>
          <p:nvPr/>
        </p:nvSpPr>
        <p:spPr>
          <a:xfrm>
            <a:off x="1065212" y="5738717"/>
            <a:ext cx="10058400" cy="1094117"/>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a:lstStyle>
          <a:p>
            <a:pPr algn="just">
              <a:lnSpc>
                <a:spcPct val="110000"/>
              </a:lnSpc>
            </a:pPr>
            <a:r>
              <a:rPr lang="en-US" sz="2200" dirty="0">
                <a:solidFill>
                  <a:schemeClr val="tx2"/>
                </a:solidFill>
              </a:rPr>
              <a:t>The following query renames the table from employee to emp.</a:t>
            </a:r>
          </a:p>
          <a:p>
            <a:pPr lvl="1"/>
            <a:r>
              <a:rPr lang="en-US" sz="2200" dirty="0"/>
              <a:t>hive&gt; ALTER TABLE employee RENAME TO emp;</a:t>
            </a:r>
            <a:endParaRPr lang="en-GB" sz="2200" dirty="0"/>
          </a:p>
        </p:txBody>
      </p:sp>
      <p:pic>
        <p:nvPicPr>
          <p:cNvPr id="8" name="Picture 7">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22387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B789-2BE5-4F27-9DB3-7D9F7946F2C2}"/>
              </a:ext>
            </a:extLst>
          </p:cNvPr>
          <p:cNvSpPr>
            <a:spLocks noGrp="1"/>
          </p:cNvSpPr>
          <p:nvPr>
            <p:ph type="title"/>
          </p:nvPr>
        </p:nvSpPr>
        <p:spPr/>
        <p:txBody>
          <a:bodyPr/>
          <a:lstStyle/>
          <a:p>
            <a:r>
              <a:rPr lang="en-IN" dirty="0"/>
              <a:t>Change Statement</a:t>
            </a:r>
            <a:endParaRPr lang="en-GB" dirty="0"/>
          </a:p>
        </p:txBody>
      </p:sp>
      <p:sp>
        <p:nvSpPr>
          <p:cNvPr id="3" name="Content Placeholder 2">
            <a:extLst>
              <a:ext uri="{FF2B5EF4-FFF2-40B4-BE49-F238E27FC236}">
                <a16:creationId xmlns:a16="http://schemas.microsoft.com/office/drawing/2014/main" id="{C0EA9C0A-A601-4354-8267-F4BCF30EFF51}"/>
              </a:ext>
            </a:extLst>
          </p:cNvPr>
          <p:cNvSpPr>
            <a:spLocks noGrp="1"/>
          </p:cNvSpPr>
          <p:nvPr>
            <p:ph idx="1"/>
          </p:nvPr>
        </p:nvSpPr>
        <p:spPr>
          <a:xfrm>
            <a:off x="1065212" y="1311215"/>
            <a:ext cx="10058400" cy="5382883"/>
          </a:xfrm>
        </p:spPr>
        <p:txBody>
          <a:bodyPr>
            <a:normAutofit/>
          </a:bodyPr>
          <a:lstStyle/>
          <a:p>
            <a:pPr algn="just">
              <a:lnSpc>
                <a:spcPct val="110000"/>
              </a:lnSpc>
            </a:pPr>
            <a:r>
              <a:rPr lang="en-US" sz="2000" dirty="0">
                <a:solidFill>
                  <a:schemeClr val="tx2"/>
                </a:solidFill>
              </a:rPr>
              <a:t>The following table contains the fields of employee table and it shows the fields to be changed (in bold).</a:t>
            </a:r>
          </a:p>
          <a:p>
            <a:pPr algn="just">
              <a:lnSpc>
                <a:spcPct val="110000"/>
              </a:lnSpc>
            </a:pPr>
            <a:endParaRPr lang="en-US" sz="2000" dirty="0">
              <a:solidFill>
                <a:schemeClr val="tx2"/>
              </a:solidFill>
            </a:endParaRPr>
          </a:p>
          <a:p>
            <a:endParaRPr lang="en-US" sz="2000" dirty="0"/>
          </a:p>
          <a:p>
            <a:endParaRPr lang="en-US" sz="2000" dirty="0"/>
          </a:p>
          <a:p>
            <a:endParaRPr lang="en-US" sz="2000" dirty="0"/>
          </a:p>
          <a:p>
            <a:endParaRPr lang="en-US" sz="2000" dirty="0"/>
          </a:p>
          <a:p>
            <a:pPr algn="just">
              <a:lnSpc>
                <a:spcPct val="110000"/>
              </a:lnSpc>
            </a:pPr>
            <a:r>
              <a:rPr lang="en-US" sz="2000" dirty="0">
                <a:solidFill>
                  <a:schemeClr val="tx2"/>
                </a:solidFill>
              </a:rPr>
              <a:t>The following queries rename the column name and column data type using the above data:</a:t>
            </a:r>
          </a:p>
          <a:p>
            <a:pPr lvl="1"/>
            <a:r>
              <a:rPr lang="en-US" dirty="0"/>
              <a:t>hive&gt; ALTER TABLE employee CHANGE name </a:t>
            </a:r>
            <a:r>
              <a:rPr lang="en-US" dirty="0" err="1"/>
              <a:t>ename</a:t>
            </a:r>
            <a:r>
              <a:rPr lang="en-US" dirty="0"/>
              <a:t> String;</a:t>
            </a:r>
          </a:p>
          <a:p>
            <a:pPr lvl="1"/>
            <a:r>
              <a:rPr lang="en-US" dirty="0"/>
              <a:t>hive&gt; ALTER TABLE employee CHANGE salary </a:t>
            </a:r>
            <a:r>
              <a:rPr lang="en-US" dirty="0" err="1"/>
              <a:t>salary</a:t>
            </a:r>
            <a:r>
              <a:rPr lang="en-US" dirty="0"/>
              <a:t> Double;</a:t>
            </a:r>
            <a:endParaRPr lang="en-GB" dirty="0"/>
          </a:p>
        </p:txBody>
      </p:sp>
      <p:graphicFrame>
        <p:nvGraphicFramePr>
          <p:cNvPr id="5" name="Table 4">
            <a:extLst>
              <a:ext uri="{FF2B5EF4-FFF2-40B4-BE49-F238E27FC236}">
                <a16:creationId xmlns:a16="http://schemas.microsoft.com/office/drawing/2014/main" id="{10EA0166-B2CC-45A1-BBB1-8F81C4C257FD}"/>
              </a:ext>
            </a:extLst>
          </p:cNvPr>
          <p:cNvGraphicFramePr>
            <a:graphicFrameLocks noGrp="1"/>
          </p:cNvGraphicFramePr>
          <p:nvPr>
            <p:extLst>
              <p:ext uri="{D42A27DB-BD31-4B8C-83A1-F6EECF244321}">
                <p14:modId xmlns:p14="http://schemas.microsoft.com/office/powerpoint/2010/main" val="3630663764"/>
              </p:ext>
            </p:extLst>
          </p:nvPr>
        </p:nvGraphicFramePr>
        <p:xfrm>
          <a:off x="1104855" y="2362200"/>
          <a:ext cx="9979114" cy="2133600"/>
        </p:xfrm>
        <a:graphic>
          <a:graphicData uri="http://schemas.openxmlformats.org/drawingml/2006/table">
            <a:tbl>
              <a:tblPr/>
              <a:tblGrid>
                <a:gridCol w="1704975">
                  <a:extLst>
                    <a:ext uri="{9D8B030D-6E8A-4147-A177-3AD203B41FA5}">
                      <a16:colId xmlns:a16="http://schemas.microsoft.com/office/drawing/2014/main" val="1694830797"/>
                    </a:ext>
                  </a:extLst>
                </a:gridCol>
                <a:gridCol w="3108325">
                  <a:extLst>
                    <a:ext uri="{9D8B030D-6E8A-4147-A177-3AD203B41FA5}">
                      <a16:colId xmlns:a16="http://schemas.microsoft.com/office/drawing/2014/main" val="622103439"/>
                    </a:ext>
                  </a:extLst>
                </a:gridCol>
                <a:gridCol w="2478088">
                  <a:extLst>
                    <a:ext uri="{9D8B030D-6E8A-4147-A177-3AD203B41FA5}">
                      <a16:colId xmlns:a16="http://schemas.microsoft.com/office/drawing/2014/main" val="3633371120"/>
                    </a:ext>
                  </a:extLst>
                </a:gridCol>
                <a:gridCol w="2687726">
                  <a:extLst>
                    <a:ext uri="{9D8B030D-6E8A-4147-A177-3AD203B41FA5}">
                      <a16:colId xmlns:a16="http://schemas.microsoft.com/office/drawing/2014/main" val="973041979"/>
                    </a:ext>
                  </a:extLst>
                </a:gridCol>
              </a:tblGrid>
              <a:tr h="0">
                <a:tc>
                  <a:txBody>
                    <a:bodyPr/>
                    <a:lstStyle/>
                    <a:p>
                      <a:pPr fontAlgn="t"/>
                      <a:r>
                        <a:rPr lang="en-IN" dirty="0">
                          <a:solidFill>
                            <a:schemeClr val="tx2"/>
                          </a:solidFill>
                          <a:effectLst/>
                        </a:rPr>
                        <a:t>Field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dirty="0">
                          <a:solidFill>
                            <a:schemeClr val="tx2"/>
                          </a:solidFill>
                          <a:effectLst/>
                        </a:rPr>
                        <a:t>Convert from Data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dirty="0">
                          <a:solidFill>
                            <a:schemeClr val="tx2"/>
                          </a:solidFill>
                          <a:effectLst/>
                        </a:rPr>
                        <a:t>Change Field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dirty="0">
                          <a:solidFill>
                            <a:schemeClr val="tx2"/>
                          </a:solidFill>
                          <a:effectLst/>
                        </a:rPr>
                        <a:t>Convert to Data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148625275"/>
                  </a:ext>
                </a:extLst>
              </a:tr>
              <a:tr h="0">
                <a:tc>
                  <a:txBody>
                    <a:bodyPr/>
                    <a:lstStyle/>
                    <a:p>
                      <a:pPr fontAlgn="t"/>
                      <a:r>
                        <a:rPr lang="en-IN">
                          <a:effectLst/>
                        </a:rPr>
                        <a:t>eid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eid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64296590"/>
                  </a:ext>
                </a:extLst>
              </a:tr>
              <a:tr h="0">
                <a:tc>
                  <a:txBody>
                    <a:bodyPr/>
                    <a:lstStyle/>
                    <a:p>
                      <a:pPr fontAlgn="t"/>
                      <a:r>
                        <a:rPr lang="en-IN" b="1">
                          <a:effectLst/>
                        </a:rPr>
                        <a:t>name</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ename</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92994762"/>
                  </a:ext>
                </a:extLst>
              </a:tr>
              <a:tr h="0">
                <a:tc>
                  <a:txBody>
                    <a:bodyPr/>
                    <a:lstStyle/>
                    <a:p>
                      <a:pPr fontAlgn="t"/>
                      <a:r>
                        <a:rPr lang="en-IN">
                          <a:effectLst/>
                        </a:rPr>
                        <a:t>salary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Float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salary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b="1">
                          <a:effectLst/>
                        </a:rPr>
                        <a:t>Double</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18292972"/>
                  </a:ext>
                </a:extLst>
              </a:tr>
              <a:tr h="0">
                <a:tc>
                  <a:txBody>
                    <a:bodyPr/>
                    <a:lstStyle/>
                    <a:p>
                      <a:pPr fontAlgn="t"/>
                      <a:r>
                        <a:rPr lang="en-IN">
                          <a:effectLst/>
                        </a:rPr>
                        <a:t>designation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designation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9964239"/>
                  </a:ext>
                </a:extLst>
              </a:tr>
            </a:tbl>
          </a:graphicData>
        </a:graphic>
      </p:graphicFrame>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27559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5C2A-FBD9-44A7-9364-6D95EADD8AA3}"/>
              </a:ext>
            </a:extLst>
          </p:cNvPr>
          <p:cNvSpPr>
            <a:spLocks noGrp="1"/>
          </p:cNvSpPr>
          <p:nvPr>
            <p:ph type="title"/>
          </p:nvPr>
        </p:nvSpPr>
        <p:spPr/>
        <p:txBody>
          <a:bodyPr/>
          <a:lstStyle/>
          <a:p>
            <a:r>
              <a:rPr lang="en-IN" dirty="0"/>
              <a:t>Add Columns &amp; Replace Statement</a:t>
            </a:r>
            <a:endParaRPr lang="en-GB" dirty="0"/>
          </a:p>
        </p:txBody>
      </p:sp>
      <p:sp>
        <p:nvSpPr>
          <p:cNvPr id="3" name="Content Placeholder 2">
            <a:extLst>
              <a:ext uri="{FF2B5EF4-FFF2-40B4-BE49-F238E27FC236}">
                <a16:creationId xmlns:a16="http://schemas.microsoft.com/office/drawing/2014/main" id="{D0766D2B-13EA-48B9-A7DA-1E31C4F5DC8C}"/>
              </a:ext>
            </a:extLst>
          </p:cNvPr>
          <p:cNvSpPr>
            <a:spLocks noGrp="1"/>
          </p:cNvSpPr>
          <p:nvPr>
            <p:ph idx="1"/>
          </p:nvPr>
        </p:nvSpPr>
        <p:spPr>
          <a:xfrm>
            <a:off x="1065214" y="1524000"/>
            <a:ext cx="10058400" cy="4229100"/>
          </a:xfrm>
        </p:spPr>
        <p:txBody>
          <a:bodyPr>
            <a:noAutofit/>
          </a:bodyPr>
          <a:lstStyle/>
          <a:p>
            <a:r>
              <a:rPr lang="en-IN" sz="2000" dirty="0"/>
              <a:t>Add Columns Statement</a:t>
            </a:r>
          </a:p>
          <a:p>
            <a:pPr algn="just">
              <a:lnSpc>
                <a:spcPct val="110000"/>
              </a:lnSpc>
            </a:pPr>
            <a:r>
              <a:rPr lang="en-US" sz="2000" dirty="0">
                <a:solidFill>
                  <a:schemeClr val="tx2"/>
                </a:solidFill>
              </a:rPr>
              <a:t>The following query adds a column named dept to the employee table.</a:t>
            </a:r>
          </a:p>
          <a:p>
            <a:pPr lvl="1"/>
            <a:r>
              <a:rPr lang="en-US" dirty="0"/>
              <a:t>hive&gt; ALTER TABLE employee ADD COLUMNS ( </a:t>
            </a:r>
          </a:p>
          <a:p>
            <a:pPr lvl="1"/>
            <a:r>
              <a:rPr lang="en-US" dirty="0"/>
              <a:t>dept STRING COMMENT 'Department name’);</a:t>
            </a:r>
          </a:p>
          <a:p>
            <a:r>
              <a:rPr lang="en-IN" sz="2000" dirty="0"/>
              <a:t>Statement</a:t>
            </a:r>
          </a:p>
          <a:p>
            <a:pPr algn="just">
              <a:lnSpc>
                <a:spcPct val="110000"/>
              </a:lnSpc>
            </a:pPr>
            <a:r>
              <a:rPr lang="en-US" sz="2000" dirty="0">
                <a:solidFill>
                  <a:schemeClr val="tx2"/>
                </a:solidFill>
              </a:rPr>
              <a:t>The following query deletes all the columns from the employee table and replaces it with emp and name columns:</a:t>
            </a:r>
          </a:p>
          <a:p>
            <a:pPr lvl="1"/>
            <a:r>
              <a:rPr lang="en-US" dirty="0"/>
              <a:t>hive&gt; ALTER TABLE employee REPLACE COLUMNS ( </a:t>
            </a:r>
          </a:p>
          <a:p>
            <a:pPr lvl="1"/>
            <a:r>
              <a:rPr lang="en-US" dirty="0" err="1"/>
              <a:t>eid</a:t>
            </a:r>
            <a:r>
              <a:rPr lang="en-US" dirty="0"/>
              <a:t> INT </a:t>
            </a:r>
            <a:r>
              <a:rPr lang="en-US" dirty="0" err="1"/>
              <a:t>empid</a:t>
            </a:r>
            <a:r>
              <a:rPr lang="en-US" dirty="0"/>
              <a:t> Int, </a:t>
            </a:r>
          </a:p>
          <a:p>
            <a:pPr lvl="1"/>
            <a:r>
              <a:rPr lang="en-US" dirty="0" err="1"/>
              <a:t>ename</a:t>
            </a:r>
            <a:r>
              <a:rPr lang="en-US" dirty="0"/>
              <a:t> STRING name String);</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68692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7DA4-F3C7-4938-8B97-3D1139F9E942}"/>
              </a:ext>
            </a:extLst>
          </p:cNvPr>
          <p:cNvSpPr>
            <a:spLocks noGrp="1"/>
          </p:cNvSpPr>
          <p:nvPr>
            <p:ph type="title"/>
          </p:nvPr>
        </p:nvSpPr>
        <p:spPr>
          <a:xfrm>
            <a:off x="1065212" y="95250"/>
            <a:ext cx="10058402" cy="1219200"/>
          </a:xfrm>
        </p:spPr>
        <p:txBody>
          <a:bodyPr/>
          <a:lstStyle/>
          <a:p>
            <a:r>
              <a:rPr lang="en-IN" dirty="0"/>
              <a:t>Hive - Drop Table</a:t>
            </a:r>
            <a:endParaRPr lang="en-GB" dirty="0"/>
          </a:p>
        </p:txBody>
      </p:sp>
      <p:sp>
        <p:nvSpPr>
          <p:cNvPr id="3" name="Content Placeholder 2">
            <a:extLst>
              <a:ext uri="{FF2B5EF4-FFF2-40B4-BE49-F238E27FC236}">
                <a16:creationId xmlns:a16="http://schemas.microsoft.com/office/drawing/2014/main" id="{48849101-68C8-4D4F-82A7-BBC55F8E1FB7}"/>
              </a:ext>
            </a:extLst>
          </p:cNvPr>
          <p:cNvSpPr>
            <a:spLocks noGrp="1"/>
          </p:cNvSpPr>
          <p:nvPr>
            <p:ph idx="1"/>
          </p:nvPr>
        </p:nvSpPr>
        <p:spPr>
          <a:xfrm>
            <a:off x="788523" y="1114509"/>
            <a:ext cx="10614954" cy="5543550"/>
          </a:xfrm>
        </p:spPr>
        <p:txBody>
          <a:bodyPr>
            <a:noAutofit/>
          </a:bodyPr>
          <a:lstStyle/>
          <a:p>
            <a:pPr algn="just">
              <a:lnSpc>
                <a:spcPct val="110000"/>
              </a:lnSpc>
            </a:pPr>
            <a:r>
              <a:rPr lang="en-US" sz="2000" dirty="0">
                <a:solidFill>
                  <a:schemeClr val="tx2"/>
                </a:solidFill>
              </a:rPr>
              <a:t>When you drop a table from Hive </a:t>
            </a:r>
            <a:r>
              <a:rPr lang="en-US" sz="2000" dirty="0" err="1">
                <a:solidFill>
                  <a:schemeClr val="tx2"/>
                </a:solidFill>
              </a:rPr>
              <a:t>Metastore</a:t>
            </a:r>
            <a:r>
              <a:rPr lang="en-US" sz="2000" dirty="0">
                <a:solidFill>
                  <a:schemeClr val="tx2"/>
                </a:solidFill>
              </a:rPr>
              <a:t>, it removes the table/column data and their metadata. It can be a normal table (stored in </a:t>
            </a:r>
            <a:r>
              <a:rPr lang="en-US" sz="2000" dirty="0" err="1">
                <a:solidFill>
                  <a:schemeClr val="tx2"/>
                </a:solidFill>
              </a:rPr>
              <a:t>Metastore</a:t>
            </a:r>
            <a:r>
              <a:rPr lang="en-US" sz="2000" dirty="0">
                <a:solidFill>
                  <a:schemeClr val="tx2"/>
                </a:solidFill>
              </a:rPr>
              <a:t>) or an external table (stored in local file system); Hive treats both in the same manner, irrespective of their types.</a:t>
            </a:r>
          </a:p>
          <a:p>
            <a:pPr algn="just">
              <a:lnSpc>
                <a:spcPct val="110000"/>
              </a:lnSpc>
            </a:pPr>
            <a:r>
              <a:rPr lang="en-US" sz="2000" dirty="0">
                <a:solidFill>
                  <a:schemeClr val="tx2"/>
                </a:solidFill>
              </a:rPr>
              <a:t>The syntax is as follows:</a:t>
            </a:r>
          </a:p>
          <a:p>
            <a:pPr lvl="1"/>
            <a:r>
              <a:rPr lang="en-US" dirty="0"/>
              <a:t>DROP TABLE [IF EXISTS] </a:t>
            </a:r>
            <a:r>
              <a:rPr lang="en-US" dirty="0" err="1"/>
              <a:t>table_name</a:t>
            </a:r>
            <a:r>
              <a:rPr lang="en-US" dirty="0"/>
              <a:t>;</a:t>
            </a:r>
          </a:p>
          <a:p>
            <a:pPr algn="just">
              <a:lnSpc>
                <a:spcPct val="110000"/>
              </a:lnSpc>
            </a:pPr>
            <a:r>
              <a:rPr lang="en-US" sz="2000" dirty="0">
                <a:solidFill>
                  <a:schemeClr val="tx2"/>
                </a:solidFill>
              </a:rPr>
              <a:t>The following query drops a table named employee:</a:t>
            </a:r>
          </a:p>
          <a:p>
            <a:pPr lvl="1"/>
            <a:r>
              <a:rPr lang="en-US" dirty="0"/>
              <a:t>hive&gt; DROP TABLE IF EXISTS employee;</a:t>
            </a:r>
          </a:p>
          <a:p>
            <a:pPr algn="just">
              <a:lnSpc>
                <a:spcPct val="110000"/>
              </a:lnSpc>
            </a:pPr>
            <a:r>
              <a:rPr lang="en-US" sz="2000" dirty="0">
                <a:solidFill>
                  <a:schemeClr val="tx2"/>
                </a:solidFill>
              </a:rPr>
              <a:t>On successful execution of the query, you get to see the following response:</a:t>
            </a:r>
          </a:p>
          <a:p>
            <a:pPr lvl="1"/>
            <a:r>
              <a:rPr lang="en-US" dirty="0"/>
              <a:t>OK</a:t>
            </a:r>
          </a:p>
          <a:p>
            <a:pPr lvl="1"/>
            <a:r>
              <a:rPr lang="en-US" dirty="0"/>
              <a:t>Time taken: 5.3 seconds</a:t>
            </a:r>
          </a:p>
          <a:p>
            <a:pPr lvl="1"/>
            <a:r>
              <a:rPr lang="en-US" dirty="0"/>
              <a:t>hive&gt;</a:t>
            </a:r>
            <a:endParaRPr lang="en-GB"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670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6353-5531-4FDE-A513-2686AC98E036}"/>
              </a:ext>
            </a:extLst>
          </p:cNvPr>
          <p:cNvSpPr>
            <a:spLocks noGrp="1"/>
          </p:cNvSpPr>
          <p:nvPr>
            <p:ph type="title"/>
          </p:nvPr>
        </p:nvSpPr>
        <p:spPr/>
        <p:txBody>
          <a:bodyPr/>
          <a:lstStyle/>
          <a:p>
            <a:r>
              <a:rPr lang="en-IN" dirty="0"/>
              <a:t>Hive - Partitioning</a:t>
            </a:r>
            <a:endParaRPr lang="en-GB" dirty="0"/>
          </a:p>
        </p:txBody>
      </p:sp>
      <p:sp>
        <p:nvSpPr>
          <p:cNvPr id="3" name="Content Placeholder 2">
            <a:extLst>
              <a:ext uri="{FF2B5EF4-FFF2-40B4-BE49-F238E27FC236}">
                <a16:creationId xmlns:a16="http://schemas.microsoft.com/office/drawing/2014/main" id="{4FE0A17F-1BA7-4B7F-A262-2243889763D4}"/>
              </a:ext>
            </a:extLst>
          </p:cNvPr>
          <p:cNvSpPr>
            <a:spLocks noGrp="1"/>
          </p:cNvSpPr>
          <p:nvPr>
            <p:ph idx="1"/>
          </p:nvPr>
        </p:nvSpPr>
        <p:spPr/>
        <p:txBody>
          <a:bodyPr/>
          <a:lstStyle/>
          <a:p>
            <a:pPr marL="347472" lvl="1" indent="-347472" algn="just">
              <a:lnSpc>
                <a:spcPct val="110000"/>
              </a:lnSpc>
              <a:spcBef>
                <a:spcPts val="1800"/>
              </a:spcBef>
            </a:pPr>
            <a:r>
              <a:rPr lang="en-US" dirty="0">
                <a:solidFill>
                  <a:schemeClr val="tx2"/>
                </a:solidFill>
              </a:rPr>
              <a:t>Hive organizes tables into partitions. It is a way of dividing a table into related parts based on the values of partitioned columns such as date, city, and department.</a:t>
            </a:r>
          </a:p>
          <a:p>
            <a:pPr marL="347472" lvl="1" indent="-347472" algn="just">
              <a:lnSpc>
                <a:spcPct val="110000"/>
              </a:lnSpc>
              <a:spcBef>
                <a:spcPts val="1800"/>
              </a:spcBef>
            </a:pPr>
            <a:r>
              <a:rPr lang="en-US" dirty="0">
                <a:solidFill>
                  <a:schemeClr val="tx2"/>
                </a:solidFill>
              </a:rPr>
              <a:t>Using partition, it is easy to query a portion of the data.</a:t>
            </a:r>
          </a:p>
          <a:p>
            <a:pPr marL="347472" lvl="1" indent="-347472" algn="just">
              <a:lnSpc>
                <a:spcPct val="110000"/>
              </a:lnSpc>
              <a:spcBef>
                <a:spcPts val="1800"/>
              </a:spcBef>
            </a:pPr>
            <a:r>
              <a:rPr lang="en-US" dirty="0">
                <a:solidFill>
                  <a:schemeClr val="tx2"/>
                </a:solidFill>
              </a:rPr>
              <a:t>Tables or partitions are sub-divided into buckets, to provide extra structure to the data that may be used for more efficient querying.</a:t>
            </a:r>
          </a:p>
          <a:p>
            <a:pPr marL="347472" lvl="1" indent="-347472" algn="just">
              <a:lnSpc>
                <a:spcPct val="110000"/>
              </a:lnSpc>
              <a:spcBef>
                <a:spcPts val="1800"/>
              </a:spcBef>
            </a:pPr>
            <a:r>
              <a:rPr lang="en-US" dirty="0">
                <a:solidFill>
                  <a:schemeClr val="tx2"/>
                </a:solidFill>
              </a:rPr>
              <a:t>Bucketing works based on the value of hash function of some column of a table.</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0004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7E77-89E1-43C9-B5D8-2DD0D34E656F}"/>
              </a:ext>
            </a:extLst>
          </p:cNvPr>
          <p:cNvSpPr>
            <a:spLocks noGrp="1"/>
          </p:cNvSpPr>
          <p:nvPr>
            <p:ph type="title"/>
          </p:nvPr>
        </p:nvSpPr>
        <p:spPr/>
        <p:txBody>
          <a:bodyPr/>
          <a:lstStyle/>
          <a:p>
            <a:r>
              <a:rPr lang="en-IN" dirty="0"/>
              <a:t>Hive - Partitioning</a:t>
            </a:r>
            <a:endParaRPr lang="en-GB" dirty="0"/>
          </a:p>
        </p:txBody>
      </p:sp>
      <p:sp>
        <p:nvSpPr>
          <p:cNvPr id="3" name="Content Placeholder 2">
            <a:extLst>
              <a:ext uri="{FF2B5EF4-FFF2-40B4-BE49-F238E27FC236}">
                <a16:creationId xmlns:a16="http://schemas.microsoft.com/office/drawing/2014/main" id="{FB3879BF-2924-49E8-B580-943E354092B9}"/>
              </a:ext>
            </a:extLst>
          </p:cNvPr>
          <p:cNvSpPr>
            <a:spLocks noGrp="1"/>
          </p:cNvSpPr>
          <p:nvPr>
            <p:ph idx="1"/>
          </p:nvPr>
        </p:nvSpPr>
        <p:spPr>
          <a:xfrm>
            <a:off x="1065214" y="1524000"/>
            <a:ext cx="10058400" cy="4229100"/>
          </a:xfrm>
        </p:spPr>
        <p:txBody>
          <a:bodyPr>
            <a:noAutofit/>
          </a:bodyPr>
          <a:lstStyle/>
          <a:p>
            <a:pPr marL="347472" lvl="1" indent="-347472" algn="just">
              <a:lnSpc>
                <a:spcPct val="110000"/>
              </a:lnSpc>
              <a:spcBef>
                <a:spcPts val="1800"/>
              </a:spcBef>
            </a:pPr>
            <a:r>
              <a:rPr lang="en-US" dirty="0">
                <a:solidFill>
                  <a:schemeClr val="tx2"/>
                </a:solidFill>
              </a:rPr>
              <a:t>For example, a table named Tab1 contains employee data such as id, name, dept, and </a:t>
            </a:r>
            <a:r>
              <a:rPr lang="en-US" dirty="0" err="1">
                <a:solidFill>
                  <a:schemeClr val="tx2"/>
                </a:solidFill>
              </a:rPr>
              <a:t>yoj</a:t>
            </a:r>
            <a:r>
              <a:rPr lang="en-US" dirty="0">
                <a:solidFill>
                  <a:schemeClr val="tx2"/>
                </a:solidFill>
              </a:rPr>
              <a:t> (i.e., year of joining).</a:t>
            </a:r>
          </a:p>
          <a:p>
            <a:pPr marL="347472" lvl="1" indent="-347472" algn="just">
              <a:lnSpc>
                <a:spcPct val="110000"/>
              </a:lnSpc>
              <a:spcBef>
                <a:spcPts val="1800"/>
              </a:spcBef>
            </a:pPr>
            <a:r>
              <a:rPr lang="en-US" dirty="0">
                <a:solidFill>
                  <a:schemeClr val="tx2"/>
                </a:solidFill>
              </a:rPr>
              <a:t>Suppose you need to retrieve the details of all employees who joined in 2012.</a:t>
            </a:r>
          </a:p>
          <a:p>
            <a:pPr marL="347472" lvl="1" indent="-347472" algn="just">
              <a:lnSpc>
                <a:spcPct val="110000"/>
              </a:lnSpc>
              <a:spcBef>
                <a:spcPts val="1800"/>
              </a:spcBef>
            </a:pPr>
            <a:r>
              <a:rPr lang="en-US" dirty="0">
                <a:solidFill>
                  <a:schemeClr val="tx2"/>
                </a:solidFill>
              </a:rPr>
              <a:t>A query searches the whole table for the required information.</a:t>
            </a:r>
          </a:p>
          <a:p>
            <a:pPr marL="347472" lvl="1" indent="-347472" algn="just">
              <a:lnSpc>
                <a:spcPct val="110000"/>
              </a:lnSpc>
              <a:spcBef>
                <a:spcPts val="1800"/>
              </a:spcBef>
            </a:pPr>
            <a:r>
              <a:rPr lang="en-US" dirty="0">
                <a:solidFill>
                  <a:schemeClr val="tx2"/>
                </a:solidFill>
              </a:rPr>
              <a:t>However, if you partition the employee data with the year and store it in a separate file, it reduces the query processing time.</a:t>
            </a:r>
          </a:p>
          <a:p>
            <a:pPr marL="347472" lvl="1" indent="-347472" algn="just">
              <a:lnSpc>
                <a:spcPct val="110000"/>
              </a:lnSpc>
              <a:spcBef>
                <a:spcPts val="1800"/>
              </a:spcBef>
            </a:pPr>
            <a:r>
              <a:rPr lang="en-US" dirty="0">
                <a:solidFill>
                  <a:schemeClr val="tx2"/>
                </a:solidFill>
              </a:rPr>
              <a:t>The following example shows how to partition a file and its data:</a:t>
            </a:r>
          </a:p>
          <a:p>
            <a:pPr lvl="1"/>
            <a:r>
              <a:rPr lang="en-US" dirty="0"/>
              <a:t>The following file contains </a:t>
            </a:r>
            <a:r>
              <a:rPr lang="en-US" dirty="0" err="1"/>
              <a:t>employeedata</a:t>
            </a:r>
            <a:r>
              <a:rPr lang="en-US" dirty="0"/>
              <a:t> table.</a:t>
            </a:r>
          </a:p>
          <a:p>
            <a:pPr lvl="1"/>
            <a:r>
              <a:rPr lang="en-US" dirty="0"/>
              <a:t>/tab1/</a:t>
            </a:r>
            <a:r>
              <a:rPr lang="en-US" dirty="0" err="1"/>
              <a:t>employeedata</a:t>
            </a:r>
            <a:r>
              <a:rPr lang="en-US" dirty="0"/>
              <a:t>/file1</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98827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24C9-675D-4A59-A705-88C8767B5226}"/>
              </a:ext>
            </a:extLst>
          </p:cNvPr>
          <p:cNvSpPr>
            <a:spLocks noGrp="1"/>
          </p:cNvSpPr>
          <p:nvPr>
            <p:ph type="title"/>
          </p:nvPr>
        </p:nvSpPr>
        <p:spPr/>
        <p:txBody>
          <a:bodyPr/>
          <a:lstStyle/>
          <a:p>
            <a:r>
              <a:rPr lang="en-IN" dirty="0"/>
              <a:t>Hive – Partitioning – Cont..</a:t>
            </a:r>
            <a:endParaRPr lang="en-GB" dirty="0"/>
          </a:p>
        </p:txBody>
      </p:sp>
      <p:sp>
        <p:nvSpPr>
          <p:cNvPr id="3" name="Content Placeholder 2">
            <a:extLst>
              <a:ext uri="{FF2B5EF4-FFF2-40B4-BE49-F238E27FC236}">
                <a16:creationId xmlns:a16="http://schemas.microsoft.com/office/drawing/2014/main" id="{831DD1F5-B524-46D1-BD27-D3E5E35307DA}"/>
              </a:ext>
            </a:extLst>
          </p:cNvPr>
          <p:cNvSpPr>
            <a:spLocks noGrp="1"/>
          </p:cNvSpPr>
          <p:nvPr>
            <p:ph idx="1"/>
          </p:nvPr>
        </p:nvSpPr>
        <p:spPr>
          <a:xfrm>
            <a:off x="1065214" y="1752600"/>
            <a:ext cx="10058400" cy="4932872"/>
          </a:xfrm>
        </p:spPr>
        <p:txBody>
          <a:bodyPr>
            <a:normAutofit lnSpcReduction="10000"/>
          </a:bodyPr>
          <a:lstStyle/>
          <a:p>
            <a:endParaRPr lang="en-GB" sz="2000" dirty="0"/>
          </a:p>
          <a:p>
            <a:endParaRPr lang="en-GB" sz="2000" dirty="0"/>
          </a:p>
          <a:p>
            <a:endParaRPr lang="en-GB" sz="2000" dirty="0"/>
          </a:p>
          <a:p>
            <a:pPr marL="347472" lvl="1" indent="-347472" algn="just">
              <a:lnSpc>
                <a:spcPct val="110000"/>
              </a:lnSpc>
              <a:spcBef>
                <a:spcPts val="1800"/>
              </a:spcBef>
            </a:pPr>
            <a:r>
              <a:rPr lang="en-US" dirty="0">
                <a:solidFill>
                  <a:schemeClr val="tx2"/>
                </a:solidFill>
              </a:rPr>
              <a:t>The above data is partitioned into two files using year.</a:t>
            </a:r>
          </a:p>
          <a:p>
            <a:pPr marL="347472" lvl="1" indent="-347472" algn="just">
              <a:lnSpc>
                <a:spcPct val="120000"/>
              </a:lnSpc>
              <a:spcBef>
                <a:spcPts val="1800"/>
              </a:spcBef>
            </a:pPr>
            <a:r>
              <a:rPr lang="en-US" dirty="0">
                <a:solidFill>
                  <a:schemeClr val="tx2"/>
                </a:solidFill>
              </a:rPr>
              <a:t>/tab1/</a:t>
            </a:r>
            <a:r>
              <a:rPr lang="en-US" dirty="0" err="1">
                <a:solidFill>
                  <a:schemeClr val="tx2"/>
                </a:solidFill>
              </a:rPr>
              <a:t>employeedata</a:t>
            </a:r>
            <a:r>
              <a:rPr lang="en-US" dirty="0">
                <a:solidFill>
                  <a:schemeClr val="tx2"/>
                </a:solidFill>
              </a:rPr>
              <a:t>/2012/file2</a:t>
            </a:r>
          </a:p>
          <a:p>
            <a:pPr lvl="1"/>
            <a:r>
              <a:rPr lang="en-GB" dirty="0"/>
              <a:t>1, </a:t>
            </a:r>
            <a:r>
              <a:rPr lang="en-GB" dirty="0" err="1"/>
              <a:t>gopal</a:t>
            </a:r>
            <a:r>
              <a:rPr lang="en-GB" dirty="0"/>
              <a:t>, TP, 2012</a:t>
            </a:r>
          </a:p>
          <a:p>
            <a:pPr lvl="1"/>
            <a:r>
              <a:rPr lang="en-GB" dirty="0"/>
              <a:t>2, </a:t>
            </a:r>
            <a:r>
              <a:rPr lang="en-GB" dirty="0" err="1"/>
              <a:t>kiran</a:t>
            </a:r>
            <a:r>
              <a:rPr lang="en-GB" dirty="0"/>
              <a:t>, HR, 2012</a:t>
            </a:r>
          </a:p>
          <a:p>
            <a:pPr marL="347472" lvl="1" indent="-347472" algn="just">
              <a:lnSpc>
                <a:spcPct val="110000"/>
              </a:lnSpc>
              <a:spcBef>
                <a:spcPts val="1800"/>
              </a:spcBef>
            </a:pPr>
            <a:r>
              <a:rPr lang="en-GB" dirty="0">
                <a:solidFill>
                  <a:schemeClr val="tx2"/>
                </a:solidFill>
              </a:rPr>
              <a:t>/tab1/</a:t>
            </a:r>
            <a:r>
              <a:rPr lang="en-GB" dirty="0" err="1">
                <a:solidFill>
                  <a:schemeClr val="tx2"/>
                </a:solidFill>
              </a:rPr>
              <a:t>employeedata</a:t>
            </a:r>
            <a:r>
              <a:rPr lang="en-GB" dirty="0">
                <a:solidFill>
                  <a:schemeClr val="tx2"/>
                </a:solidFill>
              </a:rPr>
              <a:t>/2013/file3</a:t>
            </a:r>
          </a:p>
          <a:p>
            <a:pPr lvl="1"/>
            <a:r>
              <a:rPr lang="en-GB" dirty="0"/>
              <a:t>3, </a:t>
            </a:r>
            <a:r>
              <a:rPr lang="en-GB" dirty="0" err="1"/>
              <a:t>kaleel,SC</a:t>
            </a:r>
            <a:r>
              <a:rPr lang="en-GB" dirty="0"/>
              <a:t>, 2013</a:t>
            </a:r>
          </a:p>
          <a:p>
            <a:pPr lvl="1"/>
            <a:r>
              <a:rPr lang="en-GB" dirty="0"/>
              <a:t>4, Prasanth, SC, 2013</a:t>
            </a:r>
          </a:p>
        </p:txBody>
      </p:sp>
      <p:sp>
        <p:nvSpPr>
          <p:cNvPr id="5" name="Rectangle 4">
            <a:extLst>
              <a:ext uri="{FF2B5EF4-FFF2-40B4-BE49-F238E27FC236}">
                <a16:creationId xmlns:a16="http://schemas.microsoft.com/office/drawing/2014/main" id="{E02F78F9-CE9F-4EB3-92BB-64699EADBDC1}"/>
              </a:ext>
            </a:extLst>
          </p:cNvPr>
          <p:cNvSpPr/>
          <p:nvPr/>
        </p:nvSpPr>
        <p:spPr>
          <a:xfrm>
            <a:off x="4475448" y="1524000"/>
            <a:ext cx="3237930" cy="1631216"/>
          </a:xfrm>
          <a:prstGeom prst="rect">
            <a:avLst/>
          </a:prstGeom>
        </p:spPr>
        <p:txBody>
          <a:bodyPr wrap="square">
            <a:spAutoFit/>
          </a:bodyPr>
          <a:lstStyle/>
          <a:p>
            <a:r>
              <a:rPr lang="en-GB" sz="2000" dirty="0">
                <a:solidFill>
                  <a:schemeClr val="tx2"/>
                </a:solidFill>
              </a:rPr>
              <a:t>id, name, dept, </a:t>
            </a:r>
            <a:r>
              <a:rPr lang="en-GB" sz="2000" dirty="0" err="1">
                <a:solidFill>
                  <a:schemeClr val="tx2"/>
                </a:solidFill>
              </a:rPr>
              <a:t>yoj</a:t>
            </a:r>
            <a:endParaRPr lang="en-GB" sz="2000" dirty="0">
              <a:solidFill>
                <a:schemeClr val="tx2"/>
              </a:solidFill>
            </a:endParaRPr>
          </a:p>
          <a:p>
            <a:r>
              <a:rPr lang="en-GB" sz="2000" dirty="0"/>
              <a:t>1, </a:t>
            </a:r>
            <a:r>
              <a:rPr lang="en-GB" sz="2000" dirty="0" err="1"/>
              <a:t>gopal</a:t>
            </a:r>
            <a:r>
              <a:rPr lang="en-GB" sz="2000" dirty="0"/>
              <a:t>, TP, 2012</a:t>
            </a:r>
          </a:p>
          <a:p>
            <a:r>
              <a:rPr lang="en-GB" sz="2000" dirty="0"/>
              <a:t>2, </a:t>
            </a:r>
            <a:r>
              <a:rPr lang="en-GB" sz="2000" dirty="0" err="1"/>
              <a:t>kiran</a:t>
            </a:r>
            <a:r>
              <a:rPr lang="en-GB" sz="2000" dirty="0"/>
              <a:t>, HR, 2012</a:t>
            </a:r>
          </a:p>
          <a:p>
            <a:r>
              <a:rPr lang="en-GB" sz="2000" dirty="0"/>
              <a:t>3, </a:t>
            </a:r>
            <a:r>
              <a:rPr lang="en-GB" sz="2000" dirty="0" err="1"/>
              <a:t>kaleel,SC</a:t>
            </a:r>
            <a:r>
              <a:rPr lang="en-GB" sz="2000" dirty="0"/>
              <a:t>, 2013</a:t>
            </a:r>
          </a:p>
          <a:p>
            <a:r>
              <a:rPr lang="en-GB" sz="2000" dirty="0"/>
              <a:t>4, Prasanth, SC, 2013</a:t>
            </a:r>
          </a:p>
        </p:txBody>
      </p:sp>
      <p:pic>
        <p:nvPicPr>
          <p:cNvPr id="7" name="Picture 6">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82073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661A-90E7-4187-93D8-6CC156A3CD5F}"/>
              </a:ext>
            </a:extLst>
          </p:cNvPr>
          <p:cNvSpPr>
            <a:spLocks noGrp="1"/>
          </p:cNvSpPr>
          <p:nvPr>
            <p:ph type="title"/>
          </p:nvPr>
        </p:nvSpPr>
        <p:spPr>
          <a:xfrm>
            <a:off x="1065211" y="0"/>
            <a:ext cx="10058402" cy="785004"/>
          </a:xfrm>
        </p:spPr>
        <p:txBody>
          <a:bodyPr/>
          <a:lstStyle/>
          <a:p>
            <a:r>
              <a:rPr lang="en-IN" dirty="0"/>
              <a:t>Adding a Partition</a:t>
            </a:r>
            <a:endParaRPr lang="en-GB" dirty="0"/>
          </a:p>
        </p:txBody>
      </p:sp>
      <p:sp>
        <p:nvSpPr>
          <p:cNvPr id="3" name="Content Placeholder 2">
            <a:extLst>
              <a:ext uri="{FF2B5EF4-FFF2-40B4-BE49-F238E27FC236}">
                <a16:creationId xmlns:a16="http://schemas.microsoft.com/office/drawing/2014/main" id="{D9588B3C-37C6-4A8E-880F-F2D76B9B3FCD}"/>
              </a:ext>
            </a:extLst>
          </p:cNvPr>
          <p:cNvSpPr>
            <a:spLocks noGrp="1"/>
          </p:cNvSpPr>
          <p:nvPr>
            <p:ph idx="1"/>
          </p:nvPr>
        </p:nvSpPr>
        <p:spPr>
          <a:xfrm>
            <a:off x="447780" y="785004"/>
            <a:ext cx="11296439" cy="5943600"/>
          </a:xfrm>
        </p:spPr>
        <p:txBody>
          <a:bodyPr>
            <a:noAutofit/>
          </a:bodyPr>
          <a:lstStyle/>
          <a:p>
            <a:pPr marL="347472" lvl="1" indent="-347472" algn="just">
              <a:lnSpc>
                <a:spcPct val="110000"/>
              </a:lnSpc>
              <a:spcBef>
                <a:spcPts val="1800"/>
              </a:spcBef>
            </a:pPr>
            <a:r>
              <a:rPr lang="en-US" dirty="0">
                <a:solidFill>
                  <a:schemeClr val="tx2"/>
                </a:solidFill>
              </a:rPr>
              <a:t>We can add partitions to a table by altering the table. Let us assume we have a table called employee with fields such as Id, Name, Salary, Designation, Dept, and </a:t>
            </a:r>
            <a:r>
              <a:rPr lang="en-US" dirty="0" err="1">
                <a:solidFill>
                  <a:schemeClr val="tx2"/>
                </a:solidFill>
              </a:rPr>
              <a:t>yoj</a:t>
            </a:r>
            <a:r>
              <a:rPr lang="en-US" dirty="0">
                <a:solidFill>
                  <a:schemeClr val="tx2"/>
                </a:solidFill>
              </a:rPr>
              <a:t>.</a:t>
            </a:r>
          </a:p>
          <a:p>
            <a:pPr marL="347472" lvl="1" indent="-347472" algn="just">
              <a:lnSpc>
                <a:spcPct val="110000"/>
              </a:lnSpc>
              <a:spcBef>
                <a:spcPts val="1800"/>
              </a:spcBef>
            </a:pPr>
            <a:r>
              <a:rPr lang="en-IN" dirty="0"/>
              <a:t>Syntax:</a:t>
            </a:r>
          </a:p>
          <a:p>
            <a:pPr marL="347472" lvl="1" indent="-347472" algn="just">
              <a:lnSpc>
                <a:spcPct val="110000"/>
              </a:lnSpc>
              <a:spcBef>
                <a:spcPts val="1800"/>
              </a:spcBef>
            </a:pPr>
            <a:r>
              <a:rPr lang="en-GB" dirty="0">
                <a:solidFill>
                  <a:schemeClr val="tx2"/>
                </a:solidFill>
              </a:rPr>
              <a:t>ALTER TABLE </a:t>
            </a:r>
            <a:r>
              <a:rPr lang="en-GB" dirty="0" err="1">
                <a:solidFill>
                  <a:schemeClr val="tx2"/>
                </a:solidFill>
              </a:rPr>
              <a:t>table_name</a:t>
            </a:r>
            <a:r>
              <a:rPr lang="en-GB" dirty="0">
                <a:solidFill>
                  <a:schemeClr val="tx2"/>
                </a:solidFill>
              </a:rPr>
              <a:t> ADD [IF NOT EXISTS] PARTITION </a:t>
            </a:r>
            <a:r>
              <a:rPr lang="en-GB" dirty="0" err="1">
                <a:solidFill>
                  <a:schemeClr val="tx2"/>
                </a:solidFill>
              </a:rPr>
              <a:t>partition_spec</a:t>
            </a:r>
            <a:endParaRPr lang="en-GB" dirty="0">
              <a:solidFill>
                <a:schemeClr val="tx2"/>
              </a:solidFill>
            </a:endParaRPr>
          </a:p>
          <a:p>
            <a:pPr marL="347472" lvl="1" indent="-347472" algn="just">
              <a:lnSpc>
                <a:spcPct val="110000"/>
              </a:lnSpc>
              <a:spcBef>
                <a:spcPts val="1800"/>
              </a:spcBef>
            </a:pPr>
            <a:r>
              <a:rPr lang="en-GB" dirty="0">
                <a:solidFill>
                  <a:schemeClr val="tx2"/>
                </a:solidFill>
              </a:rPr>
              <a:t>[LOCATION 'location1'] </a:t>
            </a:r>
            <a:r>
              <a:rPr lang="en-GB" dirty="0" err="1">
                <a:solidFill>
                  <a:schemeClr val="tx2"/>
                </a:solidFill>
              </a:rPr>
              <a:t>partition_spec</a:t>
            </a:r>
            <a:r>
              <a:rPr lang="en-GB" dirty="0">
                <a:solidFill>
                  <a:schemeClr val="tx2"/>
                </a:solidFill>
              </a:rPr>
              <a:t> [LOCATION 'location2'] ...;</a:t>
            </a:r>
          </a:p>
          <a:p>
            <a:pPr marL="347472" lvl="1" indent="-347472" algn="just">
              <a:lnSpc>
                <a:spcPct val="110000"/>
              </a:lnSpc>
              <a:spcBef>
                <a:spcPts val="1800"/>
              </a:spcBef>
            </a:pPr>
            <a:r>
              <a:rPr lang="en-GB" dirty="0" err="1">
                <a:solidFill>
                  <a:schemeClr val="tx2"/>
                </a:solidFill>
              </a:rPr>
              <a:t>partition_spec</a:t>
            </a:r>
            <a:r>
              <a:rPr lang="en-GB" dirty="0">
                <a:solidFill>
                  <a:schemeClr val="tx2"/>
                </a:solidFill>
              </a:rPr>
              <a:t>:</a:t>
            </a:r>
          </a:p>
          <a:p>
            <a:pPr marL="347472" lvl="1" indent="-347472" algn="just">
              <a:lnSpc>
                <a:spcPct val="110000"/>
              </a:lnSpc>
              <a:spcBef>
                <a:spcPts val="1800"/>
              </a:spcBef>
            </a:pPr>
            <a:r>
              <a:rPr lang="en-GB" dirty="0">
                <a:solidFill>
                  <a:schemeClr val="tx2"/>
                </a:solidFill>
              </a:rPr>
              <a:t>: (</a:t>
            </a:r>
            <a:r>
              <a:rPr lang="en-GB" dirty="0" err="1">
                <a:solidFill>
                  <a:schemeClr val="tx2"/>
                </a:solidFill>
              </a:rPr>
              <a:t>p_column</a:t>
            </a:r>
            <a:r>
              <a:rPr lang="en-GB" dirty="0">
                <a:solidFill>
                  <a:schemeClr val="tx2"/>
                </a:solidFill>
              </a:rPr>
              <a:t> = </a:t>
            </a:r>
            <a:r>
              <a:rPr lang="en-GB" dirty="0" err="1">
                <a:solidFill>
                  <a:schemeClr val="tx2"/>
                </a:solidFill>
              </a:rPr>
              <a:t>p_col_value</a:t>
            </a:r>
            <a:r>
              <a:rPr lang="en-GB" dirty="0">
                <a:solidFill>
                  <a:schemeClr val="tx2"/>
                </a:solidFill>
              </a:rPr>
              <a:t>, </a:t>
            </a:r>
            <a:r>
              <a:rPr lang="en-GB" dirty="0" err="1">
                <a:solidFill>
                  <a:schemeClr val="tx2"/>
                </a:solidFill>
              </a:rPr>
              <a:t>p_column</a:t>
            </a:r>
            <a:r>
              <a:rPr lang="en-GB" dirty="0">
                <a:solidFill>
                  <a:schemeClr val="tx2"/>
                </a:solidFill>
              </a:rPr>
              <a:t> = </a:t>
            </a:r>
            <a:r>
              <a:rPr lang="en-GB" dirty="0" err="1">
                <a:solidFill>
                  <a:schemeClr val="tx2"/>
                </a:solidFill>
              </a:rPr>
              <a:t>p_col_value</a:t>
            </a:r>
            <a:r>
              <a:rPr lang="en-GB" dirty="0">
                <a:solidFill>
                  <a:schemeClr val="tx2"/>
                </a:solidFill>
              </a:rPr>
              <a:t>, ...)</a:t>
            </a:r>
          </a:p>
          <a:p>
            <a:pPr marL="749808" lvl="2" indent="-347472" algn="just">
              <a:lnSpc>
                <a:spcPct val="110000"/>
              </a:lnSpc>
              <a:spcBef>
                <a:spcPts val="1800"/>
              </a:spcBef>
            </a:pPr>
            <a:r>
              <a:rPr lang="en-US" sz="2000" dirty="0"/>
              <a:t>hive&gt; ALTER TABLE employee</a:t>
            </a:r>
          </a:p>
          <a:p>
            <a:pPr marL="749808" lvl="2" indent="-347472" algn="just">
              <a:lnSpc>
                <a:spcPct val="110000"/>
              </a:lnSpc>
              <a:spcBef>
                <a:spcPts val="1800"/>
              </a:spcBef>
            </a:pPr>
            <a:r>
              <a:rPr lang="en-US" sz="2000" dirty="0"/>
              <a:t>&gt; ADD PARTITION (year=’2012’)</a:t>
            </a:r>
          </a:p>
          <a:p>
            <a:pPr marL="749808" lvl="2" indent="-347472" algn="just">
              <a:lnSpc>
                <a:spcPct val="110000"/>
              </a:lnSpc>
              <a:spcBef>
                <a:spcPts val="1800"/>
              </a:spcBef>
            </a:pPr>
            <a:r>
              <a:rPr lang="en-US" sz="2000" dirty="0"/>
              <a:t>&gt; location '/2012/part2012';he following query is used to add a partition to the employee table.</a:t>
            </a:r>
            <a:endParaRPr lang="en-GB" sz="2000" dirty="0">
              <a:solidFill>
                <a:schemeClr val="tx2"/>
              </a:solidFill>
            </a:endParaRPr>
          </a:p>
        </p:txBody>
      </p:sp>
      <p:pic>
        <p:nvPicPr>
          <p:cNvPr id="4" name="Picture 3">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52743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0001-69B1-426C-AFE9-2047538C23D6}"/>
              </a:ext>
            </a:extLst>
          </p:cNvPr>
          <p:cNvSpPr>
            <a:spLocks noGrp="1"/>
          </p:cNvSpPr>
          <p:nvPr>
            <p:ph type="title"/>
          </p:nvPr>
        </p:nvSpPr>
        <p:spPr/>
        <p:txBody>
          <a:bodyPr/>
          <a:lstStyle/>
          <a:p>
            <a:r>
              <a:rPr lang="en-IN" dirty="0"/>
              <a:t>Renaming a Partition</a:t>
            </a:r>
            <a:endParaRPr lang="en-GB" dirty="0"/>
          </a:p>
        </p:txBody>
      </p:sp>
      <p:sp>
        <p:nvSpPr>
          <p:cNvPr id="3" name="Content Placeholder 2">
            <a:extLst>
              <a:ext uri="{FF2B5EF4-FFF2-40B4-BE49-F238E27FC236}">
                <a16:creationId xmlns:a16="http://schemas.microsoft.com/office/drawing/2014/main" id="{9404DBEE-8078-4F75-8D88-4F4F21F75767}"/>
              </a:ext>
            </a:extLst>
          </p:cNvPr>
          <p:cNvSpPr>
            <a:spLocks noGrp="1"/>
          </p:cNvSpPr>
          <p:nvPr>
            <p:ph idx="1"/>
          </p:nvPr>
        </p:nvSpPr>
        <p:spPr/>
        <p:txBody>
          <a:bodyPr>
            <a:normAutofit/>
          </a:bodyPr>
          <a:lstStyle/>
          <a:p>
            <a:pPr marL="347472" lvl="1" indent="-347472" algn="just">
              <a:lnSpc>
                <a:spcPct val="110000"/>
              </a:lnSpc>
              <a:spcBef>
                <a:spcPts val="1800"/>
              </a:spcBef>
            </a:pPr>
            <a:r>
              <a:rPr lang="en-US" sz="2200" dirty="0">
                <a:solidFill>
                  <a:schemeClr val="tx2"/>
                </a:solidFill>
              </a:rPr>
              <a:t>The syntax of this command is as follows.</a:t>
            </a:r>
          </a:p>
          <a:p>
            <a:pPr lvl="1"/>
            <a:r>
              <a:rPr lang="en-US" sz="2200" dirty="0"/>
              <a:t>ALTER TABLE </a:t>
            </a:r>
            <a:r>
              <a:rPr lang="en-US" sz="2200" dirty="0" err="1"/>
              <a:t>table_name</a:t>
            </a:r>
            <a:r>
              <a:rPr lang="en-US" sz="2200" dirty="0"/>
              <a:t> PARTITION </a:t>
            </a:r>
            <a:r>
              <a:rPr lang="en-US" sz="2200" dirty="0" err="1"/>
              <a:t>partition_spec</a:t>
            </a:r>
            <a:r>
              <a:rPr lang="en-US" sz="2200" dirty="0"/>
              <a:t> RENAME TO PARTITION </a:t>
            </a:r>
            <a:r>
              <a:rPr lang="en-US" sz="2200" dirty="0" err="1"/>
              <a:t>partition_spec</a:t>
            </a:r>
            <a:r>
              <a:rPr lang="en-US" sz="2200" dirty="0"/>
              <a:t>;</a:t>
            </a:r>
          </a:p>
          <a:p>
            <a:pPr marL="347472" lvl="1" indent="-347472" algn="just">
              <a:lnSpc>
                <a:spcPct val="110000"/>
              </a:lnSpc>
              <a:spcBef>
                <a:spcPts val="1800"/>
              </a:spcBef>
            </a:pPr>
            <a:r>
              <a:rPr lang="en-US" sz="2200" dirty="0">
                <a:solidFill>
                  <a:schemeClr val="tx2"/>
                </a:solidFill>
              </a:rPr>
              <a:t>The following query is used to rename a partition:</a:t>
            </a:r>
          </a:p>
          <a:p>
            <a:pPr lvl="1"/>
            <a:r>
              <a:rPr lang="en-US" sz="2200" dirty="0"/>
              <a:t>hive&gt; ALTER TABLE employee PARTITION (year=’1203’)</a:t>
            </a:r>
          </a:p>
          <a:p>
            <a:pPr lvl="1"/>
            <a:r>
              <a:rPr lang="en-US" sz="2200" dirty="0"/>
              <a:t>&gt; RENAME TO PARTITION (</a:t>
            </a:r>
            <a:r>
              <a:rPr lang="en-US" sz="2200" dirty="0" err="1"/>
              <a:t>Yoj</a:t>
            </a:r>
            <a:r>
              <a:rPr lang="en-US" sz="2200" dirty="0"/>
              <a:t>=’1203’);</a:t>
            </a:r>
            <a:endParaRPr lang="en-GB" sz="2200" dirty="0"/>
          </a:p>
        </p:txBody>
      </p:sp>
      <p:pic>
        <p:nvPicPr>
          <p:cNvPr id="4" name="Picture 3">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65221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0385-1239-41B1-BE2D-E1907E7CCC8F}"/>
              </a:ext>
            </a:extLst>
          </p:cNvPr>
          <p:cNvSpPr>
            <a:spLocks noGrp="1"/>
          </p:cNvSpPr>
          <p:nvPr>
            <p:ph type="title"/>
          </p:nvPr>
        </p:nvSpPr>
        <p:spPr/>
        <p:txBody>
          <a:bodyPr/>
          <a:lstStyle/>
          <a:p>
            <a:r>
              <a:rPr lang="en-IN" dirty="0"/>
              <a:t>Dropping a Partition</a:t>
            </a:r>
            <a:endParaRPr lang="en-GB" dirty="0"/>
          </a:p>
        </p:txBody>
      </p:sp>
      <p:sp>
        <p:nvSpPr>
          <p:cNvPr id="3" name="Content Placeholder 2">
            <a:extLst>
              <a:ext uri="{FF2B5EF4-FFF2-40B4-BE49-F238E27FC236}">
                <a16:creationId xmlns:a16="http://schemas.microsoft.com/office/drawing/2014/main" id="{80C3C3F4-5495-4DB8-BCB7-F096CAADEB39}"/>
              </a:ext>
            </a:extLst>
          </p:cNvPr>
          <p:cNvSpPr>
            <a:spLocks noGrp="1"/>
          </p:cNvSpPr>
          <p:nvPr>
            <p:ph idx="1"/>
          </p:nvPr>
        </p:nvSpPr>
        <p:spPr/>
        <p:txBody>
          <a:bodyPr>
            <a:normAutofit/>
          </a:bodyPr>
          <a:lstStyle/>
          <a:p>
            <a:pPr marL="347472" lvl="1" indent="-347472" algn="just">
              <a:lnSpc>
                <a:spcPct val="110000"/>
              </a:lnSpc>
              <a:spcBef>
                <a:spcPts val="1800"/>
              </a:spcBef>
            </a:pPr>
            <a:r>
              <a:rPr lang="en-US" sz="2200" dirty="0">
                <a:solidFill>
                  <a:schemeClr val="tx2"/>
                </a:solidFill>
              </a:rPr>
              <a:t>The following syntax is used to drop a partition:</a:t>
            </a:r>
          </a:p>
          <a:p>
            <a:pPr lvl="1"/>
            <a:r>
              <a:rPr lang="en-US" sz="2200" dirty="0"/>
              <a:t>ALTER TABLE </a:t>
            </a:r>
            <a:r>
              <a:rPr lang="en-US" sz="2200" dirty="0" err="1"/>
              <a:t>table_name</a:t>
            </a:r>
            <a:r>
              <a:rPr lang="en-US" sz="2200" dirty="0"/>
              <a:t> DROP [IF EXISTS] PARTITION </a:t>
            </a:r>
            <a:r>
              <a:rPr lang="en-US" sz="2200" dirty="0" err="1"/>
              <a:t>partition_spec</a:t>
            </a:r>
            <a:r>
              <a:rPr lang="en-US" sz="2200" dirty="0"/>
              <a:t>, PARTITION </a:t>
            </a:r>
            <a:r>
              <a:rPr lang="en-US" sz="2200" dirty="0" err="1"/>
              <a:t>partition_spec</a:t>
            </a:r>
            <a:r>
              <a:rPr lang="en-US" sz="2200" dirty="0"/>
              <a:t>,...;</a:t>
            </a:r>
          </a:p>
          <a:p>
            <a:pPr marL="347472" lvl="1" indent="-347472" algn="just">
              <a:lnSpc>
                <a:spcPct val="110000"/>
              </a:lnSpc>
              <a:spcBef>
                <a:spcPts val="1800"/>
              </a:spcBef>
            </a:pPr>
            <a:r>
              <a:rPr lang="en-US" sz="2200" dirty="0">
                <a:solidFill>
                  <a:schemeClr val="tx2"/>
                </a:solidFill>
              </a:rPr>
              <a:t>The following query is used to drop a partition:</a:t>
            </a:r>
          </a:p>
          <a:p>
            <a:pPr lvl="1"/>
            <a:r>
              <a:rPr lang="en-US" sz="2200" dirty="0"/>
              <a:t>hive&gt; ALTER TABLE employee DROP [IF EXISTS]</a:t>
            </a:r>
          </a:p>
          <a:p>
            <a:pPr lvl="1"/>
            <a:r>
              <a:rPr lang="en-US" sz="2200" dirty="0"/>
              <a:t>   &gt; PARTITION (year=’1203’);</a:t>
            </a:r>
            <a:endParaRPr lang="en-GB" sz="2200" dirty="0"/>
          </a:p>
        </p:txBody>
      </p:sp>
      <p:pic>
        <p:nvPicPr>
          <p:cNvPr id="4" name="Picture 3">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53946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67ED-3D81-41E4-B11B-64BA8F53CE6B}"/>
              </a:ext>
            </a:extLst>
          </p:cNvPr>
          <p:cNvSpPr>
            <a:spLocks noGrp="1"/>
          </p:cNvSpPr>
          <p:nvPr>
            <p:ph type="title"/>
          </p:nvPr>
        </p:nvSpPr>
        <p:spPr>
          <a:xfrm>
            <a:off x="1065212" y="304800"/>
            <a:ext cx="10058402" cy="800100"/>
          </a:xfrm>
        </p:spPr>
        <p:txBody>
          <a:bodyPr anchor="ctr"/>
          <a:lstStyle/>
          <a:p>
            <a:r>
              <a:rPr lang="en-IN" dirty="0"/>
              <a:t>Architecture of Hive</a:t>
            </a:r>
            <a:endParaRPr lang="en-GB" dirty="0"/>
          </a:p>
        </p:txBody>
      </p:sp>
      <p:sp>
        <p:nvSpPr>
          <p:cNvPr id="3" name="Content Placeholder 2">
            <a:extLst>
              <a:ext uri="{FF2B5EF4-FFF2-40B4-BE49-F238E27FC236}">
                <a16:creationId xmlns:a16="http://schemas.microsoft.com/office/drawing/2014/main" id="{1BE0DA7D-C623-4150-A8F4-D8C4F200A847}"/>
              </a:ext>
            </a:extLst>
          </p:cNvPr>
          <p:cNvSpPr>
            <a:spLocks noGrp="1"/>
          </p:cNvSpPr>
          <p:nvPr>
            <p:ph idx="1"/>
          </p:nvPr>
        </p:nvSpPr>
        <p:spPr>
          <a:xfrm>
            <a:off x="1065214" y="1234296"/>
            <a:ext cx="10058400" cy="4229100"/>
          </a:xfrm>
        </p:spPr>
        <p:txBody>
          <a:bodyPr>
            <a:normAutofit/>
          </a:bodyPr>
          <a:lstStyle/>
          <a:p>
            <a:r>
              <a:rPr lang="en-US" sz="1800" dirty="0"/>
              <a:t>This component diagram contains different units. The following table describes each unit:</a:t>
            </a:r>
            <a:endParaRPr lang="en-GB" sz="1800" dirty="0"/>
          </a:p>
        </p:txBody>
      </p:sp>
      <p:graphicFrame>
        <p:nvGraphicFramePr>
          <p:cNvPr id="4" name="Table 3">
            <a:extLst>
              <a:ext uri="{FF2B5EF4-FFF2-40B4-BE49-F238E27FC236}">
                <a16:creationId xmlns:a16="http://schemas.microsoft.com/office/drawing/2014/main" id="{1C9EBA17-6181-4335-BCA4-76FC460DB4D9}"/>
              </a:ext>
            </a:extLst>
          </p:cNvPr>
          <p:cNvGraphicFramePr>
            <a:graphicFrameLocks noGrp="1"/>
          </p:cNvGraphicFramePr>
          <p:nvPr>
            <p:extLst>
              <p:ext uri="{D42A27DB-BD31-4B8C-83A1-F6EECF244321}">
                <p14:modId xmlns:p14="http://schemas.microsoft.com/office/powerpoint/2010/main" val="3939849993"/>
              </p:ext>
            </p:extLst>
          </p:nvPr>
        </p:nvGraphicFramePr>
        <p:xfrm>
          <a:off x="216984" y="1864598"/>
          <a:ext cx="11758031" cy="4362228"/>
        </p:xfrm>
        <a:graphic>
          <a:graphicData uri="http://schemas.openxmlformats.org/drawingml/2006/table">
            <a:tbl>
              <a:tblPr/>
              <a:tblGrid>
                <a:gridCol w="1519580">
                  <a:extLst>
                    <a:ext uri="{9D8B030D-6E8A-4147-A177-3AD203B41FA5}">
                      <a16:colId xmlns:a16="http://schemas.microsoft.com/office/drawing/2014/main" val="1330337943"/>
                    </a:ext>
                  </a:extLst>
                </a:gridCol>
                <a:gridCol w="10238451">
                  <a:extLst>
                    <a:ext uri="{9D8B030D-6E8A-4147-A177-3AD203B41FA5}">
                      <a16:colId xmlns:a16="http://schemas.microsoft.com/office/drawing/2014/main" val="2235843141"/>
                    </a:ext>
                  </a:extLst>
                </a:gridCol>
              </a:tblGrid>
              <a:tr h="381448">
                <a:tc>
                  <a:txBody>
                    <a:bodyPr/>
                    <a:lstStyle/>
                    <a:p>
                      <a:pPr algn="just" fontAlgn="t">
                        <a:lnSpc>
                          <a:spcPct val="100000"/>
                        </a:lnSpc>
                        <a:spcBef>
                          <a:spcPts val="0"/>
                        </a:spcBef>
                        <a:spcAft>
                          <a:spcPts val="0"/>
                        </a:spcAft>
                      </a:pPr>
                      <a:r>
                        <a:rPr lang="en-IN" sz="1800" b="1" dirty="0">
                          <a:effectLst/>
                        </a:rPr>
                        <a:t>Unit Name</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just" fontAlgn="t">
                        <a:lnSpc>
                          <a:spcPct val="100000"/>
                        </a:lnSpc>
                        <a:spcBef>
                          <a:spcPts val="0"/>
                        </a:spcBef>
                        <a:spcAft>
                          <a:spcPts val="0"/>
                        </a:spcAft>
                      </a:pPr>
                      <a:r>
                        <a:rPr lang="en-IN" sz="1800" b="1" dirty="0">
                          <a:effectLst/>
                        </a:rPr>
                        <a:t>Operation</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216890850"/>
                  </a:ext>
                </a:extLst>
              </a:tr>
              <a:tr h="248086">
                <a:tc>
                  <a:txBody>
                    <a:bodyPr/>
                    <a:lstStyle/>
                    <a:p>
                      <a:pPr marL="0" algn="ctr" defTabSz="914400" rtl="0" eaLnBrk="1" fontAlgn="t" latinLnBrk="0" hangingPunct="1">
                        <a:lnSpc>
                          <a:spcPct val="100000"/>
                        </a:lnSpc>
                        <a:spcBef>
                          <a:spcPts val="0"/>
                        </a:spcBef>
                        <a:spcAft>
                          <a:spcPts val="0"/>
                        </a:spcAft>
                      </a:pPr>
                      <a:r>
                        <a:rPr lang="en-IN" sz="1800" kern="1200" dirty="0">
                          <a:solidFill>
                            <a:schemeClr val="tx1"/>
                          </a:solidFill>
                          <a:effectLst/>
                          <a:latin typeface="+mn-lt"/>
                          <a:ea typeface="+mn-ea"/>
                          <a:cs typeface="+mn-cs"/>
                        </a:rPr>
                        <a:t>User Interface</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00000"/>
                        </a:lnSpc>
                        <a:spcBef>
                          <a:spcPts val="0"/>
                        </a:spcBef>
                        <a:spcAft>
                          <a:spcPts val="0"/>
                        </a:spcAft>
                      </a:pPr>
                      <a:r>
                        <a:rPr lang="en-US" sz="1800" dirty="0">
                          <a:solidFill>
                            <a:schemeClr val="tx2"/>
                          </a:solidFill>
                          <a:effectLst/>
                        </a:rPr>
                        <a:t>Hive is a data warehouse infrastructure software that can create interaction between user and HDFS. The user interfaces that Hive supports are Hive Web UI, Hive command line, and Hive HD Insight (In Windows server).</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09276869"/>
                  </a:ext>
                </a:extLst>
              </a:tr>
              <a:tr h="248551">
                <a:tc>
                  <a:txBody>
                    <a:bodyPr/>
                    <a:lstStyle/>
                    <a:p>
                      <a:pPr marL="0" algn="ctr" defTabSz="914400" rtl="0" eaLnBrk="1" fontAlgn="t" latinLnBrk="0" hangingPunct="1">
                        <a:lnSpc>
                          <a:spcPct val="100000"/>
                        </a:lnSpc>
                        <a:spcBef>
                          <a:spcPts val="0"/>
                        </a:spcBef>
                        <a:spcAft>
                          <a:spcPts val="0"/>
                        </a:spcAft>
                      </a:pPr>
                      <a:r>
                        <a:rPr lang="en-IN" sz="1800" kern="1200" dirty="0">
                          <a:solidFill>
                            <a:schemeClr val="tx1"/>
                          </a:solidFill>
                          <a:effectLst/>
                          <a:latin typeface="+mn-lt"/>
                          <a:ea typeface="+mn-ea"/>
                          <a:cs typeface="+mn-cs"/>
                        </a:rPr>
                        <a:t>Meta Store</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00000"/>
                        </a:lnSpc>
                        <a:spcBef>
                          <a:spcPts val="0"/>
                        </a:spcBef>
                        <a:spcAft>
                          <a:spcPts val="0"/>
                        </a:spcAft>
                      </a:pPr>
                      <a:r>
                        <a:rPr lang="en-US" sz="1800" dirty="0">
                          <a:solidFill>
                            <a:schemeClr val="tx2"/>
                          </a:solidFill>
                          <a:effectLst/>
                        </a:rPr>
                        <a:t>Hive chooses respective database servers to store the schema or Metadata of tables, databases, columns in a table, their data types, and HDFS mapping.</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9581166"/>
                  </a:ext>
                </a:extLst>
              </a:tr>
              <a:tr h="0">
                <a:tc>
                  <a:txBody>
                    <a:bodyPr/>
                    <a:lstStyle/>
                    <a:p>
                      <a:pPr marL="0" algn="ctr" defTabSz="914400" rtl="0" eaLnBrk="1" fontAlgn="t" latinLnBrk="0" hangingPunct="1">
                        <a:lnSpc>
                          <a:spcPct val="100000"/>
                        </a:lnSpc>
                        <a:spcBef>
                          <a:spcPts val="0"/>
                        </a:spcBef>
                        <a:spcAft>
                          <a:spcPts val="0"/>
                        </a:spcAft>
                      </a:pPr>
                      <a:r>
                        <a:rPr lang="en-IN" sz="1800" kern="1200" dirty="0">
                          <a:solidFill>
                            <a:schemeClr val="tx1"/>
                          </a:solidFill>
                          <a:effectLst/>
                          <a:latin typeface="+mn-lt"/>
                          <a:ea typeface="+mn-ea"/>
                          <a:cs typeface="+mn-cs"/>
                        </a:rPr>
                        <a:t>HiveQL Process Engine</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00000"/>
                        </a:lnSpc>
                        <a:spcBef>
                          <a:spcPts val="0"/>
                        </a:spcBef>
                        <a:spcAft>
                          <a:spcPts val="0"/>
                        </a:spcAft>
                      </a:pPr>
                      <a:r>
                        <a:rPr lang="en-US" sz="1800" dirty="0">
                          <a:solidFill>
                            <a:schemeClr val="tx2"/>
                          </a:solidFill>
                          <a:effectLst/>
                        </a:rPr>
                        <a:t>HiveQL is similar to SQL for querying on schema info on the </a:t>
                      </a:r>
                      <a:r>
                        <a:rPr lang="en-US" sz="1800" dirty="0" err="1">
                          <a:solidFill>
                            <a:schemeClr val="tx2"/>
                          </a:solidFill>
                          <a:effectLst/>
                        </a:rPr>
                        <a:t>Metastore</a:t>
                      </a:r>
                      <a:r>
                        <a:rPr lang="en-US" sz="1800" dirty="0">
                          <a:solidFill>
                            <a:schemeClr val="tx2"/>
                          </a:solidFill>
                          <a:effectLst/>
                        </a:rPr>
                        <a:t>. It is one of the replacements of traditional approach for MapReduce program. Instead of writing MapReduce program in Java, we can write a query for MapReduce job and process it.</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8434470"/>
                  </a:ext>
                </a:extLst>
              </a:tr>
              <a:tr h="0">
                <a:tc>
                  <a:txBody>
                    <a:bodyPr/>
                    <a:lstStyle/>
                    <a:p>
                      <a:pPr marL="0" algn="ctr" defTabSz="914400" rtl="0" eaLnBrk="1" fontAlgn="t" latinLnBrk="0" hangingPunct="1">
                        <a:lnSpc>
                          <a:spcPct val="100000"/>
                        </a:lnSpc>
                        <a:spcBef>
                          <a:spcPts val="0"/>
                        </a:spcBef>
                        <a:spcAft>
                          <a:spcPts val="0"/>
                        </a:spcAft>
                      </a:pPr>
                      <a:r>
                        <a:rPr lang="en-IN" sz="1800" kern="1200" dirty="0">
                          <a:solidFill>
                            <a:schemeClr val="tx1"/>
                          </a:solidFill>
                          <a:effectLst/>
                          <a:latin typeface="+mn-lt"/>
                          <a:ea typeface="+mn-ea"/>
                          <a:cs typeface="+mn-cs"/>
                        </a:rPr>
                        <a:t>Execution Engine</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00000"/>
                        </a:lnSpc>
                        <a:spcBef>
                          <a:spcPts val="0"/>
                        </a:spcBef>
                        <a:spcAft>
                          <a:spcPts val="0"/>
                        </a:spcAft>
                      </a:pPr>
                      <a:r>
                        <a:rPr lang="en-US" sz="1800" dirty="0">
                          <a:solidFill>
                            <a:schemeClr val="tx2"/>
                          </a:solidFill>
                          <a:effectLst/>
                        </a:rPr>
                        <a:t>The conjunction part of HiveQL process Engine and MapReduce is Hive Execution Engine. Execution engine processes the query and generates results as same as MapReduce results. It uses the flavor of MapReduce.</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75959398"/>
                  </a:ext>
                </a:extLst>
              </a:tr>
              <a:tr h="0">
                <a:tc>
                  <a:txBody>
                    <a:bodyPr/>
                    <a:lstStyle/>
                    <a:p>
                      <a:pPr marL="0" algn="ctr" defTabSz="914400" rtl="0" eaLnBrk="1" fontAlgn="t" latinLnBrk="0" hangingPunct="1">
                        <a:lnSpc>
                          <a:spcPct val="100000"/>
                        </a:lnSpc>
                        <a:spcBef>
                          <a:spcPts val="0"/>
                        </a:spcBef>
                        <a:spcAft>
                          <a:spcPts val="0"/>
                        </a:spcAft>
                      </a:pPr>
                      <a:r>
                        <a:rPr lang="en-IN" sz="1800" kern="1200" dirty="0">
                          <a:solidFill>
                            <a:schemeClr val="tx1"/>
                          </a:solidFill>
                          <a:effectLst/>
                          <a:latin typeface="+mn-lt"/>
                          <a:ea typeface="+mn-ea"/>
                          <a:cs typeface="+mn-cs"/>
                        </a:rPr>
                        <a:t>HDFS or HBASE</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00000"/>
                        </a:lnSpc>
                        <a:spcBef>
                          <a:spcPts val="0"/>
                        </a:spcBef>
                        <a:spcAft>
                          <a:spcPts val="0"/>
                        </a:spcAft>
                      </a:pPr>
                      <a:r>
                        <a:rPr lang="en-US" sz="1800" dirty="0">
                          <a:solidFill>
                            <a:schemeClr val="tx2"/>
                          </a:solidFill>
                          <a:effectLst/>
                        </a:rPr>
                        <a:t>Hadoop distributed file system or HBASE are the data storage techniques to store data into file system.</a:t>
                      </a:r>
                    </a:p>
                  </a:txBody>
                  <a:tcPr marL="41462" marR="41462" marT="41462" marB="41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2360702"/>
                  </a:ext>
                </a:extLst>
              </a:tr>
            </a:tbl>
          </a:graphicData>
        </a:graphic>
      </p:graphicFrame>
    </p:spTree>
    <p:extLst>
      <p:ext uri="{BB962C8B-B14F-4D97-AF65-F5344CB8AC3E}">
        <p14:creationId xmlns:p14="http://schemas.microsoft.com/office/powerpoint/2010/main" val="193333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992F-87F5-49E2-91B7-98C2E1340EF8}"/>
              </a:ext>
            </a:extLst>
          </p:cNvPr>
          <p:cNvSpPr>
            <a:spLocks noGrp="1"/>
          </p:cNvSpPr>
          <p:nvPr>
            <p:ph type="title"/>
          </p:nvPr>
        </p:nvSpPr>
        <p:spPr/>
        <p:txBody>
          <a:bodyPr/>
          <a:lstStyle/>
          <a:p>
            <a:r>
              <a:rPr lang="en-IN" dirty="0"/>
              <a:t>Hive - Built-in Operators</a:t>
            </a:r>
            <a:endParaRPr lang="en-GB" dirty="0"/>
          </a:p>
        </p:txBody>
      </p:sp>
      <p:sp>
        <p:nvSpPr>
          <p:cNvPr id="3" name="Content Placeholder 2">
            <a:extLst>
              <a:ext uri="{FF2B5EF4-FFF2-40B4-BE49-F238E27FC236}">
                <a16:creationId xmlns:a16="http://schemas.microsoft.com/office/drawing/2014/main" id="{682A00E5-F948-4D4C-B6C7-7EFD72A1E41D}"/>
              </a:ext>
            </a:extLst>
          </p:cNvPr>
          <p:cNvSpPr>
            <a:spLocks noGrp="1"/>
          </p:cNvSpPr>
          <p:nvPr>
            <p:ph idx="1"/>
          </p:nvPr>
        </p:nvSpPr>
        <p:spPr/>
        <p:txBody>
          <a:bodyPr>
            <a:normAutofit/>
          </a:bodyPr>
          <a:lstStyle/>
          <a:p>
            <a:pPr marL="347472" lvl="1" indent="-347472" algn="just">
              <a:lnSpc>
                <a:spcPct val="110000"/>
              </a:lnSpc>
              <a:spcBef>
                <a:spcPts val="1800"/>
              </a:spcBef>
            </a:pPr>
            <a:r>
              <a:rPr lang="en-US" dirty="0">
                <a:solidFill>
                  <a:schemeClr val="tx2"/>
                </a:solidFill>
              </a:rPr>
              <a:t>There are four types of operators in Hive:</a:t>
            </a:r>
          </a:p>
          <a:p>
            <a:pPr lvl="1"/>
            <a:r>
              <a:rPr lang="en-US" dirty="0"/>
              <a:t>Relational Operators</a:t>
            </a:r>
          </a:p>
          <a:p>
            <a:pPr lvl="1"/>
            <a:r>
              <a:rPr lang="en-US" dirty="0"/>
              <a:t>Arithmetic Operators</a:t>
            </a:r>
          </a:p>
          <a:p>
            <a:pPr lvl="1"/>
            <a:r>
              <a:rPr lang="en-US" dirty="0"/>
              <a:t>Logical Operators</a:t>
            </a:r>
          </a:p>
          <a:p>
            <a:pPr lvl="1"/>
            <a:r>
              <a:rPr lang="en-US" dirty="0"/>
              <a:t>Complex Operators</a:t>
            </a:r>
          </a:p>
          <a:p>
            <a:pPr marL="347472" lvl="1" indent="-347472" algn="just">
              <a:lnSpc>
                <a:spcPct val="110000"/>
              </a:lnSpc>
              <a:spcBef>
                <a:spcPts val="1800"/>
              </a:spcBef>
            </a:pPr>
            <a:r>
              <a:rPr lang="en-IN" dirty="0">
                <a:solidFill>
                  <a:schemeClr val="tx2"/>
                </a:solidFill>
              </a:rPr>
              <a:t>Relational Operators</a:t>
            </a:r>
          </a:p>
          <a:p>
            <a:r>
              <a:rPr lang="en-US" sz="2000" dirty="0"/>
              <a:t>These operators are used to compare two operands.</a:t>
            </a:r>
            <a:endParaRPr lang="en-GB" sz="2000"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423493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551C-A641-4787-97C2-3CD97CE19D62}"/>
              </a:ext>
            </a:extLst>
          </p:cNvPr>
          <p:cNvSpPr>
            <a:spLocks noGrp="1"/>
          </p:cNvSpPr>
          <p:nvPr>
            <p:ph type="title"/>
          </p:nvPr>
        </p:nvSpPr>
        <p:spPr>
          <a:xfrm>
            <a:off x="1065214" y="0"/>
            <a:ext cx="10058402" cy="1028700"/>
          </a:xfrm>
        </p:spPr>
        <p:txBody>
          <a:bodyPr/>
          <a:lstStyle/>
          <a:p>
            <a:r>
              <a:rPr lang="en-IN" dirty="0"/>
              <a:t>Hive - Built-in Operators – Cont..</a:t>
            </a:r>
            <a:endParaRPr lang="en-GB" dirty="0"/>
          </a:p>
        </p:txBody>
      </p:sp>
      <p:sp>
        <p:nvSpPr>
          <p:cNvPr id="3" name="Content Placeholder 2">
            <a:extLst>
              <a:ext uri="{FF2B5EF4-FFF2-40B4-BE49-F238E27FC236}">
                <a16:creationId xmlns:a16="http://schemas.microsoft.com/office/drawing/2014/main" id="{0CF87E16-13E7-411E-9283-CE25E8AB3B9D}"/>
              </a:ext>
            </a:extLst>
          </p:cNvPr>
          <p:cNvSpPr>
            <a:spLocks noGrp="1"/>
          </p:cNvSpPr>
          <p:nvPr>
            <p:ph idx="1"/>
          </p:nvPr>
        </p:nvSpPr>
        <p:spPr>
          <a:xfrm>
            <a:off x="1065216" y="1028700"/>
            <a:ext cx="10058400" cy="4229100"/>
          </a:xfrm>
        </p:spPr>
        <p:txBody>
          <a:bodyPr/>
          <a:lstStyle/>
          <a:p>
            <a:r>
              <a:rPr lang="en-US" sz="2000" dirty="0">
                <a:solidFill>
                  <a:schemeClr val="tx2"/>
                </a:solidFill>
              </a:rPr>
              <a:t>The following table describes the relational operators available in Hive:</a:t>
            </a:r>
            <a:endParaRPr lang="en-GB" sz="2000" dirty="0">
              <a:solidFill>
                <a:schemeClr val="tx2"/>
              </a:solidFill>
            </a:endParaRPr>
          </a:p>
          <a:p>
            <a:endParaRPr lang="en-GB" dirty="0">
              <a:solidFill>
                <a:schemeClr val="tx2"/>
              </a:solidFill>
            </a:endParaRPr>
          </a:p>
        </p:txBody>
      </p:sp>
      <p:graphicFrame>
        <p:nvGraphicFramePr>
          <p:cNvPr id="4" name="Table 3">
            <a:extLst>
              <a:ext uri="{FF2B5EF4-FFF2-40B4-BE49-F238E27FC236}">
                <a16:creationId xmlns:a16="http://schemas.microsoft.com/office/drawing/2014/main" id="{9CD1EFC0-A632-4A3D-8C1F-14997E1D20E9}"/>
              </a:ext>
            </a:extLst>
          </p:cNvPr>
          <p:cNvGraphicFramePr>
            <a:graphicFrameLocks noGrp="1"/>
          </p:cNvGraphicFramePr>
          <p:nvPr>
            <p:extLst>
              <p:ext uri="{D42A27DB-BD31-4B8C-83A1-F6EECF244321}">
                <p14:modId xmlns:p14="http://schemas.microsoft.com/office/powerpoint/2010/main" val="2654064504"/>
              </p:ext>
            </p:extLst>
          </p:nvPr>
        </p:nvGraphicFramePr>
        <p:xfrm>
          <a:off x="112715" y="1435828"/>
          <a:ext cx="11963400" cy="5345972"/>
        </p:xfrm>
        <a:graphic>
          <a:graphicData uri="http://schemas.openxmlformats.org/drawingml/2006/table">
            <a:tbl>
              <a:tblPr/>
              <a:tblGrid>
                <a:gridCol w="1325078">
                  <a:extLst>
                    <a:ext uri="{9D8B030D-6E8A-4147-A177-3AD203B41FA5}">
                      <a16:colId xmlns:a16="http://schemas.microsoft.com/office/drawing/2014/main" val="4146405976"/>
                    </a:ext>
                  </a:extLst>
                </a:gridCol>
                <a:gridCol w="2187201">
                  <a:extLst>
                    <a:ext uri="{9D8B030D-6E8A-4147-A177-3AD203B41FA5}">
                      <a16:colId xmlns:a16="http://schemas.microsoft.com/office/drawing/2014/main" val="3158427664"/>
                    </a:ext>
                  </a:extLst>
                </a:gridCol>
                <a:gridCol w="8451121">
                  <a:extLst>
                    <a:ext uri="{9D8B030D-6E8A-4147-A177-3AD203B41FA5}">
                      <a16:colId xmlns:a16="http://schemas.microsoft.com/office/drawing/2014/main" val="684973992"/>
                    </a:ext>
                  </a:extLst>
                </a:gridCol>
              </a:tblGrid>
              <a:tr h="231594">
                <a:tc>
                  <a:txBody>
                    <a:bodyPr/>
                    <a:lstStyle/>
                    <a:p>
                      <a:pPr algn="ctr" fontAlgn="t"/>
                      <a:r>
                        <a:rPr lang="en-IN" sz="1800" dirty="0">
                          <a:solidFill>
                            <a:schemeClr val="tx2"/>
                          </a:solidFill>
                          <a:effectLst/>
                        </a:rPr>
                        <a:t>Operator</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Operand</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Description</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10789087"/>
                  </a:ext>
                </a:extLst>
              </a:tr>
              <a:tr h="412841">
                <a:tc>
                  <a:txBody>
                    <a:bodyPr/>
                    <a:lstStyle/>
                    <a:p>
                      <a:pPr fontAlgn="t"/>
                      <a:r>
                        <a:rPr lang="en-IN" sz="1800">
                          <a:effectLst/>
                        </a:rPr>
                        <a:t>A =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all primitive types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TRUE if expression A is equivalent to expression B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9534138"/>
                  </a:ext>
                </a:extLst>
              </a:tr>
              <a:tr h="412841">
                <a:tc>
                  <a:txBody>
                    <a:bodyPr/>
                    <a:lstStyle/>
                    <a:p>
                      <a:pPr fontAlgn="t"/>
                      <a:r>
                        <a:rPr lang="en-IN" sz="1800">
                          <a:effectLst/>
                        </a:rPr>
                        <a:t>A !=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primitive types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TRUE if expression A is not equivalent to expression B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354738"/>
                  </a:ext>
                </a:extLst>
              </a:tr>
              <a:tr h="412841">
                <a:tc>
                  <a:txBody>
                    <a:bodyPr/>
                    <a:lstStyle/>
                    <a:p>
                      <a:pPr fontAlgn="t"/>
                      <a:r>
                        <a:rPr lang="en-IN" sz="1800">
                          <a:effectLst/>
                        </a:rPr>
                        <a:t>A &lt;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primitive types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TRUE if expression A is less than expression B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6743891"/>
                  </a:ext>
                </a:extLst>
              </a:tr>
              <a:tr h="412841">
                <a:tc>
                  <a:txBody>
                    <a:bodyPr/>
                    <a:lstStyle/>
                    <a:p>
                      <a:pPr fontAlgn="t"/>
                      <a:r>
                        <a:rPr lang="en-IN" sz="1800">
                          <a:effectLst/>
                        </a:rPr>
                        <a:t>A &lt;=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primitive types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TRUE if expression A is less than or equal to expression B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0923781"/>
                  </a:ext>
                </a:extLst>
              </a:tr>
              <a:tr h="412841">
                <a:tc>
                  <a:txBody>
                    <a:bodyPr/>
                    <a:lstStyle/>
                    <a:p>
                      <a:pPr fontAlgn="t"/>
                      <a:r>
                        <a:rPr lang="en-IN" sz="1800">
                          <a:effectLst/>
                        </a:rPr>
                        <a:t>A &gt;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primitive types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TRUE if expression A is greater than expression B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1147602"/>
                  </a:ext>
                </a:extLst>
              </a:tr>
              <a:tr h="412841">
                <a:tc>
                  <a:txBody>
                    <a:bodyPr/>
                    <a:lstStyle/>
                    <a:p>
                      <a:pPr fontAlgn="t"/>
                      <a:r>
                        <a:rPr lang="en-IN" sz="1800">
                          <a:effectLst/>
                        </a:rPr>
                        <a:t>A &gt;=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primitive types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TRUE if expression A is greater than or equal to expression B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9343494"/>
                  </a:ext>
                </a:extLst>
              </a:tr>
              <a:tr h="231594">
                <a:tc>
                  <a:txBody>
                    <a:bodyPr/>
                    <a:lstStyle/>
                    <a:p>
                      <a:pPr fontAlgn="t"/>
                      <a:r>
                        <a:rPr lang="en-IN" sz="1800">
                          <a:effectLst/>
                        </a:rPr>
                        <a:t>A IS NULL</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types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TRUE if expression A evaluates to NULL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16569583"/>
                  </a:ext>
                </a:extLst>
              </a:tr>
              <a:tr h="322217">
                <a:tc>
                  <a:txBody>
                    <a:bodyPr/>
                    <a:lstStyle/>
                    <a:p>
                      <a:pPr fontAlgn="t"/>
                      <a:r>
                        <a:rPr lang="en-IN" sz="1800">
                          <a:effectLst/>
                        </a:rPr>
                        <a:t>A IS NOT NULL</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types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FALSE if expression A evaluates to NULL otherwise TRUE.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3751721"/>
                  </a:ext>
                </a:extLst>
              </a:tr>
              <a:tr h="231594">
                <a:tc>
                  <a:txBody>
                    <a:bodyPr/>
                    <a:lstStyle/>
                    <a:p>
                      <a:pPr fontAlgn="t"/>
                      <a:r>
                        <a:rPr lang="en-IN" sz="1800">
                          <a:effectLst/>
                        </a:rPr>
                        <a:t>A LIKE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Strings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TRUE if string pattern A matches to B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44802219"/>
                  </a:ext>
                </a:extLst>
              </a:tr>
              <a:tr h="412841">
                <a:tc>
                  <a:txBody>
                    <a:bodyPr/>
                    <a:lstStyle/>
                    <a:p>
                      <a:pPr fontAlgn="t"/>
                      <a:r>
                        <a:rPr lang="en-IN" sz="1800">
                          <a:effectLst/>
                        </a:rPr>
                        <a:t>A RLIKE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Strings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NULL if A or B is NULL, TRUE if any substring of A matches the Java regular expression B , otherwise FALSE.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24343839"/>
                  </a:ext>
                </a:extLst>
              </a:tr>
              <a:tr h="322217">
                <a:tc>
                  <a:txBody>
                    <a:bodyPr/>
                    <a:lstStyle/>
                    <a:p>
                      <a:pPr fontAlgn="t"/>
                      <a:r>
                        <a:rPr lang="en-IN" sz="1400" dirty="0">
                          <a:effectLst/>
                        </a:rPr>
                        <a:t>A REGEXP B</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Strings</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Same as RLIKE.</a:t>
                      </a:r>
                    </a:p>
                  </a:txBody>
                  <a:tcPr marL="25173" marR="25173" marT="25173" marB="251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8707552"/>
                  </a:ext>
                </a:extLst>
              </a:tr>
            </a:tbl>
          </a:graphicData>
        </a:graphic>
      </p:graphicFrame>
    </p:spTree>
    <p:extLst>
      <p:ext uri="{BB962C8B-B14F-4D97-AF65-F5344CB8AC3E}">
        <p14:creationId xmlns:p14="http://schemas.microsoft.com/office/powerpoint/2010/main" val="26480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A5A7-CC34-4A7A-ACFB-E474AD49627A}"/>
              </a:ext>
            </a:extLst>
          </p:cNvPr>
          <p:cNvSpPr>
            <a:spLocks noGrp="1"/>
          </p:cNvSpPr>
          <p:nvPr>
            <p:ph type="title"/>
          </p:nvPr>
        </p:nvSpPr>
        <p:spPr>
          <a:xfrm>
            <a:off x="1066799" y="304800"/>
            <a:ext cx="10058402" cy="1219200"/>
          </a:xfrm>
        </p:spPr>
        <p:txBody>
          <a:bodyPr/>
          <a:lstStyle/>
          <a:p>
            <a:r>
              <a:rPr lang="en-IN" dirty="0"/>
              <a:t>Arithmetic Operators</a:t>
            </a:r>
            <a:endParaRPr lang="en-GB" dirty="0"/>
          </a:p>
        </p:txBody>
      </p:sp>
      <p:sp>
        <p:nvSpPr>
          <p:cNvPr id="3" name="Content Placeholder 2">
            <a:extLst>
              <a:ext uri="{FF2B5EF4-FFF2-40B4-BE49-F238E27FC236}">
                <a16:creationId xmlns:a16="http://schemas.microsoft.com/office/drawing/2014/main" id="{02028740-5884-4FF1-8D5C-D8E489D17972}"/>
              </a:ext>
            </a:extLst>
          </p:cNvPr>
          <p:cNvSpPr>
            <a:spLocks noGrp="1"/>
          </p:cNvSpPr>
          <p:nvPr>
            <p:ph idx="1"/>
          </p:nvPr>
        </p:nvSpPr>
        <p:spPr>
          <a:xfrm>
            <a:off x="76200" y="1562100"/>
            <a:ext cx="12058650" cy="4229100"/>
          </a:xfrm>
        </p:spPr>
        <p:txBody>
          <a:bodyPr/>
          <a:lstStyle/>
          <a:p>
            <a:pPr algn="just"/>
            <a:r>
              <a:rPr lang="en-US" sz="2000" dirty="0">
                <a:solidFill>
                  <a:schemeClr val="tx2"/>
                </a:solidFill>
              </a:rPr>
              <a:t>These operators support various common arithmetic operations on the operands. All of them return number types. The following table describes the arithmetic operators available in Hive:</a:t>
            </a:r>
            <a:endParaRPr lang="en-GB" sz="2000" dirty="0">
              <a:solidFill>
                <a:schemeClr val="tx2"/>
              </a:solidFill>
            </a:endParaRPr>
          </a:p>
        </p:txBody>
      </p:sp>
      <p:graphicFrame>
        <p:nvGraphicFramePr>
          <p:cNvPr id="4" name="Table 3">
            <a:extLst>
              <a:ext uri="{FF2B5EF4-FFF2-40B4-BE49-F238E27FC236}">
                <a16:creationId xmlns:a16="http://schemas.microsoft.com/office/drawing/2014/main" id="{7859EB83-79C9-40F1-B672-FECE21C4BC74}"/>
              </a:ext>
            </a:extLst>
          </p:cNvPr>
          <p:cNvGraphicFramePr>
            <a:graphicFrameLocks noGrp="1"/>
          </p:cNvGraphicFramePr>
          <p:nvPr>
            <p:extLst>
              <p:ext uri="{D42A27DB-BD31-4B8C-83A1-F6EECF244321}">
                <p14:modId xmlns:p14="http://schemas.microsoft.com/office/powerpoint/2010/main" val="125083672"/>
              </p:ext>
            </p:extLst>
          </p:nvPr>
        </p:nvGraphicFramePr>
        <p:xfrm>
          <a:off x="1626584" y="2817415"/>
          <a:ext cx="9498617" cy="3464880"/>
        </p:xfrm>
        <a:graphic>
          <a:graphicData uri="http://schemas.openxmlformats.org/drawingml/2006/table">
            <a:tbl>
              <a:tblPr/>
              <a:tblGrid>
                <a:gridCol w="1315181">
                  <a:extLst>
                    <a:ext uri="{9D8B030D-6E8A-4147-A177-3AD203B41FA5}">
                      <a16:colId xmlns:a16="http://schemas.microsoft.com/office/drawing/2014/main" val="1939427412"/>
                    </a:ext>
                  </a:extLst>
                </a:gridCol>
                <a:gridCol w="2113693">
                  <a:extLst>
                    <a:ext uri="{9D8B030D-6E8A-4147-A177-3AD203B41FA5}">
                      <a16:colId xmlns:a16="http://schemas.microsoft.com/office/drawing/2014/main" val="3464820306"/>
                    </a:ext>
                  </a:extLst>
                </a:gridCol>
                <a:gridCol w="6069743">
                  <a:extLst>
                    <a:ext uri="{9D8B030D-6E8A-4147-A177-3AD203B41FA5}">
                      <a16:colId xmlns:a16="http://schemas.microsoft.com/office/drawing/2014/main" val="1300267091"/>
                    </a:ext>
                  </a:extLst>
                </a:gridCol>
              </a:tblGrid>
              <a:tr h="202073">
                <a:tc>
                  <a:txBody>
                    <a:bodyPr/>
                    <a:lstStyle/>
                    <a:p>
                      <a:pPr algn="ctr" fontAlgn="t"/>
                      <a:r>
                        <a:rPr lang="en-IN" sz="1800" dirty="0">
                          <a:solidFill>
                            <a:schemeClr val="tx2"/>
                          </a:solidFill>
                          <a:effectLst/>
                        </a:rPr>
                        <a:t>Operators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Operand</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Description</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799702"/>
                  </a:ext>
                </a:extLst>
              </a:tr>
              <a:tr h="0">
                <a:tc>
                  <a:txBody>
                    <a:bodyPr/>
                    <a:lstStyle/>
                    <a:p>
                      <a:pPr fontAlgn="t"/>
                      <a:r>
                        <a:rPr lang="en-IN" sz="1800">
                          <a:effectLst/>
                        </a:rPr>
                        <a:t>A +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Gives the result of adding A and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86149290"/>
                  </a:ext>
                </a:extLst>
              </a:tr>
              <a:tr h="0">
                <a:tc>
                  <a:txBody>
                    <a:bodyPr/>
                    <a:lstStyle/>
                    <a:p>
                      <a:pPr fontAlgn="t"/>
                      <a:r>
                        <a:rPr lang="en-IN" sz="1800">
                          <a:effectLst/>
                        </a:rPr>
                        <a:t>A -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Gives the result of subtracting B from A.</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47699368"/>
                  </a:ext>
                </a:extLst>
              </a:tr>
              <a:tr h="0">
                <a:tc>
                  <a:txBody>
                    <a:bodyPr/>
                    <a:lstStyle/>
                    <a:p>
                      <a:pPr fontAlgn="t"/>
                      <a:r>
                        <a:rPr lang="en-IN" sz="1800">
                          <a:effectLst/>
                        </a:rPr>
                        <a:t>A *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Gives the result of multiplying A and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69456555"/>
                  </a:ext>
                </a:extLst>
              </a:tr>
              <a:tr h="0">
                <a:tc>
                  <a:txBody>
                    <a:bodyPr/>
                    <a:lstStyle/>
                    <a:p>
                      <a:pPr fontAlgn="t"/>
                      <a:r>
                        <a:rPr lang="en-IN" sz="1800">
                          <a:effectLst/>
                        </a:rPr>
                        <a:t>A /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Gives the result of dividing B from A.</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57529"/>
                  </a:ext>
                </a:extLst>
              </a:tr>
              <a:tr h="152216">
                <a:tc>
                  <a:txBody>
                    <a:bodyPr/>
                    <a:lstStyle/>
                    <a:p>
                      <a:pPr fontAlgn="t"/>
                      <a:r>
                        <a:rPr lang="en-IN" sz="1800">
                          <a:effectLst/>
                        </a:rPr>
                        <a:t>A %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Gives the reminder resulting from dividing A by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11486085"/>
                  </a:ext>
                </a:extLst>
              </a:tr>
              <a:tr h="0">
                <a:tc>
                  <a:txBody>
                    <a:bodyPr/>
                    <a:lstStyle/>
                    <a:p>
                      <a:pPr fontAlgn="t"/>
                      <a:r>
                        <a:rPr lang="en-IN" sz="1800">
                          <a:effectLst/>
                        </a:rPr>
                        <a:t>A &amp;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Gives the result of bitwise AND of A and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5919263"/>
                  </a:ext>
                </a:extLst>
              </a:tr>
              <a:tr h="0">
                <a:tc>
                  <a:txBody>
                    <a:bodyPr/>
                    <a:lstStyle/>
                    <a:p>
                      <a:pPr fontAlgn="t"/>
                      <a:r>
                        <a:rPr lang="en-IN" sz="1800">
                          <a:effectLst/>
                        </a:rPr>
                        <a:t>A |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Gives the result of bitwise OR of A and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17692249"/>
                  </a:ext>
                </a:extLst>
              </a:tr>
              <a:tr h="0">
                <a:tc>
                  <a:txBody>
                    <a:bodyPr/>
                    <a:lstStyle/>
                    <a:p>
                      <a:pPr fontAlgn="t"/>
                      <a:r>
                        <a:rPr lang="en-IN" sz="1800">
                          <a:effectLst/>
                        </a:rPr>
                        <a:t>A ^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Gives the result of bitwise XOR of A and B.</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09900325"/>
                  </a:ext>
                </a:extLst>
              </a:tr>
              <a:tr h="331977">
                <a:tc>
                  <a:txBody>
                    <a:bodyPr/>
                    <a:lstStyle/>
                    <a:p>
                      <a:pPr fontAlgn="t"/>
                      <a:r>
                        <a:rPr lang="en-IN" sz="1800">
                          <a:effectLst/>
                        </a:rPr>
                        <a:t>~A</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all number types</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Gives the result of bitwise NOT of A.</a:t>
                      </a:r>
                    </a:p>
                  </a:txBody>
                  <a:tcPr marL="36084" marR="36084" marT="36084" marB="360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68292232"/>
                  </a:ext>
                </a:extLst>
              </a:tr>
            </a:tbl>
          </a:graphicData>
        </a:graphic>
      </p:graphicFrame>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44704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908B-C912-47CB-BA55-28A899D6A2E9}"/>
              </a:ext>
            </a:extLst>
          </p:cNvPr>
          <p:cNvSpPr>
            <a:spLocks noGrp="1"/>
          </p:cNvSpPr>
          <p:nvPr>
            <p:ph type="title"/>
          </p:nvPr>
        </p:nvSpPr>
        <p:spPr/>
        <p:txBody>
          <a:bodyPr/>
          <a:lstStyle/>
          <a:p>
            <a:r>
              <a:rPr lang="en-IN" dirty="0"/>
              <a:t>Arithmetic Operators – Cont..</a:t>
            </a:r>
            <a:endParaRPr lang="en-GB" dirty="0"/>
          </a:p>
        </p:txBody>
      </p:sp>
      <p:sp>
        <p:nvSpPr>
          <p:cNvPr id="3" name="Content Placeholder 2">
            <a:extLst>
              <a:ext uri="{FF2B5EF4-FFF2-40B4-BE49-F238E27FC236}">
                <a16:creationId xmlns:a16="http://schemas.microsoft.com/office/drawing/2014/main" id="{5F8BE4CD-5849-4724-A146-832400634F90}"/>
              </a:ext>
            </a:extLst>
          </p:cNvPr>
          <p:cNvSpPr>
            <a:spLocks noGrp="1"/>
          </p:cNvSpPr>
          <p:nvPr>
            <p:ph idx="1"/>
          </p:nvPr>
        </p:nvSpPr>
        <p:spPr/>
        <p:txBody>
          <a:bodyPr>
            <a:normAutofit fontScale="92500" lnSpcReduction="20000"/>
          </a:bodyPr>
          <a:lstStyle/>
          <a:p>
            <a:r>
              <a:rPr lang="en-US" dirty="0"/>
              <a:t>Example</a:t>
            </a:r>
          </a:p>
          <a:p>
            <a:r>
              <a:rPr lang="en-US" dirty="0">
                <a:solidFill>
                  <a:schemeClr val="tx2"/>
                </a:solidFill>
              </a:rPr>
              <a:t>The following query adds two numbers, 20 and 30.</a:t>
            </a:r>
          </a:p>
          <a:p>
            <a:pPr lvl="1"/>
            <a:r>
              <a:rPr lang="en-US" dirty="0"/>
              <a:t>hive&gt; SELECT 20+30 ADD FROM temp;</a:t>
            </a:r>
          </a:p>
          <a:p>
            <a:r>
              <a:rPr lang="en-US" dirty="0">
                <a:solidFill>
                  <a:schemeClr val="tx2"/>
                </a:solidFill>
              </a:rPr>
              <a:t>On successful execution of the query, you get to see the following response:</a:t>
            </a:r>
          </a:p>
          <a:p>
            <a:pPr marL="457200" lvl="1" indent="0">
              <a:buNone/>
            </a:pPr>
            <a:r>
              <a:rPr lang="en-US" dirty="0"/>
              <a:t>+--------+</a:t>
            </a:r>
          </a:p>
          <a:p>
            <a:pPr marL="457200" lvl="1" indent="0">
              <a:buNone/>
            </a:pPr>
            <a:r>
              <a:rPr lang="en-US" dirty="0"/>
              <a:t>|    ADD    |</a:t>
            </a:r>
          </a:p>
          <a:p>
            <a:pPr marL="457200" lvl="1" indent="0">
              <a:buNone/>
            </a:pPr>
            <a:r>
              <a:rPr lang="en-US" dirty="0"/>
              <a:t>+--------+</a:t>
            </a:r>
          </a:p>
          <a:p>
            <a:pPr marL="457200" lvl="1" indent="0">
              <a:buNone/>
            </a:pPr>
            <a:r>
              <a:rPr lang="en-US" dirty="0"/>
              <a:t>|     50     |</a:t>
            </a:r>
          </a:p>
          <a:p>
            <a:pPr marL="457200" lvl="1" indent="0">
              <a:buNone/>
            </a:pPr>
            <a:r>
              <a:rPr lang="en-US" dirty="0"/>
              <a:t>+--------+</a:t>
            </a:r>
            <a:endParaRPr lang="en-GB"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8616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28C7-52F6-4887-8B02-90918752BD3C}"/>
              </a:ext>
            </a:extLst>
          </p:cNvPr>
          <p:cNvSpPr>
            <a:spLocks noGrp="1"/>
          </p:cNvSpPr>
          <p:nvPr>
            <p:ph type="title"/>
          </p:nvPr>
        </p:nvSpPr>
        <p:spPr/>
        <p:txBody>
          <a:bodyPr/>
          <a:lstStyle/>
          <a:p>
            <a:r>
              <a:rPr lang="en-IN" dirty="0"/>
              <a:t>Arithmetic Operators – Cont..</a:t>
            </a:r>
            <a:endParaRPr lang="en-GB" dirty="0"/>
          </a:p>
        </p:txBody>
      </p:sp>
      <p:sp>
        <p:nvSpPr>
          <p:cNvPr id="3" name="Content Placeholder 2">
            <a:extLst>
              <a:ext uri="{FF2B5EF4-FFF2-40B4-BE49-F238E27FC236}">
                <a16:creationId xmlns:a16="http://schemas.microsoft.com/office/drawing/2014/main" id="{B2713BDE-E8F3-474C-9A82-38538F1DB6AC}"/>
              </a:ext>
            </a:extLst>
          </p:cNvPr>
          <p:cNvSpPr>
            <a:spLocks noGrp="1"/>
          </p:cNvSpPr>
          <p:nvPr>
            <p:ph idx="1"/>
          </p:nvPr>
        </p:nvSpPr>
        <p:spPr>
          <a:xfrm>
            <a:off x="1065214" y="1752600"/>
            <a:ext cx="10058400" cy="4981575"/>
          </a:xfrm>
        </p:spPr>
        <p:txBody>
          <a:bodyPr>
            <a:noAutofit/>
          </a:bodyPr>
          <a:lstStyle/>
          <a:p>
            <a:r>
              <a:rPr lang="en-US" sz="2000" dirty="0"/>
              <a:t>Example</a:t>
            </a:r>
          </a:p>
          <a:p>
            <a:r>
              <a:rPr lang="en-US" sz="2000" dirty="0">
                <a:solidFill>
                  <a:schemeClr val="tx2"/>
                </a:solidFill>
              </a:rPr>
              <a:t>The following query is used to retrieve employee details whose Department is TP and Salary is more than Rs 40000.</a:t>
            </a:r>
          </a:p>
          <a:p>
            <a:pPr lvl="1"/>
            <a:r>
              <a:rPr lang="en-US" dirty="0"/>
              <a:t>hive&gt; SELECT * FROM employee WHERE Salary&gt;40000 &amp;&amp; Dept=TP;</a:t>
            </a:r>
          </a:p>
          <a:p>
            <a:r>
              <a:rPr lang="en-US" sz="2000" dirty="0">
                <a:solidFill>
                  <a:schemeClr val="tx2"/>
                </a:solidFill>
              </a:rPr>
              <a:t>On successful execution of the query, you get to see the following response:</a:t>
            </a:r>
          </a:p>
          <a:p>
            <a:pPr marL="457200" lvl="1" indent="0">
              <a:buNone/>
            </a:pPr>
            <a:r>
              <a:rPr lang="en-US" sz="1600" dirty="0"/>
              <a:t>+------+--------------+-------------+-------------------+--------+</a:t>
            </a:r>
          </a:p>
          <a:p>
            <a:pPr marL="457200" lvl="1" indent="0">
              <a:buNone/>
            </a:pPr>
            <a:r>
              <a:rPr lang="en-US" sz="1600" dirty="0"/>
              <a:t>|    ID    |      Name         |        Salary      |         Designation       |     Dept   |</a:t>
            </a:r>
          </a:p>
          <a:p>
            <a:pPr marL="457200" lvl="1" indent="0">
              <a:buNone/>
            </a:pPr>
            <a:r>
              <a:rPr lang="en-US" sz="1600" dirty="0"/>
              <a:t>+------+--------------+-------------+-------------------+--------+</a:t>
            </a:r>
          </a:p>
          <a:p>
            <a:pPr marL="457200" lvl="1" indent="0">
              <a:buNone/>
            </a:pPr>
            <a:r>
              <a:rPr lang="en-US" sz="1600" dirty="0"/>
              <a:t>|  1201  |       Gopal        |      45000       |      Technical manager |     TP     |</a:t>
            </a:r>
          </a:p>
          <a:p>
            <a:pPr marL="457200" lvl="1" indent="0">
              <a:buNone/>
            </a:pPr>
            <a:r>
              <a:rPr lang="en-US" sz="1600" dirty="0"/>
              <a:t>+------+--------------+-------------+-------------------+--------+</a:t>
            </a:r>
            <a:endParaRPr lang="en-GB" sz="1600"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188460" y="5771367"/>
            <a:ext cx="1155940" cy="1239031"/>
          </a:xfrm>
          <a:prstGeom prst="rect">
            <a:avLst/>
          </a:prstGeom>
        </p:spPr>
      </p:pic>
    </p:spTree>
    <p:extLst>
      <p:ext uri="{BB962C8B-B14F-4D97-AF65-F5344CB8AC3E}">
        <p14:creationId xmlns:p14="http://schemas.microsoft.com/office/powerpoint/2010/main" val="251611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0E05-5A81-4BD8-8771-2F2B1FCA16C9}"/>
              </a:ext>
            </a:extLst>
          </p:cNvPr>
          <p:cNvSpPr>
            <a:spLocks noGrp="1"/>
          </p:cNvSpPr>
          <p:nvPr>
            <p:ph type="title"/>
          </p:nvPr>
        </p:nvSpPr>
        <p:spPr/>
        <p:txBody>
          <a:bodyPr/>
          <a:lstStyle/>
          <a:p>
            <a:r>
              <a:rPr lang="en-IN" dirty="0"/>
              <a:t>Logical Operators</a:t>
            </a:r>
            <a:endParaRPr lang="en-GB" dirty="0"/>
          </a:p>
        </p:txBody>
      </p:sp>
      <p:sp>
        <p:nvSpPr>
          <p:cNvPr id="3" name="Content Placeholder 2">
            <a:extLst>
              <a:ext uri="{FF2B5EF4-FFF2-40B4-BE49-F238E27FC236}">
                <a16:creationId xmlns:a16="http://schemas.microsoft.com/office/drawing/2014/main" id="{20E4B574-0F36-4B6E-B71B-3D7EAC6EF4D5}"/>
              </a:ext>
            </a:extLst>
          </p:cNvPr>
          <p:cNvSpPr>
            <a:spLocks noGrp="1"/>
          </p:cNvSpPr>
          <p:nvPr>
            <p:ph idx="1"/>
          </p:nvPr>
        </p:nvSpPr>
        <p:spPr>
          <a:xfrm>
            <a:off x="1065214" y="1524000"/>
            <a:ext cx="10058400" cy="4229100"/>
          </a:xfrm>
        </p:spPr>
        <p:txBody>
          <a:bodyPr/>
          <a:lstStyle/>
          <a:p>
            <a:r>
              <a:rPr lang="en-US" dirty="0">
                <a:solidFill>
                  <a:schemeClr val="tx2"/>
                </a:solidFill>
              </a:rPr>
              <a:t>The operators are logical expressions. All of them return either TRUE or FALSE.</a:t>
            </a:r>
            <a:endParaRPr lang="en-GB" dirty="0">
              <a:solidFill>
                <a:schemeClr val="tx2"/>
              </a:solidFill>
            </a:endParaRPr>
          </a:p>
        </p:txBody>
      </p:sp>
      <p:graphicFrame>
        <p:nvGraphicFramePr>
          <p:cNvPr id="4" name="Table 3">
            <a:extLst>
              <a:ext uri="{FF2B5EF4-FFF2-40B4-BE49-F238E27FC236}">
                <a16:creationId xmlns:a16="http://schemas.microsoft.com/office/drawing/2014/main" id="{7D4C2BF4-7BEF-4F87-98C1-9A0C4F37925F}"/>
              </a:ext>
            </a:extLst>
          </p:cNvPr>
          <p:cNvGraphicFramePr>
            <a:graphicFrameLocks noGrp="1"/>
          </p:cNvGraphicFramePr>
          <p:nvPr>
            <p:extLst>
              <p:ext uri="{D42A27DB-BD31-4B8C-83A1-F6EECF244321}">
                <p14:modId xmlns:p14="http://schemas.microsoft.com/office/powerpoint/2010/main" val="4281641122"/>
              </p:ext>
            </p:extLst>
          </p:nvPr>
        </p:nvGraphicFramePr>
        <p:xfrm>
          <a:off x="706390" y="2748798"/>
          <a:ext cx="10776046" cy="3004302"/>
        </p:xfrm>
        <a:graphic>
          <a:graphicData uri="http://schemas.openxmlformats.org/drawingml/2006/table">
            <a:tbl>
              <a:tblPr/>
              <a:tblGrid>
                <a:gridCol w="1502336">
                  <a:extLst>
                    <a:ext uri="{9D8B030D-6E8A-4147-A177-3AD203B41FA5}">
                      <a16:colId xmlns:a16="http://schemas.microsoft.com/office/drawing/2014/main" val="816544899"/>
                    </a:ext>
                  </a:extLst>
                </a:gridCol>
                <a:gridCol w="1448361">
                  <a:extLst>
                    <a:ext uri="{9D8B030D-6E8A-4147-A177-3AD203B41FA5}">
                      <a16:colId xmlns:a16="http://schemas.microsoft.com/office/drawing/2014/main" val="4120628437"/>
                    </a:ext>
                  </a:extLst>
                </a:gridCol>
                <a:gridCol w="7825349">
                  <a:extLst>
                    <a:ext uri="{9D8B030D-6E8A-4147-A177-3AD203B41FA5}">
                      <a16:colId xmlns:a16="http://schemas.microsoft.com/office/drawing/2014/main" val="2401536666"/>
                    </a:ext>
                  </a:extLst>
                </a:gridCol>
              </a:tblGrid>
              <a:tr h="348279">
                <a:tc>
                  <a:txBody>
                    <a:bodyPr/>
                    <a:lstStyle/>
                    <a:p>
                      <a:pPr algn="ctr" fontAlgn="t"/>
                      <a:r>
                        <a:rPr lang="en-IN" sz="2000" dirty="0">
                          <a:solidFill>
                            <a:schemeClr val="tx2"/>
                          </a:solidFill>
                          <a:effectLst/>
                        </a:rPr>
                        <a:t>Operators</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a:solidFill>
                            <a:schemeClr val="tx2"/>
                          </a:solidFill>
                          <a:effectLst/>
                        </a:rPr>
                        <a:t>Operands</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a:solidFill>
                            <a:schemeClr val="tx2"/>
                          </a:solidFill>
                          <a:effectLst/>
                        </a:rPr>
                        <a:t>Description</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64639563"/>
                  </a:ext>
                </a:extLst>
              </a:tr>
              <a:tr h="0">
                <a:tc>
                  <a:txBody>
                    <a:bodyPr/>
                    <a:lstStyle/>
                    <a:p>
                      <a:pPr fontAlgn="t"/>
                      <a:r>
                        <a:rPr lang="en-IN" sz="2000" dirty="0">
                          <a:effectLst/>
                        </a:rPr>
                        <a:t>A AND B</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boolean</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TRUE if both A and B are TRUE, otherwise FALSE.</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8720791"/>
                  </a:ext>
                </a:extLst>
              </a:tr>
              <a:tr h="0">
                <a:tc>
                  <a:txBody>
                    <a:bodyPr/>
                    <a:lstStyle/>
                    <a:p>
                      <a:pPr fontAlgn="t"/>
                      <a:r>
                        <a:rPr lang="en-IN" sz="2000" dirty="0">
                          <a:effectLst/>
                        </a:rPr>
                        <a:t>A &amp;&amp; B</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boolean</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Same as A AND B.</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2412422"/>
                  </a:ext>
                </a:extLst>
              </a:tr>
              <a:tr h="369347">
                <a:tc>
                  <a:txBody>
                    <a:bodyPr/>
                    <a:lstStyle/>
                    <a:p>
                      <a:pPr fontAlgn="t"/>
                      <a:r>
                        <a:rPr lang="en-IN" sz="2000">
                          <a:effectLst/>
                        </a:rPr>
                        <a:t>A OR B</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boolean</a:t>
                      </a:r>
                      <a:endParaRPr lang="en-IN" sz="2000" dirty="0">
                        <a:effectLst/>
                      </a:endParaRP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TRUE if either A or B or both are TRUE, otherwise FALSE.</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41456841"/>
                  </a:ext>
                </a:extLst>
              </a:tr>
              <a:tr h="348279">
                <a:tc>
                  <a:txBody>
                    <a:bodyPr/>
                    <a:lstStyle/>
                    <a:p>
                      <a:pPr fontAlgn="t"/>
                      <a:r>
                        <a:rPr lang="en-IN" sz="2000">
                          <a:effectLst/>
                        </a:rPr>
                        <a:t>A || B</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boolean</a:t>
                      </a:r>
                      <a:endParaRPr lang="en-IN" sz="2000" dirty="0">
                        <a:effectLst/>
                      </a:endParaRP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Same as A OR B.</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4005884"/>
                  </a:ext>
                </a:extLst>
              </a:tr>
              <a:tr h="0">
                <a:tc>
                  <a:txBody>
                    <a:bodyPr/>
                    <a:lstStyle/>
                    <a:p>
                      <a:pPr fontAlgn="t"/>
                      <a:r>
                        <a:rPr lang="en-IN" sz="2000">
                          <a:effectLst/>
                        </a:rPr>
                        <a:t>NOT A</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boolean</a:t>
                      </a:r>
                      <a:endParaRPr lang="en-IN" sz="2000" dirty="0">
                        <a:effectLst/>
                      </a:endParaRP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TRUE if A is FALSE, otherwise FALSE.</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88731162"/>
                  </a:ext>
                </a:extLst>
              </a:tr>
              <a:tr h="348279">
                <a:tc>
                  <a:txBody>
                    <a:bodyPr/>
                    <a:lstStyle/>
                    <a:p>
                      <a:pPr fontAlgn="t"/>
                      <a:r>
                        <a:rPr lang="en-IN" sz="2000">
                          <a:effectLst/>
                        </a:rPr>
                        <a:t>!A</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boolean</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Same as NOT A.</a:t>
                      </a:r>
                    </a:p>
                  </a:txBody>
                  <a:tcPr marL="62193" marR="62193" marT="62193" marB="62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98557998"/>
                  </a:ext>
                </a:extLst>
              </a:tr>
            </a:tbl>
          </a:graphicData>
        </a:graphic>
      </p:graphicFrame>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411579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7948-1D83-42A7-BB73-F13B4246C239}"/>
              </a:ext>
            </a:extLst>
          </p:cNvPr>
          <p:cNvSpPr>
            <a:spLocks noGrp="1"/>
          </p:cNvSpPr>
          <p:nvPr>
            <p:ph type="title"/>
          </p:nvPr>
        </p:nvSpPr>
        <p:spPr/>
        <p:txBody>
          <a:bodyPr/>
          <a:lstStyle/>
          <a:p>
            <a:r>
              <a:rPr lang="en-IN" dirty="0"/>
              <a:t>Complex Operators</a:t>
            </a:r>
            <a:endParaRPr lang="en-GB" dirty="0"/>
          </a:p>
        </p:txBody>
      </p:sp>
      <p:sp>
        <p:nvSpPr>
          <p:cNvPr id="3" name="Content Placeholder 2">
            <a:extLst>
              <a:ext uri="{FF2B5EF4-FFF2-40B4-BE49-F238E27FC236}">
                <a16:creationId xmlns:a16="http://schemas.microsoft.com/office/drawing/2014/main" id="{B1C50F7A-9F0B-41D6-B48B-A2D08DF76875}"/>
              </a:ext>
            </a:extLst>
          </p:cNvPr>
          <p:cNvSpPr>
            <a:spLocks noGrp="1"/>
          </p:cNvSpPr>
          <p:nvPr>
            <p:ph idx="1"/>
          </p:nvPr>
        </p:nvSpPr>
        <p:spPr/>
        <p:txBody>
          <a:bodyPr/>
          <a:lstStyle/>
          <a:p>
            <a:r>
              <a:rPr lang="en-US" dirty="0">
                <a:solidFill>
                  <a:schemeClr val="tx2"/>
                </a:solidFill>
              </a:rPr>
              <a:t>These operators provide an expression to access the elements of Complex Types.</a:t>
            </a:r>
            <a:endParaRPr lang="en-GB" dirty="0">
              <a:solidFill>
                <a:schemeClr val="tx2"/>
              </a:solidFill>
            </a:endParaRPr>
          </a:p>
        </p:txBody>
      </p:sp>
      <p:graphicFrame>
        <p:nvGraphicFramePr>
          <p:cNvPr id="4" name="Table 3">
            <a:extLst>
              <a:ext uri="{FF2B5EF4-FFF2-40B4-BE49-F238E27FC236}">
                <a16:creationId xmlns:a16="http://schemas.microsoft.com/office/drawing/2014/main" id="{52D61734-84B8-4320-874C-5122ECF8F133}"/>
              </a:ext>
            </a:extLst>
          </p:cNvPr>
          <p:cNvGraphicFramePr>
            <a:graphicFrameLocks noGrp="1"/>
          </p:cNvGraphicFramePr>
          <p:nvPr>
            <p:extLst>
              <p:ext uri="{D42A27DB-BD31-4B8C-83A1-F6EECF244321}">
                <p14:modId xmlns:p14="http://schemas.microsoft.com/office/powerpoint/2010/main" val="3537829205"/>
              </p:ext>
            </p:extLst>
          </p:nvPr>
        </p:nvGraphicFramePr>
        <p:xfrm>
          <a:off x="554583" y="3074670"/>
          <a:ext cx="11079660" cy="2255520"/>
        </p:xfrm>
        <a:graphic>
          <a:graphicData uri="http://schemas.openxmlformats.org/drawingml/2006/table">
            <a:tbl>
              <a:tblPr/>
              <a:tblGrid>
                <a:gridCol w="1298575">
                  <a:extLst>
                    <a:ext uri="{9D8B030D-6E8A-4147-A177-3AD203B41FA5}">
                      <a16:colId xmlns:a16="http://schemas.microsoft.com/office/drawing/2014/main" val="1713754168"/>
                    </a:ext>
                  </a:extLst>
                </a:gridCol>
                <a:gridCol w="3399631">
                  <a:extLst>
                    <a:ext uri="{9D8B030D-6E8A-4147-A177-3AD203B41FA5}">
                      <a16:colId xmlns:a16="http://schemas.microsoft.com/office/drawing/2014/main" val="73190842"/>
                    </a:ext>
                  </a:extLst>
                </a:gridCol>
                <a:gridCol w="6381454">
                  <a:extLst>
                    <a:ext uri="{9D8B030D-6E8A-4147-A177-3AD203B41FA5}">
                      <a16:colId xmlns:a16="http://schemas.microsoft.com/office/drawing/2014/main" val="1722246164"/>
                    </a:ext>
                  </a:extLst>
                </a:gridCol>
              </a:tblGrid>
              <a:tr h="0">
                <a:tc>
                  <a:txBody>
                    <a:bodyPr/>
                    <a:lstStyle/>
                    <a:p>
                      <a:pPr algn="ctr" fontAlgn="t"/>
                      <a:r>
                        <a:rPr lang="en-IN" dirty="0">
                          <a:solidFill>
                            <a:schemeClr val="tx2"/>
                          </a:solidFill>
                          <a:effectLst/>
                        </a:rPr>
                        <a:t>Operator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solidFill>
                            <a:schemeClr val="tx2"/>
                          </a:solidFill>
                          <a:effectLst/>
                        </a:rPr>
                        <a:t>Operand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solidFill>
                            <a:schemeClr val="tx2"/>
                          </a:solidFill>
                          <a:effectLst/>
                        </a:rPr>
                        <a:t>Description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631707"/>
                  </a:ext>
                </a:extLst>
              </a:tr>
              <a:tr h="0">
                <a:tc>
                  <a:txBody>
                    <a:bodyPr/>
                    <a:lstStyle/>
                    <a:p>
                      <a:pPr algn="just" fontAlgn="t"/>
                      <a:r>
                        <a:rPr lang="en-IN" dirty="0">
                          <a:effectLst/>
                        </a:rPr>
                        <a:t>A[n]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A is an Array and n is an int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It returns the nth element in the array A. The first element has index 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0578373"/>
                  </a:ext>
                </a:extLst>
              </a:tr>
              <a:tr h="0">
                <a:tc>
                  <a:txBody>
                    <a:bodyPr/>
                    <a:lstStyle/>
                    <a:p>
                      <a:pPr algn="just" fontAlgn="t"/>
                      <a:r>
                        <a:rPr lang="en-IN">
                          <a:effectLst/>
                        </a:rPr>
                        <a:t>M[key]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M is a Map&lt;K, V&gt; and key has type K</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a:effectLst/>
                        </a:rPr>
                        <a:t>It returns the value corresponding to the key in the map.</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10651267"/>
                  </a:ext>
                </a:extLst>
              </a:tr>
              <a:tr h="0">
                <a:tc>
                  <a:txBody>
                    <a:bodyPr/>
                    <a:lstStyle/>
                    <a:p>
                      <a:pPr algn="just" fontAlgn="t"/>
                      <a:r>
                        <a:rPr lang="en-IN">
                          <a:effectLst/>
                        </a:rPr>
                        <a:t>S.x</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dirty="0">
                          <a:effectLst/>
                        </a:rPr>
                        <a:t>S is a struct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It returns the x field of 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90226185"/>
                  </a:ext>
                </a:extLst>
              </a:tr>
            </a:tbl>
          </a:graphicData>
        </a:graphic>
      </p:graphicFrame>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51505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67E-777D-4BDE-8A35-40C3421B95DC}"/>
              </a:ext>
            </a:extLst>
          </p:cNvPr>
          <p:cNvSpPr>
            <a:spLocks noGrp="1"/>
          </p:cNvSpPr>
          <p:nvPr>
            <p:ph type="title"/>
          </p:nvPr>
        </p:nvSpPr>
        <p:spPr/>
        <p:txBody>
          <a:bodyPr/>
          <a:lstStyle/>
          <a:p>
            <a:r>
              <a:rPr lang="en-IN" dirty="0"/>
              <a:t>Hive - Built-in Functions</a:t>
            </a:r>
            <a:endParaRPr lang="en-GB" dirty="0"/>
          </a:p>
        </p:txBody>
      </p:sp>
      <p:sp>
        <p:nvSpPr>
          <p:cNvPr id="3" name="Content Placeholder 2">
            <a:extLst>
              <a:ext uri="{FF2B5EF4-FFF2-40B4-BE49-F238E27FC236}">
                <a16:creationId xmlns:a16="http://schemas.microsoft.com/office/drawing/2014/main" id="{16A8FAB9-6221-4592-87BA-AA2A1D69FAAE}"/>
              </a:ext>
            </a:extLst>
          </p:cNvPr>
          <p:cNvSpPr>
            <a:spLocks noGrp="1"/>
          </p:cNvSpPr>
          <p:nvPr>
            <p:ph idx="1"/>
          </p:nvPr>
        </p:nvSpPr>
        <p:spPr/>
        <p:txBody>
          <a:bodyPr/>
          <a:lstStyle/>
          <a:p>
            <a:r>
              <a:rPr lang="en-US" dirty="0">
                <a:solidFill>
                  <a:schemeClr val="tx2"/>
                </a:solidFill>
              </a:rPr>
              <a:t>The functions look quite similar to SQL functions, except for their usage.</a:t>
            </a:r>
          </a:p>
          <a:p>
            <a:r>
              <a:rPr lang="en-US" dirty="0"/>
              <a:t>Built-In Functions</a:t>
            </a:r>
          </a:p>
          <a:p>
            <a:r>
              <a:rPr lang="en-US" dirty="0">
                <a:solidFill>
                  <a:schemeClr val="tx2"/>
                </a:solidFill>
              </a:rPr>
              <a:t>Hive supports the following built-in functions:</a:t>
            </a:r>
          </a:p>
          <a:p>
            <a:endParaRPr lang="en-GB" dirty="0"/>
          </a:p>
        </p:txBody>
      </p:sp>
      <p:graphicFrame>
        <p:nvGraphicFramePr>
          <p:cNvPr id="4" name="Table 3">
            <a:extLst>
              <a:ext uri="{FF2B5EF4-FFF2-40B4-BE49-F238E27FC236}">
                <a16:creationId xmlns:a16="http://schemas.microsoft.com/office/drawing/2014/main" id="{F25368F1-ABFF-4D67-B765-0310A64C2A08}"/>
              </a:ext>
            </a:extLst>
          </p:cNvPr>
          <p:cNvGraphicFramePr>
            <a:graphicFrameLocks noGrp="1"/>
          </p:cNvGraphicFramePr>
          <p:nvPr>
            <p:extLst>
              <p:ext uri="{D42A27DB-BD31-4B8C-83A1-F6EECF244321}">
                <p14:modId xmlns:p14="http://schemas.microsoft.com/office/powerpoint/2010/main" val="2598707677"/>
              </p:ext>
            </p:extLst>
          </p:nvPr>
        </p:nvGraphicFramePr>
        <p:xfrm>
          <a:off x="190044" y="3867150"/>
          <a:ext cx="11808737" cy="2115573"/>
        </p:xfrm>
        <a:graphic>
          <a:graphicData uri="http://schemas.openxmlformats.org/drawingml/2006/table">
            <a:tbl>
              <a:tblPr/>
              <a:tblGrid>
                <a:gridCol w="1610125">
                  <a:extLst>
                    <a:ext uri="{9D8B030D-6E8A-4147-A177-3AD203B41FA5}">
                      <a16:colId xmlns:a16="http://schemas.microsoft.com/office/drawing/2014/main" val="1055294379"/>
                    </a:ext>
                  </a:extLst>
                </a:gridCol>
                <a:gridCol w="1986363">
                  <a:extLst>
                    <a:ext uri="{9D8B030D-6E8A-4147-A177-3AD203B41FA5}">
                      <a16:colId xmlns:a16="http://schemas.microsoft.com/office/drawing/2014/main" val="2175429000"/>
                    </a:ext>
                  </a:extLst>
                </a:gridCol>
                <a:gridCol w="8212249">
                  <a:extLst>
                    <a:ext uri="{9D8B030D-6E8A-4147-A177-3AD203B41FA5}">
                      <a16:colId xmlns:a16="http://schemas.microsoft.com/office/drawing/2014/main" val="536318017"/>
                    </a:ext>
                  </a:extLst>
                </a:gridCol>
              </a:tblGrid>
              <a:tr h="323154">
                <a:tc>
                  <a:txBody>
                    <a:bodyPr/>
                    <a:lstStyle/>
                    <a:p>
                      <a:pPr algn="ctr" fontAlgn="t"/>
                      <a:r>
                        <a:rPr lang="en-IN" sz="1800" dirty="0">
                          <a:solidFill>
                            <a:schemeClr val="tx2"/>
                          </a:solidFill>
                          <a:effectLst/>
                        </a:rPr>
                        <a:t>Return Type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Signature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Description</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40075031"/>
                  </a:ext>
                </a:extLst>
              </a:tr>
              <a:tr h="449605">
                <a:tc>
                  <a:txBody>
                    <a:bodyPr/>
                    <a:lstStyle/>
                    <a:p>
                      <a:pPr fontAlgn="t"/>
                      <a:r>
                        <a:rPr lang="en-IN" sz="1800" dirty="0">
                          <a:effectLst/>
                        </a:rPr>
                        <a:t>BIGINT</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round(double a)</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It returns the rounded BIGINT value of the double.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5061882"/>
                  </a:ext>
                </a:extLst>
              </a:tr>
              <a:tr h="576057">
                <a:tc>
                  <a:txBody>
                    <a:bodyPr/>
                    <a:lstStyle/>
                    <a:p>
                      <a:pPr fontAlgn="t"/>
                      <a:r>
                        <a:rPr lang="en-IN" sz="1800" dirty="0">
                          <a:effectLst/>
                        </a:rPr>
                        <a:t>BIGINT</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floor(double a)</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It returns the maximum BIGINT value that is equal or less than the double.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77364982"/>
                  </a:ext>
                </a:extLst>
              </a:tr>
              <a:tr h="702508">
                <a:tc>
                  <a:txBody>
                    <a:bodyPr/>
                    <a:lstStyle/>
                    <a:p>
                      <a:pPr fontAlgn="t"/>
                      <a:r>
                        <a:rPr lang="en-IN" sz="1800">
                          <a:effectLst/>
                        </a:rPr>
                        <a:t>BIGINT</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ceil(double a)</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It returns the minimum BIGINT value that is equal or greater than the double.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4385268"/>
                  </a:ext>
                </a:extLst>
              </a:tr>
            </a:tbl>
          </a:graphicData>
        </a:graphic>
      </p:graphicFrame>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715000"/>
            <a:ext cx="1155940" cy="1142998"/>
          </a:xfrm>
          <a:prstGeom prst="rect">
            <a:avLst/>
          </a:prstGeom>
        </p:spPr>
      </p:pic>
    </p:spTree>
    <p:extLst>
      <p:ext uri="{BB962C8B-B14F-4D97-AF65-F5344CB8AC3E}">
        <p14:creationId xmlns:p14="http://schemas.microsoft.com/office/powerpoint/2010/main" val="383143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67E-777D-4BDE-8A35-40C3421B95DC}"/>
              </a:ext>
            </a:extLst>
          </p:cNvPr>
          <p:cNvSpPr>
            <a:spLocks noGrp="1"/>
          </p:cNvSpPr>
          <p:nvPr>
            <p:ph type="title"/>
          </p:nvPr>
        </p:nvSpPr>
        <p:spPr>
          <a:xfrm>
            <a:off x="1065211" y="50639"/>
            <a:ext cx="10058402" cy="1219200"/>
          </a:xfrm>
        </p:spPr>
        <p:txBody>
          <a:bodyPr/>
          <a:lstStyle/>
          <a:p>
            <a:r>
              <a:rPr lang="en-IN" dirty="0"/>
              <a:t>Hive - Built-in Functions – Cont..</a:t>
            </a:r>
            <a:endParaRPr lang="en-GB" dirty="0"/>
          </a:p>
        </p:txBody>
      </p:sp>
      <p:graphicFrame>
        <p:nvGraphicFramePr>
          <p:cNvPr id="4" name="Table 3">
            <a:extLst>
              <a:ext uri="{FF2B5EF4-FFF2-40B4-BE49-F238E27FC236}">
                <a16:creationId xmlns:a16="http://schemas.microsoft.com/office/drawing/2014/main" id="{F25368F1-ABFF-4D67-B765-0310A64C2A08}"/>
              </a:ext>
            </a:extLst>
          </p:cNvPr>
          <p:cNvGraphicFramePr>
            <a:graphicFrameLocks noGrp="1"/>
          </p:cNvGraphicFramePr>
          <p:nvPr>
            <p:extLst>
              <p:ext uri="{D42A27DB-BD31-4B8C-83A1-F6EECF244321}">
                <p14:modId xmlns:p14="http://schemas.microsoft.com/office/powerpoint/2010/main" val="4166838584"/>
              </p:ext>
            </p:extLst>
          </p:nvPr>
        </p:nvGraphicFramePr>
        <p:xfrm>
          <a:off x="190043" y="1022189"/>
          <a:ext cx="11808737" cy="5404250"/>
        </p:xfrm>
        <a:graphic>
          <a:graphicData uri="http://schemas.openxmlformats.org/drawingml/2006/table">
            <a:tbl>
              <a:tblPr/>
              <a:tblGrid>
                <a:gridCol w="1610125">
                  <a:extLst>
                    <a:ext uri="{9D8B030D-6E8A-4147-A177-3AD203B41FA5}">
                      <a16:colId xmlns:a16="http://schemas.microsoft.com/office/drawing/2014/main" val="1055294379"/>
                    </a:ext>
                  </a:extLst>
                </a:gridCol>
                <a:gridCol w="4423175">
                  <a:extLst>
                    <a:ext uri="{9D8B030D-6E8A-4147-A177-3AD203B41FA5}">
                      <a16:colId xmlns:a16="http://schemas.microsoft.com/office/drawing/2014/main" val="2175429000"/>
                    </a:ext>
                  </a:extLst>
                </a:gridCol>
                <a:gridCol w="5775437">
                  <a:extLst>
                    <a:ext uri="{9D8B030D-6E8A-4147-A177-3AD203B41FA5}">
                      <a16:colId xmlns:a16="http://schemas.microsoft.com/office/drawing/2014/main" val="536318017"/>
                    </a:ext>
                  </a:extLst>
                </a:gridCol>
              </a:tblGrid>
              <a:tr h="323154">
                <a:tc>
                  <a:txBody>
                    <a:bodyPr/>
                    <a:lstStyle/>
                    <a:p>
                      <a:pPr algn="ctr" fontAlgn="t"/>
                      <a:r>
                        <a:rPr lang="en-IN" sz="1800" dirty="0">
                          <a:solidFill>
                            <a:schemeClr val="tx2"/>
                          </a:solidFill>
                          <a:effectLst/>
                        </a:rPr>
                        <a:t>Return Type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Signature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Description</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40075031"/>
                  </a:ext>
                </a:extLst>
              </a:tr>
              <a:tr h="0">
                <a:tc>
                  <a:txBody>
                    <a:bodyPr/>
                    <a:lstStyle/>
                    <a:p>
                      <a:pPr fontAlgn="t"/>
                      <a:r>
                        <a:rPr lang="en-IN" dirty="0">
                          <a:effectLst/>
                        </a:rPr>
                        <a:t>double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rand(), rand(int seed)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returns a random number that changes from row to row.</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5061882"/>
                  </a:ext>
                </a:extLst>
              </a:tr>
              <a:tr h="0">
                <a:tc>
                  <a:txBody>
                    <a:bodyPr/>
                    <a:lstStyle/>
                    <a:p>
                      <a:pPr fontAlgn="t"/>
                      <a:r>
                        <a:rPr lang="en-IN" dirty="0">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concat</a:t>
                      </a:r>
                      <a:r>
                        <a:rPr lang="en-US" dirty="0">
                          <a:effectLst/>
                        </a:rPr>
                        <a:t>(string A, string B,...)</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It returns the string resulting from concatenating B after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77364982"/>
                  </a:ext>
                </a:extLst>
              </a:tr>
              <a:tr h="0">
                <a:tc>
                  <a:txBody>
                    <a:bodyPr/>
                    <a:lstStyle/>
                    <a:p>
                      <a:pPr fontAlgn="t"/>
                      <a:r>
                        <a:rPr lang="en-IN">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substr</a:t>
                      </a:r>
                      <a:r>
                        <a:rPr lang="en-US" dirty="0">
                          <a:effectLst/>
                        </a:rPr>
                        <a:t>(string A, int start)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returns the substring of A starting from start position till the end of string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4385268"/>
                  </a:ext>
                </a:extLst>
              </a:tr>
              <a:tr h="0">
                <a:tc>
                  <a:txBody>
                    <a:bodyPr/>
                    <a:lstStyle/>
                    <a:p>
                      <a:pPr fontAlgn="t"/>
                      <a:r>
                        <a:rPr lang="en-IN">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substr</a:t>
                      </a:r>
                      <a:r>
                        <a:rPr lang="en-US" dirty="0">
                          <a:effectLst/>
                        </a:rPr>
                        <a:t>(string A, int start, int length)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It returns the substring of A starting from start position with the given length.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4629853"/>
                  </a:ext>
                </a:extLst>
              </a:tr>
              <a:tr h="0">
                <a:tc>
                  <a:txBody>
                    <a:bodyPr/>
                    <a:lstStyle/>
                    <a:p>
                      <a:pPr fontAlgn="t"/>
                      <a:r>
                        <a:rPr lang="en-IN" dirty="0">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upper(string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returns the string resulting from converting all characters of A to upper case.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4671051"/>
                  </a:ext>
                </a:extLst>
              </a:tr>
              <a:tr h="0">
                <a:tc>
                  <a:txBody>
                    <a:bodyPr/>
                    <a:lstStyle/>
                    <a:p>
                      <a:pPr fontAlgn="t"/>
                      <a:r>
                        <a:rPr lang="en-IN">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err="1">
                          <a:effectLst/>
                        </a:rPr>
                        <a:t>ucase</a:t>
                      </a:r>
                      <a:r>
                        <a:rPr lang="en-IN" dirty="0">
                          <a:effectLst/>
                        </a:rPr>
                        <a:t>(string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Same as above.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6843116"/>
                  </a:ext>
                </a:extLst>
              </a:tr>
              <a:tr h="311546">
                <a:tc>
                  <a:txBody>
                    <a:bodyPr/>
                    <a:lstStyle/>
                    <a:p>
                      <a:pPr fontAlgn="t"/>
                      <a:r>
                        <a:rPr lang="en-IN">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lower(string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returns the string resulting from converting all characters of B to lower case.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49287552"/>
                  </a:ext>
                </a:extLst>
              </a:tr>
              <a:tr h="315356">
                <a:tc>
                  <a:txBody>
                    <a:bodyPr/>
                    <a:lstStyle/>
                    <a:p>
                      <a:pPr fontAlgn="t"/>
                      <a:r>
                        <a:rPr lang="en-IN">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err="1">
                          <a:effectLst/>
                        </a:rPr>
                        <a:t>lcase</a:t>
                      </a:r>
                      <a:r>
                        <a:rPr lang="en-IN" dirty="0">
                          <a:effectLst/>
                        </a:rPr>
                        <a:t>(string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Same as above.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03160042"/>
                  </a:ext>
                </a:extLst>
              </a:tr>
            </a:tbl>
          </a:graphicData>
        </a:graphic>
      </p:graphicFrame>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765800"/>
            <a:ext cx="1155940" cy="1092198"/>
          </a:xfrm>
          <a:prstGeom prst="rect">
            <a:avLst/>
          </a:prstGeom>
        </p:spPr>
      </p:pic>
    </p:spTree>
    <p:extLst>
      <p:ext uri="{BB962C8B-B14F-4D97-AF65-F5344CB8AC3E}">
        <p14:creationId xmlns:p14="http://schemas.microsoft.com/office/powerpoint/2010/main" val="119594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67E-777D-4BDE-8A35-40C3421B95DC}"/>
              </a:ext>
            </a:extLst>
          </p:cNvPr>
          <p:cNvSpPr>
            <a:spLocks noGrp="1"/>
          </p:cNvSpPr>
          <p:nvPr>
            <p:ph type="title"/>
          </p:nvPr>
        </p:nvSpPr>
        <p:spPr>
          <a:xfrm>
            <a:off x="1065211" y="50639"/>
            <a:ext cx="10058402" cy="1219200"/>
          </a:xfrm>
        </p:spPr>
        <p:txBody>
          <a:bodyPr/>
          <a:lstStyle/>
          <a:p>
            <a:r>
              <a:rPr lang="en-IN" dirty="0"/>
              <a:t>Hive - Built-in Functions – Cont..</a:t>
            </a:r>
            <a:endParaRPr lang="en-GB" dirty="0"/>
          </a:p>
        </p:txBody>
      </p:sp>
      <p:graphicFrame>
        <p:nvGraphicFramePr>
          <p:cNvPr id="4" name="Table 3">
            <a:extLst>
              <a:ext uri="{FF2B5EF4-FFF2-40B4-BE49-F238E27FC236}">
                <a16:creationId xmlns:a16="http://schemas.microsoft.com/office/drawing/2014/main" id="{F25368F1-ABFF-4D67-B765-0310A64C2A08}"/>
              </a:ext>
            </a:extLst>
          </p:cNvPr>
          <p:cNvGraphicFramePr>
            <a:graphicFrameLocks noGrp="1"/>
          </p:cNvGraphicFramePr>
          <p:nvPr>
            <p:extLst>
              <p:ext uri="{D42A27DB-BD31-4B8C-83A1-F6EECF244321}">
                <p14:modId xmlns:p14="http://schemas.microsoft.com/office/powerpoint/2010/main" val="1124578860"/>
              </p:ext>
            </p:extLst>
          </p:nvPr>
        </p:nvGraphicFramePr>
        <p:xfrm>
          <a:off x="190043" y="1022189"/>
          <a:ext cx="11808737" cy="5251850"/>
        </p:xfrm>
        <a:graphic>
          <a:graphicData uri="http://schemas.openxmlformats.org/drawingml/2006/table">
            <a:tbl>
              <a:tblPr/>
              <a:tblGrid>
                <a:gridCol w="1610125">
                  <a:extLst>
                    <a:ext uri="{9D8B030D-6E8A-4147-A177-3AD203B41FA5}">
                      <a16:colId xmlns:a16="http://schemas.microsoft.com/office/drawing/2014/main" val="1055294379"/>
                    </a:ext>
                  </a:extLst>
                </a:gridCol>
                <a:gridCol w="2638482">
                  <a:extLst>
                    <a:ext uri="{9D8B030D-6E8A-4147-A177-3AD203B41FA5}">
                      <a16:colId xmlns:a16="http://schemas.microsoft.com/office/drawing/2014/main" val="2175429000"/>
                    </a:ext>
                  </a:extLst>
                </a:gridCol>
                <a:gridCol w="7560130">
                  <a:extLst>
                    <a:ext uri="{9D8B030D-6E8A-4147-A177-3AD203B41FA5}">
                      <a16:colId xmlns:a16="http://schemas.microsoft.com/office/drawing/2014/main" val="536318017"/>
                    </a:ext>
                  </a:extLst>
                </a:gridCol>
              </a:tblGrid>
              <a:tr h="323154">
                <a:tc>
                  <a:txBody>
                    <a:bodyPr/>
                    <a:lstStyle/>
                    <a:p>
                      <a:pPr algn="ctr" fontAlgn="t"/>
                      <a:r>
                        <a:rPr lang="en-IN" sz="1800" dirty="0">
                          <a:solidFill>
                            <a:schemeClr val="tx2"/>
                          </a:solidFill>
                          <a:effectLst/>
                        </a:rPr>
                        <a:t>Return Type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Signature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Description</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40075031"/>
                  </a:ext>
                </a:extLst>
              </a:tr>
              <a:tr h="0">
                <a:tc>
                  <a:txBody>
                    <a:bodyPr/>
                    <a:lstStyle/>
                    <a:p>
                      <a:pPr fontAlgn="t"/>
                      <a:r>
                        <a:rPr lang="en-IN" dirty="0">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trim(string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It returns the string resulting from trimming spaces from both ends of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5061882"/>
                  </a:ext>
                </a:extLst>
              </a:tr>
              <a:tr h="0">
                <a:tc>
                  <a:txBody>
                    <a:bodyPr/>
                    <a:lstStyle/>
                    <a:p>
                      <a:pPr fontAlgn="t"/>
                      <a:r>
                        <a:rPr lang="en-IN" dirty="0">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err="1">
                          <a:effectLst/>
                        </a:rPr>
                        <a:t>ltrim</a:t>
                      </a:r>
                      <a:r>
                        <a:rPr lang="en-IN" dirty="0">
                          <a:effectLst/>
                        </a:rPr>
                        <a:t>(string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It returns the string resulting from trimming spaces from the beginning (left hand side) of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77364982"/>
                  </a:ext>
                </a:extLst>
              </a:tr>
              <a:tr h="0">
                <a:tc>
                  <a:txBody>
                    <a:bodyPr/>
                    <a:lstStyle/>
                    <a:p>
                      <a:pPr fontAlgn="t"/>
                      <a:r>
                        <a:rPr lang="en-IN" dirty="0">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err="1">
                          <a:effectLst/>
                        </a:rPr>
                        <a:t>rtrim</a:t>
                      </a:r>
                      <a:r>
                        <a:rPr lang="en-IN" dirty="0">
                          <a:effectLst/>
                        </a:rPr>
                        <a:t>(string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err="1">
                          <a:effectLst/>
                        </a:rPr>
                        <a:t>rtrim</a:t>
                      </a:r>
                      <a:r>
                        <a:rPr lang="en-US" dirty="0">
                          <a:effectLst/>
                        </a:rPr>
                        <a:t>(string A) It returns the string resulting from trimming spaces from the end (right hand side) of 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4385268"/>
                  </a:ext>
                </a:extLst>
              </a:tr>
              <a:tr h="0">
                <a:tc>
                  <a:txBody>
                    <a:bodyPr/>
                    <a:lstStyle/>
                    <a:p>
                      <a:pPr fontAlgn="t"/>
                      <a:r>
                        <a:rPr lang="en-IN">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regexp_replace</a:t>
                      </a:r>
                      <a:r>
                        <a:rPr lang="en-US" dirty="0">
                          <a:effectLst/>
                        </a:rPr>
                        <a:t>(string A, string B, string C)</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It returns the string resulting from replacing all substrings in B that match the Java regular expression syntax with C.</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4629853"/>
                  </a:ext>
                </a:extLst>
              </a:tr>
              <a:tr h="0">
                <a:tc>
                  <a:txBody>
                    <a:bodyPr/>
                    <a:lstStyle/>
                    <a:p>
                      <a:pPr fontAlgn="t"/>
                      <a:r>
                        <a:rPr lang="en-IN" dirty="0">
                          <a:effectLst/>
                        </a:rPr>
                        <a:t>int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size(Map&lt;K.V&gt;)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It returns the number of elements in the map type.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4671051"/>
                  </a:ext>
                </a:extLst>
              </a:tr>
              <a:tr h="0">
                <a:tc>
                  <a:txBody>
                    <a:bodyPr/>
                    <a:lstStyle/>
                    <a:p>
                      <a:pPr fontAlgn="t"/>
                      <a:r>
                        <a:rPr lang="en-IN" dirty="0">
                          <a:effectLst/>
                        </a:rPr>
                        <a:t>int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size(Array&lt;T&gt;)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It returns the number of elements in the array type.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6843116"/>
                  </a:ext>
                </a:extLst>
              </a:tr>
              <a:tr h="0">
                <a:tc>
                  <a:txBody>
                    <a:bodyPr/>
                    <a:lstStyle/>
                    <a:p>
                      <a:pPr fontAlgn="t"/>
                      <a:r>
                        <a:rPr lang="en-IN">
                          <a:effectLst/>
                        </a:rPr>
                        <a:t>value of &lt;type&gt;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cast(&lt;expr&gt; as &lt;type&gt;)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effectLst/>
                        </a:rPr>
                        <a:t>It converts the results of the expression expr to &lt;type&gt; e.g. cast('1' as BIGINT) converts the string '1' to it integral representation. A NULL is returned if the conversion does not succeed.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38249365"/>
                  </a:ext>
                </a:extLst>
              </a:tr>
            </a:tbl>
          </a:graphicData>
        </a:graphic>
      </p:graphicFrame>
    </p:spTree>
    <p:extLst>
      <p:ext uri="{BB962C8B-B14F-4D97-AF65-F5344CB8AC3E}">
        <p14:creationId xmlns:p14="http://schemas.microsoft.com/office/powerpoint/2010/main" val="1211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2238-C5E5-4A81-A554-35A1A80FBA74}"/>
              </a:ext>
            </a:extLst>
          </p:cNvPr>
          <p:cNvSpPr>
            <a:spLocks noGrp="1"/>
          </p:cNvSpPr>
          <p:nvPr>
            <p:ph type="title"/>
          </p:nvPr>
        </p:nvSpPr>
        <p:spPr/>
        <p:txBody>
          <a:bodyPr anchor="ctr"/>
          <a:lstStyle/>
          <a:p>
            <a:r>
              <a:rPr lang="en-IN" dirty="0"/>
              <a:t>Hive – Introduction – Cont..</a:t>
            </a:r>
            <a:endParaRPr lang="en-GB" dirty="0"/>
          </a:p>
        </p:txBody>
      </p:sp>
      <p:sp>
        <p:nvSpPr>
          <p:cNvPr id="3" name="Content Placeholder 2">
            <a:extLst>
              <a:ext uri="{FF2B5EF4-FFF2-40B4-BE49-F238E27FC236}">
                <a16:creationId xmlns:a16="http://schemas.microsoft.com/office/drawing/2014/main" id="{0881E47E-7430-40A8-8348-95846855DAC6}"/>
              </a:ext>
            </a:extLst>
          </p:cNvPr>
          <p:cNvSpPr>
            <a:spLocks noGrp="1"/>
          </p:cNvSpPr>
          <p:nvPr>
            <p:ph idx="1"/>
          </p:nvPr>
        </p:nvSpPr>
        <p:spPr>
          <a:xfrm>
            <a:off x="1065212" y="1523999"/>
            <a:ext cx="10058400" cy="4807789"/>
          </a:xfrm>
        </p:spPr>
        <p:txBody>
          <a:bodyPr>
            <a:noAutofit/>
          </a:bodyPr>
          <a:lstStyle/>
          <a:p>
            <a:pPr marL="0" indent="0">
              <a:buNone/>
            </a:pPr>
            <a:r>
              <a:rPr lang="en-IN" sz="2000" b="1" dirty="0"/>
              <a:t>Hive is NOT</a:t>
            </a:r>
          </a:p>
          <a:p>
            <a:r>
              <a:rPr lang="en-US" sz="2000" dirty="0">
                <a:solidFill>
                  <a:schemeClr val="tx2"/>
                </a:solidFill>
              </a:rPr>
              <a:t>A relational database</a:t>
            </a:r>
          </a:p>
          <a:p>
            <a:r>
              <a:rPr lang="en-US" sz="2000" dirty="0">
                <a:solidFill>
                  <a:schemeClr val="tx2"/>
                </a:solidFill>
              </a:rPr>
              <a:t>A design for </a:t>
            </a:r>
            <a:r>
              <a:rPr lang="en-US" sz="2000" dirty="0" err="1">
                <a:solidFill>
                  <a:schemeClr val="tx2"/>
                </a:solidFill>
              </a:rPr>
              <a:t>OnLine</a:t>
            </a:r>
            <a:r>
              <a:rPr lang="en-US" sz="2000" dirty="0">
                <a:solidFill>
                  <a:schemeClr val="tx2"/>
                </a:solidFill>
              </a:rPr>
              <a:t> Transaction Processing (OLTP)</a:t>
            </a:r>
          </a:p>
          <a:p>
            <a:r>
              <a:rPr lang="en-US" sz="2000" dirty="0">
                <a:solidFill>
                  <a:schemeClr val="tx2"/>
                </a:solidFill>
              </a:rPr>
              <a:t>A language for real-time queries and row-level updates</a:t>
            </a:r>
          </a:p>
          <a:p>
            <a:pPr marL="0" indent="0">
              <a:buNone/>
            </a:pPr>
            <a:r>
              <a:rPr lang="en-IN" sz="2000" b="1" dirty="0"/>
              <a:t>Features of Hive</a:t>
            </a:r>
          </a:p>
          <a:p>
            <a:pPr algn="just"/>
            <a:r>
              <a:rPr lang="en-US" sz="2000" dirty="0">
                <a:solidFill>
                  <a:schemeClr val="tx2"/>
                </a:solidFill>
              </a:rPr>
              <a:t>It stores schema in a database and processed data into HDFS.</a:t>
            </a:r>
          </a:p>
          <a:p>
            <a:pPr algn="just"/>
            <a:r>
              <a:rPr lang="en-US" sz="2000" dirty="0">
                <a:solidFill>
                  <a:schemeClr val="tx2"/>
                </a:solidFill>
              </a:rPr>
              <a:t>It is designed for OLAP.</a:t>
            </a:r>
          </a:p>
          <a:p>
            <a:pPr algn="just"/>
            <a:r>
              <a:rPr lang="en-US" sz="2000" dirty="0">
                <a:solidFill>
                  <a:schemeClr val="tx2"/>
                </a:solidFill>
              </a:rPr>
              <a:t>It provides SQL type language for querying called HiveQL or HQL.</a:t>
            </a:r>
          </a:p>
          <a:p>
            <a:pPr algn="just"/>
            <a:r>
              <a:rPr lang="en-US" sz="2000" dirty="0">
                <a:solidFill>
                  <a:schemeClr val="tx2"/>
                </a:solidFill>
              </a:rPr>
              <a:t>It is familiar, fast, scalable, and extensible.</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2625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67E-777D-4BDE-8A35-40C3421B95DC}"/>
              </a:ext>
            </a:extLst>
          </p:cNvPr>
          <p:cNvSpPr>
            <a:spLocks noGrp="1"/>
          </p:cNvSpPr>
          <p:nvPr>
            <p:ph type="title"/>
          </p:nvPr>
        </p:nvSpPr>
        <p:spPr>
          <a:xfrm>
            <a:off x="1065211" y="50639"/>
            <a:ext cx="10058402" cy="1219200"/>
          </a:xfrm>
        </p:spPr>
        <p:txBody>
          <a:bodyPr/>
          <a:lstStyle/>
          <a:p>
            <a:r>
              <a:rPr lang="en-IN" dirty="0"/>
              <a:t>Hive - Built-in Functions – Cont..</a:t>
            </a:r>
            <a:endParaRPr lang="en-GB" dirty="0"/>
          </a:p>
        </p:txBody>
      </p:sp>
      <p:graphicFrame>
        <p:nvGraphicFramePr>
          <p:cNvPr id="4" name="Table 3">
            <a:extLst>
              <a:ext uri="{FF2B5EF4-FFF2-40B4-BE49-F238E27FC236}">
                <a16:creationId xmlns:a16="http://schemas.microsoft.com/office/drawing/2014/main" id="{F25368F1-ABFF-4D67-B765-0310A64C2A08}"/>
              </a:ext>
            </a:extLst>
          </p:cNvPr>
          <p:cNvGraphicFramePr>
            <a:graphicFrameLocks noGrp="1"/>
          </p:cNvGraphicFramePr>
          <p:nvPr>
            <p:extLst>
              <p:ext uri="{D42A27DB-BD31-4B8C-83A1-F6EECF244321}">
                <p14:modId xmlns:p14="http://schemas.microsoft.com/office/powerpoint/2010/main" val="2718252039"/>
              </p:ext>
            </p:extLst>
          </p:nvPr>
        </p:nvGraphicFramePr>
        <p:xfrm>
          <a:off x="190043" y="1022189"/>
          <a:ext cx="11808737" cy="5648090"/>
        </p:xfrm>
        <a:graphic>
          <a:graphicData uri="http://schemas.openxmlformats.org/drawingml/2006/table">
            <a:tbl>
              <a:tblPr/>
              <a:tblGrid>
                <a:gridCol w="1191082">
                  <a:extLst>
                    <a:ext uri="{9D8B030D-6E8A-4147-A177-3AD203B41FA5}">
                      <a16:colId xmlns:a16="http://schemas.microsoft.com/office/drawing/2014/main" val="1055294379"/>
                    </a:ext>
                  </a:extLst>
                </a:gridCol>
                <a:gridCol w="2171700">
                  <a:extLst>
                    <a:ext uri="{9D8B030D-6E8A-4147-A177-3AD203B41FA5}">
                      <a16:colId xmlns:a16="http://schemas.microsoft.com/office/drawing/2014/main" val="2175429000"/>
                    </a:ext>
                  </a:extLst>
                </a:gridCol>
                <a:gridCol w="8445955">
                  <a:extLst>
                    <a:ext uri="{9D8B030D-6E8A-4147-A177-3AD203B41FA5}">
                      <a16:colId xmlns:a16="http://schemas.microsoft.com/office/drawing/2014/main" val="536318017"/>
                    </a:ext>
                  </a:extLst>
                </a:gridCol>
              </a:tblGrid>
              <a:tr h="323154">
                <a:tc>
                  <a:txBody>
                    <a:bodyPr/>
                    <a:lstStyle/>
                    <a:p>
                      <a:pPr algn="ctr" fontAlgn="t"/>
                      <a:r>
                        <a:rPr lang="en-IN" sz="1800" dirty="0">
                          <a:solidFill>
                            <a:schemeClr val="tx2"/>
                          </a:solidFill>
                          <a:effectLst/>
                        </a:rPr>
                        <a:t>Return Type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Signature</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solidFill>
                            <a:schemeClr val="tx2"/>
                          </a:solidFill>
                          <a:effectLst/>
                        </a:rPr>
                        <a:t>Description</a:t>
                      </a:r>
                    </a:p>
                  </a:txBody>
                  <a:tcPr marL="35125" marR="35125" marT="35125" marB="351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40075031"/>
                  </a:ext>
                </a:extLst>
              </a:tr>
              <a:tr h="0">
                <a:tc>
                  <a:txBody>
                    <a:bodyPr/>
                    <a:lstStyle/>
                    <a:p>
                      <a:pPr fontAlgn="t"/>
                      <a:r>
                        <a:rPr lang="en-IN" dirty="0">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err="1">
                          <a:effectLst/>
                        </a:rPr>
                        <a:t>from_unixtime</a:t>
                      </a:r>
                      <a:r>
                        <a:rPr lang="en-IN" dirty="0">
                          <a:effectLst/>
                        </a:rPr>
                        <a:t>(int </a:t>
                      </a:r>
                      <a:r>
                        <a:rPr lang="en-IN" dirty="0" err="1">
                          <a:effectLst/>
                        </a:rPr>
                        <a:t>unixtime</a:t>
                      </a:r>
                      <a:r>
                        <a:rPr lang="en-IN" dirty="0">
                          <a:effectLst/>
                        </a:rPr>
                        <a: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convert the number of seconds from Unix epoch (1970-01-01 00:00:00 UTC) to a string representing the timestamp of that moment in the current system time zone in the format of "1970-01-01 00:00:00"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5061882"/>
                  </a:ext>
                </a:extLst>
              </a:tr>
              <a:tr h="0">
                <a:tc>
                  <a:txBody>
                    <a:bodyPr/>
                    <a:lstStyle/>
                    <a:p>
                      <a:pPr fontAlgn="t"/>
                      <a:r>
                        <a:rPr lang="en-IN" dirty="0">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err="1">
                          <a:effectLst/>
                        </a:rPr>
                        <a:t>to_date</a:t>
                      </a:r>
                      <a:r>
                        <a:rPr lang="en-IN" dirty="0">
                          <a:effectLst/>
                        </a:rPr>
                        <a:t>(string timestamp)</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It returns the date part of a timestamp string: to_date("1970-01-01 00:00:00") = "1970-01-01"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77364982"/>
                  </a:ext>
                </a:extLst>
              </a:tr>
              <a:tr h="0">
                <a:tc>
                  <a:txBody>
                    <a:bodyPr/>
                    <a:lstStyle/>
                    <a:p>
                      <a:pPr fontAlgn="t"/>
                      <a:r>
                        <a:rPr lang="en-IN">
                          <a:effectLst/>
                        </a:rPr>
                        <a:t>int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year(string date)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It returns the year part of a date or a timestamp string: year("1970-01-01 00:00:00") = 1970, year("1970-01-01") = 1970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4385268"/>
                  </a:ext>
                </a:extLst>
              </a:tr>
              <a:tr h="0">
                <a:tc>
                  <a:txBody>
                    <a:bodyPr/>
                    <a:lstStyle/>
                    <a:p>
                      <a:pPr fontAlgn="t"/>
                      <a:r>
                        <a:rPr lang="en-IN">
                          <a:effectLst/>
                        </a:rPr>
                        <a:t>int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month(string date)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It returns the month part of a date or a timestamp string: month("1970-11-01 00:00:00") = 11, month("1970-11-01") = 11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4629853"/>
                  </a:ext>
                </a:extLst>
              </a:tr>
              <a:tr h="0">
                <a:tc>
                  <a:txBody>
                    <a:bodyPr/>
                    <a:lstStyle/>
                    <a:p>
                      <a:pPr fontAlgn="t"/>
                      <a:r>
                        <a:rPr lang="en-IN">
                          <a:effectLst/>
                        </a:rPr>
                        <a:t>int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day(string date)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returns the day part of a date or a timestamp string: day("1970-11-01 00:00:00") = 1, day("1970-11-01") = 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4671051"/>
                  </a:ext>
                </a:extLst>
              </a:tr>
              <a:tr h="0">
                <a:tc>
                  <a:txBody>
                    <a:bodyPr/>
                    <a:lstStyle/>
                    <a:p>
                      <a:pPr fontAlgn="t"/>
                      <a:r>
                        <a:rPr lang="en-IN">
                          <a:effectLst/>
                        </a:rPr>
                        <a:t>string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get_json_object</a:t>
                      </a:r>
                      <a:r>
                        <a:rPr lang="en-US" dirty="0">
                          <a:effectLst/>
                        </a:rPr>
                        <a:t>(string </a:t>
                      </a:r>
                      <a:r>
                        <a:rPr lang="en-US" dirty="0" err="1">
                          <a:effectLst/>
                        </a:rPr>
                        <a:t>json_string</a:t>
                      </a:r>
                      <a:r>
                        <a:rPr lang="en-US" dirty="0">
                          <a:effectLst/>
                        </a:rPr>
                        <a:t>, string path)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It extracts json object from a json string based on json path specified, and returns json string of the extracted json object. It returns NULL if the input json string is invalid.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6843116"/>
                  </a:ext>
                </a:extLst>
              </a:tr>
            </a:tbl>
          </a:graphicData>
        </a:graphic>
      </p:graphicFrame>
    </p:spTree>
    <p:extLst>
      <p:ext uri="{BB962C8B-B14F-4D97-AF65-F5344CB8AC3E}">
        <p14:creationId xmlns:p14="http://schemas.microsoft.com/office/powerpoint/2010/main" val="372874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937E-8252-46FE-94EB-60FBD69E8804}"/>
              </a:ext>
            </a:extLst>
          </p:cNvPr>
          <p:cNvSpPr>
            <a:spLocks noGrp="1"/>
          </p:cNvSpPr>
          <p:nvPr>
            <p:ph type="title"/>
          </p:nvPr>
        </p:nvSpPr>
        <p:spPr/>
        <p:txBody>
          <a:bodyPr/>
          <a:lstStyle/>
          <a:p>
            <a:r>
              <a:rPr lang="en-IN" dirty="0"/>
              <a:t>Hive - Built-in Functions – Cont..</a:t>
            </a:r>
            <a:endParaRPr lang="en-GB" dirty="0"/>
          </a:p>
        </p:txBody>
      </p:sp>
      <p:sp>
        <p:nvSpPr>
          <p:cNvPr id="3" name="Content Placeholder 2">
            <a:extLst>
              <a:ext uri="{FF2B5EF4-FFF2-40B4-BE49-F238E27FC236}">
                <a16:creationId xmlns:a16="http://schemas.microsoft.com/office/drawing/2014/main" id="{DC2ECC56-4F74-40FE-8152-5EB34A6EDF5B}"/>
              </a:ext>
            </a:extLst>
          </p:cNvPr>
          <p:cNvSpPr>
            <a:spLocks noGrp="1"/>
          </p:cNvSpPr>
          <p:nvPr>
            <p:ph idx="1"/>
          </p:nvPr>
        </p:nvSpPr>
        <p:spPr>
          <a:xfrm>
            <a:off x="988616" y="1524000"/>
            <a:ext cx="10211594" cy="4229100"/>
          </a:xfrm>
        </p:spPr>
        <p:txBody>
          <a:bodyPr>
            <a:noAutofit/>
          </a:bodyPr>
          <a:lstStyle/>
          <a:p>
            <a:r>
              <a:rPr lang="en-US" sz="2000" dirty="0"/>
              <a:t>Example</a:t>
            </a:r>
          </a:p>
          <a:p>
            <a:r>
              <a:rPr lang="en-US" sz="2000" dirty="0">
                <a:solidFill>
                  <a:schemeClr val="tx2"/>
                </a:solidFill>
              </a:rPr>
              <a:t>The following queries demonstrate some built-in functions:</a:t>
            </a:r>
          </a:p>
          <a:p>
            <a:r>
              <a:rPr lang="en-US" sz="2000" dirty="0"/>
              <a:t>round() function</a:t>
            </a:r>
          </a:p>
          <a:p>
            <a:pPr lvl="1"/>
            <a:r>
              <a:rPr lang="en-US" dirty="0"/>
              <a:t>hive&gt; SELECT round(2.6) from temp;</a:t>
            </a:r>
          </a:p>
          <a:p>
            <a:r>
              <a:rPr lang="en-US" sz="2000" dirty="0">
                <a:solidFill>
                  <a:schemeClr val="tx2"/>
                </a:solidFill>
              </a:rPr>
              <a:t>On successful execution of query, you get to see the following response:</a:t>
            </a:r>
          </a:p>
          <a:p>
            <a:pPr lvl="1"/>
            <a:r>
              <a:rPr lang="en-US" dirty="0"/>
              <a:t>3.0</a:t>
            </a:r>
          </a:p>
          <a:p>
            <a:r>
              <a:rPr lang="en-US" sz="2000" dirty="0"/>
              <a:t>floor() function</a:t>
            </a:r>
          </a:p>
          <a:p>
            <a:pPr lvl="1"/>
            <a:r>
              <a:rPr lang="en-US" dirty="0"/>
              <a:t>hive&gt; SELECT floor(2.6) from temp;</a:t>
            </a:r>
          </a:p>
          <a:p>
            <a:r>
              <a:rPr lang="en-US" sz="2000" dirty="0">
                <a:solidFill>
                  <a:schemeClr val="tx2"/>
                </a:solidFill>
              </a:rPr>
              <a:t>On successful execution of the query, you get to see the following response:</a:t>
            </a:r>
          </a:p>
          <a:p>
            <a:pPr lvl="1"/>
            <a:r>
              <a:rPr lang="en-US" dirty="0"/>
              <a:t>2.0</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88266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8642-A6A0-4743-AE85-2654DB263D96}"/>
              </a:ext>
            </a:extLst>
          </p:cNvPr>
          <p:cNvSpPr>
            <a:spLocks noGrp="1"/>
          </p:cNvSpPr>
          <p:nvPr>
            <p:ph type="title"/>
          </p:nvPr>
        </p:nvSpPr>
        <p:spPr/>
        <p:txBody>
          <a:bodyPr/>
          <a:lstStyle/>
          <a:p>
            <a:r>
              <a:rPr lang="en-IN" dirty="0"/>
              <a:t>Aggregate Functions</a:t>
            </a:r>
            <a:endParaRPr lang="en-GB" dirty="0"/>
          </a:p>
        </p:txBody>
      </p:sp>
      <p:sp>
        <p:nvSpPr>
          <p:cNvPr id="3" name="Content Placeholder 2">
            <a:extLst>
              <a:ext uri="{FF2B5EF4-FFF2-40B4-BE49-F238E27FC236}">
                <a16:creationId xmlns:a16="http://schemas.microsoft.com/office/drawing/2014/main" id="{4117293A-C207-4B03-8B8F-9C82998AF039}"/>
              </a:ext>
            </a:extLst>
          </p:cNvPr>
          <p:cNvSpPr>
            <a:spLocks noGrp="1"/>
          </p:cNvSpPr>
          <p:nvPr>
            <p:ph idx="1"/>
          </p:nvPr>
        </p:nvSpPr>
        <p:spPr/>
        <p:txBody>
          <a:bodyPr>
            <a:normAutofit/>
          </a:bodyPr>
          <a:lstStyle/>
          <a:p>
            <a:pPr algn="just"/>
            <a:r>
              <a:rPr lang="en-US" sz="2000" dirty="0">
                <a:solidFill>
                  <a:schemeClr val="tx2"/>
                </a:solidFill>
              </a:rPr>
              <a:t>Hive supports the following built-in </a:t>
            </a:r>
            <a:r>
              <a:rPr lang="en-US" sz="2000" b="1" dirty="0">
                <a:solidFill>
                  <a:schemeClr val="tx2"/>
                </a:solidFill>
              </a:rPr>
              <a:t>aggregate functions</a:t>
            </a:r>
            <a:r>
              <a:rPr lang="en-US" sz="2000" dirty="0">
                <a:solidFill>
                  <a:schemeClr val="tx2"/>
                </a:solidFill>
              </a:rPr>
              <a:t>. The usage of these functions is as same as the SQL aggregate functions.</a:t>
            </a:r>
            <a:endParaRPr lang="en-GB" sz="2000" dirty="0">
              <a:solidFill>
                <a:schemeClr val="tx2"/>
              </a:solidFill>
            </a:endParaRPr>
          </a:p>
        </p:txBody>
      </p:sp>
      <p:graphicFrame>
        <p:nvGraphicFramePr>
          <p:cNvPr id="4" name="Table 3">
            <a:extLst>
              <a:ext uri="{FF2B5EF4-FFF2-40B4-BE49-F238E27FC236}">
                <a16:creationId xmlns:a16="http://schemas.microsoft.com/office/drawing/2014/main" id="{1D6257DD-39DF-433A-92A1-E027BB563026}"/>
              </a:ext>
            </a:extLst>
          </p:cNvPr>
          <p:cNvGraphicFramePr>
            <a:graphicFrameLocks noGrp="1"/>
          </p:cNvGraphicFramePr>
          <p:nvPr>
            <p:extLst>
              <p:ext uri="{D42A27DB-BD31-4B8C-83A1-F6EECF244321}">
                <p14:modId xmlns:p14="http://schemas.microsoft.com/office/powerpoint/2010/main" val="3479349003"/>
              </p:ext>
            </p:extLst>
          </p:nvPr>
        </p:nvGraphicFramePr>
        <p:xfrm>
          <a:off x="372654" y="2965577"/>
          <a:ext cx="11443518" cy="2776769"/>
        </p:xfrm>
        <a:graphic>
          <a:graphicData uri="http://schemas.openxmlformats.org/drawingml/2006/table">
            <a:tbl>
              <a:tblPr/>
              <a:tblGrid>
                <a:gridCol w="1629097">
                  <a:extLst>
                    <a:ext uri="{9D8B030D-6E8A-4147-A177-3AD203B41FA5}">
                      <a16:colId xmlns:a16="http://schemas.microsoft.com/office/drawing/2014/main" val="1624117670"/>
                    </a:ext>
                  </a:extLst>
                </a:gridCol>
                <a:gridCol w="2890565">
                  <a:extLst>
                    <a:ext uri="{9D8B030D-6E8A-4147-A177-3AD203B41FA5}">
                      <a16:colId xmlns:a16="http://schemas.microsoft.com/office/drawing/2014/main" val="199281138"/>
                    </a:ext>
                  </a:extLst>
                </a:gridCol>
                <a:gridCol w="6923856">
                  <a:extLst>
                    <a:ext uri="{9D8B030D-6E8A-4147-A177-3AD203B41FA5}">
                      <a16:colId xmlns:a16="http://schemas.microsoft.com/office/drawing/2014/main" val="325690791"/>
                    </a:ext>
                  </a:extLst>
                </a:gridCol>
              </a:tblGrid>
              <a:tr h="410419">
                <a:tc>
                  <a:txBody>
                    <a:bodyPr/>
                    <a:lstStyle/>
                    <a:p>
                      <a:pPr fontAlgn="t"/>
                      <a:r>
                        <a:rPr lang="en-IN" sz="1800">
                          <a:effectLst/>
                        </a:rPr>
                        <a:t>Return Type</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800">
                          <a:effectLst/>
                        </a:rPr>
                        <a:t>Signature</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800">
                          <a:effectLst/>
                        </a:rPr>
                        <a:t>Description</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40813665"/>
                  </a:ext>
                </a:extLst>
              </a:tr>
              <a:tr h="243504">
                <a:tc>
                  <a:txBody>
                    <a:bodyPr/>
                    <a:lstStyle/>
                    <a:p>
                      <a:pPr fontAlgn="t"/>
                      <a:r>
                        <a:rPr lang="en-IN" sz="1800">
                          <a:effectLst/>
                        </a:rPr>
                        <a:t>BIGINT</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count(*), count(expr),</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count(*) - Returns the total number of retrieved rows.</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6227007"/>
                  </a:ext>
                </a:extLst>
              </a:tr>
              <a:tr h="415436">
                <a:tc>
                  <a:txBody>
                    <a:bodyPr/>
                    <a:lstStyle/>
                    <a:p>
                      <a:pPr fontAlgn="t"/>
                      <a:r>
                        <a:rPr lang="en-IN" sz="1800">
                          <a:effectLst/>
                        </a:rPr>
                        <a:t>DOUBLE</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it-IT" sz="1800">
                          <a:effectLst/>
                        </a:rPr>
                        <a:t>sum(col), sum(DISTINCT col)</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It returns the sum of the elements in the group or the sum of the distinct values of the column in the group.</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83214594"/>
                  </a:ext>
                </a:extLst>
              </a:tr>
              <a:tr h="594650">
                <a:tc>
                  <a:txBody>
                    <a:bodyPr/>
                    <a:lstStyle/>
                    <a:p>
                      <a:pPr fontAlgn="t"/>
                      <a:r>
                        <a:rPr lang="en-IN" sz="1800">
                          <a:effectLst/>
                        </a:rPr>
                        <a:t>DOUBLE</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it-IT" sz="1800">
                          <a:effectLst/>
                        </a:rPr>
                        <a:t>avg(col), avg(DISTINCT col)</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It returns the average of the elements in the group or the average of the distinct values of the column in the group.</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1422273"/>
                  </a:ext>
                </a:extLst>
              </a:tr>
              <a:tr h="0">
                <a:tc>
                  <a:txBody>
                    <a:bodyPr/>
                    <a:lstStyle/>
                    <a:p>
                      <a:pPr fontAlgn="t"/>
                      <a:r>
                        <a:rPr lang="en-IN" sz="1800">
                          <a:effectLst/>
                        </a:rPr>
                        <a:t>DOUBLE</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min(col)</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It returns the minimum value of the column in the group.</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55366173"/>
                  </a:ext>
                </a:extLst>
              </a:tr>
              <a:tr h="0">
                <a:tc>
                  <a:txBody>
                    <a:bodyPr/>
                    <a:lstStyle/>
                    <a:p>
                      <a:pPr fontAlgn="t"/>
                      <a:r>
                        <a:rPr lang="en-IN" sz="1800">
                          <a:effectLst/>
                        </a:rPr>
                        <a:t>DOUBLE</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max(col)</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It returns the maximum value of the column in the group.</a:t>
                      </a:r>
                    </a:p>
                  </a:txBody>
                  <a:tcPr marL="44611" marR="44611" marT="44611" marB="446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44053860"/>
                  </a:ext>
                </a:extLst>
              </a:tr>
            </a:tbl>
          </a:graphicData>
        </a:graphic>
      </p:graphicFrame>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791200"/>
            <a:ext cx="1155940" cy="1066798"/>
          </a:xfrm>
          <a:prstGeom prst="rect">
            <a:avLst/>
          </a:prstGeom>
        </p:spPr>
      </p:pic>
    </p:spTree>
    <p:extLst>
      <p:ext uri="{BB962C8B-B14F-4D97-AF65-F5344CB8AC3E}">
        <p14:creationId xmlns:p14="http://schemas.microsoft.com/office/powerpoint/2010/main" val="319804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8EF2-3CD5-461A-93AC-E90136FFCA83}"/>
              </a:ext>
            </a:extLst>
          </p:cNvPr>
          <p:cNvSpPr>
            <a:spLocks noGrp="1"/>
          </p:cNvSpPr>
          <p:nvPr>
            <p:ph type="title"/>
          </p:nvPr>
        </p:nvSpPr>
        <p:spPr/>
        <p:txBody>
          <a:bodyPr/>
          <a:lstStyle/>
          <a:p>
            <a:r>
              <a:rPr lang="en-IN" dirty="0"/>
              <a:t>Hive - View and Indexes</a:t>
            </a:r>
            <a:endParaRPr lang="en-GB" dirty="0"/>
          </a:p>
        </p:txBody>
      </p:sp>
      <p:sp>
        <p:nvSpPr>
          <p:cNvPr id="3" name="Content Placeholder 2">
            <a:extLst>
              <a:ext uri="{FF2B5EF4-FFF2-40B4-BE49-F238E27FC236}">
                <a16:creationId xmlns:a16="http://schemas.microsoft.com/office/drawing/2014/main" id="{6676CA24-55C3-45CA-8756-F9EA486C9C0F}"/>
              </a:ext>
            </a:extLst>
          </p:cNvPr>
          <p:cNvSpPr>
            <a:spLocks noGrp="1"/>
          </p:cNvSpPr>
          <p:nvPr>
            <p:ph idx="1"/>
          </p:nvPr>
        </p:nvSpPr>
        <p:spPr>
          <a:xfrm>
            <a:off x="1065214" y="1752600"/>
            <a:ext cx="10058400" cy="4561936"/>
          </a:xfrm>
        </p:spPr>
        <p:txBody>
          <a:bodyPr>
            <a:noAutofit/>
          </a:bodyPr>
          <a:lstStyle/>
          <a:p>
            <a:pPr algn="just">
              <a:lnSpc>
                <a:spcPct val="110000"/>
              </a:lnSpc>
            </a:pPr>
            <a:r>
              <a:rPr lang="en-US" sz="2000" dirty="0">
                <a:solidFill>
                  <a:schemeClr val="tx2"/>
                </a:solidFill>
              </a:rPr>
              <a:t>Views are generated based on user requirements. You can save any result set data as a view. The usage of view in Hive is same as that of the view in SQL. It is a standard RDBMS concept. We can execute all DML operations on a view.</a:t>
            </a:r>
          </a:p>
          <a:p>
            <a:pPr algn="just"/>
            <a:r>
              <a:rPr lang="en-IN" sz="2000" dirty="0"/>
              <a:t>Creating a View</a:t>
            </a:r>
          </a:p>
          <a:p>
            <a:pPr>
              <a:lnSpc>
                <a:spcPct val="110000"/>
              </a:lnSpc>
            </a:pPr>
            <a:r>
              <a:rPr lang="en-US" sz="2000" dirty="0">
                <a:solidFill>
                  <a:schemeClr val="tx2"/>
                </a:solidFill>
              </a:rPr>
              <a:t>You can create a view at the time of executing a SELECT statement. The syntax is as follows:</a:t>
            </a:r>
          </a:p>
          <a:p>
            <a:pPr lvl="1" algn="just"/>
            <a:r>
              <a:rPr lang="en-US" dirty="0"/>
              <a:t>CREATE VIEW [IF NOT EXISTS] </a:t>
            </a:r>
            <a:r>
              <a:rPr lang="en-US" dirty="0" err="1"/>
              <a:t>view_name</a:t>
            </a:r>
            <a:r>
              <a:rPr lang="en-US" dirty="0"/>
              <a:t> [(</a:t>
            </a:r>
            <a:r>
              <a:rPr lang="en-US" dirty="0" err="1"/>
              <a:t>column_name</a:t>
            </a:r>
            <a:r>
              <a:rPr lang="en-US" dirty="0"/>
              <a:t> [COMMENT </a:t>
            </a:r>
            <a:r>
              <a:rPr lang="en-US" dirty="0" err="1"/>
              <a:t>column_comment</a:t>
            </a:r>
            <a:r>
              <a:rPr lang="en-US" dirty="0"/>
              <a:t>], ...) ]</a:t>
            </a:r>
          </a:p>
          <a:p>
            <a:pPr lvl="1" algn="just"/>
            <a:r>
              <a:rPr lang="en-US" dirty="0"/>
              <a:t>[COMMENT </a:t>
            </a:r>
            <a:r>
              <a:rPr lang="en-US" dirty="0" err="1"/>
              <a:t>table_comment</a:t>
            </a:r>
            <a:r>
              <a:rPr lang="en-US" dirty="0"/>
              <a:t>]</a:t>
            </a:r>
          </a:p>
          <a:p>
            <a:pPr lvl="1" algn="just"/>
            <a:r>
              <a:rPr lang="en-US" dirty="0"/>
              <a:t>AS SELECT ...</a:t>
            </a:r>
            <a:endParaRPr lang="en-GB"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57344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E78-D7CC-43BE-A347-0C460D382BF0}"/>
              </a:ext>
            </a:extLst>
          </p:cNvPr>
          <p:cNvSpPr>
            <a:spLocks noGrp="1"/>
          </p:cNvSpPr>
          <p:nvPr>
            <p:ph type="title"/>
          </p:nvPr>
        </p:nvSpPr>
        <p:spPr/>
        <p:txBody>
          <a:bodyPr/>
          <a:lstStyle/>
          <a:p>
            <a:r>
              <a:rPr lang="en-IN" dirty="0"/>
              <a:t>Hive - View and Indexes – Cont..</a:t>
            </a:r>
            <a:endParaRPr lang="en-GB" dirty="0"/>
          </a:p>
        </p:txBody>
      </p:sp>
      <p:sp>
        <p:nvSpPr>
          <p:cNvPr id="3" name="Content Placeholder 2">
            <a:extLst>
              <a:ext uri="{FF2B5EF4-FFF2-40B4-BE49-F238E27FC236}">
                <a16:creationId xmlns:a16="http://schemas.microsoft.com/office/drawing/2014/main" id="{39A4D5CE-49F0-4C35-AD52-D8BF3908B5F8}"/>
              </a:ext>
            </a:extLst>
          </p:cNvPr>
          <p:cNvSpPr>
            <a:spLocks noGrp="1"/>
          </p:cNvSpPr>
          <p:nvPr>
            <p:ph idx="1"/>
          </p:nvPr>
        </p:nvSpPr>
        <p:spPr>
          <a:xfrm>
            <a:off x="404813" y="1892300"/>
            <a:ext cx="11379200" cy="4800600"/>
          </a:xfrm>
        </p:spPr>
        <p:txBody>
          <a:bodyPr>
            <a:noAutofit/>
          </a:bodyPr>
          <a:lstStyle/>
          <a:p>
            <a:pPr>
              <a:spcBef>
                <a:spcPts val="0"/>
              </a:spcBef>
            </a:pPr>
            <a:r>
              <a:rPr lang="en-IN" sz="2000" dirty="0"/>
              <a:t>Example</a:t>
            </a:r>
          </a:p>
          <a:p>
            <a:pPr algn="just">
              <a:spcBef>
                <a:spcPts val="0"/>
              </a:spcBef>
            </a:pPr>
            <a:r>
              <a:rPr lang="en-US" sz="2000" dirty="0">
                <a:solidFill>
                  <a:schemeClr val="tx2"/>
                </a:solidFill>
              </a:rPr>
              <a:t>Let us take an example for view. Assume employee table as given below, with the fields Id, Name, Salary, Designation, and Dept. Generate a query to retrieve the employee details who earn a salary of more than Rs 30000. We store the result in a view named </a:t>
            </a:r>
            <a:r>
              <a:rPr lang="en-US" sz="2000" b="1" dirty="0">
                <a:solidFill>
                  <a:schemeClr val="tx2"/>
                </a:solidFill>
              </a:rPr>
              <a:t>emp_30000.</a:t>
            </a:r>
          </a:p>
          <a:p>
            <a:pPr algn="just">
              <a:spcBef>
                <a:spcPts val="0"/>
              </a:spcBef>
            </a:pPr>
            <a:endParaRPr lang="en-US" sz="2000" b="1" dirty="0">
              <a:solidFill>
                <a:schemeClr val="tx2"/>
              </a:solidFill>
            </a:endParaRPr>
          </a:p>
          <a:p>
            <a:pPr algn="just">
              <a:spcBef>
                <a:spcPts val="0"/>
              </a:spcBef>
            </a:pPr>
            <a:endParaRPr lang="en-US" sz="2000" b="1" dirty="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 y="3539364"/>
            <a:ext cx="10718800" cy="327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60573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523-67F5-406B-95D3-36111A160CC1}"/>
              </a:ext>
            </a:extLst>
          </p:cNvPr>
          <p:cNvSpPr>
            <a:spLocks noGrp="1"/>
          </p:cNvSpPr>
          <p:nvPr>
            <p:ph type="title"/>
          </p:nvPr>
        </p:nvSpPr>
        <p:spPr/>
        <p:txBody>
          <a:bodyPr/>
          <a:lstStyle/>
          <a:p>
            <a:r>
              <a:rPr lang="en-IN" dirty="0"/>
              <a:t>Hive - View and Indexes – Cont..</a:t>
            </a:r>
            <a:endParaRPr lang="en-GB" dirty="0"/>
          </a:p>
        </p:txBody>
      </p:sp>
      <p:sp>
        <p:nvSpPr>
          <p:cNvPr id="3" name="Content Placeholder 2">
            <a:extLst>
              <a:ext uri="{FF2B5EF4-FFF2-40B4-BE49-F238E27FC236}">
                <a16:creationId xmlns:a16="http://schemas.microsoft.com/office/drawing/2014/main" id="{F6C80B81-BE25-44A0-BCEF-F44B7BD710E9}"/>
              </a:ext>
            </a:extLst>
          </p:cNvPr>
          <p:cNvSpPr>
            <a:spLocks noGrp="1"/>
          </p:cNvSpPr>
          <p:nvPr>
            <p:ph idx="1"/>
          </p:nvPr>
        </p:nvSpPr>
        <p:spPr/>
        <p:txBody>
          <a:bodyPr>
            <a:noAutofit/>
          </a:bodyPr>
          <a:lstStyle/>
          <a:p>
            <a:r>
              <a:rPr lang="en-US" sz="2000" dirty="0">
                <a:solidFill>
                  <a:schemeClr val="tx2"/>
                </a:solidFill>
              </a:rPr>
              <a:t>The following query retrieves the employee details using the above scenario:</a:t>
            </a:r>
          </a:p>
          <a:p>
            <a:pPr lvl="1"/>
            <a:r>
              <a:rPr lang="en-US" dirty="0"/>
              <a:t>hive&gt; CREATE VIEW emp_30000 AS</a:t>
            </a:r>
          </a:p>
          <a:p>
            <a:pPr lvl="1"/>
            <a:r>
              <a:rPr lang="en-US" dirty="0"/>
              <a:t>SELECT * FROM employee</a:t>
            </a:r>
          </a:p>
          <a:p>
            <a:pPr lvl="1"/>
            <a:r>
              <a:rPr lang="en-US" dirty="0"/>
              <a:t>WHERE salary&gt;30000;</a:t>
            </a:r>
          </a:p>
          <a:p>
            <a:pPr marL="347472" lvl="1" indent="-347472" algn="just">
              <a:spcBef>
                <a:spcPts val="1800"/>
              </a:spcBef>
            </a:pPr>
            <a:r>
              <a:rPr lang="en-IN" dirty="0"/>
              <a:t>Dropping a View</a:t>
            </a:r>
          </a:p>
          <a:p>
            <a:pPr marL="347472" lvl="1" indent="-347472">
              <a:spcBef>
                <a:spcPts val="1800"/>
              </a:spcBef>
            </a:pPr>
            <a:r>
              <a:rPr lang="en-US" dirty="0">
                <a:solidFill>
                  <a:schemeClr val="tx2"/>
                </a:solidFill>
              </a:rPr>
              <a:t>Use the following syntax to drop a view:</a:t>
            </a:r>
          </a:p>
          <a:p>
            <a:pPr lvl="1"/>
            <a:r>
              <a:rPr lang="en-GB" dirty="0"/>
              <a:t>DROP VIEW </a:t>
            </a:r>
            <a:r>
              <a:rPr lang="en-GB" dirty="0" err="1"/>
              <a:t>view_name</a:t>
            </a:r>
            <a:endParaRPr lang="en-GB" dirty="0"/>
          </a:p>
          <a:p>
            <a:pPr marL="347472" lvl="1" indent="-347472">
              <a:spcBef>
                <a:spcPts val="1800"/>
              </a:spcBef>
            </a:pPr>
            <a:r>
              <a:rPr lang="en-US" dirty="0">
                <a:solidFill>
                  <a:schemeClr val="tx2"/>
                </a:solidFill>
              </a:rPr>
              <a:t>The following query drops a view named as emp_30000:</a:t>
            </a:r>
          </a:p>
          <a:p>
            <a:pPr lvl="1"/>
            <a:r>
              <a:rPr lang="en-US" dirty="0"/>
              <a:t>hive&gt; DROP VIEW emp_30000;</a:t>
            </a:r>
            <a:endParaRPr lang="en-GB"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18623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D8C0-B082-4803-8851-9D5409BF2C7C}"/>
              </a:ext>
            </a:extLst>
          </p:cNvPr>
          <p:cNvSpPr>
            <a:spLocks noGrp="1"/>
          </p:cNvSpPr>
          <p:nvPr>
            <p:ph type="title"/>
          </p:nvPr>
        </p:nvSpPr>
        <p:spPr/>
        <p:txBody>
          <a:bodyPr/>
          <a:lstStyle/>
          <a:p>
            <a:r>
              <a:rPr lang="en-IN" dirty="0"/>
              <a:t>Hive - View and Indexes – Cont..</a:t>
            </a:r>
            <a:endParaRPr lang="en-GB" dirty="0"/>
          </a:p>
        </p:txBody>
      </p:sp>
      <p:sp>
        <p:nvSpPr>
          <p:cNvPr id="3" name="Content Placeholder 2">
            <a:extLst>
              <a:ext uri="{FF2B5EF4-FFF2-40B4-BE49-F238E27FC236}">
                <a16:creationId xmlns:a16="http://schemas.microsoft.com/office/drawing/2014/main" id="{6C65F1DE-73A6-4533-B98F-573410F6DB17}"/>
              </a:ext>
            </a:extLst>
          </p:cNvPr>
          <p:cNvSpPr>
            <a:spLocks noGrp="1"/>
          </p:cNvSpPr>
          <p:nvPr>
            <p:ph idx="1"/>
          </p:nvPr>
        </p:nvSpPr>
        <p:spPr>
          <a:xfrm>
            <a:off x="230187" y="1924050"/>
            <a:ext cx="10058400" cy="4387850"/>
          </a:xfrm>
        </p:spPr>
        <p:txBody>
          <a:bodyPr>
            <a:noAutofit/>
          </a:bodyPr>
          <a:lstStyle/>
          <a:p>
            <a:pPr algn="just"/>
            <a:r>
              <a:rPr lang="en-IN" sz="2000" dirty="0"/>
              <a:t>Creating an Index</a:t>
            </a:r>
          </a:p>
          <a:p>
            <a:pPr marL="347472" lvl="1" indent="-347472" algn="just">
              <a:spcBef>
                <a:spcPts val="1800"/>
              </a:spcBef>
            </a:pPr>
            <a:r>
              <a:rPr lang="en-US" dirty="0">
                <a:solidFill>
                  <a:schemeClr val="tx2"/>
                </a:solidFill>
              </a:rPr>
              <a:t>An Index is nothing but a pointer on a particular column of a table. Creating an index means creating a pointer on a particular column of a table. Its syntax is as follows:</a:t>
            </a:r>
          </a:p>
          <a:p>
            <a:pPr marL="0" lvl="1" indent="0" algn="just">
              <a:buNone/>
            </a:pPr>
            <a:r>
              <a:rPr lang="en-GB" sz="1800" dirty="0"/>
              <a:t>CREATE INDEX </a:t>
            </a:r>
            <a:r>
              <a:rPr lang="en-GB" sz="1800" dirty="0" err="1"/>
              <a:t>index_name</a:t>
            </a:r>
            <a:endParaRPr lang="en-GB" sz="1800" dirty="0"/>
          </a:p>
          <a:p>
            <a:pPr marL="0" lvl="1" indent="0" algn="just">
              <a:buNone/>
            </a:pPr>
            <a:r>
              <a:rPr lang="en-GB" sz="1800" dirty="0"/>
              <a:t>ON TABLE </a:t>
            </a:r>
            <a:r>
              <a:rPr lang="en-GB" sz="1800" dirty="0" err="1"/>
              <a:t>base_table_name</a:t>
            </a:r>
            <a:r>
              <a:rPr lang="en-GB" sz="1800" dirty="0"/>
              <a:t> (</a:t>
            </a:r>
            <a:r>
              <a:rPr lang="en-GB" sz="1800" dirty="0" err="1"/>
              <a:t>col_name</a:t>
            </a:r>
            <a:r>
              <a:rPr lang="en-GB" sz="1800" dirty="0"/>
              <a:t>, ...)</a:t>
            </a:r>
          </a:p>
          <a:p>
            <a:pPr marL="0" lvl="1" indent="0" algn="just">
              <a:buNone/>
            </a:pPr>
            <a:r>
              <a:rPr lang="en-GB" sz="1800" dirty="0"/>
              <a:t>AS 'index.handler.class.name'</a:t>
            </a:r>
          </a:p>
          <a:p>
            <a:pPr marL="0" lvl="1" indent="0" algn="just">
              <a:buNone/>
            </a:pPr>
            <a:r>
              <a:rPr lang="en-GB" sz="1800" dirty="0"/>
              <a:t>[WITH DEFERRED REBUILD]</a:t>
            </a:r>
          </a:p>
          <a:p>
            <a:pPr marL="0" lvl="1" indent="0" algn="just">
              <a:buNone/>
            </a:pPr>
            <a:r>
              <a:rPr lang="en-GB" sz="1800" dirty="0"/>
              <a:t>[IDXPROPERTIES (</a:t>
            </a:r>
            <a:r>
              <a:rPr lang="en-GB" sz="1800" dirty="0" err="1"/>
              <a:t>property_name</a:t>
            </a:r>
            <a:r>
              <a:rPr lang="en-GB" sz="1800" dirty="0"/>
              <a:t>=</a:t>
            </a:r>
            <a:r>
              <a:rPr lang="en-GB" sz="1800" dirty="0" err="1"/>
              <a:t>property_value</a:t>
            </a:r>
            <a:r>
              <a:rPr lang="en-GB" sz="1800" dirty="0"/>
              <a:t>, ...)]</a:t>
            </a:r>
          </a:p>
          <a:p>
            <a:pPr marL="0" lvl="1" indent="0" algn="just">
              <a:buNone/>
            </a:pPr>
            <a:r>
              <a:rPr lang="en-GB" sz="1800" dirty="0"/>
              <a:t>[IN TABLE </a:t>
            </a:r>
            <a:r>
              <a:rPr lang="en-GB" sz="1800" dirty="0" err="1"/>
              <a:t>index_table_name</a:t>
            </a:r>
            <a:r>
              <a:rPr lang="en-GB" sz="1800" dirty="0"/>
              <a:t>]</a:t>
            </a:r>
          </a:p>
        </p:txBody>
      </p:sp>
      <p:sp>
        <p:nvSpPr>
          <p:cNvPr id="5" name="Rectangle 4">
            <a:extLst>
              <a:ext uri="{FF2B5EF4-FFF2-40B4-BE49-F238E27FC236}">
                <a16:creationId xmlns:a16="http://schemas.microsoft.com/office/drawing/2014/main" id="{5369BB01-9935-4737-B371-FDEABE221A8C}"/>
              </a:ext>
            </a:extLst>
          </p:cNvPr>
          <p:cNvSpPr/>
          <p:nvPr/>
        </p:nvSpPr>
        <p:spPr>
          <a:xfrm>
            <a:off x="7415212" y="3441700"/>
            <a:ext cx="4546601" cy="2031325"/>
          </a:xfrm>
          <a:prstGeom prst="rect">
            <a:avLst/>
          </a:prstGeom>
        </p:spPr>
        <p:txBody>
          <a:bodyPr wrap="square">
            <a:spAutoFit/>
          </a:bodyPr>
          <a:lstStyle/>
          <a:p>
            <a:pPr marL="0" lvl="1" algn="just"/>
            <a:r>
              <a:rPr lang="en-GB" dirty="0"/>
              <a:t>[PARTITIONED BY (</a:t>
            </a:r>
            <a:r>
              <a:rPr lang="en-GB" dirty="0" err="1"/>
              <a:t>col_name</a:t>
            </a:r>
            <a:r>
              <a:rPr lang="en-GB" dirty="0"/>
              <a:t>, ...)]</a:t>
            </a:r>
          </a:p>
          <a:p>
            <a:pPr marL="0" lvl="1" algn="just"/>
            <a:r>
              <a:rPr lang="en-GB" dirty="0"/>
              <a:t>[</a:t>
            </a:r>
          </a:p>
          <a:p>
            <a:pPr marL="0" lvl="1" algn="just"/>
            <a:r>
              <a:rPr lang="en-GB" dirty="0"/>
              <a:t>   [ ROW FORMAT ...] STORED AS ...</a:t>
            </a:r>
          </a:p>
          <a:p>
            <a:pPr marL="0" lvl="1" algn="just"/>
            <a:r>
              <a:rPr lang="en-GB" dirty="0"/>
              <a:t>   | STORED BY ...</a:t>
            </a:r>
          </a:p>
          <a:p>
            <a:pPr marL="0" lvl="1" algn="just"/>
            <a:r>
              <a:rPr lang="en-GB" dirty="0"/>
              <a:t>]</a:t>
            </a:r>
          </a:p>
          <a:p>
            <a:pPr marL="0" lvl="1" algn="just"/>
            <a:r>
              <a:rPr lang="en-GB" dirty="0"/>
              <a:t>[LOCATION </a:t>
            </a:r>
            <a:r>
              <a:rPr lang="en-GB" dirty="0" err="1"/>
              <a:t>hdfs_path</a:t>
            </a:r>
            <a:r>
              <a:rPr lang="en-GB" dirty="0"/>
              <a:t>]</a:t>
            </a:r>
          </a:p>
          <a:p>
            <a:pPr marL="0" lvl="1" algn="just"/>
            <a:r>
              <a:rPr lang="en-GB" dirty="0"/>
              <a:t>[TBLPROPERTIES (...)]</a:t>
            </a:r>
          </a:p>
        </p:txBody>
      </p:sp>
      <p:pic>
        <p:nvPicPr>
          <p:cNvPr id="7" name="Picture 6">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64990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5AC6-ED3D-47F6-930C-DD1C8F90E0C8}"/>
              </a:ext>
            </a:extLst>
          </p:cNvPr>
          <p:cNvSpPr>
            <a:spLocks noGrp="1"/>
          </p:cNvSpPr>
          <p:nvPr>
            <p:ph type="title"/>
          </p:nvPr>
        </p:nvSpPr>
        <p:spPr/>
        <p:txBody>
          <a:bodyPr/>
          <a:lstStyle/>
          <a:p>
            <a:r>
              <a:rPr lang="en-IN" dirty="0"/>
              <a:t>Hive - View and Indexes – Cont..</a:t>
            </a:r>
            <a:endParaRPr lang="en-GB" dirty="0"/>
          </a:p>
        </p:txBody>
      </p:sp>
      <p:sp>
        <p:nvSpPr>
          <p:cNvPr id="3" name="Content Placeholder 2">
            <a:extLst>
              <a:ext uri="{FF2B5EF4-FFF2-40B4-BE49-F238E27FC236}">
                <a16:creationId xmlns:a16="http://schemas.microsoft.com/office/drawing/2014/main" id="{7DC0E118-E2C2-497F-941E-D262365E4353}"/>
              </a:ext>
            </a:extLst>
          </p:cNvPr>
          <p:cNvSpPr>
            <a:spLocks noGrp="1"/>
          </p:cNvSpPr>
          <p:nvPr>
            <p:ph idx="1"/>
          </p:nvPr>
        </p:nvSpPr>
        <p:spPr>
          <a:xfrm>
            <a:off x="1065214" y="1752600"/>
            <a:ext cx="10058400" cy="4229100"/>
          </a:xfrm>
        </p:spPr>
        <p:txBody>
          <a:bodyPr>
            <a:normAutofit/>
          </a:bodyPr>
          <a:lstStyle/>
          <a:p>
            <a:pPr algn="just"/>
            <a:r>
              <a:rPr lang="en-IN" sz="2000" dirty="0"/>
              <a:t>Example</a:t>
            </a:r>
          </a:p>
          <a:p>
            <a:pPr algn="just"/>
            <a:r>
              <a:rPr lang="en-US" sz="2000" dirty="0">
                <a:solidFill>
                  <a:schemeClr val="tx2"/>
                </a:solidFill>
              </a:rPr>
              <a:t>Let us take an example for index. Use the same employee table that we have used earlier with the fields Id, Name, Salary, Designation, and Dept. Create an index named </a:t>
            </a:r>
            <a:r>
              <a:rPr lang="en-US" sz="2000" dirty="0" err="1">
                <a:solidFill>
                  <a:schemeClr val="tx2"/>
                </a:solidFill>
              </a:rPr>
              <a:t>index_salary</a:t>
            </a:r>
            <a:r>
              <a:rPr lang="en-US" sz="2000" dirty="0">
                <a:solidFill>
                  <a:schemeClr val="tx2"/>
                </a:solidFill>
              </a:rPr>
              <a:t> on the salary column of the employee table.</a:t>
            </a:r>
          </a:p>
          <a:p>
            <a:pPr algn="just"/>
            <a:r>
              <a:rPr lang="en-US" sz="2000" dirty="0">
                <a:solidFill>
                  <a:schemeClr val="tx2"/>
                </a:solidFill>
              </a:rPr>
              <a:t>The following query creates an index:</a:t>
            </a:r>
          </a:p>
          <a:p>
            <a:pPr lvl="1" algn="just"/>
            <a:r>
              <a:rPr lang="en-GB" dirty="0"/>
              <a:t>hive&gt; CREATE INDEX </a:t>
            </a:r>
            <a:r>
              <a:rPr lang="en-GB" dirty="0" err="1"/>
              <a:t>inedx_salary</a:t>
            </a:r>
            <a:r>
              <a:rPr lang="en-GB" dirty="0"/>
              <a:t> ON TABLE employee(salary)</a:t>
            </a:r>
          </a:p>
          <a:p>
            <a:pPr lvl="1" algn="just"/>
            <a:r>
              <a:rPr lang="en-GB" dirty="0"/>
              <a:t>AS '</a:t>
            </a:r>
            <a:r>
              <a:rPr lang="en-GB" dirty="0" err="1"/>
              <a:t>org.apache.hadoop.hive.ql.index.compact.CompactIndexHandler</a:t>
            </a:r>
            <a:r>
              <a:rPr lang="en-GB" dirty="0"/>
              <a:t>’;</a:t>
            </a:r>
          </a:p>
          <a:p>
            <a:pPr marL="347472" lvl="1" indent="-347472" algn="just">
              <a:lnSpc>
                <a:spcPct val="110000"/>
              </a:lnSpc>
              <a:spcBef>
                <a:spcPts val="1800"/>
              </a:spcBef>
            </a:pPr>
            <a:r>
              <a:rPr lang="en-US" dirty="0">
                <a:solidFill>
                  <a:schemeClr val="tx2"/>
                </a:solidFill>
              </a:rPr>
              <a:t>It is a pointer to the salary column. If the column is modified, the changes are stored using an index value.</a:t>
            </a:r>
            <a:endParaRPr lang="en-GB" dirty="0">
              <a:solidFill>
                <a:schemeClr val="tx2"/>
              </a:solidFill>
            </a:endParaRP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60649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6690-942F-4A0A-B04B-04C65247D956}"/>
              </a:ext>
            </a:extLst>
          </p:cNvPr>
          <p:cNvSpPr>
            <a:spLocks noGrp="1"/>
          </p:cNvSpPr>
          <p:nvPr>
            <p:ph type="title"/>
          </p:nvPr>
        </p:nvSpPr>
        <p:spPr/>
        <p:txBody>
          <a:bodyPr/>
          <a:lstStyle/>
          <a:p>
            <a:r>
              <a:rPr lang="en-IN" dirty="0"/>
              <a:t>Dropping an Index</a:t>
            </a:r>
            <a:endParaRPr lang="en-GB" dirty="0"/>
          </a:p>
        </p:txBody>
      </p:sp>
      <p:sp>
        <p:nvSpPr>
          <p:cNvPr id="3" name="Content Placeholder 2">
            <a:extLst>
              <a:ext uri="{FF2B5EF4-FFF2-40B4-BE49-F238E27FC236}">
                <a16:creationId xmlns:a16="http://schemas.microsoft.com/office/drawing/2014/main" id="{F2E42BFF-C951-4AB5-B818-0EFE4F10E01A}"/>
              </a:ext>
            </a:extLst>
          </p:cNvPr>
          <p:cNvSpPr>
            <a:spLocks noGrp="1"/>
          </p:cNvSpPr>
          <p:nvPr>
            <p:ph idx="1"/>
          </p:nvPr>
        </p:nvSpPr>
        <p:spPr/>
        <p:txBody>
          <a:bodyPr>
            <a:normAutofit/>
          </a:bodyPr>
          <a:lstStyle/>
          <a:p>
            <a:r>
              <a:rPr lang="en-US" dirty="0">
                <a:solidFill>
                  <a:schemeClr val="tx2"/>
                </a:solidFill>
              </a:rPr>
              <a:t>The following syntax is used to drop an index:</a:t>
            </a:r>
          </a:p>
          <a:p>
            <a:pPr lvl="1"/>
            <a:r>
              <a:rPr lang="en-US" sz="2400" dirty="0"/>
              <a:t>DROP INDEX &lt;</a:t>
            </a:r>
            <a:r>
              <a:rPr lang="en-US" sz="2400" dirty="0" err="1"/>
              <a:t>index_name</a:t>
            </a:r>
            <a:r>
              <a:rPr lang="en-US" sz="2400" dirty="0"/>
              <a:t>&gt; ON &lt;</a:t>
            </a:r>
            <a:r>
              <a:rPr lang="en-US" sz="2400" dirty="0" err="1"/>
              <a:t>table_name</a:t>
            </a:r>
            <a:r>
              <a:rPr lang="en-US" sz="2400" dirty="0"/>
              <a:t>&gt;</a:t>
            </a:r>
          </a:p>
          <a:p>
            <a:r>
              <a:rPr lang="en-US" dirty="0">
                <a:solidFill>
                  <a:schemeClr val="tx2"/>
                </a:solidFill>
              </a:rPr>
              <a:t>The following query drops an index named </a:t>
            </a:r>
            <a:r>
              <a:rPr lang="en-US" dirty="0" err="1">
                <a:solidFill>
                  <a:schemeClr val="tx2"/>
                </a:solidFill>
              </a:rPr>
              <a:t>index_salary</a:t>
            </a:r>
            <a:r>
              <a:rPr lang="en-US" dirty="0">
                <a:solidFill>
                  <a:schemeClr val="tx2"/>
                </a:solidFill>
              </a:rPr>
              <a:t>:</a:t>
            </a:r>
          </a:p>
          <a:p>
            <a:pPr lvl="1"/>
            <a:r>
              <a:rPr lang="en-US" sz="2400" dirty="0"/>
              <a:t>hive&gt; DROP INDEX </a:t>
            </a:r>
            <a:r>
              <a:rPr lang="en-US" sz="2400" dirty="0" err="1"/>
              <a:t>index_salary</a:t>
            </a:r>
            <a:r>
              <a:rPr lang="en-US" sz="2400" dirty="0"/>
              <a:t> ON employee;</a:t>
            </a:r>
            <a:endParaRPr lang="en-GB" sz="2400"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2091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388C-F071-4F05-8468-657CE4B9E997}"/>
              </a:ext>
            </a:extLst>
          </p:cNvPr>
          <p:cNvSpPr>
            <a:spLocks noGrp="1"/>
          </p:cNvSpPr>
          <p:nvPr>
            <p:ph type="title"/>
          </p:nvPr>
        </p:nvSpPr>
        <p:spPr/>
        <p:txBody>
          <a:bodyPr/>
          <a:lstStyle/>
          <a:p>
            <a:r>
              <a:rPr lang="en-IN" dirty="0"/>
              <a:t>HiveQL - Select-Where</a:t>
            </a:r>
            <a:endParaRPr lang="en-GB" dirty="0"/>
          </a:p>
        </p:txBody>
      </p:sp>
      <p:sp>
        <p:nvSpPr>
          <p:cNvPr id="3" name="Content Placeholder 2">
            <a:extLst>
              <a:ext uri="{FF2B5EF4-FFF2-40B4-BE49-F238E27FC236}">
                <a16:creationId xmlns:a16="http://schemas.microsoft.com/office/drawing/2014/main" id="{FB446B69-8D65-4560-B56C-B02D774BBF8F}"/>
              </a:ext>
            </a:extLst>
          </p:cNvPr>
          <p:cNvSpPr>
            <a:spLocks noGrp="1"/>
          </p:cNvSpPr>
          <p:nvPr>
            <p:ph idx="1"/>
          </p:nvPr>
        </p:nvSpPr>
        <p:spPr/>
        <p:txBody>
          <a:bodyPr/>
          <a:lstStyle/>
          <a:p>
            <a:pPr algn="just"/>
            <a:r>
              <a:rPr lang="en-US" dirty="0">
                <a:solidFill>
                  <a:schemeClr val="tx2"/>
                </a:solidFill>
              </a:rPr>
              <a:t>The Hive Query Language (HiveQL) is a query language for Hive to process and analyze structured data in a </a:t>
            </a:r>
            <a:r>
              <a:rPr lang="en-US" dirty="0" err="1">
                <a:solidFill>
                  <a:schemeClr val="tx2"/>
                </a:solidFill>
              </a:rPr>
              <a:t>Metastore</a:t>
            </a:r>
            <a:r>
              <a:rPr lang="en-US" dirty="0">
                <a:solidFill>
                  <a:schemeClr val="tx2"/>
                </a:solidFill>
              </a:rPr>
              <a:t>.</a:t>
            </a:r>
          </a:p>
          <a:p>
            <a:pPr algn="just"/>
            <a:r>
              <a:rPr lang="en-US" dirty="0">
                <a:solidFill>
                  <a:schemeClr val="tx2"/>
                </a:solidFill>
              </a:rPr>
              <a:t>SELECT statement is used to retrieve the data from a table.</a:t>
            </a:r>
          </a:p>
          <a:p>
            <a:pPr algn="just"/>
            <a:r>
              <a:rPr lang="en-US" dirty="0">
                <a:solidFill>
                  <a:schemeClr val="tx2"/>
                </a:solidFill>
              </a:rPr>
              <a:t>WHERE clause works similar to a condition.</a:t>
            </a:r>
          </a:p>
          <a:p>
            <a:pPr algn="just"/>
            <a:r>
              <a:rPr lang="en-US" dirty="0">
                <a:solidFill>
                  <a:schemeClr val="tx2"/>
                </a:solidFill>
              </a:rPr>
              <a:t>It filters the data using the condition and gives you a finite result.</a:t>
            </a:r>
          </a:p>
          <a:p>
            <a:pPr algn="just"/>
            <a:r>
              <a:rPr lang="en-US" dirty="0">
                <a:solidFill>
                  <a:schemeClr val="tx2"/>
                </a:solidFill>
              </a:rPr>
              <a:t>The built-in operators and functions generate an expression, which fulfils the condition.</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42766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8364-5395-4A4E-B3CC-FA18E78DE18C}"/>
              </a:ext>
            </a:extLst>
          </p:cNvPr>
          <p:cNvSpPr>
            <a:spLocks noGrp="1"/>
          </p:cNvSpPr>
          <p:nvPr>
            <p:ph type="title"/>
          </p:nvPr>
        </p:nvSpPr>
        <p:spPr/>
        <p:txBody>
          <a:bodyPr anchor="ctr"/>
          <a:lstStyle/>
          <a:p>
            <a:r>
              <a:rPr lang="en-IN" dirty="0"/>
              <a:t>Working of Hive</a:t>
            </a:r>
            <a:endParaRPr lang="en-GB" dirty="0"/>
          </a:p>
        </p:txBody>
      </p:sp>
      <p:sp>
        <p:nvSpPr>
          <p:cNvPr id="3" name="Content Placeholder 2">
            <a:extLst>
              <a:ext uri="{FF2B5EF4-FFF2-40B4-BE49-F238E27FC236}">
                <a16:creationId xmlns:a16="http://schemas.microsoft.com/office/drawing/2014/main" id="{398D473E-2B50-4E0D-9800-04D800B94DA7}"/>
              </a:ext>
            </a:extLst>
          </p:cNvPr>
          <p:cNvSpPr>
            <a:spLocks noGrp="1"/>
          </p:cNvSpPr>
          <p:nvPr>
            <p:ph idx="1"/>
          </p:nvPr>
        </p:nvSpPr>
        <p:spPr/>
        <p:txBody>
          <a:bodyPr>
            <a:normAutofit/>
          </a:bodyPr>
          <a:lstStyle/>
          <a:p>
            <a:r>
              <a:rPr lang="en-US" sz="2000" dirty="0"/>
              <a:t>The following diagram depicts the workflow between Hive and Hadoop.</a:t>
            </a:r>
          </a:p>
        </p:txBody>
      </p:sp>
      <p:pic>
        <p:nvPicPr>
          <p:cNvPr id="3074" name="Picture 2" descr="How Hive Works">
            <a:extLst>
              <a:ext uri="{FF2B5EF4-FFF2-40B4-BE49-F238E27FC236}">
                <a16:creationId xmlns:a16="http://schemas.microsoft.com/office/drawing/2014/main" id="{2E0EAF8E-C151-4098-88AB-45D30C190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150" y="2562225"/>
            <a:ext cx="572452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59771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8B79-F072-4C96-9FCD-E87B532BBB4C}"/>
              </a:ext>
            </a:extLst>
          </p:cNvPr>
          <p:cNvSpPr>
            <a:spLocks noGrp="1"/>
          </p:cNvSpPr>
          <p:nvPr>
            <p:ph type="title"/>
          </p:nvPr>
        </p:nvSpPr>
        <p:spPr/>
        <p:txBody>
          <a:bodyPr/>
          <a:lstStyle/>
          <a:p>
            <a:r>
              <a:rPr lang="en-IN" dirty="0"/>
              <a:t>HiveQL - Select-Where – Cont..</a:t>
            </a:r>
            <a:endParaRPr lang="en-GB" dirty="0"/>
          </a:p>
        </p:txBody>
      </p:sp>
      <p:sp>
        <p:nvSpPr>
          <p:cNvPr id="3" name="Content Placeholder 2">
            <a:extLst>
              <a:ext uri="{FF2B5EF4-FFF2-40B4-BE49-F238E27FC236}">
                <a16:creationId xmlns:a16="http://schemas.microsoft.com/office/drawing/2014/main" id="{4619AFB9-F6FA-425B-B390-ACAE7DC32876}"/>
              </a:ext>
            </a:extLst>
          </p:cNvPr>
          <p:cNvSpPr>
            <a:spLocks noGrp="1"/>
          </p:cNvSpPr>
          <p:nvPr>
            <p:ph idx="1"/>
          </p:nvPr>
        </p:nvSpPr>
        <p:spPr/>
        <p:txBody>
          <a:bodyPr>
            <a:normAutofit/>
          </a:bodyPr>
          <a:lstStyle/>
          <a:p>
            <a:r>
              <a:rPr lang="en-US" sz="2000" dirty="0"/>
              <a:t>Syntax</a:t>
            </a:r>
          </a:p>
          <a:p>
            <a:r>
              <a:rPr lang="en-US" sz="2000" dirty="0">
                <a:solidFill>
                  <a:schemeClr val="tx2"/>
                </a:solidFill>
              </a:rPr>
              <a:t>Given below is the syntax of the SELECT query:</a:t>
            </a:r>
          </a:p>
          <a:p>
            <a:pPr lvl="1"/>
            <a:r>
              <a:rPr lang="en-US" dirty="0"/>
              <a:t>SELECT [ALL | DISTINCT] </a:t>
            </a:r>
            <a:r>
              <a:rPr lang="en-US" dirty="0" err="1"/>
              <a:t>select_expr</a:t>
            </a:r>
            <a:r>
              <a:rPr lang="en-US" dirty="0"/>
              <a:t>, </a:t>
            </a:r>
            <a:r>
              <a:rPr lang="en-US" dirty="0" err="1"/>
              <a:t>select_expr</a:t>
            </a:r>
            <a:r>
              <a:rPr lang="en-US" dirty="0"/>
              <a:t>, ... </a:t>
            </a:r>
          </a:p>
          <a:p>
            <a:pPr lvl="1"/>
            <a:r>
              <a:rPr lang="en-US" dirty="0"/>
              <a:t>FROM </a:t>
            </a:r>
            <a:r>
              <a:rPr lang="en-US" dirty="0" err="1"/>
              <a:t>table_reference</a:t>
            </a:r>
            <a:r>
              <a:rPr lang="en-US" dirty="0"/>
              <a:t> </a:t>
            </a:r>
          </a:p>
          <a:p>
            <a:pPr lvl="1"/>
            <a:r>
              <a:rPr lang="en-US" dirty="0"/>
              <a:t>[WHERE </a:t>
            </a:r>
            <a:r>
              <a:rPr lang="en-US" dirty="0" err="1"/>
              <a:t>where_condition</a:t>
            </a:r>
            <a:r>
              <a:rPr lang="en-US" dirty="0"/>
              <a:t>] </a:t>
            </a:r>
          </a:p>
          <a:p>
            <a:pPr lvl="1"/>
            <a:r>
              <a:rPr lang="en-US" dirty="0"/>
              <a:t>[GROUP BY </a:t>
            </a:r>
            <a:r>
              <a:rPr lang="en-US" dirty="0" err="1"/>
              <a:t>col_list</a:t>
            </a:r>
            <a:r>
              <a:rPr lang="en-US" dirty="0"/>
              <a:t>] </a:t>
            </a:r>
          </a:p>
          <a:p>
            <a:pPr lvl="1"/>
            <a:r>
              <a:rPr lang="en-US" dirty="0"/>
              <a:t>[HAVING </a:t>
            </a:r>
            <a:r>
              <a:rPr lang="en-US" dirty="0" err="1"/>
              <a:t>having_condition</a:t>
            </a:r>
            <a:r>
              <a:rPr lang="en-US" dirty="0"/>
              <a:t>] </a:t>
            </a:r>
          </a:p>
          <a:p>
            <a:pPr lvl="1"/>
            <a:r>
              <a:rPr lang="en-US" dirty="0"/>
              <a:t>[CLUSTER BY </a:t>
            </a:r>
            <a:r>
              <a:rPr lang="en-US" dirty="0" err="1"/>
              <a:t>col_list</a:t>
            </a:r>
            <a:r>
              <a:rPr lang="en-US" dirty="0"/>
              <a:t> | [DISTRIBUTE BY </a:t>
            </a:r>
            <a:r>
              <a:rPr lang="en-US" dirty="0" err="1"/>
              <a:t>col_list</a:t>
            </a:r>
            <a:r>
              <a:rPr lang="en-US" dirty="0"/>
              <a:t>] [SORT BY </a:t>
            </a:r>
            <a:r>
              <a:rPr lang="en-US" dirty="0" err="1"/>
              <a:t>col_list</a:t>
            </a:r>
            <a:r>
              <a:rPr lang="en-US" dirty="0"/>
              <a:t>]] </a:t>
            </a:r>
          </a:p>
          <a:p>
            <a:pPr lvl="1"/>
            <a:r>
              <a:rPr lang="en-US" dirty="0"/>
              <a:t>[LIMIT number];</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56189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E78-D7CC-43BE-A347-0C460D382BF0}"/>
              </a:ext>
            </a:extLst>
          </p:cNvPr>
          <p:cNvSpPr>
            <a:spLocks noGrp="1"/>
          </p:cNvSpPr>
          <p:nvPr>
            <p:ph type="title"/>
          </p:nvPr>
        </p:nvSpPr>
        <p:spPr/>
        <p:txBody>
          <a:bodyPr/>
          <a:lstStyle/>
          <a:p>
            <a:r>
              <a:rPr lang="en-IN" dirty="0"/>
              <a:t>HiveQL - Select-Where – Cont..</a:t>
            </a:r>
            <a:endParaRPr lang="en-GB" dirty="0"/>
          </a:p>
        </p:txBody>
      </p:sp>
      <p:sp>
        <p:nvSpPr>
          <p:cNvPr id="3" name="Content Placeholder 2">
            <a:extLst>
              <a:ext uri="{FF2B5EF4-FFF2-40B4-BE49-F238E27FC236}">
                <a16:creationId xmlns:a16="http://schemas.microsoft.com/office/drawing/2014/main" id="{39A4D5CE-49F0-4C35-AD52-D8BF3908B5F8}"/>
              </a:ext>
            </a:extLst>
          </p:cNvPr>
          <p:cNvSpPr>
            <a:spLocks noGrp="1"/>
          </p:cNvSpPr>
          <p:nvPr>
            <p:ph idx="1"/>
          </p:nvPr>
        </p:nvSpPr>
        <p:spPr>
          <a:xfrm>
            <a:off x="404813" y="1892300"/>
            <a:ext cx="11379200" cy="4800600"/>
          </a:xfrm>
        </p:spPr>
        <p:txBody>
          <a:bodyPr>
            <a:noAutofit/>
          </a:bodyPr>
          <a:lstStyle/>
          <a:p>
            <a:pPr>
              <a:spcBef>
                <a:spcPts val="0"/>
              </a:spcBef>
            </a:pPr>
            <a:r>
              <a:rPr lang="en-IN" sz="2000" dirty="0"/>
              <a:t>Example</a:t>
            </a:r>
          </a:p>
          <a:p>
            <a:pPr algn="just"/>
            <a:r>
              <a:rPr lang="en-GB" sz="2000" dirty="0">
                <a:solidFill>
                  <a:schemeClr val="tx2"/>
                </a:solidFill>
              </a:rPr>
              <a:t>Let us take an example for SELECT…WHERE clause. Assume we have the employee table as given below, with fields named Id, Name, Salary, Designation, and Dept. Generate a query to retrieve the employee details who earn a salary of more than Rs 30000</a:t>
            </a:r>
            <a:r>
              <a:rPr lang="en-GB" sz="2000" dirty="0"/>
              <a:t>.</a:t>
            </a:r>
          </a:p>
          <a:p>
            <a:pPr marL="0" indent="0" algn="just">
              <a:spcBef>
                <a:spcPts val="0"/>
              </a:spcBef>
              <a:buNone/>
            </a:pPr>
            <a:endParaRPr lang="en-US" sz="2000" b="1" dirty="0">
              <a:solidFill>
                <a:schemeClr val="tx2"/>
              </a:solidFill>
            </a:endParaRPr>
          </a:p>
          <a:p>
            <a:pPr marL="0" indent="0" algn="just">
              <a:spcBef>
                <a:spcPts val="0"/>
              </a:spcBef>
              <a:buNone/>
            </a:pPr>
            <a:endParaRPr lang="en-US" sz="2000" b="1" dirty="0">
              <a:solidFill>
                <a:schemeClr val="tx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886200"/>
            <a:ext cx="10718800"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07087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E78-D7CC-43BE-A347-0C460D382BF0}"/>
              </a:ext>
            </a:extLst>
          </p:cNvPr>
          <p:cNvSpPr>
            <a:spLocks noGrp="1"/>
          </p:cNvSpPr>
          <p:nvPr>
            <p:ph type="title"/>
          </p:nvPr>
        </p:nvSpPr>
        <p:spPr/>
        <p:txBody>
          <a:bodyPr/>
          <a:lstStyle/>
          <a:p>
            <a:r>
              <a:rPr lang="en-IN" dirty="0"/>
              <a:t>HiveQL - Select-Where – Cont..</a:t>
            </a:r>
            <a:endParaRPr lang="en-GB" dirty="0"/>
          </a:p>
        </p:txBody>
      </p:sp>
      <p:sp>
        <p:nvSpPr>
          <p:cNvPr id="3" name="Content Placeholder 2">
            <a:extLst>
              <a:ext uri="{FF2B5EF4-FFF2-40B4-BE49-F238E27FC236}">
                <a16:creationId xmlns:a16="http://schemas.microsoft.com/office/drawing/2014/main" id="{39A4D5CE-49F0-4C35-AD52-D8BF3908B5F8}"/>
              </a:ext>
            </a:extLst>
          </p:cNvPr>
          <p:cNvSpPr>
            <a:spLocks noGrp="1"/>
          </p:cNvSpPr>
          <p:nvPr>
            <p:ph idx="1"/>
          </p:nvPr>
        </p:nvSpPr>
        <p:spPr>
          <a:xfrm>
            <a:off x="404813" y="1892300"/>
            <a:ext cx="11379200" cy="4800600"/>
          </a:xfrm>
        </p:spPr>
        <p:txBody>
          <a:bodyPr>
            <a:noAutofit/>
          </a:bodyPr>
          <a:lstStyle/>
          <a:p>
            <a:pPr algn="just"/>
            <a:r>
              <a:rPr lang="en-US" sz="2000" dirty="0">
                <a:solidFill>
                  <a:schemeClr val="tx2"/>
                </a:solidFill>
              </a:rPr>
              <a:t>The following query retrieves the employee details using the above scenario:</a:t>
            </a:r>
          </a:p>
          <a:p>
            <a:pPr marL="749808" lvl="2" indent="-347472" algn="just">
              <a:spcBef>
                <a:spcPts val="1800"/>
              </a:spcBef>
            </a:pPr>
            <a:r>
              <a:rPr lang="en-US" sz="2000" dirty="0"/>
              <a:t>hive&gt; SELECT * FROM employee WHERE salary&gt;30000;</a:t>
            </a:r>
          </a:p>
          <a:p>
            <a:pPr algn="just"/>
            <a:r>
              <a:rPr lang="en-US" sz="2000" dirty="0">
                <a:solidFill>
                  <a:schemeClr val="tx2"/>
                </a:solidFill>
              </a:rPr>
              <a:t>On successful execution of the query, you get to see the following response:</a:t>
            </a:r>
          </a:p>
          <a:p>
            <a:pPr>
              <a:spcBef>
                <a:spcPts val="0"/>
              </a:spcBef>
            </a:pPr>
            <a:endParaRPr lang="en-US" sz="2000" b="1" dirty="0">
              <a:solidFill>
                <a:schemeClr val="tx2"/>
              </a:solidFill>
            </a:endParaRPr>
          </a:p>
          <a:p>
            <a:pPr marL="0" indent="0" algn="ctr">
              <a:spcBef>
                <a:spcPts val="0"/>
              </a:spcBef>
              <a:buNone/>
            </a:pPr>
            <a:r>
              <a:rPr lang="en-GB" sz="2000" dirty="0">
                <a:solidFill>
                  <a:schemeClr val="tx2"/>
                </a:solidFill>
              </a:rPr>
              <a:t>+------+--------------+-------------+-------------------+--------+</a:t>
            </a:r>
          </a:p>
          <a:p>
            <a:pPr marL="0" indent="0" algn="ctr">
              <a:spcBef>
                <a:spcPts val="0"/>
              </a:spcBef>
              <a:buNone/>
            </a:pPr>
            <a:r>
              <a:rPr lang="en-GB" sz="2000" dirty="0">
                <a:solidFill>
                  <a:schemeClr val="tx2"/>
                </a:solidFill>
              </a:rPr>
              <a:t>|   ID     |      Name         |        Salary      |         Designation        |     Dept   |</a:t>
            </a:r>
          </a:p>
          <a:p>
            <a:pPr marL="0" indent="0" algn="ctr">
              <a:spcBef>
                <a:spcPts val="0"/>
              </a:spcBef>
              <a:buNone/>
            </a:pPr>
            <a:r>
              <a:rPr lang="en-GB" sz="2000" dirty="0">
                <a:solidFill>
                  <a:schemeClr val="tx2"/>
                </a:solidFill>
              </a:rPr>
              <a:t>+------+--------------+-------------+-------------------+--------+</a:t>
            </a:r>
          </a:p>
          <a:p>
            <a:pPr marL="0" indent="0" algn="ctr">
              <a:spcBef>
                <a:spcPts val="0"/>
              </a:spcBef>
              <a:buNone/>
            </a:pPr>
            <a:r>
              <a:rPr lang="en-GB" sz="2000" dirty="0">
                <a:solidFill>
                  <a:schemeClr val="tx2"/>
                </a:solidFill>
              </a:rPr>
              <a:t>| 1201  |       Gopal         |     45000       |   Technical manager     |      TP    |</a:t>
            </a:r>
          </a:p>
          <a:p>
            <a:pPr marL="0" indent="0" algn="ctr">
              <a:spcBef>
                <a:spcPts val="0"/>
              </a:spcBef>
              <a:buNone/>
            </a:pPr>
            <a:r>
              <a:rPr lang="en-GB" sz="2000" dirty="0">
                <a:solidFill>
                  <a:schemeClr val="tx2"/>
                </a:solidFill>
              </a:rPr>
              <a:t>| 1202  |      Manisha       |     45000       |       </a:t>
            </a:r>
            <a:r>
              <a:rPr lang="en-GB" sz="2000" dirty="0" err="1">
                <a:solidFill>
                  <a:schemeClr val="tx2"/>
                </a:solidFill>
              </a:rPr>
              <a:t>Proofreader</a:t>
            </a:r>
            <a:r>
              <a:rPr lang="en-GB" sz="2000" dirty="0">
                <a:solidFill>
                  <a:schemeClr val="tx2"/>
                </a:solidFill>
              </a:rPr>
              <a:t>         |     PR     |</a:t>
            </a:r>
          </a:p>
          <a:p>
            <a:pPr marL="0" indent="0" algn="ctr">
              <a:spcBef>
                <a:spcPts val="0"/>
              </a:spcBef>
              <a:buNone/>
            </a:pPr>
            <a:r>
              <a:rPr lang="en-GB" sz="2000" dirty="0">
                <a:solidFill>
                  <a:schemeClr val="tx2"/>
                </a:solidFill>
              </a:rPr>
              <a:t>| 1203  |    </a:t>
            </a:r>
            <a:r>
              <a:rPr lang="en-GB" sz="2000" dirty="0" err="1">
                <a:solidFill>
                  <a:schemeClr val="tx2"/>
                </a:solidFill>
              </a:rPr>
              <a:t>Masthanvali</a:t>
            </a:r>
            <a:r>
              <a:rPr lang="en-GB" sz="2000" dirty="0">
                <a:solidFill>
                  <a:schemeClr val="tx2"/>
                </a:solidFill>
              </a:rPr>
              <a:t>    |     40000       |     Technical writer      |     TP     |</a:t>
            </a:r>
          </a:p>
          <a:p>
            <a:pPr marL="0" indent="0" algn="ctr">
              <a:spcBef>
                <a:spcPts val="0"/>
              </a:spcBef>
              <a:buNone/>
            </a:pPr>
            <a:r>
              <a:rPr lang="en-GB" sz="2000" dirty="0">
                <a:solidFill>
                  <a:schemeClr val="tx2"/>
                </a:solidFill>
              </a:rPr>
              <a:t>| 1204  |        </a:t>
            </a:r>
            <a:r>
              <a:rPr lang="en-GB" sz="2000" dirty="0" err="1">
                <a:solidFill>
                  <a:schemeClr val="tx2"/>
                </a:solidFill>
              </a:rPr>
              <a:t>Krian</a:t>
            </a:r>
            <a:r>
              <a:rPr lang="en-GB" sz="2000" dirty="0">
                <a:solidFill>
                  <a:schemeClr val="tx2"/>
                </a:solidFill>
              </a:rPr>
              <a:t>        |     40000       |        Hr Admin           |    HR      |</a:t>
            </a:r>
          </a:p>
          <a:p>
            <a:pPr marL="0" indent="0" algn="ctr">
              <a:spcBef>
                <a:spcPts val="0"/>
              </a:spcBef>
              <a:buNone/>
            </a:pPr>
            <a:r>
              <a:rPr lang="en-GB" sz="2000" dirty="0">
                <a:solidFill>
                  <a:schemeClr val="tx2"/>
                </a:solidFill>
              </a:rPr>
              <a: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73210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3EAF-6D52-49B8-B9BF-BEA424BBB417}"/>
              </a:ext>
            </a:extLst>
          </p:cNvPr>
          <p:cNvSpPr>
            <a:spLocks noGrp="1"/>
          </p:cNvSpPr>
          <p:nvPr>
            <p:ph type="title"/>
          </p:nvPr>
        </p:nvSpPr>
        <p:spPr/>
        <p:txBody>
          <a:bodyPr/>
          <a:lstStyle/>
          <a:p>
            <a:r>
              <a:rPr lang="en-IN" dirty="0"/>
              <a:t>HiveQL - Select-Where – JDBC Program</a:t>
            </a:r>
            <a:endParaRPr lang="en-GB" dirty="0"/>
          </a:p>
        </p:txBody>
      </p:sp>
      <p:sp>
        <p:nvSpPr>
          <p:cNvPr id="8" name="Rectangle 1">
            <a:extLst>
              <a:ext uri="{FF2B5EF4-FFF2-40B4-BE49-F238E27FC236}">
                <a16:creationId xmlns:a16="http://schemas.microsoft.com/office/drawing/2014/main" id="{A27A783B-D9A9-4AD7-BB29-52BD0F3AC333}"/>
              </a:ext>
            </a:extLst>
          </p:cNvPr>
          <p:cNvSpPr>
            <a:spLocks noChangeArrowheads="1"/>
          </p:cNvSpPr>
          <p:nvPr/>
        </p:nvSpPr>
        <p:spPr bwMode="auto">
          <a:xfrm>
            <a:off x="353761" y="1363516"/>
            <a:ext cx="11481303" cy="543098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SQLException</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Connection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ResultSet</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Statement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import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java</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sql</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660066"/>
                </a:solidFill>
                <a:latin typeface="Courier New" panose="02070309020205020404" pitchFamily="49" charset="0"/>
                <a:cs typeface="Courier New" panose="02070309020205020404" pitchFamily="49" charset="0"/>
              </a:rPr>
              <a:t>DriverManager</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public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class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HiveQLWhere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private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static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0066"/>
                </a:solidFill>
                <a:latin typeface="Courier New" panose="02070309020205020404" pitchFamily="49" charset="0"/>
                <a:cs typeface="Courier New" panose="02070309020205020404" pitchFamily="49" charset="0"/>
              </a:rPr>
              <a:t>String</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driverName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err="1">
                <a:solidFill>
                  <a:srgbClr val="008800"/>
                </a:solidFill>
                <a:latin typeface="Courier New" panose="02070309020205020404" pitchFamily="49" charset="0"/>
                <a:cs typeface="Courier New" panose="02070309020205020404" pitchFamily="49" charset="0"/>
              </a:rPr>
              <a:t>org.apache.hadoop.hive.jdbc.HiveDriver</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public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static</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void</a:t>
            </a:r>
            <a:r>
              <a:rPr lang="en-US" altLang="en-US" sz="1600" dirty="0">
                <a:solidFill>
                  <a:srgbClr val="000000"/>
                </a:solidFill>
                <a:latin typeface="Courier New" panose="02070309020205020404" pitchFamily="49" charset="0"/>
                <a:cs typeface="Courier New" panose="02070309020205020404" pitchFamily="49" charset="0"/>
              </a:rPr>
              <a:t> main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660066"/>
                </a:solidFill>
                <a:latin typeface="Courier New" panose="02070309020205020404" pitchFamily="49" charset="0"/>
                <a:cs typeface="Courier New" panose="02070309020205020404" pitchFamily="49" charset="0"/>
              </a:rPr>
              <a:t>String</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args</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88"/>
                </a:solidFill>
                <a:latin typeface="Courier New" panose="02070309020205020404" pitchFamily="49" charset="0"/>
                <a:cs typeface="Courier New" panose="02070309020205020404" pitchFamily="49" charset="0"/>
              </a:rPr>
              <a:t>throws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SQLException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Register driver and create driver instance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Class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forName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driverName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get connection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Connection</a:t>
            </a:r>
            <a:r>
              <a:rPr lang="en-US" altLang="en-US" sz="1600" dirty="0">
                <a:solidFill>
                  <a:srgbClr val="000000"/>
                </a:solidFill>
                <a:latin typeface="Courier New" panose="02070309020205020404" pitchFamily="49" charset="0"/>
                <a:cs typeface="Courier New" panose="02070309020205020404" pitchFamily="49" charset="0"/>
              </a:rPr>
              <a:t> con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DriverManager</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getConnection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err="1">
                <a:solidFill>
                  <a:srgbClr val="008800"/>
                </a:solidFill>
                <a:latin typeface="Courier New" panose="02070309020205020404" pitchFamily="49" charset="0"/>
                <a:cs typeface="Courier New" panose="02070309020205020404" pitchFamily="49" charset="0"/>
              </a:rPr>
              <a:t>jdbc:hive</a:t>
            </a:r>
            <a:r>
              <a:rPr lang="en-US" altLang="en-US" sz="1600" dirty="0">
                <a:solidFill>
                  <a:srgbClr val="008800"/>
                </a:solidFill>
                <a:latin typeface="Courier New" panose="02070309020205020404" pitchFamily="49" charset="0"/>
                <a:cs typeface="Courier New" panose="02070309020205020404" pitchFamily="49" charset="0"/>
              </a:rPr>
              <a:t>://localhost:10000/</a:t>
            </a:r>
            <a:r>
              <a:rPr lang="en-US" altLang="en-US" sz="1600" dirty="0" err="1">
                <a:solidFill>
                  <a:srgbClr val="008800"/>
                </a:solidFill>
                <a:latin typeface="Courier New" panose="02070309020205020404" pitchFamily="49" charset="0"/>
                <a:cs typeface="Courier New" panose="02070309020205020404" pitchFamily="49" charset="0"/>
              </a:rPr>
              <a:t>userdb</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create statement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Statement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stmt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con</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createStatement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880000"/>
                </a:solidFill>
                <a:latin typeface="Courier New" panose="02070309020205020404" pitchFamily="49" charset="0"/>
                <a:cs typeface="Courier New" panose="02070309020205020404" pitchFamily="49" charset="0"/>
              </a:rPr>
              <a:t>// execute statement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660066"/>
                </a:solidFill>
                <a:latin typeface="Courier New" panose="02070309020205020404" pitchFamily="49" charset="0"/>
                <a:cs typeface="Courier New" panose="02070309020205020404" pitchFamily="49" charset="0"/>
              </a:rPr>
              <a:t>Resultset</a:t>
            </a:r>
            <a:r>
              <a:rPr lang="en-US" altLang="en-US" sz="1600" dirty="0">
                <a:solidFill>
                  <a:srgbClr val="000000"/>
                </a:solidFill>
                <a:latin typeface="Courier New" panose="02070309020205020404" pitchFamily="49" charset="0"/>
                <a:cs typeface="Courier New" panose="02070309020205020404" pitchFamily="49" charset="0"/>
              </a:rPr>
              <a:t> res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stmt</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executeQuery</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"SELECT * FROM employee WHERE salary&gt;30000;"</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err="1">
                <a:solidFill>
                  <a:srgbClr val="660066"/>
                </a:solidFill>
                <a:latin typeface="Courier New" panose="02070309020205020404" pitchFamily="49" charset="0"/>
                <a:cs typeface="Courier New" panose="02070309020205020404" pitchFamily="49" charset="0"/>
              </a:rPr>
              <a:t>System</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88"/>
                </a:solidFill>
                <a:latin typeface="Courier New" panose="02070309020205020404" pitchFamily="49" charset="0"/>
                <a:cs typeface="Courier New" panose="02070309020205020404" pitchFamily="49" charset="0"/>
              </a:rPr>
              <a:t>out</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println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"Result:"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err="1">
                <a:solidFill>
                  <a:srgbClr val="660066"/>
                </a:solidFill>
                <a:latin typeface="Courier New" panose="02070309020205020404" pitchFamily="49" charset="0"/>
                <a:cs typeface="Courier New" panose="02070309020205020404" pitchFamily="49" charset="0"/>
              </a:rPr>
              <a:t>System</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88"/>
                </a:solidFill>
                <a:latin typeface="Courier New" panose="02070309020205020404" pitchFamily="49" charset="0"/>
                <a:cs typeface="Courier New" panose="02070309020205020404" pitchFamily="49" charset="0"/>
              </a:rPr>
              <a:t>out</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println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8800"/>
                </a:solidFill>
                <a:latin typeface="Courier New" panose="02070309020205020404" pitchFamily="49" charset="0"/>
                <a:cs typeface="Courier New" panose="02070309020205020404" pitchFamily="49" charset="0"/>
              </a:rPr>
              <a:t>" ID \t Name \t Salary \t Designation \t Dept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000088"/>
                </a:solidFill>
                <a:latin typeface="Courier New" panose="02070309020205020404" pitchFamily="49" charset="0"/>
                <a:cs typeface="Courier New" panose="02070309020205020404" pitchFamily="49" charset="0"/>
              </a:rPr>
              <a:t>while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res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88"/>
                </a:solidFill>
                <a:latin typeface="Courier New" panose="02070309020205020404" pitchFamily="49" charset="0"/>
                <a:cs typeface="Courier New" panose="02070309020205020404" pitchFamily="49" charset="0"/>
              </a:rPr>
              <a:t>next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2" eaLnBrk="0" fontAlgn="base" hangingPunct="0">
              <a:spcBef>
                <a:spcPct val="0"/>
              </a:spcBef>
              <a:spcAft>
                <a:spcPct val="0"/>
              </a:spcAft>
            </a:pPr>
            <a:r>
              <a:rPr lang="en-US" altLang="en-US" sz="1600" dirty="0" err="1">
                <a:solidFill>
                  <a:srgbClr val="660066"/>
                </a:solidFill>
                <a:latin typeface="Courier New" panose="02070309020205020404" pitchFamily="49" charset="0"/>
                <a:cs typeface="Courier New" panose="02070309020205020404" pitchFamily="49" charset="0"/>
              </a:rPr>
              <a:t>System</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88"/>
                </a:solidFill>
                <a:latin typeface="Courier New" panose="02070309020205020404" pitchFamily="49" charset="0"/>
                <a:cs typeface="Courier New" panose="02070309020205020404" pitchFamily="49" charset="0"/>
              </a:rPr>
              <a:t>out</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println</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res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getInt</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6666"/>
                </a:solidFill>
                <a:latin typeface="Courier New" panose="02070309020205020404" pitchFamily="49" charset="0"/>
                <a:cs typeface="Courier New" panose="02070309020205020404" pitchFamily="49" charset="0"/>
              </a:rPr>
              <a:t>1</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res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getString</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6666"/>
                </a:solidFill>
                <a:latin typeface="Courier New" panose="02070309020205020404" pitchFamily="49" charset="0"/>
                <a:cs typeface="Courier New" panose="02070309020205020404" pitchFamily="49" charset="0"/>
              </a:rPr>
              <a:t>2</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res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getDouble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6666"/>
                </a:solidFill>
                <a:latin typeface="Courier New" panose="02070309020205020404" pitchFamily="49" charset="0"/>
                <a:cs typeface="Courier New" panose="02070309020205020404" pitchFamily="49" charset="0"/>
              </a:rPr>
              <a:t>3</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res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getString</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6666"/>
                </a:solidFill>
                <a:latin typeface="Courier New" panose="02070309020205020404" pitchFamily="49" charset="0"/>
                <a:cs typeface="Courier New" panose="02070309020205020404" pitchFamily="49" charset="0"/>
              </a:rPr>
              <a:t>4</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8800"/>
                </a:solidFill>
                <a:latin typeface="Courier New" panose="02070309020205020404" pitchFamily="49" charset="0"/>
                <a:cs typeface="Courier New" panose="02070309020205020404" pitchFamily="49" charset="0"/>
              </a:rPr>
              <a:t>"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res</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getString</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6666"/>
                </a:solidFill>
                <a:latin typeface="Courier New" panose="02070309020205020404" pitchFamily="49" charset="0"/>
                <a:cs typeface="Courier New" panose="02070309020205020404" pitchFamily="49" charset="0"/>
              </a:rPr>
              <a:t>5</a:t>
            </a:r>
            <a:r>
              <a:rPr lang="en-US" altLang="en-US" sz="1600" dirty="0">
                <a:solidFill>
                  <a:srgbClr val="666600"/>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pPr lvl="1"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con</a:t>
            </a:r>
            <a:r>
              <a:rPr lang="en-US" altLang="en-US" sz="1600" dirty="0" err="1">
                <a:solidFill>
                  <a:srgbClr val="6666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close</a:t>
            </a: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600" dirty="0">
                <a:solidFill>
                  <a:srgbClr val="666600"/>
                </a:solidFill>
                <a:latin typeface="Courier New" panose="02070309020205020404" pitchFamily="49" charset="0"/>
                <a:cs typeface="Courier New" panose="02070309020205020404" pitchFamily="49" charset="0"/>
              </a:rPr>
              <a:t>}</a:t>
            </a:r>
            <a:r>
              <a:rPr lang="en-US" altLang="en-US" sz="1050" dirty="0"/>
              <a:t> </a:t>
            </a:r>
            <a:endParaRPr lang="en-US" altLang="en-US" sz="2800" dirty="0">
              <a:latin typeface="Arial" panose="020B0604020202020204" pitchFamily="34" charset="0"/>
            </a:endParaRP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740400"/>
            <a:ext cx="1155940" cy="1117598"/>
          </a:xfrm>
          <a:prstGeom prst="rect">
            <a:avLst/>
          </a:prstGeom>
        </p:spPr>
      </p:pic>
    </p:spTree>
    <p:extLst>
      <p:ext uri="{BB962C8B-B14F-4D97-AF65-F5344CB8AC3E}">
        <p14:creationId xmlns:p14="http://schemas.microsoft.com/office/powerpoint/2010/main" val="70256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E78-D7CC-43BE-A347-0C460D382BF0}"/>
              </a:ext>
            </a:extLst>
          </p:cNvPr>
          <p:cNvSpPr>
            <a:spLocks noGrp="1"/>
          </p:cNvSpPr>
          <p:nvPr>
            <p:ph type="title"/>
          </p:nvPr>
        </p:nvSpPr>
        <p:spPr/>
        <p:txBody>
          <a:bodyPr/>
          <a:lstStyle/>
          <a:p>
            <a:r>
              <a:rPr lang="en-IN" dirty="0"/>
              <a:t>HiveQL - Select-Where – Cont..</a:t>
            </a:r>
            <a:endParaRPr lang="en-GB" dirty="0"/>
          </a:p>
        </p:txBody>
      </p:sp>
      <p:sp>
        <p:nvSpPr>
          <p:cNvPr id="3" name="Content Placeholder 2">
            <a:extLst>
              <a:ext uri="{FF2B5EF4-FFF2-40B4-BE49-F238E27FC236}">
                <a16:creationId xmlns:a16="http://schemas.microsoft.com/office/drawing/2014/main" id="{39A4D5CE-49F0-4C35-AD52-D8BF3908B5F8}"/>
              </a:ext>
            </a:extLst>
          </p:cNvPr>
          <p:cNvSpPr>
            <a:spLocks noGrp="1"/>
          </p:cNvSpPr>
          <p:nvPr>
            <p:ph idx="1"/>
          </p:nvPr>
        </p:nvSpPr>
        <p:spPr>
          <a:xfrm>
            <a:off x="404813" y="1892300"/>
            <a:ext cx="11379200" cy="4800600"/>
          </a:xfrm>
        </p:spPr>
        <p:txBody>
          <a:bodyPr>
            <a:noAutofit/>
          </a:bodyPr>
          <a:lstStyle/>
          <a:p>
            <a:pPr algn="just"/>
            <a:r>
              <a:rPr lang="en-US" sz="2000" dirty="0">
                <a:solidFill>
                  <a:schemeClr val="tx2"/>
                </a:solidFill>
              </a:rPr>
              <a:t>Save the program in a file named HiveQLWhere.java. Use the following commands to compile and execute this program.</a:t>
            </a:r>
          </a:p>
          <a:p>
            <a:pPr lvl="1"/>
            <a:r>
              <a:rPr lang="en-US" dirty="0"/>
              <a:t>$ </a:t>
            </a:r>
            <a:r>
              <a:rPr lang="en-US" dirty="0" err="1"/>
              <a:t>javac</a:t>
            </a:r>
            <a:r>
              <a:rPr lang="en-US" dirty="0"/>
              <a:t> HiveQLWhere.java</a:t>
            </a:r>
          </a:p>
          <a:p>
            <a:pPr lvl="1"/>
            <a:r>
              <a:rPr lang="en-US" dirty="0"/>
              <a:t>$ java </a:t>
            </a:r>
            <a:r>
              <a:rPr lang="en-US" dirty="0" err="1"/>
              <a:t>HiveQLWhere</a:t>
            </a:r>
            <a:endParaRPr lang="en-US" dirty="0"/>
          </a:p>
          <a:p>
            <a:r>
              <a:rPr lang="en-US" sz="2000" dirty="0"/>
              <a:t>Output:</a:t>
            </a:r>
          </a:p>
          <a:p>
            <a:pPr marL="0" indent="0" algn="ctr">
              <a:spcBef>
                <a:spcPts val="0"/>
              </a:spcBef>
              <a:buNone/>
            </a:pPr>
            <a:r>
              <a:rPr lang="en-GB" sz="2000" dirty="0">
                <a:solidFill>
                  <a:schemeClr val="tx2"/>
                </a:solidFill>
              </a:rPr>
              <a:t>+------+--------------+-------------+-------------------+--------+</a:t>
            </a:r>
          </a:p>
          <a:p>
            <a:pPr marL="0" indent="0" algn="ctr">
              <a:spcBef>
                <a:spcPts val="0"/>
              </a:spcBef>
              <a:buNone/>
            </a:pPr>
            <a:r>
              <a:rPr lang="en-GB" sz="2000" dirty="0">
                <a:solidFill>
                  <a:schemeClr val="tx2"/>
                </a:solidFill>
              </a:rPr>
              <a:t>|   ID     |      Name         |        Salary      |         Designation        |     Dept   |</a:t>
            </a:r>
          </a:p>
          <a:p>
            <a:pPr marL="0" indent="0" algn="ctr">
              <a:spcBef>
                <a:spcPts val="0"/>
              </a:spcBef>
              <a:buNone/>
            </a:pPr>
            <a:r>
              <a:rPr lang="en-GB" sz="2000" dirty="0">
                <a:solidFill>
                  <a:schemeClr val="tx2"/>
                </a:solidFill>
              </a:rPr>
              <a:t>+------+--------------+-------------+-------------------+--------+</a:t>
            </a:r>
          </a:p>
          <a:p>
            <a:pPr marL="0" indent="0" algn="ctr">
              <a:spcBef>
                <a:spcPts val="0"/>
              </a:spcBef>
              <a:buNone/>
            </a:pPr>
            <a:r>
              <a:rPr lang="en-GB" sz="2000" dirty="0">
                <a:solidFill>
                  <a:schemeClr val="tx2"/>
                </a:solidFill>
              </a:rPr>
              <a:t>| 1201  |       Gopal         |     45000       |   Technical manager     |      TP    |</a:t>
            </a:r>
          </a:p>
          <a:p>
            <a:pPr marL="0" indent="0" algn="ctr">
              <a:spcBef>
                <a:spcPts val="0"/>
              </a:spcBef>
              <a:buNone/>
            </a:pPr>
            <a:r>
              <a:rPr lang="en-GB" sz="2000" dirty="0">
                <a:solidFill>
                  <a:schemeClr val="tx2"/>
                </a:solidFill>
              </a:rPr>
              <a:t>| 1202  |      Manisha       |     45000       |       </a:t>
            </a:r>
            <a:r>
              <a:rPr lang="en-GB" sz="2000" dirty="0" err="1">
                <a:solidFill>
                  <a:schemeClr val="tx2"/>
                </a:solidFill>
              </a:rPr>
              <a:t>Proofreader</a:t>
            </a:r>
            <a:r>
              <a:rPr lang="en-GB" sz="2000" dirty="0">
                <a:solidFill>
                  <a:schemeClr val="tx2"/>
                </a:solidFill>
              </a:rPr>
              <a:t>         |     PR     |</a:t>
            </a:r>
          </a:p>
          <a:p>
            <a:pPr marL="0" indent="0" algn="ctr">
              <a:spcBef>
                <a:spcPts val="0"/>
              </a:spcBef>
              <a:buNone/>
            </a:pPr>
            <a:r>
              <a:rPr lang="en-GB" sz="2000" dirty="0">
                <a:solidFill>
                  <a:schemeClr val="tx2"/>
                </a:solidFill>
              </a:rPr>
              <a:t>| 1203  |    </a:t>
            </a:r>
            <a:r>
              <a:rPr lang="en-GB" sz="2000" dirty="0" err="1">
                <a:solidFill>
                  <a:schemeClr val="tx2"/>
                </a:solidFill>
              </a:rPr>
              <a:t>Masthanvali</a:t>
            </a:r>
            <a:r>
              <a:rPr lang="en-GB" sz="2000" dirty="0">
                <a:solidFill>
                  <a:schemeClr val="tx2"/>
                </a:solidFill>
              </a:rPr>
              <a:t>    |     40000       |     Technical writer      |     TP     |</a:t>
            </a:r>
          </a:p>
          <a:p>
            <a:pPr marL="0" indent="0" algn="ctr">
              <a:spcBef>
                <a:spcPts val="0"/>
              </a:spcBef>
              <a:buNone/>
            </a:pPr>
            <a:r>
              <a:rPr lang="en-GB" sz="2000" dirty="0">
                <a:solidFill>
                  <a:schemeClr val="tx2"/>
                </a:solidFill>
              </a:rPr>
              <a:t>| 1204  |        </a:t>
            </a:r>
            <a:r>
              <a:rPr lang="en-GB" sz="2000" dirty="0" err="1">
                <a:solidFill>
                  <a:schemeClr val="tx2"/>
                </a:solidFill>
              </a:rPr>
              <a:t>Krian</a:t>
            </a:r>
            <a:r>
              <a:rPr lang="en-GB" sz="2000" dirty="0">
                <a:solidFill>
                  <a:schemeClr val="tx2"/>
                </a:solidFill>
              </a:rPr>
              <a:t>        |     40000       |        Hr Admin           |    HR      |</a:t>
            </a:r>
          </a:p>
          <a:p>
            <a:pPr marL="0" indent="0" algn="ctr">
              <a:spcBef>
                <a:spcPts val="0"/>
              </a:spcBef>
              <a:buNone/>
            </a:pPr>
            <a:r>
              <a:rPr lang="en-GB" sz="2000" dirty="0">
                <a:solidFill>
                  <a:schemeClr val="tx2"/>
                </a:solidFill>
              </a:rPr>
              <a: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25107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F0FB-CF6D-42B0-9DE0-1104FCF409FC}"/>
              </a:ext>
            </a:extLst>
          </p:cNvPr>
          <p:cNvSpPr>
            <a:spLocks noGrp="1"/>
          </p:cNvSpPr>
          <p:nvPr>
            <p:ph type="title"/>
          </p:nvPr>
        </p:nvSpPr>
        <p:spPr/>
        <p:txBody>
          <a:bodyPr/>
          <a:lstStyle/>
          <a:p>
            <a:r>
              <a:rPr lang="en-IN" dirty="0"/>
              <a:t>HiveQL - Select-Order By</a:t>
            </a:r>
            <a:endParaRPr lang="en-GB" dirty="0"/>
          </a:p>
        </p:txBody>
      </p:sp>
      <p:sp>
        <p:nvSpPr>
          <p:cNvPr id="3" name="Content Placeholder 2">
            <a:extLst>
              <a:ext uri="{FF2B5EF4-FFF2-40B4-BE49-F238E27FC236}">
                <a16:creationId xmlns:a16="http://schemas.microsoft.com/office/drawing/2014/main" id="{0FBCF82A-271B-4AB0-8BD2-F46914FABE7B}"/>
              </a:ext>
            </a:extLst>
          </p:cNvPr>
          <p:cNvSpPr>
            <a:spLocks noGrp="1"/>
          </p:cNvSpPr>
          <p:nvPr>
            <p:ph idx="1"/>
          </p:nvPr>
        </p:nvSpPr>
        <p:spPr>
          <a:xfrm>
            <a:off x="1065214" y="1524000"/>
            <a:ext cx="10058400" cy="4229100"/>
          </a:xfrm>
        </p:spPr>
        <p:txBody>
          <a:bodyPr>
            <a:noAutofit/>
          </a:bodyPr>
          <a:lstStyle/>
          <a:p>
            <a:pPr algn="just"/>
            <a:r>
              <a:rPr lang="en-US" sz="2000" dirty="0">
                <a:solidFill>
                  <a:schemeClr val="tx2"/>
                </a:solidFill>
              </a:rPr>
              <a:t>The ORDER BY clause is used to retrieve the details based on one column and sort the result set by ascending or descending order.</a:t>
            </a:r>
          </a:p>
          <a:p>
            <a:pPr algn="just"/>
            <a:r>
              <a:rPr lang="en-US" sz="2000" dirty="0"/>
              <a:t>Syntax</a:t>
            </a:r>
          </a:p>
          <a:p>
            <a:pPr algn="just"/>
            <a:r>
              <a:rPr lang="en-US" sz="2000" dirty="0">
                <a:solidFill>
                  <a:schemeClr val="tx2"/>
                </a:solidFill>
              </a:rPr>
              <a:t>Given below is the syntax of the ORDER BY clause:</a:t>
            </a:r>
          </a:p>
          <a:p>
            <a:pPr lvl="1" algn="just"/>
            <a:r>
              <a:rPr lang="en-US" dirty="0"/>
              <a:t>SELECT [ALL | DISTINCT] </a:t>
            </a:r>
            <a:r>
              <a:rPr lang="en-US" dirty="0" err="1"/>
              <a:t>select_expr</a:t>
            </a:r>
            <a:r>
              <a:rPr lang="en-US" dirty="0"/>
              <a:t>, </a:t>
            </a:r>
            <a:r>
              <a:rPr lang="en-US" dirty="0" err="1"/>
              <a:t>select_expr</a:t>
            </a:r>
            <a:r>
              <a:rPr lang="en-US" dirty="0"/>
              <a:t>, ... </a:t>
            </a:r>
          </a:p>
          <a:p>
            <a:pPr lvl="1" algn="just"/>
            <a:r>
              <a:rPr lang="en-US" dirty="0"/>
              <a:t>FROM </a:t>
            </a:r>
            <a:r>
              <a:rPr lang="en-US" dirty="0" err="1"/>
              <a:t>table_reference</a:t>
            </a:r>
            <a:r>
              <a:rPr lang="en-US" dirty="0"/>
              <a:t> </a:t>
            </a:r>
          </a:p>
          <a:p>
            <a:pPr lvl="1" algn="just"/>
            <a:r>
              <a:rPr lang="en-US" dirty="0"/>
              <a:t>[WHERE </a:t>
            </a:r>
            <a:r>
              <a:rPr lang="en-US" dirty="0" err="1"/>
              <a:t>where_condition</a:t>
            </a:r>
            <a:r>
              <a:rPr lang="en-US" dirty="0"/>
              <a:t>] </a:t>
            </a:r>
          </a:p>
          <a:p>
            <a:pPr lvl="1" algn="just"/>
            <a:r>
              <a:rPr lang="en-US" dirty="0"/>
              <a:t>[GROUP BY </a:t>
            </a:r>
            <a:r>
              <a:rPr lang="en-US" dirty="0" err="1"/>
              <a:t>col_list</a:t>
            </a:r>
            <a:r>
              <a:rPr lang="en-US" dirty="0"/>
              <a:t>] </a:t>
            </a:r>
          </a:p>
          <a:p>
            <a:pPr lvl="1" algn="just"/>
            <a:r>
              <a:rPr lang="en-US" dirty="0"/>
              <a:t>[HAVING </a:t>
            </a:r>
            <a:r>
              <a:rPr lang="en-US" dirty="0" err="1"/>
              <a:t>having_condition</a:t>
            </a:r>
            <a:r>
              <a:rPr lang="en-US" dirty="0"/>
              <a:t>] </a:t>
            </a:r>
          </a:p>
          <a:p>
            <a:pPr lvl="1" algn="just"/>
            <a:r>
              <a:rPr lang="en-US" dirty="0"/>
              <a:t>[ORDER BY </a:t>
            </a:r>
            <a:r>
              <a:rPr lang="en-US" dirty="0" err="1"/>
              <a:t>col_list</a:t>
            </a:r>
            <a:r>
              <a:rPr lang="en-US" dirty="0"/>
              <a:t>]] </a:t>
            </a:r>
          </a:p>
          <a:p>
            <a:pPr lvl="1" algn="just"/>
            <a:r>
              <a:rPr lang="en-US" dirty="0"/>
              <a:t>[LIMIT number];</a:t>
            </a:r>
            <a:endParaRPr lang="en-GB"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80862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E78-D7CC-43BE-A347-0C460D382BF0}"/>
              </a:ext>
            </a:extLst>
          </p:cNvPr>
          <p:cNvSpPr>
            <a:spLocks noGrp="1"/>
          </p:cNvSpPr>
          <p:nvPr>
            <p:ph type="title"/>
          </p:nvPr>
        </p:nvSpPr>
        <p:spPr/>
        <p:txBody>
          <a:bodyPr/>
          <a:lstStyle/>
          <a:p>
            <a:r>
              <a:rPr lang="en-IN" dirty="0"/>
              <a:t>HiveQL - Select-Order By – Cont..</a:t>
            </a:r>
            <a:endParaRPr lang="en-GB" dirty="0"/>
          </a:p>
        </p:txBody>
      </p:sp>
      <p:sp>
        <p:nvSpPr>
          <p:cNvPr id="3" name="Content Placeholder 2">
            <a:extLst>
              <a:ext uri="{FF2B5EF4-FFF2-40B4-BE49-F238E27FC236}">
                <a16:creationId xmlns:a16="http://schemas.microsoft.com/office/drawing/2014/main" id="{39A4D5CE-49F0-4C35-AD52-D8BF3908B5F8}"/>
              </a:ext>
            </a:extLst>
          </p:cNvPr>
          <p:cNvSpPr>
            <a:spLocks noGrp="1"/>
          </p:cNvSpPr>
          <p:nvPr>
            <p:ph idx="1"/>
          </p:nvPr>
        </p:nvSpPr>
        <p:spPr>
          <a:xfrm>
            <a:off x="404813" y="1892300"/>
            <a:ext cx="11379200" cy="4800600"/>
          </a:xfrm>
        </p:spPr>
        <p:txBody>
          <a:bodyPr>
            <a:noAutofit/>
          </a:bodyPr>
          <a:lstStyle/>
          <a:p>
            <a:pPr>
              <a:spcBef>
                <a:spcPts val="0"/>
              </a:spcBef>
            </a:pPr>
            <a:r>
              <a:rPr lang="en-IN" sz="2000" dirty="0"/>
              <a:t>Example</a:t>
            </a:r>
          </a:p>
          <a:p>
            <a:pPr algn="just"/>
            <a:r>
              <a:rPr lang="en-US" sz="2000" dirty="0">
                <a:solidFill>
                  <a:schemeClr val="tx2"/>
                </a:solidFill>
              </a:rPr>
              <a:t>Let us take an example for SELECT...ORDER BY clause. Assume employee table as given below, with the fields named Id, Name, Salary, Designation, and Dept. Generate a query to retrieve the employee details in order by using Department name.</a:t>
            </a:r>
          </a:p>
          <a:p>
            <a:pPr marL="0" indent="0" algn="just">
              <a:buNone/>
            </a:pPr>
            <a:endParaRPr lang="en-US" sz="2000" dirty="0">
              <a:solidFill>
                <a:schemeClr val="tx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873500"/>
            <a:ext cx="1071880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03583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E78-D7CC-43BE-A347-0C460D382BF0}"/>
              </a:ext>
            </a:extLst>
          </p:cNvPr>
          <p:cNvSpPr>
            <a:spLocks noGrp="1"/>
          </p:cNvSpPr>
          <p:nvPr>
            <p:ph type="title"/>
          </p:nvPr>
        </p:nvSpPr>
        <p:spPr/>
        <p:txBody>
          <a:bodyPr/>
          <a:lstStyle/>
          <a:p>
            <a:r>
              <a:rPr lang="en-IN" dirty="0"/>
              <a:t>HiveQL - Select-Order By – Cont..</a:t>
            </a:r>
            <a:endParaRPr lang="en-GB" dirty="0"/>
          </a:p>
        </p:txBody>
      </p:sp>
      <p:sp>
        <p:nvSpPr>
          <p:cNvPr id="3" name="Content Placeholder 2">
            <a:extLst>
              <a:ext uri="{FF2B5EF4-FFF2-40B4-BE49-F238E27FC236}">
                <a16:creationId xmlns:a16="http://schemas.microsoft.com/office/drawing/2014/main" id="{39A4D5CE-49F0-4C35-AD52-D8BF3908B5F8}"/>
              </a:ext>
            </a:extLst>
          </p:cNvPr>
          <p:cNvSpPr>
            <a:spLocks noGrp="1"/>
          </p:cNvSpPr>
          <p:nvPr>
            <p:ph idx="1"/>
          </p:nvPr>
        </p:nvSpPr>
        <p:spPr>
          <a:xfrm>
            <a:off x="404813" y="1892300"/>
            <a:ext cx="11379200" cy="4800600"/>
          </a:xfrm>
        </p:spPr>
        <p:txBody>
          <a:bodyPr>
            <a:noAutofit/>
          </a:bodyPr>
          <a:lstStyle/>
          <a:p>
            <a:pPr>
              <a:spcBef>
                <a:spcPts val="0"/>
              </a:spcBef>
            </a:pPr>
            <a:r>
              <a:rPr lang="en-US" sz="2000" dirty="0">
                <a:solidFill>
                  <a:schemeClr val="tx2"/>
                </a:solidFill>
              </a:rPr>
              <a:t>The following query retrieves the employee details using the above scenario:</a:t>
            </a:r>
          </a:p>
          <a:p>
            <a:pPr lvl="1">
              <a:spcBef>
                <a:spcPts val="0"/>
              </a:spcBef>
            </a:pPr>
            <a:r>
              <a:rPr lang="en-US" dirty="0"/>
              <a:t>hive&gt; SELECT Id, Name, Dept FROM employee ORDER BY DEPT;</a:t>
            </a:r>
          </a:p>
          <a:p>
            <a:pPr lvl="1">
              <a:spcBef>
                <a:spcPts val="0"/>
              </a:spcBef>
            </a:pPr>
            <a:endParaRPr lang="en-US" dirty="0"/>
          </a:p>
          <a:p>
            <a:pPr>
              <a:spcBef>
                <a:spcPts val="0"/>
              </a:spcBef>
            </a:pPr>
            <a:r>
              <a:rPr lang="en-US" sz="2000" dirty="0">
                <a:solidFill>
                  <a:schemeClr val="tx2"/>
                </a:solidFill>
              </a:rPr>
              <a:t>On successful execution of the query, you get to see the following response:</a:t>
            </a:r>
          </a:p>
          <a:p>
            <a:pPr>
              <a:spcBef>
                <a:spcPts val="0"/>
              </a:spcBef>
            </a:pPr>
            <a:endParaRPr lang="en-US" sz="2000" dirty="0"/>
          </a:p>
          <a:p>
            <a:pPr marL="0" indent="0">
              <a:spcBef>
                <a:spcPts val="0"/>
              </a:spcBef>
              <a:buNone/>
            </a:pP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3379787"/>
            <a:ext cx="9613900" cy="304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AB1645E1-FECB-4F70-8212-5ACA464BBF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74076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CC64-AAEB-439F-BFA8-96E8787CAADF}"/>
              </a:ext>
            </a:extLst>
          </p:cNvPr>
          <p:cNvSpPr>
            <a:spLocks noGrp="1"/>
          </p:cNvSpPr>
          <p:nvPr>
            <p:ph type="title"/>
          </p:nvPr>
        </p:nvSpPr>
        <p:spPr/>
        <p:txBody>
          <a:bodyPr/>
          <a:lstStyle/>
          <a:p>
            <a:r>
              <a:rPr lang="en-IN" dirty="0"/>
              <a:t>HiveQL - Select-Order By – Cont..</a:t>
            </a:r>
            <a:endParaRPr lang="en-GB" dirty="0"/>
          </a:p>
        </p:txBody>
      </p:sp>
      <p:sp>
        <p:nvSpPr>
          <p:cNvPr id="3" name="Content Placeholder 2">
            <a:extLst>
              <a:ext uri="{FF2B5EF4-FFF2-40B4-BE49-F238E27FC236}">
                <a16:creationId xmlns:a16="http://schemas.microsoft.com/office/drawing/2014/main" id="{72BC2022-36A4-4CA6-BF61-CAC84E8617EA}"/>
              </a:ext>
            </a:extLst>
          </p:cNvPr>
          <p:cNvSpPr>
            <a:spLocks noGrp="1"/>
          </p:cNvSpPr>
          <p:nvPr>
            <p:ph idx="1"/>
          </p:nvPr>
        </p:nvSpPr>
        <p:spPr>
          <a:xfrm>
            <a:off x="1065212" y="1314450"/>
            <a:ext cx="10058400" cy="4229100"/>
          </a:xfrm>
        </p:spPr>
        <p:txBody>
          <a:bodyPr>
            <a:noAutofit/>
          </a:bodyPr>
          <a:lstStyle/>
          <a:p>
            <a:pPr algn="just"/>
            <a:r>
              <a:rPr lang="en-US" sz="2000" dirty="0">
                <a:solidFill>
                  <a:schemeClr val="tx2"/>
                </a:solidFill>
              </a:rPr>
              <a:t>The GROUP BY clause is used to group all the records in a result set using a particular collection column. It is used to query a group of records.</a:t>
            </a:r>
          </a:p>
          <a:p>
            <a:r>
              <a:rPr lang="en-US" sz="2000" dirty="0"/>
              <a:t>Syntax</a:t>
            </a:r>
          </a:p>
          <a:p>
            <a:pPr algn="just"/>
            <a:r>
              <a:rPr lang="en-US" sz="2000" dirty="0">
                <a:solidFill>
                  <a:schemeClr val="tx2"/>
                </a:solidFill>
              </a:rPr>
              <a:t>The syntax of GROUP BY clause is as follows:</a:t>
            </a:r>
          </a:p>
          <a:p>
            <a:pPr marL="749808" lvl="2" indent="-347472">
              <a:spcBef>
                <a:spcPts val="1800"/>
              </a:spcBef>
            </a:pPr>
            <a:r>
              <a:rPr lang="en-US" dirty="0"/>
              <a:t>SELECT [ALL | DISTINCT] </a:t>
            </a:r>
            <a:r>
              <a:rPr lang="en-US" dirty="0" err="1"/>
              <a:t>select_expr</a:t>
            </a:r>
            <a:r>
              <a:rPr lang="en-US" dirty="0"/>
              <a:t>, </a:t>
            </a:r>
            <a:r>
              <a:rPr lang="en-US" dirty="0" err="1"/>
              <a:t>select_expr</a:t>
            </a:r>
            <a:r>
              <a:rPr lang="en-US" dirty="0"/>
              <a:t>, ... </a:t>
            </a:r>
          </a:p>
          <a:p>
            <a:pPr marL="749808" lvl="2" indent="-347472">
              <a:spcBef>
                <a:spcPts val="1800"/>
              </a:spcBef>
            </a:pPr>
            <a:r>
              <a:rPr lang="en-US" dirty="0"/>
              <a:t>FROM </a:t>
            </a:r>
            <a:r>
              <a:rPr lang="en-US" dirty="0" err="1"/>
              <a:t>table_reference</a:t>
            </a:r>
            <a:r>
              <a:rPr lang="en-US" dirty="0"/>
              <a:t> </a:t>
            </a:r>
          </a:p>
          <a:p>
            <a:pPr marL="749808" lvl="2" indent="-347472">
              <a:spcBef>
                <a:spcPts val="1800"/>
              </a:spcBef>
            </a:pPr>
            <a:r>
              <a:rPr lang="en-US" dirty="0"/>
              <a:t>[WHERE </a:t>
            </a:r>
            <a:r>
              <a:rPr lang="en-US" dirty="0" err="1"/>
              <a:t>where_condition</a:t>
            </a:r>
            <a:r>
              <a:rPr lang="en-US" dirty="0"/>
              <a:t>] </a:t>
            </a:r>
          </a:p>
          <a:p>
            <a:pPr marL="749808" lvl="2" indent="-347472">
              <a:spcBef>
                <a:spcPts val="1800"/>
              </a:spcBef>
            </a:pPr>
            <a:r>
              <a:rPr lang="en-US" dirty="0"/>
              <a:t>[GROUP BY </a:t>
            </a:r>
            <a:r>
              <a:rPr lang="en-US" dirty="0" err="1"/>
              <a:t>col_list</a:t>
            </a:r>
            <a:r>
              <a:rPr lang="en-US" dirty="0"/>
              <a:t>] </a:t>
            </a:r>
          </a:p>
          <a:p>
            <a:pPr marL="749808" lvl="2" indent="-347472">
              <a:spcBef>
                <a:spcPts val="1800"/>
              </a:spcBef>
            </a:pPr>
            <a:r>
              <a:rPr lang="en-US" dirty="0"/>
              <a:t>[HAVING </a:t>
            </a:r>
            <a:r>
              <a:rPr lang="en-US" dirty="0" err="1"/>
              <a:t>having_condition</a:t>
            </a:r>
            <a:r>
              <a:rPr lang="en-US" dirty="0"/>
              <a:t>] </a:t>
            </a:r>
          </a:p>
          <a:p>
            <a:pPr marL="749808" lvl="2" indent="-347472">
              <a:spcBef>
                <a:spcPts val="1800"/>
              </a:spcBef>
            </a:pPr>
            <a:r>
              <a:rPr lang="en-US" dirty="0"/>
              <a:t>[ORDER BY </a:t>
            </a:r>
            <a:r>
              <a:rPr lang="en-US" dirty="0" err="1"/>
              <a:t>col_list</a:t>
            </a:r>
            <a:r>
              <a:rPr lang="en-US" dirty="0"/>
              <a:t>]] </a:t>
            </a:r>
          </a:p>
          <a:p>
            <a:pPr marL="749808" lvl="2" indent="-347472">
              <a:spcBef>
                <a:spcPts val="1800"/>
              </a:spcBef>
            </a:pPr>
            <a:r>
              <a:rPr lang="en-US" dirty="0"/>
              <a:t>[LIMIT number];</a:t>
            </a:r>
            <a:endParaRPr lang="en-GB"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34715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E78-D7CC-43BE-A347-0C460D382BF0}"/>
              </a:ext>
            </a:extLst>
          </p:cNvPr>
          <p:cNvSpPr>
            <a:spLocks noGrp="1"/>
          </p:cNvSpPr>
          <p:nvPr>
            <p:ph type="title"/>
          </p:nvPr>
        </p:nvSpPr>
        <p:spPr/>
        <p:txBody>
          <a:bodyPr/>
          <a:lstStyle/>
          <a:p>
            <a:r>
              <a:rPr lang="en-IN" dirty="0"/>
              <a:t>HiveQL - Select-Where – Cont..</a:t>
            </a:r>
            <a:endParaRPr lang="en-GB" dirty="0"/>
          </a:p>
        </p:txBody>
      </p:sp>
      <p:sp>
        <p:nvSpPr>
          <p:cNvPr id="3" name="Content Placeholder 2">
            <a:extLst>
              <a:ext uri="{FF2B5EF4-FFF2-40B4-BE49-F238E27FC236}">
                <a16:creationId xmlns:a16="http://schemas.microsoft.com/office/drawing/2014/main" id="{39A4D5CE-49F0-4C35-AD52-D8BF3908B5F8}"/>
              </a:ext>
            </a:extLst>
          </p:cNvPr>
          <p:cNvSpPr>
            <a:spLocks noGrp="1"/>
          </p:cNvSpPr>
          <p:nvPr>
            <p:ph idx="1"/>
          </p:nvPr>
        </p:nvSpPr>
        <p:spPr>
          <a:xfrm>
            <a:off x="404813" y="1892300"/>
            <a:ext cx="11379200" cy="4800600"/>
          </a:xfrm>
        </p:spPr>
        <p:txBody>
          <a:bodyPr>
            <a:noAutofit/>
          </a:bodyPr>
          <a:lstStyle/>
          <a:p>
            <a:pPr>
              <a:spcBef>
                <a:spcPts val="0"/>
              </a:spcBef>
            </a:pPr>
            <a:r>
              <a:rPr lang="en-IN" sz="2000" dirty="0"/>
              <a:t>Example</a:t>
            </a:r>
          </a:p>
          <a:p>
            <a:pPr algn="just"/>
            <a:r>
              <a:rPr lang="en-US" sz="2000" dirty="0">
                <a:solidFill>
                  <a:schemeClr val="tx2"/>
                </a:solidFill>
              </a:rPr>
              <a:t>Let us take an example of SELECT…GROUP BY clause. Assume employee table as given below, with Id, Name, Salary, Designation, and Dept fields. Generate a query to retrieve the number of employees in each department.</a:t>
            </a:r>
          </a:p>
          <a:p>
            <a:endParaRPr lang="en-US" sz="2000" b="1" dirty="0">
              <a:solidFill>
                <a:schemeClr val="tx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873500"/>
            <a:ext cx="1071880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pic>
        <p:nvPicPr>
          <p:cNvPr id="7" name="Picture 6">
            <a:extLst>
              <a:ext uri="{FF2B5EF4-FFF2-40B4-BE49-F238E27FC236}">
                <a16:creationId xmlns:a16="http://schemas.microsoft.com/office/drawing/2014/main" id="{AB1645E1-FECB-4F70-8212-5ACA464BBF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4" t="1443" r="8019" b="8872"/>
          <a:stretch/>
        </p:blipFill>
        <p:spPr>
          <a:xfrm>
            <a:off x="11188460" y="5771367"/>
            <a:ext cx="1155940" cy="1239031"/>
          </a:xfrm>
          <a:prstGeom prst="rect">
            <a:avLst/>
          </a:prstGeom>
        </p:spPr>
      </p:pic>
    </p:spTree>
    <p:extLst>
      <p:ext uri="{BB962C8B-B14F-4D97-AF65-F5344CB8AC3E}">
        <p14:creationId xmlns:p14="http://schemas.microsoft.com/office/powerpoint/2010/main" val="421048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72F6-0415-475D-B3AD-EF697CC6C775}"/>
              </a:ext>
            </a:extLst>
          </p:cNvPr>
          <p:cNvSpPr>
            <a:spLocks noGrp="1"/>
          </p:cNvSpPr>
          <p:nvPr>
            <p:ph type="title"/>
          </p:nvPr>
        </p:nvSpPr>
        <p:spPr/>
        <p:txBody>
          <a:bodyPr/>
          <a:lstStyle/>
          <a:p>
            <a:r>
              <a:rPr lang="en-IN" dirty="0"/>
              <a:t>Working of Hive – Cont..</a:t>
            </a:r>
            <a:endParaRPr lang="en-GB" dirty="0"/>
          </a:p>
        </p:txBody>
      </p:sp>
      <p:graphicFrame>
        <p:nvGraphicFramePr>
          <p:cNvPr id="4" name="Content Placeholder 3">
            <a:extLst>
              <a:ext uri="{FF2B5EF4-FFF2-40B4-BE49-F238E27FC236}">
                <a16:creationId xmlns:a16="http://schemas.microsoft.com/office/drawing/2014/main" id="{856DE96C-12DC-4B9A-A45E-6ED77232F7A7}"/>
              </a:ext>
            </a:extLst>
          </p:cNvPr>
          <p:cNvGraphicFramePr>
            <a:graphicFrameLocks noGrp="1"/>
          </p:cNvGraphicFramePr>
          <p:nvPr>
            <p:ph idx="1"/>
            <p:extLst>
              <p:ext uri="{D42A27DB-BD31-4B8C-83A1-F6EECF244321}">
                <p14:modId xmlns:p14="http://schemas.microsoft.com/office/powerpoint/2010/main" val="311881413"/>
              </p:ext>
            </p:extLst>
          </p:nvPr>
        </p:nvGraphicFramePr>
        <p:xfrm>
          <a:off x="790632" y="1881997"/>
          <a:ext cx="10607562" cy="4216619"/>
        </p:xfrm>
        <a:graphic>
          <a:graphicData uri="http://schemas.openxmlformats.org/drawingml/2006/table">
            <a:tbl>
              <a:tblPr/>
              <a:tblGrid>
                <a:gridCol w="1196264">
                  <a:extLst>
                    <a:ext uri="{9D8B030D-6E8A-4147-A177-3AD203B41FA5}">
                      <a16:colId xmlns:a16="http://schemas.microsoft.com/office/drawing/2014/main" val="3283843381"/>
                    </a:ext>
                  </a:extLst>
                </a:gridCol>
                <a:gridCol w="9411298">
                  <a:extLst>
                    <a:ext uri="{9D8B030D-6E8A-4147-A177-3AD203B41FA5}">
                      <a16:colId xmlns:a16="http://schemas.microsoft.com/office/drawing/2014/main" val="1491666313"/>
                    </a:ext>
                  </a:extLst>
                </a:gridCol>
              </a:tblGrid>
              <a:tr h="559019">
                <a:tc>
                  <a:txBody>
                    <a:bodyPr/>
                    <a:lstStyle/>
                    <a:p>
                      <a:pPr algn="ctr" fontAlgn="t"/>
                      <a:r>
                        <a:rPr lang="en-IN" sz="1800" dirty="0">
                          <a:effectLst/>
                        </a:rPr>
                        <a:t>Step No.</a:t>
                      </a:r>
                    </a:p>
                  </a:txBody>
                  <a:tcPr marL="60763" marR="60763" marT="60763" marB="607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800" dirty="0">
                          <a:effectLst/>
                        </a:rPr>
                        <a:t>Operation</a:t>
                      </a:r>
                    </a:p>
                  </a:txBody>
                  <a:tcPr marL="60763" marR="60763" marT="60763" marB="607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3509647"/>
                  </a:ext>
                </a:extLst>
              </a:tr>
              <a:tr h="323031">
                <a:tc>
                  <a:txBody>
                    <a:bodyPr/>
                    <a:lstStyle/>
                    <a:p>
                      <a:pPr algn="ctr" fontAlgn="t"/>
                      <a:r>
                        <a:rPr lang="en-IN" dirty="0">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effectLst/>
                        </a:rPr>
                        <a:t>Execute Plan</a:t>
                      </a:r>
                      <a:r>
                        <a:rPr lang="en-US">
                          <a:solidFill>
                            <a:srgbClr val="000000"/>
                          </a:solidFill>
                          <a:effectLst/>
                        </a:rPr>
                        <a:t>The driver sends the execute plan to the execution engine.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1536842"/>
                  </a:ext>
                </a:extLst>
              </a:tr>
              <a:tr h="0">
                <a:tc>
                  <a:txBody>
                    <a:bodyPr/>
                    <a:lstStyle/>
                    <a:p>
                      <a:pPr algn="ctr" fontAlgn="t"/>
                      <a:r>
                        <a:rPr lang="en-IN" dirty="0">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effectLst/>
                        </a:rPr>
                        <a:t>Execute </a:t>
                      </a:r>
                      <a:r>
                        <a:rPr lang="en-US" b="1" dirty="0" err="1">
                          <a:effectLst/>
                        </a:rPr>
                        <a:t>Job</a:t>
                      </a:r>
                      <a:r>
                        <a:rPr lang="en-US" dirty="0" err="1">
                          <a:solidFill>
                            <a:srgbClr val="000000"/>
                          </a:solidFill>
                          <a:effectLst/>
                        </a:rPr>
                        <a:t>Internally</a:t>
                      </a:r>
                      <a:r>
                        <a:rPr lang="en-US" dirty="0">
                          <a:solidFill>
                            <a:srgbClr val="000000"/>
                          </a:solidFill>
                          <a:effectLst/>
                        </a:rPr>
                        <a:t>, the process of execution job is a MapReduce job. The execution engine sends the job to </a:t>
                      </a:r>
                      <a:r>
                        <a:rPr lang="en-US" dirty="0" err="1">
                          <a:solidFill>
                            <a:srgbClr val="000000"/>
                          </a:solidFill>
                          <a:effectLst/>
                        </a:rPr>
                        <a:t>JobTracker</a:t>
                      </a:r>
                      <a:r>
                        <a:rPr lang="en-US" dirty="0">
                          <a:solidFill>
                            <a:srgbClr val="000000"/>
                          </a:solidFill>
                          <a:effectLst/>
                        </a:rPr>
                        <a:t>, which is in Name node and it assigns this job to </a:t>
                      </a:r>
                      <a:r>
                        <a:rPr lang="en-US" dirty="0" err="1">
                          <a:solidFill>
                            <a:srgbClr val="000000"/>
                          </a:solidFill>
                          <a:effectLst/>
                        </a:rPr>
                        <a:t>TaskTracker</a:t>
                      </a:r>
                      <a:r>
                        <a:rPr lang="en-US" dirty="0">
                          <a:solidFill>
                            <a:srgbClr val="000000"/>
                          </a:solidFill>
                          <a:effectLst/>
                        </a:rPr>
                        <a:t>, which is in Data node. Here, the query executes MapReduce job.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64920020"/>
                  </a:ext>
                </a:extLst>
              </a:tr>
              <a:tr h="0">
                <a:tc>
                  <a:txBody>
                    <a:bodyPr/>
                    <a:lstStyle/>
                    <a:p>
                      <a:pPr algn="ctr" fontAlgn="t"/>
                      <a:r>
                        <a:rPr lang="en-IN" dirty="0">
                          <a:effectLst/>
                        </a:rPr>
                        <a:t>7.1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effectLst/>
                        </a:rPr>
                        <a:t>Metadata Ops</a:t>
                      </a:r>
                      <a:r>
                        <a:rPr lang="en-US">
                          <a:solidFill>
                            <a:srgbClr val="000000"/>
                          </a:solidFill>
                          <a:effectLst/>
                        </a:rPr>
                        <a:t>Meanwhile in execution, the execution engine can execute metadata operations with Metastore.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09374779"/>
                  </a:ext>
                </a:extLst>
              </a:tr>
              <a:tr h="0">
                <a:tc>
                  <a:txBody>
                    <a:bodyPr/>
                    <a:lstStyle/>
                    <a:p>
                      <a:pPr algn="ctr" fontAlgn="t"/>
                      <a:r>
                        <a:rPr lang="en-IN" dirty="0">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effectLst/>
                        </a:rPr>
                        <a:t>Fetch Result</a:t>
                      </a:r>
                      <a:r>
                        <a:rPr lang="en-US">
                          <a:solidFill>
                            <a:srgbClr val="000000"/>
                          </a:solidFill>
                          <a:effectLst/>
                        </a:rPr>
                        <a:t>The execution engine receives the results from Data nodes.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64724540"/>
                  </a:ext>
                </a:extLst>
              </a:tr>
              <a:tr h="0">
                <a:tc>
                  <a:txBody>
                    <a:bodyPr/>
                    <a:lstStyle/>
                    <a:p>
                      <a:pPr algn="ctr" fontAlgn="t"/>
                      <a:r>
                        <a:rPr lang="en-IN" dirty="0">
                          <a:effectLst/>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effectLst/>
                        </a:rPr>
                        <a:t>Send </a:t>
                      </a:r>
                      <a:r>
                        <a:rPr lang="en-US" b="1" dirty="0" err="1">
                          <a:effectLst/>
                        </a:rPr>
                        <a:t>Results</a:t>
                      </a:r>
                      <a:r>
                        <a:rPr lang="en-US" dirty="0" err="1">
                          <a:solidFill>
                            <a:srgbClr val="000000"/>
                          </a:solidFill>
                          <a:effectLst/>
                        </a:rPr>
                        <a:t>The</a:t>
                      </a:r>
                      <a:r>
                        <a:rPr lang="en-US" dirty="0">
                          <a:solidFill>
                            <a:srgbClr val="000000"/>
                          </a:solidFill>
                          <a:effectLst/>
                        </a:rPr>
                        <a:t> execution engine sends those resultant values to the driver.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16071154"/>
                  </a:ext>
                </a:extLst>
              </a:tr>
              <a:tr h="0">
                <a:tc>
                  <a:txBody>
                    <a:bodyPr/>
                    <a:lstStyle/>
                    <a:p>
                      <a:pPr algn="ctr" fontAlgn="t"/>
                      <a:r>
                        <a:rPr lang="en-IN"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effectLst/>
                        </a:rPr>
                        <a:t>Send </a:t>
                      </a:r>
                      <a:r>
                        <a:rPr lang="en-US" b="1" dirty="0" err="1">
                          <a:effectLst/>
                        </a:rPr>
                        <a:t>Results</a:t>
                      </a:r>
                      <a:r>
                        <a:rPr lang="en-US" dirty="0" err="1">
                          <a:solidFill>
                            <a:srgbClr val="000000"/>
                          </a:solidFill>
                          <a:effectLst/>
                        </a:rPr>
                        <a:t>The</a:t>
                      </a:r>
                      <a:r>
                        <a:rPr lang="en-US" dirty="0">
                          <a:solidFill>
                            <a:srgbClr val="000000"/>
                          </a:solidFill>
                          <a:effectLst/>
                        </a:rPr>
                        <a:t> driver sends the results to Hive Interfaces.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9237585"/>
                  </a:ext>
                </a:extLst>
              </a:tr>
            </a:tbl>
          </a:graphicData>
        </a:graphic>
      </p:graphicFrame>
      <p:pic>
        <p:nvPicPr>
          <p:cNvPr id="6" name="Picture 5">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6176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F353-DFB5-47B5-A37A-15F3D87B28D6}"/>
              </a:ext>
            </a:extLst>
          </p:cNvPr>
          <p:cNvSpPr>
            <a:spLocks noGrp="1"/>
          </p:cNvSpPr>
          <p:nvPr>
            <p:ph type="title"/>
          </p:nvPr>
        </p:nvSpPr>
        <p:spPr/>
        <p:txBody>
          <a:bodyPr/>
          <a:lstStyle/>
          <a:p>
            <a:r>
              <a:rPr lang="en-IN" dirty="0"/>
              <a:t>HiveQL - Select-Where – Cont..</a:t>
            </a:r>
            <a:endParaRPr lang="en-GB" dirty="0"/>
          </a:p>
        </p:txBody>
      </p:sp>
      <p:sp>
        <p:nvSpPr>
          <p:cNvPr id="3" name="Content Placeholder 2">
            <a:extLst>
              <a:ext uri="{FF2B5EF4-FFF2-40B4-BE49-F238E27FC236}">
                <a16:creationId xmlns:a16="http://schemas.microsoft.com/office/drawing/2014/main" id="{80AD2034-55FD-4AD2-B55E-A0A3D159643F}"/>
              </a:ext>
            </a:extLst>
          </p:cNvPr>
          <p:cNvSpPr>
            <a:spLocks noGrp="1"/>
          </p:cNvSpPr>
          <p:nvPr>
            <p:ph idx="1"/>
          </p:nvPr>
        </p:nvSpPr>
        <p:spPr>
          <a:xfrm>
            <a:off x="1065212" y="1638300"/>
            <a:ext cx="10999788" cy="4800600"/>
          </a:xfrm>
        </p:spPr>
        <p:txBody>
          <a:bodyPr>
            <a:noAutofit/>
          </a:bodyPr>
          <a:lstStyle/>
          <a:p>
            <a:r>
              <a:rPr lang="en-US" sz="2000" dirty="0">
                <a:solidFill>
                  <a:schemeClr val="tx2"/>
                </a:solidFill>
              </a:rPr>
              <a:t>The following query retrieves the employee details using the above scenario.</a:t>
            </a:r>
          </a:p>
          <a:p>
            <a:pPr lvl="1"/>
            <a:r>
              <a:rPr lang="en-US" dirty="0"/>
              <a:t>hive&gt; SELECT </a:t>
            </a:r>
            <a:r>
              <a:rPr lang="en-US" dirty="0" err="1"/>
              <a:t>Dept,count</a:t>
            </a:r>
            <a:r>
              <a:rPr lang="en-US" dirty="0"/>
              <a:t>(*) FROM employee GROUP BY DEPT;</a:t>
            </a:r>
          </a:p>
          <a:p>
            <a:r>
              <a:rPr lang="en-US" sz="2000" dirty="0">
                <a:solidFill>
                  <a:schemeClr val="tx2"/>
                </a:solidFill>
              </a:rPr>
              <a:t>On successful execution of the query, you get to see the following response:</a:t>
            </a:r>
          </a:p>
          <a:p>
            <a:pPr marL="0" indent="0" algn="ctr">
              <a:buNone/>
            </a:pPr>
            <a:r>
              <a:rPr lang="en-GB" sz="2000" dirty="0">
                <a:solidFill>
                  <a:schemeClr val="tx2"/>
                </a:solidFill>
              </a:rPr>
              <a:t>+------+--------------+ </a:t>
            </a:r>
          </a:p>
          <a:p>
            <a:pPr marL="0" indent="0" algn="ctr">
              <a:buNone/>
            </a:pPr>
            <a:r>
              <a:rPr lang="en-GB" sz="2000" dirty="0">
                <a:solidFill>
                  <a:schemeClr val="tx2"/>
                </a:solidFill>
              </a:rPr>
              <a:t>| Dept   | Count(*)            | </a:t>
            </a:r>
          </a:p>
          <a:p>
            <a:pPr marL="0" indent="0" algn="ctr">
              <a:buNone/>
            </a:pPr>
            <a:r>
              <a:rPr lang="en-GB" sz="2000" dirty="0">
                <a:solidFill>
                  <a:schemeClr val="tx2"/>
                </a:solidFill>
              </a:rPr>
              <a:t>+------+--------------+ </a:t>
            </a:r>
          </a:p>
          <a:p>
            <a:pPr marL="0" indent="0" algn="ctr">
              <a:buNone/>
            </a:pPr>
            <a:r>
              <a:rPr lang="en-GB" sz="2000" dirty="0">
                <a:solidFill>
                  <a:schemeClr val="tx2"/>
                </a:solidFill>
              </a:rPr>
              <a:t>|Admin  |    1                 | </a:t>
            </a:r>
          </a:p>
          <a:p>
            <a:pPr marL="0" indent="0" algn="ctr">
              <a:buNone/>
            </a:pPr>
            <a:r>
              <a:rPr lang="en-GB" sz="2000" dirty="0">
                <a:solidFill>
                  <a:schemeClr val="tx2"/>
                </a:solidFill>
              </a:rPr>
              <a:t>|PR       |    2                 | </a:t>
            </a:r>
          </a:p>
          <a:p>
            <a:pPr marL="0" indent="0" algn="ctr">
              <a:buNone/>
            </a:pPr>
            <a:r>
              <a:rPr lang="en-GB" sz="2000" dirty="0">
                <a:solidFill>
                  <a:schemeClr val="tx2"/>
                </a:solidFill>
              </a:rPr>
              <a:t>|TP       |    3                 | </a:t>
            </a:r>
          </a:p>
          <a:p>
            <a:pPr marL="0" indent="0" algn="ctr">
              <a:buNone/>
            </a:pPr>
            <a:r>
              <a:rPr lang="en-GB" sz="2000" dirty="0">
                <a:solidFill>
                  <a:schemeClr val="tx2"/>
                </a:solidFill>
              </a:rPr>
              <a: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38374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998D3-894B-4A8D-B6A1-44A867E8ACE9}"/>
              </a:ext>
            </a:extLst>
          </p:cNvPr>
          <p:cNvSpPr>
            <a:spLocks noGrp="1"/>
          </p:cNvSpPr>
          <p:nvPr>
            <p:ph type="title"/>
          </p:nvPr>
        </p:nvSpPr>
        <p:spPr/>
        <p:txBody>
          <a:bodyPr/>
          <a:lstStyle/>
          <a:p>
            <a:r>
              <a:rPr lang="en-IN" dirty="0"/>
              <a:t>HiveQL - Select-Joins</a:t>
            </a:r>
            <a:endParaRPr lang="en-GB" dirty="0"/>
          </a:p>
        </p:txBody>
      </p:sp>
      <p:sp>
        <p:nvSpPr>
          <p:cNvPr id="3" name="Content Placeholder 2">
            <a:extLst>
              <a:ext uri="{FF2B5EF4-FFF2-40B4-BE49-F238E27FC236}">
                <a16:creationId xmlns:a16="http://schemas.microsoft.com/office/drawing/2014/main" id="{0BA923E5-6762-45C6-87C7-A6F614015801}"/>
              </a:ext>
            </a:extLst>
          </p:cNvPr>
          <p:cNvSpPr>
            <a:spLocks noGrp="1"/>
          </p:cNvSpPr>
          <p:nvPr>
            <p:ph idx="1"/>
          </p:nvPr>
        </p:nvSpPr>
        <p:spPr>
          <a:xfrm>
            <a:off x="405210" y="1524000"/>
            <a:ext cx="11378406" cy="4229100"/>
          </a:xfrm>
        </p:spPr>
        <p:txBody>
          <a:bodyPr>
            <a:noAutofit/>
          </a:bodyPr>
          <a:lstStyle/>
          <a:p>
            <a:pPr algn="just"/>
            <a:r>
              <a:rPr lang="en-US" sz="2000" dirty="0">
                <a:solidFill>
                  <a:schemeClr val="tx2"/>
                </a:solidFill>
              </a:rPr>
              <a:t>JOIN is a clause that is used for combining specific fields from two tables by using values common to each one. It is used to combine records from two or more tables in the database.</a:t>
            </a:r>
          </a:p>
          <a:p>
            <a:r>
              <a:rPr lang="en-US" sz="2000" dirty="0"/>
              <a:t>Syntax</a:t>
            </a:r>
          </a:p>
          <a:p>
            <a:pPr algn="just"/>
            <a:r>
              <a:rPr lang="en-US" sz="2000" dirty="0" err="1">
                <a:solidFill>
                  <a:schemeClr val="tx2"/>
                </a:solidFill>
              </a:rPr>
              <a:t>join_table</a:t>
            </a:r>
            <a:r>
              <a:rPr lang="en-US" sz="2000" dirty="0">
                <a:solidFill>
                  <a:schemeClr val="tx2"/>
                </a:solidFill>
              </a:rPr>
              <a:t>:</a:t>
            </a:r>
          </a:p>
          <a:p>
            <a:pPr algn="just"/>
            <a:r>
              <a:rPr lang="en-US" sz="2000" dirty="0">
                <a:solidFill>
                  <a:schemeClr val="tx2"/>
                </a:solidFill>
              </a:rPr>
              <a:t>   </a:t>
            </a:r>
            <a:r>
              <a:rPr lang="en-US" sz="2000" dirty="0" err="1">
                <a:solidFill>
                  <a:schemeClr val="tx2"/>
                </a:solidFill>
              </a:rPr>
              <a:t>table_reference</a:t>
            </a:r>
            <a:r>
              <a:rPr lang="en-US" sz="2000" dirty="0">
                <a:solidFill>
                  <a:schemeClr val="tx2"/>
                </a:solidFill>
              </a:rPr>
              <a:t> JOIN </a:t>
            </a:r>
            <a:r>
              <a:rPr lang="en-US" sz="2000" dirty="0" err="1">
                <a:solidFill>
                  <a:schemeClr val="tx2"/>
                </a:solidFill>
              </a:rPr>
              <a:t>table_factor</a:t>
            </a:r>
            <a:r>
              <a:rPr lang="en-US" sz="2000" dirty="0">
                <a:solidFill>
                  <a:schemeClr val="tx2"/>
                </a:solidFill>
              </a:rPr>
              <a:t> [</a:t>
            </a:r>
            <a:r>
              <a:rPr lang="en-US" sz="2000" dirty="0" err="1">
                <a:solidFill>
                  <a:schemeClr val="tx2"/>
                </a:solidFill>
              </a:rPr>
              <a:t>join_condition</a:t>
            </a:r>
            <a:r>
              <a:rPr lang="en-US" sz="2000" dirty="0">
                <a:solidFill>
                  <a:schemeClr val="tx2"/>
                </a:solidFill>
              </a:rPr>
              <a:t>]</a:t>
            </a:r>
          </a:p>
          <a:p>
            <a:pPr algn="just"/>
            <a:r>
              <a:rPr lang="en-US" sz="2000" dirty="0">
                <a:solidFill>
                  <a:schemeClr val="tx2"/>
                </a:solidFill>
              </a:rPr>
              <a:t>   | </a:t>
            </a:r>
            <a:r>
              <a:rPr lang="en-US" sz="2000" dirty="0" err="1">
                <a:solidFill>
                  <a:schemeClr val="tx2"/>
                </a:solidFill>
              </a:rPr>
              <a:t>table_reference</a:t>
            </a:r>
            <a:r>
              <a:rPr lang="en-US" sz="2000" dirty="0">
                <a:solidFill>
                  <a:schemeClr val="tx2"/>
                </a:solidFill>
              </a:rPr>
              <a:t> {LEFT|RIGHT|FULL} [OUTER] JOIN </a:t>
            </a:r>
            <a:r>
              <a:rPr lang="en-US" sz="2000" dirty="0" err="1">
                <a:solidFill>
                  <a:schemeClr val="tx2"/>
                </a:solidFill>
              </a:rPr>
              <a:t>table_reference</a:t>
            </a:r>
            <a:endParaRPr lang="en-US" sz="2000" dirty="0">
              <a:solidFill>
                <a:schemeClr val="tx2"/>
              </a:solidFill>
            </a:endParaRPr>
          </a:p>
          <a:p>
            <a:pPr algn="just"/>
            <a:r>
              <a:rPr lang="en-US" sz="2000" dirty="0">
                <a:solidFill>
                  <a:schemeClr val="tx2"/>
                </a:solidFill>
              </a:rPr>
              <a:t>   </a:t>
            </a:r>
            <a:r>
              <a:rPr lang="en-US" sz="2000" dirty="0" err="1">
                <a:solidFill>
                  <a:schemeClr val="tx2"/>
                </a:solidFill>
              </a:rPr>
              <a:t>join_condition</a:t>
            </a:r>
            <a:endParaRPr lang="en-US" sz="2000" dirty="0">
              <a:solidFill>
                <a:schemeClr val="tx2"/>
              </a:solidFill>
            </a:endParaRPr>
          </a:p>
          <a:p>
            <a:pPr algn="just"/>
            <a:r>
              <a:rPr lang="en-US" sz="2000" dirty="0">
                <a:solidFill>
                  <a:schemeClr val="tx2"/>
                </a:solidFill>
              </a:rPr>
              <a:t>   | </a:t>
            </a:r>
            <a:r>
              <a:rPr lang="en-US" sz="2000" dirty="0" err="1">
                <a:solidFill>
                  <a:schemeClr val="tx2"/>
                </a:solidFill>
              </a:rPr>
              <a:t>table_reference</a:t>
            </a:r>
            <a:r>
              <a:rPr lang="en-US" sz="2000" dirty="0">
                <a:solidFill>
                  <a:schemeClr val="tx2"/>
                </a:solidFill>
              </a:rPr>
              <a:t> LEFT SEMI JOIN </a:t>
            </a:r>
            <a:r>
              <a:rPr lang="en-US" sz="2000" dirty="0" err="1">
                <a:solidFill>
                  <a:schemeClr val="tx2"/>
                </a:solidFill>
              </a:rPr>
              <a:t>table_reference</a:t>
            </a:r>
            <a:r>
              <a:rPr lang="en-US" sz="2000" dirty="0">
                <a:solidFill>
                  <a:schemeClr val="tx2"/>
                </a:solidFill>
              </a:rPr>
              <a:t> </a:t>
            </a:r>
            <a:r>
              <a:rPr lang="en-US" sz="2000" dirty="0" err="1">
                <a:solidFill>
                  <a:schemeClr val="tx2"/>
                </a:solidFill>
              </a:rPr>
              <a:t>join_condition</a:t>
            </a:r>
            <a:endParaRPr lang="en-US" sz="2000" dirty="0">
              <a:solidFill>
                <a:schemeClr val="tx2"/>
              </a:solidFill>
            </a:endParaRPr>
          </a:p>
          <a:p>
            <a:pPr algn="just"/>
            <a:r>
              <a:rPr lang="en-US" sz="2000" dirty="0">
                <a:solidFill>
                  <a:schemeClr val="tx2"/>
                </a:solidFill>
              </a:rPr>
              <a:t>   | </a:t>
            </a:r>
            <a:r>
              <a:rPr lang="en-US" sz="2000" dirty="0" err="1">
                <a:solidFill>
                  <a:schemeClr val="tx2"/>
                </a:solidFill>
              </a:rPr>
              <a:t>table_reference</a:t>
            </a:r>
            <a:r>
              <a:rPr lang="en-US" sz="2000" dirty="0">
                <a:solidFill>
                  <a:schemeClr val="tx2"/>
                </a:solidFill>
              </a:rPr>
              <a:t> CROSS JOIN </a:t>
            </a:r>
            <a:r>
              <a:rPr lang="en-US" sz="2000" dirty="0" err="1">
                <a:solidFill>
                  <a:schemeClr val="tx2"/>
                </a:solidFill>
              </a:rPr>
              <a:t>table_reference</a:t>
            </a:r>
            <a:r>
              <a:rPr lang="en-US" sz="2000" dirty="0">
                <a:solidFill>
                  <a:schemeClr val="tx2"/>
                </a:solidFill>
              </a:rPr>
              <a:t> [</a:t>
            </a:r>
            <a:r>
              <a:rPr lang="en-US" sz="2000" dirty="0" err="1">
                <a:solidFill>
                  <a:schemeClr val="tx2"/>
                </a:solidFill>
              </a:rPr>
              <a:t>join_condition</a:t>
            </a:r>
            <a:r>
              <a:rPr lang="en-US" sz="2000" dirty="0">
                <a:solidFill>
                  <a:schemeClr val="tx2"/>
                </a:solidFill>
              </a:rPr>
              <a:t>]</a:t>
            </a:r>
          </a:p>
        </p:txBody>
      </p:sp>
      <p:pic>
        <p:nvPicPr>
          <p:cNvPr id="4" name="Picture 3">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53028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C068-E0AF-4DB6-801E-FF404592ACAA}"/>
              </a:ext>
            </a:extLst>
          </p:cNvPr>
          <p:cNvSpPr>
            <a:spLocks noGrp="1"/>
          </p:cNvSpPr>
          <p:nvPr>
            <p:ph type="title"/>
          </p:nvPr>
        </p:nvSpPr>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16CC924E-AD4D-4C29-973D-8FFC2853BEC3}"/>
              </a:ext>
            </a:extLst>
          </p:cNvPr>
          <p:cNvSpPr>
            <a:spLocks noGrp="1"/>
          </p:cNvSpPr>
          <p:nvPr>
            <p:ph idx="1"/>
          </p:nvPr>
        </p:nvSpPr>
        <p:spPr/>
        <p:txBody>
          <a:bodyPr>
            <a:noAutofit/>
          </a:bodyPr>
          <a:lstStyle/>
          <a:p>
            <a:r>
              <a:rPr lang="en-GB" sz="2000" dirty="0"/>
              <a:t>Example</a:t>
            </a:r>
          </a:p>
          <a:p>
            <a:pPr algn="just"/>
            <a:r>
              <a:rPr lang="en-GB" sz="2000" dirty="0">
                <a:solidFill>
                  <a:schemeClr val="tx2"/>
                </a:solidFill>
              </a:rPr>
              <a:t>We will use the following two tables in this chapter. Consider the following table named CUSTOMERS..</a:t>
            </a:r>
          </a:p>
          <a:p>
            <a:pPr marL="0" indent="0">
              <a:spcBef>
                <a:spcPts val="0"/>
              </a:spcBef>
              <a:buNone/>
            </a:pPr>
            <a:r>
              <a:rPr lang="en-GB" sz="2000" dirty="0"/>
              <a:t>+----+----------+-----+-----------+----------+ </a:t>
            </a:r>
          </a:p>
          <a:p>
            <a:pPr marL="0" indent="0">
              <a:spcBef>
                <a:spcPts val="0"/>
              </a:spcBef>
              <a:buNone/>
            </a:pPr>
            <a:r>
              <a:rPr lang="en-GB" sz="2000" dirty="0"/>
              <a:t>|  ID  |    NAME     |  AGE |   ADDRESS   | SALARY     | </a:t>
            </a:r>
          </a:p>
          <a:p>
            <a:pPr marL="0" indent="0">
              <a:spcBef>
                <a:spcPts val="0"/>
              </a:spcBef>
              <a:buNone/>
            </a:pPr>
            <a:r>
              <a:rPr lang="en-GB" sz="2000" dirty="0"/>
              <a:t>+----+----------+-----+-----------+----------+ </a:t>
            </a:r>
          </a:p>
          <a:p>
            <a:pPr marL="0" indent="0">
              <a:spcBef>
                <a:spcPts val="0"/>
              </a:spcBef>
              <a:buNone/>
            </a:pPr>
            <a:r>
              <a:rPr lang="en-GB" sz="2000" dirty="0"/>
              <a:t>|  1   |    Ramesh   |  32   |  Ahmedabad  | 2000.00    |  </a:t>
            </a:r>
          </a:p>
          <a:p>
            <a:pPr marL="0" indent="0">
              <a:spcBef>
                <a:spcPts val="0"/>
              </a:spcBef>
              <a:buNone/>
            </a:pPr>
            <a:r>
              <a:rPr lang="en-GB" sz="2000" dirty="0"/>
              <a:t>|  2   |    </a:t>
            </a:r>
            <a:r>
              <a:rPr lang="en-GB" sz="2000" dirty="0" err="1"/>
              <a:t>Khilan</a:t>
            </a:r>
            <a:r>
              <a:rPr lang="en-GB" sz="2000" dirty="0"/>
              <a:t>     |  25   |     Delhi        | 1500.00   |  </a:t>
            </a:r>
          </a:p>
          <a:p>
            <a:pPr marL="0" indent="0">
              <a:spcBef>
                <a:spcPts val="0"/>
              </a:spcBef>
              <a:buNone/>
            </a:pPr>
            <a:r>
              <a:rPr lang="en-GB" sz="2000" dirty="0"/>
              <a:t>|  3   |    </a:t>
            </a:r>
            <a:r>
              <a:rPr lang="en-GB" sz="2000" dirty="0" err="1"/>
              <a:t>kaushik</a:t>
            </a:r>
            <a:r>
              <a:rPr lang="en-GB" sz="2000" dirty="0"/>
              <a:t>    |  23   |     Kota        | 2000.00   | </a:t>
            </a:r>
          </a:p>
          <a:p>
            <a:pPr marL="0" indent="0">
              <a:spcBef>
                <a:spcPts val="0"/>
              </a:spcBef>
              <a:buNone/>
            </a:pPr>
            <a:r>
              <a:rPr lang="en-GB" sz="2000" dirty="0"/>
              <a:t>|  4   |    </a:t>
            </a:r>
            <a:r>
              <a:rPr lang="en-GB" sz="2000" dirty="0" err="1"/>
              <a:t>Chaitali</a:t>
            </a:r>
            <a:r>
              <a:rPr lang="en-GB" sz="2000" dirty="0"/>
              <a:t>    |  25   |    Mumbai     | 6500.00   | </a:t>
            </a:r>
          </a:p>
          <a:p>
            <a:pPr marL="0" indent="0">
              <a:spcBef>
                <a:spcPts val="0"/>
              </a:spcBef>
              <a:buNone/>
            </a:pPr>
            <a:r>
              <a:rPr lang="en-GB" sz="2000" dirty="0"/>
              <a:t>|  5   |    Hardik     |  27   |      Bhopal    | 8500.00   | </a:t>
            </a:r>
          </a:p>
          <a:p>
            <a:pPr marL="0" indent="0">
              <a:spcBef>
                <a:spcPts val="0"/>
              </a:spcBef>
              <a:buNone/>
            </a:pPr>
            <a:r>
              <a:rPr lang="en-GB" sz="2000" dirty="0"/>
              <a:t>|  6   |    </a:t>
            </a:r>
            <a:r>
              <a:rPr lang="en-GB" sz="2000" dirty="0" err="1"/>
              <a:t>Komal</a:t>
            </a:r>
            <a:r>
              <a:rPr lang="en-GB" sz="2000" dirty="0"/>
              <a:t>     |  22   |       MP        | 4500.00   | </a:t>
            </a:r>
          </a:p>
          <a:p>
            <a:pPr marL="0" indent="0">
              <a:spcBef>
                <a:spcPts val="0"/>
              </a:spcBef>
              <a:buNone/>
            </a:pPr>
            <a:r>
              <a:rPr lang="en-GB" sz="2000" dirty="0"/>
              <a:t>|  7   |     Muffy     |  24   |     Indore      | 10000.00 | </a:t>
            </a:r>
          </a:p>
          <a:p>
            <a:pPr marL="0" indent="0">
              <a:spcBef>
                <a:spcPts val="0"/>
              </a:spcBef>
              <a:buNone/>
            </a:pPr>
            <a:r>
              <a:rPr lang="en-GB" sz="2000" dirty="0"/>
              <a:t>+----+----------+-----+-----------+----------+ </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62493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568A-BEC9-482F-AA4F-52C0EA70D9BB}"/>
              </a:ext>
            </a:extLst>
          </p:cNvPr>
          <p:cNvSpPr>
            <a:spLocks noGrp="1"/>
          </p:cNvSpPr>
          <p:nvPr>
            <p:ph type="title"/>
          </p:nvPr>
        </p:nvSpPr>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2A10B470-C7A0-4089-81C6-8C771020155E}"/>
              </a:ext>
            </a:extLst>
          </p:cNvPr>
          <p:cNvSpPr>
            <a:spLocks noGrp="1"/>
          </p:cNvSpPr>
          <p:nvPr>
            <p:ph idx="1"/>
          </p:nvPr>
        </p:nvSpPr>
        <p:spPr>
          <a:xfrm>
            <a:off x="1065214" y="1752600"/>
            <a:ext cx="10834686" cy="4229100"/>
          </a:xfrm>
        </p:spPr>
        <p:txBody>
          <a:bodyPr>
            <a:normAutofit/>
          </a:bodyPr>
          <a:lstStyle/>
          <a:p>
            <a:r>
              <a:rPr lang="en-GB" dirty="0">
                <a:solidFill>
                  <a:schemeClr val="tx2"/>
                </a:solidFill>
              </a:rPr>
              <a:t>Consider another table ORDERS as follows:</a:t>
            </a:r>
          </a:p>
          <a:p>
            <a:pPr marL="0" indent="0">
              <a:spcBef>
                <a:spcPts val="0"/>
              </a:spcBef>
              <a:buNone/>
            </a:pPr>
            <a:r>
              <a:rPr lang="en-GB" dirty="0"/>
              <a:t>+-----+---------------------+-------------+--------+ </a:t>
            </a:r>
          </a:p>
          <a:p>
            <a:pPr marL="0" indent="0">
              <a:spcBef>
                <a:spcPts val="0"/>
              </a:spcBef>
              <a:buNone/>
            </a:pPr>
            <a:r>
              <a:rPr lang="en-GB" dirty="0"/>
              <a:t>|OID    | DATE                          | CUSTOMER_ID | AMOUNT | </a:t>
            </a:r>
          </a:p>
          <a:p>
            <a:pPr marL="0" indent="0">
              <a:spcBef>
                <a:spcPts val="0"/>
              </a:spcBef>
              <a:buNone/>
            </a:pPr>
            <a:r>
              <a:rPr lang="en-GB" dirty="0"/>
              <a:t>+-----+---------------------+-------------+--------+ </a:t>
            </a:r>
          </a:p>
          <a:p>
            <a:pPr marL="0" indent="0">
              <a:spcBef>
                <a:spcPts val="0"/>
              </a:spcBef>
              <a:buNone/>
            </a:pPr>
            <a:r>
              <a:rPr lang="en-GB" dirty="0"/>
              <a:t>| 102  | 2009-10-08 00:00:00  |           3         |   3000   | </a:t>
            </a:r>
          </a:p>
          <a:p>
            <a:pPr marL="0" indent="0">
              <a:spcBef>
                <a:spcPts val="0"/>
              </a:spcBef>
              <a:buNone/>
            </a:pPr>
            <a:r>
              <a:rPr lang="en-GB" dirty="0"/>
              <a:t>| 100  | 2009-10-08 00:00:00  |           3         |   1500   | </a:t>
            </a:r>
          </a:p>
          <a:p>
            <a:pPr marL="0" indent="0">
              <a:spcBef>
                <a:spcPts val="0"/>
              </a:spcBef>
              <a:buNone/>
            </a:pPr>
            <a:r>
              <a:rPr lang="en-GB" dirty="0"/>
              <a:t>| 101  | 2009-11-20 00:00:00  |           2         |   1560   | </a:t>
            </a:r>
          </a:p>
          <a:p>
            <a:pPr marL="0" indent="0">
              <a:spcBef>
                <a:spcPts val="0"/>
              </a:spcBef>
              <a:buNone/>
            </a:pPr>
            <a:r>
              <a:rPr lang="en-GB" dirty="0"/>
              <a:t>| 103  | 2008-05-20 00:00:00  |           4         |   2060   | </a:t>
            </a:r>
          </a:p>
          <a:p>
            <a:pPr marL="0" indent="0">
              <a:spcBef>
                <a:spcPts val="0"/>
              </a:spcBef>
              <a:buNone/>
            </a:pPr>
            <a:r>
              <a:rPr lang="en-GB" dirty="0"/>
              <a: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99356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AD68-8AD4-471C-AA99-81C84F7F0B7E}"/>
              </a:ext>
            </a:extLst>
          </p:cNvPr>
          <p:cNvSpPr>
            <a:spLocks noGrp="1"/>
          </p:cNvSpPr>
          <p:nvPr>
            <p:ph type="title"/>
          </p:nvPr>
        </p:nvSpPr>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58F60873-020F-4C02-BFA8-796017F7DDD0}"/>
              </a:ext>
            </a:extLst>
          </p:cNvPr>
          <p:cNvSpPr>
            <a:spLocks noGrp="1"/>
          </p:cNvSpPr>
          <p:nvPr>
            <p:ph idx="1"/>
          </p:nvPr>
        </p:nvSpPr>
        <p:spPr>
          <a:xfrm>
            <a:off x="385763" y="1524000"/>
            <a:ext cx="11417300" cy="4229100"/>
          </a:xfrm>
        </p:spPr>
        <p:txBody>
          <a:bodyPr>
            <a:noAutofit/>
          </a:bodyPr>
          <a:lstStyle/>
          <a:p>
            <a:pPr algn="just"/>
            <a:r>
              <a:rPr lang="en-US" sz="2000" dirty="0">
                <a:solidFill>
                  <a:schemeClr val="tx2"/>
                </a:solidFill>
              </a:rPr>
              <a:t>There are different types of joins given as follows:</a:t>
            </a:r>
          </a:p>
          <a:p>
            <a:pPr lvl="1" algn="just"/>
            <a:r>
              <a:rPr lang="en-US" dirty="0"/>
              <a:t>JOIN</a:t>
            </a:r>
          </a:p>
          <a:p>
            <a:pPr lvl="1" algn="just"/>
            <a:r>
              <a:rPr lang="en-US" dirty="0"/>
              <a:t>LEFT OUTER JOIN</a:t>
            </a:r>
          </a:p>
          <a:p>
            <a:pPr lvl="1" algn="just"/>
            <a:r>
              <a:rPr lang="en-US" dirty="0"/>
              <a:t>RIGHT OUTER JOIN</a:t>
            </a:r>
          </a:p>
          <a:p>
            <a:pPr lvl="1" algn="just"/>
            <a:r>
              <a:rPr lang="en-US" dirty="0"/>
              <a:t>FULL OUTER JOIN</a:t>
            </a:r>
          </a:p>
          <a:p>
            <a:pPr algn="just"/>
            <a:r>
              <a:rPr lang="en-US" sz="2000" dirty="0"/>
              <a:t>JOIN</a:t>
            </a:r>
          </a:p>
          <a:p>
            <a:pPr algn="just"/>
            <a:r>
              <a:rPr lang="en-US" sz="2000" dirty="0">
                <a:solidFill>
                  <a:schemeClr val="tx2"/>
                </a:solidFill>
              </a:rPr>
              <a:t>JOIN clause is used to combine and retrieve the records from multiple tables. JOIN is same as OUTER JOIN in SQL. A JOIN condition is to be raised using the primary keys and foreign keys of the tables.</a:t>
            </a:r>
          </a:p>
          <a:p>
            <a:pPr algn="just"/>
            <a:r>
              <a:rPr lang="en-US" sz="2000" dirty="0">
                <a:solidFill>
                  <a:schemeClr val="tx2"/>
                </a:solidFill>
              </a:rPr>
              <a:t>The following query executes JOIN on the CUSTOMER and ORDER tables, and retrieves the records:</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905500"/>
            <a:ext cx="1155940" cy="952498"/>
          </a:xfrm>
          <a:prstGeom prst="rect">
            <a:avLst/>
          </a:prstGeom>
        </p:spPr>
      </p:pic>
    </p:spTree>
    <p:extLst>
      <p:ext uri="{BB962C8B-B14F-4D97-AF65-F5344CB8AC3E}">
        <p14:creationId xmlns:p14="http://schemas.microsoft.com/office/powerpoint/2010/main" val="418997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F1FC-C9D6-4EF4-B1A0-2881FFCC3439}"/>
              </a:ext>
            </a:extLst>
          </p:cNvPr>
          <p:cNvSpPr>
            <a:spLocks noGrp="1"/>
          </p:cNvSpPr>
          <p:nvPr>
            <p:ph type="title"/>
          </p:nvPr>
        </p:nvSpPr>
        <p:spPr>
          <a:xfrm>
            <a:off x="1065212" y="304800"/>
            <a:ext cx="10058402" cy="1219200"/>
          </a:xfrm>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B289AAFA-9A75-4FCF-8C85-AD6E898BAA59}"/>
              </a:ext>
            </a:extLst>
          </p:cNvPr>
          <p:cNvSpPr>
            <a:spLocks noGrp="1"/>
          </p:cNvSpPr>
          <p:nvPr>
            <p:ph idx="1"/>
          </p:nvPr>
        </p:nvSpPr>
        <p:spPr>
          <a:xfrm>
            <a:off x="1065212" y="1714500"/>
            <a:ext cx="10656886" cy="4229100"/>
          </a:xfrm>
        </p:spPr>
        <p:txBody>
          <a:bodyPr>
            <a:noAutofit/>
          </a:bodyPr>
          <a:lstStyle/>
          <a:p>
            <a:pPr lvl="1"/>
            <a:r>
              <a:rPr lang="en-GB" dirty="0"/>
              <a:t>hive&gt; SELECT c.ID, c.NAME, </a:t>
            </a:r>
            <a:r>
              <a:rPr lang="en-GB" dirty="0" err="1"/>
              <a:t>c.AGE</a:t>
            </a:r>
            <a:r>
              <a:rPr lang="en-GB" dirty="0"/>
              <a:t>, </a:t>
            </a:r>
            <a:r>
              <a:rPr lang="en-GB" dirty="0" err="1"/>
              <a:t>o.AMOUNT</a:t>
            </a:r>
            <a:r>
              <a:rPr lang="en-GB" dirty="0"/>
              <a:t> </a:t>
            </a:r>
          </a:p>
          <a:p>
            <a:pPr lvl="1"/>
            <a:r>
              <a:rPr lang="en-GB" dirty="0"/>
              <a:t>FROM CUSTOMERS c JOIN ORDERS o </a:t>
            </a:r>
          </a:p>
          <a:p>
            <a:pPr lvl="1"/>
            <a:r>
              <a:rPr lang="en-GB" dirty="0"/>
              <a:t>ON (c.ID = </a:t>
            </a:r>
            <a:r>
              <a:rPr lang="en-GB" dirty="0" err="1"/>
              <a:t>o.CUSTOMER_ID</a:t>
            </a:r>
            <a:r>
              <a:rPr lang="en-GB" dirty="0"/>
              <a:t>);</a:t>
            </a:r>
          </a:p>
          <a:p>
            <a:r>
              <a:rPr lang="en-GB" sz="2000" dirty="0">
                <a:solidFill>
                  <a:schemeClr val="tx2"/>
                </a:solidFill>
              </a:rPr>
              <a:t>On successful execution of the query, you get to see the following response:</a:t>
            </a:r>
          </a:p>
          <a:p>
            <a:pPr marL="0" indent="0">
              <a:spcBef>
                <a:spcPts val="0"/>
              </a:spcBef>
              <a:buNone/>
            </a:pPr>
            <a:r>
              <a:rPr lang="en-GB" sz="2000" dirty="0"/>
              <a:t>+----+----------+-----+--------+ </a:t>
            </a:r>
          </a:p>
          <a:p>
            <a:pPr marL="0" indent="0">
              <a:spcBef>
                <a:spcPts val="0"/>
              </a:spcBef>
              <a:buNone/>
            </a:pPr>
            <a:r>
              <a:rPr lang="en-GB" sz="2000" dirty="0"/>
              <a:t>|  ID  |    NAME     | AGE  | AMOUNT | </a:t>
            </a:r>
          </a:p>
          <a:p>
            <a:pPr marL="0" indent="0">
              <a:spcBef>
                <a:spcPts val="0"/>
              </a:spcBef>
              <a:buNone/>
            </a:pPr>
            <a:r>
              <a:rPr lang="en-GB" sz="2000" dirty="0"/>
              <a:t>+----+----------+-----+--------+ </a:t>
            </a:r>
          </a:p>
          <a:p>
            <a:pPr marL="0" indent="0">
              <a:spcBef>
                <a:spcPts val="0"/>
              </a:spcBef>
              <a:buNone/>
            </a:pPr>
            <a:r>
              <a:rPr lang="en-GB" sz="2000" dirty="0"/>
              <a:t>|  3   |    </a:t>
            </a:r>
            <a:r>
              <a:rPr lang="en-GB" sz="2000" dirty="0" err="1"/>
              <a:t>kaushik</a:t>
            </a:r>
            <a:r>
              <a:rPr lang="en-GB" sz="2000" dirty="0"/>
              <a:t>    |   23  |  3000    | </a:t>
            </a:r>
          </a:p>
          <a:p>
            <a:pPr marL="0" indent="0">
              <a:spcBef>
                <a:spcPts val="0"/>
              </a:spcBef>
              <a:buNone/>
            </a:pPr>
            <a:r>
              <a:rPr lang="en-GB" sz="2000" dirty="0"/>
              <a:t>|  3   |    </a:t>
            </a:r>
            <a:r>
              <a:rPr lang="en-GB" sz="2000" dirty="0" err="1"/>
              <a:t>kaushik</a:t>
            </a:r>
            <a:r>
              <a:rPr lang="en-GB" sz="2000" dirty="0"/>
              <a:t>    |   23  |  1500    | </a:t>
            </a:r>
          </a:p>
          <a:p>
            <a:pPr marL="0" indent="0">
              <a:spcBef>
                <a:spcPts val="0"/>
              </a:spcBef>
              <a:buNone/>
            </a:pPr>
            <a:r>
              <a:rPr lang="en-GB" sz="2000" dirty="0"/>
              <a:t>|  2   |    </a:t>
            </a:r>
            <a:r>
              <a:rPr lang="en-GB" sz="2000" dirty="0" err="1"/>
              <a:t>Khilan</a:t>
            </a:r>
            <a:r>
              <a:rPr lang="en-GB" sz="2000" dirty="0"/>
              <a:t>     |   25  |  1560    | </a:t>
            </a:r>
          </a:p>
          <a:p>
            <a:pPr marL="0" indent="0">
              <a:spcBef>
                <a:spcPts val="0"/>
              </a:spcBef>
              <a:buNone/>
            </a:pPr>
            <a:r>
              <a:rPr lang="en-GB" sz="2000" dirty="0"/>
              <a:t>|  4   |    </a:t>
            </a:r>
            <a:r>
              <a:rPr lang="en-GB" sz="2000" dirty="0" err="1"/>
              <a:t>Chaitali</a:t>
            </a:r>
            <a:r>
              <a:rPr lang="en-GB" sz="2000" dirty="0"/>
              <a:t>    |   25  |  2060   | </a:t>
            </a:r>
          </a:p>
          <a:p>
            <a:pPr marL="0" indent="0">
              <a:spcBef>
                <a:spcPts val="0"/>
              </a:spcBef>
              <a:buNone/>
            </a:pPr>
            <a:r>
              <a:rPr lang="en-GB" sz="2000" dirty="0"/>
              <a: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17160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6E8E-3D35-40E5-95FC-D1FAB5ABFC23}"/>
              </a:ext>
            </a:extLst>
          </p:cNvPr>
          <p:cNvSpPr>
            <a:spLocks noGrp="1"/>
          </p:cNvSpPr>
          <p:nvPr>
            <p:ph type="title"/>
          </p:nvPr>
        </p:nvSpPr>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79D403F3-9463-406D-8789-EABA58259D81}"/>
              </a:ext>
            </a:extLst>
          </p:cNvPr>
          <p:cNvSpPr>
            <a:spLocks noGrp="1"/>
          </p:cNvSpPr>
          <p:nvPr>
            <p:ph idx="1"/>
          </p:nvPr>
        </p:nvSpPr>
        <p:spPr>
          <a:xfrm>
            <a:off x="500063" y="1752600"/>
            <a:ext cx="11188700" cy="4229100"/>
          </a:xfrm>
        </p:spPr>
        <p:txBody>
          <a:bodyPr>
            <a:normAutofit fontScale="92500" lnSpcReduction="20000"/>
          </a:bodyPr>
          <a:lstStyle/>
          <a:p>
            <a:pPr algn="just"/>
            <a:r>
              <a:rPr lang="en-IN" dirty="0"/>
              <a:t>LEFT OUTER JOIN</a:t>
            </a:r>
          </a:p>
          <a:p>
            <a:pPr algn="just"/>
            <a:r>
              <a:rPr lang="en-US" dirty="0">
                <a:solidFill>
                  <a:schemeClr val="tx2"/>
                </a:solidFill>
              </a:rPr>
              <a:t>The HiveQL LEFT OUTER JOIN returns all the rows from the left table, even if there are no matches in the right table.</a:t>
            </a:r>
          </a:p>
          <a:p>
            <a:pPr algn="just"/>
            <a:r>
              <a:rPr lang="en-US" dirty="0">
                <a:solidFill>
                  <a:schemeClr val="tx2"/>
                </a:solidFill>
              </a:rPr>
              <a:t>This means, if the ON clause matches 0 (zero) records in the right table, the JOIN still returns a row in the result, but with NULL in each column from the right table.</a:t>
            </a:r>
          </a:p>
          <a:p>
            <a:pPr algn="just"/>
            <a:r>
              <a:rPr lang="en-US" dirty="0">
                <a:solidFill>
                  <a:schemeClr val="tx2"/>
                </a:solidFill>
              </a:rPr>
              <a:t>A LEFT JOIN returns all the values from the left table, plus the matched values from the right table, or NULL in case of no matching JOIN predicate.</a:t>
            </a:r>
          </a:p>
          <a:p>
            <a:pPr algn="just"/>
            <a:r>
              <a:rPr lang="en-US" dirty="0">
                <a:solidFill>
                  <a:schemeClr val="tx2"/>
                </a:solidFill>
              </a:rPr>
              <a:t>The following query demonstrates LEFT OUTER JOIN between CUSTOMER and ORDER tables:</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412411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476E-A880-4748-AFD0-86AD8A8AE266}"/>
              </a:ext>
            </a:extLst>
          </p:cNvPr>
          <p:cNvSpPr>
            <a:spLocks noGrp="1"/>
          </p:cNvSpPr>
          <p:nvPr>
            <p:ph type="title"/>
          </p:nvPr>
        </p:nvSpPr>
        <p:spPr>
          <a:xfrm>
            <a:off x="1068386" y="0"/>
            <a:ext cx="10058402" cy="1219200"/>
          </a:xfrm>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337AFA4B-28EA-445A-941A-B136326F2C82}"/>
              </a:ext>
            </a:extLst>
          </p:cNvPr>
          <p:cNvSpPr>
            <a:spLocks noGrp="1"/>
          </p:cNvSpPr>
          <p:nvPr>
            <p:ph idx="1"/>
          </p:nvPr>
        </p:nvSpPr>
        <p:spPr>
          <a:xfrm>
            <a:off x="1065212" y="984250"/>
            <a:ext cx="10225088" cy="5873750"/>
          </a:xfrm>
        </p:spPr>
        <p:txBody>
          <a:bodyPr>
            <a:noAutofit/>
          </a:bodyPr>
          <a:lstStyle/>
          <a:p>
            <a:pPr lvl="1" algn="just"/>
            <a:r>
              <a:rPr lang="en-US" dirty="0"/>
              <a:t>hive&gt; SELECT c.ID, c.NAME, </a:t>
            </a:r>
            <a:r>
              <a:rPr lang="en-US" dirty="0" err="1"/>
              <a:t>o.AMOUNT</a:t>
            </a:r>
            <a:r>
              <a:rPr lang="en-US" dirty="0"/>
              <a:t>, </a:t>
            </a:r>
            <a:r>
              <a:rPr lang="en-US" dirty="0" err="1"/>
              <a:t>o.DATE</a:t>
            </a:r>
            <a:r>
              <a:rPr lang="en-US" dirty="0"/>
              <a:t> </a:t>
            </a:r>
          </a:p>
          <a:p>
            <a:pPr lvl="1" algn="just"/>
            <a:r>
              <a:rPr lang="en-US" dirty="0"/>
              <a:t>FROM CUSTOMERS c </a:t>
            </a:r>
          </a:p>
          <a:p>
            <a:pPr lvl="1" algn="just"/>
            <a:r>
              <a:rPr lang="en-US" dirty="0"/>
              <a:t>LEFT OUTER JOIN ORDERS o </a:t>
            </a:r>
          </a:p>
          <a:p>
            <a:pPr lvl="1" algn="just"/>
            <a:r>
              <a:rPr lang="en-US" dirty="0"/>
              <a:t>ON (c.ID = </a:t>
            </a:r>
            <a:r>
              <a:rPr lang="en-US" dirty="0" err="1"/>
              <a:t>o.CUSTOMER_ID</a:t>
            </a:r>
            <a:r>
              <a:rPr lang="en-US" dirty="0"/>
              <a:t>);</a:t>
            </a:r>
          </a:p>
          <a:p>
            <a:pPr algn="just"/>
            <a:r>
              <a:rPr lang="en-US" sz="2000" dirty="0">
                <a:solidFill>
                  <a:schemeClr val="tx2"/>
                </a:solidFill>
              </a:rPr>
              <a:t>On successful execution of the query, you get to see the following response:</a:t>
            </a:r>
          </a:p>
          <a:p>
            <a:pPr marL="0" indent="0" algn="just">
              <a:spcBef>
                <a:spcPts val="0"/>
              </a:spcBef>
              <a:buNone/>
            </a:pPr>
            <a:r>
              <a:rPr lang="en-GB" sz="2000" dirty="0"/>
              <a:t>+----+----------+--------+---------------------+ </a:t>
            </a:r>
          </a:p>
          <a:p>
            <a:pPr marL="0" indent="0" algn="just">
              <a:spcBef>
                <a:spcPts val="0"/>
              </a:spcBef>
              <a:buNone/>
            </a:pPr>
            <a:r>
              <a:rPr lang="en-GB" sz="2000" dirty="0"/>
              <a:t>|  ID  | NAME        | AMOUNT |           DATE                | </a:t>
            </a:r>
          </a:p>
          <a:p>
            <a:pPr marL="0" indent="0" algn="just">
              <a:spcBef>
                <a:spcPts val="0"/>
              </a:spcBef>
              <a:buNone/>
            </a:pPr>
            <a:r>
              <a:rPr lang="en-GB" sz="2000" dirty="0"/>
              <a:t>+----+----------+--------+---------------------+ </a:t>
            </a:r>
          </a:p>
          <a:p>
            <a:pPr marL="0" indent="0" algn="just">
              <a:spcBef>
                <a:spcPts val="0"/>
              </a:spcBef>
              <a:buNone/>
            </a:pPr>
            <a:r>
              <a:rPr lang="en-GB" sz="2000" dirty="0"/>
              <a:t>|  1   | Ramesh      |    NULL   |           NULL                | </a:t>
            </a:r>
          </a:p>
          <a:p>
            <a:pPr marL="0" indent="0" algn="just">
              <a:spcBef>
                <a:spcPts val="0"/>
              </a:spcBef>
              <a:buNone/>
            </a:pPr>
            <a:r>
              <a:rPr lang="en-GB" sz="2000" dirty="0"/>
              <a:t>|  2   |  </a:t>
            </a:r>
            <a:r>
              <a:rPr lang="en-GB" sz="2000" dirty="0" err="1"/>
              <a:t>Khilan</a:t>
            </a:r>
            <a:r>
              <a:rPr lang="en-GB" sz="2000" dirty="0"/>
              <a:t>       |   1560   |  2009-11-20 00:00:00 | </a:t>
            </a:r>
          </a:p>
          <a:p>
            <a:pPr marL="0" indent="0" algn="just">
              <a:spcBef>
                <a:spcPts val="0"/>
              </a:spcBef>
              <a:buNone/>
            </a:pPr>
            <a:r>
              <a:rPr lang="en-GB" sz="2000" dirty="0"/>
              <a:t>|  3   |  </a:t>
            </a:r>
            <a:r>
              <a:rPr lang="en-GB" sz="2000" dirty="0" err="1"/>
              <a:t>kaushik</a:t>
            </a:r>
            <a:r>
              <a:rPr lang="en-GB" sz="2000" dirty="0"/>
              <a:t>     |    3000   |  2009-10-08 00:00:00 | </a:t>
            </a:r>
          </a:p>
          <a:p>
            <a:pPr marL="0" indent="0" algn="just">
              <a:spcBef>
                <a:spcPts val="0"/>
              </a:spcBef>
              <a:buNone/>
            </a:pPr>
            <a:r>
              <a:rPr lang="en-GB" sz="2000" dirty="0"/>
              <a:t>|  3   |  </a:t>
            </a:r>
            <a:r>
              <a:rPr lang="en-GB" sz="2000" dirty="0" err="1"/>
              <a:t>kaushik</a:t>
            </a:r>
            <a:r>
              <a:rPr lang="en-GB" sz="2000" dirty="0"/>
              <a:t>     |    1500   |  2009-10-08 00:00:00 | </a:t>
            </a:r>
          </a:p>
          <a:p>
            <a:pPr marL="0" indent="0" algn="just">
              <a:spcBef>
                <a:spcPts val="0"/>
              </a:spcBef>
              <a:buNone/>
            </a:pPr>
            <a:r>
              <a:rPr lang="en-GB" sz="2000" dirty="0"/>
              <a:t>|  4   |  </a:t>
            </a:r>
            <a:r>
              <a:rPr lang="en-GB" sz="2000" dirty="0" err="1"/>
              <a:t>Chaitali</a:t>
            </a:r>
            <a:r>
              <a:rPr lang="en-GB" sz="2000" dirty="0"/>
              <a:t>     |    2060   |  2008-05-20 00:00:00 | </a:t>
            </a:r>
          </a:p>
          <a:p>
            <a:pPr marL="0" indent="0" algn="just">
              <a:spcBef>
                <a:spcPts val="0"/>
              </a:spcBef>
              <a:buNone/>
            </a:pPr>
            <a:r>
              <a:rPr lang="en-GB" sz="2000" dirty="0"/>
              <a:t>|  5   |  Hardik      |    NULL   |           NULL                | </a:t>
            </a:r>
          </a:p>
          <a:p>
            <a:pPr marL="0" indent="0" algn="just">
              <a:spcBef>
                <a:spcPts val="0"/>
              </a:spcBef>
              <a:buNone/>
            </a:pPr>
            <a:r>
              <a:rPr lang="en-GB" sz="2000" dirty="0"/>
              <a:t>|  6   |  </a:t>
            </a:r>
            <a:r>
              <a:rPr lang="en-GB" sz="2000" dirty="0" err="1"/>
              <a:t>Komal</a:t>
            </a:r>
            <a:r>
              <a:rPr lang="en-GB" sz="2000" dirty="0"/>
              <a:t>       |    NULL   |           NULL                | </a:t>
            </a:r>
          </a:p>
          <a:p>
            <a:pPr marL="0" indent="0" algn="just">
              <a:spcBef>
                <a:spcPts val="0"/>
              </a:spcBef>
              <a:buNone/>
            </a:pPr>
            <a:r>
              <a:rPr lang="en-GB" sz="2000" dirty="0"/>
              <a:t>|  7   |  Muffy        |    NULL   |           NULL                | </a:t>
            </a:r>
          </a:p>
          <a:p>
            <a:pPr marL="0" indent="0" algn="just">
              <a:spcBef>
                <a:spcPts val="0"/>
              </a:spcBef>
              <a:buNone/>
            </a:pPr>
            <a:r>
              <a:rPr lang="en-GB" sz="2000" dirty="0"/>
              <a:t>+----+----------+--------+---------------------+</a:t>
            </a:r>
          </a:p>
        </p:txBody>
      </p:sp>
      <p:pic>
        <p:nvPicPr>
          <p:cNvPr id="4" name="Picture 3">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58119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0A9D-954B-42E8-B713-C3CDE8C33214}"/>
              </a:ext>
            </a:extLst>
          </p:cNvPr>
          <p:cNvSpPr>
            <a:spLocks noGrp="1"/>
          </p:cNvSpPr>
          <p:nvPr>
            <p:ph type="title"/>
          </p:nvPr>
        </p:nvSpPr>
        <p:spPr>
          <a:xfrm>
            <a:off x="1065212" y="241300"/>
            <a:ext cx="10058402" cy="1219200"/>
          </a:xfrm>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70F71051-7619-4112-9EE2-94F454FA80A1}"/>
              </a:ext>
            </a:extLst>
          </p:cNvPr>
          <p:cNvSpPr>
            <a:spLocks noGrp="1"/>
          </p:cNvSpPr>
          <p:nvPr>
            <p:ph idx="1"/>
          </p:nvPr>
        </p:nvSpPr>
        <p:spPr>
          <a:xfrm>
            <a:off x="1065212" y="1689100"/>
            <a:ext cx="10058402" cy="4229100"/>
          </a:xfrm>
        </p:spPr>
        <p:txBody>
          <a:bodyPr>
            <a:noAutofit/>
          </a:bodyPr>
          <a:lstStyle/>
          <a:p>
            <a:r>
              <a:rPr lang="en-US" sz="2000" dirty="0"/>
              <a:t>RIGHT OUTER JOIN</a:t>
            </a:r>
          </a:p>
          <a:p>
            <a:pPr algn="just"/>
            <a:r>
              <a:rPr lang="en-US" sz="2000" dirty="0">
                <a:solidFill>
                  <a:schemeClr val="tx2"/>
                </a:solidFill>
              </a:rPr>
              <a:t>The HiveQL RIGHT OUTER JOIN returns all the rows from the right table, even if there are no matches in the left table.</a:t>
            </a:r>
          </a:p>
          <a:p>
            <a:pPr algn="just"/>
            <a:r>
              <a:rPr lang="en-US" sz="2000" dirty="0">
                <a:solidFill>
                  <a:schemeClr val="tx2"/>
                </a:solidFill>
              </a:rPr>
              <a:t>If the ON clause matches 0 (zero) records in the left table, the JOIN still returns a row in the result, but with NULL in each column from the left table.</a:t>
            </a:r>
          </a:p>
          <a:p>
            <a:pPr algn="just"/>
            <a:r>
              <a:rPr lang="en-US" sz="2000" dirty="0">
                <a:solidFill>
                  <a:schemeClr val="tx2"/>
                </a:solidFill>
              </a:rPr>
              <a:t>A RIGHT JOIN returns all the values from the right table, plus the matched values from the left table, or NULL in case of no matching join predicate.</a:t>
            </a:r>
          </a:p>
          <a:p>
            <a:pPr algn="just"/>
            <a:r>
              <a:rPr lang="en-US" sz="2000" dirty="0">
                <a:solidFill>
                  <a:schemeClr val="tx2"/>
                </a:solidFill>
              </a:rPr>
              <a:t>The following query demonstrates RIGHT OUTER JOIN between the CUSTOMER and ORDER tables.</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53060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F07A-6BAD-45EA-AA15-2D919657426E}"/>
              </a:ext>
            </a:extLst>
          </p:cNvPr>
          <p:cNvSpPr>
            <a:spLocks noGrp="1"/>
          </p:cNvSpPr>
          <p:nvPr>
            <p:ph type="title"/>
          </p:nvPr>
        </p:nvSpPr>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842CF5E0-91C3-42AD-A334-EEEF57032E34}"/>
              </a:ext>
            </a:extLst>
          </p:cNvPr>
          <p:cNvSpPr>
            <a:spLocks noGrp="1"/>
          </p:cNvSpPr>
          <p:nvPr>
            <p:ph idx="1"/>
          </p:nvPr>
        </p:nvSpPr>
        <p:spPr/>
        <p:txBody>
          <a:bodyPr>
            <a:noAutofit/>
          </a:bodyPr>
          <a:lstStyle/>
          <a:p>
            <a:pPr algn="just">
              <a:lnSpc>
                <a:spcPct val="110000"/>
              </a:lnSpc>
            </a:pPr>
            <a:r>
              <a:rPr lang="en-US" sz="2200" dirty="0" err="1">
                <a:solidFill>
                  <a:schemeClr val="tx2"/>
                </a:solidFill>
              </a:rPr>
              <a:t>notranslate</a:t>
            </a:r>
            <a:r>
              <a:rPr lang="en-US" sz="2200" dirty="0">
                <a:solidFill>
                  <a:schemeClr val="tx2"/>
                </a:solidFill>
              </a:rPr>
              <a:t>"&gt; hive&gt; SELECT c.ID, c.NAME, </a:t>
            </a:r>
            <a:r>
              <a:rPr lang="en-US" sz="2200" dirty="0" err="1">
                <a:solidFill>
                  <a:schemeClr val="tx2"/>
                </a:solidFill>
              </a:rPr>
              <a:t>o.AMOUNT</a:t>
            </a:r>
            <a:r>
              <a:rPr lang="en-US" sz="2200" dirty="0">
                <a:solidFill>
                  <a:schemeClr val="tx2"/>
                </a:solidFill>
              </a:rPr>
              <a:t>, </a:t>
            </a:r>
            <a:r>
              <a:rPr lang="en-US" sz="2200" dirty="0" err="1">
                <a:solidFill>
                  <a:schemeClr val="tx2"/>
                </a:solidFill>
              </a:rPr>
              <a:t>o.DATE</a:t>
            </a:r>
            <a:r>
              <a:rPr lang="en-US" sz="2200" dirty="0">
                <a:solidFill>
                  <a:schemeClr val="tx2"/>
                </a:solidFill>
              </a:rPr>
              <a:t> FROM CUSTOMERS c RIGHT OUTER JOIN ORDERS o ON (c.ID = </a:t>
            </a:r>
            <a:r>
              <a:rPr lang="en-US" sz="2200" dirty="0" err="1">
                <a:solidFill>
                  <a:schemeClr val="tx2"/>
                </a:solidFill>
              </a:rPr>
              <a:t>o.CUSTOMER_ID</a:t>
            </a:r>
            <a:r>
              <a:rPr lang="en-US" sz="2200" dirty="0">
                <a:solidFill>
                  <a:schemeClr val="tx2"/>
                </a:solidFill>
              </a:rPr>
              <a:t>);On successful execution of the query, you get to see the following response:</a:t>
            </a:r>
          </a:p>
          <a:p>
            <a:pPr marL="0" indent="0" algn="just">
              <a:spcBef>
                <a:spcPts val="0"/>
              </a:spcBef>
              <a:buNone/>
            </a:pPr>
            <a:endParaRPr lang="en-GB" sz="2200" dirty="0"/>
          </a:p>
          <a:p>
            <a:pPr marL="0" indent="0" algn="just">
              <a:spcBef>
                <a:spcPts val="0"/>
              </a:spcBef>
              <a:buNone/>
            </a:pPr>
            <a:r>
              <a:rPr lang="en-GB" sz="2200" dirty="0"/>
              <a:t>+----+----------+--------+---------------------+ </a:t>
            </a:r>
          </a:p>
          <a:p>
            <a:pPr marL="0" indent="0" algn="just">
              <a:spcBef>
                <a:spcPts val="0"/>
              </a:spcBef>
              <a:buNone/>
            </a:pPr>
            <a:r>
              <a:rPr lang="en-GB" sz="2200" dirty="0"/>
              <a:t>|  ID  | NAME        | AMOUNT |           DATE                | </a:t>
            </a:r>
          </a:p>
          <a:p>
            <a:pPr marL="0" indent="0" algn="just">
              <a:spcBef>
                <a:spcPts val="0"/>
              </a:spcBef>
              <a:buNone/>
            </a:pPr>
            <a:r>
              <a:rPr lang="en-GB" sz="2200" dirty="0"/>
              <a:t>+----+----------+--------+---------------------+ </a:t>
            </a:r>
          </a:p>
          <a:p>
            <a:pPr marL="0" indent="0" algn="just">
              <a:spcBef>
                <a:spcPts val="0"/>
              </a:spcBef>
              <a:buNone/>
            </a:pPr>
            <a:r>
              <a:rPr lang="en-GB" sz="2200" dirty="0"/>
              <a:t>|  2   |  </a:t>
            </a:r>
            <a:r>
              <a:rPr lang="en-GB" sz="2200" dirty="0" err="1"/>
              <a:t>Khilan</a:t>
            </a:r>
            <a:r>
              <a:rPr lang="en-GB" sz="2200" dirty="0"/>
              <a:t>       |   1560   |  2009-11-20 00:00:00 | </a:t>
            </a:r>
          </a:p>
          <a:p>
            <a:pPr marL="0" indent="0" algn="just">
              <a:spcBef>
                <a:spcPts val="0"/>
              </a:spcBef>
              <a:buNone/>
            </a:pPr>
            <a:r>
              <a:rPr lang="en-GB" sz="2200" dirty="0"/>
              <a:t>|  3   |  </a:t>
            </a:r>
            <a:r>
              <a:rPr lang="en-GB" sz="2200" dirty="0" err="1"/>
              <a:t>kaushik</a:t>
            </a:r>
            <a:r>
              <a:rPr lang="en-GB" sz="2200" dirty="0"/>
              <a:t>     |    3000   |  2009-10-08 00:00:00 | </a:t>
            </a:r>
          </a:p>
          <a:p>
            <a:pPr marL="0" indent="0" algn="just">
              <a:spcBef>
                <a:spcPts val="0"/>
              </a:spcBef>
              <a:buNone/>
            </a:pPr>
            <a:r>
              <a:rPr lang="en-GB" sz="2200" dirty="0"/>
              <a:t>|  3   |  </a:t>
            </a:r>
            <a:r>
              <a:rPr lang="en-GB" sz="2200" dirty="0" err="1"/>
              <a:t>kaushik</a:t>
            </a:r>
            <a:r>
              <a:rPr lang="en-GB" sz="2200" dirty="0"/>
              <a:t>     |    1500   |  2009-10-08 00:00:00 | </a:t>
            </a:r>
          </a:p>
          <a:p>
            <a:pPr marL="0" indent="0" algn="just">
              <a:spcBef>
                <a:spcPts val="0"/>
              </a:spcBef>
              <a:buNone/>
            </a:pPr>
            <a:r>
              <a:rPr lang="en-GB" sz="2200" dirty="0"/>
              <a:t>|  4   |  </a:t>
            </a:r>
            <a:r>
              <a:rPr lang="en-GB" sz="2200" dirty="0" err="1"/>
              <a:t>Chaitali</a:t>
            </a:r>
            <a:r>
              <a:rPr lang="en-GB" sz="2200" dirty="0"/>
              <a:t>     |    2060   |  2008-05-20 00:00:00 | </a:t>
            </a:r>
          </a:p>
          <a:p>
            <a:pPr marL="0" indent="0" algn="just">
              <a:spcBef>
                <a:spcPts val="0"/>
              </a:spcBef>
              <a:buNone/>
            </a:pPr>
            <a:r>
              <a:rPr lang="en-GB" sz="2200" dirty="0"/>
              <a: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144153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400A-0C87-461F-A98D-B910CBA781BD}"/>
              </a:ext>
            </a:extLst>
          </p:cNvPr>
          <p:cNvSpPr>
            <a:spLocks noGrp="1"/>
          </p:cNvSpPr>
          <p:nvPr>
            <p:ph type="title"/>
          </p:nvPr>
        </p:nvSpPr>
        <p:spPr/>
        <p:txBody>
          <a:bodyPr/>
          <a:lstStyle/>
          <a:p>
            <a:r>
              <a:rPr lang="en-IN" dirty="0"/>
              <a:t>Hive - Data Types</a:t>
            </a:r>
            <a:endParaRPr lang="en-GB" dirty="0"/>
          </a:p>
        </p:txBody>
      </p:sp>
      <p:sp>
        <p:nvSpPr>
          <p:cNvPr id="3" name="Content Placeholder 2">
            <a:extLst>
              <a:ext uri="{FF2B5EF4-FFF2-40B4-BE49-F238E27FC236}">
                <a16:creationId xmlns:a16="http://schemas.microsoft.com/office/drawing/2014/main" id="{132FF77B-6454-4E67-9CA4-EC0D553F522D}"/>
              </a:ext>
            </a:extLst>
          </p:cNvPr>
          <p:cNvSpPr>
            <a:spLocks noGrp="1"/>
          </p:cNvSpPr>
          <p:nvPr>
            <p:ph idx="1"/>
          </p:nvPr>
        </p:nvSpPr>
        <p:spPr>
          <a:xfrm>
            <a:off x="1065214" y="1752599"/>
            <a:ext cx="10058400" cy="4346275"/>
          </a:xfrm>
        </p:spPr>
        <p:txBody>
          <a:bodyPr>
            <a:noAutofit/>
          </a:bodyPr>
          <a:lstStyle/>
          <a:p>
            <a:pPr algn="just">
              <a:lnSpc>
                <a:spcPct val="110000"/>
              </a:lnSpc>
            </a:pPr>
            <a:r>
              <a:rPr lang="en-US" sz="2000" dirty="0"/>
              <a:t>The different data types in Hive, which are involved in the table creation are shown.</a:t>
            </a:r>
          </a:p>
          <a:p>
            <a:pPr algn="just">
              <a:lnSpc>
                <a:spcPct val="110000"/>
              </a:lnSpc>
            </a:pPr>
            <a:r>
              <a:rPr lang="en-US" sz="2000" dirty="0"/>
              <a:t>All the data types in Hive are classified into four types, given as follows:</a:t>
            </a:r>
          </a:p>
          <a:p>
            <a:pPr lvl="1" algn="just">
              <a:lnSpc>
                <a:spcPct val="110000"/>
              </a:lnSpc>
            </a:pPr>
            <a:r>
              <a:rPr lang="en-US" dirty="0">
                <a:solidFill>
                  <a:schemeClr val="tx2"/>
                </a:solidFill>
              </a:rPr>
              <a:t>Column Types</a:t>
            </a:r>
          </a:p>
          <a:p>
            <a:pPr lvl="1" algn="just">
              <a:lnSpc>
                <a:spcPct val="110000"/>
              </a:lnSpc>
            </a:pPr>
            <a:r>
              <a:rPr lang="en-US" dirty="0">
                <a:solidFill>
                  <a:schemeClr val="tx2"/>
                </a:solidFill>
              </a:rPr>
              <a:t>Literals</a:t>
            </a:r>
          </a:p>
          <a:p>
            <a:pPr lvl="1" algn="just">
              <a:lnSpc>
                <a:spcPct val="110000"/>
              </a:lnSpc>
            </a:pPr>
            <a:r>
              <a:rPr lang="en-US" dirty="0">
                <a:solidFill>
                  <a:schemeClr val="tx2"/>
                </a:solidFill>
              </a:rPr>
              <a:t>Null Values</a:t>
            </a:r>
          </a:p>
          <a:p>
            <a:pPr lvl="1" algn="just">
              <a:lnSpc>
                <a:spcPct val="110000"/>
              </a:lnSpc>
            </a:pPr>
            <a:r>
              <a:rPr lang="en-US" dirty="0">
                <a:solidFill>
                  <a:schemeClr val="tx2"/>
                </a:solidFill>
              </a:rPr>
              <a:t>Complex Types</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73794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075F-8F7C-48F3-B236-D7885F867E1C}"/>
              </a:ext>
            </a:extLst>
          </p:cNvPr>
          <p:cNvSpPr>
            <a:spLocks noGrp="1"/>
          </p:cNvSpPr>
          <p:nvPr>
            <p:ph type="title"/>
          </p:nvPr>
        </p:nvSpPr>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FE6BB090-5D46-4487-A3BF-A9D5529B29CE}"/>
              </a:ext>
            </a:extLst>
          </p:cNvPr>
          <p:cNvSpPr>
            <a:spLocks noGrp="1"/>
          </p:cNvSpPr>
          <p:nvPr>
            <p:ph idx="1"/>
          </p:nvPr>
        </p:nvSpPr>
        <p:spPr>
          <a:xfrm>
            <a:off x="1065214" y="1752600"/>
            <a:ext cx="10058400" cy="4800600"/>
          </a:xfrm>
        </p:spPr>
        <p:txBody>
          <a:bodyPr>
            <a:noAutofit/>
          </a:bodyPr>
          <a:lstStyle/>
          <a:p>
            <a:pPr algn="just"/>
            <a:r>
              <a:rPr lang="en-IN" sz="2000" dirty="0"/>
              <a:t>FULL OUTER JOIN</a:t>
            </a:r>
          </a:p>
          <a:p>
            <a:pPr algn="just"/>
            <a:r>
              <a:rPr lang="en-US" sz="2000" dirty="0">
                <a:solidFill>
                  <a:schemeClr val="tx2"/>
                </a:solidFill>
              </a:rPr>
              <a:t>The HiveQL FULL OUTER JOIN combines the records of both the left and the right outer tables that fulfil the JOIN condition. The joined table contains either all the records from both the tables, or fills in NULL values for missing matches on either side.</a:t>
            </a:r>
          </a:p>
          <a:p>
            <a:pPr algn="just"/>
            <a:r>
              <a:rPr lang="en-US" sz="2000" dirty="0">
                <a:solidFill>
                  <a:schemeClr val="tx2"/>
                </a:solidFill>
              </a:rPr>
              <a:t>The following query demonstrates FULL OUTER JOIN between CUSTOMER and ORDER tables:</a:t>
            </a:r>
          </a:p>
          <a:p>
            <a:pPr lvl="1" algn="just"/>
            <a:r>
              <a:rPr lang="en-US" dirty="0"/>
              <a:t>hive&gt; SELECT c.ID, c.NAME, </a:t>
            </a:r>
            <a:r>
              <a:rPr lang="en-US" dirty="0" err="1"/>
              <a:t>o.AMOUNT</a:t>
            </a:r>
            <a:r>
              <a:rPr lang="en-US" dirty="0"/>
              <a:t>, </a:t>
            </a:r>
            <a:r>
              <a:rPr lang="en-US" dirty="0" err="1"/>
              <a:t>o.DATE</a:t>
            </a:r>
            <a:r>
              <a:rPr lang="en-US" dirty="0"/>
              <a:t> </a:t>
            </a:r>
          </a:p>
          <a:p>
            <a:pPr lvl="1" algn="just"/>
            <a:r>
              <a:rPr lang="en-US" dirty="0"/>
              <a:t>FROM CUSTOMERS c </a:t>
            </a:r>
          </a:p>
          <a:p>
            <a:pPr lvl="1" algn="just"/>
            <a:r>
              <a:rPr lang="en-US" dirty="0"/>
              <a:t>FULL OUTER JOIN ORDERS o </a:t>
            </a:r>
          </a:p>
          <a:p>
            <a:pPr lvl="1" algn="just"/>
            <a:r>
              <a:rPr lang="en-US" dirty="0"/>
              <a:t>ON (c.ID = </a:t>
            </a:r>
            <a:r>
              <a:rPr lang="en-US" dirty="0" err="1"/>
              <a:t>o.CUSTOMER_ID</a:t>
            </a:r>
            <a:r>
              <a:rPr lang="en-US" dirty="0"/>
              <a:t>);</a:t>
            </a:r>
            <a:endParaRPr lang="en-GB" dirty="0"/>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411987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B109-09E5-4D6D-A3E2-D4B9C9D2CD20}"/>
              </a:ext>
            </a:extLst>
          </p:cNvPr>
          <p:cNvSpPr>
            <a:spLocks noGrp="1"/>
          </p:cNvSpPr>
          <p:nvPr>
            <p:ph type="title"/>
          </p:nvPr>
        </p:nvSpPr>
        <p:spPr>
          <a:xfrm>
            <a:off x="1065212" y="165100"/>
            <a:ext cx="10058402" cy="1219200"/>
          </a:xfrm>
        </p:spPr>
        <p:txBody>
          <a:bodyPr/>
          <a:lstStyle/>
          <a:p>
            <a:r>
              <a:rPr lang="en-IN" dirty="0"/>
              <a:t>HiveQL - Select-Joins – Cont..</a:t>
            </a:r>
            <a:endParaRPr lang="en-GB" dirty="0"/>
          </a:p>
        </p:txBody>
      </p:sp>
      <p:sp>
        <p:nvSpPr>
          <p:cNvPr id="3" name="Content Placeholder 2">
            <a:extLst>
              <a:ext uri="{FF2B5EF4-FFF2-40B4-BE49-F238E27FC236}">
                <a16:creationId xmlns:a16="http://schemas.microsoft.com/office/drawing/2014/main" id="{9FD07A23-2CB4-4198-85CC-D6080C2AFCDA}"/>
              </a:ext>
            </a:extLst>
          </p:cNvPr>
          <p:cNvSpPr>
            <a:spLocks noGrp="1"/>
          </p:cNvSpPr>
          <p:nvPr>
            <p:ph idx="1"/>
          </p:nvPr>
        </p:nvSpPr>
        <p:spPr>
          <a:xfrm>
            <a:off x="912020" y="1384300"/>
            <a:ext cx="10364786" cy="5308600"/>
          </a:xfrm>
        </p:spPr>
        <p:txBody>
          <a:bodyPr>
            <a:noAutofit/>
          </a:bodyPr>
          <a:lstStyle/>
          <a:p>
            <a:pPr>
              <a:spcBef>
                <a:spcPts val="0"/>
              </a:spcBef>
            </a:pPr>
            <a:r>
              <a:rPr lang="en-US" sz="2000" dirty="0">
                <a:solidFill>
                  <a:schemeClr val="tx2"/>
                </a:solidFill>
              </a:rPr>
              <a:t>On successful execution of the query, you get to see the following response:</a:t>
            </a:r>
          </a:p>
          <a:p>
            <a:pPr>
              <a:spcBef>
                <a:spcPts val="0"/>
              </a:spcBef>
            </a:pPr>
            <a:r>
              <a:rPr lang="en-GB" sz="2000" dirty="0"/>
              <a:t>+------+----------+--------+---------------------+ </a:t>
            </a:r>
          </a:p>
          <a:p>
            <a:pPr>
              <a:spcBef>
                <a:spcPts val="0"/>
              </a:spcBef>
            </a:pPr>
            <a:r>
              <a:rPr lang="en-GB" sz="2000" dirty="0"/>
              <a:t>|   ID     | NAME       | AMOUNT |           DATE                | </a:t>
            </a:r>
          </a:p>
          <a:p>
            <a:pPr>
              <a:spcBef>
                <a:spcPts val="0"/>
              </a:spcBef>
            </a:pPr>
            <a:r>
              <a:rPr lang="en-GB" sz="2000" dirty="0"/>
              <a:t>+------+----------+--------+---------------------+ </a:t>
            </a:r>
          </a:p>
          <a:p>
            <a:pPr>
              <a:spcBef>
                <a:spcPts val="0"/>
              </a:spcBef>
            </a:pPr>
            <a:r>
              <a:rPr lang="en-GB" sz="2000" dirty="0"/>
              <a:t>|    1     | Ramesh     |  NULL     |           NULL                | </a:t>
            </a:r>
          </a:p>
          <a:p>
            <a:pPr>
              <a:spcBef>
                <a:spcPts val="0"/>
              </a:spcBef>
            </a:pPr>
            <a:r>
              <a:rPr lang="en-GB" sz="2000" dirty="0"/>
              <a:t>|    2     | </a:t>
            </a:r>
            <a:r>
              <a:rPr lang="en-GB" sz="2000" dirty="0" err="1"/>
              <a:t>Khilan</a:t>
            </a:r>
            <a:r>
              <a:rPr lang="en-GB" sz="2000" dirty="0"/>
              <a:t>       |  1560     |  2009-11-20 00:00:00 | </a:t>
            </a:r>
          </a:p>
          <a:p>
            <a:pPr>
              <a:spcBef>
                <a:spcPts val="0"/>
              </a:spcBef>
            </a:pPr>
            <a:r>
              <a:rPr lang="en-GB" sz="2000" dirty="0"/>
              <a:t>|    3     | Kaushik     |  3000     |  2009-10-08 00:00:00 | </a:t>
            </a:r>
          </a:p>
          <a:p>
            <a:pPr>
              <a:spcBef>
                <a:spcPts val="0"/>
              </a:spcBef>
            </a:pPr>
            <a:r>
              <a:rPr lang="en-GB" sz="2000" dirty="0"/>
              <a:t>|    3     | </a:t>
            </a:r>
            <a:r>
              <a:rPr lang="en-GB" sz="2000" dirty="0" err="1"/>
              <a:t>kaushik</a:t>
            </a:r>
            <a:r>
              <a:rPr lang="en-GB" sz="2000" dirty="0"/>
              <a:t>     |  1500     |  2009-10-08 00:00:00 | </a:t>
            </a:r>
          </a:p>
          <a:p>
            <a:pPr>
              <a:spcBef>
                <a:spcPts val="0"/>
              </a:spcBef>
            </a:pPr>
            <a:r>
              <a:rPr lang="en-GB" sz="2000" dirty="0"/>
              <a:t>|    4     | </a:t>
            </a:r>
            <a:r>
              <a:rPr lang="en-GB" sz="2000" dirty="0" err="1"/>
              <a:t>Chaitali</a:t>
            </a:r>
            <a:r>
              <a:rPr lang="en-GB" sz="2000" dirty="0"/>
              <a:t>     |  2060     | 2008-05-20 00:00:00 | </a:t>
            </a:r>
          </a:p>
          <a:p>
            <a:pPr>
              <a:spcBef>
                <a:spcPts val="0"/>
              </a:spcBef>
            </a:pPr>
            <a:r>
              <a:rPr lang="en-GB" sz="2000" dirty="0"/>
              <a:t>|    5     | Hardik      |  NULL     |           NULL                | </a:t>
            </a:r>
          </a:p>
          <a:p>
            <a:pPr>
              <a:spcBef>
                <a:spcPts val="0"/>
              </a:spcBef>
            </a:pPr>
            <a:r>
              <a:rPr lang="en-GB" sz="2000" dirty="0"/>
              <a:t>|    6     | </a:t>
            </a:r>
            <a:r>
              <a:rPr lang="en-GB" sz="2000" dirty="0" err="1"/>
              <a:t>Komal</a:t>
            </a:r>
            <a:r>
              <a:rPr lang="en-GB" sz="2000" dirty="0"/>
              <a:t>       |  NULL     |          NULL                |</a:t>
            </a:r>
          </a:p>
          <a:p>
            <a:pPr>
              <a:spcBef>
                <a:spcPts val="0"/>
              </a:spcBef>
            </a:pPr>
            <a:r>
              <a:rPr lang="en-GB" sz="2000" dirty="0"/>
              <a:t>|    7     | Muffy       |  NULL     |           NULL                |  </a:t>
            </a:r>
          </a:p>
          <a:p>
            <a:pPr>
              <a:spcBef>
                <a:spcPts val="0"/>
              </a:spcBef>
            </a:pPr>
            <a:r>
              <a:rPr lang="en-GB" sz="2000" dirty="0"/>
              <a:t>|    3     | </a:t>
            </a:r>
            <a:r>
              <a:rPr lang="en-GB" sz="2000" dirty="0" err="1"/>
              <a:t>kaushik</a:t>
            </a:r>
            <a:r>
              <a:rPr lang="en-GB" sz="2000" dirty="0"/>
              <a:t>     |  3000     |  2009-10-08 00:00:00 | </a:t>
            </a:r>
          </a:p>
          <a:p>
            <a:pPr>
              <a:spcBef>
                <a:spcPts val="0"/>
              </a:spcBef>
            </a:pPr>
            <a:r>
              <a:rPr lang="en-GB" sz="2000" dirty="0"/>
              <a:t>|    3     | </a:t>
            </a:r>
            <a:r>
              <a:rPr lang="en-GB" sz="2000" dirty="0" err="1"/>
              <a:t>kaushik</a:t>
            </a:r>
            <a:r>
              <a:rPr lang="en-GB" sz="2000" dirty="0"/>
              <a:t>     |  1500     |  2009-10-08 00:00:00 | </a:t>
            </a:r>
          </a:p>
          <a:p>
            <a:pPr>
              <a:spcBef>
                <a:spcPts val="0"/>
              </a:spcBef>
            </a:pPr>
            <a:r>
              <a:rPr lang="en-GB" sz="2000" dirty="0"/>
              <a:t>|    2     | </a:t>
            </a:r>
            <a:r>
              <a:rPr lang="en-GB" sz="2000" dirty="0" err="1"/>
              <a:t>Khilan</a:t>
            </a:r>
            <a:r>
              <a:rPr lang="en-GB" sz="2000" dirty="0"/>
              <a:t>      |  1560     |   2009-11-20 00:00:00 | </a:t>
            </a:r>
          </a:p>
          <a:p>
            <a:pPr>
              <a:spcBef>
                <a:spcPts val="0"/>
              </a:spcBef>
            </a:pPr>
            <a:r>
              <a:rPr lang="en-GB" sz="2000" dirty="0"/>
              <a:t>|    4     | </a:t>
            </a:r>
            <a:r>
              <a:rPr lang="en-GB" sz="2000" dirty="0" err="1"/>
              <a:t>Chaitali</a:t>
            </a:r>
            <a:r>
              <a:rPr lang="en-GB" sz="2000" dirty="0"/>
              <a:t>     |  2060     |  2008-05-20 00:00:00 | </a:t>
            </a:r>
          </a:p>
          <a:p>
            <a:pPr>
              <a:spcBef>
                <a:spcPts val="0"/>
              </a:spcBef>
            </a:pPr>
            <a:r>
              <a:rPr lang="en-GB" sz="2000" dirty="0"/>
              <a:t>+------+----------+--------+---------------------+</a:t>
            </a:r>
          </a:p>
        </p:txBody>
      </p:sp>
      <p:pic>
        <p:nvPicPr>
          <p:cNvPr id="5" name="Picture 4">
            <a:extLst>
              <a:ext uri="{FF2B5EF4-FFF2-40B4-BE49-F238E27FC236}">
                <a16:creationId xmlns:a16="http://schemas.microsoft.com/office/drawing/2014/main" id="{AB1645E1-FECB-4F70-8212-5ACA464BBF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14" t="1443" r="8019" b="8872"/>
          <a:stretch/>
        </p:blipFill>
        <p:spPr>
          <a:xfrm>
            <a:off x="11036060" y="5618967"/>
            <a:ext cx="1155940" cy="1239031"/>
          </a:xfrm>
          <a:prstGeom prst="rect">
            <a:avLst/>
          </a:prstGeom>
        </p:spPr>
      </p:pic>
    </p:spTree>
    <p:extLst>
      <p:ext uri="{BB962C8B-B14F-4D97-AF65-F5344CB8AC3E}">
        <p14:creationId xmlns:p14="http://schemas.microsoft.com/office/powerpoint/2010/main" val="20682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Rainbow presentation</Template>
  <TotalTime>648</TotalTime>
  <Words>7112</Words>
  <Application>Microsoft Office PowerPoint</Application>
  <PresentationFormat>Widescreen</PresentationFormat>
  <Paragraphs>996</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Nature Illustration 16x9</vt:lpstr>
      <vt:lpstr>Hadoop Implementation and Hadoop Eco System Tools</vt:lpstr>
      <vt:lpstr>Hive and it’s Architecture</vt:lpstr>
      <vt:lpstr>Hive - Introduction</vt:lpstr>
      <vt:lpstr>Architecture of Hive</vt:lpstr>
      <vt:lpstr>Architecture of Hive</vt:lpstr>
      <vt:lpstr>Hive – Introduction – Cont..</vt:lpstr>
      <vt:lpstr>Working of Hive</vt:lpstr>
      <vt:lpstr>Working of Hive – Cont..</vt:lpstr>
      <vt:lpstr>Hive - Data Types</vt:lpstr>
      <vt:lpstr>Hive - Data Types – Cont..</vt:lpstr>
      <vt:lpstr>Hive - Data Types – Cont..</vt:lpstr>
      <vt:lpstr>Hive - Data Types – Cont..</vt:lpstr>
      <vt:lpstr>Hive - Data Types – Cont..</vt:lpstr>
      <vt:lpstr>Hive - Data Types – Cont..</vt:lpstr>
      <vt:lpstr>Hive - Data Types – Cont..</vt:lpstr>
      <vt:lpstr>Hive - Data Types – Cont..</vt:lpstr>
      <vt:lpstr>Hive - Data Types – Cont..</vt:lpstr>
      <vt:lpstr>Hive - Data Types – Cont..</vt:lpstr>
      <vt:lpstr>Hive - Create Database</vt:lpstr>
      <vt:lpstr>Hive - Create Database – Cont..</vt:lpstr>
      <vt:lpstr>Hive - Create Database – Cont..</vt:lpstr>
      <vt:lpstr>Create Database - JDBC Program</vt:lpstr>
      <vt:lpstr>Create Database - JDBC Program – Cont..</vt:lpstr>
      <vt:lpstr>Hive - Drop Database</vt:lpstr>
      <vt:lpstr>Hive - Drop Database – Cont..</vt:lpstr>
      <vt:lpstr>Drop Database - JDBC Program</vt:lpstr>
      <vt:lpstr>Drop Database - JDBC Program – Cont..</vt:lpstr>
      <vt:lpstr>Hive - Create Table</vt:lpstr>
      <vt:lpstr>Hive - Create Table – Cont..</vt:lpstr>
      <vt:lpstr>Hive - Create Table – Cont..</vt:lpstr>
      <vt:lpstr>Hive - Create Table – Cont..</vt:lpstr>
      <vt:lpstr>Hive - Create Table – Cont..</vt:lpstr>
      <vt:lpstr>Create Table - JDBC Program</vt:lpstr>
      <vt:lpstr>Create Table - JDBC Program – Cont..</vt:lpstr>
      <vt:lpstr>Load Data Statement</vt:lpstr>
      <vt:lpstr>Load Data Statement – Cont..</vt:lpstr>
      <vt:lpstr>Load Data Statement – Cont..</vt:lpstr>
      <vt:lpstr>Load Data Statement – JDBC Program</vt:lpstr>
      <vt:lpstr>Load Data Statement – JDBC Program</vt:lpstr>
      <vt:lpstr>Alter Table Statement</vt:lpstr>
      <vt:lpstr>Change Statement</vt:lpstr>
      <vt:lpstr>Add Columns &amp; Replace Statement</vt:lpstr>
      <vt:lpstr>Hive - Drop Table</vt:lpstr>
      <vt:lpstr>Hive - Partitioning</vt:lpstr>
      <vt:lpstr>Hive - Partitioning</vt:lpstr>
      <vt:lpstr>Hive – Partitioning – Cont..</vt:lpstr>
      <vt:lpstr>Adding a Partition</vt:lpstr>
      <vt:lpstr>Renaming a Partition</vt:lpstr>
      <vt:lpstr>Dropping a Partition</vt:lpstr>
      <vt:lpstr>Hive - Built-in Operators</vt:lpstr>
      <vt:lpstr>Hive - Built-in Operators – Cont..</vt:lpstr>
      <vt:lpstr>Arithmetic Operators</vt:lpstr>
      <vt:lpstr>Arithmetic Operators – Cont..</vt:lpstr>
      <vt:lpstr>Arithmetic Operators – Cont..</vt:lpstr>
      <vt:lpstr>Logical Operators</vt:lpstr>
      <vt:lpstr>Complex Operators</vt:lpstr>
      <vt:lpstr>Hive - Built-in Functions</vt:lpstr>
      <vt:lpstr>Hive - Built-in Functions – Cont..</vt:lpstr>
      <vt:lpstr>Hive - Built-in Functions – Cont..</vt:lpstr>
      <vt:lpstr>Hive - Built-in Functions – Cont..</vt:lpstr>
      <vt:lpstr>Hive - Built-in Functions – Cont..</vt:lpstr>
      <vt:lpstr>Aggregate Functions</vt:lpstr>
      <vt:lpstr>Hive - View and Indexes</vt:lpstr>
      <vt:lpstr>Hive - View and Indexes – Cont..</vt:lpstr>
      <vt:lpstr>Hive - View and Indexes – Cont..</vt:lpstr>
      <vt:lpstr>Hive - View and Indexes – Cont..</vt:lpstr>
      <vt:lpstr>Hive - View and Indexes – Cont..</vt:lpstr>
      <vt:lpstr>Dropping an Index</vt:lpstr>
      <vt:lpstr>HiveQL - Select-Where</vt:lpstr>
      <vt:lpstr>HiveQL - Select-Where – Cont..</vt:lpstr>
      <vt:lpstr>HiveQL - Select-Where – Cont..</vt:lpstr>
      <vt:lpstr>HiveQL - Select-Where – Cont..</vt:lpstr>
      <vt:lpstr>HiveQL - Select-Where – JDBC Program</vt:lpstr>
      <vt:lpstr>HiveQL - Select-Where – Cont..</vt:lpstr>
      <vt:lpstr>HiveQL - Select-Order By</vt:lpstr>
      <vt:lpstr>HiveQL - Select-Order By – Cont..</vt:lpstr>
      <vt:lpstr>HiveQL - Select-Order By – Cont..</vt:lpstr>
      <vt:lpstr>HiveQL - Select-Order By – Cont..</vt:lpstr>
      <vt:lpstr>HiveQL - Select-Where – Cont..</vt:lpstr>
      <vt:lpstr>HiveQL - Select-Where – Cont..</vt:lpstr>
      <vt:lpstr>HiveQL - Select-Joins</vt:lpstr>
      <vt:lpstr>HiveQL - Select-Joins – Cont..</vt:lpstr>
      <vt:lpstr>HiveQL - Select-Joins – Cont..</vt:lpstr>
      <vt:lpstr>HiveQL - Select-Joins – Cont..</vt:lpstr>
      <vt:lpstr>HiveQL - Select-Joins – Cont..</vt:lpstr>
      <vt:lpstr>HiveQL - Select-Joins – Cont..</vt:lpstr>
      <vt:lpstr>HiveQL - Select-Joins – Cont..</vt:lpstr>
      <vt:lpstr>HiveQL - Select-Joins – Cont..</vt:lpstr>
      <vt:lpstr>HiveQL - Select-Joins – Cont..</vt:lpstr>
      <vt:lpstr>HiveQL - Select-Joins – Cont..</vt:lpstr>
      <vt:lpstr>HiveQL - Select-Joins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Implementation and Hadoop Eco System Tools</dc:title>
  <dc:creator>yashwanth yashwanth</dc:creator>
  <cp:lastModifiedBy>39110374 haripriyanka</cp:lastModifiedBy>
  <cp:revision>130</cp:revision>
  <dcterms:created xsi:type="dcterms:W3CDTF">2020-10-11T09:36:29Z</dcterms:created>
  <dcterms:modified xsi:type="dcterms:W3CDTF">2022-02-01T10:13:04Z</dcterms:modified>
</cp:coreProperties>
</file>