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65" r:id="rId3"/>
    <p:sldId id="478" r:id="rId4"/>
    <p:sldId id="475" r:id="rId5"/>
    <p:sldId id="462" r:id="rId6"/>
    <p:sldId id="477" r:id="rId7"/>
    <p:sldId id="476" r:id="rId8"/>
    <p:sldId id="466" r:id="rId9"/>
    <p:sldId id="467" r:id="rId10"/>
    <p:sldId id="468" r:id="rId11"/>
    <p:sldId id="469" r:id="rId12"/>
    <p:sldId id="464" r:id="rId13"/>
    <p:sldId id="479" r:id="rId14"/>
    <p:sldId id="480" r:id="rId15"/>
    <p:sldId id="481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82" r:id="rId25"/>
    <p:sldId id="491" r:id="rId26"/>
    <p:sldId id="494" r:id="rId27"/>
    <p:sldId id="509" r:id="rId28"/>
    <p:sldId id="510" r:id="rId29"/>
    <p:sldId id="511" r:id="rId30"/>
    <p:sldId id="513" r:id="rId31"/>
    <p:sldId id="512" r:id="rId32"/>
    <p:sldId id="519" r:id="rId33"/>
    <p:sldId id="521" r:id="rId34"/>
    <p:sldId id="514" r:id="rId35"/>
    <p:sldId id="493" r:id="rId36"/>
    <p:sldId id="495" r:id="rId37"/>
    <p:sldId id="496" r:id="rId38"/>
    <p:sldId id="518" r:id="rId39"/>
    <p:sldId id="497" r:id="rId40"/>
    <p:sldId id="520" r:id="rId41"/>
    <p:sldId id="498" r:id="rId42"/>
    <p:sldId id="516" r:id="rId43"/>
    <p:sldId id="515" r:id="rId44"/>
    <p:sldId id="499" r:id="rId45"/>
    <p:sldId id="500" r:id="rId46"/>
    <p:sldId id="517" r:id="rId47"/>
    <p:sldId id="5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7" autoAdjust="0"/>
    <p:restoredTop sz="94660"/>
  </p:normalViewPr>
  <p:slideViewPr>
    <p:cSldViewPr snapToGrid="0">
      <p:cViewPr>
        <p:scale>
          <a:sx n="66" d="100"/>
          <a:sy n="66" d="100"/>
        </p:scale>
        <p:origin x="-111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3855-C15E-4CE0-93D6-E55FCDC56CEC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E8A9-556D-4F25-AAEF-952EDA82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B0A8F-9BA7-46F2-878D-984033F48A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C838-C47A-49ED-86B2-939A9E81F8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E4C562-4B2C-4B6F-858D-21EEBD189E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1A15F-EE38-4530-B1FC-012B6606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5525D6-F348-43FB-ABE4-0F775CC4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DD32EA-26B8-4D62-A4BE-A52E4E2C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5FD5-2B59-421D-A57B-560F2BC1EF31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6376A-2E4B-4C83-A79D-A2305F03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7086E-FF38-4CA8-8540-26CDD0F0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C23A6-8897-4661-AA2A-7B714B98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5B722A-0FB0-416C-9B12-78907F0E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118CA8-E3BD-4C96-AFA4-9A2163B8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B0E4-32B5-4BD3-A92E-BA9DC9EF8538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3EB9E-D349-460C-A928-60F1553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BD1936-CA71-449E-94A5-E27DFC5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9330BE-381D-4D0C-ADA2-E8A35A4C8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AEAFE3-27FA-4CDC-A1C7-A2A6963C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08D90-6B7C-4CD3-B713-D7409F2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1437-F19B-42F0-8017-1BDE9AA406E8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52DEDD-FB60-4591-93E4-DB728E8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2B4C8-11DE-4D3C-A709-A3CC3E7B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3973B-9BC4-45AB-9EE5-D5A2148F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B7BE67-64C4-4DB9-B827-CC148CC3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C4B70-C218-418B-8506-17485EC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AF8-0C02-4F1B-9798-5C92456385E8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C9375-AAA2-406A-8DFE-2CF2CA75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76BC3-0AA7-45C9-81D5-DF305D4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236A2DA2-38D1-4472-B02D-8498B342C0E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9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1DD85-B1BB-4C5F-86B1-5EFB834D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A5A993-A662-4424-A8EB-F6B2E3ED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693E1-10B0-44BD-A084-2DD7209A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1D0-F50E-4A6B-8997-0CAD59FEA0E9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3BCF2A-2C3E-4534-86C4-7873725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5F337E-0376-4102-8CA6-72E5398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10D27-5907-40EE-B9EC-701C06B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91E70-E239-4B61-A435-D7C3A1D0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90EFB1-AF52-4B63-BDB8-08348B3A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ACA1C2-EA4E-42ED-BDD3-6B57E263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C38B-E61E-47EA-8382-CF56DAD0E4E0}" type="datetime1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146F5D-F7B0-470D-A953-EFDE88A3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77377F-753B-497C-8B2C-E8E92AE8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1D530-01FA-44E0-80DF-240F3749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979E98-E4EF-46E9-9D6C-48BC9AC9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8713E5-6480-400C-A5B3-824CAA2A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B36488-AC90-4420-A9B5-6B0649804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75F831-8EA4-4880-8E65-CBCE19AE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6494D92-2157-4C43-A9B7-79A6899D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6718-88D1-4978-B3C5-831E9C2DD728}" type="datetime1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3CE7F7-5E0C-41AD-9E58-A7F9B6A3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7CAE65-2A76-4A1B-81E4-01BFF06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0285-91FD-4F7C-9B05-F81010C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3E201B-20C2-44D9-8CAC-7156BA4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82A8-0F7C-48D2-9F35-161751FE04B9}" type="datetime1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A685C6-9859-439A-8C02-7B38C54A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C4D884-26AC-4ACE-9962-AFDE262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53BEC7-1DB4-4BDE-856D-D22E0D2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4C8F-9867-4E09-B99D-9204ED30F0EE}" type="datetime1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542F8-487B-409A-997A-C2F7A88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9CFDAE-6E04-4870-AB4C-92E14A72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15F26-9952-44FC-BE00-FEC66809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677724-4CCB-4F58-92E4-7CE93AA6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B556D2-4679-4CE8-8708-F8E8EA9F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F33783-84FA-478F-B86B-61F6853C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715-A2D2-4A90-A588-15C58A9366C6}" type="datetime1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429C54-820E-47AB-A515-DDE67DBC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71204A-BE89-4BA2-AC00-B82CFF3F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B5392-4CDF-4692-AD94-E221A8FE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DA5C59-B738-4385-8C91-754D53AB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03D2EB-E15F-45D3-AAC3-A229CA06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5D2072-8816-47F7-9E05-9C194F4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34B-F325-4D6A-B2CF-0E65076FACDF}" type="datetime1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0E0FA6-D255-4089-8202-F64994C1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5C7346-5602-45AE-AA4B-3A1E4E6F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024ED2-010B-49EF-A049-430BC26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41DA6A-304E-44C1-8F33-01452BE5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D28EC1-171F-43C9-BA2D-2455C260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DDE4-DB62-4A7C-BC9D-35C8007B03A3}" type="datetime1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213E5-B8B3-4ADD-A6A4-EF11B9EF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Unit-IV Hadoop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059B65-4E76-446F-9E51-0C7B906B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AB1FC-BF32-489C-B51C-E53CA657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663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UNIT </a:t>
            </a:r>
            <a:r>
              <a:rPr lang="en-IN" sz="4000" b="1" dirty="0"/>
              <a:t>- </a:t>
            </a:r>
            <a:r>
              <a:rPr lang="en-IN" sz="4000" b="1" dirty="0" smtClean="0"/>
              <a:t>IV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3A99B6-3F43-473E-A224-11CEC55D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7965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3600" dirty="0" err="1"/>
              <a:t>Analysing</a:t>
            </a:r>
            <a:r>
              <a:rPr lang="en-US" sz="3600" dirty="0"/>
              <a:t> data with </a:t>
            </a:r>
            <a:r>
              <a:rPr lang="en-US" sz="3600" dirty="0" err="1"/>
              <a:t>Hadoop</a:t>
            </a:r>
            <a:r>
              <a:rPr lang="en-US" sz="3600" dirty="0"/>
              <a:t> – Scaling – Streaming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6D4CB9-5F17-4B8B-801C-7BE269D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2" descr="C:\Users\S.Gowri\Desktop\Title Sl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8" y="1"/>
            <a:ext cx="11532358" cy="11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HDFS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US" dirty="0">
                <a:latin typeface="Arial" pitchFamily="34" charset="0"/>
                <a:cs typeface="Arial" pitchFamily="34" charset="0"/>
              </a:rPr>
              <a:t>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DataStreamer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streams the packets to the first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pipeline.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which stores the packet and forwards it to the second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 the pipeline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Similarly, the second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stores the packet and forwards it to the third (and last)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 the pipeline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DFSOutputStream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also maintains an internal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ack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queue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data packets are removed from the queue.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When the client has finished writing data, it calls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close()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 the stream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action flushes all the remaining packets to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pipeline and waits for acknowledgments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71613"/>
            <a:ext cx="75628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types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dvance Map reduce - Apache hadoop Bigdata training by Design Pathsha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1350615"/>
            <a:ext cx="9027885" cy="507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Hadoop data types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Serialization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Serialization is the process of converting object data into byte stream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Deserialization: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Deserialization is the reverse process of serialization and converts byte stream data into object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reading data 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HDFS.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Hadoop provides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Writables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serialization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deserialization purpose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Hadoop provided two important interfaces Writable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WritableComparable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429" y="5330762"/>
            <a:ext cx="4775200" cy="369332"/>
          </a:xfrm>
          <a:prstGeom prst="rect">
            <a:avLst/>
          </a:prstGeom>
          <a:noFill/>
          <a:ln>
            <a:solidFill>
              <a:schemeClr val="tx1">
                <a:alpha val="8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org.apache.hadoop.io package </a:t>
            </a:r>
          </a:p>
        </p:txBody>
      </p:sp>
    </p:spTree>
    <p:extLst>
      <p:ext uri="{BB962C8B-B14F-4D97-AF65-F5344CB8AC3E}">
        <p14:creationId xmlns:p14="http://schemas.microsoft.com/office/powerpoint/2010/main" val="2585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Hadoop 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WritableComparable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Interfaces To provide mechanisms for serialization and deserialization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Writable interface specification is as follows: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657" y="2859315"/>
            <a:ext cx="7590972" cy="3477875"/>
          </a:xfrm>
          <a:prstGeom prst="rect">
            <a:avLst/>
          </a:prstGeom>
          <a:noFill/>
          <a:ln>
            <a:solidFill>
              <a:schemeClr val="tx1">
                <a:alpha val="8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</a:t>
            </a:r>
            <a:r>
              <a:rPr lang="en-US" sz="2000" dirty="0"/>
              <a:t> org.apache.hadoop.io;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java.io.DataInput</a:t>
            </a:r>
            <a:r>
              <a:rPr lang="en-US" sz="2000" dirty="0"/>
              <a:t>;</a:t>
            </a:r>
          </a:p>
          <a:p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java.io.DataOutput</a:t>
            </a:r>
            <a:r>
              <a:rPr lang="en-US" sz="2000" dirty="0"/>
              <a:t>;</a:t>
            </a:r>
          </a:p>
          <a:p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java.io.IOException</a:t>
            </a:r>
            <a:r>
              <a:rPr lang="en-US" sz="2000" dirty="0"/>
              <a:t>;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interface</a:t>
            </a:r>
            <a:r>
              <a:rPr lang="en-US" sz="2000" dirty="0"/>
              <a:t> Writable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void</a:t>
            </a:r>
            <a:r>
              <a:rPr lang="en-US" sz="2000" dirty="0"/>
              <a:t> write(</a:t>
            </a:r>
            <a:r>
              <a:rPr lang="en-US" sz="2000" dirty="0" err="1"/>
              <a:t>DataOutput</a:t>
            </a:r>
            <a:r>
              <a:rPr lang="en-US" sz="2000" dirty="0"/>
              <a:t> out) </a:t>
            </a:r>
            <a:r>
              <a:rPr lang="en-US" sz="2000" b="1" dirty="0"/>
              <a:t>throws</a:t>
            </a:r>
            <a:r>
              <a:rPr lang="en-US" sz="2000" dirty="0"/>
              <a:t> </a:t>
            </a:r>
            <a:r>
              <a:rPr lang="en-US" sz="2000" dirty="0" err="1"/>
              <a:t>IOException</a:t>
            </a:r>
            <a:r>
              <a:rPr lang="en-US" sz="2000" dirty="0"/>
              <a:t>;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void</a:t>
            </a:r>
            <a:r>
              <a:rPr lang="en-US" sz="2000" dirty="0"/>
              <a:t> </a:t>
            </a:r>
            <a:r>
              <a:rPr lang="en-US" sz="2000" dirty="0" err="1"/>
              <a:t>readFields</a:t>
            </a:r>
            <a:r>
              <a:rPr lang="en-US" sz="2000" dirty="0"/>
              <a:t>(</a:t>
            </a:r>
            <a:r>
              <a:rPr lang="en-US" sz="2000" dirty="0" err="1"/>
              <a:t>DataInput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) </a:t>
            </a:r>
            <a:r>
              <a:rPr lang="en-US" sz="2000" b="1" dirty="0"/>
              <a:t>throws</a:t>
            </a:r>
            <a:r>
              <a:rPr lang="en-US" sz="2000" dirty="0"/>
              <a:t> </a:t>
            </a:r>
            <a:r>
              <a:rPr lang="en-US" sz="2000" dirty="0" err="1"/>
              <a:t>IOException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Hadoop 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WritableComparable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 is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subinterface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Hadoop’s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Writable and Java’s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Comparable interfaces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and its specification is shown below: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standard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java.lang.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Comparable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Interface contains single method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compareTo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 method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comparing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operators passed to it.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4228" y="2293257"/>
            <a:ext cx="8519886" cy="1015663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/>
              <a:t>interface</a:t>
            </a:r>
            <a:r>
              <a:rPr lang="en-US" sz="2000" dirty="0"/>
              <a:t> </a:t>
            </a:r>
            <a:r>
              <a:rPr lang="en-US" sz="2000" dirty="0" err="1"/>
              <a:t>WritableComparable</a:t>
            </a:r>
            <a:r>
              <a:rPr lang="en-US" sz="2000" dirty="0"/>
              <a:t> </a:t>
            </a:r>
            <a:r>
              <a:rPr lang="en-US" sz="2000" b="1" dirty="0"/>
              <a:t>extends</a:t>
            </a:r>
            <a:r>
              <a:rPr lang="en-US" sz="2000" dirty="0"/>
              <a:t> Writable, Comparable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4228" y="4310743"/>
            <a:ext cx="7097486" cy="1200329"/>
          </a:xfrm>
          <a:prstGeom prst="rect">
            <a:avLst/>
          </a:prstGeom>
          <a:noFill/>
          <a:ln>
            <a:solidFill>
              <a:schemeClr val="tx1">
                <a:alpha val="7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public interface Comparable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compareTo</a:t>
            </a:r>
            <a:r>
              <a:rPr lang="en-US" dirty="0">
                <a:latin typeface="Arial" pitchFamily="34" charset="0"/>
                <a:cs typeface="Arial" pitchFamily="34" charset="0"/>
              </a:rPr>
              <a:t>(Object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dirty="0">
                <a:latin typeface="Arial" pitchFamily="34" charset="0"/>
                <a:cs typeface="Arial" pitchFamily="34" charset="0"/>
              </a:rPr>
              <a:t>);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5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Hadoop 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compareTo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 method returns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0 , or 1 depending on whether the compared object is less than, equal to, or greater than the current object.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Constraints on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Key values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Hadoop data types used 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key or value fields must satisfy two constraints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Any data type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used for a Value field in mapper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reducer input/output must implement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Any data type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used for a Key field in mapper or reducer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input/output must implement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WritableComparable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interface along with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keys of this type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each other for sorting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purposes.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Writable Classes – Hadoop Data Types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Hadoop provides classes that wrap the Java primitive types and implement the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WritableComparable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Writable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Interfaces.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They are provided in the org.apache.hadoop.io package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All the Writable wrapper classes have a get() and a set() method for retrieving and storing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wrapped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value. </a:t>
            </a: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Primitive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Writable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dirty="0">
                <a:latin typeface="Arial" pitchFamily="34" charset="0"/>
                <a:cs typeface="Arial" pitchFamily="34" charset="0"/>
              </a:rPr>
              <a:t>hold a single primitive value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>
                <a:latin typeface="Arial" pitchFamily="34" charset="0"/>
                <a:cs typeface="Arial" pitchFamily="34" charset="0"/>
              </a:rPr>
              <a:t>can be set either at construction or via a setter method.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 these primitive writable wrappers have get() and set() methods to read or write the wrapped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value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Below is the list of primitive writable data types available in Hadoop.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BooleanWritable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ByteWritable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IntWritable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size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IntWritable</a:t>
            </a:r>
            <a:r>
              <a:rPr lang="en-US" dirty="0">
                <a:latin typeface="Arial" pitchFamily="34" charset="0"/>
                <a:cs typeface="Arial" pitchFamily="34" charset="0"/>
              </a:rPr>
              <a:t> is 4 bytes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VIntWritable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used for variable length Integer types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FloatWritable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LongWritable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size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LongWritable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4 bytes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VLongWritable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>
                <a:latin typeface="Arial" pitchFamily="34" charset="0"/>
                <a:cs typeface="Arial" pitchFamily="34" charset="0"/>
              </a:rPr>
              <a:t>variable length long types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DoubleWritable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95794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HDFS 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82" y="1059542"/>
            <a:ext cx="9599296" cy="505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8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Primitive Writable Classes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the above list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VIntWritable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VLongWritable</a:t>
            </a:r>
            <a:r>
              <a:rPr lang="en-US" dirty="0">
                <a:latin typeface="Arial" pitchFamily="34" charset="0"/>
                <a:cs typeface="Arial" pitchFamily="34" charset="0"/>
              </a:rPr>
              <a:t> are used for variable length Integer types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latin typeface="Arial" pitchFamily="34" charset="0"/>
                <a:cs typeface="Arial" pitchFamily="34" charset="0"/>
              </a:rPr>
              <a:t>length long types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Array Writable Classes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Hadoop provided two types of array writable classes, one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singledimensional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another for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twodimensional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arrays.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Supported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LongWritable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only but not the java native data types like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or float.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ArrayWritable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TwoDArrayWritable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Map Writable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Hadoop provided below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MapWritable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types which implement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java.util.Map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AbstractMapWritable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This is abstract or base class for other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MapWritable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classes.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MapWritable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This is a general purpose map mapping Writable keys to Writable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values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SortedMapWritable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This is a specialization of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MapWritable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 that also implements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SortedMap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interface.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Other Writable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320800"/>
            <a:ext cx="10700657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NullWritable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NullWritable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a special type of Writable representing a null value.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bytes are read or written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data type is specified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NullWritable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 key or a value can be declared as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NullWritable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when we don’t need to use that field </a:t>
            </a:r>
          </a:p>
          <a:p>
            <a:pPr marL="0" indent="0">
              <a:buNone/>
            </a:pP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ObjectWritable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general purpose generic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wrapper.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support 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store any objects like Java primitives,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Writable, null, or arrays. </a:t>
            </a:r>
          </a:p>
        </p:txBody>
      </p:sp>
    </p:spTree>
    <p:extLst>
      <p:ext uri="{BB962C8B-B14F-4D97-AF65-F5344CB8AC3E}">
        <p14:creationId xmlns:p14="http://schemas.microsoft.com/office/powerpoint/2010/main" val="1769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Other Writable Classes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Text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can be used as the Writable equivalent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java.lang.String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It’s max size is 2 GB.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Unlike java’s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String data type, Text is mutable in Hadoop. </a:t>
            </a:r>
          </a:p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BytesWritable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BytesWritable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wrapper for an array of binary data. </a:t>
            </a:r>
          </a:p>
        </p:txBody>
      </p:sp>
    </p:spTree>
    <p:extLst>
      <p:ext uri="{BB962C8B-B14F-4D97-AF65-F5344CB8AC3E}">
        <p14:creationId xmlns:p14="http://schemas.microsoft.com/office/powerpoint/2010/main" val="2585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Other Writable Classes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GenericWritable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It is similar 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ObjectWritable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but supports only a few types. User need to subclass this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GenericWritable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 and need to specify the types to support. Example Program to Test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Writables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43" y="305026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pc="-5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ha</a:t>
            </a:r>
            <a:r>
              <a:rPr lang="en-US" sz="3600" spc="-15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600" spc="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600" spc="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 rtlCol="0">
            <a:normAutofit/>
          </a:bodyPr>
          <a:lstStyle/>
          <a:p>
            <a:pPr marL="350838" indent="-338138" fontAlgn="auto">
              <a:lnSpc>
                <a:spcPts val="3763"/>
              </a:lnSpc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3100" dirty="0" smtClean="0">
                <a:latin typeface="Arial" charset="0"/>
              </a:rPr>
              <a:t>Data-parallel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programming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model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for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clusters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of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commodity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machines</a:t>
            </a:r>
          </a:p>
          <a:p>
            <a:pPr marL="350838" indent="-338138" fontAlgn="auto">
              <a:spcBef>
                <a:spcPts val="38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350838" indent="-338138" fontAlgn="auto"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3100" dirty="0" smtClean="0">
                <a:latin typeface="Arial" charset="0"/>
              </a:rPr>
              <a:t>Pioneered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by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Google</a:t>
            </a:r>
          </a:p>
          <a:p>
            <a:pPr marL="746125" lvl="1" indent="-282575" fontAlgn="auto">
              <a:spcBef>
                <a:spcPts val="675"/>
              </a:spcBef>
              <a:spcAft>
                <a:spcPts val="0"/>
              </a:spcAft>
              <a:buFont typeface="Arial" charset="0"/>
              <a:buChar char="–"/>
              <a:tabLst>
                <a:tab pos="352425" algn="l"/>
              </a:tabLst>
              <a:defRPr/>
            </a:pPr>
            <a:r>
              <a:rPr lang="en-US" sz="2700" dirty="0" smtClean="0">
                <a:latin typeface="Arial" charset="0"/>
              </a:rPr>
              <a:t>Processes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20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PB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of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data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per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day</a:t>
            </a:r>
          </a:p>
          <a:p>
            <a:pPr marL="350838" indent="-338138" fontAlgn="auto">
              <a:spcBef>
                <a:spcPts val="750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3100" dirty="0" smtClean="0">
                <a:latin typeface="Arial" charset="0"/>
              </a:rPr>
              <a:t>Popularized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by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open-source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Arial" charset="0"/>
              </a:rPr>
              <a:t>Hadoop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Arial" charset="0"/>
              </a:rPr>
              <a:t>project</a:t>
            </a:r>
          </a:p>
          <a:p>
            <a:pPr marL="746125" lvl="1" indent="-282575" fontAlgn="auto">
              <a:spcBef>
                <a:spcPts val="675"/>
              </a:spcBef>
              <a:spcAft>
                <a:spcPts val="0"/>
              </a:spcAft>
              <a:buFont typeface="Arial" charset="0"/>
              <a:buChar char="–"/>
              <a:tabLst>
                <a:tab pos="352425" algn="l"/>
              </a:tabLst>
              <a:defRPr/>
            </a:pPr>
            <a:r>
              <a:rPr lang="en-US" sz="2700" dirty="0" smtClean="0">
                <a:latin typeface="Arial" charset="0"/>
              </a:rPr>
              <a:t>Used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by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Yahoo!,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Arial" charset="0"/>
              </a:rPr>
              <a:t>Facebook</a:t>
            </a:r>
            <a:r>
              <a:rPr lang="en-US" sz="2700" dirty="0" smtClean="0">
                <a:latin typeface="Arial" charset="0"/>
              </a:rPr>
              <a:t>,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Amazon,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latin typeface="Arial" charset="0"/>
              </a:rPr>
              <a:t>…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9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pc="-5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hat</a:t>
            </a:r>
            <a:r>
              <a:rPr lang="en-US" sz="36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6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36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used</a:t>
            </a:r>
            <a:r>
              <a:rPr lang="en-US" sz="36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spc="-5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 rtlCol="0">
            <a:normAutofit/>
          </a:bodyPr>
          <a:lstStyle/>
          <a:p>
            <a:pPr marL="351790" indent="-33909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2425" algn="l"/>
              </a:tabLst>
              <a:defRPr/>
            </a:pPr>
            <a:r>
              <a:rPr lang="en-US" sz="2950" dirty="0">
                <a:latin typeface="Arial"/>
                <a:cs typeface="Arial"/>
              </a:rPr>
              <a:t>At</a:t>
            </a:r>
            <a:r>
              <a:rPr lang="en-US" sz="2950" spc="85" dirty="0">
                <a:latin typeface="Times New Roman"/>
                <a:cs typeface="Times New Roman"/>
              </a:rPr>
              <a:t> </a:t>
            </a:r>
            <a:r>
              <a:rPr lang="en-US" sz="2950" spc="-5" dirty="0">
                <a:latin typeface="Arial"/>
                <a:cs typeface="Arial"/>
              </a:rPr>
              <a:t>G</a:t>
            </a:r>
            <a:r>
              <a:rPr lang="en-US" sz="2950" dirty="0">
                <a:latin typeface="Arial"/>
                <a:cs typeface="Arial"/>
              </a:rPr>
              <a:t>oogle:</a:t>
            </a:r>
          </a:p>
          <a:p>
            <a:pPr marL="747395" lvl="1" indent="-282575" fontAlgn="auto">
              <a:spcBef>
                <a:spcPts val="28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spc="-5" dirty="0">
                <a:latin typeface="Arial"/>
                <a:cs typeface="Arial"/>
              </a:rPr>
              <a:t>I</a:t>
            </a:r>
            <a:r>
              <a:rPr lang="en-US" sz="2550" dirty="0">
                <a:latin typeface="Arial"/>
                <a:cs typeface="Arial"/>
              </a:rPr>
              <a:t>ndex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building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spc="-5" dirty="0">
                <a:latin typeface="Arial"/>
                <a:cs typeface="Arial"/>
              </a:rPr>
              <a:t>f</a:t>
            </a:r>
            <a:r>
              <a:rPr lang="en-US" sz="2550" dirty="0">
                <a:latin typeface="Arial"/>
                <a:cs typeface="Arial"/>
              </a:rPr>
              <a:t>or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Google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Search</a:t>
            </a:r>
          </a:p>
          <a:p>
            <a:pPr marL="747395" lvl="1" indent="-282575" fontAlgn="auto">
              <a:spcBef>
                <a:spcPts val="40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Ar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icle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clustering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spc="-5" dirty="0">
                <a:latin typeface="Arial"/>
                <a:cs typeface="Arial"/>
              </a:rPr>
              <a:t>f</a:t>
            </a:r>
            <a:r>
              <a:rPr lang="en-US" sz="2550" dirty="0">
                <a:latin typeface="Arial"/>
                <a:cs typeface="Arial"/>
              </a:rPr>
              <a:t>or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Google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News</a:t>
            </a:r>
          </a:p>
          <a:p>
            <a:pPr marL="747395" lvl="1" indent="-282575" fontAlgn="auto">
              <a:spcBef>
                <a:spcPts val="30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Sta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istical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machine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ransla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ion</a:t>
            </a:r>
          </a:p>
          <a:p>
            <a:pPr marL="351790" indent="-339090" fontAlgn="auto">
              <a:spcBef>
                <a:spcPts val="350"/>
              </a:spcBef>
              <a:spcAft>
                <a:spcPts val="0"/>
              </a:spcAft>
              <a:buFont typeface="Arial"/>
              <a:buChar char="•"/>
              <a:tabLst>
                <a:tab pos="352425" algn="l"/>
              </a:tabLst>
              <a:defRPr/>
            </a:pPr>
            <a:r>
              <a:rPr lang="en-US" sz="2950" dirty="0">
                <a:latin typeface="Arial"/>
                <a:cs typeface="Arial"/>
              </a:rPr>
              <a:t>At</a:t>
            </a:r>
            <a:r>
              <a:rPr lang="en-US" sz="2950" spc="85" dirty="0">
                <a:latin typeface="Times New Roman"/>
                <a:cs typeface="Times New Roman"/>
              </a:rPr>
              <a:t> </a:t>
            </a:r>
            <a:r>
              <a:rPr lang="en-US" sz="2950" dirty="0">
                <a:latin typeface="Arial"/>
                <a:cs typeface="Arial"/>
              </a:rPr>
              <a:t>Yahoo!:</a:t>
            </a:r>
          </a:p>
          <a:p>
            <a:pPr marL="747395" lvl="1" indent="-282575" fontAlgn="auto">
              <a:spcBef>
                <a:spcPts val="36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spc="-5" dirty="0">
                <a:latin typeface="Arial"/>
                <a:cs typeface="Arial"/>
              </a:rPr>
              <a:t>I</a:t>
            </a:r>
            <a:r>
              <a:rPr lang="en-US" sz="2550" dirty="0">
                <a:latin typeface="Arial"/>
                <a:cs typeface="Arial"/>
              </a:rPr>
              <a:t>ndex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building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spc="-5" dirty="0">
                <a:latin typeface="Arial"/>
                <a:cs typeface="Arial"/>
              </a:rPr>
              <a:t>f</a:t>
            </a:r>
            <a:r>
              <a:rPr lang="en-US" sz="2550" dirty="0">
                <a:latin typeface="Arial"/>
                <a:cs typeface="Arial"/>
              </a:rPr>
              <a:t>or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Yahoo!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Search</a:t>
            </a:r>
          </a:p>
          <a:p>
            <a:pPr marL="747395" lvl="1" indent="-282575" fontAlgn="auto">
              <a:spcBef>
                <a:spcPts val="30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Spam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de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ection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spc="-5" dirty="0">
                <a:latin typeface="Arial"/>
                <a:cs typeface="Arial"/>
              </a:rPr>
              <a:t>f</a:t>
            </a:r>
            <a:r>
              <a:rPr lang="en-US" sz="2550" dirty="0">
                <a:latin typeface="Arial"/>
                <a:cs typeface="Arial"/>
              </a:rPr>
              <a:t>or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Yahoo!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Mail</a:t>
            </a:r>
          </a:p>
          <a:p>
            <a:pPr marL="351790" indent="-339090" fontAlgn="auto">
              <a:spcBef>
                <a:spcPts val="450"/>
              </a:spcBef>
              <a:spcAft>
                <a:spcPts val="0"/>
              </a:spcAft>
              <a:buFont typeface="Arial"/>
              <a:buChar char="•"/>
              <a:tabLst>
                <a:tab pos="352425" algn="l"/>
              </a:tabLst>
              <a:defRPr/>
            </a:pPr>
            <a:r>
              <a:rPr lang="en-US" sz="2950" dirty="0">
                <a:latin typeface="Arial"/>
                <a:cs typeface="Arial"/>
              </a:rPr>
              <a:t>At</a:t>
            </a:r>
            <a:r>
              <a:rPr lang="en-US" sz="2950" spc="85" dirty="0">
                <a:latin typeface="Times New Roman"/>
                <a:cs typeface="Times New Roman"/>
              </a:rPr>
              <a:t> </a:t>
            </a:r>
            <a:r>
              <a:rPr lang="en-US" sz="2950" spc="-5" dirty="0" err="1">
                <a:latin typeface="Arial"/>
                <a:cs typeface="Arial"/>
              </a:rPr>
              <a:t>F</a:t>
            </a:r>
            <a:r>
              <a:rPr lang="en-US" sz="2950" dirty="0" err="1">
                <a:latin typeface="Arial"/>
                <a:cs typeface="Arial"/>
              </a:rPr>
              <a:t>aceboo</a:t>
            </a:r>
            <a:r>
              <a:rPr lang="en-US" sz="2950" spc="-5" dirty="0" err="1">
                <a:latin typeface="Arial"/>
                <a:cs typeface="Arial"/>
              </a:rPr>
              <a:t>k</a:t>
            </a:r>
            <a:r>
              <a:rPr lang="en-US" sz="2950" dirty="0">
                <a:latin typeface="Arial"/>
                <a:cs typeface="Arial"/>
              </a:rPr>
              <a:t>:</a:t>
            </a:r>
          </a:p>
          <a:p>
            <a:pPr marL="747395" lvl="1" indent="-282575" fontAlgn="auto">
              <a:spcBef>
                <a:spcPts val="26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Da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a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mining</a:t>
            </a:r>
          </a:p>
          <a:p>
            <a:pPr marL="747395" lvl="1" indent="-282575" fontAlgn="auto">
              <a:spcBef>
                <a:spcPts val="40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Ad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op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imiza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ion</a:t>
            </a:r>
          </a:p>
          <a:p>
            <a:pPr marL="747395" lvl="1" indent="-282575" fontAlgn="auto">
              <a:spcBef>
                <a:spcPts val="30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550" dirty="0">
                <a:latin typeface="Arial"/>
                <a:cs typeface="Arial"/>
              </a:rPr>
              <a:t>Spam</a:t>
            </a:r>
            <a:r>
              <a:rPr lang="en-US" sz="2550" spc="75" dirty="0">
                <a:latin typeface="Times New Roman"/>
                <a:cs typeface="Times New Roman"/>
              </a:rPr>
              <a:t> </a:t>
            </a:r>
            <a:r>
              <a:rPr lang="en-US" sz="2550" dirty="0">
                <a:latin typeface="Arial"/>
                <a:cs typeface="Arial"/>
              </a:rPr>
              <a:t>de</a:t>
            </a:r>
            <a:r>
              <a:rPr lang="en-US" sz="2550" spc="-5" dirty="0">
                <a:latin typeface="Arial"/>
                <a:cs typeface="Arial"/>
              </a:rPr>
              <a:t>t</a:t>
            </a:r>
            <a:r>
              <a:rPr lang="en-US" sz="2550" dirty="0">
                <a:latin typeface="Arial"/>
                <a:cs typeface="Arial"/>
              </a:rPr>
              <a:t>ection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6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3600" spc="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spc="-5" dirty="0" smtClean="0">
                <a:latin typeface="Arial" pitchFamily="34" charset="0"/>
                <a:cs typeface="Arial" pitchFamily="34" charset="0"/>
              </a:rPr>
              <a:t>Goals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 rtlCol="0">
            <a:normAutofit/>
          </a:bodyPr>
          <a:lstStyle/>
          <a:p>
            <a:pPr marL="465455" indent="-452755" fontAlgn="auto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tabLst>
                <a:tab pos="466090" algn="l"/>
              </a:tabLst>
              <a:defRPr/>
            </a:pPr>
            <a:r>
              <a:rPr lang="en-US" sz="3150" b="1" dirty="0">
                <a:latin typeface="Arial"/>
                <a:cs typeface="Arial"/>
              </a:rPr>
              <a:t>Scala</a:t>
            </a:r>
            <a:r>
              <a:rPr lang="en-US" sz="3150" b="1" spc="-5" dirty="0">
                <a:latin typeface="Arial"/>
                <a:cs typeface="Arial"/>
              </a:rPr>
              <a:t>b</a:t>
            </a:r>
            <a:r>
              <a:rPr lang="en-US" sz="3150" b="1" dirty="0">
                <a:latin typeface="Arial"/>
                <a:cs typeface="Arial"/>
              </a:rPr>
              <a:t>ility</a:t>
            </a:r>
            <a:r>
              <a:rPr lang="en-US" sz="3150" b="1" spc="90" dirty="0">
                <a:latin typeface="Times New Roman"/>
                <a:cs typeface="Times New Roman"/>
              </a:rPr>
              <a:t> </a:t>
            </a:r>
            <a:r>
              <a:rPr lang="en-US" sz="3150" dirty="0">
                <a:latin typeface="Arial"/>
                <a:cs typeface="Arial"/>
              </a:rPr>
              <a:t>to</a:t>
            </a:r>
            <a:r>
              <a:rPr lang="en-US" sz="3150" spc="90" dirty="0">
                <a:latin typeface="Times New Roman"/>
                <a:cs typeface="Times New Roman"/>
              </a:rPr>
              <a:t> </a:t>
            </a:r>
            <a:r>
              <a:rPr lang="en-US" sz="3150" dirty="0">
                <a:latin typeface="Arial"/>
                <a:cs typeface="Arial"/>
              </a:rPr>
              <a:t>large</a:t>
            </a:r>
            <a:r>
              <a:rPr lang="en-US" sz="3150" spc="90" dirty="0">
                <a:latin typeface="Times New Roman"/>
                <a:cs typeface="Times New Roman"/>
              </a:rPr>
              <a:t> </a:t>
            </a:r>
            <a:r>
              <a:rPr lang="en-US" sz="3150" dirty="0">
                <a:latin typeface="Arial"/>
                <a:cs typeface="Arial"/>
              </a:rPr>
              <a:t>data</a:t>
            </a:r>
            <a:r>
              <a:rPr lang="en-US" sz="3150" spc="90" dirty="0">
                <a:latin typeface="Times New Roman"/>
                <a:cs typeface="Times New Roman"/>
              </a:rPr>
              <a:t> </a:t>
            </a:r>
            <a:r>
              <a:rPr lang="en-US" sz="3150" dirty="0">
                <a:latin typeface="Arial"/>
                <a:cs typeface="Arial"/>
              </a:rPr>
              <a:t>volumes:</a:t>
            </a:r>
          </a:p>
          <a:p>
            <a:pPr marL="747395" lvl="1" indent="-282575" fontAlgn="auto">
              <a:spcBef>
                <a:spcPts val="64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Scan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100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TB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on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1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node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@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50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MB</a:t>
            </a:r>
            <a:r>
              <a:rPr lang="en-US" sz="2750" spc="-5" dirty="0">
                <a:latin typeface="Arial"/>
                <a:cs typeface="Arial"/>
              </a:rPr>
              <a:t>/</a:t>
            </a:r>
            <a:r>
              <a:rPr lang="en-US" sz="2750" dirty="0">
                <a:latin typeface="Arial"/>
                <a:cs typeface="Arial"/>
              </a:rPr>
              <a:t>s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=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24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days</a:t>
            </a:r>
          </a:p>
          <a:p>
            <a:pPr marL="747395" lvl="1" indent="-282575" fontAlgn="auto">
              <a:spcBef>
                <a:spcPts val="75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Scan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on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1000-node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cluster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=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35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minu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es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 sz="2700" dirty="0">
              <a:latin typeface="Times New Roman"/>
              <a:cs typeface="Times New Roman"/>
            </a:endParaRPr>
          </a:p>
          <a:p>
            <a:pPr marL="465455" indent="-452755" fontAlgn="auto">
              <a:spcBef>
                <a:spcPts val="1595"/>
              </a:spcBef>
              <a:spcAft>
                <a:spcPts val="0"/>
              </a:spcAft>
              <a:buFont typeface="Arial"/>
              <a:buAutoNum type="arabicPeriod"/>
              <a:tabLst>
                <a:tab pos="466090" algn="l"/>
              </a:tabLst>
              <a:defRPr/>
            </a:pPr>
            <a:r>
              <a:rPr lang="en-US" sz="3150" b="1" dirty="0">
                <a:latin typeface="Arial"/>
                <a:cs typeface="Arial"/>
              </a:rPr>
              <a:t>C</a:t>
            </a:r>
            <a:r>
              <a:rPr lang="en-US" sz="3150" b="1" spc="-5" dirty="0">
                <a:latin typeface="Arial"/>
                <a:cs typeface="Arial"/>
              </a:rPr>
              <a:t>o</a:t>
            </a:r>
            <a:r>
              <a:rPr lang="en-US" sz="3150" b="1" dirty="0">
                <a:latin typeface="Arial"/>
                <a:cs typeface="Arial"/>
              </a:rPr>
              <a:t>st-efficie</a:t>
            </a:r>
            <a:r>
              <a:rPr lang="en-US" sz="3150" b="1" spc="-5" dirty="0">
                <a:latin typeface="Arial"/>
                <a:cs typeface="Arial"/>
              </a:rPr>
              <a:t>n</a:t>
            </a:r>
            <a:r>
              <a:rPr lang="en-US" sz="3150" b="1" dirty="0">
                <a:latin typeface="Arial"/>
                <a:cs typeface="Arial"/>
              </a:rPr>
              <a:t>cy:</a:t>
            </a:r>
            <a:endParaRPr lang="en-US" sz="3150" dirty="0">
              <a:latin typeface="Arial"/>
              <a:cs typeface="Arial"/>
            </a:endParaRPr>
          </a:p>
          <a:p>
            <a:pPr marL="747395" lvl="1" indent="-282575" fontAlgn="auto">
              <a:spcBef>
                <a:spcPts val="680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Commodi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y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nodes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(cheap,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but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unreliable)</a:t>
            </a:r>
          </a:p>
          <a:p>
            <a:pPr marL="747395" lvl="1" indent="-282575" fontAlgn="auto">
              <a:spcBef>
                <a:spcPts val="75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Commodi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y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ne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work</a:t>
            </a:r>
          </a:p>
          <a:p>
            <a:pPr marL="747395" lvl="1" indent="-282575" fontAlgn="auto">
              <a:spcBef>
                <a:spcPts val="65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Au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oma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ic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spc="-5" dirty="0">
                <a:latin typeface="Arial"/>
                <a:cs typeface="Arial"/>
              </a:rPr>
              <a:t>f</a:t>
            </a:r>
            <a:r>
              <a:rPr lang="en-US" sz="2750" dirty="0">
                <a:latin typeface="Arial"/>
                <a:cs typeface="Arial"/>
              </a:rPr>
              <a:t>aul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-tolerance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(fewer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 err="1">
                <a:latin typeface="Arial"/>
                <a:cs typeface="Arial"/>
              </a:rPr>
              <a:t>admin</a:t>
            </a:r>
            <a:r>
              <a:rPr lang="en-US" sz="2750" spc="-5" dirty="0" err="1">
                <a:latin typeface="Arial"/>
                <a:cs typeface="Arial"/>
              </a:rPr>
              <a:t>s</a:t>
            </a:r>
            <a:r>
              <a:rPr lang="en-US" sz="2750" dirty="0">
                <a:latin typeface="Arial"/>
                <a:cs typeface="Arial"/>
              </a:rPr>
              <a:t>)</a:t>
            </a:r>
          </a:p>
          <a:p>
            <a:pPr marL="747395" lvl="1" indent="-282575" fontAlgn="auto">
              <a:spcBef>
                <a:spcPts val="655"/>
              </a:spcBef>
              <a:spcAft>
                <a:spcPts val="0"/>
              </a:spcAft>
              <a:buFont typeface="Arial"/>
              <a:buChar char="–"/>
              <a:tabLst>
                <a:tab pos="748030" algn="l"/>
              </a:tabLst>
              <a:defRPr/>
            </a:pPr>
            <a:r>
              <a:rPr lang="en-US" sz="2750" dirty="0">
                <a:latin typeface="Arial"/>
                <a:cs typeface="Arial"/>
              </a:rPr>
              <a:t>Easy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spc="-5" dirty="0">
                <a:latin typeface="Arial"/>
                <a:cs typeface="Arial"/>
              </a:rPr>
              <a:t>t</a:t>
            </a:r>
            <a:r>
              <a:rPr lang="en-US" sz="2750" dirty="0">
                <a:latin typeface="Arial"/>
                <a:cs typeface="Arial"/>
              </a:rPr>
              <a:t>o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use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(fewer</a:t>
            </a:r>
            <a:r>
              <a:rPr lang="en-US" sz="2750" spc="80" dirty="0">
                <a:latin typeface="Times New Roman"/>
                <a:cs typeface="Times New Roman"/>
              </a:rPr>
              <a:t> </a:t>
            </a:r>
            <a:r>
              <a:rPr lang="en-US" sz="2750" dirty="0">
                <a:latin typeface="Arial"/>
                <a:cs typeface="Arial"/>
              </a:rPr>
              <a:t>programmers)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Hadoop Cluster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/>
              <a:t>Hadoop Distributed File System follows the </a:t>
            </a:r>
            <a:r>
              <a:rPr lang="en-US" sz="2400" b="1" dirty="0"/>
              <a:t>master-slave architecture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Each cluster comprises a </a:t>
            </a:r>
            <a:r>
              <a:rPr lang="en-US" sz="2400" b="1" dirty="0"/>
              <a:t>single master node</a:t>
            </a:r>
            <a:r>
              <a:rPr lang="en-US" sz="2400" dirty="0"/>
              <a:t> and </a:t>
            </a:r>
            <a:r>
              <a:rPr lang="en-US" sz="2400" b="1" dirty="0"/>
              <a:t>multiple slave nodes</a:t>
            </a:r>
            <a:r>
              <a:rPr lang="en-US" sz="2400" dirty="0"/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adoop Cluster Interview Questions -Big Data Analytic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2094012"/>
            <a:ext cx="7024459" cy="45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 smtClean="0"/>
              <a:t>Hadoop</a:t>
            </a:r>
            <a:r>
              <a:rPr lang="en-US" sz="3600" spc="105" dirty="0" smtClean="0">
                <a:latin typeface="Times New Roman"/>
                <a:cs typeface="Times New Roman"/>
              </a:rPr>
              <a:t> </a:t>
            </a:r>
            <a:r>
              <a:rPr lang="en-US" sz="3600" dirty="0" smtClean="0"/>
              <a:t>Dis</a:t>
            </a:r>
            <a:r>
              <a:rPr lang="en-US" sz="3600" spc="-5" dirty="0" smtClean="0"/>
              <a:t>t</a:t>
            </a:r>
            <a:r>
              <a:rPr lang="en-US" sz="3600" dirty="0" smtClean="0"/>
              <a:t>ribu</a:t>
            </a:r>
            <a:r>
              <a:rPr lang="en-US" sz="3600" spc="-5" dirty="0" smtClean="0"/>
              <a:t>t</a:t>
            </a:r>
            <a:r>
              <a:rPr lang="en-US" sz="3600" dirty="0" smtClean="0"/>
              <a:t>ed</a:t>
            </a:r>
            <a:r>
              <a:rPr lang="en-US" sz="3600" spc="105" dirty="0" smtClean="0">
                <a:latin typeface="Times New Roman"/>
                <a:cs typeface="Times New Roman"/>
              </a:rPr>
              <a:t> </a:t>
            </a:r>
            <a:r>
              <a:rPr lang="en-US" sz="3600" spc="-5" dirty="0" smtClean="0"/>
              <a:t>F</a:t>
            </a:r>
            <a:r>
              <a:rPr lang="en-US" sz="3600" dirty="0" smtClean="0"/>
              <a:t>ile</a:t>
            </a:r>
            <a:r>
              <a:rPr lang="en-US" sz="3600" spc="105" dirty="0" smtClean="0">
                <a:latin typeface="Times New Roman"/>
                <a:cs typeface="Times New Roman"/>
              </a:rPr>
              <a:t> </a:t>
            </a:r>
            <a:r>
              <a:rPr lang="en-US" sz="3600" dirty="0" smtClean="0"/>
              <a:t>Sys</a:t>
            </a:r>
            <a:r>
              <a:rPr lang="en-US" sz="3600" spc="-5" dirty="0" smtClean="0"/>
              <a:t>t</a:t>
            </a:r>
            <a:r>
              <a:rPr lang="en-US" sz="3600" dirty="0" smtClean="0"/>
              <a:t>em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 rtlCol="0">
            <a:normAutofit/>
          </a:bodyPr>
          <a:lstStyle/>
          <a:p>
            <a:pPr marL="350838" indent="-338138" fontAlgn="auto"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2400" dirty="0" smtClean="0">
                <a:latin typeface="Arial" charset="0"/>
              </a:rPr>
              <a:t>Files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split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into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128MB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Arial" charset="0"/>
              </a:rPr>
              <a:t>blocks</a:t>
            </a:r>
            <a:endParaRPr lang="en-US" sz="2400" dirty="0" smtClean="0">
              <a:latin typeface="Arial" charset="0"/>
            </a:endParaRPr>
          </a:p>
          <a:p>
            <a:pPr marL="350838" indent="-338138" fontAlgn="auto">
              <a:lnSpc>
                <a:spcPct val="101000"/>
              </a:lnSpc>
              <a:spcBef>
                <a:spcPts val="588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2400" dirty="0" smtClean="0">
                <a:latin typeface="Arial" charset="0"/>
              </a:rPr>
              <a:t>Blocks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replicated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across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several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Arial" charset="0"/>
              </a:rPr>
              <a:t>datanodes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(usually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3)</a:t>
            </a:r>
          </a:p>
          <a:p>
            <a:pPr marL="350838" indent="-338138" fontAlgn="auto">
              <a:lnSpc>
                <a:spcPct val="101000"/>
              </a:lnSpc>
              <a:spcBef>
                <a:spcPts val="688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2400" i="1" dirty="0" err="1" smtClean="0">
                <a:latin typeface="Arial" charset="0"/>
              </a:rPr>
              <a:t>Namenode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stores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metadata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(file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names,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locations,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etc)</a:t>
            </a:r>
          </a:p>
          <a:p>
            <a:pPr marL="350838" indent="-338138" fontAlgn="auto">
              <a:lnSpc>
                <a:spcPct val="101000"/>
              </a:lnSpc>
              <a:spcBef>
                <a:spcPts val="588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2400" dirty="0" smtClean="0">
                <a:latin typeface="Arial" charset="0"/>
              </a:rPr>
              <a:t>Optimized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large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files,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sequential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reads</a:t>
            </a:r>
          </a:p>
          <a:p>
            <a:pPr marL="350838" indent="-338138" fontAlgn="auto">
              <a:spcBef>
                <a:spcPts val="625"/>
              </a:spcBef>
              <a:spcAft>
                <a:spcPts val="0"/>
              </a:spcAft>
              <a:buFont typeface="Arial" charset="0"/>
              <a:buChar char="•"/>
              <a:tabLst>
                <a:tab pos="352425" algn="l"/>
              </a:tabLst>
              <a:defRPr/>
            </a:pPr>
            <a:r>
              <a:rPr lang="en-US" sz="2400" dirty="0" smtClean="0">
                <a:latin typeface="Arial" charset="0"/>
              </a:rPr>
              <a:t>Files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charset="0"/>
              </a:rPr>
              <a:t>append-only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object 4"/>
          <p:cNvSpPr>
            <a:spLocks noChangeArrowheads="1"/>
          </p:cNvSpPr>
          <p:nvPr/>
        </p:nvSpPr>
        <p:spPr bwMode="auto">
          <a:xfrm>
            <a:off x="10280651" y="2389188"/>
            <a:ext cx="1860549" cy="1543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1" name="object 5"/>
          <p:cNvSpPr>
            <a:spLocks noChangeArrowheads="1"/>
          </p:cNvSpPr>
          <p:nvPr/>
        </p:nvSpPr>
        <p:spPr bwMode="auto">
          <a:xfrm>
            <a:off x="10333567" y="2417764"/>
            <a:ext cx="1739900" cy="1449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2" name="object 6"/>
          <p:cNvSpPr>
            <a:spLocks noChangeArrowheads="1"/>
          </p:cNvSpPr>
          <p:nvPr/>
        </p:nvSpPr>
        <p:spPr bwMode="auto">
          <a:xfrm>
            <a:off x="9101667" y="2800351"/>
            <a:ext cx="1380067" cy="1000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3" name="object 7"/>
          <p:cNvSpPr>
            <a:spLocks noChangeArrowheads="1"/>
          </p:cNvSpPr>
          <p:nvPr/>
        </p:nvSpPr>
        <p:spPr bwMode="auto">
          <a:xfrm>
            <a:off x="10896601" y="4719639"/>
            <a:ext cx="1054100" cy="7381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4" name="object 8"/>
          <p:cNvSpPr>
            <a:spLocks noChangeArrowheads="1"/>
          </p:cNvSpPr>
          <p:nvPr/>
        </p:nvSpPr>
        <p:spPr bwMode="auto">
          <a:xfrm>
            <a:off x="11394018" y="5137151"/>
            <a:ext cx="493183" cy="365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5" name="object 9"/>
          <p:cNvSpPr>
            <a:spLocks noChangeArrowheads="1"/>
          </p:cNvSpPr>
          <p:nvPr/>
        </p:nvSpPr>
        <p:spPr bwMode="auto">
          <a:xfrm>
            <a:off x="11461752" y="5197475"/>
            <a:ext cx="359833" cy="230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6" name="object 10"/>
          <p:cNvSpPr>
            <a:spLocks noChangeArrowheads="1"/>
          </p:cNvSpPr>
          <p:nvPr/>
        </p:nvSpPr>
        <p:spPr bwMode="auto">
          <a:xfrm>
            <a:off x="11461752" y="5164139"/>
            <a:ext cx="359833" cy="666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7" name="object 11"/>
          <p:cNvSpPr>
            <a:spLocks/>
          </p:cNvSpPr>
          <p:nvPr/>
        </p:nvSpPr>
        <p:spPr bwMode="auto">
          <a:xfrm>
            <a:off x="11461752" y="5164139"/>
            <a:ext cx="359833" cy="263525"/>
          </a:xfrm>
          <a:custGeom>
            <a:avLst/>
            <a:gdLst>
              <a:gd name="T0" fmla="*/ 269358 w 270509"/>
              <a:gd name="T1" fmla="*/ 32682 h 263525"/>
              <a:gd name="T2" fmla="*/ 267883 w 270509"/>
              <a:gd name="T3" fmla="*/ 37584 h 263525"/>
              <a:gd name="T4" fmla="*/ 263598 w 270509"/>
              <a:gd name="T5" fmla="*/ 42261 h 263525"/>
              <a:gd name="T6" fmla="*/ 222591 w 270509"/>
              <a:gd name="T7" fmla="*/ 57685 h 263525"/>
              <a:gd name="T8" fmla="*/ 172703 w 270509"/>
              <a:gd name="T9" fmla="*/ 64352 h 263525"/>
              <a:gd name="T10" fmla="*/ 153558 w 270509"/>
              <a:gd name="T11" fmla="*/ 65364 h 263525"/>
              <a:gd name="T12" fmla="*/ 131654 w 270509"/>
              <a:gd name="T13" fmla="*/ 65153 h 263525"/>
              <a:gd name="T14" fmla="*/ 92048 w 270509"/>
              <a:gd name="T15" fmla="*/ 63111 h 263525"/>
              <a:gd name="T16" fmla="*/ 44434 w 270509"/>
              <a:gd name="T17" fmla="*/ 56546 h 263525"/>
              <a:gd name="T18" fmla="*/ 6580 w 270509"/>
              <a:gd name="T19" fmla="*/ 42794 h 263525"/>
              <a:gd name="T20" fmla="*/ 0 w 270509"/>
              <a:gd name="T21" fmla="*/ 32682 h 263525"/>
              <a:gd name="T22" fmla="*/ 33359 w 270509"/>
              <a:gd name="T23" fmla="*/ 10937 h 263525"/>
              <a:gd name="T24" fmla="*/ 78627 w 270509"/>
              <a:gd name="T25" fmla="*/ 2663 h 263525"/>
              <a:gd name="T26" fmla="*/ 115800 w 270509"/>
              <a:gd name="T27" fmla="*/ 0 h 263525"/>
              <a:gd name="T28" fmla="*/ 137704 w 270509"/>
              <a:gd name="T29" fmla="*/ 210 h 263525"/>
              <a:gd name="T30" fmla="*/ 177310 w 270509"/>
              <a:gd name="T31" fmla="*/ 2252 h 263525"/>
              <a:gd name="T32" fmla="*/ 224925 w 270509"/>
              <a:gd name="T33" fmla="*/ 8816 h 263525"/>
              <a:gd name="T34" fmla="*/ 262778 w 270509"/>
              <a:gd name="T35" fmla="*/ 22568 h 263525"/>
              <a:gd name="T36" fmla="*/ 269358 w 270509"/>
              <a:gd name="T37" fmla="*/ 230695 h 263525"/>
              <a:gd name="T38" fmla="*/ 267883 w 270509"/>
              <a:gd name="T39" fmla="*/ 235597 h 263525"/>
              <a:gd name="T40" fmla="*/ 222591 w 270509"/>
              <a:gd name="T41" fmla="*/ 255698 h 263525"/>
              <a:gd name="T42" fmla="*/ 172703 w 270509"/>
              <a:gd name="T43" fmla="*/ 262365 h 263525"/>
              <a:gd name="T44" fmla="*/ 153558 w 270509"/>
              <a:gd name="T45" fmla="*/ 263377 h 263525"/>
              <a:gd name="T46" fmla="*/ 131654 w 270509"/>
              <a:gd name="T47" fmla="*/ 263166 h 263525"/>
              <a:gd name="T48" fmla="*/ 92048 w 270509"/>
              <a:gd name="T49" fmla="*/ 261124 h 263525"/>
              <a:gd name="T50" fmla="*/ 44434 w 270509"/>
              <a:gd name="T51" fmla="*/ 254559 h 263525"/>
              <a:gd name="T52" fmla="*/ 6580 w 270509"/>
              <a:gd name="T53" fmla="*/ 240808 h 263525"/>
              <a:gd name="T54" fmla="*/ 0 w 270509"/>
              <a:gd name="T55" fmla="*/ 230695 h 263525"/>
              <a:gd name="T56" fmla="*/ 0 w 270509"/>
              <a:gd name="T57" fmla="*/ 32682 h 26352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70509"/>
              <a:gd name="T88" fmla="*/ 0 h 263525"/>
              <a:gd name="T89" fmla="*/ 270509 w 270509"/>
              <a:gd name="T90" fmla="*/ 263525 h 26352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70509" h="263525">
                <a:moveTo>
                  <a:pt x="269991" y="32682"/>
                </a:moveTo>
                <a:lnTo>
                  <a:pt x="268512" y="37584"/>
                </a:lnTo>
                <a:lnTo>
                  <a:pt x="264217" y="42261"/>
                </a:lnTo>
                <a:lnTo>
                  <a:pt x="223114" y="57685"/>
                </a:lnTo>
                <a:lnTo>
                  <a:pt x="173109" y="64352"/>
                </a:lnTo>
                <a:lnTo>
                  <a:pt x="153919" y="65364"/>
                </a:lnTo>
                <a:lnTo>
                  <a:pt x="131963" y="65153"/>
                </a:lnTo>
                <a:lnTo>
                  <a:pt x="92264" y="63111"/>
                </a:lnTo>
                <a:lnTo>
                  <a:pt x="44538" y="56546"/>
                </a:lnTo>
                <a:lnTo>
                  <a:pt x="6595" y="42794"/>
                </a:lnTo>
                <a:lnTo>
                  <a:pt x="0" y="32682"/>
                </a:lnTo>
                <a:lnTo>
                  <a:pt x="33437" y="10937"/>
                </a:lnTo>
                <a:lnTo>
                  <a:pt x="78812" y="2663"/>
                </a:lnTo>
                <a:lnTo>
                  <a:pt x="116072" y="0"/>
                </a:lnTo>
                <a:lnTo>
                  <a:pt x="138028" y="210"/>
                </a:lnTo>
                <a:lnTo>
                  <a:pt x="177727" y="2252"/>
                </a:lnTo>
                <a:lnTo>
                  <a:pt x="225453" y="8816"/>
                </a:lnTo>
                <a:lnTo>
                  <a:pt x="263395" y="22568"/>
                </a:lnTo>
                <a:lnTo>
                  <a:pt x="269991" y="230695"/>
                </a:lnTo>
                <a:lnTo>
                  <a:pt x="268512" y="235597"/>
                </a:lnTo>
                <a:lnTo>
                  <a:pt x="223114" y="255698"/>
                </a:lnTo>
                <a:lnTo>
                  <a:pt x="173109" y="262365"/>
                </a:lnTo>
                <a:lnTo>
                  <a:pt x="153919" y="263377"/>
                </a:lnTo>
                <a:lnTo>
                  <a:pt x="131963" y="263166"/>
                </a:lnTo>
                <a:lnTo>
                  <a:pt x="92264" y="261124"/>
                </a:lnTo>
                <a:lnTo>
                  <a:pt x="44538" y="254559"/>
                </a:lnTo>
                <a:lnTo>
                  <a:pt x="6595" y="240808"/>
                </a:lnTo>
                <a:lnTo>
                  <a:pt x="0" y="230695"/>
                </a:lnTo>
                <a:lnTo>
                  <a:pt x="0" y="32682"/>
                </a:lnTo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8" name="object 12"/>
          <p:cNvSpPr>
            <a:spLocks noChangeArrowheads="1"/>
          </p:cNvSpPr>
          <p:nvPr/>
        </p:nvSpPr>
        <p:spPr bwMode="auto">
          <a:xfrm>
            <a:off x="9842501" y="4705350"/>
            <a:ext cx="1054100" cy="7381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29" name="object 13"/>
          <p:cNvSpPr>
            <a:spLocks noChangeArrowheads="1"/>
          </p:cNvSpPr>
          <p:nvPr/>
        </p:nvSpPr>
        <p:spPr bwMode="auto">
          <a:xfrm>
            <a:off x="10342033" y="5124450"/>
            <a:ext cx="493184" cy="361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0" name="object 14"/>
          <p:cNvSpPr>
            <a:spLocks noChangeArrowheads="1"/>
          </p:cNvSpPr>
          <p:nvPr/>
        </p:nvSpPr>
        <p:spPr bwMode="auto">
          <a:xfrm>
            <a:off x="10407652" y="5183189"/>
            <a:ext cx="359833" cy="231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1" name="object 15"/>
          <p:cNvSpPr>
            <a:spLocks noChangeArrowheads="1"/>
          </p:cNvSpPr>
          <p:nvPr/>
        </p:nvSpPr>
        <p:spPr bwMode="auto">
          <a:xfrm>
            <a:off x="10407652" y="5151439"/>
            <a:ext cx="359833" cy="6508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2" name="object 16"/>
          <p:cNvSpPr>
            <a:spLocks/>
          </p:cNvSpPr>
          <p:nvPr/>
        </p:nvSpPr>
        <p:spPr bwMode="auto">
          <a:xfrm>
            <a:off x="10407652" y="5151439"/>
            <a:ext cx="359833" cy="263525"/>
          </a:xfrm>
          <a:custGeom>
            <a:avLst/>
            <a:gdLst>
              <a:gd name="T0" fmla="*/ 269389 w 270509"/>
              <a:gd name="T1" fmla="*/ 32671 h 263525"/>
              <a:gd name="T2" fmla="*/ 267914 w 270509"/>
              <a:gd name="T3" fmla="*/ 37573 h 263525"/>
              <a:gd name="T4" fmla="*/ 263628 w 270509"/>
              <a:gd name="T5" fmla="*/ 42250 h 263525"/>
              <a:gd name="T6" fmla="*/ 222621 w 270509"/>
              <a:gd name="T7" fmla="*/ 57674 h 263525"/>
              <a:gd name="T8" fmla="*/ 172733 w 270509"/>
              <a:gd name="T9" fmla="*/ 64341 h 263525"/>
              <a:gd name="T10" fmla="*/ 153589 w 270509"/>
              <a:gd name="T11" fmla="*/ 65353 h 263525"/>
              <a:gd name="T12" fmla="*/ 131688 w 270509"/>
              <a:gd name="T13" fmla="*/ 65143 h 263525"/>
              <a:gd name="T14" fmla="*/ 92084 w 270509"/>
              <a:gd name="T15" fmla="*/ 63101 h 263525"/>
              <a:gd name="T16" fmla="*/ 44465 w 270509"/>
              <a:gd name="T17" fmla="*/ 56538 h 263525"/>
              <a:gd name="T18" fmla="*/ 6594 w 270509"/>
              <a:gd name="T19" fmla="*/ 42791 h 263525"/>
              <a:gd name="T20" fmla="*/ 0 w 270509"/>
              <a:gd name="T21" fmla="*/ 32671 h 263525"/>
              <a:gd name="T22" fmla="*/ 33360 w 270509"/>
              <a:gd name="T23" fmla="*/ 10938 h 263525"/>
              <a:gd name="T24" fmla="*/ 78624 w 270509"/>
              <a:gd name="T25" fmla="*/ 2665 h 263525"/>
              <a:gd name="T26" fmla="*/ 115791 w 270509"/>
              <a:gd name="T27" fmla="*/ 0 h 263525"/>
              <a:gd name="T28" fmla="*/ 137699 w 270509"/>
              <a:gd name="T29" fmla="*/ 210 h 263525"/>
              <a:gd name="T30" fmla="*/ 177311 w 270509"/>
              <a:gd name="T31" fmla="*/ 2250 h 263525"/>
              <a:gd name="T32" fmla="*/ 224932 w 270509"/>
              <a:gd name="T33" fmla="*/ 8811 h 263525"/>
              <a:gd name="T34" fmla="*/ 262796 w 270509"/>
              <a:gd name="T35" fmla="*/ 22553 h 263525"/>
              <a:gd name="T36" fmla="*/ 269389 w 270509"/>
              <a:gd name="T37" fmla="*/ 230693 h 263525"/>
              <a:gd name="T38" fmla="*/ 267914 w 270509"/>
              <a:gd name="T39" fmla="*/ 235596 h 263525"/>
              <a:gd name="T40" fmla="*/ 222621 w 270509"/>
              <a:gd name="T41" fmla="*/ 255698 h 263525"/>
              <a:gd name="T42" fmla="*/ 172733 w 270509"/>
              <a:gd name="T43" fmla="*/ 262364 h 263525"/>
              <a:gd name="T44" fmla="*/ 153589 w 270509"/>
              <a:gd name="T45" fmla="*/ 263376 h 263525"/>
              <a:gd name="T46" fmla="*/ 131688 w 270509"/>
              <a:gd name="T47" fmla="*/ 263165 h 263525"/>
              <a:gd name="T48" fmla="*/ 92084 w 270509"/>
              <a:gd name="T49" fmla="*/ 261124 h 263525"/>
              <a:gd name="T50" fmla="*/ 44465 w 270509"/>
              <a:gd name="T51" fmla="*/ 254562 h 263525"/>
              <a:gd name="T52" fmla="*/ 6594 w 270509"/>
              <a:gd name="T53" fmla="*/ 240815 h 263525"/>
              <a:gd name="T54" fmla="*/ 0 w 270509"/>
              <a:gd name="T55" fmla="*/ 230693 h 263525"/>
              <a:gd name="T56" fmla="*/ 0 w 270509"/>
              <a:gd name="T57" fmla="*/ 32671 h 26352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70509"/>
              <a:gd name="T88" fmla="*/ 0 h 263525"/>
              <a:gd name="T89" fmla="*/ 270509 w 270509"/>
              <a:gd name="T90" fmla="*/ 263525 h 26352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70509" h="263525">
                <a:moveTo>
                  <a:pt x="270022" y="32671"/>
                </a:moveTo>
                <a:lnTo>
                  <a:pt x="268543" y="37573"/>
                </a:lnTo>
                <a:lnTo>
                  <a:pt x="264247" y="42250"/>
                </a:lnTo>
                <a:lnTo>
                  <a:pt x="223144" y="57674"/>
                </a:lnTo>
                <a:lnTo>
                  <a:pt x="173139" y="64341"/>
                </a:lnTo>
                <a:lnTo>
                  <a:pt x="153950" y="65353"/>
                </a:lnTo>
                <a:lnTo>
                  <a:pt x="131997" y="65143"/>
                </a:lnTo>
                <a:lnTo>
                  <a:pt x="92300" y="63101"/>
                </a:lnTo>
                <a:lnTo>
                  <a:pt x="44569" y="56538"/>
                </a:lnTo>
                <a:lnTo>
                  <a:pt x="6609" y="42791"/>
                </a:lnTo>
                <a:lnTo>
                  <a:pt x="0" y="32671"/>
                </a:lnTo>
                <a:lnTo>
                  <a:pt x="33438" y="10938"/>
                </a:lnTo>
                <a:lnTo>
                  <a:pt x="78809" y="2665"/>
                </a:lnTo>
                <a:lnTo>
                  <a:pt x="116063" y="0"/>
                </a:lnTo>
                <a:lnTo>
                  <a:pt x="138022" y="210"/>
                </a:lnTo>
                <a:lnTo>
                  <a:pt x="177728" y="2250"/>
                </a:lnTo>
                <a:lnTo>
                  <a:pt x="225460" y="8811"/>
                </a:lnTo>
                <a:lnTo>
                  <a:pt x="263413" y="22553"/>
                </a:lnTo>
                <a:lnTo>
                  <a:pt x="270022" y="230693"/>
                </a:lnTo>
                <a:lnTo>
                  <a:pt x="268543" y="235596"/>
                </a:lnTo>
                <a:lnTo>
                  <a:pt x="223144" y="255698"/>
                </a:lnTo>
                <a:lnTo>
                  <a:pt x="173139" y="262364"/>
                </a:lnTo>
                <a:lnTo>
                  <a:pt x="153950" y="263376"/>
                </a:lnTo>
                <a:lnTo>
                  <a:pt x="131997" y="263165"/>
                </a:lnTo>
                <a:lnTo>
                  <a:pt x="92300" y="261124"/>
                </a:lnTo>
                <a:lnTo>
                  <a:pt x="44569" y="254562"/>
                </a:lnTo>
                <a:lnTo>
                  <a:pt x="6609" y="240815"/>
                </a:lnTo>
                <a:lnTo>
                  <a:pt x="0" y="230693"/>
                </a:lnTo>
                <a:lnTo>
                  <a:pt x="0" y="32671"/>
                </a:lnTo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3" name="object 17"/>
          <p:cNvSpPr>
            <a:spLocks noChangeArrowheads="1"/>
          </p:cNvSpPr>
          <p:nvPr/>
        </p:nvSpPr>
        <p:spPr bwMode="auto">
          <a:xfrm>
            <a:off x="8788401" y="4711701"/>
            <a:ext cx="1054100" cy="739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4" name="object 18"/>
          <p:cNvSpPr>
            <a:spLocks noChangeArrowheads="1"/>
          </p:cNvSpPr>
          <p:nvPr/>
        </p:nvSpPr>
        <p:spPr bwMode="auto">
          <a:xfrm>
            <a:off x="9287933" y="5129214"/>
            <a:ext cx="493184" cy="3651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5" name="object 19"/>
          <p:cNvSpPr>
            <a:spLocks noChangeArrowheads="1"/>
          </p:cNvSpPr>
          <p:nvPr/>
        </p:nvSpPr>
        <p:spPr bwMode="auto">
          <a:xfrm>
            <a:off x="9353552" y="5191125"/>
            <a:ext cx="359833" cy="230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6" name="object 20"/>
          <p:cNvSpPr>
            <a:spLocks noChangeArrowheads="1"/>
          </p:cNvSpPr>
          <p:nvPr/>
        </p:nvSpPr>
        <p:spPr bwMode="auto">
          <a:xfrm>
            <a:off x="9353552" y="5157789"/>
            <a:ext cx="359833" cy="650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7" name="object 21"/>
          <p:cNvSpPr>
            <a:spLocks/>
          </p:cNvSpPr>
          <p:nvPr/>
        </p:nvSpPr>
        <p:spPr bwMode="auto">
          <a:xfrm>
            <a:off x="9353552" y="5157789"/>
            <a:ext cx="359833" cy="263525"/>
          </a:xfrm>
          <a:custGeom>
            <a:avLst/>
            <a:gdLst>
              <a:gd name="T0" fmla="*/ 269389 w 270509"/>
              <a:gd name="T1" fmla="*/ 32680 h 263525"/>
              <a:gd name="T2" fmla="*/ 267913 w 270509"/>
              <a:gd name="T3" fmla="*/ 37583 h 263525"/>
              <a:gd name="T4" fmla="*/ 263626 w 270509"/>
              <a:gd name="T5" fmla="*/ 42260 h 263525"/>
              <a:gd name="T6" fmla="*/ 222609 w 270509"/>
              <a:gd name="T7" fmla="*/ 57684 h 263525"/>
              <a:gd name="T8" fmla="*/ 172722 w 270509"/>
              <a:gd name="T9" fmla="*/ 64350 h 263525"/>
              <a:gd name="T10" fmla="*/ 153582 w 270509"/>
              <a:gd name="T11" fmla="*/ 65362 h 263525"/>
              <a:gd name="T12" fmla="*/ 131682 w 270509"/>
              <a:gd name="T13" fmla="*/ 65152 h 263525"/>
              <a:gd name="T14" fmla="*/ 92079 w 270509"/>
              <a:gd name="T15" fmla="*/ 63111 h 263525"/>
              <a:gd name="T16" fmla="*/ 44461 w 270509"/>
              <a:gd name="T17" fmla="*/ 56548 h 263525"/>
              <a:gd name="T18" fmla="*/ 6591 w 270509"/>
              <a:gd name="T19" fmla="*/ 42800 h 263525"/>
              <a:gd name="T20" fmla="*/ 0 w 270509"/>
              <a:gd name="T21" fmla="*/ 32680 h 263525"/>
              <a:gd name="T22" fmla="*/ 33359 w 270509"/>
              <a:gd name="T23" fmla="*/ 10940 h 263525"/>
              <a:gd name="T24" fmla="*/ 78622 w 270509"/>
              <a:gd name="T25" fmla="*/ 2665 h 263525"/>
              <a:gd name="T26" fmla="*/ 115788 w 270509"/>
              <a:gd name="T27" fmla="*/ 0 h 263525"/>
              <a:gd name="T28" fmla="*/ 137690 w 270509"/>
              <a:gd name="T29" fmla="*/ 210 h 263525"/>
              <a:gd name="T30" fmla="*/ 177295 w 270509"/>
              <a:gd name="T31" fmla="*/ 2250 h 263525"/>
              <a:gd name="T32" fmla="*/ 224917 w 270509"/>
              <a:gd name="T33" fmla="*/ 8812 h 263525"/>
              <a:gd name="T34" fmla="*/ 262791 w 270509"/>
              <a:gd name="T35" fmla="*/ 22557 h 263525"/>
              <a:gd name="T36" fmla="*/ 269389 w 270509"/>
              <a:gd name="T37" fmla="*/ 230693 h 263525"/>
              <a:gd name="T38" fmla="*/ 267913 w 270509"/>
              <a:gd name="T39" fmla="*/ 235596 h 263525"/>
              <a:gd name="T40" fmla="*/ 222609 w 270509"/>
              <a:gd name="T41" fmla="*/ 255698 h 263525"/>
              <a:gd name="T42" fmla="*/ 172722 w 270509"/>
              <a:gd name="T43" fmla="*/ 262364 h 263525"/>
              <a:gd name="T44" fmla="*/ 153582 w 270509"/>
              <a:gd name="T45" fmla="*/ 263375 h 263525"/>
              <a:gd name="T46" fmla="*/ 131682 w 270509"/>
              <a:gd name="T47" fmla="*/ 263165 h 263525"/>
              <a:gd name="T48" fmla="*/ 92079 w 270509"/>
              <a:gd name="T49" fmla="*/ 261124 h 263525"/>
              <a:gd name="T50" fmla="*/ 44461 w 270509"/>
              <a:gd name="T51" fmla="*/ 254561 h 263525"/>
              <a:gd name="T52" fmla="*/ 6591 w 270509"/>
              <a:gd name="T53" fmla="*/ 240813 h 263525"/>
              <a:gd name="T54" fmla="*/ 0 w 270509"/>
              <a:gd name="T55" fmla="*/ 230693 h 263525"/>
              <a:gd name="T56" fmla="*/ 0 w 270509"/>
              <a:gd name="T57" fmla="*/ 32680 h 26352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70509"/>
              <a:gd name="T88" fmla="*/ 0 h 263525"/>
              <a:gd name="T89" fmla="*/ 270509 w 270509"/>
              <a:gd name="T90" fmla="*/ 263525 h 26352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70509" h="263525">
                <a:moveTo>
                  <a:pt x="270022" y="32680"/>
                </a:moveTo>
                <a:lnTo>
                  <a:pt x="268542" y="37583"/>
                </a:lnTo>
                <a:lnTo>
                  <a:pt x="264245" y="42260"/>
                </a:lnTo>
                <a:lnTo>
                  <a:pt x="223132" y="57684"/>
                </a:lnTo>
                <a:lnTo>
                  <a:pt x="173128" y="64350"/>
                </a:lnTo>
                <a:lnTo>
                  <a:pt x="153943" y="65362"/>
                </a:lnTo>
                <a:lnTo>
                  <a:pt x="131991" y="65152"/>
                </a:lnTo>
                <a:lnTo>
                  <a:pt x="92295" y="63111"/>
                </a:lnTo>
                <a:lnTo>
                  <a:pt x="44565" y="56548"/>
                </a:lnTo>
                <a:lnTo>
                  <a:pt x="6606" y="42800"/>
                </a:lnTo>
                <a:lnTo>
                  <a:pt x="0" y="32680"/>
                </a:lnTo>
                <a:lnTo>
                  <a:pt x="33437" y="10940"/>
                </a:lnTo>
                <a:lnTo>
                  <a:pt x="78807" y="2665"/>
                </a:lnTo>
                <a:lnTo>
                  <a:pt x="116060" y="0"/>
                </a:lnTo>
                <a:lnTo>
                  <a:pt x="138013" y="210"/>
                </a:lnTo>
                <a:lnTo>
                  <a:pt x="177712" y="2250"/>
                </a:lnTo>
                <a:lnTo>
                  <a:pt x="225445" y="8812"/>
                </a:lnTo>
                <a:lnTo>
                  <a:pt x="263408" y="22557"/>
                </a:lnTo>
                <a:lnTo>
                  <a:pt x="270022" y="230693"/>
                </a:lnTo>
                <a:lnTo>
                  <a:pt x="268542" y="235596"/>
                </a:lnTo>
                <a:lnTo>
                  <a:pt x="223132" y="255698"/>
                </a:lnTo>
                <a:lnTo>
                  <a:pt x="173128" y="262364"/>
                </a:lnTo>
                <a:lnTo>
                  <a:pt x="153943" y="263375"/>
                </a:lnTo>
                <a:lnTo>
                  <a:pt x="131991" y="263165"/>
                </a:lnTo>
                <a:lnTo>
                  <a:pt x="92295" y="261124"/>
                </a:lnTo>
                <a:lnTo>
                  <a:pt x="44565" y="254561"/>
                </a:lnTo>
                <a:lnTo>
                  <a:pt x="6606" y="240813"/>
                </a:lnTo>
                <a:lnTo>
                  <a:pt x="0" y="230693"/>
                </a:lnTo>
                <a:lnTo>
                  <a:pt x="0" y="32680"/>
                </a:lnTo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8" name="object 22"/>
          <p:cNvSpPr>
            <a:spLocks noChangeArrowheads="1"/>
          </p:cNvSpPr>
          <p:nvPr/>
        </p:nvSpPr>
        <p:spPr bwMode="auto">
          <a:xfrm>
            <a:off x="7736418" y="4705350"/>
            <a:ext cx="1051983" cy="7381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39" name="object 23"/>
          <p:cNvSpPr>
            <a:spLocks noChangeArrowheads="1"/>
          </p:cNvSpPr>
          <p:nvPr/>
        </p:nvSpPr>
        <p:spPr bwMode="auto">
          <a:xfrm>
            <a:off x="8235951" y="5124450"/>
            <a:ext cx="493183" cy="3619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0" name="object 24"/>
          <p:cNvSpPr>
            <a:spLocks noChangeArrowheads="1"/>
          </p:cNvSpPr>
          <p:nvPr/>
        </p:nvSpPr>
        <p:spPr bwMode="auto">
          <a:xfrm>
            <a:off x="8299452" y="5183189"/>
            <a:ext cx="359833" cy="231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1" name="object 25"/>
          <p:cNvSpPr>
            <a:spLocks noChangeArrowheads="1"/>
          </p:cNvSpPr>
          <p:nvPr/>
        </p:nvSpPr>
        <p:spPr bwMode="auto">
          <a:xfrm>
            <a:off x="8299452" y="5151439"/>
            <a:ext cx="359833" cy="650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2" name="object 26"/>
          <p:cNvSpPr>
            <a:spLocks/>
          </p:cNvSpPr>
          <p:nvPr/>
        </p:nvSpPr>
        <p:spPr bwMode="auto">
          <a:xfrm>
            <a:off x="8299451" y="5151439"/>
            <a:ext cx="361949" cy="263525"/>
          </a:xfrm>
          <a:custGeom>
            <a:avLst/>
            <a:gdLst>
              <a:gd name="T0" fmla="*/ 270941 w 270510"/>
              <a:gd name="T1" fmla="*/ 32672 h 263525"/>
              <a:gd name="T2" fmla="*/ 269458 w 270510"/>
              <a:gd name="T3" fmla="*/ 37574 h 263525"/>
              <a:gd name="T4" fmla="*/ 265149 w 270510"/>
              <a:gd name="T5" fmla="*/ 42252 h 263525"/>
              <a:gd name="T6" fmla="*/ 223911 w 270510"/>
              <a:gd name="T7" fmla="*/ 57676 h 263525"/>
              <a:gd name="T8" fmla="*/ 173729 w 270510"/>
              <a:gd name="T9" fmla="*/ 64342 h 263525"/>
              <a:gd name="T10" fmla="*/ 154468 w 270510"/>
              <a:gd name="T11" fmla="*/ 65354 h 263525"/>
              <a:gd name="T12" fmla="*/ 132433 w 270510"/>
              <a:gd name="T13" fmla="*/ 65144 h 263525"/>
              <a:gd name="T14" fmla="*/ 92594 w 270510"/>
              <a:gd name="T15" fmla="*/ 63102 h 263525"/>
              <a:gd name="T16" fmla="*/ 44699 w 270510"/>
              <a:gd name="T17" fmla="*/ 56537 h 263525"/>
              <a:gd name="T18" fmla="*/ 6621 w 270510"/>
              <a:gd name="T19" fmla="*/ 42787 h 263525"/>
              <a:gd name="T20" fmla="*/ 0 w 270510"/>
              <a:gd name="T21" fmla="*/ 32672 h 263525"/>
              <a:gd name="T22" fmla="*/ 33556 w 270510"/>
              <a:gd name="T23" fmla="*/ 10936 h 263525"/>
              <a:gd name="T24" fmla="*/ 79091 w 270510"/>
              <a:gd name="T25" fmla="*/ 2663 h 263525"/>
              <a:gd name="T26" fmla="*/ 116483 w 270510"/>
              <a:gd name="T27" fmla="*/ 0 h 263525"/>
              <a:gd name="T28" fmla="*/ 138523 w 270510"/>
              <a:gd name="T29" fmla="*/ 210 h 263525"/>
              <a:gd name="T30" fmla="*/ 178369 w 270510"/>
              <a:gd name="T31" fmla="*/ 2252 h 263525"/>
              <a:gd name="T32" fmla="*/ 226261 w 270510"/>
              <a:gd name="T33" fmla="*/ 8817 h 263525"/>
              <a:gd name="T34" fmla="*/ 264327 w 270510"/>
              <a:gd name="T35" fmla="*/ 22565 h 263525"/>
              <a:gd name="T36" fmla="*/ 270941 w 270510"/>
              <a:gd name="T37" fmla="*/ 230695 h 263525"/>
              <a:gd name="T38" fmla="*/ 269458 w 270510"/>
              <a:gd name="T39" fmla="*/ 235598 h 263525"/>
              <a:gd name="T40" fmla="*/ 223911 w 270510"/>
              <a:gd name="T41" fmla="*/ 255699 h 263525"/>
              <a:gd name="T42" fmla="*/ 173729 w 270510"/>
              <a:gd name="T43" fmla="*/ 262365 h 263525"/>
              <a:gd name="T44" fmla="*/ 154468 w 270510"/>
              <a:gd name="T45" fmla="*/ 263377 h 263525"/>
              <a:gd name="T46" fmla="*/ 132433 w 270510"/>
              <a:gd name="T47" fmla="*/ 263166 h 263525"/>
              <a:gd name="T48" fmla="*/ 92594 w 270510"/>
              <a:gd name="T49" fmla="*/ 261125 h 263525"/>
              <a:gd name="T50" fmla="*/ 44699 w 270510"/>
              <a:gd name="T51" fmla="*/ 254561 h 263525"/>
              <a:gd name="T52" fmla="*/ 6621 w 270510"/>
              <a:gd name="T53" fmla="*/ 240810 h 263525"/>
              <a:gd name="T54" fmla="*/ 0 w 270510"/>
              <a:gd name="T55" fmla="*/ 230695 h 263525"/>
              <a:gd name="T56" fmla="*/ 0 w 270510"/>
              <a:gd name="T57" fmla="*/ 32672 h 26352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70510"/>
              <a:gd name="T88" fmla="*/ 0 h 263525"/>
              <a:gd name="T89" fmla="*/ 270510 w 270510"/>
              <a:gd name="T90" fmla="*/ 263525 h 26352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70510" h="263525">
                <a:moveTo>
                  <a:pt x="269991" y="32672"/>
                </a:moveTo>
                <a:lnTo>
                  <a:pt x="268513" y="37574"/>
                </a:lnTo>
                <a:lnTo>
                  <a:pt x="264219" y="42252"/>
                </a:lnTo>
                <a:lnTo>
                  <a:pt x="223126" y="57676"/>
                </a:lnTo>
                <a:lnTo>
                  <a:pt x="173120" y="64342"/>
                </a:lnTo>
                <a:lnTo>
                  <a:pt x="153926" y="65354"/>
                </a:lnTo>
                <a:lnTo>
                  <a:pt x="131969" y="65144"/>
                </a:lnTo>
                <a:lnTo>
                  <a:pt x="92269" y="63102"/>
                </a:lnTo>
                <a:lnTo>
                  <a:pt x="44542" y="56537"/>
                </a:lnTo>
                <a:lnTo>
                  <a:pt x="6598" y="42787"/>
                </a:lnTo>
                <a:lnTo>
                  <a:pt x="0" y="32672"/>
                </a:lnTo>
                <a:lnTo>
                  <a:pt x="33438" y="10936"/>
                </a:lnTo>
                <a:lnTo>
                  <a:pt x="78814" y="2663"/>
                </a:lnTo>
                <a:lnTo>
                  <a:pt x="116075" y="0"/>
                </a:lnTo>
                <a:lnTo>
                  <a:pt x="138037" y="210"/>
                </a:lnTo>
                <a:lnTo>
                  <a:pt x="177743" y="2252"/>
                </a:lnTo>
                <a:lnTo>
                  <a:pt x="225468" y="8817"/>
                </a:lnTo>
                <a:lnTo>
                  <a:pt x="263400" y="22565"/>
                </a:lnTo>
                <a:lnTo>
                  <a:pt x="269991" y="230695"/>
                </a:lnTo>
                <a:lnTo>
                  <a:pt x="268513" y="235598"/>
                </a:lnTo>
                <a:lnTo>
                  <a:pt x="223126" y="255699"/>
                </a:lnTo>
                <a:lnTo>
                  <a:pt x="173120" y="262365"/>
                </a:lnTo>
                <a:lnTo>
                  <a:pt x="153926" y="263377"/>
                </a:lnTo>
                <a:lnTo>
                  <a:pt x="131969" y="263166"/>
                </a:lnTo>
                <a:lnTo>
                  <a:pt x="92269" y="261125"/>
                </a:lnTo>
                <a:lnTo>
                  <a:pt x="44542" y="254561"/>
                </a:lnTo>
                <a:lnTo>
                  <a:pt x="6598" y="240810"/>
                </a:lnTo>
                <a:lnTo>
                  <a:pt x="0" y="230695"/>
                </a:lnTo>
                <a:lnTo>
                  <a:pt x="0" y="32672"/>
                </a:lnTo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9025467" y="2295526"/>
            <a:ext cx="1509184" cy="2693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10" dirty="0">
                <a:latin typeface="Arial"/>
                <a:cs typeface="Arial"/>
              </a:rPr>
              <a:t>Namenode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9156701" y="6437313"/>
            <a:ext cx="1494367" cy="2693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Arial"/>
                <a:cs typeface="Arial"/>
              </a:rPr>
              <a:t>Datanodes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9245" name="object 29"/>
          <p:cNvSpPr>
            <a:spLocks/>
          </p:cNvSpPr>
          <p:nvPr/>
        </p:nvSpPr>
        <p:spPr bwMode="auto">
          <a:xfrm>
            <a:off x="8473018" y="3876676"/>
            <a:ext cx="844549" cy="746125"/>
          </a:xfrm>
          <a:custGeom>
            <a:avLst/>
            <a:gdLst>
              <a:gd name="T0" fmla="*/ 633138 w 632459"/>
              <a:gd name="T1" fmla="*/ 0 h 745489"/>
              <a:gd name="T2" fmla="*/ 0 w 632459"/>
              <a:gd name="T3" fmla="*/ 746115 h 745489"/>
              <a:gd name="T4" fmla="*/ 0 60000 65536"/>
              <a:gd name="T5" fmla="*/ 0 60000 65536"/>
              <a:gd name="T6" fmla="*/ 0 w 632459"/>
              <a:gd name="T7" fmla="*/ 0 h 745489"/>
              <a:gd name="T8" fmla="*/ 632459 w 632459"/>
              <a:gd name="T9" fmla="*/ 745489 h 7454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2459" h="745489">
                <a:moveTo>
                  <a:pt x="632185" y="0"/>
                </a:moveTo>
                <a:lnTo>
                  <a:pt x="0" y="745479"/>
                </a:lnTo>
              </a:path>
            </a:pathLst>
          </a:custGeom>
          <a:noFill/>
          <a:ln w="18842">
            <a:solidFill>
              <a:srgbClr val="A2A2A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6" name="object 30"/>
          <p:cNvSpPr>
            <a:spLocks/>
          </p:cNvSpPr>
          <p:nvPr/>
        </p:nvSpPr>
        <p:spPr bwMode="auto">
          <a:xfrm>
            <a:off x="9315451" y="3876676"/>
            <a:ext cx="211667" cy="746125"/>
          </a:xfrm>
          <a:custGeom>
            <a:avLst/>
            <a:gdLst>
              <a:gd name="T0" fmla="*/ 158673 w 158115"/>
              <a:gd name="T1" fmla="*/ 0 h 745489"/>
              <a:gd name="T2" fmla="*/ 0 w 158115"/>
              <a:gd name="T3" fmla="*/ 746115 h 745489"/>
              <a:gd name="T4" fmla="*/ 0 60000 65536"/>
              <a:gd name="T5" fmla="*/ 0 60000 65536"/>
              <a:gd name="T6" fmla="*/ 0 w 158115"/>
              <a:gd name="T7" fmla="*/ 0 h 745489"/>
              <a:gd name="T8" fmla="*/ 158115 w 158115"/>
              <a:gd name="T9" fmla="*/ 745489 h 7454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8115" h="745489">
                <a:moveTo>
                  <a:pt x="158038" y="0"/>
                </a:moveTo>
                <a:lnTo>
                  <a:pt x="0" y="745479"/>
                </a:lnTo>
              </a:path>
            </a:pathLst>
          </a:custGeom>
          <a:noFill/>
          <a:ln w="18842">
            <a:solidFill>
              <a:srgbClr val="A2A2A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7" name="object 31"/>
          <p:cNvSpPr>
            <a:spLocks/>
          </p:cNvSpPr>
          <p:nvPr/>
        </p:nvSpPr>
        <p:spPr bwMode="auto">
          <a:xfrm>
            <a:off x="9842500" y="3876676"/>
            <a:ext cx="211667" cy="746125"/>
          </a:xfrm>
          <a:custGeom>
            <a:avLst/>
            <a:gdLst>
              <a:gd name="T0" fmla="*/ 0 w 158115"/>
              <a:gd name="T1" fmla="*/ 0 h 745489"/>
              <a:gd name="T2" fmla="*/ 158673 w 158115"/>
              <a:gd name="T3" fmla="*/ 746115 h 745489"/>
              <a:gd name="T4" fmla="*/ 0 60000 65536"/>
              <a:gd name="T5" fmla="*/ 0 60000 65536"/>
              <a:gd name="T6" fmla="*/ 0 w 158115"/>
              <a:gd name="T7" fmla="*/ 0 h 745489"/>
              <a:gd name="T8" fmla="*/ 158115 w 158115"/>
              <a:gd name="T9" fmla="*/ 745489 h 7454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8115" h="745489">
                <a:moveTo>
                  <a:pt x="0" y="0"/>
                </a:moveTo>
                <a:lnTo>
                  <a:pt x="158038" y="745479"/>
                </a:lnTo>
              </a:path>
            </a:pathLst>
          </a:custGeom>
          <a:noFill/>
          <a:ln w="18842">
            <a:solidFill>
              <a:srgbClr val="A2A2A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8" name="object 32"/>
          <p:cNvSpPr>
            <a:spLocks/>
          </p:cNvSpPr>
          <p:nvPr/>
        </p:nvSpPr>
        <p:spPr bwMode="auto">
          <a:xfrm>
            <a:off x="10054168" y="3794126"/>
            <a:ext cx="1157817" cy="828675"/>
          </a:xfrm>
          <a:custGeom>
            <a:avLst/>
            <a:gdLst>
              <a:gd name="T0" fmla="*/ 0 w 869315"/>
              <a:gd name="T1" fmla="*/ 0 h 828675"/>
              <a:gd name="T2" fmla="*/ 868307 w 869315"/>
              <a:gd name="T3" fmla="*/ 828293 h 828675"/>
              <a:gd name="T4" fmla="*/ 0 60000 65536"/>
              <a:gd name="T5" fmla="*/ 0 60000 65536"/>
              <a:gd name="T6" fmla="*/ 0 w 869315"/>
              <a:gd name="T7" fmla="*/ 0 h 828675"/>
              <a:gd name="T8" fmla="*/ 869315 w 869315"/>
              <a:gd name="T9" fmla="*/ 828675 h 828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315" h="828675">
                <a:moveTo>
                  <a:pt x="0" y="0"/>
                </a:moveTo>
                <a:lnTo>
                  <a:pt x="869259" y="828293"/>
                </a:lnTo>
              </a:path>
            </a:pathLst>
          </a:custGeom>
          <a:noFill/>
          <a:ln w="18842">
            <a:solidFill>
              <a:srgbClr val="A2A2A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49" name="object 33"/>
          <p:cNvSpPr>
            <a:spLocks noChangeArrowheads="1"/>
          </p:cNvSpPr>
          <p:nvPr/>
        </p:nvSpPr>
        <p:spPr bwMode="auto">
          <a:xfrm>
            <a:off x="11267018" y="2768601"/>
            <a:ext cx="554567" cy="3032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0" name="object 34"/>
          <p:cNvSpPr>
            <a:spLocks noChangeArrowheads="1"/>
          </p:cNvSpPr>
          <p:nvPr/>
        </p:nvSpPr>
        <p:spPr bwMode="auto">
          <a:xfrm>
            <a:off x="11421534" y="2776539"/>
            <a:ext cx="205317" cy="3206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1" name="object 35"/>
          <p:cNvSpPr>
            <a:spLocks noChangeArrowheads="1"/>
          </p:cNvSpPr>
          <p:nvPr/>
        </p:nvSpPr>
        <p:spPr bwMode="auto">
          <a:xfrm>
            <a:off x="11330517" y="2800351"/>
            <a:ext cx="421216" cy="20161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2" name="object 36"/>
          <p:cNvSpPr>
            <a:spLocks/>
          </p:cNvSpPr>
          <p:nvPr/>
        </p:nvSpPr>
        <p:spPr bwMode="auto">
          <a:xfrm>
            <a:off x="11330518" y="2800351"/>
            <a:ext cx="423333" cy="201613"/>
          </a:xfrm>
          <a:custGeom>
            <a:avLst/>
            <a:gdLst>
              <a:gd name="T0" fmla="*/ 0 w 316229"/>
              <a:gd name="T1" fmla="*/ 33566 h 201930"/>
              <a:gd name="T2" fmla="*/ 3012 w 316229"/>
              <a:gd name="T3" fmla="*/ 19689 h 201930"/>
              <a:gd name="T4" fmla="*/ 11171 w 316229"/>
              <a:gd name="T5" fmla="*/ 8626 h 201930"/>
              <a:gd name="T6" fmla="*/ 23152 w 316229"/>
              <a:gd name="T7" fmla="*/ 1695 h 201930"/>
              <a:gd name="T8" fmla="*/ 283562 w 316229"/>
              <a:gd name="T9" fmla="*/ 0 h 201930"/>
              <a:gd name="T10" fmla="*/ 297535 w 316229"/>
              <a:gd name="T11" fmla="*/ 2995 h 201930"/>
              <a:gd name="T12" fmla="*/ 308669 w 316229"/>
              <a:gd name="T13" fmla="*/ 11104 h 201930"/>
              <a:gd name="T14" fmla="*/ 315643 w 316229"/>
              <a:gd name="T15" fmla="*/ 23008 h 201930"/>
              <a:gd name="T16" fmla="*/ 317347 w 316229"/>
              <a:gd name="T17" fmla="*/ 33566 h 201930"/>
              <a:gd name="T18" fmla="*/ 317347 w 316229"/>
              <a:gd name="T19" fmla="*/ 167955 h 201930"/>
              <a:gd name="T20" fmla="*/ 314337 w 316229"/>
              <a:gd name="T21" fmla="*/ 181844 h 201930"/>
              <a:gd name="T22" fmla="*/ 306186 w 316229"/>
              <a:gd name="T23" fmla="*/ 192913 h 201930"/>
              <a:gd name="T24" fmla="*/ 294213 w 316229"/>
              <a:gd name="T25" fmla="*/ 199850 h 201930"/>
              <a:gd name="T26" fmla="*/ 283562 w 316229"/>
              <a:gd name="T27" fmla="*/ 201552 h 201930"/>
              <a:gd name="T28" fmla="*/ 33784 w 316229"/>
              <a:gd name="T29" fmla="*/ 201552 h 201930"/>
              <a:gd name="T30" fmla="*/ 19817 w 316229"/>
              <a:gd name="T31" fmla="*/ 198558 h 201930"/>
              <a:gd name="T32" fmla="*/ 8687 w 316229"/>
              <a:gd name="T33" fmla="*/ 190453 h 201930"/>
              <a:gd name="T34" fmla="*/ 1711 w 316229"/>
              <a:gd name="T35" fmla="*/ 178546 h 201930"/>
              <a:gd name="T36" fmla="*/ 0 w 316229"/>
              <a:gd name="T37" fmla="*/ 167955 h 201930"/>
              <a:gd name="T38" fmla="*/ 0 w 316229"/>
              <a:gd name="T39" fmla="*/ 33566 h 201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30"/>
              <a:gd name="T62" fmla="*/ 316229 w 316229"/>
              <a:gd name="T63" fmla="*/ 201930 h 2019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30">
                <a:moveTo>
                  <a:pt x="0" y="33619"/>
                </a:moveTo>
                <a:lnTo>
                  <a:pt x="3000" y="19720"/>
                </a:lnTo>
                <a:lnTo>
                  <a:pt x="11126" y="8640"/>
                </a:lnTo>
                <a:lnTo>
                  <a:pt x="23059" y="1698"/>
                </a:lnTo>
                <a:lnTo>
                  <a:pt x="282427" y="0"/>
                </a:lnTo>
                <a:lnTo>
                  <a:pt x="296344" y="3000"/>
                </a:lnTo>
                <a:lnTo>
                  <a:pt x="307433" y="11121"/>
                </a:lnTo>
                <a:lnTo>
                  <a:pt x="314379" y="23044"/>
                </a:lnTo>
                <a:lnTo>
                  <a:pt x="316077" y="33619"/>
                </a:lnTo>
                <a:lnTo>
                  <a:pt x="316077" y="168219"/>
                </a:lnTo>
                <a:lnTo>
                  <a:pt x="313079" y="182130"/>
                </a:lnTo>
                <a:lnTo>
                  <a:pt x="304960" y="193216"/>
                </a:lnTo>
                <a:lnTo>
                  <a:pt x="293035" y="200164"/>
                </a:lnTo>
                <a:lnTo>
                  <a:pt x="282427" y="201869"/>
                </a:lnTo>
                <a:lnTo>
                  <a:pt x="33649" y="201869"/>
                </a:lnTo>
                <a:lnTo>
                  <a:pt x="19738" y="198870"/>
                </a:lnTo>
                <a:lnTo>
                  <a:pt x="8652" y="190752"/>
                </a:lnTo>
                <a:lnTo>
                  <a:pt x="1704" y="178827"/>
                </a:lnTo>
                <a:lnTo>
                  <a:pt x="0" y="168219"/>
                </a:lnTo>
                <a:lnTo>
                  <a:pt x="0" y="33619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3" name="object 37"/>
          <p:cNvSpPr>
            <a:spLocks noChangeArrowheads="1"/>
          </p:cNvSpPr>
          <p:nvPr/>
        </p:nvSpPr>
        <p:spPr bwMode="auto">
          <a:xfrm>
            <a:off x="11267018" y="2992438"/>
            <a:ext cx="554567" cy="30321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4" name="object 38"/>
          <p:cNvSpPr>
            <a:spLocks noChangeArrowheads="1"/>
          </p:cNvSpPr>
          <p:nvPr/>
        </p:nvSpPr>
        <p:spPr bwMode="auto">
          <a:xfrm>
            <a:off x="11404600" y="3000376"/>
            <a:ext cx="256117" cy="315913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5" name="object 39"/>
          <p:cNvSpPr>
            <a:spLocks noChangeArrowheads="1"/>
          </p:cNvSpPr>
          <p:nvPr/>
        </p:nvSpPr>
        <p:spPr bwMode="auto">
          <a:xfrm>
            <a:off x="11330517" y="3022601"/>
            <a:ext cx="421216" cy="20161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6" name="object 40"/>
          <p:cNvSpPr>
            <a:spLocks/>
          </p:cNvSpPr>
          <p:nvPr/>
        </p:nvSpPr>
        <p:spPr bwMode="auto">
          <a:xfrm>
            <a:off x="11330518" y="3022601"/>
            <a:ext cx="423333" cy="201613"/>
          </a:xfrm>
          <a:custGeom>
            <a:avLst/>
            <a:gdLst>
              <a:gd name="T0" fmla="*/ 0 w 316229"/>
              <a:gd name="T1" fmla="*/ 33596 h 201930"/>
              <a:gd name="T2" fmla="*/ 3010 w 316229"/>
              <a:gd name="T3" fmla="*/ 19707 h 201930"/>
              <a:gd name="T4" fmla="*/ 11161 w 316229"/>
              <a:gd name="T5" fmla="*/ 8638 h 201930"/>
              <a:gd name="T6" fmla="*/ 23134 w 316229"/>
              <a:gd name="T7" fmla="*/ 1701 h 201930"/>
              <a:gd name="T8" fmla="*/ 283562 w 316229"/>
              <a:gd name="T9" fmla="*/ 0 h 201930"/>
              <a:gd name="T10" fmla="*/ 297529 w 316229"/>
              <a:gd name="T11" fmla="*/ 2993 h 201930"/>
              <a:gd name="T12" fmla="*/ 308661 w 316229"/>
              <a:gd name="T13" fmla="*/ 11099 h 201930"/>
              <a:gd name="T14" fmla="*/ 315637 w 316229"/>
              <a:gd name="T15" fmla="*/ 23005 h 201930"/>
              <a:gd name="T16" fmla="*/ 317347 w 316229"/>
              <a:gd name="T17" fmla="*/ 33596 h 201930"/>
              <a:gd name="T18" fmla="*/ 317347 w 316229"/>
              <a:gd name="T19" fmla="*/ 167985 h 201930"/>
              <a:gd name="T20" fmla="*/ 314337 w 316229"/>
              <a:gd name="T21" fmla="*/ 181861 h 201930"/>
              <a:gd name="T22" fmla="*/ 306186 w 316229"/>
              <a:gd name="T23" fmla="*/ 192933 h 201930"/>
              <a:gd name="T24" fmla="*/ 294213 w 316229"/>
              <a:gd name="T25" fmla="*/ 199878 h 201930"/>
              <a:gd name="T26" fmla="*/ 283562 w 316229"/>
              <a:gd name="T27" fmla="*/ 201582 h 201930"/>
              <a:gd name="T28" fmla="*/ 33784 w 316229"/>
              <a:gd name="T29" fmla="*/ 201582 h 201930"/>
              <a:gd name="T30" fmla="*/ 19817 w 316229"/>
              <a:gd name="T31" fmla="*/ 198584 h 201930"/>
              <a:gd name="T32" fmla="*/ 8687 w 316229"/>
              <a:gd name="T33" fmla="*/ 190471 h 201930"/>
              <a:gd name="T34" fmla="*/ 1711 w 316229"/>
              <a:gd name="T35" fmla="*/ 178565 h 201930"/>
              <a:gd name="T36" fmla="*/ 0 w 316229"/>
              <a:gd name="T37" fmla="*/ 167985 h 201930"/>
              <a:gd name="T38" fmla="*/ 0 w 316229"/>
              <a:gd name="T39" fmla="*/ 33596 h 201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30"/>
              <a:gd name="T62" fmla="*/ 316229 w 316229"/>
              <a:gd name="T63" fmla="*/ 201930 h 2019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30">
                <a:moveTo>
                  <a:pt x="0" y="33649"/>
                </a:moveTo>
                <a:lnTo>
                  <a:pt x="2998" y="19738"/>
                </a:lnTo>
                <a:lnTo>
                  <a:pt x="11116" y="8652"/>
                </a:lnTo>
                <a:lnTo>
                  <a:pt x="23041" y="1704"/>
                </a:lnTo>
                <a:lnTo>
                  <a:pt x="282427" y="0"/>
                </a:lnTo>
                <a:lnTo>
                  <a:pt x="296338" y="2998"/>
                </a:lnTo>
                <a:lnTo>
                  <a:pt x="307425" y="11116"/>
                </a:lnTo>
                <a:lnTo>
                  <a:pt x="314373" y="23041"/>
                </a:lnTo>
                <a:lnTo>
                  <a:pt x="316077" y="33649"/>
                </a:lnTo>
                <a:lnTo>
                  <a:pt x="316077" y="168249"/>
                </a:lnTo>
                <a:lnTo>
                  <a:pt x="313079" y="182147"/>
                </a:lnTo>
                <a:lnTo>
                  <a:pt x="304960" y="193236"/>
                </a:lnTo>
                <a:lnTo>
                  <a:pt x="293035" y="200192"/>
                </a:lnTo>
                <a:lnTo>
                  <a:pt x="282427" y="201899"/>
                </a:lnTo>
                <a:lnTo>
                  <a:pt x="33649" y="201899"/>
                </a:lnTo>
                <a:lnTo>
                  <a:pt x="19738" y="198896"/>
                </a:lnTo>
                <a:lnTo>
                  <a:pt x="8652" y="190770"/>
                </a:lnTo>
                <a:lnTo>
                  <a:pt x="1704" y="178846"/>
                </a:lnTo>
                <a:lnTo>
                  <a:pt x="0" y="168249"/>
                </a:lnTo>
                <a:lnTo>
                  <a:pt x="0" y="33649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7" name="object 41"/>
          <p:cNvSpPr>
            <a:spLocks noChangeArrowheads="1"/>
          </p:cNvSpPr>
          <p:nvPr/>
        </p:nvSpPr>
        <p:spPr bwMode="auto">
          <a:xfrm>
            <a:off x="11267018" y="3216275"/>
            <a:ext cx="554567" cy="3048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8" name="object 42"/>
          <p:cNvSpPr>
            <a:spLocks noChangeArrowheads="1"/>
          </p:cNvSpPr>
          <p:nvPr/>
        </p:nvSpPr>
        <p:spPr bwMode="auto">
          <a:xfrm>
            <a:off x="11404600" y="3225801"/>
            <a:ext cx="239184" cy="315913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59" name="object 43"/>
          <p:cNvSpPr>
            <a:spLocks noChangeArrowheads="1"/>
          </p:cNvSpPr>
          <p:nvPr/>
        </p:nvSpPr>
        <p:spPr bwMode="auto">
          <a:xfrm>
            <a:off x="11330517" y="3248026"/>
            <a:ext cx="421216" cy="20161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0" name="object 44"/>
          <p:cNvSpPr>
            <a:spLocks/>
          </p:cNvSpPr>
          <p:nvPr/>
        </p:nvSpPr>
        <p:spPr bwMode="auto">
          <a:xfrm>
            <a:off x="11330518" y="3248026"/>
            <a:ext cx="423333" cy="201613"/>
          </a:xfrm>
          <a:custGeom>
            <a:avLst/>
            <a:gdLst>
              <a:gd name="T0" fmla="*/ 0 w 316229"/>
              <a:gd name="T1" fmla="*/ 33596 h 201929"/>
              <a:gd name="T2" fmla="*/ 3010 w 316229"/>
              <a:gd name="T3" fmla="*/ 19707 h 201929"/>
              <a:gd name="T4" fmla="*/ 11161 w 316229"/>
              <a:gd name="T5" fmla="*/ 8638 h 201929"/>
              <a:gd name="T6" fmla="*/ 23134 w 316229"/>
              <a:gd name="T7" fmla="*/ 1701 h 201929"/>
              <a:gd name="T8" fmla="*/ 283562 w 316229"/>
              <a:gd name="T9" fmla="*/ 0 h 201929"/>
              <a:gd name="T10" fmla="*/ 297529 w 316229"/>
              <a:gd name="T11" fmla="*/ 2993 h 201929"/>
              <a:gd name="T12" fmla="*/ 308661 w 316229"/>
              <a:gd name="T13" fmla="*/ 11099 h 201929"/>
              <a:gd name="T14" fmla="*/ 315637 w 316229"/>
              <a:gd name="T15" fmla="*/ 23005 h 201929"/>
              <a:gd name="T16" fmla="*/ 317347 w 316229"/>
              <a:gd name="T17" fmla="*/ 33596 h 201929"/>
              <a:gd name="T18" fmla="*/ 317347 w 316229"/>
              <a:gd name="T19" fmla="*/ 167986 h 201929"/>
              <a:gd name="T20" fmla="*/ 314337 w 316229"/>
              <a:gd name="T21" fmla="*/ 181875 h 201929"/>
              <a:gd name="T22" fmla="*/ 306186 w 316229"/>
              <a:gd name="T23" fmla="*/ 192945 h 201929"/>
              <a:gd name="T24" fmla="*/ 294213 w 316229"/>
              <a:gd name="T25" fmla="*/ 199882 h 201929"/>
              <a:gd name="T26" fmla="*/ 283562 w 316229"/>
              <a:gd name="T27" fmla="*/ 201583 h 201929"/>
              <a:gd name="T28" fmla="*/ 33784 w 316229"/>
              <a:gd name="T29" fmla="*/ 201583 h 201929"/>
              <a:gd name="T30" fmla="*/ 19817 w 316229"/>
              <a:gd name="T31" fmla="*/ 198590 h 201929"/>
              <a:gd name="T32" fmla="*/ 8687 w 316229"/>
              <a:gd name="T33" fmla="*/ 190483 h 201929"/>
              <a:gd name="T34" fmla="*/ 1711 w 316229"/>
              <a:gd name="T35" fmla="*/ 178577 h 201929"/>
              <a:gd name="T36" fmla="*/ 0 w 316229"/>
              <a:gd name="T37" fmla="*/ 167986 h 201929"/>
              <a:gd name="T38" fmla="*/ 0 w 316229"/>
              <a:gd name="T39" fmla="*/ 33596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9"/>
                </a:moveTo>
                <a:lnTo>
                  <a:pt x="2998" y="19738"/>
                </a:lnTo>
                <a:lnTo>
                  <a:pt x="11116" y="8652"/>
                </a:lnTo>
                <a:lnTo>
                  <a:pt x="23041" y="1704"/>
                </a:lnTo>
                <a:lnTo>
                  <a:pt x="282427" y="0"/>
                </a:lnTo>
                <a:lnTo>
                  <a:pt x="296338" y="2998"/>
                </a:lnTo>
                <a:lnTo>
                  <a:pt x="307425" y="11116"/>
                </a:lnTo>
                <a:lnTo>
                  <a:pt x="314373" y="23041"/>
                </a:lnTo>
                <a:lnTo>
                  <a:pt x="316077" y="33649"/>
                </a:lnTo>
                <a:lnTo>
                  <a:pt x="316077" y="168249"/>
                </a:lnTo>
                <a:lnTo>
                  <a:pt x="313079" y="182160"/>
                </a:lnTo>
                <a:lnTo>
                  <a:pt x="304960" y="193247"/>
                </a:lnTo>
                <a:lnTo>
                  <a:pt x="293035" y="200195"/>
                </a:lnTo>
                <a:lnTo>
                  <a:pt x="282427" y="201899"/>
                </a:lnTo>
                <a:lnTo>
                  <a:pt x="33649" y="201899"/>
                </a:lnTo>
                <a:lnTo>
                  <a:pt x="19738" y="198901"/>
                </a:lnTo>
                <a:lnTo>
                  <a:pt x="8652" y="190782"/>
                </a:lnTo>
                <a:lnTo>
                  <a:pt x="1704" y="178857"/>
                </a:lnTo>
                <a:lnTo>
                  <a:pt x="0" y="168249"/>
                </a:lnTo>
                <a:lnTo>
                  <a:pt x="0" y="33649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1" name="object 45"/>
          <p:cNvSpPr>
            <a:spLocks noChangeArrowheads="1"/>
          </p:cNvSpPr>
          <p:nvPr/>
        </p:nvSpPr>
        <p:spPr bwMode="auto">
          <a:xfrm>
            <a:off x="11267018" y="3436938"/>
            <a:ext cx="554567" cy="303212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2" name="object 46"/>
          <p:cNvSpPr>
            <a:spLocks noChangeArrowheads="1"/>
          </p:cNvSpPr>
          <p:nvPr/>
        </p:nvSpPr>
        <p:spPr bwMode="auto">
          <a:xfrm>
            <a:off x="11404600" y="3444876"/>
            <a:ext cx="256117" cy="3206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3" name="object 47"/>
          <p:cNvSpPr>
            <a:spLocks noChangeArrowheads="1"/>
          </p:cNvSpPr>
          <p:nvPr/>
        </p:nvSpPr>
        <p:spPr bwMode="auto">
          <a:xfrm>
            <a:off x="11330517" y="3470276"/>
            <a:ext cx="421216" cy="20161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4" name="object 48"/>
          <p:cNvSpPr>
            <a:spLocks/>
          </p:cNvSpPr>
          <p:nvPr/>
        </p:nvSpPr>
        <p:spPr bwMode="auto">
          <a:xfrm>
            <a:off x="11330518" y="3470276"/>
            <a:ext cx="423333" cy="201613"/>
          </a:xfrm>
          <a:custGeom>
            <a:avLst/>
            <a:gdLst>
              <a:gd name="T0" fmla="*/ 0 w 316229"/>
              <a:gd name="T1" fmla="*/ 33596 h 201929"/>
              <a:gd name="T2" fmla="*/ 3010 w 316229"/>
              <a:gd name="T3" fmla="*/ 19707 h 201929"/>
              <a:gd name="T4" fmla="*/ 11161 w 316229"/>
              <a:gd name="T5" fmla="*/ 8638 h 201929"/>
              <a:gd name="T6" fmla="*/ 23134 w 316229"/>
              <a:gd name="T7" fmla="*/ 1701 h 201929"/>
              <a:gd name="T8" fmla="*/ 283562 w 316229"/>
              <a:gd name="T9" fmla="*/ 0 h 201929"/>
              <a:gd name="T10" fmla="*/ 297529 w 316229"/>
              <a:gd name="T11" fmla="*/ 2993 h 201929"/>
              <a:gd name="T12" fmla="*/ 308661 w 316229"/>
              <a:gd name="T13" fmla="*/ 11099 h 201929"/>
              <a:gd name="T14" fmla="*/ 315637 w 316229"/>
              <a:gd name="T15" fmla="*/ 23005 h 201929"/>
              <a:gd name="T16" fmla="*/ 317347 w 316229"/>
              <a:gd name="T17" fmla="*/ 33596 h 201929"/>
              <a:gd name="T18" fmla="*/ 317347 w 316229"/>
              <a:gd name="T19" fmla="*/ 167986 h 201929"/>
              <a:gd name="T20" fmla="*/ 314337 w 316229"/>
              <a:gd name="T21" fmla="*/ 181875 h 201929"/>
              <a:gd name="T22" fmla="*/ 306186 w 316229"/>
              <a:gd name="T23" fmla="*/ 192945 h 201929"/>
              <a:gd name="T24" fmla="*/ 294213 w 316229"/>
              <a:gd name="T25" fmla="*/ 199882 h 201929"/>
              <a:gd name="T26" fmla="*/ 283562 w 316229"/>
              <a:gd name="T27" fmla="*/ 201583 h 201929"/>
              <a:gd name="T28" fmla="*/ 33784 w 316229"/>
              <a:gd name="T29" fmla="*/ 201583 h 201929"/>
              <a:gd name="T30" fmla="*/ 19817 w 316229"/>
              <a:gd name="T31" fmla="*/ 198590 h 201929"/>
              <a:gd name="T32" fmla="*/ 8687 w 316229"/>
              <a:gd name="T33" fmla="*/ 190483 h 201929"/>
              <a:gd name="T34" fmla="*/ 1711 w 316229"/>
              <a:gd name="T35" fmla="*/ 178577 h 201929"/>
              <a:gd name="T36" fmla="*/ 0 w 316229"/>
              <a:gd name="T37" fmla="*/ 167986 h 201929"/>
              <a:gd name="T38" fmla="*/ 0 w 316229"/>
              <a:gd name="T39" fmla="*/ 33596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9"/>
                </a:moveTo>
                <a:lnTo>
                  <a:pt x="2998" y="19738"/>
                </a:lnTo>
                <a:lnTo>
                  <a:pt x="11116" y="8652"/>
                </a:lnTo>
                <a:lnTo>
                  <a:pt x="23041" y="1704"/>
                </a:lnTo>
                <a:lnTo>
                  <a:pt x="282427" y="0"/>
                </a:lnTo>
                <a:lnTo>
                  <a:pt x="296338" y="2998"/>
                </a:lnTo>
                <a:lnTo>
                  <a:pt x="307425" y="11116"/>
                </a:lnTo>
                <a:lnTo>
                  <a:pt x="314373" y="23041"/>
                </a:lnTo>
                <a:lnTo>
                  <a:pt x="316077" y="33649"/>
                </a:lnTo>
                <a:lnTo>
                  <a:pt x="316077" y="168249"/>
                </a:lnTo>
                <a:lnTo>
                  <a:pt x="313079" y="182160"/>
                </a:lnTo>
                <a:lnTo>
                  <a:pt x="304960" y="193247"/>
                </a:lnTo>
                <a:lnTo>
                  <a:pt x="293035" y="200195"/>
                </a:lnTo>
                <a:lnTo>
                  <a:pt x="282427" y="201899"/>
                </a:lnTo>
                <a:lnTo>
                  <a:pt x="33649" y="201899"/>
                </a:lnTo>
                <a:lnTo>
                  <a:pt x="19738" y="198901"/>
                </a:lnTo>
                <a:lnTo>
                  <a:pt x="8652" y="190782"/>
                </a:lnTo>
                <a:lnTo>
                  <a:pt x="1704" y="178857"/>
                </a:lnTo>
                <a:lnTo>
                  <a:pt x="0" y="168249"/>
                </a:lnTo>
                <a:lnTo>
                  <a:pt x="0" y="33649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5" name="object 49"/>
          <p:cNvSpPr>
            <a:spLocks noChangeArrowheads="1"/>
          </p:cNvSpPr>
          <p:nvPr/>
        </p:nvSpPr>
        <p:spPr bwMode="auto">
          <a:xfrm>
            <a:off x="7986185" y="5527676"/>
            <a:ext cx="554567" cy="303213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6" name="object 50"/>
          <p:cNvSpPr>
            <a:spLocks noChangeArrowheads="1"/>
          </p:cNvSpPr>
          <p:nvPr/>
        </p:nvSpPr>
        <p:spPr bwMode="auto">
          <a:xfrm>
            <a:off x="8140700" y="5535613"/>
            <a:ext cx="205317" cy="315912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7" name="object 51"/>
          <p:cNvSpPr>
            <a:spLocks noChangeArrowheads="1"/>
          </p:cNvSpPr>
          <p:nvPr/>
        </p:nvSpPr>
        <p:spPr bwMode="auto">
          <a:xfrm>
            <a:off x="8051801" y="555942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8" name="object 52"/>
          <p:cNvSpPr>
            <a:spLocks/>
          </p:cNvSpPr>
          <p:nvPr/>
        </p:nvSpPr>
        <p:spPr bwMode="auto">
          <a:xfrm>
            <a:off x="8051801" y="555942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45 w 316229"/>
              <a:gd name="T9" fmla="*/ 0 h 201929"/>
              <a:gd name="T10" fmla="*/ 296043 w 316229"/>
              <a:gd name="T11" fmla="*/ 2994 h 201929"/>
              <a:gd name="T12" fmla="*/ 307119 w 316229"/>
              <a:gd name="T13" fmla="*/ 11102 h 201929"/>
              <a:gd name="T14" fmla="*/ 314059 w 316229"/>
              <a:gd name="T15" fmla="*/ 23008 h 201929"/>
              <a:gd name="T16" fmla="*/ 315761 w 316229"/>
              <a:gd name="T17" fmla="*/ 33593 h 201929"/>
              <a:gd name="T18" fmla="*/ 315761 w 316229"/>
              <a:gd name="T19" fmla="*/ 167983 h 201929"/>
              <a:gd name="T20" fmla="*/ 312766 w 316229"/>
              <a:gd name="T21" fmla="*/ 181870 h 201929"/>
              <a:gd name="T22" fmla="*/ 304654 w 316229"/>
              <a:gd name="T23" fmla="*/ 192939 h 201929"/>
              <a:gd name="T24" fmla="*/ 292741 w 316229"/>
              <a:gd name="T25" fmla="*/ 199876 h 201929"/>
              <a:gd name="T26" fmla="*/ 282145 w 316229"/>
              <a:gd name="T27" fmla="*/ 201577 h 201929"/>
              <a:gd name="T28" fmla="*/ 33615 w 316229"/>
              <a:gd name="T29" fmla="*/ 201577 h 201929"/>
              <a:gd name="T30" fmla="*/ 19718 w 316229"/>
              <a:gd name="T31" fmla="*/ 198583 h 201929"/>
              <a:gd name="T32" fmla="*/ 8642 w 316229"/>
              <a:gd name="T33" fmla="*/ 190476 h 201929"/>
              <a:gd name="T34" fmla="*/ 1701 w 316229"/>
              <a:gd name="T35" fmla="*/ 178570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27" y="0"/>
                </a:lnTo>
                <a:lnTo>
                  <a:pt x="296339" y="2999"/>
                </a:lnTo>
                <a:lnTo>
                  <a:pt x="307426" y="11119"/>
                </a:lnTo>
                <a:lnTo>
                  <a:pt x="314373" y="23044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9" y="182155"/>
                </a:lnTo>
                <a:lnTo>
                  <a:pt x="304959" y="193241"/>
                </a:lnTo>
                <a:lnTo>
                  <a:pt x="293034" y="200189"/>
                </a:lnTo>
                <a:lnTo>
                  <a:pt x="282427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69" name="object 53"/>
          <p:cNvSpPr>
            <a:spLocks noChangeArrowheads="1"/>
          </p:cNvSpPr>
          <p:nvPr/>
        </p:nvSpPr>
        <p:spPr bwMode="auto">
          <a:xfrm>
            <a:off x="7986185" y="5764213"/>
            <a:ext cx="554567" cy="304800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0" name="object 54"/>
          <p:cNvSpPr>
            <a:spLocks noChangeArrowheads="1"/>
          </p:cNvSpPr>
          <p:nvPr/>
        </p:nvSpPr>
        <p:spPr bwMode="auto">
          <a:xfrm>
            <a:off x="8123767" y="5773738"/>
            <a:ext cx="256117" cy="315912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1" name="object 55"/>
          <p:cNvSpPr>
            <a:spLocks noChangeArrowheads="1"/>
          </p:cNvSpPr>
          <p:nvPr/>
        </p:nvSpPr>
        <p:spPr bwMode="auto">
          <a:xfrm>
            <a:off x="8051801" y="579437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2" name="object 56"/>
          <p:cNvSpPr>
            <a:spLocks/>
          </p:cNvSpPr>
          <p:nvPr/>
        </p:nvSpPr>
        <p:spPr bwMode="auto">
          <a:xfrm>
            <a:off x="8051801" y="579437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45 w 316229"/>
              <a:gd name="T9" fmla="*/ 0 h 201929"/>
              <a:gd name="T10" fmla="*/ 296043 w 316229"/>
              <a:gd name="T11" fmla="*/ 2994 h 201929"/>
              <a:gd name="T12" fmla="*/ 307119 w 316229"/>
              <a:gd name="T13" fmla="*/ 11102 h 201929"/>
              <a:gd name="T14" fmla="*/ 314059 w 316229"/>
              <a:gd name="T15" fmla="*/ 23008 h 201929"/>
              <a:gd name="T16" fmla="*/ 315761 w 316229"/>
              <a:gd name="T17" fmla="*/ 33593 h 201929"/>
              <a:gd name="T18" fmla="*/ 315761 w 316229"/>
              <a:gd name="T19" fmla="*/ 167983 h 201929"/>
              <a:gd name="T20" fmla="*/ 312766 w 316229"/>
              <a:gd name="T21" fmla="*/ 181870 h 201929"/>
              <a:gd name="T22" fmla="*/ 304655 w 316229"/>
              <a:gd name="T23" fmla="*/ 192940 h 201929"/>
              <a:gd name="T24" fmla="*/ 292742 w 316229"/>
              <a:gd name="T25" fmla="*/ 199878 h 201929"/>
              <a:gd name="T26" fmla="*/ 282145 w 316229"/>
              <a:gd name="T27" fmla="*/ 201580 h 201929"/>
              <a:gd name="T28" fmla="*/ 33615 w 316229"/>
              <a:gd name="T29" fmla="*/ 201580 h 201929"/>
              <a:gd name="T30" fmla="*/ 19718 w 316229"/>
              <a:gd name="T31" fmla="*/ 198586 h 201929"/>
              <a:gd name="T32" fmla="*/ 8643 w 316229"/>
              <a:gd name="T33" fmla="*/ 190478 h 201929"/>
              <a:gd name="T34" fmla="*/ 1702 w 316229"/>
              <a:gd name="T35" fmla="*/ 178572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27" y="0"/>
                </a:lnTo>
                <a:lnTo>
                  <a:pt x="296339" y="2999"/>
                </a:lnTo>
                <a:lnTo>
                  <a:pt x="307426" y="11119"/>
                </a:lnTo>
                <a:lnTo>
                  <a:pt x="314373" y="23044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9" y="182155"/>
                </a:lnTo>
                <a:lnTo>
                  <a:pt x="304960" y="193242"/>
                </a:lnTo>
                <a:lnTo>
                  <a:pt x="293035" y="200191"/>
                </a:lnTo>
                <a:lnTo>
                  <a:pt x="282427" y="201896"/>
                </a:lnTo>
                <a:lnTo>
                  <a:pt x="33649" y="201896"/>
                </a:lnTo>
                <a:lnTo>
                  <a:pt x="19738" y="198897"/>
                </a:lnTo>
                <a:lnTo>
                  <a:pt x="8652" y="190777"/>
                </a:lnTo>
                <a:lnTo>
                  <a:pt x="1704" y="178852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3" name="object 57"/>
          <p:cNvSpPr>
            <a:spLocks noChangeArrowheads="1"/>
          </p:cNvSpPr>
          <p:nvPr/>
        </p:nvSpPr>
        <p:spPr bwMode="auto">
          <a:xfrm>
            <a:off x="7986185" y="6002338"/>
            <a:ext cx="554567" cy="29845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4" name="object 58"/>
          <p:cNvSpPr>
            <a:spLocks noChangeArrowheads="1"/>
          </p:cNvSpPr>
          <p:nvPr/>
        </p:nvSpPr>
        <p:spPr bwMode="auto">
          <a:xfrm>
            <a:off x="8123767" y="6005514"/>
            <a:ext cx="256117" cy="32067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5" name="object 59"/>
          <p:cNvSpPr>
            <a:spLocks noChangeArrowheads="1"/>
          </p:cNvSpPr>
          <p:nvPr/>
        </p:nvSpPr>
        <p:spPr bwMode="auto">
          <a:xfrm>
            <a:off x="8051801" y="6030913"/>
            <a:ext cx="421217" cy="201612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6" name="object 60"/>
          <p:cNvSpPr>
            <a:spLocks/>
          </p:cNvSpPr>
          <p:nvPr/>
        </p:nvSpPr>
        <p:spPr bwMode="auto">
          <a:xfrm>
            <a:off x="8051801" y="6030913"/>
            <a:ext cx="421217" cy="201612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7 h 201929"/>
              <a:gd name="T4" fmla="*/ 11106 w 316229"/>
              <a:gd name="T5" fmla="*/ 8638 h 201929"/>
              <a:gd name="T6" fmla="*/ 23020 w 316229"/>
              <a:gd name="T7" fmla="*/ 1701 h 201929"/>
              <a:gd name="T8" fmla="*/ 282145 w 316229"/>
              <a:gd name="T9" fmla="*/ 0 h 201929"/>
              <a:gd name="T10" fmla="*/ 296043 w 316229"/>
              <a:gd name="T11" fmla="*/ 2993 h 201929"/>
              <a:gd name="T12" fmla="*/ 307119 w 316229"/>
              <a:gd name="T13" fmla="*/ 11101 h 201929"/>
              <a:gd name="T14" fmla="*/ 314059 w 316229"/>
              <a:gd name="T15" fmla="*/ 23007 h 201929"/>
              <a:gd name="T16" fmla="*/ 315761 w 316229"/>
              <a:gd name="T17" fmla="*/ 33593 h 201929"/>
              <a:gd name="T18" fmla="*/ 315761 w 316229"/>
              <a:gd name="T19" fmla="*/ 167982 h 201929"/>
              <a:gd name="T20" fmla="*/ 312766 w 316229"/>
              <a:gd name="T21" fmla="*/ 181869 h 201929"/>
              <a:gd name="T22" fmla="*/ 304654 w 316229"/>
              <a:gd name="T23" fmla="*/ 192938 h 201929"/>
              <a:gd name="T24" fmla="*/ 292741 w 316229"/>
              <a:gd name="T25" fmla="*/ 199875 h 201929"/>
              <a:gd name="T26" fmla="*/ 282145 w 316229"/>
              <a:gd name="T27" fmla="*/ 201576 h 201929"/>
              <a:gd name="T28" fmla="*/ 33615 w 316229"/>
              <a:gd name="T29" fmla="*/ 201576 h 201929"/>
              <a:gd name="T30" fmla="*/ 19718 w 316229"/>
              <a:gd name="T31" fmla="*/ 198582 h 201929"/>
              <a:gd name="T32" fmla="*/ 8642 w 316229"/>
              <a:gd name="T33" fmla="*/ 190476 h 201929"/>
              <a:gd name="T34" fmla="*/ 1701 w 316229"/>
              <a:gd name="T35" fmla="*/ 178569 h 201929"/>
              <a:gd name="T36" fmla="*/ 0 w 316229"/>
              <a:gd name="T37" fmla="*/ 167982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8"/>
                </a:lnTo>
                <a:lnTo>
                  <a:pt x="11117" y="8652"/>
                </a:lnTo>
                <a:lnTo>
                  <a:pt x="23043" y="1704"/>
                </a:lnTo>
                <a:lnTo>
                  <a:pt x="282427" y="0"/>
                </a:lnTo>
                <a:lnTo>
                  <a:pt x="296339" y="2998"/>
                </a:lnTo>
                <a:lnTo>
                  <a:pt x="307426" y="11118"/>
                </a:lnTo>
                <a:lnTo>
                  <a:pt x="314373" y="23043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9" y="182155"/>
                </a:lnTo>
                <a:lnTo>
                  <a:pt x="304959" y="193241"/>
                </a:lnTo>
                <a:lnTo>
                  <a:pt x="293034" y="200189"/>
                </a:lnTo>
                <a:lnTo>
                  <a:pt x="282427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7" name="object 61"/>
          <p:cNvSpPr>
            <a:spLocks noChangeArrowheads="1"/>
          </p:cNvSpPr>
          <p:nvPr/>
        </p:nvSpPr>
        <p:spPr bwMode="auto">
          <a:xfrm>
            <a:off x="9038167" y="5527676"/>
            <a:ext cx="554567" cy="303213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8" name="object 62"/>
          <p:cNvSpPr>
            <a:spLocks noChangeArrowheads="1"/>
          </p:cNvSpPr>
          <p:nvPr/>
        </p:nvSpPr>
        <p:spPr bwMode="auto">
          <a:xfrm>
            <a:off x="9177867" y="5535613"/>
            <a:ext cx="254000" cy="315912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79" name="object 63"/>
          <p:cNvSpPr>
            <a:spLocks noChangeArrowheads="1"/>
          </p:cNvSpPr>
          <p:nvPr/>
        </p:nvSpPr>
        <p:spPr bwMode="auto">
          <a:xfrm>
            <a:off x="9105901" y="555942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0" name="object 64"/>
          <p:cNvSpPr>
            <a:spLocks/>
          </p:cNvSpPr>
          <p:nvPr/>
        </p:nvSpPr>
        <p:spPr bwMode="auto">
          <a:xfrm>
            <a:off x="9105901" y="555942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1 w 316229"/>
              <a:gd name="T11" fmla="*/ 2996 h 201929"/>
              <a:gd name="T12" fmla="*/ 307130 w 316229"/>
              <a:gd name="T13" fmla="*/ 11111 h 201929"/>
              <a:gd name="T14" fmla="*/ 314066 w 316229"/>
              <a:gd name="T15" fmla="*/ 23026 h 201929"/>
              <a:gd name="T16" fmla="*/ 315761 w 316229"/>
              <a:gd name="T17" fmla="*/ 33593 h 201929"/>
              <a:gd name="T18" fmla="*/ 315761 w 316229"/>
              <a:gd name="T19" fmla="*/ 167983 h 201929"/>
              <a:gd name="T20" fmla="*/ 312764 w 316229"/>
              <a:gd name="T21" fmla="*/ 181876 h 201929"/>
              <a:gd name="T22" fmla="*/ 304650 w 316229"/>
              <a:gd name="T23" fmla="*/ 192947 h 201929"/>
              <a:gd name="T24" fmla="*/ 292738 w 316229"/>
              <a:gd name="T25" fmla="*/ 199882 h 201929"/>
              <a:gd name="T26" fmla="*/ 282176 w 316229"/>
              <a:gd name="T27" fmla="*/ 201577 h 201929"/>
              <a:gd name="T28" fmla="*/ 33615 w 316229"/>
              <a:gd name="T29" fmla="*/ 201577 h 201929"/>
              <a:gd name="T30" fmla="*/ 19718 w 316229"/>
              <a:gd name="T31" fmla="*/ 198583 h 201929"/>
              <a:gd name="T32" fmla="*/ 8642 w 316229"/>
              <a:gd name="T33" fmla="*/ 190476 h 201929"/>
              <a:gd name="T34" fmla="*/ 1701 w 316229"/>
              <a:gd name="T35" fmla="*/ 178570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58" y="0"/>
                </a:lnTo>
                <a:lnTo>
                  <a:pt x="296357" y="3001"/>
                </a:lnTo>
                <a:lnTo>
                  <a:pt x="307437" y="11128"/>
                </a:lnTo>
                <a:lnTo>
                  <a:pt x="314380" y="23062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7" y="182161"/>
                </a:lnTo>
                <a:lnTo>
                  <a:pt x="304955" y="193249"/>
                </a:lnTo>
                <a:lnTo>
                  <a:pt x="293031" y="200195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1" name="object 65"/>
          <p:cNvSpPr>
            <a:spLocks noChangeArrowheads="1"/>
          </p:cNvSpPr>
          <p:nvPr/>
        </p:nvSpPr>
        <p:spPr bwMode="auto">
          <a:xfrm>
            <a:off x="9038167" y="5764213"/>
            <a:ext cx="554567" cy="304800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2" name="object 66"/>
          <p:cNvSpPr>
            <a:spLocks noChangeArrowheads="1"/>
          </p:cNvSpPr>
          <p:nvPr/>
        </p:nvSpPr>
        <p:spPr bwMode="auto">
          <a:xfrm>
            <a:off x="9194800" y="5773738"/>
            <a:ext cx="203200" cy="315912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3" name="object 67"/>
          <p:cNvSpPr>
            <a:spLocks noChangeArrowheads="1"/>
          </p:cNvSpPr>
          <p:nvPr/>
        </p:nvSpPr>
        <p:spPr bwMode="auto">
          <a:xfrm>
            <a:off x="9105901" y="579437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4" name="object 68"/>
          <p:cNvSpPr>
            <a:spLocks/>
          </p:cNvSpPr>
          <p:nvPr/>
        </p:nvSpPr>
        <p:spPr bwMode="auto">
          <a:xfrm>
            <a:off x="9105901" y="579437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1 w 316229"/>
              <a:gd name="T11" fmla="*/ 2996 h 201929"/>
              <a:gd name="T12" fmla="*/ 307130 w 316229"/>
              <a:gd name="T13" fmla="*/ 11111 h 201929"/>
              <a:gd name="T14" fmla="*/ 314066 w 316229"/>
              <a:gd name="T15" fmla="*/ 23026 h 201929"/>
              <a:gd name="T16" fmla="*/ 315761 w 316229"/>
              <a:gd name="T17" fmla="*/ 33593 h 201929"/>
              <a:gd name="T18" fmla="*/ 315761 w 316229"/>
              <a:gd name="T19" fmla="*/ 167983 h 201929"/>
              <a:gd name="T20" fmla="*/ 312764 w 316229"/>
              <a:gd name="T21" fmla="*/ 181876 h 201929"/>
              <a:gd name="T22" fmla="*/ 304651 w 316229"/>
              <a:gd name="T23" fmla="*/ 192948 h 201929"/>
              <a:gd name="T24" fmla="*/ 292740 w 316229"/>
              <a:gd name="T25" fmla="*/ 199884 h 201929"/>
              <a:gd name="T26" fmla="*/ 282176 w 316229"/>
              <a:gd name="T27" fmla="*/ 201580 h 201929"/>
              <a:gd name="T28" fmla="*/ 33615 w 316229"/>
              <a:gd name="T29" fmla="*/ 201580 h 201929"/>
              <a:gd name="T30" fmla="*/ 19718 w 316229"/>
              <a:gd name="T31" fmla="*/ 198586 h 201929"/>
              <a:gd name="T32" fmla="*/ 8643 w 316229"/>
              <a:gd name="T33" fmla="*/ 190478 h 201929"/>
              <a:gd name="T34" fmla="*/ 1702 w 316229"/>
              <a:gd name="T35" fmla="*/ 178572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58" y="0"/>
                </a:lnTo>
                <a:lnTo>
                  <a:pt x="296357" y="3001"/>
                </a:lnTo>
                <a:lnTo>
                  <a:pt x="307437" y="11128"/>
                </a:lnTo>
                <a:lnTo>
                  <a:pt x="314380" y="23062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7" y="182161"/>
                </a:lnTo>
                <a:lnTo>
                  <a:pt x="304956" y="193250"/>
                </a:lnTo>
                <a:lnTo>
                  <a:pt x="293033" y="200197"/>
                </a:lnTo>
                <a:lnTo>
                  <a:pt x="282458" y="201896"/>
                </a:lnTo>
                <a:lnTo>
                  <a:pt x="33649" y="201896"/>
                </a:lnTo>
                <a:lnTo>
                  <a:pt x="19738" y="198897"/>
                </a:lnTo>
                <a:lnTo>
                  <a:pt x="8652" y="190777"/>
                </a:lnTo>
                <a:lnTo>
                  <a:pt x="1704" y="178852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5" name="object 69"/>
          <p:cNvSpPr>
            <a:spLocks noChangeArrowheads="1"/>
          </p:cNvSpPr>
          <p:nvPr/>
        </p:nvSpPr>
        <p:spPr bwMode="auto">
          <a:xfrm>
            <a:off x="9038167" y="6002338"/>
            <a:ext cx="554567" cy="298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6" name="object 70"/>
          <p:cNvSpPr>
            <a:spLocks noChangeArrowheads="1"/>
          </p:cNvSpPr>
          <p:nvPr/>
        </p:nvSpPr>
        <p:spPr bwMode="auto">
          <a:xfrm>
            <a:off x="9177867" y="6005514"/>
            <a:ext cx="237067" cy="320675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7" name="object 71"/>
          <p:cNvSpPr>
            <a:spLocks noChangeArrowheads="1"/>
          </p:cNvSpPr>
          <p:nvPr/>
        </p:nvSpPr>
        <p:spPr bwMode="auto">
          <a:xfrm>
            <a:off x="9105901" y="6030913"/>
            <a:ext cx="421217" cy="201612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8" name="object 72"/>
          <p:cNvSpPr>
            <a:spLocks/>
          </p:cNvSpPr>
          <p:nvPr/>
        </p:nvSpPr>
        <p:spPr bwMode="auto">
          <a:xfrm>
            <a:off x="9105901" y="6030913"/>
            <a:ext cx="421217" cy="201612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7 h 201929"/>
              <a:gd name="T4" fmla="*/ 11106 w 316229"/>
              <a:gd name="T5" fmla="*/ 8638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1 w 316229"/>
              <a:gd name="T11" fmla="*/ 2996 h 201929"/>
              <a:gd name="T12" fmla="*/ 307130 w 316229"/>
              <a:gd name="T13" fmla="*/ 11110 h 201929"/>
              <a:gd name="T14" fmla="*/ 314066 w 316229"/>
              <a:gd name="T15" fmla="*/ 23025 h 201929"/>
              <a:gd name="T16" fmla="*/ 315761 w 316229"/>
              <a:gd name="T17" fmla="*/ 33593 h 201929"/>
              <a:gd name="T18" fmla="*/ 315761 w 316229"/>
              <a:gd name="T19" fmla="*/ 167982 h 201929"/>
              <a:gd name="T20" fmla="*/ 312764 w 316229"/>
              <a:gd name="T21" fmla="*/ 181875 h 201929"/>
              <a:gd name="T22" fmla="*/ 304650 w 316229"/>
              <a:gd name="T23" fmla="*/ 192946 h 201929"/>
              <a:gd name="T24" fmla="*/ 292738 w 316229"/>
              <a:gd name="T25" fmla="*/ 199881 h 201929"/>
              <a:gd name="T26" fmla="*/ 282176 w 316229"/>
              <a:gd name="T27" fmla="*/ 201576 h 201929"/>
              <a:gd name="T28" fmla="*/ 33615 w 316229"/>
              <a:gd name="T29" fmla="*/ 201576 h 201929"/>
              <a:gd name="T30" fmla="*/ 19718 w 316229"/>
              <a:gd name="T31" fmla="*/ 198582 h 201929"/>
              <a:gd name="T32" fmla="*/ 8642 w 316229"/>
              <a:gd name="T33" fmla="*/ 190476 h 201929"/>
              <a:gd name="T34" fmla="*/ 1701 w 316229"/>
              <a:gd name="T35" fmla="*/ 178569 h 201929"/>
              <a:gd name="T36" fmla="*/ 0 w 316229"/>
              <a:gd name="T37" fmla="*/ 167982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8"/>
                </a:lnTo>
                <a:lnTo>
                  <a:pt x="11117" y="8652"/>
                </a:lnTo>
                <a:lnTo>
                  <a:pt x="23043" y="1704"/>
                </a:lnTo>
                <a:lnTo>
                  <a:pt x="282458" y="0"/>
                </a:lnTo>
                <a:lnTo>
                  <a:pt x="296357" y="3001"/>
                </a:lnTo>
                <a:lnTo>
                  <a:pt x="307437" y="11127"/>
                </a:lnTo>
                <a:lnTo>
                  <a:pt x="314380" y="23061"/>
                </a:lnTo>
                <a:lnTo>
                  <a:pt x="316077" y="33646"/>
                </a:lnTo>
                <a:lnTo>
                  <a:pt x="316077" y="168246"/>
                </a:lnTo>
                <a:lnTo>
                  <a:pt x="313077" y="182161"/>
                </a:lnTo>
                <a:lnTo>
                  <a:pt x="304955" y="193249"/>
                </a:lnTo>
                <a:lnTo>
                  <a:pt x="293031" y="200195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89" name="object 73"/>
          <p:cNvSpPr>
            <a:spLocks noChangeArrowheads="1"/>
          </p:cNvSpPr>
          <p:nvPr/>
        </p:nvSpPr>
        <p:spPr bwMode="auto">
          <a:xfrm>
            <a:off x="10092267" y="5527676"/>
            <a:ext cx="554567" cy="303213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0" name="object 74"/>
          <p:cNvSpPr>
            <a:spLocks noChangeArrowheads="1"/>
          </p:cNvSpPr>
          <p:nvPr/>
        </p:nvSpPr>
        <p:spPr bwMode="auto">
          <a:xfrm>
            <a:off x="10246785" y="5535613"/>
            <a:ext cx="205316" cy="315912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1" name="object 75"/>
          <p:cNvSpPr>
            <a:spLocks noChangeArrowheads="1"/>
          </p:cNvSpPr>
          <p:nvPr/>
        </p:nvSpPr>
        <p:spPr bwMode="auto">
          <a:xfrm>
            <a:off x="10160001" y="555942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2" name="object 76"/>
          <p:cNvSpPr>
            <a:spLocks/>
          </p:cNvSpPr>
          <p:nvPr/>
        </p:nvSpPr>
        <p:spPr bwMode="auto">
          <a:xfrm>
            <a:off x="10160001" y="555942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0 w 316229"/>
              <a:gd name="T11" fmla="*/ 2994 h 201929"/>
              <a:gd name="T12" fmla="*/ 307139 w 316229"/>
              <a:gd name="T13" fmla="*/ 11102 h 201929"/>
              <a:gd name="T14" fmla="*/ 314087 w 316229"/>
              <a:gd name="T15" fmla="*/ 23008 h 201929"/>
              <a:gd name="T16" fmla="*/ 315792 w 316229"/>
              <a:gd name="T17" fmla="*/ 33593 h 201929"/>
              <a:gd name="T18" fmla="*/ 315792 w 316229"/>
              <a:gd name="T19" fmla="*/ 167983 h 201929"/>
              <a:gd name="T20" fmla="*/ 312791 w 316229"/>
              <a:gd name="T21" fmla="*/ 181870 h 201929"/>
              <a:gd name="T22" fmla="*/ 304673 w 316229"/>
              <a:gd name="T23" fmla="*/ 192939 h 201929"/>
              <a:gd name="T24" fmla="*/ 292759 w 316229"/>
              <a:gd name="T25" fmla="*/ 199876 h 201929"/>
              <a:gd name="T26" fmla="*/ 282176 w 316229"/>
              <a:gd name="T27" fmla="*/ 201577 h 201929"/>
              <a:gd name="T28" fmla="*/ 33615 w 316229"/>
              <a:gd name="T29" fmla="*/ 201577 h 201929"/>
              <a:gd name="T30" fmla="*/ 19718 w 316229"/>
              <a:gd name="T31" fmla="*/ 198583 h 201929"/>
              <a:gd name="T32" fmla="*/ 8642 w 316229"/>
              <a:gd name="T33" fmla="*/ 190476 h 201929"/>
              <a:gd name="T34" fmla="*/ 1701 w 316229"/>
              <a:gd name="T35" fmla="*/ 178570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58" y="0"/>
                </a:lnTo>
                <a:lnTo>
                  <a:pt x="296356" y="2999"/>
                </a:lnTo>
                <a:lnTo>
                  <a:pt x="307446" y="11119"/>
                </a:lnTo>
                <a:lnTo>
                  <a:pt x="314401" y="23044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4" y="182155"/>
                </a:lnTo>
                <a:lnTo>
                  <a:pt x="304978" y="193241"/>
                </a:lnTo>
                <a:lnTo>
                  <a:pt x="293052" y="200189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3" name="object 77"/>
          <p:cNvSpPr>
            <a:spLocks noChangeArrowheads="1"/>
          </p:cNvSpPr>
          <p:nvPr/>
        </p:nvSpPr>
        <p:spPr bwMode="auto">
          <a:xfrm>
            <a:off x="10092267" y="5764213"/>
            <a:ext cx="554567" cy="304800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4" name="object 78"/>
          <p:cNvSpPr>
            <a:spLocks noChangeArrowheads="1"/>
          </p:cNvSpPr>
          <p:nvPr/>
        </p:nvSpPr>
        <p:spPr bwMode="auto">
          <a:xfrm>
            <a:off x="10229851" y="5773738"/>
            <a:ext cx="256116" cy="315912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5" name="object 79"/>
          <p:cNvSpPr>
            <a:spLocks noChangeArrowheads="1"/>
          </p:cNvSpPr>
          <p:nvPr/>
        </p:nvSpPr>
        <p:spPr bwMode="auto">
          <a:xfrm>
            <a:off x="10160001" y="5794376"/>
            <a:ext cx="421217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6" name="object 80"/>
          <p:cNvSpPr>
            <a:spLocks/>
          </p:cNvSpPr>
          <p:nvPr/>
        </p:nvSpPr>
        <p:spPr bwMode="auto">
          <a:xfrm>
            <a:off x="10160001" y="5794376"/>
            <a:ext cx="421217" cy="201613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8 h 201929"/>
              <a:gd name="T4" fmla="*/ 11106 w 316229"/>
              <a:gd name="T5" fmla="*/ 8639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0 w 316229"/>
              <a:gd name="T11" fmla="*/ 2994 h 201929"/>
              <a:gd name="T12" fmla="*/ 307139 w 316229"/>
              <a:gd name="T13" fmla="*/ 11102 h 201929"/>
              <a:gd name="T14" fmla="*/ 314087 w 316229"/>
              <a:gd name="T15" fmla="*/ 23008 h 201929"/>
              <a:gd name="T16" fmla="*/ 315792 w 316229"/>
              <a:gd name="T17" fmla="*/ 33593 h 201929"/>
              <a:gd name="T18" fmla="*/ 315792 w 316229"/>
              <a:gd name="T19" fmla="*/ 167983 h 201929"/>
              <a:gd name="T20" fmla="*/ 312792 w 316229"/>
              <a:gd name="T21" fmla="*/ 181870 h 201929"/>
              <a:gd name="T22" fmla="*/ 304674 w 316229"/>
              <a:gd name="T23" fmla="*/ 192940 h 201929"/>
              <a:gd name="T24" fmla="*/ 292761 w 316229"/>
              <a:gd name="T25" fmla="*/ 199878 h 201929"/>
              <a:gd name="T26" fmla="*/ 282176 w 316229"/>
              <a:gd name="T27" fmla="*/ 201580 h 201929"/>
              <a:gd name="T28" fmla="*/ 33615 w 316229"/>
              <a:gd name="T29" fmla="*/ 201580 h 201929"/>
              <a:gd name="T30" fmla="*/ 19718 w 316229"/>
              <a:gd name="T31" fmla="*/ 198586 h 201929"/>
              <a:gd name="T32" fmla="*/ 8643 w 316229"/>
              <a:gd name="T33" fmla="*/ 190478 h 201929"/>
              <a:gd name="T34" fmla="*/ 1702 w 316229"/>
              <a:gd name="T35" fmla="*/ 178572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9"/>
                </a:lnTo>
                <a:lnTo>
                  <a:pt x="11117" y="8653"/>
                </a:lnTo>
                <a:lnTo>
                  <a:pt x="23043" y="1704"/>
                </a:lnTo>
                <a:lnTo>
                  <a:pt x="282458" y="0"/>
                </a:lnTo>
                <a:lnTo>
                  <a:pt x="296356" y="2999"/>
                </a:lnTo>
                <a:lnTo>
                  <a:pt x="307446" y="11119"/>
                </a:lnTo>
                <a:lnTo>
                  <a:pt x="314401" y="23044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5" y="182155"/>
                </a:lnTo>
                <a:lnTo>
                  <a:pt x="304979" y="193242"/>
                </a:lnTo>
                <a:lnTo>
                  <a:pt x="293054" y="200191"/>
                </a:lnTo>
                <a:lnTo>
                  <a:pt x="282458" y="201896"/>
                </a:lnTo>
                <a:lnTo>
                  <a:pt x="33649" y="201896"/>
                </a:lnTo>
                <a:lnTo>
                  <a:pt x="19738" y="198897"/>
                </a:lnTo>
                <a:lnTo>
                  <a:pt x="8652" y="190777"/>
                </a:lnTo>
                <a:lnTo>
                  <a:pt x="1704" y="178852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7" name="object 81"/>
          <p:cNvSpPr>
            <a:spLocks noChangeArrowheads="1"/>
          </p:cNvSpPr>
          <p:nvPr/>
        </p:nvSpPr>
        <p:spPr bwMode="auto">
          <a:xfrm>
            <a:off x="10092267" y="6002338"/>
            <a:ext cx="554567" cy="29845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8" name="object 82"/>
          <p:cNvSpPr>
            <a:spLocks noChangeArrowheads="1"/>
          </p:cNvSpPr>
          <p:nvPr/>
        </p:nvSpPr>
        <p:spPr bwMode="auto">
          <a:xfrm>
            <a:off x="10229851" y="6005514"/>
            <a:ext cx="239183" cy="320675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299" name="object 83"/>
          <p:cNvSpPr>
            <a:spLocks noChangeArrowheads="1"/>
          </p:cNvSpPr>
          <p:nvPr/>
        </p:nvSpPr>
        <p:spPr bwMode="auto">
          <a:xfrm>
            <a:off x="10160001" y="6030913"/>
            <a:ext cx="421217" cy="201612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0" name="object 84"/>
          <p:cNvSpPr>
            <a:spLocks/>
          </p:cNvSpPr>
          <p:nvPr/>
        </p:nvSpPr>
        <p:spPr bwMode="auto">
          <a:xfrm>
            <a:off x="10160001" y="6030913"/>
            <a:ext cx="421217" cy="201612"/>
          </a:xfrm>
          <a:custGeom>
            <a:avLst/>
            <a:gdLst>
              <a:gd name="T0" fmla="*/ 0 w 316229"/>
              <a:gd name="T1" fmla="*/ 33593 h 201929"/>
              <a:gd name="T2" fmla="*/ 2995 w 316229"/>
              <a:gd name="T3" fmla="*/ 19707 h 201929"/>
              <a:gd name="T4" fmla="*/ 11106 w 316229"/>
              <a:gd name="T5" fmla="*/ 8638 h 201929"/>
              <a:gd name="T6" fmla="*/ 23020 w 316229"/>
              <a:gd name="T7" fmla="*/ 1701 h 201929"/>
              <a:gd name="T8" fmla="*/ 282176 w 316229"/>
              <a:gd name="T9" fmla="*/ 0 h 201929"/>
              <a:gd name="T10" fmla="*/ 296060 w 316229"/>
              <a:gd name="T11" fmla="*/ 2993 h 201929"/>
              <a:gd name="T12" fmla="*/ 307139 w 316229"/>
              <a:gd name="T13" fmla="*/ 11101 h 201929"/>
              <a:gd name="T14" fmla="*/ 314087 w 316229"/>
              <a:gd name="T15" fmla="*/ 23007 h 201929"/>
              <a:gd name="T16" fmla="*/ 315792 w 316229"/>
              <a:gd name="T17" fmla="*/ 33593 h 201929"/>
              <a:gd name="T18" fmla="*/ 315792 w 316229"/>
              <a:gd name="T19" fmla="*/ 167982 h 201929"/>
              <a:gd name="T20" fmla="*/ 312791 w 316229"/>
              <a:gd name="T21" fmla="*/ 181869 h 201929"/>
              <a:gd name="T22" fmla="*/ 304673 w 316229"/>
              <a:gd name="T23" fmla="*/ 192938 h 201929"/>
              <a:gd name="T24" fmla="*/ 292759 w 316229"/>
              <a:gd name="T25" fmla="*/ 199875 h 201929"/>
              <a:gd name="T26" fmla="*/ 282176 w 316229"/>
              <a:gd name="T27" fmla="*/ 201576 h 201929"/>
              <a:gd name="T28" fmla="*/ 33615 w 316229"/>
              <a:gd name="T29" fmla="*/ 201576 h 201929"/>
              <a:gd name="T30" fmla="*/ 19718 w 316229"/>
              <a:gd name="T31" fmla="*/ 198582 h 201929"/>
              <a:gd name="T32" fmla="*/ 8642 w 316229"/>
              <a:gd name="T33" fmla="*/ 190476 h 201929"/>
              <a:gd name="T34" fmla="*/ 1701 w 316229"/>
              <a:gd name="T35" fmla="*/ 178569 h 201929"/>
              <a:gd name="T36" fmla="*/ 0 w 316229"/>
              <a:gd name="T37" fmla="*/ 167982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2998" y="19738"/>
                </a:lnTo>
                <a:lnTo>
                  <a:pt x="11117" y="8652"/>
                </a:lnTo>
                <a:lnTo>
                  <a:pt x="23043" y="1704"/>
                </a:lnTo>
                <a:lnTo>
                  <a:pt x="282458" y="0"/>
                </a:lnTo>
                <a:lnTo>
                  <a:pt x="296356" y="2998"/>
                </a:lnTo>
                <a:lnTo>
                  <a:pt x="307446" y="11118"/>
                </a:lnTo>
                <a:lnTo>
                  <a:pt x="314401" y="23043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4" y="182155"/>
                </a:lnTo>
                <a:lnTo>
                  <a:pt x="304978" y="193241"/>
                </a:lnTo>
                <a:lnTo>
                  <a:pt x="293052" y="200189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38" y="198894"/>
                </a:lnTo>
                <a:lnTo>
                  <a:pt x="8651" y="190775"/>
                </a:lnTo>
                <a:lnTo>
                  <a:pt x="1703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1" name="object 85"/>
          <p:cNvSpPr>
            <a:spLocks noChangeArrowheads="1"/>
          </p:cNvSpPr>
          <p:nvPr/>
        </p:nvSpPr>
        <p:spPr bwMode="auto">
          <a:xfrm>
            <a:off x="11144251" y="5527676"/>
            <a:ext cx="554567" cy="303213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2" name="object 86"/>
          <p:cNvSpPr>
            <a:spLocks noChangeArrowheads="1"/>
          </p:cNvSpPr>
          <p:nvPr/>
        </p:nvSpPr>
        <p:spPr bwMode="auto">
          <a:xfrm>
            <a:off x="11283951" y="5535613"/>
            <a:ext cx="243416" cy="315912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3" name="object 87"/>
          <p:cNvSpPr>
            <a:spLocks noChangeArrowheads="1"/>
          </p:cNvSpPr>
          <p:nvPr/>
        </p:nvSpPr>
        <p:spPr bwMode="auto">
          <a:xfrm>
            <a:off x="11211984" y="5559426"/>
            <a:ext cx="421216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4" name="object 88"/>
          <p:cNvSpPr>
            <a:spLocks/>
          </p:cNvSpPr>
          <p:nvPr/>
        </p:nvSpPr>
        <p:spPr bwMode="auto">
          <a:xfrm>
            <a:off x="11211984" y="5559426"/>
            <a:ext cx="423333" cy="201613"/>
          </a:xfrm>
          <a:custGeom>
            <a:avLst/>
            <a:gdLst>
              <a:gd name="T0" fmla="*/ 0 w 316229"/>
              <a:gd name="T1" fmla="*/ 33593 h 201929"/>
              <a:gd name="T2" fmla="*/ 3015 w 316229"/>
              <a:gd name="T3" fmla="*/ 19708 h 201929"/>
              <a:gd name="T4" fmla="*/ 11174 w 316229"/>
              <a:gd name="T5" fmla="*/ 8639 h 201929"/>
              <a:gd name="T6" fmla="*/ 23148 w 316229"/>
              <a:gd name="T7" fmla="*/ 1701 h 201929"/>
              <a:gd name="T8" fmla="*/ 283593 w 316229"/>
              <a:gd name="T9" fmla="*/ 0 h 201929"/>
              <a:gd name="T10" fmla="*/ 297547 w 316229"/>
              <a:gd name="T11" fmla="*/ 2994 h 201929"/>
              <a:gd name="T12" fmla="*/ 308682 w 316229"/>
              <a:gd name="T13" fmla="*/ 11102 h 201929"/>
              <a:gd name="T14" fmla="*/ 315665 w 316229"/>
              <a:gd name="T15" fmla="*/ 23008 h 201929"/>
              <a:gd name="T16" fmla="*/ 317379 w 316229"/>
              <a:gd name="T17" fmla="*/ 33593 h 201929"/>
              <a:gd name="T18" fmla="*/ 317379 w 316229"/>
              <a:gd name="T19" fmla="*/ 167983 h 201929"/>
              <a:gd name="T20" fmla="*/ 314362 w 316229"/>
              <a:gd name="T21" fmla="*/ 181870 h 201929"/>
              <a:gd name="T22" fmla="*/ 306204 w 316229"/>
              <a:gd name="T23" fmla="*/ 192939 h 201929"/>
              <a:gd name="T24" fmla="*/ 294230 w 316229"/>
              <a:gd name="T25" fmla="*/ 199876 h 201929"/>
              <a:gd name="T26" fmla="*/ 283593 w 316229"/>
              <a:gd name="T27" fmla="*/ 201577 h 201929"/>
              <a:gd name="T28" fmla="*/ 33784 w 316229"/>
              <a:gd name="T29" fmla="*/ 201577 h 201929"/>
              <a:gd name="T30" fmla="*/ 19830 w 316229"/>
              <a:gd name="T31" fmla="*/ 198583 h 201929"/>
              <a:gd name="T32" fmla="*/ 8696 w 316229"/>
              <a:gd name="T33" fmla="*/ 190476 h 201929"/>
              <a:gd name="T34" fmla="*/ 1713 w 316229"/>
              <a:gd name="T35" fmla="*/ 178570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3003" y="19739"/>
                </a:lnTo>
                <a:lnTo>
                  <a:pt x="11129" y="8653"/>
                </a:lnTo>
                <a:lnTo>
                  <a:pt x="23055" y="1704"/>
                </a:lnTo>
                <a:lnTo>
                  <a:pt x="282458" y="0"/>
                </a:lnTo>
                <a:lnTo>
                  <a:pt x="296356" y="2999"/>
                </a:lnTo>
                <a:lnTo>
                  <a:pt x="307446" y="11119"/>
                </a:lnTo>
                <a:lnTo>
                  <a:pt x="314401" y="23044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4" y="182155"/>
                </a:lnTo>
                <a:lnTo>
                  <a:pt x="304978" y="193241"/>
                </a:lnTo>
                <a:lnTo>
                  <a:pt x="293052" y="200189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51" y="198894"/>
                </a:lnTo>
                <a:lnTo>
                  <a:pt x="8661" y="190775"/>
                </a:lnTo>
                <a:lnTo>
                  <a:pt x="1706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5" name="object 89"/>
          <p:cNvSpPr>
            <a:spLocks noChangeArrowheads="1"/>
          </p:cNvSpPr>
          <p:nvPr/>
        </p:nvSpPr>
        <p:spPr bwMode="auto">
          <a:xfrm>
            <a:off x="11144251" y="5764213"/>
            <a:ext cx="554567" cy="304800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6" name="object 90"/>
          <p:cNvSpPr>
            <a:spLocks noChangeArrowheads="1"/>
          </p:cNvSpPr>
          <p:nvPr/>
        </p:nvSpPr>
        <p:spPr bwMode="auto">
          <a:xfrm>
            <a:off x="11283951" y="5773738"/>
            <a:ext cx="260349" cy="315912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7" name="object 91"/>
          <p:cNvSpPr>
            <a:spLocks noChangeArrowheads="1"/>
          </p:cNvSpPr>
          <p:nvPr/>
        </p:nvSpPr>
        <p:spPr bwMode="auto">
          <a:xfrm>
            <a:off x="11211984" y="5794376"/>
            <a:ext cx="421216" cy="2016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8" name="object 92"/>
          <p:cNvSpPr>
            <a:spLocks/>
          </p:cNvSpPr>
          <p:nvPr/>
        </p:nvSpPr>
        <p:spPr bwMode="auto">
          <a:xfrm>
            <a:off x="11211984" y="5794376"/>
            <a:ext cx="423333" cy="201613"/>
          </a:xfrm>
          <a:custGeom>
            <a:avLst/>
            <a:gdLst>
              <a:gd name="T0" fmla="*/ 0 w 316229"/>
              <a:gd name="T1" fmla="*/ 33593 h 201929"/>
              <a:gd name="T2" fmla="*/ 3015 w 316229"/>
              <a:gd name="T3" fmla="*/ 19708 h 201929"/>
              <a:gd name="T4" fmla="*/ 11174 w 316229"/>
              <a:gd name="T5" fmla="*/ 8639 h 201929"/>
              <a:gd name="T6" fmla="*/ 23148 w 316229"/>
              <a:gd name="T7" fmla="*/ 1701 h 201929"/>
              <a:gd name="T8" fmla="*/ 283593 w 316229"/>
              <a:gd name="T9" fmla="*/ 0 h 201929"/>
              <a:gd name="T10" fmla="*/ 297547 w 316229"/>
              <a:gd name="T11" fmla="*/ 2994 h 201929"/>
              <a:gd name="T12" fmla="*/ 308682 w 316229"/>
              <a:gd name="T13" fmla="*/ 11102 h 201929"/>
              <a:gd name="T14" fmla="*/ 315665 w 316229"/>
              <a:gd name="T15" fmla="*/ 23008 h 201929"/>
              <a:gd name="T16" fmla="*/ 317379 w 316229"/>
              <a:gd name="T17" fmla="*/ 33593 h 201929"/>
              <a:gd name="T18" fmla="*/ 317379 w 316229"/>
              <a:gd name="T19" fmla="*/ 167983 h 201929"/>
              <a:gd name="T20" fmla="*/ 314363 w 316229"/>
              <a:gd name="T21" fmla="*/ 181870 h 201929"/>
              <a:gd name="T22" fmla="*/ 306205 w 316229"/>
              <a:gd name="T23" fmla="*/ 192940 h 201929"/>
              <a:gd name="T24" fmla="*/ 294232 w 316229"/>
              <a:gd name="T25" fmla="*/ 199878 h 201929"/>
              <a:gd name="T26" fmla="*/ 283593 w 316229"/>
              <a:gd name="T27" fmla="*/ 201580 h 201929"/>
              <a:gd name="T28" fmla="*/ 33784 w 316229"/>
              <a:gd name="T29" fmla="*/ 201580 h 201929"/>
              <a:gd name="T30" fmla="*/ 19830 w 316229"/>
              <a:gd name="T31" fmla="*/ 198586 h 201929"/>
              <a:gd name="T32" fmla="*/ 8697 w 316229"/>
              <a:gd name="T33" fmla="*/ 190478 h 201929"/>
              <a:gd name="T34" fmla="*/ 1714 w 316229"/>
              <a:gd name="T35" fmla="*/ 178572 h 201929"/>
              <a:gd name="T36" fmla="*/ 0 w 316229"/>
              <a:gd name="T37" fmla="*/ 167983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3003" y="19739"/>
                </a:lnTo>
                <a:lnTo>
                  <a:pt x="11129" y="8653"/>
                </a:lnTo>
                <a:lnTo>
                  <a:pt x="23055" y="1704"/>
                </a:lnTo>
                <a:lnTo>
                  <a:pt x="282458" y="0"/>
                </a:lnTo>
                <a:lnTo>
                  <a:pt x="296356" y="2999"/>
                </a:lnTo>
                <a:lnTo>
                  <a:pt x="307446" y="11119"/>
                </a:lnTo>
                <a:lnTo>
                  <a:pt x="314401" y="23044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5" y="182155"/>
                </a:lnTo>
                <a:lnTo>
                  <a:pt x="304979" y="193242"/>
                </a:lnTo>
                <a:lnTo>
                  <a:pt x="293054" y="200191"/>
                </a:lnTo>
                <a:lnTo>
                  <a:pt x="282458" y="201896"/>
                </a:lnTo>
                <a:lnTo>
                  <a:pt x="33649" y="201896"/>
                </a:lnTo>
                <a:lnTo>
                  <a:pt x="19751" y="198897"/>
                </a:lnTo>
                <a:lnTo>
                  <a:pt x="8662" y="190777"/>
                </a:lnTo>
                <a:lnTo>
                  <a:pt x="1707" y="178852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09" name="object 93"/>
          <p:cNvSpPr>
            <a:spLocks noChangeArrowheads="1"/>
          </p:cNvSpPr>
          <p:nvPr/>
        </p:nvSpPr>
        <p:spPr bwMode="auto">
          <a:xfrm>
            <a:off x="11144251" y="6002338"/>
            <a:ext cx="554567" cy="298450"/>
          </a:xfrm>
          <a:prstGeom prst="rect">
            <a:avLst/>
          </a:prstGeom>
          <a:blipFill dpi="0" rotWithShape="1">
            <a:blip r:embed="rId5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0" name="object 94"/>
          <p:cNvSpPr>
            <a:spLocks noChangeArrowheads="1"/>
          </p:cNvSpPr>
          <p:nvPr/>
        </p:nvSpPr>
        <p:spPr bwMode="auto">
          <a:xfrm>
            <a:off x="11283951" y="6005514"/>
            <a:ext cx="260349" cy="320675"/>
          </a:xfrm>
          <a:prstGeom prst="rect">
            <a:avLst/>
          </a:prstGeom>
          <a:blipFill dpi="0" rotWithShape="1">
            <a:blip r:embed="rId5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1" name="object 95"/>
          <p:cNvSpPr>
            <a:spLocks noChangeArrowheads="1"/>
          </p:cNvSpPr>
          <p:nvPr/>
        </p:nvSpPr>
        <p:spPr bwMode="auto">
          <a:xfrm>
            <a:off x="11211984" y="6030913"/>
            <a:ext cx="421216" cy="201612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2" name="object 96"/>
          <p:cNvSpPr>
            <a:spLocks/>
          </p:cNvSpPr>
          <p:nvPr/>
        </p:nvSpPr>
        <p:spPr bwMode="auto">
          <a:xfrm>
            <a:off x="11211984" y="6030913"/>
            <a:ext cx="423333" cy="201612"/>
          </a:xfrm>
          <a:custGeom>
            <a:avLst/>
            <a:gdLst>
              <a:gd name="T0" fmla="*/ 0 w 316229"/>
              <a:gd name="T1" fmla="*/ 33593 h 201929"/>
              <a:gd name="T2" fmla="*/ 3015 w 316229"/>
              <a:gd name="T3" fmla="*/ 19707 h 201929"/>
              <a:gd name="T4" fmla="*/ 11174 w 316229"/>
              <a:gd name="T5" fmla="*/ 8638 h 201929"/>
              <a:gd name="T6" fmla="*/ 23148 w 316229"/>
              <a:gd name="T7" fmla="*/ 1701 h 201929"/>
              <a:gd name="T8" fmla="*/ 283593 w 316229"/>
              <a:gd name="T9" fmla="*/ 0 h 201929"/>
              <a:gd name="T10" fmla="*/ 297547 w 316229"/>
              <a:gd name="T11" fmla="*/ 2993 h 201929"/>
              <a:gd name="T12" fmla="*/ 308682 w 316229"/>
              <a:gd name="T13" fmla="*/ 11101 h 201929"/>
              <a:gd name="T14" fmla="*/ 315665 w 316229"/>
              <a:gd name="T15" fmla="*/ 23007 h 201929"/>
              <a:gd name="T16" fmla="*/ 317379 w 316229"/>
              <a:gd name="T17" fmla="*/ 33593 h 201929"/>
              <a:gd name="T18" fmla="*/ 317379 w 316229"/>
              <a:gd name="T19" fmla="*/ 167982 h 201929"/>
              <a:gd name="T20" fmla="*/ 314362 w 316229"/>
              <a:gd name="T21" fmla="*/ 181869 h 201929"/>
              <a:gd name="T22" fmla="*/ 306204 w 316229"/>
              <a:gd name="T23" fmla="*/ 192938 h 201929"/>
              <a:gd name="T24" fmla="*/ 294230 w 316229"/>
              <a:gd name="T25" fmla="*/ 199875 h 201929"/>
              <a:gd name="T26" fmla="*/ 283593 w 316229"/>
              <a:gd name="T27" fmla="*/ 201576 h 201929"/>
              <a:gd name="T28" fmla="*/ 33784 w 316229"/>
              <a:gd name="T29" fmla="*/ 201576 h 201929"/>
              <a:gd name="T30" fmla="*/ 19830 w 316229"/>
              <a:gd name="T31" fmla="*/ 198582 h 201929"/>
              <a:gd name="T32" fmla="*/ 8696 w 316229"/>
              <a:gd name="T33" fmla="*/ 190476 h 201929"/>
              <a:gd name="T34" fmla="*/ 1713 w 316229"/>
              <a:gd name="T35" fmla="*/ 178569 h 201929"/>
              <a:gd name="T36" fmla="*/ 0 w 316229"/>
              <a:gd name="T37" fmla="*/ 167982 h 201929"/>
              <a:gd name="T38" fmla="*/ 0 w 316229"/>
              <a:gd name="T39" fmla="*/ 33593 h 2019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6229"/>
              <a:gd name="T61" fmla="*/ 0 h 201929"/>
              <a:gd name="T62" fmla="*/ 316229 w 316229"/>
              <a:gd name="T63" fmla="*/ 201929 h 2019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6229" h="201929">
                <a:moveTo>
                  <a:pt x="0" y="33646"/>
                </a:moveTo>
                <a:lnTo>
                  <a:pt x="3003" y="19738"/>
                </a:lnTo>
                <a:lnTo>
                  <a:pt x="11129" y="8652"/>
                </a:lnTo>
                <a:lnTo>
                  <a:pt x="23055" y="1704"/>
                </a:lnTo>
                <a:lnTo>
                  <a:pt x="282458" y="0"/>
                </a:lnTo>
                <a:lnTo>
                  <a:pt x="296356" y="2998"/>
                </a:lnTo>
                <a:lnTo>
                  <a:pt x="307446" y="11118"/>
                </a:lnTo>
                <a:lnTo>
                  <a:pt x="314401" y="23043"/>
                </a:lnTo>
                <a:lnTo>
                  <a:pt x="316108" y="33646"/>
                </a:lnTo>
                <a:lnTo>
                  <a:pt x="316108" y="168246"/>
                </a:lnTo>
                <a:lnTo>
                  <a:pt x="313104" y="182155"/>
                </a:lnTo>
                <a:lnTo>
                  <a:pt x="304978" y="193241"/>
                </a:lnTo>
                <a:lnTo>
                  <a:pt x="293052" y="200189"/>
                </a:lnTo>
                <a:lnTo>
                  <a:pt x="282458" y="201893"/>
                </a:lnTo>
                <a:lnTo>
                  <a:pt x="33649" y="201893"/>
                </a:lnTo>
                <a:lnTo>
                  <a:pt x="19751" y="198894"/>
                </a:lnTo>
                <a:lnTo>
                  <a:pt x="8661" y="190775"/>
                </a:lnTo>
                <a:lnTo>
                  <a:pt x="1706" y="178850"/>
                </a:lnTo>
                <a:lnTo>
                  <a:pt x="0" y="168246"/>
                </a:lnTo>
                <a:lnTo>
                  <a:pt x="0" y="33646"/>
                </a:lnTo>
                <a:close/>
              </a:path>
            </a:pathLst>
          </a:custGeom>
          <a:noFill/>
          <a:ln w="9421">
            <a:solidFill>
              <a:srgbClr val="00B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13" name="object 97"/>
          <p:cNvSpPr txBox="1">
            <a:spLocks noChangeArrowheads="1"/>
          </p:cNvSpPr>
          <p:nvPr/>
        </p:nvSpPr>
        <p:spPr bwMode="auto">
          <a:xfrm>
            <a:off x="11303000" y="2559050"/>
            <a:ext cx="54186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300">
                <a:latin typeface="Arial" pitchFamily="34" charset="0"/>
              </a:rPr>
              <a:t>File1</a:t>
            </a:r>
          </a:p>
          <a:p>
            <a:pPr algn="ctr">
              <a:spcBef>
                <a:spcPts val="463"/>
              </a:spcBef>
            </a:pPr>
            <a:r>
              <a:rPr lang="en-US" sz="1200">
                <a:latin typeface="Comic Sans MS" pitchFamily="66" charset="0"/>
              </a:rPr>
              <a:t>1</a:t>
            </a:r>
          </a:p>
          <a:p>
            <a:pPr algn="ctr">
              <a:spcBef>
                <a:spcPts val="250"/>
              </a:spcBef>
            </a:pPr>
            <a:r>
              <a:rPr lang="en-US" sz="1200">
                <a:latin typeface="Comic Sans MS" pitchFamily="66" charset="0"/>
              </a:rPr>
              <a:t>2</a:t>
            </a:r>
          </a:p>
          <a:p>
            <a:pPr algn="ctr">
              <a:spcBef>
                <a:spcPts val="263"/>
              </a:spcBef>
            </a:pPr>
            <a:r>
              <a:rPr lang="en-US" sz="1200">
                <a:latin typeface="Comic Sans MS" pitchFamily="66" charset="0"/>
              </a:rPr>
              <a:t>3</a:t>
            </a:r>
          </a:p>
          <a:p>
            <a:pPr algn="ctr">
              <a:spcBef>
                <a:spcPts val="250"/>
              </a:spcBef>
            </a:pPr>
            <a:r>
              <a:rPr lang="en-US" sz="1200">
                <a:latin typeface="Comic Sans MS" pitchFamily="66" charset="0"/>
              </a:rPr>
              <a:t>4</a:t>
            </a:r>
          </a:p>
        </p:txBody>
      </p:sp>
      <p:sp>
        <p:nvSpPr>
          <p:cNvPr id="100" name="object 98"/>
          <p:cNvSpPr txBox="1"/>
          <p:nvPr/>
        </p:nvSpPr>
        <p:spPr>
          <a:xfrm>
            <a:off x="8183034" y="5584825"/>
            <a:ext cx="167217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Comic Sans MS"/>
                <a:cs typeface="Comic Sans MS"/>
              </a:rPr>
              <a:t>1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2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4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01" name="object 99"/>
          <p:cNvSpPr txBox="1"/>
          <p:nvPr/>
        </p:nvSpPr>
        <p:spPr>
          <a:xfrm>
            <a:off x="9237134" y="5584825"/>
            <a:ext cx="165100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2</a:t>
            </a:r>
            <a:endParaRPr sz="1250">
              <a:latin typeface="Comic Sans MS"/>
              <a:cs typeface="Comic Sans MS"/>
            </a:endParaRPr>
          </a:p>
          <a:p>
            <a:pPr marL="2540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250" spc="10" dirty="0">
                <a:latin typeface="Comic Sans MS"/>
                <a:cs typeface="Comic Sans MS"/>
              </a:rPr>
              <a:t>1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3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02" name="object 100"/>
          <p:cNvSpPr txBox="1"/>
          <p:nvPr/>
        </p:nvSpPr>
        <p:spPr>
          <a:xfrm>
            <a:off x="10289117" y="5584825"/>
            <a:ext cx="167216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0" dirty="0">
                <a:latin typeface="Comic Sans MS"/>
                <a:cs typeface="Comic Sans MS"/>
              </a:rPr>
              <a:t>1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4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3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03" name="object 101"/>
          <p:cNvSpPr txBox="1"/>
          <p:nvPr/>
        </p:nvSpPr>
        <p:spPr>
          <a:xfrm>
            <a:off x="11343217" y="5584825"/>
            <a:ext cx="167216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3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2</a:t>
            </a:r>
            <a:endParaRPr sz="1250">
              <a:latin typeface="Comic Sans MS"/>
              <a:cs typeface="Comic Sans MS"/>
            </a:endParaRPr>
          </a:p>
          <a:p>
            <a:pPr marL="1270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250" spc="15" dirty="0">
                <a:latin typeface="Comic Sans MS"/>
                <a:cs typeface="Comic Sans MS"/>
              </a:rPr>
              <a:t>4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pc="-5" dirty="0" smtClean="0"/>
              <a:t>T</a:t>
            </a:r>
            <a:r>
              <a:rPr lang="en-US" sz="3600" dirty="0" smtClean="0"/>
              <a:t>ypical</a:t>
            </a:r>
            <a:r>
              <a:rPr lang="en-US" sz="3600" spc="120" dirty="0" smtClean="0">
                <a:latin typeface="Times New Roman"/>
                <a:cs typeface="Times New Roman"/>
              </a:rPr>
              <a:t> </a:t>
            </a:r>
            <a:r>
              <a:rPr lang="en-US" sz="3600" dirty="0" err="1" smtClean="0"/>
              <a:t>Hadoop</a:t>
            </a:r>
            <a:r>
              <a:rPr lang="en-US" sz="3600" spc="120" dirty="0" smtClean="0">
                <a:latin typeface="Times New Roman"/>
                <a:cs typeface="Times New Roman"/>
              </a:rPr>
              <a:t> </a:t>
            </a:r>
            <a:r>
              <a:rPr lang="en-US" sz="3600" dirty="0" smtClean="0"/>
              <a:t>Cluster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7820" indent="-32512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38455" algn="l"/>
              </a:tabLst>
              <a:defRPr/>
            </a:pPr>
            <a:r>
              <a:rPr lang="en-US" sz="2400" spc="10" dirty="0">
                <a:latin typeface="Arial"/>
                <a:cs typeface="Arial"/>
              </a:rPr>
              <a:t>40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nodes/rack,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1000-4000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nodes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in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cluster</a:t>
            </a:r>
            <a:endParaRPr lang="en-US" sz="2400" dirty="0">
              <a:latin typeface="Arial"/>
              <a:cs typeface="Arial"/>
            </a:endParaRPr>
          </a:p>
          <a:p>
            <a:pPr marL="337820" indent="-325120" fontAlgn="auto">
              <a:spcBef>
                <a:spcPts val="509"/>
              </a:spcBef>
              <a:spcAft>
                <a:spcPts val="0"/>
              </a:spcAft>
              <a:buFont typeface="Arial"/>
              <a:buChar char="•"/>
              <a:tabLst>
                <a:tab pos="338455" algn="l"/>
              </a:tabLst>
              <a:defRPr/>
            </a:pPr>
            <a:r>
              <a:rPr lang="en-US" sz="2400" spc="10" dirty="0">
                <a:latin typeface="Arial"/>
                <a:cs typeface="Arial"/>
              </a:rPr>
              <a:t>1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GBps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bandwidth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in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rack,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8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GBps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out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of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rack</a:t>
            </a:r>
            <a:endParaRPr lang="en-US" sz="2400" dirty="0">
              <a:latin typeface="Arial"/>
              <a:cs typeface="Arial"/>
            </a:endParaRPr>
          </a:p>
          <a:p>
            <a:pPr marL="337820" indent="-325120" fontAlgn="auto">
              <a:spcBef>
                <a:spcPts val="585"/>
              </a:spcBef>
              <a:spcAft>
                <a:spcPts val="0"/>
              </a:spcAft>
              <a:buFont typeface="Arial"/>
              <a:buChar char="•"/>
              <a:tabLst>
                <a:tab pos="338455" algn="l"/>
              </a:tabLst>
              <a:defRPr/>
            </a:pPr>
            <a:r>
              <a:rPr lang="en-US" sz="2400" spc="10" dirty="0">
                <a:latin typeface="Arial"/>
                <a:cs typeface="Arial"/>
              </a:rPr>
              <a:t>Node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specs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(Yahoo!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 err="1">
                <a:latin typeface="Arial"/>
                <a:cs typeface="Arial"/>
              </a:rPr>
              <a:t>terasor</a:t>
            </a:r>
            <a:r>
              <a:rPr lang="en-US" sz="2400" dirty="0" err="1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):</a:t>
            </a:r>
            <a:endParaRPr lang="en-US" sz="2400" dirty="0">
              <a:latin typeface="Arial"/>
              <a:cs typeface="Arial"/>
            </a:endParaRPr>
          </a:p>
          <a:p>
            <a:pPr marL="339090" fontAlgn="auto">
              <a:spcBef>
                <a:spcPts val="60"/>
              </a:spcBef>
              <a:spcAft>
                <a:spcPts val="0"/>
              </a:spcAft>
              <a:defRPr/>
            </a:pPr>
            <a:r>
              <a:rPr lang="en-US" sz="2400" spc="10" dirty="0">
                <a:latin typeface="Arial"/>
                <a:cs typeface="Arial"/>
              </a:rPr>
              <a:t>8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x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2.0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GHz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cores,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8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GB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RAM,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4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disks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(=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4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TB?)</a:t>
            </a:r>
            <a:endParaRPr lang="en-US" sz="2400" dirty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object 3"/>
          <p:cNvSpPr>
            <a:spLocks noChangeArrowheads="1"/>
          </p:cNvSpPr>
          <p:nvPr/>
        </p:nvSpPr>
        <p:spPr bwMode="auto">
          <a:xfrm>
            <a:off x="1320801" y="1219200"/>
            <a:ext cx="9546167" cy="2662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Typical Problems Solved by 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Read a lot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US" dirty="0">
                <a:latin typeface="Arial" pitchFamily="34" charset="0"/>
                <a:cs typeface="Arial" pitchFamily="34" charset="0"/>
              </a:rPr>
              <a:t>: extract something you care about from each record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Shuffle </a:t>
            </a:r>
            <a:r>
              <a:rPr lang="en-US" dirty="0">
                <a:latin typeface="Arial" pitchFamily="34" charset="0"/>
                <a:cs typeface="Arial" pitchFamily="34" charset="0"/>
              </a:rPr>
              <a:t>and Sort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Reduce</a:t>
            </a:r>
            <a:r>
              <a:rPr lang="en-US" dirty="0">
                <a:latin typeface="Arial" pitchFamily="34" charset="0"/>
                <a:cs typeface="Arial" pitchFamily="34" charset="0"/>
              </a:rPr>
              <a:t>: aggregate, summarize, filter, transform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US" dirty="0">
                <a:latin typeface="Arial" pitchFamily="34" charset="0"/>
                <a:cs typeface="Arial" pitchFamily="34" charset="0"/>
              </a:rPr>
              <a:t>the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0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MapReduce is a framework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used to process huge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amounts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parallel.</a:t>
            </a: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MapReduce is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processing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technique and a program model for distributed computing based on java.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The MapReduce algorithm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has two tasks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Map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Reduce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Map takes a set of data and converts it into another set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Individual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elements are broken down into tuples (key/value pairs)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MapReduce Paradigm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8000" y="1248229"/>
            <a:ext cx="10972800" cy="4649335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Programming  model developed at Google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Sort/merge based distributed computing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Initially, it was intended for their internal search/indexing application, but now used extensively by more organizations (e.g., Yahoo, Amazon.com, IBM, etc.)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It is functional style programming (e.g., LISP) that is naturally parallelizable across  a large cluster of workstations or PCS.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underlying system takes care of the partitioning of the input data, scheduling the program’s execution across several machines, handling machine failures, and managing required inter-machine communication. (This is the key for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Hadoop’s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success)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4A21E-2928-4431-A01D-4C79E309903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Unit-IV Hadoop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0171"/>
            <a:ext cx="11019971" cy="4986792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MapReduce program executes in three stages, namely map stage, shuffle stage, and reduce stage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Map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map or mapper’s job is to process the input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The input file is passed to the mapper function line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line.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mapper processes the data and creates several small chunks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 marL="231775" lvl="1" indent="-231775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Reduce stage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688975" lvl="2" indent="-231775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stage is the combination of the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Shuffle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stage and the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Reduce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stage.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688975" lvl="2" indent="-231775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Reducer’s job is to process the data that comes from the mapper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8975" lvl="2" indent="-231775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After processing, it produces a new set of output, which will be stored in the HDFS.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During a MapReduce job,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sends the Map and Reduce tasks to the appropriate servers in the cluster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framework manages all the details of data-passing such as issuing tasks, verifying task completion, and copying data around the cluster between the nodes.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Most of the computing takes place on nodes with data on local disks that reduces the network traffic.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After completion of the given tasks, the cluster collects and reduces the data to form an appropriate result, and sends it back to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server.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MapReduce Algorith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419" y="1663745"/>
            <a:ext cx="7309893" cy="341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38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4" y="663802"/>
            <a:ext cx="8984116" cy="564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MapReduce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ritical                                 UserMapReduce                              ProgramExecution       Fork           ..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801" y="1142365"/>
            <a:ext cx="6808152" cy="508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143"/>
            <a:ext cx="10515600" cy="9724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Hadoop 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71" y="1204686"/>
            <a:ext cx="8823264" cy="4972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pPr algn="ctr"/>
            <a:r>
              <a:rPr lang="en-US" b="1" dirty="0"/>
              <a:t>Data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686"/>
            <a:ext cx="10515600" cy="5109028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Files!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file = a bag of (key, value) pairs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MapReduce program: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dirty="0">
                <a:latin typeface="Arial" pitchFamily="34" charset="0"/>
                <a:cs typeface="Arial" pitchFamily="34" charset="0"/>
              </a:rPr>
              <a:t>: a bag of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inputkey</a:t>
            </a:r>
            <a:r>
              <a:rPr lang="en-US" dirty="0">
                <a:latin typeface="Arial" pitchFamily="34" charset="0"/>
                <a:cs typeface="Arial" pitchFamily="34" charset="0"/>
              </a:rPr>
              <a:t>, value) pairs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Output</a:t>
            </a:r>
            <a:r>
              <a:rPr lang="en-US" dirty="0">
                <a:latin typeface="Arial" pitchFamily="34" charset="0"/>
                <a:cs typeface="Arial" pitchFamily="34" charset="0"/>
              </a:rPr>
              <a:t>: a bag of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outputkey</a:t>
            </a:r>
            <a:r>
              <a:rPr lang="en-US" dirty="0">
                <a:latin typeface="Arial" pitchFamily="34" charset="0"/>
                <a:cs typeface="Arial" pitchFamily="34" charset="0"/>
              </a:rPr>
              <a:t>, value) pairs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4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Inputs and Outputs (Java Perspective)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MapReduce framework operates on &lt;key, value&gt;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pairs.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input to the job as a set of &lt;key, value&gt; pairs and produces a set of &lt;key, value&gt; pairs as the output 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job.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key and the value classes should be in serialized manner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so implement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Writable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interface.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key classes have to implement the Writable-Comparable interface to facilitate sorting by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framework.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59584"/>
              </p:ext>
            </p:extLst>
          </p:nvPr>
        </p:nvGraphicFramePr>
        <p:xfrm>
          <a:off x="2578870" y="4328229"/>
          <a:ext cx="6652215" cy="2029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405"/>
                <a:gridCol w="2217405"/>
                <a:gridCol w="2217405"/>
              </a:tblGrid>
              <a:tr h="676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</a:tr>
              <a:tr h="676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Map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&lt;k1, v1&gt;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list (&lt;k2, v2&gt;)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</a:tr>
              <a:tr h="676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Reduce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itchFamily="34" charset="0"/>
                          <a:cs typeface="Arial" pitchFamily="34" charset="0"/>
                        </a:rPr>
                        <a:t>&lt;k2, list(v2)&gt;</a:t>
                      </a:r>
                      <a:endParaRPr lang="en-US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 (&lt;k3, v3&gt;)</a:t>
                      </a:r>
                      <a:endParaRPr lang="en-US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Example MapReduce: To count the occurrences of words in the given set of documents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map(String key, String value):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// key: document name;  value: document contents; map (k1,v1)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list(k2,v2)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each word w in value: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EmitIntermediate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(w, "1");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(Example: If input string is (“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Saibaba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God. I am I”), Map produces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{&lt;“Saibaba”,1”&gt;, &lt;“is”, 1&gt;, &lt;“God”, 1&gt;, &lt;“I”,1&gt;, &lt;“am”,1&gt;,&lt;“I”,1&gt;}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reduce(String key, Iterator values):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// key: a word; values: a list of counts; reduce (k2,list(v2))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list(v2)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result = 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each v in values: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 +=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ParseInt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(v);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Emit(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AsString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(result));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(Example: reduce(“I”, &lt;1,1&gt;)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2)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86F54-9944-4C41-8335-76B0FB48E65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Unit-IV Hadoop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How does MapReduce work?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The run time partitions the input and provides it to different Map instances;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Map (key, value)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(key’, value’)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run time collects the (key’, value’) pairs and distributes them to several Reduce functions so that each Reduce function gets the pairs with the same key’. 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Each Reduce produces a single (or zero) file output.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Map and Reduce are user written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40CBC-0A9F-44E5-851F-D794478E4E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Unit-IV Hadoop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Terminology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0"/>
            <a:ext cx="10515600" cy="5225143"/>
          </a:xfrm>
        </p:spPr>
        <p:txBody>
          <a:bodyPr>
            <a:noAutofit/>
          </a:bodyPr>
          <a:lstStyle/>
          <a:p>
            <a:pPr lvl="0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PayLoad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Applications implement the Map and the Reduce functions, and form the core of the job.</a:t>
            </a:r>
          </a:p>
          <a:p>
            <a:pPr lvl="0"/>
            <a:r>
              <a:rPr lang="en-US" sz="2400" b="1" dirty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Mapper maps the input key/value pairs to a set of intermediate key/value pair.</a:t>
            </a:r>
          </a:p>
          <a:p>
            <a:pPr lvl="0"/>
            <a:r>
              <a:rPr lang="en-US" sz="2400" b="1" dirty="0" err="1">
                <a:latin typeface="Arial" pitchFamily="34" charset="0"/>
                <a:cs typeface="Arial" pitchFamily="34" charset="0"/>
              </a:rPr>
              <a:t>NamedNode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Node that manages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Distributed File System (HDFS).</a:t>
            </a:r>
          </a:p>
          <a:p>
            <a:pPr lvl="0"/>
            <a:r>
              <a:rPr lang="en-US" sz="2400" b="1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Node where data is presented in advance before any processing takes place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MasterNode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Node where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JobTracker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runs and which accepts job requests from clients.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SlaveNode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Node where Map and Reduce program runs.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JobTracker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Schedules jobs and tracks the assign jobs to Task tracker.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Task Tracker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Tracks the task and reports status 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JobTracker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>
                <a:latin typeface="Arial" pitchFamily="34" charset="0"/>
                <a:cs typeface="Arial" pitchFamily="34" charset="0"/>
              </a:rPr>
              <a:t> – MapReduce Paradigms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Job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A program is an execution of a Mapper and Reducer across a dataset.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Task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An execution of a Mapper or a Reducer on a slice of data.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Task Attempt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− A particular instance of an attempt to execute a task on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SlaveNode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MapReduce handles fault tolerance by writing intermediate files to disk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Mappers write file to local disk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Reducers read the files (=reshuffling); if the server fails, the reduce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task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restarted on another server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7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4986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1.Why Map Reduce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Scale data processing over multiple computing nodes.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What is map reduce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charset="0"/>
              </a:rPr>
              <a:t>Data-parallel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programming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clusters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commodity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machines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opens the file it wishes to read by calling open() on the 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algn="just">
              <a:spcBef>
                <a:spcPts val="1200"/>
              </a:spcBef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DistributedFileSystem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calls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using RPC to determine the locations of the blocks for the first few blocks in the file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DistributedFileSystem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returns a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FSDataInputStream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to the client for it to read data from.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FSDataInputStream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thus, wraps the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DFSInputStream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which manages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I/O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Client calls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read()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 the </a:t>
            </a:r>
            <a:r>
              <a:rPr lang="en-US" sz="2400" dirty="0"/>
              <a:t>on the</a:t>
            </a:r>
            <a:r>
              <a:rPr lang="en-US" sz="2400" b="1" dirty="0"/>
              <a:t> </a:t>
            </a:r>
            <a:r>
              <a:rPr lang="en-US" sz="2400" b="1" dirty="0" err="1"/>
              <a:t>FSDataInputStream</a:t>
            </a:r>
            <a:r>
              <a:rPr lang="en-US" sz="2400" dirty="0"/>
              <a:t> object.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DFSInputStream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which has stored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addresses then connects to the closest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the first block in the file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streamed from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back to the client, as a result client can call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read()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repeatedly on the stream.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When the block ends,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DFSInputStream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will close the connection to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then finds the best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the next block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If the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DFSInputStream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encounters an error while communicating with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it will try the next closest one for that block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When the client has finished reading the data, it calls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close()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 the stream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6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Hadoop HDFS Data Read 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DFSInputStream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which contains the addresses for the first few blocks in the file, connects to the closest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 read the first block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file.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When the client has finished reading the data, it calls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close()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 the 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FSDataInputStream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4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HDFS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Write Operation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s://d2h0cx97tjks2p.cloudfront.net/blogs/wp-content/uploads/sites/2/2016/05/Data-Write-Mechanism-in-HDF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1072922"/>
            <a:ext cx="9144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Hadoop </a:t>
            </a:r>
            <a:r>
              <a:rPr lang="en-US" dirty="0">
                <a:latin typeface="Arial" pitchFamily="34" charset="0"/>
                <a:cs typeface="Arial" pitchFamily="34" charset="0"/>
              </a:rPr>
              <a:t>HDFS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US" dirty="0">
                <a:latin typeface="Arial" pitchFamily="34" charset="0"/>
                <a:cs typeface="Arial" pitchFamily="34" charset="0"/>
              </a:rPr>
              <a:t>Operation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HDFS client sends a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create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request on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DistributedFileSystem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APIs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DistributedFileSystem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makes an RPC call to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 create a new file in the file system’s namespace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performs various checks to make sure that the file doesn’t already exist 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When these checks pass, then only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namenode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makes a record of the new file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otherwise, file creation fails and the client is thrown an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IOException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. 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DistributedFileSystem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returns a 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FSDataOutputStream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for the client to start writing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list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datanodes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form a pipeline, and here we’ll assume the replication level is three, so there are three nodes in the pipeline.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02B8-BCB7-4412-85B0-435878ED12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Unit-IV 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4774</TotalTime>
  <Words>1953</Words>
  <Application>Microsoft Office PowerPoint</Application>
  <PresentationFormat>Custom</PresentationFormat>
  <Paragraphs>392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UNIT - IV</vt:lpstr>
      <vt:lpstr>HDFS Architecture</vt:lpstr>
      <vt:lpstr>Hadoop Cluster</vt:lpstr>
      <vt:lpstr> Hadoop HDFS Data Read Operation </vt:lpstr>
      <vt:lpstr> Hadoop HDFS Data Read Operation </vt:lpstr>
      <vt:lpstr> Hadoop HDFS Data Read Operation </vt:lpstr>
      <vt:lpstr> Hadoop HDFS Data Read Operation </vt:lpstr>
      <vt:lpstr> Hadoop HDFS Data Write Operation </vt:lpstr>
      <vt:lpstr> Hadoop HDFS Data Write Operation </vt:lpstr>
      <vt:lpstr> Hadoop HDFS Data Write Operation </vt:lpstr>
      <vt:lpstr>Hadoop framework </vt:lpstr>
      <vt:lpstr>Hadoop data types </vt:lpstr>
      <vt:lpstr>Hadoop data types : Serialization </vt:lpstr>
      <vt:lpstr> Hadoop HDFS Data Read Operation </vt:lpstr>
      <vt:lpstr> Hadoop HDFS Data Read Operation </vt:lpstr>
      <vt:lpstr> Hadoop HDFS Data Read Operation </vt:lpstr>
      <vt:lpstr>Constraints on Key values in Mapreduce </vt:lpstr>
      <vt:lpstr> Writable Classes – Hadoop Data Types  </vt:lpstr>
      <vt:lpstr>Primitive Writable Classes </vt:lpstr>
      <vt:lpstr>Primitive Writable Classes </vt:lpstr>
      <vt:lpstr>Array Writable Classes </vt:lpstr>
      <vt:lpstr>Map Writable Classes </vt:lpstr>
      <vt:lpstr>Other Writable Classes </vt:lpstr>
      <vt:lpstr>Other Writable Classes </vt:lpstr>
      <vt:lpstr>Other Writable Classes </vt:lpstr>
      <vt:lpstr>Hadoop – MapReduce Paradigms</vt:lpstr>
      <vt:lpstr>What is MapReduce?</vt:lpstr>
      <vt:lpstr>What is MapReduce used for?</vt:lpstr>
      <vt:lpstr>MapReduce Goals</vt:lpstr>
      <vt:lpstr>Hadoop Distributed File System</vt:lpstr>
      <vt:lpstr>Typical Hadoop Cluster</vt:lpstr>
      <vt:lpstr>Typical Problems Solved by MR</vt:lpstr>
      <vt:lpstr>Hadoop – MapReduce Paradigms</vt:lpstr>
      <vt:lpstr>MapReduce Paradigm</vt:lpstr>
      <vt:lpstr>Hadoop – MapReduce Paradigms</vt:lpstr>
      <vt:lpstr>Hadoop – MapReduce Paradigms</vt:lpstr>
      <vt:lpstr>Hadoop – MapReduce Paradigms</vt:lpstr>
      <vt:lpstr>PowerPoint Presentation</vt:lpstr>
      <vt:lpstr>MapReduce Execution</vt:lpstr>
      <vt:lpstr>Data Model </vt:lpstr>
      <vt:lpstr>Inputs and Outputs (Java Perspective)</vt:lpstr>
      <vt:lpstr>Example MapReduce: To count the occurrences of words in the given set of documents</vt:lpstr>
      <vt:lpstr>How does MapReduce work?</vt:lpstr>
      <vt:lpstr>Terminology</vt:lpstr>
      <vt:lpstr>Hadoop – MapReduce Paradigms</vt:lpstr>
      <vt:lpstr>Fault Tolerance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yashwanth</dc:creator>
  <cp:lastModifiedBy>Windows User</cp:lastModifiedBy>
  <cp:revision>155</cp:revision>
  <dcterms:created xsi:type="dcterms:W3CDTF">2020-08-20T15:23:58Z</dcterms:created>
  <dcterms:modified xsi:type="dcterms:W3CDTF">2022-02-18T04:39:35Z</dcterms:modified>
</cp:coreProperties>
</file>