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85" r:id="rId2"/>
    <p:sldId id="486" r:id="rId3"/>
    <p:sldId id="487" r:id="rId4"/>
    <p:sldId id="489" r:id="rId5"/>
    <p:sldId id="490" r:id="rId6"/>
    <p:sldId id="506" r:id="rId7"/>
    <p:sldId id="510" r:id="rId8"/>
    <p:sldId id="507" r:id="rId9"/>
    <p:sldId id="508" r:id="rId10"/>
    <p:sldId id="509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499" r:id="rId21"/>
    <p:sldId id="534" r:id="rId22"/>
    <p:sldId id="535" r:id="rId23"/>
    <p:sldId id="536" r:id="rId24"/>
    <p:sldId id="537" r:id="rId25"/>
    <p:sldId id="503" r:id="rId26"/>
    <p:sldId id="504" r:id="rId27"/>
    <p:sldId id="505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4" r:id="rId44"/>
    <p:sldId id="555" r:id="rId45"/>
    <p:sldId id="553" r:id="rId4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79B"/>
    <a:srgbClr val="9999FF"/>
    <a:srgbClr val="66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3D7A8-1593-4337-B67E-5BFF0DB1FABC}" type="datetimeFigureOut">
              <a:rPr lang="zh-TW" altLang="en-US"/>
              <a:pPr>
                <a:defRPr/>
              </a:pPr>
              <a:t>2022/4/1</a:t>
            </a:fld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32BF00-C4DD-4617-84D7-B6CE3DCDD3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98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3730231-5280-4696-B5F5-26A04AF89F21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F3BD460-30ED-4115-A3BD-9C56E8948B21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1061A57-3DC6-46BC-A869-F0EA4FDD9E05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60393C6-D4B4-47EE-AC00-25620FAAB97A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D795008-7304-455C-925C-92CE79AF929E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1FAFA34-2BF6-475F-AD5C-D478475193BD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E862795-4524-490B-8546-B8758E457363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55BD814-CFAF-4E9E-84EA-02439E5CD87D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4243167-3D15-4A37-8582-A5D90476E8E4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2EBFF3A-E1BC-41E0-ACC4-6E2BA6948D97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A596F20-070F-4860-94FE-FACCD5990955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21E3132-64A7-4628-91F3-185DC8C12023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52B0578-A3AF-4791-A70B-E9865E226739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E96740E-2B0B-4ED5-87E2-CD5955ED9F43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8BAB8-EAF3-468C-89C9-393DE542A3E0}" type="slidenum">
              <a:rPr lang="zh-TW" altLang="en-US" smtClean="0"/>
              <a:pPr/>
              <a:t>25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047DD-8D95-4465-9FFF-18F6A30927DD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8B91C-1C19-419C-8877-FAAA74BE17F5}" type="slidenum">
              <a:rPr lang="zh-TW" altLang="en-US" smtClean="0"/>
              <a:pPr/>
              <a:t>27</a:t>
            </a:fld>
            <a:endParaRPr lang="en-US" altLang="zh-TW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A465B34-9DB8-41E8-B1C3-45C44FA79E01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5334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E2B0-08E0-43F9-81D0-45B526C59D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2/" TargetMode="External"/><Relationship Id="rId2" Type="http://schemas.openxmlformats.org/officeDocument/2006/relationships/hyperlink" Target="https://blog.cloudera.com/blog/2015/09/untangling-apache-hadoop-yarn-part-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MAP REDUCE-YARN</a:t>
            </a:r>
            <a:endParaRPr lang="en-US" altLang="zh-TW" sz="3200" dirty="0" smtClean="0">
              <a:ea typeface="新細明體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Hadoop</a:t>
            </a:r>
            <a:r>
              <a:rPr lang="en-US" altLang="zh-TW" dirty="0" smtClean="0">
                <a:ea typeface="新細明體" charset="-120"/>
              </a:rPr>
              <a:t> Overview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en-US" altLang="zh-TW" dirty="0"/>
              <a:t>YARN Cluster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r>
              <a:rPr lang="en-US" altLang="zh-TW" sz="2400" dirty="0"/>
              <a:t>In a YARN cluster, there are two types of hosts:</a:t>
            </a:r>
          </a:p>
          <a:p>
            <a:pPr lvl="1"/>
            <a:r>
              <a:rPr lang="en-US" altLang="zh-TW" sz="2000" dirty="0"/>
              <a:t>The </a:t>
            </a:r>
            <a:r>
              <a:rPr lang="en-US" altLang="zh-TW" sz="2000" i="1" dirty="0" err="1"/>
              <a:t>ResourceManager</a:t>
            </a:r>
            <a:r>
              <a:rPr lang="en-US" altLang="zh-TW" sz="2000" dirty="0"/>
              <a:t> is the master daemon that communicates with the client, tracks resources on the cluster, and orchestrates work by assigning tasks to </a:t>
            </a:r>
            <a:r>
              <a:rPr lang="en-US" altLang="zh-TW" sz="2000" i="1" dirty="0" err="1"/>
              <a:t>NodeManagers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A </a:t>
            </a:r>
            <a:r>
              <a:rPr lang="en-US" altLang="zh-TW" sz="2000" i="1" dirty="0" err="1"/>
              <a:t>NodeManager</a:t>
            </a:r>
            <a:r>
              <a:rPr lang="en-US" altLang="zh-TW" sz="2000" dirty="0"/>
              <a:t> is a worker daemon that launches and tracks processes spawned on worker hosts.</a:t>
            </a:r>
          </a:p>
          <a:p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50" y="3276600"/>
            <a:ext cx="5588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YARN currently defines two </a:t>
            </a:r>
            <a:r>
              <a:rPr lang="en-US" altLang="zh-TW" dirty="0" smtClean="0"/>
              <a:t>resources: </a:t>
            </a:r>
          </a:p>
          <a:p>
            <a:pPr lvl="1"/>
            <a:r>
              <a:rPr lang="en-US" altLang="zh-TW" i="1" dirty="0" smtClean="0"/>
              <a:t>v-cores </a:t>
            </a:r>
          </a:p>
          <a:p>
            <a:pPr lvl="1"/>
            <a:r>
              <a:rPr lang="en-US" altLang="zh-TW" i="1" dirty="0" smtClean="0"/>
              <a:t>memory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 err="1"/>
              <a:t>NodeManager</a:t>
            </a:r>
            <a:r>
              <a:rPr lang="en-US" altLang="zh-TW" dirty="0"/>
              <a:t> tracks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its </a:t>
            </a:r>
            <a:r>
              <a:rPr lang="en-US" altLang="zh-TW" dirty="0"/>
              <a:t>own local resources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communicates </a:t>
            </a:r>
            <a:r>
              <a:rPr lang="en-US" altLang="zh-TW" dirty="0"/>
              <a:t>its resource configuration to the </a:t>
            </a:r>
            <a:r>
              <a:rPr lang="en-US" altLang="zh-TW" dirty="0" err="1" smtClean="0"/>
              <a:t>ResourceManager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ResourceManager</a:t>
            </a:r>
            <a:r>
              <a:rPr lang="en-US" altLang="zh-TW" dirty="0" smtClean="0"/>
              <a:t> </a:t>
            </a:r>
            <a:r>
              <a:rPr lang="en-US" altLang="zh-TW" dirty="0"/>
              <a:t>keeps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running total of the cluster’s available resources.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Resource Monitoring (i)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Yarn Resource Monitoring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7" y="1371600"/>
            <a:ext cx="851490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67000" y="6128266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100 workers of same resources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60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Containers</a:t>
            </a:r>
          </a:p>
          <a:p>
            <a:pPr lvl="1"/>
            <a:r>
              <a:rPr lang="en-US" altLang="zh-TW" dirty="0"/>
              <a:t>a request to hold resources on the YARN cluster. </a:t>
            </a:r>
            <a:endParaRPr lang="en-US" altLang="zh-TW" dirty="0" smtClean="0"/>
          </a:p>
          <a:p>
            <a:pPr lvl="1"/>
            <a:r>
              <a:rPr lang="en-US" altLang="zh-TW" dirty="0"/>
              <a:t>a container hold request consists of </a:t>
            </a:r>
            <a:r>
              <a:rPr lang="en-US" altLang="zh-TW" dirty="0" err="1"/>
              <a:t>vcore</a:t>
            </a:r>
            <a:r>
              <a:rPr lang="en-US" altLang="zh-TW" dirty="0"/>
              <a:t> and memory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Container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30" y="2743200"/>
            <a:ext cx="709593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43000" y="5396299"/>
            <a:ext cx="2856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Container as a hold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24400" y="5396299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The </a:t>
            </a:r>
            <a:r>
              <a:rPr lang="en-US" altLang="zh-TW" sz="2400" dirty="0"/>
              <a:t>task running as a process inside a container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5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r>
              <a:rPr lang="en-US" altLang="zh-TW" dirty="0"/>
              <a:t> </a:t>
            </a:r>
            <a:r>
              <a:rPr lang="en-US" altLang="zh-TW" dirty="0" smtClean="0"/>
              <a:t>application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is </a:t>
            </a:r>
            <a:r>
              <a:rPr lang="en-US" altLang="zh-TW" dirty="0"/>
              <a:t>a YARN client program that is made up of one or more </a:t>
            </a:r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Example: MapReduce Application</a:t>
            </a:r>
          </a:p>
          <a:p>
            <a:r>
              <a:rPr lang="en-US" altLang="zh-TW" dirty="0" err="1"/>
              <a:t>ApplicationMaster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helps </a:t>
            </a:r>
            <a:r>
              <a:rPr lang="en-US" altLang="zh-TW" dirty="0"/>
              <a:t>coordinate tasks on the YARN </a:t>
            </a:r>
            <a:r>
              <a:rPr lang="en-US" altLang="zh-TW" dirty="0" smtClean="0"/>
              <a:t>cluster </a:t>
            </a: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each running </a:t>
            </a:r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It is </a:t>
            </a:r>
            <a:r>
              <a:rPr lang="en-US" altLang="zh-TW" dirty="0"/>
              <a:t>the first process run after the application starts.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Application and </a:t>
            </a:r>
            <a:r>
              <a:rPr lang="en-US" altLang="zh-TW" dirty="0" err="1" smtClean="0"/>
              <a:t>ApplicationMaster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The </a:t>
            </a:r>
            <a:r>
              <a:rPr lang="en-US" altLang="zh-TW" dirty="0"/>
              <a:t>application starts and talks to the </a:t>
            </a:r>
            <a:r>
              <a:rPr lang="en-US" altLang="zh-TW" dirty="0" err="1"/>
              <a:t>ResourceManager</a:t>
            </a:r>
            <a:r>
              <a:rPr lang="en-US" altLang="zh-TW" dirty="0"/>
              <a:t> for the </a:t>
            </a:r>
            <a:r>
              <a:rPr lang="en-US" altLang="zh-TW" dirty="0" smtClean="0"/>
              <a:t>cluster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Interactions among Yarn Components (i)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183556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 bwMode="auto">
          <a:xfrm flipV="1">
            <a:off x="1303020" y="3838575"/>
            <a:ext cx="533400" cy="5334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 flipV="1">
            <a:off x="2971800" y="3838575"/>
            <a:ext cx="533400" cy="5334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 The </a:t>
            </a:r>
            <a:r>
              <a:rPr lang="en-US" altLang="zh-TW" dirty="0" err="1"/>
              <a:t>ResourceManager</a:t>
            </a:r>
            <a:r>
              <a:rPr lang="en-US" altLang="zh-TW" dirty="0"/>
              <a:t> makes a single container request on behalf of the application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Interactions </a:t>
            </a:r>
            <a:r>
              <a:rPr lang="en-US" altLang="zh-TW" dirty="0" smtClean="0"/>
              <a:t>among </a:t>
            </a:r>
            <a:r>
              <a:rPr lang="en-US" altLang="zh-TW" dirty="0"/>
              <a:t>Yarn </a:t>
            </a:r>
            <a:r>
              <a:rPr lang="en-US" altLang="zh-TW" dirty="0" smtClean="0"/>
              <a:t>Components (ii)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400800" cy="389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左箭號 5"/>
          <p:cNvSpPr/>
          <p:nvPr/>
        </p:nvSpPr>
        <p:spPr bwMode="auto">
          <a:xfrm>
            <a:off x="7924800" y="3200400"/>
            <a:ext cx="6096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 </a:t>
            </a:r>
            <a:r>
              <a:rPr lang="en-US" altLang="zh-TW" dirty="0"/>
              <a:t>The </a:t>
            </a:r>
            <a:r>
              <a:rPr lang="en-US" altLang="zh-TW" dirty="0" err="1"/>
              <a:t>ApplicationMaster</a:t>
            </a:r>
            <a:r>
              <a:rPr lang="en-US" altLang="zh-TW" dirty="0"/>
              <a:t> starts running within that </a:t>
            </a:r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/>
          <a:lstStyle/>
          <a:p>
            <a:r>
              <a:rPr lang="en-US" altLang="zh-TW" dirty="0"/>
              <a:t>Interactions </a:t>
            </a:r>
            <a:r>
              <a:rPr lang="en-US" altLang="zh-TW" dirty="0" smtClean="0"/>
              <a:t>among </a:t>
            </a:r>
            <a:r>
              <a:rPr lang="en-US" altLang="zh-TW" dirty="0"/>
              <a:t>Yarn </a:t>
            </a:r>
            <a:r>
              <a:rPr lang="en-US" altLang="zh-TW" dirty="0" smtClean="0"/>
              <a:t>Components (iii)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180918"/>
            <a:ext cx="7239001" cy="444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左箭號 5"/>
          <p:cNvSpPr/>
          <p:nvPr/>
        </p:nvSpPr>
        <p:spPr bwMode="auto">
          <a:xfrm>
            <a:off x="7924800" y="5486400"/>
            <a:ext cx="6096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7239001" cy="444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4. The </a:t>
            </a:r>
            <a:r>
              <a:rPr lang="en-US" altLang="zh-TW" sz="2400" dirty="0" err="1"/>
              <a:t>ApplicationMaster</a:t>
            </a:r>
            <a:r>
              <a:rPr lang="en-US" altLang="zh-TW" sz="2400" dirty="0"/>
              <a:t> requests subsequent containers from the </a:t>
            </a:r>
            <a:r>
              <a:rPr lang="en-US" altLang="zh-TW" sz="2400" dirty="0" err="1"/>
              <a:t>ResourceManager</a:t>
            </a:r>
            <a:r>
              <a:rPr lang="en-US" altLang="zh-TW" sz="2400" dirty="0"/>
              <a:t> that are allocated to run tasks for the application. Those tasks do most of the status communication with the </a:t>
            </a:r>
            <a:r>
              <a:rPr lang="en-US" altLang="zh-TW" sz="2400" dirty="0" err="1"/>
              <a:t>ApplicationMaster</a:t>
            </a:r>
            <a:r>
              <a:rPr lang="en-US" altLang="zh-TW" sz="2400" dirty="0"/>
              <a:t> allocated in Step 3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/>
          <a:lstStyle/>
          <a:p>
            <a:r>
              <a:rPr lang="en-US" altLang="zh-TW" dirty="0"/>
              <a:t>Interactions </a:t>
            </a:r>
            <a:r>
              <a:rPr lang="en-US" altLang="zh-TW" dirty="0" smtClean="0"/>
              <a:t>among </a:t>
            </a:r>
            <a:r>
              <a:rPr lang="en-US" altLang="zh-TW" dirty="0"/>
              <a:t>Yarn </a:t>
            </a:r>
            <a:r>
              <a:rPr lang="en-US" altLang="zh-TW" dirty="0" smtClean="0"/>
              <a:t>Components (iv)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75" y="2666999"/>
            <a:ext cx="1441890" cy="401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左箭號 6"/>
          <p:cNvSpPr/>
          <p:nvPr/>
        </p:nvSpPr>
        <p:spPr bwMode="auto">
          <a:xfrm>
            <a:off x="8244840" y="5486400"/>
            <a:ext cx="6096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5. Once </a:t>
            </a:r>
            <a:r>
              <a:rPr lang="en-US" altLang="zh-TW" dirty="0"/>
              <a:t>all tasks are finished, the </a:t>
            </a:r>
            <a:r>
              <a:rPr lang="en-US" altLang="zh-TW" dirty="0" err="1"/>
              <a:t>ApplicationMaster</a:t>
            </a:r>
            <a:r>
              <a:rPr lang="en-US" altLang="zh-TW" dirty="0"/>
              <a:t> exits. The last container is de-allocated from the cluster.</a:t>
            </a:r>
          </a:p>
          <a:p>
            <a:pPr marL="0" indent="0">
              <a:buNone/>
            </a:pPr>
            <a:r>
              <a:rPr lang="en-US" altLang="zh-TW" dirty="0" smtClean="0"/>
              <a:t>6. The </a:t>
            </a:r>
            <a:r>
              <a:rPr lang="en-US" altLang="zh-TW" dirty="0"/>
              <a:t>application client exits. (The </a:t>
            </a:r>
            <a:r>
              <a:rPr lang="en-US" altLang="zh-TW" dirty="0" err="1" smtClean="0"/>
              <a:t>ApplicationMaster</a:t>
            </a:r>
            <a:r>
              <a:rPr lang="en-US" altLang="zh-TW" dirty="0" smtClean="0"/>
              <a:t> </a:t>
            </a:r>
            <a:r>
              <a:rPr lang="en-US" altLang="zh-TW" dirty="0"/>
              <a:t>launched in a container is more specifically called a managed AM. Unmanaged </a:t>
            </a:r>
            <a:r>
              <a:rPr lang="en-US" altLang="zh-TW" dirty="0" err="1"/>
              <a:t>ApplicationMasters</a:t>
            </a:r>
            <a:r>
              <a:rPr lang="en-US" altLang="zh-TW" dirty="0"/>
              <a:t> run outside of YARN’s control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/>
          <a:lstStyle/>
          <a:p>
            <a:r>
              <a:rPr lang="en-US" altLang="zh-TW" dirty="0"/>
              <a:t>Interactions </a:t>
            </a:r>
            <a:r>
              <a:rPr lang="en-US" altLang="zh-TW" dirty="0" smtClean="0"/>
              <a:t>among </a:t>
            </a:r>
            <a:r>
              <a:rPr lang="en-US" altLang="zh-TW" dirty="0"/>
              <a:t>Yarn </a:t>
            </a:r>
            <a:r>
              <a:rPr lang="en-US" altLang="zh-TW" dirty="0" smtClean="0"/>
              <a:t>Components (v)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en-US" altLang="zh-TW" dirty="0" smtClean="0">
                <a:effectLst/>
              </a:rPr>
              <a:t>Why </a:t>
            </a:r>
            <a:r>
              <a:rPr lang="en-US" altLang="zh-TW" dirty="0" err="1" smtClean="0">
                <a:effectLst/>
              </a:rPr>
              <a:t>Hadoop</a:t>
            </a:r>
            <a:r>
              <a:rPr lang="en-US" altLang="zh-TW" dirty="0" smtClean="0">
                <a:effectLst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Big Data!!</a:t>
            </a:r>
          </a:p>
          <a:p>
            <a:pPr lvl="1"/>
            <a:r>
              <a:rPr lang="en-US" altLang="zh-TW" dirty="0" smtClean="0"/>
              <a:t>Storage</a:t>
            </a:r>
          </a:p>
          <a:p>
            <a:pPr lvl="1"/>
            <a:r>
              <a:rPr lang="en-US" altLang="zh-TW" dirty="0" smtClean="0"/>
              <a:t>Analysis</a:t>
            </a:r>
          </a:p>
          <a:p>
            <a:pPr lvl="1"/>
            <a:r>
              <a:rPr lang="en-US" altLang="zh-TW" dirty="0" smtClean="0"/>
              <a:t>Data management</a:t>
            </a: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lum bright="-40000" contrast="60000"/>
          </a:blip>
          <a:srcRect/>
          <a:stretch>
            <a:fillRect/>
          </a:stretch>
        </p:blipFill>
        <p:spPr bwMode="auto">
          <a:xfrm>
            <a:off x="609600" y="3657600"/>
            <a:ext cx="53340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5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INTRODUCTION TO MAPREDUCE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MapReduce - What?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MapReduce is a programming model for efficient distributed computing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It works like a Unix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cat input | grep |         sort        |   uniq -c  |  cat &gt;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  </a:t>
            </a:r>
            <a:r>
              <a:rPr lang="en-US" altLang="zh-TW" sz="2000" b="1" smtClean="0"/>
              <a:t>Input   | Map |</a:t>
            </a:r>
            <a:r>
              <a:rPr lang="en-US" altLang="zh-TW" sz="2000" smtClean="0"/>
              <a:t> Shuffle &amp; Sort </a:t>
            </a:r>
            <a:r>
              <a:rPr lang="en-US" altLang="zh-TW" sz="2000" b="1" smtClean="0"/>
              <a:t>| Reduce  | Output</a:t>
            </a: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Efficiency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Streaming through data, reducing seeks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Pipelining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good fit for a lot of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Web index building</a:t>
            </a:r>
          </a:p>
        </p:txBody>
      </p:sp>
    </p:spTree>
    <p:extLst>
      <p:ext uri="{BB962C8B-B14F-4D97-AF65-F5344CB8AC3E}">
        <p14:creationId xmlns:p14="http://schemas.microsoft.com/office/powerpoint/2010/main" val="15201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MapReduce - Dataflow</a:t>
            </a:r>
          </a:p>
        </p:txBody>
      </p:sp>
      <p:pic>
        <p:nvPicPr>
          <p:cNvPr id="28675" name="Picture 3" descr="3529146657_5b5d025a5f_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41388"/>
            <a:ext cx="8153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MapReduce -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Fine grained Map and Reduce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Improved load balancing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Faster recovery from failed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Automatic re-execution on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 a large cluster, some nodes are always slow or flaky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Framework re-executes failed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Locality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With large data, bandwidth to data is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Map-Reduce + HDFS is a very effective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Map-Reduce queries HDFS for locations of input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Map tasks are scheduled close to the inputs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6446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Word Count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Mapper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Input: value: lines of text of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Output: key: word, value: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Reducer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Input: key: word, value: set of counts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Output: key: word, value: sum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Launching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Defines this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Submits job to cluster</a:t>
            </a:r>
          </a:p>
        </p:txBody>
      </p:sp>
    </p:spTree>
    <p:extLst>
      <p:ext uri="{BB962C8B-B14F-4D97-AF65-F5344CB8AC3E}">
        <p14:creationId xmlns:p14="http://schemas.microsoft.com/office/powerpoint/2010/main" val="21368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Hadoop-MapReduce</a:t>
            </a:r>
            <a:r>
              <a:rPr lang="en-US" altLang="zh-TW" dirty="0" smtClean="0"/>
              <a:t> Workflow</a:t>
            </a:r>
            <a:endParaRPr lang="zh-TW" altLang="en-US" dirty="0" smtClean="0">
              <a:latin typeface="標楷體" pitchFamily="65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2200275"/>
            <a:ext cx="685800" cy="2133600"/>
            <a:chOff x="384" y="1968"/>
            <a:chExt cx="432" cy="1344"/>
          </a:xfrm>
        </p:grpSpPr>
        <p:sp>
          <p:nvSpPr>
            <p:cNvPr id="7234" name="Rectangle 6"/>
            <p:cNvSpPr>
              <a:spLocks noChangeArrowheads="1"/>
            </p:cNvSpPr>
            <p:nvPr/>
          </p:nvSpPr>
          <p:spPr bwMode="auto">
            <a:xfrm>
              <a:off x="384" y="1968"/>
              <a:ext cx="432" cy="13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1400" b="1">
                  <a:latin typeface="Arial" charset="0"/>
                </a:rPr>
                <a:t>split 0</a:t>
              </a:r>
            </a:p>
            <a:p>
              <a:pPr algn="ctr"/>
              <a:endParaRPr kumimoji="0" lang="en-US" altLang="zh-TW" sz="1400" b="1">
                <a:latin typeface="Arial" charset="0"/>
              </a:endParaRPr>
            </a:p>
            <a:p>
              <a:pPr algn="ctr"/>
              <a:r>
                <a:rPr kumimoji="0" lang="en-US" altLang="zh-TW" sz="1400" b="1">
                  <a:latin typeface="Arial" charset="0"/>
                </a:rPr>
                <a:t>split 1</a:t>
              </a:r>
            </a:p>
            <a:p>
              <a:pPr algn="ctr"/>
              <a:endParaRPr kumimoji="0" lang="en-US" altLang="zh-TW" sz="1400" b="1">
                <a:latin typeface="Arial" charset="0"/>
              </a:endParaRPr>
            </a:p>
            <a:p>
              <a:pPr algn="ctr"/>
              <a:r>
                <a:rPr kumimoji="0" lang="en-US" altLang="zh-TW" sz="1400" b="1">
                  <a:latin typeface="Arial" charset="0"/>
                </a:rPr>
                <a:t>split 2</a:t>
              </a:r>
            </a:p>
            <a:p>
              <a:pPr algn="ctr"/>
              <a:endParaRPr kumimoji="0" lang="en-US" altLang="zh-TW" sz="1400" b="1">
                <a:latin typeface="Arial" charset="0"/>
              </a:endParaRPr>
            </a:p>
            <a:p>
              <a:pPr algn="ctr"/>
              <a:r>
                <a:rPr kumimoji="0" lang="en-US" altLang="zh-TW" sz="1400" b="1">
                  <a:latin typeface="Arial" charset="0"/>
                </a:rPr>
                <a:t>split 3</a:t>
              </a:r>
            </a:p>
            <a:p>
              <a:pPr algn="ctr"/>
              <a:endParaRPr kumimoji="0" lang="en-US" altLang="zh-TW" sz="1400" b="1">
                <a:latin typeface="Arial" charset="0"/>
              </a:endParaRPr>
            </a:p>
            <a:p>
              <a:pPr algn="ctr"/>
              <a:r>
                <a:rPr kumimoji="0" lang="en-US" altLang="zh-TW" sz="1400" b="1">
                  <a:latin typeface="Arial" charset="0"/>
                </a:rPr>
                <a:t>split 4</a:t>
              </a:r>
            </a:p>
          </p:txBody>
        </p:sp>
        <p:sp>
          <p:nvSpPr>
            <p:cNvPr id="7235" name="Line 7"/>
            <p:cNvSpPr>
              <a:spLocks noChangeShapeType="1"/>
            </p:cNvSpPr>
            <p:nvPr/>
          </p:nvSpPr>
          <p:spPr bwMode="auto">
            <a:xfrm>
              <a:off x="384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6" name="Line 8"/>
            <p:cNvSpPr>
              <a:spLocks noChangeShapeType="1"/>
            </p:cNvSpPr>
            <p:nvPr/>
          </p:nvSpPr>
          <p:spPr bwMode="auto">
            <a:xfrm>
              <a:off x="38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7" name="Line 9"/>
            <p:cNvSpPr>
              <a:spLocks noChangeShapeType="1"/>
            </p:cNvSpPr>
            <p:nvPr/>
          </p:nvSpPr>
          <p:spPr bwMode="auto">
            <a:xfrm>
              <a:off x="384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8" name="Line 10"/>
            <p:cNvSpPr>
              <a:spLocks noChangeShapeType="1"/>
            </p:cNvSpPr>
            <p:nvPr/>
          </p:nvSpPr>
          <p:spPr bwMode="auto">
            <a:xfrm>
              <a:off x="38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8001000" y="2352675"/>
            <a:ext cx="838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part0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905000" y="15906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map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124200" y="1895475"/>
            <a:ext cx="457200" cy="304800"/>
            <a:chOff x="2112" y="1728"/>
            <a:chExt cx="288" cy="192"/>
          </a:xfrm>
        </p:grpSpPr>
        <p:sp>
          <p:nvSpPr>
            <p:cNvPr id="7232" name="Rectangle 14"/>
            <p:cNvSpPr>
              <a:spLocks noChangeArrowheads="1"/>
            </p:cNvSpPr>
            <p:nvPr/>
          </p:nvSpPr>
          <p:spPr bwMode="auto">
            <a:xfrm>
              <a:off x="2112" y="172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33" name="Rectangle 15"/>
            <p:cNvSpPr>
              <a:spLocks noChangeArrowheads="1"/>
            </p:cNvSpPr>
            <p:nvPr/>
          </p:nvSpPr>
          <p:spPr bwMode="auto">
            <a:xfrm>
              <a:off x="2112" y="1824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1676400" y="1362075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2743200" y="19716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2743200" y="20478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1905000" y="30384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map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124200" y="3343275"/>
            <a:ext cx="457200" cy="304800"/>
            <a:chOff x="2112" y="1728"/>
            <a:chExt cx="288" cy="192"/>
          </a:xfrm>
        </p:grpSpPr>
        <p:sp>
          <p:nvSpPr>
            <p:cNvPr id="7230" name="Rectangle 21"/>
            <p:cNvSpPr>
              <a:spLocks noChangeArrowheads="1"/>
            </p:cNvSpPr>
            <p:nvPr/>
          </p:nvSpPr>
          <p:spPr bwMode="auto">
            <a:xfrm>
              <a:off x="2112" y="172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31" name="Rectangle 22"/>
            <p:cNvSpPr>
              <a:spLocks noChangeArrowheads="1"/>
            </p:cNvSpPr>
            <p:nvPr/>
          </p:nvSpPr>
          <p:spPr bwMode="auto">
            <a:xfrm>
              <a:off x="2112" y="1824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1676400" y="2809875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 flipV="1">
            <a:off x="2743200" y="34194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2743200" y="34956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1905000" y="44862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map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124200" y="4791075"/>
            <a:ext cx="457200" cy="304800"/>
            <a:chOff x="2112" y="1728"/>
            <a:chExt cx="288" cy="192"/>
          </a:xfrm>
        </p:grpSpPr>
        <p:sp>
          <p:nvSpPr>
            <p:cNvPr id="7228" name="Rectangle 28"/>
            <p:cNvSpPr>
              <a:spLocks noChangeArrowheads="1"/>
            </p:cNvSpPr>
            <p:nvPr/>
          </p:nvSpPr>
          <p:spPr bwMode="auto">
            <a:xfrm>
              <a:off x="2112" y="172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29" name="Rectangle 29"/>
            <p:cNvSpPr>
              <a:spLocks noChangeArrowheads="1"/>
            </p:cNvSpPr>
            <p:nvPr/>
          </p:nvSpPr>
          <p:spPr bwMode="auto">
            <a:xfrm>
              <a:off x="2112" y="1824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1676400" y="4257675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V="1">
            <a:off x="2743200" y="48672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2743200" y="49434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4724400" y="23526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4724400" y="25050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4724400" y="26574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5562600" y="2352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6248400" y="21240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reduce</a:t>
            </a:r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>
            <a:off x="5181600" y="2581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>
            <a:off x="5943600" y="258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4572000" y="1895475"/>
            <a:ext cx="2667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4724400" y="40290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4724400" y="41814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4724400" y="4333875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16" name="Rectangle 44"/>
          <p:cNvSpPr>
            <a:spLocks noChangeArrowheads="1"/>
          </p:cNvSpPr>
          <p:nvPr/>
        </p:nvSpPr>
        <p:spPr bwMode="auto">
          <a:xfrm>
            <a:off x="5562600" y="4029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17" name="Rectangle 45"/>
          <p:cNvSpPr>
            <a:spLocks noChangeArrowheads="1"/>
          </p:cNvSpPr>
          <p:nvPr/>
        </p:nvSpPr>
        <p:spPr bwMode="auto">
          <a:xfrm>
            <a:off x="6248400" y="38004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reduce</a:t>
            </a:r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5181600" y="42576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>
            <a:off x="5943600" y="4257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20" name="Rectangle 48"/>
          <p:cNvSpPr>
            <a:spLocks noChangeArrowheads="1"/>
          </p:cNvSpPr>
          <p:nvPr/>
        </p:nvSpPr>
        <p:spPr bwMode="auto">
          <a:xfrm>
            <a:off x="4572000" y="3571875"/>
            <a:ext cx="2667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>
            <a:off x="8001000" y="4029075"/>
            <a:ext cx="838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part1</a:t>
            </a:r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>
            <a:off x="7086600" y="2581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>
            <a:off x="7086600" y="4257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24" name="Text Box 52"/>
          <p:cNvSpPr txBox="1">
            <a:spLocks noChangeArrowheads="1"/>
          </p:cNvSpPr>
          <p:nvPr/>
        </p:nvSpPr>
        <p:spPr bwMode="auto">
          <a:xfrm>
            <a:off x="365125" y="1590675"/>
            <a:ext cx="668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400" b="1">
                <a:latin typeface="Arial" charset="0"/>
              </a:rPr>
              <a:t>input</a:t>
            </a:r>
          </a:p>
          <a:p>
            <a:r>
              <a:rPr kumimoji="0" lang="en-US" altLang="zh-TW" sz="1400" b="1">
                <a:latin typeface="Arial" charset="0"/>
              </a:rPr>
              <a:t>HDFS</a:t>
            </a:r>
          </a:p>
        </p:txBody>
      </p:sp>
      <p:sp>
        <p:nvSpPr>
          <p:cNvPr id="105525" name="Text Box 53"/>
          <p:cNvSpPr txBox="1">
            <a:spLocks noChangeArrowheads="1"/>
          </p:cNvSpPr>
          <p:nvPr/>
        </p:nvSpPr>
        <p:spPr bwMode="auto">
          <a:xfrm>
            <a:off x="3886200" y="1666875"/>
            <a:ext cx="989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400" b="1">
                <a:latin typeface="Arial" charset="0"/>
              </a:rPr>
              <a:t>sort/copy</a:t>
            </a:r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4876800" y="1895475"/>
            <a:ext cx="723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400" b="1">
                <a:latin typeface="Arial" charset="0"/>
              </a:rPr>
              <a:t>merge</a:t>
            </a: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8001000" y="1590675"/>
            <a:ext cx="733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400" b="1">
                <a:latin typeface="Arial" charset="0"/>
              </a:rPr>
              <a:t>output</a:t>
            </a:r>
          </a:p>
          <a:p>
            <a:r>
              <a:rPr kumimoji="0" lang="en-US" altLang="zh-TW" sz="1400" b="1">
                <a:latin typeface="Arial" charset="0"/>
              </a:rPr>
              <a:t>HDFS</a:t>
            </a:r>
          </a:p>
        </p:txBody>
      </p:sp>
      <p:sp>
        <p:nvSpPr>
          <p:cNvPr id="105528" name="Line 56"/>
          <p:cNvSpPr>
            <a:spLocks noChangeShapeType="1"/>
          </p:cNvSpPr>
          <p:nvPr/>
        </p:nvSpPr>
        <p:spPr bwMode="auto">
          <a:xfrm flipV="1">
            <a:off x="1066800" y="197167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29" name="Line 57"/>
          <p:cNvSpPr>
            <a:spLocks noChangeShapeType="1"/>
          </p:cNvSpPr>
          <p:nvPr/>
        </p:nvSpPr>
        <p:spPr bwMode="auto">
          <a:xfrm>
            <a:off x="1066800" y="28098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0" name="Line 58"/>
          <p:cNvSpPr>
            <a:spLocks noChangeShapeType="1"/>
          </p:cNvSpPr>
          <p:nvPr/>
        </p:nvSpPr>
        <p:spPr bwMode="auto">
          <a:xfrm>
            <a:off x="1066800" y="3267075"/>
            <a:ext cx="838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1" name="Line 59"/>
          <p:cNvSpPr>
            <a:spLocks noChangeShapeType="1"/>
          </p:cNvSpPr>
          <p:nvPr/>
        </p:nvSpPr>
        <p:spPr bwMode="auto">
          <a:xfrm flipV="1">
            <a:off x="1066800" y="1971675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2" name="Line 60"/>
          <p:cNvSpPr>
            <a:spLocks noChangeShapeType="1"/>
          </p:cNvSpPr>
          <p:nvPr/>
        </p:nvSpPr>
        <p:spPr bwMode="auto">
          <a:xfrm flipV="1">
            <a:off x="1066800" y="3419475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3" name="Line 61"/>
          <p:cNvSpPr>
            <a:spLocks noChangeShapeType="1"/>
          </p:cNvSpPr>
          <p:nvPr/>
        </p:nvSpPr>
        <p:spPr bwMode="auto">
          <a:xfrm>
            <a:off x="3581400" y="1971675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4" name="Line 62"/>
          <p:cNvSpPr>
            <a:spLocks noChangeShapeType="1"/>
          </p:cNvSpPr>
          <p:nvPr/>
        </p:nvSpPr>
        <p:spPr bwMode="auto">
          <a:xfrm>
            <a:off x="3581400" y="2124075"/>
            <a:ext cx="114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5" name="Line 63"/>
          <p:cNvSpPr>
            <a:spLocks noChangeShapeType="1"/>
          </p:cNvSpPr>
          <p:nvPr/>
        </p:nvSpPr>
        <p:spPr bwMode="auto">
          <a:xfrm flipV="1">
            <a:off x="3581400" y="2581275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6" name="Line 64"/>
          <p:cNvSpPr>
            <a:spLocks noChangeShapeType="1"/>
          </p:cNvSpPr>
          <p:nvPr/>
        </p:nvSpPr>
        <p:spPr bwMode="auto">
          <a:xfrm>
            <a:off x="3581400" y="35718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7" name="Line 65"/>
          <p:cNvSpPr>
            <a:spLocks noChangeShapeType="1"/>
          </p:cNvSpPr>
          <p:nvPr/>
        </p:nvSpPr>
        <p:spPr bwMode="auto">
          <a:xfrm flipV="1">
            <a:off x="3581400" y="2733675"/>
            <a:ext cx="1143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538" name="Line 66"/>
          <p:cNvSpPr>
            <a:spLocks noChangeShapeType="1"/>
          </p:cNvSpPr>
          <p:nvPr/>
        </p:nvSpPr>
        <p:spPr bwMode="auto">
          <a:xfrm flipV="1">
            <a:off x="3581400" y="4410075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3" grpId="0" animBg="1"/>
      <p:bldP spid="105484" grpId="0" animBg="1"/>
      <p:bldP spid="105488" grpId="0" animBg="1"/>
      <p:bldP spid="105489" grpId="0" animBg="1"/>
      <p:bldP spid="105490" grpId="0" animBg="1"/>
      <p:bldP spid="105491" grpId="0" animBg="1"/>
      <p:bldP spid="105495" grpId="0" animBg="1"/>
      <p:bldP spid="105496" grpId="0" animBg="1"/>
      <p:bldP spid="105497" grpId="0" animBg="1"/>
      <p:bldP spid="105498" grpId="0" animBg="1"/>
      <p:bldP spid="105502" grpId="0" animBg="1"/>
      <p:bldP spid="105503" grpId="0" animBg="1"/>
      <p:bldP spid="105504" grpId="0" animBg="1"/>
      <p:bldP spid="105505" grpId="0" animBg="1"/>
      <p:bldP spid="105506" grpId="0" animBg="1"/>
      <p:bldP spid="105507" grpId="0" animBg="1"/>
      <p:bldP spid="105508" grpId="0" animBg="1"/>
      <p:bldP spid="105509" grpId="0" animBg="1"/>
      <p:bldP spid="105510" grpId="0" animBg="1"/>
      <p:bldP spid="105511" grpId="0" animBg="1"/>
      <p:bldP spid="105512" grpId="0" animBg="1"/>
      <p:bldP spid="105513" grpId="0" animBg="1"/>
      <p:bldP spid="105514" grpId="0" animBg="1"/>
      <p:bldP spid="105515" grpId="0" animBg="1"/>
      <p:bldP spid="105516" grpId="0" animBg="1"/>
      <p:bldP spid="105517" grpId="0" animBg="1"/>
      <p:bldP spid="105518" grpId="0" animBg="1"/>
      <p:bldP spid="105519" grpId="0" animBg="1"/>
      <p:bldP spid="105520" grpId="0" animBg="1"/>
      <p:bldP spid="105521" grpId="0" animBg="1"/>
      <p:bldP spid="105522" grpId="0" animBg="1"/>
      <p:bldP spid="105523" grpId="0" animBg="1"/>
      <p:bldP spid="105524" grpId="0"/>
      <p:bldP spid="105525" grpId="0"/>
      <p:bldP spid="105526" grpId="0"/>
      <p:bldP spid="105527" grpId="0"/>
      <p:bldP spid="105528" grpId="0" animBg="1"/>
      <p:bldP spid="105529" grpId="0" animBg="1"/>
      <p:bldP spid="105530" grpId="0" animBg="1"/>
      <p:bldP spid="105531" grpId="0" animBg="1"/>
      <p:bldP spid="105532" grpId="0" animBg="1"/>
      <p:bldP spid="105533" grpId="0" animBg="1"/>
      <p:bldP spid="105534" grpId="0" animBg="1"/>
      <p:bldP spid="105535" grpId="0" animBg="1"/>
      <p:bldP spid="105536" grpId="0" animBg="1"/>
      <p:bldP spid="105537" grpId="0" animBg="1"/>
      <p:bldP spid="1055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ACE33245-B576-4306-8AFD-955A8F9659BD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pic>
        <p:nvPicPr>
          <p:cNvPr id="9219" name="Picture 4" descr="mapred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173163"/>
            <a:ext cx="9144000" cy="5684837"/>
          </a:xfrm>
          <a:noFill/>
        </p:spPr>
      </p:pic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MapReduce</a:t>
            </a:r>
            <a:r>
              <a:rPr lang="en-US" altLang="zh-TW" dirty="0" smtClean="0"/>
              <a:t> Dataflow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1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向右箭號 50"/>
          <p:cNvSpPr/>
          <p:nvPr/>
        </p:nvSpPr>
        <p:spPr>
          <a:xfrm>
            <a:off x="0" y="6143625"/>
            <a:ext cx="2786063" cy="714375"/>
          </a:xfrm>
          <a:prstGeom prst="rightArrow">
            <a:avLst>
              <a:gd name="adj1" fmla="val 100000"/>
              <a:gd name="adj2" fmla="val 3886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schemeClr val="tx1"/>
                </a:solidFill>
              </a:rPr>
              <a:t>JobTracker</a:t>
            </a:r>
            <a:r>
              <a:rPr lang="en-US" altLang="zh-TW" sz="1600" dirty="0" smtClean="0">
                <a:solidFill>
                  <a:schemeClr val="tx1"/>
                </a:solidFill>
              </a:rPr>
              <a:t> generates three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TaskTrackers</a:t>
            </a:r>
            <a:r>
              <a:rPr lang="en-US" altLang="zh-TW" sz="1600" dirty="0" smtClean="0">
                <a:solidFill>
                  <a:schemeClr val="tx1"/>
                </a:solidFill>
              </a:rPr>
              <a:t> for map tasks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4F7ED55-6EE3-4A04-BE46-2078BB32DF7A}" type="slidenum">
              <a:rPr lang="zh-TW" altLang="en-US" smtClean="0"/>
              <a:pPr/>
              <a:t>27</a:t>
            </a:fld>
            <a:endParaRPr lang="en-US" altLang="zh-TW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19075"/>
            <a:ext cx="7773987" cy="806450"/>
          </a:xfrm>
        </p:spPr>
        <p:txBody>
          <a:bodyPr lIns="0" tIns="0" rIns="0" bIns="0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altLang="zh-TW" dirty="0" smtClean="0"/>
              <a:t>Example</a:t>
            </a:r>
            <a:endParaRPr lang="en-GB" dirty="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63513" y="1268413"/>
            <a:ext cx="4821237" cy="8540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1" tIns="40816" rIns="81631" bIns="40816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en-GB" altLang="zh-TW" sz="2900" b="1">
                <a:solidFill>
                  <a:srgbClr val="000000"/>
                </a:solidFill>
                <a:latin typeface="Arial" charset="0"/>
              </a:rPr>
              <a:t>I am a tiger, you are also a tiger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00188" y="2214563"/>
            <a:ext cx="1071562" cy="3714750"/>
            <a:chOff x="1746" y="1480"/>
            <a:chExt cx="868" cy="2585"/>
          </a:xfrm>
        </p:grpSpPr>
        <p:sp>
          <p:nvSpPr>
            <p:cNvPr id="11291" name="Text Box 6"/>
            <p:cNvSpPr txBox="1">
              <a:spLocks noChangeArrowheads="1"/>
            </p:cNvSpPr>
            <p:nvPr/>
          </p:nvSpPr>
          <p:spPr bwMode="auto">
            <a:xfrm>
              <a:off x="1749" y="1480"/>
              <a:ext cx="865" cy="7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I,1 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am,1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a,1</a:t>
              </a:r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1746" y="2341"/>
              <a:ext cx="865" cy="8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tiger,1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you,1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are,1</a:t>
              </a: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1749" y="3241"/>
              <a:ext cx="859" cy="8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also,1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a, 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tiger,1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072188" y="2174875"/>
            <a:ext cx="1020762" cy="3468688"/>
            <a:chOff x="3497" y="1543"/>
            <a:chExt cx="823" cy="2365"/>
          </a:xfrm>
        </p:grpSpPr>
        <p:sp>
          <p:nvSpPr>
            <p:cNvPr id="11289" name="Text Box 16"/>
            <p:cNvSpPr txBox="1">
              <a:spLocks noChangeArrowheads="1"/>
            </p:cNvSpPr>
            <p:nvPr/>
          </p:nvSpPr>
          <p:spPr bwMode="auto">
            <a:xfrm>
              <a:off x="3497" y="1543"/>
              <a:ext cx="823" cy="9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a,2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also,1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am,1 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are,1</a:t>
              </a:r>
            </a:p>
          </p:txBody>
        </p:sp>
        <p:sp>
          <p:nvSpPr>
            <p:cNvPr id="11290" name="Text Box 18"/>
            <p:cNvSpPr txBox="1">
              <a:spLocks noChangeArrowheads="1"/>
            </p:cNvSpPr>
            <p:nvPr/>
          </p:nvSpPr>
          <p:spPr bwMode="auto">
            <a:xfrm>
              <a:off x="3497" y="2976"/>
              <a:ext cx="823" cy="9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I, 1 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</a:tabLst>
              </a:pP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tiger,2</a:t>
              </a:r>
              <a:b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</a:br>
              <a:r>
                <a:rPr kumimoji="0" lang="en-GB" altLang="zh-TW" sz="2000" b="1">
                  <a:solidFill>
                    <a:srgbClr val="000000"/>
                  </a:solidFill>
                  <a:latin typeface="Arial" charset="0"/>
                </a:rPr>
                <a:t> you,1</a:t>
              </a:r>
            </a:p>
          </p:txBody>
        </p:sp>
      </p:grpSp>
      <p:sp>
        <p:nvSpPr>
          <p:cNvPr id="30747" name="AutoShape 27"/>
          <p:cNvSpPr>
            <a:spLocks noChangeArrowheads="1"/>
          </p:cNvSpPr>
          <p:nvPr/>
        </p:nvSpPr>
        <p:spPr bwMode="auto">
          <a:xfrm>
            <a:off x="5143500" y="2532063"/>
            <a:ext cx="857250" cy="9810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kumimoji="0" lang="en-GB" altLang="zh-TW" sz="1800" b="1">
                <a:solidFill>
                  <a:srgbClr val="000000"/>
                </a:solidFill>
                <a:latin typeface="Arial" charset="0"/>
              </a:rPr>
              <a:t>reduce</a:t>
            </a:r>
          </a:p>
        </p:txBody>
      </p:sp>
      <p:sp>
        <p:nvSpPr>
          <p:cNvPr id="34" name="AutoShape 27"/>
          <p:cNvSpPr>
            <a:spLocks noChangeArrowheads="1"/>
          </p:cNvSpPr>
          <p:nvPr/>
        </p:nvSpPr>
        <p:spPr bwMode="auto">
          <a:xfrm>
            <a:off x="5143500" y="4532313"/>
            <a:ext cx="836613" cy="9810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kumimoji="0" lang="en-GB" altLang="zh-TW" sz="1800" b="1">
                <a:solidFill>
                  <a:srgbClr val="000000"/>
                </a:solidFill>
                <a:latin typeface="Arial" charset="0"/>
              </a:rPr>
              <a:t>reduce</a:t>
            </a: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214313" y="2286000"/>
            <a:ext cx="908050" cy="887413"/>
          </a:xfrm>
          <a:prstGeom prst="rightArrow">
            <a:avLst>
              <a:gd name="adj1" fmla="val 50000"/>
              <a:gd name="adj2" fmla="val 250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kumimoji="0" lang="en-GB" altLang="zh-TW" sz="1800" b="1">
                <a:solidFill>
                  <a:srgbClr val="000000"/>
                </a:solidFill>
                <a:latin typeface="Arial" charset="0"/>
              </a:rPr>
              <a:t>map</a:t>
            </a:r>
          </a:p>
        </p:txBody>
      </p:sp>
      <p:sp>
        <p:nvSpPr>
          <p:cNvPr id="42" name="AutoShape 27"/>
          <p:cNvSpPr>
            <a:spLocks noChangeArrowheads="1"/>
          </p:cNvSpPr>
          <p:nvPr/>
        </p:nvSpPr>
        <p:spPr bwMode="auto">
          <a:xfrm>
            <a:off x="285750" y="3571875"/>
            <a:ext cx="908050" cy="887413"/>
          </a:xfrm>
          <a:prstGeom prst="rightArrow">
            <a:avLst>
              <a:gd name="adj1" fmla="val 50000"/>
              <a:gd name="adj2" fmla="val 250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kumimoji="0" lang="en-GB" altLang="zh-TW" sz="1800" b="1">
                <a:solidFill>
                  <a:srgbClr val="000000"/>
                </a:solidFill>
                <a:latin typeface="Arial" charset="0"/>
              </a:rPr>
              <a:t>map</a:t>
            </a: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285750" y="4857750"/>
            <a:ext cx="908050" cy="887413"/>
          </a:xfrm>
          <a:prstGeom prst="rightArrow">
            <a:avLst>
              <a:gd name="adj1" fmla="val 50000"/>
              <a:gd name="adj2" fmla="val 250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kumimoji="0" lang="en-GB" altLang="zh-TW" sz="1800" b="1">
                <a:solidFill>
                  <a:srgbClr val="000000"/>
                </a:solidFill>
                <a:latin typeface="Arial" charset="0"/>
              </a:rPr>
              <a:t>map</a:t>
            </a:r>
          </a:p>
        </p:txBody>
      </p:sp>
      <p:grpSp>
        <p:nvGrpSpPr>
          <p:cNvPr id="5" name="群組 53"/>
          <p:cNvGrpSpPr>
            <a:grpSpLocks/>
          </p:cNvGrpSpPr>
          <p:nvPr/>
        </p:nvGrpSpPr>
        <p:grpSpPr bwMode="auto">
          <a:xfrm>
            <a:off x="2857500" y="2571750"/>
            <a:ext cx="1925638" cy="2786063"/>
            <a:chOff x="2857488" y="2571744"/>
            <a:chExt cx="1925122" cy="2786082"/>
          </a:xfrm>
        </p:grpSpPr>
        <p:sp>
          <p:nvSpPr>
            <p:cNvPr id="11282" name="Text Box 6"/>
            <p:cNvSpPr txBox="1">
              <a:spLocks noChangeArrowheads="1"/>
            </p:cNvSpPr>
            <p:nvPr/>
          </p:nvSpPr>
          <p:spPr bwMode="auto">
            <a:xfrm>
              <a:off x="3714744" y="2571744"/>
              <a:ext cx="1067866" cy="27860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1631" tIns="40816" rIns="81631" bIns="40816"/>
            <a:lstStyle/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a, 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a,1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also,1 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am,1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are,1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I,1 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tiger,1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tiger,1</a:t>
              </a:r>
            </a:p>
            <a:p>
              <a:pPr defTabSz="407988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kumimoji="0" lang="en-GB" altLang="zh-TW" sz="2000" b="1" dirty="0">
                  <a:solidFill>
                    <a:srgbClr val="000000"/>
                  </a:solidFill>
                  <a:latin typeface="Arial" charset="0"/>
                </a:rPr>
                <a:t> you,1</a:t>
              </a:r>
            </a:p>
          </p:txBody>
        </p:sp>
        <p:sp>
          <p:nvSpPr>
            <p:cNvPr id="44" name="向右箭號 43"/>
            <p:cNvSpPr/>
            <p:nvPr/>
          </p:nvSpPr>
          <p:spPr>
            <a:xfrm>
              <a:off x="2857488" y="3571876"/>
              <a:ext cx="642766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52" name="向右箭號 51"/>
          <p:cNvSpPr/>
          <p:nvPr/>
        </p:nvSpPr>
        <p:spPr>
          <a:xfrm>
            <a:off x="2643188" y="6143625"/>
            <a:ext cx="2928937" cy="714375"/>
          </a:xfrm>
          <a:prstGeom prst="rightArrow">
            <a:avLst>
              <a:gd name="adj1" fmla="val 100000"/>
              <a:gd name="adj2" fmla="val 2773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1600" dirty="0" smtClean="0">
                <a:solidFill>
                  <a:schemeClr val="tx1"/>
                </a:solidFill>
              </a:rPr>
              <a:t> sorts the intermediate data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5500688" y="6143625"/>
            <a:ext cx="2614612" cy="714375"/>
          </a:xfrm>
          <a:prstGeom prst="rightArrow">
            <a:avLst>
              <a:gd name="adj1" fmla="val 100000"/>
              <a:gd name="adj2" fmla="val 2773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solidFill>
                  <a:schemeClr val="tx1"/>
                </a:solidFill>
              </a:rPr>
              <a:t>JobTracker</a:t>
            </a:r>
            <a:r>
              <a:rPr lang="en-US" altLang="zh-TW" sz="1600" dirty="0">
                <a:solidFill>
                  <a:schemeClr val="tx1"/>
                </a:solidFill>
              </a:rPr>
              <a:t> generates </a:t>
            </a:r>
            <a:r>
              <a:rPr lang="en-US" altLang="zh-TW" sz="1600" dirty="0" smtClean="0">
                <a:solidFill>
                  <a:schemeClr val="tx1"/>
                </a:solidFill>
              </a:rPr>
              <a:t>two </a:t>
            </a:r>
            <a:r>
              <a:rPr lang="en-US" altLang="zh-TW" sz="1600" dirty="0" err="1">
                <a:solidFill>
                  <a:schemeClr val="tx1"/>
                </a:solidFill>
              </a:rPr>
              <a:t>TaskTrackers</a:t>
            </a:r>
            <a:r>
              <a:rPr lang="en-US" altLang="zh-TW" sz="1600" dirty="0">
                <a:solidFill>
                  <a:schemeClr val="tx1"/>
                </a:solidFill>
              </a:rPr>
              <a:t> for map tasks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696200" y="2886075"/>
            <a:ext cx="838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part0</a:t>
            </a: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7696200" y="4562475"/>
            <a:ext cx="838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latin typeface="Arial" charset="0"/>
              </a:rPr>
              <a:t>part1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7268266" y="2862649"/>
            <a:ext cx="408109" cy="685800"/>
          </a:xfrm>
          <a:prstGeom prst="rightArrow">
            <a:avLst>
              <a:gd name="adj1" fmla="val 50000"/>
              <a:gd name="adj2" fmla="val 250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endParaRPr kumimoji="0" lang="en-GB" altLang="zh-TW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7268266" y="4548831"/>
            <a:ext cx="408109" cy="685800"/>
          </a:xfrm>
          <a:prstGeom prst="rightArrow">
            <a:avLst>
              <a:gd name="adj1" fmla="val 50000"/>
              <a:gd name="adj2" fmla="val 250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1" tIns="40816" rIns="81631" bIns="40816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endParaRPr kumimoji="0" lang="en-GB" altLang="zh-TW" sz="1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42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0723" grpId="0" animBg="1"/>
      <p:bldP spid="30747" grpId="0" animBg="1"/>
      <p:bldP spid="34" grpId="0" animBg="1"/>
      <p:bldP spid="39" grpId="0" animBg="1"/>
      <p:bldP spid="42" grpId="0" animBg="1"/>
      <p:bldP spid="43" grpId="0" animBg="1"/>
      <p:bldP spid="52" grpId="0" animBg="1"/>
      <p:bldP spid="53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and Output Formats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 Map/Reduce may specify how it’s input is to be read by specifying an </a:t>
            </a:r>
            <a:r>
              <a:rPr lang="en-US" altLang="zh-TW" sz="2400" i="1" dirty="0" err="1" smtClean="0"/>
              <a:t>InputFormat</a:t>
            </a:r>
            <a:r>
              <a:rPr lang="en-US" altLang="zh-TW" sz="2400" dirty="0" smtClean="0"/>
              <a:t>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 Map/Reduce may specify how it’s output is to be written by specifying an </a:t>
            </a:r>
            <a:r>
              <a:rPr lang="en-US" altLang="zh-TW" sz="2400" i="1" dirty="0" err="1" smtClean="0"/>
              <a:t>OutputFormat</a:t>
            </a:r>
            <a:r>
              <a:rPr lang="en-US" altLang="zh-TW" sz="2400" dirty="0" smtClean="0"/>
              <a:t>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These default to </a:t>
            </a:r>
            <a:r>
              <a:rPr lang="en-US" altLang="zh-TW" sz="2400" i="1" dirty="0" err="1" smtClean="0"/>
              <a:t>TextInputFormat</a:t>
            </a:r>
            <a:r>
              <a:rPr lang="en-US" altLang="zh-TW" sz="2400" dirty="0" smtClean="0"/>
              <a:t> and </a:t>
            </a:r>
            <a:r>
              <a:rPr lang="en-US" altLang="zh-TW" sz="2400" i="1" dirty="0" err="1" smtClean="0"/>
              <a:t>TextOutputFormat</a:t>
            </a:r>
            <a:r>
              <a:rPr lang="en-US" altLang="zh-TW" sz="2400" dirty="0" smtClean="0"/>
              <a:t>, which process line-based text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Another common choice is </a:t>
            </a:r>
            <a:r>
              <a:rPr lang="en-US" altLang="zh-TW" sz="2400" i="1" dirty="0" err="1" smtClean="0"/>
              <a:t>SequenceFileInputFormat</a:t>
            </a:r>
            <a:r>
              <a:rPr lang="en-US" altLang="zh-TW" sz="2400" dirty="0" smtClean="0"/>
              <a:t> and </a:t>
            </a:r>
            <a:r>
              <a:rPr lang="en-US" altLang="zh-TW" sz="2400" i="1" dirty="0" err="1" smtClean="0"/>
              <a:t>SequenceFileOutputFormat</a:t>
            </a:r>
            <a:r>
              <a:rPr lang="en-US" altLang="zh-TW" sz="2400" dirty="0" smtClean="0"/>
              <a:t> for binary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These are file-based, but they are not required to be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1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many Maps and Reduces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Usually as many as the number of HDFS blocks being processed, this is the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Else the number of maps can be specified as a hint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number of maps can also be controlled by specifying the </a:t>
            </a:r>
            <a:r>
              <a:rPr lang="en-US" altLang="zh-TW" sz="2000" i="1" dirty="0" smtClean="0"/>
              <a:t>minimum split size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actual sizes of the map inputs are computed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 smtClean="0"/>
              <a:t>max(min(</a:t>
            </a:r>
            <a:r>
              <a:rPr lang="en-US" altLang="zh-TW" i="1" dirty="0" err="1" smtClean="0"/>
              <a:t>block_size,data</a:t>
            </a:r>
            <a:r>
              <a:rPr lang="en-US" altLang="zh-TW" i="1" dirty="0" smtClean="0"/>
              <a:t>/#maps), </a:t>
            </a:r>
            <a:r>
              <a:rPr lang="en-US" altLang="zh-TW" i="1" dirty="0" err="1" smtClean="0"/>
              <a:t>min_split_size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Reduces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Unless the amount of data being processed is small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 smtClean="0"/>
              <a:t>0.95*</a:t>
            </a:r>
            <a:r>
              <a:rPr lang="en-US" altLang="zh-TW" i="1" dirty="0" err="1" smtClean="0"/>
              <a:t>num_nodes</a:t>
            </a:r>
            <a:r>
              <a:rPr lang="en-US" altLang="zh-TW" i="1" dirty="0" smtClean="0"/>
              <a:t>*</a:t>
            </a:r>
            <a:r>
              <a:rPr lang="en-US" altLang="zh-TW" i="1" dirty="0" err="1" smtClean="0"/>
              <a:t>mapred.tasktracker.tasks.maximum</a:t>
            </a:r>
            <a:endParaRPr lang="en-US" altLang="zh-TW" i="1" dirty="0" smtClean="0"/>
          </a:p>
        </p:txBody>
      </p:sp>
    </p:spTree>
    <p:extLst>
      <p:ext uri="{BB962C8B-B14F-4D97-AF65-F5344CB8AC3E}">
        <p14:creationId xmlns:p14="http://schemas.microsoft.com/office/powerpoint/2010/main" val="7235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Advantages of Hadoop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/>
              <a:t>Vast amounts of data</a:t>
            </a:r>
          </a:p>
          <a:p>
            <a:r>
              <a:rPr lang="en-US" altLang="zh-TW" dirty="0" smtClean="0"/>
              <a:t>Economic</a:t>
            </a:r>
          </a:p>
          <a:p>
            <a:r>
              <a:rPr lang="en-US" altLang="zh-TW" dirty="0" smtClean="0"/>
              <a:t>Efficient</a:t>
            </a:r>
          </a:p>
          <a:p>
            <a:r>
              <a:rPr lang="en-US" altLang="zh-TW" dirty="0" smtClean="0"/>
              <a:t>Scalable</a:t>
            </a:r>
          </a:p>
          <a:p>
            <a:r>
              <a:rPr lang="en-US" altLang="zh-TW" dirty="0" smtClean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6243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handy tools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Partitioners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Combiners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Counters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Speculation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Zero Reduces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Distributed File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9138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Partitioners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/>
              <a:t>Partitioners</a:t>
            </a:r>
            <a:r>
              <a:rPr lang="en-US" altLang="zh-TW" sz="2400" dirty="0" smtClean="0"/>
              <a:t> are application code that define how keys are assigned to reduces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Default partitioning spreads keys evenly, but randomly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Uses </a:t>
            </a:r>
            <a:r>
              <a:rPr lang="en-US" altLang="zh-TW" sz="2000" i="1" dirty="0" err="1" smtClean="0">
                <a:latin typeface="American Typewriter" pitchFamily="1" charset="0"/>
              </a:rPr>
              <a:t>key.hashCode</a:t>
            </a:r>
            <a:r>
              <a:rPr lang="en-US" altLang="zh-TW" sz="2000" i="1" dirty="0" smtClean="0">
                <a:latin typeface="American Typewriter" pitchFamily="1" charset="0"/>
              </a:rPr>
              <a:t>() % </a:t>
            </a:r>
            <a:r>
              <a:rPr lang="en-US" altLang="zh-TW" sz="2000" i="1" dirty="0" err="1" smtClean="0">
                <a:latin typeface="American Typewriter" pitchFamily="1" charset="0"/>
              </a:rPr>
              <a:t>num_reduces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Custom partitioning is often required, for example, to produce a total order in the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Should implement </a:t>
            </a:r>
            <a:r>
              <a:rPr lang="en-US" altLang="zh-TW" sz="2000" i="1" dirty="0" err="1" smtClean="0"/>
              <a:t>Partitioner</a:t>
            </a:r>
            <a:r>
              <a:rPr lang="en-US" altLang="zh-TW" sz="2000" dirty="0" smtClean="0"/>
              <a:t>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Set by calling </a:t>
            </a:r>
            <a:r>
              <a:rPr lang="en-US" altLang="zh-TW" sz="2000" dirty="0" err="1" smtClean="0">
                <a:latin typeface="American Typewriter" pitchFamily="1" charset="0"/>
              </a:rPr>
              <a:t>conf.setPartitionerClass</a:t>
            </a:r>
            <a:r>
              <a:rPr lang="en-US" altLang="zh-TW" sz="2000" dirty="0" smtClean="0">
                <a:latin typeface="American Typewriter" pitchFamily="1" charset="0"/>
              </a:rPr>
              <a:t>(</a:t>
            </a:r>
            <a:r>
              <a:rPr lang="en-US" altLang="zh-TW" sz="2000" dirty="0" err="1" smtClean="0">
                <a:latin typeface="American Typewriter" pitchFamily="1" charset="0"/>
              </a:rPr>
              <a:t>MyPart.class</a:t>
            </a:r>
            <a:r>
              <a:rPr lang="en-US" altLang="zh-TW" sz="2000" dirty="0" smtClean="0">
                <a:latin typeface="American Typewriter" pitchFamily="1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To get a total order, sample the map output keys and pick values to divide the keys into roughly equal buckets and use that in your </a:t>
            </a:r>
            <a:r>
              <a:rPr lang="en-US" altLang="zh-TW" sz="2000" dirty="0" err="1" smtClean="0"/>
              <a:t>partitioner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1348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/>
              <a:t>When </a:t>
            </a:r>
            <a:r>
              <a:rPr lang="en-US" altLang="zh-TW" sz="2000" i="1" dirty="0" smtClean="0"/>
              <a:t>maps</a:t>
            </a:r>
            <a:r>
              <a:rPr lang="en-US" altLang="zh-TW" sz="2000" dirty="0" smtClean="0"/>
              <a:t> produce many repeated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It is often useful to do a local aggregation following the </a:t>
            </a:r>
            <a:r>
              <a:rPr lang="en-US" altLang="zh-TW" sz="1800" i="1" dirty="0" smtClean="0"/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Done by specifying a </a:t>
            </a:r>
            <a:r>
              <a:rPr lang="en-US" altLang="zh-TW" sz="1800" i="1" dirty="0" smtClean="0"/>
              <a:t>Combiner</a:t>
            </a:r>
            <a:endParaRPr lang="en-US" altLang="zh-TW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Goal is to decrease size of the transient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Combiners have the same interface as Reduces, and often are the same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Combiners </a:t>
            </a:r>
            <a:r>
              <a:rPr lang="en-US" altLang="zh-TW" sz="1800" b="1" dirty="0" smtClean="0"/>
              <a:t>must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not</a:t>
            </a:r>
            <a:r>
              <a:rPr lang="en-US" altLang="zh-TW" sz="1800" b="1" i="1" dirty="0" smtClean="0"/>
              <a:t> </a:t>
            </a:r>
            <a:r>
              <a:rPr lang="en-US" altLang="zh-TW" sz="1800" dirty="0" smtClean="0"/>
              <a:t>have</a:t>
            </a:r>
            <a:r>
              <a:rPr lang="en-US" altLang="zh-TW" sz="1800" b="1" i="1" dirty="0" smtClean="0"/>
              <a:t> </a:t>
            </a:r>
            <a:r>
              <a:rPr lang="en-US" altLang="zh-TW" sz="1800" dirty="0" smtClean="0"/>
              <a:t>side effects, because they run an </a:t>
            </a:r>
            <a:r>
              <a:rPr lang="en-US" altLang="zh-TW" sz="1800" dirty="0" err="1" smtClean="0"/>
              <a:t>intermdiate</a:t>
            </a:r>
            <a:r>
              <a:rPr lang="en-US" altLang="zh-TW" sz="1800" dirty="0" smtClean="0"/>
              <a:t>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 smtClean="0"/>
              <a:t>In </a:t>
            </a:r>
            <a:r>
              <a:rPr lang="en-US" altLang="zh-TW" sz="1800" i="1" dirty="0" err="1" smtClean="0"/>
              <a:t>WordCount</a:t>
            </a:r>
            <a:r>
              <a:rPr lang="en-US" altLang="zh-TW" sz="1800" dirty="0" smtClean="0"/>
              <a:t>, </a:t>
            </a:r>
            <a:r>
              <a:rPr lang="en-US" altLang="zh-TW" sz="1800" i="1" dirty="0" err="1" smtClean="0">
                <a:latin typeface="American Typewriter" pitchFamily="1" charset="0"/>
              </a:rPr>
              <a:t>conf.setCombinerClass</a:t>
            </a:r>
            <a:r>
              <a:rPr lang="en-US" altLang="zh-TW" sz="1800" i="1" dirty="0" smtClean="0">
                <a:latin typeface="American Typewriter" pitchFamily="1" charset="0"/>
              </a:rPr>
              <a:t>(</a:t>
            </a:r>
            <a:r>
              <a:rPr lang="en-US" altLang="zh-TW" sz="1800" i="1" dirty="0" err="1" smtClean="0">
                <a:latin typeface="American Typewriter" pitchFamily="1" charset="0"/>
              </a:rPr>
              <a:t>Reduce.class</a:t>
            </a:r>
            <a:r>
              <a:rPr lang="en-US" altLang="zh-TW" sz="1800" i="1" dirty="0" smtClean="0">
                <a:latin typeface="American Typewriter" pitchFamily="1" charset="0"/>
              </a:rPr>
              <a:t>);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5372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Compression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Compressing the outputs and intermediate data will often yield huge performance gains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Can be specified via a configuration file or set programmatically</a:t>
            </a:r>
            <a:endParaRPr lang="en-US" altLang="zh-TW" sz="18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Set </a:t>
            </a:r>
            <a:r>
              <a:rPr lang="en-US" altLang="zh-TW" sz="1800" i="1" smtClean="0"/>
              <a:t>mapred.output.compress</a:t>
            </a:r>
            <a:r>
              <a:rPr lang="en-US" altLang="zh-TW" sz="1800" smtClean="0"/>
              <a:t> to </a:t>
            </a:r>
            <a:r>
              <a:rPr lang="en-US" altLang="zh-TW" sz="1800" i="1" smtClean="0"/>
              <a:t>true</a:t>
            </a:r>
            <a:r>
              <a:rPr lang="en-US" altLang="zh-TW" sz="1800" smtClean="0"/>
              <a:t> to compress job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Set </a:t>
            </a:r>
            <a:r>
              <a:rPr lang="en-US" altLang="zh-TW" sz="1800" i="1" smtClean="0"/>
              <a:t>mapred.compress.map.output</a:t>
            </a:r>
            <a:r>
              <a:rPr lang="en-US" altLang="zh-TW" sz="1800" smtClean="0"/>
              <a:t> to </a:t>
            </a:r>
            <a:r>
              <a:rPr lang="en-US" altLang="zh-TW" sz="1800" i="1" smtClean="0"/>
              <a:t>true</a:t>
            </a:r>
            <a:r>
              <a:rPr lang="en-US" altLang="zh-TW" sz="1800" smtClean="0"/>
              <a:t> to compress map outputs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Compression Types (</a:t>
            </a:r>
            <a:r>
              <a:rPr lang="en-US" altLang="zh-TW" sz="2000" i="1" smtClean="0"/>
              <a:t>mapred(.map)?.output.compression.type)</a:t>
            </a: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“block” - Group of keys and values are compressed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“record” - Each value is compressed individually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Block compression is almost always best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Compression Codecs </a:t>
            </a:r>
            <a:r>
              <a:rPr lang="en-US" altLang="zh-TW" sz="2000" i="1" smtClean="0"/>
              <a:t>(mapred(.map)?.output.compression.codec)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Default (zlib) - slower, but more compression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LZO - faster, but less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3130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Often Map/Reduce applications have countable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example, framework counts records in to and out of Mapper and Reducer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define user counters: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" pitchFamily="1" charset="0"/>
              </a:rPr>
              <a:t>static enum Counter {EVENT1, EVENT2};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" pitchFamily="1" charset="0"/>
              </a:rPr>
              <a:t>reporter.incrCounter(Counter.EVENT1, 1);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Define nice names in a MyClass_Counter.properties file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" pitchFamily="1" charset="0"/>
              </a:rPr>
              <a:t>CounterGroupName=MyCounters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" pitchFamily="1" charset="0"/>
              </a:rPr>
              <a:t>EVENT1.name=Event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" pitchFamily="1" charset="0"/>
              </a:rPr>
              <a:t>EVENT2.name=Event 2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3100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Speculative execution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framework can run multiple instances of slow tasks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Output from instance that finishes first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Controlled by the configuration variable </a:t>
            </a:r>
            <a:r>
              <a:rPr lang="en-US" altLang="zh-TW" sz="2000" i="1" dirty="0" err="1" smtClean="0"/>
              <a:t>mapred.speculative.execution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Can dramatically bring in long tails on jobs</a:t>
            </a:r>
          </a:p>
        </p:txBody>
      </p:sp>
    </p:spTree>
    <p:extLst>
      <p:ext uri="{BB962C8B-B14F-4D97-AF65-F5344CB8AC3E}">
        <p14:creationId xmlns:p14="http://schemas.microsoft.com/office/powerpoint/2010/main" val="9808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Zero Reduces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Frequently, we only need to run a filter on the input data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No sorting or shuffling required by the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Set the number of reduces to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Output from maps will go directly to OutputFormat and disk</a:t>
            </a:r>
          </a:p>
        </p:txBody>
      </p:sp>
    </p:spTree>
    <p:extLst>
      <p:ext uri="{BB962C8B-B14F-4D97-AF65-F5344CB8AC3E}">
        <p14:creationId xmlns:p14="http://schemas.microsoft.com/office/powerpoint/2010/main" val="19206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Distributed File Cache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Sometimes need read-only copies of data on the local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Downloading 1GB of data for each Mapper is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Define list of files you need to download in JobConf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Files are downloaded once per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Add to launching program: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 Condensed" pitchFamily="1" charset="0"/>
              </a:rPr>
              <a:t>DistributedCache.addCacheFile(new URI(“hdfs://nn:8020/foo”), conf);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Add to task: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American Typewriter Condensed" pitchFamily="1" charset="0"/>
              </a:rPr>
              <a:t>Path[] files = DistributedCache.getLocalCacheFiles(conf);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148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INTRODUCTION TO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YARN AND MAPREDUCE</a:t>
            </a:r>
            <a:br>
              <a:rPr lang="en-US" altLang="zh-TW" b="1" dirty="0" smtClean="0"/>
            </a:br>
            <a:r>
              <a:rPr lang="en-US" altLang="zh-TW" b="1" dirty="0" smtClean="0"/>
              <a:t>INTERACTION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6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MapReduce paradigm, an application consists of </a:t>
            </a:r>
            <a:r>
              <a:rPr lang="en-US" altLang="zh-TW" i="1" dirty="0"/>
              <a:t>Map tasks</a:t>
            </a:r>
            <a:r>
              <a:rPr lang="en-US" altLang="zh-TW" dirty="0"/>
              <a:t> and </a:t>
            </a:r>
            <a:r>
              <a:rPr lang="en-US" altLang="zh-TW" i="1" dirty="0"/>
              <a:t>Reduce tasks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Map </a:t>
            </a:r>
            <a:r>
              <a:rPr lang="en-US" altLang="zh-TW" dirty="0"/>
              <a:t>tasks and Reduce tasks align very cleanly with YARN tasks.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on Yarn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43010" name="Picture 2" descr="http://blog.cloudera.com/wp-content/uploads/2015/09/untangling-yarn-1-f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9" y="3276600"/>
            <a:ext cx="4618467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Applications not for Hadoop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/>
              <a:t>Low-latency data access</a:t>
            </a:r>
          </a:p>
          <a:p>
            <a:pPr lvl="1"/>
            <a:r>
              <a:rPr lang="en-US" altLang="zh-TW" smtClean="0"/>
              <a:t>HBase is currently a better choice</a:t>
            </a:r>
          </a:p>
          <a:p>
            <a:r>
              <a:rPr lang="en-US" altLang="zh-TW" smtClean="0"/>
              <a:t>Lots of small files</a:t>
            </a:r>
          </a:p>
          <a:p>
            <a:pPr lvl="1"/>
            <a:r>
              <a:rPr lang="en-US" altLang="zh-TW" smtClean="0"/>
              <a:t>All filesystem metadata is in memory </a:t>
            </a:r>
          </a:p>
          <a:p>
            <a:pPr lvl="1"/>
            <a:r>
              <a:rPr lang="en-US" altLang="zh-TW" smtClean="0"/>
              <a:t>The number of files is constrained by the memory size of the name node</a:t>
            </a:r>
          </a:p>
          <a:p>
            <a:r>
              <a:rPr lang="en-US" altLang="zh-TW" smtClean="0"/>
              <a:t>Multiple writers, arbitrary file modifications 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238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blog.cloudera.com/wp-content/uploads/2015/09/untangling-yarn-1-f1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5862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Putting it Together: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MapReduce </a:t>
            </a:r>
            <a:r>
              <a:rPr lang="en-US" altLang="zh-TW" dirty="0"/>
              <a:t>and </a:t>
            </a:r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419600" cy="5181600"/>
          </a:xfrm>
        </p:spPr>
        <p:txBody>
          <a:bodyPr/>
          <a:lstStyle/>
          <a:p>
            <a:r>
              <a:rPr lang="en-US" altLang="zh-TW" sz="2400" dirty="0"/>
              <a:t>In a MapReduce </a:t>
            </a:r>
            <a:r>
              <a:rPr lang="en-US" altLang="zh-TW" sz="2400" dirty="0" smtClean="0"/>
              <a:t>application </a:t>
            </a:r>
          </a:p>
          <a:p>
            <a:pPr lvl="1"/>
            <a:r>
              <a:rPr lang="en-US" altLang="zh-TW" sz="2000" dirty="0" smtClean="0"/>
              <a:t>there </a:t>
            </a:r>
            <a:r>
              <a:rPr lang="en-US" altLang="zh-TW" sz="2000" dirty="0"/>
              <a:t>are multiple </a:t>
            </a:r>
            <a:r>
              <a:rPr lang="en-US" altLang="zh-TW" sz="2000" dirty="0" smtClean="0"/>
              <a:t>map/reduce tasks </a:t>
            </a:r>
          </a:p>
          <a:p>
            <a:pPr lvl="1"/>
            <a:r>
              <a:rPr lang="en-US" altLang="zh-TW" sz="2000" dirty="0" smtClean="0"/>
              <a:t>each task runs </a:t>
            </a:r>
            <a:r>
              <a:rPr lang="en-US" altLang="zh-TW" sz="2000" dirty="0"/>
              <a:t>in a container on a </a:t>
            </a:r>
            <a:r>
              <a:rPr lang="en-US" altLang="zh-TW" sz="2000" dirty="0" smtClean="0"/>
              <a:t>worker </a:t>
            </a:r>
            <a:r>
              <a:rPr lang="en-US" altLang="zh-TW" sz="2000" dirty="0"/>
              <a:t>host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cluster</a:t>
            </a:r>
          </a:p>
          <a:p>
            <a:r>
              <a:rPr lang="en-US" altLang="zh-TW" sz="2400" dirty="0"/>
              <a:t>On the YARN side 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ResourceManager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NodeManager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ApplicationMaster</a:t>
            </a:r>
            <a:r>
              <a:rPr lang="en-US" altLang="zh-TW" sz="2000" dirty="0"/>
              <a:t> work together to manage the cluster’s resources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 A cluster scheduler essentially has to address:</a:t>
            </a:r>
          </a:p>
          <a:p>
            <a:pPr lvl="1"/>
            <a:r>
              <a:rPr lang="en-US" altLang="zh-TW" sz="2000" dirty="0"/>
              <a:t>Multi-tenancy: On a cluster, many users launch many different applications, on behalf of multiple organizations. A cluster scheduler allows varying workloads to run simultaneously.</a:t>
            </a:r>
          </a:p>
          <a:p>
            <a:pPr lvl="1"/>
            <a:r>
              <a:rPr lang="en-US" altLang="zh-TW" sz="2000" dirty="0"/>
              <a:t>Scalability: A cluster scheduler needs to scale to large clusters running many applications. </a:t>
            </a:r>
            <a:endParaRPr lang="en-US" altLang="zh-TW" sz="2000" dirty="0" smtClean="0"/>
          </a:p>
          <a:p>
            <a:r>
              <a:rPr lang="en-US" altLang="zh-TW" sz="2400" dirty="0"/>
              <a:t>YARN uses queues to share resources among multiple tenants. </a:t>
            </a:r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 err="1"/>
              <a:t>ApplicationMaster</a:t>
            </a:r>
            <a:r>
              <a:rPr lang="en-US" altLang="zh-TW" sz="2400" dirty="0"/>
              <a:t> (AM) tracks each task’s resource requirements and coordinates container </a:t>
            </a:r>
            <a:r>
              <a:rPr lang="en-US" altLang="zh-TW" sz="2400" dirty="0" smtClean="0"/>
              <a:t>requests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RM/scheduler doesn’t need to track all containers running on the cluster.</a:t>
            </a:r>
          </a:p>
          <a:p>
            <a:pPr lvl="1"/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in Yarn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1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 err="1"/>
              <a:t>ResourceManager</a:t>
            </a:r>
            <a:r>
              <a:rPr lang="en-US" altLang="zh-TW" dirty="0"/>
              <a:t> (RM) tracks resources on a cluster, and assigns them to applications that need them.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b="1" dirty="0"/>
              <a:t>scheduler is that part of the RM </a:t>
            </a:r>
            <a:r>
              <a:rPr lang="en-US" altLang="zh-TW" dirty="0"/>
              <a:t>that does this matching honoring organizational policies on sharing resources.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 in </a:t>
            </a:r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2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Queues are the organizing structure for YARN schedulers, allowing multiple tenants to share the cluster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As applications are submitted to YARN, they are assigned to a queue by the scheduler. </a:t>
            </a:r>
            <a:endParaRPr lang="en-US" altLang="zh-TW" dirty="0" smtClean="0"/>
          </a:p>
          <a:p>
            <a:r>
              <a:rPr lang="en-US" altLang="zh-TW" dirty="0" smtClean="0"/>
              <a:t>The Yarn queues are </a:t>
            </a:r>
            <a:r>
              <a:rPr lang="en-US" altLang="zh-TW" b="1" dirty="0" smtClean="0"/>
              <a:t>hierarchical queues</a:t>
            </a:r>
          </a:p>
          <a:p>
            <a:r>
              <a:rPr lang="en-US" altLang="zh-TW" dirty="0" smtClean="0"/>
              <a:t>The </a:t>
            </a:r>
            <a:r>
              <a:rPr lang="en-US" altLang="zh-TW" i="1" dirty="0" smtClean="0"/>
              <a:t>root queue</a:t>
            </a:r>
            <a:r>
              <a:rPr lang="en-US" altLang="zh-TW" dirty="0"/>
              <a:t> is the parent of all queues. All other queues are each a child of the root queue or another queue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Queues for Scheduling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untangling-yarn-3-f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185" y="1828800"/>
            <a:ext cx="4899444" cy="35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Q</a:t>
            </a:r>
            <a:r>
              <a:rPr lang="en-US" altLang="zh-TW" dirty="0" smtClean="0"/>
              <a:t>ueues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dirty="0"/>
              <a:t>The marketing queue has a weight of </a:t>
            </a:r>
            <a:r>
              <a:rPr lang="en-US" altLang="zh-TW" dirty="0" smtClean="0"/>
              <a:t>3.0</a:t>
            </a:r>
          </a:p>
          <a:p>
            <a:r>
              <a:rPr lang="en-US" altLang="zh-TW" dirty="0" smtClean="0"/>
              <a:t>The</a:t>
            </a:r>
            <a:r>
              <a:rPr lang="en-US" altLang="zh-TW" dirty="0"/>
              <a:t> sales queue has a weight of </a:t>
            </a:r>
            <a:r>
              <a:rPr lang="en-US" altLang="zh-TW" dirty="0" smtClean="0"/>
              <a:t>4.0</a:t>
            </a:r>
          </a:p>
          <a:p>
            <a:r>
              <a:rPr lang="en-US" altLang="zh-TW" dirty="0" smtClean="0"/>
              <a:t>The</a:t>
            </a:r>
            <a:r>
              <a:rPr lang="en-US" altLang="zh-TW" dirty="0"/>
              <a:t> </a:t>
            </a:r>
            <a:r>
              <a:rPr lang="en-US" altLang="zh-TW" dirty="0" err="1"/>
              <a:t>datascience</a:t>
            </a:r>
            <a:r>
              <a:rPr lang="en-US" altLang="zh-TW" dirty="0"/>
              <a:t> queue has a weight of 13.0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So</a:t>
            </a:r>
            <a:r>
              <a:rPr lang="en-US" altLang="zh-TW" dirty="0"/>
              <a:t>, the allocation from the root will be 15% to marketing, 20% to sales, and 65% to </a:t>
            </a:r>
            <a:r>
              <a:rPr lang="en-US" altLang="zh-TW" dirty="0" err="1"/>
              <a:t>datascience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"Hadoop: The Definitive Guide", Tom White, O'Reilly Media, Inc. 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://blog.cloudera.com/blog/2015/09/untangling-apache-hadoop-yarn-part-1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https://hadoop.apache.org/docs/r2.7.2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2E2B0-08E0-43F9-81D0-45B526C59D7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The Core Apache Hadoop Project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400" dirty="0" smtClean="0"/>
              <a:t>Hadoop Common:</a:t>
            </a:r>
          </a:p>
          <a:p>
            <a:pPr lvl="1"/>
            <a:r>
              <a:rPr lang="en-US" altLang="zh-TW" sz="2000" dirty="0" smtClean="0"/>
              <a:t>Java </a:t>
            </a:r>
            <a:r>
              <a:rPr lang="en-US" altLang="zh-TW" sz="2000" dirty="0"/>
              <a:t>libraries and utilities required by other Hadoop modules. </a:t>
            </a:r>
            <a:endParaRPr lang="en-US" altLang="zh-TW" sz="2000" dirty="0" smtClean="0"/>
          </a:p>
          <a:p>
            <a:r>
              <a:rPr lang="en-US" altLang="zh-TW" sz="2400" dirty="0" smtClean="0"/>
              <a:t>Hadoop </a:t>
            </a:r>
            <a:r>
              <a:rPr lang="en-US" altLang="zh-TW" sz="2400" dirty="0"/>
              <a:t>YARN: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dirty="0"/>
              <a:t>framework for job scheduling and cluster resource management.</a:t>
            </a:r>
          </a:p>
          <a:p>
            <a:r>
              <a:rPr lang="en-US" altLang="zh-TW" sz="2400" dirty="0" smtClean="0"/>
              <a:t>HDFS: </a:t>
            </a:r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dirty="0"/>
              <a:t>distributed file system </a:t>
            </a:r>
            <a:endParaRPr lang="en-US" altLang="zh-TW" sz="2000" dirty="0" smtClean="0"/>
          </a:p>
          <a:p>
            <a:r>
              <a:rPr lang="en-US" altLang="zh-TW" sz="2400" dirty="0" smtClean="0"/>
              <a:t>Hadoop </a:t>
            </a:r>
            <a:r>
              <a:rPr lang="en-US" altLang="zh-TW" sz="2400" dirty="0"/>
              <a:t>MapReduce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 smtClean="0"/>
              <a:t>YARN-based </a:t>
            </a:r>
            <a:r>
              <a:rPr lang="en-US" altLang="zh-TW" sz="2000" dirty="0"/>
              <a:t>system for parallel processing of large data sets.</a:t>
            </a:r>
            <a:endParaRPr lang="zh-TW" altLang="en-US" sz="2000" dirty="0"/>
          </a:p>
        </p:txBody>
      </p:sp>
      <p:pic>
        <p:nvPicPr>
          <p:cNvPr id="9" name="Picture 4" descr="Hadoop Architectu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Cluster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30-40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Uplink from rack is 3-4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Rack-internal is 1 gigabit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17830" y="3429000"/>
            <a:ext cx="7239000" cy="2692400"/>
            <a:chOff x="528" y="1008"/>
            <a:chExt cx="4560" cy="16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08"/>
              <a:ext cx="456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21" y="1038"/>
              <a:ext cx="1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TW" sz="1400">
                  <a:solidFill>
                    <a:srgbClr val="000000"/>
                  </a:solidFill>
                </a:rPr>
                <a:t>Aggregation switch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337" y="1401"/>
              <a:ext cx="7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zh-TW" sz="1400">
                  <a:solidFill>
                    <a:srgbClr val="000000"/>
                  </a:solidFill>
                </a:rPr>
                <a:t>Rack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3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Hadoop Related Subprojects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Pig</a:t>
            </a:r>
          </a:p>
          <a:p>
            <a:pPr lvl="1" eaLnBrk="1" hangingPunct="1"/>
            <a:r>
              <a:rPr lang="en-US" altLang="zh-TW" dirty="0" smtClean="0"/>
              <a:t>High-level language for data analysis</a:t>
            </a:r>
          </a:p>
          <a:p>
            <a:pPr eaLnBrk="1" hangingPunct="1"/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Table storage for semi-structured data</a:t>
            </a:r>
          </a:p>
          <a:p>
            <a:pPr eaLnBrk="1" hangingPunct="1"/>
            <a:r>
              <a:rPr lang="en-US" altLang="zh-TW" dirty="0" smtClean="0"/>
              <a:t>Zookeeper</a:t>
            </a:r>
          </a:p>
          <a:p>
            <a:pPr lvl="1" eaLnBrk="1" hangingPunct="1"/>
            <a:r>
              <a:rPr lang="en-US" altLang="zh-TW" dirty="0" smtClean="0"/>
              <a:t>Coordinating distributed applications</a:t>
            </a:r>
          </a:p>
          <a:p>
            <a:pPr eaLnBrk="1" hangingPunct="1"/>
            <a:r>
              <a:rPr lang="en-US" altLang="zh-TW" dirty="0" smtClean="0"/>
              <a:t>Hive</a:t>
            </a:r>
          </a:p>
          <a:p>
            <a:pPr lvl="1" eaLnBrk="1" hangingPunct="1"/>
            <a:r>
              <a:rPr lang="en-US" altLang="zh-TW" dirty="0" smtClean="0"/>
              <a:t>SQL-like Query language and </a:t>
            </a:r>
            <a:r>
              <a:rPr lang="en-US" altLang="zh-TW" dirty="0" err="1" smtClean="0"/>
              <a:t>Metastore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Mahout</a:t>
            </a:r>
          </a:p>
          <a:p>
            <a:pPr lvl="1" eaLnBrk="1" hangingPunct="1"/>
            <a:r>
              <a:rPr lang="en-US" altLang="zh-TW" dirty="0" smtClean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927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Hadoop Yarn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adoop Architectu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3962400" cy="38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r>
              <a:rPr lang="en-US" altLang="zh-TW" dirty="0"/>
              <a:t>YARN is the prerequisite for Enterprise </a:t>
            </a:r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providing </a:t>
            </a:r>
            <a:r>
              <a:rPr lang="en-US" altLang="zh-TW" dirty="0"/>
              <a:t>resource management </a:t>
            </a:r>
            <a:r>
              <a:rPr lang="en-US" altLang="zh-TW" dirty="0" smtClean="0"/>
              <a:t>and a </a:t>
            </a:r>
            <a:r>
              <a:rPr lang="en-US" altLang="zh-TW" dirty="0"/>
              <a:t>central platform to deliver consistent operations, security, and data governance tools across Hadoop clusters.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 bwMode="auto">
          <a:xfrm>
            <a:off x="3352800" y="5638800"/>
            <a:ext cx="1676400" cy="68580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6233</TotalTime>
  <Words>1507</Words>
  <Application>Microsoft Office PowerPoint</Application>
  <PresentationFormat>On-screen Show (4:3)</PresentationFormat>
  <Paragraphs>339</Paragraphs>
  <Slides>45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Modèle par défaut</vt:lpstr>
      <vt:lpstr>MAP REDUCE-YARN</vt:lpstr>
      <vt:lpstr>Why Hadoop?</vt:lpstr>
      <vt:lpstr>Advantages of Hadoop</vt:lpstr>
      <vt:lpstr>Applications not for Hadoop</vt:lpstr>
      <vt:lpstr>The Core Apache Hadoop Project</vt:lpstr>
      <vt:lpstr>Hadoop Cluster</vt:lpstr>
      <vt:lpstr>Hadoop Related Subprojects</vt:lpstr>
      <vt:lpstr>Introduction to Hadoop Yarn</vt:lpstr>
      <vt:lpstr>Yarn</vt:lpstr>
      <vt:lpstr>YARN Cluster Basics</vt:lpstr>
      <vt:lpstr>Yarn Resource Monitoring (i)</vt:lpstr>
      <vt:lpstr>Yarn Resource Monitoring (ii)</vt:lpstr>
      <vt:lpstr>Yarn Container</vt:lpstr>
      <vt:lpstr>Yarn Application and ApplicationMaster</vt:lpstr>
      <vt:lpstr>Interactions among Yarn Components (i)</vt:lpstr>
      <vt:lpstr>Interactions among Yarn Components (ii)</vt:lpstr>
      <vt:lpstr>Interactions among Yarn Components (iii)</vt:lpstr>
      <vt:lpstr>Interactions among Yarn Components (iv)</vt:lpstr>
      <vt:lpstr>Interactions among Yarn Components (v)</vt:lpstr>
      <vt:lpstr>INTRODUCTION TO MAPREDUCE</vt:lpstr>
      <vt:lpstr>MapReduce - What?</vt:lpstr>
      <vt:lpstr>MapReduce - Dataflow</vt:lpstr>
      <vt:lpstr>MapReduce - Features</vt:lpstr>
      <vt:lpstr>Word Count Example</vt:lpstr>
      <vt:lpstr>Hadoop-MapReduce Workflow</vt:lpstr>
      <vt:lpstr>MapReduce Dataflow</vt:lpstr>
      <vt:lpstr>Example</vt:lpstr>
      <vt:lpstr>Input and Output Formats</vt:lpstr>
      <vt:lpstr>How many Maps and Reduces</vt:lpstr>
      <vt:lpstr>Some handy tools</vt:lpstr>
      <vt:lpstr>Partitioners</vt:lpstr>
      <vt:lpstr>Combiners</vt:lpstr>
      <vt:lpstr>Compression</vt:lpstr>
      <vt:lpstr>Counters</vt:lpstr>
      <vt:lpstr>Speculative execution</vt:lpstr>
      <vt:lpstr>Zero Reduces</vt:lpstr>
      <vt:lpstr>Distributed File Cache</vt:lpstr>
      <vt:lpstr>INTRODUCTION TO  YARN AND MAPREDUCE INTERACTION</vt:lpstr>
      <vt:lpstr>MapReduce on Yarn</vt:lpstr>
      <vt:lpstr>Putting it Together:  MapReduce and YARN</vt:lpstr>
      <vt:lpstr>Scheduling in Yarn</vt:lpstr>
      <vt:lpstr>Scheduling in YARN</vt:lpstr>
      <vt:lpstr>Yarn Queues for Scheduling </vt:lpstr>
      <vt:lpstr>Example of Queues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selvi</cp:lastModifiedBy>
  <cp:revision>154</cp:revision>
  <cp:lastPrinted>1601-01-01T00:00:00Z</cp:lastPrinted>
  <dcterms:created xsi:type="dcterms:W3CDTF">1601-01-01T00:00:00Z</dcterms:created>
  <dcterms:modified xsi:type="dcterms:W3CDTF">2022-04-01T16:33:21Z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