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8" r:id="rId2"/>
    <p:sldId id="270" r:id="rId3"/>
    <p:sldId id="269" r:id="rId4"/>
    <p:sldId id="257" r:id="rId5"/>
    <p:sldId id="280" r:id="rId6"/>
    <p:sldId id="259" r:id="rId7"/>
    <p:sldId id="273" r:id="rId8"/>
    <p:sldId id="272" r:id="rId9"/>
    <p:sldId id="260" r:id="rId10"/>
    <p:sldId id="275" r:id="rId11"/>
    <p:sldId id="279" r:id="rId12"/>
    <p:sldId id="276" r:id="rId13"/>
    <p:sldId id="277" r:id="rId14"/>
    <p:sldId id="263" r:id="rId15"/>
    <p:sldId id="291" r:id="rId16"/>
    <p:sldId id="283" r:id="rId17"/>
    <p:sldId id="282" r:id="rId18"/>
    <p:sldId id="281" r:id="rId19"/>
    <p:sldId id="284" r:id="rId20"/>
    <p:sldId id="285" r:id="rId21"/>
    <p:sldId id="286" r:id="rId22"/>
    <p:sldId id="264" r:id="rId23"/>
    <p:sldId id="290" r:id="rId24"/>
    <p:sldId id="266" r:id="rId25"/>
    <p:sldId id="267" r:id="rId26"/>
    <p:sldId id="268" r:id="rId27"/>
    <p:sldId id="256" r:id="rId28"/>
    <p:sldId id="287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8T03:44:29.5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0,'24'25,"1"0,-25-1,0 1,25-25,-25 25,25 0,-25 0,0-1,25 1,-25 0,24-25,-24 25,0 0,0-1,0 1,25-25,-25 25,0 0,0 0,0-1,25-24,-25 25,0 0,0 0,0 0,0 0,-25-25,0 0,1 0,24-25,-25 25,0 0,0 0,25-25,25 25,0 0,0 0,-1 0,1 0,0 0,0 0,0 0,-1 0,1 0,0 0,0 0,0 0,-1 0,1 0,0 0,0 0,0 0,0 0,-1 0,1 0,0 0,0 0,0 0,-1 0,1 0,0 0,0 0,0 0,-1 0,1 0,0 0,0 0,0 0,-1 0,1 0,0 0,0 0,0 0,-1 0,1 0,0 0,0 0,0 0,-1 0,1 0,0 0,0 0,24 0,-24 0,25 0,-1 0,-24 0,0 0,25 0,-1 0,-24 0,0 0,25 0,-26 0,1 0,0 0,25 25,-26-25,1 0,0 25,25-25,-26 0,1 0,25 0,-25 0,-1 0,1 0,0 0,0 0,24 0,-24 0,0 0,0 0,0 0,-1 0,1 0,0 0,0 0,0 0,-1 0,1 0,0 0,0 0,0 0,24 0,-24 0,0 0,0 24,0-24,24 0,-24 0,0 0,0 0,-1 0,1 25,25-25,-25 0,-1 0,1 0,25 0,-25 0,-1 0,26 0,-25 0,24 0,1 0,-25 0,24 0,-24 0,25 0,-25 0,-1 0,1 0,0 0,0 0,0 0,-1 0,1 0,0 0,0 0,0 0,0 0,24 0,-24 0,25 25,-26-25,1 0,0 0,0 25,0-25,24 0,-24 0,0 0,0 0,-1 0,1 0,0 0,0 0,0 0,-1 0,1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8T03:44:34.4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0 130,'25'0,"25"0,-25 0,49 0,25 0,1 0,48-25,-48 25,-26 0,0 0,26 0,-1 0,0 0,0 0,0 0,26 0,-51 0,0 0,1 0,-1 0,-24 0,-1 0,1 0,-25 0,49 0,1 0,-1 0,0 0,26 0,-26 0,1 0,-1 0,0 0,-24 0,0 0,-1 0,26 25,-51-25,26 25,24-25,-49 0,50 0,-51 25,76 0,-26-25,-24 0,24 0,1 0,-1 0,0 0,1 0,-26 0,26 0,-26 0,1 0,24 0,50-50,-49 50,-1 0,25-50,1 50,24-24,-50 24,25-25,-24 25,-1-25,25 25,1 0,-26-25,0 25,26 0,-26 0,25 0,-49 0,24 0,1 0,-26 0,26 0,-1 25,-24-25,-25 25,24-25,1 0,24 0,-24 0,-25 0,24 0,-24 0,25 0,24 0,-49 0,0 0,-1 0,1 0,0 0,0 0,0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42.93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0 347,'0'50,"0"-26,25-24,-25 25,25 0,-25 0,24-25,1 0,0 0,0 0,24 0,-24-25,50 0,-1-24,0 24,-24-25,0 25,-1 1,26-1,-75 0,49 0,-24-24,0 49,0-25,-25 0,25 25,-1 0,-24-25,25 25,0 0,0-25,24 25,-24-25,0 25,0-24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19.38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0 573,'25'0,"0"0,-1 0,1 25,-25-1,50-24,-25 0,24 0,-24-24,0-1,0 0,-1 0,-24 0,25 1,25-26,-25 25,-1 0,26-24,-50 24,25 0,0 25,-25-49,49 24,-49 0,0-25,25 50,-25-24,25 24,0 0,-25-25,0 0,25 0,-1 25,1-25,0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21.44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0 323,'0'25,"25"0,0-25,-25 25,49-25,-49 24,0 1,25-25,0 0,0 0,-25 25,25-25,-1 0,1 0,25-25,-25 25,-1-25,1 25,0-49,25 24,-25-25,-1 25,26 1,-25-1,-25 0,25 25,-1 0,-24-25,50 0,-50 1,50 24,-50-25,24 25,1 0,-25-25,25 0,0 0,0 25,-25-24,24 24,1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24.05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0 421,'25'0,"0"0,-25 25,25-25,-25 25,25 0,-25-1,24-24,1 0,0 0,0 0,0 0,-1-24,26-1,-25-25,25 25,-1-24,50 24,-49-25,-25 1,74-1,-49 1,-26 49,-24-50,25 50,25 0,-50-25,49 25,-24-25,0 25,0-24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8T03:41:52.1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0,'0'49,"25"-49,-25 25,0 25,25-26,-1 26,-24-25,25 0,0 0,-25-1,0 1,25-25,-25 25,0 0,25-25,-25 25,0-1,0 1,24-25,-24 25,25-25,-25 25,0 0,0-1,25-24,-25 25,0 0,0 0,0 0,25-25,-25 24,0 1,0 0,0 0,0 0,25-25,0 0,-1 0,1 0,25 0,-25 0,-1 0,1 0,0 0,0 0,0 0,-1 0,1 0,0 0,25 0,-26 0,1 0,0 0,0 0,0 0,-1 0,26 0,-25 0,0 0,-1 0,1 0,0 0,0 0,-25-25,25 25,-1 0,1-25,0 25,0 0,0 0,-1 0,-24-25,25 25,0 0,0 0,0 0,0 0,-1 0,1 0,0 0,0 0,0 0,-1 0,1 0,0 0,0 0,0 0,-1 0,1 0,0 0,0 0,0 0,-1 0,1 0,0 0,0 0,0 0,-1 0,1 0,0 0,0 0,0 0,-1 0,1 0,0 0,0 0,24 0,-24 0,25 0,-25 0,24 0,-24 0,0 0,0 0,-1 0,1 0,0 0,0 0,0 0,0 0,24 0,-24 0,0 0,24 0,-24 0,25 0,-25 0,-1 0,1 0,0 0,0 0,24 0,-24 0,0 0,0 0,0 0,-1 0,1 0,0 0,0 0,0 0,24 0,-24 0,0 0,0 0,-1 0,1 0,0 0,0 0,0 0,-1 0,1 0,0 0,0 0,0 0,0 0,-1 0,1 0,25 25,-25-25,-1 0,1 0,0 0,0 0,0 25,-1-25,1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8T03:41:55.4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3746 358,'25'0,"24"0,1 0,-25 0,49 0,1 25,-1-1,0-24,1 25,-26-25,26 0,-50 25,24-25,-24 0,25 0,-25 0,-1 0,1 0,25 0,-25 0,24 0,1 0,-1 0,1 0,0 0,-1 0,1 0,-1 0,1 0,0 0,-26 0,26 0,-25 0,0 0,-1 0,1 0,0 0,0 0,0 0,-1 0,1 0,0 0,0 0,25 0,-26 0,1 0,0 0,0 0,0 0,-1 0,1 0,0 0,0 0,0 0,-1 0,1-25,0 25,0 0,0 0,24 0,-24-25,0 25,0 0,-1 0,26 0,-25 0,0 0,24-24,-24 24,25 0,-26 0,1 0,0 0,0 0,0 0,24 0,-24 0,0 0,0 0,0 0,-1 0,1 0,0 0,0 0,24 0,-24 0,25 0,-25 0,24 0,-24 0,25 0,-26 0,26 0,-25 0,0 0,-1 0,1 0,0 0,0 0,0 0,-1 0,1 0,0 0,-25-25,-25 25,0 0,1 0,-1 0,0 0,0 0,0 0,1 0,24-25,-25 25,-25 0,50-25,-25 25,1 0,-1 0,0 0,0 0,0 0,1 0,-1 0,0 0,0 0,0 0,1 0,-1 0,0 0,0 0,0 0,1 0,24 25,-25-25,0 0,0 0,0 0,0 0,-24 0,24 0,0 0,0 25,1-25,-1 0,0 0,0 0,0 0,1 0,-1 25,0-25,0 0,0 0,1 0,-1 0,0 0,0 0,0 0,1 0,-1 0,0 0,0 24,0-24,1 0,-1 0,0 0,0 0,0 0,1 0,-1 25,-25-25,25 0,1 0,-1 0,-25 0,25 0,-24 0,24 0,-25 0,25 0,25 25,-24-25,-1 0,0 0,0 0,0 0,1 0,-1 0,0 0,0 0,0 0,1 0,-1 0,0 0,-25 0,26 0,-26 0,25 0,0 0,1 0,-1 0,-25 0,25 0,1 0,-1 0,0 0,0 0,0 0,1 0,24-25,-25 25,25-25,25 25,-1 0,1 0,25-24,-25 24,-1 0,1 0,0 0,0 0,0 0,-1 0,1 0,25 0,-25 0,-1 0,1 0,0 0,0 0,0 0,-1-25,26 25,-25 0,24 0,-24 0,25 0,-25-25,-1 25,1 0,0 0,0 0,0 0,-1 0,1-25,0 25,0 0,0 0,0 0,-1 0,1 0,0 0,0 0,0-25,-1 25,1 0,0 0,25 0,-26 0,26 0,-25 0,0 0,-1 0,1 0,0 0,0 0,0 0,-1 0,1-24,0 24,0 0,0 0,-1 0,1 0,-50 0,-24-25,24 25,0 0,-24 0,-26 0,26 0,-1 0,-24 0,49 0,0 0,0 0,-24 0,24 0,0 0,0 0,0 0,1 0,-1 0,-25 0,25 0,0 0,1 0,-26 0,25 0,0 25,1-25,-26 0,25 24,0-24,-24 0,24 0,-25 0,26 0,-1 25,0-25,0 0,0 0,1 0,-1 0,-25 0,25 0,1 0,24 25,-25-25,0 25,0-25,0 0,1 0,-1 0,0 0,0 0,25 25,-25-25,1 0,-1 0,25 24,-25-24,-25 25,25-25,1 0,-1 0,0 0,0 0,0 0,1 0,-1 0,0 0,0 0,0 0,1 0,-1 0,0 0,0 0,0 0,-24 0,24 0,0 0,0 0,1 0,-26 0,0 0,26 0,-51 0,26 0,-1 0,0 0,26 0,-51 0,50 0,25-25,-49 25,24 0,25-24,0-1,0 0,25 0,0 25,-1-25,51 1,-26-1,-24 0,25 25,-1 0,26 0,-26-25,-24 25,25-25,-1 25,1 0,0 0,-26 0,1 0,25 0,-25 0,-1 0,1 0,0 0,0 0,0 0,-1 0,1 0,0 0,25 0,-26 0,26 0,-25 0,25 0,-26 0,1 0,0 0,0 0,0 25,24-25,-24 0,0 0,24 0,-24 0,25 0,-25 25,-1-25,26 0,-25 0,24 0,-49 25,25-25,0 0,0 0,0 0,-1 0,1 25,0-25,0 0,0 0,-1 0,1 0,0 0,0 0,-50 0,0 0,0 0,-24 0,-1 0,1 0,-26 0,-24 0,25 0,-1 0,1 0,49 0,-25 0,-24 0,24 0,26 0,-26 24,0-24,-24 0,-1 25,-24 0,0-25,0 25,-50 0,50-25,0 49,-25-49,49 0,-24 0,24 0,26 0,-26 0,26 25,-26-25,26 0,24 0,-25 25,1-25,24 0,0 0,-49 25,49-25,0 0,0 0,1 0,-1 0,0 0,0 0,0 0,-24 0,24 0,-25 0,26 0,-1 0,0 0,0 0,0 0,-24 0,24 0,0 0,0 0,0 0,1 0,-1 0,0 0,0 0,-24 0,24 0,-25 0,25 0,-24 0,24 0,0 0,0 0,-24 0,24 0,0 0,0 0,-24 0,24-25,0 25,0-25,1 25,-1 0,0 0,0 0,-24 0,24 0,0-25,0 25,0 0,1 0,-1 0,0 0,0 0,0 0,-24 0,24 0,0 0,0 0,0 0,25 25,-24-25,-1 0,0 0,0 25,0 0,1-25,-1 0,0 0,25 24,-25-24,0 0,1 0,24 25,-25-25,0 0,0 0,0 0,25 25,-24-25,-1 25,0-25,0 0,0 0,1 0,-1 0,0 0,0 0,0 0,1 0,-1 0,0 0,0 0,0 0,1 0,-1 0,0 0,0 0,0 0,0 0,1 0,24-25,-25 25,0-25,0 0,25 1,-25-1,25 0,0 0,0 0,0 1,0-1,0 0,25 25,-25-25,0 0,25 25,-25-24,25 24,-25-25,25 25,-1-25,1 25,0 0,0-25,0 25,-25-25,25 25,-1 0,1 0,0 0,0 0,0 0,-1 0,1 0,0 0,0 0,0 0,-1 0,1 0,0 0,0 0,0 0,-1 0,1 0,0 0,0 0,0 0,-1 0,1 0,0 0,0 0,0 0,-1 0,1 0,0 0,0 0,0 0,-1 0,1 0,0 0,0 0,0 0,-1 0,1-24,25 24,-25 0,0 0,-1 0,1 0,0 0,0 0,0 0,-1 0,1-25,0 25,0 0,0 0,-1 0,1 0,0 0,0 0,0-25,-1 25,1 0,0 0,0 0,0-25,-1 25,1 0,25 0,-25 0,24-25,-24 25,25 0,-26 0,1-24,0 24,0 0,0 0,24 0,-24 0,0 0,0 0,-1 0,1 0,0 0,0 0,0 0,0 0,-1 0,1 0,25 0,-25 0,-1 0,1 0,0 0,25 0,-26 0,26 0,-25 0,24 0,-24 0,25 0,-25 0,24 0,-24 24,0-24,24 0,-24 0,25 0,-25 0,24 0,1 0,-25 0,24 0,-24 0,25 0,-1 0,1 0,0 0,-26 0,26 0,-25 0,24 0,-24 0,0 0,0 0,24 0,-24 0,0 0,0 0,0 0,-1 0,1 0,0 0,0 0,0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6:07:20.78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2807 63,'-25'0,"-25"0,26 0,-26 0,0 0,1 0,24 0,-25 0,1 0,24 0,0 0,0 0,-24 0,-1 0,1-25,-26 25,26 0,24 0,0 0,-25-25,1 25,-1 0,25 0,0 0,-24 0,24 0,0 0,0 0,-24 0,24 0,0 0,0 0,1 0,-26 0,25 0,0 0,-24 0,24 0,-25 0,50 25,-49 0,24-25,0 0,0 24,1-24,-1 0,25 25,-25-25,-25 0,50 25,-49-25,24 0,0 25,0-25,1 25,-1-25,0 0,0 24,0-24,0 0,1 0,-1 0,25 25,-25-25,0 0,25 25,-25-25,1 0,-1 0,0 0,0 0,0 0,25 25,-24-25,-1 0,0 0,0 0,0 0,1 0,-1 25,0-25,0 0,0 0,1 0,-1 0,0 0,0 0,0 0,1 0,-1 0,0 0,25 24,-25-24,25 25,-25-25,1 0,24 25,0 0,-25-25,25 25,0-1,0 1,0 0,0 0,-25-25,25 25,0 0,0-1,0 1,0 0,0 0,0 0,0-1,0 1,0 0,25-25,-25 25,25-25,-25 25,24-25,1 24,-25 1,50-25,-50 50,25-50,-25 25,24-25,26 24,-50 1,25 0,0 0,-1-25,1 0,25 25,-1-25,-24 24,25-24,-25 25,49-25,0 25,-24-25,24 0,-24 0,25 0,-26 0,26 0,-26 0,1 0,-1 25,26-25,-1 0,-24 0,-1 0,-24 0,25 0,-25 0,24 0,-24 0,0 0,0 0,-1 0,1 0,0 0,25 0,-26 0,26 0,0 0,-1-25,1 25,-25 0,0 0,24 0,1 0,-25 0,24 0,-24-25,25 25,-26 0,26 0,-25 0,0 0,-1 0,26 0,0 0,-26 0,1 0,-25-25,25 25,0 0,0-24,-25-1,24 25,1 0,0 0,0 0,-25-25,25 25,-1-25,1 25,0-25,-25 1,25-1,-25 0,0-25,25 50,-25-24,24-1,-24 0,25 25,-25-25,0 0,25 1,-25-1,0 0,0 0,0 0,0 1,25 24,-25-50,0 25,0 0,25 25,-25-25,0 1,0-1,0 0,0 0,0 0,25 25,-25-24,0-1,0 0,0 0,0 0,0 1,-25 24,25-25,-25 25,0-25,0 25,0 0,1-25,-1 25,0 0,0 0,0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99FA1-D1A2-48AE-A67B-274AAD49EBEA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EA992-BB57-496D-877C-9A46E62BC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2D73-73FF-4AEC-88CB-A23C0E0B708E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7D8-24E7-4E08-AE57-966AF998E2A8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9643-5DCB-4668-9DD2-1B4F08333933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1066799" cy="995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77F1-8350-4A3E-9251-AD2E36921C1C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343A-2762-4DFD-8EAF-F4D44262E82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50A-7287-4D83-97AC-7AD1C23841FE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8BD9-A388-423A-A01E-12810C0C29D2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F1E6-AB9C-4F93-962E-F0BB76B297F8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F634-B15A-4CAC-BE77-F932B8F4DA00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D5BA-C3DC-49B9-AC4E-CE3417B2689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94FD-846A-453E-9441-E0467139FEEF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-windows-lex-and-yacc.software.inform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pedia.com/get/Others/Home-Education/JFLAP.s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8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IN" sz="4800" dirty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>
                <a:latin typeface="Georgia" pitchFamily="18" charset="0"/>
              </a:rPr>
              <a:t>Course Name:</a:t>
            </a:r>
          </a:p>
          <a:p>
            <a:pPr algn="ctr">
              <a:buNone/>
            </a:pPr>
            <a:r>
              <a:rPr lang="en-IN" sz="4800" b="1" dirty="0">
                <a:latin typeface="Georgia" pitchFamily="18" charset="0"/>
              </a:rPr>
              <a:t>COMPILER DESIGN LAB</a:t>
            </a:r>
          </a:p>
          <a:p>
            <a:pPr algn="ctr">
              <a:buNone/>
            </a:pPr>
            <a:endParaRPr lang="en-IN" sz="4800" dirty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>
                <a:latin typeface="Georgia" pitchFamily="18" charset="0"/>
              </a:rPr>
              <a:t>Course code: </a:t>
            </a:r>
          </a:p>
          <a:p>
            <a:pPr algn="ctr">
              <a:buNone/>
            </a:pPr>
            <a:r>
              <a:rPr lang="en-IN" sz="4800" b="1" dirty="0">
                <a:latin typeface="Arial" pitchFamily="34" charset="0"/>
                <a:cs typeface="Arial" pitchFamily="34" charset="0"/>
              </a:rPr>
              <a:t>SCSA2602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D876-FE52-4C1A-8508-DB8DD32CEE97}" type="datetime4">
              <a:rPr lang="en-US" smtClean="0"/>
              <a:pPr/>
              <a:t>December 13, 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SCS1303 Compiler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6BF21-3BA3-479B-8323-238CE917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50749"/>
            <a:ext cx="6858957" cy="14384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2852"/>
            <a:ext cx="7010400" cy="695348"/>
          </a:xfrm>
        </p:spPr>
        <p:txBody>
          <a:bodyPr>
            <a:normAutofit fontScale="90000"/>
          </a:bodyPr>
          <a:lstStyle/>
          <a:p>
            <a:r>
              <a:rPr lang="en-IN" dirty="0"/>
              <a:t>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186766" cy="528641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>
                <a:cs typeface="Arial" pitchFamily="34" charset="0"/>
              </a:rPr>
              <a:t>Each rule has the form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400" dirty="0">
                <a:cs typeface="Arial" pitchFamily="34" charset="0"/>
              </a:rPr>
              <a:t>			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</a:rPr>
              <a:t>pattern     action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400" dirty="0">
                <a:cs typeface="Arial" pitchFamily="34" charset="0"/>
              </a:rPr>
              <a:t>where:</a:t>
            </a:r>
          </a:p>
          <a:p>
            <a:pPr lvl="1" algn="just">
              <a:spcBef>
                <a:spcPts val="0"/>
              </a:spcBef>
            </a:pPr>
            <a:r>
              <a:rPr lang="en-US" sz="2400" dirty="0">
                <a:cs typeface="Arial" pitchFamily="34" charset="0"/>
              </a:rPr>
              <a:t>pattern describes a pattern to be matched on the input.</a:t>
            </a:r>
          </a:p>
          <a:p>
            <a:pPr lvl="1" algn="just">
              <a:spcBef>
                <a:spcPts val="0"/>
              </a:spcBef>
            </a:pPr>
            <a:r>
              <a:rPr lang="en-US" sz="2400" dirty="0">
                <a:cs typeface="Arial" pitchFamily="34" charset="0"/>
              </a:rPr>
              <a:t>action must begin on the same line.</a:t>
            </a:r>
          </a:p>
          <a:p>
            <a:pPr lvl="1" algn="just">
              <a:spcBef>
                <a:spcPts val="0"/>
              </a:spcBef>
            </a:pPr>
            <a:r>
              <a:rPr lang="en-US" altLang="zh-TW" sz="2400" dirty="0">
                <a:cs typeface="Arial" pitchFamily="34" charset="0"/>
              </a:rPr>
              <a:t>If action is empty, the matched token is discarded.</a:t>
            </a:r>
          </a:p>
          <a:p>
            <a:pPr lvl="1" algn="just">
              <a:spcBef>
                <a:spcPts val="0"/>
              </a:spcBef>
            </a:pPr>
            <a:endParaRPr lang="en-US" sz="2400" dirty="0"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IN" sz="2400" dirty="0" err="1">
                <a:cs typeface="Arial" pitchFamily="34" charset="0"/>
              </a:rPr>
              <a:t>eg</a:t>
            </a:r>
            <a:r>
              <a:rPr lang="en-IN" sz="2400" dirty="0">
                <a:cs typeface="Arial" pitchFamily="34" charset="0"/>
              </a:rPr>
              <a:t>.: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		%%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	   	{digit}+	              {</a:t>
            </a:r>
            <a:r>
              <a:rPr lang="en-US" sz="2400" dirty="0" err="1">
                <a:solidFill>
                  <a:srgbClr val="005CC5"/>
                </a:solidFill>
                <a:cs typeface="Arial" pitchFamily="34" charset="0"/>
              </a:rPr>
              <a:t>printf</a:t>
            </a: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(“ number”);}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	   	{letter}* 	 {</a:t>
            </a:r>
            <a:r>
              <a:rPr lang="en-US" sz="2400" dirty="0" err="1">
                <a:solidFill>
                  <a:srgbClr val="005CC5"/>
                </a:solidFill>
                <a:cs typeface="Arial" pitchFamily="34" charset="0"/>
              </a:rPr>
              <a:t>printf</a:t>
            </a: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(“ name”);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              %%</a:t>
            </a:r>
            <a:br>
              <a:rPr lang="en-US" sz="2400" dirty="0">
                <a:cs typeface="Arial" pitchFamily="34" charset="0"/>
              </a:rPr>
            </a:br>
            <a:endParaRPr lang="en-US" sz="2400" dirty="0"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29EB-02CB-4372-BBC8-DD55951CCB5F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62000"/>
          </a:xfrm>
        </p:spPr>
        <p:txBody>
          <a:bodyPr>
            <a:normAutofit/>
          </a:bodyPr>
          <a:lstStyle/>
          <a:p>
            <a:r>
              <a:rPr lang="en-US" dirty="0"/>
              <a:t>How to write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1"/>
            <a:ext cx="5410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1"/>
            <a:ext cx="68294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315200" cy="619148"/>
          </a:xfrm>
        </p:spPr>
        <p:txBody>
          <a:bodyPr>
            <a:normAutofit fontScale="90000"/>
          </a:bodyPr>
          <a:lstStyle/>
          <a:p>
            <a:r>
              <a:rPr lang="en-IN" dirty="0"/>
              <a:t>Auxiliary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29642" cy="5486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2400" dirty="0">
                <a:cs typeface="Arial" pitchFamily="34" charset="0"/>
              </a:rPr>
              <a:t>     LEX generates C code for the rules specified in the Rules section and places this code into a single function called </a:t>
            </a:r>
            <a:r>
              <a:rPr lang="en-US" sz="2400" b="1" i="1" dirty="0">
                <a:cs typeface="Arial" pitchFamily="34" charset="0"/>
              </a:rPr>
              <a:t>yylex()</a:t>
            </a:r>
            <a:r>
              <a:rPr lang="en-US" sz="2400" dirty="0">
                <a:cs typeface="Arial" pitchFamily="34" charset="0"/>
              </a:rPr>
              <a:t>. </a:t>
            </a:r>
          </a:p>
          <a:p>
            <a:pPr algn="just">
              <a:spcBef>
                <a:spcPts val="0"/>
              </a:spcBef>
              <a:buNone/>
            </a:pPr>
            <a:br>
              <a:rPr lang="en-US" sz="2400" dirty="0">
                <a:cs typeface="Arial" pitchFamily="34" charset="0"/>
              </a:rPr>
            </a:br>
            <a:r>
              <a:rPr lang="en-US" sz="2400" dirty="0">
                <a:cs typeface="Arial" pitchFamily="34" charset="0"/>
              </a:rPr>
              <a:t>	/* Declarations */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>
                <a:cs typeface="Arial" pitchFamily="34" charset="0"/>
              </a:rPr>
              <a:t>		%%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>
                <a:cs typeface="Arial" pitchFamily="34" charset="0"/>
              </a:rPr>
              <a:t>		/* Rules */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>
                <a:cs typeface="Arial" pitchFamily="34" charset="0"/>
              </a:rPr>
              <a:t>		%%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>
                <a:cs typeface="Arial" pitchFamily="34" charset="0"/>
              </a:rPr>
              <a:t>		</a:t>
            </a:r>
            <a:r>
              <a:rPr lang="en-IN" sz="2400" b="1" dirty="0" err="1">
                <a:cs typeface="Arial" pitchFamily="34" charset="0"/>
              </a:rPr>
              <a:t>int</a:t>
            </a:r>
            <a:r>
              <a:rPr lang="en-IN" sz="2400" b="1" dirty="0">
                <a:cs typeface="Arial" pitchFamily="34" charset="0"/>
              </a:rPr>
              <a:t> main()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>
                <a:cs typeface="Arial" pitchFamily="34" charset="0"/>
              </a:rPr>
              <a:t>		{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>
                <a:cs typeface="Arial" pitchFamily="34" charset="0"/>
              </a:rPr>
              <a:t>		</a:t>
            </a:r>
            <a:r>
              <a:rPr lang="en-IN" sz="2400" b="1" dirty="0" err="1">
                <a:cs typeface="Arial" pitchFamily="34" charset="0"/>
              </a:rPr>
              <a:t>yylex</a:t>
            </a:r>
            <a:r>
              <a:rPr lang="en-IN" sz="2400" b="1" dirty="0">
                <a:cs typeface="Arial" pitchFamily="34" charset="0"/>
              </a:rPr>
              <a:t>();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>
                <a:cs typeface="Arial" pitchFamily="34" charset="0"/>
              </a:rPr>
              <a:t>		return 1;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>
                <a:cs typeface="Arial" pitchFamily="34" charset="0"/>
              </a:rPr>
              <a:t>		}</a:t>
            </a:r>
            <a:endParaRPr lang="en-US" sz="2400" b="1" dirty="0">
              <a:cs typeface="Arial" pitchFamily="34" charset="0"/>
            </a:endParaRPr>
          </a:p>
          <a:p>
            <a:pPr algn="just" fontAlgn="base">
              <a:spcBef>
                <a:spcPts val="0"/>
              </a:spcBef>
            </a:pPr>
            <a:r>
              <a:rPr lang="en-US" sz="2400" dirty="0"/>
              <a:t>This section contain C statements and additional functions.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DE-5C46-468C-857A-CEF462F98B6D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TW" dirty="0"/>
              <a:t>Executing a </a:t>
            </a:r>
            <a:r>
              <a:rPr lang="en-IN" altLang="zh-TW" dirty="0" err="1"/>
              <a:t>Lex</a:t>
            </a:r>
            <a:r>
              <a:rPr lang="en-IN" altLang="zh-TW" dirty="0"/>
              <a:t> Program</a:t>
            </a:r>
            <a:endParaRPr lang="en-US" altLang="zh-TW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SCS4303-Compiler Lab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6794-6F05-4D97-B0E4-CEA913759B5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32138" y="227647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>
                <a:solidFill>
                  <a:schemeClr val="bg1"/>
                </a:solidFill>
              </a:rPr>
              <a:t>Lex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32138" y="3429000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>
                <a:solidFill>
                  <a:schemeClr val="bg1"/>
                </a:solidFill>
              </a:rPr>
              <a:t>C compiler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32138" y="458152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 err="1">
                <a:solidFill>
                  <a:schemeClr val="bg1"/>
                </a:solidFill>
              </a:rPr>
              <a:t>a.out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66725" y="2133600"/>
            <a:ext cx="19446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Lex</a:t>
            </a:r>
            <a:r>
              <a:rPr lang="en-US" altLang="zh-TW" sz="2800" dirty="0"/>
              <a:t> source program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9750" y="34290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/>
              <a:t>lex.yy.c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9750" y="4652963"/>
            <a:ext cx="2089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/>
              <a:t>Input file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443663" y="2276475"/>
            <a:ext cx="1944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lex.yy.c</a:t>
            </a:r>
            <a:endParaRPr lang="en-US" altLang="zh-TW" sz="2800" dirty="0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445250" y="34290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a.out</a:t>
            </a:r>
            <a:endParaRPr lang="en-US" altLang="zh-TW" sz="2800" dirty="0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445250" y="4652963"/>
            <a:ext cx="20891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/>
              <a:t>Stream of tokens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484438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484438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484438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5940425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5940425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59404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4A9-406B-4DB6-92D7-D2224D791FDF}" type="datetime1">
              <a:rPr lang="en-US" smtClean="0"/>
              <a:pPr/>
              <a:t>12/13/2021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934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648200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/>
              <a:t>run the program, it should be first saved with the extension    </a:t>
            </a:r>
            <a:r>
              <a:rPr lang="en-US" sz="2400" b="1" dirty="0"/>
              <a:t>.l or .</a:t>
            </a:r>
            <a:r>
              <a:rPr lang="en-US" sz="2400" b="1" dirty="0" err="1"/>
              <a:t>lex</a:t>
            </a:r>
            <a:r>
              <a:rPr lang="en-US" sz="2400" dirty="0"/>
              <a:t>. </a:t>
            </a:r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/>
              <a:t>Step 1: </a:t>
            </a:r>
            <a:r>
              <a:rPr lang="en-US" sz="2400" b="1" dirty="0" err="1"/>
              <a:t>lex</a:t>
            </a:r>
            <a:r>
              <a:rPr lang="en-US" sz="2400" b="1" dirty="0"/>
              <a:t> </a:t>
            </a:r>
            <a:r>
              <a:rPr lang="en-US" sz="2400" dirty="0" err="1"/>
              <a:t>filename.l</a:t>
            </a:r>
            <a:r>
              <a:rPr lang="en-US" sz="2400" dirty="0"/>
              <a:t> or </a:t>
            </a:r>
            <a:r>
              <a:rPr lang="en-US" sz="2400" b="1" dirty="0" err="1"/>
              <a:t>lex</a:t>
            </a:r>
            <a:r>
              <a:rPr lang="en-US" sz="2400" dirty="0"/>
              <a:t> filename.lex </a:t>
            </a:r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/>
              <a:t>Step 2:</a:t>
            </a:r>
            <a:r>
              <a:rPr lang="en-US" sz="2400" dirty="0"/>
              <a:t> </a:t>
            </a:r>
            <a:r>
              <a:rPr lang="en-US" sz="2400" b="1" dirty="0" err="1"/>
              <a:t>gcc</a:t>
            </a:r>
            <a:r>
              <a:rPr lang="en-US" sz="2400" dirty="0"/>
              <a:t> </a:t>
            </a:r>
            <a:r>
              <a:rPr lang="en-US" sz="2400" dirty="0" err="1"/>
              <a:t>lex.yy.c</a:t>
            </a:r>
            <a:endParaRPr lang="en-US" sz="2400" dirty="0"/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/>
              <a:t>Step 3:</a:t>
            </a:r>
            <a:r>
              <a:rPr lang="en-US" sz="2400" dirty="0"/>
              <a:t> </a:t>
            </a:r>
            <a:r>
              <a:rPr lang="en-US" sz="2400" b="1" dirty="0"/>
              <a:t>./</a:t>
            </a:r>
            <a:r>
              <a:rPr lang="en-US" sz="2400" dirty="0" err="1"/>
              <a:t>a.out</a:t>
            </a:r>
            <a:endParaRPr lang="en-US" sz="2400" dirty="0"/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/>
              <a:t>Step 4:</a:t>
            </a:r>
            <a:r>
              <a:rPr lang="en-US" sz="2400" dirty="0"/>
              <a:t> Provide the input to program in case it is required</a:t>
            </a:r>
          </a:p>
          <a:p>
            <a:pPr algn="just" fontAlgn="base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hlinkClick r:id="rId2"/>
              </a:rPr>
              <a:t>https://flex-windows-lex-and-yacc.software.informer.com/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48A3-7570-4267-8218-635CB52BC43F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65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0463" y="3429000"/>
              <a:ext cx="1546225" cy="241300"/>
            </p14:xfrm>
          </p:contentPart>
        </mc:Choice>
        <mc:Fallback>
          <p:pic>
            <p:nvPicPr>
              <p:cNvPr id="665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612" y="3366362"/>
                <a:ext cx="1577567" cy="366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65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8600" y="3606800"/>
              <a:ext cx="2374900" cy="73025"/>
            </p14:xfrm>
          </p:contentPart>
        </mc:Choice>
        <mc:Fallback>
          <p:pic>
            <p:nvPicPr>
              <p:cNvPr id="665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2765" y="3546460"/>
                <a:ext cx="2406210" cy="1937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6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2288" y="1295400"/>
              <a:ext cx="376237" cy="177800"/>
            </p14:xfrm>
          </p:contentPart>
        </mc:Choice>
        <mc:Fallback>
          <p:pic>
            <p:nvPicPr>
              <p:cNvPr id="296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5795" y="1288961"/>
                <a:ext cx="388502" cy="18996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718"/>
            <a:ext cx="9144000" cy="70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77400" cy="731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9000" y="2455863"/>
              <a:ext cx="277813" cy="223837"/>
            </p14:xfrm>
          </p:contentPart>
        </mc:Choice>
        <mc:Fallback>
          <p:pic>
            <p:nvPicPr>
              <p:cNvPr id="307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2506" y="2449416"/>
                <a:ext cx="290080" cy="23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925" y="2714625"/>
              <a:ext cx="322263" cy="169863"/>
            </p14:xfrm>
          </p:contentPart>
        </mc:Choice>
        <mc:Fallback>
          <p:pic>
            <p:nvPicPr>
              <p:cNvPr id="307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7436" y="2708242"/>
                <a:ext cx="334519" cy="1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7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3313113"/>
              <a:ext cx="349250" cy="187325"/>
            </p14:xfrm>
          </p:contentPart>
        </mc:Choice>
        <mc:Fallback>
          <p:pic>
            <p:nvPicPr>
              <p:cNvPr id="307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3950" y="3306666"/>
                <a:ext cx="361504" cy="1995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Autofit/>
          </a:bodyPr>
          <a:lstStyle/>
          <a:p>
            <a:pPr lvl="0" algn="just"/>
            <a:endParaRPr lang="en-US" sz="2400" dirty="0"/>
          </a:p>
          <a:p>
            <a:pPr lvl="0" algn="just"/>
            <a:r>
              <a:rPr lang="en-US" sz="2400" dirty="0"/>
              <a:t>Deepen the understanding of compiler design.</a:t>
            </a:r>
          </a:p>
          <a:p>
            <a:pPr lvl="0" algn="just"/>
            <a:r>
              <a:rPr lang="en-US" sz="2400" dirty="0"/>
              <a:t>To enrich the knowledge in various phases of </a:t>
            </a:r>
            <a:r>
              <a:rPr lang="en-US" sz="2400"/>
              <a:t>compiler and </a:t>
            </a:r>
            <a:r>
              <a:rPr lang="en-US" sz="2400" dirty="0"/>
              <a:t>its use, code optimization techniques, machine code generation, and use of symbol table.</a:t>
            </a:r>
          </a:p>
          <a:p>
            <a:pPr lvl="0" algn="just"/>
            <a:r>
              <a:rPr lang="en-US" sz="2400" dirty="0"/>
              <a:t>To extend the knowledge of parser by parsing LL parser and LR parser.</a:t>
            </a:r>
          </a:p>
          <a:p>
            <a:pPr lvl="0" algn="just"/>
            <a:r>
              <a:rPr lang="en-US" sz="2400" dirty="0"/>
              <a:t>To provide practical programming skills necessary for constructing a compiler.</a:t>
            </a:r>
          </a:p>
          <a:p>
            <a:pPr lvl="0" algn="just"/>
            <a:r>
              <a:rPr lang="en-US" sz="2400" dirty="0"/>
              <a:t>To implement NFA and DFA from a given regular expression.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634-348A-408B-8C06-FB023B50F8E4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13951" cy="762000"/>
          </a:xfrm>
        </p:spPr>
        <p:txBody>
          <a:bodyPr/>
          <a:lstStyle/>
          <a:p>
            <a:r>
              <a:rPr lang="en-US" b="1" dirty="0"/>
              <a:t>JFLAP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33400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400" b="1" dirty="0"/>
              <a:t>JFLAP</a:t>
            </a:r>
            <a:r>
              <a:rPr lang="en-US" sz="2400" dirty="0"/>
              <a:t> (Java Formal Languages and Automata Package) is interactive educational software written in Java for experimenting with topics in the computer science area of formal languages and automata theory.</a:t>
            </a:r>
          </a:p>
          <a:p>
            <a:pPr algn="just">
              <a:spcBef>
                <a:spcPts val="1800"/>
              </a:spcBef>
            </a:pPr>
            <a:endParaRPr lang="en-US" sz="2400" dirty="0"/>
          </a:p>
          <a:p>
            <a:pPr marL="285750" lvl="1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/>
              <a:t>JFLAP is developed and maintained at Duke University, with support from the National Science Foundation since 1993. </a:t>
            </a:r>
          </a:p>
          <a:p>
            <a:pPr marL="285750" lvl="1" algn="just">
              <a:spcBef>
                <a:spcPts val="18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285750" lvl="1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/>
              <a:t>It is freeware , runs as a Java application.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239000" cy="762000"/>
          </a:xfrm>
        </p:spPr>
        <p:txBody>
          <a:bodyPr/>
          <a:lstStyle/>
          <a:p>
            <a:r>
              <a:rPr lang="en-US" b="1" dirty="0"/>
              <a:t>What is JFLAP?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05800" cy="5135563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400" dirty="0"/>
              <a:t>Learning about automata with pen and paper can be difficult, time consuming and error-prone.</a:t>
            </a:r>
          </a:p>
          <a:p>
            <a:pPr algn="just">
              <a:spcBef>
                <a:spcPts val="1800"/>
              </a:spcBef>
            </a:pPr>
            <a:r>
              <a:rPr lang="en-US" sz="2400" dirty="0"/>
              <a:t>To create and simulate structures, </a:t>
            </a:r>
          </a:p>
          <a:p>
            <a:pPr lvl="1" algn="just">
              <a:spcBef>
                <a:spcPts val="1800"/>
              </a:spcBef>
            </a:pPr>
            <a:r>
              <a:rPr lang="en-US" sz="2400" dirty="0"/>
              <a:t>a finite state machine, and experiment with proofs, </a:t>
            </a:r>
          </a:p>
          <a:p>
            <a:pPr lvl="1" algn="just">
              <a:spcBef>
                <a:spcPts val="1800"/>
              </a:spcBef>
            </a:pPr>
            <a:r>
              <a:rPr lang="en-US" sz="2400" dirty="0"/>
              <a:t>converting a nondeterministic finite automaton (NFA) to a deterministic finite automaton (DFA). </a:t>
            </a:r>
          </a:p>
          <a:p>
            <a:pPr lvl="1" algn="just">
              <a:spcBef>
                <a:spcPts val="1800"/>
              </a:spcBef>
            </a:pPr>
            <a:r>
              <a:rPr lang="en-US" sz="2400" b="1" dirty="0"/>
              <a:t> </a:t>
            </a:r>
            <a:r>
              <a:rPr lang="en-US" sz="2400" dirty="0"/>
              <a:t>supports creation of DFA and NFA, Regular Expressions, PDA, Turing Machines, Grammars and more.</a:t>
            </a:r>
          </a:p>
          <a:p>
            <a:pPr algn="just"/>
            <a:r>
              <a:rPr lang="en-US" sz="2400" dirty="0">
                <a:hlinkClick r:id="rId2"/>
              </a:rPr>
              <a:t>https://www.softpedia.com/get/Others/Home-Education/JFLAP.shtml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1E3-1B2F-4EC7-BD5D-C6890EF4E812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14401"/>
            <a:ext cx="8991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55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1900" y="3170238"/>
              <a:ext cx="1376363" cy="277812"/>
            </p14:xfrm>
          </p:contentPart>
        </mc:Choice>
        <mc:Fallback>
          <p:pic>
            <p:nvPicPr>
              <p:cNvPr id="655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051" y="3106738"/>
                <a:ext cx="1407701" cy="404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55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8888" y="3313113"/>
              <a:ext cx="2625725" cy="214312"/>
            </p14:xfrm>
          </p:contentPart>
        </mc:Choice>
        <mc:Fallback>
          <p:pic>
            <p:nvPicPr>
              <p:cNvPr id="655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3049" y="3252178"/>
                <a:ext cx="2657044" cy="33618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	To start a new FA, start JFLAP and click the </a:t>
            </a:r>
            <a:r>
              <a:rPr lang="en-US" sz="2400" b="1" dirty="0"/>
              <a:t>Finite Automaton</a:t>
            </a:r>
            <a:r>
              <a:rPr lang="en-US" sz="2400" dirty="0"/>
              <a:t> option from the menu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ctr">
              <a:buNone/>
            </a:pPr>
            <a:endParaRPr lang="en-US" sz="2400" b="1" dirty="0"/>
          </a:p>
          <a:p>
            <a:pPr algn="ctr">
              <a:buNone/>
            </a:pPr>
            <a:endParaRPr lang="en-US" sz="2400" b="1" dirty="0"/>
          </a:p>
          <a:p>
            <a:pPr algn="ctr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2052" name="Picture 1" descr="http://www.jflap.org/tutorial/fa/createfa/images/faSele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3276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2FF-0FC8-415C-AFBE-A4768E33917E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This brings up a new window that allows you to create and edit an FA. The editor is divided into two basic areas:</a:t>
            </a:r>
          </a:p>
          <a:p>
            <a:pPr lvl="1" algn="just"/>
            <a:r>
              <a:rPr lang="en-US" sz="2000" dirty="0"/>
              <a:t>The canvas, which you can construct your automaton on, and </a:t>
            </a:r>
          </a:p>
          <a:p>
            <a:pPr lvl="1" algn="just"/>
            <a:r>
              <a:rPr lang="en-US" sz="2000" dirty="0"/>
              <a:t>The toolbar, which holds the tools you need to construct your automaton.</a:t>
            </a:r>
          </a:p>
          <a:p>
            <a:pPr lvl="0"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24578" name="Picture 2" descr="http://www.jflap.org/tutorial/fa/createfa/images/faNewWin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895600"/>
            <a:ext cx="46878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A47D-0761-4C7F-BEED-2CB773DB57B3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58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2650" y="3429000"/>
              <a:ext cx="1116013" cy="420688"/>
            </p14:xfrm>
          </p:contentPart>
        </mc:Choice>
        <mc:Fallback>
          <p:pic>
            <p:nvPicPr>
              <p:cNvPr id="2458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6189" y="3422637"/>
                <a:ext cx="1128218" cy="43270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5791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http://www.jflap.org/tutorial/fa/createfa/images/faTool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914400"/>
            <a:ext cx="58674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BDA-1FC6-4914-803F-B1B10962DE57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EC64-5008-4A8A-B1BE-2B056418B018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pic>
        <p:nvPicPr>
          <p:cNvPr id="11265" name="Picture 10" descr="http://www.jflap.org/tutorial/fa/createfa/images/faStatesCre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5867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12" descr="http://www.jflap.org/tutorial/fa/createfa/images/faStateMenuIniti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648200"/>
            <a:ext cx="3048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086600" y="228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States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600" y="548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initial and final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2770" name="Picture 17" descr="http://www.jflap.org/tutorial/fa/createfa/images/faTransition1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14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19" descr="http://www.jflap.org/tutorial/fa/createfa/images/faTransition2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1336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124200"/>
            <a:ext cx="48064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038600" y="1219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Self Transition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236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Transition between states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4572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NFA for (</a:t>
            </a:r>
            <a:r>
              <a:rPr lang="en-US" b="1" dirty="0" err="1"/>
              <a:t>a|b</a:t>
            </a:r>
            <a:r>
              <a:rPr lang="en-US" b="1" dirty="0"/>
              <a:t>)*a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840303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 algn="ctr">
              <a:buNone/>
            </a:pPr>
            <a:r>
              <a:rPr lang="en-IN" sz="7200" b="1" dirty="0">
                <a:solidFill>
                  <a:srgbClr val="00B0F0"/>
                </a:solidFill>
                <a:latin typeface="Monotype Corsiva" pitchFamily="66" charset="0"/>
              </a:rPr>
              <a:t>THANK YOU</a:t>
            </a:r>
            <a:endParaRPr lang="en-US" sz="7200" b="1" dirty="0">
              <a:solidFill>
                <a:srgbClr val="00B0F0"/>
              </a:solidFill>
              <a:latin typeface="Monotype Corsiva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429B-D8BA-4604-ADB6-610B393E3131}" type="datetime4">
              <a:rPr lang="en-US" smtClean="0"/>
              <a:pPr/>
              <a:t>December 13,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SCS1303 Compiler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List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382000" cy="5287963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Implement Token Separation for a given expression using LEX.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Use LEX tool to implement Lexical Analyzer.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Use LEX and YACC to implement parser.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Use LEX and YACC tool to implement Desktop Calculator.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Construction of NFA from a regular expression.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Construction of DFA from a regular expression.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Implement Recursive Descent Parser algorithm.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Implement Shift Reduce Parser algorithm.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Implement the frontend of the compiler to produce three address code.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Implement Symbol Table management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/>
              <a:t>Construct a simple compiler.</a:t>
            </a:r>
          </a:p>
          <a:p>
            <a:pPr algn="just"/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3A49-264C-425C-9F99-5F6C5A45CBBB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Flex (Fast Lexical Analyzer Generator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3820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tool/computer program for generating lexical analyzers (scanners or </a:t>
            </a:r>
            <a:r>
              <a:rPr lang="en-US" sz="2400" dirty="0" err="1"/>
              <a:t>lexers</a:t>
            </a:r>
            <a:r>
              <a:rPr lang="en-US" sz="2400" dirty="0"/>
              <a:t>) written by Vern </a:t>
            </a:r>
            <a:r>
              <a:rPr lang="en-US" sz="2400" dirty="0" err="1"/>
              <a:t>Paxson</a:t>
            </a:r>
            <a:r>
              <a:rPr lang="en-US" sz="2400" dirty="0"/>
              <a:t> in C around 1987.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is used together with Berkeley </a:t>
            </a:r>
            <a:r>
              <a:rPr lang="en-US" sz="2400" dirty="0" err="1"/>
              <a:t>Yacc</a:t>
            </a:r>
            <a:r>
              <a:rPr lang="en-US" sz="2400" dirty="0"/>
              <a:t> parser generator or GNU Bison parser generator.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Flex and Bison both are more flexible than </a:t>
            </a:r>
            <a:r>
              <a:rPr lang="en-US" sz="2400" dirty="0" err="1"/>
              <a:t>Lex</a:t>
            </a:r>
            <a:r>
              <a:rPr lang="en-US" sz="2400" dirty="0"/>
              <a:t> and </a:t>
            </a:r>
            <a:r>
              <a:rPr lang="en-US" sz="2400" dirty="0" err="1"/>
              <a:t>Yacc</a:t>
            </a:r>
            <a:r>
              <a:rPr lang="en-US" sz="2400" dirty="0"/>
              <a:t> and produces faster code.   </a:t>
            </a:r>
          </a:p>
          <a:p>
            <a:pPr algn="just">
              <a:buNone/>
            </a:pP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YACC-Yet Another Compiler Compiler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DE2E-1079-4ED9-90A8-0C3D144BB4BF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b="0" i="0" dirty="0" err="1">
                <a:solidFill>
                  <a:srgbClr val="333333"/>
                </a:solidFill>
                <a:cs typeface="Arial" pitchFamily="34" charset="0"/>
              </a:rPr>
              <a:t>Lex</a:t>
            </a:r>
            <a:r>
              <a:rPr lang="en-US" sz="2400" b="0" i="0" dirty="0">
                <a:solidFill>
                  <a:srgbClr val="333333"/>
                </a:solidFill>
                <a:cs typeface="Arial" pitchFamily="34" charset="0"/>
              </a:rPr>
              <a:t> is a lexical analyzer tool mostly used with </a:t>
            </a:r>
            <a:r>
              <a:rPr lang="en-US" sz="2400" b="0" i="0" dirty="0" err="1">
                <a:solidFill>
                  <a:srgbClr val="333333"/>
                </a:solidFill>
                <a:cs typeface="Arial" pitchFamily="34" charset="0"/>
              </a:rPr>
              <a:t>yacc</a:t>
            </a:r>
            <a:r>
              <a:rPr lang="en-US" sz="2400" b="0" i="0" dirty="0">
                <a:solidFill>
                  <a:srgbClr val="333333"/>
                </a:solidFill>
                <a:cs typeface="Arial" pitchFamily="34" charset="0"/>
              </a:rPr>
              <a:t> parse generator.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>
                <a:solidFill>
                  <a:srgbClr val="333333"/>
                </a:solidFill>
              </a:rPr>
              <a:t>Tool for recognizing tokens in a program.</a:t>
            </a:r>
            <a:endParaRPr lang="en-US" sz="2400" b="0" i="0" dirty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b="0" i="0" dirty="0">
                <a:solidFill>
                  <a:srgbClr val="333333"/>
                </a:solidFill>
                <a:cs typeface="Arial" pitchFamily="34" charset="0"/>
              </a:rPr>
              <a:t>Tokens are the terminals of a language,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>
                <a:solidFill>
                  <a:srgbClr val="333333"/>
                </a:solidFill>
                <a:cs typeface="Arial" pitchFamily="34" charset="0"/>
              </a:rPr>
              <a:t>	</a:t>
            </a:r>
            <a:r>
              <a:rPr lang="en-US" sz="2400" b="1" i="0" dirty="0">
                <a:solidFill>
                  <a:srgbClr val="333333"/>
                </a:solidFill>
                <a:cs typeface="Arial" pitchFamily="34" charset="0"/>
              </a:rPr>
              <a:t>English: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>
                <a:solidFill>
                  <a:srgbClr val="333333"/>
                </a:solidFill>
                <a:cs typeface="Arial" pitchFamily="34" charset="0"/>
              </a:rPr>
              <a:t>		words, punctuation marks, …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>
                <a:solidFill>
                  <a:srgbClr val="333333"/>
                </a:solidFill>
                <a:cs typeface="Arial" pitchFamily="34" charset="0"/>
              </a:rPr>
              <a:t>	</a:t>
            </a:r>
            <a:r>
              <a:rPr lang="en-US" sz="2400" b="1" i="0" dirty="0">
                <a:solidFill>
                  <a:srgbClr val="333333"/>
                </a:solidFill>
                <a:cs typeface="Arial" pitchFamily="34" charset="0"/>
              </a:rPr>
              <a:t>Programming language: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>
                <a:solidFill>
                  <a:srgbClr val="333333"/>
                </a:solidFill>
                <a:cs typeface="Arial" pitchFamily="34" charset="0"/>
              </a:rPr>
              <a:t>		Identifiers, operators, keywords, …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>
                <a:solidFill>
                  <a:srgbClr val="333333"/>
                </a:solidFill>
                <a:cs typeface="Arial" pitchFamily="34" charset="0"/>
              </a:rPr>
              <a:t>Regular expressions define terminals/tokens.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>
                <a:solidFill>
                  <a:srgbClr val="333333"/>
                </a:solidFill>
                <a:cs typeface="Arial" pitchFamily="34" charset="0"/>
              </a:rPr>
              <a:t>It lexically analyses (i.e. matches) the patterns (regular expressions) given as input string or as a file.</a:t>
            </a:r>
          </a:p>
          <a:p>
            <a:pPr algn="just">
              <a:spcBef>
                <a:spcPts val="0"/>
              </a:spcBef>
            </a:pPr>
            <a:endParaRPr lang="en-US" sz="2400" b="0" i="0" dirty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endParaRPr lang="en-US" sz="2400" b="0" i="0" dirty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br>
              <a:rPr lang="en-US" sz="2400" dirty="0">
                <a:cs typeface="Arial" pitchFamily="34" charset="0"/>
              </a:rPr>
            </a:br>
            <a:endParaRPr lang="en-US" sz="2400" dirty="0"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LEX-LEXICAL ANALYZER GENERATOR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a LEX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/>
              <a:t>Step 1:</a:t>
            </a:r>
            <a:r>
              <a:rPr lang="en-US" sz="2400" dirty="0"/>
              <a:t> An input file describes the lexical analyzer to be generated named </a:t>
            </a:r>
            <a:r>
              <a:rPr lang="en-US" sz="2400" dirty="0" err="1"/>
              <a:t>lex.l</a:t>
            </a:r>
            <a:r>
              <a:rPr lang="en-US" sz="2400" dirty="0"/>
              <a:t> is written in </a:t>
            </a:r>
            <a:r>
              <a:rPr lang="en-US" sz="2400" dirty="0" err="1"/>
              <a:t>lex</a:t>
            </a:r>
            <a:r>
              <a:rPr lang="en-US" sz="2400" dirty="0"/>
              <a:t> language. The </a:t>
            </a:r>
            <a:r>
              <a:rPr lang="en-US" sz="2400" dirty="0" err="1"/>
              <a:t>lex</a:t>
            </a:r>
            <a:r>
              <a:rPr lang="en-US" sz="2400" dirty="0"/>
              <a:t> compiler transforms </a:t>
            </a:r>
            <a:r>
              <a:rPr lang="en-US" sz="2400" dirty="0" err="1"/>
              <a:t>lex.l</a:t>
            </a:r>
            <a:r>
              <a:rPr lang="en-US" sz="2400" dirty="0"/>
              <a:t> to C program, in a file that is always named </a:t>
            </a:r>
            <a:r>
              <a:rPr lang="en-US" sz="2400" dirty="0" err="1"/>
              <a:t>lex.yy.c</a:t>
            </a:r>
            <a:r>
              <a:rPr lang="en-US" sz="2400" dirty="0"/>
              <a:t>. </a:t>
            </a:r>
          </a:p>
          <a:p>
            <a:pPr algn="just">
              <a:buNone/>
            </a:pPr>
            <a:r>
              <a:rPr lang="en-US" sz="2400" b="1" dirty="0"/>
              <a:t>Step 2:</a:t>
            </a:r>
            <a:r>
              <a:rPr lang="en-US" sz="2400" dirty="0"/>
              <a:t> The C complier compile </a:t>
            </a:r>
            <a:r>
              <a:rPr lang="en-US" sz="2400" dirty="0" err="1"/>
              <a:t>lex.yy.c</a:t>
            </a:r>
            <a:r>
              <a:rPr lang="en-US" sz="2400" dirty="0"/>
              <a:t> file into an executable file called </a:t>
            </a:r>
            <a:r>
              <a:rPr lang="en-US" sz="2400" dirty="0" err="1"/>
              <a:t>a.out</a:t>
            </a:r>
            <a:r>
              <a:rPr lang="en-US" sz="2400" dirty="0"/>
              <a:t>.</a:t>
            </a:r>
          </a:p>
          <a:p>
            <a:pPr algn="just">
              <a:buNone/>
            </a:pPr>
            <a:r>
              <a:rPr lang="en-US" sz="2400" b="1" dirty="0"/>
              <a:t>Step 3:</a:t>
            </a:r>
            <a:r>
              <a:rPr lang="en-US" sz="2400" dirty="0"/>
              <a:t> The output file </a:t>
            </a:r>
            <a:r>
              <a:rPr lang="en-US" sz="2400" dirty="0" err="1"/>
              <a:t>a.out</a:t>
            </a:r>
            <a:r>
              <a:rPr lang="en-US" sz="2400" dirty="0"/>
              <a:t> take a stream of input characters and produce a stream of tokens.</a:t>
            </a:r>
          </a:p>
          <a:p>
            <a:pPr algn="just"/>
            <a:endParaRPr lang="en-US" sz="2400" dirty="0"/>
          </a:p>
        </p:txBody>
      </p:sp>
      <p:pic>
        <p:nvPicPr>
          <p:cNvPr id="1026" name="Picture 1" descr="https://media.geeksforgeeks.org/wp-content/uploads/how_flex_is_use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91001"/>
            <a:ext cx="754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E88A-08CC-45D0-8BCC-5A3FC2C4C655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58204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TW" sz="2400" dirty="0">
                <a:cs typeface="Arial" pitchFamily="34" charset="0"/>
              </a:rPr>
              <a:t>    The  </a:t>
            </a:r>
            <a:r>
              <a:rPr lang="en-US" altLang="zh-TW" sz="2400" dirty="0" err="1">
                <a:cs typeface="Arial" pitchFamily="34" charset="0"/>
              </a:rPr>
              <a:t>lex</a:t>
            </a:r>
            <a:r>
              <a:rPr lang="en-US" altLang="zh-TW" sz="2400" dirty="0">
                <a:cs typeface="Arial" pitchFamily="34" charset="0"/>
              </a:rPr>
              <a:t>  program  consists of three sections, separated by a line with just %% ;</a:t>
            </a:r>
          </a:p>
          <a:p>
            <a:pPr algn="just">
              <a:buNone/>
            </a:pPr>
            <a:endParaRPr lang="en-US" altLang="zh-TW" sz="2400" dirty="0">
              <a:cs typeface="Arial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TW" sz="2400" dirty="0">
                <a:cs typeface="Arial" pitchFamily="34" charset="0"/>
              </a:rPr>
              <a:t>	</a:t>
            </a:r>
            <a:r>
              <a:rPr lang="en-US" altLang="zh-TW" sz="2400" dirty="0">
                <a:solidFill>
                  <a:srgbClr val="CC3300"/>
                </a:solidFill>
                <a:cs typeface="Arial" pitchFamily="34" charset="0"/>
              </a:rPr>
              <a:t>		</a:t>
            </a:r>
            <a:r>
              <a:rPr lang="en-US" altLang="zh-TW" sz="2400" dirty="0">
                <a:solidFill>
                  <a:srgbClr val="FF0000"/>
                </a:solidFill>
                <a:cs typeface="Arial" pitchFamily="34" charset="0"/>
              </a:rPr>
              <a:t>definitions section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  <a:cs typeface="Arial" pitchFamily="34" charset="0"/>
              </a:rPr>
              <a:t>			%%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  <a:cs typeface="Arial" pitchFamily="34" charset="0"/>
              </a:rPr>
              <a:t>			rules section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  <a:cs typeface="Arial" pitchFamily="34" charset="0"/>
              </a:rPr>
              <a:t>			%%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  <a:cs typeface="Arial" pitchFamily="34" charset="0"/>
              </a:rPr>
              <a:t>			auxiliary function/user code section</a:t>
            </a:r>
          </a:p>
          <a:p>
            <a:pPr algn="just"/>
            <a:endParaRPr lang="en-US" sz="2400" dirty="0"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5361-EAAF-4C15-AADB-DE8FFF3DA205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105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err="1">
                <a:cs typeface="Arial" pitchFamily="34" charset="0"/>
              </a:rPr>
              <a:t>Lex</a:t>
            </a:r>
            <a:r>
              <a:rPr lang="en-US" dirty="0">
                <a:cs typeface="Arial" pitchFamily="34" charset="0"/>
              </a:rPr>
              <a:t> predefined functions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229600" cy="5429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	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sz="1800" dirty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br>
              <a:rPr lang="en-US" sz="1800" dirty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1285860"/>
          <a:ext cx="8286808" cy="221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yyin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input stream pointer.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002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yytext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a buffer that holds the input characters that actually match the pattern (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i.e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lexeme).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yyleng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the length of the lexeme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yylval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contains the token value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yyout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the output stream pointer.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3833068"/>
          <a:ext cx="8215370" cy="25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yylex()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main entry point for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lex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reads the input stream generates tokens, returns zero at the end of input stream.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yywrap()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Called by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lex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when input is exhausted (or at EOF). default yywrap always return 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yymore()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returns the next token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Arial" pitchFamily="34" charset="0"/>
                          <a:cs typeface="Arial" pitchFamily="34" charset="0"/>
                        </a:rPr>
                        <a:t>yyless</a:t>
                      </a: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(k)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returns the first k characters in yytext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B50E-ABBE-45B9-A4B1-020E578B633F}" type="datetime1">
              <a:rPr lang="en-US" smtClean="0"/>
              <a:pPr/>
              <a:t>12/13/2021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Definition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lvl="1" algn="just" fontAlgn="base"/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generally used to declare functions, include header files, or define global variables and constants .</a:t>
            </a:r>
          </a:p>
          <a:p>
            <a:pPr lvl="1" algn="just" fontAlgn="base"/>
            <a:r>
              <a:rPr lang="en-US" sz="2400" dirty="0"/>
              <a:t>text is enclosed in </a:t>
            </a:r>
            <a:r>
              <a:rPr lang="en-US" sz="2400" b="1" dirty="0"/>
              <a:t>%{  … %}</a:t>
            </a:r>
            <a:r>
              <a:rPr lang="en-US" sz="2400" dirty="0"/>
              <a:t> brackets. Anything written in this brackets is copied directly to the file </a:t>
            </a:r>
            <a:r>
              <a:rPr lang="en-US" sz="2400" b="1" dirty="0" err="1"/>
              <a:t>lex.yy.c</a:t>
            </a:r>
            <a:endParaRPr lang="en-US" sz="2400" dirty="0"/>
          </a:p>
          <a:p>
            <a:pPr algn="just" fontAlgn="base">
              <a:spcBef>
                <a:spcPts val="0"/>
              </a:spcBef>
              <a:buNone/>
            </a:pPr>
            <a:r>
              <a:rPr lang="en-US" sz="2400" b="1" dirty="0"/>
              <a:t>		</a:t>
            </a:r>
            <a:r>
              <a:rPr lang="en-US" sz="2400" dirty="0" err="1">
                <a:cs typeface="Arial" pitchFamily="34" charset="0"/>
              </a:rPr>
              <a:t>eg</a:t>
            </a:r>
            <a:r>
              <a:rPr lang="en-US" sz="2400" dirty="0">
                <a:cs typeface="Arial" pitchFamily="34" charset="0"/>
              </a:rPr>
              <a:t>.: 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>
                <a:cs typeface="Arial" pitchFamily="34" charset="0"/>
              </a:rPr>
              <a:t>		%{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>
                <a:cs typeface="Arial" pitchFamily="34" charset="0"/>
              </a:rPr>
              <a:t>		    #include&lt;</a:t>
            </a:r>
            <a:r>
              <a:rPr lang="en-IN" sz="2400" dirty="0" err="1">
                <a:cs typeface="Arial" pitchFamily="34" charset="0"/>
              </a:rPr>
              <a:t>stdio.h</a:t>
            </a:r>
            <a:r>
              <a:rPr lang="en-IN" sz="2400" dirty="0">
                <a:cs typeface="Arial" pitchFamily="34" charset="0"/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>
                <a:cs typeface="Arial" pitchFamily="34" charset="0"/>
              </a:rPr>
              <a:t>		    </a:t>
            </a:r>
            <a:r>
              <a:rPr lang="en-IN" sz="2400" dirty="0" err="1">
                <a:cs typeface="Arial" pitchFamily="34" charset="0"/>
              </a:rPr>
              <a:t>int</a:t>
            </a:r>
            <a:r>
              <a:rPr lang="en-IN" sz="2400" dirty="0">
                <a:cs typeface="Arial" pitchFamily="34" charset="0"/>
              </a:rPr>
              <a:t> </a:t>
            </a:r>
            <a:r>
              <a:rPr lang="en-IN" sz="2400" dirty="0" err="1">
                <a:cs typeface="Arial" pitchFamily="34" charset="0"/>
              </a:rPr>
              <a:t>global_variable</a:t>
            </a:r>
            <a:r>
              <a:rPr lang="en-IN" sz="2400" dirty="0">
                <a:cs typeface="Arial" pitchFamily="34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>
                <a:cs typeface="Arial" pitchFamily="34" charset="0"/>
              </a:rPr>
              <a:t>		 }%</a:t>
            </a:r>
            <a:endParaRPr lang="en-US" sz="2400" dirty="0">
              <a:cs typeface="Arial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b="1" dirty="0">
                <a:cs typeface="Arial" pitchFamily="34" charset="0"/>
              </a:rPr>
              <a:t>	Regular definitions</a:t>
            </a:r>
            <a:r>
              <a:rPr lang="en-US" sz="2400" dirty="0">
                <a:cs typeface="Arial" pitchFamily="34" charset="0"/>
              </a:rPr>
              <a:t>, has of the form,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  <a:cs typeface="Arial" pitchFamily="34" charset="0"/>
              </a:rPr>
              <a:t>name     definition</a:t>
            </a:r>
          </a:p>
          <a:p>
            <a:pPr lvl="2" algn="just">
              <a:spcBef>
                <a:spcPts val="0"/>
              </a:spcBef>
              <a:buNone/>
            </a:pPr>
            <a:r>
              <a:rPr lang="en-US" dirty="0">
                <a:cs typeface="Arial" pitchFamily="34" charset="0"/>
              </a:rPr>
              <a:t>e.g.: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dirty="0">
                <a:cs typeface="Arial" pitchFamily="34" charset="0"/>
              </a:rPr>
              <a:t>digit                  [0-9]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dirty="0">
                <a:cs typeface="Arial" pitchFamily="34" charset="0"/>
              </a:rPr>
              <a:t>letter                [a-</a:t>
            </a:r>
            <a:r>
              <a:rPr lang="en-US" sz="2400" dirty="0" err="1">
                <a:cs typeface="Arial" pitchFamily="34" charset="0"/>
              </a:rPr>
              <a:t>zA</a:t>
            </a:r>
            <a:r>
              <a:rPr lang="en-US" sz="2400" dirty="0">
                <a:cs typeface="Arial" pitchFamily="34" charset="0"/>
              </a:rPr>
              <a:t>-Z]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ED5-65B0-4112-8BBB-C850185DE0B1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SCS4303-Compiler Lab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1299</Words>
  <Application>Microsoft Office PowerPoint</Application>
  <PresentationFormat>On-screen Show (4:3)</PresentationFormat>
  <Paragraphs>268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Georgia</vt:lpstr>
      <vt:lpstr>Monotype Corsiva</vt:lpstr>
      <vt:lpstr>Wingdings</vt:lpstr>
      <vt:lpstr>Office Theme</vt:lpstr>
      <vt:lpstr>PowerPoint Presentation</vt:lpstr>
      <vt:lpstr>Course Objectives</vt:lpstr>
      <vt:lpstr>List of Experiments</vt:lpstr>
      <vt:lpstr>Flex (Fast Lexical Analyzer Generator )</vt:lpstr>
      <vt:lpstr>LEX-LEXICAL ANALYZER GENERATOR</vt:lpstr>
      <vt:lpstr>Processing a LEX program</vt:lpstr>
      <vt:lpstr>Structure of LEX Program</vt:lpstr>
      <vt:lpstr>Lex predefined functions and variables</vt:lpstr>
      <vt:lpstr>Definition Section</vt:lpstr>
      <vt:lpstr>Rules Section</vt:lpstr>
      <vt:lpstr>How to write rules</vt:lpstr>
      <vt:lpstr>Auxiliary Functions</vt:lpstr>
      <vt:lpstr>Executing a Lex Program</vt:lpstr>
      <vt:lpstr>How to run the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JFLAP</vt:lpstr>
      <vt:lpstr>What is JFLAP?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Anksrajan</dc:creator>
  <cp:lastModifiedBy>Aishwarya Rajkumar</cp:lastModifiedBy>
  <cp:revision>25</cp:revision>
  <dcterms:created xsi:type="dcterms:W3CDTF">2006-08-16T00:00:00Z</dcterms:created>
  <dcterms:modified xsi:type="dcterms:W3CDTF">2021-12-13T06:46:08Z</dcterms:modified>
</cp:coreProperties>
</file>