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82" r:id="rId2"/>
    <p:sldId id="283" r:id="rId3"/>
    <p:sldId id="284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75" r:id="rId17"/>
    <p:sldId id="285" r:id="rId18"/>
    <p:sldId id="286" r:id="rId19"/>
    <p:sldId id="287" r:id="rId20"/>
    <p:sldId id="288" r:id="rId21"/>
    <p:sldId id="257" r:id="rId22"/>
    <p:sldId id="261" r:id="rId23"/>
    <p:sldId id="259" r:id="rId24"/>
    <p:sldId id="260" r:id="rId25"/>
    <p:sldId id="277" r:id="rId26"/>
    <p:sldId id="278" r:id="rId27"/>
    <p:sldId id="279" r:id="rId28"/>
    <p:sldId id="266" r:id="rId29"/>
    <p:sldId id="280" r:id="rId30"/>
    <p:sldId id="267" r:id="rId31"/>
    <p:sldId id="268" r:id="rId32"/>
    <p:sldId id="269" r:id="rId33"/>
    <p:sldId id="273" r:id="rId34"/>
    <p:sldId id="270" r:id="rId35"/>
    <p:sldId id="272" r:id="rId36"/>
    <p:sldId id="274" r:id="rId37"/>
    <p:sldId id="276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8T03:44:29.5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0,'24'25,"1"-1,-25 1,0-1,25-24,-25 25,25-1,-25 1,0-1,25 1,-25-1,25-24,-25 25,0-1,0 1,0-1,24-24,-24 25,0-1,0 1,0-1,25-24,-25 25,0-1,0 1,0-1,0 1,-25-25,1 0,-1 0,25-25,-25 25,0 0,0 0,25-24,25 24,0 0,0 0,0 0,-1 0,1 0,0 0,0 0,0 0,-1 0,1 0,0 0,0 0,0 0,0 0,-1 0,1 0,0 0,0 0,0 0,0 0,-1 0,1 0,0 0,0 0,0 0,-1 0,1 0,0 0,0 0,0 0,0 0,-1 0,1 0,0 0,0 0,0 0,-1 0,1 0,0 0,0 0,0 0,0 0,-1 0,1 0,0 0,0 0,0 0,24 0,-24 0,25 0,-1 0,-24 0,0 0,25 0,-1 0,-24 0,0 0,25 0,-25 0,-1 0,1 0,25 24,-25-24,-1 0,1 25,25-25,-25 0,0 0,24 0,-24 0,0 0,0 0,-1 0,1 0,25 0,-25 0,0 0,-1 0,1 0,0 0,0 0,0 0,0 0,-1 0,1 0,0 0,0 0,0 0,-1 0,26 0,-25 0,0 0,0 24,-1-24,26 0,-25 0,0 0,-1 0,1 0,0 25,25-25,-25 0,-1 0,1 0,25 0,-25 0,0 0,24 0,-24 0,25 0,-1 0,-24 0,25 0,-25 0,24 0,-24 0,0 0,0 0,0 0,-1 0,1 0,0 0,0 0,0 0,-1 0,1 0,0 0,25 0,-25 0,24 24,-24-24,0 0,0 0,-1 25,1-25,25 0,-25 0,0 0,-1 0,1 0,0 0,0 0,0 0,0 0,-1 0,1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8T03:44:34.4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0 125,'25'0,"25"0,-25 0,49 0,25 0,0 0,50-23,-50 23,-24 0,-1 0,25 0,0 0,1 0,-1 0,0 0,25 0,-50 0,1 0,-1 0,0 0,-24 0,0 0,-1 0,-24 0,49 0,1 0,-1 0,0 0,26 0,-26 0,0 0,1 0,-1 0,-24 0,-1 0,1 0,24 23,-49-23,25 23,24-23,-49 0,49 0,-49 24,74 0,-24-24,-26 0,26 0,-1 0,0 0,1 0,-1 0,-24 0,24 0,-24 0,-1 0,26 0,49-48,-50 48,0 0,26-46,-1 46,25-24,-50 24,25-24,-24 24,-1-23,25 23,0 0,-24-24,-1 24,25 0,-24 0,24 0,-50 0,26 0,-1 0,-24 0,24 0,0 24,-24-24,-25 23,24-23,1 0,24 0,-24 0,-25 0,24 0,-24 0,25 0,24 0,-49 0,0 0,0 0,-1 0,1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24T17:01:26.18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357 135,'25'0,"24"0,1 0,-25 0,-1 0,26 0,-25 25,0-25,-1 0,1 0,0 0,0 0,24 0,-24 0,50 0,-1 0,-24 0,-1 0,-24 0,25 0,-1 0,-24 0,0 0,0 0,0 0,-1 0,1 0,0 0,25 0,-26 0,1 0,0 0,25 0,-1 0,-24 0,0 0,24 0,-24 0,0 0,0 0,0 0,-1 0,1 0,0 0,0 0,0 0,-1 0,1 0,0 0,50 0,-51 0,26 0,-25 0,24 0,-24 0,0 0,0 0,0 0,-1 0,26 0,-25 0,0 0,-1-25,1 25,0 0,0 0,0 0,-1 0,1 0,0 0,25 0,-1 0,1 0,-1 0,1 0,24 0,-24 0,0 0,-1 0,1 0,0 0,-1 0,1 0,-25 0,49 0,-24 0,-1 0,26 0,-1 0,0 0,-24 0,-25 0,24 0,1 0,-25 0,0 0,-1 0,1 0,25 0,-25 0,-1 0,1 0,25 0,-25 0,0 0,24 0,-24 0,49 0,1 0,-1 0,1 0,-26 0,1 0,-1 0,1 0,0 0,-26 0,1 0,0 0,0 0,24 0,-24 0,25 0,-25 0,-1 0,1 0,25 0,-25 0,-1 0,1 0,0 0,0 0,25 0,-26 0,26 0,-25 0,0 0,-1 0,1 0,0 25,0-25,0 0,-25 49,0-24,0 0,24 24,-24-24,25 25,-25-25,0-1,25 26,-25-25,0 0,0-1,0 1,0 0,0 0,0 0,0-1,0 1,-25-25,0 25,1-25,-26 0,25 25,0-25,1 25,-51-1,50-24,1 0,-1 0,0 25,0-25,0 0,0 0,1 0,-1 0,0 0,-25 0,26 0,-1 0,0 0,0 0,0 0,1 0,-1 0,0 0,0 0,0 0,-24 0,24 25,0-25,0 0,-24 0,-1 0,1 0,24 0,-25 0,25 0,-24 0,24 0,0 0,0 0,1 0,-1 0,-25-25,25 25,1 0,-1 0,0 0,0 0,0 0,0 0,1 0,-26 0,25 0,0 0,1 0,-1 0,0 0,0 0,-24 0,-1 0,0 0,1 0,-1 0,1 0,-1 0,-24 0,24 0,0 0,1 0,-1 0,1 0,-1 0,-25 0,1 0,24 0,-24 0,0 0,-1 0,26 0,-1 0,0 0,26 0,-26 0,0 0,26 0,-1 0,0 0,0 0,0 0,1 0,-1 0,0 0,0 0,-24 0,24 0,0 0,0 0,0 0,1 0,-1 0,0 0,0 0,0 0,0 0,-24 0,24 0,0 0,-24 0,24 0,-25 0,25 0,-24 0,-1 0,25 0,1 0,-1 0,0 0,0 0,0 0,1 0,-1 0,0 0,0 0,0 0,1 0,-1 0,0 0,0 0,0 0,-24 0,-1 0,25 0,-24 0,24 0,-25-25,25 25,1 0,-1-24,0 24,-25 0,1-25,-1 0,1 25,24 0,0 0,-25 0,26 0,-1-25,0 25,0-25,0 25,1 0,-1 0,0 0,0-24,0 24,1 0,-1 0,0-25,0 25,0-25,1 0,-1 0,0 25,25-24,-25-1,0 0,1 0,24 0,0 1,0-1,0 0,0 0,0 0,0 1,0-1,0 0,0 0,24 25,-24-25,25 25,0 0,0 0,0-24,24-1,-24 25,0 0,0 0,-1 0,1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24T17:01:37.46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524 80,'-24'0,"-1"0,1 0,0 0,-1 0,0 0,1 0,0 0,-1 0,1 0,-1 0,0 0,1 0,0 0,-1 0,25 25,-25-25,-24 23,1 2,48-1,0 1,0 0,-25-2,25 2,0 0,0-1,0 1,0 23,0-23,0 0,0-1,0 0,0 1,0-1,25 1,-1-25,0 25,1-25,-1 23,1-23,-25 25,25-25,-25 25,24-25,25 0,-49 24,25-24,-25 25,49-2,-25-23,0 0,1 0,-25 25,25-25,-1 0,0 0,1 0,-1 0,1 0,0 0,-1 0,0 0,26 0,-2 0,-23-25,-1 2,1 23,0-25,-1 1,25 24,-49-25,25 25,-1-25,0 2,1-2,-1-24,-24 24,0 1,25 0,-25-1,0 0,0 1,0 0,0-1,0 1,0-1,0 0,0-23,-25 23,1 25,24-24,-25-1,1 2,-25-2,24 25,25-25,-48 25,23-24,0 24,1 0,-1-25,1 25,0 0,-1 0,0 0,1 0,0 0,-1 0,0 49,25-24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7T15:39:42.93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0 345,'0'49,"0"-24,25-25,-25 24,25 1,-25 0,25-25,-1 0,1 0,0 0,25 0,-25-25,49 0,1-24,-1 25,-24-26,0 26,-1-1,26 0,-75 1,50-1,-25-24,-1 49,1-25,-25 0,25 25,0 0,-25-24,25 24,0 0,0-25,24 25,-24-25,0 25,0-24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24T17:01:52.69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74,'0'25,"25"-25,-25 24,25 1,-25 0,0-1,0 1,0 0,25-1,0 1,-25 0,24-1,-24 1,25 0,0-25,-25 25,25-25,0 0,0 0,0 0,24 0,-24-25,25 25,-25-25,0 0,0 1,0-1,0 0,-1 25,-24-24,25-1,0 0,0 1,0 24,25-25,-25 0,0 25,-1-24,1-1,0 25,25-25,-50 1,25 24,-25-25,25 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7T15:39:19.38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0 573,'25'0,"0"0,-1 0,1 25,-25-1,50-24,-25 0,24 0,-24-24,0-1,0 0,-1 0,-24 0,25 1,25-26,-25 25,-1 0,26-24,-50 24,25 0,0 25,-25-49,49 24,-49 0,0-25,25 50,-25-24,25 24,0 0,-25-25,0 0,25 0,-1 25,1-25,0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7T15:39:21.44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0 323,'0'25,"25"0,0-25,-25 25,49-25,-49 24,0 1,25-25,0 0,0 0,-25 25,25-25,-1 0,1 0,25-25,-25 25,-1-25,1 25,0-49,25 24,-25-25,-1 25,26 1,-25-1,-25 0,25 25,-1 0,-24-25,50 0,-50 1,50 24,-50-25,24 25,1 0,-25-25,25 0,0 0,0 25,-25-24,24 24,1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7T15:39:24.05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0 421,'25'0,"0"0,-25 25,25-25,-25 25,25 0,-25-1,24-24,1 0,0 0,0 0,0 0,-1-24,26-1,-25-25,25 25,-1-24,50 24,-49-25,-25 1,74-1,-49 1,-26 49,-24-50,25 50,25 0,-50-25,49 25,-24-25,0 25,0-24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84365-436C-4D60-9617-A5FB2D103178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6C66-E8D5-4CBF-ADFC-696858D61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7EC-0580-44C8-8819-94973240CFB0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0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70-FBCE-44B7-B659-CE6F11101CC1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2D1C-50B2-4E64-87FE-DC5068801A86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31700" y="1"/>
            <a:ext cx="612299" cy="5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F365-943D-4B9C-B895-3C3783C922B3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2B8-6C01-4BEA-AACA-A14E4E5B797B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D3E9-5D23-4631-B3EF-275F83C5E80B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7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485-6D96-48B2-A7E0-A83398AA9C2E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4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148F-4D55-4E9B-BBB1-22EEF4322AF7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B4E1-C913-4F83-80B4-9786335DF23E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1DA9-E8FE-459D-9985-DC5C052DC81E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BFFA-CBFA-4C62-9993-89BFD9FB121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8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-windows-lex-and-yacc.software.informer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6.xml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customXml" Target="../ink/ink8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IN" sz="4800" dirty="0" smtClean="0">
              <a:latin typeface="Georgia" pitchFamily="18" charset="0"/>
            </a:endParaRPr>
          </a:p>
          <a:p>
            <a:pPr algn="ctr">
              <a:buNone/>
            </a:pPr>
            <a:r>
              <a:rPr lang="en-IN" sz="4800" dirty="0" smtClean="0">
                <a:latin typeface="Georgia" pitchFamily="18" charset="0"/>
              </a:rPr>
              <a:t>Course Name:</a:t>
            </a:r>
          </a:p>
          <a:p>
            <a:pPr algn="ctr">
              <a:buNone/>
            </a:pPr>
            <a:r>
              <a:rPr lang="en-IN" sz="4800" b="1" dirty="0" smtClean="0">
                <a:latin typeface="Georgia" pitchFamily="18" charset="0"/>
              </a:rPr>
              <a:t>COMPILER DESIGN LAB</a:t>
            </a:r>
          </a:p>
          <a:p>
            <a:pPr algn="ctr">
              <a:buNone/>
            </a:pPr>
            <a:endParaRPr lang="en-IN" sz="4800" dirty="0" smtClean="0">
              <a:latin typeface="Georgia" pitchFamily="18" charset="0"/>
            </a:endParaRPr>
          </a:p>
          <a:p>
            <a:pPr algn="ctr">
              <a:buNone/>
            </a:pPr>
            <a:r>
              <a:rPr lang="en-IN" sz="4800" dirty="0" smtClean="0">
                <a:latin typeface="Georgia" pitchFamily="18" charset="0"/>
              </a:rPr>
              <a:t>Course code: </a:t>
            </a:r>
          </a:p>
          <a:p>
            <a:pPr algn="ctr">
              <a:buNone/>
            </a:pPr>
            <a:r>
              <a:rPr lang="en-IN" sz="4800" b="1" dirty="0" smtClean="0">
                <a:latin typeface="Arial" pitchFamily="34" charset="0"/>
                <a:cs typeface="Arial" pitchFamily="34" charset="0"/>
              </a:rPr>
              <a:t>SCSA2602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"/>
            <a:ext cx="9144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054-8B73-45F3-A1CA-40967689F292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0104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Definition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 lvl="1" algn="just" fontAlgn="base"/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generally used to declare functions, include header files, or define global variables and constants .</a:t>
            </a:r>
          </a:p>
          <a:p>
            <a:pPr lvl="1" algn="just" fontAlgn="base"/>
            <a:r>
              <a:rPr lang="en-US" sz="2400" dirty="0" smtClean="0"/>
              <a:t>text is enclosed in </a:t>
            </a:r>
            <a:r>
              <a:rPr lang="en-US" sz="2400" b="1" dirty="0" smtClean="0"/>
              <a:t>%{  … %}</a:t>
            </a:r>
            <a:r>
              <a:rPr lang="en-US" sz="2400" dirty="0" smtClean="0"/>
              <a:t> brackets. Anything written in this brackets is copied directly to the file </a:t>
            </a:r>
            <a:r>
              <a:rPr lang="en-US" sz="2400" b="1" dirty="0" err="1" smtClean="0"/>
              <a:t>lex.yy.c</a:t>
            </a:r>
            <a:endParaRPr lang="en-US" sz="2400" dirty="0" smtClean="0"/>
          </a:p>
          <a:p>
            <a:pPr algn="just" fontAlgn="base">
              <a:spcBef>
                <a:spcPts val="0"/>
              </a:spcBef>
              <a:buNone/>
            </a:pPr>
            <a:r>
              <a:rPr lang="en-US" sz="2400" b="1" dirty="0" smtClean="0"/>
              <a:t>		</a:t>
            </a:r>
            <a:r>
              <a:rPr lang="en-US" sz="2400" dirty="0" err="1" smtClean="0">
                <a:cs typeface="Arial" pitchFamily="34" charset="0"/>
              </a:rPr>
              <a:t>eg</a:t>
            </a:r>
            <a:r>
              <a:rPr lang="en-US" sz="2400" dirty="0" smtClean="0">
                <a:cs typeface="Arial" pitchFamily="34" charset="0"/>
              </a:rPr>
              <a:t>.: 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%{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    #include&lt;</a:t>
            </a:r>
            <a:r>
              <a:rPr lang="en-IN" sz="2400" dirty="0" err="1" smtClean="0">
                <a:cs typeface="Arial" pitchFamily="34" charset="0"/>
              </a:rPr>
              <a:t>stdio.h</a:t>
            </a:r>
            <a:r>
              <a:rPr lang="en-IN" sz="2400" dirty="0" smtClean="0">
                <a:cs typeface="Arial" pitchFamily="34" charset="0"/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    </a:t>
            </a:r>
            <a:r>
              <a:rPr lang="en-IN" sz="2400" dirty="0" err="1" smtClean="0">
                <a:cs typeface="Arial" pitchFamily="34" charset="0"/>
              </a:rPr>
              <a:t>int</a:t>
            </a:r>
            <a:r>
              <a:rPr lang="en-IN" sz="2400" dirty="0" smtClean="0">
                <a:cs typeface="Arial" pitchFamily="34" charset="0"/>
              </a:rPr>
              <a:t> </a:t>
            </a:r>
            <a:r>
              <a:rPr lang="en-IN" sz="2400" dirty="0" err="1" smtClean="0">
                <a:cs typeface="Arial" pitchFamily="34" charset="0"/>
              </a:rPr>
              <a:t>global_variable</a:t>
            </a:r>
            <a:r>
              <a:rPr lang="en-IN" sz="2400" dirty="0" smtClean="0">
                <a:cs typeface="Arial" pitchFamily="34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% }</a:t>
            </a:r>
            <a:endParaRPr lang="en-US" sz="2400" dirty="0" smtClean="0">
              <a:cs typeface="Arial" pitchFamily="34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b="1" dirty="0" smtClean="0">
                <a:cs typeface="Arial" pitchFamily="34" charset="0"/>
              </a:rPr>
              <a:t>	Regular definitions</a:t>
            </a:r>
            <a:r>
              <a:rPr lang="en-US" sz="2400" dirty="0" smtClean="0">
                <a:cs typeface="Arial" pitchFamily="34" charset="0"/>
              </a:rPr>
              <a:t>, has of the form,</a:t>
            </a:r>
          </a:p>
          <a:p>
            <a:pPr lvl="3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name     definition</a:t>
            </a:r>
          </a:p>
          <a:p>
            <a:pPr lvl="2" algn="just">
              <a:spcBef>
                <a:spcPts val="0"/>
              </a:spcBef>
              <a:buNone/>
            </a:pPr>
            <a:r>
              <a:rPr lang="en-US" dirty="0" smtClean="0">
                <a:cs typeface="Arial" pitchFamily="34" charset="0"/>
              </a:rPr>
              <a:t>e.g.:</a:t>
            </a:r>
          </a:p>
          <a:p>
            <a:pPr lvl="3"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>digit                  [0-9]</a:t>
            </a:r>
          </a:p>
          <a:p>
            <a:pPr lvl="3"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>letter                [a-</a:t>
            </a:r>
            <a:r>
              <a:rPr lang="en-US" sz="2400" dirty="0" err="1" smtClean="0">
                <a:cs typeface="Arial" pitchFamily="34" charset="0"/>
              </a:rPr>
              <a:t>zA</a:t>
            </a:r>
            <a:r>
              <a:rPr lang="en-US" sz="2400" dirty="0" smtClean="0">
                <a:cs typeface="Arial" pitchFamily="34" charset="0"/>
              </a:rPr>
              <a:t>-Z]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ED5-65B0-4112-8BBB-C850185DE0B1}" type="datetime1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2852"/>
            <a:ext cx="7010400" cy="6953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Rules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186766" cy="528641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 smtClean="0">
                <a:cs typeface="Arial" pitchFamily="34" charset="0"/>
              </a:rPr>
              <a:t>Each rule has the form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pattern     action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400" dirty="0">
                <a:cs typeface="Arial" pitchFamily="34" charset="0"/>
              </a:rPr>
              <a:t>where</a:t>
            </a:r>
            <a:r>
              <a:rPr lang="en-US" sz="2400" dirty="0" smtClean="0">
                <a:cs typeface="Arial" pitchFamily="34" charset="0"/>
              </a:rPr>
              <a:t>: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>
                <a:cs typeface="Arial" pitchFamily="34" charset="0"/>
              </a:rPr>
              <a:t>pattern describes a pattern to be matched on the input.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>
                <a:cs typeface="Arial" pitchFamily="34" charset="0"/>
              </a:rPr>
              <a:t>action must begin on the same line.</a:t>
            </a:r>
          </a:p>
          <a:p>
            <a:pPr lvl="1" algn="just">
              <a:spcBef>
                <a:spcPts val="0"/>
              </a:spcBef>
            </a:pPr>
            <a:r>
              <a:rPr lang="en-US" altLang="zh-TW" sz="2400" dirty="0" smtClean="0">
                <a:cs typeface="Arial" pitchFamily="34" charset="0"/>
              </a:rPr>
              <a:t>If action is empty, the matched token is discarded.</a:t>
            </a:r>
          </a:p>
          <a:p>
            <a:pPr lvl="1" algn="just">
              <a:spcBef>
                <a:spcPts val="0"/>
              </a:spcBef>
            </a:pPr>
            <a:endParaRPr lang="en-US" sz="2400" dirty="0" smtClean="0"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IN" sz="2400" dirty="0" err="1">
                <a:cs typeface="Arial" pitchFamily="34" charset="0"/>
              </a:rPr>
              <a:t>e</a:t>
            </a:r>
            <a:r>
              <a:rPr lang="en-IN" sz="2400" dirty="0" err="1" smtClean="0">
                <a:cs typeface="Arial" pitchFamily="34" charset="0"/>
              </a:rPr>
              <a:t>g</a:t>
            </a:r>
            <a:r>
              <a:rPr lang="en-IN" sz="2400" dirty="0" smtClean="0">
                <a:cs typeface="Arial" pitchFamily="34" charset="0"/>
              </a:rPr>
              <a:t>.: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		%%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>
                <a:solidFill>
                  <a:srgbClr val="24292E"/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   	{digit}+	              {</a:t>
            </a:r>
            <a:r>
              <a:rPr lang="en-US" sz="2400" dirty="0" err="1" smtClean="0">
                <a:solidFill>
                  <a:srgbClr val="005CC5"/>
                </a:solidFill>
                <a:cs typeface="Arial" pitchFamily="34" charset="0"/>
              </a:rPr>
              <a:t>printf</a:t>
            </a: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(“ number”);}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>
                <a:solidFill>
                  <a:srgbClr val="24292E"/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   	{letter}* 	 {</a:t>
            </a:r>
            <a:r>
              <a:rPr lang="en-US" sz="2400" dirty="0" err="1" smtClean="0">
                <a:solidFill>
                  <a:srgbClr val="005CC5"/>
                </a:solidFill>
                <a:cs typeface="Arial" pitchFamily="34" charset="0"/>
              </a:rPr>
              <a:t>printf</a:t>
            </a: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(“ name”);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              %%</a:t>
            </a:r>
            <a:r>
              <a:rPr lang="en-US" sz="2400" dirty="0" smtClean="0">
                <a:cs typeface="Arial" pitchFamily="34" charset="0"/>
              </a:rPr>
              <a:t/>
            </a:r>
            <a:br>
              <a:rPr lang="en-US" sz="2400" dirty="0" smtClean="0">
                <a:cs typeface="Arial" pitchFamily="34" charset="0"/>
              </a:rPr>
            </a:br>
            <a:endParaRPr lang="en-US" sz="2400" dirty="0"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29EB-02CB-4372-BBC8-DD55951CCB5F}" type="datetime1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How to write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1"/>
            <a:ext cx="5410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1"/>
            <a:ext cx="68294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5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315200" cy="6191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Auxiliary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29642" cy="5486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>     LEX </a:t>
            </a:r>
            <a:r>
              <a:rPr lang="en-US" sz="2400" dirty="0">
                <a:cs typeface="Arial" pitchFamily="34" charset="0"/>
              </a:rPr>
              <a:t>generates C code for the rules specified in the Rules section and places this code into a single function called </a:t>
            </a:r>
            <a:r>
              <a:rPr lang="en-US" sz="2400" b="1" i="1" dirty="0">
                <a:cs typeface="Arial" pitchFamily="34" charset="0"/>
              </a:rPr>
              <a:t>yylex()</a:t>
            </a:r>
            <a:r>
              <a:rPr lang="en-US" sz="2400" dirty="0">
                <a:cs typeface="Arial" pitchFamily="34" charset="0"/>
              </a:rPr>
              <a:t>.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/>
            </a:r>
            <a:br>
              <a:rPr lang="en-US" sz="2400" dirty="0" smtClean="0">
                <a:cs typeface="Arial" pitchFamily="34" charset="0"/>
              </a:rPr>
            </a:br>
            <a:r>
              <a:rPr lang="en-US" sz="2400" dirty="0" smtClean="0">
                <a:cs typeface="Arial" pitchFamily="34" charset="0"/>
              </a:rPr>
              <a:t>	/* Declarations */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%%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/* Rules */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%%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</a:t>
            </a:r>
            <a:r>
              <a:rPr lang="en-IN" sz="2400" b="1" dirty="0" err="1" smtClean="0">
                <a:cs typeface="Arial" pitchFamily="34" charset="0"/>
              </a:rPr>
              <a:t>int</a:t>
            </a:r>
            <a:r>
              <a:rPr lang="en-IN" sz="2400" b="1" dirty="0" smtClean="0">
                <a:cs typeface="Arial" pitchFamily="34" charset="0"/>
              </a:rPr>
              <a:t> main()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 smtClean="0">
                <a:cs typeface="Arial" pitchFamily="34" charset="0"/>
              </a:rPr>
              <a:t>		{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 smtClean="0">
                <a:cs typeface="Arial" pitchFamily="34" charset="0"/>
              </a:rPr>
              <a:t>		</a:t>
            </a:r>
            <a:r>
              <a:rPr lang="en-IN" sz="2400" b="1" dirty="0" err="1" smtClean="0">
                <a:cs typeface="Arial" pitchFamily="34" charset="0"/>
              </a:rPr>
              <a:t>yylex</a:t>
            </a:r>
            <a:r>
              <a:rPr lang="en-IN" sz="2400" b="1" dirty="0" smtClean="0">
                <a:cs typeface="Arial" pitchFamily="34" charset="0"/>
              </a:rPr>
              <a:t>();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 smtClean="0">
                <a:cs typeface="Arial" pitchFamily="34" charset="0"/>
              </a:rPr>
              <a:t>		return 1;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 smtClean="0">
                <a:cs typeface="Arial" pitchFamily="34" charset="0"/>
              </a:rPr>
              <a:t>		}</a:t>
            </a:r>
            <a:endParaRPr lang="en-US" sz="2400" b="1" dirty="0" smtClean="0">
              <a:cs typeface="Arial" pitchFamily="34" charset="0"/>
            </a:endParaRPr>
          </a:p>
          <a:p>
            <a:pPr algn="just" fontAlgn="base">
              <a:spcBef>
                <a:spcPts val="0"/>
              </a:spcBef>
            </a:pPr>
            <a:r>
              <a:rPr lang="en-US" sz="2400" dirty="0" smtClean="0"/>
              <a:t>This section contain C statements and additional functions.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DE-5C46-468C-857A-CEF462F98B6D}" type="datetime1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zh-TW" dirty="0" smtClean="0"/>
              <a:t>Executing a </a:t>
            </a:r>
            <a:r>
              <a:rPr lang="en-IN" altLang="zh-TW" dirty="0" err="1" smtClean="0"/>
              <a:t>Lex</a:t>
            </a:r>
            <a:r>
              <a:rPr lang="en-IN" altLang="zh-TW" dirty="0" smtClean="0"/>
              <a:t> Program</a:t>
            </a:r>
            <a:endParaRPr lang="en-US" altLang="zh-TW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SCS4303-Compiler Lab</a:t>
            </a:r>
            <a:endParaRPr lang="en-US" altLang="zh-TW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6794-6F05-4D97-B0E4-CEA913759B5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32138" y="2276475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>
                <a:solidFill>
                  <a:schemeClr val="bg1"/>
                </a:solidFill>
              </a:rPr>
              <a:t>Lex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32138" y="3429000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 dirty="0">
                <a:solidFill>
                  <a:schemeClr val="bg1"/>
                </a:solidFill>
              </a:rPr>
              <a:t>C compiler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132138" y="4581525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 dirty="0" err="1">
                <a:solidFill>
                  <a:schemeClr val="bg1"/>
                </a:solidFill>
              </a:rPr>
              <a:t>a.out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66725" y="2133600"/>
            <a:ext cx="19446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/>
              <a:t>Lex</a:t>
            </a:r>
            <a:r>
              <a:rPr lang="en-US" altLang="zh-TW" sz="2800" dirty="0"/>
              <a:t> source program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39750" y="34290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/>
              <a:t>lex.yy.c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39750" y="4652963"/>
            <a:ext cx="2089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smtClean="0"/>
              <a:t>Input file</a:t>
            </a:r>
            <a:endParaRPr lang="en-US" altLang="zh-TW" sz="2800" dirty="0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443663" y="2276475"/>
            <a:ext cx="1944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/>
              <a:t>lex.yy.c</a:t>
            </a:r>
            <a:endParaRPr lang="en-US" altLang="zh-TW" sz="2800" dirty="0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445250" y="34290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/>
              <a:t>a.out</a:t>
            </a:r>
            <a:endParaRPr lang="en-US" altLang="zh-TW" sz="2800" dirty="0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445250" y="4652963"/>
            <a:ext cx="20891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smtClean="0"/>
              <a:t>Stream of tokens</a:t>
            </a:r>
            <a:endParaRPr lang="en-US" altLang="zh-TW" sz="2800" dirty="0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484438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484438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484438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5940425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5940425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5940425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4A9-406B-4DB6-92D7-D2224D791FDF}" type="datetime1">
              <a:rPr lang="en-US" smtClean="0"/>
              <a:pPr/>
              <a:t>1/28/2022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934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648200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dirty="0" smtClean="0"/>
              <a:t>run the program, it should be first saved with the extension    </a:t>
            </a:r>
            <a:r>
              <a:rPr lang="en-US" sz="2400" b="1" dirty="0" smtClean="0"/>
              <a:t>.l or .</a:t>
            </a:r>
            <a:r>
              <a:rPr lang="en-US" sz="2400" b="1" dirty="0" err="1" smtClean="0"/>
              <a:t>lex</a:t>
            </a:r>
            <a:r>
              <a:rPr lang="en-US" sz="2400" dirty="0" smtClean="0"/>
              <a:t>. </a:t>
            </a:r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 smtClean="0"/>
              <a:t>Step 1: </a:t>
            </a:r>
            <a:r>
              <a:rPr lang="en-US" sz="2400" b="1" dirty="0" err="1" smtClean="0"/>
              <a:t>lex</a:t>
            </a:r>
            <a:r>
              <a:rPr lang="en-US" sz="2400" b="1" dirty="0" smtClean="0"/>
              <a:t> </a:t>
            </a:r>
            <a:r>
              <a:rPr lang="en-US" sz="2400" dirty="0" err="1" smtClean="0"/>
              <a:t>filename.l</a:t>
            </a:r>
            <a:r>
              <a:rPr lang="en-US" sz="2400" dirty="0" smtClean="0"/>
              <a:t> or </a:t>
            </a:r>
            <a:r>
              <a:rPr lang="en-US" sz="2400" b="1" dirty="0" err="1" smtClean="0"/>
              <a:t>lex</a:t>
            </a:r>
            <a:r>
              <a:rPr lang="en-US" sz="2400" dirty="0" smtClean="0"/>
              <a:t> filename.lex </a:t>
            </a:r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 smtClean="0"/>
              <a:t>Step 2:</a:t>
            </a:r>
            <a:r>
              <a:rPr lang="en-US" sz="2400" dirty="0" smtClean="0"/>
              <a:t> </a:t>
            </a:r>
            <a:r>
              <a:rPr lang="en-US" sz="2400" b="1" dirty="0" err="1" smtClean="0"/>
              <a:t>gcc</a:t>
            </a:r>
            <a:r>
              <a:rPr lang="en-US" sz="2400" dirty="0" smtClean="0"/>
              <a:t> </a:t>
            </a:r>
            <a:r>
              <a:rPr lang="en-US" sz="2400" dirty="0" err="1" smtClean="0"/>
              <a:t>lex.yy.c</a:t>
            </a:r>
            <a:endParaRPr lang="en-US" sz="2400" dirty="0" smtClean="0"/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 smtClean="0"/>
              <a:t>Step 3:</a:t>
            </a:r>
            <a:r>
              <a:rPr lang="en-US" sz="2400" dirty="0" smtClean="0"/>
              <a:t> </a:t>
            </a:r>
            <a:r>
              <a:rPr lang="en-US" sz="2400" b="1" dirty="0" smtClean="0"/>
              <a:t>./</a:t>
            </a:r>
            <a:r>
              <a:rPr lang="en-US" sz="2400" dirty="0" err="1" smtClean="0"/>
              <a:t>a.out</a:t>
            </a:r>
            <a:endParaRPr lang="en-US" sz="2400" dirty="0" smtClean="0"/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 smtClean="0"/>
              <a:t>Step 4:</a:t>
            </a:r>
            <a:r>
              <a:rPr lang="en-US" sz="2400" dirty="0" smtClean="0"/>
              <a:t> Provide the input to program in case it is required</a:t>
            </a:r>
          </a:p>
          <a:p>
            <a:pPr algn="just" fontAlgn="base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hlinkClick r:id="rId2"/>
              </a:rPr>
              <a:t>https://flex-windows-lex-and-yacc.software.informer.com/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48A3-7570-4267-8218-635CB52BC43F}" type="datetime1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TO INSTALLATION AND WORKING ENVIRONMENT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C1B3-1B40-4813-9936-C1C43B05C8BD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6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0463" y="3429000"/>
              <a:ext cx="1546225" cy="241300"/>
            </p14:xfrm>
          </p:contentPart>
        </mc:Choice>
        <mc:Fallback xmlns="">
          <p:pic>
            <p:nvPicPr>
              <p:cNvPr id="276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623" y="3365708"/>
                <a:ext cx="1577906" cy="367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6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68600" y="3606800"/>
              <a:ext cx="2374900" cy="73025"/>
            </p14:xfrm>
          </p:contentPart>
        </mc:Choice>
        <mc:Fallback xmlns="">
          <p:pic>
            <p:nvPicPr>
              <p:cNvPr id="276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2760" y="3543128"/>
                <a:ext cx="2406580" cy="20000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143999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000100" y="4786322"/>
            <a:ext cx="4214842" cy="128588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57158" y="5214950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44032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000100" y="1857364"/>
            <a:ext cx="6215106" cy="35719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57158" y="192880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Course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/>
              <a:t>Apply the LEX tool &amp; YACC tool to develop a scanner &amp; parser</a:t>
            </a:r>
            <a:r>
              <a:rPr lang="en-US" sz="2400" dirty="0" smtClean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Demonstrate the process of lexical analysis, parsing and other compiler design aspects</a:t>
            </a:r>
            <a:r>
              <a:rPr lang="en-US" sz="2400" dirty="0" smtClean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Examine practical programming skills necessary for constructing a </a:t>
            </a:r>
            <a:r>
              <a:rPr lang="en-US" sz="2400" dirty="0" smtClean="0"/>
              <a:t>compiler.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Construct Automata for any regular language</a:t>
            </a:r>
            <a:r>
              <a:rPr lang="en-US" sz="2400" dirty="0" smtClean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Generate symbol table and target code. </a:t>
            </a:r>
            <a:endParaRPr lang="en-US" sz="2400" dirty="0" smtClean="0"/>
          </a:p>
          <a:p>
            <a:pPr lvl="0" algn="just">
              <a:lnSpc>
                <a:spcPct val="150000"/>
              </a:lnSpc>
            </a:pPr>
            <a:r>
              <a:rPr lang="en-US" sz="2400" dirty="0"/>
              <a:t>Design a simple compiler.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A3B-F5D6-4EE4-9617-3F34DBBDDCF1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4400" dirty="0" smtClean="0"/>
          </a:p>
          <a:p>
            <a:pPr algn="ctr">
              <a:buNone/>
            </a:pPr>
            <a:endParaRPr lang="en-IN" sz="4400" dirty="0" smtClean="0"/>
          </a:p>
          <a:p>
            <a:pPr algn="ctr">
              <a:buNone/>
            </a:pPr>
            <a:r>
              <a:rPr lang="en-IN" sz="4400" dirty="0" smtClean="0"/>
              <a:t>ALTERNATE INSTALLATION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38A6-FE23-4D8A-B11E-68F5AA847C37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2663" y="3303588"/>
              <a:ext cx="2035175" cy="260350"/>
            </p14:xfrm>
          </p:contentPart>
        </mc:Choice>
        <mc:Fallback xmlns="">
          <p:pic>
            <p:nvPicPr>
              <p:cNvPr id="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203" y="3298299"/>
                <a:ext cx="2048094" cy="2709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7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2" y="0"/>
            <a:ext cx="900754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1C8-17DE-4B00-BE77-51E845792011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87513" y="4830763"/>
              <a:ext cx="376237" cy="277812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1112" y="4824377"/>
                <a:ext cx="389039" cy="2905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5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0FB3-DDAB-4FC8-8E98-F54D482CE9FB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28" cy="62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7F6-367C-4968-9785-8B17357CAF3A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25F2-2B6C-4236-9E64-CC38869CEC11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8572528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2288" y="1295400"/>
              <a:ext cx="376237" cy="177800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5807" y="1288921"/>
                <a:ext cx="389198" cy="190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73388" y="1241425"/>
              <a:ext cx="331787" cy="152400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6911" y="1234940"/>
                <a:ext cx="344742" cy="16537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3AE3-A03A-44D8-ACBE-6B5231E416C3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24"/>
            <a:ext cx="8572527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1DBF-D658-4065-877D-77D97973B191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-21714"/>
            <a:ext cx="8429652" cy="645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81078" cy="635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554-0CDA-4230-820E-BC537EBD5FCE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F871-F046-40CA-BF74-C50D194889C8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9000" y="2455863"/>
              <a:ext cx="277813" cy="223837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2506" y="2449416"/>
                <a:ext cx="290802" cy="236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925" y="2714625"/>
              <a:ext cx="322263" cy="169863"/>
            </p14:xfrm>
          </p:contentPart>
        </mc:Choice>
        <mc:Fallback xmlns=""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7436" y="2708242"/>
                <a:ext cx="335240" cy="182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0438" y="3313113"/>
              <a:ext cx="349250" cy="187325"/>
            </p14:xfrm>
          </p:contentPart>
        </mc:Choice>
        <mc:Fallback xmlns=""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3950" y="3306666"/>
                <a:ext cx="362225" cy="20021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List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382000" cy="528796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 </a:t>
            </a:r>
            <a:r>
              <a:rPr lang="en-US" sz="2400" dirty="0" smtClean="0"/>
              <a:t>Study </a:t>
            </a:r>
            <a:r>
              <a:rPr lang="en-US" sz="2400" dirty="0"/>
              <a:t>of LEX and YACC Tools.</a:t>
            </a:r>
            <a:endParaRPr lang="en-IN" sz="2400" dirty="0"/>
          </a:p>
          <a:p>
            <a:pPr lvl="0"/>
            <a:r>
              <a:rPr lang="en-US" sz="2400" dirty="0"/>
              <a:t>Use LEX tool to implement Lexical Analyzer.</a:t>
            </a:r>
            <a:endParaRPr lang="en-IN" sz="2400" dirty="0"/>
          </a:p>
          <a:p>
            <a:pPr lvl="0"/>
            <a:r>
              <a:rPr lang="en-US" sz="2400" dirty="0"/>
              <a:t>Use LEX and YACC to implement Parser.(Using Ambiguous and Unambiguous Grammar)</a:t>
            </a:r>
            <a:endParaRPr lang="en-IN" sz="2400" dirty="0"/>
          </a:p>
          <a:p>
            <a:pPr lvl="0"/>
            <a:r>
              <a:rPr lang="en-US" sz="2400" dirty="0"/>
              <a:t>Use LEX and YACC tool to implement Desktop Calculator.</a:t>
            </a:r>
            <a:endParaRPr lang="en-IN" sz="2400" dirty="0"/>
          </a:p>
          <a:p>
            <a:pPr lvl="0"/>
            <a:r>
              <a:rPr lang="en-US" sz="2400" dirty="0"/>
              <a:t>Construction of NFA and DFA  from a regular expression.</a:t>
            </a:r>
            <a:endParaRPr lang="en-IN" sz="2400" dirty="0"/>
          </a:p>
          <a:p>
            <a:pPr lvl="0"/>
            <a:r>
              <a:rPr lang="en-US" sz="2400" dirty="0"/>
              <a:t>Implement Recursive Descent Parser algorithm.</a:t>
            </a:r>
            <a:endParaRPr lang="en-IN" sz="2400" dirty="0"/>
          </a:p>
          <a:p>
            <a:pPr lvl="0"/>
            <a:r>
              <a:rPr lang="en-US" sz="2400" dirty="0"/>
              <a:t>Implement Shift Reduce Parser algorithm.</a:t>
            </a:r>
            <a:endParaRPr lang="en-IN" sz="2400" dirty="0"/>
          </a:p>
          <a:p>
            <a:pPr lvl="0"/>
            <a:r>
              <a:rPr lang="en-US" sz="2400" dirty="0"/>
              <a:t>Implement Operator Precedence Parser algorithm.</a:t>
            </a:r>
            <a:endParaRPr lang="en-IN" sz="2400" dirty="0"/>
          </a:p>
          <a:p>
            <a:pPr lvl="0"/>
            <a:r>
              <a:rPr lang="en-US" sz="2400" dirty="0"/>
              <a:t>Implement the backend of the compiler.</a:t>
            </a:r>
            <a:endParaRPr lang="en-IN" sz="2400" dirty="0"/>
          </a:p>
          <a:p>
            <a:pPr lvl="0"/>
            <a:r>
              <a:rPr lang="en-US" sz="2400" dirty="0"/>
              <a:t>Implement Symbol Table Management.</a:t>
            </a:r>
            <a:endParaRPr lang="en-IN" sz="2400" dirty="0"/>
          </a:p>
          <a:p>
            <a:r>
              <a:rPr lang="en-US" sz="2400" dirty="0"/>
              <a:t>Construct a Simple compiler. 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70C7-6FC7-4F74-B8B7-7B74D8269ECD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96325" cy="628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12F0-18D4-46DB-92B7-62112D2D42BE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686800" cy="627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0C6A-DA9F-4351-9F13-BA56E413C0D3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7924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7A2-D4CB-47F0-A6CB-2332C44BA118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Program to check for odd or even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928662" y="751344"/>
            <a:ext cx="7358114" cy="5535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endParaRPr lang="en-US" dirty="0" smtClean="0"/>
          </a:p>
          <a:p>
            <a:r>
              <a:rPr lang="en-US" dirty="0" smtClean="0"/>
              <a:t>%{</a:t>
            </a:r>
          </a:p>
          <a:p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%}</a:t>
            </a:r>
          </a:p>
          <a:p>
            <a:endParaRPr lang="en-US" dirty="0" smtClean="0"/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[0-9]+ 	{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atoi</a:t>
            </a:r>
            <a:r>
              <a:rPr lang="en-US" dirty="0" smtClean="0"/>
              <a:t>(</a:t>
            </a:r>
            <a:r>
              <a:rPr lang="en-US" dirty="0" err="1" smtClean="0"/>
              <a:t>yytext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if(i%2==0)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("even no");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("odd no");</a:t>
            </a:r>
          </a:p>
          <a:p>
            <a:r>
              <a:rPr lang="en-US" dirty="0" smtClean="0"/>
              <a:t>	};</a:t>
            </a:r>
          </a:p>
          <a:p>
            <a:r>
              <a:rPr lang="en-US" dirty="0" smtClean="0"/>
              <a:t>%%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yylex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1007-7FD4-4BF1-8167-0AC0E46C67EC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>
            <a:noAutofit/>
          </a:bodyPr>
          <a:lstStyle/>
          <a:p>
            <a:r>
              <a:rPr lang="en-US" sz="3200" dirty="0" smtClean="0"/>
              <a:t>To count no. of  lines, words , tabs and spaces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endParaRPr lang="en-US" sz="2400" dirty="0"/>
          </a:p>
          <a:p>
            <a:pPr fontAlgn="base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14348" y="642918"/>
            <a:ext cx="75724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endParaRPr lang="en-US" dirty="0" smtClean="0"/>
          </a:p>
          <a:p>
            <a:r>
              <a:rPr lang="en-US" dirty="0" smtClean="0"/>
              <a:t>%{</a:t>
            </a:r>
          </a:p>
          <a:p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lc</a:t>
            </a:r>
            <a:r>
              <a:rPr lang="en-US" dirty="0" smtClean="0"/>
              <a:t>=0,tc=0,ch=0,sc=0;</a:t>
            </a:r>
          </a:p>
          <a:p>
            <a:r>
              <a:rPr lang="en-US" dirty="0" smtClean="0"/>
              <a:t>%}</a:t>
            </a:r>
          </a:p>
          <a:p>
            <a:endParaRPr lang="en-US" dirty="0" smtClean="0"/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[\n]	{</a:t>
            </a:r>
            <a:r>
              <a:rPr lang="en-US" dirty="0" err="1" smtClean="0"/>
              <a:t>lc</a:t>
            </a:r>
            <a:r>
              <a:rPr lang="en-US" dirty="0" smtClean="0"/>
              <a:t>++;}</a:t>
            </a:r>
          </a:p>
          <a:p>
            <a:r>
              <a:rPr lang="en-US" dirty="0" smtClean="0"/>
              <a:t>\t	</a:t>
            </a:r>
            <a:r>
              <a:rPr lang="en-US" dirty="0" err="1" smtClean="0"/>
              <a:t>tc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[ ]	sc++;</a:t>
            </a:r>
          </a:p>
          <a:p>
            <a:r>
              <a:rPr lang="en-US" dirty="0" smtClean="0"/>
              <a:t>.	</a:t>
            </a:r>
            <a:r>
              <a:rPr lang="en-US" dirty="0" err="1" smtClean="0"/>
              <a:t>ch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%%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yylex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("Line count=%</a:t>
            </a:r>
            <a:r>
              <a:rPr lang="en-US" dirty="0" err="1" smtClean="0"/>
              <a:t>d",lc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("Tab count=%</a:t>
            </a:r>
            <a:r>
              <a:rPr lang="en-US" dirty="0" err="1" smtClean="0"/>
              <a:t>d",tc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("character count=%</a:t>
            </a:r>
            <a:r>
              <a:rPr lang="en-US" dirty="0" err="1" smtClean="0"/>
              <a:t>d",ch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("Space count=%</a:t>
            </a:r>
            <a:r>
              <a:rPr lang="en-US" dirty="0" err="1" smtClean="0"/>
              <a:t>d",sc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DF5F-8A68-403C-8CF0-76D33D654373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Lex</a:t>
            </a:r>
            <a:r>
              <a:rPr lang="en-US" sz="3200" dirty="0" smtClean="0"/>
              <a:t> program to check whether input is digit or not.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714348" y="1000108"/>
            <a:ext cx="764386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%option </a:t>
            </a:r>
            <a:r>
              <a:rPr lang="en-US" sz="2000" dirty="0" err="1" smtClean="0"/>
              <a:t>noyywrap</a:t>
            </a:r>
            <a:endParaRPr lang="en-US" sz="2000" dirty="0" smtClean="0"/>
          </a:p>
          <a:p>
            <a:r>
              <a:rPr lang="en-US" sz="2000" dirty="0" smtClean="0"/>
              <a:t>%{</a:t>
            </a:r>
          </a:p>
          <a:p>
            <a:r>
              <a:rPr lang="en-US" sz="2000" dirty="0" smtClean="0"/>
              <a:t>	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r>
              <a:rPr lang="en-US" sz="2000" dirty="0"/>
              <a:t>digit	[0-9]</a:t>
            </a:r>
          </a:p>
          <a:p>
            <a:r>
              <a:rPr lang="en-US" sz="2000" dirty="0"/>
              <a:t>letter	 [a-</a:t>
            </a:r>
            <a:r>
              <a:rPr lang="en-US" sz="2000" dirty="0" err="1"/>
              <a:t>zA</a:t>
            </a:r>
            <a:r>
              <a:rPr lang="en-US" sz="2000" dirty="0"/>
              <a:t>-Z]</a:t>
            </a:r>
          </a:p>
          <a:p>
            <a:endParaRPr lang="en-US" sz="2000" dirty="0" smtClean="0"/>
          </a:p>
          <a:p>
            <a:r>
              <a:rPr lang="en-US" sz="2000" dirty="0" smtClean="0"/>
              <a:t>%}</a:t>
            </a:r>
          </a:p>
          <a:p>
            <a:r>
              <a:rPr lang="en-US" sz="2000" dirty="0" smtClean="0"/>
              <a:t>%%</a:t>
            </a:r>
          </a:p>
          <a:p>
            <a:r>
              <a:rPr lang="en-US" sz="2000" dirty="0" smtClean="0"/>
              <a:t>{digit}+  	{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 is </a:t>
            </a:r>
            <a:r>
              <a:rPr lang="en-US" sz="2000" dirty="0" err="1" smtClean="0"/>
              <a:t>digit",yytext</a:t>
            </a:r>
            <a:r>
              <a:rPr lang="en-US" sz="2000" dirty="0" smtClean="0"/>
              <a:t>);}</a:t>
            </a:r>
          </a:p>
          <a:p>
            <a:r>
              <a:rPr lang="en-US" sz="2000" dirty="0" smtClean="0"/>
              <a:t>{letter}* 	{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 is </a:t>
            </a:r>
            <a:r>
              <a:rPr lang="en-US" sz="2000" dirty="0" err="1" smtClean="0"/>
              <a:t>identifier",yytext</a:t>
            </a:r>
            <a:r>
              <a:rPr lang="en-US" sz="2000" dirty="0" smtClean="0"/>
              <a:t>);}</a:t>
            </a:r>
          </a:p>
          <a:p>
            <a:r>
              <a:rPr lang="en-US" sz="2000" dirty="0" smtClean="0"/>
              <a:t>.  	 ;</a:t>
            </a:r>
          </a:p>
          <a:p>
            <a:r>
              <a:rPr lang="en-US" sz="2000" dirty="0" smtClean="0"/>
              <a:t>%%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("Enter the Input");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yylex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("end");</a:t>
            </a:r>
          </a:p>
          <a:p>
            <a:r>
              <a:rPr lang="en-US" sz="2000" dirty="0" smtClean="0"/>
              <a:t>	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0BF-AC63-4386-ACC2-BAE18BBF92F7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lex</a:t>
            </a:r>
            <a:r>
              <a:rPr lang="en-US" dirty="0" smtClean="0"/>
              <a:t> program to identify token using </a:t>
            </a:r>
            <a:r>
              <a:rPr lang="en-US" dirty="0" err="1" smtClean="0"/>
              <a:t>lex</a:t>
            </a:r>
            <a:r>
              <a:rPr lang="en-US" dirty="0" smtClean="0"/>
              <a:t> tool.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5DA4-3175-4486-949F-285057E85865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Autofit/>
          </a:bodyPr>
          <a:lstStyle/>
          <a:p>
            <a:r>
              <a:rPr lang="en-IN" sz="3600" dirty="0" smtClean="0"/>
              <a:t>Token Separation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14348" y="642918"/>
            <a:ext cx="79296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%option </a:t>
            </a:r>
            <a:r>
              <a:rPr lang="en-US" sz="1600" dirty="0" err="1" smtClean="0"/>
              <a:t>noyywrap</a:t>
            </a:r>
            <a:endParaRPr lang="en-US" sz="1600" dirty="0" smtClean="0"/>
          </a:p>
          <a:p>
            <a:r>
              <a:rPr lang="en-US" sz="1600" dirty="0" smtClean="0"/>
              <a:t>%{</a:t>
            </a:r>
          </a:p>
          <a:p>
            <a:r>
              <a:rPr lang="en-US" sz="1600" dirty="0" smtClean="0"/>
              <a:t>	#include&lt;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	void </a:t>
            </a:r>
            <a:r>
              <a:rPr lang="en-US" sz="1600" dirty="0" err="1" smtClean="0"/>
              <a:t>yyerror</a:t>
            </a:r>
            <a:r>
              <a:rPr lang="en-US" sz="1600" dirty="0" smtClean="0"/>
              <a:t>(char *);</a:t>
            </a:r>
          </a:p>
          <a:p>
            <a:r>
              <a:rPr lang="en-US" sz="1600" dirty="0" smtClean="0"/>
              <a:t>%}</a:t>
            </a:r>
          </a:p>
          <a:p>
            <a:r>
              <a:rPr lang="en-US" sz="1600" dirty="0" smtClean="0"/>
              <a:t>letter [a-</a:t>
            </a:r>
            <a:r>
              <a:rPr lang="en-US" sz="1600" dirty="0" err="1" smtClean="0"/>
              <a:t>zA</a:t>
            </a:r>
            <a:r>
              <a:rPr lang="en-US" sz="1600" dirty="0" smtClean="0"/>
              <a:t>-Z]</a:t>
            </a:r>
          </a:p>
          <a:p>
            <a:r>
              <a:rPr lang="en-US" sz="1600" dirty="0" smtClean="0"/>
              <a:t>digit [0-9]</a:t>
            </a:r>
          </a:p>
          <a:p>
            <a:r>
              <a:rPr lang="en-US" sz="1600" dirty="0" smtClean="0"/>
              <a:t>op [-+*]</a:t>
            </a:r>
          </a:p>
          <a:p>
            <a:r>
              <a:rPr lang="en-US" sz="1600" dirty="0" smtClean="0"/>
              <a:t>%%</a:t>
            </a:r>
          </a:p>
          <a:p>
            <a:r>
              <a:rPr lang="en-US" sz="1600" dirty="0" err="1" smtClean="0"/>
              <a:t>else|int|float</a:t>
            </a:r>
            <a:r>
              <a:rPr lang="en-US" sz="1600" dirty="0" smtClean="0"/>
              <a:t> {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("%s is a </a:t>
            </a:r>
            <a:r>
              <a:rPr lang="en-US" sz="1600" dirty="0" err="1" smtClean="0"/>
              <a:t>keyword",yytext</a:t>
            </a:r>
            <a:r>
              <a:rPr lang="en-US" sz="1600" dirty="0" smtClean="0"/>
              <a:t>);}</a:t>
            </a:r>
          </a:p>
          <a:p>
            <a:r>
              <a:rPr lang="en-US" sz="1600" dirty="0" smtClean="0"/>
              <a:t>{digit}+ {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("%s is a </a:t>
            </a:r>
            <a:r>
              <a:rPr lang="en-US" sz="1600" dirty="0" err="1" smtClean="0"/>
              <a:t>number",yytext</a:t>
            </a:r>
            <a:r>
              <a:rPr lang="en-US" sz="1600" dirty="0" smtClean="0"/>
              <a:t>);}</a:t>
            </a:r>
          </a:p>
          <a:p>
            <a:r>
              <a:rPr lang="en-US" sz="1400" dirty="0" smtClean="0"/>
              <a:t>{letter}({letter}|{digit})*  {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("%s is an </a:t>
            </a:r>
            <a:r>
              <a:rPr lang="en-US" sz="1400" dirty="0" err="1" smtClean="0"/>
              <a:t>identifier",yytext</a:t>
            </a:r>
            <a:r>
              <a:rPr lang="en-US" sz="1400" dirty="0" smtClean="0"/>
              <a:t>);}</a:t>
            </a:r>
          </a:p>
          <a:p>
            <a:r>
              <a:rPr lang="en-US" sz="1600" dirty="0" smtClean="0"/>
              <a:t>{op} {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("%s is an </a:t>
            </a:r>
            <a:r>
              <a:rPr lang="en-US" sz="1600" dirty="0" err="1" smtClean="0"/>
              <a:t>operator",yytext</a:t>
            </a:r>
            <a:r>
              <a:rPr lang="en-US" sz="1600" dirty="0" smtClean="0"/>
              <a:t>);}</a:t>
            </a:r>
          </a:p>
          <a:p>
            <a:r>
              <a:rPr lang="en-US" sz="1600" dirty="0" smtClean="0"/>
              <a:t>. </a:t>
            </a:r>
            <a:r>
              <a:rPr lang="en-US" sz="1600" dirty="0" err="1" smtClean="0"/>
              <a:t>yyerror</a:t>
            </a:r>
            <a:r>
              <a:rPr lang="en-US" sz="1600" dirty="0" smtClean="0"/>
              <a:t>("error");</a:t>
            </a:r>
          </a:p>
          <a:p>
            <a:r>
              <a:rPr lang="en-US" sz="1600" dirty="0" smtClean="0"/>
              <a:t>%%</a:t>
            </a:r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yyerror</a:t>
            </a:r>
            <a:r>
              <a:rPr lang="en-US" sz="1600" dirty="0" smtClean="0"/>
              <a:t>(char *s)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err="1" smtClean="0"/>
              <a:t>fprintf</a:t>
            </a:r>
            <a:r>
              <a:rPr lang="en-US" sz="1600" dirty="0" smtClean="0"/>
              <a:t>(</a:t>
            </a:r>
            <a:r>
              <a:rPr lang="en-US" sz="1600" dirty="0" err="1" smtClean="0"/>
              <a:t>stderr</a:t>
            </a:r>
            <a:r>
              <a:rPr lang="en-US" sz="1600" dirty="0" smtClean="0"/>
              <a:t>,"%s\</a:t>
            </a:r>
            <a:r>
              <a:rPr lang="en-US" sz="1600" dirty="0" err="1" smtClean="0"/>
              <a:t>n",s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yylex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	return 0;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AD7C-B5B1-4899-B08C-B3C8A77589CC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14313"/>
            <a:ext cx="8286750" cy="1203325"/>
          </a:xfrm>
        </p:spPr>
        <p:txBody>
          <a:bodyPr/>
          <a:lstStyle/>
          <a:p>
            <a:r>
              <a:rPr lang="en-US" dirty="0" smtClean="0"/>
              <a:t>Exercise-2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Evaluation of Arithmetic expression using Ambiguous Grammar(Use Lex and </a:t>
            </a:r>
            <a:r>
              <a:rPr lang="en-US" dirty="0" err="1" smtClean="0"/>
              <a:t>Yacc</a:t>
            </a:r>
            <a:r>
              <a:rPr lang="en-US" dirty="0" smtClean="0"/>
              <a:t> Tool) 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E-&gt; E+E | E-E|E*E | E/E| (E) | id 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Parser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1406" y="2643182"/>
            <a:ext cx="9072594" cy="3214710"/>
            <a:chOff x="71406" y="2488164"/>
            <a:chExt cx="9072594" cy="272678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43834" y="2927346"/>
              <a:ext cx="15001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37"/>
            <p:cNvGrpSpPr/>
            <p:nvPr/>
          </p:nvGrpSpPr>
          <p:grpSpPr>
            <a:xfrm>
              <a:off x="71406" y="2488164"/>
              <a:ext cx="9072594" cy="2726786"/>
              <a:chOff x="71406" y="2488164"/>
              <a:chExt cx="9072594" cy="27267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2571736" y="2786058"/>
                <a:ext cx="128588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10800000">
                <a:off x="2571736" y="3141659"/>
                <a:ext cx="128588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42876" y="2702478"/>
                <a:ext cx="928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/>
                  <a:t>  source</a:t>
                </a:r>
                <a:endParaRPr lang="en-US" i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14942" y="2702478"/>
                <a:ext cx="1071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/>
                  <a:t> parse</a:t>
                </a:r>
                <a:endParaRPr lang="en-US" i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572396" y="2631040"/>
                <a:ext cx="1428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/>
                  <a:t> intermediate</a:t>
                </a:r>
                <a:endParaRPr lang="en-US" i="1" dirty="0"/>
              </a:p>
            </p:txBody>
          </p:sp>
          <p:grpSp>
            <p:nvGrpSpPr>
              <p:cNvPr id="15" name="Group 35"/>
              <p:cNvGrpSpPr/>
              <p:nvPr/>
            </p:nvGrpSpPr>
            <p:grpSpPr>
              <a:xfrm>
                <a:off x="71406" y="2488164"/>
                <a:ext cx="9072594" cy="2726786"/>
                <a:chOff x="71406" y="1988098"/>
                <a:chExt cx="9072594" cy="2726786"/>
              </a:xfrm>
            </p:grpSpPr>
            <p:sp>
              <p:nvSpPr>
                <p:cNvPr id="16" name="Rectangle 3"/>
                <p:cNvSpPr/>
                <p:nvPr/>
              </p:nvSpPr>
              <p:spPr>
                <a:xfrm>
                  <a:off x="1071538" y="2071678"/>
                  <a:ext cx="1500198" cy="85725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 smtClean="0"/>
                    <a:t>Lexical Analyzer</a:t>
                  </a:r>
                  <a:endParaRPr lang="en-US" i="1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857620" y="2071678"/>
                  <a:ext cx="1500198" cy="85725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 smtClean="0"/>
                    <a:t>Parser</a:t>
                  </a:r>
                  <a:endParaRPr lang="en-US" i="1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143636" y="2071678"/>
                  <a:ext cx="1500198" cy="85725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 smtClean="0"/>
                    <a:t>Rest of front end</a:t>
                  </a:r>
                  <a:endParaRPr lang="en-US" i="1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929058" y="3786190"/>
                  <a:ext cx="1428760" cy="9286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 smtClean="0"/>
                    <a:t>Symbol Table</a:t>
                  </a:r>
                  <a:endParaRPr lang="en-US" i="1" dirty="0"/>
                </a:p>
              </p:txBody>
            </p:sp>
            <p:cxnSp>
              <p:nvCxnSpPr>
                <p:cNvPr id="20" name="Straight Arrow Connector 19"/>
                <p:cNvCxnSpPr>
                  <a:endCxn id="19" idx="1"/>
                </p:cNvCxnSpPr>
                <p:nvPr/>
              </p:nvCxnSpPr>
              <p:spPr>
                <a:xfrm rot="16200000" flipH="1">
                  <a:off x="2214546" y="2536024"/>
                  <a:ext cx="1321603" cy="210742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9" idx="3"/>
                  <a:endCxn id="18" idx="2"/>
                </p:cNvCxnSpPr>
                <p:nvPr/>
              </p:nvCxnSpPr>
              <p:spPr>
                <a:xfrm flipV="1">
                  <a:off x="5357818" y="2928934"/>
                  <a:ext cx="1535917" cy="1321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71406" y="2428868"/>
                  <a:ext cx="10715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/>
                    <a:t> program</a:t>
                  </a:r>
                  <a:endParaRPr lang="en-US" i="1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643238" y="1988098"/>
                  <a:ext cx="10715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/>
                    <a:t> token</a:t>
                  </a:r>
                  <a:endParaRPr lang="en-US" i="1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428860" y="2631041"/>
                  <a:ext cx="135725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/>
                    <a:t> get next token</a:t>
                  </a:r>
                  <a:endParaRPr lang="en-US" i="1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214942" y="2428868"/>
                  <a:ext cx="10715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/>
                    <a:t> tree</a:t>
                  </a:r>
                  <a:endParaRPr lang="en-US" i="1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572396" y="2416726"/>
                  <a:ext cx="1571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/>
                    <a:t>representation</a:t>
                  </a:r>
                  <a:endParaRPr lang="en-US" i="1" dirty="0"/>
                </a:p>
              </p:txBody>
            </p:sp>
          </p:grpSp>
        </p:grpSp>
      </p:grpSp>
      <p:cxnSp>
        <p:nvCxnSpPr>
          <p:cNvPr id="27" name="Straight Arrow Connector 26"/>
          <p:cNvCxnSpPr/>
          <p:nvPr/>
        </p:nvCxnSpPr>
        <p:spPr>
          <a:xfrm>
            <a:off x="5357818" y="3214686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PHASES OF 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4817299" cy="36607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/>
              <a:t> 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70C7-6FC7-4F74-B8B7-7B74D8269ECD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pic>
        <p:nvPicPr>
          <p:cNvPr id="29698" name="Picture 2" descr="https://media.geeksforgeeks.org/wp-content/uploads/compiler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9872"/>
            <a:ext cx="5568280" cy="435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5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892" y="1928802"/>
            <a:ext cx="780619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25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lex</a:t>
            </a:r>
            <a:r>
              <a:rPr lang="en-US" b="1" dirty="0" smtClean="0"/>
              <a:t> </a:t>
            </a:r>
            <a:r>
              <a:rPr lang="en-US" b="1" dirty="0" err="1" smtClean="0"/>
              <a:t>bas.l</a:t>
            </a:r>
            <a:r>
              <a:rPr lang="en-US" b="1" dirty="0" smtClean="0"/>
              <a:t>			  # create </a:t>
            </a:r>
            <a:r>
              <a:rPr lang="en-US" b="1" dirty="0" err="1" smtClean="0"/>
              <a:t>lex.yy.c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yacc</a:t>
            </a:r>
            <a:r>
              <a:rPr lang="en-US" b="1" dirty="0" smtClean="0"/>
              <a:t> –d </a:t>
            </a:r>
            <a:r>
              <a:rPr lang="en-US" b="1" dirty="0" err="1" smtClean="0"/>
              <a:t>bas.y</a:t>
            </a:r>
            <a:r>
              <a:rPr lang="en-US" b="1" dirty="0" smtClean="0"/>
              <a:t>		  # create </a:t>
            </a:r>
            <a:r>
              <a:rPr lang="en-US" b="1" dirty="0" err="1" smtClean="0"/>
              <a:t>y.tab.h</a:t>
            </a:r>
            <a:r>
              <a:rPr lang="en-US" b="1" dirty="0" smtClean="0"/>
              <a:t>, </a:t>
            </a:r>
            <a:r>
              <a:rPr lang="en-US" b="1" dirty="0" err="1" smtClean="0"/>
              <a:t>y.tab.c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cc </a:t>
            </a:r>
            <a:r>
              <a:rPr lang="en-US" b="1" dirty="0" err="1" smtClean="0"/>
              <a:t>lex.yy.c</a:t>
            </a:r>
            <a:r>
              <a:rPr lang="en-US" b="1" dirty="0" smtClean="0"/>
              <a:t> </a:t>
            </a:r>
            <a:r>
              <a:rPr lang="en-US" b="1" dirty="0" err="1" smtClean="0"/>
              <a:t>y.tab.c</a:t>
            </a:r>
            <a:r>
              <a:rPr lang="en-US" b="1" dirty="0" smtClean="0"/>
              <a:t> 	  # compile/link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985" y="1785926"/>
            <a:ext cx="710315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38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file (</a:t>
            </a:r>
            <a:r>
              <a:rPr lang="en-US" dirty="0" err="1" smtClean="0"/>
              <a:t>file.l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%{</a:t>
            </a:r>
          </a:p>
          <a:p>
            <a:pPr>
              <a:buNone/>
            </a:pPr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#</a:t>
            </a:r>
            <a:r>
              <a:rPr lang="en-US" dirty="0" err="1" smtClean="0"/>
              <a:t>include"y.tab.h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yyerror</a:t>
            </a:r>
            <a:r>
              <a:rPr lang="en-US" dirty="0" smtClean="0"/>
              <a:t>(char *s);</a:t>
            </a:r>
          </a:p>
          <a:p>
            <a:pPr>
              <a:buNone/>
            </a:pPr>
            <a:r>
              <a:rPr lang="en-US" dirty="0" smtClean="0"/>
              <a:t>	extern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yylval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%}</a:t>
            </a:r>
          </a:p>
          <a:p>
            <a:pPr>
              <a:buNone/>
            </a:pPr>
            <a:r>
              <a:rPr lang="en-US" dirty="0" smtClean="0"/>
              <a:t>digit [0-9]</a:t>
            </a:r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dirty="0" smtClean="0"/>
              <a:t>{digit}+	{</a:t>
            </a:r>
            <a:r>
              <a:rPr lang="en-US" dirty="0" err="1" smtClean="0"/>
              <a:t>yylval</a:t>
            </a:r>
            <a:r>
              <a:rPr lang="en-US" dirty="0" smtClean="0"/>
              <a:t>=</a:t>
            </a:r>
            <a:r>
              <a:rPr lang="en-US" dirty="0" err="1" smtClean="0"/>
              <a:t>atoi</a:t>
            </a:r>
            <a:r>
              <a:rPr lang="en-US" dirty="0" smtClean="0"/>
              <a:t>(</a:t>
            </a:r>
            <a:r>
              <a:rPr lang="en-US" dirty="0" err="1" smtClean="0"/>
              <a:t>yytext</a:t>
            </a:r>
            <a:r>
              <a:rPr lang="en-US" dirty="0" smtClean="0"/>
              <a:t>);return NUM;}  </a:t>
            </a:r>
          </a:p>
          <a:p>
            <a:pPr>
              <a:buNone/>
            </a:pPr>
            <a:r>
              <a:rPr lang="en-US" dirty="0" smtClean="0"/>
              <a:t>[-+*/\n]	{return *</a:t>
            </a:r>
            <a:r>
              <a:rPr lang="en-US" dirty="0" err="1" smtClean="0"/>
              <a:t>yytext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\(		{return *</a:t>
            </a:r>
            <a:r>
              <a:rPr lang="en-US" dirty="0" err="1" smtClean="0"/>
              <a:t>yytext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\)		{return *</a:t>
            </a:r>
            <a:r>
              <a:rPr lang="en-US" dirty="0" err="1" smtClean="0"/>
              <a:t>yytext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.		{</a:t>
            </a:r>
            <a:r>
              <a:rPr lang="en-US" dirty="0" err="1" smtClean="0"/>
              <a:t>yyerror</a:t>
            </a:r>
            <a:r>
              <a:rPr lang="en-US" dirty="0" smtClean="0"/>
              <a:t>("syntax error");}</a:t>
            </a:r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46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Yacc</a:t>
            </a:r>
            <a:r>
              <a:rPr lang="en-US" dirty="0" smtClean="0"/>
              <a:t> file (</a:t>
            </a:r>
            <a:r>
              <a:rPr lang="en-US" dirty="0" err="1" smtClean="0"/>
              <a:t>file.y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%{</a:t>
            </a:r>
          </a:p>
          <a:p>
            <a:pPr>
              <a:buNone/>
            </a:pPr>
            <a:r>
              <a:rPr lang="en-US" sz="1100" dirty="0" smtClean="0"/>
              <a:t>	#include&lt;</a:t>
            </a:r>
            <a:r>
              <a:rPr lang="en-US" sz="1100" dirty="0" err="1" smtClean="0"/>
              <a:t>stdio.h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/>
              <a:t>	void </a:t>
            </a:r>
            <a:r>
              <a:rPr lang="en-US" sz="1100" dirty="0" err="1" smtClean="0"/>
              <a:t>yyerror</a:t>
            </a:r>
            <a:r>
              <a:rPr lang="en-US" sz="1100" dirty="0" smtClean="0"/>
              <a:t>(char*);</a:t>
            </a:r>
          </a:p>
          <a:p>
            <a:pPr>
              <a:buNone/>
            </a:pPr>
            <a:r>
              <a:rPr lang="en-US" sz="1100" dirty="0" smtClean="0"/>
              <a:t>	extern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yylex</a:t>
            </a:r>
            <a:r>
              <a:rPr lang="en-US" sz="1100" dirty="0" smtClean="0"/>
              <a:t>(void);</a:t>
            </a:r>
          </a:p>
          <a:p>
            <a:pPr>
              <a:buNone/>
            </a:pPr>
            <a:r>
              <a:rPr lang="en-US" sz="1100" dirty="0" smtClean="0"/>
              <a:t>%}</a:t>
            </a:r>
          </a:p>
          <a:p>
            <a:pPr>
              <a:buNone/>
            </a:pPr>
            <a:r>
              <a:rPr lang="en-US" sz="1100" dirty="0" smtClean="0"/>
              <a:t>%token NUM</a:t>
            </a:r>
          </a:p>
          <a:p>
            <a:pPr>
              <a:buNone/>
            </a:pPr>
            <a:r>
              <a:rPr lang="en-US" sz="1100" dirty="0" smtClean="0"/>
              <a:t>%% </a:t>
            </a:r>
          </a:p>
          <a:p>
            <a:pPr>
              <a:buNone/>
            </a:pPr>
            <a:r>
              <a:rPr lang="en-US" sz="1100" dirty="0" smtClean="0"/>
              <a:t>S:</a:t>
            </a:r>
          </a:p>
          <a:p>
            <a:pPr>
              <a:buNone/>
            </a:pPr>
            <a:r>
              <a:rPr lang="en-US" sz="1100" dirty="0" smtClean="0"/>
              <a:t>S E '\n'          {</a:t>
            </a:r>
            <a:r>
              <a:rPr lang="en-US" sz="1100" dirty="0" err="1" smtClean="0"/>
              <a:t>printf</a:t>
            </a:r>
            <a:r>
              <a:rPr lang="en-US" sz="1100" dirty="0" smtClean="0"/>
              <a:t>("%d\n",$2);} </a:t>
            </a:r>
          </a:p>
          <a:p>
            <a:pPr>
              <a:buNone/>
            </a:pPr>
            <a:r>
              <a:rPr lang="en-US" sz="1100" dirty="0" smtClean="0"/>
              <a:t>|</a:t>
            </a:r>
          </a:p>
          <a:p>
            <a:pPr>
              <a:buNone/>
            </a:pP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E:</a:t>
            </a:r>
          </a:p>
          <a:p>
            <a:pPr>
              <a:buNone/>
            </a:pPr>
            <a:r>
              <a:rPr lang="en-US" sz="1100" dirty="0" smtClean="0"/>
              <a:t>E '+' E		{$$=$1+$3;}</a:t>
            </a:r>
          </a:p>
          <a:p>
            <a:pPr>
              <a:buNone/>
            </a:pPr>
            <a:r>
              <a:rPr lang="en-US" sz="1100" dirty="0" smtClean="0"/>
              <a:t>|E '-' E	{$$=$1-$3;}</a:t>
            </a:r>
          </a:p>
          <a:p>
            <a:pPr>
              <a:buNone/>
            </a:pPr>
            <a:r>
              <a:rPr lang="en-US" sz="1100" dirty="0" smtClean="0"/>
              <a:t>|E '*' E	{$$=$1*$3;}</a:t>
            </a:r>
          </a:p>
          <a:p>
            <a:pPr>
              <a:buNone/>
            </a:pPr>
            <a:r>
              <a:rPr lang="en-US" sz="1100" dirty="0" smtClean="0"/>
              <a:t>|E '/' E	{$$=$1/$3;}</a:t>
            </a:r>
          </a:p>
          <a:p>
            <a:pPr>
              <a:buNone/>
            </a:pPr>
            <a:r>
              <a:rPr lang="en-US" sz="1100" dirty="0" smtClean="0"/>
              <a:t>|'(' E ')'	{$$=$2;}</a:t>
            </a:r>
          </a:p>
          <a:p>
            <a:pPr>
              <a:buNone/>
            </a:pPr>
            <a:r>
              <a:rPr lang="en-US" sz="1100" dirty="0" smtClean="0"/>
              <a:t>|NUM		{$$=$1;} </a:t>
            </a:r>
          </a:p>
          <a:p>
            <a:pPr>
              <a:buNone/>
            </a:pPr>
            <a:r>
              <a:rPr lang="en-US" sz="1100" dirty="0" smtClean="0"/>
              <a:t>%%</a:t>
            </a:r>
          </a:p>
          <a:p>
            <a:pPr>
              <a:buNone/>
            </a:pPr>
            <a:r>
              <a:rPr lang="en-US" sz="1100" dirty="0" smtClean="0"/>
              <a:t>void </a:t>
            </a:r>
            <a:r>
              <a:rPr lang="en-US" sz="1100" dirty="0" err="1" smtClean="0"/>
              <a:t>yyerror</a:t>
            </a:r>
            <a:r>
              <a:rPr lang="en-US" sz="1100" dirty="0" smtClean="0"/>
              <a:t>(char *s)</a:t>
            </a:r>
          </a:p>
          <a:p>
            <a:pPr>
              <a:buNone/>
            </a:pPr>
            <a:r>
              <a:rPr lang="en-US" sz="1100" dirty="0" smtClean="0"/>
              <a:t>{</a:t>
            </a:r>
          </a:p>
          <a:p>
            <a:pPr>
              <a:buNone/>
            </a:pPr>
            <a:r>
              <a:rPr lang="en-US" sz="1100" dirty="0" err="1" smtClean="0"/>
              <a:t>printf</a:t>
            </a:r>
            <a:r>
              <a:rPr lang="en-US" sz="1100" dirty="0" smtClean="0"/>
              <a:t>("%</a:t>
            </a:r>
            <a:r>
              <a:rPr lang="en-US" sz="1100" dirty="0" err="1" smtClean="0"/>
              <a:t>s",s</a:t>
            </a:r>
            <a:r>
              <a:rPr lang="en-US" sz="1100" dirty="0" smtClean="0"/>
              <a:t>);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  <a:p>
            <a:pPr>
              <a:buNone/>
            </a:pPr>
            <a:r>
              <a:rPr lang="en-US" sz="1100" dirty="0" err="1" smtClean="0"/>
              <a:t>int</a:t>
            </a:r>
            <a:r>
              <a:rPr lang="en-US" sz="1100" dirty="0" smtClean="0"/>
              <a:t> main()</a:t>
            </a:r>
          </a:p>
          <a:p>
            <a:pPr>
              <a:buNone/>
            </a:pPr>
            <a:r>
              <a:rPr lang="en-US" sz="1100" dirty="0" smtClean="0"/>
              <a:t>{</a:t>
            </a:r>
          </a:p>
          <a:p>
            <a:pPr>
              <a:buNone/>
            </a:pPr>
            <a:r>
              <a:rPr lang="en-US" sz="1100" dirty="0" err="1" smtClean="0"/>
              <a:t>yyparse</a:t>
            </a:r>
            <a:r>
              <a:rPr lang="en-US" sz="1100" dirty="0" smtClean="0"/>
              <a:t>();</a:t>
            </a:r>
          </a:p>
          <a:p>
            <a:pPr>
              <a:buNone/>
            </a:pPr>
            <a:r>
              <a:rPr lang="en-US" sz="1100" dirty="0" smtClean="0"/>
              <a:t>return 0;</a:t>
            </a:r>
          </a:p>
          <a:p>
            <a:pPr>
              <a:buNone/>
            </a:pPr>
            <a:r>
              <a:rPr lang="en-US" sz="1100" dirty="0" smtClean="0"/>
              <a:t>}	</a:t>
            </a: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4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643966" cy="674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9200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1"/>
            <a:ext cx="8072494" cy="584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693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8643934" cy="615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8055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501122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18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14313"/>
            <a:ext cx="8286750" cy="1203325"/>
          </a:xfrm>
        </p:spPr>
        <p:txBody>
          <a:bodyPr/>
          <a:lstStyle/>
          <a:p>
            <a:r>
              <a:rPr lang="en-US" dirty="0" smtClean="0"/>
              <a:t>Exercise-3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Evaluation of Arithmetic expression using Unambiguous Grammar(Use Lex and </a:t>
            </a:r>
            <a:r>
              <a:rPr lang="en-US" dirty="0" err="1" smtClean="0"/>
              <a:t>Yacc</a:t>
            </a:r>
            <a:r>
              <a:rPr lang="en-US" dirty="0" smtClean="0"/>
              <a:t> Tool)</a:t>
            </a:r>
          </a:p>
          <a:p>
            <a:pPr lvl="1">
              <a:buNone/>
            </a:pPr>
            <a:r>
              <a:rPr lang="en-US" b="1" dirty="0" smtClean="0"/>
              <a:t>   E-</a:t>
            </a:r>
            <a:r>
              <a:rPr lang="en-US" b="1" dirty="0"/>
              <a:t>&gt; E+T | E-T|T</a:t>
            </a:r>
          </a:p>
          <a:p>
            <a:pPr lvl="1">
              <a:buNone/>
            </a:pPr>
            <a:r>
              <a:rPr lang="en-US" b="1" dirty="0"/>
              <a:t>   T-&gt;T*F | T/F|F</a:t>
            </a:r>
          </a:p>
          <a:p>
            <a:pPr lvl="1">
              <a:buNone/>
            </a:pPr>
            <a:r>
              <a:rPr lang="en-US" b="1" dirty="0"/>
              <a:t>   F-&gt; (E) | id 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Flex (Fast Lexical Analyzer Generator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382000" cy="4906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 tool/computer program for generating lexical analyzers (scanners or </a:t>
            </a:r>
            <a:r>
              <a:rPr lang="en-US" sz="2400" dirty="0" err="1" smtClean="0"/>
              <a:t>lexers</a:t>
            </a:r>
            <a:r>
              <a:rPr lang="en-US" sz="2400" dirty="0" smtClean="0"/>
              <a:t>) written by Vern </a:t>
            </a:r>
            <a:r>
              <a:rPr lang="en-US" sz="2400" dirty="0" err="1" smtClean="0"/>
              <a:t>Paxson</a:t>
            </a:r>
            <a:r>
              <a:rPr lang="en-US" sz="2400" dirty="0" smtClean="0"/>
              <a:t> in C around 1987.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It is used together with Berkeley </a:t>
            </a:r>
            <a:r>
              <a:rPr lang="en-US" sz="2400" dirty="0" err="1" smtClean="0"/>
              <a:t>Yacc</a:t>
            </a:r>
            <a:r>
              <a:rPr lang="en-US" sz="2400" dirty="0" smtClean="0"/>
              <a:t> parser generator or GNU Bison parser generator.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Flex and Bison both are more flexible than </a:t>
            </a:r>
            <a:r>
              <a:rPr lang="en-US" sz="2400" dirty="0" err="1" smtClean="0"/>
              <a:t>Lex</a:t>
            </a:r>
            <a:r>
              <a:rPr lang="en-US" sz="2400" dirty="0" smtClean="0"/>
              <a:t> and </a:t>
            </a:r>
            <a:r>
              <a:rPr lang="en-US" sz="2400" dirty="0" err="1" smtClean="0"/>
              <a:t>Yacc</a:t>
            </a:r>
            <a:r>
              <a:rPr lang="en-US" sz="2400" dirty="0" smtClean="0"/>
              <a:t> and produces faster code.   </a:t>
            </a:r>
          </a:p>
          <a:p>
            <a:pPr algn="just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YACC-Yet Another Compiler Compiler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DE2E-1079-4ED9-90A8-0C3D144BB4BF}" type="datetime1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14313"/>
            <a:ext cx="8286750" cy="1203325"/>
          </a:xfrm>
        </p:spPr>
        <p:txBody>
          <a:bodyPr/>
          <a:lstStyle/>
          <a:p>
            <a:r>
              <a:rPr lang="en-US" dirty="0" smtClean="0"/>
              <a:t>Exercise-3-Lex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%option </a:t>
            </a:r>
            <a:r>
              <a:rPr lang="en-IN" dirty="0" err="1"/>
              <a:t>noyywrap</a:t>
            </a:r>
            <a:endParaRPr lang="en-IN" dirty="0"/>
          </a:p>
          <a:p>
            <a:r>
              <a:rPr lang="en-IN" dirty="0"/>
              <a:t>%{</a:t>
            </a:r>
          </a:p>
          <a:p>
            <a:r>
              <a:rPr lang="en-IN" dirty="0"/>
              <a:t>	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	#</a:t>
            </a:r>
            <a:r>
              <a:rPr lang="en-IN" dirty="0" err="1"/>
              <a:t>include"y.tab.h</a:t>
            </a:r>
            <a:r>
              <a:rPr lang="en-IN" dirty="0"/>
              <a:t>"</a:t>
            </a:r>
          </a:p>
          <a:p>
            <a:r>
              <a:rPr lang="en-IN" dirty="0"/>
              <a:t>	void </a:t>
            </a:r>
            <a:r>
              <a:rPr lang="en-IN" dirty="0" err="1"/>
              <a:t>yyerror</a:t>
            </a:r>
            <a:r>
              <a:rPr lang="en-IN" dirty="0"/>
              <a:t>(char *s);</a:t>
            </a:r>
          </a:p>
          <a:p>
            <a:r>
              <a:rPr lang="en-IN" dirty="0"/>
              <a:t>	extern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yylval</a:t>
            </a:r>
            <a:r>
              <a:rPr lang="en-IN" dirty="0"/>
              <a:t>;</a:t>
            </a:r>
          </a:p>
          <a:p>
            <a:r>
              <a:rPr lang="en-IN" dirty="0"/>
              <a:t>%}</a:t>
            </a:r>
          </a:p>
          <a:p>
            <a:r>
              <a:rPr lang="en-IN" dirty="0"/>
              <a:t>digit [0-9]</a:t>
            </a:r>
          </a:p>
          <a:p>
            <a:r>
              <a:rPr lang="en-IN" dirty="0"/>
              <a:t>%%</a:t>
            </a:r>
          </a:p>
          <a:p>
            <a:r>
              <a:rPr lang="en-IN" dirty="0"/>
              <a:t>{digit}+	{</a:t>
            </a:r>
            <a:r>
              <a:rPr lang="en-IN" dirty="0" err="1"/>
              <a:t>yylval</a:t>
            </a:r>
            <a:r>
              <a:rPr lang="en-IN" dirty="0"/>
              <a:t>=</a:t>
            </a:r>
            <a:r>
              <a:rPr lang="en-IN" dirty="0" err="1"/>
              <a:t>atoi</a:t>
            </a:r>
            <a:r>
              <a:rPr lang="en-IN" dirty="0"/>
              <a:t>(</a:t>
            </a:r>
            <a:r>
              <a:rPr lang="en-IN" dirty="0" err="1"/>
              <a:t>yytext</a:t>
            </a:r>
            <a:r>
              <a:rPr lang="en-IN" dirty="0"/>
              <a:t>);return NUM;}  </a:t>
            </a:r>
          </a:p>
          <a:p>
            <a:r>
              <a:rPr lang="en-IN" dirty="0"/>
              <a:t>[-+*/\n]	{return *</a:t>
            </a:r>
            <a:r>
              <a:rPr lang="en-IN" dirty="0" err="1"/>
              <a:t>yytext</a:t>
            </a:r>
            <a:r>
              <a:rPr lang="en-IN" dirty="0"/>
              <a:t>;}</a:t>
            </a:r>
          </a:p>
          <a:p>
            <a:r>
              <a:rPr lang="en-IN" dirty="0"/>
              <a:t>\(		{return *</a:t>
            </a:r>
            <a:r>
              <a:rPr lang="en-IN" dirty="0" err="1"/>
              <a:t>yytext</a:t>
            </a:r>
            <a:r>
              <a:rPr lang="en-IN" dirty="0"/>
              <a:t>;}</a:t>
            </a:r>
          </a:p>
          <a:p>
            <a:r>
              <a:rPr lang="en-IN" dirty="0"/>
              <a:t>\)		{return *</a:t>
            </a:r>
            <a:r>
              <a:rPr lang="en-IN" dirty="0" err="1"/>
              <a:t>yytext</a:t>
            </a:r>
            <a:r>
              <a:rPr lang="en-IN" dirty="0"/>
              <a:t>;}</a:t>
            </a:r>
          </a:p>
          <a:p>
            <a:r>
              <a:rPr lang="en-IN" dirty="0"/>
              <a:t>.		{</a:t>
            </a:r>
            <a:r>
              <a:rPr lang="en-IN" dirty="0" err="1"/>
              <a:t>yyerror</a:t>
            </a:r>
            <a:r>
              <a:rPr lang="en-IN" dirty="0"/>
              <a:t>("syntax error");}</a:t>
            </a:r>
          </a:p>
          <a:p>
            <a:r>
              <a:rPr lang="en-IN" dirty="0"/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34616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8832"/>
            <a:ext cx="8286750" cy="47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Exercise-3-Yacc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23559"/>
            <a:ext cx="3682752" cy="6463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mtClean="0"/>
              <a:t>%{</a:t>
            </a:r>
          </a:p>
          <a:p>
            <a:r>
              <a:rPr lang="en-IN" smtClean="0"/>
              <a:t>	#include&lt;stdio.h&gt;</a:t>
            </a:r>
          </a:p>
          <a:p>
            <a:r>
              <a:rPr lang="en-IN" smtClean="0"/>
              <a:t>	void yyerror(char *);</a:t>
            </a:r>
          </a:p>
          <a:p>
            <a:r>
              <a:rPr lang="en-IN" smtClean="0"/>
              <a:t>	extern int yylex(void);</a:t>
            </a:r>
          </a:p>
          <a:p>
            <a:r>
              <a:rPr lang="en-IN" smtClean="0"/>
              <a:t>%}</a:t>
            </a:r>
          </a:p>
          <a:p>
            <a:r>
              <a:rPr lang="en-IN" smtClean="0"/>
              <a:t>%token NUM</a:t>
            </a:r>
          </a:p>
          <a:p>
            <a:r>
              <a:rPr lang="en-IN" smtClean="0"/>
              <a:t>%% </a:t>
            </a:r>
          </a:p>
          <a:p>
            <a:r>
              <a:rPr lang="en-IN" smtClean="0"/>
              <a:t>S:</a:t>
            </a:r>
          </a:p>
          <a:p>
            <a:r>
              <a:rPr lang="en-IN" smtClean="0"/>
              <a:t>S E '\n'  {printf("%d \n",$2);}</a:t>
            </a:r>
          </a:p>
          <a:p>
            <a:r>
              <a:rPr lang="en-IN" smtClean="0"/>
              <a:t>|</a:t>
            </a:r>
          </a:p>
          <a:p>
            <a:r>
              <a:rPr lang="en-IN" smtClean="0"/>
              <a:t>;</a:t>
            </a:r>
          </a:p>
          <a:p>
            <a:r>
              <a:rPr lang="en-IN" smtClean="0"/>
              <a:t>E:</a:t>
            </a:r>
          </a:p>
          <a:p>
            <a:r>
              <a:rPr lang="en-IN" smtClean="0"/>
              <a:t>E '+' T		{$$=$1+$3;}</a:t>
            </a:r>
          </a:p>
          <a:p>
            <a:r>
              <a:rPr lang="en-IN" smtClean="0"/>
              <a:t>|E '-' T	{$$=$1-$3;}</a:t>
            </a:r>
          </a:p>
          <a:p>
            <a:r>
              <a:rPr lang="en-IN" smtClean="0"/>
              <a:t>|T		{$$=$1;}</a:t>
            </a:r>
          </a:p>
          <a:p>
            <a:r>
              <a:rPr lang="en-IN" smtClean="0"/>
              <a:t>T:</a:t>
            </a:r>
          </a:p>
          <a:p>
            <a:r>
              <a:rPr lang="en-IN" smtClean="0"/>
              <a:t>T '*' F		{$$=$1*$3;}</a:t>
            </a:r>
          </a:p>
          <a:p>
            <a:r>
              <a:rPr lang="en-IN" smtClean="0"/>
              <a:t>|T '/' F	{$$=$1/$3;}</a:t>
            </a:r>
          </a:p>
          <a:p>
            <a:r>
              <a:rPr lang="en-IN" smtClean="0"/>
              <a:t>|F		{$$=$1;}</a:t>
            </a:r>
          </a:p>
          <a:p>
            <a:r>
              <a:rPr lang="en-IN" smtClean="0"/>
              <a:t>F:</a:t>
            </a:r>
          </a:p>
          <a:p>
            <a:r>
              <a:rPr lang="en-IN" smtClean="0"/>
              <a:t>'(' E ')'	{$$=$2;}</a:t>
            </a:r>
          </a:p>
          <a:p>
            <a:r>
              <a:rPr lang="en-IN" smtClean="0"/>
              <a:t>|NUM		{$$=$1;} </a:t>
            </a:r>
          </a:p>
          <a:p>
            <a:r>
              <a:rPr lang="en-IN" smtClean="0"/>
              <a:t>%%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05672" y="1087885"/>
            <a:ext cx="3178696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dirty="0" err="1"/>
              <a:t>yyerror</a:t>
            </a:r>
            <a:r>
              <a:rPr lang="en-IN" dirty="0"/>
              <a:t>(char *s)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s",s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yyparse</a:t>
            </a:r>
            <a:r>
              <a:rPr lang="en-IN" dirty="0"/>
              <a:t>();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1189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14313"/>
            <a:ext cx="8286750" cy="47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Exercise-4 Desktop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033" y="1412776"/>
            <a:ext cx="5050334" cy="4525963"/>
          </a:xfr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dirty="0"/>
              <a:t>%option </a:t>
            </a:r>
            <a:r>
              <a:rPr lang="en-US" dirty="0" err="1"/>
              <a:t>noyywrap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%{</a:t>
            </a:r>
          </a:p>
          <a:p>
            <a:pPr marL="0" indent="0" algn="just">
              <a:buNone/>
            </a:pPr>
            <a:r>
              <a:rPr lang="en-US" dirty="0"/>
              <a:t>	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 algn="just">
              <a:buNone/>
            </a:pPr>
            <a:r>
              <a:rPr lang="en-US" dirty="0"/>
              <a:t>	#</a:t>
            </a:r>
            <a:r>
              <a:rPr lang="en-US" dirty="0" err="1"/>
              <a:t>include"y.tab.h</a:t>
            </a:r>
            <a:r>
              <a:rPr lang="en-US" dirty="0"/>
              <a:t>"</a:t>
            </a:r>
          </a:p>
          <a:p>
            <a:pPr marL="0" indent="0" algn="just">
              <a:buNone/>
            </a:pPr>
            <a:r>
              <a:rPr lang="en-US" dirty="0"/>
              <a:t>	void </a:t>
            </a:r>
            <a:r>
              <a:rPr lang="en-US" dirty="0" err="1"/>
              <a:t>yyerror</a:t>
            </a:r>
            <a:r>
              <a:rPr lang="en-US" dirty="0"/>
              <a:t>(char *s);</a:t>
            </a:r>
          </a:p>
          <a:p>
            <a:pPr marL="0" indent="0" algn="just">
              <a:buNone/>
            </a:pPr>
            <a:r>
              <a:rPr lang="en-US" dirty="0"/>
              <a:t>	extern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yylval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/>
              <a:t>%}</a:t>
            </a:r>
          </a:p>
          <a:p>
            <a:pPr marL="0" indent="0" algn="just">
              <a:buNone/>
            </a:pPr>
            <a:r>
              <a:rPr lang="en-US" dirty="0"/>
              <a:t>digit [0-9]</a:t>
            </a:r>
          </a:p>
          <a:p>
            <a:pPr marL="0" indent="0" algn="just">
              <a:buNone/>
            </a:pPr>
            <a:r>
              <a:rPr lang="en-US" dirty="0"/>
              <a:t>%%</a:t>
            </a:r>
          </a:p>
          <a:p>
            <a:pPr marL="0" indent="0" algn="just">
              <a:buNone/>
            </a:pPr>
            <a:r>
              <a:rPr lang="en-US" dirty="0"/>
              <a:t>{digit}+	{</a:t>
            </a:r>
            <a:r>
              <a:rPr lang="en-US" dirty="0" err="1"/>
              <a:t>yylval</a:t>
            </a:r>
            <a:r>
              <a:rPr lang="en-US" dirty="0"/>
              <a:t>=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yytext</a:t>
            </a:r>
            <a:r>
              <a:rPr lang="en-US" dirty="0"/>
              <a:t>);return NUM;}  </a:t>
            </a:r>
          </a:p>
          <a:p>
            <a:pPr marL="0" indent="0" algn="just">
              <a:buNone/>
            </a:pPr>
            <a:r>
              <a:rPr lang="en-US" dirty="0"/>
              <a:t>[a-z]		{</a:t>
            </a:r>
            <a:r>
              <a:rPr lang="en-US" dirty="0" err="1"/>
              <a:t>yylval</a:t>
            </a:r>
            <a:r>
              <a:rPr lang="en-US" dirty="0"/>
              <a:t>=</a:t>
            </a:r>
            <a:r>
              <a:rPr lang="en-US" dirty="0" err="1"/>
              <a:t>toascii</a:t>
            </a:r>
            <a:r>
              <a:rPr lang="en-US" dirty="0"/>
              <a:t>(*</a:t>
            </a:r>
            <a:r>
              <a:rPr lang="en-US" dirty="0" err="1"/>
              <a:t>yytext</a:t>
            </a:r>
            <a:r>
              <a:rPr lang="en-US" dirty="0"/>
              <a:t>)-97;return ID;}</a:t>
            </a:r>
          </a:p>
          <a:p>
            <a:pPr marL="0" indent="0" algn="just">
              <a:buNone/>
            </a:pPr>
            <a:r>
              <a:rPr lang="en-US" dirty="0"/>
              <a:t>[A-Z]		{</a:t>
            </a:r>
            <a:r>
              <a:rPr lang="en-US" dirty="0" err="1"/>
              <a:t>yylval</a:t>
            </a:r>
            <a:r>
              <a:rPr lang="en-US" dirty="0"/>
              <a:t>=</a:t>
            </a:r>
            <a:r>
              <a:rPr lang="en-US" dirty="0" err="1"/>
              <a:t>toascii</a:t>
            </a:r>
            <a:r>
              <a:rPr lang="en-US" dirty="0"/>
              <a:t>(*</a:t>
            </a:r>
            <a:r>
              <a:rPr lang="en-US" dirty="0" err="1"/>
              <a:t>yytext</a:t>
            </a:r>
            <a:r>
              <a:rPr lang="en-US" dirty="0"/>
              <a:t>)-65;return ID;}</a:t>
            </a:r>
          </a:p>
          <a:p>
            <a:pPr marL="0" indent="0" algn="just">
              <a:buNone/>
            </a:pPr>
            <a:r>
              <a:rPr lang="en-US" dirty="0"/>
              <a:t>[-+*/=\n]	{return *</a:t>
            </a:r>
            <a:r>
              <a:rPr lang="en-US" dirty="0" err="1"/>
              <a:t>yytext</a:t>
            </a:r>
            <a:r>
              <a:rPr lang="en-US" dirty="0"/>
              <a:t>;}</a:t>
            </a:r>
          </a:p>
          <a:p>
            <a:pPr marL="0" indent="0" algn="just">
              <a:buNone/>
            </a:pPr>
            <a:r>
              <a:rPr lang="en-US" dirty="0"/>
              <a:t>\(		{return *</a:t>
            </a:r>
            <a:r>
              <a:rPr lang="en-US" dirty="0" err="1"/>
              <a:t>yytext</a:t>
            </a:r>
            <a:r>
              <a:rPr lang="en-US" dirty="0"/>
              <a:t>;}</a:t>
            </a:r>
          </a:p>
          <a:p>
            <a:pPr marL="0" indent="0" algn="just">
              <a:buNone/>
            </a:pPr>
            <a:r>
              <a:rPr lang="en-US" dirty="0"/>
              <a:t>\)		{return *</a:t>
            </a:r>
            <a:r>
              <a:rPr lang="en-US" dirty="0" err="1"/>
              <a:t>yytext</a:t>
            </a:r>
            <a:r>
              <a:rPr lang="en-US" dirty="0"/>
              <a:t>;}</a:t>
            </a:r>
          </a:p>
          <a:p>
            <a:pPr marL="0" indent="0" algn="just">
              <a:buNone/>
            </a:pPr>
            <a:r>
              <a:rPr lang="en-US" dirty="0"/>
              <a:t>.		{</a:t>
            </a:r>
            <a:r>
              <a:rPr lang="en-US" dirty="0" err="1"/>
              <a:t>yyerror</a:t>
            </a:r>
            <a:r>
              <a:rPr lang="en-US" dirty="0"/>
              <a:t>("syntax error");}</a:t>
            </a:r>
          </a:p>
          <a:p>
            <a:pPr marL="0" indent="0" algn="just">
              <a:buNone/>
            </a:pPr>
            <a:r>
              <a:rPr lang="en-US" dirty="0"/>
              <a:t>%%Desktop </a:t>
            </a:r>
            <a:r>
              <a:rPr lang="en-US" dirty="0" smtClean="0"/>
              <a:t>Calculator</a:t>
            </a:r>
            <a:endParaRPr lang="en-US" b="1" dirty="0"/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908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Lex Program: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8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14313"/>
            <a:ext cx="8286750" cy="4783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Exercise-4 Desktop Calculator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5656" y="9807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YACC Program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75820" y="1772816"/>
            <a:ext cx="3754760" cy="4277072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S:</a:t>
            </a:r>
          </a:p>
          <a:p>
            <a:pPr marL="0" indent="0">
              <a:buNone/>
            </a:pPr>
            <a:r>
              <a:rPr lang="en-IN" dirty="0"/>
              <a:t>S E '\n'		{</a:t>
            </a:r>
            <a:r>
              <a:rPr lang="en-IN" dirty="0" err="1"/>
              <a:t>printf</a:t>
            </a:r>
            <a:r>
              <a:rPr lang="en-IN" dirty="0"/>
              <a:t>("%d\n",$2);} </a:t>
            </a:r>
          </a:p>
          <a:p>
            <a:pPr marL="0" indent="0">
              <a:buNone/>
            </a:pPr>
            <a:r>
              <a:rPr lang="en-IN" dirty="0"/>
              <a:t>| S ID '=' E '\n'	{</a:t>
            </a:r>
            <a:r>
              <a:rPr lang="en-IN" dirty="0" err="1"/>
              <a:t>val</a:t>
            </a:r>
            <a:r>
              <a:rPr lang="en-IN" dirty="0"/>
              <a:t>[$2]=$4;}</a:t>
            </a:r>
          </a:p>
          <a:p>
            <a:pPr marL="0" indent="0">
              <a:buNone/>
            </a:pPr>
            <a:r>
              <a:rPr lang="en-IN" dirty="0"/>
              <a:t>|</a:t>
            </a:r>
          </a:p>
          <a:p>
            <a:pPr marL="0" indent="0">
              <a:buNone/>
            </a:pP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E:</a:t>
            </a:r>
          </a:p>
          <a:p>
            <a:pPr marL="0" indent="0">
              <a:buNone/>
            </a:pPr>
            <a:r>
              <a:rPr lang="en-IN" dirty="0"/>
              <a:t>E '+' T		{$$=$1+$3;}</a:t>
            </a:r>
          </a:p>
          <a:p>
            <a:pPr marL="0" indent="0">
              <a:buNone/>
            </a:pPr>
            <a:r>
              <a:rPr lang="en-IN" dirty="0"/>
              <a:t>|E '-' T	{$$=$1-$3;}</a:t>
            </a:r>
          </a:p>
          <a:p>
            <a:pPr marL="0" indent="0">
              <a:buNone/>
            </a:pPr>
            <a:r>
              <a:rPr lang="en-IN" dirty="0"/>
              <a:t>|T		{$$=$1;}</a:t>
            </a:r>
          </a:p>
          <a:p>
            <a:pPr marL="0" indent="0">
              <a:buNone/>
            </a:pPr>
            <a:r>
              <a:rPr lang="en-IN" dirty="0"/>
              <a:t>T:</a:t>
            </a:r>
          </a:p>
          <a:p>
            <a:pPr marL="0" indent="0">
              <a:buNone/>
            </a:pPr>
            <a:r>
              <a:rPr lang="en-IN" dirty="0"/>
              <a:t>T '*' F		{$$=$1*$3;}</a:t>
            </a:r>
          </a:p>
          <a:p>
            <a:pPr marL="0" indent="0">
              <a:buNone/>
            </a:pPr>
            <a:r>
              <a:rPr lang="en-IN" dirty="0"/>
              <a:t>|T '/' F	{$$=$1/$3;}</a:t>
            </a:r>
          </a:p>
          <a:p>
            <a:pPr marL="0" indent="0">
              <a:buNone/>
            </a:pPr>
            <a:r>
              <a:rPr lang="en-IN" dirty="0"/>
              <a:t>|F		{$$=$1;}</a:t>
            </a:r>
          </a:p>
          <a:p>
            <a:pPr marL="0" indent="0">
              <a:buNone/>
            </a:pPr>
            <a:r>
              <a:rPr lang="en-IN" dirty="0"/>
              <a:t>F:</a:t>
            </a:r>
          </a:p>
          <a:p>
            <a:pPr marL="0" indent="0">
              <a:buNone/>
            </a:pPr>
            <a:r>
              <a:rPr lang="en-IN" dirty="0"/>
              <a:t>'(' E ')'	{$$=$2;}</a:t>
            </a:r>
          </a:p>
          <a:p>
            <a:pPr marL="0" indent="0">
              <a:buNone/>
            </a:pPr>
            <a:r>
              <a:rPr lang="en-IN" dirty="0"/>
              <a:t>|NUM		{$$=$1;} </a:t>
            </a:r>
          </a:p>
          <a:p>
            <a:pPr marL="0" indent="0">
              <a:buNone/>
            </a:pPr>
            <a:r>
              <a:rPr lang="en-IN" dirty="0"/>
              <a:t>|ID		{$$=</a:t>
            </a:r>
            <a:r>
              <a:rPr lang="en-IN" dirty="0" err="1"/>
              <a:t>val</a:t>
            </a:r>
            <a:r>
              <a:rPr lang="en-IN" dirty="0"/>
              <a:t>[$1];}</a:t>
            </a:r>
          </a:p>
          <a:p>
            <a:pPr marL="0" indent="0">
              <a:buNone/>
            </a:pPr>
            <a:r>
              <a:rPr lang="en-IN" dirty="0"/>
              <a:t>%%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560" y="1417637"/>
            <a:ext cx="330175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%{</a:t>
            </a:r>
          </a:p>
          <a:p>
            <a:r>
              <a:rPr lang="en-IN" dirty="0"/>
              <a:t>	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	void </a:t>
            </a:r>
            <a:r>
              <a:rPr lang="en-IN" dirty="0" err="1"/>
              <a:t>yyerror</a:t>
            </a:r>
            <a:r>
              <a:rPr lang="en-IN" dirty="0"/>
              <a:t>(char*);</a:t>
            </a:r>
          </a:p>
          <a:p>
            <a:r>
              <a:rPr lang="en-IN" dirty="0"/>
              <a:t>	extern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yylex</a:t>
            </a:r>
            <a:r>
              <a:rPr lang="en-IN" dirty="0"/>
              <a:t>(void);</a:t>
            </a:r>
          </a:p>
          <a:p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[26];</a:t>
            </a:r>
          </a:p>
          <a:p>
            <a:r>
              <a:rPr lang="en-IN" dirty="0"/>
              <a:t>%}</a:t>
            </a:r>
          </a:p>
          <a:p>
            <a:r>
              <a:rPr lang="en-IN" dirty="0"/>
              <a:t>%token NUM ID</a:t>
            </a:r>
          </a:p>
          <a:p>
            <a:r>
              <a:rPr lang="en-IN" dirty="0"/>
              <a:t>%% </a:t>
            </a:r>
            <a:endParaRPr lang="en-IN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86712" y="3849954"/>
            <a:ext cx="32932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dirty="0" err="1"/>
              <a:t>yyerror</a:t>
            </a:r>
            <a:r>
              <a:rPr lang="en-IN" dirty="0"/>
              <a:t>(char *s)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s",s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yyparse</a:t>
            </a:r>
            <a:r>
              <a:rPr lang="en-IN" dirty="0"/>
              <a:t>();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4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b="0" i="0" dirty="0" err="1" smtClean="0">
                <a:solidFill>
                  <a:srgbClr val="333333"/>
                </a:solidFill>
                <a:cs typeface="Arial" pitchFamily="34" charset="0"/>
              </a:rPr>
              <a:t>Lex</a:t>
            </a: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 is a lexical analyzer tool mostly used with </a:t>
            </a:r>
            <a:r>
              <a:rPr lang="en-US" sz="2400" b="0" i="0" dirty="0" err="1" smtClean="0">
                <a:solidFill>
                  <a:srgbClr val="333333"/>
                </a:solidFill>
                <a:cs typeface="Arial" pitchFamily="34" charset="0"/>
              </a:rPr>
              <a:t>yacc</a:t>
            </a: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 parse generator.</a:t>
            </a:r>
          </a:p>
          <a:p>
            <a:pPr algn="just">
              <a:spcBef>
                <a:spcPts val="0"/>
              </a:spcBef>
            </a:pPr>
            <a:r>
              <a:rPr lang="en-US" sz="2400" b="0" i="0" dirty="0" smtClean="0">
                <a:solidFill>
                  <a:srgbClr val="333333"/>
                </a:solidFill>
              </a:rPr>
              <a:t>Tool for recognizing tokens in a program.</a:t>
            </a:r>
            <a:endParaRPr lang="en-US" sz="2400" b="0" i="0" dirty="0" smtClean="0">
              <a:solidFill>
                <a:srgbClr val="333333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Tokens are the terminals of a language,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	</a:t>
            </a:r>
            <a:r>
              <a:rPr lang="en-US" sz="2400" b="1" i="0" dirty="0" smtClean="0">
                <a:solidFill>
                  <a:srgbClr val="333333"/>
                </a:solidFill>
                <a:cs typeface="Arial" pitchFamily="34" charset="0"/>
              </a:rPr>
              <a:t>English: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		words, punctuation marks, …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	</a:t>
            </a:r>
            <a:r>
              <a:rPr lang="en-US" sz="2400" b="1" i="0" dirty="0" smtClean="0">
                <a:solidFill>
                  <a:srgbClr val="333333"/>
                </a:solidFill>
                <a:cs typeface="Arial" pitchFamily="34" charset="0"/>
              </a:rPr>
              <a:t>Programming language: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		Identifiers, operators, keywords, …</a:t>
            </a:r>
          </a:p>
          <a:p>
            <a:pPr algn="just">
              <a:spcBef>
                <a:spcPts val="0"/>
              </a:spcBef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Regular expressions define terminals/tokens.</a:t>
            </a:r>
          </a:p>
          <a:p>
            <a:pPr algn="just">
              <a:spcBef>
                <a:spcPts val="0"/>
              </a:spcBef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It lexically analyses (i.e. matches) the patterns (regular expressions) given as input string or as a file.</a:t>
            </a:r>
          </a:p>
          <a:p>
            <a:pPr algn="just">
              <a:spcBef>
                <a:spcPts val="0"/>
              </a:spcBef>
            </a:pPr>
            <a:endParaRPr lang="en-US" sz="2400" b="0" i="0" dirty="0" smtClean="0">
              <a:solidFill>
                <a:srgbClr val="333333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endParaRPr lang="en-US" sz="2400" b="0" i="0" dirty="0" smtClean="0">
              <a:solidFill>
                <a:srgbClr val="333333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cs typeface="Arial" pitchFamily="34" charset="0"/>
              </a:rPr>
              <a:t/>
            </a:r>
            <a:br>
              <a:rPr lang="en-US" sz="2400" dirty="0" smtClean="0">
                <a:cs typeface="Arial" pitchFamily="34" charset="0"/>
              </a:rPr>
            </a:br>
            <a:endParaRPr lang="en-US" sz="2400" dirty="0"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LEX-LEXICAL ANALYZER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Processing a LEX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/>
              <a:t>Step 1:</a:t>
            </a:r>
            <a:r>
              <a:rPr lang="en-US" sz="2400" dirty="0" smtClean="0"/>
              <a:t> An input file describes the lexical analyzer to be generated named </a:t>
            </a:r>
            <a:r>
              <a:rPr lang="en-US" sz="2400" dirty="0" err="1" smtClean="0"/>
              <a:t>lex.l</a:t>
            </a:r>
            <a:r>
              <a:rPr lang="en-US" sz="2400" dirty="0" smtClean="0"/>
              <a:t> is written in </a:t>
            </a:r>
            <a:r>
              <a:rPr lang="en-US" sz="2400" dirty="0" err="1" smtClean="0"/>
              <a:t>lex</a:t>
            </a:r>
            <a:r>
              <a:rPr lang="en-US" sz="2400" dirty="0" smtClean="0"/>
              <a:t> language. The </a:t>
            </a:r>
            <a:r>
              <a:rPr lang="en-US" sz="2400" dirty="0" err="1" smtClean="0"/>
              <a:t>lex</a:t>
            </a:r>
            <a:r>
              <a:rPr lang="en-US" sz="2400" dirty="0" smtClean="0"/>
              <a:t> compiler transforms </a:t>
            </a:r>
            <a:r>
              <a:rPr lang="en-US" sz="2400" dirty="0" err="1" smtClean="0"/>
              <a:t>lex.l</a:t>
            </a:r>
            <a:r>
              <a:rPr lang="en-US" sz="2400" dirty="0" smtClean="0"/>
              <a:t> to C program, in a file that is always named </a:t>
            </a:r>
            <a:r>
              <a:rPr lang="en-US" sz="2400" dirty="0" err="1" smtClean="0"/>
              <a:t>lex.yy.c</a:t>
            </a:r>
            <a:r>
              <a:rPr lang="en-US" sz="2400" dirty="0" smtClean="0"/>
              <a:t>. </a:t>
            </a:r>
          </a:p>
          <a:p>
            <a:pPr algn="just">
              <a:buNone/>
            </a:pPr>
            <a:r>
              <a:rPr lang="en-US" sz="2400" b="1" dirty="0" smtClean="0"/>
              <a:t>Step 2:</a:t>
            </a:r>
            <a:r>
              <a:rPr lang="en-US" sz="2400" dirty="0" smtClean="0"/>
              <a:t> The C complier compile </a:t>
            </a:r>
            <a:r>
              <a:rPr lang="en-US" sz="2400" dirty="0" err="1" smtClean="0"/>
              <a:t>lex.yy.c</a:t>
            </a:r>
            <a:r>
              <a:rPr lang="en-US" sz="2400" dirty="0" smtClean="0"/>
              <a:t> file into an executable file called </a:t>
            </a:r>
            <a:r>
              <a:rPr lang="en-US" sz="2400" dirty="0" err="1" smtClean="0"/>
              <a:t>a.out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b="1" dirty="0" smtClean="0"/>
              <a:t>Step 3:</a:t>
            </a:r>
            <a:r>
              <a:rPr lang="en-US" sz="2400" dirty="0" smtClean="0"/>
              <a:t> The output file </a:t>
            </a:r>
            <a:r>
              <a:rPr lang="en-US" sz="2400" dirty="0" err="1" smtClean="0"/>
              <a:t>a.out</a:t>
            </a:r>
            <a:r>
              <a:rPr lang="en-US" sz="2400" dirty="0" smtClean="0"/>
              <a:t> take a stream of input characters and produce a stream of tokens.</a:t>
            </a:r>
          </a:p>
          <a:p>
            <a:pPr algn="just"/>
            <a:endParaRPr lang="en-US" sz="2400" dirty="0"/>
          </a:p>
        </p:txBody>
      </p:sp>
      <p:pic>
        <p:nvPicPr>
          <p:cNvPr id="1026" name="Picture 1" descr="https://media.geeksforgeeks.org/wp-content/uploads/how_flex_is_use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91001"/>
            <a:ext cx="754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E88A-08CC-45D0-8BCC-5A3FC2C4C655}" type="datetime1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Structure of LEX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58204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TW" sz="2400" dirty="0" smtClean="0">
                <a:cs typeface="Arial" pitchFamily="34" charset="0"/>
              </a:rPr>
              <a:t>    The  </a:t>
            </a:r>
            <a:r>
              <a:rPr lang="en-US" altLang="zh-TW" sz="2400" dirty="0" err="1">
                <a:cs typeface="Arial" pitchFamily="34" charset="0"/>
              </a:rPr>
              <a:t>l</a:t>
            </a:r>
            <a:r>
              <a:rPr lang="en-US" altLang="zh-TW" sz="2400" dirty="0" err="1" smtClean="0">
                <a:cs typeface="Arial" pitchFamily="34" charset="0"/>
              </a:rPr>
              <a:t>ex</a:t>
            </a:r>
            <a:r>
              <a:rPr lang="en-US" altLang="zh-TW" sz="2400" dirty="0" smtClean="0">
                <a:cs typeface="Arial" pitchFamily="34" charset="0"/>
              </a:rPr>
              <a:t>  program  consists of three sections, separated by a line with just %% ;</a:t>
            </a:r>
          </a:p>
          <a:p>
            <a:pPr algn="just">
              <a:buNone/>
            </a:pPr>
            <a:endParaRPr lang="en-US" altLang="zh-TW" sz="2400" dirty="0" smtClean="0">
              <a:cs typeface="Arial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cs typeface="Arial" pitchFamily="34" charset="0"/>
              </a:rPr>
              <a:t>	</a:t>
            </a:r>
            <a:r>
              <a:rPr lang="en-US" altLang="zh-TW" sz="2400" dirty="0" smtClean="0">
                <a:solidFill>
                  <a:srgbClr val="CC3300"/>
                </a:solidFill>
                <a:cs typeface="Arial" pitchFamily="34" charset="0"/>
              </a:rPr>
              <a:t>		</a:t>
            </a: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definitions section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			%%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			rules section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			%%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			auxiliary function/user code section</a:t>
            </a:r>
          </a:p>
          <a:p>
            <a:pPr algn="just"/>
            <a:endParaRPr lang="en-US" sz="2400" dirty="0"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5361-EAAF-4C15-AADB-DE8FFF3DA205}" type="datetime1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105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err="1">
                <a:cs typeface="Arial" pitchFamily="34" charset="0"/>
              </a:rPr>
              <a:t>L</a:t>
            </a:r>
            <a:r>
              <a:rPr lang="en-US" dirty="0" err="1" smtClean="0">
                <a:cs typeface="Arial" pitchFamily="34" charset="0"/>
              </a:rPr>
              <a:t>ex</a:t>
            </a:r>
            <a:r>
              <a:rPr lang="en-US" dirty="0" smtClean="0">
                <a:cs typeface="Arial" pitchFamily="34" charset="0"/>
              </a:rPr>
              <a:t> predefined functions and variables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229600" cy="5429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1285860"/>
          <a:ext cx="8286808" cy="221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86"/>
                <a:gridCol w="7260822"/>
              </a:tblGrid>
              <a:tr h="385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yyin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input stream pointer.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400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 buffer that holds the input characters that actually match the pattern (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i.e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lexeme).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yyleng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length of the lexeme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yylval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contains the token value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output stream pointer.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3833068"/>
          <a:ext cx="8215370" cy="25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77"/>
                <a:gridCol w="7011393"/>
              </a:tblGrid>
              <a:tr h="637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yylex()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main entry point for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reads the input stream generates tokens, returns zero at the end of input stream.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7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yywrap()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Called by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lex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when input is exhausted (or at EOF). default yywrap always return 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yymore()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returns the next token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2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yyless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(k)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returns the first k characters in yytext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B50E-ABBE-45B9-A4B1-020E578B633F}" type="datetime1">
              <a:rPr lang="en-US" smtClean="0"/>
              <a:pPr/>
              <a:t>1/28/2022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956</Words>
  <Application>Microsoft Office PowerPoint</Application>
  <PresentationFormat>On-screen Show (4:3)</PresentationFormat>
  <Paragraphs>590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Georgia</vt:lpstr>
      <vt:lpstr>新細明體</vt:lpstr>
      <vt:lpstr>Wingdings</vt:lpstr>
      <vt:lpstr>Office Theme</vt:lpstr>
      <vt:lpstr>PowerPoint Presentation</vt:lpstr>
      <vt:lpstr>Course Outcome</vt:lpstr>
      <vt:lpstr>List of Experiments</vt:lpstr>
      <vt:lpstr>PHASES OF A COMPILER</vt:lpstr>
      <vt:lpstr>Flex (Fast Lexical Analyzer Generator )</vt:lpstr>
      <vt:lpstr>LEX-LEXICAL ANALYZER GENERATOR</vt:lpstr>
      <vt:lpstr>Processing a LEX program</vt:lpstr>
      <vt:lpstr>Structure of LEX Program</vt:lpstr>
      <vt:lpstr>Lex predefined functions and variables</vt:lpstr>
      <vt:lpstr>Definition Section</vt:lpstr>
      <vt:lpstr>Rules Section</vt:lpstr>
      <vt:lpstr>How to write rules</vt:lpstr>
      <vt:lpstr>Auxiliary Functions</vt:lpstr>
      <vt:lpstr>Executing a Lex Program</vt:lpstr>
      <vt:lpstr>How to run the program</vt:lpstr>
      <vt:lpstr>FLEX FOR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to check for odd or even</vt:lpstr>
      <vt:lpstr>To count no. of  lines, words , tabs and spaces</vt:lpstr>
      <vt:lpstr>Lex program to check whether input is digit or not.</vt:lpstr>
      <vt:lpstr>EXERCISE</vt:lpstr>
      <vt:lpstr>Token Separation</vt:lpstr>
      <vt:lpstr>Exercise-2</vt:lpstr>
      <vt:lpstr>Role of Parser</vt:lpstr>
      <vt:lpstr>PowerPoint Presentation</vt:lpstr>
      <vt:lpstr>CMD</vt:lpstr>
      <vt:lpstr>PowerPoint Presentation</vt:lpstr>
      <vt:lpstr>Lex file (file.l)</vt:lpstr>
      <vt:lpstr>Yacc file (file.y)</vt:lpstr>
      <vt:lpstr>PowerPoint Presentation</vt:lpstr>
      <vt:lpstr>PowerPoint Presentation</vt:lpstr>
      <vt:lpstr>PowerPoint Presentation</vt:lpstr>
      <vt:lpstr>PowerPoint Presentation</vt:lpstr>
      <vt:lpstr>Exercise-3</vt:lpstr>
      <vt:lpstr>Exercise-3-Lex File</vt:lpstr>
      <vt:lpstr>Exercise-3-Yacc File</vt:lpstr>
      <vt:lpstr>Exercise-4 Desktop Calculator</vt:lpstr>
      <vt:lpstr>Exercise-4 Desktop Calculator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</dc:creator>
  <cp:lastModifiedBy>Anto Praveena</cp:lastModifiedBy>
  <cp:revision>35</cp:revision>
  <dcterms:created xsi:type="dcterms:W3CDTF">2020-08-21T05:22:25Z</dcterms:created>
  <dcterms:modified xsi:type="dcterms:W3CDTF">2022-01-28T09:31:32Z</dcterms:modified>
</cp:coreProperties>
</file>