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38"/>
  </p:notesMasterIdLst>
  <p:sldIdLst>
    <p:sldId id="256" r:id="rId5"/>
    <p:sldId id="257" r:id="rId6"/>
    <p:sldId id="258" r:id="rId7"/>
    <p:sldId id="290" r:id="rId8"/>
    <p:sldId id="293" r:id="rId9"/>
    <p:sldId id="29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9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rsiva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aEofdIAocQX42iwZ/gSgUKirc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31B034B-10EB-45D6-85F5-CC3080EF8CBA}">
  <a:tblStyle styleId="{831B034B-10EB-45D6-85F5-CC3080EF8C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3903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30" name="Google Shape;330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98" name="Google Shape;398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4" descr="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776" y="0"/>
            <a:ext cx="857222" cy="8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9" name="Google Shape;119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6" name="Google Shape;126;p5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8" name="Google Shape;128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3" name="Google Shape;143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4" name="Google Shape;194;p6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5" name="Google Shape;195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2" name="Google Shape;202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4" name="Google Shape;204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6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19" name="Google Shape;219;p6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6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27" name="Google Shape;227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0" name="Google Shape;270;p7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7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7" name="Google Shape;277;p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78" name="Google Shape;278;p7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9" name="Google Shape;279;p7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0" name="Google Shape;280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95" name="Google Shape;295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6" name="Google Shape;296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7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3" name="Google Shape;303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8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46" descr="logo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95914" y="1"/>
            <a:ext cx="1148085" cy="107154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58"/>
          <p:cNvSpPr/>
          <p:nvPr/>
        </p:nvSpPr>
        <p:spPr>
          <a:xfrm>
            <a:off x="7858148" y="0"/>
            <a:ext cx="1285852" cy="78579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6" name="Google Shape;246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70"/>
          <p:cNvSpPr/>
          <p:nvPr/>
        </p:nvSpPr>
        <p:spPr>
          <a:xfrm>
            <a:off x="7500958" y="0"/>
            <a:ext cx="1357290" cy="785794"/>
          </a:xfrm>
          <a:prstGeom prst="rect">
            <a:avLst/>
          </a:prstGeom>
          <a:blipFill rotWithShape="1">
            <a:blip r:embed="rId13">
              <a:alphaModFix amt="88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"/>
          <p:cNvSpPr txBox="1">
            <a:spLocks noGrp="1"/>
          </p:cNvSpPr>
          <p:nvPr>
            <p:ph type="body" idx="1"/>
          </p:nvPr>
        </p:nvSpPr>
        <p:spPr>
          <a:xfrm>
            <a:off x="457200" y="1500174"/>
            <a:ext cx="8229600" cy="462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 dirty="0"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ctr" rtl="0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2800" dirty="0">
                <a:latin typeface="+mn-lt"/>
                <a:ea typeface="Georgia"/>
                <a:cs typeface="Georgia"/>
                <a:sym typeface="Georgia"/>
              </a:rPr>
              <a:t>Course </a:t>
            </a:r>
            <a:r>
              <a:rPr lang="en-US" sz="2800" dirty="0" smtClean="0">
                <a:latin typeface="+mn-lt"/>
                <a:ea typeface="Georgia"/>
                <a:cs typeface="Georgia"/>
                <a:sym typeface="Georgia"/>
              </a:rPr>
              <a:t>Name</a:t>
            </a:r>
            <a:endParaRPr sz="2800" dirty="0">
              <a:latin typeface="+mn-lt"/>
            </a:endParaRPr>
          </a:p>
          <a:p>
            <a:pPr marL="342900" lvl="0" indent="-342900" algn="ctr" rtl="0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2800" b="1" dirty="0">
                <a:latin typeface="+mn-lt"/>
                <a:ea typeface="Georgia"/>
                <a:cs typeface="Georgia"/>
                <a:sym typeface="Georgia"/>
              </a:rPr>
              <a:t>COMPILER DESIGN</a:t>
            </a:r>
            <a:endParaRPr sz="2800" dirty="0">
              <a:latin typeface="+mn-lt"/>
            </a:endParaRPr>
          </a:p>
          <a:p>
            <a:pPr marL="342900" lvl="0" indent="-342900" algn="ctr" rtl="0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2800" dirty="0">
              <a:latin typeface="+mn-lt"/>
              <a:ea typeface="Georgia"/>
              <a:cs typeface="Georgia"/>
              <a:sym typeface="Georgia"/>
            </a:endParaRPr>
          </a:p>
          <a:p>
            <a:pPr marL="342900" lvl="0" indent="-342900" algn="ctr" rtl="0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2800" dirty="0">
                <a:latin typeface="+mn-lt"/>
                <a:ea typeface="Georgia"/>
                <a:cs typeface="Georgia"/>
                <a:sym typeface="Georgia"/>
              </a:rPr>
              <a:t>Course </a:t>
            </a:r>
            <a:r>
              <a:rPr lang="en-US" sz="2800" dirty="0" smtClean="0">
                <a:latin typeface="+mn-lt"/>
                <a:ea typeface="Georgia"/>
                <a:cs typeface="Georgia"/>
                <a:sym typeface="Georgia"/>
              </a:rPr>
              <a:t>code </a:t>
            </a:r>
            <a:endParaRPr sz="2800" dirty="0">
              <a:latin typeface="+mn-lt"/>
            </a:endParaRPr>
          </a:p>
          <a:p>
            <a:pPr marL="342900" lvl="0" indent="-342900" algn="ctr" rtl="0">
              <a:spcBef>
                <a:spcPts val="888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2800" b="1" dirty="0">
                <a:latin typeface="+mn-lt"/>
                <a:ea typeface="Arial"/>
                <a:cs typeface="Arial"/>
                <a:sym typeface="Arial"/>
              </a:rPr>
              <a:t>SCSA1604</a:t>
            </a:r>
            <a:endParaRPr sz="2800" b="1" dirty="0"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325" name="Google Shape;325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Compiler</a:t>
            </a:r>
            <a:endParaRPr/>
          </a:p>
        </p:txBody>
      </p:sp>
      <p:sp>
        <p:nvSpPr>
          <p:cNvPr id="426" name="Google Shape;426;p10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29600" cy="5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lvl="0" indent="-360363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Reads the source program written in High Level Language(HLL) as a whole in one go and translates it into an equivalent machine language program.</a:t>
            </a:r>
            <a:endParaRPr/>
          </a:p>
          <a:p>
            <a:pPr marL="88900" lvl="0" indent="17462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   Example HLL:</a:t>
            </a:r>
            <a:r>
              <a:rPr lang="en-US" sz="2400"/>
              <a:t> C, C++, C#, Java…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compiler specifies the errors at the end of compilation with line numbers.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errors must be removed before the compiler can successfully recompile the source code again.</a:t>
            </a: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427" name="Google Shape;427;p10" descr="https://media.geeksforgeeks.org/wp-content/uploads/co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290" y="2786058"/>
            <a:ext cx="6000792" cy="169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29" name="Google Shape;42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Interpreter</a:t>
            </a:r>
            <a:endParaRPr/>
          </a:p>
        </p:txBody>
      </p:sp>
      <p:sp>
        <p:nvSpPr>
          <p:cNvPr id="435" name="Google Shape;435;p11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translation of single statement of source program into machine code and executes it immediately before moving on to the next line is called an interpreter. </a:t>
            </a: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If there is an error in the statement, the interpreter terminates its translating process at that statement and displays an error message. </a:t>
            </a: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interpreter moves on to the next line for execution only after removal of the error. </a:t>
            </a: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Interpreter directly executes instructions written in a programming or scripting language without previously converting them to an object code or machine code.</a:t>
            </a:r>
            <a:br>
              <a:rPr lang="en-US" sz="2400"/>
            </a:br>
            <a:r>
              <a:rPr lang="en-US" sz="2400" b="1"/>
              <a:t>Example:</a:t>
            </a:r>
            <a:r>
              <a:rPr lang="en-US" sz="2400"/>
              <a:t> Perl, Python and Matlab.</a:t>
            </a:r>
            <a:endParaRPr/>
          </a:p>
        </p:txBody>
      </p:sp>
      <p:sp>
        <p:nvSpPr>
          <p:cNvPr id="436" name="Google Shape;43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37" name="Google Shape;43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What is the difference?</a:t>
            </a:r>
            <a:br>
              <a:rPr lang="en-US"/>
            </a:br>
            <a:endParaRPr/>
          </a:p>
        </p:txBody>
      </p:sp>
      <p:sp>
        <p:nvSpPr>
          <p:cNvPr id="443" name="Google Shape;44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pic>
        <p:nvPicPr>
          <p:cNvPr id="444" name="Google Shape;44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188" y="785794"/>
            <a:ext cx="7620026" cy="427309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46" name="Google Shape;446;p12"/>
          <p:cNvSpPr/>
          <p:nvPr/>
        </p:nvSpPr>
        <p:spPr>
          <a:xfrm>
            <a:off x="357158" y="4929198"/>
            <a:ext cx="842968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program is compiled, its source code is not useful for running the code.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interpreted programs, the source code is needed to run the program every time.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"/>
          <p:cNvSpPr txBox="1">
            <a:spLocks noGrp="1"/>
          </p:cNvSpPr>
          <p:nvPr>
            <p:ph type="title"/>
          </p:nvPr>
        </p:nvSpPr>
        <p:spPr>
          <a:xfrm>
            <a:off x="928662" y="0"/>
            <a:ext cx="7072330" cy="64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Compiler vs Interpreter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/>
            </a:r>
            <a:br>
              <a:rPr lang="en-US"/>
            </a:br>
            <a:endParaRPr/>
          </a:p>
        </p:txBody>
      </p:sp>
      <p:graphicFrame>
        <p:nvGraphicFramePr>
          <p:cNvPr id="453" name="Google Shape;453;p13"/>
          <p:cNvGraphicFramePr/>
          <p:nvPr/>
        </p:nvGraphicFramePr>
        <p:xfrm>
          <a:off x="285720" y="1080809"/>
          <a:ext cx="8572550" cy="5134260"/>
        </p:xfrm>
        <a:graphic>
          <a:graphicData uri="http://schemas.openxmlformats.org/drawingml/2006/table">
            <a:tbl>
              <a:tblPr firstRow="1" bandRow="1">
                <a:noFill/>
                <a:tableStyleId>{831B034B-10EB-45D6-85F5-CC3080EF8CBA}</a:tableStyleId>
              </a:tblPr>
              <a:tblGrid>
                <a:gridCol w="4286275"/>
                <a:gridCol w="4286275"/>
              </a:tblGrid>
              <a:tr h="376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COMPILER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INTERPRETER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1195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A compiler is a program which coverts the entire source code of a programming language into executable machine code for a CPU.</a:t>
                      </a:r>
                      <a:endParaRPr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Interpreter takes a source program and runs it line by line, translating each line as it comes to it.</a:t>
                      </a:r>
                      <a:endParaRPr/>
                    </a:p>
                  </a:txBody>
                  <a:tcPr marL="133350" marR="133350" marT="66675" marB="66675" anchor="ctr"/>
                </a:tc>
              </a:tr>
              <a:tr h="12659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Compiler takes large amount of time to analyze the entire source code but the overall execution time of the program is comparatively faster.</a:t>
                      </a:r>
                      <a:endParaRPr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Interpreter takes less amount of time to analyze the source code but the overall execution time of the program is slower.</a:t>
                      </a:r>
                      <a:endParaRPr/>
                    </a:p>
                  </a:txBody>
                  <a:tcPr marL="133350" marR="133350" marT="66675" marB="66675" anchor="ctr"/>
                </a:tc>
              </a:tr>
              <a:tr h="11991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Compiler generates the error message only after scanning the whole program, so debugging is hard as the error can be present any where in the program.</a:t>
                      </a:r>
                      <a:endParaRPr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Its Debugging is easier as it continues translating the program until the error is met.</a:t>
                      </a:r>
                      <a:endParaRPr sz="1800" b="0" u="none" strike="noStrike" cap="none"/>
                    </a:p>
                  </a:txBody>
                  <a:tcPr marL="133350" marR="133350" marT="66675" marB="66675" anchor="ctr"/>
                </a:tc>
              </a:tr>
              <a:tr h="6114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Generates intermediate object code.</a:t>
                      </a:r>
                      <a:endParaRPr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No intermediate object code is generated.</a:t>
                      </a:r>
                      <a:endParaRPr/>
                    </a:p>
                  </a:txBody>
                  <a:tcPr marL="133350" marR="133350" marT="66675" marB="66675" anchor="ctr"/>
                </a:tc>
              </a:tr>
              <a:tr h="419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/>
                        <a:t>Examples: C, C++, Java</a:t>
                      </a:r>
                      <a:endParaRPr/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/>
                        <a:t>Examples: Python, Perl, JavaScript</a:t>
                      </a:r>
                      <a:endParaRPr/>
                    </a:p>
                  </a:txBody>
                  <a:tcPr marL="133350" marR="133350" marT="66675" marB="66675" anchor="ctr"/>
                </a:tc>
              </a:tr>
            </a:tbl>
          </a:graphicData>
        </a:graphic>
      </p:graphicFrame>
      <p:sp>
        <p:nvSpPr>
          <p:cNvPr id="454" name="Google Shape;45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4"/>
          <p:cNvSpPr txBox="1">
            <a:spLocks noGrp="1"/>
          </p:cNvSpPr>
          <p:nvPr>
            <p:ph type="body" idx="1"/>
          </p:nvPr>
        </p:nvSpPr>
        <p:spPr>
          <a:xfrm>
            <a:off x="357158" y="642918"/>
            <a:ext cx="8572560" cy="57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Languages that use compilers; Pascal, C ++, Ada, Visual Basic, C and many more.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Languages that use interpreters; Python,HTML, XML, PHP, Script Languages.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461" name="Google Shape;4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48" y="1428736"/>
            <a:ext cx="7715304" cy="414340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63" name="Google Shape;46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642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Language Processing System</a:t>
            </a:r>
            <a:br>
              <a:rPr lang="en-US"/>
            </a:br>
            <a:endParaRPr/>
          </a:p>
        </p:txBody>
      </p:sp>
      <p:pic>
        <p:nvPicPr>
          <p:cNvPr id="469" name="Google Shape;469;p15" descr="Let's Learn Computer Programming: Language Processing System Assembly Language Programming, Programming Languages, Computer Programming, Computer Basics, Coding, How To Get, Learning, Detail, Boa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928670"/>
            <a:ext cx="6357982" cy="5715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Language Processing System</a:t>
            </a:r>
            <a:br>
              <a:rPr lang="en-US"/>
            </a:br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body" idx="1"/>
          </p:nvPr>
        </p:nvSpPr>
        <p:spPr>
          <a:xfrm>
            <a:off x="428596" y="785794"/>
            <a:ext cx="8229600" cy="57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1">
                <a:solidFill>
                  <a:srgbClr val="FF0000"/>
                </a:solidFill>
              </a:rPr>
              <a:t>Preprocessor: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It replaces macros with their definitions, discovers dependencies and resolves preprocessor directives.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1">
                <a:solidFill>
                  <a:srgbClr val="FF0000"/>
                </a:solidFill>
              </a:rPr>
              <a:t>Linker:</a:t>
            </a:r>
            <a:r>
              <a:rPr lang="en-US" sz="2400"/>
              <a:t>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Link and merge various object files to create an executable file.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Search for called modules in a program and to find out the memory location where all modules are stored.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1">
                <a:solidFill>
                  <a:srgbClr val="FF0000"/>
                </a:solidFill>
              </a:rPr>
              <a:t>Loader: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Performs the tasks of loading executable files into memory and run them.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Calculates the size of a program which creates additional memory space.</a:t>
            </a:r>
            <a:endParaRPr/>
          </a:p>
          <a:p>
            <a:pPr marL="742950" lvl="1" indent="-133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78" name="Google Shape;47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79" name="Google Shape;4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7"/>
          <p:cNvSpPr txBox="1">
            <a:spLocks noGrp="1"/>
          </p:cNvSpPr>
          <p:nvPr>
            <p:ph type="title"/>
          </p:nvPr>
        </p:nvSpPr>
        <p:spPr>
          <a:xfrm>
            <a:off x="628650" y="71414"/>
            <a:ext cx="7886700" cy="80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Compiler</a:t>
            </a:r>
            <a:endParaRPr/>
          </a:p>
        </p:txBody>
      </p:sp>
      <p:sp>
        <p:nvSpPr>
          <p:cNvPr id="485" name="Google Shape;485;p17"/>
          <p:cNvSpPr txBox="1">
            <a:spLocks noGrp="1"/>
          </p:cNvSpPr>
          <p:nvPr>
            <p:ph type="body" idx="1"/>
          </p:nvPr>
        </p:nvSpPr>
        <p:spPr>
          <a:xfrm>
            <a:off x="428596" y="785795"/>
            <a:ext cx="8358246" cy="578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Computer understands only binary language and executes instructions coded in binary language. </a:t>
            </a: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difficult  write every program as a sequence of 0s and 1s? </a:t>
            </a: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Humans are good at giving instructions in English language, whereas computers can only process binary language.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So, there was a need of a translator that translates the computer instructions given in English language to binary language. 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86" name="Google Shape;48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87" name="Google Shape;48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body" idx="1"/>
          </p:nvPr>
        </p:nvSpPr>
        <p:spPr>
          <a:xfrm>
            <a:off x="457200" y="785794"/>
            <a:ext cx="8401080" cy="585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techniques used in compiler design can be applicable to many problems in computer science.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Techniques used in a lexical analyzer can be used in </a:t>
            </a:r>
            <a:r>
              <a:rPr lang="en-US" sz="2400">
                <a:solidFill>
                  <a:srgbClr val="FF0000"/>
                </a:solidFill>
              </a:rPr>
              <a:t>text editors, information retrieval system and pattern recognition programs</a:t>
            </a:r>
            <a:r>
              <a:rPr lang="en-US" sz="2400"/>
              <a:t>.</a:t>
            </a:r>
            <a:endParaRPr/>
          </a:p>
          <a:p>
            <a:pPr marL="742950" lvl="1" indent="-133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Techniques used in a parser can be used in a </a:t>
            </a:r>
            <a:r>
              <a:rPr lang="en-US" sz="2400">
                <a:solidFill>
                  <a:srgbClr val="FF0000"/>
                </a:solidFill>
              </a:rPr>
              <a:t>query processing system</a:t>
            </a:r>
            <a:r>
              <a:rPr lang="en-US" sz="2400"/>
              <a:t> such as SQL.</a:t>
            </a:r>
            <a:endParaRPr/>
          </a:p>
          <a:p>
            <a:pPr marL="742950" lvl="1" indent="-133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Many software having a complex front-end may need techniques used in compiler design.</a:t>
            </a:r>
            <a:endParaRPr/>
          </a:p>
          <a:p>
            <a:pPr marL="742950" lvl="1" indent="-133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Techniques used in compiler design can be used in </a:t>
            </a:r>
            <a:r>
              <a:rPr lang="en-US" sz="2400">
                <a:solidFill>
                  <a:srgbClr val="FF0000"/>
                </a:solidFill>
              </a:rPr>
              <a:t>Natural Language Processing</a:t>
            </a:r>
            <a:r>
              <a:rPr lang="en-US" sz="2400"/>
              <a:t>(NLP) systems.</a:t>
            </a:r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95" name="Google Shape;49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73D73C-B0C9-4D63-A710-013276CBCED0}"/>
              </a:ext>
            </a:extLst>
          </p:cNvPr>
          <p:cNvSpPr txBox="1"/>
          <p:nvPr/>
        </p:nvSpPr>
        <p:spPr>
          <a:xfrm>
            <a:off x="2812384" y="608219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Language Processing System – Structure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8B30F53-9CC6-4DE6-92CC-8496E2FA731E}"/>
              </a:ext>
            </a:extLst>
          </p:cNvPr>
          <p:cNvSpPr/>
          <p:nvPr/>
        </p:nvSpPr>
        <p:spPr>
          <a:xfrm>
            <a:off x="912181" y="1819923"/>
            <a:ext cx="1664563" cy="46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 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4556DE4-AFC9-46BA-93E8-722CE41E6B47}"/>
              </a:ext>
            </a:extLst>
          </p:cNvPr>
          <p:cNvSpPr/>
          <p:nvPr/>
        </p:nvSpPr>
        <p:spPr>
          <a:xfrm>
            <a:off x="912180" y="2829018"/>
            <a:ext cx="1664563" cy="46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1EC215F-EBA1-45AD-8BFF-467CB154F956}"/>
              </a:ext>
            </a:extLst>
          </p:cNvPr>
          <p:cNvSpPr/>
          <p:nvPr/>
        </p:nvSpPr>
        <p:spPr>
          <a:xfrm>
            <a:off x="912180" y="3893599"/>
            <a:ext cx="1664563" cy="46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Assembler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0FBE8A-6307-4685-BB70-26B919BD1BF7}"/>
              </a:ext>
            </a:extLst>
          </p:cNvPr>
          <p:cNvSpPr/>
          <p:nvPr/>
        </p:nvSpPr>
        <p:spPr>
          <a:xfrm>
            <a:off x="912180" y="4958180"/>
            <a:ext cx="1664563" cy="4616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Linker / Loader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8CAA46-19A0-4E0D-9180-0DBDEF55739B}"/>
              </a:ext>
            </a:extLst>
          </p:cNvPr>
          <p:cNvSpPr txBox="1"/>
          <p:nvPr/>
        </p:nvSpPr>
        <p:spPr>
          <a:xfrm>
            <a:off x="912180" y="1392307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Skeletal source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E02E05-454B-467F-A17C-9540C4B95523}"/>
              </a:ext>
            </a:extLst>
          </p:cNvPr>
          <p:cNvSpPr txBox="1"/>
          <p:nvPr/>
        </p:nvSpPr>
        <p:spPr>
          <a:xfrm>
            <a:off x="1153434" y="2373659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source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DE4B20F-7DE0-4EA3-9765-0824FECBAC94}"/>
              </a:ext>
            </a:extLst>
          </p:cNvPr>
          <p:cNvSpPr txBox="1"/>
          <p:nvPr/>
        </p:nvSpPr>
        <p:spPr>
          <a:xfrm>
            <a:off x="855073" y="3438239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Target assembly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A36E2B-BC3E-46C0-9BF3-02E643B0A9C4}"/>
              </a:ext>
            </a:extLst>
          </p:cNvPr>
          <p:cNvSpPr txBox="1"/>
          <p:nvPr/>
        </p:nvSpPr>
        <p:spPr>
          <a:xfrm>
            <a:off x="793758" y="4504660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Relocatable machine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FE549A3-74C9-4072-B7DF-B1AC945CFD1B}"/>
              </a:ext>
            </a:extLst>
          </p:cNvPr>
          <p:cNvSpPr txBox="1"/>
          <p:nvPr/>
        </p:nvSpPr>
        <p:spPr>
          <a:xfrm>
            <a:off x="912180" y="5757339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Absolute machine 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90DC855-6462-45E6-AC41-8D19E3F8ACF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744461" y="1008524"/>
            <a:ext cx="2" cy="8113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AC6860D-8FE6-47E2-8271-592B668E4E8C}"/>
              </a:ext>
            </a:extLst>
          </p:cNvPr>
          <p:cNvCxnSpPr>
            <a:cxnSpLocks/>
          </p:cNvCxnSpPr>
          <p:nvPr/>
        </p:nvCxnSpPr>
        <p:spPr>
          <a:xfrm>
            <a:off x="1744459" y="2203704"/>
            <a:ext cx="2" cy="8113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6CB79B4-2ED3-43F1-9CBC-E10919EF9FC7}"/>
              </a:ext>
            </a:extLst>
          </p:cNvPr>
          <p:cNvCxnSpPr>
            <a:cxnSpLocks/>
          </p:cNvCxnSpPr>
          <p:nvPr/>
        </p:nvCxnSpPr>
        <p:spPr>
          <a:xfrm>
            <a:off x="1744458" y="3280448"/>
            <a:ext cx="2" cy="8113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E838324-03E3-40CC-91DA-D9962D0D53CC}"/>
              </a:ext>
            </a:extLst>
          </p:cNvPr>
          <p:cNvCxnSpPr>
            <a:cxnSpLocks/>
          </p:cNvCxnSpPr>
          <p:nvPr/>
        </p:nvCxnSpPr>
        <p:spPr>
          <a:xfrm>
            <a:off x="1744456" y="4341185"/>
            <a:ext cx="2" cy="8113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EA9C1DEF-6926-4D7A-BA7E-3374E60B8851}"/>
              </a:ext>
            </a:extLst>
          </p:cNvPr>
          <p:cNvCxnSpPr>
            <a:stCxn id="9" idx="2"/>
          </p:cNvCxnSpPr>
          <p:nvPr/>
        </p:nvCxnSpPr>
        <p:spPr>
          <a:xfrm flipH="1">
            <a:off x="1744457" y="5419819"/>
            <a:ext cx="5" cy="24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256DA14B-6D93-479D-87D2-14A831C80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14" y="1473693"/>
            <a:ext cx="3070375" cy="45914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0E62475C-B82F-41CD-92E1-3BD7F1E0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89" y="1473693"/>
            <a:ext cx="2840342" cy="4591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D9823D74-6F5B-4D83-B781-023CD923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663" y="357189"/>
            <a:ext cx="795229" cy="10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>
            <a:spLocks noGrp="1"/>
          </p:cNvSpPr>
          <p:nvPr>
            <p:ph type="body" idx="1"/>
          </p:nvPr>
        </p:nvSpPr>
        <p:spPr>
          <a:xfrm>
            <a:off x="457200" y="428604"/>
            <a:ext cx="8229600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 b="1" dirty="0">
                <a:solidFill>
                  <a:srgbClr val="FF0000"/>
                </a:solidFill>
              </a:rPr>
              <a:t>Course Objective:</a:t>
            </a:r>
            <a:endParaRPr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To explore the principles, algorithms, and data structures involved in the design and construction of compilers. </a:t>
            </a:r>
            <a:endParaRPr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To introduce the theory and tools that can be employed in order to perform syntax-directed translation of a high-level programming language into an executable code.</a:t>
            </a:r>
            <a:endParaRPr dirty="0"/>
          </a:p>
          <a:p>
            <a:pPr marL="342900" lvl="0" indent="-178435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 b="1" dirty="0">
                <a:solidFill>
                  <a:srgbClr val="FF0000"/>
                </a:solidFill>
              </a:rPr>
              <a:t>Prerequisite Courses:</a:t>
            </a:r>
            <a:endParaRPr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Theory of Computation</a:t>
            </a:r>
            <a:endParaRPr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Data Structures</a:t>
            </a:r>
            <a:endParaRPr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Programming Languages</a:t>
            </a:r>
            <a:endParaRPr dirty="0"/>
          </a:p>
          <a:p>
            <a:pPr marL="342900" lvl="0" indent="-34290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  <p:sp>
        <p:nvSpPr>
          <p:cNvPr id="333" name="Google Shape;33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334" name="Google Shape;33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8229600" cy="7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 of Compiler</a:t>
            </a:r>
            <a:endParaRPr/>
          </a:p>
        </p:txBody>
      </p:sp>
      <p:pic>
        <p:nvPicPr>
          <p:cNvPr id="501" name="Google Shape;5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62" y="857232"/>
            <a:ext cx="6786610" cy="578647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"/>
          <p:cNvSpPr txBox="1">
            <a:spLocks noGrp="1"/>
          </p:cNvSpPr>
          <p:nvPr>
            <p:ph type="body" idx="1"/>
          </p:nvPr>
        </p:nvSpPr>
        <p:spPr>
          <a:xfrm>
            <a:off x="142844" y="214290"/>
            <a:ext cx="8786842" cy="61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1">
                <a:solidFill>
                  <a:srgbClr val="FF0000"/>
                </a:solidFill>
              </a:rPr>
              <a:t>Analysis  Part: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Breaks up the source code into pieces and imposes a grammatical structure.</a:t>
            </a:r>
            <a:endParaRPr/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Uses this structure to create an intermediate representation of the source code.</a:t>
            </a:r>
            <a:endParaRPr/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Checks for syntax/semantics and provides  messages to user in case of errors.</a:t>
            </a:r>
            <a:endParaRPr/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Builds a symbol table to collect and store information about source code.</a:t>
            </a:r>
            <a:endParaRPr/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It is also termed as front end of compiler</a:t>
            </a:r>
            <a:endParaRPr/>
          </a:p>
          <a:p>
            <a:pPr marL="742950" lvl="1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742950" lvl="1" indent="-133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509" name="Google Shape;509;p20" descr="Analysis-p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614" y="4500570"/>
            <a:ext cx="7660352" cy="121444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11" name="Google Shape;51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1"/>
          <p:cNvSpPr txBox="1">
            <a:spLocks noGrp="1"/>
          </p:cNvSpPr>
          <p:nvPr>
            <p:ph type="body" idx="1"/>
          </p:nvPr>
        </p:nvSpPr>
        <p:spPr>
          <a:xfrm>
            <a:off x="457200" y="357166"/>
            <a:ext cx="8229600" cy="576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b="1">
                <a:solidFill>
                  <a:srgbClr val="FF0000"/>
                </a:solidFill>
              </a:rPr>
              <a:t>Synthesis part: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Synthesis part takes the intermediate representation as input and transforms it to the target program.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It is also termed as back end of compiler.</a:t>
            </a:r>
            <a:endParaRPr sz="2400"/>
          </a:p>
        </p:txBody>
      </p:sp>
      <p:pic>
        <p:nvPicPr>
          <p:cNvPr id="517" name="Google Shape;517;p21" descr="Synthesis-par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76" y="3214686"/>
            <a:ext cx="6858048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Lexical Analysis or Scanner</a:t>
            </a:r>
            <a:br>
              <a:rPr lang="en-US"/>
            </a:br>
            <a:endParaRPr/>
          </a:p>
        </p:txBody>
      </p:sp>
      <p:sp>
        <p:nvSpPr>
          <p:cNvPr id="525" name="Google Shape;525;p22"/>
          <p:cNvSpPr txBox="1">
            <a:spLocks noGrp="1"/>
          </p:cNvSpPr>
          <p:nvPr>
            <p:ph type="body" idx="1"/>
          </p:nvPr>
        </p:nvSpPr>
        <p:spPr>
          <a:xfrm>
            <a:off x="285720" y="857232"/>
            <a:ext cx="8572560" cy="578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Reads characters in the source code and groups them into meaningful word called </a:t>
            </a:r>
            <a:r>
              <a:rPr lang="en-US" sz="2400" b="1">
                <a:solidFill>
                  <a:srgbClr val="FF0000"/>
                </a:solidFill>
              </a:rPr>
              <a:t>Token</a:t>
            </a:r>
            <a:r>
              <a:rPr lang="en-US" sz="2400"/>
              <a:t>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Tokens fall into these categories: Keywords, Operators, Identifiers,Constants,Literals strings and Punctuation.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b="1">
                <a:solidFill>
                  <a:srgbClr val="FF0000"/>
                </a:solidFill>
              </a:rPr>
              <a:t>Pattern</a:t>
            </a:r>
            <a:r>
              <a:rPr lang="en-US" sz="2400" b="1"/>
              <a:t>:</a:t>
            </a:r>
            <a:r>
              <a:rPr lang="en-US" sz="2400"/>
              <a:t> Rule for a set of string in the input for which a token is produced as output.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Lexeme</a:t>
            </a:r>
            <a:r>
              <a:rPr lang="en-US" sz="2400"/>
              <a:t> is a sequence of characters in the source code that is matched by the </a:t>
            </a:r>
            <a:r>
              <a:rPr lang="en-US" sz="2400">
                <a:solidFill>
                  <a:srgbClr val="FF0000"/>
                </a:solidFill>
              </a:rPr>
              <a:t>Pattern</a:t>
            </a:r>
            <a:r>
              <a:rPr lang="en-US" sz="2400"/>
              <a:t> for a </a:t>
            </a:r>
            <a:r>
              <a:rPr lang="en-US" sz="2400">
                <a:solidFill>
                  <a:srgbClr val="FF0000"/>
                </a:solidFill>
              </a:rPr>
              <a:t>Token</a:t>
            </a:r>
            <a:r>
              <a:rPr lang="en-US" sz="2400"/>
              <a:t>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i="1">
                <a:solidFill>
                  <a:srgbClr val="FF0000"/>
                </a:solidFill>
              </a:rPr>
              <a:t>Input: stream of characters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i="1">
                <a:solidFill>
                  <a:srgbClr val="FF0000"/>
                </a:solidFill>
              </a:rPr>
              <a:t>Output: Token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26" name="Google Shape;5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27" name="Google Shape;52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528" name="Google Shape;5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0562" y="4071942"/>
            <a:ext cx="453393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 txBox="1">
            <a:spLocks noGrp="1"/>
          </p:cNvSpPr>
          <p:nvPr>
            <p:ph type="title"/>
          </p:nvPr>
        </p:nvSpPr>
        <p:spPr>
          <a:xfrm>
            <a:off x="857224" y="0"/>
            <a:ext cx="7358114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Syntax Analysis or Parser</a:t>
            </a:r>
            <a:br>
              <a:rPr lang="en-US"/>
            </a:br>
            <a:endParaRPr/>
          </a:p>
        </p:txBody>
      </p:sp>
      <p:sp>
        <p:nvSpPr>
          <p:cNvPr id="534" name="Google Shape;534;p23"/>
          <p:cNvSpPr txBox="1">
            <a:spLocks noGrp="1"/>
          </p:cNvSpPr>
          <p:nvPr>
            <p:ph type="body" idx="1"/>
          </p:nvPr>
        </p:nvSpPr>
        <p:spPr>
          <a:xfrm>
            <a:off x="457200" y="714356"/>
            <a:ext cx="8329642" cy="57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Parser groups the tokens produced by lexical analyzer into grammatical phrases or syntactic variables.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Generates a tree like representation called parse tree 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parse tree describes the syntactic structure of the input.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Parse tree for </a:t>
            </a:r>
            <a:r>
              <a:rPr lang="en-US" sz="2000" b="1"/>
              <a:t>position :=initial + rate * 60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35" name="Google Shape;53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36" name="Google Shape;53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537" name="Google Shape;5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8352" y="2285992"/>
            <a:ext cx="7149862" cy="35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"/>
          <p:cNvSpPr txBox="1">
            <a:spLocks noGrp="1"/>
          </p:cNvSpPr>
          <p:nvPr>
            <p:ph type="title"/>
          </p:nvPr>
        </p:nvSpPr>
        <p:spPr>
          <a:xfrm>
            <a:off x="785786" y="60324"/>
            <a:ext cx="7115196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Semantic Analysis </a:t>
            </a:r>
            <a:br>
              <a:rPr lang="en-US"/>
            </a:br>
            <a:endParaRPr/>
          </a:p>
        </p:txBody>
      </p:sp>
      <p:sp>
        <p:nvSpPr>
          <p:cNvPr id="543" name="Google Shape;543;p24"/>
          <p:cNvSpPr txBox="1">
            <a:spLocks noGrp="1"/>
          </p:cNvSpPr>
          <p:nvPr>
            <p:ph type="body" idx="1"/>
          </p:nvPr>
        </p:nvSpPr>
        <p:spPr>
          <a:xfrm>
            <a:off x="457200" y="1071546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Checks for semantic errors 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Concentrates on </a:t>
            </a:r>
            <a:r>
              <a:rPr lang="en-US" sz="2400">
                <a:solidFill>
                  <a:srgbClr val="FF0000"/>
                </a:solidFill>
              </a:rPr>
              <a:t>Type checking</a:t>
            </a:r>
            <a:r>
              <a:rPr lang="en-US" sz="2400"/>
              <a:t> -whether operands are type compatible.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e.g. real number used to index an array.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Semantic analysis inserts a conversion of integer to real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44" name="Google Shape;54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45" name="Google Shape;54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546" name="Google Shape;5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24" y="2857496"/>
            <a:ext cx="6786610" cy="30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7829576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Intermediate Code Generation</a:t>
            </a:r>
            <a:endParaRPr/>
          </a:p>
        </p:txBody>
      </p:sp>
      <p:sp>
        <p:nvSpPr>
          <p:cNvPr id="552" name="Google Shape;552;p25"/>
          <p:cNvSpPr txBox="1">
            <a:spLocks noGrp="1"/>
          </p:cNvSpPr>
          <p:nvPr>
            <p:ph type="body" idx="1"/>
          </p:nvPr>
        </p:nvSpPr>
        <p:spPr>
          <a:xfrm>
            <a:off x="457200" y="714356"/>
            <a:ext cx="8329642" cy="564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Produces intermediate representations for the source program which are of the following forms: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Postfix notation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Three address code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Syntax tree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Commonly used form is the three address code.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     </a:t>
            </a:r>
            <a:r>
              <a:rPr lang="en-US" sz="2000" b="1"/>
              <a:t> </a:t>
            </a:r>
            <a:r>
              <a:rPr lang="en-US" sz="2000"/>
              <a:t>where t</a:t>
            </a:r>
            <a:r>
              <a:rPr lang="en-US" sz="2000" baseline="-25000"/>
              <a:t>1</a:t>
            </a:r>
            <a:r>
              <a:rPr lang="en-US" sz="2000"/>
              <a:t> , t</a:t>
            </a:r>
            <a:r>
              <a:rPr lang="en-US" sz="2000" baseline="-25000"/>
              <a:t>2</a:t>
            </a:r>
            <a:r>
              <a:rPr lang="en-US" sz="2000"/>
              <a:t> , t</a:t>
            </a:r>
            <a:r>
              <a:rPr lang="en-US" sz="2000" baseline="-25000"/>
              <a:t>3</a:t>
            </a:r>
            <a:r>
              <a:rPr lang="en-US" sz="2000"/>
              <a:t> are compiler generated temporary variables.</a:t>
            </a:r>
            <a:endParaRPr sz="2000" baseline="-250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Properties of intermediate code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should be easy to produce and easy to translate into target program.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53" name="Google Shape;55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55" name="Google Shape;5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3214686"/>
            <a:ext cx="2786082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 txBox="1">
            <a:spLocks noGrp="1"/>
          </p:cNvSpPr>
          <p:nvPr>
            <p:ph type="title"/>
          </p:nvPr>
        </p:nvSpPr>
        <p:spPr>
          <a:xfrm>
            <a:off x="600076" y="71414"/>
            <a:ext cx="7615262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Code Optimizer</a:t>
            </a:r>
            <a:endParaRPr/>
          </a:p>
        </p:txBody>
      </p:sp>
      <p:sp>
        <p:nvSpPr>
          <p:cNvPr id="561" name="Google Shape;561;p26"/>
          <p:cNvSpPr txBox="1">
            <a:spLocks noGrp="1"/>
          </p:cNvSpPr>
          <p:nvPr>
            <p:ph type="body" idx="1"/>
          </p:nvPr>
        </p:nvSpPr>
        <p:spPr>
          <a:xfrm>
            <a:off x="457200" y="785794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• Improves and produces optimized intermediate code as  output.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e.g.</a:t>
            </a: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			t</a:t>
            </a:r>
            <a:r>
              <a:rPr lang="en-US" sz="2400" b="1" baseline="-25000"/>
              <a:t>1</a:t>
            </a:r>
            <a:r>
              <a:rPr lang="en-US" sz="2400" b="1"/>
              <a:t> = id</a:t>
            </a:r>
            <a:r>
              <a:rPr lang="en-US" sz="2400" b="1" baseline="-25000"/>
              <a:t>3</a:t>
            </a:r>
            <a:r>
              <a:rPr lang="en-US" sz="2400" b="1"/>
              <a:t>* 60.0</a:t>
            </a: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			id</a:t>
            </a:r>
            <a:r>
              <a:rPr lang="en-US" sz="2400" b="1" baseline="-25000"/>
              <a:t>1</a:t>
            </a:r>
            <a:r>
              <a:rPr lang="en-US" sz="2400" b="1"/>
              <a:t> = id</a:t>
            </a:r>
            <a:r>
              <a:rPr lang="en-US" sz="2400" b="1" baseline="-25000"/>
              <a:t>2</a:t>
            </a:r>
            <a:r>
              <a:rPr lang="en-US" sz="2400" b="1"/>
              <a:t> + t</a:t>
            </a:r>
            <a:r>
              <a:rPr lang="en-US" sz="2400" b="1" baseline="-25000"/>
              <a:t>1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Helps in generating fast running machine code.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Techniques used: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Common sub expression elimination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Dead code elimination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Constant folding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Copy propagation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Code motion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Reduction in strength</a:t>
            </a:r>
            <a:endParaRPr/>
          </a:p>
          <a:p>
            <a:pPr marL="74295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Induction variable elimination......etc.</a:t>
            </a:r>
            <a:endParaRPr sz="20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/>
            </a:r>
            <a:br>
              <a:rPr lang="en-US" sz="2400"/>
            </a:br>
            <a:endParaRPr sz="2400"/>
          </a:p>
        </p:txBody>
      </p:sp>
      <p:sp>
        <p:nvSpPr>
          <p:cNvPr id="562" name="Google Shape;56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7"/>
          <p:cNvSpPr txBox="1">
            <a:spLocks noGrp="1"/>
          </p:cNvSpPr>
          <p:nvPr>
            <p:ph type="title"/>
          </p:nvPr>
        </p:nvSpPr>
        <p:spPr>
          <a:xfrm>
            <a:off x="785786" y="71438"/>
            <a:ext cx="7358114" cy="7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Generation</a:t>
            </a:r>
            <a:endParaRPr/>
          </a:p>
        </p:txBody>
      </p:sp>
      <p:sp>
        <p:nvSpPr>
          <p:cNvPr id="569" name="Google Shape;569;p27"/>
          <p:cNvSpPr txBox="1">
            <a:spLocks noGrp="1"/>
          </p:cNvSpPr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Intermediate instructions are translated into a sequence of machine instructions that perform the same task.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Using registers R1 and R2 the translation of the e.g. is:</a:t>
            </a: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             </a:t>
            </a:r>
            <a:endParaRPr sz="2400"/>
          </a:p>
        </p:txBody>
      </p:sp>
      <p:sp>
        <p:nvSpPr>
          <p:cNvPr id="570" name="Google Shape;57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572" name="Google Shape;5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926" y="2500306"/>
            <a:ext cx="2571768" cy="230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>
            <a:spLocks noGrp="1"/>
          </p:cNvSpPr>
          <p:nvPr>
            <p:ph type="title"/>
          </p:nvPr>
        </p:nvSpPr>
        <p:spPr>
          <a:xfrm>
            <a:off x="457200" y="71438"/>
            <a:ext cx="761526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Symbol Table Management</a:t>
            </a:r>
            <a:endParaRPr/>
          </a:p>
        </p:txBody>
      </p:sp>
      <p:sp>
        <p:nvSpPr>
          <p:cNvPr id="578" name="Google Shape;578;p28"/>
          <p:cNvSpPr txBox="1">
            <a:spLocks noGrp="1"/>
          </p:cNvSpPr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Stores all the information about identifiers used in the program.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structure containing a record for each identifier, with fields for the attributes of the identifier.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Whenever an identifier is detected in any of the phases, it is stored in the symbol table.</a:t>
            </a:r>
            <a:endParaRPr sz="2400"/>
          </a:p>
        </p:txBody>
      </p:sp>
      <p:sp>
        <p:nvSpPr>
          <p:cNvPr id="579" name="Google Shape;579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581" name="Google Shape;58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36" y="3357562"/>
            <a:ext cx="3667141" cy="25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"/>
          <p:cNvSpPr txBox="1">
            <a:spLocks noGrp="1"/>
          </p:cNvSpPr>
          <p:nvPr>
            <p:ph type="body" idx="1"/>
          </p:nvPr>
        </p:nvSpPr>
        <p:spPr>
          <a:xfrm>
            <a:off x="285720" y="214290"/>
            <a:ext cx="8572560" cy="628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lang="en-US" b="1"/>
              <a:t>   UNIT 1 LEXICAL ANALYSIS </a:t>
            </a:r>
            <a:r>
              <a:rPr lang="en-US"/>
              <a:t>								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Structure of compiler 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Functions and Roles of lexical phase 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Input buffering 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Representation of tokens using regular expression 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Properties of regular expression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Finite Automata 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Regular Expression to Finite Automata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NFA to Minimized DFA.</a:t>
            </a:r>
            <a:r>
              <a:rPr lang="en-US"/>
              <a:t> </a:t>
            </a:r>
            <a:endParaRPr/>
          </a:p>
        </p:txBody>
      </p:sp>
      <p:sp>
        <p:nvSpPr>
          <p:cNvPr id="340" name="Google Shape;34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341" name="Google Shape;34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>
            <a:spLocks noGrp="1"/>
          </p:cNvSpPr>
          <p:nvPr>
            <p:ph type="title"/>
          </p:nvPr>
        </p:nvSpPr>
        <p:spPr>
          <a:xfrm>
            <a:off x="642910" y="71414"/>
            <a:ext cx="7472386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Error Handling</a:t>
            </a:r>
            <a:endParaRPr/>
          </a:p>
        </p:txBody>
      </p:sp>
      <p:sp>
        <p:nvSpPr>
          <p:cNvPr id="587" name="Google Shape;587;p29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58204" cy="542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phase can encounter errors. After detecting an error, a phase must handle the error so that compilation can proceed.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Few errors:</a:t>
            </a:r>
            <a:endParaRPr sz="240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lexical analysis:  misspelled name of some identifier.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syntax analysis: missing semicolon or unbalanced parenthesis.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Semantic analysis: Type mismatch.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code optimization, errors occur when the result is affected by the optimization.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code generation, it shows error when code is missing etc.</a:t>
            </a:r>
            <a:endParaRPr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88" name="Google Shape;58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0"/>
          <p:cNvSpPr txBox="1">
            <a:spLocks noGrp="1"/>
          </p:cNvSpPr>
          <p:nvPr>
            <p:ph type="title"/>
          </p:nvPr>
        </p:nvSpPr>
        <p:spPr>
          <a:xfrm>
            <a:off x="714348" y="0"/>
            <a:ext cx="7472386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Translation of a statement</a:t>
            </a:r>
            <a:endParaRPr/>
          </a:p>
        </p:txBody>
      </p:sp>
      <p:sp>
        <p:nvSpPr>
          <p:cNvPr id="595" name="Google Shape;59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596" name="Google Shape;59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97" name="Google Shape;5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10" y="785794"/>
            <a:ext cx="6643734" cy="566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>
            <a:spLocks noGrp="1"/>
          </p:cNvSpPr>
          <p:nvPr>
            <p:ph type="title"/>
          </p:nvPr>
        </p:nvSpPr>
        <p:spPr>
          <a:xfrm>
            <a:off x="357158" y="71414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03" name="Google Shape;603;p31"/>
          <p:cNvSpPr txBox="1">
            <a:spLocks noGrp="1"/>
          </p:cNvSpPr>
          <p:nvPr>
            <p:ph type="body" idx="1"/>
          </p:nvPr>
        </p:nvSpPr>
        <p:spPr>
          <a:xfrm>
            <a:off x="285720" y="928670"/>
            <a:ext cx="8501122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51435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Alfred V. Aho, Jeffery D. Ullman &amp; Ravi Sethi, ” Compiler Principles, Techniques &amp; Tools”, Addison- Wesley Publishing Company,1986. </a:t>
            </a:r>
            <a:endParaRPr/>
          </a:p>
          <a:p>
            <a:pPr marL="514350" lvl="0" indent="-3619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51435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Alfred V. Aho, Jeffery D. Ullman, “Principles of Compiler Design”, Narosa Publishing House, 15th reprint, 1996. </a:t>
            </a:r>
            <a:endParaRPr/>
          </a:p>
          <a:p>
            <a:pPr marL="514350" lvl="0" indent="-3619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514350" lvl="0" indent="-5143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 M. Dhamdhere , “System Programming”, 2nd Edition, Tata McGraw Hill Publishing, 1999. </a:t>
            </a:r>
            <a:endParaRPr sz="2400"/>
          </a:p>
          <a:p>
            <a:pPr marL="34290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604" name="Google Shape;604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605" name="Google Shape;60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2"/>
          <p:cNvSpPr txBox="1">
            <a:spLocks noGrp="1"/>
          </p:cNvSpPr>
          <p:nvPr>
            <p:ph type="body" idx="1"/>
          </p:nvPr>
        </p:nvSpPr>
        <p:spPr>
          <a:xfrm>
            <a:off x="457200" y="857232"/>
            <a:ext cx="8229600" cy="48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ctr" rtl="0">
              <a:spcBef>
                <a:spcPts val="1440"/>
              </a:spcBef>
              <a:spcAft>
                <a:spcPts val="0"/>
              </a:spcAft>
              <a:buClr>
                <a:srgbClr val="00B0F0"/>
              </a:buClr>
              <a:buSzPts val="7200"/>
              <a:buNone/>
            </a:pPr>
            <a:r>
              <a:rPr lang="en-US" sz="7200" b="1">
                <a:solidFill>
                  <a:srgbClr val="00B0F0"/>
                </a:solidFill>
                <a:latin typeface="Corsiva"/>
                <a:ea typeface="Corsiva"/>
                <a:cs typeface="Corsiva"/>
                <a:sym typeface="Corsiva"/>
              </a:rPr>
              <a:t>THANK YOU</a:t>
            </a:r>
            <a:endParaRPr sz="7200" b="1">
              <a:solidFill>
                <a:srgbClr val="00B0F0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611" name="Google Shape;61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612" name="Google Shape;61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C25DC97F-2B66-40C6-A072-AFAD4EB2ECDD}"/>
              </a:ext>
            </a:extLst>
          </p:cNvPr>
          <p:cNvSpPr/>
          <p:nvPr/>
        </p:nvSpPr>
        <p:spPr>
          <a:xfrm>
            <a:off x="745725" y="1260630"/>
            <a:ext cx="2976239" cy="474067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BCDA1BAF-83B8-4ABA-A968-4BB86C7404A2}"/>
              </a:ext>
            </a:extLst>
          </p:cNvPr>
          <p:cNvSpPr/>
          <p:nvPr/>
        </p:nvSpPr>
        <p:spPr>
          <a:xfrm>
            <a:off x="1045346" y="1917577"/>
            <a:ext cx="2436920" cy="394168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AB295D3-091C-40A4-8C30-71623BF9A983}"/>
              </a:ext>
            </a:extLst>
          </p:cNvPr>
          <p:cNvSpPr/>
          <p:nvPr/>
        </p:nvSpPr>
        <p:spPr>
          <a:xfrm>
            <a:off x="1351625" y="2689934"/>
            <a:ext cx="1784412" cy="303616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B62B248-1B2D-44CC-9623-45317AA263F4}"/>
              </a:ext>
            </a:extLst>
          </p:cNvPr>
          <p:cNvSpPr/>
          <p:nvPr/>
        </p:nvSpPr>
        <p:spPr>
          <a:xfrm>
            <a:off x="1731146" y="3737499"/>
            <a:ext cx="1058661" cy="185987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Hard</a:t>
            </a:r>
          </a:p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53E27E1-4F60-421C-B496-027020E313A7}"/>
              </a:ext>
            </a:extLst>
          </p:cNvPr>
          <p:cNvSpPr txBox="1"/>
          <p:nvPr/>
        </p:nvSpPr>
        <p:spPr>
          <a:xfrm>
            <a:off x="1764187" y="3050351"/>
            <a:ext cx="99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</a:t>
            </a:r>
          </a:p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AB77EC-3C31-4940-B530-4341543A1270}"/>
              </a:ext>
            </a:extLst>
          </p:cNvPr>
          <p:cNvSpPr txBox="1"/>
          <p:nvPr/>
        </p:nvSpPr>
        <p:spPr>
          <a:xfrm>
            <a:off x="1646366" y="2060446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Application</a:t>
            </a:r>
          </a:p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DF7A37-58E2-4652-8930-BFB9B6BE9617}"/>
              </a:ext>
            </a:extLst>
          </p:cNvPr>
          <p:cNvSpPr txBox="1"/>
          <p:nvPr/>
        </p:nvSpPr>
        <p:spPr>
          <a:xfrm>
            <a:off x="1939100" y="1451005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5246DA-5D85-49F9-B09C-ABB4F2C73994}"/>
              </a:ext>
            </a:extLst>
          </p:cNvPr>
          <p:cNvSpPr txBox="1"/>
          <p:nvPr/>
        </p:nvSpPr>
        <p:spPr>
          <a:xfrm>
            <a:off x="4354484" y="594805"/>
            <a:ext cx="4354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 Software: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System Software: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Hardware: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2" name="Picture 4" descr="The Evolution of Windows | Windows operating systems, Logo ...">
            <a:extLst>
              <a:ext uri="{FF2B5EF4-FFF2-40B4-BE49-F238E27FC236}">
                <a16:creationId xmlns:a16="http://schemas.microsoft.com/office/drawing/2014/main" xmlns="" id="{EEA6E096-7F8C-4B60-B351-FB411A641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 t="21946" r="3931" b="27430"/>
          <a:stretch/>
        </p:blipFill>
        <p:spPr bwMode="auto">
          <a:xfrm>
            <a:off x="4763977" y="3126267"/>
            <a:ext cx="3568826" cy="7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ow Iconic Apple Logo | Logaster">
            <a:extLst>
              <a:ext uri="{FF2B5EF4-FFF2-40B4-BE49-F238E27FC236}">
                <a16:creationId xmlns:a16="http://schemas.microsoft.com/office/drawing/2014/main" xmlns="" id="{EBFFC841-162A-4ED1-B945-C9129C293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28336" r="8156" b="24298"/>
          <a:stretch/>
        </p:blipFill>
        <p:spPr bwMode="auto">
          <a:xfrm>
            <a:off x="4763977" y="3888419"/>
            <a:ext cx="3568826" cy="7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 descr="Linux logo and symbol, meaning, history, PNG">
            <a:extLst>
              <a:ext uri="{FF2B5EF4-FFF2-40B4-BE49-F238E27FC236}">
                <a16:creationId xmlns:a16="http://schemas.microsoft.com/office/drawing/2014/main" xmlns="" id="{833EA220-F159-479D-9430-F54622B0D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3276600"/>
            <a:ext cx="228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AC6B433-3C1B-4B3B-AA3A-C67FB7B0C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08" y="4636135"/>
            <a:ext cx="585161" cy="7621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40D2763-5791-48C0-997E-4E670F681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78" y="927254"/>
            <a:ext cx="2286000" cy="666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B201CEA-E1EA-4220-A554-7D2B6BBD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978" y="927254"/>
            <a:ext cx="1435894" cy="666750"/>
          </a:xfrm>
          <a:prstGeom prst="rect">
            <a:avLst/>
          </a:prstGeom>
        </p:spPr>
      </p:pic>
      <p:pic>
        <p:nvPicPr>
          <p:cNvPr id="23" name="Picture 12" descr="Responsive web design Cross-browser Web browser Software Testing ...">
            <a:extLst>
              <a:ext uri="{FF2B5EF4-FFF2-40B4-BE49-F238E27FC236}">
                <a16:creationId xmlns:a16="http://schemas.microsoft.com/office/drawing/2014/main" xmlns="" id="{8190A974-CD0C-4E57-A734-C03FF13B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t="1779" r="5964" b="3087"/>
          <a:stretch/>
        </p:blipFill>
        <p:spPr bwMode="auto">
          <a:xfrm>
            <a:off x="4763978" y="1594004"/>
            <a:ext cx="1857667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Pubg Round Mouse Pad Pubg Dark Player Thick Flexible Mouse mat ...">
            <a:extLst>
              <a:ext uri="{FF2B5EF4-FFF2-40B4-BE49-F238E27FC236}">
                <a16:creationId xmlns:a16="http://schemas.microsoft.com/office/drawing/2014/main" xmlns="" id="{6FC931A9-4C09-4835-B18E-324C0A6B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80" y="2260754"/>
            <a:ext cx="679658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B0257FD-7CD7-4786-81A2-F8F46F7462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7568"/>
          <a:stretch/>
        </p:blipFill>
        <p:spPr>
          <a:xfrm>
            <a:off x="6621645" y="1585588"/>
            <a:ext cx="533522" cy="6667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5741FBA1-34BA-4DE2-AB5A-2C1FA799B8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7209" y="1585429"/>
            <a:ext cx="436291" cy="658334"/>
          </a:xfrm>
          <a:prstGeom prst="rect">
            <a:avLst/>
          </a:prstGeom>
        </p:spPr>
      </p:pic>
      <p:pic>
        <p:nvPicPr>
          <p:cNvPr id="30" name="Picture 18" descr="Candy Crush Saga: Amazon.co.uk: Appstore for Android">
            <a:extLst>
              <a:ext uri="{FF2B5EF4-FFF2-40B4-BE49-F238E27FC236}">
                <a16:creationId xmlns:a16="http://schemas.microsoft.com/office/drawing/2014/main" xmlns="" id="{7D682D5E-F127-4D56-827A-3BA96C81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3500" y="1594005"/>
            <a:ext cx="436290" cy="6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Netflix on the App Store">
            <a:extLst>
              <a:ext uri="{FF2B5EF4-FFF2-40B4-BE49-F238E27FC236}">
                <a16:creationId xmlns:a16="http://schemas.microsoft.com/office/drawing/2014/main" xmlns="" id="{59691FA9-B146-495A-BE0B-C2D5D434E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7" t="32058" r="32795" b="32485"/>
          <a:stretch/>
        </p:blipFill>
        <p:spPr bwMode="auto">
          <a:xfrm>
            <a:off x="8019790" y="1594004"/>
            <a:ext cx="466082" cy="64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0EECD8B-3DD0-4486-971A-7983094D8B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6185" y="5709081"/>
            <a:ext cx="714437" cy="723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814ADDE-DE04-458A-B33C-BF95BDE430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0622" y="5709081"/>
            <a:ext cx="634420" cy="723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4845174-6111-460E-A2D6-8F09741F05C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23143" y="5709081"/>
            <a:ext cx="525826" cy="731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E1AE2DC-2BAD-4EBC-A898-4FF2E959A2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4947" y="5703236"/>
            <a:ext cx="611558" cy="7239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9A1CC20-52DB-4F6B-BD39-D125EB803E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56505" y="5703236"/>
            <a:ext cx="685859" cy="723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16F92D1-5045-4E52-8C97-F3CFFA4393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4259" y="5709081"/>
            <a:ext cx="428663" cy="7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9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C3FF88-154E-448A-B7D8-65BCDBF34C6B}"/>
              </a:ext>
            </a:extLst>
          </p:cNvPr>
          <p:cNvSpPr/>
          <p:nvPr/>
        </p:nvSpPr>
        <p:spPr>
          <a:xfrm>
            <a:off x="3730311" y="1592671"/>
            <a:ext cx="1964184" cy="8611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System Software </a:t>
            </a:r>
          </a:p>
          <a:p>
            <a:pPr algn="ctr"/>
            <a:r>
              <a:rPr lang="en-IN" b="1" dirty="0"/>
              <a:t>Types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322D24E-D655-4BFC-AF7B-AF0DC623FF7D}"/>
              </a:ext>
            </a:extLst>
          </p:cNvPr>
          <p:cNvSpPr/>
          <p:nvPr/>
        </p:nvSpPr>
        <p:spPr>
          <a:xfrm>
            <a:off x="779016" y="3142695"/>
            <a:ext cx="1318334" cy="2929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Operating system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Acts as interface between hardware, system programs </a:t>
            </a:r>
          </a:p>
          <a:p>
            <a:pPr algn="ctr"/>
            <a:r>
              <a:rPr lang="en-IN" sz="1400" dirty="0"/>
              <a:t>and user - windows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CF1A4E3-1472-41FC-BF08-519659A15F90}"/>
              </a:ext>
            </a:extLst>
          </p:cNvPr>
          <p:cNvSpPr/>
          <p:nvPr/>
        </p:nvSpPr>
        <p:spPr>
          <a:xfrm>
            <a:off x="2476593" y="3142693"/>
            <a:ext cx="1318334" cy="2929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Device Driver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Device communication between OS and other programs – in-built drivers installed.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D06B4C2F-4F44-4529-A1FE-A4277D167456}"/>
              </a:ext>
            </a:extLst>
          </p:cNvPr>
          <p:cNvSpPr/>
          <p:nvPr/>
        </p:nvSpPr>
        <p:spPr>
          <a:xfrm>
            <a:off x="4229101" y="3142693"/>
            <a:ext cx="1318334" cy="2929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Firmware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1400" dirty="0"/>
              <a:t>Operational software embedded within memory chips – BIOS, UFEI – resides within devices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5DE4515-8750-4609-A9BA-A02853413C73}"/>
              </a:ext>
            </a:extLst>
          </p:cNvPr>
          <p:cNvSpPr/>
          <p:nvPr/>
        </p:nvSpPr>
        <p:spPr>
          <a:xfrm>
            <a:off x="5850385" y="3142693"/>
            <a:ext cx="1318334" cy="2929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Translators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1400" dirty="0"/>
              <a:t>Intermediate programs to translate high level source code to machine language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583A853-6F26-4D84-9709-8265D17EDB3B}"/>
              </a:ext>
            </a:extLst>
          </p:cNvPr>
          <p:cNvSpPr/>
          <p:nvPr/>
        </p:nvSpPr>
        <p:spPr>
          <a:xfrm>
            <a:off x="7471669" y="3142694"/>
            <a:ext cx="1318334" cy="29296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Utility software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Acts as interface between system and application software – maintenance tasks -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5E384B-A3D7-4B59-9667-A771E6836922}"/>
              </a:ext>
            </a:extLst>
          </p:cNvPr>
          <p:cNvSpPr txBox="1"/>
          <p:nvPr/>
        </p:nvSpPr>
        <p:spPr>
          <a:xfrm>
            <a:off x="880705" y="683588"/>
            <a:ext cx="7443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control and coordinate the procedures and functions of computer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functional interaction between hardware, software and the user.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DBC5F7F-7FCF-40C5-A2E6-C8341787516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12403" y="2453806"/>
            <a:ext cx="0" cy="19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C7F1393-578B-4456-A1A0-5F64401AD157}"/>
              </a:ext>
            </a:extLst>
          </p:cNvPr>
          <p:cNvCxnSpPr/>
          <p:nvPr/>
        </p:nvCxnSpPr>
        <p:spPr>
          <a:xfrm>
            <a:off x="1418208" y="2645546"/>
            <a:ext cx="6731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CCB4E631-DC4C-4778-98B9-02E991F194DD}"/>
              </a:ext>
            </a:extLst>
          </p:cNvPr>
          <p:cNvCxnSpPr/>
          <p:nvPr/>
        </p:nvCxnSpPr>
        <p:spPr>
          <a:xfrm>
            <a:off x="1418208" y="2645546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4BE8220-FE66-463A-968A-C7C64A475D26}"/>
              </a:ext>
            </a:extLst>
          </p:cNvPr>
          <p:cNvCxnSpPr/>
          <p:nvPr/>
        </p:nvCxnSpPr>
        <p:spPr>
          <a:xfrm>
            <a:off x="3137147" y="2645546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959391C-EC0A-4D04-AB5B-89570BA72BA7}"/>
              </a:ext>
            </a:extLst>
          </p:cNvPr>
          <p:cNvCxnSpPr/>
          <p:nvPr/>
        </p:nvCxnSpPr>
        <p:spPr>
          <a:xfrm>
            <a:off x="4712403" y="2645546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0701E52C-843F-42B5-868D-2DBAFBB266D9}"/>
              </a:ext>
            </a:extLst>
          </p:cNvPr>
          <p:cNvCxnSpPr/>
          <p:nvPr/>
        </p:nvCxnSpPr>
        <p:spPr>
          <a:xfrm>
            <a:off x="6481809" y="2645546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BFE9B21-6FCE-4384-A7A6-8A19AE41C2D6}"/>
              </a:ext>
            </a:extLst>
          </p:cNvPr>
          <p:cNvCxnSpPr/>
          <p:nvPr/>
        </p:nvCxnSpPr>
        <p:spPr>
          <a:xfrm>
            <a:off x="8149701" y="2645546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373BFE77-B855-4CC6-BF5D-A9B91B794923}"/>
              </a:ext>
            </a:extLst>
          </p:cNvPr>
          <p:cNvSpPr/>
          <p:nvPr/>
        </p:nvSpPr>
        <p:spPr>
          <a:xfrm>
            <a:off x="1381588" y="3890152"/>
            <a:ext cx="73241" cy="248575"/>
          </a:xfrm>
          <a:prstGeom prst="downArrow">
            <a:avLst/>
          </a:prstGeom>
          <a:solidFill>
            <a:srgbClr val="FCF7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AA4178A0-BDD5-4B3B-8A43-6ED985D2E445}"/>
              </a:ext>
            </a:extLst>
          </p:cNvPr>
          <p:cNvSpPr/>
          <p:nvPr/>
        </p:nvSpPr>
        <p:spPr>
          <a:xfrm>
            <a:off x="3126604" y="4039341"/>
            <a:ext cx="73241" cy="248575"/>
          </a:xfrm>
          <a:prstGeom prst="downArrow">
            <a:avLst/>
          </a:prstGeom>
          <a:solidFill>
            <a:srgbClr val="FCF7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3184E167-66DC-403A-9F48-6B57907353DF}"/>
              </a:ext>
            </a:extLst>
          </p:cNvPr>
          <p:cNvSpPr/>
          <p:nvPr/>
        </p:nvSpPr>
        <p:spPr>
          <a:xfrm>
            <a:off x="4851646" y="3915052"/>
            <a:ext cx="73241" cy="248575"/>
          </a:xfrm>
          <a:prstGeom prst="downArrow">
            <a:avLst/>
          </a:prstGeom>
          <a:solidFill>
            <a:srgbClr val="FCF7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xmlns="" id="{C7C57EC1-B931-45BA-A08D-9FDBDEEFF99D}"/>
              </a:ext>
            </a:extLst>
          </p:cNvPr>
          <p:cNvSpPr/>
          <p:nvPr/>
        </p:nvSpPr>
        <p:spPr>
          <a:xfrm>
            <a:off x="6445189" y="3836888"/>
            <a:ext cx="73241" cy="248575"/>
          </a:xfrm>
          <a:prstGeom prst="downArrow">
            <a:avLst/>
          </a:prstGeom>
          <a:solidFill>
            <a:srgbClr val="FCF7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xmlns="" id="{FED4DA86-5990-4D33-A8B7-20477AA9F562}"/>
              </a:ext>
            </a:extLst>
          </p:cNvPr>
          <p:cNvSpPr/>
          <p:nvPr/>
        </p:nvSpPr>
        <p:spPr>
          <a:xfrm>
            <a:off x="8108087" y="3915053"/>
            <a:ext cx="73241" cy="248575"/>
          </a:xfrm>
          <a:prstGeom prst="downArrow">
            <a:avLst/>
          </a:prstGeom>
          <a:solidFill>
            <a:srgbClr val="FCF7F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4AA2874-01DF-4FA7-AB48-F3AB8B29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7" y="5344357"/>
            <a:ext cx="792865" cy="10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D8BA7AC9-79DF-4B04-80F8-5BD88828EDC9}"/>
              </a:ext>
            </a:extLst>
          </p:cNvPr>
          <p:cNvSpPr/>
          <p:nvPr/>
        </p:nvSpPr>
        <p:spPr>
          <a:xfrm>
            <a:off x="3488924" y="948431"/>
            <a:ext cx="2010792" cy="807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FA7F89C1-409C-421A-B967-4535AEC1306D}"/>
              </a:ext>
            </a:extLst>
          </p:cNvPr>
          <p:cNvSpPr/>
          <p:nvPr/>
        </p:nvSpPr>
        <p:spPr>
          <a:xfrm>
            <a:off x="3488924" y="4484703"/>
            <a:ext cx="2010792" cy="8078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COMPUTER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DB17BAF-FF3F-4CF1-A0D4-77E1BF5F1F71}"/>
              </a:ext>
            </a:extLst>
          </p:cNvPr>
          <p:cNvSpPr/>
          <p:nvPr/>
        </p:nvSpPr>
        <p:spPr>
          <a:xfrm>
            <a:off x="3149353" y="2716567"/>
            <a:ext cx="2689935" cy="80786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SYSTEM SOFTWARE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xmlns="" id="{C802E631-8B86-4148-84F0-692613CBF0CF}"/>
              </a:ext>
            </a:extLst>
          </p:cNvPr>
          <p:cNvSpPr/>
          <p:nvPr/>
        </p:nvSpPr>
        <p:spPr>
          <a:xfrm>
            <a:off x="4364484" y="1769616"/>
            <a:ext cx="259672" cy="929197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xmlns="" id="{47E5F9E4-6638-4105-A392-B887EE622EB7}"/>
              </a:ext>
            </a:extLst>
          </p:cNvPr>
          <p:cNvSpPr/>
          <p:nvPr/>
        </p:nvSpPr>
        <p:spPr>
          <a:xfrm>
            <a:off x="4361154" y="3537752"/>
            <a:ext cx="259672" cy="946951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EC200C-8E6B-47BC-B061-0B63FEDACF18}"/>
              </a:ext>
            </a:extLst>
          </p:cNvPr>
          <p:cNvSpPr txBox="1"/>
          <p:nvPr/>
        </p:nvSpPr>
        <p:spPr>
          <a:xfrm>
            <a:off x="6378605" y="815267"/>
            <a:ext cx="2024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Collection of programs </a:t>
            </a:r>
          </a:p>
          <a:p>
            <a:r>
              <a:rPr lang="en-IN" dirty="0"/>
              <a:t>that bridges the gap </a:t>
            </a:r>
          </a:p>
          <a:p>
            <a:r>
              <a:rPr lang="en-IN" dirty="0"/>
              <a:t>between the computer </a:t>
            </a:r>
          </a:p>
          <a:p>
            <a:r>
              <a:rPr lang="en-IN" dirty="0"/>
              <a:t>and the user.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2222C1-9CFF-4F61-8EFB-29BE6ECEFDF9}"/>
              </a:ext>
            </a:extLst>
          </p:cNvPr>
          <p:cNvSpPr txBox="1"/>
          <p:nvPr/>
        </p:nvSpPr>
        <p:spPr>
          <a:xfrm>
            <a:off x="6378605" y="2505670"/>
            <a:ext cx="2361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Translates the needs of</a:t>
            </a:r>
          </a:p>
          <a:p>
            <a:r>
              <a:rPr lang="en-IN" dirty="0"/>
              <a:t>The user in a language </a:t>
            </a:r>
          </a:p>
          <a:p>
            <a:r>
              <a:rPr lang="en-IN" dirty="0"/>
              <a:t>that computer understands.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41B23A-53AB-449C-B9C1-8598DC62FD27}"/>
              </a:ext>
            </a:extLst>
          </p:cNvPr>
          <p:cNvSpPr txBox="1"/>
          <p:nvPr/>
        </p:nvSpPr>
        <p:spPr>
          <a:xfrm>
            <a:off x="6378605" y="3750023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Acts as an intermediary</a:t>
            </a:r>
          </a:p>
          <a:p>
            <a:r>
              <a:rPr lang="en-IN" dirty="0"/>
              <a:t>between the user </a:t>
            </a:r>
          </a:p>
          <a:p>
            <a:r>
              <a:rPr lang="en-IN" dirty="0"/>
              <a:t>and the machine.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9146BB-21F5-4610-9020-96874A288315}"/>
              </a:ext>
            </a:extLst>
          </p:cNvPr>
          <p:cNvSpPr txBox="1"/>
          <p:nvPr/>
        </p:nvSpPr>
        <p:spPr>
          <a:xfrm>
            <a:off x="6378605" y="5154915"/>
            <a:ext cx="1915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Software designed to </a:t>
            </a:r>
          </a:p>
          <a:p>
            <a:r>
              <a:rPr lang="en-IN" dirty="0"/>
              <a:t>provide platform for </a:t>
            </a:r>
          </a:p>
          <a:p>
            <a:r>
              <a:rPr lang="en-IN" dirty="0"/>
              <a:t>other software's.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D55C04C-E893-4ABB-9D89-744545CEB4E5}"/>
              </a:ext>
            </a:extLst>
          </p:cNvPr>
          <p:cNvCxnSpPr>
            <a:endCxn id="8" idx="1"/>
          </p:cNvCxnSpPr>
          <p:nvPr/>
        </p:nvCxnSpPr>
        <p:spPr>
          <a:xfrm flipV="1">
            <a:off x="4927108" y="1292321"/>
            <a:ext cx="1451497" cy="14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E9FF3014-0542-42B3-B854-E22B9DA2D1C1}"/>
              </a:ext>
            </a:extLst>
          </p:cNvPr>
          <p:cNvCxnSpPr>
            <a:endCxn id="11" idx="1"/>
          </p:cNvCxnSpPr>
          <p:nvPr/>
        </p:nvCxnSpPr>
        <p:spPr>
          <a:xfrm>
            <a:off x="4927108" y="3537752"/>
            <a:ext cx="1451497" cy="198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B01DDFF9-16C7-4AA6-8A3C-B4F8673F88A1}"/>
              </a:ext>
            </a:extLst>
          </p:cNvPr>
          <p:cNvCxnSpPr/>
          <p:nvPr/>
        </p:nvCxnSpPr>
        <p:spPr>
          <a:xfrm flipV="1">
            <a:off x="5945819" y="2831977"/>
            <a:ext cx="366204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ED89872A-CAAC-441A-A1A9-68F4EDE4BF37}"/>
              </a:ext>
            </a:extLst>
          </p:cNvPr>
          <p:cNvCxnSpPr/>
          <p:nvPr/>
        </p:nvCxnSpPr>
        <p:spPr>
          <a:xfrm>
            <a:off x="5925845" y="3298977"/>
            <a:ext cx="452761" cy="53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18F6D16-F771-467D-9052-781487CDB0CB}"/>
              </a:ext>
            </a:extLst>
          </p:cNvPr>
          <p:cNvSpPr txBox="1"/>
          <p:nvPr/>
        </p:nvSpPr>
        <p:spPr>
          <a:xfrm>
            <a:off x="700975" y="2268841"/>
            <a:ext cx="21339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Basic examples: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Utility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System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Device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Windows / Graphical</a:t>
            </a:r>
          </a:p>
          <a:p>
            <a:r>
              <a:rPr lang="en-IN" dirty="0"/>
              <a:t>     user interface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049448A-4A6D-4AB7-93A7-6647BC4F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7" y="5341088"/>
            <a:ext cx="795229" cy="10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Languages</a:t>
            </a:r>
            <a:endParaRPr/>
          </a:p>
        </p:txBody>
      </p:sp>
      <p:sp>
        <p:nvSpPr>
          <p:cNvPr id="401" name="Google Shape;401;p7"/>
          <p:cNvSpPr txBox="1">
            <a:spLocks noGrp="1"/>
          </p:cNvSpPr>
          <p:nvPr>
            <p:ph type="body" idx="1"/>
          </p:nvPr>
        </p:nvSpPr>
        <p:spPr>
          <a:xfrm>
            <a:off x="457200" y="928670"/>
            <a:ext cx="8229600" cy="557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000" lvl="0" indent="-2520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Low Level language</a:t>
            </a:r>
            <a:r>
              <a:rPr lang="en-US" sz="2400"/>
              <a:t>  is machine friendly. Commands or functions in the language map closely to processor instructions.</a:t>
            </a:r>
            <a:endParaRPr sz="2400"/>
          </a:p>
          <a:p>
            <a:pPr marL="252000" lvl="0" indent="-252000" algn="just" rtl="0"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Assembly language</a:t>
            </a:r>
            <a:r>
              <a:rPr lang="en-US" sz="2400"/>
              <a:t> is machine dependent ,the mnemonics that are being used to represent instructions are not directly understandable by machine.</a:t>
            </a:r>
            <a:endParaRPr/>
          </a:p>
          <a:p>
            <a:pPr marL="342900" lvl="0" indent="-342900" algn="just" rtl="0"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High Level language</a:t>
            </a:r>
            <a:r>
              <a:rPr lang="en-US" sz="2400"/>
              <a:t> is machine independent. </a:t>
            </a:r>
            <a:endParaRPr/>
          </a:p>
          <a:p>
            <a:pPr marL="342900" lvl="0" indent="-3429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computer understands instructions in </a:t>
            </a:r>
            <a:r>
              <a:rPr lang="en-US" sz="2400">
                <a:solidFill>
                  <a:srgbClr val="FF0000"/>
                </a:solidFill>
              </a:rPr>
              <a:t>machine code</a:t>
            </a:r>
            <a:r>
              <a:rPr lang="en-US" sz="2400"/>
              <a:t>, i.e. in the form of 0s and 1s. It is a tedious task to write a computer program directly in machine code. </a:t>
            </a:r>
            <a:endParaRPr/>
          </a:p>
          <a:p>
            <a:pPr marL="342900" lvl="0" indent="-3429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programs are written mostly in high level languages like Java, C++, Python etc. and are called </a:t>
            </a:r>
            <a:r>
              <a:rPr lang="en-US" sz="2400">
                <a:solidFill>
                  <a:srgbClr val="FF0000"/>
                </a:solidFill>
              </a:rPr>
              <a:t>source code</a:t>
            </a:r>
            <a:r>
              <a:rPr lang="en-US" sz="2400"/>
              <a:t>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endParaRPr sz="2400"/>
          </a:p>
        </p:txBody>
      </p:sp>
      <p:sp>
        <p:nvSpPr>
          <p:cNvPr id="402" name="Google Shape;40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03" name="Google Shape;40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 Processor</a:t>
            </a:r>
            <a:endParaRPr/>
          </a:p>
        </p:txBody>
      </p:sp>
      <p:sp>
        <p:nvSpPr>
          <p:cNvPr id="409" name="Google Shape;409;p8"/>
          <p:cNvSpPr txBox="1"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Source code cannot be executed directly by the computer and must be converted into machine language to be executed.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Hence, special translator system software is used to translate the program written in high-level language into machine code is called </a:t>
            </a:r>
            <a:r>
              <a:rPr lang="en-US" sz="2400" b="1">
                <a:solidFill>
                  <a:srgbClr val="FF0000"/>
                </a:solidFill>
              </a:rPr>
              <a:t>Language Processor</a:t>
            </a:r>
            <a:r>
              <a:rPr lang="en-US" sz="2400">
                <a:solidFill>
                  <a:srgbClr val="FF0000"/>
                </a:solidFill>
              </a:rPr>
              <a:t> </a:t>
            </a:r>
            <a:r>
              <a:rPr lang="en-US" sz="2400"/>
              <a:t>and the program after translated into machine code (object program / object code).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There are three types of translator programs: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</a:rPr>
              <a:t>Assembler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</a:rPr>
              <a:t>Interpreter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en-US" sz="2400">
                <a:solidFill>
                  <a:srgbClr val="FF0000"/>
                </a:solidFill>
              </a:rPr>
              <a:t>Compiler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10" name="Google Shape;41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11" name="Google Shape;41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Assembler</a:t>
            </a:r>
            <a:endParaRPr/>
          </a:p>
        </p:txBody>
      </p:sp>
      <p:sp>
        <p:nvSpPr>
          <p:cNvPr id="417" name="Google Shape;417;p9"/>
          <p:cNvSpPr txBox="1">
            <a:spLocks noGrp="1"/>
          </p:cNvSpPr>
          <p:nvPr>
            <p:ph type="body" idx="1"/>
          </p:nvPr>
        </p:nvSpPr>
        <p:spPr>
          <a:xfrm>
            <a:off x="571472" y="1214422"/>
            <a:ext cx="8229600" cy="478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Translate the program written in Assembly language into machine code. </a:t>
            </a:r>
            <a:endParaRPr/>
          </a:p>
        </p:txBody>
      </p:sp>
      <p:pic>
        <p:nvPicPr>
          <p:cNvPr id="418" name="Google Shape;418;p9" descr="https://media.geeksforgeeks.org/wp-content/uploads/asse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28" y="3357562"/>
            <a:ext cx="6357982" cy="200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9, 2020</a:t>
            </a:r>
            <a:endParaRPr/>
          </a:p>
        </p:txBody>
      </p:sp>
      <p:sp>
        <p:nvSpPr>
          <p:cNvPr id="420" name="Google Shape;4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1606</Words>
  <Application>Microsoft Office PowerPoint</Application>
  <PresentationFormat>On-screen Show (4:3)</PresentationFormat>
  <Paragraphs>370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Georgia</vt:lpstr>
      <vt:lpstr>Calibri</vt:lpstr>
      <vt:lpstr>Corsiva</vt:lpstr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Languages</vt:lpstr>
      <vt:lpstr>Language Processor</vt:lpstr>
      <vt:lpstr>Assembler</vt:lpstr>
      <vt:lpstr>Compiler</vt:lpstr>
      <vt:lpstr>Interpreter</vt:lpstr>
      <vt:lpstr> What is the difference? </vt:lpstr>
      <vt:lpstr>Compiler vs Interpreter</vt:lpstr>
      <vt:lpstr>PowerPoint Presentation</vt:lpstr>
      <vt:lpstr> Language Processing System </vt:lpstr>
      <vt:lpstr> Language Processing System </vt:lpstr>
      <vt:lpstr>Need for Compiler</vt:lpstr>
      <vt:lpstr>Applications</vt:lpstr>
      <vt:lpstr>PowerPoint Presentation</vt:lpstr>
      <vt:lpstr>Structure of Compiler</vt:lpstr>
      <vt:lpstr>PowerPoint Presentation</vt:lpstr>
      <vt:lpstr>PowerPoint Presentation</vt:lpstr>
      <vt:lpstr> Lexical Analysis or Scanner </vt:lpstr>
      <vt:lpstr> Syntax Analysis or Parser </vt:lpstr>
      <vt:lpstr> Semantic Analysis  </vt:lpstr>
      <vt:lpstr>Intermediate Code Generation</vt:lpstr>
      <vt:lpstr>Code Optimizer</vt:lpstr>
      <vt:lpstr>Code Generation</vt:lpstr>
      <vt:lpstr>Symbol Table Management</vt:lpstr>
      <vt:lpstr>Error Handling</vt:lpstr>
      <vt:lpstr>Translation of a statement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ankayarkanni b</dc:creator>
  <cp:lastModifiedBy>usha nandini</cp:lastModifiedBy>
  <cp:revision>5</cp:revision>
  <dcterms:created xsi:type="dcterms:W3CDTF">2020-08-07T13:56:26Z</dcterms:created>
  <dcterms:modified xsi:type="dcterms:W3CDTF">2021-12-13T04:18:17Z</dcterms:modified>
</cp:coreProperties>
</file>