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0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3" r:id="rId15"/>
    <p:sldId id="304" r:id="rId16"/>
    <p:sldId id="305" r:id="rId17"/>
    <p:sldId id="313" r:id="rId18"/>
    <p:sldId id="316" r:id="rId19"/>
    <p:sldId id="306" r:id="rId20"/>
    <p:sldId id="320" r:id="rId21"/>
    <p:sldId id="321" r:id="rId22"/>
    <p:sldId id="322" r:id="rId23"/>
    <p:sldId id="323" r:id="rId24"/>
    <p:sldId id="274" r:id="rId25"/>
    <p:sldId id="275" r:id="rId26"/>
    <p:sldId id="268" r:id="rId27"/>
    <p:sldId id="269" r:id="rId28"/>
    <p:sldId id="271" r:id="rId29"/>
    <p:sldId id="272" r:id="rId30"/>
    <p:sldId id="312" r:id="rId31"/>
    <p:sldId id="318" r:id="rId32"/>
    <p:sldId id="311" r:id="rId33"/>
    <p:sldId id="309" r:id="rId34"/>
    <p:sldId id="310" r:id="rId35"/>
    <p:sldId id="300" r:id="rId36"/>
    <p:sldId id="317" r:id="rId37"/>
    <p:sldId id="308" r:id="rId38"/>
    <p:sldId id="325" r:id="rId39"/>
    <p:sldId id="326" r:id="rId40"/>
    <p:sldId id="327" r:id="rId41"/>
    <p:sldId id="330" r:id="rId42"/>
    <p:sldId id="280" r:id="rId43"/>
    <p:sldId id="307" r:id="rId44"/>
    <p:sldId id="324" r:id="rId45"/>
    <p:sldId id="286" r:id="rId46"/>
    <p:sldId id="31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55788" cy="78055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5D7718-B344-4819-BDEA-E075E8470087}" type="datetime1">
              <a:rPr lang="en-US"/>
              <a:pPr/>
              <a:t>10/25/2016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EE243C-31CC-4658-B4C5-092EE14133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147483648" y="-2147483648"/>
            <a:ext cx="0" cy="0"/>
          </a:xfrm>
          <a:ln/>
        </p:spPr>
      </p:sp>
      <p:sp>
        <p:nvSpPr>
          <p:cNvPr id="512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null string does not belong to all words stating with a, while it does</a:t>
            </a:r>
            <a:endParaRPr lang="en-US" altLang="en-US"/>
          </a:p>
          <a:p>
            <a:r>
              <a:rPr lang="en-US"/>
              <a:t>belong to all words not beginning with b</a:t>
            </a:r>
            <a:r>
              <a:rPr lang="en-US" altLang="en-US"/>
              <a:t/>
            </a:r>
            <a:br>
              <a:rPr lang="en-US" altLang="en-US"/>
            </a:br>
            <a:r>
              <a:rPr lang="en-US"/>
              <a:t>It is the fact that it can’t be started with b but it can be started either with a or with null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77825" y="3175"/>
            <a:ext cx="2127250" cy="1597025"/>
          </a:xfrm>
          <a:ln/>
        </p:spPr>
      </p:sp>
      <p:sp>
        <p:nvSpPr>
          <p:cNvPr id="5120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1371600" y="2743200"/>
            <a:ext cx="7123113" cy="1673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language of all strings not containing the substring 000.</a:t>
            </a:r>
            <a:endParaRPr lang="en-US" altLang="en-US"/>
          </a:p>
          <a:p>
            <a:r>
              <a:rPr lang="en-US"/>
              <a:t>  (1+0)+(1+0)(1+0)+(111+110+101+100+011+010+001)(</a:t>
            </a:r>
            <a:endParaRPr lang="en-US" altLang="en-US"/>
          </a:p>
          <a:p>
            <a:r>
              <a:rPr lang="en-US"/>
              <a:t> The language of all strings that donot contain the substring 110.</a:t>
            </a:r>
            <a:endParaRPr lang="en-US" altLang="en-US"/>
          </a:p>
          <a:p>
            <a:r>
              <a:rPr lang="en-US"/>
              <a:t> (1+0)+(1+0)(1+0)+(111+101+100+011+010+001+000)(</a:t>
            </a:r>
            <a:endParaRPr lang="en-US" altLang="en-US"/>
          </a:p>
          <a:p>
            <a:r>
              <a:rPr lang="en-US"/>
              <a:t> The language of all string containing both 101 and 010 as substring.</a:t>
            </a:r>
            <a:endParaRPr lang="en-US" altLang="en-US"/>
          </a:p>
          <a:p>
            <a:r>
              <a:rPr lang="en-US"/>
              <a:t> 101 010 + 010101</a:t>
            </a:r>
            <a:endParaRPr lang="en-US" altLang="en-US"/>
          </a:p>
          <a:p>
            <a:r>
              <a:rPr lang="en-US"/>
              <a:t> The language of all strings in which both the numbers of 0’s and 1’s are even.</a:t>
            </a:r>
            <a:endParaRPr lang="en-US" altLang="en-US"/>
          </a:p>
          <a:p>
            <a:r>
              <a:rPr lang="en-US"/>
              <a:t> </a:t>
            </a:r>
            <a:endParaRPr lang="en-US" altLang="en-US"/>
          </a:p>
          <a:p>
            <a:r>
              <a:rPr lang="en-US"/>
              <a:t>  The language of all strings in which both the numbers of 0’s and 1’s are odd.</a:t>
            </a:r>
            <a:endParaRPr lang="en-US" altLang="en-US"/>
          </a:p>
          <a:p>
            <a:r>
              <a:rPr lang="en-US"/>
              <a:t>   (1+0)</a:t>
            </a:r>
            <a:endParaRPr lang="en-US" altLang="en-US"/>
          </a:p>
          <a:p>
            <a:r>
              <a:rPr lang="en-US"/>
              <a:t> All the words that contain exactly two 1’s or three 1’s, not more.</a:t>
            </a:r>
            <a:endParaRPr lang="en-US" altLang="en-US"/>
          </a:p>
          <a:p>
            <a:r>
              <a:rPr lang="en-US"/>
              <a:t>  + </a:t>
            </a:r>
            <a:endParaRPr lang="en-US" altLang="en-US"/>
          </a:p>
          <a:p>
            <a:r>
              <a:rPr lang="en-US"/>
              <a:t>All the strings that have exactly double letters in them.</a:t>
            </a:r>
            <a:endParaRPr lang="en-US" altLang="en-US"/>
          </a:p>
          <a:p>
            <a:r>
              <a:rPr lang="en-US"/>
              <a:t>  + </a:t>
            </a:r>
            <a:endParaRPr lang="en-US" altLang="en-US"/>
          </a:p>
          <a:p>
            <a:r>
              <a:rPr lang="en-US"/>
              <a:t> All words in which 1 is triple or 0  is triple, but not both. This means each word contains 111 or  000 but not both .</a:t>
            </a:r>
            <a:endParaRPr lang="en-US" altLang="en-US"/>
          </a:p>
          <a:p>
            <a:r>
              <a:rPr lang="en-US"/>
              <a:t>           111 + </a:t>
            </a:r>
            <a:endParaRPr lang="en-US" altLang="en-US"/>
          </a:p>
          <a:p>
            <a:r>
              <a:rPr lang="en-US"/>
              <a:t>All strings in which the total number of 1’s is divisible by 3 no matter how they are distributed, such 1101100101.</a:t>
            </a:r>
            <a:endParaRPr lang="en-US" altLang="en-US"/>
          </a:p>
          <a:p>
            <a:r>
              <a:rPr lang="en-US"/>
              <a:t> (1*01*01*01)*</a:t>
            </a:r>
            <a:endParaRPr lang="en-US" altLang="en-US"/>
          </a:p>
          <a:p>
            <a:r>
              <a:rPr lang="en-US"/>
              <a:t>All words in which any 0’s that occur are found in clumps of odd number at a time, such as 1101100010.</a:t>
            </a:r>
            <a:endParaRPr lang="en-US" altLang="en-US"/>
          </a:p>
          <a:p>
            <a:r>
              <a:rPr lang="en-US"/>
              <a:t>(0(00)*)* (1(11)*) (0(00)*)*</a:t>
            </a:r>
            <a:endParaRPr lang="en-US" altLang="en-US"/>
          </a:p>
          <a:p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/>
              <a:t> </a:t>
            </a:r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588" y="0"/>
            <a:ext cx="3176" cy="3175"/>
          </a:xfrm>
          <a:ln/>
        </p:spPr>
      </p:sp>
      <p:sp>
        <p:nvSpPr>
          <p:cNvPr id="717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	(a+b)(a+b)*=(a+b)+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147483648" y="-2147483648"/>
            <a:ext cx="0" cy="0"/>
          </a:xfrm>
          <a:ln/>
        </p:spPr>
      </p:sp>
      <p:sp>
        <p:nvSpPr>
          <p:cNvPr id="11267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ODD-ODD (</a:t>
            </a:r>
            <a:r>
              <a:rPr lang="en-US" altLang="en-US"/>
              <a:t>Σ = {</a:t>
            </a:r>
            <a:r>
              <a:rPr lang="en-US"/>
              <a:t>a, b}) i.e. = {a,b,ab,ba,aaa,bbb,abbb,aaabbbbb, …}</a:t>
            </a:r>
            <a:endParaRPr lang="en-US" altLang="en-US"/>
          </a:p>
          <a:p>
            <a:r>
              <a:rPr lang="en-US"/>
              <a:t>	RE sets:</a:t>
            </a:r>
            <a:endParaRPr lang="en-US" altLang="en-US"/>
          </a:p>
          <a:p>
            <a:r>
              <a:rPr lang="en-US"/>
              <a:t>R1 = (a+b)((a+b)(a+b))*</a:t>
            </a:r>
            <a:endParaRPr lang="en-US" altLang="en-US"/>
          </a:p>
          <a:p>
            <a:r>
              <a:rPr lang="en-US"/>
              <a:t>R2 = (ab+ba)((ab+ba)(ab+ba))*</a:t>
            </a:r>
            <a:endParaRPr lang="en-US" altLang="en-US"/>
          </a:p>
          <a:p>
            <a:r>
              <a:rPr lang="en-US"/>
              <a:t>	=&gt;</a:t>
            </a:r>
            <a:endParaRPr lang="en-US" altLang="en-US"/>
          </a:p>
          <a:p>
            <a:r>
              <a:rPr lang="en-US" altLang="en-US"/>
              <a:t>R.E. For ODD-ODD = </a:t>
            </a:r>
          </a:p>
          <a:p>
            <a:r>
              <a:rPr lang="en-US" altLang="en-US"/>
              <a:t>(  (a+b)( (a+b)(a+b) )</a:t>
            </a:r>
            <a:r>
              <a:rPr lang="en-US"/>
              <a:t>*</a:t>
            </a:r>
            <a:r>
              <a:rPr lang="en-US" altLang="en-US"/>
              <a:t> + (ab+ba)( (ab+ba)(ab+ba)</a:t>
            </a:r>
            <a:r>
              <a:rPr lang="en-US"/>
              <a:t>*</a:t>
            </a:r>
            <a:r>
              <a:rPr lang="en-US" altLang="en-US"/>
              <a:t> ) )</a:t>
            </a:r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409360688" y="-2147483648"/>
            <a:ext cx="0" cy="2147483647"/>
          </a:xfrm>
          <a:ln/>
        </p:spPr>
      </p:sp>
      <p:sp>
        <p:nvSpPr>
          <p:cNvPr id="13315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85738"/>
            <a:r>
              <a:rPr lang="en-US"/>
              <a:t>The language of the strings defined over </a:t>
            </a:r>
            <a:r>
              <a:rPr lang="en-US" altLang="en-US"/>
              <a:t>Σ = {</a:t>
            </a:r>
            <a:r>
              <a:rPr lang="en-US"/>
              <a:t>a,b}, which do not contain a double letter</a:t>
            </a:r>
            <a:endParaRPr lang="en-US" altLang="en-US"/>
          </a:p>
          <a:p>
            <a:pPr marL="185738">
              <a:spcBef>
                <a:spcPct val="0"/>
              </a:spcBef>
            </a:pPr>
            <a:r>
              <a:rPr lang="en-US"/>
              <a:t>   b(ab)*a</a:t>
            </a:r>
            <a:endParaRPr lang="en-US" altLang="en-US"/>
          </a:p>
          <a:p>
            <a:pPr marL="185738"/>
            <a:r>
              <a:rPr lang="en-US"/>
              <a:t>Because,	there are total 4 letters, with length=2, aa,ab,ba,bb	and there are only two double letters, i.e. aa,bb…..</a:t>
            </a:r>
            <a:endParaRPr lang="en-US" altLang="en-US"/>
          </a:p>
          <a:p>
            <a:pPr marL="185738"/>
            <a:r>
              <a:rPr lang="en-US"/>
              <a:t>We will only focus on the those letters which do not contain a double letter, i.e. ab,ba</a:t>
            </a:r>
            <a:endParaRPr lang="en-US" altLang="en-US"/>
          </a:p>
          <a:p>
            <a:pPr marL="185738"/>
            <a:r>
              <a:rPr lang="en-US"/>
              <a:t>These double letters can be generated by (ab)*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0" y="0"/>
            <a:ext cx="0" cy="0"/>
          </a:xfrm>
          <a:ln/>
        </p:spPr>
      </p:sp>
      <p:sp>
        <p:nvSpPr>
          <p:cNvPr id="18435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Means that I am not sure about it…..There is a doubt in the Regular expression</a:t>
            </a:r>
            <a:endParaRPr lang="en-US" altLang="en-US"/>
          </a:p>
          <a:p>
            <a:pPr>
              <a:buFont typeface="Arial" pitchFamily="34" charset="0"/>
              <a:buChar char="•"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613115900" y="-2147483648"/>
            <a:ext cx="0" cy="2147483647"/>
          </a:xfrm>
          <a:ln/>
        </p:spPr>
      </p:sp>
      <p:sp>
        <p:nvSpPr>
          <p:cNvPr id="2048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(a+b)(a+b)* = (a+b)+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613115900" y="-2147483648"/>
            <a:ext cx="0" cy="2147483647"/>
          </a:xfrm>
          <a:ln/>
        </p:spPr>
      </p:sp>
      <p:sp>
        <p:nvSpPr>
          <p:cNvPr id="2253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?	Think…Do it Yourself…</a:t>
            </a:r>
            <a:endParaRPr lang="en-US" altLang="en-US"/>
          </a:p>
          <a:p>
            <a:r>
              <a:rPr lang="en-US"/>
              <a:t>(a + b)(aa + bb + ab + ba)*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33338" y="0"/>
            <a:ext cx="3175" cy="3175"/>
          </a:xfrm>
          <a:ln/>
        </p:spPr>
      </p:sp>
      <p:sp>
        <p:nvSpPr>
          <p:cNvPr id="24579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 the Difference b/w,  umsa</a:t>
            </a:r>
            <a:endParaRPr lang="en-US" altLang="en-US"/>
          </a:p>
          <a:p>
            <a:r>
              <a:rPr lang="en-US"/>
              <a:t>ab* = {a, ab,abb,abbb,abbbb, …}</a:t>
            </a:r>
            <a:endParaRPr lang="en-US" altLang="en-US"/>
          </a:p>
          <a:p>
            <a:r>
              <a:rPr lang="en-US" altLang="en-US"/>
              <a:t>(ab)* = {Λ, ab, abab, ababab, …}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74424775" y="-2147483648"/>
            <a:ext cx="0" cy="2147483647"/>
          </a:xfrm>
          <a:ln/>
        </p:spPr>
      </p:sp>
      <p:sp>
        <p:nvSpPr>
          <p:cNvPr id="4813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|w| means ‘Length of w’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F7A1-F469-4FE1-89F8-A0C6EFD18A68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4B3-4903-433B-85A4-143085E59D19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1959-CA6D-4151-B80C-4762E36EEF8F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068852A-0185-455D-93AF-D7500D0A0DDF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585A-CF8E-47DF-9F02-4DA782D1C60A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5837-EE75-461C-9D9A-757C95D801D6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0F4B-DC6B-4309-8C86-83A5603F65A5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EF30-E902-4963-89FD-70DEBCA2F16F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585F-B270-454F-8709-F75C6A2FE69F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ED7A-B21E-4186-A46D-07D69D692726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A7E7-67BF-4E65-92CE-23EF5218019A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1066-DEE1-44DB-9838-9C66A07F9E35}" type="slidenum">
              <a:rPr lang="en-US" altLang="en-US" smtClean="0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[Week#03] (a) - Regular Expressions (Examples)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FDCB-DC6B-43E8-AEF3-DAFDB7047679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ChangeArrowheads="1"/>
          </p:cNvSpPr>
          <p:nvPr/>
        </p:nvSpPr>
        <p:spPr bwMode="auto">
          <a:xfrm>
            <a:off x="-6350" y="4572000"/>
            <a:ext cx="9142413" cy="887413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-6350" y="4664075"/>
            <a:ext cx="1460500" cy="712788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546225" y="4654550"/>
            <a:ext cx="7597775" cy="712788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8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52600" y="1371600"/>
            <a:ext cx="6400800" cy="1752600"/>
          </a:xfrm>
          <a:prstGeom prst="rect">
            <a:avLst/>
          </a:prstGeom>
          <a:solidFill>
            <a:srgbClr val="D3CFCF"/>
          </a:solidFill>
          <a:ln w="10000" cap="flat">
            <a:solidFill>
              <a:srgbClr val="968C8C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latin typeface="Times New Roman" pitchFamily="18" charset="0"/>
                <a:sym typeface="Times New Roman" pitchFamily="18" charset="0"/>
              </a:rPr>
              <a:t>Regular Expressions 		(Examples)</a:t>
            </a:r>
            <a:endParaRPr lang="en-US" altLang="zh-CN" sz="6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00200" y="3352800"/>
            <a:ext cx="662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Course: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															Theory of Automata</a:t>
            </a:r>
          </a:p>
          <a:p>
            <a:pPr marL="0" marR="0" lvl="0" indent="0" algn="ctr" defTabSz="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Topic: 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	Regular Expressions (Examples)</a:t>
            </a:r>
          </a:p>
          <a:p>
            <a:pPr marL="0" marR="0" lvl="0" indent="0" algn="ctr" defTabSz="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Instructor: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 	</a:t>
            </a:r>
            <a:r>
              <a:rPr lang="en-US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Mr. Muhammad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Arif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allAtOnce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String of all words having exactly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Language of all strings of words, starting with a and ending with b or starting with b and ending with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a(a+b)*b + b(a+b)*a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String of all words whose length(x) &lt; 3, starting with ba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ba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String of words, starting with double b and ending with either a or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bb(a+b)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All the strings ending at aa or 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(a+b)*(aa+bb)		or	(a+b)*aa + (a+b)*bb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Any string that contains at least two consecutive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(a+b)*aa(a+b)*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	</a:t>
            </a:r>
            <a:r>
              <a:rPr lang="en-US" altLang="zh-CN" sz="12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Need to Think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2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don’t ends at ba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(a+b)*(aa+ab+bb)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words, starting with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(aa+bb)(a+b)*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contains at least one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(a+b)*(aa+bb)(a+b)*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start and end with a different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aa(a+b)*bb(a+b)* + bb(a+b)*aa(a+b)*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>
                <a:solidFill>
                  <a:srgbClr val="FFC000"/>
                </a:solidFill>
                <a:latin typeface="Times New Roman" pitchFamily="18" charset="0"/>
                <a:sym typeface="Times New Roman" pitchFamily="18" charset="0"/>
              </a:rPr>
              <a:t>aa(a+b)*bb + bb(a+b)*aa</a:t>
            </a:r>
            <a:endParaRPr lang="en-US" altLang="zh-CN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of length &gt;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(a+b)(a+b)(a+b)(a+b)(a+b)* or (a+b)(a+b)(a+b)(a+b)+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 of length &gt;=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(a+b)(a+b)(a+b)(a+b)* or (a+b)(a+b)(a+b)+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start and end with a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aa(a+b)*bb + bb(a+b)*aa or (aa+bb)(a+b)*(aa+bb)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 exactly one a or one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b*ab*+a*ba*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 exactly two a’s or exactly two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(a+b)*aa(a+b)* + (a+b)*bb(a+b)*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string in which any no. of a’s may occur before, between, and after the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a*ba*ba*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All words that contains at least two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All words with at least two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b*ab*a(a+b)*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All words with exactly two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Language that defines all even-length strings of alternating a’s and b’s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(ab)*+(ba)*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Language that defines all odd-length strings of 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alternating </a:t>
            </a: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a’s and b’s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?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					(a + b)(aa + bb + ab + ba)* 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set of strings with an even number of a's followed by an odd number of b's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(aa)*(bb)*b</a:t>
            </a:r>
          </a:p>
          <a:p>
            <a:pPr marL="342900" lvl="1" indent="-342900">
              <a:lnSpc>
                <a:spcPct val="90000"/>
              </a:lnSpc>
              <a:buFont typeface="Wingdings 2" pitchFamily="18" charset="2"/>
              <a:buNone/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355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over {a, b} that contains the substrings aa or 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(a+b)*aa(a+b)* + (a+b)*bb(a+b)*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 over { a, b } that do </a:t>
            </a:r>
            <a:r>
              <a:rPr lang="en-US" altLang="zh-CN" sz="2000" u="sng">
                <a:latin typeface="Times New Roman" pitchFamily="18" charset="0"/>
                <a:sym typeface="Times New Roman" pitchFamily="18" charset="0"/>
              </a:rPr>
              <a:t>not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contain the substrings aa and 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(ab)* - (ab)*aa(ab)* + (ab)*bb(ab)*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strings that start with aa, end with bb, and have alternating substrings ba in between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a(ab)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+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	or	aa(ba)*bb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strings that contain at most one b and the rest a's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a*(b+Λ)a*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even length strings of a's and b's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(aa+bb+ab+ba)*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odd length strings of a's and b's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(a+b)(aa+bb+ab+ba)* </a:t>
            </a:r>
          </a:p>
          <a:p>
            <a:pPr>
              <a:lnSpc>
                <a:spcPct val="80000"/>
              </a:lnSpc>
            </a:pPr>
            <a:endParaRPr lang="en-US" altLang="zh-CN" sz="24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560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64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The set of all strings of a’s and b’s that have at least two letters, that begin and end with a’s and that have only b’s in between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ab*a = {aa,aba,abba,abbba,abbbba,...}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 All the words that begin with either an a or a c and then are followed by some number of b’s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(a+c)b* = {a,c,ab,cb,abb,cbb,abbb,cbbb,abbbb,cbbbb,…}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The only words that do not contain both an a and a b in them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a*+b*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All words of the form some positive number of a’s followed by exactly one b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aa*b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All words of strings that contain at most one b and the rest a's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a*(b+Λ)a*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662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language, consists of  strings that are either all a’s or b followed by a nonnegative number of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a*+ba*	or	a* (Λ+ b)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language that denote all words with at least two a’s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b*ab*a(a+b)*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language of all words in which either the a come before b or the b come before the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(a+b)*a(a+b)*b(a+b)* + (a+b)*b(a+b)*a(a+b)*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language of all strings of a's and b's that have even length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(aa+ab+bb+ba)*	or	( (a+b)(a+b) 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set of all strings over {a, b, c} that do not contain the substring ac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(c*(a+(bc*))*)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Need to understand carefully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7651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280988" indent="-52388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Language of all words that have at least one </a:t>
            </a:r>
            <a:r>
              <a:rPr lang="en-US" altLang="zh-CN" sz="2000" i="1"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and at least one </a:t>
            </a:r>
            <a:r>
              <a:rPr lang="en-US" altLang="zh-CN" sz="2000" i="1">
                <a:latin typeface="Times New Roman" pitchFamily="18" charset="0"/>
                <a:sym typeface="Times New Roman" pitchFamily="18" charset="0"/>
              </a:rPr>
              <a:t>b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(a+b)* a(a+b)* b(a+b)*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		What about the word </a:t>
            </a:r>
            <a:r>
              <a:rPr lang="en-US" altLang="zh-CN" sz="2000" b="1" i="1">
                <a:latin typeface="Times New Roman" pitchFamily="18" charset="0"/>
                <a:sym typeface="Times New Roman" pitchFamily="18" charset="0"/>
              </a:rPr>
              <a:t>ba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>
                <a:sym typeface="Tahoma" pitchFamily="34" charset="0"/>
              </a:rPr>
              <a:t>					</a:t>
            </a:r>
            <a:r>
              <a:rPr lang="en-US" altLang="zh-CN" sz="96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?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MUST BE	=&gt;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  <a:sym typeface="Times New Roman" pitchFamily="18" charset="0"/>
              </a:rPr>
              <a:t>(a+b)* a(a+b)* b(a+b)* + (a+b)* b(a+b)* a(a+b)* 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 dirty="0">
                <a:solidFill>
                  <a:srgbClr val="E9E7E7"/>
                </a:solidFill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867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ab(a+b)*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postfix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(a+b)ab*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ba or prefix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ba(a+b)* + ab(a+b)*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postfix ba or postfix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(a+b)*ba + (a+b)*ba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ab and postfix ba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ab(a+b)*ba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ba and postfix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ba(a+b)*ab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endParaRPr lang="en-US" altLang="zh-CN" sz="1500" b="1"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8676" name="Table 7"/>
          <p:cNvGraphicFramePr>
            <a:graphicFrameLocks noGrp="1"/>
          </p:cNvGraphicFramePr>
          <p:nvPr/>
        </p:nvGraphicFramePr>
        <p:xfrm>
          <a:off x="5029200" y="2209800"/>
          <a:ext cx="2819400" cy="2667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3335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7E6C3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Prefix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7E6C3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Postfix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9699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-341313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that have two consecutive a’s</a:t>
            </a: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(a+b)*aa(a+b)*</a:t>
            </a:r>
          </a:p>
          <a:p>
            <a:pPr marL="0" indent="-341313"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except those with two consecutive a’s</a:t>
            </a:r>
          </a:p>
          <a:p>
            <a:pPr marL="320675" lvl="1" indent="-32067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(b*ab)*b* + (b*ab)*b*a </a:t>
            </a:r>
          </a:p>
          <a:p>
            <a:pPr marL="0" indent="-341313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with an even number of a’s</a:t>
            </a: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(b*ab*ab*)*</a:t>
            </a:r>
          </a:p>
          <a:p>
            <a:pPr marL="0" indent="-341313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Language of all even length strings of alternating a’s and b’s</a:t>
            </a:r>
          </a:p>
          <a:p>
            <a:pPr marL="320675" lvl="1" indent="-32067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(ab)* + (ba)*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over {a,b} that end in 3 consecutive b's</a:t>
            </a: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(a + b)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bbb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that have at least one b</a:t>
            </a:r>
          </a:p>
          <a:p>
            <a:pPr marL="0" indent="-341313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b(a+b)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</a:t>
            </a:r>
          </a:p>
          <a:p>
            <a:pPr marL="320675" lvl="1" indent="-32067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33400"/>
          </a:xfrm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zh-CN" sz="27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27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2700" b="1">
                <a:latin typeface="Times New Roman" pitchFamily="18" charset="0"/>
                <a:sym typeface="Times New Roman" pitchFamily="18" charset="0"/>
              </a:rPr>
              <a:t>Regular Expression</a:t>
            </a:r>
            <a:r>
              <a:rPr lang="en-US" altLang="zh-CN" sz="27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27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2700">
                <a:latin typeface="Times New Roman" pitchFamily="18" charset="0"/>
                <a:sym typeface="Times New Roman" pitchFamily="18" charset="0"/>
              </a:rPr>
              <a:t>Write RE for the following languages for Σ = {a,b}</a:t>
            </a:r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4000">
                <a:latin typeface="Times New Roman" pitchFamily="18" charset="0"/>
                <a:sym typeface="Times New Roman" pitchFamily="18" charset="0"/>
              </a:rPr>
            </a:br>
            <a:endParaRPr lang="en-US" altLang="zh-CN" sz="27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676400"/>
            <a:ext cx="8229600" cy="47244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The language of all words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All words ending with 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)*b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All words that start with 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 a(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The language of all strings, not beginning with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a(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)*+ Λ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All words that start with a double letter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 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aa+bb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All words that contain 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at least one double letter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 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aa+bb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Over View: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072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of odd length, defined over Σ={a}, can be written as   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L={a, aaa, aaaaa,…..}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that does not start with a, defined over Σ={a,b,c}, can be written as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L={b, c, ba, bb, bc, ca, cb,  cc, …}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of length 2, defined over Σ={0,1,2}, can be written as   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L={00, 01, 02,10, 11,12,20,21,22}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ending in 0, defined over  Σ ={0,1}, can be written as    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L={0,00,10,000,010,100,110,…}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EQUAL, of strings with number of a’s equal to number of b’s, defined over Σ={a,b} =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{Λ ,ab,aabb,abab,baba,abba,…}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EVEN-EVEN, of strings with even number of a’s and even number of b’s, defined over Σ={a,b}, can be written as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{Λ, aa, bb, aaaa,aabb,abab, abba, baab, baba, bbaa, bbbb,…}</a:t>
            </a:r>
          </a:p>
          <a:p>
            <a:pPr>
              <a:lnSpc>
                <a:spcPct val="90000"/>
              </a:lnSpc>
            </a:pPr>
            <a:endParaRPr lang="en-US" altLang="zh-CN" sz="2000" b="1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Over View: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174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INTEGER, of strings defined over Σ={-,0,1,2,3,4,5,6,7,8,9}, can be written as 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INTEGER = {…,-2,-1,0,1,2,…}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EVEN, of stings defined over  Σ={-,0,1,2,3,4,5,6,7,8,9}, can be written as 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EVEN = { …,-4,-2,0,2,4,…}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}, of strings defined over Σ={a,b}, as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{ab, aabb, aaabbb,aaaabbbb,…}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}, of strings defined over Σ={a,b}, as 	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{aba, aabbaa, aaabbbaaa,aaaabbbbaaaa,…}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factorial, of strings defined over Σ={1,2,3,4,5,6,7,8,9} </a:t>
            </a:r>
            <a:r>
              <a:rPr lang="en-US" altLang="zh-CN" sz="2000" i="1">
                <a:latin typeface="Times New Roman" pitchFamily="18" charset="0"/>
                <a:sym typeface="Times New Roman" pitchFamily="18" charset="0"/>
              </a:rPr>
              <a:t>i.e.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{1,2,6,24,120,…}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FACTORIAL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Σ={a}, as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n!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	{a,aa,aaaaaa,…}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It is to be noted that the language FACTORIAL can be defined over any single letter alphabet.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7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Over View: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2771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DOUBLEFACTORIAL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Σ={a, b}, as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n!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n!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{ab, aabb, aaaaaabbbbbb,…} 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 SQUARE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Σ={a}, as 	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 baseline="4200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: n=1,2,3,…}, can be written as {a, aaaa, aaaaaaaaa,…} 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DOUBLESQUARE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Σ={a,b}, as{a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 baseline="4200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 baseline="4200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{ab, aaaabbbb, aaaaaaaaabbbbbbbbb,…} 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PRIME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Σ={a}, as 	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p is prime}, can be written as {aa,aaa,aaaaa,aaaaaaa,aaaaaaaaaaa…} </a:t>
            </a: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Total Examples Defined over {a,b} = 100</a:t>
            </a:r>
          </a:p>
          <a:p>
            <a:endParaRPr lang="en-US" altLang="zh-CN" sz="9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3798" name="Title 5"/>
          <p:cNvSpPr>
            <a:spLocks noGrp="1" noChangeArrowheads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ln/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</a:rPr>
              <a:t>Languages and Regular Expressions</a:t>
            </a:r>
            <a:endParaRPr lang="en-US" altLang="zh-CN"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3797" name="Text Placeholder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20888" y="2743200"/>
            <a:ext cx="7123112" cy="9906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175" y="-468313"/>
            <a:ext cx="9144000" cy="668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400" b="1">
                <a:sym typeface="Times New Roman" pitchFamily="18" charset="0"/>
              </a:rPr>
              <a:t> </a:t>
            </a:r>
            <a:endParaRPr lang="en-US" altLang="en-US" sz="1400" b="1">
              <a:sym typeface="Times New Roman" pitchFamily="18" charset="0"/>
            </a:endParaRPr>
          </a:p>
          <a:p>
            <a:pPr eaLnBrk="0" hangingPunct="0"/>
            <a:endParaRPr lang="en-US" altLang="en-US"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0" y="0"/>
            <a:ext cx="9144000" cy="7134225"/>
            <a:chOff x="0" y="0"/>
            <a:chExt cx="3720" cy="4494"/>
          </a:xfrm>
        </p:grpSpPr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3" y="3"/>
              <a:ext cx="3714" cy="4488"/>
              <a:chOff x="0" y="0"/>
              <a:chExt cx="3714" cy="4488"/>
            </a:xfrm>
          </p:grpSpPr>
          <p:grpSp>
            <p:nvGrpSpPr>
              <p:cNvPr id="3482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57" cy="556"/>
                <a:chOff x="0" y="0"/>
                <a:chExt cx="1857" cy="556"/>
              </a:xfrm>
            </p:grpSpPr>
            <p:sp>
              <p:nvSpPr>
                <p:cNvPr id="34822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55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 b="1">
                      <a:sym typeface="Times New Roman" pitchFamily="18" charset="0"/>
                    </a:rPr>
                    <a:t>Language</a:t>
                  </a:r>
                  <a:endParaRPr lang="en-US"/>
                </a:p>
              </p:txBody>
            </p:sp>
            <p:sp>
              <p:nvSpPr>
                <p:cNvPr id="348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55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24" name="Group 8"/>
              <p:cNvGrpSpPr>
                <a:grpSpLocks/>
              </p:cNvGrpSpPr>
              <p:nvPr/>
            </p:nvGrpSpPr>
            <p:grpSpPr bwMode="auto">
              <a:xfrm>
                <a:off x="1857" y="0"/>
                <a:ext cx="1857" cy="556"/>
                <a:chOff x="0" y="0"/>
                <a:chExt cx="1857" cy="556"/>
              </a:xfrm>
            </p:grpSpPr>
            <p:sp>
              <p:nvSpPr>
                <p:cNvPr id="34825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55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 b="1">
                      <a:sym typeface="Times New Roman" pitchFamily="18" charset="0"/>
                    </a:rPr>
                    <a:t>Regular Expression representing the language</a:t>
                  </a:r>
                  <a:endParaRPr lang="en-US"/>
                </a:p>
              </p:txBody>
            </p:sp>
            <p:sp>
              <p:nvSpPr>
                <p:cNvPr id="3482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55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27" name="Group 11"/>
              <p:cNvGrpSpPr>
                <a:grpSpLocks/>
              </p:cNvGrpSpPr>
              <p:nvPr/>
            </p:nvGrpSpPr>
            <p:grpSpPr bwMode="auto">
              <a:xfrm>
                <a:off x="0" y="556"/>
                <a:ext cx="1857" cy="326"/>
                <a:chOff x="0" y="0"/>
                <a:chExt cx="1857" cy="326"/>
              </a:xfrm>
            </p:grpSpPr>
            <p:sp>
              <p:nvSpPr>
                <p:cNvPr id="34828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</a:t>
                  </a:r>
                  <a:r>
                    <a:rPr lang="en-US" altLang="en-US">
                      <a:sym typeface="Times New Roman" pitchFamily="18" charset="0"/>
                    </a:rPr>
                    <a:t>Λ</a:t>
                  </a:r>
                  <a:r>
                    <a:rPr lang="en-US" sz="1400">
                      <a:sym typeface="Times New Roman" pitchFamily="18" charset="0"/>
                    </a:rPr>
                    <a:t>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2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0" name="Group 14"/>
              <p:cNvGrpSpPr>
                <a:grpSpLocks/>
              </p:cNvGrpSpPr>
              <p:nvPr/>
            </p:nvGrpSpPr>
            <p:grpSpPr bwMode="auto">
              <a:xfrm>
                <a:off x="1857" y="556"/>
                <a:ext cx="1857" cy="326"/>
                <a:chOff x="0" y="0"/>
                <a:chExt cx="1857" cy="326"/>
              </a:xfrm>
            </p:grpSpPr>
            <p:sp>
              <p:nvSpPr>
                <p:cNvPr id="34831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Λ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3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3" name="Group 17"/>
              <p:cNvGrpSpPr>
                <a:grpSpLocks/>
              </p:cNvGrpSpPr>
              <p:nvPr/>
            </p:nvGrpSpPr>
            <p:grpSpPr bwMode="auto">
              <a:xfrm>
                <a:off x="0" y="882"/>
                <a:ext cx="1857" cy="422"/>
                <a:chOff x="0" y="0"/>
                <a:chExt cx="1857" cy="422"/>
              </a:xfrm>
            </p:grpSpPr>
            <p:sp>
              <p:nvSpPr>
                <p:cNvPr id="34834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6" name="Group 20"/>
              <p:cNvGrpSpPr>
                <a:grpSpLocks/>
              </p:cNvGrpSpPr>
              <p:nvPr/>
            </p:nvGrpSpPr>
            <p:grpSpPr bwMode="auto">
              <a:xfrm>
                <a:off x="1857" y="882"/>
                <a:ext cx="1857" cy="422"/>
                <a:chOff x="0" y="0"/>
                <a:chExt cx="1857" cy="422"/>
              </a:xfrm>
            </p:grpSpPr>
            <p:sp>
              <p:nvSpPr>
                <p:cNvPr id="348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38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0" y="1304"/>
                <a:ext cx="1857" cy="422"/>
                <a:chOff x="0" y="0"/>
                <a:chExt cx="1857" cy="422"/>
              </a:xfrm>
            </p:grpSpPr>
            <p:sp>
              <p:nvSpPr>
                <p:cNvPr id="34840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{001} (i.e., {0} {0}{1})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41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42" name="Group 26"/>
              <p:cNvGrpSpPr>
                <a:grpSpLocks/>
              </p:cNvGrpSpPr>
              <p:nvPr/>
            </p:nvGrpSpPr>
            <p:grpSpPr bwMode="auto">
              <a:xfrm>
                <a:off x="1857" y="1304"/>
                <a:ext cx="1857" cy="422"/>
                <a:chOff x="0" y="0"/>
                <a:chExt cx="1857" cy="422"/>
              </a:xfrm>
            </p:grpSpPr>
            <p:sp>
              <p:nvSpPr>
                <p:cNvPr id="3484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001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44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45" name="Group 29"/>
              <p:cNvGrpSpPr>
                <a:grpSpLocks/>
              </p:cNvGrpSpPr>
              <p:nvPr/>
            </p:nvGrpSpPr>
            <p:grpSpPr bwMode="auto">
              <a:xfrm>
                <a:off x="0" y="1726"/>
                <a:ext cx="1857" cy="422"/>
                <a:chOff x="0" y="0"/>
                <a:chExt cx="1857" cy="422"/>
              </a:xfrm>
            </p:grpSpPr>
            <p:sp>
              <p:nvSpPr>
                <p:cNvPr id="34846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{0,1} (i.e., {0} U {1})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47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48" name="Group 32"/>
              <p:cNvGrpSpPr>
                <a:grpSpLocks/>
              </p:cNvGrpSpPr>
              <p:nvPr/>
            </p:nvGrpSpPr>
            <p:grpSpPr bwMode="auto">
              <a:xfrm>
                <a:off x="1857" y="1726"/>
                <a:ext cx="1857" cy="422"/>
                <a:chOff x="0" y="0"/>
                <a:chExt cx="1857" cy="422"/>
              </a:xfrm>
            </p:grpSpPr>
            <p:sp>
              <p:nvSpPr>
                <p:cNvPr id="3484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 + 1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5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51" name="Group 35"/>
              <p:cNvGrpSpPr>
                <a:grpSpLocks/>
              </p:cNvGrpSpPr>
              <p:nvPr/>
            </p:nvGrpSpPr>
            <p:grpSpPr bwMode="auto">
              <a:xfrm>
                <a:off x="0" y="2148"/>
                <a:ext cx="1857" cy="422"/>
                <a:chOff x="0" y="0"/>
                <a:chExt cx="1857" cy="422"/>
              </a:xfrm>
            </p:grpSpPr>
            <p:sp>
              <p:nvSpPr>
                <p:cNvPr id="34852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{0,10} (i.e., {0} U {10})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53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54" name="Group 38"/>
              <p:cNvGrpSpPr>
                <a:grpSpLocks/>
              </p:cNvGrpSpPr>
              <p:nvPr/>
            </p:nvGrpSpPr>
            <p:grpSpPr bwMode="auto">
              <a:xfrm>
                <a:off x="1857" y="2148"/>
                <a:ext cx="1857" cy="422"/>
                <a:chOff x="0" y="0"/>
                <a:chExt cx="1857" cy="422"/>
              </a:xfrm>
            </p:grpSpPr>
            <p:sp>
              <p:nvSpPr>
                <p:cNvPr id="34855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 + 10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56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57" name="Group 41"/>
              <p:cNvGrpSpPr>
                <a:grpSpLocks/>
              </p:cNvGrpSpPr>
              <p:nvPr/>
            </p:nvGrpSpPr>
            <p:grpSpPr bwMode="auto">
              <a:xfrm>
                <a:off x="0" y="2570"/>
                <a:ext cx="1857" cy="326"/>
                <a:chOff x="0" y="0"/>
                <a:chExt cx="1857" cy="326"/>
              </a:xfrm>
            </p:grpSpPr>
            <p:sp>
              <p:nvSpPr>
                <p:cNvPr id="34858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{1, Λ} {001}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59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0" name="Group 44"/>
              <p:cNvGrpSpPr>
                <a:grpSpLocks/>
              </p:cNvGrpSpPr>
              <p:nvPr/>
            </p:nvGrpSpPr>
            <p:grpSpPr bwMode="auto">
              <a:xfrm>
                <a:off x="1857" y="2570"/>
                <a:ext cx="1857" cy="326"/>
                <a:chOff x="0" y="0"/>
                <a:chExt cx="1857" cy="326"/>
              </a:xfrm>
            </p:grpSpPr>
            <p:sp>
              <p:nvSpPr>
                <p:cNvPr id="34861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(1 + Λ) 001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62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3" name="Group 47"/>
              <p:cNvGrpSpPr>
                <a:grpSpLocks/>
              </p:cNvGrpSpPr>
              <p:nvPr/>
            </p:nvGrpSpPr>
            <p:grpSpPr bwMode="auto">
              <a:xfrm>
                <a:off x="0" y="2896"/>
                <a:ext cx="1857" cy="422"/>
                <a:chOff x="0" y="0"/>
                <a:chExt cx="1857" cy="422"/>
              </a:xfrm>
            </p:grpSpPr>
            <p:sp>
              <p:nvSpPr>
                <p:cNvPr id="34864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{110}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{0, 1}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6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6" name="Group 50"/>
              <p:cNvGrpSpPr>
                <a:grpSpLocks/>
              </p:cNvGrpSpPr>
              <p:nvPr/>
            </p:nvGrpSpPr>
            <p:grpSpPr bwMode="auto">
              <a:xfrm>
                <a:off x="1857" y="2896"/>
                <a:ext cx="1857" cy="422"/>
                <a:chOff x="0" y="0"/>
                <a:chExt cx="1857" cy="422"/>
              </a:xfrm>
            </p:grpSpPr>
            <p:sp>
              <p:nvSpPr>
                <p:cNvPr id="34867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(110)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(0 + 1)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68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9" name="Group 53"/>
              <p:cNvGrpSpPr>
                <a:grpSpLocks/>
              </p:cNvGrpSpPr>
              <p:nvPr/>
            </p:nvGrpSpPr>
            <p:grpSpPr bwMode="auto">
              <a:xfrm>
                <a:off x="0" y="3318"/>
                <a:ext cx="1857" cy="326"/>
                <a:chOff x="0" y="0"/>
                <a:chExt cx="1857" cy="326"/>
              </a:xfrm>
            </p:grpSpPr>
            <p:sp>
              <p:nvSpPr>
                <p:cNvPr id="34870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{0, 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({11}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U {001, Λ})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7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72" name="Group 56"/>
              <p:cNvGrpSpPr>
                <a:grpSpLocks/>
              </p:cNvGrpSpPr>
              <p:nvPr/>
            </p:nvGrpSpPr>
            <p:grpSpPr bwMode="auto">
              <a:xfrm>
                <a:off x="1857" y="3318"/>
                <a:ext cx="1857" cy="326"/>
                <a:chOff x="0" y="0"/>
                <a:chExt cx="1857" cy="326"/>
              </a:xfrm>
            </p:grpSpPr>
            <p:sp>
              <p:nvSpPr>
                <p:cNvPr id="3487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(0 + 10)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((11)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+ (001 +Λ))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74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75" name="Group 59"/>
              <p:cNvGrpSpPr>
                <a:grpSpLocks/>
              </p:cNvGrpSpPr>
              <p:nvPr/>
            </p:nvGrpSpPr>
            <p:grpSpPr bwMode="auto">
              <a:xfrm>
                <a:off x="0" y="3644"/>
                <a:ext cx="1857" cy="422"/>
                <a:chOff x="0" y="0"/>
                <a:chExt cx="1857" cy="422"/>
              </a:xfrm>
            </p:grpSpPr>
            <p:sp>
              <p:nvSpPr>
                <p:cNvPr id="3487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{10}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77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78" name="Group 62"/>
              <p:cNvGrpSpPr>
                <a:grpSpLocks/>
              </p:cNvGrpSpPr>
              <p:nvPr/>
            </p:nvGrpSpPr>
            <p:grpSpPr bwMode="auto">
              <a:xfrm>
                <a:off x="1857" y="3644"/>
                <a:ext cx="1857" cy="422"/>
                <a:chOff x="0" y="0"/>
                <a:chExt cx="1857" cy="422"/>
              </a:xfrm>
            </p:grpSpPr>
            <p:sp>
              <p:nvSpPr>
                <p:cNvPr id="34879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1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10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80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81" name="Group 65"/>
              <p:cNvGrpSpPr>
                <a:grpSpLocks/>
              </p:cNvGrpSpPr>
              <p:nvPr/>
            </p:nvGrpSpPr>
            <p:grpSpPr bwMode="auto">
              <a:xfrm>
                <a:off x="0" y="4066"/>
                <a:ext cx="1857" cy="422"/>
                <a:chOff x="0" y="0"/>
                <a:chExt cx="1857" cy="422"/>
              </a:xfrm>
            </p:grpSpPr>
            <p:sp>
              <p:nvSpPr>
                <p:cNvPr id="34882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{10, 111, 11010}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8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84" name="Group 68"/>
              <p:cNvGrpSpPr>
                <a:grpSpLocks/>
              </p:cNvGrpSpPr>
              <p:nvPr/>
            </p:nvGrpSpPr>
            <p:grpSpPr bwMode="auto">
              <a:xfrm>
                <a:off x="1857" y="4066"/>
                <a:ext cx="1857" cy="422"/>
                <a:chOff x="0" y="0"/>
                <a:chExt cx="1857" cy="422"/>
              </a:xfrm>
            </p:grpSpPr>
            <p:sp>
              <p:nvSpPr>
                <p:cNvPr id="34885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(10 + 111 + 11010)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86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</p:grpSp>
        <p:sp>
          <p:nvSpPr>
            <p:cNvPr id="34887" name="Rectangle 72"/>
            <p:cNvSpPr>
              <a:spLocks noChangeArrowheads="1"/>
            </p:cNvSpPr>
            <p:nvPr/>
          </p:nvSpPr>
          <p:spPr bwMode="auto">
            <a:xfrm>
              <a:off x="0" y="0"/>
              <a:ext cx="3720" cy="4494"/>
            </a:xfrm>
            <a:prstGeom prst="rect">
              <a:avLst/>
            </a:prstGeom>
            <a:noFill/>
            <a:ln w="11112" cmpd="sng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  <a:ea typeface="Tw Cen MT" pitchFamily="34" charset="0"/>
                <a:cs typeface="Tw Cen MT" pitchFamily="34" charset="0"/>
                <a:sym typeface="Tw Cen MT" pitchFamily="34" charset="0"/>
              </a:endParaRPr>
            </a:p>
          </p:txBody>
        </p:sp>
      </p:grp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sym typeface="Times New Roman" pitchFamily="18" charset="0"/>
              </a:rPr>
              <a:t>Note: ( a* b* )*  = (a + b )* </a:t>
            </a:r>
          </a:p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Times New Roman" pitchFamily="18" charset="0"/>
              </a:rPr>
              <a:t>Some important expressions equal to :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(1 +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) =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=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+ 1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=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+ 0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= 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01(0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+ 1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= 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>
              <a:lnSpc>
                <a:spcPct val="80000"/>
              </a:lnSpc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b="1">
                <a:latin typeface="Times New Roman" pitchFamily="18" charset="0"/>
                <a:sym typeface="Times New Roman" pitchFamily="18" charset="0"/>
              </a:rPr>
              <a:t>Regular Expression		cont…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Write RE for the following languages for Σ = {0,1}</a:t>
            </a:r>
            <a:br>
              <a:rPr lang="en-US" altLang="zh-CN" sz="2400"/>
            </a:br>
            <a:endParaRPr lang="en-US" altLang="zh-CN" sz="240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648200"/>
          </a:xfrm>
          <a:prstGeom prst="rect">
            <a:avLst/>
          </a:prstGeom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set of strings over {0,1} that end in 3 consecutive 1's.  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(0 + 1)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111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set of strings over {0,1} that have at least one 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0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1 (0 + 1) 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language that consists of all strings where the length of any run of consecutive 0's is a multiple of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(1 + 000)*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language of all strings that end in 1101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 (1 + 0)*1101</a:t>
            </a:r>
          </a:p>
          <a:p>
            <a:pPr marL="320675" lvl="2" indent="-320675">
              <a:lnSpc>
                <a:spcPct val="90000"/>
              </a:lnSpc>
              <a:spcBef>
                <a:spcPts val="700"/>
              </a:spcBef>
              <a:buSzPct val="60000"/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Language that defines all even-length strings of alternating 0s and1s, where Σ = {0,1}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(01)* + (10)*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  <a:p>
            <a:pPr marL="0" lvl="1" indent="0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those binary strings, that is, strings on the alphabet {0, 1}, that contain the substring 1011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(0+1)*1011(0+1)*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binary strings where every run of consecutive 1's has even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 + 11)*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language of all binary strings that do not contain the substring 1011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((0*11*00)*0*11*0(10)*0)*(0*+11*+11*0(10)*+11*0(10)*1)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set of all strings over {0,1} that do not have the substring 111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(0*+(((0*(1+(11)))((00*)(1+(11)))*)0*))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Language of all even length strings of alternating 0s and 1s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(01)* +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(10)*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all strings of 0's and 1's that have odd length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 + 1)(00 + 01 + 10 + 11)*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Set of all strings with any number of  “0”s followed by any number of 1s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0*1*</a:t>
            </a:r>
          </a:p>
          <a:p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that have two consecutive 0s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(0+1)*00(0+1)*</a:t>
            </a:r>
          </a:p>
          <a:p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except those with two consecutive 0s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(1*01)*1* + (1*01)*1*0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ea typeface="PMingLiU" pitchFamily="18" charset="-120"/>
              <a:sym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876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with an even number of 0s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(1*01*01*)*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the strings of length 2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(00 + 01 + 10 + 11)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457200" indent="-457200"/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Language of all strings that ends in 1 and doesn’t contain the substring 00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(1+01)*</a:t>
            </a:r>
          </a:p>
          <a:p>
            <a:pPr marL="457200" indent="-457200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except those with two consecutive 0’s</a:t>
            </a:r>
          </a:p>
          <a:p>
            <a:pPr marL="320675" lvl="1" indent="-320675"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(1*01)*1* + (1*01)*1*0 </a:t>
            </a:r>
          </a:p>
          <a:p>
            <a:pPr marL="457200" indent="-457200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with an even number of 0’s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(1*01*01*)*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2000" baseline="30000">
              <a:latin typeface="Times New Roman" pitchFamily="18" charset="0"/>
              <a:sym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at least two a’s or two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b*ab*ab* + a*ba*ba*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start and end with a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(aa+bb)(a+b)*(aa+bb)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All words of length &gt;=3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(a+b)(a+b)(a+b)(a+b)*	or	 (a+b)(a+b)(a+b)+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All words that contain exactly one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 or exactly one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b*ab* + a*ba*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All words that don’t end at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ba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(a+b)*(aa+ab+bb)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strings of a’s and b’s in which either the strings are all b’s or else there is an a followed by some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b*+ab*</a:t>
            </a:r>
            <a:endParaRPr lang="en-US" altLang="zh-CN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096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-341313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Language of all even length strings of alternating 0’s and 1’s</a:t>
            </a:r>
          </a:p>
          <a:p>
            <a:pPr marL="320675" lvl="1" indent="-320675">
              <a:spcBef>
                <a:spcPts val="700"/>
              </a:spcBef>
              <a:buSzPct val="60000"/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(01)* + (10)*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over {0,1} that end in 3 consecutive b's</a:t>
            </a:r>
          </a:p>
          <a:p>
            <a:pPr marL="0" indent="-341313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(0 + 1)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111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that have at least one 1</a:t>
            </a:r>
          </a:p>
          <a:p>
            <a:pPr marL="0" indent="-341313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 0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1(0+1)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0" indent="-341313" eaLnBrk="0" hangingPunct="0"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All strings without substring 001</a:t>
            </a:r>
          </a:p>
          <a:p>
            <a:pPr marL="0" indent="-341313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		</a:t>
            </a:r>
            <a:r>
              <a:rPr lang="en-US" altLang="zh-CN" sz="54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Think &amp; Do Your Self…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198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5105400"/>
          </a:xfrm>
          <a:prstGeom prst="rect">
            <a:avLst/>
          </a:prstGeo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Question: </a:t>
            </a:r>
            <a:r>
              <a:rPr lang="en-US" altLang="zh-CN" i="1">
                <a:latin typeface="Times New Roman" pitchFamily="18" charset="0"/>
                <a:sym typeface="Times New Roman" pitchFamily="18" charset="0"/>
              </a:rPr>
              <a:t>Write a regular expression for the set of strings that contains an even number of 1’s over ={0,1}.  Treat zero 1’s as an even number.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Answer:</a:t>
            </a:r>
          </a:p>
          <a:p>
            <a:pPr>
              <a:lnSpc>
                <a:spcPct val="90000"/>
              </a:lnSpc>
            </a:pPr>
            <a:endParaRPr lang="en-US" altLang="zh-CN" i="1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i="1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latin typeface="Times New Roman" pitchFamily="18" charset="0"/>
                <a:sym typeface="Times New Roman" pitchFamily="18" charset="0"/>
              </a:rPr>
              <a:t>(0+10)*11(0+1)*</a:t>
            </a: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41988" name="Picture 5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0"/>
            <a:ext cx="2819400" cy="2971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0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ldLvl="0" autoUpdateAnimBg="0"/>
      <p:bldP spid="41987" grpId="0" uiExpand="1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3014" name="Title 8"/>
          <p:cNvSpPr>
            <a:spLocks noGrp="1" noChangeArrowheads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4000" b="1">
                <a:solidFill>
                  <a:srgbClr val="FFFFFF"/>
                </a:solidFill>
              </a:rPr>
              <a:t>Important Examples &amp; Applications</a:t>
            </a:r>
            <a:endParaRPr lang="en-US" altLang="zh-CN"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3013" name="Text Placeholder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20888" y="3200400"/>
            <a:ext cx="7123112" cy="9906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Regular Expressions	cont…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1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403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Let L be the language of all strings of 0s and 1s that have even length, (Since 0 is even, L contains Λ).  Is L regular, and if so, what is a regular expression corresponding to it?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We can answer this by realizing that if a string has even length, it can be thought of as consisting of a number, possibly zero, of string of length 2 concatenated.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And, conversely, any such concatenation has even length.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Since we can easily enumerate the strings of length 2, we may write the answer: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(00 + 01 + 10 + 11)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  <a:p>
            <a:pPr marL="457200" indent="-457200"/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2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5059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Let L be the language of all string of 0's and 1s that have odd length. We can use the previous example: odd length means in particular length at least one, and so we may view L as the language of all strings consisting of single symbol followed by an even-length string.  Since we have a regular expression for even-length strings, and we can easily find one for strings of length 1, a regular expression for L is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 + 1) (00 + 01 + 10 + 11)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one may ask why we couldn't have described the language in this example as the set of string consisting of an even-length string followed by a single symbol, which would have led to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(00 + 01 + 10 + 11)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(0 + 1)</a:t>
            </a:r>
          </a:p>
          <a:p>
            <a:pPr marL="457200" indent="-457200" algn="just">
              <a:spcBef>
                <a:spcPct val="50000"/>
              </a:spcBef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457200" indent="-457200"/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3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Let L be the language of all strings of 0s and 1s containing at least one 1.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Here are three regular expressions corresponding to L: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-	0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1 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-	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1 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-	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10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first expresses the fact that a string in L can be decomposed as  follows: an arbitrary number of 0's (possibly none), the first 1, and then any arbitrary string.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second, which is some sense is the most general, or the closest 	to our definition of L, expresses the fact that a string in L has a 1, both preceded and followed by an arbitrary string.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third is similar to the first, but emphasized the last 1 in string in L.</a:t>
            </a:r>
          </a:p>
          <a:p>
            <a:pPr marL="457200" indent="-457200"/>
            <a:endParaRPr lang="en-US" altLang="zh-CN" sz="17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4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710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524000"/>
            <a:ext cx="8153400" cy="51816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L = { w is a binary string which does </a:t>
            </a:r>
            <a:r>
              <a:rPr lang="en-US" altLang="zh-CN" sz="1600" i="1">
                <a:latin typeface="Times New Roman" pitchFamily="18" charset="0"/>
                <a:sym typeface="Times New Roman" pitchFamily="18" charset="0"/>
              </a:rPr>
              <a:t>not</a:t>
            </a: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 contain two consecutive 0s or two consecutive 1s anywhere)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e.g., w = 01010101 is in L, while w = 10010 is not in L</a:t>
            </a:r>
          </a:p>
          <a:p>
            <a:pPr>
              <a:lnSpc>
                <a:spcPct val="80000"/>
              </a:lnSpc>
            </a:pPr>
            <a:r>
              <a:rPr lang="en-US" altLang="zh-CN" sz="1600" u="sng">
                <a:latin typeface="Times New Roman" pitchFamily="18" charset="0"/>
                <a:sym typeface="Times New Roman" pitchFamily="18" charset="0"/>
              </a:rPr>
              <a:t>Goal: </a:t>
            </a: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Build a regular expression for L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Four cases for w: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A: w starts with 0 and |w| is even 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B: w starts with 1 and |w| is even 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C: w starts with 0 and |w| is odd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D: w starts with 1 and |w| is odd 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Regular expression for the four cases: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	==============================================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Since L is the union of all 4 cases: 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R.E for L = (01)* + (10)* + 0(10)* + 1(01)*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If we introduce Λ then the regular expression can be simplified to: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R.E for L </a:t>
            </a: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= 	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(Λ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+1)(01)*(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		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(Λ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+0)(10)*(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+1</a:t>
            </a:r>
            <a:r>
              <a:rPr lang="en-US" altLang="zh-CN"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47108" name="Table 6"/>
          <p:cNvGraphicFramePr>
            <a:graphicFrameLocks noGrp="1"/>
          </p:cNvGraphicFramePr>
          <p:nvPr/>
        </p:nvGraphicFramePr>
        <p:xfrm>
          <a:off x="6553200" y="4038600"/>
          <a:ext cx="1828800" cy="1920876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960438"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A:  (01)*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B: (10)*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C: 0(10)*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D: 1(01)*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5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915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 = {x belongs to {0, 1} where x ends with 1 and does not contain the sub-string 00}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This mean that every string in L corresponds to the regular expression R = (1 + 01)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This extra constraint simply means that Λ can't be included, and that L corresponds to the regular expression.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(1 + 01)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+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= (1 + 01)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(1 + 01)</a:t>
            </a:r>
          </a:p>
          <a:p>
            <a:pPr marL="457200" indent="-457200">
              <a:spcBef>
                <a:spcPct val="50000"/>
              </a:spcBef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457200" indent="-457200"/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0182" name="Title 6"/>
          <p:cNvSpPr>
            <a:spLocks noGrp="1" noChangeArrowheads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000000"/>
          </a:solidFill>
          <a:ln w="19050" cap="flat"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Assignment No. # 1</a:t>
            </a:r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0181" name="Text Placeholder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20888" y="2743200"/>
            <a:ext cx="7123112" cy="1673225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Very Important for Regular Expressions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2227" name="Content Placeholder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1413" y="1600200"/>
            <a:ext cx="10285413" cy="47244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Language of all words that have at least two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 a (a+b)* a (a+b)*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Language of all words that have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at least one a and at least one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(a+b)* a (a+b)* b (a+b)* + (a+b)* b (a+b)* a (a+b)*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Language of all words that have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at least one a or at least one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(a+b)*a(a+b)* + (a+b)*b(a+b)*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languages L, of even length, defined over Σ = {a, b}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((a+b)(a+b))*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languages L, of odd length, defined over Σ = {a, b}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((a+b)(a+b))*(a+b)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strings of length 2, starting with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aa+ab</a:t>
            </a:r>
            <a:endParaRPr lang="en-US" altLang="zh-CN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solidFill>
            <a:srgbClr val="92D050"/>
          </a:solidFill>
          <a:ln/>
        </p:spPr>
        <p:txBody>
          <a:bodyPr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Assignment No. # 1 (Solution)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251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295400"/>
            <a:ext cx="8153400" cy="5105400"/>
          </a:xfrm>
          <a:prstGeom prst="rect">
            <a:avLst/>
          </a:prstGeom>
          <a:solidFill>
            <a:srgbClr val="000000"/>
          </a:solidFill>
          <a:ln w="100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 not containing the substring 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+ 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1+ 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 that do not contain substring 110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+10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(1+0)*+ 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strings containing both 101 &amp; 010 as substring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strings in which both the number of 0’s and the number of 1’s are Even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(11+00+ (10+01)(11+00)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(10+01))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strings in which both the number of 0’s and the number of 1’s are Odd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(11+00+ (10+01)(11+00)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(10+01))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(1+0)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words that contain Exactly two1’s or three 1’s,not more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11(1+0)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+0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 that have exactly one double letter in them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01*01*)+ (0*10*10*)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the word in which 1 is tripled or 0 is tripled , but not both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01*01*01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) + (0*10*10*10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the  String in which the total no of 1’s is divisible by 3,no matter how they are arrange such as 1101100101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((0*10*10*10*))*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the words in which any 0’s that occurs are found in clumps of odd number at a time , such as 1101100010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1*(00+01)*0 (1)*</a:t>
            </a:r>
          </a:p>
          <a:p>
            <a:pPr>
              <a:lnSpc>
                <a:spcPct val="90000"/>
              </a:lnSpc>
            </a:pPr>
            <a:endParaRPr lang="en-US" altLang="zh-CN" sz="11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2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2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20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2000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20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2000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2000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000"/>
                                        <p:tgtEl>
                                          <p:spTgt spid="53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000"/>
                                        <p:tgtEl>
                                          <p:spTgt spid="53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2000"/>
                                        <p:tgtEl>
                                          <p:spTgt spid="53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2000"/>
                                        <p:tgtEl>
                                          <p:spTgt spid="53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 autoUpdateAnimBg="0"/>
      <p:bldP spid="53251" grpId="0" build="allAtOnce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ln/>
        </p:spPr>
        <p:txBody>
          <a:bodyPr/>
          <a:lstStyle/>
          <a:p>
            <a:pPr algn="ctr"/>
            <a:r>
              <a:rPr lang="en-US" altLang="zh-CN" b="1"/>
              <a:t>Important R.E.</a:t>
            </a:r>
            <a:endParaRPr lang="en-US" altLang="zh-CN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427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743200" y="1752600"/>
            <a:ext cx="6400800" cy="44196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Write a R.E for set of strings over {a,b} that do not contain the substring 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aa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A string in this set may contain a prefix of any number of b’s. 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All a’s must be followed by at least one b or terminate the string. 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The R.E </a:t>
            </a:r>
            <a:r>
              <a:rPr lang="en-US" altLang="zh-CN" sz="2500" b="1" i="1">
                <a:latin typeface="Times New Roman" pitchFamily="18" charset="0"/>
                <a:sym typeface="Times New Roman" pitchFamily="18" charset="0"/>
              </a:rPr>
              <a:t>b*(ab+) + b*(ab+)*a </a:t>
            </a: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generates the desired set.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=&gt;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 b*(ab+)*(Λ+ a) = b*(abb*)*(Λ + a) = (b + ab)*(Λ + a)</a:t>
            </a:r>
          </a:p>
          <a:p>
            <a:pPr>
              <a:lnSpc>
                <a:spcPct val="90000"/>
              </a:lnSpc>
            </a:pPr>
            <a:endParaRPr lang="en-US" altLang="zh-CN" sz="2500"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182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5240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Note: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Regular expressions describe regular languages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Example:	(a + bc)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		= {, a , bc , aa , abc , bca , ….}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Total Examples Defined over {0,1} = 40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>Regular Expression		cont…</a:t>
            </a:r>
            <a:br>
              <a:rPr lang="en-US" altLang="zh-CN" sz="40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>Example: (Solved the Un-Solved)</a:t>
            </a:r>
            <a:endParaRPr lang="en-US" altLang="zh-CN" sz="400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632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01* = {0, 01, 011, 0111, …..}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(01*)(01) = {001, 0101, 01101, 011101, …..}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(0+1)*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(0+1)*01(0+1)*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((0+1)(0+1)+(0+1)(0+1)(0+1))*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((0+1)(0+1))*+((0+1)(0+1)(0+1))*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(1+01+001)*(</a:t>
            </a:r>
            <a:r>
              <a:rPr lang="en-US" altLang="zh-CN" sz="3200"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+0+00)</a:t>
            </a:r>
          </a:p>
          <a:p>
            <a:pPr marL="533400" indent="-53340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7350" name="Title 5"/>
          <p:cNvSpPr>
            <a:spLocks noGrp="1" noChangeArrowheads="1"/>
          </p:cNvSpPr>
          <p:nvPr>
            <p:ph type="title"/>
          </p:nvPr>
        </p:nvSpPr>
        <p:spPr>
          <a:xfrm>
            <a:off x="1371600" y="1524000"/>
            <a:ext cx="7620000" cy="1143000"/>
          </a:xfrm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How to make and check Regular Expression Easily?</a:t>
            </a:r>
            <a:endParaRPr lang="en-US" altLang="zh-CN"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7349" name="Text Placeholder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20888" y="2895600"/>
            <a:ext cx="7123112" cy="1066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4000" b="1">
                <a:latin typeface="Times New Roman" pitchFamily="18" charset="0"/>
                <a:sym typeface="Times New Roman" pitchFamily="18" charset="0"/>
              </a:rPr>
              <a:t>Regular Expression		cont…</a:t>
            </a:r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40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3200">
                <a:latin typeface="Times New Roman" pitchFamily="18" charset="0"/>
                <a:sym typeface="Times New Roman" pitchFamily="18" charset="0"/>
              </a:rPr>
              <a:t>Example</a:t>
            </a:r>
            <a:endParaRPr lang="en-US" altLang="zh-CN" sz="4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371600"/>
            <a:ext cx="8229600" cy="475456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expression:  </a:t>
            </a:r>
            <a:endParaRPr lang="en-US" altLang="zh-CN"/>
          </a:p>
        </p:txBody>
      </p:sp>
      <p:graphicFrame>
        <p:nvGraphicFramePr>
          <p:cNvPr id="58372" name="Object 0"/>
          <p:cNvGraphicFramePr>
            <a:graphicFrameLocks noChangeAspect="1"/>
          </p:cNvGraphicFramePr>
          <p:nvPr/>
        </p:nvGraphicFramePr>
        <p:xfrm>
          <a:off x="4057650" y="889000"/>
          <a:ext cx="2120900" cy="558800"/>
        </p:xfrm>
        <a:graphic>
          <a:graphicData uri="http://schemas.openxmlformats.org/presentationml/2006/ole">
            <p:oleObj spid="_x0000_s58372" r:id="rId3" imgW="50901917" imgH="13411517" progId="">
              <p:embed/>
            </p:oleObj>
          </a:graphicData>
        </a:graphic>
      </p:graphicFrame>
      <p:graphicFrame>
        <p:nvGraphicFramePr>
          <p:cNvPr id="58373" name="Object 1"/>
          <p:cNvGraphicFramePr>
            <a:graphicFrameLocks noChangeAspect="1"/>
          </p:cNvGraphicFramePr>
          <p:nvPr/>
        </p:nvGraphicFramePr>
        <p:xfrm>
          <a:off x="381000" y="1981200"/>
          <a:ext cx="2768600" cy="558800"/>
        </p:xfrm>
        <a:graphic>
          <a:graphicData uri="http://schemas.openxmlformats.org/presentationml/2006/ole">
            <p:oleObj spid="_x0000_s58373" r:id="rId4" imgW="66446717" imgH="13411517" progId="">
              <p:embed/>
            </p:oleObj>
          </a:graphicData>
        </a:graphic>
      </p:graphicFrame>
      <p:graphicFrame>
        <p:nvGraphicFramePr>
          <p:cNvPr id="58374" name="Object 2"/>
          <p:cNvGraphicFramePr>
            <a:graphicFrameLocks noChangeAspect="1"/>
          </p:cNvGraphicFramePr>
          <p:nvPr/>
        </p:nvGraphicFramePr>
        <p:xfrm>
          <a:off x="3352800" y="1981200"/>
          <a:ext cx="3644900" cy="571500"/>
        </p:xfrm>
        <a:graphic>
          <a:graphicData uri="http://schemas.openxmlformats.org/presentationml/2006/ole">
            <p:oleObj spid="_x0000_s58374" r:id="rId5" imgW="87477917" imgH="13716317" progId="">
              <p:embed/>
            </p:oleObj>
          </a:graphicData>
        </a:graphic>
      </p:graphicFrame>
      <p:graphicFrame>
        <p:nvGraphicFramePr>
          <p:cNvPr id="58375" name="Object 3"/>
          <p:cNvGraphicFramePr>
            <a:graphicFrameLocks noChangeAspect="1"/>
          </p:cNvGraphicFramePr>
          <p:nvPr/>
        </p:nvGraphicFramePr>
        <p:xfrm>
          <a:off x="3352800" y="2743200"/>
          <a:ext cx="3327400" cy="571500"/>
        </p:xfrm>
        <a:graphic>
          <a:graphicData uri="http://schemas.openxmlformats.org/presentationml/2006/ole">
            <p:oleObj spid="_x0000_s58375" r:id="rId6" imgW="79857917" imgH="13716317" progId="">
              <p:embed/>
            </p:oleObj>
          </a:graphicData>
        </a:graphic>
      </p:graphicFrame>
      <p:graphicFrame>
        <p:nvGraphicFramePr>
          <p:cNvPr id="58376" name="Object 4"/>
          <p:cNvGraphicFramePr>
            <a:graphicFrameLocks noChangeAspect="1"/>
          </p:cNvGraphicFramePr>
          <p:nvPr/>
        </p:nvGraphicFramePr>
        <p:xfrm>
          <a:off x="3352800" y="3505200"/>
          <a:ext cx="4699000" cy="571500"/>
        </p:xfrm>
        <a:graphic>
          <a:graphicData uri="http://schemas.openxmlformats.org/presentationml/2006/ole">
            <p:oleObj spid="_x0000_s58376" r:id="rId7" imgW="112776317" imgH="13716317" progId="">
              <p:embed/>
            </p:oleObj>
          </a:graphicData>
        </a:graphic>
      </p:graphicFrame>
      <p:graphicFrame>
        <p:nvGraphicFramePr>
          <p:cNvPr id="58377" name="Object 5"/>
          <p:cNvGraphicFramePr>
            <a:graphicFrameLocks noChangeAspect="1"/>
          </p:cNvGraphicFramePr>
          <p:nvPr/>
        </p:nvGraphicFramePr>
        <p:xfrm>
          <a:off x="3352800" y="4267200"/>
          <a:ext cx="3784600" cy="571500"/>
        </p:xfrm>
        <a:graphic>
          <a:graphicData uri="http://schemas.openxmlformats.org/presentationml/2006/ole">
            <p:oleObj spid="_x0000_s58377" r:id="rId8" imgW="90830717" imgH="13716317" progId="">
              <p:embed/>
            </p:oleObj>
          </a:graphicData>
        </a:graphic>
      </p:graphicFrame>
      <p:graphicFrame>
        <p:nvGraphicFramePr>
          <p:cNvPr id="58378" name="Object 6"/>
          <p:cNvGraphicFramePr>
            <a:graphicFrameLocks noChangeAspect="1"/>
          </p:cNvGraphicFramePr>
          <p:nvPr/>
        </p:nvGraphicFramePr>
        <p:xfrm>
          <a:off x="3352800" y="5029200"/>
          <a:ext cx="4749800" cy="571500"/>
        </p:xfrm>
        <a:graphic>
          <a:graphicData uri="http://schemas.openxmlformats.org/presentationml/2006/ole">
            <p:oleObj spid="_x0000_s58378" r:id="rId9" imgW="113995517" imgH="13716317" progId="">
              <p:embed/>
            </p:oleObj>
          </a:graphicData>
        </a:graphic>
      </p:graphicFrame>
      <p:graphicFrame>
        <p:nvGraphicFramePr>
          <p:cNvPr id="58379" name="Object 7"/>
          <p:cNvGraphicFramePr>
            <a:graphicFrameLocks noChangeAspect="1"/>
          </p:cNvGraphicFramePr>
          <p:nvPr/>
        </p:nvGraphicFramePr>
        <p:xfrm>
          <a:off x="3352800" y="5867400"/>
          <a:ext cx="5664200" cy="558800"/>
        </p:xfrm>
        <a:graphic>
          <a:graphicData uri="http://schemas.openxmlformats.org/presentationml/2006/ole">
            <p:oleObj spid="_x0000_s58379" r:id="rId10" imgW="135941117" imgH="134115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Exercise:</a:t>
            </a:r>
            <a:endParaRPr lang="en-US" altLang="zh-CN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939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Practice the Examples of Regular Expressions where Σ={ i , j , k }</a:t>
            </a:r>
          </a:p>
          <a:p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endParaRPr lang="en-US" altLang="zh-CN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9396" name="Smiley Face 5"/>
          <p:cNvSpPr>
            <a:spLocks noChangeArrowheads="1"/>
          </p:cNvSpPr>
          <p:nvPr/>
        </p:nvSpPr>
        <p:spPr bwMode="auto">
          <a:xfrm>
            <a:off x="3429000" y="4343400"/>
            <a:ext cx="1981200" cy="15240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9050" cap="flat" cmpd="sng">
            <a:solidFill>
              <a:srgbClr val="6C859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chemeClr val="tx2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allAtOnce" bldLvl="0" autoUpdateAnimBg="0"/>
      <p:bldP spid="5939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EVEN-EVEN (Σ = {a, b}) i.e. = {Λ, aa, bb, aaaa, aabb, abab, abba, baab, baba, bbaa, bbbb, …}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RE sets: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R1 = (aa+bb)*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R2 = ((ab+ba)(ab+ba))*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=&gt;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R.E. For EVEN-EVEN = 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(aa + bb + (ab + ba )(aa + bb)* (ab + ba))*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24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7244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>
                <a:latin typeface="Times New Roman" pitchFamily="18" charset="0"/>
                <a:sym typeface="Times New Roman" pitchFamily="18" charset="0"/>
              </a:rPr>
              <a:t>ODD-ODD (Σ = {a, b})</a:t>
            </a: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zh-CN" sz="14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zh-CN" sz="14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Think and Solve Your Own</a:t>
            </a: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76400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5" name="Table 7"/>
          <p:cNvGraphicFramePr>
            <a:graphicFrameLocks noGrp="1"/>
          </p:cNvGraphicFramePr>
          <p:nvPr/>
        </p:nvGraphicFramePr>
        <p:xfrm>
          <a:off x="304800" y="3124200"/>
          <a:ext cx="5562600" cy="3427413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223837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ODD-ODD (Σ = {a, b}) i.e. = {a,b,ab,ba,aaa,bbb,abbb,aaabbbbb, …}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	RE sets: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R1 = (a+b)((a+b)(a+b))*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R2 = (ab+ba)((ab+ba)(ab+ba))*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	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=&gt;So,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R.E. For ODD-ODD = 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(a+b)( (a+b)(a+b) )* + (ab+ba)( (ab+ba)(ab+ba)* ) 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(a + b)(aa + bb + ab + ba)* 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all strings of a’s and b’s that have atleast two letters, that begin and end with a’s and that have nothing but b’s inside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ab*a = {aa aba abba abbba abbbba…}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that contains all the strings of a’s and b’s in which all the a’s come before all the b’s	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a*b* = {Λ a b aa ab bb aaa aab abb bbb aaa…}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Note:	</a:t>
            </a:r>
            <a:r>
              <a:rPr lang="en-US" altLang="zh-CN" sz="2000" b="1" i="1">
                <a:latin typeface="Times New Roman" pitchFamily="18" charset="0"/>
                <a:sym typeface="Times New Roman" pitchFamily="18" charset="0"/>
              </a:rPr>
              <a:t>(a*b* is not Equals to (ab)*)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Σ = {a}, defining the odd language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a(aa)*	or	(aa)*a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Σ = {a}, defining the even language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(aa)*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the strings defined over Σ = {a,b}, which do not contain a double letter</a:t>
            </a:r>
          </a:p>
          <a:p>
            <a:pPr marL="185738" indent="0" eaLnBrk="0" hangingPunc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E12213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b(ab)*a + a(ba)*b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that contains all the strings of a’s and b’s of length = 3 exactly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(a+b)³	or 	(a+b)(a+b)(a+b)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word that have at least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(a+b)*a(a+b)*a(a+b)*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strings with exactly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which denotes all the words with at least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(a+b)*a(a+b)*a(a+b)* = b*ab*a(a+b)*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the words with exactly two b’s or exactly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b*ab*ab* + a*ba*ba*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[Week#03] (a) - Regular Expressions (Examples)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90600" y="1600200"/>
            <a:ext cx="8153400" cy="45720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7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The only words that do not contain both an </a:t>
            </a:r>
            <a:r>
              <a:rPr lang="en-US" altLang="zh-CN" sz="1700" b="1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 and a </a:t>
            </a:r>
            <a:r>
              <a:rPr lang="en-US" altLang="zh-CN" sz="1700" b="1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b </a:t>
            </a: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in them, somewhere are the words of a’s and b’s or Λ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	(a+b)*a(a+b)*b(a+b)* + bb*aa*+a*+b*</a:t>
            </a:r>
          </a:p>
          <a:p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language of all words that contain both an a and a b is defined by the expression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(a + b)*a(a + b)*b(a + b)* + bb*aa*</a:t>
            </a:r>
          </a:p>
          <a:p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set of all the strings of a’s and b’s that at some point contain a double letter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(a+b)*(aa+bb)(a+b)* 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language of string of even number of a’s , followed by odd number of b’s or even number of b’s, followed by odd number of a’s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(aa) *b(bb) * + (bb) *a(aa) *</a:t>
            </a:r>
          </a:p>
          <a:p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language of all words without a double a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b*(abb*)a</a:t>
            </a:r>
            <a:r>
              <a:rPr lang="en-US" altLang="zh-CN" sz="15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1500">
                <a:latin typeface="Times New Roman" pitchFamily="18" charset="0"/>
                <a:sym typeface="Times New Roman" pitchFamily="18" charset="0"/>
              </a:rPr>
            </a:br>
            <a:endParaRPr lang="en-US" altLang="zh-CN" sz="1500">
              <a:latin typeface="Times New Roman" pitchFamily="18" charset="0"/>
              <a:sym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500">
                <a:latin typeface="Times New Roman" pitchFamily="18" charset="0"/>
                <a:sym typeface="Times New Roman" pitchFamily="18" charset="0"/>
              </a:rPr>
              <a:t>need to understand carefully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157255594</TotalTime>
  <Pages>0</Pages>
  <Words>2342</Words>
  <Characters>0</Characters>
  <Application>Microsoft Office PowerPoint</Application>
  <DocSecurity>0</DocSecurity>
  <PresentationFormat>On-screen Show (4:3)</PresentationFormat>
  <Lines>0</Lines>
  <Paragraphs>559</Paragraphs>
  <Slides>46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 Regular Expression Write RE for the following languages for Σ = {a,b} 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Over View:</vt:lpstr>
      <vt:lpstr>Over View:</vt:lpstr>
      <vt:lpstr>Over View:</vt:lpstr>
      <vt:lpstr>Languages and Regular Expressions</vt:lpstr>
      <vt:lpstr>Slide 24</vt:lpstr>
      <vt:lpstr>Regular Expression  cont…</vt:lpstr>
      <vt:lpstr> Regular Expression  cont… Write RE for the following languages for Σ = {0,1} </vt:lpstr>
      <vt:lpstr>Regular Expression  cont…</vt:lpstr>
      <vt:lpstr>Regular Expression  cont…</vt:lpstr>
      <vt:lpstr>Regular Expression  cont…</vt:lpstr>
      <vt:lpstr>Regular Expression  cont…</vt:lpstr>
      <vt:lpstr>Think &amp; Do Your Self…</vt:lpstr>
      <vt:lpstr>Important Examples &amp; Applications</vt:lpstr>
      <vt:lpstr>Example No. # 1</vt:lpstr>
      <vt:lpstr>Example No. # 2</vt:lpstr>
      <vt:lpstr>Example No. # 3</vt:lpstr>
      <vt:lpstr>Example No. # 4</vt:lpstr>
      <vt:lpstr>Example No. # 5</vt:lpstr>
      <vt:lpstr>Assignment No. # 1</vt:lpstr>
      <vt:lpstr>Slide 39</vt:lpstr>
      <vt:lpstr>Assignment No. # 1 (Solution)</vt:lpstr>
      <vt:lpstr>Important R.E.</vt:lpstr>
      <vt:lpstr>Regular Expression  cont…</vt:lpstr>
      <vt:lpstr>Regular Expression  cont… Example: (Solved the Un-Solved)</vt:lpstr>
      <vt:lpstr>How to make and check Regular Expression Easily?</vt:lpstr>
      <vt:lpstr>Regular Expression  cont… Example</vt:lpstr>
      <vt:lpstr>Exercise: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[Week # 03] (a) - Regular Expressions (Examples)</dc:title>
  <dc:subject/>
  <dc:creator>Bilawal</dc:creator>
  <cp:keywords/>
  <dc:description/>
  <cp:lastModifiedBy>Muhammad Arif</cp:lastModifiedBy>
  <cp:revision>270</cp:revision>
  <cp:lastPrinted>1899-12-30T00:00:00Z</cp:lastPrinted>
  <dcterms:created xsi:type="dcterms:W3CDTF">2012-10-14T05:50:00Z</dcterms:created>
  <dcterms:modified xsi:type="dcterms:W3CDTF">2016-10-25T12:09:44Z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1033-8.1.0.3030</vt:lpwstr>
  </property>
</Properties>
</file>