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4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08EB-06DE-4CD7-9239-529EE3116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55842E-1A89-40C7-A940-F53E6F0EB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362CCA-417B-4AD0-B8B6-0BFDC2620D56}"/>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5" name="Footer Placeholder 4">
            <a:extLst>
              <a:ext uri="{FF2B5EF4-FFF2-40B4-BE49-F238E27FC236}">
                <a16:creationId xmlns:a16="http://schemas.microsoft.com/office/drawing/2014/main" id="{67AC7E56-1C6A-4770-8093-FAF3C6DFD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87E2E-DA53-48D5-BDB6-C49DBF18CE3D}"/>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123938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0060-516E-4741-9501-A0DA95B63D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72E014-3A52-47CD-BC01-0F1975376E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610BD-02B0-4912-8DDC-D392C0DFECE7}"/>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5" name="Footer Placeholder 4">
            <a:extLst>
              <a:ext uri="{FF2B5EF4-FFF2-40B4-BE49-F238E27FC236}">
                <a16:creationId xmlns:a16="http://schemas.microsoft.com/office/drawing/2014/main" id="{10A37B7D-0BDD-4C6B-ABA5-49C31B569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B297F-60FE-4C27-B4B3-0B662872542C}"/>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401682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63C584-BCD8-4605-A5FF-99D446F488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027EED-CDB0-4CB0-82EF-DA00BA46E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308F4F-1225-4253-85DC-5720860A5394}"/>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5" name="Footer Placeholder 4">
            <a:extLst>
              <a:ext uri="{FF2B5EF4-FFF2-40B4-BE49-F238E27FC236}">
                <a16:creationId xmlns:a16="http://schemas.microsoft.com/office/drawing/2014/main" id="{DA6DDB81-F555-42F3-85DE-F95533C9F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ED8CA-D04C-42E9-AC2C-64E344802F56}"/>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65610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8FB3-0117-4F4F-A594-3A3BE61716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10B316-0B5D-426A-808E-4A3B7BE06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572E2-A216-44ED-88F8-62598BAC925B}"/>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5" name="Footer Placeholder 4">
            <a:extLst>
              <a:ext uri="{FF2B5EF4-FFF2-40B4-BE49-F238E27FC236}">
                <a16:creationId xmlns:a16="http://schemas.microsoft.com/office/drawing/2014/main" id="{B0BCF9FC-A544-4DFA-93F5-D552E801D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D2B04-EEED-4E69-ACFA-74704A3B8E58}"/>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30008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29DD-E009-4418-A567-9C96A1AD7B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9B80DE-45B4-42C3-824F-7FF391A96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658B83-9F2A-4912-99B9-29B7A2907B16}"/>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5" name="Footer Placeholder 4">
            <a:extLst>
              <a:ext uri="{FF2B5EF4-FFF2-40B4-BE49-F238E27FC236}">
                <a16:creationId xmlns:a16="http://schemas.microsoft.com/office/drawing/2014/main" id="{087BE072-14AB-4C44-AF56-B4CA83B87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BD0AD-8EE3-455B-A437-58AE0E6EA2C0}"/>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341086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75A2-4743-4CCD-B38B-FD4D235E2A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E6EEAB-8C75-4AA0-9C06-E4F75734E2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238F76-A8C8-4AA6-B386-A0ECE7B9B7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CF9276-2406-4CCC-9FB9-B0EBD4E164A3}"/>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6" name="Footer Placeholder 5">
            <a:extLst>
              <a:ext uri="{FF2B5EF4-FFF2-40B4-BE49-F238E27FC236}">
                <a16:creationId xmlns:a16="http://schemas.microsoft.com/office/drawing/2014/main" id="{4731F7AA-3C37-41E9-8805-382A433D4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8438E0-4D42-4444-9998-39BBDD11F2BB}"/>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183495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FF92-A33F-4BCD-BA8F-0FEFBF9E50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BD550E-52DF-4AE6-8A33-D016D74D0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6AFB5-2869-487E-95C8-BCF38524B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90977C-E637-4D97-96C2-2760CB3DD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6F8B7-B573-4CBE-BECB-D8E0B54ED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54BE4B-AF72-43F6-BA44-983AA33E67C1}"/>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8" name="Footer Placeholder 7">
            <a:extLst>
              <a:ext uri="{FF2B5EF4-FFF2-40B4-BE49-F238E27FC236}">
                <a16:creationId xmlns:a16="http://schemas.microsoft.com/office/drawing/2014/main" id="{3C4E3DD6-5C88-4E96-927D-6977530E9E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8AA520-0A90-41ED-8FA4-E3E795908FA3}"/>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416386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D59B-CB3B-4D29-8A54-541730D8DD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F9F38C-DC56-48B6-B473-B24669F3E62D}"/>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4" name="Footer Placeholder 3">
            <a:extLst>
              <a:ext uri="{FF2B5EF4-FFF2-40B4-BE49-F238E27FC236}">
                <a16:creationId xmlns:a16="http://schemas.microsoft.com/office/drawing/2014/main" id="{0C4CD0CB-D681-4FC1-AC68-04D403A3B7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D0D0FA-5934-4F01-A890-1AB2696F64E7}"/>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156367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21350-A96B-4622-B5C2-A49DB21167C7}"/>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3" name="Footer Placeholder 2">
            <a:extLst>
              <a:ext uri="{FF2B5EF4-FFF2-40B4-BE49-F238E27FC236}">
                <a16:creationId xmlns:a16="http://schemas.microsoft.com/office/drawing/2014/main" id="{1D0D6D7C-A68A-425C-96CD-366DC17FE1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2AF09F-8920-4A47-9BE8-265A8801ADA9}"/>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158312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D54A-95FE-471A-B615-0A1BB114B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98EE6-9696-441A-8066-753E446F4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BAABC2-5A69-4521-9692-5CB1D26E5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CC992-CF9F-4C1F-9D62-D8EAA8DAFBFB}"/>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6" name="Footer Placeholder 5">
            <a:extLst>
              <a:ext uri="{FF2B5EF4-FFF2-40B4-BE49-F238E27FC236}">
                <a16:creationId xmlns:a16="http://schemas.microsoft.com/office/drawing/2014/main" id="{65A0B920-42BA-4BAC-9714-A4EBD3689E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3F565-66AA-4136-95E7-796B1D65C4B7}"/>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34584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0507-262B-484C-B1CE-8176CA08F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949703-D419-49B7-A6F0-C2FBCA249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EDAD8B-51C0-47F5-90EA-785EAF308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0DC5C-8EBD-420E-B1C8-63413F50756B}"/>
              </a:ext>
            </a:extLst>
          </p:cNvPr>
          <p:cNvSpPr>
            <a:spLocks noGrp="1"/>
          </p:cNvSpPr>
          <p:nvPr>
            <p:ph type="dt" sz="half" idx="10"/>
          </p:nvPr>
        </p:nvSpPr>
        <p:spPr/>
        <p:txBody>
          <a:bodyPr/>
          <a:lstStyle/>
          <a:p>
            <a:fld id="{FC092320-FE43-475C-BDCA-B157D8EE4944}" type="datetimeFigureOut">
              <a:rPr lang="en-IN" smtClean="0"/>
              <a:t>19-01-2022</a:t>
            </a:fld>
            <a:endParaRPr lang="en-IN"/>
          </a:p>
        </p:txBody>
      </p:sp>
      <p:sp>
        <p:nvSpPr>
          <p:cNvPr id="6" name="Footer Placeholder 5">
            <a:extLst>
              <a:ext uri="{FF2B5EF4-FFF2-40B4-BE49-F238E27FC236}">
                <a16:creationId xmlns:a16="http://schemas.microsoft.com/office/drawing/2014/main" id="{88E32D98-488E-4219-9059-669C6E3C0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1C6AF6-4A16-4007-88AC-F2A59031B572}"/>
              </a:ext>
            </a:extLst>
          </p:cNvPr>
          <p:cNvSpPr>
            <a:spLocks noGrp="1"/>
          </p:cNvSpPr>
          <p:nvPr>
            <p:ph type="sldNum" sz="quarter" idx="12"/>
          </p:nvPr>
        </p:nvSpPr>
        <p:spPr/>
        <p:txBody>
          <a:bodyPr/>
          <a:lstStyle/>
          <a:p>
            <a:fld id="{ECAE925A-883A-4944-A18B-23E3942651B8}" type="slidenum">
              <a:rPr lang="en-IN" smtClean="0"/>
              <a:t>‹#›</a:t>
            </a:fld>
            <a:endParaRPr lang="en-IN"/>
          </a:p>
        </p:txBody>
      </p:sp>
    </p:spTree>
    <p:extLst>
      <p:ext uri="{BB962C8B-B14F-4D97-AF65-F5344CB8AC3E}">
        <p14:creationId xmlns:p14="http://schemas.microsoft.com/office/powerpoint/2010/main" val="21755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A5B9F-6000-4253-9D61-E5AF8629A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ED8DA4-FDE1-4ACA-8333-7F4BD7B27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84CE9D-B4FE-4411-8A1A-6A3BFC9D3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92320-FE43-475C-BDCA-B157D8EE4944}" type="datetimeFigureOut">
              <a:rPr lang="en-IN" smtClean="0"/>
              <a:t>19-01-2022</a:t>
            </a:fld>
            <a:endParaRPr lang="en-IN"/>
          </a:p>
        </p:txBody>
      </p:sp>
      <p:sp>
        <p:nvSpPr>
          <p:cNvPr id="5" name="Footer Placeholder 4">
            <a:extLst>
              <a:ext uri="{FF2B5EF4-FFF2-40B4-BE49-F238E27FC236}">
                <a16:creationId xmlns:a16="http://schemas.microsoft.com/office/drawing/2014/main" id="{F6CEFA8A-7919-44F2-B222-13800E518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631296-3F53-4D57-ACB2-A0E576F02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E925A-883A-4944-A18B-23E3942651B8}" type="slidenum">
              <a:rPr lang="en-IN" smtClean="0"/>
              <a:t>‹#›</a:t>
            </a:fld>
            <a:endParaRPr lang="en-IN"/>
          </a:p>
        </p:txBody>
      </p:sp>
    </p:spTree>
    <p:extLst>
      <p:ext uri="{BB962C8B-B14F-4D97-AF65-F5344CB8AC3E}">
        <p14:creationId xmlns:p14="http://schemas.microsoft.com/office/powerpoint/2010/main" val="151947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5D3583-6983-4ED8-B075-51F7258A3770}"/>
              </a:ext>
            </a:extLst>
          </p:cNvPr>
          <p:cNvSpPr>
            <a:spLocks noGrp="1"/>
          </p:cNvSpPr>
          <p:nvPr>
            <p:ph type="subTitle" idx="1"/>
          </p:nvPr>
        </p:nvSpPr>
        <p:spPr>
          <a:xfrm>
            <a:off x="1524000" y="604911"/>
            <a:ext cx="9144000" cy="6091311"/>
          </a:xfrm>
        </p:spPr>
        <p:txBody>
          <a:bodyPr>
            <a:normAutofit fontScale="62500" lnSpcReduction="20000"/>
          </a:bodyPr>
          <a:lstStyle/>
          <a:p>
            <a:pPr algn="l"/>
            <a:r>
              <a:rPr lang="en-IN" dirty="0"/>
              <a:t>def </a:t>
            </a:r>
            <a:r>
              <a:rPr lang="en-IN" dirty="0" err="1"/>
              <a:t>count_chars</a:t>
            </a:r>
            <a:r>
              <a:rPr lang="en-IN" dirty="0"/>
              <a:t>(str):   </a:t>
            </a:r>
          </a:p>
          <a:p>
            <a:pPr algn="l"/>
            <a:r>
              <a:rPr lang="en-IN" dirty="0"/>
              <a:t>  </a:t>
            </a:r>
            <a:r>
              <a:rPr lang="en-IN" dirty="0" err="1"/>
              <a:t>upper_ctr</a:t>
            </a:r>
            <a:r>
              <a:rPr lang="en-IN" dirty="0"/>
              <a:t>, </a:t>
            </a:r>
            <a:r>
              <a:rPr lang="en-IN" dirty="0" err="1"/>
              <a:t>lower_ctr</a:t>
            </a:r>
            <a:r>
              <a:rPr lang="en-IN" dirty="0"/>
              <a:t>, </a:t>
            </a:r>
            <a:r>
              <a:rPr lang="en-IN" dirty="0" err="1"/>
              <a:t>number_ctr</a:t>
            </a:r>
            <a:r>
              <a:rPr lang="en-IN" dirty="0"/>
              <a:t>, </a:t>
            </a:r>
            <a:r>
              <a:rPr lang="en-IN" dirty="0" err="1"/>
              <a:t>special_ctr</a:t>
            </a:r>
            <a:r>
              <a:rPr lang="en-IN" dirty="0"/>
              <a:t> = 0, 0, 0, 0   </a:t>
            </a:r>
          </a:p>
          <a:p>
            <a:pPr algn="l"/>
            <a:r>
              <a:rPr lang="en-IN" dirty="0"/>
              <a:t>  for </a:t>
            </a:r>
            <a:r>
              <a:rPr lang="en-IN" dirty="0" err="1"/>
              <a:t>i</a:t>
            </a:r>
            <a:r>
              <a:rPr lang="en-IN" dirty="0"/>
              <a:t> in range(</a:t>
            </a:r>
            <a:r>
              <a:rPr lang="en-IN" dirty="0" err="1"/>
              <a:t>len</a:t>
            </a:r>
            <a:r>
              <a:rPr lang="en-IN" dirty="0"/>
              <a:t>(str)):      </a:t>
            </a:r>
          </a:p>
          <a:p>
            <a:pPr algn="l"/>
            <a:r>
              <a:rPr lang="en-IN" dirty="0"/>
              <a:t>    if str[</a:t>
            </a:r>
            <a:r>
              <a:rPr lang="en-IN" dirty="0" err="1"/>
              <a:t>i</a:t>
            </a:r>
            <a:r>
              <a:rPr lang="en-IN" dirty="0"/>
              <a:t>] &gt;= 'A' and str[</a:t>
            </a:r>
            <a:r>
              <a:rPr lang="en-IN" dirty="0" err="1"/>
              <a:t>i</a:t>
            </a:r>
            <a:r>
              <a:rPr lang="en-IN" dirty="0"/>
              <a:t>] &lt;= 'Z':       </a:t>
            </a:r>
          </a:p>
          <a:p>
            <a:pPr algn="l"/>
            <a:r>
              <a:rPr lang="en-IN" dirty="0"/>
              <a:t>        </a:t>
            </a:r>
            <a:r>
              <a:rPr lang="en-IN" dirty="0" err="1"/>
              <a:t>upper_ctr</a:t>
            </a:r>
            <a:r>
              <a:rPr lang="en-IN" dirty="0"/>
              <a:t> += 1     </a:t>
            </a:r>
          </a:p>
          <a:p>
            <a:pPr algn="l"/>
            <a:r>
              <a:rPr lang="en-IN" dirty="0"/>
              <a:t>     </a:t>
            </a:r>
            <a:r>
              <a:rPr lang="en-IN" dirty="0" err="1"/>
              <a:t>elif</a:t>
            </a:r>
            <a:r>
              <a:rPr lang="en-IN" dirty="0"/>
              <a:t> str[</a:t>
            </a:r>
            <a:r>
              <a:rPr lang="en-IN" dirty="0" err="1"/>
              <a:t>i</a:t>
            </a:r>
            <a:r>
              <a:rPr lang="en-IN" dirty="0"/>
              <a:t>] &gt;= 'a' and str[</a:t>
            </a:r>
            <a:r>
              <a:rPr lang="en-IN" dirty="0" err="1"/>
              <a:t>i</a:t>
            </a:r>
            <a:r>
              <a:rPr lang="en-IN" dirty="0"/>
              <a:t>] &lt;= 'z':    </a:t>
            </a:r>
          </a:p>
          <a:p>
            <a:pPr algn="l"/>
            <a:r>
              <a:rPr lang="en-IN" dirty="0"/>
              <a:t>           </a:t>
            </a:r>
            <a:r>
              <a:rPr lang="en-IN" dirty="0" err="1"/>
              <a:t>lower_ctr</a:t>
            </a:r>
            <a:r>
              <a:rPr lang="en-IN" dirty="0"/>
              <a:t> += 1       </a:t>
            </a:r>
          </a:p>
          <a:p>
            <a:pPr algn="l"/>
            <a:r>
              <a:rPr lang="en-IN" dirty="0"/>
              <a:t>   </a:t>
            </a:r>
            <a:r>
              <a:rPr lang="en-IN" dirty="0" err="1"/>
              <a:t>elif</a:t>
            </a:r>
            <a:r>
              <a:rPr lang="en-IN" dirty="0"/>
              <a:t> str[</a:t>
            </a:r>
            <a:r>
              <a:rPr lang="en-IN" dirty="0" err="1"/>
              <a:t>i</a:t>
            </a:r>
            <a:r>
              <a:rPr lang="en-IN" dirty="0"/>
              <a:t>] &gt;= '0' and str[</a:t>
            </a:r>
            <a:r>
              <a:rPr lang="en-IN" dirty="0" err="1"/>
              <a:t>i</a:t>
            </a:r>
            <a:r>
              <a:rPr lang="en-IN" dirty="0"/>
              <a:t>] &lt;= '9':     </a:t>
            </a:r>
          </a:p>
          <a:p>
            <a:pPr algn="l"/>
            <a:r>
              <a:rPr lang="en-IN" dirty="0"/>
              <a:t>          </a:t>
            </a:r>
            <a:r>
              <a:rPr lang="en-IN" dirty="0" err="1"/>
              <a:t>number_ctr</a:t>
            </a:r>
            <a:r>
              <a:rPr lang="en-IN" dirty="0"/>
              <a:t> += 1        </a:t>
            </a:r>
          </a:p>
          <a:p>
            <a:pPr algn="l"/>
            <a:r>
              <a:rPr lang="en-IN" dirty="0"/>
              <a:t>  else:              </a:t>
            </a:r>
          </a:p>
          <a:p>
            <a:pPr algn="l"/>
            <a:r>
              <a:rPr lang="en-IN" dirty="0"/>
              <a:t> </a:t>
            </a:r>
            <a:r>
              <a:rPr lang="en-IN" dirty="0" err="1"/>
              <a:t>special_ctr</a:t>
            </a:r>
            <a:r>
              <a:rPr lang="en-IN" dirty="0"/>
              <a:t> += 1    </a:t>
            </a:r>
          </a:p>
          <a:p>
            <a:pPr algn="l"/>
            <a:r>
              <a:rPr lang="en-IN" dirty="0"/>
              <a:t> return </a:t>
            </a:r>
            <a:r>
              <a:rPr lang="en-IN" dirty="0" err="1"/>
              <a:t>upper_ctr</a:t>
            </a:r>
            <a:r>
              <a:rPr lang="en-IN" dirty="0"/>
              <a:t>, </a:t>
            </a:r>
            <a:r>
              <a:rPr lang="en-IN" dirty="0" err="1"/>
              <a:t>lower_ctr</a:t>
            </a:r>
            <a:r>
              <a:rPr lang="en-IN" dirty="0"/>
              <a:t>, </a:t>
            </a:r>
            <a:r>
              <a:rPr lang="en-IN" dirty="0" err="1"/>
              <a:t>number_ctr</a:t>
            </a:r>
            <a:r>
              <a:rPr lang="en-IN" dirty="0"/>
              <a:t>, </a:t>
            </a:r>
            <a:r>
              <a:rPr lang="en-IN" dirty="0" err="1"/>
              <a:t>special_ctr</a:t>
            </a:r>
            <a:r>
              <a:rPr lang="en-IN" dirty="0"/>
              <a:t>        </a:t>
            </a:r>
          </a:p>
          <a:p>
            <a:pPr algn="l"/>
            <a:r>
              <a:rPr lang="en-IN" dirty="0"/>
              <a:t>   str = "Sathyabama2019@“</a:t>
            </a:r>
          </a:p>
          <a:p>
            <a:pPr algn="l"/>
            <a:r>
              <a:rPr lang="en-IN" dirty="0"/>
              <a:t>print("Original </a:t>
            </a:r>
            <a:r>
              <a:rPr lang="en-IN" dirty="0" err="1"/>
              <a:t>Substrings:",str</a:t>
            </a:r>
            <a:r>
              <a:rPr lang="en-IN" dirty="0"/>
              <a:t>)</a:t>
            </a:r>
          </a:p>
          <a:p>
            <a:pPr algn="l"/>
            <a:r>
              <a:rPr lang="en-IN" dirty="0"/>
              <a:t>u, l, n, s = </a:t>
            </a:r>
            <a:r>
              <a:rPr lang="en-IN" dirty="0" err="1"/>
              <a:t>count_chars</a:t>
            </a:r>
            <a:r>
              <a:rPr lang="en-IN" dirty="0"/>
              <a:t>(str)</a:t>
            </a:r>
          </a:p>
          <a:p>
            <a:pPr algn="l"/>
            <a:r>
              <a:rPr lang="en-IN" dirty="0"/>
              <a:t>a=</a:t>
            </a:r>
            <a:r>
              <a:rPr lang="en-IN" dirty="0" err="1"/>
              <a:t>u+l</a:t>
            </a:r>
            <a:endParaRPr lang="en-IN" dirty="0"/>
          </a:p>
          <a:p>
            <a:pPr algn="l"/>
            <a:r>
              <a:rPr lang="en-IN" dirty="0"/>
              <a:t>print('\</a:t>
            </a:r>
            <a:r>
              <a:rPr lang="en-IN" dirty="0" err="1"/>
              <a:t>nDigits</a:t>
            </a:r>
            <a:r>
              <a:rPr lang="en-IN" dirty="0"/>
              <a:t>: ‘,n)</a:t>
            </a:r>
          </a:p>
          <a:p>
            <a:pPr algn="l"/>
            <a:r>
              <a:rPr lang="en-IN" dirty="0"/>
              <a:t>print('Alphabets: ‘,a)</a:t>
            </a:r>
          </a:p>
          <a:p>
            <a:pPr algn="l"/>
            <a:r>
              <a:rPr lang="en-IN" dirty="0"/>
              <a:t>print('Special Characters: ‘,s)</a:t>
            </a:r>
          </a:p>
          <a:p>
            <a:pPr algn="l"/>
            <a:r>
              <a:rPr lang="en-IN" dirty="0"/>
              <a:t>print('Lowercase: ‘,l)</a:t>
            </a:r>
          </a:p>
          <a:p>
            <a:pPr algn="l"/>
            <a:r>
              <a:rPr lang="en-IN" dirty="0"/>
              <a:t>print('Uppercase: ',u)</a:t>
            </a:r>
          </a:p>
        </p:txBody>
      </p:sp>
    </p:spTree>
    <p:extLst>
      <p:ext uri="{BB962C8B-B14F-4D97-AF65-F5344CB8AC3E}">
        <p14:creationId xmlns:p14="http://schemas.microsoft.com/office/powerpoint/2010/main" val="150132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6749-F9DA-46BE-AA1F-9366F8DC00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409934-8B35-42DF-A035-5E03469DFCC5}"/>
              </a:ext>
            </a:extLst>
          </p:cNvPr>
          <p:cNvSpPr>
            <a:spLocks noGrp="1"/>
          </p:cNvSpPr>
          <p:nvPr>
            <p:ph idx="1"/>
          </p:nvPr>
        </p:nvSpPr>
        <p:spPr/>
        <p:txBody>
          <a:bodyPr/>
          <a:lstStyle/>
          <a:p>
            <a:r>
              <a:rPr lang="en-US" b="1" i="0" dirty="0" err="1">
                <a:solidFill>
                  <a:srgbClr val="333333"/>
                </a:solidFill>
                <a:effectLst/>
                <a:latin typeface="inter-bold"/>
              </a:rPr>
              <a:t>Numpy</a:t>
            </a:r>
            <a:r>
              <a:rPr lang="en-US" b="1" i="0" dirty="0">
                <a:solidFill>
                  <a:srgbClr val="333333"/>
                </a:solidFill>
                <a:effectLst/>
                <a:latin typeface="inter-bold"/>
              </a:rPr>
              <a:t>:</a:t>
            </a:r>
            <a:r>
              <a:rPr lang="en-US" b="0" i="0" dirty="0">
                <a:solidFill>
                  <a:srgbClr val="333333"/>
                </a:solidFill>
                <a:effectLst/>
                <a:latin typeface="inter-regular"/>
              </a:rPr>
              <a:t> </a:t>
            </a:r>
            <a:r>
              <a:rPr lang="en-US" b="0" i="0" dirty="0" err="1">
                <a:solidFill>
                  <a:srgbClr val="333333"/>
                </a:solidFill>
                <a:effectLst/>
                <a:latin typeface="inter-regular"/>
              </a:rPr>
              <a:t>Numpy</a:t>
            </a:r>
            <a:r>
              <a:rPr lang="en-US" b="0" i="0" dirty="0">
                <a:solidFill>
                  <a:srgbClr val="333333"/>
                </a:solidFill>
                <a:effectLst/>
                <a:latin typeface="inter-regular"/>
              </a:rPr>
              <a:t> Python library is used for including any type of mathematical operation in the code. It is the fundamental package for scientific calculation in Python. It also supports to add large, multidimensional arrays and matrices. So, in Python,</a:t>
            </a:r>
          </a:p>
          <a:p>
            <a:pPr marL="0" indent="0">
              <a:buNone/>
            </a:pPr>
            <a:r>
              <a:rPr lang="en-US" b="0" i="0" dirty="0">
                <a:solidFill>
                  <a:srgbClr val="333333"/>
                </a:solidFill>
                <a:effectLst/>
                <a:latin typeface="inter-regular"/>
              </a:rPr>
              <a:t> we can import it as:</a:t>
            </a:r>
          </a:p>
          <a:p>
            <a:pPr marL="0" indent="0">
              <a:buNone/>
            </a:pPr>
            <a:endParaRPr lang="en-US" b="0" i="0" dirty="0">
              <a:solidFill>
                <a:srgbClr val="333333"/>
              </a:solidFill>
              <a:effectLst/>
              <a:latin typeface="inter-regular"/>
            </a:endParaRPr>
          </a:p>
          <a:p>
            <a:pPr marL="0" indent="0">
              <a:buNone/>
            </a:pPr>
            <a:r>
              <a:rPr lang="en-IN" b="0" i="0" dirty="0">
                <a:solidFill>
                  <a:srgbClr val="000000"/>
                </a:solidFill>
                <a:effectLst/>
                <a:latin typeface="inter-regular"/>
              </a:rPr>
              <a:t>import </a:t>
            </a:r>
            <a:r>
              <a:rPr lang="en-IN" b="0" i="0" dirty="0" err="1">
                <a:solidFill>
                  <a:srgbClr val="000000"/>
                </a:solidFill>
                <a:effectLst/>
                <a:latin typeface="inter-regular"/>
              </a:rPr>
              <a:t>numpy</a:t>
            </a:r>
            <a:r>
              <a:rPr lang="en-IN" b="0" i="0" dirty="0">
                <a:solidFill>
                  <a:srgbClr val="000000"/>
                </a:solidFill>
                <a:effectLst/>
                <a:latin typeface="inter-regular"/>
              </a:rPr>
              <a:t> as nm </a:t>
            </a:r>
          </a:p>
          <a:p>
            <a:pPr marL="0" indent="0">
              <a:buNone/>
            </a:pPr>
            <a:r>
              <a:rPr lang="en-US" b="0" i="0" dirty="0">
                <a:solidFill>
                  <a:srgbClr val="333333"/>
                </a:solidFill>
                <a:effectLst/>
                <a:latin typeface="inter-regular"/>
              </a:rPr>
              <a:t>Here we have used </a:t>
            </a:r>
            <a:r>
              <a:rPr lang="en-US" b="1" i="0" dirty="0">
                <a:solidFill>
                  <a:srgbClr val="333333"/>
                </a:solidFill>
                <a:effectLst/>
                <a:latin typeface="inter-bold"/>
              </a:rPr>
              <a:t>nm</a:t>
            </a:r>
            <a:r>
              <a:rPr lang="en-US" b="0" i="0" dirty="0">
                <a:solidFill>
                  <a:srgbClr val="333333"/>
                </a:solidFill>
                <a:effectLst/>
                <a:latin typeface="inter-regular"/>
              </a:rPr>
              <a:t>, which is a short name for </a:t>
            </a:r>
            <a:r>
              <a:rPr lang="en-US" b="0" i="0" dirty="0" err="1">
                <a:solidFill>
                  <a:srgbClr val="333333"/>
                </a:solidFill>
                <a:effectLst/>
                <a:latin typeface="inter-regular"/>
              </a:rPr>
              <a:t>Numpy</a:t>
            </a:r>
            <a:r>
              <a:rPr lang="en-US" b="0" i="0" dirty="0">
                <a:solidFill>
                  <a:srgbClr val="333333"/>
                </a:solidFill>
                <a:effectLst/>
                <a:latin typeface="inter-regular"/>
              </a:rPr>
              <a:t>, and it will be used in the whole program.</a:t>
            </a:r>
            <a:endParaRPr lang="en-IN" dirty="0"/>
          </a:p>
        </p:txBody>
      </p:sp>
    </p:spTree>
    <p:extLst>
      <p:ext uri="{BB962C8B-B14F-4D97-AF65-F5344CB8AC3E}">
        <p14:creationId xmlns:p14="http://schemas.microsoft.com/office/powerpoint/2010/main" val="17386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E11-8DDB-4272-9A6C-9E73843549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54488A-74B2-482C-A8E8-D4ACA2D86522}"/>
              </a:ext>
            </a:extLst>
          </p:cNvPr>
          <p:cNvSpPr>
            <a:spLocks noGrp="1"/>
          </p:cNvSpPr>
          <p:nvPr>
            <p:ph idx="1"/>
          </p:nvPr>
        </p:nvSpPr>
        <p:spPr/>
        <p:txBody>
          <a:bodyPr/>
          <a:lstStyle/>
          <a:p>
            <a:pPr algn="just"/>
            <a:r>
              <a:rPr lang="en-US" b="1" i="0" dirty="0">
                <a:solidFill>
                  <a:srgbClr val="333333"/>
                </a:solidFill>
                <a:effectLst/>
                <a:latin typeface="inter-bold"/>
              </a:rPr>
              <a:t>Matplotlib:</a:t>
            </a:r>
            <a:r>
              <a:rPr lang="en-US" b="0" i="0" dirty="0">
                <a:solidFill>
                  <a:srgbClr val="333333"/>
                </a:solidFill>
                <a:effectLst/>
                <a:latin typeface="inter-regular"/>
              </a:rPr>
              <a:t> The second library is </a:t>
            </a:r>
            <a:r>
              <a:rPr lang="en-US" b="1" i="0" dirty="0">
                <a:solidFill>
                  <a:srgbClr val="333333"/>
                </a:solidFill>
                <a:effectLst/>
                <a:latin typeface="inter-bold"/>
              </a:rPr>
              <a:t>matplotlib</a:t>
            </a:r>
            <a:r>
              <a:rPr lang="en-US" b="0" i="0" dirty="0">
                <a:solidFill>
                  <a:srgbClr val="333333"/>
                </a:solidFill>
                <a:effectLst/>
                <a:latin typeface="inter-regular"/>
              </a:rPr>
              <a:t>, which is a Python 2D plotting library, and with this library, we need to import a sub-library </a:t>
            </a:r>
            <a:r>
              <a:rPr lang="en-US" b="1" i="0" dirty="0" err="1">
                <a:solidFill>
                  <a:srgbClr val="333333"/>
                </a:solidFill>
                <a:effectLst/>
                <a:latin typeface="inter-bold"/>
              </a:rPr>
              <a:t>pyplot</a:t>
            </a:r>
            <a:r>
              <a:rPr lang="en-US" b="0" i="0" dirty="0">
                <a:solidFill>
                  <a:srgbClr val="333333"/>
                </a:solidFill>
                <a:effectLst/>
                <a:latin typeface="inter-regular"/>
              </a:rPr>
              <a:t>. This library is used to plot any type of charts in Python for the code. It will be imported as below:</a:t>
            </a:r>
          </a:p>
          <a:p>
            <a:pPr algn="just"/>
            <a:endParaRPr lang="en-US" dirty="0">
              <a:solidFill>
                <a:srgbClr val="333333"/>
              </a:solidFill>
              <a:latin typeface="inter-regular"/>
            </a:endParaRPr>
          </a:p>
          <a:p>
            <a:pPr algn="just"/>
            <a:r>
              <a:rPr lang="en-US" b="0" i="0" dirty="0">
                <a:solidFill>
                  <a:srgbClr val="000000"/>
                </a:solidFill>
                <a:effectLst/>
                <a:latin typeface="inter-regular"/>
              </a:rPr>
              <a:t>import </a:t>
            </a:r>
            <a:r>
              <a:rPr lang="en-US" b="0" i="0" dirty="0" err="1">
                <a:solidFill>
                  <a:srgbClr val="000000"/>
                </a:solidFill>
                <a:effectLst/>
                <a:latin typeface="inter-regular"/>
              </a:rPr>
              <a:t>matplotlib.pyplot</a:t>
            </a:r>
            <a:r>
              <a:rPr lang="en-US" b="0" i="0" dirty="0">
                <a:solidFill>
                  <a:srgbClr val="000000"/>
                </a:solidFill>
                <a:effectLst/>
                <a:latin typeface="inter-regular"/>
              </a:rPr>
              <a:t> as </a:t>
            </a:r>
            <a:r>
              <a:rPr lang="en-US" b="0" i="0" dirty="0" err="1">
                <a:solidFill>
                  <a:srgbClr val="000000"/>
                </a:solidFill>
                <a:effectLst/>
                <a:latin typeface="inter-regular"/>
              </a:rPr>
              <a:t>mpt</a:t>
            </a:r>
            <a:r>
              <a:rPr lang="en-US" b="0" i="0" dirty="0">
                <a:solidFill>
                  <a:srgbClr val="000000"/>
                </a:solidFill>
                <a:effectLst/>
                <a:latin typeface="inter-regular"/>
              </a:rPr>
              <a:t> </a:t>
            </a:r>
          </a:p>
          <a:p>
            <a:pPr algn="just"/>
            <a:r>
              <a:rPr lang="en-US" b="0" i="0" dirty="0">
                <a:solidFill>
                  <a:srgbClr val="333333"/>
                </a:solidFill>
                <a:effectLst/>
                <a:latin typeface="inter-regular"/>
              </a:rPr>
              <a:t>Here we have used </a:t>
            </a:r>
            <a:r>
              <a:rPr lang="en-US" b="0" i="0" dirty="0" err="1">
                <a:solidFill>
                  <a:srgbClr val="333333"/>
                </a:solidFill>
                <a:effectLst/>
                <a:latin typeface="inter-regular"/>
              </a:rPr>
              <a:t>mpt</a:t>
            </a:r>
            <a:r>
              <a:rPr lang="en-US" b="0" i="0" dirty="0">
                <a:solidFill>
                  <a:srgbClr val="333333"/>
                </a:solidFill>
                <a:effectLst/>
                <a:latin typeface="inter-regular"/>
              </a:rPr>
              <a:t> as a short name for this library.</a:t>
            </a:r>
            <a:endParaRPr lang="en-IN" dirty="0"/>
          </a:p>
        </p:txBody>
      </p:sp>
    </p:spTree>
    <p:extLst>
      <p:ext uri="{BB962C8B-B14F-4D97-AF65-F5344CB8AC3E}">
        <p14:creationId xmlns:p14="http://schemas.microsoft.com/office/powerpoint/2010/main" val="362442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98DA-61AF-463C-818E-EE5D0CB384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2B94ED-AE55-4CF2-877F-D34BE7478334}"/>
              </a:ext>
            </a:extLst>
          </p:cNvPr>
          <p:cNvSpPr>
            <a:spLocks noGrp="1"/>
          </p:cNvSpPr>
          <p:nvPr>
            <p:ph idx="1"/>
          </p:nvPr>
        </p:nvSpPr>
        <p:spPr/>
        <p:txBody>
          <a:bodyPr/>
          <a:lstStyle/>
          <a:p>
            <a:r>
              <a:rPr lang="en-US" b="1" i="0" dirty="0">
                <a:solidFill>
                  <a:srgbClr val="333333"/>
                </a:solidFill>
                <a:effectLst/>
                <a:latin typeface="inter-bold"/>
              </a:rPr>
              <a:t>Pandas:</a:t>
            </a:r>
            <a:r>
              <a:rPr lang="en-US" b="0" i="0" dirty="0">
                <a:solidFill>
                  <a:srgbClr val="333333"/>
                </a:solidFill>
                <a:effectLst/>
                <a:latin typeface="inter-regular"/>
              </a:rPr>
              <a:t> The last library is the Pandas library, which is one of the most famous Python libraries and used for importing and managing the datasets. It is an open-source data manipulation and analysis library.  </a:t>
            </a:r>
          </a:p>
          <a:p>
            <a:pPr algn="just"/>
            <a:r>
              <a:rPr lang="en-US" b="0" i="0" dirty="0">
                <a:solidFill>
                  <a:srgbClr val="333333"/>
                </a:solidFill>
                <a:effectLst/>
                <a:latin typeface="inter-regular"/>
              </a:rPr>
              <a:t>Here, we have used pd as a short name for this library. Consider the below image:</a:t>
            </a:r>
          </a:p>
          <a:p>
            <a:pPr algn="just"/>
            <a:endParaRPr lang="en-US" b="0" i="0" dirty="0">
              <a:solidFill>
                <a:srgbClr val="333333"/>
              </a:solidFill>
              <a:effectLst/>
              <a:latin typeface="inter-regular"/>
            </a:endParaRPr>
          </a:p>
          <a:p>
            <a:br>
              <a:rPr lang="en-US" dirty="0"/>
            </a:br>
            <a:endParaRPr lang="en-IN" dirty="0"/>
          </a:p>
        </p:txBody>
      </p:sp>
      <p:pic>
        <p:nvPicPr>
          <p:cNvPr id="4" name="Picture 3">
            <a:extLst>
              <a:ext uri="{FF2B5EF4-FFF2-40B4-BE49-F238E27FC236}">
                <a16:creationId xmlns:a16="http://schemas.microsoft.com/office/drawing/2014/main" id="{168EA8B1-055A-4698-946C-9482F3BD5996}"/>
              </a:ext>
            </a:extLst>
          </p:cNvPr>
          <p:cNvPicPr>
            <a:picLocks noChangeAspect="1"/>
          </p:cNvPicPr>
          <p:nvPr/>
        </p:nvPicPr>
        <p:blipFill>
          <a:blip r:embed="rId2"/>
          <a:stretch>
            <a:fillRect/>
          </a:stretch>
        </p:blipFill>
        <p:spPr>
          <a:xfrm>
            <a:off x="1216416" y="4464294"/>
            <a:ext cx="5015572" cy="1570746"/>
          </a:xfrm>
          <a:prstGeom prst="rect">
            <a:avLst/>
          </a:prstGeom>
        </p:spPr>
      </p:pic>
    </p:spTree>
    <p:extLst>
      <p:ext uri="{BB962C8B-B14F-4D97-AF65-F5344CB8AC3E}">
        <p14:creationId xmlns:p14="http://schemas.microsoft.com/office/powerpoint/2010/main" val="49984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07F7-A682-4273-9A1B-10A0BE1B4C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5C3207-90E3-4397-9C90-5D5DF6CBC456}"/>
              </a:ext>
            </a:extLst>
          </p:cNvPr>
          <p:cNvSpPr>
            <a:spLocks noGrp="1"/>
          </p:cNvSpPr>
          <p:nvPr>
            <p:ph idx="1"/>
          </p:nvPr>
        </p:nvSpPr>
        <p:spPr/>
        <p:txBody>
          <a:bodyPr/>
          <a:lstStyle/>
          <a:p>
            <a:pPr algn="just"/>
            <a:r>
              <a:rPr lang="en-US" b="0" i="0" dirty="0">
                <a:solidFill>
                  <a:srgbClr val="610B38"/>
                </a:solidFill>
                <a:effectLst/>
                <a:latin typeface="erdana"/>
              </a:rPr>
              <a:t>3) Importing the Datasets</a:t>
            </a:r>
          </a:p>
          <a:p>
            <a:pPr algn="just"/>
            <a:r>
              <a:rPr lang="en-US" b="0" i="0" dirty="0">
                <a:solidFill>
                  <a:srgbClr val="333333"/>
                </a:solidFill>
                <a:effectLst/>
                <a:latin typeface="inter-regular"/>
              </a:rPr>
              <a:t>Now we need to import the datasets which we have collected for our machine learning project. But before importing a dataset, we need to set the current directory as a working directory. To set a working directory in Spyder IDE, we need to follow the below steps:</a:t>
            </a:r>
          </a:p>
          <a:p>
            <a:endParaRPr lang="en-IN" dirty="0"/>
          </a:p>
        </p:txBody>
      </p:sp>
    </p:spTree>
    <p:extLst>
      <p:ext uri="{BB962C8B-B14F-4D97-AF65-F5344CB8AC3E}">
        <p14:creationId xmlns:p14="http://schemas.microsoft.com/office/powerpoint/2010/main" val="43776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CE6F-7B3D-4CBE-BBAC-613FA61DF1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06529F-AE8F-4795-B2F1-90853F18B820}"/>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Save your Python file in the directory which contains dataset.</a:t>
            </a:r>
          </a:p>
          <a:p>
            <a:pPr algn="just">
              <a:buFont typeface="+mj-lt"/>
              <a:buAutoNum type="arabicPeriod"/>
            </a:pPr>
            <a:r>
              <a:rPr lang="en-US" b="0" i="0" dirty="0">
                <a:solidFill>
                  <a:srgbClr val="000000"/>
                </a:solidFill>
                <a:effectLst/>
                <a:latin typeface="inter-regular"/>
              </a:rPr>
              <a:t>Go to File explorer option in Spyder IDE, and select the required directory.</a:t>
            </a:r>
          </a:p>
          <a:p>
            <a:pPr algn="just">
              <a:buFont typeface="+mj-lt"/>
              <a:buAutoNum type="arabicPeriod"/>
            </a:pPr>
            <a:r>
              <a:rPr lang="en-US" b="0" i="0" dirty="0">
                <a:solidFill>
                  <a:srgbClr val="000000"/>
                </a:solidFill>
                <a:effectLst/>
                <a:latin typeface="inter-regular"/>
              </a:rPr>
              <a:t>Click on F5 button or run option to execute the file.</a:t>
            </a:r>
          </a:p>
          <a:p>
            <a:endParaRPr lang="en-IN" dirty="0"/>
          </a:p>
        </p:txBody>
      </p:sp>
    </p:spTree>
    <p:extLst>
      <p:ext uri="{BB962C8B-B14F-4D97-AF65-F5344CB8AC3E}">
        <p14:creationId xmlns:p14="http://schemas.microsoft.com/office/powerpoint/2010/main" val="3698774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7AE0-7F3B-4066-86AD-B22C5324A8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243170-A518-4F8C-AC56-6CEA602F486D}"/>
              </a:ext>
            </a:extLst>
          </p:cNvPr>
          <p:cNvSpPr>
            <a:spLocks noGrp="1"/>
          </p:cNvSpPr>
          <p:nvPr>
            <p:ph idx="1"/>
          </p:nvPr>
        </p:nvSpPr>
        <p:spPr/>
        <p:txBody>
          <a:bodyPr/>
          <a:lstStyle/>
          <a:p>
            <a:pPr algn="just"/>
            <a:r>
              <a:rPr lang="en-US" b="0" i="0" dirty="0">
                <a:solidFill>
                  <a:srgbClr val="333333"/>
                </a:solidFill>
                <a:effectLst/>
                <a:latin typeface="inter-regular"/>
              </a:rPr>
              <a:t>Here, in the below image, we can see the Python file along with required dataset. Now, the current folder is set as a working directory.</a:t>
            </a:r>
            <a:endParaRPr lang="en-IN" dirty="0"/>
          </a:p>
        </p:txBody>
      </p:sp>
    </p:spTree>
    <p:extLst>
      <p:ext uri="{BB962C8B-B14F-4D97-AF65-F5344CB8AC3E}">
        <p14:creationId xmlns:p14="http://schemas.microsoft.com/office/powerpoint/2010/main" val="240188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B645CD-0DB3-484B-9C7A-9847F1B16E89}"/>
              </a:ext>
            </a:extLst>
          </p:cNvPr>
          <p:cNvPicPr>
            <a:picLocks noGrp="1" noChangeAspect="1"/>
          </p:cNvPicPr>
          <p:nvPr>
            <p:ph idx="1"/>
          </p:nvPr>
        </p:nvPicPr>
        <p:blipFill>
          <a:blip r:embed="rId2"/>
          <a:stretch>
            <a:fillRect/>
          </a:stretch>
        </p:blipFill>
        <p:spPr>
          <a:xfrm>
            <a:off x="998806" y="281354"/>
            <a:ext cx="10058399" cy="6246055"/>
          </a:xfrm>
          <a:prstGeom prst="rect">
            <a:avLst/>
          </a:prstGeom>
        </p:spPr>
      </p:pic>
    </p:spTree>
    <p:extLst>
      <p:ext uri="{BB962C8B-B14F-4D97-AF65-F5344CB8AC3E}">
        <p14:creationId xmlns:p14="http://schemas.microsoft.com/office/powerpoint/2010/main" val="266617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1AC1-0B9C-46EA-B1C6-FD0F982019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6DB72D-4A9F-46D1-953F-C3DF3C6282A7}"/>
              </a:ext>
            </a:extLst>
          </p:cNvPr>
          <p:cNvSpPr>
            <a:spLocks noGrp="1"/>
          </p:cNvSpPr>
          <p:nvPr>
            <p:ph idx="1"/>
          </p:nvPr>
        </p:nvSpPr>
        <p:spPr/>
        <p:txBody>
          <a:bodyPr/>
          <a:lstStyle/>
          <a:p>
            <a:pPr algn="just"/>
            <a:r>
              <a:rPr lang="en-US" b="1" i="0" dirty="0" err="1">
                <a:solidFill>
                  <a:srgbClr val="333333"/>
                </a:solidFill>
                <a:effectLst/>
                <a:latin typeface="inter-bold"/>
              </a:rPr>
              <a:t>read_csv</a:t>
            </a:r>
            <a:r>
              <a:rPr lang="en-US" b="1" i="0" dirty="0">
                <a:solidFill>
                  <a:srgbClr val="333333"/>
                </a:solidFill>
                <a:effectLst/>
                <a:latin typeface="inter-bold"/>
              </a:rPr>
              <a:t>() function:</a:t>
            </a:r>
            <a:endParaRPr lang="en-US" b="0" i="0" dirty="0">
              <a:solidFill>
                <a:srgbClr val="333333"/>
              </a:solidFill>
              <a:effectLst/>
              <a:latin typeface="inter-regular"/>
            </a:endParaRPr>
          </a:p>
          <a:p>
            <a:pPr algn="just"/>
            <a:r>
              <a:rPr lang="en-US" b="0" i="0" dirty="0">
                <a:solidFill>
                  <a:srgbClr val="333333"/>
                </a:solidFill>
                <a:effectLst/>
                <a:latin typeface="inter-regular"/>
              </a:rPr>
              <a:t>Now to import the dataset, we will use </a:t>
            </a:r>
            <a:r>
              <a:rPr lang="en-US" b="0" i="0" dirty="0" err="1">
                <a:solidFill>
                  <a:srgbClr val="333333"/>
                </a:solidFill>
                <a:effectLst/>
                <a:latin typeface="inter-regular"/>
              </a:rPr>
              <a:t>read_csv</a:t>
            </a:r>
            <a:r>
              <a:rPr lang="en-US" b="0" i="0" dirty="0">
                <a:solidFill>
                  <a:srgbClr val="333333"/>
                </a:solidFill>
                <a:effectLst/>
                <a:latin typeface="inter-regular"/>
              </a:rPr>
              <a:t>() function of pandas library, which is used to read a csv file and performs various operations on it. Using this function, we can read a csv file locally as well as through an URL.</a:t>
            </a:r>
          </a:p>
          <a:p>
            <a:endParaRPr lang="en-IN" dirty="0"/>
          </a:p>
        </p:txBody>
      </p:sp>
    </p:spTree>
    <p:extLst>
      <p:ext uri="{BB962C8B-B14F-4D97-AF65-F5344CB8AC3E}">
        <p14:creationId xmlns:p14="http://schemas.microsoft.com/office/powerpoint/2010/main" val="9964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35C7-44B8-4847-864C-5BB332831D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68D754-39D5-4B58-A65A-749DDF9EAE30}"/>
              </a:ext>
            </a:extLst>
          </p:cNvPr>
          <p:cNvSpPr>
            <a:spLocks noGrp="1"/>
          </p:cNvSpPr>
          <p:nvPr>
            <p:ph idx="1"/>
          </p:nvPr>
        </p:nvSpPr>
        <p:spPr/>
        <p:txBody>
          <a:bodyPr/>
          <a:lstStyle/>
          <a:p>
            <a:r>
              <a:rPr lang="en-US" b="0" i="0" dirty="0">
                <a:solidFill>
                  <a:srgbClr val="333333"/>
                </a:solidFill>
                <a:effectLst/>
                <a:latin typeface="inter-regular"/>
              </a:rPr>
              <a:t>We can use </a:t>
            </a:r>
            <a:r>
              <a:rPr lang="en-US" b="0" i="0" dirty="0" err="1">
                <a:solidFill>
                  <a:srgbClr val="333333"/>
                </a:solidFill>
                <a:effectLst/>
                <a:latin typeface="inter-regular"/>
              </a:rPr>
              <a:t>read_csv</a:t>
            </a:r>
            <a:r>
              <a:rPr lang="en-US" b="0" i="0" dirty="0">
                <a:solidFill>
                  <a:srgbClr val="333333"/>
                </a:solidFill>
                <a:effectLst/>
                <a:latin typeface="inter-regular"/>
              </a:rPr>
              <a:t> function as below:</a:t>
            </a:r>
          </a:p>
          <a:p>
            <a:endParaRPr lang="en-US" dirty="0">
              <a:solidFill>
                <a:srgbClr val="333333"/>
              </a:solidFill>
              <a:latin typeface="inter-regular"/>
            </a:endParaRPr>
          </a:p>
          <a:p>
            <a:r>
              <a:rPr lang="en-IN" b="0" i="0" dirty="0" err="1">
                <a:solidFill>
                  <a:srgbClr val="FF0000"/>
                </a:solidFill>
                <a:effectLst/>
                <a:latin typeface="inter-regular"/>
              </a:rPr>
              <a:t>data_set</a:t>
            </a:r>
            <a:r>
              <a:rPr lang="en-IN" b="0" i="0" dirty="0">
                <a:solidFill>
                  <a:srgbClr val="000000"/>
                </a:solidFill>
                <a:effectLst/>
                <a:latin typeface="inter-regular"/>
              </a:rPr>
              <a:t>= </a:t>
            </a:r>
            <a:r>
              <a:rPr lang="en-IN" b="0" i="0" dirty="0" err="1">
                <a:solidFill>
                  <a:srgbClr val="0000FF"/>
                </a:solidFill>
                <a:effectLst/>
                <a:latin typeface="inter-regular"/>
              </a:rPr>
              <a:t>pd</a:t>
            </a:r>
            <a:r>
              <a:rPr lang="en-IN" b="0" i="0" dirty="0" err="1">
                <a:solidFill>
                  <a:srgbClr val="000000"/>
                </a:solidFill>
                <a:effectLst/>
                <a:latin typeface="inter-regular"/>
              </a:rPr>
              <a:t>.read_csv</a:t>
            </a:r>
            <a:r>
              <a:rPr lang="en-IN" b="0" i="0" dirty="0">
                <a:solidFill>
                  <a:srgbClr val="000000"/>
                </a:solidFill>
                <a:effectLst/>
                <a:latin typeface="inter-regular"/>
              </a:rPr>
              <a:t>('Dataset.csv')  </a:t>
            </a:r>
          </a:p>
          <a:p>
            <a:endParaRPr lang="en-IN" dirty="0"/>
          </a:p>
        </p:txBody>
      </p:sp>
    </p:spTree>
    <p:extLst>
      <p:ext uri="{BB962C8B-B14F-4D97-AF65-F5344CB8AC3E}">
        <p14:creationId xmlns:p14="http://schemas.microsoft.com/office/powerpoint/2010/main" val="226099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BB9E-043B-4264-BF10-3CF0FF6DA3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6C106E-656A-4D4D-A2F9-15CA94E0299A}"/>
              </a:ext>
            </a:extLst>
          </p:cNvPr>
          <p:cNvSpPr>
            <a:spLocks noGrp="1"/>
          </p:cNvSpPr>
          <p:nvPr>
            <p:ph idx="1"/>
          </p:nvPr>
        </p:nvSpPr>
        <p:spPr/>
        <p:txBody>
          <a:bodyPr/>
          <a:lstStyle/>
          <a:p>
            <a:pPr algn="just"/>
            <a:r>
              <a:rPr lang="en-US" b="0" i="0" dirty="0">
                <a:solidFill>
                  <a:srgbClr val="333333"/>
                </a:solidFill>
                <a:effectLst/>
                <a:latin typeface="inter-regular"/>
              </a:rPr>
              <a:t>Here, </a:t>
            </a:r>
            <a:r>
              <a:rPr lang="en-US" b="1" i="0" dirty="0" err="1">
                <a:solidFill>
                  <a:srgbClr val="333333"/>
                </a:solidFill>
                <a:effectLst/>
                <a:latin typeface="inter-bold"/>
              </a:rPr>
              <a:t>data_set</a:t>
            </a:r>
            <a:r>
              <a:rPr lang="en-US" b="0" i="0" dirty="0">
                <a:solidFill>
                  <a:srgbClr val="333333"/>
                </a:solidFill>
                <a:effectLst/>
                <a:latin typeface="inter-regular"/>
              </a:rPr>
              <a:t> is a name of the variable to store our dataset, and inside the function, we have passed the name of our dataset. Once we execute the above line of code, it will successfully import the dataset in our code. We can also check the imported dataset by clicking on the section </a:t>
            </a:r>
            <a:r>
              <a:rPr lang="en-US" b="1" i="0" dirty="0">
                <a:solidFill>
                  <a:srgbClr val="333333"/>
                </a:solidFill>
                <a:effectLst/>
                <a:latin typeface="inter-bold"/>
              </a:rPr>
              <a:t>variable explorer</a:t>
            </a:r>
            <a:r>
              <a:rPr lang="en-US" b="0" i="0" dirty="0">
                <a:solidFill>
                  <a:srgbClr val="333333"/>
                </a:solidFill>
                <a:effectLst/>
                <a:latin typeface="inter-regular"/>
              </a:rPr>
              <a:t>, and then double click on </a:t>
            </a:r>
            <a:r>
              <a:rPr lang="en-US" b="1" i="0" dirty="0" err="1">
                <a:solidFill>
                  <a:srgbClr val="333333"/>
                </a:solidFill>
                <a:effectLst/>
                <a:latin typeface="inter-bold"/>
              </a:rPr>
              <a:t>data_set</a:t>
            </a:r>
            <a:r>
              <a:rPr lang="en-US" b="0" i="0" dirty="0">
                <a:solidFill>
                  <a:srgbClr val="333333"/>
                </a:solidFill>
                <a:effectLst/>
                <a:latin typeface="inter-regular"/>
              </a:rPr>
              <a:t>. </a:t>
            </a:r>
            <a:endParaRPr lang="en-IN" dirty="0"/>
          </a:p>
        </p:txBody>
      </p:sp>
    </p:spTree>
    <p:extLst>
      <p:ext uri="{BB962C8B-B14F-4D97-AF65-F5344CB8AC3E}">
        <p14:creationId xmlns:p14="http://schemas.microsoft.com/office/powerpoint/2010/main" val="91025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AB1D4-F410-49C4-BA4F-40A73AB97C60}"/>
              </a:ext>
            </a:extLst>
          </p:cNvPr>
          <p:cNvSpPr>
            <a:spLocks noGrp="1"/>
          </p:cNvSpPr>
          <p:nvPr>
            <p:ph idx="1"/>
          </p:nvPr>
        </p:nvSpPr>
        <p:spPr>
          <a:xfrm>
            <a:off x="838200" y="365760"/>
            <a:ext cx="10515600" cy="5811203"/>
          </a:xfrm>
        </p:spPr>
        <p:txBody>
          <a:bodyPr/>
          <a:lstStyle/>
          <a:p>
            <a:pPr algn="just"/>
            <a:r>
              <a:rPr lang="en-US" b="0" i="0" dirty="0">
                <a:solidFill>
                  <a:srgbClr val="610B38"/>
                </a:solidFill>
                <a:effectLst/>
                <a:latin typeface="erdana"/>
              </a:rPr>
              <a:t>Data Preprocessing in Machine learning</a:t>
            </a:r>
          </a:p>
          <a:p>
            <a:pPr algn="just"/>
            <a:r>
              <a:rPr lang="en-US" b="0" i="0" dirty="0">
                <a:solidFill>
                  <a:srgbClr val="333333"/>
                </a:solidFill>
                <a:effectLst/>
                <a:latin typeface="inter-regular"/>
              </a:rPr>
              <a:t>Data preprocessing is a process of preparing the raw data and making it suitable for a machine learning model. It is the first and crucial step while creating a machine learning model.</a:t>
            </a:r>
          </a:p>
          <a:p>
            <a:pPr algn="just"/>
            <a:r>
              <a:rPr lang="en-US" b="0" i="0" dirty="0">
                <a:solidFill>
                  <a:srgbClr val="333333"/>
                </a:solidFill>
                <a:effectLst/>
                <a:latin typeface="inter-regular"/>
              </a:rPr>
              <a:t>When creating a machine learning project, it is not always a case that we come across the clean and formatted data. And while doing any operation with data, it is mandatory to clean it and put in a formatted way. </a:t>
            </a:r>
          </a:p>
          <a:p>
            <a:endParaRPr lang="en-IN" dirty="0"/>
          </a:p>
        </p:txBody>
      </p:sp>
    </p:spTree>
    <p:extLst>
      <p:ext uri="{BB962C8B-B14F-4D97-AF65-F5344CB8AC3E}">
        <p14:creationId xmlns:p14="http://schemas.microsoft.com/office/powerpoint/2010/main" val="4131442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2BDB6D-02E5-4F98-9391-9F15C99A551A}"/>
              </a:ext>
            </a:extLst>
          </p:cNvPr>
          <p:cNvPicPr>
            <a:picLocks noGrp="1" noChangeAspect="1"/>
          </p:cNvPicPr>
          <p:nvPr>
            <p:ph idx="1"/>
          </p:nvPr>
        </p:nvPicPr>
        <p:blipFill>
          <a:blip r:embed="rId2"/>
          <a:stretch>
            <a:fillRect/>
          </a:stretch>
        </p:blipFill>
        <p:spPr>
          <a:xfrm>
            <a:off x="970671" y="267286"/>
            <a:ext cx="10058399" cy="5909677"/>
          </a:xfrm>
          <a:prstGeom prst="rect">
            <a:avLst/>
          </a:prstGeom>
        </p:spPr>
      </p:pic>
    </p:spTree>
    <p:extLst>
      <p:ext uri="{BB962C8B-B14F-4D97-AF65-F5344CB8AC3E}">
        <p14:creationId xmlns:p14="http://schemas.microsoft.com/office/powerpoint/2010/main" val="210352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0C65-A1C1-4791-9FB8-EF0C069F14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8230EB-154A-4A2E-A90B-D518DA70EB2B}"/>
              </a:ext>
            </a:extLst>
          </p:cNvPr>
          <p:cNvSpPr>
            <a:spLocks noGrp="1"/>
          </p:cNvSpPr>
          <p:nvPr>
            <p:ph idx="1"/>
          </p:nvPr>
        </p:nvSpPr>
        <p:spPr/>
        <p:txBody>
          <a:bodyPr/>
          <a:lstStyle/>
          <a:p>
            <a:r>
              <a:rPr lang="en-US" b="0" i="0" dirty="0">
                <a:solidFill>
                  <a:srgbClr val="333333"/>
                </a:solidFill>
                <a:effectLst/>
                <a:latin typeface="inter-regular"/>
              </a:rPr>
              <a:t>As in the  image, indexing is started from 0, which is the default indexing in Python. We can also change the format of our dataset by clicking on the format option.</a:t>
            </a:r>
            <a:endParaRPr lang="en-IN" dirty="0"/>
          </a:p>
        </p:txBody>
      </p:sp>
    </p:spTree>
    <p:extLst>
      <p:ext uri="{BB962C8B-B14F-4D97-AF65-F5344CB8AC3E}">
        <p14:creationId xmlns:p14="http://schemas.microsoft.com/office/powerpoint/2010/main" val="148832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A85C-2B41-4C63-8FC6-6A9F1DABC4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1FD343-B9D5-49C7-BBD5-3C126BB76BA6}"/>
              </a:ext>
            </a:extLst>
          </p:cNvPr>
          <p:cNvSpPr>
            <a:spLocks noGrp="1"/>
          </p:cNvSpPr>
          <p:nvPr>
            <p:ph idx="1"/>
          </p:nvPr>
        </p:nvSpPr>
        <p:spPr/>
        <p:txBody>
          <a:bodyPr/>
          <a:lstStyle/>
          <a:p>
            <a:pPr algn="just"/>
            <a:r>
              <a:rPr lang="en-US" b="1" i="0" dirty="0">
                <a:solidFill>
                  <a:srgbClr val="333333"/>
                </a:solidFill>
                <a:effectLst/>
                <a:latin typeface="inter-bold"/>
              </a:rPr>
              <a:t>Extracting dependent and independent variables:</a:t>
            </a:r>
            <a:endParaRPr lang="en-US" b="0" i="0" dirty="0">
              <a:solidFill>
                <a:srgbClr val="333333"/>
              </a:solidFill>
              <a:effectLst/>
              <a:latin typeface="inter-regular"/>
            </a:endParaRPr>
          </a:p>
          <a:p>
            <a:pPr algn="just"/>
            <a:r>
              <a:rPr lang="en-US" b="0" i="0" dirty="0">
                <a:solidFill>
                  <a:srgbClr val="333333"/>
                </a:solidFill>
                <a:effectLst/>
                <a:latin typeface="inter-regular"/>
              </a:rPr>
              <a:t>In machine learning, it is important to distinguish the matrix of features (independent variables) and dependent variables from dataset. In our dataset, there are three independent variables that are </a:t>
            </a:r>
            <a:r>
              <a:rPr lang="en-US" b="1" i="0" dirty="0">
                <a:solidFill>
                  <a:srgbClr val="333333"/>
                </a:solidFill>
                <a:effectLst/>
                <a:latin typeface="inter-bold"/>
              </a:rPr>
              <a:t>Country, Age</a:t>
            </a:r>
            <a:r>
              <a:rPr lang="en-US" b="0" i="0" dirty="0">
                <a:solidFill>
                  <a:srgbClr val="333333"/>
                </a:solidFill>
                <a:effectLst/>
                <a:latin typeface="inter-regular"/>
              </a:rPr>
              <a:t>, and </a:t>
            </a:r>
            <a:r>
              <a:rPr lang="en-US" b="1" i="0" dirty="0">
                <a:solidFill>
                  <a:srgbClr val="333333"/>
                </a:solidFill>
                <a:effectLst/>
                <a:latin typeface="inter-bold"/>
              </a:rPr>
              <a:t>Salary</a:t>
            </a:r>
            <a:r>
              <a:rPr lang="en-US" b="0" i="0" dirty="0">
                <a:solidFill>
                  <a:srgbClr val="333333"/>
                </a:solidFill>
                <a:effectLst/>
                <a:latin typeface="inter-regular"/>
              </a:rPr>
              <a:t>, and one is a dependent variable which is </a:t>
            </a:r>
            <a:r>
              <a:rPr lang="en-US" b="1" i="0" dirty="0">
                <a:solidFill>
                  <a:srgbClr val="333333"/>
                </a:solidFill>
                <a:effectLst/>
                <a:latin typeface="inter-bold"/>
              </a:rPr>
              <a:t>Purchased</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406366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FCA0-9AC1-4CA1-9606-4C2E926FFD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AF5BD1-10AF-4959-ACCB-DB6012F7DF1F}"/>
              </a:ext>
            </a:extLst>
          </p:cNvPr>
          <p:cNvSpPr>
            <a:spLocks noGrp="1"/>
          </p:cNvSpPr>
          <p:nvPr>
            <p:ph idx="1"/>
          </p:nvPr>
        </p:nvSpPr>
        <p:spPr/>
        <p:txBody>
          <a:bodyPr/>
          <a:lstStyle/>
          <a:p>
            <a:pPr algn="just"/>
            <a:r>
              <a:rPr lang="en-US" b="1" i="0" dirty="0">
                <a:solidFill>
                  <a:srgbClr val="333333"/>
                </a:solidFill>
                <a:effectLst/>
                <a:latin typeface="inter-bold"/>
              </a:rPr>
              <a:t>Extracting independent variable:</a:t>
            </a:r>
            <a:endParaRPr lang="en-US" b="0" i="0" dirty="0">
              <a:solidFill>
                <a:srgbClr val="333333"/>
              </a:solidFill>
              <a:effectLst/>
              <a:latin typeface="inter-regular"/>
            </a:endParaRPr>
          </a:p>
          <a:p>
            <a:pPr algn="just"/>
            <a:r>
              <a:rPr lang="en-US" b="0" i="0" dirty="0">
                <a:solidFill>
                  <a:srgbClr val="333333"/>
                </a:solidFill>
                <a:effectLst/>
                <a:latin typeface="inter-regular"/>
              </a:rPr>
              <a:t>To extract an independent variable, we will use </a:t>
            </a:r>
            <a:r>
              <a:rPr lang="en-US" b="1" i="0" dirty="0" err="1">
                <a:solidFill>
                  <a:srgbClr val="333333"/>
                </a:solidFill>
                <a:effectLst/>
                <a:latin typeface="inter-bold"/>
              </a:rPr>
              <a:t>iloc</a:t>
            </a:r>
            <a:r>
              <a:rPr lang="en-US" b="1" i="0" dirty="0">
                <a:solidFill>
                  <a:srgbClr val="333333"/>
                </a:solidFill>
                <a:effectLst/>
                <a:latin typeface="inter-bold"/>
              </a:rPr>
              <a:t>[ ] </a:t>
            </a:r>
            <a:r>
              <a:rPr lang="en-US" b="0" i="0" dirty="0">
                <a:solidFill>
                  <a:srgbClr val="333333"/>
                </a:solidFill>
                <a:effectLst/>
                <a:latin typeface="inter-regular"/>
              </a:rPr>
              <a:t>method of Pandas library. It is used to extract the required rows and columns from the dataset.</a:t>
            </a:r>
          </a:p>
          <a:p>
            <a:r>
              <a:rPr lang="en-IN" b="0" i="0" dirty="0">
                <a:solidFill>
                  <a:srgbClr val="FF0000"/>
                </a:solidFill>
                <a:effectLst/>
                <a:latin typeface="inter-regular"/>
              </a:rPr>
              <a:t>x</a:t>
            </a:r>
            <a:r>
              <a:rPr lang="en-IN" b="0" i="0" dirty="0">
                <a:solidFill>
                  <a:srgbClr val="000000"/>
                </a:solidFill>
                <a:effectLst/>
                <a:latin typeface="inter-regular"/>
              </a:rPr>
              <a:t>= </a:t>
            </a:r>
            <a:r>
              <a:rPr lang="en-IN" b="0" i="0" dirty="0" err="1">
                <a:solidFill>
                  <a:srgbClr val="0000FF"/>
                </a:solidFill>
                <a:effectLst/>
                <a:latin typeface="inter-regular"/>
              </a:rPr>
              <a:t>data_set</a:t>
            </a:r>
            <a:r>
              <a:rPr lang="en-IN" b="0" i="0" dirty="0" err="1">
                <a:solidFill>
                  <a:srgbClr val="000000"/>
                </a:solidFill>
                <a:effectLst/>
                <a:latin typeface="inter-regular"/>
              </a:rPr>
              <a:t>.iloc</a:t>
            </a:r>
            <a:r>
              <a:rPr lang="en-IN" b="0" i="0" dirty="0">
                <a:solidFill>
                  <a:srgbClr val="000000"/>
                </a:solidFill>
                <a:effectLst/>
                <a:latin typeface="inter-regular"/>
              </a:rPr>
              <a:t>[:,:-1].values  </a:t>
            </a:r>
          </a:p>
          <a:p>
            <a:endParaRPr lang="en-IN" dirty="0"/>
          </a:p>
        </p:txBody>
      </p:sp>
    </p:spTree>
    <p:extLst>
      <p:ext uri="{BB962C8B-B14F-4D97-AF65-F5344CB8AC3E}">
        <p14:creationId xmlns:p14="http://schemas.microsoft.com/office/powerpoint/2010/main" val="187136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92DC-75EE-4698-A824-8917AECD29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D2BD20-FF62-4140-9256-E44FBDD6E290}"/>
              </a:ext>
            </a:extLst>
          </p:cNvPr>
          <p:cNvSpPr>
            <a:spLocks noGrp="1"/>
          </p:cNvSpPr>
          <p:nvPr>
            <p:ph idx="1"/>
          </p:nvPr>
        </p:nvSpPr>
        <p:spPr/>
        <p:txBody>
          <a:bodyPr/>
          <a:lstStyle/>
          <a:p>
            <a:r>
              <a:rPr lang="en-US" b="0" i="0" dirty="0">
                <a:solidFill>
                  <a:srgbClr val="333333"/>
                </a:solidFill>
                <a:effectLst/>
                <a:latin typeface="inter-regular"/>
              </a:rPr>
              <a:t>in the above code, the first colon</a:t>
            </a:r>
            <a:r>
              <a:rPr lang="en-US" b="0" i="0" dirty="0">
                <a:solidFill>
                  <a:srgbClr val="FF0000"/>
                </a:solidFill>
                <a:effectLst/>
                <a:latin typeface="inter-regular"/>
              </a:rPr>
              <a:t>(:)</a:t>
            </a:r>
            <a:r>
              <a:rPr lang="en-US" b="0" i="0" dirty="0">
                <a:solidFill>
                  <a:srgbClr val="333333"/>
                </a:solidFill>
                <a:effectLst/>
                <a:latin typeface="inter-regular"/>
              </a:rPr>
              <a:t> is used to take all the </a:t>
            </a:r>
            <a:r>
              <a:rPr lang="en-US" b="0" i="0" dirty="0">
                <a:solidFill>
                  <a:srgbClr val="FF0000"/>
                </a:solidFill>
                <a:effectLst/>
                <a:latin typeface="inter-regular"/>
              </a:rPr>
              <a:t>rows</a:t>
            </a:r>
            <a:r>
              <a:rPr lang="en-US" b="0" i="0" dirty="0">
                <a:solidFill>
                  <a:srgbClr val="333333"/>
                </a:solidFill>
                <a:effectLst/>
                <a:latin typeface="inter-regular"/>
              </a:rPr>
              <a:t>, and the second colon</a:t>
            </a:r>
            <a:r>
              <a:rPr lang="en-US" b="0" i="0" dirty="0">
                <a:solidFill>
                  <a:srgbClr val="FF0000"/>
                </a:solidFill>
                <a:effectLst/>
                <a:latin typeface="inter-regular"/>
              </a:rPr>
              <a:t>(:)</a:t>
            </a:r>
            <a:r>
              <a:rPr lang="en-US" b="0" i="0" dirty="0">
                <a:solidFill>
                  <a:srgbClr val="333333"/>
                </a:solidFill>
                <a:effectLst/>
                <a:latin typeface="inter-regular"/>
              </a:rPr>
              <a:t> is for all the </a:t>
            </a:r>
            <a:r>
              <a:rPr lang="en-US" b="0" i="0" dirty="0">
                <a:solidFill>
                  <a:srgbClr val="FF0000"/>
                </a:solidFill>
                <a:effectLst/>
                <a:latin typeface="inter-regular"/>
              </a:rPr>
              <a:t>columns</a:t>
            </a:r>
            <a:r>
              <a:rPr lang="en-US" b="0" i="0" dirty="0">
                <a:solidFill>
                  <a:srgbClr val="333333"/>
                </a:solidFill>
                <a:effectLst/>
                <a:latin typeface="inter-regular"/>
              </a:rPr>
              <a:t>. Here we have used </a:t>
            </a:r>
            <a:r>
              <a:rPr lang="en-US" b="0" i="0" dirty="0">
                <a:solidFill>
                  <a:srgbClr val="FF0000"/>
                </a:solidFill>
                <a:effectLst/>
                <a:latin typeface="inter-regular"/>
              </a:rPr>
              <a:t>:-1</a:t>
            </a:r>
            <a:r>
              <a:rPr lang="en-US" b="0" i="0" dirty="0">
                <a:solidFill>
                  <a:srgbClr val="333333"/>
                </a:solidFill>
                <a:effectLst/>
                <a:latin typeface="inter-regular"/>
              </a:rPr>
              <a:t>, because we </a:t>
            </a:r>
            <a:r>
              <a:rPr lang="en-US" b="0" i="0" dirty="0">
                <a:solidFill>
                  <a:srgbClr val="FF0000"/>
                </a:solidFill>
                <a:effectLst/>
                <a:latin typeface="inter-regular"/>
              </a:rPr>
              <a:t>don't want to take the last column </a:t>
            </a:r>
            <a:r>
              <a:rPr lang="en-US" b="0" i="0" dirty="0">
                <a:solidFill>
                  <a:srgbClr val="333333"/>
                </a:solidFill>
                <a:effectLst/>
                <a:latin typeface="inter-regular"/>
              </a:rPr>
              <a:t>as it contains the dependent variable. So by doing this, we will get the matrix of features.</a:t>
            </a:r>
          </a:p>
          <a:p>
            <a:endParaRPr lang="en-IN" dirty="0"/>
          </a:p>
        </p:txBody>
      </p:sp>
    </p:spTree>
    <p:extLst>
      <p:ext uri="{BB962C8B-B14F-4D97-AF65-F5344CB8AC3E}">
        <p14:creationId xmlns:p14="http://schemas.microsoft.com/office/powerpoint/2010/main" val="3913985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AB8E-2463-4C01-8BB7-3BE3A26FD4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46AFDB-356A-47D6-BFE4-C86EA52AA527}"/>
              </a:ext>
            </a:extLst>
          </p:cNvPr>
          <p:cNvSpPr>
            <a:spLocks noGrp="1"/>
          </p:cNvSpPr>
          <p:nvPr>
            <p:ph idx="1"/>
          </p:nvPr>
        </p:nvSpPr>
        <p:spPr/>
        <p:txBody>
          <a:bodyPr>
            <a:normAutofit fontScale="85000" lnSpcReduction="20000"/>
          </a:bodyPr>
          <a:lstStyle/>
          <a:p>
            <a:r>
              <a:rPr lang="en-US" b="0" i="0" dirty="0">
                <a:solidFill>
                  <a:srgbClr val="333333"/>
                </a:solidFill>
                <a:effectLst/>
                <a:latin typeface="inter-regular"/>
              </a:rPr>
              <a:t>By executing the above code, we will get output as:</a:t>
            </a:r>
          </a:p>
          <a:p>
            <a:pPr algn="just">
              <a:buFont typeface="+mj-lt"/>
              <a:buAutoNum type="arabicPeriod"/>
            </a:pPr>
            <a:r>
              <a:rPr lang="en-IN" b="0" i="0" dirty="0">
                <a:solidFill>
                  <a:srgbClr val="000000"/>
                </a:solidFill>
                <a:effectLst/>
                <a:latin typeface="inter-regular"/>
              </a:rPr>
              <a:t>[['India' 38.0 68000.0]  </a:t>
            </a:r>
          </a:p>
          <a:p>
            <a:pPr algn="just">
              <a:buFont typeface="+mj-lt"/>
              <a:buAutoNum type="arabicPeriod"/>
            </a:pPr>
            <a:r>
              <a:rPr lang="en-IN" b="0" i="0" dirty="0">
                <a:solidFill>
                  <a:srgbClr val="000000"/>
                </a:solidFill>
                <a:effectLst/>
                <a:latin typeface="inter-regular"/>
              </a:rPr>
              <a:t> ['France' 43.0 45000.0]  </a:t>
            </a:r>
          </a:p>
          <a:p>
            <a:pPr algn="just">
              <a:buFont typeface="+mj-lt"/>
              <a:buAutoNum type="arabicPeriod"/>
            </a:pPr>
            <a:r>
              <a:rPr lang="en-IN" b="0" i="0" dirty="0">
                <a:solidFill>
                  <a:srgbClr val="000000"/>
                </a:solidFill>
                <a:effectLst/>
                <a:latin typeface="inter-regular"/>
              </a:rPr>
              <a:t> ['Germany' 30.0 54000.0]  </a:t>
            </a:r>
          </a:p>
          <a:p>
            <a:pPr algn="just">
              <a:buFont typeface="+mj-lt"/>
              <a:buAutoNum type="arabicPeriod"/>
            </a:pPr>
            <a:r>
              <a:rPr lang="en-IN" b="0" i="0" dirty="0">
                <a:solidFill>
                  <a:srgbClr val="000000"/>
                </a:solidFill>
                <a:effectLst/>
                <a:latin typeface="inter-regular"/>
              </a:rPr>
              <a:t> ['France' 48.0 65000.0]  </a:t>
            </a:r>
          </a:p>
          <a:p>
            <a:pPr algn="just">
              <a:buFont typeface="+mj-lt"/>
              <a:buAutoNum type="arabicPeriod"/>
            </a:pPr>
            <a:r>
              <a:rPr lang="en-IN" b="0" i="0" dirty="0">
                <a:solidFill>
                  <a:srgbClr val="000000"/>
                </a:solidFill>
                <a:effectLst/>
                <a:latin typeface="inter-regular"/>
              </a:rPr>
              <a:t> ['Germany' 40.0 nan]  </a:t>
            </a:r>
          </a:p>
          <a:p>
            <a:pPr algn="just">
              <a:buFont typeface="+mj-lt"/>
              <a:buAutoNum type="arabicPeriod"/>
            </a:pPr>
            <a:r>
              <a:rPr lang="en-IN" b="0" i="0" dirty="0">
                <a:solidFill>
                  <a:srgbClr val="000000"/>
                </a:solidFill>
                <a:effectLst/>
                <a:latin typeface="inter-regular"/>
              </a:rPr>
              <a:t> ['India' 35.0 58000.0]  </a:t>
            </a:r>
          </a:p>
          <a:p>
            <a:pPr algn="just">
              <a:buFont typeface="+mj-lt"/>
              <a:buAutoNum type="arabicPeriod"/>
            </a:pPr>
            <a:r>
              <a:rPr lang="en-IN" b="0" i="0" dirty="0">
                <a:solidFill>
                  <a:srgbClr val="000000"/>
                </a:solidFill>
                <a:effectLst/>
                <a:latin typeface="inter-regular"/>
              </a:rPr>
              <a:t> ['Germany' nan 53000.0]  </a:t>
            </a:r>
          </a:p>
          <a:p>
            <a:pPr algn="just">
              <a:buFont typeface="+mj-lt"/>
              <a:buAutoNum type="arabicPeriod"/>
            </a:pPr>
            <a:r>
              <a:rPr lang="en-IN" b="0" i="0" dirty="0">
                <a:solidFill>
                  <a:srgbClr val="000000"/>
                </a:solidFill>
                <a:effectLst/>
                <a:latin typeface="inter-regular"/>
              </a:rPr>
              <a:t> ['France' 49.0 79000.0]  </a:t>
            </a:r>
          </a:p>
          <a:p>
            <a:pPr algn="just">
              <a:buFont typeface="+mj-lt"/>
              <a:buAutoNum type="arabicPeriod"/>
            </a:pPr>
            <a:r>
              <a:rPr lang="en-IN" b="0" i="0" dirty="0">
                <a:solidFill>
                  <a:srgbClr val="000000"/>
                </a:solidFill>
                <a:effectLst/>
                <a:latin typeface="inter-regular"/>
              </a:rPr>
              <a:t> ['India' 50.0 88000.0]  </a:t>
            </a:r>
          </a:p>
          <a:p>
            <a:pPr algn="just">
              <a:buFont typeface="+mj-lt"/>
              <a:buAutoNum type="arabicPeriod"/>
            </a:pPr>
            <a:r>
              <a:rPr lang="en-IN" b="0" i="0" dirty="0">
                <a:solidFill>
                  <a:srgbClr val="000000"/>
                </a:solidFill>
                <a:effectLst/>
                <a:latin typeface="inter-regular"/>
              </a:rPr>
              <a:t> ['France' 37.0 77000.0]]  </a:t>
            </a:r>
          </a:p>
          <a:p>
            <a:endParaRPr lang="en-IN" dirty="0"/>
          </a:p>
        </p:txBody>
      </p:sp>
    </p:spTree>
    <p:extLst>
      <p:ext uri="{BB962C8B-B14F-4D97-AF65-F5344CB8AC3E}">
        <p14:creationId xmlns:p14="http://schemas.microsoft.com/office/powerpoint/2010/main" val="1688984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94E4-BCE5-458A-B8AF-2BB9711D8A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3F0377-FF0C-4D4C-82BA-2EAD06C6AF92}"/>
              </a:ext>
            </a:extLst>
          </p:cNvPr>
          <p:cNvSpPr>
            <a:spLocks noGrp="1"/>
          </p:cNvSpPr>
          <p:nvPr>
            <p:ph idx="1"/>
          </p:nvPr>
        </p:nvSpPr>
        <p:spPr/>
        <p:txBody>
          <a:bodyPr/>
          <a:lstStyle/>
          <a:p>
            <a:pPr algn="just"/>
            <a:r>
              <a:rPr lang="en-US" b="1" i="0" dirty="0">
                <a:solidFill>
                  <a:srgbClr val="333333"/>
                </a:solidFill>
                <a:effectLst/>
                <a:latin typeface="inter-bold"/>
              </a:rPr>
              <a:t>Extracting dependent variable:</a:t>
            </a:r>
            <a:endParaRPr lang="en-US" b="0" i="0" dirty="0">
              <a:solidFill>
                <a:srgbClr val="333333"/>
              </a:solidFill>
              <a:effectLst/>
              <a:latin typeface="inter-regular"/>
            </a:endParaRPr>
          </a:p>
          <a:p>
            <a:pPr algn="just"/>
            <a:r>
              <a:rPr lang="en-US" b="0" i="0" dirty="0">
                <a:solidFill>
                  <a:srgbClr val="333333"/>
                </a:solidFill>
                <a:effectLst/>
                <a:latin typeface="inter-regular"/>
              </a:rPr>
              <a:t>To extract dependent variables, again, we will use Pandas .</a:t>
            </a:r>
            <a:r>
              <a:rPr lang="en-US" b="0" i="0" dirty="0" err="1">
                <a:solidFill>
                  <a:srgbClr val="333333"/>
                </a:solidFill>
                <a:effectLst/>
                <a:latin typeface="inter-regular"/>
              </a:rPr>
              <a:t>iloc</a:t>
            </a:r>
            <a:r>
              <a:rPr lang="en-US" b="0" i="0" dirty="0">
                <a:solidFill>
                  <a:srgbClr val="333333"/>
                </a:solidFill>
                <a:effectLst/>
                <a:latin typeface="inter-regular"/>
              </a:rPr>
              <a:t>[] method.</a:t>
            </a:r>
          </a:p>
          <a:p>
            <a:r>
              <a:rPr lang="en-US" b="0" i="0" dirty="0">
                <a:solidFill>
                  <a:srgbClr val="FF0000"/>
                </a:solidFill>
                <a:effectLst/>
                <a:latin typeface="inter-regular"/>
              </a:rPr>
              <a:t>y</a:t>
            </a:r>
            <a:r>
              <a:rPr lang="en-US" b="0" i="0" dirty="0">
                <a:solidFill>
                  <a:srgbClr val="000000"/>
                </a:solidFill>
                <a:effectLst/>
                <a:latin typeface="inter-regular"/>
              </a:rPr>
              <a:t>= </a:t>
            </a:r>
            <a:r>
              <a:rPr lang="en-US" b="0" i="0" dirty="0" err="1">
                <a:solidFill>
                  <a:srgbClr val="0000FF"/>
                </a:solidFill>
                <a:effectLst/>
                <a:latin typeface="inter-regular"/>
              </a:rPr>
              <a:t>data_set</a:t>
            </a:r>
            <a:r>
              <a:rPr lang="en-US" b="0" i="0" dirty="0" err="1">
                <a:solidFill>
                  <a:srgbClr val="000000"/>
                </a:solidFill>
                <a:effectLst/>
                <a:latin typeface="inter-regular"/>
              </a:rPr>
              <a:t>.iloc</a:t>
            </a:r>
            <a:r>
              <a:rPr lang="en-US" b="0" i="0" dirty="0">
                <a:solidFill>
                  <a:srgbClr val="000000"/>
                </a:solidFill>
                <a:effectLst/>
                <a:latin typeface="inter-regular"/>
              </a:rPr>
              <a:t>[:,3].values</a:t>
            </a:r>
          </a:p>
          <a:p>
            <a:endParaRPr lang="en-US" dirty="0">
              <a:solidFill>
                <a:srgbClr val="000000"/>
              </a:solidFill>
              <a:latin typeface="inter-regular"/>
            </a:endParaRPr>
          </a:p>
          <a:p>
            <a:pPr algn="just"/>
            <a:r>
              <a:rPr lang="en-US" b="0" i="0" dirty="0">
                <a:solidFill>
                  <a:srgbClr val="333333"/>
                </a:solidFill>
                <a:effectLst/>
                <a:latin typeface="inter-regular"/>
              </a:rPr>
              <a:t>Here we have taken all the rows with the last column only. It will give the array of dependent variables.</a:t>
            </a:r>
          </a:p>
          <a:p>
            <a:endParaRPr lang="en-IN" dirty="0"/>
          </a:p>
        </p:txBody>
      </p:sp>
    </p:spTree>
    <p:extLst>
      <p:ext uri="{BB962C8B-B14F-4D97-AF65-F5344CB8AC3E}">
        <p14:creationId xmlns:p14="http://schemas.microsoft.com/office/powerpoint/2010/main" val="2049021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DD7B-8E79-45FF-899F-3C3108D5E8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18A70E-5F61-498F-979B-4F3A902579B9}"/>
              </a:ext>
            </a:extLst>
          </p:cNvPr>
          <p:cNvSpPr>
            <a:spLocks noGrp="1"/>
          </p:cNvSpPr>
          <p:nvPr>
            <p:ph idx="1"/>
          </p:nvPr>
        </p:nvSpPr>
        <p:spPr/>
        <p:txBody>
          <a:bodyPr/>
          <a:lstStyle/>
          <a:p>
            <a:pPr algn="just"/>
            <a:r>
              <a:rPr lang="en-US" b="0" i="0" dirty="0">
                <a:solidFill>
                  <a:srgbClr val="333333"/>
                </a:solidFill>
                <a:effectLst/>
                <a:latin typeface="inter-regular"/>
              </a:rPr>
              <a:t>By executing the above code, we will get output as:</a:t>
            </a:r>
          </a:p>
          <a:p>
            <a:pPr algn="just"/>
            <a:r>
              <a:rPr lang="en-US" b="1" i="0" dirty="0">
                <a:solidFill>
                  <a:srgbClr val="333333"/>
                </a:solidFill>
                <a:effectLst/>
                <a:latin typeface="inter-bold"/>
              </a:rPr>
              <a:t>Output:</a:t>
            </a:r>
            <a:endParaRPr lang="en-US" b="0" i="0" dirty="0">
              <a:solidFill>
                <a:srgbClr val="333333"/>
              </a:solidFill>
              <a:effectLst/>
              <a:latin typeface="inter-regular"/>
            </a:endParaRPr>
          </a:p>
          <a:p>
            <a:r>
              <a:rPr lang="en-IN" dirty="0"/>
              <a:t>array(['No', 'Yes', 'No', 'No', 'Yes', 'Yes', 'No', 'Yes', 'No', 'Yes'],</a:t>
            </a:r>
          </a:p>
          <a:p>
            <a:r>
              <a:rPr lang="en-IN" dirty="0"/>
              <a:t>      </a:t>
            </a:r>
            <a:r>
              <a:rPr lang="en-IN" dirty="0" err="1"/>
              <a:t>dtype</a:t>
            </a:r>
            <a:r>
              <a:rPr lang="en-IN" dirty="0"/>
              <a:t>=object)</a:t>
            </a:r>
          </a:p>
        </p:txBody>
      </p:sp>
    </p:spTree>
    <p:extLst>
      <p:ext uri="{BB962C8B-B14F-4D97-AF65-F5344CB8AC3E}">
        <p14:creationId xmlns:p14="http://schemas.microsoft.com/office/powerpoint/2010/main" val="2178994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874E-8258-408E-A1BF-56B273A51D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8702CF-F9F5-4B35-8FA7-179A6B38FF44}"/>
              </a:ext>
            </a:extLst>
          </p:cNvPr>
          <p:cNvSpPr>
            <a:spLocks noGrp="1"/>
          </p:cNvSpPr>
          <p:nvPr>
            <p:ph idx="1"/>
          </p:nvPr>
        </p:nvSpPr>
        <p:spPr/>
        <p:txBody>
          <a:bodyPr/>
          <a:lstStyle/>
          <a:p>
            <a:pPr marL="0" indent="0" algn="ctr">
              <a:buNone/>
            </a:pPr>
            <a:endParaRPr lang="en-IN" b="0" i="0" dirty="0">
              <a:solidFill>
                <a:srgbClr val="610B38"/>
              </a:solidFill>
              <a:effectLst/>
              <a:latin typeface="erdana"/>
            </a:endParaRPr>
          </a:p>
          <a:p>
            <a:pPr marL="0" indent="0" algn="ctr">
              <a:buNone/>
            </a:pPr>
            <a:endParaRPr lang="en-IN" dirty="0">
              <a:solidFill>
                <a:srgbClr val="610B38"/>
              </a:solidFill>
              <a:latin typeface="erdana"/>
            </a:endParaRPr>
          </a:p>
          <a:p>
            <a:pPr marL="0" indent="0" algn="ctr">
              <a:buNone/>
            </a:pPr>
            <a:endParaRPr lang="en-IN" b="0" i="0" dirty="0">
              <a:solidFill>
                <a:srgbClr val="610B38"/>
              </a:solidFill>
              <a:effectLst/>
              <a:latin typeface="erdana"/>
            </a:endParaRPr>
          </a:p>
          <a:p>
            <a:pPr marL="0" indent="0" algn="ctr">
              <a:buNone/>
            </a:pPr>
            <a:r>
              <a:rPr lang="en-IN" sz="4800" b="0" i="0" dirty="0">
                <a:solidFill>
                  <a:srgbClr val="610B38"/>
                </a:solidFill>
                <a:effectLst/>
                <a:latin typeface="erdana"/>
              </a:rPr>
              <a:t>4) Handling Missing data:</a:t>
            </a:r>
          </a:p>
          <a:p>
            <a:endParaRPr lang="en-IN" dirty="0"/>
          </a:p>
        </p:txBody>
      </p:sp>
    </p:spTree>
    <p:extLst>
      <p:ext uri="{BB962C8B-B14F-4D97-AF65-F5344CB8AC3E}">
        <p14:creationId xmlns:p14="http://schemas.microsoft.com/office/powerpoint/2010/main" val="113613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E927-3679-4B63-9AF0-BF0CC70105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458203-9C76-4123-A6D3-DFC5F9E98807}"/>
              </a:ext>
            </a:extLst>
          </p:cNvPr>
          <p:cNvSpPr>
            <a:spLocks noGrp="1"/>
          </p:cNvSpPr>
          <p:nvPr>
            <p:ph idx="1"/>
          </p:nvPr>
        </p:nvSpPr>
        <p:spPr/>
        <p:txBody>
          <a:bodyPr/>
          <a:lstStyle/>
          <a:p>
            <a:r>
              <a:rPr lang="en-US" b="0" i="0" dirty="0">
                <a:solidFill>
                  <a:srgbClr val="333333"/>
                </a:solidFill>
                <a:effectLst/>
                <a:latin typeface="inter-regular"/>
              </a:rPr>
              <a:t>The next step of data preprocessing is to handle missing data in the datasets. If our dataset contains some missing data, then it may create a huge problem for our machine learning model. Hence it is necessary to handle missing values present in the dataset.</a:t>
            </a:r>
            <a:endParaRPr lang="en-IN" dirty="0"/>
          </a:p>
        </p:txBody>
      </p:sp>
    </p:spTree>
    <p:extLst>
      <p:ext uri="{BB962C8B-B14F-4D97-AF65-F5344CB8AC3E}">
        <p14:creationId xmlns:p14="http://schemas.microsoft.com/office/powerpoint/2010/main" val="198353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9DFB-548B-4C2B-A573-2C597BF018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BD3B53-78AC-47D9-AE73-61F44217030E}"/>
              </a:ext>
            </a:extLst>
          </p:cNvPr>
          <p:cNvSpPr>
            <a:spLocks noGrp="1"/>
          </p:cNvSpPr>
          <p:nvPr>
            <p:ph idx="1"/>
          </p:nvPr>
        </p:nvSpPr>
        <p:spPr/>
        <p:txBody>
          <a:bodyPr/>
          <a:lstStyle/>
          <a:p>
            <a:pPr algn="just"/>
            <a:r>
              <a:rPr lang="en-US" b="0" i="0" dirty="0">
                <a:solidFill>
                  <a:srgbClr val="333333"/>
                </a:solidFill>
                <a:effectLst/>
                <a:latin typeface="inter-regular"/>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endParaRPr lang="en-IN" dirty="0"/>
          </a:p>
        </p:txBody>
      </p:sp>
    </p:spTree>
    <p:extLst>
      <p:ext uri="{BB962C8B-B14F-4D97-AF65-F5344CB8AC3E}">
        <p14:creationId xmlns:p14="http://schemas.microsoft.com/office/powerpoint/2010/main" val="3605743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0A3D-8B80-4EC9-9E36-EAD3C4BD28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EE425F-D6C3-443A-AC4F-E65F1C5B816E}"/>
              </a:ext>
            </a:extLst>
          </p:cNvPr>
          <p:cNvSpPr>
            <a:spLocks noGrp="1"/>
          </p:cNvSpPr>
          <p:nvPr>
            <p:ph idx="1"/>
          </p:nvPr>
        </p:nvSpPr>
        <p:spPr/>
        <p:txBody>
          <a:bodyPr/>
          <a:lstStyle/>
          <a:p>
            <a:pPr algn="just"/>
            <a:r>
              <a:rPr lang="en-US" b="1" i="0" dirty="0">
                <a:solidFill>
                  <a:srgbClr val="333333"/>
                </a:solidFill>
                <a:effectLst/>
                <a:latin typeface="inter-bold"/>
              </a:rPr>
              <a:t>Ways to handle missing data:</a:t>
            </a:r>
            <a:endParaRPr lang="en-US" b="0" i="0" dirty="0">
              <a:solidFill>
                <a:srgbClr val="333333"/>
              </a:solidFill>
              <a:effectLst/>
              <a:latin typeface="inter-regular"/>
            </a:endParaRPr>
          </a:p>
          <a:p>
            <a:pPr algn="just"/>
            <a:r>
              <a:rPr lang="en-US" b="0" i="0" dirty="0">
                <a:solidFill>
                  <a:srgbClr val="333333"/>
                </a:solidFill>
                <a:effectLst/>
                <a:latin typeface="inter-regular"/>
              </a:rPr>
              <a:t>There are mainly two ways to handle missing data, which are:</a:t>
            </a:r>
          </a:p>
          <a:p>
            <a:pPr algn="just"/>
            <a:r>
              <a:rPr lang="en-US" b="1" i="0" dirty="0">
                <a:solidFill>
                  <a:srgbClr val="333333"/>
                </a:solidFill>
                <a:effectLst/>
                <a:latin typeface="inter-bold"/>
              </a:rPr>
              <a:t>By deleting the particular row:</a:t>
            </a:r>
            <a:r>
              <a:rPr lang="en-US" b="0" i="0" dirty="0">
                <a:solidFill>
                  <a:srgbClr val="333333"/>
                </a:solidFill>
                <a:effectLst/>
                <a:latin typeface="inter-regular"/>
              </a:rPr>
              <a:t> The first way is used to commonly deal with null values. In this way, we just delete the specific row or column which consists of null values. But this way is not so efficient and removing data may lead to loss of information which will not give the accurate output.</a:t>
            </a:r>
          </a:p>
          <a:p>
            <a:endParaRPr lang="en-IN" dirty="0"/>
          </a:p>
        </p:txBody>
      </p:sp>
    </p:spTree>
    <p:extLst>
      <p:ext uri="{BB962C8B-B14F-4D97-AF65-F5344CB8AC3E}">
        <p14:creationId xmlns:p14="http://schemas.microsoft.com/office/powerpoint/2010/main" val="3519184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4B7A-BCE1-4AF9-A960-BAE0072BF1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7668DD-F338-463A-88DD-F7E03A0EAFB9}"/>
              </a:ext>
            </a:extLst>
          </p:cNvPr>
          <p:cNvSpPr>
            <a:spLocks noGrp="1"/>
          </p:cNvSpPr>
          <p:nvPr>
            <p:ph idx="1"/>
          </p:nvPr>
        </p:nvSpPr>
        <p:spPr/>
        <p:txBody>
          <a:bodyPr/>
          <a:lstStyle/>
          <a:p>
            <a:pPr algn="just"/>
            <a:r>
              <a:rPr lang="en-US" b="1" i="0" dirty="0">
                <a:solidFill>
                  <a:srgbClr val="333333"/>
                </a:solidFill>
                <a:effectLst/>
                <a:latin typeface="inter-bold"/>
              </a:rPr>
              <a:t>By calculating the mean:</a:t>
            </a:r>
            <a:r>
              <a:rPr lang="en-US" b="0" i="0" dirty="0">
                <a:solidFill>
                  <a:srgbClr val="333333"/>
                </a:solidFill>
                <a:effectLst/>
                <a:latin typeface="inter-regular"/>
              </a:rPr>
              <a:t> In this way, we will calculate the mean of that column or row which contains any missing value and will put it on the place of missing value. This strategy is useful for the features which have numeric data such as age, salary, year, etc. Here, we will use this approach.</a:t>
            </a:r>
          </a:p>
          <a:p>
            <a:pPr algn="just"/>
            <a:r>
              <a:rPr lang="en-US" b="0" i="0" dirty="0">
                <a:solidFill>
                  <a:srgbClr val="333333"/>
                </a:solidFill>
                <a:effectLst/>
                <a:latin typeface="inter-regular"/>
              </a:rPr>
              <a:t>To handle missing values, we will use </a:t>
            </a:r>
            <a:r>
              <a:rPr lang="en-US" b="1" i="0" dirty="0">
                <a:solidFill>
                  <a:srgbClr val="FF0000"/>
                </a:solidFill>
                <a:effectLst/>
                <a:latin typeface="inter-bold"/>
              </a:rPr>
              <a:t>Scikit-learn</a:t>
            </a:r>
            <a:r>
              <a:rPr lang="en-US" b="0" i="0" dirty="0">
                <a:solidFill>
                  <a:srgbClr val="FF0000"/>
                </a:solidFill>
                <a:effectLst/>
                <a:latin typeface="inter-regular"/>
              </a:rPr>
              <a:t> </a:t>
            </a:r>
            <a:r>
              <a:rPr lang="en-US" b="0" i="0" dirty="0">
                <a:solidFill>
                  <a:srgbClr val="333333"/>
                </a:solidFill>
                <a:effectLst/>
                <a:latin typeface="inter-regular"/>
              </a:rPr>
              <a:t>library in our code, which contains various libraries for building machine learning models. Here we will use </a:t>
            </a:r>
            <a:r>
              <a:rPr lang="en-US" b="1" i="0" dirty="0">
                <a:solidFill>
                  <a:srgbClr val="FF0000"/>
                </a:solidFill>
                <a:effectLst/>
                <a:latin typeface="inter-bold"/>
              </a:rPr>
              <a:t>Imputer</a:t>
            </a:r>
            <a:r>
              <a:rPr lang="en-US" b="0" i="0" dirty="0">
                <a:solidFill>
                  <a:srgbClr val="333333"/>
                </a:solidFill>
                <a:effectLst/>
                <a:latin typeface="inter-regular"/>
              </a:rPr>
              <a:t> class of </a:t>
            </a:r>
            <a:r>
              <a:rPr lang="en-US" b="1" i="0" dirty="0" err="1">
                <a:solidFill>
                  <a:srgbClr val="FF0000"/>
                </a:solidFill>
                <a:effectLst/>
                <a:latin typeface="inter-bold"/>
              </a:rPr>
              <a:t>sklearn.preprocessing</a:t>
            </a:r>
            <a:r>
              <a:rPr lang="en-US" b="0" i="0" dirty="0">
                <a:solidFill>
                  <a:srgbClr val="FF0000"/>
                </a:solidFill>
                <a:effectLst/>
                <a:latin typeface="inter-regular"/>
              </a:rPr>
              <a:t> library</a:t>
            </a:r>
            <a:r>
              <a:rPr lang="en-US" b="0" i="0" dirty="0">
                <a:solidFill>
                  <a:srgbClr val="333333"/>
                </a:solidFill>
                <a:effectLst/>
                <a:latin typeface="inter-regular"/>
              </a:rPr>
              <a:t>. Below is the code for it:</a:t>
            </a:r>
          </a:p>
          <a:p>
            <a:endParaRPr lang="en-IN" dirty="0"/>
          </a:p>
        </p:txBody>
      </p:sp>
    </p:spTree>
    <p:extLst>
      <p:ext uri="{BB962C8B-B14F-4D97-AF65-F5344CB8AC3E}">
        <p14:creationId xmlns:p14="http://schemas.microsoft.com/office/powerpoint/2010/main" val="3152476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CEB7-3FD7-4BB7-8F23-2E1F18A089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DB90FB-2C47-470F-AA14-02E6457EBEF4}"/>
              </a:ext>
            </a:extLst>
          </p:cNvPr>
          <p:cNvSpPr>
            <a:spLocks noGrp="1"/>
          </p:cNvSpPr>
          <p:nvPr>
            <p:ph idx="1"/>
          </p:nvPr>
        </p:nvSpPr>
        <p:spPr/>
        <p:txBody>
          <a:bodyPr/>
          <a:lstStyle/>
          <a:p>
            <a:pPr algn="just">
              <a:buFont typeface="+mj-lt"/>
              <a:buAutoNum type="arabicPeriod"/>
            </a:pPr>
            <a:r>
              <a:rPr lang="en-IN" b="0" i="0" dirty="0">
                <a:solidFill>
                  <a:srgbClr val="000000"/>
                </a:solidFill>
                <a:effectLst/>
                <a:latin typeface="inter-regular"/>
              </a:rPr>
              <a:t>#handling missing data (Replacing missing data with the mean value)  </a:t>
            </a:r>
          </a:p>
          <a:p>
            <a:pPr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sklearn.preprocessing</a:t>
            </a:r>
            <a:r>
              <a:rPr lang="en-IN" b="0" i="0" dirty="0">
                <a:solidFill>
                  <a:srgbClr val="000000"/>
                </a:solidFill>
                <a:effectLst/>
                <a:latin typeface="inter-regular"/>
              </a:rPr>
              <a:t> import Imputer  </a:t>
            </a:r>
          </a:p>
          <a:p>
            <a:pPr algn="just">
              <a:buFont typeface="+mj-lt"/>
              <a:buAutoNum type="arabicPeriod"/>
            </a:pPr>
            <a:r>
              <a:rPr lang="en-IN" b="0" i="0" dirty="0">
                <a:solidFill>
                  <a:srgbClr val="FF0000"/>
                </a:solidFill>
                <a:effectLst/>
                <a:latin typeface="inter-regular"/>
              </a:rPr>
              <a:t>imputer</a:t>
            </a:r>
            <a:r>
              <a:rPr lang="en-IN" b="0" i="0" dirty="0">
                <a:solidFill>
                  <a:srgbClr val="000000"/>
                </a:solidFill>
                <a:effectLst/>
                <a:latin typeface="inter-regular"/>
              </a:rPr>
              <a:t>= </a:t>
            </a:r>
            <a:r>
              <a:rPr lang="en-IN" b="0" i="0" dirty="0">
                <a:solidFill>
                  <a:srgbClr val="0000FF"/>
                </a:solidFill>
                <a:effectLst/>
                <a:latin typeface="inter-regular"/>
              </a:rPr>
              <a:t>Imputer</a:t>
            </a:r>
            <a:r>
              <a:rPr lang="en-IN" b="0" i="0" dirty="0">
                <a:solidFill>
                  <a:srgbClr val="000000"/>
                </a:solidFill>
                <a:effectLst/>
                <a:latin typeface="inter-regular"/>
              </a:rPr>
              <a:t>(</a:t>
            </a:r>
            <a:r>
              <a:rPr lang="en-IN" b="0" i="0" dirty="0" err="1">
                <a:solidFill>
                  <a:srgbClr val="FF0000"/>
                </a:solidFill>
                <a:effectLst/>
                <a:latin typeface="inter-regular"/>
              </a:rPr>
              <a:t>missing_values</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NaN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FF0000"/>
                </a:solidFill>
                <a:effectLst/>
                <a:latin typeface="inter-regular"/>
              </a:rPr>
              <a:t>strategy</a:t>
            </a:r>
            <a:r>
              <a:rPr lang="en-IN" b="0" i="0" dirty="0">
                <a:solidFill>
                  <a:srgbClr val="000000"/>
                </a:solidFill>
                <a:effectLst/>
                <a:latin typeface="inter-regular"/>
              </a:rPr>
              <a:t>=</a:t>
            </a:r>
            <a:r>
              <a:rPr lang="en-IN" b="0" i="0" dirty="0">
                <a:solidFill>
                  <a:srgbClr val="0000FF"/>
                </a:solidFill>
                <a:effectLst/>
                <a:latin typeface="inter-regular"/>
              </a:rPr>
              <a:t>'mean'</a:t>
            </a:r>
            <a:r>
              <a:rPr lang="en-IN" b="0" i="0" dirty="0">
                <a:solidFill>
                  <a:srgbClr val="000000"/>
                </a:solidFill>
                <a:effectLst/>
                <a:latin typeface="inter-regular"/>
              </a:rPr>
              <a:t>, </a:t>
            </a:r>
            <a:r>
              <a:rPr lang="en-IN" b="0" i="0" dirty="0">
                <a:solidFill>
                  <a:srgbClr val="FF0000"/>
                </a:solidFill>
                <a:effectLst/>
                <a:latin typeface="inter-regular"/>
              </a:rPr>
              <a:t>axis</a:t>
            </a:r>
            <a:r>
              <a:rPr lang="en-IN" b="0" i="0" dirty="0">
                <a:solidFill>
                  <a:srgbClr val="000000"/>
                </a:solidFill>
                <a:effectLst/>
                <a:latin typeface="inter-regular"/>
              </a:rPr>
              <a:t> = </a:t>
            </a:r>
            <a:r>
              <a:rPr lang="en-IN" b="0" i="0" dirty="0">
                <a:solidFill>
                  <a:srgbClr val="0000FF"/>
                </a:solidFill>
                <a:effectLst/>
                <a:latin typeface="inter-regular"/>
              </a:rPr>
              <a:t>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#Fitting imputer object to the independent variables x.   </a:t>
            </a:r>
          </a:p>
          <a:p>
            <a:pPr algn="just">
              <a:buFont typeface="+mj-lt"/>
              <a:buAutoNum type="arabicPeriod"/>
            </a:pPr>
            <a:r>
              <a:rPr lang="en-IN" b="0" i="0" dirty="0" err="1">
                <a:solidFill>
                  <a:srgbClr val="FF0000"/>
                </a:solidFill>
                <a:effectLst/>
                <a:latin typeface="inter-regular"/>
              </a:rPr>
              <a:t>imputer</a:t>
            </a:r>
            <a:r>
              <a:rPr lang="en-IN" b="0" i="0" dirty="0" err="1">
                <a:solidFill>
                  <a:srgbClr val="0000FF"/>
                </a:solidFill>
                <a:effectLst/>
                <a:latin typeface="inter-regular"/>
              </a:rPr>
              <a:t>imputer</a:t>
            </a:r>
            <a:r>
              <a:rPr lang="en-IN" b="0" i="0" dirty="0">
                <a:solidFill>
                  <a:srgbClr val="000000"/>
                </a:solidFill>
                <a:effectLst/>
                <a:latin typeface="inter-regular"/>
              </a:rPr>
              <a:t>= </a:t>
            </a:r>
            <a:r>
              <a:rPr lang="en-IN" b="0" i="0" dirty="0" err="1">
                <a:solidFill>
                  <a:srgbClr val="000000"/>
                </a:solidFill>
                <a:effectLst/>
                <a:latin typeface="inter-regular"/>
              </a:rPr>
              <a:t>imputer.fit</a:t>
            </a:r>
            <a:r>
              <a:rPr lang="en-IN" b="0" i="0" dirty="0">
                <a:solidFill>
                  <a:srgbClr val="000000"/>
                </a:solidFill>
                <a:effectLst/>
                <a:latin typeface="inter-regular"/>
              </a:rPr>
              <a:t>(x[:, 1:3])  </a:t>
            </a:r>
          </a:p>
          <a:p>
            <a:pPr algn="just">
              <a:buFont typeface="+mj-lt"/>
              <a:buAutoNum type="arabicPeriod"/>
            </a:pPr>
            <a:r>
              <a:rPr lang="en-IN" b="0" i="0" dirty="0">
                <a:solidFill>
                  <a:srgbClr val="000000"/>
                </a:solidFill>
                <a:effectLst/>
                <a:latin typeface="inter-regular"/>
              </a:rPr>
              <a:t>#Replacing missing data with the calculated mean value  </a:t>
            </a:r>
          </a:p>
          <a:p>
            <a:pPr algn="just">
              <a:buFont typeface="+mj-lt"/>
              <a:buAutoNum type="arabicPeriod"/>
            </a:pPr>
            <a:r>
              <a:rPr lang="en-IN" b="0" i="0" dirty="0">
                <a:solidFill>
                  <a:srgbClr val="000000"/>
                </a:solidFill>
                <a:effectLst/>
                <a:latin typeface="inter-regular"/>
              </a:rPr>
              <a:t>x[:, 1:3]= </a:t>
            </a:r>
            <a:r>
              <a:rPr lang="en-IN" b="0" i="0" dirty="0" err="1">
                <a:solidFill>
                  <a:srgbClr val="000000"/>
                </a:solidFill>
                <a:effectLst/>
                <a:latin typeface="inter-regular"/>
              </a:rPr>
              <a:t>imputer.transform</a:t>
            </a:r>
            <a:r>
              <a:rPr lang="en-IN" b="0" i="0" dirty="0">
                <a:solidFill>
                  <a:srgbClr val="000000"/>
                </a:solidFill>
                <a:effectLst/>
                <a:latin typeface="inter-regular"/>
              </a:rPr>
              <a:t>(x[:, 1:3]) </a:t>
            </a:r>
          </a:p>
          <a:p>
            <a:endParaRPr lang="en-IN" dirty="0"/>
          </a:p>
        </p:txBody>
      </p:sp>
    </p:spTree>
    <p:extLst>
      <p:ext uri="{BB962C8B-B14F-4D97-AF65-F5344CB8AC3E}">
        <p14:creationId xmlns:p14="http://schemas.microsoft.com/office/powerpoint/2010/main" val="3502179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35B3-8F24-4C36-A64F-145DA0FDF553}"/>
              </a:ext>
            </a:extLst>
          </p:cNvPr>
          <p:cNvSpPr>
            <a:spLocks noGrp="1"/>
          </p:cNvSpPr>
          <p:nvPr>
            <p:ph type="title"/>
          </p:nvPr>
        </p:nvSpPr>
        <p:spPr/>
        <p:txBody>
          <a:bodyPr/>
          <a:lstStyle/>
          <a:p>
            <a:r>
              <a:rPr lang="en-IN" b="1" i="0" dirty="0">
                <a:solidFill>
                  <a:srgbClr val="333333"/>
                </a:solidFill>
                <a:effectLst/>
                <a:latin typeface="inter-bold"/>
              </a:rPr>
              <a:t>Output:</a:t>
            </a:r>
            <a:endParaRPr lang="en-IN" dirty="0"/>
          </a:p>
        </p:txBody>
      </p:sp>
      <p:sp>
        <p:nvSpPr>
          <p:cNvPr id="3" name="Content Placeholder 2">
            <a:extLst>
              <a:ext uri="{FF2B5EF4-FFF2-40B4-BE49-F238E27FC236}">
                <a16:creationId xmlns:a16="http://schemas.microsoft.com/office/drawing/2014/main" id="{4C98B01E-8BB6-48DA-B5A4-7A86E891F77E}"/>
              </a:ext>
            </a:extLst>
          </p:cNvPr>
          <p:cNvSpPr>
            <a:spLocks noGrp="1"/>
          </p:cNvSpPr>
          <p:nvPr>
            <p:ph idx="1"/>
          </p:nvPr>
        </p:nvSpPr>
        <p:spPr/>
        <p:txBody>
          <a:bodyPr>
            <a:normAutofit fontScale="70000" lnSpcReduction="20000"/>
          </a:bodyPr>
          <a:lstStyle/>
          <a:p>
            <a:r>
              <a:rPr lang="en-IN" dirty="0"/>
              <a:t>array([['India', 38.0, 68000.0],</a:t>
            </a:r>
          </a:p>
          <a:p>
            <a:r>
              <a:rPr lang="en-IN" dirty="0"/>
              <a:t>       ['France', 43.0, 45000.0],</a:t>
            </a:r>
          </a:p>
          <a:p>
            <a:r>
              <a:rPr lang="en-IN" dirty="0"/>
              <a:t>       ['Germany', 30.0, 54000.0],</a:t>
            </a:r>
          </a:p>
          <a:p>
            <a:r>
              <a:rPr lang="en-IN" dirty="0"/>
              <a:t>       ['France', 48.0, 65000.0],</a:t>
            </a:r>
          </a:p>
          <a:p>
            <a:r>
              <a:rPr lang="en-IN" dirty="0"/>
              <a:t>       ['Germany', 40.0, 65222.22222222222],</a:t>
            </a:r>
          </a:p>
          <a:p>
            <a:r>
              <a:rPr lang="en-IN" dirty="0"/>
              <a:t>       ['India', 35.0, 58000.0],</a:t>
            </a:r>
          </a:p>
          <a:p>
            <a:r>
              <a:rPr lang="en-IN" dirty="0"/>
              <a:t>       ['Germany', 41.111111111111114, 53000.0],</a:t>
            </a:r>
          </a:p>
          <a:p>
            <a:r>
              <a:rPr lang="en-IN" dirty="0"/>
              <a:t>       ['France', 49.0, 79000.0],</a:t>
            </a:r>
          </a:p>
          <a:p>
            <a:r>
              <a:rPr lang="en-IN" dirty="0"/>
              <a:t>       ['India', 50.0, 88000.0],</a:t>
            </a:r>
          </a:p>
          <a:p>
            <a:r>
              <a:rPr lang="en-IN" dirty="0"/>
              <a:t>       ['France', 37.0, 77000.0]], </a:t>
            </a:r>
            <a:r>
              <a:rPr lang="en-IN" dirty="0" err="1"/>
              <a:t>dtype</a:t>
            </a:r>
            <a:r>
              <a:rPr lang="en-IN" dirty="0"/>
              <a:t>=object</a:t>
            </a:r>
          </a:p>
          <a:p>
            <a:endParaRPr lang="en-IN" dirty="0"/>
          </a:p>
          <a:p>
            <a:r>
              <a:rPr lang="en-US" b="0" i="0" dirty="0">
                <a:solidFill>
                  <a:srgbClr val="333333"/>
                </a:solidFill>
                <a:effectLst/>
                <a:latin typeface="inter-regular"/>
              </a:rPr>
              <a:t>As we can see in the above output, the missing values have been replaced with the means of rest column values.</a:t>
            </a:r>
            <a:endParaRPr lang="en-IN" dirty="0"/>
          </a:p>
        </p:txBody>
      </p:sp>
    </p:spTree>
    <p:extLst>
      <p:ext uri="{BB962C8B-B14F-4D97-AF65-F5344CB8AC3E}">
        <p14:creationId xmlns:p14="http://schemas.microsoft.com/office/powerpoint/2010/main" val="3463002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B611-343A-4DC3-98E0-0F2EFEAAFB24}"/>
              </a:ext>
            </a:extLst>
          </p:cNvPr>
          <p:cNvSpPr>
            <a:spLocks noGrp="1"/>
          </p:cNvSpPr>
          <p:nvPr>
            <p:ph type="title"/>
          </p:nvPr>
        </p:nvSpPr>
        <p:spPr/>
        <p:txBody>
          <a:bodyPr/>
          <a:lstStyle/>
          <a:p>
            <a:r>
              <a:rPr lang="en-IN" b="0" i="0" dirty="0">
                <a:solidFill>
                  <a:srgbClr val="610B38"/>
                </a:solidFill>
                <a:effectLst/>
                <a:latin typeface="erdana"/>
              </a:rPr>
              <a:t>5) Encoding Categorical data: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689747A-6519-47A3-B4E2-AB4572DE99F3}"/>
              </a:ext>
            </a:extLst>
          </p:cNvPr>
          <p:cNvSpPr>
            <a:spLocks noGrp="1"/>
          </p:cNvSpPr>
          <p:nvPr>
            <p:ph idx="1"/>
          </p:nvPr>
        </p:nvSpPr>
        <p:spPr/>
        <p:txBody>
          <a:bodyPr/>
          <a:lstStyle/>
          <a:p>
            <a:pPr algn="just"/>
            <a:r>
              <a:rPr lang="en-US" b="0" i="0" dirty="0">
                <a:solidFill>
                  <a:srgbClr val="333333"/>
                </a:solidFill>
                <a:effectLst/>
                <a:latin typeface="inter-regular"/>
              </a:rPr>
              <a:t>Categorical data is data which has some categories such as, in our dataset; there are two categorical variable, </a:t>
            </a:r>
            <a:r>
              <a:rPr lang="en-US" b="1" i="0" dirty="0">
                <a:solidFill>
                  <a:srgbClr val="333333"/>
                </a:solidFill>
                <a:effectLst/>
                <a:latin typeface="inter-bold"/>
              </a:rPr>
              <a:t>Country</a:t>
            </a:r>
            <a:r>
              <a:rPr lang="en-US" b="0" i="0" dirty="0">
                <a:solidFill>
                  <a:srgbClr val="333333"/>
                </a:solidFill>
                <a:effectLst/>
                <a:latin typeface="inter-regular"/>
              </a:rPr>
              <a:t>, and </a:t>
            </a:r>
            <a:r>
              <a:rPr lang="en-US" b="1" i="0" dirty="0">
                <a:solidFill>
                  <a:srgbClr val="333333"/>
                </a:solidFill>
                <a:effectLst/>
                <a:latin typeface="inter-bold"/>
              </a:rPr>
              <a:t>Purchased</a:t>
            </a:r>
            <a:r>
              <a:rPr lang="en-US" b="0" i="0" dirty="0">
                <a:solidFill>
                  <a:srgbClr val="333333"/>
                </a:solidFill>
                <a:effectLst/>
                <a:latin typeface="inter-regular"/>
              </a:rPr>
              <a:t>.</a:t>
            </a:r>
          </a:p>
          <a:p>
            <a:pPr algn="just"/>
            <a:r>
              <a:rPr lang="en-US" b="0" i="0" dirty="0">
                <a:solidFill>
                  <a:srgbClr val="333333"/>
                </a:solidFill>
                <a:effectLst/>
                <a:latin typeface="inter-regular"/>
              </a:rPr>
              <a:t>Since machine learning model completely works on mathematics and numbers, but if our dataset would have a categorical variable, then it may create trouble while building the model. So it is necessary to encode these categorical variables into numbers.</a:t>
            </a:r>
          </a:p>
          <a:p>
            <a:endParaRPr lang="en-IN" dirty="0"/>
          </a:p>
        </p:txBody>
      </p:sp>
    </p:spTree>
    <p:extLst>
      <p:ext uri="{BB962C8B-B14F-4D97-AF65-F5344CB8AC3E}">
        <p14:creationId xmlns:p14="http://schemas.microsoft.com/office/powerpoint/2010/main" val="1105399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2275-1A55-4F42-B490-225CCF2680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6C36EF-F032-45D6-A318-313BD3C6F49F}"/>
              </a:ext>
            </a:extLst>
          </p:cNvPr>
          <p:cNvSpPr>
            <a:spLocks noGrp="1"/>
          </p:cNvSpPr>
          <p:nvPr>
            <p:ph idx="1"/>
          </p:nvPr>
        </p:nvSpPr>
        <p:spPr/>
        <p:txBody>
          <a:bodyPr/>
          <a:lstStyle/>
          <a:p>
            <a:pPr algn="just"/>
            <a:r>
              <a:rPr lang="en-US" b="1" i="0" dirty="0">
                <a:solidFill>
                  <a:srgbClr val="333333"/>
                </a:solidFill>
                <a:effectLst/>
                <a:latin typeface="inter-bold"/>
              </a:rPr>
              <a:t>For Country variable:</a:t>
            </a:r>
            <a:endParaRPr lang="en-US" b="0" i="0" dirty="0">
              <a:solidFill>
                <a:srgbClr val="333333"/>
              </a:solidFill>
              <a:effectLst/>
              <a:latin typeface="inter-regular"/>
            </a:endParaRPr>
          </a:p>
          <a:p>
            <a:pPr algn="just"/>
            <a:r>
              <a:rPr lang="en-US" b="0" i="0" dirty="0">
                <a:solidFill>
                  <a:srgbClr val="333333"/>
                </a:solidFill>
                <a:effectLst/>
                <a:latin typeface="inter-regular"/>
              </a:rPr>
              <a:t>Firstly, we will convert the country variables into categorical data. So to do this, we will use </a:t>
            </a:r>
            <a:r>
              <a:rPr lang="en-US" b="1" i="0" dirty="0" err="1">
                <a:solidFill>
                  <a:srgbClr val="333333"/>
                </a:solidFill>
                <a:effectLst/>
                <a:latin typeface="inter-bold"/>
              </a:rPr>
              <a:t>LabelEncoder</a:t>
            </a:r>
            <a:r>
              <a:rPr lang="en-US" b="1" i="0" dirty="0">
                <a:solidFill>
                  <a:srgbClr val="333333"/>
                </a:solidFill>
                <a:effectLst/>
                <a:latin typeface="inter-bold"/>
              </a:rPr>
              <a:t>()</a:t>
            </a:r>
            <a:r>
              <a:rPr lang="en-US" b="0" i="0" dirty="0">
                <a:solidFill>
                  <a:srgbClr val="333333"/>
                </a:solidFill>
                <a:effectLst/>
                <a:latin typeface="inter-regular"/>
              </a:rPr>
              <a:t> class from </a:t>
            </a:r>
            <a:r>
              <a:rPr lang="en-US" b="1" i="0" dirty="0">
                <a:solidFill>
                  <a:srgbClr val="333333"/>
                </a:solidFill>
                <a:effectLst/>
                <a:latin typeface="inter-bold"/>
              </a:rPr>
              <a:t>preprocessing</a:t>
            </a:r>
            <a:r>
              <a:rPr lang="en-US" b="0" i="0" dirty="0">
                <a:solidFill>
                  <a:srgbClr val="333333"/>
                </a:solidFill>
                <a:effectLst/>
                <a:latin typeface="inter-regular"/>
              </a:rPr>
              <a:t> library.</a:t>
            </a:r>
          </a:p>
          <a:p>
            <a:endParaRPr lang="en-IN" dirty="0"/>
          </a:p>
        </p:txBody>
      </p:sp>
    </p:spTree>
    <p:extLst>
      <p:ext uri="{BB962C8B-B14F-4D97-AF65-F5344CB8AC3E}">
        <p14:creationId xmlns:p14="http://schemas.microsoft.com/office/powerpoint/2010/main" val="1042765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A4E5-54CB-47AA-BDC0-EB99AD8DA7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B1B517-531C-4F4C-ADE1-42E694600D5E}"/>
              </a:ext>
            </a:extLst>
          </p:cNvPr>
          <p:cNvSpPr>
            <a:spLocks noGrp="1"/>
          </p:cNvSpPr>
          <p:nvPr>
            <p:ph idx="1"/>
          </p:nvPr>
        </p:nvSpPr>
        <p:spPr/>
        <p:txBody>
          <a:bodyPr/>
          <a:lstStyle/>
          <a:p>
            <a:pPr algn="just">
              <a:buFont typeface="+mj-lt"/>
              <a:buAutoNum type="arabicPeriod"/>
            </a:pPr>
            <a:r>
              <a:rPr lang="en-IN" b="0" i="0" dirty="0">
                <a:solidFill>
                  <a:srgbClr val="000000"/>
                </a:solidFill>
                <a:effectLst/>
                <a:latin typeface="inter-regular"/>
              </a:rPr>
              <a:t>#Catgorical data  </a:t>
            </a:r>
          </a:p>
          <a:p>
            <a:pPr algn="just">
              <a:buFont typeface="+mj-lt"/>
              <a:buAutoNum type="arabicPeriod"/>
            </a:pPr>
            <a:r>
              <a:rPr lang="en-IN" b="0" i="0" dirty="0">
                <a:solidFill>
                  <a:srgbClr val="000000"/>
                </a:solidFill>
                <a:effectLst/>
                <a:latin typeface="inter-regular"/>
              </a:rPr>
              <a:t>#for Country Variable  </a:t>
            </a:r>
          </a:p>
          <a:p>
            <a:pPr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sklearn.preprocessing</a:t>
            </a:r>
            <a:r>
              <a:rPr lang="en-IN" b="0" i="0" dirty="0">
                <a:solidFill>
                  <a:srgbClr val="000000"/>
                </a:solidFill>
                <a:effectLst/>
                <a:latin typeface="inter-regular"/>
              </a:rPr>
              <a:t> import </a:t>
            </a:r>
            <a:r>
              <a:rPr lang="en-IN" b="0" i="0" dirty="0" err="1">
                <a:solidFill>
                  <a:srgbClr val="000000"/>
                </a:solidFill>
                <a:effectLst/>
                <a:latin typeface="inter-regular"/>
              </a:rPr>
              <a:t>LabelEncoder</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label_encoder_x</a:t>
            </a:r>
            <a:r>
              <a:rPr lang="en-IN" b="0" i="0" dirty="0">
                <a:solidFill>
                  <a:srgbClr val="000000"/>
                </a:solidFill>
                <a:effectLst/>
                <a:latin typeface="inter-regular"/>
              </a:rPr>
              <a:t>= </a:t>
            </a:r>
            <a:r>
              <a:rPr lang="en-IN" b="0" i="0" dirty="0" err="1">
                <a:solidFill>
                  <a:srgbClr val="0000FF"/>
                </a:solidFill>
                <a:effectLst/>
                <a:latin typeface="inter-regular"/>
              </a:rPr>
              <a:t>LabelEncoder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x[:, 0]= </a:t>
            </a:r>
            <a:r>
              <a:rPr lang="en-IN" b="0" i="0" dirty="0" err="1">
                <a:solidFill>
                  <a:srgbClr val="000000"/>
                </a:solidFill>
                <a:effectLst/>
                <a:latin typeface="inter-regular"/>
              </a:rPr>
              <a:t>label_encoder_x.fit_transform</a:t>
            </a:r>
            <a:r>
              <a:rPr lang="en-IN" b="0" i="0" dirty="0">
                <a:solidFill>
                  <a:srgbClr val="000000"/>
                </a:solidFill>
                <a:effectLst/>
                <a:latin typeface="inter-regular"/>
              </a:rPr>
              <a:t>(x[:, 0])  </a:t>
            </a:r>
          </a:p>
          <a:p>
            <a:endParaRPr lang="en-IN" dirty="0"/>
          </a:p>
        </p:txBody>
      </p:sp>
    </p:spTree>
    <p:extLst>
      <p:ext uri="{BB962C8B-B14F-4D97-AF65-F5344CB8AC3E}">
        <p14:creationId xmlns:p14="http://schemas.microsoft.com/office/powerpoint/2010/main" val="1727669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9289-29EF-4666-85A5-97B8CFCC72A3}"/>
              </a:ext>
            </a:extLst>
          </p:cNvPr>
          <p:cNvSpPr>
            <a:spLocks noGrp="1"/>
          </p:cNvSpPr>
          <p:nvPr>
            <p:ph type="title"/>
          </p:nvPr>
        </p:nvSpPr>
        <p:spPr/>
        <p:txBody>
          <a:bodyPr/>
          <a:lstStyle/>
          <a:p>
            <a:r>
              <a:rPr lang="en-IN" b="1" i="0" dirty="0">
                <a:solidFill>
                  <a:srgbClr val="333333"/>
                </a:solidFill>
                <a:effectLst/>
                <a:latin typeface="inter-bold"/>
              </a:rPr>
              <a:t>Output:</a:t>
            </a:r>
            <a:endParaRPr lang="en-IN" dirty="0"/>
          </a:p>
        </p:txBody>
      </p:sp>
      <p:sp>
        <p:nvSpPr>
          <p:cNvPr id="3" name="Content Placeholder 2">
            <a:extLst>
              <a:ext uri="{FF2B5EF4-FFF2-40B4-BE49-F238E27FC236}">
                <a16:creationId xmlns:a16="http://schemas.microsoft.com/office/drawing/2014/main" id="{CCD1F9E9-B2D0-40F8-90CC-8B7F20D0A193}"/>
              </a:ext>
            </a:extLst>
          </p:cNvPr>
          <p:cNvSpPr>
            <a:spLocks noGrp="1"/>
          </p:cNvSpPr>
          <p:nvPr>
            <p:ph idx="1"/>
          </p:nvPr>
        </p:nvSpPr>
        <p:spPr/>
        <p:txBody>
          <a:bodyPr>
            <a:normAutofit fontScale="85000" lnSpcReduction="20000"/>
          </a:bodyPr>
          <a:lstStyle/>
          <a:p>
            <a:r>
              <a:rPr lang="en-US" dirty="0"/>
              <a:t>Out[15]: </a:t>
            </a:r>
          </a:p>
          <a:p>
            <a:r>
              <a:rPr lang="en-US" dirty="0"/>
              <a:t>  array([[2, 38.0, 68000.0],</a:t>
            </a:r>
          </a:p>
          <a:p>
            <a:r>
              <a:rPr lang="en-US" dirty="0"/>
              <a:t>            [0, 43.0, 45000.0],</a:t>
            </a:r>
          </a:p>
          <a:p>
            <a:r>
              <a:rPr lang="en-US" dirty="0"/>
              <a:t>         [1, 30.0, 54000.0],</a:t>
            </a:r>
          </a:p>
          <a:p>
            <a:r>
              <a:rPr lang="en-US" dirty="0"/>
              <a:t>         [0, 48.0, 65000.0],</a:t>
            </a:r>
          </a:p>
          <a:p>
            <a:r>
              <a:rPr lang="en-US" dirty="0"/>
              <a:t>         [1, 40.0, 65222.22222222222],</a:t>
            </a:r>
          </a:p>
          <a:p>
            <a:r>
              <a:rPr lang="en-US" dirty="0"/>
              <a:t>         [2, 35.0, 58000.0],</a:t>
            </a:r>
          </a:p>
          <a:p>
            <a:r>
              <a:rPr lang="en-US" dirty="0"/>
              <a:t>         [1, 41.111111111111114, 53000.0],</a:t>
            </a:r>
          </a:p>
          <a:p>
            <a:r>
              <a:rPr lang="en-US" dirty="0"/>
              <a:t>         [0, 49.0, 79000.0],</a:t>
            </a:r>
          </a:p>
          <a:p>
            <a:r>
              <a:rPr lang="en-US" dirty="0"/>
              <a:t>         [2, 50.0, 88000.0],</a:t>
            </a:r>
          </a:p>
          <a:p>
            <a:r>
              <a:rPr lang="en-US" dirty="0"/>
              <a:t>        [0, 37.0, 77000.0]], </a:t>
            </a:r>
            <a:r>
              <a:rPr lang="en-US" dirty="0" err="1"/>
              <a:t>dtype</a:t>
            </a:r>
            <a:r>
              <a:rPr lang="en-US" dirty="0"/>
              <a:t>=object)</a:t>
            </a:r>
            <a:endParaRPr lang="en-IN" dirty="0"/>
          </a:p>
        </p:txBody>
      </p:sp>
    </p:spTree>
    <p:extLst>
      <p:ext uri="{BB962C8B-B14F-4D97-AF65-F5344CB8AC3E}">
        <p14:creationId xmlns:p14="http://schemas.microsoft.com/office/powerpoint/2010/main" val="3936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8645-3856-4BE0-BAE1-76AF25D800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5EAD91-8E2C-4110-B01F-1050C6571C10}"/>
              </a:ext>
            </a:extLst>
          </p:cNvPr>
          <p:cNvSpPr>
            <a:spLocks noGrp="1"/>
          </p:cNvSpPr>
          <p:nvPr>
            <p:ph idx="1"/>
          </p:nvPr>
        </p:nvSpPr>
        <p:spPr/>
        <p:txBody>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r>
              <a:rPr lang="en-US" b="0" i="0" dirty="0">
                <a:solidFill>
                  <a:srgbClr val="333333"/>
                </a:solidFill>
                <a:effectLst/>
                <a:latin typeface="inter-regular"/>
              </a:rPr>
              <a:t>In above code, we have imported </a:t>
            </a:r>
            <a:r>
              <a:rPr lang="en-US" b="1" i="0" dirty="0" err="1">
                <a:solidFill>
                  <a:srgbClr val="333333"/>
                </a:solidFill>
                <a:effectLst/>
                <a:latin typeface="inter-bold"/>
              </a:rPr>
              <a:t>LabelEncoder</a:t>
            </a:r>
            <a:r>
              <a:rPr lang="en-US" b="0" i="0" dirty="0">
                <a:solidFill>
                  <a:srgbClr val="333333"/>
                </a:solidFill>
                <a:effectLst/>
                <a:latin typeface="inter-regular"/>
              </a:rPr>
              <a:t> class of </a:t>
            </a:r>
            <a:r>
              <a:rPr lang="en-US" b="1" i="0" dirty="0" err="1">
                <a:solidFill>
                  <a:srgbClr val="333333"/>
                </a:solidFill>
                <a:effectLst/>
                <a:latin typeface="inter-bold"/>
              </a:rPr>
              <a:t>sklearn</a:t>
            </a:r>
            <a:r>
              <a:rPr lang="en-US" b="1" i="0" dirty="0">
                <a:solidFill>
                  <a:srgbClr val="333333"/>
                </a:solidFill>
                <a:effectLst/>
                <a:latin typeface="inter-bold"/>
              </a:rPr>
              <a:t> library</a:t>
            </a:r>
            <a:r>
              <a:rPr lang="en-US" b="0" i="0" dirty="0">
                <a:solidFill>
                  <a:srgbClr val="333333"/>
                </a:solidFill>
                <a:effectLst/>
                <a:latin typeface="inter-regular"/>
              </a:rPr>
              <a:t>. This class has successfully encoded the variables into digits.</a:t>
            </a:r>
          </a:p>
          <a:p>
            <a:pPr algn="just"/>
            <a:r>
              <a:rPr lang="en-US" b="0" i="0" dirty="0">
                <a:solidFill>
                  <a:srgbClr val="333333"/>
                </a:solidFill>
                <a:effectLst/>
                <a:latin typeface="inter-regular"/>
              </a:rPr>
              <a:t>But in our case, there are three country variables, and as we can see in the above output, these variables are encoded into 0, 1, and 2. By these values, the machine learning model may assume that there is some correlation between these variables which will produce the wrong output. So to remove this issue, we will use </a:t>
            </a:r>
            <a:r>
              <a:rPr lang="en-US" b="1" i="0" dirty="0">
                <a:solidFill>
                  <a:srgbClr val="333333"/>
                </a:solidFill>
                <a:effectLst/>
                <a:latin typeface="inter-bold"/>
              </a:rPr>
              <a:t>dummy encoding</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2731694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7B62-C77B-4E85-AE09-D3E2150A21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4BFDAF-3D82-4E9C-A80C-D06E0684C67E}"/>
              </a:ext>
            </a:extLst>
          </p:cNvPr>
          <p:cNvSpPr>
            <a:spLocks noGrp="1"/>
          </p:cNvSpPr>
          <p:nvPr>
            <p:ph idx="1"/>
          </p:nvPr>
        </p:nvSpPr>
        <p:spPr/>
        <p:txBody>
          <a:bodyPr/>
          <a:lstStyle/>
          <a:p>
            <a:pPr algn="just"/>
            <a:r>
              <a:rPr lang="en-US" b="1" i="0" dirty="0">
                <a:solidFill>
                  <a:srgbClr val="333333"/>
                </a:solidFill>
                <a:effectLst/>
                <a:latin typeface="inter-bold"/>
              </a:rPr>
              <a:t>Dummy Variables:</a:t>
            </a:r>
            <a:endParaRPr lang="en-US" b="0" i="0" dirty="0">
              <a:solidFill>
                <a:srgbClr val="333333"/>
              </a:solidFill>
              <a:effectLst/>
              <a:latin typeface="inter-regular"/>
            </a:endParaRPr>
          </a:p>
          <a:p>
            <a:pPr algn="just"/>
            <a:r>
              <a:rPr lang="en-US" b="0" i="0" dirty="0">
                <a:solidFill>
                  <a:srgbClr val="333333"/>
                </a:solidFill>
                <a:effectLst/>
                <a:latin typeface="inter-regular"/>
              </a:rPr>
              <a:t>Dummy variables are those variables which have values 0 or 1. The 1 value gives the presence of that variable in a particular column, and rest variables become 0. With dummy encoding, we will have a number of columns equal to the number of categories.</a:t>
            </a:r>
          </a:p>
          <a:p>
            <a:endParaRPr lang="en-IN" dirty="0"/>
          </a:p>
        </p:txBody>
      </p:sp>
    </p:spTree>
    <p:extLst>
      <p:ext uri="{BB962C8B-B14F-4D97-AF65-F5344CB8AC3E}">
        <p14:creationId xmlns:p14="http://schemas.microsoft.com/office/powerpoint/2010/main" val="408118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DA17-CA9C-41D5-8C4F-5349AD7129EA}"/>
              </a:ext>
            </a:extLst>
          </p:cNvPr>
          <p:cNvSpPr>
            <a:spLocks noGrp="1"/>
          </p:cNvSpPr>
          <p:nvPr>
            <p:ph type="title"/>
          </p:nvPr>
        </p:nvSpPr>
        <p:spPr/>
        <p:txBody>
          <a:bodyPr/>
          <a:lstStyle/>
          <a:p>
            <a:r>
              <a:rPr lang="en-IN" b="0" i="0" dirty="0">
                <a:solidFill>
                  <a:srgbClr val="333333"/>
                </a:solidFill>
                <a:effectLst/>
                <a:latin typeface="inter-regular"/>
              </a:rPr>
              <a:t>It involves below steps:</a:t>
            </a:r>
            <a:endParaRPr lang="en-IN" dirty="0"/>
          </a:p>
        </p:txBody>
      </p:sp>
      <p:sp>
        <p:nvSpPr>
          <p:cNvPr id="3" name="Content Placeholder 2">
            <a:extLst>
              <a:ext uri="{FF2B5EF4-FFF2-40B4-BE49-F238E27FC236}">
                <a16:creationId xmlns:a16="http://schemas.microsoft.com/office/drawing/2014/main" id="{FB91C03D-C1D5-46C3-9090-2B01E796493E}"/>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ter-bold"/>
              </a:rPr>
              <a:t>Getting the dataset</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Importing libraries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Importing datasets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Finding Missing Data</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Encoding Categorical Data</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Splitting dataset into training and test set</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Feature scaling</a:t>
            </a:r>
            <a:endParaRPr lang="en-US" b="0" i="0" dirty="0">
              <a:solidFill>
                <a:srgbClr val="000000"/>
              </a:solidFill>
              <a:effectLst/>
              <a:latin typeface="inter-regular"/>
            </a:endParaRPr>
          </a:p>
          <a:p>
            <a:pPr marL="0" indent="0">
              <a:buNone/>
            </a:pPr>
            <a:br>
              <a:rPr lang="en-US" dirty="0"/>
            </a:br>
            <a:endParaRPr lang="en-IN" dirty="0"/>
          </a:p>
        </p:txBody>
      </p:sp>
    </p:spTree>
    <p:extLst>
      <p:ext uri="{BB962C8B-B14F-4D97-AF65-F5344CB8AC3E}">
        <p14:creationId xmlns:p14="http://schemas.microsoft.com/office/powerpoint/2010/main" val="1014489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0FA4-516C-46AA-BF2C-55414BA86F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ED251D-68BE-4E35-B4DD-1E5911B3FFC0}"/>
              </a:ext>
            </a:extLst>
          </p:cNvPr>
          <p:cNvSpPr>
            <a:spLocks noGrp="1"/>
          </p:cNvSpPr>
          <p:nvPr>
            <p:ph idx="1"/>
          </p:nvPr>
        </p:nvSpPr>
        <p:spPr/>
        <p:txBody>
          <a:bodyPr/>
          <a:lstStyle/>
          <a:p>
            <a:r>
              <a:rPr lang="en-US" b="0" i="0" dirty="0">
                <a:solidFill>
                  <a:srgbClr val="333333"/>
                </a:solidFill>
                <a:effectLst/>
                <a:latin typeface="inter-regular"/>
              </a:rPr>
              <a:t>In our dataset, we have 3 categories so it will produce three columns having 0 and 1 values. For Dummy Encoding, we will use </a:t>
            </a:r>
            <a:r>
              <a:rPr lang="en-US" b="1" i="0" dirty="0" err="1">
                <a:solidFill>
                  <a:srgbClr val="333333"/>
                </a:solidFill>
                <a:effectLst/>
                <a:latin typeface="inter-bold"/>
              </a:rPr>
              <a:t>OneHotEncoder</a:t>
            </a:r>
            <a:r>
              <a:rPr lang="en-US" b="0" i="0" dirty="0">
                <a:solidFill>
                  <a:srgbClr val="333333"/>
                </a:solidFill>
                <a:effectLst/>
                <a:latin typeface="inter-regular"/>
              </a:rPr>
              <a:t> class of </a:t>
            </a:r>
            <a:r>
              <a:rPr lang="en-US" b="1" i="0" dirty="0">
                <a:solidFill>
                  <a:srgbClr val="333333"/>
                </a:solidFill>
                <a:effectLst/>
                <a:latin typeface="inter-bold"/>
              </a:rPr>
              <a:t>preprocessing</a:t>
            </a:r>
            <a:r>
              <a:rPr lang="en-US" b="0" i="0" dirty="0">
                <a:solidFill>
                  <a:srgbClr val="333333"/>
                </a:solidFill>
                <a:effectLst/>
                <a:latin typeface="inter-regular"/>
              </a:rPr>
              <a:t> library.</a:t>
            </a:r>
            <a:endParaRPr lang="en-IN" dirty="0"/>
          </a:p>
        </p:txBody>
      </p:sp>
    </p:spTree>
    <p:extLst>
      <p:ext uri="{BB962C8B-B14F-4D97-AF65-F5344CB8AC3E}">
        <p14:creationId xmlns:p14="http://schemas.microsoft.com/office/powerpoint/2010/main" val="1621562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7199-A7EC-4ADE-B324-28616D4D2F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039F62-3CE9-403F-9F71-5E0EA6930FA2}"/>
              </a:ext>
            </a:extLst>
          </p:cNvPr>
          <p:cNvSpPr>
            <a:spLocks noGrp="1"/>
          </p:cNvSpPr>
          <p:nvPr>
            <p:ph idx="1"/>
          </p:nvPr>
        </p:nvSpPr>
        <p:spPr/>
        <p:txBody>
          <a:bodyPr/>
          <a:lstStyle/>
          <a:p>
            <a:pPr algn="just">
              <a:buFont typeface="+mj-lt"/>
              <a:buAutoNum type="arabicPeriod"/>
            </a:pPr>
            <a:r>
              <a:rPr lang="en-IN" b="0" i="0" dirty="0">
                <a:solidFill>
                  <a:srgbClr val="000000"/>
                </a:solidFill>
                <a:effectLst/>
                <a:latin typeface="inter-regular"/>
              </a:rPr>
              <a:t>#for Country Variable  </a:t>
            </a:r>
          </a:p>
          <a:p>
            <a:pPr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sklearn.preprocessing</a:t>
            </a:r>
            <a:r>
              <a:rPr lang="en-IN" b="0" i="0" dirty="0">
                <a:solidFill>
                  <a:srgbClr val="000000"/>
                </a:solidFill>
                <a:effectLst/>
                <a:latin typeface="inter-regular"/>
              </a:rPr>
              <a:t> import </a:t>
            </a:r>
            <a:r>
              <a:rPr lang="en-IN" b="0" i="0" dirty="0" err="1">
                <a:solidFill>
                  <a:srgbClr val="000000"/>
                </a:solidFill>
                <a:effectLst/>
                <a:latin typeface="inter-regular"/>
              </a:rPr>
              <a:t>LabelEncoder</a:t>
            </a:r>
            <a:r>
              <a:rPr lang="en-IN" b="0" i="0" dirty="0">
                <a:solidFill>
                  <a:srgbClr val="000000"/>
                </a:solidFill>
                <a:effectLst/>
                <a:latin typeface="inter-regular"/>
              </a:rPr>
              <a:t>, </a:t>
            </a:r>
            <a:r>
              <a:rPr lang="en-IN" b="0" i="0" dirty="0" err="1">
                <a:solidFill>
                  <a:srgbClr val="000000"/>
                </a:solidFill>
                <a:effectLst/>
                <a:latin typeface="inter-regular"/>
              </a:rPr>
              <a:t>OneHotEncoder</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label_encoder_x</a:t>
            </a:r>
            <a:r>
              <a:rPr lang="en-IN" b="0" i="0" dirty="0">
                <a:solidFill>
                  <a:srgbClr val="000000"/>
                </a:solidFill>
                <a:effectLst/>
                <a:latin typeface="inter-regular"/>
              </a:rPr>
              <a:t>= </a:t>
            </a:r>
            <a:r>
              <a:rPr lang="en-IN" b="0" i="0" dirty="0" err="1">
                <a:solidFill>
                  <a:srgbClr val="0000FF"/>
                </a:solidFill>
                <a:effectLst/>
                <a:latin typeface="inter-regular"/>
              </a:rPr>
              <a:t>LabelEncoder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x[:, 0]= </a:t>
            </a:r>
            <a:r>
              <a:rPr lang="en-IN" b="0" i="0" dirty="0" err="1">
                <a:solidFill>
                  <a:srgbClr val="000000"/>
                </a:solidFill>
                <a:effectLst/>
                <a:latin typeface="inter-regular"/>
              </a:rPr>
              <a:t>label_encoder_x.fit_transform</a:t>
            </a:r>
            <a:r>
              <a:rPr lang="en-IN" b="0" i="0" dirty="0">
                <a:solidFill>
                  <a:srgbClr val="000000"/>
                </a:solidFill>
                <a:effectLst/>
                <a:latin typeface="inter-regular"/>
              </a:rPr>
              <a:t>(x[:, 0])  </a:t>
            </a:r>
          </a:p>
          <a:p>
            <a:pPr algn="just">
              <a:buFont typeface="+mj-lt"/>
              <a:buAutoNum type="arabicPeriod"/>
            </a:pPr>
            <a:r>
              <a:rPr lang="en-IN" b="0" i="0" dirty="0">
                <a:solidFill>
                  <a:srgbClr val="000000"/>
                </a:solidFill>
                <a:effectLst/>
                <a:latin typeface="inter-regular"/>
              </a:rPr>
              <a:t>#Encoding for dummy variables  </a:t>
            </a:r>
          </a:p>
          <a:p>
            <a:pPr algn="just">
              <a:buFont typeface="+mj-lt"/>
              <a:buAutoNum type="arabicPeriod"/>
            </a:pPr>
            <a:r>
              <a:rPr lang="en-IN" b="0" i="0" dirty="0" err="1">
                <a:solidFill>
                  <a:srgbClr val="FF0000"/>
                </a:solidFill>
                <a:effectLst/>
                <a:latin typeface="inter-regular"/>
              </a:rPr>
              <a:t>onehot_encoder</a:t>
            </a:r>
            <a:r>
              <a:rPr lang="en-IN" b="0" i="0" dirty="0">
                <a:solidFill>
                  <a:srgbClr val="000000"/>
                </a:solidFill>
                <a:effectLst/>
                <a:latin typeface="inter-regular"/>
              </a:rPr>
              <a:t>= </a:t>
            </a:r>
            <a:r>
              <a:rPr lang="en-IN" b="0" i="0" dirty="0" err="1">
                <a:solidFill>
                  <a:srgbClr val="0000FF"/>
                </a:solidFill>
                <a:effectLst/>
                <a:latin typeface="inter-regular"/>
              </a:rPr>
              <a:t>OneHotEncoder</a:t>
            </a:r>
            <a:r>
              <a:rPr lang="en-IN" b="0" i="0" dirty="0">
                <a:solidFill>
                  <a:srgbClr val="000000"/>
                </a:solidFill>
                <a:effectLst/>
                <a:latin typeface="inter-regular"/>
              </a:rPr>
              <a:t>(</a:t>
            </a:r>
            <a:r>
              <a:rPr lang="en-IN" b="0" i="0" dirty="0" err="1">
                <a:solidFill>
                  <a:srgbClr val="FF0000"/>
                </a:solidFill>
                <a:effectLst/>
                <a:latin typeface="inter-regular"/>
              </a:rPr>
              <a:t>categorical_features</a:t>
            </a:r>
            <a:r>
              <a:rPr lang="en-IN" b="0" i="0" dirty="0">
                <a:solidFill>
                  <a:srgbClr val="000000"/>
                </a:solidFill>
                <a:effectLst/>
                <a:latin typeface="inter-regular"/>
              </a:rPr>
              <a:t>= [0])    </a:t>
            </a:r>
          </a:p>
          <a:p>
            <a:pPr algn="just">
              <a:buFont typeface="+mj-lt"/>
              <a:buAutoNum type="arabicPeriod"/>
            </a:pPr>
            <a:r>
              <a:rPr lang="en-IN" b="0" i="0" dirty="0">
                <a:solidFill>
                  <a:srgbClr val="FF0000"/>
                </a:solidFill>
                <a:effectLst/>
                <a:latin typeface="inter-regular"/>
              </a:rPr>
              <a:t>x</a:t>
            </a:r>
            <a:r>
              <a:rPr lang="en-IN" b="0" i="0" dirty="0">
                <a:solidFill>
                  <a:srgbClr val="000000"/>
                </a:solidFill>
                <a:effectLst/>
                <a:latin typeface="inter-regular"/>
              </a:rPr>
              <a:t>= </a:t>
            </a:r>
            <a:r>
              <a:rPr lang="en-IN" b="0" i="0" dirty="0" err="1">
                <a:solidFill>
                  <a:srgbClr val="0000FF"/>
                </a:solidFill>
                <a:effectLst/>
                <a:latin typeface="inter-regular"/>
              </a:rPr>
              <a:t>onehot_encoder</a:t>
            </a:r>
            <a:r>
              <a:rPr lang="en-IN" b="0" i="0" dirty="0" err="1">
                <a:solidFill>
                  <a:srgbClr val="000000"/>
                </a:solidFill>
                <a:effectLst/>
                <a:latin typeface="inter-regular"/>
              </a:rPr>
              <a:t>.fit_transform</a:t>
            </a:r>
            <a:r>
              <a:rPr lang="en-IN" b="0" i="0" dirty="0">
                <a:solidFill>
                  <a:srgbClr val="000000"/>
                </a:solidFill>
                <a:effectLst/>
                <a:latin typeface="inter-regular"/>
              </a:rPr>
              <a:t>(x).</a:t>
            </a:r>
            <a:r>
              <a:rPr lang="en-IN" b="0" i="0" dirty="0" err="1">
                <a:solidFill>
                  <a:srgbClr val="000000"/>
                </a:solidFill>
                <a:effectLst/>
                <a:latin typeface="inter-regular"/>
              </a:rPr>
              <a:t>toarray</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119133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F09A-4D42-4B37-AF7D-DD59390F2500}"/>
              </a:ext>
            </a:extLst>
          </p:cNvPr>
          <p:cNvSpPr>
            <a:spLocks noGrp="1"/>
          </p:cNvSpPr>
          <p:nvPr>
            <p:ph type="title"/>
          </p:nvPr>
        </p:nvSpPr>
        <p:spPr>
          <a:xfrm>
            <a:off x="838200" y="365126"/>
            <a:ext cx="10515600" cy="408598"/>
          </a:xfrm>
        </p:spPr>
        <p:txBody>
          <a:bodyPr>
            <a:normAutofit fontScale="90000"/>
          </a:bodyPr>
          <a:lstStyle/>
          <a:p>
            <a:r>
              <a:rPr lang="en-IN" b="1" i="0" dirty="0">
                <a:solidFill>
                  <a:srgbClr val="333333"/>
                </a:solidFill>
                <a:effectLst/>
                <a:latin typeface="inter-bold"/>
              </a:rPr>
              <a:t>Output:</a:t>
            </a:r>
            <a:endParaRPr lang="en-IN" dirty="0"/>
          </a:p>
        </p:txBody>
      </p:sp>
      <p:sp>
        <p:nvSpPr>
          <p:cNvPr id="3" name="Content Placeholder 2">
            <a:extLst>
              <a:ext uri="{FF2B5EF4-FFF2-40B4-BE49-F238E27FC236}">
                <a16:creationId xmlns:a16="http://schemas.microsoft.com/office/drawing/2014/main" id="{22C7FACE-C0D3-4733-8E7E-E4520CA89CDB}"/>
              </a:ext>
            </a:extLst>
          </p:cNvPr>
          <p:cNvSpPr>
            <a:spLocks noGrp="1"/>
          </p:cNvSpPr>
          <p:nvPr>
            <p:ph idx="1"/>
          </p:nvPr>
        </p:nvSpPr>
        <p:spPr>
          <a:xfrm>
            <a:off x="838200" y="1097280"/>
            <a:ext cx="10515600" cy="5598941"/>
          </a:xfrm>
        </p:spPr>
        <p:txBody>
          <a:bodyPr>
            <a:normAutofit fontScale="47500" lnSpcReduction="20000"/>
          </a:bodyPr>
          <a:lstStyle/>
          <a:p>
            <a:r>
              <a:rPr lang="en-IN" dirty="0"/>
              <a:t>array([[0.00000000e+00, 0.00000000e+00, 1.00000000e+00, 3.80000000e+01,</a:t>
            </a:r>
          </a:p>
          <a:p>
            <a:r>
              <a:rPr lang="en-IN" dirty="0"/>
              <a:t>        6.80000000e+04],</a:t>
            </a:r>
          </a:p>
          <a:p>
            <a:r>
              <a:rPr lang="en-IN" dirty="0"/>
              <a:t>       [1.00000000e+00, 0.00000000e+00, 0.00000000e+00, 4.30000000e+01,</a:t>
            </a:r>
          </a:p>
          <a:p>
            <a:r>
              <a:rPr lang="en-IN" dirty="0"/>
              <a:t>        4.50000000e+04],</a:t>
            </a:r>
          </a:p>
          <a:p>
            <a:r>
              <a:rPr lang="en-IN" dirty="0"/>
              <a:t>       [0.00000000e+00, 1.00000000e+00, 0.00000000e+00, 3.00000000e+01,</a:t>
            </a:r>
          </a:p>
          <a:p>
            <a:r>
              <a:rPr lang="en-IN" dirty="0"/>
              <a:t>        5.40000000e+04],</a:t>
            </a:r>
          </a:p>
          <a:p>
            <a:r>
              <a:rPr lang="en-IN" dirty="0"/>
              <a:t>       [1.00000000e+00, 0.00000000e+00, 0.00000000e+00, 4.80000000e+01,</a:t>
            </a:r>
          </a:p>
          <a:p>
            <a:r>
              <a:rPr lang="en-IN" dirty="0"/>
              <a:t>        6.50000000e+04],</a:t>
            </a:r>
          </a:p>
          <a:p>
            <a:r>
              <a:rPr lang="en-IN" dirty="0"/>
              <a:t>       [0.00000000e+00, 1.00000000e+00, 0.00000000e+00, 4.00000000e+01,</a:t>
            </a:r>
          </a:p>
          <a:p>
            <a:r>
              <a:rPr lang="en-IN" dirty="0"/>
              <a:t>        6.52222222e+04],</a:t>
            </a:r>
          </a:p>
          <a:p>
            <a:r>
              <a:rPr lang="en-IN" dirty="0"/>
              <a:t>       [0.00000000e+00, 0.00000000e+00, 1.00000000e+00, 3.50000000e+01,</a:t>
            </a:r>
          </a:p>
          <a:p>
            <a:r>
              <a:rPr lang="en-IN" dirty="0"/>
              <a:t>        5.80000000e+04],</a:t>
            </a:r>
          </a:p>
          <a:p>
            <a:r>
              <a:rPr lang="en-IN" dirty="0"/>
              <a:t>       [0.00000000e+00, 1.00000000e+00, 0.00000000e+00, 4.11111111e+01,</a:t>
            </a:r>
          </a:p>
          <a:p>
            <a:r>
              <a:rPr lang="en-IN" dirty="0"/>
              <a:t>        5.30000000e+04],</a:t>
            </a:r>
          </a:p>
          <a:p>
            <a:r>
              <a:rPr lang="en-IN" dirty="0"/>
              <a:t>       [1.00000000e+00, 0.00000000e+00, 0.00000000e+00, 4.90000000e+01,</a:t>
            </a:r>
          </a:p>
          <a:p>
            <a:r>
              <a:rPr lang="en-IN" dirty="0"/>
              <a:t>        7.90000000e+04],</a:t>
            </a:r>
          </a:p>
          <a:p>
            <a:r>
              <a:rPr lang="en-IN" dirty="0"/>
              <a:t>       [0.00000000e+00, 0.00000000e+00, 1.00000000e+00, 5.00000000e+01,</a:t>
            </a:r>
          </a:p>
          <a:p>
            <a:r>
              <a:rPr lang="en-IN" dirty="0"/>
              <a:t>        8.80000000e+04],</a:t>
            </a:r>
          </a:p>
          <a:p>
            <a:r>
              <a:rPr lang="en-IN" dirty="0"/>
              <a:t>       [1.00000000e+00, 0.00000000e+00, 0.00000000e+00, 3.70000000e+01,</a:t>
            </a:r>
          </a:p>
          <a:p>
            <a:r>
              <a:rPr lang="en-IN" dirty="0"/>
              <a:t>        7.70000000e+04]])</a:t>
            </a:r>
          </a:p>
        </p:txBody>
      </p:sp>
    </p:spTree>
    <p:extLst>
      <p:ext uri="{BB962C8B-B14F-4D97-AF65-F5344CB8AC3E}">
        <p14:creationId xmlns:p14="http://schemas.microsoft.com/office/powerpoint/2010/main" val="2231328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8AF8-9EBC-4A4C-810D-BC73465F3E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89A903-BEE8-4128-B85F-32A08E864B81}"/>
              </a:ext>
            </a:extLst>
          </p:cNvPr>
          <p:cNvSpPr>
            <a:spLocks noGrp="1"/>
          </p:cNvSpPr>
          <p:nvPr>
            <p:ph idx="1"/>
          </p:nvPr>
        </p:nvSpPr>
        <p:spPr/>
        <p:txBody>
          <a:bodyPr/>
          <a:lstStyle/>
          <a:p>
            <a:pPr algn="just"/>
            <a:r>
              <a:rPr lang="en-US" b="0" i="0" dirty="0">
                <a:solidFill>
                  <a:srgbClr val="333333"/>
                </a:solidFill>
                <a:effectLst/>
                <a:latin typeface="inter-regular"/>
              </a:rPr>
              <a:t>As we can see in the above output, all the variables are encoded into numbers 0 and 1 and divided into three columns.</a:t>
            </a:r>
          </a:p>
          <a:p>
            <a:pPr algn="just"/>
            <a:r>
              <a:rPr lang="en-US" b="0" i="0" dirty="0">
                <a:solidFill>
                  <a:srgbClr val="333333"/>
                </a:solidFill>
                <a:effectLst/>
                <a:latin typeface="inter-regular"/>
              </a:rPr>
              <a:t>It can be seen more clearly in the variables explorer section, by clicking on x option as:</a:t>
            </a:r>
          </a:p>
          <a:p>
            <a:endParaRPr lang="en-IN" dirty="0"/>
          </a:p>
        </p:txBody>
      </p:sp>
    </p:spTree>
    <p:extLst>
      <p:ext uri="{BB962C8B-B14F-4D97-AF65-F5344CB8AC3E}">
        <p14:creationId xmlns:p14="http://schemas.microsoft.com/office/powerpoint/2010/main" val="3889794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0316E2-D536-4D20-A628-EBF29459C492}"/>
              </a:ext>
            </a:extLst>
          </p:cNvPr>
          <p:cNvPicPr>
            <a:picLocks noGrp="1" noChangeAspect="1"/>
          </p:cNvPicPr>
          <p:nvPr>
            <p:ph idx="1"/>
          </p:nvPr>
        </p:nvPicPr>
        <p:blipFill>
          <a:blip r:embed="rId2"/>
          <a:stretch>
            <a:fillRect/>
          </a:stretch>
        </p:blipFill>
        <p:spPr>
          <a:xfrm>
            <a:off x="1153551" y="520505"/>
            <a:ext cx="9777046" cy="5656458"/>
          </a:xfrm>
          <a:prstGeom prst="rect">
            <a:avLst/>
          </a:prstGeom>
        </p:spPr>
      </p:pic>
    </p:spTree>
    <p:extLst>
      <p:ext uri="{BB962C8B-B14F-4D97-AF65-F5344CB8AC3E}">
        <p14:creationId xmlns:p14="http://schemas.microsoft.com/office/powerpoint/2010/main" val="1495775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4699-32C5-47B5-B9D7-A66F2CEC27D7}"/>
              </a:ext>
            </a:extLst>
          </p:cNvPr>
          <p:cNvSpPr>
            <a:spLocks noGrp="1"/>
          </p:cNvSpPr>
          <p:nvPr>
            <p:ph type="title"/>
          </p:nvPr>
        </p:nvSpPr>
        <p:spPr/>
        <p:txBody>
          <a:bodyPr/>
          <a:lstStyle/>
          <a:p>
            <a:r>
              <a:rPr lang="en-IN" b="1" i="0" dirty="0">
                <a:solidFill>
                  <a:srgbClr val="333333"/>
                </a:solidFill>
                <a:effectLst/>
                <a:latin typeface="inter-bold"/>
              </a:rPr>
              <a:t>For Purchased Variable:</a:t>
            </a:r>
            <a:endParaRPr lang="en-IN" dirty="0"/>
          </a:p>
        </p:txBody>
      </p:sp>
      <p:sp>
        <p:nvSpPr>
          <p:cNvPr id="3" name="Content Placeholder 2">
            <a:extLst>
              <a:ext uri="{FF2B5EF4-FFF2-40B4-BE49-F238E27FC236}">
                <a16:creationId xmlns:a16="http://schemas.microsoft.com/office/drawing/2014/main" id="{7A8B3022-782E-4FAB-80BD-5D70F3D7FB4C}"/>
              </a:ext>
            </a:extLst>
          </p:cNvPr>
          <p:cNvSpPr>
            <a:spLocks noGrp="1"/>
          </p:cNvSpPr>
          <p:nvPr>
            <p:ph idx="1"/>
          </p:nvPr>
        </p:nvSpPr>
        <p:spPr/>
        <p:txBody>
          <a:bodyPr/>
          <a:lstStyle/>
          <a:p>
            <a:r>
              <a:rPr lang="es-ES" dirty="0" err="1"/>
              <a:t>labelencoder_y</a:t>
            </a:r>
            <a:r>
              <a:rPr lang="es-ES" dirty="0"/>
              <a:t>= </a:t>
            </a:r>
            <a:r>
              <a:rPr lang="es-ES" dirty="0" err="1"/>
              <a:t>LabelEncoder</a:t>
            </a:r>
            <a:r>
              <a:rPr lang="es-ES" dirty="0"/>
              <a:t>()  </a:t>
            </a:r>
          </a:p>
          <a:p>
            <a:r>
              <a:rPr lang="es-ES" dirty="0"/>
              <a:t>y= </a:t>
            </a:r>
            <a:r>
              <a:rPr lang="es-ES" dirty="0" err="1"/>
              <a:t>labelencoder_y.fit_transform</a:t>
            </a:r>
            <a:r>
              <a:rPr lang="es-ES" dirty="0"/>
              <a:t>(y)</a:t>
            </a:r>
          </a:p>
          <a:p>
            <a:endParaRPr lang="es-ES" dirty="0"/>
          </a:p>
          <a:p>
            <a:r>
              <a:rPr lang="en-US" b="0" i="0" dirty="0">
                <a:solidFill>
                  <a:srgbClr val="333333"/>
                </a:solidFill>
                <a:effectLst/>
                <a:latin typeface="inter-regular"/>
              </a:rPr>
              <a:t>For the second categorical variable, we will only use </a:t>
            </a:r>
            <a:r>
              <a:rPr lang="en-US" b="0" i="0" dirty="0" err="1">
                <a:solidFill>
                  <a:srgbClr val="333333"/>
                </a:solidFill>
                <a:effectLst/>
                <a:latin typeface="inter-regular"/>
              </a:rPr>
              <a:t>labelencoder</a:t>
            </a:r>
            <a:r>
              <a:rPr lang="en-US" b="0" i="0" dirty="0">
                <a:solidFill>
                  <a:srgbClr val="333333"/>
                </a:solidFill>
                <a:effectLst/>
                <a:latin typeface="inter-regular"/>
              </a:rPr>
              <a:t> object of </a:t>
            </a:r>
            <a:r>
              <a:rPr lang="en-US" b="1" i="0" dirty="0" err="1">
                <a:solidFill>
                  <a:srgbClr val="333333"/>
                </a:solidFill>
                <a:effectLst/>
                <a:latin typeface="inter-bold"/>
              </a:rPr>
              <a:t>LableEncoder</a:t>
            </a:r>
            <a:r>
              <a:rPr lang="en-US" b="0" i="0" dirty="0">
                <a:solidFill>
                  <a:srgbClr val="333333"/>
                </a:solidFill>
                <a:effectLst/>
                <a:latin typeface="inter-regular"/>
              </a:rPr>
              <a:t> class. Here we are not using </a:t>
            </a:r>
            <a:r>
              <a:rPr lang="en-US" b="1" i="0" dirty="0" err="1">
                <a:solidFill>
                  <a:srgbClr val="333333"/>
                </a:solidFill>
                <a:effectLst/>
                <a:latin typeface="inter-bold"/>
              </a:rPr>
              <a:t>OneHotEncoder</a:t>
            </a:r>
            <a:r>
              <a:rPr lang="en-US" b="0" i="0" dirty="0">
                <a:solidFill>
                  <a:srgbClr val="333333"/>
                </a:solidFill>
                <a:effectLst/>
                <a:latin typeface="inter-regular"/>
              </a:rPr>
              <a:t> class because the purchased variable has only two categories yes or no, and which are automatically encoded into 0 and 1.</a:t>
            </a:r>
            <a:endParaRPr lang="en-IN" dirty="0"/>
          </a:p>
        </p:txBody>
      </p:sp>
    </p:spTree>
    <p:extLst>
      <p:ext uri="{BB962C8B-B14F-4D97-AF65-F5344CB8AC3E}">
        <p14:creationId xmlns:p14="http://schemas.microsoft.com/office/powerpoint/2010/main" val="1904595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EA74-6023-456F-B124-EACED40C84AE}"/>
              </a:ext>
            </a:extLst>
          </p:cNvPr>
          <p:cNvSpPr>
            <a:spLocks noGrp="1"/>
          </p:cNvSpPr>
          <p:nvPr>
            <p:ph type="title"/>
          </p:nvPr>
        </p:nvSpPr>
        <p:spPr/>
        <p:txBody>
          <a:bodyPr/>
          <a:lstStyle/>
          <a:p>
            <a:r>
              <a:rPr lang="en-IN" b="1" i="0" dirty="0">
                <a:solidFill>
                  <a:srgbClr val="333333"/>
                </a:solidFill>
                <a:effectLst/>
                <a:latin typeface="inter-bold"/>
              </a:rPr>
              <a:t>Output:</a:t>
            </a:r>
            <a:endParaRPr lang="en-IN" dirty="0"/>
          </a:p>
        </p:txBody>
      </p:sp>
      <p:sp>
        <p:nvSpPr>
          <p:cNvPr id="3" name="Content Placeholder 2">
            <a:extLst>
              <a:ext uri="{FF2B5EF4-FFF2-40B4-BE49-F238E27FC236}">
                <a16:creationId xmlns:a16="http://schemas.microsoft.com/office/drawing/2014/main" id="{C2E3A1DA-6532-4EA3-AECD-D8FE1F88F745}"/>
              </a:ext>
            </a:extLst>
          </p:cNvPr>
          <p:cNvSpPr>
            <a:spLocks noGrp="1"/>
          </p:cNvSpPr>
          <p:nvPr>
            <p:ph idx="1"/>
          </p:nvPr>
        </p:nvSpPr>
        <p:spPr/>
        <p:txBody>
          <a:bodyPr/>
          <a:lstStyle/>
          <a:p>
            <a:r>
              <a:rPr lang="en-US" dirty="0"/>
              <a:t>Out[17]: array([0, 1, 0, 0, 1, 1, 0, 1, 0, 1])</a:t>
            </a:r>
          </a:p>
          <a:p>
            <a:r>
              <a:rPr lang="en-US" b="1" i="0" dirty="0">
                <a:solidFill>
                  <a:srgbClr val="333333"/>
                </a:solidFill>
                <a:effectLst/>
                <a:latin typeface="inter-bold"/>
              </a:rPr>
              <a:t>It can also be seen as:</a:t>
            </a:r>
            <a:endParaRPr lang="en-US" dirty="0"/>
          </a:p>
          <a:p>
            <a:endParaRPr lang="en-IN" dirty="0"/>
          </a:p>
        </p:txBody>
      </p:sp>
      <p:pic>
        <p:nvPicPr>
          <p:cNvPr id="5" name="Picture 4">
            <a:extLst>
              <a:ext uri="{FF2B5EF4-FFF2-40B4-BE49-F238E27FC236}">
                <a16:creationId xmlns:a16="http://schemas.microsoft.com/office/drawing/2014/main" id="{E37F1B1D-68AA-42C3-A0A7-BD3FADF25359}"/>
              </a:ext>
            </a:extLst>
          </p:cNvPr>
          <p:cNvPicPr>
            <a:picLocks noChangeAspect="1"/>
          </p:cNvPicPr>
          <p:nvPr/>
        </p:nvPicPr>
        <p:blipFill>
          <a:blip r:embed="rId2"/>
          <a:stretch>
            <a:fillRect/>
          </a:stretch>
        </p:blipFill>
        <p:spPr>
          <a:xfrm>
            <a:off x="984739" y="2827607"/>
            <a:ext cx="4881489" cy="3349356"/>
          </a:xfrm>
          <a:prstGeom prst="rect">
            <a:avLst/>
          </a:prstGeom>
        </p:spPr>
      </p:pic>
    </p:spTree>
    <p:extLst>
      <p:ext uri="{BB962C8B-B14F-4D97-AF65-F5344CB8AC3E}">
        <p14:creationId xmlns:p14="http://schemas.microsoft.com/office/powerpoint/2010/main" val="2565798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2B4A-3A7A-4838-BE4C-686F720F0A68}"/>
              </a:ext>
            </a:extLst>
          </p:cNvPr>
          <p:cNvSpPr>
            <a:spLocks noGrp="1"/>
          </p:cNvSpPr>
          <p:nvPr>
            <p:ph type="title"/>
          </p:nvPr>
        </p:nvSpPr>
        <p:spPr/>
        <p:txBody>
          <a:bodyPr>
            <a:normAutofit fontScale="90000"/>
          </a:bodyPr>
          <a:lstStyle/>
          <a:p>
            <a:r>
              <a:rPr lang="en-US" b="0" i="0" dirty="0">
                <a:solidFill>
                  <a:srgbClr val="610B38"/>
                </a:solidFill>
                <a:effectLst/>
                <a:latin typeface="erdana"/>
              </a:rPr>
              <a:t>6) Splitting the Dataset into the Training set and Test set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06B7D8E-D369-4F3D-8837-A6E1BBC593C8}"/>
              </a:ext>
            </a:extLst>
          </p:cNvPr>
          <p:cNvSpPr>
            <a:spLocks noGrp="1"/>
          </p:cNvSpPr>
          <p:nvPr>
            <p:ph idx="1"/>
          </p:nvPr>
        </p:nvSpPr>
        <p:spPr/>
        <p:txBody>
          <a:bodyPr/>
          <a:lstStyle/>
          <a:p>
            <a:pPr algn="just"/>
            <a:r>
              <a:rPr lang="en-US" b="0" i="0" dirty="0">
                <a:solidFill>
                  <a:srgbClr val="333333"/>
                </a:solidFill>
                <a:effectLst/>
                <a:latin typeface="inter-regular"/>
              </a:rPr>
              <a:t>In machine learning data preprocessing, we divide our dataset into a training set and test set. This is one of the crucial steps of data preprocessing as by doing this, we can enhance the performance of our machine learning model.</a:t>
            </a:r>
          </a:p>
          <a:p>
            <a:pPr algn="just"/>
            <a:r>
              <a:rPr lang="en-US" b="0" i="0" dirty="0">
                <a:solidFill>
                  <a:srgbClr val="333333"/>
                </a:solidFill>
                <a:effectLst/>
                <a:latin typeface="inter-regular"/>
              </a:rPr>
              <a:t>Suppose, if we have given training to our machine learning model by a dataset and we test it by a completely different dataset. Then, it will create difficulties for our model to understand the correlations between the models.</a:t>
            </a:r>
          </a:p>
          <a:p>
            <a:endParaRPr lang="en-IN" dirty="0"/>
          </a:p>
        </p:txBody>
      </p:sp>
    </p:spTree>
    <p:extLst>
      <p:ext uri="{BB962C8B-B14F-4D97-AF65-F5344CB8AC3E}">
        <p14:creationId xmlns:p14="http://schemas.microsoft.com/office/powerpoint/2010/main" val="2610382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0A37-193E-4E4E-A4B0-4929DC4910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76E519-5B12-4BC5-BD78-85FA8256DDE1}"/>
              </a:ext>
            </a:extLst>
          </p:cNvPr>
          <p:cNvSpPr>
            <a:spLocks noGrp="1"/>
          </p:cNvSpPr>
          <p:nvPr>
            <p:ph idx="1"/>
          </p:nvPr>
        </p:nvSpPr>
        <p:spPr/>
        <p:txBody>
          <a:bodyPr/>
          <a:lstStyle/>
          <a:p>
            <a:r>
              <a:rPr lang="en-US" b="0" i="0" dirty="0">
                <a:solidFill>
                  <a:srgbClr val="333333"/>
                </a:solidFill>
                <a:effectLst/>
                <a:latin typeface="inter-regular"/>
              </a:rPr>
              <a:t>If we train our model very well and its training accuracy is also very high, but we provide a new dataset to it, then it will decrease the performance. So we always try to make a machine learning model which performs well with the training set and also with the test dataset. Here, we can define these datasets as:</a:t>
            </a:r>
          </a:p>
          <a:p>
            <a:endParaRPr lang="en-IN" dirty="0"/>
          </a:p>
        </p:txBody>
      </p:sp>
      <p:pic>
        <p:nvPicPr>
          <p:cNvPr id="4" name="Picture 3">
            <a:extLst>
              <a:ext uri="{FF2B5EF4-FFF2-40B4-BE49-F238E27FC236}">
                <a16:creationId xmlns:a16="http://schemas.microsoft.com/office/drawing/2014/main" id="{2A018A1B-0E73-4E2B-B86F-DAEC1EB675AA}"/>
              </a:ext>
            </a:extLst>
          </p:cNvPr>
          <p:cNvPicPr>
            <a:picLocks noChangeAspect="1"/>
          </p:cNvPicPr>
          <p:nvPr/>
        </p:nvPicPr>
        <p:blipFill>
          <a:blip r:embed="rId2"/>
          <a:stretch>
            <a:fillRect/>
          </a:stretch>
        </p:blipFill>
        <p:spPr>
          <a:xfrm>
            <a:off x="2341904" y="4182208"/>
            <a:ext cx="5229225" cy="1447800"/>
          </a:xfrm>
          <a:prstGeom prst="rect">
            <a:avLst/>
          </a:prstGeom>
        </p:spPr>
      </p:pic>
    </p:spTree>
    <p:extLst>
      <p:ext uri="{BB962C8B-B14F-4D97-AF65-F5344CB8AC3E}">
        <p14:creationId xmlns:p14="http://schemas.microsoft.com/office/powerpoint/2010/main" val="300576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5056-4E6F-42A9-A7DF-70DDFDC702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0B2864-522D-4D8A-835C-6A1D04D9BD53}"/>
              </a:ext>
            </a:extLst>
          </p:cNvPr>
          <p:cNvSpPr>
            <a:spLocks noGrp="1"/>
          </p:cNvSpPr>
          <p:nvPr>
            <p:ph idx="1"/>
          </p:nvPr>
        </p:nvSpPr>
        <p:spPr/>
        <p:txBody>
          <a:bodyPr/>
          <a:lstStyle/>
          <a:p>
            <a:pPr algn="just"/>
            <a:r>
              <a:rPr lang="en-US" b="1" i="0" dirty="0">
                <a:solidFill>
                  <a:srgbClr val="333333"/>
                </a:solidFill>
                <a:effectLst/>
                <a:latin typeface="inter-bold"/>
              </a:rPr>
              <a:t>Training Set:</a:t>
            </a:r>
            <a:r>
              <a:rPr lang="en-US" b="0" i="0" dirty="0">
                <a:solidFill>
                  <a:srgbClr val="333333"/>
                </a:solidFill>
                <a:effectLst/>
                <a:latin typeface="inter-regular"/>
              </a:rPr>
              <a:t> A subset of dataset to train the machine learning model, and we already know the output.</a:t>
            </a:r>
          </a:p>
          <a:p>
            <a:pPr algn="just"/>
            <a:r>
              <a:rPr lang="en-US" b="1" i="0" dirty="0">
                <a:solidFill>
                  <a:srgbClr val="333333"/>
                </a:solidFill>
                <a:effectLst/>
                <a:latin typeface="inter-bold"/>
              </a:rPr>
              <a:t>Test set:</a:t>
            </a:r>
            <a:r>
              <a:rPr lang="en-US" b="0" i="0" dirty="0">
                <a:solidFill>
                  <a:srgbClr val="333333"/>
                </a:solidFill>
                <a:effectLst/>
                <a:latin typeface="inter-regular"/>
              </a:rPr>
              <a:t> A subset of dataset to test the machine learning model, and by using the test set, model predicts the output.</a:t>
            </a:r>
          </a:p>
          <a:p>
            <a:endParaRPr lang="en-IN" dirty="0"/>
          </a:p>
        </p:txBody>
      </p:sp>
    </p:spTree>
    <p:extLst>
      <p:ext uri="{BB962C8B-B14F-4D97-AF65-F5344CB8AC3E}">
        <p14:creationId xmlns:p14="http://schemas.microsoft.com/office/powerpoint/2010/main" val="403363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6BDA-7052-4E16-B589-5D518AA4EC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FDCC23-2F3D-4830-94B3-E75760C7DC7F}"/>
              </a:ext>
            </a:extLst>
          </p:cNvPr>
          <p:cNvSpPr>
            <a:spLocks noGrp="1"/>
          </p:cNvSpPr>
          <p:nvPr>
            <p:ph idx="1"/>
          </p:nvPr>
        </p:nvSpPr>
        <p:spPr/>
        <p:txBody>
          <a:bodyPr/>
          <a:lstStyle/>
          <a:p>
            <a:pPr algn="just"/>
            <a:r>
              <a:rPr lang="en-US" b="0" i="0" dirty="0">
                <a:solidFill>
                  <a:srgbClr val="610B38"/>
                </a:solidFill>
                <a:effectLst/>
                <a:latin typeface="erdana"/>
              </a:rPr>
              <a:t>1) Get the Dataset</a:t>
            </a:r>
          </a:p>
          <a:p>
            <a:pPr algn="just"/>
            <a:r>
              <a:rPr lang="en-US" b="0" i="0" dirty="0">
                <a:solidFill>
                  <a:srgbClr val="333333"/>
                </a:solidFill>
                <a:effectLst/>
                <a:latin typeface="inter-regular"/>
              </a:rPr>
              <a:t>To create a machine learning model, the first thing we required is a dataset as a machine learning model completely works on data. The collected data for a particular problem in a proper format is known as the </a:t>
            </a:r>
            <a:r>
              <a:rPr lang="en-US" b="1" i="0" dirty="0">
                <a:solidFill>
                  <a:srgbClr val="333333"/>
                </a:solidFill>
                <a:effectLst/>
                <a:latin typeface="inter-bold"/>
              </a:rPr>
              <a:t>dataset</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2437852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87C5-0CC2-4D94-93FA-758B87221F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2FBE48-9920-4D6A-8C6A-F72EAF18EBED}"/>
              </a:ext>
            </a:extLst>
          </p:cNvPr>
          <p:cNvSpPr>
            <a:spLocks noGrp="1"/>
          </p:cNvSpPr>
          <p:nvPr>
            <p:ph idx="1"/>
          </p:nvPr>
        </p:nvSpPr>
        <p:spPr/>
        <p:txBody>
          <a:bodyPr/>
          <a:lstStyle/>
          <a:p>
            <a:r>
              <a:rPr lang="en-US" b="0" i="0" dirty="0">
                <a:solidFill>
                  <a:srgbClr val="333333"/>
                </a:solidFill>
                <a:effectLst/>
                <a:latin typeface="inter-regular"/>
              </a:rPr>
              <a:t>For splitting the dataset, we will use the below lines of code:</a:t>
            </a:r>
          </a:p>
          <a:p>
            <a:endParaRPr lang="en-US" b="0" i="0" dirty="0">
              <a:solidFill>
                <a:srgbClr val="333333"/>
              </a:solidFill>
              <a:effectLst/>
              <a:latin typeface="inter-regular"/>
            </a:endParaRPr>
          </a:p>
          <a:p>
            <a:pPr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sklearn.model_selection</a:t>
            </a:r>
            <a:r>
              <a:rPr lang="en-IN" b="0" i="0" dirty="0">
                <a:solidFill>
                  <a:srgbClr val="000000"/>
                </a:solidFill>
                <a:effectLst/>
                <a:latin typeface="inter-regular"/>
              </a:rPr>
              <a:t> import </a:t>
            </a:r>
            <a:r>
              <a:rPr lang="en-IN" b="0" i="0" dirty="0" err="1">
                <a:solidFill>
                  <a:srgbClr val="000000"/>
                </a:solidFill>
                <a:effectLst/>
                <a:latin typeface="inter-regular"/>
              </a:rPr>
              <a:t>train_test_split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x_train</a:t>
            </a:r>
            <a:r>
              <a:rPr lang="en-IN" b="0" i="0" dirty="0">
                <a:solidFill>
                  <a:srgbClr val="000000"/>
                </a:solidFill>
                <a:effectLst/>
                <a:latin typeface="inter-regular"/>
              </a:rPr>
              <a:t>, </a:t>
            </a:r>
            <a:r>
              <a:rPr lang="en-IN" b="0" i="0" dirty="0" err="1">
                <a:solidFill>
                  <a:srgbClr val="000000"/>
                </a:solidFill>
                <a:effectLst/>
                <a:latin typeface="inter-regular"/>
              </a:rPr>
              <a:t>x_test</a:t>
            </a:r>
            <a:r>
              <a:rPr lang="en-IN" b="0" i="0" dirty="0">
                <a:solidFill>
                  <a:srgbClr val="000000"/>
                </a:solidFill>
                <a:effectLst/>
                <a:latin typeface="inter-regular"/>
              </a:rPr>
              <a:t>, </a:t>
            </a:r>
            <a:r>
              <a:rPr lang="en-IN" b="0" i="0" dirty="0" err="1">
                <a:solidFill>
                  <a:srgbClr val="000000"/>
                </a:solidFill>
                <a:effectLst/>
                <a:latin typeface="inter-regular"/>
              </a:rPr>
              <a:t>y_train</a:t>
            </a:r>
            <a:r>
              <a:rPr lang="en-IN" b="0" i="0" dirty="0">
                <a:solidFill>
                  <a:srgbClr val="000000"/>
                </a:solidFill>
                <a:effectLst/>
                <a:latin typeface="inter-regular"/>
              </a:rPr>
              <a:t>, </a:t>
            </a:r>
            <a:r>
              <a:rPr lang="en-IN" b="0" i="0" dirty="0" err="1">
                <a:solidFill>
                  <a:srgbClr val="FF0000"/>
                </a:solidFill>
                <a:effectLst/>
                <a:latin typeface="inter-regular"/>
              </a:rPr>
              <a:t>y_test</a:t>
            </a:r>
            <a:r>
              <a:rPr lang="en-IN" b="0" i="0" dirty="0">
                <a:solidFill>
                  <a:srgbClr val="000000"/>
                </a:solidFill>
                <a:effectLst/>
                <a:latin typeface="inter-regular"/>
              </a:rPr>
              <a:t>= </a:t>
            </a:r>
            <a:r>
              <a:rPr lang="en-IN" b="0" i="0" dirty="0" err="1">
                <a:solidFill>
                  <a:srgbClr val="0000FF"/>
                </a:solidFill>
                <a:effectLst/>
                <a:latin typeface="inter-regular"/>
              </a:rPr>
              <a:t>train_test_split</a:t>
            </a:r>
            <a:r>
              <a:rPr lang="en-IN" b="0" i="0" dirty="0">
                <a:solidFill>
                  <a:srgbClr val="000000"/>
                </a:solidFill>
                <a:effectLst/>
                <a:latin typeface="inter-regular"/>
              </a:rPr>
              <a:t>(x, y, </a:t>
            </a:r>
            <a:r>
              <a:rPr lang="en-IN" b="0" i="0" dirty="0" err="1">
                <a:solidFill>
                  <a:srgbClr val="FF0000"/>
                </a:solidFill>
                <a:effectLst/>
                <a:latin typeface="inter-regular"/>
              </a:rPr>
              <a:t>test_size</a:t>
            </a:r>
            <a:r>
              <a:rPr lang="en-IN" b="0" i="0" dirty="0">
                <a:solidFill>
                  <a:srgbClr val="000000"/>
                </a:solidFill>
                <a:effectLst/>
                <a:latin typeface="inter-regular"/>
              </a:rPr>
              <a:t>= </a:t>
            </a:r>
            <a:r>
              <a:rPr lang="en-IN" b="0" i="0" dirty="0">
                <a:solidFill>
                  <a:srgbClr val="0000FF"/>
                </a:solidFill>
                <a:effectLst/>
                <a:latin typeface="inter-regular"/>
              </a:rPr>
              <a:t>0</a:t>
            </a:r>
            <a:r>
              <a:rPr lang="en-IN" b="0" i="0" dirty="0">
                <a:solidFill>
                  <a:srgbClr val="000000"/>
                </a:solidFill>
                <a:effectLst/>
                <a:latin typeface="inter-regular"/>
              </a:rPr>
              <a:t>.2, </a:t>
            </a:r>
            <a:r>
              <a:rPr lang="en-IN" b="0" i="0" dirty="0" err="1">
                <a:solidFill>
                  <a:srgbClr val="FF0000"/>
                </a:solidFill>
                <a:effectLst/>
                <a:latin typeface="inter-regular"/>
              </a:rPr>
              <a:t>random_state</a:t>
            </a:r>
            <a:r>
              <a:rPr lang="en-IN" b="0" i="0" dirty="0">
                <a:solidFill>
                  <a:srgbClr val="000000"/>
                </a:solidFill>
                <a:effectLst/>
                <a:latin typeface="inter-regular"/>
              </a:rPr>
              <a:t>=</a:t>
            </a:r>
            <a:r>
              <a:rPr lang="en-IN" b="0" i="0" dirty="0">
                <a:solidFill>
                  <a:srgbClr val="0000FF"/>
                </a:solidFill>
                <a:effectLst/>
                <a:latin typeface="inter-regular"/>
              </a:rPr>
              <a:t>0</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586531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A436-134E-4707-AA22-C59801FC8B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3B3123-0880-4819-B393-3E50070D5056}"/>
              </a:ext>
            </a:extLst>
          </p:cNvPr>
          <p:cNvSpPr>
            <a:spLocks noGrp="1"/>
          </p:cNvSpPr>
          <p:nvPr>
            <p:ph idx="1"/>
          </p:nvPr>
        </p:nvSpPr>
        <p:spPr/>
        <p:txBody>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the above code, the first line is used for splitting arrays of the dataset into random train and test subsets.</a:t>
            </a:r>
          </a:p>
          <a:p>
            <a:pPr algn="just">
              <a:buFont typeface="Arial" panose="020B0604020202020204" pitchFamily="34" charset="0"/>
              <a:buChar char="•"/>
            </a:pPr>
            <a:r>
              <a:rPr lang="en-US" b="0" i="0" dirty="0">
                <a:solidFill>
                  <a:srgbClr val="000000"/>
                </a:solidFill>
                <a:effectLst/>
                <a:latin typeface="inter-regular"/>
              </a:rPr>
              <a:t>In the second line, we have used four variables for our output that are</a:t>
            </a:r>
          </a:p>
          <a:p>
            <a:pPr marL="742950" lvl="1" indent="-285750" algn="just">
              <a:buFont typeface="Arial" panose="020B0604020202020204" pitchFamily="34" charset="0"/>
              <a:buChar char="•"/>
            </a:pPr>
            <a:r>
              <a:rPr lang="en-US" b="1" i="0" dirty="0" err="1">
                <a:solidFill>
                  <a:srgbClr val="000000"/>
                </a:solidFill>
                <a:effectLst/>
                <a:latin typeface="inter-bold"/>
              </a:rPr>
              <a:t>x_train</a:t>
            </a:r>
            <a:r>
              <a:rPr lang="en-US" b="1" i="0" dirty="0">
                <a:solidFill>
                  <a:srgbClr val="000000"/>
                </a:solidFill>
                <a:effectLst/>
                <a:latin typeface="inter-bold"/>
              </a:rPr>
              <a:t>:</a:t>
            </a:r>
            <a:r>
              <a:rPr lang="en-US" b="0" i="0" dirty="0">
                <a:solidFill>
                  <a:srgbClr val="000000"/>
                </a:solidFill>
                <a:effectLst/>
                <a:latin typeface="inter-regular"/>
              </a:rPr>
              <a:t> features for the training data</a:t>
            </a:r>
          </a:p>
          <a:p>
            <a:pPr marL="742950" lvl="1" indent="-285750" algn="just">
              <a:buFont typeface="Arial" panose="020B0604020202020204" pitchFamily="34" charset="0"/>
              <a:buChar char="•"/>
            </a:pPr>
            <a:r>
              <a:rPr lang="en-US" b="1" i="0" dirty="0" err="1">
                <a:solidFill>
                  <a:srgbClr val="000000"/>
                </a:solidFill>
                <a:effectLst/>
                <a:latin typeface="inter-bold"/>
              </a:rPr>
              <a:t>x_test</a:t>
            </a:r>
            <a:r>
              <a:rPr lang="en-US" b="1" i="0" dirty="0">
                <a:solidFill>
                  <a:srgbClr val="000000"/>
                </a:solidFill>
                <a:effectLst/>
                <a:latin typeface="inter-bold"/>
              </a:rPr>
              <a:t>:</a:t>
            </a:r>
            <a:r>
              <a:rPr lang="en-US" b="0" i="0" dirty="0">
                <a:solidFill>
                  <a:srgbClr val="000000"/>
                </a:solidFill>
                <a:effectLst/>
                <a:latin typeface="inter-regular"/>
              </a:rPr>
              <a:t> features for testing data</a:t>
            </a:r>
          </a:p>
          <a:p>
            <a:pPr marL="742950" lvl="1" indent="-285750" algn="just">
              <a:buFont typeface="Arial" panose="020B0604020202020204" pitchFamily="34" charset="0"/>
              <a:buChar char="•"/>
            </a:pPr>
            <a:r>
              <a:rPr lang="en-US" b="1" i="0" dirty="0" err="1">
                <a:solidFill>
                  <a:srgbClr val="000000"/>
                </a:solidFill>
                <a:effectLst/>
                <a:latin typeface="inter-bold"/>
              </a:rPr>
              <a:t>y_train</a:t>
            </a:r>
            <a:r>
              <a:rPr lang="en-US" b="1" i="0" dirty="0">
                <a:solidFill>
                  <a:srgbClr val="000000"/>
                </a:solidFill>
                <a:effectLst/>
                <a:latin typeface="inter-bold"/>
              </a:rPr>
              <a:t>:</a:t>
            </a:r>
            <a:r>
              <a:rPr lang="en-US" b="0" i="0" dirty="0">
                <a:solidFill>
                  <a:srgbClr val="000000"/>
                </a:solidFill>
                <a:effectLst/>
                <a:latin typeface="inter-regular"/>
              </a:rPr>
              <a:t> Dependent variables for training data</a:t>
            </a:r>
          </a:p>
          <a:p>
            <a:pPr marL="742950" lvl="1" indent="-285750" algn="just">
              <a:buFont typeface="Arial" panose="020B0604020202020204" pitchFamily="34" charset="0"/>
              <a:buChar char="•"/>
            </a:pPr>
            <a:r>
              <a:rPr lang="en-US" b="1" i="0" dirty="0" err="1">
                <a:solidFill>
                  <a:srgbClr val="000000"/>
                </a:solidFill>
                <a:effectLst/>
                <a:latin typeface="inter-bold"/>
              </a:rPr>
              <a:t>y_test</a:t>
            </a:r>
            <a:r>
              <a:rPr lang="en-US" b="1" i="0" dirty="0">
                <a:solidFill>
                  <a:srgbClr val="000000"/>
                </a:solidFill>
                <a:effectLst/>
                <a:latin typeface="inter-bold"/>
              </a:rPr>
              <a:t>:</a:t>
            </a:r>
            <a:r>
              <a:rPr lang="en-US" b="0" i="0" dirty="0">
                <a:solidFill>
                  <a:srgbClr val="000000"/>
                </a:solidFill>
                <a:effectLst/>
                <a:latin typeface="inter-regular"/>
              </a:rPr>
              <a:t> Independent variable for testing data</a:t>
            </a:r>
          </a:p>
          <a:p>
            <a:endParaRPr lang="en-IN" dirty="0"/>
          </a:p>
        </p:txBody>
      </p:sp>
    </p:spTree>
    <p:extLst>
      <p:ext uri="{BB962C8B-B14F-4D97-AF65-F5344CB8AC3E}">
        <p14:creationId xmlns:p14="http://schemas.microsoft.com/office/powerpoint/2010/main" val="3323318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DB6C-B6C6-4E68-8B85-E61193F344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55753F-4F96-43A7-AAD6-25E8E736535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In </a:t>
            </a:r>
            <a:r>
              <a:rPr lang="en-US" b="1" i="0" dirty="0" err="1">
                <a:solidFill>
                  <a:srgbClr val="000000"/>
                </a:solidFill>
                <a:effectLst/>
                <a:latin typeface="inter-bold"/>
              </a:rPr>
              <a:t>train_test_split</a:t>
            </a:r>
            <a:r>
              <a:rPr lang="en-US" b="1" i="0" dirty="0">
                <a:solidFill>
                  <a:srgbClr val="000000"/>
                </a:solidFill>
                <a:effectLst/>
                <a:latin typeface="inter-bold"/>
              </a:rPr>
              <a:t>() function</a:t>
            </a:r>
            <a:r>
              <a:rPr lang="en-US" b="0" i="0" dirty="0">
                <a:solidFill>
                  <a:srgbClr val="000000"/>
                </a:solidFill>
                <a:effectLst/>
                <a:latin typeface="inter-regular"/>
              </a:rPr>
              <a:t>, we have passed four parameters in which first two are for arrays of data, and </a:t>
            </a:r>
            <a:r>
              <a:rPr lang="en-US" b="1" i="0" dirty="0" err="1">
                <a:solidFill>
                  <a:srgbClr val="000000"/>
                </a:solidFill>
                <a:effectLst/>
                <a:latin typeface="inter-bold"/>
              </a:rPr>
              <a:t>test_size</a:t>
            </a:r>
            <a:r>
              <a:rPr lang="en-US" b="0" i="0" dirty="0">
                <a:solidFill>
                  <a:srgbClr val="000000"/>
                </a:solidFill>
                <a:effectLst/>
                <a:latin typeface="inter-regular"/>
              </a:rPr>
              <a:t> is for specifying the size of the test set. The </a:t>
            </a:r>
            <a:r>
              <a:rPr lang="en-US" b="0" i="0" dirty="0" err="1">
                <a:solidFill>
                  <a:srgbClr val="000000"/>
                </a:solidFill>
                <a:effectLst/>
                <a:latin typeface="inter-regular"/>
              </a:rPr>
              <a:t>test_size</a:t>
            </a:r>
            <a:r>
              <a:rPr lang="en-US" b="0" i="0" dirty="0">
                <a:solidFill>
                  <a:srgbClr val="000000"/>
                </a:solidFill>
                <a:effectLst/>
                <a:latin typeface="inter-regular"/>
              </a:rPr>
              <a:t> maybe .5, .3, or .2, which tells the dividing ratio of training and testing sets.</a:t>
            </a:r>
          </a:p>
          <a:p>
            <a:pPr algn="just">
              <a:buFont typeface="Arial" panose="020B0604020202020204" pitchFamily="34" charset="0"/>
              <a:buChar char="•"/>
            </a:pPr>
            <a:r>
              <a:rPr lang="en-US" b="0" i="0" dirty="0">
                <a:solidFill>
                  <a:srgbClr val="000000"/>
                </a:solidFill>
                <a:effectLst/>
                <a:latin typeface="inter-regular"/>
              </a:rPr>
              <a:t>The last parameter </a:t>
            </a:r>
            <a:r>
              <a:rPr lang="en-US" b="1" i="0" dirty="0" err="1">
                <a:solidFill>
                  <a:srgbClr val="000000"/>
                </a:solidFill>
                <a:effectLst/>
                <a:latin typeface="inter-bold"/>
              </a:rPr>
              <a:t>random_state</a:t>
            </a:r>
            <a:r>
              <a:rPr lang="en-US" b="0" i="0" dirty="0">
                <a:solidFill>
                  <a:srgbClr val="000000"/>
                </a:solidFill>
                <a:effectLst/>
                <a:latin typeface="inter-regular"/>
              </a:rPr>
              <a:t> is used to set a seed for a random generator so that you always get the same result, and the most used value for this  </a:t>
            </a:r>
          </a:p>
          <a:p>
            <a:endParaRPr lang="en-IN" dirty="0"/>
          </a:p>
        </p:txBody>
      </p:sp>
    </p:spTree>
    <p:extLst>
      <p:ext uri="{BB962C8B-B14F-4D97-AF65-F5344CB8AC3E}">
        <p14:creationId xmlns:p14="http://schemas.microsoft.com/office/powerpoint/2010/main" val="3825145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716E3-5CED-4FAD-A795-70AE51C712CC}"/>
              </a:ext>
            </a:extLst>
          </p:cNvPr>
          <p:cNvSpPr>
            <a:spLocks noGrp="1"/>
          </p:cNvSpPr>
          <p:nvPr>
            <p:ph idx="1"/>
          </p:nvPr>
        </p:nvSpPr>
        <p:spPr>
          <a:xfrm>
            <a:off x="838200" y="154745"/>
            <a:ext cx="10515600" cy="6022218"/>
          </a:xfrm>
        </p:spPr>
        <p:txBody>
          <a:bodyPr/>
          <a:lstStyle/>
          <a:p>
            <a:pPr algn="just"/>
            <a:r>
              <a:rPr lang="en-US" b="1" i="0" dirty="0">
                <a:solidFill>
                  <a:srgbClr val="333333"/>
                </a:solidFill>
                <a:effectLst/>
                <a:latin typeface="inter-bold"/>
              </a:rPr>
              <a:t>Output:</a:t>
            </a:r>
            <a:endParaRPr lang="en-US" b="0" i="0" dirty="0">
              <a:solidFill>
                <a:srgbClr val="333333"/>
              </a:solidFill>
              <a:effectLst/>
              <a:latin typeface="inter-regular"/>
            </a:endParaRPr>
          </a:p>
          <a:p>
            <a:pPr algn="just"/>
            <a:r>
              <a:rPr lang="en-US" b="0" i="0" dirty="0">
                <a:solidFill>
                  <a:srgbClr val="333333"/>
                </a:solidFill>
                <a:effectLst/>
                <a:latin typeface="inter-regular"/>
              </a:rPr>
              <a:t>By executing the above code, we will get 4 different variables, which can be seen under the variable explorer section.</a:t>
            </a: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r>
              <a:rPr lang="en-US" b="0" i="0" dirty="0">
                <a:solidFill>
                  <a:srgbClr val="333333"/>
                </a:solidFill>
                <a:effectLst/>
                <a:latin typeface="inter-regular"/>
              </a:rPr>
              <a:t>As we can see in the above image, the x and y variables are divided into 4 different variables with corresponding values.</a:t>
            </a:r>
            <a:endParaRPr lang="en-IN" dirty="0"/>
          </a:p>
        </p:txBody>
      </p:sp>
      <p:pic>
        <p:nvPicPr>
          <p:cNvPr id="4" name="Picture 3">
            <a:extLst>
              <a:ext uri="{FF2B5EF4-FFF2-40B4-BE49-F238E27FC236}">
                <a16:creationId xmlns:a16="http://schemas.microsoft.com/office/drawing/2014/main" id="{B3A0FD59-1D00-4ABD-A3E9-B2E4EC17363D}"/>
              </a:ext>
            </a:extLst>
          </p:cNvPr>
          <p:cNvPicPr>
            <a:picLocks noChangeAspect="1"/>
          </p:cNvPicPr>
          <p:nvPr/>
        </p:nvPicPr>
        <p:blipFill>
          <a:blip r:embed="rId2"/>
          <a:stretch>
            <a:fillRect/>
          </a:stretch>
        </p:blipFill>
        <p:spPr>
          <a:xfrm>
            <a:off x="1916795" y="1772530"/>
            <a:ext cx="8577703" cy="2743200"/>
          </a:xfrm>
          <a:prstGeom prst="rect">
            <a:avLst/>
          </a:prstGeom>
        </p:spPr>
      </p:pic>
    </p:spTree>
    <p:extLst>
      <p:ext uri="{BB962C8B-B14F-4D97-AF65-F5344CB8AC3E}">
        <p14:creationId xmlns:p14="http://schemas.microsoft.com/office/powerpoint/2010/main" val="57799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7FDF-8A5D-4C8E-B3B1-35D7B8CCF581}"/>
              </a:ext>
            </a:extLst>
          </p:cNvPr>
          <p:cNvSpPr>
            <a:spLocks noGrp="1"/>
          </p:cNvSpPr>
          <p:nvPr>
            <p:ph type="title"/>
          </p:nvPr>
        </p:nvSpPr>
        <p:spPr/>
        <p:txBody>
          <a:bodyPr/>
          <a:lstStyle/>
          <a:p>
            <a:r>
              <a:rPr lang="en-IN" b="0" i="0" dirty="0">
                <a:solidFill>
                  <a:srgbClr val="610B38"/>
                </a:solidFill>
                <a:effectLst/>
                <a:latin typeface="erdana"/>
              </a:rPr>
              <a:t>7) Feature Scaling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37D187D-69AF-459E-82EC-231AFC7BED3C}"/>
              </a:ext>
            </a:extLst>
          </p:cNvPr>
          <p:cNvSpPr>
            <a:spLocks noGrp="1"/>
          </p:cNvSpPr>
          <p:nvPr>
            <p:ph idx="1"/>
          </p:nvPr>
        </p:nvSpPr>
        <p:spPr/>
        <p:txBody>
          <a:bodyPr/>
          <a:lstStyle/>
          <a:p>
            <a:r>
              <a:rPr lang="en-US" b="0" i="0" dirty="0">
                <a:solidFill>
                  <a:srgbClr val="333333"/>
                </a:solidFill>
                <a:effectLst/>
                <a:latin typeface="inter-regular"/>
              </a:rPr>
              <a:t>Feature scaling is the final step of data preprocessing in machine learning. It is a technique to standardize the independent variables of the dataset in a specific range. In feature scaling, we put our variables in the same range and in the same scale so that no any variable dominate the other variable.</a:t>
            </a:r>
            <a:endParaRPr lang="en-IN" dirty="0"/>
          </a:p>
        </p:txBody>
      </p:sp>
    </p:spTree>
    <p:extLst>
      <p:ext uri="{BB962C8B-B14F-4D97-AF65-F5344CB8AC3E}">
        <p14:creationId xmlns:p14="http://schemas.microsoft.com/office/powerpoint/2010/main" val="524803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E374C1-D812-4030-90BC-4F15D5A5E85C}"/>
              </a:ext>
            </a:extLst>
          </p:cNvPr>
          <p:cNvPicPr>
            <a:picLocks noGrp="1" noChangeAspect="1"/>
          </p:cNvPicPr>
          <p:nvPr>
            <p:ph idx="1"/>
          </p:nvPr>
        </p:nvPicPr>
        <p:blipFill>
          <a:blip r:embed="rId2"/>
          <a:stretch>
            <a:fillRect/>
          </a:stretch>
        </p:blipFill>
        <p:spPr>
          <a:xfrm>
            <a:off x="1055076" y="365760"/>
            <a:ext cx="10396025" cy="5811203"/>
          </a:xfrm>
          <a:prstGeom prst="rect">
            <a:avLst/>
          </a:prstGeom>
        </p:spPr>
      </p:pic>
    </p:spTree>
    <p:extLst>
      <p:ext uri="{BB962C8B-B14F-4D97-AF65-F5344CB8AC3E}">
        <p14:creationId xmlns:p14="http://schemas.microsoft.com/office/powerpoint/2010/main" val="944695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32B8-5166-40B5-B361-AED4EE51DA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9D0E71-4039-4267-8751-345F058BDC98}"/>
              </a:ext>
            </a:extLst>
          </p:cNvPr>
          <p:cNvSpPr>
            <a:spLocks noGrp="1"/>
          </p:cNvSpPr>
          <p:nvPr>
            <p:ph idx="1"/>
          </p:nvPr>
        </p:nvSpPr>
        <p:spPr/>
        <p:txBody>
          <a:bodyPr/>
          <a:lstStyle/>
          <a:p>
            <a:r>
              <a:rPr lang="en-US" b="0" i="0" dirty="0">
                <a:solidFill>
                  <a:srgbClr val="333333"/>
                </a:solidFill>
                <a:effectLst/>
                <a:latin typeface="inter-regular"/>
              </a:rPr>
              <a:t>As we can see, the age and salary column values are not on the same scale. A machine learning model is based on </a:t>
            </a:r>
            <a:r>
              <a:rPr lang="en-US" b="1" i="0" dirty="0">
                <a:solidFill>
                  <a:srgbClr val="333333"/>
                </a:solidFill>
                <a:effectLst/>
                <a:latin typeface="inter-bold"/>
              </a:rPr>
              <a:t>Euclidean distance</a:t>
            </a:r>
            <a:r>
              <a:rPr lang="en-US" b="0" i="0" dirty="0">
                <a:solidFill>
                  <a:srgbClr val="333333"/>
                </a:solidFill>
                <a:effectLst/>
                <a:latin typeface="inter-regular"/>
              </a:rPr>
              <a:t>, and if we do not scale the variable, then it will cause some issue in our machine learning model.</a:t>
            </a:r>
            <a:endParaRPr lang="en-IN" dirty="0"/>
          </a:p>
        </p:txBody>
      </p:sp>
    </p:spTree>
    <p:extLst>
      <p:ext uri="{BB962C8B-B14F-4D97-AF65-F5344CB8AC3E}">
        <p14:creationId xmlns:p14="http://schemas.microsoft.com/office/powerpoint/2010/main" val="1032550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40FF-1711-4DDB-9BFE-2EB7E4938D00}"/>
              </a:ext>
            </a:extLst>
          </p:cNvPr>
          <p:cNvSpPr>
            <a:spLocks noGrp="1"/>
          </p:cNvSpPr>
          <p:nvPr>
            <p:ph type="title"/>
          </p:nvPr>
        </p:nvSpPr>
        <p:spPr/>
        <p:txBody>
          <a:bodyPr/>
          <a:lstStyle/>
          <a:p>
            <a:r>
              <a:rPr lang="en-US" b="0" i="0" dirty="0">
                <a:solidFill>
                  <a:srgbClr val="333333"/>
                </a:solidFill>
                <a:effectLst/>
                <a:latin typeface="inter-regular"/>
              </a:rPr>
              <a:t>Euclidean distance is given as:</a:t>
            </a:r>
            <a:endParaRPr lang="en-IN" dirty="0"/>
          </a:p>
        </p:txBody>
      </p:sp>
      <p:pic>
        <p:nvPicPr>
          <p:cNvPr id="4" name="Content Placeholder 3">
            <a:extLst>
              <a:ext uri="{FF2B5EF4-FFF2-40B4-BE49-F238E27FC236}">
                <a16:creationId xmlns:a16="http://schemas.microsoft.com/office/drawing/2014/main" id="{407D107B-166C-414F-BC31-F44788F2A437}"/>
              </a:ext>
            </a:extLst>
          </p:cNvPr>
          <p:cNvPicPr>
            <a:picLocks noGrp="1" noChangeAspect="1"/>
          </p:cNvPicPr>
          <p:nvPr>
            <p:ph idx="1"/>
          </p:nvPr>
        </p:nvPicPr>
        <p:blipFill>
          <a:blip r:embed="rId2"/>
          <a:stretch>
            <a:fillRect/>
          </a:stretch>
        </p:blipFill>
        <p:spPr>
          <a:xfrm>
            <a:off x="3652837" y="2010569"/>
            <a:ext cx="4886325" cy="3981450"/>
          </a:xfrm>
          <a:prstGeom prst="rect">
            <a:avLst/>
          </a:prstGeom>
        </p:spPr>
      </p:pic>
    </p:spTree>
    <p:extLst>
      <p:ext uri="{BB962C8B-B14F-4D97-AF65-F5344CB8AC3E}">
        <p14:creationId xmlns:p14="http://schemas.microsoft.com/office/powerpoint/2010/main" val="1175634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4B61-C8AD-41D6-9802-DF4B0752E7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E76581-FEDC-4425-AAF9-74FAD3E76C05}"/>
              </a:ext>
            </a:extLst>
          </p:cNvPr>
          <p:cNvSpPr>
            <a:spLocks noGrp="1"/>
          </p:cNvSpPr>
          <p:nvPr>
            <p:ph idx="1"/>
          </p:nvPr>
        </p:nvSpPr>
        <p:spPr/>
        <p:txBody>
          <a:bodyPr/>
          <a:lstStyle/>
          <a:p>
            <a:r>
              <a:rPr lang="en-US" b="0" i="0" dirty="0">
                <a:solidFill>
                  <a:srgbClr val="333333"/>
                </a:solidFill>
                <a:effectLst/>
                <a:latin typeface="inter-regular"/>
              </a:rPr>
              <a:t>If we compute any two values from age and salary, then salary values will dominate the age values, and it will produce an incorrect result. So to remove this issue, we need to perform feature scaling for machine learning.</a:t>
            </a:r>
            <a:endParaRPr lang="en-IN" dirty="0"/>
          </a:p>
        </p:txBody>
      </p:sp>
    </p:spTree>
    <p:extLst>
      <p:ext uri="{BB962C8B-B14F-4D97-AF65-F5344CB8AC3E}">
        <p14:creationId xmlns:p14="http://schemas.microsoft.com/office/powerpoint/2010/main" val="2421171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0753-4590-436D-ADF2-86A040071B8E}"/>
              </a:ext>
            </a:extLst>
          </p:cNvPr>
          <p:cNvSpPr>
            <a:spLocks noGrp="1"/>
          </p:cNvSpPr>
          <p:nvPr>
            <p:ph type="title"/>
          </p:nvPr>
        </p:nvSpPr>
        <p:spPr/>
        <p:txBody>
          <a:bodyPr>
            <a:normAutofit fontScale="90000"/>
          </a:bodyPr>
          <a:lstStyle/>
          <a:p>
            <a:r>
              <a:rPr lang="en-IN" b="1" i="0" dirty="0">
                <a:solidFill>
                  <a:srgbClr val="333333"/>
                </a:solidFill>
                <a:effectLst/>
                <a:latin typeface="inter-bold"/>
              </a:rPr>
              <a:t>Standardization</a:t>
            </a:r>
            <a:br>
              <a:rPr lang="en-IN" b="0" i="0" dirty="0">
                <a:solidFill>
                  <a:srgbClr val="333333"/>
                </a:solidFill>
                <a:effectLst/>
                <a:latin typeface="inter-regular"/>
              </a:rPr>
            </a:br>
            <a:br>
              <a:rPr lang="en-IN" dirty="0"/>
            </a:br>
            <a:endParaRPr lang="en-IN" dirty="0"/>
          </a:p>
        </p:txBody>
      </p:sp>
      <p:pic>
        <p:nvPicPr>
          <p:cNvPr id="4" name="Content Placeholder 3">
            <a:extLst>
              <a:ext uri="{FF2B5EF4-FFF2-40B4-BE49-F238E27FC236}">
                <a16:creationId xmlns:a16="http://schemas.microsoft.com/office/drawing/2014/main" id="{556374FC-7AD0-4D30-8E67-CD45DD26C794}"/>
              </a:ext>
            </a:extLst>
          </p:cNvPr>
          <p:cNvPicPr>
            <a:picLocks noGrp="1" noChangeAspect="1"/>
          </p:cNvPicPr>
          <p:nvPr>
            <p:ph idx="1"/>
          </p:nvPr>
        </p:nvPicPr>
        <p:blipFill>
          <a:blip r:embed="rId2"/>
          <a:stretch>
            <a:fillRect/>
          </a:stretch>
        </p:blipFill>
        <p:spPr>
          <a:xfrm>
            <a:off x="1828800" y="1885072"/>
            <a:ext cx="8539089" cy="3868614"/>
          </a:xfrm>
          <a:prstGeom prst="rect">
            <a:avLst/>
          </a:prstGeom>
        </p:spPr>
      </p:pic>
    </p:spTree>
    <p:extLst>
      <p:ext uri="{BB962C8B-B14F-4D97-AF65-F5344CB8AC3E}">
        <p14:creationId xmlns:p14="http://schemas.microsoft.com/office/powerpoint/2010/main" val="88307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7130-9977-4C9B-B598-A7F61E8422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79FA0B-639A-4052-A6F0-A806AF008C44}"/>
              </a:ext>
            </a:extLst>
          </p:cNvPr>
          <p:cNvSpPr>
            <a:spLocks noGrp="1"/>
          </p:cNvSpPr>
          <p:nvPr>
            <p:ph idx="1"/>
          </p:nvPr>
        </p:nvSpPr>
        <p:spPr/>
        <p:txBody>
          <a:bodyPr/>
          <a:lstStyle/>
          <a:p>
            <a:pPr algn="just"/>
            <a:r>
              <a:rPr lang="en-US" b="0" i="0" dirty="0">
                <a:solidFill>
                  <a:srgbClr val="333333"/>
                </a:solidFill>
                <a:effectLst/>
                <a:latin typeface="inter-regular"/>
              </a:rPr>
              <a:t>Dataset may be of different formats for different purposes, such as, if we want to create a machine learning model for business purpose, then dataset will be different with the dataset required for a liver patient. So each dataset is different from another dataset. To use the dataset in our code, we usually put it into a CSV </a:t>
            </a:r>
            <a:r>
              <a:rPr lang="en-US" b="1" i="0" dirty="0">
                <a:solidFill>
                  <a:srgbClr val="333333"/>
                </a:solidFill>
                <a:effectLst/>
                <a:latin typeface="inter-bold"/>
              </a:rPr>
              <a:t>file</a:t>
            </a:r>
            <a:r>
              <a:rPr lang="en-US" b="0" i="0" dirty="0">
                <a:solidFill>
                  <a:srgbClr val="333333"/>
                </a:solidFill>
                <a:effectLst/>
                <a:latin typeface="inter-regular"/>
              </a:rPr>
              <a:t>. However, sometimes, we may also need to use an HTML or xlsx file.</a:t>
            </a:r>
            <a:endParaRPr lang="en-IN" dirty="0"/>
          </a:p>
        </p:txBody>
      </p:sp>
    </p:spTree>
    <p:extLst>
      <p:ext uri="{BB962C8B-B14F-4D97-AF65-F5344CB8AC3E}">
        <p14:creationId xmlns:p14="http://schemas.microsoft.com/office/powerpoint/2010/main" val="3872998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FE60-CD74-45C7-84C9-B1D1749A4E02}"/>
              </a:ext>
            </a:extLst>
          </p:cNvPr>
          <p:cNvSpPr>
            <a:spLocks noGrp="1"/>
          </p:cNvSpPr>
          <p:nvPr>
            <p:ph type="title"/>
          </p:nvPr>
        </p:nvSpPr>
        <p:spPr/>
        <p:txBody>
          <a:bodyPr/>
          <a:lstStyle/>
          <a:p>
            <a:r>
              <a:rPr lang="en-IN" b="1" i="0" dirty="0">
                <a:solidFill>
                  <a:srgbClr val="333333"/>
                </a:solidFill>
                <a:effectLst/>
                <a:latin typeface="inter-bold"/>
              </a:rPr>
              <a:t>Normalization</a:t>
            </a:r>
            <a:endParaRPr lang="en-IN" dirty="0"/>
          </a:p>
        </p:txBody>
      </p:sp>
      <p:pic>
        <p:nvPicPr>
          <p:cNvPr id="4" name="Content Placeholder 3">
            <a:extLst>
              <a:ext uri="{FF2B5EF4-FFF2-40B4-BE49-F238E27FC236}">
                <a16:creationId xmlns:a16="http://schemas.microsoft.com/office/drawing/2014/main" id="{7E2F956B-4DE6-4A31-8DB0-503A91CECA5A}"/>
              </a:ext>
            </a:extLst>
          </p:cNvPr>
          <p:cNvPicPr>
            <a:picLocks noGrp="1" noChangeAspect="1"/>
          </p:cNvPicPr>
          <p:nvPr>
            <p:ph idx="1"/>
          </p:nvPr>
        </p:nvPicPr>
        <p:blipFill>
          <a:blip r:embed="rId2"/>
          <a:stretch>
            <a:fillRect/>
          </a:stretch>
        </p:blipFill>
        <p:spPr>
          <a:xfrm>
            <a:off x="1547446" y="1814733"/>
            <a:ext cx="9664505" cy="4346916"/>
          </a:xfrm>
          <a:prstGeom prst="rect">
            <a:avLst/>
          </a:prstGeom>
        </p:spPr>
      </p:pic>
    </p:spTree>
    <p:extLst>
      <p:ext uri="{BB962C8B-B14F-4D97-AF65-F5344CB8AC3E}">
        <p14:creationId xmlns:p14="http://schemas.microsoft.com/office/powerpoint/2010/main" val="8640573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9B8B-5ED3-45A4-9B7A-4D53309314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D8C37C-5A88-4036-8585-D7C5EDD4E436}"/>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For feature scaling, we will import </a:t>
            </a:r>
            <a:r>
              <a:rPr lang="en-US" b="1" i="1" dirty="0" err="1">
                <a:solidFill>
                  <a:srgbClr val="333333"/>
                </a:solidFill>
                <a:effectLst/>
                <a:latin typeface="inter-bold"/>
              </a:rPr>
              <a:t>StandardScaler</a:t>
            </a:r>
            <a:r>
              <a:rPr lang="en-US" b="0" i="0" dirty="0">
                <a:solidFill>
                  <a:srgbClr val="333333"/>
                </a:solidFill>
                <a:effectLst/>
                <a:latin typeface="inter-regular"/>
              </a:rPr>
              <a:t> class of </a:t>
            </a:r>
            <a:r>
              <a:rPr lang="en-US" b="1" i="1" dirty="0" err="1">
                <a:solidFill>
                  <a:srgbClr val="333333"/>
                </a:solidFill>
                <a:effectLst/>
                <a:latin typeface="inter-bold"/>
              </a:rPr>
              <a:t>sklearn.preprocessing</a:t>
            </a:r>
            <a:r>
              <a:rPr lang="en-US" b="0" i="0" dirty="0">
                <a:solidFill>
                  <a:srgbClr val="333333"/>
                </a:solidFill>
                <a:effectLst/>
                <a:latin typeface="inter-regular"/>
              </a:rPr>
              <a:t> library as:</a:t>
            </a:r>
          </a:p>
          <a:p>
            <a:endParaRPr lang="en-US" dirty="0">
              <a:solidFill>
                <a:srgbClr val="333333"/>
              </a:solidFill>
              <a:latin typeface="inter-regular"/>
            </a:endParaRPr>
          </a:p>
          <a:p>
            <a:r>
              <a:rPr lang="en-US" b="0" i="0" dirty="0">
                <a:solidFill>
                  <a:srgbClr val="000000"/>
                </a:solidFill>
                <a:effectLst/>
                <a:latin typeface="inter-regular"/>
              </a:rPr>
              <a:t>from </a:t>
            </a:r>
            <a:r>
              <a:rPr lang="en-US" b="0" i="0" dirty="0" err="1">
                <a:solidFill>
                  <a:srgbClr val="000000"/>
                </a:solidFill>
                <a:effectLst/>
                <a:latin typeface="inter-regular"/>
              </a:rPr>
              <a:t>sklearn.preprocessing</a:t>
            </a:r>
            <a:r>
              <a:rPr lang="en-US" b="0" i="0" dirty="0">
                <a:solidFill>
                  <a:srgbClr val="000000"/>
                </a:solidFill>
                <a:effectLst/>
                <a:latin typeface="inter-regular"/>
              </a:rPr>
              <a:t> import </a:t>
            </a:r>
            <a:r>
              <a:rPr lang="en-US" b="0" i="0" dirty="0" err="1">
                <a:solidFill>
                  <a:srgbClr val="000000"/>
                </a:solidFill>
                <a:effectLst/>
                <a:latin typeface="inter-regular"/>
              </a:rPr>
              <a:t>StandardScaler</a:t>
            </a:r>
            <a:r>
              <a:rPr lang="en-US" b="0" i="0" dirty="0">
                <a:solidFill>
                  <a:srgbClr val="000000"/>
                </a:solidFill>
                <a:effectLst/>
                <a:latin typeface="inter-regular"/>
              </a:rPr>
              <a:t>  </a:t>
            </a:r>
          </a:p>
          <a:p>
            <a:endParaRPr lang="en-US" b="0" i="0" dirty="0">
              <a:solidFill>
                <a:srgbClr val="000000"/>
              </a:solidFill>
              <a:effectLst/>
              <a:latin typeface="inter-regular"/>
            </a:endParaRPr>
          </a:p>
          <a:p>
            <a:r>
              <a:rPr lang="en-US" b="0" i="0" dirty="0">
                <a:solidFill>
                  <a:srgbClr val="333333"/>
                </a:solidFill>
                <a:effectLst/>
                <a:latin typeface="inter-regular"/>
              </a:rPr>
              <a:t>Now, we will create the object of </a:t>
            </a:r>
            <a:r>
              <a:rPr lang="en-US" b="1" i="0" dirty="0" err="1">
                <a:solidFill>
                  <a:srgbClr val="333333"/>
                </a:solidFill>
                <a:effectLst/>
                <a:latin typeface="inter-bold"/>
              </a:rPr>
              <a:t>StandardScaler</a:t>
            </a:r>
            <a:r>
              <a:rPr lang="en-US" b="0" i="0" dirty="0">
                <a:solidFill>
                  <a:srgbClr val="333333"/>
                </a:solidFill>
                <a:effectLst/>
                <a:latin typeface="inter-regular"/>
              </a:rPr>
              <a:t> class for independent variables or features. And then we will fit and transform the training dataset.</a:t>
            </a:r>
          </a:p>
          <a:p>
            <a:endParaRPr lang="en-US" dirty="0">
              <a:solidFill>
                <a:srgbClr val="333333"/>
              </a:solidFill>
              <a:latin typeface="inter-regular"/>
            </a:endParaRPr>
          </a:p>
          <a:p>
            <a:r>
              <a:rPr lang="en-IN" dirty="0" err="1"/>
              <a:t>st_x</a:t>
            </a:r>
            <a:r>
              <a:rPr lang="en-IN" dirty="0"/>
              <a:t>= </a:t>
            </a:r>
            <a:r>
              <a:rPr lang="en-IN" dirty="0" err="1"/>
              <a:t>StandardScaler</a:t>
            </a:r>
            <a:r>
              <a:rPr lang="en-IN" dirty="0"/>
              <a:t>()  </a:t>
            </a:r>
          </a:p>
          <a:p>
            <a:r>
              <a:rPr lang="en-IN" dirty="0" err="1"/>
              <a:t>x_train</a:t>
            </a:r>
            <a:r>
              <a:rPr lang="en-IN" dirty="0"/>
              <a:t>= </a:t>
            </a:r>
            <a:r>
              <a:rPr lang="en-IN" dirty="0" err="1"/>
              <a:t>st_x.fit_transform</a:t>
            </a:r>
            <a:r>
              <a:rPr lang="en-IN" dirty="0"/>
              <a:t>(</a:t>
            </a:r>
            <a:r>
              <a:rPr lang="en-IN" dirty="0" err="1"/>
              <a:t>x_train</a:t>
            </a:r>
            <a:r>
              <a:rPr lang="en-IN" dirty="0"/>
              <a:t>) </a:t>
            </a:r>
          </a:p>
        </p:txBody>
      </p:sp>
    </p:spTree>
    <p:extLst>
      <p:ext uri="{BB962C8B-B14F-4D97-AF65-F5344CB8AC3E}">
        <p14:creationId xmlns:p14="http://schemas.microsoft.com/office/powerpoint/2010/main" val="4041163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D775-6151-4926-A8C9-99202F0353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4E4316-13AA-40F0-B353-C31A98C36772}"/>
              </a:ext>
            </a:extLst>
          </p:cNvPr>
          <p:cNvSpPr>
            <a:spLocks noGrp="1"/>
          </p:cNvSpPr>
          <p:nvPr>
            <p:ph idx="1"/>
          </p:nvPr>
        </p:nvSpPr>
        <p:spPr/>
        <p:txBody>
          <a:bodyPr/>
          <a:lstStyle/>
          <a:p>
            <a:r>
              <a:rPr lang="en-US" b="0" i="0" dirty="0">
                <a:solidFill>
                  <a:srgbClr val="333333"/>
                </a:solidFill>
                <a:effectLst/>
                <a:latin typeface="inter-regular"/>
              </a:rPr>
              <a:t>For test dataset, we will directly apply </a:t>
            </a:r>
            <a:r>
              <a:rPr lang="en-US" b="1" i="0" dirty="0">
                <a:solidFill>
                  <a:srgbClr val="333333"/>
                </a:solidFill>
                <a:effectLst/>
                <a:latin typeface="inter-bold"/>
              </a:rPr>
              <a:t>transform()</a:t>
            </a:r>
            <a:r>
              <a:rPr lang="en-US" b="0" i="0" dirty="0">
                <a:solidFill>
                  <a:srgbClr val="333333"/>
                </a:solidFill>
                <a:effectLst/>
                <a:latin typeface="inter-regular"/>
              </a:rPr>
              <a:t> function instead of </a:t>
            </a:r>
            <a:r>
              <a:rPr lang="en-US" b="1" i="0" dirty="0" err="1">
                <a:solidFill>
                  <a:srgbClr val="333333"/>
                </a:solidFill>
                <a:effectLst/>
                <a:latin typeface="inter-bold"/>
              </a:rPr>
              <a:t>fit_transform</a:t>
            </a:r>
            <a:r>
              <a:rPr lang="en-US" b="1" i="0" dirty="0">
                <a:solidFill>
                  <a:srgbClr val="333333"/>
                </a:solidFill>
                <a:effectLst/>
                <a:latin typeface="inter-bold"/>
              </a:rPr>
              <a:t>()</a:t>
            </a:r>
            <a:r>
              <a:rPr lang="en-US" b="0" i="0" dirty="0">
                <a:solidFill>
                  <a:srgbClr val="333333"/>
                </a:solidFill>
                <a:effectLst/>
                <a:latin typeface="inter-regular"/>
              </a:rPr>
              <a:t> because it is already done in training set.</a:t>
            </a:r>
          </a:p>
          <a:p>
            <a:endParaRPr lang="en-US" dirty="0">
              <a:solidFill>
                <a:srgbClr val="333333"/>
              </a:solidFill>
              <a:latin typeface="inter-regular"/>
            </a:endParaRPr>
          </a:p>
          <a:p>
            <a:r>
              <a:rPr lang="en-US" b="0" i="0" dirty="0" err="1">
                <a:solidFill>
                  <a:srgbClr val="FF0000"/>
                </a:solidFill>
                <a:effectLst/>
                <a:latin typeface="inter-regular"/>
              </a:rPr>
              <a:t>x_test</a:t>
            </a:r>
            <a:r>
              <a:rPr lang="en-US" b="0" i="0" dirty="0">
                <a:solidFill>
                  <a:srgbClr val="000000"/>
                </a:solidFill>
                <a:effectLst/>
                <a:latin typeface="inter-regular"/>
              </a:rPr>
              <a:t>= </a:t>
            </a:r>
            <a:r>
              <a:rPr lang="en-US" b="0" i="0" dirty="0" err="1">
                <a:solidFill>
                  <a:srgbClr val="0000FF"/>
                </a:solidFill>
                <a:effectLst/>
                <a:latin typeface="inter-regular"/>
              </a:rPr>
              <a:t>st_x</a:t>
            </a:r>
            <a:r>
              <a:rPr lang="en-US" b="0" i="0" dirty="0" err="1">
                <a:solidFill>
                  <a:srgbClr val="000000"/>
                </a:solidFill>
                <a:effectLst/>
                <a:latin typeface="inter-regular"/>
              </a:rPr>
              <a:t>.transform</a:t>
            </a:r>
            <a:r>
              <a:rPr lang="en-US" b="0" i="0" dirty="0">
                <a:solidFill>
                  <a:srgbClr val="000000"/>
                </a:solidFill>
                <a:effectLst/>
                <a:latin typeface="inter-regular"/>
              </a:rPr>
              <a:t>(</a:t>
            </a:r>
            <a:r>
              <a:rPr lang="en-US" b="0" i="0" dirty="0" err="1">
                <a:solidFill>
                  <a:srgbClr val="000000"/>
                </a:solidFill>
                <a:effectLst/>
                <a:latin typeface="inter-regular"/>
              </a:rPr>
              <a:t>x_test</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862282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AF48-AFA2-4E1E-A802-141DB0FFB505}"/>
              </a:ext>
            </a:extLst>
          </p:cNvPr>
          <p:cNvSpPr>
            <a:spLocks noGrp="1"/>
          </p:cNvSpPr>
          <p:nvPr>
            <p:ph type="title"/>
          </p:nvPr>
        </p:nvSpPr>
        <p:spPr/>
        <p:txBody>
          <a:bodyPr/>
          <a:lstStyle/>
          <a:p>
            <a:r>
              <a:rPr lang="en-IN" b="1" i="0" dirty="0">
                <a:solidFill>
                  <a:srgbClr val="333333"/>
                </a:solidFill>
                <a:effectLst/>
                <a:latin typeface="inter-bold"/>
              </a:rPr>
              <a:t>Output:</a:t>
            </a:r>
            <a:endParaRPr lang="en-IN" dirty="0"/>
          </a:p>
        </p:txBody>
      </p:sp>
      <p:sp>
        <p:nvSpPr>
          <p:cNvPr id="3" name="Content Placeholder 2">
            <a:extLst>
              <a:ext uri="{FF2B5EF4-FFF2-40B4-BE49-F238E27FC236}">
                <a16:creationId xmlns:a16="http://schemas.microsoft.com/office/drawing/2014/main" id="{5CAEAF85-6984-46C3-8424-D0FE3EA85BD6}"/>
              </a:ext>
            </a:extLst>
          </p:cNvPr>
          <p:cNvSpPr>
            <a:spLocks noGrp="1"/>
          </p:cNvSpPr>
          <p:nvPr>
            <p:ph idx="1"/>
          </p:nvPr>
        </p:nvSpPr>
        <p:spPr/>
        <p:txBody>
          <a:bodyPr/>
          <a:lstStyle/>
          <a:p>
            <a:pPr algn="just"/>
            <a:r>
              <a:rPr lang="en-US" b="0" i="0" dirty="0">
                <a:solidFill>
                  <a:srgbClr val="333333"/>
                </a:solidFill>
                <a:effectLst/>
                <a:latin typeface="inter-regular"/>
              </a:rPr>
              <a:t>By executing the above lines of code, we will get the scaled values for </a:t>
            </a:r>
            <a:r>
              <a:rPr lang="en-US" b="0" i="0" dirty="0" err="1">
                <a:solidFill>
                  <a:srgbClr val="333333"/>
                </a:solidFill>
                <a:effectLst/>
                <a:latin typeface="inter-regular"/>
              </a:rPr>
              <a:t>x_train</a:t>
            </a:r>
            <a:r>
              <a:rPr lang="en-US" b="0" i="0" dirty="0">
                <a:solidFill>
                  <a:srgbClr val="333333"/>
                </a:solidFill>
                <a:effectLst/>
                <a:latin typeface="inter-regular"/>
              </a:rPr>
              <a:t> and </a:t>
            </a:r>
            <a:r>
              <a:rPr lang="en-US" b="0" i="0" dirty="0" err="1">
                <a:solidFill>
                  <a:srgbClr val="333333"/>
                </a:solidFill>
                <a:effectLst/>
                <a:latin typeface="inter-regular"/>
              </a:rPr>
              <a:t>x_test</a:t>
            </a:r>
            <a:r>
              <a:rPr lang="en-US" b="0" i="0" dirty="0">
                <a:solidFill>
                  <a:srgbClr val="333333"/>
                </a:solidFill>
                <a:effectLst/>
                <a:latin typeface="inter-regular"/>
              </a:rPr>
              <a:t> as:</a:t>
            </a:r>
          </a:p>
          <a:p>
            <a:pPr algn="just"/>
            <a:r>
              <a:rPr lang="en-US" b="1" i="0" dirty="0" err="1">
                <a:solidFill>
                  <a:srgbClr val="333333"/>
                </a:solidFill>
                <a:effectLst/>
                <a:latin typeface="inter-bold"/>
              </a:rPr>
              <a:t>x_train</a:t>
            </a:r>
            <a:r>
              <a:rPr lang="en-US" b="1" i="0" dirty="0">
                <a:solidFill>
                  <a:srgbClr val="333333"/>
                </a:solidFill>
                <a:effectLst/>
                <a:latin typeface="inter-bold"/>
              </a:rPr>
              <a:t>:</a:t>
            </a:r>
            <a:endParaRPr lang="en-US" b="0" i="0" dirty="0">
              <a:solidFill>
                <a:srgbClr val="333333"/>
              </a:solidFill>
              <a:effectLst/>
              <a:latin typeface="inter-regular"/>
            </a:endParaRPr>
          </a:p>
          <a:p>
            <a:endParaRPr lang="en-IN" dirty="0"/>
          </a:p>
        </p:txBody>
      </p:sp>
      <p:pic>
        <p:nvPicPr>
          <p:cNvPr id="4" name="Picture 3">
            <a:extLst>
              <a:ext uri="{FF2B5EF4-FFF2-40B4-BE49-F238E27FC236}">
                <a16:creationId xmlns:a16="http://schemas.microsoft.com/office/drawing/2014/main" id="{A1BC4155-73AA-4852-8DF4-41AE4D8C21DD}"/>
              </a:ext>
            </a:extLst>
          </p:cNvPr>
          <p:cNvPicPr>
            <a:picLocks noChangeAspect="1"/>
          </p:cNvPicPr>
          <p:nvPr/>
        </p:nvPicPr>
        <p:blipFill>
          <a:blip r:embed="rId2"/>
          <a:stretch>
            <a:fillRect/>
          </a:stretch>
        </p:blipFill>
        <p:spPr>
          <a:xfrm>
            <a:off x="2658793" y="3010486"/>
            <a:ext cx="7455877" cy="3482389"/>
          </a:xfrm>
          <a:prstGeom prst="rect">
            <a:avLst/>
          </a:prstGeom>
        </p:spPr>
      </p:pic>
    </p:spTree>
    <p:extLst>
      <p:ext uri="{BB962C8B-B14F-4D97-AF65-F5344CB8AC3E}">
        <p14:creationId xmlns:p14="http://schemas.microsoft.com/office/powerpoint/2010/main" val="497823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7BB-6675-41C1-B4F0-1745B280B4D1}"/>
              </a:ext>
            </a:extLst>
          </p:cNvPr>
          <p:cNvSpPr>
            <a:spLocks noGrp="1"/>
          </p:cNvSpPr>
          <p:nvPr>
            <p:ph type="title"/>
          </p:nvPr>
        </p:nvSpPr>
        <p:spPr/>
        <p:txBody>
          <a:bodyPr/>
          <a:lstStyle/>
          <a:p>
            <a:r>
              <a:rPr lang="en-IN" b="1" i="0" dirty="0" err="1">
                <a:solidFill>
                  <a:srgbClr val="333333"/>
                </a:solidFill>
                <a:effectLst/>
                <a:latin typeface="inter-bold"/>
              </a:rPr>
              <a:t>x_test</a:t>
            </a:r>
            <a:r>
              <a:rPr lang="en-IN" b="1" i="0" dirty="0">
                <a:solidFill>
                  <a:srgbClr val="333333"/>
                </a:solidFill>
                <a:effectLst/>
                <a:latin typeface="inter-bold"/>
              </a:rPr>
              <a:t>:</a:t>
            </a:r>
            <a:endParaRPr lang="en-IN" dirty="0"/>
          </a:p>
        </p:txBody>
      </p:sp>
      <p:pic>
        <p:nvPicPr>
          <p:cNvPr id="4" name="Content Placeholder 3">
            <a:extLst>
              <a:ext uri="{FF2B5EF4-FFF2-40B4-BE49-F238E27FC236}">
                <a16:creationId xmlns:a16="http://schemas.microsoft.com/office/drawing/2014/main" id="{97CD72DA-4B5E-4190-90FC-9B94F3D96E0A}"/>
              </a:ext>
            </a:extLst>
          </p:cNvPr>
          <p:cNvPicPr>
            <a:picLocks noGrp="1" noChangeAspect="1"/>
          </p:cNvPicPr>
          <p:nvPr>
            <p:ph idx="1"/>
          </p:nvPr>
        </p:nvPicPr>
        <p:blipFill>
          <a:blip r:embed="rId2"/>
          <a:stretch>
            <a:fillRect/>
          </a:stretch>
        </p:blipFill>
        <p:spPr>
          <a:xfrm>
            <a:off x="3157025" y="1270793"/>
            <a:ext cx="5657850" cy="3171825"/>
          </a:xfrm>
          <a:prstGeom prst="rect">
            <a:avLst/>
          </a:prstGeom>
        </p:spPr>
      </p:pic>
      <p:sp>
        <p:nvSpPr>
          <p:cNvPr id="6" name="TextBox 5">
            <a:extLst>
              <a:ext uri="{FF2B5EF4-FFF2-40B4-BE49-F238E27FC236}">
                <a16:creationId xmlns:a16="http://schemas.microsoft.com/office/drawing/2014/main" id="{DF840B8D-4A71-4A30-99EA-6217F4D5E4E1}"/>
              </a:ext>
            </a:extLst>
          </p:cNvPr>
          <p:cNvSpPr txBox="1"/>
          <p:nvPr/>
        </p:nvSpPr>
        <p:spPr>
          <a:xfrm>
            <a:off x="1344636" y="4948701"/>
            <a:ext cx="9895449" cy="369332"/>
          </a:xfrm>
          <a:prstGeom prst="rect">
            <a:avLst/>
          </a:prstGeom>
          <a:noFill/>
        </p:spPr>
        <p:txBody>
          <a:bodyPr wrap="square">
            <a:spAutoFit/>
          </a:bodyPr>
          <a:lstStyle/>
          <a:p>
            <a:r>
              <a:rPr lang="en-US" dirty="0"/>
              <a:t>As we can see in the above output, all the variables are scaled between values -1 to 1.</a:t>
            </a:r>
            <a:endParaRPr lang="en-IN" dirty="0"/>
          </a:p>
        </p:txBody>
      </p:sp>
    </p:spTree>
    <p:extLst>
      <p:ext uri="{BB962C8B-B14F-4D97-AF65-F5344CB8AC3E}">
        <p14:creationId xmlns:p14="http://schemas.microsoft.com/office/powerpoint/2010/main" val="1225609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15BA-BC6A-4A0B-8137-68E47E711B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B1C07A7-AC53-4CFB-BC27-FF0C1B5DCD41}"/>
              </a:ext>
            </a:extLst>
          </p:cNvPr>
          <p:cNvSpPr>
            <a:spLocks noGrp="1"/>
          </p:cNvSpPr>
          <p:nvPr>
            <p:ph idx="1"/>
          </p:nvPr>
        </p:nvSpPr>
        <p:spPr/>
        <p:txBody>
          <a:bodyPr/>
          <a:lstStyle/>
          <a:p>
            <a:pPr algn="just"/>
            <a:r>
              <a:rPr lang="en-US" b="1" i="0" dirty="0">
                <a:solidFill>
                  <a:srgbClr val="333333"/>
                </a:solidFill>
                <a:effectLst/>
                <a:latin typeface="inter-bold"/>
              </a:rPr>
              <a:t>Combining all the steps:</a:t>
            </a:r>
            <a:endParaRPr lang="en-US" b="0" i="0" dirty="0">
              <a:solidFill>
                <a:srgbClr val="333333"/>
              </a:solidFill>
              <a:effectLst/>
              <a:latin typeface="inter-regular"/>
            </a:endParaRPr>
          </a:p>
          <a:p>
            <a:pPr algn="just"/>
            <a:r>
              <a:rPr lang="en-US" b="0" i="0" dirty="0">
                <a:solidFill>
                  <a:srgbClr val="333333"/>
                </a:solidFill>
                <a:effectLst/>
                <a:latin typeface="inter-regular"/>
              </a:rPr>
              <a:t>Now, in the end, we can combine all the steps together to make our complete code more understandable</a:t>
            </a:r>
          </a:p>
          <a:p>
            <a:endParaRPr lang="en-IN" dirty="0"/>
          </a:p>
        </p:txBody>
      </p:sp>
    </p:spTree>
    <p:extLst>
      <p:ext uri="{BB962C8B-B14F-4D97-AF65-F5344CB8AC3E}">
        <p14:creationId xmlns:p14="http://schemas.microsoft.com/office/powerpoint/2010/main" val="3236889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09961-3FCE-4511-AD5E-08D743505E11}"/>
              </a:ext>
            </a:extLst>
          </p:cNvPr>
          <p:cNvSpPr>
            <a:spLocks noGrp="1"/>
          </p:cNvSpPr>
          <p:nvPr>
            <p:ph idx="1"/>
          </p:nvPr>
        </p:nvSpPr>
        <p:spPr>
          <a:xfrm>
            <a:off x="838200" y="225083"/>
            <a:ext cx="10515600" cy="5951880"/>
          </a:xfrm>
        </p:spPr>
        <p:txBody>
          <a:bodyPr>
            <a:normAutofit fontScale="40000" lnSpcReduction="20000"/>
          </a:bodyPr>
          <a:lstStyle/>
          <a:p>
            <a:r>
              <a:rPr lang="en-IN" dirty="0"/>
              <a:t># importing libraries  </a:t>
            </a:r>
          </a:p>
          <a:p>
            <a:r>
              <a:rPr lang="en-IN" dirty="0"/>
              <a:t>import </a:t>
            </a:r>
            <a:r>
              <a:rPr lang="en-IN" dirty="0" err="1"/>
              <a:t>numpy</a:t>
            </a:r>
            <a:r>
              <a:rPr lang="en-IN" dirty="0"/>
              <a:t> as nm  </a:t>
            </a:r>
          </a:p>
          <a:p>
            <a:r>
              <a:rPr lang="en-IN" dirty="0"/>
              <a:t>import </a:t>
            </a:r>
            <a:r>
              <a:rPr lang="en-IN" dirty="0" err="1"/>
              <a:t>matplotlib.pyplot</a:t>
            </a:r>
            <a:r>
              <a:rPr lang="en-IN" dirty="0"/>
              <a:t> as </a:t>
            </a:r>
            <a:r>
              <a:rPr lang="en-IN" dirty="0" err="1"/>
              <a:t>mtp</a:t>
            </a:r>
            <a:r>
              <a:rPr lang="en-IN" dirty="0"/>
              <a:t>  </a:t>
            </a:r>
          </a:p>
          <a:p>
            <a:r>
              <a:rPr lang="en-IN" dirty="0"/>
              <a:t>import pandas as pd  </a:t>
            </a:r>
          </a:p>
          <a:p>
            <a:r>
              <a:rPr lang="en-IN" dirty="0"/>
              <a:t>  </a:t>
            </a:r>
          </a:p>
          <a:p>
            <a:r>
              <a:rPr lang="en-IN" dirty="0"/>
              <a:t>#importing datasets  </a:t>
            </a:r>
          </a:p>
          <a:p>
            <a:r>
              <a:rPr lang="en-IN" dirty="0" err="1"/>
              <a:t>data_set</a:t>
            </a:r>
            <a:r>
              <a:rPr lang="en-IN" dirty="0"/>
              <a:t>= </a:t>
            </a:r>
            <a:r>
              <a:rPr lang="en-IN" dirty="0" err="1"/>
              <a:t>pd.read_csv</a:t>
            </a:r>
            <a:r>
              <a:rPr lang="en-IN" dirty="0"/>
              <a:t>('Dataset.csv')  </a:t>
            </a:r>
          </a:p>
          <a:p>
            <a:r>
              <a:rPr lang="en-IN" dirty="0"/>
              <a:t>  </a:t>
            </a:r>
          </a:p>
          <a:p>
            <a:r>
              <a:rPr lang="en-IN" dirty="0"/>
              <a:t>#Extracting Independent Variable  </a:t>
            </a:r>
          </a:p>
          <a:p>
            <a:r>
              <a:rPr lang="en-IN" dirty="0"/>
              <a:t>x= </a:t>
            </a:r>
            <a:r>
              <a:rPr lang="en-IN" dirty="0" err="1"/>
              <a:t>data_set.iloc</a:t>
            </a:r>
            <a:r>
              <a:rPr lang="en-IN" dirty="0"/>
              <a:t>[:, :-1].values  </a:t>
            </a:r>
          </a:p>
          <a:p>
            <a:r>
              <a:rPr lang="en-IN" dirty="0"/>
              <a:t>  </a:t>
            </a:r>
          </a:p>
          <a:p>
            <a:r>
              <a:rPr lang="en-IN" dirty="0"/>
              <a:t>#Extracting Dependent variable  </a:t>
            </a:r>
          </a:p>
          <a:p>
            <a:r>
              <a:rPr lang="en-IN" dirty="0"/>
              <a:t>y= </a:t>
            </a:r>
            <a:r>
              <a:rPr lang="en-IN" dirty="0" err="1"/>
              <a:t>data_set.iloc</a:t>
            </a:r>
            <a:r>
              <a:rPr lang="en-IN" dirty="0"/>
              <a:t>[:, 3].values  </a:t>
            </a:r>
          </a:p>
          <a:p>
            <a:r>
              <a:rPr lang="en-IN" dirty="0"/>
              <a:t>  </a:t>
            </a:r>
          </a:p>
          <a:p>
            <a:r>
              <a:rPr lang="en-IN" dirty="0"/>
              <a:t>#handling missing data(Replacing missing data with the mean value)  </a:t>
            </a:r>
          </a:p>
          <a:p>
            <a:r>
              <a:rPr lang="en-IN" dirty="0"/>
              <a:t>from </a:t>
            </a:r>
            <a:r>
              <a:rPr lang="en-IN" dirty="0" err="1"/>
              <a:t>sklearn.preprocessing</a:t>
            </a:r>
            <a:r>
              <a:rPr lang="en-IN" dirty="0"/>
              <a:t> import Imputer  </a:t>
            </a:r>
          </a:p>
          <a:p>
            <a:r>
              <a:rPr lang="en-IN" dirty="0"/>
              <a:t>imputer= Imputer(</a:t>
            </a:r>
            <a:r>
              <a:rPr lang="en-IN" dirty="0" err="1"/>
              <a:t>missing_values</a:t>
            </a:r>
            <a:r>
              <a:rPr lang="en-IN" dirty="0"/>
              <a:t> ='</a:t>
            </a:r>
            <a:r>
              <a:rPr lang="en-IN" dirty="0" err="1"/>
              <a:t>NaN</a:t>
            </a:r>
            <a:r>
              <a:rPr lang="en-IN" dirty="0"/>
              <a:t>', strategy='mean', axis = 0)  </a:t>
            </a:r>
          </a:p>
          <a:p>
            <a:r>
              <a:rPr lang="en-IN" dirty="0"/>
              <a:t>  </a:t>
            </a:r>
          </a:p>
          <a:p>
            <a:r>
              <a:rPr lang="en-IN" dirty="0"/>
              <a:t>#Fitting imputer object to the independent </a:t>
            </a:r>
            <a:r>
              <a:rPr lang="en-IN" dirty="0" err="1"/>
              <a:t>varibles</a:t>
            </a:r>
            <a:r>
              <a:rPr lang="en-IN" dirty="0"/>
              <a:t> x.   </a:t>
            </a:r>
          </a:p>
          <a:p>
            <a:r>
              <a:rPr lang="en-IN" dirty="0" err="1"/>
              <a:t>imputerimputer</a:t>
            </a:r>
            <a:r>
              <a:rPr lang="en-IN" dirty="0"/>
              <a:t>= </a:t>
            </a:r>
            <a:r>
              <a:rPr lang="en-IN" dirty="0" err="1"/>
              <a:t>imputer.fit</a:t>
            </a:r>
            <a:r>
              <a:rPr lang="en-IN" dirty="0"/>
              <a:t>(x[:, 1:3])  </a:t>
            </a:r>
          </a:p>
          <a:p>
            <a:r>
              <a:rPr lang="en-IN" dirty="0"/>
              <a:t>  </a:t>
            </a:r>
          </a:p>
          <a:p>
            <a:r>
              <a:rPr lang="en-IN" dirty="0"/>
              <a:t>#Replacing missing data with the calculated mean value  </a:t>
            </a:r>
          </a:p>
          <a:p>
            <a:r>
              <a:rPr lang="en-IN" dirty="0"/>
              <a:t>x[:, 1:3]= </a:t>
            </a:r>
            <a:r>
              <a:rPr lang="en-IN" dirty="0" err="1"/>
              <a:t>imputer.transform</a:t>
            </a:r>
            <a:r>
              <a:rPr lang="en-IN" dirty="0"/>
              <a:t>(x[:, 1:3])  </a:t>
            </a:r>
          </a:p>
          <a:p>
            <a:r>
              <a:rPr lang="en-IN" dirty="0"/>
              <a:t>  </a:t>
            </a:r>
          </a:p>
        </p:txBody>
      </p:sp>
    </p:spTree>
    <p:extLst>
      <p:ext uri="{BB962C8B-B14F-4D97-AF65-F5344CB8AC3E}">
        <p14:creationId xmlns:p14="http://schemas.microsoft.com/office/powerpoint/2010/main" val="268537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70DB3-FBC7-4FF6-A43B-1F010A6D4124}"/>
              </a:ext>
            </a:extLst>
          </p:cNvPr>
          <p:cNvSpPr>
            <a:spLocks noGrp="1"/>
          </p:cNvSpPr>
          <p:nvPr>
            <p:ph idx="1"/>
          </p:nvPr>
        </p:nvSpPr>
        <p:spPr>
          <a:xfrm>
            <a:off x="838200" y="196948"/>
            <a:ext cx="10515600" cy="5980015"/>
          </a:xfrm>
        </p:spPr>
        <p:txBody>
          <a:bodyPr>
            <a:normAutofit fontScale="47500" lnSpcReduction="20000"/>
          </a:bodyPr>
          <a:lstStyle/>
          <a:p>
            <a:r>
              <a:rPr lang="en-IN" dirty="0"/>
              <a:t>#for Country Variable  </a:t>
            </a:r>
          </a:p>
          <a:p>
            <a:r>
              <a:rPr lang="en-IN" dirty="0"/>
              <a:t>from </a:t>
            </a:r>
            <a:r>
              <a:rPr lang="en-IN" dirty="0" err="1"/>
              <a:t>sklearn.preprocessing</a:t>
            </a:r>
            <a:r>
              <a:rPr lang="en-IN" dirty="0"/>
              <a:t> import </a:t>
            </a:r>
            <a:r>
              <a:rPr lang="en-IN" dirty="0" err="1"/>
              <a:t>LabelEncoder</a:t>
            </a:r>
            <a:r>
              <a:rPr lang="en-IN" dirty="0"/>
              <a:t>, </a:t>
            </a:r>
            <a:r>
              <a:rPr lang="en-IN" dirty="0" err="1"/>
              <a:t>OneHotEncoder</a:t>
            </a:r>
            <a:r>
              <a:rPr lang="en-IN" dirty="0"/>
              <a:t>  </a:t>
            </a:r>
          </a:p>
          <a:p>
            <a:r>
              <a:rPr lang="en-IN" dirty="0" err="1"/>
              <a:t>label_encoder_x</a:t>
            </a:r>
            <a:r>
              <a:rPr lang="en-IN" dirty="0"/>
              <a:t>= </a:t>
            </a:r>
            <a:r>
              <a:rPr lang="en-IN" dirty="0" err="1"/>
              <a:t>LabelEncoder</a:t>
            </a:r>
            <a:r>
              <a:rPr lang="en-IN" dirty="0"/>
              <a:t>()  </a:t>
            </a:r>
          </a:p>
          <a:p>
            <a:r>
              <a:rPr lang="en-IN" dirty="0"/>
              <a:t>x[:, 0]= </a:t>
            </a:r>
            <a:r>
              <a:rPr lang="en-IN" dirty="0" err="1"/>
              <a:t>label_encoder_x.fit_transform</a:t>
            </a:r>
            <a:r>
              <a:rPr lang="en-IN" dirty="0"/>
              <a:t>(x[:, 0])  </a:t>
            </a:r>
          </a:p>
          <a:p>
            <a:r>
              <a:rPr lang="en-IN" dirty="0"/>
              <a:t>  </a:t>
            </a:r>
          </a:p>
          <a:p>
            <a:r>
              <a:rPr lang="en-IN" dirty="0"/>
              <a:t>#Encoding for dummy variables  </a:t>
            </a:r>
          </a:p>
          <a:p>
            <a:r>
              <a:rPr lang="en-IN" dirty="0" err="1"/>
              <a:t>onehot_encoder</a:t>
            </a:r>
            <a:r>
              <a:rPr lang="en-IN" dirty="0"/>
              <a:t>= </a:t>
            </a:r>
            <a:r>
              <a:rPr lang="en-IN" dirty="0" err="1"/>
              <a:t>OneHotEncoder</a:t>
            </a:r>
            <a:r>
              <a:rPr lang="en-IN" dirty="0"/>
              <a:t>(</a:t>
            </a:r>
            <a:r>
              <a:rPr lang="en-IN" dirty="0" err="1"/>
              <a:t>categorical_features</a:t>
            </a:r>
            <a:r>
              <a:rPr lang="en-IN" dirty="0"/>
              <a:t>= [0])    </a:t>
            </a:r>
          </a:p>
          <a:p>
            <a:r>
              <a:rPr lang="en-IN" dirty="0"/>
              <a:t>x= </a:t>
            </a:r>
            <a:r>
              <a:rPr lang="en-IN" dirty="0" err="1"/>
              <a:t>onehot_encoder.fit_transform</a:t>
            </a:r>
            <a:r>
              <a:rPr lang="en-IN" dirty="0"/>
              <a:t>(x).</a:t>
            </a:r>
            <a:r>
              <a:rPr lang="en-IN" dirty="0" err="1"/>
              <a:t>toarray</a:t>
            </a:r>
            <a:r>
              <a:rPr lang="en-IN" dirty="0"/>
              <a:t>()  </a:t>
            </a:r>
          </a:p>
          <a:p>
            <a:r>
              <a:rPr lang="en-IN" dirty="0"/>
              <a:t>  </a:t>
            </a:r>
          </a:p>
          <a:p>
            <a:r>
              <a:rPr lang="en-IN" dirty="0"/>
              <a:t>#encoding for purchased variable  </a:t>
            </a:r>
          </a:p>
          <a:p>
            <a:r>
              <a:rPr lang="en-IN" dirty="0" err="1"/>
              <a:t>labelencoder_y</a:t>
            </a:r>
            <a:r>
              <a:rPr lang="en-IN" dirty="0"/>
              <a:t>= </a:t>
            </a:r>
            <a:r>
              <a:rPr lang="en-IN" dirty="0" err="1"/>
              <a:t>LabelEncoder</a:t>
            </a:r>
            <a:r>
              <a:rPr lang="en-IN" dirty="0"/>
              <a:t>()  </a:t>
            </a:r>
          </a:p>
          <a:p>
            <a:r>
              <a:rPr lang="en-IN" dirty="0"/>
              <a:t>y= </a:t>
            </a:r>
            <a:r>
              <a:rPr lang="en-IN" dirty="0" err="1"/>
              <a:t>labelencoder_y.fit_transform</a:t>
            </a:r>
            <a:r>
              <a:rPr lang="en-IN" dirty="0"/>
              <a:t>(y)  </a:t>
            </a:r>
          </a:p>
          <a:p>
            <a:r>
              <a:rPr lang="en-IN" dirty="0"/>
              <a:t>  </a:t>
            </a:r>
          </a:p>
          <a:p>
            <a:r>
              <a:rPr lang="en-IN" dirty="0"/>
              <a:t># Splitting the dataset into training and test set.  </a:t>
            </a:r>
          </a:p>
          <a:p>
            <a:r>
              <a:rPr lang="en-IN" dirty="0"/>
              <a:t>from </a:t>
            </a:r>
            <a:r>
              <a:rPr lang="en-IN" dirty="0" err="1"/>
              <a:t>sklearn.model_selection</a:t>
            </a:r>
            <a:r>
              <a:rPr lang="en-IN" dirty="0"/>
              <a:t> import </a:t>
            </a:r>
            <a:r>
              <a:rPr lang="en-IN" dirty="0" err="1"/>
              <a:t>train_test_split</a:t>
            </a:r>
            <a:r>
              <a:rPr lang="en-IN" dirty="0"/>
              <a:t>  </a:t>
            </a:r>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a:t>
            </a:r>
            <a:r>
              <a:rPr lang="en-IN" dirty="0" err="1"/>
              <a:t>train_test_split</a:t>
            </a:r>
            <a:r>
              <a:rPr lang="en-IN" dirty="0"/>
              <a:t>(x, y, </a:t>
            </a:r>
            <a:r>
              <a:rPr lang="en-IN" dirty="0" err="1"/>
              <a:t>test_size</a:t>
            </a:r>
            <a:r>
              <a:rPr lang="en-IN" dirty="0"/>
              <a:t>= 0.2, </a:t>
            </a:r>
            <a:r>
              <a:rPr lang="en-IN" dirty="0" err="1"/>
              <a:t>random_state</a:t>
            </a:r>
            <a:r>
              <a:rPr lang="en-IN" dirty="0"/>
              <a:t>=0)  </a:t>
            </a:r>
          </a:p>
          <a:p>
            <a:r>
              <a:rPr lang="en-IN" dirty="0"/>
              <a:t>  </a:t>
            </a:r>
          </a:p>
          <a:p>
            <a:r>
              <a:rPr lang="en-IN" dirty="0"/>
              <a:t>#Feature Scaling of datasets  </a:t>
            </a:r>
          </a:p>
          <a:p>
            <a:r>
              <a:rPr lang="en-IN" dirty="0"/>
              <a:t>from </a:t>
            </a:r>
            <a:r>
              <a:rPr lang="en-IN" dirty="0" err="1"/>
              <a:t>sklearn.preprocessing</a:t>
            </a:r>
            <a:r>
              <a:rPr lang="en-IN" dirty="0"/>
              <a:t> import </a:t>
            </a:r>
            <a:r>
              <a:rPr lang="en-IN" dirty="0" err="1"/>
              <a:t>StandardScaler</a:t>
            </a:r>
            <a:r>
              <a:rPr lang="en-IN" dirty="0"/>
              <a:t>  </a:t>
            </a:r>
          </a:p>
          <a:p>
            <a:r>
              <a:rPr lang="en-IN" dirty="0" err="1"/>
              <a:t>st_x</a:t>
            </a:r>
            <a:r>
              <a:rPr lang="en-IN" dirty="0"/>
              <a:t>= </a:t>
            </a:r>
            <a:r>
              <a:rPr lang="en-IN" dirty="0" err="1"/>
              <a:t>StandardScaler</a:t>
            </a:r>
            <a:r>
              <a:rPr lang="en-IN" dirty="0"/>
              <a:t>()  </a:t>
            </a:r>
          </a:p>
          <a:p>
            <a:r>
              <a:rPr lang="en-IN" dirty="0" err="1"/>
              <a:t>x_train</a:t>
            </a:r>
            <a:r>
              <a:rPr lang="en-IN" dirty="0"/>
              <a:t>= </a:t>
            </a:r>
            <a:r>
              <a:rPr lang="en-IN" dirty="0" err="1"/>
              <a:t>st_x.fit_transform</a:t>
            </a:r>
            <a:r>
              <a:rPr lang="en-IN" dirty="0"/>
              <a:t>(</a:t>
            </a:r>
            <a:r>
              <a:rPr lang="en-IN" dirty="0" err="1"/>
              <a:t>x_train</a:t>
            </a:r>
            <a:r>
              <a:rPr lang="en-IN" dirty="0"/>
              <a:t>)  </a:t>
            </a:r>
          </a:p>
          <a:p>
            <a:r>
              <a:rPr lang="en-IN" dirty="0" err="1"/>
              <a:t>x_test</a:t>
            </a:r>
            <a:r>
              <a:rPr lang="en-IN" dirty="0"/>
              <a:t>= </a:t>
            </a:r>
            <a:r>
              <a:rPr lang="en-IN" dirty="0" err="1"/>
              <a:t>st_x.transform</a:t>
            </a:r>
            <a:r>
              <a:rPr lang="en-IN" dirty="0"/>
              <a:t>(</a:t>
            </a:r>
            <a:r>
              <a:rPr lang="en-IN" dirty="0" err="1"/>
              <a:t>x_test</a:t>
            </a:r>
            <a:r>
              <a:rPr lang="en-IN" dirty="0"/>
              <a:t>) </a:t>
            </a:r>
          </a:p>
          <a:p>
            <a:endParaRPr lang="en-IN" dirty="0"/>
          </a:p>
        </p:txBody>
      </p:sp>
    </p:spTree>
    <p:extLst>
      <p:ext uri="{BB962C8B-B14F-4D97-AF65-F5344CB8AC3E}">
        <p14:creationId xmlns:p14="http://schemas.microsoft.com/office/powerpoint/2010/main" val="18147392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149F-A489-453F-8CBE-F287A5F2A1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EDBCFB-024F-4B86-92DF-05A3084AD3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8447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7353-6E94-4535-9487-3E57217C13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439173-E0F3-4DCC-9DD5-C4072D6FBE8A}"/>
              </a:ext>
            </a:extLst>
          </p:cNvPr>
          <p:cNvSpPr>
            <a:spLocks noGrp="1"/>
          </p:cNvSpPr>
          <p:nvPr>
            <p:ph idx="1"/>
          </p:nvPr>
        </p:nvSpPr>
        <p:spPr/>
        <p:txBody>
          <a:bodyPr/>
          <a:lstStyle/>
          <a:p>
            <a:pPr algn="ctr"/>
            <a:endParaRPr lang="en-US" b="0" i="0" dirty="0">
              <a:solidFill>
                <a:srgbClr val="610B4B"/>
              </a:solidFill>
              <a:effectLst/>
              <a:latin typeface="erdana"/>
            </a:endParaRPr>
          </a:p>
          <a:p>
            <a:pPr algn="ctr"/>
            <a:endParaRPr lang="en-US" dirty="0">
              <a:solidFill>
                <a:srgbClr val="610B4B"/>
              </a:solidFill>
              <a:latin typeface="erdana"/>
            </a:endParaRPr>
          </a:p>
          <a:p>
            <a:pPr algn="ctr"/>
            <a:endParaRPr lang="en-US" b="0" i="0" dirty="0">
              <a:solidFill>
                <a:srgbClr val="610B4B"/>
              </a:solidFill>
              <a:effectLst/>
              <a:latin typeface="erdana"/>
            </a:endParaRPr>
          </a:p>
          <a:p>
            <a:pPr marL="0" indent="0" algn="ctr">
              <a:buNone/>
            </a:pPr>
            <a:r>
              <a:rPr lang="en-US" sz="4000" b="0" i="0" dirty="0">
                <a:solidFill>
                  <a:srgbClr val="610B4B"/>
                </a:solidFill>
                <a:effectLst/>
                <a:latin typeface="erdana"/>
              </a:rPr>
              <a:t>What is a CSV File?</a:t>
            </a:r>
          </a:p>
          <a:p>
            <a:endParaRPr lang="en-IN" dirty="0"/>
          </a:p>
        </p:txBody>
      </p:sp>
    </p:spTree>
    <p:extLst>
      <p:ext uri="{BB962C8B-B14F-4D97-AF65-F5344CB8AC3E}">
        <p14:creationId xmlns:p14="http://schemas.microsoft.com/office/powerpoint/2010/main" val="99779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1881-B443-4EFA-BEF9-7B14960F77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7D534B-5FFD-4444-A05F-8337A22CD1C0}"/>
              </a:ext>
            </a:extLst>
          </p:cNvPr>
          <p:cNvSpPr>
            <a:spLocks noGrp="1"/>
          </p:cNvSpPr>
          <p:nvPr>
            <p:ph idx="1"/>
          </p:nvPr>
        </p:nvSpPr>
        <p:spPr/>
        <p:txBody>
          <a:bodyPr/>
          <a:lstStyle/>
          <a:p>
            <a:pPr algn="just"/>
            <a:r>
              <a:rPr lang="en-US" b="0" i="0" dirty="0">
                <a:solidFill>
                  <a:srgbClr val="333333"/>
                </a:solidFill>
                <a:effectLst/>
                <a:latin typeface="inter-regular"/>
              </a:rPr>
              <a:t>CSV stands for "</a:t>
            </a:r>
            <a:r>
              <a:rPr lang="en-US" b="1" i="0" dirty="0">
                <a:solidFill>
                  <a:srgbClr val="333333"/>
                </a:solidFill>
                <a:effectLst/>
                <a:latin typeface="inter-bold"/>
              </a:rPr>
              <a:t>Comma-Separated Values</a:t>
            </a:r>
            <a:r>
              <a:rPr lang="en-US" b="0" i="0" dirty="0">
                <a:solidFill>
                  <a:srgbClr val="333333"/>
                </a:solidFill>
                <a:effectLst/>
                <a:latin typeface="inter-regular"/>
              </a:rPr>
              <a:t>" files; it is a file format which allows us to save the tabular data, such as spreadsheets. It is useful for huge datasets and can use these datasets in programs.</a:t>
            </a:r>
            <a:endParaRPr lang="en-IN" dirty="0"/>
          </a:p>
        </p:txBody>
      </p:sp>
    </p:spTree>
    <p:extLst>
      <p:ext uri="{BB962C8B-B14F-4D97-AF65-F5344CB8AC3E}">
        <p14:creationId xmlns:p14="http://schemas.microsoft.com/office/powerpoint/2010/main" val="216894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44C0-0645-400A-A72D-BE4E9DC032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63B545-87B7-4CA2-8526-C8EE9CC794C5}"/>
              </a:ext>
            </a:extLst>
          </p:cNvPr>
          <p:cNvSpPr>
            <a:spLocks noGrp="1"/>
          </p:cNvSpPr>
          <p:nvPr>
            <p:ph idx="1"/>
          </p:nvPr>
        </p:nvSpPr>
        <p:spPr/>
        <p:txBody>
          <a:bodyPr/>
          <a:lstStyle/>
          <a:p>
            <a:pPr algn="just"/>
            <a:r>
              <a:rPr lang="en-US" b="0" i="0" dirty="0">
                <a:solidFill>
                  <a:srgbClr val="610B38"/>
                </a:solidFill>
                <a:effectLst/>
                <a:latin typeface="erdana"/>
              </a:rPr>
              <a:t>2) Importing Libraries</a:t>
            </a:r>
          </a:p>
          <a:p>
            <a:pPr algn="just"/>
            <a:r>
              <a:rPr lang="en-US" b="0" i="0" dirty="0">
                <a:solidFill>
                  <a:srgbClr val="333333"/>
                </a:solidFill>
                <a:effectLst/>
                <a:latin typeface="inter-regular"/>
              </a:rPr>
              <a:t>In order to perform data preprocessing using Python, we need to import some predefined Python libraries. These libraries are used to perform some specific jobs. There are three specific libraries that we will use for data preprocessing, which are:</a:t>
            </a:r>
          </a:p>
          <a:p>
            <a:endParaRPr lang="en-IN" dirty="0"/>
          </a:p>
        </p:txBody>
      </p:sp>
    </p:spTree>
    <p:extLst>
      <p:ext uri="{BB962C8B-B14F-4D97-AF65-F5344CB8AC3E}">
        <p14:creationId xmlns:p14="http://schemas.microsoft.com/office/powerpoint/2010/main" val="491745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3960</Words>
  <Application>Microsoft Office PowerPoint</Application>
  <PresentationFormat>Widescreen</PresentationFormat>
  <Paragraphs>291</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erdana</vt:lpstr>
      <vt:lpstr>inter-bold</vt:lpstr>
      <vt:lpstr>inter-regular</vt:lpstr>
      <vt:lpstr>Office Theme</vt:lpstr>
      <vt:lpstr>PowerPoint Presentation</vt:lpstr>
      <vt:lpstr>PowerPoint Presentation</vt:lpstr>
      <vt:lpstr>PowerPoint Presentation</vt:lpstr>
      <vt:lpstr>It involves below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5) Encoding Categorical data: </vt:lpstr>
      <vt:lpstr>PowerPoint Presentation</vt:lpstr>
      <vt:lpstr>PowerPoint Presentation</vt:lpstr>
      <vt:lpstr>Output:</vt:lpstr>
      <vt:lpstr>PowerPoint Presentation</vt:lpstr>
      <vt:lpstr>PowerPoint Presentation</vt:lpstr>
      <vt:lpstr>PowerPoint Presentation</vt:lpstr>
      <vt:lpstr>PowerPoint Presentation</vt:lpstr>
      <vt:lpstr>Output:</vt:lpstr>
      <vt:lpstr>PowerPoint Presentation</vt:lpstr>
      <vt:lpstr>PowerPoint Presentation</vt:lpstr>
      <vt:lpstr>For Purchased Variable:</vt:lpstr>
      <vt:lpstr>Output:</vt:lpstr>
      <vt:lpstr>6) Splitting the Dataset into the Training set and Test set </vt:lpstr>
      <vt:lpstr>PowerPoint Presentation</vt:lpstr>
      <vt:lpstr>PowerPoint Presentation</vt:lpstr>
      <vt:lpstr>PowerPoint Presentation</vt:lpstr>
      <vt:lpstr>PowerPoint Presentation</vt:lpstr>
      <vt:lpstr>PowerPoint Presentation</vt:lpstr>
      <vt:lpstr>PowerPoint Presentation</vt:lpstr>
      <vt:lpstr>7) Feature Scaling </vt:lpstr>
      <vt:lpstr>PowerPoint Presentation</vt:lpstr>
      <vt:lpstr>PowerPoint Presentation</vt:lpstr>
      <vt:lpstr>Euclidean distance is given as:</vt:lpstr>
      <vt:lpstr>PowerPoint Presentation</vt:lpstr>
      <vt:lpstr>Standardization  </vt:lpstr>
      <vt:lpstr>Normalization</vt:lpstr>
      <vt:lpstr>PowerPoint Presentation</vt:lpstr>
      <vt:lpstr>PowerPoint Presentation</vt:lpstr>
      <vt:lpstr>Output:</vt:lpstr>
      <vt:lpstr>x_test: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hemalatha c</dc:creator>
  <cp:lastModifiedBy>hemalatha c</cp:lastModifiedBy>
  <cp:revision>29</cp:revision>
  <dcterms:created xsi:type="dcterms:W3CDTF">2021-12-20T08:24:02Z</dcterms:created>
  <dcterms:modified xsi:type="dcterms:W3CDTF">2022-01-19T05:30:47Z</dcterms:modified>
</cp:coreProperties>
</file>