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2" r:id="rId3"/>
    <p:sldMasterId id="2147483678" r:id="rId4"/>
    <p:sldMasterId id="2147483684" r:id="rId5"/>
    <p:sldMasterId id="2147483696" r:id="rId6"/>
    <p:sldMasterId id="2147483708" r:id="rId7"/>
  </p:sldMasterIdLst>
  <p:sldIdLst>
    <p:sldId id="259" r:id="rId8"/>
    <p:sldId id="262" r:id="rId9"/>
    <p:sldId id="265" r:id="rId10"/>
    <p:sldId id="268" r:id="rId11"/>
    <p:sldId id="271" r:id="rId12"/>
    <p:sldId id="274" r:id="rId13"/>
    <p:sldId id="277" r:id="rId14"/>
    <p:sldId id="280" r:id="rId15"/>
    <p:sldId id="283" r:id="rId16"/>
    <p:sldId id="286" r:id="rId17"/>
    <p:sldId id="289" r:id="rId18"/>
    <p:sldId id="292" r:id="rId19"/>
    <p:sldId id="295" r:id="rId20"/>
    <p:sldId id="298" r:id="rId21"/>
    <p:sldId id="301" r:id="rId22"/>
    <p:sldId id="304" r:id="rId23"/>
    <p:sldId id="307" r:id="rId24"/>
    <p:sldId id="310" r:id="rId25"/>
    <p:sldId id="313" r:id="rId26"/>
    <p:sldId id="316" r:id="rId27"/>
    <p:sldId id="319" r:id="rId28"/>
    <p:sldId id="322" r:id="rId29"/>
    <p:sldId id="325" r:id="rId30"/>
    <p:sldId id="328" r:id="rId31"/>
    <p:sldId id="331" r:id="rId32"/>
    <p:sldId id="334" r:id="rId33"/>
    <p:sldId id="337" r:id="rId34"/>
    <p:sldId id="340" r:id="rId35"/>
    <p:sldId id="343" r:id="rId36"/>
    <p:sldId id="346" r:id="rId37"/>
    <p:sldId id="349" r:id="rId38"/>
    <p:sldId id="352" r:id="rId39"/>
    <p:sldId id="355" r:id="rId40"/>
    <p:sldId id="358" r:id="rId41"/>
    <p:sldId id="361" r:id="rId42"/>
    <p:sldId id="364" r:id="rId43"/>
    <p:sldId id="367" r:id="rId44"/>
    <p:sldId id="370" r:id="rId45"/>
    <p:sldId id="373" r:id="rId46"/>
    <p:sldId id="376" r:id="rId47"/>
    <p:sldId id="379" r:id="rId48"/>
    <p:sldId id="382" r:id="rId49"/>
    <p:sldId id="388" r:id="rId50"/>
    <p:sldId id="505" r:id="rId51"/>
    <p:sldId id="508" r:id="rId52"/>
    <p:sldId id="511" r:id="rId53"/>
    <p:sldId id="514" r:id="rId54"/>
    <p:sldId id="517" r:id="rId55"/>
    <p:sldId id="520" r:id="rId56"/>
    <p:sldId id="523" r:id="rId57"/>
    <p:sldId id="526" r:id="rId58"/>
    <p:sldId id="529" r:id="rId59"/>
    <p:sldId id="532" r:id="rId60"/>
    <p:sldId id="535" r:id="rId61"/>
    <p:sldId id="538" r:id="rId62"/>
    <p:sldId id="541" r:id="rId63"/>
    <p:sldId id="544" r:id="rId64"/>
    <p:sldId id="547" r:id="rId65"/>
    <p:sldId id="550" r:id="rId66"/>
    <p:sldId id="553" r:id="rId67"/>
    <p:sldId id="556" r:id="rId68"/>
    <p:sldId id="559" r:id="rId69"/>
    <p:sldId id="562" r:id="rId70"/>
    <p:sldId id="565" r:id="rId71"/>
    <p:sldId id="568" r:id="rId72"/>
    <p:sldId id="571" r:id="rId73"/>
    <p:sldId id="574" r:id="rId74"/>
    <p:sldId id="577" r:id="rId75"/>
    <p:sldId id="580" r:id="rId76"/>
    <p:sldId id="583" r:id="rId77"/>
    <p:sldId id="586" r:id="rId78"/>
    <p:sldId id="589" r:id="rId79"/>
    <p:sldId id="592" r:id="rId80"/>
    <p:sldId id="595" r:id="rId81"/>
    <p:sldId id="598" r:id="rId82"/>
    <p:sldId id="601" r:id="rId83"/>
    <p:sldId id="604" r:id="rId84"/>
    <p:sldId id="607" r:id="rId85"/>
    <p:sldId id="610" r:id="rId86"/>
    <p:sldId id="613" r:id="rId87"/>
    <p:sldId id="616" r:id="rId88"/>
    <p:sldId id="619" r:id="rId89"/>
    <p:sldId id="622" r:id="rId90"/>
    <p:sldId id="625" r:id="rId91"/>
    <p:sldId id="628" r:id="rId92"/>
    <p:sldId id="631" r:id="rId93"/>
    <p:sldId id="634" r:id="rId94"/>
    <p:sldId id="637" r:id="rId95"/>
    <p:sldId id="640" r:id="rId96"/>
    <p:sldId id="643" r:id="rId97"/>
    <p:sldId id="646" r:id="rId98"/>
    <p:sldId id="649" r:id="rId99"/>
    <p:sldId id="652" r:id="rId100"/>
    <p:sldId id="655" r:id="rId101"/>
    <p:sldId id="658" r:id="rId102"/>
    <p:sldId id="661" r:id="rId103"/>
    <p:sldId id="664" r:id="rId104"/>
  </p:sldIdLst>
  <p:sldSz cx="12192000" cy="6858000"/>
  <p:notesSz cx="6858000" cy="9144000"/>
  <p:custDataLst>
    <p:tags r:id="rId10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70" d="100"/>
          <a:sy n="70" d="100"/>
        </p:scale>
        <p:origin x="696" y="60"/>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07" Type="http://schemas.openxmlformats.org/officeDocument/2006/relationships/viewProps" Target="viewProps.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theme" Target="theme/theme1.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tableStyles" Target="tableStyles.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tags" Target="tags/tag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2B3B368C-6F53-46D5-B2FE-437BF908D265}" type="datetimeFigureOut">
              <a:rPr lang="en-US" smtClean="0"/>
              <a:t>1/16/2022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F9021C5-184D-43F2-9D97-77B1FB5FF34F}" type="datetimeFigureOut">
              <a:rPr lang="en-US" smtClean="0"/>
              <a:t>1/16/2022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4181850-5CB2-4593-BE94-D1D9642ABC7A}" type="datetimeFigureOut">
              <a:rPr lang="en-US" smtClean="0"/>
              <a:t>1/16/2022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6000" y="364058"/>
            <a:ext cx="7112000" cy="18097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1F5F"/>
                </a:solidFill>
                <a:latin typeface="Arial" pitchFamily="34" charset="0"/>
                <a:cs typeface="Arial" pitchFamily="34" charset="0"/>
              </a:defRPr>
            </a:lvl1pPr>
          </a:lstStyle>
          <a:p>
            <a:endParaRPr/>
          </a:p>
        </p:txBody>
      </p:sp>
      <p:sp>
        <p:nvSpPr>
          <p:cNvPr id="3" name="Holder 3"/>
          <p:cNvSpPr>
            <a:spLocks noGrp="1"/>
          </p:cNvSpPr>
          <p:nvPr>
            <p:ph type="body" idx="1"/>
          </p:nvPr>
        </p:nvSpPr>
        <p:spPr/>
        <p:txBody>
          <a:bodyPr lIns="0" tIns="0" rIns="0" bIns="0"/>
          <a:lstStyle>
            <a:lvl1pPr>
              <a:defRPr sz="2800" b="0" i="1">
                <a:solidFill>
                  <a:schemeClr val="tx1"/>
                </a:solidFill>
                <a:latin typeface="Arial" pitchFamily="34" charset="0"/>
                <a:cs typeface="Arial" pitchFamily="34" charset="0"/>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1F5F"/>
                </a:solidFill>
                <a:latin typeface="Arial" pitchFamily="34" charset="0"/>
                <a:cs typeface="Arial" pitchFamily="34" charset="0"/>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1F5F"/>
                </a:solidFill>
                <a:latin typeface="Arial" pitchFamily="34" charset="0"/>
                <a:cs typeface="Arial" pitchFamily="34" charset="0"/>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6000" y="364058"/>
            <a:ext cx="7112000" cy="18097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1F5F"/>
                </a:solidFill>
                <a:latin typeface="Arial" pitchFamily="34" charset="0"/>
                <a:cs typeface="Arial" pitchFamily="34" charset="0"/>
              </a:defRPr>
            </a:lvl1pPr>
          </a:lstStyle>
          <a:p>
            <a:endParaRPr/>
          </a:p>
        </p:txBody>
      </p:sp>
      <p:sp>
        <p:nvSpPr>
          <p:cNvPr id="3" name="Holder 3"/>
          <p:cNvSpPr>
            <a:spLocks noGrp="1"/>
          </p:cNvSpPr>
          <p:nvPr>
            <p:ph type="body" idx="1"/>
          </p:nvPr>
        </p:nvSpPr>
        <p:spPr/>
        <p:txBody>
          <a:bodyPr lIns="0" tIns="0" rIns="0" bIns="0"/>
          <a:lstStyle>
            <a:lvl1pPr>
              <a:defRPr sz="2800" b="0" i="1">
                <a:solidFill>
                  <a:schemeClr val="tx1"/>
                </a:solidFill>
                <a:latin typeface="Arial" pitchFamily="34" charset="0"/>
                <a:cs typeface="Arial" pitchFamily="34" charset="0"/>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1F5F"/>
                </a:solidFill>
                <a:latin typeface="Arial" pitchFamily="34" charset="0"/>
                <a:cs typeface="Arial" pitchFamily="34" charset="0"/>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56CD041-1F4D-4532-95CD-CC5E164FCD21}" type="datetimeFigureOut">
              <a:rPr lang="en-US" smtClean="0"/>
              <a:t>1/16/2022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1F5F"/>
                </a:solidFill>
                <a:latin typeface="Arial" pitchFamily="34" charset="0"/>
                <a:cs typeface="Arial" pitchFamily="34" charset="0"/>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366896" y="268351"/>
            <a:ext cx="5458206"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a:t>‹#›</a:t>
            </a:fld>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800" b="0" i="0">
                <a:solidFill>
                  <a:srgbClr val="1A1A1A"/>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a:t>‹#›</a:t>
            </a:fld>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a:t>‹#›</a:t>
            </a:fld>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a:t>‹#›</a:t>
            </a:fld>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a:t>‹#›</a:t>
            </a:fld>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366896" y="268351"/>
            <a:ext cx="5458206"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a:t>‹#›</a:t>
            </a:fld>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800" b="0" i="0">
                <a:solidFill>
                  <a:srgbClr val="1A1A1A"/>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a:t>‹#›</a:t>
            </a:fld>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0C407D8-6B9C-467C-AA63-DC7280E89444}" type="datetimeFigureOut">
              <a:rPr lang="en-US" smtClean="0"/>
              <a:t>1/16/2022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a:t>‹#›</a:t>
            </a:fld>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a:t>‹#›</a:t>
            </a:fld>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08D2D9-447A-42F3-A8AC-7F891BFD5C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187165074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08D2D9-447A-42F3-A8AC-7F891BFD5C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57780771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08D2D9-447A-42F3-A8AC-7F891BFD5C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1313784283"/>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08D2D9-447A-42F3-A8AC-7F891BFD5C6B}"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366809147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08D2D9-447A-42F3-A8AC-7F891BFD5C6B}"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327667361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08D2D9-447A-42F3-A8AC-7F891BFD5C6B}"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89996711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8D2D9-447A-42F3-A8AC-7F891BFD5C6B}"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135012362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08D2D9-447A-42F3-A8AC-7F891BFD5C6B}"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2386463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3FFA199-E082-4D9C-99F9-E1ADEC0CACC9}" type="datetimeFigureOut">
              <a:rPr lang="en-US" smtClean="0"/>
              <a:t>1/16/2022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08D2D9-447A-42F3-A8AC-7F891BFD5C6B}"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262391934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08D2D9-447A-42F3-A8AC-7F891BFD5C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5728621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08D2D9-447A-42F3-A8AC-7F891BFD5C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386945241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08D2D9-447A-42F3-A8AC-7F891BFD5C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187165074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08D2D9-447A-42F3-A8AC-7F891BFD5C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57780771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08D2D9-447A-42F3-A8AC-7F891BFD5C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1313784283"/>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08D2D9-447A-42F3-A8AC-7F891BFD5C6B}"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366809147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08D2D9-447A-42F3-A8AC-7F891BFD5C6B}"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327667361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08D2D9-447A-42F3-A8AC-7F891BFD5C6B}"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89996711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8D2D9-447A-42F3-A8AC-7F891BFD5C6B}"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13501236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FEEB5559-5203-4A30-BD8F-0D858EFA8D68}" type="datetimeFigureOut">
              <a:rPr lang="en-US" smtClean="0"/>
              <a:t>1/16/2022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08D2D9-447A-42F3-A8AC-7F891BFD5C6B}"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23864639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08D2D9-447A-42F3-A8AC-7F891BFD5C6B}"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262391934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08D2D9-447A-42F3-A8AC-7F891BFD5C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57286215"/>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08D2D9-447A-42F3-A8AC-7F891BFD5C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B04FB2-FB9B-4D87-9C83-BFC616285BA3}" type="slidenum">
              <a:rPr lang="en-US" smtClean="0"/>
              <a:t>‹#›</a:t>
            </a:fld>
            <a:endParaRPr lang="en-US"/>
          </a:p>
        </p:txBody>
      </p:sp>
    </p:spTree>
    <p:extLst>
      <p:ext uri="{BB962C8B-B14F-4D97-AF65-F5344CB8AC3E}">
        <p14:creationId xmlns:p14="http://schemas.microsoft.com/office/powerpoint/2010/main" val="38694524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7DBDFDD-36E9-4665-86CC-A8209DB611C7}" type="datetimeFigureOut">
              <a:rPr lang="en-US" smtClean="0"/>
              <a:t>1/16/2022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5A69A1B-5B62-485C-9C67-B14431B14989}" type="datetimeFigureOut">
              <a:rPr lang="en-US" smtClean="0"/>
              <a:t>1/16/2022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367E506-8E10-4F52-BBC7-DF56DDD33621}" type="datetimeFigureOut">
              <a:rPr lang="en-US" smtClean="0"/>
              <a:t>1/16/2022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55D59775-D5DB-435D-8BF4-C0D8F7E210AB}" type="datetimeFigureOut">
              <a:rPr lang="en-US" smtClean="0"/>
              <a:t>1/16/2022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6.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7.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91464" y="482930"/>
            <a:ext cx="7961071" cy="697230"/>
          </a:xfrm>
          <a:prstGeom prst="rect">
            <a:avLst/>
          </a:prstGeom>
        </p:spPr>
        <p:txBody>
          <a:bodyPr wrap="square" lIns="0" tIns="0" rIns="0" bIns="0">
            <a:spAutoFit/>
          </a:bodyPr>
          <a:lstStyle>
            <a:lvl1pPr>
              <a:defRPr sz="4400" b="1" i="0">
                <a:solidFill>
                  <a:srgbClr val="001F5F"/>
                </a:solidFill>
                <a:latin typeface="Arial" pitchFamily="34" charset="0"/>
                <a:cs typeface="Arial" pitchFamily="34" charset="0"/>
              </a:defRPr>
            </a:lvl1pPr>
          </a:lstStyle>
          <a:p>
            <a:endParaRPr/>
          </a:p>
        </p:txBody>
      </p:sp>
      <p:sp>
        <p:nvSpPr>
          <p:cNvPr id="3" name="Holder 3"/>
          <p:cNvSpPr>
            <a:spLocks noGrp="1"/>
          </p:cNvSpPr>
          <p:nvPr>
            <p:ph type="body" idx="1"/>
          </p:nvPr>
        </p:nvSpPr>
        <p:spPr>
          <a:xfrm>
            <a:off x="572084" y="2072462"/>
            <a:ext cx="7999831" cy="3610610"/>
          </a:xfrm>
          <a:prstGeom prst="rect">
            <a:avLst/>
          </a:prstGeom>
        </p:spPr>
        <p:txBody>
          <a:bodyPr wrap="square" lIns="0" tIns="0" rIns="0" bIns="0">
            <a:spAutoFit/>
          </a:bodyPr>
          <a:lstStyle>
            <a:lvl1pPr>
              <a:defRPr sz="2800" b="0" i="1">
                <a:solidFill>
                  <a:schemeClr val="tx1"/>
                </a:solidFill>
                <a:latin typeface="Arial" pitchFamily="34" charset="0"/>
                <a:cs typeface="Arial" pitchFamily="34" charset="0"/>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1/16/2022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91464" y="482930"/>
            <a:ext cx="7961071" cy="697230"/>
          </a:xfrm>
          <a:prstGeom prst="rect">
            <a:avLst/>
          </a:prstGeom>
        </p:spPr>
        <p:txBody>
          <a:bodyPr wrap="square" lIns="0" tIns="0" rIns="0" bIns="0">
            <a:spAutoFit/>
          </a:bodyPr>
          <a:lstStyle>
            <a:lvl1pPr>
              <a:defRPr sz="4400" b="1" i="0">
                <a:solidFill>
                  <a:srgbClr val="001F5F"/>
                </a:solidFill>
                <a:latin typeface="Arial" pitchFamily="34" charset="0"/>
                <a:cs typeface="Arial" pitchFamily="34" charset="0"/>
              </a:defRPr>
            </a:lvl1pPr>
          </a:lstStyle>
          <a:p>
            <a:endParaRPr/>
          </a:p>
        </p:txBody>
      </p:sp>
      <p:sp>
        <p:nvSpPr>
          <p:cNvPr id="3" name="Holder 3"/>
          <p:cNvSpPr>
            <a:spLocks noGrp="1"/>
          </p:cNvSpPr>
          <p:nvPr>
            <p:ph type="body" idx="1"/>
          </p:nvPr>
        </p:nvSpPr>
        <p:spPr>
          <a:xfrm>
            <a:off x="572084" y="2072462"/>
            <a:ext cx="7999831" cy="3610610"/>
          </a:xfrm>
          <a:prstGeom prst="rect">
            <a:avLst/>
          </a:prstGeom>
        </p:spPr>
        <p:txBody>
          <a:bodyPr wrap="square" lIns="0" tIns="0" rIns="0" bIns="0">
            <a:spAutoFit/>
          </a:bodyPr>
          <a:lstStyle>
            <a:lvl1pPr>
              <a:defRPr sz="2800" b="0" i="1">
                <a:solidFill>
                  <a:schemeClr val="tx1"/>
                </a:solidFill>
                <a:latin typeface="Arial" pitchFamily="34" charset="0"/>
                <a:cs typeface="Arial" pitchFamily="34" charset="0"/>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1/16/2022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66896" y="268351"/>
            <a:ext cx="5458206" cy="513715"/>
          </a:xfrm>
          <a:prstGeom prst="rect">
            <a:avLst/>
          </a:prstGeom>
        </p:spPr>
        <p:txBody>
          <a:bodyPr wrap="square" lIns="0" tIns="0" rIns="0" bIns="0">
            <a:spAutoFit/>
          </a:bodyPr>
          <a:lstStyle>
            <a:lvl1pPr>
              <a:defRPr sz="3200" b="1" i="0">
                <a:solidFill>
                  <a:schemeClr val="tx1"/>
                </a:solidFill>
                <a:latin typeface="Carlito"/>
                <a:cs typeface="Carlito"/>
              </a:defRPr>
            </a:lvl1pPr>
          </a:lstStyle>
          <a:p>
            <a:endParaRPr/>
          </a:p>
        </p:txBody>
      </p:sp>
      <p:sp>
        <p:nvSpPr>
          <p:cNvPr id="3" name="Holder 3"/>
          <p:cNvSpPr>
            <a:spLocks noGrp="1"/>
          </p:cNvSpPr>
          <p:nvPr>
            <p:ph type="body" idx="1"/>
          </p:nvPr>
        </p:nvSpPr>
        <p:spPr>
          <a:xfrm>
            <a:off x="617423" y="3022472"/>
            <a:ext cx="10957153" cy="1946275"/>
          </a:xfrm>
          <a:prstGeom prst="rect">
            <a:avLst/>
          </a:prstGeom>
        </p:spPr>
        <p:txBody>
          <a:bodyPr wrap="square" lIns="0" tIns="0" rIns="0" bIns="0">
            <a:spAutoFit/>
          </a:bodyPr>
          <a:lstStyle>
            <a:lvl1pPr>
              <a:defRPr sz="1800" b="0" i="0">
                <a:solidFill>
                  <a:srgbClr val="1A1A1A"/>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1/16/2022</a:t>
            </a:fld>
            <a:endParaRPr lang="en-US"/>
          </a:p>
        </p:txBody>
      </p:sp>
      <p:sp>
        <p:nvSpPr>
          <p:cNvPr id="6" name="Holder 6"/>
          <p:cNvSpPr>
            <a:spLocks noGrp="1"/>
          </p:cNvSpPr>
          <p:nvPr>
            <p:ph type="sldNum" sz="quarter" idx="7"/>
          </p:nvPr>
        </p:nvSpPr>
        <p:spPr>
          <a:xfrm>
            <a:off x="11068811" y="6465214"/>
            <a:ext cx="231775"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a:t>‹#›</a:t>
            </a:fld>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66896" y="268351"/>
            <a:ext cx="5458206" cy="513715"/>
          </a:xfrm>
          <a:prstGeom prst="rect">
            <a:avLst/>
          </a:prstGeom>
        </p:spPr>
        <p:txBody>
          <a:bodyPr wrap="square" lIns="0" tIns="0" rIns="0" bIns="0">
            <a:spAutoFit/>
          </a:bodyPr>
          <a:lstStyle>
            <a:lvl1pPr>
              <a:defRPr sz="3200" b="1" i="0">
                <a:solidFill>
                  <a:schemeClr val="tx1"/>
                </a:solidFill>
                <a:latin typeface="Carlito"/>
                <a:cs typeface="Carlito"/>
              </a:defRPr>
            </a:lvl1pPr>
          </a:lstStyle>
          <a:p>
            <a:endParaRPr/>
          </a:p>
        </p:txBody>
      </p:sp>
      <p:sp>
        <p:nvSpPr>
          <p:cNvPr id="3" name="Holder 3"/>
          <p:cNvSpPr>
            <a:spLocks noGrp="1"/>
          </p:cNvSpPr>
          <p:nvPr>
            <p:ph type="body" idx="1"/>
          </p:nvPr>
        </p:nvSpPr>
        <p:spPr>
          <a:xfrm>
            <a:off x="617423" y="3022472"/>
            <a:ext cx="10957153" cy="1946275"/>
          </a:xfrm>
          <a:prstGeom prst="rect">
            <a:avLst/>
          </a:prstGeom>
        </p:spPr>
        <p:txBody>
          <a:bodyPr wrap="square" lIns="0" tIns="0" rIns="0" bIns="0">
            <a:spAutoFit/>
          </a:bodyPr>
          <a:lstStyle>
            <a:lvl1pPr>
              <a:defRPr sz="1800" b="0" i="0">
                <a:solidFill>
                  <a:srgbClr val="1A1A1A"/>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1/16/2022</a:t>
            </a:fld>
            <a:endParaRPr lang="en-US"/>
          </a:p>
        </p:txBody>
      </p:sp>
      <p:sp>
        <p:nvSpPr>
          <p:cNvPr id="6" name="Holder 6"/>
          <p:cNvSpPr>
            <a:spLocks noGrp="1"/>
          </p:cNvSpPr>
          <p:nvPr>
            <p:ph type="sldNum" sz="quarter" idx="7"/>
          </p:nvPr>
        </p:nvSpPr>
        <p:spPr>
          <a:xfrm>
            <a:off x="11068811" y="6465214"/>
            <a:ext cx="231775"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a:t>‹#›</a:t>
            </a:fld>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08D2D9-447A-42F3-A8AC-7F891BFD5C6B}" type="datetimeFigureOut">
              <a:rPr lang="en-US" smtClean="0"/>
              <a:t>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B04FB2-FB9B-4D87-9C83-BFC616285BA3}" type="slidenum">
              <a:rPr lang="en-US" smtClean="0"/>
              <a:t>‹#›</a:t>
            </a:fld>
            <a:endParaRPr lang="en-US"/>
          </a:p>
        </p:txBody>
      </p:sp>
    </p:spTree>
    <p:extLst>
      <p:ext uri="{BB962C8B-B14F-4D97-AF65-F5344CB8AC3E}">
        <p14:creationId xmlns:p14="http://schemas.microsoft.com/office/powerpoint/2010/main" val="36312981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08D2D9-447A-42F3-A8AC-7F891BFD5C6B}" type="datetimeFigureOut">
              <a:rPr lang="en-US" smtClean="0"/>
              <a:t>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B04FB2-FB9B-4D87-9C83-BFC616285BA3}" type="slidenum">
              <a:rPr lang="en-US" smtClean="0"/>
              <a:t>‹#›</a:t>
            </a:fld>
            <a:endParaRPr lang="en-US"/>
          </a:p>
        </p:txBody>
      </p:sp>
    </p:spTree>
    <p:extLst>
      <p:ext uri="{BB962C8B-B14F-4D97-AF65-F5344CB8AC3E}">
        <p14:creationId xmlns:p14="http://schemas.microsoft.com/office/powerpoint/2010/main" val="36312981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hyperlink" Target="https://www.brainkart.com/article/The-OSI-Security-Architecture_8380/" TargetMode="Externa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7.jpeg"/><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8.xml"/><Relationship Id="rId4" Type="http://schemas.openxmlformats.org/officeDocument/2006/relationships/image" Target="../media/image25.png"/></Relationships>
</file>

<file path=ppt/slides/_rels/slide6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crypto.interactive-maths.com/frequency-analysis-breaking-the-code.html" TargetMode="Externa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crypto.interactive-maths.com/caesar-shift-cipher.html" TargetMode="External"/><Relationship Id="rId1" Type="http://schemas.openxmlformats.org/officeDocument/2006/relationships/slideLayout" Target="../slideLayouts/slideLayout28.xml"/><Relationship Id="rId4" Type="http://schemas.openxmlformats.org/officeDocument/2006/relationships/image" Target="../media/image27.jpeg"/></Relationships>
</file>

<file path=ppt/slides/_rels/slide6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6.jpeg"/><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geeksforgeeks.org/caesar-cipher/" TargetMode="Externa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3" Type="http://schemas.openxmlformats.org/officeDocument/2006/relationships/hyperlink" Target="https://searchsecurity.techtarget.com/definition/encryption" TargetMode="External"/><Relationship Id="rId2" Type="http://schemas.openxmlformats.org/officeDocument/2006/relationships/hyperlink" Target="https://searchsecurity.techtarget.com/definition/private-key" TargetMode="Externa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8.xml"/><Relationship Id="rId4" Type="http://schemas.openxmlformats.org/officeDocument/2006/relationships/image" Target="../media/image38.jpeg"/></Relationships>
</file>

<file path=ppt/slides/_rels/slide7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3" Type="http://schemas.openxmlformats.org/officeDocument/2006/relationships/hyperlink" Target="https://www.britannica.com/topic/transposition-cipher" TargetMode="External"/><Relationship Id="rId7" Type="http://schemas.openxmlformats.org/officeDocument/2006/relationships/hyperlink" Target="https://www.britannica.com/biography/Georges-J-Painvin" TargetMode="External"/><Relationship Id="rId2" Type="http://schemas.openxmlformats.org/officeDocument/2006/relationships/hyperlink" Target="https://www.britannica.com/technology/data-encryption" TargetMode="External"/><Relationship Id="rId1" Type="http://schemas.openxmlformats.org/officeDocument/2006/relationships/slideLayout" Target="../slideLayouts/slideLayout28.xml"/><Relationship Id="rId6" Type="http://schemas.openxmlformats.org/officeDocument/2006/relationships/hyperlink" Target="https://www.britannica.com/event/World-War-I" TargetMode="External"/><Relationship Id="rId5" Type="http://schemas.openxmlformats.org/officeDocument/2006/relationships/hyperlink" Target="https://www.britannica.com/topic/ADFGVX-cipher" TargetMode="External"/><Relationship Id="rId4" Type="http://schemas.openxmlformats.org/officeDocument/2006/relationships/hyperlink" Target="https://www.britannica.com/topic/substitution-ciph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2" Type="http://schemas.openxmlformats.org/officeDocument/2006/relationships/hyperlink" Target="https://www.brainkart.com/article/Symmetric-Cipher-Model_8386/" TargetMode="External"/><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4.xml.rels><?xml version="1.0" encoding="UTF-8" standalone="yes"?>
<Relationships xmlns="http://schemas.openxmlformats.org/package/2006/relationships"><Relationship Id="rId3" Type="http://schemas.openxmlformats.org/officeDocument/2006/relationships/hyperlink" Target="http://www.crypto-it.net/eng/simple/enigma.html" TargetMode="External"/><Relationship Id="rId2" Type="http://schemas.openxmlformats.org/officeDocument/2006/relationships/hyperlink" Target="http://www.crypto-it.net/eng/simple/hebern-machine.html" TargetMode="External"/><Relationship Id="rId1" Type="http://schemas.openxmlformats.org/officeDocument/2006/relationships/slideLayout" Target="../slideLayouts/slideLayout44.xml"/><Relationship Id="rId4" Type="http://schemas.openxmlformats.org/officeDocument/2006/relationships/hyperlink" Target="http://www.crypto-it.net/eng/simple/polyalphabetic-substitution-ciphers.html"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6.xml.rels><?xml version="1.0" encoding="UTF-8" standalone="yes"?>
<Relationships xmlns="http://schemas.openxmlformats.org/package/2006/relationships"><Relationship Id="rId2" Type="http://schemas.openxmlformats.org/officeDocument/2006/relationships/hyperlink" Target="http://www.crypto-it.net/eng/simple/simple-substitution-ciphers.html" TargetMode="External"/><Relationship Id="rId1" Type="http://schemas.openxmlformats.org/officeDocument/2006/relationships/slideLayout" Target="../slideLayouts/slideLayout44.xml"/></Relationships>
</file>

<file path=ppt/slides/_rels/slide87.xml.rels><?xml version="1.0" encoding="UTF-8" standalone="yes"?>
<Relationships xmlns="http://schemas.openxmlformats.org/package/2006/relationships"><Relationship Id="rId2" Type="http://schemas.openxmlformats.org/officeDocument/2006/relationships/hyperlink" Target="http://www.crypto-it.net/eng/simple/polyalphabetic-substitution-ciphers.html" TargetMode="External"/><Relationship Id="rId1" Type="http://schemas.openxmlformats.org/officeDocument/2006/relationships/slideLayout" Target="../slideLayouts/slideLayout4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9.xml.rels><?xml version="1.0" encoding="UTF-8" standalone="yes"?>
<Relationships xmlns="http://schemas.openxmlformats.org/package/2006/relationships"><Relationship Id="rId2" Type="http://schemas.openxmlformats.org/officeDocument/2006/relationships/hyperlink" Target="http://www.crypto-it.net/eng/simple/enigma.html" TargetMode="Externa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488" y="359790"/>
            <a:ext cx="7646112" cy="690574"/>
          </a:xfrm>
          <a:prstGeom prst="rect">
            <a:avLst/>
          </a:prstGeom>
        </p:spPr>
        <p:txBody>
          <a:bodyPr vert="horz" wrap="square" lIns="0" tIns="13335" rIns="0" bIns="0" rtlCol="0">
            <a:spAutoFit/>
          </a:bodyPr>
          <a:lstStyle/>
          <a:p>
            <a:pPr marL="12700" marR="5080" algn="ctr">
              <a:lnSpc>
                <a:spcPct val="100000"/>
              </a:lnSpc>
              <a:spcBef>
                <a:spcPts val="105"/>
              </a:spcBef>
            </a:pPr>
            <a:r>
              <a:rPr>
                <a:solidFill>
                  <a:srgbClr val="333399"/>
                </a:solidFill>
                <a:latin typeface="Times New Roman"/>
                <a:cs typeface="Times New Roman"/>
              </a:rPr>
              <a:t>Network</a:t>
            </a:r>
            <a:r>
              <a:rPr spc="-30">
                <a:solidFill>
                  <a:srgbClr val="333399"/>
                </a:solidFill>
                <a:latin typeface="Times New Roman"/>
                <a:cs typeface="Times New Roman"/>
              </a:rPr>
              <a:t> </a:t>
            </a:r>
            <a:r>
              <a:rPr>
                <a:solidFill>
                  <a:srgbClr val="333399"/>
                </a:solidFill>
                <a:latin typeface="Times New Roman"/>
                <a:cs typeface="Times New Roman"/>
              </a:rPr>
              <a:t>Security</a:t>
            </a:r>
          </a:p>
        </p:txBody>
      </p:sp>
      <p:sp>
        <p:nvSpPr>
          <p:cNvPr id="3" name="object 3"/>
          <p:cNvSpPr txBox="1"/>
          <p:nvPr/>
        </p:nvSpPr>
        <p:spPr>
          <a:xfrm>
            <a:off x="219862" y="2055846"/>
            <a:ext cx="8201659" cy="1536959"/>
          </a:xfrm>
          <a:prstGeom prst="rect">
            <a:avLst/>
          </a:prstGeom>
        </p:spPr>
        <p:txBody>
          <a:bodyPr vert="horz" wrap="square" lIns="0" tIns="10985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198120">
              <a:lnSpc>
                <a:spcPct val="100000"/>
              </a:lnSpc>
              <a:spcBef>
                <a:spcPts val="770"/>
              </a:spcBef>
            </a:pPr>
            <a:r>
              <a:rPr lang="en-US" sz="3200" b="1"/>
              <a:t>UNIT 1 INTRODUCTION</a:t>
            </a:r>
            <a:endParaRPr lang="en-US" b="1"/>
          </a:p>
          <a:p>
            <a:pPr marL="12700" marR="198120">
              <a:lnSpc>
                <a:spcPct val="100000"/>
              </a:lnSpc>
              <a:spcBef>
                <a:spcPts val="770"/>
              </a:spcBef>
            </a:pPr>
            <a:r>
              <a:rPr lang="en-US" b="1"/>
              <a:t> Services, Mechanisms and attacks - The OSI Security Architecture- A Model for Network Security – Classical Encryption Technique – Symmetric Cipher Model – Substitution Technique – Rotor Machines – Steganography</a:t>
            </a:r>
            <a:endParaRPr sz="1800" b="1">
              <a:latin typeface="Arial" pitchFamily="34" charset="0"/>
              <a:cs typeface="Arial"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677108"/>
          </a:xfrm>
        </p:spPr>
        <p:txBody>
          <a:bodyPr/>
          <a:lstStyle/>
          <a:p>
            <a:r>
              <a:rPr lang="en-US"/>
              <a:t>Intellectual Properties </a:t>
            </a:r>
          </a:p>
        </p:txBody>
      </p:sp>
      <p:sp>
        <p:nvSpPr>
          <p:cNvPr id="3" name="Text Placeholder 2"/>
          <p:cNvSpPr>
            <a:spLocks noGrp="1"/>
          </p:cNvSpPr>
          <p:nvPr>
            <p:ph type="body" idx="1"/>
          </p:nvPr>
        </p:nvSpPr>
        <p:spPr>
          <a:xfrm>
            <a:off x="552704" y="1160038"/>
            <a:ext cx="7999831" cy="4308872"/>
          </a:xfrm>
        </p:spPr>
        <p:txBody>
          <a:bodyPr/>
          <a:lstStyle/>
          <a:p>
            <a:r>
              <a:rPr lang="en-US" b="1" i="0"/>
              <a:t>Patents: </a:t>
            </a:r>
            <a:r>
              <a:rPr lang="en-US" i="0"/>
              <a:t>A patent for an invention is the grant of a property right to the inventor. </a:t>
            </a:r>
          </a:p>
          <a:p>
            <a:r>
              <a:rPr lang="en-US" b="1" i="0"/>
              <a:t>Trade-Marks: </a:t>
            </a:r>
            <a:r>
              <a:rPr lang="en-US" i="0"/>
              <a:t>A trademark is a word, name, symbol or expression which used to identify the products or services in trade uniquely from others. Trade mark rights used to prevent others from using a confusingly similar mark, but not to prevent others from making the same goods or from selling the same goods or services under a clearly different mark. </a:t>
            </a:r>
            <a:endParaRPr lang="en-US"/>
          </a:p>
        </p:txBody>
      </p:sp>
    </p:spTree>
    <p:extLst>
      <p:ext uri="{BB962C8B-B14F-4D97-AF65-F5344CB8AC3E}">
        <p14:creationId xmlns:p14="http://schemas.microsoft.com/office/powerpoint/2010/main" val="23431858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1477328"/>
          </a:xfrm>
        </p:spPr>
        <p:txBody>
          <a:bodyPr/>
          <a:lstStyle/>
          <a:p>
            <a:r>
              <a:rPr lang="en-US" sz="3200"/>
              <a:t>Ethical issues related to computer and info systems </a:t>
            </a:r>
            <a:br>
              <a:rPr lang="en-US" sz="3200"/>
            </a:br>
            <a:endParaRPr lang="en-US" sz="3200"/>
          </a:p>
        </p:txBody>
      </p:sp>
      <p:sp>
        <p:nvSpPr>
          <p:cNvPr id="3" name="Text Placeholder 2"/>
          <p:cNvSpPr>
            <a:spLocks noGrp="1"/>
          </p:cNvSpPr>
          <p:nvPr>
            <p:ph type="body" idx="1"/>
          </p:nvPr>
        </p:nvSpPr>
        <p:spPr>
          <a:xfrm>
            <a:off x="381000" y="1524000"/>
            <a:ext cx="7999831" cy="4001095"/>
          </a:xfrm>
        </p:spPr>
        <p:txBody>
          <a:bodyPr/>
          <a:lstStyle/>
          <a:p>
            <a:r>
              <a:rPr lang="en-US" sz="2000" i="0"/>
              <a:t>Computers have become the primary repository of both personal information and negotiable assets, such as bank records, securities records, and other financial information. </a:t>
            </a:r>
          </a:p>
          <a:p>
            <a:r>
              <a:rPr lang="en-US" sz="2000" b="1" i="0"/>
              <a:t>Repositories and processors of information: </a:t>
            </a:r>
            <a:r>
              <a:rPr lang="en-US" sz="2000" i="0"/>
              <a:t>Unauthorized use of otherwise unused computer services or of information stored in computers raises questions of appropriateness or fairness. </a:t>
            </a:r>
          </a:p>
          <a:p>
            <a:r>
              <a:rPr lang="en-US" sz="2000" b="1" i="0"/>
              <a:t>Producers of new forms and types of assets: </a:t>
            </a:r>
            <a:r>
              <a:rPr lang="en-US" sz="2000" i="0"/>
              <a:t>For example, computer programs are entirely new types of assets, possibly not subject to the same concepts of ownership as other assets. </a:t>
            </a:r>
          </a:p>
          <a:p>
            <a:r>
              <a:rPr lang="en-US" sz="2000" b="1" i="0"/>
              <a:t>Symbols of intimidation and deception: </a:t>
            </a:r>
            <a:r>
              <a:rPr lang="en-US" sz="2000" i="0"/>
              <a:t>The images of computers as thinking machines, absolute truth producers, infallible, subject to blame, and as anthropomorphic replacements of humans who err should be carefully considered. </a:t>
            </a:r>
            <a:endParaRPr lang="en-US" sz="2000"/>
          </a:p>
        </p:txBody>
      </p:sp>
    </p:spTree>
    <p:extLst>
      <p:ext uri="{BB962C8B-B14F-4D97-AF65-F5344CB8AC3E}">
        <p14:creationId xmlns:p14="http://schemas.microsoft.com/office/powerpoint/2010/main" val="8341443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276999"/>
          </a:xfrm>
        </p:spPr>
        <p:txBody>
          <a:bodyPr/>
          <a:lstStyle/>
          <a:p>
            <a:r>
              <a:rPr lang="en-US" sz="1800"/>
              <a:t>Security Policies </a:t>
            </a:r>
          </a:p>
        </p:txBody>
      </p:sp>
      <p:sp>
        <p:nvSpPr>
          <p:cNvPr id="3" name="Text Placeholder 2"/>
          <p:cNvSpPr>
            <a:spLocks noGrp="1"/>
          </p:cNvSpPr>
          <p:nvPr>
            <p:ph type="body" idx="1"/>
          </p:nvPr>
        </p:nvSpPr>
        <p:spPr>
          <a:xfrm>
            <a:off x="381000" y="914400"/>
            <a:ext cx="7999831" cy="1969770"/>
          </a:xfrm>
        </p:spPr>
        <p:txBody>
          <a:bodyPr/>
          <a:lstStyle/>
          <a:p>
            <a:r>
              <a:rPr lang="en-US" sz="1800" i="0">
                <a:solidFill>
                  <a:srgbClr val="001F5F"/>
                </a:solidFill>
                <a:ea typeface="+mj-ea"/>
              </a:rPr>
              <a:t>Role of the Security Policy in Setting up Protocols </a:t>
            </a:r>
          </a:p>
          <a:p>
            <a:pPr marL="457200" indent="-457200">
              <a:buFont typeface="Arial" pitchFamily="34" charset="0"/>
              <a:buChar char="•"/>
            </a:pPr>
            <a:r>
              <a:rPr lang="en-US" sz="1800" i="0">
                <a:solidFill>
                  <a:srgbClr val="001F5F"/>
                </a:solidFill>
                <a:ea typeface="+mj-ea"/>
              </a:rPr>
              <a:t>Who should have access to the system? </a:t>
            </a:r>
          </a:p>
          <a:p>
            <a:pPr marL="457200" indent="-457200">
              <a:buFont typeface="Arial" pitchFamily="34" charset="0"/>
              <a:buChar char="•"/>
            </a:pPr>
            <a:r>
              <a:rPr lang="en-US" sz="1800" i="0">
                <a:solidFill>
                  <a:srgbClr val="001F5F"/>
                </a:solidFill>
                <a:ea typeface="+mj-ea"/>
              </a:rPr>
              <a:t>How it should be configured? </a:t>
            </a:r>
          </a:p>
          <a:p>
            <a:pPr marL="457200" indent="-457200">
              <a:buFont typeface="Arial" pitchFamily="34" charset="0"/>
              <a:buChar char="•"/>
            </a:pPr>
            <a:r>
              <a:rPr lang="en-US" sz="1800" i="0">
                <a:solidFill>
                  <a:srgbClr val="001F5F"/>
                </a:solidFill>
                <a:ea typeface="+mj-ea"/>
              </a:rPr>
              <a:t>How to communicate with third parties or systems? </a:t>
            </a:r>
          </a:p>
          <a:p>
            <a:endParaRPr lang="en-US" b="1" i="0"/>
          </a:p>
          <a:p>
            <a:endParaRPr lang="en-US"/>
          </a:p>
        </p:txBody>
      </p:sp>
    </p:spTree>
    <p:extLst>
      <p:ext uri="{BB962C8B-B14F-4D97-AF65-F5344CB8AC3E}">
        <p14:creationId xmlns:p14="http://schemas.microsoft.com/office/powerpoint/2010/main" val="5716882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1723549"/>
          </a:xfrm>
        </p:spPr>
        <p:txBody>
          <a:bodyPr/>
          <a:lstStyle/>
          <a:p>
            <a:br>
              <a:rPr lang="en-US" b="0"/>
            </a:br>
            <a:r>
              <a:rPr lang="en-US" sz="2400"/>
              <a:t>A MODEL FOR NETWORK SECURITY </a:t>
            </a:r>
            <a:br>
              <a:rPr lang="en-US" b="0"/>
            </a:br>
            <a:endParaRPr lang="en-US"/>
          </a:p>
        </p:txBody>
      </p:sp>
      <p:pic>
        <p:nvPicPr>
          <p:cNvPr id="4" name="Picture 3"/>
          <p:cNvPicPr>
            <a:picLocks noChangeAspect="1"/>
          </p:cNvPicPr>
          <p:nvPr/>
        </p:nvPicPr>
        <p:blipFill>
          <a:blip r:embed="rId2"/>
          <a:stretch>
            <a:fillRect/>
          </a:stretch>
        </p:blipFill>
        <p:spPr>
          <a:xfrm>
            <a:off x="1295400" y="2362200"/>
            <a:ext cx="6820852" cy="3543795"/>
          </a:xfrm>
          <a:prstGeom prst="rect">
            <a:avLst/>
          </a:prstGeom>
        </p:spPr>
      </p:pic>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07259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52704" y="1182729"/>
            <a:ext cx="7999831" cy="5601533"/>
          </a:xfrm>
        </p:spPr>
        <p:txBody>
          <a:bodyPr/>
          <a:lstStyle/>
          <a:p>
            <a:endParaRPr lang="en-US" i="0"/>
          </a:p>
          <a:p>
            <a:r>
              <a:rPr lang="en-US" b="1" i="0"/>
              <a:t>1. </a:t>
            </a:r>
            <a:r>
              <a:rPr lang="en-US" i="0"/>
              <a:t>Design an algorithm for performing the security-related transformation. The algorithm should be such that an opponent cannot defeat its purpose. </a:t>
            </a:r>
          </a:p>
          <a:p>
            <a:r>
              <a:rPr lang="en-US" b="1" i="0"/>
              <a:t>2. </a:t>
            </a:r>
            <a:r>
              <a:rPr lang="en-US" i="0"/>
              <a:t>Generate the secret information to be used with the algorithm. </a:t>
            </a:r>
          </a:p>
          <a:p>
            <a:r>
              <a:rPr lang="en-US" b="1" i="0"/>
              <a:t>3. </a:t>
            </a:r>
            <a:r>
              <a:rPr lang="en-US" i="0"/>
              <a:t>Develop methods for the distribution and sharing of the secret information. </a:t>
            </a:r>
          </a:p>
          <a:p>
            <a:r>
              <a:rPr lang="en-US" b="1" i="0"/>
              <a:t>4. </a:t>
            </a:r>
            <a:r>
              <a:rPr lang="en-US" i="0"/>
              <a:t>Specify a protocol to be used by the two principals that makes use of the security algorithm and the secret information to achieve a particular security service </a:t>
            </a:r>
          </a:p>
          <a:p>
            <a:endParaRPr lang="en-US"/>
          </a:p>
        </p:txBody>
      </p:sp>
    </p:spTree>
    <p:extLst>
      <p:ext uri="{BB962C8B-B14F-4D97-AF65-F5344CB8AC3E}">
        <p14:creationId xmlns:p14="http://schemas.microsoft.com/office/powerpoint/2010/main" val="15221756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430887"/>
          </a:xfrm>
        </p:spPr>
        <p:txBody>
          <a:bodyPr/>
          <a:lstStyle/>
          <a:p>
            <a:r>
              <a:rPr lang="en-US" sz="2800"/>
              <a:t>Network access Security model</a:t>
            </a:r>
          </a:p>
        </p:txBody>
      </p:sp>
      <p:sp>
        <p:nvSpPr>
          <p:cNvPr id="3" name="Text Placeholder 2"/>
          <p:cNvSpPr>
            <a:spLocks noGrp="1"/>
          </p:cNvSpPr>
          <p:nvPr>
            <p:ph type="body" idx="1"/>
          </p:nvPr>
        </p:nvSpPr>
        <p:spPr>
          <a:xfrm>
            <a:off x="582902" y="1371600"/>
            <a:ext cx="7999831" cy="3610610"/>
          </a:xfrm>
        </p:spPr>
        <p:txBody>
          <a:bodyPr/>
          <a:lstStyle/>
          <a:p>
            <a:endParaRPr lang="en-US"/>
          </a:p>
        </p:txBody>
      </p:sp>
      <p:pic>
        <p:nvPicPr>
          <p:cNvPr id="4" name="Picture 3"/>
          <p:cNvPicPr>
            <a:picLocks noChangeAspect="1"/>
          </p:cNvPicPr>
          <p:nvPr/>
        </p:nvPicPr>
        <p:blipFill>
          <a:blip r:embed="rId2"/>
          <a:stretch>
            <a:fillRect/>
          </a:stretch>
        </p:blipFill>
        <p:spPr>
          <a:xfrm>
            <a:off x="457200" y="1143000"/>
            <a:ext cx="7897327" cy="3191320"/>
          </a:xfrm>
          <a:prstGeom prst="rect">
            <a:avLst/>
          </a:prstGeom>
        </p:spPr>
      </p:pic>
    </p:spTree>
    <p:extLst>
      <p:ext uri="{BB962C8B-B14F-4D97-AF65-F5344CB8AC3E}">
        <p14:creationId xmlns:p14="http://schemas.microsoft.com/office/powerpoint/2010/main" val="17354638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041" y="174117"/>
            <a:ext cx="8761095" cy="696595"/>
          </a:xfrm>
          <a:prstGeom prst="rect">
            <a:avLst/>
          </a:prstGeom>
        </p:spPr>
        <p:txBody>
          <a:bodyPr vert="horz" wrap="square" lIns="0" tIns="12700" rIns="0" bIns="0" rtlCol="0">
            <a:spAutoFit/>
          </a:bodyPr>
          <a:lstStyle/>
          <a:p>
            <a:pPr marL="12700">
              <a:lnSpc>
                <a:spcPct val="100000"/>
              </a:lnSpc>
              <a:spcBef>
                <a:spcPts val="100"/>
              </a:spcBef>
            </a:pPr>
            <a:r>
              <a:rPr b="0">
                <a:solidFill>
                  <a:srgbClr val="000000"/>
                </a:solidFill>
                <a:latin typeface="Arial" pitchFamily="34" charset="0"/>
                <a:cs typeface="Arial" pitchFamily="34" charset="0"/>
              </a:rPr>
              <a:t>OSI</a:t>
            </a:r>
            <a:r>
              <a:rPr b="0" spc="-15">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Security</a:t>
            </a:r>
            <a:r>
              <a:rPr b="0" spc="-10">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Structure</a:t>
            </a:r>
            <a:r>
              <a:rPr b="0" spc="-15">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/Mechanism</a:t>
            </a:r>
          </a:p>
        </p:txBody>
      </p:sp>
      <p:sp>
        <p:nvSpPr>
          <p:cNvPr id="3" name="object 3"/>
          <p:cNvSpPr txBox="1"/>
          <p:nvPr/>
        </p:nvSpPr>
        <p:spPr>
          <a:xfrm>
            <a:off x="78739" y="960180"/>
            <a:ext cx="8780780" cy="5671820"/>
          </a:xfrm>
          <a:prstGeom prst="rect">
            <a:avLst/>
          </a:prstGeom>
        </p:spPr>
        <p:txBody>
          <a:bodyPr vert="horz" wrap="square" lIns="0" tIns="7112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560"/>
              </a:spcBef>
              <a:buChar char="•"/>
              <a:tabLst>
                <a:tab pos="355600" algn="l"/>
              </a:tabLst>
            </a:pPr>
            <a:r>
              <a:rPr sz="3600">
                <a:latin typeface="Arial" pitchFamily="34" charset="0"/>
                <a:cs typeface="Arial" pitchFamily="34" charset="0"/>
              </a:rPr>
              <a:t>pervasive</a:t>
            </a:r>
            <a:r>
              <a:rPr sz="3600" spc="-45">
                <a:latin typeface="Arial" pitchFamily="34" charset="0"/>
                <a:cs typeface="Arial" pitchFamily="34" charset="0"/>
              </a:rPr>
              <a:t> </a:t>
            </a:r>
            <a:r>
              <a:rPr sz="3600">
                <a:latin typeface="Arial" pitchFamily="34" charset="0"/>
                <a:cs typeface="Arial" pitchFamily="34" charset="0"/>
              </a:rPr>
              <a:t>security</a:t>
            </a:r>
            <a:r>
              <a:rPr sz="3600" spc="-50">
                <a:latin typeface="Arial" pitchFamily="34" charset="0"/>
                <a:cs typeface="Arial" pitchFamily="34" charset="0"/>
              </a:rPr>
              <a:t> </a:t>
            </a:r>
            <a:r>
              <a:rPr sz="3600">
                <a:latin typeface="Arial" pitchFamily="34" charset="0"/>
                <a:cs typeface="Arial" pitchFamily="34" charset="0"/>
              </a:rPr>
              <a:t>mechanisms:</a:t>
            </a:r>
          </a:p>
          <a:p>
            <a:pPr marL="756285" marR="1016000" lvl="1" indent="-287020">
              <a:lnSpc>
                <a:spcPts val="3020"/>
              </a:lnSpc>
              <a:spcBef>
                <a:spcPts val="740"/>
              </a:spcBef>
              <a:buChar char="–"/>
              <a:tabLst>
                <a:tab pos="756920" algn="l"/>
              </a:tabLst>
            </a:pPr>
            <a:r>
              <a:rPr sz="2800">
                <a:latin typeface="Arial" pitchFamily="34" charset="0"/>
                <a:cs typeface="Arial" pitchFamily="34" charset="0"/>
              </a:rPr>
              <a:t>trusted</a:t>
            </a:r>
            <a:r>
              <a:rPr sz="2800" spc="-20">
                <a:latin typeface="Arial" pitchFamily="34" charset="0"/>
                <a:cs typeface="Arial" pitchFamily="34" charset="0"/>
              </a:rPr>
              <a:t> </a:t>
            </a:r>
            <a:r>
              <a:rPr sz="2800">
                <a:latin typeface="Arial" pitchFamily="34" charset="0"/>
                <a:cs typeface="Arial" pitchFamily="34" charset="0"/>
              </a:rPr>
              <a:t>functionality:</a:t>
            </a:r>
            <a:r>
              <a:rPr sz="2800" spc="-15">
                <a:latin typeface="Arial" pitchFamily="34" charset="0"/>
                <a:cs typeface="Arial" pitchFamily="34" charset="0"/>
              </a:rPr>
              <a:t> </a:t>
            </a:r>
            <a:r>
              <a:rPr sz="2800">
                <a:latin typeface="Arial" pitchFamily="34" charset="0"/>
                <a:cs typeface="Arial" pitchFamily="34" charset="0"/>
              </a:rPr>
              <a:t>functionality</a:t>
            </a:r>
            <a:r>
              <a:rPr sz="2800" spc="-15">
                <a:latin typeface="Arial" pitchFamily="34" charset="0"/>
                <a:cs typeface="Arial" pitchFamily="34" charset="0"/>
              </a:rPr>
              <a:t> </a:t>
            </a:r>
            <a:r>
              <a:rPr sz="2800" spc="-5">
                <a:latin typeface="Arial" pitchFamily="34" charset="0"/>
                <a:cs typeface="Arial" pitchFamily="34" charset="0"/>
              </a:rPr>
              <a:t>that</a:t>
            </a:r>
            <a:r>
              <a:rPr sz="2800" spc="-15">
                <a:latin typeface="Arial" pitchFamily="34" charset="0"/>
                <a:cs typeface="Arial" pitchFamily="34" charset="0"/>
              </a:rPr>
              <a:t> </a:t>
            </a:r>
            <a:r>
              <a:rPr sz="2800" spc="-5">
                <a:latin typeface="Arial" pitchFamily="34" charset="0"/>
                <a:cs typeface="Arial" pitchFamily="34" charset="0"/>
              </a:rPr>
              <a:t>can be </a:t>
            </a:r>
            <a:r>
              <a:rPr sz="2800" spc="-765">
                <a:latin typeface="Arial" pitchFamily="34" charset="0"/>
                <a:cs typeface="Arial" pitchFamily="34" charset="0"/>
              </a:rPr>
              <a:t> </a:t>
            </a:r>
            <a:r>
              <a:rPr sz="2800">
                <a:latin typeface="Arial" pitchFamily="34" charset="0"/>
                <a:cs typeface="Arial" pitchFamily="34" charset="0"/>
              </a:rPr>
              <a:t>trusted</a:t>
            </a:r>
            <a:r>
              <a:rPr sz="2800" spc="-10">
                <a:latin typeface="Arial" pitchFamily="34" charset="0"/>
                <a:cs typeface="Arial" pitchFamily="34" charset="0"/>
              </a:rPr>
              <a:t> </a:t>
            </a:r>
            <a:r>
              <a:rPr sz="2800" spc="-5">
                <a:latin typeface="Arial" pitchFamily="34" charset="0"/>
                <a:cs typeface="Arial" pitchFamily="34" charset="0"/>
              </a:rPr>
              <a:t>to</a:t>
            </a:r>
            <a:r>
              <a:rPr sz="2800">
                <a:latin typeface="Arial" pitchFamily="34" charset="0"/>
                <a:cs typeface="Arial" pitchFamily="34" charset="0"/>
              </a:rPr>
              <a:t> perform</a:t>
            </a:r>
            <a:r>
              <a:rPr sz="2800" spc="-10">
                <a:latin typeface="Arial" pitchFamily="34" charset="0"/>
                <a:cs typeface="Arial" pitchFamily="34" charset="0"/>
              </a:rPr>
              <a:t> </a:t>
            </a:r>
            <a:r>
              <a:rPr sz="2800">
                <a:latin typeface="Arial" pitchFamily="34" charset="0"/>
                <a:cs typeface="Arial" pitchFamily="34" charset="0"/>
              </a:rPr>
              <a:t>as</a:t>
            </a:r>
            <a:r>
              <a:rPr sz="2800" spc="5">
                <a:latin typeface="Arial" pitchFamily="34" charset="0"/>
                <a:cs typeface="Arial" pitchFamily="34" charset="0"/>
              </a:rPr>
              <a:t> </a:t>
            </a:r>
            <a:r>
              <a:rPr sz="2800">
                <a:latin typeface="Arial" pitchFamily="34" charset="0"/>
                <a:cs typeface="Arial" pitchFamily="34" charset="0"/>
              </a:rPr>
              <a:t>intended.</a:t>
            </a:r>
          </a:p>
          <a:p>
            <a:pPr marL="756285" marR="262890" lvl="1" indent="-287020">
              <a:lnSpc>
                <a:spcPts val="3020"/>
              </a:lnSpc>
              <a:spcBef>
                <a:spcPts val="685"/>
              </a:spcBef>
              <a:buChar char="–"/>
              <a:tabLst>
                <a:tab pos="756920" algn="l"/>
              </a:tabLst>
            </a:pPr>
            <a:r>
              <a:rPr sz="2800">
                <a:latin typeface="Arial" pitchFamily="34" charset="0"/>
                <a:cs typeface="Arial" pitchFamily="34" charset="0"/>
              </a:rPr>
              <a:t>security</a:t>
            </a:r>
            <a:r>
              <a:rPr sz="2800" spc="-5">
                <a:latin typeface="Arial" pitchFamily="34" charset="0"/>
                <a:cs typeface="Arial" pitchFamily="34" charset="0"/>
              </a:rPr>
              <a:t> labels:</a:t>
            </a:r>
            <a:r>
              <a:rPr sz="2800" spc="-10">
                <a:latin typeface="Arial" pitchFamily="34" charset="0"/>
                <a:cs typeface="Arial" pitchFamily="34" charset="0"/>
              </a:rPr>
              <a:t> </a:t>
            </a:r>
            <a:r>
              <a:rPr sz="2800">
                <a:latin typeface="Arial" pitchFamily="34" charset="0"/>
                <a:cs typeface="Arial" pitchFamily="34" charset="0"/>
              </a:rPr>
              <a:t>every</a:t>
            </a:r>
            <a:r>
              <a:rPr sz="2800" spc="5">
                <a:latin typeface="Arial" pitchFamily="34" charset="0"/>
                <a:cs typeface="Arial" pitchFamily="34" charset="0"/>
              </a:rPr>
              <a:t> </a:t>
            </a:r>
            <a:r>
              <a:rPr sz="2800">
                <a:latin typeface="Arial" pitchFamily="34" charset="0"/>
                <a:cs typeface="Arial" pitchFamily="34" charset="0"/>
              </a:rPr>
              <a:t>item </a:t>
            </a:r>
            <a:r>
              <a:rPr sz="2800" spc="-5">
                <a:latin typeface="Arial" pitchFamily="34" charset="0"/>
                <a:cs typeface="Arial" pitchFamily="34" charset="0"/>
              </a:rPr>
              <a:t>is</a:t>
            </a:r>
            <a:r>
              <a:rPr sz="2800">
                <a:latin typeface="Arial" pitchFamily="34" charset="0"/>
                <a:cs typeface="Arial" pitchFamily="34" charset="0"/>
              </a:rPr>
              <a:t> associated </a:t>
            </a:r>
            <a:r>
              <a:rPr sz="2800" spc="-5">
                <a:latin typeface="Arial" pitchFamily="34" charset="0"/>
                <a:cs typeface="Arial" pitchFamily="34" charset="0"/>
              </a:rPr>
              <a:t>with</a:t>
            </a:r>
            <a:r>
              <a:rPr sz="2800">
                <a:latin typeface="Arial" pitchFamily="34" charset="0"/>
                <a:cs typeface="Arial" pitchFamily="34" charset="0"/>
              </a:rPr>
              <a:t> </a:t>
            </a:r>
            <a:r>
              <a:rPr sz="2800" spc="-5">
                <a:latin typeface="Arial" pitchFamily="34" charset="0"/>
                <a:cs typeface="Arial" pitchFamily="34" charset="0"/>
              </a:rPr>
              <a:t>a </a:t>
            </a:r>
            <a:r>
              <a:rPr sz="2800">
                <a:latin typeface="Arial" pitchFamily="34" charset="0"/>
                <a:cs typeface="Arial" pitchFamily="34" charset="0"/>
              </a:rPr>
              <a:t> security</a:t>
            </a:r>
            <a:r>
              <a:rPr sz="2800" spc="-5">
                <a:latin typeface="Arial" pitchFamily="34" charset="0"/>
                <a:cs typeface="Arial" pitchFamily="34" charset="0"/>
              </a:rPr>
              <a:t> label. For</a:t>
            </a:r>
            <a:r>
              <a:rPr sz="2800" spc="10">
                <a:latin typeface="Arial" pitchFamily="34" charset="0"/>
                <a:cs typeface="Arial" pitchFamily="34" charset="0"/>
              </a:rPr>
              <a:t> </a:t>
            </a:r>
            <a:r>
              <a:rPr sz="2800" spc="-5">
                <a:latin typeface="Arial" pitchFamily="34" charset="0"/>
                <a:cs typeface="Arial" pitchFamily="34" charset="0"/>
              </a:rPr>
              <a:t>example</a:t>
            </a:r>
            <a:r>
              <a:rPr sz="2800" spc="15">
                <a:latin typeface="Arial" pitchFamily="34" charset="0"/>
                <a:cs typeface="Arial" pitchFamily="34" charset="0"/>
              </a:rPr>
              <a:t> </a:t>
            </a:r>
            <a:r>
              <a:rPr sz="2800" spc="-5">
                <a:latin typeface="Arial" pitchFamily="34" charset="0"/>
                <a:cs typeface="Arial" pitchFamily="34" charset="0"/>
              </a:rPr>
              <a:t>: a</a:t>
            </a:r>
            <a:r>
              <a:rPr sz="2800">
                <a:latin typeface="Arial" pitchFamily="34" charset="0"/>
                <a:cs typeface="Arial" pitchFamily="34" charset="0"/>
              </a:rPr>
              <a:t> </a:t>
            </a:r>
            <a:r>
              <a:rPr sz="2800" spc="-5">
                <a:latin typeface="Arial" pitchFamily="34" charset="0"/>
                <a:cs typeface="Arial" pitchFamily="34" charset="0"/>
              </a:rPr>
              <a:t>label</a:t>
            </a:r>
            <a:r>
              <a:rPr sz="2800" spc="10">
                <a:latin typeface="Arial" pitchFamily="34" charset="0"/>
                <a:cs typeface="Arial" pitchFamily="34" charset="0"/>
              </a:rPr>
              <a:t> </a:t>
            </a:r>
            <a:r>
              <a:rPr sz="2800" spc="-5">
                <a:latin typeface="Arial" pitchFamily="34" charset="0"/>
                <a:cs typeface="Arial" pitchFamily="34" charset="0"/>
              </a:rPr>
              <a:t>for</a:t>
            </a:r>
            <a:r>
              <a:rPr sz="2800">
                <a:latin typeface="Arial" pitchFamily="34" charset="0"/>
                <a:cs typeface="Arial" pitchFamily="34" charset="0"/>
              </a:rPr>
              <a:t> sensitivity </a:t>
            </a:r>
            <a:r>
              <a:rPr sz="2800" spc="-760">
                <a:latin typeface="Arial" pitchFamily="34" charset="0"/>
                <a:cs typeface="Arial" pitchFamily="34" charset="0"/>
              </a:rPr>
              <a:t> </a:t>
            </a:r>
            <a:r>
              <a:rPr sz="2800" spc="-5">
                <a:latin typeface="Arial" pitchFamily="34" charset="0"/>
                <a:cs typeface="Arial" pitchFamily="34" charset="0"/>
              </a:rPr>
              <a:t>level.</a:t>
            </a:r>
            <a:endParaRPr sz="2800">
              <a:latin typeface="Arial" pitchFamily="34" charset="0"/>
              <a:cs typeface="Arial" pitchFamily="34" charset="0"/>
            </a:endParaRPr>
          </a:p>
          <a:p>
            <a:pPr marL="756285" marR="5080" lvl="1" indent="-287020">
              <a:lnSpc>
                <a:spcPts val="3030"/>
              </a:lnSpc>
              <a:spcBef>
                <a:spcPts val="675"/>
              </a:spcBef>
              <a:buFont typeface="Arial" pitchFamily="34" charset="0"/>
              <a:buChar char="–"/>
              <a:tabLst>
                <a:tab pos="855344" algn="l"/>
                <a:tab pos="855980" algn="l"/>
              </a:tabLst>
            </a:pPr>
            <a:r>
              <a:t>	</a:t>
            </a:r>
            <a:r>
              <a:rPr sz="2800" spc="-5">
                <a:latin typeface="Arial" pitchFamily="34" charset="0"/>
                <a:cs typeface="Arial" pitchFamily="34" charset="0"/>
              </a:rPr>
              <a:t>event detection :</a:t>
            </a:r>
            <a:r>
              <a:rPr sz="2800">
                <a:latin typeface="Arial" pitchFamily="34" charset="0"/>
                <a:cs typeface="Arial" pitchFamily="34" charset="0"/>
              </a:rPr>
              <a:t> detective</a:t>
            </a:r>
            <a:r>
              <a:rPr sz="2800" spc="-5">
                <a:latin typeface="Arial" pitchFamily="34" charset="0"/>
                <a:cs typeface="Arial" pitchFamily="34" charset="0"/>
              </a:rPr>
              <a:t> and</a:t>
            </a:r>
            <a:r>
              <a:rPr sz="2800" spc="10">
                <a:latin typeface="Arial" pitchFamily="34" charset="0"/>
                <a:cs typeface="Arial" pitchFamily="34" charset="0"/>
              </a:rPr>
              <a:t> </a:t>
            </a:r>
            <a:r>
              <a:rPr sz="2800" spc="-5">
                <a:latin typeface="Arial" pitchFamily="34" charset="0"/>
                <a:cs typeface="Arial" pitchFamily="34" charset="0"/>
              </a:rPr>
              <a:t>could</a:t>
            </a:r>
            <a:r>
              <a:rPr sz="2800" spc="5">
                <a:latin typeface="Arial" pitchFamily="34" charset="0"/>
                <a:cs typeface="Arial" pitchFamily="34" charset="0"/>
              </a:rPr>
              <a:t> </a:t>
            </a:r>
            <a:r>
              <a:rPr sz="2800" spc="-5">
                <a:latin typeface="Arial" pitchFamily="34" charset="0"/>
                <a:cs typeface="Arial" pitchFamily="34" charset="0"/>
              </a:rPr>
              <a:t>be</a:t>
            </a:r>
            <a:r>
              <a:rPr sz="2800" spc="15">
                <a:latin typeface="Arial" pitchFamily="34" charset="0"/>
                <a:cs typeface="Arial" pitchFamily="34" charset="0"/>
              </a:rPr>
              <a:t> </a:t>
            </a:r>
            <a:r>
              <a:rPr sz="2800">
                <a:latin typeface="Arial" pitchFamily="34" charset="0"/>
                <a:cs typeface="Arial" pitchFamily="34" charset="0"/>
              </a:rPr>
              <a:t>corrective </a:t>
            </a:r>
            <a:r>
              <a:rPr sz="2800" spc="-765">
                <a:latin typeface="Arial" pitchFamily="34" charset="0"/>
                <a:cs typeface="Arial" pitchFamily="34" charset="0"/>
              </a:rPr>
              <a:t> </a:t>
            </a:r>
            <a:r>
              <a:rPr sz="2800" spc="-5">
                <a:latin typeface="Arial" pitchFamily="34" charset="0"/>
                <a:cs typeface="Arial" pitchFamily="34" charset="0"/>
              </a:rPr>
              <a:t>mechanism</a:t>
            </a:r>
            <a:r>
              <a:rPr sz="2800" spc="10">
                <a:latin typeface="Arial" pitchFamily="34" charset="0"/>
                <a:cs typeface="Arial" pitchFamily="34" charset="0"/>
              </a:rPr>
              <a:t> </a:t>
            </a:r>
            <a:r>
              <a:rPr sz="2800" spc="-5">
                <a:latin typeface="Arial" pitchFamily="34" charset="0"/>
                <a:cs typeface="Arial" pitchFamily="34" charset="0"/>
              </a:rPr>
              <a:t>m</a:t>
            </a:r>
            <a:r>
              <a:rPr sz="2800" spc="10">
                <a:latin typeface="Arial" pitchFamily="34" charset="0"/>
                <a:cs typeface="Arial" pitchFamily="34" charset="0"/>
              </a:rPr>
              <a:t> </a:t>
            </a:r>
            <a:r>
              <a:rPr sz="2800" spc="-5">
                <a:latin typeface="Arial" pitchFamily="34" charset="0"/>
                <a:cs typeface="Arial" pitchFamily="34" charset="0"/>
              </a:rPr>
              <a:t>for</a:t>
            </a:r>
            <a:r>
              <a:rPr sz="2800">
                <a:latin typeface="Arial" pitchFamily="34" charset="0"/>
                <a:cs typeface="Arial" pitchFamily="34" charset="0"/>
              </a:rPr>
              <a:t> security</a:t>
            </a:r>
            <a:r>
              <a:rPr sz="2800" spc="-5">
                <a:latin typeface="Arial" pitchFamily="34" charset="0"/>
                <a:cs typeface="Arial" pitchFamily="34" charset="0"/>
              </a:rPr>
              <a:t> event.</a:t>
            </a:r>
            <a:endParaRPr sz="2800">
              <a:latin typeface="Arial" pitchFamily="34" charset="0"/>
              <a:cs typeface="Arial" pitchFamily="34" charset="0"/>
            </a:endParaRPr>
          </a:p>
          <a:p>
            <a:pPr marL="756285" marR="560070" lvl="1" indent="-287020">
              <a:lnSpc>
                <a:spcPts val="3020"/>
              </a:lnSpc>
              <a:spcBef>
                <a:spcPts val="670"/>
              </a:spcBef>
              <a:buChar char="–"/>
              <a:tabLst>
                <a:tab pos="756920" algn="l"/>
              </a:tabLst>
            </a:pPr>
            <a:r>
              <a:rPr sz="2800">
                <a:latin typeface="Arial" pitchFamily="34" charset="0"/>
                <a:cs typeface="Arial" pitchFamily="34" charset="0"/>
              </a:rPr>
              <a:t>security</a:t>
            </a:r>
            <a:r>
              <a:rPr sz="2800" spc="-10">
                <a:latin typeface="Arial" pitchFamily="34" charset="0"/>
                <a:cs typeface="Arial" pitchFamily="34" charset="0"/>
              </a:rPr>
              <a:t> </a:t>
            </a:r>
            <a:r>
              <a:rPr sz="2800">
                <a:latin typeface="Arial" pitchFamily="34" charset="0"/>
                <a:cs typeface="Arial" pitchFamily="34" charset="0"/>
              </a:rPr>
              <a:t>audit</a:t>
            </a:r>
            <a:r>
              <a:rPr sz="2800" spc="5">
                <a:latin typeface="Arial" pitchFamily="34" charset="0"/>
                <a:cs typeface="Arial" pitchFamily="34" charset="0"/>
              </a:rPr>
              <a:t> </a:t>
            </a:r>
            <a:r>
              <a:rPr sz="2800">
                <a:latin typeface="Arial" pitchFamily="34" charset="0"/>
                <a:cs typeface="Arial" pitchFamily="34" charset="0"/>
              </a:rPr>
              <a:t>trails:</a:t>
            </a:r>
            <a:r>
              <a:rPr sz="2800" spc="-10">
                <a:latin typeface="Arial" pitchFamily="34" charset="0"/>
                <a:cs typeface="Arial" pitchFamily="34" charset="0"/>
              </a:rPr>
              <a:t> </a:t>
            </a:r>
            <a:r>
              <a:rPr sz="2800" spc="-5">
                <a:latin typeface="Arial" pitchFamily="34" charset="0"/>
                <a:cs typeface="Arial" pitchFamily="34" charset="0"/>
              </a:rPr>
              <a:t>Review</a:t>
            </a:r>
            <a:r>
              <a:rPr sz="2800" spc="5">
                <a:latin typeface="Arial" pitchFamily="34" charset="0"/>
                <a:cs typeface="Arial" pitchFamily="34" charset="0"/>
              </a:rPr>
              <a:t> </a:t>
            </a:r>
            <a:r>
              <a:rPr sz="2800" spc="-5">
                <a:latin typeface="Arial" pitchFamily="34" charset="0"/>
                <a:cs typeface="Arial" pitchFamily="34" charset="0"/>
              </a:rPr>
              <a:t>and Examination</a:t>
            </a:r>
            <a:r>
              <a:rPr sz="2800" spc="10">
                <a:latin typeface="Arial" pitchFamily="34" charset="0"/>
                <a:cs typeface="Arial" pitchFamily="34" charset="0"/>
              </a:rPr>
              <a:t> </a:t>
            </a:r>
            <a:r>
              <a:rPr sz="2800" spc="-5">
                <a:latin typeface="Arial" pitchFamily="34" charset="0"/>
                <a:cs typeface="Arial" pitchFamily="34" charset="0"/>
              </a:rPr>
              <a:t>of </a:t>
            </a:r>
            <a:r>
              <a:rPr sz="2800" spc="-760">
                <a:latin typeface="Arial" pitchFamily="34" charset="0"/>
                <a:cs typeface="Arial" pitchFamily="34" charset="0"/>
              </a:rPr>
              <a:t> </a:t>
            </a:r>
            <a:r>
              <a:rPr sz="2800" spc="-5">
                <a:latin typeface="Arial" pitchFamily="34" charset="0"/>
                <a:cs typeface="Arial" pitchFamily="34" charset="0"/>
              </a:rPr>
              <a:t>system</a:t>
            </a:r>
            <a:r>
              <a:rPr sz="2800" spc="-10">
                <a:latin typeface="Arial" pitchFamily="34" charset="0"/>
                <a:cs typeface="Arial" pitchFamily="34" charset="0"/>
              </a:rPr>
              <a:t> </a:t>
            </a:r>
            <a:r>
              <a:rPr sz="2800" spc="-5">
                <a:latin typeface="Arial" pitchFamily="34" charset="0"/>
                <a:cs typeface="Arial" pitchFamily="34" charset="0"/>
              </a:rPr>
              <a:t>records</a:t>
            </a:r>
            <a:r>
              <a:rPr sz="2800" spc="5">
                <a:latin typeface="Arial" pitchFamily="34" charset="0"/>
                <a:cs typeface="Arial" pitchFamily="34" charset="0"/>
              </a:rPr>
              <a:t> </a:t>
            </a:r>
            <a:r>
              <a:rPr sz="2800">
                <a:latin typeface="Arial" pitchFamily="34" charset="0"/>
                <a:cs typeface="Arial" pitchFamily="34" charset="0"/>
              </a:rPr>
              <a:t>and</a:t>
            </a:r>
            <a:r>
              <a:rPr sz="2800" spc="-5">
                <a:latin typeface="Arial" pitchFamily="34" charset="0"/>
                <a:cs typeface="Arial" pitchFamily="34" charset="0"/>
              </a:rPr>
              <a:t> </a:t>
            </a:r>
            <a:r>
              <a:rPr sz="2800">
                <a:latin typeface="Arial" pitchFamily="34" charset="0"/>
                <a:cs typeface="Arial" pitchFamily="34" charset="0"/>
              </a:rPr>
              <a:t>activities</a:t>
            </a:r>
          </a:p>
          <a:p>
            <a:pPr marL="756285" marR="1171575" lvl="1" indent="-287020">
              <a:lnSpc>
                <a:spcPts val="3020"/>
              </a:lnSpc>
              <a:spcBef>
                <a:spcPts val="685"/>
              </a:spcBef>
              <a:buFont typeface="Arial" pitchFamily="34" charset="0"/>
              <a:buChar char="–"/>
              <a:tabLst>
                <a:tab pos="855344" algn="l"/>
                <a:tab pos="855980" algn="l"/>
              </a:tabLst>
            </a:pPr>
            <a:r>
              <a:t>	</a:t>
            </a:r>
            <a:r>
              <a:rPr sz="2800">
                <a:latin typeface="Arial" pitchFamily="34" charset="0"/>
                <a:cs typeface="Arial" pitchFamily="34" charset="0"/>
              </a:rPr>
              <a:t>security recovery : </a:t>
            </a:r>
            <a:r>
              <a:rPr sz="2800" spc="-5">
                <a:latin typeface="Arial" pitchFamily="34" charset="0"/>
                <a:cs typeface="Arial" pitchFamily="34" charset="0"/>
              </a:rPr>
              <a:t>implementing </a:t>
            </a:r>
            <a:r>
              <a:rPr sz="2800">
                <a:latin typeface="Arial" pitchFamily="34" charset="0"/>
                <a:cs typeface="Arial" pitchFamily="34" charset="0"/>
              </a:rPr>
              <a:t>corrective </a:t>
            </a:r>
            <a:r>
              <a:rPr sz="2800" spc="-765">
                <a:latin typeface="Arial" pitchFamily="34" charset="0"/>
                <a:cs typeface="Arial" pitchFamily="34" charset="0"/>
              </a:rPr>
              <a:t> </a:t>
            </a:r>
            <a:r>
              <a:rPr sz="2800">
                <a:latin typeface="Arial" pitchFamily="34" charset="0"/>
                <a:cs typeface="Arial" pitchFamily="34" charset="0"/>
              </a:rPr>
              <a:t>security </a:t>
            </a:r>
            <a:r>
              <a:rPr sz="2800" spc="-5">
                <a:latin typeface="Arial" pitchFamily="34" charset="0"/>
                <a:cs typeface="Arial" pitchFamily="34" charset="0"/>
              </a:rPr>
              <a:t>mechanisms and </a:t>
            </a:r>
            <a:r>
              <a:rPr sz="2800">
                <a:latin typeface="Arial" pitchFamily="34" charset="0"/>
                <a:cs typeface="Arial" pitchFamily="34" charset="0"/>
              </a:rPr>
              <a:t>putting them </a:t>
            </a:r>
            <a:r>
              <a:rPr sz="2800" spc="-5">
                <a:latin typeface="Arial" pitchFamily="34" charset="0"/>
                <a:cs typeface="Arial" pitchFamily="34" charset="0"/>
              </a:rPr>
              <a:t>in </a:t>
            </a:r>
            <a:r>
              <a:rPr sz="2800">
                <a:latin typeface="Arial" pitchFamily="34" charset="0"/>
                <a:cs typeface="Arial" pitchFamily="34" charset="0"/>
              </a:rPr>
              <a:t> appropriate</a:t>
            </a:r>
            <a:r>
              <a:rPr sz="2800" spc="5">
                <a:latin typeface="Arial" pitchFamily="34" charset="0"/>
                <a:cs typeface="Arial" pitchFamily="34" charset="0"/>
              </a:rPr>
              <a:t> </a:t>
            </a:r>
            <a:r>
              <a:rPr sz="2800">
                <a:latin typeface="Arial" pitchFamily="34" charset="0"/>
                <a:cs typeface="Arial" pitchFamily="34" charset="0"/>
              </a:rPr>
              <a:t>place.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145">
              <a:lnSpc>
                <a:spcPct val="100000"/>
              </a:lnSpc>
              <a:spcBef>
                <a:spcPts val="105"/>
              </a:spcBef>
            </a:pPr>
            <a:r>
              <a:t>The</a:t>
            </a:r>
            <a:r>
              <a:rPr spc="-10"/>
              <a:t> </a:t>
            </a:r>
            <a:r>
              <a:t>OSI</a:t>
            </a:r>
            <a:r>
              <a:rPr spc="-5"/>
              <a:t> </a:t>
            </a:r>
            <a:r>
              <a:t>Security</a:t>
            </a:r>
            <a:r>
              <a:rPr spc="-5"/>
              <a:t> </a:t>
            </a:r>
            <a:r>
              <a:t>Architecture</a:t>
            </a:r>
          </a:p>
        </p:txBody>
      </p:sp>
      <p:sp>
        <p:nvSpPr>
          <p:cNvPr id="3" name="object 3"/>
          <p:cNvSpPr txBox="1"/>
          <p:nvPr/>
        </p:nvSpPr>
        <p:spPr>
          <a:xfrm>
            <a:off x="286918" y="1289761"/>
            <a:ext cx="8775065" cy="268478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080" indent="-342900" algn="just">
              <a:lnSpc>
                <a:spcPct val="100000"/>
              </a:lnSpc>
              <a:spcBef>
                <a:spcPts val="100"/>
              </a:spcBef>
              <a:buChar char="•"/>
              <a:tabLst>
                <a:tab pos="355600" algn="l"/>
              </a:tabLst>
            </a:pPr>
            <a:r>
              <a:rPr sz="3600" spc="-5">
                <a:latin typeface="Arial" pitchFamily="34" charset="0"/>
                <a:cs typeface="Arial" pitchFamily="34" charset="0"/>
              </a:rPr>
              <a:t>In</a:t>
            </a:r>
            <a:r>
              <a:rPr sz="3600">
                <a:latin typeface="Arial" pitchFamily="34" charset="0"/>
                <a:cs typeface="Arial" pitchFamily="34" charset="0"/>
              </a:rPr>
              <a:t> an</a:t>
            </a:r>
            <a:r>
              <a:rPr sz="3600" spc="5">
                <a:latin typeface="Arial" pitchFamily="34" charset="0"/>
                <a:cs typeface="Arial" pitchFamily="34" charset="0"/>
              </a:rPr>
              <a:t> </a:t>
            </a:r>
            <a:r>
              <a:rPr sz="3600" spc="-5">
                <a:latin typeface="Arial" pitchFamily="34" charset="0"/>
                <a:cs typeface="Arial" pitchFamily="34" charset="0"/>
              </a:rPr>
              <a:t>organization,</a:t>
            </a:r>
            <a:r>
              <a:rPr sz="3600">
                <a:latin typeface="Arial" pitchFamily="34" charset="0"/>
                <a:cs typeface="Arial" pitchFamily="34" charset="0"/>
              </a:rPr>
              <a:t> the</a:t>
            </a:r>
            <a:r>
              <a:rPr sz="3600" spc="5">
                <a:latin typeface="Arial" pitchFamily="34" charset="0"/>
                <a:cs typeface="Arial" pitchFamily="34" charset="0"/>
              </a:rPr>
              <a:t> </a:t>
            </a:r>
            <a:r>
              <a:rPr sz="3600">
                <a:latin typeface="Arial" pitchFamily="34" charset="0"/>
                <a:cs typeface="Arial" pitchFamily="34" charset="0"/>
              </a:rPr>
              <a:t>manager </a:t>
            </a:r>
            <a:r>
              <a:rPr sz="3600" spc="5">
                <a:latin typeface="Arial" pitchFamily="34" charset="0"/>
                <a:cs typeface="Arial" pitchFamily="34" charset="0"/>
              </a:rPr>
              <a:t> </a:t>
            </a:r>
            <a:r>
              <a:rPr sz="3600">
                <a:latin typeface="Arial" pitchFamily="34" charset="0"/>
                <a:cs typeface="Arial" pitchFamily="34" charset="0"/>
              </a:rPr>
              <a:t>responsible </a:t>
            </a:r>
            <a:r>
              <a:rPr sz="3600" spc="-5">
                <a:latin typeface="Arial" pitchFamily="34" charset="0"/>
                <a:cs typeface="Arial" pitchFamily="34" charset="0"/>
              </a:rPr>
              <a:t>for </a:t>
            </a:r>
            <a:r>
              <a:rPr sz="3600">
                <a:latin typeface="Arial" pitchFamily="34" charset="0"/>
                <a:cs typeface="Arial" pitchFamily="34" charset="0"/>
              </a:rPr>
              <a:t>security </a:t>
            </a:r>
            <a:r>
              <a:rPr sz="3600" spc="-5">
                <a:latin typeface="Arial" pitchFamily="34" charset="0"/>
                <a:cs typeface="Arial" pitchFamily="34" charset="0"/>
              </a:rPr>
              <a:t>has to </a:t>
            </a:r>
            <a:r>
              <a:rPr sz="3200" spc="-5">
                <a:latin typeface="Arial" pitchFamily="34" charset="0"/>
                <a:cs typeface="Arial" pitchFamily="34" charset="0"/>
              </a:rPr>
              <a:t>effectively </a:t>
            </a:r>
            <a:r>
              <a:rPr sz="3200">
                <a:latin typeface="Arial" pitchFamily="34" charset="0"/>
                <a:cs typeface="Arial" pitchFamily="34" charset="0"/>
              </a:rPr>
              <a:t> assess</a:t>
            </a:r>
            <a:r>
              <a:rPr sz="3200" spc="-30">
                <a:latin typeface="Arial" pitchFamily="34" charset="0"/>
                <a:cs typeface="Arial" pitchFamily="34" charset="0"/>
              </a:rPr>
              <a:t> </a:t>
            </a:r>
            <a:r>
              <a:rPr sz="3200">
                <a:latin typeface="Arial" pitchFamily="34" charset="0"/>
                <a:cs typeface="Arial" pitchFamily="34" charset="0"/>
              </a:rPr>
              <a:t>the</a:t>
            </a:r>
            <a:r>
              <a:rPr sz="3200" spc="-15">
                <a:latin typeface="Arial" pitchFamily="34" charset="0"/>
                <a:cs typeface="Arial" pitchFamily="34" charset="0"/>
              </a:rPr>
              <a:t> </a:t>
            </a:r>
            <a:r>
              <a:rPr sz="3200">
                <a:latin typeface="Arial" pitchFamily="34" charset="0"/>
                <a:cs typeface="Arial" pitchFamily="34" charset="0"/>
              </a:rPr>
              <a:t>security</a:t>
            </a:r>
            <a:r>
              <a:rPr sz="3200" spc="-25">
                <a:latin typeface="Arial" pitchFamily="34" charset="0"/>
                <a:cs typeface="Arial" pitchFamily="34" charset="0"/>
              </a:rPr>
              <a:t> </a:t>
            </a:r>
            <a:r>
              <a:rPr sz="3200" spc="-10">
                <a:latin typeface="Arial" pitchFamily="34" charset="0"/>
                <a:cs typeface="Arial" pitchFamily="34" charset="0"/>
              </a:rPr>
              <a:t>needs </a:t>
            </a:r>
            <a:r>
              <a:rPr sz="3200" spc="-5">
                <a:latin typeface="Arial" pitchFamily="34" charset="0"/>
                <a:cs typeface="Arial" pitchFamily="34" charset="0"/>
              </a:rPr>
              <a:t>of</a:t>
            </a:r>
            <a:r>
              <a:rPr sz="3200" spc="-20">
                <a:latin typeface="Arial" pitchFamily="34" charset="0"/>
                <a:cs typeface="Arial" pitchFamily="34" charset="0"/>
              </a:rPr>
              <a:t> </a:t>
            </a:r>
            <a:r>
              <a:rPr sz="3200" spc="-5">
                <a:latin typeface="Arial" pitchFamily="34" charset="0"/>
                <a:cs typeface="Arial" pitchFamily="34" charset="0"/>
              </a:rPr>
              <a:t>an organization.</a:t>
            </a:r>
            <a:endParaRPr sz="3200">
              <a:latin typeface="Arial" pitchFamily="34" charset="0"/>
              <a:cs typeface="Arial" pitchFamily="34" charset="0"/>
            </a:endParaRPr>
          </a:p>
          <a:p>
            <a:pPr marL="355600" marR="5080" indent="-342900" algn="just">
              <a:lnSpc>
                <a:spcPct val="100000"/>
              </a:lnSpc>
              <a:spcBef>
                <a:spcPts val="775"/>
              </a:spcBef>
              <a:buChar char="•"/>
              <a:tabLst>
                <a:tab pos="355600" algn="l"/>
              </a:tabLst>
            </a:pPr>
            <a:r>
              <a:rPr sz="3200">
                <a:latin typeface="Arial" pitchFamily="34" charset="0"/>
                <a:cs typeface="Arial" pitchFamily="34" charset="0"/>
              </a:rPr>
              <a:t>He</a:t>
            </a:r>
            <a:r>
              <a:rPr sz="3200" spc="5">
                <a:latin typeface="Arial" pitchFamily="34" charset="0"/>
                <a:cs typeface="Arial" pitchFamily="34" charset="0"/>
              </a:rPr>
              <a:t> </a:t>
            </a:r>
            <a:r>
              <a:rPr sz="3200" spc="-5">
                <a:latin typeface="Arial" pitchFamily="34" charset="0"/>
                <a:cs typeface="Arial" pitchFamily="34" charset="0"/>
              </a:rPr>
              <a:t>has</a:t>
            </a:r>
            <a:r>
              <a:rPr sz="3200">
                <a:latin typeface="Arial" pitchFamily="34" charset="0"/>
                <a:cs typeface="Arial" pitchFamily="34" charset="0"/>
              </a:rPr>
              <a:t> to</a:t>
            </a:r>
            <a:r>
              <a:rPr sz="3200" spc="5">
                <a:latin typeface="Arial" pitchFamily="34" charset="0"/>
                <a:cs typeface="Arial" pitchFamily="34" charset="0"/>
              </a:rPr>
              <a:t> </a:t>
            </a:r>
            <a:r>
              <a:rPr sz="3200" spc="-5">
                <a:latin typeface="Arial" pitchFamily="34" charset="0"/>
                <a:cs typeface="Arial" pitchFamily="34" charset="0"/>
              </a:rPr>
              <a:t>evaluate</a:t>
            </a:r>
            <a:r>
              <a:rPr sz="3200">
                <a:latin typeface="Arial" pitchFamily="34" charset="0"/>
                <a:cs typeface="Arial" pitchFamily="34" charset="0"/>
              </a:rPr>
              <a:t> </a:t>
            </a:r>
            <a:r>
              <a:rPr sz="3200" spc="-5">
                <a:latin typeface="Arial" pitchFamily="34" charset="0"/>
                <a:cs typeface="Arial" pitchFamily="34" charset="0"/>
              </a:rPr>
              <a:t>and</a:t>
            </a:r>
            <a:r>
              <a:rPr sz="3200">
                <a:latin typeface="Arial" pitchFamily="34" charset="0"/>
                <a:cs typeface="Arial" pitchFamily="34" charset="0"/>
              </a:rPr>
              <a:t> </a:t>
            </a:r>
            <a:r>
              <a:rPr sz="3200" spc="-5">
                <a:latin typeface="Arial" pitchFamily="34" charset="0"/>
                <a:cs typeface="Arial" pitchFamily="34" charset="0"/>
              </a:rPr>
              <a:t>choose</a:t>
            </a:r>
            <a:r>
              <a:rPr sz="3200">
                <a:latin typeface="Arial" pitchFamily="34" charset="0"/>
                <a:cs typeface="Arial" pitchFamily="34" charset="0"/>
              </a:rPr>
              <a:t> </a:t>
            </a:r>
            <a:r>
              <a:rPr sz="3200" spc="-5">
                <a:latin typeface="Arial" pitchFamily="34" charset="0"/>
                <a:cs typeface="Arial" pitchFamily="34" charset="0"/>
              </a:rPr>
              <a:t>various </a:t>
            </a:r>
            <a:r>
              <a:rPr sz="3200" spc="-875">
                <a:latin typeface="Arial" pitchFamily="34" charset="0"/>
                <a:cs typeface="Arial" pitchFamily="34" charset="0"/>
              </a:rPr>
              <a:t> </a:t>
            </a:r>
            <a:r>
              <a:rPr sz="3200">
                <a:latin typeface="Arial" pitchFamily="34" charset="0"/>
                <a:cs typeface="Arial" pitchFamily="34" charset="0"/>
              </a:rPr>
              <a:t>security</a:t>
            </a:r>
            <a:r>
              <a:rPr sz="3200" spc="-25">
                <a:latin typeface="Arial" pitchFamily="34" charset="0"/>
                <a:cs typeface="Arial" pitchFamily="34" charset="0"/>
              </a:rPr>
              <a:t> </a:t>
            </a:r>
            <a:r>
              <a:rPr sz="3200" spc="-5">
                <a:latin typeface="Arial" pitchFamily="34" charset="0"/>
                <a:cs typeface="Arial" pitchFamily="34" charset="0"/>
              </a:rPr>
              <a:t>products</a:t>
            </a:r>
            <a:r>
              <a:rPr sz="3200" spc="-30">
                <a:latin typeface="Arial" pitchFamily="34" charset="0"/>
                <a:cs typeface="Arial" pitchFamily="34" charset="0"/>
              </a:rPr>
              <a:t> </a:t>
            </a:r>
            <a:r>
              <a:rPr sz="3200" spc="-5">
                <a:latin typeface="Arial" pitchFamily="34" charset="0"/>
                <a:cs typeface="Arial" pitchFamily="34" charset="0"/>
              </a:rPr>
              <a:t>and policies.</a:t>
            </a:r>
            <a:endParaRPr sz="3200">
              <a:latin typeface="Arial" pitchFamily="34" charset="0"/>
              <a:cs typeface="Arial" pitchFamily="34" charset="0"/>
            </a:endParaRPr>
          </a:p>
        </p:txBody>
      </p:sp>
      <p:sp>
        <p:nvSpPr>
          <p:cNvPr id="4" name="object 4"/>
          <p:cNvSpPr txBox="1"/>
          <p:nvPr/>
        </p:nvSpPr>
        <p:spPr>
          <a:xfrm>
            <a:off x="286918" y="4057904"/>
            <a:ext cx="5180965" cy="57404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indent="-342900">
              <a:lnSpc>
                <a:spcPct val="100000"/>
              </a:lnSpc>
              <a:spcBef>
                <a:spcPts val="100"/>
              </a:spcBef>
              <a:buChar char="•"/>
              <a:tabLst>
                <a:tab pos="355600" algn="l"/>
                <a:tab pos="2112645" algn="l"/>
                <a:tab pos="3362325" algn="l"/>
              </a:tabLst>
            </a:pPr>
            <a:r>
              <a:rPr sz="3600">
                <a:latin typeface="Arial" pitchFamily="34" charset="0"/>
                <a:cs typeface="Arial" pitchFamily="34" charset="0"/>
              </a:rPr>
              <a:t>Thus,	the	</a:t>
            </a:r>
            <a:r>
              <a:rPr sz="3600" spc="-5">
                <a:latin typeface="Arial" pitchFamily="34" charset="0"/>
                <a:cs typeface="Arial" pitchFamily="34" charset="0"/>
              </a:rPr>
              <a:t>mana</a:t>
            </a:r>
            <a:r>
              <a:rPr sz="3600">
                <a:latin typeface="Arial" pitchFamily="34" charset="0"/>
                <a:cs typeface="Arial" pitchFamily="34" charset="0"/>
              </a:rPr>
              <a:t>g</a:t>
            </a:r>
            <a:r>
              <a:rPr sz="3600" spc="-5">
                <a:latin typeface="Arial" pitchFamily="34" charset="0"/>
                <a:cs typeface="Arial" pitchFamily="34" charset="0"/>
              </a:rPr>
              <a:t>er</a:t>
            </a:r>
            <a:endParaRPr sz="3600">
              <a:latin typeface="Arial" pitchFamily="34" charset="0"/>
              <a:cs typeface="Arial" pitchFamily="34" charset="0"/>
            </a:endParaRPr>
          </a:p>
        </p:txBody>
      </p:sp>
      <p:sp>
        <p:nvSpPr>
          <p:cNvPr id="5" name="object 5"/>
          <p:cNvSpPr txBox="1"/>
          <p:nvPr/>
        </p:nvSpPr>
        <p:spPr>
          <a:xfrm>
            <a:off x="629818" y="4606797"/>
            <a:ext cx="2870835" cy="167195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100000"/>
              </a:lnSpc>
              <a:spcBef>
                <a:spcPts val="100"/>
              </a:spcBef>
            </a:pPr>
            <a:r>
              <a:rPr sz="3600" spc="-5">
                <a:latin typeface="Arial" pitchFamily="34" charset="0"/>
                <a:cs typeface="Arial" pitchFamily="34" charset="0"/>
              </a:rPr>
              <a:t>systematic </a:t>
            </a:r>
            <a:r>
              <a:rPr sz="3600">
                <a:latin typeface="Arial" pitchFamily="34" charset="0"/>
                <a:cs typeface="Arial" pitchFamily="34" charset="0"/>
              </a:rPr>
              <a:t> </a:t>
            </a:r>
            <a:r>
              <a:rPr sz="3600" spc="-5">
                <a:latin typeface="Arial" pitchFamily="34" charset="0"/>
                <a:cs typeface="Arial" pitchFamily="34" charset="0"/>
              </a:rPr>
              <a:t>requirements </a:t>
            </a:r>
            <a:r>
              <a:rPr sz="3600">
                <a:latin typeface="Arial" pitchFamily="34" charset="0"/>
                <a:cs typeface="Arial" pitchFamily="34" charset="0"/>
              </a:rPr>
              <a:t> charac</a:t>
            </a:r>
            <a:r>
              <a:rPr sz="3600" spc="-20">
                <a:latin typeface="Arial" pitchFamily="34" charset="0"/>
                <a:cs typeface="Arial" pitchFamily="34" charset="0"/>
              </a:rPr>
              <a:t>t</a:t>
            </a:r>
            <a:r>
              <a:rPr sz="3600">
                <a:latin typeface="Arial" pitchFamily="34" charset="0"/>
                <a:cs typeface="Arial" pitchFamily="34" charset="0"/>
              </a:rPr>
              <a:t>erizing</a:t>
            </a:r>
          </a:p>
        </p:txBody>
      </p:sp>
      <p:sp>
        <p:nvSpPr>
          <p:cNvPr id="6" name="object 6"/>
          <p:cNvSpPr txBox="1"/>
          <p:nvPr/>
        </p:nvSpPr>
        <p:spPr>
          <a:xfrm>
            <a:off x="3492246" y="4057904"/>
            <a:ext cx="5567680" cy="222123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indent="2563495" algn="r">
              <a:lnSpc>
                <a:spcPct val="100000"/>
              </a:lnSpc>
              <a:spcBef>
                <a:spcPts val="100"/>
              </a:spcBef>
              <a:tabLst>
                <a:tab pos="1501140" algn="l"/>
                <a:tab pos="1529080" algn="l"/>
                <a:tab pos="2613025" algn="l"/>
                <a:tab pos="4031615" algn="l"/>
                <a:tab pos="4435475" algn="l"/>
                <a:tab pos="4916170" algn="l"/>
              </a:tabLst>
            </a:pPr>
            <a:r>
              <a:rPr sz="3600" spc="-5">
                <a:latin typeface="Arial" pitchFamily="34" charset="0"/>
                <a:cs typeface="Arial" pitchFamily="34" charset="0"/>
              </a:rPr>
              <a:t>needs		some  way		of	defin</a:t>
            </a:r>
            <a:r>
              <a:rPr sz="3600">
                <a:latin typeface="Arial" pitchFamily="34" charset="0"/>
                <a:cs typeface="Arial" pitchFamily="34" charset="0"/>
              </a:rPr>
              <a:t>i</a:t>
            </a:r>
            <a:r>
              <a:rPr sz="3600" spc="-5">
                <a:latin typeface="Arial" pitchFamily="34" charset="0"/>
                <a:cs typeface="Arial" pitchFamily="34" charset="0"/>
              </a:rPr>
              <a:t>ng</a:t>
            </a:r>
            <a:r>
              <a:rPr sz="3600">
                <a:latin typeface="Arial" pitchFamily="34" charset="0"/>
                <a:cs typeface="Arial" pitchFamily="34" charset="0"/>
              </a:rPr>
              <a:t>		the  for	security	</a:t>
            </a:r>
            <a:r>
              <a:rPr sz="3600" spc="-5">
                <a:latin typeface="Arial" pitchFamily="34" charset="0"/>
                <a:cs typeface="Arial" pitchFamily="34" charset="0"/>
              </a:rPr>
              <a:t>and</a:t>
            </a:r>
            <a:endParaRPr sz="3600">
              <a:latin typeface="Arial" pitchFamily="34" charset="0"/>
              <a:cs typeface="Arial" pitchFamily="34" charset="0"/>
            </a:endParaRPr>
          </a:p>
          <a:p>
            <a:pPr marL="711835">
              <a:lnSpc>
                <a:spcPct val="100000"/>
              </a:lnSpc>
              <a:spcBef>
                <a:spcPts val="5"/>
              </a:spcBef>
            </a:pPr>
            <a:r>
              <a:rPr sz="3600">
                <a:latin typeface="Arial" pitchFamily="34" charset="0"/>
                <a:cs typeface="Arial" pitchFamily="34" charset="0"/>
              </a:rPr>
              <a:t>the</a:t>
            </a:r>
          </a:p>
        </p:txBody>
      </p:sp>
      <p:sp>
        <p:nvSpPr>
          <p:cNvPr id="7" name="object 7"/>
          <p:cNvSpPr txBox="1"/>
          <p:nvPr/>
        </p:nvSpPr>
        <p:spPr>
          <a:xfrm>
            <a:off x="5545328" y="5704128"/>
            <a:ext cx="3512185" cy="57467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tabLst>
                <a:tab pos="3119120" algn="l"/>
              </a:tabLst>
            </a:pPr>
            <a:r>
              <a:rPr sz="3600">
                <a:latin typeface="Arial" pitchFamily="34" charset="0"/>
                <a:cs typeface="Arial" pitchFamily="34" charset="0"/>
              </a:rPr>
              <a:t>approach</a:t>
            </a:r>
            <a:r>
              <a:rPr sz="3600" spc="-20">
                <a:latin typeface="Arial" pitchFamily="34" charset="0"/>
                <a:cs typeface="Arial" pitchFamily="34" charset="0"/>
              </a:rPr>
              <a:t>e</a:t>
            </a:r>
            <a:r>
              <a:rPr sz="3600">
                <a:latin typeface="Arial" pitchFamily="34" charset="0"/>
                <a:cs typeface="Arial" pitchFamily="34" charset="0"/>
              </a:rPr>
              <a:t>s	</a:t>
            </a:r>
            <a:r>
              <a:rPr sz="3600" spc="-10">
                <a:latin typeface="Arial" pitchFamily="34" charset="0"/>
                <a:cs typeface="Arial" pitchFamily="34" charset="0"/>
              </a:rPr>
              <a:t>to</a:t>
            </a:r>
            <a:endParaRPr sz="3600">
              <a:latin typeface="Arial" pitchFamily="34" charset="0"/>
              <a:cs typeface="Arial" pitchFamily="34" charset="0"/>
            </a:endParaRPr>
          </a:p>
        </p:txBody>
      </p:sp>
      <p:sp>
        <p:nvSpPr>
          <p:cNvPr id="8" name="object 8"/>
          <p:cNvSpPr txBox="1"/>
          <p:nvPr/>
        </p:nvSpPr>
        <p:spPr>
          <a:xfrm>
            <a:off x="629818" y="6253073"/>
            <a:ext cx="6100445" cy="57404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3600" spc="-5">
                <a:latin typeface="Arial" pitchFamily="34" charset="0"/>
                <a:cs typeface="Arial" pitchFamily="34" charset="0"/>
              </a:rPr>
              <a:t>satisfying</a:t>
            </a:r>
            <a:r>
              <a:rPr sz="3600" spc="-20">
                <a:latin typeface="Arial" pitchFamily="34" charset="0"/>
                <a:cs typeface="Arial" pitchFamily="34" charset="0"/>
              </a:rPr>
              <a:t> </a:t>
            </a:r>
            <a:r>
              <a:rPr sz="3600" spc="-5">
                <a:latin typeface="Arial" pitchFamily="34" charset="0"/>
                <a:cs typeface="Arial" pitchFamily="34" charset="0"/>
              </a:rPr>
              <a:t>those </a:t>
            </a:r>
            <a:r>
              <a:rPr sz="3600">
                <a:latin typeface="Arial" pitchFamily="34" charset="0"/>
                <a:cs typeface="Arial" pitchFamily="34" charset="0"/>
              </a:rPr>
              <a:t>requirements.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145">
              <a:lnSpc>
                <a:spcPct val="100000"/>
              </a:lnSpc>
              <a:spcBef>
                <a:spcPts val="105"/>
              </a:spcBef>
            </a:pPr>
            <a:r>
              <a:t>The</a:t>
            </a:r>
            <a:r>
              <a:rPr spc="-10"/>
              <a:t> </a:t>
            </a:r>
            <a:r>
              <a:t>OSI</a:t>
            </a:r>
            <a:r>
              <a:rPr spc="-5"/>
              <a:t> </a:t>
            </a:r>
            <a:r>
              <a:t>Security</a:t>
            </a:r>
            <a:r>
              <a:rPr spc="-5"/>
              <a:t> </a:t>
            </a:r>
            <a:r>
              <a:t>Architecture</a:t>
            </a:r>
          </a:p>
        </p:txBody>
      </p:sp>
      <p:sp>
        <p:nvSpPr>
          <p:cNvPr id="3" name="object 3"/>
          <p:cNvSpPr txBox="1"/>
          <p:nvPr/>
        </p:nvSpPr>
        <p:spPr>
          <a:xfrm>
            <a:off x="535940" y="1621282"/>
            <a:ext cx="8287384" cy="511048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199390" indent="-342900">
              <a:lnSpc>
                <a:spcPct val="100000"/>
              </a:lnSpc>
              <a:spcBef>
                <a:spcPts val="100"/>
              </a:spcBef>
              <a:buChar char="•"/>
              <a:tabLst>
                <a:tab pos="355600" algn="l"/>
              </a:tabLst>
            </a:pPr>
            <a:r>
              <a:rPr sz="3600">
                <a:latin typeface="Arial" pitchFamily="34" charset="0"/>
                <a:cs typeface="Arial" pitchFamily="34" charset="0"/>
              </a:rPr>
              <a:t>This</a:t>
            </a:r>
            <a:r>
              <a:rPr sz="3600" spc="-15">
                <a:latin typeface="Arial" pitchFamily="34" charset="0"/>
                <a:cs typeface="Arial" pitchFamily="34" charset="0"/>
              </a:rPr>
              <a:t> </a:t>
            </a:r>
            <a:r>
              <a:rPr sz="3600" spc="-5">
                <a:latin typeface="Arial" pitchFamily="34" charset="0"/>
                <a:cs typeface="Arial" pitchFamily="34" charset="0"/>
              </a:rPr>
              <a:t>is</a:t>
            </a:r>
            <a:r>
              <a:rPr sz="3600" spc="-10">
                <a:latin typeface="Arial" pitchFamily="34" charset="0"/>
                <a:cs typeface="Arial" pitchFamily="34" charset="0"/>
              </a:rPr>
              <a:t> </a:t>
            </a:r>
            <a:r>
              <a:rPr sz="3600">
                <a:latin typeface="Arial" pitchFamily="34" charset="0"/>
                <a:cs typeface="Arial" pitchFamily="34" charset="0"/>
              </a:rPr>
              <a:t>difficult</a:t>
            </a:r>
            <a:r>
              <a:rPr sz="3600" spc="-10">
                <a:latin typeface="Arial" pitchFamily="34" charset="0"/>
                <a:cs typeface="Arial" pitchFamily="34" charset="0"/>
              </a:rPr>
              <a:t> </a:t>
            </a:r>
            <a:r>
              <a:rPr sz="3600">
                <a:latin typeface="Arial" pitchFamily="34" charset="0"/>
                <a:cs typeface="Arial" pitchFamily="34" charset="0"/>
              </a:rPr>
              <a:t>enough</a:t>
            </a:r>
            <a:r>
              <a:rPr sz="3600" spc="-40">
                <a:latin typeface="Arial" pitchFamily="34" charset="0"/>
                <a:cs typeface="Arial" pitchFamily="34" charset="0"/>
              </a:rPr>
              <a:t> </a:t>
            </a:r>
            <a:r>
              <a:rPr sz="3600" spc="-5">
                <a:latin typeface="Arial" pitchFamily="34" charset="0"/>
                <a:cs typeface="Arial" pitchFamily="34" charset="0"/>
              </a:rPr>
              <a:t>in</a:t>
            </a:r>
            <a:r>
              <a:rPr sz="3600" spc="-10">
                <a:latin typeface="Arial" pitchFamily="34" charset="0"/>
                <a:cs typeface="Arial" pitchFamily="34" charset="0"/>
              </a:rPr>
              <a:t> </a:t>
            </a:r>
            <a:r>
              <a:rPr sz="3600" spc="-5">
                <a:latin typeface="Arial" pitchFamily="34" charset="0"/>
                <a:cs typeface="Arial" pitchFamily="34" charset="0"/>
              </a:rPr>
              <a:t>a</a:t>
            </a:r>
            <a:r>
              <a:rPr sz="3600" spc="-10">
                <a:latin typeface="Arial" pitchFamily="34" charset="0"/>
                <a:cs typeface="Arial" pitchFamily="34" charset="0"/>
              </a:rPr>
              <a:t> </a:t>
            </a:r>
            <a:r>
              <a:rPr sz="3600">
                <a:latin typeface="Arial" pitchFamily="34" charset="0"/>
                <a:cs typeface="Arial" pitchFamily="34" charset="0"/>
              </a:rPr>
              <a:t>centralized </a:t>
            </a:r>
            <a:r>
              <a:rPr sz="3600" spc="-985">
                <a:latin typeface="Arial" pitchFamily="34" charset="0"/>
                <a:cs typeface="Arial" pitchFamily="34" charset="0"/>
              </a:rPr>
              <a:t> </a:t>
            </a:r>
            <a:r>
              <a:rPr sz="3600">
                <a:latin typeface="Arial" pitchFamily="34" charset="0"/>
                <a:cs typeface="Arial" pitchFamily="34" charset="0"/>
              </a:rPr>
              <a:t>data</a:t>
            </a:r>
            <a:r>
              <a:rPr sz="3600" spc="-5">
                <a:latin typeface="Arial" pitchFamily="34" charset="0"/>
                <a:cs typeface="Arial" pitchFamily="34" charset="0"/>
              </a:rPr>
              <a:t> </a:t>
            </a:r>
            <a:r>
              <a:rPr sz="3600">
                <a:latin typeface="Arial" pitchFamily="34" charset="0"/>
                <a:cs typeface="Arial" pitchFamily="34" charset="0"/>
              </a:rPr>
              <a:t>processing</a:t>
            </a:r>
            <a:r>
              <a:rPr sz="3600" spc="-40">
                <a:latin typeface="Arial" pitchFamily="34" charset="0"/>
                <a:cs typeface="Arial" pitchFamily="34" charset="0"/>
              </a:rPr>
              <a:t> </a:t>
            </a:r>
            <a:r>
              <a:rPr sz="3600">
                <a:latin typeface="Arial" pitchFamily="34" charset="0"/>
                <a:cs typeface="Arial" pitchFamily="34" charset="0"/>
              </a:rPr>
              <a:t>environment.</a:t>
            </a:r>
          </a:p>
          <a:p>
            <a:pPr marL="355600" marR="809625" indent="-342900">
              <a:lnSpc>
                <a:spcPct val="100000"/>
              </a:lnSpc>
              <a:spcBef>
                <a:spcPts val="865"/>
              </a:spcBef>
              <a:buChar char="•"/>
              <a:tabLst>
                <a:tab pos="355600" algn="l"/>
              </a:tabLst>
            </a:pPr>
            <a:r>
              <a:rPr sz="3600">
                <a:latin typeface="Arial" pitchFamily="34" charset="0"/>
                <a:cs typeface="Arial" pitchFamily="34" charset="0"/>
              </a:rPr>
              <a:t>With the </a:t>
            </a:r>
            <a:r>
              <a:rPr sz="3600" spc="-5">
                <a:latin typeface="Arial" pitchFamily="34" charset="0"/>
                <a:cs typeface="Arial" pitchFamily="34" charset="0"/>
              </a:rPr>
              <a:t>use </a:t>
            </a:r>
            <a:r>
              <a:rPr sz="3600">
                <a:latin typeface="Arial" pitchFamily="34" charset="0"/>
                <a:cs typeface="Arial" pitchFamily="34" charset="0"/>
              </a:rPr>
              <a:t>of </a:t>
            </a:r>
            <a:r>
              <a:rPr sz="3600" spc="-5">
                <a:latin typeface="Arial" pitchFamily="34" charset="0"/>
                <a:cs typeface="Arial" pitchFamily="34" charset="0"/>
              </a:rPr>
              <a:t>local and wide area </a:t>
            </a:r>
            <a:r>
              <a:rPr sz="3600" spc="-994">
                <a:latin typeface="Arial" pitchFamily="34" charset="0"/>
                <a:cs typeface="Arial" pitchFamily="34" charset="0"/>
              </a:rPr>
              <a:t> </a:t>
            </a:r>
            <a:r>
              <a:rPr sz="3600" spc="-5">
                <a:latin typeface="Arial" pitchFamily="34" charset="0"/>
                <a:cs typeface="Arial" pitchFamily="34" charset="0"/>
              </a:rPr>
              <a:t>networks, the </a:t>
            </a:r>
            <a:r>
              <a:rPr sz="3600">
                <a:latin typeface="Arial" pitchFamily="34" charset="0"/>
                <a:cs typeface="Arial" pitchFamily="34" charset="0"/>
              </a:rPr>
              <a:t>problems </a:t>
            </a:r>
            <a:r>
              <a:rPr sz="3600" spc="-5">
                <a:latin typeface="Arial" pitchFamily="34" charset="0"/>
                <a:cs typeface="Arial" pitchFamily="34" charset="0"/>
              </a:rPr>
              <a:t>are </a:t>
            </a:r>
            <a:r>
              <a:rPr sz="3600">
                <a:latin typeface="Arial" pitchFamily="34" charset="0"/>
                <a:cs typeface="Arial" pitchFamily="34" charset="0"/>
              </a:rPr>
              <a:t> compounded.</a:t>
            </a:r>
          </a:p>
          <a:p>
            <a:pPr marL="355600" marR="5080" indent="-342900">
              <a:lnSpc>
                <a:spcPct val="100000"/>
              </a:lnSpc>
              <a:spcBef>
                <a:spcPts val="775"/>
              </a:spcBef>
              <a:buChar char="•"/>
              <a:tabLst>
                <a:tab pos="354965" algn="l"/>
                <a:tab pos="355600" algn="l"/>
              </a:tabLst>
            </a:pPr>
            <a:r>
              <a:rPr sz="3200">
                <a:latin typeface="Arial" pitchFamily="34" charset="0"/>
                <a:cs typeface="Arial" pitchFamily="34" charset="0"/>
              </a:rPr>
              <a:t>Such</a:t>
            </a:r>
            <a:r>
              <a:rPr sz="3200" spc="-20">
                <a:latin typeface="Arial" pitchFamily="34" charset="0"/>
                <a:cs typeface="Arial" pitchFamily="34" charset="0"/>
              </a:rPr>
              <a:t> </a:t>
            </a:r>
            <a:r>
              <a:rPr sz="3200">
                <a:latin typeface="Arial" pitchFamily="34" charset="0"/>
                <a:cs typeface="Arial" pitchFamily="34" charset="0"/>
              </a:rPr>
              <a:t>a</a:t>
            </a:r>
            <a:r>
              <a:rPr sz="3200" spc="5">
                <a:latin typeface="Arial" pitchFamily="34" charset="0"/>
                <a:cs typeface="Arial" pitchFamily="34" charset="0"/>
              </a:rPr>
              <a:t> </a:t>
            </a:r>
            <a:r>
              <a:rPr sz="3200" spc="-5">
                <a:latin typeface="Arial" pitchFamily="34" charset="0"/>
                <a:cs typeface="Arial" pitchFamily="34" charset="0"/>
              </a:rPr>
              <a:t>systematic</a:t>
            </a:r>
            <a:r>
              <a:rPr sz="3200" spc="-35">
                <a:latin typeface="Arial" pitchFamily="34" charset="0"/>
                <a:cs typeface="Arial" pitchFamily="34" charset="0"/>
              </a:rPr>
              <a:t> </a:t>
            </a:r>
            <a:r>
              <a:rPr sz="3200" spc="-5">
                <a:latin typeface="Arial" pitchFamily="34" charset="0"/>
                <a:cs typeface="Arial" pitchFamily="34" charset="0"/>
              </a:rPr>
              <a:t>approach</a:t>
            </a:r>
            <a:r>
              <a:rPr sz="3200" spc="-15">
                <a:latin typeface="Arial" pitchFamily="34" charset="0"/>
                <a:cs typeface="Arial" pitchFamily="34" charset="0"/>
              </a:rPr>
              <a:t> </a:t>
            </a:r>
            <a:r>
              <a:rPr sz="3200">
                <a:latin typeface="Arial" pitchFamily="34" charset="0"/>
                <a:cs typeface="Arial" pitchFamily="34" charset="0"/>
              </a:rPr>
              <a:t>was</a:t>
            </a:r>
            <a:r>
              <a:rPr sz="3200" spc="-15">
                <a:latin typeface="Arial" pitchFamily="34" charset="0"/>
                <a:cs typeface="Arial" pitchFamily="34" charset="0"/>
              </a:rPr>
              <a:t> </a:t>
            </a:r>
            <a:r>
              <a:rPr sz="3200" spc="-5">
                <a:latin typeface="Arial" pitchFamily="34" charset="0"/>
                <a:cs typeface="Arial" pitchFamily="34" charset="0"/>
              </a:rPr>
              <a:t>defined </a:t>
            </a:r>
            <a:r>
              <a:rPr sz="3200">
                <a:latin typeface="Arial" pitchFamily="34" charset="0"/>
                <a:cs typeface="Arial" pitchFamily="34" charset="0"/>
              </a:rPr>
              <a:t>by </a:t>
            </a:r>
            <a:r>
              <a:rPr sz="3200" spc="-875">
                <a:latin typeface="Arial" pitchFamily="34" charset="0"/>
                <a:cs typeface="Arial" pitchFamily="34" charset="0"/>
              </a:rPr>
              <a:t> </a:t>
            </a:r>
            <a:r>
              <a:rPr sz="3600">
                <a:latin typeface="Arial" pitchFamily="34" charset="0"/>
                <a:cs typeface="Arial" pitchFamily="34" charset="0"/>
              </a:rPr>
              <a:t>the </a:t>
            </a:r>
            <a:r>
              <a:rPr sz="3600" spc="-5">
                <a:latin typeface="Arial" pitchFamily="34" charset="0"/>
                <a:cs typeface="Arial" pitchFamily="34" charset="0"/>
              </a:rPr>
              <a:t>International </a:t>
            </a:r>
            <a:r>
              <a:rPr sz="3600">
                <a:latin typeface="Arial" pitchFamily="34" charset="0"/>
                <a:cs typeface="Arial" pitchFamily="34" charset="0"/>
              </a:rPr>
              <a:t>Telecommunication </a:t>
            </a:r>
            <a:r>
              <a:rPr sz="3600" spc="5">
                <a:latin typeface="Arial" pitchFamily="34" charset="0"/>
                <a:cs typeface="Arial" pitchFamily="34" charset="0"/>
              </a:rPr>
              <a:t> </a:t>
            </a:r>
            <a:r>
              <a:rPr sz="3600">
                <a:latin typeface="Arial" pitchFamily="34" charset="0"/>
                <a:cs typeface="Arial" pitchFamily="34" charset="0"/>
              </a:rPr>
              <a:t>Union (ITU) Telecommunication </a:t>
            </a:r>
            <a:r>
              <a:rPr sz="3600" spc="5">
                <a:latin typeface="Arial" pitchFamily="34" charset="0"/>
                <a:cs typeface="Arial" pitchFamily="34" charset="0"/>
              </a:rPr>
              <a:t> </a:t>
            </a:r>
            <a:r>
              <a:rPr sz="3600">
                <a:latin typeface="Arial" pitchFamily="34" charset="0"/>
                <a:cs typeface="Arial" pitchFamily="34" charset="0"/>
              </a:rPr>
              <a:t>Standardization</a:t>
            </a:r>
            <a:r>
              <a:rPr sz="3600" spc="-30">
                <a:latin typeface="Arial" pitchFamily="34" charset="0"/>
                <a:cs typeface="Arial" pitchFamily="34" charset="0"/>
              </a:rPr>
              <a:t> </a:t>
            </a:r>
            <a:r>
              <a:rPr sz="3600">
                <a:latin typeface="Arial" pitchFamily="34" charset="0"/>
                <a:cs typeface="Arial" pitchFamily="34" charset="0"/>
              </a:rPr>
              <a:t>Sector</a:t>
            </a:r>
            <a:r>
              <a:rPr sz="3600" spc="-5">
                <a:latin typeface="Arial" pitchFamily="34" charset="0"/>
                <a:cs typeface="Arial" pitchFamily="34" charset="0"/>
              </a:rPr>
              <a:t> (ITU-T).</a:t>
            </a:r>
            <a:endParaRPr sz="3600">
              <a:latin typeface="Arial" pitchFamily="34" charset="0"/>
              <a:cs typeface="Arial"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145">
              <a:lnSpc>
                <a:spcPct val="100000"/>
              </a:lnSpc>
              <a:spcBef>
                <a:spcPts val="105"/>
              </a:spcBef>
            </a:pPr>
            <a:r>
              <a:t>The</a:t>
            </a:r>
            <a:r>
              <a:rPr spc="-10"/>
              <a:t> </a:t>
            </a:r>
            <a:r>
              <a:t>OSI</a:t>
            </a:r>
            <a:r>
              <a:rPr spc="-5"/>
              <a:t> </a:t>
            </a:r>
            <a:r>
              <a:t>Security</a:t>
            </a:r>
            <a:r>
              <a:rPr spc="-5"/>
              <a:t> </a:t>
            </a:r>
            <a:r>
              <a:t>Architecture</a:t>
            </a:r>
          </a:p>
        </p:txBody>
      </p:sp>
      <p:sp>
        <p:nvSpPr>
          <p:cNvPr id="3" name="object 3"/>
          <p:cNvSpPr txBox="1"/>
          <p:nvPr/>
        </p:nvSpPr>
        <p:spPr>
          <a:xfrm>
            <a:off x="535940" y="1621282"/>
            <a:ext cx="7926070" cy="509905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114935" indent="-342900">
              <a:lnSpc>
                <a:spcPct val="100000"/>
              </a:lnSpc>
              <a:spcBef>
                <a:spcPts val="105"/>
              </a:spcBef>
              <a:buChar char="•"/>
              <a:tabLst>
                <a:tab pos="354965" algn="l"/>
                <a:tab pos="355600" algn="l"/>
              </a:tabLst>
            </a:pPr>
            <a:r>
              <a:rPr sz="3200">
                <a:latin typeface="Arial" pitchFamily="34" charset="0"/>
                <a:cs typeface="Arial" pitchFamily="34" charset="0"/>
              </a:rPr>
              <a:t>(ITU-T) is a </a:t>
            </a:r>
            <a:r>
              <a:rPr sz="3200" spc="-5">
                <a:latin typeface="Arial" pitchFamily="34" charset="0"/>
                <a:cs typeface="Arial" pitchFamily="34" charset="0"/>
              </a:rPr>
              <a:t>United Nations </a:t>
            </a:r>
            <a:r>
              <a:rPr sz="3200">
                <a:latin typeface="Arial" pitchFamily="34" charset="0"/>
                <a:cs typeface="Arial" pitchFamily="34" charset="0"/>
              </a:rPr>
              <a:t>sponsored </a:t>
            </a:r>
            <a:r>
              <a:rPr sz="3200" spc="5">
                <a:latin typeface="Arial" pitchFamily="34" charset="0"/>
                <a:cs typeface="Arial" pitchFamily="34" charset="0"/>
              </a:rPr>
              <a:t> </a:t>
            </a:r>
            <a:r>
              <a:rPr sz="3200" spc="-5">
                <a:latin typeface="Arial" pitchFamily="34" charset="0"/>
                <a:cs typeface="Arial" pitchFamily="34" charset="0"/>
              </a:rPr>
              <a:t>agency </a:t>
            </a:r>
            <a:r>
              <a:rPr sz="3200">
                <a:latin typeface="Arial" pitchFamily="34" charset="0"/>
                <a:cs typeface="Arial" pitchFamily="34" charset="0"/>
              </a:rPr>
              <a:t>that </a:t>
            </a:r>
            <a:r>
              <a:rPr sz="3200" spc="-5">
                <a:latin typeface="Arial" pitchFamily="34" charset="0"/>
                <a:cs typeface="Arial" pitchFamily="34" charset="0"/>
              </a:rPr>
              <a:t>develops standards, called </a:t>
            </a:r>
            <a:r>
              <a:rPr sz="3200">
                <a:latin typeface="Arial" pitchFamily="34" charset="0"/>
                <a:cs typeface="Arial" pitchFamily="34" charset="0"/>
              </a:rPr>
              <a:t> </a:t>
            </a:r>
            <a:r>
              <a:rPr sz="3200" spc="-5">
                <a:latin typeface="Arial" pitchFamily="34" charset="0"/>
                <a:cs typeface="Arial" pitchFamily="34" charset="0"/>
              </a:rPr>
              <a:t>Recommendations, relating to </a:t>
            </a:r>
            <a:r>
              <a:rPr sz="3200">
                <a:latin typeface="Arial" pitchFamily="34" charset="0"/>
                <a:cs typeface="Arial" pitchFamily="34" charset="0"/>
              </a:rPr>
              <a:t> </a:t>
            </a:r>
            <a:r>
              <a:rPr sz="3200" spc="-5">
                <a:latin typeface="Arial" pitchFamily="34" charset="0"/>
                <a:cs typeface="Arial" pitchFamily="34" charset="0"/>
              </a:rPr>
              <a:t>telecommunications and to open </a:t>
            </a:r>
            <a:r>
              <a:rPr sz="3200">
                <a:latin typeface="Arial" pitchFamily="34" charset="0"/>
                <a:cs typeface="Arial" pitchFamily="34" charset="0"/>
              </a:rPr>
              <a:t>systems </a:t>
            </a:r>
            <a:r>
              <a:rPr sz="3200" spc="-880">
                <a:latin typeface="Arial" pitchFamily="34" charset="0"/>
                <a:cs typeface="Arial" pitchFamily="34" charset="0"/>
              </a:rPr>
              <a:t> </a:t>
            </a:r>
            <a:r>
              <a:rPr sz="3200" spc="-5">
                <a:latin typeface="Arial" pitchFamily="34" charset="0"/>
                <a:cs typeface="Arial" pitchFamily="34" charset="0"/>
              </a:rPr>
              <a:t>interconnection</a:t>
            </a:r>
            <a:r>
              <a:rPr sz="3200" spc="-40">
                <a:latin typeface="Arial" pitchFamily="34" charset="0"/>
                <a:cs typeface="Arial" pitchFamily="34" charset="0"/>
              </a:rPr>
              <a:t> </a:t>
            </a:r>
            <a:r>
              <a:rPr sz="3200">
                <a:latin typeface="Arial" pitchFamily="34" charset="0"/>
                <a:cs typeface="Arial" pitchFamily="34" charset="0"/>
              </a:rPr>
              <a:t>(OSI).</a:t>
            </a:r>
          </a:p>
          <a:p>
            <a:pPr marL="355600" marR="1514475" indent="-342900">
              <a:lnSpc>
                <a:spcPct val="100000"/>
              </a:lnSpc>
              <a:spcBef>
                <a:spcPts val="770"/>
              </a:spcBef>
              <a:buChar char="•"/>
              <a:tabLst>
                <a:tab pos="354965" algn="l"/>
                <a:tab pos="355600" algn="l"/>
              </a:tabLst>
            </a:pPr>
            <a:r>
              <a:rPr sz="3200" spc="-5">
                <a:latin typeface="Arial" pitchFamily="34" charset="0"/>
                <a:cs typeface="Arial" pitchFamily="34" charset="0"/>
              </a:rPr>
              <a:t>Recommendation X.800, Security </a:t>
            </a:r>
            <a:r>
              <a:rPr sz="3200" spc="-875">
                <a:latin typeface="Arial" pitchFamily="34" charset="0"/>
                <a:cs typeface="Arial" pitchFamily="34" charset="0"/>
              </a:rPr>
              <a:t> </a:t>
            </a:r>
            <a:r>
              <a:rPr sz="3200">
                <a:latin typeface="Arial" pitchFamily="34" charset="0"/>
                <a:cs typeface="Arial" pitchFamily="34" charset="0"/>
              </a:rPr>
              <a:t>Architecture</a:t>
            </a:r>
            <a:r>
              <a:rPr sz="3200" spc="-40">
                <a:latin typeface="Arial" pitchFamily="34" charset="0"/>
                <a:cs typeface="Arial" pitchFamily="34" charset="0"/>
              </a:rPr>
              <a:t> </a:t>
            </a:r>
            <a:r>
              <a:rPr sz="3200">
                <a:latin typeface="Arial" pitchFamily="34" charset="0"/>
                <a:cs typeface="Arial" pitchFamily="34" charset="0"/>
              </a:rPr>
              <a:t>for</a:t>
            </a:r>
            <a:r>
              <a:rPr sz="3200" spc="-30">
                <a:latin typeface="Arial" pitchFamily="34" charset="0"/>
                <a:cs typeface="Arial" pitchFamily="34" charset="0"/>
              </a:rPr>
              <a:t> </a:t>
            </a:r>
            <a:r>
              <a:rPr sz="3200">
                <a:latin typeface="Arial" pitchFamily="34" charset="0"/>
                <a:cs typeface="Arial" pitchFamily="34" charset="0"/>
              </a:rPr>
              <a:t>OSI.</a:t>
            </a:r>
          </a:p>
          <a:p>
            <a:pPr marL="355600" marR="5080" indent="-342900">
              <a:lnSpc>
                <a:spcPct val="100000"/>
              </a:lnSpc>
              <a:spcBef>
                <a:spcPts val="770"/>
              </a:spcBef>
              <a:buChar char="•"/>
              <a:tabLst>
                <a:tab pos="354965" algn="l"/>
                <a:tab pos="355600" algn="l"/>
              </a:tabLst>
            </a:pPr>
            <a:r>
              <a:rPr sz="3200">
                <a:latin typeface="Arial" pitchFamily="34" charset="0"/>
                <a:cs typeface="Arial" pitchFamily="34" charset="0"/>
              </a:rPr>
              <a:t>The </a:t>
            </a:r>
            <a:r>
              <a:rPr sz="3200" spc="-5">
                <a:latin typeface="Arial" pitchFamily="34" charset="0"/>
                <a:cs typeface="Arial" pitchFamily="34" charset="0"/>
              </a:rPr>
              <a:t>open </a:t>
            </a:r>
            <a:r>
              <a:rPr sz="3200">
                <a:latin typeface="Arial" pitchFamily="34" charset="0"/>
                <a:cs typeface="Arial" pitchFamily="34" charset="0"/>
              </a:rPr>
              <a:t>systems </a:t>
            </a:r>
            <a:r>
              <a:rPr sz="3200" spc="-5">
                <a:latin typeface="Arial" pitchFamily="34" charset="0"/>
                <a:cs typeface="Arial" pitchFamily="34" charset="0"/>
              </a:rPr>
              <a:t>interconnection </a:t>
            </a:r>
            <a:r>
              <a:rPr sz="3200">
                <a:latin typeface="Arial" pitchFamily="34" charset="0"/>
                <a:cs typeface="Arial" pitchFamily="34" charset="0"/>
              </a:rPr>
              <a:t>(OSI) </a:t>
            </a:r>
            <a:r>
              <a:rPr sz="3200" spc="5">
                <a:latin typeface="Arial" pitchFamily="34" charset="0"/>
                <a:cs typeface="Arial" pitchFamily="34" charset="0"/>
              </a:rPr>
              <a:t> </a:t>
            </a:r>
            <a:r>
              <a:rPr sz="3200">
                <a:latin typeface="Arial" pitchFamily="34" charset="0"/>
                <a:cs typeface="Arial" pitchFamily="34" charset="0"/>
              </a:rPr>
              <a:t>security</a:t>
            </a:r>
            <a:r>
              <a:rPr sz="3200" spc="-35">
                <a:latin typeface="Arial" pitchFamily="34" charset="0"/>
                <a:cs typeface="Arial" pitchFamily="34" charset="0"/>
              </a:rPr>
              <a:t> </a:t>
            </a:r>
            <a:r>
              <a:rPr sz="3200">
                <a:latin typeface="Arial" pitchFamily="34" charset="0"/>
                <a:cs typeface="Arial" pitchFamily="34" charset="0"/>
              </a:rPr>
              <a:t>architecture</a:t>
            </a:r>
            <a:r>
              <a:rPr sz="3200" spc="-55">
                <a:latin typeface="Arial" pitchFamily="34" charset="0"/>
                <a:cs typeface="Arial" pitchFamily="34" charset="0"/>
              </a:rPr>
              <a:t> </a:t>
            </a:r>
            <a:r>
              <a:rPr sz="3200">
                <a:latin typeface="Arial" pitchFamily="34" charset="0"/>
                <a:cs typeface="Arial" pitchFamily="34" charset="0"/>
              </a:rPr>
              <a:t>was</a:t>
            </a:r>
            <a:r>
              <a:rPr sz="3200" spc="-20">
                <a:latin typeface="Arial" pitchFamily="34" charset="0"/>
                <a:cs typeface="Arial" pitchFamily="34" charset="0"/>
              </a:rPr>
              <a:t> </a:t>
            </a:r>
            <a:r>
              <a:rPr sz="3200" spc="-5">
                <a:latin typeface="Arial" pitchFamily="34" charset="0"/>
                <a:cs typeface="Arial" pitchFamily="34" charset="0"/>
              </a:rPr>
              <a:t>developed</a:t>
            </a:r>
            <a:r>
              <a:rPr sz="3200" spc="-30">
                <a:latin typeface="Arial" pitchFamily="34" charset="0"/>
                <a:cs typeface="Arial" pitchFamily="34" charset="0"/>
              </a:rPr>
              <a:t> </a:t>
            </a:r>
            <a:r>
              <a:rPr sz="3200">
                <a:latin typeface="Arial" pitchFamily="34" charset="0"/>
                <a:cs typeface="Arial" pitchFamily="34" charset="0"/>
              </a:rPr>
              <a:t>in</a:t>
            </a:r>
            <a:r>
              <a:rPr sz="3200" spc="-10">
                <a:latin typeface="Arial" pitchFamily="34" charset="0"/>
                <a:cs typeface="Arial" pitchFamily="34" charset="0"/>
              </a:rPr>
              <a:t> </a:t>
            </a:r>
            <a:r>
              <a:rPr sz="3200">
                <a:latin typeface="Arial" pitchFamily="34" charset="0"/>
                <a:cs typeface="Arial" pitchFamily="34" charset="0"/>
              </a:rPr>
              <a:t>the </a:t>
            </a:r>
            <a:r>
              <a:rPr sz="3200" spc="-869">
                <a:latin typeface="Arial" pitchFamily="34" charset="0"/>
                <a:cs typeface="Arial" pitchFamily="34" charset="0"/>
              </a:rPr>
              <a:t> </a:t>
            </a:r>
            <a:r>
              <a:rPr sz="3200" spc="-5">
                <a:latin typeface="Arial" pitchFamily="34" charset="0"/>
                <a:cs typeface="Arial" pitchFamily="34" charset="0"/>
              </a:rPr>
              <a:t>context</a:t>
            </a:r>
            <a:r>
              <a:rPr sz="3200" spc="-25">
                <a:latin typeface="Arial" pitchFamily="34" charset="0"/>
                <a:cs typeface="Arial" pitchFamily="34" charset="0"/>
              </a:rPr>
              <a:t> </a:t>
            </a:r>
            <a:r>
              <a:rPr sz="3200">
                <a:latin typeface="Arial" pitchFamily="34" charset="0"/>
                <a:cs typeface="Arial" pitchFamily="34" charset="0"/>
              </a:rPr>
              <a:t>of</a:t>
            </a:r>
            <a:r>
              <a:rPr sz="3200" spc="-10">
                <a:latin typeface="Arial" pitchFamily="34" charset="0"/>
                <a:cs typeface="Arial" pitchFamily="34" charset="0"/>
              </a:rPr>
              <a:t> </a:t>
            </a:r>
            <a:r>
              <a:rPr sz="3200">
                <a:latin typeface="Arial" pitchFamily="34" charset="0"/>
                <a:cs typeface="Arial" pitchFamily="34" charset="0"/>
              </a:rPr>
              <a:t>the</a:t>
            </a:r>
            <a:r>
              <a:rPr sz="3200" spc="-15">
                <a:latin typeface="Arial" pitchFamily="34" charset="0"/>
                <a:cs typeface="Arial" pitchFamily="34" charset="0"/>
              </a:rPr>
              <a:t> </a:t>
            </a:r>
            <a:r>
              <a:rPr sz="3200">
                <a:latin typeface="Arial" pitchFamily="34" charset="0"/>
                <a:cs typeface="Arial" pitchFamily="34" charset="0"/>
              </a:rPr>
              <a:t>OSI</a:t>
            </a:r>
            <a:r>
              <a:rPr sz="3200" spc="-15">
                <a:latin typeface="Arial" pitchFamily="34" charset="0"/>
                <a:cs typeface="Arial" pitchFamily="34" charset="0"/>
              </a:rPr>
              <a:t> </a:t>
            </a:r>
            <a:r>
              <a:rPr sz="3200">
                <a:latin typeface="Arial" pitchFamily="34" charset="0"/>
                <a:cs typeface="Arial" pitchFamily="34" charset="0"/>
              </a:rPr>
              <a:t>protocol</a:t>
            </a:r>
            <a:r>
              <a:rPr sz="3200" spc="-25">
                <a:latin typeface="Arial" pitchFamily="34" charset="0"/>
                <a:cs typeface="Arial" pitchFamily="34" charset="0"/>
              </a:rPr>
              <a:t> </a:t>
            </a:r>
            <a:r>
              <a:rPr sz="3200" spc="-5">
                <a:latin typeface="Arial" pitchFamily="34" charset="0"/>
                <a:cs typeface="Arial" pitchFamily="34" charset="0"/>
              </a:rPr>
              <a:t>architecture.</a:t>
            </a:r>
            <a:endParaRPr sz="3200">
              <a:latin typeface="Arial" pitchFamily="34" charset="0"/>
              <a:cs typeface="Arial"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7529" y="482930"/>
            <a:ext cx="2951480" cy="697230"/>
          </a:xfrm>
          <a:prstGeom prst="rect">
            <a:avLst/>
          </a:prstGeom>
        </p:spPr>
        <p:txBody>
          <a:bodyPr vert="horz" wrap="square" lIns="0" tIns="13335" rIns="0" bIns="0" rtlCol="0">
            <a:spAutoFit/>
          </a:bodyPr>
          <a:lstStyle/>
          <a:p>
            <a:pPr marL="12700">
              <a:lnSpc>
                <a:spcPct val="100000"/>
              </a:lnSpc>
              <a:spcBef>
                <a:spcPts val="105"/>
              </a:spcBef>
            </a:pPr>
            <a:r>
              <a:rPr b="0">
                <a:solidFill>
                  <a:srgbClr val="000000"/>
                </a:solidFill>
                <a:latin typeface="Arial" pitchFamily="34" charset="0"/>
                <a:cs typeface="Arial" pitchFamily="34" charset="0"/>
              </a:rPr>
              <a:t>Introduction</a:t>
            </a:r>
          </a:p>
        </p:txBody>
      </p:sp>
      <p:sp>
        <p:nvSpPr>
          <p:cNvPr id="3" name="object 3"/>
          <p:cNvSpPr txBox="1"/>
          <p:nvPr/>
        </p:nvSpPr>
        <p:spPr>
          <a:xfrm>
            <a:off x="618540" y="2154758"/>
            <a:ext cx="7738745" cy="3538854"/>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4965" marR="5080" indent="-342900">
              <a:lnSpc>
                <a:spcPct val="100000"/>
              </a:lnSpc>
              <a:spcBef>
                <a:spcPts val="105"/>
              </a:spcBef>
            </a:pPr>
            <a:r>
              <a:rPr sz="3200" i="1">
                <a:latin typeface="Arial" pitchFamily="34" charset="0"/>
                <a:cs typeface="Arial" pitchFamily="34" charset="0"/>
              </a:rPr>
              <a:t>The</a:t>
            </a:r>
            <a:r>
              <a:rPr sz="3200" i="1" spc="-25">
                <a:latin typeface="Arial" pitchFamily="34" charset="0"/>
                <a:cs typeface="Arial" pitchFamily="34" charset="0"/>
              </a:rPr>
              <a:t> </a:t>
            </a:r>
            <a:r>
              <a:rPr sz="3200" i="1">
                <a:latin typeface="Arial" pitchFamily="34" charset="0"/>
                <a:cs typeface="Arial" pitchFamily="34" charset="0"/>
              </a:rPr>
              <a:t>art</a:t>
            </a:r>
            <a:r>
              <a:rPr sz="3200" i="1" spc="-15">
                <a:latin typeface="Arial" pitchFamily="34" charset="0"/>
                <a:cs typeface="Arial" pitchFamily="34" charset="0"/>
              </a:rPr>
              <a:t> </a:t>
            </a:r>
            <a:r>
              <a:rPr sz="3200" i="1" spc="-5">
                <a:latin typeface="Arial" pitchFamily="34" charset="0"/>
                <a:cs typeface="Arial" pitchFamily="34" charset="0"/>
              </a:rPr>
              <a:t>of</a:t>
            </a:r>
            <a:r>
              <a:rPr sz="3200" i="1">
                <a:latin typeface="Arial" pitchFamily="34" charset="0"/>
                <a:cs typeface="Arial" pitchFamily="34" charset="0"/>
              </a:rPr>
              <a:t> </a:t>
            </a:r>
            <a:r>
              <a:rPr sz="3200" i="1" spc="-5">
                <a:latin typeface="Arial" pitchFamily="34" charset="0"/>
                <a:cs typeface="Arial" pitchFamily="34" charset="0"/>
              </a:rPr>
              <a:t>war</a:t>
            </a:r>
            <a:r>
              <a:rPr sz="3200" i="1" spc="-15">
                <a:latin typeface="Arial" pitchFamily="34" charset="0"/>
                <a:cs typeface="Arial" pitchFamily="34" charset="0"/>
              </a:rPr>
              <a:t> </a:t>
            </a:r>
            <a:r>
              <a:rPr sz="3200" i="1" spc="-5">
                <a:latin typeface="Arial" pitchFamily="34" charset="0"/>
                <a:cs typeface="Arial" pitchFamily="34" charset="0"/>
              </a:rPr>
              <a:t>teaches</a:t>
            </a:r>
            <a:r>
              <a:rPr sz="3200" i="1" spc="-25">
                <a:latin typeface="Arial" pitchFamily="34" charset="0"/>
                <a:cs typeface="Arial" pitchFamily="34" charset="0"/>
              </a:rPr>
              <a:t> </a:t>
            </a:r>
            <a:r>
              <a:rPr sz="3200" i="1">
                <a:latin typeface="Arial" pitchFamily="34" charset="0"/>
                <a:cs typeface="Arial" pitchFamily="34" charset="0"/>
              </a:rPr>
              <a:t>us</a:t>
            </a:r>
            <a:r>
              <a:rPr sz="3200" i="1" spc="-15">
                <a:latin typeface="Arial" pitchFamily="34" charset="0"/>
                <a:cs typeface="Arial" pitchFamily="34" charset="0"/>
              </a:rPr>
              <a:t> </a:t>
            </a:r>
            <a:r>
              <a:rPr sz="3200" i="1">
                <a:latin typeface="Arial" pitchFamily="34" charset="0"/>
                <a:cs typeface="Arial" pitchFamily="34" charset="0"/>
              </a:rPr>
              <a:t>to</a:t>
            </a:r>
            <a:r>
              <a:rPr sz="3200" i="1" spc="-10">
                <a:latin typeface="Arial" pitchFamily="34" charset="0"/>
                <a:cs typeface="Arial" pitchFamily="34" charset="0"/>
              </a:rPr>
              <a:t> </a:t>
            </a:r>
            <a:r>
              <a:rPr sz="3200" i="1" spc="-5">
                <a:latin typeface="Arial" pitchFamily="34" charset="0"/>
                <a:cs typeface="Arial" pitchFamily="34" charset="0"/>
              </a:rPr>
              <a:t>rely</a:t>
            </a:r>
            <a:r>
              <a:rPr sz="3200" i="1" spc="-15">
                <a:latin typeface="Arial" pitchFamily="34" charset="0"/>
                <a:cs typeface="Arial" pitchFamily="34" charset="0"/>
              </a:rPr>
              <a:t> </a:t>
            </a:r>
            <a:r>
              <a:rPr sz="3200" i="1" spc="-5">
                <a:latin typeface="Arial" pitchFamily="34" charset="0"/>
                <a:cs typeface="Arial" pitchFamily="34" charset="0"/>
              </a:rPr>
              <a:t>not</a:t>
            </a:r>
            <a:r>
              <a:rPr sz="3200" i="1">
                <a:latin typeface="Arial" pitchFamily="34" charset="0"/>
                <a:cs typeface="Arial" pitchFamily="34" charset="0"/>
              </a:rPr>
              <a:t> </a:t>
            </a:r>
            <a:r>
              <a:rPr sz="3200" i="1" spc="-5">
                <a:latin typeface="Arial" pitchFamily="34" charset="0"/>
                <a:cs typeface="Arial" pitchFamily="34" charset="0"/>
              </a:rPr>
              <a:t>on</a:t>
            </a:r>
            <a:r>
              <a:rPr sz="3200" i="1" spc="-10">
                <a:latin typeface="Arial" pitchFamily="34" charset="0"/>
                <a:cs typeface="Arial" pitchFamily="34" charset="0"/>
              </a:rPr>
              <a:t> </a:t>
            </a:r>
            <a:r>
              <a:rPr sz="3200" i="1" spc="-5">
                <a:latin typeface="Arial" pitchFamily="34" charset="0"/>
                <a:cs typeface="Arial" pitchFamily="34" charset="0"/>
              </a:rPr>
              <a:t>the </a:t>
            </a:r>
            <a:r>
              <a:rPr sz="3200" i="1" spc="-869">
                <a:latin typeface="Arial" pitchFamily="34" charset="0"/>
                <a:cs typeface="Arial" pitchFamily="34" charset="0"/>
              </a:rPr>
              <a:t> </a:t>
            </a:r>
            <a:r>
              <a:rPr sz="3200" i="1" spc="-5">
                <a:latin typeface="Arial" pitchFamily="34" charset="0"/>
                <a:cs typeface="Arial" pitchFamily="34" charset="0"/>
              </a:rPr>
              <a:t>likelihood </a:t>
            </a:r>
            <a:r>
              <a:rPr sz="3200" i="1">
                <a:latin typeface="Arial" pitchFamily="34" charset="0"/>
                <a:cs typeface="Arial" pitchFamily="34" charset="0"/>
              </a:rPr>
              <a:t>of </a:t>
            </a:r>
            <a:r>
              <a:rPr sz="3200" i="1" spc="-5">
                <a:latin typeface="Arial" pitchFamily="34" charset="0"/>
                <a:cs typeface="Arial" pitchFamily="34" charset="0"/>
              </a:rPr>
              <a:t>the enemy's not coming, but </a:t>
            </a:r>
            <a:r>
              <a:rPr sz="3200" i="1" spc="-875">
                <a:latin typeface="Arial" pitchFamily="34" charset="0"/>
                <a:cs typeface="Arial" pitchFamily="34" charset="0"/>
              </a:rPr>
              <a:t> </a:t>
            </a:r>
            <a:r>
              <a:rPr sz="3200" i="1">
                <a:latin typeface="Arial" pitchFamily="34" charset="0"/>
                <a:cs typeface="Arial" pitchFamily="34" charset="0"/>
              </a:rPr>
              <a:t>on </a:t>
            </a:r>
            <a:r>
              <a:rPr sz="3200" i="1" spc="-5">
                <a:latin typeface="Arial" pitchFamily="34" charset="0"/>
                <a:cs typeface="Arial" pitchFamily="34" charset="0"/>
              </a:rPr>
              <a:t>our </a:t>
            </a:r>
            <a:r>
              <a:rPr sz="3200" i="1">
                <a:latin typeface="Arial" pitchFamily="34" charset="0"/>
                <a:cs typeface="Arial" pitchFamily="34" charset="0"/>
              </a:rPr>
              <a:t>own </a:t>
            </a:r>
            <a:r>
              <a:rPr sz="3200" i="1" spc="-5">
                <a:latin typeface="Arial" pitchFamily="34" charset="0"/>
                <a:cs typeface="Arial" pitchFamily="34" charset="0"/>
              </a:rPr>
              <a:t>readiness </a:t>
            </a:r>
            <a:r>
              <a:rPr sz="3200" i="1">
                <a:latin typeface="Arial" pitchFamily="34" charset="0"/>
                <a:cs typeface="Arial" pitchFamily="34" charset="0"/>
              </a:rPr>
              <a:t>to receive </a:t>
            </a:r>
            <a:r>
              <a:rPr sz="3200" i="1" spc="-5">
                <a:latin typeface="Arial" pitchFamily="34" charset="0"/>
                <a:cs typeface="Arial" pitchFamily="34" charset="0"/>
              </a:rPr>
              <a:t>him; not </a:t>
            </a:r>
            <a:r>
              <a:rPr sz="3200" i="1" spc="-875">
                <a:latin typeface="Arial" pitchFamily="34" charset="0"/>
                <a:cs typeface="Arial" pitchFamily="34" charset="0"/>
              </a:rPr>
              <a:t> </a:t>
            </a:r>
            <a:r>
              <a:rPr sz="3200" i="1">
                <a:latin typeface="Arial" pitchFamily="34" charset="0"/>
                <a:cs typeface="Arial" pitchFamily="34" charset="0"/>
              </a:rPr>
              <a:t>on </a:t>
            </a:r>
            <a:r>
              <a:rPr sz="3200" i="1" spc="-5">
                <a:latin typeface="Arial" pitchFamily="34" charset="0"/>
                <a:cs typeface="Arial" pitchFamily="34" charset="0"/>
              </a:rPr>
              <a:t>the chance </a:t>
            </a:r>
            <a:r>
              <a:rPr sz="3200" i="1">
                <a:latin typeface="Arial" pitchFamily="34" charset="0"/>
                <a:cs typeface="Arial" pitchFamily="34" charset="0"/>
              </a:rPr>
              <a:t>of </a:t>
            </a:r>
            <a:r>
              <a:rPr sz="3200" i="1" spc="-5">
                <a:latin typeface="Arial" pitchFamily="34" charset="0"/>
                <a:cs typeface="Arial" pitchFamily="34" charset="0"/>
              </a:rPr>
              <a:t>his not attacking, but </a:t>
            </a:r>
            <a:r>
              <a:rPr sz="3200" i="1">
                <a:latin typeface="Arial" pitchFamily="34" charset="0"/>
                <a:cs typeface="Arial" pitchFamily="34" charset="0"/>
              </a:rPr>
              <a:t> </a:t>
            </a:r>
            <a:r>
              <a:rPr sz="3200" i="1" spc="-5">
                <a:latin typeface="Arial" pitchFamily="34" charset="0"/>
                <a:cs typeface="Arial" pitchFamily="34" charset="0"/>
              </a:rPr>
              <a:t>rather </a:t>
            </a:r>
            <a:r>
              <a:rPr sz="3200" i="1">
                <a:latin typeface="Arial" pitchFamily="34" charset="0"/>
                <a:cs typeface="Arial" pitchFamily="34" charset="0"/>
              </a:rPr>
              <a:t>on </a:t>
            </a:r>
            <a:r>
              <a:rPr sz="3200" i="1" spc="-5">
                <a:latin typeface="Arial" pitchFamily="34" charset="0"/>
                <a:cs typeface="Arial" pitchFamily="34" charset="0"/>
              </a:rPr>
              <a:t>the </a:t>
            </a:r>
            <a:r>
              <a:rPr sz="3200" i="1">
                <a:latin typeface="Arial" pitchFamily="34" charset="0"/>
                <a:cs typeface="Arial" pitchFamily="34" charset="0"/>
              </a:rPr>
              <a:t>fact </a:t>
            </a:r>
            <a:r>
              <a:rPr sz="3200" i="1" spc="-5">
                <a:latin typeface="Arial" pitchFamily="34" charset="0"/>
                <a:cs typeface="Arial" pitchFamily="34" charset="0"/>
              </a:rPr>
              <a:t>that </a:t>
            </a:r>
            <a:r>
              <a:rPr sz="3200" i="1">
                <a:latin typeface="Arial" pitchFamily="34" charset="0"/>
                <a:cs typeface="Arial" pitchFamily="34" charset="0"/>
              </a:rPr>
              <a:t>we </a:t>
            </a:r>
            <a:r>
              <a:rPr sz="3200" i="1" spc="-5">
                <a:latin typeface="Arial" pitchFamily="34" charset="0"/>
                <a:cs typeface="Arial" pitchFamily="34" charset="0"/>
              </a:rPr>
              <a:t>have made our </a:t>
            </a:r>
            <a:r>
              <a:rPr sz="3200" i="1" spc="-875">
                <a:latin typeface="Arial" pitchFamily="34" charset="0"/>
                <a:cs typeface="Arial" pitchFamily="34" charset="0"/>
              </a:rPr>
              <a:t> </a:t>
            </a:r>
            <a:r>
              <a:rPr sz="3200" i="1">
                <a:latin typeface="Arial" pitchFamily="34" charset="0"/>
                <a:cs typeface="Arial" pitchFamily="34" charset="0"/>
              </a:rPr>
              <a:t>position</a:t>
            </a:r>
            <a:r>
              <a:rPr sz="3200" i="1" spc="-20">
                <a:latin typeface="Arial" pitchFamily="34" charset="0"/>
                <a:cs typeface="Arial" pitchFamily="34" charset="0"/>
              </a:rPr>
              <a:t> </a:t>
            </a:r>
            <a:r>
              <a:rPr sz="3200" i="1" spc="-5">
                <a:latin typeface="Arial" pitchFamily="34" charset="0"/>
                <a:cs typeface="Arial" pitchFamily="34" charset="0"/>
              </a:rPr>
              <a:t>unassailable.</a:t>
            </a:r>
            <a:endParaRPr sz="3200">
              <a:latin typeface="Arial" pitchFamily="34" charset="0"/>
              <a:cs typeface="Arial" pitchFamily="34" charset="0"/>
            </a:endParaRPr>
          </a:p>
          <a:p>
            <a:pPr marL="354965">
              <a:lnSpc>
                <a:spcPct val="100000"/>
              </a:lnSpc>
              <a:spcBef>
                <a:spcPts val="770"/>
              </a:spcBef>
            </a:pPr>
            <a:r>
              <a:rPr sz="3200" b="1">
                <a:latin typeface="Arial" pitchFamily="34" charset="0"/>
                <a:cs typeface="Arial" pitchFamily="34" charset="0"/>
              </a:rPr>
              <a:t>—</a:t>
            </a:r>
            <a:r>
              <a:rPr sz="3200" b="1" i="1">
                <a:latin typeface="Arial" pitchFamily="34" charset="0"/>
                <a:cs typeface="Arial" pitchFamily="34" charset="0"/>
              </a:rPr>
              <a:t>The</a:t>
            </a:r>
            <a:r>
              <a:rPr sz="3200" b="1" i="1" spc="-40">
                <a:latin typeface="Arial" pitchFamily="34" charset="0"/>
                <a:cs typeface="Arial" pitchFamily="34" charset="0"/>
              </a:rPr>
              <a:t> </a:t>
            </a:r>
            <a:r>
              <a:rPr sz="3200" b="1" i="1">
                <a:latin typeface="Arial" pitchFamily="34" charset="0"/>
                <a:cs typeface="Arial" pitchFamily="34" charset="0"/>
              </a:rPr>
              <a:t>Art</a:t>
            </a:r>
            <a:r>
              <a:rPr sz="3200" b="1" i="1" spc="-20">
                <a:latin typeface="Arial" pitchFamily="34" charset="0"/>
                <a:cs typeface="Arial" pitchFamily="34" charset="0"/>
              </a:rPr>
              <a:t> </a:t>
            </a:r>
            <a:r>
              <a:rPr sz="3200" b="1" i="1">
                <a:latin typeface="Arial" pitchFamily="34" charset="0"/>
                <a:cs typeface="Arial" pitchFamily="34" charset="0"/>
              </a:rPr>
              <a:t>of</a:t>
            </a:r>
            <a:r>
              <a:rPr sz="3200" b="1" i="1" spc="-25">
                <a:latin typeface="Arial" pitchFamily="34" charset="0"/>
                <a:cs typeface="Arial" pitchFamily="34" charset="0"/>
              </a:rPr>
              <a:t> </a:t>
            </a:r>
            <a:r>
              <a:rPr sz="3200" b="1" i="1">
                <a:latin typeface="Arial" pitchFamily="34" charset="0"/>
                <a:cs typeface="Arial" pitchFamily="34" charset="0"/>
              </a:rPr>
              <a:t>War,</a:t>
            </a:r>
            <a:r>
              <a:rPr sz="3200" b="1" i="1" spc="-15">
                <a:latin typeface="Arial" pitchFamily="34" charset="0"/>
                <a:cs typeface="Arial" pitchFamily="34" charset="0"/>
              </a:rPr>
              <a:t> </a:t>
            </a:r>
            <a:r>
              <a:rPr sz="3200" b="1">
                <a:latin typeface="Arial" pitchFamily="34" charset="0"/>
                <a:cs typeface="Arial" pitchFamily="34" charset="0"/>
              </a:rPr>
              <a:t>Sun</a:t>
            </a:r>
            <a:r>
              <a:rPr sz="3200" b="1" spc="-30">
                <a:latin typeface="Arial" pitchFamily="34" charset="0"/>
                <a:cs typeface="Arial" pitchFamily="34" charset="0"/>
              </a:rPr>
              <a:t> </a:t>
            </a:r>
            <a:r>
              <a:rPr sz="3200" b="1">
                <a:latin typeface="Arial" pitchFamily="34" charset="0"/>
                <a:cs typeface="Arial" pitchFamily="34" charset="0"/>
              </a:rPr>
              <a:t>Tzu</a:t>
            </a:r>
            <a:endParaRPr sz="3200">
              <a:latin typeface="Arial" pitchFamily="34" charset="0"/>
              <a:cs typeface="Arial"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2842" y="482930"/>
            <a:ext cx="6743700" cy="697230"/>
          </a:xfrm>
          <a:prstGeom prst="rect">
            <a:avLst/>
          </a:prstGeom>
        </p:spPr>
        <p:txBody>
          <a:bodyPr vert="horz" wrap="square" lIns="0" tIns="13335" rIns="0" bIns="0" rtlCol="0">
            <a:spAutoFit/>
          </a:bodyPr>
          <a:lstStyle/>
          <a:p>
            <a:pPr marL="12700">
              <a:lnSpc>
                <a:spcPct val="100000"/>
              </a:lnSpc>
              <a:spcBef>
                <a:spcPts val="105"/>
              </a:spcBef>
            </a:pPr>
            <a:r>
              <a:rPr b="0">
                <a:solidFill>
                  <a:srgbClr val="000000"/>
                </a:solidFill>
                <a:latin typeface="Arial" pitchFamily="34" charset="0"/>
                <a:cs typeface="Arial" pitchFamily="34" charset="0"/>
              </a:rPr>
              <a:t>Model</a:t>
            </a:r>
            <a:r>
              <a:rPr b="0" spc="-15">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for</a:t>
            </a:r>
            <a:r>
              <a:rPr b="0" spc="-10">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Network Security</a:t>
            </a:r>
          </a:p>
        </p:txBody>
      </p:sp>
      <p:pic>
        <p:nvPicPr>
          <p:cNvPr id="3" name="object 3"/>
          <p:cNvPicPr/>
          <p:nvPr/>
        </p:nvPicPr>
        <p:blipFill>
          <a:blip r:embed="rId2"/>
          <a:stretch>
            <a:fillRect/>
          </a:stretch>
        </p:blipFill>
        <p:spPr>
          <a:xfrm>
            <a:off x="651983" y="2046704"/>
            <a:ext cx="7620901" cy="3898417"/>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6000" y="364058"/>
            <a:ext cx="6453505" cy="180975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77545">
              <a:lnSpc>
                <a:spcPct val="100000"/>
              </a:lnSpc>
              <a:spcBef>
                <a:spcPts val="105"/>
              </a:spcBef>
            </a:pPr>
            <a:r>
              <a:rPr sz="3200" b="1">
                <a:solidFill>
                  <a:srgbClr val="001F5F"/>
                </a:solidFill>
                <a:latin typeface="Arial" pitchFamily="34" charset="0"/>
                <a:cs typeface="Arial" pitchFamily="34" charset="0"/>
              </a:rPr>
              <a:t>The</a:t>
            </a:r>
            <a:r>
              <a:rPr sz="3200" b="1" spc="-30">
                <a:solidFill>
                  <a:srgbClr val="001F5F"/>
                </a:solidFill>
                <a:latin typeface="Arial" pitchFamily="34" charset="0"/>
                <a:cs typeface="Arial" pitchFamily="34" charset="0"/>
              </a:rPr>
              <a:t> </a:t>
            </a:r>
            <a:r>
              <a:rPr sz="3200" b="1">
                <a:solidFill>
                  <a:srgbClr val="001F5F"/>
                </a:solidFill>
                <a:latin typeface="Arial" pitchFamily="34" charset="0"/>
                <a:cs typeface="Arial" pitchFamily="34" charset="0"/>
              </a:rPr>
              <a:t>OSI</a:t>
            </a:r>
            <a:r>
              <a:rPr sz="3200" b="1" spc="-25">
                <a:solidFill>
                  <a:srgbClr val="001F5F"/>
                </a:solidFill>
                <a:latin typeface="Arial" pitchFamily="34" charset="0"/>
                <a:cs typeface="Arial" pitchFamily="34" charset="0"/>
              </a:rPr>
              <a:t> </a:t>
            </a:r>
            <a:r>
              <a:rPr sz="3200" b="1">
                <a:solidFill>
                  <a:srgbClr val="001F5F"/>
                </a:solidFill>
                <a:latin typeface="Arial" pitchFamily="34" charset="0"/>
                <a:cs typeface="Arial" pitchFamily="34" charset="0"/>
              </a:rPr>
              <a:t>Security</a:t>
            </a:r>
            <a:r>
              <a:rPr sz="3200" b="1" spc="-25">
                <a:solidFill>
                  <a:srgbClr val="001F5F"/>
                </a:solidFill>
                <a:latin typeface="Arial" pitchFamily="34" charset="0"/>
                <a:cs typeface="Arial" pitchFamily="34" charset="0"/>
              </a:rPr>
              <a:t> </a:t>
            </a:r>
            <a:r>
              <a:rPr sz="3200" b="1">
                <a:solidFill>
                  <a:srgbClr val="001F5F"/>
                </a:solidFill>
                <a:latin typeface="Arial" pitchFamily="34" charset="0"/>
                <a:cs typeface="Arial" pitchFamily="34" charset="0"/>
              </a:rPr>
              <a:t>Architecture</a:t>
            </a:r>
            <a:endParaRPr sz="3200">
              <a:latin typeface="Arial" pitchFamily="34" charset="0"/>
              <a:cs typeface="Arial" pitchFamily="34" charset="0"/>
            </a:endParaRPr>
          </a:p>
          <a:p>
            <a:pPr marL="12700">
              <a:lnSpc>
                <a:spcPct val="100000"/>
              </a:lnSpc>
              <a:spcBef>
                <a:spcPts val="2520"/>
              </a:spcBef>
            </a:pPr>
            <a:r>
              <a:rPr sz="3200" b="1">
                <a:solidFill>
                  <a:srgbClr val="5B0404"/>
                </a:solidFill>
                <a:latin typeface="Arial" pitchFamily="34" charset="0"/>
                <a:cs typeface="Arial" pitchFamily="34" charset="0"/>
              </a:rPr>
              <a:t>OSI</a:t>
            </a:r>
            <a:endParaRPr sz="3200">
              <a:latin typeface="Arial" pitchFamily="34" charset="0"/>
              <a:cs typeface="Arial" pitchFamily="34" charset="0"/>
            </a:endParaRPr>
          </a:p>
          <a:p>
            <a:pPr marL="12700">
              <a:lnSpc>
                <a:spcPct val="100000"/>
              </a:lnSpc>
            </a:pPr>
            <a:r>
              <a:rPr sz="3200" b="1">
                <a:solidFill>
                  <a:srgbClr val="5B0404"/>
                </a:solidFill>
                <a:latin typeface="Arial" pitchFamily="34" charset="0"/>
                <a:cs typeface="Arial" pitchFamily="34" charset="0"/>
              </a:rPr>
              <a:t>protocol</a:t>
            </a:r>
            <a:endParaRPr sz="3200">
              <a:latin typeface="Arial" pitchFamily="34" charset="0"/>
              <a:cs typeface="Arial" pitchFamily="34" charset="0"/>
            </a:endParaRPr>
          </a:p>
        </p:txBody>
      </p:sp>
      <p:sp>
        <p:nvSpPr>
          <p:cNvPr id="3" name="object 3"/>
          <p:cNvSpPr txBox="1"/>
          <p:nvPr/>
        </p:nvSpPr>
        <p:spPr>
          <a:xfrm>
            <a:off x="8398002" y="6273495"/>
            <a:ext cx="197485" cy="23939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400" spc="-110">
                <a:latin typeface="Arial" pitchFamily="34" charset="0"/>
                <a:cs typeface="Arial" pitchFamily="34" charset="0"/>
              </a:rPr>
              <a:t>11</a:t>
            </a:r>
            <a:endParaRPr sz="1400">
              <a:latin typeface="Arial" pitchFamily="34" charset="0"/>
              <a:cs typeface="Arial" pitchFamily="34" charset="0"/>
            </a:endParaRPr>
          </a:p>
        </p:txBody>
      </p:sp>
      <p:sp>
        <p:nvSpPr>
          <p:cNvPr id="4" name="object 4"/>
          <p:cNvSpPr txBox="1"/>
          <p:nvPr/>
        </p:nvSpPr>
        <p:spPr>
          <a:xfrm>
            <a:off x="1016000" y="2244928"/>
            <a:ext cx="2353310" cy="51435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3200" b="1">
                <a:solidFill>
                  <a:srgbClr val="5B0404"/>
                </a:solidFill>
                <a:latin typeface="Arial" pitchFamily="34" charset="0"/>
                <a:cs typeface="Arial" pitchFamily="34" charset="0"/>
              </a:rPr>
              <a:t>ar</a:t>
            </a:r>
            <a:r>
              <a:rPr sz="3200" b="1" spc="-15">
                <a:solidFill>
                  <a:srgbClr val="5B0404"/>
                </a:solidFill>
                <a:latin typeface="Arial" pitchFamily="34" charset="0"/>
                <a:cs typeface="Arial" pitchFamily="34" charset="0"/>
              </a:rPr>
              <a:t>c</a:t>
            </a:r>
            <a:r>
              <a:rPr sz="3200" b="1">
                <a:solidFill>
                  <a:srgbClr val="5B0404"/>
                </a:solidFill>
                <a:latin typeface="Arial" pitchFamily="34" charset="0"/>
                <a:cs typeface="Arial" pitchFamily="34" charset="0"/>
              </a:rPr>
              <a:t>hit</a:t>
            </a:r>
            <a:r>
              <a:rPr sz="3200" b="1" spc="-15">
                <a:solidFill>
                  <a:srgbClr val="5B0404"/>
                </a:solidFill>
                <a:latin typeface="Arial" pitchFamily="34" charset="0"/>
                <a:cs typeface="Arial" pitchFamily="34" charset="0"/>
              </a:rPr>
              <a:t>e</a:t>
            </a:r>
            <a:r>
              <a:rPr sz="3200" b="1">
                <a:solidFill>
                  <a:srgbClr val="5B0404"/>
                </a:solidFill>
                <a:latin typeface="Arial" pitchFamily="34" charset="0"/>
                <a:cs typeface="Arial" pitchFamily="34" charset="0"/>
              </a:rPr>
              <a:t>cture</a:t>
            </a:r>
            <a:endParaRPr sz="3200">
              <a:latin typeface="Arial" pitchFamily="34" charset="0"/>
              <a:cs typeface="Arial" pitchFamily="34" charset="0"/>
            </a:endParaRPr>
          </a:p>
        </p:txBody>
      </p:sp>
      <p:pic>
        <p:nvPicPr>
          <p:cNvPr id="5" name="object 5"/>
          <p:cNvPicPr/>
          <p:nvPr/>
        </p:nvPicPr>
        <p:blipFill>
          <a:blip r:embed="rId2"/>
          <a:stretch>
            <a:fillRect/>
          </a:stretch>
        </p:blipFill>
        <p:spPr>
          <a:xfrm>
            <a:off x="3817746" y="1232128"/>
            <a:ext cx="3114675" cy="486727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66571" y="1176655"/>
            <a:ext cx="6029960" cy="363601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080" indent="-342900" algn="just">
              <a:lnSpc>
                <a:spcPct val="100000"/>
              </a:lnSpc>
              <a:spcBef>
                <a:spcPts val="105"/>
              </a:spcBef>
              <a:buChar char="•"/>
              <a:tabLst>
                <a:tab pos="355600" algn="l"/>
              </a:tabLst>
            </a:pPr>
            <a:r>
              <a:rPr sz="3200">
                <a:latin typeface="Arial" pitchFamily="34" charset="0"/>
                <a:cs typeface="Arial" pitchFamily="34" charset="0"/>
              </a:rPr>
              <a:t>The</a:t>
            </a:r>
            <a:r>
              <a:rPr sz="3200" spc="-50">
                <a:latin typeface="Arial" pitchFamily="34" charset="0"/>
                <a:cs typeface="Arial" pitchFamily="34" charset="0"/>
              </a:rPr>
              <a:t> </a:t>
            </a:r>
            <a:r>
              <a:rPr sz="3200">
                <a:latin typeface="Arial" pitchFamily="34" charset="0"/>
                <a:cs typeface="Arial" pitchFamily="34" charset="0"/>
              </a:rPr>
              <a:t>OSI</a:t>
            </a:r>
            <a:r>
              <a:rPr sz="3200" spc="-15">
                <a:latin typeface="Arial" pitchFamily="34" charset="0"/>
                <a:cs typeface="Arial" pitchFamily="34" charset="0"/>
              </a:rPr>
              <a:t> </a:t>
            </a:r>
            <a:r>
              <a:rPr sz="3200">
                <a:latin typeface="Arial" pitchFamily="34" charset="0"/>
                <a:cs typeface="Arial" pitchFamily="34" charset="0"/>
              </a:rPr>
              <a:t>security</a:t>
            </a:r>
            <a:r>
              <a:rPr sz="3200" spc="-55">
                <a:latin typeface="Arial" pitchFamily="34" charset="0"/>
                <a:cs typeface="Arial" pitchFamily="34" charset="0"/>
              </a:rPr>
              <a:t> </a:t>
            </a:r>
            <a:r>
              <a:rPr sz="3200">
                <a:latin typeface="Arial" pitchFamily="34" charset="0"/>
                <a:cs typeface="Arial" pitchFamily="34" charset="0"/>
              </a:rPr>
              <a:t>architecture</a:t>
            </a:r>
            <a:r>
              <a:rPr sz="3200" spc="-55">
                <a:latin typeface="Arial" pitchFamily="34" charset="0"/>
                <a:cs typeface="Arial" pitchFamily="34" charset="0"/>
              </a:rPr>
              <a:t> </a:t>
            </a:r>
            <a:r>
              <a:rPr sz="3200">
                <a:latin typeface="Arial" pitchFamily="34" charset="0"/>
                <a:cs typeface="Arial" pitchFamily="34" charset="0"/>
              </a:rPr>
              <a:t>is </a:t>
            </a:r>
            <a:r>
              <a:rPr sz="3200" spc="-875">
                <a:latin typeface="Arial" pitchFamily="34" charset="0"/>
                <a:cs typeface="Arial" pitchFamily="34" charset="0"/>
              </a:rPr>
              <a:t> </a:t>
            </a:r>
            <a:r>
              <a:rPr sz="3200" spc="-5">
                <a:latin typeface="Arial" pitchFamily="34" charset="0"/>
                <a:cs typeface="Arial" pitchFamily="34" charset="0"/>
              </a:rPr>
              <a:t>useful </a:t>
            </a:r>
            <a:r>
              <a:rPr sz="3200">
                <a:latin typeface="Arial" pitchFamily="34" charset="0"/>
                <a:cs typeface="Arial" pitchFamily="34" charset="0"/>
              </a:rPr>
              <a:t>to </a:t>
            </a:r>
            <a:r>
              <a:rPr sz="3200" spc="-5">
                <a:latin typeface="Arial" pitchFamily="34" charset="0"/>
                <a:cs typeface="Arial" pitchFamily="34" charset="0"/>
              </a:rPr>
              <a:t>managers </a:t>
            </a:r>
            <a:r>
              <a:rPr sz="3200" spc="-10">
                <a:latin typeface="Arial" pitchFamily="34" charset="0"/>
                <a:cs typeface="Arial" pitchFamily="34" charset="0"/>
              </a:rPr>
              <a:t>as </a:t>
            </a:r>
            <a:r>
              <a:rPr sz="3200">
                <a:latin typeface="Arial" pitchFamily="34" charset="0"/>
                <a:cs typeface="Arial" pitchFamily="34" charset="0"/>
              </a:rPr>
              <a:t>a way of </a:t>
            </a:r>
            <a:r>
              <a:rPr sz="3200" spc="-875">
                <a:latin typeface="Arial" pitchFamily="34" charset="0"/>
                <a:cs typeface="Arial" pitchFamily="34" charset="0"/>
              </a:rPr>
              <a:t> </a:t>
            </a:r>
            <a:r>
              <a:rPr sz="3200" spc="-5">
                <a:latin typeface="Arial" pitchFamily="34" charset="0"/>
                <a:cs typeface="Arial" pitchFamily="34" charset="0"/>
              </a:rPr>
              <a:t>organizing </a:t>
            </a:r>
            <a:r>
              <a:rPr sz="3200">
                <a:latin typeface="Arial" pitchFamily="34" charset="0"/>
                <a:cs typeface="Arial" pitchFamily="34" charset="0"/>
              </a:rPr>
              <a:t>the </a:t>
            </a:r>
            <a:r>
              <a:rPr sz="3200" spc="-5">
                <a:latin typeface="Arial" pitchFamily="34" charset="0"/>
                <a:cs typeface="Arial" pitchFamily="34" charset="0"/>
              </a:rPr>
              <a:t>task </a:t>
            </a:r>
            <a:r>
              <a:rPr sz="3200">
                <a:latin typeface="Arial" pitchFamily="34" charset="0"/>
                <a:cs typeface="Arial" pitchFamily="34" charset="0"/>
              </a:rPr>
              <a:t>of </a:t>
            </a:r>
            <a:r>
              <a:rPr sz="3200" spc="-5">
                <a:latin typeface="Arial" pitchFamily="34" charset="0"/>
                <a:cs typeface="Arial" pitchFamily="34" charset="0"/>
              </a:rPr>
              <a:t>providing </a:t>
            </a:r>
            <a:r>
              <a:rPr sz="3200" spc="-875">
                <a:latin typeface="Arial" pitchFamily="34" charset="0"/>
                <a:cs typeface="Arial" pitchFamily="34" charset="0"/>
              </a:rPr>
              <a:t> </a:t>
            </a:r>
            <a:r>
              <a:rPr sz="3200">
                <a:latin typeface="Arial" pitchFamily="34" charset="0"/>
                <a:cs typeface="Arial" pitchFamily="34" charset="0"/>
              </a:rPr>
              <a:t>security.</a:t>
            </a:r>
          </a:p>
          <a:p>
            <a:pPr marL="355600" marR="339725" indent="-342900" algn="just">
              <a:lnSpc>
                <a:spcPct val="100000"/>
              </a:lnSpc>
              <a:spcBef>
                <a:spcPts val="770"/>
              </a:spcBef>
              <a:buChar char="•"/>
              <a:tabLst>
                <a:tab pos="355600" algn="l"/>
              </a:tabLst>
            </a:pPr>
            <a:r>
              <a:rPr sz="3200">
                <a:latin typeface="Arial" pitchFamily="34" charset="0"/>
                <a:cs typeface="Arial" pitchFamily="34" charset="0"/>
              </a:rPr>
              <a:t>It</a:t>
            </a:r>
            <a:r>
              <a:rPr sz="3200" spc="-20">
                <a:latin typeface="Arial" pitchFamily="34" charset="0"/>
                <a:cs typeface="Arial" pitchFamily="34" charset="0"/>
              </a:rPr>
              <a:t> </a:t>
            </a:r>
            <a:r>
              <a:rPr sz="3200">
                <a:latin typeface="Arial" pitchFamily="34" charset="0"/>
                <a:cs typeface="Arial" pitchFamily="34" charset="0"/>
              </a:rPr>
              <a:t>focuses</a:t>
            </a:r>
            <a:r>
              <a:rPr sz="3200" spc="-40">
                <a:latin typeface="Arial" pitchFamily="34" charset="0"/>
                <a:cs typeface="Arial" pitchFamily="34" charset="0"/>
              </a:rPr>
              <a:t> </a:t>
            </a:r>
            <a:r>
              <a:rPr sz="3200">
                <a:latin typeface="Arial" pitchFamily="34" charset="0"/>
                <a:cs typeface="Arial" pitchFamily="34" charset="0"/>
              </a:rPr>
              <a:t>on</a:t>
            </a:r>
            <a:r>
              <a:rPr sz="3200" spc="-45">
                <a:latin typeface="Arial" pitchFamily="34" charset="0"/>
                <a:cs typeface="Arial" pitchFamily="34" charset="0"/>
              </a:rPr>
              <a:t> </a:t>
            </a:r>
            <a:r>
              <a:rPr sz="3200">
                <a:latin typeface="Arial" pitchFamily="34" charset="0"/>
                <a:cs typeface="Arial" pitchFamily="34" charset="0"/>
              </a:rPr>
              <a:t>security</a:t>
            </a:r>
            <a:r>
              <a:rPr sz="3200" spc="-40">
                <a:latin typeface="Arial" pitchFamily="34" charset="0"/>
                <a:cs typeface="Arial" pitchFamily="34" charset="0"/>
              </a:rPr>
              <a:t> </a:t>
            </a:r>
            <a:r>
              <a:rPr sz="3200">
                <a:latin typeface="Arial" pitchFamily="34" charset="0"/>
                <a:cs typeface="Arial" pitchFamily="34" charset="0"/>
              </a:rPr>
              <a:t>attacks, </a:t>
            </a:r>
            <a:r>
              <a:rPr sz="3200" spc="-875">
                <a:latin typeface="Arial" pitchFamily="34" charset="0"/>
                <a:cs typeface="Arial" pitchFamily="34" charset="0"/>
              </a:rPr>
              <a:t> </a:t>
            </a:r>
            <a:r>
              <a:rPr sz="3200">
                <a:latin typeface="Arial" pitchFamily="34" charset="0"/>
                <a:cs typeface="Arial" pitchFamily="34" charset="0"/>
              </a:rPr>
              <a:t>mechanisms,</a:t>
            </a:r>
            <a:r>
              <a:rPr sz="3200" spc="-40">
                <a:latin typeface="Arial" pitchFamily="34" charset="0"/>
                <a:cs typeface="Arial" pitchFamily="34" charset="0"/>
              </a:rPr>
              <a:t> </a:t>
            </a:r>
            <a:r>
              <a:rPr sz="3200" spc="-5">
                <a:latin typeface="Arial" pitchFamily="34" charset="0"/>
                <a:cs typeface="Arial" pitchFamily="34" charset="0"/>
              </a:rPr>
              <a:t>and</a:t>
            </a:r>
            <a:r>
              <a:rPr sz="3200" spc="-30">
                <a:latin typeface="Arial" pitchFamily="34" charset="0"/>
                <a:cs typeface="Arial" pitchFamily="34" charset="0"/>
              </a:rPr>
              <a:t> </a:t>
            </a:r>
            <a:r>
              <a:rPr sz="3200">
                <a:latin typeface="Arial" pitchFamily="34" charset="0"/>
                <a:cs typeface="Arial" pitchFamily="34" charset="0"/>
              </a:rPr>
              <a:t>services.</a:t>
            </a:r>
          </a:p>
          <a:p>
            <a:pPr marL="355600" indent="-342900" algn="just">
              <a:lnSpc>
                <a:spcPct val="100000"/>
              </a:lnSpc>
              <a:spcBef>
                <a:spcPts val="770"/>
              </a:spcBef>
              <a:buChar char="•"/>
              <a:tabLst>
                <a:tab pos="355600" algn="l"/>
              </a:tabLst>
            </a:pPr>
            <a:r>
              <a:rPr sz="3200" spc="-5">
                <a:latin typeface="Arial" pitchFamily="34" charset="0"/>
                <a:cs typeface="Arial" pitchFamily="34" charset="0"/>
              </a:rPr>
              <a:t>These</a:t>
            </a:r>
            <a:r>
              <a:rPr sz="3200" spc="-25">
                <a:latin typeface="Arial" pitchFamily="34" charset="0"/>
                <a:cs typeface="Arial" pitchFamily="34" charset="0"/>
              </a:rPr>
              <a:t> </a:t>
            </a:r>
            <a:r>
              <a:rPr sz="3200">
                <a:latin typeface="Arial" pitchFamily="34" charset="0"/>
                <a:cs typeface="Arial" pitchFamily="34" charset="0"/>
              </a:rPr>
              <a:t>are</a:t>
            </a:r>
            <a:r>
              <a:rPr sz="3200" spc="-35">
                <a:latin typeface="Arial" pitchFamily="34" charset="0"/>
                <a:cs typeface="Arial" pitchFamily="34" charset="0"/>
              </a:rPr>
              <a:t> </a:t>
            </a:r>
            <a:r>
              <a:rPr sz="3200" spc="-5">
                <a:latin typeface="Arial" pitchFamily="34" charset="0"/>
                <a:cs typeface="Arial" pitchFamily="34" charset="0"/>
              </a:rPr>
              <a:t>defined</a:t>
            </a:r>
            <a:r>
              <a:rPr sz="3200" spc="-20">
                <a:latin typeface="Arial" pitchFamily="34" charset="0"/>
                <a:cs typeface="Arial" pitchFamily="34" charset="0"/>
              </a:rPr>
              <a:t> </a:t>
            </a:r>
            <a:r>
              <a:rPr sz="3200" spc="-5">
                <a:latin typeface="Arial" pitchFamily="34" charset="0"/>
                <a:cs typeface="Arial" pitchFamily="34" charset="0"/>
              </a:rPr>
              <a:t>next:</a:t>
            </a:r>
            <a:endParaRPr sz="3200">
              <a:latin typeface="Arial" pitchFamily="34" charset="0"/>
              <a:cs typeface="Arial" pitchFamily="34" charset="0"/>
            </a:endParaRPr>
          </a:p>
        </p:txBody>
      </p:sp>
      <p:sp>
        <p:nvSpPr>
          <p:cNvPr id="3" name="object 3"/>
          <p:cNvSpPr txBox="1">
            <a:spLocks noGrp="1"/>
          </p:cNvSpPr>
          <p:nvPr>
            <p:ph type="title"/>
          </p:nvPr>
        </p:nvSpPr>
        <p:spPr>
          <a:xfrm>
            <a:off x="595985" y="269570"/>
            <a:ext cx="7956550" cy="697230"/>
          </a:xfrm>
          <a:prstGeom prst="rect">
            <a:avLst/>
          </a:prstGeom>
        </p:spPr>
        <p:txBody>
          <a:bodyPr vert="horz" wrap="square" lIns="0" tIns="13335" rIns="0" bIns="0" rtlCol="0">
            <a:spAutoFit/>
          </a:bodyPr>
          <a:lstStyle/>
          <a:p>
            <a:pPr marL="12700">
              <a:lnSpc>
                <a:spcPct val="100000"/>
              </a:lnSpc>
              <a:spcBef>
                <a:spcPts val="105"/>
              </a:spcBef>
            </a:pPr>
            <a:r>
              <a:t>The</a:t>
            </a:r>
            <a:r>
              <a:rPr spc="-10"/>
              <a:t> </a:t>
            </a:r>
            <a:r>
              <a:t>OSI</a:t>
            </a:r>
            <a:r>
              <a:rPr spc="-5"/>
              <a:t> </a:t>
            </a:r>
            <a:r>
              <a:t>Security</a:t>
            </a:r>
            <a:r>
              <a:rPr spc="-5"/>
              <a:t> </a:t>
            </a:r>
            <a:r>
              <a:t>Architecture</a:t>
            </a:r>
          </a:p>
        </p:txBody>
      </p:sp>
      <p:sp>
        <p:nvSpPr>
          <p:cNvPr id="4" name="object 4"/>
          <p:cNvSpPr txBox="1"/>
          <p:nvPr/>
        </p:nvSpPr>
        <p:spPr>
          <a:xfrm>
            <a:off x="8384285" y="6273495"/>
            <a:ext cx="223520" cy="23939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400" spc="-5">
                <a:latin typeface="Arial" pitchFamily="34" charset="0"/>
                <a:cs typeface="Arial" pitchFamily="34" charset="0"/>
              </a:rPr>
              <a:t>12</a:t>
            </a:r>
            <a:endParaRPr sz="1400">
              <a:latin typeface="Arial" pitchFamily="34" charset="0"/>
              <a:cs typeface="Arial"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254" y="482930"/>
            <a:ext cx="7767320" cy="697230"/>
          </a:xfrm>
          <a:prstGeom prst="rect">
            <a:avLst/>
          </a:prstGeom>
        </p:spPr>
        <p:txBody>
          <a:bodyPr vert="horz" wrap="square" lIns="0" tIns="13335" rIns="0" bIns="0" rtlCol="0">
            <a:spAutoFit/>
          </a:bodyPr>
          <a:lstStyle/>
          <a:p>
            <a:pPr marL="12700">
              <a:lnSpc>
                <a:spcPct val="100000"/>
              </a:lnSpc>
              <a:spcBef>
                <a:spcPts val="105"/>
              </a:spcBef>
            </a:pPr>
            <a:r>
              <a:rPr b="0">
                <a:solidFill>
                  <a:srgbClr val="000000"/>
                </a:solidFill>
                <a:latin typeface="Arial" pitchFamily="34" charset="0"/>
                <a:cs typeface="Arial" pitchFamily="34" charset="0"/>
              </a:rPr>
              <a:t>Services,</a:t>
            </a:r>
            <a:r>
              <a:rPr b="0" spc="-55">
                <a:solidFill>
                  <a:srgbClr val="000000"/>
                </a:solidFill>
                <a:latin typeface="Arial" pitchFamily="34" charset="0"/>
                <a:cs typeface="Arial" pitchFamily="34" charset="0"/>
              </a:rPr>
              <a:t> </a:t>
            </a:r>
            <a:r>
              <a:rPr b="0" spc="5">
                <a:solidFill>
                  <a:srgbClr val="000000"/>
                </a:solidFill>
                <a:latin typeface="Arial" pitchFamily="34" charset="0"/>
                <a:cs typeface="Arial" pitchFamily="34" charset="0"/>
              </a:rPr>
              <a:t>Mechanisms,</a:t>
            </a:r>
            <a:r>
              <a:rPr b="0" spc="-50">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Attacks</a:t>
            </a:r>
          </a:p>
        </p:txBody>
      </p:sp>
      <p:sp>
        <p:nvSpPr>
          <p:cNvPr id="3" name="object 3"/>
          <p:cNvSpPr txBox="1"/>
          <p:nvPr/>
        </p:nvSpPr>
        <p:spPr>
          <a:xfrm>
            <a:off x="535940" y="1621282"/>
            <a:ext cx="7021830" cy="419671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1221105" indent="-342900">
              <a:lnSpc>
                <a:spcPct val="100000"/>
              </a:lnSpc>
              <a:spcBef>
                <a:spcPts val="105"/>
              </a:spcBef>
              <a:buChar char="•"/>
              <a:tabLst>
                <a:tab pos="354965" algn="l"/>
                <a:tab pos="355600" algn="l"/>
              </a:tabLst>
            </a:pPr>
            <a:r>
              <a:rPr sz="3200" spc="-5">
                <a:latin typeface="Arial" pitchFamily="34" charset="0"/>
                <a:cs typeface="Arial" pitchFamily="34" charset="0"/>
              </a:rPr>
              <a:t>need</a:t>
            </a:r>
            <a:r>
              <a:rPr sz="3200" spc="-15">
                <a:latin typeface="Arial" pitchFamily="34" charset="0"/>
                <a:cs typeface="Arial" pitchFamily="34" charset="0"/>
              </a:rPr>
              <a:t> </a:t>
            </a:r>
            <a:r>
              <a:rPr sz="3200" spc="-5">
                <a:latin typeface="Arial" pitchFamily="34" charset="0"/>
                <a:cs typeface="Arial" pitchFamily="34" charset="0"/>
              </a:rPr>
              <a:t>systematic</a:t>
            </a:r>
            <a:r>
              <a:rPr sz="3200" spc="-40">
                <a:latin typeface="Arial" pitchFamily="34" charset="0"/>
                <a:cs typeface="Arial" pitchFamily="34" charset="0"/>
              </a:rPr>
              <a:t> </a:t>
            </a:r>
            <a:r>
              <a:rPr sz="3200">
                <a:latin typeface="Arial" pitchFamily="34" charset="0"/>
                <a:cs typeface="Arial" pitchFamily="34" charset="0"/>
              </a:rPr>
              <a:t>way</a:t>
            </a:r>
            <a:r>
              <a:rPr sz="3200" spc="-15">
                <a:latin typeface="Arial" pitchFamily="34" charset="0"/>
                <a:cs typeface="Arial" pitchFamily="34" charset="0"/>
              </a:rPr>
              <a:t> </a:t>
            </a:r>
            <a:r>
              <a:rPr sz="3200">
                <a:latin typeface="Arial" pitchFamily="34" charset="0"/>
                <a:cs typeface="Arial" pitchFamily="34" charset="0"/>
              </a:rPr>
              <a:t>to</a:t>
            </a:r>
            <a:r>
              <a:rPr sz="3200" spc="-15">
                <a:latin typeface="Arial" pitchFamily="34" charset="0"/>
                <a:cs typeface="Arial" pitchFamily="34" charset="0"/>
              </a:rPr>
              <a:t> </a:t>
            </a:r>
            <a:r>
              <a:rPr sz="3200" spc="-5">
                <a:latin typeface="Arial" pitchFamily="34" charset="0"/>
                <a:cs typeface="Arial" pitchFamily="34" charset="0"/>
              </a:rPr>
              <a:t>define </a:t>
            </a:r>
            <a:r>
              <a:rPr sz="3200" spc="-875">
                <a:latin typeface="Arial" pitchFamily="34" charset="0"/>
                <a:cs typeface="Arial" pitchFamily="34" charset="0"/>
              </a:rPr>
              <a:t> </a:t>
            </a:r>
            <a:r>
              <a:rPr sz="3200" spc="-5">
                <a:latin typeface="Arial" pitchFamily="34" charset="0"/>
                <a:cs typeface="Arial" pitchFamily="34" charset="0"/>
              </a:rPr>
              <a:t>requirements</a:t>
            </a:r>
            <a:endParaRPr sz="3200">
              <a:latin typeface="Arial" pitchFamily="34" charset="0"/>
              <a:cs typeface="Arial" pitchFamily="34" charset="0"/>
            </a:endParaRPr>
          </a:p>
          <a:p>
            <a:pPr marL="355600" marR="5080" indent="-342900">
              <a:lnSpc>
                <a:spcPct val="100000"/>
              </a:lnSpc>
              <a:spcBef>
                <a:spcPts val="770"/>
              </a:spcBef>
              <a:buChar char="•"/>
              <a:tabLst>
                <a:tab pos="354965" algn="l"/>
                <a:tab pos="355600" algn="l"/>
              </a:tabLst>
            </a:pPr>
            <a:r>
              <a:rPr sz="3200" spc="-5">
                <a:latin typeface="Arial" pitchFamily="34" charset="0"/>
                <a:cs typeface="Arial" pitchFamily="34" charset="0"/>
              </a:rPr>
              <a:t>consider</a:t>
            </a:r>
            <a:r>
              <a:rPr sz="3200" spc="-30">
                <a:latin typeface="Arial" pitchFamily="34" charset="0"/>
                <a:cs typeface="Arial" pitchFamily="34" charset="0"/>
              </a:rPr>
              <a:t> </a:t>
            </a:r>
            <a:r>
              <a:rPr sz="3200" spc="-5">
                <a:latin typeface="Arial" pitchFamily="34" charset="0"/>
                <a:cs typeface="Arial" pitchFamily="34" charset="0"/>
              </a:rPr>
              <a:t>three</a:t>
            </a:r>
            <a:r>
              <a:rPr sz="3200" spc="-25">
                <a:latin typeface="Arial" pitchFamily="34" charset="0"/>
                <a:cs typeface="Arial" pitchFamily="34" charset="0"/>
              </a:rPr>
              <a:t> </a:t>
            </a:r>
            <a:r>
              <a:rPr sz="3200">
                <a:latin typeface="Arial" pitchFamily="34" charset="0"/>
                <a:cs typeface="Arial" pitchFamily="34" charset="0"/>
              </a:rPr>
              <a:t>aspects</a:t>
            </a:r>
            <a:r>
              <a:rPr sz="3200" spc="-20">
                <a:latin typeface="Arial" pitchFamily="34" charset="0"/>
                <a:cs typeface="Arial" pitchFamily="34" charset="0"/>
              </a:rPr>
              <a:t> </a:t>
            </a:r>
            <a:r>
              <a:rPr sz="3200">
                <a:latin typeface="Arial" pitchFamily="34" charset="0"/>
                <a:cs typeface="Arial" pitchFamily="34" charset="0"/>
              </a:rPr>
              <a:t>of</a:t>
            </a:r>
            <a:r>
              <a:rPr sz="3200" spc="-15">
                <a:latin typeface="Arial" pitchFamily="34" charset="0"/>
                <a:cs typeface="Arial" pitchFamily="34" charset="0"/>
              </a:rPr>
              <a:t> </a:t>
            </a:r>
            <a:r>
              <a:rPr sz="3200" spc="-5">
                <a:latin typeface="Arial" pitchFamily="34" charset="0"/>
                <a:cs typeface="Arial" pitchFamily="34" charset="0"/>
              </a:rPr>
              <a:t>information </a:t>
            </a:r>
            <a:r>
              <a:rPr sz="3200" spc="-869">
                <a:latin typeface="Arial" pitchFamily="34" charset="0"/>
                <a:cs typeface="Arial" pitchFamily="34" charset="0"/>
              </a:rPr>
              <a:t> </a:t>
            </a:r>
            <a:r>
              <a:rPr sz="3200">
                <a:latin typeface="Arial" pitchFamily="34" charset="0"/>
                <a:cs typeface="Arial" pitchFamily="34" charset="0"/>
              </a:rPr>
              <a:t>security:</a:t>
            </a:r>
          </a:p>
          <a:p>
            <a:pPr marL="756285" lvl="1" indent="-287020">
              <a:lnSpc>
                <a:spcPct val="100000"/>
              </a:lnSpc>
              <a:spcBef>
                <a:spcPts val="690"/>
              </a:spcBef>
              <a:buFont typeface="Arial" pitchFamily="34" charset="0"/>
              <a:buChar char="–"/>
              <a:tabLst>
                <a:tab pos="756920" algn="l"/>
              </a:tabLst>
            </a:pPr>
            <a:r>
              <a:rPr sz="2800" b="1" spc="-5">
                <a:latin typeface="Arial" pitchFamily="34" charset="0"/>
                <a:cs typeface="Arial" pitchFamily="34" charset="0"/>
              </a:rPr>
              <a:t>security</a:t>
            </a:r>
            <a:r>
              <a:rPr sz="2800" b="1" spc="-30">
                <a:latin typeface="Arial" pitchFamily="34" charset="0"/>
                <a:cs typeface="Arial" pitchFamily="34" charset="0"/>
              </a:rPr>
              <a:t> </a:t>
            </a:r>
            <a:r>
              <a:rPr sz="2800" b="1" spc="-5">
                <a:latin typeface="Arial" pitchFamily="34" charset="0"/>
                <a:cs typeface="Arial" pitchFamily="34" charset="0"/>
              </a:rPr>
              <a:t>attack</a:t>
            </a:r>
            <a:endParaRPr sz="2800">
              <a:latin typeface="Arial" pitchFamily="34" charset="0"/>
              <a:cs typeface="Arial" pitchFamily="34" charset="0"/>
            </a:endParaRPr>
          </a:p>
          <a:p>
            <a:pPr marL="756285" lvl="1" indent="-287020">
              <a:lnSpc>
                <a:spcPct val="100000"/>
              </a:lnSpc>
              <a:spcBef>
                <a:spcPts val="670"/>
              </a:spcBef>
              <a:buFont typeface="Arial" pitchFamily="34" charset="0"/>
              <a:buChar char="–"/>
              <a:tabLst>
                <a:tab pos="756920" algn="l"/>
              </a:tabLst>
            </a:pPr>
            <a:r>
              <a:rPr sz="2800" b="1" spc="-5">
                <a:latin typeface="Arial" pitchFamily="34" charset="0"/>
                <a:cs typeface="Arial" pitchFamily="34" charset="0"/>
              </a:rPr>
              <a:t>security</a:t>
            </a:r>
            <a:r>
              <a:rPr sz="2800" b="1" spc="-15">
                <a:latin typeface="Arial" pitchFamily="34" charset="0"/>
                <a:cs typeface="Arial" pitchFamily="34" charset="0"/>
              </a:rPr>
              <a:t> </a:t>
            </a:r>
            <a:r>
              <a:rPr sz="2800" b="1" spc="-5">
                <a:latin typeface="Arial" pitchFamily="34" charset="0"/>
                <a:cs typeface="Arial" pitchFamily="34" charset="0"/>
              </a:rPr>
              <a:t>mechanism</a:t>
            </a:r>
            <a:endParaRPr sz="2800">
              <a:latin typeface="Arial" pitchFamily="34" charset="0"/>
              <a:cs typeface="Arial" pitchFamily="34" charset="0"/>
            </a:endParaRPr>
          </a:p>
          <a:p>
            <a:pPr marL="756285" lvl="1" indent="-287020">
              <a:lnSpc>
                <a:spcPct val="100000"/>
              </a:lnSpc>
              <a:spcBef>
                <a:spcPts val="670"/>
              </a:spcBef>
              <a:buFont typeface="Arial" pitchFamily="34" charset="0"/>
              <a:buChar char="–"/>
              <a:tabLst>
                <a:tab pos="756920" algn="l"/>
              </a:tabLst>
            </a:pPr>
            <a:r>
              <a:rPr sz="2800" b="1" spc="-5">
                <a:latin typeface="Arial" pitchFamily="34" charset="0"/>
                <a:cs typeface="Arial" pitchFamily="34" charset="0"/>
              </a:rPr>
              <a:t>security</a:t>
            </a:r>
            <a:r>
              <a:rPr sz="2800" b="1" spc="-15">
                <a:latin typeface="Arial" pitchFamily="34" charset="0"/>
                <a:cs typeface="Arial" pitchFamily="34" charset="0"/>
              </a:rPr>
              <a:t> </a:t>
            </a:r>
            <a:r>
              <a:rPr sz="2800" b="1" spc="-5">
                <a:latin typeface="Arial" pitchFamily="34" charset="0"/>
                <a:cs typeface="Arial" pitchFamily="34" charset="0"/>
              </a:rPr>
              <a:t>service</a:t>
            </a:r>
            <a:endParaRPr sz="2800">
              <a:latin typeface="Arial" pitchFamily="34" charset="0"/>
              <a:cs typeface="Arial" pitchFamily="34" charset="0"/>
            </a:endParaRPr>
          </a:p>
          <a:p>
            <a:pPr marL="355600" indent="-342900">
              <a:lnSpc>
                <a:spcPct val="100000"/>
              </a:lnSpc>
              <a:spcBef>
                <a:spcPts val="755"/>
              </a:spcBef>
              <a:buChar char="•"/>
              <a:tabLst>
                <a:tab pos="354965" algn="l"/>
                <a:tab pos="355600" algn="l"/>
              </a:tabLst>
            </a:pPr>
            <a:r>
              <a:rPr sz="3200">
                <a:latin typeface="Arial" pitchFamily="34" charset="0"/>
                <a:cs typeface="Arial" pitchFamily="34" charset="0"/>
              </a:rPr>
              <a:t>consider</a:t>
            </a:r>
            <a:r>
              <a:rPr sz="3200" spc="-50">
                <a:latin typeface="Arial" pitchFamily="34" charset="0"/>
                <a:cs typeface="Arial" pitchFamily="34" charset="0"/>
              </a:rPr>
              <a:t> </a:t>
            </a:r>
            <a:r>
              <a:rPr sz="3200">
                <a:latin typeface="Arial" pitchFamily="34" charset="0"/>
                <a:cs typeface="Arial" pitchFamily="34" charset="0"/>
              </a:rPr>
              <a:t>in</a:t>
            </a:r>
            <a:r>
              <a:rPr sz="3200" spc="-25">
                <a:latin typeface="Arial" pitchFamily="34" charset="0"/>
                <a:cs typeface="Arial" pitchFamily="34" charset="0"/>
              </a:rPr>
              <a:t> </a:t>
            </a:r>
            <a:r>
              <a:rPr sz="3200">
                <a:latin typeface="Arial" pitchFamily="34" charset="0"/>
                <a:cs typeface="Arial" pitchFamily="34" charset="0"/>
              </a:rPr>
              <a:t>reverse</a:t>
            </a:r>
            <a:r>
              <a:rPr sz="3200" spc="-45">
                <a:latin typeface="Arial" pitchFamily="34" charset="0"/>
                <a:cs typeface="Arial" pitchFamily="34" charset="0"/>
              </a:rPr>
              <a:t> </a:t>
            </a:r>
            <a:r>
              <a:rPr sz="3200" spc="-5">
                <a:latin typeface="Arial" pitchFamily="34" charset="0"/>
                <a:cs typeface="Arial" pitchFamily="34" charset="0"/>
              </a:rPr>
              <a:t>order</a:t>
            </a:r>
            <a:endParaRPr sz="3200">
              <a:latin typeface="Arial" pitchFamily="34" charset="0"/>
              <a:cs typeface="Arial"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Threat</a:t>
            </a:r>
          </a:p>
        </p:txBody>
      </p:sp>
      <p:sp>
        <p:nvSpPr>
          <p:cNvPr id="3" name="Text Placeholder 2"/>
          <p:cNvSpPr>
            <a:spLocks noGrp="1"/>
          </p:cNvSpPr>
          <p:nvPr>
            <p:ph type="body" idx="1"/>
          </p:nvPr>
        </p:nvSpPr>
        <p:spPr>
          <a:xfrm>
            <a:off x="572084" y="2072462"/>
            <a:ext cx="7999831" cy="3016210"/>
          </a:xfrm>
        </p:spPr>
        <p:txBody>
          <a:bodyPr/>
          <a:lstStyle/>
          <a:p>
            <a:r>
              <a:rPr lang="en-US" i="0"/>
              <a:t>	</a:t>
            </a:r>
          </a:p>
          <a:p>
            <a:pPr algn="just"/>
            <a:r>
              <a:rPr lang="en-US" i="0"/>
              <a:t>A potential for violation of security, which exists when there is a circumstance, capability, action, or event that could breach security and cause harm. That is, a threat is a possible danger that might exploit a vulnerability. 	</a:t>
            </a:r>
          </a:p>
          <a:p>
            <a:pPr algn="just"/>
            <a:endParaRPr lang="en-US"/>
          </a:p>
        </p:txBody>
      </p:sp>
    </p:spTree>
    <p:extLst>
      <p:ext uri="{BB962C8B-B14F-4D97-AF65-F5344CB8AC3E}">
        <p14:creationId xmlns:p14="http://schemas.microsoft.com/office/powerpoint/2010/main" val="81687052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1354217"/>
          </a:xfrm>
        </p:spPr>
        <p:txBody>
          <a:bodyPr/>
          <a:lstStyle/>
          <a:p>
            <a:r>
              <a:rPr lang="en-US"/>
              <a:t>Attack </a:t>
            </a:r>
            <a:r>
              <a:rPr lang="en-US" b="0"/>
              <a:t>	</a:t>
            </a:r>
            <a:br>
              <a:rPr lang="en-US" b="0"/>
            </a:br>
            <a:endParaRPr lang="en-US"/>
          </a:p>
        </p:txBody>
      </p:sp>
      <p:sp>
        <p:nvSpPr>
          <p:cNvPr id="3" name="Text Placeholder 2"/>
          <p:cNvSpPr>
            <a:spLocks noGrp="1"/>
          </p:cNvSpPr>
          <p:nvPr>
            <p:ph type="body" idx="1"/>
          </p:nvPr>
        </p:nvSpPr>
        <p:spPr>
          <a:xfrm>
            <a:off x="572084" y="2072462"/>
            <a:ext cx="7999831" cy="2585323"/>
          </a:xfrm>
        </p:spPr>
        <p:txBody>
          <a:bodyPr/>
          <a:lstStyle/>
          <a:p>
            <a:r>
              <a:rPr lang="en-US" i="0"/>
              <a:t>An assault on system security that derives from an intelligent threat; that is, an intelligent act that is a deliberate attempt (especially in the sense of a method or technique) to evade security services and violate the security policy of a system. 	</a:t>
            </a:r>
          </a:p>
          <a:p>
            <a:pPr algn="just"/>
            <a:endParaRPr lang="en-US"/>
          </a:p>
        </p:txBody>
      </p:sp>
    </p:spTree>
    <p:extLst>
      <p:ext uri="{BB962C8B-B14F-4D97-AF65-F5344CB8AC3E}">
        <p14:creationId xmlns:p14="http://schemas.microsoft.com/office/powerpoint/2010/main" val="141341617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3289" y="482930"/>
            <a:ext cx="3759200" cy="697230"/>
          </a:xfrm>
          <a:prstGeom prst="rect">
            <a:avLst/>
          </a:prstGeom>
        </p:spPr>
        <p:txBody>
          <a:bodyPr vert="horz" wrap="square" lIns="0" tIns="13335" rIns="0" bIns="0" rtlCol="0">
            <a:spAutoFit/>
          </a:bodyPr>
          <a:lstStyle/>
          <a:p>
            <a:pPr marL="12700">
              <a:lnSpc>
                <a:spcPct val="100000"/>
              </a:lnSpc>
              <a:spcBef>
                <a:spcPts val="105"/>
              </a:spcBef>
            </a:pPr>
            <a:r>
              <a:rPr b="0">
                <a:solidFill>
                  <a:srgbClr val="000000"/>
                </a:solidFill>
                <a:latin typeface="Arial" pitchFamily="34" charset="0"/>
                <a:cs typeface="Arial" pitchFamily="34" charset="0"/>
              </a:rPr>
              <a:t>Security</a:t>
            </a:r>
            <a:r>
              <a:rPr b="0" spc="-60">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Attack</a:t>
            </a:r>
          </a:p>
        </p:txBody>
      </p:sp>
      <p:sp>
        <p:nvSpPr>
          <p:cNvPr id="3" name="object 3"/>
          <p:cNvSpPr txBox="1"/>
          <p:nvPr/>
        </p:nvSpPr>
        <p:spPr>
          <a:xfrm>
            <a:off x="535940" y="1621282"/>
            <a:ext cx="7724140" cy="431863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080" indent="-342900">
              <a:lnSpc>
                <a:spcPct val="100000"/>
              </a:lnSpc>
              <a:spcBef>
                <a:spcPts val="105"/>
              </a:spcBef>
              <a:buChar char="•"/>
              <a:tabLst>
                <a:tab pos="354965" algn="l"/>
                <a:tab pos="355600" algn="l"/>
              </a:tabLst>
            </a:pPr>
            <a:r>
              <a:rPr sz="3200" spc="-5">
                <a:latin typeface="Arial" pitchFamily="34" charset="0"/>
                <a:cs typeface="Arial" pitchFamily="34" charset="0"/>
              </a:rPr>
              <a:t>any</a:t>
            </a:r>
            <a:r>
              <a:rPr sz="3200">
                <a:latin typeface="Arial" pitchFamily="34" charset="0"/>
                <a:cs typeface="Arial" pitchFamily="34" charset="0"/>
              </a:rPr>
              <a:t> </a:t>
            </a:r>
            <a:r>
              <a:rPr sz="3200" spc="-5">
                <a:latin typeface="Arial" pitchFamily="34" charset="0"/>
                <a:cs typeface="Arial" pitchFamily="34" charset="0"/>
              </a:rPr>
              <a:t>action that</a:t>
            </a:r>
            <a:r>
              <a:rPr sz="3200" spc="-20">
                <a:latin typeface="Arial" pitchFamily="34" charset="0"/>
                <a:cs typeface="Arial" pitchFamily="34" charset="0"/>
              </a:rPr>
              <a:t> </a:t>
            </a:r>
            <a:r>
              <a:rPr sz="3200" spc="-5">
                <a:latin typeface="Arial" pitchFamily="34" charset="0"/>
                <a:cs typeface="Arial" pitchFamily="34" charset="0"/>
              </a:rPr>
              <a:t>compromises</a:t>
            </a:r>
            <a:r>
              <a:rPr sz="3200" spc="-15">
                <a:latin typeface="Arial" pitchFamily="34" charset="0"/>
                <a:cs typeface="Arial" pitchFamily="34" charset="0"/>
              </a:rPr>
              <a:t> </a:t>
            </a:r>
            <a:r>
              <a:rPr sz="3200">
                <a:latin typeface="Arial" pitchFamily="34" charset="0"/>
                <a:cs typeface="Arial" pitchFamily="34" charset="0"/>
              </a:rPr>
              <a:t>the</a:t>
            </a:r>
            <a:r>
              <a:rPr sz="3200" spc="-25">
                <a:latin typeface="Arial" pitchFamily="34" charset="0"/>
                <a:cs typeface="Arial" pitchFamily="34" charset="0"/>
              </a:rPr>
              <a:t> </a:t>
            </a:r>
            <a:r>
              <a:rPr sz="3200">
                <a:latin typeface="Arial" pitchFamily="34" charset="0"/>
                <a:cs typeface="Arial" pitchFamily="34" charset="0"/>
              </a:rPr>
              <a:t>security </a:t>
            </a:r>
            <a:r>
              <a:rPr sz="3200" spc="-875">
                <a:latin typeface="Arial" pitchFamily="34" charset="0"/>
                <a:cs typeface="Arial" pitchFamily="34" charset="0"/>
              </a:rPr>
              <a:t> </a:t>
            </a:r>
            <a:r>
              <a:rPr sz="3200">
                <a:latin typeface="Arial" pitchFamily="34" charset="0"/>
                <a:cs typeface="Arial" pitchFamily="34" charset="0"/>
              </a:rPr>
              <a:t>of</a:t>
            </a:r>
            <a:r>
              <a:rPr sz="3200" spc="-15">
                <a:latin typeface="Arial" pitchFamily="34" charset="0"/>
                <a:cs typeface="Arial" pitchFamily="34" charset="0"/>
              </a:rPr>
              <a:t> </a:t>
            </a:r>
            <a:r>
              <a:rPr sz="3200" spc="-5">
                <a:latin typeface="Arial" pitchFamily="34" charset="0"/>
                <a:cs typeface="Arial" pitchFamily="34" charset="0"/>
              </a:rPr>
              <a:t>information</a:t>
            </a:r>
            <a:r>
              <a:rPr sz="3200" spc="-25">
                <a:latin typeface="Arial" pitchFamily="34" charset="0"/>
                <a:cs typeface="Arial" pitchFamily="34" charset="0"/>
              </a:rPr>
              <a:t> </a:t>
            </a:r>
            <a:r>
              <a:rPr sz="3200">
                <a:latin typeface="Arial" pitchFamily="34" charset="0"/>
                <a:cs typeface="Arial" pitchFamily="34" charset="0"/>
              </a:rPr>
              <a:t>owned</a:t>
            </a:r>
            <a:r>
              <a:rPr sz="3200" spc="-20">
                <a:latin typeface="Arial" pitchFamily="34" charset="0"/>
                <a:cs typeface="Arial" pitchFamily="34" charset="0"/>
              </a:rPr>
              <a:t> </a:t>
            </a:r>
            <a:r>
              <a:rPr sz="3200" spc="-5">
                <a:latin typeface="Arial" pitchFamily="34" charset="0"/>
                <a:cs typeface="Arial" pitchFamily="34" charset="0"/>
              </a:rPr>
              <a:t>by</a:t>
            </a:r>
            <a:r>
              <a:rPr sz="3200" spc="-10">
                <a:latin typeface="Arial" pitchFamily="34" charset="0"/>
                <a:cs typeface="Arial" pitchFamily="34" charset="0"/>
              </a:rPr>
              <a:t> </a:t>
            </a:r>
            <a:r>
              <a:rPr sz="3200">
                <a:latin typeface="Arial" pitchFamily="34" charset="0"/>
                <a:cs typeface="Arial" pitchFamily="34" charset="0"/>
              </a:rPr>
              <a:t>an</a:t>
            </a:r>
            <a:r>
              <a:rPr sz="3200" spc="-20">
                <a:latin typeface="Arial" pitchFamily="34" charset="0"/>
                <a:cs typeface="Arial" pitchFamily="34" charset="0"/>
              </a:rPr>
              <a:t> </a:t>
            </a:r>
            <a:r>
              <a:rPr sz="3200" spc="-5">
                <a:latin typeface="Arial" pitchFamily="34" charset="0"/>
                <a:cs typeface="Arial" pitchFamily="34" charset="0"/>
              </a:rPr>
              <a:t>organization</a:t>
            </a:r>
            <a:endParaRPr sz="3200">
              <a:latin typeface="Arial" pitchFamily="34" charset="0"/>
              <a:cs typeface="Arial" pitchFamily="34" charset="0"/>
            </a:endParaRPr>
          </a:p>
          <a:p>
            <a:pPr marL="355600" marR="276860" indent="-342900">
              <a:lnSpc>
                <a:spcPct val="100000"/>
              </a:lnSpc>
              <a:spcBef>
                <a:spcPts val="770"/>
              </a:spcBef>
              <a:buChar char="•"/>
              <a:tabLst>
                <a:tab pos="354965" algn="l"/>
                <a:tab pos="355600" algn="l"/>
              </a:tabLst>
            </a:pPr>
            <a:r>
              <a:rPr sz="3200" spc="-5">
                <a:latin typeface="Arial" pitchFamily="34" charset="0"/>
                <a:cs typeface="Arial" pitchFamily="34" charset="0"/>
              </a:rPr>
              <a:t>information security </a:t>
            </a:r>
            <a:r>
              <a:rPr sz="3200">
                <a:latin typeface="Arial" pitchFamily="34" charset="0"/>
                <a:cs typeface="Arial" pitchFamily="34" charset="0"/>
              </a:rPr>
              <a:t>is </a:t>
            </a:r>
            <a:r>
              <a:rPr sz="3200" spc="-5">
                <a:latin typeface="Arial" pitchFamily="34" charset="0"/>
                <a:cs typeface="Arial" pitchFamily="34" charset="0"/>
              </a:rPr>
              <a:t>about how </a:t>
            </a:r>
            <a:r>
              <a:rPr sz="3200">
                <a:latin typeface="Arial" pitchFamily="34" charset="0"/>
                <a:cs typeface="Arial" pitchFamily="34" charset="0"/>
              </a:rPr>
              <a:t>to </a:t>
            </a:r>
            <a:r>
              <a:rPr sz="3200" spc="5">
                <a:latin typeface="Arial" pitchFamily="34" charset="0"/>
                <a:cs typeface="Arial" pitchFamily="34" charset="0"/>
              </a:rPr>
              <a:t> </a:t>
            </a:r>
            <a:r>
              <a:rPr sz="3200">
                <a:latin typeface="Arial" pitchFamily="34" charset="0"/>
                <a:cs typeface="Arial" pitchFamily="34" charset="0"/>
              </a:rPr>
              <a:t>prevent</a:t>
            </a:r>
            <a:r>
              <a:rPr sz="3200" spc="-40">
                <a:latin typeface="Arial" pitchFamily="34" charset="0"/>
                <a:cs typeface="Arial" pitchFamily="34" charset="0"/>
              </a:rPr>
              <a:t> </a:t>
            </a:r>
            <a:r>
              <a:rPr sz="3200">
                <a:latin typeface="Arial" pitchFamily="34" charset="0"/>
                <a:cs typeface="Arial" pitchFamily="34" charset="0"/>
              </a:rPr>
              <a:t>attacks,</a:t>
            </a:r>
            <a:r>
              <a:rPr sz="3200" spc="-30">
                <a:latin typeface="Arial" pitchFamily="34" charset="0"/>
                <a:cs typeface="Arial" pitchFamily="34" charset="0"/>
              </a:rPr>
              <a:t> </a:t>
            </a:r>
            <a:r>
              <a:rPr sz="3200">
                <a:latin typeface="Arial" pitchFamily="34" charset="0"/>
                <a:cs typeface="Arial" pitchFamily="34" charset="0"/>
              </a:rPr>
              <a:t>or</a:t>
            </a:r>
            <a:r>
              <a:rPr sz="3200" spc="-5">
                <a:latin typeface="Arial" pitchFamily="34" charset="0"/>
                <a:cs typeface="Arial" pitchFamily="34" charset="0"/>
              </a:rPr>
              <a:t> failing</a:t>
            </a:r>
            <a:r>
              <a:rPr sz="3200" spc="-20">
                <a:latin typeface="Arial" pitchFamily="34" charset="0"/>
                <a:cs typeface="Arial" pitchFamily="34" charset="0"/>
              </a:rPr>
              <a:t> </a:t>
            </a:r>
            <a:r>
              <a:rPr sz="3200" spc="-5">
                <a:latin typeface="Arial" pitchFamily="34" charset="0"/>
                <a:cs typeface="Arial" pitchFamily="34" charset="0"/>
              </a:rPr>
              <a:t>that,</a:t>
            </a:r>
            <a:r>
              <a:rPr sz="3200" spc="-10">
                <a:latin typeface="Arial" pitchFamily="34" charset="0"/>
                <a:cs typeface="Arial" pitchFamily="34" charset="0"/>
              </a:rPr>
              <a:t> </a:t>
            </a:r>
            <a:r>
              <a:rPr sz="3200">
                <a:latin typeface="Arial" pitchFamily="34" charset="0"/>
                <a:cs typeface="Arial" pitchFamily="34" charset="0"/>
              </a:rPr>
              <a:t>to</a:t>
            </a:r>
            <a:r>
              <a:rPr sz="3200" spc="-15">
                <a:latin typeface="Arial" pitchFamily="34" charset="0"/>
                <a:cs typeface="Arial" pitchFamily="34" charset="0"/>
              </a:rPr>
              <a:t> </a:t>
            </a:r>
            <a:r>
              <a:rPr sz="3200" spc="-5">
                <a:latin typeface="Arial" pitchFamily="34" charset="0"/>
                <a:cs typeface="Arial" pitchFamily="34" charset="0"/>
              </a:rPr>
              <a:t>detect </a:t>
            </a:r>
            <a:r>
              <a:rPr sz="3200" spc="-869">
                <a:latin typeface="Arial" pitchFamily="34" charset="0"/>
                <a:cs typeface="Arial" pitchFamily="34" charset="0"/>
              </a:rPr>
              <a:t> </a:t>
            </a:r>
            <a:r>
              <a:rPr sz="3200">
                <a:latin typeface="Arial" pitchFamily="34" charset="0"/>
                <a:cs typeface="Arial" pitchFamily="34" charset="0"/>
              </a:rPr>
              <a:t>attacks</a:t>
            </a:r>
            <a:r>
              <a:rPr sz="3200" spc="-25">
                <a:latin typeface="Arial" pitchFamily="34" charset="0"/>
                <a:cs typeface="Arial" pitchFamily="34" charset="0"/>
              </a:rPr>
              <a:t> </a:t>
            </a:r>
            <a:r>
              <a:rPr sz="3200">
                <a:latin typeface="Arial" pitchFamily="34" charset="0"/>
                <a:cs typeface="Arial" pitchFamily="34" charset="0"/>
              </a:rPr>
              <a:t>on</a:t>
            </a:r>
            <a:r>
              <a:rPr sz="3200" spc="-20">
                <a:latin typeface="Arial" pitchFamily="34" charset="0"/>
                <a:cs typeface="Arial" pitchFamily="34" charset="0"/>
              </a:rPr>
              <a:t> </a:t>
            </a:r>
            <a:r>
              <a:rPr sz="3200" spc="-5">
                <a:latin typeface="Arial" pitchFamily="34" charset="0"/>
                <a:cs typeface="Arial" pitchFamily="34" charset="0"/>
              </a:rPr>
              <a:t>information-based</a:t>
            </a:r>
            <a:r>
              <a:rPr sz="3200" spc="-40">
                <a:latin typeface="Arial" pitchFamily="34" charset="0"/>
                <a:cs typeface="Arial" pitchFamily="34" charset="0"/>
              </a:rPr>
              <a:t> </a:t>
            </a:r>
            <a:r>
              <a:rPr sz="3200">
                <a:latin typeface="Arial" pitchFamily="34" charset="0"/>
                <a:cs typeface="Arial" pitchFamily="34" charset="0"/>
              </a:rPr>
              <a:t>systems</a:t>
            </a:r>
          </a:p>
          <a:p>
            <a:pPr marL="355600" indent="-342900">
              <a:lnSpc>
                <a:spcPct val="100000"/>
              </a:lnSpc>
              <a:spcBef>
                <a:spcPts val="770"/>
              </a:spcBef>
              <a:buChar char="•"/>
              <a:tabLst>
                <a:tab pos="354965" algn="l"/>
                <a:tab pos="355600" algn="l"/>
              </a:tabLst>
            </a:pPr>
            <a:r>
              <a:rPr sz="3200" spc="-5">
                <a:latin typeface="Arial" pitchFamily="34" charset="0"/>
                <a:cs typeface="Arial" pitchFamily="34" charset="0"/>
              </a:rPr>
              <a:t>have</a:t>
            </a:r>
            <a:r>
              <a:rPr sz="3200" spc="-25">
                <a:latin typeface="Arial" pitchFamily="34" charset="0"/>
                <a:cs typeface="Arial" pitchFamily="34" charset="0"/>
              </a:rPr>
              <a:t> </a:t>
            </a:r>
            <a:r>
              <a:rPr sz="3200">
                <a:latin typeface="Arial" pitchFamily="34" charset="0"/>
                <a:cs typeface="Arial" pitchFamily="34" charset="0"/>
              </a:rPr>
              <a:t>a</a:t>
            </a:r>
            <a:r>
              <a:rPr sz="3200" spc="-10">
                <a:latin typeface="Arial" pitchFamily="34" charset="0"/>
                <a:cs typeface="Arial" pitchFamily="34" charset="0"/>
              </a:rPr>
              <a:t> </a:t>
            </a:r>
            <a:r>
              <a:rPr sz="3200" spc="-5">
                <a:latin typeface="Arial" pitchFamily="34" charset="0"/>
                <a:cs typeface="Arial" pitchFamily="34" charset="0"/>
              </a:rPr>
              <a:t>wide</a:t>
            </a:r>
            <a:r>
              <a:rPr sz="3200" spc="-10">
                <a:latin typeface="Arial" pitchFamily="34" charset="0"/>
                <a:cs typeface="Arial" pitchFamily="34" charset="0"/>
              </a:rPr>
              <a:t> </a:t>
            </a:r>
            <a:r>
              <a:rPr sz="3200" spc="-5">
                <a:latin typeface="Arial" pitchFamily="34" charset="0"/>
                <a:cs typeface="Arial" pitchFamily="34" charset="0"/>
              </a:rPr>
              <a:t>range</a:t>
            </a:r>
            <a:r>
              <a:rPr sz="3200" spc="-30">
                <a:latin typeface="Arial" pitchFamily="34" charset="0"/>
                <a:cs typeface="Arial" pitchFamily="34" charset="0"/>
              </a:rPr>
              <a:t> </a:t>
            </a:r>
            <a:r>
              <a:rPr sz="3200">
                <a:latin typeface="Arial" pitchFamily="34" charset="0"/>
                <a:cs typeface="Arial" pitchFamily="34" charset="0"/>
              </a:rPr>
              <a:t>of</a:t>
            </a:r>
            <a:r>
              <a:rPr sz="3200" spc="-15">
                <a:latin typeface="Arial" pitchFamily="34" charset="0"/>
                <a:cs typeface="Arial" pitchFamily="34" charset="0"/>
              </a:rPr>
              <a:t> </a:t>
            </a:r>
            <a:r>
              <a:rPr sz="3200">
                <a:latin typeface="Arial" pitchFamily="34" charset="0"/>
                <a:cs typeface="Arial" pitchFamily="34" charset="0"/>
              </a:rPr>
              <a:t>attacks</a:t>
            </a:r>
          </a:p>
          <a:p>
            <a:pPr marL="355600" indent="-342900">
              <a:lnSpc>
                <a:spcPct val="100000"/>
              </a:lnSpc>
              <a:spcBef>
                <a:spcPts val="765"/>
              </a:spcBef>
              <a:buChar char="•"/>
              <a:tabLst>
                <a:tab pos="354965" algn="l"/>
                <a:tab pos="355600" algn="l"/>
              </a:tabLst>
            </a:pPr>
            <a:r>
              <a:rPr sz="3200">
                <a:latin typeface="Arial" pitchFamily="34" charset="0"/>
                <a:cs typeface="Arial" pitchFamily="34" charset="0"/>
              </a:rPr>
              <a:t>can</a:t>
            </a:r>
            <a:r>
              <a:rPr sz="3200" spc="-30">
                <a:latin typeface="Arial" pitchFamily="34" charset="0"/>
                <a:cs typeface="Arial" pitchFamily="34" charset="0"/>
              </a:rPr>
              <a:t> </a:t>
            </a:r>
            <a:r>
              <a:rPr sz="3200">
                <a:latin typeface="Arial" pitchFamily="34" charset="0"/>
                <a:cs typeface="Arial" pitchFamily="34" charset="0"/>
              </a:rPr>
              <a:t>focus</a:t>
            </a:r>
            <a:r>
              <a:rPr sz="3200" spc="-20">
                <a:latin typeface="Arial" pitchFamily="34" charset="0"/>
                <a:cs typeface="Arial" pitchFamily="34" charset="0"/>
              </a:rPr>
              <a:t> </a:t>
            </a:r>
            <a:r>
              <a:rPr sz="3200">
                <a:latin typeface="Arial" pitchFamily="34" charset="0"/>
                <a:cs typeface="Arial" pitchFamily="34" charset="0"/>
              </a:rPr>
              <a:t>of</a:t>
            </a:r>
            <a:r>
              <a:rPr sz="3200" spc="-30">
                <a:latin typeface="Arial" pitchFamily="34" charset="0"/>
                <a:cs typeface="Arial" pitchFamily="34" charset="0"/>
              </a:rPr>
              <a:t> </a:t>
            </a:r>
            <a:r>
              <a:rPr sz="3200" spc="-5">
                <a:latin typeface="Arial" pitchFamily="34" charset="0"/>
                <a:cs typeface="Arial" pitchFamily="34" charset="0"/>
              </a:rPr>
              <a:t>generic</a:t>
            </a:r>
            <a:r>
              <a:rPr sz="3200" spc="-15">
                <a:latin typeface="Arial" pitchFamily="34" charset="0"/>
                <a:cs typeface="Arial" pitchFamily="34" charset="0"/>
              </a:rPr>
              <a:t> </a:t>
            </a:r>
            <a:r>
              <a:rPr sz="3200">
                <a:latin typeface="Arial" pitchFamily="34" charset="0"/>
                <a:cs typeface="Arial" pitchFamily="34" charset="0"/>
              </a:rPr>
              <a:t>types</a:t>
            </a:r>
            <a:r>
              <a:rPr sz="3200" spc="-20">
                <a:latin typeface="Arial" pitchFamily="34" charset="0"/>
                <a:cs typeface="Arial" pitchFamily="34" charset="0"/>
              </a:rPr>
              <a:t> </a:t>
            </a:r>
            <a:r>
              <a:rPr sz="3200">
                <a:latin typeface="Arial" pitchFamily="34" charset="0"/>
                <a:cs typeface="Arial" pitchFamily="34" charset="0"/>
              </a:rPr>
              <a:t>of</a:t>
            </a:r>
            <a:r>
              <a:rPr sz="3200" spc="-15">
                <a:latin typeface="Arial" pitchFamily="34" charset="0"/>
                <a:cs typeface="Arial" pitchFamily="34" charset="0"/>
              </a:rPr>
              <a:t> </a:t>
            </a:r>
            <a:r>
              <a:rPr sz="3200">
                <a:latin typeface="Arial" pitchFamily="34" charset="0"/>
                <a:cs typeface="Arial" pitchFamily="34" charset="0"/>
              </a:rPr>
              <a:t>attacks</a:t>
            </a:r>
          </a:p>
          <a:p>
            <a:pPr marL="355600" indent="-342900">
              <a:lnSpc>
                <a:spcPct val="100000"/>
              </a:lnSpc>
              <a:spcBef>
                <a:spcPts val="770"/>
              </a:spcBef>
              <a:buChar char="•"/>
              <a:tabLst>
                <a:tab pos="354965" algn="l"/>
                <a:tab pos="355600" algn="l"/>
              </a:tabLst>
            </a:pPr>
            <a:r>
              <a:rPr sz="3200" spc="-5">
                <a:latin typeface="Arial" pitchFamily="34" charset="0"/>
                <a:cs typeface="Arial" pitchFamily="34" charset="0"/>
              </a:rPr>
              <a:t>note:</a:t>
            </a:r>
            <a:r>
              <a:rPr sz="3200">
                <a:latin typeface="Arial" pitchFamily="34" charset="0"/>
                <a:cs typeface="Arial" pitchFamily="34" charset="0"/>
              </a:rPr>
              <a:t> </a:t>
            </a:r>
            <a:r>
              <a:rPr sz="3200" spc="-5">
                <a:latin typeface="Arial" pitchFamily="34" charset="0"/>
                <a:cs typeface="Arial" pitchFamily="34" charset="0"/>
              </a:rPr>
              <a:t>often</a:t>
            </a:r>
            <a:r>
              <a:rPr sz="3200" spc="-25">
                <a:latin typeface="Arial" pitchFamily="34" charset="0"/>
                <a:cs typeface="Arial" pitchFamily="34" charset="0"/>
              </a:rPr>
              <a:t> </a:t>
            </a:r>
            <a:r>
              <a:rPr sz="3200" i="1" spc="-5">
                <a:latin typeface="Arial" pitchFamily="34" charset="0"/>
                <a:cs typeface="Arial" pitchFamily="34" charset="0"/>
              </a:rPr>
              <a:t>threat</a:t>
            </a:r>
            <a:r>
              <a:rPr sz="3200" i="1" spc="-15">
                <a:latin typeface="Arial" pitchFamily="34" charset="0"/>
                <a:cs typeface="Arial" pitchFamily="34" charset="0"/>
              </a:rPr>
              <a:t> </a:t>
            </a:r>
            <a:r>
              <a:rPr sz="3200">
                <a:latin typeface="Arial" pitchFamily="34" charset="0"/>
                <a:cs typeface="Arial" pitchFamily="34" charset="0"/>
              </a:rPr>
              <a:t>&amp;</a:t>
            </a:r>
            <a:r>
              <a:rPr sz="3200" spc="5">
                <a:latin typeface="Arial" pitchFamily="34" charset="0"/>
                <a:cs typeface="Arial" pitchFamily="34" charset="0"/>
              </a:rPr>
              <a:t> </a:t>
            </a:r>
            <a:r>
              <a:rPr sz="3200" i="1" spc="-5">
                <a:latin typeface="Arial" pitchFamily="34" charset="0"/>
                <a:cs typeface="Arial" pitchFamily="34" charset="0"/>
              </a:rPr>
              <a:t>attack</a:t>
            </a:r>
            <a:r>
              <a:rPr sz="3200" i="1" spc="-10">
                <a:latin typeface="Arial" pitchFamily="34" charset="0"/>
                <a:cs typeface="Arial" pitchFamily="34" charset="0"/>
              </a:rPr>
              <a:t> </a:t>
            </a:r>
            <a:r>
              <a:rPr sz="3200" spc="-5">
                <a:latin typeface="Arial" pitchFamily="34" charset="0"/>
                <a:cs typeface="Arial" pitchFamily="34" charset="0"/>
              </a:rPr>
              <a:t>mean</a:t>
            </a:r>
            <a:r>
              <a:rPr sz="3200" spc="-30">
                <a:latin typeface="Arial" pitchFamily="34" charset="0"/>
                <a:cs typeface="Arial" pitchFamily="34" charset="0"/>
              </a:rPr>
              <a:t> </a:t>
            </a:r>
            <a:r>
              <a:rPr sz="3200">
                <a:latin typeface="Arial" pitchFamily="34" charset="0"/>
                <a:cs typeface="Arial" pitchFamily="34" charset="0"/>
              </a:rPr>
              <a:t>same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677108"/>
          </a:xfrm>
        </p:spPr>
        <p:txBody>
          <a:bodyPr/>
          <a:lstStyle/>
          <a:p>
            <a:r>
              <a:rPr lang="en-US"/>
              <a:t>Passive Attacks</a:t>
            </a:r>
          </a:p>
        </p:txBody>
      </p:sp>
      <p:sp>
        <p:nvSpPr>
          <p:cNvPr id="3" name="Text Placeholder 2"/>
          <p:cNvSpPr>
            <a:spLocks noGrp="1"/>
          </p:cNvSpPr>
          <p:nvPr>
            <p:ph type="body" idx="1"/>
          </p:nvPr>
        </p:nvSpPr>
        <p:spPr>
          <a:xfrm>
            <a:off x="572084" y="2072462"/>
            <a:ext cx="7999831" cy="1292662"/>
          </a:xfrm>
        </p:spPr>
        <p:txBody>
          <a:bodyPr/>
          <a:lstStyle/>
          <a:p>
            <a:r>
              <a:rPr lang="en-US" i="0"/>
              <a:t>Release of message contents </a:t>
            </a:r>
          </a:p>
          <a:p>
            <a:r>
              <a:rPr lang="en-US" i="0"/>
              <a:t>Traffic analysis</a:t>
            </a:r>
          </a:p>
          <a:p>
            <a:endParaRPr lang="en-US"/>
          </a:p>
        </p:txBody>
      </p:sp>
    </p:spTree>
    <p:extLst>
      <p:ext uri="{BB962C8B-B14F-4D97-AF65-F5344CB8AC3E}">
        <p14:creationId xmlns:p14="http://schemas.microsoft.com/office/powerpoint/2010/main" val="424428008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7792537" cy="5601482"/>
          </a:xfrm>
          <a:prstGeom prst="rect">
            <a:avLst/>
          </a:prstGeom>
        </p:spPr>
      </p:pic>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29645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677108"/>
          </a:xfrm>
        </p:spPr>
        <p:txBody>
          <a:bodyPr/>
          <a:lstStyle/>
          <a:p>
            <a:r>
              <a:rPr lang="en-US"/>
              <a:t>Active Attacks</a:t>
            </a:r>
          </a:p>
        </p:txBody>
      </p:sp>
      <p:sp>
        <p:nvSpPr>
          <p:cNvPr id="3" name="Text Placeholder 2"/>
          <p:cNvSpPr>
            <a:spLocks noGrp="1"/>
          </p:cNvSpPr>
          <p:nvPr>
            <p:ph type="body" idx="1"/>
          </p:nvPr>
        </p:nvSpPr>
        <p:spPr>
          <a:xfrm>
            <a:off x="572084" y="2072462"/>
            <a:ext cx="7999831" cy="2154436"/>
          </a:xfrm>
        </p:spPr>
        <p:txBody>
          <a:bodyPr/>
          <a:lstStyle/>
          <a:p>
            <a:r>
              <a:rPr lang="en-US" i="0"/>
              <a:t>Active attacks involve some modification of the data stream or the creation of a false stream and can be subdivided into four categories: masquerade, replay, modification of messages, and denial of service.</a:t>
            </a:r>
            <a:endParaRPr lang="en-US"/>
          </a:p>
        </p:txBody>
      </p:sp>
    </p:spTree>
    <p:extLst>
      <p:ext uri="{BB962C8B-B14F-4D97-AF65-F5344CB8AC3E}">
        <p14:creationId xmlns:p14="http://schemas.microsoft.com/office/powerpoint/2010/main" val="376186339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910" y="482930"/>
            <a:ext cx="7177405" cy="697230"/>
          </a:xfrm>
          <a:prstGeom prst="rect">
            <a:avLst/>
          </a:prstGeom>
        </p:spPr>
        <p:txBody>
          <a:bodyPr vert="horz" wrap="square" lIns="0" tIns="13335" rIns="0" bIns="0" rtlCol="0">
            <a:spAutoFit/>
          </a:bodyPr>
          <a:lstStyle/>
          <a:p>
            <a:pPr marL="12700">
              <a:lnSpc>
                <a:spcPct val="100000"/>
              </a:lnSpc>
              <a:spcBef>
                <a:spcPts val="105"/>
              </a:spcBef>
            </a:pPr>
            <a:r>
              <a:rPr b="0">
                <a:solidFill>
                  <a:srgbClr val="000000"/>
                </a:solidFill>
                <a:latin typeface="Arial" pitchFamily="34" charset="0"/>
                <a:cs typeface="Arial" pitchFamily="34" charset="0"/>
              </a:rPr>
              <a:t>Computer</a:t>
            </a:r>
            <a:r>
              <a:rPr b="0" spc="-15">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Security</a:t>
            </a:r>
            <a:r>
              <a:rPr b="0" spc="-30">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Concepts</a:t>
            </a:r>
          </a:p>
        </p:txBody>
      </p:sp>
      <p:sp>
        <p:nvSpPr>
          <p:cNvPr id="3" name="object 3"/>
          <p:cNvSpPr txBox="1"/>
          <p:nvPr/>
        </p:nvSpPr>
        <p:spPr>
          <a:xfrm>
            <a:off x="535940" y="1572513"/>
            <a:ext cx="7969884" cy="4318635"/>
          </a:xfrm>
          <a:prstGeom prst="rect">
            <a:avLst/>
          </a:prstGeom>
        </p:spPr>
        <p:txBody>
          <a:bodyPr vert="horz" wrap="square" lIns="0" tIns="6794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23240" indent="-342900">
              <a:lnSpc>
                <a:spcPts val="3460"/>
              </a:lnSpc>
              <a:spcBef>
                <a:spcPts val="535"/>
              </a:spcBef>
              <a:buChar char="•"/>
              <a:tabLst>
                <a:tab pos="354965" algn="l"/>
                <a:tab pos="355600" algn="l"/>
              </a:tabLst>
            </a:pPr>
            <a:r>
              <a:rPr sz="3200" spc="-5">
                <a:latin typeface="Arial" pitchFamily="34" charset="0"/>
                <a:cs typeface="Arial" pitchFamily="34" charset="0"/>
              </a:rPr>
              <a:t>Information</a:t>
            </a:r>
            <a:r>
              <a:rPr sz="3200" spc="-30">
                <a:latin typeface="Arial" pitchFamily="34" charset="0"/>
                <a:cs typeface="Arial" pitchFamily="34" charset="0"/>
              </a:rPr>
              <a:t> </a:t>
            </a:r>
            <a:r>
              <a:rPr sz="3200">
                <a:latin typeface="Arial" pitchFamily="34" charset="0"/>
                <a:cs typeface="Arial" pitchFamily="34" charset="0"/>
              </a:rPr>
              <a:t>Security</a:t>
            </a:r>
            <a:r>
              <a:rPr sz="3200" spc="-5">
                <a:latin typeface="Arial" pitchFamily="34" charset="0"/>
                <a:cs typeface="Arial" pitchFamily="34" charset="0"/>
              </a:rPr>
              <a:t> requirements</a:t>
            </a:r>
            <a:r>
              <a:rPr sz="3200" spc="-30">
                <a:latin typeface="Arial" pitchFamily="34" charset="0"/>
                <a:cs typeface="Arial" pitchFamily="34" charset="0"/>
              </a:rPr>
              <a:t> </a:t>
            </a:r>
            <a:r>
              <a:rPr sz="3200" spc="-5">
                <a:latin typeface="Arial" pitchFamily="34" charset="0"/>
                <a:cs typeface="Arial" pitchFamily="34" charset="0"/>
              </a:rPr>
              <a:t>have </a:t>
            </a:r>
            <a:r>
              <a:rPr sz="3200" spc="-875">
                <a:latin typeface="Arial" pitchFamily="34" charset="0"/>
                <a:cs typeface="Arial" pitchFamily="34" charset="0"/>
              </a:rPr>
              <a:t> </a:t>
            </a:r>
            <a:r>
              <a:rPr sz="3200" spc="-5">
                <a:latin typeface="Arial" pitchFamily="34" charset="0"/>
                <a:cs typeface="Arial" pitchFamily="34" charset="0"/>
              </a:rPr>
              <a:t>changed</a:t>
            </a:r>
            <a:r>
              <a:rPr sz="3200" spc="-30">
                <a:latin typeface="Arial" pitchFamily="34" charset="0"/>
                <a:cs typeface="Arial" pitchFamily="34" charset="0"/>
              </a:rPr>
              <a:t> </a:t>
            </a:r>
            <a:r>
              <a:rPr sz="3200">
                <a:latin typeface="Arial" pitchFamily="34" charset="0"/>
                <a:cs typeface="Arial" pitchFamily="34" charset="0"/>
              </a:rPr>
              <a:t>in</a:t>
            </a:r>
            <a:r>
              <a:rPr sz="3200" spc="-10">
                <a:latin typeface="Arial" pitchFamily="34" charset="0"/>
                <a:cs typeface="Arial" pitchFamily="34" charset="0"/>
              </a:rPr>
              <a:t> </a:t>
            </a:r>
            <a:r>
              <a:rPr sz="3200">
                <a:latin typeface="Arial" pitchFamily="34" charset="0"/>
                <a:cs typeface="Arial" pitchFamily="34" charset="0"/>
              </a:rPr>
              <a:t>recent</a:t>
            </a:r>
            <a:r>
              <a:rPr sz="3200" spc="-35">
                <a:latin typeface="Arial" pitchFamily="34" charset="0"/>
                <a:cs typeface="Arial" pitchFamily="34" charset="0"/>
              </a:rPr>
              <a:t> </a:t>
            </a:r>
            <a:r>
              <a:rPr sz="3200">
                <a:latin typeface="Arial" pitchFamily="34" charset="0"/>
                <a:cs typeface="Arial" pitchFamily="34" charset="0"/>
              </a:rPr>
              <a:t>times</a:t>
            </a:r>
          </a:p>
          <a:p>
            <a:pPr marL="355600" marR="974090" indent="-342900">
              <a:lnSpc>
                <a:spcPts val="3460"/>
              </a:lnSpc>
              <a:spcBef>
                <a:spcPts val="765"/>
              </a:spcBef>
              <a:buChar char="•"/>
              <a:tabLst>
                <a:tab pos="354965" algn="l"/>
                <a:tab pos="355600" algn="l"/>
              </a:tabLst>
            </a:pPr>
            <a:r>
              <a:rPr sz="3200" spc="-5">
                <a:latin typeface="Arial" pitchFamily="34" charset="0"/>
                <a:cs typeface="Arial" pitchFamily="34" charset="0"/>
              </a:rPr>
              <a:t>traditionally provided</a:t>
            </a:r>
            <a:r>
              <a:rPr sz="3200" spc="-30">
                <a:latin typeface="Arial" pitchFamily="34" charset="0"/>
                <a:cs typeface="Arial" pitchFamily="34" charset="0"/>
              </a:rPr>
              <a:t> </a:t>
            </a:r>
            <a:r>
              <a:rPr sz="3200">
                <a:latin typeface="Arial" pitchFamily="34" charset="0"/>
                <a:cs typeface="Arial" pitchFamily="34" charset="0"/>
              </a:rPr>
              <a:t>by</a:t>
            </a:r>
            <a:r>
              <a:rPr sz="3200" spc="-15">
                <a:latin typeface="Arial" pitchFamily="34" charset="0"/>
                <a:cs typeface="Arial" pitchFamily="34" charset="0"/>
              </a:rPr>
              <a:t> </a:t>
            </a:r>
            <a:r>
              <a:rPr sz="3200">
                <a:latin typeface="Arial" pitchFamily="34" charset="0"/>
                <a:cs typeface="Arial" pitchFamily="34" charset="0"/>
              </a:rPr>
              <a:t>physical</a:t>
            </a:r>
            <a:r>
              <a:rPr sz="3200" spc="-35">
                <a:latin typeface="Arial" pitchFamily="34" charset="0"/>
                <a:cs typeface="Arial" pitchFamily="34" charset="0"/>
              </a:rPr>
              <a:t> </a:t>
            </a:r>
            <a:r>
              <a:rPr sz="3200" spc="-5">
                <a:latin typeface="Arial" pitchFamily="34" charset="0"/>
                <a:cs typeface="Arial" pitchFamily="34" charset="0"/>
              </a:rPr>
              <a:t>and </a:t>
            </a:r>
            <a:r>
              <a:rPr sz="3200" spc="-875">
                <a:latin typeface="Arial" pitchFamily="34" charset="0"/>
                <a:cs typeface="Arial" pitchFamily="34" charset="0"/>
              </a:rPr>
              <a:t> </a:t>
            </a:r>
            <a:r>
              <a:rPr sz="3200" spc="-5">
                <a:latin typeface="Arial" pitchFamily="34" charset="0"/>
                <a:cs typeface="Arial" pitchFamily="34" charset="0"/>
              </a:rPr>
              <a:t>administrative</a:t>
            </a:r>
            <a:r>
              <a:rPr sz="3200" spc="-20">
                <a:latin typeface="Arial" pitchFamily="34" charset="0"/>
                <a:cs typeface="Arial" pitchFamily="34" charset="0"/>
              </a:rPr>
              <a:t> </a:t>
            </a:r>
            <a:r>
              <a:rPr sz="3200">
                <a:latin typeface="Arial" pitchFamily="34" charset="0"/>
                <a:cs typeface="Arial" pitchFamily="34" charset="0"/>
              </a:rPr>
              <a:t>mechanisms</a:t>
            </a:r>
          </a:p>
          <a:p>
            <a:pPr marL="355600" marR="117475" indent="-342900">
              <a:lnSpc>
                <a:spcPts val="3460"/>
              </a:lnSpc>
              <a:spcBef>
                <a:spcPts val="760"/>
              </a:spcBef>
              <a:buChar char="•"/>
              <a:tabLst>
                <a:tab pos="354965" algn="l"/>
                <a:tab pos="355600" algn="l"/>
              </a:tabLst>
            </a:pPr>
            <a:r>
              <a:rPr sz="3200" spc="-5">
                <a:latin typeface="Arial" pitchFamily="34" charset="0"/>
                <a:cs typeface="Arial" pitchFamily="34" charset="0"/>
              </a:rPr>
              <a:t>computer</a:t>
            </a:r>
            <a:r>
              <a:rPr sz="3200" spc="-30">
                <a:latin typeface="Arial" pitchFamily="34" charset="0"/>
                <a:cs typeface="Arial" pitchFamily="34" charset="0"/>
              </a:rPr>
              <a:t> </a:t>
            </a:r>
            <a:r>
              <a:rPr sz="3200">
                <a:latin typeface="Arial" pitchFamily="34" charset="0"/>
                <a:cs typeface="Arial" pitchFamily="34" charset="0"/>
              </a:rPr>
              <a:t>use</a:t>
            </a:r>
            <a:r>
              <a:rPr sz="3200" spc="-20">
                <a:latin typeface="Arial" pitchFamily="34" charset="0"/>
                <a:cs typeface="Arial" pitchFamily="34" charset="0"/>
              </a:rPr>
              <a:t> </a:t>
            </a:r>
            <a:r>
              <a:rPr sz="3200" spc="-5">
                <a:latin typeface="Arial" pitchFamily="34" charset="0"/>
                <a:cs typeface="Arial" pitchFamily="34" charset="0"/>
              </a:rPr>
              <a:t>requires automated</a:t>
            </a:r>
            <a:r>
              <a:rPr sz="3200" spc="-20">
                <a:latin typeface="Arial" pitchFamily="34" charset="0"/>
                <a:cs typeface="Arial" pitchFamily="34" charset="0"/>
              </a:rPr>
              <a:t> </a:t>
            </a:r>
            <a:r>
              <a:rPr sz="3200" spc="-5">
                <a:latin typeface="Arial" pitchFamily="34" charset="0"/>
                <a:cs typeface="Arial" pitchFamily="34" charset="0"/>
              </a:rPr>
              <a:t>tools</a:t>
            </a:r>
            <a:r>
              <a:rPr sz="3200" spc="5">
                <a:latin typeface="Arial" pitchFamily="34" charset="0"/>
                <a:cs typeface="Arial" pitchFamily="34" charset="0"/>
              </a:rPr>
              <a:t> </a:t>
            </a:r>
            <a:r>
              <a:rPr sz="3200">
                <a:latin typeface="Arial" pitchFamily="34" charset="0"/>
                <a:cs typeface="Arial" pitchFamily="34" charset="0"/>
              </a:rPr>
              <a:t>to </a:t>
            </a:r>
            <a:r>
              <a:rPr sz="3200" spc="-875">
                <a:latin typeface="Arial" pitchFamily="34" charset="0"/>
                <a:cs typeface="Arial" pitchFamily="34" charset="0"/>
              </a:rPr>
              <a:t> </a:t>
            </a:r>
            <a:r>
              <a:rPr sz="3200">
                <a:latin typeface="Arial" pitchFamily="34" charset="0"/>
                <a:cs typeface="Arial" pitchFamily="34" charset="0"/>
              </a:rPr>
              <a:t>protect</a:t>
            </a:r>
            <a:r>
              <a:rPr sz="3200" spc="-40">
                <a:latin typeface="Arial" pitchFamily="34" charset="0"/>
                <a:cs typeface="Arial" pitchFamily="34" charset="0"/>
              </a:rPr>
              <a:t> </a:t>
            </a:r>
            <a:r>
              <a:rPr sz="3200" spc="-5">
                <a:latin typeface="Arial" pitchFamily="34" charset="0"/>
                <a:cs typeface="Arial" pitchFamily="34" charset="0"/>
              </a:rPr>
              <a:t>files</a:t>
            </a:r>
            <a:r>
              <a:rPr sz="3200" spc="-10">
                <a:latin typeface="Arial" pitchFamily="34" charset="0"/>
                <a:cs typeface="Arial" pitchFamily="34" charset="0"/>
              </a:rPr>
              <a:t> </a:t>
            </a:r>
            <a:r>
              <a:rPr sz="3200">
                <a:latin typeface="Arial" pitchFamily="34" charset="0"/>
                <a:cs typeface="Arial" pitchFamily="34" charset="0"/>
              </a:rPr>
              <a:t>and</a:t>
            </a:r>
            <a:r>
              <a:rPr sz="3200" spc="-20">
                <a:latin typeface="Arial" pitchFamily="34" charset="0"/>
                <a:cs typeface="Arial" pitchFamily="34" charset="0"/>
              </a:rPr>
              <a:t> </a:t>
            </a:r>
            <a:r>
              <a:rPr sz="3200" spc="-5">
                <a:latin typeface="Arial" pitchFamily="34" charset="0"/>
                <a:cs typeface="Arial" pitchFamily="34" charset="0"/>
              </a:rPr>
              <a:t>other</a:t>
            </a:r>
            <a:r>
              <a:rPr sz="3200" spc="-20">
                <a:latin typeface="Arial" pitchFamily="34" charset="0"/>
                <a:cs typeface="Arial" pitchFamily="34" charset="0"/>
              </a:rPr>
              <a:t> </a:t>
            </a:r>
            <a:r>
              <a:rPr sz="3200">
                <a:latin typeface="Arial" pitchFamily="34" charset="0"/>
                <a:cs typeface="Arial" pitchFamily="34" charset="0"/>
              </a:rPr>
              <a:t>stored</a:t>
            </a:r>
            <a:r>
              <a:rPr sz="3200" spc="-35">
                <a:latin typeface="Arial" pitchFamily="34" charset="0"/>
                <a:cs typeface="Arial" pitchFamily="34" charset="0"/>
              </a:rPr>
              <a:t> </a:t>
            </a:r>
            <a:r>
              <a:rPr sz="3200" spc="-5">
                <a:latin typeface="Arial" pitchFamily="34" charset="0"/>
                <a:cs typeface="Arial" pitchFamily="34" charset="0"/>
              </a:rPr>
              <a:t>information</a:t>
            </a:r>
            <a:endParaRPr sz="3200">
              <a:latin typeface="Arial" pitchFamily="34" charset="0"/>
              <a:cs typeface="Arial" pitchFamily="34" charset="0"/>
            </a:endParaRPr>
          </a:p>
          <a:p>
            <a:pPr marL="355600" marR="5080" indent="-342900">
              <a:lnSpc>
                <a:spcPct val="90000"/>
              </a:lnSpc>
              <a:spcBef>
                <a:spcPts val="710"/>
              </a:spcBef>
              <a:buChar char="•"/>
              <a:tabLst>
                <a:tab pos="354965" algn="l"/>
                <a:tab pos="355600" algn="l"/>
              </a:tabLst>
            </a:pPr>
            <a:r>
              <a:rPr sz="3200">
                <a:latin typeface="Arial" pitchFamily="34" charset="0"/>
                <a:cs typeface="Arial" pitchFamily="34" charset="0"/>
              </a:rPr>
              <a:t>use</a:t>
            </a:r>
            <a:r>
              <a:rPr sz="3200" spc="-25">
                <a:latin typeface="Arial" pitchFamily="34" charset="0"/>
                <a:cs typeface="Arial" pitchFamily="34" charset="0"/>
              </a:rPr>
              <a:t> </a:t>
            </a:r>
            <a:r>
              <a:rPr sz="3200">
                <a:latin typeface="Arial" pitchFamily="34" charset="0"/>
                <a:cs typeface="Arial" pitchFamily="34" charset="0"/>
              </a:rPr>
              <a:t>of</a:t>
            </a:r>
            <a:r>
              <a:rPr sz="3200" spc="-10">
                <a:latin typeface="Arial" pitchFamily="34" charset="0"/>
                <a:cs typeface="Arial" pitchFamily="34" charset="0"/>
              </a:rPr>
              <a:t> </a:t>
            </a:r>
            <a:r>
              <a:rPr sz="3200">
                <a:latin typeface="Arial" pitchFamily="34" charset="0"/>
                <a:cs typeface="Arial" pitchFamily="34" charset="0"/>
              </a:rPr>
              <a:t>networks</a:t>
            </a:r>
            <a:r>
              <a:rPr sz="3200" spc="-25">
                <a:latin typeface="Arial" pitchFamily="34" charset="0"/>
                <a:cs typeface="Arial" pitchFamily="34" charset="0"/>
              </a:rPr>
              <a:t> </a:t>
            </a:r>
            <a:r>
              <a:rPr sz="3200" spc="-5">
                <a:latin typeface="Arial" pitchFamily="34" charset="0"/>
                <a:cs typeface="Arial" pitchFamily="34" charset="0"/>
              </a:rPr>
              <a:t>and</a:t>
            </a:r>
            <a:r>
              <a:rPr sz="3200" spc="-20">
                <a:latin typeface="Arial" pitchFamily="34" charset="0"/>
                <a:cs typeface="Arial" pitchFamily="34" charset="0"/>
              </a:rPr>
              <a:t> </a:t>
            </a:r>
            <a:r>
              <a:rPr sz="3200" spc="-5">
                <a:latin typeface="Arial" pitchFamily="34" charset="0"/>
                <a:cs typeface="Arial" pitchFamily="34" charset="0"/>
              </a:rPr>
              <a:t>communications</a:t>
            </a:r>
            <a:r>
              <a:rPr sz="3200" spc="-20">
                <a:latin typeface="Arial" pitchFamily="34" charset="0"/>
                <a:cs typeface="Arial" pitchFamily="34" charset="0"/>
              </a:rPr>
              <a:t> </a:t>
            </a:r>
            <a:r>
              <a:rPr sz="3200" spc="-5">
                <a:latin typeface="Arial" pitchFamily="34" charset="0"/>
                <a:cs typeface="Arial" pitchFamily="34" charset="0"/>
              </a:rPr>
              <a:t>links </a:t>
            </a:r>
            <a:r>
              <a:rPr sz="3200" spc="-875">
                <a:latin typeface="Arial" pitchFamily="34" charset="0"/>
                <a:cs typeface="Arial" pitchFamily="34" charset="0"/>
              </a:rPr>
              <a:t> </a:t>
            </a:r>
            <a:r>
              <a:rPr sz="3200" spc="-5">
                <a:latin typeface="Arial" pitchFamily="34" charset="0"/>
                <a:cs typeface="Arial" pitchFamily="34" charset="0"/>
              </a:rPr>
              <a:t>requires measures </a:t>
            </a:r>
            <a:r>
              <a:rPr sz="3200">
                <a:latin typeface="Arial" pitchFamily="34" charset="0"/>
                <a:cs typeface="Arial" pitchFamily="34" charset="0"/>
              </a:rPr>
              <a:t>to </a:t>
            </a:r>
            <a:r>
              <a:rPr sz="3200" spc="-5">
                <a:latin typeface="Arial" pitchFamily="34" charset="0"/>
                <a:cs typeface="Arial" pitchFamily="34" charset="0"/>
              </a:rPr>
              <a:t>protect data during </a:t>
            </a:r>
            <a:r>
              <a:rPr sz="3200">
                <a:latin typeface="Arial" pitchFamily="34" charset="0"/>
                <a:cs typeface="Arial" pitchFamily="34" charset="0"/>
              </a:rPr>
              <a:t> transmission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Masquerade</a:t>
            </a:r>
          </a:p>
        </p:txBody>
      </p:sp>
      <p:pic>
        <p:nvPicPr>
          <p:cNvPr id="4" name="Picture 3"/>
          <p:cNvPicPr>
            <a:picLocks noChangeAspect="1"/>
          </p:cNvPicPr>
          <p:nvPr/>
        </p:nvPicPr>
        <p:blipFill>
          <a:blip r:embed="rId2"/>
          <a:stretch>
            <a:fillRect/>
          </a:stretch>
        </p:blipFill>
        <p:spPr>
          <a:xfrm>
            <a:off x="947230" y="2072462"/>
            <a:ext cx="7249537" cy="2267266"/>
          </a:xfrm>
          <a:prstGeom prst="rect">
            <a:avLst/>
          </a:prstGeom>
        </p:spPr>
      </p:pic>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79387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Replay</a:t>
            </a:r>
          </a:p>
        </p:txBody>
      </p:sp>
      <p:pic>
        <p:nvPicPr>
          <p:cNvPr id="4" name="Picture 3"/>
          <p:cNvPicPr>
            <a:picLocks noChangeAspect="1"/>
          </p:cNvPicPr>
          <p:nvPr/>
        </p:nvPicPr>
        <p:blipFill>
          <a:blip r:embed="rId2"/>
          <a:stretch>
            <a:fillRect/>
          </a:stretch>
        </p:blipFill>
        <p:spPr>
          <a:xfrm>
            <a:off x="762000" y="2085908"/>
            <a:ext cx="8649652" cy="3597163"/>
          </a:xfrm>
          <a:prstGeom prst="rect">
            <a:avLst/>
          </a:prstGeom>
        </p:spPr>
      </p:pic>
      <p:sp>
        <p:nvSpPr>
          <p:cNvPr id="3" name="Text Placeholder 2"/>
          <p:cNvSpPr>
            <a:spLocks noGrp="1"/>
          </p:cNvSpPr>
          <p:nvPr>
            <p:ph type="body" idx="1"/>
          </p:nvPr>
        </p:nvSpPr>
        <p:spPr>
          <a:xfrm>
            <a:off x="591464" y="2072461"/>
            <a:ext cx="7999831" cy="3610610"/>
          </a:xfrm>
        </p:spPr>
        <p:txBody>
          <a:bodyPr/>
          <a:lstStyle/>
          <a:p>
            <a:endParaRPr lang="en-US"/>
          </a:p>
        </p:txBody>
      </p:sp>
    </p:spTree>
    <p:extLst>
      <p:ext uri="{BB962C8B-B14F-4D97-AF65-F5344CB8AC3E}">
        <p14:creationId xmlns:p14="http://schemas.microsoft.com/office/powerpoint/2010/main" val="391684934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1354217"/>
          </a:xfrm>
        </p:spPr>
        <p:txBody>
          <a:bodyPr/>
          <a:lstStyle/>
          <a:p>
            <a:r>
              <a:rPr lang="en-US"/>
              <a:t>Modification of message and Denial of Service</a:t>
            </a:r>
          </a:p>
        </p:txBody>
      </p:sp>
      <p:pic>
        <p:nvPicPr>
          <p:cNvPr id="4" name="Picture 3"/>
          <p:cNvPicPr>
            <a:picLocks noChangeAspect="1"/>
          </p:cNvPicPr>
          <p:nvPr/>
        </p:nvPicPr>
        <p:blipFill>
          <a:blip r:embed="rId2"/>
          <a:stretch>
            <a:fillRect/>
          </a:stretch>
        </p:blipFill>
        <p:spPr>
          <a:xfrm>
            <a:off x="838200" y="2286000"/>
            <a:ext cx="8144873" cy="4401164"/>
          </a:xfrm>
          <a:prstGeom prst="rect">
            <a:avLst/>
          </a:prstGeom>
        </p:spPr>
      </p:pic>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089864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7841" y="482930"/>
            <a:ext cx="4068445" cy="697230"/>
          </a:xfrm>
          <a:prstGeom prst="rect">
            <a:avLst/>
          </a:prstGeom>
        </p:spPr>
        <p:txBody>
          <a:bodyPr vert="horz" wrap="square" lIns="0" tIns="13335" rIns="0" bIns="0" rtlCol="0">
            <a:spAutoFit/>
          </a:bodyPr>
          <a:lstStyle/>
          <a:p>
            <a:pPr marL="12700">
              <a:lnSpc>
                <a:spcPct val="100000"/>
              </a:lnSpc>
              <a:spcBef>
                <a:spcPts val="105"/>
              </a:spcBef>
            </a:pPr>
            <a:r>
              <a:rPr b="0">
                <a:solidFill>
                  <a:srgbClr val="000000"/>
                </a:solidFill>
                <a:latin typeface="Arial" pitchFamily="34" charset="0"/>
                <a:cs typeface="Arial" pitchFamily="34" charset="0"/>
              </a:rPr>
              <a:t>Security</a:t>
            </a:r>
            <a:r>
              <a:rPr b="0" spc="-65">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Service</a:t>
            </a:r>
          </a:p>
        </p:txBody>
      </p:sp>
      <p:sp>
        <p:nvSpPr>
          <p:cNvPr id="3" name="object 3"/>
          <p:cNvSpPr txBox="1"/>
          <p:nvPr/>
        </p:nvSpPr>
        <p:spPr>
          <a:xfrm>
            <a:off x="993139" y="1581658"/>
            <a:ext cx="7550150" cy="4460240"/>
          </a:xfrm>
          <a:prstGeom prst="rect">
            <a:avLst/>
          </a:prstGeom>
        </p:spPr>
        <p:txBody>
          <a:bodyPr vert="horz" wrap="square" lIns="0" tIns="546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9085" marR="5080" indent="-287020">
              <a:lnSpc>
                <a:spcPct val="90000"/>
              </a:lnSpc>
              <a:spcBef>
                <a:spcPts val="430"/>
              </a:spcBef>
              <a:buChar char="–"/>
              <a:tabLst>
                <a:tab pos="299720" algn="l"/>
              </a:tabLst>
            </a:pPr>
            <a:r>
              <a:rPr sz="2800" spc="-5">
                <a:latin typeface="Arial" pitchFamily="34" charset="0"/>
                <a:cs typeface="Arial" pitchFamily="34" charset="0"/>
              </a:rPr>
              <a:t>is something</a:t>
            </a:r>
            <a:r>
              <a:rPr sz="2800" spc="15">
                <a:latin typeface="Arial" pitchFamily="34" charset="0"/>
                <a:cs typeface="Arial" pitchFamily="34" charset="0"/>
              </a:rPr>
              <a:t> </a:t>
            </a:r>
            <a:r>
              <a:rPr sz="2800">
                <a:latin typeface="Arial" pitchFamily="34" charset="0"/>
                <a:cs typeface="Arial" pitchFamily="34" charset="0"/>
              </a:rPr>
              <a:t>that</a:t>
            </a:r>
            <a:r>
              <a:rPr sz="2800" spc="-5">
                <a:latin typeface="Arial" pitchFamily="34" charset="0"/>
                <a:cs typeface="Arial" pitchFamily="34" charset="0"/>
              </a:rPr>
              <a:t> enhances</a:t>
            </a:r>
            <a:r>
              <a:rPr sz="2800" spc="10">
                <a:latin typeface="Arial" pitchFamily="34" charset="0"/>
                <a:cs typeface="Arial" pitchFamily="34" charset="0"/>
              </a:rPr>
              <a:t> </a:t>
            </a:r>
            <a:r>
              <a:rPr sz="2800" spc="-5">
                <a:latin typeface="Arial" pitchFamily="34" charset="0"/>
                <a:cs typeface="Arial" pitchFamily="34" charset="0"/>
              </a:rPr>
              <a:t>the</a:t>
            </a:r>
            <a:r>
              <a:rPr sz="2800" spc="10">
                <a:latin typeface="Arial" pitchFamily="34" charset="0"/>
                <a:cs typeface="Arial" pitchFamily="34" charset="0"/>
              </a:rPr>
              <a:t> </a:t>
            </a:r>
            <a:r>
              <a:rPr sz="2800">
                <a:latin typeface="Arial" pitchFamily="34" charset="0"/>
                <a:cs typeface="Arial" pitchFamily="34" charset="0"/>
              </a:rPr>
              <a:t>security</a:t>
            </a:r>
            <a:r>
              <a:rPr sz="2800" spc="-5">
                <a:latin typeface="Arial" pitchFamily="34" charset="0"/>
                <a:cs typeface="Arial" pitchFamily="34" charset="0"/>
              </a:rPr>
              <a:t> of the </a:t>
            </a:r>
            <a:r>
              <a:rPr sz="2800" spc="-760">
                <a:latin typeface="Arial" pitchFamily="34" charset="0"/>
                <a:cs typeface="Arial" pitchFamily="34" charset="0"/>
              </a:rPr>
              <a:t> </a:t>
            </a:r>
            <a:r>
              <a:rPr sz="2800">
                <a:latin typeface="Arial" pitchFamily="34" charset="0"/>
                <a:cs typeface="Arial" pitchFamily="34" charset="0"/>
              </a:rPr>
              <a:t>data processing systems </a:t>
            </a:r>
            <a:r>
              <a:rPr sz="2800" spc="-5">
                <a:latin typeface="Arial" pitchFamily="34" charset="0"/>
                <a:cs typeface="Arial" pitchFamily="34" charset="0"/>
              </a:rPr>
              <a:t>and the </a:t>
            </a:r>
            <a:r>
              <a:rPr sz="2800">
                <a:latin typeface="Arial" pitchFamily="34" charset="0"/>
                <a:cs typeface="Arial" pitchFamily="34" charset="0"/>
              </a:rPr>
              <a:t>information </a:t>
            </a:r>
            <a:r>
              <a:rPr sz="2800" spc="5">
                <a:latin typeface="Arial" pitchFamily="34" charset="0"/>
                <a:cs typeface="Arial" pitchFamily="34" charset="0"/>
              </a:rPr>
              <a:t> </a:t>
            </a:r>
            <a:r>
              <a:rPr sz="2800">
                <a:latin typeface="Arial" pitchFamily="34" charset="0"/>
                <a:cs typeface="Arial" pitchFamily="34" charset="0"/>
              </a:rPr>
              <a:t>transfers</a:t>
            </a:r>
            <a:r>
              <a:rPr sz="2800" spc="-10">
                <a:latin typeface="Arial" pitchFamily="34" charset="0"/>
                <a:cs typeface="Arial" pitchFamily="34" charset="0"/>
              </a:rPr>
              <a:t> </a:t>
            </a:r>
            <a:r>
              <a:rPr sz="2800" spc="-5">
                <a:latin typeface="Arial" pitchFamily="34" charset="0"/>
                <a:cs typeface="Arial" pitchFamily="34" charset="0"/>
              </a:rPr>
              <a:t>of an</a:t>
            </a:r>
            <a:r>
              <a:rPr sz="2800">
                <a:latin typeface="Arial" pitchFamily="34" charset="0"/>
                <a:cs typeface="Arial" pitchFamily="34" charset="0"/>
              </a:rPr>
              <a:t> organization</a:t>
            </a:r>
          </a:p>
          <a:p>
            <a:pPr marL="299085" indent="-287020">
              <a:lnSpc>
                <a:spcPct val="100000"/>
              </a:lnSpc>
              <a:spcBef>
                <a:spcPts val="335"/>
              </a:spcBef>
              <a:buChar char="–"/>
              <a:tabLst>
                <a:tab pos="299720" algn="l"/>
              </a:tabLst>
            </a:pPr>
            <a:r>
              <a:rPr sz="2800">
                <a:latin typeface="Arial" pitchFamily="34" charset="0"/>
                <a:cs typeface="Arial" pitchFamily="34" charset="0"/>
              </a:rPr>
              <a:t>intended</a:t>
            </a:r>
            <a:r>
              <a:rPr sz="2800" spc="-15">
                <a:latin typeface="Arial" pitchFamily="34" charset="0"/>
                <a:cs typeface="Arial" pitchFamily="34" charset="0"/>
              </a:rPr>
              <a:t> </a:t>
            </a:r>
            <a:r>
              <a:rPr sz="2800">
                <a:latin typeface="Arial" pitchFamily="34" charset="0"/>
                <a:cs typeface="Arial" pitchFamily="34" charset="0"/>
              </a:rPr>
              <a:t>to</a:t>
            </a:r>
            <a:r>
              <a:rPr sz="2800" spc="-15">
                <a:latin typeface="Arial" pitchFamily="34" charset="0"/>
                <a:cs typeface="Arial" pitchFamily="34" charset="0"/>
              </a:rPr>
              <a:t> </a:t>
            </a:r>
            <a:r>
              <a:rPr sz="2800">
                <a:latin typeface="Arial" pitchFamily="34" charset="0"/>
                <a:cs typeface="Arial" pitchFamily="34" charset="0"/>
              </a:rPr>
              <a:t>counter</a:t>
            </a:r>
            <a:r>
              <a:rPr sz="2800" spc="-15">
                <a:latin typeface="Arial" pitchFamily="34" charset="0"/>
                <a:cs typeface="Arial" pitchFamily="34" charset="0"/>
              </a:rPr>
              <a:t> </a:t>
            </a:r>
            <a:r>
              <a:rPr sz="2800">
                <a:latin typeface="Arial" pitchFamily="34" charset="0"/>
                <a:cs typeface="Arial" pitchFamily="34" charset="0"/>
              </a:rPr>
              <a:t>security</a:t>
            </a:r>
            <a:r>
              <a:rPr sz="2800" spc="-25">
                <a:latin typeface="Arial" pitchFamily="34" charset="0"/>
                <a:cs typeface="Arial" pitchFamily="34" charset="0"/>
              </a:rPr>
              <a:t> </a:t>
            </a:r>
            <a:r>
              <a:rPr sz="2800" spc="-5">
                <a:latin typeface="Arial" pitchFamily="34" charset="0"/>
                <a:cs typeface="Arial" pitchFamily="34" charset="0"/>
              </a:rPr>
              <a:t>attacks</a:t>
            </a:r>
            <a:endParaRPr sz="2800">
              <a:latin typeface="Arial" pitchFamily="34" charset="0"/>
              <a:cs typeface="Arial" pitchFamily="34" charset="0"/>
            </a:endParaRPr>
          </a:p>
          <a:p>
            <a:pPr marL="299085" marR="1762760" indent="-287020">
              <a:lnSpc>
                <a:spcPts val="3030"/>
              </a:lnSpc>
              <a:spcBef>
                <a:spcPts val="715"/>
              </a:spcBef>
              <a:buChar char="–"/>
              <a:tabLst>
                <a:tab pos="299720" algn="l"/>
              </a:tabLst>
            </a:pPr>
            <a:r>
              <a:rPr sz="2800" spc="-5">
                <a:latin typeface="Arial" pitchFamily="34" charset="0"/>
                <a:cs typeface="Arial" pitchFamily="34" charset="0"/>
              </a:rPr>
              <a:t>make </a:t>
            </a:r>
            <a:r>
              <a:rPr sz="2800">
                <a:latin typeface="Arial" pitchFamily="34" charset="0"/>
                <a:cs typeface="Arial" pitchFamily="34" charset="0"/>
              </a:rPr>
              <a:t>use </a:t>
            </a:r>
            <a:r>
              <a:rPr sz="2800" spc="-5">
                <a:latin typeface="Arial" pitchFamily="34" charset="0"/>
                <a:cs typeface="Arial" pitchFamily="34" charset="0"/>
              </a:rPr>
              <a:t>of </a:t>
            </a:r>
            <a:r>
              <a:rPr sz="2800">
                <a:latin typeface="Arial" pitchFamily="34" charset="0"/>
                <a:cs typeface="Arial" pitchFamily="34" charset="0"/>
              </a:rPr>
              <a:t>one or </a:t>
            </a:r>
            <a:r>
              <a:rPr sz="2800" spc="-5">
                <a:latin typeface="Arial" pitchFamily="34" charset="0"/>
                <a:cs typeface="Arial" pitchFamily="34" charset="0"/>
              </a:rPr>
              <a:t>more </a:t>
            </a:r>
            <a:r>
              <a:rPr sz="2800">
                <a:latin typeface="Arial" pitchFamily="34" charset="0"/>
                <a:cs typeface="Arial" pitchFamily="34" charset="0"/>
              </a:rPr>
              <a:t>security </a:t>
            </a:r>
            <a:r>
              <a:rPr sz="2800" spc="5">
                <a:latin typeface="Arial" pitchFamily="34" charset="0"/>
                <a:cs typeface="Arial" pitchFamily="34" charset="0"/>
              </a:rPr>
              <a:t> </a:t>
            </a:r>
            <a:r>
              <a:rPr sz="2800" spc="-5">
                <a:latin typeface="Arial" pitchFamily="34" charset="0"/>
                <a:cs typeface="Arial" pitchFamily="34" charset="0"/>
              </a:rPr>
              <a:t>mechanisms</a:t>
            </a:r>
            <a:r>
              <a:rPr sz="2800" spc="5">
                <a:latin typeface="Arial" pitchFamily="34" charset="0"/>
                <a:cs typeface="Arial" pitchFamily="34" charset="0"/>
              </a:rPr>
              <a:t> </a:t>
            </a:r>
            <a:r>
              <a:rPr sz="2800" spc="-5">
                <a:latin typeface="Arial" pitchFamily="34" charset="0"/>
                <a:cs typeface="Arial" pitchFamily="34" charset="0"/>
              </a:rPr>
              <a:t>to </a:t>
            </a:r>
            <a:r>
              <a:rPr sz="2800">
                <a:latin typeface="Arial" pitchFamily="34" charset="0"/>
                <a:cs typeface="Arial" pitchFamily="34" charset="0"/>
              </a:rPr>
              <a:t>provide</a:t>
            </a:r>
            <a:r>
              <a:rPr sz="2800" spc="5">
                <a:latin typeface="Arial" pitchFamily="34" charset="0"/>
                <a:cs typeface="Arial" pitchFamily="34" charset="0"/>
              </a:rPr>
              <a:t> </a:t>
            </a:r>
            <a:r>
              <a:rPr sz="2800" spc="-5">
                <a:latin typeface="Arial" pitchFamily="34" charset="0"/>
                <a:cs typeface="Arial" pitchFamily="34" charset="0"/>
              </a:rPr>
              <a:t>the</a:t>
            </a:r>
            <a:r>
              <a:rPr sz="2800" spc="-10">
                <a:latin typeface="Arial" pitchFamily="34" charset="0"/>
                <a:cs typeface="Arial" pitchFamily="34" charset="0"/>
              </a:rPr>
              <a:t> </a:t>
            </a:r>
            <a:r>
              <a:rPr sz="2800">
                <a:latin typeface="Arial" pitchFamily="34" charset="0"/>
                <a:cs typeface="Arial" pitchFamily="34" charset="0"/>
              </a:rPr>
              <a:t>service</a:t>
            </a:r>
          </a:p>
          <a:p>
            <a:pPr marL="299085" marR="398780" indent="-287020">
              <a:lnSpc>
                <a:spcPts val="3020"/>
              </a:lnSpc>
              <a:spcBef>
                <a:spcPts val="670"/>
              </a:spcBef>
              <a:buChar char="–"/>
              <a:tabLst>
                <a:tab pos="299720" algn="l"/>
              </a:tabLst>
            </a:pPr>
            <a:r>
              <a:rPr sz="2800" spc="-5">
                <a:latin typeface="Arial" pitchFamily="34" charset="0"/>
                <a:cs typeface="Arial" pitchFamily="34" charset="0"/>
              </a:rPr>
              <a:t>replicate</a:t>
            </a:r>
            <a:r>
              <a:rPr sz="2800" spc="15">
                <a:latin typeface="Arial" pitchFamily="34" charset="0"/>
                <a:cs typeface="Arial" pitchFamily="34" charset="0"/>
              </a:rPr>
              <a:t> </a:t>
            </a:r>
            <a:r>
              <a:rPr sz="2800" spc="-5">
                <a:latin typeface="Arial" pitchFamily="34" charset="0"/>
                <a:cs typeface="Arial" pitchFamily="34" charset="0"/>
              </a:rPr>
              <a:t>functions</a:t>
            </a:r>
            <a:r>
              <a:rPr sz="2800" spc="5">
                <a:latin typeface="Arial" pitchFamily="34" charset="0"/>
                <a:cs typeface="Arial" pitchFamily="34" charset="0"/>
              </a:rPr>
              <a:t> </a:t>
            </a:r>
            <a:r>
              <a:rPr sz="2800" spc="-5">
                <a:latin typeface="Arial" pitchFamily="34" charset="0"/>
                <a:cs typeface="Arial" pitchFamily="34" charset="0"/>
              </a:rPr>
              <a:t>normally</a:t>
            </a:r>
            <a:r>
              <a:rPr sz="2800" spc="25">
                <a:latin typeface="Arial" pitchFamily="34" charset="0"/>
                <a:cs typeface="Arial" pitchFamily="34" charset="0"/>
              </a:rPr>
              <a:t> </a:t>
            </a:r>
            <a:r>
              <a:rPr sz="2800">
                <a:latin typeface="Arial" pitchFamily="34" charset="0"/>
                <a:cs typeface="Arial" pitchFamily="34" charset="0"/>
              </a:rPr>
              <a:t>associated </a:t>
            </a:r>
            <a:r>
              <a:rPr sz="2800" spc="-5">
                <a:latin typeface="Arial" pitchFamily="34" charset="0"/>
                <a:cs typeface="Arial" pitchFamily="34" charset="0"/>
              </a:rPr>
              <a:t>with </a:t>
            </a:r>
            <a:r>
              <a:rPr sz="2800" spc="-760">
                <a:latin typeface="Arial" pitchFamily="34" charset="0"/>
                <a:cs typeface="Arial" pitchFamily="34" charset="0"/>
              </a:rPr>
              <a:t> </a:t>
            </a:r>
            <a:r>
              <a:rPr sz="2800" spc="-5">
                <a:latin typeface="Arial" pitchFamily="34" charset="0"/>
                <a:cs typeface="Arial" pitchFamily="34" charset="0"/>
              </a:rPr>
              <a:t>physical</a:t>
            </a:r>
            <a:r>
              <a:rPr sz="2800" spc="-10">
                <a:latin typeface="Arial" pitchFamily="34" charset="0"/>
                <a:cs typeface="Arial" pitchFamily="34" charset="0"/>
              </a:rPr>
              <a:t> </a:t>
            </a:r>
            <a:r>
              <a:rPr sz="2800" spc="-5">
                <a:latin typeface="Arial" pitchFamily="34" charset="0"/>
                <a:cs typeface="Arial" pitchFamily="34" charset="0"/>
              </a:rPr>
              <a:t>documents</a:t>
            </a:r>
            <a:endParaRPr sz="2800">
              <a:latin typeface="Arial" pitchFamily="34" charset="0"/>
              <a:cs typeface="Arial" pitchFamily="34" charset="0"/>
            </a:endParaRPr>
          </a:p>
          <a:p>
            <a:pPr marL="698500" marR="80645" lvl="1" indent="-228600">
              <a:lnSpc>
                <a:spcPct val="90000"/>
              </a:lnSpc>
              <a:spcBef>
                <a:spcPts val="550"/>
              </a:spcBef>
              <a:buChar char="•"/>
              <a:tabLst>
                <a:tab pos="699135" algn="l"/>
              </a:tabLst>
            </a:pPr>
            <a:r>
              <a:rPr sz="2400">
                <a:latin typeface="Arial" pitchFamily="34" charset="0"/>
                <a:cs typeface="Arial" pitchFamily="34" charset="0"/>
              </a:rPr>
              <a:t>eg.</a:t>
            </a:r>
            <a:r>
              <a:rPr sz="2400" spc="-5">
                <a:latin typeface="Arial" pitchFamily="34" charset="0"/>
                <a:cs typeface="Arial" pitchFamily="34" charset="0"/>
              </a:rPr>
              <a:t> have</a:t>
            </a:r>
            <a:r>
              <a:rPr sz="2400" spc="10">
                <a:latin typeface="Arial" pitchFamily="34" charset="0"/>
                <a:cs typeface="Arial" pitchFamily="34" charset="0"/>
              </a:rPr>
              <a:t> </a:t>
            </a:r>
            <a:r>
              <a:rPr sz="2400" spc="-5">
                <a:latin typeface="Arial" pitchFamily="34" charset="0"/>
                <a:cs typeface="Arial" pitchFamily="34" charset="0"/>
              </a:rPr>
              <a:t>signatures,</a:t>
            </a:r>
            <a:r>
              <a:rPr sz="2400" spc="10">
                <a:latin typeface="Arial" pitchFamily="34" charset="0"/>
                <a:cs typeface="Arial" pitchFamily="34" charset="0"/>
              </a:rPr>
              <a:t> </a:t>
            </a:r>
            <a:r>
              <a:rPr sz="2400" spc="-5">
                <a:latin typeface="Arial" pitchFamily="34" charset="0"/>
                <a:cs typeface="Arial" pitchFamily="34" charset="0"/>
              </a:rPr>
              <a:t>dates;</a:t>
            </a:r>
            <a:r>
              <a:rPr sz="2400" spc="5">
                <a:latin typeface="Arial" pitchFamily="34" charset="0"/>
                <a:cs typeface="Arial" pitchFamily="34" charset="0"/>
              </a:rPr>
              <a:t> </a:t>
            </a:r>
            <a:r>
              <a:rPr sz="2400" spc="-5">
                <a:latin typeface="Arial" pitchFamily="34" charset="0"/>
                <a:cs typeface="Arial" pitchFamily="34" charset="0"/>
              </a:rPr>
              <a:t>need</a:t>
            </a:r>
            <a:r>
              <a:rPr sz="2400" spc="15">
                <a:latin typeface="Arial" pitchFamily="34" charset="0"/>
                <a:cs typeface="Arial" pitchFamily="34" charset="0"/>
              </a:rPr>
              <a:t> </a:t>
            </a:r>
            <a:r>
              <a:rPr sz="2400" spc="-5">
                <a:latin typeface="Arial" pitchFamily="34" charset="0"/>
                <a:cs typeface="Arial" pitchFamily="34" charset="0"/>
              </a:rPr>
              <a:t>protection</a:t>
            </a:r>
            <a:r>
              <a:rPr sz="2400" spc="15">
                <a:latin typeface="Arial" pitchFamily="34" charset="0"/>
                <a:cs typeface="Arial" pitchFamily="34" charset="0"/>
              </a:rPr>
              <a:t> </a:t>
            </a:r>
            <a:r>
              <a:rPr sz="2400">
                <a:latin typeface="Arial" pitchFamily="34" charset="0"/>
                <a:cs typeface="Arial" pitchFamily="34" charset="0"/>
              </a:rPr>
              <a:t>from </a:t>
            </a:r>
            <a:r>
              <a:rPr sz="2400" spc="5">
                <a:latin typeface="Arial" pitchFamily="34" charset="0"/>
                <a:cs typeface="Arial" pitchFamily="34" charset="0"/>
              </a:rPr>
              <a:t> </a:t>
            </a:r>
            <a:r>
              <a:rPr sz="2400" spc="-5">
                <a:latin typeface="Arial" pitchFamily="34" charset="0"/>
                <a:cs typeface="Arial" pitchFamily="34" charset="0"/>
              </a:rPr>
              <a:t>disclosure,</a:t>
            </a:r>
            <a:r>
              <a:rPr sz="2400" spc="15">
                <a:latin typeface="Arial" pitchFamily="34" charset="0"/>
                <a:cs typeface="Arial" pitchFamily="34" charset="0"/>
              </a:rPr>
              <a:t> </a:t>
            </a:r>
            <a:r>
              <a:rPr sz="2400">
                <a:latin typeface="Arial" pitchFamily="34" charset="0"/>
                <a:cs typeface="Arial" pitchFamily="34" charset="0"/>
              </a:rPr>
              <a:t>tampering,</a:t>
            </a:r>
            <a:r>
              <a:rPr sz="2400" spc="10">
                <a:latin typeface="Arial" pitchFamily="34" charset="0"/>
                <a:cs typeface="Arial" pitchFamily="34" charset="0"/>
              </a:rPr>
              <a:t> </a:t>
            </a:r>
            <a:r>
              <a:rPr sz="2400">
                <a:latin typeface="Arial" pitchFamily="34" charset="0"/>
                <a:cs typeface="Arial" pitchFamily="34" charset="0"/>
              </a:rPr>
              <a:t>or</a:t>
            </a:r>
            <a:r>
              <a:rPr sz="2400" spc="-15">
                <a:latin typeface="Arial" pitchFamily="34" charset="0"/>
                <a:cs typeface="Arial" pitchFamily="34" charset="0"/>
              </a:rPr>
              <a:t> </a:t>
            </a:r>
            <a:r>
              <a:rPr sz="2400">
                <a:latin typeface="Arial" pitchFamily="34" charset="0"/>
                <a:cs typeface="Arial" pitchFamily="34" charset="0"/>
              </a:rPr>
              <a:t>destruction;</a:t>
            </a:r>
            <a:r>
              <a:rPr sz="2400" spc="-10">
                <a:latin typeface="Arial" pitchFamily="34" charset="0"/>
                <a:cs typeface="Arial" pitchFamily="34" charset="0"/>
              </a:rPr>
              <a:t> </a:t>
            </a:r>
            <a:r>
              <a:rPr sz="2400">
                <a:latin typeface="Arial" pitchFamily="34" charset="0"/>
                <a:cs typeface="Arial" pitchFamily="34" charset="0"/>
              </a:rPr>
              <a:t>be </a:t>
            </a:r>
            <a:r>
              <a:rPr sz="2400" spc="-5">
                <a:latin typeface="Arial" pitchFamily="34" charset="0"/>
                <a:cs typeface="Arial" pitchFamily="34" charset="0"/>
              </a:rPr>
              <a:t>notarized </a:t>
            </a:r>
            <a:r>
              <a:rPr sz="2400" spc="-650">
                <a:latin typeface="Arial" pitchFamily="34" charset="0"/>
                <a:cs typeface="Arial" pitchFamily="34" charset="0"/>
              </a:rPr>
              <a:t> </a:t>
            </a:r>
            <a:r>
              <a:rPr sz="2400" spc="-5">
                <a:latin typeface="Arial" pitchFamily="34" charset="0"/>
                <a:cs typeface="Arial" pitchFamily="34" charset="0"/>
              </a:rPr>
              <a:t>or</a:t>
            </a:r>
            <a:r>
              <a:rPr sz="2400">
                <a:latin typeface="Arial" pitchFamily="34" charset="0"/>
                <a:cs typeface="Arial" pitchFamily="34" charset="0"/>
              </a:rPr>
              <a:t> </a:t>
            </a:r>
            <a:r>
              <a:rPr sz="2400" spc="-5">
                <a:latin typeface="Arial" pitchFamily="34" charset="0"/>
                <a:cs typeface="Arial" pitchFamily="34" charset="0"/>
              </a:rPr>
              <a:t>witnessed;</a:t>
            </a:r>
            <a:r>
              <a:rPr sz="2400" spc="15">
                <a:latin typeface="Arial" pitchFamily="34" charset="0"/>
                <a:cs typeface="Arial" pitchFamily="34" charset="0"/>
              </a:rPr>
              <a:t> </a:t>
            </a:r>
            <a:r>
              <a:rPr sz="2400" spc="-5">
                <a:latin typeface="Arial" pitchFamily="34" charset="0"/>
                <a:cs typeface="Arial" pitchFamily="34" charset="0"/>
              </a:rPr>
              <a:t>be</a:t>
            </a:r>
            <a:r>
              <a:rPr sz="2400" spc="10">
                <a:latin typeface="Arial" pitchFamily="34" charset="0"/>
                <a:cs typeface="Arial" pitchFamily="34" charset="0"/>
              </a:rPr>
              <a:t> </a:t>
            </a:r>
            <a:r>
              <a:rPr sz="2400" spc="-5">
                <a:latin typeface="Arial" pitchFamily="34" charset="0"/>
                <a:cs typeface="Arial" pitchFamily="34" charset="0"/>
              </a:rPr>
              <a:t>recorded</a:t>
            </a:r>
            <a:r>
              <a:rPr sz="2400">
                <a:latin typeface="Arial" pitchFamily="34" charset="0"/>
                <a:cs typeface="Arial" pitchFamily="34" charset="0"/>
              </a:rPr>
              <a:t> </a:t>
            </a:r>
            <a:r>
              <a:rPr sz="2400" spc="-5">
                <a:latin typeface="Arial" pitchFamily="34" charset="0"/>
                <a:cs typeface="Arial" pitchFamily="34" charset="0"/>
              </a:rPr>
              <a:t>or</a:t>
            </a:r>
            <a:r>
              <a:rPr sz="2400" spc="5">
                <a:latin typeface="Arial" pitchFamily="34" charset="0"/>
                <a:cs typeface="Arial" pitchFamily="34" charset="0"/>
              </a:rPr>
              <a:t> </a:t>
            </a:r>
            <a:r>
              <a:rPr sz="2400" spc="-5">
                <a:latin typeface="Arial" pitchFamily="34" charset="0"/>
                <a:cs typeface="Arial" pitchFamily="34" charset="0"/>
              </a:rPr>
              <a:t>licensed</a:t>
            </a:r>
            <a:endParaRPr sz="2400">
              <a:latin typeface="Arial" pitchFamily="34" charset="0"/>
              <a:cs typeface="Arial"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9525000" cy="6858000"/>
          </a:xfrm>
          <a:prstGeom prst="rect">
            <a:avLst/>
          </a:prstGeom>
        </p:spPr>
      </p:pic>
    </p:spTree>
    <p:extLst>
      <p:ext uri="{BB962C8B-B14F-4D97-AF65-F5344CB8AC3E}">
        <p14:creationId xmlns:p14="http://schemas.microsoft.com/office/powerpoint/2010/main" val="6283918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1017" y="482930"/>
            <a:ext cx="5064125" cy="697230"/>
          </a:xfrm>
          <a:prstGeom prst="rect">
            <a:avLst/>
          </a:prstGeom>
        </p:spPr>
        <p:txBody>
          <a:bodyPr vert="horz" wrap="square" lIns="0" tIns="13335" rIns="0" bIns="0" rtlCol="0">
            <a:spAutoFit/>
          </a:bodyPr>
          <a:lstStyle/>
          <a:p>
            <a:pPr marL="12700">
              <a:lnSpc>
                <a:spcPct val="100000"/>
              </a:lnSpc>
              <a:spcBef>
                <a:spcPts val="105"/>
              </a:spcBef>
            </a:pPr>
            <a:r>
              <a:rPr b="0">
                <a:solidFill>
                  <a:srgbClr val="000000"/>
                </a:solidFill>
                <a:latin typeface="Arial" pitchFamily="34" charset="0"/>
                <a:cs typeface="Arial" pitchFamily="34" charset="0"/>
              </a:rPr>
              <a:t>Security</a:t>
            </a:r>
            <a:r>
              <a:rPr b="0" spc="-55">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Mechanism</a:t>
            </a:r>
          </a:p>
        </p:txBody>
      </p:sp>
      <p:sp>
        <p:nvSpPr>
          <p:cNvPr id="3" name="object 3"/>
          <p:cNvSpPr txBox="1"/>
          <p:nvPr/>
        </p:nvSpPr>
        <p:spPr>
          <a:xfrm>
            <a:off x="535940" y="1621282"/>
            <a:ext cx="7789545" cy="422148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2069" indent="-342900" algn="just">
              <a:lnSpc>
                <a:spcPct val="100000"/>
              </a:lnSpc>
              <a:spcBef>
                <a:spcPts val="105"/>
              </a:spcBef>
              <a:buChar char="•"/>
              <a:tabLst>
                <a:tab pos="355600" algn="l"/>
              </a:tabLst>
            </a:pPr>
            <a:r>
              <a:rPr sz="3200">
                <a:latin typeface="Arial" pitchFamily="34" charset="0"/>
                <a:cs typeface="Arial" pitchFamily="34" charset="0"/>
              </a:rPr>
              <a:t>a </a:t>
            </a:r>
            <a:r>
              <a:rPr sz="3200" spc="-5">
                <a:latin typeface="Arial" pitchFamily="34" charset="0"/>
                <a:cs typeface="Arial" pitchFamily="34" charset="0"/>
              </a:rPr>
              <a:t>mechanism that </a:t>
            </a:r>
            <a:r>
              <a:rPr sz="3200">
                <a:latin typeface="Arial" pitchFamily="34" charset="0"/>
                <a:cs typeface="Arial" pitchFamily="34" charset="0"/>
              </a:rPr>
              <a:t>is </a:t>
            </a:r>
            <a:r>
              <a:rPr sz="3200" spc="-5">
                <a:latin typeface="Arial" pitchFamily="34" charset="0"/>
                <a:cs typeface="Arial" pitchFamily="34" charset="0"/>
              </a:rPr>
              <a:t>designed </a:t>
            </a:r>
            <a:r>
              <a:rPr sz="3200">
                <a:latin typeface="Arial" pitchFamily="34" charset="0"/>
                <a:cs typeface="Arial" pitchFamily="34" charset="0"/>
              </a:rPr>
              <a:t>to detect, </a:t>
            </a:r>
            <a:r>
              <a:rPr sz="3200" spc="5">
                <a:latin typeface="Arial" pitchFamily="34" charset="0"/>
                <a:cs typeface="Arial" pitchFamily="34" charset="0"/>
              </a:rPr>
              <a:t> </a:t>
            </a:r>
            <a:r>
              <a:rPr sz="3200" spc="-5">
                <a:latin typeface="Arial" pitchFamily="34" charset="0"/>
                <a:cs typeface="Arial" pitchFamily="34" charset="0"/>
              </a:rPr>
              <a:t>prevent,</a:t>
            </a:r>
            <a:r>
              <a:rPr sz="3200" spc="-35">
                <a:latin typeface="Arial" pitchFamily="34" charset="0"/>
                <a:cs typeface="Arial" pitchFamily="34" charset="0"/>
              </a:rPr>
              <a:t> </a:t>
            </a:r>
            <a:r>
              <a:rPr sz="3200">
                <a:latin typeface="Arial" pitchFamily="34" charset="0"/>
                <a:cs typeface="Arial" pitchFamily="34" charset="0"/>
              </a:rPr>
              <a:t>or</a:t>
            </a:r>
            <a:r>
              <a:rPr sz="3200" spc="-10">
                <a:latin typeface="Arial" pitchFamily="34" charset="0"/>
                <a:cs typeface="Arial" pitchFamily="34" charset="0"/>
              </a:rPr>
              <a:t> </a:t>
            </a:r>
            <a:r>
              <a:rPr sz="3200">
                <a:latin typeface="Arial" pitchFamily="34" charset="0"/>
                <a:cs typeface="Arial" pitchFamily="34" charset="0"/>
              </a:rPr>
              <a:t>recover</a:t>
            </a:r>
            <a:r>
              <a:rPr sz="3200" spc="-40">
                <a:latin typeface="Arial" pitchFamily="34" charset="0"/>
                <a:cs typeface="Arial" pitchFamily="34" charset="0"/>
              </a:rPr>
              <a:t> </a:t>
            </a:r>
            <a:r>
              <a:rPr sz="3200">
                <a:latin typeface="Arial" pitchFamily="34" charset="0"/>
                <a:cs typeface="Arial" pitchFamily="34" charset="0"/>
              </a:rPr>
              <a:t>from</a:t>
            </a:r>
            <a:r>
              <a:rPr sz="3200" spc="-15">
                <a:latin typeface="Arial" pitchFamily="34" charset="0"/>
                <a:cs typeface="Arial" pitchFamily="34" charset="0"/>
              </a:rPr>
              <a:t> </a:t>
            </a:r>
            <a:r>
              <a:rPr sz="3200">
                <a:latin typeface="Arial" pitchFamily="34" charset="0"/>
                <a:cs typeface="Arial" pitchFamily="34" charset="0"/>
              </a:rPr>
              <a:t>a</a:t>
            </a:r>
            <a:r>
              <a:rPr sz="3200" spc="-25">
                <a:latin typeface="Arial" pitchFamily="34" charset="0"/>
                <a:cs typeface="Arial" pitchFamily="34" charset="0"/>
              </a:rPr>
              <a:t> </a:t>
            </a:r>
            <a:r>
              <a:rPr sz="3200">
                <a:latin typeface="Arial" pitchFamily="34" charset="0"/>
                <a:cs typeface="Arial" pitchFamily="34" charset="0"/>
              </a:rPr>
              <a:t>security</a:t>
            </a:r>
            <a:r>
              <a:rPr sz="3200" spc="-25">
                <a:latin typeface="Arial" pitchFamily="34" charset="0"/>
                <a:cs typeface="Arial" pitchFamily="34" charset="0"/>
              </a:rPr>
              <a:t> </a:t>
            </a:r>
            <a:r>
              <a:rPr sz="3200" spc="-5">
                <a:latin typeface="Arial" pitchFamily="34" charset="0"/>
                <a:cs typeface="Arial" pitchFamily="34" charset="0"/>
              </a:rPr>
              <a:t>attack</a:t>
            </a:r>
            <a:endParaRPr sz="3200">
              <a:latin typeface="Arial" pitchFamily="34" charset="0"/>
              <a:cs typeface="Arial" pitchFamily="34" charset="0"/>
            </a:endParaRPr>
          </a:p>
          <a:p>
            <a:pPr marL="355600" marR="161925" indent="-342900" algn="just">
              <a:lnSpc>
                <a:spcPct val="100000"/>
              </a:lnSpc>
              <a:spcBef>
                <a:spcPts val="770"/>
              </a:spcBef>
              <a:buChar char="•"/>
              <a:tabLst>
                <a:tab pos="355600" algn="l"/>
              </a:tabLst>
            </a:pPr>
            <a:r>
              <a:rPr sz="3200">
                <a:latin typeface="Arial" pitchFamily="34" charset="0"/>
                <a:cs typeface="Arial" pitchFamily="34" charset="0"/>
              </a:rPr>
              <a:t>no</a:t>
            </a:r>
            <a:r>
              <a:rPr sz="3200" spc="-15">
                <a:latin typeface="Arial" pitchFamily="34" charset="0"/>
                <a:cs typeface="Arial" pitchFamily="34" charset="0"/>
              </a:rPr>
              <a:t> </a:t>
            </a:r>
            <a:r>
              <a:rPr sz="3200" spc="-5">
                <a:latin typeface="Arial" pitchFamily="34" charset="0"/>
                <a:cs typeface="Arial" pitchFamily="34" charset="0"/>
              </a:rPr>
              <a:t>single</a:t>
            </a:r>
            <a:r>
              <a:rPr sz="3200" spc="-15">
                <a:latin typeface="Arial" pitchFamily="34" charset="0"/>
                <a:cs typeface="Arial" pitchFamily="34" charset="0"/>
              </a:rPr>
              <a:t> </a:t>
            </a:r>
            <a:r>
              <a:rPr sz="3200" spc="-5">
                <a:latin typeface="Arial" pitchFamily="34" charset="0"/>
                <a:cs typeface="Arial" pitchFamily="34" charset="0"/>
              </a:rPr>
              <a:t>mechanism</a:t>
            </a:r>
            <a:r>
              <a:rPr sz="3200" spc="-30">
                <a:latin typeface="Arial" pitchFamily="34" charset="0"/>
                <a:cs typeface="Arial" pitchFamily="34" charset="0"/>
              </a:rPr>
              <a:t> </a:t>
            </a:r>
            <a:r>
              <a:rPr sz="3200" spc="-5">
                <a:latin typeface="Arial" pitchFamily="34" charset="0"/>
                <a:cs typeface="Arial" pitchFamily="34" charset="0"/>
              </a:rPr>
              <a:t>that</a:t>
            </a:r>
            <a:r>
              <a:rPr sz="3200">
                <a:latin typeface="Arial" pitchFamily="34" charset="0"/>
                <a:cs typeface="Arial" pitchFamily="34" charset="0"/>
              </a:rPr>
              <a:t> will</a:t>
            </a:r>
            <a:r>
              <a:rPr sz="3200" spc="-15">
                <a:latin typeface="Arial" pitchFamily="34" charset="0"/>
                <a:cs typeface="Arial" pitchFamily="34" charset="0"/>
              </a:rPr>
              <a:t> </a:t>
            </a:r>
            <a:r>
              <a:rPr sz="3200">
                <a:latin typeface="Arial" pitchFamily="34" charset="0"/>
                <a:cs typeface="Arial" pitchFamily="34" charset="0"/>
              </a:rPr>
              <a:t>support</a:t>
            </a:r>
            <a:r>
              <a:rPr sz="3200" spc="-35">
                <a:latin typeface="Arial" pitchFamily="34" charset="0"/>
                <a:cs typeface="Arial" pitchFamily="34" charset="0"/>
              </a:rPr>
              <a:t> </a:t>
            </a:r>
            <a:r>
              <a:rPr sz="3200">
                <a:latin typeface="Arial" pitchFamily="34" charset="0"/>
                <a:cs typeface="Arial" pitchFamily="34" charset="0"/>
              </a:rPr>
              <a:t>all </a:t>
            </a:r>
            <a:r>
              <a:rPr sz="3200" spc="-875">
                <a:latin typeface="Arial" pitchFamily="34" charset="0"/>
                <a:cs typeface="Arial" pitchFamily="34" charset="0"/>
              </a:rPr>
              <a:t> </a:t>
            </a:r>
            <a:r>
              <a:rPr sz="3200" spc="-5">
                <a:latin typeface="Arial" pitchFamily="34" charset="0"/>
                <a:cs typeface="Arial" pitchFamily="34" charset="0"/>
              </a:rPr>
              <a:t>functions required</a:t>
            </a:r>
            <a:endParaRPr sz="3200">
              <a:latin typeface="Arial" pitchFamily="34" charset="0"/>
              <a:cs typeface="Arial" pitchFamily="34" charset="0"/>
            </a:endParaRPr>
          </a:p>
          <a:p>
            <a:pPr marL="355600" marR="5080" indent="-342900" algn="just">
              <a:lnSpc>
                <a:spcPct val="100000"/>
              </a:lnSpc>
              <a:spcBef>
                <a:spcPts val="770"/>
              </a:spcBef>
              <a:buChar char="•"/>
              <a:tabLst>
                <a:tab pos="355600" algn="l"/>
              </a:tabLst>
            </a:pPr>
            <a:r>
              <a:rPr sz="3200">
                <a:latin typeface="Arial" pitchFamily="34" charset="0"/>
                <a:cs typeface="Arial" pitchFamily="34" charset="0"/>
              </a:rPr>
              <a:t>however</a:t>
            </a:r>
            <a:r>
              <a:rPr sz="3200" spc="-40">
                <a:latin typeface="Arial" pitchFamily="34" charset="0"/>
                <a:cs typeface="Arial" pitchFamily="34" charset="0"/>
              </a:rPr>
              <a:t> </a:t>
            </a:r>
            <a:r>
              <a:rPr sz="3200" spc="-5">
                <a:latin typeface="Arial" pitchFamily="34" charset="0"/>
                <a:cs typeface="Arial" pitchFamily="34" charset="0"/>
              </a:rPr>
              <a:t>one</a:t>
            </a:r>
            <a:r>
              <a:rPr sz="3200" spc="-10">
                <a:latin typeface="Arial" pitchFamily="34" charset="0"/>
                <a:cs typeface="Arial" pitchFamily="34" charset="0"/>
              </a:rPr>
              <a:t> </a:t>
            </a:r>
            <a:r>
              <a:rPr sz="3200" spc="-5">
                <a:latin typeface="Arial" pitchFamily="34" charset="0"/>
                <a:cs typeface="Arial" pitchFamily="34" charset="0"/>
              </a:rPr>
              <a:t>particular</a:t>
            </a:r>
            <a:r>
              <a:rPr sz="3200" spc="-30">
                <a:latin typeface="Arial" pitchFamily="34" charset="0"/>
                <a:cs typeface="Arial" pitchFamily="34" charset="0"/>
              </a:rPr>
              <a:t> </a:t>
            </a:r>
            <a:r>
              <a:rPr sz="3200" spc="-5">
                <a:latin typeface="Arial" pitchFamily="34" charset="0"/>
                <a:cs typeface="Arial" pitchFamily="34" charset="0"/>
              </a:rPr>
              <a:t>element</a:t>
            </a:r>
            <a:r>
              <a:rPr sz="3200">
                <a:latin typeface="Arial" pitchFamily="34" charset="0"/>
                <a:cs typeface="Arial" pitchFamily="34" charset="0"/>
              </a:rPr>
              <a:t> </a:t>
            </a:r>
            <a:r>
              <a:rPr sz="3200" spc="-5">
                <a:latin typeface="Arial" pitchFamily="34" charset="0"/>
                <a:cs typeface="Arial" pitchFamily="34" charset="0"/>
              </a:rPr>
              <a:t>underlies </a:t>
            </a:r>
            <a:r>
              <a:rPr sz="3200" spc="-875">
                <a:latin typeface="Arial" pitchFamily="34" charset="0"/>
                <a:cs typeface="Arial" pitchFamily="34" charset="0"/>
              </a:rPr>
              <a:t> </a:t>
            </a:r>
            <a:r>
              <a:rPr sz="3200" spc="-5">
                <a:latin typeface="Arial" pitchFamily="34" charset="0"/>
                <a:cs typeface="Arial" pitchFamily="34" charset="0"/>
              </a:rPr>
              <a:t>many </a:t>
            </a:r>
            <a:r>
              <a:rPr sz="3200">
                <a:latin typeface="Arial" pitchFamily="34" charset="0"/>
                <a:cs typeface="Arial" pitchFamily="34" charset="0"/>
              </a:rPr>
              <a:t>of the security mechanisms in use: </a:t>
            </a:r>
            <a:r>
              <a:rPr sz="3200" spc="-875">
                <a:latin typeface="Arial" pitchFamily="34" charset="0"/>
                <a:cs typeface="Arial" pitchFamily="34" charset="0"/>
              </a:rPr>
              <a:t> </a:t>
            </a:r>
            <a:r>
              <a:rPr sz="3200" b="1" spc="-5">
                <a:latin typeface="Arial" pitchFamily="34" charset="0"/>
                <a:cs typeface="Arial" pitchFamily="34" charset="0"/>
              </a:rPr>
              <a:t>cryptographic</a:t>
            </a:r>
            <a:r>
              <a:rPr sz="3200" b="1" spc="-45">
                <a:latin typeface="Arial" pitchFamily="34" charset="0"/>
                <a:cs typeface="Arial" pitchFamily="34" charset="0"/>
              </a:rPr>
              <a:t> </a:t>
            </a:r>
            <a:r>
              <a:rPr sz="3200" b="1" spc="-5">
                <a:latin typeface="Arial" pitchFamily="34" charset="0"/>
                <a:cs typeface="Arial" pitchFamily="34" charset="0"/>
              </a:rPr>
              <a:t>techniques</a:t>
            </a:r>
            <a:endParaRPr sz="3200">
              <a:latin typeface="Arial" pitchFamily="34" charset="0"/>
              <a:cs typeface="Arial" pitchFamily="34" charset="0"/>
            </a:endParaRPr>
          </a:p>
          <a:p>
            <a:pPr marL="355600" indent="-342900" algn="just">
              <a:lnSpc>
                <a:spcPct val="100000"/>
              </a:lnSpc>
              <a:spcBef>
                <a:spcPts val="770"/>
              </a:spcBef>
              <a:buChar char="•"/>
              <a:tabLst>
                <a:tab pos="355600" algn="l"/>
              </a:tabLst>
            </a:pPr>
            <a:r>
              <a:rPr sz="3200">
                <a:latin typeface="Arial" pitchFamily="34" charset="0"/>
                <a:cs typeface="Arial" pitchFamily="34" charset="0"/>
              </a:rPr>
              <a:t>hence</a:t>
            </a:r>
            <a:r>
              <a:rPr sz="3200" spc="-35">
                <a:latin typeface="Arial" pitchFamily="34" charset="0"/>
                <a:cs typeface="Arial" pitchFamily="34" charset="0"/>
              </a:rPr>
              <a:t> </a:t>
            </a:r>
            <a:r>
              <a:rPr sz="3200" spc="-5">
                <a:latin typeface="Arial" pitchFamily="34" charset="0"/>
                <a:cs typeface="Arial" pitchFamily="34" charset="0"/>
              </a:rPr>
              <a:t>our</a:t>
            </a:r>
            <a:r>
              <a:rPr sz="3200" spc="-25">
                <a:latin typeface="Arial" pitchFamily="34" charset="0"/>
                <a:cs typeface="Arial" pitchFamily="34" charset="0"/>
              </a:rPr>
              <a:t> </a:t>
            </a:r>
            <a:r>
              <a:rPr sz="3200">
                <a:latin typeface="Arial" pitchFamily="34" charset="0"/>
                <a:cs typeface="Arial" pitchFamily="34" charset="0"/>
              </a:rPr>
              <a:t>focus</a:t>
            </a:r>
            <a:r>
              <a:rPr sz="3200" spc="-20">
                <a:latin typeface="Arial" pitchFamily="34" charset="0"/>
                <a:cs typeface="Arial" pitchFamily="34" charset="0"/>
              </a:rPr>
              <a:t> </a:t>
            </a:r>
            <a:r>
              <a:rPr sz="3200">
                <a:latin typeface="Arial" pitchFamily="34" charset="0"/>
                <a:cs typeface="Arial" pitchFamily="34" charset="0"/>
              </a:rPr>
              <a:t>on</a:t>
            </a:r>
            <a:r>
              <a:rPr sz="3200" spc="-25">
                <a:latin typeface="Arial" pitchFamily="34" charset="0"/>
                <a:cs typeface="Arial" pitchFamily="34" charset="0"/>
              </a:rPr>
              <a:t> </a:t>
            </a:r>
            <a:r>
              <a:rPr sz="3200" spc="-5">
                <a:latin typeface="Arial" pitchFamily="34" charset="0"/>
                <a:cs typeface="Arial" pitchFamily="34" charset="0"/>
              </a:rPr>
              <a:t>this</a:t>
            </a:r>
            <a:r>
              <a:rPr sz="3200" spc="-20">
                <a:latin typeface="Arial" pitchFamily="34" charset="0"/>
                <a:cs typeface="Arial" pitchFamily="34" charset="0"/>
              </a:rPr>
              <a:t> </a:t>
            </a:r>
            <a:r>
              <a:rPr sz="3200" spc="-5">
                <a:latin typeface="Arial" pitchFamily="34" charset="0"/>
                <a:cs typeface="Arial" pitchFamily="34" charset="0"/>
              </a:rPr>
              <a:t>area</a:t>
            </a:r>
            <a:endParaRPr sz="3200">
              <a:latin typeface="Arial" pitchFamily="34" charset="0"/>
              <a:cs typeface="Arial"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31764" y="2133600"/>
            <a:ext cx="7999831" cy="3610610"/>
          </a:xfrm>
        </p:spPr>
        <p:txBody>
          <a:bodyPr/>
          <a:lstStyle/>
          <a:p>
            <a:endParaRPr lang="en-US"/>
          </a:p>
        </p:txBody>
      </p:sp>
      <p:pic>
        <p:nvPicPr>
          <p:cNvPr id="5" name="Picture 4"/>
          <p:cNvPicPr>
            <a:picLocks noChangeAspect="1"/>
          </p:cNvPicPr>
          <p:nvPr/>
        </p:nvPicPr>
        <p:blipFill>
          <a:blip r:embed="rId2"/>
          <a:stretch>
            <a:fillRect/>
          </a:stretch>
        </p:blipFill>
        <p:spPr>
          <a:xfrm>
            <a:off x="531764" y="482930"/>
            <a:ext cx="7999831" cy="5994070"/>
          </a:xfrm>
          <a:prstGeom prst="rect">
            <a:avLst/>
          </a:prstGeom>
        </p:spPr>
      </p:pic>
    </p:spTree>
    <p:extLst>
      <p:ext uri="{BB962C8B-B14F-4D97-AF65-F5344CB8AC3E}">
        <p14:creationId xmlns:p14="http://schemas.microsoft.com/office/powerpoint/2010/main" val="285341288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72084" y="2072462"/>
            <a:ext cx="7999831" cy="615553"/>
          </a:xfrm>
        </p:spPr>
        <p:txBody>
          <a:bodyPr/>
          <a:lstStyle/>
          <a:p>
            <a:pPr algn="ctr"/>
            <a:r>
              <a:rPr lang="en-US" sz="4000" b="1" i="0"/>
              <a:t>Classical Encryption Technique </a:t>
            </a:r>
          </a:p>
        </p:txBody>
      </p:sp>
    </p:spTree>
    <p:extLst>
      <p:ext uri="{BB962C8B-B14F-4D97-AF65-F5344CB8AC3E}">
        <p14:creationId xmlns:p14="http://schemas.microsoft.com/office/powerpoint/2010/main" val="6574789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7992" y="210134"/>
            <a:ext cx="6210935" cy="1244600"/>
          </a:xfrm>
          <a:prstGeom prst="rect">
            <a:avLst/>
          </a:prstGeom>
        </p:spPr>
        <p:txBody>
          <a:bodyPr vert="horz" wrap="square" lIns="0" tIns="12065" rIns="0" bIns="0" rtlCol="0">
            <a:spAutoFit/>
          </a:bodyPr>
          <a:lstStyle/>
          <a:p>
            <a:pPr marL="803275" marR="5080" indent="-791210">
              <a:lnSpc>
                <a:spcPct val="100000"/>
              </a:lnSpc>
              <a:spcBef>
                <a:spcPts val="95"/>
              </a:spcBef>
            </a:pPr>
            <a:r>
              <a:rPr sz="4000" b="0" spc="-5">
                <a:solidFill>
                  <a:srgbClr val="000000"/>
                </a:solidFill>
                <a:latin typeface="Arial" pitchFamily="34" charset="0"/>
                <a:cs typeface="Arial" pitchFamily="34" charset="0"/>
              </a:rPr>
              <a:t>Block</a:t>
            </a:r>
            <a:r>
              <a:rPr sz="4000" b="0" spc="-10">
                <a:solidFill>
                  <a:srgbClr val="000000"/>
                </a:solidFill>
                <a:latin typeface="Arial" pitchFamily="34" charset="0"/>
                <a:cs typeface="Arial" pitchFamily="34" charset="0"/>
              </a:rPr>
              <a:t> </a:t>
            </a:r>
            <a:r>
              <a:rPr sz="4000" b="0" spc="-5">
                <a:solidFill>
                  <a:srgbClr val="000000"/>
                </a:solidFill>
                <a:latin typeface="Arial" pitchFamily="34" charset="0"/>
                <a:cs typeface="Arial" pitchFamily="34" charset="0"/>
              </a:rPr>
              <a:t>Ciphers</a:t>
            </a:r>
            <a:r>
              <a:rPr sz="4000" b="0" spc="15">
                <a:solidFill>
                  <a:srgbClr val="000000"/>
                </a:solidFill>
                <a:latin typeface="Arial" pitchFamily="34" charset="0"/>
                <a:cs typeface="Arial" pitchFamily="34" charset="0"/>
              </a:rPr>
              <a:t> </a:t>
            </a:r>
            <a:r>
              <a:rPr sz="4000" b="0" spc="-5">
                <a:solidFill>
                  <a:srgbClr val="000000"/>
                </a:solidFill>
                <a:latin typeface="Arial" pitchFamily="34" charset="0"/>
                <a:cs typeface="Arial" pitchFamily="34" charset="0"/>
              </a:rPr>
              <a:t>and</a:t>
            </a:r>
            <a:r>
              <a:rPr sz="4000" b="0" spc="5">
                <a:solidFill>
                  <a:srgbClr val="000000"/>
                </a:solidFill>
                <a:latin typeface="Arial" pitchFamily="34" charset="0"/>
                <a:cs typeface="Arial" pitchFamily="34" charset="0"/>
              </a:rPr>
              <a:t> </a:t>
            </a:r>
            <a:r>
              <a:rPr sz="4000" b="0" spc="-5">
                <a:solidFill>
                  <a:srgbClr val="000000"/>
                </a:solidFill>
                <a:latin typeface="Arial" pitchFamily="34" charset="0"/>
                <a:cs typeface="Arial" pitchFamily="34" charset="0"/>
              </a:rPr>
              <a:t>the Data </a:t>
            </a:r>
            <a:r>
              <a:rPr sz="4000" b="0" spc="-1095">
                <a:solidFill>
                  <a:srgbClr val="000000"/>
                </a:solidFill>
                <a:latin typeface="Arial" pitchFamily="34" charset="0"/>
                <a:cs typeface="Arial" pitchFamily="34" charset="0"/>
              </a:rPr>
              <a:t> </a:t>
            </a:r>
            <a:r>
              <a:rPr sz="4000" b="0" spc="-5">
                <a:solidFill>
                  <a:srgbClr val="000000"/>
                </a:solidFill>
                <a:latin typeface="Arial" pitchFamily="34" charset="0"/>
                <a:cs typeface="Arial" pitchFamily="34" charset="0"/>
              </a:rPr>
              <a:t>Encryption</a:t>
            </a:r>
            <a:r>
              <a:rPr sz="4000" b="0" spc="5">
                <a:solidFill>
                  <a:srgbClr val="000000"/>
                </a:solidFill>
                <a:latin typeface="Arial" pitchFamily="34" charset="0"/>
                <a:cs typeface="Arial" pitchFamily="34" charset="0"/>
              </a:rPr>
              <a:t> </a:t>
            </a:r>
            <a:r>
              <a:rPr sz="4000" b="0" spc="-5">
                <a:solidFill>
                  <a:srgbClr val="000000"/>
                </a:solidFill>
                <a:latin typeface="Arial" pitchFamily="34" charset="0"/>
                <a:cs typeface="Arial" pitchFamily="34" charset="0"/>
              </a:rPr>
              <a:t>Standard</a:t>
            </a:r>
            <a:endParaRPr sz="4000">
              <a:latin typeface="Arial" pitchFamily="34" charset="0"/>
              <a:cs typeface="Arial" pitchFamily="34" charset="0"/>
            </a:endParaRPr>
          </a:p>
        </p:txBody>
      </p:sp>
      <p:sp>
        <p:nvSpPr>
          <p:cNvPr id="3" name="object 3"/>
          <p:cNvSpPr txBox="1">
            <a:spLocks noGrp="1"/>
          </p:cNvSpPr>
          <p:nvPr>
            <p:ph type="body" idx="1"/>
          </p:nvPr>
        </p:nvSpPr>
        <p:spPr>
          <a:prstGeom prst="rect">
            <a:avLst/>
          </a:prstGeom>
        </p:spPr>
        <p:txBody>
          <a:bodyPr vert="horz" wrap="square" lIns="0" tIns="97790" rIns="0" bIns="0" rtlCol="0">
            <a:spAutoFit/>
          </a:bodyPr>
          <a:lstStyle/>
          <a:p>
            <a:pPr marL="401320" marR="5080" indent="-342900">
              <a:lnSpc>
                <a:spcPct val="80000"/>
              </a:lnSpc>
              <a:spcBef>
                <a:spcPts val="770"/>
              </a:spcBef>
            </a:pPr>
            <a:r>
              <a:rPr i="1" spc="-5"/>
              <a:t>All</a:t>
            </a:r>
            <a:r>
              <a:rPr i="1"/>
              <a:t> </a:t>
            </a:r>
            <a:r>
              <a:rPr i="1" spc="-5"/>
              <a:t>the</a:t>
            </a:r>
            <a:r>
              <a:rPr i="1" spc="5"/>
              <a:t> </a:t>
            </a:r>
            <a:r>
              <a:rPr i="1"/>
              <a:t>afternoon</a:t>
            </a:r>
            <a:r>
              <a:rPr i="1" spc="5"/>
              <a:t> </a:t>
            </a:r>
            <a:r>
              <a:rPr i="1" spc="-5"/>
              <a:t>Mungo</a:t>
            </a:r>
            <a:r>
              <a:rPr i="1" spc="15"/>
              <a:t> </a:t>
            </a:r>
            <a:r>
              <a:rPr i="1" spc="-5"/>
              <a:t>had</a:t>
            </a:r>
            <a:r>
              <a:rPr i="1" spc="5"/>
              <a:t> </a:t>
            </a:r>
            <a:r>
              <a:rPr i="1" spc="-5"/>
              <a:t>been</a:t>
            </a:r>
            <a:r>
              <a:rPr i="1" spc="15"/>
              <a:t> </a:t>
            </a:r>
            <a:r>
              <a:rPr i="1" spc="-5"/>
              <a:t>working</a:t>
            </a:r>
            <a:r>
              <a:rPr i="1" spc="5"/>
              <a:t> </a:t>
            </a:r>
            <a:r>
              <a:rPr i="1" spc="-5"/>
              <a:t>on </a:t>
            </a:r>
            <a:r>
              <a:rPr i="1"/>
              <a:t> </a:t>
            </a:r>
            <a:r>
              <a:rPr spc="-5"/>
              <a:t>Stern's</a:t>
            </a:r>
            <a:r>
              <a:t> </a:t>
            </a:r>
            <a:r>
              <a:rPr spc="-5"/>
              <a:t>code,</a:t>
            </a:r>
            <a:r>
              <a:rPr spc="10"/>
              <a:t> </a:t>
            </a:r>
            <a:r>
              <a:rPr spc="-5"/>
              <a:t>principally</a:t>
            </a:r>
            <a:r>
              <a:rPr spc="15"/>
              <a:t> </a:t>
            </a:r>
            <a:r>
              <a:rPr spc="-5"/>
              <a:t>with</a:t>
            </a:r>
            <a:r>
              <a:rPr spc="10"/>
              <a:t> </a:t>
            </a:r>
            <a:r>
              <a:rPr spc="-5"/>
              <a:t>the</a:t>
            </a:r>
            <a:r>
              <a:rPr spc="5"/>
              <a:t> </a:t>
            </a:r>
            <a:r>
              <a:t>aid</a:t>
            </a:r>
            <a:r>
              <a:rPr spc="10"/>
              <a:t> </a:t>
            </a:r>
            <a:r>
              <a:rPr spc="-5"/>
              <a:t>of</a:t>
            </a:r>
            <a:r>
              <a:t> </a:t>
            </a:r>
            <a:r>
              <a:rPr spc="-5"/>
              <a:t>the</a:t>
            </a:r>
            <a:r>
              <a:rPr spc="20"/>
              <a:t> </a:t>
            </a:r>
            <a:r>
              <a:t>latest </a:t>
            </a:r>
            <a:r>
              <a:rPr spc="-765"/>
              <a:t> </a:t>
            </a:r>
            <a:r>
              <a:rPr spc="-5"/>
              <a:t>messages</a:t>
            </a:r>
            <a:r>
              <a:rPr spc="5"/>
              <a:t> </a:t>
            </a:r>
            <a:r>
              <a:rPr spc="-5"/>
              <a:t>which</a:t>
            </a:r>
            <a:r>
              <a:rPr spc="15"/>
              <a:t> </a:t>
            </a:r>
            <a:r>
              <a:rPr spc="-5"/>
              <a:t>he</a:t>
            </a:r>
            <a:r>
              <a:rPr spc="5"/>
              <a:t> </a:t>
            </a:r>
            <a:r>
              <a:t>had</a:t>
            </a:r>
            <a:r>
              <a:rPr spc="-10"/>
              <a:t> </a:t>
            </a:r>
            <a:r>
              <a:t>copied</a:t>
            </a:r>
            <a:r>
              <a:rPr spc="-5"/>
              <a:t> down</a:t>
            </a:r>
            <a:r>
              <a:rPr spc="15"/>
              <a:t> </a:t>
            </a:r>
            <a:r>
              <a:rPr spc="-5"/>
              <a:t>at the </a:t>
            </a:r>
            <a:r>
              <a:t> </a:t>
            </a:r>
            <a:r>
              <a:rPr spc="-5"/>
              <a:t>Nevin</a:t>
            </a:r>
            <a:r>
              <a:rPr spc="5"/>
              <a:t> </a:t>
            </a:r>
            <a:r>
              <a:rPr spc="-5"/>
              <a:t>Square</a:t>
            </a:r>
            <a:r>
              <a:rPr spc="15"/>
              <a:t> </a:t>
            </a:r>
            <a:r>
              <a:t>drop.</a:t>
            </a:r>
            <a:r>
              <a:rPr spc="-5"/>
              <a:t> Stern</a:t>
            </a:r>
            <a:r>
              <a:rPr spc="10"/>
              <a:t> </a:t>
            </a:r>
            <a:r>
              <a:rPr spc="-5"/>
              <a:t>was</a:t>
            </a:r>
            <a:r>
              <a:rPr spc="5"/>
              <a:t> </a:t>
            </a:r>
            <a:r>
              <a:t>very</a:t>
            </a:r>
            <a:r>
              <a:rPr spc="5"/>
              <a:t> </a:t>
            </a:r>
            <a:r>
              <a:rPr spc="-5"/>
              <a:t>confident.</a:t>
            </a:r>
          </a:p>
          <a:p>
            <a:pPr marL="401320">
              <a:lnSpc>
                <a:spcPts val="2355"/>
              </a:lnSpc>
            </a:pPr>
            <a:r>
              <a:rPr i="1" spc="-5"/>
              <a:t>He</a:t>
            </a:r>
            <a:r>
              <a:rPr i="1" spc="10"/>
              <a:t> </a:t>
            </a:r>
            <a:r>
              <a:rPr i="1" spc="-5"/>
              <a:t>must</a:t>
            </a:r>
            <a:r>
              <a:rPr i="1"/>
              <a:t> </a:t>
            </a:r>
            <a:r>
              <a:rPr i="1" spc="-5"/>
              <a:t>be</a:t>
            </a:r>
            <a:r>
              <a:rPr i="1"/>
              <a:t> </a:t>
            </a:r>
            <a:r>
              <a:rPr i="1" spc="-5"/>
              <a:t>well</a:t>
            </a:r>
            <a:r>
              <a:rPr i="1" spc="20"/>
              <a:t> </a:t>
            </a:r>
            <a:r>
              <a:rPr i="1" spc="-5"/>
              <a:t>aware</a:t>
            </a:r>
            <a:r>
              <a:rPr i="1" spc="15"/>
              <a:t> </a:t>
            </a:r>
            <a:r>
              <a:rPr i="1" spc="-5"/>
              <a:t>London</a:t>
            </a:r>
            <a:r>
              <a:rPr i="1" spc="20"/>
              <a:t> </a:t>
            </a:r>
            <a:r>
              <a:rPr i="1" spc="-5"/>
              <a:t>Central</a:t>
            </a:r>
            <a:r>
              <a:rPr i="1" spc="15"/>
              <a:t> </a:t>
            </a:r>
            <a:r>
              <a:rPr i="1" spc="-5"/>
              <a:t>knew</a:t>
            </a:r>
          </a:p>
          <a:p>
            <a:pPr marL="401320" marR="151765">
              <a:lnSpc>
                <a:spcPct val="80000"/>
              </a:lnSpc>
              <a:spcBef>
                <a:spcPts val="335"/>
              </a:spcBef>
            </a:pPr>
            <a:r>
              <a:rPr i="1" spc="-5"/>
              <a:t>about </a:t>
            </a:r>
            <a:r>
              <a:rPr i="1"/>
              <a:t>that drop. </a:t>
            </a:r>
            <a:r>
              <a:rPr i="1" spc="-5"/>
              <a:t>It was </a:t>
            </a:r>
            <a:r>
              <a:rPr i="1"/>
              <a:t>obvious that </a:t>
            </a:r>
            <a:r>
              <a:rPr i="1" spc="-5"/>
              <a:t>they didn't </a:t>
            </a:r>
            <a:r>
              <a:rPr i="1"/>
              <a:t> </a:t>
            </a:r>
            <a:r>
              <a:rPr spc="-5"/>
              <a:t>care</a:t>
            </a:r>
            <a:r>
              <a:rPr spc="5"/>
              <a:t> </a:t>
            </a:r>
            <a:r>
              <a:t>how</a:t>
            </a:r>
            <a:r>
              <a:rPr spc="5"/>
              <a:t> </a:t>
            </a:r>
            <a:r>
              <a:rPr spc="-5"/>
              <a:t>often</a:t>
            </a:r>
            <a:r>
              <a:t> </a:t>
            </a:r>
            <a:r>
              <a:rPr spc="-5"/>
              <a:t>Mungo</a:t>
            </a:r>
            <a:r>
              <a:rPr spc="15"/>
              <a:t> </a:t>
            </a:r>
            <a:r>
              <a:rPr spc="-5"/>
              <a:t>read</a:t>
            </a:r>
            <a:r>
              <a:rPr spc="10"/>
              <a:t> </a:t>
            </a:r>
            <a:r>
              <a:t>their</a:t>
            </a:r>
            <a:r>
              <a:rPr spc="-5"/>
              <a:t> messages, </a:t>
            </a:r>
            <a:r>
              <a:t>so </a:t>
            </a:r>
            <a:r>
              <a:rPr spc="-760"/>
              <a:t> </a:t>
            </a:r>
            <a:r>
              <a:rPr spc="-5"/>
              <a:t>confident</a:t>
            </a:r>
            <a:r>
              <a:rPr spc="5"/>
              <a:t> </a:t>
            </a:r>
            <a:r>
              <a:rPr spc="-5"/>
              <a:t>were</a:t>
            </a:r>
            <a:r>
              <a:rPr spc="10"/>
              <a:t> </a:t>
            </a:r>
            <a:r>
              <a:rPr spc="-5"/>
              <a:t>they</a:t>
            </a:r>
            <a:r>
              <a:rPr spc="5"/>
              <a:t> </a:t>
            </a:r>
            <a:r>
              <a:rPr spc="-5"/>
              <a:t>in</a:t>
            </a:r>
            <a:r>
              <a:rPr spc="5"/>
              <a:t> </a:t>
            </a:r>
            <a:r>
              <a:rPr spc="-5"/>
              <a:t>the </a:t>
            </a:r>
            <a:r>
              <a:t>impenetrability</a:t>
            </a:r>
            <a:r>
              <a:rPr spc="15"/>
              <a:t> </a:t>
            </a:r>
            <a:r>
              <a:rPr spc="-5"/>
              <a:t>of the </a:t>
            </a:r>
            <a:r>
              <a:rPr spc="-765"/>
              <a:t> </a:t>
            </a:r>
            <a:r>
              <a:t>code.</a:t>
            </a:r>
          </a:p>
          <a:p>
            <a:pPr marL="401320">
              <a:lnSpc>
                <a:spcPct val="100000"/>
              </a:lnSpc>
              <a:spcBef>
                <a:spcPts val="5"/>
              </a:spcBef>
            </a:pPr>
            <a:r>
              <a:rPr b="1" i="0" spc="-5">
                <a:latin typeface="Arial" pitchFamily="34" charset="0"/>
                <a:cs typeface="Arial" pitchFamily="34" charset="0"/>
              </a:rPr>
              <a:t>—</a:t>
            </a:r>
            <a:r>
              <a:rPr b="1" i="1" spc="-5">
                <a:latin typeface="Arial" pitchFamily="34" charset="0"/>
                <a:cs typeface="Arial" pitchFamily="34" charset="0"/>
              </a:rPr>
              <a:t>Talking</a:t>
            </a:r>
            <a:r>
              <a:rPr b="1" i="1" spc="10">
                <a:latin typeface="Arial" pitchFamily="34" charset="0"/>
                <a:cs typeface="Arial" pitchFamily="34" charset="0"/>
              </a:rPr>
              <a:t> </a:t>
            </a:r>
            <a:r>
              <a:rPr b="1" i="1" spc="-5">
                <a:latin typeface="Arial" pitchFamily="34" charset="0"/>
                <a:cs typeface="Arial" pitchFamily="34" charset="0"/>
              </a:rPr>
              <a:t>to Strange</a:t>
            </a:r>
            <a:r>
              <a:rPr b="1" i="1" spc="5">
                <a:latin typeface="Arial" pitchFamily="34" charset="0"/>
                <a:cs typeface="Arial" pitchFamily="34" charset="0"/>
              </a:rPr>
              <a:t> </a:t>
            </a:r>
            <a:r>
              <a:rPr b="1" i="1" spc="-10">
                <a:latin typeface="Arial" pitchFamily="34" charset="0"/>
                <a:cs typeface="Arial" pitchFamily="34" charset="0"/>
              </a:rPr>
              <a:t>Men,</a:t>
            </a:r>
            <a:r>
              <a:rPr b="1" i="1" spc="45">
                <a:latin typeface="Arial" pitchFamily="34" charset="0"/>
                <a:cs typeface="Arial" pitchFamily="34" charset="0"/>
              </a:rPr>
              <a:t> </a:t>
            </a:r>
            <a:r>
              <a:rPr b="1" i="0" spc="-5">
                <a:latin typeface="Arial" pitchFamily="34" charset="0"/>
                <a:cs typeface="Arial" pitchFamily="34" charset="0"/>
              </a:rPr>
              <a:t>Ruth</a:t>
            </a:r>
            <a:r>
              <a:rPr b="1" i="0" spc="20">
                <a:latin typeface="Arial" pitchFamily="34" charset="0"/>
                <a:cs typeface="Arial" pitchFamily="34" charset="0"/>
              </a:rPr>
              <a:t> </a:t>
            </a:r>
            <a:r>
              <a:rPr b="1" i="0" spc="-5">
                <a:latin typeface="Arial" pitchFamily="34" charset="0"/>
                <a:cs typeface="Arial" pitchFamily="34" charset="0"/>
              </a:rPr>
              <a:t>Rendell</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Symmetric Cipher Model</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432809" y="1329474"/>
            <a:ext cx="8278380" cy="5096586"/>
          </a:xfrm>
          <a:prstGeom prst="rect">
            <a:avLst/>
          </a:prstGeom>
        </p:spPr>
      </p:pic>
    </p:spTree>
    <p:extLst>
      <p:ext uri="{BB962C8B-B14F-4D97-AF65-F5344CB8AC3E}">
        <p14:creationId xmlns:p14="http://schemas.microsoft.com/office/powerpoint/2010/main" val="27637986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2978" y="482930"/>
            <a:ext cx="2639695" cy="697230"/>
          </a:xfrm>
          <a:prstGeom prst="rect">
            <a:avLst/>
          </a:prstGeom>
        </p:spPr>
        <p:txBody>
          <a:bodyPr vert="horz" wrap="square" lIns="0" tIns="13335" rIns="0" bIns="0" rtlCol="0">
            <a:spAutoFit/>
          </a:bodyPr>
          <a:lstStyle/>
          <a:p>
            <a:pPr marL="12700">
              <a:lnSpc>
                <a:spcPct val="100000"/>
              </a:lnSpc>
              <a:spcBef>
                <a:spcPts val="105"/>
              </a:spcBef>
            </a:pPr>
            <a:r>
              <a:rPr b="0">
                <a:solidFill>
                  <a:srgbClr val="000000"/>
                </a:solidFill>
                <a:latin typeface="Arial" pitchFamily="34" charset="0"/>
                <a:cs typeface="Arial" pitchFamily="34" charset="0"/>
              </a:rPr>
              <a:t>Definitions</a:t>
            </a:r>
          </a:p>
        </p:txBody>
      </p:sp>
      <p:sp>
        <p:nvSpPr>
          <p:cNvPr id="3" name="object 3"/>
          <p:cNvSpPr txBox="1"/>
          <p:nvPr/>
        </p:nvSpPr>
        <p:spPr>
          <a:xfrm>
            <a:off x="535940" y="1621282"/>
            <a:ext cx="7722234" cy="412369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080" indent="-342900">
              <a:lnSpc>
                <a:spcPct val="100000"/>
              </a:lnSpc>
              <a:spcBef>
                <a:spcPts val="105"/>
              </a:spcBef>
              <a:buFont typeface="Arial" pitchFamily="34" charset="0"/>
              <a:buChar char="•"/>
              <a:tabLst>
                <a:tab pos="354965" algn="l"/>
                <a:tab pos="355600" algn="l"/>
              </a:tabLst>
            </a:pPr>
            <a:r>
              <a:rPr sz="3200" b="1">
                <a:latin typeface="Arial" pitchFamily="34" charset="0"/>
                <a:cs typeface="Arial" pitchFamily="34" charset="0"/>
              </a:rPr>
              <a:t>Computer </a:t>
            </a:r>
            <a:r>
              <a:rPr sz="3200" b="1" spc="-5">
                <a:latin typeface="Arial" pitchFamily="34" charset="0"/>
                <a:cs typeface="Arial" pitchFamily="34" charset="0"/>
              </a:rPr>
              <a:t>Security </a:t>
            </a:r>
            <a:r>
              <a:rPr sz="3200">
                <a:latin typeface="Arial" pitchFamily="34" charset="0"/>
                <a:cs typeface="Arial" pitchFamily="34" charset="0"/>
              </a:rPr>
              <a:t>- </a:t>
            </a:r>
            <a:r>
              <a:rPr sz="3200" spc="-5">
                <a:latin typeface="Arial" pitchFamily="34" charset="0"/>
                <a:cs typeface="Arial" pitchFamily="34" charset="0"/>
              </a:rPr>
              <a:t>generic name </a:t>
            </a:r>
            <a:r>
              <a:rPr sz="3200">
                <a:latin typeface="Arial" pitchFamily="34" charset="0"/>
                <a:cs typeface="Arial" pitchFamily="34" charset="0"/>
              </a:rPr>
              <a:t>for </a:t>
            </a:r>
            <a:r>
              <a:rPr sz="3200" spc="5">
                <a:latin typeface="Arial" pitchFamily="34" charset="0"/>
                <a:cs typeface="Arial" pitchFamily="34" charset="0"/>
              </a:rPr>
              <a:t> </a:t>
            </a:r>
            <a:r>
              <a:rPr sz="3200" spc="-5">
                <a:latin typeface="Arial" pitchFamily="34" charset="0"/>
                <a:cs typeface="Arial" pitchFamily="34" charset="0"/>
              </a:rPr>
              <a:t>the</a:t>
            </a:r>
            <a:r>
              <a:rPr sz="3200" spc="-10">
                <a:latin typeface="Arial" pitchFamily="34" charset="0"/>
                <a:cs typeface="Arial" pitchFamily="34" charset="0"/>
              </a:rPr>
              <a:t> </a:t>
            </a:r>
            <a:r>
              <a:rPr sz="3200">
                <a:latin typeface="Arial" pitchFamily="34" charset="0"/>
                <a:cs typeface="Arial" pitchFamily="34" charset="0"/>
              </a:rPr>
              <a:t>collection</a:t>
            </a:r>
            <a:r>
              <a:rPr sz="3200" spc="-30">
                <a:latin typeface="Arial" pitchFamily="34" charset="0"/>
                <a:cs typeface="Arial" pitchFamily="34" charset="0"/>
              </a:rPr>
              <a:t> </a:t>
            </a:r>
            <a:r>
              <a:rPr sz="3200">
                <a:latin typeface="Arial" pitchFamily="34" charset="0"/>
                <a:cs typeface="Arial" pitchFamily="34" charset="0"/>
              </a:rPr>
              <a:t>of</a:t>
            </a:r>
            <a:r>
              <a:rPr sz="3200" spc="-10">
                <a:latin typeface="Arial" pitchFamily="34" charset="0"/>
                <a:cs typeface="Arial" pitchFamily="34" charset="0"/>
              </a:rPr>
              <a:t> </a:t>
            </a:r>
            <a:r>
              <a:rPr sz="3200" spc="-5">
                <a:latin typeface="Arial" pitchFamily="34" charset="0"/>
                <a:cs typeface="Arial" pitchFamily="34" charset="0"/>
              </a:rPr>
              <a:t>tools</a:t>
            </a:r>
            <a:r>
              <a:rPr sz="3200" spc="-10">
                <a:latin typeface="Arial" pitchFamily="34" charset="0"/>
                <a:cs typeface="Arial" pitchFamily="34" charset="0"/>
              </a:rPr>
              <a:t> </a:t>
            </a:r>
            <a:r>
              <a:rPr sz="3200" spc="-5">
                <a:latin typeface="Arial" pitchFamily="34" charset="0"/>
                <a:cs typeface="Arial" pitchFamily="34" charset="0"/>
              </a:rPr>
              <a:t>designed</a:t>
            </a:r>
            <a:r>
              <a:rPr sz="3200" spc="-15">
                <a:latin typeface="Arial" pitchFamily="34" charset="0"/>
                <a:cs typeface="Arial" pitchFamily="34" charset="0"/>
              </a:rPr>
              <a:t> </a:t>
            </a:r>
            <a:r>
              <a:rPr sz="3200">
                <a:latin typeface="Arial" pitchFamily="34" charset="0"/>
                <a:cs typeface="Arial" pitchFamily="34" charset="0"/>
              </a:rPr>
              <a:t>to</a:t>
            </a:r>
            <a:r>
              <a:rPr sz="3200" spc="-30">
                <a:latin typeface="Arial" pitchFamily="34" charset="0"/>
                <a:cs typeface="Arial" pitchFamily="34" charset="0"/>
              </a:rPr>
              <a:t> </a:t>
            </a:r>
            <a:r>
              <a:rPr sz="3200" spc="-5">
                <a:latin typeface="Arial" pitchFamily="34" charset="0"/>
                <a:cs typeface="Arial" pitchFamily="34" charset="0"/>
              </a:rPr>
              <a:t>protect </a:t>
            </a:r>
            <a:r>
              <a:rPr sz="3200" spc="-875">
                <a:latin typeface="Arial" pitchFamily="34" charset="0"/>
                <a:cs typeface="Arial" pitchFamily="34" charset="0"/>
              </a:rPr>
              <a:t> </a:t>
            </a:r>
            <a:r>
              <a:rPr sz="3200" spc="-5">
                <a:latin typeface="Arial" pitchFamily="34" charset="0"/>
                <a:cs typeface="Arial" pitchFamily="34" charset="0"/>
              </a:rPr>
              <a:t>data</a:t>
            </a:r>
            <a:r>
              <a:rPr sz="3200" spc="-15">
                <a:latin typeface="Arial" pitchFamily="34" charset="0"/>
                <a:cs typeface="Arial" pitchFamily="34" charset="0"/>
              </a:rPr>
              <a:t> </a:t>
            </a:r>
            <a:r>
              <a:rPr sz="3200" spc="-5">
                <a:latin typeface="Arial" pitchFamily="34" charset="0"/>
                <a:cs typeface="Arial" pitchFamily="34" charset="0"/>
              </a:rPr>
              <a:t>and</a:t>
            </a:r>
            <a:r>
              <a:rPr sz="3200" spc="-20">
                <a:latin typeface="Arial" pitchFamily="34" charset="0"/>
                <a:cs typeface="Arial" pitchFamily="34" charset="0"/>
              </a:rPr>
              <a:t> </a:t>
            </a:r>
            <a:r>
              <a:rPr sz="3200">
                <a:latin typeface="Arial" pitchFamily="34" charset="0"/>
                <a:cs typeface="Arial" pitchFamily="34" charset="0"/>
              </a:rPr>
              <a:t>to</a:t>
            </a:r>
            <a:r>
              <a:rPr sz="3200" spc="-15">
                <a:latin typeface="Arial" pitchFamily="34" charset="0"/>
                <a:cs typeface="Arial" pitchFamily="34" charset="0"/>
              </a:rPr>
              <a:t> </a:t>
            </a:r>
            <a:r>
              <a:rPr sz="3200">
                <a:latin typeface="Arial" pitchFamily="34" charset="0"/>
                <a:cs typeface="Arial" pitchFamily="34" charset="0"/>
              </a:rPr>
              <a:t>thwart</a:t>
            </a:r>
            <a:r>
              <a:rPr sz="3200" spc="-15">
                <a:latin typeface="Arial" pitchFamily="34" charset="0"/>
                <a:cs typeface="Arial" pitchFamily="34" charset="0"/>
              </a:rPr>
              <a:t> </a:t>
            </a:r>
            <a:r>
              <a:rPr sz="3200">
                <a:latin typeface="Arial" pitchFamily="34" charset="0"/>
                <a:cs typeface="Arial" pitchFamily="34" charset="0"/>
              </a:rPr>
              <a:t>hackers</a:t>
            </a:r>
          </a:p>
          <a:p>
            <a:pPr marL="355600" marR="93980" indent="-342900">
              <a:lnSpc>
                <a:spcPct val="100000"/>
              </a:lnSpc>
              <a:spcBef>
                <a:spcPts val="770"/>
              </a:spcBef>
              <a:buFont typeface="Arial" pitchFamily="34" charset="0"/>
              <a:buChar char="•"/>
              <a:tabLst>
                <a:tab pos="354965" algn="l"/>
                <a:tab pos="355600" algn="l"/>
              </a:tabLst>
            </a:pPr>
            <a:r>
              <a:rPr sz="3200" b="1">
                <a:latin typeface="Arial" pitchFamily="34" charset="0"/>
                <a:cs typeface="Arial" pitchFamily="34" charset="0"/>
              </a:rPr>
              <a:t>Network</a:t>
            </a:r>
            <a:r>
              <a:rPr sz="3200" b="1" spc="-45">
                <a:latin typeface="Arial" pitchFamily="34" charset="0"/>
                <a:cs typeface="Arial" pitchFamily="34" charset="0"/>
              </a:rPr>
              <a:t> </a:t>
            </a:r>
            <a:r>
              <a:rPr sz="3200" b="1" spc="-5">
                <a:latin typeface="Arial" pitchFamily="34" charset="0"/>
                <a:cs typeface="Arial" pitchFamily="34" charset="0"/>
              </a:rPr>
              <a:t>Security</a:t>
            </a:r>
            <a:r>
              <a:rPr sz="3200" b="1" spc="-20">
                <a:latin typeface="Arial" pitchFamily="34" charset="0"/>
                <a:cs typeface="Arial" pitchFamily="34" charset="0"/>
              </a:rPr>
              <a:t> </a:t>
            </a:r>
            <a:r>
              <a:rPr sz="3200">
                <a:latin typeface="Arial" pitchFamily="34" charset="0"/>
                <a:cs typeface="Arial" pitchFamily="34" charset="0"/>
              </a:rPr>
              <a:t>-</a:t>
            </a:r>
            <a:r>
              <a:rPr sz="3200" spc="-10">
                <a:latin typeface="Arial" pitchFamily="34" charset="0"/>
                <a:cs typeface="Arial" pitchFamily="34" charset="0"/>
              </a:rPr>
              <a:t> </a:t>
            </a:r>
            <a:r>
              <a:rPr sz="3200">
                <a:latin typeface="Arial" pitchFamily="34" charset="0"/>
                <a:cs typeface="Arial" pitchFamily="34" charset="0"/>
              </a:rPr>
              <a:t>measures</a:t>
            </a:r>
            <a:r>
              <a:rPr sz="3200" spc="-45">
                <a:latin typeface="Arial" pitchFamily="34" charset="0"/>
                <a:cs typeface="Arial" pitchFamily="34" charset="0"/>
              </a:rPr>
              <a:t> </a:t>
            </a:r>
            <a:r>
              <a:rPr sz="3200">
                <a:latin typeface="Arial" pitchFamily="34" charset="0"/>
                <a:cs typeface="Arial" pitchFamily="34" charset="0"/>
              </a:rPr>
              <a:t>to</a:t>
            </a:r>
            <a:r>
              <a:rPr sz="3200" spc="-15">
                <a:latin typeface="Arial" pitchFamily="34" charset="0"/>
                <a:cs typeface="Arial" pitchFamily="34" charset="0"/>
              </a:rPr>
              <a:t> </a:t>
            </a:r>
            <a:r>
              <a:rPr sz="3200">
                <a:latin typeface="Arial" pitchFamily="34" charset="0"/>
                <a:cs typeface="Arial" pitchFamily="34" charset="0"/>
              </a:rPr>
              <a:t>protect </a:t>
            </a:r>
            <a:r>
              <a:rPr sz="3200" spc="-875">
                <a:latin typeface="Arial" pitchFamily="34" charset="0"/>
                <a:cs typeface="Arial" pitchFamily="34" charset="0"/>
              </a:rPr>
              <a:t> </a:t>
            </a:r>
            <a:r>
              <a:rPr sz="3200" spc="-5">
                <a:latin typeface="Arial" pitchFamily="34" charset="0"/>
                <a:cs typeface="Arial" pitchFamily="34" charset="0"/>
              </a:rPr>
              <a:t>data</a:t>
            </a:r>
            <a:r>
              <a:rPr sz="3200" spc="-15">
                <a:latin typeface="Arial" pitchFamily="34" charset="0"/>
                <a:cs typeface="Arial" pitchFamily="34" charset="0"/>
              </a:rPr>
              <a:t> </a:t>
            </a:r>
            <a:r>
              <a:rPr sz="3200" spc="-5">
                <a:latin typeface="Arial" pitchFamily="34" charset="0"/>
                <a:cs typeface="Arial" pitchFamily="34" charset="0"/>
              </a:rPr>
              <a:t>during</a:t>
            </a:r>
            <a:r>
              <a:rPr sz="3200" spc="-30">
                <a:latin typeface="Arial" pitchFamily="34" charset="0"/>
                <a:cs typeface="Arial" pitchFamily="34" charset="0"/>
              </a:rPr>
              <a:t> </a:t>
            </a:r>
            <a:r>
              <a:rPr sz="3200" spc="-5">
                <a:latin typeface="Arial" pitchFamily="34" charset="0"/>
                <a:cs typeface="Arial" pitchFamily="34" charset="0"/>
              </a:rPr>
              <a:t>their </a:t>
            </a:r>
            <a:r>
              <a:rPr sz="3200">
                <a:latin typeface="Arial" pitchFamily="34" charset="0"/>
                <a:cs typeface="Arial" pitchFamily="34" charset="0"/>
              </a:rPr>
              <a:t>transmission</a:t>
            </a:r>
          </a:p>
          <a:p>
            <a:pPr marL="355600" marR="208279" indent="-342900">
              <a:lnSpc>
                <a:spcPct val="100000"/>
              </a:lnSpc>
              <a:spcBef>
                <a:spcPts val="770"/>
              </a:spcBef>
              <a:buFont typeface="Arial" pitchFamily="34" charset="0"/>
              <a:buChar char="•"/>
              <a:tabLst>
                <a:tab pos="354965" algn="l"/>
                <a:tab pos="355600" algn="l"/>
              </a:tabLst>
            </a:pPr>
            <a:r>
              <a:rPr sz="3200" b="1" spc="-5">
                <a:latin typeface="Arial" pitchFamily="34" charset="0"/>
                <a:cs typeface="Arial" pitchFamily="34" charset="0"/>
              </a:rPr>
              <a:t>Internet</a:t>
            </a:r>
            <a:r>
              <a:rPr sz="3200" b="1" spc="-30">
                <a:latin typeface="Arial" pitchFamily="34" charset="0"/>
                <a:cs typeface="Arial" pitchFamily="34" charset="0"/>
              </a:rPr>
              <a:t> </a:t>
            </a:r>
            <a:r>
              <a:rPr sz="3200" b="1" spc="-5">
                <a:latin typeface="Arial" pitchFamily="34" charset="0"/>
                <a:cs typeface="Arial" pitchFamily="34" charset="0"/>
              </a:rPr>
              <a:t>Security</a:t>
            </a:r>
            <a:r>
              <a:rPr sz="3200" b="1" spc="-20">
                <a:latin typeface="Arial" pitchFamily="34" charset="0"/>
                <a:cs typeface="Arial" pitchFamily="34" charset="0"/>
              </a:rPr>
              <a:t> </a:t>
            </a:r>
            <a:r>
              <a:rPr sz="3200">
                <a:latin typeface="Arial" pitchFamily="34" charset="0"/>
                <a:cs typeface="Arial" pitchFamily="34" charset="0"/>
              </a:rPr>
              <a:t>-</a:t>
            </a:r>
            <a:r>
              <a:rPr sz="3200" spc="-5">
                <a:latin typeface="Arial" pitchFamily="34" charset="0"/>
                <a:cs typeface="Arial" pitchFamily="34" charset="0"/>
              </a:rPr>
              <a:t> </a:t>
            </a:r>
            <a:r>
              <a:rPr sz="3200">
                <a:latin typeface="Arial" pitchFamily="34" charset="0"/>
                <a:cs typeface="Arial" pitchFamily="34" charset="0"/>
              </a:rPr>
              <a:t>measures</a:t>
            </a:r>
            <a:r>
              <a:rPr sz="3200" spc="-40">
                <a:latin typeface="Arial" pitchFamily="34" charset="0"/>
                <a:cs typeface="Arial" pitchFamily="34" charset="0"/>
              </a:rPr>
              <a:t> </a:t>
            </a:r>
            <a:r>
              <a:rPr sz="3200">
                <a:latin typeface="Arial" pitchFamily="34" charset="0"/>
                <a:cs typeface="Arial" pitchFamily="34" charset="0"/>
              </a:rPr>
              <a:t>to</a:t>
            </a:r>
            <a:r>
              <a:rPr sz="3200" spc="-15">
                <a:latin typeface="Arial" pitchFamily="34" charset="0"/>
                <a:cs typeface="Arial" pitchFamily="34" charset="0"/>
              </a:rPr>
              <a:t> </a:t>
            </a:r>
            <a:r>
              <a:rPr sz="3200">
                <a:latin typeface="Arial" pitchFamily="34" charset="0"/>
                <a:cs typeface="Arial" pitchFamily="34" charset="0"/>
              </a:rPr>
              <a:t>protect </a:t>
            </a:r>
            <a:r>
              <a:rPr sz="3200" spc="-869">
                <a:latin typeface="Arial" pitchFamily="34" charset="0"/>
                <a:cs typeface="Arial" pitchFamily="34" charset="0"/>
              </a:rPr>
              <a:t> </a:t>
            </a:r>
            <a:r>
              <a:rPr sz="3200" spc="-5">
                <a:latin typeface="Arial" pitchFamily="34" charset="0"/>
                <a:cs typeface="Arial" pitchFamily="34" charset="0"/>
              </a:rPr>
              <a:t>data during their </a:t>
            </a:r>
            <a:r>
              <a:rPr sz="3200">
                <a:latin typeface="Arial" pitchFamily="34" charset="0"/>
                <a:cs typeface="Arial" pitchFamily="34" charset="0"/>
              </a:rPr>
              <a:t>transmission over a </a:t>
            </a:r>
            <a:r>
              <a:rPr sz="3200" spc="5">
                <a:latin typeface="Arial" pitchFamily="34" charset="0"/>
                <a:cs typeface="Arial" pitchFamily="34" charset="0"/>
              </a:rPr>
              <a:t> </a:t>
            </a:r>
            <a:r>
              <a:rPr sz="3200">
                <a:latin typeface="Arial" pitchFamily="34" charset="0"/>
                <a:cs typeface="Arial" pitchFamily="34" charset="0"/>
              </a:rPr>
              <a:t>collection</a:t>
            </a:r>
            <a:r>
              <a:rPr sz="3200" spc="-35">
                <a:latin typeface="Arial" pitchFamily="34" charset="0"/>
                <a:cs typeface="Arial" pitchFamily="34" charset="0"/>
              </a:rPr>
              <a:t> </a:t>
            </a:r>
            <a:r>
              <a:rPr sz="3200">
                <a:latin typeface="Arial" pitchFamily="34" charset="0"/>
                <a:cs typeface="Arial" pitchFamily="34" charset="0"/>
              </a:rPr>
              <a:t>of</a:t>
            </a:r>
            <a:r>
              <a:rPr sz="3200" spc="-15">
                <a:latin typeface="Arial" pitchFamily="34" charset="0"/>
                <a:cs typeface="Arial" pitchFamily="34" charset="0"/>
              </a:rPr>
              <a:t> </a:t>
            </a:r>
            <a:r>
              <a:rPr sz="3200" spc="-5">
                <a:latin typeface="Arial" pitchFamily="34" charset="0"/>
                <a:cs typeface="Arial" pitchFamily="34" charset="0"/>
              </a:rPr>
              <a:t>interconnected</a:t>
            </a:r>
            <a:r>
              <a:rPr sz="3200" spc="-40">
                <a:latin typeface="Arial" pitchFamily="34" charset="0"/>
                <a:cs typeface="Arial" pitchFamily="34" charset="0"/>
              </a:rPr>
              <a:t> </a:t>
            </a:r>
            <a:r>
              <a:rPr sz="3200">
                <a:latin typeface="Arial" pitchFamily="34" charset="0"/>
                <a:cs typeface="Arial" pitchFamily="34" charset="0"/>
              </a:rPr>
              <a:t>networks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72084" y="1377171"/>
            <a:ext cx="8115780" cy="5023629"/>
          </a:xfrm>
          <a:prstGeom prst="rect">
            <a:avLst/>
          </a:prstGeom>
        </p:spPr>
      </p:pic>
    </p:spTree>
    <p:extLst>
      <p:ext uri="{BB962C8B-B14F-4D97-AF65-F5344CB8AC3E}">
        <p14:creationId xmlns:p14="http://schemas.microsoft.com/office/powerpoint/2010/main" val="59216925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62000" y="1343763"/>
            <a:ext cx="7992590" cy="5068007"/>
          </a:xfrm>
          <a:prstGeom prst="rect">
            <a:avLst/>
          </a:prstGeom>
        </p:spPr>
      </p:pic>
    </p:spTree>
    <p:extLst>
      <p:ext uri="{BB962C8B-B14F-4D97-AF65-F5344CB8AC3E}">
        <p14:creationId xmlns:p14="http://schemas.microsoft.com/office/powerpoint/2010/main" val="385281974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414723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8472" y="482930"/>
            <a:ext cx="6153150" cy="697230"/>
          </a:xfrm>
          <a:prstGeom prst="rect">
            <a:avLst/>
          </a:prstGeom>
        </p:spPr>
        <p:txBody>
          <a:bodyPr vert="horz" wrap="square" lIns="0" tIns="13335" rIns="0" bIns="0" rtlCol="0">
            <a:spAutoFit/>
          </a:bodyPr>
          <a:lstStyle/>
          <a:p>
            <a:pPr marL="12700">
              <a:lnSpc>
                <a:spcPct val="100000"/>
              </a:lnSpc>
              <a:spcBef>
                <a:spcPts val="105"/>
              </a:spcBef>
            </a:pPr>
            <a:r>
              <a:rPr b="0">
                <a:solidFill>
                  <a:srgbClr val="000000"/>
                </a:solidFill>
                <a:latin typeface="Arial" pitchFamily="34" charset="0"/>
                <a:cs typeface="Arial" pitchFamily="34" charset="0"/>
              </a:rPr>
              <a:t>Block</a:t>
            </a:r>
            <a:r>
              <a:rPr b="0" spc="-25">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vs Stream</a:t>
            </a:r>
            <a:r>
              <a:rPr b="0" spc="-10">
                <a:solidFill>
                  <a:srgbClr val="000000"/>
                </a:solidFill>
                <a:latin typeface="Arial" pitchFamily="34" charset="0"/>
                <a:cs typeface="Arial" pitchFamily="34" charset="0"/>
              </a:rPr>
              <a:t> </a:t>
            </a:r>
            <a:r>
              <a:rPr b="0">
                <a:solidFill>
                  <a:srgbClr val="000000"/>
                </a:solidFill>
                <a:latin typeface="Arial" pitchFamily="34" charset="0"/>
                <a:cs typeface="Arial" pitchFamily="34" charset="0"/>
              </a:rPr>
              <a:t>Ciphers</a:t>
            </a:r>
          </a:p>
        </p:txBody>
      </p:sp>
      <p:sp>
        <p:nvSpPr>
          <p:cNvPr id="3" name="object 3"/>
          <p:cNvSpPr txBox="1"/>
          <p:nvPr/>
        </p:nvSpPr>
        <p:spPr>
          <a:xfrm>
            <a:off x="535940" y="1621282"/>
            <a:ext cx="7998459" cy="434340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600" marR="5080" indent="-342900">
              <a:lnSpc>
                <a:spcPct val="100000"/>
              </a:lnSpc>
              <a:spcBef>
                <a:spcPts val="105"/>
              </a:spcBef>
              <a:buChar char="•"/>
              <a:tabLst>
                <a:tab pos="354965" algn="l"/>
                <a:tab pos="355600" algn="l"/>
              </a:tabLst>
            </a:pPr>
            <a:r>
              <a:rPr sz="3200" spc="-5">
                <a:latin typeface="Arial" pitchFamily="34" charset="0"/>
                <a:cs typeface="Arial" pitchFamily="34" charset="0"/>
              </a:rPr>
              <a:t>block ciphers </a:t>
            </a:r>
            <a:r>
              <a:rPr sz="3200">
                <a:latin typeface="Arial" pitchFamily="34" charset="0"/>
                <a:cs typeface="Arial" pitchFamily="34" charset="0"/>
              </a:rPr>
              <a:t>process messages in </a:t>
            </a:r>
            <a:r>
              <a:rPr sz="3200" spc="-5">
                <a:latin typeface="Arial" pitchFamily="34" charset="0"/>
                <a:cs typeface="Arial" pitchFamily="34" charset="0"/>
              </a:rPr>
              <a:t>into </a:t>
            </a:r>
            <a:r>
              <a:rPr sz="3200">
                <a:latin typeface="Arial" pitchFamily="34" charset="0"/>
                <a:cs typeface="Arial" pitchFamily="34" charset="0"/>
              </a:rPr>
              <a:t> blocks,</a:t>
            </a:r>
            <a:r>
              <a:rPr sz="3200" spc="-20">
                <a:latin typeface="Arial" pitchFamily="34" charset="0"/>
                <a:cs typeface="Arial" pitchFamily="34" charset="0"/>
              </a:rPr>
              <a:t> </a:t>
            </a:r>
            <a:r>
              <a:rPr sz="3200" spc="-5">
                <a:latin typeface="Arial" pitchFamily="34" charset="0"/>
                <a:cs typeface="Arial" pitchFamily="34" charset="0"/>
              </a:rPr>
              <a:t>each</a:t>
            </a:r>
            <a:r>
              <a:rPr sz="3200" spc="-10">
                <a:latin typeface="Arial" pitchFamily="34" charset="0"/>
                <a:cs typeface="Arial" pitchFamily="34" charset="0"/>
              </a:rPr>
              <a:t> </a:t>
            </a:r>
            <a:r>
              <a:rPr sz="3200">
                <a:latin typeface="Arial" pitchFamily="34" charset="0"/>
                <a:cs typeface="Arial" pitchFamily="34" charset="0"/>
              </a:rPr>
              <a:t>of</a:t>
            </a:r>
            <a:r>
              <a:rPr sz="3200" spc="-5">
                <a:latin typeface="Arial" pitchFamily="34" charset="0"/>
                <a:cs typeface="Arial" pitchFamily="34" charset="0"/>
              </a:rPr>
              <a:t> which</a:t>
            </a:r>
            <a:r>
              <a:rPr sz="3200" spc="-10">
                <a:latin typeface="Arial" pitchFamily="34" charset="0"/>
                <a:cs typeface="Arial" pitchFamily="34" charset="0"/>
              </a:rPr>
              <a:t> </a:t>
            </a:r>
            <a:r>
              <a:rPr sz="3200">
                <a:latin typeface="Arial" pitchFamily="34" charset="0"/>
                <a:cs typeface="Arial" pitchFamily="34" charset="0"/>
              </a:rPr>
              <a:t>is</a:t>
            </a:r>
            <a:r>
              <a:rPr sz="3200" spc="5">
                <a:latin typeface="Arial" pitchFamily="34" charset="0"/>
                <a:cs typeface="Arial" pitchFamily="34" charset="0"/>
              </a:rPr>
              <a:t> </a:t>
            </a:r>
            <a:r>
              <a:rPr sz="3200" spc="-5">
                <a:latin typeface="Arial" pitchFamily="34" charset="0"/>
                <a:cs typeface="Arial" pitchFamily="34" charset="0"/>
              </a:rPr>
              <a:t>then</a:t>
            </a:r>
            <a:r>
              <a:rPr sz="3200" spc="-10">
                <a:latin typeface="Arial" pitchFamily="34" charset="0"/>
                <a:cs typeface="Arial" pitchFamily="34" charset="0"/>
              </a:rPr>
              <a:t> </a:t>
            </a:r>
            <a:r>
              <a:rPr sz="3200" spc="-5">
                <a:latin typeface="Arial" pitchFamily="34" charset="0"/>
                <a:cs typeface="Arial" pitchFamily="34" charset="0"/>
              </a:rPr>
              <a:t>en/decrypted</a:t>
            </a:r>
            <a:endParaRPr sz="3200">
              <a:latin typeface="Arial" pitchFamily="34" charset="0"/>
              <a:cs typeface="Arial" pitchFamily="34" charset="0"/>
            </a:endParaRPr>
          </a:p>
          <a:p>
            <a:pPr marL="355600" indent="-342900">
              <a:lnSpc>
                <a:spcPct val="100000"/>
              </a:lnSpc>
              <a:spcBef>
                <a:spcPts val="770"/>
              </a:spcBef>
              <a:buChar char="•"/>
              <a:tabLst>
                <a:tab pos="354965" algn="l"/>
                <a:tab pos="355600" algn="l"/>
              </a:tabLst>
            </a:pPr>
            <a:r>
              <a:rPr sz="3200">
                <a:latin typeface="Arial" pitchFamily="34" charset="0"/>
                <a:cs typeface="Arial" pitchFamily="34" charset="0"/>
              </a:rPr>
              <a:t>like</a:t>
            </a:r>
            <a:r>
              <a:rPr sz="3200" spc="-5">
                <a:latin typeface="Arial" pitchFamily="34" charset="0"/>
                <a:cs typeface="Arial" pitchFamily="34" charset="0"/>
              </a:rPr>
              <a:t> </a:t>
            </a:r>
            <a:r>
              <a:rPr sz="3200">
                <a:latin typeface="Arial" pitchFamily="34" charset="0"/>
                <a:cs typeface="Arial" pitchFamily="34" charset="0"/>
              </a:rPr>
              <a:t>a</a:t>
            </a:r>
            <a:r>
              <a:rPr sz="3200" spc="-20">
                <a:latin typeface="Arial" pitchFamily="34" charset="0"/>
                <a:cs typeface="Arial" pitchFamily="34" charset="0"/>
              </a:rPr>
              <a:t> </a:t>
            </a:r>
            <a:r>
              <a:rPr sz="3200" spc="-5">
                <a:latin typeface="Arial" pitchFamily="34" charset="0"/>
                <a:cs typeface="Arial" pitchFamily="34" charset="0"/>
              </a:rPr>
              <a:t>substitution</a:t>
            </a:r>
            <a:r>
              <a:rPr sz="3200" spc="-25">
                <a:latin typeface="Arial" pitchFamily="34" charset="0"/>
                <a:cs typeface="Arial" pitchFamily="34" charset="0"/>
              </a:rPr>
              <a:t> </a:t>
            </a:r>
            <a:r>
              <a:rPr sz="3200">
                <a:latin typeface="Arial" pitchFamily="34" charset="0"/>
                <a:cs typeface="Arial" pitchFamily="34" charset="0"/>
              </a:rPr>
              <a:t>on</a:t>
            </a:r>
            <a:r>
              <a:rPr sz="3200" spc="-30">
                <a:latin typeface="Arial" pitchFamily="34" charset="0"/>
                <a:cs typeface="Arial" pitchFamily="34" charset="0"/>
              </a:rPr>
              <a:t> </a:t>
            </a:r>
            <a:r>
              <a:rPr sz="3200">
                <a:latin typeface="Arial" pitchFamily="34" charset="0"/>
                <a:cs typeface="Arial" pitchFamily="34" charset="0"/>
              </a:rPr>
              <a:t>very</a:t>
            </a:r>
            <a:r>
              <a:rPr sz="3200" spc="-5">
                <a:latin typeface="Arial" pitchFamily="34" charset="0"/>
                <a:cs typeface="Arial" pitchFamily="34" charset="0"/>
              </a:rPr>
              <a:t> big</a:t>
            </a:r>
            <a:r>
              <a:rPr sz="3200" spc="-15">
                <a:latin typeface="Arial" pitchFamily="34" charset="0"/>
                <a:cs typeface="Arial" pitchFamily="34" charset="0"/>
              </a:rPr>
              <a:t> </a:t>
            </a:r>
            <a:r>
              <a:rPr sz="3200">
                <a:latin typeface="Arial" pitchFamily="34" charset="0"/>
                <a:cs typeface="Arial" pitchFamily="34" charset="0"/>
              </a:rPr>
              <a:t>characters</a:t>
            </a:r>
          </a:p>
          <a:p>
            <a:pPr marL="469900">
              <a:lnSpc>
                <a:spcPct val="100000"/>
              </a:lnSpc>
              <a:spcBef>
                <a:spcPts val="685"/>
              </a:spcBef>
            </a:pPr>
            <a:r>
              <a:rPr sz="2800" spc="-5">
                <a:latin typeface="Arial" pitchFamily="34" charset="0"/>
                <a:cs typeface="Arial" pitchFamily="34" charset="0"/>
              </a:rPr>
              <a:t>–</a:t>
            </a:r>
            <a:r>
              <a:rPr sz="2800" spc="-95">
                <a:latin typeface="Arial" pitchFamily="34" charset="0"/>
                <a:cs typeface="Arial" pitchFamily="34" charset="0"/>
              </a:rPr>
              <a:t> </a:t>
            </a:r>
            <a:r>
              <a:rPr sz="2800">
                <a:latin typeface="Arial" pitchFamily="34" charset="0"/>
                <a:cs typeface="Arial" pitchFamily="34" charset="0"/>
              </a:rPr>
              <a:t>64-bits</a:t>
            </a:r>
            <a:r>
              <a:rPr sz="2800" spc="-10">
                <a:latin typeface="Arial" pitchFamily="34" charset="0"/>
                <a:cs typeface="Arial" pitchFamily="34" charset="0"/>
              </a:rPr>
              <a:t> </a:t>
            </a:r>
            <a:r>
              <a:rPr sz="2800" spc="-5">
                <a:latin typeface="Arial" pitchFamily="34" charset="0"/>
                <a:cs typeface="Arial" pitchFamily="34" charset="0"/>
              </a:rPr>
              <a:t>or</a:t>
            </a:r>
            <a:r>
              <a:rPr sz="2800" spc="-10">
                <a:latin typeface="Arial" pitchFamily="34" charset="0"/>
                <a:cs typeface="Arial" pitchFamily="34" charset="0"/>
              </a:rPr>
              <a:t> </a:t>
            </a:r>
            <a:r>
              <a:rPr sz="2800" spc="-5">
                <a:latin typeface="Arial" pitchFamily="34" charset="0"/>
                <a:cs typeface="Arial" pitchFamily="34" charset="0"/>
              </a:rPr>
              <a:t>more</a:t>
            </a:r>
            <a:endParaRPr sz="2800">
              <a:latin typeface="Arial" pitchFamily="34" charset="0"/>
              <a:cs typeface="Arial" pitchFamily="34" charset="0"/>
            </a:endParaRPr>
          </a:p>
          <a:p>
            <a:pPr marL="355600" marR="123189" indent="-342900">
              <a:lnSpc>
                <a:spcPct val="100000"/>
              </a:lnSpc>
              <a:spcBef>
                <a:spcPts val="755"/>
              </a:spcBef>
              <a:buChar char="•"/>
              <a:tabLst>
                <a:tab pos="354965" algn="l"/>
                <a:tab pos="355600" algn="l"/>
              </a:tabLst>
            </a:pPr>
            <a:r>
              <a:rPr sz="3200">
                <a:latin typeface="Arial" pitchFamily="34" charset="0"/>
                <a:cs typeface="Arial" pitchFamily="34" charset="0"/>
              </a:rPr>
              <a:t>stream</a:t>
            </a:r>
            <a:r>
              <a:rPr sz="3200" spc="-50">
                <a:latin typeface="Arial" pitchFamily="34" charset="0"/>
                <a:cs typeface="Arial" pitchFamily="34" charset="0"/>
              </a:rPr>
              <a:t> </a:t>
            </a:r>
            <a:r>
              <a:rPr sz="3200">
                <a:latin typeface="Arial" pitchFamily="34" charset="0"/>
                <a:cs typeface="Arial" pitchFamily="34" charset="0"/>
              </a:rPr>
              <a:t>ciphers</a:t>
            </a:r>
            <a:r>
              <a:rPr sz="3200" spc="-20">
                <a:latin typeface="Arial" pitchFamily="34" charset="0"/>
                <a:cs typeface="Arial" pitchFamily="34" charset="0"/>
              </a:rPr>
              <a:t> </a:t>
            </a:r>
            <a:r>
              <a:rPr sz="3200">
                <a:latin typeface="Arial" pitchFamily="34" charset="0"/>
                <a:cs typeface="Arial" pitchFamily="34" charset="0"/>
              </a:rPr>
              <a:t>process</a:t>
            </a:r>
            <a:r>
              <a:rPr sz="3200" spc="-40">
                <a:latin typeface="Arial" pitchFamily="34" charset="0"/>
                <a:cs typeface="Arial" pitchFamily="34" charset="0"/>
              </a:rPr>
              <a:t> </a:t>
            </a:r>
            <a:r>
              <a:rPr sz="3200">
                <a:latin typeface="Arial" pitchFamily="34" charset="0"/>
                <a:cs typeface="Arial" pitchFamily="34" charset="0"/>
              </a:rPr>
              <a:t>messages</a:t>
            </a:r>
            <a:r>
              <a:rPr sz="3200" spc="-35">
                <a:latin typeface="Arial" pitchFamily="34" charset="0"/>
                <a:cs typeface="Arial" pitchFamily="34" charset="0"/>
              </a:rPr>
              <a:t> </a:t>
            </a:r>
            <a:r>
              <a:rPr sz="3200">
                <a:latin typeface="Arial" pitchFamily="34" charset="0"/>
                <a:cs typeface="Arial" pitchFamily="34" charset="0"/>
              </a:rPr>
              <a:t>a</a:t>
            </a:r>
            <a:r>
              <a:rPr sz="3200" spc="-35">
                <a:latin typeface="Arial" pitchFamily="34" charset="0"/>
                <a:cs typeface="Arial" pitchFamily="34" charset="0"/>
              </a:rPr>
              <a:t> </a:t>
            </a:r>
            <a:r>
              <a:rPr sz="3200" spc="-5">
                <a:latin typeface="Arial" pitchFamily="34" charset="0"/>
                <a:cs typeface="Arial" pitchFamily="34" charset="0"/>
              </a:rPr>
              <a:t>bit</a:t>
            </a:r>
            <a:r>
              <a:rPr sz="3200" spc="-10">
                <a:latin typeface="Arial" pitchFamily="34" charset="0"/>
                <a:cs typeface="Arial" pitchFamily="34" charset="0"/>
              </a:rPr>
              <a:t> </a:t>
            </a:r>
            <a:r>
              <a:rPr sz="3200">
                <a:latin typeface="Arial" pitchFamily="34" charset="0"/>
                <a:cs typeface="Arial" pitchFamily="34" charset="0"/>
              </a:rPr>
              <a:t>or </a:t>
            </a:r>
            <a:r>
              <a:rPr sz="3200" spc="-875">
                <a:latin typeface="Arial" pitchFamily="34" charset="0"/>
                <a:cs typeface="Arial" pitchFamily="34" charset="0"/>
              </a:rPr>
              <a:t> </a:t>
            </a:r>
            <a:r>
              <a:rPr sz="3200">
                <a:latin typeface="Arial" pitchFamily="34" charset="0"/>
                <a:cs typeface="Arial" pitchFamily="34" charset="0"/>
              </a:rPr>
              <a:t>byte</a:t>
            </a:r>
            <a:r>
              <a:rPr sz="3200" spc="-30">
                <a:latin typeface="Arial" pitchFamily="34" charset="0"/>
                <a:cs typeface="Arial" pitchFamily="34" charset="0"/>
              </a:rPr>
              <a:t> </a:t>
            </a:r>
            <a:r>
              <a:rPr sz="3200">
                <a:latin typeface="Arial" pitchFamily="34" charset="0"/>
                <a:cs typeface="Arial" pitchFamily="34" charset="0"/>
              </a:rPr>
              <a:t>at</a:t>
            </a:r>
            <a:r>
              <a:rPr sz="3200" spc="-10">
                <a:latin typeface="Arial" pitchFamily="34" charset="0"/>
                <a:cs typeface="Arial" pitchFamily="34" charset="0"/>
              </a:rPr>
              <a:t> </a:t>
            </a:r>
            <a:r>
              <a:rPr sz="3200">
                <a:latin typeface="Arial" pitchFamily="34" charset="0"/>
                <a:cs typeface="Arial" pitchFamily="34" charset="0"/>
              </a:rPr>
              <a:t>a </a:t>
            </a:r>
            <a:r>
              <a:rPr sz="3200" spc="-5">
                <a:latin typeface="Arial" pitchFamily="34" charset="0"/>
                <a:cs typeface="Arial" pitchFamily="34" charset="0"/>
              </a:rPr>
              <a:t>time</a:t>
            </a:r>
            <a:r>
              <a:rPr sz="3200" spc="-15">
                <a:latin typeface="Arial" pitchFamily="34" charset="0"/>
                <a:cs typeface="Arial" pitchFamily="34" charset="0"/>
              </a:rPr>
              <a:t> </a:t>
            </a:r>
            <a:r>
              <a:rPr sz="3200" spc="-5">
                <a:latin typeface="Arial" pitchFamily="34" charset="0"/>
                <a:cs typeface="Arial" pitchFamily="34" charset="0"/>
              </a:rPr>
              <a:t>when</a:t>
            </a:r>
            <a:r>
              <a:rPr sz="3200" spc="-20">
                <a:latin typeface="Arial" pitchFamily="34" charset="0"/>
                <a:cs typeface="Arial" pitchFamily="34" charset="0"/>
              </a:rPr>
              <a:t> </a:t>
            </a:r>
            <a:r>
              <a:rPr sz="3200" spc="-5">
                <a:latin typeface="Arial" pitchFamily="34" charset="0"/>
                <a:cs typeface="Arial" pitchFamily="34" charset="0"/>
              </a:rPr>
              <a:t>en/decrypting</a:t>
            </a:r>
            <a:endParaRPr sz="3200">
              <a:latin typeface="Arial" pitchFamily="34" charset="0"/>
              <a:cs typeface="Arial" pitchFamily="34" charset="0"/>
            </a:endParaRPr>
          </a:p>
          <a:p>
            <a:pPr marL="355600" indent="-342900">
              <a:lnSpc>
                <a:spcPct val="100000"/>
              </a:lnSpc>
              <a:spcBef>
                <a:spcPts val="770"/>
              </a:spcBef>
              <a:buChar char="•"/>
              <a:tabLst>
                <a:tab pos="354965" algn="l"/>
                <a:tab pos="355600" algn="l"/>
              </a:tabLst>
            </a:pPr>
            <a:r>
              <a:rPr sz="3200" spc="-5">
                <a:latin typeface="Arial" pitchFamily="34" charset="0"/>
                <a:cs typeface="Arial" pitchFamily="34" charset="0"/>
              </a:rPr>
              <a:t>many</a:t>
            </a:r>
            <a:r>
              <a:rPr sz="3200" spc="-15">
                <a:latin typeface="Arial" pitchFamily="34" charset="0"/>
                <a:cs typeface="Arial" pitchFamily="34" charset="0"/>
              </a:rPr>
              <a:t> </a:t>
            </a:r>
            <a:r>
              <a:rPr sz="3200">
                <a:latin typeface="Arial" pitchFamily="34" charset="0"/>
                <a:cs typeface="Arial" pitchFamily="34" charset="0"/>
              </a:rPr>
              <a:t>current</a:t>
            </a:r>
            <a:r>
              <a:rPr sz="3200" spc="-35">
                <a:latin typeface="Arial" pitchFamily="34" charset="0"/>
                <a:cs typeface="Arial" pitchFamily="34" charset="0"/>
              </a:rPr>
              <a:t> </a:t>
            </a:r>
            <a:r>
              <a:rPr sz="3200" spc="-5">
                <a:latin typeface="Arial" pitchFamily="34" charset="0"/>
                <a:cs typeface="Arial" pitchFamily="34" charset="0"/>
              </a:rPr>
              <a:t>ciphers</a:t>
            </a:r>
            <a:r>
              <a:rPr sz="3200" spc="-20">
                <a:latin typeface="Arial" pitchFamily="34" charset="0"/>
                <a:cs typeface="Arial" pitchFamily="34" charset="0"/>
              </a:rPr>
              <a:t> </a:t>
            </a:r>
            <a:r>
              <a:rPr sz="3200">
                <a:latin typeface="Arial" pitchFamily="34" charset="0"/>
                <a:cs typeface="Arial" pitchFamily="34" charset="0"/>
              </a:rPr>
              <a:t>are</a:t>
            </a:r>
            <a:r>
              <a:rPr sz="3200" spc="-5">
                <a:latin typeface="Arial" pitchFamily="34" charset="0"/>
                <a:cs typeface="Arial" pitchFamily="34" charset="0"/>
              </a:rPr>
              <a:t> block</a:t>
            </a:r>
            <a:r>
              <a:rPr sz="3200">
                <a:latin typeface="Arial" pitchFamily="34" charset="0"/>
                <a:cs typeface="Arial" pitchFamily="34" charset="0"/>
              </a:rPr>
              <a:t> </a:t>
            </a:r>
            <a:r>
              <a:rPr sz="3200" spc="-5">
                <a:latin typeface="Arial" pitchFamily="34" charset="0"/>
                <a:cs typeface="Arial" pitchFamily="34" charset="0"/>
              </a:rPr>
              <a:t>ciphers</a:t>
            </a:r>
            <a:endParaRPr sz="3200">
              <a:latin typeface="Arial" pitchFamily="34" charset="0"/>
              <a:cs typeface="Arial" pitchFamily="34" charset="0"/>
            </a:endParaRPr>
          </a:p>
          <a:p>
            <a:pPr marL="355600" indent="-342900">
              <a:lnSpc>
                <a:spcPct val="100000"/>
              </a:lnSpc>
              <a:spcBef>
                <a:spcPts val="770"/>
              </a:spcBef>
              <a:buChar char="•"/>
              <a:tabLst>
                <a:tab pos="354965" algn="l"/>
                <a:tab pos="355600" algn="l"/>
              </a:tabLst>
            </a:pPr>
            <a:r>
              <a:rPr sz="3200">
                <a:latin typeface="Arial" pitchFamily="34" charset="0"/>
                <a:cs typeface="Arial" pitchFamily="34" charset="0"/>
              </a:rPr>
              <a:t>hence</a:t>
            </a:r>
            <a:r>
              <a:rPr sz="3200" spc="-40">
                <a:latin typeface="Arial" pitchFamily="34" charset="0"/>
                <a:cs typeface="Arial" pitchFamily="34" charset="0"/>
              </a:rPr>
              <a:t> </a:t>
            </a:r>
            <a:r>
              <a:rPr sz="3200">
                <a:latin typeface="Arial" pitchFamily="34" charset="0"/>
                <a:cs typeface="Arial" pitchFamily="34" charset="0"/>
              </a:rPr>
              <a:t>are</a:t>
            </a:r>
            <a:r>
              <a:rPr sz="3200" spc="-45">
                <a:latin typeface="Arial" pitchFamily="34" charset="0"/>
                <a:cs typeface="Arial" pitchFamily="34" charset="0"/>
              </a:rPr>
              <a:t> </a:t>
            </a:r>
            <a:r>
              <a:rPr sz="3200">
                <a:latin typeface="Arial" pitchFamily="34" charset="0"/>
                <a:cs typeface="Arial" pitchFamily="34" charset="0"/>
              </a:rPr>
              <a:t>focus</a:t>
            </a:r>
            <a:r>
              <a:rPr sz="3200" spc="-35">
                <a:latin typeface="Arial" pitchFamily="34" charset="0"/>
                <a:cs typeface="Arial" pitchFamily="34" charset="0"/>
              </a:rPr>
              <a:t> </a:t>
            </a:r>
            <a:r>
              <a:rPr sz="3200">
                <a:latin typeface="Arial" pitchFamily="34" charset="0"/>
                <a:cs typeface="Arial" pitchFamily="34" charset="0"/>
              </a:rPr>
              <a:t>of</a:t>
            </a:r>
            <a:r>
              <a:rPr sz="3200" spc="-25">
                <a:latin typeface="Arial" pitchFamily="34" charset="0"/>
                <a:cs typeface="Arial" pitchFamily="34" charset="0"/>
              </a:rPr>
              <a:t> </a:t>
            </a:r>
            <a:r>
              <a:rPr sz="3200">
                <a:latin typeface="Arial" pitchFamily="34" charset="0"/>
                <a:cs typeface="Arial" pitchFamily="34" charset="0"/>
              </a:rPr>
              <a:t>course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72084" y="2072462"/>
            <a:ext cx="7999831" cy="430887"/>
          </a:xfrm>
        </p:spPr>
        <p:txBody>
          <a:bodyPr/>
          <a:lstStyle/>
          <a:p>
            <a:r>
              <a:rPr lang="en-US">
                <a:hlinkClick r:id="rId2"/>
              </a:rPr>
              <a:t>The OSI Security Architecture (brainkart.com)</a:t>
            </a:r>
            <a:endParaRPr lang="en-US"/>
          </a:p>
        </p:txBody>
      </p:sp>
    </p:spTree>
    <p:extLst>
      <p:ext uri="{BB962C8B-B14F-4D97-AF65-F5344CB8AC3E}">
        <p14:creationId xmlns:p14="http://schemas.microsoft.com/office/powerpoint/2010/main" val="367902940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438780" y="2076069"/>
            <a:ext cx="7149465" cy="513715"/>
          </a:xfrm>
          <a:prstGeom prst="rect">
            <a:avLst/>
          </a:prstGeom>
        </p:spPr>
        <p:txBody>
          <a:bodyPr vert="horz" wrap="square" lIns="0" tIns="13335" rIns="0" bIns="0" rtlCol="0">
            <a:spAutoFit/>
          </a:bodyPr>
          <a:lstStyle/>
          <a:p>
            <a:pPr marL="12700">
              <a:lnSpc>
                <a:spcPct val="100000"/>
              </a:lnSpc>
              <a:spcBef>
                <a:spcPts val="105"/>
              </a:spcBef>
            </a:pPr>
            <a:r>
              <a:rPr spc="-10">
                <a:solidFill>
                  <a:srgbClr val="006FC0"/>
                </a:solidFill>
              </a:rPr>
              <a:t>Chapter </a:t>
            </a:r>
            <a:r>
              <a:rPr>
                <a:solidFill>
                  <a:srgbClr val="006FC0"/>
                </a:solidFill>
              </a:rPr>
              <a:t>2: </a:t>
            </a:r>
            <a:r>
              <a:rPr spc="-5">
                <a:solidFill>
                  <a:srgbClr val="006FC0"/>
                </a:solidFill>
              </a:rPr>
              <a:t>Classical </a:t>
            </a:r>
            <a:r>
              <a:rPr>
                <a:solidFill>
                  <a:srgbClr val="006FC0"/>
                </a:solidFill>
              </a:rPr>
              <a:t>Encryption</a:t>
            </a:r>
            <a:r>
              <a:rPr spc="-80">
                <a:solidFill>
                  <a:srgbClr val="006FC0"/>
                </a:solidFill>
              </a:rPr>
              <a:t> </a:t>
            </a:r>
            <a:r>
              <a:rPr spc="-35">
                <a:solidFill>
                  <a:srgbClr val="006FC0"/>
                </a:solidFill>
              </a:rPr>
              <a:t>Techniques</a:t>
            </a:r>
          </a:p>
        </p:txBody>
      </p:sp>
      <p:sp>
        <p:nvSpPr>
          <p:cNvPr id="6" name="object 6"/>
          <p:cNvSpPr txBox="1"/>
          <p:nvPr/>
        </p:nvSpPr>
        <p:spPr>
          <a:xfrm>
            <a:off x="11171935" y="6427114"/>
            <a:ext cx="102870" cy="208279"/>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200">
                <a:solidFill>
                  <a:srgbClr val="888888"/>
                </a:solidFill>
                <a:latin typeface="Carlito"/>
                <a:cs typeface="Carlito"/>
              </a:rPr>
              <a:t>1</a:t>
            </a:r>
            <a:endParaRPr sz="1200">
              <a:latin typeface="Carlito"/>
              <a:cs typeface="Carlito"/>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1241551"/>
            <a:ext cx="5313045" cy="513715"/>
          </a:xfrm>
          <a:prstGeom prst="rect">
            <a:avLst/>
          </a:prstGeom>
        </p:spPr>
        <p:txBody>
          <a:bodyPr vert="horz" wrap="square" lIns="0" tIns="13335" rIns="0" bIns="0" rtlCol="0">
            <a:spAutoFit/>
          </a:bodyPr>
          <a:lstStyle/>
          <a:p>
            <a:pPr marL="12700">
              <a:lnSpc>
                <a:spcPct val="100000"/>
              </a:lnSpc>
              <a:spcBef>
                <a:spcPts val="105"/>
              </a:spcBef>
            </a:pPr>
            <a:r>
              <a:rPr spc="-5"/>
              <a:t>Classical Encryption</a:t>
            </a:r>
            <a:r>
              <a:rPr spc="-45"/>
              <a:t> </a:t>
            </a:r>
            <a:r>
              <a:rPr spc="-35"/>
              <a:t>Techniques</a:t>
            </a:r>
          </a:p>
        </p:txBody>
      </p:sp>
      <p:sp>
        <p:nvSpPr>
          <p:cNvPr id="5" name="object 5"/>
          <p:cNvSpPr txBox="1"/>
          <p:nvPr/>
        </p:nvSpPr>
        <p:spPr>
          <a:xfrm>
            <a:off x="1185773" y="2732913"/>
            <a:ext cx="9347200" cy="299466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just">
              <a:lnSpc>
                <a:spcPct val="100000"/>
              </a:lnSpc>
              <a:spcBef>
                <a:spcPts val="100"/>
              </a:spcBef>
            </a:pPr>
            <a:r>
              <a:rPr sz="1800" b="1" spc="-5">
                <a:solidFill>
                  <a:srgbClr val="FF0000"/>
                </a:solidFill>
                <a:latin typeface="Times New Roman"/>
                <a:cs typeface="Times New Roman"/>
              </a:rPr>
              <a:t>What is</a:t>
            </a:r>
            <a:r>
              <a:rPr sz="1800" b="1" spc="-15">
                <a:solidFill>
                  <a:srgbClr val="FF0000"/>
                </a:solidFill>
                <a:latin typeface="Times New Roman"/>
                <a:cs typeface="Times New Roman"/>
              </a:rPr>
              <a:t> </a:t>
            </a:r>
            <a:r>
              <a:rPr sz="1800" b="1">
                <a:solidFill>
                  <a:srgbClr val="FF0000"/>
                </a:solidFill>
                <a:latin typeface="Times New Roman"/>
                <a:cs typeface="Times New Roman"/>
              </a:rPr>
              <a:t>Encryption?</a:t>
            </a:r>
            <a:endParaRPr sz="1800">
              <a:latin typeface="Times New Roman"/>
              <a:cs typeface="Times New Roman"/>
            </a:endParaRPr>
          </a:p>
          <a:p>
            <a:pPr>
              <a:lnSpc>
                <a:spcPct val="100000"/>
              </a:lnSpc>
              <a:spcBef>
                <a:spcPts val="55"/>
              </a:spcBef>
            </a:pPr>
            <a:endParaRPr sz="1850">
              <a:latin typeface="Times New Roman"/>
              <a:cs typeface="Times New Roman"/>
            </a:endParaRPr>
          </a:p>
          <a:p>
            <a:pPr marL="12700" marR="5080" algn="just">
              <a:lnSpc>
                <a:spcPct val="98900"/>
              </a:lnSpc>
            </a:pPr>
            <a:r>
              <a:rPr sz="1800" b="1" spc="-5">
                <a:latin typeface="Times New Roman"/>
                <a:cs typeface="Times New Roman"/>
              </a:rPr>
              <a:t>Encryption</a:t>
            </a:r>
            <a:r>
              <a:rPr sz="1800" spc="-5">
                <a:latin typeface="Times New Roman"/>
                <a:cs typeface="Times New Roman"/>
              </a:rPr>
              <a:t>, is </a:t>
            </a:r>
            <a:r>
              <a:rPr sz="1800">
                <a:latin typeface="Times New Roman"/>
                <a:cs typeface="Times New Roman"/>
              </a:rPr>
              <a:t>the </a:t>
            </a:r>
            <a:r>
              <a:rPr sz="1800" spc="-5">
                <a:latin typeface="Times New Roman"/>
                <a:cs typeface="Times New Roman"/>
              </a:rPr>
              <a:t>process </a:t>
            </a:r>
            <a:r>
              <a:rPr sz="1800">
                <a:latin typeface="Times New Roman"/>
                <a:cs typeface="Times New Roman"/>
              </a:rPr>
              <a:t>of changing </a:t>
            </a:r>
            <a:r>
              <a:rPr sz="1800" spc="-5">
                <a:latin typeface="Times New Roman"/>
                <a:cs typeface="Times New Roman"/>
              </a:rPr>
              <a:t>information </a:t>
            </a:r>
            <a:r>
              <a:rPr sz="1800">
                <a:latin typeface="Times New Roman"/>
                <a:cs typeface="Times New Roman"/>
              </a:rPr>
              <a:t>in </a:t>
            </a:r>
            <a:r>
              <a:rPr sz="1800" spc="-5">
                <a:latin typeface="Times New Roman"/>
                <a:cs typeface="Times New Roman"/>
              </a:rPr>
              <a:t>such </a:t>
            </a:r>
            <a:r>
              <a:rPr sz="1800">
                <a:latin typeface="Times New Roman"/>
                <a:cs typeface="Times New Roman"/>
              </a:rPr>
              <a:t>a </a:t>
            </a:r>
            <a:r>
              <a:rPr sz="1800" spc="-5">
                <a:latin typeface="Times New Roman"/>
                <a:cs typeface="Times New Roman"/>
              </a:rPr>
              <a:t>way as </a:t>
            </a:r>
            <a:r>
              <a:rPr sz="1800">
                <a:latin typeface="Times New Roman"/>
                <a:cs typeface="Times New Roman"/>
              </a:rPr>
              <a:t>to </a:t>
            </a:r>
            <a:r>
              <a:rPr sz="1800" spc="-5">
                <a:latin typeface="Times New Roman"/>
                <a:cs typeface="Times New Roman"/>
              </a:rPr>
              <a:t>make </a:t>
            </a:r>
            <a:r>
              <a:rPr sz="1800">
                <a:latin typeface="Times New Roman"/>
                <a:cs typeface="Times New Roman"/>
              </a:rPr>
              <a:t>it unreadable by anyone  except those </a:t>
            </a:r>
            <a:r>
              <a:rPr sz="1800" spc="-5">
                <a:latin typeface="Times New Roman"/>
                <a:cs typeface="Times New Roman"/>
              </a:rPr>
              <a:t>possessing </a:t>
            </a:r>
            <a:r>
              <a:rPr sz="1800">
                <a:latin typeface="Times New Roman"/>
                <a:cs typeface="Times New Roman"/>
              </a:rPr>
              <a:t>special knowledge (usually referred to </a:t>
            </a:r>
            <a:r>
              <a:rPr sz="1800" spc="-5">
                <a:latin typeface="Times New Roman"/>
                <a:cs typeface="Times New Roman"/>
              </a:rPr>
              <a:t>as </a:t>
            </a:r>
            <a:r>
              <a:rPr sz="1800">
                <a:latin typeface="Times New Roman"/>
                <a:cs typeface="Times New Roman"/>
              </a:rPr>
              <a:t>a </a:t>
            </a:r>
            <a:r>
              <a:rPr sz="1800" spc="5">
                <a:latin typeface="Times New Roman"/>
                <a:cs typeface="Times New Roman"/>
              </a:rPr>
              <a:t>"</a:t>
            </a:r>
            <a:r>
              <a:rPr sz="1800" u="heavy" spc="5">
                <a:solidFill>
                  <a:srgbClr val="00AF50"/>
                </a:solidFill>
                <a:uFill>
                  <a:solidFill>
                    <a:srgbClr val="00AF50"/>
                  </a:solidFill>
                </a:uFill>
                <a:latin typeface="Times New Roman"/>
                <a:cs typeface="Times New Roman"/>
              </a:rPr>
              <a:t>key</a:t>
            </a:r>
            <a:r>
              <a:rPr sz="1800" spc="5">
                <a:latin typeface="Times New Roman"/>
                <a:cs typeface="Times New Roman"/>
              </a:rPr>
              <a:t>") </a:t>
            </a:r>
            <a:r>
              <a:rPr sz="1800">
                <a:latin typeface="Times New Roman"/>
                <a:cs typeface="Times New Roman"/>
              </a:rPr>
              <a:t>that allows them to change  the information back to </a:t>
            </a:r>
            <a:r>
              <a:rPr sz="1800" spc="-5">
                <a:latin typeface="Times New Roman"/>
                <a:cs typeface="Times New Roman"/>
              </a:rPr>
              <a:t>its </a:t>
            </a:r>
            <a:r>
              <a:rPr sz="1800">
                <a:latin typeface="Times New Roman"/>
                <a:cs typeface="Times New Roman"/>
              </a:rPr>
              <a:t>original, readable</a:t>
            </a:r>
            <a:r>
              <a:rPr sz="1800" spc="-70">
                <a:latin typeface="Times New Roman"/>
                <a:cs typeface="Times New Roman"/>
              </a:rPr>
              <a:t> </a:t>
            </a:r>
            <a:r>
              <a:rPr sz="1800" spc="-5">
                <a:latin typeface="Times New Roman"/>
                <a:cs typeface="Times New Roman"/>
              </a:rPr>
              <a:t>form.</a:t>
            </a:r>
            <a:endParaRPr sz="1800">
              <a:latin typeface="Times New Roman"/>
              <a:cs typeface="Times New Roman"/>
            </a:endParaRPr>
          </a:p>
          <a:p>
            <a:pPr>
              <a:lnSpc>
                <a:spcPct val="100000"/>
              </a:lnSpc>
              <a:spcBef>
                <a:spcPts val="25"/>
              </a:spcBef>
            </a:pPr>
            <a:endParaRPr sz="1850">
              <a:latin typeface="Times New Roman"/>
              <a:cs typeface="Times New Roman"/>
            </a:endParaRPr>
          </a:p>
          <a:p>
            <a:pPr marL="12700" algn="just">
              <a:lnSpc>
                <a:spcPct val="100000"/>
              </a:lnSpc>
            </a:pPr>
            <a:r>
              <a:rPr sz="1800" b="1" u="heavy">
                <a:uFill>
                  <a:solidFill>
                    <a:srgbClr val="000000"/>
                  </a:solidFill>
                </a:uFill>
                <a:latin typeface="Carlito"/>
                <a:cs typeface="Carlito"/>
              </a:rPr>
              <a:t>Goals of this</a:t>
            </a:r>
            <a:r>
              <a:rPr sz="1800" b="1" u="heavy" spc="-45">
                <a:uFill>
                  <a:solidFill>
                    <a:srgbClr val="000000"/>
                  </a:solidFill>
                </a:uFill>
                <a:latin typeface="Carlito"/>
                <a:cs typeface="Carlito"/>
              </a:rPr>
              <a:t> </a:t>
            </a:r>
            <a:r>
              <a:rPr sz="1800" b="1" u="heavy" spc="-10">
                <a:uFill>
                  <a:solidFill>
                    <a:srgbClr val="000000"/>
                  </a:solidFill>
                </a:uFill>
                <a:latin typeface="Carlito"/>
                <a:cs typeface="Carlito"/>
              </a:rPr>
              <a:t>chapter:</a:t>
            </a:r>
            <a:endParaRPr sz="1800">
              <a:latin typeface="Carlito"/>
              <a:cs typeface="Carlito"/>
            </a:endParaRPr>
          </a:p>
          <a:p>
            <a:pPr>
              <a:lnSpc>
                <a:spcPct val="100000"/>
              </a:lnSpc>
              <a:spcBef>
                <a:spcPts val="45"/>
              </a:spcBef>
            </a:pPr>
            <a:endParaRPr sz="2350">
              <a:latin typeface="Carlito"/>
              <a:cs typeface="Carlito"/>
            </a:endParaRPr>
          </a:p>
          <a:p>
            <a:pPr marL="299085" indent="-287020">
              <a:lnSpc>
                <a:spcPct val="100000"/>
              </a:lnSpc>
              <a:buFont typeface="Arial" pitchFamily="34" charset="0"/>
              <a:buChar char="•"/>
              <a:tabLst>
                <a:tab pos="299085" algn="l"/>
                <a:tab pos="299720" algn="l"/>
              </a:tabLst>
            </a:pPr>
            <a:r>
              <a:rPr sz="1800" spc="-10">
                <a:latin typeface="Carlito"/>
                <a:cs typeface="Carlito"/>
              </a:rPr>
              <a:t>Introduce </a:t>
            </a:r>
            <a:r>
              <a:rPr sz="1800" spc="-5">
                <a:latin typeface="Carlito"/>
                <a:cs typeface="Carlito"/>
              </a:rPr>
              <a:t>basic </a:t>
            </a:r>
            <a:r>
              <a:rPr sz="1800" spc="-10">
                <a:latin typeface="Carlito"/>
                <a:cs typeface="Carlito"/>
              </a:rPr>
              <a:t>concepts </a:t>
            </a:r>
            <a:r>
              <a:rPr sz="1800">
                <a:latin typeface="Carlito"/>
                <a:cs typeface="Carlito"/>
              </a:rPr>
              <a:t>and </a:t>
            </a:r>
            <a:r>
              <a:rPr sz="1800" spc="-5">
                <a:latin typeface="Carlito"/>
                <a:cs typeface="Carlito"/>
              </a:rPr>
              <a:t>classical terminologies </a:t>
            </a:r>
            <a:r>
              <a:rPr sz="1800">
                <a:latin typeface="Carlito"/>
                <a:cs typeface="Carlito"/>
              </a:rPr>
              <a:t>and </a:t>
            </a:r>
            <a:r>
              <a:rPr sz="1800" spc="-5">
                <a:latin typeface="Carlito"/>
                <a:cs typeface="Carlito"/>
              </a:rPr>
              <a:t>encryption</a:t>
            </a:r>
            <a:r>
              <a:rPr sz="1800" spc="114">
                <a:latin typeface="Carlito"/>
                <a:cs typeface="Carlito"/>
              </a:rPr>
              <a:t> </a:t>
            </a:r>
            <a:r>
              <a:rPr sz="1800" spc="-5">
                <a:latin typeface="Carlito"/>
                <a:cs typeface="Carlito"/>
              </a:rPr>
              <a:t>technologies.</a:t>
            </a:r>
            <a:endParaRPr sz="1800">
              <a:latin typeface="Carlito"/>
              <a:cs typeface="Carlito"/>
            </a:endParaRPr>
          </a:p>
          <a:p>
            <a:pPr marL="299085" indent="-287020">
              <a:lnSpc>
                <a:spcPct val="100000"/>
              </a:lnSpc>
              <a:spcBef>
                <a:spcPts val="1080"/>
              </a:spcBef>
              <a:buFont typeface="Arial" pitchFamily="34" charset="0"/>
              <a:buChar char="•"/>
              <a:tabLst>
                <a:tab pos="299085" algn="l"/>
                <a:tab pos="299720" algn="l"/>
              </a:tabLst>
            </a:pPr>
            <a:r>
              <a:rPr sz="1800">
                <a:latin typeface="Carlito"/>
                <a:cs typeface="Carlito"/>
              </a:rPr>
              <a:t>An </a:t>
            </a:r>
            <a:r>
              <a:rPr sz="1800" spc="-10">
                <a:latin typeface="Carlito"/>
                <a:cs typeface="Carlito"/>
              </a:rPr>
              <a:t>introduction to </a:t>
            </a:r>
            <a:r>
              <a:rPr sz="1800">
                <a:latin typeface="Carlito"/>
                <a:cs typeface="Carlito"/>
              </a:rPr>
              <a:t>the </a:t>
            </a:r>
            <a:r>
              <a:rPr sz="1800" spc="-10">
                <a:latin typeface="Carlito"/>
                <a:cs typeface="Carlito"/>
              </a:rPr>
              <a:t>upcoming</a:t>
            </a:r>
            <a:r>
              <a:rPr sz="1800" spc="55">
                <a:latin typeface="Carlito"/>
                <a:cs typeface="Carlito"/>
              </a:rPr>
              <a:t> </a:t>
            </a:r>
            <a:r>
              <a:rPr sz="1800" spc="-15">
                <a:latin typeface="Carlito"/>
                <a:cs typeface="Carlito"/>
              </a:rPr>
              <a:t>chapters.</a:t>
            </a:r>
            <a:endParaRPr sz="18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46</a:t>
            </a:fld>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p:nvPr/>
        </p:nvSpPr>
        <p:spPr>
          <a:xfrm>
            <a:off x="5389245" y="4960492"/>
            <a:ext cx="47625" cy="15240"/>
          </a:xfrm>
          <a:custGeom>
            <a:avLst/>
            <a:gdLst/>
            <a:ahLst/>
            <a:cxnLst/>
            <a:rect l="l" t="t" r="r" b="b"/>
            <a:pathLst>
              <a:path w="47625" h="15239">
                <a:moveTo>
                  <a:pt x="47244" y="0"/>
                </a:moveTo>
                <a:lnTo>
                  <a:pt x="0" y="0"/>
                </a:lnTo>
                <a:lnTo>
                  <a:pt x="0" y="15239"/>
                </a:lnTo>
                <a:lnTo>
                  <a:pt x="47244" y="15239"/>
                </a:lnTo>
                <a:lnTo>
                  <a:pt x="47244" y="0"/>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6"/>
          <p:cNvSpPr txBox="1"/>
          <p:nvPr/>
        </p:nvSpPr>
        <p:spPr>
          <a:xfrm>
            <a:off x="1185773" y="1363726"/>
            <a:ext cx="9486900" cy="486537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2000" b="1">
                <a:solidFill>
                  <a:srgbClr val="006FC0"/>
                </a:solidFill>
                <a:latin typeface="Carlito"/>
                <a:cs typeface="Carlito"/>
              </a:rPr>
              <a:t>Basic </a:t>
            </a:r>
            <a:r>
              <a:rPr sz="2000" b="1" spc="-20">
                <a:solidFill>
                  <a:srgbClr val="006FC0"/>
                </a:solidFill>
                <a:latin typeface="Carlito"/>
                <a:cs typeface="Carlito"/>
              </a:rPr>
              <a:t>Terminology </a:t>
            </a:r>
            <a:r>
              <a:rPr sz="2000" b="1">
                <a:solidFill>
                  <a:srgbClr val="006FC0"/>
                </a:solidFill>
                <a:latin typeface="Carlito"/>
                <a:cs typeface="Carlito"/>
              </a:rPr>
              <a:t>and </a:t>
            </a:r>
            <a:r>
              <a:rPr sz="2000" b="1" spc="-20">
                <a:solidFill>
                  <a:srgbClr val="006FC0"/>
                </a:solidFill>
                <a:latin typeface="Carlito"/>
                <a:cs typeface="Carlito"/>
              </a:rPr>
              <a:t>Key</a:t>
            </a:r>
            <a:r>
              <a:rPr sz="2000" b="1" spc="-15">
                <a:solidFill>
                  <a:srgbClr val="006FC0"/>
                </a:solidFill>
                <a:latin typeface="Carlito"/>
                <a:cs typeface="Carlito"/>
              </a:rPr>
              <a:t> </a:t>
            </a:r>
            <a:r>
              <a:rPr sz="2000" b="1" spc="-10">
                <a:solidFill>
                  <a:srgbClr val="006FC0"/>
                </a:solidFill>
                <a:latin typeface="Carlito"/>
                <a:cs typeface="Carlito"/>
              </a:rPr>
              <a:t>words:</a:t>
            </a:r>
            <a:endParaRPr sz="2000">
              <a:latin typeface="Carlito"/>
              <a:cs typeface="Carlito"/>
            </a:endParaRPr>
          </a:p>
          <a:p>
            <a:pPr>
              <a:lnSpc>
                <a:spcPct val="100000"/>
              </a:lnSpc>
            </a:pPr>
            <a:endParaRPr sz="2000">
              <a:latin typeface="Carlito"/>
              <a:cs typeface="Carlito"/>
            </a:endParaRPr>
          </a:p>
          <a:p>
            <a:pPr>
              <a:lnSpc>
                <a:spcPct val="100000"/>
              </a:lnSpc>
              <a:spcBef>
                <a:spcPts val="40"/>
              </a:spcBef>
            </a:pPr>
            <a:endParaRPr sz="1550">
              <a:latin typeface="Carlito"/>
              <a:cs typeface="Carlito"/>
            </a:endParaRPr>
          </a:p>
          <a:p>
            <a:pPr marL="299085" indent="-287020">
              <a:lnSpc>
                <a:spcPct val="100000"/>
              </a:lnSpc>
              <a:buFont typeface="Wingdings"/>
              <a:buChar char=""/>
              <a:tabLst>
                <a:tab pos="299085" algn="l"/>
                <a:tab pos="299720" algn="l"/>
              </a:tabLst>
            </a:pPr>
            <a:r>
              <a:rPr sz="1800" b="1" spc="-10">
                <a:latin typeface="Carlito"/>
                <a:cs typeface="Carlito"/>
              </a:rPr>
              <a:t>Plaintext: </a:t>
            </a:r>
            <a:r>
              <a:rPr sz="1800" spc="-25">
                <a:latin typeface="Carlito"/>
                <a:cs typeface="Carlito"/>
              </a:rPr>
              <a:t>Refers </a:t>
            </a:r>
            <a:r>
              <a:rPr sz="1800" spc="-10">
                <a:latin typeface="Carlito"/>
                <a:cs typeface="Carlito"/>
              </a:rPr>
              <a:t>to </a:t>
            </a:r>
            <a:r>
              <a:rPr sz="1800">
                <a:latin typeface="Carlito"/>
                <a:cs typeface="Carlito"/>
              </a:rPr>
              <a:t>the </a:t>
            </a:r>
            <a:r>
              <a:rPr sz="1800" spc="-5">
                <a:latin typeface="Carlito"/>
                <a:cs typeface="Carlito"/>
              </a:rPr>
              <a:t>original </a:t>
            </a:r>
            <a:r>
              <a:rPr sz="1800" spc="-15">
                <a:latin typeface="Carlito"/>
                <a:cs typeface="Carlito"/>
              </a:rPr>
              <a:t>text </a:t>
            </a:r>
            <a:r>
              <a:rPr sz="1800" spc="-5">
                <a:latin typeface="Carlito"/>
                <a:cs typeface="Carlito"/>
              </a:rPr>
              <a:t>or message </a:t>
            </a:r>
            <a:r>
              <a:rPr sz="1800" spc="-10">
                <a:latin typeface="Carlito"/>
                <a:cs typeface="Carlito"/>
              </a:rPr>
              <a:t>to </a:t>
            </a:r>
            <a:r>
              <a:rPr sz="1800" spc="-5">
                <a:latin typeface="Carlito"/>
                <a:cs typeface="Carlito"/>
              </a:rPr>
              <a:t>be</a:t>
            </a:r>
            <a:r>
              <a:rPr sz="1800" spc="80">
                <a:latin typeface="Carlito"/>
                <a:cs typeface="Carlito"/>
              </a:rPr>
              <a:t> </a:t>
            </a:r>
            <a:r>
              <a:rPr sz="1800" spc="-5">
                <a:latin typeface="Carlito"/>
                <a:cs typeface="Carlito"/>
              </a:rPr>
              <a:t>encrypted.</a:t>
            </a:r>
            <a:endParaRPr sz="1800">
              <a:latin typeface="Carlito"/>
              <a:cs typeface="Carlito"/>
            </a:endParaRPr>
          </a:p>
          <a:p>
            <a:pPr marL="299085" indent="-287020">
              <a:lnSpc>
                <a:spcPct val="100000"/>
              </a:lnSpc>
              <a:spcBef>
                <a:spcPts val="1085"/>
              </a:spcBef>
              <a:buFont typeface="Wingdings"/>
              <a:buChar char=""/>
              <a:tabLst>
                <a:tab pos="299085" algn="l"/>
                <a:tab pos="299720" algn="l"/>
              </a:tabLst>
            </a:pPr>
            <a:r>
              <a:rPr sz="1800" b="1" spc="-10">
                <a:latin typeface="Carlito"/>
                <a:cs typeface="Carlito"/>
              </a:rPr>
              <a:t>Ciphertext: </a:t>
            </a:r>
            <a:r>
              <a:rPr sz="1800" spc="-5">
                <a:latin typeface="Carlito"/>
                <a:cs typeface="Carlito"/>
              </a:rPr>
              <a:t>The encrypted</a:t>
            </a:r>
            <a:r>
              <a:rPr sz="1800" spc="15">
                <a:latin typeface="Carlito"/>
                <a:cs typeface="Carlito"/>
              </a:rPr>
              <a:t> </a:t>
            </a:r>
            <a:r>
              <a:rPr sz="1800" spc="-5">
                <a:latin typeface="Carlito"/>
                <a:cs typeface="Carlito"/>
              </a:rPr>
              <a:t>message.</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b="1" spc="-5">
                <a:latin typeface="Carlito"/>
                <a:cs typeface="Carlito"/>
              </a:rPr>
              <a:t>Enciphering </a:t>
            </a:r>
            <a:r>
              <a:rPr sz="1800" spc="-5">
                <a:latin typeface="Carlito"/>
                <a:cs typeface="Carlito"/>
              </a:rPr>
              <a:t>or </a:t>
            </a:r>
            <a:r>
              <a:rPr sz="1800" b="1">
                <a:latin typeface="Carlito"/>
                <a:cs typeface="Carlito"/>
              </a:rPr>
              <a:t>Encryption</a:t>
            </a:r>
            <a:r>
              <a:rPr sz="1800">
                <a:latin typeface="Carlito"/>
                <a:cs typeface="Carlito"/>
              </a:rPr>
              <a:t>: </a:t>
            </a:r>
            <a:r>
              <a:rPr sz="1800" spc="-5">
                <a:latin typeface="Carlito"/>
                <a:cs typeface="Carlito"/>
              </a:rPr>
              <a:t>The </a:t>
            </a:r>
            <a:r>
              <a:rPr sz="1800" spc="-10">
                <a:latin typeface="Carlito"/>
                <a:cs typeface="Carlito"/>
              </a:rPr>
              <a:t>process </a:t>
            </a:r>
            <a:r>
              <a:rPr sz="1800" spc="-5">
                <a:latin typeface="Carlito"/>
                <a:cs typeface="Carlito"/>
              </a:rPr>
              <a:t>of </a:t>
            </a:r>
            <a:r>
              <a:rPr sz="1800" spc="-10">
                <a:latin typeface="Carlito"/>
                <a:cs typeface="Carlito"/>
              </a:rPr>
              <a:t>converting plaintext into </a:t>
            </a:r>
            <a:r>
              <a:rPr sz="1800">
                <a:latin typeface="Carlito"/>
                <a:cs typeface="Carlito"/>
              </a:rPr>
              <a:t>a</a:t>
            </a:r>
            <a:r>
              <a:rPr sz="1800" spc="15">
                <a:latin typeface="Carlito"/>
                <a:cs typeface="Carlito"/>
              </a:rPr>
              <a:t> </a:t>
            </a:r>
            <a:r>
              <a:rPr sz="1800" spc="-10">
                <a:latin typeface="Carlito"/>
                <a:cs typeface="Carlito"/>
              </a:rPr>
              <a:t>ciphertext.</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b="1" spc="-5">
                <a:latin typeface="Carlito"/>
                <a:cs typeface="Carlito"/>
              </a:rPr>
              <a:t>Deciphering </a:t>
            </a:r>
            <a:r>
              <a:rPr sz="1800" spc="-5">
                <a:latin typeface="Carlito"/>
                <a:cs typeface="Carlito"/>
              </a:rPr>
              <a:t>or </a:t>
            </a:r>
            <a:r>
              <a:rPr sz="1800" b="1" spc="-5">
                <a:latin typeface="Carlito"/>
                <a:cs typeface="Carlito"/>
              </a:rPr>
              <a:t>Decryption</a:t>
            </a:r>
            <a:r>
              <a:rPr sz="1800" spc="-5">
                <a:latin typeface="Carlito"/>
                <a:cs typeface="Carlito"/>
              </a:rPr>
              <a:t>: The </a:t>
            </a:r>
            <a:r>
              <a:rPr sz="1800" spc="-10">
                <a:latin typeface="Carlito"/>
                <a:cs typeface="Carlito"/>
              </a:rPr>
              <a:t>process </a:t>
            </a:r>
            <a:r>
              <a:rPr sz="1800" spc="-5">
                <a:latin typeface="Carlito"/>
                <a:cs typeface="Carlito"/>
              </a:rPr>
              <a:t>of </a:t>
            </a:r>
            <a:r>
              <a:rPr sz="1800" spc="-10">
                <a:latin typeface="Carlito"/>
                <a:cs typeface="Carlito"/>
              </a:rPr>
              <a:t>decoding </a:t>
            </a:r>
            <a:r>
              <a:rPr sz="1800">
                <a:latin typeface="Carlito"/>
                <a:cs typeface="Carlito"/>
              </a:rPr>
              <a:t>the </a:t>
            </a:r>
            <a:r>
              <a:rPr sz="1800" spc="-10">
                <a:latin typeface="Carlito"/>
                <a:cs typeface="Carlito"/>
              </a:rPr>
              <a:t>ciphertext </a:t>
            </a:r>
            <a:r>
              <a:rPr sz="1800">
                <a:latin typeface="Carlito"/>
                <a:cs typeface="Carlito"/>
              </a:rPr>
              <a:t>and </a:t>
            </a:r>
            <a:r>
              <a:rPr sz="1800" spc="-10">
                <a:latin typeface="Carlito"/>
                <a:cs typeface="Carlito"/>
              </a:rPr>
              <a:t>retrieving </a:t>
            </a:r>
            <a:r>
              <a:rPr sz="1800">
                <a:latin typeface="Carlito"/>
                <a:cs typeface="Carlito"/>
              </a:rPr>
              <a:t>the </a:t>
            </a:r>
            <a:r>
              <a:rPr sz="1800" spc="-5">
                <a:latin typeface="Carlito"/>
                <a:cs typeface="Carlito"/>
              </a:rPr>
              <a:t>original</a:t>
            </a:r>
            <a:r>
              <a:rPr sz="1800" spc="215">
                <a:latin typeface="Carlito"/>
                <a:cs typeface="Carlito"/>
              </a:rPr>
              <a:t> </a:t>
            </a:r>
            <a:r>
              <a:rPr sz="1800" spc="-5">
                <a:latin typeface="Carlito"/>
                <a:cs typeface="Carlito"/>
              </a:rPr>
              <a:t>plain</a:t>
            </a:r>
            <a:endParaRPr sz="1800">
              <a:latin typeface="Carlito"/>
              <a:cs typeface="Carlito"/>
            </a:endParaRPr>
          </a:p>
          <a:p>
            <a:pPr marL="299085">
              <a:lnSpc>
                <a:spcPct val="100000"/>
              </a:lnSpc>
              <a:spcBef>
                <a:spcPts val="1080"/>
              </a:spcBef>
            </a:pPr>
            <a:r>
              <a:rPr sz="1800" spc="-15">
                <a:latin typeface="Carlito"/>
                <a:cs typeface="Carlito"/>
              </a:rPr>
              <a:t>text.</a:t>
            </a:r>
            <a:endParaRPr sz="1800">
              <a:latin typeface="Carlito"/>
              <a:cs typeface="Carlito"/>
            </a:endParaRPr>
          </a:p>
          <a:p>
            <a:pPr marL="299085" marR="313690" indent="-287020">
              <a:lnSpc>
                <a:spcPct val="150000"/>
              </a:lnSpc>
              <a:buFont typeface="Wingdings"/>
              <a:buChar char=""/>
              <a:tabLst>
                <a:tab pos="299085" algn="l"/>
                <a:tab pos="299720" algn="l"/>
              </a:tabLst>
            </a:pPr>
            <a:r>
              <a:rPr sz="1800" b="1">
                <a:latin typeface="Carlito"/>
                <a:cs typeface="Carlito"/>
              </a:rPr>
              <a:t>Encryption </a:t>
            </a:r>
            <a:r>
              <a:rPr sz="1800" b="1" spc="-5">
                <a:latin typeface="Carlito"/>
                <a:cs typeface="Carlito"/>
              </a:rPr>
              <a:t>algorithms</a:t>
            </a:r>
            <a:r>
              <a:rPr sz="1800" spc="-5">
                <a:latin typeface="Carlito"/>
                <a:cs typeface="Carlito"/>
              </a:rPr>
              <a:t>: </a:t>
            </a:r>
            <a:r>
              <a:rPr sz="1800">
                <a:latin typeface="Carlito"/>
                <a:cs typeface="Carlito"/>
              </a:rPr>
              <a:t>a </a:t>
            </a:r>
            <a:r>
              <a:rPr sz="1800" spc="-5">
                <a:latin typeface="Carlito"/>
                <a:cs typeface="Carlito"/>
              </a:rPr>
              <a:t>pseudocode based on mathematical equations </a:t>
            </a:r>
            <a:r>
              <a:rPr sz="1800" spc="-10">
                <a:latin typeface="Carlito"/>
                <a:cs typeface="Carlito"/>
              </a:rPr>
              <a:t>to perform </a:t>
            </a:r>
            <a:r>
              <a:rPr sz="1800" spc="-5">
                <a:latin typeface="Carlito"/>
                <a:cs typeface="Carlito"/>
              </a:rPr>
              <a:t>encryption.  Usually </a:t>
            </a:r>
            <a:r>
              <a:rPr sz="1800" spc="-10">
                <a:latin typeface="Carlito"/>
                <a:cs typeface="Carlito"/>
              </a:rPr>
              <a:t>requires two </a:t>
            </a:r>
            <a:r>
              <a:rPr sz="1800" spc="-5">
                <a:latin typeface="Carlito"/>
                <a:cs typeface="Carlito"/>
              </a:rPr>
              <a:t>inputs; </a:t>
            </a:r>
            <a:r>
              <a:rPr sz="1800">
                <a:latin typeface="Carlito"/>
                <a:cs typeface="Carlito"/>
              </a:rPr>
              <a:t>the</a:t>
            </a:r>
            <a:r>
              <a:rPr sz="1800">
                <a:solidFill>
                  <a:srgbClr val="00AF50"/>
                </a:solidFill>
                <a:latin typeface="Carlito"/>
                <a:cs typeface="Carlito"/>
              </a:rPr>
              <a:t> </a:t>
            </a:r>
            <a:r>
              <a:rPr sz="1800" b="1" u="heavy" spc="-10">
                <a:solidFill>
                  <a:srgbClr val="00AF50"/>
                </a:solidFill>
                <a:uFill>
                  <a:solidFill>
                    <a:srgbClr val="00AF50"/>
                  </a:solidFill>
                </a:uFill>
                <a:latin typeface="Carlito"/>
                <a:cs typeface="Carlito"/>
              </a:rPr>
              <a:t>Plaintext</a:t>
            </a:r>
            <a:r>
              <a:rPr sz="1800" b="1" spc="-10">
                <a:solidFill>
                  <a:srgbClr val="00AF50"/>
                </a:solidFill>
                <a:latin typeface="Carlito"/>
                <a:cs typeface="Carlito"/>
              </a:rPr>
              <a:t> </a:t>
            </a:r>
            <a:r>
              <a:rPr sz="1800">
                <a:latin typeface="Carlito"/>
                <a:cs typeface="Carlito"/>
              </a:rPr>
              <a:t>and the</a:t>
            </a:r>
            <a:r>
              <a:rPr sz="1800">
                <a:solidFill>
                  <a:srgbClr val="00AF50"/>
                </a:solidFill>
                <a:latin typeface="Carlito"/>
                <a:cs typeface="Carlito"/>
              </a:rPr>
              <a:t> </a:t>
            </a:r>
            <a:r>
              <a:rPr sz="1800" b="1" u="heavy" spc="-10">
                <a:solidFill>
                  <a:srgbClr val="00AF50"/>
                </a:solidFill>
                <a:uFill>
                  <a:solidFill>
                    <a:srgbClr val="00AF50"/>
                  </a:solidFill>
                </a:uFill>
                <a:latin typeface="Carlito"/>
                <a:cs typeface="Carlito"/>
              </a:rPr>
              <a:t>Secret</a:t>
            </a:r>
            <a:r>
              <a:rPr sz="1800" b="1" u="heavy" spc="75">
                <a:solidFill>
                  <a:srgbClr val="00AF50"/>
                </a:solidFill>
                <a:uFill>
                  <a:solidFill>
                    <a:srgbClr val="00AF50"/>
                  </a:solidFill>
                </a:uFill>
                <a:latin typeface="Carlito"/>
                <a:cs typeface="Carlito"/>
              </a:rPr>
              <a:t> </a:t>
            </a:r>
            <a:r>
              <a:rPr sz="1800" b="1" u="heavy" spc="-40">
                <a:solidFill>
                  <a:srgbClr val="00AF50"/>
                </a:solidFill>
                <a:uFill>
                  <a:solidFill>
                    <a:srgbClr val="00AF50"/>
                  </a:solidFill>
                </a:uFill>
                <a:latin typeface="Carlito"/>
                <a:cs typeface="Carlito"/>
              </a:rPr>
              <a:t>Key.</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b="1" spc="-5">
                <a:latin typeface="Carlito"/>
                <a:cs typeface="Carlito"/>
              </a:rPr>
              <a:t>Decryption algorithm</a:t>
            </a:r>
            <a:r>
              <a:rPr sz="1800" spc="-5">
                <a:latin typeface="Carlito"/>
                <a:cs typeface="Carlito"/>
              </a:rPr>
              <a:t>: </a:t>
            </a:r>
            <a:r>
              <a:rPr sz="1800">
                <a:latin typeface="Carlito"/>
                <a:cs typeface="Carlito"/>
              </a:rPr>
              <a:t>Used </a:t>
            </a:r>
            <a:r>
              <a:rPr sz="1800" spc="-10">
                <a:latin typeface="Carlito"/>
                <a:cs typeface="Carlito"/>
              </a:rPr>
              <a:t>to perform </a:t>
            </a:r>
            <a:r>
              <a:rPr sz="1800">
                <a:latin typeface="Carlito"/>
                <a:cs typeface="Carlito"/>
              </a:rPr>
              <a:t>the </a:t>
            </a:r>
            <a:r>
              <a:rPr sz="1800" spc="-5">
                <a:latin typeface="Carlito"/>
                <a:cs typeface="Carlito"/>
              </a:rPr>
              <a:t>decryption. Usually </a:t>
            </a:r>
            <a:r>
              <a:rPr sz="1800" spc="-10">
                <a:latin typeface="Carlito"/>
                <a:cs typeface="Carlito"/>
              </a:rPr>
              <a:t>requires two </a:t>
            </a:r>
            <a:r>
              <a:rPr sz="1800" spc="-5">
                <a:latin typeface="Carlito"/>
                <a:cs typeface="Carlito"/>
              </a:rPr>
              <a:t>inputs </a:t>
            </a:r>
            <a:r>
              <a:rPr sz="1800">
                <a:latin typeface="Carlito"/>
                <a:cs typeface="Carlito"/>
              </a:rPr>
              <a:t>as</a:t>
            </a:r>
            <a:r>
              <a:rPr sz="1800" spc="80">
                <a:latin typeface="Carlito"/>
                <a:cs typeface="Carlito"/>
              </a:rPr>
              <a:t> </a:t>
            </a:r>
            <a:r>
              <a:rPr sz="1800" spc="-5">
                <a:latin typeface="Carlito"/>
                <a:cs typeface="Carlito"/>
              </a:rPr>
              <a:t>well;</a:t>
            </a:r>
            <a:endParaRPr sz="1800">
              <a:latin typeface="Carlito"/>
              <a:cs typeface="Carlito"/>
            </a:endParaRPr>
          </a:p>
          <a:p>
            <a:pPr marL="299085">
              <a:lnSpc>
                <a:spcPct val="100000"/>
              </a:lnSpc>
              <a:spcBef>
                <a:spcPts val="1085"/>
              </a:spcBef>
            </a:pPr>
            <a:r>
              <a:rPr sz="1800" b="1" u="heavy" spc="-10">
                <a:solidFill>
                  <a:srgbClr val="00AF50"/>
                </a:solidFill>
                <a:uFill>
                  <a:solidFill>
                    <a:srgbClr val="00AF50"/>
                  </a:solidFill>
                </a:uFill>
                <a:latin typeface="Carlito"/>
                <a:cs typeface="Carlito"/>
              </a:rPr>
              <a:t>Ciphertext</a:t>
            </a:r>
            <a:r>
              <a:rPr sz="1800" b="1" spc="-10">
                <a:solidFill>
                  <a:srgbClr val="00AF50"/>
                </a:solidFill>
                <a:latin typeface="Carlito"/>
                <a:cs typeface="Carlito"/>
              </a:rPr>
              <a:t> </a:t>
            </a:r>
            <a:r>
              <a:rPr sz="1800">
                <a:latin typeface="Carlito"/>
                <a:cs typeface="Carlito"/>
              </a:rPr>
              <a:t>and </a:t>
            </a:r>
            <a:r>
              <a:rPr sz="1800" b="1" u="heavy" spc="-10">
                <a:solidFill>
                  <a:srgbClr val="00AF50"/>
                </a:solidFill>
                <a:uFill>
                  <a:solidFill>
                    <a:srgbClr val="00AF50"/>
                  </a:solidFill>
                </a:uFill>
                <a:latin typeface="Carlito"/>
                <a:cs typeface="Carlito"/>
              </a:rPr>
              <a:t>Secret</a:t>
            </a:r>
            <a:r>
              <a:rPr sz="1800" b="1" u="heavy" spc="-30">
                <a:solidFill>
                  <a:srgbClr val="00AF50"/>
                </a:solidFill>
                <a:uFill>
                  <a:solidFill>
                    <a:srgbClr val="00AF50"/>
                  </a:solidFill>
                </a:uFill>
                <a:latin typeface="Carlito"/>
                <a:cs typeface="Carlito"/>
              </a:rPr>
              <a:t> </a:t>
            </a:r>
            <a:r>
              <a:rPr sz="1800" b="1" u="heavy" spc="-15">
                <a:solidFill>
                  <a:srgbClr val="00AF50"/>
                </a:solidFill>
                <a:uFill>
                  <a:solidFill>
                    <a:srgbClr val="00AF50"/>
                  </a:solidFill>
                </a:uFill>
                <a:latin typeface="Carlito"/>
                <a:cs typeface="Carlito"/>
              </a:rPr>
              <a:t>Key</a:t>
            </a:r>
            <a:r>
              <a:rPr sz="1800" spc="-15">
                <a:latin typeface="Carlito"/>
                <a:cs typeface="Carlito"/>
              </a:rPr>
              <a:t>.</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b="1" spc="-10">
                <a:latin typeface="Carlito"/>
                <a:cs typeface="Carlito"/>
              </a:rPr>
              <a:t>Secret </a:t>
            </a:r>
            <a:r>
              <a:rPr sz="1800" b="1" spc="-15">
                <a:latin typeface="Carlito"/>
                <a:cs typeface="Carlito"/>
              </a:rPr>
              <a:t>Key</a:t>
            </a:r>
            <a:r>
              <a:rPr sz="1800" spc="-15">
                <a:latin typeface="Carlito"/>
                <a:cs typeface="Carlito"/>
              </a:rPr>
              <a:t>: </a:t>
            </a:r>
            <a:r>
              <a:rPr sz="1800">
                <a:latin typeface="Carlito"/>
                <a:cs typeface="Carlito"/>
              </a:rPr>
              <a:t>A </a:t>
            </a:r>
            <a:r>
              <a:rPr sz="1800" spc="-5">
                <a:latin typeface="Carlito"/>
                <a:cs typeface="Carlito"/>
              </a:rPr>
              <a:t>special </a:t>
            </a:r>
            <a:r>
              <a:rPr sz="1800" spc="-25">
                <a:latin typeface="Carlito"/>
                <a:cs typeface="Carlito"/>
              </a:rPr>
              <a:t>key </a:t>
            </a:r>
            <a:r>
              <a:rPr sz="1800">
                <a:latin typeface="Carlito"/>
                <a:cs typeface="Carlito"/>
              </a:rPr>
              <a:t>used </a:t>
            </a:r>
            <a:r>
              <a:rPr sz="1800" spc="-15">
                <a:latin typeface="Carlito"/>
                <a:cs typeface="Carlito"/>
              </a:rPr>
              <a:t>for </a:t>
            </a:r>
            <a:r>
              <a:rPr sz="1800" spc="-5">
                <a:latin typeface="Carlito"/>
                <a:cs typeface="Carlito"/>
              </a:rPr>
              <a:t>encryption </a:t>
            </a:r>
            <a:r>
              <a:rPr sz="1800">
                <a:latin typeface="Carlito"/>
                <a:cs typeface="Carlito"/>
              </a:rPr>
              <a:t>and </a:t>
            </a:r>
            <a:r>
              <a:rPr sz="1800" spc="-5">
                <a:latin typeface="Carlito"/>
                <a:cs typeface="Carlito"/>
              </a:rPr>
              <a:t>decryption, known </a:t>
            </a:r>
            <a:r>
              <a:rPr sz="1800">
                <a:latin typeface="Carlito"/>
                <a:cs typeface="Carlito"/>
              </a:rPr>
              <a:t>as </a:t>
            </a:r>
            <a:r>
              <a:rPr sz="1800" spc="-5">
                <a:latin typeface="Carlito"/>
                <a:cs typeface="Carlito"/>
              </a:rPr>
              <a:t>well </a:t>
            </a:r>
            <a:r>
              <a:rPr sz="1800">
                <a:latin typeface="Carlito"/>
                <a:cs typeface="Carlito"/>
              </a:rPr>
              <a:t>as</a:t>
            </a:r>
            <a:r>
              <a:rPr sz="1800">
                <a:solidFill>
                  <a:srgbClr val="00AF50"/>
                </a:solidFill>
                <a:latin typeface="Carlito"/>
                <a:cs typeface="Carlito"/>
              </a:rPr>
              <a:t> </a:t>
            </a:r>
            <a:r>
              <a:rPr sz="1800" b="1" u="heavy" spc="-5">
                <a:solidFill>
                  <a:srgbClr val="00AF50"/>
                </a:solidFill>
                <a:uFill>
                  <a:solidFill>
                    <a:srgbClr val="00AF50"/>
                  </a:solidFill>
                </a:uFill>
                <a:latin typeface="Carlito"/>
                <a:cs typeface="Carlito"/>
              </a:rPr>
              <a:t>Symmetric</a:t>
            </a:r>
            <a:r>
              <a:rPr sz="1800" b="1" u="heavy" spc="160">
                <a:solidFill>
                  <a:srgbClr val="00AF50"/>
                </a:solidFill>
                <a:uFill>
                  <a:solidFill>
                    <a:srgbClr val="00AF50"/>
                  </a:solidFill>
                </a:uFill>
                <a:latin typeface="Carlito"/>
                <a:cs typeface="Carlito"/>
              </a:rPr>
              <a:t> </a:t>
            </a:r>
            <a:r>
              <a:rPr sz="1800" b="1" u="heavy" spc="-15">
                <a:solidFill>
                  <a:srgbClr val="00AF50"/>
                </a:solidFill>
                <a:uFill>
                  <a:solidFill>
                    <a:srgbClr val="00AF50"/>
                  </a:solidFill>
                </a:uFill>
                <a:latin typeface="Carlito"/>
                <a:cs typeface="Carlito"/>
              </a:rPr>
              <a:t>Key</a:t>
            </a:r>
            <a:r>
              <a:rPr sz="1800" spc="-15">
                <a:latin typeface="Carlito"/>
                <a:cs typeface="Carlito"/>
              </a:rPr>
              <a:t>.</a:t>
            </a:r>
            <a:endParaRPr sz="1800">
              <a:latin typeface="Carlito"/>
              <a:cs typeface="Carlito"/>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47</a:t>
            </a:fld>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1185773" y="1576832"/>
            <a:ext cx="8725535" cy="363029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2000" b="1">
                <a:solidFill>
                  <a:srgbClr val="006FC0"/>
                </a:solidFill>
                <a:latin typeface="Carlito"/>
                <a:cs typeface="Carlito"/>
              </a:rPr>
              <a:t>Basic </a:t>
            </a:r>
            <a:r>
              <a:rPr sz="2000" b="1" spc="-20">
                <a:solidFill>
                  <a:srgbClr val="006FC0"/>
                </a:solidFill>
                <a:latin typeface="Carlito"/>
                <a:cs typeface="Carlito"/>
              </a:rPr>
              <a:t>Terminology </a:t>
            </a:r>
            <a:r>
              <a:rPr sz="2000" b="1">
                <a:solidFill>
                  <a:srgbClr val="006FC0"/>
                </a:solidFill>
                <a:latin typeface="Carlito"/>
                <a:cs typeface="Carlito"/>
              </a:rPr>
              <a:t>and </a:t>
            </a:r>
            <a:r>
              <a:rPr sz="2000" b="1" spc="-20">
                <a:solidFill>
                  <a:srgbClr val="006FC0"/>
                </a:solidFill>
                <a:latin typeface="Carlito"/>
                <a:cs typeface="Carlito"/>
              </a:rPr>
              <a:t>Key</a:t>
            </a:r>
            <a:r>
              <a:rPr sz="2000" b="1" spc="-15">
                <a:solidFill>
                  <a:srgbClr val="006FC0"/>
                </a:solidFill>
                <a:latin typeface="Carlito"/>
                <a:cs typeface="Carlito"/>
              </a:rPr>
              <a:t> </a:t>
            </a:r>
            <a:r>
              <a:rPr sz="2000" b="1" spc="-10">
                <a:solidFill>
                  <a:srgbClr val="006FC0"/>
                </a:solidFill>
                <a:latin typeface="Carlito"/>
                <a:cs typeface="Carlito"/>
              </a:rPr>
              <a:t>words:</a:t>
            </a:r>
            <a:endParaRPr sz="2000">
              <a:latin typeface="Carlito"/>
              <a:cs typeface="Carlito"/>
            </a:endParaRPr>
          </a:p>
          <a:p>
            <a:pPr>
              <a:lnSpc>
                <a:spcPct val="100000"/>
              </a:lnSpc>
            </a:pPr>
            <a:endParaRPr sz="2000">
              <a:latin typeface="Carlito"/>
              <a:cs typeface="Carlito"/>
            </a:endParaRPr>
          </a:p>
          <a:p>
            <a:pPr>
              <a:lnSpc>
                <a:spcPct val="100000"/>
              </a:lnSpc>
              <a:spcBef>
                <a:spcPts val="40"/>
              </a:spcBef>
            </a:pPr>
            <a:endParaRPr sz="1550">
              <a:latin typeface="Carlito"/>
              <a:cs typeface="Carlito"/>
            </a:endParaRPr>
          </a:p>
          <a:p>
            <a:pPr marL="299085" indent="-287020">
              <a:lnSpc>
                <a:spcPct val="100000"/>
              </a:lnSpc>
              <a:buFont typeface="Wingdings"/>
              <a:buChar char=""/>
              <a:tabLst>
                <a:tab pos="299085" algn="l"/>
                <a:tab pos="299720" algn="l"/>
              </a:tabLst>
            </a:pPr>
            <a:r>
              <a:rPr sz="1800" b="1" spc="-5">
                <a:latin typeface="Carlito"/>
                <a:cs typeface="Carlito"/>
              </a:rPr>
              <a:t>Cipher </a:t>
            </a:r>
            <a:r>
              <a:rPr sz="1800" spc="-5">
                <a:latin typeface="Carlito"/>
                <a:cs typeface="Carlito"/>
              </a:rPr>
              <a:t>or </a:t>
            </a:r>
            <a:r>
              <a:rPr sz="1800" b="1" spc="-10">
                <a:latin typeface="Carlito"/>
                <a:cs typeface="Carlito"/>
              </a:rPr>
              <a:t>Cryptographic </a:t>
            </a:r>
            <a:r>
              <a:rPr sz="1800" b="1" spc="-15">
                <a:latin typeface="Carlito"/>
                <a:cs typeface="Carlito"/>
              </a:rPr>
              <a:t>system</a:t>
            </a:r>
            <a:r>
              <a:rPr sz="1800" spc="-15">
                <a:latin typeface="Carlito"/>
                <a:cs typeface="Carlito"/>
              </a:rPr>
              <a:t>: </a:t>
            </a:r>
            <a:r>
              <a:rPr sz="1800" spc="-25">
                <a:latin typeface="Carlito"/>
                <a:cs typeface="Carlito"/>
              </a:rPr>
              <a:t>Refers </a:t>
            </a:r>
            <a:r>
              <a:rPr sz="1800" spc="-10">
                <a:latin typeface="Carlito"/>
                <a:cs typeface="Carlito"/>
              </a:rPr>
              <a:t>to </a:t>
            </a:r>
            <a:r>
              <a:rPr sz="1800">
                <a:latin typeface="Carlito"/>
                <a:cs typeface="Carlito"/>
              </a:rPr>
              <a:t>the </a:t>
            </a:r>
            <a:r>
              <a:rPr sz="1800" spc="-5">
                <a:latin typeface="Carlito"/>
                <a:cs typeface="Carlito"/>
              </a:rPr>
              <a:t>scheme used </a:t>
            </a:r>
            <a:r>
              <a:rPr sz="1800" spc="-15">
                <a:latin typeface="Carlito"/>
                <a:cs typeface="Carlito"/>
              </a:rPr>
              <a:t>for </a:t>
            </a:r>
            <a:r>
              <a:rPr sz="1800" spc="-5">
                <a:latin typeface="Carlito"/>
                <a:cs typeface="Carlito"/>
              </a:rPr>
              <a:t>encryption </a:t>
            </a:r>
            <a:r>
              <a:rPr sz="1800">
                <a:latin typeface="Carlito"/>
                <a:cs typeface="Carlito"/>
              </a:rPr>
              <a:t>and</a:t>
            </a:r>
            <a:r>
              <a:rPr sz="1800" spc="165">
                <a:latin typeface="Carlito"/>
                <a:cs typeface="Carlito"/>
              </a:rPr>
              <a:t> </a:t>
            </a:r>
            <a:r>
              <a:rPr sz="1800" spc="-5">
                <a:latin typeface="Carlito"/>
                <a:cs typeface="Carlito"/>
              </a:rPr>
              <a:t>decryption.</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b="1" spc="-10">
                <a:latin typeface="Carlito"/>
                <a:cs typeface="Carlito"/>
              </a:rPr>
              <a:t>Cryptography</a:t>
            </a:r>
            <a:r>
              <a:rPr sz="1800" spc="-10">
                <a:latin typeface="Carlito"/>
                <a:cs typeface="Carlito"/>
              </a:rPr>
              <a:t>: </a:t>
            </a:r>
            <a:r>
              <a:rPr sz="1800" spc="-5">
                <a:latin typeface="Carlito"/>
                <a:cs typeface="Carlito"/>
              </a:rPr>
              <a:t>The science that studies </a:t>
            </a:r>
            <a:r>
              <a:rPr sz="1800">
                <a:latin typeface="Carlito"/>
                <a:cs typeface="Carlito"/>
              </a:rPr>
              <a:t>and </a:t>
            </a:r>
            <a:r>
              <a:rPr sz="1800" spc="-10">
                <a:latin typeface="Carlito"/>
                <a:cs typeface="Carlito"/>
              </a:rPr>
              <a:t>analyze</a:t>
            </a:r>
            <a:r>
              <a:rPr sz="1800" spc="60">
                <a:latin typeface="Carlito"/>
                <a:cs typeface="Carlito"/>
              </a:rPr>
              <a:t> </a:t>
            </a:r>
            <a:r>
              <a:rPr sz="1800" spc="-10">
                <a:latin typeface="Carlito"/>
                <a:cs typeface="Carlito"/>
              </a:rPr>
              <a:t>ciphers.</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b="1" spc="-5">
                <a:latin typeface="Carlito"/>
                <a:cs typeface="Carlito"/>
              </a:rPr>
              <a:t>Cryptanalysis</a:t>
            </a:r>
            <a:r>
              <a:rPr sz="1800" spc="-5">
                <a:latin typeface="Carlito"/>
                <a:cs typeface="Carlito"/>
              </a:rPr>
              <a:t>: Science of studying </a:t>
            </a:r>
            <a:r>
              <a:rPr sz="1800" spc="-15">
                <a:latin typeface="Carlito"/>
                <a:cs typeface="Carlito"/>
              </a:rPr>
              <a:t>attacks </a:t>
            </a:r>
            <a:r>
              <a:rPr sz="1800" spc="-10">
                <a:latin typeface="Carlito"/>
                <a:cs typeface="Carlito"/>
              </a:rPr>
              <a:t>against cryptographic</a:t>
            </a:r>
            <a:r>
              <a:rPr sz="1800" spc="70">
                <a:latin typeface="Carlito"/>
                <a:cs typeface="Carlito"/>
              </a:rPr>
              <a:t> </a:t>
            </a:r>
            <a:r>
              <a:rPr sz="1800" spc="-15">
                <a:latin typeface="Carlito"/>
                <a:cs typeface="Carlito"/>
              </a:rPr>
              <a:t>systems.</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b="1" spc="-5">
                <a:latin typeface="Carlito"/>
                <a:cs typeface="Carlito"/>
              </a:rPr>
              <a:t>Cryptology</a:t>
            </a:r>
            <a:r>
              <a:rPr sz="1800" spc="-5">
                <a:latin typeface="Carlito"/>
                <a:cs typeface="Carlito"/>
              </a:rPr>
              <a:t>: The science that </a:t>
            </a:r>
            <a:r>
              <a:rPr sz="1800" spc="-10">
                <a:latin typeface="Carlito"/>
                <a:cs typeface="Carlito"/>
              </a:rPr>
              <a:t>merge </a:t>
            </a:r>
            <a:r>
              <a:rPr sz="1800" spc="-5">
                <a:latin typeface="Carlito"/>
                <a:cs typeface="Carlito"/>
              </a:rPr>
              <a:t>both </a:t>
            </a:r>
            <a:r>
              <a:rPr sz="1800" spc="-10">
                <a:latin typeface="Carlito"/>
                <a:cs typeface="Carlito"/>
              </a:rPr>
              <a:t>Cryptography </a:t>
            </a:r>
            <a:r>
              <a:rPr sz="1800">
                <a:latin typeface="Carlito"/>
                <a:cs typeface="Carlito"/>
              </a:rPr>
              <a:t>and</a:t>
            </a:r>
            <a:r>
              <a:rPr sz="1800" spc="45">
                <a:latin typeface="Carlito"/>
                <a:cs typeface="Carlito"/>
              </a:rPr>
              <a:t> </a:t>
            </a:r>
            <a:r>
              <a:rPr sz="1800" spc="-5">
                <a:latin typeface="Carlito"/>
                <a:cs typeface="Carlito"/>
              </a:rPr>
              <a:t>Cryptanalysis.</a:t>
            </a:r>
            <a:endParaRPr sz="1800">
              <a:latin typeface="Carlito"/>
              <a:cs typeface="Carlito"/>
            </a:endParaRPr>
          </a:p>
          <a:p>
            <a:pPr marL="299085" indent="-287020">
              <a:lnSpc>
                <a:spcPct val="100000"/>
              </a:lnSpc>
              <a:spcBef>
                <a:spcPts val="1085"/>
              </a:spcBef>
              <a:buFont typeface="Wingdings"/>
              <a:buChar char=""/>
              <a:tabLst>
                <a:tab pos="299085" algn="l"/>
                <a:tab pos="299720" algn="l"/>
              </a:tabLst>
            </a:pPr>
            <a:r>
              <a:rPr sz="1800" b="1" spc="-5">
                <a:latin typeface="Carlito"/>
                <a:cs typeface="Carlito"/>
              </a:rPr>
              <a:t>Symmetric Cipher</a:t>
            </a:r>
            <a:r>
              <a:rPr sz="1800" spc="-5">
                <a:latin typeface="Carlito"/>
                <a:cs typeface="Carlito"/>
              </a:rPr>
              <a:t>: Using </a:t>
            </a:r>
            <a:r>
              <a:rPr sz="1800">
                <a:latin typeface="Carlito"/>
                <a:cs typeface="Carlito"/>
              </a:rPr>
              <a:t>the </a:t>
            </a:r>
            <a:r>
              <a:rPr sz="1800" spc="-5">
                <a:latin typeface="Carlito"/>
                <a:cs typeface="Carlito"/>
              </a:rPr>
              <a:t>same </a:t>
            </a:r>
            <a:r>
              <a:rPr sz="1800" spc="-25">
                <a:latin typeface="Carlito"/>
                <a:cs typeface="Carlito"/>
              </a:rPr>
              <a:t>key </a:t>
            </a:r>
            <a:r>
              <a:rPr sz="1800" spc="-15">
                <a:latin typeface="Carlito"/>
                <a:cs typeface="Carlito"/>
              </a:rPr>
              <a:t>for </a:t>
            </a:r>
            <a:r>
              <a:rPr sz="1800" spc="-5">
                <a:latin typeface="Carlito"/>
                <a:cs typeface="Carlito"/>
              </a:rPr>
              <a:t>encryption </a:t>
            </a:r>
            <a:r>
              <a:rPr sz="1800">
                <a:latin typeface="Carlito"/>
                <a:cs typeface="Carlito"/>
              </a:rPr>
              <a:t>and </a:t>
            </a:r>
            <a:r>
              <a:rPr sz="1800" spc="-5">
                <a:latin typeface="Carlito"/>
                <a:cs typeface="Carlito"/>
              </a:rPr>
              <a:t>decryption such</a:t>
            </a:r>
            <a:r>
              <a:rPr sz="1800" spc="100">
                <a:latin typeface="Carlito"/>
                <a:cs typeface="Carlito"/>
              </a:rPr>
              <a:t> </a:t>
            </a:r>
            <a:r>
              <a:rPr sz="1800">
                <a:latin typeface="Carlito"/>
                <a:cs typeface="Carlito"/>
              </a:rPr>
              <a:t>as:</a:t>
            </a:r>
          </a:p>
          <a:p>
            <a:pPr marL="756285" lvl="1" indent="-287020">
              <a:lnSpc>
                <a:spcPct val="100000"/>
              </a:lnSpc>
              <a:spcBef>
                <a:spcPts val="1080"/>
              </a:spcBef>
              <a:buFont typeface="Wingdings"/>
              <a:buChar char=""/>
              <a:tabLst>
                <a:tab pos="756920" algn="l"/>
              </a:tabLst>
            </a:pPr>
            <a:r>
              <a:rPr sz="1800" u="heavy" spc="-5">
                <a:uFill>
                  <a:solidFill>
                    <a:srgbClr val="000000"/>
                  </a:solidFill>
                </a:uFill>
                <a:latin typeface="Carlito"/>
                <a:cs typeface="Carlito"/>
              </a:rPr>
              <a:t>Block Cipher</a:t>
            </a:r>
            <a:r>
              <a:rPr sz="1800" spc="-5">
                <a:latin typeface="Carlito"/>
                <a:cs typeface="Carlito"/>
              </a:rPr>
              <a:t>: Encrypts </a:t>
            </a:r>
            <a:r>
              <a:rPr sz="1800">
                <a:latin typeface="Carlito"/>
                <a:cs typeface="Carlito"/>
              </a:rPr>
              <a:t>a </a:t>
            </a:r>
            <a:r>
              <a:rPr sz="1800" spc="-5">
                <a:latin typeface="Carlito"/>
                <a:cs typeface="Carlito"/>
              </a:rPr>
              <a:t>block of </a:t>
            </a:r>
            <a:r>
              <a:rPr sz="1800" spc="-10">
                <a:latin typeface="Carlito"/>
                <a:cs typeface="Carlito"/>
              </a:rPr>
              <a:t>plaintext at </a:t>
            </a:r>
            <a:r>
              <a:rPr sz="1800">
                <a:latin typeface="Carlito"/>
                <a:cs typeface="Carlito"/>
              </a:rPr>
              <a:t>a </a:t>
            </a:r>
            <a:r>
              <a:rPr sz="1800" spc="-5">
                <a:latin typeface="Carlito"/>
                <a:cs typeface="Carlito"/>
              </a:rPr>
              <a:t>time </a:t>
            </a:r>
            <a:r>
              <a:rPr sz="1800">
                <a:latin typeface="Carlito"/>
                <a:cs typeface="Carlito"/>
              </a:rPr>
              <a:t>( </a:t>
            </a:r>
            <a:r>
              <a:rPr sz="1800" spc="-5">
                <a:latin typeface="Carlito"/>
                <a:cs typeface="Carlito"/>
              </a:rPr>
              <a:t>usually </a:t>
            </a:r>
            <a:r>
              <a:rPr sz="1800">
                <a:latin typeface="Carlito"/>
                <a:cs typeface="Carlito"/>
              </a:rPr>
              <a:t>64 </a:t>
            </a:r>
            <a:r>
              <a:rPr sz="1800" spc="-5">
                <a:latin typeface="Carlito"/>
                <a:cs typeface="Carlito"/>
              </a:rPr>
              <a:t>or 128</a:t>
            </a:r>
            <a:r>
              <a:rPr sz="1800" spc="160">
                <a:latin typeface="Carlito"/>
                <a:cs typeface="Carlito"/>
              </a:rPr>
              <a:t> </a:t>
            </a:r>
            <a:r>
              <a:rPr sz="1800" spc="-5">
                <a:latin typeface="Carlito"/>
                <a:cs typeface="Carlito"/>
              </a:rPr>
              <a:t>bits).</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b="1" spc="-5">
                <a:latin typeface="Carlito"/>
                <a:cs typeface="Carlito"/>
              </a:rPr>
              <a:t>Asymmetric Cipher</a:t>
            </a:r>
            <a:r>
              <a:rPr sz="1800" spc="-5">
                <a:latin typeface="Carlito"/>
                <a:cs typeface="Carlito"/>
              </a:rPr>
              <a:t>: Using </a:t>
            </a:r>
            <a:r>
              <a:rPr sz="1800" spc="-15">
                <a:latin typeface="Carlito"/>
                <a:cs typeface="Carlito"/>
              </a:rPr>
              <a:t>different </a:t>
            </a:r>
            <a:r>
              <a:rPr sz="1800" spc="-25">
                <a:latin typeface="Carlito"/>
                <a:cs typeface="Carlito"/>
              </a:rPr>
              <a:t>keys </a:t>
            </a:r>
            <a:r>
              <a:rPr sz="1800" spc="-15">
                <a:latin typeface="Carlito"/>
                <a:cs typeface="Carlito"/>
              </a:rPr>
              <a:t>for </a:t>
            </a:r>
            <a:r>
              <a:rPr sz="1800" spc="-5">
                <a:latin typeface="Carlito"/>
                <a:cs typeface="Carlito"/>
              </a:rPr>
              <a:t>encryption </a:t>
            </a:r>
            <a:r>
              <a:rPr sz="1800">
                <a:latin typeface="Carlito"/>
                <a:cs typeface="Carlito"/>
              </a:rPr>
              <a:t>and </a:t>
            </a:r>
            <a:r>
              <a:rPr sz="1800" spc="-5">
                <a:latin typeface="Carlito"/>
                <a:cs typeface="Carlito"/>
              </a:rPr>
              <a:t>decryption</a:t>
            </a:r>
            <a:r>
              <a:rPr sz="1800" spc="90">
                <a:latin typeface="Carlito"/>
                <a:cs typeface="Carlito"/>
              </a:rPr>
              <a:t> </a:t>
            </a:r>
            <a:r>
              <a:rPr sz="1800">
                <a:latin typeface="Carlito"/>
                <a:cs typeface="Carlito"/>
              </a:rPr>
              <a:t>phases.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48</a:t>
            </a:fld>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1185773" y="1482293"/>
            <a:ext cx="9158605" cy="445389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tabLst>
                <a:tab pos="469265" algn="l"/>
              </a:tabLst>
            </a:pPr>
            <a:r>
              <a:rPr sz="2000" b="1">
                <a:solidFill>
                  <a:srgbClr val="006FC0"/>
                </a:solidFill>
                <a:latin typeface="Carlito"/>
                <a:cs typeface="Carlito"/>
              </a:rPr>
              <a:t>1.	</a:t>
            </a:r>
            <a:r>
              <a:rPr sz="2000" b="1" spc="-5">
                <a:solidFill>
                  <a:srgbClr val="006FC0"/>
                </a:solidFill>
                <a:latin typeface="Carlito"/>
                <a:cs typeface="Carlito"/>
              </a:rPr>
              <a:t>Symmetric </a:t>
            </a:r>
            <a:r>
              <a:rPr sz="2000" b="1">
                <a:solidFill>
                  <a:srgbClr val="006FC0"/>
                </a:solidFill>
                <a:latin typeface="Carlito"/>
                <a:cs typeface="Carlito"/>
              </a:rPr>
              <a:t>Cipher</a:t>
            </a:r>
            <a:r>
              <a:rPr sz="2000" b="1" spc="-35">
                <a:solidFill>
                  <a:srgbClr val="006FC0"/>
                </a:solidFill>
                <a:latin typeface="Carlito"/>
                <a:cs typeface="Carlito"/>
              </a:rPr>
              <a:t> </a:t>
            </a:r>
            <a:r>
              <a:rPr sz="2000" b="1" spc="-5">
                <a:solidFill>
                  <a:srgbClr val="006FC0"/>
                </a:solidFill>
                <a:latin typeface="Carlito"/>
                <a:cs typeface="Carlito"/>
              </a:rPr>
              <a:t>model:</a:t>
            </a:r>
            <a:endParaRPr sz="2000">
              <a:latin typeface="Carlito"/>
              <a:cs typeface="Carlito"/>
            </a:endParaRPr>
          </a:p>
          <a:p>
            <a:pPr>
              <a:lnSpc>
                <a:spcPct val="100000"/>
              </a:lnSpc>
            </a:pPr>
            <a:endParaRPr sz="2000">
              <a:latin typeface="Carlito"/>
              <a:cs typeface="Carlito"/>
            </a:endParaRPr>
          </a:p>
          <a:p>
            <a:pPr>
              <a:lnSpc>
                <a:spcPct val="100000"/>
              </a:lnSpc>
              <a:spcBef>
                <a:spcPts val="45"/>
              </a:spcBef>
            </a:pPr>
            <a:endParaRPr sz="1550">
              <a:latin typeface="Carlito"/>
              <a:cs typeface="Carlito"/>
            </a:endParaRPr>
          </a:p>
          <a:p>
            <a:pPr marL="299085" indent="-287020">
              <a:lnSpc>
                <a:spcPct val="100000"/>
              </a:lnSpc>
              <a:buFont typeface="Wingdings"/>
              <a:buChar char=""/>
              <a:tabLst>
                <a:tab pos="299085" algn="l"/>
                <a:tab pos="299720" algn="l"/>
              </a:tabLst>
            </a:pPr>
            <a:r>
              <a:rPr sz="1800" spc="-5">
                <a:latin typeface="Carlito"/>
                <a:cs typeface="Carlito"/>
              </a:rPr>
              <a:t>The </a:t>
            </a:r>
            <a:r>
              <a:rPr sz="1800" spc="-10">
                <a:latin typeface="Carlito"/>
                <a:cs typeface="Carlito"/>
              </a:rPr>
              <a:t>symmetric </a:t>
            </a:r>
            <a:r>
              <a:rPr sz="1800" spc="-5">
                <a:latin typeface="Carlito"/>
                <a:cs typeface="Carlito"/>
              </a:rPr>
              <a:t>encryption technique uses </a:t>
            </a:r>
            <a:r>
              <a:rPr sz="1800">
                <a:latin typeface="Carlito"/>
                <a:cs typeface="Carlito"/>
              </a:rPr>
              <a:t>the </a:t>
            </a:r>
            <a:r>
              <a:rPr sz="1800" spc="-5">
                <a:latin typeface="Carlito"/>
                <a:cs typeface="Carlito"/>
              </a:rPr>
              <a:t>same </a:t>
            </a:r>
            <a:r>
              <a:rPr sz="1800" spc="-25">
                <a:latin typeface="Carlito"/>
                <a:cs typeface="Carlito"/>
              </a:rPr>
              <a:t>key </a:t>
            </a:r>
            <a:r>
              <a:rPr sz="1800" spc="-10">
                <a:latin typeface="Carlito"/>
                <a:cs typeface="Carlito"/>
              </a:rPr>
              <a:t>to </a:t>
            </a:r>
            <a:r>
              <a:rPr sz="1800" spc="-5">
                <a:latin typeface="Carlito"/>
                <a:cs typeface="Carlito"/>
              </a:rPr>
              <a:t>encrypted </a:t>
            </a:r>
            <a:r>
              <a:rPr sz="1800">
                <a:latin typeface="Carlito"/>
                <a:cs typeface="Carlito"/>
              </a:rPr>
              <a:t>and </a:t>
            </a:r>
            <a:r>
              <a:rPr sz="1800" spc="-5">
                <a:latin typeface="Carlito"/>
                <a:cs typeface="Carlito"/>
              </a:rPr>
              <a:t>decrypt </a:t>
            </a:r>
            <a:r>
              <a:rPr sz="1800">
                <a:latin typeface="Carlito"/>
                <a:cs typeface="Carlito"/>
              </a:rPr>
              <a:t>the</a:t>
            </a:r>
            <a:r>
              <a:rPr sz="1800" spc="210">
                <a:latin typeface="Carlito"/>
                <a:cs typeface="Carlito"/>
              </a:rPr>
              <a:t> </a:t>
            </a:r>
            <a:r>
              <a:rPr sz="1800" spc="-10">
                <a:latin typeface="Carlito"/>
                <a:cs typeface="Carlito"/>
              </a:rPr>
              <a:t>plaintext.</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spc="-5">
                <a:latin typeface="Carlito"/>
                <a:cs typeface="Carlito"/>
              </a:rPr>
              <a:t>The </a:t>
            </a:r>
            <a:r>
              <a:rPr sz="1800" spc="-10">
                <a:latin typeface="Carlito"/>
                <a:cs typeface="Carlito"/>
              </a:rPr>
              <a:t>symmetric </a:t>
            </a:r>
            <a:r>
              <a:rPr sz="1800" spc="-5">
                <a:latin typeface="Carlito"/>
                <a:cs typeface="Carlito"/>
              </a:rPr>
              <a:t>cypher </a:t>
            </a:r>
            <a:r>
              <a:rPr sz="1800">
                <a:latin typeface="Carlito"/>
                <a:cs typeface="Carlito"/>
              </a:rPr>
              <a:t>model </a:t>
            </a:r>
            <a:r>
              <a:rPr sz="1800" spc="-10">
                <a:latin typeface="Carlito"/>
                <a:cs typeface="Carlito"/>
              </a:rPr>
              <a:t>consist </a:t>
            </a:r>
            <a:r>
              <a:rPr sz="1800" spc="-5">
                <a:latin typeface="Carlito"/>
                <a:cs typeface="Carlito"/>
              </a:rPr>
              <a:t>of </a:t>
            </a:r>
            <a:r>
              <a:rPr sz="1800" spc="-10">
                <a:latin typeface="Carlito"/>
                <a:cs typeface="Carlito"/>
              </a:rPr>
              <a:t>five</a:t>
            </a:r>
            <a:r>
              <a:rPr sz="1800" spc="55">
                <a:latin typeface="Carlito"/>
                <a:cs typeface="Carlito"/>
              </a:rPr>
              <a:t> </a:t>
            </a:r>
            <a:r>
              <a:rPr sz="1800" spc="-5">
                <a:latin typeface="Carlito"/>
                <a:cs typeface="Carlito"/>
              </a:rPr>
              <a:t>elements:</a:t>
            </a:r>
            <a:endParaRPr sz="1800">
              <a:latin typeface="Carlito"/>
              <a:cs typeface="Carlito"/>
            </a:endParaRPr>
          </a:p>
          <a:p>
            <a:pPr marL="756285" lvl="1" indent="-287020">
              <a:lnSpc>
                <a:spcPct val="100000"/>
              </a:lnSpc>
              <a:spcBef>
                <a:spcPts val="1080"/>
              </a:spcBef>
              <a:buFont typeface="Wingdings"/>
              <a:buChar char=""/>
              <a:tabLst>
                <a:tab pos="756920" algn="l"/>
              </a:tabLst>
            </a:pPr>
            <a:r>
              <a:rPr sz="1800" spc="-15">
                <a:latin typeface="Carlito"/>
                <a:cs typeface="Carlito"/>
              </a:rPr>
              <a:t>Plaintext.</a:t>
            </a:r>
            <a:endParaRPr sz="1800">
              <a:latin typeface="Carlito"/>
              <a:cs typeface="Carlito"/>
            </a:endParaRPr>
          </a:p>
          <a:p>
            <a:pPr marL="756285" lvl="1" indent="-287020">
              <a:lnSpc>
                <a:spcPct val="100000"/>
              </a:lnSpc>
              <a:spcBef>
                <a:spcPts val="1080"/>
              </a:spcBef>
              <a:buFont typeface="Wingdings"/>
              <a:buChar char=""/>
              <a:tabLst>
                <a:tab pos="756920" algn="l"/>
              </a:tabLst>
            </a:pPr>
            <a:r>
              <a:rPr sz="1800" spc="-5">
                <a:latin typeface="Carlito"/>
                <a:cs typeface="Carlito"/>
              </a:rPr>
              <a:t>Encryption</a:t>
            </a:r>
            <a:r>
              <a:rPr sz="1800" spc="15">
                <a:latin typeface="Carlito"/>
                <a:cs typeface="Carlito"/>
              </a:rPr>
              <a:t> </a:t>
            </a:r>
            <a:r>
              <a:rPr sz="1800" spc="-5">
                <a:latin typeface="Carlito"/>
                <a:cs typeface="Carlito"/>
              </a:rPr>
              <a:t>algorithm.</a:t>
            </a:r>
            <a:endParaRPr sz="1800">
              <a:latin typeface="Carlito"/>
              <a:cs typeface="Carlito"/>
            </a:endParaRPr>
          </a:p>
          <a:p>
            <a:pPr marL="756285" lvl="1" indent="-287020">
              <a:lnSpc>
                <a:spcPct val="100000"/>
              </a:lnSpc>
              <a:spcBef>
                <a:spcPts val="1080"/>
              </a:spcBef>
              <a:buFont typeface="Wingdings"/>
              <a:buChar char=""/>
              <a:tabLst>
                <a:tab pos="756920" algn="l"/>
              </a:tabLst>
            </a:pPr>
            <a:r>
              <a:rPr sz="1800" spc="-10">
                <a:latin typeface="Carlito"/>
                <a:cs typeface="Carlito"/>
              </a:rPr>
              <a:t>Secret</a:t>
            </a:r>
            <a:r>
              <a:rPr sz="1800" spc="-80">
                <a:latin typeface="Carlito"/>
                <a:cs typeface="Carlito"/>
              </a:rPr>
              <a:t> </a:t>
            </a:r>
            <a:r>
              <a:rPr sz="1800" spc="-45">
                <a:latin typeface="Carlito"/>
                <a:cs typeface="Carlito"/>
              </a:rPr>
              <a:t>Key.</a:t>
            </a:r>
            <a:endParaRPr sz="1800">
              <a:latin typeface="Carlito"/>
              <a:cs typeface="Carlito"/>
            </a:endParaRPr>
          </a:p>
          <a:p>
            <a:pPr marL="756285" lvl="1" indent="-287020">
              <a:lnSpc>
                <a:spcPct val="100000"/>
              </a:lnSpc>
              <a:spcBef>
                <a:spcPts val="1080"/>
              </a:spcBef>
              <a:buFont typeface="Wingdings"/>
              <a:buChar char=""/>
              <a:tabLst>
                <a:tab pos="756920" algn="l"/>
              </a:tabLst>
            </a:pPr>
            <a:r>
              <a:rPr sz="1800" spc="-10">
                <a:latin typeface="Carlito"/>
                <a:cs typeface="Carlito"/>
              </a:rPr>
              <a:t>Ciphertext.</a:t>
            </a:r>
            <a:endParaRPr sz="1800">
              <a:latin typeface="Carlito"/>
              <a:cs typeface="Carlito"/>
            </a:endParaRPr>
          </a:p>
          <a:p>
            <a:pPr marL="756285" lvl="1" indent="-287020">
              <a:lnSpc>
                <a:spcPct val="100000"/>
              </a:lnSpc>
              <a:spcBef>
                <a:spcPts val="1085"/>
              </a:spcBef>
              <a:buFont typeface="Wingdings"/>
              <a:buChar char=""/>
              <a:tabLst>
                <a:tab pos="756920" algn="l"/>
              </a:tabLst>
            </a:pPr>
            <a:r>
              <a:rPr sz="1800" spc="-5">
                <a:latin typeface="Carlito"/>
                <a:cs typeface="Carlito"/>
              </a:rPr>
              <a:t>Decryption</a:t>
            </a:r>
            <a:r>
              <a:rPr sz="1800" spc="15">
                <a:latin typeface="Carlito"/>
                <a:cs typeface="Carlito"/>
              </a:rPr>
              <a:t> </a:t>
            </a:r>
            <a:r>
              <a:rPr sz="1800" spc="-5">
                <a:latin typeface="Carlito"/>
                <a:cs typeface="Carlito"/>
              </a:rPr>
              <a:t>algorithm.</a:t>
            </a:r>
            <a:endParaRPr sz="1800">
              <a:latin typeface="Carlito"/>
              <a:cs typeface="Carlito"/>
            </a:endParaRPr>
          </a:p>
          <a:p>
            <a:pPr marL="299085" marR="27940" indent="-287020">
              <a:lnSpc>
                <a:spcPct val="150000"/>
              </a:lnSpc>
              <a:buFont typeface="Wingdings"/>
              <a:buChar char=""/>
              <a:tabLst>
                <a:tab pos="299085" algn="l"/>
                <a:tab pos="299720" algn="l"/>
              </a:tabLst>
            </a:pPr>
            <a:r>
              <a:rPr sz="1800" spc="-5">
                <a:latin typeface="Carlito"/>
                <a:cs typeface="Carlito"/>
              </a:rPr>
              <a:t>The security level of </a:t>
            </a:r>
            <a:r>
              <a:rPr sz="1800">
                <a:latin typeface="Carlito"/>
                <a:cs typeface="Carlito"/>
              </a:rPr>
              <a:t>the </a:t>
            </a:r>
            <a:r>
              <a:rPr sz="1800" spc="-10">
                <a:latin typeface="Carlito"/>
                <a:cs typeface="Carlito"/>
              </a:rPr>
              <a:t>symmetric </a:t>
            </a:r>
            <a:r>
              <a:rPr sz="1800" spc="-5">
                <a:latin typeface="Carlito"/>
                <a:cs typeface="Carlito"/>
              </a:rPr>
              <a:t>encryption depends on </a:t>
            </a:r>
            <a:r>
              <a:rPr sz="1800">
                <a:latin typeface="Carlito"/>
                <a:cs typeface="Carlito"/>
              </a:rPr>
              <a:t>the </a:t>
            </a:r>
            <a:r>
              <a:rPr sz="1800" b="1" spc="-5">
                <a:latin typeface="Carlito"/>
                <a:cs typeface="Carlito"/>
              </a:rPr>
              <a:t>secrecy </a:t>
            </a:r>
            <a:r>
              <a:rPr sz="1800" spc="-5">
                <a:latin typeface="Carlito"/>
                <a:cs typeface="Carlito"/>
              </a:rPr>
              <a:t>of </a:t>
            </a:r>
            <a:r>
              <a:rPr sz="1800">
                <a:latin typeface="Carlito"/>
                <a:cs typeface="Carlito"/>
              </a:rPr>
              <a:t>the </a:t>
            </a:r>
            <a:r>
              <a:rPr sz="1800" b="1" u="heavy" spc="-15">
                <a:uFill>
                  <a:solidFill>
                    <a:srgbClr val="000000"/>
                  </a:solidFill>
                </a:uFill>
                <a:latin typeface="Carlito"/>
                <a:cs typeface="Carlito"/>
              </a:rPr>
              <a:t>key</a:t>
            </a:r>
            <a:r>
              <a:rPr sz="1800" spc="-15">
                <a:latin typeface="Carlito"/>
                <a:cs typeface="Carlito"/>
              </a:rPr>
              <a:t>, </a:t>
            </a:r>
            <a:r>
              <a:rPr sz="1800">
                <a:latin typeface="Carlito"/>
                <a:cs typeface="Carlito"/>
              </a:rPr>
              <a:t>and </a:t>
            </a:r>
            <a:r>
              <a:rPr sz="1800" spc="-20">
                <a:solidFill>
                  <a:srgbClr val="FF0000"/>
                </a:solidFill>
                <a:latin typeface="Carlito"/>
                <a:cs typeface="Carlito"/>
              </a:rPr>
              <a:t>NOT </a:t>
            </a:r>
            <a:r>
              <a:rPr sz="1800">
                <a:latin typeface="Carlito"/>
                <a:cs typeface="Carlito"/>
              </a:rPr>
              <a:t>the  </a:t>
            </a:r>
            <a:r>
              <a:rPr sz="1800" spc="-10">
                <a:latin typeface="Carlito"/>
                <a:cs typeface="Carlito"/>
              </a:rPr>
              <a:t>secrecy </a:t>
            </a:r>
            <a:r>
              <a:rPr sz="1800" spc="-5">
                <a:latin typeface="Carlito"/>
                <a:cs typeface="Carlito"/>
              </a:rPr>
              <a:t>of </a:t>
            </a:r>
            <a:r>
              <a:rPr sz="1800">
                <a:latin typeface="Carlito"/>
                <a:cs typeface="Carlito"/>
              </a:rPr>
              <a:t>the</a:t>
            </a:r>
            <a:r>
              <a:rPr sz="1800" spc="30">
                <a:latin typeface="Carlito"/>
                <a:cs typeface="Carlito"/>
              </a:rPr>
              <a:t> </a:t>
            </a:r>
            <a:r>
              <a:rPr sz="1800" spc="-5">
                <a:latin typeface="Carlito"/>
                <a:cs typeface="Carlito"/>
              </a:rPr>
              <a:t>algorithm.</a:t>
            </a:r>
            <a:endParaRPr sz="18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49</a:t>
            </a:fld>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1169551"/>
          </a:xfrm>
        </p:spPr>
        <p:txBody>
          <a:bodyPr/>
          <a:lstStyle/>
          <a:p>
            <a:br>
              <a:rPr lang="en-US" b="0"/>
            </a:br>
            <a:r>
              <a:rPr lang="en-US" sz="3200" b="0"/>
              <a:t>Key objectives of computer security </a:t>
            </a:r>
            <a:endParaRPr lang="en-US" sz="3200"/>
          </a:p>
        </p:txBody>
      </p:sp>
      <p:pic>
        <p:nvPicPr>
          <p:cNvPr id="4" name="Picture 3"/>
          <p:cNvPicPr>
            <a:picLocks noChangeAspect="1"/>
          </p:cNvPicPr>
          <p:nvPr/>
        </p:nvPicPr>
        <p:blipFill>
          <a:blip r:embed="rId2"/>
          <a:stretch>
            <a:fillRect/>
          </a:stretch>
        </p:blipFill>
        <p:spPr>
          <a:xfrm>
            <a:off x="2362200" y="2209800"/>
            <a:ext cx="3657600" cy="3200400"/>
          </a:xfrm>
          <a:prstGeom prst="rect">
            <a:avLst/>
          </a:prstGeom>
        </p:spPr>
      </p:pic>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142850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1185773" y="1165097"/>
            <a:ext cx="9505950" cy="239585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tabLst>
                <a:tab pos="469265" algn="l"/>
              </a:tabLst>
            </a:pPr>
            <a:r>
              <a:rPr sz="2000" b="1">
                <a:solidFill>
                  <a:srgbClr val="006FC0"/>
                </a:solidFill>
                <a:latin typeface="Carlito"/>
                <a:cs typeface="Carlito"/>
              </a:rPr>
              <a:t>1.	</a:t>
            </a:r>
            <a:r>
              <a:rPr sz="2000" b="1" spc="-5">
                <a:solidFill>
                  <a:srgbClr val="006FC0"/>
                </a:solidFill>
                <a:latin typeface="Carlito"/>
                <a:cs typeface="Carlito"/>
              </a:rPr>
              <a:t>Symmetric Cipher</a:t>
            </a:r>
            <a:r>
              <a:rPr sz="2000" b="1" spc="-35">
                <a:solidFill>
                  <a:srgbClr val="006FC0"/>
                </a:solidFill>
                <a:latin typeface="Carlito"/>
                <a:cs typeface="Carlito"/>
              </a:rPr>
              <a:t> </a:t>
            </a:r>
            <a:r>
              <a:rPr sz="2000" b="1" spc="-5">
                <a:solidFill>
                  <a:srgbClr val="006FC0"/>
                </a:solidFill>
                <a:latin typeface="Carlito"/>
                <a:cs typeface="Carlito"/>
              </a:rPr>
              <a:t>model:</a:t>
            </a:r>
            <a:endParaRPr sz="2000">
              <a:latin typeface="Carlito"/>
              <a:cs typeface="Carlito"/>
            </a:endParaRPr>
          </a:p>
          <a:p>
            <a:pPr>
              <a:lnSpc>
                <a:spcPct val="100000"/>
              </a:lnSpc>
            </a:pPr>
            <a:endParaRPr sz="2000">
              <a:latin typeface="Carlito"/>
              <a:cs typeface="Carlito"/>
            </a:endParaRPr>
          </a:p>
          <a:p>
            <a:pPr>
              <a:lnSpc>
                <a:spcPct val="100000"/>
              </a:lnSpc>
              <a:spcBef>
                <a:spcPts val="40"/>
              </a:spcBef>
            </a:pPr>
            <a:endParaRPr sz="1550">
              <a:latin typeface="Carlito"/>
              <a:cs typeface="Carlito"/>
            </a:endParaRPr>
          </a:p>
          <a:p>
            <a:pPr marL="299085" indent="-287020">
              <a:lnSpc>
                <a:spcPct val="100000"/>
              </a:lnSpc>
              <a:buFont typeface="Wingdings"/>
              <a:buChar char=""/>
              <a:tabLst>
                <a:tab pos="299085" algn="l"/>
                <a:tab pos="299720" algn="l"/>
              </a:tabLst>
            </a:pPr>
            <a:r>
              <a:rPr sz="1800" b="1" spc="-10">
                <a:latin typeface="Carlito"/>
                <a:cs typeface="Carlito"/>
              </a:rPr>
              <a:t>Plaintext </a:t>
            </a:r>
            <a:r>
              <a:rPr sz="1800" spc="-5">
                <a:latin typeface="Carlito"/>
                <a:cs typeface="Carlito"/>
              </a:rPr>
              <a:t>is </a:t>
            </a:r>
            <a:r>
              <a:rPr sz="1800">
                <a:latin typeface="Carlito"/>
                <a:cs typeface="Carlito"/>
              </a:rPr>
              <a:t>the </a:t>
            </a:r>
            <a:r>
              <a:rPr sz="1800" spc="-5">
                <a:latin typeface="Carlito"/>
                <a:cs typeface="Carlito"/>
              </a:rPr>
              <a:t>original message or </a:t>
            </a:r>
            <a:r>
              <a:rPr sz="1800" spc="-15">
                <a:latin typeface="Carlito"/>
                <a:cs typeface="Carlito"/>
              </a:rPr>
              <a:t>data </a:t>
            </a:r>
            <a:r>
              <a:rPr sz="1800" spc="-5">
                <a:latin typeface="Carlito"/>
                <a:cs typeface="Carlito"/>
              </a:rPr>
              <a:t>that </a:t>
            </a:r>
            <a:r>
              <a:rPr sz="1800" spc="-10">
                <a:latin typeface="Carlito"/>
                <a:cs typeface="Carlito"/>
              </a:rPr>
              <a:t>will </a:t>
            </a:r>
            <a:r>
              <a:rPr sz="1800" spc="-5">
                <a:latin typeface="Carlito"/>
                <a:cs typeface="Carlito"/>
              </a:rPr>
              <a:t>be </a:t>
            </a:r>
            <a:r>
              <a:rPr sz="1800" spc="-20">
                <a:latin typeface="Carlito"/>
                <a:cs typeface="Carlito"/>
              </a:rPr>
              <a:t>fed </a:t>
            </a:r>
            <a:r>
              <a:rPr sz="1800" spc="-10">
                <a:latin typeface="Carlito"/>
                <a:cs typeface="Carlito"/>
              </a:rPr>
              <a:t>to </a:t>
            </a:r>
            <a:r>
              <a:rPr sz="1800">
                <a:latin typeface="Carlito"/>
                <a:cs typeface="Carlito"/>
              </a:rPr>
              <a:t>the </a:t>
            </a:r>
            <a:r>
              <a:rPr sz="1800" spc="-5">
                <a:latin typeface="Carlito"/>
                <a:cs typeface="Carlito"/>
              </a:rPr>
              <a:t>encryption algorithm </a:t>
            </a:r>
            <a:r>
              <a:rPr sz="1800">
                <a:latin typeface="Carlito"/>
                <a:cs typeface="Carlito"/>
              </a:rPr>
              <a:t>as an</a:t>
            </a:r>
            <a:r>
              <a:rPr sz="1800" spc="190">
                <a:latin typeface="Carlito"/>
                <a:cs typeface="Carlito"/>
              </a:rPr>
              <a:t> </a:t>
            </a:r>
            <a:r>
              <a:rPr sz="1800" spc="-5">
                <a:latin typeface="Carlito"/>
                <a:cs typeface="Carlito"/>
              </a:rPr>
              <a:t>input.</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b="1">
                <a:latin typeface="Carlito"/>
                <a:cs typeface="Carlito"/>
              </a:rPr>
              <a:t>Encryption </a:t>
            </a:r>
            <a:r>
              <a:rPr sz="1800" b="1" spc="-5">
                <a:latin typeface="Carlito"/>
                <a:cs typeface="Carlito"/>
              </a:rPr>
              <a:t>algorithm </a:t>
            </a:r>
            <a:r>
              <a:rPr sz="1800" spc="-10">
                <a:latin typeface="Carlito"/>
                <a:cs typeface="Carlito"/>
              </a:rPr>
              <a:t>performs various </a:t>
            </a:r>
            <a:r>
              <a:rPr sz="1800" spc="-5">
                <a:latin typeface="Carlito"/>
                <a:cs typeface="Carlito"/>
              </a:rPr>
              <a:t>substitutions </a:t>
            </a:r>
            <a:r>
              <a:rPr sz="1800">
                <a:latin typeface="Carlito"/>
                <a:cs typeface="Carlito"/>
              </a:rPr>
              <a:t>and </a:t>
            </a:r>
            <a:r>
              <a:rPr sz="1800" spc="-10">
                <a:latin typeface="Carlito"/>
                <a:cs typeface="Carlito"/>
              </a:rPr>
              <a:t>transformations </a:t>
            </a:r>
            <a:r>
              <a:rPr sz="1800" spc="-5">
                <a:latin typeface="Carlito"/>
                <a:cs typeface="Carlito"/>
              </a:rPr>
              <a:t>on </a:t>
            </a:r>
            <a:r>
              <a:rPr sz="1800">
                <a:latin typeface="Carlito"/>
                <a:cs typeface="Carlito"/>
              </a:rPr>
              <a:t>the</a:t>
            </a:r>
            <a:r>
              <a:rPr sz="1800" spc="-25">
                <a:latin typeface="Carlito"/>
                <a:cs typeface="Carlito"/>
              </a:rPr>
              <a:t> </a:t>
            </a:r>
            <a:r>
              <a:rPr sz="1800" spc="-10">
                <a:latin typeface="Carlito"/>
                <a:cs typeface="Carlito"/>
              </a:rPr>
              <a:t>plaintext.</a:t>
            </a:r>
            <a:endParaRPr sz="1800">
              <a:latin typeface="Carlito"/>
              <a:cs typeface="Carlito"/>
            </a:endParaRPr>
          </a:p>
          <a:p>
            <a:pPr marL="299085" marR="5080" indent="-287020">
              <a:lnSpc>
                <a:spcPct val="150000"/>
              </a:lnSpc>
              <a:buFont typeface="Wingdings"/>
              <a:buChar char=""/>
              <a:tabLst>
                <a:tab pos="299085" algn="l"/>
                <a:tab pos="299720" algn="l"/>
              </a:tabLst>
            </a:pPr>
            <a:r>
              <a:rPr sz="1800" b="1" spc="-10">
                <a:latin typeface="Carlito"/>
                <a:cs typeface="Carlito"/>
              </a:rPr>
              <a:t>Secret </a:t>
            </a:r>
            <a:r>
              <a:rPr sz="1800" b="1" spc="-20">
                <a:latin typeface="Carlito"/>
                <a:cs typeface="Carlito"/>
              </a:rPr>
              <a:t>key </a:t>
            </a:r>
            <a:r>
              <a:rPr sz="1800" spc="-5">
                <a:latin typeface="Carlito"/>
                <a:cs typeface="Carlito"/>
              </a:rPr>
              <a:t>is </a:t>
            </a:r>
            <a:r>
              <a:rPr sz="1800">
                <a:latin typeface="Carlito"/>
                <a:cs typeface="Carlito"/>
              </a:rPr>
              <a:t>a </a:t>
            </a:r>
            <a:r>
              <a:rPr sz="1800" spc="-5">
                <a:latin typeface="Carlito"/>
                <a:cs typeface="Carlito"/>
              </a:rPr>
              <a:t>value independent of </a:t>
            </a:r>
            <a:r>
              <a:rPr sz="1800">
                <a:latin typeface="Carlito"/>
                <a:cs typeface="Carlito"/>
              </a:rPr>
              <a:t>the </a:t>
            </a:r>
            <a:r>
              <a:rPr sz="1800" spc="-10">
                <a:latin typeface="Carlito"/>
                <a:cs typeface="Carlito"/>
              </a:rPr>
              <a:t>plaintext </a:t>
            </a:r>
            <a:r>
              <a:rPr sz="1800">
                <a:latin typeface="Carlito"/>
                <a:cs typeface="Carlito"/>
              </a:rPr>
              <a:t>and </a:t>
            </a:r>
            <a:r>
              <a:rPr sz="1800" spc="-5">
                <a:latin typeface="Carlito"/>
                <a:cs typeface="Carlito"/>
              </a:rPr>
              <a:t>of </a:t>
            </a:r>
            <a:r>
              <a:rPr sz="1800">
                <a:latin typeface="Carlito"/>
                <a:cs typeface="Carlito"/>
              </a:rPr>
              <a:t>the </a:t>
            </a:r>
            <a:r>
              <a:rPr sz="1800" spc="-5">
                <a:latin typeface="Carlito"/>
                <a:cs typeface="Carlito"/>
              </a:rPr>
              <a:t>algorithm. The </a:t>
            </a:r>
            <a:r>
              <a:rPr sz="1800" spc="-15">
                <a:latin typeface="Carlito"/>
                <a:cs typeface="Carlito"/>
              </a:rPr>
              <a:t>exact </a:t>
            </a:r>
            <a:r>
              <a:rPr sz="1800" spc="-5">
                <a:latin typeface="Carlito"/>
                <a:cs typeface="Carlito"/>
              </a:rPr>
              <a:t>substitutions </a:t>
            </a:r>
            <a:r>
              <a:rPr sz="1800">
                <a:latin typeface="Carlito"/>
                <a:cs typeface="Carlito"/>
              </a:rPr>
              <a:t>and  </a:t>
            </a:r>
            <a:r>
              <a:rPr sz="1800" spc="-10">
                <a:latin typeface="Carlito"/>
                <a:cs typeface="Carlito"/>
              </a:rPr>
              <a:t>transformations performed </a:t>
            </a:r>
            <a:r>
              <a:rPr sz="1800" spc="-5">
                <a:latin typeface="Carlito"/>
                <a:cs typeface="Carlito"/>
              </a:rPr>
              <a:t>by </a:t>
            </a:r>
            <a:r>
              <a:rPr sz="1800">
                <a:latin typeface="Carlito"/>
                <a:cs typeface="Carlito"/>
              </a:rPr>
              <a:t>the </a:t>
            </a:r>
            <a:r>
              <a:rPr sz="1800" spc="-5">
                <a:latin typeface="Carlito"/>
                <a:cs typeface="Carlito"/>
              </a:rPr>
              <a:t>algorithm depend on </a:t>
            </a:r>
            <a:r>
              <a:rPr sz="1800">
                <a:latin typeface="Carlito"/>
                <a:cs typeface="Carlito"/>
              </a:rPr>
              <a:t>the</a:t>
            </a:r>
            <a:r>
              <a:rPr sz="1800" spc="55">
                <a:latin typeface="Carlito"/>
                <a:cs typeface="Carlito"/>
              </a:rPr>
              <a:t> </a:t>
            </a:r>
            <a:r>
              <a:rPr sz="1800" spc="-50">
                <a:latin typeface="Carlito"/>
                <a:cs typeface="Carlito"/>
              </a:rPr>
              <a:t>key.</a:t>
            </a:r>
            <a:endParaRPr sz="1800">
              <a:latin typeface="Carlito"/>
              <a:cs typeface="Carlito"/>
            </a:endParaRPr>
          </a:p>
        </p:txBody>
      </p:sp>
      <p:sp>
        <p:nvSpPr>
          <p:cNvPr id="6" name="object 6"/>
          <p:cNvSpPr/>
          <p:nvPr/>
        </p:nvSpPr>
        <p:spPr>
          <a:xfrm>
            <a:off x="2274322" y="3797806"/>
            <a:ext cx="6837116" cy="2935224"/>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50</a:t>
            </a:fld>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1114755" y="1560321"/>
            <a:ext cx="9119870" cy="198437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tabLst>
                <a:tab pos="469265" algn="l"/>
              </a:tabLst>
            </a:pPr>
            <a:r>
              <a:rPr sz="2000" b="1">
                <a:solidFill>
                  <a:srgbClr val="006FC0"/>
                </a:solidFill>
                <a:latin typeface="Carlito"/>
                <a:cs typeface="Carlito"/>
              </a:rPr>
              <a:t>1.	</a:t>
            </a:r>
            <a:r>
              <a:rPr sz="2000" b="1" spc="-5">
                <a:solidFill>
                  <a:srgbClr val="006FC0"/>
                </a:solidFill>
                <a:latin typeface="Carlito"/>
                <a:cs typeface="Carlito"/>
              </a:rPr>
              <a:t>Symmetric Cipher</a:t>
            </a:r>
            <a:r>
              <a:rPr sz="2000" b="1" spc="-35">
                <a:solidFill>
                  <a:srgbClr val="006FC0"/>
                </a:solidFill>
                <a:latin typeface="Carlito"/>
                <a:cs typeface="Carlito"/>
              </a:rPr>
              <a:t> </a:t>
            </a:r>
            <a:r>
              <a:rPr sz="2000" b="1" spc="-5">
                <a:solidFill>
                  <a:srgbClr val="006FC0"/>
                </a:solidFill>
                <a:latin typeface="Carlito"/>
                <a:cs typeface="Carlito"/>
              </a:rPr>
              <a:t>model:</a:t>
            </a:r>
            <a:endParaRPr sz="2000">
              <a:latin typeface="Carlito"/>
              <a:cs typeface="Carlito"/>
            </a:endParaRPr>
          </a:p>
          <a:p>
            <a:pPr>
              <a:lnSpc>
                <a:spcPct val="100000"/>
              </a:lnSpc>
            </a:pPr>
            <a:endParaRPr sz="2000">
              <a:latin typeface="Carlito"/>
              <a:cs typeface="Carlito"/>
            </a:endParaRPr>
          </a:p>
          <a:p>
            <a:pPr>
              <a:lnSpc>
                <a:spcPct val="100000"/>
              </a:lnSpc>
              <a:spcBef>
                <a:spcPts val="40"/>
              </a:spcBef>
            </a:pPr>
            <a:endParaRPr sz="1550">
              <a:latin typeface="Carlito"/>
              <a:cs typeface="Carlito"/>
            </a:endParaRPr>
          </a:p>
          <a:p>
            <a:pPr marL="299085" indent="-287020">
              <a:lnSpc>
                <a:spcPct val="100000"/>
              </a:lnSpc>
              <a:buFont typeface="Wingdings"/>
              <a:buChar char=""/>
              <a:tabLst>
                <a:tab pos="299085" algn="l"/>
                <a:tab pos="299720" algn="l"/>
              </a:tabLst>
            </a:pPr>
            <a:r>
              <a:rPr sz="1800" spc="-10">
                <a:latin typeface="Carlito"/>
                <a:cs typeface="Carlito"/>
              </a:rPr>
              <a:t>Ciphertext </a:t>
            </a:r>
            <a:r>
              <a:rPr sz="1800" spc="-5">
                <a:latin typeface="Carlito"/>
                <a:cs typeface="Carlito"/>
              </a:rPr>
              <a:t>is </a:t>
            </a:r>
            <a:r>
              <a:rPr sz="1800">
                <a:latin typeface="Carlito"/>
                <a:cs typeface="Carlito"/>
              </a:rPr>
              <a:t>the </a:t>
            </a:r>
            <a:r>
              <a:rPr sz="1800" spc="-5">
                <a:latin typeface="Carlito"/>
                <a:cs typeface="Carlito"/>
              </a:rPr>
              <a:t>unreadable message </a:t>
            </a:r>
            <a:r>
              <a:rPr sz="1800" spc="-10">
                <a:latin typeface="Carlito"/>
                <a:cs typeface="Carlito"/>
              </a:rPr>
              <a:t>produced </a:t>
            </a:r>
            <a:r>
              <a:rPr sz="1800">
                <a:latin typeface="Carlito"/>
                <a:cs typeface="Carlito"/>
              </a:rPr>
              <a:t>as </a:t>
            </a:r>
            <a:r>
              <a:rPr sz="1800" spc="-5">
                <a:latin typeface="Carlito"/>
                <a:cs typeface="Carlito"/>
              </a:rPr>
              <a:t>output. </a:t>
            </a:r>
            <a:r>
              <a:rPr sz="1800">
                <a:latin typeface="Carlito"/>
                <a:cs typeface="Carlito"/>
              </a:rPr>
              <a:t>It </a:t>
            </a:r>
            <a:r>
              <a:rPr sz="1800" spc="-5">
                <a:latin typeface="Carlito"/>
                <a:cs typeface="Carlito"/>
              </a:rPr>
              <a:t>depends on </a:t>
            </a:r>
            <a:r>
              <a:rPr sz="1800">
                <a:latin typeface="Carlito"/>
                <a:cs typeface="Carlito"/>
              </a:rPr>
              <a:t>the </a:t>
            </a:r>
            <a:r>
              <a:rPr sz="1800" spc="-5">
                <a:latin typeface="Carlito"/>
                <a:cs typeface="Carlito"/>
              </a:rPr>
              <a:t>plain </a:t>
            </a:r>
            <a:r>
              <a:rPr sz="1800" spc="-15">
                <a:latin typeface="Carlito"/>
                <a:cs typeface="Carlito"/>
              </a:rPr>
              <a:t>text </a:t>
            </a:r>
            <a:r>
              <a:rPr sz="1800">
                <a:latin typeface="Carlito"/>
                <a:cs typeface="Carlito"/>
              </a:rPr>
              <a:t>and</a:t>
            </a:r>
            <a:r>
              <a:rPr sz="1800" spc="170">
                <a:latin typeface="Carlito"/>
                <a:cs typeface="Carlito"/>
              </a:rPr>
              <a:t> </a:t>
            </a:r>
            <a:r>
              <a:rPr sz="1800">
                <a:latin typeface="Carlito"/>
                <a:cs typeface="Carlito"/>
              </a:rPr>
              <a:t>the</a:t>
            </a:r>
          </a:p>
          <a:p>
            <a:pPr marL="299085">
              <a:lnSpc>
                <a:spcPct val="100000"/>
              </a:lnSpc>
              <a:spcBef>
                <a:spcPts val="1085"/>
              </a:spcBef>
            </a:pPr>
            <a:r>
              <a:rPr sz="1800" spc="-10">
                <a:latin typeface="Carlito"/>
                <a:cs typeface="Carlito"/>
              </a:rPr>
              <a:t>secret</a:t>
            </a:r>
            <a:r>
              <a:rPr sz="1800">
                <a:latin typeface="Carlito"/>
                <a:cs typeface="Carlito"/>
              </a:rPr>
              <a:t> </a:t>
            </a:r>
            <a:r>
              <a:rPr sz="1800" spc="-50">
                <a:latin typeface="Carlito"/>
                <a:cs typeface="Carlito"/>
              </a:rPr>
              <a:t>key.</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spc="-5">
                <a:latin typeface="Carlito"/>
                <a:cs typeface="Carlito"/>
              </a:rPr>
              <a:t>Decryption algorithm </a:t>
            </a:r>
            <a:r>
              <a:rPr sz="1800" spc="-20">
                <a:latin typeface="Carlito"/>
                <a:cs typeface="Carlito"/>
              </a:rPr>
              <a:t>takes </a:t>
            </a:r>
            <a:r>
              <a:rPr sz="1800">
                <a:latin typeface="Carlito"/>
                <a:cs typeface="Carlito"/>
              </a:rPr>
              <a:t>the </a:t>
            </a:r>
            <a:r>
              <a:rPr sz="1800" spc="-5">
                <a:latin typeface="Carlito"/>
                <a:cs typeface="Carlito"/>
              </a:rPr>
              <a:t>cipher </a:t>
            </a:r>
            <a:r>
              <a:rPr sz="1800" spc="-15">
                <a:latin typeface="Carlito"/>
                <a:cs typeface="Carlito"/>
              </a:rPr>
              <a:t>text </a:t>
            </a:r>
            <a:r>
              <a:rPr sz="1800">
                <a:latin typeface="Carlito"/>
                <a:cs typeface="Carlito"/>
              </a:rPr>
              <a:t>and the </a:t>
            </a:r>
            <a:r>
              <a:rPr sz="1800" spc="-10">
                <a:latin typeface="Carlito"/>
                <a:cs typeface="Carlito"/>
              </a:rPr>
              <a:t>secret </a:t>
            </a:r>
            <a:r>
              <a:rPr sz="1800" spc="-25">
                <a:latin typeface="Carlito"/>
                <a:cs typeface="Carlito"/>
              </a:rPr>
              <a:t>key </a:t>
            </a:r>
            <a:r>
              <a:rPr sz="1800" spc="-10">
                <a:latin typeface="Carlito"/>
                <a:cs typeface="Carlito"/>
              </a:rPr>
              <a:t>to retrieve </a:t>
            </a:r>
            <a:r>
              <a:rPr sz="1800">
                <a:latin typeface="Carlito"/>
                <a:cs typeface="Carlito"/>
              </a:rPr>
              <a:t>the </a:t>
            </a:r>
            <a:r>
              <a:rPr sz="1800" spc="-5">
                <a:latin typeface="Carlito"/>
                <a:cs typeface="Carlito"/>
              </a:rPr>
              <a:t>original</a:t>
            </a:r>
            <a:r>
              <a:rPr sz="1800" spc="185">
                <a:latin typeface="Carlito"/>
                <a:cs typeface="Carlito"/>
              </a:rPr>
              <a:t> </a:t>
            </a:r>
            <a:r>
              <a:rPr sz="1800" spc="-15">
                <a:latin typeface="Carlito"/>
                <a:cs typeface="Carlito"/>
              </a:rPr>
              <a:t>text</a:t>
            </a:r>
            <a:endParaRPr sz="1800">
              <a:latin typeface="Carlito"/>
              <a:cs typeface="Carlito"/>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51</a:t>
            </a:fld>
            <a:endParaRPr/>
          </a:p>
        </p:txBody>
      </p:sp>
      <p:pic>
        <p:nvPicPr>
          <p:cNvPr id="8" name="Picture 7"/>
          <p:cNvPicPr>
            <a:picLocks noChangeAspect="1"/>
          </p:cNvPicPr>
          <p:nvPr/>
        </p:nvPicPr>
        <p:blipFill>
          <a:blip r:embed="rId2"/>
          <a:stretch>
            <a:fillRect/>
          </a:stretch>
        </p:blipFill>
        <p:spPr>
          <a:xfrm>
            <a:off x="3505200" y="4038600"/>
            <a:ext cx="6001588" cy="2604414"/>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3" name="object 3"/>
          <p:cNvSpPr/>
          <p:nvPr/>
        </p:nvSpPr>
        <p:spPr>
          <a:xfrm>
            <a:off x="0" y="0"/>
            <a:ext cx="1106424" cy="1106424"/>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5"/>
          <p:cNvSpPr txBox="1"/>
          <p:nvPr/>
        </p:nvSpPr>
        <p:spPr>
          <a:xfrm>
            <a:off x="1185773" y="953026"/>
            <a:ext cx="9185275" cy="3790950"/>
          </a:xfrm>
          <a:prstGeom prst="rect">
            <a:avLst/>
          </a:prstGeom>
        </p:spPr>
        <p:txBody>
          <a:bodyPr vert="horz" wrap="square" lIns="0" tIns="17335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65"/>
              </a:spcBef>
              <a:tabLst>
                <a:tab pos="469265" algn="l"/>
              </a:tabLst>
            </a:pPr>
            <a:r>
              <a:rPr sz="2000" b="1">
                <a:solidFill>
                  <a:srgbClr val="006FC0"/>
                </a:solidFill>
                <a:latin typeface="Carlito"/>
                <a:cs typeface="Carlito"/>
              </a:rPr>
              <a:t>1.	</a:t>
            </a:r>
            <a:r>
              <a:rPr sz="2000" b="1" spc="-5">
                <a:solidFill>
                  <a:srgbClr val="006FC0"/>
                </a:solidFill>
                <a:latin typeface="Carlito"/>
                <a:cs typeface="Carlito"/>
              </a:rPr>
              <a:t>Symmetric Cipher model: </a:t>
            </a:r>
            <a:r>
              <a:rPr sz="2000" spc="-5">
                <a:solidFill>
                  <a:srgbClr val="006FC0"/>
                </a:solidFill>
                <a:latin typeface="Carlito"/>
                <a:cs typeface="Carlito"/>
              </a:rPr>
              <a:t>Mathematical</a:t>
            </a:r>
            <a:r>
              <a:rPr sz="2000" spc="-15">
                <a:solidFill>
                  <a:srgbClr val="006FC0"/>
                </a:solidFill>
                <a:latin typeface="Carlito"/>
                <a:cs typeface="Carlito"/>
              </a:rPr>
              <a:t> </a:t>
            </a:r>
            <a:r>
              <a:rPr sz="2000" spc="-10">
                <a:solidFill>
                  <a:srgbClr val="006FC0"/>
                </a:solidFill>
                <a:latin typeface="Carlito"/>
                <a:cs typeface="Carlito"/>
              </a:rPr>
              <a:t>representation</a:t>
            </a:r>
            <a:endParaRPr sz="2000">
              <a:latin typeface="Carlito"/>
              <a:cs typeface="Carlito"/>
            </a:endParaRPr>
          </a:p>
          <a:p>
            <a:pPr marL="299085" indent="-287020">
              <a:lnSpc>
                <a:spcPct val="100000"/>
              </a:lnSpc>
              <a:spcBef>
                <a:spcPts val="1135"/>
              </a:spcBef>
              <a:buFont typeface="Wingdings"/>
              <a:buChar char=""/>
              <a:tabLst>
                <a:tab pos="299085" algn="l"/>
                <a:tab pos="299720" algn="l"/>
              </a:tabLst>
            </a:pPr>
            <a:r>
              <a:rPr sz="1800" spc="-15">
                <a:latin typeface="Carlito"/>
                <a:cs typeface="Carlito"/>
              </a:rPr>
              <a:t>Mathematically, </a:t>
            </a:r>
            <a:r>
              <a:rPr sz="1800">
                <a:latin typeface="Carlito"/>
                <a:cs typeface="Carlito"/>
              </a:rPr>
              <a:t>the </a:t>
            </a:r>
            <a:r>
              <a:rPr sz="1800" spc="-5">
                <a:latin typeface="Carlito"/>
                <a:cs typeface="Carlito"/>
              </a:rPr>
              <a:t>equation </a:t>
            </a:r>
            <a:r>
              <a:rPr sz="1800" spc="-15">
                <a:latin typeface="Carlito"/>
                <a:cs typeface="Carlito"/>
              </a:rPr>
              <a:t>related </a:t>
            </a:r>
            <a:r>
              <a:rPr sz="1800" spc="-10">
                <a:latin typeface="Carlito"/>
                <a:cs typeface="Carlito"/>
              </a:rPr>
              <a:t>to </a:t>
            </a:r>
            <a:r>
              <a:rPr sz="1800">
                <a:latin typeface="Carlito"/>
                <a:cs typeface="Carlito"/>
              </a:rPr>
              <a:t>the </a:t>
            </a:r>
            <a:r>
              <a:rPr sz="1800" spc="-5">
                <a:latin typeface="Carlito"/>
                <a:cs typeface="Carlito"/>
              </a:rPr>
              <a:t>encryption algorithm </a:t>
            </a:r>
            <a:r>
              <a:rPr sz="1800" spc="-10">
                <a:latin typeface="Carlito"/>
                <a:cs typeface="Carlito"/>
              </a:rPr>
              <a:t>can </a:t>
            </a:r>
            <a:r>
              <a:rPr sz="1800" spc="-5">
                <a:latin typeface="Carlito"/>
                <a:cs typeface="Carlito"/>
              </a:rPr>
              <a:t>be </a:t>
            </a:r>
            <a:r>
              <a:rPr sz="1800" spc="-10">
                <a:latin typeface="Carlito"/>
                <a:cs typeface="Carlito"/>
              </a:rPr>
              <a:t>represented </a:t>
            </a:r>
            <a:r>
              <a:rPr sz="1800">
                <a:latin typeface="Carlito"/>
                <a:cs typeface="Carlito"/>
              </a:rPr>
              <a:t>as</a:t>
            </a:r>
            <a:r>
              <a:rPr sz="1800" spc="210">
                <a:latin typeface="Carlito"/>
                <a:cs typeface="Carlito"/>
              </a:rPr>
              <a:t> </a:t>
            </a:r>
            <a:r>
              <a:rPr sz="1800" spc="-15">
                <a:latin typeface="Carlito"/>
                <a:cs typeface="Carlito"/>
              </a:rPr>
              <a:t>follows</a:t>
            </a:r>
            <a:endParaRPr sz="1800">
              <a:latin typeface="Carlito"/>
              <a:cs typeface="Carlito"/>
            </a:endParaRPr>
          </a:p>
          <a:p>
            <a:pPr marL="4070985">
              <a:lnSpc>
                <a:spcPct val="100000"/>
              </a:lnSpc>
              <a:spcBef>
                <a:spcPts val="1080"/>
              </a:spcBef>
            </a:pPr>
            <a:r>
              <a:rPr sz="1800" b="1">
                <a:solidFill>
                  <a:srgbClr val="00AF50"/>
                </a:solidFill>
                <a:latin typeface="Carlito"/>
                <a:cs typeface="Carlito"/>
              </a:rPr>
              <a:t>Y = E(K,</a:t>
            </a:r>
            <a:r>
              <a:rPr sz="1800" b="1" spc="-5">
                <a:solidFill>
                  <a:srgbClr val="00AF50"/>
                </a:solidFill>
                <a:latin typeface="Carlito"/>
                <a:cs typeface="Carlito"/>
              </a:rPr>
              <a:t> </a:t>
            </a:r>
            <a:r>
              <a:rPr sz="1800" b="1">
                <a:solidFill>
                  <a:srgbClr val="00AF50"/>
                </a:solidFill>
                <a:latin typeface="Carlito"/>
                <a:cs typeface="Carlito"/>
              </a:rPr>
              <a:t>X)</a:t>
            </a:r>
            <a:endParaRPr sz="1800">
              <a:latin typeface="Carlito"/>
              <a:cs typeface="Carlito"/>
            </a:endParaRPr>
          </a:p>
          <a:p>
            <a:pPr marL="12700">
              <a:lnSpc>
                <a:spcPct val="100000"/>
              </a:lnSpc>
              <a:spcBef>
                <a:spcPts val="1085"/>
              </a:spcBef>
            </a:pPr>
            <a:r>
              <a:rPr sz="1800" spc="-10">
                <a:latin typeface="Carlito"/>
                <a:cs typeface="Carlito"/>
              </a:rPr>
              <a:t>Where </a:t>
            </a:r>
            <a:r>
              <a:rPr sz="1800">
                <a:latin typeface="Carlito"/>
                <a:cs typeface="Carlito"/>
              </a:rPr>
              <a:t>Y = </a:t>
            </a:r>
            <a:r>
              <a:rPr sz="1800" spc="-5">
                <a:latin typeface="Carlito"/>
                <a:cs typeface="Carlito"/>
              </a:rPr>
              <a:t>cipher </a:t>
            </a:r>
            <a:r>
              <a:rPr sz="1800" spc="-15">
                <a:latin typeface="Carlito"/>
                <a:cs typeface="Carlito"/>
              </a:rPr>
              <a:t>text, </a:t>
            </a:r>
            <a:r>
              <a:rPr sz="1800">
                <a:latin typeface="Carlito"/>
                <a:cs typeface="Carlito"/>
              </a:rPr>
              <a:t>E = </a:t>
            </a:r>
            <a:r>
              <a:rPr sz="1800" spc="-5">
                <a:latin typeface="Carlito"/>
                <a:cs typeface="Carlito"/>
              </a:rPr>
              <a:t>encryption, </a:t>
            </a:r>
            <a:r>
              <a:rPr sz="1800">
                <a:latin typeface="Carlito"/>
                <a:cs typeface="Carlito"/>
              </a:rPr>
              <a:t>K = </a:t>
            </a:r>
            <a:r>
              <a:rPr sz="1800" spc="-10">
                <a:latin typeface="Carlito"/>
                <a:cs typeface="Carlito"/>
              </a:rPr>
              <a:t>Secret </a:t>
            </a:r>
            <a:r>
              <a:rPr sz="1800" spc="-5">
                <a:latin typeface="Carlito"/>
                <a:cs typeface="Carlito"/>
              </a:rPr>
              <a:t>shared </a:t>
            </a:r>
            <a:r>
              <a:rPr sz="1800" spc="-55">
                <a:latin typeface="Carlito"/>
                <a:cs typeface="Carlito"/>
              </a:rPr>
              <a:t>key, </a:t>
            </a:r>
            <a:r>
              <a:rPr sz="1800">
                <a:latin typeface="Carlito"/>
                <a:cs typeface="Carlito"/>
              </a:rPr>
              <a:t>X =</a:t>
            </a:r>
            <a:r>
              <a:rPr sz="1800" spc="175">
                <a:latin typeface="Carlito"/>
                <a:cs typeface="Carlito"/>
              </a:rPr>
              <a:t> </a:t>
            </a:r>
            <a:r>
              <a:rPr sz="1800" spc="-10">
                <a:latin typeface="Carlito"/>
                <a:cs typeface="Carlito"/>
              </a:rPr>
              <a:t>Plaintext</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spc="-5">
                <a:latin typeface="Carlito"/>
                <a:cs typeface="Carlito"/>
              </a:rPr>
              <a:t>The equation </a:t>
            </a:r>
            <a:r>
              <a:rPr sz="1800" spc="-15">
                <a:latin typeface="Carlito"/>
                <a:cs typeface="Carlito"/>
              </a:rPr>
              <a:t>related </a:t>
            </a:r>
            <a:r>
              <a:rPr sz="1800" spc="-10">
                <a:latin typeface="Carlito"/>
                <a:cs typeface="Carlito"/>
              </a:rPr>
              <a:t>to </a:t>
            </a:r>
            <a:r>
              <a:rPr sz="1800">
                <a:latin typeface="Carlito"/>
                <a:cs typeface="Carlito"/>
              </a:rPr>
              <a:t>the </a:t>
            </a:r>
            <a:r>
              <a:rPr sz="1800" spc="-5">
                <a:latin typeface="Carlito"/>
                <a:cs typeface="Carlito"/>
              </a:rPr>
              <a:t>decryption </a:t>
            </a:r>
            <a:r>
              <a:rPr sz="1800" spc="-10">
                <a:latin typeface="Carlito"/>
                <a:cs typeface="Carlito"/>
              </a:rPr>
              <a:t>can </a:t>
            </a:r>
            <a:r>
              <a:rPr sz="1800">
                <a:latin typeface="Carlito"/>
                <a:cs typeface="Carlito"/>
              </a:rPr>
              <a:t>as </a:t>
            </a:r>
            <a:r>
              <a:rPr sz="1800" spc="-5">
                <a:latin typeface="Carlito"/>
                <a:cs typeface="Carlito"/>
              </a:rPr>
              <a:t>well be </a:t>
            </a:r>
            <a:r>
              <a:rPr sz="1800" spc="-10">
                <a:latin typeface="Carlito"/>
                <a:cs typeface="Carlito"/>
              </a:rPr>
              <a:t>represented </a:t>
            </a:r>
            <a:r>
              <a:rPr sz="1800">
                <a:latin typeface="Carlito"/>
                <a:cs typeface="Carlito"/>
              </a:rPr>
              <a:t>as</a:t>
            </a:r>
            <a:r>
              <a:rPr sz="1800" spc="160">
                <a:latin typeface="Carlito"/>
                <a:cs typeface="Carlito"/>
              </a:rPr>
              <a:t> </a:t>
            </a:r>
            <a:r>
              <a:rPr sz="1800" spc="-15">
                <a:latin typeface="Carlito"/>
                <a:cs typeface="Carlito"/>
              </a:rPr>
              <a:t>follows:</a:t>
            </a:r>
            <a:endParaRPr sz="1800">
              <a:latin typeface="Carlito"/>
              <a:cs typeface="Carlito"/>
            </a:endParaRPr>
          </a:p>
          <a:p>
            <a:pPr marL="4151629">
              <a:lnSpc>
                <a:spcPct val="100000"/>
              </a:lnSpc>
              <a:spcBef>
                <a:spcPts val="1080"/>
              </a:spcBef>
            </a:pPr>
            <a:r>
              <a:rPr sz="1800" b="1">
                <a:solidFill>
                  <a:srgbClr val="00AF50"/>
                </a:solidFill>
                <a:latin typeface="Carlito"/>
                <a:cs typeface="Carlito"/>
              </a:rPr>
              <a:t>D = E(K,</a:t>
            </a:r>
            <a:r>
              <a:rPr sz="1800" b="1" spc="5">
                <a:solidFill>
                  <a:srgbClr val="00AF50"/>
                </a:solidFill>
                <a:latin typeface="Carlito"/>
                <a:cs typeface="Carlito"/>
              </a:rPr>
              <a:t> </a:t>
            </a:r>
            <a:r>
              <a:rPr sz="1800" b="1">
                <a:solidFill>
                  <a:srgbClr val="00AF50"/>
                </a:solidFill>
                <a:latin typeface="Carlito"/>
                <a:cs typeface="Carlito"/>
              </a:rPr>
              <a:t>X)</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spc="-10">
                <a:latin typeface="Carlito"/>
                <a:cs typeface="Carlito"/>
              </a:rPr>
              <a:t>Where </a:t>
            </a:r>
            <a:r>
              <a:rPr sz="1800">
                <a:latin typeface="Carlito"/>
                <a:cs typeface="Carlito"/>
              </a:rPr>
              <a:t>D =</a:t>
            </a:r>
            <a:r>
              <a:rPr sz="1800" spc="20">
                <a:latin typeface="Carlito"/>
                <a:cs typeface="Carlito"/>
              </a:rPr>
              <a:t> </a:t>
            </a:r>
            <a:r>
              <a:rPr sz="1800" spc="-5">
                <a:latin typeface="Carlito"/>
                <a:cs typeface="Carlito"/>
              </a:rPr>
              <a:t>Decryption</a:t>
            </a:r>
            <a:endParaRPr sz="1800">
              <a:latin typeface="Carlito"/>
              <a:cs typeface="Carlito"/>
            </a:endParaRPr>
          </a:p>
          <a:p>
            <a:pPr marL="299085" marR="295910" indent="-287020">
              <a:lnSpc>
                <a:spcPct val="150000"/>
              </a:lnSpc>
              <a:buFont typeface="Wingdings"/>
              <a:buChar char=""/>
              <a:tabLst>
                <a:tab pos="299085" algn="l"/>
                <a:tab pos="299720" algn="l"/>
              </a:tabLst>
            </a:pPr>
            <a:r>
              <a:rPr sz="1800" spc="-5">
                <a:latin typeface="Carlito"/>
                <a:cs typeface="Carlito"/>
              </a:rPr>
              <a:t>Some </a:t>
            </a:r>
            <a:r>
              <a:rPr sz="1800" spc="-10">
                <a:latin typeface="Carlito"/>
                <a:cs typeface="Carlito"/>
              </a:rPr>
              <a:t>examples </a:t>
            </a:r>
            <a:r>
              <a:rPr sz="1800" spc="-5">
                <a:latin typeface="Carlito"/>
                <a:cs typeface="Carlito"/>
              </a:rPr>
              <a:t>of </a:t>
            </a:r>
            <a:r>
              <a:rPr sz="1800" spc="-10">
                <a:latin typeface="Carlito"/>
                <a:cs typeface="Carlito"/>
              </a:rPr>
              <a:t>symmetric </a:t>
            </a:r>
            <a:r>
              <a:rPr sz="1800" spc="-5">
                <a:latin typeface="Carlito"/>
                <a:cs typeface="Carlito"/>
              </a:rPr>
              <a:t>encryption includes </a:t>
            </a:r>
            <a:r>
              <a:rPr sz="1800" spc="-15">
                <a:latin typeface="Carlito"/>
                <a:cs typeface="Carlito"/>
              </a:rPr>
              <a:t>Data </a:t>
            </a:r>
            <a:r>
              <a:rPr sz="1800" spc="-5">
                <a:latin typeface="Carlito"/>
                <a:cs typeface="Carlito"/>
              </a:rPr>
              <a:t>Encryption </a:t>
            </a:r>
            <a:r>
              <a:rPr sz="1800" spc="-10">
                <a:latin typeface="Carlito"/>
                <a:cs typeface="Carlito"/>
              </a:rPr>
              <a:t>Standard (DES), </a:t>
            </a:r>
            <a:r>
              <a:rPr sz="1800" spc="-5">
                <a:latin typeface="Carlito"/>
                <a:cs typeface="Carlito"/>
              </a:rPr>
              <a:t>Advanced  Encryption </a:t>
            </a:r>
            <a:r>
              <a:rPr sz="1800" spc="-10">
                <a:latin typeface="Carlito"/>
                <a:cs typeface="Carlito"/>
              </a:rPr>
              <a:t>Standard (AES), </a:t>
            </a:r>
            <a:r>
              <a:rPr sz="1800">
                <a:latin typeface="Carlito"/>
                <a:cs typeface="Carlito"/>
              </a:rPr>
              <a:t>and</a:t>
            </a:r>
            <a:r>
              <a:rPr sz="1800" spc="50">
                <a:latin typeface="Carlito"/>
                <a:cs typeface="Carlito"/>
              </a:rPr>
              <a:t> </a:t>
            </a:r>
            <a:r>
              <a:rPr sz="1800" spc="-15">
                <a:latin typeface="Carlito"/>
                <a:cs typeface="Carlito"/>
              </a:rPr>
              <a:t>BLOWFISH</a:t>
            </a:r>
            <a:endParaRPr sz="1800">
              <a:latin typeface="Carlito"/>
              <a:cs typeface="Carlito"/>
            </a:endParaRPr>
          </a:p>
        </p:txBody>
      </p:sp>
      <p:sp>
        <p:nvSpPr>
          <p:cNvPr id="6" name="object 6"/>
          <p:cNvSpPr/>
          <p:nvPr/>
        </p:nvSpPr>
        <p:spPr>
          <a:xfrm>
            <a:off x="3366896" y="5007171"/>
            <a:ext cx="6077589" cy="1857756"/>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52</a:t>
            </a:fld>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1000"/>
            <a:ext cx="7986902" cy="984885"/>
          </a:xfrm>
        </p:spPr>
        <p:txBody>
          <a:bodyPr/>
          <a:lstStyle/>
          <a:p>
            <a:r>
              <a:rPr lang="en-US"/>
              <a:t>Cryptanalysis and Brute-Force Attack</a:t>
            </a:r>
          </a:p>
        </p:txBody>
      </p:sp>
      <p:sp>
        <p:nvSpPr>
          <p:cNvPr id="3" name="Text Placeholder 2"/>
          <p:cNvSpPr>
            <a:spLocks noGrp="1"/>
          </p:cNvSpPr>
          <p:nvPr>
            <p:ph type="body" idx="1"/>
          </p:nvPr>
        </p:nvSpPr>
        <p:spPr>
          <a:xfrm>
            <a:off x="617423" y="1066800"/>
            <a:ext cx="10957153" cy="4616648"/>
          </a:xfrm>
        </p:spPr>
        <p:txBody>
          <a:bodyPr/>
          <a:lstStyle/>
          <a:p>
            <a:r>
              <a:rPr lang="en-US" sz="2400"/>
              <a:t>Cryptanalytic attacks rely on the nature of the algorithm plus</a:t>
            </a:r>
            <a:r>
              <a:rPr lang="en-US" sz="2400" b="1"/>
              <a:t> </a:t>
            </a:r>
            <a:r>
              <a:rPr lang="en-US" sz="2400"/>
              <a:t>perhaps some knowledge of the general characteristics of the plaintext or even some sample plaintext–ciphertext pairs. This type of attack exploits the characteristics of the algorithm to attempt to deduce a specific plaintext or to deduce the key being used.</a:t>
            </a:r>
          </a:p>
          <a:p>
            <a:endParaRPr lang="en-US" sz="2400"/>
          </a:p>
          <a:p>
            <a:r>
              <a:rPr lang="en-US" sz="2400"/>
              <a:t>Brute-force attack: The attacker tries every possible key on a piece of ciphertext until an intelligible translation into plaintext is obtained. On average, half of all possible keys must be tried to achieve success. If either type of attack succeeds in deducing the key, the effect is catastrophic: All future and past messages encrypted with that key are compromised</a:t>
            </a:r>
          </a:p>
          <a:p>
            <a:endParaRPr lang="en-US"/>
          </a:p>
          <a:p>
            <a:endParaRPr lang="en-US"/>
          </a:p>
        </p:txBody>
      </p:sp>
    </p:spTree>
    <p:extLst>
      <p:ext uri="{BB962C8B-B14F-4D97-AF65-F5344CB8AC3E}">
        <p14:creationId xmlns:p14="http://schemas.microsoft.com/office/powerpoint/2010/main" val="9800807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8" name="Picture 4" descr="https://img.brainkart.com/imagebk9/GwqLT3c.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47800" y="782066"/>
            <a:ext cx="9448799" cy="577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1580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1185773" y="953026"/>
            <a:ext cx="9441815" cy="5026025"/>
          </a:xfrm>
          <a:prstGeom prst="rect">
            <a:avLst/>
          </a:prstGeom>
        </p:spPr>
        <p:txBody>
          <a:bodyPr vert="horz" wrap="square" lIns="0" tIns="17335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65"/>
              </a:spcBef>
              <a:tabLst>
                <a:tab pos="469265" algn="l"/>
              </a:tabLst>
            </a:pPr>
            <a:r>
              <a:rPr sz="2000" b="1">
                <a:solidFill>
                  <a:srgbClr val="006FC0"/>
                </a:solidFill>
                <a:latin typeface="Carlito"/>
                <a:cs typeface="Carlito"/>
              </a:rPr>
              <a:t>1.	</a:t>
            </a:r>
            <a:r>
              <a:rPr sz="2000" b="1" spc="-5">
                <a:solidFill>
                  <a:srgbClr val="006FC0"/>
                </a:solidFill>
                <a:latin typeface="Carlito"/>
                <a:cs typeface="Carlito"/>
              </a:rPr>
              <a:t>Symmetric Cipher model: </a:t>
            </a:r>
            <a:r>
              <a:rPr sz="2000" b="1" spc="-15">
                <a:solidFill>
                  <a:srgbClr val="006FC0"/>
                </a:solidFill>
                <a:latin typeface="Carlito"/>
                <a:cs typeface="Carlito"/>
              </a:rPr>
              <a:t>Advantages </a:t>
            </a:r>
            <a:r>
              <a:rPr sz="2000" b="1">
                <a:solidFill>
                  <a:srgbClr val="006FC0"/>
                </a:solidFill>
                <a:latin typeface="Carlito"/>
                <a:cs typeface="Carlito"/>
              </a:rPr>
              <a:t>and</a:t>
            </a:r>
            <a:r>
              <a:rPr sz="2000" b="1" spc="-35">
                <a:solidFill>
                  <a:srgbClr val="006FC0"/>
                </a:solidFill>
                <a:latin typeface="Carlito"/>
                <a:cs typeface="Carlito"/>
              </a:rPr>
              <a:t> </a:t>
            </a:r>
            <a:r>
              <a:rPr sz="2000" b="1" spc="-10">
                <a:solidFill>
                  <a:srgbClr val="006FC0"/>
                </a:solidFill>
                <a:latin typeface="Carlito"/>
                <a:cs typeface="Carlito"/>
              </a:rPr>
              <a:t>disadvantages</a:t>
            </a:r>
            <a:endParaRPr sz="2000">
              <a:latin typeface="Carlito"/>
              <a:cs typeface="Carlito"/>
            </a:endParaRPr>
          </a:p>
          <a:p>
            <a:pPr marL="299085" indent="-287020">
              <a:lnSpc>
                <a:spcPct val="100000"/>
              </a:lnSpc>
              <a:spcBef>
                <a:spcPts val="1135"/>
              </a:spcBef>
              <a:buFont typeface="Wingdings"/>
              <a:buChar char=""/>
              <a:tabLst>
                <a:tab pos="299085" algn="l"/>
                <a:tab pos="299720" algn="l"/>
              </a:tabLst>
            </a:pPr>
            <a:r>
              <a:rPr sz="1800" b="1" u="heavy" spc="-10">
                <a:uFill>
                  <a:solidFill>
                    <a:srgbClr val="000000"/>
                  </a:solidFill>
                </a:uFill>
                <a:latin typeface="Carlito"/>
                <a:cs typeface="Carlito"/>
              </a:rPr>
              <a:t>Advantage:</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spc="-10">
                <a:latin typeface="Carlito"/>
                <a:cs typeface="Carlito"/>
              </a:rPr>
              <a:t>Symmetric </a:t>
            </a:r>
            <a:r>
              <a:rPr sz="1800" spc="-25">
                <a:latin typeface="Carlito"/>
                <a:cs typeface="Carlito"/>
              </a:rPr>
              <a:t>key </a:t>
            </a:r>
            <a:r>
              <a:rPr sz="1800" spc="-5">
                <a:latin typeface="Carlito"/>
                <a:cs typeface="Carlito"/>
              </a:rPr>
              <a:t>is </a:t>
            </a:r>
            <a:r>
              <a:rPr sz="1800" spc="-15">
                <a:latin typeface="Carlito"/>
                <a:cs typeface="Carlito"/>
              </a:rPr>
              <a:t>faster </a:t>
            </a:r>
            <a:r>
              <a:rPr sz="1800" spc="-5">
                <a:latin typeface="Carlito"/>
                <a:cs typeface="Carlito"/>
              </a:rPr>
              <a:t>than </a:t>
            </a:r>
            <a:r>
              <a:rPr sz="1800" spc="-10">
                <a:latin typeface="Carlito"/>
                <a:cs typeface="Carlito"/>
              </a:rPr>
              <a:t>asymmetric </a:t>
            </a:r>
            <a:r>
              <a:rPr sz="1800" spc="-25">
                <a:latin typeface="Carlito"/>
                <a:cs typeface="Carlito"/>
              </a:rPr>
              <a:t>key</a:t>
            </a:r>
            <a:r>
              <a:rPr sz="1800" spc="70">
                <a:latin typeface="Carlito"/>
                <a:cs typeface="Carlito"/>
              </a:rPr>
              <a:t> </a:t>
            </a:r>
            <a:r>
              <a:rPr sz="1800" spc="-20">
                <a:latin typeface="Carlito"/>
                <a:cs typeface="Carlito"/>
              </a:rPr>
              <a:t>cryptography.</a:t>
            </a:r>
            <a:endParaRPr sz="1800">
              <a:latin typeface="Carlito"/>
              <a:cs typeface="Carlito"/>
            </a:endParaRPr>
          </a:p>
          <a:p>
            <a:pPr marL="299085" marR="5080" indent="-287020">
              <a:lnSpc>
                <a:spcPct val="150000"/>
              </a:lnSpc>
              <a:spcBef>
                <a:spcPts val="5"/>
              </a:spcBef>
              <a:buFont typeface="Wingdings"/>
              <a:buChar char=""/>
              <a:tabLst>
                <a:tab pos="299085" algn="l"/>
                <a:tab pos="299720" algn="l"/>
              </a:tabLst>
            </a:pPr>
            <a:r>
              <a:rPr sz="1800" spc="-5">
                <a:latin typeface="Carlito"/>
                <a:cs typeface="Carlito"/>
              </a:rPr>
              <a:t>Same </a:t>
            </a:r>
            <a:r>
              <a:rPr sz="1800" spc="-25">
                <a:latin typeface="Carlito"/>
                <a:cs typeface="Carlito"/>
              </a:rPr>
              <a:t>key </a:t>
            </a:r>
            <a:r>
              <a:rPr sz="1800">
                <a:latin typeface="Carlito"/>
                <a:cs typeface="Carlito"/>
              </a:rPr>
              <a:t>is used </a:t>
            </a:r>
            <a:r>
              <a:rPr sz="1800" spc="-15">
                <a:latin typeface="Carlito"/>
                <a:cs typeface="Carlito"/>
              </a:rPr>
              <a:t>for </a:t>
            </a:r>
            <a:r>
              <a:rPr sz="1800" spc="-5">
                <a:latin typeface="Carlito"/>
                <a:cs typeface="Carlito"/>
              </a:rPr>
              <a:t>encryption </a:t>
            </a:r>
            <a:r>
              <a:rPr sz="1800">
                <a:latin typeface="Carlito"/>
                <a:cs typeface="Carlito"/>
              </a:rPr>
              <a:t>and </a:t>
            </a:r>
            <a:r>
              <a:rPr sz="1800" spc="-5">
                <a:latin typeface="Carlito"/>
                <a:cs typeface="Carlito"/>
              </a:rPr>
              <a:t>decryption, </a:t>
            </a:r>
            <a:r>
              <a:rPr sz="1800" spc="-10">
                <a:latin typeface="Carlito"/>
                <a:cs typeface="Carlito"/>
              </a:rPr>
              <a:t>receiver </a:t>
            </a:r>
            <a:r>
              <a:rPr sz="1800" spc="-5">
                <a:latin typeface="Carlito"/>
                <a:cs typeface="Carlito"/>
              </a:rPr>
              <a:t>cannot decrypt </a:t>
            </a:r>
            <a:r>
              <a:rPr sz="1800" spc="-15">
                <a:latin typeface="Carlito"/>
                <a:cs typeface="Carlito"/>
              </a:rPr>
              <a:t>data </a:t>
            </a:r>
            <a:r>
              <a:rPr sz="1800" spc="-5">
                <a:latin typeface="Carlito"/>
                <a:cs typeface="Carlito"/>
              </a:rPr>
              <a:t>without </a:t>
            </a:r>
            <a:r>
              <a:rPr sz="1800" spc="-25">
                <a:latin typeface="Carlito"/>
                <a:cs typeface="Carlito"/>
              </a:rPr>
              <a:t>key </a:t>
            </a:r>
            <a:r>
              <a:rPr sz="1800">
                <a:latin typeface="Carlito"/>
                <a:cs typeface="Carlito"/>
              </a:rPr>
              <a:t>( </a:t>
            </a:r>
            <a:r>
              <a:rPr sz="1800" spc="-5">
                <a:latin typeface="Carlito"/>
                <a:cs typeface="Carlito"/>
              </a:rPr>
              <a:t>shared  by </a:t>
            </a:r>
            <a:r>
              <a:rPr sz="1800">
                <a:latin typeface="Carlito"/>
                <a:cs typeface="Carlito"/>
              </a:rPr>
              <a:t>the</a:t>
            </a:r>
            <a:r>
              <a:rPr sz="1800" spc="10">
                <a:latin typeface="Carlito"/>
                <a:cs typeface="Carlito"/>
              </a:rPr>
              <a:t> </a:t>
            </a:r>
            <a:r>
              <a:rPr sz="1800" spc="-5">
                <a:latin typeface="Carlito"/>
                <a:cs typeface="Carlito"/>
              </a:rPr>
              <a:t>sender)</a:t>
            </a:r>
            <a:endParaRPr sz="1800">
              <a:latin typeface="Carlito"/>
              <a:cs typeface="Carlito"/>
            </a:endParaRPr>
          </a:p>
          <a:p>
            <a:pPr marL="299085" indent="-287020">
              <a:lnSpc>
                <a:spcPct val="100000"/>
              </a:lnSpc>
              <a:spcBef>
                <a:spcPts val="1080"/>
              </a:spcBef>
              <a:buFont typeface="Wingdings"/>
              <a:buChar char=""/>
              <a:tabLst>
                <a:tab pos="299085" algn="l"/>
                <a:tab pos="299720" algn="l"/>
              </a:tabLst>
            </a:pPr>
            <a:r>
              <a:rPr sz="1800" spc="-85">
                <a:latin typeface="Arial" pitchFamily="34" charset="0"/>
                <a:cs typeface="Arial" pitchFamily="34" charset="0"/>
              </a:rPr>
              <a:t>Symmetric </a:t>
            </a:r>
            <a:r>
              <a:rPr sz="1800" spc="-120">
                <a:latin typeface="Arial" pitchFamily="34" charset="0"/>
                <a:cs typeface="Arial" pitchFamily="34" charset="0"/>
              </a:rPr>
              <a:t>key </a:t>
            </a:r>
            <a:r>
              <a:rPr sz="1800" spc="-105">
                <a:latin typeface="Arial" pitchFamily="34" charset="0"/>
                <a:cs typeface="Arial" pitchFamily="34" charset="0"/>
              </a:rPr>
              <a:t>achieves </a:t>
            </a:r>
            <a:r>
              <a:rPr sz="1800" spc="-20">
                <a:latin typeface="Arial" pitchFamily="34" charset="0"/>
                <a:cs typeface="Arial" pitchFamily="34" charset="0"/>
              </a:rPr>
              <a:t>the </a:t>
            </a:r>
            <a:r>
              <a:rPr sz="1800" spc="-40">
                <a:latin typeface="Arial" pitchFamily="34" charset="0"/>
                <a:cs typeface="Arial" pitchFamily="34" charset="0"/>
              </a:rPr>
              <a:t>authentication </a:t>
            </a:r>
            <a:r>
              <a:rPr sz="1800" spc="-45">
                <a:latin typeface="Arial" pitchFamily="34" charset="0"/>
                <a:cs typeface="Arial" pitchFamily="34" charset="0"/>
              </a:rPr>
              <a:t>principle </a:t>
            </a:r>
            <a:r>
              <a:rPr sz="1800" spc="-120">
                <a:latin typeface="Arial" pitchFamily="34" charset="0"/>
                <a:cs typeface="Arial" pitchFamily="34" charset="0"/>
              </a:rPr>
              <a:t>because </a:t>
            </a:r>
            <a:r>
              <a:rPr sz="1800" spc="55">
                <a:latin typeface="Arial" pitchFamily="34" charset="0"/>
                <a:cs typeface="Arial" pitchFamily="34" charset="0"/>
              </a:rPr>
              <a:t>it </a:t>
            </a:r>
            <a:r>
              <a:rPr sz="1800" spc="-130">
                <a:latin typeface="Arial" pitchFamily="34" charset="0"/>
                <a:cs typeface="Arial" pitchFamily="34" charset="0"/>
              </a:rPr>
              <a:t>checks </a:t>
            </a:r>
            <a:r>
              <a:rPr sz="1800" spc="-70">
                <a:latin typeface="Arial" pitchFamily="34" charset="0"/>
                <a:cs typeface="Arial" pitchFamily="34" charset="0"/>
              </a:rPr>
              <a:t>receiver’s</a:t>
            </a:r>
            <a:r>
              <a:rPr sz="1800" spc="-240">
                <a:latin typeface="Arial" pitchFamily="34" charset="0"/>
                <a:cs typeface="Arial" pitchFamily="34" charset="0"/>
              </a:rPr>
              <a:t> </a:t>
            </a:r>
            <a:r>
              <a:rPr sz="1800" spc="-30">
                <a:latin typeface="Arial" pitchFamily="34" charset="0"/>
                <a:cs typeface="Arial" pitchFamily="34" charset="0"/>
              </a:rPr>
              <a:t>identity.</a:t>
            </a:r>
            <a:endParaRPr sz="1800">
              <a:latin typeface="Arial" pitchFamily="34" charset="0"/>
              <a:cs typeface="Arial" pitchFamily="34" charset="0"/>
            </a:endParaRPr>
          </a:p>
          <a:p>
            <a:pPr marL="299085" indent="-287020">
              <a:lnSpc>
                <a:spcPct val="100000"/>
              </a:lnSpc>
              <a:spcBef>
                <a:spcPts val="1080"/>
              </a:spcBef>
              <a:buFont typeface="Wingdings"/>
              <a:buChar char=""/>
              <a:tabLst>
                <a:tab pos="299085" algn="l"/>
                <a:tab pos="299720" algn="l"/>
              </a:tabLst>
            </a:pPr>
            <a:r>
              <a:rPr sz="1800" spc="-15">
                <a:latin typeface="Carlito"/>
                <a:cs typeface="Carlito"/>
              </a:rPr>
              <a:t>System </a:t>
            </a:r>
            <a:r>
              <a:rPr sz="1800" spc="-10">
                <a:latin typeface="Carlito"/>
                <a:cs typeface="Carlito"/>
              </a:rPr>
              <a:t>resources are </a:t>
            </a:r>
            <a:r>
              <a:rPr sz="1800">
                <a:latin typeface="Carlito"/>
                <a:cs typeface="Carlito"/>
              </a:rPr>
              <a:t>less</a:t>
            </a:r>
            <a:r>
              <a:rPr sz="1800" spc="35">
                <a:latin typeface="Carlito"/>
                <a:cs typeface="Carlito"/>
              </a:rPr>
              <a:t> </a:t>
            </a:r>
            <a:r>
              <a:rPr sz="1800" spc="-10">
                <a:latin typeface="Carlito"/>
                <a:cs typeface="Carlito"/>
              </a:rPr>
              <a:t>utilized.</a:t>
            </a:r>
            <a:endParaRPr sz="1800">
              <a:latin typeface="Carlito"/>
              <a:cs typeface="Carlito"/>
            </a:endParaRPr>
          </a:p>
          <a:p>
            <a:pPr>
              <a:lnSpc>
                <a:spcPct val="100000"/>
              </a:lnSpc>
              <a:buFont typeface="Wingdings"/>
              <a:buChar char=""/>
            </a:pPr>
            <a:endParaRPr sz="2000">
              <a:latin typeface="Carlito"/>
              <a:cs typeface="Carlito"/>
            </a:endParaRPr>
          </a:p>
          <a:p>
            <a:pPr>
              <a:lnSpc>
                <a:spcPct val="100000"/>
              </a:lnSpc>
              <a:spcBef>
                <a:spcPts val="50"/>
              </a:spcBef>
              <a:buFont typeface="Wingdings"/>
              <a:buChar char=""/>
            </a:pPr>
            <a:endParaRPr sz="1500">
              <a:latin typeface="Carlito"/>
              <a:cs typeface="Carlito"/>
            </a:endParaRPr>
          </a:p>
          <a:p>
            <a:pPr marL="299085" indent="-287020">
              <a:lnSpc>
                <a:spcPct val="100000"/>
              </a:lnSpc>
              <a:buFont typeface="Wingdings"/>
              <a:buChar char=""/>
              <a:tabLst>
                <a:tab pos="299085" algn="l"/>
                <a:tab pos="299720" algn="l"/>
              </a:tabLst>
            </a:pPr>
            <a:r>
              <a:rPr sz="1800" b="1" u="heavy" spc="-10">
                <a:uFill>
                  <a:solidFill>
                    <a:srgbClr val="000000"/>
                  </a:solidFill>
                </a:uFill>
                <a:latin typeface="Carlito"/>
                <a:cs typeface="Carlito"/>
              </a:rPr>
              <a:t>Disadvantage:</a:t>
            </a:r>
            <a:endParaRPr sz="1800">
              <a:latin typeface="Carlito"/>
              <a:cs typeface="Carlito"/>
            </a:endParaRPr>
          </a:p>
          <a:p>
            <a:pPr marL="350520" indent="-338455">
              <a:lnSpc>
                <a:spcPct val="100000"/>
              </a:lnSpc>
              <a:spcBef>
                <a:spcPts val="1080"/>
              </a:spcBef>
              <a:buFont typeface="Wingdings"/>
              <a:buChar char=""/>
              <a:tabLst>
                <a:tab pos="350520" algn="l"/>
                <a:tab pos="351155" algn="l"/>
              </a:tabLst>
            </a:pPr>
            <a:r>
              <a:rPr sz="1800" spc="-5">
                <a:latin typeface="Carlito"/>
                <a:cs typeface="Carlito"/>
              </a:rPr>
              <a:t>Once </a:t>
            </a:r>
            <a:r>
              <a:rPr sz="1800" spc="-25">
                <a:latin typeface="Carlito"/>
                <a:cs typeface="Carlito"/>
              </a:rPr>
              <a:t>key </a:t>
            </a:r>
            <a:r>
              <a:rPr sz="1800">
                <a:latin typeface="Carlito"/>
                <a:cs typeface="Carlito"/>
              </a:rPr>
              <a:t>is </a:t>
            </a:r>
            <a:r>
              <a:rPr sz="1800" spc="-5">
                <a:latin typeface="Carlito"/>
                <a:cs typeface="Carlito"/>
              </a:rPr>
              <a:t>diffused, </a:t>
            </a:r>
            <a:r>
              <a:rPr sz="1800" spc="-10">
                <a:latin typeface="Carlito"/>
                <a:cs typeface="Carlito"/>
              </a:rPr>
              <a:t>transmitted </a:t>
            </a:r>
            <a:r>
              <a:rPr sz="1800" spc="-15">
                <a:latin typeface="Carlito"/>
                <a:cs typeface="Carlito"/>
              </a:rPr>
              <a:t>data </a:t>
            </a:r>
            <a:r>
              <a:rPr sz="1800">
                <a:latin typeface="Carlito"/>
                <a:cs typeface="Carlito"/>
              </a:rPr>
              <a:t>is </a:t>
            </a:r>
            <a:r>
              <a:rPr sz="1800" spc="-5">
                <a:latin typeface="Carlito"/>
                <a:cs typeface="Carlito"/>
              </a:rPr>
              <a:t>not </a:t>
            </a:r>
            <a:r>
              <a:rPr sz="1800" spc="-10">
                <a:latin typeface="Carlito"/>
                <a:cs typeface="Carlito"/>
              </a:rPr>
              <a:t>secure anymore </a:t>
            </a:r>
            <a:r>
              <a:rPr sz="1800">
                <a:latin typeface="Carlito"/>
                <a:cs typeface="Carlito"/>
              </a:rPr>
              <a:t>and </a:t>
            </a:r>
            <a:r>
              <a:rPr sz="1800" spc="-10">
                <a:latin typeface="Carlito"/>
                <a:cs typeface="Carlito"/>
              </a:rPr>
              <a:t>can </a:t>
            </a:r>
            <a:r>
              <a:rPr sz="1800" spc="-5">
                <a:latin typeface="Carlito"/>
                <a:cs typeface="Carlito"/>
              </a:rPr>
              <a:t>easily be</a:t>
            </a:r>
            <a:r>
              <a:rPr sz="1800" spc="165">
                <a:latin typeface="Carlito"/>
                <a:cs typeface="Carlito"/>
              </a:rPr>
              <a:t> </a:t>
            </a:r>
            <a:r>
              <a:rPr sz="1800" spc="-15">
                <a:latin typeface="Carlito"/>
                <a:cs typeface="Carlito"/>
              </a:rPr>
              <a:t>cracked.</a:t>
            </a:r>
            <a:endParaRPr sz="1800">
              <a:latin typeface="Carlito"/>
              <a:cs typeface="Carlito"/>
            </a:endParaRPr>
          </a:p>
          <a:p>
            <a:pPr marL="299085" marR="233679" indent="-287020">
              <a:lnSpc>
                <a:spcPct val="150000"/>
              </a:lnSpc>
              <a:buFont typeface="Wingdings"/>
              <a:buChar char=""/>
              <a:tabLst>
                <a:tab pos="299085" algn="l"/>
                <a:tab pos="299720" algn="l"/>
              </a:tabLst>
            </a:pPr>
            <a:r>
              <a:rPr sz="1800">
                <a:latin typeface="Carlito"/>
                <a:cs typeface="Carlito"/>
              </a:rPr>
              <a:t>In </a:t>
            </a:r>
            <a:r>
              <a:rPr sz="1800" spc="-10">
                <a:latin typeface="Carlito"/>
                <a:cs typeface="Carlito"/>
              </a:rPr>
              <a:t>symmetric </a:t>
            </a:r>
            <a:r>
              <a:rPr sz="1800" spc="-25">
                <a:latin typeface="Carlito"/>
                <a:cs typeface="Carlito"/>
              </a:rPr>
              <a:t>key </a:t>
            </a:r>
            <a:r>
              <a:rPr sz="1800" spc="-20">
                <a:latin typeface="Carlito"/>
                <a:cs typeface="Carlito"/>
              </a:rPr>
              <a:t>cryptography, </a:t>
            </a:r>
            <a:r>
              <a:rPr sz="1800" spc="-25">
                <a:latin typeface="Carlito"/>
                <a:cs typeface="Carlito"/>
              </a:rPr>
              <a:t>key</a:t>
            </a:r>
            <a:r>
              <a:rPr sz="1800" spc="-25">
                <a:solidFill>
                  <a:srgbClr val="FF0000"/>
                </a:solidFill>
                <a:latin typeface="Carlito"/>
                <a:cs typeface="Carlito"/>
              </a:rPr>
              <a:t> </a:t>
            </a:r>
            <a:r>
              <a:rPr sz="1800" u="heavy" spc="-10">
                <a:solidFill>
                  <a:srgbClr val="FF0000"/>
                </a:solidFill>
                <a:uFill>
                  <a:solidFill>
                    <a:srgbClr val="FF0000"/>
                  </a:solidFill>
                </a:uFill>
                <a:latin typeface="Carlito"/>
                <a:cs typeface="Carlito"/>
              </a:rPr>
              <a:t>MUST</a:t>
            </a:r>
            <a:r>
              <a:rPr sz="1800" spc="-10">
                <a:solidFill>
                  <a:srgbClr val="FF0000"/>
                </a:solidFill>
                <a:latin typeface="Carlito"/>
                <a:cs typeface="Carlito"/>
              </a:rPr>
              <a:t> </a:t>
            </a:r>
            <a:r>
              <a:rPr sz="1800">
                <a:latin typeface="Carlito"/>
                <a:cs typeface="Carlito"/>
              </a:rPr>
              <a:t>be </a:t>
            </a:r>
            <a:r>
              <a:rPr sz="1800" spc="-5">
                <a:latin typeface="Carlito"/>
                <a:cs typeface="Carlito"/>
              </a:rPr>
              <a:t>shared </a:t>
            </a:r>
            <a:r>
              <a:rPr sz="1800" spc="-15">
                <a:latin typeface="Carlito"/>
                <a:cs typeface="Carlito"/>
              </a:rPr>
              <a:t>first </a:t>
            </a:r>
            <a:r>
              <a:rPr sz="1800" spc="-5">
                <a:latin typeface="Carlito"/>
                <a:cs typeface="Carlito"/>
              </a:rPr>
              <a:t>between </a:t>
            </a:r>
            <a:r>
              <a:rPr sz="1800">
                <a:latin typeface="Carlito"/>
                <a:cs typeface="Carlito"/>
              </a:rPr>
              <a:t>sender and </a:t>
            </a:r>
            <a:r>
              <a:rPr sz="1800" spc="-5">
                <a:latin typeface="Carlito"/>
                <a:cs typeface="Carlito"/>
              </a:rPr>
              <a:t>receiver </a:t>
            </a:r>
            <a:r>
              <a:rPr sz="1800">
                <a:latin typeface="Carlito"/>
                <a:cs typeface="Carlito"/>
              </a:rPr>
              <a:t>and then  </a:t>
            </a:r>
            <a:r>
              <a:rPr sz="1800" spc="-5">
                <a:latin typeface="Carlito"/>
                <a:cs typeface="Carlito"/>
              </a:rPr>
              <a:t>message is</a:t>
            </a:r>
            <a:r>
              <a:rPr sz="1800" spc="-20">
                <a:latin typeface="Carlito"/>
                <a:cs typeface="Carlito"/>
              </a:rPr>
              <a:t> </a:t>
            </a:r>
            <a:r>
              <a:rPr sz="1800" spc="-10">
                <a:latin typeface="Carlito"/>
                <a:cs typeface="Carlito"/>
              </a:rPr>
              <a:t>transferred.</a:t>
            </a:r>
            <a:endParaRPr sz="18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55</a:t>
            </a:fld>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1185773" y="1433321"/>
            <a:ext cx="9566275" cy="449897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54635" algn="just">
              <a:lnSpc>
                <a:spcPct val="100000"/>
              </a:lnSpc>
              <a:spcBef>
                <a:spcPts val="105"/>
              </a:spcBef>
              <a:buAutoNum type="arabicPeriod" startAt="2"/>
              <a:tabLst>
                <a:tab pos="267335" algn="l"/>
              </a:tabLst>
            </a:pPr>
            <a:r>
              <a:rPr sz="2000" b="1" spc="-5">
                <a:solidFill>
                  <a:srgbClr val="006FC0"/>
                </a:solidFill>
                <a:latin typeface="Carlito"/>
                <a:cs typeface="Carlito"/>
              </a:rPr>
              <a:t>Substitution</a:t>
            </a:r>
            <a:r>
              <a:rPr sz="2000" b="1" spc="-45">
                <a:solidFill>
                  <a:srgbClr val="006FC0"/>
                </a:solidFill>
                <a:latin typeface="Carlito"/>
                <a:cs typeface="Carlito"/>
              </a:rPr>
              <a:t> </a:t>
            </a:r>
            <a:r>
              <a:rPr sz="2000" b="1" spc="-5">
                <a:solidFill>
                  <a:srgbClr val="006FC0"/>
                </a:solidFill>
                <a:latin typeface="Carlito"/>
                <a:cs typeface="Carlito"/>
              </a:rPr>
              <a:t>technique</a:t>
            </a:r>
            <a:endParaRPr sz="2000">
              <a:latin typeface="Carlito"/>
              <a:cs typeface="Carlito"/>
            </a:endParaRPr>
          </a:p>
          <a:p>
            <a:pPr marL="12700" marR="5080" indent="57785" algn="just">
              <a:lnSpc>
                <a:spcPct val="151500"/>
              </a:lnSpc>
              <a:spcBef>
                <a:spcPts val="285"/>
              </a:spcBef>
            </a:pPr>
            <a:r>
              <a:rPr sz="1800" spc="-10">
                <a:latin typeface="Carlito"/>
                <a:cs typeface="Carlito"/>
              </a:rPr>
              <a:t>Substitution </a:t>
            </a:r>
            <a:r>
              <a:rPr sz="1800" spc="-5">
                <a:latin typeface="Carlito"/>
                <a:cs typeface="Carlito"/>
              </a:rPr>
              <a:t>technique is </a:t>
            </a:r>
            <a:r>
              <a:rPr sz="1800">
                <a:latin typeface="Carlito"/>
                <a:cs typeface="Carlito"/>
              </a:rPr>
              <a:t>a </a:t>
            </a:r>
            <a:r>
              <a:rPr sz="1800" spc="-5">
                <a:latin typeface="Carlito"/>
                <a:cs typeface="Carlito"/>
              </a:rPr>
              <a:t>classical encryption technique where </a:t>
            </a:r>
            <a:r>
              <a:rPr sz="1800">
                <a:latin typeface="Carlito"/>
                <a:cs typeface="Carlito"/>
              </a:rPr>
              <a:t>the </a:t>
            </a:r>
            <a:r>
              <a:rPr sz="1800" spc="-10">
                <a:latin typeface="Carlito"/>
                <a:cs typeface="Carlito"/>
              </a:rPr>
              <a:t>characters </a:t>
            </a:r>
            <a:r>
              <a:rPr sz="1800" spc="-5">
                <a:latin typeface="Carlito"/>
                <a:cs typeface="Carlito"/>
              </a:rPr>
              <a:t>present in </a:t>
            </a:r>
            <a:r>
              <a:rPr sz="1800">
                <a:latin typeface="Carlito"/>
                <a:cs typeface="Carlito"/>
              </a:rPr>
              <a:t>the </a:t>
            </a:r>
            <a:r>
              <a:rPr sz="1800" spc="-5">
                <a:latin typeface="Carlito"/>
                <a:cs typeface="Carlito"/>
              </a:rPr>
              <a:t>original  </a:t>
            </a:r>
            <a:r>
              <a:rPr sz="1800">
                <a:latin typeface="Carlito"/>
                <a:cs typeface="Carlito"/>
              </a:rPr>
              <a:t>message </a:t>
            </a:r>
            <a:r>
              <a:rPr sz="1800" spc="-10">
                <a:latin typeface="Carlito"/>
                <a:cs typeface="Carlito"/>
              </a:rPr>
              <a:t>are </a:t>
            </a:r>
            <a:r>
              <a:rPr sz="1800" spc="-5">
                <a:latin typeface="Carlito"/>
                <a:cs typeface="Carlito"/>
              </a:rPr>
              <a:t>replaced by other </a:t>
            </a:r>
            <a:r>
              <a:rPr sz="1800" spc="-15">
                <a:latin typeface="Carlito"/>
                <a:cs typeface="Carlito"/>
              </a:rPr>
              <a:t>characters </a:t>
            </a:r>
            <a:r>
              <a:rPr sz="1800" spc="5">
                <a:latin typeface="Carlito"/>
                <a:cs typeface="Carlito"/>
              </a:rPr>
              <a:t>or </a:t>
            </a:r>
            <a:r>
              <a:rPr sz="1800" spc="-5">
                <a:latin typeface="Carlito"/>
                <a:cs typeface="Carlito"/>
              </a:rPr>
              <a:t>numbers or symbols. </a:t>
            </a:r>
            <a:r>
              <a:rPr sz="1800">
                <a:latin typeface="Carlito"/>
                <a:cs typeface="Carlito"/>
              </a:rPr>
              <a:t>If the </a:t>
            </a:r>
            <a:r>
              <a:rPr sz="1800" spc="-5">
                <a:latin typeface="Carlito"/>
                <a:cs typeface="Carlito"/>
              </a:rPr>
              <a:t>plain </a:t>
            </a:r>
            <a:r>
              <a:rPr sz="1800" spc="-10">
                <a:latin typeface="Carlito"/>
                <a:cs typeface="Carlito"/>
              </a:rPr>
              <a:t>text </a:t>
            </a:r>
            <a:r>
              <a:rPr sz="1800" spc="-5">
                <a:latin typeface="Carlito"/>
                <a:cs typeface="Carlito"/>
              </a:rPr>
              <a:t>(original message) </a:t>
            </a:r>
            <a:r>
              <a:rPr sz="1800" spc="-10">
                <a:latin typeface="Carlito"/>
                <a:cs typeface="Carlito"/>
              </a:rPr>
              <a:t>is  considered </a:t>
            </a:r>
            <a:r>
              <a:rPr sz="1800">
                <a:latin typeface="Carlito"/>
                <a:cs typeface="Carlito"/>
              </a:rPr>
              <a:t>as the </a:t>
            </a:r>
            <a:r>
              <a:rPr sz="1800" spc="-10">
                <a:latin typeface="Carlito"/>
                <a:cs typeface="Carlito"/>
              </a:rPr>
              <a:t>string </a:t>
            </a:r>
            <a:r>
              <a:rPr sz="1800" spc="-5">
                <a:latin typeface="Carlito"/>
                <a:cs typeface="Carlito"/>
              </a:rPr>
              <a:t>of bits, then </a:t>
            </a:r>
            <a:r>
              <a:rPr sz="1800">
                <a:latin typeface="Carlito"/>
                <a:cs typeface="Carlito"/>
              </a:rPr>
              <a:t>the </a:t>
            </a:r>
            <a:r>
              <a:rPr sz="1800" spc="-10">
                <a:latin typeface="Carlito"/>
                <a:cs typeface="Carlito"/>
              </a:rPr>
              <a:t>substitution </a:t>
            </a:r>
            <a:r>
              <a:rPr sz="1800" spc="-5">
                <a:latin typeface="Carlito"/>
                <a:cs typeface="Carlito"/>
              </a:rPr>
              <a:t>technique </a:t>
            </a:r>
            <a:r>
              <a:rPr sz="1800" spc="-10">
                <a:latin typeface="Carlito"/>
                <a:cs typeface="Carlito"/>
              </a:rPr>
              <a:t>would </a:t>
            </a:r>
            <a:r>
              <a:rPr sz="1800" spc="-5">
                <a:latin typeface="Carlito"/>
                <a:cs typeface="Carlito"/>
              </a:rPr>
              <a:t>replace </a:t>
            </a:r>
            <a:r>
              <a:rPr sz="1800">
                <a:latin typeface="Carlito"/>
                <a:cs typeface="Carlito"/>
              </a:rPr>
              <a:t>bit </a:t>
            </a:r>
            <a:r>
              <a:rPr sz="1800" spc="-10">
                <a:latin typeface="Carlito"/>
                <a:cs typeface="Carlito"/>
              </a:rPr>
              <a:t>pattern </a:t>
            </a:r>
            <a:r>
              <a:rPr sz="1800" spc="-5">
                <a:latin typeface="Carlito"/>
                <a:cs typeface="Carlito"/>
              </a:rPr>
              <a:t>of plain </a:t>
            </a:r>
            <a:r>
              <a:rPr sz="1800" spc="-20">
                <a:latin typeface="Carlito"/>
                <a:cs typeface="Carlito"/>
              </a:rPr>
              <a:t>text </a:t>
            </a:r>
            <a:r>
              <a:rPr sz="1800" spc="365">
                <a:latin typeface="Carlito"/>
                <a:cs typeface="Carlito"/>
              </a:rPr>
              <a:t> </a:t>
            </a:r>
            <a:r>
              <a:rPr sz="1800" spc="-5">
                <a:latin typeface="Carlito"/>
                <a:cs typeface="Carlito"/>
              </a:rPr>
              <a:t>with </a:t>
            </a:r>
            <a:r>
              <a:rPr sz="1800">
                <a:latin typeface="Carlito"/>
                <a:cs typeface="Carlito"/>
              </a:rPr>
              <a:t>the </a:t>
            </a:r>
            <a:r>
              <a:rPr sz="1800" spc="-5">
                <a:latin typeface="Carlito"/>
                <a:cs typeface="Carlito"/>
              </a:rPr>
              <a:t>bit </a:t>
            </a:r>
            <a:r>
              <a:rPr sz="1800" spc="-15">
                <a:latin typeface="Carlito"/>
                <a:cs typeface="Carlito"/>
              </a:rPr>
              <a:t>pattern </a:t>
            </a:r>
            <a:r>
              <a:rPr sz="1800">
                <a:latin typeface="Carlito"/>
                <a:cs typeface="Carlito"/>
              </a:rPr>
              <a:t>of </a:t>
            </a:r>
            <a:r>
              <a:rPr sz="1800" spc="-5">
                <a:latin typeface="Carlito"/>
                <a:cs typeface="Carlito"/>
              </a:rPr>
              <a:t>cipher </a:t>
            </a:r>
            <a:r>
              <a:rPr sz="1800" spc="-15">
                <a:latin typeface="Carlito"/>
                <a:cs typeface="Carlito"/>
              </a:rPr>
              <a:t>text. </a:t>
            </a:r>
            <a:r>
              <a:rPr sz="1800" spc="-5">
                <a:latin typeface="Carlito"/>
                <a:cs typeface="Carlito"/>
              </a:rPr>
              <a:t>The substitution techniques </a:t>
            </a:r>
            <a:r>
              <a:rPr sz="1800" spc="-10">
                <a:latin typeface="Carlito"/>
                <a:cs typeface="Carlito"/>
              </a:rPr>
              <a:t>can </a:t>
            </a:r>
            <a:r>
              <a:rPr sz="1800">
                <a:latin typeface="Carlito"/>
                <a:cs typeface="Carlito"/>
              </a:rPr>
              <a:t>be </a:t>
            </a:r>
            <a:r>
              <a:rPr sz="1800" spc="-10">
                <a:latin typeface="Carlito"/>
                <a:cs typeface="Carlito"/>
              </a:rPr>
              <a:t>explained </a:t>
            </a:r>
            <a:r>
              <a:rPr sz="1800">
                <a:latin typeface="Carlito"/>
                <a:cs typeface="Carlito"/>
              </a:rPr>
              <a:t>as</a:t>
            </a:r>
            <a:r>
              <a:rPr sz="1800" spc="250">
                <a:latin typeface="Carlito"/>
                <a:cs typeface="Carlito"/>
              </a:rPr>
              <a:t> </a:t>
            </a:r>
            <a:r>
              <a:rPr sz="1800" spc="-15">
                <a:latin typeface="Carlito"/>
                <a:cs typeface="Carlito"/>
              </a:rPr>
              <a:t>follows:</a:t>
            </a:r>
            <a:endParaRPr sz="1800">
              <a:latin typeface="Carlito"/>
              <a:cs typeface="Carlito"/>
            </a:endParaRPr>
          </a:p>
          <a:p>
            <a:pPr marL="756285" lvl="1" indent="-287020" algn="just">
              <a:lnSpc>
                <a:spcPct val="100000"/>
              </a:lnSpc>
              <a:spcBef>
                <a:spcPts val="1080"/>
              </a:spcBef>
              <a:buFont typeface="Wingdings"/>
              <a:buChar char=""/>
              <a:tabLst>
                <a:tab pos="756920" algn="l"/>
              </a:tabLst>
            </a:pPr>
            <a:r>
              <a:rPr sz="1800" b="1" spc="-5">
                <a:latin typeface="Carlito"/>
                <a:cs typeface="Carlito"/>
              </a:rPr>
              <a:t>Caesar</a:t>
            </a:r>
            <a:r>
              <a:rPr sz="1800" b="1" spc="-20">
                <a:latin typeface="Carlito"/>
                <a:cs typeface="Carlito"/>
              </a:rPr>
              <a:t> </a:t>
            </a:r>
            <a:r>
              <a:rPr sz="1800" b="1" spc="-25">
                <a:latin typeface="Carlito"/>
                <a:cs typeface="Carlito"/>
              </a:rPr>
              <a:t>Cipher.</a:t>
            </a:r>
            <a:endParaRPr sz="1800">
              <a:latin typeface="Carlito"/>
              <a:cs typeface="Carlito"/>
            </a:endParaRPr>
          </a:p>
          <a:p>
            <a:pPr marL="756285" lvl="1" indent="-287020" algn="just">
              <a:lnSpc>
                <a:spcPct val="100000"/>
              </a:lnSpc>
              <a:spcBef>
                <a:spcPts val="1080"/>
              </a:spcBef>
              <a:buFont typeface="Wingdings"/>
              <a:buChar char=""/>
              <a:tabLst>
                <a:tab pos="756920" algn="l"/>
              </a:tabLst>
            </a:pPr>
            <a:r>
              <a:rPr sz="1800" b="1" spc="-5">
                <a:latin typeface="Carlito"/>
                <a:cs typeface="Carlito"/>
              </a:rPr>
              <a:t>Monoalphabetic</a:t>
            </a:r>
            <a:r>
              <a:rPr sz="1800" b="1" spc="-40">
                <a:latin typeface="Carlito"/>
                <a:cs typeface="Carlito"/>
              </a:rPr>
              <a:t> </a:t>
            </a:r>
            <a:r>
              <a:rPr sz="1800" b="1" spc="-25">
                <a:latin typeface="Carlito"/>
                <a:cs typeface="Carlito"/>
              </a:rPr>
              <a:t>Cipher.</a:t>
            </a:r>
            <a:endParaRPr sz="1800">
              <a:latin typeface="Carlito"/>
              <a:cs typeface="Carlito"/>
            </a:endParaRPr>
          </a:p>
          <a:p>
            <a:pPr marL="756285" lvl="1" indent="-287020" algn="just">
              <a:lnSpc>
                <a:spcPct val="100000"/>
              </a:lnSpc>
              <a:spcBef>
                <a:spcPts val="1080"/>
              </a:spcBef>
              <a:buFont typeface="Wingdings"/>
              <a:buChar char=""/>
              <a:tabLst>
                <a:tab pos="756920" algn="l"/>
              </a:tabLst>
            </a:pPr>
            <a:r>
              <a:rPr sz="1800" b="1" spc="-10">
                <a:latin typeface="Carlito"/>
                <a:cs typeface="Carlito"/>
              </a:rPr>
              <a:t>Polyalphabetic</a:t>
            </a:r>
            <a:r>
              <a:rPr sz="1800" b="1" spc="-50">
                <a:latin typeface="Carlito"/>
                <a:cs typeface="Carlito"/>
              </a:rPr>
              <a:t> </a:t>
            </a:r>
            <a:r>
              <a:rPr sz="1800" b="1" spc="-25">
                <a:latin typeface="Carlito"/>
                <a:cs typeface="Carlito"/>
              </a:rPr>
              <a:t>Cipher.</a:t>
            </a:r>
            <a:endParaRPr sz="1800">
              <a:latin typeface="Carlito"/>
              <a:cs typeface="Carlito"/>
            </a:endParaRPr>
          </a:p>
          <a:p>
            <a:pPr marL="756285" lvl="1" indent="-287020" algn="just">
              <a:lnSpc>
                <a:spcPct val="100000"/>
              </a:lnSpc>
              <a:spcBef>
                <a:spcPts val="1080"/>
              </a:spcBef>
              <a:buFont typeface="Wingdings"/>
              <a:buChar char=""/>
              <a:tabLst>
                <a:tab pos="756920" algn="l"/>
              </a:tabLst>
            </a:pPr>
            <a:r>
              <a:rPr sz="1800" b="1" spc="-10">
                <a:latin typeface="Carlito"/>
                <a:cs typeface="Carlito"/>
              </a:rPr>
              <a:t>Playfair</a:t>
            </a:r>
            <a:r>
              <a:rPr sz="1800" b="1" spc="-5">
                <a:latin typeface="Carlito"/>
                <a:cs typeface="Carlito"/>
              </a:rPr>
              <a:t> </a:t>
            </a:r>
            <a:r>
              <a:rPr sz="1800" b="1" spc="-25">
                <a:latin typeface="Carlito"/>
                <a:cs typeface="Carlito"/>
              </a:rPr>
              <a:t>Cipher.</a:t>
            </a:r>
            <a:endParaRPr sz="1800">
              <a:latin typeface="Carlito"/>
              <a:cs typeface="Carlito"/>
            </a:endParaRPr>
          </a:p>
          <a:p>
            <a:pPr marL="756285" lvl="1" indent="-287020" algn="just">
              <a:lnSpc>
                <a:spcPct val="100000"/>
              </a:lnSpc>
              <a:spcBef>
                <a:spcPts val="1080"/>
              </a:spcBef>
              <a:buFont typeface="Wingdings"/>
              <a:buChar char=""/>
              <a:tabLst>
                <a:tab pos="756920" algn="l"/>
              </a:tabLst>
            </a:pPr>
            <a:r>
              <a:rPr sz="1800" b="1" spc="-5">
                <a:latin typeface="Carlito"/>
                <a:cs typeface="Carlito"/>
              </a:rPr>
              <a:t>One-Time</a:t>
            </a:r>
            <a:r>
              <a:rPr sz="1800" b="1" spc="-15">
                <a:latin typeface="Carlito"/>
                <a:cs typeface="Carlito"/>
              </a:rPr>
              <a:t> </a:t>
            </a:r>
            <a:r>
              <a:rPr sz="1800" b="1" spc="-10">
                <a:latin typeface="Carlito"/>
                <a:cs typeface="Carlito"/>
              </a:rPr>
              <a:t>Pad.</a:t>
            </a:r>
            <a:endParaRPr sz="1800">
              <a:latin typeface="Carlito"/>
              <a:cs typeface="Carlito"/>
            </a:endParaRPr>
          </a:p>
          <a:p>
            <a:pPr marL="756285" lvl="1" indent="-287020" algn="just">
              <a:lnSpc>
                <a:spcPct val="100000"/>
              </a:lnSpc>
              <a:spcBef>
                <a:spcPts val="1085"/>
              </a:spcBef>
              <a:buFont typeface="Wingdings"/>
              <a:buChar char=""/>
              <a:tabLst>
                <a:tab pos="756920" algn="l"/>
              </a:tabLst>
            </a:pPr>
            <a:r>
              <a:rPr sz="1800" b="1">
                <a:latin typeface="Carlito"/>
                <a:cs typeface="Carlito"/>
              </a:rPr>
              <a:t>Hill</a:t>
            </a:r>
            <a:r>
              <a:rPr sz="1800" b="1" spc="-15">
                <a:latin typeface="Carlito"/>
                <a:cs typeface="Carlito"/>
              </a:rPr>
              <a:t> </a:t>
            </a:r>
            <a:r>
              <a:rPr sz="1800" b="1" spc="-25">
                <a:latin typeface="Carlito"/>
                <a:cs typeface="Carlito"/>
              </a:rPr>
              <a:t>Cipher.</a:t>
            </a:r>
            <a:endParaRPr sz="18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56</a:t>
            </a:fld>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981557" y="1191694"/>
            <a:ext cx="6771005" cy="5026660"/>
          </a:xfrm>
          <a:prstGeom prst="rect">
            <a:avLst/>
          </a:prstGeom>
        </p:spPr>
        <p:txBody>
          <a:bodyPr vert="horz" wrap="square" lIns="0" tIns="1746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just">
              <a:lnSpc>
                <a:spcPct val="100000"/>
              </a:lnSpc>
              <a:spcBef>
                <a:spcPts val="137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5">
                <a:solidFill>
                  <a:srgbClr val="006FC0"/>
                </a:solidFill>
                <a:latin typeface="Carlito"/>
                <a:cs typeface="Carlito"/>
              </a:rPr>
              <a:t>Caesar</a:t>
            </a:r>
            <a:r>
              <a:rPr sz="2000" spc="-65">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a:p>
            <a:pPr marL="299085" marR="5080" indent="-287020" algn="just">
              <a:lnSpc>
                <a:spcPct val="150000"/>
              </a:lnSpc>
              <a:spcBef>
                <a:spcPts val="55"/>
              </a:spcBef>
              <a:buFont typeface="Arial" pitchFamily="34" charset="0"/>
              <a:buChar char="•"/>
              <a:tabLst>
                <a:tab pos="299720" algn="l"/>
              </a:tabLst>
            </a:pPr>
            <a:r>
              <a:rPr sz="1800" spc="-5">
                <a:latin typeface="Carlito"/>
                <a:cs typeface="Carlito"/>
              </a:rPr>
              <a:t>The Caesar Cipher technique </a:t>
            </a:r>
            <a:r>
              <a:rPr sz="1800">
                <a:latin typeface="Carlito"/>
                <a:cs typeface="Carlito"/>
              </a:rPr>
              <a:t>is </a:t>
            </a:r>
            <a:r>
              <a:rPr sz="1800" spc="-5">
                <a:latin typeface="Carlito"/>
                <a:cs typeface="Carlito"/>
              </a:rPr>
              <a:t>one of </a:t>
            </a:r>
            <a:r>
              <a:rPr sz="1800">
                <a:latin typeface="Carlito"/>
                <a:cs typeface="Carlito"/>
              </a:rPr>
              <a:t>the </a:t>
            </a:r>
            <a:r>
              <a:rPr sz="1800" spc="-5">
                <a:latin typeface="Carlito"/>
                <a:cs typeface="Carlito"/>
              </a:rPr>
              <a:t>earliest </a:t>
            </a:r>
            <a:r>
              <a:rPr sz="1800">
                <a:latin typeface="Carlito"/>
                <a:cs typeface="Carlito"/>
              </a:rPr>
              <a:t>and </a:t>
            </a:r>
            <a:r>
              <a:rPr sz="1800" spc="-10">
                <a:latin typeface="Carlito"/>
                <a:cs typeface="Carlito"/>
              </a:rPr>
              <a:t>simplest  </a:t>
            </a:r>
            <a:r>
              <a:rPr sz="1800" spc="-5">
                <a:latin typeface="Carlito"/>
                <a:cs typeface="Carlito"/>
              </a:rPr>
              <a:t>method of </a:t>
            </a:r>
            <a:r>
              <a:rPr sz="1800">
                <a:latin typeface="Carlito"/>
                <a:cs typeface="Carlito"/>
              </a:rPr>
              <a:t>encryption </a:t>
            </a:r>
            <a:r>
              <a:rPr sz="1800" spc="-5">
                <a:latin typeface="Carlito"/>
                <a:cs typeface="Carlito"/>
              </a:rPr>
              <a:t>technique. </a:t>
            </a:r>
            <a:r>
              <a:rPr sz="1800">
                <a:latin typeface="Carlito"/>
                <a:cs typeface="Carlito"/>
              </a:rPr>
              <a:t>each </a:t>
            </a:r>
            <a:r>
              <a:rPr sz="1800" spc="-10">
                <a:latin typeface="Carlito"/>
                <a:cs typeface="Carlito"/>
              </a:rPr>
              <a:t>letter </a:t>
            </a:r>
            <a:r>
              <a:rPr sz="1800" spc="-5">
                <a:latin typeface="Carlito"/>
                <a:cs typeface="Carlito"/>
              </a:rPr>
              <a:t>of </a:t>
            </a:r>
            <a:r>
              <a:rPr sz="1800">
                <a:latin typeface="Carlito"/>
                <a:cs typeface="Carlito"/>
              </a:rPr>
              <a:t>a </a:t>
            </a:r>
            <a:r>
              <a:rPr sz="1800" spc="-5">
                <a:latin typeface="Carlito"/>
                <a:cs typeface="Carlito"/>
              </a:rPr>
              <a:t>given </a:t>
            </a:r>
            <a:r>
              <a:rPr sz="1800" spc="-15">
                <a:latin typeface="Carlito"/>
                <a:cs typeface="Carlito"/>
              </a:rPr>
              <a:t>text </a:t>
            </a:r>
            <a:r>
              <a:rPr sz="1800" spc="-10">
                <a:latin typeface="Carlito"/>
                <a:cs typeface="Carlito"/>
              </a:rPr>
              <a:t>is  </a:t>
            </a:r>
            <a:r>
              <a:rPr sz="1800" spc="-5">
                <a:latin typeface="Carlito"/>
                <a:cs typeface="Carlito"/>
              </a:rPr>
              <a:t>replaced by </a:t>
            </a:r>
            <a:r>
              <a:rPr sz="1800">
                <a:latin typeface="Carlito"/>
                <a:cs typeface="Carlito"/>
              </a:rPr>
              <a:t>a </a:t>
            </a:r>
            <a:r>
              <a:rPr sz="1800" spc="-15">
                <a:latin typeface="Carlito"/>
                <a:cs typeface="Carlito"/>
              </a:rPr>
              <a:t>letter </a:t>
            </a:r>
            <a:r>
              <a:rPr sz="1800" spc="-5">
                <a:latin typeface="Carlito"/>
                <a:cs typeface="Carlito"/>
              </a:rPr>
              <a:t>some </a:t>
            </a:r>
            <a:r>
              <a:rPr sz="1800" spc="-15">
                <a:latin typeface="Carlito"/>
                <a:cs typeface="Carlito"/>
              </a:rPr>
              <a:t>fixed </a:t>
            </a:r>
            <a:r>
              <a:rPr sz="1800">
                <a:latin typeface="Carlito"/>
                <a:cs typeface="Carlito"/>
              </a:rPr>
              <a:t>number </a:t>
            </a:r>
            <a:r>
              <a:rPr sz="1800" spc="-5">
                <a:latin typeface="Carlito"/>
                <a:cs typeface="Carlito"/>
              </a:rPr>
              <a:t>of positions down </a:t>
            </a:r>
            <a:r>
              <a:rPr sz="1800">
                <a:latin typeface="Carlito"/>
                <a:cs typeface="Carlito"/>
              </a:rPr>
              <a:t>the  </a:t>
            </a:r>
            <a:r>
              <a:rPr sz="1800" spc="-5">
                <a:latin typeface="Carlito"/>
                <a:cs typeface="Carlito"/>
              </a:rPr>
              <a:t>alphabet. </a:t>
            </a:r>
            <a:r>
              <a:rPr sz="1800" spc="-10">
                <a:latin typeface="Carlito"/>
                <a:cs typeface="Carlito"/>
              </a:rPr>
              <a:t>For example </a:t>
            </a:r>
            <a:r>
              <a:rPr sz="1800" spc="-5">
                <a:latin typeface="Carlito"/>
                <a:cs typeface="Carlito"/>
              </a:rPr>
              <a:t>with </a:t>
            </a:r>
            <a:r>
              <a:rPr sz="1800">
                <a:latin typeface="Carlito"/>
                <a:cs typeface="Carlito"/>
              </a:rPr>
              <a:t>a shift </a:t>
            </a:r>
            <a:r>
              <a:rPr sz="1800" spc="-5">
                <a:latin typeface="Carlito"/>
                <a:cs typeface="Carlito"/>
              </a:rPr>
              <a:t>of </a:t>
            </a:r>
            <a:r>
              <a:rPr sz="1800" spc="5">
                <a:latin typeface="Carlito"/>
                <a:cs typeface="Carlito"/>
              </a:rPr>
              <a:t>1, </a:t>
            </a:r>
            <a:r>
              <a:rPr sz="1800">
                <a:latin typeface="Carlito"/>
                <a:cs typeface="Carlito"/>
              </a:rPr>
              <a:t>A </a:t>
            </a:r>
            <a:r>
              <a:rPr sz="1800" spc="-5">
                <a:latin typeface="Carlito"/>
                <a:cs typeface="Carlito"/>
              </a:rPr>
              <a:t>would </a:t>
            </a:r>
            <a:r>
              <a:rPr sz="1800">
                <a:latin typeface="Carlito"/>
                <a:cs typeface="Carlito"/>
              </a:rPr>
              <a:t>be </a:t>
            </a:r>
            <a:r>
              <a:rPr sz="1800" spc="-5">
                <a:latin typeface="Carlito"/>
                <a:cs typeface="Carlito"/>
              </a:rPr>
              <a:t>replaced by </a:t>
            </a:r>
            <a:r>
              <a:rPr sz="1800" spc="-10">
                <a:latin typeface="Carlito"/>
                <a:cs typeface="Carlito"/>
              </a:rPr>
              <a:t>B, </a:t>
            </a:r>
            <a:r>
              <a:rPr sz="1800">
                <a:latin typeface="Carlito"/>
                <a:cs typeface="Carlito"/>
              </a:rPr>
              <a:t>B  </a:t>
            </a:r>
            <a:r>
              <a:rPr sz="1800" spc="-10">
                <a:latin typeface="Carlito"/>
                <a:cs typeface="Carlito"/>
              </a:rPr>
              <a:t>would become C, </a:t>
            </a:r>
            <a:r>
              <a:rPr sz="1800">
                <a:latin typeface="Carlito"/>
                <a:cs typeface="Carlito"/>
              </a:rPr>
              <a:t>and so</a:t>
            </a:r>
            <a:r>
              <a:rPr sz="1800" spc="70">
                <a:latin typeface="Carlito"/>
                <a:cs typeface="Carlito"/>
              </a:rPr>
              <a:t> </a:t>
            </a:r>
            <a:r>
              <a:rPr sz="1800" spc="-5">
                <a:latin typeface="Carlito"/>
                <a:cs typeface="Carlito"/>
              </a:rPr>
              <a:t>on.</a:t>
            </a:r>
            <a:endParaRPr sz="1800">
              <a:latin typeface="Carlito"/>
              <a:cs typeface="Carlito"/>
            </a:endParaRPr>
          </a:p>
          <a:p>
            <a:pPr marL="299085" indent="-287020" algn="just">
              <a:lnSpc>
                <a:spcPct val="100000"/>
              </a:lnSpc>
              <a:spcBef>
                <a:spcPts val="1080"/>
              </a:spcBef>
              <a:buFont typeface="Arial" pitchFamily="34" charset="0"/>
              <a:buChar char="•"/>
              <a:tabLst>
                <a:tab pos="299720" algn="l"/>
              </a:tabLst>
            </a:pPr>
            <a:r>
              <a:rPr sz="1800" spc="-5">
                <a:latin typeface="Carlito"/>
                <a:cs typeface="Carlito"/>
              </a:rPr>
              <a:t>The</a:t>
            </a:r>
            <a:r>
              <a:rPr sz="1800" spc="90">
                <a:latin typeface="Carlito"/>
                <a:cs typeface="Carlito"/>
              </a:rPr>
              <a:t> </a:t>
            </a:r>
            <a:r>
              <a:rPr sz="1800" spc="-5">
                <a:latin typeface="Carlito"/>
                <a:cs typeface="Carlito"/>
              </a:rPr>
              <a:t>method</a:t>
            </a:r>
            <a:r>
              <a:rPr sz="1800" spc="100">
                <a:latin typeface="Carlito"/>
                <a:cs typeface="Carlito"/>
              </a:rPr>
              <a:t> </a:t>
            </a:r>
            <a:r>
              <a:rPr sz="1800" spc="-5">
                <a:latin typeface="Carlito"/>
                <a:cs typeface="Carlito"/>
              </a:rPr>
              <a:t>is</a:t>
            </a:r>
            <a:r>
              <a:rPr sz="1800" spc="85">
                <a:latin typeface="Carlito"/>
                <a:cs typeface="Carlito"/>
              </a:rPr>
              <a:t> </a:t>
            </a:r>
            <a:r>
              <a:rPr sz="1800" spc="-5">
                <a:latin typeface="Carlito"/>
                <a:cs typeface="Carlito"/>
              </a:rPr>
              <a:t>apparently</a:t>
            </a:r>
            <a:r>
              <a:rPr sz="1800" spc="90">
                <a:latin typeface="Carlito"/>
                <a:cs typeface="Carlito"/>
              </a:rPr>
              <a:t> </a:t>
            </a:r>
            <a:r>
              <a:rPr sz="1800" spc="-5">
                <a:latin typeface="Carlito"/>
                <a:cs typeface="Carlito"/>
              </a:rPr>
              <a:t>named</a:t>
            </a:r>
            <a:r>
              <a:rPr sz="1800" spc="95">
                <a:latin typeface="Carlito"/>
                <a:cs typeface="Carlito"/>
              </a:rPr>
              <a:t> </a:t>
            </a:r>
            <a:r>
              <a:rPr sz="1800" spc="-10">
                <a:latin typeface="Carlito"/>
                <a:cs typeface="Carlito"/>
              </a:rPr>
              <a:t>after</a:t>
            </a:r>
            <a:r>
              <a:rPr sz="1800" spc="85">
                <a:latin typeface="Carlito"/>
                <a:cs typeface="Carlito"/>
              </a:rPr>
              <a:t> </a:t>
            </a:r>
            <a:r>
              <a:rPr sz="1800" spc="-5">
                <a:latin typeface="Carlito"/>
                <a:cs typeface="Carlito"/>
              </a:rPr>
              <a:t>Julius</a:t>
            </a:r>
            <a:r>
              <a:rPr sz="1800" spc="100">
                <a:latin typeface="Carlito"/>
                <a:cs typeface="Carlito"/>
              </a:rPr>
              <a:t> </a:t>
            </a:r>
            <a:r>
              <a:rPr sz="1800" spc="-25">
                <a:latin typeface="Carlito"/>
                <a:cs typeface="Carlito"/>
              </a:rPr>
              <a:t>Caesar,</a:t>
            </a:r>
            <a:r>
              <a:rPr sz="1800" spc="85">
                <a:latin typeface="Carlito"/>
                <a:cs typeface="Carlito"/>
              </a:rPr>
              <a:t> </a:t>
            </a:r>
            <a:r>
              <a:rPr sz="1800">
                <a:latin typeface="Carlito"/>
                <a:cs typeface="Carlito"/>
              </a:rPr>
              <a:t>who</a:t>
            </a:r>
            <a:r>
              <a:rPr sz="1800" spc="80">
                <a:latin typeface="Carlito"/>
                <a:cs typeface="Carlito"/>
              </a:rPr>
              <a:t> </a:t>
            </a:r>
            <a:r>
              <a:rPr sz="1800" spc="-5">
                <a:latin typeface="Carlito"/>
                <a:cs typeface="Carlito"/>
              </a:rPr>
              <a:t>apparently</a:t>
            </a:r>
            <a:endParaRPr sz="1800">
              <a:latin typeface="Carlito"/>
              <a:cs typeface="Carlito"/>
            </a:endParaRPr>
          </a:p>
          <a:p>
            <a:pPr marL="299085" algn="just">
              <a:lnSpc>
                <a:spcPct val="100000"/>
              </a:lnSpc>
              <a:spcBef>
                <a:spcPts val="1080"/>
              </a:spcBef>
            </a:pPr>
            <a:r>
              <a:rPr sz="1800" spc="-5">
                <a:latin typeface="Carlito"/>
                <a:cs typeface="Carlito"/>
              </a:rPr>
              <a:t>used it </a:t>
            </a:r>
            <a:r>
              <a:rPr sz="1800" spc="-10">
                <a:latin typeface="Carlito"/>
                <a:cs typeface="Carlito"/>
              </a:rPr>
              <a:t>to communicate </a:t>
            </a:r>
            <a:r>
              <a:rPr sz="1800" spc="-5">
                <a:latin typeface="Carlito"/>
                <a:cs typeface="Carlito"/>
              </a:rPr>
              <a:t>with his</a:t>
            </a:r>
            <a:r>
              <a:rPr sz="1800" spc="75">
                <a:latin typeface="Carlito"/>
                <a:cs typeface="Carlito"/>
              </a:rPr>
              <a:t> </a:t>
            </a:r>
            <a:r>
              <a:rPr sz="1800" spc="-10">
                <a:latin typeface="Carlito"/>
                <a:cs typeface="Carlito"/>
              </a:rPr>
              <a:t>officials.</a:t>
            </a:r>
            <a:endParaRPr sz="1800">
              <a:latin typeface="Carlito"/>
              <a:cs typeface="Carlito"/>
            </a:endParaRPr>
          </a:p>
          <a:p>
            <a:pPr marL="299085" marR="6350" indent="-287020" algn="just">
              <a:lnSpc>
                <a:spcPct val="150000"/>
              </a:lnSpc>
              <a:spcBef>
                <a:spcPts val="5"/>
              </a:spcBef>
              <a:buFont typeface="Arial" pitchFamily="34" charset="0"/>
              <a:buChar char="•"/>
              <a:tabLst>
                <a:tab pos="299720" algn="l"/>
              </a:tabLst>
            </a:pPr>
            <a:r>
              <a:rPr sz="1800" spc="-5">
                <a:latin typeface="Carlito"/>
                <a:cs typeface="Carlito"/>
              </a:rPr>
              <a:t>The encryption </a:t>
            </a:r>
            <a:r>
              <a:rPr sz="1800" spc="-10">
                <a:latin typeface="Carlito"/>
                <a:cs typeface="Carlito"/>
              </a:rPr>
              <a:t>can </a:t>
            </a:r>
            <a:r>
              <a:rPr sz="1800">
                <a:latin typeface="Carlito"/>
                <a:cs typeface="Carlito"/>
              </a:rPr>
              <a:t>be </a:t>
            </a:r>
            <a:r>
              <a:rPr sz="1800" spc="-10">
                <a:latin typeface="Carlito"/>
                <a:cs typeface="Carlito"/>
              </a:rPr>
              <a:t>represented </a:t>
            </a:r>
            <a:r>
              <a:rPr sz="1800" spc="-5">
                <a:latin typeface="Carlito"/>
                <a:cs typeface="Carlito"/>
              </a:rPr>
              <a:t>using </a:t>
            </a:r>
            <a:r>
              <a:rPr sz="1800">
                <a:latin typeface="Carlito"/>
                <a:cs typeface="Carlito"/>
              </a:rPr>
              <a:t>modular </a:t>
            </a:r>
            <a:r>
              <a:rPr sz="1800" spc="-5">
                <a:latin typeface="Carlito"/>
                <a:cs typeface="Carlito"/>
              </a:rPr>
              <a:t>arithmetic by </a:t>
            </a:r>
            <a:r>
              <a:rPr sz="1800" spc="-15">
                <a:latin typeface="Carlito"/>
                <a:cs typeface="Carlito"/>
              </a:rPr>
              <a:t>first  </a:t>
            </a:r>
            <a:r>
              <a:rPr sz="1800" spc="-10">
                <a:latin typeface="Carlito"/>
                <a:cs typeface="Carlito"/>
              </a:rPr>
              <a:t>transforming </a:t>
            </a:r>
            <a:r>
              <a:rPr sz="1800" spc="-5">
                <a:latin typeface="Carlito"/>
                <a:cs typeface="Carlito"/>
              </a:rPr>
              <a:t>the </a:t>
            </a:r>
            <a:r>
              <a:rPr sz="1800" spc="-20">
                <a:latin typeface="Carlito"/>
                <a:cs typeface="Carlito"/>
              </a:rPr>
              <a:t>letters </a:t>
            </a:r>
            <a:r>
              <a:rPr sz="1800" spc="-10">
                <a:latin typeface="Carlito"/>
                <a:cs typeface="Carlito"/>
              </a:rPr>
              <a:t>into </a:t>
            </a:r>
            <a:r>
              <a:rPr sz="1800" spc="-5">
                <a:latin typeface="Carlito"/>
                <a:cs typeface="Carlito"/>
              </a:rPr>
              <a:t>numbers, according </a:t>
            </a:r>
            <a:r>
              <a:rPr sz="1800" spc="-10">
                <a:latin typeface="Carlito"/>
                <a:cs typeface="Carlito"/>
              </a:rPr>
              <a:t>to </a:t>
            </a:r>
            <a:r>
              <a:rPr sz="1800">
                <a:latin typeface="Carlito"/>
                <a:cs typeface="Carlito"/>
              </a:rPr>
              <a:t>the </a:t>
            </a:r>
            <a:r>
              <a:rPr sz="1800" spc="-5">
                <a:latin typeface="Carlito"/>
                <a:cs typeface="Carlito"/>
              </a:rPr>
              <a:t>scheme, </a:t>
            </a:r>
            <a:r>
              <a:rPr sz="1800">
                <a:latin typeface="Carlito"/>
                <a:cs typeface="Carlito"/>
              </a:rPr>
              <a:t>A =  </a:t>
            </a:r>
            <a:r>
              <a:rPr sz="1800" spc="-5">
                <a:latin typeface="Carlito"/>
                <a:cs typeface="Carlito"/>
              </a:rPr>
              <a:t>0, </a:t>
            </a:r>
            <a:r>
              <a:rPr sz="1800">
                <a:latin typeface="Carlito"/>
                <a:cs typeface="Carlito"/>
              </a:rPr>
              <a:t>B = </a:t>
            </a:r>
            <a:r>
              <a:rPr sz="1800" spc="-145">
                <a:latin typeface="Carlito"/>
                <a:cs typeface="Carlito"/>
              </a:rPr>
              <a:t>1,</a:t>
            </a:r>
            <a:r>
              <a:rPr sz="1800" spc="-145">
                <a:latin typeface="Arial" pitchFamily="34" charset="0"/>
                <a:cs typeface="Arial" pitchFamily="34" charset="0"/>
              </a:rPr>
              <a:t>…</a:t>
            </a:r>
            <a:r>
              <a:rPr sz="1800" spc="-145">
                <a:latin typeface="Carlito"/>
                <a:cs typeface="Carlito"/>
              </a:rPr>
              <a:t>, </a:t>
            </a:r>
            <a:r>
              <a:rPr sz="1800">
                <a:latin typeface="Carlito"/>
                <a:cs typeface="Carlito"/>
              </a:rPr>
              <a:t>Z = </a:t>
            </a:r>
            <a:r>
              <a:rPr sz="1800" spc="-5">
                <a:latin typeface="Carlito"/>
                <a:cs typeface="Carlito"/>
              </a:rPr>
              <a:t>25. Encryption of </a:t>
            </a:r>
            <a:r>
              <a:rPr sz="1800">
                <a:latin typeface="Carlito"/>
                <a:cs typeface="Carlito"/>
              </a:rPr>
              <a:t>a </a:t>
            </a:r>
            <a:r>
              <a:rPr sz="1800" spc="-15">
                <a:latin typeface="Carlito"/>
                <a:cs typeface="Carlito"/>
              </a:rPr>
              <a:t>letter </a:t>
            </a:r>
            <a:r>
              <a:rPr sz="1800" spc="-5">
                <a:latin typeface="Carlito"/>
                <a:cs typeface="Carlito"/>
              </a:rPr>
              <a:t>by </a:t>
            </a:r>
            <a:r>
              <a:rPr sz="1800">
                <a:latin typeface="Carlito"/>
                <a:cs typeface="Carlito"/>
              </a:rPr>
              <a:t>a shift n </a:t>
            </a:r>
            <a:r>
              <a:rPr sz="1800" spc="-10">
                <a:latin typeface="Carlito"/>
                <a:cs typeface="Carlito"/>
              </a:rPr>
              <a:t>can </a:t>
            </a:r>
            <a:r>
              <a:rPr sz="1800">
                <a:latin typeface="Carlito"/>
                <a:cs typeface="Carlito"/>
              </a:rPr>
              <a:t>be </a:t>
            </a:r>
            <a:r>
              <a:rPr sz="1800" spc="-5">
                <a:latin typeface="Carlito"/>
                <a:cs typeface="Carlito"/>
              </a:rPr>
              <a:t>described  mathematically </a:t>
            </a:r>
            <a:r>
              <a:rPr sz="1800">
                <a:latin typeface="Carlito"/>
                <a:cs typeface="Carlito"/>
              </a:rPr>
              <a:t>as the </a:t>
            </a:r>
            <a:r>
              <a:rPr sz="1800" spc="-10">
                <a:latin typeface="Carlito"/>
                <a:cs typeface="Carlito"/>
              </a:rPr>
              <a:t>figure</a:t>
            </a:r>
            <a:r>
              <a:rPr sz="1800" spc="20">
                <a:latin typeface="Carlito"/>
                <a:cs typeface="Carlito"/>
              </a:rPr>
              <a:t> </a:t>
            </a:r>
            <a:r>
              <a:rPr sz="1800" spc="-25">
                <a:latin typeface="Carlito"/>
                <a:cs typeface="Carlito"/>
              </a:rPr>
              <a:t>bellow.</a:t>
            </a:r>
            <a:endParaRPr sz="1800">
              <a:latin typeface="Carlito"/>
              <a:cs typeface="Carlito"/>
            </a:endParaRPr>
          </a:p>
        </p:txBody>
      </p:sp>
      <p:sp>
        <p:nvSpPr>
          <p:cNvPr id="6" name="object 6"/>
          <p:cNvSpPr/>
          <p:nvPr/>
        </p:nvSpPr>
        <p:spPr>
          <a:xfrm>
            <a:off x="8494776" y="1955581"/>
            <a:ext cx="3546347" cy="4001735"/>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57</a:t>
            </a:fld>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grpSp>
        <p:nvGrpSpPr>
          <p:cNvPr id="5" name="object 5"/>
          <p:cNvGrpSpPr/>
          <p:nvPr/>
        </p:nvGrpSpPr>
        <p:grpSpPr>
          <a:xfrm>
            <a:off x="2034258" y="3147722"/>
            <a:ext cx="8352155" cy="3493770"/>
            <a:chOff x="2034258" y="3147722"/>
            <a:chExt cx="8352155" cy="3493770"/>
          </a:xfrm>
        </p:grpSpPr>
        <p:sp>
          <p:nvSpPr>
            <p:cNvPr id="6" name="object 6"/>
            <p:cNvSpPr/>
            <p:nvPr/>
          </p:nvSpPr>
          <p:spPr>
            <a:xfrm>
              <a:off x="2034258" y="3147722"/>
              <a:ext cx="8351649" cy="3493208"/>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p:nvPr/>
          </p:nvSpPr>
          <p:spPr>
            <a:xfrm>
              <a:off x="4776216" y="3497580"/>
              <a:ext cx="315467" cy="1504188"/>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8"/>
            <p:cNvSpPr/>
            <p:nvPr/>
          </p:nvSpPr>
          <p:spPr>
            <a:xfrm>
              <a:off x="4181855" y="3651504"/>
              <a:ext cx="594995" cy="0"/>
            </a:xfrm>
            <a:custGeom>
              <a:avLst/>
              <a:gdLst/>
              <a:ahLst/>
              <a:cxnLst/>
              <a:rect l="l" t="t" r="r" b="b"/>
              <a:pathLst>
                <a:path w="594995">
                  <a:moveTo>
                    <a:pt x="0" y="0"/>
                  </a:moveTo>
                  <a:lnTo>
                    <a:pt x="594741" y="0"/>
                  </a:lnTo>
                </a:path>
              </a:pathLst>
            </a:custGeom>
            <a:ln w="6096">
              <a:solidFill>
                <a:srgbClr val="EC7C3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9" name="object 9"/>
          <p:cNvSpPr txBox="1"/>
          <p:nvPr/>
        </p:nvSpPr>
        <p:spPr>
          <a:xfrm>
            <a:off x="981557" y="1191694"/>
            <a:ext cx="10295255" cy="2331720"/>
          </a:xfrm>
          <a:prstGeom prst="rect">
            <a:avLst/>
          </a:prstGeom>
        </p:spPr>
        <p:txBody>
          <a:bodyPr vert="horz" wrap="square" lIns="0" tIns="1746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just">
              <a:lnSpc>
                <a:spcPct val="100000"/>
              </a:lnSpc>
              <a:spcBef>
                <a:spcPts val="137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5">
                <a:solidFill>
                  <a:srgbClr val="006FC0"/>
                </a:solidFill>
                <a:latin typeface="Carlito"/>
                <a:cs typeface="Carlito"/>
              </a:rPr>
              <a:t>Caesar</a:t>
            </a:r>
            <a:r>
              <a:rPr sz="2000" spc="-65">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a:p>
            <a:pPr marL="299085" marR="5080" indent="-287020" algn="just">
              <a:lnSpc>
                <a:spcPct val="150000"/>
              </a:lnSpc>
              <a:spcBef>
                <a:spcPts val="55"/>
              </a:spcBef>
              <a:buFont typeface="Wingdings"/>
              <a:buChar char=""/>
              <a:tabLst>
                <a:tab pos="299720" algn="l"/>
              </a:tabLst>
            </a:pPr>
            <a:r>
              <a:rPr sz="1800" spc="-5">
                <a:latin typeface="Carlito"/>
                <a:cs typeface="Carlito"/>
              </a:rPr>
              <a:t>The weakness </a:t>
            </a:r>
            <a:r>
              <a:rPr sz="1800" spc="-10">
                <a:latin typeface="Carlito"/>
                <a:cs typeface="Carlito"/>
              </a:rPr>
              <a:t>of </a:t>
            </a:r>
            <a:r>
              <a:rPr sz="1800">
                <a:latin typeface="Carlito"/>
                <a:cs typeface="Carlito"/>
              </a:rPr>
              <a:t>this model </a:t>
            </a:r>
            <a:r>
              <a:rPr sz="1800" spc="-10">
                <a:latin typeface="Carlito"/>
                <a:cs typeface="Carlito"/>
              </a:rPr>
              <a:t>was </a:t>
            </a:r>
            <a:r>
              <a:rPr sz="1800" spc="-5">
                <a:latin typeface="Carlito"/>
                <a:cs typeface="Carlito"/>
              </a:rPr>
              <a:t>published 800 </a:t>
            </a:r>
            <a:r>
              <a:rPr sz="1800" spc="-15">
                <a:latin typeface="Carlito"/>
                <a:cs typeface="Carlito"/>
              </a:rPr>
              <a:t>years </a:t>
            </a:r>
            <a:r>
              <a:rPr sz="1800" spc="-10">
                <a:latin typeface="Carlito"/>
                <a:cs typeface="Carlito"/>
              </a:rPr>
              <a:t>later </a:t>
            </a:r>
            <a:r>
              <a:rPr sz="1800" spc="-5">
                <a:latin typeface="Carlito"/>
                <a:cs typeface="Carlito"/>
              </a:rPr>
              <a:t>by </a:t>
            </a:r>
            <a:r>
              <a:rPr sz="1800" spc="5">
                <a:latin typeface="Carlito"/>
                <a:cs typeface="Carlito"/>
              </a:rPr>
              <a:t>an </a:t>
            </a:r>
            <a:r>
              <a:rPr sz="1800" spc="-10">
                <a:latin typeface="Carlito"/>
                <a:cs typeface="Carlito"/>
              </a:rPr>
              <a:t>Arab </a:t>
            </a:r>
            <a:r>
              <a:rPr sz="1800" spc="-5">
                <a:latin typeface="Carlito"/>
                <a:cs typeface="Carlito"/>
              </a:rPr>
              <a:t>Mathematician named Al-Kindi. Al-  Kindi </a:t>
            </a:r>
            <a:r>
              <a:rPr sz="1800" spc="-10">
                <a:latin typeface="Carlito"/>
                <a:cs typeface="Carlito"/>
              </a:rPr>
              <a:t>was </a:t>
            </a:r>
            <a:r>
              <a:rPr sz="1800" spc="-5">
                <a:latin typeface="Carlito"/>
                <a:cs typeface="Carlito"/>
              </a:rPr>
              <a:t>capable of breaking </a:t>
            </a:r>
            <a:r>
              <a:rPr sz="1800">
                <a:latin typeface="Carlito"/>
                <a:cs typeface="Carlito"/>
              </a:rPr>
              <a:t>the </a:t>
            </a:r>
            <a:r>
              <a:rPr sz="1800" spc="-5">
                <a:latin typeface="Carlito"/>
                <a:cs typeface="Carlito"/>
              </a:rPr>
              <a:t>Caesar Cipher by using </a:t>
            </a:r>
            <a:r>
              <a:rPr sz="1800">
                <a:latin typeface="Carlito"/>
                <a:cs typeface="Carlito"/>
              </a:rPr>
              <a:t>a </a:t>
            </a:r>
            <a:r>
              <a:rPr sz="1800" spc="-5">
                <a:latin typeface="Carlito"/>
                <a:cs typeface="Carlito"/>
              </a:rPr>
              <a:t>clue </a:t>
            </a:r>
            <a:r>
              <a:rPr sz="1800">
                <a:latin typeface="Carlito"/>
                <a:cs typeface="Carlito"/>
              </a:rPr>
              <a:t>based </a:t>
            </a:r>
            <a:r>
              <a:rPr sz="1800" spc="-5">
                <a:latin typeface="Carlito"/>
                <a:cs typeface="Carlito"/>
              </a:rPr>
              <a:t>on </a:t>
            </a:r>
            <a:r>
              <a:rPr sz="1800">
                <a:latin typeface="Carlito"/>
                <a:cs typeface="Carlito"/>
              </a:rPr>
              <a:t>a </a:t>
            </a:r>
            <a:r>
              <a:rPr sz="1800" spc="-5">
                <a:latin typeface="Carlito"/>
                <a:cs typeface="Carlito"/>
              </a:rPr>
              <a:t>shared </a:t>
            </a:r>
            <a:r>
              <a:rPr sz="1800" spc="-10">
                <a:latin typeface="Carlito"/>
                <a:cs typeface="Carlito"/>
              </a:rPr>
              <a:t>property </a:t>
            </a:r>
            <a:r>
              <a:rPr sz="1800" spc="-5">
                <a:latin typeface="Carlito"/>
                <a:cs typeface="Carlito"/>
              </a:rPr>
              <a:t>of </a:t>
            </a:r>
            <a:r>
              <a:rPr sz="1800">
                <a:latin typeface="Carlito"/>
                <a:cs typeface="Carlito"/>
              </a:rPr>
              <a:t>the </a:t>
            </a:r>
            <a:r>
              <a:rPr sz="1800" spc="-5">
                <a:latin typeface="Carlito"/>
                <a:cs typeface="Carlito"/>
              </a:rPr>
              <a:t>language  used in </a:t>
            </a:r>
            <a:r>
              <a:rPr sz="1800">
                <a:latin typeface="Carlito"/>
                <a:cs typeface="Carlito"/>
              </a:rPr>
              <a:t>the </a:t>
            </a:r>
            <a:r>
              <a:rPr sz="1800" spc="-5">
                <a:latin typeface="Carlito"/>
                <a:cs typeface="Carlito"/>
              </a:rPr>
              <a:t>message, which is </a:t>
            </a:r>
            <a:r>
              <a:rPr sz="1800">
                <a:latin typeface="Carlito"/>
                <a:cs typeface="Carlito"/>
              </a:rPr>
              <a:t>the</a:t>
            </a:r>
            <a:r>
              <a:rPr sz="1800" spc="75">
                <a:latin typeface="Carlito"/>
                <a:cs typeface="Carlito"/>
              </a:rPr>
              <a:t> </a:t>
            </a:r>
            <a:r>
              <a:rPr sz="1800" spc="-20">
                <a:latin typeface="Carlito"/>
                <a:cs typeface="Carlito"/>
              </a:rPr>
              <a:t>Frequency.</a:t>
            </a:r>
            <a:endParaRPr sz="1800">
              <a:latin typeface="Carlito"/>
              <a:cs typeface="Carlito"/>
            </a:endParaRPr>
          </a:p>
          <a:p>
            <a:pPr>
              <a:lnSpc>
                <a:spcPct val="100000"/>
              </a:lnSpc>
              <a:spcBef>
                <a:spcPts val="45"/>
              </a:spcBef>
            </a:pPr>
            <a:endParaRPr sz="2050">
              <a:latin typeface="Carlito"/>
              <a:cs typeface="Carlito"/>
            </a:endParaRPr>
          </a:p>
          <a:p>
            <a:pPr marR="3295015" algn="ctr">
              <a:lnSpc>
                <a:spcPct val="100000"/>
              </a:lnSpc>
            </a:pPr>
            <a:r>
              <a:rPr sz="1800">
                <a:solidFill>
                  <a:srgbClr val="FF0000"/>
                </a:solidFill>
                <a:latin typeface="Carlito"/>
                <a:cs typeface="Carlito"/>
              </a:rPr>
              <a:t>3</a:t>
            </a:r>
            <a:endParaRPr sz="1800">
              <a:latin typeface="Carlito"/>
              <a:cs typeface="Carlito"/>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58</a:t>
            </a:fld>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1512824" y="2006364"/>
            <a:ext cx="9166860" cy="2556510"/>
          </a:xfrm>
          <a:prstGeom prst="rect">
            <a:avLst/>
          </a:prstGeom>
        </p:spPr>
        <p:txBody>
          <a:bodyPr vert="horz" wrap="square" lIns="0" tIns="17335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just">
              <a:lnSpc>
                <a:spcPct val="100000"/>
              </a:lnSpc>
              <a:spcBef>
                <a:spcPts val="136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5">
                <a:solidFill>
                  <a:srgbClr val="006FC0"/>
                </a:solidFill>
                <a:latin typeface="Carlito"/>
                <a:cs typeface="Carlito"/>
              </a:rPr>
              <a:t>Monoalphabetic</a:t>
            </a:r>
            <a:r>
              <a:rPr sz="2000" spc="-70">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a:p>
            <a:pPr marL="299085" marR="5080" indent="-287020" algn="just">
              <a:lnSpc>
                <a:spcPct val="150100"/>
              </a:lnSpc>
              <a:spcBef>
                <a:spcPts val="55"/>
              </a:spcBef>
              <a:buFont typeface="Arial" pitchFamily="34" charset="0"/>
              <a:buChar char="•"/>
              <a:tabLst>
                <a:tab pos="299720" algn="l"/>
              </a:tabLst>
            </a:pPr>
            <a:r>
              <a:rPr sz="1800" spc="-5">
                <a:latin typeface="Carlito"/>
                <a:cs typeface="Carlito"/>
              </a:rPr>
              <a:t>Monoalphabetic cipher is </a:t>
            </a:r>
            <a:r>
              <a:rPr sz="1800">
                <a:latin typeface="Carlito"/>
                <a:cs typeface="Carlito"/>
              </a:rPr>
              <a:t>a </a:t>
            </a:r>
            <a:r>
              <a:rPr sz="1800" spc="-5">
                <a:latin typeface="Carlito"/>
                <a:cs typeface="Carlito"/>
              </a:rPr>
              <a:t>substitution cipher </a:t>
            </a:r>
            <a:r>
              <a:rPr sz="1800">
                <a:latin typeface="Carlito"/>
                <a:cs typeface="Carlito"/>
              </a:rPr>
              <a:t>in </a:t>
            </a:r>
            <a:r>
              <a:rPr sz="1800" spc="-5">
                <a:latin typeface="Carlito"/>
                <a:cs typeface="Carlito"/>
              </a:rPr>
              <a:t>which </a:t>
            </a:r>
            <a:r>
              <a:rPr sz="1800" spc="-15">
                <a:latin typeface="Carlito"/>
                <a:cs typeface="Carlito"/>
              </a:rPr>
              <a:t>for </a:t>
            </a:r>
            <a:r>
              <a:rPr sz="1800">
                <a:latin typeface="Carlito"/>
                <a:cs typeface="Carlito"/>
              </a:rPr>
              <a:t>a </a:t>
            </a:r>
            <a:r>
              <a:rPr sz="1800" spc="-5">
                <a:latin typeface="Carlito"/>
                <a:cs typeface="Carlito"/>
              </a:rPr>
              <a:t>given </a:t>
            </a:r>
            <a:r>
              <a:rPr sz="1800" spc="-50">
                <a:latin typeface="Carlito"/>
                <a:cs typeface="Carlito"/>
              </a:rPr>
              <a:t>key, </a:t>
            </a:r>
            <a:r>
              <a:rPr sz="1800">
                <a:latin typeface="Carlito"/>
                <a:cs typeface="Carlito"/>
              </a:rPr>
              <a:t>the </a:t>
            </a:r>
            <a:r>
              <a:rPr sz="1800" spc="-5">
                <a:latin typeface="Carlito"/>
                <a:cs typeface="Carlito"/>
              </a:rPr>
              <a:t>cipher </a:t>
            </a:r>
            <a:r>
              <a:rPr sz="1800">
                <a:latin typeface="Carlito"/>
                <a:cs typeface="Carlito"/>
              </a:rPr>
              <a:t>alphabet </a:t>
            </a:r>
            <a:r>
              <a:rPr sz="1800" spc="-15">
                <a:latin typeface="Carlito"/>
                <a:cs typeface="Carlito"/>
              </a:rPr>
              <a:t>for  </a:t>
            </a:r>
            <a:r>
              <a:rPr sz="1800">
                <a:latin typeface="Carlito"/>
                <a:cs typeface="Carlito"/>
              </a:rPr>
              <a:t>each </a:t>
            </a:r>
            <a:r>
              <a:rPr sz="1800" spc="-5">
                <a:latin typeface="Carlito"/>
                <a:cs typeface="Carlito"/>
              </a:rPr>
              <a:t>plain alphabet is </a:t>
            </a:r>
            <a:r>
              <a:rPr sz="1800" spc="-15">
                <a:latin typeface="Carlito"/>
                <a:cs typeface="Carlito"/>
              </a:rPr>
              <a:t>fixed </a:t>
            </a:r>
            <a:r>
              <a:rPr sz="1800" spc="-5">
                <a:latin typeface="Carlito"/>
                <a:cs typeface="Carlito"/>
              </a:rPr>
              <a:t>throughout </a:t>
            </a:r>
            <a:r>
              <a:rPr sz="1800">
                <a:latin typeface="Carlito"/>
                <a:cs typeface="Carlito"/>
              </a:rPr>
              <a:t>the </a:t>
            </a:r>
            <a:r>
              <a:rPr sz="1800" spc="-5">
                <a:latin typeface="Carlito"/>
                <a:cs typeface="Carlito"/>
              </a:rPr>
              <a:t>encryption process. </a:t>
            </a:r>
            <a:r>
              <a:rPr sz="1800" spc="-10">
                <a:latin typeface="Carlito"/>
                <a:cs typeface="Carlito"/>
              </a:rPr>
              <a:t>For example, </a:t>
            </a:r>
            <a:r>
              <a:rPr sz="1800" spc="-5">
                <a:latin typeface="Carlito"/>
                <a:cs typeface="Carlito"/>
              </a:rPr>
              <a:t>if </a:t>
            </a:r>
            <a:r>
              <a:rPr sz="1800" spc="-95">
                <a:latin typeface="Arial" pitchFamily="34" charset="0"/>
                <a:cs typeface="Arial" pitchFamily="34" charset="0"/>
              </a:rPr>
              <a:t>‘A’ </a:t>
            </a:r>
            <a:r>
              <a:rPr sz="1800" spc="-5">
                <a:latin typeface="Carlito"/>
                <a:cs typeface="Carlito"/>
              </a:rPr>
              <a:t>is encrypted  </a:t>
            </a:r>
            <a:r>
              <a:rPr sz="1800">
                <a:latin typeface="Carlito"/>
                <a:cs typeface="Carlito"/>
              </a:rPr>
              <a:t>as </a:t>
            </a:r>
            <a:r>
              <a:rPr sz="1800" spc="-85">
                <a:latin typeface="Arial" pitchFamily="34" charset="0"/>
                <a:cs typeface="Arial" pitchFamily="34" charset="0"/>
              </a:rPr>
              <a:t>‘D’, </a:t>
            </a:r>
            <a:r>
              <a:rPr sz="1800" spc="-15">
                <a:latin typeface="Carlito"/>
                <a:cs typeface="Carlito"/>
              </a:rPr>
              <a:t>for any </a:t>
            </a:r>
            <a:r>
              <a:rPr sz="1800">
                <a:latin typeface="Carlito"/>
                <a:cs typeface="Carlito"/>
              </a:rPr>
              <a:t>number </a:t>
            </a:r>
            <a:r>
              <a:rPr sz="1800" spc="-5">
                <a:latin typeface="Carlito"/>
                <a:cs typeface="Carlito"/>
              </a:rPr>
              <a:t>of </a:t>
            </a:r>
            <a:r>
              <a:rPr sz="1800" spc="-10">
                <a:latin typeface="Carlito"/>
                <a:cs typeface="Carlito"/>
              </a:rPr>
              <a:t>occurrence </a:t>
            </a:r>
            <a:r>
              <a:rPr sz="1800" spc="-5">
                <a:latin typeface="Carlito"/>
                <a:cs typeface="Carlito"/>
              </a:rPr>
              <a:t>in that </a:t>
            </a:r>
            <a:r>
              <a:rPr sz="1800" spc="-10">
                <a:latin typeface="Carlito"/>
                <a:cs typeface="Carlito"/>
              </a:rPr>
              <a:t>plaintext, </a:t>
            </a:r>
            <a:r>
              <a:rPr sz="1800" spc="-100">
                <a:latin typeface="Arial" pitchFamily="34" charset="0"/>
                <a:cs typeface="Arial" pitchFamily="34" charset="0"/>
              </a:rPr>
              <a:t>‘A’ </a:t>
            </a:r>
            <a:r>
              <a:rPr sz="1800" spc="-5">
                <a:latin typeface="Carlito"/>
                <a:cs typeface="Carlito"/>
              </a:rPr>
              <a:t>will </a:t>
            </a:r>
            <a:r>
              <a:rPr sz="1800" spc="-15">
                <a:latin typeface="Carlito"/>
                <a:cs typeface="Carlito"/>
              </a:rPr>
              <a:t>always </a:t>
            </a:r>
            <a:r>
              <a:rPr sz="1800" spc="-10">
                <a:latin typeface="Carlito"/>
                <a:cs typeface="Carlito"/>
              </a:rPr>
              <a:t>get </a:t>
            </a:r>
            <a:r>
              <a:rPr sz="1800" spc="-5">
                <a:latin typeface="Carlito"/>
                <a:cs typeface="Carlito"/>
              </a:rPr>
              <a:t>encrypted </a:t>
            </a:r>
            <a:r>
              <a:rPr sz="1800" spc="-10">
                <a:latin typeface="Carlito"/>
                <a:cs typeface="Carlito"/>
              </a:rPr>
              <a:t>to</a:t>
            </a:r>
            <a:r>
              <a:rPr sz="1800" spc="260">
                <a:latin typeface="Carlito"/>
                <a:cs typeface="Carlito"/>
              </a:rPr>
              <a:t> </a:t>
            </a:r>
            <a:r>
              <a:rPr sz="1800" spc="-75">
                <a:latin typeface="Arial" pitchFamily="34" charset="0"/>
                <a:cs typeface="Arial" pitchFamily="34" charset="0"/>
              </a:rPr>
              <a:t>‘D’</a:t>
            </a:r>
            <a:r>
              <a:rPr sz="1800" spc="-75">
                <a:latin typeface="Carlito"/>
                <a:cs typeface="Carlito"/>
              </a:rPr>
              <a:t>.</a:t>
            </a:r>
            <a:endParaRPr sz="1800">
              <a:latin typeface="Carlito"/>
              <a:cs typeface="Carlito"/>
            </a:endParaRPr>
          </a:p>
          <a:p>
            <a:pPr marL="299085" marR="6985" indent="-287020" algn="just">
              <a:lnSpc>
                <a:spcPct val="150000"/>
              </a:lnSpc>
              <a:buFont typeface="Arial" pitchFamily="34" charset="0"/>
              <a:buChar char="•"/>
              <a:tabLst>
                <a:tab pos="299720" algn="l"/>
              </a:tabLst>
            </a:pPr>
            <a:r>
              <a:rPr sz="1800" spc="-5">
                <a:latin typeface="Carlito"/>
                <a:cs typeface="Carlito"/>
              </a:rPr>
              <a:t>The </a:t>
            </a:r>
            <a:r>
              <a:rPr sz="1800">
                <a:latin typeface="Carlito"/>
                <a:cs typeface="Carlito"/>
              </a:rPr>
              <a:t>number </a:t>
            </a:r>
            <a:r>
              <a:rPr sz="1800" spc="-5">
                <a:latin typeface="Carlito"/>
                <a:cs typeface="Carlito"/>
              </a:rPr>
              <a:t>of possible shifts is 26!, making it </a:t>
            </a:r>
            <a:r>
              <a:rPr sz="1800">
                <a:latin typeface="Carlito"/>
                <a:cs typeface="Carlito"/>
              </a:rPr>
              <a:t>much </a:t>
            </a:r>
            <a:r>
              <a:rPr sz="1800" spc="-10">
                <a:latin typeface="Carlito"/>
                <a:cs typeface="Carlito"/>
              </a:rPr>
              <a:t>more complicated </a:t>
            </a:r>
            <a:r>
              <a:rPr sz="1800" spc="-5">
                <a:latin typeface="Carlito"/>
                <a:cs typeface="Carlito"/>
              </a:rPr>
              <a:t>than </a:t>
            </a:r>
            <a:r>
              <a:rPr sz="1800">
                <a:latin typeface="Carlito"/>
                <a:cs typeface="Carlito"/>
              </a:rPr>
              <a:t>Caesar </a:t>
            </a:r>
            <a:r>
              <a:rPr sz="1800" spc="-5">
                <a:latin typeface="Carlito"/>
                <a:cs typeface="Carlito"/>
              </a:rPr>
              <a:t>Cipher </a:t>
            </a:r>
            <a:r>
              <a:rPr sz="1800" spc="-15">
                <a:latin typeface="Carlito"/>
                <a:cs typeface="Carlito"/>
              </a:rPr>
              <a:t>to  </a:t>
            </a:r>
            <a:r>
              <a:rPr sz="1800" spc="-10">
                <a:latin typeface="Carlito"/>
                <a:cs typeface="Carlito"/>
              </a:rPr>
              <a:t>break.</a:t>
            </a:r>
            <a:endParaRPr sz="1800">
              <a:latin typeface="Carlito"/>
              <a:cs typeface="Carlito"/>
            </a:endParaRPr>
          </a:p>
        </p:txBody>
      </p:sp>
      <p:sp>
        <p:nvSpPr>
          <p:cNvPr id="6" name="object 6"/>
          <p:cNvSpPr/>
          <p:nvPr/>
        </p:nvSpPr>
        <p:spPr>
          <a:xfrm>
            <a:off x="1606296" y="4943855"/>
            <a:ext cx="8979408" cy="1040891"/>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59</a:t>
            </a:fld>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984885"/>
          </a:xfrm>
        </p:spPr>
        <p:txBody>
          <a:bodyPr/>
          <a:lstStyle/>
          <a:p>
            <a:r>
              <a:rPr lang="en-US" sz="3200"/>
              <a:t>THE CHALLENGES OF COMPUTER SECURITY </a:t>
            </a:r>
          </a:p>
        </p:txBody>
      </p:sp>
      <p:sp>
        <p:nvSpPr>
          <p:cNvPr id="3" name="Text Placeholder 2"/>
          <p:cNvSpPr>
            <a:spLocks noGrp="1"/>
          </p:cNvSpPr>
          <p:nvPr>
            <p:ph type="body" idx="1"/>
          </p:nvPr>
        </p:nvSpPr>
        <p:spPr>
          <a:xfrm>
            <a:off x="591464" y="1676400"/>
            <a:ext cx="7999831" cy="5601533"/>
          </a:xfrm>
        </p:spPr>
        <p:txBody>
          <a:bodyPr/>
          <a:lstStyle/>
          <a:p>
            <a:endParaRPr lang="en-US" i="0"/>
          </a:p>
          <a:p>
            <a:r>
              <a:rPr lang="en-US" b="1" i="0"/>
              <a:t>1. </a:t>
            </a:r>
            <a:r>
              <a:rPr lang="en-US" i="0"/>
              <a:t>Security is not as simple as it might first appear to the novice. The requirements seem to be straightforward; indeed, most of the major requirements for security services can be given self- explanatory, one-word labels: confidentiality, authentication, non repudiation, or integrity </a:t>
            </a:r>
          </a:p>
          <a:p>
            <a:endParaRPr lang="en-US" i="0"/>
          </a:p>
          <a:p>
            <a:r>
              <a:rPr lang="en-US" b="1" i="0"/>
              <a:t>2. </a:t>
            </a:r>
            <a:r>
              <a:rPr lang="en-US" i="0"/>
              <a:t>In developing a particular security mechanism or algorithm, one must always consider potential attacks on those security features. </a:t>
            </a:r>
          </a:p>
          <a:p>
            <a:endParaRPr lang="en-US" i="0"/>
          </a:p>
          <a:p>
            <a:endParaRPr lang="en-US"/>
          </a:p>
        </p:txBody>
      </p:sp>
    </p:spTree>
    <p:extLst>
      <p:ext uri="{BB962C8B-B14F-4D97-AF65-F5344CB8AC3E}">
        <p14:creationId xmlns:p14="http://schemas.microsoft.com/office/powerpoint/2010/main" val="275506339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1057147" y="1157877"/>
            <a:ext cx="7564755" cy="1321435"/>
          </a:xfrm>
          <a:prstGeom prst="rect">
            <a:avLst/>
          </a:prstGeom>
        </p:spPr>
        <p:txBody>
          <a:bodyPr vert="horz" wrap="square" lIns="0" tIns="17335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800">
              <a:lnSpc>
                <a:spcPct val="100000"/>
              </a:lnSpc>
              <a:spcBef>
                <a:spcPts val="1365"/>
              </a:spcBef>
            </a:pPr>
            <a:r>
              <a:rPr sz="2000" b="1">
                <a:solidFill>
                  <a:srgbClr val="006FC0"/>
                </a:solidFill>
                <a:latin typeface="Carlito"/>
                <a:cs typeface="Carlito"/>
              </a:rPr>
              <a:t>2. </a:t>
            </a:r>
            <a:r>
              <a:rPr sz="2000" b="1" spc="-5">
                <a:solidFill>
                  <a:srgbClr val="006FC0"/>
                </a:solidFill>
                <a:latin typeface="Carlito"/>
                <a:cs typeface="Carlito"/>
              </a:rPr>
              <a:t>Substitution </a:t>
            </a:r>
            <a:r>
              <a:rPr sz="2000" b="1">
                <a:solidFill>
                  <a:srgbClr val="006FC0"/>
                </a:solidFill>
                <a:latin typeface="Carlito"/>
                <a:cs typeface="Carlito"/>
              </a:rPr>
              <a:t>technique: </a:t>
            </a:r>
            <a:r>
              <a:rPr sz="2000" spc="-10">
                <a:solidFill>
                  <a:srgbClr val="006FC0"/>
                </a:solidFill>
                <a:latin typeface="Carlito"/>
                <a:cs typeface="Carlito"/>
              </a:rPr>
              <a:t>Polyalphabetic</a:t>
            </a:r>
            <a:r>
              <a:rPr sz="2000" spc="-100">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a:p>
            <a:pPr marL="337185" indent="-287020">
              <a:lnSpc>
                <a:spcPct val="100000"/>
              </a:lnSpc>
              <a:spcBef>
                <a:spcPts val="1135"/>
              </a:spcBef>
              <a:buFont typeface="Arial" pitchFamily="34" charset="0"/>
              <a:buChar char="•"/>
              <a:tabLst>
                <a:tab pos="337185" algn="l"/>
                <a:tab pos="337820" algn="l"/>
              </a:tabLst>
            </a:pPr>
            <a:r>
              <a:rPr sz="1800">
                <a:latin typeface="Carlito"/>
                <a:cs typeface="Carlito"/>
              </a:rPr>
              <a:t>A </a:t>
            </a:r>
            <a:r>
              <a:rPr sz="1800" spc="-15">
                <a:latin typeface="Carlito"/>
                <a:cs typeface="Carlito"/>
              </a:rPr>
              <a:t>strong </a:t>
            </a:r>
            <a:r>
              <a:rPr sz="1800" spc="-5">
                <a:latin typeface="Carlito"/>
                <a:cs typeface="Carlito"/>
              </a:rPr>
              <a:t>cipher is one which disguises </a:t>
            </a:r>
            <a:r>
              <a:rPr sz="1800" spc="-10">
                <a:latin typeface="Carlito"/>
                <a:cs typeface="Carlito"/>
              </a:rPr>
              <a:t>your</a:t>
            </a:r>
            <a:r>
              <a:rPr sz="1800" spc="110">
                <a:latin typeface="Carlito"/>
                <a:cs typeface="Carlito"/>
              </a:rPr>
              <a:t> </a:t>
            </a:r>
            <a:r>
              <a:rPr sz="1800" spc="-5">
                <a:latin typeface="Carlito"/>
                <a:cs typeface="Carlito"/>
              </a:rPr>
              <a:t>fingerprint.</a:t>
            </a:r>
            <a:endParaRPr sz="1800">
              <a:latin typeface="Carlito"/>
              <a:cs typeface="Carlito"/>
            </a:endParaRPr>
          </a:p>
          <a:p>
            <a:pPr marL="337185" indent="-287020">
              <a:lnSpc>
                <a:spcPct val="100000"/>
              </a:lnSpc>
              <a:spcBef>
                <a:spcPts val="1080"/>
              </a:spcBef>
              <a:buFont typeface="Arial" pitchFamily="34" charset="0"/>
              <a:buChar char="•"/>
              <a:tabLst>
                <a:tab pos="337185" algn="l"/>
                <a:tab pos="337820" algn="l"/>
              </a:tabLst>
            </a:pPr>
            <a:r>
              <a:rPr sz="1800" spc="-5">
                <a:latin typeface="Carlito"/>
                <a:cs typeface="Carlito"/>
              </a:rPr>
              <a:t>By </a:t>
            </a:r>
            <a:r>
              <a:rPr sz="1800">
                <a:latin typeface="Carlito"/>
                <a:cs typeface="Carlito"/>
              </a:rPr>
              <a:t>the mid </a:t>
            </a:r>
            <a:r>
              <a:rPr sz="1800" spc="-5">
                <a:latin typeface="Carlito"/>
                <a:cs typeface="Carlito"/>
              </a:rPr>
              <a:t>15</a:t>
            </a:r>
            <a:r>
              <a:rPr sz="1800" spc="-7" baseline="25462">
                <a:latin typeface="Carlito"/>
                <a:cs typeface="Carlito"/>
              </a:rPr>
              <a:t>th </a:t>
            </a:r>
            <a:r>
              <a:rPr sz="1800" spc="-20">
                <a:latin typeface="Carlito"/>
                <a:cs typeface="Carlito"/>
              </a:rPr>
              <a:t>century, </a:t>
            </a:r>
            <a:r>
              <a:rPr sz="1800" spc="-10">
                <a:latin typeface="Carlito"/>
                <a:cs typeface="Carlito"/>
              </a:rPr>
              <a:t>cryptography </a:t>
            </a:r>
            <a:r>
              <a:rPr sz="1800" spc="-5">
                <a:latin typeface="Carlito"/>
                <a:cs typeface="Carlito"/>
              </a:rPr>
              <a:t>has advanced </a:t>
            </a:r>
            <a:r>
              <a:rPr sz="1800" spc="-10">
                <a:latin typeface="Carlito"/>
                <a:cs typeface="Carlito"/>
              </a:rPr>
              <a:t>to Polyalphabetic</a:t>
            </a:r>
            <a:r>
              <a:rPr sz="1800" spc="15">
                <a:latin typeface="Carlito"/>
                <a:cs typeface="Carlito"/>
              </a:rPr>
              <a:t> </a:t>
            </a:r>
            <a:r>
              <a:rPr sz="1800" spc="-30">
                <a:latin typeface="Carlito"/>
                <a:cs typeface="Carlito"/>
              </a:rPr>
              <a:t>Cipher.</a:t>
            </a:r>
            <a:endParaRPr sz="1800">
              <a:latin typeface="Carlito"/>
              <a:cs typeface="Carlito"/>
            </a:endParaRPr>
          </a:p>
        </p:txBody>
      </p:sp>
      <p:sp>
        <p:nvSpPr>
          <p:cNvPr id="6" name="object 6"/>
          <p:cNvSpPr/>
          <p:nvPr/>
        </p:nvSpPr>
        <p:spPr>
          <a:xfrm>
            <a:off x="3740658" y="4072890"/>
            <a:ext cx="76200" cy="379730"/>
          </a:xfrm>
          <a:custGeom>
            <a:avLst/>
            <a:gdLst/>
            <a:ahLst/>
            <a:cxnLst/>
            <a:rect l="l" t="t" r="r" b="b"/>
            <a:pathLst>
              <a:path w="76200" h="379729">
                <a:moveTo>
                  <a:pt x="28193" y="303022"/>
                </a:moveTo>
                <a:lnTo>
                  <a:pt x="0" y="303022"/>
                </a:lnTo>
                <a:lnTo>
                  <a:pt x="38100" y="379222"/>
                </a:lnTo>
                <a:lnTo>
                  <a:pt x="69850" y="315722"/>
                </a:lnTo>
                <a:lnTo>
                  <a:pt x="28193" y="315722"/>
                </a:lnTo>
                <a:lnTo>
                  <a:pt x="28193" y="303022"/>
                </a:lnTo>
                <a:close/>
              </a:path>
              <a:path w="76200" h="379729">
                <a:moveTo>
                  <a:pt x="48005" y="0"/>
                </a:moveTo>
                <a:lnTo>
                  <a:pt x="28193" y="0"/>
                </a:lnTo>
                <a:lnTo>
                  <a:pt x="28193" y="315722"/>
                </a:lnTo>
                <a:lnTo>
                  <a:pt x="48005" y="315722"/>
                </a:lnTo>
                <a:lnTo>
                  <a:pt x="48005" y="0"/>
                </a:lnTo>
                <a:close/>
              </a:path>
              <a:path w="76200" h="379729">
                <a:moveTo>
                  <a:pt x="76200" y="303022"/>
                </a:moveTo>
                <a:lnTo>
                  <a:pt x="48005" y="303022"/>
                </a:lnTo>
                <a:lnTo>
                  <a:pt x="48005" y="315722"/>
                </a:lnTo>
                <a:lnTo>
                  <a:pt x="69850" y="315722"/>
                </a:lnTo>
                <a:lnTo>
                  <a:pt x="76200" y="303022"/>
                </a:lnTo>
                <a:close/>
              </a:path>
            </a:pathLst>
          </a:custGeom>
          <a:solidFill>
            <a:srgbClr val="00AF5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p:nvPr/>
        </p:nvSpPr>
        <p:spPr>
          <a:xfrm>
            <a:off x="1718310" y="3828669"/>
            <a:ext cx="2776855" cy="941069"/>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6550">
              <a:lnSpc>
                <a:spcPct val="100000"/>
              </a:lnSpc>
              <a:spcBef>
                <a:spcPts val="100"/>
              </a:spcBef>
              <a:tabLst>
                <a:tab pos="1858010" algn="l"/>
              </a:tabLst>
            </a:pPr>
            <a:r>
              <a:rPr sz="1800" spc="-10">
                <a:latin typeface="Carlito"/>
                <a:cs typeface="Carlito"/>
              </a:rPr>
              <a:t>Secret</a:t>
            </a:r>
            <a:r>
              <a:rPr sz="1800" spc="5">
                <a:latin typeface="Carlito"/>
                <a:cs typeface="Carlito"/>
              </a:rPr>
              <a:t> </a:t>
            </a:r>
            <a:r>
              <a:rPr sz="1800" spc="-25">
                <a:latin typeface="Carlito"/>
                <a:cs typeface="Carlito"/>
              </a:rPr>
              <a:t>Word:	</a:t>
            </a:r>
            <a:r>
              <a:rPr sz="1800">
                <a:solidFill>
                  <a:srgbClr val="FF0000"/>
                </a:solidFill>
                <a:latin typeface="Carlito"/>
                <a:cs typeface="Carlito"/>
              </a:rPr>
              <a:t>RICH</a:t>
            </a:r>
            <a:endParaRPr sz="1800">
              <a:latin typeface="Carlito"/>
              <a:cs typeface="Carlito"/>
            </a:endParaRPr>
          </a:p>
          <a:p>
            <a:pPr>
              <a:lnSpc>
                <a:spcPct val="100000"/>
              </a:lnSpc>
              <a:spcBef>
                <a:spcPts val="15"/>
              </a:spcBef>
            </a:pPr>
            <a:endParaRPr sz="2350">
              <a:latin typeface="Carlito"/>
              <a:cs typeface="Carlito"/>
            </a:endParaRPr>
          </a:p>
          <a:p>
            <a:pPr marL="12700">
              <a:lnSpc>
                <a:spcPct val="100000"/>
              </a:lnSpc>
            </a:pPr>
            <a:r>
              <a:rPr sz="1800" spc="-15">
                <a:latin typeface="Carlito"/>
                <a:cs typeface="Carlito"/>
              </a:rPr>
              <a:t>Letter </a:t>
            </a:r>
            <a:r>
              <a:rPr sz="1800" spc="-10">
                <a:latin typeface="Carlito"/>
                <a:cs typeface="Carlito"/>
              </a:rPr>
              <a:t>Position: </a:t>
            </a:r>
            <a:r>
              <a:rPr sz="1800">
                <a:solidFill>
                  <a:srgbClr val="008000"/>
                </a:solidFill>
                <a:latin typeface="Carlito"/>
                <a:cs typeface="Carlito"/>
              </a:rPr>
              <a:t>17 </a:t>
            </a:r>
            <a:r>
              <a:rPr sz="1800" spc="-105">
                <a:solidFill>
                  <a:srgbClr val="008000"/>
                </a:solidFill>
                <a:latin typeface="Arial" pitchFamily="34" charset="0"/>
                <a:cs typeface="Arial" pitchFamily="34" charset="0"/>
              </a:rPr>
              <a:t>– </a:t>
            </a:r>
            <a:r>
              <a:rPr sz="1800">
                <a:solidFill>
                  <a:srgbClr val="008000"/>
                </a:solidFill>
                <a:latin typeface="Carlito"/>
                <a:cs typeface="Carlito"/>
              </a:rPr>
              <a:t>8 </a:t>
            </a:r>
            <a:r>
              <a:rPr sz="1800" spc="-105">
                <a:solidFill>
                  <a:srgbClr val="008000"/>
                </a:solidFill>
                <a:latin typeface="Arial" pitchFamily="34" charset="0"/>
                <a:cs typeface="Arial" pitchFamily="34" charset="0"/>
              </a:rPr>
              <a:t>– </a:t>
            </a:r>
            <a:r>
              <a:rPr sz="1800">
                <a:solidFill>
                  <a:srgbClr val="008000"/>
                </a:solidFill>
                <a:latin typeface="Carlito"/>
                <a:cs typeface="Carlito"/>
              </a:rPr>
              <a:t>2 </a:t>
            </a:r>
            <a:r>
              <a:rPr sz="1800" spc="-105">
                <a:solidFill>
                  <a:srgbClr val="008000"/>
                </a:solidFill>
                <a:latin typeface="Arial" pitchFamily="34" charset="0"/>
                <a:cs typeface="Arial" pitchFamily="34" charset="0"/>
              </a:rPr>
              <a:t>–</a:t>
            </a:r>
            <a:r>
              <a:rPr sz="1800" spc="-35">
                <a:solidFill>
                  <a:srgbClr val="008000"/>
                </a:solidFill>
                <a:latin typeface="Arial" pitchFamily="34" charset="0"/>
                <a:cs typeface="Arial" pitchFamily="34" charset="0"/>
              </a:rPr>
              <a:t> </a:t>
            </a:r>
            <a:r>
              <a:rPr sz="1800">
                <a:solidFill>
                  <a:srgbClr val="008000"/>
                </a:solidFill>
                <a:latin typeface="Carlito"/>
                <a:cs typeface="Carlito"/>
              </a:rPr>
              <a:t>7</a:t>
            </a:r>
            <a:endParaRPr sz="1800">
              <a:latin typeface="Carlito"/>
              <a:cs typeface="Carlito"/>
            </a:endParaRPr>
          </a:p>
        </p:txBody>
      </p:sp>
      <p:sp>
        <p:nvSpPr>
          <p:cNvPr id="8" name="object 8"/>
          <p:cNvSpPr txBox="1"/>
          <p:nvPr/>
        </p:nvSpPr>
        <p:spPr>
          <a:xfrm>
            <a:off x="1639316" y="3369691"/>
            <a:ext cx="1663064"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spc="-5">
                <a:latin typeface="Carlito"/>
                <a:cs typeface="Carlito"/>
              </a:rPr>
              <a:t>Message </a:t>
            </a:r>
            <a:r>
              <a:rPr sz="1800" spc="-10">
                <a:latin typeface="Carlito"/>
                <a:cs typeface="Carlito"/>
              </a:rPr>
              <a:t>to</a:t>
            </a:r>
            <a:r>
              <a:rPr sz="1800" spc="-55">
                <a:latin typeface="Carlito"/>
                <a:cs typeface="Carlito"/>
              </a:rPr>
              <a:t> </a:t>
            </a:r>
            <a:r>
              <a:rPr sz="1800" spc="-5">
                <a:latin typeface="Carlito"/>
                <a:cs typeface="Carlito"/>
              </a:rPr>
              <a:t>Send:</a:t>
            </a:r>
            <a:endParaRPr sz="1800">
              <a:latin typeface="Carlito"/>
              <a:cs typeface="Carlito"/>
            </a:endParaRPr>
          </a:p>
        </p:txBody>
      </p:sp>
      <p:sp>
        <p:nvSpPr>
          <p:cNvPr id="9" name="object 9"/>
          <p:cNvSpPr txBox="1"/>
          <p:nvPr/>
        </p:nvSpPr>
        <p:spPr>
          <a:xfrm>
            <a:off x="3436365" y="3369691"/>
            <a:ext cx="1511300"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spc="-5">
                <a:solidFill>
                  <a:srgbClr val="006FC0"/>
                </a:solidFill>
                <a:latin typeface="Carlito"/>
                <a:cs typeface="Carlito"/>
              </a:rPr>
              <a:t>Hide </a:t>
            </a:r>
            <a:r>
              <a:rPr sz="1800">
                <a:solidFill>
                  <a:srgbClr val="006FC0"/>
                </a:solidFill>
                <a:latin typeface="Carlito"/>
                <a:cs typeface="Carlito"/>
              </a:rPr>
              <a:t>the</a:t>
            </a:r>
            <a:r>
              <a:rPr sz="1800" spc="-60">
                <a:solidFill>
                  <a:srgbClr val="006FC0"/>
                </a:solidFill>
                <a:latin typeface="Carlito"/>
                <a:cs typeface="Carlito"/>
              </a:rPr>
              <a:t> </a:t>
            </a:r>
            <a:r>
              <a:rPr sz="1800">
                <a:solidFill>
                  <a:srgbClr val="006FC0"/>
                </a:solidFill>
                <a:latin typeface="Carlito"/>
                <a:cs typeface="Carlito"/>
              </a:rPr>
              <a:t>money</a:t>
            </a:r>
            <a:endParaRPr sz="1800">
              <a:latin typeface="Carlito"/>
              <a:cs typeface="Carlito"/>
            </a:endParaRPr>
          </a:p>
        </p:txBody>
      </p:sp>
      <p:sp>
        <p:nvSpPr>
          <p:cNvPr id="10" name="object 10"/>
          <p:cNvSpPr/>
          <p:nvPr/>
        </p:nvSpPr>
        <p:spPr>
          <a:xfrm>
            <a:off x="3691890" y="5266182"/>
            <a:ext cx="76200" cy="174244"/>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txBox="1"/>
          <p:nvPr/>
        </p:nvSpPr>
        <p:spPr>
          <a:xfrm>
            <a:off x="1185773" y="5012893"/>
            <a:ext cx="4259580" cy="74612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46379">
              <a:lnSpc>
                <a:spcPct val="100000"/>
              </a:lnSpc>
              <a:spcBef>
                <a:spcPts val="100"/>
              </a:spcBef>
            </a:pPr>
            <a:r>
              <a:rPr sz="1800">
                <a:latin typeface="Carlito"/>
                <a:cs typeface="Carlito"/>
              </a:rPr>
              <a:t>Adding </a:t>
            </a:r>
            <a:r>
              <a:rPr sz="1800" spc="-5">
                <a:latin typeface="Carlito"/>
                <a:cs typeface="Carlito"/>
              </a:rPr>
              <a:t>Sequence: </a:t>
            </a:r>
            <a:r>
              <a:rPr sz="1800" spc="-10">
                <a:solidFill>
                  <a:srgbClr val="006FC0"/>
                </a:solidFill>
                <a:latin typeface="Carlito"/>
                <a:cs typeface="Carlito"/>
              </a:rPr>
              <a:t>Hide </a:t>
            </a:r>
            <a:r>
              <a:rPr sz="1800">
                <a:solidFill>
                  <a:srgbClr val="006FC0"/>
                </a:solidFill>
                <a:latin typeface="Carlito"/>
                <a:cs typeface="Carlito"/>
              </a:rPr>
              <a:t>the</a:t>
            </a:r>
            <a:r>
              <a:rPr sz="1800" spc="60">
                <a:solidFill>
                  <a:srgbClr val="006FC0"/>
                </a:solidFill>
                <a:latin typeface="Carlito"/>
                <a:cs typeface="Carlito"/>
              </a:rPr>
              <a:t> </a:t>
            </a:r>
            <a:r>
              <a:rPr sz="1800" spc="-5">
                <a:solidFill>
                  <a:srgbClr val="006FC0"/>
                </a:solidFill>
                <a:latin typeface="Carlito"/>
                <a:cs typeface="Carlito"/>
              </a:rPr>
              <a:t>money</a:t>
            </a:r>
            <a:endParaRPr sz="1800">
              <a:latin typeface="Carlito"/>
              <a:cs typeface="Carlito"/>
            </a:endParaRPr>
          </a:p>
          <a:p>
            <a:pPr marL="12700">
              <a:lnSpc>
                <a:spcPct val="100000"/>
              </a:lnSpc>
              <a:spcBef>
                <a:spcPts val="1350"/>
              </a:spcBef>
              <a:tabLst>
                <a:tab pos="1457960" algn="l"/>
                <a:tab pos="2674620" algn="l"/>
              </a:tabLst>
            </a:pPr>
            <a:r>
              <a:rPr sz="1800">
                <a:solidFill>
                  <a:srgbClr val="C00000"/>
                </a:solidFill>
                <a:latin typeface="Carlito"/>
                <a:cs typeface="Carlito"/>
              </a:rPr>
              <a:t>17 </a:t>
            </a:r>
            <a:r>
              <a:rPr sz="1800" spc="-105">
                <a:solidFill>
                  <a:srgbClr val="C00000"/>
                </a:solidFill>
                <a:latin typeface="Arial" pitchFamily="34" charset="0"/>
                <a:cs typeface="Arial" pitchFamily="34" charset="0"/>
              </a:rPr>
              <a:t>– </a:t>
            </a:r>
            <a:r>
              <a:rPr sz="1800">
                <a:solidFill>
                  <a:srgbClr val="C00000"/>
                </a:solidFill>
                <a:latin typeface="Carlito"/>
                <a:cs typeface="Carlito"/>
              </a:rPr>
              <a:t>8 </a:t>
            </a:r>
            <a:r>
              <a:rPr sz="1800" spc="-105">
                <a:solidFill>
                  <a:srgbClr val="C00000"/>
                </a:solidFill>
                <a:latin typeface="Arial" pitchFamily="34" charset="0"/>
                <a:cs typeface="Arial" pitchFamily="34" charset="0"/>
              </a:rPr>
              <a:t>– </a:t>
            </a:r>
            <a:r>
              <a:rPr sz="1800">
                <a:solidFill>
                  <a:srgbClr val="C00000"/>
                </a:solidFill>
                <a:latin typeface="Carlito"/>
                <a:cs typeface="Carlito"/>
              </a:rPr>
              <a:t>2</a:t>
            </a:r>
            <a:r>
              <a:rPr sz="1800" spc="50">
                <a:solidFill>
                  <a:srgbClr val="C00000"/>
                </a:solidFill>
                <a:latin typeface="Carlito"/>
                <a:cs typeface="Carlito"/>
              </a:rPr>
              <a:t> </a:t>
            </a:r>
            <a:r>
              <a:rPr sz="1800" spc="-105">
                <a:solidFill>
                  <a:srgbClr val="C00000"/>
                </a:solidFill>
                <a:latin typeface="Arial" pitchFamily="34" charset="0"/>
                <a:cs typeface="Arial" pitchFamily="34" charset="0"/>
              </a:rPr>
              <a:t>–</a:t>
            </a:r>
            <a:r>
              <a:rPr sz="1800" spc="-90">
                <a:solidFill>
                  <a:srgbClr val="C00000"/>
                </a:solidFill>
                <a:latin typeface="Arial" pitchFamily="34" charset="0"/>
                <a:cs typeface="Arial" pitchFamily="34" charset="0"/>
              </a:rPr>
              <a:t> </a:t>
            </a:r>
            <a:r>
              <a:rPr sz="1800">
                <a:solidFill>
                  <a:srgbClr val="C00000"/>
                </a:solidFill>
                <a:latin typeface="Carlito"/>
                <a:cs typeface="Carlito"/>
              </a:rPr>
              <a:t>7	17 </a:t>
            </a:r>
            <a:r>
              <a:rPr sz="1800" spc="-105">
                <a:solidFill>
                  <a:srgbClr val="C00000"/>
                </a:solidFill>
                <a:latin typeface="Arial" pitchFamily="34" charset="0"/>
                <a:cs typeface="Arial" pitchFamily="34" charset="0"/>
              </a:rPr>
              <a:t>– </a:t>
            </a:r>
            <a:r>
              <a:rPr sz="1800">
                <a:solidFill>
                  <a:srgbClr val="C00000"/>
                </a:solidFill>
                <a:latin typeface="Carlito"/>
                <a:cs typeface="Carlito"/>
              </a:rPr>
              <a:t>8</a:t>
            </a:r>
            <a:r>
              <a:rPr sz="1800" spc="25">
                <a:solidFill>
                  <a:srgbClr val="C00000"/>
                </a:solidFill>
                <a:latin typeface="Carlito"/>
                <a:cs typeface="Carlito"/>
              </a:rPr>
              <a:t> </a:t>
            </a:r>
            <a:r>
              <a:rPr sz="1800" spc="-105">
                <a:solidFill>
                  <a:srgbClr val="C00000"/>
                </a:solidFill>
                <a:latin typeface="Arial" pitchFamily="34" charset="0"/>
                <a:cs typeface="Arial" pitchFamily="34" charset="0"/>
              </a:rPr>
              <a:t>–</a:t>
            </a:r>
            <a:r>
              <a:rPr sz="1800" spc="-80">
                <a:solidFill>
                  <a:srgbClr val="C00000"/>
                </a:solidFill>
                <a:latin typeface="Arial" pitchFamily="34" charset="0"/>
                <a:cs typeface="Arial" pitchFamily="34" charset="0"/>
              </a:rPr>
              <a:t> </a:t>
            </a:r>
            <a:r>
              <a:rPr sz="1800">
                <a:solidFill>
                  <a:srgbClr val="C00000"/>
                </a:solidFill>
                <a:latin typeface="Carlito"/>
                <a:cs typeface="Carlito"/>
              </a:rPr>
              <a:t>2	7 </a:t>
            </a:r>
            <a:r>
              <a:rPr sz="1800" spc="-105">
                <a:solidFill>
                  <a:srgbClr val="C00000"/>
                </a:solidFill>
                <a:latin typeface="Arial" pitchFamily="34" charset="0"/>
                <a:cs typeface="Arial" pitchFamily="34" charset="0"/>
              </a:rPr>
              <a:t>– </a:t>
            </a:r>
            <a:r>
              <a:rPr sz="1800">
                <a:solidFill>
                  <a:srgbClr val="C00000"/>
                </a:solidFill>
                <a:latin typeface="Carlito"/>
                <a:cs typeface="Carlito"/>
              </a:rPr>
              <a:t>17 </a:t>
            </a:r>
            <a:r>
              <a:rPr sz="1800" spc="-105">
                <a:solidFill>
                  <a:srgbClr val="C00000"/>
                </a:solidFill>
                <a:latin typeface="Arial" pitchFamily="34" charset="0"/>
                <a:cs typeface="Arial" pitchFamily="34" charset="0"/>
              </a:rPr>
              <a:t>– </a:t>
            </a:r>
            <a:r>
              <a:rPr sz="1800">
                <a:solidFill>
                  <a:srgbClr val="C00000"/>
                </a:solidFill>
                <a:latin typeface="Carlito"/>
                <a:cs typeface="Carlito"/>
              </a:rPr>
              <a:t>8 </a:t>
            </a:r>
            <a:r>
              <a:rPr sz="1800" spc="-105">
                <a:solidFill>
                  <a:srgbClr val="C00000"/>
                </a:solidFill>
                <a:latin typeface="Arial" pitchFamily="34" charset="0"/>
                <a:cs typeface="Arial" pitchFamily="34" charset="0"/>
              </a:rPr>
              <a:t>– </a:t>
            </a:r>
            <a:r>
              <a:rPr sz="1800">
                <a:solidFill>
                  <a:srgbClr val="C00000"/>
                </a:solidFill>
                <a:latin typeface="Carlito"/>
                <a:cs typeface="Carlito"/>
              </a:rPr>
              <a:t>2 </a:t>
            </a:r>
            <a:r>
              <a:rPr sz="1800" spc="-105">
                <a:solidFill>
                  <a:srgbClr val="C00000"/>
                </a:solidFill>
                <a:latin typeface="Arial" pitchFamily="34" charset="0"/>
                <a:cs typeface="Arial" pitchFamily="34" charset="0"/>
              </a:rPr>
              <a:t>– </a:t>
            </a:r>
            <a:r>
              <a:rPr sz="1800">
                <a:solidFill>
                  <a:srgbClr val="C00000"/>
                </a:solidFill>
                <a:latin typeface="Carlito"/>
                <a:cs typeface="Carlito"/>
              </a:rPr>
              <a:t>7</a:t>
            </a:r>
            <a:endParaRPr sz="1800">
              <a:latin typeface="Carlito"/>
              <a:cs typeface="Carlito"/>
            </a:endParaRPr>
          </a:p>
        </p:txBody>
      </p:sp>
      <p:sp>
        <p:nvSpPr>
          <p:cNvPr id="12" name="object 12"/>
          <p:cNvSpPr/>
          <p:nvPr/>
        </p:nvSpPr>
        <p:spPr>
          <a:xfrm>
            <a:off x="5237988" y="4261103"/>
            <a:ext cx="1127760" cy="285115"/>
          </a:xfrm>
          <a:custGeom>
            <a:avLst/>
            <a:gdLst/>
            <a:ahLst/>
            <a:cxnLst/>
            <a:rect l="l" t="t" r="r" b="b"/>
            <a:pathLst>
              <a:path w="1127760" h="285114">
                <a:moveTo>
                  <a:pt x="0" y="71247"/>
                </a:moveTo>
                <a:lnTo>
                  <a:pt x="985265" y="71247"/>
                </a:lnTo>
                <a:lnTo>
                  <a:pt x="985265" y="0"/>
                </a:lnTo>
                <a:lnTo>
                  <a:pt x="1127760" y="142494"/>
                </a:lnTo>
                <a:lnTo>
                  <a:pt x="985265" y="284988"/>
                </a:lnTo>
                <a:lnTo>
                  <a:pt x="985265" y="213741"/>
                </a:lnTo>
                <a:lnTo>
                  <a:pt x="0" y="213741"/>
                </a:lnTo>
                <a:lnTo>
                  <a:pt x="0" y="71247"/>
                </a:lnTo>
                <a:close/>
              </a:path>
            </a:pathLst>
          </a:custGeom>
          <a:ln w="9144">
            <a:solidFill>
              <a:srgbClr val="EC7C3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13"/>
          <p:cNvSpPr txBox="1"/>
          <p:nvPr/>
        </p:nvSpPr>
        <p:spPr>
          <a:xfrm>
            <a:off x="6881241" y="3369691"/>
            <a:ext cx="331914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tabLst>
                <a:tab pos="2679065" algn="l"/>
                <a:tab pos="3122930" algn="l"/>
              </a:tabLst>
            </a:pPr>
            <a:r>
              <a:rPr sz="1800" spc="-5">
                <a:latin typeface="Carlito"/>
                <a:cs typeface="Carlito"/>
              </a:rPr>
              <a:t>O</a:t>
            </a:r>
            <a:r>
              <a:rPr sz="1800" spc="-10">
                <a:latin typeface="Carlito"/>
                <a:cs typeface="Carlito"/>
              </a:rPr>
              <a:t>r</a:t>
            </a:r>
            <a:r>
              <a:rPr sz="1800" spc="-5">
                <a:latin typeface="Carlito"/>
                <a:cs typeface="Carlito"/>
              </a:rPr>
              <a:t>i</a:t>
            </a:r>
            <a:r>
              <a:rPr sz="1800">
                <a:latin typeface="Carlito"/>
                <a:cs typeface="Carlito"/>
              </a:rPr>
              <a:t>ginal</a:t>
            </a:r>
            <a:r>
              <a:rPr sz="1800" spc="5">
                <a:latin typeface="Carlito"/>
                <a:cs typeface="Carlito"/>
              </a:rPr>
              <a:t> </a:t>
            </a:r>
            <a:r>
              <a:rPr sz="1800" spc="-45">
                <a:latin typeface="Carlito"/>
                <a:cs typeface="Carlito"/>
              </a:rPr>
              <a:t>P</a:t>
            </a:r>
            <a:r>
              <a:rPr sz="1800" spc="-5">
                <a:latin typeface="Carlito"/>
                <a:cs typeface="Carlito"/>
              </a:rPr>
              <a:t>osi</a:t>
            </a:r>
            <a:r>
              <a:rPr sz="1800" spc="-10">
                <a:latin typeface="Carlito"/>
                <a:cs typeface="Carlito"/>
              </a:rPr>
              <a:t>t</a:t>
            </a:r>
            <a:r>
              <a:rPr sz="1800" spc="-5">
                <a:latin typeface="Carlito"/>
                <a:cs typeface="Carlito"/>
              </a:rPr>
              <a:t>ion</a:t>
            </a:r>
            <a:r>
              <a:rPr sz="1800">
                <a:latin typeface="Carlito"/>
                <a:cs typeface="Carlito"/>
              </a:rPr>
              <a:t>: </a:t>
            </a:r>
            <a:r>
              <a:rPr sz="1800" spc="30">
                <a:latin typeface="Carlito"/>
                <a:cs typeface="Carlito"/>
              </a:rPr>
              <a:t> </a:t>
            </a:r>
            <a:r>
              <a:rPr sz="1800">
                <a:solidFill>
                  <a:srgbClr val="006FC0"/>
                </a:solidFill>
                <a:latin typeface="Carlito"/>
                <a:cs typeface="Carlito"/>
              </a:rPr>
              <a:t>H</a:t>
            </a:r>
            <a:r>
              <a:rPr sz="1800" spc="15">
                <a:solidFill>
                  <a:srgbClr val="006FC0"/>
                </a:solidFill>
                <a:latin typeface="Carlito"/>
                <a:cs typeface="Carlito"/>
              </a:rPr>
              <a:t> </a:t>
            </a:r>
            <a:r>
              <a:rPr sz="1800">
                <a:solidFill>
                  <a:srgbClr val="006FC0"/>
                </a:solidFill>
                <a:latin typeface="Carlito"/>
                <a:cs typeface="Carlito"/>
              </a:rPr>
              <a:t>i</a:t>
            </a:r>
            <a:r>
              <a:rPr sz="1800" spc="-5">
                <a:solidFill>
                  <a:srgbClr val="006FC0"/>
                </a:solidFill>
                <a:latin typeface="Carlito"/>
                <a:cs typeface="Carlito"/>
              </a:rPr>
              <a:t> </a:t>
            </a:r>
            <a:r>
              <a:rPr sz="1800">
                <a:solidFill>
                  <a:srgbClr val="006FC0"/>
                </a:solidFill>
                <a:latin typeface="Carlito"/>
                <a:cs typeface="Carlito"/>
              </a:rPr>
              <a:t>d</a:t>
            </a:r>
            <a:r>
              <a:rPr sz="1800" spc="10">
                <a:solidFill>
                  <a:srgbClr val="006FC0"/>
                </a:solidFill>
                <a:latin typeface="Carlito"/>
                <a:cs typeface="Carlito"/>
              </a:rPr>
              <a:t> </a:t>
            </a:r>
            <a:r>
              <a:rPr sz="1800">
                <a:solidFill>
                  <a:srgbClr val="006FC0"/>
                </a:solidFill>
                <a:latin typeface="Carlito"/>
                <a:cs typeface="Carlito"/>
              </a:rPr>
              <a:t>e </a:t>
            </a:r>
            <a:r>
              <a:rPr sz="1800" spc="15">
                <a:solidFill>
                  <a:srgbClr val="006FC0"/>
                </a:solidFill>
                <a:latin typeface="Carlito"/>
                <a:cs typeface="Carlito"/>
              </a:rPr>
              <a:t> </a:t>
            </a:r>
            <a:r>
              <a:rPr sz="1800">
                <a:solidFill>
                  <a:srgbClr val="006FC0"/>
                </a:solidFill>
                <a:latin typeface="Carlito"/>
                <a:cs typeface="Carlito"/>
              </a:rPr>
              <a:t>t	h</a:t>
            </a:r>
            <a:r>
              <a:rPr sz="1800" spc="10">
                <a:solidFill>
                  <a:srgbClr val="006FC0"/>
                </a:solidFill>
                <a:latin typeface="Carlito"/>
                <a:cs typeface="Carlito"/>
              </a:rPr>
              <a:t> </a:t>
            </a:r>
            <a:r>
              <a:rPr sz="1800">
                <a:solidFill>
                  <a:srgbClr val="006FC0"/>
                </a:solidFill>
                <a:latin typeface="Carlito"/>
                <a:cs typeface="Carlito"/>
              </a:rPr>
              <a:t>e	m</a:t>
            </a:r>
            <a:endParaRPr sz="1800">
              <a:latin typeface="Carlito"/>
              <a:cs typeface="Carlito"/>
            </a:endParaRPr>
          </a:p>
        </p:txBody>
      </p:sp>
      <p:sp>
        <p:nvSpPr>
          <p:cNvPr id="14" name="object 14"/>
          <p:cNvSpPr txBox="1"/>
          <p:nvPr/>
        </p:nvSpPr>
        <p:spPr>
          <a:xfrm>
            <a:off x="10331877" y="3369691"/>
            <a:ext cx="85026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tabLst>
                <a:tab pos="289560" algn="l"/>
              </a:tabLst>
            </a:pPr>
            <a:r>
              <a:rPr sz="1800">
                <a:solidFill>
                  <a:srgbClr val="006FC0"/>
                </a:solidFill>
                <a:latin typeface="Carlito"/>
                <a:cs typeface="Carlito"/>
              </a:rPr>
              <a:t>o	n e</a:t>
            </a:r>
            <a:r>
              <a:rPr sz="1800" spc="335">
                <a:solidFill>
                  <a:srgbClr val="006FC0"/>
                </a:solidFill>
                <a:latin typeface="Carlito"/>
                <a:cs typeface="Carlito"/>
              </a:rPr>
              <a:t> </a:t>
            </a:r>
            <a:r>
              <a:rPr sz="1800">
                <a:solidFill>
                  <a:srgbClr val="006FC0"/>
                </a:solidFill>
                <a:latin typeface="Carlito"/>
                <a:cs typeface="Carlito"/>
              </a:rPr>
              <a:t>y</a:t>
            </a:r>
            <a:endParaRPr sz="1800">
              <a:latin typeface="Carlito"/>
              <a:cs typeface="Carlito"/>
            </a:endParaRPr>
          </a:p>
        </p:txBody>
      </p:sp>
      <p:sp>
        <p:nvSpPr>
          <p:cNvPr id="15" name="object 15"/>
          <p:cNvSpPr txBox="1"/>
          <p:nvPr/>
        </p:nvSpPr>
        <p:spPr>
          <a:xfrm>
            <a:off x="8518906" y="3554348"/>
            <a:ext cx="272859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tabLst>
                <a:tab pos="1462405" algn="l"/>
              </a:tabLst>
            </a:pPr>
            <a:r>
              <a:rPr sz="1800">
                <a:solidFill>
                  <a:srgbClr val="C00000"/>
                </a:solidFill>
                <a:latin typeface="Carlito"/>
                <a:cs typeface="Carlito"/>
              </a:rPr>
              <a:t>7 8 3 4  19</a:t>
            </a:r>
            <a:r>
              <a:rPr sz="1800" spc="20">
                <a:solidFill>
                  <a:srgbClr val="C00000"/>
                </a:solidFill>
                <a:latin typeface="Carlito"/>
                <a:cs typeface="Carlito"/>
              </a:rPr>
              <a:t> </a:t>
            </a:r>
            <a:r>
              <a:rPr sz="1800">
                <a:solidFill>
                  <a:srgbClr val="C00000"/>
                </a:solidFill>
                <a:latin typeface="Carlito"/>
                <a:cs typeface="Carlito"/>
              </a:rPr>
              <a:t>7</a:t>
            </a:r>
            <a:r>
              <a:rPr sz="1800" spc="10">
                <a:solidFill>
                  <a:srgbClr val="C00000"/>
                </a:solidFill>
                <a:latin typeface="Carlito"/>
                <a:cs typeface="Carlito"/>
              </a:rPr>
              <a:t> </a:t>
            </a:r>
            <a:r>
              <a:rPr sz="1800">
                <a:solidFill>
                  <a:srgbClr val="C00000"/>
                </a:solidFill>
                <a:latin typeface="Carlito"/>
                <a:cs typeface="Carlito"/>
              </a:rPr>
              <a:t>4	12 14 13 4</a:t>
            </a:r>
            <a:r>
              <a:rPr sz="1800" spc="-75">
                <a:solidFill>
                  <a:srgbClr val="C00000"/>
                </a:solidFill>
                <a:latin typeface="Carlito"/>
                <a:cs typeface="Carlito"/>
              </a:rPr>
              <a:t> </a:t>
            </a:r>
            <a:r>
              <a:rPr sz="1800">
                <a:solidFill>
                  <a:srgbClr val="C00000"/>
                </a:solidFill>
                <a:latin typeface="Carlito"/>
                <a:cs typeface="Carlito"/>
              </a:rPr>
              <a:t>24</a:t>
            </a:r>
            <a:endParaRPr sz="1800">
              <a:latin typeface="Carlito"/>
              <a:cs typeface="Carlito"/>
            </a:endParaRPr>
          </a:p>
        </p:txBody>
      </p:sp>
      <p:grpSp>
        <p:nvGrpSpPr>
          <p:cNvPr id="16" name="object 16"/>
          <p:cNvGrpSpPr/>
          <p:nvPr/>
        </p:nvGrpSpPr>
        <p:grpSpPr>
          <a:xfrm>
            <a:off x="7719037" y="3846472"/>
            <a:ext cx="611505" cy="379730"/>
            <a:chOff x="7719037" y="3846472"/>
            <a:chExt cx="611505" cy="379730"/>
          </a:xfrm>
        </p:grpSpPr>
        <p:sp>
          <p:nvSpPr>
            <p:cNvPr id="17" name="object 17"/>
            <p:cNvSpPr/>
            <p:nvPr/>
          </p:nvSpPr>
          <p:spPr>
            <a:xfrm>
              <a:off x="7719037" y="3846472"/>
              <a:ext cx="611143" cy="379683"/>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18"/>
            <p:cNvSpPr/>
            <p:nvPr/>
          </p:nvSpPr>
          <p:spPr>
            <a:xfrm>
              <a:off x="7769351" y="3877310"/>
              <a:ext cx="515112" cy="284480"/>
            </a:xfrm>
            <a:prstGeom prst="rect">
              <a:avLst/>
            </a:prstGeom>
            <a:blipFill>
              <a:blip r:embed="rId4"/>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9" name="object 19"/>
          <p:cNvSpPr/>
          <p:nvPr/>
        </p:nvSpPr>
        <p:spPr>
          <a:xfrm>
            <a:off x="8531352" y="3810000"/>
            <a:ext cx="79375" cy="451484"/>
          </a:xfrm>
          <a:custGeom>
            <a:avLst/>
            <a:gdLst/>
            <a:ahLst/>
            <a:cxnLst/>
            <a:rect l="l" t="t" r="r" b="b"/>
            <a:pathLst>
              <a:path w="79375" h="451484">
                <a:moveTo>
                  <a:pt x="79121" y="0"/>
                </a:moveTo>
                <a:lnTo>
                  <a:pt x="0" y="451104"/>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20"/>
          <p:cNvSpPr/>
          <p:nvPr/>
        </p:nvSpPr>
        <p:spPr>
          <a:xfrm>
            <a:off x="8735568" y="3808476"/>
            <a:ext cx="3175" cy="470534"/>
          </a:xfrm>
          <a:custGeom>
            <a:avLst/>
            <a:gdLst/>
            <a:ahLst/>
            <a:cxnLst/>
            <a:rect l="l" t="t" r="r" b="b"/>
            <a:pathLst>
              <a:path w="3175" h="470534">
                <a:moveTo>
                  <a:pt x="2921" y="0"/>
                </a:moveTo>
                <a:lnTo>
                  <a:pt x="0" y="470535"/>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21"/>
          <p:cNvSpPr/>
          <p:nvPr/>
        </p:nvSpPr>
        <p:spPr>
          <a:xfrm flipH="1">
            <a:off x="8927592" y="3810000"/>
            <a:ext cx="0" cy="468630"/>
          </a:xfrm>
          <a:custGeom>
            <a:avLst/>
            <a:gdLst/>
            <a:ahLst/>
            <a:cxnLst/>
            <a:rect l="l" t="t" r="r" b="b"/>
            <a:pathLst>
              <a:path h="468629">
                <a:moveTo>
                  <a:pt x="0" y="0"/>
                </a:moveTo>
                <a:lnTo>
                  <a:pt x="0" y="468502"/>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22"/>
          <p:cNvSpPr/>
          <p:nvPr/>
        </p:nvSpPr>
        <p:spPr>
          <a:xfrm>
            <a:off x="9118092" y="3810000"/>
            <a:ext cx="10160" cy="468630"/>
          </a:xfrm>
          <a:custGeom>
            <a:avLst/>
            <a:gdLst/>
            <a:ahLst/>
            <a:cxnLst/>
            <a:rect l="l" t="t" r="r" b="b"/>
            <a:pathLst>
              <a:path w="10159" h="468629">
                <a:moveTo>
                  <a:pt x="9905" y="0"/>
                </a:moveTo>
                <a:lnTo>
                  <a:pt x="0" y="468502"/>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object 23"/>
          <p:cNvSpPr/>
          <p:nvPr/>
        </p:nvSpPr>
        <p:spPr>
          <a:xfrm>
            <a:off x="9387840" y="3803903"/>
            <a:ext cx="62230" cy="457834"/>
          </a:xfrm>
          <a:custGeom>
            <a:avLst/>
            <a:gdLst/>
            <a:ahLst/>
            <a:cxnLst/>
            <a:rect l="l" t="t" r="r" b="b"/>
            <a:pathLst>
              <a:path w="62229" h="457834">
                <a:moveTo>
                  <a:pt x="0" y="0"/>
                </a:moveTo>
                <a:lnTo>
                  <a:pt x="62102" y="457581"/>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object 24"/>
          <p:cNvSpPr/>
          <p:nvPr/>
        </p:nvSpPr>
        <p:spPr>
          <a:xfrm>
            <a:off x="9587483" y="3803903"/>
            <a:ext cx="120014" cy="557530"/>
          </a:xfrm>
          <a:custGeom>
            <a:avLst/>
            <a:gdLst/>
            <a:ahLst/>
            <a:cxnLst/>
            <a:rect l="l" t="t" r="r" b="b"/>
            <a:pathLst>
              <a:path w="120013" h="557529">
                <a:moveTo>
                  <a:pt x="0" y="0"/>
                </a:moveTo>
                <a:lnTo>
                  <a:pt x="119507" y="557022"/>
                </a:lnTo>
              </a:path>
            </a:pathLst>
          </a:custGeom>
          <a:ln w="6095">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object 25"/>
          <p:cNvSpPr/>
          <p:nvPr/>
        </p:nvSpPr>
        <p:spPr>
          <a:xfrm>
            <a:off x="9764268" y="3802379"/>
            <a:ext cx="121285" cy="515620"/>
          </a:xfrm>
          <a:custGeom>
            <a:avLst/>
            <a:gdLst/>
            <a:ahLst/>
            <a:cxnLst/>
            <a:rect l="l" t="t" r="r" b="b"/>
            <a:pathLst>
              <a:path w="121284" h="515620">
                <a:moveTo>
                  <a:pt x="0" y="0"/>
                </a:moveTo>
                <a:lnTo>
                  <a:pt x="120903" y="515112"/>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object 26"/>
          <p:cNvSpPr/>
          <p:nvPr/>
        </p:nvSpPr>
        <p:spPr>
          <a:xfrm>
            <a:off x="10090404" y="3825240"/>
            <a:ext cx="173990" cy="454025"/>
          </a:xfrm>
          <a:custGeom>
            <a:avLst/>
            <a:gdLst/>
            <a:ahLst/>
            <a:cxnLst/>
            <a:rect l="l" t="t" r="r" b="b"/>
            <a:pathLst>
              <a:path w="173990" h="454025">
                <a:moveTo>
                  <a:pt x="0" y="0"/>
                </a:moveTo>
                <a:lnTo>
                  <a:pt x="173481" y="453517"/>
                </a:lnTo>
              </a:path>
            </a:pathLst>
          </a:custGeom>
          <a:ln w="6095">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object 27"/>
          <p:cNvSpPr/>
          <p:nvPr/>
        </p:nvSpPr>
        <p:spPr>
          <a:xfrm>
            <a:off x="10415016" y="3768852"/>
            <a:ext cx="111125" cy="548005"/>
          </a:xfrm>
          <a:custGeom>
            <a:avLst/>
            <a:gdLst/>
            <a:ahLst/>
            <a:cxnLst/>
            <a:rect l="l" t="t" r="r" b="b"/>
            <a:pathLst>
              <a:path w="111125" h="548004">
                <a:moveTo>
                  <a:pt x="0" y="0"/>
                </a:moveTo>
                <a:lnTo>
                  <a:pt x="111125" y="547751"/>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28"/>
          <p:cNvSpPr/>
          <p:nvPr/>
        </p:nvSpPr>
        <p:spPr>
          <a:xfrm>
            <a:off x="10713719" y="3825240"/>
            <a:ext cx="80645" cy="492125"/>
          </a:xfrm>
          <a:custGeom>
            <a:avLst/>
            <a:gdLst/>
            <a:ahLst/>
            <a:cxnLst/>
            <a:rect l="l" t="t" r="r" b="b"/>
            <a:pathLst>
              <a:path w="80645" h="492125">
                <a:moveTo>
                  <a:pt x="0" y="0"/>
                </a:moveTo>
                <a:lnTo>
                  <a:pt x="80390" y="491871"/>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object 29"/>
          <p:cNvSpPr/>
          <p:nvPr/>
        </p:nvSpPr>
        <p:spPr>
          <a:xfrm>
            <a:off x="10910316" y="3810000"/>
            <a:ext cx="71755" cy="468630"/>
          </a:xfrm>
          <a:custGeom>
            <a:avLst/>
            <a:gdLst/>
            <a:ahLst/>
            <a:cxnLst/>
            <a:rect l="l" t="t" r="r" b="b"/>
            <a:pathLst>
              <a:path w="71754" h="468629">
                <a:moveTo>
                  <a:pt x="0" y="0"/>
                </a:moveTo>
                <a:lnTo>
                  <a:pt x="71500" y="468502"/>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30"/>
          <p:cNvSpPr/>
          <p:nvPr/>
        </p:nvSpPr>
        <p:spPr>
          <a:xfrm>
            <a:off x="11178540" y="3817620"/>
            <a:ext cx="76200" cy="499745"/>
          </a:xfrm>
          <a:custGeom>
            <a:avLst/>
            <a:gdLst/>
            <a:ahLst/>
            <a:cxnLst/>
            <a:rect l="l" t="t" r="r" b="b"/>
            <a:pathLst>
              <a:path w="76200" h="499745">
                <a:moveTo>
                  <a:pt x="0" y="0"/>
                </a:moveTo>
                <a:lnTo>
                  <a:pt x="75691" y="499490"/>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31"/>
          <p:cNvSpPr/>
          <p:nvPr/>
        </p:nvSpPr>
        <p:spPr>
          <a:xfrm>
            <a:off x="8250935" y="4652771"/>
            <a:ext cx="3289935" cy="0"/>
          </a:xfrm>
          <a:custGeom>
            <a:avLst/>
            <a:gdLst/>
            <a:ahLst/>
            <a:cxnLst/>
            <a:rect l="l" t="t" r="r" b="b"/>
            <a:pathLst>
              <a:path w="3289934">
                <a:moveTo>
                  <a:pt x="3289427" y="0"/>
                </a:moveTo>
                <a:lnTo>
                  <a:pt x="0" y="0"/>
                </a:lnTo>
              </a:path>
            </a:pathLst>
          </a:custGeom>
          <a:ln w="6096">
            <a:solidFill>
              <a:srgbClr val="4471C4"/>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32"/>
          <p:cNvSpPr txBox="1"/>
          <p:nvPr/>
        </p:nvSpPr>
        <p:spPr>
          <a:xfrm>
            <a:off x="8383016" y="4232529"/>
            <a:ext cx="2930525" cy="84772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305">
              <a:lnSpc>
                <a:spcPct val="100000"/>
              </a:lnSpc>
              <a:spcBef>
                <a:spcPts val="100"/>
              </a:spcBef>
              <a:tabLst>
                <a:tab pos="973455" algn="l"/>
                <a:tab pos="1854835" algn="l"/>
              </a:tabLst>
            </a:pPr>
            <a:r>
              <a:rPr sz="1800">
                <a:solidFill>
                  <a:srgbClr val="C00000"/>
                </a:solidFill>
                <a:latin typeface="Carlito"/>
                <a:cs typeface="Carlito"/>
              </a:rPr>
              <a:t>17 8</a:t>
            </a:r>
            <a:r>
              <a:rPr sz="1800" spc="10">
                <a:solidFill>
                  <a:srgbClr val="C00000"/>
                </a:solidFill>
                <a:latin typeface="Carlito"/>
                <a:cs typeface="Carlito"/>
              </a:rPr>
              <a:t> </a:t>
            </a:r>
            <a:r>
              <a:rPr sz="1800">
                <a:solidFill>
                  <a:srgbClr val="C00000"/>
                </a:solidFill>
                <a:latin typeface="Carlito"/>
                <a:cs typeface="Carlito"/>
              </a:rPr>
              <a:t>2 7	17 </a:t>
            </a:r>
            <a:r>
              <a:rPr sz="1800" spc="10">
                <a:solidFill>
                  <a:srgbClr val="C00000"/>
                </a:solidFill>
                <a:latin typeface="Carlito"/>
                <a:cs typeface="Carlito"/>
              </a:rPr>
              <a:t> </a:t>
            </a:r>
            <a:r>
              <a:rPr sz="1800">
                <a:solidFill>
                  <a:srgbClr val="C00000"/>
                </a:solidFill>
                <a:latin typeface="Carlito"/>
                <a:cs typeface="Carlito"/>
              </a:rPr>
              <a:t>8</a:t>
            </a:r>
            <a:r>
              <a:rPr sz="1800" spc="405">
                <a:solidFill>
                  <a:srgbClr val="C00000"/>
                </a:solidFill>
                <a:latin typeface="Carlito"/>
                <a:cs typeface="Carlito"/>
              </a:rPr>
              <a:t> </a:t>
            </a:r>
            <a:r>
              <a:rPr sz="1800">
                <a:solidFill>
                  <a:srgbClr val="C00000"/>
                </a:solidFill>
                <a:latin typeface="Carlito"/>
                <a:cs typeface="Carlito"/>
              </a:rPr>
              <a:t>2	7 17 8 2</a:t>
            </a:r>
            <a:r>
              <a:rPr sz="1800" spc="340">
                <a:solidFill>
                  <a:srgbClr val="C00000"/>
                </a:solidFill>
                <a:latin typeface="Carlito"/>
                <a:cs typeface="Carlito"/>
              </a:rPr>
              <a:t> </a:t>
            </a:r>
            <a:r>
              <a:rPr sz="1800">
                <a:solidFill>
                  <a:srgbClr val="C00000"/>
                </a:solidFill>
                <a:latin typeface="Carlito"/>
                <a:cs typeface="Carlito"/>
              </a:rPr>
              <a:t>7</a:t>
            </a:r>
            <a:endParaRPr sz="1800">
              <a:latin typeface="Carlito"/>
              <a:cs typeface="Carlito"/>
            </a:endParaRPr>
          </a:p>
          <a:p>
            <a:pPr>
              <a:lnSpc>
                <a:spcPct val="100000"/>
              </a:lnSpc>
              <a:spcBef>
                <a:spcPts val="10"/>
              </a:spcBef>
            </a:pPr>
            <a:endParaRPr sz="1750">
              <a:latin typeface="Carlito"/>
              <a:cs typeface="Carlito"/>
            </a:endParaRPr>
          </a:p>
          <a:p>
            <a:pPr marL="12700">
              <a:lnSpc>
                <a:spcPct val="100000"/>
              </a:lnSpc>
              <a:spcBef>
                <a:spcPts val="5"/>
              </a:spcBef>
              <a:tabLst>
                <a:tab pos="1151890" algn="l"/>
                <a:tab pos="2107565" algn="l"/>
              </a:tabLst>
            </a:pPr>
            <a:r>
              <a:rPr sz="1800" spc="-20">
                <a:solidFill>
                  <a:srgbClr val="006FC0"/>
                </a:solidFill>
                <a:latin typeface="Carlito"/>
                <a:cs typeface="Carlito"/>
              </a:rPr>
              <a:t>YQFL	</a:t>
            </a:r>
            <a:r>
              <a:rPr sz="1800" spc="-5">
                <a:solidFill>
                  <a:srgbClr val="006FC0"/>
                </a:solidFill>
                <a:latin typeface="Carlito"/>
                <a:cs typeface="Carlito"/>
              </a:rPr>
              <a:t>KPG	</a:t>
            </a:r>
            <a:r>
              <a:rPr sz="1800" spc="-10">
                <a:solidFill>
                  <a:srgbClr val="006FC0"/>
                </a:solidFill>
                <a:latin typeface="Carlito"/>
                <a:cs typeface="Carlito"/>
              </a:rPr>
              <a:t>TFCGF</a:t>
            </a:r>
            <a:endParaRPr sz="1800">
              <a:latin typeface="Carlito"/>
              <a:cs typeface="Carlito"/>
            </a:endParaRP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60</a:t>
            </a:fld>
            <a:endParaRPr/>
          </a:p>
        </p:txBody>
      </p:sp>
      <p:sp>
        <p:nvSpPr>
          <p:cNvPr id="33" name="object 33"/>
          <p:cNvSpPr txBox="1"/>
          <p:nvPr/>
        </p:nvSpPr>
        <p:spPr>
          <a:xfrm>
            <a:off x="6826757" y="4780026"/>
            <a:ext cx="105473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spc="-10">
                <a:latin typeface="Carlito"/>
                <a:cs typeface="Carlito"/>
              </a:rPr>
              <a:t>Ciphertext:</a:t>
            </a:r>
            <a:endParaRPr sz="1800">
              <a:latin typeface="Carlito"/>
              <a:cs typeface="Carlito"/>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775817" y="1644922"/>
            <a:ext cx="7926070" cy="3790950"/>
          </a:xfrm>
          <a:prstGeom prst="rect">
            <a:avLst/>
          </a:prstGeom>
        </p:spPr>
        <p:txBody>
          <a:bodyPr vert="horz" wrap="square" lIns="0" tIns="17335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6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10">
                <a:solidFill>
                  <a:srgbClr val="006FC0"/>
                </a:solidFill>
                <a:latin typeface="Carlito"/>
                <a:cs typeface="Carlito"/>
              </a:rPr>
              <a:t>Polyalphabetic </a:t>
            </a:r>
            <a:r>
              <a:rPr sz="2000" spc="-5">
                <a:solidFill>
                  <a:srgbClr val="006FC0"/>
                </a:solidFill>
                <a:latin typeface="Carlito"/>
                <a:cs typeface="Carlito"/>
              </a:rPr>
              <a:t>Cipher: </a:t>
            </a:r>
            <a:r>
              <a:rPr sz="1800" spc="-5">
                <a:solidFill>
                  <a:srgbClr val="006FC0"/>
                </a:solidFill>
                <a:latin typeface="Carlito"/>
                <a:cs typeface="Carlito"/>
              </a:rPr>
              <a:t>The Cipher</a:t>
            </a:r>
            <a:r>
              <a:rPr sz="1800">
                <a:solidFill>
                  <a:srgbClr val="006FC0"/>
                </a:solidFill>
                <a:latin typeface="Carlito"/>
                <a:cs typeface="Carlito"/>
              </a:rPr>
              <a:t> </a:t>
            </a:r>
            <a:r>
              <a:rPr sz="1800" spc="-10">
                <a:solidFill>
                  <a:srgbClr val="006FC0"/>
                </a:solidFill>
                <a:latin typeface="Carlito"/>
                <a:cs typeface="Carlito"/>
              </a:rPr>
              <a:t>Disc</a:t>
            </a:r>
            <a:endParaRPr sz="1800">
              <a:latin typeface="Carlito"/>
              <a:cs typeface="Carlito"/>
            </a:endParaRPr>
          </a:p>
          <a:p>
            <a:pPr marL="299085" indent="-287020">
              <a:lnSpc>
                <a:spcPct val="100000"/>
              </a:lnSpc>
              <a:spcBef>
                <a:spcPts val="1135"/>
              </a:spcBef>
              <a:buFont typeface="Arial" pitchFamily="34" charset="0"/>
              <a:buChar char="•"/>
              <a:tabLst>
                <a:tab pos="299085" algn="l"/>
                <a:tab pos="299720" algn="l"/>
              </a:tabLst>
            </a:pPr>
            <a:r>
              <a:rPr sz="1800" spc="-5">
                <a:latin typeface="Carlito"/>
                <a:cs typeface="Carlito"/>
              </a:rPr>
              <a:t>The development of </a:t>
            </a:r>
            <a:r>
              <a:rPr sz="1800" spc="-10">
                <a:latin typeface="Carlito"/>
                <a:cs typeface="Carlito"/>
              </a:rPr>
              <a:t>Polyalphabetic </a:t>
            </a:r>
            <a:r>
              <a:rPr sz="1800" spc="-5">
                <a:latin typeface="Carlito"/>
                <a:cs typeface="Carlito"/>
              </a:rPr>
              <a:t>Substitution </a:t>
            </a:r>
            <a:r>
              <a:rPr sz="1800" spc="-10">
                <a:latin typeface="Carlito"/>
                <a:cs typeface="Carlito"/>
              </a:rPr>
              <a:t>Ciphers was </a:t>
            </a:r>
            <a:r>
              <a:rPr sz="1800">
                <a:latin typeface="Carlito"/>
                <a:cs typeface="Carlito"/>
              </a:rPr>
              <a:t>the</a:t>
            </a:r>
            <a:r>
              <a:rPr sz="1800" spc="265">
                <a:latin typeface="Carlito"/>
                <a:cs typeface="Carlito"/>
              </a:rPr>
              <a:t> </a:t>
            </a:r>
            <a:r>
              <a:rPr sz="1800" spc="-10">
                <a:latin typeface="Carlito"/>
                <a:cs typeface="Carlito"/>
              </a:rPr>
              <a:t>cryptographers</a:t>
            </a:r>
            <a:endParaRPr sz="1800">
              <a:latin typeface="Carlito"/>
              <a:cs typeface="Carlito"/>
            </a:endParaRPr>
          </a:p>
          <a:p>
            <a:pPr marL="299085" algn="just">
              <a:lnSpc>
                <a:spcPct val="100000"/>
              </a:lnSpc>
              <a:spcBef>
                <a:spcPts val="1080"/>
              </a:spcBef>
            </a:pPr>
            <a:r>
              <a:rPr sz="1800" spc="-5">
                <a:latin typeface="Carlito"/>
                <a:cs typeface="Carlito"/>
              </a:rPr>
              <a:t>answer </a:t>
            </a:r>
            <a:r>
              <a:rPr sz="1800" spc="-10">
                <a:latin typeface="Carlito"/>
                <a:cs typeface="Carlito"/>
              </a:rPr>
              <a:t>to </a:t>
            </a:r>
            <a:r>
              <a:rPr sz="1800" u="heavy" spc="-5">
                <a:solidFill>
                  <a:srgbClr val="0462C1"/>
                </a:solidFill>
                <a:uFill>
                  <a:solidFill>
                    <a:srgbClr val="0462C1"/>
                  </a:solidFill>
                </a:uFill>
                <a:latin typeface="Carlito"/>
                <a:cs typeface="Carlito"/>
                <a:hlinkClick r:id="rId2"/>
              </a:rPr>
              <a:t>Frequency</a:t>
            </a:r>
            <a:r>
              <a:rPr sz="1800" u="heavy" spc="10">
                <a:solidFill>
                  <a:srgbClr val="0462C1"/>
                </a:solidFill>
                <a:uFill>
                  <a:solidFill>
                    <a:srgbClr val="0462C1"/>
                  </a:solidFill>
                </a:uFill>
                <a:latin typeface="Carlito"/>
                <a:cs typeface="Carlito"/>
                <a:hlinkClick r:id="rId2"/>
              </a:rPr>
              <a:t> </a:t>
            </a:r>
            <a:r>
              <a:rPr sz="1800" u="heavy" spc="-5">
                <a:solidFill>
                  <a:srgbClr val="0462C1"/>
                </a:solidFill>
                <a:uFill>
                  <a:solidFill>
                    <a:srgbClr val="0462C1"/>
                  </a:solidFill>
                </a:uFill>
                <a:latin typeface="Carlito"/>
                <a:cs typeface="Carlito"/>
                <a:hlinkClick r:id="rId2"/>
              </a:rPr>
              <a:t>Analysis</a:t>
            </a:r>
            <a:r>
              <a:rPr sz="1800" spc="-5">
                <a:latin typeface="Carlito"/>
                <a:cs typeface="Carlito"/>
              </a:rPr>
              <a:t>.</a:t>
            </a:r>
            <a:endParaRPr sz="1800">
              <a:latin typeface="Carlito"/>
              <a:cs typeface="Carlito"/>
            </a:endParaRPr>
          </a:p>
          <a:p>
            <a:pPr marL="299085" marR="5080" indent="-287020" algn="just">
              <a:lnSpc>
                <a:spcPct val="150000"/>
              </a:lnSpc>
              <a:spcBef>
                <a:spcPts val="5"/>
              </a:spcBef>
              <a:buFont typeface="Arial" pitchFamily="34" charset="0"/>
              <a:buChar char="•"/>
              <a:tabLst>
                <a:tab pos="299720" algn="l"/>
              </a:tabLst>
            </a:pPr>
            <a:r>
              <a:rPr sz="1800" spc="-5">
                <a:latin typeface="Carlito"/>
                <a:cs typeface="Carlito"/>
              </a:rPr>
              <a:t>The </a:t>
            </a:r>
            <a:r>
              <a:rPr sz="1800" spc="-15">
                <a:latin typeface="Carlito"/>
                <a:cs typeface="Carlito"/>
              </a:rPr>
              <a:t>first </a:t>
            </a:r>
            <a:r>
              <a:rPr sz="1800" spc="-5">
                <a:latin typeface="Carlito"/>
                <a:cs typeface="Carlito"/>
              </a:rPr>
              <a:t>known polyalphabetic cipher </a:t>
            </a:r>
            <a:r>
              <a:rPr sz="1800" spc="-10">
                <a:latin typeface="Carlito"/>
                <a:cs typeface="Carlito"/>
              </a:rPr>
              <a:t>was </a:t>
            </a:r>
            <a:r>
              <a:rPr sz="1800">
                <a:latin typeface="Carlito"/>
                <a:cs typeface="Carlito"/>
              </a:rPr>
              <a:t>the Alberti Cipher </a:t>
            </a:r>
            <a:r>
              <a:rPr sz="1800" spc="-10">
                <a:latin typeface="Carlito"/>
                <a:cs typeface="Carlito"/>
              </a:rPr>
              <a:t>invented </a:t>
            </a:r>
            <a:r>
              <a:rPr sz="1800" spc="-5">
                <a:latin typeface="Carlito"/>
                <a:cs typeface="Carlito"/>
              </a:rPr>
              <a:t>by </a:t>
            </a:r>
            <a:r>
              <a:rPr sz="1800">
                <a:latin typeface="Carlito"/>
                <a:cs typeface="Carlito"/>
              </a:rPr>
              <a:t>Leon  </a:t>
            </a:r>
            <a:r>
              <a:rPr sz="1800" spc="-15">
                <a:latin typeface="Carlito"/>
                <a:cs typeface="Carlito"/>
              </a:rPr>
              <a:t>Battista </a:t>
            </a:r>
            <a:r>
              <a:rPr sz="1800">
                <a:latin typeface="Carlito"/>
                <a:cs typeface="Carlito"/>
              </a:rPr>
              <a:t>Alberti </a:t>
            </a:r>
            <a:r>
              <a:rPr sz="1800" spc="-5">
                <a:latin typeface="Carlito"/>
                <a:cs typeface="Carlito"/>
              </a:rPr>
              <a:t>in </a:t>
            </a:r>
            <a:r>
              <a:rPr sz="1800" spc="-10">
                <a:latin typeface="Carlito"/>
                <a:cs typeface="Carlito"/>
              </a:rPr>
              <a:t>around </a:t>
            </a:r>
            <a:r>
              <a:rPr sz="1800">
                <a:latin typeface="Carlito"/>
                <a:cs typeface="Carlito"/>
              </a:rPr>
              <a:t>1467. </a:t>
            </a:r>
            <a:r>
              <a:rPr sz="1800" spc="-5">
                <a:latin typeface="Carlito"/>
                <a:cs typeface="Carlito"/>
              </a:rPr>
              <a:t>He used </a:t>
            </a:r>
            <a:r>
              <a:rPr sz="1800">
                <a:latin typeface="Carlito"/>
                <a:cs typeface="Carlito"/>
              </a:rPr>
              <a:t>a </a:t>
            </a:r>
            <a:r>
              <a:rPr sz="1800" spc="-15">
                <a:latin typeface="Carlito"/>
                <a:cs typeface="Carlito"/>
              </a:rPr>
              <a:t>mixed </a:t>
            </a:r>
            <a:r>
              <a:rPr sz="1800">
                <a:latin typeface="Carlito"/>
                <a:cs typeface="Carlito"/>
              </a:rPr>
              <a:t>alphabet </a:t>
            </a:r>
            <a:r>
              <a:rPr sz="1800" spc="-10">
                <a:latin typeface="Carlito"/>
                <a:cs typeface="Carlito"/>
              </a:rPr>
              <a:t>to </a:t>
            </a:r>
            <a:r>
              <a:rPr sz="1800">
                <a:latin typeface="Carlito"/>
                <a:cs typeface="Carlito"/>
              </a:rPr>
              <a:t>encrypt </a:t>
            </a:r>
            <a:r>
              <a:rPr sz="1800" spc="-5">
                <a:latin typeface="Carlito"/>
                <a:cs typeface="Carlito"/>
              </a:rPr>
              <a:t>the  </a:t>
            </a:r>
            <a:r>
              <a:rPr sz="1800" spc="-10">
                <a:latin typeface="Carlito"/>
                <a:cs typeface="Carlito"/>
              </a:rPr>
              <a:t>plaintext, </a:t>
            </a:r>
            <a:r>
              <a:rPr sz="1800">
                <a:latin typeface="Carlito"/>
                <a:cs typeface="Carlito"/>
              </a:rPr>
              <a:t>but </a:t>
            </a:r>
            <a:r>
              <a:rPr sz="1800" spc="-10">
                <a:latin typeface="Carlito"/>
                <a:cs typeface="Carlito"/>
              </a:rPr>
              <a:t>at random </a:t>
            </a:r>
            <a:r>
              <a:rPr sz="1800" spc="-5">
                <a:latin typeface="Carlito"/>
                <a:cs typeface="Carlito"/>
              </a:rPr>
              <a:t>points </a:t>
            </a:r>
            <a:r>
              <a:rPr sz="1800">
                <a:latin typeface="Carlito"/>
                <a:cs typeface="Carlito"/>
              </a:rPr>
              <a:t>he </a:t>
            </a:r>
            <a:r>
              <a:rPr sz="1800" spc="-10">
                <a:latin typeface="Carlito"/>
                <a:cs typeface="Carlito"/>
              </a:rPr>
              <a:t>would </a:t>
            </a:r>
            <a:r>
              <a:rPr sz="1800" spc="-5">
                <a:latin typeface="Carlito"/>
                <a:cs typeface="Carlito"/>
              </a:rPr>
              <a:t>change </a:t>
            </a:r>
            <a:r>
              <a:rPr sz="1800" spc="-10">
                <a:latin typeface="Carlito"/>
                <a:cs typeface="Carlito"/>
              </a:rPr>
              <a:t>to </a:t>
            </a:r>
            <a:r>
              <a:rPr sz="1800">
                <a:latin typeface="Carlito"/>
                <a:cs typeface="Carlito"/>
              </a:rPr>
              <a:t>a </a:t>
            </a:r>
            <a:r>
              <a:rPr sz="1800" spc="-10">
                <a:latin typeface="Carlito"/>
                <a:cs typeface="Carlito"/>
              </a:rPr>
              <a:t>different </a:t>
            </a:r>
            <a:r>
              <a:rPr sz="1800" spc="-15">
                <a:latin typeface="Carlito"/>
                <a:cs typeface="Carlito"/>
              </a:rPr>
              <a:t>mixed </a:t>
            </a:r>
            <a:r>
              <a:rPr sz="1800">
                <a:latin typeface="Carlito"/>
                <a:cs typeface="Carlito"/>
              </a:rPr>
              <a:t>alphabet,  </a:t>
            </a:r>
            <a:r>
              <a:rPr sz="1800" spc="-10">
                <a:latin typeface="Carlito"/>
                <a:cs typeface="Carlito"/>
              </a:rPr>
              <a:t>indicating </a:t>
            </a:r>
            <a:r>
              <a:rPr sz="1800">
                <a:latin typeface="Carlito"/>
                <a:cs typeface="Carlito"/>
              </a:rPr>
              <a:t>the change </a:t>
            </a:r>
            <a:r>
              <a:rPr sz="1800" spc="-5">
                <a:latin typeface="Carlito"/>
                <a:cs typeface="Carlito"/>
              </a:rPr>
              <a:t>with </a:t>
            </a:r>
            <a:r>
              <a:rPr sz="1800">
                <a:latin typeface="Carlito"/>
                <a:cs typeface="Carlito"/>
              </a:rPr>
              <a:t>an </a:t>
            </a:r>
            <a:r>
              <a:rPr sz="1800" spc="-10">
                <a:latin typeface="Carlito"/>
                <a:cs typeface="Carlito"/>
              </a:rPr>
              <a:t>uppercase </a:t>
            </a:r>
            <a:r>
              <a:rPr sz="1800" spc="-15">
                <a:latin typeface="Carlito"/>
                <a:cs typeface="Carlito"/>
              </a:rPr>
              <a:t>letter </a:t>
            </a:r>
            <a:r>
              <a:rPr sz="1800" spc="-5">
                <a:latin typeface="Carlito"/>
                <a:cs typeface="Carlito"/>
              </a:rPr>
              <a:t>in </a:t>
            </a:r>
            <a:r>
              <a:rPr sz="1800">
                <a:latin typeface="Carlito"/>
                <a:cs typeface="Carlito"/>
              </a:rPr>
              <a:t>the</a:t>
            </a:r>
            <a:r>
              <a:rPr sz="1800" spc="165">
                <a:latin typeface="Carlito"/>
                <a:cs typeface="Carlito"/>
              </a:rPr>
              <a:t> </a:t>
            </a:r>
            <a:r>
              <a:rPr sz="1800" spc="-10">
                <a:latin typeface="Carlito"/>
                <a:cs typeface="Carlito"/>
              </a:rPr>
              <a:t>ciphertext.</a:t>
            </a:r>
            <a:endParaRPr sz="1800">
              <a:latin typeface="Carlito"/>
              <a:cs typeface="Carlito"/>
            </a:endParaRPr>
          </a:p>
          <a:p>
            <a:pPr marL="299085" marR="5715" indent="-287020" algn="just">
              <a:lnSpc>
                <a:spcPct val="150000"/>
              </a:lnSpc>
              <a:buFont typeface="Arial" pitchFamily="34" charset="0"/>
              <a:buChar char="•"/>
              <a:tabLst>
                <a:tab pos="299720" algn="l"/>
              </a:tabLst>
            </a:pPr>
            <a:r>
              <a:rPr sz="1800">
                <a:latin typeface="Carlito"/>
                <a:cs typeface="Carlito"/>
              </a:rPr>
              <a:t>In </a:t>
            </a:r>
            <a:r>
              <a:rPr sz="1800" spc="-10">
                <a:latin typeface="Carlito"/>
                <a:cs typeface="Carlito"/>
              </a:rPr>
              <a:t>order to utilize </a:t>
            </a:r>
            <a:r>
              <a:rPr sz="1800" spc="-5">
                <a:latin typeface="Carlito"/>
                <a:cs typeface="Carlito"/>
              </a:rPr>
              <a:t>this </a:t>
            </a:r>
            <a:r>
              <a:rPr sz="1800" spc="-25">
                <a:latin typeface="Carlito"/>
                <a:cs typeface="Carlito"/>
              </a:rPr>
              <a:t>cipher, </a:t>
            </a:r>
            <a:r>
              <a:rPr sz="1800">
                <a:latin typeface="Carlito"/>
                <a:cs typeface="Carlito"/>
              </a:rPr>
              <a:t>Alberti </a:t>
            </a:r>
            <a:r>
              <a:rPr sz="1800" spc="-5">
                <a:latin typeface="Carlito"/>
                <a:cs typeface="Carlito"/>
              </a:rPr>
              <a:t>used </a:t>
            </a:r>
            <a:r>
              <a:rPr sz="1800">
                <a:latin typeface="Carlito"/>
                <a:cs typeface="Carlito"/>
              </a:rPr>
              <a:t>a </a:t>
            </a:r>
            <a:r>
              <a:rPr sz="1800" spc="-5">
                <a:latin typeface="Carlito"/>
                <a:cs typeface="Carlito"/>
              </a:rPr>
              <a:t>cipher </a:t>
            </a:r>
            <a:r>
              <a:rPr sz="1800">
                <a:latin typeface="Carlito"/>
                <a:cs typeface="Carlito"/>
              </a:rPr>
              <a:t>disc </a:t>
            </a:r>
            <a:r>
              <a:rPr sz="1800" spc="-10">
                <a:latin typeface="Carlito"/>
                <a:cs typeface="Carlito"/>
              </a:rPr>
              <a:t>to </a:t>
            </a:r>
            <a:r>
              <a:rPr sz="1800" spc="-5">
                <a:latin typeface="Carlito"/>
                <a:cs typeface="Carlito"/>
              </a:rPr>
              <a:t>show how </a:t>
            </a:r>
            <a:r>
              <a:rPr sz="1800" spc="-10">
                <a:latin typeface="Carlito"/>
                <a:cs typeface="Carlito"/>
              </a:rPr>
              <a:t>plaintext  </a:t>
            </a:r>
            <a:r>
              <a:rPr sz="1800" spc="-20">
                <a:latin typeface="Carlito"/>
                <a:cs typeface="Carlito"/>
              </a:rPr>
              <a:t>letters </a:t>
            </a:r>
            <a:r>
              <a:rPr sz="1800" spc="-10">
                <a:latin typeface="Carlito"/>
                <a:cs typeface="Carlito"/>
              </a:rPr>
              <a:t>are </a:t>
            </a:r>
            <a:r>
              <a:rPr sz="1800" spc="-15">
                <a:latin typeface="Carlito"/>
                <a:cs typeface="Carlito"/>
              </a:rPr>
              <a:t>related </a:t>
            </a:r>
            <a:r>
              <a:rPr sz="1800" spc="-10">
                <a:latin typeface="Carlito"/>
                <a:cs typeface="Carlito"/>
              </a:rPr>
              <a:t>to ciphertext</a:t>
            </a:r>
            <a:r>
              <a:rPr sz="1800" spc="105">
                <a:latin typeface="Carlito"/>
                <a:cs typeface="Carlito"/>
              </a:rPr>
              <a:t> </a:t>
            </a:r>
            <a:r>
              <a:rPr sz="1800" spc="-15">
                <a:latin typeface="Carlito"/>
                <a:cs typeface="Carlito"/>
              </a:rPr>
              <a:t>letters.</a:t>
            </a:r>
            <a:endParaRPr sz="1800">
              <a:latin typeface="Carlito"/>
              <a:cs typeface="Carlito"/>
            </a:endParaRPr>
          </a:p>
        </p:txBody>
      </p:sp>
      <p:sp>
        <p:nvSpPr>
          <p:cNvPr id="6" name="object 6"/>
          <p:cNvSpPr/>
          <p:nvPr/>
        </p:nvSpPr>
        <p:spPr>
          <a:xfrm>
            <a:off x="9043416" y="2086355"/>
            <a:ext cx="2705100" cy="2685288"/>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61</a:t>
            </a:fld>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740155" y="1548206"/>
            <a:ext cx="8088630" cy="303212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10">
                <a:solidFill>
                  <a:srgbClr val="006FC0"/>
                </a:solidFill>
                <a:latin typeface="Carlito"/>
                <a:cs typeface="Carlito"/>
              </a:rPr>
              <a:t>Polyalphabetic</a:t>
            </a:r>
            <a:r>
              <a:rPr sz="2000" spc="-60">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a:p>
            <a:pPr>
              <a:lnSpc>
                <a:spcPct val="100000"/>
              </a:lnSpc>
            </a:pPr>
            <a:endParaRPr sz="2000">
              <a:latin typeface="Carlito"/>
              <a:cs typeface="Carlito"/>
            </a:endParaRPr>
          </a:p>
          <a:p>
            <a:pPr marL="299085" marR="5080" indent="-287020" algn="just">
              <a:lnSpc>
                <a:spcPct val="100000"/>
              </a:lnSpc>
              <a:spcBef>
                <a:spcPts val="1540"/>
              </a:spcBef>
              <a:buFont typeface="Arial" pitchFamily="34" charset="0"/>
              <a:buChar char="•"/>
              <a:tabLst>
                <a:tab pos="299720" algn="l"/>
              </a:tabLst>
            </a:pPr>
            <a:r>
              <a:rPr sz="1800">
                <a:latin typeface="Carlito"/>
                <a:cs typeface="Carlito"/>
              </a:rPr>
              <a:t>As an </a:t>
            </a:r>
            <a:r>
              <a:rPr sz="1800" spc="-10">
                <a:latin typeface="Carlito"/>
                <a:cs typeface="Carlito"/>
              </a:rPr>
              <a:t>example we </a:t>
            </a:r>
            <a:r>
              <a:rPr sz="1800">
                <a:latin typeface="Carlito"/>
                <a:cs typeface="Carlito"/>
              </a:rPr>
              <a:t>shall encrypt the </a:t>
            </a:r>
            <a:r>
              <a:rPr sz="1800" spc="-10">
                <a:latin typeface="Carlito"/>
                <a:cs typeface="Carlito"/>
              </a:rPr>
              <a:t>plaintext </a:t>
            </a:r>
            <a:r>
              <a:rPr sz="1800">
                <a:latin typeface="Carlito"/>
                <a:cs typeface="Carlito"/>
              </a:rPr>
              <a:t>"leon </a:t>
            </a:r>
            <a:r>
              <a:rPr sz="1800" spc="-15">
                <a:latin typeface="Carlito"/>
                <a:cs typeface="Carlito"/>
              </a:rPr>
              <a:t>battista </a:t>
            </a:r>
            <a:r>
              <a:rPr sz="1800">
                <a:latin typeface="Carlito"/>
                <a:cs typeface="Carlito"/>
              </a:rPr>
              <a:t>alberti". </a:t>
            </a:r>
            <a:r>
              <a:rPr sz="1800" spc="-80">
                <a:latin typeface="Carlito"/>
                <a:cs typeface="Carlito"/>
              </a:rPr>
              <a:t>To </a:t>
            </a:r>
            <a:r>
              <a:rPr sz="1800" spc="-15">
                <a:latin typeface="Carlito"/>
                <a:cs typeface="Carlito"/>
              </a:rPr>
              <a:t>keep </a:t>
            </a:r>
            <a:r>
              <a:rPr sz="1800">
                <a:latin typeface="Carlito"/>
                <a:cs typeface="Carlito"/>
              </a:rPr>
              <a:t>with  the </a:t>
            </a:r>
            <a:r>
              <a:rPr sz="1800" spc="-10">
                <a:latin typeface="Carlito"/>
                <a:cs typeface="Carlito"/>
              </a:rPr>
              <a:t>convention </a:t>
            </a:r>
            <a:r>
              <a:rPr sz="1800" spc="-5">
                <a:latin typeface="Carlito"/>
                <a:cs typeface="Carlito"/>
              </a:rPr>
              <a:t>of writing </a:t>
            </a:r>
            <a:r>
              <a:rPr sz="1800" spc="-10">
                <a:latin typeface="Carlito"/>
                <a:cs typeface="Carlito"/>
              </a:rPr>
              <a:t>ciphertext </a:t>
            </a:r>
            <a:r>
              <a:rPr sz="1800" spc="-5">
                <a:latin typeface="Carlito"/>
                <a:cs typeface="Carlito"/>
              </a:rPr>
              <a:t>in uppercase, </a:t>
            </a:r>
            <a:r>
              <a:rPr sz="1800" spc="-10">
                <a:latin typeface="Carlito"/>
                <a:cs typeface="Carlito"/>
              </a:rPr>
              <a:t>we </a:t>
            </a:r>
            <a:r>
              <a:rPr sz="1800">
                <a:latin typeface="Carlito"/>
                <a:cs typeface="Carlito"/>
              </a:rPr>
              <a:t>shall </a:t>
            </a:r>
            <a:r>
              <a:rPr sz="1800" spc="-10">
                <a:latin typeface="Carlito"/>
                <a:cs typeface="Carlito"/>
              </a:rPr>
              <a:t>invert </a:t>
            </a:r>
            <a:r>
              <a:rPr sz="1800" spc="-5">
                <a:latin typeface="Carlito"/>
                <a:cs typeface="Carlito"/>
              </a:rPr>
              <a:t>Alberti's own  rule,</a:t>
            </a:r>
            <a:r>
              <a:rPr sz="1800" spc="50">
                <a:latin typeface="Carlito"/>
                <a:cs typeface="Carlito"/>
              </a:rPr>
              <a:t> </a:t>
            </a:r>
            <a:r>
              <a:rPr sz="1800">
                <a:latin typeface="Carlito"/>
                <a:cs typeface="Carlito"/>
              </a:rPr>
              <a:t>and</a:t>
            </a:r>
            <a:r>
              <a:rPr sz="1800" spc="25">
                <a:latin typeface="Carlito"/>
                <a:cs typeface="Carlito"/>
              </a:rPr>
              <a:t> </a:t>
            </a:r>
            <a:r>
              <a:rPr sz="1800" spc="-5">
                <a:latin typeface="Carlito"/>
                <a:cs typeface="Carlito"/>
              </a:rPr>
              <a:t>use</a:t>
            </a:r>
            <a:r>
              <a:rPr sz="1800" spc="50">
                <a:latin typeface="Carlito"/>
                <a:cs typeface="Carlito"/>
              </a:rPr>
              <a:t> </a:t>
            </a:r>
            <a:r>
              <a:rPr sz="1800" spc="-10">
                <a:latin typeface="Carlito"/>
                <a:cs typeface="Carlito"/>
              </a:rPr>
              <a:t>lowercase</a:t>
            </a:r>
            <a:r>
              <a:rPr sz="1800" spc="90">
                <a:latin typeface="Carlito"/>
                <a:cs typeface="Carlito"/>
              </a:rPr>
              <a:t> </a:t>
            </a:r>
            <a:r>
              <a:rPr sz="1800" spc="-15">
                <a:latin typeface="Carlito"/>
                <a:cs typeface="Carlito"/>
              </a:rPr>
              <a:t>letters</a:t>
            </a:r>
            <a:r>
              <a:rPr sz="1800" spc="114">
                <a:latin typeface="Carlito"/>
                <a:cs typeface="Carlito"/>
              </a:rPr>
              <a:t> </a:t>
            </a:r>
            <a:r>
              <a:rPr sz="1800" spc="-10">
                <a:latin typeface="Carlito"/>
                <a:cs typeface="Carlito"/>
              </a:rPr>
              <a:t>to</a:t>
            </a:r>
            <a:r>
              <a:rPr sz="1800" spc="75">
                <a:latin typeface="Carlito"/>
                <a:cs typeface="Carlito"/>
              </a:rPr>
              <a:t> </a:t>
            </a:r>
            <a:r>
              <a:rPr sz="1800" spc="-5">
                <a:latin typeface="Carlito"/>
                <a:cs typeface="Carlito"/>
              </a:rPr>
              <a:t>signify</a:t>
            </a:r>
            <a:r>
              <a:rPr sz="1800" spc="50">
                <a:latin typeface="Carlito"/>
                <a:cs typeface="Carlito"/>
              </a:rPr>
              <a:t> </a:t>
            </a:r>
            <a:r>
              <a:rPr sz="1800">
                <a:latin typeface="Carlito"/>
                <a:cs typeface="Carlito"/>
              </a:rPr>
              <a:t>the</a:t>
            </a:r>
            <a:r>
              <a:rPr sz="1800" spc="20">
                <a:latin typeface="Carlito"/>
                <a:cs typeface="Carlito"/>
              </a:rPr>
              <a:t> </a:t>
            </a:r>
            <a:r>
              <a:rPr sz="1800">
                <a:latin typeface="Carlito"/>
                <a:cs typeface="Carlito"/>
              </a:rPr>
              <a:t>change.</a:t>
            </a:r>
          </a:p>
          <a:p>
            <a:pPr>
              <a:lnSpc>
                <a:spcPct val="100000"/>
              </a:lnSpc>
              <a:spcBef>
                <a:spcPts val="25"/>
              </a:spcBef>
              <a:buFont typeface="Arial" pitchFamily="34" charset="0"/>
              <a:buChar char="•"/>
            </a:pPr>
            <a:endParaRPr sz="1750">
              <a:latin typeface="Carlito"/>
              <a:cs typeface="Carlito"/>
            </a:endParaRPr>
          </a:p>
          <a:p>
            <a:pPr marL="299085" marR="6985" indent="-287020" algn="just">
              <a:lnSpc>
                <a:spcPct val="100000"/>
              </a:lnSpc>
              <a:buFont typeface="Arial" pitchFamily="34" charset="0"/>
              <a:buChar char="•"/>
              <a:tabLst>
                <a:tab pos="299720" algn="l"/>
              </a:tabLst>
            </a:pPr>
            <a:r>
              <a:rPr sz="1800" spc="-35">
                <a:latin typeface="Carlito"/>
                <a:cs typeface="Carlito"/>
              </a:rPr>
              <a:t>We </a:t>
            </a:r>
            <a:r>
              <a:rPr sz="1800" spc="-10">
                <a:latin typeface="Carlito"/>
                <a:cs typeface="Carlito"/>
              </a:rPr>
              <a:t>start </a:t>
            </a:r>
            <a:r>
              <a:rPr sz="1800" spc="-5">
                <a:latin typeface="Carlito"/>
                <a:cs typeface="Carlito"/>
              </a:rPr>
              <a:t>by </a:t>
            </a:r>
            <a:r>
              <a:rPr sz="1800" spc="-15">
                <a:latin typeface="Carlito"/>
                <a:cs typeface="Carlito"/>
              </a:rPr>
              <a:t>referencing </a:t>
            </a:r>
            <a:r>
              <a:rPr sz="1800">
                <a:latin typeface="Carlito"/>
                <a:cs typeface="Carlito"/>
              </a:rPr>
              <a:t>the </a:t>
            </a:r>
            <a:r>
              <a:rPr sz="1800" spc="-10">
                <a:latin typeface="Carlito"/>
                <a:cs typeface="Carlito"/>
              </a:rPr>
              <a:t>starting </a:t>
            </a:r>
            <a:r>
              <a:rPr sz="1800" spc="-5">
                <a:latin typeface="Carlito"/>
                <a:cs typeface="Carlito"/>
              </a:rPr>
              <a:t>position of </a:t>
            </a:r>
            <a:r>
              <a:rPr sz="1800">
                <a:latin typeface="Carlito"/>
                <a:cs typeface="Carlito"/>
              </a:rPr>
              <a:t>the </a:t>
            </a:r>
            <a:r>
              <a:rPr sz="1800" spc="-5">
                <a:latin typeface="Carlito"/>
                <a:cs typeface="Carlito"/>
              </a:rPr>
              <a:t>cipher disc, which in this case </a:t>
            </a:r>
            <a:r>
              <a:rPr sz="1800" spc="-10">
                <a:latin typeface="Carlito"/>
                <a:cs typeface="Carlito"/>
              </a:rPr>
              <a:t>is  </a:t>
            </a:r>
            <a:r>
              <a:rPr sz="1800">
                <a:latin typeface="Carlito"/>
                <a:cs typeface="Carlito"/>
              </a:rPr>
              <a:t>"a" </a:t>
            </a:r>
            <a:r>
              <a:rPr sz="1800" spc="-5">
                <a:latin typeface="Carlito"/>
                <a:cs typeface="Carlito"/>
              </a:rPr>
              <a:t>is encrypted </a:t>
            </a:r>
            <a:r>
              <a:rPr sz="1800">
                <a:latin typeface="Carlito"/>
                <a:cs typeface="Carlito"/>
              </a:rPr>
              <a:t>as "V", so </a:t>
            </a:r>
            <a:r>
              <a:rPr sz="1800" spc="-10">
                <a:latin typeface="Carlito"/>
                <a:cs typeface="Carlito"/>
              </a:rPr>
              <a:t>we start </a:t>
            </a:r>
            <a:r>
              <a:rPr sz="1800">
                <a:latin typeface="Carlito"/>
                <a:cs typeface="Carlito"/>
              </a:rPr>
              <a:t>the </a:t>
            </a:r>
            <a:r>
              <a:rPr sz="1800" spc="-10">
                <a:latin typeface="Carlito"/>
                <a:cs typeface="Carlito"/>
              </a:rPr>
              <a:t>ciphertext </a:t>
            </a:r>
            <a:r>
              <a:rPr sz="1800" spc="-5">
                <a:latin typeface="Carlito"/>
                <a:cs typeface="Carlito"/>
              </a:rPr>
              <a:t>with </a:t>
            </a:r>
            <a:r>
              <a:rPr sz="1800">
                <a:latin typeface="Carlito"/>
                <a:cs typeface="Carlito"/>
              </a:rPr>
              <a:t>a </a:t>
            </a:r>
            <a:r>
              <a:rPr sz="1800" spc="-10">
                <a:latin typeface="Carlito"/>
                <a:cs typeface="Carlito"/>
              </a:rPr>
              <a:t>lowercase </a:t>
            </a:r>
            <a:r>
              <a:rPr sz="1800" spc="-5">
                <a:latin typeface="Carlito"/>
                <a:cs typeface="Carlito"/>
              </a:rPr>
              <a:t>"v". </a:t>
            </a:r>
            <a:r>
              <a:rPr sz="1800" spc="-35">
                <a:latin typeface="Carlito"/>
                <a:cs typeface="Carlito"/>
              </a:rPr>
              <a:t>We </a:t>
            </a:r>
            <a:r>
              <a:rPr sz="1800">
                <a:latin typeface="Carlito"/>
                <a:cs typeface="Carlito"/>
              </a:rPr>
              <a:t>then  </a:t>
            </a:r>
            <a:r>
              <a:rPr sz="1800" spc="-5">
                <a:latin typeface="Carlito"/>
                <a:cs typeface="Carlito"/>
              </a:rPr>
              <a:t>encrypt </a:t>
            </a:r>
            <a:r>
              <a:rPr sz="1800">
                <a:latin typeface="Carlito"/>
                <a:cs typeface="Carlito"/>
              </a:rPr>
              <a:t>the </a:t>
            </a:r>
            <a:r>
              <a:rPr sz="1800" spc="-15">
                <a:latin typeface="Carlito"/>
                <a:cs typeface="Carlito"/>
              </a:rPr>
              <a:t>first </a:t>
            </a:r>
            <a:r>
              <a:rPr sz="1800" spc="-20">
                <a:latin typeface="Carlito"/>
                <a:cs typeface="Carlito"/>
              </a:rPr>
              <a:t>few </a:t>
            </a:r>
            <a:r>
              <a:rPr sz="1800" spc="-15">
                <a:latin typeface="Carlito"/>
                <a:cs typeface="Carlito"/>
              </a:rPr>
              <a:t>letters </a:t>
            </a:r>
            <a:r>
              <a:rPr sz="1800">
                <a:latin typeface="Carlito"/>
                <a:cs typeface="Carlito"/>
              </a:rPr>
              <a:t>as a</a:t>
            </a:r>
            <a:r>
              <a:rPr sz="1800">
                <a:solidFill>
                  <a:srgbClr val="0462C1"/>
                </a:solidFill>
                <a:latin typeface="Carlito"/>
                <a:cs typeface="Carlito"/>
              </a:rPr>
              <a:t> </a:t>
            </a:r>
            <a:r>
              <a:rPr sz="1800" u="heavy" spc="-5">
                <a:solidFill>
                  <a:srgbClr val="0462C1"/>
                </a:solidFill>
                <a:uFill>
                  <a:solidFill>
                    <a:srgbClr val="0462C1"/>
                  </a:solidFill>
                </a:uFill>
                <a:latin typeface="Carlito"/>
                <a:cs typeface="Carlito"/>
                <a:hlinkClick r:id="rId2"/>
              </a:rPr>
              <a:t>Caesar Shift</a:t>
            </a:r>
            <a:r>
              <a:rPr sz="1800" spc="-5">
                <a:latin typeface="Carlito"/>
                <a:cs typeface="Carlito"/>
              </a:rPr>
              <a:t>, using </a:t>
            </a:r>
            <a:r>
              <a:rPr sz="1800">
                <a:latin typeface="Carlito"/>
                <a:cs typeface="Carlito"/>
              </a:rPr>
              <a:t>the </a:t>
            </a:r>
            <a:r>
              <a:rPr sz="1800" spc="-5">
                <a:latin typeface="Carlito"/>
                <a:cs typeface="Carlito"/>
              </a:rPr>
              <a:t>ciphertext alphabet given  </a:t>
            </a:r>
            <a:r>
              <a:rPr sz="1800" spc="-25">
                <a:latin typeface="Carlito"/>
                <a:cs typeface="Carlito"/>
              </a:rPr>
              <a:t>below.</a:t>
            </a:r>
            <a:endParaRPr sz="1800">
              <a:latin typeface="Carlito"/>
              <a:cs typeface="Carlito"/>
            </a:endParaRPr>
          </a:p>
        </p:txBody>
      </p:sp>
      <p:sp>
        <p:nvSpPr>
          <p:cNvPr id="6" name="object 6"/>
          <p:cNvSpPr txBox="1"/>
          <p:nvPr/>
        </p:nvSpPr>
        <p:spPr>
          <a:xfrm>
            <a:off x="740155" y="4554473"/>
            <a:ext cx="1341120" cy="57467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9085" marR="5080" indent="-287020">
              <a:lnSpc>
                <a:spcPct val="100000"/>
              </a:lnSpc>
              <a:spcBef>
                <a:spcPts val="100"/>
              </a:spcBef>
              <a:buFont typeface="Arial" pitchFamily="34" charset="0"/>
              <a:buChar char="•"/>
              <a:tabLst>
                <a:tab pos="299085" algn="l"/>
                <a:tab pos="299720" algn="l"/>
              </a:tabLst>
            </a:pPr>
            <a:r>
              <a:rPr sz="1800" spc="-10">
                <a:latin typeface="Carlito"/>
                <a:cs typeface="Carlito"/>
              </a:rPr>
              <a:t>Plaintext:  </a:t>
            </a:r>
            <a:r>
              <a:rPr sz="1800" spc="-5">
                <a:latin typeface="Carlito"/>
                <a:cs typeface="Carlito"/>
              </a:rPr>
              <a:t>C</a:t>
            </a:r>
            <a:r>
              <a:rPr sz="1800" spc="-10">
                <a:latin typeface="Carlito"/>
                <a:cs typeface="Carlito"/>
              </a:rPr>
              <a:t>i</a:t>
            </a:r>
            <a:r>
              <a:rPr sz="1800" spc="-5">
                <a:latin typeface="Carlito"/>
                <a:cs typeface="Carlito"/>
              </a:rPr>
              <a:t>p</a:t>
            </a:r>
            <a:r>
              <a:rPr sz="1800">
                <a:latin typeface="Carlito"/>
                <a:cs typeface="Carlito"/>
              </a:rPr>
              <a:t>her</a:t>
            </a:r>
            <a:r>
              <a:rPr sz="1800" spc="-30">
                <a:latin typeface="Carlito"/>
                <a:cs typeface="Carlito"/>
              </a:rPr>
              <a:t>t</a:t>
            </a:r>
            <a:r>
              <a:rPr sz="1800" spc="-20">
                <a:latin typeface="Carlito"/>
                <a:cs typeface="Carlito"/>
              </a:rPr>
              <a:t>e</a:t>
            </a:r>
            <a:r>
              <a:rPr sz="1800" spc="-5">
                <a:latin typeface="Carlito"/>
                <a:cs typeface="Carlito"/>
              </a:rPr>
              <a:t>x</a:t>
            </a:r>
            <a:r>
              <a:rPr sz="1800">
                <a:latin typeface="Carlito"/>
                <a:cs typeface="Carlito"/>
              </a:rPr>
              <a:t>t:</a:t>
            </a:r>
          </a:p>
        </p:txBody>
      </p:sp>
      <p:sp>
        <p:nvSpPr>
          <p:cNvPr id="7" name="object 7"/>
          <p:cNvSpPr txBox="1"/>
          <p:nvPr/>
        </p:nvSpPr>
        <p:spPr>
          <a:xfrm>
            <a:off x="2456433" y="4554473"/>
            <a:ext cx="1295400" cy="57467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655" marR="5080" indent="-21590">
              <a:lnSpc>
                <a:spcPct val="100000"/>
              </a:lnSpc>
              <a:spcBef>
                <a:spcPts val="100"/>
              </a:spcBef>
            </a:pPr>
            <a:r>
              <a:rPr sz="1800" spc="-5">
                <a:latin typeface="Carlito"/>
                <a:cs typeface="Carlito"/>
              </a:rPr>
              <a:t>leonbat  </a:t>
            </a:r>
            <a:r>
              <a:rPr sz="1800">
                <a:solidFill>
                  <a:srgbClr val="FF0000"/>
                </a:solidFill>
                <a:latin typeface="Carlito"/>
                <a:cs typeface="Carlito"/>
              </a:rPr>
              <a:t>v</a:t>
            </a:r>
            <a:r>
              <a:rPr sz="1800">
                <a:latin typeface="Carlito"/>
                <a:cs typeface="Carlito"/>
              </a:rPr>
              <a:t>GZJI</a:t>
            </a:r>
            <a:r>
              <a:rPr sz="1800" spc="-5">
                <a:latin typeface="Carlito"/>
                <a:cs typeface="Carlito"/>
              </a:rPr>
              <a:t>W</a:t>
            </a:r>
            <a:r>
              <a:rPr sz="1800" spc="-30">
                <a:latin typeface="Carlito"/>
                <a:cs typeface="Carlito"/>
              </a:rPr>
              <a:t>V</a:t>
            </a:r>
            <a:r>
              <a:rPr sz="1800" spc="-5">
                <a:latin typeface="Carlito"/>
                <a:cs typeface="Carlito"/>
              </a:rPr>
              <a:t>O</a:t>
            </a:r>
            <a:r>
              <a:rPr sz="1800" spc="5">
                <a:solidFill>
                  <a:srgbClr val="FF0000"/>
                </a:solidFill>
                <a:latin typeface="Carlito"/>
                <a:cs typeface="Carlito"/>
              </a:rPr>
              <a:t>g</a:t>
            </a:r>
            <a:r>
              <a:rPr sz="1800">
                <a:latin typeface="Carlito"/>
                <a:cs typeface="Carlito"/>
              </a:rPr>
              <a:t>...</a:t>
            </a:r>
          </a:p>
        </p:txBody>
      </p:sp>
      <p:sp>
        <p:nvSpPr>
          <p:cNvPr id="8" name="object 8"/>
          <p:cNvSpPr/>
          <p:nvPr/>
        </p:nvSpPr>
        <p:spPr>
          <a:xfrm>
            <a:off x="9043416" y="2086355"/>
            <a:ext cx="2705100" cy="2685288"/>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9"/>
          <p:cNvSpPr/>
          <p:nvPr/>
        </p:nvSpPr>
        <p:spPr>
          <a:xfrm>
            <a:off x="661416" y="5332476"/>
            <a:ext cx="8243316" cy="611124"/>
          </a:xfrm>
          <a:prstGeom prst="rect">
            <a:avLst/>
          </a:prstGeom>
          <a:blipFill>
            <a:blip r:embed="rId4"/>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62</a:t>
            </a:fld>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740155" y="1852930"/>
            <a:ext cx="8087359" cy="248285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just">
              <a:lnSpc>
                <a:spcPct val="100000"/>
              </a:lnSpc>
              <a:spcBef>
                <a:spcPts val="10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5">
                <a:solidFill>
                  <a:srgbClr val="006FC0"/>
                </a:solidFill>
                <a:latin typeface="Carlito"/>
                <a:cs typeface="Carlito"/>
              </a:rPr>
              <a:t>Polyalphabetic</a:t>
            </a:r>
            <a:r>
              <a:rPr sz="2000" spc="-60">
                <a:solidFill>
                  <a:srgbClr val="006FC0"/>
                </a:solidFill>
                <a:latin typeface="Carlito"/>
                <a:cs typeface="Carlito"/>
              </a:rPr>
              <a:t> </a:t>
            </a:r>
            <a:r>
              <a:rPr sz="2000">
                <a:solidFill>
                  <a:srgbClr val="006FC0"/>
                </a:solidFill>
                <a:latin typeface="Carlito"/>
                <a:cs typeface="Carlito"/>
              </a:rPr>
              <a:t>Cipher</a:t>
            </a:r>
            <a:endParaRPr sz="2000">
              <a:latin typeface="Carlito"/>
              <a:cs typeface="Carlito"/>
            </a:endParaRPr>
          </a:p>
          <a:p>
            <a:pPr>
              <a:lnSpc>
                <a:spcPct val="100000"/>
              </a:lnSpc>
            </a:pPr>
            <a:endParaRPr sz="2000">
              <a:latin typeface="Carlito"/>
              <a:cs typeface="Carlito"/>
            </a:endParaRPr>
          </a:p>
          <a:p>
            <a:pPr marL="299085" marR="5080" indent="-287020" algn="just">
              <a:lnSpc>
                <a:spcPct val="100000"/>
              </a:lnSpc>
              <a:spcBef>
                <a:spcPts val="1540"/>
              </a:spcBef>
              <a:buFont typeface="Arial" pitchFamily="34" charset="0"/>
              <a:buChar char="•"/>
              <a:tabLst>
                <a:tab pos="299720" algn="l"/>
              </a:tabLst>
            </a:pPr>
            <a:r>
              <a:rPr sz="1800" spc="-5">
                <a:latin typeface="Carlito"/>
                <a:cs typeface="Carlito"/>
              </a:rPr>
              <a:t>The </a:t>
            </a:r>
            <a:r>
              <a:rPr sz="1800" spc="-10">
                <a:latin typeface="Carlito"/>
                <a:cs typeface="Carlito"/>
              </a:rPr>
              <a:t>uppercase </a:t>
            </a:r>
            <a:r>
              <a:rPr sz="1800" spc="-20">
                <a:latin typeface="Carlito"/>
                <a:cs typeface="Carlito"/>
              </a:rPr>
              <a:t>letters </a:t>
            </a:r>
            <a:r>
              <a:rPr sz="1800" spc="-5">
                <a:latin typeface="Carlito"/>
                <a:cs typeface="Carlito"/>
              </a:rPr>
              <a:t>above encrypt </a:t>
            </a:r>
            <a:r>
              <a:rPr sz="1800">
                <a:latin typeface="Carlito"/>
                <a:cs typeface="Carlito"/>
              </a:rPr>
              <a:t>the </a:t>
            </a:r>
            <a:r>
              <a:rPr sz="1800" spc="-10">
                <a:latin typeface="Carlito"/>
                <a:cs typeface="Carlito"/>
              </a:rPr>
              <a:t>plaintext </a:t>
            </a:r>
            <a:r>
              <a:rPr sz="1800" spc="-20">
                <a:latin typeface="Carlito"/>
                <a:cs typeface="Carlito"/>
              </a:rPr>
              <a:t>letters </a:t>
            </a:r>
            <a:r>
              <a:rPr sz="1800" spc="-5">
                <a:latin typeface="Carlito"/>
                <a:cs typeface="Carlito"/>
              </a:rPr>
              <a:t>given. The </a:t>
            </a:r>
            <a:r>
              <a:rPr sz="1800">
                <a:latin typeface="Carlito"/>
                <a:cs typeface="Carlito"/>
              </a:rPr>
              <a:t>"v" </a:t>
            </a:r>
            <a:r>
              <a:rPr sz="1800" spc="-5">
                <a:latin typeface="Carlito"/>
                <a:cs typeface="Carlito"/>
              </a:rPr>
              <a:t>indicates  </a:t>
            </a:r>
            <a:r>
              <a:rPr sz="1800">
                <a:latin typeface="Carlito"/>
                <a:cs typeface="Carlito"/>
              </a:rPr>
              <a:t>the </a:t>
            </a:r>
            <a:r>
              <a:rPr sz="1800" spc="-10">
                <a:latin typeface="Carlito"/>
                <a:cs typeface="Carlito"/>
              </a:rPr>
              <a:t>starting </a:t>
            </a:r>
            <a:r>
              <a:rPr sz="1800" spc="-5">
                <a:latin typeface="Carlito"/>
                <a:cs typeface="Carlito"/>
              </a:rPr>
              <a:t>position of </a:t>
            </a:r>
            <a:r>
              <a:rPr sz="1800">
                <a:latin typeface="Carlito"/>
                <a:cs typeface="Carlito"/>
              </a:rPr>
              <a:t>the </a:t>
            </a:r>
            <a:r>
              <a:rPr sz="1800" spc="-5">
                <a:latin typeface="Carlito"/>
                <a:cs typeface="Carlito"/>
              </a:rPr>
              <a:t>disc, </a:t>
            </a:r>
            <a:r>
              <a:rPr sz="1800">
                <a:latin typeface="Carlito"/>
                <a:cs typeface="Carlito"/>
              </a:rPr>
              <a:t>and the "g" </a:t>
            </a:r>
            <a:r>
              <a:rPr sz="1800" spc="-10">
                <a:latin typeface="Carlito"/>
                <a:cs typeface="Carlito"/>
              </a:rPr>
              <a:t>indicates </a:t>
            </a:r>
            <a:r>
              <a:rPr sz="1800" spc="-5">
                <a:latin typeface="Carlito"/>
                <a:cs typeface="Carlito"/>
              </a:rPr>
              <a:t>that </a:t>
            </a:r>
            <a:r>
              <a:rPr sz="1800" spc="-10">
                <a:latin typeface="Carlito"/>
                <a:cs typeface="Carlito"/>
              </a:rPr>
              <a:t>we </a:t>
            </a:r>
            <a:r>
              <a:rPr sz="1800">
                <a:latin typeface="Carlito"/>
                <a:cs typeface="Carlito"/>
              </a:rPr>
              <a:t>need </a:t>
            </a:r>
            <a:r>
              <a:rPr sz="1800" spc="-10">
                <a:latin typeface="Carlito"/>
                <a:cs typeface="Carlito"/>
              </a:rPr>
              <a:t>to </a:t>
            </a:r>
            <a:r>
              <a:rPr sz="1800" spc="-5">
                <a:latin typeface="Carlito"/>
                <a:cs typeface="Carlito"/>
              </a:rPr>
              <a:t>change </a:t>
            </a:r>
            <a:r>
              <a:rPr sz="1800">
                <a:latin typeface="Carlito"/>
                <a:cs typeface="Carlito"/>
              </a:rPr>
              <a:t>the  </a:t>
            </a:r>
            <a:r>
              <a:rPr sz="1800" spc="-5">
                <a:latin typeface="Carlito"/>
                <a:cs typeface="Carlito"/>
              </a:rPr>
              <a:t>position </a:t>
            </a:r>
            <a:r>
              <a:rPr sz="1800">
                <a:latin typeface="Carlito"/>
                <a:cs typeface="Carlito"/>
              </a:rPr>
              <a:t>so </a:t>
            </a:r>
            <a:r>
              <a:rPr sz="1800" spc="-5">
                <a:latin typeface="Carlito"/>
                <a:cs typeface="Carlito"/>
              </a:rPr>
              <a:t>that </a:t>
            </a:r>
            <a:r>
              <a:rPr sz="1800">
                <a:latin typeface="Carlito"/>
                <a:cs typeface="Carlito"/>
              </a:rPr>
              <a:t>"G" </a:t>
            </a:r>
            <a:r>
              <a:rPr sz="1800" spc="-5">
                <a:latin typeface="Carlito"/>
                <a:cs typeface="Carlito"/>
              </a:rPr>
              <a:t>is beneath "a". </a:t>
            </a:r>
            <a:r>
              <a:rPr sz="1800" spc="-35">
                <a:latin typeface="Carlito"/>
                <a:cs typeface="Carlito"/>
              </a:rPr>
              <a:t>We </a:t>
            </a:r>
            <a:r>
              <a:rPr sz="1800">
                <a:latin typeface="Carlito"/>
                <a:cs typeface="Carlito"/>
              </a:rPr>
              <a:t>then </a:t>
            </a:r>
            <a:r>
              <a:rPr sz="1800" spc="-10">
                <a:latin typeface="Carlito"/>
                <a:cs typeface="Carlito"/>
              </a:rPr>
              <a:t>get </a:t>
            </a:r>
            <a:r>
              <a:rPr sz="1800">
                <a:latin typeface="Carlito"/>
                <a:cs typeface="Carlito"/>
              </a:rPr>
              <a:t>the </a:t>
            </a:r>
            <a:r>
              <a:rPr sz="1800" spc="-5">
                <a:latin typeface="Carlito"/>
                <a:cs typeface="Carlito"/>
              </a:rPr>
              <a:t>new </a:t>
            </a:r>
            <a:r>
              <a:rPr sz="1800" spc="-10">
                <a:latin typeface="Carlito"/>
                <a:cs typeface="Carlito"/>
              </a:rPr>
              <a:t>ciphertext</a:t>
            </a:r>
            <a:r>
              <a:rPr sz="1800" spc="180">
                <a:latin typeface="Carlito"/>
                <a:cs typeface="Carlito"/>
              </a:rPr>
              <a:t> </a:t>
            </a:r>
            <a:r>
              <a:rPr sz="1800" spc="-5">
                <a:latin typeface="Carlito"/>
                <a:cs typeface="Carlito"/>
              </a:rPr>
              <a:t>alphabet.</a:t>
            </a:r>
            <a:endParaRPr sz="1800">
              <a:latin typeface="Carlito"/>
              <a:cs typeface="Carlito"/>
            </a:endParaRPr>
          </a:p>
          <a:p>
            <a:pPr marL="299085" indent="-287020" algn="just">
              <a:lnSpc>
                <a:spcPct val="100000"/>
              </a:lnSpc>
              <a:buFont typeface="Arial" pitchFamily="34" charset="0"/>
              <a:buChar char="•"/>
              <a:tabLst>
                <a:tab pos="299720" algn="l"/>
              </a:tabLst>
            </a:pPr>
            <a:r>
              <a:rPr sz="1800" spc="-10">
                <a:latin typeface="Carlito"/>
                <a:cs typeface="Carlito"/>
              </a:rPr>
              <a:t>Plaintext:</a:t>
            </a:r>
            <a:r>
              <a:rPr sz="1800" spc="15">
                <a:latin typeface="Carlito"/>
                <a:cs typeface="Carlito"/>
              </a:rPr>
              <a:t> </a:t>
            </a:r>
            <a:r>
              <a:rPr sz="1800" spc="-10">
                <a:latin typeface="Carlito"/>
                <a:cs typeface="Carlito"/>
              </a:rPr>
              <a:t>...tistaa...</a:t>
            </a:r>
            <a:endParaRPr sz="1800">
              <a:latin typeface="Carlito"/>
              <a:cs typeface="Carlito"/>
            </a:endParaRPr>
          </a:p>
          <a:p>
            <a:pPr marL="326390">
              <a:lnSpc>
                <a:spcPct val="100000"/>
              </a:lnSpc>
            </a:pPr>
            <a:r>
              <a:rPr sz="1800" spc="-10">
                <a:latin typeface="Carlito"/>
                <a:cs typeface="Carlito"/>
              </a:rPr>
              <a:t>Ciphertext:</a:t>
            </a:r>
            <a:r>
              <a:rPr sz="1800" spc="15">
                <a:latin typeface="Carlito"/>
                <a:cs typeface="Carlito"/>
              </a:rPr>
              <a:t> </a:t>
            </a:r>
            <a:r>
              <a:rPr sz="1800" spc="-10">
                <a:latin typeface="Carlito"/>
                <a:cs typeface="Carlito"/>
              </a:rPr>
              <a:t>...</a:t>
            </a:r>
            <a:r>
              <a:rPr sz="1800" spc="-10">
                <a:solidFill>
                  <a:srgbClr val="FF0000"/>
                </a:solidFill>
                <a:latin typeface="Carlito"/>
                <a:cs typeface="Carlito"/>
              </a:rPr>
              <a:t>g</a:t>
            </a:r>
            <a:r>
              <a:rPr sz="1800" spc="-10">
                <a:latin typeface="Carlito"/>
                <a:cs typeface="Carlito"/>
              </a:rPr>
              <a:t>ZOYZGG</a:t>
            </a:r>
            <a:r>
              <a:rPr sz="1800" spc="-10">
                <a:solidFill>
                  <a:srgbClr val="FF0000"/>
                </a:solidFill>
                <a:latin typeface="Carlito"/>
                <a:cs typeface="Carlito"/>
              </a:rPr>
              <a:t>m</a:t>
            </a:r>
            <a:endParaRPr sz="1800">
              <a:latin typeface="Carlito"/>
              <a:cs typeface="Carlito"/>
            </a:endParaRPr>
          </a:p>
          <a:p>
            <a:pPr marL="299085" indent="-287020">
              <a:lnSpc>
                <a:spcPct val="100000"/>
              </a:lnSpc>
              <a:buFont typeface="Arial" pitchFamily="34" charset="0"/>
              <a:buChar char="•"/>
              <a:tabLst>
                <a:tab pos="299085" algn="l"/>
                <a:tab pos="299720" algn="l"/>
              </a:tabLst>
            </a:pPr>
            <a:r>
              <a:rPr sz="1800" spc="-5">
                <a:latin typeface="Carlito"/>
                <a:cs typeface="Carlito"/>
              </a:rPr>
              <a:t>The encryption </a:t>
            </a:r>
            <a:r>
              <a:rPr sz="1800" spc="-15">
                <a:latin typeface="Carlito"/>
                <a:cs typeface="Carlito"/>
              </a:rPr>
              <a:t>keep </a:t>
            </a:r>
            <a:r>
              <a:rPr sz="1800" spc="-10">
                <a:latin typeface="Carlito"/>
                <a:cs typeface="Carlito"/>
              </a:rPr>
              <a:t>going </a:t>
            </a:r>
            <a:r>
              <a:rPr sz="1800" spc="-5">
                <a:latin typeface="Carlito"/>
                <a:cs typeface="Carlito"/>
              </a:rPr>
              <a:t>this </a:t>
            </a:r>
            <a:r>
              <a:rPr sz="1800" spc="-25">
                <a:latin typeface="Carlito"/>
                <a:cs typeface="Carlito"/>
              </a:rPr>
              <a:t>way </a:t>
            </a:r>
            <a:r>
              <a:rPr sz="1800" spc="-5">
                <a:latin typeface="Carlito"/>
                <a:cs typeface="Carlito"/>
              </a:rPr>
              <a:t>until finishing </a:t>
            </a:r>
            <a:r>
              <a:rPr sz="1800">
                <a:latin typeface="Carlito"/>
                <a:cs typeface="Carlito"/>
              </a:rPr>
              <a:t>the </a:t>
            </a:r>
            <a:r>
              <a:rPr sz="1800" spc="-5">
                <a:latin typeface="Carlito"/>
                <a:cs typeface="Carlito"/>
              </a:rPr>
              <a:t>plain</a:t>
            </a:r>
            <a:r>
              <a:rPr sz="1800" spc="200">
                <a:latin typeface="Carlito"/>
                <a:cs typeface="Carlito"/>
              </a:rPr>
              <a:t> </a:t>
            </a:r>
            <a:r>
              <a:rPr sz="1800" spc="-15">
                <a:latin typeface="Carlito"/>
                <a:cs typeface="Carlito"/>
              </a:rPr>
              <a:t>text</a:t>
            </a:r>
            <a:endParaRPr sz="1800">
              <a:latin typeface="Carlito"/>
              <a:cs typeface="Carlito"/>
            </a:endParaRPr>
          </a:p>
        </p:txBody>
      </p:sp>
      <p:sp>
        <p:nvSpPr>
          <p:cNvPr id="6" name="object 6"/>
          <p:cNvSpPr/>
          <p:nvPr/>
        </p:nvSpPr>
        <p:spPr>
          <a:xfrm>
            <a:off x="9043416" y="2086355"/>
            <a:ext cx="2705100" cy="2685288"/>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p:nvPr/>
        </p:nvSpPr>
        <p:spPr>
          <a:xfrm>
            <a:off x="795527" y="5033771"/>
            <a:ext cx="9404604" cy="597407"/>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63</a:t>
            </a:fld>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740155" y="2006146"/>
            <a:ext cx="8088630" cy="2952750"/>
          </a:xfrm>
          <a:prstGeom prst="rect">
            <a:avLst/>
          </a:prstGeom>
        </p:spPr>
        <p:txBody>
          <a:bodyPr vert="horz" wrap="square" lIns="0" tIns="920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72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5">
                <a:solidFill>
                  <a:srgbClr val="006FC0"/>
                </a:solidFill>
                <a:latin typeface="Carlito"/>
                <a:cs typeface="Carlito"/>
              </a:rPr>
              <a:t>Polyalphabetic</a:t>
            </a:r>
            <a:r>
              <a:rPr sz="2000" spc="-60">
                <a:solidFill>
                  <a:srgbClr val="006FC0"/>
                </a:solidFill>
                <a:latin typeface="Carlito"/>
                <a:cs typeface="Carlito"/>
              </a:rPr>
              <a:t> </a:t>
            </a:r>
            <a:r>
              <a:rPr sz="2000">
                <a:solidFill>
                  <a:srgbClr val="006FC0"/>
                </a:solidFill>
                <a:latin typeface="Carlito"/>
                <a:cs typeface="Carlito"/>
              </a:rPr>
              <a:t>Cipher</a:t>
            </a:r>
            <a:endParaRPr sz="2000">
              <a:latin typeface="Carlito"/>
              <a:cs typeface="Carlito"/>
            </a:endParaRPr>
          </a:p>
          <a:p>
            <a:pPr marL="299085" marR="5715" indent="-287020" algn="just">
              <a:lnSpc>
                <a:spcPct val="100000"/>
              </a:lnSpc>
              <a:spcBef>
                <a:spcPts val="560"/>
              </a:spcBef>
              <a:buChar char="•"/>
              <a:tabLst>
                <a:tab pos="299720" algn="l"/>
              </a:tabLst>
            </a:pPr>
            <a:r>
              <a:rPr sz="1800" spc="10">
                <a:latin typeface="Arial" pitchFamily="34" charset="0"/>
                <a:cs typeface="Arial" pitchFamily="34" charset="0"/>
              </a:rPr>
              <a:t>Due </a:t>
            </a:r>
            <a:r>
              <a:rPr sz="1800" spc="70">
                <a:latin typeface="Arial" pitchFamily="34" charset="0"/>
                <a:cs typeface="Arial" pitchFamily="34" charset="0"/>
              </a:rPr>
              <a:t>to </a:t>
            </a:r>
            <a:r>
              <a:rPr sz="1800" spc="30">
                <a:latin typeface="Arial" pitchFamily="34" charset="0"/>
                <a:cs typeface="Arial" pitchFamily="34" charset="0"/>
              </a:rPr>
              <a:t>the </a:t>
            </a:r>
            <a:r>
              <a:rPr sz="1800" spc="40">
                <a:latin typeface="Arial" pitchFamily="34" charset="0"/>
                <a:cs typeface="Arial" pitchFamily="34" charset="0"/>
              </a:rPr>
              <a:t>polyalphabetic </a:t>
            </a:r>
            <a:r>
              <a:rPr sz="1800" spc="20">
                <a:latin typeface="Arial" pitchFamily="34" charset="0"/>
                <a:cs typeface="Arial" pitchFamily="34" charset="0"/>
              </a:rPr>
              <a:t>nature </a:t>
            </a:r>
            <a:r>
              <a:rPr sz="1800" spc="100">
                <a:latin typeface="Arial" pitchFamily="34" charset="0"/>
                <a:cs typeface="Arial" pitchFamily="34" charset="0"/>
              </a:rPr>
              <a:t>of </a:t>
            </a:r>
            <a:r>
              <a:rPr sz="1800" spc="30">
                <a:latin typeface="Arial" pitchFamily="34" charset="0"/>
                <a:cs typeface="Arial" pitchFamily="34" charset="0"/>
              </a:rPr>
              <a:t>the </a:t>
            </a:r>
            <a:r>
              <a:rPr sz="1800" spc="25">
                <a:latin typeface="Arial" pitchFamily="34" charset="0"/>
                <a:cs typeface="Arial" pitchFamily="34" charset="0"/>
              </a:rPr>
              <a:t>Alberti Cipher </a:t>
            </a:r>
            <a:r>
              <a:rPr sz="1800" spc="45">
                <a:latin typeface="Arial" pitchFamily="34" charset="0"/>
                <a:cs typeface="Arial" pitchFamily="34" charset="0"/>
              </a:rPr>
              <a:t>(that </a:t>
            </a:r>
            <a:r>
              <a:rPr sz="1800" spc="55">
                <a:latin typeface="Arial" pitchFamily="34" charset="0"/>
                <a:cs typeface="Arial" pitchFamily="34" charset="0"/>
              </a:rPr>
              <a:t>is, </a:t>
            </a:r>
            <a:r>
              <a:rPr sz="1800" spc="30">
                <a:latin typeface="Arial" pitchFamily="34" charset="0"/>
                <a:cs typeface="Arial" pitchFamily="34" charset="0"/>
              </a:rPr>
              <a:t>the same  plaintext </a:t>
            </a:r>
            <a:r>
              <a:rPr sz="1800" spc="25">
                <a:latin typeface="Arial" pitchFamily="34" charset="0"/>
                <a:cs typeface="Arial" pitchFamily="34" charset="0"/>
              </a:rPr>
              <a:t>letter </a:t>
            </a:r>
            <a:r>
              <a:rPr sz="1800" spc="35">
                <a:latin typeface="Arial" pitchFamily="34" charset="0"/>
                <a:cs typeface="Arial" pitchFamily="34" charset="0"/>
              </a:rPr>
              <a:t>is </a:t>
            </a:r>
            <a:r>
              <a:rPr sz="1800" spc="60">
                <a:latin typeface="Arial" pitchFamily="34" charset="0"/>
                <a:cs typeface="Arial" pitchFamily="34" charset="0"/>
              </a:rPr>
              <a:t>not </a:t>
            </a:r>
            <a:r>
              <a:rPr sz="1800" spc="20">
                <a:latin typeface="Arial" pitchFamily="34" charset="0"/>
                <a:cs typeface="Arial" pitchFamily="34" charset="0"/>
              </a:rPr>
              <a:t>always </a:t>
            </a:r>
            <a:r>
              <a:rPr sz="1800" spc="45">
                <a:latin typeface="Arial" pitchFamily="34" charset="0"/>
                <a:cs typeface="Arial" pitchFamily="34" charset="0"/>
              </a:rPr>
              <a:t>encrypted </a:t>
            </a:r>
            <a:r>
              <a:rPr sz="1800" spc="70">
                <a:latin typeface="Arial" pitchFamily="34" charset="0"/>
                <a:cs typeface="Arial" pitchFamily="34" charset="0"/>
              </a:rPr>
              <a:t>to </a:t>
            </a:r>
            <a:r>
              <a:rPr sz="1800" spc="30">
                <a:latin typeface="Arial" pitchFamily="34" charset="0"/>
                <a:cs typeface="Arial" pitchFamily="34" charset="0"/>
              </a:rPr>
              <a:t>the </a:t>
            </a:r>
            <a:r>
              <a:rPr sz="1800" spc="25">
                <a:latin typeface="Arial" pitchFamily="34" charset="0"/>
                <a:cs typeface="Arial" pitchFamily="34" charset="0"/>
              </a:rPr>
              <a:t>same </a:t>
            </a:r>
            <a:r>
              <a:rPr sz="1800" spc="40">
                <a:latin typeface="Arial" pitchFamily="34" charset="0"/>
                <a:cs typeface="Arial" pitchFamily="34" charset="0"/>
              </a:rPr>
              <a:t>ciphertext letter), it  </a:t>
            </a:r>
            <a:r>
              <a:rPr sz="1800" spc="30">
                <a:latin typeface="Arial" pitchFamily="34" charset="0"/>
                <a:cs typeface="Arial" pitchFamily="34" charset="0"/>
              </a:rPr>
              <a:t>was </a:t>
            </a:r>
            <a:r>
              <a:rPr sz="1800" spc="10">
                <a:latin typeface="Arial" pitchFamily="34" charset="0"/>
                <a:cs typeface="Arial" pitchFamily="34" charset="0"/>
              </a:rPr>
              <a:t>a </a:t>
            </a:r>
            <a:r>
              <a:rPr sz="1800" spc="5">
                <a:latin typeface="Arial" pitchFamily="34" charset="0"/>
                <a:cs typeface="Arial" pitchFamily="34" charset="0"/>
              </a:rPr>
              <a:t>very </a:t>
            </a:r>
            <a:r>
              <a:rPr sz="1800" spc="35">
                <a:latin typeface="Arial" pitchFamily="34" charset="0"/>
                <a:cs typeface="Arial" pitchFamily="34" charset="0"/>
              </a:rPr>
              <a:t>secure </a:t>
            </a:r>
            <a:r>
              <a:rPr sz="1800" spc="45">
                <a:latin typeface="Arial" pitchFamily="34" charset="0"/>
                <a:cs typeface="Arial" pitchFamily="34" charset="0"/>
              </a:rPr>
              <a:t>cipher </a:t>
            </a:r>
            <a:r>
              <a:rPr sz="1800" spc="30">
                <a:latin typeface="Arial" pitchFamily="34" charset="0"/>
                <a:cs typeface="Arial" pitchFamily="34" charset="0"/>
              </a:rPr>
              <a:t>when </a:t>
            </a:r>
            <a:r>
              <a:rPr sz="1800" spc="45">
                <a:latin typeface="Arial" pitchFamily="34" charset="0"/>
                <a:cs typeface="Arial" pitchFamily="34" charset="0"/>
              </a:rPr>
              <a:t>it </a:t>
            </a:r>
            <a:r>
              <a:rPr sz="1800" spc="30">
                <a:latin typeface="Arial" pitchFamily="34" charset="0"/>
                <a:cs typeface="Arial" pitchFamily="34" charset="0"/>
              </a:rPr>
              <a:t>was</a:t>
            </a:r>
            <a:r>
              <a:rPr sz="1800" spc="65">
                <a:latin typeface="Arial" pitchFamily="34" charset="0"/>
                <a:cs typeface="Arial" pitchFamily="34" charset="0"/>
              </a:rPr>
              <a:t> </a:t>
            </a:r>
            <a:r>
              <a:rPr sz="1800" spc="40">
                <a:latin typeface="Arial" pitchFamily="34" charset="0"/>
                <a:cs typeface="Arial" pitchFamily="34" charset="0"/>
              </a:rPr>
              <a:t>invented.</a:t>
            </a:r>
            <a:endParaRPr sz="1800">
              <a:latin typeface="Arial" pitchFamily="34" charset="0"/>
              <a:cs typeface="Arial" pitchFamily="34" charset="0"/>
            </a:endParaRPr>
          </a:p>
          <a:p>
            <a:pPr>
              <a:lnSpc>
                <a:spcPct val="100000"/>
              </a:lnSpc>
              <a:spcBef>
                <a:spcPts val="50"/>
              </a:spcBef>
              <a:buFont typeface="Arial" pitchFamily="34" charset="0"/>
              <a:buChar char="•"/>
            </a:pPr>
            <a:endParaRPr sz="1900">
              <a:latin typeface="Arial" pitchFamily="34" charset="0"/>
              <a:cs typeface="Arial" pitchFamily="34" charset="0"/>
            </a:endParaRPr>
          </a:p>
          <a:p>
            <a:pPr marL="299085" marR="5080" indent="-287020" algn="just">
              <a:lnSpc>
                <a:spcPts val="2160"/>
              </a:lnSpc>
              <a:buChar char="•"/>
              <a:tabLst>
                <a:tab pos="299720" algn="l"/>
              </a:tabLst>
            </a:pPr>
            <a:r>
              <a:rPr sz="1800" spc="25">
                <a:latin typeface="Arial" pitchFamily="34" charset="0"/>
                <a:cs typeface="Arial" pitchFamily="34" charset="0"/>
              </a:rPr>
              <a:t>Another </a:t>
            </a:r>
            <a:r>
              <a:rPr sz="1800" spc="5">
                <a:latin typeface="Arial" pitchFamily="34" charset="0"/>
                <a:cs typeface="Arial" pitchFamily="34" charset="0"/>
              </a:rPr>
              <a:t>early </a:t>
            </a:r>
            <a:r>
              <a:rPr sz="1800" spc="25">
                <a:latin typeface="Arial" pitchFamily="34" charset="0"/>
                <a:cs typeface="Arial" pitchFamily="34" charset="0"/>
              </a:rPr>
              <a:t>example </a:t>
            </a:r>
            <a:r>
              <a:rPr sz="1800" spc="100">
                <a:latin typeface="Arial" pitchFamily="34" charset="0"/>
                <a:cs typeface="Arial" pitchFamily="34" charset="0"/>
              </a:rPr>
              <a:t>of </a:t>
            </a:r>
            <a:r>
              <a:rPr sz="1800" spc="10">
                <a:latin typeface="Arial" pitchFamily="34" charset="0"/>
                <a:cs typeface="Arial" pitchFamily="34" charset="0"/>
              </a:rPr>
              <a:t>a </a:t>
            </a:r>
            <a:r>
              <a:rPr sz="1800" spc="40">
                <a:latin typeface="Arial" pitchFamily="34" charset="0"/>
                <a:cs typeface="Arial" pitchFamily="34" charset="0"/>
              </a:rPr>
              <a:t>polyalphabetic </a:t>
            </a:r>
            <a:r>
              <a:rPr sz="1800" spc="45">
                <a:latin typeface="Arial" pitchFamily="34" charset="0"/>
                <a:cs typeface="Arial" pitchFamily="34" charset="0"/>
              </a:rPr>
              <a:t>cipher </a:t>
            </a:r>
            <a:r>
              <a:rPr sz="1800" spc="30">
                <a:latin typeface="Arial" pitchFamily="34" charset="0"/>
                <a:cs typeface="Arial" pitchFamily="34" charset="0"/>
              </a:rPr>
              <a:t>was </a:t>
            </a:r>
            <a:r>
              <a:rPr sz="1800" spc="35">
                <a:latin typeface="Arial" pitchFamily="34" charset="0"/>
                <a:cs typeface="Arial" pitchFamily="34" charset="0"/>
              </a:rPr>
              <a:t>invented </a:t>
            </a:r>
            <a:r>
              <a:rPr sz="1800" spc="30">
                <a:latin typeface="Arial" pitchFamily="34" charset="0"/>
                <a:cs typeface="Arial" pitchFamily="34" charset="0"/>
              </a:rPr>
              <a:t>by  Johannes </a:t>
            </a:r>
            <a:r>
              <a:rPr sz="1800" spc="20">
                <a:latin typeface="Arial" pitchFamily="34" charset="0"/>
                <a:cs typeface="Arial" pitchFamily="34" charset="0"/>
              </a:rPr>
              <a:t>Trithemius </a:t>
            </a:r>
            <a:r>
              <a:rPr sz="1800" spc="35">
                <a:latin typeface="Arial" pitchFamily="34" charset="0"/>
                <a:cs typeface="Arial" pitchFamily="34" charset="0"/>
              </a:rPr>
              <a:t>in</a:t>
            </a:r>
            <a:r>
              <a:rPr sz="1800" spc="570">
                <a:latin typeface="Arial" pitchFamily="34" charset="0"/>
                <a:cs typeface="Arial" pitchFamily="34" charset="0"/>
              </a:rPr>
              <a:t> </a:t>
            </a:r>
            <a:r>
              <a:rPr sz="1800" spc="30">
                <a:latin typeface="Arial" pitchFamily="34" charset="0"/>
                <a:cs typeface="Arial" pitchFamily="34" charset="0"/>
              </a:rPr>
              <a:t>the </a:t>
            </a:r>
            <a:r>
              <a:rPr sz="1800" spc="35">
                <a:latin typeface="Arial" pitchFamily="34" charset="0"/>
                <a:cs typeface="Arial" pitchFamily="34" charset="0"/>
              </a:rPr>
              <a:t>15th  </a:t>
            </a:r>
            <a:r>
              <a:rPr sz="1800" spc="25">
                <a:latin typeface="Arial" pitchFamily="34" charset="0"/>
                <a:cs typeface="Arial" pitchFamily="34" charset="0"/>
              </a:rPr>
              <a:t>Century. </a:t>
            </a:r>
            <a:r>
              <a:rPr sz="1800">
                <a:latin typeface="Arial" pitchFamily="34" charset="0"/>
                <a:cs typeface="Arial" pitchFamily="34" charset="0"/>
              </a:rPr>
              <a:t>Rather </a:t>
            </a:r>
            <a:r>
              <a:rPr sz="1800" spc="30">
                <a:latin typeface="Arial" pitchFamily="34" charset="0"/>
                <a:cs typeface="Arial" pitchFamily="34" charset="0"/>
              </a:rPr>
              <a:t>than </a:t>
            </a:r>
            <a:r>
              <a:rPr sz="1800" spc="50">
                <a:latin typeface="Arial" pitchFamily="34" charset="0"/>
                <a:cs typeface="Arial" pitchFamily="34" charset="0"/>
              </a:rPr>
              <a:t>switching  </a:t>
            </a:r>
            <a:r>
              <a:rPr sz="1800" spc="35">
                <a:latin typeface="Arial" pitchFamily="34" charset="0"/>
                <a:cs typeface="Arial" pitchFamily="34" charset="0"/>
              </a:rPr>
              <a:t>alphabets </a:t>
            </a:r>
            <a:r>
              <a:rPr sz="1800" spc="40">
                <a:latin typeface="Arial" pitchFamily="34" charset="0"/>
                <a:cs typeface="Arial" pitchFamily="34" charset="0"/>
              </a:rPr>
              <a:t>randomly, </a:t>
            </a:r>
            <a:r>
              <a:rPr sz="1800" spc="45">
                <a:latin typeface="Arial" pitchFamily="34" charset="0"/>
                <a:cs typeface="Arial" pitchFamily="34" charset="0"/>
              </a:rPr>
              <a:t>and </a:t>
            </a:r>
            <a:r>
              <a:rPr sz="1800" spc="50">
                <a:latin typeface="Arial" pitchFamily="34" charset="0"/>
                <a:cs typeface="Arial" pitchFamily="34" charset="0"/>
              </a:rPr>
              <a:t>indicating </a:t>
            </a:r>
            <a:r>
              <a:rPr sz="1800" spc="45">
                <a:latin typeface="Arial" pitchFamily="34" charset="0"/>
                <a:cs typeface="Arial" pitchFamily="34" charset="0"/>
              </a:rPr>
              <a:t>it </a:t>
            </a:r>
            <a:r>
              <a:rPr sz="1800" spc="40">
                <a:latin typeface="Arial" pitchFamily="34" charset="0"/>
                <a:cs typeface="Arial" pitchFamily="34" charset="0"/>
              </a:rPr>
              <a:t>with </a:t>
            </a:r>
            <a:r>
              <a:rPr sz="1800" spc="20">
                <a:latin typeface="Arial" pitchFamily="34" charset="0"/>
                <a:cs typeface="Arial" pitchFamily="34" charset="0"/>
              </a:rPr>
              <a:t>an </a:t>
            </a:r>
            <a:r>
              <a:rPr sz="1800" spc="40">
                <a:latin typeface="Arial" pitchFamily="34" charset="0"/>
                <a:cs typeface="Arial" pitchFamily="34" charset="0"/>
              </a:rPr>
              <a:t>uppercase </a:t>
            </a:r>
            <a:r>
              <a:rPr sz="1800" spc="35">
                <a:latin typeface="Arial" pitchFamily="34" charset="0"/>
                <a:cs typeface="Arial" pitchFamily="34" charset="0"/>
              </a:rPr>
              <a:t>letter, </a:t>
            </a:r>
            <a:r>
              <a:rPr sz="1800" spc="30">
                <a:latin typeface="Arial" pitchFamily="34" charset="0"/>
                <a:cs typeface="Arial" pitchFamily="34" charset="0"/>
              </a:rPr>
              <a:t>the  </a:t>
            </a:r>
            <a:r>
              <a:rPr sz="1800" spc="20">
                <a:latin typeface="Arial" pitchFamily="34" charset="0"/>
                <a:cs typeface="Arial" pitchFamily="34" charset="0"/>
              </a:rPr>
              <a:t>Trithemius </a:t>
            </a:r>
            <a:r>
              <a:rPr sz="1800" spc="25">
                <a:latin typeface="Arial" pitchFamily="34" charset="0"/>
                <a:cs typeface="Arial" pitchFamily="34" charset="0"/>
              </a:rPr>
              <a:t>Cipher </a:t>
            </a:r>
            <a:r>
              <a:rPr sz="1800" spc="20">
                <a:latin typeface="Arial" pitchFamily="34" charset="0"/>
                <a:cs typeface="Arial" pitchFamily="34" charset="0"/>
              </a:rPr>
              <a:t>has </a:t>
            </a:r>
            <a:r>
              <a:rPr sz="1800" spc="35">
                <a:latin typeface="Arial" pitchFamily="34" charset="0"/>
                <a:cs typeface="Arial" pitchFamily="34" charset="0"/>
              </a:rPr>
              <a:t>the </a:t>
            </a:r>
            <a:r>
              <a:rPr sz="1800" spc="30">
                <a:latin typeface="Arial" pitchFamily="34" charset="0"/>
                <a:cs typeface="Arial" pitchFamily="34" charset="0"/>
              </a:rPr>
              <a:t>sender </a:t>
            </a:r>
            <a:r>
              <a:rPr sz="1800" spc="50">
                <a:latin typeface="Arial" pitchFamily="34" charset="0"/>
                <a:cs typeface="Arial" pitchFamily="34" charset="0"/>
              </a:rPr>
              <a:t>change </a:t>
            </a:r>
            <a:r>
              <a:rPr sz="1800" spc="35">
                <a:latin typeface="Arial" pitchFamily="34" charset="0"/>
                <a:cs typeface="Arial" pitchFamily="34" charset="0"/>
              </a:rPr>
              <a:t>the ciphertext alphabet </a:t>
            </a:r>
            <a:r>
              <a:rPr sz="1800" spc="40">
                <a:latin typeface="Arial" pitchFamily="34" charset="0"/>
                <a:cs typeface="Arial" pitchFamily="34" charset="0"/>
              </a:rPr>
              <a:t>after  each</a:t>
            </a:r>
            <a:r>
              <a:rPr sz="1800" spc="310">
                <a:latin typeface="Arial" pitchFamily="34" charset="0"/>
                <a:cs typeface="Arial" pitchFamily="34" charset="0"/>
              </a:rPr>
              <a:t> </a:t>
            </a:r>
            <a:r>
              <a:rPr sz="1800" spc="25">
                <a:latin typeface="Arial" pitchFamily="34" charset="0"/>
                <a:cs typeface="Arial" pitchFamily="34" charset="0"/>
              </a:rPr>
              <a:t>letter</a:t>
            </a:r>
            <a:r>
              <a:rPr sz="1800" spc="305">
                <a:latin typeface="Arial" pitchFamily="34" charset="0"/>
                <a:cs typeface="Arial" pitchFamily="34" charset="0"/>
              </a:rPr>
              <a:t> </a:t>
            </a:r>
            <a:r>
              <a:rPr sz="1800" spc="25">
                <a:latin typeface="Arial" pitchFamily="34" charset="0"/>
                <a:cs typeface="Arial" pitchFamily="34" charset="0"/>
              </a:rPr>
              <a:t>was</a:t>
            </a:r>
            <a:r>
              <a:rPr sz="1800" spc="305">
                <a:latin typeface="Arial" pitchFamily="34" charset="0"/>
                <a:cs typeface="Arial" pitchFamily="34" charset="0"/>
              </a:rPr>
              <a:t> </a:t>
            </a:r>
            <a:r>
              <a:rPr sz="1800" spc="50">
                <a:latin typeface="Arial" pitchFamily="34" charset="0"/>
                <a:cs typeface="Arial" pitchFamily="34" charset="0"/>
              </a:rPr>
              <a:t>encrypted.</a:t>
            </a:r>
            <a:r>
              <a:rPr sz="1800" spc="300">
                <a:latin typeface="Arial" pitchFamily="34" charset="0"/>
                <a:cs typeface="Arial" pitchFamily="34" charset="0"/>
              </a:rPr>
              <a:t> </a:t>
            </a:r>
            <a:r>
              <a:rPr sz="1800" spc="10">
                <a:latin typeface="Arial" pitchFamily="34" charset="0"/>
                <a:cs typeface="Arial" pitchFamily="34" charset="0"/>
              </a:rPr>
              <a:t>This</a:t>
            </a:r>
            <a:r>
              <a:rPr sz="1800" spc="300">
                <a:latin typeface="Arial" pitchFamily="34" charset="0"/>
                <a:cs typeface="Arial" pitchFamily="34" charset="0"/>
              </a:rPr>
              <a:t> </a:t>
            </a:r>
            <a:r>
              <a:rPr sz="1800" spc="30">
                <a:latin typeface="Arial" pitchFamily="34" charset="0"/>
                <a:cs typeface="Arial" pitchFamily="34" charset="0"/>
              </a:rPr>
              <a:t>was</a:t>
            </a:r>
            <a:r>
              <a:rPr sz="1800" spc="305">
                <a:latin typeface="Arial" pitchFamily="34" charset="0"/>
                <a:cs typeface="Arial" pitchFamily="34" charset="0"/>
              </a:rPr>
              <a:t> </a:t>
            </a:r>
            <a:r>
              <a:rPr sz="1800" spc="30">
                <a:latin typeface="Arial" pitchFamily="34" charset="0"/>
                <a:cs typeface="Arial" pitchFamily="34" charset="0"/>
              </a:rPr>
              <a:t>the</a:t>
            </a:r>
            <a:r>
              <a:rPr sz="1800" spc="305">
                <a:latin typeface="Arial" pitchFamily="34" charset="0"/>
                <a:cs typeface="Arial" pitchFamily="34" charset="0"/>
              </a:rPr>
              <a:t> </a:t>
            </a:r>
            <a:r>
              <a:rPr sz="1800" spc="50">
                <a:latin typeface="Arial" pitchFamily="34" charset="0"/>
                <a:cs typeface="Arial" pitchFamily="34" charset="0"/>
              </a:rPr>
              <a:t>first</a:t>
            </a:r>
            <a:r>
              <a:rPr sz="1800" spc="305">
                <a:latin typeface="Arial" pitchFamily="34" charset="0"/>
                <a:cs typeface="Arial" pitchFamily="34" charset="0"/>
              </a:rPr>
              <a:t> </a:t>
            </a:r>
            <a:r>
              <a:rPr sz="1800" spc="25">
                <a:latin typeface="Arial" pitchFamily="34" charset="0"/>
                <a:cs typeface="Arial" pitchFamily="34" charset="0"/>
              </a:rPr>
              <a:t>example</a:t>
            </a:r>
            <a:r>
              <a:rPr sz="1800" spc="315">
                <a:latin typeface="Arial" pitchFamily="34" charset="0"/>
                <a:cs typeface="Arial" pitchFamily="34" charset="0"/>
              </a:rPr>
              <a:t> </a:t>
            </a:r>
            <a:r>
              <a:rPr sz="1800" spc="100">
                <a:latin typeface="Arial" pitchFamily="34" charset="0"/>
                <a:cs typeface="Arial" pitchFamily="34" charset="0"/>
              </a:rPr>
              <a:t>of</a:t>
            </a:r>
            <a:r>
              <a:rPr sz="1800" spc="300">
                <a:latin typeface="Arial" pitchFamily="34" charset="0"/>
                <a:cs typeface="Arial" pitchFamily="34" charset="0"/>
              </a:rPr>
              <a:t> </a:t>
            </a:r>
            <a:r>
              <a:rPr sz="1800" spc="10">
                <a:latin typeface="Arial" pitchFamily="34" charset="0"/>
                <a:cs typeface="Arial" pitchFamily="34" charset="0"/>
              </a:rPr>
              <a:t>a</a:t>
            </a:r>
            <a:r>
              <a:rPr sz="1800" spc="275">
                <a:latin typeface="Arial" pitchFamily="34" charset="0"/>
                <a:cs typeface="Arial" pitchFamily="34" charset="0"/>
              </a:rPr>
              <a:t> </a:t>
            </a:r>
            <a:r>
              <a:rPr sz="1900" b="1" i="1" spc="-110">
                <a:solidFill>
                  <a:srgbClr val="FF0000"/>
                </a:solidFill>
                <a:latin typeface="Arial" pitchFamily="34" charset="0"/>
                <a:cs typeface="Arial" pitchFamily="34" charset="0"/>
              </a:rPr>
              <a:t>progressive</a:t>
            </a:r>
            <a:endParaRPr sz="1900">
              <a:latin typeface="Arial" pitchFamily="34" charset="0"/>
              <a:cs typeface="Arial" pitchFamily="34" charset="0"/>
            </a:endParaRPr>
          </a:p>
        </p:txBody>
      </p:sp>
      <p:sp>
        <p:nvSpPr>
          <p:cNvPr id="6" name="object 6"/>
          <p:cNvSpPr txBox="1"/>
          <p:nvPr/>
        </p:nvSpPr>
        <p:spPr>
          <a:xfrm>
            <a:off x="1026667" y="4918217"/>
            <a:ext cx="1270000" cy="31496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tabLst>
                <a:tab pos="530860" algn="l"/>
              </a:tabLst>
            </a:pPr>
            <a:r>
              <a:rPr sz="1900" b="1" i="1" spc="-125">
                <a:solidFill>
                  <a:srgbClr val="FF0000"/>
                </a:solidFill>
                <a:latin typeface="Arial" pitchFamily="34" charset="0"/>
                <a:cs typeface="Arial" pitchFamily="34" charset="0"/>
              </a:rPr>
              <a:t>key	</a:t>
            </a:r>
            <a:r>
              <a:rPr sz="1900" b="1" i="1" spc="-75">
                <a:solidFill>
                  <a:srgbClr val="FF0000"/>
                </a:solidFill>
                <a:latin typeface="Arial" pitchFamily="34" charset="0"/>
                <a:cs typeface="Arial" pitchFamily="34" charset="0"/>
              </a:rPr>
              <a:t>cipher</a:t>
            </a:r>
            <a:r>
              <a:rPr sz="1800" b="1" spc="-75">
                <a:solidFill>
                  <a:srgbClr val="FF0000"/>
                </a:solidFill>
                <a:latin typeface="Arial" pitchFamily="34" charset="0"/>
                <a:cs typeface="Arial" pitchFamily="34" charset="0"/>
              </a:rPr>
              <a:t>,</a:t>
            </a:r>
            <a:endParaRPr sz="1800">
              <a:latin typeface="Arial" pitchFamily="34" charset="0"/>
              <a:cs typeface="Arial" pitchFamily="34" charset="0"/>
            </a:endParaRPr>
          </a:p>
        </p:txBody>
      </p:sp>
      <p:sp>
        <p:nvSpPr>
          <p:cNvPr id="7" name="object 7"/>
          <p:cNvSpPr txBox="1"/>
          <p:nvPr/>
        </p:nvSpPr>
        <p:spPr>
          <a:xfrm>
            <a:off x="2435098" y="4930597"/>
            <a:ext cx="6391910" cy="30035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tabLst>
                <a:tab pos="574675" algn="l"/>
                <a:tab pos="1000125" algn="l"/>
                <a:tab pos="1684655" algn="l"/>
                <a:tab pos="1977389" algn="l"/>
                <a:tab pos="2792730" algn="l"/>
                <a:tab pos="3492500" algn="l"/>
                <a:tab pos="3867150" algn="l"/>
                <a:tab pos="4594225" algn="l"/>
                <a:tab pos="4991735" algn="l"/>
                <a:tab pos="5487035" algn="l"/>
              </a:tabLst>
            </a:pPr>
            <a:r>
              <a:rPr sz="1800" spc="40">
                <a:latin typeface="Arial" pitchFamily="34" charset="0"/>
                <a:cs typeface="Arial" pitchFamily="34" charset="0"/>
              </a:rPr>
              <a:t>and	</a:t>
            </a:r>
            <a:r>
              <a:rPr sz="1800" spc="25">
                <a:latin typeface="Arial" pitchFamily="34" charset="0"/>
                <a:cs typeface="Arial" pitchFamily="34" charset="0"/>
              </a:rPr>
              <a:t>he	</a:t>
            </a:r>
            <a:r>
              <a:rPr sz="1800" spc="40">
                <a:latin typeface="Arial" pitchFamily="34" charset="0"/>
                <a:cs typeface="Arial" pitchFamily="34" charset="0"/>
              </a:rPr>
              <a:t>used	</a:t>
            </a:r>
            <a:r>
              <a:rPr sz="1800" spc="10">
                <a:latin typeface="Arial" pitchFamily="34" charset="0"/>
                <a:cs typeface="Arial" pitchFamily="34" charset="0"/>
              </a:rPr>
              <a:t>a	</a:t>
            </a:r>
            <a:r>
              <a:rPr sz="1800" spc="30">
                <a:latin typeface="Arial" pitchFamily="34" charset="0"/>
                <a:cs typeface="Arial" pitchFamily="34" charset="0"/>
              </a:rPr>
              <a:t>tabula	</a:t>
            </a:r>
            <a:r>
              <a:rPr sz="1800" spc="40">
                <a:latin typeface="Arial" pitchFamily="34" charset="0"/>
                <a:cs typeface="Arial" pitchFamily="34" charset="0"/>
              </a:rPr>
              <a:t>recta	</a:t>
            </a:r>
            <a:r>
              <a:rPr sz="1800" spc="75">
                <a:latin typeface="Arial" pitchFamily="34" charset="0"/>
                <a:cs typeface="Arial" pitchFamily="34" charset="0"/>
              </a:rPr>
              <a:t>to	</a:t>
            </a:r>
            <a:r>
              <a:rPr sz="1800" spc="50">
                <a:latin typeface="Arial" pitchFamily="34" charset="0"/>
                <a:cs typeface="Arial" pitchFamily="34" charset="0"/>
              </a:rPr>
              <a:t>show	</a:t>
            </a:r>
            <a:r>
              <a:rPr sz="1800" spc="5">
                <a:latin typeface="Arial" pitchFamily="34" charset="0"/>
                <a:cs typeface="Arial" pitchFamily="34" charset="0"/>
              </a:rPr>
              <a:t>all	</a:t>
            </a:r>
            <a:r>
              <a:rPr sz="1800" spc="30">
                <a:latin typeface="Arial" pitchFamily="34" charset="0"/>
                <a:cs typeface="Arial" pitchFamily="34" charset="0"/>
              </a:rPr>
              <a:t>the	</a:t>
            </a:r>
            <a:r>
              <a:rPr sz="1800" spc="50">
                <a:latin typeface="Arial" pitchFamily="34" charset="0"/>
                <a:cs typeface="Arial" pitchFamily="34" charset="0"/>
              </a:rPr>
              <a:t>different</a:t>
            </a:r>
            <a:endParaRPr sz="1800">
              <a:latin typeface="Arial" pitchFamily="34" charset="0"/>
              <a:cs typeface="Arial" pitchFamily="34" charset="0"/>
            </a:endParaRPr>
          </a:p>
        </p:txBody>
      </p:sp>
      <p:sp>
        <p:nvSpPr>
          <p:cNvPr id="8" name="object 8"/>
          <p:cNvSpPr txBox="1"/>
          <p:nvPr/>
        </p:nvSpPr>
        <p:spPr>
          <a:xfrm>
            <a:off x="1026667" y="5205476"/>
            <a:ext cx="1141730"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spc="40">
                <a:latin typeface="Arial" pitchFamily="34" charset="0"/>
                <a:cs typeface="Arial" pitchFamily="34" charset="0"/>
              </a:rPr>
              <a:t>alphabets.</a:t>
            </a:r>
            <a:endParaRPr sz="1800">
              <a:latin typeface="Arial" pitchFamily="34" charset="0"/>
              <a:cs typeface="Arial" pitchFamily="34" charset="0"/>
            </a:endParaRPr>
          </a:p>
        </p:txBody>
      </p:sp>
      <p:sp>
        <p:nvSpPr>
          <p:cNvPr id="9" name="object 9"/>
          <p:cNvSpPr/>
          <p:nvPr/>
        </p:nvSpPr>
        <p:spPr>
          <a:xfrm>
            <a:off x="9043416" y="2086355"/>
            <a:ext cx="2705100" cy="2685288"/>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64</a:t>
            </a:fld>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740155" y="1468829"/>
            <a:ext cx="5708650" cy="3500120"/>
          </a:xfrm>
          <a:prstGeom prst="rect">
            <a:avLst/>
          </a:prstGeom>
        </p:spPr>
        <p:txBody>
          <a:bodyPr vert="horz" wrap="square" lIns="0" tIns="927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730"/>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10">
                <a:solidFill>
                  <a:srgbClr val="006FC0"/>
                </a:solidFill>
                <a:latin typeface="Carlito"/>
                <a:cs typeface="Carlito"/>
              </a:rPr>
              <a:t>Polyalphabetic</a:t>
            </a:r>
            <a:r>
              <a:rPr sz="2000" spc="-60">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a:p>
            <a:pPr marL="299085" marR="5080" indent="-287020" algn="just">
              <a:lnSpc>
                <a:spcPct val="100000"/>
              </a:lnSpc>
              <a:spcBef>
                <a:spcPts val="560"/>
              </a:spcBef>
              <a:buChar char="•"/>
              <a:tabLst>
                <a:tab pos="299720" algn="l"/>
              </a:tabLst>
            </a:pPr>
            <a:r>
              <a:rPr sz="1800" spc="30">
                <a:latin typeface="Arial" pitchFamily="34" charset="0"/>
                <a:cs typeface="Arial" pitchFamily="34" charset="0"/>
              </a:rPr>
              <a:t>Trithemius' </a:t>
            </a:r>
            <a:r>
              <a:rPr sz="1800" spc="35">
                <a:latin typeface="Arial" pitchFamily="34" charset="0"/>
                <a:cs typeface="Arial" pitchFamily="34" charset="0"/>
              </a:rPr>
              <a:t>idea</a:t>
            </a:r>
            <a:r>
              <a:rPr sz="1800" spc="570">
                <a:latin typeface="Arial" pitchFamily="34" charset="0"/>
                <a:cs typeface="Arial" pitchFamily="34" charset="0"/>
              </a:rPr>
              <a:t> </a:t>
            </a:r>
            <a:r>
              <a:rPr sz="1800" spc="30">
                <a:latin typeface="Arial" pitchFamily="34" charset="0"/>
                <a:cs typeface="Arial" pitchFamily="34" charset="0"/>
              </a:rPr>
              <a:t>was </a:t>
            </a:r>
            <a:r>
              <a:rPr sz="1800" spc="70">
                <a:latin typeface="Arial" pitchFamily="34" charset="0"/>
                <a:cs typeface="Arial" pitchFamily="34" charset="0"/>
              </a:rPr>
              <a:t>to </a:t>
            </a:r>
            <a:r>
              <a:rPr sz="1800" spc="30">
                <a:latin typeface="Arial" pitchFamily="34" charset="0"/>
                <a:cs typeface="Arial" pitchFamily="34" charset="0"/>
              </a:rPr>
              <a:t>start </a:t>
            </a:r>
            <a:r>
              <a:rPr sz="1800" spc="35">
                <a:latin typeface="Arial" pitchFamily="34" charset="0"/>
                <a:cs typeface="Arial" pitchFamily="34" charset="0"/>
              </a:rPr>
              <a:t>at  </a:t>
            </a:r>
            <a:r>
              <a:rPr sz="1800" spc="30">
                <a:latin typeface="Arial" pitchFamily="34" charset="0"/>
                <a:cs typeface="Arial" pitchFamily="34" charset="0"/>
              </a:rPr>
              <a:t>the </a:t>
            </a:r>
            <a:r>
              <a:rPr sz="1800" spc="55">
                <a:latin typeface="Arial" pitchFamily="34" charset="0"/>
                <a:cs typeface="Arial" pitchFamily="34" charset="0"/>
              </a:rPr>
              <a:t>column  </a:t>
            </a:r>
            <a:r>
              <a:rPr sz="1800" spc="35">
                <a:latin typeface="Arial" pitchFamily="34" charset="0"/>
                <a:cs typeface="Arial" pitchFamily="34" charset="0"/>
              </a:rPr>
              <a:t>headed </a:t>
            </a:r>
            <a:r>
              <a:rPr sz="1800" spc="40">
                <a:latin typeface="Arial" pitchFamily="34" charset="0"/>
                <a:cs typeface="Arial" pitchFamily="34" charset="0"/>
              </a:rPr>
              <a:t>by </a:t>
            </a:r>
            <a:r>
              <a:rPr sz="1800" spc="25">
                <a:latin typeface="Arial" pitchFamily="34" charset="0"/>
                <a:cs typeface="Arial" pitchFamily="34" charset="0"/>
              </a:rPr>
              <a:t>"A", </a:t>
            </a:r>
            <a:r>
              <a:rPr sz="1800" spc="65">
                <a:latin typeface="Arial" pitchFamily="34" charset="0"/>
                <a:cs typeface="Arial" pitchFamily="34" charset="0"/>
              </a:rPr>
              <a:t>find </a:t>
            </a:r>
            <a:r>
              <a:rPr sz="1800" spc="30">
                <a:latin typeface="Arial" pitchFamily="34" charset="0"/>
                <a:cs typeface="Arial" pitchFamily="34" charset="0"/>
              </a:rPr>
              <a:t>the plaintext </a:t>
            </a:r>
            <a:r>
              <a:rPr sz="1800" spc="25">
                <a:latin typeface="Arial" pitchFamily="34" charset="0"/>
                <a:cs typeface="Arial" pitchFamily="34" charset="0"/>
              </a:rPr>
              <a:t>letter </a:t>
            </a:r>
            <a:r>
              <a:rPr sz="1800" spc="65">
                <a:latin typeface="Arial" pitchFamily="34" charset="0"/>
                <a:cs typeface="Arial" pitchFamily="34" charset="0"/>
              </a:rPr>
              <a:t>down </a:t>
            </a:r>
            <a:r>
              <a:rPr sz="1800" spc="30">
                <a:latin typeface="Arial" pitchFamily="34" charset="0"/>
                <a:cs typeface="Arial" pitchFamily="34" charset="0"/>
              </a:rPr>
              <a:t>the  </a:t>
            </a:r>
            <a:r>
              <a:rPr sz="1800" spc="35">
                <a:latin typeface="Arial" pitchFamily="34" charset="0"/>
                <a:cs typeface="Arial" pitchFamily="34" charset="0"/>
              </a:rPr>
              <a:t>far </a:t>
            </a:r>
            <a:r>
              <a:rPr sz="1800" spc="50">
                <a:latin typeface="Arial" pitchFamily="34" charset="0"/>
                <a:cs typeface="Arial" pitchFamily="34" charset="0"/>
              </a:rPr>
              <a:t>left </a:t>
            </a:r>
            <a:r>
              <a:rPr sz="1800" spc="60">
                <a:latin typeface="Arial" pitchFamily="34" charset="0"/>
                <a:cs typeface="Arial" pitchFamily="34" charset="0"/>
              </a:rPr>
              <a:t>column, </a:t>
            </a:r>
            <a:r>
              <a:rPr sz="1800" spc="45">
                <a:latin typeface="Arial" pitchFamily="34" charset="0"/>
                <a:cs typeface="Arial" pitchFamily="34" charset="0"/>
              </a:rPr>
              <a:t>and encrypt </a:t>
            </a:r>
            <a:r>
              <a:rPr sz="1800" spc="35">
                <a:latin typeface="Arial" pitchFamily="34" charset="0"/>
                <a:cs typeface="Arial" pitchFamily="34" charset="0"/>
              </a:rPr>
              <a:t>this </a:t>
            </a:r>
            <a:r>
              <a:rPr sz="1800" spc="70">
                <a:latin typeface="Arial" pitchFamily="34" charset="0"/>
                <a:cs typeface="Arial" pitchFamily="34" charset="0"/>
              </a:rPr>
              <a:t>to </a:t>
            </a:r>
            <a:r>
              <a:rPr sz="1800" spc="30">
                <a:latin typeface="Arial" pitchFamily="34" charset="0"/>
                <a:cs typeface="Arial" pitchFamily="34" charset="0"/>
              </a:rPr>
              <a:t>the </a:t>
            </a:r>
            <a:r>
              <a:rPr sz="1800" spc="40">
                <a:latin typeface="Arial" pitchFamily="34" charset="0"/>
                <a:cs typeface="Arial" pitchFamily="34" charset="0"/>
              </a:rPr>
              <a:t>ciphertext  </a:t>
            </a:r>
            <a:r>
              <a:rPr sz="1800" spc="25">
                <a:latin typeface="Arial" pitchFamily="34" charset="0"/>
                <a:cs typeface="Arial" pitchFamily="34" charset="0"/>
              </a:rPr>
              <a:t>letter </a:t>
            </a:r>
            <a:r>
              <a:rPr sz="1800" spc="35">
                <a:latin typeface="Arial" pitchFamily="34" charset="0"/>
                <a:cs typeface="Arial" pitchFamily="34" charset="0"/>
              </a:rPr>
              <a:t>in </a:t>
            </a:r>
            <a:r>
              <a:rPr sz="1800" spc="30">
                <a:latin typeface="Arial" pitchFamily="34" charset="0"/>
                <a:cs typeface="Arial" pitchFamily="34" charset="0"/>
              </a:rPr>
              <a:t>the </a:t>
            </a:r>
            <a:r>
              <a:rPr sz="1800" spc="50">
                <a:latin typeface="Arial" pitchFamily="34" charset="0"/>
                <a:cs typeface="Arial" pitchFamily="34" charset="0"/>
              </a:rPr>
              <a:t>first </a:t>
            </a:r>
            <a:r>
              <a:rPr sz="1800" spc="60">
                <a:latin typeface="Arial" pitchFamily="34" charset="0"/>
                <a:cs typeface="Arial" pitchFamily="34" charset="0"/>
              </a:rPr>
              <a:t>column. </a:t>
            </a:r>
            <a:r>
              <a:rPr sz="1800" spc="10">
                <a:latin typeface="Arial" pitchFamily="34" charset="0"/>
                <a:cs typeface="Arial" pitchFamily="34" charset="0"/>
              </a:rPr>
              <a:t>You </a:t>
            </a:r>
            <a:r>
              <a:rPr sz="1800" spc="50">
                <a:latin typeface="Arial" pitchFamily="34" charset="0"/>
                <a:cs typeface="Arial" pitchFamily="34" charset="0"/>
              </a:rPr>
              <a:t>would </a:t>
            </a:r>
            <a:r>
              <a:rPr sz="1800" spc="30">
                <a:latin typeface="Arial" pitchFamily="34" charset="0"/>
                <a:cs typeface="Arial" pitchFamily="34" charset="0"/>
              </a:rPr>
              <a:t>then </a:t>
            </a:r>
            <a:r>
              <a:rPr sz="1800" spc="35">
                <a:latin typeface="Arial" pitchFamily="34" charset="0"/>
                <a:cs typeface="Arial" pitchFamily="34" charset="0"/>
              </a:rPr>
              <a:t>move </a:t>
            </a:r>
            <a:r>
              <a:rPr sz="1800" spc="70">
                <a:latin typeface="Arial" pitchFamily="34" charset="0"/>
                <a:cs typeface="Arial" pitchFamily="34" charset="0"/>
              </a:rPr>
              <a:t>to  </a:t>
            </a:r>
            <a:r>
              <a:rPr sz="1800" spc="30">
                <a:latin typeface="Arial" pitchFamily="34" charset="0"/>
                <a:cs typeface="Arial" pitchFamily="34" charset="0"/>
              </a:rPr>
              <a:t>the </a:t>
            </a:r>
            <a:r>
              <a:rPr sz="1800" spc="25">
                <a:latin typeface="Arial" pitchFamily="34" charset="0"/>
                <a:cs typeface="Arial" pitchFamily="34" charset="0"/>
              </a:rPr>
              <a:t>next </a:t>
            </a:r>
            <a:r>
              <a:rPr sz="1800" spc="60">
                <a:latin typeface="Arial" pitchFamily="34" charset="0"/>
                <a:cs typeface="Arial" pitchFamily="34" charset="0"/>
              </a:rPr>
              <a:t>column, </a:t>
            </a:r>
            <a:r>
              <a:rPr sz="1800" spc="40">
                <a:latin typeface="Arial" pitchFamily="34" charset="0"/>
                <a:cs typeface="Arial" pitchFamily="34" charset="0"/>
              </a:rPr>
              <a:t>and </a:t>
            </a:r>
            <a:r>
              <a:rPr sz="1800" spc="65">
                <a:latin typeface="Arial" pitchFamily="34" charset="0"/>
                <a:cs typeface="Arial" pitchFamily="34" charset="0"/>
              </a:rPr>
              <a:t>so</a:t>
            </a:r>
            <a:r>
              <a:rPr sz="1800" spc="470">
                <a:latin typeface="Arial" pitchFamily="34" charset="0"/>
                <a:cs typeface="Arial" pitchFamily="34" charset="0"/>
              </a:rPr>
              <a:t> </a:t>
            </a:r>
            <a:r>
              <a:rPr sz="1800" spc="75">
                <a:latin typeface="Arial" pitchFamily="34" charset="0"/>
                <a:cs typeface="Arial" pitchFamily="34" charset="0"/>
              </a:rPr>
              <a:t>on.</a:t>
            </a:r>
            <a:endParaRPr sz="1800">
              <a:latin typeface="Arial" pitchFamily="34" charset="0"/>
              <a:cs typeface="Arial" pitchFamily="34" charset="0"/>
            </a:endParaRPr>
          </a:p>
          <a:p>
            <a:pPr>
              <a:lnSpc>
                <a:spcPct val="100000"/>
              </a:lnSpc>
              <a:spcBef>
                <a:spcPts val="35"/>
              </a:spcBef>
              <a:buFont typeface="Arial" pitchFamily="34" charset="0"/>
              <a:buChar char="•"/>
            </a:pPr>
            <a:endParaRPr sz="1850">
              <a:latin typeface="Arial" pitchFamily="34" charset="0"/>
              <a:cs typeface="Arial" pitchFamily="34" charset="0"/>
            </a:endParaRPr>
          </a:p>
          <a:p>
            <a:pPr marL="299085" marR="5080" indent="-287020" algn="just">
              <a:lnSpc>
                <a:spcPct val="100000"/>
              </a:lnSpc>
              <a:spcBef>
                <a:spcPts val="5"/>
              </a:spcBef>
              <a:buChar char="•"/>
              <a:tabLst>
                <a:tab pos="299720" algn="l"/>
              </a:tabLst>
            </a:pPr>
            <a:r>
              <a:rPr sz="1800" spc="20">
                <a:latin typeface="Arial" pitchFamily="34" charset="0"/>
                <a:cs typeface="Arial" pitchFamily="34" charset="0"/>
              </a:rPr>
              <a:t>For </a:t>
            </a:r>
            <a:r>
              <a:rPr sz="1800" spc="30">
                <a:latin typeface="Arial" pitchFamily="34" charset="0"/>
                <a:cs typeface="Arial" pitchFamily="34" charset="0"/>
              </a:rPr>
              <a:t>example, the plaintext </a:t>
            </a:r>
            <a:r>
              <a:rPr sz="1800" spc="35">
                <a:latin typeface="Arial" pitchFamily="34" charset="0"/>
                <a:cs typeface="Arial" pitchFamily="34" charset="0"/>
              </a:rPr>
              <a:t>"johannes </a:t>
            </a:r>
            <a:r>
              <a:rPr sz="1800" spc="30">
                <a:latin typeface="Arial" pitchFamily="34" charset="0"/>
                <a:cs typeface="Arial" pitchFamily="34" charset="0"/>
              </a:rPr>
              <a:t>trithemius"  </a:t>
            </a:r>
            <a:r>
              <a:rPr sz="1800" spc="50">
                <a:latin typeface="Arial" pitchFamily="34" charset="0"/>
                <a:cs typeface="Arial" pitchFamily="34" charset="0"/>
              </a:rPr>
              <a:t>would be </a:t>
            </a:r>
            <a:r>
              <a:rPr sz="1800" spc="45">
                <a:latin typeface="Arial" pitchFamily="34" charset="0"/>
                <a:cs typeface="Arial" pitchFamily="34" charset="0"/>
              </a:rPr>
              <a:t>encrypted </a:t>
            </a:r>
            <a:r>
              <a:rPr sz="1800" spc="25">
                <a:latin typeface="Arial" pitchFamily="34" charset="0"/>
                <a:cs typeface="Arial" pitchFamily="34" charset="0"/>
              </a:rPr>
              <a:t>as </a:t>
            </a:r>
            <a:r>
              <a:rPr sz="1800" spc="60">
                <a:latin typeface="Arial" pitchFamily="34" charset="0"/>
                <a:cs typeface="Arial" pitchFamily="34" charset="0"/>
              </a:rPr>
              <a:t>follows. </a:t>
            </a:r>
            <a:r>
              <a:rPr sz="1800" spc="-5">
                <a:latin typeface="Arial" pitchFamily="34" charset="0"/>
                <a:cs typeface="Arial" pitchFamily="34" charset="0"/>
              </a:rPr>
              <a:t>The </a:t>
            </a:r>
            <a:r>
              <a:rPr sz="1800" spc="35">
                <a:latin typeface="Arial" pitchFamily="34" charset="0"/>
                <a:cs typeface="Arial" pitchFamily="34" charset="0"/>
              </a:rPr>
              <a:t>"j" </a:t>
            </a:r>
            <a:r>
              <a:rPr sz="1800" spc="50">
                <a:latin typeface="Arial" pitchFamily="34" charset="0"/>
                <a:cs typeface="Arial" pitchFamily="34" charset="0"/>
              </a:rPr>
              <a:t>would be  </a:t>
            </a:r>
            <a:r>
              <a:rPr sz="1800" spc="70">
                <a:latin typeface="Arial" pitchFamily="34" charset="0"/>
                <a:cs typeface="Arial" pitchFamily="34" charset="0"/>
              </a:rPr>
              <a:t>found </a:t>
            </a:r>
            <a:r>
              <a:rPr sz="1800" spc="65">
                <a:latin typeface="Arial" pitchFamily="34" charset="0"/>
                <a:cs typeface="Arial" pitchFamily="34" charset="0"/>
              </a:rPr>
              <a:t>down </a:t>
            </a:r>
            <a:r>
              <a:rPr sz="1800" spc="30">
                <a:latin typeface="Arial" pitchFamily="34" charset="0"/>
                <a:cs typeface="Arial" pitchFamily="34" charset="0"/>
              </a:rPr>
              <a:t>the </a:t>
            </a:r>
            <a:r>
              <a:rPr sz="1800" spc="50">
                <a:latin typeface="Arial" pitchFamily="34" charset="0"/>
                <a:cs typeface="Arial" pitchFamily="34" charset="0"/>
              </a:rPr>
              <a:t>left </a:t>
            </a:r>
            <a:r>
              <a:rPr sz="1800" spc="55">
                <a:latin typeface="Arial" pitchFamily="34" charset="0"/>
                <a:cs typeface="Arial" pitchFamily="34" charset="0"/>
              </a:rPr>
              <a:t>column, </a:t>
            </a:r>
            <a:r>
              <a:rPr sz="1800" spc="40">
                <a:latin typeface="Arial" pitchFamily="34" charset="0"/>
                <a:cs typeface="Arial" pitchFamily="34" charset="0"/>
              </a:rPr>
              <a:t>and </a:t>
            </a:r>
            <a:r>
              <a:rPr sz="1800" spc="55">
                <a:latin typeface="Arial" pitchFamily="34" charset="0"/>
                <a:cs typeface="Arial" pitchFamily="34" charset="0"/>
              </a:rPr>
              <a:t>mapped </a:t>
            </a:r>
            <a:r>
              <a:rPr sz="1800" spc="75">
                <a:latin typeface="Arial" pitchFamily="34" charset="0"/>
                <a:cs typeface="Arial" pitchFamily="34" charset="0"/>
              </a:rPr>
              <a:t>to </a:t>
            </a:r>
            <a:r>
              <a:rPr sz="1800" spc="25">
                <a:latin typeface="Arial" pitchFamily="34" charset="0"/>
                <a:cs typeface="Arial" pitchFamily="34" charset="0"/>
              </a:rPr>
              <a:t>the  letter </a:t>
            </a:r>
            <a:r>
              <a:rPr sz="1800" spc="35">
                <a:latin typeface="Arial" pitchFamily="34" charset="0"/>
                <a:cs typeface="Arial" pitchFamily="34" charset="0"/>
              </a:rPr>
              <a:t>in </a:t>
            </a:r>
            <a:r>
              <a:rPr sz="1800" spc="30">
                <a:latin typeface="Arial" pitchFamily="34" charset="0"/>
                <a:cs typeface="Arial" pitchFamily="34" charset="0"/>
              </a:rPr>
              <a:t>the </a:t>
            </a:r>
            <a:r>
              <a:rPr sz="1800" spc="55">
                <a:latin typeface="Arial" pitchFamily="34" charset="0"/>
                <a:cs typeface="Arial" pitchFamily="34" charset="0"/>
              </a:rPr>
              <a:t>column </a:t>
            </a:r>
            <a:r>
              <a:rPr sz="1800" spc="35">
                <a:latin typeface="Arial" pitchFamily="34" charset="0"/>
                <a:cs typeface="Arial" pitchFamily="34" charset="0"/>
              </a:rPr>
              <a:t>headed </a:t>
            </a:r>
            <a:r>
              <a:rPr sz="1800" spc="40">
                <a:latin typeface="Arial" pitchFamily="34" charset="0"/>
                <a:cs typeface="Arial" pitchFamily="34" charset="0"/>
              </a:rPr>
              <a:t>by </a:t>
            </a:r>
            <a:r>
              <a:rPr sz="1800" spc="-40">
                <a:latin typeface="Arial" pitchFamily="34" charset="0"/>
                <a:cs typeface="Arial" pitchFamily="34" charset="0"/>
              </a:rPr>
              <a:t>A </a:t>
            </a:r>
            <a:r>
              <a:rPr sz="1800" spc="55">
                <a:latin typeface="Arial" pitchFamily="34" charset="0"/>
                <a:cs typeface="Arial" pitchFamily="34" charset="0"/>
              </a:rPr>
              <a:t>(shown </a:t>
            </a:r>
            <a:r>
              <a:rPr sz="1800" spc="35">
                <a:latin typeface="Arial" pitchFamily="34" charset="0"/>
                <a:cs typeface="Arial" pitchFamily="34" charset="0"/>
              </a:rPr>
              <a:t>in </a:t>
            </a:r>
            <a:r>
              <a:rPr sz="1800" b="1" spc="10">
                <a:solidFill>
                  <a:srgbClr val="FF0000"/>
                </a:solidFill>
                <a:latin typeface="Arial" pitchFamily="34" charset="0"/>
                <a:cs typeface="Arial" pitchFamily="34" charset="0"/>
              </a:rPr>
              <a:t>red</a:t>
            </a:r>
            <a:r>
              <a:rPr sz="1800" spc="10">
                <a:latin typeface="Arial" pitchFamily="34" charset="0"/>
                <a:cs typeface="Arial" pitchFamily="34" charset="0"/>
              </a:rPr>
              <a:t>).  This </a:t>
            </a:r>
            <a:r>
              <a:rPr sz="1800" spc="35">
                <a:latin typeface="Arial" pitchFamily="34" charset="0"/>
                <a:cs typeface="Arial" pitchFamily="34" charset="0"/>
              </a:rPr>
              <a:t>gives </a:t>
            </a:r>
            <a:r>
              <a:rPr sz="1800" spc="40">
                <a:latin typeface="Arial" pitchFamily="34" charset="0"/>
                <a:cs typeface="Arial" pitchFamily="34" charset="0"/>
              </a:rPr>
              <a:t>"J". </a:t>
            </a:r>
            <a:r>
              <a:rPr sz="1800" spc="-5">
                <a:latin typeface="Arial" pitchFamily="34" charset="0"/>
                <a:cs typeface="Arial" pitchFamily="34" charset="0"/>
              </a:rPr>
              <a:t>The </a:t>
            </a:r>
            <a:r>
              <a:rPr sz="1800" spc="50">
                <a:latin typeface="Arial" pitchFamily="34" charset="0"/>
                <a:cs typeface="Arial" pitchFamily="34" charset="0"/>
              </a:rPr>
              <a:t>"o" </a:t>
            </a:r>
            <a:r>
              <a:rPr sz="1800" spc="35">
                <a:latin typeface="Arial" pitchFamily="34" charset="0"/>
                <a:cs typeface="Arial" pitchFamily="34" charset="0"/>
              </a:rPr>
              <a:t>is </a:t>
            </a:r>
            <a:r>
              <a:rPr sz="1800" spc="70">
                <a:latin typeface="Arial" pitchFamily="34" charset="0"/>
                <a:cs typeface="Arial" pitchFamily="34" charset="0"/>
              </a:rPr>
              <a:t>found </a:t>
            </a:r>
            <a:r>
              <a:rPr sz="1800" spc="65">
                <a:latin typeface="Arial" pitchFamily="34" charset="0"/>
                <a:cs typeface="Arial" pitchFamily="34" charset="0"/>
              </a:rPr>
              <a:t>down </a:t>
            </a:r>
            <a:r>
              <a:rPr sz="1800" spc="35">
                <a:latin typeface="Arial" pitchFamily="34" charset="0"/>
                <a:cs typeface="Arial" pitchFamily="34" charset="0"/>
              </a:rPr>
              <a:t>the</a:t>
            </a:r>
            <a:r>
              <a:rPr sz="1800" spc="515">
                <a:latin typeface="Arial" pitchFamily="34" charset="0"/>
                <a:cs typeface="Arial" pitchFamily="34" charset="0"/>
              </a:rPr>
              <a:t> </a:t>
            </a:r>
            <a:r>
              <a:rPr sz="1800" spc="45">
                <a:latin typeface="Arial" pitchFamily="34" charset="0"/>
                <a:cs typeface="Arial" pitchFamily="34" charset="0"/>
              </a:rPr>
              <a:t>left</a:t>
            </a:r>
            <a:endParaRPr sz="1800">
              <a:latin typeface="Arial" pitchFamily="34" charset="0"/>
              <a:cs typeface="Arial" pitchFamily="34" charset="0"/>
            </a:endParaRPr>
          </a:p>
        </p:txBody>
      </p:sp>
      <p:sp>
        <p:nvSpPr>
          <p:cNvPr id="6" name="object 6"/>
          <p:cNvSpPr txBox="1"/>
          <p:nvPr/>
        </p:nvSpPr>
        <p:spPr>
          <a:xfrm>
            <a:off x="2029714" y="4943347"/>
            <a:ext cx="4417695" cy="57404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indent="4445">
              <a:lnSpc>
                <a:spcPct val="100000"/>
              </a:lnSpc>
              <a:spcBef>
                <a:spcPts val="100"/>
              </a:spcBef>
              <a:tabLst>
                <a:tab pos="567055" algn="l"/>
                <a:tab pos="774065" algn="l"/>
                <a:tab pos="1094105" algn="l"/>
                <a:tab pos="1391285" algn="l"/>
                <a:tab pos="1556385" algn="l"/>
                <a:tab pos="1751330" algn="l"/>
                <a:tab pos="2233295" algn="l"/>
                <a:tab pos="2480310" algn="l"/>
                <a:tab pos="2812415" algn="l"/>
                <a:tab pos="3430904" algn="l"/>
                <a:tab pos="3563620" algn="l"/>
                <a:tab pos="3769360" algn="l"/>
                <a:tab pos="4102100" algn="l"/>
                <a:tab pos="4249420" algn="l"/>
              </a:tabLst>
            </a:pPr>
            <a:r>
              <a:rPr sz="1800" spc="5">
                <a:latin typeface="Arial" pitchFamily="34" charset="0"/>
                <a:cs typeface="Arial" pitchFamily="34" charset="0"/>
              </a:rPr>
              <a:t>a</a:t>
            </a:r>
            <a:r>
              <a:rPr sz="1800" spc="60">
                <a:latin typeface="Arial" pitchFamily="34" charset="0"/>
                <a:cs typeface="Arial" pitchFamily="34" charset="0"/>
              </a:rPr>
              <a:t>n</a:t>
            </a:r>
            <a:r>
              <a:rPr sz="1800" spc="65">
                <a:latin typeface="Arial" pitchFamily="34" charset="0"/>
                <a:cs typeface="Arial" pitchFamily="34" charset="0"/>
              </a:rPr>
              <a:t>d</a:t>
            </a:r>
            <a:r>
              <a:rPr sz="1800">
                <a:latin typeface="Arial" pitchFamily="34" charset="0"/>
                <a:cs typeface="Arial" pitchFamily="34" charset="0"/>
              </a:rPr>
              <a:t>	</a:t>
            </a:r>
            <a:r>
              <a:rPr sz="1800" spc="45">
                <a:latin typeface="Arial" pitchFamily="34" charset="0"/>
                <a:cs typeface="Arial" pitchFamily="34" charset="0"/>
              </a:rPr>
              <a:t>trace</a:t>
            </a:r>
            <a:r>
              <a:rPr sz="1800" spc="60">
                <a:latin typeface="Arial" pitchFamily="34" charset="0"/>
                <a:cs typeface="Arial" pitchFamily="34" charset="0"/>
              </a:rPr>
              <a:t>d</a:t>
            </a:r>
            <a:r>
              <a:rPr sz="1800">
                <a:latin typeface="Arial" pitchFamily="34" charset="0"/>
                <a:cs typeface="Arial" pitchFamily="34" charset="0"/>
              </a:rPr>
              <a:t>	</a:t>
            </a:r>
            <a:r>
              <a:rPr sz="1800" spc="75">
                <a:latin typeface="Arial" pitchFamily="34" charset="0"/>
                <a:cs typeface="Arial" pitchFamily="34" charset="0"/>
              </a:rPr>
              <a:t>to</a:t>
            </a:r>
            <a:r>
              <a:rPr sz="1800">
                <a:latin typeface="Arial" pitchFamily="34" charset="0"/>
                <a:cs typeface="Arial" pitchFamily="34" charset="0"/>
              </a:rPr>
              <a:t>	</a:t>
            </a:r>
            <a:r>
              <a:rPr sz="1800" spc="25">
                <a:latin typeface="Arial" pitchFamily="34" charset="0"/>
                <a:cs typeface="Arial" pitchFamily="34" charset="0"/>
              </a:rPr>
              <a:t>th</a:t>
            </a:r>
            <a:r>
              <a:rPr sz="1800" spc="40">
                <a:latin typeface="Arial" pitchFamily="34" charset="0"/>
                <a:cs typeface="Arial" pitchFamily="34" charset="0"/>
              </a:rPr>
              <a:t>e</a:t>
            </a:r>
            <a:r>
              <a:rPr sz="1800">
                <a:latin typeface="Arial" pitchFamily="34" charset="0"/>
                <a:cs typeface="Arial" pitchFamily="34" charset="0"/>
              </a:rPr>
              <a:t>	</a:t>
            </a:r>
            <a:r>
              <a:rPr sz="1800" spc="60">
                <a:latin typeface="Arial" pitchFamily="34" charset="0"/>
                <a:cs typeface="Arial" pitchFamily="34" charset="0"/>
              </a:rPr>
              <a:t>cip</a:t>
            </a:r>
            <a:r>
              <a:rPr sz="1800" spc="85">
                <a:latin typeface="Arial" pitchFamily="34" charset="0"/>
                <a:cs typeface="Arial" pitchFamily="34" charset="0"/>
              </a:rPr>
              <a:t>h</a:t>
            </a:r>
            <a:r>
              <a:rPr sz="1800" spc="25">
                <a:latin typeface="Arial" pitchFamily="34" charset="0"/>
                <a:cs typeface="Arial" pitchFamily="34" charset="0"/>
              </a:rPr>
              <a:t>ertex</a:t>
            </a:r>
            <a:r>
              <a:rPr sz="1800" spc="15">
                <a:latin typeface="Arial" pitchFamily="34" charset="0"/>
                <a:cs typeface="Arial" pitchFamily="34" charset="0"/>
              </a:rPr>
              <a:t>t</a:t>
            </a:r>
            <a:r>
              <a:rPr sz="1800">
                <a:latin typeface="Arial" pitchFamily="34" charset="0"/>
                <a:cs typeface="Arial" pitchFamily="34" charset="0"/>
              </a:rPr>
              <a:t>	</a:t>
            </a:r>
            <a:r>
              <a:rPr sz="1800" spc="15">
                <a:latin typeface="Arial" pitchFamily="34" charset="0"/>
                <a:cs typeface="Arial" pitchFamily="34" charset="0"/>
              </a:rPr>
              <a:t>i</a:t>
            </a:r>
            <a:r>
              <a:rPr sz="1800" spc="55">
                <a:latin typeface="Arial" pitchFamily="34" charset="0"/>
                <a:cs typeface="Arial" pitchFamily="34" charset="0"/>
              </a:rPr>
              <a:t>n</a:t>
            </a:r>
            <a:r>
              <a:rPr sz="1800">
                <a:latin typeface="Arial" pitchFamily="34" charset="0"/>
                <a:cs typeface="Arial" pitchFamily="34" charset="0"/>
              </a:rPr>
              <a:t>	</a:t>
            </a:r>
            <a:r>
              <a:rPr sz="1800" spc="25">
                <a:latin typeface="Arial" pitchFamily="34" charset="0"/>
                <a:cs typeface="Arial" pitchFamily="34" charset="0"/>
              </a:rPr>
              <a:t>th</a:t>
            </a:r>
            <a:r>
              <a:rPr sz="1800" spc="40">
                <a:latin typeface="Arial" pitchFamily="34" charset="0"/>
                <a:cs typeface="Arial" pitchFamily="34" charset="0"/>
              </a:rPr>
              <a:t>e</a:t>
            </a:r>
            <a:r>
              <a:rPr sz="1800">
                <a:latin typeface="Arial" pitchFamily="34" charset="0"/>
                <a:cs typeface="Arial" pitchFamily="34" charset="0"/>
              </a:rPr>
              <a:t>		</a:t>
            </a:r>
            <a:r>
              <a:rPr sz="1800" spc="10">
                <a:latin typeface="Arial" pitchFamily="34" charset="0"/>
                <a:cs typeface="Arial" pitchFamily="34" charset="0"/>
              </a:rPr>
              <a:t>B  </a:t>
            </a:r>
            <a:r>
              <a:rPr sz="1800" spc="40">
                <a:latin typeface="Arial" pitchFamily="34" charset="0"/>
                <a:cs typeface="Arial" pitchFamily="34" charset="0"/>
              </a:rPr>
              <a:t>w</a:t>
            </a:r>
            <a:r>
              <a:rPr sz="1800" spc="50">
                <a:latin typeface="Arial" pitchFamily="34" charset="0"/>
                <a:cs typeface="Arial" pitchFamily="34" charset="0"/>
              </a:rPr>
              <a:t>hi</a:t>
            </a:r>
            <a:r>
              <a:rPr sz="1800" spc="60">
                <a:latin typeface="Arial" pitchFamily="34" charset="0"/>
                <a:cs typeface="Arial" pitchFamily="34" charset="0"/>
              </a:rPr>
              <a:t>c</a:t>
            </a:r>
            <a:r>
              <a:rPr sz="1800" spc="25">
                <a:latin typeface="Arial" pitchFamily="34" charset="0"/>
                <a:cs typeface="Arial" pitchFamily="34" charset="0"/>
              </a:rPr>
              <a:t>h</a:t>
            </a:r>
            <a:r>
              <a:rPr sz="1800">
                <a:latin typeface="Arial" pitchFamily="34" charset="0"/>
                <a:cs typeface="Arial" pitchFamily="34" charset="0"/>
              </a:rPr>
              <a:t>	</a:t>
            </a:r>
            <a:r>
              <a:rPr sz="1800" spc="15">
                <a:latin typeface="Arial" pitchFamily="34" charset="0"/>
                <a:cs typeface="Arial" pitchFamily="34" charset="0"/>
              </a:rPr>
              <a:t>i</a:t>
            </a:r>
            <a:r>
              <a:rPr sz="1800" spc="55">
                <a:latin typeface="Arial" pitchFamily="34" charset="0"/>
                <a:cs typeface="Arial" pitchFamily="34" charset="0"/>
              </a:rPr>
              <a:t>s</a:t>
            </a:r>
            <a:r>
              <a:rPr sz="1800">
                <a:latin typeface="Arial" pitchFamily="34" charset="0"/>
                <a:cs typeface="Arial" pitchFamily="34" charset="0"/>
              </a:rPr>
              <a:t>	</a:t>
            </a:r>
            <a:r>
              <a:rPr sz="1800" spc="5">
                <a:latin typeface="Arial" pitchFamily="34" charset="0"/>
                <a:cs typeface="Arial" pitchFamily="34" charset="0"/>
              </a:rPr>
              <a:t>"P"</a:t>
            </a:r>
            <a:r>
              <a:rPr sz="1800">
                <a:latin typeface="Arial" pitchFamily="34" charset="0"/>
                <a:cs typeface="Arial" pitchFamily="34" charset="0"/>
              </a:rPr>
              <a:t>	</a:t>
            </a:r>
            <a:r>
              <a:rPr sz="1800" spc="55">
                <a:latin typeface="Arial" pitchFamily="34" charset="0"/>
                <a:cs typeface="Arial" pitchFamily="34" charset="0"/>
              </a:rPr>
              <a:t>(shown</a:t>
            </a:r>
            <a:r>
              <a:rPr sz="1800">
                <a:latin typeface="Arial" pitchFamily="34" charset="0"/>
                <a:cs typeface="Arial" pitchFamily="34" charset="0"/>
              </a:rPr>
              <a:t>	</a:t>
            </a:r>
            <a:r>
              <a:rPr sz="1800" spc="15">
                <a:latin typeface="Arial" pitchFamily="34" charset="0"/>
                <a:cs typeface="Arial" pitchFamily="34" charset="0"/>
              </a:rPr>
              <a:t>i</a:t>
            </a:r>
            <a:r>
              <a:rPr sz="1800" spc="55">
                <a:latin typeface="Arial" pitchFamily="34" charset="0"/>
                <a:cs typeface="Arial" pitchFamily="34" charset="0"/>
              </a:rPr>
              <a:t>n</a:t>
            </a:r>
            <a:r>
              <a:rPr sz="1800">
                <a:latin typeface="Arial" pitchFamily="34" charset="0"/>
                <a:cs typeface="Arial" pitchFamily="34" charset="0"/>
              </a:rPr>
              <a:t>	</a:t>
            </a:r>
            <a:r>
              <a:rPr sz="1800" b="1" spc="-20">
                <a:solidFill>
                  <a:srgbClr val="00AFEF"/>
                </a:solidFill>
                <a:latin typeface="Arial" pitchFamily="34" charset="0"/>
                <a:cs typeface="Arial" pitchFamily="34" charset="0"/>
              </a:rPr>
              <a:t>b</a:t>
            </a:r>
            <a:r>
              <a:rPr sz="1800" b="1" spc="-55">
                <a:solidFill>
                  <a:srgbClr val="00AFEF"/>
                </a:solidFill>
                <a:latin typeface="Arial" pitchFamily="34" charset="0"/>
                <a:cs typeface="Arial" pitchFamily="34" charset="0"/>
              </a:rPr>
              <a:t>l</a:t>
            </a:r>
            <a:r>
              <a:rPr sz="1800" b="1" spc="-130">
                <a:solidFill>
                  <a:srgbClr val="00AFEF"/>
                </a:solidFill>
                <a:latin typeface="Arial" pitchFamily="34" charset="0"/>
                <a:cs typeface="Arial" pitchFamily="34" charset="0"/>
              </a:rPr>
              <a:t>u</a:t>
            </a:r>
            <a:r>
              <a:rPr sz="1800" b="1" spc="5">
                <a:solidFill>
                  <a:srgbClr val="00AFEF"/>
                </a:solidFill>
                <a:latin typeface="Arial" pitchFamily="34" charset="0"/>
                <a:cs typeface="Arial" pitchFamily="34" charset="0"/>
              </a:rPr>
              <a:t>e</a:t>
            </a:r>
            <a:r>
              <a:rPr sz="1800" spc="70">
                <a:latin typeface="Arial" pitchFamily="34" charset="0"/>
                <a:cs typeface="Arial" pitchFamily="34" charset="0"/>
              </a:rPr>
              <a:t>)</a:t>
            </a:r>
            <a:r>
              <a:rPr sz="1800" spc="100">
                <a:latin typeface="Arial" pitchFamily="34" charset="0"/>
                <a:cs typeface="Arial" pitchFamily="34" charset="0"/>
              </a:rPr>
              <a:t>.</a:t>
            </a:r>
            <a:r>
              <a:rPr sz="1800">
                <a:latin typeface="Arial" pitchFamily="34" charset="0"/>
                <a:cs typeface="Arial" pitchFamily="34" charset="0"/>
              </a:rPr>
              <a:t>		</a:t>
            </a:r>
            <a:r>
              <a:rPr sz="1800" spc="-10">
                <a:latin typeface="Arial" pitchFamily="34" charset="0"/>
                <a:cs typeface="Arial" pitchFamily="34" charset="0"/>
              </a:rPr>
              <a:t>Th</a:t>
            </a:r>
            <a:r>
              <a:rPr sz="1800" spc="-5">
                <a:latin typeface="Arial" pitchFamily="34" charset="0"/>
                <a:cs typeface="Arial" pitchFamily="34" charset="0"/>
              </a:rPr>
              <a:t>e</a:t>
            </a:r>
            <a:r>
              <a:rPr sz="1800">
                <a:latin typeface="Arial" pitchFamily="34" charset="0"/>
                <a:cs typeface="Arial" pitchFamily="34" charset="0"/>
              </a:rPr>
              <a:t>	</a:t>
            </a:r>
            <a:r>
              <a:rPr sz="1800" spc="30">
                <a:latin typeface="Arial" pitchFamily="34" charset="0"/>
                <a:cs typeface="Arial" pitchFamily="34" charset="0"/>
              </a:rPr>
              <a:t>"h"</a:t>
            </a:r>
            <a:endParaRPr sz="1800">
              <a:latin typeface="Arial" pitchFamily="34" charset="0"/>
              <a:cs typeface="Arial" pitchFamily="34" charset="0"/>
            </a:endParaRPr>
          </a:p>
        </p:txBody>
      </p:sp>
      <p:sp>
        <p:nvSpPr>
          <p:cNvPr id="7" name="object 7"/>
          <p:cNvSpPr txBox="1"/>
          <p:nvPr/>
        </p:nvSpPr>
        <p:spPr>
          <a:xfrm>
            <a:off x="1026667" y="4943347"/>
            <a:ext cx="883919" cy="84836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gn="just">
              <a:lnSpc>
                <a:spcPct val="100000"/>
              </a:lnSpc>
              <a:spcBef>
                <a:spcPts val="100"/>
              </a:spcBef>
            </a:pPr>
            <a:r>
              <a:rPr sz="1800" spc="95">
                <a:latin typeface="Arial" pitchFamily="34" charset="0"/>
                <a:cs typeface="Arial" pitchFamily="34" charset="0"/>
              </a:rPr>
              <a:t>c</a:t>
            </a:r>
            <a:r>
              <a:rPr sz="1800" spc="105">
                <a:latin typeface="Arial" pitchFamily="34" charset="0"/>
                <a:cs typeface="Arial" pitchFamily="34" charset="0"/>
              </a:rPr>
              <a:t>o</a:t>
            </a:r>
            <a:r>
              <a:rPr sz="1800" spc="5">
                <a:latin typeface="Arial" pitchFamily="34" charset="0"/>
                <a:cs typeface="Arial" pitchFamily="34" charset="0"/>
              </a:rPr>
              <a:t>l</a:t>
            </a:r>
            <a:r>
              <a:rPr sz="1800" spc="35">
                <a:latin typeface="Arial" pitchFamily="34" charset="0"/>
                <a:cs typeface="Arial" pitchFamily="34" charset="0"/>
              </a:rPr>
              <a:t>u</a:t>
            </a:r>
            <a:r>
              <a:rPr sz="1800" spc="45">
                <a:latin typeface="Arial" pitchFamily="34" charset="0"/>
                <a:cs typeface="Arial" pitchFamily="34" charset="0"/>
              </a:rPr>
              <a:t>mn,  </a:t>
            </a:r>
            <a:r>
              <a:rPr sz="1800" spc="95">
                <a:latin typeface="Arial" pitchFamily="34" charset="0"/>
                <a:cs typeface="Arial" pitchFamily="34" charset="0"/>
              </a:rPr>
              <a:t>c</a:t>
            </a:r>
            <a:r>
              <a:rPr sz="1800" spc="105">
                <a:latin typeface="Arial" pitchFamily="34" charset="0"/>
                <a:cs typeface="Arial" pitchFamily="34" charset="0"/>
              </a:rPr>
              <a:t>o</a:t>
            </a:r>
            <a:r>
              <a:rPr sz="1800" spc="5">
                <a:latin typeface="Arial" pitchFamily="34" charset="0"/>
                <a:cs typeface="Arial" pitchFamily="34" charset="0"/>
              </a:rPr>
              <a:t>l</a:t>
            </a:r>
            <a:r>
              <a:rPr sz="1800" spc="35">
                <a:latin typeface="Arial" pitchFamily="34" charset="0"/>
                <a:cs typeface="Arial" pitchFamily="34" charset="0"/>
              </a:rPr>
              <a:t>u</a:t>
            </a:r>
            <a:r>
              <a:rPr sz="1800" spc="45">
                <a:latin typeface="Arial" pitchFamily="34" charset="0"/>
                <a:cs typeface="Arial" pitchFamily="34" charset="0"/>
              </a:rPr>
              <a:t>mn,  </a:t>
            </a:r>
            <a:r>
              <a:rPr sz="1800" spc="55">
                <a:latin typeface="Arial" pitchFamily="34" charset="0"/>
                <a:cs typeface="Arial" pitchFamily="34" charset="0"/>
              </a:rPr>
              <a:t>(shown</a:t>
            </a:r>
            <a:endParaRPr sz="1800">
              <a:latin typeface="Arial" pitchFamily="34" charset="0"/>
              <a:cs typeface="Arial" pitchFamily="34" charset="0"/>
            </a:endParaRPr>
          </a:p>
        </p:txBody>
      </p:sp>
      <p:sp>
        <p:nvSpPr>
          <p:cNvPr id="8" name="object 8"/>
          <p:cNvSpPr txBox="1"/>
          <p:nvPr/>
        </p:nvSpPr>
        <p:spPr>
          <a:xfrm>
            <a:off x="2008377" y="5491988"/>
            <a:ext cx="444055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tabLst>
                <a:tab pos="400685" algn="l"/>
                <a:tab pos="1286510" algn="l"/>
                <a:tab pos="2047239" algn="l"/>
                <a:tab pos="2609850" algn="l"/>
                <a:tab pos="3143250" algn="l"/>
                <a:tab pos="3646170" algn="l"/>
              </a:tabLst>
            </a:pPr>
            <a:r>
              <a:rPr sz="1800" spc="15">
                <a:latin typeface="Arial" pitchFamily="34" charset="0"/>
                <a:cs typeface="Arial" pitchFamily="34" charset="0"/>
              </a:rPr>
              <a:t>i</a:t>
            </a:r>
            <a:r>
              <a:rPr sz="1800" spc="55">
                <a:latin typeface="Arial" pitchFamily="34" charset="0"/>
                <a:cs typeface="Arial" pitchFamily="34" charset="0"/>
              </a:rPr>
              <a:t>n</a:t>
            </a:r>
            <a:r>
              <a:rPr sz="1800">
                <a:latin typeface="Arial" pitchFamily="34" charset="0"/>
                <a:cs typeface="Arial" pitchFamily="34" charset="0"/>
              </a:rPr>
              <a:t>	</a:t>
            </a:r>
            <a:r>
              <a:rPr sz="1800" b="1" spc="-75">
                <a:solidFill>
                  <a:srgbClr val="00AF50"/>
                </a:solidFill>
                <a:latin typeface="Arial" pitchFamily="34" charset="0"/>
                <a:cs typeface="Arial" pitchFamily="34" charset="0"/>
              </a:rPr>
              <a:t>g</a:t>
            </a:r>
            <a:r>
              <a:rPr sz="1800" b="1" spc="-55">
                <a:solidFill>
                  <a:srgbClr val="00AF50"/>
                </a:solidFill>
                <a:latin typeface="Arial" pitchFamily="34" charset="0"/>
                <a:cs typeface="Arial" pitchFamily="34" charset="0"/>
              </a:rPr>
              <a:t>r</a:t>
            </a:r>
            <a:r>
              <a:rPr sz="1800" b="1" spc="5">
                <a:solidFill>
                  <a:srgbClr val="00AF50"/>
                </a:solidFill>
                <a:latin typeface="Arial" pitchFamily="34" charset="0"/>
                <a:cs typeface="Arial" pitchFamily="34" charset="0"/>
              </a:rPr>
              <a:t>e</a:t>
            </a:r>
            <a:r>
              <a:rPr sz="1800" b="1" spc="-10">
                <a:solidFill>
                  <a:srgbClr val="00AF50"/>
                </a:solidFill>
                <a:latin typeface="Arial" pitchFamily="34" charset="0"/>
                <a:cs typeface="Arial" pitchFamily="34" charset="0"/>
              </a:rPr>
              <a:t>e</a:t>
            </a:r>
            <a:r>
              <a:rPr sz="1800" b="1" spc="-75">
                <a:solidFill>
                  <a:srgbClr val="00AF50"/>
                </a:solidFill>
                <a:latin typeface="Arial" pitchFamily="34" charset="0"/>
                <a:cs typeface="Arial" pitchFamily="34" charset="0"/>
              </a:rPr>
              <a:t>n</a:t>
            </a:r>
            <a:r>
              <a:rPr sz="1800" spc="75">
                <a:latin typeface="Arial" pitchFamily="34" charset="0"/>
                <a:cs typeface="Arial" pitchFamily="34" charset="0"/>
              </a:rPr>
              <a:t>)</a:t>
            </a:r>
            <a:r>
              <a:rPr sz="1800">
                <a:latin typeface="Arial" pitchFamily="34" charset="0"/>
                <a:cs typeface="Arial" pitchFamily="34" charset="0"/>
              </a:rPr>
              <a:t>	</a:t>
            </a:r>
            <a:r>
              <a:rPr sz="1800" spc="30">
                <a:latin typeface="Arial" pitchFamily="34" charset="0"/>
                <a:cs typeface="Arial" pitchFamily="34" charset="0"/>
              </a:rPr>
              <a:t>give</a:t>
            </a:r>
            <a:r>
              <a:rPr sz="1800" spc="40">
                <a:latin typeface="Arial" pitchFamily="34" charset="0"/>
                <a:cs typeface="Arial" pitchFamily="34" charset="0"/>
              </a:rPr>
              <a:t>s</a:t>
            </a:r>
            <a:r>
              <a:rPr sz="1800">
                <a:latin typeface="Arial" pitchFamily="34" charset="0"/>
                <a:cs typeface="Arial" pitchFamily="34" charset="0"/>
              </a:rPr>
              <a:t>	</a:t>
            </a:r>
            <a:r>
              <a:rPr sz="1800" spc="25">
                <a:latin typeface="Arial" pitchFamily="34" charset="0"/>
                <a:cs typeface="Arial" pitchFamily="34" charset="0"/>
              </a:rPr>
              <a:t>"J</a:t>
            </a:r>
            <a:r>
              <a:rPr sz="1800" spc="10">
                <a:latin typeface="Arial" pitchFamily="34" charset="0"/>
                <a:cs typeface="Arial" pitchFamily="34" charset="0"/>
              </a:rPr>
              <a:t>"</a:t>
            </a:r>
            <a:r>
              <a:rPr sz="1800" spc="100">
                <a:latin typeface="Arial" pitchFamily="34" charset="0"/>
                <a:cs typeface="Arial" pitchFamily="34" charset="0"/>
              </a:rPr>
              <a:t>,</a:t>
            </a:r>
            <a:r>
              <a:rPr sz="1800">
                <a:latin typeface="Arial" pitchFamily="34" charset="0"/>
                <a:cs typeface="Arial" pitchFamily="34" charset="0"/>
              </a:rPr>
              <a:t>	</a:t>
            </a:r>
            <a:r>
              <a:rPr sz="1800" spc="25">
                <a:latin typeface="Arial" pitchFamily="34" charset="0"/>
                <a:cs typeface="Arial" pitchFamily="34" charset="0"/>
              </a:rPr>
              <a:t>th</a:t>
            </a:r>
            <a:r>
              <a:rPr sz="1800" spc="40">
                <a:latin typeface="Arial" pitchFamily="34" charset="0"/>
                <a:cs typeface="Arial" pitchFamily="34" charset="0"/>
              </a:rPr>
              <a:t>e</a:t>
            </a:r>
            <a:r>
              <a:rPr sz="1800">
                <a:latin typeface="Arial" pitchFamily="34" charset="0"/>
                <a:cs typeface="Arial" pitchFamily="34" charset="0"/>
              </a:rPr>
              <a:t>	</a:t>
            </a:r>
            <a:r>
              <a:rPr sz="1800" spc="40">
                <a:latin typeface="Arial" pitchFamily="34" charset="0"/>
                <a:cs typeface="Arial" pitchFamily="34" charset="0"/>
              </a:rPr>
              <a:t>"</a:t>
            </a:r>
            <a:r>
              <a:rPr sz="1800" spc="5">
                <a:latin typeface="Arial" pitchFamily="34" charset="0"/>
                <a:cs typeface="Arial" pitchFamily="34" charset="0"/>
              </a:rPr>
              <a:t>a</a:t>
            </a:r>
            <a:r>
              <a:rPr sz="1800" spc="35">
                <a:latin typeface="Arial" pitchFamily="34" charset="0"/>
                <a:cs typeface="Arial" pitchFamily="34" charset="0"/>
              </a:rPr>
              <a:t>"</a:t>
            </a:r>
            <a:r>
              <a:rPr sz="1800">
                <a:latin typeface="Arial" pitchFamily="34" charset="0"/>
                <a:cs typeface="Arial" pitchFamily="34" charset="0"/>
              </a:rPr>
              <a:t>	</a:t>
            </a:r>
            <a:r>
              <a:rPr sz="1800" spc="40">
                <a:latin typeface="Arial" pitchFamily="34" charset="0"/>
                <a:cs typeface="Arial" pitchFamily="34" charset="0"/>
              </a:rPr>
              <a:t>(s</a:t>
            </a:r>
            <a:r>
              <a:rPr sz="1800" spc="60">
                <a:latin typeface="Arial" pitchFamily="34" charset="0"/>
                <a:cs typeface="Arial" pitchFamily="34" charset="0"/>
              </a:rPr>
              <a:t>h</a:t>
            </a:r>
            <a:r>
              <a:rPr sz="1800" spc="55">
                <a:latin typeface="Arial" pitchFamily="34" charset="0"/>
                <a:cs typeface="Arial" pitchFamily="34" charset="0"/>
              </a:rPr>
              <a:t>o</a:t>
            </a:r>
            <a:r>
              <a:rPr sz="1800" spc="85">
                <a:latin typeface="Arial" pitchFamily="34" charset="0"/>
                <a:cs typeface="Arial" pitchFamily="34" charset="0"/>
              </a:rPr>
              <a:t>w</a:t>
            </a:r>
            <a:r>
              <a:rPr sz="1800" spc="40">
                <a:latin typeface="Arial" pitchFamily="34" charset="0"/>
                <a:cs typeface="Arial" pitchFamily="34" charset="0"/>
              </a:rPr>
              <a:t>n</a:t>
            </a:r>
            <a:endParaRPr sz="1800">
              <a:latin typeface="Arial" pitchFamily="34" charset="0"/>
              <a:cs typeface="Arial" pitchFamily="34" charset="0"/>
            </a:endParaRPr>
          </a:p>
        </p:txBody>
      </p:sp>
      <p:sp>
        <p:nvSpPr>
          <p:cNvPr id="9" name="object 9"/>
          <p:cNvSpPr txBox="1"/>
          <p:nvPr/>
        </p:nvSpPr>
        <p:spPr>
          <a:xfrm>
            <a:off x="1026667" y="5766308"/>
            <a:ext cx="5421630" cy="57404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100000"/>
              </a:lnSpc>
              <a:spcBef>
                <a:spcPts val="100"/>
              </a:spcBef>
              <a:tabLst>
                <a:tab pos="808355" algn="l"/>
                <a:tab pos="1445260" algn="l"/>
                <a:tab pos="2835275" algn="l"/>
                <a:tab pos="3260725" algn="l"/>
                <a:tab pos="3876040" algn="l"/>
                <a:tab pos="4528820" algn="l"/>
                <a:tab pos="5068570" algn="l"/>
              </a:tabLst>
            </a:pPr>
            <a:r>
              <a:rPr sz="1800" spc="35">
                <a:latin typeface="Arial" pitchFamily="34" charset="0"/>
                <a:cs typeface="Arial" pitchFamily="34" charset="0"/>
              </a:rPr>
              <a:t>in </a:t>
            </a:r>
            <a:r>
              <a:rPr sz="1800" b="1" spc="-40">
                <a:solidFill>
                  <a:srgbClr val="6F2F9F"/>
                </a:solidFill>
                <a:latin typeface="Arial" pitchFamily="34" charset="0"/>
                <a:cs typeface="Arial" pitchFamily="34" charset="0"/>
              </a:rPr>
              <a:t>purple</a:t>
            </a:r>
            <a:r>
              <a:rPr sz="1800" spc="-40">
                <a:latin typeface="Arial" pitchFamily="34" charset="0"/>
                <a:cs typeface="Arial" pitchFamily="34" charset="0"/>
              </a:rPr>
              <a:t>) </a:t>
            </a:r>
            <a:r>
              <a:rPr sz="1800" spc="30">
                <a:latin typeface="Arial" pitchFamily="34" charset="0"/>
                <a:cs typeface="Arial" pitchFamily="34" charset="0"/>
              </a:rPr>
              <a:t>gives </a:t>
            </a:r>
            <a:r>
              <a:rPr sz="1800" spc="35">
                <a:latin typeface="Arial" pitchFamily="34" charset="0"/>
                <a:cs typeface="Arial" pitchFamily="34" charset="0"/>
              </a:rPr>
              <a:t>"D", </a:t>
            </a:r>
            <a:r>
              <a:rPr sz="1800" spc="40">
                <a:latin typeface="Arial" pitchFamily="34" charset="0"/>
                <a:cs typeface="Arial" pitchFamily="34" charset="0"/>
              </a:rPr>
              <a:t>and </a:t>
            </a:r>
            <a:r>
              <a:rPr sz="1800" spc="35">
                <a:latin typeface="Arial" pitchFamily="34" charset="0"/>
                <a:cs typeface="Arial" pitchFamily="34" charset="0"/>
              </a:rPr>
              <a:t>the "n" </a:t>
            </a:r>
            <a:r>
              <a:rPr sz="1800" spc="50">
                <a:latin typeface="Arial" pitchFamily="34" charset="0"/>
                <a:cs typeface="Arial" pitchFamily="34" charset="0"/>
              </a:rPr>
              <a:t>(shown </a:t>
            </a:r>
            <a:r>
              <a:rPr sz="1800" spc="35">
                <a:latin typeface="Arial" pitchFamily="34" charset="0"/>
                <a:cs typeface="Arial" pitchFamily="34" charset="0"/>
              </a:rPr>
              <a:t>in </a:t>
            </a:r>
            <a:r>
              <a:rPr sz="1800" b="1" spc="-45">
                <a:solidFill>
                  <a:srgbClr val="CC3399"/>
                </a:solidFill>
                <a:latin typeface="Arial" pitchFamily="34" charset="0"/>
                <a:cs typeface="Arial" pitchFamily="34" charset="0"/>
              </a:rPr>
              <a:t>pink</a:t>
            </a:r>
            <a:r>
              <a:rPr sz="1800" spc="-45">
                <a:latin typeface="Arial" pitchFamily="34" charset="0"/>
                <a:cs typeface="Arial" pitchFamily="34" charset="0"/>
              </a:rPr>
              <a:t>)  </a:t>
            </a:r>
            <a:r>
              <a:rPr sz="1800" spc="30">
                <a:latin typeface="Arial" pitchFamily="34" charset="0"/>
                <a:cs typeface="Arial" pitchFamily="34" charset="0"/>
              </a:rPr>
              <a:t>give</a:t>
            </a:r>
            <a:r>
              <a:rPr sz="1800" spc="40">
                <a:latin typeface="Arial" pitchFamily="34" charset="0"/>
                <a:cs typeface="Arial" pitchFamily="34" charset="0"/>
              </a:rPr>
              <a:t>s</a:t>
            </a:r>
            <a:r>
              <a:rPr sz="1800">
                <a:latin typeface="Arial" pitchFamily="34" charset="0"/>
                <a:cs typeface="Arial" pitchFamily="34" charset="0"/>
              </a:rPr>
              <a:t>	</a:t>
            </a:r>
            <a:r>
              <a:rPr sz="1800" spc="-15">
                <a:latin typeface="Arial" pitchFamily="34" charset="0"/>
                <a:cs typeface="Arial" pitchFamily="34" charset="0"/>
              </a:rPr>
              <a:t>"R"</a:t>
            </a:r>
            <a:r>
              <a:rPr sz="1800" spc="100">
                <a:latin typeface="Arial" pitchFamily="34" charset="0"/>
                <a:cs typeface="Arial" pitchFamily="34" charset="0"/>
              </a:rPr>
              <a:t>.</a:t>
            </a:r>
            <a:r>
              <a:rPr sz="1800">
                <a:latin typeface="Arial" pitchFamily="34" charset="0"/>
                <a:cs typeface="Arial" pitchFamily="34" charset="0"/>
              </a:rPr>
              <a:t>	</a:t>
            </a:r>
            <a:r>
              <a:rPr sz="1800" spc="45">
                <a:latin typeface="Arial" pitchFamily="34" charset="0"/>
                <a:cs typeface="Arial" pitchFamily="34" charset="0"/>
              </a:rPr>
              <a:t>C</a:t>
            </a:r>
            <a:r>
              <a:rPr sz="1800" spc="40">
                <a:latin typeface="Arial" pitchFamily="34" charset="0"/>
                <a:cs typeface="Arial" pitchFamily="34" charset="0"/>
              </a:rPr>
              <a:t>ontinuin</a:t>
            </a:r>
            <a:r>
              <a:rPr sz="1800" spc="55">
                <a:latin typeface="Arial" pitchFamily="34" charset="0"/>
                <a:cs typeface="Arial" pitchFamily="34" charset="0"/>
              </a:rPr>
              <a:t>g</a:t>
            </a:r>
            <a:r>
              <a:rPr sz="1800">
                <a:latin typeface="Arial" pitchFamily="34" charset="0"/>
                <a:cs typeface="Arial" pitchFamily="34" charset="0"/>
              </a:rPr>
              <a:t>	</a:t>
            </a:r>
            <a:r>
              <a:rPr sz="1800" spc="15">
                <a:latin typeface="Arial" pitchFamily="34" charset="0"/>
                <a:cs typeface="Arial" pitchFamily="34" charset="0"/>
              </a:rPr>
              <a:t>i</a:t>
            </a:r>
            <a:r>
              <a:rPr sz="1800" spc="55">
                <a:latin typeface="Arial" pitchFamily="34" charset="0"/>
                <a:cs typeface="Arial" pitchFamily="34" charset="0"/>
              </a:rPr>
              <a:t>n</a:t>
            </a:r>
            <a:r>
              <a:rPr sz="1800">
                <a:latin typeface="Arial" pitchFamily="34" charset="0"/>
                <a:cs typeface="Arial" pitchFamily="34" charset="0"/>
              </a:rPr>
              <a:t>	</a:t>
            </a:r>
            <a:r>
              <a:rPr sz="1800" spc="30">
                <a:latin typeface="Arial" pitchFamily="34" charset="0"/>
                <a:cs typeface="Arial" pitchFamily="34" charset="0"/>
              </a:rPr>
              <a:t>thi</a:t>
            </a:r>
            <a:r>
              <a:rPr sz="1800" spc="55">
                <a:latin typeface="Arial" pitchFamily="34" charset="0"/>
                <a:cs typeface="Arial" pitchFamily="34" charset="0"/>
              </a:rPr>
              <a:t>s</a:t>
            </a:r>
            <a:r>
              <a:rPr sz="1800">
                <a:latin typeface="Arial" pitchFamily="34" charset="0"/>
                <a:cs typeface="Arial" pitchFamily="34" charset="0"/>
              </a:rPr>
              <a:t>	</a:t>
            </a:r>
            <a:r>
              <a:rPr sz="1800" spc="50">
                <a:latin typeface="Arial" pitchFamily="34" charset="0"/>
                <a:cs typeface="Arial" pitchFamily="34" charset="0"/>
              </a:rPr>
              <a:t>w</a:t>
            </a:r>
            <a:r>
              <a:rPr sz="1800" spc="5">
                <a:latin typeface="Arial" pitchFamily="34" charset="0"/>
                <a:cs typeface="Arial" pitchFamily="34" charset="0"/>
              </a:rPr>
              <a:t>a</a:t>
            </a:r>
            <a:r>
              <a:rPr sz="1800">
                <a:latin typeface="Arial" pitchFamily="34" charset="0"/>
                <a:cs typeface="Arial" pitchFamily="34" charset="0"/>
              </a:rPr>
              <a:t>y	</a:t>
            </a:r>
            <a:r>
              <a:rPr sz="1800" spc="40">
                <a:latin typeface="Arial" pitchFamily="34" charset="0"/>
                <a:cs typeface="Arial" pitchFamily="34" charset="0"/>
              </a:rPr>
              <a:t>w</a:t>
            </a:r>
            <a:r>
              <a:rPr sz="1800" spc="30">
                <a:latin typeface="Arial" pitchFamily="34" charset="0"/>
                <a:cs typeface="Arial" pitchFamily="34" charset="0"/>
              </a:rPr>
              <a:t>e</a:t>
            </a:r>
            <a:r>
              <a:rPr sz="1800">
                <a:latin typeface="Arial" pitchFamily="34" charset="0"/>
                <a:cs typeface="Arial" pitchFamily="34" charset="0"/>
              </a:rPr>
              <a:t>	</a:t>
            </a:r>
            <a:r>
              <a:rPr sz="1800" spc="50">
                <a:latin typeface="Arial" pitchFamily="34" charset="0"/>
                <a:cs typeface="Arial" pitchFamily="34" charset="0"/>
              </a:rPr>
              <a:t>get</a:t>
            </a:r>
            <a:endParaRPr sz="1800">
              <a:latin typeface="Arial" pitchFamily="34" charset="0"/>
              <a:cs typeface="Arial" pitchFamily="34" charset="0"/>
            </a:endParaRPr>
          </a:p>
        </p:txBody>
      </p:sp>
      <p:sp>
        <p:nvSpPr>
          <p:cNvPr id="10" name="object 10"/>
          <p:cNvSpPr/>
          <p:nvPr/>
        </p:nvSpPr>
        <p:spPr>
          <a:xfrm>
            <a:off x="1124686" y="6364554"/>
            <a:ext cx="2627630" cy="230504"/>
          </a:xfrm>
          <a:custGeom>
            <a:avLst/>
            <a:gdLst/>
            <a:ahLst/>
            <a:cxnLst/>
            <a:rect l="l" t="t" r="r" b="b"/>
            <a:pathLst>
              <a:path w="2627629" h="230502">
                <a:moveTo>
                  <a:pt x="1124712" y="0"/>
                </a:moveTo>
                <a:lnTo>
                  <a:pt x="0" y="0"/>
                </a:lnTo>
                <a:lnTo>
                  <a:pt x="0" y="230124"/>
                </a:lnTo>
                <a:lnTo>
                  <a:pt x="1124712" y="230124"/>
                </a:lnTo>
                <a:lnTo>
                  <a:pt x="1124712" y="0"/>
                </a:lnTo>
                <a:close/>
              </a:path>
              <a:path w="2627629" h="230502">
                <a:moveTo>
                  <a:pt x="2627401" y="0"/>
                </a:moveTo>
                <a:lnTo>
                  <a:pt x="1200937" y="0"/>
                </a:lnTo>
                <a:lnTo>
                  <a:pt x="1124737" y="0"/>
                </a:lnTo>
                <a:lnTo>
                  <a:pt x="1124737" y="230124"/>
                </a:lnTo>
                <a:lnTo>
                  <a:pt x="1200937" y="230124"/>
                </a:lnTo>
                <a:lnTo>
                  <a:pt x="2627401" y="230124"/>
                </a:lnTo>
                <a:lnTo>
                  <a:pt x="2627401" y="0"/>
                </a:lnTo>
                <a:close/>
              </a:path>
            </a:pathLst>
          </a:custGeom>
          <a:solidFill>
            <a:srgbClr val="FFFF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txBox="1"/>
          <p:nvPr/>
        </p:nvSpPr>
        <p:spPr>
          <a:xfrm>
            <a:off x="1026667" y="6315252"/>
            <a:ext cx="2900680"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spc="-25">
                <a:latin typeface="Arial" pitchFamily="34" charset="0"/>
                <a:cs typeface="Arial" pitchFamily="34" charset="0"/>
              </a:rPr>
              <a:t>"JPJDRSKZ</a:t>
            </a:r>
            <a:r>
              <a:rPr sz="1800" spc="30">
                <a:latin typeface="Arial" pitchFamily="34" charset="0"/>
                <a:cs typeface="Arial" pitchFamily="34" charset="0"/>
              </a:rPr>
              <a:t> </a:t>
            </a:r>
            <a:r>
              <a:rPr sz="1800" spc="-30">
                <a:latin typeface="Arial" pitchFamily="34" charset="0"/>
                <a:cs typeface="Arial" pitchFamily="34" charset="0"/>
              </a:rPr>
              <a:t>BASETRAXKJ".</a:t>
            </a:r>
            <a:endParaRPr sz="1800">
              <a:latin typeface="Arial" pitchFamily="34" charset="0"/>
              <a:cs typeface="Arial" pitchFamily="34" charset="0"/>
            </a:endParaRPr>
          </a:p>
        </p:txBody>
      </p:sp>
      <p:sp>
        <p:nvSpPr>
          <p:cNvPr id="12" name="object 12"/>
          <p:cNvSpPr/>
          <p:nvPr/>
        </p:nvSpPr>
        <p:spPr>
          <a:xfrm>
            <a:off x="6854952" y="1562100"/>
            <a:ext cx="4916424" cy="4905756"/>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13"/>
          <p:cNvSpPr txBox="1"/>
          <p:nvPr/>
        </p:nvSpPr>
        <p:spPr>
          <a:xfrm>
            <a:off x="11094211" y="6427114"/>
            <a:ext cx="180975" cy="208279"/>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200">
                <a:solidFill>
                  <a:srgbClr val="888888"/>
                </a:solidFill>
                <a:latin typeface="Carlito"/>
                <a:cs typeface="Carlito"/>
              </a:rPr>
              <a:t>20</a:t>
            </a:r>
            <a:endParaRPr sz="1200">
              <a:latin typeface="Carlito"/>
              <a:cs typeface="Carlito"/>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740155" y="1548206"/>
            <a:ext cx="4306570" cy="331470"/>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10">
                <a:solidFill>
                  <a:srgbClr val="006FC0"/>
                </a:solidFill>
                <a:latin typeface="Carlito"/>
                <a:cs typeface="Carlito"/>
              </a:rPr>
              <a:t>Playfair</a:t>
            </a:r>
            <a:r>
              <a:rPr sz="2000" spc="-65">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p:txBody>
      </p:sp>
      <p:sp>
        <p:nvSpPr>
          <p:cNvPr id="9" name="object 9"/>
          <p:cNvSpPr txBox="1"/>
          <p:nvPr/>
        </p:nvSpPr>
        <p:spPr>
          <a:xfrm>
            <a:off x="990600" y="2320382"/>
            <a:ext cx="5707380" cy="332911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9085" marR="6350" algn="just">
              <a:lnSpc>
                <a:spcPct val="100000"/>
              </a:lnSpc>
              <a:spcBef>
                <a:spcPts val="100"/>
              </a:spcBef>
            </a:pPr>
            <a:r>
              <a:rPr lang="en-US" sz="1800" spc="-5">
                <a:latin typeface="Carlito"/>
                <a:cs typeface="Carlito"/>
              </a:rPr>
              <a:t>It was the first practical substitution digraph. The scheme was invented </a:t>
            </a:r>
            <a:r>
              <a:rPr sz="1800" spc="-5">
                <a:latin typeface="Carlito"/>
                <a:cs typeface="Carlito"/>
              </a:rPr>
              <a:t>in </a:t>
            </a:r>
            <a:r>
              <a:rPr sz="1800" b="1">
                <a:latin typeface="Carlito"/>
                <a:cs typeface="Carlito"/>
              </a:rPr>
              <a:t>1854 </a:t>
            </a:r>
            <a:r>
              <a:rPr sz="1800" spc="-5">
                <a:latin typeface="Carlito"/>
                <a:cs typeface="Carlito"/>
              </a:rPr>
              <a:t>by </a:t>
            </a:r>
            <a:r>
              <a:rPr sz="1800" b="1" spc="-5">
                <a:latin typeface="Carlito"/>
                <a:cs typeface="Carlito"/>
              </a:rPr>
              <a:t>Charles </a:t>
            </a:r>
            <a:r>
              <a:rPr sz="1800" b="1" spc="-10">
                <a:latin typeface="Carlito"/>
                <a:cs typeface="Carlito"/>
              </a:rPr>
              <a:t>Wheatstone </a:t>
            </a:r>
            <a:r>
              <a:rPr sz="1800">
                <a:latin typeface="Carlito"/>
                <a:cs typeface="Carlito"/>
              </a:rPr>
              <a:t>but </a:t>
            </a:r>
            <a:r>
              <a:rPr sz="1800" spc="-10">
                <a:latin typeface="Carlito"/>
                <a:cs typeface="Carlito"/>
              </a:rPr>
              <a:t>was </a:t>
            </a:r>
            <a:r>
              <a:rPr sz="1800" spc="-5">
                <a:latin typeface="Carlito"/>
                <a:cs typeface="Carlito"/>
              </a:rPr>
              <a:t>named </a:t>
            </a:r>
            <a:r>
              <a:rPr sz="1800" spc="-10">
                <a:latin typeface="Carlito"/>
                <a:cs typeface="Carlito"/>
              </a:rPr>
              <a:t>after Lord  Playfair </a:t>
            </a:r>
            <a:r>
              <a:rPr sz="1800">
                <a:latin typeface="Carlito"/>
                <a:cs typeface="Carlito"/>
              </a:rPr>
              <a:t>who </a:t>
            </a:r>
            <a:r>
              <a:rPr sz="1800" spc="-10">
                <a:latin typeface="Carlito"/>
                <a:cs typeface="Carlito"/>
              </a:rPr>
              <a:t>promoted </a:t>
            </a:r>
            <a:r>
              <a:rPr sz="1800">
                <a:latin typeface="Carlito"/>
                <a:cs typeface="Carlito"/>
              </a:rPr>
              <a:t>the </a:t>
            </a:r>
            <a:r>
              <a:rPr sz="1800" spc="-5">
                <a:latin typeface="Carlito"/>
                <a:cs typeface="Carlito"/>
              </a:rPr>
              <a:t>use of </a:t>
            </a:r>
            <a:r>
              <a:rPr sz="1800">
                <a:latin typeface="Carlito"/>
                <a:cs typeface="Carlito"/>
              </a:rPr>
              <a:t>the </a:t>
            </a:r>
            <a:r>
              <a:rPr sz="1800" spc="-30">
                <a:latin typeface="Carlito"/>
                <a:cs typeface="Carlito"/>
              </a:rPr>
              <a:t>cipher. </a:t>
            </a:r>
            <a:r>
              <a:rPr sz="1800" spc="5">
                <a:latin typeface="Carlito"/>
                <a:cs typeface="Carlito"/>
              </a:rPr>
              <a:t>In </a:t>
            </a:r>
            <a:r>
              <a:rPr sz="1800" spc="-30">
                <a:latin typeface="Carlito"/>
                <a:cs typeface="Carlito"/>
              </a:rPr>
              <a:t>Playfair,  </a:t>
            </a:r>
            <a:r>
              <a:rPr sz="1800" spc="-5">
                <a:latin typeface="Carlito"/>
                <a:cs typeface="Carlito"/>
              </a:rPr>
              <a:t>cipher </a:t>
            </a:r>
            <a:r>
              <a:rPr sz="1800" spc="-15">
                <a:latin typeface="Carlito"/>
                <a:cs typeface="Carlito"/>
              </a:rPr>
              <a:t>unlike </a:t>
            </a:r>
            <a:r>
              <a:rPr sz="1800" i="1" u="heavy" spc="-5">
                <a:solidFill>
                  <a:srgbClr val="0462C1"/>
                </a:solidFill>
                <a:uFill>
                  <a:solidFill>
                    <a:srgbClr val="0462C1"/>
                  </a:solidFill>
                </a:uFill>
                <a:latin typeface="Carlito"/>
                <a:cs typeface="Carlito"/>
                <a:hlinkClick r:id="rId2"/>
              </a:rPr>
              <a:t>traditional cipher</a:t>
            </a:r>
            <a:r>
              <a:rPr sz="1800" i="1" spc="-5">
                <a:solidFill>
                  <a:srgbClr val="0462C1"/>
                </a:solidFill>
                <a:latin typeface="Carlito"/>
                <a:cs typeface="Carlito"/>
              </a:rPr>
              <a:t> </a:t>
            </a:r>
            <a:r>
              <a:rPr sz="1800" spc="-10">
                <a:latin typeface="Carlito"/>
                <a:cs typeface="Carlito"/>
              </a:rPr>
              <a:t>we </a:t>
            </a:r>
            <a:r>
              <a:rPr sz="1800" spc="-5">
                <a:latin typeface="Carlito"/>
                <a:cs typeface="Carlito"/>
              </a:rPr>
              <a:t>encrypt </a:t>
            </a:r>
            <a:r>
              <a:rPr sz="1800">
                <a:latin typeface="Carlito"/>
                <a:cs typeface="Carlito"/>
              </a:rPr>
              <a:t>a pair </a:t>
            </a:r>
            <a:r>
              <a:rPr sz="1800" spc="-5">
                <a:latin typeface="Carlito"/>
                <a:cs typeface="Carlito"/>
              </a:rPr>
              <a:t>of  alphabets </a:t>
            </a:r>
            <a:r>
              <a:rPr sz="1800" spc="-10">
                <a:latin typeface="Carlito"/>
                <a:cs typeface="Carlito"/>
              </a:rPr>
              <a:t>(digraphs) instead </a:t>
            </a:r>
            <a:r>
              <a:rPr sz="1800" spc="-5">
                <a:latin typeface="Carlito"/>
                <a:cs typeface="Carlito"/>
              </a:rPr>
              <a:t>of </a:t>
            </a:r>
            <a:r>
              <a:rPr sz="1800">
                <a:latin typeface="Carlito"/>
                <a:cs typeface="Carlito"/>
              </a:rPr>
              <a:t>a </a:t>
            </a:r>
            <a:r>
              <a:rPr sz="1800" spc="-5">
                <a:latin typeface="Carlito"/>
                <a:cs typeface="Carlito"/>
              </a:rPr>
              <a:t>single</a:t>
            </a:r>
            <a:r>
              <a:rPr sz="1800" spc="95">
                <a:latin typeface="Carlito"/>
                <a:cs typeface="Carlito"/>
              </a:rPr>
              <a:t> </a:t>
            </a:r>
            <a:r>
              <a:rPr sz="1800" spc="-5">
                <a:latin typeface="Carlito"/>
                <a:cs typeface="Carlito"/>
              </a:rPr>
              <a:t>alphabet.</a:t>
            </a:r>
            <a:endParaRPr sz="1800">
              <a:latin typeface="Carlito"/>
              <a:cs typeface="Carlito"/>
            </a:endParaRPr>
          </a:p>
          <a:p>
            <a:pPr>
              <a:lnSpc>
                <a:spcPct val="100000"/>
              </a:lnSpc>
              <a:spcBef>
                <a:spcPts val="25"/>
              </a:spcBef>
            </a:pPr>
            <a:endParaRPr sz="1750">
              <a:latin typeface="Carlito"/>
              <a:cs typeface="Carlito"/>
            </a:endParaRPr>
          </a:p>
          <a:p>
            <a:pPr marL="299085" marR="5080" indent="-287020" algn="just">
              <a:lnSpc>
                <a:spcPct val="100000"/>
              </a:lnSpc>
              <a:buFont typeface="Arial" pitchFamily="34" charset="0"/>
              <a:buChar char="•"/>
              <a:tabLst>
                <a:tab pos="299720" algn="l"/>
              </a:tabLst>
            </a:pPr>
            <a:r>
              <a:rPr sz="1800">
                <a:latin typeface="Carlito"/>
                <a:cs typeface="Carlito"/>
              </a:rPr>
              <a:t>It </a:t>
            </a:r>
            <a:r>
              <a:rPr sz="1800" spc="-10">
                <a:latin typeface="Carlito"/>
                <a:cs typeface="Carlito"/>
              </a:rPr>
              <a:t>was </a:t>
            </a:r>
            <a:r>
              <a:rPr sz="1800" spc="-5">
                <a:latin typeface="Carlito"/>
                <a:cs typeface="Carlito"/>
              </a:rPr>
              <a:t>used </a:t>
            </a:r>
            <a:r>
              <a:rPr sz="1800" spc="-15">
                <a:latin typeface="Carlito"/>
                <a:cs typeface="Carlito"/>
              </a:rPr>
              <a:t>for </a:t>
            </a:r>
            <a:r>
              <a:rPr sz="1800" spc="-10">
                <a:latin typeface="Carlito"/>
                <a:cs typeface="Carlito"/>
              </a:rPr>
              <a:t>tactical </a:t>
            </a:r>
            <a:r>
              <a:rPr sz="1800">
                <a:latin typeface="Carlito"/>
                <a:cs typeface="Carlito"/>
              </a:rPr>
              <a:t>purposes </a:t>
            </a:r>
            <a:r>
              <a:rPr sz="1800" spc="-5">
                <a:latin typeface="Carlito"/>
                <a:cs typeface="Carlito"/>
              </a:rPr>
              <a:t>by British </a:t>
            </a:r>
            <a:r>
              <a:rPr sz="1800" spc="-15">
                <a:latin typeface="Carlito"/>
                <a:cs typeface="Carlito"/>
              </a:rPr>
              <a:t>forces </a:t>
            </a:r>
            <a:r>
              <a:rPr sz="1800" spc="-5">
                <a:latin typeface="Carlito"/>
                <a:cs typeface="Carlito"/>
              </a:rPr>
              <a:t>in </a:t>
            </a:r>
            <a:r>
              <a:rPr sz="1800">
                <a:latin typeface="Carlito"/>
                <a:cs typeface="Carlito"/>
              </a:rPr>
              <a:t>the  </a:t>
            </a:r>
            <a:r>
              <a:rPr sz="1800" spc="-10">
                <a:latin typeface="Carlito"/>
                <a:cs typeface="Carlito"/>
              </a:rPr>
              <a:t>Second </a:t>
            </a:r>
            <a:r>
              <a:rPr sz="1800">
                <a:latin typeface="Carlito"/>
                <a:cs typeface="Carlito"/>
              </a:rPr>
              <a:t>Boer </a:t>
            </a:r>
            <a:r>
              <a:rPr sz="1800" spc="-25">
                <a:latin typeface="Carlito"/>
                <a:cs typeface="Carlito"/>
              </a:rPr>
              <a:t>War </a:t>
            </a:r>
            <a:r>
              <a:rPr sz="1800">
                <a:latin typeface="Carlito"/>
                <a:cs typeface="Carlito"/>
              </a:rPr>
              <a:t>and </a:t>
            </a:r>
            <a:r>
              <a:rPr sz="1800" spc="-5">
                <a:latin typeface="Carlito"/>
                <a:cs typeface="Carlito"/>
              </a:rPr>
              <a:t>in </a:t>
            </a:r>
            <a:r>
              <a:rPr sz="1800" spc="-15">
                <a:latin typeface="Carlito"/>
                <a:cs typeface="Carlito"/>
              </a:rPr>
              <a:t>World </a:t>
            </a:r>
            <a:r>
              <a:rPr sz="1800" spc="-25">
                <a:latin typeface="Carlito"/>
                <a:cs typeface="Carlito"/>
              </a:rPr>
              <a:t>War </a:t>
            </a:r>
            <a:r>
              <a:rPr sz="1800">
                <a:latin typeface="Carlito"/>
                <a:cs typeface="Carlito"/>
              </a:rPr>
              <a:t>I and </a:t>
            </a:r>
            <a:r>
              <a:rPr sz="1800" spc="-15">
                <a:latin typeface="Carlito"/>
                <a:cs typeface="Carlito"/>
              </a:rPr>
              <a:t>for </a:t>
            </a:r>
            <a:r>
              <a:rPr sz="1800">
                <a:latin typeface="Carlito"/>
                <a:cs typeface="Carlito"/>
              </a:rPr>
              <a:t>the </a:t>
            </a:r>
            <a:r>
              <a:rPr sz="1800" spc="-5">
                <a:latin typeface="Carlito"/>
                <a:cs typeface="Carlito"/>
              </a:rPr>
              <a:t>same  purpose by </a:t>
            </a:r>
            <a:r>
              <a:rPr sz="1800">
                <a:latin typeface="Carlito"/>
                <a:cs typeface="Carlito"/>
              </a:rPr>
              <a:t>the </a:t>
            </a:r>
            <a:r>
              <a:rPr sz="1800" spc="-10">
                <a:latin typeface="Carlito"/>
                <a:cs typeface="Carlito"/>
              </a:rPr>
              <a:t>Australians </a:t>
            </a:r>
            <a:r>
              <a:rPr sz="1800" spc="-5">
                <a:latin typeface="Carlito"/>
                <a:cs typeface="Carlito"/>
              </a:rPr>
              <a:t>during </a:t>
            </a:r>
            <a:r>
              <a:rPr sz="1800" spc="-25">
                <a:latin typeface="Carlito"/>
                <a:cs typeface="Carlito"/>
              </a:rPr>
              <a:t>World War </a:t>
            </a:r>
            <a:r>
              <a:rPr sz="1800">
                <a:latin typeface="Carlito"/>
                <a:cs typeface="Carlito"/>
              </a:rPr>
              <a:t>II. </a:t>
            </a:r>
            <a:r>
              <a:rPr sz="1800" spc="-5">
                <a:latin typeface="Carlito"/>
                <a:cs typeface="Carlito"/>
              </a:rPr>
              <a:t>This </a:t>
            </a:r>
            <a:r>
              <a:rPr sz="1800" spc="-10">
                <a:latin typeface="Carlito"/>
                <a:cs typeface="Carlito"/>
              </a:rPr>
              <a:t>was  </a:t>
            </a:r>
            <a:r>
              <a:rPr sz="1800" spc="-5">
                <a:latin typeface="Carlito"/>
                <a:cs typeface="Carlito"/>
              </a:rPr>
              <a:t>because </a:t>
            </a:r>
            <a:r>
              <a:rPr sz="1800" spc="-15">
                <a:latin typeface="Carlito"/>
                <a:cs typeface="Carlito"/>
              </a:rPr>
              <a:t>Playfair </a:t>
            </a:r>
            <a:r>
              <a:rPr sz="1800" spc="-5">
                <a:latin typeface="Carlito"/>
                <a:cs typeface="Carlito"/>
              </a:rPr>
              <a:t>is reasonably </a:t>
            </a:r>
            <a:r>
              <a:rPr sz="1800" spc="-20">
                <a:latin typeface="Carlito"/>
                <a:cs typeface="Carlito"/>
              </a:rPr>
              <a:t>fast </a:t>
            </a:r>
            <a:r>
              <a:rPr sz="1800" spc="-10">
                <a:latin typeface="Carlito"/>
                <a:cs typeface="Carlito"/>
              </a:rPr>
              <a:t>to </a:t>
            </a:r>
            <a:r>
              <a:rPr sz="1800" spc="-5">
                <a:latin typeface="Carlito"/>
                <a:cs typeface="Carlito"/>
              </a:rPr>
              <a:t>use </a:t>
            </a:r>
            <a:r>
              <a:rPr sz="1800">
                <a:latin typeface="Carlito"/>
                <a:cs typeface="Carlito"/>
              </a:rPr>
              <a:t>and </a:t>
            </a:r>
            <a:r>
              <a:rPr sz="1800" spc="-15">
                <a:latin typeface="Carlito"/>
                <a:cs typeface="Carlito"/>
              </a:rPr>
              <a:t>requires </a:t>
            </a:r>
            <a:r>
              <a:rPr sz="1800">
                <a:latin typeface="Carlito"/>
                <a:cs typeface="Carlito"/>
              </a:rPr>
              <a:t>no  </a:t>
            </a:r>
            <a:r>
              <a:rPr sz="1800" spc="-5">
                <a:latin typeface="Carlito"/>
                <a:cs typeface="Carlito"/>
              </a:rPr>
              <a:t>special</a:t>
            </a:r>
            <a:r>
              <a:rPr sz="1800" spc="5">
                <a:latin typeface="Carlito"/>
                <a:cs typeface="Carlito"/>
              </a:rPr>
              <a:t> </a:t>
            </a:r>
            <a:r>
              <a:rPr sz="1800" spc="-5">
                <a:latin typeface="Carlito"/>
                <a:cs typeface="Carlito"/>
              </a:rPr>
              <a:t>equipment.</a:t>
            </a:r>
            <a:endParaRPr sz="1800">
              <a:latin typeface="Carlito"/>
              <a:cs typeface="Carlito"/>
            </a:endParaRPr>
          </a:p>
        </p:txBody>
      </p:sp>
      <p:sp>
        <p:nvSpPr>
          <p:cNvPr id="10" name="object 10"/>
          <p:cNvSpPr/>
          <p:nvPr/>
        </p:nvSpPr>
        <p:spPr>
          <a:xfrm>
            <a:off x="7240470" y="1877522"/>
            <a:ext cx="4470017" cy="3771976"/>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66</a:t>
            </a:fld>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679805" y="1539344"/>
            <a:ext cx="7315200" cy="4548505"/>
          </a:xfrm>
          <a:prstGeom prst="rect">
            <a:avLst/>
          </a:prstGeom>
        </p:spPr>
        <p:txBody>
          <a:bodyPr vert="horz" wrap="square" lIns="0" tIns="6667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52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10">
                <a:solidFill>
                  <a:srgbClr val="006FC0"/>
                </a:solidFill>
                <a:latin typeface="Carlito"/>
                <a:cs typeface="Carlito"/>
              </a:rPr>
              <a:t>Playfair</a:t>
            </a:r>
            <a:r>
              <a:rPr sz="2000" spc="-65">
                <a:solidFill>
                  <a:srgbClr val="006FC0"/>
                </a:solidFill>
                <a:latin typeface="Carlito"/>
                <a:cs typeface="Carlito"/>
              </a:rPr>
              <a:t> </a:t>
            </a:r>
            <a:r>
              <a:rPr sz="2000">
                <a:solidFill>
                  <a:srgbClr val="006FC0"/>
                </a:solidFill>
                <a:latin typeface="Carlito"/>
                <a:cs typeface="Carlito"/>
              </a:rPr>
              <a:t>Cipher</a:t>
            </a:r>
            <a:endParaRPr sz="2000">
              <a:latin typeface="Carlito"/>
              <a:cs typeface="Carlito"/>
            </a:endParaRPr>
          </a:p>
          <a:p>
            <a:pPr marL="299085" indent="-287020">
              <a:lnSpc>
                <a:spcPct val="100000"/>
              </a:lnSpc>
              <a:spcBef>
                <a:spcPts val="380"/>
              </a:spcBef>
              <a:buFont typeface="Arial" pitchFamily="34" charset="0"/>
              <a:buChar char="•"/>
              <a:tabLst>
                <a:tab pos="299085" algn="l"/>
                <a:tab pos="299720" algn="l"/>
              </a:tabLst>
            </a:pPr>
            <a:r>
              <a:rPr sz="1800" spc="-5">
                <a:latin typeface="Carlito"/>
                <a:cs typeface="Carlito"/>
              </a:rPr>
              <a:t>Encryption</a:t>
            </a:r>
            <a:r>
              <a:rPr sz="1800" spc="25">
                <a:latin typeface="Carlito"/>
                <a:cs typeface="Carlito"/>
              </a:rPr>
              <a:t> </a:t>
            </a:r>
            <a:r>
              <a:rPr sz="1800" spc="-15">
                <a:latin typeface="Carlito"/>
                <a:cs typeface="Carlito"/>
              </a:rPr>
              <a:t>Techniques:</a:t>
            </a:r>
            <a:endParaRPr sz="1800">
              <a:latin typeface="Carlito"/>
              <a:cs typeface="Carlito"/>
            </a:endParaRPr>
          </a:p>
          <a:p>
            <a:pPr marL="12700">
              <a:lnSpc>
                <a:spcPct val="100000"/>
              </a:lnSpc>
            </a:pPr>
            <a:r>
              <a:rPr sz="1800" spc="-35">
                <a:latin typeface="Carlito"/>
                <a:cs typeface="Carlito"/>
              </a:rPr>
              <a:t>We </a:t>
            </a:r>
            <a:r>
              <a:rPr sz="1800" spc="-10">
                <a:latin typeface="Carlito"/>
                <a:cs typeface="Carlito"/>
              </a:rPr>
              <a:t>can follow </a:t>
            </a:r>
            <a:r>
              <a:rPr sz="1800">
                <a:latin typeface="Carlito"/>
                <a:cs typeface="Carlito"/>
              </a:rPr>
              <a:t>2 </a:t>
            </a:r>
            <a:r>
              <a:rPr sz="1800" spc="-5">
                <a:latin typeface="Carlito"/>
                <a:cs typeface="Carlito"/>
              </a:rPr>
              <a:t>main </a:t>
            </a:r>
            <a:r>
              <a:rPr sz="1800" spc="-10">
                <a:latin typeface="Carlito"/>
                <a:cs typeface="Carlito"/>
              </a:rPr>
              <a:t>steps </a:t>
            </a:r>
            <a:r>
              <a:rPr sz="1800" spc="-5">
                <a:latin typeface="Carlito"/>
                <a:cs typeface="Carlito"/>
              </a:rPr>
              <a:t>with </a:t>
            </a:r>
            <a:r>
              <a:rPr sz="1800">
                <a:latin typeface="Carlito"/>
                <a:cs typeface="Carlito"/>
              </a:rPr>
              <a:t>3 rules </a:t>
            </a:r>
            <a:r>
              <a:rPr sz="1800" spc="-10">
                <a:latin typeface="Carlito"/>
                <a:cs typeface="Carlito"/>
              </a:rPr>
              <a:t>to </a:t>
            </a:r>
            <a:r>
              <a:rPr sz="1800" spc="-5">
                <a:latin typeface="Carlito"/>
                <a:cs typeface="Carlito"/>
              </a:rPr>
              <a:t>encrypt </a:t>
            </a:r>
            <a:r>
              <a:rPr sz="1800">
                <a:latin typeface="Carlito"/>
                <a:cs typeface="Carlito"/>
              </a:rPr>
              <a:t>a </a:t>
            </a:r>
            <a:r>
              <a:rPr sz="1800" spc="-10">
                <a:latin typeface="Carlito"/>
                <a:cs typeface="Carlito"/>
              </a:rPr>
              <a:t>plaintext </a:t>
            </a:r>
            <a:r>
              <a:rPr sz="1800" spc="-5">
                <a:latin typeface="Carlito"/>
                <a:cs typeface="Carlito"/>
              </a:rPr>
              <a:t>using</a:t>
            </a:r>
            <a:r>
              <a:rPr sz="1800" spc="180">
                <a:latin typeface="Carlito"/>
                <a:cs typeface="Carlito"/>
              </a:rPr>
              <a:t> </a:t>
            </a:r>
            <a:r>
              <a:rPr sz="1800">
                <a:latin typeface="Carlito"/>
                <a:cs typeface="Carlito"/>
              </a:rPr>
              <a:t>the</a:t>
            </a:r>
          </a:p>
          <a:p>
            <a:pPr marL="12700">
              <a:lnSpc>
                <a:spcPct val="100000"/>
              </a:lnSpc>
              <a:spcBef>
                <a:spcPts val="5"/>
              </a:spcBef>
            </a:pPr>
            <a:r>
              <a:rPr sz="1800" spc="-10">
                <a:latin typeface="Carlito"/>
                <a:cs typeface="Carlito"/>
              </a:rPr>
              <a:t>Playfair</a:t>
            </a:r>
            <a:r>
              <a:rPr sz="1800">
                <a:latin typeface="Carlito"/>
                <a:cs typeface="Carlito"/>
              </a:rPr>
              <a:t> </a:t>
            </a:r>
            <a:r>
              <a:rPr sz="1800" spc="-30">
                <a:latin typeface="Carlito"/>
                <a:cs typeface="Carlito"/>
              </a:rPr>
              <a:t>Cipher.</a:t>
            </a:r>
            <a:endParaRPr sz="1800">
              <a:latin typeface="Carlito"/>
              <a:cs typeface="Carlito"/>
            </a:endParaRPr>
          </a:p>
          <a:p>
            <a:pPr marL="299085" indent="-287020">
              <a:lnSpc>
                <a:spcPct val="100000"/>
              </a:lnSpc>
              <a:buFont typeface="Arial" pitchFamily="34" charset="0"/>
              <a:buChar char="•"/>
              <a:tabLst>
                <a:tab pos="299085" algn="l"/>
                <a:tab pos="299720" algn="l"/>
              </a:tabLst>
            </a:pPr>
            <a:r>
              <a:rPr sz="1800" spc="-15">
                <a:latin typeface="Carlito"/>
                <a:cs typeface="Carlito"/>
              </a:rPr>
              <a:t>First, </a:t>
            </a:r>
            <a:r>
              <a:rPr sz="1800" spc="-10">
                <a:latin typeface="Carlito"/>
                <a:cs typeface="Carlito"/>
              </a:rPr>
              <a:t>we </a:t>
            </a:r>
            <a:r>
              <a:rPr sz="1800">
                <a:latin typeface="Carlito"/>
                <a:cs typeface="Carlito"/>
              </a:rPr>
              <a:t>need </a:t>
            </a:r>
            <a:r>
              <a:rPr sz="1800" spc="-10">
                <a:latin typeface="Carlito"/>
                <a:cs typeface="Carlito"/>
              </a:rPr>
              <a:t>to </a:t>
            </a:r>
            <a:r>
              <a:rPr sz="1800" spc="-5">
                <a:latin typeface="Carlito"/>
                <a:cs typeface="Carlito"/>
              </a:rPr>
              <a:t>set </a:t>
            </a:r>
            <a:r>
              <a:rPr sz="1800">
                <a:latin typeface="Carlito"/>
                <a:cs typeface="Carlito"/>
              </a:rPr>
              <a:t>a </a:t>
            </a:r>
            <a:r>
              <a:rPr sz="1800" spc="-20">
                <a:latin typeface="Carlito"/>
                <a:cs typeface="Carlito"/>
              </a:rPr>
              <a:t>key; </a:t>
            </a:r>
            <a:r>
              <a:rPr sz="1800" spc="-5">
                <a:latin typeface="Carlito"/>
                <a:cs typeface="Carlito"/>
              </a:rPr>
              <a:t>Exp:</a:t>
            </a:r>
            <a:r>
              <a:rPr sz="1800" spc="85">
                <a:latin typeface="Carlito"/>
                <a:cs typeface="Carlito"/>
              </a:rPr>
              <a:t> </a:t>
            </a:r>
            <a:r>
              <a:rPr sz="1800" spc="-10">
                <a:latin typeface="Carlito"/>
                <a:cs typeface="Carlito"/>
              </a:rPr>
              <a:t>monarchy</a:t>
            </a:r>
            <a:endParaRPr sz="1800">
              <a:latin typeface="Carlito"/>
              <a:cs typeface="Carlito"/>
            </a:endParaRPr>
          </a:p>
          <a:p>
            <a:pPr marL="299085" indent="-287020">
              <a:lnSpc>
                <a:spcPct val="100000"/>
              </a:lnSpc>
              <a:buFont typeface="Arial" pitchFamily="34" charset="0"/>
              <a:buChar char="•"/>
              <a:tabLst>
                <a:tab pos="299085" algn="l"/>
                <a:tab pos="299720" algn="l"/>
              </a:tabLst>
            </a:pPr>
            <a:r>
              <a:rPr sz="1800" spc="-5">
                <a:latin typeface="Carlito"/>
                <a:cs typeface="Carlito"/>
              </a:rPr>
              <a:t>Lets </a:t>
            </a:r>
            <a:r>
              <a:rPr sz="1800">
                <a:latin typeface="Carlito"/>
                <a:cs typeface="Carlito"/>
              </a:rPr>
              <a:t>the </a:t>
            </a:r>
            <a:r>
              <a:rPr sz="1800" spc="-15">
                <a:latin typeface="Carlito"/>
                <a:cs typeface="Carlito"/>
              </a:rPr>
              <a:t>word </a:t>
            </a:r>
            <a:r>
              <a:rPr sz="1800" spc="-20">
                <a:latin typeface="Arial" pitchFamily="34" charset="0"/>
                <a:cs typeface="Arial" pitchFamily="34" charset="0"/>
              </a:rPr>
              <a:t>“instruments” </a:t>
            </a:r>
            <a:r>
              <a:rPr sz="1800">
                <a:latin typeface="Carlito"/>
                <a:cs typeface="Carlito"/>
              </a:rPr>
              <a:t>be </a:t>
            </a:r>
            <a:r>
              <a:rPr sz="1800" spc="-5">
                <a:latin typeface="Carlito"/>
                <a:cs typeface="Carlito"/>
              </a:rPr>
              <a:t>our plain </a:t>
            </a:r>
            <a:r>
              <a:rPr sz="1800" spc="-15">
                <a:latin typeface="Carlito"/>
                <a:cs typeface="Carlito"/>
              </a:rPr>
              <a:t>text </a:t>
            </a:r>
            <a:r>
              <a:rPr sz="1800" spc="-10">
                <a:latin typeface="Carlito"/>
                <a:cs typeface="Carlito"/>
              </a:rPr>
              <a:t>to</a:t>
            </a:r>
            <a:r>
              <a:rPr sz="1800" spc="25">
                <a:latin typeface="Carlito"/>
                <a:cs typeface="Carlito"/>
              </a:rPr>
              <a:t> </a:t>
            </a:r>
            <a:r>
              <a:rPr sz="1800" spc="-5">
                <a:latin typeface="Carlito"/>
                <a:cs typeface="Carlito"/>
              </a:rPr>
              <a:t>encrypt.</a:t>
            </a:r>
            <a:endParaRPr sz="1800">
              <a:latin typeface="Carlito"/>
              <a:cs typeface="Carlito"/>
            </a:endParaRPr>
          </a:p>
          <a:p>
            <a:pPr>
              <a:lnSpc>
                <a:spcPct val="100000"/>
              </a:lnSpc>
              <a:spcBef>
                <a:spcPts val="20"/>
              </a:spcBef>
              <a:buFont typeface="Arial" pitchFamily="34" charset="0"/>
              <a:buChar char="•"/>
            </a:pPr>
            <a:endParaRPr sz="1750">
              <a:latin typeface="Carlito"/>
              <a:cs typeface="Carlito"/>
            </a:endParaRPr>
          </a:p>
          <a:p>
            <a:pPr marL="756285" marR="5080" lvl="1" indent="-287020" algn="just">
              <a:lnSpc>
                <a:spcPct val="100000"/>
              </a:lnSpc>
              <a:buFont typeface="Wingdings"/>
              <a:buChar char=""/>
              <a:tabLst>
                <a:tab pos="756920" algn="l"/>
              </a:tabLst>
            </a:pPr>
            <a:r>
              <a:rPr sz="1800" spc="-15">
                <a:solidFill>
                  <a:srgbClr val="FF0000"/>
                </a:solidFill>
                <a:latin typeface="Carlito"/>
                <a:cs typeface="Carlito"/>
              </a:rPr>
              <a:t>Generate </a:t>
            </a:r>
            <a:r>
              <a:rPr sz="1800">
                <a:solidFill>
                  <a:srgbClr val="FF0000"/>
                </a:solidFill>
                <a:latin typeface="Carlito"/>
                <a:cs typeface="Carlito"/>
              </a:rPr>
              <a:t>the </a:t>
            </a:r>
            <a:r>
              <a:rPr sz="1800" spc="-20">
                <a:solidFill>
                  <a:srgbClr val="FF0000"/>
                </a:solidFill>
                <a:latin typeface="Carlito"/>
                <a:cs typeface="Carlito"/>
              </a:rPr>
              <a:t>key  </a:t>
            </a:r>
            <a:r>
              <a:rPr sz="1800" spc="-5">
                <a:solidFill>
                  <a:srgbClr val="FF0000"/>
                </a:solidFill>
                <a:latin typeface="Carlito"/>
                <a:cs typeface="Carlito"/>
              </a:rPr>
              <a:t>Square(5×5):</a:t>
            </a:r>
            <a:r>
              <a:rPr sz="1800" spc="-5">
                <a:latin typeface="Carlito"/>
                <a:cs typeface="Carlito"/>
              </a:rPr>
              <a:t>The </a:t>
            </a:r>
            <a:r>
              <a:rPr sz="1800" spc="-25">
                <a:latin typeface="Carlito"/>
                <a:cs typeface="Carlito"/>
              </a:rPr>
              <a:t>key </a:t>
            </a:r>
            <a:r>
              <a:rPr sz="1800" spc="-5">
                <a:latin typeface="Carlito"/>
                <a:cs typeface="Carlito"/>
              </a:rPr>
              <a:t>square is </a:t>
            </a:r>
            <a:r>
              <a:rPr sz="1800">
                <a:latin typeface="Carlito"/>
                <a:cs typeface="Carlito"/>
              </a:rPr>
              <a:t>a 5×5 grid </a:t>
            </a:r>
            <a:r>
              <a:rPr sz="1800" spc="-5">
                <a:latin typeface="Carlito"/>
                <a:cs typeface="Carlito"/>
              </a:rPr>
              <a:t>of  alphabets that acts </a:t>
            </a:r>
            <a:r>
              <a:rPr sz="1800">
                <a:latin typeface="Carlito"/>
                <a:cs typeface="Carlito"/>
              </a:rPr>
              <a:t>as the </a:t>
            </a:r>
            <a:r>
              <a:rPr sz="1800" spc="-25">
                <a:latin typeface="Carlito"/>
                <a:cs typeface="Carlito"/>
              </a:rPr>
              <a:t>key </a:t>
            </a:r>
            <a:r>
              <a:rPr sz="1800" spc="-15">
                <a:latin typeface="Carlito"/>
                <a:cs typeface="Carlito"/>
              </a:rPr>
              <a:t>for </a:t>
            </a:r>
            <a:r>
              <a:rPr sz="1800" spc="-5">
                <a:latin typeface="Carlito"/>
                <a:cs typeface="Carlito"/>
              </a:rPr>
              <a:t>encrypting </a:t>
            </a:r>
            <a:r>
              <a:rPr sz="1800">
                <a:latin typeface="Carlito"/>
                <a:cs typeface="Carlito"/>
              </a:rPr>
              <a:t>the </a:t>
            </a:r>
            <a:r>
              <a:rPr sz="1800" spc="-10">
                <a:latin typeface="Carlito"/>
                <a:cs typeface="Carlito"/>
              </a:rPr>
              <a:t>plaintext. Each </a:t>
            </a:r>
            <a:r>
              <a:rPr sz="1800" spc="5">
                <a:latin typeface="Carlito"/>
                <a:cs typeface="Carlito"/>
              </a:rPr>
              <a:t>of </a:t>
            </a:r>
            <a:r>
              <a:rPr sz="1800">
                <a:latin typeface="Carlito"/>
                <a:cs typeface="Carlito"/>
              </a:rPr>
              <a:t>the  </a:t>
            </a:r>
            <a:r>
              <a:rPr sz="1800" spc="-5">
                <a:latin typeface="Carlito"/>
                <a:cs typeface="Carlito"/>
              </a:rPr>
              <a:t>25 </a:t>
            </a:r>
            <a:r>
              <a:rPr sz="1800">
                <a:latin typeface="Carlito"/>
                <a:cs typeface="Carlito"/>
              </a:rPr>
              <a:t>alphabets </a:t>
            </a:r>
            <a:r>
              <a:rPr sz="1800" spc="-5">
                <a:latin typeface="Carlito"/>
                <a:cs typeface="Carlito"/>
              </a:rPr>
              <a:t>must </a:t>
            </a:r>
            <a:r>
              <a:rPr sz="1800">
                <a:latin typeface="Carlito"/>
                <a:cs typeface="Carlito"/>
              </a:rPr>
              <a:t>be </a:t>
            </a:r>
            <a:r>
              <a:rPr sz="1800" spc="-5">
                <a:latin typeface="Carlito"/>
                <a:cs typeface="Carlito"/>
              </a:rPr>
              <a:t>unique </a:t>
            </a:r>
            <a:r>
              <a:rPr sz="1800">
                <a:latin typeface="Carlito"/>
                <a:cs typeface="Carlito"/>
              </a:rPr>
              <a:t>and </a:t>
            </a:r>
            <a:r>
              <a:rPr sz="1800" spc="-5">
                <a:latin typeface="Carlito"/>
                <a:cs typeface="Carlito"/>
              </a:rPr>
              <a:t>one </a:t>
            </a:r>
            <a:r>
              <a:rPr sz="1800" spc="-10">
                <a:latin typeface="Carlito"/>
                <a:cs typeface="Carlito"/>
              </a:rPr>
              <a:t>letter </a:t>
            </a:r>
            <a:r>
              <a:rPr sz="1800" spc="-5">
                <a:latin typeface="Carlito"/>
                <a:cs typeface="Carlito"/>
              </a:rPr>
              <a:t>of </a:t>
            </a:r>
            <a:r>
              <a:rPr sz="1800">
                <a:latin typeface="Carlito"/>
                <a:cs typeface="Carlito"/>
              </a:rPr>
              <a:t>the </a:t>
            </a:r>
            <a:r>
              <a:rPr sz="1800" spc="-5">
                <a:latin typeface="Carlito"/>
                <a:cs typeface="Carlito"/>
              </a:rPr>
              <a:t>alphabet (usually </a:t>
            </a:r>
            <a:r>
              <a:rPr sz="1800" spc="10">
                <a:latin typeface="Carlito"/>
                <a:cs typeface="Carlito"/>
              </a:rPr>
              <a:t>J)  </a:t>
            </a:r>
            <a:r>
              <a:rPr sz="1800" spc="-5">
                <a:latin typeface="Carlito"/>
                <a:cs typeface="Carlito"/>
              </a:rPr>
              <a:t>is </a:t>
            </a:r>
            <a:r>
              <a:rPr sz="1800" spc="-15">
                <a:latin typeface="Carlito"/>
                <a:cs typeface="Carlito"/>
              </a:rPr>
              <a:t>omitted </a:t>
            </a:r>
            <a:r>
              <a:rPr sz="1800" spc="-10">
                <a:latin typeface="Carlito"/>
                <a:cs typeface="Carlito"/>
              </a:rPr>
              <a:t>from </a:t>
            </a:r>
            <a:r>
              <a:rPr sz="1800">
                <a:latin typeface="Carlito"/>
                <a:cs typeface="Carlito"/>
              </a:rPr>
              <a:t>the </a:t>
            </a:r>
            <a:r>
              <a:rPr sz="1800" spc="-10">
                <a:latin typeface="Carlito"/>
                <a:cs typeface="Carlito"/>
              </a:rPr>
              <a:t>table </a:t>
            </a:r>
            <a:r>
              <a:rPr sz="1800" spc="-5">
                <a:latin typeface="Carlito"/>
                <a:cs typeface="Carlito"/>
              </a:rPr>
              <a:t>(as </a:t>
            </a:r>
            <a:r>
              <a:rPr sz="1800">
                <a:latin typeface="Carlito"/>
                <a:cs typeface="Carlito"/>
              </a:rPr>
              <a:t>the </a:t>
            </a:r>
            <a:r>
              <a:rPr sz="1800" spc="-10">
                <a:latin typeface="Carlito"/>
                <a:cs typeface="Carlito"/>
              </a:rPr>
              <a:t>table can </a:t>
            </a:r>
            <a:r>
              <a:rPr sz="1800">
                <a:latin typeface="Carlito"/>
                <a:cs typeface="Carlito"/>
              </a:rPr>
              <a:t>hold </a:t>
            </a:r>
            <a:r>
              <a:rPr sz="1800" spc="-5">
                <a:latin typeface="Carlito"/>
                <a:cs typeface="Carlito"/>
              </a:rPr>
              <a:t>only 25 </a:t>
            </a:r>
            <a:r>
              <a:rPr sz="1800">
                <a:latin typeface="Carlito"/>
                <a:cs typeface="Carlito"/>
              </a:rPr>
              <a:t>alphabets). </a:t>
            </a:r>
            <a:r>
              <a:rPr sz="1800" spc="-10">
                <a:latin typeface="Carlito"/>
                <a:cs typeface="Carlito"/>
              </a:rPr>
              <a:t>If  </a:t>
            </a:r>
            <a:r>
              <a:rPr sz="1800">
                <a:latin typeface="Carlito"/>
                <a:cs typeface="Carlito"/>
              </a:rPr>
              <a:t>the </a:t>
            </a:r>
            <a:r>
              <a:rPr sz="1800" spc="-10">
                <a:latin typeface="Carlito"/>
                <a:cs typeface="Carlito"/>
              </a:rPr>
              <a:t>plaintext contains </a:t>
            </a:r>
            <a:r>
              <a:rPr sz="1800" spc="-15">
                <a:latin typeface="Carlito"/>
                <a:cs typeface="Carlito"/>
              </a:rPr>
              <a:t>J, </a:t>
            </a:r>
            <a:r>
              <a:rPr sz="1800">
                <a:latin typeface="Carlito"/>
                <a:cs typeface="Carlito"/>
              </a:rPr>
              <a:t>then </a:t>
            </a:r>
            <a:r>
              <a:rPr sz="1800" spc="-5">
                <a:latin typeface="Carlito"/>
                <a:cs typeface="Carlito"/>
              </a:rPr>
              <a:t>it is replaced by</a:t>
            </a:r>
            <a:r>
              <a:rPr sz="1800" spc="125">
                <a:latin typeface="Carlito"/>
                <a:cs typeface="Carlito"/>
              </a:rPr>
              <a:t> </a:t>
            </a:r>
            <a:r>
              <a:rPr sz="1800">
                <a:latin typeface="Carlito"/>
                <a:cs typeface="Carlito"/>
              </a:rPr>
              <a:t>I.</a:t>
            </a:r>
          </a:p>
          <a:p>
            <a:pPr lvl="1">
              <a:lnSpc>
                <a:spcPct val="100000"/>
              </a:lnSpc>
              <a:spcBef>
                <a:spcPts val="25"/>
              </a:spcBef>
              <a:buChar char=""/>
            </a:pPr>
            <a:endParaRPr sz="1750">
              <a:latin typeface="Carlito"/>
              <a:cs typeface="Carlito"/>
            </a:endParaRPr>
          </a:p>
          <a:p>
            <a:pPr marL="756285" marR="7620" lvl="1" indent="-287020" algn="just">
              <a:lnSpc>
                <a:spcPct val="100000"/>
              </a:lnSpc>
              <a:buFont typeface="Wingdings"/>
              <a:buChar char=""/>
              <a:tabLst>
                <a:tab pos="756920" algn="l"/>
              </a:tabLst>
            </a:pPr>
            <a:r>
              <a:rPr sz="1800" spc="-5">
                <a:latin typeface="Carlito"/>
                <a:cs typeface="Carlito"/>
              </a:rPr>
              <a:t>The initial alphabets in </a:t>
            </a:r>
            <a:r>
              <a:rPr sz="1800">
                <a:latin typeface="Carlito"/>
                <a:cs typeface="Carlito"/>
              </a:rPr>
              <a:t>the </a:t>
            </a:r>
            <a:r>
              <a:rPr sz="1800" spc="-25">
                <a:latin typeface="Carlito"/>
                <a:cs typeface="Carlito"/>
              </a:rPr>
              <a:t>key </a:t>
            </a:r>
            <a:r>
              <a:rPr sz="1800" spc="-5">
                <a:latin typeface="Carlito"/>
                <a:cs typeface="Carlito"/>
              </a:rPr>
              <a:t>square </a:t>
            </a:r>
            <a:r>
              <a:rPr sz="1800" spc="-10">
                <a:latin typeface="Carlito"/>
                <a:cs typeface="Carlito"/>
              </a:rPr>
              <a:t>are </a:t>
            </a:r>
            <a:r>
              <a:rPr sz="1800">
                <a:latin typeface="Carlito"/>
                <a:cs typeface="Carlito"/>
              </a:rPr>
              <a:t>the </a:t>
            </a:r>
            <a:r>
              <a:rPr sz="1800" spc="-5">
                <a:latin typeface="Carlito"/>
                <a:cs typeface="Carlito"/>
              </a:rPr>
              <a:t>unique alphabets of </a:t>
            </a:r>
            <a:r>
              <a:rPr sz="1800">
                <a:latin typeface="Carlito"/>
                <a:cs typeface="Carlito"/>
              </a:rPr>
              <a:t>the  </a:t>
            </a:r>
            <a:r>
              <a:rPr sz="1800" spc="-25">
                <a:latin typeface="Carlito"/>
                <a:cs typeface="Carlito"/>
              </a:rPr>
              <a:t>key </a:t>
            </a:r>
            <a:r>
              <a:rPr sz="1800" spc="-5">
                <a:latin typeface="Carlito"/>
                <a:cs typeface="Carlito"/>
              </a:rPr>
              <a:t>in </a:t>
            </a:r>
            <a:r>
              <a:rPr sz="1800">
                <a:latin typeface="Carlito"/>
                <a:cs typeface="Carlito"/>
              </a:rPr>
              <a:t>the </a:t>
            </a:r>
            <a:r>
              <a:rPr sz="1800" spc="-5">
                <a:latin typeface="Carlito"/>
                <a:cs typeface="Carlito"/>
              </a:rPr>
              <a:t>order in which they </a:t>
            </a:r>
            <a:r>
              <a:rPr sz="1800">
                <a:latin typeface="Carlito"/>
                <a:cs typeface="Carlito"/>
              </a:rPr>
              <a:t>appear </a:t>
            </a:r>
            <a:r>
              <a:rPr sz="1800" spc="-10">
                <a:latin typeface="Carlito"/>
                <a:cs typeface="Carlito"/>
              </a:rPr>
              <a:t>followed </a:t>
            </a:r>
            <a:r>
              <a:rPr sz="1800" spc="-5">
                <a:latin typeface="Carlito"/>
                <a:cs typeface="Carlito"/>
              </a:rPr>
              <a:t>by </a:t>
            </a:r>
            <a:r>
              <a:rPr sz="1800">
                <a:latin typeface="Carlito"/>
                <a:cs typeface="Carlito"/>
              </a:rPr>
              <a:t>the </a:t>
            </a:r>
            <a:r>
              <a:rPr sz="1800" spc="-5">
                <a:latin typeface="Carlito"/>
                <a:cs typeface="Carlito"/>
              </a:rPr>
              <a:t>remaining  </a:t>
            </a:r>
            <a:r>
              <a:rPr sz="1800" spc="-20">
                <a:latin typeface="Carlito"/>
                <a:cs typeface="Carlito"/>
              </a:rPr>
              <a:t>letters </a:t>
            </a:r>
            <a:r>
              <a:rPr sz="1800">
                <a:latin typeface="Carlito"/>
                <a:cs typeface="Carlito"/>
              </a:rPr>
              <a:t>of the </a:t>
            </a:r>
            <a:r>
              <a:rPr sz="1800" spc="-5">
                <a:latin typeface="Carlito"/>
                <a:cs typeface="Carlito"/>
              </a:rPr>
              <a:t>alphabet in</a:t>
            </a:r>
            <a:r>
              <a:rPr sz="1800" spc="75">
                <a:latin typeface="Carlito"/>
                <a:cs typeface="Carlito"/>
              </a:rPr>
              <a:t> </a:t>
            </a:r>
            <a:r>
              <a:rPr sz="1800" spc="-40">
                <a:latin typeface="Carlito"/>
                <a:cs typeface="Carlito"/>
              </a:rPr>
              <a:t>order.</a:t>
            </a:r>
            <a:endParaRPr sz="1800">
              <a:latin typeface="Carlito"/>
              <a:cs typeface="Carlito"/>
            </a:endParaRPr>
          </a:p>
        </p:txBody>
      </p:sp>
      <p:sp>
        <p:nvSpPr>
          <p:cNvPr id="6" name="object 6"/>
          <p:cNvSpPr/>
          <p:nvPr/>
        </p:nvSpPr>
        <p:spPr>
          <a:xfrm>
            <a:off x="8482732" y="2514600"/>
            <a:ext cx="3287119" cy="2084832"/>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67</a:t>
            </a:fld>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632256" y="1639090"/>
            <a:ext cx="7136765" cy="1920239"/>
          </a:xfrm>
          <a:prstGeom prst="rect">
            <a:avLst/>
          </a:prstGeom>
        </p:spPr>
        <p:txBody>
          <a:bodyPr vert="horz" wrap="square" lIns="0" tIns="673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530"/>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10">
                <a:solidFill>
                  <a:srgbClr val="006FC0"/>
                </a:solidFill>
                <a:latin typeface="Carlito"/>
                <a:cs typeface="Carlito"/>
              </a:rPr>
              <a:t>Playfair</a:t>
            </a:r>
            <a:r>
              <a:rPr sz="2000" spc="-65">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a:p>
            <a:pPr marL="299085" marR="5080" indent="-287020">
              <a:lnSpc>
                <a:spcPct val="100000"/>
              </a:lnSpc>
              <a:spcBef>
                <a:spcPts val="380"/>
              </a:spcBef>
              <a:buFont typeface="Arial" pitchFamily="34" charset="0"/>
              <a:buChar char="•"/>
              <a:tabLst>
                <a:tab pos="299085" algn="l"/>
                <a:tab pos="299720" algn="l"/>
              </a:tabLst>
            </a:pPr>
            <a:r>
              <a:rPr sz="1800" b="1" spc="-5">
                <a:latin typeface="Carlito"/>
                <a:cs typeface="Carlito"/>
              </a:rPr>
              <a:t>Algorithm </a:t>
            </a:r>
            <a:r>
              <a:rPr sz="1800" b="1" spc="-10">
                <a:latin typeface="Carlito"/>
                <a:cs typeface="Carlito"/>
              </a:rPr>
              <a:t>to </a:t>
            </a:r>
            <a:r>
              <a:rPr sz="1800" b="1" spc="-5">
                <a:latin typeface="Carlito"/>
                <a:cs typeface="Carlito"/>
              </a:rPr>
              <a:t>encrypt </a:t>
            </a:r>
            <a:r>
              <a:rPr sz="1800" b="1">
                <a:latin typeface="Carlito"/>
                <a:cs typeface="Carlito"/>
              </a:rPr>
              <a:t>the plain </a:t>
            </a:r>
            <a:r>
              <a:rPr sz="1800" b="1" spc="-15">
                <a:latin typeface="Carlito"/>
                <a:cs typeface="Carlito"/>
              </a:rPr>
              <a:t>text: </a:t>
            </a:r>
            <a:r>
              <a:rPr sz="1800" spc="-5">
                <a:latin typeface="Carlito"/>
                <a:cs typeface="Carlito"/>
              </a:rPr>
              <a:t>The </a:t>
            </a:r>
            <a:r>
              <a:rPr sz="1800" spc="-10">
                <a:latin typeface="Carlito"/>
                <a:cs typeface="Carlito"/>
              </a:rPr>
              <a:t>plaintext </a:t>
            </a:r>
            <a:r>
              <a:rPr sz="1800" spc="-5">
                <a:latin typeface="Carlito"/>
                <a:cs typeface="Carlito"/>
              </a:rPr>
              <a:t>is split </a:t>
            </a:r>
            <a:r>
              <a:rPr sz="1800" spc="-10">
                <a:latin typeface="Carlito"/>
                <a:cs typeface="Carlito"/>
              </a:rPr>
              <a:t>into pairs </a:t>
            </a:r>
            <a:r>
              <a:rPr sz="1800" spc="-5">
                <a:latin typeface="Carlito"/>
                <a:cs typeface="Carlito"/>
              </a:rPr>
              <a:t>of two  </a:t>
            </a:r>
            <a:r>
              <a:rPr sz="1800" spc="-20">
                <a:latin typeface="Carlito"/>
                <a:cs typeface="Carlito"/>
              </a:rPr>
              <a:t>letters </a:t>
            </a:r>
            <a:r>
              <a:rPr sz="1800" spc="-10">
                <a:latin typeface="Carlito"/>
                <a:cs typeface="Carlito"/>
              </a:rPr>
              <a:t>(digraphs). </a:t>
            </a:r>
            <a:r>
              <a:rPr sz="1800">
                <a:latin typeface="Carlito"/>
                <a:cs typeface="Carlito"/>
              </a:rPr>
              <a:t>If </a:t>
            </a:r>
            <a:r>
              <a:rPr sz="1800" spc="-10">
                <a:latin typeface="Carlito"/>
                <a:cs typeface="Carlito"/>
              </a:rPr>
              <a:t>there </a:t>
            </a:r>
            <a:r>
              <a:rPr sz="1800" spc="-5">
                <a:latin typeface="Carlito"/>
                <a:cs typeface="Carlito"/>
              </a:rPr>
              <a:t>is </a:t>
            </a:r>
            <a:r>
              <a:rPr sz="1800">
                <a:latin typeface="Carlito"/>
                <a:cs typeface="Carlito"/>
              </a:rPr>
              <a:t>an </a:t>
            </a:r>
            <a:r>
              <a:rPr sz="1800" spc="-5">
                <a:latin typeface="Carlito"/>
                <a:cs typeface="Carlito"/>
              </a:rPr>
              <a:t>odd </a:t>
            </a:r>
            <a:r>
              <a:rPr sz="1800">
                <a:latin typeface="Carlito"/>
                <a:cs typeface="Carlito"/>
              </a:rPr>
              <a:t>number </a:t>
            </a:r>
            <a:r>
              <a:rPr sz="1800" spc="-5">
                <a:latin typeface="Carlito"/>
                <a:cs typeface="Carlito"/>
              </a:rPr>
              <a:t>of </a:t>
            </a:r>
            <a:r>
              <a:rPr sz="1800" spc="-15">
                <a:latin typeface="Carlito"/>
                <a:cs typeface="Carlito"/>
              </a:rPr>
              <a:t>letters, </a:t>
            </a:r>
            <a:r>
              <a:rPr sz="1800">
                <a:latin typeface="Carlito"/>
                <a:cs typeface="Carlito"/>
              </a:rPr>
              <a:t>a Z is </a:t>
            </a:r>
            <a:r>
              <a:rPr sz="1800" spc="-5">
                <a:latin typeface="Carlito"/>
                <a:cs typeface="Carlito"/>
              </a:rPr>
              <a:t>added </a:t>
            </a:r>
            <a:r>
              <a:rPr sz="1800" spc="-10">
                <a:latin typeface="Carlito"/>
                <a:cs typeface="Carlito"/>
              </a:rPr>
              <a:t>to </a:t>
            </a:r>
            <a:r>
              <a:rPr sz="1800">
                <a:latin typeface="Carlito"/>
                <a:cs typeface="Carlito"/>
              </a:rPr>
              <a:t>the  </a:t>
            </a:r>
            <a:r>
              <a:rPr sz="1800" spc="-10">
                <a:latin typeface="Carlito"/>
                <a:cs typeface="Carlito"/>
              </a:rPr>
              <a:t>last</a:t>
            </a:r>
            <a:r>
              <a:rPr sz="1800" spc="-5">
                <a:latin typeface="Carlito"/>
                <a:cs typeface="Carlito"/>
              </a:rPr>
              <a:t> </a:t>
            </a:r>
            <a:r>
              <a:rPr sz="1800" spc="-40">
                <a:latin typeface="Carlito"/>
                <a:cs typeface="Carlito"/>
              </a:rPr>
              <a:t>letter.</a:t>
            </a:r>
            <a:endParaRPr sz="1800">
              <a:latin typeface="Carlito"/>
              <a:cs typeface="Carlito"/>
            </a:endParaRPr>
          </a:p>
          <a:p>
            <a:pPr marL="12700">
              <a:lnSpc>
                <a:spcPct val="100000"/>
              </a:lnSpc>
            </a:pPr>
            <a:r>
              <a:rPr sz="1800" b="1" spc="-10">
                <a:latin typeface="Carlito"/>
                <a:cs typeface="Carlito"/>
              </a:rPr>
              <a:t>For</a:t>
            </a:r>
            <a:r>
              <a:rPr sz="1800" b="1" spc="-5">
                <a:latin typeface="Carlito"/>
                <a:cs typeface="Carlito"/>
              </a:rPr>
              <a:t> </a:t>
            </a:r>
            <a:r>
              <a:rPr sz="1800" b="1" spc="-10">
                <a:latin typeface="Carlito"/>
                <a:cs typeface="Carlito"/>
              </a:rPr>
              <a:t>example:</a:t>
            </a:r>
            <a:endParaRPr sz="1800">
              <a:latin typeface="Carlito"/>
              <a:cs typeface="Carlito"/>
            </a:endParaRPr>
          </a:p>
          <a:p>
            <a:pPr marL="539115">
              <a:lnSpc>
                <a:spcPct val="100000"/>
              </a:lnSpc>
              <a:spcBef>
                <a:spcPts val="185"/>
              </a:spcBef>
            </a:pPr>
            <a:r>
              <a:rPr sz="1200" b="1" spc="90">
                <a:latin typeface="Arial" pitchFamily="34" charset="0"/>
                <a:cs typeface="Arial" pitchFamily="34" charset="0"/>
              </a:rPr>
              <a:t>PlainText</a:t>
            </a:r>
            <a:r>
              <a:rPr sz="1200" spc="90">
                <a:latin typeface="Arial" pitchFamily="34" charset="0"/>
                <a:cs typeface="Arial" pitchFamily="34" charset="0"/>
              </a:rPr>
              <a:t>:</a:t>
            </a:r>
            <a:r>
              <a:rPr sz="1200" spc="325">
                <a:latin typeface="Arial" pitchFamily="34" charset="0"/>
                <a:cs typeface="Arial" pitchFamily="34" charset="0"/>
              </a:rPr>
              <a:t> </a:t>
            </a:r>
            <a:r>
              <a:rPr sz="1200" spc="114">
                <a:latin typeface="Arial" pitchFamily="34" charset="0"/>
                <a:cs typeface="Arial" pitchFamily="34" charset="0"/>
              </a:rPr>
              <a:t>"instruments"</a:t>
            </a:r>
            <a:endParaRPr sz="1200">
              <a:latin typeface="Arial" pitchFamily="34" charset="0"/>
              <a:cs typeface="Arial" pitchFamily="34" charset="0"/>
            </a:endParaRPr>
          </a:p>
          <a:p>
            <a:pPr marL="539115">
              <a:lnSpc>
                <a:spcPct val="100000"/>
              </a:lnSpc>
              <a:spcBef>
                <a:spcPts val="5"/>
              </a:spcBef>
            </a:pPr>
            <a:r>
              <a:rPr sz="1200" b="1" spc="95">
                <a:latin typeface="Arial" pitchFamily="34" charset="0"/>
                <a:cs typeface="Arial" pitchFamily="34" charset="0"/>
              </a:rPr>
              <a:t>After </a:t>
            </a:r>
            <a:r>
              <a:rPr sz="1200" b="1" spc="155">
                <a:latin typeface="Arial" pitchFamily="34" charset="0"/>
                <a:cs typeface="Arial" pitchFamily="34" charset="0"/>
              </a:rPr>
              <a:t>Split: </a:t>
            </a:r>
            <a:r>
              <a:rPr sz="1200" spc="310">
                <a:latin typeface="Arial" pitchFamily="34" charset="0"/>
                <a:cs typeface="Arial" pitchFamily="34" charset="0"/>
              </a:rPr>
              <a:t>'in' 'st' </a:t>
            </a:r>
            <a:r>
              <a:rPr sz="1200" spc="275">
                <a:latin typeface="Arial" pitchFamily="34" charset="0"/>
                <a:cs typeface="Arial" pitchFamily="34" charset="0"/>
              </a:rPr>
              <a:t>'ru' </a:t>
            </a:r>
            <a:r>
              <a:rPr sz="1200" spc="125">
                <a:latin typeface="Arial" pitchFamily="34" charset="0"/>
                <a:cs typeface="Arial" pitchFamily="34" charset="0"/>
              </a:rPr>
              <a:t>'me' </a:t>
            </a:r>
            <a:r>
              <a:rPr sz="1200" spc="295">
                <a:latin typeface="Arial" pitchFamily="34" charset="0"/>
                <a:cs typeface="Arial" pitchFamily="34" charset="0"/>
              </a:rPr>
              <a:t>'nt'</a:t>
            </a:r>
            <a:r>
              <a:rPr sz="1200" spc="190">
                <a:latin typeface="Arial" pitchFamily="34" charset="0"/>
                <a:cs typeface="Arial" pitchFamily="34" charset="0"/>
              </a:rPr>
              <a:t> </a:t>
            </a:r>
            <a:r>
              <a:rPr sz="1200" spc="245">
                <a:latin typeface="Arial" pitchFamily="34" charset="0"/>
                <a:cs typeface="Arial" pitchFamily="34" charset="0"/>
              </a:rPr>
              <a:t>'sz'</a:t>
            </a:r>
            <a:endParaRPr sz="1200">
              <a:latin typeface="Arial" pitchFamily="34" charset="0"/>
              <a:cs typeface="Arial" pitchFamily="34" charset="0"/>
            </a:endParaRPr>
          </a:p>
        </p:txBody>
      </p:sp>
      <p:sp>
        <p:nvSpPr>
          <p:cNvPr id="6" name="object 6"/>
          <p:cNvSpPr txBox="1"/>
          <p:nvPr/>
        </p:nvSpPr>
        <p:spPr>
          <a:xfrm>
            <a:off x="632256" y="3693414"/>
            <a:ext cx="7082155" cy="57404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9085" marR="5080" indent="-287020">
              <a:lnSpc>
                <a:spcPct val="100000"/>
              </a:lnSpc>
              <a:spcBef>
                <a:spcPts val="100"/>
              </a:spcBef>
              <a:buFont typeface="Arial" pitchFamily="34" charset="0"/>
              <a:buChar char="•"/>
              <a:tabLst>
                <a:tab pos="299085" algn="l"/>
                <a:tab pos="299720" algn="l"/>
              </a:tabLst>
            </a:pPr>
            <a:r>
              <a:rPr sz="1800" b="1" spc="-5">
                <a:latin typeface="Carlito"/>
                <a:cs typeface="Carlito"/>
              </a:rPr>
              <a:t>Rules </a:t>
            </a:r>
            <a:r>
              <a:rPr sz="1800" b="1" spc="-10">
                <a:latin typeface="Carlito"/>
                <a:cs typeface="Carlito"/>
              </a:rPr>
              <a:t>for </a:t>
            </a:r>
            <a:r>
              <a:rPr sz="1800" b="1">
                <a:latin typeface="Carlito"/>
                <a:cs typeface="Carlito"/>
              </a:rPr>
              <a:t>Encryption: </a:t>
            </a:r>
            <a:r>
              <a:rPr sz="1800">
                <a:latin typeface="Carlito"/>
                <a:cs typeface="Carlito"/>
              </a:rPr>
              <a:t>If </a:t>
            </a:r>
            <a:r>
              <a:rPr sz="1800" spc="-5">
                <a:latin typeface="Carlito"/>
                <a:cs typeface="Carlito"/>
              </a:rPr>
              <a:t>both </a:t>
            </a:r>
            <a:r>
              <a:rPr sz="1800">
                <a:latin typeface="Carlito"/>
                <a:cs typeface="Carlito"/>
              </a:rPr>
              <a:t>the </a:t>
            </a:r>
            <a:r>
              <a:rPr sz="1800" spc="-20">
                <a:latin typeface="Carlito"/>
                <a:cs typeface="Carlito"/>
              </a:rPr>
              <a:t>letters </a:t>
            </a:r>
            <a:r>
              <a:rPr sz="1800" spc="-10">
                <a:latin typeface="Carlito"/>
                <a:cs typeface="Carlito"/>
              </a:rPr>
              <a:t>are </a:t>
            </a:r>
            <a:r>
              <a:rPr sz="1800" spc="-5">
                <a:latin typeface="Carlito"/>
                <a:cs typeface="Carlito"/>
              </a:rPr>
              <a:t>in </a:t>
            </a:r>
            <a:r>
              <a:rPr sz="1800">
                <a:latin typeface="Carlito"/>
                <a:cs typeface="Carlito"/>
              </a:rPr>
              <a:t>the same </a:t>
            </a:r>
            <a:r>
              <a:rPr sz="1800" spc="-10">
                <a:latin typeface="Carlito"/>
                <a:cs typeface="Carlito"/>
              </a:rPr>
              <a:t>column: </a:t>
            </a:r>
            <a:r>
              <a:rPr sz="1800" spc="-55">
                <a:latin typeface="Carlito"/>
                <a:cs typeface="Carlito"/>
              </a:rPr>
              <a:t>Take </a:t>
            </a:r>
            <a:r>
              <a:rPr sz="1800">
                <a:latin typeface="Carlito"/>
                <a:cs typeface="Carlito"/>
              </a:rPr>
              <a:t>the  </a:t>
            </a:r>
            <a:r>
              <a:rPr sz="1800" spc="-15">
                <a:latin typeface="Carlito"/>
                <a:cs typeface="Carlito"/>
              </a:rPr>
              <a:t>letter </a:t>
            </a:r>
            <a:r>
              <a:rPr sz="1800" spc="-5">
                <a:latin typeface="Carlito"/>
                <a:cs typeface="Carlito"/>
              </a:rPr>
              <a:t>below </a:t>
            </a:r>
            <a:r>
              <a:rPr sz="1800">
                <a:latin typeface="Carlito"/>
                <a:cs typeface="Carlito"/>
              </a:rPr>
              <a:t>each </a:t>
            </a:r>
            <a:r>
              <a:rPr sz="1800" spc="-5">
                <a:latin typeface="Carlito"/>
                <a:cs typeface="Carlito"/>
              </a:rPr>
              <a:t>one (going back </a:t>
            </a:r>
            <a:r>
              <a:rPr sz="1800" spc="-10">
                <a:latin typeface="Carlito"/>
                <a:cs typeface="Carlito"/>
              </a:rPr>
              <a:t>to </a:t>
            </a:r>
            <a:r>
              <a:rPr sz="1800">
                <a:latin typeface="Carlito"/>
                <a:cs typeface="Carlito"/>
              </a:rPr>
              <a:t>the </a:t>
            </a:r>
            <a:r>
              <a:rPr sz="1800" spc="-5">
                <a:latin typeface="Carlito"/>
                <a:cs typeface="Carlito"/>
              </a:rPr>
              <a:t>top if at </a:t>
            </a:r>
            <a:r>
              <a:rPr sz="1800">
                <a:latin typeface="Carlito"/>
                <a:cs typeface="Carlito"/>
              </a:rPr>
              <a:t>the</a:t>
            </a:r>
            <a:r>
              <a:rPr sz="1800" spc="120">
                <a:latin typeface="Carlito"/>
                <a:cs typeface="Carlito"/>
              </a:rPr>
              <a:t> </a:t>
            </a:r>
            <a:r>
              <a:rPr sz="1800" spc="-10">
                <a:latin typeface="Carlito"/>
                <a:cs typeface="Carlito"/>
              </a:rPr>
              <a:t>bottom).</a:t>
            </a:r>
            <a:endParaRPr sz="1800">
              <a:latin typeface="Carlito"/>
              <a:cs typeface="Carlito"/>
            </a:endParaRPr>
          </a:p>
        </p:txBody>
      </p:sp>
      <p:sp>
        <p:nvSpPr>
          <p:cNvPr id="7" name="object 7"/>
          <p:cNvSpPr txBox="1"/>
          <p:nvPr/>
        </p:nvSpPr>
        <p:spPr>
          <a:xfrm>
            <a:off x="802062" y="4650104"/>
            <a:ext cx="2067560" cy="1009650"/>
          </a:xfrm>
          <a:prstGeom prst="rect">
            <a:avLst/>
          </a:prstGeom>
        </p:spPr>
        <p:txBody>
          <a:bodyPr vert="horz" wrap="square" lIns="0" tIns="10922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860"/>
              </a:spcBef>
            </a:pPr>
            <a:r>
              <a:rPr sz="1800" b="1" spc="-10">
                <a:latin typeface="Carlito"/>
                <a:cs typeface="Carlito"/>
              </a:rPr>
              <a:t>For</a:t>
            </a:r>
            <a:r>
              <a:rPr sz="1800" b="1" spc="-5">
                <a:latin typeface="Carlito"/>
                <a:cs typeface="Carlito"/>
              </a:rPr>
              <a:t> </a:t>
            </a:r>
            <a:r>
              <a:rPr sz="1800" b="1" spc="-10">
                <a:latin typeface="Carlito"/>
                <a:cs typeface="Carlito"/>
              </a:rPr>
              <a:t>example:</a:t>
            </a:r>
            <a:endParaRPr sz="1800">
              <a:latin typeface="Carlito"/>
              <a:cs typeface="Carlito"/>
            </a:endParaRPr>
          </a:p>
          <a:p>
            <a:pPr marL="539115" marR="5080">
              <a:lnSpc>
                <a:spcPct val="100000"/>
              </a:lnSpc>
              <a:spcBef>
                <a:spcPts val="509"/>
              </a:spcBef>
            </a:pPr>
            <a:r>
              <a:rPr sz="1200" b="1" spc="35">
                <a:latin typeface="Arial" pitchFamily="34" charset="0"/>
                <a:cs typeface="Arial" pitchFamily="34" charset="0"/>
              </a:rPr>
              <a:t>Diagraph: </a:t>
            </a:r>
            <a:r>
              <a:rPr sz="1200" spc="30">
                <a:latin typeface="Arial" pitchFamily="34" charset="0"/>
                <a:cs typeface="Arial" pitchFamily="34" charset="0"/>
              </a:rPr>
              <a:t>"me"  </a:t>
            </a:r>
            <a:r>
              <a:rPr sz="1200" b="1" spc="5">
                <a:latin typeface="Arial" pitchFamily="34" charset="0"/>
                <a:cs typeface="Arial" pitchFamily="34" charset="0"/>
              </a:rPr>
              <a:t>Encrypted </a:t>
            </a:r>
            <a:r>
              <a:rPr sz="1200" b="1" spc="85">
                <a:latin typeface="Arial" pitchFamily="34" charset="0"/>
                <a:cs typeface="Arial" pitchFamily="34" charset="0"/>
              </a:rPr>
              <a:t>Text: </a:t>
            </a:r>
            <a:r>
              <a:rPr sz="1200" spc="225">
                <a:latin typeface="Arial" pitchFamily="34" charset="0"/>
                <a:cs typeface="Arial" pitchFamily="34" charset="0"/>
              </a:rPr>
              <a:t>cl  </a:t>
            </a:r>
            <a:r>
              <a:rPr sz="1200" b="1" spc="50">
                <a:latin typeface="Arial" pitchFamily="34" charset="0"/>
                <a:cs typeface="Arial" pitchFamily="34" charset="0"/>
              </a:rPr>
              <a:t>Encryption: </a:t>
            </a:r>
            <a:r>
              <a:rPr sz="1200" spc="-340">
                <a:latin typeface="Arial" pitchFamily="34" charset="0"/>
                <a:cs typeface="Arial" pitchFamily="34" charset="0"/>
              </a:rPr>
              <a:t>m</a:t>
            </a:r>
            <a:r>
              <a:rPr sz="1200" spc="320">
                <a:latin typeface="Arial" pitchFamily="34" charset="0"/>
                <a:cs typeface="Arial" pitchFamily="34" charset="0"/>
              </a:rPr>
              <a:t> </a:t>
            </a:r>
            <a:r>
              <a:rPr sz="1200" spc="105">
                <a:latin typeface="Arial" pitchFamily="34" charset="0"/>
                <a:cs typeface="Arial" pitchFamily="34" charset="0"/>
              </a:rPr>
              <a:t>-&gt;</a:t>
            </a:r>
            <a:r>
              <a:rPr sz="1200" spc="220">
                <a:latin typeface="Arial" pitchFamily="34" charset="0"/>
                <a:cs typeface="Arial" pitchFamily="34" charset="0"/>
              </a:rPr>
              <a:t> </a:t>
            </a:r>
            <a:r>
              <a:rPr sz="1200" spc="55">
                <a:latin typeface="Arial" pitchFamily="34" charset="0"/>
                <a:cs typeface="Arial" pitchFamily="34" charset="0"/>
              </a:rPr>
              <a:t>c</a:t>
            </a:r>
            <a:endParaRPr sz="1200">
              <a:latin typeface="Arial" pitchFamily="34" charset="0"/>
              <a:cs typeface="Arial" pitchFamily="34" charset="0"/>
            </a:endParaRPr>
          </a:p>
        </p:txBody>
      </p:sp>
      <p:sp>
        <p:nvSpPr>
          <p:cNvPr id="8" name="object 8"/>
          <p:cNvSpPr/>
          <p:nvPr/>
        </p:nvSpPr>
        <p:spPr>
          <a:xfrm>
            <a:off x="8561990" y="1472183"/>
            <a:ext cx="3288633" cy="2084832"/>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9"/>
          <p:cNvSpPr txBox="1"/>
          <p:nvPr/>
        </p:nvSpPr>
        <p:spPr>
          <a:xfrm>
            <a:off x="2841913" y="4946650"/>
            <a:ext cx="530225" cy="208279"/>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200" spc="-10">
                <a:latin typeface="Arial" pitchFamily="34" charset="0"/>
                <a:cs typeface="Arial" pitchFamily="34" charset="0"/>
              </a:rPr>
              <a:t>e </a:t>
            </a:r>
            <a:r>
              <a:rPr sz="1200" spc="105">
                <a:latin typeface="Arial" pitchFamily="34" charset="0"/>
                <a:cs typeface="Arial" pitchFamily="34" charset="0"/>
              </a:rPr>
              <a:t>-&gt;</a:t>
            </a:r>
            <a:r>
              <a:rPr sz="1200" spc="265">
                <a:latin typeface="Arial" pitchFamily="34" charset="0"/>
                <a:cs typeface="Arial" pitchFamily="34" charset="0"/>
              </a:rPr>
              <a:t> </a:t>
            </a:r>
            <a:r>
              <a:rPr sz="1200" spc="390">
                <a:latin typeface="Arial" pitchFamily="34" charset="0"/>
                <a:cs typeface="Arial" pitchFamily="34" charset="0"/>
              </a:rPr>
              <a:t>l</a:t>
            </a:r>
            <a:endParaRPr sz="1200">
              <a:latin typeface="Arial" pitchFamily="34" charset="0"/>
              <a:cs typeface="Arial" pitchFamily="34" charset="0"/>
            </a:endParaRPr>
          </a:p>
        </p:txBody>
      </p:sp>
      <p:sp>
        <p:nvSpPr>
          <p:cNvPr id="10" name="object 10"/>
          <p:cNvSpPr/>
          <p:nvPr/>
        </p:nvSpPr>
        <p:spPr>
          <a:xfrm>
            <a:off x="8540495" y="3841236"/>
            <a:ext cx="3310128" cy="2076455"/>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68</a:t>
            </a:fld>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632256" y="1639090"/>
            <a:ext cx="7312659" cy="3596640"/>
          </a:xfrm>
          <a:prstGeom prst="rect">
            <a:avLst/>
          </a:prstGeom>
        </p:spPr>
        <p:txBody>
          <a:bodyPr vert="horz" wrap="square" lIns="0" tIns="673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530"/>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10">
                <a:solidFill>
                  <a:srgbClr val="006FC0"/>
                </a:solidFill>
                <a:latin typeface="Carlito"/>
                <a:cs typeface="Carlito"/>
              </a:rPr>
              <a:t>Playfair</a:t>
            </a:r>
            <a:r>
              <a:rPr sz="2000" spc="-65">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a:p>
            <a:pPr marL="299085" marR="131445" indent="-287020">
              <a:lnSpc>
                <a:spcPct val="100000"/>
              </a:lnSpc>
              <a:spcBef>
                <a:spcPts val="380"/>
              </a:spcBef>
              <a:buFont typeface="Arial" pitchFamily="34" charset="0"/>
              <a:buChar char="•"/>
              <a:tabLst>
                <a:tab pos="299085" algn="l"/>
                <a:tab pos="299720" algn="l"/>
              </a:tabLst>
            </a:pPr>
            <a:r>
              <a:rPr sz="1800" b="1">
                <a:latin typeface="Carlito"/>
                <a:cs typeface="Carlito"/>
              </a:rPr>
              <a:t>If both the </a:t>
            </a:r>
            <a:r>
              <a:rPr sz="1800" b="1" spc="-15">
                <a:latin typeface="Carlito"/>
                <a:cs typeface="Carlito"/>
              </a:rPr>
              <a:t>letters </a:t>
            </a:r>
            <a:r>
              <a:rPr sz="1800" b="1" spc="-10">
                <a:latin typeface="Carlito"/>
                <a:cs typeface="Carlito"/>
              </a:rPr>
              <a:t>are </a:t>
            </a:r>
            <a:r>
              <a:rPr sz="1800" b="1">
                <a:latin typeface="Carlito"/>
                <a:cs typeface="Carlito"/>
              </a:rPr>
              <a:t>in the same </a:t>
            </a:r>
            <a:r>
              <a:rPr sz="1800" b="1" spc="-5">
                <a:latin typeface="Carlito"/>
                <a:cs typeface="Carlito"/>
              </a:rPr>
              <a:t>row</a:t>
            </a:r>
            <a:r>
              <a:rPr sz="1800" spc="-5">
                <a:latin typeface="Carlito"/>
                <a:cs typeface="Carlito"/>
              </a:rPr>
              <a:t>: </a:t>
            </a:r>
            <a:r>
              <a:rPr sz="1800" spc="-55">
                <a:latin typeface="Carlito"/>
                <a:cs typeface="Carlito"/>
              </a:rPr>
              <a:t>Take </a:t>
            </a:r>
            <a:r>
              <a:rPr sz="1800">
                <a:latin typeface="Carlito"/>
                <a:cs typeface="Carlito"/>
              </a:rPr>
              <a:t>the </a:t>
            </a:r>
            <a:r>
              <a:rPr sz="1800" spc="-15">
                <a:latin typeface="Carlito"/>
                <a:cs typeface="Carlito"/>
              </a:rPr>
              <a:t>letter </a:t>
            </a:r>
            <a:r>
              <a:rPr sz="1800" spc="-10">
                <a:latin typeface="Carlito"/>
                <a:cs typeface="Carlito"/>
              </a:rPr>
              <a:t>to </a:t>
            </a:r>
            <a:r>
              <a:rPr sz="1800">
                <a:latin typeface="Carlito"/>
                <a:cs typeface="Carlito"/>
              </a:rPr>
              <a:t>the </a:t>
            </a:r>
            <a:r>
              <a:rPr sz="1800" spc="-5">
                <a:latin typeface="Carlito"/>
                <a:cs typeface="Carlito"/>
              </a:rPr>
              <a:t>right of </a:t>
            </a:r>
            <a:r>
              <a:rPr sz="1800">
                <a:latin typeface="Carlito"/>
                <a:cs typeface="Carlito"/>
              </a:rPr>
              <a:t>each  </a:t>
            </a:r>
            <a:r>
              <a:rPr sz="1800" spc="-5">
                <a:latin typeface="Carlito"/>
                <a:cs typeface="Carlito"/>
              </a:rPr>
              <a:t>one (going back </a:t>
            </a:r>
            <a:r>
              <a:rPr sz="1800" spc="-10">
                <a:latin typeface="Carlito"/>
                <a:cs typeface="Carlito"/>
              </a:rPr>
              <a:t>to </a:t>
            </a:r>
            <a:r>
              <a:rPr sz="1800">
                <a:latin typeface="Carlito"/>
                <a:cs typeface="Carlito"/>
              </a:rPr>
              <a:t>the </a:t>
            </a:r>
            <a:r>
              <a:rPr sz="1800" spc="-10">
                <a:latin typeface="Carlito"/>
                <a:cs typeface="Carlito"/>
              </a:rPr>
              <a:t>leftmost </a:t>
            </a:r>
            <a:r>
              <a:rPr sz="1800" spc="-5">
                <a:latin typeface="Carlito"/>
                <a:cs typeface="Carlito"/>
              </a:rPr>
              <a:t>if </a:t>
            </a:r>
            <a:r>
              <a:rPr sz="1800" spc="-10">
                <a:latin typeface="Carlito"/>
                <a:cs typeface="Carlito"/>
              </a:rPr>
              <a:t>at </a:t>
            </a:r>
            <a:r>
              <a:rPr sz="1800">
                <a:latin typeface="Carlito"/>
                <a:cs typeface="Carlito"/>
              </a:rPr>
              <a:t>the </a:t>
            </a:r>
            <a:r>
              <a:rPr sz="1800" spc="-5">
                <a:latin typeface="Carlito"/>
                <a:cs typeface="Carlito"/>
              </a:rPr>
              <a:t>rightmost</a:t>
            </a:r>
            <a:r>
              <a:rPr sz="1800" spc="85">
                <a:latin typeface="Carlito"/>
                <a:cs typeface="Carlito"/>
              </a:rPr>
              <a:t> </a:t>
            </a:r>
            <a:r>
              <a:rPr sz="1800" spc="-10">
                <a:latin typeface="Carlito"/>
                <a:cs typeface="Carlito"/>
              </a:rPr>
              <a:t>position).</a:t>
            </a:r>
            <a:endParaRPr sz="1800">
              <a:latin typeface="Carlito"/>
              <a:cs typeface="Carlito"/>
            </a:endParaRPr>
          </a:p>
          <a:p>
            <a:pPr marL="12700">
              <a:lnSpc>
                <a:spcPct val="100000"/>
              </a:lnSpc>
            </a:pPr>
            <a:r>
              <a:rPr sz="1800" b="1" spc="-10">
                <a:latin typeface="Carlito"/>
                <a:cs typeface="Carlito"/>
              </a:rPr>
              <a:t>For</a:t>
            </a:r>
            <a:r>
              <a:rPr sz="1800" b="1" spc="-5">
                <a:latin typeface="Carlito"/>
                <a:cs typeface="Carlito"/>
              </a:rPr>
              <a:t> </a:t>
            </a:r>
            <a:r>
              <a:rPr sz="1800" b="1" spc="-10">
                <a:latin typeface="Carlito"/>
                <a:cs typeface="Carlito"/>
              </a:rPr>
              <a:t>example:</a:t>
            </a:r>
            <a:endParaRPr sz="1800">
              <a:latin typeface="Carlito"/>
              <a:cs typeface="Carlito"/>
            </a:endParaRPr>
          </a:p>
          <a:p>
            <a:pPr marL="290830">
              <a:lnSpc>
                <a:spcPct val="100000"/>
              </a:lnSpc>
              <a:spcBef>
                <a:spcPts val="775"/>
              </a:spcBef>
            </a:pPr>
            <a:r>
              <a:rPr sz="1200" b="1" spc="35">
                <a:latin typeface="Arial" pitchFamily="34" charset="0"/>
                <a:cs typeface="Arial" pitchFamily="34" charset="0"/>
              </a:rPr>
              <a:t>Diagraph:</a:t>
            </a:r>
            <a:r>
              <a:rPr sz="1200" b="1" spc="320">
                <a:latin typeface="Arial" pitchFamily="34" charset="0"/>
                <a:cs typeface="Arial" pitchFamily="34" charset="0"/>
              </a:rPr>
              <a:t> </a:t>
            </a:r>
            <a:r>
              <a:rPr sz="1200" spc="210">
                <a:latin typeface="Arial" pitchFamily="34" charset="0"/>
                <a:cs typeface="Arial" pitchFamily="34" charset="0"/>
              </a:rPr>
              <a:t>"st"</a:t>
            </a:r>
            <a:endParaRPr sz="1200">
              <a:latin typeface="Arial" pitchFamily="34" charset="0"/>
              <a:cs typeface="Arial" pitchFamily="34" charset="0"/>
            </a:endParaRPr>
          </a:p>
          <a:p>
            <a:pPr marL="290830">
              <a:lnSpc>
                <a:spcPct val="100000"/>
              </a:lnSpc>
              <a:spcBef>
                <a:spcPts val="5"/>
              </a:spcBef>
            </a:pPr>
            <a:r>
              <a:rPr sz="1200" b="1" spc="5">
                <a:latin typeface="Arial" pitchFamily="34" charset="0"/>
                <a:cs typeface="Arial" pitchFamily="34" charset="0"/>
              </a:rPr>
              <a:t>Encrypted </a:t>
            </a:r>
            <a:r>
              <a:rPr sz="1200" b="1" spc="85">
                <a:latin typeface="Arial" pitchFamily="34" charset="0"/>
                <a:cs typeface="Arial" pitchFamily="34" charset="0"/>
              </a:rPr>
              <a:t>Text:</a:t>
            </a:r>
            <a:r>
              <a:rPr sz="1200" b="1" spc="315">
                <a:latin typeface="Arial" pitchFamily="34" charset="0"/>
                <a:cs typeface="Arial" pitchFamily="34" charset="0"/>
              </a:rPr>
              <a:t> </a:t>
            </a:r>
            <a:r>
              <a:rPr sz="1200" spc="355">
                <a:latin typeface="Arial" pitchFamily="34" charset="0"/>
                <a:cs typeface="Arial" pitchFamily="34" charset="0"/>
              </a:rPr>
              <a:t>tl</a:t>
            </a:r>
            <a:endParaRPr sz="1200">
              <a:latin typeface="Arial" pitchFamily="34" charset="0"/>
              <a:cs typeface="Arial" pitchFamily="34" charset="0"/>
            </a:endParaRPr>
          </a:p>
          <a:p>
            <a:pPr marL="374650">
              <a:lnSpc>
                <a:spcPct val="100000"/>
              </a:lnSpc>
            </a:pPr>
            <a:r>
              <a:rPr sz="1200" b="1" spc="50">
                <a:latin typeface="Arial" pitchFamily="34" charset="0"/>
                <a:cs typeface="Arial" pitchFamily="34" charset="0"/>
              </a:rPr>
              <a:t>Encryption: </a:t>
            </a:r>
            <a:r>
              <a:rPr sz="1200" spc="55">
                <a:latin typeface="Arial" pitchFamily="34" charset="0"/>
                <a:cs typeface="Arial" pitchFamily="34" charset="0"/>
              </a:rPr>
              <a:t>s </a:t>
            </a:r>
            <a:r>
              <a:rPr sz="1200" spc="105">
                <a:latin typeface="Arial" pitchFamily="34" charset="0"/>
                <a:cs typeface="Arial" pitchFamily="34" charset="0"/>
              </a:rPr>
              <a:t>-&gt; </a:t>
            </a:r>
            <a:r>
              <a:rPr sz="1200" spc="325">
                <a:latin typeface="Arial" pitchFamily="34" charset="0"/>
                <a:cs typeface="Arial" pitchFamily="34" charset="0"/>
              </a:rPr>
              <a:t>t t </a:t>
            </a:r>
            <a:r>
              <a:rPr sz="1200" spc="105">
                <a:latin typeface="Arial" pitchFamily="34" charset="0"/>
                <a:cs typeface="Arial" pitchFamily="34" charset="0"/>
              </a:rPr>
              <a:t>-&gt;</a:t>
            </a:r>
            <a:r>
              <a:rPr sz="1200" spc="-75">
                <a:latin typeface="Arial" pitchFamily="34" charset="0"/>
                <a:cs typeface="Arial" pitchFamily="34" charset="0"/>
              </a:rPr>
              <a:t> </a:t>
            </a:r>
            <a:r>
              <a:rPr sz="1200" spc="390">
                <a:latin typeface="Arial" pitchFamily="34" charset="0"/>
                <a:cs typeface="Arial" pitchFamily="34" charset="0"/>
              </a:rPr>
              <a:t>l</a:t>
            </a:r>
            <a:endParaRPr sz="1200">
              <a:latin typeface="Arial" pitchFamily="34" charset="0"/>
              <a:cs typeface="Arial" pitchFamily="34" charset="0"/>
            </a:endParaRPr>
          </a:p>
          <a:p>
            <a:pPr>
              <a:lnSpc>
                <a:spcPct val="100000"/>
              </a:lnSpc>
              <a:spcBef>
                <a:spcPts val="5"/>
              </a:spcBef>
            </a:pPr>
            <a:endParaRPr sz="1200">
              <a:latin typeface="Arial" pitchFamily="34" charset="0"/>
              <a:cs typeface="Arial" pitchFamily="34" charset="0"/>
            </a:endParaRPr>
          </a:p>
          <a:p>
            <a:pPr marL="299085" marR="5080" indent="-287020">
              <a:lnSpc>
                <a:spcPct val="100000"/>
              </a:lnSpc>
              <a:buFont typeface="Arial" pitchFamily="34" charset="0"/>
              <a:buChar char="•"/>
              <a:tabLst>
                <a:tab pos="299085" algn="l"/>
                <a:tab pos="299720" algn="l"/>
              </a:tabLst>
            </a:pPr>
            <a:r>
              <a:rPr sz="1800" b="1">
                <a:latin typeface="Carlito"/>
                <a:cs typeface="Carlito"/>
              </a:rPr>
              <a:t>If </a:t>
            </a:r>
            <a:r>
              <a:rPr sz="1800" b="1" spc="-5">
                <a:latin typeface="Carlito"/>
                <a:cs typeface="Carlito"/>
              </a:rPr>
              <a:t>neither </a:t>
            </a:r>
            <a:r>
              <a:rPr sz="1800" b="1">
                <a:latin typeface="Carlito"/>
                <a:cs typeface="Carlito"/>
              </a:rPr>
              <a:t>of the </a:t>
            </a:r>
            <a:r>
              <a:rPr sz="1800" b="1" spc="-10">
                <a:latin typeface="Carlito"/>
                <a:cs typeface="Carlito"/>
              </a:rPr>
              <a:t>above rules is </a:t>
            </a:r>
            <a:r>
              <a:rPr sz="1800" b="1" spc="-5">
                <a:latin typeface="Carlito"/>
                <a:cs typeface="Carlito"/>
              </a:rPr>
              <a:t>true: </a:t>
            </a:r>
            <a:r>
              <a:rPr sz="1800" spc="-10">
                <a:latin typeface="Carlito"/>
                <a:cs typeface="Carlito"/>
              </a:rPr>
              <a:t>Form </a:t>
            </a:r>
            <a:r>
              <a:rPr sz="1800">
                <a:latin typeface="Carlito"/>
                <a:cs typeface="Carlito"/>
              </a:rPr>
              <a:t>a </a:t>
            </a:r>
            <a:r>
              <a:rPr sz="1800" spc="-10">
                <a:latin typeface="Carlito"/>
                <a:cs typeface="Carlito"/>
              </a:rPr>
              <a:t>rectangle </a:t>
            </a:r>
            <a:r>
              <a:rPr sz="1800">
                <a:latin typeface="Carlito"/>
                <a:cs typeface="Carlito"/>
              </a:rPr>
              <a:t>with the </a:t>
            </a:r>
            <a:r>
              <a:rPr sz="1800" spc="-5">
                <a:latin typeface="Carlito"/>
                <a:cs typeface="Carlito"/>
              </a:rPr>
              <a:t>two </a:t>
            </a:r>
            <a:r>
              <a:rPr sz="1800" spc="-15">
                <a:latin typeface="Carlito"/>
                <a:cs typeface="Carlito"/>
              </a:rPr>
              <a:t>letters  </a:t>
            </a:r>
            <a:r>
              <a:rPr sz="1800">
                <a:latin typeface="Carlito"/>
                <a:cs typeface="Carlito"/>
              </a:rPr>
              <a:t>and </a:t>
            </a:r>
            <a:r>
              <a:rPr sz="1800" spc="-25">
                <a:latin typeface="Carlito"/>
                <a:cs typeface="Carlito"/>
              </a:rPr>
              <a:t>take </a:t>
            </a:r>
            <a:r>
              <a:rPr sz="1800">
                <a:latin typeface="Carlito"/>
                <a:cs typeface="Carlito"/>
              </a:rPr>
              <a:t>the </a:t>
            </a:r>
            <a:r>
              <a:rPr sz="1800" spc="-20">
                <a:latin typeface="Carlito"/>
                <a:cs typeface="Carlito"/>
              </a:rPr>
              <a:t>letters </a:t>
            </a:r>
            <a:r>
              <a:rPr sz="1800" spc="-5">
                <a:latin typeface="Carlito"/>
                <a:cs typeface="Carlito"/>
              </a:rPr>
              <a:t>on </a:t>
            </a:r>
            <a:r>
              <a:rPr sz="1800">
                <a:latin typeface="Carlito"/>
                <a:cs typeface="Carlito"/>
              </a:rPr>
              <a:t>the </a:t>
            </a:r>
            <a:r>
              <a:rPr sz="1800" spc="-15">
                <a:latin typeface="Carlito"/>
                <a:cs typeface="Carlito"/>
              </a:rPr>
              <a:t>horizontal </a:t>
            </a:r>
            <a:r>
              <a:rPr sz="1800" spc="-10">
                <a:latin typeface="Carlito"/>
                <a:cs typeface="Carlito"/>
              </a:rPr>
              <a:t>opposite corner </a:t>
            </a:r>
            <a:r>
              <a:rPr sz="1800" spc="-5">
                <a:latin typeface="Carlito"/>
                <a:cs typeface="Carlito"/>
              </a:rPr>
              <a:t>of </a:t>
            </a:r>
            <a:r>
              <a:rPr sz="1800">
                <a:latin typeface="Carlito"/>
                <a:cs typeface="Carlito"/>
              </a:rPr>
              <a:t>the</a:t>
            </a:r>
            <a:r>
              <a:rPr sz="1800" spc="260">
                <a:latin typeface="Carlito"/>
                <a:cs typeface="Carlito"/>
              </a:rPr>
              <a:t> </a:t>
            </a:r>
            <a:r>
              <a:rPr sz="1800" spc="-10">
                <a:latin typeface="Carlito"/>
                <a:cs typeface="Carlito"/>
              </a:rPr>
              <a:t>rectangle.</a:t>
            </a:r>
            <a:endParaRPr sz="1800">
              <a:latin typeface="Carlito"/>
              <a:cs typeface="Carlito"/>
            </a:endParaRPr>
          </a:p>
          <a:p>
            <a:pPr marL="12700">
              <a:lnSpc>
                <a:spcPct val="100000"/>
              </a:lnSpc>
            </a:pPr>
            <a:r>
              <a:rPr sz="1800" b="1" spc="-10">
                <a:latin typeface="Carlito"/>
                <a:cs typeface="Carlito"/>
              </a:rPr>
              <a:t>For</a:t>
            </a:r>
            <a:r>
              <a:rPr sz="1800" b="1" spc="-75">
                <a:latin typeface="Carlito"/>
                <a:cs typeface="Carlito"/>
              </a:rPr>
              <a:t> </a:t>
            </a:r>
            <a:r>
              <a:rPr sz="1800" b="1" spc="-10">
                <a:latin typeface="Carlito"/>
                <a:cs typeface="Carlito"/>
              </a:rPr>
              <a:t>example:</a:t>
            </a:r>
            <a:endParaRPr sz="1800">
              <a:latin typeface="Carlito"/>
              <a:cs typeface="Carlito"/>
            </a:endParaRPr>
          </a:p>
          <a:p>
            <a:pPr marL="290830">
              <a:lnSpc>
                <a:spcPct val="100000"/>
              </a:lnSpc>
              <a:spcBef>
                <a:spcPts val="1145"/>
              </a:spcBef>
            </a:pPr>
            <a:r>
              <a:rPr sz="1200" b="1" spc="35">
                <a:latin typeface="Arial" pitchFamily="34" charset="0"/>
                <a:cs typeface="Arial" pitchFamily="34" charset="0"/>
              </a:rPr>
              <a:t>Diagraph:</a:t>
            </a:r>
            <a:r>
              <a:rPr sz="1200" b="1" spc="320">
                <a:latin typeface="Arial" pitchFamily="34" charset="0"/>
                <a:cs typeface="Arial" pitchFamily="34" charset="0"/>
              </a:rPr>
              <a:t> </a:t>
            </a:r>
            <a:r>
              <a:rPr sz="1200" spc="195">
                <a:latin typeface="Arial" pitchFamily="34" charset="0"/>
                <a:cs typeface="Arial" pitchFamily="34" charset="0"/>
              </a:rPr>
              <a:t>"nt"</a:t>
            </a:r>
            <a:endParaRPr sz="1200">
              <a:latin typeface="Arial" pitchFamily="34" charset="0"/>
              <a:cs typeface="Arial" pitchFamily="34" charset="0"/>
            </a:endParaRPr>
          </a:p>
          <a:p>
            <a:pPr marL="290830">
              <a:lnSpc>
                <a:spcPct val="100000"/>
              </a:lnSpc>
            </a:pPr>
            <a:r>
              <a:rPr sz="1200" b="1" spc="5">
                <a:latin typeface="Arial" pitchFamily="34" charset="0"/>
                <a:cs typeface="Arial" pitchFamily="34" charset="0"/>
              </a:rPr>
              <a:t>Encrypted </a:t>
            </a:r>
            <a:r>
              <a:rPr sz="1200" b="1" spc="85">
                <a:latin typeface="Arial" pitchFamily="34" charset="0"/>
                <a:cs typeface="Arial" pitchFamily="34" charset="0"/>
              </a:rPr>
              <a:t>Text:</a:t>
            </a:r>
            <a:r>
              <a:rPr sz="1200" b="1" spc="315">
                <a:latin typeface="Arial" pitchFamily="34" charset="0"/>
                <a:cs typeface="Arial" pitchFamily="34" charset="0"/>
              </a:rPr>
              <a:t> </a:t>
            </a:r>
            <a:r>
              <a:rPr sz="1200" spc="125">
                <a:latin typeface="Arial" pitchFamily="34" charset="0"/>
                <a:cs typeface="Arial" pitchFamily="34" charset="0"/>
              </a:rPr>
              <a:t>rq</a:t>
            </a:r>
            <a:endParaRPr sz="1200">
              <a:latin typeface="Arial" pitchFamily="34" charset="0"/>
              <a:cs typeface="Arial" pitchFamily="34" charset="0"/>
            </a:endParaRPr>
          </a:p>
          <a:p>
            <a:pPr marL="290830">
              <a:lnSpc>
                <a:spcPct val="100000"/>
              </a:lnSpc>
            </a:pPr>
            <a:r>
              <a:rPr sz="1200" b="1" spc="50">
                <a:latin typeface="Arial" pitchFamily="34" charset="0"/>
                <a:cs typeface="Arial" pitchFamily="34" charset="0"/>
              </a:rPr>
              <a:t>Encryption: </a:t>
            </a:r>
            <a:r>
              <a:rPr sz="1200" spc="-10">
                <a:latin typeface="Arial" pitchFamily="34" charset="0"/>
                <a:cs typeface="Arial" pitchFamily="34" charset="0"/>
              </a:rPr>
              <a:t>n </a:t>
            </a:r>
            <a:r>
              <a:rPr sz="1200" spc="105">
                <a:latin typeface="Arial" pitchFamily="34" charset="0"/>
                <a:cs typeface="Arial" pitchFamily="34" charset="0"/>
              </a:rPr>
              <a:t>-&gt; </a:t>
            </a:r>
            <a:r>
              <a:rPr sz="1200" spc="260">
                <a:latin typeface="Arial" pitchFamily="34" charset="0"/>
                <a:cs typeface="Arial" pitchFamily="34" charset="0"/>
              </a:rPr>
              <a:t>r </a:t>
            </a:r>
            <a:r>
              <a:rPr sz="1200" spc="325">
                <a:latin typeface="Arial" pitchFamily="34" charset="0"/>
                <a:cs typeface="Arial" pitchFamily="34" charset="0"/>
              </a:rPr>
              <a:t>t </a:t>
            </a:r>
            <a:r>
              <a:rPr sz="1200" spc="105">
                <a:latin typeface="Arial" pitchFamily="34" charset="0"/>
                <a:cs typeface="Arial" pitchFamily="34" charset="0"/>
              </a:rPr>
              <a:t>-&gt;</a:t>
            </a:r>
            <a:r>
              <a:rPr sz="1200" spc="120">
                <a:latin typeface="Arial" pitchFamily="34" charset="0"/>
                <a:cs typeface="Arial" pitchFamily="34" charset="0"/>
              </a:rPr>
              <a:t> </a:t>
            </a:r>
            <a:r>
              <a:rPr sz="1200" spc="-10">
                <a:latin typeface="Arial" pitchFamily="34" charset="0"/>
                <a:cs typeface="Arial" pitchFamily="34" charset="0"/>
              </a:rPr>
              <a:t>q</a:t>
            </a:r>
            <a:endParaRPr sz="1200">
              <a:latin typeface="Arial" pitchFamily="34" charset="0"/>
              <a:cs typeface="Arial" pitchFamily="34" charset="0"/>
            </a:endParaRPr>
          </a:p>
        </p:txBody>
      </p:sp>
      <p:sp>
        <p:nvSpPr>
          <p:cNvPr id="6" name="object 6"/>
          <p:cNvSpPr/>
          <p:nvPr/>
        </p:nvSpPr>
        <p:spPr>
          <a:xfrm>
            <a:off x="8560307" y="1932432"/>
            <a:ext cx="3334511" cy="2109216"/>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p:nvPr/>
        </p:nvSpPr>
        <p:spPr>
          <a:xfrm>
            <a:off x="8560307" y="4146803"/>
            <a:ext cx="3334511" cy="2173224"/>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69</a:t>
            </a:fld>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430887"/>
          </a:xfrm>
        </p:spPr>
        <p:txBody>
          <a:bodyPr/>
          <a:lstStyle/>
          <a:p>
            <a:r>
              <a:rPr lang="en-US" sz="2800"/>
              <a:t>THE CHALLENGES OF COMPUTER SECURITY </a:t>
            </a:r>
          </a:p>
        </p:txBody>
      </p:sp>
      <p:sp>
        <p:nvSpPr>
          <p:cNvPr id="3" name="Text Placeholder 2"/>
          <p:cNvSpPr>
            <a:spLocks noGrp="1"/>
          </p:cNvSpPr>
          <p:nvPr>
            <p:ph type="body" idx="1"/>
          </p:nvPr>
        </p:nvSpPr>
        <p:spPr>
          <a:xfrm>
            <a:off x="552704" y="1447800"/>
            <a:ext cx="7999831" cy="5601533"/>
          </a:xfrm>
        </p:spPr>
        <p:txBody>
          <a:bodyPr/>
          <a:lstStyle/>
          <a:p>
            <a:r>
              <a:rPr lang="en-US" b="1" i="0"/>
              <a:t>3. </a:t>
            </a:r>
            <a:r>
              <a:rPr lang="en-US" i="0"/>
              <a:t>Typically, a security mechanism is complex, and it is not obvious from the statement of a particular requirement that such elaborate measures are needed. </a:t>
            </a:r>
          </a:p>
          <a:p>
            <a:endParaRPr lang="en-US" i="0"/>
          </a:p>
          <a:p>
            <a:r>
              <a:rPr lang="en-US" b="1" i="0"/>
              <a:t>4. </a:t>
            </a:r>
            <a:r>
              <a:rPr lang="en-US" i="0"/>
              <a:t>Having designed various security mechanisms, it is necessary to decide where to use them. This is true both in terms of physical placement and in a logical sense </a:t>
            </a:r>
          </a:p>
          <a:p>
            <a:r>
              <a:rPr lang="en-US" i="0"/>
              <a:t>. </a:t>
            </a:r>
          </a:p>
          <a:p>
            <a:r>
              <a:rPr lang="en-US" b="1" i="0"/>
              <a:t>5. </a:t>
            </a:r>
            <a:r>
              <a:rPr lang="en-US" i="0"/>
              <a:t>Security mechanisms typically involve more than a particular algorithm or protocol </a:t>
            </a:r>
          </a:p>
          <a:p>
            <a:endParaRPr lang="en-US"/>
          </a:p>
        </p:txBody>
      </p:sp>
    </p:spTree>
    <p:extLst>
      <p:ext uri="{BB962C8B-B14F-4D97-AF65-F5344CB8AC3E}">
        <p14:creationId xmlns:p14="http://schemas.microsoft.com/office/powerpoint/2010/main" val="1044675188"/>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632256" y="1692986"/>
            <a:ext cx="4307840" cy="135826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10">
                <a:solidFill>
                  <a:srgbClr val="006FC0"/>
                </a:solidFill>
                <a:latin typeface="Carlito"/>
                <a:cs typeface="Carlito"/>
              </a:rPr>
              <a:t>Playfair</a:t>
            </a:r>
            <a:r>
              <a:rPr sz="2000" spc="-65">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a:p>
            <a:pPr>
              <a:lnSpc>
                <a:spcPct val="100000"/>
              </a:lnSpc>
              <a:spcBef>
                <a:spcPts val="5"/>
              </a:spcBef>
            </a:pPr>
            <a:endParaRPr sz="1900">
              <a:latin typeface="Carlito"/>
              <a:cs typeface="Carlito"/>
            </a:endParaRPr>
          </a:p>
          <a:p>
            <a:pPr marL="317500" marR="868044">
              <a:lnSpc>
                <a:spcPct val="100000"/>
              </a:lnSpc>
              <a:spcBef>
                <a:spcPts val="5"/>
              </a:spcBef>
            </a:pPr>
            <a:r>
              <a:rPr sz="1600" b="1" spc="105">
                <a:latin typeface="Arial" pitchFamily="34" charset="0"/>
                <a:cs typeface="Arial" pitchFamily="34" charset="0"/>
              </a:rPr>
              <a:t>Plain Text: </a:t>
            </a:r>
            <a:r>
              <a:rPr sz="1600" spc="145">
                <a:latin typeface="Arial" pitchFamily="34" charset="0"/>
                <a:cs typeface="Arial" pitchFamily="34" charset="0"/>
              </a:rPr>
              <a:t>"instrumentsz"  </a:t>
            </a:r>
            <a:r>
              <a:rPr sz="1600" b="1">
                <a:latin typeface="Arial" pitchFamily="34" charset="0"/>
                <a:cs typeface="Arial" pitchFamily="34" charset="0"/>
              </a:rPr>
              <a:t>Encrypted </a:t>
            </a:r>
            <a:r>
              <a:rPr sz="1600" b="1" spc="105">
                <a:latin typeface="Arial" pitchFamily="34" charset="0"/>
                <a:cs typeface="Arial" pitchFamily="34" charset="0"/>
              </a:rPr>
              <a:t>Text: </a:t>
            </a:r>
            <a:r>
              <a:rPr sz="1600" spc="160">
                <a:latin typeface="Arial" pitchFamily="34" charset="0"/>
                <a:cs typeface="Arial" pitchFamily="34" charset="0"/>
              </a:rPr>
              <a:t>gatlmzclrqtx  </a:t>
            </a:r>
            <a:r>
              <a:rPr sz="1600" b="1" spc="60">
                <a:latin typeface="Arial" pitchFamily="34" charset="0"/>
                <a:cs typeface="Arial" pitchFamily="34" charset="0"/>
              </a:rPr>
              <a:t>Encryption:</a:t>
            </a:r>
            <a:endParaRPr sz="1600">
              <a:latin typeface="Arial" pitchFamily="34" charset="0"/>
              <a:cs typeface="Arial" pitchFamily="34" charset="0"/>
            </a:endParaRPr>
          </a:p>
        </p:txBody>
      </p:sp>
      <p:graphicFrame>
        <p:nvGraphicFramePr>
          <p:cNvPr id="6" name="object 6"/>
          <p:cNvGraphicFramePr>
            <a:graphicFrameLocks noGrp="1"/>
          </p:cNvGraphicFramePr>
          <p:nvPr>
            <p:extLst>
              <p:ext uri="{D42A27DB-BD31-4B8C-83A1-F6EECF244321}">
                <p14:modId xmlns:p14="http://schemas.microsoft.com/office/powerpoint/2010/main" val="1058356040"/>
              </p:ext>
            </p:extLst>
          </p:nvPr>
        </p:nvGraphicFramePr>
        <p:xfrm>
          <a:off x="990600" y="3336958"/>
          <a:ext cx="731519" cy="2885533"/>
        </p:xfrm>
        <a:graphic>
          <a:graphicData uri="http://schemas.openxmlformats.org/drawingml/2006/table">
            <a:tbl>
              <a:tblPr firstRow="1" bandRow="1">
                <a:tableStyleId>{2D5ABB26-0587-4C30-8999-92F81FD0307C}</a:tableStyleId>
              </a:tblPr>
              <a:tblGrid>
                <a:gridCol w="198755">
                  <a:extLst>
                    <a:ext uri="{9D8B030D-6E8A-4147-A177-3AD203B41FA5}">
                      <a16:colId xmlns:a16="http://schemas.microsoft.com/office/drawing/2014/main" val="20000"/>
                    </a:ext>
                  </a:extLst>
                </a:gridCol>
                <a:gridCol w="334010">
                  <a:extLst>
                    <a:ext uri="{9D8B030D-6E8A-4147-A177-3AD203B41FA5}">
                      <a16:colId xmlns:a16="http://schemas.microsoft.com/office/drawing/2014/main" val="20001"/>
                    </a:ext>
                  </a:extLst>
                </a:gridCol>
                <a:gridCol w="198754">
                  <a:extLst>
                    <a:ext uri="{9D8B030D-6E8A-4147-A177-3AD203B41FA5}">
                      <a16:colId xmlns:a16="http://schemas.microsoft.com/office/drawing/2014/main" val="20002"/>
                    </a:ext>
                  </a:extLst>
                </a:gridCol>
              </a:tblGrid>
              <a:tr h="223265">
                <a:tc>
                  <a:txBody>
                    <a:bodyPr/>
                    <a:lstStyle/>
                    <a:p>
                      <a:pPr marR="15875" algn="ctr">
                        <a:lnSpc>
                          <a:spcPts val="1505"/>
                        </a:lnSpc>
                      </a:pPr>
                      <a:r>
                        <a:rPr sz="1600">
                          <a:solidFill>
                            <a:srgbClr val="00AF50"/>
                          </a:solidFill>
                          <a:latin typeface="Arial" pitchFamily="34" charset="0"/>
                          <a:cs typeface="Arial" pitchFamily="34" charset="0"/>
                        </a:rPr>
                        <a:t>i</a:t>
                      </a:r>
                      <a:endParaRPr sz="1600">
                        <a:latin typeface="Arial" pitchFamily="34" charset="0"/>
                        <a:cs typeface="Arial" pitchFamily="34" charset="0"/>
                      </a:endParaRPr>
                    </a:p>
                  </a:txBody>
                  <a:tcPr marL="0" marR="0" marT="0" marB="0"/>
                </a:tc>
                <a:tc>
                  <a:txBody>
                    <a:bodyPr/>
                    <a:lstStyle/>
                    <a:p>
                      <a:pPr marL="55244">
                        <a:lnSpc>
                          <a:spcPts val="1505"/>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505"/>
                        </a:lnSpc>
                      </a:pPr>
                      <a:r>
                        <a:rPr sz="1600">
                          <a:solidFill>
                            <a:srgbClr val="FF0000"/>
                          </a:solidFill>
                          <a:latin typeface="Arial" pitchFamily="34" charset="0"/>
                          <a:cs typeface="Arial" pitchFamily="34" charset="0"/>
                        </a:rPr>
                        <a:t>g</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00"/>
                  </a:ext>
                </a:extLst>
              </a:tr>
              <a:tr h="243726">
                <a:tc>
                  <a:txBody>
                    <a:bodyPr/>
                    <a:lstStyle/>
                    <a:p>
                      <a:pPr marR="15875" algn="ctr">
                        <a:lnSpc>
                          <a:spcPts val="1664"/>
                        </a:lnSpc>
                      </a:pPr>
                      <a:r>
                        <a:rPr sz="1600">
                          <a:solidFill>
                            <a:srgbClr val="00AF50"/>
                          </a:solidFill>
                          <a:latin typeface="Arial" pitchFamily="34" charset="0"/>
                          <a:cs typeface="Arial" pitchFamily="34" charset="0"/>
                        </a:rPr>
                        <a:t>n</a:t>
                      </a:r>
                      <a:endParaRPr sz="1600">
                        <a:latin typeface="Arial" pitchFamily="34" charset="0"/>
                        <a:cs typeface="Arial" pitchFamily="34" charset="0"/>
                      </a:endParaRPr>
                    </a:p>
                  </a:txBody>
                  <a:tcPr marL="0" marR="0" marT="0" marB="0"/>
                </a:tc>
                <a:tc>
                  <a:txBody>
                    <a:bodyPr/>
                    <a:lstStyle/>
                    <a:p>
                      <a:pPr marL="55244">
                        <a:lnSpc>
                          <a:spcPts val="1664"/>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64"/>
                        </a:lnSpc>
                      </a:pPr>
                      <a:r>
                        <a:rPr sz="1600">
                          <a:solidFill>
                            <a:srgbClr val="FF0000"/>
                          </a:solidFill>
                          <a:latin typeface="Arial" pitchFamily="34" charset="0"/>
                          <a:cs typeface="Arial" pitchFamily="34" charset="0"/>
                        </a:rPr>
                        <a:t>a</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01"/>
                  </a:ext>
                </a:extLst>
              </a:tr>
              <a:tr h="244119">
                <a:tc>
                  <a:txBody>
                    <a:bodyPr/>
                    <a:lstStyle/>
                    <a:p>
                      <a:pPr marR="15875" algn="ctr">
                        <a:lnSpc>
                          <a:spcPts val="1670"/>
                        </a:lnSpc>
                      </a:pPr>
                      <a:r>
                        <a:rPr sz="1600">
                          <a:solidFill>
                            <a:srgbClr val="00AF50"/>
                          </a:solidFill>
                          <a:latin typeface="Arial" pitchFamily="34" charset="0"/>
                          <a:cs typeface="Arial" pitchFamily="34" charset="0"/>
                        </a:rPr>
                        <a:t>s</a:t>
                      </a:r>
                      <a:endParaRPr sz="1600">
                        <a:latin typeface="Arial" pitchFamily="34" charset="0"/>
                        <a:cs typeface="Arial" pitchFamily="34" charset="0"/>
                      </a:endParaRPr>
                    </a:p>
                  </a:txBody>
                  <a:tcPr marL="0" marR="0" marT="0" marB="0"/>
                </a:tc>
                <a:tc>
                  <a:txBody>
                    <a:bodyPr/>
                    <a:lstStyle/>
                    <a:p>
                      <a:pPr marL="55244">
                        <a:lnSpc>
                          <a:spcPts val="1670"/>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70"/>
                        </a:lnSpc>
                      </a:pPr>
                      <a:r>
                        <a:rPr sz="1600">
                          <a:solidFill>
                            <a:srgbClr val="FF0000"/>
                          </a:solidFill>
                          <a:latin typeface="Arial" pitchFamily="34" charset="0"/>
                          <a:cs typeface="Arial" pitchFamily="34" charset="0"/>
                        </a:rPr>
                        <a:t>t</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02"/>
                  </a:ext>
                </a:extLst>
              </a:tr>
              <a:tr h="243927">
                <a:tc>
                  <a:txBody>
                    <a:bodyPr/>
                    <a:lstStyle/>
                    <a:p>
                      <a:pPr marR="15875" algn="ctr">
                        <a:lnSpc>
                          <a:spcPts val="1670"/>
                        </a:lnSpc>
                      </a:pPr>
                      <a:r>
                        <a:rPr sz="1600">
                          <a:solidFill>
                            <a:srgbClr val="00AF50"/>
                          </a:solidFill>
                          <a:latin typeface="Arial" pitchFamily="34" charset="0"/>
                          <a:cs typeface="Arial" pitchFamily="34" charset="0"/>
                        </a:rPr>
                        <a:t>t</a:t>
                      </a:r>
                      <a:endParaRPr sz="1600">
                        <a:latin typeface="Arial" pitchFamily="34" charset="0"/>
                        <a:cs typeface="Arial" pitchFamily="34" charset="0"/>
                      </a:endParaRPr>
                    </a:p>
                  </a:txBody>
                  <a:tcPr marL="0" marR="0" marT="0" marB="0"/>
                </a:tc>
                <a:tc>
                  <a:txBody>
                    <a:bodyPr/>
                    <a:lstStyle/>
                    <a:p>
                      <a:pPr marL="55244">
                        <a:lnSpc>
                          <a:spcPts val="1670"/>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70"/>
                        </a:lnSpc>
                      </a:pPr>
                      <a:r>
                        <a:rPr sz="1600">
                          <a:solidFill>
                            <a:srgbClr val="FF0000"/>
                          </a:solidFill>
                          <a:latin typeface="Arial" pitchFamily="34" charset="0"/>
                          <a:cs typeface="Arial" pitchFamily="34" charset="0"/>
                        </a:rPr>
                        <a:t>l</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03"/>
                  </a:ext>
                </a:extLst>
              </a:tr>
              <a:tr h="243839">
                <a:tc>
                  <a:txBody>
                    <a:bodyPr/>
                    <a:lstStyle/>
                    <a:p>
                      <a:pPr marR="15875" algn="ctr">
                        <a:lnSpc>
                          <a:spcPts val="1664"/>
                        </a:lnSpc>
                      </a:pPr>
                      <a:r>
                        <a:rPr sz="1600">
                          <a:solidFill>
                            <a:srgbClr val="00AF50"/>
                          </a:solidFill>
                          <a:latin typeface="Arial" pitchFamily="34" charset="0"/>
                          <a:cs typeface="Arial" pitchFamily="34" charset="0"/>
                        </a:rPr>
                        <a:t>r</a:t>
                      </a:r>
                      <a:endParaRPr sz="1600">
                        <a:latin typeface="Arial" pitchFamily="34" charset="0"/>
                        <a:cs typeface="Arial" pitchFamily="34" charset="0"/>
                      </a:endParaRPr>
                    </a:p>
                  </a:txBody>
                  <a:tcPr marL="0" marR="0" marT="0" marB="0"/>
                </a:tc>
                <a:tc>
                  <a:txBody>
                    <a:bodyPr/>
                    <a:lstStyle/>
                    <a:p>
                      <a:pPr marL="55244">
                        <a:lnSpc>
                          <a:spcPts val="1664"/>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64"/>
                        </a:lnSpc>
                      </a:pPr>
                      <a:r>
                        <a:rPr sz="1600">
                          <a:solidFill>
                            <a:srgbClr val="FF0000"/>
                          </a:solidFill>
                          <a:latin typeface="Arial" pitchFamily="34" charset="0"/>
                          <a:cs typeface="Arial" pitchFamily="34" charset="0"/>
                        </a:rPr>
                        <a:t>m</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04"/>
                  </a:ext>
                </a:extLst>
              </a:tr>
              <a:tr h="243840">
                <a:tc>
                  <a:txBody>
                    <a:bodyPr/>
                    <a:lstStyle/>
                    <a:p>
                      <a:pPr marR="15875" algn="ctr">
                        <a:lnSpc>
                          <a:spcPts val="1664"/>
                        </a:lnSpc>
                      </a:pPr>
                      <a:r>
                        <a:rPr sz="1600">
                          <a:solidFill>
                            <a:srgbClr val="00AF50"/>
                          </a:solidFill>
                          <a:latin typeface="Arial" pitchFamily="34" charset="0"/>
                          <a:cs typeface="Arial" pitchFamily="34" charset="0"/>
                        </a:rPr>
                        <a:t>u</a:t>
                      </a:r>
                      <a:endParaRPr sz="1600">
                        <a:latin typeface="Arial" pitchFamily="34" charset="0"/>
                        <a:cs typeface="Arial" pitchFamily="34" charset="0"/>
                      </a:endParaRPr>
                    </a:p>
                  </a:txBody>
                  <a:tcPr marL="0" marR="0" marT="0" marB="0"/>
                </a:tc>
                <a:tc>
                  <a:txBody>
                    <a:bodyPr/>
                    <a:lstStyle/>
                    <a:p>
                      <a:pPr marL="55244">
                        <a:lnSpc>
                          <a:spcPts val="1664"/>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64"/>
                        </a:lnSpc>
                      </a:pPr>
                      <a:r>
                        <a:rPr sz="1600">
                          <a:solidFill>
                            <a:srgbClr val="FF0000"/>
                          </a:solidFill>
                          <a:latin typeface="Arial" pitchFamily="34" charset="0"/>
                          <a:cs typeface="Arial" pitchFamily="34" charset="0"/>
                        </a:rPr>
                        <a:t>z</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05"/>
                  </a:ext>
                </a:extLst>
              </a:tr>
              <a:tr h="243839">
                <a:tc>
                  <a:txBody>
                    <a:bodyPr/>
                    <a:lstStyle/>
                    <a:p>
                      <a:pPr marR="15875" algn="ctr">
                        <a:lnSpc>
                          <a:spcPts val="1664"/>
                        </a:lnSpc>
                      </a:pPr>
                      <a:r>
                        <a:rPr sz="1600">
                          <a:solidFill>
                            <a:srgbClr val="00AF50"/>
                          </a:solidFill>
                          <a:latin typeface="Arial" pitchFamily="34" charset="0"/>
                          <a:cs typeface="Arial" pitchFamily="34" charset="0"/>
                        </a:rPr>
                        <a:t>m</a:t>
                      </a:r>
                      <a:endParaRPr sz="1600">
                        <a:latin typeface="Arial" pitchFamily="34" charset="0"/>
                        <a:cs typeface="Arial" pitchFamily="34" charset="0"/>
                      </a:endParaRPr>
                    </a:p>
                  </a:txBody>
                  <a:tcPr marL="0" marR="0" marT="0" marB="0"/>
                </a:tc>
                <a:tc>
                  <a:txBody>
                    <a:bodyPr/>
                    <a:lstStyle/>
                    <a:p>
                      <a:pPr marL="55244">
                        <a:lnSpc>
                          <a:spcPts val="1664"/>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64"/>
                        </a:lnSpc>
                      </a:pPr>
                      <a:r>
                        <a:rPr sz="1600">
                          <a:solidFill>
                            <a:srgbClr val="FF0000"/>
                          </a:solidFill>
                          <a:latin typeface="Arial" pitchFamily="34" charset="0"/>
                          <a:cs typeface="Arial" pitchFamily="34" charset="0"/>
                        </a:rPr>
                        <a:t>c</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06"/>
                  </a:ext>
                </a:extLst>
              </a:tr>
              <a:tr h="243726">
                <a:tc>
                  <a:txBody>
                    <a:bodyPr/>
                    <a:lstStyle/>
                    <a:p>
                      <a:pPr marR="15875" algn="ctr">
                        <a:lnSpc>
                          <a:spcPts val="1664"/>
                        </a:lnSpc>
                      </a:pPr>
                      <a:r>
                        <a:rPr sz="1600">
                          <a:solidFill>
                            <a:srgbClr val="00AF50"/>
                          </a:solidFill>
                          <a:latin typeface="Arial" pitchFamily="34" charset="0"/>
                          <a:cs typeface="Arial" pitchFamily="34" charset="0"/>
                        </a:rPr>
                        <a:t>e</a:t>
                      </a:r>
                      <a:endParaRPr sz="1600">
                        <a:latin typeface="Arial" pitchFamily="34" charset="0"/>
                        <a:cs typeface="Arial" pitchFamily="34" charset="0"/>
                      </a:endParaRPr>
                    </a:p>
                  </a:txBody>
                  <a:tcPr marL="0" marR="0" marT="0" marB="0"/>
                </a:tc>
                <a:tc>
                  <a:txBody>
                    <a:bodyPr/>
                    <a:lstStyle/>
                    <a:p>
                      <a:pPr marL="55244">
                        <a:lnSpc>
                          <a:spcPts val="1664"/>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64"/>
                        </a:lnSpc>
                      </a:pPr>
                      <a:r>
                        <a:rPr sz="1600">
                          <a:solidFill>
                            <a:srgbClr val="FF0000"/>
                          </a:solidFill>
                          <a:latin typeface="Arial" pitchFamily="34" charset="0"/>
                          <a:cs typeface="Arial" pitchFamily="34" charset="0"/>
                        </a:rPr>
                        <a:t>l</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07"/>
                  </a:ext>
                </a:extLst>
              </a:tr>
              <a:tr h="244182">
                <a:tc>
                  <a:txBody>
                    <a:bodyPr/>
                    <a:lstStyle/>
                    <a:p>
                      <a:pPr marR="15875" algn="ctr">
                        <a:lnSpc>
                          <a:spcPts val="1670"/>
                        </a:lnSpc>
                      </a:pPr>
                      <a:r>
                        <a:rPr sz="1600">
                          <a:solidFill>
                            <a:srgbClr val="00AF50"/>
                          </a:solidFill>
                          <a:latin typeface="Arial" pitchFamily="34" charset="0"/>
                          <a:cs typeface="Arial" pitchFamily="34" charset="0"/>
                        </a:rPr>
                        <a:t>n</a:t>
                      </a:r>
                      <a:endParaRPr sz="1600">
                        <a:latin typeface="Arial" pitchFamily="34" charset="0"/>
                        <a:cs typeface="Arial" pitchFamily="34" charset="0"/>
                      </a:endParaRPr>
                    </a:p>
                  </a:txBody>
                  <a:tcPr marL="0" marR="0" marT="0" marB="0"/>
                </a:tc>
                <a:tc>
                  <a:txBody>
                    <a:bodyPr/>
                    <a:lstStyle/>
                    <a:p>
                      <a:pPr marL="55244">
                        <a:lnSpc>
                          <a:spcPts val="1670"/>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70"/>
                        </a:lnSpc>
                      </a:pPr>
                      <a:r>
                        <a:rPr sz="1600">
                          <a:solidFill>
                            <a:srgbClr val="FF0000"/>
                          </a:solidFill>
                          <a:latin typeface="Arial" pitchFamily="34" charset="0"/>
                          <a:cs typeface="Arial" pitchFamily="34" charset="0"/>
                        </a:rPr>
                        <a:t>r</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08"/>
                  </a:ext>
                </a:extLst>
              </a:tr>
              <a:tr h="243978">
                <a:tc>
                  <a:txBody>
                    <a:bodyPr/>
                    <a:lstStyle/>
                    <a:p>
                      <a:pPr marR="15875" algn="ctr">
                        <a:lnSpc>
                          <a:spcPts val="1670"/>
                        </a:lnSpc>
                      </a:pPr>
                      <a:r>
                        <a:rPr sz="1600">
                          <a:solidFill>
                            <a:srgbClr val="00AF50"/>
                          </a:solidFill>
                          <a:latin typeface="Arial" pitchFamily="34" charset="0"/>
                          <a:cs typeface="Arial" pitchFamily="34" charset="0"/>
                        </a:rPr>
                        <a:t>t</a:t>
                      </a:r>
                      <a:endParaRPr sz="1600">
                        <a:latin typeface="Arial" pitchFamily="34" charset="0"/>
                        <a:cs typeface="Arial" pitchFamily="34" charset="0"/>
                      </a:endParaRPr>
                    </a:p>
                  </a:txBody>
                  <a:tcPr marL="0" marR="0" marT="0" marB="0"/>
                </a:tc>
                <a:tc>
                  <a:txBody>
                    <a:bodyPr/>
                    <a:lstStyle/>
                    <a:p>
                      <a:pPr marL="55244">
                        <a:lnSpc>
                          <a:spcPts val="1670"/>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70"/>
                        </a:lnSpc>
                      </a:pPr>
                      <a:r>
                        <a:rPr sz="1600">
                          <a:solidFill>
                            <a:srgbClr val="FF0000"/>
                          </a:solidFill>
                          <a:latin typeface="Arial" pitchFamily="34" charset="0"/>
                          <a:cs typeface="Arial" pitchFamily="34" charset="0"/>
                        </a:rPr>
                        <a:t>q</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09"/>
                  </a:ext>
                </a:extLst>
              </a:tr>
              <a:tr h="243827">
                <a:tc>
                  <a:txBody>
                    <a:bodyPr/>
                    <a:lstStyle/>
                    <a:p>
                      <a:pPr marR="15875" algn="ctr">
                        <a:lnSpc>
                          <a:spcPts val="1664"/>
                        </a:lnSpc>
                      </a:pPr>
                      <a:r>
                        <a:rPr sz="1600">
                          <a:solidFill>
                            <a:srgbClr val="00AF50"/>
                          </a:solidFill>
                          <a:latin typeface="Arial" pitchFamily="34" charset="0"/>
                          <a:cs typeface="Arial" pitchFamily="34" charset="0"/>
                        </a:rPr>
                        <a:t>s</a:t>
                      </a:r>
                      <a:endParaRPr sz="1600">
                        <a:latin typeface="Arial" pitchFamily="34" charset="0"/>
                        <a:cs typeface="Arial" pitchFamily="34" charset="0"/>
                      </a:endParaRPr>
                    </a:p>
                  </a:txBody>
                  <a:tcPr marL="0" marR="0" marT="0" marB="0"/>
                </a:tc>
                <a:tc>
                  <a:txBody>
                    <a:bodyPr/>
                    <a:lstStyle/>
                    <a:p>
                      <a:pPr marL="55244">
                        <a:lnSpc>
                          <a:spcPts val="1664"/>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64"/>
                        </a:lnSpc>
                      </a:pPr>
                      <a:r>
                        <a:rPr sz="1600">
                          <a:solidFill>
                            <a:srgbClr val="FF0000"/>
                          </a:solidFill>
                          <a:latin typeface="Arial" pitchFamily="34" charset="0"/>
                          <a:cs typeface="Arial" pitchFamily="34" charset="0"/>
                        </a:rPr>
                        <a:t>t</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10"/>
                  </a:ext>
                </a:extLst>
              </a:tr>
              <a:tr h="223265">
                <a:tc>
                  <a:txBody>
                    <a:bodyPr/>
                    <a:lstStyle/>
                    <a:p>
                      <a:pPr marR="15875" algn="ctr">
                        <a:lnSpc>
                          <a:spcPts val="1660"/>
                        </a:lnSpc>
                      </a:pPr>
                      <a:r>
                        <a:rPr sz="1600">
                          <a:solidFill>
                            <a:srgbClr val="00AF50"/>
                          </a:solidFill>
                          <a:latin typeface="Arial" pitchFamily="34" charset="0"/>
                          <a:cs typeface="Arial" pitchFamily="34" charset="0"/>
                        </a:rPr>
                        <a:t>z</a:t>
                      </a:r>
                      <a:endParaRPr sz="1600">
                        <a:latin typeface="Arial" pitchFamily="34" charset="0"/>
                        <a:cs typeface="Arial" pitchFamily="34" charset="0"/>
                      </a:endParaRPr>
                    </a:p>
                  </a:txBody>
                  <a:tcPr marL="0" marR="0" marT="0" marB="0"/>
                </a:tc>
                <a:tc>
                  <a:txBody>
                    <a:bodyPr/>
                    <a:lstStyle/>
                    <a:p>
                      <a:pPr marL="55244">
                        <a:lnSpc>
                          <a:spcPts val="1660"/>
                        </a:lnSpc>
                      </a:pPr>
                      <a:r>
                        <a:rPr sz="1600" spc="140">
                          <a:latin typeface="Arial" pitchFamily="34" charset="0"/>
                          <a:cs typeface="Arial" pitchFamily="34" charset="0"/>
                        </a:rPr>
                        <a:t>-&gt;</a:t>
                      </a:r>
                      <a:endParaRPr sz="1600">
                        <a:latin typeface="Arial" pitchFamily="34" charset="0"/>
                        <a:cs typeface="Arial" pitchFamily="34" charset="0"/>
                      </a:endParaRPr>
                    </a:p>
                  </a:txBody>
                  <a:tcPr marL="0" marR="0" marT="0" marB="0"/>
                </a:tc>
                <a:tc>
                  <a:txBody>
                    <a:bodyPr/>
                    <a:lstStyle/>
                    <a:p>
                      <a:pPr marR="24130" algn="r">
                        <a:lnSpc>
                          <a:spcPts val="1660"/>
                        </a:lnSpc>
                      </a:pPr>
                      <a:r>
                        <a:rPr sz="1600">
                          <a:solidFill>
                            <a:srgbClr val="FF0000"/>
                          </a:solidFill>
                          <a:latin typeface="Arial" pitchFamily="34" charset="0"/>
                          <a:cs typeface="Arial" pitchFamily="34" charset="0"/>
                        </a:rPr>
                        <a:t>x</a:t>
                      </a:r>
                      <a:endParaRPr sz="1600">
                        <a:latin typeface="Arial" pitchFamily="34" charset="0"/>
                        <a:cs typeface="Arial" pitchFamily="34" charset="0"/>
                      </a:endParaRPr>
                    </a:p>
                  </a:txBody>
                  <a:tcPr marL="0" marR="0" marT="0" marB="0"/>
                </a:tc>
                <a:extLst>
                  <a:ext uri="{0D108BD9-81ED-4DB2-BD59-A6C34878D82A}">
                    <a16:rowId xmlns:a16="http://schemas.microsoft.com/office/drawing/2014/main" val="10011"/>
                  </a:ext>
                </a:extLst>
              </a:tr>
            </a:tbl>
          </a:graphicData>
        </a:graphic>
      </p:graphicFrame>
      <p:sp>
        <p:nvSpPr>
          <p:cNvPr id="7" name="object 7"/>
          <p:cNvSpPr/>
          <p:nvPr/>
        </p:nvSpPr>
        <p:spPr>
          <a:xfrm>
            <a:off x="4462271" y="2639086"/>
            <a:ext cx="7729728" cy="3583405"/>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70</a:t>
            </a:fld>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957783" y="1610613"/>
            <a:ext cx="10277475" cy="4088129"/>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2000" b="1" dirty="0">
                <a:solidFill>
                  <a:srgbClr val="006FC0"/>
                </a:solidFill>
                <a:latin typeface="Carlito"/>
                <a:cs typeface="Carlito"/>
              </a:rPr>
              <a:t>2. </a:t>
            </a:r>
            <a:r>
              <a:rPr sz="2000" b="1" spc="-5" dirty="0">
                <a:solidFill>
                  <a:srgbClr val="006FC0"/>
                </a:solidFill>
                <a:latin typeface="Carlito"/>
                <a:cs typeface="Carlito"/>
              </a:rPr>
              <a:t>Substitution technique: </a:t>
            </a:r>
            <a:r>
              <a:rPr sz="2000" spc="-5" dirty="0">
                <a:solidFill>
                  <a:srgbClr val="006FC0"/>
                </a:solidFill>
                <a:latin typeface="Carlito"/>
                <a:cs typeface="Carlito"/>
              </a:rPr>
              <a:t>One-Time</a:t>
            </a:r>
            <a:r>
              <a:rPr sz="2000" spc="-55" dirty="0">
                <a:solidFill>
                  <a:srgbClr val="006FC0"/>
                </a:solidFill>
                <a:latin typeface="Carlito"/>
                <a:cs typeface="Carlito"/>
              </a:rPr>
              <a:t> </a:t>
            </a:r>
            <a:r>
              <a:rPr sz="2000" spc="-20" dirty="0">
                <a:solidFill>
                  <a:srgbClr val="006FC0"/>
                </a:solidFill>
                <a:latin typeface="Carlito"/>
                <a:cs typeface="Carlito"/>
              </a:rPr>
              <a:t>Pad</a:t>
            </a:r>
            <a:endParaRPr sz="2000" dirty="0">
              <a:latin typeface="Carlito"/>
              <a:cs typeface="Carlito"/>
            </a:endParaRPr>
          </a:p>
          <a:p>
            <a:pPr>
              <a:lnSpc>
                <a:spcPct val="100000"/>
              </a:lnSpc>
              <a:spcBef>
                <a:spcPts val="55"/>
              </a:spcBef>
            </a:pPr>
            <a:endParaRPr sz="2950" dirty="0">
              <a:latin typeface="Carlito"/>
              <a:cs typeface="Carlito"/>
            </a:endParaRPr>
          </a:p>
          <a:p>
            <a:pPr marL="299085" marR="6985" indent="-287020">
              <a:lnSpc>
                <a:spcPct val="150000"/>
              </a:lnSpc>
              <a:buFont typeface="Arial" pitchFamily="34" charset="0"/>
              <a:buChar char="•"/>
              <a:tabLst>
                <a:tab pos="299085" algn="l"/>
                <a:tab pos="299720" algn="l"/>
              </a:tabLst>
            </a:pPr>
            <a:r>
              <a:rPr sz="1800" dirty="0">
                <a:latin typeface="Carlito"/>
                <a:cs typeface="Carlito"/>
              </a:rPr>
              <a:t>In </a:t>
            </a:r>
            <a:r>
              <a:rPr sz="1800" spc="-20" dirty="0">
                <a:latin typeface="Carlito"/>
                <a:cs typeface="Carlito"/>
              </a:rPr>
              <a:t>cryptography, </a:t>
            </a:r>
            <a:r>
              <a:rPr sz="1800" dirty="0">
                <a:latin typeface="Carlito"/>
                <a:cs typeface="Carlito"/>
              </a:rPr>
              <a:t>a </a:t>
            </a:r>
            <a:r>
              <a:rPr sz="1800" spc="-5" dirty="0">
                <a:latin typeface="Carlito"/>
                <a:cs typeface="Carlito"/>
              </a:rPr>
              <a:t>one-time pad is </a:t>
            </a:r>
            <a:r>
              <a:rPr sz="1800" dirty="0">
                <a:latin typeface="Carlito"/>
                <a:cs typeface="Carlito"/>
              </a:rPr>
              <a:t>a </a:t>
            </a:r>
            <a:r>
              <a:rPr sz="1800" spc="-20" dirty="0">
                <a:latin typeface="Carlito"/>
                <a:cs typeface="Carlito"/>
              </a:rPr>
              <a:t>system </a:t>
            </a:r>
            <a:r>
              <a:rPr sz="1800" spc="-5" dirty="0">
                <a:latin typeface="Carlito"/>
                <a:cs typeface="Carlito"/>
              </a:rPr>
              <a:t>in which </a:t>
            </a:r>
            <a:r>
              <a:rPr sz="1800" dirty="0">
                <a:latin typeface="Carlito"/>
                <a:cs typeface="Carlito"/>
              </a:rPr>
              <a:t>a</a:t>
            </a:r>
            <a:r>
              <a:rPr sz="1800" dirty="0">
                <a:solidFill>
                  <a:srgbClr val="0462C1"/>
                </a:solidFill>
                <a:latin typeface="Carlito"/>
                <a:cs typeface="Carlito"/>
              </a:rPr>
              <a:t> </a:t>
            </a:r>
            <a:r>
              <a:rPr sz="1800" u="heavy" spc="-15" dirty="0">
                <a:solidFill>
                  <a:srgbClr val="0462C1"/>
                </a:solidFill>
                <a:uFill>
                  <a:solidFill>
                    <a:srgbClr val="0462C1"/>
                  </a:solidFill>
                </a:uFill>
                <a:latin typeface="Carlito"/>
                <a:cs typeface="Carlito"/>
                <a:hlinkClick r:id="rId2"/>
              </a:rPr>
              <a:t>private </a:t>
            </a:r>
            <a:r>
              <a:rPr sz="1800" u="heavy" spc="-25" dirty="0">
                <a:solidFill>
                  <a:srgbClr val="0462C1"/>
                </a:solidFill>
                <a:uFill>
                  <a:solidFill>
                    <a:srgbClr val="0462C1"/>
                  </a:solidFill>
                </a:uFill>
                <a:latin typeface="Carlito"/>
                <a:cs typeface="Carlito"/>
                <a:hlinkClick r:id="rId2"/>
              </a:rPr>
              <a:t>key</a:t>
            </a:r>
            <a:r>
              <a:rPr sz="1800" spc="-25" dirty="0">
                <a:solidFill>
                  <a:srgbClr val="0462C1"/>
                </a:solidFill>
                <a:latin typeface="Carlito"/>
                <a:cs typeface="Carlito"/>
                <a:hlinkClick r:id="rId2"/>
              </a:rPr>
              <a:t> </a:t>
            </a:r>
            <a:r>
              <a:rPr sz="1800" spc="-10" dirty="0">
                <a:latin typeface="Carlito"/>
                <a:cs typeface="Carlito"/>
              </a:rPr>
              <a:t>generated </a:t>
            </a:r>
            <a:r>
              <a:rPr sz="1800" spc="-5" dirty="0">
                <a:latin typeface="Carlito"/>
                <a:cs typeface="Carlito"/>
              </a:rPr>
              <a:t>randomly is used only once  </a:t>
            </a:r>
            <a:r>
              <a:rPr sz="1800" spc="-10" dirty="0">
                <a:latin typeface="Carlito"/>
                <a:cs typeface="Carlito"/>
              </a:rPr>
              <a:t>to</a:t>
            </a:r>
            <a:r>
              <a:rPr sz="1800" spc="-10" dirty="0">
                <a:solidFill>
                  <a:srgbClr val="0462C1"/>
                </a:solidFill>
                <a:latin typeface="Carlito"/>
                <a:cs typeface="Carlito"/>
                <a:hlinkClick r:id="rId3"/>
              </a:rPr>
              <a:t> </a:t>
            </a:r>
            <a:r>
              <a:rPr sz="1800" u="heavy" spc="-5" dirty="0">
                <a:solidFill>
                  <a:srgbClr val="0462C1"/>
                </a:solidFill>
                <a:uFill>
                  <a:solidFill>
                    <a:srgbClr val="0462C1"/>
                  </a:solidFill>
                </a:uFill>
                <a:latin typeface="Carlito"/>
                <a:cs typeface="Carlito"/>
                <a:hlinkClick r:id="rId3"/>
              </a:rPr>
              <a:t>encrypt</a:t>
            </a:r>
            <a:r>
              <a:rPr sz="1800" spc="-5" dirty="0">
                <a:solidFill>
                  <a:srgbClr val="0462C1"/>
                </a:solidFill>
                <a:latin typeface="Carlito"/>
                <a:cs typeface="Carlito"/>
                <a:hlinkClick r:id="rId3"/>
              </a:rPr>
              <a:t> </a:t>
            </a:r>
            <a:r>
              <a:rPr sz="1800" dirty="0">
                <a:latin typeface="Carlito"/>
                <a:cs typeface="Carlito"/>
              </a:rPr>
              <a:t>a </a:t>
            </a:r>
            <a:r>
              <a:rPr sz="1800" spc="-5" dirty="0">
                <a:latin typeface="Carlito"/>
                <a:cs typeface="Carlito"/>
              </a:rPr>
              <a:t>message that is </a:t>
            </a:r>
            <a:r>
              <a:rPr sz="1800" dirty="0">
                <a:latin typeface="Carlito"/>
                <a:cs typeface="Carlito"/>
              </a:rPr>
              <a:t>then </a:t>
            </a:r>
            <a:r>
              <a:rPr sz="1800" spc="-5" dirty="0">
                <a:latin typeface="Carlito"/>
                <a:cs typeface="Carlito"/>
              </a:rPr>
              <a:t>decrypted by </a:t>
            </a:r>
            <a:r>
              <a:rPr sz="1800" dirty="0">
                <a:latin typeface="Carlito"/>
                <a:cs typeface="Carlito"/>
              </a:rPr>
              <a:t>the </a:t>
            </a:r>
            <a:r>
              <a:rPr sz="1800" spc="-10" dirty="0">
                <a:latin typeface="Carlito"/>
                <a:cs typeface="Carlito"/>
              </a:rPr>
              <a:t>receiver </a:t>
            </a:r>
            <a:r>
              <a:rPr sz="1800" spc="-5" dirty="0">
                <a:latin typeface="Carlito"/>
                <a:cs typeface="Carlito"/>
              </a:rPr>
              <a:t>using </a:t>
            </a:r>
            <a:r>
              <a:rPr sz="1800" dirty="0">
                <a:latin typeface="Carlito"/>
                <a:cs typeface="Carlito"/>
              </a:rPr>
              <a:t>a </a:t>
            </a:r>
            <a:r>
              <a:rPr sz="1800" spc="-10" dirty="0">
                <a:latin typeface="Carlito"/>
                <a:cs typeface="Carlito"/>
              </a:rPr>
              <a:t>matching </a:t>
            </a:r>
            <a:r>
              <a:rPr sz="1800" spc="-5" dirty="0">
                <a:latin typeface="Carlito"/>
                <a:cs typeface="Carlito"/>
              </a:rPr>
              <a:t>one-time pad </a:t>
            </a:r>
            <a:r>
              <a:rPr sz="1800" dirty="0">
                <a:latin typeface="Carlito"/>
                <a:cs typeface="Carlito"/>
              </a:rPr>
              <a:t>and</a:t>
            </a:r>
            <a:r>
              <a:rPr sz="1800" spc="235" dirty="0">
                <a:latin typeface="Carlito"/>
                <a:cs typeface="Carlito"/>
              </a:rPr>
              <a:t> </a:t>
            </a:r>
            <a:r>
              <a:rPr sz="1800" spc="-50" dirty="0">
                <a:latin typeface="Carlito"/>
                <a:cs typeface="Carlito"/>
              </a:rPr>
              <a:t>key.</a:t>
            </a:r>
            <a:endParaRPr sz="1800" dirty="0">
              <a:latin typeface="Carlito"/>
              <a:cs typeface="Carlito"/>
            </a:endParaRPr>
          </a:p>
          <a:p>
            <a:pPr>
              <a:lnSpc>
                <a:spcPct val="100000"/>
              </a:lnSpc>
              <a:spcBef>
                <a:spcPts val="5"/>
              </a:spcBef>
              <a:buFont typeface="Arial" pitchFamily="34" charset="0"/>
              <a:buChar char="•"/>
            </a:pPr>
            <a:endParaRPr sz="2650" dirty="0">
              <a:latin typeface="Carlito"/>
              <a:cs typeface="Carlito"/>
            </a:endParaRPr>
          </a:p>
          <a:p>
            <a:pPr marL="299085" marR="5080" indent="-287020">
              <a:lnSpc>
                <a:spcPct val="150000"/>
              </a:lnSpc>
              <a:spcBef>
                <a:spcPts val="5"/>
              </a:spcBef>
              <a:buFont typeface="Arial" pitchFamily="34" charset="0"/>
              <a:buChar char="•"/>
              <a:tabLst>
                <a:tab pos="299085" algn="l"/>
                <a:tab pos="299720" algn="l"/>
              </a:tabLst>
            </a:pPr>
            <a:r>
              <a:rPr sz="1800" spc="-5" dirty="0">
                <a:latin typeface="Carlito"/>
                <a:cs typeface="Carlito"/>
              </a:rPr>
              <a:t>Messages </a:t>
            </a:r>
            <a:r>
              <a:rPr sz="1800" spc="-10" dirty="0">
                <a:latin typeface="Carlito"/>
                <a:cs typeface="Carlito"/>
              </a:rPr>
              <a:t>encrypted </a:t>
            </a:r>
            <a:r>
              <a:rPr sz="1800" spc="-5" dirty="0">
                <a:latin typeface="Carlito"/>
                <a:cs typeface="Carlito"/>
              </a:rPr>
              <a:t>with </a:t>
            </a:r>
            <a:r>
              <a:rPr sz="1800" spc="-25" dirty="0">
                <a:latin typeface="Carlito"/>
                <a:cs typeface="Carlito"/>
              </a:rPr>
              <a:t>keys </a:t>
            </a:r>
            <a:r>
              <a:rPr sz="1800" spc="-5" dirty="0">
                <a:latin typeface="Carlito"/>
                <a:cs typeface="Carlito"/>
              </a:rPr>
              <a:t>based on randomness </a:t>
            </a:r>
            <a:r>
              <a:rPr sz="1800" spc="-15" dirty="0">
                <a:latin typeface="Carlito"/>
                <a:cs typeface="Carlito"/>
              </a:rPr>
              <a:t>have </a:t>
            </a:r>
            <a:r>
              <a:rPr sz="1800" dirty="0">
                <a:latin typeface="Carlito"/>
                <a:cs typeface="Carlito"/>
              </a:rPr>
              <a:t>the </a:t>
            </a:r>
            <a:r>
              <a:rPr sz="1800" spc="-10" dirty="0">
                <a:latin typeface="Carlito"/>
                <a:cs typeface="Carlito"/>
              </a:rPr>
              <a:t>advantage </a:t>
            </a:r>
            <a:r>
              <a:rPr sz="1800" spc="-5" dirty="0">
                <a:latin typeface="Carlito"/>
                <a:cs typeface="Carlito"/>
              </a:rPr>
              <a:t>that </a:t>
            </a:r>
            <a:r>
              <a:rPr sz="1800" spc="-10" dirty="0">
                <a:latin typeface="Carlito"/>
                <a:cs typeface="Carlito"/>
              </a:rPr>
              <a:t>there </a:t>
            </a:r>
            <a:r>
              <a:rPr sz="1800" spc="-5" dirty="0">
                <a:latin typeface="Carlito"/>
                <a:cs typeface="Carlito"/>
              </a:rPr>
              <a:t>is theoretically </a:t>
            </a:r>
            <a:r>
              <a:rPr sz="1800" dirty="0">
                <a:latin typeface="Carlito"/>
                <a:cs typeface="Carlito"/>
              </a:rPr>
              <a:t>no </a:t>
            </a:r>
            <a:r>
              <a:rPr sz="1800" spc="-25" dirty="0">
                <a:latin typeface="Carlito"/>
                <a:cs typeface="Carlito"/>
              </a:rPr>
              <a:t>way  </a:t>
            </a:r>
            <a:r>
              <a:rPr sz="1800" spc="-10" dirty="0">
                <a:latin typeface="Carlito"/>
                <a:cs typeface="Carlito"/>
              </a:rPr>
              <a:t>to </a:t>
            </a:r>
            <a:r>
              <a:rPr sz="1800" spc="-5" dirty="0">
                <a:latin typeface="Carlito"/>
                <a:cs typeface="Carlito"/>
              </a:rPr>
              <a:t>"break </a:t>
            </a:r>
            <a:r>
              <a:rPr sz="1800" dirty="0">
                <a:latin typeface="Carlito"/>
                <a:cs typeface="Carlito"/>
              </a:rPr>
              <a:t>the </a:t>
            </a:r>
            <a:r>
              <a:rPr sz="1800" spc="-10" dirty="0">
                <a:latin typeface="Carlito"/>
                <a:cs typeface="Carlito"/>
              </a:rPr>
              <a:t>code" </a:t>
            </a:r>
            <a:r>
              <a:rPr sz="1800" spc="-5" dirty="0">
                <a:latin typeface="Carlito"/>
                <a:cs typeface="Carlito"/>
              </a:rPr>
              <a:t>by analyzing </a:t>
            </a:r>
            <a:r>
              <a:rPr sz="1800" dirty="0">
                <a:latin typeface="Carlito"/>
                <a:cs typeface="Carlito"/>
              </a:rPr>
              <a:t>a </a:t>
            </a:r>
            <a:r>
              <a:rPr sz="1800" spc="-5" dirty="0">
                <a:latin typeface="Carlito"/>
                <a:cs typeface="Carlito"/>
              </a:rPr>
              <a:t>succession of</a:t>
            </a:r>
            <a:r>
              <a:rPr sz="1800" spc="110" dirty="0">
                <a:latin typeface="Carlito"/>
                <a:cs typeface="Carlito"/>
              </a:rPr>
              <a:t> </a:t>
            </a:r>
            <a:r>
              <a:rPr sz="1800" dirty="0">
                <a:latin typeface="Carlito"/>
                <a:cs typeface="Carlito"/>
              </a:rPr>
              <a:t>messages.</a:t>
            </a:r>
          </a:p>
          <a:p>
            <a:pPr>
              <a:lnSpc>
                <a:spcPct val="100000"/>
              </a:lnSpc>
              <a:spcBef>
                <a:spcPts val="5"/>
              </a:spcBef>
              <a:buFont typeface="Arial" pitchFamily="34" charset="0"/>
              <a:buChar char="•"/>
            </a:pPr>
            <a:endParaRPr sz="2650" dirty="0">
              <a:latin typeface="Carlito"/>
              <a:cs typeface="Carlito"/>
            </a:endParaRPr>
          </a:p>
          <a:p>
            <a:pPr marL="299085" marR="5080" indent="-287020">
              <a:lnSpc>
                <a:spcPct val="150000"/>
              </a:lnSpc>
              <a:buFont typeface="Arial" pitchFamily="34" charset="0"/>
              <a:buChar char="•"/>
              <a:tabLst>
                <a:tab pos="299085" algn="l"/>
                <a:tab pos="299720" algn="l"/>
              </a:tabLst>
            </a:pPr>
            <a:r>
              <a:rPr sz="1800" spc="-10" dirty="0">
                <a:latin typeface="Carlito"/>
                <a:cs typeface="Carlito"/>
              </a:rPr>
              <a:t>Each</a:t>
            </a:r>
            <a:r>
              <a:rPr sz="1800" spc="-10" dirty="0">
                <a:solidFill>
                  <a:srgbClr val="0462C1"/>
                </a:solidFill>
                <a:latin typeface="Carlito"/>
                <a:cs typeface="Carlito"/>
              </a:rPr>
              <a:t> </a:t>
            </a:r>
            <a:r>
              <a:rPr sz="1800" u="heavy" spc="-5" dirty="0">
                <a:solidFill>
                  <a:srgbClr val="0462C1"/>
                </a:solidFill>
                <a:uFill>
                  <a:solidFill>
                    <a:srgbClr val="0462C1"/>
                  </a:solidFill>
                </a:uFill>
                <a:latin typeface="Carlito"/>
                <a:cs typeface="Carlito"/>
                <a:hlinkClick r:id="rId3"/>
              </a:rPr>
              <a:t>encryption</a:t>
            </a:r>
            <a:r>
              <a:rPr sz="1800" spc="-5" dirty="0">
                <a:solidFill>
                  <a:srgbClr val="0462C1"/>
                </a:solidFill>
                <a:latin typeface="Carlito"/>
                <a:cs typeface="Carlito"/>
              </a:rPr>
              <a:t> </a:t>
            </a:r>
            <a:r>
              <a:rPr sz="1800" spc="-5" dirty="0">
                <a:latin typeface="Carlito"/>
                <a:cs typeface="Carlito"/>
              </a:rPr>
              <a:t>is </a:t>
            </a:r>
            <a:r>
              <a:rPr sz="1800" dirty="0">
                <a:latin typeface="Carlito"/>
                <a:cs typeface="Carlito"/>
              </a:rPr>
              <a:t>unique and </a:t>
            </a:r>
            <a:r>
              <a:rPr sz="1800" spc="-10" dirty="0">
                <a:latin typeface="Carlito"/>
                <a:cs typeface="Carlito"/>
              </a:rPr>
              <a:t>bears </a:t>
            </a:r>
            <a:r>
              <a:rPr sz="1800" dirty="0">
                <a:latin typeface="Carlito"/>
                <a:cs typeface="Carlito"/>
              </a:rPr>
              <a:t>no </a:t>
            </a:r>
            <a:r>
              <a:rPr sz="1800" spc="-10" dirty="0">
                <a:latin typeface="Carlito"/>
                <a:cs typeface="Carlito"/>
              </a:rPr>
              <a:t>relation to </a:t>
            </a:r>
            <a:r>
              <a:rPr sz="1800" dirty="0">
                <a:latin typeface="Carlito"/>
                <a:cs typeface="Carlito"/>
              </a:rPr>
              <a:t>the </a:t>
            </a:r>
            <a:r>
              <a:rPr sz="1800" spc="-10" dirty="0">
                <a:latin typeface="Carlito"/>
                <a:cs typeface="Carlito"/>
              </a:rPr>
              <a:t>next </a:t>
            </a:r>
            <a:r>
              <a:rPr sz="1800" spc="-5" dirty="0">
                <a:latin typeface="Carlito"/>
                <a:cs typeface="Carlito"/>
              </a:rPr>
              <a:t>encryption </a:t>
            </a:r>
            <a:r>
              <a:rPr sz="1800" dirty="0">
                <a:latin typeface="Carlito"/>
                <a:cs typeface="Carlito"/>
              </a:rPr>
              <a:t>so that </a:t>
            </a:r>
            <a:r>
              <a:rPr sz="1800" spc="-5" dirty="0">
                <a:latin typeface="Carlito"/>
                <a:cs typeface="Carlito"/>
              </a:rPr>
              <a:t>some </a:t>
            </a:r>
            <a:r>
              <a:rPr sz="1800" spc="-15" dirty="0">
                <a:latin typeface="Carlito"/>
                <a:cs typeface="Carlito"/>
              </a:rPr>
              <a:t>pattern </a:t>
            </a:r>
            <a:r>
              <a:rPr sz="1800" spc="-10" dirty="0">
                <a:latin typeface="Carlito"/>
                <a:cs typeface="Carlito"/>
              </a:rPr>
              <a:t>can </a:t>
            </a:r>
            <a:r>
              <a:rPr sz="1800" dirty="0">
                <a:latin typeface="Carlito"/>
                <a:cs typeface="Carlito"/>
              </a:rPr>
              <a:t>be  </a:t>
            </a:r>
            <a:r>
              <a:rPr sz="1800" spc="-10" dirty="0">
                <a:latin typeface="Carlito"/>
                <a:cs typeface="Carlito"/>
              </a:rPr>
              <a:t>detected. </a:t>
            </a:r>
            <a:r>
              <a:rPr sz="1800" spc="-5" dirty="0">
                <a:latin typeface="Carlito"/>
                <a:cs typeface="Carlito"/>
              </a:rPr>
              <a:t>With </a:t>
            </a:r>
            <a:r>
              <a:rPr sz="1800" dirty="0">
                <a:latin typeface="Carlito"/>
                <a:cs typeface="Carlito"/>
              </a:rPr>
              <a:t>a </a:t>
            </a:r>
            <a:r>
              <a:rPr sz="1800" spc="-5" dirty="0">
                <a:latin typeface="Carlito"/>
                <a:cs typeface="Carlito"/>
              </a:rPr>
              <a:t>one-time</a:t>
            </a:r>
            <a:r>
              <a:rPr sz="1800" spc="65" dirty="0">
                <a:latin typeface="Carlito"/>
                <a:cs typeface="Carlito"/>
              </a:rPr>
              <a:t> </a:t>
            </a:r>
            <a:r>
              <a:rPr sz="1800" spc="-5" dirty="0">
                <a:latin typeface="Carlito"/>
                <a:cs typeface="Carlito"/>
              </a:rPr>
              <a:t>pad.</a:t>
            </a:r>
            <a:endParaRPr sz="1800" dirty="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71</a:t>
            </a:fld>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957783" y="1449679"/>
            <a:ext cx="9690100" cy="2968625"/>
          </a:xfrm>
          <a:prstGeom prst="rect">
            <a:avLst/>
          </a:prstGeom>
        </p:spPr>
        <p:txBody>
          <a:bodyPr vert="horz" wrap="square" lIns="0" tIns="17399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70"/>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5">
                <a:solidFill>
                  <a:srgbClr val="006FC0"/>
                </a:solidFill>
                <a:latin typeface="Carlito"/>
                <a:cs typeface="Carlito"/>
              </a:rPr>
              <a:t>One-Time</a:t>
            </a:r>
            <a:r>
              <a:rPr sz="2000" spc="-55">
                <a:solidFill>
                  <a:srgbClr val="006FC0"/>
                </a:solidFill>
                <a:latin typeface="Carlito"/>
                <a:cs typeface="Carlito"/>
              </a:rPr>
              <a:t> </a:t>
            </a:r>
            <a:r>
              <a:rPr sz="2000" spc="-20">
                <a:solidFill>
                  <a:srgbClr val="006FC0"/>
                </a:solidFill>
                <a:latin typeface="Carlito"/>
                <a:cs typeface="Carlito"/>
              </a:rPr>
              <a:t>Pad</a:t>
            </a:r>
            <a:endParaRPr sz="2000">
              <a:latin typeface="Carlito"/>
              <a:cs typeface="Carlito"/>
            </a:endParaRPr>
          </a:p>
          <a:p>
            <a:pPr marL="299085" indent="-287020">
              <a:lnSpc>
                <a:spcPct val="100000"/>
              </a:lnSpc>
              <a:spcBef>
                <a:spcPts val="1140"/>
              </a:spcBef>
              <a:buFont typeface="Arial" pitchFamily="34" charset="0"/>
              <a:buChar char="•"/>
              <a:tabLst>
                <a:tab pos="299085" algn="l"/>
                <a:tab pos="299720" algn="l"/>
              </a:tabLst>
            </a:pPr>
            <a:r>
              <a:rPr sz="1800" spc="-10">
                <a:latin typeface="Carlito"/>
                <a:cs typeface="Carlito"/>
              </a:rPr>
              <a:t>How </a:t>
            </a:r>
            <a:r>
              <a:rPr sz="1800" spc="-5">
                <a:latin typeface="Carlito"/>
                <a:cs typeface="Carlito"/>
              </a:rPr>
              <a:t>it</a:t>
            </a:r>
            <a:r>
              <a:rPr sz="1800" spc="35">
                <a:latin typeface="Carlito"/>
                <a:cs typeface="Carlito"/>
              </a:rPr>
              <a:t> </a:t>
            </a:r>
            <a:r>
              <a:rPr sz="1800" spc="-10">
                <a:latin typeface="Carlito"/>
                <a:cs typeface="Carlito"/>
              </a:rPr>
              <a:t>works?</a:t>
            </a:r>
            <a:endParaRPr sz="1800">
              <a:latin typeface="Carlito"/>
              <a:cs typeface="Carlito"/>
            </a:endParaRPr>
          </a:p>
          <a:p>
            <a:pPr marL="756285" lvl="1" indent="-287020">
              <a:lnSpc>
                <a:spcPct val="100000"/>
              </a:lnSpc>
              <a:spcBef>
                <a:spcPts val="1080"/>
              </a:spcBef>
              <a:buFont typeface="Wingdings"/>
              <a:buChar char=""/>
              <a:tabLst>
                <a:tab pos="756920" algn="l"/>
              </a:tabLst>
            </a:pPr>
            <a:r>
              <a:rPr sz="1800" spc="-10">
                <a:latin typeface="Carlito"/>
                <a:cs typeface="Carlito"/>
              </a:rPr>
              <a:t>Convert </a:t>
            </a:r>
            <a:r>
              <a:rPr sz="1800">
                <a:latin typeface="Carlito"/>
                <a:cs typeface="Carlito"/>
              </a:rPr>
              <a:t>the </a:t>
            </a:r>
            <a:r>
              <a:rPr sz="1800" spc="-10">
                <a:latin typeface="Carlito"/>
                <a:cs typeface="Carlito"/>
              </a:rPr>
              <a:t>plaintext to</a:t>
            </a:r>
            <a:r>
              <a:rPr sz="1800" spc="30">
                <a:latin typeface="Carlito"/>
                <a:cs typeface="Carlito"/>
              </a:rPr>
              <a:t> </a:t>
            </a:r>
            <a:r>
              <a:rPr sz="1800" spc="-20">
                <a:latin typeface="Carlito"/>
                <a:cs typeface="Carlito"/>
              </a:rPr>
              <a:t>binary.</a:t>
            </a:r>
            <a:endParaRPr sz="1800">
              <a:latin typeface="Carlito"/>
              <a:cs typeface="Carlito"/>
            </a:endParaRPr>
          </a:p>
          <a:p>
            <a:pPr marL="756285" lvl="1" indent="-287020">
              <a:lnSpc>
                <a:spcPct val="100000"/>
              </a:lnSpc>
              <a:spcBef>
                <a:spcPts val="1080"/>
              </a:spcBef>
              <a:buFont typeface="Wingdings"/>
              <a:buChar char=""/>
              <a:tabLst>
                <a:tab pos="756920" algn="l"/>
              </a:tabLst>
            </a:pPr>
            <a:r>
              <a:rPr sz="1800" spc="-15">
                <a:latin typeface="Carlito"/>
                <a:cs typeface="Carlito"/>
              </a:rPr>
              <a:t>Generate </a:t>
            </a:r>
            <a:r>
              <a:rPr sz="1800">
                <a:latin typeface="Carlito"/>
                <a:cs typeface="Carlito"/>
              </a:rPr>
              <a:t>a </a:t>
            </a:r>
            <a:r>
              <a:rPr sz="1800" spc="-25">
                <a:latin typeface="Carlito"/>
                <a:cs typeface="Carlito"/>
              </a:rPr>
              <a:t>key </a:t>
            </a:r>
            <a:r>
              <a:rPr sz="1800" spc="-5">
                <a:latin typeface="Carlito"/>
                <a:cs typeface="Carlito"/>
              </a:rPr>
              <a:t>that is </a:t>
            </a:r>
            <a:r>
              <a:rPr sz="1800" spc="-10">
                <a:latin typeface="Carlito"/>
                <a:cs typeface="Carlito"/>
              </a:rPr>
              <a:t>totally random. </a:t>
            </a:r>
            <a:r>
              <a:rPr sz="1800">
                <a:latin typeface="Carlito"/>
                <a:cs typeface="Carlito"/>
              </a:rPr>
              <a:t>And, </a:t>
            </a:r>
            <a:r>
              <a:rPr sz="1800" spc="-5">
                <a:latin typeface="Carlito"/>
                <a:cs typeface="Carlito"/>
              </a:rPr>
              <a:t>in </a:t>
            </a:r>
            <a:r>
              <a:rPr sz="1800" spc="-25">
                <a:latin typeface="Carlito"/>
                <a:cs typeface="Carlito"/>
              </a:rPr>
              <a:t>binary, </a:t>
            </a:r>
            <a:r>
              <a:rPr sz="1800" spc="-5">
                <a:latin typeface="Carlito"/>
                <a:cs typeface="Carlito"/>
              </a:rPr>
              <a:t>is </a:t>
            </a:r>
            <a:r>
              <a:rPr sz="1800" spc="-10">
                <a:latin typeface="Carlito"/>
                <a:cs typeface="Carlito"/>
              </a:rPr>
              <a:t>at </a:t>
            </a:r>
            <a:r>
              <a:rPr sz="1800" spc="-5">
                <a:latin typeface="Carlito"/>
                <a:cs typeface="Carlito"/>
              </a:rPr>
              <a:t>least </a:t>
            </a:r>
            <a:r>
              <a:rPr sz="1800">
                <a:latin typeface="Carlito"/>
                <a:cs typeface="Carlito"/>
              </a:rPr>
              <a:t>as </a:t>
            </a:r>
            <a:r>
              <a:rPr sz="1800" spc="-5">
                <a:latin typeface="Carlito"/>
                <a:cs typeface="Carlito"/>
              </a:rPr>
              <a:t>long </a:t>
            </a:r>
            <a:r>
              <a:rPr sz="1800">
                <a:latin typeface="Carlito"/>
                <a:cs typeface="Carlito"/>
              </a:rPr>
              <a:t>as the </a:t>
            </a:r>
            <a:r>
              <a:rPr sz="1800" spc="-10">
                <a:latin typeface="Carlito"/>
                <a:cs typeface="Carlito"/>
              </a:rPr>
              <a:t>plaintext </a:t>
            </a:r>
            <a:r>
              <a:rPr sz="1800" spc="-5">
                <a:latin typeface="Carlito"/>
                <a:cs typeface="Carlito"/>
              </a:rPr>
              <a:t>or</a:t>
            </a:r>
            <a:r>
              <a:rPr sz="1800" spc="250">
                <a:latin typeface="Carlito"/>
                <a:cs typeface="Carlito"/>
              </a:rPr>
              <a:t> </a:t>
            </a:r>
            <a:r>
              <a:rPr sz="1800" spc="-30">
                <a:latin typeface="Carlito"/>
                <a:cs typeface="Carlito"/>
              </a:rPr>
              <a:t>longer.</a:t>
            </a:r>
            <a:endParaRPr sz="1800">
              <a:latin typeface="Carlito"/>
              <a:cs typeface="Carlito"/>
            </a:endParaRPr>
          </a:p>
          <a:p>
            <a:pPr marL="756285" lvl="1" indent="-287020">
              <a:lnSpc>
                <a:spcPct val="100000"/>
              </a:lnSpc>
              <a:spcBef>
                <a:spcPts val="1080"/>
              </a:spcBef>
              <a:buFont typeface="Wingdings"/>
              <a:buChar char=""/>
              <a:tabLst>
                <a:tab pos="756920" algn="l"/>
              </a:tabLst>
            </a:pPr>
            <a:r>
              <a:rPr sz="1800" spc="-10">
                <a:latin typeface="Carlito"/>
                <a:cs typeface="Carlito"/>
              </a:rPr>
              <a:t>Produce </a:t>
            </a:r>
            <a:r>
              <a:rPr sz="1800">
                <a:latin typeface="Carlito"/>
                <a:cs typeface="Carlito"/>
              </a:rPr>
              <a:t>the </a:t>
            </a:r>
            <a:r>
              <a:rPr sz="1800" spc="-10">
                <a:latin typeface="Carlito"/>
                <a:cs typeface="Carlito"/>
              </a:rPr>
              <a:t>ciphertext by </a:t>
            </a:r>
            <a:r>
              <a:rPr sz="1800" spc="-5">
                <a:latin typeface="Carlito"/>
                <a:cs typeface="Carlito"/>
              </a:rPr>
              <a:t>applying bitwise </a:t>
            </a:r>
            <a:r>
              <a:rPr sz="1800" spc="-20">
                <a:latin typeface="Carlito"/>
                <a:cs typeface="Carlito"/>
              </a:rPr>
              <a:t>XOR </a:t>
            </a:r>
            <a:r>
              <a:rPr sz="1800" spc="-5">
                <a:latin typeface="Carlito"/>
                <a:cs typeface="Carlito"/>
              </a:rPr>
              <a:t>on </a:t>
            </a:r>
            <a:r>
              <a:rPr sz="1800">
                <a:latin typeface="Carlito"/>
                <a:cs typeface="Carlito"/>
              </a:rPr>
              <a:t>the </a:t>
            </a:r>
            <a:r>
              <a:rPr sz="1800" spc="-15">
                <a:latin typeface="Carlito"/>
                <a:cs typeface="Carlito"/>
              </a:rPr>
              <a:t>plaintext </a:t>
            </a:r>
            <a:r>
              <a:rPr sz="1800">
                <a:latin typeface="Carlito"/>
                <a:cs typeface="Carlito"/>
              </a:rPr>
              <a:t>and the</a:t>
            </a:r>
            <a:r>
              <a:rPr sz="1800" spc="215">
                <a:latin typeface="Carlito"/>
                <a:cs typeface="Carlito"/>
              </a:rPr>
              <a:t> </a:t>
            </a:r>
            <a:r>
              <a:rPr sz="1800" spc="-50">
                <a:latin typeface="Carlito"/>
                <a:cs typeface="Carlito"/>
              </a:rPr>
              <a:t>key.</a:t>
            </a:r>
            <a:endParaRPr sz="1800">
              <a:latin typeface="Carlito"/>
              <a:cs typeface="Carlito"/>
            </a:endParaRPr>
          </a:p>
          <a:p>
            <a:pPr>
              <a:lnSpc>
                <a:spcPct val="100000"/>
              </a:lnSpc>
            </a:pPr>
            <a:endParaRPr sz="2000">
              <a:latin typeface="Carlito"/>
              <a:cs typeface="Carlito"/>
            </a:endParaRPr>
          </a:p>
          <a:p>
            <a:pPr>
              <a:lnSpc>
                <a:spcPct val="100000"/>
              </a:lnSpc>
              <a:spcBef>
                <a:spcPts val="45"/>
              </a:spcBef>
            </a:pPr>
            <a:endParaRPr sz="1500">
              <a:latin typeface="Carlito"/>
              <a:cs typeface="Carlito"/>
            </a:endParaRPr>
          </a:p>
          <a:p>
            <a:pPr marL="299085" indent="-287020">
              <a:lnSpc>
                <a:spcPct val="100000"/>
              </a:lnSpc>
              <a:spcBef>
                <a:spcPts val="5"/>
              </a:spcBef>
              <a:buFont typeface="Wingdings"/>
              <a:buChar char=""/>
              <a:tabLst>
                <a:tab pos="299085" algn="l"/>
                <a:tab pos="299720" algn="l"/>
              </a:tabLst>
            </a:pPr>
            <a:r>
              <a:rPr sz="1800" spc="-5">
                <a:latin typeface="Carlito"/>
                <a:cs typeface="Carlito"/>
              </a:rPr>
              <a:t>Example:</a:t>
            </a:r>
            <a:endParaRPr sz="1800">
              <a:latin typeface="Carlito"/>
              <a:cs typeface="Carlito"/>
            </a:endParaRPr>
          </a:p>
        </p:txBody>
      </p:sp>
      <p:sp>
        <p:nvSpPr>
          <p:cNvPr id="6" name="object 6"/>
          <p:cNvSpPr txBox="1"/>
          <p:nvPr/>
        </p:nvSpPr>
        <p:spPr>
          <a:xfrm>
            <a:off x="1415033" y="4393035"/>
            <a:ext cx="1504950" cy="1259840"/>
          </a:xfrm>
          <a:prstGeom prst="rect">
            <a:avLst/>
          </a:prstGeom>
        </p:spPr>
        <p:txBody>
          <a:bodyPr vert="horz" wrap="square" lIns="0" tIns="1492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9085" indent="-287020">
              <a:lnSpc>
                <a:spcPct val="100000"/>
              </a:lnSpc>
              <a:spcBef>
                <a:spcPts val="1175"/>
              </a:spcBef>
              <a:buFont typeface="Courier New"/>
              <a:buChar char="o"/>
              <a:tabLst>
                <a:tab pos="299720" algn="l"/>
              </a:tabLst>
            </a:pPr>
            <a:r>
              <a:rPr sz="1800" spc="-10">
                <a:solidFill>
                  <a:srgbClr val="C00000"/>
                </a:solidFill>
                <a:latin typeface="Carlito"/>
                <a:cs typeface="Carlito"/>
              </a:rPr>
              <a:t>Plaintext:</a:t>
            </a:r>
            <a:r>
              <a:rPr sz="1800" spc="-50">
                <a:solidFill>
                  <a:srgbClr val="C00000"/>
                </a:solidFill>
                <a:latin typeface="Carlito"/>
                <a:cs typeface="Carlito"/>
              </a:rPr>
              <a:t> </a:t>
            </a:r>
            <a:r>
              <a:rPr sz="1800" spc="-10">
                <a:solidFill>
                  <a:srgbClr val="C00000"/>
                </a:solidFill>
                <a:latin typeface="Carlito"/>
                <a:cs typeface="Carlito"/>
              </a:rPr>
              <a:t>Hi!</a:t>
            </a:r>
            <a:endParaRPr sz="1800">
              <a:latin typeface="Carlito"/>
              <a:cs typeface="Carlito"/>
            </a:endParaRPr>
          </a:p>
          <a:p>
            <a:pPr marL="299085" indent="-287020">
              <a:lnSpc>
                <a:spcPct val="100000"/>
              </a:lnSpc>
              <a:spcBef>
                <a:spcPts val="1080"/>
              </a:spcBef>
              <a:buFont typeface="Courier New"/>
              <a:buChar char="o"/>
              <a:tabLst>
                <a:tab pos="299720" algn="l"/>
              </a:tabLst>
            </a:pPr>
            <a:r>
              <a:rPr sz="1800" spc="-15">
                <a:solidFill>
                  <a:srgbClr val="00AF50"/>
                </a:solidFill>
                <a:latin typeface="Carlito"/>
                <a:cs typeface="Carlito"/>
              </a:rPr>
              <a:t>Key:</a:t>
            </a:r>
            <a:r>
              <a:rPr sz="1800">
                <a:solidFill>
                  <a:srgbClr val="00AF50"/>
                </a:solidFill>
                <a:latin typeface="Carlito"/>
                <a:cs typeface="Carlito"/>
              </a:rPr>
              <a:t> </a:t>
            </a:r>
            <a:r>
              <a:rPr sz="1800" spc="-5">
                <a:solidFill>
                  <a:srgbClr val="00AF50"/>
                </a:solidFill>
                <a:latin typeface="Carlito"/>
                <a:cs typeface="Carlito"/>
              </a:rPr>
              <a:t>0I;@</a:t>
            </a:r>
            <a:endParaRPr sz="1800">
              <a:latin typeface="Carlito"/>
              <a:cs typeface="Carlito"/>
            </a:endParaRPr>
          </a:p>
          <a:p>
            <a:pPr marL="299085" indent="-287020">
              <a:lnSpc>
                <a:spcPct val="100000"/>
              </a:lnSpc>
              <a:spcBef>
                <a:spcPts val="1080"/>
              </a:spcBef>
              <a:buFont typeface="Courier New"/>
              <a:buChar char="o"/>
              <a:tabLst>
                <a:tab pos="299720" algn="l"/>
              </a:tabLst>
            </a:pPr>
            <a:r>
              <a:rPr sz="1800" spc="-10">
                <a:solidFill>
                  <a:srgbClr val="6F2F9F"/>
                </a:solidFill>
                <a:latin typeface="Carlito"/>
                <a:cs typeface="Carlito"/>
              </a:rPr>
              <a:t>Ciphertext</a:t>
            </a:r>
            <a:endParaRPr sz="1800">
              <a:latin typeface="Carlito"/>
              <a:cs typeface="Carlito"/>
            </a:endParaRPr>
          </a:p>
        </p:txBody>
      </p:sp>
      <p:sp>
        <p:nvSpPr>
          <p:cNvPr id="7" name="object 7"/>
          <p:cNvSpPr/>
          <p:nvPr/>
        </p:nvSpPr>
        <p:spPr>
          <a:xfrm>
            <a:off x="3247644" y="4625340"/>
            <a:ext cx="981710" cy="142240"/>
          </a:xfrm>
          <a:custGeom>
            <a:avLst/>
            <a:gdLst/>
            <a:ahLst/>
            <a:cxnLst/>
            <a:rect l="l" t="t" r="r" b="b"/>
            <a:pathLst>
              <a:path w="981710" h="142239">
                <a:moveTo>
                  <a:pt x="0" y="35433"/>
                </a:moveTo>
                <a:lnTo>
                  <a:pt x="910590" y="35433"/>
                </a:lnTo>
                <a:lnTo>
                  <a:pt x="910590" y="0"/>
                </a:lnTo>
                <a:lnTo>
                  <a:pt x="981456" y="70866"/>
                </a:lnTo>
                <a:lnTo>
                  <a:pt x="910590" y="141732"/>
                </a:lnTo>
                <a:lnTo>
                  <a:pt x="910590" y="106299"/>
                </a:lnTo>
                <a:lnTo>
                  <a:pt x="0" y="106299"/>
                </a:lnTo>
                <a:lnTo>
                  <a:pt x="0" y="35433"/>
                </a:lnTo>
                <a:close/>
              </a:path>
            </a:pathLst>
          </a:custGeom>
          <a:ln w="9144">
            <a:solidFill>
              <a:srgbClr val="EC7C3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8"/>
          <p:cNvSpPr/>
          <p:nvPr/>
        </p:nvSpPr>
        <p:spPr>
          <a:xfrm>
            <a:off x="3247644" y="5099303"/>
            <a:ext cx="981710" cy="142240"/>
          </a:xfrm>
          <a:custGeom>
            <a:avLst/>
            <a:gdLst/>
            <a:ahLst/>
            <a:cxnLst/>
            <a:rect l="l" t="t" r="r" b="b"/>
            <a:pathLst>
              <a:path w="981710" h="142239">
                <a:moveTo>
                  <a:pt x="0" y="35433"/>
                </a:moveTo>
                <a:lnTo>
                  <a:pt x="910590" y="35433"/>
                </a:lnTo>
                <a:lnTo>
                  <a:pt x="910590" y="0"/>
                </a:lnTo>
                <a:lnTo>
                  <a:pt x="981456" y="70866"/>
                </a:lnTo>
                <a:lnTo>
                  <a:pt x="910590" y="141732"/>
                </a:lnTo>
                <a:lnTo>
                  <a:pt x="910590" y="106299"/>
                </a:lnTo>
                <a:lnTo>
                  <a:pt x="0" y="106299"/>
                </a:lnTo>
                <a:lnTo>
                  <a:pt x="0" y="35433"/>
                </a:lnTo>
                <a:close/>
              </a:path>
            </a:pathLst>
          </a:custGeom>
          <a:ln w="9144">
            <a:solidFill>
              <a:srgbClr val="EC7C3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9"/>
          <p:cNvSpPr/>
          <p:nvPr/>
        </p:nvSpPr>
        <p:spPr>
          <a:xfrm>
            <a:off x="3247644" y="5530596"/>
            <a:ext cx="981710" cy="142240"/>
          </a:xfrm>
          <a:custGeom>
            <a:avLst/>
            <a:gdLst/>
            <a:ahLst/>
            <a:cxnLst/>
            <a:rect l="l" t="t" r="r" b="b"/>
            <a:pathLst>
              <a:path w="981710" h="142239">
                <a:moveTo>
                  <a:pt x="0" y="35432"/>
                </a:moveTo>
                <a:lnTo>
                  <a:pt x="910590" y="35432"/>
                </a:lnTo>
                <a:lnTo>
                  <a:pt x="910590" y="0"/>
                </a:lnTo>
                <a:lnTo>
                  <a:pt x="981456" y="70865"/>
                </a:lnTo>
                <a:lnTo>
                  <a:pt x="910590" y="141731"/>
                </a:lnTo>
                <a:lnTo>
                  <a:pt x="910590" y="106298"/>
                </a:lnTo>
                <a:lnTo>
                  <a:pt x="0" y="106298"/>
                </a:lnTo>
                <a:lnTo>
                  <a:pt x="0" y="35432"/>
                </a:lnTo>
                <a:close/>
              </a:path>
            </a:pathLst>
          </a:custGeom>
          <a:ln w="9144">
            <a:solidFill>
              <a:srgbClr val="EC7C3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10"/>
          <p:cNvSpPr txBox="1"/>
          <p:nvPr/>
        </p:nvSpPr>
        <p:spPr>
          <a:xfrm>
            <a:off x="4071873" y="4528566"/>
            <a:ext cx="4159885" cy="122999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5145">
              <a:lnSpc>
                <a:spcPts val="2035"/>
              </a:lnSpc>
              <a:spcBef>
                <a:spcPts val="100"/>
              </a:spcBef>
            </a:pPr>
            <a:r>
              <a:rPr sz="1800">
                <a:solidFill>
                  <a:srgbClr val="C00000"/>
                </a:solidFill>
                <a:latin typeface="Carlito"/>
                <a:cs typeface="Carlito"/>
              </a:rPr>
              <a:t>1001000 1101001 </a:t>
            </a:r>
            <a:r>
              <a:rPr sz="1800" spc="-5">
                <a:solidFill>
                  <a:srgbClr val="C00000"/>
                </a:solidFill>
                <a:latin typeface="Carlito"/>
                <a:cs typeface="Carlito"/>
              </a:rPr>
              <a:t>0100001</a:t>
            </a:r>
            <a:endParaRPr sz="1800">
              <a:latin typeface="Carlito"/>
              <a:cs typeface="Carlito"/>
            </a:endParaRPr>
          </a:p>
          <a:p>
            <a:pPr marL="12700">
              <a:lnSpc>
                <a:spcPts val="1755"/>
              </a:lnSpc>
            </a:pPr>
            <a:r>
              <a:rPr sz="1800" spc="-20">
                <a:solidFill>
                  <a:srgbClr val="FF0000"/>
                </a:solidFill>
                <a:latin typeface="Carlito"/>
                <a:cs typeface="Carlito"/>
              </a:rPr>
              <a:t>XOR</a:t>
            </a:r>
            <a:endParaRPr sz="1800">
              <a:latin typeface="Carlito"/>
              <a:cs typeface="Carlito"/>
            </a:endParaRPr>
          </a:p>
          <a:p>
            <a:pPr marL="525145">
              <a:lnSpc>
                <a:spcPts val="1880"/>
              </a:lnSpc>
            </a:pPr>
            <a:r>
              <a:rPr sz="1800">
                <a:solidFill>
                  <a:srgbClr val="00AF50"/>
                </a:solidFill>
                <a:latin typeface="Carlito"/>
                <a:cs typeface="Carlito"/>
              </a:rPr>
              <a:t>0110000 1101100 0111011</a:t>
            </a:r>
            <a:r>
              <a:rPr sz="1800" spc="355">
                <a:solidFill>
                  <a:srgbClr val="00AF50"/>
                </a:solidFill>
                <a:latin typeface="Carlito"/>
                <a:cs typeface="Carlito"/>
              </a:rPr>
              <a:t> </a:t>
            </a:r>
            <a:r>
              <a:rPr sz="1800" spc="-5">
                <a:solidFill>
                  <a:srgbClr val="00AF50"/>
                </a:solidFill>
                <a:latin typeface="Carlito"/>
                <a:cs typeface="Carlito"/>
              </a:rPr>
              <a:t>1000000</a:t>
            </a:r>
            <a:endParaRPr sz="1800">
              <a:latin typeface="Carlito"/>
              <a:cs typeface="Carlito"/>
            </a:endParaRPr>
          </a:p>
          <a:p>
            <a:pPr>
              <a:lnSpc>
                <a:spcPct val="100000"/>
              </a:lnSpc>
              <a:spcBef>
                <a:spcPts val="5"/>
              </a:spcBef>
            </a:pPr>
            <a:endParaRPr sz="1350">
              <a:latin typeface="Carlito"/>
              <a:cs typeface="Carlito"/>
            </a:endParaRPr>
          </a:p>
          <a:p>
            <a:pPr marL="588010">
              <a:lnSpc>
                <a:spcPct val="100000"/>
              </a:lnSpc>
            </a:pPr>
            <a:r>
              <a:rPr sz="1800">
                <a:solidFill>
                  <a:srgbClr val="6F2F9F"/>
                </a:solidFill>
                <a:latin typeface="Carlito"/>
                <a:cs typeface="Carlito"/>
              </a:rPr>
              <a:t>1111000 0000101 0011010</a:t>
            </a:r>
            <a:r>
              <a:rPr sz="1800" spc="340">
                <a:solidFill>
                  <a:srgbClr val="6F2F9F"/>
                </a:solidFill>
                <a:latin typeface="Carlito"/>
                <a:cs typeface="Carlito"/>
              </a:rPr>
              <a:t> </a:t>
            </a:r>
            <a:r>
              <a:rPr sz="1800" spc="-5">
                <a:solidFill>
                  <a:srgbClr val="6F2F9F"/>
                </a:solidFill>
                <a:latin typeface="Carlito"/>
                <a:cs typeface="Carlito"/>
              </a:rPr>
              <a:t>1000000</a:t>
            </a:r>
            <a:endParaRPr sz="1800">
              <a:latin typeface="Carlito"/>
              <a:cs typeface="Carlito"/>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72</a:t>
            </a:fld>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957783" y="1888508"/>
            <a:ext cx="10276840" cy="3379470"/>
          </a:xfrm>
          <a:prstGeom prst="rect">
            <a:avLst/>
          </a:prstGeom>
        </p:spPr>
        <p:txBody>
          <a:bodyPr vert="horz" wrap="square" lIns="0" tIns="17335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65"/>
              </a:spcBef>
            </a:pPr>
            <a:r>
              <a:rPr sz="2000" b="1" dirty="0">
                <a:solidFill>
                  <a:srgbClr val="006FC0"/>
                </a:solidFill>
                <a:latin typeface="Carlito"/>
                <a:cs typeface="Carlito"/>
              </a:rPr>
              <a:t>2. </a:t>
            </a:r>
            <a:r>
              <a:rPr sz="2000" b="1" spc="-5" dirty="0">
                <a:solidFill>
                  <a:srgbClr val="006FC0"/>
                </a:solidFill>
                <a:latin typeface="Carlito"/>
                <a:cs typeface="Carlito"/>
              </a:rPr>
              <a:t>Substitution technique: </a:t>
            </a:r>
            <a:r>
              <a:rPr sz="2000" spc="-5" dirty="0">
                <a:solidFill>
                  <a:srgbClr val="006FC0"/>
                </a:solidFill>
                <a:latin typeface="Carlito"/>
                <a:cs typeface="Carlito"/>
              </a:rPr>
              <a:t>Hill</a:t>
            </a:r>
            <a:r>
              <a:rPr sz="2000" spc="-45" dirty="0">
                <a:solidFill>
                  <a:srgbClr val="006FC0"/>
                </a:solidFill>
                <a:latin typeface="Carlito"/>
                <a:cs typeface="Carlito"/>
              </a:rPr>
              <a:t> </a:t>
            </a:r>
            <a:r>
              <a:rPr sz="2000" spc="-5" dirty="0">
                <a:solidFill>
                  <a:srgbClr val="006FC0"/>
                </a:solidFill>
                <a:latin typeface="Carlito"/>
                <a:cs typeface="Carlito"/>
              </a:rPr>
              <a:t>Cipher</a:t>
            </a:r>
            <a:endParaRPr sz="2000" dirty="0">
              <a:latin typeface="Carlito"/>
              <a:cs typeface="Carlito"/>
            </a:endParaRPr>
          </a:p>
          <a:p>
            <a:pPr marL="299085" marR="5080" indent="-287020">
              <a:lnSpc>
                <a:spcPct val="150000"/>
              </a:lnSpc>
              <a:spcBef>
                <a:spcPts val="55"/>
              </a:spcBef>
              <a:buFont typeface="Arial" pitchFamily="34" charset="0"/>
              <a:buChar char="•"/>
              <a:tabLst>
                <a:tab pos="299085" algn="l"/>
                <a:tab pos="299720" algn="l"/>
              </a:tabLst>
            </a:pPr>
            <a:r>
              <a:rPr sz="1800" spc="-5" dirty="0">
                <a:latin typeface="Carlito"/>
                <a:cs typeface="Carlito"/>
              </a:rPr>
              <a:t>Hill cipher is </a:t>
            </a:r>
            <a:r>
              <a:rPr sz="1800" dirty="0">
                <a:latin typeface="Carlito"/>
                <a:cs typeface="Carlito"/>
              </a:rPr>
              <a:t>a </a:t>
            </a:r>
            <a:r>
              <a:rPr sz="1800" spc="-10" dirty="0" err="1">
                <a:latin typeface="Carlito"/>
                <a:cs typeface="Carlito"/>
              </a:rPr>
              <a:t>polygraphic</a:t>
            </a:r>
            <a:r>
              <a:rPr sz="1800" spc="-10" dirty="0">
                <a:latin typeface="Carlito"/>
                <a:cs typeface="Carlito"/>
              </a:rPr>
              <a:t> </a:t>
            </a:r>
            <a:r>
              <a:rPr sz="1800" spc="-5" dirty="0">
                <a:latin typeface="Carlito"/>
                <a:cs typeface="Carlito"/>
              </a:rPr>
              <a:t>substitution cipher based on linear </a:t>
            </a:r>
            <a:r>
              <a:rPr sz="1800" spc="-10" dirty="0">
                <a:latin typeface="Carlito"/>
                <a:cs typeface="Carlito"/>
              </a:rPr>
              <a:t>algebra. Each </a:t>
            </a:r>
            <a:r>
              <a:rPr sz="1800" spc="-15" dirty="0">
                <a:latin typeface="Carlito"/>
                <a:cs typeface="Carlito"/>
              </a:rPr>
              <a:t>letter </a:t>
            </a:r>
            <a:r>
              <a:rPr sz="1800" spc="-5" dirty="0">
                <a:latin typeface="Carlito"/>
                <a:cs typeface="Carlito"/>
              </a:rPr>
              <a:t>is </a:t>
            </a:r>
            <a:r>
              <a:rPr sz="1800" spc="-10" dirty="0">
                <a:latin typeface="Carlito"/>
                <a:cs typeface="Carlito"/>
              </a:rPr>
              <a:t>represented </a:t>
            </a:r>
            <a:r>
              <a:rPr sz="1800" spc="-5" dirty="0">
                <a:latin typeface="Carlito"/>
                <a:cs typeface="Carlito"/>
              </a:rPr>
              <a:t>by </a:t>
            </a:r>
            <a:r>
              <a:rPr sz="1800" dirty="0">
                <a:latin typeface="Carlito"/>
                <a:cs typeface="Carlito"/>
              </a:rPr>
              <a:t>a  number modulo</a:t>
            </a:r>
            <a:r>
              <a:rPr sz="1800" spc="15" dirty="0">
                <a:latin typeface="Carlito"/>
                <a:cs typeface="Carlito"/>
              </a:rPr>
              <a:t> </a:t>
            </a:r>
            <a:r>
              <a:rPr sz="1800" spc="-5" dirty="0">
                <a:latin typeface="Carlito"/>
                <a:cs typeface="Carlito"/>
              </a:rPr>
              <a:t>26.</a:t>
            </a:r>
            <a:endParaRPr sz="1800" dirty="0">
              <a:latin typeface="Carlito"/>
              <a:cs typeface="Carlito"/>
            </a:endParaRPr>
          </a:p>
          <a:p>
            <a:pPr marL="299085" indent="-287020">
              <a:lnSpc>
                <a:spcPct val="100000"/>
              </a:lnSpc>
              <a:spcBef>
                <a:spcPts val="1085"/>
              </a:spcBef>
              <a:buFont typeface="Arial" pitchFamily="34" charset="0"/>
              <a:buChar char="•"/>
              <a:tabLst>
                <a:tab pos="299085" algn="l"/>
                <a:tab pos="299720" algn="l"/>
              </a:tabLst>
            </a:pPr>
            <a:r>
              <a:rPr sz="1800" spc="-10" dirty="0">
                <a:latin typeface="Carlito"/>
                <a:cs typeface="Carlito"/>
              </a:rPr>
              <a:t>Often </a:t>
            </a:r>
            <a:r>
              <a:rPr sz="1800" dirty="0">
                <a:latin typeface="Carlito"/>
                <a:cs typeface="Carlito"/>
              </a:rPr>
              <a:t>the </a:t>
            </a:r>
            <a:r>
              <a:rPr sz="1800" spc="-5" dirty="0">
                <a:latin typeface="Carlito"/>
                <a:cs typeface="Carlito"/>
              </a:rPr>
              <a:t>simple scheme </a:t>
            </a:r>
            <a:r>
              <a:rPr sz="1800" dirty="0">
                <a:latin typeface="Carlito"/>
                <a:cs typeface="Carlito"/>
              </a:rPr>
              <a:t>A = </a:t>
            </a:r>
            <a:r>
              <a:rPr sz="1800" spc="-5" dirty="0">
                <a:latin typeface="Carlito"/>
                <a:cs typeface="Carlito"/>
              </a:rPr>
              <a:t>0, </a:t>
            </a:r>
            <a:r>
              <a:rPr sz="1800" dirty="0">
                <a:latin typeface="Carlito"/>
                <a:cs typeface="Carlito"/>
              </a:rPr>
              <a:t>B = </a:t>
            </a:r>
            <a:r>
              <a:rPr sz="1800" spc="-5" dirty="0">
                <a:latin typeface="Carlito"/>
                <a:cs typeface="Carlito"/>
              </a:rPr>
              <a:t>1, </a:t>
            </a:r>
            <a:r>
              <a:rPr sz="1800" spc="-280" dirty="0">
                <a:latin typeface="Arial" pitchFamily="34" charset="0"/>
                <a:cs typeface="Arial" pitchFamily="34" charset="0"/>
              </a:rPr>
              <a:t>…</a:t>
            </a:r>
            <a:r>
              <a:rPr sz="1800" spc="-280" dirty="0">
                <a:latin typeface="Carlito"/>
                <a:cs typeface="Carlito"/>
              </a:rPr>
              <a:t>, </a:t>
            </a:r>
            <a:r>
              <a:rPr sz="1800" dirty="0">
                <a:latin typeface="Carlito"/>
                <a:cs typeface="Carlito"/>
              </a:rPr>
              <a:t>Z = </a:t>
            </a:r>
            <a:r>
              <a:rPr sz="1800" spc="-5" dirty="0">
                <a:latin typeface="Carlito"/>
                <a:cs typeface="Carlito"/>
              </a:rPr>
              <a:t>25 is </a:t>
            </a:r>
            <a:r>
              <a:rPr sz="1800" dirty="0">
                <a:latin typeface="Carlito"/>
                <a:cs typeface="Carlito"/>
              </a:rPr>
              <a:t>used, but </a:t>
            </a:r>
            <a:r>
              <a:rPr sz="1800" spc="-5" dirty="0">
                <a:latin typeface="Carlito"/>
                <a:cs typeface="Carlito"/>
              </a:rPr>
              <a:t>this is not </a:t>
            </a:r>
            <a:r>
              <a:rPr sz="1800" dirty="0">
                <a:latin typeface="Carlito"/>
                <a:cs typeface="Carlito"/>
              </a:rPr>
              <a:t>an </a:t>
            </a:r>
            <a:r>
              <a:rPr sz="1800" spc="-5" dirty="0">
                <a:latin typeface="Carlito"/>
                <a:cs typeface="Carlito"/>
              </a:rPr>
              <a:t>essential </a:t>
            </a:r>
            <a:r>
              <a:rPr sz="1800" spc="-15" dirty="0">
                <a:latin typeface="Carlito"/>
                <a:cs typeface="Carlito"/>
              </a:rPr>
              <a:t>feature </a:t>
            </a:r>
            <a:r>
              <a:rPr sz="1800" spc="-5" dirty="0">
                <a:latin typeface="Carlito"/>
                <a:cs typeface="Carlito"/>
              </a:rPr>
              <a:t>of </a:t>
            </a:r>
            <a:r>
              <a:rPr sz="1800" dirty="0">
                <a:latin typeface="Carlito"/>
                <a:cs typeface="Carlito"/>
              </a:rPr>
              <a:t>the</a:t>
            </a:r>
            <a:r>
              <a:rPr sz="1800" spc="235" dirty="0">
                <a:latin typeface="Carlito"/>
                <a:cs typeface="Carlito"/>
              </a:rPr>
              <a:t> </a:t>
            </a:r>
            <a:r>
              <a:rPr sz="1800" spc="-30" dirty="0">
                <a:latin typeface="Carlito"/>
                <a:cs typeface="Carlito"/>
              </a:rPr>
              <a:t>cipher.</a:t>
            </a:r>
            <a:endParaRPr sz="1800" dirty="0">
              <a:latin typeface="Carlito"/>
              <a:cs typeface="Carlito"/>
            </a:endParaRPr>
          </a:p>
          <a:p>
            <a:pPr marL="299085" indent="-287020">
              <a:lnSpc>
                <a:spcPct val="100000"/>
              </a:lnSpc>
              <a:spcBef>
                <a:spcPts val="1080"/>
              </a:spcBef>
              <a:buFont typeface="Arial" pitchFamily="34" charset="0"/>
              <a:buChar char="•"/>
              <a:tabLst>
                <a:tab pos="299085" algn="l"/>
                <a:tab pos="299720" algn="l"/>
              </a:tabLst>
            </a:pPr>
            <a:r>
              <a:rPr sz="1800" spc="-80" dirty="0">
                <a:latin typeface="Carlito"/>
                <a:cs typeface="Carlito"/>
              </a:rPr>
              <a:t>To </a:t>
            </a:r>
            <a:r>
              <a:rPr sz="1800" spc="-5" dirty="0">
                <a:latin typeface="Carlito"/>
                <a:cs typeface="Carlito"/>
              </a:rPr>
              <a:t>encrypt </a:t>
            </a:r>
            <a:r>
              <a:rPr sz="1800" dirty="0">
                <a:latin typeface="Carlito"/>
                <a:cs typeface="Carlito"/>
              </a:rPr>
              <a:t>a </a:t>
            </a:r>
            <a:r>
              <a:rPr sz="1800" spc="-5" dirty="0">
                <a:latin typeface="Carlito"/>
                <a:cs typeface="Carlito"/>
              </a:rPr>
              <a:t>message, </a:t>
            </a:r>
            <a:r>
              <a:rPr sz="1800" dirty="0">
                <a:latin typeface="Carlito"/>
                <a:cs typeface="Carlito"/>
              </a:rPr>
              <a:t>each </a:t>
            </a:r>
            <a:r>
              <a:rPr sz="1800" spc="-5" dirty="0">
                <a:latin typeface="Carlito"/>
                <a:cs typeface="Carlito"/>
              </a:rPr>
              <a:t>block </a:t>
            </a:r>
            <a:r>
              <a:rPr sz="1800" dirty="0">
                <a:latin typeface="Carlito"/>
                <a:cs typeface="Carlito"/>
              </a:rPr>
              <a:t>of n </a:t>
            </a:r>
            <a:r>
              <a:rPr sz="1800" spc="-20" dirty="0">
                <a:latin typeface="Carlito"/>
                <a:cs typeface="Carlito"/>
              </a:rPr>
              <a:t>letters </a:t>
            </a:r>
            <a:r>
              <a:rPr sz="1800" spc="-5" dirty="0">
                <a:latin typeface="Carlito"/>
                <a:cs typeface="Carlito"/>
              </a:rPr>
              <a:t>is multiplied by </a:t>
            </a:r>
            <a:r>
              <a:rPr sz="1800" dirty="0">
                <a:latin typeface="Carlito"/>
                <a:cs typeface="Carlito"/>
              </a:rPr>
              <a:t>an </a:t>
            </a:r>
            <a:r>
              <a:rPr sz="1800" spc="-10" dirty="0">
                <a:latin typeface="Carlito"/>
                <a:cs typeface="Carlito"/>
              </a:rPr>
              <a:t>invertible </a:t>
            </a:r>
            <a:r>
              <a:rPr sz="1800" dirty="0">
                <a:latin typeface="Carlito"/>
                <a:cs typeface="Carlito"/>
              </a:rPr>
              <a:t>n × n </a:t>
            </a:r>
            <a:r>
              <a:rPr sz="1800" spc="-5" dirty="0">
                <a:latin typeface="Carlito"/>
                <a:cs typeface="Carlito"/>
              </a:rPr>
              <a:t>matrix, </a:t>
            </a:r>
            <a:r>
              <a:rPr sz="1800" spc="-10" dirty="0">
                <a:latin typeface="Carlito"/>
                <a:cs typeface="Carlito"/>
              </a:rPr>
              <a:t>against </a:t>
            </a:r>
            <a:r>
              <a:rPr sz="1800" spc="-5" dirty="0">
                <a:latin typeface="Carlito"/>
                <a:cs typeface="Carlito"/>
              </a:rPr>
              <a:t>modulus</a:t>
            </a:r>
            <a:r>
              <a:rPr sz="1800" spc="385" dirty="0">
                <a:latin typeface="Carlito"/>
                <a:cs typeface="Carlito"/>
              </a:rPr>
              <a:t> </a:t>
            </a:r>
            <a:r>
              <a:rPr sz="1800" spc="-5" dirty="0">
                <a:latin typeface="Carlito"/>
                <a:cs typeface="Carlito"/>
              </a:rPr>
              <a:t>26.</a:t>
            </a:r>
            <a:endParaRPr sz="1800" dirty="0">
              <a:latin typeface="Carlito"/>
              <a:cs typeface="Carlito"/>
            </a:endParaRPr>
          </a:p>
          <a:p>
            <a:pPr marL="299085" indent="-287020">
              <a:lnSpc>
                <a:spcPct val="100000"/>
              </a:lnSpc>
              <a:spcBef>
                <a:spcPts val="1080"/>
              </a:spcBef>
              <a:buFont typeface="Arial" pitchFamily="34" charset="0"/>
              <a:buChar char="•"/>
              <a:tabLst>
                <a:tab pos="299085" algn="l"/>
                <a:tab pos="299720" algn="l"/>
              </a:tabLst>
            </a:pPr>
            <a:r>
              <a:rPr sz="1800" spc="-80" dirty="0">
                <a:latin typeface="Carlito"/>
                <a:cs typeface="Carlito"/>
              </a:rPr>
              <a:t>To </a:t>
            </a:r>
            <a:r>
              <a:rPr sz="1800" spc="-5" dirty="0">
                <a:latin typeface="Carlito"/>
                <a:cs typeface="Carlito"/>
              </a:rPr>
              <a:t>decrypt </a:t>
            </a:r>
            <a:r>
              <a:rPr sz="1800" dirty="0">
                <a:latin typeface="Carlito"/>
                <a:cs typeface="Carlito"/>
              </a:rPr>
              <a:t>the </a:t>
            </a:r>
            <a:r>
              <a:rPr sz="1800" spc="-5" dirty="0">
                <a:latin typeface="Carlito"/>
                <a:cs typeface="Carlito"/>
              </a:rPr>
              <a:t>message, </a:t>
            </a:r>
            <a:r>
              <a:rPr sz="1800" dirty="0">
                <a:latin typeface="Carlito"/>
                <a:cs typeface="Carlito"/>
              </a:rPr>
              <a:t>each </a:t>
            </a:r>
            <a:r>
              <a:rPr sz="1800" spc="-5" dirty="0">
                <a:latin typeface="Carlito"/>
                <a:cs typeface="Carlito"/>
              </a:rPr>
              <a:t>block is multiplied by </a:t>
            </a:r>
            <a:r>
              <a:rPr sz="1800" dirty="0">
                <a:latin typeface="Carlito"/>
                <a:cs typeface="Carlito"/>
              </a:rPr>
              <a:t>the </a:t>
            </a:r>
            <a:r>
              <a:rPr sz="1800" spc="-15" dirty="0">
                <a:latin typeface="Carlito"/>
                <a:cs typeface="Carlito"/>
              </a:rPr>
              <a:t>inverse </a:t>
            </a:r>
            <a:r>
              <a:rPr sz="1800" spc="-5" dirty="0">
                <a:latin typeface="Carlito"/>
                <a:cs typeface="Carlito"/>
              </a:rPr>
              <a:t>of </a:t>
            </a:r>
            <a:r>
              <a:rPr sz="1800" dirty="0">
                <a:latin typeface="Carlito"/>
                <a:cs typeface="Carlito"/>
              </a:rPr>
              <a:t>the </a:t>
            </a:r>
            <a:r>
              <a:rPr sz="1800" spc="-5" dirty="0">
                <a:latin typeface="Carlito"/>
                <a:cs typeface="Carlito"/>
              </a:rPr>
              <a:t>matrix used </a:t>
            </a:r>
            <a:r>
              <a:rPr sz="1800" spc="-15" dirty="0">
                <a:latin typeface="Carlito"/>
                <a:cs typeface="Carlito"/>
              </a:rPr>
              <a:t>for</a:t>
            </a:r>
            <a:r>
              <a:rPr sz="1800" spc="270" dirty="0">
                <a:latin typeface="Carlito"/>
                <a:cs typeface="Carlito"/>
              </a:rPr>
              <a:t> </a:t>
            </a:r>
            <a:r>
              <a:rPr sz="1800" spc="-5" dirty="0">
                <a:latin typeface="Carlito"/>
                <a:cs typeface="Carlito"/>
              </a:rPr>
              <a:t>encryption.</a:t>
            </a:r>
            <a:endParaRPr sz="1800" dirty="0">
              <a:latin typeface="Carlito"/>
              <a:cs typeface="Carlito"/>
            </a:endParaRPr>
          </a:p>
          <a:p>
            <a:pPr marL="299085" indent="-287020">
              <a:lnSpc>
                <a:spcPct val="100000"/>
              </a:lnSpc>
              <a:spcBef>
                <a:spcPts val="1080"/>
              </a:spcBef>
              <a:buFont typeface="Arial" pitchFamily="34" charset="0"/>
              <a:buChar char="•"/>
              <a:tabLst>
                <a:tab pos="299085" algn="l"/>
                <a:tab pos="299720" algn="l"/>
              </a:tabLst>
            </a:pPr>
            <a:r>
              <a:rPr sz="1800" spc="-5" dirty="0">
                <a:latin typeface="Carlito"/>
                <a:cs typeface="Carlito"/>
              </a:rPr>
              <a:t>The matrix used </a:t>
            </a:r>
            <a:r>
              <a:rPr sz="1800" spc="-15" dirty="0">
                <a:latin typeface="Carlito"/>
                <a:cs typeface="Carlito"/>
              </a:rPr>
              <a:t>for </a:t>
            </a:r>
            <a:r>
              <a:rPr sz="1800" dirty="0">
                <a:latin typeface="Carlito"/>
                <a:cs typeface="Carlito"/>
              </a:rPr>
              <a:t>encryption </a:t>
            </a:r>
            <a:r>
              <a:rPr sz="1800" spc="-5" dirty="0">
                <a:latin typeface="Carlito"/>
                <a:cs typeface="Carlito"/>
              </a:rPr>
              <a:t>is </a:t>
            </a:r>
            <a:r>
              <a:rPr sz="1800" dirty="0">
                <a:latin typeface="Carlito"/>
                <a:cs typeface="Carlito"/>
              </a:rPr>
              <a:t>the </a:t>
            </a:r>
            <a:r>
              <a:rPr sz="1800" spc="-5" dirty="0">
                <a:latin typeface="Carlito"/>
                <a:cs typeface="Carlito"/>
              </a:rPr>
              <a:t>cipher </a:t>
            </a:r>
            <a:r>
              <a:rPr sz="1800" spc="-55" dirty="0">
                <a:latin typeface="Carlito"/>
                <a:cs typeface="Carlito"/>
              </a:rPr>
              <a:t>key, </a:t>
            </a:r>
            <a:r>
              <a:rPr sz="1800" dirty="0">
                <a:latin typeface="Carlito"/>
                <a:cs typeface="Carlito"/>
              </a:rPr>
              <a:t>and </a:t>
            </a:r>
            <a:r>
              <a:rPr sz="1800" spc="-5" dirty="0">
                <a:latin typeface="Carlito"/>
                <a:cs typeface="Carlito"/>
              </a:rPr>
              <a:t>it should </a:t>
            </a:r>
            <a:r>
              <a:rPr sz="1800" dirty="0">
                <a:latin typeface="Carlito"/>
                <a:cs typeface="Carlito"/>
              </a:rPr>
              <a:t>be </a:t>
            </a:r>
            <a:r>
              <a:rPr sz="1800" spc="-5" dirty="0">
                <a:latin typeface="Carlito"/>
                <a:cs typeface="Carlito"/>
              </a:rPr>
              <a:t>chosen randomly </a:t>
            </a:r>
            <a:r>
              <a:rPr sz="1800" spc="-10" dirty="0">
                <a:latin typeface="Carlito"/>
                <a:cs typeface="Carlito"/>
              </a:rPr>
              <a:t>from </a:t>
            </a:r>
            <a:r>
              <a:rPr sz="1800" dirty="0">
                <a:latin typeface="Carlito"/>
                <a:cs typeface="Carlito"/>
              </a:rPr>
              <a:t>the </a:t>
            </a:r>
            <a:r>
              <a:rPr sz="1800" spc="-5" dirty="0">
                <a:latin typeface="Carlito"/>
                <a:cs typeface="Carlito"/>
              </a:rPr>
              <a:t>set</a:t>
            </a:r>
            <a:r>
              <a:rPr sz="1800" spc="204" dirty="0">
                <a:latin typeface="Carlito"/>
                <a:cs typeface="Carlito"/>
              </a:rPr>
              <a:t> </a:t>
            </a:r>
            <a:r>
              <a:rPr sz="1800" spc="-5" dirty="0">
                <a:latin typeface="Carlito"/>
                <a:cs typeface="Carlito"/>
              </a:rPr>
              <a:t>of</a:t>
            </a:r>
            <a:endParaRPr sz="1800" dirty="0">
              <a:latin typeface="Carlito"/>
              <a:cs typeface="Carlito"/>
            </a:endParaRPr>
          </a:p>
          <a:p>
            <a:pPr marL="299085">
              <a:lnSpc>
                <a:spcPct val="100000"/>
              </a:lnSpc>
              <a:spcBef>
                <a:spcPts val="1080"/>
              </a:spcBef>
            </a:pPr>
            <a:r>
              <a:rPr sz="1800" spc="-10" dirty="0">
                <a:latin typeface="Carlito"/>
                <a:cs typeface="Carlito"/>
              </a:rPr>
              <a:t>invertible </a:t>
            </a:r>
            <a:r>
              <a:rPr sz="1800" dirty="0">
                <a:latin typeface="Carlito"/>
                <a:cs typeface="Carlito"/>
              </a:rPr>
              <a:t>n × n </a:t>
            </a:r>
            <a:r>
              <a:rPr sz="1800" spc="-5" dirty="0">
                <a:latin typeface="Carlito"/>
                <a:cs typeface="Carlito"/>
              </a:rPr>
              <a:t>matrices (modulo</a:t>
            </a:r>
            <a:r>
              <a:rPr sz="1800" spc="65" dirty="0">
                <a:latin typeface="Carlito"/>
                <a:cs typeface="Carlito"/>
              </a:rPr>
              <a:t> </a:t>
            </a:r>
            <a:r>
              <a:rPr sz="1800" spc="-5" dirty="0">
                <a:latin typeface="Carlito"/>
                <a:cs typeface="Carlito"/>
              </a:rPr>
              <a:t>26)</a:t>
            </a:r>
            <a:endParaRPr sz="1800" dirty="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73</a:t>
            </a:fld>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grpSp>
        <p:nvGrpSpPr>
          <p:cNvPr id="5" name="object 5"/>
          <p:cNvGrpSpPr/>
          <p:nvPr/>
        </p:nvGrpSpPr>
        <p:grpSpPr>
          <a:xfrm>
            <a:off x="4821173" y="1764792"/>
            <a:ext cx="5887085" cy="3462654"/>
            <a:chOff x="4821173" y="1764792"/>
            <a:chExt cx="5887085" cy="3462654"/>
          </a:xfrm>
        </p:grpSpPr>
        <p:sp>
          <p:nvSpPr>
            <p:cNvPr id="6" name="object 6"/>
            <p:cNvSpPr/>
            <p:nvPr/>
          </p:nvSpPr>
          <p:spPr>
            <a:xfrm>
              <a:off x="9107423" y="1764792"/>
              <a:ext cx="1600574" cy="1522878"/>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p:nvPr/>
          </p:nvSpPr>
          <p:spPr>
            <a:xfrm>
              <a:off x="6244970" y="2535936"/>
              <a:ext cx="2863850" cy="1256665"/>
            </a:xfrm>
            <a:custGeom>
              <a:avLst/>
              <a:gdLst/>
              <a:ahLst/>
              <a:cxnLst/>
              <a:rect l="l" t="t" r="r" b="b"/>
              <a:pathLst>
                <a:path w="2863850" h="1256664">
                  <a:moveTo>
                    <a:pt x="2778223" y="26616"/>
                  </a:moveTo>
                  <a:lnTo>
                    <a:pt x="0" y="1229995"/>
                  </a:lnTo>
                  <a:lnTo>
                    <a:pt x="11429" y="1256538"/>
                  </a:lnTo>
                  <a:lnTo>
                    <a:pt x="2789709" y="53135"/>
                  </a:lnTo>
                  <a:lnTo>
                    <a:pt x="2778223" y="26616"/>
                  </a:lnTo>
                  <a:close/>
                </a:path>
                <a:path w="2863850" h="1256664">
                  <a:moveTo>
                    <a:pt x="2850714" y="20827"/>
                  </a:moveTo>
                  <a:lnTo>
                    <a:pt x="2791586" y="20827"/>
                  </a:lnTo>
                  <a:lnTo>
                    <a:pt x="2803017" y="47371"/>
                  </a:lnTo>
                  <a:lnTo>
                    <a:pt x="2789709" y="53135"/>
                  </a:lnTo>
                  <a:lnTo>
                    <a:pt x="2801238" y="79755"/>
                  </a:lnTo>
                  <a:lnTo>
                    <a:pt x="2850714" y="20827"/>
                  </a:lnTo>
                  <a:close/>
                </a:path>
                <a:path w="2863850" h="1256664">
                  <a:moveTo>
                    <a:pt x="2791586" y="20827"/>
                  </a:moveTo>
                  <a:lnTo>
                    <a:pt x="2778223" y="26616"/>
                  </a:lnTo>
                  <a:lnTo>
                    <a:pt x="2789709" y="53135"/>
                  </a:lnTo>
                  <a:lnTo>
                    <a:pt x="2803017" y="47371"/>
                  </a:lnTo>
                  <a:lnTo>
                    <a:pt x="2791586" y="20827"/>
                  </a:lnTo>
                  <a:close/>
                </a:path>
                <a:path w="2863850" h="1256664">
                  <a:moveTo>
                    <a:pt x="2766695" y="0"/>
                  </a:moveTo>
                  <a:lnTo>
                    <a:pt x="2778223" y="26616"/>
                  </a:lnTo>
                  <a:lnTo>
                    <a:pt x="2791586" y="20827"/>
                  </a:lnTo>
                  <a:lnTo>
                    <a:pt x="2850714" y="20827"/>
                  </a:lnTo>
                  <a:lnTo>
                    <a:pt x="2863723" y="5334"/>
                  </a:lnTo>
                  <a:lnTo>
                    <a:pt x="2766695" y="0"/>
                  </a:lnTo>
                  <a:close/>
                </a:path>
              </a:pathLst>
            </a:custGeom>
            <a:solidFill>
              <a:srgbClr val="EC7C3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8"/>
            <p:cNvSpPr/>
            <p:nvPr/>
          </p:nvSpPr>
          <p:spPr>
            <a:xfrm>
              <a:off x="9588266" y="3779146"/>
              <a:ext cx="686541" cy="1448164"/>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9"/>
            <p:cNvSpPr/>
            <p:nvPr/>
          </p:nvSpPr>
          <p:spPr>
            <a:xfrm>
              <a:off x="4821173" y="4285488"/>
              <a:ext cx="4775200" cy="86995"/>
            </a:xfrm>
            <a:custGeom>
              <a:avLst/>
              <a:gdLst/>
              <a:ahLst/>
              <a:cxnLst/>
              <a:rect l="l" t="t" r="r" b="b"/>
              <a:pathLst>
                <a:path w="4775200" h="86995">
                  <a:moveTo>
                    <a:pt x="4688078" y="0"/>
                  </a:moveTo>
                  <a:lnTo>
                    <a:pt x="4688078" y="86868"/>
                  </a:lnTo>
                  <a:lnTo>
                    <a:pt x="4745990" y="57912"/>
                  </a:lnTo>
                  <a:lnTo>
                    <a:pt x="4702556" y="57912"/>
                  </a:lnTo>
                  <a:lnTo>
                    <a:pt x="4702556" y="28956"/>
                  </a:lnTo>
                  <a:lnTo>
                    <a:pt x="4745989" y="28956"/>
                  </a:lnTo>
                  <a:lnTo>
                    <a:pt x="4688078" y="0"/>
                  </a:lnTo>
                  <a:close/>
                </a:path>
                <a:path w="4775200" h="86995">
                  <a:moveTo>
                    <a:pt x="4688078" y="28956"/>
                  </a:moveTo>
                  <a:lnTo>
                    <a:pt x="0" y="28956"/>
                  </a:lnTo>
                  <a:lnTo>
                    <a:pt x="0" y="57912"/>
                  </a:lnTo>
                  <a:lnTo>
                    <a:pt x="4688078" y="57912"/>
                  </a:lnTo>
                  <a:lnTo>
                    <a:pt x="4688078" y="28956"/>
                  </a:lnTo>
                  <a:close/>
                </a:path>
                <a:path w="4775200" h="86995">
                  <a:moveTo>
                    <a:pt x="4745989" y="28956"/>
                  </a:moveTo>
                  <a:lnTo>
                    <a:pt x="4702556" y="28956"/>
                  </a:lnTo>
                  <a:lnTo>
                    <a:pt x="4702556" y="57912"/>
                  </a:lnTo>
                  <a:lnTo>
                    <a:pt x="4745990" y="57912"/>
                  </a:lnTo>
                  <a:lnTo>
                    <a:pt x="4774946" y="43434"/>
                  </a:lnTo>
                  <a:lnTo>
                    <a:pt x="4745989" y="28956"/>
                  </a:lnTo>
                  <a:close/>
                </a:path>
              </a:pathLst>
            </a:custGeom>
            <a:solidFill>
              <a:srgbClr val="EC7C3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0" name="object 10"/>
          <p:cNvSpPr txBox="1"/>
          <p:nvPr/>
        </p:nvSpPr>
        <p:spPr>
          <a:xfrm>
            <a:off x="957783" y="1929705"/>
            <a:ext cx="5449570" cy="3143885"/>
          </a:xfrm>
          <a:prstGeom prst="rect">
            <a:avLst/>
          </a:prstGeom>
        </p:spPr>
        <p:txBody>
          <a:bodyPr vert="horz" wrap="square" lIns="0" tIns="1320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40"/>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5">
                <a:solidFill>
                  <a:srgbClr val="006FC0"/>
                </a:solidFill>
                <a:latin typeface="Carlito"/>
                <a:cs typeface="Carlito"/>
              </a:rPr>
              <a:t>Hill Cipher:</a:t>
            </a:r>
            <a:r>
              <a:rPr sz="2000" spc="-45">
                <a:solidFill>
                  <a:srgbClr val="006FC0"/>
                </a:solidFill>
                <a:latin typeface="Carlito"/>
                <a:cs typeface="Carlito"/>
              </a:rPr>
              <a:t> </a:t>
            </a:r>
            <a:r>
              <a:rPr sz="2000" spc="-10">
                <a:solidFill>
                  <a:srgbClr val="006FC0"/>
                </a:solidFill>
                <a:latin typeface="Carlito"/>
                <a:cs typeface="Carlito"/>
              </a:rPr>
              <a:t>Example</a:t>
            </a:r>
            <a:endParaRPr sz="2000">
              <a:latin typeface="Carlito"/>
              <a:cs typeface="Carlito"/>
            </a:endParaRPr>
          </a:p>
          <a:p>
            <a:pPr marL="2767965" marR="226695">
              <a:lnSpc>
                <a:spcPct val="100000"/>
              </a:lnSpc>
              <a:spcBef>
                <a:spcPts val="745"/>
              </a:spcBef>
            </a:pPr>
            <a:r>
              <a:rPr sz="1600" spc="160">
                <a:latin typeface="Arial" pitchFamily="34" charset="0"/>
                <a:cs typeface="Arial" pitchFamily="34" charset="0"/>
              </a:rPr>
              <a:t>Input </a:t>
            </a:r>
            <a:r>
              <a:rPr sz="1600" spc="430">
                <a:latin typeface="Arial" pitchFamily="34" charset="0"/>
                <a:cs typeface="Arial" pitchFamily="34" charset="0"/>
              </a:rPr>
              <a:t>: </a:t>
            </a:r>
            <a:r>
              <a:rPr sz="1600" spc="210">
                <a:latin typeface="Arial" pitchFamily="34" charset="0"/>
                <a:cs typeface="Arial" pitchFamily="34" charset="0"/>
              </a:rPr>
              <a:t>Plaintext: </a:t>
            </a:r>
            <a:r>
              <a:rPr sz="1600" spc="-195">
                <a:latin typeface="Arial" pitchFamily="34" charset="0"/>
                <a:cs typeface="Arial" pitchFamily="34" charset="0"/>
              </a:rPr>
              <a:t>ACT  </a:t>
            </a:r>
            <a:r>
              <a:rPr sz="1600" spc="70">
                <a:latin typeface="Arial" pitchFamily="34" charset="0"/>
                <a:cs typeface="Arial" pitchFamily="34" charset="0"/>
              </a:rPr>
              <a:t>Key:</a:t>
            </a:r>
            <a:r>
              <a:rPr sz="1600" spc="420">
                <a:latin typeface="Arial" pitchFamily="34" charset="0"/>
                <a:cs typeface="Arial" pitchFamily="34" charset="0"/>
              </a:rPr>
              <a:t> </a:t>
            </a:r>
            <a:r>
              <a:rPr sz="1600" spc="-265">
                <a:latin typeface="Arial" pitchFamily="34" charset="0"/>
                <a:cs typeface="Arial" pitchFamily="34" charset="0"/>
              </a:rPr>
              <a:t>GYBNQKURP</a:t>
            </a:r>
            <a:endParaRPr sz="1600">
              <a:latin typeface="Arial" pitchFamily="34" charset="0"/>
              <a:cs typeface="Arial" pitchFamily="34" charset="0"/>
            </a:endParaRPr>
          </a:p>
          <a:p>
            <a:pPr marL="2767965">
              <a:lnSpc>
                <a:spcPct val="100000"/>
              </a:lnSpc>
              <a:spcBef>
                <a:spcPts val="5"/>
              </a:spcBef>
            </a:pPr>
            <a:r>
              <a:rPr sz="1600" spc="75">
                <a:latin typeface="Arial" pitchFamily="34" charset="0"/>
                <a:cs typeface="Arial" pitchFamily="34" charset="0"/>
              </a:rPr>
              <a:t>Output </a:t>
            </a:r>
            <a:r>
              <a:rPr sz="1600" spc="430">
                <a:latin typeface="Arial" pitchFamily="34" charset="0"/>
                <a:cs typeface="Arial" pitchFamily="34" charset="0"/>
              </a:rPr>
              <a:t>: </a:t>
            </a:r>
            <a:r>
              <a:rPr sz="1600" spc="170">
                <a:latin typeface="Arial" pitchFamily="34" charset="0"/>
                <a:cs typeface="Arial" pitchFamily="34" charset="0"/>
              </a:rPr>
              <a:t>Ciphertext: </a:t>
            </a:r>
            <a:r>
              <a:rPr sz="1600" spc="-280">
                <a:latin typeface="Arial" pitchFamily="34" charset="0"/>
                <a:cs typeface="Arial" pitchFamily="34" charset="0"/>
              </a:rPr>
              <a:t>POH</a:t>
            </a:r>
            <a:endParaRPr sz="1600">
              <a:latin typeface="Arial" pitchFamily="34" charset="0"/>
              <a:cs typeface="Arial" pitchFamily="34" charset="0"/>
            </a:endParaRPr>
          </a:p>
          <a:p>
            <a:pPr marL="12700" marR="390525">
              <a:lnSpc>
                <a:spcPct val="100000"/>
              </a:lnSpc>
              <a:spcBef>
                <a:spcPts val="1220"/>
              </a:spcBef>
            </a:pPr>
            <a:r>
              <a:rPr sz="1800" spc="-140">
                <a:latin typeface="Arial" pitchFamily="34" charset="0"/>
                <a:cs typeface="Arial" pitchFamily="34" charset="0"/>
              </a:rPr>
              <a:t>We </a:t>
            </a:r>
            <a:r>
              <a:rPr sz="1800" spc="-110">
                <a:latin typeface="Arial" pitchFamily="34" charset="0"/>
                <a:cs typeface="Arial" pitchFamily="34" charset="0"/>
              </a:rPr>
              <a:t>have </a:t>
            </a:r>
            <a:r>
              <a:rPr sz="1800" spc="15">
                <a:latin typeface="Arial" pitchFamily="34" charset="0"/>
                <a:cs typeface="Arial" pitchFamily="34" charset="0"/>
              </a:rPr>
              <a:t>to </a:t>
            </a:r>
            <a:r>
              <a:rPr sz="1800" spc="-50">
                <a:latin typeface="Arial" pitchFamily="34" charset="0"/>
                <a:cs typeface="Arial" pitchFamily="34" charset="0"/>
              </a:rPr>
              <a:t>encrypt </a:t>
            </a:r>
            <a:r>
              <a:rPr sz="1800" spc="-20">
                <a:latin typeface="Arial" pitchFamily="34" charset="0"/>
                <a:cs typeface="Arial" pitchFamily="34" charset="0"/>
              </a:rPr>
              <a:t>the </a:t>
            </a:r>
            <a:r>
              <a:rPr sz="1800" spc="-140">
                <a:latin typeface="Arial" pitchFamily="34" charset="0"/>
                <a:cs typeface="Arial" pitchFamily="34" charset="0"/>
              </a:rPr>
              <a:t>message </a:t>
            </a:r>
            <a:r>
              <a:rPr sz="1800" spc="-155">
                <a:latin typeface="Arial" pitchFamily="34" charset="0"/>
                <a:cs typeface="Arial" pitchFamily="34" charset="0"/>
              </a:rPr>
              <a:t>‘ACT’ </a:t>
            </a:r>
            <a:r>
              <a:rPr sz="1800" spc="-114">
                <a:latin typeface="Arial" pitchFamily="34" charset="0"/>
                <a:cs typeface="Arial" pitchFamily="34" charset="0"/>
              </a:rPr>
              <a:t>(n=3).The </a:t>
            </a:r>
            <a:r>
              <a:rPr sz="1800" spc="-120">
                <a:latin typeface="Arial" pitchFamily="34" charset="0"/>
                <a:cs typeface="Arial" pitchFamily="34" charset="0"/>
              </a:rPr>
              <a:t>key </a:t>
            </a:r>
            <a:r>
              <a:rPr sz="1800" spc="-95">
                <a:latin typeface="Arial" pitchFamily="34" charset="0"/>
                <a:cs typeface="Arial" pitchFamily="34" charset="0"/>
              </a:rPr>
              <a:t>is  </a:t>
            </a:r>
            <a:r>
              <a:rPr sz="1800" spc="-195">
                <a:latin typeface="Arial" pitchFamily="34" charset="0"/>
                <a:cs typeface="Arial" pitchFamily="34" charset="0"/>
              </a:rPr>
              <a:t>‘GYBNQKURP’ </a:t>
            </a:r>
            <a:r>
              <a:rPr sz="1800" spc="-55">
                <a:latin typeface="Arial" pitchFamily="34" charset="0"/>
                <a:cs typeface="Arial" pitchFamily="34" charset="0"/>
              </a:rPr>
              <a:t>which </a:t>
            </a:r>
            <a:r>
              <a:rPr sz="1800" spc="-120">
                <a:latin typeface="Arial" pitchFamily="34" charset="0"/>
                <a:cs typeface="Arial" pitchFamily="34" charset="0"/>
              </a:rPr>
              <a:t>can </a:t>
            </a:r>
            <a:r>
              <a:rPr sz="1800" spc="-85">
                <a:latin typeface="Arial" pitchFamily="34" charset="0"/>
                <a:cs typeface="Arial" pitchFamily="34" charset="0"/>
              </a:rPr>
              <a:t>be </a:t>
            </a:r>
            <a:r>
              <a:rPr sz="1800" spc="-5">
                <a:latin typeface="Arial" pitchFamily="34" charset="0"/>
                <a:cs typeface="Arial" pitchFamily="34" charset="0"/>
              </a:rPr>
              <a:t>written </a:t>
            </a:r>
            <a:r>
              <a:rPr sz="1800" spc="-170">
                <a:latin typeface="Arial" pitchFamily="34" charset="0"/>
                <a:cs typeface="Arial" pitchFamily="34" charset="0"/>
              </a:rPr>
              <a:t>as </a:t>
            </a:r>
            <a:r>
              <a:rPr sz="1800" spc="-20">
                <a:latin typeface="Arial" pitchFamily="34" charset="0"/>
                <a:cs typeface="Arial" pitchFamily="34" charset="0"/>
              </a:rPr>
              <a:t>the </a:t>
            </a:r>
            <a:r>
              <a:rPr sz="1800" spc="-5">
                <a:latin typeface="Carlito"/>
                <a:cs typeface="Carlito"/>
              </a:rPr>
              <a:t>nxn</a:t>
            </a:r>
            <a:r>
              <a:rPr sz="1800" spc="60">
                <a:latin typeface="Carlito"/>
                <a:cs typeface="Carlito"/>
              </a:rPr>
              <a:t> </a:t>
            </a:r>
            <a:r>
              <a:rPr sz="1800" spc="-5">
                <a:latin typeface="Carlito"/>
                <a:cs typeface="Carlito"/>
              </a:rPr>
              <a:t>matrix:</a:t>
            </a:r>
            <a:endParaRPr sz="1800">
              <a:latin typeface="Carlito"/>
              <a:cs typeface="Carlito"/>
            </a:endParaRPr>
          </a:p>
          <a:p>
            <a:pPr>
              <a:lnSpc>
                <a:spcPct val="100000"/>
              </a:lnSpc>
              <a:spcBef>
                <a:spcPts val="25"/>
              </a:spcBef>
            </a:pPr>
            <a:endParaRPr sz="1500">
              <a:latin typeface="Carlito"/>
              <a:cs typeface="Carlito"/>
            </a:endParaRPr>
          </a:p>
          <a:p>
            <a:pPr marL="78740">
              <a:lnSpc>
                <a:spcPct val="100000"/>
              </a:lnSpc>
            </a:pPr>
            <a:r>
              <a:rPr sz="1800" spc="-135">
                <a:latin typeface="Arial" pitchFamily="34" charset="0"/>
                <a:cs typeface="Arial" pitchFamily="34" charset="0"/>
              </a:rPr>
              <a:t>The </a:t>
            </a:r>
            <a:r>
              <a:rPr sz="1800" spc="-140">
                <a:latin typeface="Arial" pitchFamily="34" charset="0"/>
                <a:cs typeface="Arial" pitchFamily="34" charset="0"/>
              </a:rPr>
              <a:t>message </a:t>
            </a:r>
            <a:r>
              <a:rPr sz="1800" spc="-155">
                <a:latin typeface="Arial" pitchFamily="34" charset="0"/>
                <a:cs typeface="Arial" pitchFamily="34" charset="0"/>
              </a:rPr>
              <a:t>‘ACT’ </a:t>
            </a:r>
            <a:r>
              <a:rPr sz="1800" spc="-95">
                <a:latin typeface="Arial" pitchFamily="34" charset="0"/>
                <a:cs typeface="Arial" pitchFamily="34" charset="0"/>
              </a:rPr>
              <a:t>is </a:t>
            </a:r>
            <a:r>
              <a:rPr sz="1800" spc="-5">
                <a:latin typeface="Arial" pitchFamily="34" charset="0"/>
                <a:cs typeface="Arial" pitchFamily="34" charset="0"/>
              </a:rPr>
              <a:t>written </a:t>
            </a:r>
            <a:r>
              <a:rPr sz="1800" spc="-170">
                <a:latin typeface="Arial" pitchFamily="34" charset="0"/>
                <a:cs typeface="Arial" pitchFamily="34" charset="0"/>
              </a:rPr>
              <a:t>as</a:t>
            </a:r>
            <a:r>
              <a:rPr sz="1800" spc="-5">
                <a:latin typeface="Arial" pitchFamily="34" charset="0"/>
                <a:cs typeface="Arial" pitchFamily="34" charset="0"/>
              </a:rPr>
              <a:t> </a:t>
            </a:r>
            <a:r>
              <a:rPr sz="1800" spc="-50">
                <a:latin typeface="Arial" pitchFamily="34" charset="0"/>
                <a:cs typeface="Arial" pitchFamily="34" charset="0"/>
              </a:rPr>
              <a:t>vector:</a:t>
            </a:r>
            <a:endParaRPr sz="1800">
              <a:latin typeface="Arial" pitchFamily="34" charset="0"/>
              <a:cs typeface="Arial" pitchFamily="34" charset="0"/>
            </a:endParaRPr>
          </a:p>
          <a:p>
            <a:pPr>
              <a:lnSpc>
                <a:spcPct val="100000"/>
              </a:lnSpc>
              <a:spcBef>
                <a:spcPts val="50"/>
              </a:spcBef>
            </a:pPr>
            <a:endParaRPr sz="2550">
              <a:latin typeface="Arial" pitchFamily="34" charset="0"/>
              <a:cs typeface="Arial" pitchFamily="34" charset="0"/>
            </a:endParaRPr>
          </a:p>
          <a:p>
            <a:pPr marL="78740">
              <a:lnSpc>
                <a:spcPct val="100000"/>
              </a:lnSpc>
              <a:spcBef>
                <a:spcPts val="5"/>
              </a:spcBef>
            </a:pPr>
            <a:r>
              <a:rPr sz="1800" spc="-5">
                <a:solidFill>
                  <a:srgbClr val="40424E"/>
                </a:solidFill>
                <a:latin typeface="Carlito"/>
                <a:cs typeface="Carlito"/>
              </a:rPr>
              <a:t>The enciphered </a:t>
            </a:r>
            <a:r>
              <a:rPr sz="1800" spc="-10">
                <a:solidFill>
                  <a:srgbClr val="40424E"/>
                </a:solidFill>
                <a:latin typeface="Carlito"/>
                <a:cs typeface="Carlito"/>
              </a:rPr>
              <a:t>vector </a:t>
            </a:r>
            <a:r>
              <a:rPr sz="1800" spc="-5">
                <a:solidFill>
                  <a:srgbClr val="40424E"/>
                </a:solidFill>
                <a:latin typeface="Carlito"/>
                <a:cs typeface="Carlito"/>
              </a:rPr>
              <a:t>is given</a:t>
            </a:r>
            <a:r>
              <a:rPr sz="1800" spc="60">
                <a:solidFill>
                  <a:srgbClr val="40424E"/>
                </a:solidFill>
                <a:latin typeface="Carlito"/>
                <a:cs typeface="Carlito"/>
              </a:rPr>
              <a:t> </a:t>
            </a:r>
            <a:r>
              <a:rPr sz="1800">
                <a:solidFill>
                  <a:srgbClr val="40424E"/>
                </a:solidFill>
                <a:latin typeface="Carlito"/>
                <a:cs typeface="Carlito"/>
              </a:rPr>
              <a:t>as:</a:t>
            </a:r>
            <a:endParaRPr sz="1800">
              <a:latin typeface="Carlito"/>
              <a:cs typeface="Carlito"/>
            </a:endParaRPr>
          </a:p>
        </p:txBody>
      </p:sp>
      <p:sp>
        <p:nvSpPr>
          <p:cNvPr id="11" name="object 11"/>
          <p:cNvSpPr/>
          <p:nvPr/>
        </p:nvSpPr>
        <p:spPr>
          <a:xfrm>
            <a:off x="1106424" y="5251703"/>
            <a:ext cx="6324600" cy="1400556"/>
          </a:xfrm>
          <a:prstGeom prst="rect">
            <a:avLst/>
          </a:prstGeom>
          <a:blipFill>
            <a:blip r:embed="rId4"/>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12"/>
          <p:cNvSpPr txBox="1"/>
          <p:nvPr/>
        </p:nvSpPr>
        <p:spPr>
          <a:xfrm>
            <a:off x="7875269" y="5648655"/>
            <a:ext cx="2024380" cy="57467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100000"/>
              </a:lnSpc>
              <a:spcBef>
                <a:spcPts val="100"/>
              </a:spcBef>
            </a:pPr>
            <a:r>
              <a:rPr sz="1800" spc="-5">
                <a:solidFill>
                  <a:srgbClr val="40424E"/>
                </a:solidFill>
                <a:latin typeface="Carlito"/>
                <a:cs typeface="Carlito"/>
              </a:rPr>
              <a:t>which </a:t>
            </a:r>
            <a:r>
              <a:rPr sz="1800" spc="-10">
                <a:solidFill>
                  <a:srgbClr val="40424E"/>
                </a:solidFill>
                <a:latin typeface="Carlito"/>
                <a:cs typeface="Carlito"/>
              </a:rPr>
              <a:t>corresponds to  </a:t>
            </a:r>
            <a:r>
              <a:rPr sz="1800" spc="-45">
                <a:solidFill>
                  <a:srgbClr val="40424E"/>
                </a:solidFill>
                <a:latin typeface="Arial" pitchFamily="34" charset="0"/>
                <a:cs typeface="Arial" pitchFamily="34" charset="0"/>
              </a:rPr>
              <a:t>ciphertext </a:t>
            </a:r>
            <a:r>
              <a:rPr sz="1800" spc="-5">
                <a:solidFill>
                  <a:srgbClr val="40424E"/>
                </a:solidFill>
                <a:latin typeface="Arial" pitchFamily="34" charset="0"/>
                <a:cs typeface="Arial" pitchFamily="34" charset="0"/>
              </a:rPr>
              <a:t>of</a:t>
            </a:r>
            <a:r>
              <a:rPr sz="1800" spc="-135">
                <a:solidFill>
                  <a:srgbClr val="40424E"/>
                </a:solidFill>
                <a:latin typeface="Arial" pitchFamily="34" charset="0"/>
                <a:cs typeface="Arial" pitchFamily="34" charset="0"/>
              </a:rPr>
              <a:t> </a:t>
            </a:r>
            <a:r>
              <a:rPr sz="1800" spc="10">
                <a:solidFill>
                  <a:srgbClr val="40424E"/>
                </a:solidFill>
                <a:latin typeface="Arial" pitchFamily="34" charset="0"/>
                <a:cs typeface="Arial" pitchFamily="34" charset="0"/>
              </a:rPr>
              <a:t>‘</a:t>
            </a:r>
            <a:r>
              <a:rPr sz="1800" spc="10">
                <a:solidFill>
                  <a:srgbClr val="00AF50"/>
                </a:solidFill>
                <a:latin typeface="Carlito"/>
                <a:cs typeface="Carlito"/>
              </a:rPr>
              <a:t>POH</a:t>
            </a:r>
            <a:r>
              <a:rPr sz="1800" spc="10">
                <a:solidFill>
                  <a:srgbClr val="40424E"/>
                </a:solidFill>
                <a:latin typeface="Arial" pitchFamily="34" charset="0"/>
                <a:cs typeface="Arial" pitchFamily="34" charset="0"/>
              </a:rPr>
              <a:t>’</a:t>
            </a:r>
            <a:endParaRPr sz="1800">
              <a:latin typeface="Arial" pitchFamily="34" charset="0"/>
              <a:cs typeface="Arial" pitchFamily="34" charset="0"/>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74</a:t>
            </a:fld>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957783" y="1888508"/>
            <a:ext cx="10278110" cy="1321435"/>
          </a:xfrm>
          <a:prstGeom prst="rect">
            <a:avLst/>
          </a:prstGeom>
        </p:spPr>
        <p:txBody>
          <a:bodyPr vert="horz" wrap="square" lIns="0" tIns="17335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65"/>
              </a:spcBef>
            </a:pPr>
            <a:r>
              <a:rPr sz="2000" b="1">
                <a:solidFill>
                  <a:srgbClr val="006FC0"/>
                </a:solidFill>
                <a:latin typeface="Carlito"/>
                <a:cs typeface="Carlito"/>
              </a:rPr>
              <a:t>2. </a:t>
            </a:r>
            <a:r>
              <a:rPr sz="2000" b="1" spc="-5">
                <a:solidFill>
                  <a:srgbClr val="006FC0"/>
                </a:solidFill>
                <a:latin typeface="Carlito"/>
                <a:cs typeface="Carlito"/>
              </a:rPr>
              <a:t>Substitution technique: </a:t>
            </a:r>
            <a:r>
              <a:rPr sz="2000" spc="-5">
                <a:solidFill>
                  <a:srgbClr val="006FC0"/>
                </a:solidFill>
                <a:latin typeface="Carlito"/>
                <a:cs typeface="Carlito"/>
              </a:rPr>
              <a:t>Hill Cipher:</a:t>
            </a:r>
            <a:r>
              <a:rPr sz="2000" spc="-45">
                <a:solidFill>
                  <a:srgbClr val="006FC0"/>
                </a:solidFill>
                <a:latin typeface="Carlito"/>
                <a:cs typeface="Carlito"/>
              </a:rPr>
              <a:t> </a:t>
            </a:r>
            <a:r>
              <a:rPr sz="2000" spc="-10">
                <a:solidFill>
                  <a:srgbClr val="006FC0"/>
                </a:solidFill>
                <a:latin typeface="Carlito"/>
                <a:cs typeface="Carlito"/>
              </a:rPr>
              <a:t>Example</a:t>
            </a:r>
            <a:endParaRPr sz="2000">
              <a:latin typeface="Carlito"/>
              <a:cs typeface="Carlito"/>
            </a:endParaRPr>
          </a:p>
          <a:p>
            <a:pPr marL="299085" marR="5080" indent="-287020">
              <a:lnSpc>
                <a:spcPct val="150000"/>
              </a:lnSpc>
              <a:spcBef>
                <a:spcPts val="55"/>
              </a:spcBef>
              <a:buFont typeface="Arial" pitchFamily="34" charset="0"/>
              <a:buChar char="•"/>
              <a:tabLst>
                <a:tab pos="299085" algn="l"/>
                <a:tab pos="299720" algn="l"/>
              </a:tabLst>
            </a:pPr>
            <a:r>
              <a:rPr sz="1800" spc="-80">
                <a:latin typeface="Carlito"/>
                <a:cs typeface="Carlito"/>
              </a:rPr>
              <a:t>To </a:t>
            </a:r>
            <a:r>
              <a:rPr sz="1800" spc="-5">
                <a:latin typeface="Carlito"/>
                <a:cs typeface="Carlito"/>
              </a:rPr>
              <a:t>decrypt </a:t>
            </a:r>
            <a:r>
              <a:rPr sz="1800">
                <a:latin typeface="Carlito"/>
                <a:cs typeface="Carlito"/>
              </a:rPr>
              <a:t>the message, </a:t>
            </a:r>
            <a:r>
              <a:rPr sz="1800" spc="-10">
                <a:latin typeface="Carlito"/>
                <a:cs typeface="Carlito"/>
              </a:rPr>
              <a:t>we </a:t>
            </a:r>
            <a:r>
              <a:rPr sz="1800" spc="-5">
                <a:latin typeface="Carlito"/>
                <a:cs typeface="Carlito"/>
              </a:rPr>
              <a:t>turn </a:t>
            </a:r>
            <a:r>
              <a:rPr sz="1800">
                <a:latin typeface="Carlito"/>
                <a:cs typeface="Carlito"/>
              </a:rPr>
              <a:t>the </a:t>
            </a:r>
            <a:r>
              <a:rPr sz="1800" spc="-5">
                <a:latin typeface="Carlito"/>
                <a:cs typeface="Carlito"/>
              </a:rPr>
              <a:t>ciphertext back </a:t>
            </a:r>
            <a:r>
              <a:rPr sz="1800" spc="-10">
                <a:latin typeface="Carlito"/>
                <a:cs typeface="Carlito"/>
              </a:rPr>
              <a:t>into </a:t>
            </a:r>
            <a:r>
              <a:rPr sz="1800">
                <a:latin typeface="Carlito"/>
                <a:cs typeface="Carlito"/>
              </a:rPr>
              <a:t>a </a:t>
            </a:r>
            <a:r>
              <a:rPr sz="1800" spc="-35">
                <a:latin typeface="Carlito"/>
                <a:cs typeface="Carlito"/>
              </a:rPr>
              <a:t>vector, </a:t>
            </a:r>
            <a:r>
              <a:rPr sz="1800">
                <a:latin typeface="Carlito"/>
                <a:cs typeface="Carlito"/>
              </a:rPr>
              <a:t>then </a:t>
            </a:r>
            <a:r>
              <a:rPr sz="1800" spc="-5">
                <a:latin typeface="Carlito"/>
                <a:cs typeface="Carlito"/>
              </a:rPr>
              <a:t>simply multiply by </a:t>
            </a:r>
            <a:r>
              <a:rPr sz="1800">
                <a:latin typeface="Carlito"/>
                <a:cs typeface="Carlito"/>
              </a:rPr>
              <a:t>the </a:t>
            </a:r>
            <a:r>
              <a:rPr sz="1800" spc="-15">
                <a:latin typeface="Carlito"/>
                <a:cs typeface="Carlito"/>
              </a:rPr>
              <a:t>inverse  </a:t>
            </a:r>
            <a:r>
              <a:rPr sz="1800" spc="-5">
                <a:latin typeface="Carlito"/>
                <a:cs typeface="Carlito"/>
              </a:rPr>
              <a:t>matrix of </a:t>
            </a:r>
            <a:r>
              <a:rPr sz="1800">
                <a:latin typeface="Carlito"/>
                <a:cs typeface="Carlito"/>
              </a:rPr>
              <a:t>the </a:t>
            </a:r>
            <a:r>
              <a:rPr sz="1800" spc="-25">
                <a:latin typeface="Carlito"/>
                <a:cs typeface="Carlito"/>
              </a:rPr>
              <a:t>key </a:t>
            </a:r>
            <a:r>
              <a:rPr sz="1800" spc="-5">
                <a:latin typeface="Carlito"/>
                <a:cs typeface="Carlito"/>
              </a:rPr>
              <a:t>matrix </a:t>
            </a:r>
            <a:r>
              <a:rPr sz="1800" spc="-40">
                <a:latin typeface="Carlito"/>
                <a:cs typeface="Carlito"/>
              </a:rPr>
              <a:t>.The </a:t>
            </a:r>
            <a:r>
              <a:rPr sz="1800" spc="-15">
                <a:latin typeface="Carlito"/>
                <a:cs typeface="Carlito"/>
              </a:rPr>
              <a:t>inverse </a:t>
            </a:r>
            <a:r>
              <a:rPr sz="1800" spc="-5">
                <a:latin typeface="Carlito"/>
                <a:cs typeface="Carlito"/>
              </a:rPr>
              <a:t>of </a:t>
            </a:r>
            <a:r>
              <a:rPr sz="1800">
                <a:latin typeface="Carlito"/>
                <a:cs typeface="Carlito"/>
              </a:rPr>
              <a:t>the </a:t>
            </a:r>
            <a:r>
              <a:rPr sz="1800" spc="-5">
                <a:latin typeface="Carlito"/>
                <a:cs typeface="Carlito"/>
              </a:rPr>
              <a:t>matrix used in </a:t>
            </a:r>
            <a:r>
              <a:rPr sz="1800">
                <a:latin typeface="Carlito"/>
                <a:cs typeface="Carlito"/>
              </a:rPr>
              <a:t>the </a:t>
            </a:r>
            <a:r>
              <a:rPr sz="1800" spc="-10">
                <a:latin typeface="Carlito"/>
                <a:cs typeface="Carlito"/>
              </a:rPr>
              <a:t>previous example</a:t>
            </a:r>
            <a:r>
              <a:rPr sz="1800" spc="195">
                <a:latin typeface="Carlito"/>
                <a:cs typeface="Carlito"/>
              </a:rPr>
              <a:t> </a:t>
            </a:r>
            <a:r>
              <a:rPr sz="1800" spc="-5">
                <a:latin typeface="Carlito"/>
                <a:cs typeface="Carlito"/>
              </a:rPr>
              <a:t>is:</a:t>
            </a:r>
            <a:endParaRPr sz="1800">
              <a:latin typeface="Carlito"/>
              <a:cs typeface="Carlito"/>
            </a:endParaRPr>
          </a:p>
        </p:txBody>
      </p:sp>
      <p:sp>
        <p:nvSpPr>
          <p:cNvPr id="6" name="object 6"/>
          <p:cNvSpPr/>
          <p:nvPr/>
        </p:nvSpPr>
        <p:spPr>
          <a:xfrm>
            <a:off x="3347653" y="3240023"/>
            <a:ext cx="4423222" cy="1411224"/>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p:nvPr/>
        </p:nvSpPr>
        <p:spPr>
          <a:xfrm>
            <a:off x="1317497" y="4784597"/>
            <a:ext cx="319595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spc="-110">
                <a:latin typeface="Arial" pitchFamily="34" charset="0"/>
                <a:cs typeface="Arial" pitchFamily="34" charset="0"/>
              </a:rPr>
              <a:t>For </a:t>
            </a:r>
            <a:r>
              <a:rPr sz="1800" spc="-25">
                <a:latin typeface="Arial" pitchFamily="34" charset="0"/>
                <a:cs typeface="Arial" pitchFamily="34" charset="0"/>
              </a:rPr>
              <a:t>the </a:t>
            </a:r>
            <a:r>
              <a:rPr sz="1800" spc="-70">
                <a:latin typeface="Arial" pitchFamily="34" charset="0"/>
                <a:cs typeface="Arial" pitchFamily="34" charset="0"/>
              </a:rPr>
              <a:t>previous </a:t>
            </a:r>
            <a:r>
              <a:rPr sz="1800" spc="-65">
                <a:latin typeface="Arial" pitchFamily="34" charset="0"/>
                <a:cs typeface="Arial" pitchFamily="34" charset="0"/>
              </a:rPr>
              <a:t>Ciphertext</a:t>
            </a:r>
            <a:r>
              <a:rPr sz="1800" spc="-165">
                <a:latin typeface="Arial" pitchFamily="34" charset="0"/>
                <a:cs typeface="Arial" pitchFamily="34" charset="0"/>
              </a:rPr>
              <a:t> </a:t>
            </a:r>
            <a:r>
              <a:rPr sz="1800" spc="-105">
                <a:latin typeface="Arial" pitchFamily="34" charset="0"/>
                <a:cs typeface="Arial" pitchFamily="34" charset="0"/>
              </a:rPr>
              <a:t>‘POH’:</a:t>
            </a:r>
            <a:endParaRPr sz="1800">
              <a:latin typeface="Arial" pitchFamily="34" charset="0"/>
              <a:cs typeface="Arial" pitchFamily="34" charset="0"/>
            </a:endParaRPr>
          </a:p>
        </p:txBody>
      </p:sp>
      <p:sp>
        <p:nvSpPr>
          <p:cNvPr id="8" name="object 8"/>
          <p:cNvSpPr/>
          <p:nvPr/>
        </p:nvSpPr>
        <p:spPr>
          <a:xfrm>
            <a:off x="3287267" y="5263896"/>
            <a:ext cx="5303520" cy="1196340"/>
          </a:xfrm>
          <a:prstGeom prst="rect">
            <a:avLst/>
          </a:prstGeom>
          <a:blipFill>
            <a:blip r:embed="rId3"/>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9"/>
          <p:cNvSpPr txBox="1"/>
          <p:nvPr/>
        </p:nvSpPr>
        <p:spPr>
          <a:xfrm>
            <a:off x="8984106" y="5710529"/>
            <a:ext cx="2392045" cy="2997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1800" spc="-55">
                <a:latin typeface="Arial" pitchFamily="34" charset="0"/>
                <a:cs typeface="Arial" pitchFamily="34" charset="0"/>
              </a:rPr>
              <a:t>which </a:t>
            </a:r>
            <a:r>
              <a:rPr sz="1800" spc="-110">
                <a:latin typeface="Arial" pitchFamily="34" charset="0"/>
                <a:cs typeface="Arial" pitchFamily="34" charset="0"/>
              </a:rPr>
              <a:t>gives </a:t>
            </a:r>
            <a:r>
              <a:rPr sz="1800" spc="-130">
                <a:latin typeface="Arial" pitchFamily="34" charset="0"/>
                <a:cs typeface="Arial" pitchFamily="34" charset="0"/>
              </a:rPr>
              <a:t>us </a:t>
            </a:r>
            <a:r>
              <a:rPr sz="1800" spc="-110">
                <a:latin typeface="Arial" pitchFamily="34" charset="0"/>
                <a:cs typeface="Arial" pitchFamily="34" charset="0"/>
              </a:rPr>
              <a:t>back</a:t>
            </a:r>
            <a:r>
              <a:rPr sz="1800" spc="-114">
                <a:latin typeface="Arial" pitchFamily="34" charset="0"/>
                <a:cs typeface="Arial" pitchFamily="34" charset="0"/>
              </a:rPr>
              <a:t> </a:t>
            </a:r>
            <a:r>
              <a:rPr sz="1800" spc="-165">
                <a:latin typeface="Arial" pitchFamily="34" charset="0"/>
                <a:cs typeface="Arial" pitchFamily="34" charset="0"/>
              </a:rPr>
              <a:t>‘ACT’.</a:t>
            </a:r>
            <a:endParaRPr sz="1800">
              <a:latin typeface="Arial" pitchFamily="34" charset="0"/>
              <a:cs typeface="Arial" pitchFamily="34" charset="0"/>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75</a:t>
            </a:fld>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632256" y="1398958"/>
            <a:ext cx="9060815" cy="5026660"/>
          </a:xfrm>
          <a:prstGeom prst="rect">
            <a:avLst/>
          </a:prstGeom>
        </p:spPr>
        <p:txBody>
          <a:bodyPr vert="horz" wrap="square" lIns="0" tIns="17462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75"/>
              </a:spcBef>
            </a:pPr>
            <a:r>
              <a:rPr sz="2000" b="1" dirty="0">
                <a:solidFill>
                  <a:srgbClr val="006FC0"/>
                </a:solidFill>
                <a:latin typeface="Carlito"/>
                <a:cs typeface="Carlito"/>
              </a:rPr>
              <a:t>3. </a:t>
            </a:r>
            <a:r>
              <a:rPr sz="2000" b="1" spc="-10" dirty="0">
                <a:solidFill>
                  <a:srgbClr val="006FC0"/>
                </a:solidFill>
                <a:latin typeface="Carlito"/>
                <a:cs typeface="Carlito"/>
              </a:rPr>
              <a:t>Transposition</a:t>
            </a:r>
            <a:r>
              <a:rPr sz="2000" b="1" spc="-50" dirty="0">
                <a:solidFill>
                  <a:srgbClr val="006FC0"/>
                </a:solidFill>
                <a:latin typeface="Carlito"/>
                <a:cs typeface="Carlito"/>
              </a:rPr>
              <a:t> </a:t>
            </a:r>
            <a:r>
              <a:rPr sz="2000" b="1" dirty="0">
                <a:solidFill>
                  <a:srgbClr val="006FC0"/>
                </a:solidFill>
                <a:latin typeface="Carlito"/>
                <a:cs typeface="Carlito"/>
              </a:rPr>
              <a:t>Cipher</a:t>
            </a:r>
            <a:endParaRPr sz="2000" dirty="0">
              <a:latin typeface="Carlito"/>
              <a:cs typeface="Carlito"/>
            </a:endParaRPr>
          </a:p>
          <a:p>
            <a:pPr marL="299085" marR="5080" indent="-287020">
              <a:lnSpc>
                <a:spcPct val="150000"/>
              </a:lnSpc>
              <a:spcBef>
                <a:spcPts val="55"/>
              </a:spcBef>
              <a:buFont typeface="Arial" pitchFamily="34" charset="0"/>
              <a:buChar char="•"/>
              <a:tabLst>
                <a:tab pos="299085" algn="l"/>
                <a:tab pos="299720" algn="l"/>
              </a:tabLst>
            </a:pPr>
            <a:r>
              <a:rPr sz="1800" spc="-15" dirty="0">
                <a:latin typeface="Carlito"/>
                <a:cs typeface="Carlito"/>
              </a:rPr>
              <a:t>Transposition </a:t>
            </a:r>
            <a:r>
              <a:rPr sz="1800" spc="-5" dirty="0">
                <a:latin typeface="Carlito"/>
                <a:cs typeface="Carlito"/>
              </a:rPr>
              <a:t>Cipher is </a:t>
            </a:r>
            <a:r>
              <a:rPr sz="1800" dirty="0">
                <a:latin typeface="Carlito"/>
                <a:cs typeface="Carlito"/>
              </a:rPr>
              <a:t>a </a:t>
            </a:r>
            <a:r>
              <a:rPr sz="1800" spc="-10" dirty="0">
                <a:latin typeface="Carlito"/>
                <a:cs typeface="Carlito"/>
              </a:rPr>
              <a:t>cryptographic </a:t>
            </a:r>
            <a:r>
              <a:rPr sz="1800" spc="-5" dirty="0">
                <a:latin typeface="Carlito"/>
                <a:cs typeface="Carlito"/>
              </a:rPr>
              <a:t>algorithm where </a:t>
            </a:r>
            <a:r>
              <a:rPr sz="1800" dirty="0">
                <a:latin typeface="Carlito"/>
                <a:cs typeface="Carlito"/>
              </a:rPr>
              <a:t>the </a:t>
            </a:r>
            <a:r>
              <a:rPr sz="1800" spc="-10" dirty="0">
                <a:latin typeface="Carlito"/>
                <a:cs typeface="Carlito"/>
              </a:rPr>
              <a:t>order </a:t>
            </a:r>
            <a:r>
              <a:rPr sz="1800" spc="-5" dirty="0">
                <a:latin typeface="Carlito"/>
                <a:cs typeface="Carlito"/>
              </a:rPr>
              <a:t>of alphabets in </a:t>
            </a:r>
            <a:r>
              <a:rPr sz="1800" dirty="0">
                <a:latin typeface="Carlito"/>
                <a:cs typeface="Carlito"/>
              </a:rPr>
              <a:t>the  </a:t>
            </a:r>
            <a:r>
              <a:rPr sz="1800" spc="-10" dirty="0">
                <a:latin typeface="Carlito"/>
                <a:cs typeface="Carlito"/>
              </a:rPr>
              <a:t>plaintext </a:t>
            </a:r>
            <a:r>
              <a:rPr sz="1800" spc="-5" dirty="0">
                <a:latin typeface="Carlito"/>
                <a:cs typeface="Carlito"/>
              </a:rPr>
              <a:t>is </a:t>
            </a:r>
            <a:r>
              <a:rPr sz="1800" spc="-10" dirty="0">
                <a:latin typeface="Carlito"/>
                <a:cs typeface="Carlito"/>
              </a:rPr>
              <a:t>rearranged to </a:t>
            </a:r>
            <a:r>
              <a:rPr sz="1800" spc="-15" dirty="0">
                <a:latin typeface="Carlito"/>
                <a:cs typeface="Carlito"/>
              </a:rPr>
              <a:t>form </a:t>
            </a:r>
            <a:r>
              <a:rPr sz="1800" dirty="0">
                <a:latin typeface="Carlito"/>
                <a:cs typeface="Carlito"/>
              </a:rPr>
              <a:t>a </a:t>
            </a:r>
            <a:r>
              <a:rPr sz="1800" spc="-5" dirty="0">
                <a:latin typeface="Carlito"/>
                <a:cs typeface="Carlito"/>
              </a:rPr>
              <a:t>cipher </a:t>
            </a:r>
            <a:r>
              <a:rPr sz="1800" spc="-15" dirty="0">
                <a:latin typeface="Carlito"/>
                <a:cs typeface="Carlito"/>
              </a:rPr>
              <a:t>text. </a:t>
            </a:r>
            <a:r>
              <a:rPr sz="1800" dirty="0">
                <a:latin typeface="Carlito"/>
                <a:cs typeface="Carlito"/>
              </a:rPr>
              <a:t>In this </a:t>
            </a:r>
            <a:r>
              <a:rPr sz="1800" spc="-10" dirty="0">
                <a:latin typeface="Carlito"/>
                <a:cs typeface="Carlito"/>
              </a:rPr>
              <a:t>process, </a:t>
            </a:r>
            <a:r>
              <a:rPr sz="1800" dirty="0">
                <a:latin typeface="Carlito"/>
                <a:cs typeface="Carlito"/>
              </a:rPr>
              <a:t>the </a:t>
            </a:r>
            <a:r>
              <a:rPr sz="1800" spc="-5" dirty="0">
                <a:latin typeface="Carlito"/>
                <a:cs typeface="Carlito"/>
              </a:rPr>
              <a:t>actual plain </a:t>
            </a:r>
            <a:r>
              <a:rPr sz="1800" spc="-15" dirty="0">
                <a:latin typeface="Carlito"/>
                <a:cs typeface="Carlito"/>
              </a:rPr>
              <a:t>text </a:t>
            </a:r>
            <a:r>
              <a:rPr sz="1800" spc="-5" dirty="0">
                <a:latin typeface="Carlito"/>
                <a:cs typeface="Carlito"/>
              </a:rPr>
              <a:t>alphabets </a:t>
            </a:r>
            <a:r>
              <a:rPr sz="1800" spc="-10" dirty="0">
                <a:latin typeface="Carlito"/>
                <a:cs typeface="Carlito"/>
              </a:rPr>
              <a:t>are  </a:t>
            </a:r>
            <a:r>
              <a:rPr sz="1800" spc="-5" dirty="0">
                <a:latin typeface="Carlito"/>
                <a:cs typeface="Carlito"/>
              </a:rPr>
              <a:t>not</a:t>
            </a:r>
            <a:r>
              <a:rPr sz="1800" dirty="0">
                <a:latin typeface="Carlito"/>
                <a:cs typeface="Carlito"/>
              </a:rPr>
              <a:t> </a:t>
            </a:r>
            <a:r>
              <a:rPr sz="1800" spc="-5" dirty="0">
                <a:latin typeface="Carlito"/>
                <a:cs typeface="Carlito"/>
              </a:rPr>
              <a:t>included.</a:t>
            </a:r>
            <a:endParaRPr sz="1800" dirty="0">
              <a:latin typeface="Carlito"/>
              <a:cs typeface="Carlito"/>
            </a:endParaRPr>
          </a:p>
          <a:p>
            <a:pPr marL="299085" marR="215265" indent="-287020">
              <a:lnSpc>
                <a:spcPct val="150000"/>
              </a:lnSpc>
              <a:spcBef>
                <a:spcPts val="5"/>
              </a:spcBef>
              <a:buFont typeface="Arial" pitchFamily="34" charset="0"/>
              <a:buChar char="•"/>
              <a:tabLst>
                <a:tab pos="299085" algn="l"/>
                <a:tab pos="299720" algn="l"/>
              </a:tabLst>
            </a:pPr>
            <a:r>
              <a:rPr sz="1800" dirty="0">
                <a:latin typeface="Carlito"/>
                <a:cs typeface="Carlito"/>
              </a:rPr>
              <a:t>A simple </a:t>
            </a:r>
            <a:r>
              <a:rPr sz="1800" spc="-10" dirty="0">
                <a:latin typeface="Carlito"/>
                <a:cs typeface="Carlito"/>
              </a:rPr>
              <a:t>example </a:t>
            </a:r>
            <a:r>
              <a:rPr sz="1800" spc="-15" dirty="0">
                <a:latin typeface="Carlito"/>
                <a:cs typeface="Carlito"/>
              </a:rPr>
              <a:t>for </a:t>
            </a:r>
            <a:r>
              <a:rPr sz="1800" dirty="0">
                <a:latin typeface="Carlito"/>
                <a:cs typeface="Carlito"/>
              </a:rPr>
              <a:t>a </a:t>
            </a:r>
            <a:r>
              <a:rPr sz="1800" spc="-5" dirty="0">
                <a:latin typeface="Carlito"/>
                <a:cs typeface="Carlito"/>
              </a:rPr>
              <a:t>transposition cipher is </a:t>
            </a:r>
            <a:r>
              <a:rPr sz="1800" spc="-10" dirty="0">
                <a:solidFill>
                  <a:srgbClr val="FF0000"/>
                </a:solidFill>
                <a:latin typeface="Carlito"/>
                <a:cs typeface="Carlito"/>
              </a:rPr>
              <a:t>columnar transposition </a:t>
            </a:r>
            <a:r>
              <a:rPr sz="1800" spc="-5" dirty="0">
                <a:solidFill>
                  <a:srgbClr val="FF0000"/>
                </a:solidFill>
                <a:latin typeface="Carlito"/>
                <a:cs typeface="Carlito"/>
              </a:rPr>
              <a:t>cipher </a:t>
            </a:r>
            <a:r>
              <a:rPr sz="1800" spc="-5" dirty="0">
                <a:latin typeface="Carlito"/>
                <a:cs typeface="Carlito"/>
              </a:rPr>
              <a:t>where </a:t>
            </a:r>
            <a:r>
              <a:rPr sz="1800" dirty="0">
                <a:latin typeface="Carlito"/>
                <a:cs typeface="Carlito"/>
              </a:rPr>
              <a:t>each  </a:t>
            </a:r>
            <a:r>
              <a:rPr sz="1800" spc="-15" dirty="0">
                <a:latin typeface="Carlito"/>
                <a:cs typeface="Carlito"/>
              </a:rPr>
              <a:t>character </a:t>
            </a:r>
            <a:r>
              <a:rPr sz="1800" spc="-5" dirty="0">
                <a:latin typeface="Carlito"/>
                <a:cs typeface="Carlito"/>
              </a:rPr>
              <a:t>in </a:t>
            </a:r>
            <a:r>
              <a:rPr sz="1800" dirty="0">
                <a:latin typeface="Carlito"/>
                <a:cs typeface="Carlito"/>
              </a:rPr>
              <a:t>the </a:t>
            </a:r>
            <a:r>
              <a:rPr sz="1800" spc="-5" dirty="0">
                <a:latin typeface="Carlito"/>
                <a:cs typeface="Carlito"/>
              </a:rPr>
              <a:t>plain </a:t>
            </a:r>
            <a:r>
              <a:rPr sz="1800" spc="-15" dirty="0">
                <a:latin typeface="Carlito"/>
                <a:cs typeface="Carlito"/>
              </a:rPr>
              <a:t>text </a:t>
            </a:r>
            <a:r>
              <a:rPr sz="1800" spc="-5" dirty="0">
                <a:latin typeface="Carlito"/>
                <a:cs typeface="Carlito"/>
              </a:rPr>
              <a:t>is </a:t>
            </a:r>
            <a:r>
              <a:rPr sz="1800" spc="-15" dirty="0">
                <a:latin typeface="Carlito"/>
                <a:cs typeface="Carlito"/>
              </a:rPr>
              <a:t>written horizontally </a:t>
            </a:r>
            <a:r>
              <a:rPr sz="1800" spc="-5" dirty="0">
                <a:latin typeface="Carlito"/>
                <a:cs typeface="Carlito"/>
              </a:rPr>
              <a:t>with specified alphabet width. The cipher is  </a:t>
            </a:r>
            <a:r>
              <a:rPr sz="1800" spc="-15" dirty="0">
                <a:latin typeface="Carlito"/>
                <a:cs typeface="Carlito"/>
              </a:rPr>
              <a:t>written </a:t>
            </a:r>
            <a:r>
              <a:rPr sz="1800" spc="-20" dirty="0">
                <a:latin typeface="Carlito"/>
                <a:cs typeface="Carlito"/>
              </a:rPr>
              <a:t>vertically, </a:t>
            </a:r>
            <a:r>
              <a:rPr sz="1800" spc="-5" dirty="0">
                <a:latin typeface="Carlito"/>
                <a:cs typeface="Carlito"/>
              </a:rPr>
              <a:t>which </a:t>
            </a:r>
            <a:r>
              <a:rPr sz="1800" spc="-15" dirty="0">
                <a:latin typeface="Carlito"/>
                <a:cs typeface="Carlito"/>
              </a:rPr>
              <a:t>creates </a:t>
            </a:r>
            <a:r>
              <a:rPr sz="1800" dirty="0">
                <a:latin typeface="Carlito"/>
                <a:cs typeface="Carlito"/>
              </a:rPr>
              <a:t>an </a:t>
            </a:r>
            <a:r>
              <a:rPr sz="1800" spc="-10" dirty="0">
                <a:latin typeface="Carlito"/>
                <a:cs typeface="Carlito"/>
              </a:rPr>
              <a:t>entirely </a:t>
            </a:r>
            <a:r>
              <a:rPr sz="1800" spc="-15" dirty="0">
                <a:latin typeface="Carlito"/>
                <a:cs typeface="Carlito"/>
              </a:rPr>
              <a:t>different </a:t>
            </a:r>
            <a:r>
              <a:rPr sz="1800" spc="-5" dirty="0">
                <a:latin typeface="Carlito"/>
                <a:cs typeface="Carlito"/>
              </a:rPr>
              <a:t>cipher</a:t>
            </a:r>
            <a:r>
              <a:rPr sz="1800" spc="175" dirty="0">
                <a:latin typeface="Carlito"/>
                <a:cs typeface="Carlito"/>
              </a:rPr>
              <a:t> </a:t>
            </a:r>
            <a:r>
              <a:rPr sz="1800" spc="-15" dirty="0">
                <a:latin typeface="Carlito"/>
                <a:cs typeface="Carlito"/>
              </a:rPr>
              <a:t>text.</a:t>
            </a:r>
            <a:endParaRPr sz="1800" dirty="0">
              <a:latin typeface="Carlito"/>
              <a:cs typeface="Carlito"/>
            </a:endParaRPr>
          </a:p>
          <a:p>
            <a:pPr marL="299085" indent="-287020">
              <a:lnSpc>
                <a:spcPct val="100000"/>
              </a:lnSpc>
              <a:spcBef>
                <a:spcPts val="1080"/>
              </a:spcBef>
              <a:buFont typeface="Arial" pitchFamily="34" charset="0"/>
              <a:buChar char="•"/>
              <a:tabLst>
                <a:tab pos="299085" algn="l"/>
                <a:tab pos="299720" algn="l"/>
              </a:tabLst>
            </a:pPr>
            <a:r>
              <a:rPr sz="1800" spc="-5" dirty="0">
                <a:latin typeface="Carlito"/>
                <a:cs typeface="Carlito"/>
              </a:rPr>
              <a:t>Consider </a:t>
            </a:r>
            <a:r>
              <a:rPr sz="1800" dirty="0">
                <a:latin typeface="Carlito"/>
                <a:cs typeface="Carlito"/>
              </a:rPr>
              <a:t>the </a:t>
            </a:r>
            <a:r>
              <a:rPr sz="1800" spc="-5" dirty="0">
                <a:latin typeface="Carlito"/>
                <a:cs typeface="Carlito"/>
              </a:rPr>
              <a:t>plain </a:t>
            </a:r>
            <a:r>
              <a:rPr sz="1800" spc="-15" dirty="0">
                <a:latin typeface="Carlito"/>
                <a:cs typeface="Carlito"/>
              </a:rPr>
              <a:t>text </a:t>
            </a:r>
            <a:r>
              <a:rPr sz="1800" u="heavy" spc="-5" dirty="0">
                <a:uFill>
                  <a:solidFill>
                    <a:srgbClr val="000000"/>
                  </a:solidFill>
                </a:uFill>
                <a:latin typeface="Carlito"/>
                <a:cs typeface="Carlito"/>
              </a:rPr>
              <a:t>hello </a:t>
            </a:r>
            <a:r>
              <a:rPr sz="1800" u="heavy" spc="-10" dirty="0">
                <a:uFill>
                  <a:solidFill>
                    <a:srgbClr val="000000"/>
                  </a:solidFill>
                </a:uFill>
                <a:latin typeface="Carlito"/>
                <a:cs typeface="Carlito"/>
              </a:rPr>
              <a:t>world</a:t>
            </a:r>
            <a:r>
              <a:rPr sz="1800" spc="-10" dirty="0">
                <a:latin typeface="Carlito"/>
                <a:cs typeface="Carlito"/>
              </a:rPr>
              <a:t>, </a:t>
            </a:r>
            <a:r>
              <a:rPr sz="1800" dirty="0">
                <a:latin typeface="Carlito"/>
                <a:cs typeface="Carlito"/>
              </a:rPr>
              <a:t>and </a:t>
            </a:r>
            <a:r>
              <a:rPr sz="1800" spc="-10" dirty="0">
                <a:latin typeface="Carlito"/>
                <a:cs typeface="Carlito"/>
              </a:rPr>
              <a:t>let </a:t>
            </a:r>
            <a:r>
              <a:rPr sz="1800" spc="-5" dirty="0">
                <a:latin typeface="Carlito"/>
                <a:cs typeface="Carlito"/>
              </a:rPr>
              <a:t>us </a:t>
            </a:r>
            <a:r>
              <a:rPr sz="1800" dirty="0">
                <a:latin typeface="Carlito"/>
                <a:cs typeface="Carlito"/>
              </a:rPr>
              <a:t>apply </a:t>
            </a:r>
            <a:r>
              <a:rPr sz="1800" spc="-5" dirty="0">
                <a:latin typeface="Carlito"/>
                <a:cs typeface="Carlito"/>
              </a:rPr>
              <a:t>the simple </a:t>
            </a:r>
            <a:r>
              <a:rPr sz="1800" spc="-10" dirty="0">
                <a:latin typeface="Carlito"/>
                <a:cs typeface="Carlito"/>
              </a:rPr>
              <a:t>columnar</a:t>
            </a:r>
            <a:r>
              <a:rPr sz="1800" spc="200" dirty="0">
                <a:latin typeface="Carlito"/>
                <a:cs typeface="Carlito"/>
              </a:rPr>
              <a:t> </a:t>
            </a:r>
            <a:r>
              <a:rPr sz="1800" spc="-10" dirty="0">
                <a:latin typeface="Carlito"/>
                <a:cs typeface="Carlito"/>
              </a:rPr>
              <a:t>transposition</a:t>
            </a:r>
            <a:endParaRPr sz="1800" dirty="0">
              <a:latin typeface="Carlito"/>
              <a:cs typeface="Carlito"/>
            </a:endParaRPr>
          </a:p>
          <a:p>
            <a:pPr marL="299085">
              <a:lnSpc>
                <a:spcPct val="100000"/>
              </a:lnSpc>
              <a:spcBef>
                <a:spcPts val="1080"/>
              </a:spcBef>
            </a:pPr>
            <a:r>
              <a:rPr sz="1800" spc="-5" dirty="0">
                <a:latin typeface="Carlito"/>
                <a:cs typeface="Carlito"/>
              </a:rPr>
              <a:t>technique.</a:t>
            </a:r>
            <a:endParaRPr sz="1800" dirty="0">
              <a:latin typeface="Carlito"/>
              <a:cs typeface="Carlito"/>
            </a:endParaRPr>
          </a:p>
          <a:p>
            <a:pPr marL="299085" marR="59690" indent="-287020">
              <a:lnSpc>
                <a:spcPct val="150000"/>
              </a:lnSpc>
              <a:buFont typeface="Arial" pitchFamily="34" charset="0"/>
              <a:buChar char="•"/>
              <a:tabLst>
                <a:tab pos="299085" algn="l"/>
                <a:tab pos="299720" algn="l"/>
              </a:tabLst>
            </a:pPr>
            <a:r>
              <a:rPr sz="1800" spc="-5" dirty="0">
                <a:latin typeface="Carlito"/>
                <a:cs typeface="Carlito"/>
              </a:rPr>
              <a:t>The plain </a:t>
            </a:r>
            <a:r>
              <a:rPr sz="1800" spc="-15" dirty="0">
                <a:latin typeface="Carlito"/>
                <a:cs typeface="Carlito"/>
              </a:rPr>
              <a:t>text characters </a:t>
            </a:r>
            <a:r>
              <a:rPr sz="1800" spc="-10" dirty="0">
                <a:latin typeface="Carlito"/>
                <a:cs typeface="Carlito"/>
              </a:rPr>
              <a:t>are </a:t>
            </a:r>
            <a:r>
              <a:rPr sz="1800" spc="-5" dirty="0">
                <a:latin typeface="Carlito"/>
                <a:cs typeface="Carlito"/>
              </a:rPr>
              <a:t>placed </a:t>
            </a:r>
            <a:r>
              <a:rPr sz="1800" spc="-15" dirty="0">
                <a:latin typeface="Carlito"/>
                <a:cs typeface="Carlito"/>
              </a:rPr>
              <a:t>horizontally </a:t>
            </a:r>
            <a:r>
              <a:rPr sz="1800" dirty="0">
                <a:latin typeface="Carlito"/>
                <a:cs typeface="Carlito"/>
              </a:rPr>
              <a:t>and the </a:t>
            </a:r>
            <a:r>
              <a:rPr sz="1800" spc="-5" dirty="0">
                <a:latin typeface="Carlito"/>
                <a:cs typeface="Carlito"/>
              </a:rPr>
              <a:t>cipher </a:t>
            </a:r>
            <a:r>
              <a:rPr sz="1800" spc="-15" dirty="0">
                <a:latin typeface="Carlito"/>
                <a:cs typeface="Carlito"/>
              </a:rPr>
              <a:t>text </a:t>
            </a:r>
            <a:r>
              <a:rPr sz="1800" spc="-5" dirty="0">
                <a:latin typeface="Carlito"/>
                <a:cs typeface="Carlito"/>
              </a:rPr>
              <a:t>is </a:t>
            </a:r>
            <a:r>
              <a:rPr sz="1800" spc="-15" dirty="0">
                <a:latin typeface="Carlito"/>
                <a:cs typeface="Carlito"/>
              </a:rPr>
              <a:t>created </a:t>
            </a:r>
            <a:r>
              <a:rPr sz="1800" spc="-5" dirty="0">
                <a:latin typeface="Carlito"/>
                <a:cs typeface="Carlito"/>
              </a:rPr>
              <a:t>with vertical  </a:t>
            </a:r>
            <a:r>
              <a:rPr sz="1800" spc="-15" dirty="0">
                <a:latin typeface="Carlito"/>
                <a:cs typeface="Carlito"/>
              </a:rPr>
              <a:t>format </a:t>
            </a:r>
            <a:r>
              <a:rPr sz="1800" dirty="0">
                <a:latin typeface="Carlito"/>
                <a:cs typeface="Carlito"/>
              </a:rPr>
              <a:t>as : </a:t>
            </a:r>
            <a:r>
              <a:rPr sz="1800" b="1" spc="-5" dirty="0" err="1">
                <a:solidFill>
                  <a:srgbClr val="00AF50"/>
                </a:solidFill>
                <a:latin typeface="Carlito"/>
                <a:cs typeface="Carlito"/>
              </a:rPr>
              <a:t>holewdlo</a:t>
            </a:r>
            <a:r>
              <a:rPr sz="1800" b="1" spc="-5" dirty="0">
                <a:solidFill>
                  <a:srgbClr val="00AF50"/>
                </a:solidFill>
                <a:latin typeface="Carlito"/>
                <a:cs typeface="Carlito"/>
              </a:rPr>
              <a:t> </a:t>
            </a:r>
            <a:r>
              <a:rPr sz="1800" b="1" spc="-55" dirty="0" err="1">
                <a:solidFill>
                  <a:srgbClr val="00AF50"/>
                </a:solidFill>
                <a:latin typeface="Carlito"/>
                <a:cs typeface="Carlito"/>
              </a:rPr>
              <a:t>lr</a:t>
            </a:r>
            <a:r>
              <a:rPr sz="1800" b="1" spc="-55" dirty="0">
                <a:solidFill>
                  <a:srgbClr val="00AF50"/>
                </a:solidFill>
                <a:latin typeface="Carlito"/>
                <a:cs typeface="Carlito"/>
              </a:rPr>
              <a:t>. </a:t>
            </a:r>
            <a:r>
              <a:rPr sz="1800" spc="-45" dirty="0">
                <a:latin typeface="Carlito"/>
                <a:cs typeface="Carlito"/>
              </a:rPr>
              <a:t>Now, </a:t>
            </a:r>
            <a:r>
              <a:rPr sz="1800" dirty="0">
                <a:latin typeface="Carlito"/>
                <a:cs typeface="Carlito"/>
              </a:rPr>
              <a:t>the </a:t>
            </a:r>
            <a:r>
              <a:rPr sz="1800" spc="-10" dirty="0">
                <a:latin typeface="Carlito"/>
                <a:cs typeface="Carlito"/>
              </a:rPr>
              <a:t>receiver </a:t>
            </a:r>
            <a:r>
              <a:rPr sz="1800" spc="-5" dirty="0">
                <a:latin typeface="Carlito"/>
                <a:cs typeface="Carlito"/>
              </a:rPr>
              <a:t>has </a:t>
            </a:r>
            <a:r>
              <a:rPr sz="1800" spc="-10" dirty="0">
                <a:latin typeface="Carlito"/>
                <a:cs typeface="Carlito"/>
              </a:rPr>
              <a:t>to </a:t>
            </a:r>
            <a:r>
              <a:rPr sz="1800" spc="-5" dirty="0">
                <a:latin typeface="Carlito"/>
                <a:cs typeface="Carlito"/>
              </a:rPr>
              <a:t>use </a:t>
            </a:r>
            <a:r>
              <a:rPr sz="1800" dirty="0">
                <a:latin typeface="Carlito"/>
                <a:cs typeface="Carlito"/>
              </a:rPr>
              <a:t>the </a:t>
            </a:r>
            <a:r>
              <a:rPr sz="1800" spc="-5" dirty="0">
                <a:latin typeface="Carlito"/>
                <a:cs typeface="Carlito"/>
              </a:rPr>
              <a:t>same </a:t>
            </a:r>
            <a:r>
              <a:rPr sz="1800" spc="-10" dirty="0">
                <a:latin typeface="Carlito"/>
                <a:cs typeface="Carlito"/>
              </a:rPr>
              <a:t>table to </a:t>
            </a:r>
            <a:r>
              <a:rPr sz="1800" spc="-5" dirty="0">
                <a:latin typeface="Carlito"/>
                <a:cs typeface="Carlito"/>
              </a:rPr>
              <a:t>decrypt </a:t>
            </a:r>
            <a:r>
              <a:rPr sz="1800" dirty="0">
                <a:latin typeface="Carlito"/>
                <a:cs typeface="Carlito"/>
              </a:rPr>
              <a:t>the </a:t>
            </a:r>
            <a:r>
              <a:rPr sz="1800" spc="-5" dirty="0">
                <a:latin typeface="Carlito"/>
                <a:cs typeface="Carlito"/>
              </a:rPr>
              <a:t>cipher </a:t>
            </a:r>
            <a:r>
              <a:rPr sz="1800" spc="-15" dirty="0">
                <a:latin typeface="Carlito"/>
                <a:cs typeface="Carlito"/>
              </a:rPr>
              <a:t>text  </a:t>
            </a:r>
            <a:r>
              <a:rPr sz="1800" spc="-10" dirty="0">
                <a:latin typeface="Carlito"/>
                <a:cs typeface="Carlito"/>
              </a:rPr>
              <a:t>to </a:t>
            </a:r>
            <a:r>
              <a:rPr sz="1800" spc="-5" dirty="0">
                <a:latin typeface="Carlito"/>
                <a:cs typeface="Carlito"/>
              </a:rPr>
              <a:t>plain</a:t>
            </a:r>
            <a:r>
              <a:rPr sz="1800" spc="10" dirty="0">
                <a:latin typeface="Carlito"/>
                <a:cs typeface="Carlito"/>
              </a:rPr>
              <a:t> </a:t>
            </a:r>
            <a:r>
              <a:rPr sz="1800" spc="-15" dirty="0">
                <a:latin typeface="Carlito"/>
                <a:cs typeface="Carlito"/>
              </a:rPr>
              <a:t>text.</a:t>
            </a:r>
            <a:endParaRPr sz="1800" dirty="0">
              <a:latin typeface="Carlito"/>
              <a:cs typeface="Carlito"/>
            </a:endParaRPr>
          </a:p>
        </p:txBody>
      </p:sp>
      <p:sp>
        <p:nvSpPr>
          <p:cNvPr id="6" name="object 6"/>
          <p:cNvSpPr/>
          <p:nvPr/>
        </p:nvSpPr>
        <p:spPr>
          <a:xfrm>
            <a:off x="9658084" y="3023616"/>
            <a:ext cx="2209402" cy="1657624"/>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76</a:t>
            </a:fld>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632256" y="1976783"/>
            <a:ext cx="10971530" cy="4000500"/>
          </a:xfrm>
          <a:prstGeom prst="rect">
            <a:avLst/>
          </a:prstGeom>
        </p:spPr>
        <p:txBody>
          <a:bodyPr vert="horz" wrap="square" lIns="0" tIns="673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530"/>
              </a:spcBef>
            </a:pPr>
            <a:r>
              <a:rPr sz="2000" b="1">
                <a:solidFill>
                  <a:srgbClr val="006FC0"/>
                </a:solidFill>
                <a:latin typeface="Carlito"/>
                <a:cs typeface="Carlito"/>
              </a:rPr>
              <a:t>3. </a:t>
            </a:r>
            <a:r>
              <a:rPr sz="2000" b="1" spc="-10">
                <a:solidFill>
                  <a:srgbClr val="006FC0"/>
                </a:solidFill>
                <a:latin typeface="Carlito"/>
                <a:cs typeface="Carlito"/>
              </a:rPr>
              <a:t>Transposition </a:t>
            </a:r>
            <a:r>
              <a:rPr sz="2000" b="1">
                <a:solidFill>
                  <a:srgbClr val="006FC0"/>
                </a:solidFill>
                <a:latin typeface="Carlito"/>
                <a:cs typeface="Carlito"/>
              </a:rPr>
              <a:t>Cipher: </a:t>
            </a:r>
            <a:r>
              <a:rPr sz="2000">
                <a:solidFill>
                  <a:srgbClr val="006FC0"/>
                </a:solidFill>
                <a:latin typeface="Carlito"/>
                <a:cs typeface="Carlito"/>
              </a:rPr>
              <a:t>Book </a:t>
            </a:r>
            <a:r>
              <a:rPr sz="2000" spc="-5">
                <a:solidFill>
                  <a:srgbClr val="006FC0"/>
                </a:solidFill>
                <a:latin typeface="Carlito"/>
                <a:cs typeface="Carlito"/>
              </a:rPr>
              <a:t>Cipher </a:t>
            </a:r>
            <a:r>
              <a:rPr sz="2000">
                <a:solidFill>
                  <a:srgbClr val="006FC0"/>
                </a:solidFill>
                <a:latin typeface="Carlito"/>
                <a:cs typeface="Carlito"/>
              </a:rPr>
              <a:t>or Running </a:t>
            </a:r>
            <a:r>
              <a:rPr sz="2000" spc="-20">
                <a:solidFill>
                  <a:srgbClr val="006FC0"/>
                </a:solidFill>
                <a:latin typeface="Carlito"/>
                <a:cs typeface="Carlito"/>
              </a:rPr>
              <a:t>Key</a:t>
            </a:r>
            <a:r>
              <a:rPr sz="2000" spc="-150">
                <a:solidFill>
                  <a:srgbClr val="006FC0"/>
                </a:solidFill>
                <a:latin typeface="Carlito"/>
                <a:cs typeface="Carlito"/>
              </a:rPr>
              <a:t> </a:t>
            </a:r>
            <a:r>
              <a:rPr sz="2000" spc="-5">
                <a:solidFill>
                  <a:srgbClr val="006FC0"/>
                </a:solidFill>
                <a:latin typeface="Carlito"/>
                <a:cs typeface="Carlito"/>
              </a:rPr>
              <a:t>Cipher</a:t>
            </a:r>
            <a:endParaRPr sz="2000">
              <a:latin typeface="Carlito"/>
              <a:cs typeface="Carlito"/>
            </a:endParaRPr>
          </a:p>
          <a:p>
            <a:pPr marL="299085" marR="264795" indent="-287020">
              <a:lnSpc>
                <a:spcPct val="100000"/>
              </a:lnSpc>
              <a:spcBef>
                <a:spcPts val="380"/>
              </a:spcBef>
              <a:buFont typeface="Arial" pitchFamily="34" charset="0"/>
              <a:buChar char="•"/>
              <a:tabLst>
                <a:tab pos="299085" algn="l"/>
                <a:tab pos="299720" algn="l"/>
              </a:tabLst>
            </a:pPr>
            <a:r>
              <a:rPr sz="1800" spc="-5">
                <a:solidFill>
                  <a:srgbClr val="111111"/>
                </a:solidFill>
                <a:latin typeface="Carlito"/>
                <a:cs typeface="Carlito"/>
              </a:rPr>
              <a:t>The book cipher or the </a:t>
            </a:r>
            <a:r>
              <a:rPr sz="1800">
                <a:solidFill>
                  <a:srgbClr val="111111"/>
                </a:solidFill>
                <a:latin typeface="Carlito"/>
                <a:cs typeface="Carlito"/>
              </a:rPr>
              <a:t>running </a:t>
            </a:r>
            <a:r>
              <a:rPr sz="1800" spc="-25">
                <a:solidFill>
                  <a:srgbClr val="111111"/>
                </a:solidFill>
                <a:latin typeface="Carlito"/>
                <a:cs typeface="Carlito"/>
              </a:rPr>
              <a:t>key </a:t>
            </a:r>
            <a:r>
              <a:rPr sz="1800" spc="-5">
                <a:solidFill>
                  <a:srgbClr val="111111"/>
                </a:solidFill>
                <a:latin typeface="Carlito"/>
                <a:cs typeface="Carlito"/>
              </a:rPr>
              <a:t>cipher </a:t>
            </a:r>
            <a:r>
              <a:rPr sz="1800" spc="-10">
                <a:solidFill>
                  <a:srgbClr val="111111"/>
                </a:solidFill>
                <a:latin typeface="Carlito"/>
                <a:cs typeface="Carlito"/>
              </a:rPr>
              <a:t>works </a:t>
            </a:r>
            <a:r>
              <a:rPr sz="1800" spc="-5">
                <a:solidFill>
                  <a:srgbClr val="111111"/>
                </a:solidFill>
                <a:latin typeface="Carlito"/>
                <a:cs typeface="Carlito"/>
              </a:rPr>
              <a:t>on </a:t>
            </a:r>
            <a:r>
              <a:rPr sz="1800">
                <a:solidFill>
                  <a:srgbClr val="111111"/>
                </a:solidFill>
                <a:latin typeface="Carlito"/>
                <a:cs typeface="Carlito"/>
              </a:rPr>
              <a:t>the </a:t>
            </a:r>
            <a:r>
              <a:rPr sz="1800" spc="-5">
                <a:solidFill>
                  <a:srgbClr val="111111"/>
                </a:solidFill>
                <a:latin typeface="Carlito"/>
                <a:cs typeface="Carlito"/>
              </a:rPr>
              <a:t>basic </a:t>
            </a:r>
            <a:r>
              <a:rPr sz="1800" spc="-10">
                <a:solidFill>
                  <a:srgbClr val="111111"/>
                </a:solidFill>
                <a:latin typeface="Carlito"/>
                <a:cs typeface="Carlito"/>
              </a:rPr>
              <a:t>principle </a:t>
            </a:r>
            <a:r>
              <a:rPr sz="1800" spc="-5">
                <a:solidFill>
                  <a:srgbClr val="111111"/>
                </a:solidFill>
                <a:latin typeface="Carlito"/>
                <a:cs typeface="Carlito"/>
              </a:rPr>
              <a:t>of </a:t>
            </a:r>
            <a:r>
              <a:rPr sz="1800" spc="5">
                <a:solidFill>
                  <a:srgbClr val="111111"/>
                </a:solidFill>
                <a:latin typeface="Carlito"/>
                <a:cs typeface="Carlito"/>
              </a:rPr>
              <a:t>one-time </a:t>
            </a:r>
            <a:r>
              <a:rPr sz="1800" spc="-5">
                <a:solidFill>
                  <a:srgbClr val="111111"/>
                </a:solidFill>
                <a:latin typeface="Carlito"/>
                <a:cs typeface="Carlito"/>
              </a:rPr>
              <a:t>pad </a:t>
            </a:r>
            <a:r>
              <a:rPr sz="1800" spc="-30">
                <a:solidFill>
                  <a:srgbClr val="111111"/>
                </a:solidFill>
                <a:latin typeface="Carlito"/>
                <a:cs typeface="Carlito"/>
              </a:rPr>
              <a:t>cipher. </a:t>
            </a:r>
            <a:r>
              <a:rPr sz="1800">
                <a:solidFill>
                  <a:srgbClr val="111111"/>
                </a:solidFill>
                <a:latin typeface="Carlito"/>
                <a:cs typeface="Carlito"/>
              </a:rPr>
              <a:t>In </a:t>
            </a:r>
            <a:r>
              <a:rPr sz="1800" spc="-5">
                <a:solidFill>
                  <a:srgbClr val="111111"/>
                </a:solidFill>
                <a:latin typeface="Carlito"/>
                <a:cs typeface="Carlito"/>
              </a:rPr>
              <a:t>onetime pad  cipher </a:t>
            </a:r>
            <a:r>
              <a:rPr sz="1800">
                <a:solidFill>
                  <a:srgbClr val="111111"/>
                </a:solidFill>
                <a:latin typeface="Carlito"/>
                <a:cs typeface="Carlito"/>
              </a:rPr>
              <a:t>the </a:t>
            </a:r>
            <a:r>
              <a:rPr sz="1800" spc="-25">
                <a:solidFill>
                  <a:srgbClr val="111111"/>
                </a:solidFill>
                <a:latin typeface="Carlito"/>
                <a:cs typeface="Carlito"/>
              </a:rPr>
              <a:t>key </a:t>
            </a:r>
            <a:r>
              <a:rPr sz="1800">
                <a:solidFill>
                  <a:srgbClr val="111111"/>
                </a:solidFill>
                <a:latin typeface="Carlito"/>
                <a:cs typeface="Carlito"/>
              </a:rPr>
              <a:t>is </a:t>
            </a:r>
            <a:r>
              <a:rPr sz="1800" spc="-20">
                <a:solidFill>
                  <a:srgbClr val="111111"/>
                </a:solidFill>
                <a:latin typeface="Carlito"/>
                <a:cs typeface="Carlito"/>
              </a:rPr>
              <a:t>taken </a:t>
            </a:r>
            <a:r>
              <a:rPr sz="1800">
                <a:solidFill>
                  <a:srgbClr val="111111"/>
                </a:solidFill>
                <a:latin typeface="Carlito"/>
                <a:cs typeface="Carlito"/>
              </a:rPr>
              <a:t>as </a:t>
            </a:r>
            <a:r>
              <a:rPr sz="1800" spc="-5">
                <a:solidFill>
                  <a:srgbClr val="111111"/>
                </a:solidFill>
                <a:latin typeface="Carlito"/>
                <a:cs typeface="Carlito"/>
              </a:rPr>
              <a:t>long </a:t>
            </a:r>
            <a:r>
              <a:rPr sz="1800">
                <a:solidFill>
                  <a:srgbClr val="111111"/>
                </a:solidFill>
                <a:latin typeface="Carlito"/>
                <a:cs typeface="Carlito"/>
              </a:rPr>
              <a:t>as the </a:t>
            </a:r>
            <a:r>
              <a:rPr sz="1800" spc="-5">
                <a:solidFill>
                  <a:srgbClr val="111111"/>
                </a:solidFill>
                <a:latin typeface="Carlito"/>
                <a:cs typeface="Carlito"/>
              </a:rPr>
              <a:t>plain </a:t>
            </a:r>
            <a:r>
              <a:rPr sz="1800" spc="-15">
                <a:solidFill>
                  <a:srgbClr val="111111"/>
                </a:solidFill>
                <a:latin typeface="Carlito"/>
                <a:cs typeface="Carlito"/>
              </a:rPr>
              <a:t>text </a:t>
            </a:r>
            <a:r>
              <a:rPr sz="1800">
                <a:solidFill>
                  <a:srgbClr val="111111"/>
                </a:solidFill>
                <a:latin typeface="Carlito"/>
                <a:cs typeface="Carlito"/>
              </a:rPr>
              <a:t>and </a:t>
            </a:r>
            <a:r>
              <a:rPr sz="1800" spc="-5">
                <a:solidFill>
                  <a:srgbClr val="111111"/>
                </a:solidFill>
                <a:latin typeface="Carlito"/>
                <a:cs typeface="Carlito"/>
              </a:rPr>
              <a:t>is </a:t>
            </a:r>
            <a:r>
              <a:rPr sz="1800" spc="-10">
                <a:solidFill>
                  <a:srgbClr val="111111"/>
                </a:solidFill>
                <a:latin typeface="Carlito"/>
                <a:cs typeface="Carlito"/>
              </a:rPr>
              <a:t>discarded after </a:t>
            </a:r>
            <a:r>
              <a:rPr sz="1800">
                <a:solidFill>
                  <a:srgbClr val="111111"/>
                </a:solidFill>
                <a:latin typeface="Carlito"/>
                <a:cs typeface="Carlito"/>
              </a:rPr>
              <a:t>the </a:t>
            </a:r>
            <a:r>
              <a:rPr sz="1800" spc="-5">
                <a:solidFill>
                  <a:srgbClr val="111111"/>
                </a:solidFill>
                <a:latin typeface="Carlito"/>
                <a:cs typeface="Carlito"/>
              </a:rPr>
              <a:t>use. </a:t>
            </a:r>
            <a:r>
              <a:rPr sz="1800" spc="-10">
                <a:solidFill>
                  <a:srgbClr val="111111"/>
                </a:solidFill>
                <a:latin typeface="Carlito"/>
                <a:cs typeface="Carlito"/>
              </a:rPr>
              <a:t>Every </a:t>
            </a:r>
            <a:r>
              <a:rPr sz="1800" spc="-5">
                <a:solidFill>
                  <a:srgbClr val="111111"/>
                </a:solidFill>
                <a:latin typeface="Carlito"/>
                <a:cs typeface="Carlito"/>
              </a:rPr>
              <a:t>time </a:t>
            </a:r>
            <a:r>
              <a:rPr sz="1800">
                <a:solidFill>
                  <a:srgbClr val="111111"/>
                </a:solidFill>
                <a:latin typeface="Carlito"/>
                <a:cs typeface="Carlito"/>
              </a:rPr>
              <a:t>a </a:t>
            </a:r>
            <a:r>
              <a:rPr sz="1800" spc="-5">
                <a:solidFill>
                  <a:srgbClr val="111111"/>
                </a:solidFill>
                <a:latin typeface="Carlito"/>
                <a:cs typeface="Carlito"/>
              </a:rPr>
              <a:t>new </a:t>
            </a:r>
            <a:r>
              <a:rPr sz="1800" spc="-25">
                <a:solidFill>
                  <a:srgbClr val="111111"/>
                </a:solidFill>
                <a:latin typeface="Carlito"/>
                <a:cs typeface="Carlito"/>
              </a:rPr>
              <a:t>key </a:t>
            </a:r>
            <a:r>
              <a:rPr sz="1800">
                <a:solidFill>
                  <a:srgbClr val="111111"/>
                </a:solidFill>
                <a:latin typeface="Carlito"/>
                <a:cs typeface="Carlito"/>
              </a:rPr>
              <a:t>is </a:t>
            </a:r>
            <a:r>
              <a:rPr sz="1800" spc="-20">
                <a:solidFill>
                  <a:srgbClr val="111111"/>
                </a:solidFill>
                <a:latin typeface="Carlito"/>
                <a:cs typeface="Carlito"/>
              </a:rPr>
              <a:t>taken </a:t>
            </a:r>
            <a:r>
              <a:rPr sz="1800" spc="-15">
                <a:solidFill>
                  <a:srgbClr val="111111"/>
                </a:solidFill>
                <a:latin typeface="Carlito"/>
                <a:cs typeface="Carlito"/>
              </a:rPr>
              <a:t>for </a:t>
            </a:r>
            <a:r>
              <a:rPr sz="1800">
                <a:solidFill>
                  <a:srgbClr val="111111"/>
                </a:solidFill>
                <a:latin typeface="Carlito"/>
                <a:cs typeface="Carlito"/>
              </a:rPr>
              <a:t>a  </a:t>
            </a:r>
            <a:r>
              <a:rPr sz="1800" spc="-5">
                <a:solidFill>
                  <a:srgbClr val="111111"/>
                </a:solidFill>
                <a:latin typeface="Carlito"/>
                <a:cs typeface="Carlito"/>
              </a:rPr>
              <a:t>new</a:t>
            </a:r>
            <a:r>
              <a:rPr sz="1800">
                <a:solidFill>
                  <a:srgbClr val="111111"/>
                </a:solidFill>
                <a:latin typeface="Carlito"/>
                <a:cs typeface="Carlito"/>
              </a:rPr>
              <a:t> </a:t>
            </a:r>
            <a:r>
              <a:rPr sz="1800" spc="-5">
                <a:solidFill>
                  <a:srgbClr val="111111"/>
                </a:solidFill>
                <a:latin typeface="Carlito"/>
                <a:cs typeface="Carlito"/>
              </a:rPr>
              <a:t>message.</a:t>
            </a:r>
            <a:endParaRPr sz="1800">
              <a:latin typeface="Carlito"/>
              <a:cs typeface="Carlito"/>
            </a:endParaRPr>
          </a:p>
          <a:p>
            <a:pPr>
              <a:lnSpc>
                <a:spcPct val="100000"/>
              </a:lnSpc>
              <a:spcBef>
                <a:spcPts val="25"/>
              </a:spcBef>
              <a:buClr>
                <a:srgbClr val="111111"/>
              </a:buClr>
              <a:buFont typeface="Arial" pitchFamily="34" charset="0"/>
              <a:buChar char="•"/>
            </a:pPr>
            <a:endParaRPr sz="1750">
              <a:latin typeface="Carlito"/>
              <a:cs typeface="Carlito"/>
            </a:endParaRPr>
          </a:p>
          <a:p>
            <a:pPr marL="299085" indent="-287020">
              <a:lnSpc>
                <a:spcPct val="100000"/>
              </a:lnSpc>
              <a:buFont typeface="Arial" pitchFamily="34" charset="0"/>
              <a:buChar char="•"/>
              <a:tabLst>
                <a:tab pos="299085" algn="l"/>
                <a:tab pos="299720" algn="l"/>
              </a:tabLst>
            </a:pPr>
            <a:r>
              <a:rPr sz="1800" spc="-5">
                <a:solidFill>
                  <a:srgbClr val="111111"/>
                </a:solidFill>
                <a:latin typeface="Carlito"/>
                <a:cs typeface="Carlito"/>
              </a:rPr>
              <a:t>The improvement </a:t>
            </a:r>
            <a:r>
              <a:rPr sz="1800" spc="-10">
                <a:solidFill>
                  <a:srgbClr val="111111"/>
                </a:solidFill>
                <a:latin typeface="Carlito"/>
                <a:cs typeface="Carlito"/>
              </a:rPr>
              <a:t>to </a:t>
            </a:r>
            <a:r>
              <a:rPr sz="1800">
                <a:solidFill>
                  <a:srgbClr val="111111"/>
                </a:solidFill>
                <a:latin typeface="Carlito"/>
                <a:cs typeface="Carlito"/>
              </a:rPr>
              <a:t>the </a:t>
            </a:r>
            <a:r>
              <a:rPr sz="1800" spc="-5">
                <a:solidFill>
                  <a:srgbClr val="111111"/>
                </a:solidFill>
                <a:latin typeface="Carlito"/>
                <a:cs typeface="Carlito"/>
              </a:rPr>
              <a:t>onetime pad </a:t>
            </a:r>
            <a:r>
              <a:rPr sz="1800">
                <a:solidFill>
                  <a:srgbClr val="111111"/>
                </a:solidFill>
                <a:latin typeface="Carlito"/>
                <a:cs typeface="Carlito"/>
              </a:rPr>
              <a:t>in Book </a:t>
            </a:r>
            <a:r>
              <a:rPr sz="1800" spc="-5">
                <a:solidFill>
                  <a:srgbClr val="111111"/>
                </a:solidFill>
                <a:latin typeface="Carlito"/>
                <a:cs typeface="Carlito"/>
              </a:rPr>
              <a:t>cipher is that the </a:t>
            </a:r>
            <a:r>
              <a:rPr sz="1800" spc="-25">
                <a:solidFill>
                  <a:srgbClr val="111111"/>
                </a:solidFill>
                <a:latin typeface="Carlito"/>
                <a:cs typeface="Carlito"/>
              </a:rPr>
              <a:t>key </a:t>
            </a:r>
            <a:r>
              <a:rPr sz="1800" spc="-5">
                <a:solidFill>
                  <a:srgbClr val="111111"/>
                </a:solidFill>
                <a:latin typeface="Carlito"/>
                <a:cs typeface="Carlito"/>
              </a:rPr>
              <a:t>or </a:t>
            </a:r>
            <a:r>
              <a:rPr sz="1800">
                <a:solidFill>
                  <a:srgbClr val="111111"/>
                </a:solidFill>
                <a:latin typeface="Carlito"/>
                <a:cs typeface="Carlito"/>
              </a:rPr>
              <a:t>the </a:t>
            </a:r>
            <a:r>
              <a:rPr sz="1800" spc="-5">
                <a:solidFill>
                  <a:srgbClr val="111111"/>
                </a:solidFill>
                <a:latin typeface="Carlito"/>
                <a:cs typeface="Carlito"/>
              </a:rPr>
              <a:t>onetime pad </a:t>
            </a:r>
            <a:r>
              <a:rPr sz="1800">
                <a:solidFill>
                  <a:srgbClr val="111111"/>
                </a:solidFill>
                <a:latin typeface="Carlito"/>
                <a:cs typeface="Carlito"/>
              </a:rPr>
              <a:t>is </a:t>
            </a:r>
            <a:r>
              <a:rPr sz="1800" spc="-20">
                <a:solidFill>
                  <a:srgbClr val="111111"/>
                </a:solidFill>
                <a:latin typeface="Carlito"/>
                <a:cs typeface="Carlito"/>
              </a:rPr>
              <a:t>taken </a:t>
            </a:r>
            <a:r>
              <a:rPr sz="1800" spc="-10">
                <a:solidFill>
                  <a:srgbClr val="111111"/>
                </a:solidFill>
                <a:latin typeface="Carlito"/>
                <a:cs typeface="Carlito"/>
              </a:rPr>
              <a:t>from </a:t>
            </a:r>
            <a:r>
              <a:rPr sz="1800">
                <a:solidFill>
                  <a:srgbClr val="111111"/>
                </a:solidFill>
                <a:latin typeface="Carlito"/>
                <a:cs typeface="Carlito"/>
              </a:rPr>
              <a:t>the </a:t>
            </a:r>
            <a:r>
              <a:rPr sz="1800" spc="-5">
                <a:solidFill>
                  <a:srgbClr val="111111"/>
                </a:solidFill>
                <a:latin typeface="Carlito"/>
                <a:cs typeface="Carlito"/>
              </a:rPr>
              <a:t>book.</a:t>
            </a:r>
            <a:r>
              <a:rPr sz="1800" spc="185">
                <a:solidFill>
                  <a:srgbClr val="111111"/>
                </a:solidFill>
                <a:latin typeface="Carlito"/>
                <a:cs typeface="Carlito"/>
              </a:rPr>
              <a:t> </a:t>
            </a:r>
            <a:r>
              <a:rPr sz="1800" spc="-5">
                <a:solidFill>
                  <a:srgbClr val="111111"/>
                </a:solidFill>
                <a:latin typeface="Carlito"/>
                <a:cs typeface="Carlito"/>
              </a:rPr>
              <a:t>Let</a:t>
            </a:r>
            <a:endParaRPr sz="1800">
              <a:latin typeface="Carlito"/>
              <a:cs typeface="Carlito"/>
            </a:endParaRPr>
          </a:p>
          <a:p>
            <a:pPr marL="299085">
              <a:lnSpc>
                <a:spcPct val="100000"/>
              </a:lnSpc>
              <a:spcBef>
                <a:spcPts val="5"/>
              </a:spcBef>
            </a:pPr>
            <a:r>
              <a:rPr sz="1800" spc="-5">
                <a:solidFill>
                  <a:srgbClr val="111111"/>
                </a:solidFill>
                <a:latin typeface="Carlito"/>
                <a:cs typeface="Carlito"/>
              </a:rPr>
              <a:t>us discuss </a:t>
            </a:r>
            <a:r>
              <a:rPr sz="1800">
                <a:solidFill>
                  <a:srgbClr val="111111"/>
                </a:solidFill>
                <a:latin typeface="Carlito"/>
                <a:cs typeface="Carlito"/>
              </a:rPr>
              <a:t>the</a:t>
            </a:r>
            <a:r>
              <a:rPr sz="1800" spc="10">
                <a:solidFill>
                  <a:srgbClr val="111111"/>
                </a:solidFill>
                <a:latin typeface="Carlito"/>
                <a:cs typeface="Carlito"/>
              </a:rPr>
              <a:t> </a:t>
            </a:r>
            <a:r>
              <a:rPr sz="1800" spc="-15">
                <a:solidFill>
                  <a:srgbClr val="111111"/>
                </a:solidFill>
                <a:latin typeface="Carlito"/>
                <a:cs typeface="Carlito"/>
              </a:rPr>
              <a:t>steps:</a:t>
            </a:r>
            <a:endParaRPr sz="1800">
              <a:latin typeface="Carlito"/>
              <a:cs typeface="Carlito"/>
            </a:endParaRPr>
          </a:p>
          <a:p>
            <a:pPr>
              <a:lnSpc>
                <a:spcPct val="100000"/>
              </a:lnSpc>
              <a:spcBef>
                <a:spcPts val="20"/>
              </a:spcBef>
            </a:pPr>
            <a:endParaRPr sz="1750">
              <a:latin typeface="Carlito"/>
              <a:cs typeface="Carlito"/>
            </a:endParaRPr>
          </a:p>
          <a:p>
            <a:pPr marL="756285" lvl="1" indent="-287020">
              <a:lnSpc>
                <a:spcPct val="100000"/>
              </a:lnSpc>
              <a:buFont typeface="Wingdings"/>
              <a:buChar char=""/>
              <a:tabLst>
                <a:tab pos="756920" algn="l"/>
              </a:tabLst>
            </a:pPr>
            <a:r>
              <a:rPr sz="1800" b="1" spc="-10">
                <a:solidFill>
                  <a:srgbClr val="111111"/>
                </a:solidFill>
                <a:latin typeface="Carlito"/>
                <a:cs typeface="Carlito"/>
              </a:rPr>
              <a:t>Step </a:t>
            </a:r>
            <a:r>
              <a:rPr sz="1800" b="1">
                <a:solidFill>
                  <a:srgbClr val="111111"/>
                </a:solidFill>
                <a:latin typeface="Carlito"/>
                <a:cs typeface="Carlito"/>
              </a:rPr>
              <a:t>1: </a:t>
            </a:r>
            <a:r>
              <a:rPr sz="1800" spc="-80">
                <a:solidFill>
                  <a:srgbClr val="111111"/>
                </a:solidFill>
                <a:latin typeface="Arial" pitchFamily="34" charset="0"/>
                <a:cs typeface="Arial" pitchFamily="34" charset="0"/>
              </a:rPr>
              <a:t>Convert </a:t>
            </a:r>
            <a:r>
              <a:rPr sz="1800" spc="-20">
                <a:solidFill>
                  <a:srgbClr val="111111"/>
                </a:solidFill>
                <a:latin typeface="Arial" pitchFamily="34" charset="0"/>
                <a:cs typeface="Arial" pitchFamily="34" charset="0"/>
              </a:rPr>
              <a:t>the </a:t>
            </a:r>
            <a:r>
              <a:rPr sz="1800" spc="-50">
                <a:solidFill>
                  <a:srgbClr val="111111"/>
                </a:solidFill>
                <a:latin typeface="Arial" pitchFamily="34" charset="0"/>
                <a:cs typeface="Arial" pitchFamily="34" charset="0"/>
              </a:rPr>
              <a:t>plain </a:t>
            </a:r>
            <a:r>
              <a:rPr sz="1800" spc="-20">
                <a:solidFill>
                  <a:srgbClr val="111111"/>
                </a:solidFill>
                <a:latin typeface="Arial" pitchFamily="34" charset="0"/>
                <a:cs typeface="Arial" pitchFamily="34" charset="0"/>
              </a:rPr>
              <a:t>text </a:t>
            </a:r>
            <a:r>
              <a:rPr sz="1800" spc="-25">
                <a:solidFill>
                  <a:srgbClr val="111111"/>
                </a:solidFill>
                <a:latin typeface="Arial" pitchFamily="34" charset="0"/>
                <a:cs typeface="Arial" pitchFamily="34" charset="0"/>
              </a:rPr>
              <a:t>in </a:t>
            </a:r>
            <a:r>
              <a:rPr sz="1800" spc="-55">
                <a:solidFill>
                  <a:srgbClr val="111111"/>
                </a:solidFill>
                <a:latin typeface="Arial" pitchFamily="34" charset="0"/>
                <a:cs typeface="Arial" pitchFamily="34" charset="0"/>
              </a:rPr>
              <a:t>numeric </a:t>
            </a:r>
            <a:r>
              <a:rPr sz="1800" spc="-25">
                <a:solidFill>
                  <a:srgbClr val="111111"/>
                </a:solidFill>
                <a:latin typeface="Arial" pitchFamily="34" charset="0"/>
                <a:cs typeface="Arial" pitchFamily="34" charset="0"/>
              </a:rPr>
              <a:t>form </a:t>
            </a:r>
            <a:r>
              <a:rPr sz="1800" spc="-75">
                <a:solidFill>
                  <a:srgbClr val="111111"/>
                </a:solidFill>
                <a:latin typeface="Arial" pitchFamily="34" charset="0"/>
                <a:cs typeface="Arial" pitchFamily="34" charset="0"/>
              </a:rPr>
              <a:t>consider </a:t>
            </a:r>
            <a:r>
              <a:rPr sz="1800" spc="-114">
                <a:solidFill>
                  <a:srgbClr val="111111"/>
                </a:solidFill>
                <a:latin typeface="Arial" pitchFamily="34" charset="0"/>
                <a:cs typeface="Arial" pitchFamily="34" charset="0"/>
              </a:rPr>
              <a:t>A=0, </a:t>
            </a:r>
            <a:r>
              <a:rPr sz="1800" spc="-130">
                <a:solidFill>
                  <a:srgbClr val="111111"/>
                </a:solidFill>
                <a:latin typeface="Arial" pitchFamily="34" charset="0"/>
                <a:cs typeface="Arial" pitchFamily="34" charset="0"/>
              </a:rPr>
              <a:t>B=1, </a:t>
            </a:r>
            <a:r>
              <a:rPr sz="1800" spc="-200">
                <a:solidFill>
                  <a:srgbClr val="111111"/>
                </a:solidFill>
                <a:latin typeface="Arial" pitchFamily="34" charset="0"/>
                <a:cs typeface="Arial" pitchFamily="34" charset="0"/>
              </a:rPr>
              <a:t>C=3 </a:t>
            </a:r>
            <a:r>
              <a:rPr sz="1800" spc="-305">
                <a:solidFill>
                  <a:srgbClr val="111111"/>
                </a:solidFill>
                <a:latin typeface="Arial" pitchFamily="34" charset="0"/>
                <a:cs typeface="Arial" pitchFamily="34" charset="0"/>
              </a:rPr>
              <a:t>…,</a:t>
            </a:r>
            <a:r>
              <a:rPr sz="1800" spc="-240">
                <a:solidFill>
                  <a:srgbClr val="111111"/>
                </a:solidFill>
                <a:latin typeface="Arial" pitchFamily="34" charset="0"/>
                <a:cs typeface="Arial" pitchFamily="34" charset="0"/>
              </a:rPr>
              <a:t> </a:t>
            </a:r>
            <a:r>
              <a:rPr sz="1800" spc="-130">
                <a:solidFill>
                  <a:srgbClr val="111111"/>
                </a:solidFill>
                <a:latin typeface="Arial" pitchFamily="34" charset="0"/>
                <a:cs typeface="Arial" pitchFamily="34" charset="0"/>
              </a:rPr>
              <a:t>Z=25.</a:t>
            </a:r>
            <a:endParaRPr sz="1800">
              <a:latin typeface="Arial" pitchFamily="34" charset="0"/>
              <a:cs typeface="Arial" pitchFamily="34" charset="0"/>
            </a:endParaRPr>
          </a:p>
          <a:p>
            <a:pPr marL="756285" marR="139700" lvl="1" indent="-287020">
              <a:lnSpc>
                <a:spcPct val="100000"/>
              </a:lnSpc>
              <a:buFont typeface="Wingdings"/>
              <a:buChar char=""/>
              <a:tabLst>
                <a:tab pos="756920" algn="l"/>
              </a:tabLst>
            </a:pPr>
            <a:r>
              <a:rPr sz="1800" b="1" spc="-10">
                <a:solidFill>
                  <a:srgbClr val="111111"/>
                </a:solidFill>
                <a:latin typeface="Carlito"/>
                <a:cs typeface="Carlito"/>
              </a:rPr>
              <a:t>Step </a:t>
            </a:r>
            <a:r>
              <a:rPr sz="1800" b="1">
                <a:solidFill>
                  <a:srgbClr val="111111"/>
                </a:solidFill>
                <a:latin typeface="Carlito"/>
                <a:cs typeface="Carlito"/>
              </a:rPr>
              <a:t>2: </a:t>
            </a:r>
            <a:r>
              <a:rPr sz="1800" spc="-55">
                <a:solidFill>
                  <a:srgbClr val="111111"/>
                </a:solidFill>
                <a:latin typeface="Carlito"/>
                <a:cs typeface="Carlito"/>
              </a:rPr>
              <a:t>Take </a:t>
            </a:r>
            <a:r>
              <a:rPr sz="1800">
                <a:solidFill>
                  <a:srgbClr val="111111"/>
                </a:solidFill>
                <a:latin typeface="Carlito"/>
                <a:cs typeface="Carlito"/>
              </a:rPr>
              <a:t>a </a:t>
            </a:r>
            <a:r>
              <a:rPr sz="1800" spc="-5">
                <a:solidFill>
                  <a:srgbClr val="111111"/>
                </a:solidFill>
                <a:latin typeface="Carlito"/>
                <a:cs typeface="Carlito"/>
              </a:rPr>
              <a:t>onetime </a:t>
            </a:r>
            <a:r>
              <a:rPr sz="1800">
                <a:solidFill>
                  <a:srgbClr val="111111"/>
                </a:solidFill>
                <a:latin typeface="Carlito"/>
                <a:cs typeface="Carlito"/>
              </a:rPr>
              <a:t>pad </a:t>
            </a:r>
            <a:r>
              <a:rPr sz="1800" spc="-5">
                <a:solidFill>
                  <a:srgbClr val="111111"/>
                </a:solidFill>
                <a:latin typeface="Carlito"/>
                <a:cs typeface="Carlito"/>
              </a:rPr>
              <a:t>or </a:t>
            </a:r>
            <a:r>
              <a:rPr sz="1800" spc="-25">
                <a:solidFill>
                  <a:srgbClr val="111111"/>
                </a:solidFill>
                <a:latin typeface="Carlito"/>
                <a:cs typeface="Carlito"/>
              </a:rPr>
              <a:t>key </a:t>
            </a:r>
            <a:r>
              <a:rPr sz="1800" spc="-10">
                <a:solidFill>
                  <a:srgbClr val="111111"/>
                </a:solidFill>
                <a:latin typeface="Carlito"/>
                <a:cs typeface="Carlito"/>
              </a:rPr>
              <a:t>from any </a:t>
            </a:r>
            <a:r>
              <a:rPr sz="1800" spc="-5">
                <a:solidFill>
                  <a:srgbClr val="111111"/>
                </a:solidFill>
                <a:latin typeface="Carlito"/>
                <a:cs typeface="Carlito"/>
              </a:rPr>
              <a:t>of </a:t>
            </a:r>
            <a:r>
              <a:rPr sz="1800">
                <a:solidFill>
                  <a:srgbClr val="111111"/>
                </a:solidFill>
                <a:latin typeface="Carlito"/>
                <a:cs typeface="Carlito"/>
              </a:rPr>
              <a:t>the </a:t>
            </a:r>
            <a:r>
              <a:rPr sz="1800" spc="-5">
                <a:solidFill>
                  <a:srgbClr val="111111"/>
                </a:solidFill>
                <a:latin typeface="Carlito"/>
                <a:cs typeface="Carlito"/>
              </a:rPr>
              <a:t>books </a:t>
            </a:r>
            <a:r>
              <a:rPr sz="1800">
                <a:solidFill>
                  <a:srgbClr val="111111"/>
                </a:solidFill>
                <a:latin typeface="Carlito"/>
                <a:cs typeface="Carlito"/>
              </a:rPr>
              <a:t>and </a:t>
            </a:r>
            <a:r>
              <a:rPr sz="1800" spc="-10">
                <a:solidFill>
                  <a:srgbClr val="111111"/>
                </a:solidFill>
                <a:latin typeface="Carlito"/>
                <a:cs typeface="Carlito"/>
              </a:rPr>
              <a:t>convert </a:t>
            </a:r>
            <a:r>
              <a:rPr sz="1800" spc="-5">
                <a:solidFill>
                  <a:srgbClr val="111111"/>
                </a:solidFill>
                <a:latin typeface="Carlito"/>
                <a:cs typeface="Carlito"/>
              </a:rPr>
              <a:t>it in </a:t>
            </a:r>
            <a:r>
              <a:rPr sz="1800">
                <a:solidFill>
                  <a:srgbClr val="111111"/>
                </a:solidFill>
                <a:latin typeface="Carlito"/>
                <a:cs typeface="Carlito"/>
              </a:rPr>
              <a:t>the </a:t>
            </a:r>
            <a:r>
              <a:rPr sz="1800" spc="-5">
                <a:solidFill>
                  <a:srgbClr val="111111"/>
                </a:solidFill>
                <a:latin typeface="Carlito"/>
                <a:cs typeface="Carlito"/>
              </a:rPr>
              <a:t>numeric </a:t>
            </a:r>
            <a:r>
              <a:rPr sz="1800" spc="-15">
                <a:solidFill>
                  <a:srgbClr val="111111"/>
                </a:solidFill>
                <a:latin typeface="Carlito"/>
                <a:cs typeface="Carlito"/>
              </a:rPr>
              <a:t>form </a:t>
            </a:r>
            <a:r>
              <a:rPr sz="1800">
                <a:solidFill>
                  <a:srgbClr val="111111"/>
                </a:solidFill>
                <a:latin typeface="Carlito"/>
                <a:cs typeface="Carlito"/>
              </a:rPr>
              <a:t>also. But the </a:t>
            </a:r>
            <a:r>
              <a:rPr sz="1800" spc="-25">
                <a:solidFill>
                  <a:srgbClr val="111111"/>
                </a:solidFill>
                <a:latin typeface="Carlito"/>
                <a:cs typeface="Carlito"/>
              </a:rPr>
              <a:t>key  </a:t>
            </a:r>
            <a:r>
              <a:rPr sz="1800" spc="-5">
                <a:solidFill>
                  <a:srgbClr val="111111"/>
                </a:solidFill>
                <a:latin typeface="Carlito"/>
                <a:cs typeface="Carlito"/>
              </a:rPr>
              <a:t>must be </a:t>
            </a:r>
            <a:r>
              <a:rPr sz="1800">
                <a:solidFill>
                  <a:srgbClr val="111111"/>
                </a:solidFill>
                <a:latin typeface="Carlito"/>
                <a:cs typeface="Carlito"/>
              </a:rPr>
              <a:t>as </a:t>
            </a:r>
            <a:r>
              <a:rPr sz="1800" spc="-5">
                <a:solidFill>
                  <a:srgbClr val="111111"/>
                </a:solidFill>
                <a:latin typeface="Carlito"/>
                <a:cs typeface="Carlito"/>
              </a:rPr>
              <a:t>long </a:t>
            </a:r>
            <a:r>
              <a:rPr sz="1800">
                <a:solidFill>
                  <a:srgbClr val="111111"/>
                </a:solidFill>
                <a:latin typeface="Carlito"/>
                <a:cs typeface="Carlito"/>
              </a:rPr>
              <a:t>as the </a:t>
            </a:r>
            <a:r>
              <a:rPr sz="1800" spc="-5">
                <a:solidFill>
                  <a:srgbClr val="111111"/>
                </a:solidFill>
                <a:latin typeface="Carlito"/>
                <a:cs typeface="Carlito"/>
              </a:rPr>
              <a:t>length of plain</a:t>
            </a:r>
            <a:r>
              <a:rPr sz="1800" spc="60">
                <a:solidFill>
                  <a:srgbClr val="111111"/>
                </a:solidFill>
                <a:latin typeface="Carlito"/>
                <a:cs typeface="Carlito"/>
              </a:rPr>
              <a:t> </a:t>
            </a:r>
            <a:r>
              <a:rPr sz="1800" spc="-15">
                <a:solidFill>
                  <a:srgbClr val="111111"/>
                </a:solidFill>
                <a:latin typeface="Carlito"/>
                <a:cs typeface="Carlito"/>
              </a:rPr>
              <a:t>text.</a:t>
            </a:r>
            <a:endParaRPr sz="1800">
              <a:latin typeface="Carlito"/>
              <a:cs typeface="Carlito"/>
            </a:endParaRPr>
          </a:p>
          <a:p>
            <a:pPr marL="756285" marR="5080" lvl="1" indent="-287020">
              <a:lnSpc>
                <a:spcPct val="100000"/>
              </a:lnSpc>
              <a:spcBef>
                <a:spcPts val="5"/>
              </a:spcBef>
              <a:buFont typeface="Wingdings"/>
              <a:buChar char=""/>
              <a:tabLst>
                <a:tab pos="756920" algn="l"/>
              </a:tabLst>
            </a:pPr>
            <a:r>
              <a:rPr sz="1800" b="1" spc="-10">
                <a:solidFill>
                  <a:srgbClr val="111111"/>
                </a:solidFill>
                <a:latin typeface="Carlito"/>
                <a:cs typeface="Carlito"/>
              </a:rPr>
              <a:t>Step </a:t>
            </a:r>
            <a:r>
              <a:rPr sz="1800" b="1">
                <a:solidFill>
                  <a:srgbClr val="111111"/>
                </a:solidFill>
                <a:latin typeface="Carlito"/>
                <a:cs typeface="Carlito"/>
              </a:rPr>
              <a:t>3: </a:t>
            </a:r>
            <a:r>
              <a:rPr sz="1800" spc="-5">
                <a:solidFill>
                  <a:srgbClr val="111111"/>
                </a:solidFill>
                <a:latin typeface="Carlito"/>
                <a:cs typeface="Carlito"/>
              </a:rPr>
              <a:t>Now </a:t>
            </a:r>
            <a:r>
              <a:rPr sz="1800">
                <a:solidFill>
                  <a:srgbClr val="111111"/>
                </a:solidFill>
                <a:latin typeface="Carlito"/>
                <a:cs typeface="Carlito"/>
              </a:rPr>
              <a:t>add the </a:t>
            </a:r>
            <a:r>
              <a:rPr sz="1800" spc="-5">
                <a:solidFill>
                  <a:srgbClr val="111111"/>
                </a:solidFill>
                <a:latin typeface="Carlito"/>
                <a:cs typeface="Carlito"/>
              </a:rPr>
              <a:t>numeric </a:t>
            </a:r>
            <a:r>
              <a:rPr sz="1800" spc="-15">
                <a:solidFill>
                  <a:srgbClr val="111111"/>
                </a:solidFill>
                <a:latin typeface="Carlito"/>
                <a:cs typeface="Carlito"/>
              </a:rPr>
              <a:t>form </a:t>
            </a:r>
            <a:r>
              <a:rPr sz="1800" spc="-5">
                <a:solidFill>
                  <a:srgbClr val="111111"/>
                </a:solidFill>
                <a:latin typeface="Carlito"/>
                <a:cs typeface="Carlito"/>
              </a:rPr>
              <a:t>of both plain </a:t>
            </a:r>
            <a:r>
              <a:rPr sz="1800" spc="-15">
                <a:solidFill>
                  <a:srgbClr val="111111"/>
                </a:solidFill>
                <a:latin typeface="Carlito"/>
                <a:cs typeface="Carlito"/>
              </a:rPr>
              <a:t>text </a:t>
            </a:r>
            <a:r>
              <a:rPr sz="1800">
                <a:solidFill>
                  <a:srgbClr val="111111"/>
                </a:solidFill>
                <a:latin typeface="Carlito"/>
                <a:cs typeface="Carlito"/>
              </a:rPr>
              <a:t>and </a:t>
            </a:r>
            <a:r>
              <a:rPr sz="1800" spc="-50">
                <a:solidFill>
                  <a:srgbClr val="111111"/>
                </a:solidFill>
                <a:latin typeface="Carlito"/>
                <a:cs typeface="Carlito"/>
              </a:rPr>
              <a:t>key, </a:t>
            </a:r>
            <a:r>
              <a:rPr sz="1800">
                <a:solidFill>
                  <a:srgbClr val="111111"/>
                </a:solidFill>
                <a:latin typeface="Carlito"/>
                <a:cs typeface="Carlito"/>
              </a:rPr>
              <a:t>each </a:t>
            </a:r>
            <a:r>
              <a:rPr sz="1800" spc="-5">
                <a:solidFill>
                  <a:srgbClr val="111111"/>
                </a:solidFill>
                <a:latin typeface="Carlito"/>
                <a:cs typeface="Carlito"/>
              </a:rPr>
              <a:t>plain </a:t>
            </a:r>
            <a:r>
              <a:rPr sz="1800" spc="-15">
                <a:solidFill>
                  <a:srgbClr val="111111"/>
                </a:solidFill>
                <a:latin typeface="Carlito"/>
                <a:cs typeface="Carlito"/>
              </a:rPr>
              <a:t>text letter </a:t>
            </a:r>
            <a:r>
              <a:rPr sz="1800" spc="-5">
                <a:solidFill>
                  <a:srgbClr val="111111"/>
                </a:solidFill>
                <a:latin typeface="Carlito"/>
                <a:cs typeface="Carlito"/>
              </a:rPr>
              <a:t>with corresponding </a:t>
            </a:r>
            <a:r>
              <a:rPr sz="1800" spc="-25">
                <a:solidFill>
                  <a:srgbClr val="111111"/>
                </a:solidFill>
                <a:latin typeface="Carlito"/>
                <a:cs typeface="Carlito"/>
              </a:rPr>
              <a:t>key  </a:t>
            </a:r>
            <a:r>
              <a:rPr sz="1800" spc="-15">
                <a:solidFill>
                  <a:srgbClr val="111111"/>
                </a:solidFill>
                <a:latin typeface="Carlito"/>
                <a:cs typeface="Carlito"/>
              </a:rPr>
              <a:t>text </a:t>
            </a:r>
            <a:r>
              <a:rPr sz="1800" spc="-40">
                <a:solidFill>
                  <a:srgbClr val="111111"/>
                </a:solidFill>
                <a:latin typeface="Carlito"/>
                <a:cs typeface="Carlito"/>
              </a:rPr>
              <a:t>letter. </a:t>
            </a:r>
            <a:r>
              <a:rPr sz="1800">
                <a:solidFill>
                  <a:srgbClr val="111111"/>
                </a:solidFill>
                <a:latin typeface="Carlito"/>
                <a:cs typeface="Carlito"/>
              </a:rPr>
              <a:t>If the </a:t>
            </a:r>
            <a:r>
              <a:rPr sz="1800" spc="-5">
                <a:solidFill>
                  <a:srgbClr val="111111"/>
                </a:solidFill>
                <a:latin typeface="Carlito"/>
                <a:cs typeface="Carlito"/>
              </a:rPr>
              <a:t>addition of </a:t>
            </a:r>
            <a:r>
              <a:rPr sz="1800" spc="-15">
                <a:solidFill>
                  <a:srgbClr val="111111"/>
                </a:solidFill>
                <a:latin typeface="Carlito"/>
                <a:cs typeface="Carlito"/>
              </a:rPr>
              <a:t>any </a:t>
            </a:r>
            <a:r>
              <a:rPr sz="1800" spc="-5">
                <a:solidFill>
                  <a:srgbClr val="111111"/>
                </a:solidFill>
                <a:latin typeface="Carlito"/>
                <a:cs typeface="Carlito"/>
              </a:rPr>
              <a:t>plain </a:t>
            </a:r>
            <a:r>
              <a:rPr sz="1800" spc="-15">
                <a:solidFill>
                  <a:srgbClr val="111111"/>
                </a:solidFill>
                <a:latin typeface="Carlito"/>
                <a:cs typeface="Carlito"/>
              </a:rPr>
              <a:t>text letter </a:t>
            </a:r>
            <a:r>
              <a:rPr sz="1800" spc="-5">
                <a:solidFill>
                  <a:srgbClr val="111111"/>
                </a:solidFill>
                <a:latin typeface="Carlito"/>
                <a:cs typeface="Carlito"/>
              </a:rPr>
              <a:t>with </a:t>
            </a:r>
            <a:r>
              <a:rPr sz="1800" spc="-10">
                <a:solidFill>
                  <a:srgbClr val="111111"/>
                </a:solidFill>
                <a:latin typeface="Carlito"/>
                <a:cs typeface="Carlito"/>
              </a:rPr>
              <a:t>corresponding </a:t>
            </a:r>
            <a:r>
              <a:rPr sz="1800" spc="-25">
                <a:solidFill>
                  <a:srgbClr val="111111"/>
                </a:solidFill>
                <a:latin typeface="Carlito"/>
                <a:cs typeface="Carlito"/>
              </a:rPr>
              <a:t>key </a:t>
            </a:r>
            <a:r>
              <a:rPr sz="1800" spc="-15">
                <a:solidFill>
                  <a:srgbClr val="111111"/>
                </a:solidFill>
                <a:latin typeface="Carlito"/>
                <a:cs typeface="Carlito"/>
              </a:rPr>
              <a:t>text letter </a:t>
            </a:r>
            <a:r>
              <a:rPr sz="1800" spc="-5">
                <a:solidFill>
                  <a:srgbClr val="111111"/>
                </a:solidFill>
                <a:latin typeface="Carlito"/>
                <a:cs typeface="Carlito"/>
              </a:rPr>
              <a:t>is &gt;26, </a:t>
            </a:r>
            <a:r>
              <a:rPr sz="1800">
                <a:solidFill>
                  <a:srgbClr val="111111"/>
                </a:solidFill>
                <a:latin typeface="Carlito"/>
                <a:cs typeface="Carlito"/>
              </a:rPr>
              <a:t>then </a:t>
            </a:r>
            <a:r>
              <a:rPr sz="1800" spc="-10">
                <a:solidFill>
                  <a:srgbClr val="111111"/>
                </a:solidFill>
                <a:latin typeface="Carlito"/>
                <a:cs typeface="Carlito"/>
              </a:rPr>
              <a:t>subtract </a:t>
            </a:r>
            <a:r>
              <a:rPr sz="1800" spc="-5">
                <a:solidFill>
                  <a:srgbClr val="111111"/>
                </a:solidFill>
                <a:latin typeface="Carlito"/>
                <a:cs typeface="Carlito"/>
              </a:rPr>
              <a:t>it with  26.</a:t>
            </a:r>
            <a:endParaRPr sz="180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77</a:t>
            </a:fld>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632256" y="1976783"/>
            <a:ext cx="10737850" cy="2080260"/>
          </a:xfrm>
          <a:prstGeom prst="rect">
            <a:avLst/>
          </a:prstGeom>
        </p:spPr>
        <p:txBody>
          <a:bodyPr vert="horz" wrap="square" lIns="0" tIns="6731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530"/>
              </a:spcBef>
            </a:pPr>
            <a:r>
              <a:rPr sz="2000" b="1">
                <a:solidFill>
                  <a:srgbClr val="006FC0"/>
                </a:solidFill>
                <a:latin typeface="Carlito"/>
                <a:cs typeface="Carlito"/>
              </a:rPr>
              <a:t>3. </a:t>
            </a:r>
            <a:r>
              <a:rPr sz="2000" b="1" spc="-10">
                <a:solidFill>
                  <a:srgbClr val="006FC0"/>
                </a:solidFill>
                <a:latin typeface="Carlito"/>
                <a:cs typeface="Carlito"/>
              </a:rPr>
              <a:t>Transposition </a:t>
            </a:r>
            <a:r>
              <a:rPr sz="2000" b="1">
                <a:solidFill>
                  <a:srgbClr val="006FC0"/>
                </a:solidFill>
                <a:latin typeface="Carlito"/>
                <a:cs typeface="Carlito"/>
              </a:rPr>
              <a:t>Cipher: </a:t>
            </a:r>
            <a:r>
              <a:rPr sz="2000">
                <a:solidFill>
                  <a:srgbClr val="006FC0"/>
                </a:solidFill>
                <a:latin typeface="Carlito"/>
                <a:cs typeface="Carlito"/>
              </a:rPr>
              <a:t>Book </a:t>
            </a:r>
            <a:r>
              <a:rPr sz="2000" spc="-5">
                <a:solidFill>
                  <a:srgbClr val="006FC0"/>
                </a:solidFill>
                <a:latin typeface="Carlito"/>
                <a:cs typeface="Carlito"/>
              </a:rPr>
              <a:t>Cipher </a:t>
            </a:r>
            <a:r>
              <a:rPr sz="2000">
                <a:solidFill>
                  <a:srgbClr val="006FC0"/>
                </a:solidFill>
                <a:latin typeface="Carlito"/>
                <a:cs typeface="Carlito"/>
              </a:rPr>
              <a:t>or Running </a:t>
            </a:r>
            <a:r>
              <a:rPr sz="2000" spc="-20">
                <a:solidFill>
                  <a:srgbClr val="006FC0"/>
                </a:solidFill>
                <a:latin typeface="Carlito"/>
                <a:cs typeface="Carlito"/>
              </a:rPr>
              <a:t>Key </a:t>
            </a:r>
            <a:r>
              <a:rPr sz="2000" spc="-5">
                <a:solidFill>
                  <a:srgbClr val="006FC0"/>
                </a:solidFill>
                <a:latin typeface="Carlito"/>
                <a:cs typeface="Carlito"/>
              </a:rPr>
              <a:t>Cipher:</a:t>
            </a:r>
            <a:r>
              <a:rPr sz="2000" spc="-140">
                <a:solidFill>
                  <a:srgbClr val="006FC0"/>
                </a:solidFill>
                <a:latin typeface="Carlito"/>
                <a:cs typeface="Carlito"/>
              </a:rPr>
              <a:t> </a:t>
            </a:r>
            <a:r>
              <a:rPr sz="2000" spc="-10">
                <a:solidFill>
                  <a:srgbClr val="006FC0"/>
                </a:solidFill>
                <a:latin typeface="Carlito"/>
                <a:cs typeface="Carlito"/>
              </a:rPr>
              <a:t>Example</a:t>
            </a:r>
            <a:endParaRPr sz="2000">
              <a:latin typeface="Carlito"/>
              <a:cs typeface="Carlito"/>
            </a:endParaRPr>
          </a:p>
          <a:p>
            <a:pPr marL="12700">
              <a:lnSpc>
                <a:spcPct val="100000"/>
              </a:lnSpc>
              <a:spcBef>
                <a:spcPts val="380"/>
              </a:spcBef>
            </a:pPr>
            <a:r>
              <a:rPr sz="1800" spc="-5">
                <a:solidFill>
                  <a:srgbClr val="111111"/>
                </a:solidFill>
                <a:latin typeface="Carlito"/>
                <a:cs typeface="Carlito"/>
              </a:rPr>
              <a:t>Let us </a:t>
            </a:r>
            <a:r>
              <a:rPr sz="1800" spc="-10">
                <a:solidFill>
                  <a:srgbClr val="111111"/>
                </a:solidFill>
                <a:latin typeface="Carlito"/>
                <a:cs typeface="Carlito"/>
              </a:rPr>
              <a:t>understand </a:t>
            </a:r>
            <a:r>
              <a:rPr sz="1800" spc="-5">
                <a:solidFill>
                  <a:srgbClr val="111111"/>
                </a:solidFill>
                <a:latin typeface="Carlito"/>
                <a:cs typeface="Carlito"/>
              </a:rPr>
              <a:t>with </a:t>
            </a:r>
            <a:r>
              <a:rPr sz="1800">
                <a:solidFill>
                  <a:srgbClr val="111111"/>
                </a:solidFill>
                <a:latin typeface="Carlito"/>
                <a:cs typeface="Carlito"/>
              </a:rPr>
              <a:t>the</a:t>
            </a:r>
            <a:r>
              <a:rPr sz="1800" spc="60">
                <a:solidFill>
                  <a:srgbClr val="111111"/>
                </a:solidFill>
                <a:latin typeface="Carlito"/>
                <a:cs typeface="Carlito"/>
              </a:rPr>
              <a:t> </a:t>
            </a:r>
            <a:r>
              <a:rPr sz="1800" spc="-10">
                <a:solidFill>
                  <a:srgbClr val="111111"/>
                </a:solidFill>
                <a:latin typeface="Carlito"/>
                <a:cs typeface="Carlito"/>
              </a:rPr>
              <a:t>example:</a:t>
            </a:r>
            <a:endParaRPr sz="1800">
              <a:latin typeface="Carlito"/>
              <a:cs typeface="Carlito"/>
            </a:endParaRPr>
          </a:p>
          <a:p>
            <a:pPr>
              <a:lnSpc>
                <a:spcPct val="100000"/>
              </a:lnSpc>
              <a:spcBef>
                <a:spcPts val="25"/>
              </a:spcBef>
            </a:pPr>
            <a:endParaRPr sz="1750">
              <a:latin typeface="Carlito"/>
              <a:cs typeface="Carlito"/>
            </a:endParaRPr>
          </a:p>
          <a:p>
            <a:pPr marL="299085" indent="-287020">
              <a:lnSpc>
                <a:spcPct val="100000"/>
              </a:lnSpc>
              <a:buFont typeface="Arial" pitchFamily="34" charset="0"/>
              <a:buChar char="•"/>
              <a:tabLst>
                <a:tab pos="299085" algn="l"/>
                <a:tab pos="299720" algn="l"/>
              </a:tabLst>
            </a:pPr>
            <a:r>
              <a:rPr sz="1800" b="1" spc="-5">
                <a:solidFill>
                  <a:srgbClr val="111111"/>
                </a:solidFill>
                <a:latin typeface="Carlito"/>
                <a:cs typeface="Carlito"/>
              </a:rPr>
              <a:t>Plain </a:t>
            </a:r>
            <a:r>
              <a:rPr sz="1800" b="1" spc="-15">
                <a:solidFill>
                  <a:srgbClr val="111111"/>
                </a:solidFill>
                <a:latin typeface="Carlito"/>
                <a:cs typeface="Carlito"/>
              </a:rPr>
              <a:t>text: </a:t>
            </a:r>
            <a:r>
              <a:rPr sz="1800" spc="-5">
                <a:solidFill>
                  <a:srgbClr val="111111"/>
                </a:solidFill>
                <a:latin typeface="Carlito"/>
                <a:cs typeface="Carlito"/>
              </a:rPr>
              <a:t>Meet</a:t>
            </a:r>
            <a:r>
              <a:rPr sz="1800" spc="5">
                <a:solidFill>
                  <a:srgbClr val="111111"/>
                </a:solidFill>
                <a:latin typeface="Carlito"/>
                <a:cs typeface="Carlito"/>
              </a:rPr>
              <a:t> </a:t>
            </a:r>
            <a:r>
              <a:rPr sz="1800" spc="-30">
                <a:solidFill>
                  <a:srgbClr val="111111"/>
                </a:solidFill>
                <a:latin typeface="Carlito"/>
                <a:cs typeface="Carlito"/>
              </a:rPr>
              <a:t>Tomorrow</a:t>
            </a:r>
            <a:endParaRPr sz="1800">
              <a:latin typeface="Carlito"/>
              <a:cs typeface="Carlito"/>
            </a:endParaRPr>
          </a:p>
          <a:p>
            <a:pPr marL="299085" indent="-287020">
              <a:lnSpc>
                <a:spcPct val="100000"/>
              </a:lnSpc>
              <a:buFont typeface="Arial" pitchFamily="34" charset="0"/>
              <a:buChar char="•"/>
              <a:tabLst>
                <a:tab pos="299085" algn="l"/>
                <a:tab pos="299720" algn="l"/>
              </a:tabLst>
            </a:pPr>
            <a:r>
              <a:rPr sz="1800" b="1" spc="-20">
                <a:solidFill>
                  <a:srgbClr val="111111"/>
                </a:solidFill>
                <a:latin typeface="Carlito"/>
                <a:cs typeface="Carlito"/>
              </a:rPr>
              <a:t>Key </a:t>
            </a:r>
            <a:r>
              <a:rPr sz="1800" spc="-20">
                <a:solidFill>
                  <a:srgbClr val="111111"/>
                </a:solidFill>
                <a:latin typeface="Carlito"/>
                <a:cs typeface="Carlito"/>
              </a:rPr>
              <a:t>taken </a:t>
            </a:r>
            <a:r>
              <a:rPr sz="1800" spc="-10">
                <a:solidFill>
                  <a:srgbClr val="111111"/>
                </a:solidFill>
                <a:latin typeface="Carlito"/>
                <a:cs typeface="Carlito"/>
              </a:rPr>
              <a:t>from </a:t>
            </a:r>
            <a:r>
              <a:rPr sz="1800">
                <a:solidFill>
                  <a:srgbClr val="111111"/>
                </a:solidFill>
                <a:latin typeface="Carlito"/>
                <a:cs typeface="Carlito"/>
              </a:rPr>
              <a:t>the </a:t>
            </a:r>
            <a:r>
              <a:rPr sz="1800" spc="-5">
                <a:solidFill>
                  <a:srgbClr val="111111"/>
                </a:solidFill>
                <a:latin typeface="Carlito"/>
                <a:cs typeface="Carlito"/>
              </a:rPr>
              <a:t>book:</a:t>
            </a:r>
            <a:r>
              <a:rPr sz="1800" spc="45">
                <a:solidFill>
                  <a:srgbClr val="111111"/>
                </a:solidFill>
                <a:latin typeface="Carlito"/>
                <a:cs typeface="Carlito"/>
              </a:rPr>
              <a:t> </a:t>
            </a:r>
            <a:r>
              <a:rPr sz="1800" spc="-10">
                <a:solidFill>
                  <a:srgbClr val="111111"/>
                </a:solidFill>
                <a:latin typeface="Carlito"/>
                <a:cs typeface="Carlito"/>
              </a:rPr>
              <a:t>ANENCRYPTION.</a:t>
            </a:r>
            <a:endParaRPr sz="1800">
              <a:latin typeface="Carlito"/>
              <a:cs typeface="Carlito"/>
            </a:endParaRPr>
          </a:p>
          <a:p>
            <a:pPr marL="299085" indent="-287020">
              <a:lnSpc>
                <a:spcPct val="100000"/>
              </a:lnSpc>
              <a:buFont typeface="Arial" pitchFamily="34" charset="0"/>
              <a:buChar char="•"/>
              <a:tabLst>
                <a:tab pos="299085" algn="l"/>
                <a:tab pos="299720" algn="l"/>
              </a:tabLst>
            </a:pPr>
            <a:r>
              <a:rPr sz="1800" spc="-5">
                <a:solidFill>
                  <a:srgbClr val="111111"/>
                </a:solidFill>
                <a:latin typeface="Carlito"/>
                <a:cs typeface="Carlito"/>
              </a:rPr>
              <a:t>Now </a:t>
            </a:r>
            <a:r>
              <a:rPr sz="1800" spc="-10">
                <a:solidFill>
                  <a:srgbClr val="111111"/>
                </a:solidFill>
                <a:latin typeface="Carlito"/>
                <a:cs typeface="Carlito"/>
              </a:rPr>
              <a:t>we have to convert </a:t>
            </a:r>
            <a:r>
              <a:rPr sz="1800" spc="-5">
                <a:solidFill>
                  <a:srgbClr val="111111"/>
                </a:solidFill>
                <a:latin typeface="Carlito"/>
                <a:cs typeface="Carlito"/>
              </a:rPr>
              <a:t>this plain </a:t>
            </a:r>
            <a:r>
              <a:rPr sz="1800" spc="-15">
                <a:solidFill>
                  <a:srgbClr val="111111"/>
                </a:solidFill>
                <a:latin typeface="Carlito"/>
                <a:cs typeface="Carlito"/>
              </a:rPr>
              <a:t>text </a:t>
            </a:r>
            <a:r>
              <a:rPr sz="1800">
                <a:solidFill>
                  <a:srgbClr val="111111"/>
                </a:solidFill>
                <a:latin typeface="Carlito"/>
                <a:cs typeface="Carlito"/>
              </a:rPr>
              <a:t>and </a:t>
            </a:r>
            <a:r>
              <a:rPr sz="1800" spc="-25">
                <a:solidFill>
                  <a:srgbClr val="111111"/>
                </a:solidFill>
                <a:latin typeface="Carlito"/>
                <a:cs typeface="Carlito"/>
              </a:rPr>
              <a:t>key </a:t>
            </a:r>
            <a:r>
              <a:rPr sz="1800" spc="-15">
                <a:solidFill>
                  <a:srgbClr val="111111"/>
                </a:solidFill>
                <a:latin typeface="Carlito"/>
                <a:cs typeface="Carlito"/>
              </a:rPr>
              <a:t>text </a:t>
            </a:r>
            <a:r>
              <a:rPr sz="1800" spc="-5">
                <a:solidFill>
                  <a:srgbClr val="111111"/>
                </a:solidFill>
                <a:latin typeface="Carlito"/>
                <a:cs typeface="Carlito"/>
              </a:rPr>
              <a:t>in numeric </a:t>
            </a:r>
            <a:r>
              <a:rPr sz="1800" spc="-15">
                <a:solidFill>
                  <a:srgbClr val="111111"/>
                </a:solidFill>
                <a:latin typeface="Carlito"/>
                <a:cs typeface="Carlito"/>
              </a:rPr>
              <a:t>form </a:t>
            </a:r>
            <a:r>
              <a:rPr sz="1800">
                <a:solidFill>
                  <a:srgbClr val="111111"/>
                </a:solidFill>
                <a:latin typeface="Carlito"/>
                <a:cs typeface="Carlito"/>
              </a:rPr>
              <a:t>and add them </a:t>
            </a:r>
            <a:r>
              <a:rPr sz="1800" spc="-10">
                <a:solidFill>
                  <a:srgbClr val="111111"/>
                </a:solidFill>
                <a:latin typeface="Carlito"/>
                <a:cs typeface="Carlito"/>
              </a:rPr>
              <a:t>to get </a:t>
            </a:r>
            <a:r>
              <a:rPr sz="1800" spc="-5">
                <a:solidFill>
                  <a:srgbClr val="111111"/>
                </a:solidFill>
                <a:latin typeface="Carlito"/>
                <a:cs typeface="Carlito"/>
              </a:rPr>
              <a:t>cipher </a:t>
            </a:r>
            <a:r>
              <a:rPr sz="1800" spc="-15">
                <a:solidFill>
                  <a:srgbClr val="111111"/>
                </a:solidFill>
                <a:latin typeface="Carlito"/>
                <a:cs typeface="Carlito"/>
              </a:rPr>
              <a:t>text </a:t>
            </a:r>
            <a:r>
              <a:rPr sz="1800">
                <a:solidFill>
                  <a:srgbClr val="111111"/>
                </a:solidFill>
                <a:latin typeface="Carlito"/>
                <a:cs typeface="Carlito"/>
              </a:rPr>
              <a:t>as </a:t>
            </a:r>
            <a:r>
              <a:rPr sz="1800" spc="-5">
                <a:solidFill>
                  <a:srgbClr val="111111"/>
                </a:solidFill>
                <a:latin typeface="Carlito"/>
                <a:cs typeface="Carlito"/>
              </a:rPr>
              <a:t>shown</a:t>
            </a:r>
            <a:r>
              <a:rPr sz="1800" spc="290">
                <a:solidFill>
                  <a:srgbClr val="111111"/>
                </a:solidFill>
                <a:latin typeface="Carlito"/>
                <a:cs typeface="Carlito"/>
              </a:rPr>
              <a:t> </a:t>
            </a:r>
            <a:r>
              <a:rPr sz="1800" spc="-5">
                <a:solidFill>
                  <a:srgbClr val="111111"/>
                </a:solidFill>
                <a:latin typeface="Carlito"/>
                <a:cs typeface="Carlito"/>
              </a:rPr>
              <a:t>in</a:t>
            </a:r>
            <a:endParaRPr sz="1800">
              <a:latin typeface="Carlito"/>
              <a:cs typeface="Carlito"/>
            </a:endParaRPr>
          </a:p>
          <a:p>
            <a:pPr marL="299085">
              <a:lnSpc>
                <a:spcPct val="100000"/>
              </a:lnSpc>
              <a:spcBef>
                <a:spcPts val="5"/>
              </a:spcBef>
            </a:pPr>
            <a:r>
              <a:rPr sz="1800">
                <a:solidFill>
                  <a:srgbClr val="111111"/>
                </a:solidFill>
                <a:latin typeface="Carlito"/>
                <a:cs typeface="Carlito"/>
              </a:rPr>
              <a:t>the</a:t>
            </a:r>
            <a:r>
              <a:rPr sz="1800" spc="5">
                <a:solidFill>
                  <a:srgbClr val="111111"/>
                </a:solidFill>
                <a:latin typeface="Carlito"/>
                <a:cs typeface="Carlito"/>
              </a:rPr>
              <a:t> </a:t>
            </a:r>
            <a:r>
              <a:rPr sz="1800" spc="-5">
                <a:solidFill>
                  <a:srgbClr val="111111"/>
                </a:solidFill>
                <a:latin typeface="Carlito"/>
                <a:cs typeface="Carlito"/>
              </a:rPr>
              <a:t>below:</a:t>
            </a:r>
            <a:endParaRPr sz="1800">
              <a:latin typeface="Carlito"/>
              <a:cs typeface="Carlito"/>
            </a:endParaRPr>
          </a:p>
        </p:txBody>
      </p:sp>
      <p:sp>
        <p:nvSpPr>
          <p:cNvPr id="6" name="object 6"/>
          <p:cNvSpPr/>
          <p:nvPr/>
        </p:nvSpPr>
        <p:spPr>
          <a:xfrm>
            <a:off x="2313425" y="4163567"/>
            <a:ext cx="6418818" cy="2427456"/>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78</a:t>
            </a:fld>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896" y="268351"/>
            <a:ext cx="5313045" cy="513715"/>
          </a:xfrm>
          <a:prstGeom prst="rect">
            <a:avLst/>
          </a:prstGeom>
        </p:spPr>
        <p:txBody>
          <a:bodyPr vert="horz" wrap="square" lIns="0" tIns="12700" rIns="0" bIns="0" rtlCol="0">
            <a:spAutoFit/>
          </a:bodyPr>
          <a:lstStyle/>
          <a:p>
            <a:pPr marL="12700">
              <a:lnSpc>
                <a:spcPct val="100000"/>
              </a:lnSpc>
              <a:spcBef>
                <a:spcPts val="100"/>
              </a:spcBef>
            </a:pPr>
            <a:r>
              <a:rPr spc="-5"/>
              <a:t>Classical Encryption</a:t>
            </a:r>
            <a:r>
              <a:rPr spc="-45"/>
              <a:t> </a:t>
            </a:r>
            <a:r>
              <a:rPr spc="-35"/>
              <a:t>Techniques</a:t>
            </a:r>
          </a:p>
        </p:txBody>
      </p:sp>
      <p:sp>
        <p:nvSpPr>
          <p:cNvPr id="5" name="object 5"/>
          <p:cNvSpPr txBox="1"/>
          <p:nvPr/>
        </p:nvSpPr>
        <p:spPr>
          <a:xfrm>
            <a:off x="632256" y="2013331"/>
            <a:ext cx="10902315" cy="385508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2000" b="1" dirty="0">
                <a:solidFill>
                  <a:srgbClr val="006FC0"/>
                </a:solidFill>
                <a:latin typeface="Carlito"/>
                <a:cs typeface="Carlito"/>
              </a:rPr>
              <a:t>3. </a:t>
            </a:r>
            <a:r>
              <a:rPr sz="2000" b="1" spc="-5" dirty="0">
                <a:solidFill>
                  <a:srgbClr val="006FC0"/>
                </a:solidFill>
                <a:latin typeface="Carlito"/>
                <a:cs typeface="Carlito"/>
              </a:rPr>
              <a:t>Product</a:t>
            </a:r>
            <a:r>
              <a:rPr sz="2000" b="1" spc="-45" dirty="0">
                <a:solidFill>
                  <a:srgbClr val="006FC0"/>
                </a:solidFill>
                <a:latin typeface="Carlito"/>
                <a:cs typeface="Carlito"/>
              </a:rPr>
              <a:t> </a:t>
            </a:r>
            <a:r>
              <a:rPr sz="2000" b="1" spc="-5" dirty="0">
                <a:solidFill>
                  <a:srgbClr val="006FC0"/>
                </a:solidFill>
                <a:latin typeface="Carlito"/>
                <a:cs typeface="Carlito"/>
              </a:rPr>
              <a:t>Cipher</a:t>
            </a:r>
            <a:endParaRPr sz="2000" dirty="0">
              <a:latin typeface="Carlito"/>
              <a:cs typeface="Carlito"/>
            </a:endParaRPr>
          </a:p>
          <a:p>
            <a:pPr>
              <a:lnSpc>
                <a:spcPct val="100000"/>
              </a:lnSpc>
            </a:pPr>
            <a:endParaRPr sz="2000" dirty="0">
              <a:latin typeface="Carlito"/>
              <a:cs typeface="Carlito"/>
            </a:endParaRPr>
          </a:p>
          <a:p>
            <a:pPr marL="299085" marR="87630" indent="-287020">
              <a:lnSpc>
                <a:spcPct val="100000"/>
              </a:lnSpc>
              <a:spcBef>
                <a:spcPts val="1540"/>
              </a:spcBef>
              <a:buFont typeface="Arial" pitchFamily="34" charset="0"/>
              <a:buChar char="•"/>
              <a:tabLst>
                <a:tab pos="299085" algn="l"/>
                <a:tab pos="299720" algn="l"/>
              </a:tabLst>
            </a:pPr>
            <a:r>
              <a:rPr sz="1800" b="1" spc="-5" dirty="0">
                <a:solidFill>
                  <a:srgbClr val="1A1A1A"/>
                </a:solidFill>
                <a:latin typeface="Carlito"/>
                <a:cs typeface="Carlito"/>
              </a:rPr>
              <a:t>Product cipher</a:t>
            </a:r>
            <a:r>
              <a:rPr sz="1800" spc="-5" dirty="0">
                <a:solidFill>
                  <a:srgbClr val="1A1A1A"/>
                </a:solidFill>
                <a:latin typeface="Carlito"/>
                <a:cs typeface="Carlito"/>
              </a:rPr>
              <a:t>,</a:t>
            </a:r>
            <a:r>
              <a:rPr sz="1800" spc="-5" dirty="0">
                <a:solidFill>
                  <a:srgbClr val="0462C1"/>
                </a:solidFill>
                <a:latin typeface="Carlito"/>
                <a:cs typeface="Carlito"/>
              </a:rPr>
              <a:t> </a:t>
            </a:r>
            <a:r>
              <a:rPr sz="1800" u="heavy" spc="-15" dirty="0">
                <a:solidFill>
                  <a:srgbClr val="0462C1"/>
                </a:solidFill>
                <a:uFill>
                  <a:solidFill>
                    <a:srgbClr val="0462C1"/>
                  </a:solidFill>
                </a:uFill>
                <a:latin typeface="Carlito"/>
                <a:cs typeface="Carlito"/>
                <a:hlinkClick r:id="rId2"/>
              </a:rPr>
              <a:t>data </a:t>
            </a:r>
            <a:r>
              <a:rPr sz="1800" u="heavy" spc="-5" dirty="0">
                <a:solidFill>
                  <a:srgbClr val="0462C1"/>
                </a:solidFill>
                <a:uFill>
                  <a:solidFill>
                    <a:srgbClr val="0462C1"/>
                  </a:solidFill>
                </a:uFill>
                <a:latin typeface="Carlito"/>
                <a:cs typeface="Carlito"/>
                <a:hlinkClick r:id="rId2"/>
              </a:rPr>
              <a:t>encryption</a:t>
            </a:r>
            <a:r>
              <a:rPr sz="1800" spc="-5" dirty="0">
                <a:solidFill>
                  <a:srgbClr val="0462C1"/>
                </a:solidFill>
                <a:latin typeface="Carlito"/>
                <a:cs typeface="Carlito"/>
                <a:hlinkClick r:id="rId2"/>
              </a:rPr>
              <a:t> </a:t>
            </a:r>
            <a:r>
              <a:rPr sz="1800" spc="-5" dirty="0">
                <a:solidFill>
                  <a:srgbClr val="1A1A1A"/>
                </a:solidFill>
                <a:latin typeface="Carlito"/>
                <a:cs typeface="Carlito"/>
              </a:rPr>
              <a:t>scheme in which </a:t>
            </a:r>
            <a:r>
              <a:rPr sz="1800" dirty="0">
                <a:solidFill>
                  <a:srgbClr val="1A1A1A"/>
                </a:solidFill>
                <a:latin typeface="Carlito"/>
                <a:cs typeface="Carlito"/>
              </a:rPr>
              <a:t>the </a:t>
            </a:r>
            <a:r>
              <a:rPr sz="1800" spc="-10" dirty="0">
                <a:solidFill>
                  <a:srgbClr val="1A1A1A"/>
                </a:solidFill>
                <a:latin typeface="Carlito"/>
                <a:cs typeface="Carlito"/>
              </a:rPr>
              <a:t>ciphertext produced </a:t>
            </a:r>
            <a:r>
              <a:rPr sz="1800" spc="-5" dirty="0">
                <a:solidFill>
                  <a:srgbClr val="1A1A1A"/>
                </a:solidFill>
                <a:latin typeface="Carlito"/>
                <a:cs typeface="Carlito"/>
              </a:rPr>
              <a:t>by encrypting </a:t>
            </a:r>
            <a:r>
              <a:rPr sz="1800" dirty="0">
                <a:solidFill>
                  <a:srgbClr val="1A1A1A"/>
                </a:solidFill>
                <a:latin typeface="Carlito"/>
                <a:cs typeface="Carlito"/>
              </a:rPr>
              <a:t>a </a:t>
            </a:r>
            <a:r>
              <a:rPr sz="1800" spc="-10" dirty="0">
                <a:solidFill>
                  <a:srgbClr val="1A1A1A"/>
                </a:solidFill>
                <a:latin typeface="Carlito"/>
                <a:cs typeface="Carlito"/>
              </a:rPr>
              <a:t>plaintext </a:t>
            </a:r>
            <a:r>
              <a:rPr sz="1800" spc="-5" dirty="0">
                <a:solidFill>
                  <a:srgbClr val="1A1A1A"/>
                </a:solidFill>
                <a:latin typeface="Carlito"/>
                <a:cs typeface="Carlito"/>
              </a:rPr>
              <a:t>document is  subjected </a:t>
            </a:r>
            <a:r>
              <a:rPr sz="1800" spc="-10" dirty="0">
                <a:solidFill>
                  <a:srgbClr val="1A1A1A"/>
                </a:solidFill>
                <a:latin typeface="Carlito"/>
                <a:cs typeface="Carlito"/>
              </a:rPr>
              <a:t>to </a:t>
            </a:r>
            <a:r>
              <a:rPr sz="1800" spc="-5" dirty="0">
                <a:solidFill>
                  <a:srgbClr val="1A1A1A"/>
                </a:solidFill>
                <a:latin typeface="Carlito"/>
                <a:cs typeface="Carlito"/>
              </a:rPr>
              <a:t>further encryption. By </a:t>
            </a:r>
            <a:r>
              <a:rPr sz="1800" spc="-10" dirty="0">
                <a:solidFill>
                  <a:srgbClr val="1A1A1A"/>
                </a:solidFill>
                <a:latin typeface="Carlito"/>
                <a:cs typeface="Carlito"/>
              </a:rPr>
              <a:t>combining two </a:t>
            </a:r>
            <a:r>
              <a:rPr sz="1800" spc="-5" dirty="0">
                <a:solidFill>
                  <a:srgbClr val="1A1A1A"/>
                </a:solidFill>
                <a:latin typeface="Carlito"/>
                <a:cs typeface="Carlito"/>
              </a:rPr>
              <a:t>or </a:t>
            </a:r>
            <a:r>
              <a:rPr sz="1800" spc="-10" dirty="0">
                <a:solidFill>
                  <a:srgbClr val="1A1A1A"/>
                </a:solidFill>
                <a:latin typeface="Carlito"/>
                <a:cs typeface="Carlito"/>
              </a:rPr>
              <a:t>more </a:t>
            </a:r>
            <a:r>
              <a:rPr sz="1800" spc="-5" dirty="0">
                <a:solidFill>
                  <a:srgbClr val="1A1A1A"/>
                </a:solidFill>
                <a:latin typeface="Carlito"/>
                <a:cs typeface="Carlito"/>
              </a:rPr>
              <a:t>simple</a:t>
            </a:r>
            <a:r>
              <a:rPr sz="1800" spc="-5" dirty="0">
                <a:solidFill>
                  <a:srgbClr val="0462C1"/>
                </a:solidFill>
                <a:latin typeface="Carlito"/>
                <a:cs typeface="Carlito"/>
                <a:hlinkClick r:id="rId3"/>
              </a:rPr>
              <a:t> </a:t>
            </a:r>
            <a:r>
              <a:rPr sz="1800" u="heavy" spc="-10" dirty="0">
                <a:solidFill>
                  <a:srgbClr val="0462C1"/>
                </a:solidFill>
                <a:uFill>
                  <a:solidFill>
                    <a:srgbClr val="0462C1"/>
                  </a:solidFill>
                </a:uFill>
                <a:latin typeface="Carlito"/>
                <a:cs typeface="Carlito"/>
                <a:hlinkClick r:id="rId3"/>
              </a:rPr>
              <a:t>transposition ciphers</a:t>
            </a:r>
            <a:r>
              <a:rPr sz="1800" spc="-10" dirty="0">
                <a:solidFill>
                  <a:srgbClr val="0462C1"/>
                </a:solidFill>
                <a:latin typeface="Carlito"/>
                <a:cs typeface="Carlito"/>
                <a:hlinkClick r:id="rId3"/>
              </a:rPr>
              <a:t> </a:t>
            </a:r>
            <a:r>
              <a:rPr sz="1800" spc="-5" dirty="0">
                <a:solidFill>
                  <a:srgbClr val="1A1A1A"/>
                </a:solidFill>
                <a:latin typeface="Carlito"/>
                <a:cs typeface="Carlito"/>
              </a:rPr>
              <a:t>or</a:t>
            </a:r>
            <a:r>
              <a:rPr sz="1800" spc="-5" dirty="0">
                <a:solidFill>
                  <a:srgbClr val="0462C1"/>
                </a:solidFill>
                <a:latin typeface="Carlito"/>
                <a:cs typeface="Carlito"/>
                <a:hlinkClick r:id="rId4"/>
              </a:rPr>
              <a:t> </a:t>
            </a:r>
            <a:r>
              <a:rPr sz="1800" u="heavy" spc="-5" dirty="0">
                <a:solidFill>
                  <a:srgbClr val="0462C1"/>
                </a:solidFill>
                <a:uFill>
                  <a:solidFill>
                    <a:srgbClr val="0462C1"/>
                  </a:solidFill>
                </a:uFill>
                <a:latin typeface="Carlito"/>
                <a:cs typeface="Carlito"/>
                <a:hlinkClick r:id="rId4"/>
              </a:rPr>
              <a:t>substitution </a:t>
            </a:r>
            <a:r>
              <a:rPr sz="1800" u="heavy" spc="-10" dirty="0">
                <a:solidFill>
                  <a:srgbClr val="0462C1"/>
                </a:solidFill>
                <a:uFill>
                  <a:solidFill>
                    <a:srgbClr val="0462C1"/>
                  </a:solidFill>
                </a:uFill>
                <a:latin typeface="Carlito"/>
                <a:cs typeface="Carlito"/>
                <a:hlinkClick r:id="rId4"/>
              </a:rPr>
              <a:t>ciphers</a:t>
            </a:r>
            <a:r>
              <a:rPr sz="1800" spc="-10" dirty="0">
                <a:solidFill>
                  <a:srgbClr val="1A1A1A"/>
                </a:solidFill>
                <a:latin typeface="Carlito"/>
                <a:cs typeface="Carlito"/>
              </a:rPr>
              <a:t>, </a:t>
            </a:r>
            <a:r>
              <a:rPr sz="1800" dirty="0">
                <a:solidFill>
                  <a:srgbClr val="1A1A1A"/>
                </a:solidFill>
                <a:latin typeface="Carlito"/>
                <a:cs typeface="Carlito"/>
              </a:rPr>
              <a:t>a  </a:t>
            </a:r>
            <a:r>
              <a:rPr sz="1800" spc="-10" dirty="0">
                <a:solidFill>
                  <a:srgbClr val="1A1A1A"/>
                </a:solidFill>
                <a:latin typeface="Carlito"/>
                <a:cs typeface="Carlito"/>
              </a:rPr>
              <a:t>more </a:t>
            </a:r>
            <a:r>
              <a:rPr sz="1800" spc="-5" dirty="0">
                <a:solidFill>
                  <a:srgbClr val="1A1A1A"/>
                </a:solidFill>
                <a:latin typeface="Carlito"/>
                <a:cs typeface="Carlito"/>
              </a:rPr>
              <a:t>secure encryption </a:t>
            </a:r>
            <a:r>
              <a:rPr sz="1800" spc="-15" dirty="0">
                <a:solidFill>
                  <a:srgbClr val="1A1A1A"/>
                </a:solidFill>
                <a:latin typeface="Carlito"/>
                <a:cs typeface="Carlito"/>
              </a:rPr>
              <a:t>may</a:t>
            </a:r>
            <a:r>
              <a:rPr sz="1800" spc="50" dirty="0">
                <a:solidFill>
                  <a:srgbClr val="1A1A1A"/>
                </a:solidFill>
                <a:latin typeface="Carlito"/>
                <a:cs typeface="Carlito"/>
              </a:rPr>
              <a:t> </a:t>
            </a:r>
            <a:r>
              <a:rPr sz="1800" spc="-10" dirty="0">
                <a:solidFill>
                  <a:srgbClr val="1A1A1A"/>
                </a:solidFill>
                <a:latin typeface="Carlito"/>
                <a:cs typeface="Carlito"/>
              </a:rPr>
              <a:t>result.</a:t>
            </a:r>
            <a:endParaRPr sz="1800" dirty="0">
              <a:latin typeface="Carlito"/>
              <a:cs typeface="Carlito"/>
            </a:endParaRPr>
          </a:p>
          <a:p>
            <a:pPr>
              <a:lnSpc>
                <a:spcPct val="100000"/>
              </a:lnSpc>
              <a:spcBef>
                <a:spcPts val="20"/>
              </a:spcBef>
              <a:buClr>
                <a:srgbClr val="1A1A1A"/>
              </a:buClr>
              <a:buFont typeface="Arial" pitchFamily="34" charset="0"/>
              <a:buChar char="•"/>
            </a:pPr>
            <a:endParaRPr sz="1750" dirty="0">
              <a:latin typeface="Carlito"/>
              <a:cs typeface="Carlito"/>
            </a:endParaRPr>
          </a:p>
          <a:p>
            <a:pPr marL="299085" marR="17780" indent="-287020">
              <a:lnSpc>
                <a:spcPct val="100000"/>
              </a:lnSpc>
              <a:buFont typeface="Arial" pitchFamily="34" charset="0"/>
              <a:buChar char="•"/>
              <a:tabLst>
                <a:tab pos="299085" algn="l"/>
                <a:tab pos="299720" algn="l"/>
              </a:tabLst>
            </a:pPr>
            <a:r>
              <a:rPr sz="1800" spc="-5" dirty="0">
                <a:solidFill>
                  <a:srgbClr val="1A1A1A"/>
                </a:solidFill>
                <a:latin typeface="Carlito"/>
                <a:cs typeface="Carlito"/>
              </a:rPr>
              <a:t>One of </a:t>
            </a:r>
            <a:r>
              <a:rPr sz="1800" dirty="0">
                <a:solidFill>
                  <a:srgbClr val="1A1A1A"/>
                </a:solidFill>
                <a:latin typeface="Carlito"/>
                <a:cs typeface="Carlito"/>
              </a:rPr>
              <a:t>the </a:t>
            </a:r>
            <a:r>
              <a:rPr sz="1800" spc="-5" dirty="0">
                <a:solidFill>
                  <a:srgbClr val="1A1A1A"/>
                </a:solidFill>
                <a:latin typeface="Carlito"/>
                <a:cs typeface="Carlito"/>
              </a:rPr>
              <a:t>most </a:t>
            </a:r>
            <a:r>
              <a:rPr sz="1800" spc="-10" dirty="0">
                <a:solidFill>
                  <a:srgbClr val="1A1A1A"/>
                </a:solidFill>
                <a:latin typeface="Carlito"/>
                <a:cs typeface="Carlito"/>
              </a:rPr>
              <a:t>famous </a:t>
            </a:r>
            <a:r>
              <a:rPr sz="1800" spc="-5" dirty="0">
                <a:solidFill>
                  <a:srgbClr val="1A1A1A"/>
                </a:solidFill>
                <a:latin typeface="Carlito"/>
                <a:cs typeface="Carlito"/>
              </a:rPr>
              <a:t>field </a:t>
            </a:r>
            <a:r>
              <a:rPr sz="1800" spc="-10" dirty="0">
                <a:solidFill>
                  <a:srgbClr val="1A1A1A"/>
                </a:solidFill>
                <a:latin typeface="Carlito"/>
                <a:cs typeface="Carlito"/>
              </a:rPr>
              <a:t>ciphers </a:t>
            </a:r>
            <a:r>
              <a:rPr sz="1800" spc="-5" dirty="0">
                <a:solidFill>
                  <a:srgbClr val="1A1A1A"/>
                </a:solidFill>
                <a:latin typeface="Carlito"/>
                <a:cs typeface="Carlito"/>
              </a:rPr>
              <a:t>of </a:t>
            </a:r>
            <a:r>
              <a:rPr sz="1800" dirty="0">
                <a:solidFill>
                  <a:srgbClr val="1A1A1A"/>
                </a:solidFill>
                <a:latin typeface="Carlito"/>
                <a:cs typeface="Carlito"/>
              </a:rPr>
              <a:t>all </a:t>
            </a:r>
            <a:r>
              <a:rPr sz="1800" spc="-5" dirty="0">
                <a:solidFill>
                  <a:srgbClr val="1A1A1A"/>
                </a:solidFill>
                <a:latin typeface="Carlito"/>
                <a:cs typeface="Carlito"/>
              </a:rPr>
              <a:t>time </a:t>
            </a:r>
            <a:r>
              <a:rPr sz="1800" spc="-10" dirty="0">
                <a:solidFill>
                  <a:srgbClr val="1A1A1A"/>
                </a:solidFill>
                <a:latin typeface="Carlito"/>
                <a:cs typeface="Carlito"/>
              </a:rPr>
              <a:t>was </a:t>
            </a:r>
            <a:r>
              <a:rPr sz="1800" dirty="0">
                <a:solidFill>
                  <a:srgbClr val="1A1A1A"/>
                </a:solidFill>
                <a:latin typeface="Carlito"/>
                <a:cs typeface="Carlito"/>
              </a:rPr>
              <a:t>a </a:t>
            </a:r>
            <a:r>
              <a:rPr sz="1800" spc="-10" dirty="0">
                <a:solidFill>
                  <a:srgbClr val="1A1A1A"/>
                </a:solidFill>
                <a:latin typeface="Carlito"/>
                <a:cs typeface="Carlito"/>
              </a:rPr>
              <a:t>fractionation </a:t>
            </a:r>
            <a:r>
              <a:rPr sz="1800" spc="-15" dirty="0">
                <a:solidFill>
                  <a:srgbClr val="1A1A1A"/>
                </a:solidFill>
                <a:latin typeface="Carlito"/>
                <a:cs typeface="Carlito"/>
              </a:rPr>
              <a:t>system, </a:t>
            </a:r>
            <a:r>
              <a:rPr sz="1800" dirty="0">
                <a:solidFill>
                  <a:srgbClr val="1A1A1A"/>
                </a:solidFill>
                <a:latin typeface="Carlito"/>
                <a:cs typeface="Carlito"/>
              </a:rPr>
              <a:t>the</a:t>
            </a:r>
            <a:r>
              <a:rPr sz="1800" dirty="0">
                <a:solidFill>
                  <a:srgbClr val="0462C1"/>
                </a:solidFill>
                <a:latin typeface="Carlito"/>
                <a:cs typeface="Carlito"/>
              </a:rPr>
              <a:t> </a:t>
            </a:r>
            <a:r>
              <a:rPr sz="1800" u="heavy" spc="-5" dirty="0">
                <a:solidFill>
                  <a:srgbClr val="0462C1"/>
                </a:solidFill>
                <a:uFill>
                  <a:solidFill>
                    <a:srgbClr val="0462C1"/>
                  </a:solidFill>
                </a:uFill>
                <a:latin typeface="Carlito"/>
                <a:cs typeface="Carlito"/>
                <a:hlinkClick r:id="rId5"/>
              </a:rPr>
              <a:t>ADFGVX cipher</a:t>
            </a:r>
            <a:r>
              <a:rPr sz="1800" spc="-5" dirty="0">
                <a:solidFill>
                  <a:srgbClr val="0462C1"/>
                </a:solidFill>
                <a:latin typeface="Carlito"/>
                <a:cs typeface="Carlito"/>
                <a:hlinkClick r:id="rId5"/>
              </a:rPr>
              <a:t> </a:t>
            </a:r>
            <a:r>
              <a:rPr sz="1800" spc="-5" dirty="0">
                <a:solidFill>
                  <a:srgbClr val="1A1A1A"/>
                </a:solidFill>
                <a:latin typeface="Carlito"/>
                <a:cs typeface="Carlito"/>
              </a:rPr>
              <a:t>employed </a:t>
            </a:r>
            <a:r>
              <a:rPr sz="1800" spc="-10" dirty="0">
                <a:solidFill>
                  <a:srgbClr val="1A1A1A"/>
                </a:solidFill>
                <a:latin typeface="Carlito"/>
                <a:cs typeface="Carlito"/>
              </a:rPr>
              <a:t>by </a:t>
            </a:r>
            <a:r>
              <a:rPr sz="1800" dirty="0">
                <a:solidFill>
                  <a:srgbClr val="1A1A1A"/>
                </a:solidFill>
                <a:latin typeface="Carlito"/>
                <a:cs typeface="Carlito"/>
              </a:rPr>
              <a:t>the  German </a:t>
            </a:r>
            <a:r>
              <a:rPr sz="1800" spc="-10" dirty="0">
                <a:solidFill>
                  <a:srgbClr val="1A1A1A"/>
                </a:solidFill>
                <a:latin typeface="Carlito"/>
                <a:cs typeface="Carlito"/>
              </a:rPr>
              <a:t>army </a:t>
            </a:r>
            <a:r>
              <a:rPr sz="1800" spc="-5" dirty="0">
                <a:solidFill>
                  <a:srgbClr val="1A1A1A"/>
                </a:solidFill>
                <a:latin typeface="Carlito"/>
                <a:cs typeface="Carlito"/>
              </a:rPr>
              <a:t>during</a:t>
            </a:r>
            <a:r>
              <a:rPr sz="1800" spc="-5" dirty="0">
                <a:solidFill>
                  <a:srgbClr val="0462C1"/>
                </a:solidFill>
                <a:latin typeface="Carlito"/>
                <a:cs typeface="Carlito"/>
                <a:hlinkClick r:id="rId6"/>
              </a:rPr>
              <a:t> </a:t>
            </a:r>
            <a:r>
              <a:rPr sz="1800" u="heavy" spc="-25" dirty="0">
                <a:solidFill>
                  <a:srgbClr val="0462C1"/>
                </a:solidFill>
                <a:uFill>
                  <a:solidFill>
                    <a:srgbClr val="0462C1"/>
                  </a:solidFill>
                </a:uFill>
                <a:latin typeface="Carlito"/>
                <a:cs typeface="Carlito"/>
                <a:hlinkClick r:id="rId6"/>
              </a:rPr>
              <a:t>World War </a:t>
            </a:r>
            <a:r>
              <a:rPr sz="1800" u="heavy" dirty="0">
                <a:solidFill>
                  <a:srgbClr val="0462C1"/>
                </a:solidFill>
                <a:uFill>
                  <a:solidFill>
                    <a:srgbClr val="0462C1"/>
                  </a:solidFill>
                </a:uFill>
                <a:latin typeface="Carlito"/>
                <a:cs typeface="Carlito"/>
                <a:hlinkClick r:id="rId6"/>
              </a:rPr>
              <a:t>I</a:t>
            </a:r>
            <a:r>
              <a:rPr sz="1800" dirty="0">
                <a:latin typeface="Carlito"/>
                <a:cs typeface="Carlito"/>
              </a:rPr>
              <a:t>. </a:t>
            </a:r>
            <a:r>
              <a:rPr sz="1800" spc="-5" dirty="0">
                <a:solidFill>
                  <a:srgbClr val="1A1A1A"/>
                </a:solidFill>
                <a:latin typeface="Carlito"/>
                <a:cs typeface="Carlito"/>
              </a:rPr>
              <a:t>This </a:t>
            </a:r>
            <a:r>
              <a:rPr sz="1800" spc="-20" dirty="0">
                <a:solidFill>
                  <a:srgbClr val="1A1A1A"/>
                </a:solidFill>
                <a:latin typeface="Carlito"/>
                <a:cs typeface="Carlito"/>
              </a:rPr>
              <a:t>system </a:t>
            </a:r>
            <a:r>
              <a:rPr sz="1800" spc="-5" dirty="0">
                <a:solidFill>
                  <a:srgbClr val="1A1A1A"/>
                </a:solidFill>
                <a:latin typeface="Carlito"/>
                <a:cs typeface="Carlito"/>
              </a:rPr>
              <a:t>used </a:t>
            </a:r>
            <a:r>
              <a:rPr sz="1800" dirty="0">
                <a:solidFill>
                  <a:srgbClr val="1A1A1A"/>
                </a:solidFill>
                <a:latin typeface="Carlito"/>
                <a:cs typeface="Carlito"/>
              </a:rPr>
              <a:t>a 6 × 6 </a:t>
            </a:r>
            <a:r>
              <a:rPr sz="1800" spc="-5" dirty="0">
                <a:solidFill>
                  <a:srgbClr val="1A1A1A"/>
                </a:solidFill>
                <a:latin typeface="Carlito"/>
                <a:cs typeface="Carlito"/>
              </a:rPr>
              <a:t>matrix </a:t>
            </a:r>
            <a:r>
              <a:rPr sz="1800" spc="-10" dirty="0">
                <a:solidFill>
                  <a:srgbClr val="1A1A1A"/>
                </a:solidFill>
                <a:latin typeface="Carlito"/>
                <a:cs typeface="Carlito"/>
              </a:rPr>
              <a:t>to </a:t>
            </a:r>
            <a:r>
              <a:rPr sz="1800" spc="-5" dirty="0">
                <a:solidFill>
                  <a:srgbClr val="1A1A1A"/>
                </a:solidFill>
                <a:latin typeface="Carlito"/>
                <a:cs typeface="Carlito"/>
              </a:rPr>
              <a:t>substitution-encrypt </a:t>
            </a:r>
            <a:r>
              <a:rPr sz="1800" dirty="0">
                <a:solidFill>
                  <a:srgbClr val="1A1A1A"/>
                </a:solidFill>
                <a:latin typeface="Carlito"/>
                <a:cs typeface="Carlito"/>
              </a:rPr>
              <a:t>the 26 </a:t>
            </a:r>
            <a:r>
              <a:rPr sz="1800" spc="-20" dirty="0">
                <a:solidFill>
                  <a:srgbClr val="1A1A1A"/>
                </a:solidFill>
                <a:latin typeface="Carlito"/>
                <a:cs typeface="Carlito"/>
              </a:rPr>
              <a:t>letters </a:t>
            </a:r>
            <a:r>
              <a:rPr sz="1800" dirty="0">
                <a:solidFill>
                  <a:srgbClr val="1A1A1A"/>
                </a:solidFill>
                <a:latin typeface="Carlito"/>
                <a:cs typeface="Carlito"/>
              </a:rPr>
              <a:t>and 10  </a:t>
            </a:r>
            <a:r>
              <a:rPr sz="1800" spc="-5" dirty="0">
                <a:solidFill>
                  <a:srgbClr val="1A1A1A"/>
                </a:solidFill>
                <a:latin typeface="Carlito"/>
                <a:cs typeface="Carlito"/>
              </a:rPr>
              <a:t>digits </a:t>
            </a:r>
            <a:r>
              <a:rPr sz="1800" spc="-10" dirty="0">
                <a:solidFill>
                  <a:srgbClr val="1A1A1A"/>
                </a:solidFill>
                <a:latin typeface="Carlito"/>
                <a:cs typeface="Carlito"/>
              </a:rPr>
              <a:t>into </a:t>
            </a:r>
            <a:r>
              <a:rPr sz="1800" spc="-15" dirty="0">
                <a:solidFill>
                  <a:srgbClr val="1A1A1A"/>
                </a:solidFill>
                <a:latin typeface="Carlito"/>
                <a:cs typeface="Carlito"/>
              </a:rPr>
              <a:t>pairs </a:t>
            </a:r>
            <a:r>
              <a:rPr sz="1800" spc="-5" dirty="0">
                <a:solidFill>
                  <a:srgbClr val="1A1A1A"/>
                </a:solidFill>
                <a:latin typeface="Carlito"/>
                <a:cs typeface="Carlito"/>
              </a:rPr>
              <a:t>of </a:t>
            </a:r>
            <a:r>
              <a:rPr sz="1800" dirty="0">
                <a:solidFill>
                  <a:srgbClr val="1A1A1A"/>
                </a:solidFill>
                <a:latin typeface="Carlito"/>
                <a:cs typeface="Carlito"/>
              </a:rPr>
              <a:t>the </a:t>
            </a:r>
            <a:r>
              <a:rPr sz="1800" spc="-5" dirty="0">
                <a:solidFill>
                  <a:srgbClr val="1A1A1A"/>
                </a:solidFill>
                <a:latin typeface="Carlito"/>
                <a:cs typeface="Carlito"/>
              </a:rPr>
              <a:t>symbols </a:t>
            </a:r>
            <a:r>
              <a:rPr sz="1800" spc="5" dirty="0">
                <a:solidFill>
                  <a:srgbClr val="1A1A1A"/>
                </a:solidFill>
                <a:latin typeface="Carlito"/>
                <a:cs typeface="Carlito"/>
              </a:rPr>
              <a:t>A, </a:t>
            </a:r>
            <a:r>
              <a:rPr sz="1800" spc="-30" dirty="0">
                <a:solidFill>
                  <a:srgbClr val="1A1A1A"/>
                </a:solidFill>
                <a:latin typeface="Carlito"/>
                <a:cs typeface="Carlito"/>
              </a:rPr>
              <a:t>D, </a:t>
            </a:r>
            <a:r>
              <a:rPr sz="1800" spc="-90" dirty="0">
                <a:solidFill>
                  <a:srgbClr val="1A1A1A"/>
                </a:solidFill>
                <a:latin typeface="Carlito"/>
                <a:cs typeface="Carlito"/>
              </a:rPr>
              <a:t>F, </a:t>
            </a:r>
            <a:r>
              <a:rPr sz="1800" dirty="0">
                <a:solidFill>
                  <a:srgbClr val="1A1A1A"/>
                </a:solidFill>
                <a:latin typeface="Carlito"/>
                <a:cs typeface="Carlito"/>
              </a:rPr>
              <a:t>G, </a:t>
            </a:r>
            <a:r>
              <a:rPr sz="1800" spc="-75" dirty="0">
                <a:solidFill>
                  <a:srgbClr val="1A1A1A"/>
                </a:solidFill>
                <a:latin typeface="Carlito"/>
                <a:cs typeface="Carlito"/>
              </a:rPr>
              <a:t>V, </a:t>
            </a:r>
            <a:r>
              <a:rPr sz="1800" dirty="0">
                <a:solidFill>
                  <a:srgbClr val="1A1A1A"/>
                </a:solidFill>
                <a:latin typeface="Carlito"/>
                <a:cs typeface="Carlito"/>
              </a:rPr>
              <a:t>and </a:t>
            </a:r>
            <a:r>
              <a:rPr sz="1800" spc="-5" dirty="0">
                <a:solidFill>
                  <a:srgbClr val="1A1A1A"/>
                </a:solidFill>
                <a:latin typeface="Carlito"/>
                <a:cs typeface="Carlito"/>
              </a:rPr>
              <a:t>X. The </a:t>
            </a:r>
            <a:r>
              <a:rPr sz="1800" spc="-10" dirty="0">
                <a:solidFill>
                  <a:srgbClr val="1A1A1A"/>
                </a:solidFill>
                <a:latin typeface="Carlito"/>
                <a:cs typeface="Carlito"/>
              </a:rPr>
              <a:t>resulting </a:t>
            </a:r>
            <a:r>
              <a:rPr sz="1800" spc="-15" dirty="0">
                <a:solidFill>
                  <a:srgbClr val="1A1A1A"/>
                </a:solidFill>
                <a:latin typeface="Carlito"/>
                <a:cs typeface="Carlito"/>
              </a:rPr>
              <a:t>biliteral </a:t>
            </a:r>
            <a:r>
              <a:rPr sz="1800" spc="-5" dirty="0">
                <a:solidFill>
                  <a:srgbClr val="1A1A1A"/>
                </a:solidFill>
                <a:latin typeface="Carlito"/>
                <a:cs typeface="Carlito"/>
              </a:rPr>
              <a:t>cipher </a:t>
            </a:r>
            <a:r>
              <a:rPr sz="1800" spc="-10" dirty="0">
                <a:solidFill>
                  <a:srgbClr val="1A1A1A"/>
                </a:solidFill>
                <a:latin typeface="Carlito"/>
                <a:cs typeface="Carlito"/>
              </a:rPr>
              <a:t>was </a:t>
            </a:r>
            <a:r>
              <a:rPr sz="1800" dirty="0">
                <a:solidFill>
                  <a:srgbClr val="1A1A1A"/>
                </a:solidFill>
                <a:latin typeface="Carlito"/>
                <a:cs typeface="Carlito"/>
              </a:rPr>
              <a:t>then </a:t>
            </a:r>
            <a:r>
              <a:rPr sz="1800" spc="-15" dirty="0">
                <a:solidFill>
                  <a:srgbClr val="1A1A1A"/>
                </a:solidFill>
                <a:latin typeface="Carlito"/>
                <a:cs typeface="Carlito"/>
              </a:rPr>
              <a:t>written </a:t>
            </a:r>
            <a:r>
              <a:rPr sz="1800" spc="-10" dirty="0">
                <a:solidFill>
                  <a:srgbClr val="1A1A1A"/>
                </a:solidFill>
                <a:latin typeface="Carlito"/>
                <a:cs typeface="Carlito"/>
              </a:rPr>
              <a:t>into </a:t>
            </a:r>
            <a:r>
              <a:rPr sz="1800" dirty="0">
                <a:solidFill>
                  <a:srgbClr val="1A1A1A"/>
                </a:solidFill>
                <a:latin typeface="Carlito"/>
                <a:cs typeface="Carlito"/>
              </a:rPr>
              <a:t>a </a:t>
            </a:r>
            <a:r>
              <a:rPr sz="1800" spc="-10" dirty="0">
                <a:solidFill>
                  <a:srgbClr val="1A1A1A"/>
                </a:solidFill>
                <a:latin typeface="Carlito"/>
                <a:cs typeface="Carlito"/>
              </a:rPr>
              <a:t>rectangular  </a:t>
            </a:r>
            <a:r>
              <a:rPr sz="1800" spc="-20" dirty="0">
                <a:solidFill>
                  <a:srgbClr val="1A1A1A"/>
                </a:solidFill>
                <a:latin typeface="Carlito"/>
                <a:cs typeface="Carlito"/>
              </a:rPr>
              <a:t>array </a:t>
            </a:r>
            <a:r>
              <a:rPr sz="1800" dirty="0">
                <a:solidFill>
                  <a:srgbClr val="1A1A1A"/>
                </a:solidFill>
                <a:latin typeface="Carlito"/>
                <a:cs typeface="Carlito"/>
              </a:rPr>
              <a:t>and </a:t>
            </a:r>
            <a:r>
              <a:rPr sz="1800" spc="-15" dirty="0">
                <a:solidFill>
                  <a:srgbClr val="1A1A1A"/>
                </a:solidFill>
                <a:latin typeface="Carlito"/>
                <a:cs typeface="Carlito"/>
              </a:rPr>
              <a:t>route </a:t>
            </a:r>
            <a:r>
              <a:rPr sz="1800" spc="-5" dirty="0">
                <a:solidFill>
                  <a:srgbClr val="1A1A1A"/>
                </a:solidFill>
                <a:latin typeface="Carlito"/>
                <a:cs typeface="Carlito"/>
              </a:rPr>
              <a:t>encrypted by reading </a:t>
            </a:r>
            <a:r>
              <a:rPr sz="1800" dirty="0">
                <a:solidFill>
                  <a:srgbClr val="1A1A1A"/>
                </a:solidFill>
                <a:latin typeface="Carlito"/>
                <a:cs typeface="Carlito"/>
              </a:rPr>
              <a:t>the </a:t>
            </a:r>
            <a:r>
              <a:rPr sz="1800" spc="-10" dirty="0">
                <a:solidFill>
                  <a:srgbClr val="1A1A1A"/>
                </a:solidFill>
                <a:latin typeface="Carlito"/>
                <a:cs typeface="Carlito"/>
              </a:rPr>
              <a:t>columns </a:t>
            </a:r>
            <a:r>
              <a:rPr sz="1800" spc="-5" dirty="0">
                <a:solidFill>
                  <a:srgbClr val="1A1A1A"/>
                </a:solidFill>
                <a:latin typeface="Carlito"/>
                <a:cs typeface="Carlito"/>
              </a:rPr>
              <a:t>in </a:t>
            </a:r>
            <a:r>
              <a:rPr sz="1800" dirty="0">
                <a:solidFill>
                  <a:srgbClr val="1A1A1A"/>
                </a:solidFill>
                <a:latin typeface="Carlito"/>
                <a:cs typeface="Carlito"/>
              </a:rPr>
              <a:t>the </a:t>
            </a:r>
            <a:r>
              <a:rPr sz="1800" spc="-10" dirty="0">
                <a:solidFill>
                  <a:srgbClr val="1A1A1A"/>
                </a:solidFill>
                <a:latin typeface="Carlito"/>
                <a:cs typeface="Carlito"/>
              </a:rPr>
              <a:t>order indicated </a:t>
            </a:r>
            <a:r>
              <a:rPr sz="1800" spc="-5" dirty="0">
                <a:solidFill>
                  <a:srgbClr val="1A1A1A"/>
                </a:solidFill>
                <a:latin typeface="Carlito"/>
                <a:cs typeface="Carlito"/>
              </a:rPr>
              <a:t>by </a:t>
            </a:r>
            <a:r>
              <a:rPr sz="1800" dirty="0">
                <a:solidFill>
                  <a:srgbClr val="1A1A1A"/>
                </a:solidFill>
                <a:latin typeface="Carlito"/>
                <a:cs typeface="Carlito"/>
              </a:rPr>
              <a:t>a </a:t>
            </a:r>
            <a:r>
              <a:rPr sz="1800" spc="-25" dirty="0">
                <a:solidFill>
                  <a:srgbClr val="1A1A1A"/>
                </a:solidFill>
                <a:latin typeface="Carlito"/>
                <a:cs typeface="Carlito"/>
              </a:rPr>
              <a:t>key</a:t>
            </a:r>
            <a:r>
              <a:rPr sz="1800" spc="215" dirty="0">
                <a:solidFill>
                  <a:srgbClr val="1A1A1A"/>
                </a:solidFill>
                <a:latin typeface="Carlito"/>
                <a:cs typeface="Carlito"/>
              </a:rPr>
              <a:t> </a:t>
            </a:r>
            <a:r>
              <a:rPr sz="1800" spc="-15" dirty="0">
                <a:solidFill>
                  <a:srgbClr val="1A1A1A"/>
                </a:solidFill>
                <a:latin typeface="Carlito"/>
                <a:cs typeface="Carlito"/>
              </a:rPr>
              <a:t>word.</a:t>
            </a:r>
            <a:endParaRPr sz="1800" dirty="0">
              <a:latin typeface="Carlito"/>
              <a:cs typeface="Carlito"/>
            </a:endParaRPr>
          </a:p>
          <a:p>
            <a:pPr>
              <a:lnSpc>
                <a:spcPct val="100000"/>
              </a:lnSpc>
              <a:spcBef>
                <a:spcPts val="30"/>
              </a:spcBef>
              <a:buClr>
                <a:srgbClr val="1A1A1A"/>
              </a:buClr>
              <a:buFont typeface="Arial" pitchFamily="34" charset="0"/>
              <a:buChar char="•"/>
            </a:pPr>
            <a:endParaRPr sz="1750" dirty="0">
              <a:latin typeface="Carlito"/>
              <a:cs typeface="Carlito"/>
            </a:endParaRPr>
          </a:p>
          <a:p>
            <a:pPr marL="299085" marR="5080" indent="-287020">
              <a:lnSpc>
                <a:spcPct val="100000"/>
              </a:lnSpc>
              <a:buFont typeface="Arial" pitchFamily="34" charset="0"/>
              <a:buChar char="•"/>
              <a:tabLst>
                <a:tab pos="299085" algn="l"/>
                <a:tab pos="299720" algn="l"/>
              </a:tabLst>
            </a:pPr>
            <a:r>
              <a:rPr sz="1800" spc="-5" dirty="0">
                <a:solidFill>
                  <a:srgbClr val="1A1A1A"/>
                </a:solidFill>
                <a:latin typeface="Carlito"/>
                <a:cs typeface="Carlito"/>
              </a:rPr>
              <a:t>The </a:t>
            </a:r>
            <a:r>
              <a:rPr sz="1800" spc="-10" dirty="0">
                <a:solidFill>
                  <a:srgbClr val="1A1A1A"/>
                </a:solidFill>
                <a:latin typeface="Carlito"/>
                <a:cs typeface="Carlito"/>
              </a:rPr>
              <a:t>great French cryptanalyst</a:t>
            </a:r>
            <a:r>
              <a:rPr sz="1800" spc="-10" dirty="0">
                <a:solidFill>
                  <a:srgbClr val="0462C1"/>
                </a:solidFill>
                <a:latin typeface="Carlito"/>
                <a:cs typeface="Carlito"/>
              </a:rPr>
              <a:t> </a:t>
            </a:r>
            <a:r>
              <a:rPr sz="1800" u="heavy" spc="-10" dirty="0">
                <a:solidFill>
                  <a:srgbClr val="0462C1"/>
                </a:solidFill>
                <a:uFill>
                  <a:solidFill>
                    <a:srgbClr val="0462C1"/>
                  </a:solidFill>
                </a:uFill>
                <a:latin typeface="Carlito"/>
                <a:cs typeface="Carlito"/>
                <a:hlinkClick r:id="rId7"/>
              </a:rPr>
              <a:t>Georges J. </a:t>
            </a:r>
            <a:r>
              <a:rPr sz="1800" u="heavy" spc="-15" dirty="0" err="1">
                <a:solidFill>
                  <a:srgbClr val="0462C1"/>
                </a:solidFill>
                <a:uFill>
                  <a:solidFill>
                    <a:srgbClr val="0462C1"/>
                  </a:solidFill>
                </a:uFill>
                <a:latin typeface="Carlito"/>
                <a:cs typeface="Carlito"/>
                <a:hlinkClick r:id="rId7"/>
              </a:rPr>
              <a:t>Painvin</a:t>
            </a:r>
            <a:r>
              <a:rPr sz="1800" spc="-15" dirty="0">
                <a:solidFill>
                  <a:srgbClr val="0462C1"/>
                </a:solidFill>
                <a:latin typeface="Carlito"/>
                <a:cs typeface="Carlito"/>
                <a:hlinkClick r:id="rId7"/>
              </a:rPr>
              <a:t> </a:t>
            </a:r>
            <a:r>
              <a:rPr sz="1800" spc="-5" dirty="0">
                <a:solidFill>
                  <a:srgbClr val="1A1A1A"/>
                </a:solidFill>
                <a:latin typeface="Carlito"/>
                <a:cs typeface="Carlito"/>
              </a:rPr>
              <a:t>succeeded in </a:t>
            </a:r>
            <a:r>
              <a:rPr sz="1800" spc="-10" dirty="0">
                <a:solidFill>
                  <a:srgbClr val="1A1A1A"/>
                </a:solidFill>
                <a:latin typeface="Carlito"/>
                <a:cs typeface="Carlito"/>
              </a:rPr>
              <a:t>cryptanalyzing critical </a:t>
            </a:r>
            <a:r>
              <a:rPr sz="1800" spc="-5" dirty="0">
                <a:solidFill>
                  <a:srgbClr val="1A1A1A"/>
                </a:solidFill>
                <a:latin typeface="Carlito"/>
                <a:cs typeface="Carlito"/>
              </a:rPr>
              <a:t>ADFGVX </a:t>
            </a:r>
            <a:r>
              <a:rPr sz="1800" spc="-10" dirty="0">
                <a:solidFill>
                  <a:srgbClr val="1A1A1A"/>
                </a:solidFill>
                <a:latin typeface="Carlito"/>
                <a:cs typeface="Carlito"/>
              </a:rPr>
              <a:t>ciphers </a:t>
            </a:r>
            <a:r>
              <a:rPr sz="1800" spc="-5" dirty="0">
                <a:solidFill>
                  <a:srgbClr val="1A1A1A"/>
                </a:solidFill>
                <a:latin typeface="Carlito"/>
                <a:cs typeface="Carlito"/>
              </a:rPr>
              <a:t>in </a:t>
            </a:r>
            <a:r>
              <a:rPr sz="1800" dirty="0">
                <a:solidFill>
                  <a:srgbClr val="1A1A1A"/>
                </a:solidFill>
                <a:latin typeface="Carlito"/>
                <a:cs typeface="Carlito"/>
              </a:rPr>
              <a:t>1918, </a:t>
            </a:r>
            <a:r>
              <a:rPr sz="1800" spc="-5" dirty="0">
                <a:solidFill>
                  <a:srgbClr val="1A1A1A"/>
                </a:solidFill>
                <a:latin typeface="Carlito"/>
                <a:cs typeface="Carlito"/>
              </a:rPr>
              <a:t>with  </a:t>
            </a:r>
            <a:r>
              <a:rPr sz="1800" spc="-15" dirty="0">
                <a:solidFill>
                  <a:srgbClr val="1A1A1A"/>
                </a:solidFill>
                <a:latin typeface="Carlito"/>
                <a:cs typeface="Carlito"/>
              </a:rPr>
              <a:t>devastating effect for </a:t>
            </a:r>
            <a:r>
              <a:rPr sz="1800" spc="-5" dirty="0">
                <a:solidFill>
                  <a:srgbClr val="1A1A1A"/>
                </a:solidFill>
                <a:latin typeface="Carlito"/>
                <a:cs typeface="Carlito"/>
              </a:rPr>
              <a:t>the </a:t>
            </a:r>
            <a:r>
              <a:rPr sz="1800" dirty="0">
                <a:solidFill>
                  <a:srgbClr val="1A1A1A"/>
                </a:solidFill>
                <a:latin typeface="Carlito"/>
                <a:cs typeface="Carlito"/>
              </a:rPr>
              <a:t>German </a:t>
            </a:r>
            <a:r>
              <a:rPr sz="1800" spc="-10" dirty="0">
                <a:solidFill>
                  <a:srgbClr val="1A1A1A"/>
                </a:solidFill>
                <a:latin typeface="Carlito"/>
                <a:cs typeface="Carlito"/>
              </a:rPr>
              <a:t>army </a:t>
            </a:r>
            <a:r>
              <a:rPr sz="1800" dirty="0">
                <a:solidFill>
                  <a:srgbClr val="1A1A1A"/>
                </a:solidFill>
                <a:latin typeface="Carlito"/>
                <a:cs typeface="Carlito"/>
              </a:rPr>
              <a:t>in the </a:t>
            </a:r>
            <a:r>
              <a:rPr sz="1800" spc="-10" dirty="0">
                <a:solidFill>
                  <a:srgbClr val="1A1A1A"/>
                </a:solidFill>
                <a:latin typeface="Carlito"/>
                <a:cs typeface="Carlito"/>
              </a:rPr>
              <a:t>battle </a:t>
            </a:r>
            <a:r>
              <a:rPr sz="1800" spc="-15" dirty="0">
                <a:solidFill>
                  <a:srgbClr val="1A1A1A"/>
                </a:solidFill>
                <a:latin typeface="Carlito"/>
                <a:cs typeface="Carlito"/>
              </a:rPr>
              <a:t>for</a:t>
            </a:r>
            <a:r>
              <a:rPr sz="1800" spc="100" dirty="0">
                <a:solidFill>
                  <a:srgbClr val="1A1A1A"/>
                </a:solidFill>
                <a:latin typeface="Carlito"/>
                <a:cs typeface="Carlito"/>
              </a:rPr>
              <a:t> </a:t>
            </a:r>
            <a:r>
              <a:rPr sz="1800" spc="-15" dirty="0">
                <a:solidFill>
                  <a:srgbClr val="1A1A1A"/>
                </a:solidFill>
                <a:latin typeface="Carlito"/>
                <a:cs typeface="Carlito"/>
              </a:rPr>
              <a:t>Paris.</a:t>
            </a:r>
            <a:endParaRPr sz="1800" dirty="0">
              <a:latin typeface="Carlito"/>
              <a:cs typeface="Carlito"/>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79</a:t>
            </a:fld>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64" y="482930"/>
            <a:ext cx="7961071" cy="984885"/>
          </a:xfrm>
        </p:spPr>
        <p:txBody>
          <a:bodyPr/>
          <a:lstStyle/>
          <a:p>
            <a:r>
              <a:rPr lang="en-US"/>
              <a:t> </a:t>
            </a:r>
            <a:r>
              <a:rPr lang="en-US" sz="2000"/>
              <a:t>LEGAL, ETHICAL AND PROFESSIONAL ASPECTS OF SECURITY </a:t>
            </a:r>
          </a:p>
        </p:txBody>
      </p:sp>
      <p:sp>
        <p:nvSpPr>
          <p:cNvPr id="3" name="Text Placeholder 2"/>
          <p:cNvSpPr>
            <a:spLocks noGrp="1"/>
          </p:cNvSpPr>
          <p:nvPr>
            <p:ph type="body" idx="1"/>
          </p:nvPr>
        </p:nvSpPr>
        <p:spPr>
          <a:xfrm>
            <a:off x="572084" y="2072462"/>
            <a:ext cx="7999831" cy="4308872"/>
          </a:xfrm>
        </p:spPr>
        <p:txBody>
          <a:bodyPr/>
          <a:lstStyle/>
          <a:p>
            <a:r>
              <a:rPr lang="en-US" b="1" i="0"/>
              <a:t>Cyber-Crime: </a:t>
            </a:r>
            <a:r>
              <a:rPr lang="en-US" i="0"/>
              <a:t>- Criminal activities or attacks in which computer and computer networks are tool, target, or place of criminal activity. Cybercrime categorize based on computer roles such as target, storage device and communication tool. </a:t>
            </a:r>
          </a:p>
          <a:p>
            <a:r>
              <a:rPr lang="en-US" b="1" i="0"/>
              <a:t>Computers as targets: </a:t>
            </a:r>
            <a:r>
              <a:rPr lang="en-US" i="0"/>
              <a:t>To get the information from the computer system or control the computer system without the authorization or payment or alter the interfaces or data in the particular system with use of server. </a:t>
            </a:r>
            <a:endParaRPr lang="en-US"/>
          </a:p>
        </p:txBody>
      </p:sp>
    </p:spTree>
    <p:extLst>
      <p:ext uri="{BB962C8B-B14F-4D97-AF65-F5344CB8AC3E}">
        <p14:creationId xmlns:p14="http://schemas.microsoft.com/office/powerpoint/2010/main" val="3239175587"/>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66896" y="268351"/>
            <a:ext cx="5313045" cy="51371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3200" b="1" spc="-5">
                <a:latin typeface="Carlito"/>
                <a:cs typeface="Carlito"/>
              </a:rPr>
              <a:t>Classical Encryption</a:t>
            </a:r>
            <a:r>
              <a:rPr sz="3200" b="1" spc="-45">
                <a:latin typeface="Carlito"/>
                <a:cs typeface="Carlito"/>
              </a:rPr>
              <a:t> </a:t>
            </a:r>
            <a:r>
              <a:rPr sz="3200" b="1" spc="-35">
                <a:latin typeface="Carlito"/>
                <a:cs typeface="Carlito"/>
              </a:rPr>
              <a:t>Techniques</a:t>
            </a:r>
            <a:endParaRPr sz="3200">
              <a:latin typeface="Carlito"/>
              <a:cs typeface="Carlito"/>
            </a:endParaRPr>
          </a:p>
        </p:txBody>
      </p:sp>
      <p:sp>
        <p:nvSpPr>
          <p:cNvPr id="5" name="object 5"/>
          <p:cNvSpPr txBox="1"/>
          <p:nvPr/>
        </p:nvSpPr>
        <p:spPr>
          <a:xfrm>
            <a:off x="632256" y="2013331"/>
            <a:ext cx="2851150" cy="330835"/>
          </a:xfrm>
          <a:prstGeom prst="rect">
            <a:avLst/>
          </a:prstGeom>
        </p:spPr>
        <p:txBody>
          <a:bodyPr vert="horz" wrap="square" lIns="0" tIns="1333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5"/>
              </a:spcBef>
            </a:pPr>
            <a:r>
              <a:rPr sz="2000" b="1">
                <a:solidFill>
                  <a:srgbClr val="006FC0"/>
                </a:solidFill>
                <a:latin typeface="Carlito"/>
                <a:cs typeface="Carlito"/>
              </a:rPr>
              <a:t>3. </a:t>
            </a:r>
            <a:r>
              <a:rPr sz="2000" b="1" spc="-5">
                <a:solidFill>
                  <a:srgbClr val="006FC0"/>
                </a:solidFill>
                <a:latin typeface="Carlito"/>
                <a:cs typeface="Carlito"/>
              </a:rPr>
              <a:t>Product Cipher:</a:t>
            </a:r>
            <a:r>
              <a:rPr sz="2000" b="1" spc="-65">
                <a:solidFill>
                  <a:srgbClr val="006FC0"/>
                </a:solidFill>
                <a:latin typeface="Carlito"/>
                <a:cs typeface="Carlito"/>
              </a:rPr>
              <a:t> </a:t>
            </a:r>
            <a:r>
              <a:rPr sz="2000" spc="-10">
                <a:solidFill>
                  <a:srgbClr val="006FC0"/>
                </a:solidFill>
                <a:latin typeface="Carlito"/>
                <a:cs typeface="Carlito"/>
              </a:rPr>
              <a:t>Example</a:t>
            </a:r>
            <a:endParaRPr sz="2000">
              <a:latin typeface="Carlito"/>
              <a:cs typeface="Carlito"/>
            </a:endParaRPr>
          </a:p>
        </p:txBody>
      </p:sp>
      <p:sp>
        <p:nvSpPr>
          <p:cNvPr id="6" name="object 6"/>
          <p:cNvSpPr/>
          <p:nvPr/>
        </p:nvSpPr>
        <p:spPr>
          <a:xfrm>
            <a:off x="1574290" y="2494786"/>
            <a:ext cx="9494521" cy="4264152"/>
          </a:xfrm>
          <a:prstGeom prst="rect">
            <a:avLst/>
          </a:prstGeom>
          <a:blipFill>
            <a:blip r:embed="rId2"/>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a:t>80</a:t>
            </a:fld>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617423" y="3022472"/>
            <a:ext cx="10957153" cy="276999"/>
          </a:xfrm>
        </p:spPr>
        <p:txBody>
          <a:bodyPr/>
          <a:lstStyle/>
          <a:p>
            <a:r>
              <a:rPr lang="en-US">
                <a:hlinkClick r:id="rId2"/>
              </a:rPr>
              <a:t>Symmetric Cipher Model (brainkart.com)</a:t>
            </a:r>
            <a:endParaRPr lang="en-US"/>
          </a:p>
        </p:txBody>
      </p:sp>
    </p:spTree>
    <p:extLst>
      <p:ext uri="{BB962C8B-B14F-4D97-AF65-F5344CB8AC3E}">
        <p14:creationId xmlns:p14="http://schemas.microsoft.com/office/powerpoint/2010/main" val="3840593875"/>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Unit-1</a:t>
            </a:r>
          </a:p>
        </p:txBody>
      </p:sp>
      <p:sp>
        <p:nvSpPr>
          <p:cNvPr id="3" name="Subtitle 2"/>
          <p:cNvSpPr>
            <a:spLocks noGrp="1"/>
          </p:cNvSpPr>
          <p:nvPr>
            <p:ph type="subTitle" idx="1"/>
          </p:nvPr>
        </p:nvSpPr>
        <p:spPr>
          <a:xfrm>
            <a:off x="1524000" y="3602038"/>
            <a:ext cx="9144000" cy="565013"/>
          </a:xfrm>
        </p:spPr>
        <p:txBody>
          <a:bodyPr/>
          <a:lstStyle/>
          <a:p>
            <a:r>
              <a:rPr lang="en-US"/>
              <a:t>Rotor Machine, Steganography</a:t>
            </a:r>
          </a:p>
          <a:p>
            <a:endParaRPr lang="en-US"/>
          </a:p>
        </p:txBody>
      </p:sp>
    </p:spTree>
    <p:extLst>
      <p:ext uri="{BB962C8B-B14F-4D97-AF65-F5344CB8AC3E}">
        <p14:creationId xmlns:p14="http://schemas.microsoft.com/office/powerpoint/2010/main" val="1534096548"/>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Electric rotor machines were mechanical devices that allowed to use encryption algorithms that were much more complex than ciphers, which were used manually. </a:t>
            </a:r>
          </a:p>
        </p:txBody>
      </p:sp>
    </p:spTree>
    <p:extLst>
      <p:ext uri="{BB962C8B-B14F-4D97-AF65-F5344CB8AC3E}">
        <p14:creationId xmlns:p14="http://schemas.microsoft.com/office/powerpoint/2010/main" val="290545354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a:t>
            </a:r>
          </a:p>
        </p:txBody>
      </p:sp>
      <p:sp>
        <p:nvSpPr>
          <p:cNvPr id="3" name="Content Placeholder 2"/>
          <p:cNvSpPr>
            <a:spLocks noGrp="1"/>
          </p:cNvSpPr>
          <p:nvPr>
            <p:ph idx="1"/>
          </p:nvPr>
        </p:nvSpPr>
        <p:spPr/>
        <p:txBody>
          <a:bodyPr>
            <a:normAutofit lnSpcReduction="10000"/>
          </a:bodyPr>
          <a:lstStyle/>
          <a:p>
            <a:pPr fontAlgn="base"/>
            <a:r>
              <a:rPr lang="en-US"/>
              <a:t>The concept of using rotor machines in cryptography occurred to a number of inventors independently. At present, two Dutch naval officers, Theo A. van Hengel (1875 – 1939) and R. P. C. Spengler (1875 – 1955) are considered to invent the first rotor cipher machine in 1915. There were four more people who created (more or less independently) their own cryptographic rotor machines not much time later: </a:t>
            </a:r>
            <a:r>
              <a:rPr lang="en-US" u="sng">
                <a:hlinkClick r:id="rId2" tooltip="Read more about the rotor machine invented by Edward Hebern"/>
              </a:rPr>
              <a:t>Edward Hebern</a:t>
            </a:r>
            <a:r>
              <a:rPr lang="en-US"/>
              <a:t>, Arvid Damm, Hugo Koch and </a:t>
            </a:r>
            <a:r>
              <a:rPr lang="en-US" u="sng">
                <a:hlinkClick r:id="rId3" tooltip="Read more about the Enigma machine invented by Arthur Scherbius"/>
              </a:rPr>
              <a:t>Arthur Scherbius</a:t>
            </a:r>
            <a:r>
              <a:rPr lang="en-US"/>
              <a:t>.</a:t>
            </a:r>
          </a:p>
          <a:p>
            <a:pPr fontAlgn="base"/>
            <a:r>
              <a:rPr lang="en-US"/>
              <a:t>Electro-mechanical machines fitted with movable rotors were able to produce long random keystreams, thus allowing to encrypt messages by using complicated </a:t>
            </a:r>
            <a:r>
              <a:rPr lang="en-US" u="sng">
                <a:hlinkClick r:id="rId4" tooltip="Read about polyalphabetic substitution ciphers"/>
              </a:rPr>
              <a:t>polyalphabetic substitution ciphers</a:t>
            </a:r>
            <a:r>
              <a:rPr lang="en-US"/>
              <a:t>.</a:t>
            </a:r>
          </a:p>
          <a:p>
            <a:endParaRPr lang="en-US"/>
          </a:p>
        </p:txBody>
      </p:sp>
    </p:spTree>
    <p:extLst>
      <p:ext uri="{BB962C8B-B14F-4D97-AF65-F5344CB8AC3E}">
        <p14:creationId xmlns:p14="http://schemas.microsoft.com/office/powerpoint/2010/main" val="177108735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The main idea that lies behind rotor machines is relatively simple. One can imagine a simple device, similar to a typewriter, with a number of keys used to input text. The number of keys may differ, however usually there are 26 to 32 characters.</a:t>
            </a:r>
          </a:p>
        </p:txBody>
      </p:sp>
    </p:spTree>
    <p:extLst>
      <p:ext uri="{BB962C8B-B14F-4D97-AF65-F5344CB8AC3E}">
        <p14:creationId xmlns:p14="http://schemas.microsoft.com/office/powerpoint/2010/main" val="2541082574"/>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Simple substitution cipher</a:t>
            </a:r>
            <a:br>
              <a:rPr lang="en-US" b="1"/>
            </a:br>
            <a:endParaRPr lang="en-US"/>
          </a:p>
        </p:txBody>
      </p:sp>
      <p:sp>
        <p:nvSpPr>
          <p:cNvPr id="3" name="Content Placeholder 2"/>
          <p:cNvSpPr>
            <a:spLocks noGrp="1"/>
          </p:cNvSpPr>
          <p:nvPr>
            <p:ph idx="1"/>
          </p:nvPr>
        </p:nvSpPr>
        <p:spPr/>
        <p:txBody>
          <a:bodyPr/>
          <a:lstStyle/>
          <a:p>
            <a:pPr fontAlgn="base"/>
            <a:r>
              <a:rPr lang="en-US"/>
              <a:t>Each keystroke produces an output character, depending of the internal construction of the machine. In the simplest case, if only wires are used (without any rotors), each input key will be mapped to one specific output character.</a:t>
            </a:r>
          </a:p>
          <a:p>
            <a:pPr fontAlgn="base"/>
            <a:r>
              <a:rPr lang="en-US"/>
              <a:t>For example, if someone pressed K in the keyboard, the machine would always produce C.</a:t>
            </a:r>
          </a:p>
          <a:p>
            <a:pPr fontAlgn="base"/>
            <a:r>
              <a:rPr lang="en-US"/>
              <a:t>As a result, the machine would encrypt the messages by using </a:t>
            </a:r>
            <a:r>
              <a:rPr lang="en-US" u="sng">
                <a:hlinkClick r:id="rId2" tooltip="Read about simple substitution ciphers"/>
              </a:rPr>
              <a:t>a simple substitution cipher</a:t>
            </a:r>
            <a:r>
              <a:rPr lang="en-US"/>
              <a:t>.</a:t>
            </a:r>
          </a:p>
          <a:p>
            <a:endParaRPr lang="en-US"/>
          </a:p>
        </p:txBody>
      </p:sp>
    </p:spTree>
    <p:extLst>
      <p:ext uri="{BB962C8B-B14F-4D97-AF65-F5344CB8AC3E}">
        <p14:creationId xmlns:p14="http://schemas.microsoft.com/office/powerpoint/2010/main" val="4262966063"/>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Adding a rotor</a:t>
            </a:r>
            <a:br>
              <a:rPr lang="en-US" b="1"/>
            </a:br>
            <a:endParaRPr lang="en-US"/>
          </a:p>
        </p:txBody>
      </p:sp>
      <p:sp>
        <p:nvSpPr>
          <p:cNvPr id="3" name="Content Placeholder 2"/>
          <p:cNvSpPr>
            <a:spLocks noGrp="1"/>
          </p:cNvSpPr>
          <p:nvPr>
            <p:ph idx="1"/>
          </p:nvPr>
        </p:nvSpPr>
        <p:spPr/>
        <p:txBody>
          <a:bodyPr>
            <a:normAutofit fontScale="85000" lnSpcReduction="10000"/>
          </a:bodyPr>
          <a:lstStyle/>
          <a:p>
            <a:pPr fontAlgn="base"/>
            <a:r>
              <a:rPr lang="en-US"/>
              <a:t>Having a simple substitution machine, one can imagine adding an additional internal rotor with an internal wiring. The rotor will rotate with a gear, each time after a keystroke. As a result, after pressing the same letter twice, it will be encoded differently due to different internal wiring.</a:t>
            </a:r>
          </a:p>
          <a:p>
            <a:pPr fontAlgn="base"/>
            <a:r>
              <a:rPr lang="en-US"/>
              <a:t>For example, if someone pressed KK in the keyboard, the machine would produce CB (because the wiring changed after the first keystroke, due to the rotor movement).</a:t>
            </a:r>
          </a:p>
          <a:p>
            <a:pPr fontAlgn="base"/>
            <a:r>
              <a:rPr lang="en-US"/>
              <a:t>The internal wiring of the rotor should be kept secret, however we may expect that over time the enemy will discover its design. It will make it easier for them to break the cipher but it won't compromise the security altogether.</a:t>
            </a:r>
          </a:p>
          <a:p>
            <a:pPr fontAlgn="base"/>
            <a:r>
              <a:rPr lang="en-US"/>
              <a:t>To decode a ciphertext the receiver would need a machine with the same rotor. Adding the rotor caused the encryption to become a stronger </a:t>
            </a:r>
            <a:r>
              <a:rPr lang="en-US" u="sng">
                <a:hlinkClick r:id="rId2" tooltip="Read about polyalphabetic substitution ciphers"/>
              </a:rPr>
              <a:t>polyalphabetic substitution cipher</a:t>
            </a:r>
            <a:r>
              <a:rPr lang="en-US"/>
              <a:t>.</a:t>
            </a:r>
          </a:p>
          <a:p>
            <a:endParaRPr lang="en-US"/>
          </a:p>
        </p:txBody>
      </p:sp>
    </p:spTree>
    <p:extLst>
      <p:ext uri="{BB962C8B-B14F-4D97-AF65-F5344CB8AC3E}">
        <p14:creationId xmlns:p14="http://schemas.microsoft.com/office/powerpoint/2010/main" val="3821438051"/>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a:t>To improve the security, one could add more rotors. The output of one rotor would be connected to the input of the second rotor. Similarly, the second rotor output would be connected to the third one, and so on. The strength of the encryption depends on several factors:</a:t>
            </a:r>
          </a:p>
          <a:p>
            <a:pPr fontAlgn="base"/>
            <a:r>
              <a:rPr lang="en-US"/>
              <a:t>the number of rotors inside the machine.</a:t>
            </a:r>
          </a:p>
          <a:p>
            <a:pPr fontAlgn="base"/>
            <a:r>
              <a:rPr lang="en-US"/>
              <a:t>the size of each rotor.</a:t>
            </a:r>
          </a:p>
          <a:p>
            <a:pPr fontAlgn="base"/>
            <a:r>
              <a:rPr lang="en-US"/>
              <a:t>the number of rotor types (with different internal wirings).</a:t>
            </a:r>
          </a:p>
          <a:p>
            <a:endParaRPr lang="en-US"/>
          </a:p>
        </p:txBody>
      </p:sp>
    </p:spTree>
    <p:extLst>
      <p:ext uri="{BB962C8B-B14F-4D97-AF65-F5344CB8AC3E}">
        <p14:creationId xmlns:p14="http://schemas.microsoft.com/office/powerpoint/2010/main" val="244694371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fontAlgn="base"/>
            <a:r>
              <a:rPr lang="en-US"/>
              <a:t>Each rotor would contain a different internal wiring. The substitution performed by each rotor should be unknown for the enemy. To make cryptanalysis more difficult and to ensure that the wiring inside each rotor changes with different frequency, the discs should rotate with different speeds.</a:t>
            </a:r>
          </a:p>
          <a:p>
            <a:pPr fontAlgn="base"/>
            <a:r>
              <a:rPr lang="en-US"/>
              <a:t>Additionally, depending on the design of the machine, some additional features may be added to the machine, to ensure that the produced substitution is as random as possible (for example, an additional fixed substitution that does not depends on the rotors).</a:t>
            </a:r>
          </a:p>
          <a:p>
            <a:pPr fontAlgn="base"/>
            <a:r>
              <a:rPr lang="en-US"/>
              <a:t>Some rotor machines (most notably </a:t>
            </a:r>
            <a:r>
              <a:rPr lang="en-US" u="sng">
                <a:hlinkClick r:id="rId2" tooltip="Read about the Enigma machine"/>
              </a:rPr>
              <a:t>Enigma</a:t>
            </a:r>
            <a:r>
              <a:rPr lang="en-US"/>
              <a:t>) were designed to be symmetrical. That means that encrypting the same message twice (with the same settings), would produce the original message.</a:t>
            </a:r>
          </a:p>
          <a:p>
            <a:endParaRPr lang="en-US"/>
          </a:p>
        </p:txBody>
      </p:sp>
    </p:spTree>
    <p:extLst>
      <p:ext uri="{BB962C8B-B14F-4D97-AF65-F5344CB8AC3E}">
        <p14:creationId xmlns:p14="http://schemas.microsoft.com/office/powerpoint/2010/main" val="185831118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81000" y="76200"/>
            <a:ext cx="7999831" cy="5847755"/>
          </a:xfrm>
        </p:spPr>
        <p:txBody>
          <a:bodyPr/>
          <a:lstStyle/>
          <a:p>
            <a:r>
              <a:rPr lang="en-US" sz="2000" b="1" i="0"/>
              <a:t>Illegal access: </a:t>
            </a:r>
            <a:r>
              <a:rPr lang="en-US" sz="2000" i="0"/>
              <a:t>The access to the whole or any part of a computer system without right. Illegal interception: The interception without right, made by technical means, of non-public transmissions of computer data to, from or within a computer system, including electromagnetic emissions from a computer system carrying such computer data. </a:t>
            </a:r>
          </a:p>
          <a:p>
            <a:r>
              <a:rPr lang="en-US" sz="2000" b="1" i="0"/>
              <a:t>Data interference: </a:t>
            </a:r>
            <a:r>
              <a:rPr lang="en-US" sz="2000" i="0"/>
              <a:t>The damaging, deletion, deterioration, alteration or suppression of computer data without right. </a:t>
            </a:r>
          </a:p>
          <a:p>
            <a:r>
              <a:rPr lang="en-US" sz="2000" b="1" i="0"/>
              <a:t>System interference: </a:t>
            </a:r>
            <a:r>
              <a:rPr lang="en-US" sz="2000" i="0"/>
              <a:t>The serious hindering without right of the functioning of a computer system by inputting, transmitting, damaging, deleting, deteriorating, altering or suppressing computer data. </a:t>
            </a:r>
          </a:p>
          <a:p>
            <a:r>
              <a:rPr lang="en-US" sz="2000" b="1" i="0"/>
              <a:t>Computer-related forgery: </a:t>
            </a:r>
            <a:r>
              <a:rPr lang="en-US" sz="2000" i="0"/>
              <a:t>The input, alteration, deletion, or suppression of computer data, resulting in inauthentic data with the intent that it be considered or acted upon for legal purposes as if it were authentic, regardless whether or not the data is directly readable and intelligible. </a:t>
            </a:r>
          </a:p>
          <a:p>
            <a:r>
              <a:rPr lang="en-US" sz="2000" b="1" i="0"/>
              <a:t>Crime related to child pornography: </a:t>
            </a:r>
            <a:r>
              <a:rPr lang="en-US" sz="2000" i="0"/>
              <a:t>Producing child pornography or distribution through a computer system and making available or distributing or transmitting child pornography through a computer system. </a:t>
            </a:r>
            <a:endParaRPr lang="en-US" sz="2000"/>
          </a:p>
        </p:txBody>
      </p:sp>
    </p:spTree>
    <p:extLst>
      <p:ext uri="{BB962C8B-B14F-4D97-AF65-F5344CB8AC3E}">
        <p14:creationId xmlns:p14="http://schemas.microsoft.com/office/powerpoint/2010/main" val="1317511867"/>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71600" y="1825625"/>
            <a:ext cx="9379131" cy="4351338"/>
          </a:xfrm>
          <a:prstGeom prst="rect">
            <a:avLst/>
          </a:prstGeom>
        </p:spPr>
      </p:pic>
    </p:spTree>
    <p:extLst>
      <p:ext uri="{BB962C8B-B14F-4D97-AF65-F5344CB8AC3E}">
        <p14:creationId xmlns:p14="http://schemas.microsoft.com/office/powerpoint/2010/main" val="405681770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Steganography</a:t>
            </a:r>
          </a:p>
        </p:txBody>
      </p:sp>
      <p:sp>
        <p:nvSpPr>
          <p:cNvPr id="3" name="Content Placeholder 2"/>
          <p:cNvSpPr>
            <a:spLocks noGrp="1"/>
          </p:cNvSpPr>
          <p:nvPr>
            <p:ph idx="1"/>
          </p:nvPr>
        </p:nvSpPr>
        <p:spPr/>
        <p:txBody>
          <a:bodyPr/>
          <a:lstStyle/>
          <a:p>
            <a:r>
              <a:rPr lang="en-US"/>
              <a:t>Steganography is a method in which secret message is hidden in a cover media. Steganography means covered writing. Steganography is the idea to prevent secret information by creating the suspicion. Steganography is less popular than Cryptography. In steganography, structure of data is not usually altered.</a:t>
            </a:r>
          </a:p>
        </p:txBody>
      </p:sp>
    </p:spTree>
    <p:extLst>
      <p:ext uri="{BB962C8B-B14F-4D97-AF65-F5344CB8AC3E}">
        <p14:creationId xmlns:p14="http://schemas.microsoft.com/office/powerpoint/2010/main" val="419275586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2"/>
          <p:cNvSpPr>
            <a:spLocks noGrp="1" noChangeArrowheads="1"/>
          </p:cNvSpPr>
          <p:nvPr>
            <p:ph idx="1"/>
          </p:nvPr>
        </p:nvSpPr>
        <p:spPr bwMode="auto">
          <a:xfrm>
            <a:off x="814252" y="1585227"/>
            <a:ext cx="1053954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AutoNum type="arabicPeriod"/>
            </a:pPr>
            <a:r>
              <a:rPr kumimoji="0" lang="en-US" altLang="en-US"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Text </a:t>
            </a:r>
          </a:p>
          <a:p>
            <a:pPr marR="0" lvl="0" algn="l" defTabSz="914400" rtl="0" eaLnBrk="0" fontAlgn="base" latinLnBrk="0" hangingPunct="0">
              <a:lnSpc>
                <a:spcPct val="100000"/>
              </a:lnSpc>
              <a:spcBef>
                <a:spcPct val="0"/>
              </a:spcBef>
              <a:spcAft>
                <a:spcPct val="0"/>
              </a:spcAft>
              <a:buClrTx/>
              <a:buSzTx/>
              <a:buFontTx/>
              <a:buAutoNum type="arabicPeriod"/>
            </a:pPr>
            <a:r>
              <a:rPr kumimoji="0" lang="en-US" altLang="en-US"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Audio </a:t>
            </a:r>
          </a:p>
          <a:p>
            <a:pPr marR="0" lvl="0" algn="l" defTabSz="914400" rtl="0" eaLnBrk="0" fontAlgn="base" latinLnBrk="0" hangingPunct="0">
              <a:lnSpc>
                <a:spcPct val="100000"/>
              </a:lnSpc>
              <a:spcBef>
                <a:spcPct val="0"/>
              </a:spcBef>
              <a:spcAft>
                <a:spcPct val="0"/>
              </a:spcAft>
              <a:buClrTx/>
              <a:buSzTx/>
              <a:buFontTx/>
              <a:buAutoNum type="arabicPeriod"/>
            </a:pPr>
            <a:r>
              <a:rPr kumimoji="0" lang="en-US" altLang="en-US"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Video</a:t>
            </a:r>
          </a:p>
          <a:p>
            <a:pPr marR="0" lvl="0" algn="l" defTabSz="914400" rtl="0" eaLnBrk="0" fontAlgn="base" latinLnBrk="0" hangingPunct="0">
              <a:lnSpc>
                <a:spcPct val="100000"/>
              </a:lnSpc>
              <a:spcBef>
                <a:spcPct val="0"/>
              </a:spcBef>
              <a:spcAft>
                <a:spcPct val="0"/>
              </a:spcAft>
              <a:buClrTx/>
              <a:buSzTx/>
              <a:buFontTx/>
              <a:buAutoNum type="arabicPeriod"/>
            </a:pPr>
            <a:r>
              <a:rPr kumimoji="0" lang="en-US" altLang="en-US"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Images </a:t>
            </a:r>
          </a:p>
          <a:p>
            <a:pPr marL="0" marR="0" lvl="0" indent="0" algn="l" defTabSz="914400" rtl="0" eaLnBrk="0" fontAlgn="base" latinLnBrk="0" hangingPunct="0">
              <a:lnSpc>
                <a:spcPct val="100000"/>
              </a:lnSpc>
              <a:spcBef>
                <a:spcPct val="0"/>
              </a:spcBef>
              <a:spcAft>
                <a:spcPct val="0"/>
              </a:spcAft>
              <a:buClrTx/>
              <a:buSzTx/>
              <a:buNone/>
            </a:pPr>
            <a:r>
              <a:rPr kumimoji="0" lang="en-US" altLang="en-US" b="1"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5.</a:t>
            </a:r>
            <a:r>
              <a:rPr kumimoji="0" lang="en-US" altLang="en-US" b="0" i="0" u="none" strike="noStrike" cap="none" normalizeH="0" baseline="0">
                <a:ln>
                  <a:noFill/>
                </a:ln>
                <a:solidFill>
                  <a:srgbClr val="273239"/>
                </a:solidFill>
                <a:effectLst/>
                <a:latin typeface="Times New Roman" panose="02020603050405020304" pitchFamily="18" charset="0"/>
                <a:cs typeface="Times New Roman" panose="02020603050405020304" pitchFamily="18" charset="0"/>
              </a:rPr>
              <a:t> Network or Protocol</a:t>
            </a:r>
          </a:p>
          <a:p>
            <a:pPr marL="0" marR="0" lvl="0" indent="0" algn="l" defTabSz="914400" rtl="0" eaLnBrk="0" fontAlgn="base" latinLnBrk="0" hangingPunct="0">
              <a:lnSpc>
                <a:spcPct val="100000"/>
              </a:lnSpc>
              <a:spcBef>
                <a:spcPct val="0"/>
              </a:spcBef>
              <a:spcAft>
                <a:spcPct val="0"/>
              </a:spcAft>
              <a:buClrTx/>
              <a:buSzTx/>
              <a:buNone/>
            </a:pP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004029567"/>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a:t>Steganography</a:t>
            </a:r>
            <a:r>
              <a:rPr lang="en-US"/>
              <a:t> is a method of hiding secret data, by embedding it into an audio, video, image, or text file. It is one of the methods employed to protect secret or sensitive data from malicious attacks. </a:t>
            </a:r>
          </a:p>
          <a:p>
            <a:r>
              <a:rPr lang="en-US"/>
              <a:t>Cryptography and steganography are both methods used to hide or protect secret data. However, they differ in the respect that cryptography makes the data unreadable, or hides the </a:t>
            </a:r>
            <a:r>
              <a:rPr lang="en-US" i="1"/>
              <a:t>meaning </a:t>
            </a:r>
            <a:r>
              <a:rPr lang="en-US"/>
              <a:t>of the data, while steganography hides the </a:t>
            </a:r>
            <a:r>
              <a:rPr lang="en-US" i="1"/>
              <a:t>existence </a:t>
            </a:r>
            <a:r>
              <a:rPr lang="en-US"/>
              <a:t>of the data. </a:t>
            </a:r>
          </a:p>
        </p:txBody>
      </p:sp>
    </p:spTree>
    <p:extLst>
      <p:ext uri="{BB962C8B-B14F-4D97-AF65-F5344CB8AC3E}">
        <p14:creationId xmlns:p14="http://schemas.microsoft.com/office/powerpoint/2010/main" val="204191679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a:t>In layman’s terms, cryptography is similar to writing a letter in a secret language: people can read it, but won’t understand what it means. However, the existence of a (probably secret) message would be obvious to anyone who sees the letter, and if someone either knows or figures out your secret language, then your message can easily be read. </a:t>
            </a:r>
          </a:p>
          <a:p>
            <a:pPr fontAlgn="base"/>
            <a:r>
              <a:rPr lang="en-US"/>
              <a:t>If you were to use </a:t>
            </a:r>
            <a:r>
              <a:rPr lang="en-US" i="1"/>
              <a:t>steganography </a:t>
            </a:r>
            <a:r>
              <a:rPr lang="en-US"/>
              <a:t>in the same situation, you would hide the letter inside a pair of socks that you would be gifting the intended recipient of the letter. To those who don’t know about the message, it would look like there was nothing more to your gift than the socks. But the intended recipient knows what to look for, and finds the message hidden in them. </a:t>
            </a:r>
          </a:p>
          <a:p>
            <a:endParaRPr lang="en-US"/>
          </a:p>
        </p:txBody>
      </p:sp>
    </p:spTree>
    <p:extLst>
      <p:ext uri="{BB962C8B-B14F-4D97-AF65-F5344CB8AC3E}">
        <p14:creationId xmlns:p14="http://schemas.microsoft.com/office/powerpoint/2010/main" val="2359065683"/>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a:t>Similarly, if two users exchanged media files over the internet, it would be more difficult to determine whether these files contain hidden messages than if they were communicating using cryptography. </a:t>
            </a:r>
          </a:p>
          <a:p>
            <a:pPr fontAlgn="base"/>
            <a:r>
              <a:rPr lang="en-US"/>
              <a:t>Cryptography is often used to supplement the security offered by steganography. Cryptography algorithms are used to encrypt secret data before embedding it into cover files. </a:t>
            </a:r>
          </a:p>
          <a:p>
            <a:pPr fontAlgn="base"/>
            <a:r>
              <a:rPr lang="en-US" b="1"/>
              <a:t>Image Steganography –</a:t>
            </a:r>
            <a:r>
              <a:rPr lang="en-US"/>
              <a:t> </a:t>
            </a:r>
            <a:br>
              <a:rPr lang="en-US"/>
            </a:br>
            <a:r>
              <a:rPr lang="en-US"/>
              <a:t>As the name suggests, Image Steganography refers to the process of hiding data within an image file. The image selected for this purpose is called the </a:t>
            </a:r>
            <a:r>
              <a:rPr lang="en-US" b="1"/>
              <a:t>cover image</a:t>
            </a:r>
            <a:r>
              <a:rPr lang="en-US"/>
              <a:t> and the image obtained after steganography is called the </a:t>
            </a:r>
            <a:r>
              <a:rPr lang="en-US" b="1"/>
              <a:t>stego image</a:t>
            </a:r>
            <a:r>
              <a:rPr lang="en-US"/>
              <a:t>. </a:t>
            </a:r>
          </a:p>
          <a:p>
            <a:pPr fontAlgn="base"/>
            <a:r>
              <a:rPr lang="en-US" b="1"/>
              <a:t>How is it done? </a:t>
            </a:r>
            <a:br>
              <a:rPr lang="en-US"/>
            </a:br>
            <a:r>
              <a:rPr lang="en-US"/>
              <a:t>An image is represented as an N*M (in case of greyscale images) or N*M*3 (in case of color images) matrix in memory, with each entry representing the intensity value of a pixel. In image steganography, a message is embedded into an image by altering the values of some pixels, which are chosen by an encryption algorithm. The recipient of the image must be aware of the same algorithm in order to know which pixels he or she must select to extract the message. </a:t>
            </a:r>
          </a:p>
          <a:p>
            <a:pPr fontAlgn="base"/>
            <a:r>
              <a:rPr lang="en-US"/>
              <a:t> </a:t>
            </a:r>
          </a:p>
          <a:p>
            <a:endParaRPr lang="en-US"/>
          </a:p>
        </p:txBody>
      </p:sp>
    </p:spTree>
    <p:extLst>
      <p:ext uri="{BB962C8B-B14F-4D97-AF65-F5344CB8AC3E}">
        <p14:creationId xmlns:p14="http://schemas.microsoft.com/office/powerpoint/2010/main" val="705561073"/>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s://media.geeksforgeeks.org/wp-content/uploads/2-72.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85109" y="1933303"/>
            <a:ext cx="6225403" cy="349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100186"/>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Detection of the message within the </a:t>
            </a:r>
            <a:r>
              <a:rPr lang="en-US" b="1"/>
              <a:t>cover image</a:t>
            </a:r>
            <a:r>
              <a:rPr lang="en-US"/>
              <a:t> is done by the process of </a:t>
            </a:r>
            <a:r>
              <a:rPr lang="en-US" b="1" err="1"/>
              <a:t>steganalysis</a:t>
            </a:r>
            <a:r>
              <a:rPr lang="en-US"/>
              <a:t>. This can be done through comparison with the cover image, histogram plotting, or noise detection. While efforts are being invested in developing new algorithms with a greater degree of immunity against such attacks, efforts are also being devoted towards improving existing algorithms for steganalysis, to detect the exchange of secret information between terrorists or criminal elements</a:t>
            </a:r>
          </a:p>
        </p:txBody>
      </p:sp>
    </p:spTree>
    <p:extLst>
      <p:ext uri="{BB962C8B-B14F-4D97-AF65-F5344CB8AC3E}">
        <p14:creationId xmlns:p14="http://schemas.microsoft.com/office/powerpoint/2010/main" val="24034681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2"/>
  <p:tag name="AS_OS" val="Microsoft Windows NT 10.0.17763.0"/>
  <p:tag name="AS_RELEASE_DATE" val="2021.12.14"/>
  <p:tag name="AS_TITLE" val="Aspose.Slides for .NET5"/>
  <p:tag name="AS_VERSION" val="21.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6654</Words>
  <Application>Microsoft Office PowerPoint</Application>
  <PresentationFormat>Widescreen</PresentationFormat>
  <Paragraphs>546</Paragraphs>
  <Slides>97</Slides>
  <Notes>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97</vt:i4>
      </vt:variant>
    </vt:vector>
  </HeadingPairs>
  <TitlesOfParts>
    <vt:vector size="111" baseType="lpstr">
      <vt:lpstr>Arial</vt:lpstr>
      <vt:lpstr>Calibri</vt:lpstr>
      <vt:lpstr>Calibri Light</vt:lpstr>
      <vt:lpstr>Carlito</vt:lpstr>
      <vt:lpstr>Courier New</vt:lpstr>
      <vt:lpstr>Times New Roman</vt:lpstr>
      <vt:lpstr>Wingdings</vt:lpstr>
      <vt:lpstr>Office Theme</vt:lpstr>
      <vt:lpstr>Office Theme</vt:lpstr>
      <vt:lpstr>Office Theme</vt:lpstr>
      <vt:lpstr>Office Theme</vt:lpstr>
      <vt:lpstr>Office Theme</vt:lpstr>
      <vt:lpstr>Office Theme</vt:lpstr>
      <vt:lpstr>Office Theme</vt:lpstr>
      <vt:lpstr>Network Security</vt:lpstr>
      <vt:lpstr>Introduction</vt:lpstr>
      <vt:lpstr>Computer Security Concepts</vt:lpstr>
      <vt:lpstr>Definitions</vt:lpstr>
      <vt:lpstr> Key objectives of computer security </vt:lpstr>
      <vt:lpstr>THE CHALLENGES OF COMPUTER SECURITY </vt:lpstr>
      <vt:lpstr>THE CHALLENGES OF COMPUTER SECURITY </vt:lpstr>
      <vt:lpstr> LEGAL, ETHICAL AND PROFESSIONAL ASPECTS OF SECURITY </vt:lpstr>
      <vt:lpstr>PowerPoint Presentation</vt:lpstr>
      <vt:lpstr>Intellectual Properties </vt:lpstr>
      <vt:lpstr>Ethical issues related to computer and info systems  </vt:lpstr>
      <vt:lpstr>Security Policies </vt:lpstr>
      <vt:lpstr> A MODEL FOR NETWORK SECURITY  </vt:lpstr>
      <vt:lpstr>PowerPoint Presentation</vt:lpstr>
      <vt:lpstr>Network access Security model</vt:lpstr>
      <vt:lpstr>OSI Security Structure /Mechanism</vt:lpstr>
      <vt:lpstr>The OSI Security Architecture</vt:lpstr>
      <vt:lpstr>The OSI Security Architecture</vt:lpstr>
      <vt:lpstr>The OSI Security Architecture</vt:lpstr>
      <vt:lpstr>Model for Network Security</vt:lpstr>
      <vt:lpstr>PowerPoint Presentation</vt:lpstr>
      <vt:lpstr>The OSI Security Architecture</vt:lpstr>
      <vt:lpstr>Services, Mechanisms, Attacks</vt:lpstr>
      <vt:lpstr>Threat</vt:lpstr>
      <vt:lpstr>Attack   </vt:lpstr>
      <vt:lpstr>Security Attack</vt:lpstr>
      <vt:lpstr>Passive Attacks</vt:lpstr>
      <vt:lpstr>PowerPoint Presentation</vt:lpstr>
      <vt:lpstr>Active Attacks</vt:lpstr>
      <vt:lpstr>Masquerade</vt:lpstr>
      <vt:lpstr>Replay</vt:lpstr>
      <vt:lpstr>Modification of message and Denial of Service</vt:lpstr>
      <vt:lpstr>Security Service</vt:lpstr>
      <vt:lpstr>PowerPoint Presentation</vt:lpstr>
      <vt:lpstr>Security Mechanism</vt:lpstr>
      <vt:lpstr>PowerPoint Presentation</vt:lpstr>
      <vt:lpstr>PowerPoint Presentation</vt:lpstr>
      <vt:lpstr>Block Ciphers and the Data  Encryption Standard</vt:lpstr>
      <vt:lpstr>Symmetric Cipher Model</vt:lpstr>
      <vt:lpstr>PowerPoint Presentation</vt:lpstr>
      <vt:lpstr>PowerPoint Presentation</vt:lpstr>
      <vt:lpstr>PowerPoint Presentation</vt:lpstr>
      <vt:lpstr>Block vs Stream Ciphers</vt:lpstr>
      <vt:lpstr>PowerPoint Presentation</vt:lpstr>
      <vt:lpstr>Chapter 2: 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Cryptanalysis and Brute-Force Attack</vt:lpstr>
      <vt:lpstr>PowerPoint Presentation</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Classical Encryption Techniques</vt:lpstr>
      <vt:lpstr>PowerPoint Presentation</vt:lpstr>
      <vt:lpstr>PowerPoint Presentation</vt:lpstr>
      <vt:lpstr>Unit-1</vt:lpstr>
      <vt:lpstr>PowerPoint Presentation</vt:lpstr>
      <vt:lpstr>Advantage</vt:lpstr>
      <vt:lpstr>PowerPoint Presentation</vt:lpstr>
      <vt:lpstr>Simple substitution cipher </vt:lpstr>
      <vt:lpstr>Adding a rotor </vt:lpstr>
      <vt:lpstr>PowerPoint Presentation</vt:lpstr>
      <vt:lpstr>PowerPoint Presentation</vt:lpstr>
      <vt:lpstr>PowerPoint Presentation</vt:lpstr>
      <vt:lpstr>Steganography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cp:lastModifiedBy>teja sri</cp:lastModifiedBy>
  <cp:revision>4</cp:revision>
  <cp:lastPrinted>2021-12-23T05:15:38Z</cp:lastPrinted>
  <dcterms:created xsi:type="dcterms:W3CDTF">2021-12-23T05:15:38Z</dcterms:created>
  <dcterms:modified xsi:type="dcterms:W3CDTF">2022-01-16T15:24:49Z</dcterms:modified>
</cp:coreProperties>
</file>