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57" r:id="rId5"/>
    <p:sldId id="258" r:id="rId6"/>
    <p:sldId id="259" r:id="rId7"/>
    <p:sldId id="260" r:id="rId8"/>
    <p:sldId id="268" r:id="rId9"/>
    <p:sldId id="261" r:id="rId10"/>
    <p:sldId id="262" r:id="rId11"/>
    <p:sldId id="263" r:id="rId12"/>
    <p:sldId id="264" r:id="rId13"/>
    <p:sldId id="265"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8" r:id="rId41"/>
    <p:sldId id="297" r:id="rId42"/>
    <p:sldId id="299" r:id="rId43"/>
    <p:sldId id="300" r:id="rId44"/>
    <p:sldId id="301" r:id="rId45"/>
    <p:sldId id="302" r:id="rId46"/>
    <p:sldId id="303" r:id="rId47"/>
    <p:sldId id="304" r:id="rId48"/>
    <p:sldId id="305" r:id="rId49"/>
    <p:sldId id="306" r:id="rId50"/>
    <p:sldId id="309" r:id="rId51"/>
    <p:sldId id="308" r:id="rId52"/>
    <p:sldId id="310" r:id="rId53"/>
    <p:sldId id="311" r:id="rId54"/>
    <p:sldId id="31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581"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62F4803-37E1-479D-9C6E-4580D826D4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0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D7A12-5F9F-4D41-8834-FB3131B91F79}"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206934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938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239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425420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238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376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091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90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155815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37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5D7A12-5F9F-4D41-8834-FB3131B91F79}"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171507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5D7A12-5F9F-4D41-8834-FB3131B91F79}" type="datetimeFigureOut">
              <a:rPr lang="en-IN" smtClean="0"/>
              <a:t>21-01-2022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2F4803-37E1-479D-9C6E-4580D826D4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5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5D7A12-5F9F-4D41-8834-FB3131B91F79}" type="datetimeFigureOut">
              <a:rPr lang="en-IN" smtClean="0"/>
              <a:t>21-01-2022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2F4803-37E1-479D-9C6E-4580D826D4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97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D7A12-5F9F-4D41-8834-FB3131B91F79}" type="datetimeFigureOut">
              <a:rPr lang="en-IN" smtClean="0"/>
              <a:t>21-01-2022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353616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D7A12-5F9F-4D41-8834-FB3131B91F79}"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09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D7A12-5F9F-4D41-8834-FB3131B91F79}"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419384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5D7A12-5F9F-4D41-8834-FB3131B91F79}" type="datetimeFigureOut">
              <a:rPr lang="en-IN" smtClean="0"/>
              <a:t>21-01-2022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2F4803-37E1-479D-9C6E-4580D826D4C2}" type="slidenum">
              <a:rPr lang="en-IN" smtClean="0"/>
              <a:t>‹#›</a:t>
            </a:fld>
            <a:endParaRPr lang="en-IN"/>
          </a:p>
        </p:txBody>
      </p:sp>
    </p:spTree>
    <p:extLst>
      <p:ext uri="{BB962C8B-B14F-4D97-AF65-F5344CB8AC3E}">
        <p14:creationId xmlns:p14="http://schemas.microsoft.com/office/powerpoint/2010/main" val="1207658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50" y="1199874"/>
            <a:ext cx="63119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0" y="2604025"/>
            <a:ext cx="9144000" cy="1091954"/>
          </a:xfrm>
        </p:spPr>
        <p:txBody>
          <a:bodyPr>
            <a:normAutofit/>
          </a:bodyPr>
          <a:lstStyle/>
          <a:p>
            <a:r>
              <a:rPr lang="en-IN" sz="3600" dirty="0" smtClean="0"/>
              <a:t>SCSA1602</a:t>
            </a:r>
            <a:r>
              <a:rPr lang="en-US" sz="3600" b="1" dirty="0" smtClean="0"/>
              <a:t> </a:t>
            </a:r>
            <a:r>
              <a:rPr lang="en-US" sz="3600" b="1" dirty="0"/>
              <a:t>- </a:t>
            </a:r>
            <a:r>
              <a:rPr lang="en-IN" sz="3600" dirty="0" smtClean="0"/>
              <a:t>NETWORK SECURITY</a:t>
            </a:r>
            <a:endParaRPr lang="en-US" sz="3600" b="1" dirty="0"/>
          </a:p>
        </p:txBody>
      </p:sp>
    </p:spTree>
    <p:extLst>
      <p:ext uri="{BB962C8B-B14F-4D97-AF65-F5344CB8AC3E}">
        <p14:creationId xmlns:p14="http://schemas.microsoft.com/office/powerpoint/2010/main" val="193545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normAutofit fontScale="90000"/>
          </a:bodyPr>
          <a:lstStyle/>
          <a:p>
            <a:pPr algn="ctr"/>
            <a:r>
              <a:rPr lang="en-US" dirty="0" smtClean="0"/>
              <a:t>Confidentiality</a:t>
            </a:r>
            <a:endParaRPr lang="en-US" dirty="0"/>
          </a:p>
        </p:txBody>
      </p:sp>
      <p:sp>
        <p:nvSpPr>
          <p:cNvPr id="3" name="Content Placeholder 2"/>
          <p:cNvSpPr>
            <a:spLocks noGrp="1"/>
          </p:cNvSpPr>
          <p:nvPr>
            <p:ph sz="quarter" idx="1"/>
          </p:nvPr>
        </p:nvSpPr>
        <p:spPr>
          <a:xfrm>
            <a:off x="1981200" y="1066800"/>
            <a:ext cx="7467600" cy="5407152"/>
          </a:xfrm>
        </p:spPr>
        <p:txBody>
          <a:bodyPr>
            <a:normAutofit fontScale="92500"/>
          </a:bodyPr>
          <a:lstStyle/>
          <a:p>
            <a:pPr algn="just"/>
            <a:r>
              <a:rPr lang="en-US" dirty="0" smtClean="0"/>
              <a:t>Confidentiality is about preventing the disclosure of data to unauthorized parties.</a:t>
            </a:r>
          </a:p>
          <a:p>
            <a:pPr algn="just"/>
            <a:r>
              <a:rPr lang="en-US" dirty="0" smtClean="0"/>
              <a:t> It also means trying to keep the identity of authorized parties involved in sharing and holding data private and anonymous.</a:t>
            </a:r>
          </a:p>
          <a:p>
            <a:pPr algn="just"/>
            <a:r>
              <a:rPr lang="en-US" dirty="0" smtClean="0"/>
              <a:t>Often confidentiality is compromised by cracking poorly encrypted data, Man-in-the-middle (MITM) attacks, disclosing sensitive data.</a:t>
            </a:r>
          </a:p>
          <a:p>
            <a:pPr algn="just"/>
            <a:r>
              <a:rPr lang="en-US" dirty="0" smtClean="0"/>
              <a:t> Standard measures to establish confidentiality include:</a:t>
            </a:r>
          </a:p>
          <a:p>
            <a:pPr marL="688975" indent="-179388" algn="just"/>
            <a:r>
              <a:rPr lang="en-US" dirty="0" smtClean="0"/>
              <a:t>Data encryption </a:t>
            </a:r>
          </a:p>
          <a:p>
            <a:pPr marL="688975" indent="-179388" algn="just"/>
            <a:r>
              <a:rPr lang="en-US" dirty="0" smtClean="0"/>
              <a:t>Two-factor authentication</a:t>
            </a:r>
          </a:p>
          <a:p>
            <a:pPr marL="688975" indent="-179388" algn="just"/>
            <a:r>
              <a:rPr lang="en-US" dirty="0" smtClean="0"/>
              <a:t>Biometric verification </a:t>
            </a:r>
          </a:p>
          <a:p>
            <a:pPr marL="688975" indent="-179388" algn="just"/>
            <a:r>
              <a:rPr lang="en-US" dirty="0" smtClean="0"/>
              <a:t>Security tokens </a:t>
            </a:r>
            <a:endParaRPr lang="en-US" dirty="0"/>
          </a:p>
        </p:txBody>
      </p:sp>
    </p:spTree>
    <p:extLst>
      <p:ext uri="{BB962C8B-B14F-4D97-AF65-F5344CB8AC3E}">
        <p14:creationId xmlns:p14="http://schemas.microsoft.com/office/powerpoint/2010/main" val="477454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fontScale="90000"/>
          </a:bodyPr>
          <a:lstStyle/>
          <a:p>
            <a:pPr algn="ctr"/>
            <a:r>
              <a:rPr lang="en-US" dirty="0" smtClean="0"/>
              <a:t>Integrity</a:t>
            </a:r>
            <a:endParaRPr lang="en-US" dirty="0"/>
          </a:p>
        </p:txBody>
      </p:sp>
      <p:sp>
        <p:nvSpPr>
          <p:cNvPr id="3" name="Content Placeholder 2"/>
          <p:cNvSpPr>
            <a:spLocks noGrp="1"/>
          </p:cNvSpPr>
          <p:nvPr>
            <p:ph sz="quarter" idx="1"/>
          </p:nvPr>
        </p:nvSpPr>
        <p:spPr>
          <a:xfrm>
            <a:off x="1981200" y="990600"/>
            <a:ext cx="7467600" cy="5483352"/>
          </a:xfrm>
        </p:spPr>
        <p:txBody>
          <a:bodyPr/>
          <a:lstStyle/>
          <a:p>
            <a:r>
              <a:rPr lang="en-US" dirty="0" smtClean="0"/>
              <a:t>Integrity refers to protecting information from being modified by unauthorized parties. Standard measures to guarantee integrity include: </a:t>
            </a:r>
          </a:p>
          <a:p>
            <a:pPr marL="569913" indent="0"/>
            <a:r>
              <a:rPr lang="en-US" dirty="0" smtClean="0"/>
              <a:t>Cryptographic checksums </a:t>
            </a:r>
          </a:p>
          <a:p>
            <a:pPr marL="569913" indent="0"/>
            <a:r>
              <a:rPr lang="en-US" dirty="0" smtClean="0"/>
              <a:t>Using file permissions </a:t>
            </a:r>
          </a:p>
          <a:p>
            <a:pPr marL="569913" indent="0"/>
            <a:r>
              <a:rPr lang="en-US" dirty="0" smtClean="0"/>
              <a:t>Uninterrupted power supplies </a:t>
            </a:r>
          </a:p>
          <a:p>
            <a:pPr marL="569913" indent="0"/>
            <a:r>
              <a:rPr lang="en-US" dirty="0" smtClean="0"/>
              <a:t>Data backups </a:t>
            </a:r>
            <a:endParaRPr lang="en-US" dirty="0"/>
          </a:p>
        </p:txBody>
      </p:sp>
    </p:spTree>
    <p:extLst>
      <p:ext uri="{BB962C8B-B14F-4D97-AF65-F5344CB8AC3E}">
        <p14:creationId xmlns:p14="http://schemas.microsoft.com/office/powerpoint/2010/main" val="1030846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fontScale="90000"/>
          </a:bodyPr>
          <a:lstStyle/>
          <a:p>
            <a:pPr algn="ctr"/>
            <a:r>
              <a:rPr lang="en-US" dirty="0" smtClean="0"/>
              <a:t>Availability</a:t>
            </a:r>
            <a:endParaRPr lang="en-US" dirty="0"/>
          </a:p>
        </p:txBody>
      </p:sp>
      <p:sp>
        <p:nvSpPr>
          <p:cNvPr id="3" name="Content Placeholder 2"/>
          <p:cNvSpPr>
            <a:spLocks noGrp="1"/>
          </p:cNvSpPr>
          <p:nvPr>
            <p:ph sz="quarter" idx="1"/>
          </p:nvPr>
        </p:nvSpPr>
        <p:spPr>
          <a:xfrm>
            <a:off x="1981200" y="914400"/>
            <a:ext cx="7467600" cy="5559552"/>
          </a:xfrm>
        </p:spPr>
        <p:txBody>
          <a:bodyPr/>
          <a:lstStyle/>
          <a:p>
            <a:r>
              <a:rPr lang="en-US" dirty="0" smtClean="0"/>
              <a:t>Availability is making sure that authorized parties are able to access the information when needed. </a:t>
            </a:r>
          </a:p>
          <a:p>
            <a:pPr marL="854075" indent="-165100"/>
            <a:r>
              <a:rPr lang="en-US" dirty="0" smtClean="0"/>
              <a:t>Standard measures to guarantee availability include: </a:t>
            </a:r>
          </a:p>
          <a:p>
            <a:pPr marL="854075" indent="-165100"/>
            <a:r>
              <a:rPr lang="en-US" dirty="0" smtClean="0"/>
              <a:t>Backing up data to external drives</a:t>
            </a:r>
          </a:p>
          <a:p>
            <a:pPr marL="854075" indent="-165100"/>
            <a:r>
              <a:rPr lang="en-US" dirty="0" smtClean="0"/>
              <a:t>Implementing firewalls</a:t>
            </a:r>
          </a:p>
          <a:p>
            <a:pPr marL="854075" indent="-165100"/>
            <a:r>
              <a:rPr lang="en-US" dirty="0" smtClean="0"/>
              <a:t>Having backup power supplies </a:t>
            </a:r>
          </a:p>
          <a:p>
            <a:pPr marL="854075" indent="-165100"/>
            <a:r>
              <a:rPr lang="en-US" dirty="0" smtClean="0"/>
              <a:t>Data redundancy</a:t>
            </a:r>
            <a:endParaRPr lang="en-US" dirty="0"/>
          </a:p>
        </p:txBody>
      </p:sp>
    </p:spTree>
    <p:extLst>
      <p:ext uri="{BB962C8B-B14F-4D97-AF65-F5344CB8AC3E}">
        <p14:creationId xmlns:p14="http://schemas.microsoft.com/office/powerpoint/2010/main" val="2547105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976544" y="337352"/>
            <a:ext cx="9978501" cy="5943599"/>
          </a:xfrm>
          <a:prstGeom prst="rect">
            <a:avLst/>
          </a:prstGeom>
          <a:noFill/>
          <a:ln w="9525">
            <a:noFill/>
            <a:miter lim="800000"/>
            <a:headEnd/>
            <a:tailEnd/>
          </a:ln>
          <a:effectLst/>
        </p:spPr>
      </p:pic>
    </p:spTree>
    <p:extLst>
      <p:ext uri="{BB962C8B-B14F-4D97-AF65-F5344CB8AC3E}">
        <p14:creationId xmlns:p14="http://schemas.microsoft.com/office/powerpoint/2010/main" val="1781210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15802"/>
            <a:ext cx="9601196" cy="562583"/>
          </a:xfrm>
        </p:spPr>
        <p:txBody>
          <a:bodyPr>
            <a:normAutofit fontScale="90000"/>
          </a:bodyPr>
          <a:lstStyle/>
          <a:p>
            <a:r>
              <a:rPr lang="en-IN" dirty="0"/>
              <a:t>AUTHENTICATION</a:t>
            </a:r>
          </a:p>
        </p:txBody>
      </p:sp>
      <p:sp>
        <p:nvSpPr>
          <p:cNvPr id="3" name="Content Placeholder 2"/>
          <p:cNvSpPr>
            <a:spLocks noGrp="1"/>
          </p:cNvSpPr>
          <p:nvPr>
            <p:ph idx="1"/>
          </p:nvPr>
        </p:nvSpPr>
        <p:spPr>
          <a:xfrm>
            <a:off x="1295401" y="1278385"/>
            <a:ext cx="9601196" cy="4597483"/>
          </a:xfrm>
        </p:spPr>
        <p:txBody>
          <a:bodyPr>
            <a:normAutofit fontScale="70000" lnSpcReduction="20000"/>
          </a:bodyPr>
          <a:lstStyle/>
          <a:p>
            <a:r>
              <a:rPr lang="en-US" dirty="0"/>
              <a:t>The confidentiality of selected fields within the user data on a connection or in a single data block</a:t>
            </a:r>
            <a:r>
              <a:rPr lang="en-US" dirty="0" smtClean="0"/>
              <a:t>.</a:t>
            </a:r>
          </a:p>
          <a:p>
            <a:r>
              <a:rPr lang="en-US" dirty="0" smtClean="0"/>
              <a:t>Traffic </a:t>
            </a:r>
            <a:r>
              <a:rPr lang="en-US" dirty="0"/>
              <a:t>Flow Confidentiality The protection of the information that might be derived from observation of traffic flows. </a:t>
            </a:r>
            <a:endParaRPr lang="en-US" dirty="0" smtClean="0"/>
          </a:p>
          <a:p>
            <a:r>
              <a:rPr lang="en-US" dirty="0" smtClean="0"/>
              <a:t>Connection </a:t>
            </a:r>
            <a:r>
              <a:rPr lang="en-US" dirty="0"/>
              <a:t>Integrity with Recovery Provides for the integrity of all user data on a connection and detects any modification, insertion, deletion, or replay of any data within an entire data sequence, with recovery attempted. </a:t>
            </a:r>
            <a:endParaRPr lang="en-US" dirty="0" smtClean="0"/>
          </a:p>
          <a:p>
            <a:r>
              <a:rPr lang="en-US" dirty="0" smtClean="0"/>
              <a:t>Connection </a:t>
            </a:r>
            <a:r>
              <a:rPr lang="en-US" dirty="0"/>
              <a:t>Integrity without Recovery As above, but provides only detection without recovery. </a:t>
            </a:r>
            <a:endParaRPr lang="en-US" dirty="0" smtClean="0"/>
          </a:p>
          <a:p>
            <a:r>
              <a:rPr lang="en-US" dirty="0" smtClean="0"/>
              <a:t>Selective-Field </a:t>
            </a:r>
            <a:r>
              <a:rPr lang="en-US" dirty="0"/>
              <a:t>Connection Integrity Provides for the integrity of selected fields within the user data of a data block transferred over a connection and takes the form of determination of whether the selected fields have been modified, inserted, deleted, or replayed. </a:t>
            </a:r>
            <a:endParaRPr lang="en-US" dirty="0" smtClean="0"/>
          </a:p>
          <a:p>
            <a:r>
              <a:rPr lang="en-US" dirty="0" smtClean="0"/>
              <a:t>Connectionless </a:t>
            </a:r>
            <a:r>
              <a:rPr lang="en-US" dirty="0"/>
              <a:t>Integrity Provides for the integrity of a single connectionless data block and may take the form of detection of data modification. Additionally, a limited form of replay detection may be provided</a:t>
            </a:r>
            <a:r>
              <a:rPr lang="en-US" dirty="0" smtClean="0"/>
              <a:t>.</a:t>
            </a:r>
          </a:p>
          <a:p>
            <a:r>
              <a:rPr lang="en-US" dirty="0" smtClean="0"/>
              <a:t>Selective-Field </a:t>
            </a:r>
            <a:r>
              <a:rPr lang="en-US" dirty="0"/>
              <a:t>Connectionless Integrity Provides for the integrity of selected fields within a single connectionless data block; takes the form of determination of whether the selected fields have been modified.</a:t>
            </a:r>
            <a:endParaRPr lang="en-IN" dirty="0"/>
          </a:p>
        </p:txBody>
      </p:sp>
    </p:spTree>
    <p:extLst>
      <p:ext uri="{BB962C8B-B14F-4D97-AF65-F5344CB8AC3E}">
        <p14:creationId xmlns:p14="http://schemas.microsoft.com/office/powerpoint/2010/main" val="3901601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NONREPUDIATION </a:t>
            </a:r>
          </a:p>
        </p:txBody>
      </p:sp>
      <p:sp>
        <p:nvSpPr>
          <p:cNvPr id="3" name="Content Placeholder 2"/>
          <p:cNvSpPr>
            <a:spLocks noGrp="1"/>
          </p:cNvSpPr>
          <p:nvPr>
            <p:ph idx="1"/>
          </p:nvPr>
        </p:nvSpPr>
        <p:spPr/>
        <p:txBody>
          <a:bodyPr/>
          <a:lstStyle/>
          <a:p>
            <a:r>
              <a:rPr lang="en-US" dirty="0"/>
              <a:t>Provides protection against denial by one of the entities involved in a communication of having participated in all or part of the communication. Nonrepudiation, Origin </a:t>
            </a:r>
            <a:endParaRPr lang="en-US" dirty="0" smtClean="0"/>
          </a:p>
          <a:p>
            <a:r>
              <a:rPr lang="en-US" dirty="0" smtClean="0"/>
              <a:t>Proof </a:t>
            </a:r>
            <a:r>
              <a:rPr lang="en-US" dirty="0"/>
              <a:t>that the message was sent by the specified party. </a:t>
            </a:r>
            <a:endParaRPr lang="en-US" dirty="0" smtClean="0"/>
          </a:p>
          <a:p>
            <a:r>
              <a:rPr lang="en-US" dirty="0" smtClean="0"/>
              <a:t>Nonrepudiation</a:t>
            </a:r>
            <a:r>
              <a:rPr lang="en-US" dirty="0"/>
              <a:t>, </a:t>
            </a:r>
            <a:r>
              <a:rPr lang="en-US" dirty="0" smtClean="0"/>
              <a:t>Destination</a:t>
            </a:r>
          </a:p>
          <a:p>
            <a:r>
              <a:rPr lang="en-US" dirty="0"/>
              <a:t>Proof that the message was </a:t>
            </a:r>
            <a:r>
              <a:rPr lang="en-US" dirty="0" smtClean="0"/>
              <a:t>received  </a:t>
            </a:r>
            <a:r>
              <a:rPr lang="en-US" dirty="0"/>
              <a:t>by the specified party. </a:t>
            </a:r>
          </a:p>
          <a:p>
            <a:endParaRPr lang="en-IN" dirty="0"/>
          </a:p>
        </p:txBody>
      </p:sp>
    </p:spTree>
    <p:extLst>
      <p:ext uri="{BB962C8B-B14F-4D97-AF65-F5344CB8AC3E}">
        <p14:creationId xmlns:p14="http://schemas.microsoft.com/office/powerpoint/2010/main" val="2700614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42435"/>
            <a:ext cx="9601196" cy="339491"/>
          </a:xfrm>
        </p:spPr>
        <p:txBody>
          <a:bodyPr>
            <a:normAutofit fontScale="90000"/>
          </a:bodyPr>
          <a:lstStyle/>
          <a:p>
            <a:r>
              <a:rPr lang="en-IN" dirty="0"/>
              <a:t>SECURITY ATTACKS</a:t>
            </a:r>
          </a:p>
        </p:txBody>
      </p:sp>
      <p:sp>
        <p:nvSpPr>
          <p:cNvPr id="3" name="Content Placeholder 2"/>
          <p:cNvSpPr>
            <a:spLocks noGrp="1"/>
          </p:cNvSpPr>
          <p:nvPr>
            <p:ph idx="1"/>
          </p:nvPr>
        </p:nvSpPr>
        <p:spPr>
          <a:xfrm>
            <a:off x="1295401" y="1251752"/>
            <a:ext cx="9601196" cy="4624116"/>
          </a:xfrm>
        </p:spPr>
        <p:txBody>
          <a:bodyPr>
            <a:normAutofit/>
          </a:bodyPr>
          <a:lstStyle/>
          <a:p>
            <a:r>
              <a:rPr lang="en-US" dirty="0" smtClean="0"/>
              <a:t>Interruption: An </a:t>
            </a:r>
            <a:r>
              <a:rPr lang="en-US" dirty="0"/>
              <a:t>asset of the system is destroyed or becomes unavailable or unusable. This is an attack on availability. e.g., destruction of piece of hardware, cutting of a communication line or disabling of file management system. </a:t>
            </a:r>
            <a:endParaRPr lang="en-US" dirty="0" smtClean="0"/>
          </a:p>
          <a:p>
            <a:pPr marL="0" indent="0">
              <a:buNone/>
            </a:pPr>
            <a:endParaRPr lang="en-IN" dirty="0" smtClean="0"/>
          </a:p>
          <a:p>
            <a:pPr algn="just">
              <a:buFont typeface="Arial" panose="020B0604020202020204" pitchFamily="34" charset="0"/>
              <a:buChar char="•"/>
            </a:pPr>
            <a:r>
              <a:rPr lang="en-IN" dirty="0" smtClean="0"/>
              <a:t>Interception:</a:t>
            </a:r>
            <a:r>
              <a:rPr lang="en-US" dirty="0" smtClean="0"/>
              <a:t>An </a:t>
            </a:r>
            <a:r>
              <a:rPr lang="en-US" dirty="0"/>
              <a:t>unauthorized party gains access to an asset. This is an attack on confidentiality. Unauthorized party could be a person, a program or a </a:t>
            </a:r>
            <a:r>
              <a:rPr lang="en-US" dirty="0" err="1"/>
              <a:t>computer.e.g</a:t>
            </a:r>
            <a:r>
              <a:rPr lang="en-US" dirty="0"/>
              <a:t>., wire tapping to capture data in the network, illicit copying of </a:t>
            </a:r>
            <a:r>
              <a:rPr lang="en-US" dirty="0" smtClean="0"/>
              <a:t>files</a:t>
            </a:r>
          </a:p>
          <a:p>
            <a:pPr algn="just">
              <a:buFont typeface="Arial" panose="020B0604020202020204" pitchFamily="34" charset="0"/>
              <a:buChar char="•"/>
            </a:pPr>
            <a:endParaRPr lang="en-IN" dirty="0"/>
          </a:p>
        </p:txBody>
      </p:sp>
      <p:pic>
        <p:nvPicPr>
          <p:cNvPr id="4" name="Picture 3"/>
          <p:cNvPicPr>
            <a:picLocks noChangeAspect="1"/>
          </p:cNvPicPr>
          <p:nvPr/>
        </p:nvPicPr>
        <p:blipFill>
          <a:blip r:embed="rId2"/>
          <a:stretch>
            <a:fillRect/>
          </a:stretch>
        </p:blipFill>
        <p:spPr>
          <a:xfrm>
            <a:off x="4038599" y="2573210"/>
            <a:ext cx="4114800" cy="990600"/>
          </a:xfrm>
          <a:prstGeom prst="rect">
            <a:avLst/>
          </a:prstGeom>
        </p:spPr>
      </p:pic>
      <p:pic>
        <p:nvPicPr>
          <p:cNvPr id="5" name="Picture 4"/>
          <p:cNvPicPr>
            <a:picLocks noChangeAspect="1"/>
          </p:cNvPicPr>
          <p:nvPr/>
        </p:nvPicPr>
        <p:blipFill>
          <a:blip r:embed="rId3"/>
          <a:stretch>
            <a:fillRect/>
          </a:stretch>
        </p:blipFill>
        <p:spPr>
          <a:xfrm>
            <a:off x="3858319" y="4674460"/>
            <a:ext cx="4848225" cy="1371234"/>
          </a:xfrm>
          <a:prstGeom prst="rect">
            <a:avLst/>
          </a:prstGeom>
        </p:spPr>
      </p:pic>
    </p:spTree>
    <p:extLst>
      <p:ext uri="{BB962C8B-B14F-4D97-AF65-F5344CB8AC3E}">
        <p14:creationId xmlns:p14="http://schemas.microsoft.com/office/powerpoint/2010/main" val="55497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53660"/>
            <a:ext cx="9601196" cy="438294"/>
          </a:xfrm>
        </p:spPr>
        <p:txBody>
          <a:bodyPr>
            <a:normAutofit fontScale="90000"/>
          </a:bodyPr>
          <a:lstStyle/>
          <a:p>
            <a:r>
              <a:rPr lang="en-IN" dirty="0"/>
              <a:t>SECURITY ATTACKS</a:t>
            </a:r>
          </a:p>
        </p:txBody>
      </p:sp>
      <p:sp>
        <p:nvSpPr>
          <p:cNvPr id="3" name="Content Placeholder 2"/>
          <p:cNvSpPr>
            <a:spLocks noGrp="1"/>
          </p:cNvSpPr>
          <p:nvPr>
            <p:ph idx="1"/>
          </p:nvPr>
        </p:nvSpPr>
        <p:spPr>
          <a:xfrm>
            <a:off x="1295401" y="1091953"/>
            <a:ext cx="9601196" cy="5078027"/>
          </a:xfrm>
        </p:spPr>
        <p:txBody>
          <a:bodyPr/>
          <a:lstStyle/>
          <a:p>
            <a:r>
              <a:rPr lang="en-IN" dirty="0" smtClean="0"/>
              <a:t>Modification:</a:t>
            </a:r>
            <a:r>
              <a:rPr lang="en-US" dirty="0" smtClean="0"/>
              <a:t>An </a:t>
            </a:r>
            <a:r>
              <a:rPr lang="en-US" dirty="0"/>
              <a:t>unauthorized party not only gains access to but tampers with an asset. This is an attack on integrity. e.g., changing values in data file, altering a program, modifying the contents of messages being transmitted in a network</a:t>
            </a:r>
            <a:r>
              <a:rPr lang="en-US" dirty="0" smtClean="0"/>
              <a:t>.</a:t>
            </a:r>
          </a:p>
          <a:p>
            <a:endParaRPr lang="en-IN" dirty="0" smtClean="0"/>
          </a:p>
          <a:p>
            <a:endParaRPr lang="en-IN" dirty="0" smtClean="0"/>
          </a:p>
          <a:p>
            <a:r>
              <a:rPr lang="en-IN" dirty="0" smtClean="0"/>
              <a:t>Fabrication:</a:t>
            </a:r>
            <a:r>
              <a:rPr lang="en-US" dirty="0" smtClean="0"/>
              <a:t>An </a:t>
            </a:r>
            <a:r>
              <a:rPr lang="en-US" dirty="0"/>
              <a:t>unauthorized party inserts counterfeit objects into the system. This is an attack on authenticity. e.g., insertion of spurious message in a network or addition of records to a </a:t>
            </a:r>
            <a:r>
              <a:rPr lang="en-US" dirty="0" smtClean="0"/>
              <a:t>file</a:t>
            </a:r>
          </a:p>
          <a:p>
            <a:endParaRPr lang="en-IN" b="1" dirty="0"/>
          </a:p>
          <a:p>
            <a:endParaRPr lang="en-IN" dirty="0"/>
          </a:p>
        </p:txBody>
      </p:sp>
      <p:pic>
        <p:nvPicPr>
          <p:cNvPr id="4" name="Picture 3"/>
          <p:cNvPicPr>
            <a:picLocks noChangeAspect="1"/>
          </p:cNvPicPr>
          <p:nvPr/>
        </p:nvPicPr>
        <p:blipFill>
          <a:blip r:embed="rId2"/>
          <a:stretch>
            <a:fillRect/>
          </a:stretch>
        </p:blipFill>
        <p:spPr>
          <a:xfrm>
            <a:off x="3394970" y="2453750"/>
            <a:ext cx="5029200" cy="1257116"/>
          </a:xfrm>
          <a:prstGeom prst="rect">
            <a:avLst/>
          </a:prstGeom>
        </p:spPr>
      </p:pic>
      <p:pic>
        <p:nvPicPr>
          <p:cNvPr id="9" name="Picture 8"/>
          <p:cNvPicPr>
            <a:picLocks noChangeAspect="1"/>
          </p:cNvPicPr>
          <p:nvPr/>
        </p:nvPicPr>
        <p:blipFill>
          <a:blip r:embed="rId3"/>
          <a:stretch>
            <a:fillRect/>
          </a:stretch>
        </p:blipFill>
        <p:spPr>
          <a:xfrm>
            <a:off x="4010024" y="4934096"/>
            <a:ext cx="4171950" cy="1066060"/>
          </a:xfrm>
          <a:prstGeom prst="rect">
            <a:avLst/>
          </a:prstGeom>
        </p:spPr>
      </p:pic>
    </p:spTree>
    <p:extLst>
      <p:ext uri="{BB962C8B-B14F-4D97-AF65-F5344CB8AC3E}">
        <p14:creationId xmlns:p14="http://schemas.microsoft.com/office/powerpoint/2010/main" val="4047760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86824"/>
            <a:ext cx="9601196" cy="482684"/>
          </a:xfrm>
        </p:spPr>
        <p:txBody>
          <a:bodyPr>
            <a:normAutofit fontScale="90000"/>
          </a:bodyPr>
          <a:lstStyle/>
          <a:p>
            <a:r>
              <a:rPr lang="en-IN" dirty="0"/>
              <a:t>Passive attack</a:t>
            </a:r>
          </a:p>
        </p:txBody>
      </p:sp>
      <p:sp>
        <p:nvSpPr>
          <p:cNvPr id="3" name="Content Placeholder 2"/>
          <p:cNvSpPr>
            <a:spLocks noGrp="1"/>
          </p:cNvSpPr>
          <p:nvPr>
            <p:ph idx="1"/>
          </p:nvPr>
        </p:nvSpPr>
        <p:spPr>
          <a:xfrm>
            <a:off x="1295401" y="1269508"/>
            <a:ext cx="9601196" cy="4606360"/>
          </a:xfrm>
        </p:spPr>
        <p:txBody>
          <a:bodyPr>
            <a:normAutofit fontScale="92500" lnSpcReduction="20000"/>
          </a:bodyPr>
          <a:lstStyle/>
          <a:p>
            <a:pPr algn="just"/>
            <a:r>
              <a:rPr lang="en-US" dirty="0"/>
              <a:t>Passive attacks are in the nature of eavesdropping on, or monitoring of, transmissions. The goal of the opponent is to obtain information that is being transmitted. </a:t>
            </a:r>
            <a:endParaRPr lang="en-US" dirty="0" smtClean="0"/>
          </a:p>
          <a:p>
            <a:pPr algn="just"/>
            <a:r>
              <a:rPr lang="en-US" dirty="0" smtClean="0"/>
              <a:t>Passive </a:t>
            </a:r>
            <a:r>
              <a:rPr lang="en-US" dirty="0"/>
              <a:t>attacks are of two types: </a:t>
            </a:r>
            <a:endParaRPr lang="en-US" dirty="0" smtClean="0"/>
          </a:p>
          <a:p>
            <a:pPr algn="just"/>
            <a:r>
              <a:rPr lang="en-US" dirty="0" smtClean="0"/>
              <a:t>Release </a:t>
            </a:r>
            <a:r>
              <a:rPr lang="en-US" dirty="0"/>
              <a:t>of message contents: A telephone conversation, an e-mail message and a transferred file may contain sensitive or confidential information. We would like to prevent the opponent from learning the contents of these transmissions</a:t>
            </a:r>
            <a:r>
              <a:rPr lang="en-US" dirty="0" smtClean="0"/>
              <a:t>.</a:t>
            </a:r>
          </a:p>
          <a:p>
            <a:pPr algn="just"/>
            <a:r>
              <a:rPr lang="en-US" dirty="0" smtClean="0"/>
              <a:t>Traffic </a:t>
            </a:r>
            <a:r>
              <a:rPr lang="en-US" dirty="0"/>
              <a:t>analysis: If we had encryption protection in place, an opponent might still be able to observe the pattern of the message. The opponent could determine the location and identity of communication hosts and could observe the frequency and length of messages being exchanged. This information might be useful in guessing the nature of communication that was taking place. Passive attacks are very difficult to detect because they do not involve any alteration of data. However, it is feasible to prevent the success of these attacks.</a:t>
            </a:r>
            <a:endParaRPr lang="en-IN" dirty="0"/>
          </a:p>
        </p:txBody>
      </p:sp>
    </p:spTree>
    <p:extLst>
      <p:ext uri="{BB962C8B-B14F-4D97-AF65-F5344CB8AC3E}">
        <p14:creationId xmlns:p14="http://schemas.microsoft.com/office/powerpoint/2010/main" val="3391889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57845"/>
            <a:ext cx="9601196" cy="447173"/>
          </a:xfrm>
        </p:spPr>
        <p:txBody>
          <a:bodyPr>
            <a:normAutofit fontScale="90000"/>
          </a:bodyPr>
          <a:lstStyle/>
          <a:p>
            <a:r>
              <a:rPr lang="en-IN" dirty="0"/>
              <a:t>Active attacks</a:t>
            </a:r>
          </a:p>
        </p:txBody>
      </p:sp>
      <p:sp>
        <p:nvSpPr>
          <p:cNvPr id="3" name="Content Placeholder 2"/>
          <p:cNvSpPr>
            <a:spLocks noGrp="1"/>
          </p:cNvSpPr>
          <p:nvPr>
            <p:ph idx="1"/>
          </p:nvPr>
        </p:nvSpPr>
        <p:spPr>
          <a:xfrm>
            <a:off x="1295401" y="1305018"/>
            <a:ext cx="9601196" cy="4570850"/>
          </a:xfrm>
        </p:spPr>
        <p:txBody>
          <a:bodyPr>
            <a:normAutofit fontScale="77500" lnSpcReduction="20000"/>
          </a:bodyPr>
          <a:lstStyle/>
          <a:p>
            <a:pPr algn="just"/>
            <a:r>
              <a:rPr lang="en-US" dirty="0"/>
              <a:t>These attacks involve some modification of the data stream or the creation of a false stream. </a:t>
            </a:r>
            <a:endParaRPr lang="en-US" dirty="0" smtClean="0"/>
          </a:p>
          <a:p>
            <a:pPr algn="just"/>
            <a:r>
              <a:rPr lang="en-US" dirty="0" smtClean="0"/>
              <a:t>These </a:t>
            </a:r>
            <a:r>
              <a:rPr lang="en-US" dirty="0"/>
              <a:t>attacks can be classified in to four categories: </a:t>
            </a:r>
            <a:endParaRPr lang="en-US" dirty="0" smtClean="0"/>
          </a:p>
          <a:p>
            <a:pPr algn="just"/>
            <a:r>
              <a:rPr lang="en-US" dirty="0" smtClean="0"/>
              <a:t>Masquerade </a:t>
            </a:r>
            <a:r>
              <a:rPr lang="en-US" dirty="0"/>
              <a:t>– One entity pretends to be a different entity. </a:t>
            </a:r>
            <a:endParaRPr lang="en-US" dirty="0" smtClean="0"/>
          </a:p>
          <a:p>
            <a:pPr algn="just"/>
            <a:r>
              <a:rPr lang="en-US" dirty="0" smtClean="0"/>
              <a:t>Replay </a:t>
            </a:r>
            <a:r>
              <a:rPr lang="en-US" dirty="0"/>
              <a:t>– involves passive capture of a data unit and its subsequent transmission to produce an unauthorized effect</a:t>
            </a:r>
            <a:r>
              <a:rPr lang="en-US" dirty="0" smtClean="0"/>
              <a:t>.</a:t>
            </a:r>
          </a:p>
          <a:p>
            <a:pPr algn="just"/>
            <a:r>
              <a:rPr lang="en-US" dirty="0" smtClean="0"/>
              <a:t>Modification </a:t>
            </a:r>
            <a:r>
              <a:rPr lang="en-US" dirty="0"/>
              <a:t>of messages – Some portion of message is altered or the messages are delayed or recorded, to produce an unauthorized effect. </a:t>
            </a:r>
            <a:endParaRPr lang="en-US" dirty="0" smtClean="0"/>
          </a:p>
          <a:p>
            <a:pPr algn="just"/>
            <a:r>
              <a:rPr lang="en-US" dirty="0" smtClean="0"/>
              <a:t>Denial </a:t>
            </a:r>
            <a:r>
              <a:rPr lang="en-US" dirty="0"/>
              <a:t>of service – Prevents or inhibits the normal use or management of communication facilities. Another form of service denial is the disruption of an entire network, either by disabling the network or overloading it with messages so as to degrade performance. </a:t>
            </a:r>
            <a:endParaRPr lang="en-US" dirty="0" smtClean="0"/>
          </a:p>
          <a:p>
            <a:pPr marL="0" indent="0" algn="just">
              <a:buNone/>
            </a:pPr>
            <a:endParaRPr lang="en-US" dirty="0"/>
          </a:p>
          <a:p>
            <a:pPr marL="0" indent="0" algn="just">
              <a:buNone/>
            </a:pPr>
            <a:r>
              <a:rPr lang="en-US" dirty="0" smtClean="0"/>
              <a:t>It </a:t>
            </a:r>
            <a:r>
              <a:rPr lang="en-US" dirty="0"/>
              <a:t>is quite difficult to prevent active attacks absolutely, because to do so would require physical protection of all communication facilities and paths at all times. Instead, the goal is to detect them and to recover from any disruption or delays caused by them. </a:t>
            </a:r>
            <a:endParaRPr lang="en-IN" dirty="0"/>
          </a:p>
        </p:txBody>
      </p:sp>
    </p:spTree>
    <p:extLst>
      <p:ext uri="{BB962C8B-B14F-4D97-AF65-F5344CB8AC3E}">
        <p14:creationId xmlns:p14="http://schemas.microsoft.com/office/powerpoint/2010/main" val="4045948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8047"/>
            <a:ext cx="9601196" cy="482684"/>
          </a:xfrm>
        </p:spPr>
        <p:txBody>
          <a:bodyPr>
            <a:normAutofit fontScale="90000"/>
          </a:bodyPr>
          <a:lstStyle/>
          <a:p>
            <a:r>
              <a:rPr lang="en-IN" dirty="0" smtClean="0"/>
              <a:t>Syllabus</a:t>
            </a:r>
            <a:endParaRPr lang="en-IN" dirty="0"/>
          </a:p>
        </p:txBody>
      </p:sp>
      <p:pic>
        <p:nvPicPr>
          <p:cNvPr id="4" name="Content Placeholder 3"/>
          <p:cNvPicPr>
            <a:picLocks noGrp="1" noChangeAspect="1"/>
          </p:cNvPicPr>
          <p:nvPr>
            <p:ph idx="1"/>
          </p:nvPr>
        </p:nvPicPr>
        <p:blipFill>
          <a:blip r:embed="rId2"/>
          <a:stretch>
            <a:fillRect/>
          </a:stretch>
        </p:blipFill>
        <p:spPr>
          <a:xfrm>
            <a:off x="1012055" y="1287263"/>
            <a:ext cx="9884542" cy="4588076"/>
          </a:xfrm>
          <a:prstGeom prst="rect">
            <a:avLst/>
          </a:prstGeom>
        </p:spPr>
      </p:pic>
    </p:spTree>
    <p:extLst>
      <p:ext uri="{BB962C8B-B14F-4D97-AF65-F5344CB8AC3E}">
        <p14:creationId xmlns:p14="http://schemas.microsoft.com/office/powerpoint/2010/main" val="1372553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423" y="671413"/>
            <a:ext cx="9601196" cy="234109"/>
          </a:xfrm>
        </p:spPr>
        <p:txBody>
          <a:bodyPr>
            <a:normAutofit fontScale="90000"/>
          </a:bodyPr>
          <a:lstStyle/>
          <a:p>
            <a:r>
              <a:rPr lang="en-US" dirty="0" smtClean="0"/>
              <a:t> </a:t>
            </a:r>
            <a:r>
              <a:rPr lang="en-US" b="1" dirty="0"/>
              <a:t>A MODEL FOR NETWORK SECURITY </a:t>
            </a:r>
            <a:endParaRPr lang="en-IN" dirty="0"/>
          </a:p>
        </p:txBody>
      </p:sp>
      <p:pic>
        <p:nvPicPr>
          <p:cNvPr id="4" name="Content Placeholder 3"/>
          <p:cNvPicPr>
            <a:picLocks noGrp="1" noChangeAspect="1"/>
          </p:cNvPicPr>
          <p:nvPr>
            <p:ph idx="1"/>
          </p:nvPr>
        </p:nvPicPr>
        <p:blipFill>
          <a:blip r:embed="rId2"/>
          <a:stretch>
            <a:fillRect/>
          </a:stretch>
        </p:blipFill>
        <p:spPr>
          <a:xfrm>
            <a:off x="1482689" y="1119188"/>
            <a:ext cx="9226622" cy="4756150"/>
          </a:xfrm>
          <a:prstGeom prst="rect">
            <a:avLst/>
          </a:prstGeom>
        </p:spPr>
      </p:pic>
    </p:spTree>
    <p:extLst>
      <p:ext uri="{BB962C8B-B14F-4D97-AF65-F5344CB8AC3E}">
        <p14:creationId xmlns:p14="http://schemas.microsoft.com/office/powerpoint/2010/main" val="4134145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452" y="724680"/>
            <a:ext cx="9601196" cy="438295"/>
          </a:xfrm>
        </p:spPr>
        <p:txBody>
          <a:bodyPr>
            <a:normAutofit fontScale="90000"/>
          </a:bodyPr>
          <a:lstStyle/>
          <a:p>
            <a:endParaRPr lang="en-IN" dirty="0"/>
          </a:p>
        </p:txBody>
      </p:sp>
      <p:sp>
        <p:nvSpPr>
          <p:cNvPr id="3" name="Content Placeholder 2"/>
          <p:cNvSpPr>
            <a:spLocks noGrp="1"/>
          </p:cNvSpPr>
          <p:nvPr>
            <p:ph sz="half" idx="1"/>
          </p:nvPr>
        </p:nvSpPr>
        <p:spPr>
          <a:xfrm>
            <a:off x="1298448" y="1233996"/>
            <a:ext cx="4718304" cy="4636452"/>
          </a:xfrm>
        </p:spPr>
        <p:txBody>
          <a:bodyPr>
            <a:normAutofit fontScale="77500" lnSpcReduction="20000"/>
          </a:bodyPr>
          <a:lstStyle/>
          <a:p>
            <a:pPr algn="just">
              <a:buFont typeface="Wingdings" panose="05000000000000000000" pitchFamily="2" charset="2"/>
              <a:buChar char="Ø"/>
            </a:pPr>
            <a:r>
              <a:rPr lang="en-US" dirty="0" smtClean="0"/>
              <a:t> </a:t>
            </a:r>
            <a:r>
              <a:rPr lang="en-US" dirty="0"/>
              <a:t>A message is to be transferred from one party to another across some sort of internet. </a:t>
            </a:r>
            <a:endParaRPr lang="en-US" dirty="0" smtClean="0"/>
          </a:p>
          <a:p>
            <a:pPr algn="just">
              <a:buFont typeface="Wingdings" panose="05000000000000000000" pitchFamily="2" charset="2"/>
              <a:buChar char="Ø"/>
            </a:pPr>
            <a:r>
              <a:rPr lang="en-US" dirty="0" smtClean="0"/>
              <a:t>The </a:t>
            </a:r>
            <a:r>
              <a:rPr lang="en-US" dirty="0"/>
              <a:t>two parties, who are the </a:t>
            </a:r>
            <a:r>
              <a:rPr lang="en-US" i="1" dirty="0"/>
              <a:t>principals </a:t>
            </a:r>
            <a:r>
              <a:rPr lang="en-US" dirty="0"/>
              <a:t>in this transaction, must cooperate for the exchange to take place</a:t>
            </a:r>
            <a:r>
              <a:rPr lang="en-US" dirty="0" smtClean="0"/>
              <a:t>.</a:t>
            </a:r>
          </a:p>
          <a:p>
            <a:pPr algn="just">
              <a:buFont typeface="Wingdings" panose="05000000000000000000" pitchFamily="2" charset="2"/>
              <a:buChar char="Ø"/>
            </a:pPr>
            <a:r>
              <a:rPr lang="en-US" dirty="0" smtClean="0"/>
              <a:t> </a:t>
            </a:r>
            <a:r>
              <a:rPr lang="en-US" dirty="0"/>
              <a:t>A logical information channel is established by defining a route through the internet from source to destination and by the cooperative use of communication protocols (e.g., TCP/IP) by the two principals. </a:t>
            </a:r>
            <a:endParaRPr lang="en-US" dirty="0" smtClean="0"/>
          </a:p>
          <a:p>
            <a:pPr algn="just">
              <a:buFont typeface="Wingdings" panose="05000000000000000000" pitchFamily="2" charset="2"/>
              <a:buChar char="Ø"/>
            </a:pPr>
            <a:r>
              <a:rPr lang="en-US" dirty="0" smtClean="0"/>
              <a:t>Security </a:t>
            </a:r>
            <a:r>
              <a:rPr lang="en-US" dirty="0"/>
              <a:t>aspects come into play when it is necessary or desirable to protect the information transmission from an opponent who may present a threat to confidentiality, authenticity, and so on. </a:t>
            </a:r>
            <a:endParaRPr lang="en-IN" dirty="0"/>
          </a:p>
        </p:txBody>
      </p:sp>
      <p:sp>
        <p:nvSpPr>
          <p:cNvPr id="4" name="Content Placeholder 3"/>
          <p:cNvSpPr>
            <a:spLocks noGrp="1"/>
          </p:cNvSpPr>
          <p:nvPr>
            <p:ph sz="half" idx="2"/>
          </p:nvPr>
        </p:nvSpPr>
        <p:spPr>
          <a:xfrm>
            <a:off x="6181344" y="1296140"/>
            <a:ext cx="4718304" cy="4574308"/>
          </a:xfrm>
        </p:spPr>
        <p:txBody>
          <a:bodyPr>
            <a:normAutofit fontScale="77500" lnSpcReduction="20000"/>
          </a:bodyPr>
          <a:lstStyle/>
          <a:p>
            <a:pPr algn="just">
              <a:buFont typeface="Wingdings" panose="05000000000000000000" pitchFamily="2" charset="2"/>
              <a:buChar char="Ø"/>
            </a:pPr>
            <a:r>
              <a:rPr lang="en-US" dirty="0" smtClean="0"/>
              <a:t> </a:t>
            </a:r>
            <a:r>
              <a:rPr lang="en-US" dirty="0"/>
              <a:t>A security-related transformation on the information to be sent. </a:t>
            </a:r>
            <a:endParaRPr lang="en-US" dirty="0" smtClean="0"/>
          </a:p>
          <a:p>
            <a:pPr algn="just">
              <a:buFont typeface="Wingdings" panose="05000000000000000000" pitchFamily="2" charset="2"/>
              <a:buChar char="Ø"/>
            </a:pPr>
            <a:r>
              <a:rPr lang="en-US" dirty="0" smtClean="0"/>
              <a:t>Examples </a:t>
            </a:r>
            <a:r>
              <a:rPr lang="en-US" dirty="0"/>
              <a:t>include the </a:t>
            </a:r>
            <a:r>
              <a:rPr lang="en-US" dirty="0" smtClean="0"/>
              <a:t>encryption </a:t>
            </a:r>
            <a:r>
              <a:rPr lang="en-US" dirty="0"/>
              <a:t>of the message, which scrambles the message so that it is unreadable by the opponent, and the addition of a code based on the contents of the message, which can be used to verify the identity of the sender Some secret information shared by the two principals and, it is hoped, unknown to the opponent. </a:t>
            </a:r>
            <a:endParaRPr lang="en-US" dirty="0" smtClean="0"/>
          </a:p>
          <a:p>
            <a:pPr algn="just">
              <a:buFont typeface="Wingdings" panose="05000000000000000000" pitchFamily="2" charset="2"/>
              <a:buChar char="Ø"/>
            </a:pPr>
            <a:r>
              <a:rPr lang="en-US" dirty="0" smtClean="0"/>
              <a:t>An </a:t>
            </a:r>
            <a:r>
              <a:rPr lang="en-US" dirty="0"/>
              <a:t>example is an encryption key used in conjunction with the transformation to scramble the message before transmission and unscramble it on reception. </a:t>
            </a:r>
            <a:endParaRPr lang="en-IN" dirty="0"/>
          </a:p>
        </p:txBody>
      </p:sp>
    </p:spTree>
    <p:extLst>
      <p:ext uri="{BB962C8B-B14F-4D97-AF65-F5344CB8AC3E}">
        <p14:creationId xmlns:p14="http://schemas.microsoft.com/office/powerpoint/2010/main" val="2366007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42436"/>
            <a:ext cx="9601196" cy="349518"/>
          </a:xfrm>
        </p:spPr>
        <p:txBody>
          <a:bodyPr>
            <a:normAutofit fontScale="90000"/>
          </a:bodyPr>
          <a:lstStyle/>
          <a:p>
            <a:r>
              <a:rPr lang="en-US" dirty="0" smtClean="0"/>
              <a:t>Tasks </a:t>
            </a:r>
            <a:r>
              <a:rPr lang="en-US" dirty="0"/>
              <a:t>in designing a particular security </a:t>
            </a:r>
            <a:r>
              <a:rPr lang="en-US" dirty="0" smtClean="0"/>
              <a:t>service </a:t>
            </a:r>
            <a:endParaRPr lang="en-IN" dirty="0"/>
          </a:p>
        </p:txBody>
      </p:sp>
      <p:sp>
        <p:nvSpPr>
          <p:cNvPr id="3" name="Content Placeholder 2"/>
          <p:cNvSpPr>
            <a:spLocks noGrp="1"/>
          </p:cNvSpPr>
          <p:nvPr>
            <p:ph idx="1"/>
          </p:nvPr>
        </p:nvSpPr>
        <p:spPr>
          <a:xfrm>
            <a:off x="1295401" y="1207363"/>
            <a:ext cx="9601196" cy="4668505"/>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 an algorithm for performing the security-related transformation. The algorithm should be such that an opponent cannot defeat its purpose</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Generate </a:t>
            </a:r>
            <a:r>
              <a:rPr lang="en-US" dirty="0">
                <a:latin typeface="Times New Roman" panose="02020603050405020304" pitchFamily="18" charset="0"/>
                <a:cs typeface="Times New Roman" panose="02020603050405020304" pitchFamily="18" charset="0"/>
              </a:rPr>
              <a:t>the secret information to be used with the algorithm.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methods for the distribution and sharing of the secret information</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Specify </a:t>
            </a:r>
            <a:r>
              <a:rPr lang="en-US" dirty="0">
                <a:latin typeface="Times New Roman" panose="02020603050405020304" pitchFamily="18" charset="0"/>
                <a:cs typeface="Times New Roman" panose="02020603050405020304" pitchFamily="18" charset="0"/>
              </a:rPr>
              <a:t>a protocol to be used by the two principals that makes use of the security algorithm and the secret information to achieve a particular security service.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572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448" y="680292"/>
            <a:ext cx="9601196" cy="518194"/>
          </a:xfrm>
        </p:spPr>
        <p:txBody>
          <a:bodyPr>
            <a:normAutofit fontScale="90000"/>
          </a:bodyPr>
          <a:lstStyle/>
          <a:p>
            <a:r>
              <a:rPr lang="en-IN" b="1" dirty="0"/>
              <a:t>Network Access Security Model </a:t>
            </a:r>
            <a:endParaRPr lang="en-IN" dirty="0"/>
          </a:p>
        </p:txBody>
      </p:sp>
      <p:pic>
        <p:nvPicPr>
          <p:cNvPr id="5" name="Content Placeholder 4"/>
          <p:cNvPicPr>
            <a:picLocks noGrp="1" noChangeAspect="1"/>
          </p:cNvPicPr>
          <p:nvPr>
            <p:ph sz="half" idx="1"/>
          </p:nvPr>
        </p:nvPicPr>
        <p:blipFill>
          <a:blip r:embed="rId2"/>
          <a:stretch>
            <a:fillRect/>
          </a:stretch>
        </p:blipFill>
        <p:spPr>
          <a:xfrm>
            <a:off x="861134" y="1198487"/>
            <a:ext cx="10038510" cy="4571998"/>
          </a:xfrm>
          <a:prstGeom prst="rect">
            <a:avLst/>
          </a:prstGeom>
        </p:spPr>
      </p:pic>
      <p:sp>
        <p:nvSpPr>
          <p:cNvPr id="4" name="Content Placeholder 3"/>
          <p:cNvSpPr>
            <a:spLocks noGrp="1"/>
          </p:cNvSpPr>
          <p:nvPr>
            <p:ph sz="half" idx="2"/>
          </p:nvPr>
        </p:nvSpPr>
        <p:spPr>
          <a:xfrm>
            <a:off x="6181344" y="1198486"/>
            <a:ext cx="4718304" cy="4671962"/>
          </a:xfrm>
        </p:spPr>
        <p:txBody>
          <a:bodyPr/>
          <a:lstStyle/>
          <a:p>
            <a:endParaRPr lang="en-IN" dirty="0"/>
          </a:p>
        </p:txBody>
      </p:sp>
    </p:spTree>
    <p:extLst>
      <p:ext uri="{BB962C8B-B14F-4D97-AF65-F5344CB8AC3E}">
        <p14:creationId xmlns:p14="http://schemas.microsoft.com/office/powerpoint/2010/main" val="367626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3582"/>
            <a:ext cx="9601196" cy="488272"/>
          </a:xfrm>
        </p:spPr>
        <p:txBody>
          <a:bodyPr>
            <a:normAutofit fontScale="90000"/>
          </a:bodyPr>
          <a:lstStyle/>
          <a:p>
            <a:r>
              <a:rPr lang="en-IN" dirty="0"/>
              <a:t>CLASSICAL ENCRYPTION TECHNIQUES</a:t>
            </a:r>
          </a:p>
        </p:txBody>
      </p:sp>
      <p:sp>
        <p:nvSpPr>
          <p:cNvPr id="3" name="Content Placeholder 2"/>
          <p:cNvSpPr>
            <a:spLocks noGrp="1"/>
          </p:cNvSpPr>
          <p:nvPr>
            <p:ph idx="1"/>
          </p:nvPr>
        </p:nvSpPr>
        <p:spPr>
          <a:xfrm>
            <a:off x="1295401" y="1171854"/>
            <a:ext cx="9601196" cy="4704014"/>
          </a:xfrm>
        </p:spPr>
        <p:txBody>
          <a:bodyPr>
            <a:normAutofit fontScale="92500" lnSpcReduction="10000"/>
          </a:bodyPr>
          <a:lstStyle/>
          <a:p>
            <a:r>
              <a:rPr lang="en-US" dirty="0"/>
              <a:t>The Process of converting from plaintext to </a:t>
            </a:r>
            <a:r>
              <a:rPr lang="en-US" dirty="0" err="1"/>
              <a:t>ciphertext</a:t>
            </a:r>
            <a:r>
              <a:rPr lang="en-US" dirty="0"/>
              <a:t> is known as </a:t>
            </a:r>
            <a:r>
              <a:rPr lang="en-US" dirty="0">
                <a:solidFill>
                  <a:srgbClr val="FF0000"/>
                </a:solidFill>
              </a:rPr>
              <a:t>enciphering or encryption. </a:t>
            </a:r>
            <a:endParaRPr lang="en-US" dirty="0" smtClean="0">
              <a:solidFill>
                <a:srgbClr val="FF0000"/>
              </a:solidFill>
            </a:endParaRPr>
          </a:p>
          <a:p>
            <a:r>
              <a:rPr lang="en-US" dirty="0" smtClean="0"/>
              <a:t>Restoring </a:t>
            </a:r>
            <a:r>
              <a:rPr lang="en-US" dirty="0"/>
              <a:t>the plaintext from the </a:t>
            </a:r>
            <a:r>
              <a:rPr lang="en-US" dirty="0" err="1"/>
              <a:t>ciphetext</a:t>
            </a:r>
            <a:r>
              <a:rPr lang="en-US" dirty="0"/>
              <a:t> is </a:t>
            </a:r>
            <a:r>
              <a:rPr lang="en-US" dirty="0">
                <a:solidFill>
                  <a:srgbClr val="FF0000"/>
                </a:solidFill>
              </a:rPr>
              <a:t>deciphering or decryption</a:t>
            </a:r>
            <a:r>
              <a:rPr lang="en-US" dirty="0" smtClean="0"/>
              <a:t>.</a:t>
            </a:r>
          </a:p>
          <a:p>
            <a:r>
              <a:rPr lang="en-US" dirty="0" smtClean="0"/>
              <a:t>The </a:t>
            </a:r>
            <a:r>
              <a:rPr lang="en-US" dirty="0"/>
              <a:t>many schemes used for encryption constitute the area of study known as </a:t>
            </a:r>
            <a:r>
              <a:rPr lang="en-US" dirty="0">
                <a:solidFill>
                  <a:srgbClr val="FF0000"/>
                </a:solidFill>
              </a:rPr>
              <a:t>cryptography</a:t>
            </a:r>
            <a:r>
              <a:rPr lang="en-US" dirty="0" smtClean="0"/>
              <a:t>.</a:t>
            </a:r>
          </a:p>
          <a:p>
            <a:r>
              <a:rPr lang="en-US" dirty="0" smtClean="0"/>
              <a:t>Techniques </a:t>
            </a:r>
            <a:r>
              <a:rPr lang="en-US" dirty="0"/>
              <a:t>used for deciphering a message without any knowledge of the enciphering details is known as </a:t>
            </a:r>
            <a:r>
              <a:rPr lang="en-US" dirty="0">
                <a:solidFill>
                  <a:srgbClr val="FF0000"/>
                </a:solidFill>
              </a:rPr>
              <a:t>cryptanalysis</a:t>
            </a:r>
            <a:r>
              <a:rPr lang="en-US" dirty="0"/>
              <a:t>. It also known as "</a:t>
            </a:r>
            <a:r>
              <a:rPr lang="en-US" dirty="0">
                <a:solidFill>
                  <a:srgbClr val="FF0000"/>
                </a:solidFill>
              </a:rPr>
              <a:t>Breaking the Code</a:t>
            </a:r>
            <a:r>
              <a:rPr lang="en-US" dirty="0" smtClean="0"/>
              <a:t>".</a:t>
            </a:r>
          </a:p>
          <a:p>
            <a:r>
              <a:rPr lang="en-US" dirty="0" smtClean="0"/>
              <a:t>The </a:t>
            </a:r>
            <a:r>
              <a:rPr lang="en-US" dirty="0"/>
              <a:t>areas of cryptography and cryptanalysis together are called </a:t>
            </a:r>
            <a:r>
              <a:rPr lang="en-US" dirty="0">
                <a:solidFill>
                  <a:srgbClr val="FF0000"/>
                </a:solidFill>
              </a:rPr>
              <a:t>cryptology</a:t>
            </a:r>
            <a:r>
              <a:rPr lang="en-US" dirty="0"/>
              <a:t>. </a:t>
            </a:r>
            <a:endParaRPr lang="en-US" dirty="0" smtClean="0"/>
          </a:p>
          <a:p>
            <a:r>
              <a:rPr lang="en-US" dirty="0" smtClean="0"/>
              <a:t>A </a:t>
            </a:r>
            <a:r>
              <a:rPr lang="en-US" dirty="0"/>
              <a:t>cryptanalyst develops mathematical methods and codes that protect data from computer hackers. </a:t>
            </a:r>
            <a:endParaRPr lang="en-US" dirty="0" smtClean="0"/>
          </a:p>
          <a:p>
            <a:r>
              <a:rPr lang="en-US" dirty="0" smtClean="0"/>
              <a:t>This </a:t>
            </a:r>
            <a:r>
              <a:rPr lang="en-US" dirty="0"/>
              <a:t>involves the decryption of a cipher text into plain text in order to transmit a message over insecure channels. </a:t>
            </a:r>
            <a:endParaRPr lang="en-IN" dirty="0"/>
          </a:p>
        </p:txBody>
      </p:sp>
    </p:spTree>
    <p:extLst>
      <p:ext uri="{BB962C8B-B14F-4D97-AF65-F5344CB8AC3E}">
        <p14:creationId xmlns:p14="http://schemas.microsoft.com/office/powerpoint/2010/main" val="529184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CLASSICAL ENCRYPTION TECHNIQUES</a:t>
            </a:r>
          </a:p>
        </p:txBody>
      </p:sp>
      <p:sp>
        <p:nvSpPr>
          <p:cNvPr id="3" name="Content Placeholder 2"/>
          <p:cNvSpPr>
            <a:spLocks noGrp="1"/>
          </p:cNvSpPr>
          <p:nvPr>
            <p:ph idx="1"/>
          </p:nvPr>
        </p:nvSpPr>
        <p:spPr/>
        <p:txBody>
          <a:bodyPr/>
          <a:lstStyle/>
          <a:p>
            <a:r>
              <a:rPr lang="en-US" dirty="0"/>
              <a:t>Symmetric Cryptography: In the symmetric cryptography a single key is used for encrypting and decryption the data. ...</a:t>
            </a:r>
          </a:p>
          <a:p>
            <a:r>
              <a:rPr lang="en-US" dirty="0"/>
              <a:t>Asymmetric Cryptography: In the asymmetric cryptography a pair of key, i.e., public key and private key is used for encryption and decryption.</a:t>
            </a:r>
          </a:p>
          <a:p>
            <a:endParaRPr lang="en-IN" dirty="0"/>
          </a:p>
        </p:txBody>
      </p:sp>
    </p:spTree>
    <p:extLst>
      <p:ext uri="{BB962C8B-B14F-4D97-AF65-F5344CB8AC3E}">
        <p14:creationId xmlns:p14="http://schemas.microsoft.com/office/powerpoint/2010/main" val="20768293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8047"/>
            <a:ext cx="9601196" cy="331764"/>
          </a:xfrm>
        </p:spPr>
        <p:txBody>
          <a:bodyPr>
            <a:normAutofit fontScale="90000"/>
          </a:bodyPr>
          <a:lstStyle/>
          <a:p>
            <a:r>
              <a:rPr lang="en-IN" dirty="0"/>
              <a:t>Symmetric cipher model</a:t>
            </a:r>
          </a:p>
        </p:txBody>
      </p:sp>
      <p:sp>
        <p:nvSpPr>
          <p:cNvPr id="3" name="Content Placeholder 2"/>
          <p:cNvSpPr>
            <a:spLocks noGrp="1"/>
          </p:cNvSpPr>
          <p:nvPr>
            <p:ph idx="1"/>
          </p:nvPr>
        </p:nvSpPr>
        <p:spPr>
          <a:xfrm>
            <a:off x="1295401" y="1029811"/>
            <a:ext cx="9601196" cy="4846057"/>
          </a:xfrm>
        </p:spPr>
        <p:txBody>
          <a:bodyPr/>
          <a:lstStyle/>
          <a:p>
            <a:r>
              <a:rPr lang="en-US" dirty="0"/>
              <a:t>Symmetric encryption is a form of cryptosystem in which encryption and decryption are performed using the same key. </a:t>
            </a:r>
            <a:r>
              <a:rPr lang="en-US" dirty="0" smtClean="0"/>
              <a:t>It </a:t>
            </a:r>
            <a:r>
              <a:rPr lang="en-US" dirty="0"/>
              <a:t>is also known as </a:t>
            </a:r>
            <a:r>
              <a:rPr lang="en-US" dirty="0" smtClean="0"/>
              <a:t>conventional </a:t>
            </a:r>
            <a:r>
              <a:rPr lang="en-US" dirty="0"/>
              <a:t>encryption. </a:t>
            </a:r>
            <a:endParaRPr lang="en-US" dirty="0" smtClean="0"/>
          </a:p>
          <a:p>
            <a:r>
              <a:rPr lang="en-US" dirty="0" smtClean="0"/>
              <a:t>Symmetric </a:t>
            </a:r>
            <a:r>
              <a:rPr lang="en-US" dirty="0"/>
              <a:t>encryption transforms plaintext into cipher text using a secret key and an encryption algorithm. </a:t>
            </a:r>
            <a:endParaRPr lang="en-US" dirty="0" smtClean="0"/>
          </a:p>
          <a:p>
            <a:r>
              <a:rPr lang="en-US" dirty="0" smtClean="0"/>
              <a:t>Using </a:t>
            </a:r>
            <a:r>
              <a:rPr lang="en-US" dirty="0"/>
              <a:t>the same key and a decryption algorithm, the plaintext is recovered from the cipher text. </a:t>
            </a:r>
            <a:r>
              <a:rPr lang="en-US" dirty="0" smtClean="0"/>
              <a:t> </a:t>
            </a:r>
            <a:r>
              <a:rPr lang="en-US" dirty="0"/>
              <a:t>A symmetric encryption scheme has five ingredients</a:t>
            </a:r>
            <a:endParaRPr lang="en-IN" dirty="0"/>
          </a:p>
        </p:txBody>
      </p:sp>
    </p:spTree>
    <p:extLst>
      <p:ext uri="{BB962C8B-B14F-4D97-AF65-F5344CB8AC3E}">
        <p14:creationId xmlns:p14="http://schemas.microsoft.com/office/powerpoint/2010/main" val="738565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2536"/>
            <a:ext cx="9601196" cy="589215"/>
          </a:xfrm>
        </p:spPr>
        <p:txBody>
          <a:bodyPr>
            <a:normAutofit fontScale="90000"/>
          </a:bodyPr>
          <a:lstStyle/>
          <a:p>
            <a:r>
              <a:rPr lang="en-IN" dirty="0"/>
              <a:t>Symmetric cipher model</a:t>
            </a:r>
          </a:p>
        </p:txBody>
      </p:sp>
      <p:sp>
        <p:nvSpPr>
          <p:cNvPr id="3" name="Content Placeholder 2"/>
          <p:cNvSpPr>
            <a:spLocks noGrp="1"/>
          </p:cNvSpPr>
          <p:nvPr>
            <p:ph idx="1"/>
          </p:nvPr>
        </p:nvSpPr>
        <p:spPr>
          <a:xfrm>
            <a:off x="1295401" y="1145219"/>
            <a:ext cx="9601196" cy="4730649"/>
          </a:xfrm>
        </p:spPr>
        <p:txBody>
          <a:bodyPr>
            <a:normAutofit lnSpcReduction="10000"/>
          </a:bodyPr>
          <a:lstStyle/>
          <a:p>
            <a:pPr algn="just"/>
            <a:r>
              <a:rPr lang="en-US" dirty="0"/>
              <a:t>Plaintext: This is the original intelligible message or data that is fed into the algorithm as input. </a:t>
            </a:r>
            <a:endParaRPr lang="en-US" dirty="0" smtClean="0"/>
          </a:p>
          <a:p>
            <a:pPr algn="just"/>
            <a:r>
              <a:rPr lang="en-US" dirty="0" smtClean="0"/>
              <a:t>Encryption </a:t>
            </a:r>
            <a:r>
              <a:rPr lang="en-US" dirty="0"/>
              <a:t>algorithm: The encryption algorithm performs various substitutions and transformations on the plaintext. </a:t>
            </a:r>
            <a:endParaRPr lang="en-US" dirty="0" smtClean="0"/>
          </a:p>
          <a:p>
            <a:pPr algn="just"/>
            <a:r>
              <a:rPr lang="en-US" dirty="0" smtClean="0"/>
              <a:t>Secret </a:t>
            </a:r>
            <a:r>
              <a:rPr lang="en-US" dirty="0"/>
              <a:t>key: The secret key is also input to the encryption algorithm. The key is a value independent of the plaintext and of the algorithm. </a:t>
            </a:r>
            <a:endParaRPr lang="en-US" dirty="0" smtClean="0"/>
          </a:p>
          <a:p>
            <a:pPr algn="just"/>
            <a:r>
              <a:rPr lang="en-US" dirty="0" err="1" smtClean="0"/>
              <a:t>Ciphertext</a:t>
            </a:r>
            <a:r>
              <a:rPr lang="en-US" dirty="0"/>
              <a:t>: This is the scrambled message produced as output. It depends on the plaintext and the secret key. The </a:t>
            </a:r>
            <a:r>
              <a:rPr lang="en-US" dirty="0" err="1"/>
              <a:t>ciphertext</a:t>
            </a:r>
            <a:r>
              <a:rPr lang="en-US" dirty="0"/>
              <a:t> is an apparently random stream of data and, as it stands, is unintelligible</a:t>
            </a:r>
            <a:r>
              <a:rPr lang="en-US" dirty="0" smtClean="0"/>
              <a:t>.</a:t>
            </a:r>
          </a:p>
          <a:p>
            <a:pPr algn="just"/>
            <a:r>
              <a:rPr lang="en-US" dirty="0" smtClean="0"/>
              <a:t>Decryption </a:t>
            </a:r>
            <a:r>
              <a:rPr lang="en-US" dirty="0"/>
              <a:t>algorithm: This is essentially the encryption algorithm run in reverse. It takes the </a:t>
            </a:r>
            <a:r>
              <a:rPr lang="en-US" dirty="0" err="1"/>
              <a:t>ciphertext</a:t>
            </a:r>
            <a:r>
              <a:rPr lang="en-US" dirty="0"/>
              <a:t> and the secret key and produces the original plaintext.</a:t>
            </a:r>
            <a:endParaRPr lang="en-IN" dirty="0"/>
          </a:p>
        </p:txBody>
      </p:sp>
    </p:spTree>
    <p:extLst>
      <p:ext uri="{BB962C8B-B14F-4D97-AF65-F5344CB8AC3E}">
        <p14:creationId xmlns:p14="http://schemas.microsoft.com/office/powerpoint/2010/main" val="3926873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689" y="680291"/>
            <a:ext cx="9601196" cy="447173"/>
          </a:xfrm>
        </p:spPr>
        <p:txBody>
          <a:bodyPr>
            <a:normAutofit fontScale="90000"/>
          </a:bodyPr>
          <a:lstStyle/>
          <a:p>
            <a:r>
              <a:rPr lang="en-IN" dirty="0"/>
              <a:t>Symmetric cipher model</a:t>
            </a:r>
          </a:p>
        </p:txBody>
      </p:sp>
      <p:pic>
        <p:nvPicPr>
          <p:cNvPr id="4" name="Content Placeholder 3"/>
          <p:cNvPicPr>
            <a:picLocks noGrp="1" noChangeAspect="1"/>
          </p:cNvPicPr>
          <p:nvPr>
            <p:ph idx="1"/>
          </p:nvPr>
        </p:nvPicPr>
        <p:blipFill>
          <a:blip r:embed="rId2"/>
          <a:stretch>
            <a:fillRect/>
          </a:stretch>
        </p:blipFill>
        <p:spPr>
          <a:xfrm>
            <a:off x="1242874" y="1464815"/>
            <a:ext cx="9614516" cy="3802941"/>
          </a:xfrm>
          <a:prstGeom prst="rect">
            <a:avLst/>
          </a:prstGeom>
        </p:spPr>
      </p:pic>
    </p:spTree>
    <p:extLst>
      <p:ext uri="{BB962C8B-B14F-4D97-AF65-F5344CB8AC3E}">
        <p14:creationId xmlns:p14="http://schemas.microsoft.com/office/powerpoint/2010/main" val="3820566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18699"/>
          </a:xfrm>
        </p:spPr>
        <p:txBody>
          <a:bodyPr>
            <a:normAutofit fontScale="90000"/>
          </a:bodyPr>
          <a:lstStyle/>
          <a:p>
            <a:r>
              <a:rPr lang="en-IN" dirty="0"/>
              <a:t>Symmetric cipher model</a:t>
            </a:r>
          </a:p>
        </p:txBody>
      </p:sp>
      <p:pic>
        <p:nvPicPr>
          <p:cNvPr id="4" name="Content Placeholder 3"/>
          <p:cNvPicPr>
            <a:picLocks noGrp="1" noChangeAspect="1"/>
          </p:cNvPicPr>
          <p:nvPr>
            <p:ph idx="1"/>
          </p:nvPr>
        </p:nvPicPr>
        <p:blipFill>
          <a:blip r:embed="rId2"/>
          <a:stretch>
            <a:fillRect/>
          </a:stretch>
        </p:blipFill>
        <p:spPr>
          <a:xfrm>
            <a:off x="1074198" y="1393795"/>
            <a:ext cx="10022889" cy="4481544"/>
          </a:xfrm>
          <a:prstGeom prst="rect">
            <a:avLst/>
          </a:prstGeom>
        </p:spPr>
      </p:pic>
    </p:spTree>
    <p:extLst>
      <p:ext uri="{BB962C8B-B14F-4D97-AF65-F5344CB8AC3E}">
        <p14:creationId xmlns:p14="http://schemas.microsoft.com/office/powerpoint/2010/main" val="849185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4780"/>
            <a:ext cx="9601196" cy="669115"/>
          </a:xfrm>
        </p:spPr>
        <p:txBody>
          <a:bodyPr>
            <a:normAutofit fontScale="90000"/>
          </a:bodyPr>
          <a:lstStyle/>
          <a:p>
            <a:r>
              <a:rPr lang="en-IN" dirty="0" smtClean="0"/>
              <a:t>Course Outcomes</a:t>
            </a:r>
            <a:endParaRPr lang="en-IN" dirty="0"/>
          </a:p>
        </p:txBody>
      </p:sp>
      <p:pic>
        <p:nvPicPr>
          <p:cNvPr id="4" name="Content Placeholder 3"/>
          <p:cNvPicPr>
            <a:picLocks noGrp="1" noChangeAspect="1"/>
          </p:cNvPicPr>
          <p:nvPr>
            <p:ph idx="1"/>
          </p:nvPr>
        </p:nvPicPr>
        <p:blipFill>
          <a:blip r:embed="rId2"/>
          <a:stretch>
            <a:fillRect/>
          </a:stretch>
        </p:blipFill>
        <p:spPr>
          <a:xfrm>
            <a:off x="1367161" y="1402673"/>
            <a:ext cx="9658905" cy="4119238"/>
          </a:xfrm>
          <a:prstGeom prst="rect">
            <a:avLst/>
          </a:prstGeom>
        </p:spPr>
      </p:pic>
    </p:spTree>
    <p:extLst>
      <p:ext uri="{BB962C8B-B14F-4D97-AF65-F5344CB8AC3E}">
        <p14:creationId xmlns:p14="http://schemas.microsoft.com/office/powerpoint/2010/main" val="2048848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Symmetric cipher model</a:t>
            </a:r>
          </a:p>
        </p:txBody>
      </p:sp>
      <p:sp>
        <p:nvSpPr>
          <p:cNvPr id="3" name="Content Placeholder 2"/>
          <p:cNvSpPr>
            <a:spLocks noGrp="1"/>
          </p:cNvSpPr>
          <p:nvPr>
            <p:ph idx="1"/>
          </p:nvPr>
        </p:nvSpPr>
        <p:spPr/>
        <p:txBody>
          <a:bodyPr>
            <a:normAutofit fontScale="85000" lnSpcReduction="20000"/>
          </a:bodyPr>
          <a:lstStyle/>
          <a:p>
            <a:r>
              <a:rPr lang="en-US" dirty="0"/>
              <a:t>A symmetric cipher model are broadly contains five parts. </a:t>
            </a:r>
            <a:endParaRPr lang="en-US" dirty="0" smtClean="0"/>
          </a:p>
          <a:p>
            <a:r>
              <a:rPr lang="en-US" dirty="0" smtClean="0"/>
              <a:t>Plaintext</a:t>
            </a:r>
            <a:r>
              <a:rPr lang="en-US" dirty="0"/>
              <a:t>: This is the original intelligible message. </a:t>
            </a:r>
            <a:endParaRPr lang="en-US" dirty="0" smtClean="0"/>
          </a:p>
          <a:p>
            <a:r>
              <a:rPr lang="en-US" dirty="0" smtClean="0"/>
              <a:t>Encryption </a:t>
            </a:r>
            <a:r>
              <a:rPr lang="en-US" dirty="0"/>
              <a:t>algorithm: The encryption algorithm performs various substitutions and transformations on the plaintext. It takes in plaintext and key and gives the cipher text. </a:t>
            </a:r>
            <a:endParaRPr lang="en-US" dirty="0" smtClean="0"/>
          </a:p>
          <a:p>
            <a:r>
              <a:rPr lang="en-US" dirty="0" smtClean="0"/>
              <a:t>Secret </a:t>
            </a:r>
            <a:r>
              <a:rPr lang="en-US" dirty="0"/>
              <a:t>key: The key is a value independent of the plaintext and of the algorithm. Different keys will yield different outputs. </a:t>
            </a:r>
            <a:endParaRPr lang="en-US" dirty="0" smtClean="0"/>
          </a:p>
          <a:p>
            <a:r>
              <a:rPr lang="en-US" dirty="0" err="1" smtClean="0"/>
              <a:t>Ciphertext</a:t>
            </a:r>
            <a:r>
              <a:rPr lang="en-US" dirty="0"/>
              <a:t>: This is the scrambled message produced as output. It depends on the plaintext and the secret key. </a:t>
            </a:r>
            <a:endParaRPr lang="en-US" dirty="0" smtClean="0"/>
          </a:p>
          <a:p>
            <a:r>
              <a:rPr lang="en-US" dirty="0" smtClean="0"/>
              <a:t>Decryption </a:t>
            </a:r>
            <a:r>
              <a:rPr lang="en-US" dirty="0"/>
              <a:t>algorithm: Runs on the cipher text and the key to produce the </a:t>
            </a:r>
            <a:r>
              <a:rPr lang="en-US" dirty="0" err="1"/>
              <a:t>plaintext.This</a:t>
            </a:r>
            <a:r>
              <a:rPr lang="en-US" dirty="0"/>
              <a:t> is essentially the encryption algorithm run in reverse.</a:t>
            </a:r>
            <a:endParaRPr lang="en-IN" dirty="0"/>
          </a:p>
        </p:txBody>
      </p:sp>
    </p:spTree>
    <p:extLst>
      <p:ext uri="{BB962C8B-B14F-4D97-AF65-F5344CB8AC3E}">
        <p14:creationId xmlns:p14="http://schemas.microsoft.com/office/powerpoint/2010/main" val="3830280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basic requirements of encryption</a:t>
            </a:r>
            <a:endParaRPr lang="en-IN" dirty="0"/>
          </a:p>
        </p:txBody>
      </p:sp>
      <p:sp>
        <p:nvSpPr>
          <p:cNvPr id="3" name="Content Placeholder 2"/>
          <p:cNvSpPr>
            <a:spLocks noGrp="1"/>
          </p:cNvSpPr>
          <p:nvPr>
            <p:ph idx="1"/>
          </p:nvPr>
        </p:nvSpPr>
        <p:spPr/>
        <p:txBody>
          <a:bodyPr/>
          <a:lstStyle/>
          <a:p>
            <a:r>
              <a:rPr lang="en-US" dirty="0"/>
              <a:t>Encryption algorithm should be strong. An attacker knowing the algorithm and having any number of cipher </a:t>
            </a:r>
            <a:r>
              <a:rPr lang="en-US" dirty="0" smtClean="0"/>
              <a:t>text should </a:t>
            </a:r>
            <a:r>
              <a:rPr lang="en-US" dirty="0"/>
              <a:t>not be able to decrypt the cipher text or guess the key. </a:t>
            </a:r>
            <a:endParaRPr lang="en-US" dirty="0" smtClean="0"/>
          </a:p>
          <a:p>
            <a:r>
              <a:rPr lang="en-US" dirty="0" smtClean="0"/>
              <a:t>The </a:t>
            </a:r>
            <a:r>
              <a:rPr lang="en-US" dirty="0"/>
              <a:t>key shared by the sender and the receiver should be secret.</a:t>
            </a:r>
            <a:endParaRPr lang="en-IN" dirty="0"/>
          </a:p>
        </p:txBody>
      </p:sp>
    </p:spTree>
    <p:extLst>
      <p:ext uri="{BB962C8B-B14F-4D97-AF65-F5344CB8AC3E}">
        <p14:creationId xmlns:p14="http://schemas.microsoft.com/office/powerpoint/2010/main" val="3258673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Symmetric cipher model</a:t>
            </a:r>
          </a:p>
        </p:txBody>
      </p:sp>
      <p:sp>
        <p:nvSpPr>
          <p:cNvPr id="3" name="Content Placeholder 2"/>
          <p:cNvSpPr>
            <a:spLocks noGrp="1"/>
          </p:cNvSpPr>
          <p:nvPr>
            <p:ph idx="1"/>
          </p:nvPr>
        </p:nvSpPr>
        <p:spPr/>
        <p:txBody>
          <a:bodyPr>
            <a:normAutofit fontScale="70000" lnSpcReduction="20000"/>
          </a:bodyPr>
          <a:lstStyle/>
          <a:p>
            <a:r>
              <a:rPr lang="en-US" dirty="0"/>
              <a:t>Let the plaintext be X = [X1, X2,…, XM], key be K = [K1, K2,…, KJ] and the cipher text produced be Y = [Y1, Y2,…, YN]. Then, we can write 𝑌 = 𝐸(𝐾, X</a:t>
            </a:r>
            <a:r>
              <a:rPr lang="en-US" dirty="0" smtClean="0"/>
              <a:t>)</a:t>
            </a:r>
          </a:p>
          <a:p>
            <a:r>
              <a:rPr lang="en-US" dirty="0" smtClean="0"/>
              <a:t>Here </a:t>
            </a:r>
            <a:r>
              <a:rPr lang="en-US" dirty="0"/>
              <a:t>E represents the encryption algorithm and is a function of plaintext X and key K. </a:t>
            </a:r>
            <a:endParaRPr lang="en-US" dirty="0" smtClean="0"/>
          </a:p>
          <a:p>
            <a:r>
              <a:rPr lang="en-US" dirty="0" smtClean="0"/>
              <a:t>The </a:t>
            </a:r>
            <a:r>
              <a:rPr lang="en-US" dirty="0"/>
              <a:t>receiver at the other ends decrypts the cipher text using the key. X = 𝐷(𝐾, 𝑌) </a:t>
            </a:r>
            <a:endParaRPr lang="en-US" dirty="0" smtClean="0"/>
          </a:p>
          <a:p>
            <a:r>
              <a:rPr lang="en-US" dirty="0" smtClean="0"/>
              <a:t>Here </a:t>
            </a:r>
            <a:r>
              <a:rPr lang="en-US" dirty="0"/>
              <a:t>D represents the decryption algorithm and it inverts the transformations of encryption algorithm</a:t>
            </a:r>
            <a:r>
              <a:rPr lang="en-US" dirty="0" smtClean="0"/>
              <a:t>.</a:t>
            </a:r>
          </a:p>
          <a:p>
            <a:r>
              <a:rPr lang="en-US" dirty="0" smtClean="0"/>
              <a:t>An </a:t>
            </a:r>
            <a:r>
              <a:rPr lang="en-US" dirty="0"/>
              <a:t>opponent not having access to X or K may attempt to recover K or X or both. </a:t>
            </a:r>
            <a:endParaRPr lang="en-US" dirty="0" smtClean="0"/>
          </a:p>
          <a:p>
            <a:r>
              <a:rPr lang="en-US" dirty="0" smtClean="0"/>
              <a:t>It </a:t>
            </a:r>
            <a:r>
              <a:rPr lang="en-US" dirty="0"/>
              <a:t>is assumed that the opponent knows the encryption (E) and decryption (D) algorithms. </a:t>
            </a:r>
            <a:endParaRPr lang="en-US" dirty="0" smtClean="0"/>
          </a:p>
          <a:p>
            <a:r>
              <a:rPr lang="en-US" dirty="0" smtClean="0"/>
              <a:t>If </a:t>
            </a:r>
            <a:r>
              <a:rPr lang="en-US" dirty="0"/>
              <a:t>the opponent is interested in only this particular message, then the focus of the effort is to recover by generating a plaintext </a:t>
            </a:r>
            <a:r>
              <a:rPr lang="en-US" dirty="0" err="1"/>
              <a:t>estimate^X</a:t>
            </a:r>
            <a:r>
              <a:rPr lang="en-US" dirty="0"/>
              <a:t>. </a:t>
            </a:r>
            <a:endParaRPr lang="en-US" dirty="0" smtClean="0"/>
          </a:p>
          <a:p>
            <a:r>
              <a:rPr lang="en-US" dirty="0" smtClean="0"/>
              <a:t>If </a:t>
            </a:r>
            <a:r>
              <a:rPr lang="en-US" dirty="0"/>
              <a:t>the opponent is interested in being able to read future messages as well then he will attempt to recover the key by making an estimate ^𝐾.</a:t>
            </a:r>
            <a:endParaRPr lang="en-IN" dirty="0"/>
          </a:p>
        </p:txBody>
      </p:sp>
    </p:spTree>
    <p:extLst>
      <p:ext uri="{BB962C8B-B14F-4D97-AF65-F5344CB8AC3E}">
        <p14:creationId xmlns:p14="http://schemas.microsoft.com/office/powerpoint/2010/main" val="494073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31212"/>
            <a:ext cx="9601196" cy="473805"/>
          </a:xfrm>
        </p:spPr>
        <p:txBody>
          <a:bodyPr>
            <a:normAutofit fontScale="90000"/>
          </a:bodyPr>
          <a:lstStyle/>
          <a:p>
            <a:r>
              <a:rPr lang="en-IN" dirty="0"/>
              <a:t/>
            </a:r>
            <a:br>
              <a:rPr lang="en-IN" dirty="0"/>
            </a:br>
            <a:r>
              <a:rPr lang="en-US" dirty="0"/>
              <a:t>Cryptographic systems are characterized along three independent dimensions </a:t>
            </a:r>
            <a:br>
              <a:rPr lang="en-US" dirty="0"/>
            </a:br>
            <a:endParaRPr lang="en-IN" dirty="0"/>
          </a:p>
        </p:txBody>
      </p:sp>
      <p:sp>
        <p:nvSpPr>
          <p:cNvPr id="3" name="Content Placeholder 2"/>
          <p:cNvSpPr>
            <a:spLocks noGrp="1"/>
          </p:cNvSpPr>
          <p:nvPr>
            <p:ph idx="1"/>
          </p:nvPr>
        </p:nvSpPr>
        <p:spPr>
          <a:xfrm>
            <a:off x="1295401" y="1669002"/>
            <a:ext cx="9601196" cy="4206866"/>
          </a:xfrm>
        </p:spPr>
        <p:txBody>
          <a:bodyPr>
            <a:normAutofit fontScale="85000" lnSpcReduction="10000"/>
          </a:bodyPr>
          <a:lstStyle/>
          <a:p>
            <a:endParaRPr lang="en-IN" dirty="0"/>
          </a:p>
          <a:p>
            <a:r>
              <a:rPr lang="en-US" b="1" dirty="0"/>
              <a:t>The types of operations used for transforming plaintext to </a:t>
            </a:r>
            <a:r>
              <a:rPr lang="en-US" b="1" dirty="0" err="1"/>
              <a:t>ciphertext</a:t>
            </a:r>
            <a:r>
              <a:rPr lang="en-US" b="1" dirty="0"/>
              <a:t>. </a:t>
            </a:r>
            <a:r>
              <a:rPr lang="en-US" dirty="0"/>
              <a:t>All encryption algorithms are </a:t>
            </a:r>
            <a:r>
              <a:rPr lang="en-US" dirty="0" smtClean="0"/>
              <a:t>based </a:t>
            </a:r>
            <a:r>
              <a:rPr lang="en-US" dirty="0"/>
              <a:t>on two general principles substitution, and transposition. Basic requirement is that no </a:t>
            </a:r>
            <a:r>
              <a:rPr lang="en-US" dirty="0" smtClean="0"/>
              <a:t>information </a:t>
            </a:r>
            <a:r>
              <a:rPr lang="en-US" dirty="0"/>
              <a:t>be lost. Most systems referred to as product system, involves multiple stages of </a:t>
            </a:r>
            <a:r>
              <a:rPr lang="en-IN" dirty="0" smtClean="0"/>
              <a:t>substitutions </a:t>
            </a:r>
            <a:r>
              <a:rPr lang="en-IN" dirty="0"/>
              <a:t>and transpositions. </a:t>
            </a:r>
          </a:p>
          <a:p>
            <a:r>
              <a:rPr lang="en-US" b="1" dirty="0"/>
              <a:t>2. The number of keys used. </a:t>
            </a:r>
            <a:r>
              <a:rPr lang="en-US" dirty="0"/>
              <a:t>If both sender and receiver use the same key, the system is referred to as </a:t>
            </a:r>
            <a:r>
              <a:rPr lang="en-US" b="1" dirty="0"/>
              <a:t>symmetric, single-key, secret-key, or conventional encryption</a:t>
            </a:r>
            <a:r>
              <a:rPr lang="en-US" dirty="0"/>
              <a:t>. If the sender and receiver use different keys the system is referred to as </a:t>
            </a:r>
            <a:r>
              <a:rPr lang="en-US" b="1" dirty="0"/>
              <a:t>asymmetric, two-key, or public-key encryption</a:t>
            </a:r>
            <a:r>
              <a:rPr lang="en-US" dirty="0"/>
              <a:t>. </a:t>
            </a:r>
          </a:p>
          <a:p>
            <a:r>
              <a:rPr lang="en-US" b="1" dirty="0"/>
              <a:t>3. The way in which the plaintext is processed. </a:t>
            </a:r>
            <a:r>
              <a:rPr lang="en-US" dirty="0"/>
              <a:t>A block cipher process a block at a time and produce an output block for each input block. A stream cipher process the input element continuously, producing output one element at a time, as it goes along. </a:t>
            </a:r>
          </a:p>
          <a:p>
            <a:endParaRPr lang="en-IN" dirty="0"/>
          </a:p>
        </p:txBody>
      </p:sp>
    </p:spTree>
    <p:extLst>
      <p:ext uri="{BB962C8B-B14F-4D97-AF65-F5344CB8AC3E}">
        <p14:creationId xmlns:p14="http://schemas.microsoft.com/office/powerpoint/2010/main" val="1203419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9169"/>
            <a:ext cx="9601196" cy="544827"/>
          </a:xfrm>
        </p:spPr>
        <p:txBody>
          <a:bodyPr>
            <a:normAutofit fontScale="90000"/>
          </a:bodyPr>
          <a:lstStyle/>
          <a:p>
            <a:r>
              <a:rPr lang="en-IN" b="1" dirty="0"/>
              <a:t>Cryptanalysis and Brute-Force Attack </a:t>
            </a:r>
            <a:endParaRPr lang="en-IN" dirty="0"/>
          </a:p>
        </p:txBody>
      </p:sp>
      <p:sp>
        <p:nvSpPr>
          <p:cNvPr id="3" name="Content Placeholder 2"/>
          <p:cNvSpPr>
            <a:spLocks noGrp="1"/>
          </p:cNvSpPr>
          <p:nvPr>
            <p:ph idx="1"/>
          </p:nvPr>
        </p:nvSpPr>
        <p:spPr>
          <a:xfrm>
            <a:off x="1295401" y="1233996"/>
            <a:ext cx="9601196" cy="4641872"/>
          </a:xfrm>
        </p:spPr>
        <p:txBody>
          <a:bodyPr>
            <a:normAutofit fontScale="85000" lnSpcReduction="10000"/>
          </a:bodyPr>
          <a:lstStyle/>
          <a:p>
            <a:r>
              <a:rPr lang="en-US" b="1" dirty="0" smtClean="0"/>
              <a:t>Cryptanalysis</a:t>
            </a:r>
            <a:r>
              <a:rPr lang="en-US" b="1" dirty="0"/>
              <a:t>: </a:t>
            </a:r>
            <a:r>
              <a:rPr lang="en-US" dirty="0"/>
              <a:t>Cryptanalytic attacks rely on the nature of the algorithm plus perhaps some knowledge of the general characteristics of the plaintext or even some simple plaintext-</a:t>
            </a:r>
            <a:r>
              <a:rPr lang="en-US" dirty="0" err="1"/>
              <a:t>ciphertext</a:t>
            </a:r>
            <a:r>
              <a:rPr lang="en-US" dirty="0"/>
              <a:t> pairs. This type of attack finds characteristics of the algorithm to find a specific plaintext or to find key. </a:t>
            </a:r>
          </a:p>
          <a:p>
            <a:r>
              <a:rPr lang="en-US" b="1" dirty="0" smtClean="0"/>
              <a:t>Brute-force </a:t>
            </a:r>
            <a:r>
              <a:rPr lang="en-US" b="1" dirty="0"/>
              <a:t>attack: </a:t>
            </a:r>
            <a:r>
              <a:rPr lang="en-US" dirty="0"/>
              <a:t>The attacker tries every possible key on a piece of </a:t>
            </a:r>
            <a:r>
              <a:rPr lang="en-US" dirty="0" err="1"/>
              <a:t>ciphertext</a:t>
            </a:r>
            <a:r>
              <a:rPr lang="en-US" dirty="0"/>
              <a:t> until plaintext is obtained. On average, half of all possible keys must be tried to achieve success. </a:t>
            </a:r>
            <a:endParaRPr lang="en-US" dirty="0" smtClean="0"/>
          </a:p>
          <a:p>
            <a:r>
              <a:rPr lang="en-US" dirty="0" smtClean="0"/>
              <a:t>Based </a:t>
            </a:r>
            <a:r>
              <a:rPr lang="en-US" dirty="0"/>
              <a:t>on the amount of information known to the cryptanalyst cryptanalytic attacks can be categorized as: </a:t>
            </a:r>
          </a:p>
          <a:p>
            <a:r>
              <a:rPr lang="en-US" b="1" dirty="0" smtClean="0"/>
              <a:t>Cipher </a:t>
            </a:r>
            <a:r>
              <a:rPr lang="en-US" b="1" dirty="0"/>
              <a:t>text Only Attack: </a:t>
            </a:r>
            <a:r>
              <a:rPr lang="en-US" dirty="0"/>
              <a:t>The attacker knows only cipher text only. It is easiest to defend. </a:t>
            </a:r>
          </a:p>
          <a:p>
            <a:r>
              <a:rPr lang="en-US" b="1" dirty="0" smtClean="0"/>
              <a:t>Known </a:t>
            </a:r>
            <a:r>
              <a:rPr lang="en-US" b="1" dirty="0"/>
              <a:t>plaintext Attack: </a:t>
            </a:r>
            <a:r>
              <a:rPr lang="en-US" dirty="0"/>
              <a:t>In this type of attack, the opponent has some plaintext-cipher text pairs. Or the analyst may know that certain plaintext patterns will appear in a message. For example, there may be a standardized header or banner to an electronic funds transfer message and the attacker can use that for generating plaintext-cipher text pairs. </a:t>
            </a:r>
          </a:p>
          <a:p>
            <a:endParaRPr lang="en-US" b="1" dirty="0"/>
          </a:p>
          <a:p>
            <a:endParaRPr lang="en-IN" dirty="0"/>
          </a:p>
        </p:txBody>
      </p:sp>
    </p:spTree>
    <p:extLst>
      <p:ext uri="{BB962C8B-B14F-4D97-AF65-F5344CB8AC3E}">
        <p14:creationId xmlns:p14="http://schemas.microsoft.com/office/powerpoint/2010/main" val="4190809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53705"/>
          </a:xfrm>
        </p:spPr>
        <p:txBody>
          <a:bodyPr>
            <a:normAutofit fontScale="90000"/>
          </a:bodyPr>
          <a:lstStyle/>
          <a:p>
            <a:r>
              <a:rPr lang="en-IN" b="1" dirty="0"/>
              <a:t>Cryptanalysis and Brute-Force Attack </a:t>
            </a:r>
            <a:endParaRPr lang="en-IN" dirty="0"/>
          </a:p>
        </p:txBody>
      </p:sp>
      <p:sp>
        <p:nvSpPr>
          <p:cNvPr id="3" name="Content Placeholder 2"/>
          <p:cNvSpPr>
            <a:spLocks noGrp="1"/>
          </p:cNvSpPr>
          <p:nvPr>
            <p:ph idx="1"/>
          </p:nvPr>
        </p:nvSpPr>
        <p:spPr>
          <a:xfrm>
            <a:off x="1295401" y="1597981"/>
            <a:ext cx="9601196" cy="4277887"/>
          </a:xfrm>
        </p:spPr>
        <p:txBody>
          <a:bodyPr>
            <a:normAutofit fontScale="85000" lnSpcReduction="10000"/>
          </a:bodyPr>
          <a:lstStyle/>
          <a:p>
            <a:r>
              <a:rPr lang="en-US" b="1" dirty="0"/>
              <a:t>Chosen plaintext: </a:t>
            </a:r>
            <a:r>
              <a:rPr lang="en-US" dirty="0"/>
              <a:t>If the analyst is able somehow to get the source system to insert into the system a message chosen by the analyst, then a </a:t>
            </a:r>
            <a:r>
              <a:rPr lang="en-US" i="1" dirty="0"/>
              <a:t>chosen-plaintext </a:t>
            </a:r>
            <a:r>
              <a:rPr lang="en-US" dirty="0"/>
              <a:t>attack is possible. In such a case, the analyst will pick patterns that can be expected to reveal the structure of the key. </a:t>
            </a:r>
          </a:p>
          <a:p>
            <a:r>
              <a:rPr lang="en-US" dirty="0"/>
              <a:t>o </a:t>
            </a:r>
            <a:r>
              <a:rPr lang="en-US" b="1" dirty="0"/>
              <a:t>Chosen Cipher text: </a:t>
            </a:r>
            <a:r>
              <a:rPr lang="en-US" dirty="0"/>
              <a:t>In this attack, the analyst has cipher text and some plaintext-cipher text pairs where cipher text has been chosen by the analyst. </a:t>
            </a:r>
          </a:p>
          <a:p>
            <a:r>
              <a:rPr lang="en-US" dirty="0"/>
              <a:t>o </a:t>
            </a:r>
            <a:r>
              <a:rPr lang="en-US" b="1" dirty="0"/>
              <a:t>Chosen Text: </a:t>
            </a:r>
            <a:r>
              <a:rPr lang="en-US" dirty="0"/>
              <a:t>Here, the attacker has got cipher text, chosen plaintext-cipher text pairs and chosen cipher text-plaintext pairs. </a:t>
            </a:r>
            <a:endParaRPr lang="en-US" dirty="0" smtClean="0"/>
          </a:p>
          <a:p>
            <a:endParaRPr lang="en-IN" dirty="0"/>
          </a:p>
          <a:p>
            <a:r>
              <a:rPr lang="en-US" dirty="0"/>
              <a:t>Chosen cipher text and chosen text attacks are rarely used. </a:t>
            </a:r>
          </a:p>
          <a:p>
            <a:r>
              <a:rPr lang="en-US" dirty="0" smtClean="0"/>
              <a:t>It </a:t>
            </a:r>
            <a:r>
              <a:rPr lang="en-US" dirty="0"/>
              <a:t>is assumed that the attacker knows the encryption and decryption algorithms. </a:t>
            </a:r>
          </a:p>
          <a:p>
            <a:r>
              <a:rPr lang="en-US" dirty="0" smtClean="0"/>
              <a:t>Generally</a:t>
            </a:r>
            <a:r>
              <a:rPr lang="en-US" dirty="0"/>
              <a:t>, an encryption algorithm is designed to withstand a known-plaintext attack. </a:t>
            </a:r>
          </a:p>
          <a:p>
            <a:endParaRPr lang="en-US" dirty="0"/>
          </a:p>
          <a:p>
            <a:endParaRPr lang="en-IN" dirty="0"/>
          </a:p>
        </p:txBody>
      </p:sp>
    </p:spTree>
    <p:extLst>
      <p:ext uri="{BB962C8B-B14F-4D97-AF65-F5344CB8AC3E}">
        <p14:creationId xmlns:p14="http://schemas.microsoft.com/office/powerpoint/2010/main" val="2394035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95702"/>
            <a:ext cx="9601196" cy="535950"/>
          </a:xfrm>
        </p:spPr>
        <p:txBody>
          <a:bodyPr>
            <a:normAutofit fontScale="90000"/>
          </a:bodyPr>
          <a:lstStyle/>
          <a:p>
            <a:r>
              <a:rPr lang="en-IN" b="1" dirty="0"/>
              <a:t>Substitution Techniques </a:t>
            </a:r>
            <a:endParaRPr lang="en-IN" dirty="0"/>
          </a:p>
        </p:txBody>
      </p:sp>
      <p:sp>
        <p:nvSpPr>
          <p:cNvPr id="3" name="Content Placeholder 2"/>
          <p:cNvSpPr>
            <a:spLocks noGrp="1"/>
          </p:cNvSpPr>
          <p:nvPr>
            <p:ph idx="1"/>
          </p:nvPr>
        </p:nvSpPr>
        <p:spPr>
          <a:xfrm>
            <a:off x="1295401" y="1331652"/>
            <a:ext cx="9601196" cy="4544216"/>
          </a:xfrm>
        </p:spPr>
        <p:txBody>
          <a:bodyPr/>
          <a:lstStyle/>
          <a:p>
            <a:r>
              <a:rPr lang="en-US" dirty="0"/>
              <a:t>It is one in which the letters of plaintext are replaced by other letters or by numbers or symbols </a:t>
            </a:r>
            <a:endParaRPr lang="en-US" dirty="0" smtClean="0"/>
          </a:p>
          <a:p>
            <a:r>
              <a:rPr lang="en-IN" b="1" dirty="0"/>
              <a:t>Caesar cipher </a:t>
            </a:r>
            <a:endParaRPr lang="en-IN" b="1" dirty="0" smtClean="0"/>
          </a:p>
          <a:p>
            <a:endParaRPr lang="en-IN" dirty="0"/>
          </a:p>
        </p:txBody>
      </p:sp>
      <p:pic>
        <p:nvPicPr>
          <p:cNvPr id="4" name="Picture 3"/>
          <p:cNvPicPr>
            <a:picLocks noChangeAspect="1"/>
          </p:cNvPicPr>
          <p:nvPr/>
        </p:nvPicPr>
        <p:blipFill>
          <a:blip r:embed="rId2"/>
          <a:stretch>
            <a:fillRect/>
          </a:stretch>
        </p:blipFill>
        <p:spPr>
          <a:xfrm>
            <a:off x="843379" y="3119761"/>
            <a:ext cx="10670959" cy="1524000"/>
          </a:xfrm>
          <a:prstGeom prst="rect">
            <a:avLst/>
          </a:prstGeom>
        </p:spPr>
      </p:pic>
      <p:sp>
        <p:nvSpPr>
          <p:cNvPr id="5" name="Rectangle 4"/>
          <p:cNvSpPr/>
          <p:nvPr/>
        </p:nvSpPr>
        <p:spPr>
          <a:xfrm>
            <a:off x="4266085" y="4867399"/>
            <a:ext cx="7556877" cy="523220"/>
          </a:xfrm>
          <a:prstGeom prst="rect">
            <a:avLst/>
          </a:prstGeom>
        </p:spPr>
        <p:txBody>
          <a:bodyPr wrap="none">
            <a:spAutoFit/>
          </a:bodyPr>
          <a:lstStyle/>
          <a:p>
            <a:r>
              <a:rPr lang="da-DK" sz="2800" b="1" dirty="0">
                <a:solidFill>
                  <a:srgbClr val="000000"/>
                </a:solidFill>
                <a:latin typeface="Times New Roman" panose="02020603050405020304" pitchFamily="18" charset="0"/>
                <a:cs typeface="Times New Roman" panose="02020603050405020304" pitchFamily="18" charset="0"/>
              </a:rPr>
              <a:t>E(𝑝) = (𝑝 + 𝑘) mod (26) D(C) = (C – 𝑘) mod (26)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801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76151"/>
          </a:xfrm>
        </p:spPr>
        <p:txBody>
          <a:bodyPr>
            <a:normAutofit fontScale="90000"/>
          </a:bodyPr>
          <a:lstStyle/>
          <a:p>
            <a:r>
              <a:rPr lang="en-IN" b="1" dirty="0"/>
              <a:t>Caesar cipher </a:t>
            </a:r>
            <a:br>
              <a:rPr lang="en-IN" b="1" dirty="0"/>
            </a:br>
            <a:endParaRPr lang="en-IN" dirty="0"/>
          </a:p>
        </p:txBody>
      </p:sp>
      <p:sp>
        <p:nvSpPr>
          <p:cNvPr id="3" name="Content Placeholder 2"/>
          <p:cNvSpPr>
            <a:spLocks noGrp="1"/>
          </p:cNvSpPr>
          <p:nvPr>
            <p:ph idx="1"/>
          </p:nvPr>
        </p:nvSpPr>
        <p:spPr>
          <a:xfrm>
            <a:off x="1295402" y="1109709"/>
            <a:ext cx="9601196" cy="4739526"/>
          </a:xfrm>
        </p:spPr>
        <p:txBody>
          <a:bodyPr>
            <a:normAutofit lnSpcReduction="10000"/>
          </a:bodyPr>
          <a:lstStyle/>
          <a:p>
            <a:r>
              <a:rPr lang="en-IN" dirty="0" smtClean="0"/>
              <a:t>Example 1: Hello</a:t>
            </a:r>
          </a:p>
          <a:p>
            <a:r>
              <a:rPr lang="en-IN" dirty="0" smtClean="0"/>
              <a:t>Example 3: </a:t>
            </a:r>
            <a:r>
              <a:rPr lang="en-IN" dirty="0" err="1" smtClean="0"/>
              <a:t>sathyabama</a:t>
            </a:r>
            <a:r>
              <a:rPr lang="en-IN" dirty="0" smtClean="0"/>
              <a:t> </a:t>
            </a:r>
          </a:p>
          <a:p>
            <a:r>
              <a:rPr lang="en-IN" dirty="0"/>
              <a:t>Example </a:t>
            </a:r>
            <a:r>
              <a:rPr lang="en-IN" dirty="0" smtClean="0"/>
              <a:t>2: </a:t>
            </a:r>
            <a:r>
              <a:rPr lang="en-US" dirty="0"/>
              <a:t>Plaintext: meet me after the party </a:t>
            </a:r>
            <a:endParaRPr lang="en-US" dirty="0" smtClean="0"/>
          </a:p>
          <a:p>
            <a:endParaRPr lang="en-US" dirty="0"/>
          </a:p>
          <a:p>
            <a:endParaRPr lang="en-US" dirty="0" smtClean="0"/>
          </a:p>
          <a:p>
            <a:endParaRPr lang="en-IN" dirty="0"/>
          </a:p>
          <a:p>
            <a:r>
              <a:rPr lang="en-US" dirty="0"/>
              <a:t>The encryption rule is simple; replace each letter of the alphabet with the letter standing 3 places further down the alphabet. </a:t>
            </a:r>
          </a:p>
          <a:p>
            <a:r>
              <a:rPr lang="en-US" dirty="0" smtClean="0"/>
              <a:t>The </a:t>
            </a:r>
            <a:r>
              <a:rPr lang="en-US" dirty="0"/>
              <a:t>alphabet is wrapped around so that Z follows A. </a:t>
            </a:r>
          </a:p>
          <a:p>
            <a:r>
              <a:rPr lang="en-US" dirty="0" smtClean="0"/>
              <a:t>Generally </a:t>
            </a:r>
            <a:r>
              <a:rPr lang="en-US" dirty="0"/>
              <a:t>Plain text is in lower case and Cipher text is Upper Case. </a:t>
            </a:r>
          </a:p>
          <a:p>
            <a:endParaRPr lang="en-IN" dirty="0"/>
          </a:p>
        </p:txBody>
      </p:sp>
    </p:spTree>
    <p:extLst>
      <p:ext uri="{BB962C8B-B14F-4D97-AF65-F5344CB8AC3E}">
        <p14:creationId xmlns:p14="http://schemas.microsoft.com/office/powerpoint/2010/main" val="2503129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24679"/>
            <a:ext cx="9601196" cy="509317"/>
          </a:xfrm>
        </p:spPr>
        <p:txBody>
          <a:bodyPr>
            <a:normAutofit fontScale="90000"/>
          </a:bodyPr>
          <a:lstStyle/>
          <a:p>
            <a:r>
              <a:rPr lang="en-IN" b="1" dirty="0" err="1"/>
              <a:t>Monoalphabetic</a:t>
            </a:r>
            <a:r>
              <a:rPr lang="en-IN" b="1" dirty="0"/>
              <a:t> Substitution Cipher</a:t>
            </a:r>
            <a:endParaRPr lang="en-IN" dirty="0"/>
          </a:p>
        </p:txBody>
      </p:sp>
      <p:sp>
        <p:nvSpPr>
          <p:cNvPr id="3" name="Content Placeholder 2"/>
          <p:cNvSpPr>
            <a:spLocks noGrp="1"/>
          </p:cNvSpPr>
          <p:nvPr>
            <p:ph idx="1"/>
          </p:nvPr>
        </p:nvSpPr>
        <p:spPr>
          <a:xfrm>
            <a:off x="1295401" y="1233996"/>
            <a:ext cx="9601196" cy="4641872"/>
          </a:xfrm>
        </p:spPr>
        <p:txBody>
          <a:bodyPr>
            <a:normAutofit/>
          </a:bodyPr>
          <a:lstStyle/>
          <a:p>
            <a:pPr algn="just"/>
            <a:r>
              <a:rPr lang="en-US" dirty="0" smtClean="0"/>
              <a:t>Instead </a:t>
            </a:r>
            <a:r>
              <a:rPr lang="en-US" dirty="0"/>
              <a:t>of shifting alphabets by fixed amount as in Caesar cipher, any random permutation is assigned to the alphabets. This type of encryption is called </a:t>
            </a:r>
            <a:r>
              <a:rPr lang="en-US" dirty="0" err="1"/>
              <a:t>monoalphabetic</a:t>
            </a:r>
            <a:r>
              <a:rPr lang="en-US" dirty="0"/>
              <a:t> substitution cipher. </a:t>
            </a:r>
          </a:p>
          <a:p>
            <a:pPr algn="just"/>
            <a:r>
              <a:rPr lang="en-US" dirty="0" smtClean="0"/>
              <a:t>For </a:t>
            </a:r>
            <a:r>
              <a:rPr lang="en-US" dirty="0"/>
              <a:t>example, A is replaced by Q, B by D, C by T etc. then it will be comparatively stronger than Caesar cipher. </a:t>
            </a:r>
          </a:p>
          <a:p>
            <a:pPr algn="just"/>
            <a:r>
              <a:rPr lang="en-US" dirty="0" smtClean="0"/>
              <a:t>The </a:t>
            </a:r>
            <a:r>
              <a:rPr lang="en-US" dirty="0"/>
              <a:t>number of alternative keys possible now becomes 26!. </a:t>
            </a:r>
          </a:p>
          <a:p>
            <a:pPr algn="just"/>
            <a:r>
              <a:rPr lang="en-US" dirty="0" smtClean="0"/>
              <a:t>Thus</a:t>
            </a:r>
            <a:r>
              <a:rPr lang="en-US" dirty="0"/>
              <a:t>, Brute Force attack is impractical in this case. </a:t>
            </a:r>
          </a:p>
          <a:p>
            <a:pPr algn="just"/>
            <a:endParaRPr lang="en-IN" dirty="0"/>
          </a:p>
        </p:txBody>
      </p:sp>
    </p:spTree>
    <p:extLst>
      <p:ext uri="{BB962C8B-B14F-4D97-AF65-F5344CB8AC3E}">
        <p14:creationId xmlns:p14="http://schemas.microsoft.com/office/powerpoint/2010/main" val="3120144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154099"/>
            <a:ext cx="9601196" cy="4980372"/>
          </a:xfrm>
        </p:spPr>
        <p:txBody>
          <a:bodyPr>
            <a:normAutofit lnSpcReduction="10000"/>
          </a:bodyPr>
          <a:lstStyle/>
          <a:p>
            <a:pPr algn="just"/>
            <a:r>
              <a:rPr lang="en-US" dirty="0"/>
              <a:t>However, another attack is possible. Human languages are redundant i.e. certain characters are used more frequently than others. This fact can be exploited. </a:t>
            </a:r>
          </a:p>
          <a:p>
            <a:pPr algn="just"/>
            <a:r>
              <a:rPr lang="en-US" dirty="0" smtClean="0"/>
              <a:t>In </a:t>
            </a:r>
            <a:r>
              <a:rPr lang="en-US" dirty="0"/>
              <a:t>English ‘e’ is the most common letter followed by ‘t’, ‘r’, ‘n’, ’o’, ‘a’ etc. Letters like ‘q’, ‘x’, ‘j’ are less frequently used. </a:t>
            </a:r>
          </a:p>
          <a:p>
            <a:pPr algn="just"/>
            <a:r>
              <a:rPr lang="en-US" dirty="0" smtClean="0"/>
              <a:t>Moreover</a:t>
            </a:r>
            <a:r>
              <a:rPr lang="en-US" dirty="0"/>
              <a:t>, </a:t>
            </a:r>
            <a:r>
              <a:rPr lang="en-US" dirty="0" err="1"/>
              <a:t>digrams</a:t>
            </a:r>
            <a:r>
              <a:rPr lang="en-US" dirty="0"/>
              <a:t> like ‘</a:t>
            </a:r>
            <a:r>
              <a:rPr lang="en-US" dirty="0" err="1"/>
              <a:t>th</a:t>
            </a:r>
            <a:r>
              <a:rPr lang="en-US" dirty="0"/>
              <a:t>’ and trigrams like ‘the’ are also more frequent. </a:t>
            </a:r>
          </a:p>
          <a:p>
            <a:pPr algn="just"/>
            <a:r>
              <a:rPr lang="en-US" dirty="0" smtClean="0"/>
              <a:t>Tables </a:t>
            </a:r>
            <a:r>
              <a:rPr lang="en-US" dirty="0"/>
              <a:t>of frequency of these letters exist. These can be used to guess the plaintext if the plaintext is in uncompressed English language. </a:t>
            </a:r>
          </a:p>
          <a:p>
            <a:pPr algn="just"/>
            <a:r>
              <a:rPr lang="en-US" dirty="0" smtClean="0"/>
              <a:t>The </a:t>
            </a:r>
            <a:r>
              <a:rPr lang="en-US" dirty="0"/>
              <a:t>most common two letter combinations are called as </a:t>
            </a:r>
            <a:r>
              <a:rPr lang="en-US" b="1" dirty="0" err="1"/>
              <a:t>digrams</a:t>
            </a:r>
            <a:r>
              <a:rPr lang="en-US" dirty="0"/>
              <a:t>. e.g. </a:t>
            </a:r>
            <a:r>
              <a:rPr lang="en-US" dirty="0" err="1"/>
              <a:t>th</a:t>
            </a:r>
            <a:r>
              <a:rPr lang="en-US" dirty="0"/>
              <a:t>, in, </a:t>
            </a:r>
            <a:r>
              <a:rPr lang="en-US" dirty="0" err="1"/>
              <a:t>er</a:t>
            </a:r>
            <a:r>
              <a:rPr lang="en-US" dirty="0"/>
              <a:t>, re and an. </a:t>
            </a:r>
          </a:p>
          <a:p>
            <a:pPr algn="just"/>
            <a:r>
              <a:rPr lang="en-US" dirty="0" smtClean="0"/>
              <a:t>The </a:t>
            </a:r>
            <a:r>
              <a:rPr lang="en-US" dirty="0"/>
              <a:t>most common three letter combinations are called as </a:t>
            </a:r>
            <a:r>
              <a:rPr lang="en-US" b="1" dirty="0"/>
              <a:t>trigrams. </a:t>
            </a:r>
            <a:r>
              <a:rPr lang="en-US" dirty="0"/>
              <a:t>e.g. the, </a:t>
            </a:r>
            <a:r>
              <a:rPr lang="en-US" dirty="0" err="1"/>
              <a:t>ing</a:t>
            </a:r>
            <a:r>
              <a:rPr lang="en-US" dirty="0"/>
              <a:t>, and, and ion</a:t>
            </a:r>
            <a:endParaRPr lang="en-IN" dirty="0"/>
          </a:p>
        </p:txBody>
      </p:sp>
      <p:sp>
        <p:nvSpPr>
          <p:cNvPr id="4" name="Title 1"/>
          <p:cNvSpPr>
            <a:spLocks noGrp="1"/>
          </p:cNvSpPr>
          <p:nvPr>
            <p:ph type="title"/>
          </p:nvPr>
        </p:nvSpPr>
        <p:spPr>
          <a:xfrm>
            <a:off x="1295401" y="635904"/>
            <a:ext cx="9601196" cy="518194"/>
          </a:xfrm>
        </p:spPr>
        <p:txBody>
          <a:bodyPr>
            <a:normAutofit fontScale="90000"/>
          </a:bodyPr>
          <a:lstStyle/>
          <a:p>
            <a:r>
              <a:rPr lang="en-IN" b="1" dirty="0" err="1"/>
              <a:t>Monoalphabetic</a:t>
            </a:r>
            <a:r>
              <a:rPr lang="en-IN" b="1" dirty="0"/>
              <a:t> Substitution Cipher</a:t>
            </a:r>
            <a:endParaRPr lang="en-IN" dirty="0"/>
          </a:p>
        </p:txBody>
      </p:sp>
    </p:spTree>
    <p:extLst>
      <p:ext uri="{BB962C8B-B14F-4D97-AF65-F5344CB8AC3E}">
        <p14:creationId xmlns:p14="http://schemas.microsoft.com/office/powerpoint/2010/main" val="730053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Network Security?</a:t>
            </a:r>
            <a:br>
              <a:rPr lang="en-IN" b="1" dirty="0"/>
            </a:br>
            <a:endParaRPr lang="en-IN" dirty="0"/>
          </a:p>
        </p:txBody>
      </p:sp>
      <p:sp>
        <p:nvSpPr>
          <p:cNvPr id="3" name="Content Placeholder 2"/>
          <p:cNvSpPr>
            <a:spLocks noGrp="1"/>
          </p:cNvSpPr>
          <p:nvPr>
            <p:ph idx="1"/>
          </p:nvPr>
        </p:nvSpPr>
        <p:spPr>
          <a:xfrm>
            <a:off x="1295401" y="1651247"/>
            <a:ext cx="9601196" cy="4224621"/>
          </a:xfrm>
        </p:spPr>
        <p:txBody>
          <a:bodyPr/>
          <a:lstStyle/>
          <a:p>
            <a:pPr algn="just"/>
            <a:r>
              <a:rPr lang="en-US" dirty="0"/>
              <a:t>Network security refers to the tools, technologies and processes that protect an organization’s network and critical infrastructure from unauthorized use, </a:t>
            </a:r>
            <a:r>
              <a:rPr lang="en-US" dirty="0" err="1"/>
              <a:t>cyberattacks</a:t>
            </a:r>
            <a:r>
              <a:rPr lang="en-US" dirty="0"/>
              <a:t>, data loss and other security threats</a:t>
            </a:r>
            <a:r>
              <a:rPr lang="en-US" dirty="0" smtClean="0"/>
              <a:t>.</a:t>
            </a:r>
          </a:p>
          <a:p>
            <a:pPr algn="just"/>
            <a:r>
              <a:rPr lang="en-US" dirty="0"/>
              <a:t> </a:t>
            </a:r>
            <a:r>
              <a:rPr lang="en-US" dirty="0" smtClean="0"/>
              <a:t>Leverages </a:t>
            </a:r>
            <a:r>
              <a:rPr lang="en-US" dirty="0"/>
              <a:t>a combination of advanced technologies and human resources to prevent, detect, contain and remediate a variety of cyber threats. </a:t>
            </a:r>
            <a:endParaRPr lang="en-US" dirty="0" smtClean="0"/>
          </a:p>
          <a:p>
            <a:pPr algn="just"/>
            <a:r>
              <a:rPr lang="en-US" dirty="0" smtClean="0"/>
              <a:t>It </a:t>
            </a:r>
            <a:r>
              <a:rPr lang="en-US" dirty="0"/>
              <a:t>will include protection for all hardware systems, software applications and endpoints, as well as the network itself and its various components, including network traffic, data and physical or cloud-based data centers.</a:t>
            </a:r>
            <a:endParaRPr lang="en-IN" dirty="0"/>
          </a:p>
        </p:txBody>
      </p:sp>
    </p:spTree>
    <p:extLst>
      <p:ext uri="{BB962C8B-B14F-4D97-AF65-F5344CB8AC3E}">
        <p14:creationId xmlns:p14="http://schemas.microsoft.com/office/powerpoint/2010/main" val="1034468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8385" y="1109708"/>
            <a:ext cx="9019712" cy="4802819"/>
          </a:xfrm>
          <a:prstGeom prst="rect">
            <a:avLst/>
          </a:prstGeom>
        </p:spPr>
      </p:pic>
    </p:spTree>
    <p:extLst>
      <p:ext uri="{BB962C8B-B14F-4D97-AF65-F5344CB8AC3E}">
        <p14:creationId xmlns:p14="http://schemas.microsoft.com/office/powerpoint/2010/main" val="28862767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0" y="973668"/>
            <a:ext cx="3718455" cy="650946"/>
          </a:xfrm>
        </p:spPr>
        <p:txBody>
          <a:bodyPr>
            <a:normAutofit/>
          </a:bodyPr>
          <a:lstStyle/>
          <a:p>
            <a:r>
              <a:rPr lang="en-IN" sz="3600" b="1" dirty="0" err="1" smtClean="0">
                <a:latin typeface="Times New Roman" panose="02020603050405020304" pitchFamily="18" charset="0"/>
                <a:cs typeface="Times New Roman" panose="02020603050405020304" pitchFamily="18" charset="0"/>
              </a:rPr>
              <a:t>Playfair</a:t>
            </a:r>
            <a:r>
              <a:rPr lang="en-IN" sz="3600" b="1" dirty="0" smtClean="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Cipher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8668" y="656949"/>
            <a:ext cx="5469466" cy="5495276"/>
          </a:xfrm>
        </p:spPr>
        <p:txBody>
          <a:bodyPr>
            <a:normAutofit fontScale="70000" lnSpcReduction="20000"/>
          </a:bodyPr>
          <a:lstStyle/>
          <a:p>
            <a:endParaRPr lang="en-IN" dirty="0"/>
          </a:p>
          <a:p>
            <a:pPr algn="just"/>
            <a:r>
              <a:rPr lang="en-US" sz="2600" dirty="0">
                <a:latin typeface="Times New Roman" panose="02020603050405020304" pitchFamily="18" charset="0"/>
                <a:cs typeface="Times New Roman" panose="02020603050405020304" pitchFamily="18" charset="0"/>
              </a:rPr>
              <a:t>The plaintext is encrypted </a:t>
            </a:r>
            <a:r>
              <a:rPr lang="en-US" sz="2600" b="1" dirty="0">
                <a:latin typeface="Times New Roman" panose="02020603050405020304" pitchFamily="18" charset="0"/>
                <a:cs typeface="Times New Roman" panose="02020603050405020304" pitchFamily="18" charset="0"/>
              </a:rPr>
              <a:t>two letters at a time</a:t>
            </a:r>
            <a:r>
              <a:rPr lang="en-US" sz="2600" dirty="0">
                <a:latin typeface="Times New Roman" panose="02020603050405020304" pitchFamily="18" charset="0"/>
                <a:cs typeface="Times New Roman" panose="02020603050405020304" pitchFamily="18" charset="0"/>
              </a:rPr>
              <a:t>: </a:t>
            </a:r>
          </a:p>
          <a:p>
            <a:pPr algn="just"/>
            <a:r>
              <a:rPr lang="en-US" sz="2600" dirty="0" smtClean="0">
                <a:latin typeface="Times New Roman" panose="02020603050405020304" pitchFamily="18" charset="0"/>
                <a:cs typeface="Times New Roman" panose="02020603050405020304" pitchFamily="18" charset="0"/>
              </a:rPr>
              <a:t>Break </a:t>
            </a:r>
            <a:r>
              <a:rPr lang="en-US" sz="2600" dirty="0">
                <a:latin typeface="Times New Roman" panose="02020603050405020304" pitchFamily="18" charset="0"/>
                <a:cs typeface="Times New Roman" panose="02020603050405020304" pitchFamily="18" charset="0"/>
              </a:rPr>
              <a:t>the plaintext into pairs of two consecutive letters. </a:t>
            </a:r>
          </a:p>
          <a:p>
            <a:pPr algn="just"/>
            <a:r>
              <a:rPr lang="en-US" sz="2600" dirty="0" smtClean="0">
                <a:latin typeface="Times New Roman" panose="02020603050405020304" pitchFamily="18" charset="0"/>
                <a:cs typeface="Times New Roman" panose="02020603050405020304" pitchFamily="18" charset="0"/>
              </a:rPr>
              <a:t>If </a:t>
            </a:r>
            <a:r>
              <a:rPr lang="en-US" sz="2600" dirty="0">
                <a:latin typeface="Times New Roman" panose="02020603050405020304" pitchFamily="18" charset="0"/>
                <a:cs typeface="Times New Roman" panose="02020603050405020304" pitchFamily="18" charset="0"/>
              </a:rPr>
              <a:t>a pair is a repeated letter, insert a filler like ‘</a:t>
            </a:r>
            <a:r>
              <a:rPr lang="en-US" sz="2600" dirty="0" err="1">
                <a:latin typeface="Times New Roman" panose="02020603050405020304" pitchFamily="18" charset="0"/>
                <a:cs typeface="Times New Roman" panose="02020603050405020304" pitchFamily="18" charset="0"/>
              </a:rPr>
              <a:t>X‘in</a:t>
            </a:r>
            <a:r>
              <a:rPr lang="en-US" sz="2600" dirty="0">
                <a:latin typeface="Times New Roman" panose="02020603050405020304" pitchFamily="18" charset="0"/>
                <a:cs typeface="Times New Roman" panose="02020603050405020304" pitchFamily="18" charset="0"/>
              </a:rPr>
              <a:t> the plaintext, </a:t>
            </a:r>
            <a:r>
              <a:rPr lang="en-US" sz="2600" dirty="0" err="1">
                <a:latin typeface="Times New Roman" panose="02020603050405020304" pitchFamily="18" charset="0"/>
                <a:cs typeface="Times New Roman" panose="02020603050405020304" pitchFamily="18" charset="0"/>
              </a:rPr>
              <a:t>eg</a:t>
            </a:r>
            <a:r>
              <a:rPr lang="en-US" sz="2600" dirty="0">
                <a:latin typeface="Times New Roman" panose="02020603050405020304" pitchFamily="18" charset="0"/>
                <a:cs typeface="Times New Roman" panose="02020603050405020304" pitchFamily="18" charset="0"/>
              </a:rPr>
              <a:t>. "Balloon" is treated as "</a:t>
            </a:r>
            <a:r>
              <a:rPr lang="en-US" sz="2600" dirty="0" err="1">
                <a:latin typeface="Times New Roman" panose="02020603050405020304" pitchFamily="18" charset="0"/>
                <a:cs typeface="Times New Roman" panose="02020603050405020304" pitchFamily="18" charset="0"/>
              </a:rPr>
              <a:t>ba</a:t>
            </a:r>
            <a:r>
              <a:rPr lang="en-US" sz="2600" dirty="0">
                <a:latin typeface="Times New Roman" panose="02020603050405020304" pitchFamily="18" charset="0"/>
                <a:cs typeface="Times New Roman" panose="02020603050405020304" pitchFamily="18" charset="0"/>
              </a:rPr>
              <a:t> lx lo on". </a:t>
            </a:r>
            <a:r>
              <a:rPr lang="en-US" sz="2600" dirty="0" smtClean="0">
                <a:latin typeface="Times New Roman" panose="02020603050405020304" pitchFamily="18" charset="0"/>
                <a:cs typeface="Times New Roman" panose="02020603050405020304" pitchFamily="18" charset="0"/>
              </a:rPr>
              <a:t>If </a:t>
            </a:r>
            <a:r>
              <a:rPr lang="en-US" sz="2600" dirty="0">
                <a:latin typeface="Times New Roman" panose="02020603050405020304" pitchFamily="18" charset="0"/>
                <a:cs typeface="Times New Roman" panose="02020603050405020304" pitchFamily="18" charset="0"/>
              </a:rPr>
              <a:t>both letters fall in the same row of the key matrix, replace each with the letter to its right (wrapping back to start from end), </a:t>
            </a:r>
            <a:r>
              <a:rPr lang="en-US" sz="2600" dirty="0" err="1">
                <a:latin typeface="Times New Roman" panose="02020603050405020304" pitchFamily="18" charset="0"/>
                <a:cs typeface="Times New Roman" panose="02020603050405020304" pitchFamily="18" charset="0"/>
              </a:rPr>
              <a:t>eg</a:t>
            </a:r>
            <a:r>
              <a:rPr lang="en-US" sz="2600" dirty="0">
                <a:latin typeface="Times New Roman" panose="02020603050405020304" pitchFamily="18" charset="0"/>
                <a:cs typeface="Times New Roman" panose="02020603050405020304" pitchFamily="18" charset="0"/>
              </a:rPr>
              <a:t>. “AR" encrypts as "RM". </a:t>
            </a:r>
          </a:p>
          <a:p>
            <a:pPr algn="just"/>
            <a:r>
              <a:rPr lang="en-US" sz="2600" dirty="0">
                <a:latin typeface="Times New Roman" panose="02020603050405020304" pitchFamily="18" charset="0"/>
                <a:cs typeface="Times New Roman" panose="02020603050405020304" pitchFamily="18" charset="0"/>
              </a:rPr>
              <a:t>o If both letters fall in the same column, replace each with the letter below it (again wrapping to top from bottom), </a:t>
            </a:r>
            <a:r>
              <a:rPr lang="en-US" sz="2600" dirty="0" err="1">
                <a:latin typeface="Times New Roman" panose="02020603050405020304" pitchFamily="18" charset="0"/>
                <a:cs typeface="Times New Roman" panose="02020603050405020304" pitchFamily="18" charset="0"/>
              </a:rPr>
              <a:t>eg</a:t>
            </a:r>
            <a:r>
              <a:rPr lang="en-US" sz="2600" dirty="0">
                <a:latin typeface="Times New Roman" panose="02020603050405020304" pitchFamily="18" charset="0"/>
                <a:cs typeface="Times New Roman" panose="02020603050405020304" pitchFamily="18" charset="0"/>
              </a:rPr>
              <a:t>. “MU" encrypts to "CM". </a:t>
            </a:r>
          </a:p>
          <a:p>
            <a:pPr algn="just"/>
            <a:r>
              <a:rPr lang="en-US" sz="2600" dirty="0">
                <a:latin typeface="Times New Roman" panose="02020603050405020304" pitchFamily="18" charset="0"/>
                <a:cs typeface="Times New Roman" panose="02020603050405020304" pitchFamily="18" charset="0"/>
              </a:rPr>
              <a:t>o Otherwise each letter is replaced by the one in its row in the column of the other letter of the pair, </a:t>
            </a:r>
            <a:r>
              <a:rPr lang="en-US" sz="2600" dirty="0" err="1">
                <a:latin typeface="Times New Roman" panose="02020603050405020304" pitchFamily="18" charset="0"/>
                <a:cs typeface="Times New Roman" panose="02020603050405020304" pitchFamily="18" charset="0"/>
              </a:rPr>
              <a:t>eg</a:t>
            </a:r>
            <a:r>
              <a:rPr lang="en-US" sz="2600" dirty="0">
                <a:latin typeface="Times New Roman" panose="02020603050405020304" pitchFamily="18" charset="0"/>
                <a:cs typeface="Times New Roman" panose="02020603050405020304" pitchFamily="18" charset="0"/>
              </a:rPr>
              <a:t>. “HS" encrypts to "BP", and “EA" to "IM" or "JM" (as desired) </a:t>
            </a:r>
          </a:p>
          <a:p>
            <a:pPr algn="just"/>
            <a:r>
              <a:rPr lang="en-US" sz="2600" dirty="0">
                <a:latin typeface="Times New Roman" panose="02020603050405020304" pitchFamily="18" charset="0"/>
                <a:cs typeface="Times New Roman" panose="02020603050405020304" pitchFamily="18" charset="0"/>
              </a:rPr>
              <a:t> Security is much improved over </a:t>
            </a:r>
            <a:r>
              <a:rPr lang="en-US" sz="2600" dirty="0" err="1">
                <a:latin typeface="Times New Roman" panose="02020603050405020304" pitchFamily="18" charset="0"/>
                <a:cs typeface="Times New Roman" panose="02020603050405020304" pitchFamily="18" charset="0"/>
              </a:rPr>
              <a:t>monoalphabetic</a:t>
            </a:r>
            <a:r>
              <a:rPr lang="en-US" sz="2600" dirty="0">
                <a:latin typeface="Times New Roman" panose="02020603050405020304" pitchFamily="18" charset="0"/>
                <a:cs typeface="Times New Roman" panose="02020603050405020304" pitchFamily="18" charset="0"/>
              </a:rPr>
              <a:t> as here two letters are encrypted at a time and hence there are 26 X 26 =676 diagrams and hence it needs a 676 entry frequency table </a:t>
            </a:r>
          </a:p>
          <a:p>
            <a:pPr algn="just"/>
            <a:endParaRPr lang="en-IN" sz="26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endParaRPr lang="en-IN" dirty="0"/>
          </a:p>
        </p:txBody>
      </p:sp>
      <p:pic>
        <p:nvPicPr>
          <p:cNvPr id="5" name="Content Placeholder 3"/>
          <p:cNvPicPr>
            <a:picLocks noGrp="1" noChangeAspect="1"/>
          </p:cNvPicPr>
          <p:nvPr>
            <p:ph idx="1"/>
          </p:nvPr>
        </p:nvPicPr>
        <p:blipFill>
          <a:blip r:embed="rId2"/>
          <a:stretch>
            <a:fillRect/>
          </a:stretch>
        </p:blipFill>
        <p:spPr>
          <a:xfrm>
            <a:off x="1209938" y="1624613"/>
            <a:ext cx="3886200" cy="4302053"/>
          </a:xfrm>
          <a:prstGeom prst="rect">
            <a:avLst/>
          </a:prstGeom>
        </p:spPr>
      </p:pic>
    </p:spTree>
    <p:extLst>
      <p:ext uri="{BB962C8B-B14F-4D97-AF65-F5344CB8AC3E}">
        <p14:creationId xmlns:p14="http://schemas.microsoft.com/office/powerpoint/2010/main" val="17884364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60237"/>
          </a:xfrm>
        </p:spPr>
        <p:txBody>
          <a:bodyPr>
            <a:normAutofit fontScale="90000"/>
          </a:bodyPr>
          <a:lstStyle/>
          <a:p>
            <a:r>
              <a:rPr lang="en-IN" b="1" dirty="0"/>
              <a:t>Polyalphabetic Ciphers</a:t>
            </a:r>
            <a:br>
              <a:rPr lang="en-IN" b="1" dirty="0"/>
            </a:br>
            <a:endParaRPr lang="en-IN" dirty="0"/>
          </a:p>
        </p:txBody>
      </p:sp>
      <p:sp>
        <p:nvSpPr>
          <p:cNvPr id="3" name="Content Placeholder 2"/>
          <p:cNvSpPr>
            <a:spLocks noGrp="1"/>
          </p:cNvSpPr>
          <p:nvPr>
            <p:ph idx="1"/>
          </p:nvPr>
        </p:nvSpPr>
        <p:spPr>
          <a:xfrm>
            <a:off x="1295401" y="1393794"/>
            <a:ext cx="9601196" cy="4482074"/>
          </a:xfrm>
        </p:spPr>
        <p:txBody>
          <a:bodyPr/>
          <a:lstStyle/>
          <a:p>
            <a:r>
              <a:rPr lang="en-US" dirty="0"/>
              <a:t>A</a:t>
            </a:r>
            <a:r>
              <a:rPr lang="en-US" b="1" dirty="0"/>
              <a:t> polyalphabetic substitution cipher </a:t>
            </a:r>
            <a:r>
              <a:rPr lang="en-US" dirty="0"/>
              <a:t>is any substitution-based cipher that uses multiple </a:t>
            </a:r>
            <a:r>
              <a:rPr lang="en-US" dirty="0" smtClean="0"/>
              <a:t>mono substitution </a:t>
            </a:r>
            <a:r>
              <a:rPr lang="en-US" dirty="0"/>
              <a:t>alphabets</a:t>
            </a:r>
            <a:r>
              <a:rPr lang="en-US" b="1" dirty="0" smtClean="0"/>
              <a:t>.</a:t>
            </a:r>
          </a:p>
          <a:p>
            <a:r>
              <a:rPr lang="en-IN" b="1" smtClean="0"/>
              <a:t>Vignere</a:t>
            </a:r>
            <a:r>
              <a:rPr lang="en-IN" b="1" dirty="0" smtClean="0"/>
              <a:t> cipher</a:t>
            </a:r>
          </a:p>
          <a:p>
            <a:r>
              <a:rPr lang="en-IN" b="1" dirty="0"/>
              <a:t> </a:t>
            </a:r>
            <a:r>
              <a:rPr lang="en-IN" b="1" dirty="0" err="1" smtClean="0"/>
              <a:t>Vernam</a:t>
            </a:r>
            <a:r>
              <a:rPr lang="en-IN" b="1" dirty="0" smtClean="0"/>
              <a:t> Cipher</a:t>
            </a:r>
            <a:endParaRPr lang="en-IN" dirty="0"/>
          </a:p>
        </p:txBody>
      </p:sp>
    </p:spTree>
    <p:extLst>
      <p:ext uri="{BB962C8B-B14F-4D97-AF65-F5344CB8AC3E}">
        <p14:creationId xmlns:p14="http://schemas.microsoft.com/office/powerpoint/2010/main" val="2738241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researchgate.net/profile/Jiajing_Sun/publication/252087124/figure/fig1/AS:862073080799232@1582545647049/The-modern-Vigenere-tableau-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311" y="1044374"/>
            <a:ext cx="7608163"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2778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482684"/>
          </a:xfrm>
        </p:spPr>
        <p:txBody>
          <a:bodyPr>
            <a:normAutofit fontScale="90000"/>
          </a:bodyPr>
          <a:lstStyle/>
          <a:p>
            <a:r>
              <a:rPr lang="en-IN" dirty="0" smtClean="0"/>
              <a:t>Steganography</a:t>
            </a:r>
            <a:endParaRPr lang="en-IN" dirty="0"/>
          </a:p>
        </p:txBody>
      </p:sp>
      <p:sp>
        <p:nvSpPr>
          <p:cNvPr id="3" name="Content Placeholder 2"/>
          <p:cNvSpPr>
            <a:spLocks noGrp="1"/>
          </p:cNvSpPr>
          <p:nvPr>
            <p:ph idx="1"/>
          </p:nvPr>
        </p:nvSpPr>
        <p:spPr>
          <a:xfrm>
            <a:off x="1295401" y="1464817"/>
            <a:ext cx="9601196" cy="4411051"/>
          </a:xfrm>
        </p:spPr>
        <p:txBody>
          <a:bodyPr>
            <a:normAutofit fontScale="92500" lnSpcReduction="20000"/>
          </a:bodyPr>
          <a:lstStyle/>
          <a:p>
            <a:pPr algn="just"/>
            <a:r>
              <a:rPr lang="en-US" dirty="0"/>
              <a:t>Steganography is the embedding of messages within an innocuous cover work in a way which can not be detected1 by anyone without access to the appropriate </a:t>
            </a:r>
            <a:r>
              <a:rPr lang="en-US" dirty="0" err="1"/>
              <a:t>steganographic</a:t>
            </a:r>
            <a:r>
              <a:rPr lang="en-US" dirty="0"/>
              <a:t> </a:t>
            </a:r>
            <a:r>
              <a:rPr lang="en-US" dirty="0" smtClean="0"/>
              <a:t>key</a:t>
            </a:r>
          </a:p>
          <a:p>
            <a:pPr algn="just"/>
            <a:r>
              <a:rPr lang="en-US" dirty="0"/>
              <a:t>Cover image: Image steganography system implants its secret in an image known as a cover image. </a:t>
            </a:r>
            <a:endParaRPr lang="en-US" dirty="0" smtClean="0"/>
          </a:p>
          <a:p>
            <a:pPr algn="just"/>
            <a:r>
              <a:rPr lang="en-US" dirty="0" smtClean="0"/>
              <a:t>Message</a:t>
            </a:r>
            <a:r>
              <a:rPr lang="en-US" dirty="0"/>
              <a:t>: Original information that the system hides into the cover image. </a:t>
            </a:r>
            <a:endParaRPr lang="en-US" dirty="0" smtClean="0"/>
          </a:p>
          <a:p>
            <a:pPr algn="just"/>
            <a:r>
              <a:rPr lang="en-US" dirty="0" err="1" smtClean="0"/>
              <a:t>Stego</a:t>
            </a:r>
            <a:r>
              <a:rPr lang="en-US" dirty="0" smtClean="0"/>
              <a:t>-image</a:t>
            </a:r>
            <a:r>
              <a:rPr lang="en-US" dirty="0"/>
              <a:t>: </a:t>
            </a:r>
            <a:r>
              <a:rPr lang="en-US" dirty="0" err="1"/>
              <a:t>Stego</a:t>
            </a:r>
            <a:r>
              <a:rPr lang="en-US" dirty="0"/>
              <a:t>-image contains the implanted secret information. </a:t>
            </a:r>
            <a:endParaRPr lang="en-US" dirty="0" smtClean="0"/>
          </a:p>
          <a:p>
            <a:pPr algn="just"/>
            <a:r>
              <a:rPr lang="en-US" dirty="0" err="1" smtClean="0"/>
              <a:t>Stego</a:t>
            </a:r>
            <a:r>
              <a:rPr lang="en-US" dirty="0" smtClean="0"/>
              <a:t>-key</a:t>
            </a:r>
            <a:r>
              <a:rPr lang="en-US" dirty="0"/>
              <a:t>: For embedding or extracting the message in cover-images and from </a:t>
            </a:r>
            <a:r>
              <a:rPr lang="en-US" dirty="0" err="1"/>
              <a:t>stego</a:t>
            </a:r>
            <a:r>
              <a:rPr lang="en-US" dirty="0"/>
              <a:t> images, the algorithm uses a key, called </a:t>
            </a:r>
            <a:r>
              <a:rPr lang="en-US" dirty="0" err="1"/>
              <a:t>stego</a:t>
            </a:r>
            <a:r>
              <a:rPr lang="en-US" dirty="0"/>
              <a:t> key</a:t>
            </a:r>
            <a:r>
              <a:rPr lang="en-US" dirty="0" smtClean="0"/>
              <a:t>.</a:t>
            </a:r>
          </a:p>
          <a:p>
            <a:pPr algn="just"/>
            <a:r>
              <a:rPr lang="en-US" dirty="0" smtClean="0"/>
              <a:t> </a:t>
            </a:r>
            <a:r>
              <a:rPr lang="en-US" dirty="0"/>
              <a:t>Embedding procedure: A set of rules which implants a secret message in an image</a:t>
            </a:r>
            <a:r>
              <a:rPr lang="en-US" dirty="0" smtClean="0"/>
              <a:t>.</a:t>
            </a:r>
          </a:p>
          <a:p>
            <a:pPr algn="just"/>
            <a:r>
              <a:rPr lang="en-US" dirty="0" smtClean="0"/>
              <a:t> </a:t>
            </a:r>
            <a:r>
              <a:rPr lang="en-US" dirty="0"/>
              <a:t>Extracting procedure: The process of recovering a secret message from the </a:t>
            </a:r>
            <a:r>
              <a:rPr lang="en-US" dirty="0" err="1"/>
              <a:t>stego</a:t>
            </a:r>
            <a:r>
              <a:rPr lang="en-US" dirty="0"/>
              <a:t> image.</a:t>
            </a:r>
            <a:endParaRPr lang="en-IN" dirty="0"/>
          </a:p>
        </p:txBody>
      </p:sp>
    </p:spTree>
    <p:extLst>
      <p:ext uri="{BB962C8B-B14F-4D97-AF65-F5344CB8AC3E}">
        <p14:creationId xmlns:p14="http://schemas.microsoft.com/office/powerpoint/2010/main" val="41900145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4602"/>
            <a:ext cx="9601196" cy="683581"/>
          </a:xfrm>
        </p:spPr>
        <p:txBody>
          <a:bodyPr>
            <a:normAutofit fontScale="90000"/>
          </a:bodyPr>
          <a:lstStyle/>
          <a:p>
            <a:r>
              <a:rPr lang="en-IN" dirty="0" smtClean="0"/>
              <a:t>Security System</a:t>
            </a:r>
            <a:endParaRPr lang="en-IN" dirty="0"/>
          </a:p>
        </p:txBody>
      </p:sp>
      <p:pic>
        <p:nvPicPr>
          <p:cNvPr id="4" name="Content Placeholder 3"/>
          <p:cNvPicPr>
            <a:picLocks noGrp="1" noChangeAspect="1"/>
          </p:cNvPicPr>
          <p:nvPr>
            <p:ph idx="1"/>
          </p:nvPr>
        </p:nvPicPr>
        <p:blipFill>
          <a:blip r:embed="rId2"/>
          <a:stretch>
            <a:fillRect/>
          </a:stretch>
        </p:blipFill>
        <p:spPr>
          <a:xfrm>
            <a:off x="1295402" y="1643063"/>
            <a:ext cx="9508722" cy="3876675"/>
          </a:xfrm>
          <a:prstGeom prst="rect">
            <a:avLst/>
          </a:prstGeom>
        </p:spPr>
      </p:pic>
    </p:spTree>
    <p:extLst>
      <p:ext uri="{BB962C8B-B14F-4D97-AF65-F5344CB8AC3E}">
        <p14:creationId xmlns:p14="http://schemas.microsoft.com/office/powerpoint/2010/main" val="5628059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47173"/>
          </a:xfrm>
        </p:spPr>
        <p:txBody>
          <a:bodyPr>
            <a:normAutofit fontScale="90000"/>
          </a:bodyPr>
          <a:lstStyle/>
          <a:p>
            <a:r>
              <a:rPr lang="en-IN" dirty="0" smtClean="0"/>
              <a:t>Classification: Steganography</a:t>
            </a:r>
            <a:endParaRPr lang="en-IN" dirty="0"/>
          </a:p>
        </p:txBody>
      </p:sp>
      <p:pic>
        <p:nvPicPr>
          <p:cNvPr id="4" name="Content Placeholder 3"/>
          <p:cNvPicPr>
            <a:picLocks noGrp="1" noChangeAspect="1"/>
          </p:cNvPicPr>
          <p:nvPr>
            <p:ph idx="1"/>
          </p:nvPr>
        </p:nvPicPr>
        <p:blipFill>
          <a:blip r:embed="rId2"/>
          <a:stretch>
            <a:fillRect/>
          </a:stretch>
        </p:blipFill>
        <p:spPr>
          <a:xfrm>
            <a:off x="1295402" y="1615737"/>
            <a:ext cx="9601195" cy="4259602"/>
          </a:xfrm>
          <a:prstGeom prst="rect">
            <a:avLst/>
          </a:prstGeom>
        </p:spPr>
      </p:pic>
    </p:spTree>
    <p:extLst>
      <p:ext uri="{BB962C8B-B14F-4D97-AF65-F5344CB8AC3E}">
        <p14:creationId xmlns:p14="http://schemas.microsoft.com/office/powerpoint/2010/main" val="41233415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02785"/>
          </a:xfrm>
        </p:spPr>
        <p:txBody>
          <a:bodyPr>
            <a:normAutofit fontScale="90000"/>
          </a:bodyPr>
          <a:lstStyle/>
          <a:p>
            <a:r>
              <a:rPr lang="en-IN" dirty="0"/>
              <a:t>Classification: Steganography</a:t>
            </a:r>
          </a:p>
        </p:txBody>
      </p:sp>
      <p:sp>
        <p:nvSpPr>
          <p:cNvPr id="3" name="Content Placeholder 2"/>
          <p:cNvSpPr>
            <a:spLocks noGrp="1"/>
          </p:cNvSpPr>
          <p:nvPr>
            <p:ph idx="1"/>
          </p:nvPr>
        </p:nvSpPr>
        <p:spPr>
          <a:xfrm>
            <a:off x="1295401" y="1384917"/>
            <a:ext cx="9601196" cy="4490951"/>
          </a:xfrm>
        </p:spPr>
        <p:txBody>
          <a:bodyPr/>
          <a:lstStyle/>
          <a:p>
            <a:r>
              <a:rPr lang="en-IN" dirty="0"/>
              <a:t>TECHNICAL </a:t>
            </a:r>
            <a:r>
              <a:rPr lang="en-IN" dirty="0" smtClean="0"/>
              <a:t>STEGANOGRAPHY:</a:t>
            </a:r>
            <a:r>
              <a:rPr lang="en-US" dirty="0" smtClean="0"/>
              <a:t>To </a:t>
            </a:r>
            <a:r>
              <a:rPr lang="en-US" dirty="0"/>
              <a:t>conceal the existence of a message using physical or chemical means is called technical steganography. Examples of this type of steganography include invisible ink or microdots and other size-reduction </a:t>
            </a:r>
            <a:r>
              <a:rPr lang="en-US" dirty="0" smtClean="0"/>
              <a:t>methods</a:t>
            </a:r>
          </a:p>
          <a:p>
            <a:r>
              <a:rPr lang="en-US" dirty="0"/>
              <a:t>LINGUISTIC </a:t>
            </a:r>
            <a:r>
              <a:rPr lang="en-US" dirty="0" smtClean="0"/>
              <a:t>STEGANOGRAPHY: </a:t>
            </a:r>
            <a:r>
              <a:rPr lang="en-US" dirty="0"/>
              <a:t>Linguistic steganography is a branch of steganography in which embed the messages into cover and make </a:t>
            </a:r>
            <a:r>
              <a:rPr lang="en-US" dirty="0" err="1"/>
              <a:t>stego</a:t>
            </a:r>
            <a:r>
              <a:rPr lang="en-US" dirty="0"/>
              <a:t>. In the resulting </a:t>
            </a:r>
            <a:r>
              <a:rPr lang="en-US" dirty="0" err="1"/>
              <a:t>stego</a:t>
            </a:r>
            <a:r>
              <a:rPr lang="en-US" dirty="0"/>
              <a:t>, without actual recipient, no one easily finds the presence of the real information. In this steganography, the idea is to hide the presence of the actual messages. It hides the messages in natural language</a:t>
            </a:r>
            <a:endParaRPr lang="en-IN" dirty="0"/>
          </a:p>
        </p:txBody>
      </p:sp>
    </p:spTree>
    <p:extLst>
      <p:ext uri="{BB962C8B-B14F-4D97-AF65-F5344CB8AC3E}">
        <p14:creationId xmlns:p14="http://schemas.microsoft.com/office/powerpoint/2010/main" val="26563738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15802"/>
            <a:ext cx="9601196" cy="269619"/>
          </a:xfrm>
        </p:spPr>
        <p:txBody>
          <a:bodyPr>
            <a:normAutofit fontScale="90000"/>
          </a:bodyPr>
          <a:lstStyle/>
          <a:p>
            <a:r>
              <a:rPr lang="en-IN" dirty="0"/>
              <a:t>Classification: </a:t>
            </a:r>
            <a:r>
              <a:rPr lang="en-IN" dirty="0" smtClean="0"/>
              <a:t>Linguistic Steganography</a:t>
            </a:r>
            <a:endParaRPr lang="en-IN" dirty="0"/>
          </a:p>
        </p:txBody>
      </p:sp>
      <p:sp>
        <p:nvSpPr>
          <p:cNvPr id="3" name="Content Placeholder 2"/>
          <p:cNvSpPr>
            <a:spLocks noGrp="1"/>
          </p:cNvSpPr>
          <p:nvPr>
            <p:ph idx="1"/>
          </p:nvPr>
        </p:nvSpPr>
        <p:spPr>
          <a:xfrm>
            <a:off x="1295401" y="985421"/>
            <a:ext cx="9601196" cy="4890447"/>
          </a:xfrm>
        </p:spPr>
        <p:txBody>
          <a:bodyPr>
            <a:normAutofit/>
          </a:bodyPr>
          <a:lstStyle/>
          <a:p>
            <a:pPr algn="just"/>
            <a:r>
              <a:rPr lang="en-US" dirty="0" err="1">
                <a:solidFill>
                  <a:srgbClr val="FF0000"/>
                </a:solidFill>
              </a:rPr>
              <a:t>Semagrams</a:t>
            </a:r>
            <a:r>
              <a:rPr lang="en-US" dirty="0"/>
              <a:t> hide information by the use of symbols or signs in visually or text. </a:t>
            </a:r>
            <a:r>
              <a:rPr lang="en-US" dirty="0" err="1"/>
              <a:t>Semagrams</a:t>
            </a:r>
            <a:r>
              <a:rPr lang="en-US" dirty="0"/>
              <a:t> is classified into visual </a:t>
            </a:r>
            <a:r>
              <a:rPr lang="en-US" dirty="0" err="1"/>
              <a:t>semagrams</a:t>
            </a:r>
            <a:r>
              <a:rPr lang="en-US" dirty="0"/>
              <a:t> and text </a:t>
            </a:r>
            <a:r>
              <a:rPr lang="en-US" dirty="0" err="1"/>
              <a:t>semagrams</a:t>
            </a:r>
            <a:r>
              <a:rPr lang="en-US" dirty="0" smtClean="0"/>
              <a:t>.</a:t>
            </a:r>
          </a:p>
          <a:p>
            <a:pPr algn="just"/>
            <a:r>
              <a:rPr lang="en-US" dirty="0" smtClean="0"/>
              <a:t>In </a:t>
            </a:r>
            <a:r>
              <a:rPr lang="en-US" dirty="0">
                <a:solidFill>
                  <a:srgbClr val="FF0000"/>
                </a:solidFill>
              </a:rPr>
              <a:t>visual </a:t>
            </a:r>
            <a:r>
              <a:rPr lang="en-US" dirty="0" err="1">
                <a:solidFill>
                  <a:srgbClr val="FF0000"/>
                </a:solidFill>
              </a:rPr>
              <a:t>semagrams</a:t>
            </a:r>
            <a:r>
              <a:rPr lang="en-US" dirty="0"/>
              <a:t>, the physical object is used to embed secret data in such a way that only actual recipient can understand not another one. To hide the message </a:t>
            </a:r>
            <a:r>
              <a:rPr lang="en-US" dirty="0" err="1"/>
              <a:t>semagrams</a:t>
            </a:r>
            <a:r>
              <a:rPr lang="en-US" dirty="0"/>
              <a:t> used different symbol and sign of the particular language </a:t>
            </a:r>
            <a:endParaRPr lang="en-US" dirty="0" smtClean="0"/>
          </a:p>
          <a:p>
            <a:pPr algn="just"/>
            <a:r>
              <a:rPr lang="en-US" dirty="0" smtClean="0"/>
              <a:t> </a:t>
            </a:r>
            <a:r>
              <a:rPr lang="en-US" dirty="0">
                <a:solidFill>
                  <a:srgbClr val="FF0000"/>
                </a:solidFill>
              </a:rPr>
              <a:t>Text </a:t>
            </a:r>
            <a:r>
              <a:rPr lang="en-US" dirty="0" err="1">
                <a:solidFill>
                  <a:srgbClr val="FF0000"/>
                </a:solidFill>
              </a:rPr>
              <a:t>semagrams</a:t>
            </a:r>
            <a:r>
              <a:rPr lang="en-US" dirty="0"/>
              <a:t>, modifying the appearance of text to embed the secret information. Modifying the appearance means changes in the font size, color, height and width of letters, add extra space, add extra letters, etc. </a:t>
            </a:r>
            <a:endParaRPr lang="en-US" dirty="0" smtClean="0"/>
          </a:p>
          <a:p>
            <a:pPr algn="just"/>
            <a:r>
              <a:rPr lang="en-US" dirty="0" smtClean="0">
                <a:solidFill>
                  <a:srgbClr val="FF0000"/>
                </a:solidFill>
              </a:rPr>
              <a:t> </a:t>
            </a:r>
            <a:r>
              <a:rPr lang="en-US" dirty="0">
                <a:solidFill>
                  <a:srgbClr val="FF0000"/>
                </a:solidFill>
              </a:rPr>
              <a:t>Open codes </a:t>
            </a:r>
            <a:r>
              <a:rPr lang="en-US" dirty="0"/>
              <a:t>are used to hide the secret message invisibly to the outsider. Open code is categorized in two ways: jargon codes and covered cipher. </a:t>
            </a:r>
            <a:endParaRPr lang="en-IN" dirty="0"/>
          </a:p>
        </p:txBody>
      </p:sp>
    </p:spTree>
    <p:extLst>
      <p:ext uri="{BB962C8B-B14F-4D97-AF65-F5344CB8AC3E}">
        <p14:creationId xmlns:p14="http://schemas.microsoft.com/office/powerpoint/2010/main" val="471332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19091"/>
            <a:ext cx="9601196" cy="461640"/>
          </a:xfrm>
        </p:spPr>
        <p:txBody>
          <a:bodyPr>
            <a:normAutofit fontScale="90000"/>
          </a:bodyPr>
          <a:lstStyle/>
          <a:p>
            <a:r>
              <a:rPr lang="en-IN" dirty="0"/>
              <a:t>Classification: </a:t>
            </a:r>
            <a:r>
              <a:rPr lang="en-IN" dirty="0" smtClean="0"/>
              <a:t>Linguistic Steganography</a:t>
            </a:r>
            <a:endParaRPr lang="en-IN" dirty="0"/>
          </a:p>
        </p:txBody>
      </p:sp>
      <p:sp>
        <p:nvSpPr>
          <p:cNvPr id="3" name="Content Placeholder 2"/>
          <p:cNvSpPr>
            <a:spLocks noGrp="1"/>
          </p:cNvSpPr>
          <p:nvPr>
            <p:ph idx="1"/>
          </p:nvPr>
        </p:nvSpPr>
        <p:spPr>
          <a:xfrm>
            <a:off x="1295401" y="1251751"/>
            <a:ext cx="9601196" cy="4624117"/>
          </a:xfrm>
        </p:spPr>
        <p:txBody>
          <a:bodyPr>
            <a:normAutofit lnSpcReduction="10000"/>
          </a:bodyPr>
          <a:lstStyle/>
          <a:p>
            <a:pPr algn="just"/>
            <a:r>
              <a:rPr lang="en-US" dirty="0"/>
              <a:t>In </a:t>
            </a:r>
            <a:r>
              <a:rPr lang="en-US" dirty="0">
                <a:solidFill>
                  <a:srgbClr val="FF0000"/>
                </a:solidFill>
              </a:rPr>
              <a:t>jargon code</a:t>
            </a:r>
            <a:r>
              <a:rPr lang="en-US" dirty="0"/>
              <a:t>, information is embedded using the properties of the particular language. The people who are known with that particular language, only they can understand the embedded information. </a:t>
            </a:r>
            <a:endParaRPr lang="en-US" dirty="0" smtClean="0"/>
          </a:p>
          <a:p>
            <a:pPr algn="just"/>
            <a:r>
              <a:rPr lang="en-US" dirty="0" smtClean="0"/>
              <a:t>In </a:t>
            </a:r>
            <a:r>
              <a:rPr lang="en-US" dirty="0">
                <a:solidFill>
                  <a:srgbClr val="FF0000"/>
                </a:solidFill>
              </a:rPr>
              <a:t>covered ciphers</a:t>
            </a:r>
            <a:r>
              <a:rPr lang="en-US" dirty="0"/>
              <a:t>, secret information is embedded openly. So, if anyone knows the method of embedding, then it can be possible to recover the information. Covered ciphers can classify as a null cipher and grille cipher. </a:t>
            </a:r>
            <a:endParaRPr lang="en-US" dirty="0" smtClean="0"/>
          </a:p>
          <a:p>
            <a:pPr algn="just"/>
            <a:r>
              <a:rPr lang="en-US" dirty="0" smtClean="0"/>
              <a:t>In </a:t>
            </a:r>
            <a:r>
              <a:rPr lang="en-US" dirty="0">
                <a:solidFill>
                  <a:srgbClr val="FF0000"/>
                </a:solidFill>
              </a:rPr>
              <a:t>grille cip</a:t>
            </a:r>
            <a:r>
              <a:rPr lang="en-US" dirty="0"/>
              <a:t>her, secret information is embedded into a template. The words that appear in the openings of the template are the hidden message</a:t>
            </a:r>
            <a:r>
              <a:rPr lang="en-US" dirty="0" smtClean="0"/>
              <a:t>.</a:t>
            </a:r>
          </a:p>
          <a:p>
            <a:pPr algn="just"/>
            <a:r>
              <a:rPr lang="en-US" dirty="0" smtClean="0"/>
              <a:t> </a:t>
            </a:r>
            <a:r>
              <a:rPr lang="en-US" dirty="0"/>
              <a:t>In </a:t>
            </a:r>
            <a:r>
              <a:rPr lang="en-US" dirty="0">
                <a:solidFill>
                  <a:srgbClr val="FF0000"/>
                </a:solidFill>
              </a:rPr>
              <a:t>null cip</a:t>
            </a:r>
            <a:r>
              <a:rPr lang="en-US" dirty="0"/>
              <a:t>her, some predefined set of rules are used to implant the secret information. “Read the second character in every word” is one kind of predefined rule </a:t>
            </a:r>
            <a:endParaRPr lang="en-IN" dirty="0"/>
          </a:p>
          <a:p>
            <a:endParaRPr lang="en-IN" dirty="0"/>
          </a:p>
        </p:txBody>
      </p:sp>
    </p:spTree>
    <p:extLst>
      <p:ext uri="{BB962C8B-B14F-4D97-AF65-F5344CB8AC3E}">
        <p14:creationId xmlns:p14="http://schemas.microsoft.com/office/powerpoint/2010/main" val="1145636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Network Security?</a:t>
            </a:r>
            <a:br>
              <a:rPr lang="en-IN" b="1" dirty="0"/>
            </a:br>
            <a:endParaRPr lang="en-IN" dirty="0"/>
          </a:p>
        </p:txBody>
      </p:sp>
      <p:sp>
        <p:nvSpPr>
          <p:cNvPr id="3" name="Content Placeholder 2"/>
          <p:cNvSpPr>
            <a:spLocks noGrp="1"/>
          </p:cNvSpPr>
          <p:nvPr>
            <p:ph idx="1"/>
          </p:nvPr>
        </p:nvSpPr>
        <p:spPr>
          <a:xfrm>
            <a:off x="1295401" y="1553592"/>
            <a:ext cx="9601196" cy="4322276"/>
          </a:xfrm>
        </p:spPr>
        <p:txBody>
          <a:bodyPr/>
          <a:lstStyle/>
          <a:p>
            <a:pPr algn="just"/>
            <a:r>
              <a:rPr lang="en-US" dirty="0"/>
              <a:t>Network security has become more important to personal computer users, organizations, and the military. </a:t>
            </a:r>
            <a:endParaRPr lang="en-US" dirty="0" smtClean="0"/>
          </a:p>
          <a:p>
            <a:pPr algn="just"/>
            <a:r>
              <a:rPr lang="en-US" dirty="0" smtClean="0"/>
              <a:t>With </a:t>
            </a:r>
            <a:r>
              <a:rPr lang="en-US" dirty="0"/>
              <a:t>the advent of the internet, security became a major concern and the history of security allows a better understanding of the emergence of security technology. </a:t>
            </a:r>
            <a:endParaRPr lang="en-US" dirty="0" smtClean="0"/>
          </a:p>
          <a:p>
            <a:pPr algn="just"/>
            <a:r>
              <a:rPr lang="en-US" dirty="0" smtClean="0"/>
              <a:t>The </a:t>
            </a:r>
            <a:r>
              <a:rPr lang="en-US" dirty="0"/>
              <a:t>internet structure itself allowed for many security threats to </a:t>
            </a:r>
            <a:r>
              <a:rPr lang="en-US" dirty="0" smtClean="0"/>
              <a:t>occur</a:t>
            </a:r>
          </a:p>
          <a:p>
            <a:r>
              <a:rPr lang="en-US" b="1" dirty="0" smtClean="0"/>
              <a:t>Measures </a:t>
            </a:r>
            <a:r>
              <a:rPr lang="en-US" b="1" dirty="0"/>
              <a:t>to protect data during their transmission</a:t>
            </a:r>
            <a:endParaRPr lang="en-IN" b="1" dirty="0"/>
          </a:p>
        </p:txBody>
      </p:sp>
    </p:spTree>
    <p:extLst>
      <p:ext uri="{BB962C8B-B14F-4D97-AF65-F5344CB8AC3E}">
        <p14:creationId xmlns:p14="http://schemas.microsoft.com/office/powerpoint/2010/main" val="9612731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625" y="733558"/>
            <a:ext cx="9601196" cy="358396"/>
          </a:xfrm>
        </p:spPr>
        <p:txBody>
          <a:bodyPr>
            <a:normAutofit fontScale="90000"/>
          </a:bodyPr>
          <a:lstStyle/>
          <a:p>
            <a:r>
              <a:rPr lang="en-US" sz="2400" dirty="0"/>
              <a:t>CLASSIFICATION OF STEGANOGRAPHY BASED ON CARRIER </a:t>
            </a:r>
            <a:r>
              <a:rPr lang="en-US" sz="2400" dirty="0" smtClean="0"/>
              <a:t>FILE</a:t>
            </a:r>
            <a:endParaRPr lang="en-IN" sz="2400" dirty="0"/>
          </a:p>
        </p:txBody>
      </p:sp>
      <p:pic>
        <p:nvPicPr>
          <p:cNvPr id="4" name="Content Placeholder 3"/>
          <p:cNvPicPr>
            <a:picLocks noGrp="1" noChangeAspect="1"/>
          </p:cNvPicPr>
          <p:nvPr>
            <p:ph idx="1"/>
          </p:nvPr>
        </p:nvPicPr>
        <p:blipFill>
          <a:blip r:embed="rId2"/>
          <a:stretch>
            <a:fillRect/>
          </a:stretch>
        </p:blipFill>
        <p:spPr>
          <a:xfrm>
            <a:off x="1206625" y="1584133"/>
            <a:ext cx="5095875" cy="4026554"/>
          </a:xfrm>
          <a:prstGeom prst="rect">
            <a:avLst/>
          </a:prstGeom>
        </p:spPr>
      </p:pic>
      <p:sp>
        <p:nvSpPr>
          <p:cNvPr id="5" name="Rectangle 4"/>
          <p:cNvSpPr/>
          <p:nvPr/>
        </p:nvSpPr>
        <p:spPr>
          <a:xfrm>
            <a:off x="6711518" y="1436833"/>
            <a:ext cx="4225771" cy="1200329"/>
          </a:xfrm>
          <a:prstGeom prst="rect">
            <a:avLst/>
          </a:prstGeom>
        </p:spPr>
        <p:txBody>
          <a:bodyPr wrap="square">
            <a:spAutoFit/>
          </a:bodyPr>
          <a:lstStyle/>
          <a:p>
            <a:r>
              <a:rPr lang="en-US" sz="2400" dirty="0"/>
              <a:t>Carrier file means the file which is used to carry the secret</a:t>
            </a:r>
          </a:p>
          <a:p>
            <a:r>
              <a:rPr lang="en-US" sz="2400" dirty="0"/>
              <a:t>message. </a:t>
            </a:r>
            <a:endParaRPr lang="en-IN" sz="2400" dirty="0"/>
          </a:p>
        </p:txBody>
      </p:sp>
    </p:spTree>
    <p:extLst>
      <p:ext uri="{BB962C8B-B14F-4D97-AF65-F5344CB8AC3E}">
        <p14:creationId xmlns:p14="http://schemas.microsoft.com/office/powerpoint/2010/main" val="32367127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04579"/>
            <a:ext cx="9601196" cy="269619"/>
          </a:xfrm>
        </p:spPr>
        <p:txBody>
          <a:bodyPr>
            <a:noAutofit/>
          </a:bodyPr>
          <a:lstStyle/>
          <a:p>
            <a:r>
              <a:rPr lang="en-US" sz="2000" dirty="0"/>
              <a:t>CLASSIFICATION OF STEGANOGRAPHY BASED ON CARRIER FILE</a:t>
            </a:r>
            <a:endParaRPr lang="en-IN" sz="2000" dirty="0"/>
          </a:p>
        </p:txBody>
      </p:sp>
      <p:sp>
        <p:nvSpPr>
          <p:cNvPr id="3" name="Content Placeholder 2"/>
          <p:cNvSpPr>
            <a:spLocks noGrp="1"/>
          </p:cNvSpPr>
          <p:nvPr>
            <p:ph idx="1"/>
          </p:nvPr>
        </p:nvSpPr>
        <p:spPr>
          <a:xfrm>
            <a:off x="1295401" y="1074198"/>
            <a:ext cx="9601196" cy="4801670"/>
          </a:xfrm>
        </p:spPr>
        <p:txBody>
          <a:bodyPr>
            <a:normAutofit fontScale="85000" lnSpcReduction="20000"/>
          </a:bodyPr>
          <a:lstStyle/>
          <a:p>
            <a:pPr algn="just"/>
            <a:r>
              <a:rPr lang="en-US" dirty="0">
                <a:solidFill>
                  <a:srgbClr val="FF0000"/>
                </a:solidFill>
              </a:rPr>
              <a:t>Text steganography </a:t>
            </a:r>
            <a:r>
              <a:rPr lang="en-US" dirty="0"/>
              <a:t>is a technique where the text file is used as a carrier. In this methods, hiding the message of one text into another one for secure communication</a:t>
            </a:r>
            <a:r>
              <a:rPr lang="en-US" dirty="0" smtClean="0"/>
              <a:t>.</a:t>
            </a:r>
          </a:p>
          <a:p>
            <a:pPr algn="just"/>
            <a:r>
              <a:rPr lang="en-IN" dirty="0">
                <a:solidFill>
                  <a:srgbClr val="FF0000"/>
                </a:solidFill>
              </a:rPr>
              <a:t>Network steganography </a:t>
            </a:r>
            <a:r>
              <a:rPr lang="en-IN" dirty="0"/>
              <a:t>allows users to communicate secretly by embedding information within other messages. </a:t>
            </a:r>
            <a:r>
              <a:rPr lang="en-IN" dirty="0" err="1"/>
              <a:t>Steganophony</a:t>
            </a:r>
            <a:r>
              <a:rPr lang="en-IN" dirty="0"/>
              <a:t>, Transcoding steganography, lost audio packets </a:t>
            </a:r>
            <a:r>
              <a:rPr lang="en-IN" dirty="0" err="1"/>
              <a:t>steganographic</a:t>
            </a:r>
            <a:r>
              <a:rPr lang="en-IN" dirty="0"/>
              <a:t> method, Stream Control Transmission Protocol, etc. are network </a:t>
            </a:r>
            <a:r>
              <a:rPr lang="en-IN" dirty="0" smtClean="0"/>
              <a:t>steganography</a:t>
            </a:r>
          </a:p>
          <a:p>
            <a:pPr algn="just"/>
            <a:r>
              <a:rPr lang="en-US" dirty="0"/>
              <a:t>When an audio file is used as a carrier to implant a message, then this is called </a:t>
            </a:r>
            <a:r>
              <a:rPr lang="en-US" dirty="0">
                <a:solidFill>
                  <a:srgbClr val="FF0000"/>
                </a:solidFill>
              </a:rPr>
              <a:t>audio steganography</a:t>
            </a:r>
            <a:r>
              <a:rPr lang="en-US" dirty="0"/>
              <a:t>. Audio files may be modified in such a way that they contain hidden information in such a way that it is difficult to remove the hidden data without destroying the original </a:t>
            </a:r>
            <a:r>
              <a:rPr lang="en-US" dirty="0" smtClean="0"/>
              <a:t>signal</a:t>
            </a:r>
          </a:p>
          <a:p>
            <a:pPr algn="just"/>
            <a:r>
              <a:rPr lang="en-US" dirty="0"/>
              <a:t>A video consists both of images and audio. When this video file is used as a carrier, then this steganography is called </a:t>
            </a:r>
            <a:r>
              <a:rPr lang="en-US" dirty="0">
                <a:solidFill>
                  <a:srgbClr val="FF0000"/>
                </a:solidFill>
              </a:rPr>
              <a:t>video steganography</a:t>
            </a:r>
            <a:r>
              <a:rPr lang="en-US" dirty="0"/>
              <a:t>. The video steganography technique is almost similar to image and audio </a:t>
            </a:r>
            <a:r>
              <a:rPr lang="en-US" dirty="0" err="1"/>
              <a:t>steganographic</a:t>
            </a:r>
            <a:r>
              <a:rPr lang="en-US" dirty="0"/>
              <a:t> techniques. Using a video file, a large amount of data can be implanted, but the problem is the size of such file and also the time computation. </a:t>
            </a:r>
            <a:endParaRPr lang="en-US" dirty="0" smtClean="0"/>
          </a:p>
          <a:p>
            <a:pPr algn="just"/>
            <a:r>
              <a:rPr lang="en-US" dirty="0"/>
              <a:t>When taking the cover file as the image in steganography is called </a:t>
            </a:r>
            <a:r>
              <a:rPr lang="en-US" dirty="0">
                <a:solidFill>
                  <a:srgbClr val="FF0000"/>
                </a:solidFill>
              </a:rPr>
              <a:t>image steganography</a:t>
            </a:r>
            <a:r>
              <a:rPr lang="en-US" dirty="0"/>
              <a:t>. Images are the most popular and useful cover image </a:t>
            </a:r>
            <a:r>
              <a:rPr lang="en-US" dirty="0" smtClean="0"/>
              <a:t>for steganography</a:t>
            </a:r>
            <a:endParaRPr lang="en-IN" dirty="0"/>
          </a:p>
        </p:txBody>
      </p:sp>
    </p:spTree>
    <p:extLst>
      <p:ext uri="{BB962C8B-B14F-4D97-AF65-F5344CB8AC3E}">
        <p14:creationId xmlns:p14="http://schemas.microsoft.com/office/powerpoint/2010/main" val="27829726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0112" y="714375"/>
            <a:ext cx="9863091" cy="5429250"/>
          </a:xfrm>
          <a:prstGeom prst="rect">
            <a:avLst/>
          </a:prstGeom>
        </p:spPr>
      </p:pic>
    </p:spTree>
    <p:extLst>
      <p:ext uri="{BB962C8B-B14F-4D97-AF65-F5344CB8AC3E}">
        <p14:creationId xmlns:p14="http://schemas.microsoft.com/office/powerpoint/2010/main" val="21522105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1550" y="923278"/>
            <a:ext cx="8407153" cy="5033639"/>
          </a:xfrm>
          <a:prstGeom prst="rect">
            <a:avLst/>
          </a:prstGeom>
        </p:spPr>
      </p:pic>
    </p:spTree>
    <p:extLst>
      <p:ext uri="{BB962C8B-B14F-4D97-AF65-F5344CB8AC3E}">
        <p14:creationId xmlns:p14="http://schemas.microsoft.com/office/powerpoint/2010/main" val="30442045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73880" y="-2427732"/>
            <a:ext cx="18288000" cy="10287000"/>
          </a:xfrm>
          <a:prstGeom prst="rect">
            <a:avLst/>
          </a:prstGeom>
        </p:spPr>
      </p:pic>
    </p:spTree>
    <p:extLst>
      <p:ext uri="{BB962C8B-B14F-4D97-AF65-F5344CB8AC3E}">
        <p14:creationId xmlns:p14="http://schemas.microsoft.com/office/powerpoint/2010/main" val="304365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338" y="440594"/>
            <a:ext cx="9601196" cy="500439"/>
          </a:xfrm>
        </p:spPr>
        <p:txBody>
          <a:bodyPr>
            <a:normAutofit fontScale="90000"/>
          </a:bodyPr>
          <a:lstStyle/>
          <a:p>
            <a:r>
              <a:rPr lang="en-US" dirty="0"/>
              <a:t>Security Attacks, Services And Mechanisms</a:t>
            </a:r>
            <a:endParaRPr lang="en-IN" dirty="0"/>
          </a:p>
        </p:txBody>
      </p:sp>
      <p:sp>
        <p:nvSpPr>
          <p:cNvPr id="3" name="Content Placeholder 2"/>
          <p:cNvSpPr>
            <a:spLocks noGrp="1"/>
          </p:cNvSpPr>
          <p:nvPr>
            <p:ph idx="1"/>
          </p:nvPr>
        </p:nvSpPr>
        <p:spPr>
          <a:xfrm>
            <a:off x="1295401" y="1251751"/>
            <a:ext cx="9601196" cy="4624117"/>
          </a:xfrm>
        </p:spPr>
        <p:txBody>
          <a:bodyPr>
            <a:normAutofit fontScale="92500" lnSpcReduction="10000"/>
          </a:bodyPr>
          <a:lstStyle/>
          <a:p>
            <a:pPr algn="just"/>
            <a:r>
              <a:rPr lang="en-US" dirty="0"/>
              <a:t>To assess the security needs of an organization effectively, the manager responsible for security needs some systematic way of defining the requirements for security and characterization of approaches to satisfy those requirements. </a:t>
            </a:r>
            <a:endParaRPr lang="en-US" dirty="0" smtClean="0"/>
          </a:p>
          <a:p>
            <a:pPr algn="just"/>
            <a:r>
              <a:rPr lang="en-US" dirty="0" smtClean="0"/>
              <a:t>One </a:t>
            </a:r>
            <a:r>
              <a:rPr lang="en-US" dirty="0"/>
              <a:t>approach is to consider three aspects of information </a:t>
            </a:r>
            <a:r>
              <a:rPr lang="en-US" dirty="0" smtClean="0"/>
              <a:t>security</a:t>
            </a:r>
          </a:p>
          <a:p>
            <a:pPr algn="just"/>
            <a:r>
              <a:rPr lang="en-US" b="1" dirty="0" smtClean="0"/>
              <a:t>Security </a:t>
            </a:r>
            <a:r>
              <a:rPr lang="en-US" b="1" dirty="0"/>
              <a:t>attack </a:t>
            </a:r>
            <a:r>
              <a:rPr lang="en-US" dirty="0"/>
              <a:t>– Any action that compromises the security of information owned by an organization. </a:t>
            </a:r>
            <a:endParaRPr lang="en-US" dirty="0" smtClean="0"/>
          </a:p>
          <a:p>
            <a:pPr algn="just"/>
            <a:r>
              <a:rPr lang="en-US" b="1" dirty="0" smtClean="0"/>
              <a:t>Security </a:t>
            </a:r>
            <a:r>
              <a:rPr lang="en-US" b="1" dirty="0"/>
              <a:t>mechanism </a:t>
            </a:r>
            <a:r>
              <a:rPr lang="en-US" dirty="0"/>
              <a:t>– A mechanism that is designed to detect, prevent or recover from a security attack</a:t>
            </a:r>
            <a:r>
              <a:rPr lang="en-US" dirty="0" smtClean="0"/>
              <a:t>.</a:t>
            </a:r>
          </a:p>
          <a:p>
            <a:pPr algn="just"/>
            <a:r>
              <a:rPr lang="en-US" b="1" dirty="0" smtClean="0"/>
              <a:t>Security </a:t>
            </a:r>
            <a:r>
              <a:rPr lang="en-US" b="1" dirty="0"/>
              <a:t>service </a:t>
            </a:r>
            <a:r>
              <a:rPr lang="en-US" dirty="0"/>
              <a:t>– A service that enhances the security of the data processing systems and the information transfers of an organization. The services are intended to counter security attacks and they make use of one or more security mechanisms to provide the service.</a:t>
            </a:r>
            <a:endParaRPr lang="en-IN" dirty="0"/>
          </a:p>
        </p:txBody>
      </p:sp>
    </p:spTree>
    <p:extLst>
      <p:ext uri="{BB962C8B-B14F-4D97-AF65-F5344CB8AC3E}">
        <p14:creationId xmlns:p14="http://schemas.microsoft.com/office/powerpoint/2010/main" val="1287787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57" y="559293"/>
            <a:ext cx="9601196" cy="523784"/>
          </a:xfrm>
        </p:spPr>
        <p:txBody>
          <a:bodyPr>
            <a:normAutofit fontScale="90000"/>
          </a:bodyPr>
          <a:lstStyle/>
          <a:p>
            <a:r>
              <a:rPr lang="en-IN" dirty="0"/>
              <a:t>SECURITY SERVICES</a:t>
            </a:r>
          </a:p>
        </p:txBody>
      </p:sp>
      <p:sp>
        <p:nvSpPr>
          <p:cNvPr id="3" name="Content Placeholder 2"/>
          <p:cNvSpPr>
            <a:spLocks noGrp="1"/>
          </p:cNvSpPr>
          <p:nvPr>
            <p:ph idx="1"/>
          </p:nvPr>
        </p:nvSpPr>
        <p:spPr>
          <a:xfrm>
            <a:off x="1295401" y="1225118"/>
            <a:ext cx="9601196" cy="4650750"/>
          </a:xfrm>
        </p:spPr>
        <p:txBody>
          <a:bodyPr>
            <a:normAutofit fontScale="85000" lnSpcReduction="20000"/>
          </a:bodyPr>
          <a:lstStyle/>
          <a:p>
            <a:pPr algn="just"/>
            <a:r>
              <a:rPr lang="en-US" dirty="0"/>
              <a:t>The classification of security services are as follows: </a:t>
            </a:r>
            <a:endParaRPr lang="en-US" dirty="0" smtClean="0"/>
          </a:p>
          <a:p>
            <a:pPr algn="just"/>
            <a:r>
              <a:rPr lang="en-US" b="1" dirty="0" smtClean="0"/>
              <a:t>Confidentiality</a:t>
            </a:r>
            <a:r>
              <a:rPr lang="en-US" b="1" dirty="0"/>
              <a:t>:</a:t>
            </a:r>
            <a:r>
              <a:rPr lang="en-US" dirty="0"/>
              <a:t> Ensures that the information in a computer system and transmitted information are accessible only for reading by authorized parties. </a:t>
            </a:r>
            <a:r>
              <a:rPr lang="en-US" dirty="0" err="1"/>
              <a:t>Eg</a:t>
            </a:r>
            <a:r>
              <a:rPr lang="en-US" dirty="0"/>
              <a:t>., printing, displaying and other forms of disclosure. </a:t>
            </a:r>
            <a:endParaRPr lang="en-US" dirty="0" smtClean="0"/>
          </a:p>
          <a:p>
            <a:pPr algn="just"/>
            <a:r>
              <a:rPr lang="en-US" b="1" dirty="0" smtClean="0"/>
              <a:t>Authentication</a:t>
            </a:r>
            <a:r>
              <a:rPr lang="en-US" b="1" dirty="0"/>
              <a:t>:</a:t>
            </a:r>
            <a:r>
              <a:rPr lang="en-US" dirty="0"/>
              <a:t> Ensures that the origin of a message or electronic document is correctly identified, with an assurance that the identity is not false. </a:t>
            </a:r>
            <a:endParaRPr lang="en-US" dirty="0" smtClean="0"/>
          </a:p>
          <a:p>
            <a:pPr algn="just"/>
            <a:r>
              <a:rPr lang="en-US" b="1" dirty="0"/>
              <a:t>Integrity:</a:t>
            </a:r>
            <a:r>
              <a:rPr lang="en-US" dirty="0"/>
              <a:t> </a:t>
            </a:r>
            <a:r>
              <a:rPr lang="en-US" dirty="0" smtClean="0"/>
              <a:t>Ensures </a:t>
            </a:r>
            <a:r>
              <a:rPr lang="en-US" dirty="0"/>
              <a:t>that only authorized parties are able to modify computer system assets and transmitted information. Modification includes writing, changing status, deleting, creating and delaying or replaying of transmitted messages. </a:t>
            </a:r>
            <a:endParaRPr lang="en-US" dirty="0" smtClean="0"/>
          </a:p>
          <a:p>
            <a:pPr algn="just"/>
            <a:r>
              <a:rPr lang="en-US" dirty="0" smtClean="0"/>
              <a:t> </a:t>
            </a:r>
            <a:r>
              <a:rPr lang="en-US" b="1" dirty="0"/>
              <a:t>Non repudiation</a:t>
            </a:r>
            <a:r>
              <a:rPr lang="en-US" dirty="0"/>
              <a:t>: Requires that neither the sender nor the receiver of a message be able to deny the transmission. </a:t>
            </a:r>
            <a:endParaRPr lang="en-US" dirty="0" smtClean="0"/>
          </a:p>
          <a:p>
            <a:pPr algn="just"/>
            <a:r>
              <a:rPr lang="en-US" b="1" dirty="0" smtClean="0"/>
              <a:t>Access </a:t>
            </a:r>
            <a:r>
              <a:rPr lang="en-US" b="1" dirty="0"/>
              <a:t>control</a:t>
            </a:r>
            <a:r>
              <a:rPr lang="en-US" dirty="0"/>
              <a:t>: Requires that access to information resources may be controlled by or the target system. </a:t>
            </a:r>
            <a:endParaRPr lang="en-US" dirty="0" smtClean="0"/>
          </a:p>
          <a:p>
            <a:pPr algn="just"/>
            <a:r>
              <a:rPr lang="en-US" b="1" dirty="0" smtClean="0"/>
              <a:t>Availability</a:t>
            </a:r>
            <a:r>
              <a:rPr lang="en-US" dirty="0"/>
              <a:t>: Requires that computer system assets be available to authorized parties when needed.</a:t>
            </a:r>
            <a:endParaRPr lang="en-IN" dirty="0"/>
          </a:p>
        </p:txBody>
      </p:sp>
    </p:spTree>
    <p:extLst>
      <p:ext uri="{BB962C8B-B14F-4D97-AF65-F5344CB8AC3E}">
        <p14:creationId xmlns:p14="http://schemas.microsoft.com/office/powerpoint/2010/main" val="3498213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2260" y="1016000"/>
            <a:ext cx="9357064" cy="1754326"/>
          </a:xfrm>
          <a:prstGeom prst="rect">
            <a:avLst/>
          </a:prstGeom>
        </p:spPr>
        <p:txBody>
          <a:bodyPr wrap="square">
            <a:spAutoFit/>
          </a:bodyPr>
          <a:lstStyle/>
          <a:p>
            <a:r>
              <a:rPr lang="en-US" b="1" dirty="0"/>
              <a:t>AUTHENTICATION </a:t>
            </a:r>
            <a:endParaRPr lang="en-US" b="1" dirty="0" smtClean="0"/>
          </a:p>
          <a:p>
            <a:r>
              <a:rPr lang="en-US" dirty="0" smtClean="0"/>
              <a:t>The </a:t>
            </a:r>
            <a:r>
              <a:rPr lang="en-US" dirty="0"/>
              <a:t>assurance that the communicating entity is the one that it claims to be. </a:t>
            </a:r>
            <a:endParaRPr lang="en-US" dirty="0" smtClean="0"/>
          </a:p>
          <a:p>
            <a:r>
              <a:rPr lang="en-US" b="1" dirty="0" smtClean="0"/>
              <a:t>Peer </a:t>
            </a:r>
            <a:r>
              <a:rPr lang="en-US" b="1" dirty="0"/>
              <a:t>Entity Authentication </a:t>
            </a:r>
            <a:r>
              <a:rPr lang="en-US" dirty="0"/>
              <a:t>Used in association with a logical connection to provide confidence in the identity of the entities connected</a:t>
            </a:r>
            <a:r>
              <a:rPr lang="en-US" dirty="0" smtClean="0"/>
              <a:t>.</a:t>
            </a:r>
          </a:p>
          <a:p>
            <a:r>
              <a:rPr lang="en-US" b="1" dirty="0" smtClean="0"/>
              <a:t>Data </a:t>
            </a:r>
            <a:r>
              <a:rPr lang="en-US" b="1" dirty="0"/>
              <a:t>Origin Authentication </a:t>
            </a:r>
            <a:r>
              <a:rPr lang="en-US" dirty="0"/>
              <a:t>In a connectionless transfer, provides assurance that the source of received data is as claimed.</a:t>
            </a:r>
            <a:endParaRPr lang="en-IN" dirty="0"/>
          </a:p>
        </p:txBody>
      </p:sp>
    </p:spTree>
    <p:extLst>
      <p:ext uri="{BB962C8B-B14F-4D97-AF65-F5344CB8AC3E}">
        <p14:creationId xmlns:p14="http://schemas.microsoft.com/office/powerpoint/2010/main" val="2884564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91561"/>
          </a:xfrm>
        </p:spPr>
        <p:txBody>
          <a:bodyPr>
            <a:normAutofit fontScale="90000"/>
          </a:bodyPr>
          <a:lstStyle/>
          <a:p>
            <a:r>
              <a:rPr lang="en-IN" dirty="0" smtClean="0"/>
              <a:t>Fundamentals</a:t>
            </a:r>
            <a:endParaRPr lang="en-IN" dirty="0"/>
          </a:p>
        </p:txBody>
      </p:sp>
      <p:pic>
        <p:nvPicPr>
          <p:cNvPr id="4" name="Picture 2"/>
          <p:cNvPicPr>
            <a:picLocks noGrp="1" noChangeAspect="1" noChangeArrowheads="1"/>
          </p:cNvPicPr>
          <p:nvPr>
            <p:ph idx="1"/>
          </p:nvPr>
        </p:nvPicPr>
        <p:blipFill>
          <a:blip r:embed="rId2"/>
          <a:srcRect/>
          <a:stretch>
            <a:fillRect/>
          </a:stretch>
        </p:blipFill>
        <p:spPr bwMode="auto">
          <a:xfrm>
            <a:off x="1295402" y="1861136"/>
            <a:ext cx="9601196" cy="4051392"/>
          </a:xfrm>
          <a:prstGeom prst="rect">
            <a:avLst/>
          </a:prstGeom>
          <a:noFill/>
          <a:ln w="9525">
            <a:noFill/>
            <a:miter lim="800000"/>
            <a:headEnd/>
            <a:tailEnd/>
          </a:ln>
          <a:effectLst/>
        </p:spPr>
      </p:pic>
    </p:spTree>
    <p:extLst>
      <p:ext uri="{BB962C8B-B14F-4D97-AF65-F5344CB8AC3E}">
        <p14:creationId xmlns:p14="http://schemas.microsoft.com/office/powerpoint/2010/main" val="2150402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1829</TotalTime>
  <Words>4234</Words>
  <Application>Microsoft Office PowerPoint</Application>
  <PresentationFormat>Widescreen</PresentationFormat>
  <Paragraphs>235</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Garamond</vt:lpstr>
      <vt:lpstr>Times New Roman</vt:lpstr>
      <vt:lpstr>Wingdings</vt:lpstr>
      <vt:lpstr>Organic</vt:lpstr>
      <vt:lpstr>SCSA1602 - NETWORK SECURITY</vt:lpstr>
      <vt:lpstr>Syllabus</vt:lpstr>
      <vt:lpstr>Course Outcomes</vt:lpstr>
      <vt:lpstr>What Is Network Security? </vt:lpstr>
      <vt:lpstr>What Is Network Security? </vt:lpstr>
      <vt:lpstr>Security Attacks, Services And Mechanisms</vt:lpstr>
      <vt:lpstr>SECURITY SERVICES</vt:lpstr>
      <vt:lpstr>PowerPoint Presentation</vt:lpstr>
      <vt:lpstr>Fundamentals</vt:lpstr>
      <vt:lpstr>Confidentiality</vt:lpstr>
      <vt:lpstr>Integrity</vt:lpstr>
      <vt:lpstr>Availability</vt:lpstr>
      <vt:lpstr>PowerPoint Presentation</vt:lpstr>
      <vt:lpstr>AUTHENTICATION</vt:lpstr>
      <vt:lpstr>NONREPUDIATION </vt:lpstr>
      <vt:lpstr>SECURITY ATTACKS</vt:lpstr>
      <vt:lpstr>SECURITY ATTACKS</vt:lpstr>
      <vt:lpstr>Passive attack</vt:lpstr>
      <vt:lpstr>Active attacks</vt:lpstr>
      <vt:lpstr> A MODEL FOR NETWORK SECURITY </vt:lpstr>
      <vt:lpstr>PowerPoint Presentation</vt:lpstr>
      <vt:lpstr>Tasks in designing a particular security service </vt:lpstr>
      <vt:lpstr>Network Access Security Model </vt:lpstr>
      <vt:lpstr>CLASSICAL ENCRYPTION TECHNIQUES</vt:lpstr>
      <vt:lpstr>CLASSICAL ENCRYPTION TECHNIQUES</vt:lpstr>
      <vt:lpstr>Symmetric cipher model</vt:lpstr>
      <vt:lpstr>Symmetric cipher model</vt:lpstr>
      <vt:lpstr>Symmetric cipher model</vt:lpstr>
      <vt:lpstr>Symmetric cipher model</vt:lpstr>
      <vt:lpstr>Symmetric cipher model</vt:lpstr>
      <vt:lpstr>Two basic requirements of encryption</vt:lpstr>
      <vt:lpstr>Symmetric cipher model</vt:lpstr>
      <vt:lpstr> Cryptographic systems are characterized along three independent dimensions  </vt:lpstr>
      <vt:lpstr>Cryptanalysis and Brute-Force Attack </vt:lpstr>
      <vt:lpstr>Cryptanalysis and Brute-Force Attack </vt:lpstr>
      <vt:lpstr>Substitution Techniques </vt:lpstr>
      <vt:lpstr>Caesar cipher  </vt:lpstr>
      <vt:lpstr>Monoalphabetic Substitution Cipher</vt:lpstr>
      <vt:lpstr>Monoalphabetic Substitution Cipher</vt:lpstr>
      <vt:lpstr>PowerPoint Presentation</vt:lpstr>
      <vt:lpstr>Playfair Cipher </vt:lpstr>
      <vt:lpstr>Polyalphabetic Ciphers </vt:lpstr>
      <vt:lpstr>PowerPoint Presentation</vt:lpstr>
      <vt:lpstr>Steganography</vt:lpstr>
      <vt:lpstr>Security System</vt:lpstr>
      <vt:lpstr>Classification: Steganography</vt:lpstr>
      <vt:lpstr>Classification: Steganography</vt:lpstr>
      <vt:lpstr>Classification: Linguistic Steganography</vt:lpstr>
      <vt:lpstr>Classification: Linguistic Steganography</vt:lpstr>
      <vt:lpstr>CLASSIFICATION OF STEGANOGRAPHY BASED ON CARRIER FILE</vt:lpstr>
      <vt:lpstr>CLASSIFICATION OF STEGANOGRAPHY BASED ON CARRIER FILE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SCSA5104 - NETWORK TECHNOLOGIES AND PROTOCOLS</dc:title>
  <dc:creator>S.Prayla Shyry</dc:creator>
  <cp:lastModifiedBy>S.Prayla Shyry</cp:lastModifiedBy>
  <cp:revision>124</cp:revision>
  <dcterms:created xsi:type="dcterms:W3CDTF">2020-11-17T03:53:45Z</dcterms:created>
  <dcterms:modified xsi:type="dcterms:W3CDTF">2022-01-21T05:42:19Z</dcterms:modified>
</cp:coreProperties>
</file>