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8" r:id="rId5"/>
    <p:sldId id="288" r:id="rId6"/>
    <p:sldId id="276" r:id="rId7"/>
    <p:sldId id="283" r:id="rId8"/>
    <p:sldId id="284" r:id="rId9"/>
    <p:sldId id="285" r:id="rId10"/>
    <p:sldId id="286" r:id="rId11"/>
    <p:sldId id="287" r:id="rId12"/>
    <p:sldId id="364" r:id="rId13"/>
    <p:sldId id="303"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113" d="100"/>
          <a:sy n="113" d="100"/>
        </p:scale>
        <p:origin x="51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1E9391-3806-4940-B6D3-4B6A20DA3CF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126683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1E9391-3806-4940-B6D3-4B6A20DA3CF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181289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1E9391-3806-4940-B6D3-4B6A20DA3CF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2798937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916113"/>
            <a:ext cx="53848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6197600" y="1916114"/>
            <a:ext cx="5384800" cy="2028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6197600" y="4097339"/>
            <a:ext cx="5384800" cy="2028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5D26DB53-9975-45AC-A916-0162A1B10FD5}"/>
              </a:ext>
            </a:extLst>
          </p:cNvPr>
          <p:cNvSpPr>
            <a:spLocks noGrp="1"/>
          </p:cNvSpPr>
          <p:nvPr>
            <p:ph type="dt" sz="half" idx="10"/>
          </p:nvPr>
        </p:nvSpPr>
        <p:spPr>
          <a:xfrm>
            <a:off x="609600" y="6245225"/>
            <a:ext cx="2844800" cy="476250"/>
          </a:xfrm>
        </p:spPr>
        <p:txBody>
          <a:bodyPr/>
          <a:lstStyle>
            <a:lvl1pPr>
              <a:defRPr/>
            </a:lvl1pPr>
          </a:lstStyle>
          <a:p>
            <a:pPr>
              <a:defRPr/>
            </a:pPr>
            <a:endParaRPr lang="en-US" altLang="ko-KR"/>
          </a:p>
        </p:txBody>
      </p:sp>
      <p:sp>
        <p:nvSpPr>
          <p:cNvPr id="7" name="Footer Placeholder 6">
            <a:extLst>
              <a:ext uri="{FF2B5EF4-FFF2-40B4-BE49-F238E27FC236}">
                <a16:creationId xmlns:a16="http://schemas.microsoft.com/office/drawing/2014/main" id="{064BE7E8-4A53-45BA-BB89-310C78443F97}"/>
              </a:ext>
            </a:extLst>
          </p:cNvPr>
          <p:cNvSpPr>
            <a:spLocks noGrp="1"/>
          </p:cNvSpPr>
          <p:nvPr>
            <p:ph type="ftr" sz="quarter" idx="11"/>
          </p:nvPr>
        </p:nvSpPr>
        <p:spPr>
          <a:xfrm>
            <a:off x="4165600" y="6245225"/>
            <a:ext cx="3860800" cy="476250"/>
          </a:xfrm>
        </p:spPr>
        <p:txBody>
          <a:bodyPr/>
          <a:lstStyle>
            <a:lvl1pPr>
              <a:defRPr/>
            </a:lvl1pPr>
          </a:lstStyle>
          <a:p>
            <a:pPr>
              <a:defRPr/>
            </a:pPr>
            <a:endParaRPr lang="en-US" altLang="ko-KR"/>
          </a:p>
        </p:txBody>
      </p:sp>
      <p:sp>
        <p:nvSpPr>
          <p:cNvPr id="8" name="Slide Number Placeholder 7">
            <a:extLst>
              <a:ext uri="{FF2B5EF4-FFF2-40B4-BE49-F238E27FC236}">
                <a16:creationId xmlns:a16="http://schemas.microsoft.com/office/drawing/2014/main" id="{A91864AA-5837-4B73-AFB7-F27F2EEB960A}"/>
              </a:ext>
            </a:extLst>
          </p:cNvPr>
          <p:cNvSpPr>
            <a:spLocks noGrp="1"/>
          </p:cNvSpPr>
          <p:nvPr>
            <p:ph type="sldNum" sz="quarter" idx="12"/>
          </p:nvPr>
        </p:nvSpPr>
        <p:spPr>
          <a:xfrm>
            <a:off x="8737600" y="6245225"/>
            <a:ext cx="2844800" cy="476250"/>
          </a:xfrm>
        </p:spPr>
        <p:txBody>
          <a:bodyPr/>
          <a:lstStyle>
            <a:lvl1pPr>
              <a:defRPr/>
            </a:lvl1pPr>
          </a:lstStyle>
          <a:p>
            <a:pPr>
              <a:defRPr/>
            </a:pPr>
            <a:fld id="{765CFB70-FC5A-4B7A-BF42-D54B012713BB}" type="slidenum">
              <a:rPr lang="en-US" altLang="ko-KR"/>
              <a:pPr>
                <a:defRPr/>
              </a:pPr>
              <a:t>‹#›</a:t>
            </a:fld>
            <a:endParaRPr lang="en-US" altLang="ko-KR"/>
          </a:p>
        </p:txBody>
      </p:sp>
    </p:spTree>
    <p:extLst>
      <p:ext uri="{BB962C8B-B14F-4D97-AF65-F5344CB8AC3E}">
        <p14:creationId xmlns:p14="http://schemas.microsoft.com/office/powerpoint/2010/main" val="194631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1E9391-3806-4940-B6D3-4B6A20DA3CF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343201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E9391-3806-4940-B6D3-4B6A20DA3CF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296081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1E9391-3806-4940-B6D3-4B6A20DA3CF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122090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1E9391-3806-4940-B6D3-4B6A20DA3CFE}"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369483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1E9391-3806-4940-B6D3-4B6A20DA3CFE}"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347058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E9391-3806-4940-B6D3-4B6A20DA3CFE}"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135969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1E9391-3806-4940-B6D3-4B6A20DA3CF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274548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1E9391-3806-4940-B6D3-4B6A20DA3CF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28E8A-7753-48B6-B917-BED7B66C815F}" type="slidenum">
              <a:rPr lang="en-US" smtClean="0"/>
              <a:t>‹#›</a:t>
            </a:fld>
            <a:endParaRPr lang="en-US"/>
          </a:p>
        </p:txBody>
      </p:sp>
    </p:spTree>
    <p:extLst>
      <p:ext uri="{BB962C8B-B14F-4D97-AF65-F5344CB8AC3E}">
        <p14:creationId xmlns:p14="http://schemas.microsoft.com/office/powerpoint/2010/main" val="186160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E9391-3806-4940-B6D3-4B6A20DA3CFE}" type="datetimeFigureOut">
              <a:rPr lang="en-US" smtClean="0"/>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28E8A-7753-48B6-B917-BED7B66C815F}" type="slidenum">
              <a:rPr lang="en-US" smtClean="0"/>
              <a:t>‹#›</a:t>
            </a:fld>
            <a:endParaRPr lang="en-US"/>
          </a:p>
        </p:txBody>
      </p:sp>
    </p:spTree>
    <p:extLst>
      <p:ext uri="{BB962C8B-B14F-4D97-AF65-F5344CB8AC3E}">
        <p14:creationId xmlns:p14="http://schemas.microsoft.com/office/powerpoint/2010/main" val="1426749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253191"/>
            <a:ext cx="10515600" cy="1325563"/>
          </a:xfrm>
        </p:spPr>
        <p:txBody>
          <a:bodyPr/>
          <a:lstStyle/>
          <a:p>
            <a:pPr algn="ctr"/>
            <a:r>
              <a:rPr lang="en-US" dirty="0"/>
              <a:t>Random numbers</a:t>
            </a:r>
          </a:p>
        </p:txBody>
      </p:sp>
    </p:spTree>
    <p:extLst>
      <p:ext uri="{BB962C8B-B14F-4D97-AF65-F5344CB8AC3E}">
        <p14:creationId xmlns:p14="http://schemas.microsoft.com/office/powerpoint/2010/main" val="285475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F7B5-3B00-4428-BA85-92758A7719E2}"/>
              </a:ext>
            </a:extLst>
          </p:cNvPr>
          <p:cNvSpPr>
            <a:spLocks noGrp="1"/>
          </p:cNvSpPr>
          <p:nvPr>
            <p:ph type="title"/>
          </p:nvPr>
        </p:nvSpPr>
        <p:spPr/>
        <p:txBody>
          <a:bodyPr/>
          <a:lstStyle/>
          <a:p>
            <a:r>
              <a:rPr lang="en-IN" dirty="0"/>
              <a:t>Linear Congruential Generator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7AA90-2EDC-47CB-AFAD-ABDC331BCC1B}"/>
                  </a:ext>
                </a:extLst>
              </p:cNvPr>
              <p:cNvSpPr>
                <a:spLocks noGrp="1"/>
              </p:cNvSpPr>
              <p:nvPr>
                <p:ph idx="1"/>
              </p:nvPr>
            </p:nvSpPr>
            <p:spPr>
              <a:xfrm>
                <a:off x="609600" y="1532467"/>
                <a:ext cx="10744200" cy="4644496"/>
              </a:xfrm>
            </p:spPr>
            <p:txBody>
              <a:bodyPr>
                <a:normAutofit fontScale="92500" lnSpcReduction="10000"/>
              </a:bodyPr>
              <a:lstStyle/>
              <a:p>
                <a:r>
                  <a:rPr lang="en-IN" dirty="0"/>
                  <a:t>This type of algorithm generates long random strings of numbers with sequence repeating at some point.</a:t>
                </a:r>
              </a:p>
              <a:p>
                <a:r>
                  <a:rPr lang="en-IN" dirty="0"/>
                  <a:t>The random string of values generated is determined by a fixed number called seed</a:t>
                </a:r>
              </a:p>
              <a:p>
                <a:pPr marL="0" indent="0">
                  <a:buNone/>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𝑛</m:t>
                          </m:r>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𝑥𝑛</m:t>
                          </m:r>
                        </m:sub>
                      </m:sSub>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 </m:t>
                      </m:r>
                      <m:r>
                        <a:rPr lang="en-IN" i="1">
                          <a:latin typeface="Cambria Math" panose="02040503050406030204" pitchFamily="18" charset="0"/>
                        </a:rPr>
                        <m:t>𝑚𝑜𝑑</m:t>
                      </m:r>
                      <m:r>
                        <a:rPr lang="en-IN" i="1">
                          <a:latin typeface="Cambria Math" panose="02040503050406030204" pitchFamily="18" charset="0"/>
                        </a:rPr>
                        <m:t> </m:t>
                      </m:r>
                      <m:r>
                        <a:rPr lang="en-IN" i="1">
                          <a:latin typeface="Cambria Math" panose="02040503050406030204" pitchFamily="18" charset="0"/>
                        </a:rPr>
                        <m:t>𝑚</m:t>
                      </m:r>
                      <m:r>
                        <a:rPr lang="en-IN" i="1">
                          <a:latin typeface="Cambria Math" panose="02040503050406030204" pitchFamily="18" charset="0"/>
                        </a:rPr>
                        <m:t>)</m:t>
                      </m:r>
                    </m:oMath>
                  </m:oMathPara>
                </a14:m>
                <a:endParaRPr lang="en-IN" dirty="0"/>
              </a:p>
              <a:p>
                <a:pPr marL="0" indent="0">
                  <a:buNone/>
                </a:pPr>
                <a:r>
                  <a:rPr lang="en-IN" dirty="0"/>
                  <a:t>Where n</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oMath>
                </a14:m>
                <a:endParaRPr lang="en-IN" dirty="0"/>
              </a:p>
              <a:p>
                <a:r>
                  <a:rPr lang="en-IN" dirty="0"/>
                  <a:t>a and b are relatively prime numbers(</a:t>
                </a:r>
                <a:r>
                  <a:rPr lang="en-IN"/>
                  <a:t>divisible only by 1)</a:t>
                </a:r>
                <a:endParaRPr lang="en-IN" dirty="0"/>
              </a:p>
              <a:p>
                <a:r>
                  <a:rPr lang="en-IN" dirty="0"/>
                  <a:t>m is modulus and m &gt;0</a:t>
                </a:r>
              </a:p>
              <a:p>
                <a:r>
                  <a:rPr lang="en-IN" dirty="0"/>
                  <a:t>a is multiplier and 0&lt;a&lt;m</a:t>
                </a:r>
              </a:p>
              <a:p>
                <a:r>
                  <a:rPr lang="en-IN" dirty="0"/>
                  <a:t>b is multiplier and 0&lt;b&lt;m</a:t>
                </a: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0  </m:t>
                        </m:r>
                      </m:sub>
                    </m:sSub>
                  </m:oMath>
                </a14:m>
                <a:r>
                  <a:rPr lang="en-IN" dirty="0"/>
                  <a:t>is starting seed value.</a:t>
                </a:r>
              </a:p>
              <a:p>
                <a:endParaRPr lang="en-IN" dirty="0"/>
              </a:p>
            </p:txBody>
          </p:sp>
        </mc:Choice>
        <mc:Fallback xmlns="">
          <p:sp>
            <p:nvSpPr>
              <p:cNvPr id="3" name="Content Placeholder 2">
                <a:extLst>
                  <a:ext uri="{FF2B5EF4-FFF2-40B4-BE49-F238E27FC236}">
                    <a16:creationId xmlns:a16="http://schemas.microsoft.com/office/drawing/2014/main" id="{CA97AA90-2EDC-47CB-AFAD-ABDC331BCC1B}"/>
                  </a:ext>
                </a:extLst>
              </p:cNvPr>
              <p:cNvSpPr>
                <a:spLocks noGrp="1" noRot="1" noChangeAspect="1" noMove="1" noResize="1" noEditPoints="1" noAdjustHandles="1" noChangeArrowheads="1" noChangeShapeType="1" noTextEdit="1"/>
              </p:cNvSpPr>
              <p:nvPr>
                <p:ph idx="1"/>
              </p:nvPr>
            </p:nvSpPr>
            <p:spPr>
              <a:xfrm>
                <a:off x="609600" y="1532467"/>
                <a:ext cx="10744200" cy="4644496"/>
              </a:xfrm>
              <a:blipFill>
                <a:blip r:embed="rId2"/>
                <a:stretch>
                  <a:fillRect l="-1021" t="-2625" b="-656"/>
                </a:stretch>
              </a:blipFill>
            </p:spPr>
            <p:txBody>
              <a:bodyPr/>
              <a:lstStyle/>
              <a:p>
                <a:r>
                  <a:rPr lang="en-IN">
                    <a:noFill/>
                  </a:rPr>
                  <a:t> </a:t>
                </a:r>
              </a:p>
            </p:txBody>
          </p:sp>
        </mc:Fallback>
      </mc:AlternateContent>
    </p:spTree>
    <p:extLst>
      <p:ext uri="{BB962C8B-B14F-4D97-AF65-F5344CB8AC3E}">
        <p14:creationId xmlns:p14="http://schemas.microsoft.com/office/powerpoint/2010/main" val="213841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F4B9-69B1-4D32-A93B-0B4EEA33F803}"/>
              </a:ext>
            </a:extLst>
          </p:cNvPr>
          <p:cNvSpPr>
            <a:spLocks noGrp="1"/>
          </p:cNvSpPr>
          <p:nvPr>
            <p:ph type="title"/>
          </p:nvPr>
        </p:nvSpPr>
        <p:spPr>
          <a:xfrm>
            <a:off x="296333" y="144993"/>
            <a:ext cx="10515600" cy="684742"/>
          </a:xfrm>
        </p:spPr>
        <p:txBody>
          <a:bodyPr>
            <a:normAutofit fontScale="90000"/>
          </a:bodyPr>
          <a:lstStyle/>
          <a:p>
            <a:r>
              <a:rPr lang="en-IN" dirty="0"/>
              <a:t>Example of LCG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D2C0E-1068-4502-9E8C-43AAD7630E13}"/>
                  </a:ext>
                </a:extLst>
              </p:cNvPr>
              <p:cNvSpPr>
                <a:spLocks noGrp="1"/>
              </p:cNvSpPr>
              <p:nvPr>
                <p:ph idx="1"/>
              </p:nvPr>
            </p:nvSpPr>
            <p:spPr>
              <a:xfrm>
                <a:off x="550333" y="1193800"/>
                <a:ext cx="10803467" cy="4983163"/>
              </a:xfrm>
            </p:spPr>
            <p:txBody>
              <a:bodyPr>
                <a:normAutofit fontScale="62500" lnSpcReduction="20000"/>
              </a:bodyPr>
              <a:lstStyle/>
              <a:p>
                <a:r>
                  <a:rPr lang="en-IN" dirty="0"/>
                  <a:t>Given m=16;a=3;b=1</a:t>
                </a:r>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𝑛</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𝑥𝑛</m:t>
                          </m:r>
                        </m:sub>
                      </m:sSub>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𝑚𝑜𝑑</m:t>
                      </m:r>
                      <m:r>
                        <a:rPr lang="en-IN" b="0" i="1" smtClean="0">
                          <a:latin typeface="Cambria Math" panose="02040503050406030204" pitchFamily="18" charset="0"/>
                        </a:rPr>
                        <m:t> </m:t>
                      </m:r>
                      <m:r>
                        <a:rPr lang="en-IN" b="0" i="1" smtClean="0">
                          <a:latin typeface="Cambria Math" panose="02040503050406030204" pitchFamily="18" charset="0"/>
                        </a:rPr>
                        <m:t>𝑚</m:t>
                      </m:r>
                      <m:r>
                        <a:rPr lang="en-IN" b="0" i="1" smtClean="0">
                          <a:latin typeface="Cambria Math" panose="02040503050406030204" pitchFamily="18" charset="0"/>
                        </a:rPr>
                        <m:t>)</m:t>
                      </m:r>
                    </m:oMath>
                  </m:oMathPara>
                </a14:m>
                <a:endParaRPr lang="en-IN" dirty="0"/>
              </a:p>
              <a:p>
                <a:pPr marL="0" indent="0">
                  <a:buNone/>
                </a:pPr>
                <a:endParaRPr lang="en-IN" dirty="0"/>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0=</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×0+1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16</m:t>
                        </m:r>
                      </m:e>
                    </m:d>
                    <m:r>
                      <a:rPr lang="en-IN" b="0" i="1" smtClean="0">
                        <a:latin typeface="Cambria Math" panose="02040503050406030204" pitchFamily="18" charset="0"/>
                        <a:ea typeface="Cambria Math" panose="02040503050406030204" pitchFamily="18" charset="0"/>
                      </a:rPr>
                      <m:t>=1</m:t>
                    </m:r>
                  </m:oMath>
                </a14:m>
                <a:endParaRPr lang="en-IN" b="0" dirty="0">
                  <a:ea typeface="Cambria Math" panose="02040503050406030204" pitchFamily="18" charset="0"/>
                </a:endParaRP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×1+1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16</m:t>
                        </m:r>
                      </m:e>
                    </m:d>
                    <m:r>
                      <a:rPr lang="en-IN" b="0" i="1" smtClean="0">
                        <a:latin typeface="Cambria Math" panose="02040503050406030204" pitchFamily="18" charset="0"/>
                        <a:ea typeface="Cambria Math" panose="02040503050406030204" pitchFamily="18" charset="0"/>
                      </a:rPr>
                      <m:t>=4</m:t>
                    </m:r>
                  </m:oMath>
                </a14:m>
                <a:endParaRPr lang="en-IN" b="0" dirty="0">
                  <a:ea typeface="Cambria Math" panose="02040503050406030204" pitchFamily="18" charset="0"/>
                </a:endParaRP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×4+1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16</m:t>
                        </m:r>
                      </m:e>
                    </m:d>
                    <m:r>
                      <a:rPr lang="en-IN" b="0" i="1" smtClean="0">
                        <a:latin typeface="Cambria Math" panose="02040503050406030204" pitchFamily="18" charset="0"/>
                        <a:ea typeface="Cambria Math" panose="02040503050406030204" pitchFamily="18" charset="0"/>
                      </a:rPr>
                      <m:t>=13</m:t>
                    </m:r>
                  </m:oMath>
                </a14:m>
                <a:endParaRPr lang="en-IN" b="0" dirty="0">
                  <a:ea typeface="Cambria Math" panose="02040503050406030204" pitchFamily="18" charset="0"/>
                </a:endParaRP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3=</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×13+1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16</m:t>
                        </m:r>
                      </m:e>
                    </m:d>
                    <m:r>
                      <a:rPr lang="en-IN" b="0" i="1" smtClean="0">
                        <a:latin typeface="Cambria Math" panose="02040503050406030204" pitchFamily="18" charset="0"/>
                        <a:ea typeface="Cambria Math" panose="02040503050406030204" pitchFamily="18" charset="0"/>
                      </a:rPr>
                      <m:t>=8</m:t>
                    </m:r>
                  </m:oMath>
                </a14:m>
                <a:endParaRPr lang="en-IN" b="0" dirty="0">
                  <a:ea typeface="Cambria Math" panose="02040503050406030204" pitchFamily="18" charset="0"/>
                </a:endParaRP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4=</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×8+1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16</m:t>
                        </m:r>
                      </m:e>
                    </m:d>
                    <m:r>
                      <a:rPr lang="en-IN" b="0" i="1" smtClean="0">
                        <a:latin typeface="Cambria Math" panose="02040503050406030204" pitchFamily="18" charset="0"/>
                        <a:ea typeface="Cambria Math" panose="02040503050406030204" pitchFamily="18" charset="0"/>
                      </a:rPr>
                      <m:t>=9</m:t>
                    </m:r>
                  </m:oMath>
                </a14:m>
                <a:endParaRPr lang="en-IN" b="0" dirty="0">
                  <a:ea typeface="Cambria Math" panose="02040503050406030204" pitchFamily="18" charset="0"/>
                </a:endParaRP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5=</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×9+1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16</m:t>
                        </m:r>
                      </m:e>
                    </m:d>
                    <m:r>
                      <a:rPr lang="en-IN" b="0" i="1" smtClean="0">
                        <a:latin typeface="Cambria Math" panose="02040503050406030204" pitchFamily="18" charset="0"/>
                        <a:ea typeface="Cambria Math" panose="02040503050406030204" pitchFamily="18" charset="0"/>
                      </a:rPr>
                      <m:t>=12</m:t>
                    </m:r>
                  </m:oMath>
                </a14:m>
                <a:endParaRPr lang="en-IN" b="0" dirty="0">
                  <a:ea typeface="Cambria Math" panose="02040503050406030204" pitchFamily="18" charset="0"/>
                </a:endParaRP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6=</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×12+1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16</m:t>
                        </m:r>
                      </m:e>
                    </m:d>
                    <m:r>
                      <a:rPr lang="en-IN" b="0" i="1" smtClean="0">
                        <a:latin typeface="Cambria Math" panose="02040503050406030204" pitchFamily="18" charset="0"/>
                        <a:ea typeface="Cambria Math" panose="02040503050406030204" pitchFamily="18" charset="0"/>
                      </a:rPr>
                      <m:t>=5</m:t>
                    </m:r>
                  </m:oMath>
                </a14:m>
                <a:endParaRPr lang="en-IN" b="0" dirty="0">
                  <a:ea typeface="Cambria Math" panose="02040503050406030204" pitchFamily="18" charset="0"/>
                </a:endParaRP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7=</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×5+1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16</m:t>
                        </m:r>
                      </m:e>
                    </m:d>
                    <m:r>
                      <a:rPr lang="en-IN" b="0" i="1" smtClean="0">
                        <a:latin typeface="Cambria Math" panose="02040503050406030204" pitchFamily="18" charset="0"/>
                        <a:ea typeface="Cambria Math" panose="02040503050406030204" pitchFamily="18" charset="0"/>
                      </a:rPr>
                      <m:t>=0</m:t>
                    </m:r>
                  </m:oMath>
                </a14:m>
                <a:endParaRPr lang="en-IN" b="0" dirty="0">
                  <a:ea typeface="Cambria Math" panose="02040503050406030204" pitchFamily="18" charset="0"/>
                </a:endParaRP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8=</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×0+1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16</m:t>
                        </m:r>
                      </m:e>
                    </m:d>
                    <m:r>
                      <a:rPr lang="en-IN" b="0" i="1" smtClean="0">
                        <a:latin typeface="Cambria Math" panose="02040503050406030204" pitchFamily="18" charset="0"/>
                        <a:ea typeface="Cambria Math" panose="02040503050406030204" pitchFamily="18" charset="0"/>
                      </a:rPr>
                      <m:t>=1</m:t>
                    </m:r>
                  </m:oMath>
                </a14:m>
                <a:endParaRPr lang="en-IN" b="0" dirty="0">
                  <a:ea typeface="Cambria Math" panose="02040503050406030204" pitchFamily="18" charset="0"/>
                </a:endParaRPr>
              </a:p>
              <a:p>
                <a:pPr marL="0" indent="0">
                  <a:buNone/>
                </a:pPr>
                <a:endParaRPr lang="en-IN" b="0" dirty="0">
                  <a:ea typeface="Cambria Math" panose="02040503050406030204" pitchFamily="18" charset="0"/>
                </a:endParaRPr>
              </a:p>
              <a:p>
                <a:pPr marL="0" indent="0">
                  <a:buNone/>
                </a:pPr>
                <a:r>
                  <a:rPr lang="en-IN" i="1" dirty="0">
                    <a:ea typeface="Cambria Math" panose="02040503050406030204" pitchFamily="18" charset="0"/>
                  </a:rPr>
                  <a:t>Therefore generated sequence is (1, 4, 13 ,8, 9, 12 ,5, 0 ,1)</a:t>
                </a:r>
                <a:endParaRPr lang="en-IN" b="0" i="1" dirty="0">
                  <a:ea typeface="Cambria Math" panose="020405030504060302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DE7D2C0E-1068-4502-9E8C-43AAD7630E13}"/>
                  </a:ext>
                </a:extLst>
              </p:cNvPr>
              <p:cNvSpPr>
                <a:spLocks noGrp="1" noRot="1" noChangeAspect="1" noMove="1" noResize="1" noEditPoints="1" noAdjustHandles="1" noChangeArrowheads="1" noChangeShapeType="1" noTextEdit="1"/>
              </p:cNvSpPr>
              <p:nvPr>
                <p:ph idx="1"/>
              </p:nvPr>
            </p:nvSpPr>
            <p:spPr>
              <a:xfrm>
                <a:off x="550333" y="1193800"/>
                <a:ext cx="10803467" cy="4983163"/>
              </a:xfrm>
              <a:blipFill>
                <a:blip r:embed="rId2"/>
                <a:stretch>
                  <a:fillRect l="-451" t="-2081"/>
                </a:stretch>
              </a:blipFill>
            </p:spPr>
            <p:txBody>
              <a:bodyPr/>
              <a:lstStyle/>
              <a:p>
                <a:r>
                  <a:rPr lang="en-IN">
                    <a:noFill/>
                  </a:rPr>
                  <a:t> </a:t>
                </a:r>
              </a:p>
            </p:txBody>
          </p:sp>
        </mc:Fallback>
      </mc:AlternateContent>
    </p:spTree>
    <p:extLst>
      <p:ext uri="{BB962C8B-B14F-4D97-AF65-F5344CB8AC3E}">
        <p14:creationId xmlns:p14="http://schemas.microsoft.com/office/powerpoint/2010/main" val="1702826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a:extLst>
              <a:ext uri="{FF2B5EF4-FFF2-40B4-BE49-F238E27FC236}">
                <a16:creationId xmlns:a16="http://schemas.microsoft.com/office/drawing/2014/main" id="{D2A52598-20C1-42C9-A38D-AD4406AC7660}"/>
              </a:ext>
            </a:extLst>
          </p:cNvPr>
          <p:cNvSpPr>
            <a:spLocks noGrp="1" noChangeArrowheads="1"/>
          </p:cNvSpPr>
          <p:nvPr>
            <p:ph type="title"/>
          </p:nvPr>
        </p:nvSpPr>
        <p:spPr>
          <a:noFill/>
        </p:spPr>
        <p:txBody>
          <a:bodyPr/>
          <a:lstStyle/>
          <a:p>
            <a:pPr eaLnBrk="1" hangingPunct="1"/>
            <a:r>
              <a:rPr lang="en-US" altLang="ko-KR" sz="2800"/>
              <a:t>Cryptographically Generated Random Numbers</a:t>
            </a:r>
          </a:p>
        </p:txBody>
      </p:sp>
      <p:sp>
        <p:nvSpPr>
          <p:cNvPr id="87043" name="Rectangle 3">
            <a:extLst>
              <a:ext uri="{FF2B5EF4-FFF2-40B4-BE49-F238E27FC236}">
                <a16:creationId xmlns:a16="http://schemas.microsoft.com/office/drawing/2014/main" id="{0EA1FCE3-1917-46A7-BC7B-BD6694F36AB0}"/>
              </a:ext>
            </a:extLst>
          </p:cNvPr>
          <p:cNvSpPr>
            <a:spLocks noGrp="1" noChangeArrowheads="1"/>
          </p:cNvSpPr>
          <p:nvPr>
            <p:ph idx="1"/>
          </p:nvPr>
        </p:nvSpPr>
        <p:spPr/>
        <p:txBody>
          <a:bodyPr/>
          <a:lstStyle/>
          <a:p>
            <a:pPr eaLnBrk="1" hangingPunct="1"/>
            <a:r>
              <a:rPr lang="en-US" altLang="ko-KR" b="1" dirty="0"/>
              <a:t>Blum </a:t>
            </a:r>
            <a:r>
              <a:rPr lang="en-US" altLang="ko-KR" b="1" dirty="0" err="1"/>
              <a:t>Blum</a:t>
            </a:r>
            <a:r>
              <a:rPr lang="en-US" altLang="ko-KR" b="1" dirty="0"/>
              <a:t> Shub Generator</a:t>
            </a:r>
          </a:p>
          <a:p>
            <a:pPr eaLnBrk="1" hangingPunct="1"/>
            <a:endParaRPr lang="en-US" altLang="ko-KR" sz="1000" b="1" dirty="0"/>
          </a:p>
          <a:p>
            <a:pPr lvl="1" eaLnBrk="1" hangingPunct="1"/>
            <a:r>
              <a:rPr lang="en-US" altLang="ko-KR" dirty="0"/>
              <a:t>A popular approach to generating secure pseudorandom number is known as the Blum, Blum, Shub (BBS) generator.</a:t>
            </a:r>
          </a:p>
          <a:p>
            <a:pPr lvl="1" eaLnBrk="1" hangingPunct="1"/>
            <a:endParaRPr lang="en-US" altLang="ko-KR" sz="1000" dirty="0"/>
          </a:p>
          <a:p>
            <a:pPr lvl="1" eaLnBrk="1" hangingPunct="1"/>
            <a:r>
              <a:rPr lang="en-US" altLang="ko-KR" dirty="0"/>
              <a:t>It has perhaps the strongest public proof of its cryptographic strength.</a:t>
            </a:r>
          </a:p>
        </p:txBody>
      </p:sp>
      <p:sp>
        <p:nvSpPr>
          <p:cNvPr id="4" name="Slide Number Placeholder 5">
            <a:extLst>
              <a:ext uri="{FF2B5EF4-FFF2-40B4-BE49-F238E27FC236}">
                <a16:creationId xmlns:a16="http://schemas.microsoft.com/office/drawing/2014/main" id="{67316711-D7BA-4E5B-83DA-2863043A1528}"/>
              </a:ext>
            </a:extLst>
          </p:cNvPr>
          <p:cNvSpPr>
            <a:spLocks noGrp="1"/>
          </p:cNvSpPr>
          <p:nvPr>
            <p:ph type="sldNum" sz="quarter" idx="12"/>
          </p:nvPr>
        </p:nvSpPr>
        <p:spPr/>
        <p:txBody>
          <a:bodyPr/>
          <a:lstStyle/>
          <a:p>
            <a:pPr>
              <a:defRPr/>
            </a:pPr>
            <a:fld id="{F8B54584-C066-4FD0-964B-6BDFE1BBBC74}" type="slidenum">
              <a:rPr lang="en-US" altLang="ko-KR"/>
              <a:pPr>
                <a:defRPr/>
              </a:pPr>
              <a:t>12</a:t>
            </a:fld>
            <a:endParaRPr lang="en-US" altLang="ko-K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9">
            <a:extLst>
              <a:ext uri="{FF2B5EF4-FFF2-40B4-BE49-F238E27FC236}">
                <a16:creationId xmlns:a16="http://schemas.microsoft.com/office/drawing/2014/main" id="{2535D41A-397C-4067-9632-9B96F3849682}"/>
              </a:ext>
            </a:extLst>
          </p:cNvPr>
          <p:cNvSpPr>
            <a:spLocks noGrp="1" noChangeArrowheads="1"/>
          </p:cNvSpPr>
          <p:nvPr>
            <p:ph type="title"/>
          </p:nvPr>
        </p:nvSpPr>
        <p:spPr>
          <a:noFill/>
        </p:spPr>
        <p:txBody>
          <a:bodyPr/>
          <a:lstStyle/>
          <a:p>
            <a:pPr eaLnBrk="1" hangingPunct="1"/>
            <a:r>
              <a:rPr lang="en-US" altLang="ko-KR" sz="2800"/>
              <a:t>Cryptographically Generated Random Numbers</a:t>
            </a:r>
          </a:p>
        </p:txBody>
      </p:sp>
      <p:sp>
        <p:nvSpPr>
          <p:cNvPr id="88067" name="Rectangle 3">
            <a:extLst>
              <a:ext uri="{FF2B5EF4-FFF2-40B4-BE49-F238E27FC236}">
                <a16:creationId xmlns:a16="http://schemas.microsoft.com/office/drawing/2014/main" id="{E68EC5E2-8043-4019-ACB1-23F247C1609C}"/>
              </a:ext>
            </a:extLst>
          </p:cNvPr>
          <p:cNvSpPr>
            <a:spLocks noGrp="1" noChangeArrowheads="1"/>
          </p:cNvSpPr>
          <p:nvPr>
            <p:ph type="body" sz="half" idx="1"/>
          </p:nvPr>
        </p:nvSpPr>
        <p:spPr>
          <a:xfrm>
            <a:off x="1981200" y="1916113"/>
            <a:ext cx="8147050" cy="4210050"/>
          </a:xfrm>
        </p:spPr>
        <p:txBody>
          <a:bodyPr/>
          <a:lstStyle/>
          <a:p>
            <a:pPr eaLnBrk="1" hangingPunct="1"/>
            <a:r>
              <a:rPr lang="en-US" altLang="ko-KR" sz="2000" b="1" dirty="0"/>
              <a:t>BBS Generator</a:t>
            </a:r>
          </a:p>
          <a:p>
            <a:pPr lvl="1" eaLnBrk="1" hangingPunct="1"/>
            <a:r>
              <a:rPr lang="en-US" altLang="ko-KR" dirty="0"/>
              <a:t>Choose two large prime numbers </a:t>
            </a:r>
            <a:r>
              <a:rPr lang="en-US" altLang="ko-KR" i="1" dirty="0">
                <a:latin typeface="Times New Roman" panose="02020603050405020304" pitchFamily="18" charset="0"/>
              </a:rPr>
              <a:t>p</a:t>
            </a:r>
            <a:r>
              <a:rPr lang="en-US" altLang="ko-KR" dirty="0"/>
              <a:t> and </a:t>
            </a:r>
            <a:r>
              <a:rPr lang="en-US" altLang="ko-KR" i="1" dirty="0">
                <a:latin typeface="Times New Roman" panose="02020603050405020304" pitchFamily="18" charset="0"/>
              </a:rPr>
              <a:t>q </a:t>
            </a:r>
            <a:r>
              <a:rPr lang="en-US" altLang="ko-KR" dirty="0"/>
              <a:t>that have a remainder of 3 when divided by 4.</a:t>
            </a:r>
          </a:p>
          <a:p>
            <a:pPr lvl="1" eaLnBrk="1" hangingPunct="1"/>
            <a:endParaRPr lang="en-US" altLang="ko-KR" dirty="0"/>
          </a:p>
          <a:p>
            <a:pPr lvl="1" eaLnBrk="1" hangingPunct="1"/>
            <a:r>
              <a:rPr lang="en-US" altLang="ko-KR" dirty="0"/>
              <a:t>Let </a:t>
            </a:r>
            <a:r>
              <a:rPr lang="en-US" altLang="ko-KR" i="1" dirty="0">
                <a:latin typeface="Times New Roman" panose="02020603050405020304" pitchFamily="18" charset="0"/>
              </a:rPr>
              <a:t>m</a:t>
            </a:r>
            <a:r>
              <a:rPr lang="en-US" altLang="ko-KR" dirty="0">
                <a:latin typeface="Times New Roman" panose="02020603050405020304" pitchFamily="18" charset="0"/>
              </a:rPr>
              <a:t> = </a:t>
            </a:r>
            <a:r>
              <a:rPr lang="en-US" altLang="ko-KR" i="1" dirty="0" err="1">
                <a:latin typeface="Times New Roman" panose="02020603050405020304" pitchFamily="18" charset="0"/>
              </a:rPr>
              <a:t>pq</a:t>
            </a:r>
            <a:r>
              <a:rPr lang="en-US" altLang="ko-KR" i="1" dirty="0">
                <a:latin typeface="Times New Roman" panose="02020603050405020304" pitchFamily="18" charset="0"/>
              </a:rPr>
              <a:t>.</a:t>
            </a:r>
          </a:p>
          <a:p>
            <a:pPr lvl="1" eaLnBrk="1" hangingPunct="1"/>
            <a:r>
              <a:rPr lang="en-US" altLang="ko-KR" dirty="0"/>
              <a:t>Choose a random number </a:t>
            </a:r>
            <a:r>
              <a:rPr lang="en-US" altLang="ko-KR" i="1" dirty="0">
                <a:latin typeface="Times New Roman" panose="02020603050405020304" pitchFamily="18" charset="0"/>
              </a:rPr>
              <a:t>s</a:t>
            </a:r>
            <a:r>
              <a:rPr lang="en-US" altLang="ko-KR" dirty="0"/>
              <a:t> that is relatively prime to </a:t>
            </a:r>
            <a:r>
              <a:rPr lang="en-US" altLang="ko-KR" i="1" dirty="0">
                <a:latin typeface="Times New Roman" panose="02020603050405020304" pitchFamily="18" charset="0"/>
              </a:rPr>
              <a:t>m.</a:t>
            </a:r>
          </a:p>
          <a:p>
            <a:pPr lvl="1" eaLnBrk="1" hangingPunct="1"/>
            <a:r>
              <a:rPr lang="en-US" altLang="ko-KR" dirty="0"/>
              <a:t>Produces a sequence of bits </a:t>
            </a:r>
            <a:r>
              <a:rPr lang="en-US" altLang="ko-KR" i="1" dirty="0">
                <a:latin typeface="Times New Roman" panose="02020603050405020304" pitchFamily="18" charset="0"/>
              </a:rPr>
              <a:t>B</a:t>
            </a:r>
            <a:r>
              <a:rPr lang="en-US" altLang="ko-KR" i="1" baseline="-25000" dirty="0">
                <a:latin typeface="Times New Roman" panose="02020603050405020304" pitchFamily="18" charset="0"/>
              </a:rPr>
              <a:t>i</a:t>
            </a:r>
            <a:r>
              <a:rPr lang="en-US" altLang="ko-KR" dirty="0"/>
              <a:t> according to he following algorithm.</a:t>
            </a:r>
          </a:p>
          <a:p>
            <a:pPr eaLnBrk="1" hangingPunct="1"/>
            <a:endParaRPr lang="en-US" altLang="ko-KR" sz="2000" dirty="0"/>
          </a:p>
        </p:txBody>
      </p:sp>
      <mc:AlternateContent xmlns:mc="http://schemas.openxmlformats.org/markup-compatibility/2006" xmlns:a14="http://schemas.microsoft.com/office/drawing/2010/main">
        <mc:Choice Requires="a14">
          <p:graphicFrame>
            <p:nvGraphicFramePr>
              <p:cNvPr id="111631" name="Group 15">
                <a:extLst>
                  <a:ext uri="{FF2B5EF4-FFF2-40B4-BE49-F238E27FC236}">
                    <a16:creationId xmlns:a16="http://schemas.microsoft.com/office/drawing/2014/main" id="{5BDA2949-35E1-420A-8325-6FFE6B8E7B3E}"/>
                  </a:ext>
                </a:extLst>
              </p:cNvPr>
              <p:cNvGraphicFramePr>
                <a:graphicFrameLocks noGrp="1"/>
              </p:cNvGraphicFramePr>
              <p:nvPr>
                <p:ph sz="quarter" idx="2"/>
                <p:extLst>
                  <p:ext uri="{D42A27DB-BD31-4B8C-83A1-F6EECF244321}">
                    <p14:modId xmlns:p14="http://schemas.microsoft.com/office/powerpoint/2010/main" val="2619859455"/>
                  </p:ext>
                </p:extLst>
              </p:nvPr>
            </p:nvGraphicFramePr>
            <p:xfrm>
              <a:off x="4834467" y="4533900"/>
              <a:ext cx="2774421" cy="1358900"/>
            </p:xfrm>
            <a:graphic>
              <a:graphicData uri="http://schemas.openxmlformats.org/drawingml/2006/table">
                <a:tbl>
                  <a:tblPr/>
                  <a:tblGrid>
                    <a:gridCol w="2774421">
                      <a:extLst>
                        <a:ext uri="{9D8B030D-6E8A-4147-A177-3AD203B41FA5}">
                          <a16:colId xmlns:a16="http://schemas.microsoft.com/office/drawing/2014/main" val="20000"/>
                        </a:ext>
                      </a:extLst>
                    </a:gridCol>
                  </a:tblGrid>
                  <a:tr h="1358900">
                    <a:tc>
                      <a:txBody>
                        <a:bodyPr/>
                        <a:lstStyle>
                          <a:lvl1pPr algn="l">
                            <a:spcBef>
                              <a:spcPct val="20000"/>
                            </a:spcBef>
                            <a:buClr>
                              <a:schemeClr val="accent1"/>
                            </a:buClr>
                            <a:buSzPct val="80000"/>
                            <a:buFont typeface="Wingdings 2" panose="05020102010507070707" pitchFamily="18" charset="2"/>
                            <a:defRPr kumimoji="1" sz="2000">
                              <a:solidFill>
                                <a:schemeClr val="tx1"/>
                              </a:solidFill>
                              <a:latin typeface="Tahoma" panose="020B0604030504040204" pitchFamily="34" charset="0"/>
                              <a:ea typeface="굴림" panose="020B0600000101010101" pitchFamily="34" charset="-127"/>
                            </a:defRPr>
                          </a:lvl1pPr>
                          <a:lvl2pPr marL="344488" algn="l">
                            <a:spcBef>
                              <a:spcPct val="20000"/>
                            </a:spcBef>
                            <a:buClr>
                              <a:schemeClr val="accent2"/>
                            </a:buClr>
                            <a:buSzPct val="60000"/>
                            <a:buFont typeface="Wingdings 2" panose="05020102010507070707" pitchFamily="18" charset="2"/>
                            <a:defRPr kumimoji="1">
                              <a:solidFill>
                                <a:schemeClr val="tx1"/>
                              </a:solidFill>
                              <a:latin typeface="Tahoma" panose="020B0604030504040204" pitchFamily="34" charset="0"/>
                              <a:ea typeface="굴림" panose="020B0600000101010101" pitchFamily="34" charset="-127"/>
                            </a:defRPr>
                          </a:lvl2pPr>
                          <a:lvl3pPr marL="671513" algn="l">
                            <a:spcBef>
                              <a:spcPct val="20000"/>
                            </a:spcBef>
                            <a:buClr>
                              <a:schemeClr val="hlink"/>
                            </a:buClr>
                            <a:buSzPct val="65000"/>
                            <a:buFont typeface="Wingdings 2" panose="05020102010507070707" pitchFamily="18" charset="2"/>
                            <a:defRPr kumimoji="1" sz="1600">
                              <a:solidFill>
                                <a:schemeClr val="tx1"/>
                              </a:solidFill>
                              <a:latin typeface="Tahoma" panose="020B0604030504040204" pitchFamily="34" charset="0"/>
                              <a:ea typeface="굴림" panose="020B0600000101010101" pitchFamily="34" charset="-127"/>
                            </a:defRPr>
                          </a:lvl3pPr>
                          <a:lvl4pPr marL="1023938" algn="l">
                            <a:spcBef>
                              <a:spcPct val="20000"/>
                            </a:spcBef>
                            <a:buClr>
                              <a:schemeClr val="accent2"/>
                            </a:buClr>
                            <a:buSzPct val="70000"/>
                            <a:buFont typeface="Wingdings 2" panose="05020102010507070707" pitchFamily="18" charset="2"/>
                            <a:defRPr kumimoji="1" sz="1400">
                              <a:solidFill>
                                <a:schemeClr val="tx1"/>
                              </a:solidFill>
                              <a:latin typeface="Tahoma" panose="020B0604030504040204" pitchFamily="34" charset="0"/>
                              <a:ea typeface="굴림" panose="020B0600000101010101" pitchFamily="34" charset="-127"/>
                            </a:defRPr>
                          </a:lvl4pPr>
                          <a:lvl5pPr marL="1341438" algn="l">
                            <a:spcBef>
                              <a:spcPct val="20000"/>
                            </a:spcBef>
                            <a:buClr>
                              <a:schemeClr val="hlink"/>
                            </a:buClr>
                            <a:buSzPct val="75000"/>
                            <a:buFont typeface="Wingdings 2" panose="05020102010507070707" pitchFamily="18" charset="2"/>
                            <a:defRPr kumimoji="1" sz="1300">
                              <a:solidFill>
                                <a:schemeClr val="tx1"/>
                              </a:solidFill>
                              <a:latin typeface="Tahoma" panose="020B0604030504040204" pitchFamily="34" charset="0"/>
                              <a:ea typeface="굴림" panose="020B0600000101010101" pitchFamily="34" charset="-127"/>
                            </a:defRPr>
                          </a:lvl5pPr>
                          <a:lvl6pPr marL="1798638" fontAlgn="base" latinLnBrk="1">
                            <a:spcBef>
                              <a:spcPct val="20000"/>
                            </a:spcBef>
                            <a:spcAft>
                              <a:spcPct val="0"/>
                            </a:spcAft>
                            <a:buClr>
                              <a:schemeClr val="hlink"/>
                            </a:buClr>
                            <a:buSzPct val="75000"/>
                            <a:buFont typeface="Wingdings 2" panose="05020102010507070707" pitchFamily="18" charset="2"/>
                            <a:defRPr kumimoji="1" sz="1300">
                              <a:solidFill>
                                <a:schemeClr val="tx1"/>
                              </a:solidFill>
                              <a:latin typeface="Tahoma" panose="020B0604030504040204" pitchFamily="34" charset="0"/>
                              <a:ea typeface="굴림" panose="020B0600000101010101" pitchFamily="34" charset="-127"/>
                            </a:defRPr>
                          </a:lvl6pPr>
                          <a:lvl7pPr marL="2255838" fontAlgn="base" latinLnBrk="1">
                            <a:spcBef>
                              <a:spcPct val="20000"/>
                            </a:spcBef>
                            <a:spcAft>
                              <a:spcPct val="0"/>
                            </a:spcAft>
                            <a:buClr>
                              <a:schemeClr val="hlink"/>
                            </a:buClr>
                            <a:buSzPct val="75000"/>
                            <a:buFont typeface="Wingdings 2" panose="05020102010507070707" pitchFamily="18" charset="2"/>
                            <a:defRPr kumimoji="1" sz="1300">
                              <a:solidFill>
                                <a:schemeClr val="tx1"/>
                              </a:solidFill>
                              <a:latin typeface="Tahoma" panose="020B0604030504040204" pitchFamily="34" charset="0"/>
                              <a:ea typeface="굴림" panose="020B0600000101010101" pitchFamily="34" charset="-127"/>
                            </a:defRPr>
                          </a:lvl7pPr>
                          <a:lvl8pPr marL="2713038" fontAlgn="base" latinLnBrk="1">
                            <a:spcBef>
                              <a:spcPct val="20000"/>
                            </a:spcBef>
                            <a:spcAft>
                              <a:spcPct val="0"/>
                            </a:spcAft>
                            <a:buClr>
                              <a:schemeClr val="hlink"/>
                            </a:buClr>
                            <a:buSzPct val="75000"/>
                            <a:buFont typeface="Wingdings 2" panose="05020102010507070707" pitchFamily="18" charset="2"/>
                            <a:defRPr kumimoji="1" sz="1300">
                              <a:solidFill>
                                <a:schemeClr val="tx1"/>
                              </a:solidFill>
                              <a:latin typeface="Tahoma" panose="020B0604030504040204" pitchFamily="34" charset="0"/>
                              <a:ea typeface="굴림" panose="020B0600000101010101" pitchFamily="34" charset="-127"/>
                            </a:defRPr>
                          </a:lvl8pPr>
                          <a:lvl9pPr marL="3170238" fontAlgn="base" latinLnBrk="1">
                            <a:spcBef>
                              <a:spcPct val="20000"/>
                            </a:spcBef>
                            <a:spcAft>
                              <a:spcPct val="0"/>
                            </a:spcAft>
                            <a:buClr>
                              <a:schemeClr val="hlink"/>
                            </a:buClr>
                            <a:buSzPct val="75000"/>
                            <a:buFont typeface="Wingdings 2" panose="05020102010507070707" pitchFamily="18" charset="2"/>
                            <a:defRPr kumimoji="1" sz="1300">
                              <a:solidFill>
                                <a:schemeClr val="tx1"/>
                              </a:solidFill>
                              <a:latin typeface="Tahoma" panose="020B0604030504040204" pitchFamily="34" charset="0"/>
                              <a:ea typeface="굴림" panose="020B0600000101010101" pitchFamily="34" charset="-127"/>
                            </a:defRPr>
                          </a:lvl9pPr>
                        </a:lstStyle>
                        <a:p>
                          <a:pPr marL="0" indent="0" latinLnBrk="1">
                            <a:spcBef>
                              <a:spcPts val="480"/>
                            </a:spcBef>
                            <a:buNone/>
                          </a:pPr>
                          <a:r>
                            <a:rPr kumimoji="1" lang="en-US" sz="2000" b="1" dirty="0">
                              <a:solidFill>
                                <a:srgbClr val="000000"/>
                              </a:solidFill>
                              <a:latin typeface="Arial" panose="020B0604020202020204" pitchFamily="34" charset="0"/>
                              <a:ea typeface="굴림" panose="020B0600000101010101" pitchFamily="34" charset="-127"/>
                              <a:cs typeface="Arial" panose="020B0604020202020204" pitchFamily="34" charset="0"/>
                            </a:rPr>
                            <a:t>X </a:t>
                          </a:r>
                          <a:r>
                            <a:rPr kumimoji="1" lang="en-US" sz="2000" b="1" baseline="-25000" dirty="0">
                              <a:solidFill>
                                <a:srgbClr val="000000"/>
                              </a:solidFill>
                              <a:latin typeface="Arial" panose="020B0604020202020204" pitchFamily="34" charset="0"/>
                              <a:ea typeface="굴림" panose="020B0600000101010101" pitchFamily="34" charset="-127"/>
                              <a:cs typeface="Arial" panose="020B0604020202020204" pitchFamily="34" charset="0"/>
                            </a:rPr>
                            <a:t>n+1</a:t>
                          </a:r>
                          <a:r>
                            <a:rPr kumimoji="1" lang="en-US" sz="2000" b="1" dirty="0">
                              <a:solidFill>
                                <a:srgbClr val="000000"/>
                              </a:solidFill>
                              <a:latin typeface="Arial" panose="020B0604020202020204" pitchFamily="34" charset="0"/>
                              <a:ea typeface="굴림" panose="020B0600000101010101" pitchFamily="34" charset="-127"/>
                              <a:cs typeface="Arial" panose="020B0604020202020204" pitchFamily="34" charset="0"/>
                            </a:rPr>
                            <a:t>= </a:t>
                          </a:r>
                          <a14:m>
                            <m:oMath xmlns:m="http://schemas.openxmlformats.org/officeDocument/2006/math">
                              <m:sSub>
                                <m:sSubPr>
                                  <m:ctrlPr>
                                    <a:rPr kumimoji="1" lang="en-US" sz="2000" b="1" i="1">
                                      <a:solidFill>
                                        <a:srgbClr val="000000"/>
                                      </a:solidFill>
                                      <a:latin typeface="Cambria Math" panose="02040503050406030204" pitchFamily="18" charset="0"/>
                                      <a:ea typeface="굴림" panose="020B0600000101010101" pitchFamily="34" charset="-127"/>
                                    </a:rPr>
                                  </m:ctrlPr>
                                </m:sSubPr>
                                <m:e>
                                  <m:r>
                                    <a:rPr kumimoji="1" lang="en-US" sz="2000" b="1" i="1">
                                      <a:solidFill>
                                        <a:srgbClr val="000000"/>
                                      </a:solidFill>
                                      <a:latin typeface="Cambria Math" panose="02040503050406030204" pitchFamily="18" charset="0"/>
                                      <a:ea typeface="굴림" panose="020B0600000101010101" pitchFamily="34" charset="-127"/>
                                    </a:rPr>
                                    <m:t>𝑿</m:t>
                                  </m:r>
                                </m:e>
                                <m:sub>
                                  <m:r>
                                    <a:rPr kumimoji="1" lang="en-US" sz="2000" b="1" i="1">
                                      <a:solidFill>
                                        <a:srgbClr val="000000"/>
                                      </a:solidFill>
                                      <a:latin typeface="Cambria Math" panose="02040503050406030204" pitchFamily="18" charset="0"/>
                                      <a:ea typeface="굴림" panose="020B0600000101010101" pitchFamily="34" charset="-127"/>
                                    </a:rPr>
                                    <m:t>𝒏</m:t>
                                  </m:r>
                                </m:sub>
                              </m:sSub>
                              <m:r>
                                <m:rPr>
                                  <m:nor/>
                                </m:rPr>
                                <a:rPr kumimoji="1" lang="en-US" altLang="ko-KR" sz="2000" b="1" baseline="30000" dirty="0">
                                  <a:latin typeface="Arial" panose="020B0604020202020204" pitchFamily="34" charset="0"/>
                                  <a:ea typeface="굴림" panose="020B0600000101010101" pitchFamily="34" charset="-127"/>
                                  <a:cs typeface="Arial" panose="020B0604020202020204" pitchFamily="34" charset="0"/>
                                </a:rPr>
                                <m:t>2</m:t>
                              </m:r>
                            </m:oMath>
                          </a14:m>
                          <a:r>
                            <a:rPr kumimoji="1" lang="en-US" sz="2000" b="1" dirty="0">
                              <a:solidFill>
                                <a:srgbClr val="000000"/>
                              </a:solidFill>
                              <a:latin typeface="Arial" panose="020B0604020202020204" pitchFamily="34" charset="0"/>
                              <a:ea typeface="굴림" panose="020B0600000101010101" pitchFamily="34" charset="-127"/>
                              <a:cs typeface="Arial" panose="020B0604020202020204" pitchFamily="34" charset="0"/>
                            </a:rPr>
                            <a:t>mod </a:t>
                          </a:r>
                          <a:r>
                            <a:rPr kumimoji="1" lang="en-US" sz="2000" b="1" i="1" dirty="0">
                              <a:solidFill>
                                <a:srgbClr val="000000"/>
                              </a:solidFill>
                              <a:latin typeface="Arial" panose="020B0604020202020204" pitchFamily="34" charset="0"/>
                              <a:ea typeface="굴림" panose="020B0600000101010101" pitchFamily="34" charset="-127"/>
                              <a:cs typeface="Arial" panose="020B0604020202020204" pitchFamily="34" charset="0"/>
                            </a:rPr>
                            <a:t>m</a:t>
                          </a:r>
                          <a:endParaRPr lang="en-IN" sz="2000" b="1" dirty="0">
                            <a:latin typeface="Arial" panose="020B0604020202020204" pitchFamily="34" charset="0"/>
                            <a:cs typeface="Arial" panose="020B0604020202020204" pitchFamily="34" charset="0"/>
                          </a:endParaRPr>
                        </a:p>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anose="05020102010507070707" pitchFamily="18" charset="2"/>
                            <a:buNone/>
                            <a:tabLst/>
                          </a:pPr>
                          <a:r>
                            <a:rPr kumimoji="1" lang="en-US" altLang="ko-KR" sz="2000" b="1" i="0" u="none" strike="noStrike" cap="none" normalizeH="0" baseline="0" dirty="0">
                              <a:ln>
                                <a:noFill/>
                              </a:ln>
                              <a:solidFill>
                                <a:schemeClr val="tx1"/>
                              </a:solidFill>
                              <a:effectLst/>
                              <a:latin typeface="Times New Roman" panose="02020603050405020304" pitchFamily="18" charset="0"/>
                              <a:ea typeface="굴림" panose="020B0600000101010101" pitchFamily="34" charset="-127"/>
                            </a:rPr>
                            <a:t>for</a:t>
                          </a:r>
                          <a:r>
                            <a:rPr kumimoji="1" lang="en-US" altLang="ko-KR" sz="2000" b="0" i="0" u="none" strike="noStrike" cap="none" normalizeH="0" baseline="0" dirty="0">
                              <a:ln>
                                <a:noFill/>
                              </a:ln>
                              <a:solidFill>
                                <a:schemeClr val="tx1"/>
                              </a:solidFill>
                              <a:effectLst/>
                              <a:latin typeface="Times New Roman" panose="02020603050405020304" pitchFamily="18" charset="0"/>
                              <a:ea typeface="굴림" panose="020B0600000101010101" pitchFamily="34" charset="-127"/>
                            </a:rPr>
                            <a:t> </a:t>
                          </a:r>
                          <a:r>
                            <a:rPr kumimoji="1" lang="en-US" altLang="ko-KR" sz="2000" b="0" i="1" u="none" strike="noStrike" cap="none" normalizeH="0" baseline="0" dirty="0" err="1">
                              <a:ln>
                                <a:noFill/>
                              </a:ln>
                              <a:solidFill>
                                <a:schemeClr val="tx1"/>
                              </a:solidFill>
                              <a:effectLst/>
                              <a:latin typeface="Times New Roman" panose="02020603050405020304" pitchFamily="18" charset="0"/>
                              <a:ea typeface="굴림" panose="020B0600000101010101" pitchFamily="34" charset="-127"/>
                            </a:rPr>
                            <a:t>i</a:t>
                          </a:r>
                          <a:r>
                            <a:rPr kumimoji="1" lang="en-US" altLang="ko-KR" sz="2000" b="0" i="0" u="none" strike="noStrike" cap="none" normalizeH="0" baseline="0" dirty="0">
                              <a:ln>
                                <a:noFill/>
                              </a:ln>
                              <a:solidFill>
                                <a:schemeClr val="tx1"/>
                              </a:solidFill>
                              <a:effectLst/>
                              <a:latin typeface="Times New Roman" panose="02020603050405020304" pitchFamily="18" charset="0"/>
                              <a:ea typeface="굴림" panose="020B0600000101010101" pitchFamily="34" charset="-127"/>
                            </a:rPr>
                            <a:t> = 1 </a:t>
                          </a:r>
                          <a:r>
                            <a:rPr kumimoji="1" lang="en-US" altLang="ko-KR" sz="2000" b="1" i="0" u="none" strike="noStrike" cap="none" normalizeH="0" baseline="0" dirty="0">
                              <a:ln>
                                <a:noFill/>
                              </a:ln>
                              <a:solidFill>
                                <a:schemeClr val="tx1"/>
                              </a:solidFill>
                              <a:effectLst/>
                              <a:latin typeface="Times New Roman" panose="02020603050405020304" pitchFamily="18" charset="0"/>
                              <a:ea typeface="굴림" panose="020B0600000101010101" pitchFamily="34" charset="-127"/>
                            </a:rPr>
                            <a:t>to </a:t>
                          </a:r>
                          <a:r>
                            <a:rPr kumimoji="1" lang="en-US" altLang="ko-KR" sz="2000" b="1" i="0" u="none" strike="noStrike" cap="none" normalizeH="0" baseline="0" dirty="0">
                              <a:ln>
                                <a:noFill/>
                              </a:ln>
                              <a:solidFill>
                                <a:schemeClr val="tx1"/>
                              </a:solidFill>
                              <a:effectLst/>
                              <a:latin typeface="Tahoma" panose="020B0604030504040204" pitchFamily="34" charset="0"/>
                              <a:ea typeface="굴림" panose="020B0600000101010101" pitchFamily="34" charset="-127"/>
                            </a:rPr>
                            <a:t>∞</a:t>
                          </a:r>
                          <a:r>
                            <a:rPr kumimoji="1" lang="en-US" altLang="ko-KR" sz="2000" b="0" i="0" u="none" strike="noStrike" cap="none" normalizeH="0" baseline="0" dirty="0">
                              <a:ln>
                                <a:noFill/>
                              </a:ln>
                              <a:solidFill>
                                <a:schemeClr val="tx1"/>
                              </a:solidFill>
                              <a:effectLst/>
                              <a:latin typeface="Tahoma" panose="020B0604030504040204" pitchFamily="34" charset="0"/>
                              <a:ea typeface="굴림" panose="020B0600000101010101" pitchFamily="34" charset="-127"/>
                            </a:rPr>
                            <a:t> </a:t>
                          </a:r>
                          <a:r>
                            <a:rPr kumimoji="1" lang="en-US" altLang="ko-KR" sz="2000" b="0" i="0" u="none" strike="noStrike" cap="none" normalizeH="0" baseline="0" dirty="0">
                              <a:ln>
                                <a:noFill/>
                              </a:ln>
                              <a:solidFill>
                                <a:schemeClr val="tx1"/>
                              </a:solidFill>
                              <a:effectLst/>
                              <a:latin typeface="Times New Roman" panose="02020603050405020304" pitchFamily="18" charset="0"/>
                              <a:ea typeface="굴림" panose="020B0600000101010101" pitchFamily="34" charset="-127"/>
                            </a:rPr>
                            <a:t> </a:t>
                          </a:r>
                        </a:p>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anose="05020102010507070707" pitchFamily="18" charset="2"/>
                            <a:buNone/>
                            <a:tabLst/>
                          </a:pPr>
                          <a:r>
                            <a:rPr kumimoji="1" lang="en-US" altLang="ko-KR" sz="2000" b="0" i="0" u="none" strike="noStrike" cap="none" normalizeH="0" baseline="0" dirty="0">
                              <a:ln>
                                <a:noFill/>
                              </a:ln>
                              <a:solidFill>
                                <a:schemeClr val="tx1"/>
                              </a:solidFill>
                              <a:effectLst/>
                              <a:latin typeface="Times New Roman" panose="02020603050405020304" pitchFamily="18" charset="0"/>
                              <a:ea typeface="굴림" panose="020B0600000101010101" pitchFamily="34" charset="-127"/>
                            </a:rPr>
                            <a:t>       X</a:t>
                          </a:r>
                          <a:r>
                            <a:rPr kumimoji="1" lang="en-US" altLang="ko-KR" sz="2000" b="0" i="1" u="none" strike="noStrike" cap="none" normalizeH="0" baseline="-25000" dirty="0">
                              <a:ln>
                                <a:noFill/>
                              </a:ln>
                              <a:solidFill>
                                <a:schemeClr val="tx1"/>
                              </a:solidFill>
                              <a:effectLst/>
                              <a:latin typeface="Times New Roman" panose="02020603050405020304" pitchFamily="18" charset="0"/>
                              <a:ea typeface="굴림" panose="020B0600000101010101" pitchFamily="34" charset="-127"/>
                            </a:rPr>
                            <a:t>i</a:t>
                          </a:r>
                          <a:r>
                            <a:rPr kumimoji="1" lang="en-US" altLang="ko-KR" sz="2000" b="0" i="0" u="none" strike="noStrike" cap="none" normalizeH="0" baseline="0" dirty="0">
                              <a:ln>
                                <a:noFill/>
                              </a:ln>
                              <a:solidFill>
                                <a:schemeClr val="tx1"/>
                              </a:solidFill>
                              <a:effectLst/>
                              <a:latin typeface="Times New Roman" panose="02020603050405020304" pitchFamily="18" charset="0"/>
                              <a:ea typeface="굴림" panose="020B0600000101010101" pitchFamily="34" charset="-127"/>
                            </a:rPr>
                            <a:t> = (X</a:t>
                          </a:r>
                          <a:r>
                            <a:rPr kumimoji="1" lang="en-US" altLang="ko-KR" sz="2000" b="0" i="1" u="none" strike="noStrike" cap="none" normalizeH="0" baseline="-25000" dirty="0">
                              <a:ln>
                                <a:noFill/>
                              </a:ln>
                              <a:solidFill>
                                <a:schemeClr val="tx1"/>
                              </a:solidFill>
                              <a:effectLst/>
                              <a:latin typeface="Times New Roman" panose="02020603050405020304" pitchFamily="18" charset="0"/>
                              <a:ea typeface="굴림" panose="020B0600000101010101" pitchFamily="34" charset="-127"/>
                            </a:rPr>
                            <a:t>i</a:t>
                          </a:r>
                          <a:r>
                            <a:rPr kumimoji="1" lang="en-US" altLang="ko-KR" sz="2000" b="0" i="0" u="none" strike="noStrike" cap="none" normalizeH="0" baseline="-25000" dirty="0">
                              <a:ln>
                                <a:noFill/>
                              </a:ln>
                              <a:solidFill>
                                <a:schemeClr val="tx1"/>
                              </a:solidFill>
                              <a:effectLst/>
                              <a:latin typeface="Times New Roman" panose="02020603050405020304" pitchFamily="18" charset="0"/>
                              <a:ea typeface="굴림" panose="020B0600000101010101" pitchFamily="34" charset="-127"/>
                            </a:rPr>
                            <a:t>-1</a:t>
                          </a:r>
                          <a:r>
                            <a:rPr kumimoji="1" lang="en-US" altLang="ko-KR" sz="2000" b="0" i="0" u="none" strike="noStrike" cap="none" normalizeH="0" baseline="0" dirty="0">
                              <a:ln>
                                <a:noFill/>
                              </a:ln>
                              <a:solidFill>
                                <a:schemeClr val="tx1"/>
                              </a:solidFill>
                              <a:effectLst/>
                              <a:latin typeface="Times New Roman" panose="02020603050405020304" pitchFamily="18" charset="0"/>
                              <a:ea typeface="굴림" panose="020B0600000101010101" pitchFamily="34" charset="-127"/>
                            </a:rPr>
                            <a:t>)</a:t>
                          </a:r>
                          <a:r>
                            <a:rPr kumimoji="1" lang="en-US" altLang="ko-KR" sz="2000" b="0" i="0" u="none" strike="noStrike" cap="none" normalizeH="0" baseline="30000" dirty="0">
                              <a:ln>
                                <a:noFill/>
                              </a:ln>
                              <a:solidFill>
                                <a:schemeClr val="tx1"/>
                              </a:solidFill>
                              <a:effectLst/>
                              <a:latin typeface="Times New Roman" panose="02020603050405020304" pitchFamily="18" charset="0"/>
                              <a:ea typeface="굴림" panose="020B0600000101010101" pitchFamily="34" charset="-127"/>
                            </a:rPr>
                            <a:t>2</a:t>
                          </a:r>
                          <a:r>
                            <a:rPr kumimoji="1" lang="en-US" altLang="ko-KR" sz="2000" b="0" i="0" u="none" strike="noStrike" cap="none" normalizeH="0" baseline="0" dirty="0">
                              <a:ln>
                                <a:noFill/>
                              </a:ln>
                              <a:solidFill>
                                <a:schemeClr val="tx1"/>
                              </a:solidFill>
                              <a:effectLst/>
                              <a:latin typeface="Times New Roman" panose="02020603050405020304" pitchFamily="18" charset="0"/>
                              <a:ea typeface="굴림" panose="020B0600000101010101" pitchFamily="34" charset="-127"/>
                            </a:rPr>
                            <a:t> mod </a:t>
                          </a:r>
                          <a:r>
                            <a:rPr kumimoji="1" lang="en-US" altLang="ko-KR" sz="2000" b="0" i="1" u="none" strike="noStrike" cap="none" normalizeH="0" baseline="0" dirty="0">
                              <a:ln>
                                <a:noFill/>
                              </a:ln>
                              <a:solidFill>
                                <a:schemeClr val="tx1"/>
                              </a:solidFill>
                              <a:effectLst/>
                              <a:latin typeface="Times New Roman" panose="02020603050405020304" pitchFamily="18" charset="0"/>
                              <a:ea typeface="굴림" panose="020B0600000101010101" pitchFamily="34" charset="-127"/>
                            </a:rPr>
                            <a:t>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mc:Choice>
        <mc:Fallback xmlns="">
          <p:graphicFrame>
            <p:nvGraphicFramePr>
              <p:cNvPr id="111631" name="Group 15">
                <a:extLst>
                  <a:ext uri="{FF2B5EF4-FFF2-40B4-BE49-F238E27FC236}">
                    <a16:creationId xmlns:a16="http://schemas.microsoft.com/office/drawing/2014/main" id="{5BDA2949-35E1-420A-8325-6FFE6B8E7B3E}"/>
                  </a:ext>
                </a:extLst>
              </p:cNvPr>
              <p:cNvGraphicFramePr>
                <a:graphicFrameLocks noGrp="1"/>
              </p:cNvGraphicFramePr>
              <p:nvPr>
                <p:ph sz="quarter" idx="2"/>
                <p:extLst>
                  <p:ext uri="{D42A27DB-BD31-4B8C-83A1-F6EECF244321}">
                    <p14:modId xmlns:p14="http://schemas.microsoft.com/office/powerpoint/2010/main" val="2619859455"/>
                  </p:ext>
                </p:extLst>
              </p:nvPr>
            </p:nvGraphicFramePr>
            <p:xfrm>
              <a:off x="4834467" y="4533900"/>
              <a:ext cx="2774421" cy="1358900"/>
            </p:xfrm>
            <a:graphic>
              <a:graphicData uri="http://schemas.openxmlformats.org/drawingml/2006/table">
                <a:tbl>
                  <a:tblPr/>
                  <a:tblGrid>
                    <a:gridCol w="2774421">
                      <a:extLst>
                        <a:ext uri="{9D8B030D-6E8A-4147-A177-3AD203B41FA5}">
                          <a16:colId xmlns:a16="http://schemas.microsoft.com/office/drawing/2014/main" val="20000"/>
                        </a:ext>
                      </a:extLst>
                    </a:gridCol>
                  </a:tblGrid>
                  <a:tr h="1358900">
                    <a:tc>
                      <a:txBody>
                        <a:bodyPr/>
                        <a:lstStyle/>
                        <a:p>
                          <a:endParaRPr lang="en-US"/>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3"/>
                          <a:stretch>
                            <a:fillRect l="-2193" t="-1786" r="-877" b="-2232"/>
                          </a:stretch>
                        </a:blipFill>
                      </a:tcPr>
                    </a:tc>
                    <a:extLst>
                      <a:ext uri="{0D108BD9-81ED-4DB2-BD59-A6C34878D82A}">
                        <a16:rowId xmlns:a16="http://schemas.microsoft.com/office/drawing/2014/main" val="10000"/>
                      </a:ext>
                    </a:extLst>
                  </a:tr>
                </a:tbl>
              </a:graphicData>
            </a:graphic>
          </p:graphicFrame>
        </mc:Fallback>
      </mc:AlternateContent>
      <p:graphicFrame>
        <p:nvGraphicFramePr>
          <p:cNvPr id="88074" name="Object 6">
            <a:extLst>
              <a:ext uri="{FF2B5EF4-FFF2-40B4-BE49-F238E27FC236}">
                <a16:creationId xmlns:a16="http://schemas.microsoft.com/office/drawing/2014/main" id="{920EF349-71A7-449C-A2F9-98EE71068B43}"/>
              </a:ext>
            </a:extLst>
          </p:cNvPr>
          <p:cNvGraphicFramePr>
            <a:graphicFrameLocks noGrp="1" noChangeAspect="1"/>
          </p:cNvGraphicFramePr>
          <p:nvPr>
            <p:ph sz="quarter" idx="3"/>
          </p:nvPr>
        </p:nvGraphicFramePr>
        <p:xfrm>
          <a:off x="5087939" y="3001964"/>
          <a:ext cx="1800225" cy="331787"/>
        </p:xfrm>
        <a:graphic>
          <a:graphicData uri="http://schemas.openxmlformats.org/presentationml/2006/ole">
            <mc:AlternateContent xmlns:mc="http://schemas.openxmlformats.org/markup-compatibility/2006">
              <mc:Choice xmlns:v="urn:schemas-microsoft-com:vml" Requires="v">
                <p:oleObj spid="_x0000_s1029" name="Equation" r:id="rId4" imgW="1104900" imgH="203200" progId="Equation.3">
                  <p:embed/>
                </p:oleObj>
              </mc:Choice>
              <mc:Fallback>
                <p:oleObj name="Equation" r:id="rId4" imgW="1104900" imgH="203200" progId="Equation.3">
                  <p:embed/>
                  <p:pic>
                    <p:nvPicPr>
                      <p:cNvPr id="88074" name="Object 6">
                        <a:extLst>
                          <a:ext uri="{FF2B5EF4-FFF2-40B4-BE49-F238E27FC236}">
                            <a16:creationId xmlns:a16="http://schemas.microsoft.com/office/drawing/2014/main" id="{920EF349-71A7-449C-A2F9-98EE71068B43}"/>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7939" y="3001964"/>
                        <a:ext cx="1800225"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Slide Number Placeholder 7">
            <a:extLst>
              <a:ext uri="{FF2B5EF4-FFF2-40B4-BE49-F238E27FC236}">
                <a16:creationId xmlns:a16="http://schemas.microsoft.com/office/drawing/2014/main" id="{F1F76FA4-AB4A-4D16-9119-E91121539143}"/>
              </a:ext>
            </a:extLst>
          </p:cNvPr>
          <p:cNvSpPr>
            <a:spLocks noGrp="1"/>
          </p:cNvSpPr>
          <p:nvPr>
            <p:ph type="sldNum" sz="quarter" idx="12"/>
          </p:nvPr>
        </p:nvSpPr>
        <p:spPr/>
        <p:txBody>
          <a:bodyPr/>
          <a:lstStyle/>
          <a:p>
            <a:pPr>
              <a:defRPr/>
            </a:pPr>
            <a:fld id="{6576B45E-2429-4CA1-B23A-2E60171A042F}" type="slidenum">
              <a:rPr lang="en-US" altLang="ko-KR"/>
              <a:pPr>
                <a:defRPr/>
              </a:pPr>
              <a:t>13</a:t>
            </a:fld>
            <a:endParaRPr lang="en-US" altLang="ko-K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F33D-EBCC-4106-96C8-A441CF2A6030}"/>
              </a:ext>
            </a:extLst>
          </p:cNvPr>
          <p:cNvSpPr>
            <a:spLocks noGrp="1"/>
          </p:cNvSpPr>
          <p:nvPr>
            <p:ph type="title"/>
          </p:nvPr>
        </p:nvSpPr>
        <p:spPr>
          <a:xfrm>
            <a:off x="2152650" y="365126"/>
            <a:ext cx="7886700" cy="543595"/>
          </a:xfrm>
        </p:spPr>
        <p:txBody>
          <a:bodyPr>
            <a:normAutofit fontScale="90000"/>
          </a:bodyPr>
          <a:lstStyle/>
          <a:p>
            <a:r>
              <a:rPr lang="en-US" dirty="0"/>
              <a:t>Example of BBS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F47D46-0240-43C4-95BA-4F0637136D91}"/>
                  </a:ext>
                </a:extLst>
              </p:cNvPr>
              <p:cNvSpPr>
                <a:spLocks noGrp="1"/>
              </p:cNvSpPr>
              <p:nvPr>
                <p:ph idx="1"/>
              </p:nvPr>
            </p:nvSpPr>
            <p:spPr>
              <a:xfrm>
                <a:off x="2152650" y="1124745"/>
                <a:ext cx="7886700" cy="5596731"/>
              </a:xfrm>
            </p:spPr>
            <p:txBody>
              <a:bodyPr>
                <a:normAutofit fontScale="92500" lnSpcReduction="20000"/>
              </a:bodyPr>
              <a:lstStyle/>
              <a:p>
                <a:pPr marL="0" indent="0" latinLnBrk="1">
                  <a:spcBef>
                    <a:spcPts val="480"/>
                  </a:spcBef>
                  <a:buNone/>
                </a:pPr>
                <a:r>
                  <a:rPr kumimoji="1" lang="en-US" sz="1800" b="1" dirty="0">
                    <a:solidFill>
                      <a:srgbClr val="000000"/>
                    </a:solidFill>
                    <a:latin typeface="Arial" panose="020B0604020202020204" pitchFamily="34" charset="0"/>
                    <a:ea typeface="굴림" panose="020B0600000101010101" pitchFamily="34" charset="-127"/>
                    <a:cs typeface="Arial" panose="020B0604020202020204" pitchFamily="34" charset="0"/>
                  </a:rPr>
                  <a:t>X </a:t>
                </a:r>
                <a:r>
                  <a:rPr kumimoji="1" lang="en-US" sz="1800" b="1" baseline="-25000" dirty="0">
                    <a:solidFill>
                      <a:srgbClr val="000000"/>
                    </a:solidFill>
                    <a:latin typeface="Arial" panose="020B0604020202020204" pitchFamily="34" charset="0"/>
                    <a:ea typeface="굴림" panose="020B0600000101010101" pitchFamily="34" charset="-127"/>
                    <a:cs typeface="Arial" panose="020B0604020202020204" pitchFamily="34" charset="0"/>
                  </a:rPr>
                  <a:t>n+1</a:t>
                </a:r>
                <a:r>
                  <a:rPr kumimoji="1" lang="en-US" sz="1800" b="1" dirty="0">
                    <a:solidFill>
                      <a:srgbClr val="000000"/>
                    </a:solidFill>
                    <a:latin typeface="Arial" panose="020B0604020202020204" pitchFamily="34" charset="0"/>
                    <a:ea typeface="굴림" panose="020B0600000101010101" pitchFamily="34" charset="-127"/>
                    <a:cs typeface="Arial" panose="020B0604020202020204" pitchFamily="34" charset="0"/>
                  </a:rPr>
                  <a:t>= </a:t>
                </a:r>
                <a14:m>
                  <m:oMath xmlns:m="http://schemas.openxmlformats.org/officeDocument/2006/math">
                    <m:sSub>
                      <m:sSubPr>
                        <m:ctrlPr>
                          <a:rPr kumimoji="1" lang="en-US" sz="1800" b="1" i="1">
                            <a:solidFill>
                              <a:srgbClr val="000000"/>
                            </a:solidFill>
                            <a:latin typeface="Cambria Math" panose="02040503050406030204" pitchFamily="18" charset="0"/>
                            <a:ea typeface="굴림" panose="020B0600000101010101" pitchFamily="34" charset="-127"/>
                          </a:rPr>
                        </m:ctrlPr>
                      </m:sSubPr>
                      <m:e>
                        <m:r>
                          <a:rPr kumimoji="1" lang="en-US" sz="1800" b="1" i="1">
                            <a:solidFill>
                              <a:srgbClr val="000000"/>
                            </a:solidFill>
                            <a:latin typeface="Cambria Math" panose="02040503050406030204" pitchFamily="18" charset="0"/>
                            <a:ea typeface="굴림" panose="020B0600000101010101" pitchFamily="34" charset="-127"/>
                          </a:rPr>
                          <m:t>𝑿</m:t>
                        </m:r>
                      </m:e>
                      <m:sub>
                        <m:r>
                          <a:rPr kumimoji="1" lang="en-US" sz="1800" b="1" i="1">
                            <a:solidFill>
                              <a:srgbClr val="000000"/>
                            </a:solidFill>
                            <a:latin typeface="Cambria Math" panose="02040503050406030204" pitchFamily="18" charset="0"/>
                            <a:ea typeface="굴림" panose="020B0600000101010101" pitchFamily="34" charset="-127"/>
                          </a:rPr>
                          <m:t>𝒏</m:t>
                        </m:r>
                      </m:sub>
                    </m:sSub>
                    <m:r>
                      <m:rPr>
                        <m:nor/>
                      </m:rPr>
                      <a:rPr kumimoji="1" lang="en-US" altLang="ko-KR" sz="1800" b="1" baseline="30000" dirty="0">
                        <a:latin typeface="Arial" panose="020B0604020202020204" pitchFamily="34" charset="0"/>
                        <a:ea typeface="굴림" panose="020B0600000101010101" pitchFamily="34" charset="-127"/>
                        <a:cs typeface="Arial" panose="020B0604020202020204" pitchFamily="34" charset="0"/>
                      </a:rPr>
                      <m:t>2</m:t>
                    </m:r>
                  </m:oMath>
                </a14:m>
                <a:r>
                  <a:rPr kumimoji="1" lang="en-US" sz="1800" b="1" dirty="0">
                    <a:solidFill>
                      <a:srgbClr val="000000"/>
                    </a:solidFill>
                    <a:latin typeface="Arial" panose="020B0604020202020204" pitchFamily="34" charset="0"/>
                    <a:ea typeface="굴림" panose="020B0600000101010101" pitchFamily="34" charset="-127"/>
                    <a:cs typeface="Arial" panose="020B0604020202020204" pitchFamily="34" charset="0"/>
                  </a:rPr>
                  <a:t>mod </a:t>
                </a:r>
                <a:r>
                  <a:rPr kumimoji="1" lang="en-US" sz="1800" b="1" i="1" dirty="0">
                    <a:solidFill>
                      <a:srgbClr val="000000"/>
                    </a:solidFill>
                    <a:latin typeface="Arial" panose="020B0604020202020204" pitchFamily="34" charset="0"/>
                    <a:ea typeface="굴림" panose="020B0600000101010101" pitchFamily="34" charset="-127"/>
                    <a:cs typeface="Arial" panose="020B0604020202020204" pitchFamily="34" charset="0"/>
                  </a:rPr>
                  <a:t>m</a:t>
                </a:r>
                <a:endParaRPr lang="en-IN" sz="1800" b="1"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Given </a:t>
                </a:r>
                <a:r>
                  <a:rPr kumimoji="1" lang="en-US" sz="1800" dirty="0">
                    <a:solidFill>
                      <a:srgbClr val="000000"/>
                    </a:solidFill>
                    <a:latin typeface="Arial" panose="020B0604020202020204" pitchFamily="34" charset="0"/>
                    <a:ea typeface="굴림" panose="020B0600000101010101" pitchFamily="34" charset="-127"/>
                    <a:cs typeface="Arial" panose="020B0604020202020204" pitchFamily="34" charset="0"/>
                  </a:rPr>
                  <a:t>X</a:t>
                </a:r>
                <a:r>
                  <a:rPr kumimoji="1" lang="en-US" sz="1800" baseline="-25000" dirty="0">
                    <a:solidFill>
                      <a:srgbClr val="000000"/>
                    </a:solidFill>
                    <a:latin typeface="Arial" panose="020B0604020202020204" pitchFamily="34" charset="0"/>
                    <a:ea typeface="굴림" panose="020B0600000101010101" pitchFamily="34" charset="-127"/>
                    <a:cs typeface="Arial" panose="020B0604020202020204" pitchFamily="34" charset="0"/>
                  </a:rPr>
                  <a:t>0</a:t>
                </a:r>
                <a:r>
                  <a:rPr kumimoji="1" lang="en-US" sz="1800" dirty="0">
                    <a:solidFill>
                      <a:srgbClr val="000000"/>
                    </a:solidFill>
                    <a:latin typeface="Arial" panose="020B0604020202020204" pitchFamily="34" charset="0"/>
                    <a:ea typeface="굴림" panose="020B0600000101010101" pitchFamily="34" charset="-127"/>
                    <a:cs typeface="Arial" panose="020B0604020202020204" pitchFamily="34" charset="0"/>
                  </a:rPr>
                  <a:t> =5,n=7,p=11</a:t>
                </a:r>
              </a:p>
              <a:p>
                <a:pPr marL="0" indent="0">
                  <a:buNone/>
                </a:pPr>
                <a:r>
                  <a:rPr kumimoji="1" lang="en-US" sz="1800" dirty="0">
                    <a:solidFill>
                      <a:srgbClr val="000000"/>
                    </a:solidFill>
                    <a:latin typeface="Arial" panose="020B0604020202020204" pitchFamily="34" charset="0"/>
                    <a:ea typeface="굴림" panose="020B0600000101010101" pitchFamily="34" charset="-127"/>
                    <a:cs typeface="Arial" panose="020B0604020202020204" pitchFamily="34" charset="0"/>
                  </a:rPr>
                  <a:t>m=p*q</a:t>
                </a:r>
              </a:p>
              <a:p>
                <a:pPr marL="0" indent="0">
                  <a:buNone/>
                </a:pPr>
                <a:r>
                  <a:rPr kumimoji="1" lang="en-US" sz="1800" dirty="0">
                    <a:solidFill>
                      <a:srgbClr val="000000"/>
                    </a:solidFill>
                    <a:latin typeface="Arial" panose="020B0604020202020204" pitchFamily="34" charset="0"/>
                    <a:ea typeface="굴림" panose="020B0600000101010101" pitchFamily="34" charset="-127"/>
                    <a:cs typeface="Arial" panose="020B0604020202020204" pitchFamily="34" charset="0"/>
                  </a:rPr>
                  <a:t>m=7*11=77</a:t>
                </a:r>
              </a:p>
              <a:p>
                <a:pPr marL="0" indent="0">
                  <a:buNone/>
                </a:pPr>
                <a:endParaRPr kumimoji="1" lang="en-US" sz="1800" dirty="0">
                  <a:solidFill>
                    <a:srgbClr val="000000"/>
                  </a:solidFill>
                  <a:latin typeface="Arial" panose="020B0604020202020204" pitchFamily="34" charset="0"/>
                  <a:ea typeface="굴림" panose="020B0600000101010101" pitchFamily="34" charset="-127"/>
                  <a:cs typeface="Arial" panose="020B0604020202020204" pitchFamily="34" charset="0"/>
                </a:endParaRPr>
              </a:p>
              <a:p>
                <a:pPr marL="0" indent="0">
                  <a:buNone/>
                </a:pPr>
                <a14:m>
                  <m:oMath xmlns:m="http://schemas.openxmlformats.org/officeDocument/2006/math">
                    <m:sSub>
                      <m:sSubPr>
                        <m:ctrlPr>
                          <a:rPr kumimoji="1" lang="en-US" sz="1800" i="1">
                            <a:solidFill>
                              <a:srgbClr val="000000"/>
                            </a:solidFill>
                            <a:latin typeface="Cambria Math" panose="02040503050406030204" pitchFamily="18" charset="0"/>
                            <a:ea typeface="굴림" panose="020B0600000101010101" pitchFamily="34" charset="-127"/>
                          </a:rPr>
                        </m:ctrlPr>
                      </m:sSubPr>
                      <m:e>
                        <m:r>
                          <a:rPr kumimoji="1" lang="en-US" sz="1800" i="1">
                            <a:solidFill>
                              <a:srgbClr val="000000"/>
                            </a:solidFill>
                            <a:latin typeface="Cambria Math" panose="02040503050406030204" pitchFamily="18" charset="0"/>
                            <a:ea typeface="굴림" panose="020B0600000101010101" pitchFamily="34" charset="-127"/>
                          </a:rPr>
                          <m:t>𝑋</m:t>
                        </m:r>
                      </m:e>
                      <m:sub>
                        <m:r>
                          <a:rPr kumimoji="1" lang="en-US" sz="1800" i="1">
                            <a:solidFill>
                              <a:srgbClr val="000000"/>
                            </a:solidFill>
                            <a:latin typeface="Cambria Math" panose="02040503050406030204" pitchFamily="18" charset="0"/>
                            <a:ea typeface="굴림" panose="020B0600000101010101" pitchFamily="34" charset="-127"/>
                          </a:rPr>
                          <m:t>0</m:t>
                        </m:r>
                      </m:sub>
                    </m:sSub>
                  </m:oMath>
                </a14:m>
                <a:r>
                  <a:rPr kumimoji="1" lang="en-US" sz="1800" dirty="0">
                    <a:solidFill>
                      <a:srgbClr val="000000"/>
                    </a:solidFill>
                    <a:latin typeface="Arial" panose="020B0604020202020204" pitchFamily="34" charset="0"/>
                    <a:ea typeface="굴림" panose="020B0600000101010101" pitchFamily="34" charset="-127"/>
                    <a:cs typeface="Arial" panose="020B0604020202020204" pitchFamily="34" charset="0"/>
                  </a:rPr>
                  <a:t>=5</a:t>
                </a:r>
                <a14:m>
                  <m:oMath xmlns:m="http://schemas.openxmlformats.org/officeDocument/2006/math">
                    <m:r>
                      <m:rPr>
                        <m:nor/>
                      </m:rPr>
                      <a:rPr kumimoji="1" lang="en-US" altLang="ko-KR" sz="1800" baseline="30000" dirty="0">
                        <a:latin typeface="Arial" panose="020B0604020202020204" pitchFamily="34" charset="0"/>
                        <a:ea typeface="굴림" panose="020B0600000101010101" pitchFamily="34" charset="-127"/>
                        <a:cs typeface="Arial" panose="020B0604020202020204" pitchFamily="34" charset="0"/>
                      </a:rPr>
                      <m:t>2</m:t>
                    </m:r>
                  </m:oMath>
                </a14:m>
                <a:r>
                  <a:rPr kumimoji="1" lang="en-US" sz="1800" dirty="0">
                    <a:solidFill>
                      <a:srgbClr val="000000"/>
                    </a:solidFill>
                    <a:latin typeface="Arial" panose="020B0604020202020204" pitchFamily="34" charset="0"/>
                    <a:ea typeface="굴림" panose="020B0600000101010101" pitchFamily="34" charset="-127"/>
                    <a:cs typeface="Arial" panose="020B0604020202020204" pitchFamily="34" charset="0"/>
                  </a:rPr>
                  <a:t> mod 77</a:t>
                </a:r>
              </a:p>
              <a:p>
                <a:pPr marL="0" indent="0">
                  <a:buNone/>
                </a:pPr>
                <a:r>
                  <a:rPr kumimoji="1" lang="en-US" sz="1800" dirty="0">
                    <a:solidFill>
                      <a:srgbClr val="000000"/>
                    </a:solidFill>
                    <a:latin typeface="Arial" panose="020B0604020202020204" pitchFamily="34" charset="0"/>
                    <a:ea typeface="굴림" panose="020B0600000101010101" pitchFamily="34" charset="-127"/>
                    <a:cs typeface="Arial" panose="020B0604020202020204" pitchFamily="34" charset="0"/>
                  </a:rPr>
                  <a:t> </a:t>
                </a:r>
                <a14:m>
                  <m:oMath xmlns:m="http://schemas.openxmlformats.org/officeDocument/2006/math">
                    <m:sSub>
                      <m:sSubPr>
                        <m:ctrlPr>
                          <a:rPr kumimoji="1" lang="en-US" sz="1800" i="1">
                            <a:solidFill>
                              <a:srgbClr val="000000"/>
                            </a:solidFill>
                            <a:latin typeface="Cambria Math" panose="02040503050406030204" pitchFamily="18" charset="0"/>
                            <a:ea typeface="굴림" panose="020B0600000101010101" pitchFamily="34" charset="-127"/>
                          </a:rPr>
                        </m:ctrlPr>
                      </m:sSubPr>
                      <m:e>
                        <m:r>
                          <a:rPr kumimoji="1" lang="en-US" sz="1800" i="1">
                            <a:solidFill>
                              <a:srgbClr val="000000"/>
                            </a:solidFill>
                            <a:latin typeface="Cambria Math" panose="02040503050406030204" pitchFamily="18" charset="0"/>
                            <a:ea typeface="굴림" panose="020B0600000101010101" pitchFamily="34" charset="-127"/>
                          </a:rPr>
                          <m:t>𝑋</m:t>
                        </m:r>
                      </m:e>
                      <m:sub>
                        <m:r>
                          <a:rPr kumimoji="1" lang="en-US" sz="1800" i="1">
                            <a:solidFill>
                              <a:srgbClr val="000000"/>
                            </a:solidFill>
                            <a:latin typeface="Cambria Math" panose="02040503050406030204" pitchFamily="18" charset="0"/>
                            <a:ea typeface="굴림" panose="020B0600000101010101" pitchFamily="34" charset="-127"/>
                          </a:rPr>
                          <m:t>0</m:t>
                        </m:r>
                      </m:sub>
                    </m:sSub>
                    <m:r>
                      <a:rPr kumimoji="1" lang="en-US" sz="1800" i="1">
                        <a:solidFill>
                          <a:srgbClr val="000000"/>
                        </a:solidFill>
                        <a:latin typeface="Cambria Math" panose="02040503050406030204" pitchFamily="18" charset="0"/>
                        <a:ea typeface="굴림" panose="020B0600000101010101" pitchFamily="34" charset="-127"/>
                      </a:rPr>
                      <m:t> </m:t>
                    </m:r>
                  </m:oMath>
                </a14:m>
                <a:r>
                  <a:rPr kumimoji="1" lang="en-US" sz="1800" dirty="0">
                    <a:solidFill>
                      <a:srgbClr val="000000"/>
                    </a:solidFill>
                    <a:latin typeface="Arial" panose="020B0604020202020204" pitchFamily="34" charset="0"/>
                    <a:ea typeface="굴림" panose="020B0600000101010101" pitchFamily="34" charset="-127"/>
                    <a:cs typeface="Arial" panose="020B0604020202020204" pitchFamily="34" charset="0"/>
                  </a:rPr>
                  <a:t>=25 mod 77</a:t>
                </a:r>
              </a:p>
              <a:p>
                <a:pPr marL="0" indent="0">
                  <a:buNone/>
                </a:pPr>
                <a:r>
                  <a:rPr lang="en-IN" sz="1800" dirty="0">
                    <a:latin typeface="Arial" panose="020B0604020202020204" pitchFamily="34" charset="0"/>
                    <a:cs typeface="Arial" panose="020B0604020202020204" pitchFamily="34" charset="0"/>
                  </a:rPr>
                  <a:t> </a:t>
                </a:r>
                <a14:m>
                  <m:oMath xmlns:m="http://schemas.openxmlformats.org/officeDocument/2006/math">
                    <m:sSub>
                      <m:sSubPr>
                        <m:ctrlPr>
                          <a:rPr kumimoji="1" lang="en-US" sz="1800" i="1">
                            <a:solidFill>
                              <a:srgbClr val="000000"/>
                            </a:solidFill>
                            <a:latin typeface="Cambria Math" panose="02040503050406030204" pitchFamily="18" charset="0"/>
                            <a:ea typeface="굴림" panose="020B0600000101010101" pitchFamily="34" charset="-127"/>
                          </a:rPr>
                        </m:ctrlPr>
                      </m:sSubPr>
                      <m:e>
                        <m:r>
                          <a:rPr kumimoji="1" lang="en-US" sz="1800" i="1">
                            <a:solidFill>
                              <a:srgbClr val="000000"/>
                            </a:solidFill>
                            <a:latin typeface="Cambria Math" panose="02040503050406030204" pitchFamily="18" charset="0"/>
                            <a:ea typeface="굴림" panose="020B0600000101010101" pitchFamily="34" charset="-127"/>
                          </a:rPr>
                          <m:t>𝑋</m:t>
                        </m:r>
                      </m:e>
                      <m:sub>
                        <m:r>
                          <a:rPr kumimoji="1" lang="en-US" sz="1800" i="1">
                            <a:solidFill>
                              <a:srgbClr val="000000"/>
                            </a:solidFill>
                            <a:latin typeface="Cambria Math" panose="02040503050406030204" pitchFamily="18" charset="0"/>
                            <a:ea typeface="굴림" panose="020B0600000101010101" pitchFamily="34" charset="-127"/>
                          </a:rPr>
                          <m:t>0</m:t>
                        </m:r>
                      </m:sub>
                    </m:sSub>
                  </m:oMath>
                </a14:m>
                <a:r>
                  <a:rPr lang="en-IN" sz="1800" dirty="0">
                    <a:latin typeface="Arial" panose="020B0604020202020204" pitchFamily="34" charset="0"/>
                    <a:cs typeface="Arial" panose="020B0604020202020204" pitchFamily="34" charset="0"/>
                  </a:rPr>
                  <a:t>  =25</a:t>
                </a:r>
              </a:p>
              <a:p>
                <a:pPr marL="0" indent="0">
                  <a:buNone/>
                </a:pPr>
                <a:endParaRPr lang="en-IN" sz="1800" dirty="0">
                  <a:latin typeface="Arial" panose="020B0604020202020204" pitchFamily="34" charset="0"/>
                  <a:cs typeface="Arial" panose="020B0604020202020204" pitchFamily="34" charset="0"/>
                </a:endParaRPr>
              </a:p>
              <a:p>
                <a:pPr marL="0" indent="0">
                  <a:buNone/>
                </a:pPr>
                <a14:m>
                  <m:oMath xmlns:m="http://schemas.openxmlformats.org/officeDocument/2006/math">
                    <m:sSub>
                      <m:sSubPr>
                        <m:ctrlPr>
                          <a:rPr kumimoji="1" lang="en-US" sz="1800" i="1">
                            <a:solidFill>
                              <a:srgbClr val="000000"/>
                            </a:solidFill>
                            <a:latin typeface="Cambria Math" panose="02040503050406030204" pitchFamily="18" charset="0"/>
                            <a:ea typeface="굴림" panose="020B0600000101010101" pitchFamily="34" charset="-127"/>
                          </a:rPr>
                        </m:ctrlPr>
                      </m:sSubPr>
                      <m:e>
                        <m:r>
                          <a:rPr kumimoji="1" lang="en-US" sz="1800" i="1">
                            <a:solidFill>
                              <a:srgbClr val="000000"/>
                            </a:solidFill>
                            <a:latin typeface="Cambria Math" panose="02040503050406030204" pitchFamily="18" charset="0"/>
                            <a:ea typeface="굴림" panose="020B0600000101010101" pitchFamily="34" charset="-127"/>
                          </a:rPr>
                          <m:t>𝑋</m:t>
                        </m:r>
                      </m:e>
                      <m:sub>
                        <m:r>
                          <a:rPr kumimoji="1" lang="en-US" sz="1800" i="1">
                            <a:solidFill>
                              <a:srgbClr val="000000"/>
                            </a:solidFill>
                            <a:latin typeface="Cambria Math" panose="02040503050406030204" pitchFamily="18" charset="0"/>
                            <a:ea typeface="굴림" panose="020B0600000101010101" pitchFamily="34" charset="-127"/>
                          </a:rPr>
                          <m:t>1</m:t>
                        </m:r>
                      </m:sub>
                    </m:sSub>
                  </m:oMath>
                </a14:m>
                <a:r>
                  <a:rPr lang="en-IN" sz="1800" dirty="0">
                    <a:latin typeface="Arial" panose="020B0604020202020204" pitchFamily="34" charset="0"/>
                    <a:cs typeface="Arial" panose="020B0604020202020204" pitchFamily="34" charset="0"/>
                  </a:rPr>
                  <a:t>=25</a:t>
                </a:r>
                <a14:m>
                  <m:oMath xmlns:m="http://schemas.openxmlformats.org/officeDocument/2006/math">
                    <m:r>
                      <m:rPr>
                        <m:nor/>
                      </m:rPr>
                      <a:rPr kumimoji="1" lang="en-US" altLang="ko-KR" sz="1800" b="1" baseline="30000" dirty="0">
                        <a:latin typeface="Arial" panose="020B0604020202020204" pitchFamily="34" charset="0"/>
                        <a:ea typeface="굴림" panose="020B0600000101010101" pitchFamily="34" charset="-127"/>
                        <a:cs typeface="Arial" panose="020B0604020202020204" pitchFamily="34" charset="0"/>
                      </a:rPr>
                      <m:t>2</m:t>
                    </m:r>
                  </m:oMath>
                </a14:m>
                <a:r>
                  <a:rPr lang="en-IN" sz="1800" dirty="0">
                    <a:latin typeface="Arial" panose="020B0604020202020204" pitchFamily="34" charset="0"/>
                    <a:cs typeface="Arial" panose="020B0604020202020204" pitchFamily="34" charset="0"/>
                  </a:rPr>
                  <a:t> mod 77</a:t>
                </a:r>
              </a:p>
              <a:p>
                <a:pPr marL="0" indent="0">
                  <a:buNone/>
                </a:pPr>
                <a:r>
                  <a:rPr lang="en-IN" sz="1800" dirty="0">
                    <a:latin typeface="Arial" panose="020B0604020202020204" pitchFamily="34" charset="0"/>
                    <a:cs typeface="Arial" panose="020B0604020202020204" pitchFamily="34" charset="0"/>
                  </a:rPr>
                  <a:t> </a:t>
                </a:r>
                <a14:m>
                  <m:oMath xmlns:m="http://schemas.openxmlformats.org/officeDocument/2006/math">
                    <m:sSub>
                      <m:sSubPr>
                        <m:ctrlPr>
                          <a:rPr kumimoji="1" lang="en-US" sz="1800" i="1">
                            <a:solidFill>
                              <a:srgbClr val="000000"/>
                            </a:solidFill>
                            <a:latin typeface="Cambria Math" panose="02040503050406030204" pitchFamily="18" charset="0"/>
                            <a:ea typeface="굴림" panose="020B0600000101010101" pitchFamily="34" charset="-127"/>
                          </a:rPr>
                        </m:ctrlPr>
                      </m:sSubPr>
                      <m:e>
                        <m:r>
                          <a:rPr kumimoji="1" lang="en-US" sz="1800" i="1">
                            <a:solidFill>
                              <a:srgbClr val="000000"/>
                            </a:solidFill>
                            <a:latin typeface="Cambria Math" panose="02040503050406030204" pitchFamily="18" charset="0"/>
                            <a:ea typeface="굴림" panose="020B0600000101010101" pitchFamily="34" charset="-127"/>
                          </a:rPr>
                          <m:t>𝑋</m:t>
                        </m:r>
                      </m:e>
                      <m:sub>
                        <m:r>
                          <a:rPr kumimoji="1" lang="en-US" sz="1800" i="1">
                            <a:solidFill>
                              <a:srgbClr val="000000"/>
                            </a:solidFill>
                            <a:latin typeface="Cambria Math" panose="02040503050406030204" pitchFamily="18" charset="0"/>
                            <a:ea typeface="굴림" panose="020B0600000101010101" pitchFamily="34" charset="-127"/>
                          </a:rPr>
                          <m:t>1</m:t>
                        </m:r>
                      </m:sub>
                    </m:sSub>
                  </m:oMath>
                </a14:m>
                <a:r>
                  <a:rPr lang="en-IN" sz="1800" dirty="0">
                    <a:latin typeface="Arial" panose="020B0604020202020204" pitchFamily="34" charset="0"/>
                    <a:cs typeface="Arial" panose="020B0604020202020204" pitchFamily="34" charset="0"/>
                  </a:rPr>
                  <a:t> =625 mod 77</a:t>
                </a:r>
              </a:p>
              <a:p>
                <a:pPr marL="0" indent="0">
                  <a:buNone/>
                </a:pPr>
                <a:r>
                  <a:rPr lang="en-IN" sz="1800" dirty="0">
                    <a:latin typeface="Arial" panose="020B0604020202020204" pitchFamily="34" charset="0"/>
                    <a:cs typeface="Arial" panose="020B0604020202020204" pitchFamily="34" charset="0"/>
                  </a:rPr>
                  <a:t> </a:t>
                </a:r>
                <a14:m>
                  <m:oMath xmlns:m="http://schemas.openxmlformats.org/officeDocument/2006/math">
                    <m:sSub>
                      <m:sSubPr>
                        <m:ctrlPr>
                          <a:rPr kumimoji="1" lang="en-US" sz="1800" i="1">
                            <a:solidFill>
                              <a:srgbClr val="000000"/>
                            </a:solidFill>
                            <a:latin typeface="Cambria Math" panose="02040503050406030204" pitchFamily="18" charset="0"/>
                            <a:ea typeface="굴림" panose="020B0600000101010101" pitchFamily="34" charset="-127"/>
                          </a:rPr>
                        </m:ctrlPr>
                      </m:sSubPr>
                      <m:e>
                        <m:r>
                          <a:rPr kumimoji="1" lang="en-US" sz="1800" i="1">
                            <a:solidFill>
                              <a:srgbClr val="000000"/>
                            </a:solidFill>
                            <a:latin typeface="Cambria Math" panose="02040503050406030204" pitchFamily="18" charset="0"/>
                            <a:ea typeface="굴림" panose="020B0600000101010101" pitchFamily="34" charset="-127"/>
                          </a:rPr>
                          <m:t>𝑋</m:t>
                        </m:r>
                      </m:e>
                      <m:sub>
                        <m:r>
                          <a:rPr kumimoji="1" lang="en-US" sz="1800" i="1">
                            <a:solidFill>
                              <a:srgbClr val="000000"/>
                            </a:solidFill>
                            <a:latin typeface="Cambria Math" panose="02040503050406030204" pitchFamily="18" charset="0"/>
                            <a:ea typeface="굴림" panose="020B0600000101010101" pitchFamily="34" charset="-127"/>
                          </a:rPr>
                          <m:t>1</m:t>
                        </m:r>
                      </m:sub>
                    </m:sSub>
                  </m:oMath>
                </a14:m>
                <a:r>
                  <a:rPr lang="en-IN" sz="1800" dirty="0">
                    <a:latin typeface="Arial" panose="020B0604020202020204" pitchFamily="34" charset="0"/>
                    <a:cs typeface="Arial" panose="020B0604020202020204" pitchFamily="34" charset="0"/>
                  </a:rPr>
                  <a:t>  =9</a:t>
                </a:r>
              </a:p>
              <a:p>
                <a:pPr marL="0" indent="0">
                  <a:buNone/>
                </a:pPr>
                <a:endParaRPr lang="en-IN" sz="1800" dirty="0">
                  <a:latin typeface="Arial" panose="020B0604020202020204" pitchFamily="34" charset="0"/>
                  <a:cs typeface="Arial" panose="020B0604020202020204" pitchFamily="34" charset="0"/>
                </a:endParaRPr>
              </a:p>
              <a:p>
                <a:pPr marL="0" indent="0">
                  <a:buNone/>
                </a:pPr>
                <a14:m>
                  <m:oMath xmlns:m="http://schemas.openxmlformats.org/officeDocument/2006/math">
                    <m:sSub>
                      <m:sSubPr>
                        <m:ctrlPr>
                          <a:rPr kumimoji="1" lang="en-US" sz="1800" i="1">
                            <a:solidFill>
                              <a:srgbClr val="000000"/>
                            </a:solidFill>
                            <a:latin typeface="Cambria Math" panose="02040503050406030204" pitchFamily="18" charset="0"/>
                            <a:ea typeface="굴림" panose="020B0600000101010101" pitchFamily="34" charset="-127"/>
                          </a:rPr>
                        </m:ctrlPr>
                      </m:sSubPr>
                      <m:e>
                        <m:r>
                          <a:rPr kumimoji="1" lang="en-US" sz="1800" i="1">
                            <a:solidFill>
                              <a:srgbClr val="000000"/>
                            </a:solidFill>
                            <a:latin typeface="Cambria Math" panose="02040503050406030204" pitchFamily="18" charset="0"/>
                            <a:ea typeface="굴림" panose="020B0600000101010101" pitchFamily="34" charset="-127"/>
                          </a:rPr>
                          <m:t>𝑋</m:t>
                        </m:r>
                      </m:e>
                      <m:sub>
                        <m:r>
                          <a:rPr kumimoji="1" lang="en-US" sz="1800" i="1">
                            <a:solidFill>
                              <a:srgbClr val="000000"/>
                            </a:solidFill>
                            <a:latin typeface="Cambria Math" panose="02040503050406030204" pitchFamily="18" charset="0"/>
                            <a:ea typeface="굴림" panose="020B0600000101010101" pitchFamily="34" charset="-127"/>
                          </a:rPr>
                          <m:t>2</m:t>
                        </m:r>
                      </m:sub>
                    </m:sSub>
                  </m:oMath>
                </a14:m>
                <a:r>
                  <a:rPr lang="en-IN" sz="1800" dirty="0">
                    <a:latin typeface="Arial" panose="020B0604020202020204" pitchFamily="34" charset="0"/>
                    <a:cs typeface="Arial" panose="020B0604020202020204" pitchFamily="34" charset="0"/>
                  </a:rPr>
                  <a:t>=9</a:t>
                </a:r>
                <a14:m>
                  <m:oMath xmlns:m="http://schemas.openxmlformats.org/officeDocument/2006/math">
                    <m:r>
                      <m:rPr>
                        <m:nor/>
                      </m:rPr>
                      <a:rPr kumimoji="1" lang="en-US" altLang="ko-KR" sz="1800" b="1" baseline="30000" dirty="0">
                        <a:latin typeface="Arial" panose="020B0604020202020204" pitchFamily="34" charset="0"/>
                        <a:ea typeface="굴림" panose="020B0600000101010101" pitchFamily="34" charset="-127"/>
                        <a:cs typeface="Arial" panose="020B0604020202020204" pitchFamily="34" charset="0"/>
                      </a:rPr>
                      <m:t>2</m:t>
                    </m:r>
                  </m:oMath>
                </a14:m>
                <a:r>
                  <a:rPr lang="en-IN" sz="1800" dirty="0">
                    <a:latin typeface="Arial" panose="020B0604020202020204" pitchFamily="34" charset="0"/>
                    <a:cs typeface="Arial" panose="020B0604020202020204" pitchFamily="34" charset="0"/>
                  </a:rPr>
                  <a:t> mod 77</a:t>
                </a:r>
              </a:p>
              <a:p>
                <a:pPr marL="0" indent="0">
                  <a:buNone/>
                </a:pPr>
                <a:r>
                  <a:rPr lang="en-IN" sz="1800" dirty="0">
                    <a:latin typeface="Arial" panose="020B0604020202020204" pitchFamily="34" charset="0"/>
                    <a:cs typeface="Arial" panose="020B0604020202020204" pitchFamily="34" charset="0"/>
                  </a:rPr>
                  <a:t> </a:t>
                </a:r>
                <a14:m>
                  <m:oMath xmlns:m="http://schemas.openxmlformats.org/officeDocument/2006/math">
                    <m:sSub>
                      <m:sSubPr>
                        <m:ctrlPr>
                          <a:rPr kumimoji="1" lang="en-US" sz="1800" i="1">
                            <a:solidFill>
                              <a:srgbClr val="000000"/>
                            </a:solidFill>
                            <a:latin typeface="Cambria Math" panose="02040503050406030204" pitchFamily="18" charset="0"/>
                            <a:ea typeface="굴림" panose="020B0600000101010101" pitchFamily="34" charset="-127"/>
                          </a:rPr>
                        </m:ctrlPr>
                      </m:sSubPr>
                      <m:e>
                        <m:r>
                          <a:rPr kumimoji="1" lang="en-US" sz="1800" i="1">
                            <a:solidFill>
                              <a:srgbClr val="000000"/>
                            </a:solidFill>
                            <a:latin typeface="Cambria Math" panose="02040503050406030204" pitchFamily="18" charset="0"/>
                            <a:ea typeface="굴림" panose="020B0600000101010101" pitchFamily="34" charset="-127"/>
                          </a:rPr>
                          <m:t>𝑋</m:t>
                        </m:r>
                      </m:e>
                      <m:sub>
                        <m:r>
                          <a:rPr kumimoji="1" lang="en-US" sz="1800" i="1">
                            <a:solidFill>
                              <a:srgbClr val="000000"/>
                            </a:solidFill>
                            <a:latin typeface="Cambria Math" panose="02040503050406030204" pitchFamily="18" charset="0"/>
                            <a:ea typeface="굴림" panose="020B0600000101010101" pitchFamily="34" charset="-127"/>
                          </a:rPr>
                          <m:t>2</m:t>
                        </m:r>
                      </m:sub>
                    </m:sSub>
                    <m:r>
                      <a:rPr kumimoji="1" lang="en-US" sz="1800" i="1">
                        <a:solidFill>
                          <a:srgbClr val="000000"/>
                        </a:solidFill>
                        <a:latin typeface="Cambria Math" panose="02040503050406030204" pitchFamily="18" charset="0"/>
                        <a:ea typeface="굴림" panose="020B0600000101010101" pitchFamily="34" charset="-127"/>
                      </a:rPr>
                      <m:t> </m:t>
                    </m:r>
                  </m:oMath>
                </a14:m>
                <a:r>
                  <a:rPr lang="en-IN" sz="1800" dirty="0">
                    <a:latin typeface="Arial" panose="020B0604020202020204" pitchFamily="34" charset="0"/>
                    <a:cs typeface="Arial" panose="020B0604020202020204" pitchFamily="34" charset="0"/>
                  </a:rPr>
                  <a:t>=81 mod 77       </a:t>
                </a:r>
              </a:p>
              <a:p>
                <a:pPr marL="0" indent="0">
                  <a:buNone/>
                </a:pPr>
                <a:r>
                  <a:rPr lang="en-IN" sz="1800" dirty="0">
                    <a:latin typeface="Arial" panose="020B0604020202020204" pitchFamily="34" charset="0"/>
                    <a:cs typeface="Arial" panose="020B0604020202020204" pitchFamily="34" charset="0"/>
                  </a:rPr>
                  <a:t> </a:t>
                </a:r>
                <a14:m>
                  <m:oMath xmlns:m="http://schemas.openxmlformats.org/officeDocument/2006/math">
                    <m:sSub>
                      <m:sSubPr>
                        <m:ctrlPr>
                          <a:rPr kumimoji="1" lang="en-US" sz="1800" i="1">
                            <a:solidFill>
                              <a:srgbClr val="000000"/>
                            </a:solidFill>
                            <a:latin typeface="Cambria Math" panose="02040503050406030204" pitchFamily="18" charset="0"/>
                            <a:ea typeface="굴림" panose="020B0600000101010101" pitchFamily="34" charset="-127"/>
                          </a:rPr>
                        </m:ctrlPr>
                      </m:sSubPr>
                      <m:e>
                        <m:r>
                          <a:rPr kumimoji="1" lang="en-US" sz="1800" i="1">
                            <a:solidFill>
                              <a:srgbClr val="000000"/>
                            </a:solidFill>
                            <a:latin typeface="Cambria Math" panose="02040503050406030204" pitchFamily="18" charset="0"/>
                            <a:ea typeface="굴림" panose="020B0600000101010101" pitchFamily="34" charset="-127"/>
                          </a:rPr>
                          <m:t>𝑋</m:t>
                        </m:r>
                      </m:e>
                      <m:sub>
                        <m:r>
                          <a:rPr kumimoji="1" lang="en-US" sz="1800" i="1">
                            <a:solidFill>
                              <a:srgbClr val="000000"/>
                            </a:solidFill>
                            <a:latin typeface="Cambria Math" panose="02040503050406030204" pitchFamily="18" charset="0"/>
                            <a:ea typeface="굴림" panose="020B0600000101010101" pitchFamily="34" charset="-127"/>
                          </a:rPr>
                          <m:t>2</m:t>
                        </m:r>
                      </m:sub>
                    </m:sSub>
                  </m:oMath>
                </a14:m>
                <a:r>
                  <a:rPr lang="en-IN" sz="1800" dirty="0">
                    <a:latin typeface="Arial" panose="020B0604020202020204" pitchFamily="34" charset="0"/>
                    <a:cs typeface="Arial" panose="020B0604020202020204" pitchFamily="34" charset="0"/>
                  </a:rPr>
                  <a:t> =4</a:t>
                </a:r>
              </a:p>
              <a:p>
                <a:pPr marL="0" indent="0">
                  <a:buNone/>
                </a:pPr>
                <a:endParaRPr lang="en-IN" sz="1800">
                  <a:latin typeface="Arial" panose="020B0604020202020204" pitchFamily="34" charset="0"/>
                  <a:cs typeface="Arial" panose="020B0604020202020204" pitchFamily="34" charset="0"/>
                </a:endParaRPr>
              </a:p>
              <a:p>
                <a:pPr marL="0" indent="0">
                  <a:buNone/>
                </a:pPr>
                <a:r>
                  <a:rPr lang="en-IN" sz="1800">
                    <a:latin typeface="Arial" panose="020B0604020202020204" pitchFamily="34" charset="0"/>
                    <a:cs typeface="Arial" panose="020B0604020202020204" pitchFamily="34" charset="0"/>
                  </a:rPr>
                  <a:t>{25,9,4,16,…}</a:t>
                </a:r>
                <a:endParaRPr lang="en-IN" sz="18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26F47D46-0240-43C4-95BA-4F0637136D91}"/>
                  </a:ext>
                </a:extLst>
              </p:cNvPr>
              <p:cNvSpPr>
                <a:spLocks noGrp="1" noRot="1" noChangeAspect="1" noMove="1" noResize="1" noEditPoints="1" noAdjustHandles="1" noChangeArrowheads="1" noChangeShapeType="1" noTextEdit="1"/>
              </p:cNvSpPr>
              <p:nvPr>
                <p:ph idx="1"/>
              </p:nvPr>
            </p:nvSpPr>
            <p:spPr>
              <a:xfrm>
                <a:off x="2152650" y="1124745"/>
                <a:ext cx="7886700" cy="5596731"/>
              </a:xfrm>
              <a:blipFill>
                <a:blip r:embed="rId2"/>
                <a:stretch>
                  <a:fillRect l="-464" t="-1743" b="-109"/>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8ED3298-910C-4E07-B1FE-5E2D94DB5716}"/>
              </a:ext>
            </a:extLst>
          </p:cNvPr>
          <p:cNvSpPr>
            <a:spLocks noGrp="1"/>
          </p:cNvSpPr>
          <p:nvPr>
            <p:ph type="sldNum" sz="quarter" idx="12"/>
          </p:nvPr>
        </p:nvSpPr>
        <p:spPr/>
        <p:txBody>
          <a:bodyPr/>
          <a:lstStyle/>
          <a:p>
            <a:pPr>
              <a:defRPr/>
            </a:pPr>
            <a:fld id="{1CE89350-E136-48C9-83FD-E49742FA524B}" type="slidenum">
              <a:rPr lang="en-US" altLang="ko-KR" smtClean="0"/>
              <a:pPr>
                <a:defRPr/>
              </a:pPr>
              <a:t>14</a:t>
            </a:fld>
            <a:endParaRPr lang="en-US" altLang="ko-KR"/>
          </a:p>
        </p:txBody>
      </p:sp>
    </p:spTree>
    <p:extLst>
      <p:ext uri="{BB962C8B-B14F-4D97-AF65-F5344CB8AC3E}">
        <p14:creationId xmlns:p14="http://schemas.microsoft.com/office/powerpoint/2010/main" val="232889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Randomness</a:t>
            </a:r>
          </a:p>
        </p:txBody>
      </p:sp>
      <p:sp>
        <p:nvSpPr>
          <p:cNvPr id="3" name="Content Placeholder 2"/>
          <p:cNvSpPr>
            <a:spLocks noGrp="1"/>
          </p:cNvSpPr>
          <p:nvPr>
            <p:ph idx="1"/>
          </p:nvPr>
        </p:nvSpPr>
        <p:spPr/>
        <p:txBody>
          <a:bodyPr>
            <a:normAutofit fontScale="92500"/>
          </a:bodyPr>
          <a:lstStyle/>
          <a:p>
            <a:pPr marL="0" indent="0">
              <a:buNone/>
            </a:pPr>
            <a:r>
              <a:rPr lang="en-US" dirty="0"/>
              <a:t>The random module provides functions for generating </a:t>
            </a:r>
            <a:r>
              <a:rPr lang="en-US" b="1" dirty="0"/>
              <a:t>random numbers</a:t>
            </a:r>
            <a:endParaRPr lang="en-US" dirty="0"/>
          </a:p>
          <a:p>
            <a:pPr lvl="1"/>
            <a:r>
              <a:rPr lang="en-US" dirty="0"/>
              <a:t>Computers are </a:t>
            </a:r>
            <a:r>
              <a:rPr lang="en-US" b="1" dirty="0"/>
              <a:t>deterministic</a:t>
            </a:r>
            <a:r>
              <a:rPr lang="en-US" dirty="0"/>
              <a:t>:</a:t>
            </a:r>
          </a:p>
          <a:p>
            <a:pPr lvl="2"/>
            <a:r>
              <a:rPr lang="en-US" dirty="0"/>
              <a:t>The same instructions given the same data (input) yields the same results every time</a:t>
            </a:r>
          </a:p>
          <a:p>
            <a:pPr lvl="2"/>
            <a:r>
              <a:rPr lang="en-US" dirty="0"/>
              <a:t>Usually this is what we want!</a:t>
            </a:r>
          </a:p>
          <a:p>
            <a:pPr lvl="2"/>
            <a:r>
              <a:rPr lang="en-US" dirty="0"/>
              <a:t>When would we want a program to do different things every time it’s run?</a:t>
            </a:r>
          </a:p>
          <a:p>
            <a:pPr lvl="3"/>
            <a:r>
              <a:rPr lang="en-US" dirty="0"/>
              <a:t>Games</a:t>
            </a:r>
          </a:p>
          <a:p>
            <a:pPr lvl="3"/>
            <a:r>
              <a:rPr lang="en-US" dirty="0"/>
              <a:t>Simulations of the real world:  traffic, weather, galaxies colliding, …</a:t>
            </a:r>
          </a:p>
          <a:p>
            <a:pPr lvl="3"/>
            <a:r>
              <a:rPr lang="en-US" dirty="0"/>
              <a:t>Cryptography</a:t>
            </a:r>
          </a:p>
          <a:p>
            <a:pPr lvl="1"/>
            <a:r>
              <a:rPr lang="en-US" dirty="0"/>
              <a:t>For these kinds of problems we want </a:t>
            </a:r>
            <a:r>
              <a:rPr lang="en-US" b="1" dirty="0"/>
              <a:t>random numbers</a:t>
            </a:r>
            <a:endParaRPr lang="en-US" dirty="0"/>
          </a:p>
          <a:p>
            <a:pPr lvl="2"/>
            <a:r>
              <a:rPr lang="en-US" dirty="0"/>
              <a:t>But how can we get real randomness in a deterministic machine?</a:t>
            </a:r>
          </a:p>
          <a:p>
            <a:pPr lvl="2"/>
            <a:r>
              <a:rPr lang="en-US" dirty="0"/>
              <a:t>There are ways (hooking up a radiation source and look for decays, etc. … ) but it’s not needed most of the time</a:t>
            </a:r>
          </a:p>
          <a:p>
            <a:pPr lvl="2"/>
            <a:r>
              <a:rPr lang="en-US" b="1" dirty="0"/>
              <a:t>Pseudorandom </a:t>
            </a:r>
            <a:r>
              <a:rPr lang="en-US" dirty="0"/>
              <a:t>numbers are usually good enough for our purposes</a:t>
            </a:r>
            <a:endParaRPr lang="en-US" b="1" dirty="0"/>
          </a:p>
        </p:txBody>
      </p:sp>
    </p:spTree>
    <p:extLst>
      <p:ext uri="{BB962C8B-B14F-4D97-AF65-F5344CB8AC3E}">
        <p14:creationId xmlns:p14="http://schemas.microsoft.com/office/powerpoint/2010/main" val="107526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Randomness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What does “random” mean?  </a:t>
            </a:r>
          </a:p>
          <a:p>
            <a:pPr lvl="1"/>
            <a:r>
              <a:rPr lang="en-US" dirty="0"/>
              <a:t>An even distribution of results</a:t>
            </a:r>
          </a:p>
          <a:p>
            <a:pPr lvl="2"/>
            <a:r>
              <a:rPr lang="en-US" dirty="0"/>
              <a:t>If we’re rolling a die, we expect 1 about 1/6</a:t>
            </a:r>
            <a:r>
              <a:rPr lang="en-US" baseline="30000" dirty="0"/>
              <a:t>th</a:t>
            </a:r>
            <a:r>
              <a:rPr lang="en-US" dirty="0"/>
              <a:t> of the time</a:t>
            </a:r>
          </a:p>
          <a:p>
            <a:pPr lvl="2"/>
            <a:r>
              <a:rPr lang="en-US" dirty="0"/>
              <a:t>And 2 about 1/6</a:t>
            </a:r>
            <a:r>
              <a:rPr lang="en-US" baseline="30000" dirty="0"/>
              <a:t>th</a:t>
            </a:r>
            <a:r>
              <a:rPr lang="en-US" dirty="0"/>
              <a:t> of the time, 3 about 1/6</a:t>
            </a:r>
            <a:r>
              <a:rPr lang="en-US" baseline="30000" dirty="0"/>
              <a:t>th</a:t>
            </a:r>
            <a:r>
              <a:rPr lang="en-US" dirty="0"/>
              <a:t> …</a:t>
            </a:r>
          </a:p>
          <a:p>
            <a:pPr lvl="2"/>
            <a:r>
              <a:rPr lang="en-US" b="1" dirty="0"/>
              <a:t>Uniform distribution</a:t>
            </a:r>
            <a:r>
              <a:rPr lang="en-US" dirty="0"/>
              <a:t>: each possibility is equally likely</a:t>
            </a:r>
          </a:p>
          <a:p>
            <a:pPr lvl="2"/>
            <a:r>
              <a:rPr lang="en-US" dirty="0"/>
              <a:t>This does NOT mean exactly uniform results!</a:t>
            </a:r>
          </a:p>
          <a:p>
            <a:pPr lvl="3"/>
            <a:r>
              <a:rPr lang="en-US" dirty="0"/>
              <a:t>If you roll a die six times,  you will get some number twice</a:t>
            </a:r>
          </a:p>
          <a:p>
            <a:pPr lvl="2"/>
            <a:r>
              <a:rPr lang="en-US" dirty="0"/>
              <a:t>What it means is that </a:t>
            </a:r>
            <a:r>
              <a:rPr lang="en-US" b="1" dirty="0"/>
              <a:t>over a large number of tests</a:t>
            </a:r>
            <a:r>
              <a:rPr lang="en-US" dirty="0"/>
              <a:t>, the distribution gets closer to 1/6</a:t>
            </a:r>
            <a:r>
              <a:rPr lang="en-US" baseline="30000" dirty="0"/>
              <a:t>th</a:t>
            </a:r>
            <a:r>
              <a:rPr lang="en-US" dirty="0"/>
              <a:t> each</a:t>
            </a:r>
          </a:p>
          <a:p>
            <a:pPr lvl="2"/>
            <a:r>
              <a:rPr lang="en-US" b="1" dirty="0"/>
              <a:t>Independent</a:t>
            </a:r>
            <a:endParaRPr lang="en-US" dirty="0"/>
          </a:p>
          <a:p>
            <a:pPr lvl="1"/>
            <a:r>
              <a:rPr lang="en-US" dirty="0"/>
              <a:t>An even distribution isn’t enough to be “random”</a:t>
            </a:r>
          </a:p>
          <a:p>
            <a:pPr lvl="2"/>
            <a:r>
              <a:rPr lang="en-US" dirty="0"/>
              <a:t>What if the die always rolled 1,2,3,4,5,6, 1,2,3,4,5,6,… in that order?</a:t>
            </a:r>
          </a:p>
          <a:p>
            <a:pPr lvl="2"/>
            <a:r>
              <a:rPr lang="en-US" dirty="0"/>
              <a:t>Random numbers should be </a:t>
            </a:r>
            <a:r>
              <a:rPr lang="en-US" b="1" dirty="0"/>
              <a:t>unpredictable</a:t>
            </a:r>
            <a:endParaRPr lang="en-US" dirty="0"/>
          </a:p>
          <a:p>
            <a:pPr lvl="2"/>
            <a:r>
              <a:rPr lang="en-US" dirty="0"/>
              <a:t>Specifically seeing several numbers in the series should not let us guess the next one</a:t>
            </a:r>
          </a:p>
          <a:p>
            <a:pPr marL="914400" lvl="2" indent="0">
              <a:buNone/>
            </a:pPr>
            <a:endParaRPr lang="en-US" dirty="0"/>
          </a:p>
        </p:txBody>
      </p:sp>
    </p:spTree>
    <p:extLst>
      <p:ext uri="{BB962C8B-B14F-4D97-AF65-F5344CB8AC3E}">
        <p14:creationId xmlns:p14="http://schemas.microsoft.com/office/powerpoint/2010/main" val="151533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Randomness involves information </a:t>
            </a:r>
          </a:p>
        </p:txBody>
      </p:sp>
      <p:sp>
        <p:nvSpPr>
          <p:cNvPr id="3" name="Content Placeholder 2"/>
          <p:cNvSpPr>
            <a:spLocks noGrp="1"/>
          </p:cNvSpPr>
          <p:nvPr>
            <p:ph idx="1"/>
          </p:nvPr>
        </p:nvSpPr>
        <p:spPr/>
        <p:txBody>
          <a:bodyPr>
            <a:normAutofit fontScale="85000" lnSpcReduction="20000"/>
          </a:bodyPr>
          <a:lstStyle/>
          <a:p>
            <a:r>
              <a:rPr lang="en-US" dirty="0"/>
              <a:t>Randomness involves information or the lack of it</a:t>
            </a:r>
          </a:p>
          <a:p>
            <a:r>
              <a:rPr lang="en-US" dirty="0"/>
              <a:t>Imagine you are standing at the top of a 50-story building.</a:t>
            </a:r>
          </a:p>
          <a:p>
            <a:r>
              <a:rPr lang="en-US" dirty="0"/>
              <a:t>If someone asked you to predict what the traffic at ground-level would be, “when will the next car come around the corner?” you would be in a good position to make a prediction because you can see the streets for a long way</a:t>
            </a:r>
          </a:p>
          <a:p>
            <a:r>
              <a:rPr lang="en-US" dirty="0"/>
              <a:t>If you were standing at ground level next to the same building, you have much less information and you could not make a very good prediction about the traffic</a:t>
            </a:r>
          </a:p>
          <a:p>
            <a:r>
              <a:rPr lang="en-US" dirty="0"/>
              <a:t>With </a:t>
            </a:r>
            <a:r>
              <a:rPr lang="en-US" b="1" dirty="0"/>
              <a:t>more</a:t>
            </a:r>
            <a:r>
              <a:rPr lang="en-US" dirty="0"/>
              <a:t> information, things are </a:t>
            </a:r>
            <a:r>
              <a:rPr lang="en-US" b="1" dirty="0"/>
              <a:t>less</a:t>
            </a:r>
            <a:r>
              <a:rPr lang="en-US" dirty="0"/>
              <a:t> random; with </a:t>
            </a:r>
            <a:r>
              <a:rPr lang="en-US" b="1" dirty="0"/>
              <a:t>less</a:t>
            </a:r>
            <a:r>
              <a:rPr lang="en-US" dirty="0"/>
              <a:t> information, things seem </a:t>
            </a:r>
            <a:r>
              <a:rPr lang="en-US" b="1" dirty="0"/>
              <a:t>more</a:t>
            </a:r>
            <a:r>
              <a:rPr lang="en-US" dirty="0"/>
              <a:t> random</a:t>
            </a:r>
          </a:p>
          <a:p>
            <a:r>
              <a:rPr lang="en-US" dirty="0"/>
              <a:t>That’s why the RNG numbers are called </a:t>
            </a:r>
            <a:r>
              <a:rPr lang="en-US" b="1" dirty="0"/>
              <a:t>pseudo</a:t>
            </a:r>
            <a:r>
              <a:rPr lang="en-US" dirty="0"/>
              <a:t>. With enough information, i.e. the RNG algorithm used and the </a:t>
            </a:r>
            <a:r>
              <a:rPr lang="en-US" b="1" dirty="0"/>
              <a:t>seed</a:t>
            </a:r>
            <a:r>
              <a:rPr lang="en-US" dirty="0"/>
              <a:t>, you could calculate the numbers just like the computer does.  The numbers ARE predictable in that sense. Since we don’t usually have that info (or want to do that), the numbers seem random to us!</a:t>
            </a:r>
          </a:p>
        </p:txBody>
      </p:sp>
    </p:spTree>
    <p:extLst>
      <p:ext uri="{BB962C8B-B14F-4D97-AF65-F5344CB8AC3E}">
        <p14:creationId xmlns:p14="http://schemas.microsoft.com/office/powerpoint/2010/main" val="36413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E587-9366-4A5F-9D78-AD6D0CB8DC7D}"/>
              </a:ext>
            </a:extLst>
          </p:cNvPr>
          <p:cNvSpPr>
            <a:spLocks noGrp="1"/>
          </p:cNvSpPr>
          <p:nvPr>
            <p:ph type="title"/>
          </p:nvPr>
        </p:nvSpPr>
        <p:spPr/>
        <p:txBody>
          <a:bodyPr/>
          <a:lstStyle/>
          <a:p>
            <a:r>
              <a:rPr lang="en-IN" dirty="0"/>
              <a:t>Types of RNG</a:t>
            </a:r>
          </a:p>
        </p:txBody>
      </p:sp>
      <p:sp>
        <p:nvSpPr>
          <p:cNvPr id="3" name="Content Placeholder 2">
            <a:extLst>
              <a:ext uri="{FF2B5EF4-FFF2-40B4-BE49-F238E27FC236}">
                <a16:creationId xmlns:a16="http://schemas.microsoft.com/office/drawing/2014/main" id="{7A60FBF3-F931-49E3-BDAB-A63C19A9729D}"/>
              </a:ext>
            </a:extLst>
          </p:cNvPr>
          <p:cNvSpPr>
            <a:spLocks noGrp="1"/>
          </p:cNvSpPr>
          <p:nvPr>
            <p:ph idx="1"/>
          </p:nvPr>
        </p:nvSpPr>
        <p:spPr/>
        <p:txBody>
          <a:bodyPr/>
          <a:lstStyle/>
          <a:p>
            <a:r>
              <a:rPr lang="en-IN" dirty="0"/>
              <a:t>PRNG-Pseudo random number generator</a:t>
            </a:r>
          </a:p>
          <a:p>
            <a:r>
              <a:rPr lang="en-IN" dirty="0"/>
              <a:t>TRNG-True random number generator</a:t>
            </a:r>
          </a:p>
          <a:p>
            <a:r>
              <a:rPr lang="en-IN" dirty="0"/>
              <a:t>PRF-Pseudo random function</a:t>
            </a:r>
          </a:p>
        </p:txBody>
      </p:sp>
    </p:spTree>
    <p:extLst>
      <p:ext uri="{BB962C8B-B14F-4D97-AF65-F5344CB8AC3E}">
        <p14:creationId xmlns:p14="http://schemas.microsoft.com/office/powerpoint/2010/main" val="182990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p>
        </p:txBody>
      </p:sp>
      <p:sp>
        <p:nvSpPr>
          <p:cNvPr id="3" name="Content Placeholder 2"/>
          <p:cNvSpPr>
            <a:spLocks noGrp="1"/>
          </p:cNvSpPr>
          <p:nvPr>
            <p:ph idx="1"/>
          </p:nvPr>
        </p:nvSpPr>
        <p:spPr/>
        <p:txBody>
          <a:bodyPr>
            <a:normAutofit lnSpcReduction="10000"/>
          </a:bodyPr>
          <a:lstStyle/>
          <a:p>
            <a:pPr marL="0" indent="0">
              <a:buNone/>
            </a:pPr>
            <a:r>
              <a:rPr lang="en-US" b="1" dirty="0"/>
              <a:t>Pseudorandom</a:t>
            </a:r>
            <a:r>
              <a:rPr lang="en-US" dirty="0"/>
              <a:t> numbers use a deterministic algorithm (a </a:t>
            </a:r>
            <a:r>
              <a:rPr lang="en-US" b="1" dirty="0"/>
              <a:t>random number generator, </a:t>
            </a:r>
            <a:r>
              <a:rPr lang="en-US" dirty="0"/>
              <a:t>RNG) to generate numbers that appear to be random:</a:t>
            </a:r>
          </a:p>
          <a:p>
            <a:pPr lvl="1"/>
            <a:r>
              <a:rPr lang="en-US" dirty="0"/>
              <a:t>Approximately uniform</a:t>
            </a:r>
          </a:p>
          <a:p>
            <a:pPr lvl="1"/>
            <a:r>
              <a:rPr lang="en-US" dirty="0"/>
              <a:t>Hard to predict (but theoretically not impossible)</a:t>
            </a:r>
          </a:p>
          <a:p>
            <a:pPr lvl="2"/>
            <a:r>
              <a:rPr lang="en-US" dirty="0"/>
              <a:t>ALL RNGs will repeat eventually, a good one does not for a very long time</a:t>
            </a:r>
          </a:p>
          <a:p>
            <a:pPr lvl="1"/>
            <a:r>
              <a:rPr lang="en-US" dirty="0"/>
              <a:t>A lot of research has gone (and goes) into RNGs</a:t>
            </a:r>
          </a:p>
          <a:p>
            <a:pPr lvl="2"/>
            <a:r>
              <a:rPr lang="en-US" dirty="0"/>
              <a:t>Linear congruential, Blum Blum Shub Generator, …</a:t>
            </a:r>
          </a:p>
          <a:p>
            <a:pPr lvl="2"/>
            <a:r>
              <a:rPr lang="en-US" i="1" dirty="0"/>
              <a:t>The Art of Computer Programming</a:t>
            </a:r>
            <a:r>
              <a:rPr lang="en-US" dirty="0"/>
              <a:t> spends half a book on RNGs.</a:t>
            </a:r>
          </a:p>
          <a:p>
            <a:pPr lvl="2"/>
            <a:r>
              <a:rPr lang="en-US" dirty="0"/>
              <a:t>Why so much research?  They are very important for security!</a:t>
            </a:r>
          </a:p>
          <a:p>
            <a:pPr lvl="3"/>
            <a:r>
              <a:rPr lang="en-US" dirty="0"/>
              <a:t>Cryptograph uses random numbers for </a:t>
            </a:r>
            <a:r>
              <a:rPr lang="en-US" b="1" dirty="0"/>
              <a:t>session keys </a:t>
            </a:r>
            <a:r>
              <a:rPr lang="en-US" dirty="0"/>
              <a:t>(like automatically generated one-time passwords)</a:t>
            </a:r>
          </a:p>
          <a:p>
            <a:pPr lvl="3"/>
            <a:r>
              <a:rPr lang="en-US" dirty="0"/>
              <a:t>If someone could predict the output of the RNG, they could predict the key and break in!</a:t>
            </a:r>
          </a:p>
        </p:txBody>
      </p:sp>
    </p:spTree>
    <p:extLst>
      <p:ext uri="{BB962C8B-B14F-4D97-AF65-F5344CB8AC3E}">
        <p14:creationId xmlns:p14="http://schemas.microsoft.com/office/powerpoint/2010/main" val="152507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RNG</a:t>
            </a:r>
          </a:p>
        </p:txBody>
      </p:sp>
      <p:sp>
        <p:nvSpPr>
          <p:cNvPr id="3" name="Content Placeholder 2"/>
          <p:cNvSpPr>
            <a:spLocks noGrp="1"/>
          </p:cNvSpPr>
          <p:nvPr>
            <p:ph idx="1"/>
          </p:nvPr>
        </p:nvSpPr>
        <p:spPr/>
        <p:txBody>
          <a:bodyPr/>
          <a:lstStyle/>
          <a:p>
            <a:r>
              <a:rPr lang="en-US" dirty="0"/>
              <a:t>What makes a “good” random number generator?</a:t>
            </a:r>
          </a:p>
          <a:p>
            <a:pPr lvl="1"/>
            <a:r>
              <a:rPr lang="en-US" dirty="0"/>
              <a:t>The same features we mentioned earlier – uniform distribution, being unpredictable</a:t>
            </a:r>
          </a:p>
          <a:p>
            <a:pPr lvl="1"/>
            <a:r>
              <a:rPr lang="en-US" dirty="0"/>
              <a:t>It must be quick to calculate – a typical game would use millions of them</a:t>
            </a:r>
          </a:p>
          <a:p>
            <a:pPr lvl="2"/>
            <a:r>
              <a:rPr lang="en-US" dirty="0"/>
              <a:t>Most of them use integer arithmetic because it’s faster than floating point</a:t>
            </a:r>
          </a:p>
          <a:p>
            <a:pPr lvl="1"/>
            <a:r>
              <a:rPr lang="en-US" dirty="0"/>
              <a:t>It must have a long cycle before it repeats</a:t>
            </a:r>
          </a:p>
          <a:p>
            <a:pPr lvl="2"/>
            <a:r>
              <a:rPr lang="en-US" dirty="0"/>
              <a:t>EVERY RNG will eventually repeat if run long enough, but if the cycle is a few million numbers, it will seem “unpredictable” for most humans</a:t>
            </a:r>
          </a:p>
          <a:p>
            <a:pPr lvl="3"/>
            <a:r>
              <a:rPr lang="en-US" dirty="0"/>
              <a:t>Why will it repeat?  Imagine you had a “perfect” RNG which would generate every possible number the computer could represent (in no predictable order).  That’s a finite number of numbers.  What if you asked for </a:t>
            </a:r>
            <a:r>
              <a:rPr lang="en-US" b="1" dirty="0"/>
              <a:t>another</a:t>
            </a:r>
            <a:r>
              <a:rPr lang="en-US" dirty="0"/>
              <a:t> random number after it had done that?  It HAS to give you a number it has already given before!  It has no others to give.</a:t>
            </a:r>
          </a:p>
          <a:p>
            <a:pPr lvl="1"/>
            <a:endParaRPr lang="en-US" dirty="0"/>
          </a:p>
        </p:txBody>
      </p:sp>
    </p:spTree>
    <p:extLst>
      <p:ext uri="{BB962C8B-B14F-4D97-AF65-F5344CB8AC3E}">
        <p14:creationId xmlns:p14="http://schemas.microsoft.com/office/powerpoint/2010/main" val="219082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2B5C-559E-4D6A-BECF-F7EAAC423750}"/>
              </a:ext>
            </a:extLst>
          </p:cNvPr>
          <p:cNvSpPr>
            <a:spLocks noGrp="1"/>
          </p:cNvSpPr>
          <p:nvPr>
            <p:ph type="title"/>
          </p:nvPr>
        </p:nvSpPr>
        <p:spPr/>
        <p:txBody>
          <a:bodyPr/>
          <a:lstStyle/>
          <a:p>
            <a:r>
              <a:rPr lang="en-IN" dirty="0"/>
              <a:t>Two Pseudo Random Number Generators</a:t>
            </a:r>
          </a:p>
        </p:txBody>
      </p:sp>
      <p:sp>
        <p:nvSpPr>
          <p:cNvPr id="3" name="Content Placeholder 2">
            <a:extLst>
              <a:ext uri="{FF2B5EF4-FFF2-40B4-BE49-F238E27FC236}">
                <a16:creationId xmlns:a16="http://schemas.microsoft.com/office/drawing/2014/main" id="{3EB6482A-0859-4992-B67C-7C94986D884C}"/>
              </a:ext>
            </a:extLst>
          </p:cNvPr>
          <p:cNvSpPr>
            <a:spLocks noGrp="1"/>
          </p:cNvSpPr>
          <p:nvPr>
            <p:ph idx="1"/>
          </p:nvPr>
        </p:nvSpPr>
        <p:spPr/>
        <p:txBody>
          <a:bodyPr/>
          <a:lstStyle/>
          <a:p>
            <a:r>
              <a:rPr lang="en-IN" dirty="0"/>
              <a:t>Random number generation is a critical part of any cryptographic and spread spectrum systems in terms of strength and security.</a:t>
            </a:r>
          </a:p>
          <a:p>
            <a:r>
              <a:rPr lang="en-IN" dirty="0"/>
              <a:t>A weak random number generation in a cryptographic or spread system could results in a compromised system.</a:t>
            </a:r>
          </a:p>
          <a:p>
            <a:r>
              <a:rPr lang="en-IN" dirty="0"/>
              <a:t>As such number of cryptographic and spread spectrum systems depend on the generation of random and pseudo random bits for enhanced security.</a:t>
            </a:r>
          </a:p>
        </p:txBody>
      </p:sp>
    </p:spTree>
    <p:extLst>
      <p:ext uri="{BB962C8B-B14F-4D97-AF65-F5344CB8AC3E}">
        <p14:creationId xmlns:p14="http://schemas.microsoft.com/office/powerpoint/2010/main" val="43543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61E9-FB5A-4DAA-BC6F-3F9CFF2EB9E7}"/>
              </a:ext>
            </a:extLst>
          </p:cNvPr>
          <p:cNvSpPr>
            <a:spLocks noGrp="1"/>
          </p:cNvSpPr>
          <p:nvPr>
            <p:ph type="title"/>
          </p:nvPr>
        </p:nvSpPr>
        <p:spPr/>
        <p:txBody>
          <a:bodyPr/>
          <a:lstStyle/>
          <a:p>
            <a:r>
              <a:rPr lang="en-IN" dirty="0"/>
              <a:t>A Pseudorandom Bit generator</a:t>
            </a:r>
          </a:p>
        </p:txBody>
      </p:sp>
      <p:sp>
        <p:nvSpPr>
          <p:cNvPr id="3" name="Content Placeholder 2">
            <a:extLst>
              <a:ext uri="{FF2B5EF4-FFF2-40B4-BE49-F238E27FC236}">
                <a16:creationId xmlns:a16="http://schemas.microsoft.com/office/drawing/2014/main" id="{5B5291FF-ADF1-4B31-8A61-7C5597AA537E}"/>
              </a:ext>
            </a:extLst>
          </p:cNvPr>
          <p:cNvSpPr>
            <a:spLocks noGrp="1"/>
          </p:cNvSpPr>
          <p:nvPr>
            <p:ph idx="1"/>
          </p:nvPr>
        </p:nvSpPr>
        <p:spPr/>
        <p:txBody>
          <a:bodyPr/>
          <a:lstStyle/>
          <a:p>
            <a:r>
              <a:rPr lang="en-IN" dirty="0"/>
              <a:t>This is an algorithm that utilizes deterministic procedures when given a seed to produce a sequence of random bits based on the seed value.</a:t>
            </a:r>
          </a:p>
          <a:p>
            <a:r>
              <a:rPr lang="en-IN" dirty="0"/>
              <a:t>The input of PRBG is known as seed while the output is known as pseudorandom bit sequence.</a:t>
            </a:r>
          </a:p>
        </p:txBody>
      </p:sp>
    </p:spTree>
    <p:extLst>
      <p:ext uri="{BB962C8B-B14F-4D97-AF65-F5344CB8AC3E}">
        <p14:creationId xmlns:p14="http://schemas.microsoft.com/office/powerpoint/2010/main" val="202026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TotalTime>
  <Words>1233</Words>
  <Application>Microsoft Office PowerPoint</Application>
  <PresentationFormat>Widescreen</PresentationFormat>
  <Paragraphs>128</Paragraphs>
  <Slides>14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Calibri Light</vt:lpstr>
      <vt:lpstr>Cambria Math</vt:lpstr>
      <vt:lpstr>Tahoma</vt:lpstr>
      <vt:lpstr>Times New Roman</vt:lpstr>
      <vt:lpstr>Wingdings 2</vt:lpstr>
      <vt:lpstr>Office Theme</vt:lpstr>
      <vt:lpstr>Equation</vt:lpstr>
      <vt:lpstr>Random numbers</vt:lpstr>
      <vt:lpstr>Randomness</vt:lpstr>
      <vt:lpstr>Requirements for Randomness</vt:lpstr>
      <vt:lpstr>Randomness involves information </vt:lpstr>
      <vt:lpstr>Types of RNG</vt:lpstr>
      <vt:lpstr>Pseudorandom numbers</vt:lpstr>
      <vt:lpstr>A good RNG</vt:lpstr>
      <vt:lpstr>Two Pseudo Random Number Generators</vt:lpstr>
      <vt:lpstr>A Pseudorandom Bit generator</vt:lpstr>
      <vt:lpstr>Linear Congruential Generator</vt:lpstr>
      <vt:lpstr>Example of LCG</vt:lpstr>
      <vt:lpstr>Cryptographically Generated Random Numbers</vt:lpstr>
      <vt:lpstr>Cryptographically Generated Random Numbers</vt:lpstr>
      <vt:lpstr>Example of BBS</vt:lpstr>
    </vt:vector>
  </TitlesOfParts>
  <Company>University of Kentucky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Debby</dc:creator>
  <cp:lastModifiedBy>Noel Jeygar</cp:lastModifiedBy>
  <cp:revision>66</cp:revision>
  <dcterms:created xsi:type="dcterms:W3CDTF">2016-02-19T16:27:02Z</dcterms:created>
  <dcterms:modified xsi:type="dcterms:W3CDTF">2022-01-11T03:25:38Z</dcterms:modified>
</cp:coreProperties>
</file>