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5"/>
  </p:notesMasterIdLst>
  <p:sldIdLst>
    <p:sldId id="256" r:id="rId2"/>
    <p:sldId id="266" r:id="rId3"/>
    <p:sldId id="267" r:id="rId4"/>
    <p:sldId id="272" r:id="rId5"/>
    <p:sldId id="268" r:id="rId6"/>
    <p:sldId id="269" r:id="rId7"/>
    <p:sldId id="270" r:id="rId8"/>
    <p:sldId id="271" r:id="rId9"/>
    <p:sldId id="273" r:id="rId10"/>
    <p:sldId id="275" r:id="rId11"/>
    <p:sldId id="276" r:id="rId12"/>
    <p:sldId id="277" r:id="rId13"/>
    <p:sldId id="278" r:id="rId14"/>
    <p:sldId id="279" r:id="rId15"/>
    <p:sldId id="280" r:id="rId16"/>
    <p:sldId id="282" r:id="rId17"/>
    <p:sldId id="283" r:id="rId18"/>
    <p:sldId id="284" r:id="rId19"/>
    <p:sldId id="285" r:id="rId20"/>
    <p:sldId id="286" r:id="rId21"/>
    <p:sldId id="287" r:id="rId22"/>
    <p:sldId id="288" r:id="rId23"/>
    <p:sldId id="289" r:id="rId24"/>
    <p:sldId id="290" r:id="rId25"/>
    <p:sldId id="291" r:id="rId26"/>
    <p:sldId id="292" r:id="rId27"/>
    <p:sldId id="293" r:id="rId28"/>
    <p:sldId id="294" r:id="rId29"/>
    <p:sldId id="295" r:id="rId30"/>
    <p:sldId id="296" r:id="rId31"/>
    <p:sldId id="297" r:id="rId32"/>
    <p:sldId id="298" r:id="rId33"/>
    <p:sldId id="299" r:id="rId34"/>
    <p:sldId id="300" r:id="rId35"/>
    <p:sldId id="301" r:id="rId36"/>
    <p:sldId id="302" r:id="rId37"/>
    <p:sldId id="303" r:id="rId38"/>
    <p:sldId id="304" r:id="rId39"/>
    <p:sldId id="305" r:id="rId40"/>
    <p:sldId id="306" r:id="rId41"/>
    <p:sldId id="307" r:id="rId42"/>
    <p:sldId id="308" r:id="rId43"/>
    <p:sldId id="309" r:id="rId44"/>
    <p:sldId id="310" r:id="rId45"/>
    <p:sldId id="311" r:id="rId46"/>
    <p:sldId id="312" r:id="rId47"/>
    <p:sldId id="313" r:id="rId48"/>
    <p:sldId id="314" r:id="rId49"/>
    <p:sldId id="315" r:id="rId50"/>
    <p:sldId id="316" r:id="rId51"/>
    <p:sldId id="317" r:id="rId52"/>
    <p:sldId id="318" r:id="rId53"/>
    <p:sldId id="319" r:id="rId54"/>
    <p:sldId id="320" r:id="rId55"/>
    <p:sldId id="321" r:id="rId56"/>
    <p:sldId id="322" r:id="rId57"/>
    <p:sldId id="323" r:id="rId58"/>
    <p:sldId id="324" r:id="rId59"/>
    <p:sldId id="325" r:id="rId60"/>
    <p:sldId id="326" r:id="rId61"/>
    <p:sldId id="327" r:id="rId62"/>
    <p:sldId id="328" r:id="rId63"/>
    <p:sldId id="329" r:id="rId64"/>
    <p:sldId id="330" r:id="rId65"/>
    <p:sldId id="331" r:id="rId66"/>
    <p:sldId id="332" r:id="rId67"/>
    <p:sldId id="333" r:id="rId68"/>
    <p:sldId id="334" r:id="rId69"/>
    <p:sldId id="335" r:id="rId70"/>
    <p:sldId id="336" r:id="rId71"/>
    <p:sldId id="337" r:id="rId72"/>
    <p:sldId id="338" r:id="rId73"/>
    <p:sldId id="339" r:id="rId74"/>
    <p:sldId id="340" r:id="rId75"/>
    <p:sldId id="341" r:id="rId76"/>
    <p:sldId id="342" r:id="rId77"/>
    <p:sldId id="343" r:id="rId78"/>
    <p:sldId id="344" r:id="rId79"/>
    <p:sldId id="345" r:id="rId80"/>
    <p:sldId id="346" r:id="rId81"/>
    <p:sldId id="347" r:id="rId82"/>
    <p:sldId id="348" r:id="rId83"/>
    <p:sldId id="349" r:id="rId8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18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73D75D-0C2E-468A-B10A-E0E10FBDDFEF}" type="datetimeFigureOut">
              <a:rPr lang="en-US" smtClean="0"/>
              <a:t>1/19/2022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B2621A-091E-4F30-B51E-9D07D9A1A2A5}" type="slidenum">
              <a:rPr lang="en-US" smtClean="0"/>
              <a:t>‹#›</a:t>
            </a:fld>
            <a:endParaRPr lang="en-US"/>
          </a:p>
        </p:txBody>
      </p:sp>
    </p:spTree>
    <p:extLst>
      <p:ext uri="{BB962C8B-B14F-4D97-AF65-F5344CB8AC3E}">
        <p14:creationId xmlns:p14="http://schemas.microsoft.com/office/powerpoint/2010/main" val="1778363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FAE35CF-4D8D-442A-B470-097D7D7FA8F0}" type="slidenum">
              <a:rPr lang="en-AU" altLang="en-US"/>
              <a:pPr eaLnBrk="1" hangingPunct="1"/>
              <a:t>59</a:t>
            </a:fld>
            <a:endParaRPr lang="en-AU" altLang="en-US"/>
          </a:p>
        </p:txBody>
      </p:sp>
      <p:sp>
        <p:nvSpPr>
          <p:cNvPr id="39939" name="Rectangle 1026"/>
          <p:cNvSpPr>
            <a:spLocks noGrp="1" noRot="1" noChangeAspect="1" noChangeArrowheads="1" noTextEdit="1"/>
          </p:cNvSpPr>
          <p:nvPr>
            <p:ph type="sldImg"/>
          </p:nvPr>
        </p:nvSpPr>
        <p:spPr>
          <a:ln/>
        </p:spPr>
      </p:sp>
      <p:sp>
        <p:nvSpPr>
          <p:cNvPr id="39940"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Times-Roman"/>
              </a:rPr>
              <a:t>One of the major roles of public-key encryption has been to address the problem of key distribution, with two distinct aspects: the distribution of public keys, and the use of public-key encryption to distribute secret keys.</a:t>
            </a:r>
          </a:p>
        </p:txBody>
      </p:sp>
    </p:spTree>
    <p:extLst>
      <p:ext uri="{BB962C8B-B14F-4D97-AF65-F5344CB8AC3E}">
        <p14:creationId xmlns:p14="http://schemas.microsoft.com/office/powerpoint/2010/main" val="7898514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3964EF8-85A2-4F40-9067-C8430A78B5E9}" type="slidenum">
              <a:rPr lang="en-AU" altLang="en-US"/>
              <a:pPr eaLnBrk="1" hangingPunct="1"/>
              <a:t>70</a:t>
            </a:fld>
            <a:endParaRPr lang="en-AU" altLang="en-US"/>
          </a:p>
        </p:txBody>
      </p:sp>
      <p:sp>
        <p:nvSpPr>
          <p:cNvPr id="49155" name="Rectangle 1026"/>
          <p:cNvSpPr>
            <a:spLocks noGrp="1" noRot="1" noChangeAspect="1" noChangeArrowheads="1" noTextEdit="1"/>
          </p:cNvSpPr>
          <p:nvPr>
            <p:ph type="sldImg"/>
          </p:nvPr>
        </p:nvSpPr>
        <p:spPr>
          <a:ln/>
        </p:spPr>
      </p:sp>
      <p:sp>
        <p:nvSpPr>
          <p:cNvPr id="49156"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Times-Roman"/>
              </a:rPr>
              <a:t>An extremely simple scheme was put forward by Merkle [MERK79]. But it is insecure against an adversary who can intercept messages and then either relay the intercepted message or substitute another message. Such an attack is known as a man-in-the-middle attack</a:t>
            </a:r>
            <a:r>
              <a:rPr lang="en-US" altLang="en-US" smtClean="0">
                <a:latin typeface="Helvetica" panose="020B0604020202020204" pitchFamily="34" charset="0"/>
              </a:rPr>
              <a:t> </a:t>
            </a:r>
            <a:r>
              <a:rPr lang="en-US" altLang="en-US" smtClean="0">
                <a:latin typeface="Times-Roman"/>
              </a:rPr>
              <a:t>[RIVE84].</a:t>
            </a:r>
          </a:p>
        </p:txBody>
      </p:sp>
    </p:spTree>
    <p:extLst>
      <p:ext uri="{BB962C8B-B14F-4D97-AF65-F5344CB8AC3E}">
        <p14:creationId xmlns:p14="http://schemas.microsoft.com/office/powerpoint/2010/main" val="1863210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3D1EA84-B80F-430F-9A9A-A46F1B8B2A7A}" type="slidenum">
              <a:rPr lang="en-AU" altLang="en-US"/>
              <a:pPr eaLnBrk="1" hangingPunct="1"/>
              <a:t>72</a:t>
            </a:fld>
            <a:endParaRPr lang="en-AU" alt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Stallings Figure 10.6 “</a:t>
            </a:r>
            <a:r>
              <a:rPr lang="en-US" altLang="en-US" sz="1000" smtClean="0"/>
              <a:t>Public-Key Distribution of Secret Keys” illustrates such an exchange</a:t>
            </a:r>
            <a:r>
              <a:rPr lang="en-US" altLang="en-US" smtClean="0"/>
              <a:t>. See text for details of steps in protocol. Note that these steps correspond to final 3 of Figure 10.3, hence can get both secret key exchange and authentication in a single protocol.</a:t>
            </a:r>
          </a:p>
          <a:p>
            <a:pPr eaLnBrk="1" hangingPunct="1"/>
            <a:endParaRPr lang="en-AU" altLang="en-US" smtClean="0"/>
          </a:p>
        </p:txBody>
      </p:sp>
    </p:spTree>
    <p:extLst>
      <p:ext uri="{BB962C8B-B14F-4D97-AF65-F5344CB8AC3E}">
        <p14:creationId xmlns:p14="http://schemas.microsoft.com/office/powerpoint/2010/main" val="37146434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B868AE9-5AC0-4892-8881-A266AE35C416}" type="slidenum">
              <a:rPr lang="en-AU" altLang="en-US"/>
              <a:pPr eaLnBrk="1" hangingPunct="1"/>
              <a:t>73</a:t>
            </a:fld>
            <a:endParaRPr lang="en-AU" altLang="en-US"/>
          </a:p>
        </p:txBody>
      </p:sp>
      <p:sp>
        <p:nvSpPr>
          <p:cNvPr id="51203" name="Rectangle 2"/>
          <p:cNvSpPr>
            <a:spLocks noGrp="1" noRot="1" noChangeAspect="1" noChangeArrowheads="1" noTextEdit="1"/>
          </p:cNvSpPr>
          <p:nvPr>
            <p:ph type="sldImg"/>
          </p:nvPr>
        </p:nvSpPr>
        <p:spPr>
          <a:solidFill>
            <a:srgbClr val="FFFFFF"/>
          </a:solidFill>
          <a:ln/>
        </p:spPr>
      </p:sp>
      <p:sp>
        <p:nvSpPr>
          <p:cNvPr id="51204"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altLang="en-US" smtClean="0">
                <a:latin typeface="Times-Roman"/>
              </a:rPr>
              <a:t>Yet another way to use public-key encryption to distribute secret keys is a hybrid approach in use on IBM mainframes [LE93]. This scheme retains the use of a key distribution center (KDC) that shares a secret master key with each user and distributes secret session keys encrypted with the master key. A public key scheme is used to distribute the master keys. The addition of a public-key layer provides a secure, efficient means of distributing master keys. This is an advantage in a configuration in which a single KDC serves a widely distributed set of users. </a:t>
            </a:r>
          </a:p>
        </p:txBody>
      </p:sp>
    </p:spTree>
    <p:extLst>
      <p:ext uri="{BB962C8B-B14F-4D97-AF65-F5344CB8AC3E}">
        <p14:creationId xmlns:p14="http://schemas.microsoft.com/office/powerpoint/2010/main" val="11356402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A61A50B-7763-4205-BDE8-A527286F079B}" type="slidenum">
              <a:rPr lang="en-AU" altLang="en-US"/>
              <a:pPr eaLnBrk="1" hangingPunct="1"/>
              <a:t>74</a:t>
            </a:fld>
            <a:endParaRPr lang="en-AU" alt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smtClean="0"/>
              <a:t>The idea of public key schemes, and the first practical scheme, which was for key distribution only, was published in 1977 by Diffie &amp; Hellman. The concept had been previously described in a classified report in 1970 by </a:t>
            </a:r>
            <a:r>
              <a:rPr lang="en-US" altLang="en-US" smtClean="0">
                <a:latin typeface="Times-Roman"/>
              </a:rPr>
              <a:t>Williamson</a:t>
            </a:r>
            <a:r>
              <a:rPr lang="en-AU" altLang="en-US" smtClean="0"/>
              <a:t> (UK CESG) - and subsequently declassified in 1987, see</a:t>
            </a:r>
            <a:r>
              <a:rPr lang="en-US" altLang="en-US" smtClean="0">
                <a:latin typeface="Times-Roman"/>
              </a:rPr>
              <a:t> [ELLI99]. </a:t>
            </a:r>
            <a:endParaRPr lang="en-AU" altLang="en-US" smtClean="0">
              <a:latin typeface="Times-Roman"/>
            </a:endParaRPr>
          </a:p>
        </p:txBody>
      </p:sp>
    </p:spTree>
    <p:extLst>
      <p:ext uri="{BB962C8B-B14F-4D97-AF65-F5344CB8AC3E}">
        <p14:creationId xmlns:p14="http://schemas.microsoft.com/office/powerpoint/2010/main" val="37182594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59CB53E-BC52-4003-983E-3D771E756AAB}" type="slidenum">
              <a:rPr lang="en-AU" altLang="en-US"/>
              <a:pPr eaLnBrk="1" hangingPunct="1"/>
              <a:t>75</a:t>
            </a:fld>
            <a:endParaRPr lang="en-AU" alt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Times-Roman"/>
              </a:rPr>
              <a:t>The purpose of the algorithm is to enable two users to securely exchange a key that can then be used for subsequent encryption of messages. The algorithm itself is limited to the exchange of secret values, which depends on the value of the public/private keys of the participants. The Diffie-Hellman algorithm uses </a:t>
            </a:r>
            <a:r>
              <a:rPr lang="en-AU" altLang="en-US" smtClean="0"/>
              <a:t>exponentiation in a finite (Galois) field (modulo a prime or a polynomial), and </a:t>
            </a:r>
            <a:r>
              <a:rPr lang="en-US" altLang="en-US" smtClean="0">
                <a:latin typeface="Times-Roman"/>
              </a:rPr>
              <a:t>depends for its effectiveness on the difficulty of computing discrete logarithms. </a:t>
            </a:r>
          </a:p>
        </p:txBody>
      </p:sp>
    </p:spTree>
    <p:extLst>
      <p:ext uri="{BB962C8B-B14F-4D97-AF65-F5344CB8AC3E}">
        <p14:creationId xmlns:p14="http://schemas.microsoft.com/office/powerpoint/2010/main" val="24432415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234A0E0-6C1C-4190-A4F1-ADE4CBC63AC0}" type="slidenum">
              <a:rPr lang="en-AU" altLang="en-US"/>
              <a:pPr eaLnBrk="1" hangingPunct="1"/>
              <a:t>77</a:t>
            </a:fld>
            <a:endParaRPr lang="en-AU" alt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Times-Roman"/>
              </a:rPr>
              <a:t>In the Diffie-Hellman key exchange algorithm, there are two publicly known numbers: a prime number q and an integer a that is a primitive root of q. </a:t>
            </a:r>
            <a:r>
              <a:rPr lang="en-AU" altLang="en-US" smtClean="0"/>
              <a:t>The prime q and primitive root </a:t>
            </a:r>
            <a:r>
              <a:rPr lang="el-GR" altLang="en-US" smtClean="0">
                <a:cs typeface="Arial" panose="020B0604020202020204" pitchFamily="34" charset="0"/>
              </a:rPr>
              <a:t>a</a:t>
            </a:r>
            <a:r>
              <a:rPr lang="en-AU" altLang="en-US" smtClean="0"/>
              <a:t> can be common to all using some instance of the D-H scheme. Note that the primitive root </a:t>
            </a:r>
            <a:r>
              <a:rPr lang="el-GR" altLang="en-US" smtClean="0">
                <a:cs typeface="Arial" panose="020B0604020202020204" pitchFamily="34" charset="0"/>
              </a:rPr>
              <a:t>a</a:t>
            </a:r>
            <a:r>
              <a:rPr lang="en-AU" altLang="en-US" smtClean="0"/>
              <a:t> is a number whose powers successively generate all the elements mod q. Users Alice and Bob choose random secrets x's, and then "protect" them using exponentiation to create their public y's. For an attacker monitoring the exchange of the y's to recover either of the x's, they'd need to solve the discrete logarithm problem, which is hard. </a:t>
            </a:r>
          </a:p>
        </p:txBody>
      </p:sp>
    </p:spTree>
    <p:extLst>
      <p:ext uri="{BB962C8B-B14F-4D97-AF65-F5344CB8AC3E}">
        <p14:creationId xmlns:p14="http://schemas.microsoft.com/office/powerpoint/2010/main" val="4931823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DDC1919-57D9-4112-A864-C61E395AED72}" type="slidenum">
              <a:rPr lang="en-AU" altLang="en-US"/>
              <a:pPr eaLnBrk="1" hangingPunct="1"/>
              <a:t>78</a:t>
            </a:fld>
            <a:endParaRPr lang="en-AU" altLang="en-US"/>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smtClean="0"/>
              <a:t>The actual key exchange for either party consists of raising the others "public key' to power of their private key. The resulting number (or as much of as is necessary) is used as the key for a block cipher or other private key scheme. For an attacker to obtain the same value they need at least one of the secret numbers, which means solving a discrete log, which is computationally infeasible given large enough numbers. Note that if Alice and Bob subsequently communicate, they will have the </a:t>
            </a:r>
            <a:r>
              <a:rPr lang="en-AU" altLang="en-US" b="1" smtClean="0"/>
              <a:t>same</a:t>
            </a:r>
            <a:r>
              <a:rPr lang="en-AU" altLang="en-US" smtClean="0"/>
              <a:t> key as before, unless they choose new public-keys.</a:t>
            </a:r>
          </a:p>
        </p:txBody>
      </p:sp>
    </p:spTree>
    <p:extLst>
      <p:ext uri="{BB962C8B-B14F-4D97-AF65-F5344CB8AC3E}">
        <p14:creationId xmlns:p14="http://schemas.microsoft.com/office/powerpoint/2010/main" val="30681667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BDFA1FA-AFA3-4CBF-8918-17F80F882ABA}" type="slidenum">
              <a:rPr lang="en-AU" altLang="en-US"/>
              <a:pPr eaLnBrk="1" hangingPunct="1"/>
              <a:t>81</a:t>
            </a:fld>
            <a:endParaRPr lang="en-AU" altLang="en-US"/>
          </a:p>
        </p:txBody>
      </p:sp>
      <p:sp>
        <p:nvSpPr>
          <p:cNvPr id="56323" name="Rectangle 1026"/>
          <p:cNvSpPr>
            <a:spLocks noGrp="1" noRot="1" noChangeAspect="1" noChangeArrowheads="1" noTextEdit="1"/>
          </p:cNvSpPr>
          <p:nvPr>
            <p:ph type="sldImg"/>
          </p:nvPr>
        </p:nvSpPr>
        <p:spPr>
          <a:ln/>
        </p:spPr>
      </p:sp>
      <p:sp>
        <p:nvSpPr>
          <p:cNvPr id="56324"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Times-Roman"/>
              </a:rPr>
              <a:t>Here is an example of Diffie-Hellman from the text.</a:t>
            </a:r>
          </a:p>
        </p:txBody>
      </p:sp>
    </p:spTree>
    <p:extLst>
      <p:ext uri="{BB962C8B-B14F-4D97-AF65-F5344CB8AC3E}">
        <p14:creationId xmlns:p14="http://schemas.microsoft.com/office/powerpoint/2010/main" val="22858223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92F9E00-7E17-4E9C-929F-09661404E169}" type="slidenum">
              <a:rPr lang="en-AU" altLang="en-US"/>
              <a:pPr eaLnBrk="1" hangingPunct="1"/>
              <a:t>83</a:t>
            </a:fld>
            <a:endParaRPr lang="en-AU" altLang="en-US"/>
          </a:p>
        </p:txBody>
      </p:sp>
      <p:sp>
        <p:nvSpPr>
          <p:cNvPr id="57347" name="Rectangle 1026"/>
          <p:cNvSpPr>
            <a:spLocks noGrp="1" noRot="1" noChangeAspect="1" noChangeArrowheads="1" noTextEdit="1"/>
          </p:cNvSpPr>
          <p:nvPr>
            <p:ph type="sldImg"/>
          </p:nvPr>
        </p:nvSpPr>
        <p:spPr>
          <a:solidFill>
            <a:srgbClr val="FFFFFF"/>
          </a:solidFill>
          <a:ln/>
        </p:spPr>
      </p:sp>
      <p:sp>
        <p:nvSpPr>
          <p:cNvPr id="57348" name="Rectangle 1027"/>
          <p:cNvSpPr>
            <a:spLocks noGrp="1" noChangeArrowheads="1"/>
          </p:cNvSpPr>
          <p:nvPr>
            <p:ph type="body" idx="1"/>
          </p:nvPr>
        </p:nvSpPr>
        <p:spPr>
          <a:solidFill>
            <a:srgbClr val="FFFFFF"/>
          </a:solidFill>
          <a:ln>
            <a:solidFill>
              <a:srgbClr val="000000"/>
            </a:solidFill>
          </a:ln>
        </p:spPr>
        <p:txBody>
          <a:bodyPr/>
          <a:lstStyle/>
          <a:p>
            <a:pPr eaLnBrk="1" hangingPunct="1"/>
            <a:r>
              <a:rPr lang="en-US" altLang="en-US" smtClean="0">
                <a:latin typeface="Times-Roman"/>
              </a:rPr>
              <a:t>Detail a couple of possible </a:t>
            </a:r>
            <a:r>
              <a:rPr lang="en-US" altLang="en-US" smtClean="0"/>
              <a:t>Key Exchange Protocols based on </a:t>
            </a:r>
            <a:r>
              <a:rPr lang="en-AU" altLang="en-US" smtClean="0"/>
              <a:t>Diffie-Hellman. Note that these are vulnerable to a meet-in-the-Middle Attack, and that authentication of the keys is needed.</a:t>
            </a:r>
            <a:endParaRPr lang="en-US" altLang="en-US" smtClean="0"/>
          </a:p>
        </p:txBody>
      </p:sp>
    </p:spTree>
    <p:extLst>
      <p:ext uri="{BB962C8B-B14F-4D97-AF65-F5344CB8AC3E}">
        <p14:creationId xmlns:p14="http://schemas.microsoft.com/office/powerpoint/2010/main" val="34520460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295EBAD-BEE7-4111-BF0A-F96732CBD912}" type="slidenum">
              <a:rPr lang="en-AU" altLang="en-US"/>
              <a:pPr eaLnBrk="1" hangingPunct="1"/>
              <a:t>60</a:t>
            </a:fld>
            <a:endParaRPr lang="en-AU" altLang="en-US"/>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Times-Roman"/>
              </a:rPr>
              <a:t>Several techniques have been proposed for the distribution of public keys, which can mostly be grouped into the categories shown.</a:t>
            </a:r>
          </a:p>
        </p:txBody>
      </p:sp>
    </p:spTree>
    <p:extLst>
      <p:ext uri="{BB962C8B-B14F-4D97-AF65-F5344CB8AC3E}">
        <p14:creationId xmlns:p14="http://schemas.microsoft.com/office/powerpoint/2010/main" val="42717538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B25A61E-1457-479F-9C58-08BF348CD9E4}" type="slidenum">
              <a:rPr lang="en-AU" altLang="en-US"/>
              <a:pPr eaLnBrk="1" hangingPunct="1"/>
              <a:t>61</a:t>
            </a:fld>
            <a:endParaRPr lang="en-AU" altLang="en-US"/>
          </a:p>
        </p:txBody>
      </p:sp>
      <p:sp>
        <p:nvSpPr>
          <p:cNvPr id="41987" name="Rectangle 1026"/>
          <p:cNvSpPr>
            <a:spLocks noGrp="1" noRot="1" noChangeAspect="1" noChangeArrowheads="1" noTextEdit="1"/>
          </p:cNvSpPr>
          <p:nvPr>
            <p:ph type="sldImg"/>
          </p:nvPr>
        </p:nvSpPr>
        <p:spPr>
          <a:ln/>
        </p:spPr>
      </p:sp>
      <p:sp>
        <p:nvSpPr>
          <p:cNvPr id="41988"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Times-Roman"/>
              </a:rPr>
              <a:t>The point of public-key encryption is that the public key is public, hence any participant can send his or her public key to any other participant, or broadcast the key to the community at large. Its </a:t>
            </a:r>
            <a:r>
              <a:rPr lang="en-US" altLang="en-US" smtClean="0"/>
              <a:t>major weakness is forgery, anyone can create a key claiming to be someone else and broadcast it, and until the forgery is discovered they can masquerade as the claimed user.</a:t>
            </a:r>
            <a:endParaRPr lang="en-AU" altLang="en-US" smtClean="0"/>
          </a:p>
          <a:p>
            <a:pPr lvl="1" eaLnBrk="1" hangingPunct="1"/>
            <a:endParaRPr lang="en-US" altLang="en-US" smtClean="0"/>
          </a:p>
        </p:txBody>
      </p:sp>
    </p:spTree>
    <p:extLst>
      <p:ext uri="{BB962C8B-B14F-4D97-AF65-F5344CB8AC3E}">
        <p14:creationId xmlns:p14="http://schemas.microsoft.com/office/powerpoint/2010/main" val="42717330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97AC26-98BC-48C3-87B7-183AB81F37E1}" type="slidenum">
              <a:rPr lang="en-AU" altLang="en-US"/>
              <a:pPr eaLnBrk="1" hangingPunct="1"/>
              <a:t>62</a:t>
            </a:fld>
            <a:endParaRPr lang="en-AU" altLang="en-US"/>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Times-Roman"/>
              </a:rPr>
              <a:t>A greater degree of security can be achieved by maintaining a publicly available dynamic directory of public keys. Maintenance and distribution of the public directory would have to be the responsibility of some trusted entity or organization. This scheme is clearly more secure than individual public announcements but still has vulnerabilities </a:t>
            </a:r>
            <a:r>
              <a:rPr lang="en-US" altLang="en-US" smtClean="0"/>
              <a:t>to tampering or forgery</a:t>
            </a:r>
            <a:r>
              <a:rPr lang="en-US" altLang="en-US" smtClean="0">
                <a:latin typeface="Times-Roman"/>
              </a:rPr>
              <a:t>.</a:t>
            </a:r>
          </a:p>
        </p:txBody>
      </p:sp>
    </p:spTree>
    <p:extLst>
      <p:ext uri="{BB962C8B-B14F-4D97-AF65-F5344CB8AC3E}">
        <p14:creationId xmlns:p14="http://schemas.microsoft.com/office/powerpoint/2010/main" val="23629449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36683E8-A3E1-4455-BBD4-F17C995A2CF0}" type="slidenum">
              <a:rPr lang="en-AU" altLang="en-US"/>
              <a:pPr eaLnBrk="1" hangingPunct="1"/>
              <a:t>63</a:t>
            </a:fld>
            <a:endParaRPr lang="en-AU" alt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Times-Roman"/>
              </a:rPr>
              <a:t>Stronger security for public-key distribution can be achieved by providing tighter control over the distribution of public keys from the directory. It </a:t>
            </a:r>
            <a:r>
              <a:rPr lang="en-US" altLang="en-US" smtClean="0"/>
              <a:t>requires users to know the public key for the directory, and that they interact with directory in real-time to obtain any desired public key securely. Note that </a:t>
            </a:r>
            <a:r>
              <a:rPr lang="en-US" altLang="en-US" smtClean="0">
                <a:latin typeface="Times-Roman"/>
              </a:rPr>
              <a:t>a total of seven messages are required, as shown next.</a:t>
            </a:r>
            <a:endParaRPr lang="en-US" altLang="en-US" smtClean="0"/>
          </a:p>
          <a:p>
            <a:pPr eaLnBrk="1" hangingPunct="1"/>
            <a:endParaRPr lang="en-US" altLang="en-US" smtClean="0">
              <a:latin typeface="Times-Roman"/>
            </a:endParaRPr>
          </a:p>
        </p:txBody>
      </p:sp>
    </p:spTree>
    <p:extLst>
      <p:ext uri="{BB962C8B-B14F-4D97-AF65-F5344CB8AC3E}">
        <p14:creationId xmlns:p14="http://schemas.microsoft.com/office/powerpoint/2010/main" val="37228793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1083A23-FC6E-4F5F-A9B8-6398CFBACFC5}" type="slidenum">
              <a:rPr lang="en-AU" altLang="en-US"/>
              <a:pPr eaLnBrk="1" hangingPunct="1"/>
              <a:t>64</a:t>
            </a:fld>
            <a:endParaRPr lang="en-AU" alt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Stallings Figure 10.3 “</a:t>
            </a:r>
            <a:r>
              <a:rPr lang="en-AU" altLang="en-US" smtClean="0"/>
              <a:t>Public-Key Authority” </a:t>
            </a:r>
            <a:r>
              <a:rPr lang="en-US" altLang="en-US" smtClean="0">
                <a:latin typeface="Times-Roman"/>
              </a:rPr>
              <a:t>illustrates a typical protocol interaction</a:t>
            </a:r>
            <a:r>
              <a:rPr lang="en-US" altLang="en-US" smtClean="0"/>
              <a:t>. See text for details of steps in protocol.</a:t>
            </a:r>
          </a:p>
          <a:p>
            <a:pPr eaLnBrk="1" hangingPunct="1"/>
            <a:endParaRPr lang="en-AU" altLang="en-US" smtClean="0"/>
          </a:p>
        </p:txBody>
      </p:sp>
    </p:spTree>
    <p:extLst>
      <p:ext uri="{BB962C8B-B14F-4D97-AF65-F5344CB8AC3E}">
        <p14:creationId xmlns:p14="http://schemas.microsoft.com/office/powerpoint/2010/main" val="37730847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86E7803-5FE7-4282-B00E-CEE1D6B1B551}" type="slidenum">
              <a:rPr lang="en-AU" altLang="en-US"/>
              <a:pPr eaLnBrk="1" hangingPunct="1"/>
              <a:t>66</a:t>
            </a:fld>
            <a:endParaRPr lang="en-AU"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Times-Roman"/>
              </a:rPr>
              <a:t>An further improvement is to use</a:t>
            </a:r>
            <a:r>
              <a:rPr lang="en-US" altLang="en-US" smtClean="0">
                <a:latin typeface="Helvetica" panose="020B0604020202020204" pitchFamily="34" charset="0"/>
              </a:rPr>
              <a:t> </a:t>
            </a:r>
            <a:r>
              <a:rPr lang="en-US" altLang="en-US" smtClean="0">
                <a:latin typeface="Times-Roman"/>
              </a:rPr>
              <a:t>certificates, which can be used to exchange keys without contacting a public-key authority, in a way that is as reliable as if the keys were obtained directly from a public-key authority. A </a:t>
            </a:r>
            <a:r>
              <a:rPr lang="en-US" altLang="en-US" smtClean="0"/>
              <a:t>certificate </a:t>
            </a:r>
            <a:r>
              <a:rPr lang="en-AU" altLang="en-US" smtClean="0"/>
              <a:t>binds an </a:t>
            </a:r>
            <a:r>
              <a:rPr lang="en-AU" altLang="en-US" b="1" smtClean="0"/>
              <a:t>identity</a:t>
            </a:r>
            <a:r>
              <a:rPr lang="en-AU" altLang="en-US" smtClean="0"/>
              <a:t> to </a:t>
            </a:r>
            <a:r>
              <a:rPr lang="en-AU" altLang="en-US" b="1" smtClean="0"/>
              <a:t>public key</a:t>
            </a:r>
            <a:r>
              <a:rPr lang="en-AU" altLang="en-US" smtClean="0"/>
              <a:t>, with all contents </a:t>
            </a:r>
            <a:r>
              <a:rPr lang="en-AU" altLang="en-US" b="1" smtClean="0"/>
              <a:t>signed</a:t>
            </a:r>
            <a:r>
              <a:rPr lang="en-AU" altLang="en-US" smtClean="0"/>
              <a:t> by a trusted Public-Key or Certificate Authority (CA). This can be verified by anyone who knows the public-key authorities public-key.</a:t>
            </a:r>
            <a:endParaRPr lang="en-US" altLang="en-US" smtClean="0"/>
          </a:p>
          <a:p>
            <a:pPr eaLnBrk="1" hangingPunct="1"/>
            <a:r>
              <a:rPr lang="en-US" altLang="en-US" smtClean="0">
                <a:latin typeface="Times-Roman"/>
              </a:rPr>
              <a:t>One scheme has become universally accepted for formatting public-key certificates: the X.509 standard. X.509 certificates are used in most network security applications, including IP security, secure sockets layer (SSL), secure electronic transactions (SET), and S/MIME. Will discuss it in much more detail later.</a:t>
            </a:r>
          </a:p>
        </p:txBody>
      </p:sp>
    </p:spTree>
    <p:extLst>
      <p:ext uri="{BB962C8B-B14F-4D97-AF65-F5344CB8AC3E}">
        <p14:creationId xmlns:p14="http://schemas.microsoft.com/office/powerpoint/2010/main" val="34913198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DB30C0B-7169-403B-9D75-49B065C7626F}" type="slidenum">
              <a:rPr lang="en-AU" altLang="en-US"/>
              <a:pPr eaLnBrk="1" hangingPunct="1"/>
              <a:t>68</a:t>
            </a:fld>
            <a:endParaRPr lang="en-AU" altLang="en-US"/>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t>Stallings Figure 10.4 “</a:t>
            </a:r>
            <a:r>
              <a:rPr lang="en-AU" altLang="en-US" smtClean="0"/>
              <a:t>Public-Key Certificates” illustrates such a scheme</a:t>
            </a:r>
            <a:r>
              <a:rPr lang="en-US" altLang="en-US" smtClean="0"/>
              <a:t>. See text for details of steps in protocol.</a:t>
            </a:r>
          </a:p>
          <a:p>
            <a:pPr eaLnBrk="1" hangingPunct="1"/>
            <a:endParaRPr lang="en-AU" altLang="en-US" smtClean="0"/>
          </a:p>
        </p:txBody>
      </p:sp>
    </p:spTree>
    <p:extLst>
      <p:ext uri="{BB962C8B-B14F-4D97-AF65-F5344CB8AC3E}">
        <p14:creationId xmlns:p14="http://schemas.microsoft.com/office/powerpoint/2010/main" val="33636065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DEE11E2-FD7C-4386-9B7E-5AD54B2CA3F2}" type="slidenum">
              <a:rPr lang="en-AU" altLang="en-US"/>
              <a:pPr eaLnBrk="1" hangingPunct="1"/>
              <a:t>69</a:t>
            </a:fld>
            <a:endParaRPr lang="en-AU" alt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Times-Roman"/>
              </a:rPr>
              <a:t>Once public keys have been distributed or have become accessible, secure communication that thwarts eavesdropping, tampering, or both, is possible. However, few users will wish to make exclusive use of public-key encryption for communication because of the relatively slow data rates that can be achieved. Accordingly, public-key encryption provides for the distribution of secret keys to be used for conventional encryption.</a:t>
            </a:r>
            <a:r>
              <a:rPr lang="en-US" altLang="en-US" smtClean="0">
                <a:latin typeface="Helvetica" panose="020B0604020202020204" pitchFamily="34" charset="0"/>
              </a:rPr>
              <a:t> </a:t>
            </a:r>
          </a:p>
        </p:txBody>
      </p:sp>
    </p:spTree>
    <p:extLst>
      <p:ext uri="{BB962C8B-B14F-4D97-AF65-F5344CB8AC3E}">
        <p14:creationId xmlns:p14="http://schemas.microsoft.com/office/powerpoint/2010/main" val="8710091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35D7A12-5F9F-4D41-8834-FB3131B91F79}" type="datetimeFigureOut">
              <a:rPr lang="en-IN" smtClean="0"/>
              <a:t>19-01-2022</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F62F4803-37E1-479D-9C6E-4580D826D4C2}"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31090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5D7A12-5F9F-4D41-8834-FB3131B91F79}" type="datetimeFigureOut">
              <a:rPr lang="en-IN" smtClean="0"/>
              <a:t>19-01-2022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2F4803-37E1-479D-9C6E-4580D826D4C2}" type="slidenum">
              <a:rPr lang="en-IN" smtClean="0"/>
              <a:t>‹#›</a:t>
            </a:fld>
            <a:endParaRPr lang="en-IN"/>
          </a:p>
        </p:txBody>
      </p:sp>
    </p:spTree>
    <p:extLst>
      <p:ext uri="{BB962C8B-B14F-4D97-AF65-F5344CB8AC3E}">
        <p14:creationId xmlns:p14="http://schemas.microsoft.com/office/powerpoint/2010/main" val="2069346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35D7A12-5F9F-4D41-8834-FB3131B91F79}" type="datetimeFigureOut">
              <a:rPr lang="en-IN" smtClean="0"/>
              <a:t>19-01-2022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2F4803-37E1-479D-9C6E-4580D826D4C2}"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529380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35D7A12-5F9F-4D41-8834-FB3131B91F79}" type="datetimeFigureOut">
              <a:rPr lang="en-IN" smtClean="0"/>
              <a:t>19-01-2022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2F4803-37E1-479D-9C6E-4580D826D4C2}"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442396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35D7A12-5F9F-4D41-8834-FB3131B91F79}" type="datetimeFigureOut">
              <a:rPr lang="en-IN" smtClean="0"/>
              <a:t>19-01-2022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2F4803-37E1-479D-9C6E-4580D826D4C2}" type="slidenum">
              <a:rPr lang="en-IN" smtClean="0"/>
              <a:t>‹#›</a:t>
            </a:fld>
            <a:endParaRPr lang="en-IN"/>
          </a:p>
        </p:txBody>
      </p:sp>
    </p:spTree>
    <p:extLst>
      <p:ext uri="{BB962C8B-B14F-4D97-AF65-F5344CB8AC3E}">
        <p14:creationId xmlns:p14="http://schemas.microsoft.com/office/powerpoint/2010/main" val="42542093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35D7A12-5F9F-4D41-8834-FB3131B91F79}" type="datetimeFigureOut">
              <a:rPr lang="en-IN" smtClean="0"/>
              <a:t>19-01-2022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2F4803-37E1-479D-9C6E-4580D826D4C2}"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792382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35D7A12-5F9F-4D41-8834-FB3131B91F79}" type="datetimeFigureOut">
              <a:rPr lang="en-IN" smtClean="0"/>
              <a:t>19-01-2022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2F4803-37E1-479D-9C6E-4580D826D4C2}"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063766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35D7A12-5F9F-4D41-8834-FB3131B91F79}" type="datetimeFigureOut">
              <a:rPr lang="en-IN" smtClean="0"/>
              <a:t>19-01-2022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2F4803-37E1-479D-9C6E-4580D826D4C2}"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830910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35D7A12-5F9F-4D41-8834-FB3131B91F79}" type="datetimeFigureOut">
              <a:rPr lang="en-IN" smtClean="0"/>
              <a:t>19-01-2022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2F4803-37E1-479D-9C6E-4580D826D4C2}"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20902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35D7A12-5F9F-4D41-8834-FB3131B91F79}" type="datetimeFigureOut">
              <a:rPr lang="en-IN" smtClean="0"/>
              <a:t>19-01-2022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2F4803-37E1-479D-9C6E-4580D826D4C2}" type="slidenum">
              <a:rPr lang="en-IN" smtClean="0"/>
              <a:t>‹#›</a:t>
            </a:fld>
            <a:endParaRPr lang="en-IN"/>
          </a:p>
        </p:txBody>
      </p:sp>
    </p:spTree>
    <p:extLst>
      <p:ext uri="{BB962C8B-B14F-4D97-AF65-F5344CB8AC3E}">
        <p14:creationId xmlns:p14="http://schemas.microsoft.com/office/powerpoint/2010/main" val="1558159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35D7A12-5F9F-4D41-8834-FB3131B91F79}" type="datetimeFigureOut">
              <a:rPr lang="en-IN" smtClean="0"/>
              <a:t>19-01-2022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2F4803-37E1-479D-9C6E-4580D826D4C2}"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11370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35D7A12-5F9F-4D41-8834-FB3131B91F79}" type="datetimeFigureOut">
              <a:rPr lang="en-IN" smtClean="0"/>
              <a:t>19-01-2022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2F4803-37E1-479D-9C6E-4580D826D4C2}" type="slidenum">
              <a:rPr lang="en-IN" smtClean="0"/>
              <a:t>‹#›</a:t>
            </a:fld>
            <a:endParaRPr lang="en-IN"/>
          </a:p>
        </p:txBody>
      </p:sp>
    </p:spTree>
    <p:extLst>
      <p:ext uri="{BB962C8B-B14F-4D97-AF65-F5344CB8AC3E}">
        <p14:creationId xmlns:p14="http://schemas.microsoft.com/office/powerpoint/2010/main" val="1715073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35D7A12-5F9F-4D41-8834-FB3131B91F79}" type="datetimeFigureOut">
              <a:rPr lang="en-IN" smtClean="0"/>
              <a:t>19-01-2022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62F4803-37E1-479D-9C6E-4580D826D4C2}"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8651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35D7A12-5F9F-4D41-8834-FB3131B91F79}" type="datetimeFigureOut">
              <a:rPr lang="en-IN" smtClean="0"/>
              <a:t>19-01-2022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62F4803-37E1-479D-9C6E-4580D826D4C2}"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7972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5D7A12-5F9F-4D41-8834-FB3131B91F79}" type="datetimeFigureOut">
              <a:rPr lang="en-IN" smtClean="0"/>
              <a:t>19-01-2022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62F4803-37E1-479D-9C6E-4580D826D4C2}" type="slidenum">
              <a:rPr lang="en-IN" smtClean="0"/>
              <a:t>‹#›</a:t>
            </a:fld>
            <a:endParaRPr lang="en-IN"/>
          </a:p>
        </p:txBody>
      </p:sp>
    </p:spTree>
    <p:extLst>
      <p:ext uri="{BB962C8B-B14F-4D97-AF65-F5344CB8AC3E}">
        <p14:creationId xmlns:p14="http://schemas.microsoft.com/office/powerpoint/2010/main" val="3536166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5D7A12-5F9F-4D41-8834-FB3131B91F79}" type="datetimeFigureOut">
              <a:rPr lang="en-IN" smtClean="0"/>
              <a:t>19-01-2022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2F4803-37E1-479D-9C6E-4580D826D4C2}"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4093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5D7A12-5F9F-4D41-8834-FB3131B91F79}" type="datetimeFigureOut">
              <a:rPr lang="en-IN" smtClean="0"/>
              <a:t>19-01-2022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2F4803-37E1-479D-9C6E-4580D826D4C2}" type="slidenum">
              <a:rPr lang="en-IN" smtClean="0"/>
              <a:t>‹#›</a:t>
            </a:fld>
            <a:endParaRPr lang="en-IN"/>
          </a:p>
        </p:txBody>
      </p:sp>
    </p:spTree>
    <p:extLst>
      <p:ext uri="{BB962C8B-B14F-4D97-AF65-F5344CB8AC3E}">
        <p14:creationId xmlns:p14="http://schemas.microsoft.com/office/powerpoint/2010/main" val="4193848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35D7A12-5F9F-4D41-8834-FB3131B91F79}" type="datetimeFigureOut">
              <a:rPr lang="en-IN" smtClean="0"/>
              <a:t>19-01-2022</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62F4803-37E1-479D-9C6E-4580D826D4C2}" type="slidenum">
              <a:rPr lang="en-IN" smtClean="0"/>
              <a:t>‹#›</a:t>
            </a:fld>
            <a:endParaRPr lang="en-IN"/>
          </a:p>
        </p:txBody>
      </p:sp>
    </p:spTree>
    <p:extLst>
      <p:ext uri="{BB962C8B-B14F-4D97-AF65-F5344CB8AC3E}">
        <p14:creationId xmlns:p14="http://schemas.microsoft.com/office/powerpoint/2010/main" val="12076580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 Id="rId9" Type="http://schemas.openxmlformats.org/officeDocument/2006/relationships/image" Target="../media/image33.png"/></Relationships>
</file>

<file path=ppt/slides/_rels/slide1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31.png"/><Relationship Id="rId7" Type="http://schemas.openxmlformats.org/officeDocument/2006/relationships/image" Target="../media/image38.png"/><Relationship Id="rId2"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 Id="rId9" Type="http://schemas.openxmlformats.org/officeDocument/2006/relationships/image" Target="../media/image39.png"/></Relationships>
</file>

<file path=ppt/slides/_rels/slide1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 Id="rId5" Type="http://schemas.openxmlformats.org/officeDocument/2006/relationships/image" Target="../media/image43.png"/><Relationship Id="rId4" Type="http://schemas.openxmlformats.org/officeDocument/2006/relationships/image" Target="../media/image4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45.png"/><Relationship Id="rId1" Type="http://schemas.openxmlformats.org/officeDocument/2006/relationships/slideLayout" Target="../slideLayouts/slideLayout7.xml"/><Relationship Id="rId5" Type="http://schemas.openxmlformats.org/officeDocument/2006/relationships/image" Target="../media/image46.pn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 Id="rId5" Type="http://schemas.openxmlformats.org/officeDocument/2006/relationships/image" Target="../media/image50.png"/><Relationship Id="rId4" Type="http://schemas.openxmlformats.org/officeDocument/2006/relationships/image" Target="../media/image49.png"/></Relationships>
</file>

<file path=ppt/slides/_rels/slide2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 Id="rId5" Type="http://schemas.openxmlformats.org/officeDocument/2006/relationships/image" Target="../media/image53.png"/><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 Id="rId5" Type="http://schemas.openxmlformats.org/officeDocument/2006/relationships/image" Target="../media/image57.png"/><Relationship Id="rId4" Type="http://schemas.openxmlformats.org/officeDocument/2006/relationships/image" Target="../media/image56.png"/></Relationships>
</file>

<file path=ppt/slides/_rels/slide2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7.xml"/><Relationship Id="rId5" Type="http://schemas.openxmlformats.org/officeDocument/2006/relationships/image" Target="../media/image60.png"/><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61.png"/><Relationship Id="rId1" Type="http://schemas.openxmlformats.org/officeDocument/2006/relationships/slideLayout" Target="../slideLayouts/slideLayout7.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42.png"/></Relationships>
</file>

<file path=ppt/slides/_rels/slide2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7.xml"/><Relationship Id="rId5" Type="http://schemas.openxmlformats.org/officeDocument/2006/relationships/image" Target="../media/image66.png"/><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31.png"/><Relationship Id="rId7" Type="http://schemas.openxmlformats.org/officeDocument/2006/relationships/image" Target="../media/image70.png"/><Relationship Id="rId2" Type="http://schemas.openxmlformats.org/officeDocument/2006/relationships/image" Target="../media/image67.png"/><Relationship Id="rId1" Type="http://schemas.openxmlformats.org/officeDocument/2006/relationships/slideLayout" Target="../slideLayouts/slideLayout7.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42.png"/><Relationship Id="rId9" Type="http://schemas.openxmlformats.org/officeDocument/2006/relationships/image" Target="../media/image71.png"/></Relationships>
</file>

<file path=ppt/slides/_rels/slide29.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54.png"/><Relationship Id="rId1" Type="http://schemas.openxmlformats.org/officeDocument/2006/relationships/slideLayout" Target="../slideLayouts/slideLayout7.xml"/><Relationship Id="rId5" Type="http://schemas.openxmlformats.org/officeDocument/2006/relationships/image" Target="../media/image73.png"/><Relationship Id="rId4" Type="http://schemas.openxmlformats.org/officeDocument/2006/relationships/image" Target="../media/image42.png"/></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74.png"/><Relationship Id="rId1" Type="http://schemas.openxmlformats.org/officeDocument/2006/relationships/slideLayout" Target="../slideLayouts/slideLayout7.xml"/><Relationship Id="rId5" Type="http://schemas.openxmlformats.org/officeDocument/2006/relationships/image" Target="../media/image75.png"/><Relationship Id="rId4" Type="http://schemas.openxmlformats.org/officeDocument/2006/relationships/image" Target="../media/image4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54.png"/><Relationship Id="rId1" Type="http://schemas.openxmlformats.org/officeDocument/2006/relationships/slideLayout" Target="../slideLayouts/slideLayout7.xml"/><Relationship Id="rId5" Type="http://schemas.openxmlformats.org/officeDocument/2006/relationships/image" Target="../media/image78.png"/><Relationship Id="rId4" Type="http://schemas.openxmlformats.org/officeDocument/2006/relationships/image" Target="../media/image7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8" Type="http://schemas.openxmlformats.org/officeDocument/2006/relationships/image" Target="../media/image81.png"/><Relationship Id="rId3" Type="http://schemas.openxmlformats.org/officeDocument/2006/relationships/image" Target="../media/image11.png"/><Relationship Id="rId7" Type="http://schemas.openxmlformats.org/officeDocument/2006/relationships/image" Target="../media/image31.png"/><Relationship Id="rId2" Type="http://schemas.openxmlformats.org/officeDocument/2006/relationships/image" Target="../media/image79.png"/><Relationship Id="rId1" Type="http://schemas.openxmlformats.org/officeDocument/2006/relationships/slideLayout" Target="../slideLayouts/slideLayout7.xml"/><Relationship Id="rId6" Type="http://schemas.openxmlformats.org/officeDocument/2006/relationships/image" Target="../media/image54.png"/><Relationship Id="rId5" Type="http://schemas.openxmlformats.org/officeDocument/2006/relationships/image" Target="../media/image80.png"/><Relationship Id="rId4" Type="http://schemas.openxmlformats.org/officeDocument/2006/relationships/image" Target="../media/image12.png"/></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54.png"/><Relationship Id="rId1" Type="http://schemas.openxmlformats.org/officeDocument/2006/relationships/slideLayout" Target="../slideLayouts/slideLayout7.xml"/><Relationship Id="rId5" Type="http://schemas.openxmlformats.org/officeDocument/2006/relationships/image" Target="../media/image82.png"/><Relationship Id="rId4" Type="http://schemas.openxmlformats.org/officeDocument/2006/relationships/image" Target="../media/image1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7.xml"/><Relationship Id="rId5" Type="http://schemas.openxmlformats.org/officeDocument/2006/relationships/image" Target="../media/image85.png"/><Relationship Id="rId4" Type="http://schemas.openxmlformats.org/officeDocument/2006/relationships/image" Target="../media/image2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7.xml"/><Relationship Id="rId5" Type="http://schemas.openxmlformats.org/officeDocument/2006/relationships/image" Target="../media/image89.png"/><Relationship Id="rId4" Type="http://schemas.openxmlformats.org/officeDocument/2006/relationships/image" Target="../media/image8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7.xml"/><Relationship Id="rId5" Type="http://schemas.openxmlformats.org/officeDocument/2006/relationships/image" Target="../media/image92.png"/><Relationship Id="rId4" Type="http://schemas.openxmlformats.org/officeDocument/2006/relationships/image" Target="../media/image12.png"/></Relationships>
</file>

<file path=ppt/slides/_rels/slide47.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54.png"/><Relationship Id="rId1" Type="http://schemas.openxmlformats.org/officeDocument/2006/relationships/slideLayout" Target="../slideLayouts/slideLayout7.xml"/><Relationship Id="rId5" Type="http://schemas.openxmlformats.org/officeDocument/2006/relationships/image" Target="../media/image95.png"/><Relationship Id="rId4" Type="http://schemas.openxmlformats.org/officeDocument/2006/relationships/image" Target="../media/image22.png"/></Relationships>
</file>

<file path=ppt/slides/_rels/slide54.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7.xml"/><Relationship Id="rId5" Type="http://schemas.openxmlformats.org/officeDocument/2006/relationships/image" Target="../media/image98.png"/><Relationship Id="rId4" Type="http://schemas.openxmlformats.org/officeDocument/2006/relationships/image" Target="../media/image3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0050" y="1199874"/>
            <a:ext cx="63119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ctrTitle"/>
          </p:nvPr>
        </p:nvSpPr>
        <p:spPr>
          <a:xfrm>
            <a:off x="1524000" y="2445981"/>
            <a:ext cx="9144000" cy="1091954"/>
          </a:xfrm>
        </p:spPr>
        <p:txBody>
          <a:bodyPr>
            <a:normAutofit fontScale="90000"/>
          </a:bodyPr>
          <a:lstStyle/>
          <a:p>
            <a:r>
              <a:rPr lang="en-IN" sz="3600" dirty="0" smtClean="0"/>
              <a:t>SCSA1602</a:t>
            </a:r>
            <a:r>
              <a:rPr lang="en-US" sz="3600" b="1" dirty="0" smtClean="0"/>
              <a:t> </a:t>
            </a:r>
            <a:r>
              <a:rPr lang="en-US" sz="3600" b="1" dirty="0"/>
              <a:t>- </a:t>
            </a:r>
            <a:r>
              <a:rPr lang="en-IN" sz="3600" dirty="0" smtClean="0"/>
              <a:t>NETWORK </a:t>
            </a:r>
            <a:r>
              <a:rPr lang="en-IN" sz="3600" dirty="0" smtClean="0"/>
              <a:t>SECURITY</a:t>
            </a:r>
            <a:br>
              <a:rPr lang="en-IN" sz="3600" dirty="0" smtClean="0"/>
            </a:br>
            <a:r>
              <a:rPr lang="en-IN" sz="3600" dirty="0" smtClean="0"/>
              <a:t>Unit-3</a:t>
            </a:r>
            <a:endParaRPr lang="en-US" sz="3600" b="1" dirty="0"/>
          </a:p>
        </p:txBody>
      </p:sp>
    </p:spTree>
    <p:extLst>
      <p:ext uri="{BB962C8B-B14F-4D97-AF65-F5344CB8AC3E}">
        <p14:creationId xmlns:p14="http://schemas.microsoft.com/office/powerpoint/2010/main" val="1935456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9" name="object 79"/>
          <p:cNvGrpSpPr/>
          <p:nvPr/>
        </p:nvGrpSpPr>
        <p:grpSpPr>
          <a:xfrm>
            <a:off x="1702071" y="1573010"/>
            <a:ext cx="8885200" cy="2236086"/>
            <a:chOff x="87743" y="793787"/>
            <a:chExt cx="4483735" cy="1128395"/>
          </a:xfrm>
        </p:grpSpPr>
        <p:sp>
          <p:nvSpPr>
            <p:cNvPr id="80" name="object 80"/>
            <p:cNvSpPr/>
            <p:nvPr/>
          </p:nvSpPr>
          <p:spPr>
            <a:xfrm>
              <a:off x="87743" y="793787"/>
              <a:ext cx="4432935" cy="215265"/>
            </a:xfrm>
            <a:custGeom>
              <a:avLst/>
              <a:gdLst/>
              <a:ahLst/>
              <a:cxnLst/>
              <a:rect l="l" t="t" r="r" b="b"/>
              <a:pathLst>
                <a:path w="4432935" h="215265">
                  <a:moveTo>
                    <a:pt x="4381767" y="0"/>
                  </a:moveTo>
                  <a:lnTo>
                    <a:pt x="50800" y="0"/>
                  </a:lnTo>
                  <a:lnTo>
                    <a:pt x="31075" y="4008"/>
                  </a:lnTo>
                  <a:lnTo>
                    <a:pt x="14922" y="14922"/>
                  </a:lnTo>
                  <a:lnTo>
                    <a:pt x="4008" y="31075"/>
                  </a:lnTo>
                  <a:lnTo>
                    <a:pt x="0" y="50800"/>
                  </a:lnTo>
                  <a:lnTo>
                    <a:pt x="0" y="215238"/>
                  </a:lnTo>
                  <a:lnTo>
                    <a:pt x="4432567" y="215238"/>
                  </a:lnTo>
                  <a:lnTo>
                    <a:pt x="4432567" y="50800"/>
                  </a:lnTo>
                  <a:lnTo>
                    <a:pt x="4428558" y="31075"/>
                  </a:lnTo>
                  <a:lnTo>
                    <a:pt x="4417644" y="14922"/>
                  </a:lnTo>
                  <a:lnTo>
                    <a:pt x="4401492" y="4008"/>
                  </a:lnTo>
                  <a:lnTo>
                    <a:pt x="4381767" y="0"/>
                  </a:lnTo>
                  <a:close/>
                </a:path>
              </a:pathLst>
            </a:custGeom>
            <a:solidFill>
              <a:srgbClr val="D6D6EF"/>
            </a:solidFill>
          </p:spPr>
          <p:txBody>
            <a:bodyPr wrap="square" lIns="0" tIns="0" rIns="0" bIns="0" rtlCol="0"/>
            <a:lstStyle/>
            <a:p>
              <a:endParaRPr sz="3567"/>
            </a:p>
          </p:txBody>
        </p:sp>
        <p:sp>
          <p:nvSpPr>
            <p:cNvPr id="81" name="object 81"/>
            <p:cNvSpPr/>
            <p:nvPr/>
          </p:nvSpPr>
          <p:spPr>
            <a:xfrm>
              <a:off x="87744" y="996365"/>
              <a:ext cx="4432566" cy="50609"/>
            </a:xfrm>
            <a:prstGeom prst="rect">
              <a:avLst/>
            </a:prstGeom>
            <a:blipFill>
              <a:blip r:embed="rId2" cstate="print"/>
              <a:stretch>
                <a:fillRect/>
              </a:stretch>
            </a:blipFill>
          </p:spPr>
          <p:txBody>
            <a:bodyPr wrap="square" lIns="0" tIns="0" rIns="0" bIns="0" rtlCol="0"/>
            <a:lstStyle/>
            <a:p>
              <a:endParaRPr sz="3567"/>
            </a:p>
          </p:txBody>
        </p:sp>
        <p:sp>
          <p:nvSpPr>
            <p:cNvPr id="82" name="object 82"/>
            <p:cNvSpPr/>
            <p:nvPr/>
          </p:nvSpPr>
          <p:spPr>
            <a:xfrm>
              <a:off x="138544" y="1820532"/>
              <a:ext cx="101600" cy="101600"/>
            </a:xfrm>
            <a:prstGeom prst="rect">
              <a:avLst/>
            </a:prstGeom>
            <a:blipFill>
              <a:blip r:embed="rId3" cstate="print"/>
              <a:stretch>
                <a:fillRect/>
              </a:stretch>
            </a:blipFill>
          </p:spPr>
          <p:txBody>
            <a:bodyPr wrap="square" lIns="0" tIns="0" rIns="0" bIns="0" rtlCol="0"/>
            <a:lstStyle/>
            <a:p>
              <a:endParaRPr sz="3567"/>
            </a:p>
          </p:txBody>
        </p:sp>
        <p:sp>
          <p:nvSpPr>
            <p:cNvPr id="83" name="object 83"/>
            <p:cNvSpPr/>
            <p:nvPr/>
          </p:nvSpPr>
          <p:spPr>
            <a:xfrm>
              <a:off x="189344" y="1807832"/>
              <a:ext cx="4381715" cy="114300"/>
            </a:xfrm>
            <a:prstGeom prst="rect">
              <a:avLst/>
            </a:prstGeom>
            <a:blipFill>
              <a:blip r:embed="rId4" cstate="print"/>
              <a:stretch>
                <a:fillRect/>
              </a:stretch>
            </a:blipFill>
          </p:spPr>
          <p:txBody>
            <a:bodyPr wrap="square" lIns="0" tIns="0" rIns="0" bIns="0" rtlCol="0"/>
            <a:lstStyle/>
            <a:p>
              <a:endParaRPr sz="3567"/>
            </a:p>
          </p:txBody>
        </p:sp>
        <p:sp>
          <p:nvSpPr>
            <p:cNvPr id="84" name="object 84"/>
            <p:cNvSpPr/>
            <p:nvPr/>
          </p:nvSpPr>
          <p:spPr>
            <a:xfrm>
              <a:off x="4520311" y="838022"/>
              <a:ext cx="50749" cy="982510"/>
            </a:xfrm>
            <a:prstGeom prst="rect">
              <a:avLst/>
            </a:prstGeom>
            <a:blipFill>
              <a:blip r:embed="rId5" cstate="print"/>
              <a:stretch>
                <a:fillRect/>
              </a:stretch>
            </a:blipFill>
          </p:spPr>
          <p:txBody>
            <a:bodyPr wrap="square" lIns="0" tIns="0" rIns="0" bIns="0" rtlCol="0"/>
            <a:lstStyle/>
            <a:p>
              <a:endParaRPr sz="3567"/>
            </a:p>
          </p:txBody>
        </p:sp>
        <p:sp>
          <p:nvSpPr>
            <p:cNvPr id="85" name="object 85"/>
            <p:cNvSpPr/>
            <p:nvPr/>
          </p:nvSpPr>
          <p:spPr>
            <a:xfrm>
              <a:off x="87743" y="1040645"/>
              <a:ext cx="4432935" cy="831215"/>
            </a:xfrm>
            <a:custGeom>
              <a:avLst/>
              <a:gdLst/>
              <a:ahLst/>
              <a:cxnLst/>
              <a:rect l="l" t="t" r="r" b="b"/>
              <a:pathLst>
                <a:path w="4432935" h="831214">
                  <a:moveTo>
                    <a:pt x="4432567" y="0"/>
                  </a:moveTo>
                  <a:lnTo>
                    <a:pt x="0" y="0"/>
                  </a:lnTo>
                  <a:lnTo>
                    <a:pt x="0" y="779886"/>
                  </a:lnTo>
                  <a:lnTo>
                    <a:pt x="4008" y="799611"/>
                  </a:lnTo>
                  <a:lnTo>
                    <a:pt x="14922" y="815764"/>
                  </a:lnTo>
                  <a:lnTo>
                    <a:pt x="31075" y="826678"/>
                  </a:lnTo>
                  <a:lnTo>
                    <a:pt x="50800" y="830687"/>
                  </a:lnTo>
                  <a:lnTo>
                    <a:pt x="4381767" y="830687"/>
                  </a:lnTo>
                  <a:lnTo>
                    <a:pt x="4401492" y="826678"/>
                  </a:lnTo>
                  <a:lnTo>
                    <a:pt x="4417644" y="815764"/>
                  </a:lnTo>
                  <a:lnTo>
                    <a:pt x="4428558" y="799611"/>
                  </a:lnTo>
                  <a:lnTo>
                    <a:pt x="4432567" y="779886"/>
                  </a:lnTo>
                  <a:lnTo>
                    <a:pt x="4432567" y="0"/>
                  </a:lnTo>
                  <a:close/>
                </a:path>
              </a:pathLst>
            </a:custGeom>
            <a:solidFill>
              <a:srgbClr val="EAEAF7"/>
            </a:solidFill>
          </p:spPr>
          <p:txBody>
            <a:bodyPr wrap="square" lIns="0" tIns="0" rIns="0" bIns="0" rtlCol="0"/>
            <a:lstStyle/>
            <a:p>
              <a:endParaRPr sz="3567"/>
            </a:p>
          </p:txBody>
        </p:sp>
        <p:sp>
          <p:nvSpPr>
            <p:cNvPr id="86" name="object 86"/>
            <p:cNvSpPr/>
            <p:nvPr/>
          </p:nvSpPr>
          <p:spPr>
            <a:xfrm>
              <a:off x="4520311" y="876113"/>
              <a:ext cx="0" cy="963930"/>
            </a:xfrm>
            <a:custGeom>
              <a:avLst/>
              <a:gdLst/>
              <a:ahLst/>
              <a:cxnLst/>
              <a:rect l="l" t="t" r="r" b="b"/>
              <a:pathLst>
                <a:path h="963930">
                  <a:moveTo>
                    <a:pt x="0" y="963468"/>
                  </a:moveTo>
                  <a:lnTo>
                    <a:pt x="0" y="0"/>
                  </a:lnTo>
                </a:path>
              </a:pathLst>
            </a:custGeom>
            <a:ln w="3175">
              <a:solidFill>
                <a:srgbClr val="7F7F7F"/>
              </a:solidFill>
            </a:ln>
          </p:spPr>
          <p:txBody>
            <a:bodyPr wrap="square" lIns="0" tIns="0" rIns="0" bIns="0" rtlCol="0"/>
            <a:lstStyle/>
            <a:p>
              <a:endParaRPr sz="3567"/>
            </a:p>
          </p:txBody>
        </p:sp>
        <p:sp>
          <p:nvSpPr>
            <p:cNvPr id="87" name="object 87"/>
            <p:cNvSpPr/>
            <p:nvPr/>
          </p:nvSpPr>
          <p:spPr>
            <a:xfrm>
              <a:off x="4520311" y="863413"/>
              <a:ext cx="0" cy="12700"/>
            </a:xfrm>
            <a:custGeom>
              <a:avLst/>
              <a:gdLst/>
              <a:ahLst/>
              <a:cxnLst/>
              <a:rect l="l" t="t" r="r" b="b"/>
              <a:pathLst>
                <a:path h="12700">
                  <a:moveTo>
                    <a:pt x="0" y="12700"/>
                  </a:moveTo>
                  <a:lnTo>
                    <a:pt x="0" y="0"/>
                  </a:lnTo>
                </a:path>
              </a:pathLst>
            </a:custGeom>
            <a:ln w="3175">
              <a:solidFill>
                <a:srgbClr val="AFAFAF"/>
              </a:solidFill>
            </a:ln>
          </p:spPr>
          <p:txBody>
            <a:bodyPr wrap="square" lIns="0" tIns="0" rIns="0" bIns="0" rtlCol="0"/>
            <a:lstStyle/>
            <a:p>
              <a:endParaRPr sz="3567"/>
            </a:p>
          </p:txBody>
        </p:sp>
        <p:sp>
          <p:nvSpPr>
            <p:cNvPr id="88" name="object 88"/>
            <p:cNvSpPr/>
            <p:nvPr/>
          </p:nvSpPr>
          <p:spPr>
            <a:xfrm>
              <a:off x="4520311" y="850713"/>
              <a:ext cx="0" cy="12700"/>
            </a:xfrm>
            <a:custGeom>
              <a:avLst/>
              <a:gdLst/>
              <a:ahLst/>
              <a:cxnLst/>
              <a:rect l="l" t="t" r="r" b="b"/>
              <a:pathLst>
                <a:path h="12700">
                  <a:moveTo>
                    <a:pt x="0" y="12700"/>
                  </a:moveTo>
                  <a:lnTo>
                    <a:pt x="0" y="0"/>
                  </a:lnTo>
                </a:path>
              </a:pathLst>
            </a:custGeom>
            <a:ln w="3175">
              <a:solidFill>
                <a:srgbClr val="CECECE"/>
              </a:solidFill>
            </a:ln>
          </p:spPr>
          <p:txBody>
            <a:bodyPr wrap="square" lIns="0" tIns="0" rIns="0" bIns="0" rtlCol="0"/>
            <a:lstStyle/>
            <a:p>
              <a:endParaRPr sz="3567"/>
            </a:p>
          </p:txBody>
        </p:sp>
        <p:sp>
          <p:nvSpPr>
            <p:cNvPr id="89" name="object 89"/>
            <p:cNvSpPr/>
            <p:nvPr/>
          </p:nvSpPr>
          <p:spPr>
            <a:xfrm>
              <a:off x="4520311" y="838013"/>
              <a:ext cx="0" cy="12700"/>
            </a:xfrm>
            <a:custGeom>
              <a:avLst/>
              <a:gdLst/>
              <a:ahLst/>
              <a:cxnLst/>
              <a:rect l="l" t="t" r="r" b="b"/>
              <a:pathLst>
                <a:path h="12700">
                  <a:moveTo>
                    <a:pt x="0" y="12700"/>
                  </a:moveTo>
                  <a:lnTo>
                    <a:pt x="0" y="0"/>
                  </a:lnTo>
                </a:path>
              </a:pathLst>
            </a:custGeom>
            <a:ln w="3175">
              <a:solidFill>
                <a:srgbClr val="EFEFEF"/>
              </a:solidFill>
            </a:ln>
          </p:spPr>
          <p:txBody>
            <a:bodyPr wrap="square" lIns="0" tIns="0" rIns="0" bIns="0" rtlCol="0"/>
            <a:lstStyle/>
            <a:p>
              <a:endParaRPr sz="3567"/>
            </a:p>
          </p:txBody>
        </p:sp>
      </p:grpSp>
      <p:sp>
        <p:nvSpPr>
          <p:cNvPr id="90" name="object 90"/>
          <p:cNvSpPr txBox="1"/>
          <p:nvPr/>
        </p:nvSpPr>
        <p:spPr>
          <a:xfrm>
            <a:off x="1701347" y="596394"/>
            <a:ext cx="3960023" cy="1648851"/>
          </a:xfrm>
          <a:prstGeom prst="rect">
            <a:avLst/>
          </a:prstGeom>
        </p:spPr>
        <p:txBody>
          <a:bodyPr vert="horz" wrap="square" lIns="0" tIns="33975" rIns="0" bIns="0" rtlCol="0">
            <a:spAutoFit/>
          </a:bodyPr>
          <a:lstStyle/>
          <a:p>
            <a:pPr marL="25168">
              <a:spcBef>
                <a:spcPts val="268"/>
              </a:spcBef>
            </a:pPr>
            <a:r>
              <a:rPr sz="2774" spc="10" dirty="0">
                <a:solidFill>
                  <a:srgbClr val="3333B2"/>
                </a:solidFill>
                <a:latin typeface="LM Sans 12"/>
                <a:cs typeface="LM Sans 12"/>
              </a:rPr>
              <a:t>Divisibility</a:t>
            </a:r>
            <a:r>
              <a:rPr sz="2774" dirty="0">
                <a:solidFill>
                  <a:srgbClr val="3333B2"/>
                </a:solidFill>
                <a:latin typeface="LM Sans 12"/>
                <a:cs typeface="LM Sans 12"/>
              </a:rPr>
              <a:t> </a:t>
            </a:r>
            <a:r>
              <a:rPr sz="2774" spc="30" dirty="0" err="1" smtClean="0">
                <a:solidFill>
                  <a:srgbClr val="3333B2"/>
                </a:solidFill>
                <a:latin typeface="LM Sans 12"/>
                <a:cs typeface="LM Sans 12"/>
              </a:rPr>
              <a:t>Properties</a:t>
            </a:r>
            <a:r>
              <a:rPr sz="2378" spc="-30" dirty="0" err="1" smtClean="0">
                <a:solidFill>
                  <a:srgbClr val="3333B2"/>
                </a:solidFill>
                <a:latin typeface="LM Sans 12"/>
                <a:cs typeface="LM Sans 12"/>
              </a:rPr>
              <a:t>Theorem</a:t>
            </a:r>
            <a:r>
              <a:rPr sz="2378" spc="-20" dirty="0" smtClean="0">
                <a:solidFill>
                  <a:srgbClr val="3333B2"/>
                </a:solidFill>
                <a:latin typeface="LM Sans 12"/>
                <a:cs typeface="LM Sans 12"/>
              </a:rPr>
              <a:t> </a:t>
            </a:r>
            <a:r>
              <a:rPr sz="2378" spc="-20" dirty="0">
                <a:solidFill>
                  <a:srgbClr val="3333B2"/>
                </a:solidFill>
                <a:latin typeface="LM Sans 12"/>
                <a:cs typeface="LM Sans 12"/>
              </a:rPr>
              <a:t>(1)</a:t>
            </a:r>
            <a:endParaRPr sz="2378" dirty="0">
              <a:latin typeface="LM Sans 12"/>
              <a:cs typeface="LM Sans 12"/>
            </a:endParaRPr>
          </a:p>
          <a:p>
            <a:pPr marL="85570">
              <a:spcBef>
                <a:spcPts val="723"/>
              </a:spcBef>
            </a:pPr>
            <a:r>
              <a:rPr sz="2180" i="1" spc="-20" dirty="0">
                <a:latin typeface="LM Sans 10"/>
                <a:cs typeface="LM Sans 10"/>
              </a:rPr>
              <a:t>Let </a:t>
            </a:r>
            <a:r>
              <a:rPr sz="2180" i="1" spc="50" dirty="0">
                <a:latin typeface="Times New Roman"/>
                <a:cs typeface="Times New Roman"/>
              </a:rPr>
              <a:t>a, </a:t>
            </a:r>
            <a:r>
              <a:rPr sz="2180" i="1" spc="-59" dirty="0">
                <a:latin typeface="Times New Roman"/>
                <a:cs typeface="Times New Roman"/>
              </a:rPr>
              <a:t>b, </a:t>
            </a:r>
            <a:r>
              <a:rPr sz="2180" i="1" spc="-20" dirty="0">
                <a:latin typeface="LM Sans 10"/>
                <a:cs typeface="LM Sans 10"/>
              </a:rPr>
              <a:t>and </a:t>
            </a:r>
            <a:r>
              <a:rPr sz="2180" i="1" spc="-40" dirty="0">
                <a:latin typeface="Times New Roman"/>
                <a:cs typeface="Times New Roman"/>
              </a:rPr>
              <a:t>c </a:t>
            </a:r>
            <a:r>
              <a:rPr sz="2180" i="1" spc="20" dirty="0">
                <a:latin typeface="LM Sans 10"/>
                <a:cs typeface="LM Sans 10"/>
              </a:rPr>
              <a:t>be </a:t>
            </a:r>
            <a:r>
              <a:rPr sz="2180" i="1" spc="-20" dirty="0">
                <a:latin typeface="LM Sans 10"/>
                <a:cs typeface="LM Sans 10"/>
              </a:rPr>
              <a:t>integers.</a:t>
            </a:r>
            <a:r>
              <a:rPr sz="2180" i="1" spc="-159" dirty="0">
                <a:latin typeface="LM Sans 10"/>
                <a:cs typeface="LM Sans 10"/>
              </a:rPr>
              <a:t> </a:t>
            </a:r>
            <a:r>
              <a:rPr sz="2180" i="1" spc="-20" dirty="0">
                <a:latin typeface="LM Sans 10"/>
                <a:cs typeface="LM Sans 10"/>
              </a:rPr>
              <a:t>Then,</a:t>
            </a:r>
            <a:endParaRPr sz="2180" dirty="0">
              <a:latin typeface="LM Sans 10"/>
              <a:cs typeface="LM Sans 10"/>
            </a:endParaRPr>
          </a:p>
        </p:txBody>
      </p:sp>
      <p:sp>
        <p:nvSpPr>
          <p:cNvPr id="91" name="object 91"/>
          <p:cNvSpPr/>
          <p:nvPr/>
        </p:nvSpPr>
        <p:spPr>
          <a:xfrm>
            <a:off x="1979361" y="2526756"/>
            <a:ext cx="226332" cy="226332"/>
          </a:xfrm>
          <a:prstGeom prst="rect">
            <a:avLst/>
          </a:prstGeom>
          <a:blipFill>
            <a:blip r:embed="rId6" cstate="print"/>
            <a:stretch>
              <a:fillRect/>
            </a:stretch>
          </a:blipFill>
        </p:spPr>
        <p:txBody>
          <a:bodyPr wrap="square" lIns="0" tIns="0" rIns="0" bIns="0" rtlCol="0"/>
          <a:lstStyle/>
          <a:p>
            <a:endParaRPr sz="3567"/>
          </a:p>
        </p:txBody>
      </p:sp>
      <p:sp>
        <p:nvSpPr>
          <p:cNvPr id="92" name="object 92"/>
          <p:cNvSpPr txBox="1"/>
          <p:nvPr/>
        </p:nvSpPr>
        <p:spPr>
          <a:xfrm>
            <a:off x="2027406" y="2501127"/>
            <a:ext cx="130868" cy="207141"/>
          </a:xfrm>
          <a:prstGeom prst="rect">
            <a:avLst/>
          </a:prstGeom>
        </p:spPr>
        <p:txBody>
          <a:bodyPr vert="horz" wrap="square" lIns="0" tIns="23909" rIns="0" bIns="0" rtlCol="0">
            <a:spAutoFit/>
          </a:bodyPr>
          <a:lstStyle/>
          <a:p>
            <a:pPr marL="25168">
              <a:spcBef>
                <a:spcPts val="188"/>
              </a:spcBef>
            </a:pPr>
            <a:r>
              <a:rPr sz="1189" spc="-10" dirty="0">
                <a:solidFill>
                  <a:srgbClr val="FFFFFF"/>
                </a:solidFill>
                <a:latin typeface="LM Sans 8"/>
                <a:cs typeface="LM Sans 8"/>
              </a:rPr>
              <a:t>1</a:t>
            </a:r>
            <a:endParaRPr sz="1189">
              <a:latin typeface="LM Sans 8"/>
              <a:cs typeface="LM Sans 8"/>
            </a:endParaRPr>
          </a:p>
        </p:txBody>
      </p:sp>
      <p:sp>
        <p:nvSpPr>
          <p:cNvPr id="93" name="object 93"/>
          <p:cNvSpPr/>
          <p:nvPr/>
        </p:nvSpPr>
        <p:spPr>
          <a:xfrm>
            <a:off x="1979361" y="2942968"/>
            <a:ext cx="226332" cy="226332"/>
          </a:xfrm>
          <a:prstGeom prst="rect">
            <a:avLst/>
          </a:prstGeom>
          <a:blipFill>
            <a:blip r:embed="rId7" cstate="print"/>
            <a:stretch>
              <a:fillRect/>
            </a:stretch>
          </a:blipFill>
        </p:spPr>
        <p:txBody>
          <a:bodyPr wrap="square" lIns="0" tIns="0" rIns="0" bIns="0" rtlCol="0"/>
          <a:lstStyle/>
          <a:p>
            <a:endParaRPr sz="3567"/>
          </a:p>
        </p:txBody>
      </p:sp>
      <p:sp>
        <p:nvSpPr>
          <p:cNvPr id="94" name="object 94"/>
          <p:cNvSpPr txBox="1"/>
          <p:nvPr/>
        </p:nvSpPr>
        <p:spPr>
          <a:xfrm>
            <a:off x="2027406" y="2917339"/>
            <a:ext cx="130868" cy="207141"/>
          </a:xfrm>
          <a:prstGeom prst="rect">
            <a:avLst/>
          </a:prstGeom>
        </p:spPr>
        <p:txBody>
          <a:bodyPr vert="horz" wrap="square" lIns="0" tIns="23909" rIns="0" bIns="0" rtlCol="0">
            <a:spAutoFit/>
          </a:bodyPr>
          <a:lstStyle/>
          <a:p>
            <a:pPr marL="25168">
              <a:spcBef>
                <a:spcPts val="188"/>
              </a:spcBef>
            </a:pPr>
            <a:r>
              <a:rPr sz="1189" spc="-10" dirty="0">
                <a:solidFill>
                  <a:srgbClr val="FFFFFF"/>
                </a:solidFill>
                <a:latin typeface="LM Sans 8"/>
                <a:cs typeface="LM Sans 8"/>
              </a:rPr>
              <a:t>2</a:t>
            </a:r>
            <a:endParaRPr sz="1189">
              <a:latin typeface="LM Sans 8"/>
              <a:cs typeface="LM Sans 8"/>
            </a:endParaRPr>
          </a:p>
        </p:txBody>
      </p:sp>
      <p:sp>
        <p:nvSpPr>
          <p:cNvPr id="95" name="object 95"/>
          <p:cNvSpPr/>
          <p:nvPr/>
        </p:nvSpPr>
        <p:spPr>
          <a:xfrm>
            <a:off x="1979361" y="3359181"/>
            <a:ext cx="226332" cy="226332"/>
          </a:xfrm>
          <a:prstGeom prst="rect">
            <a:avLst/>
          </a:prstGeom>
          <a:blipFill>
            <a:blip r:embed="rId6" cstate="print"/>
            <a:stretch>
              <a:fillRect/>
            </a:stretch>
          </a:blipFill>
        </p:spPr>
        <p:txBody>
          <a:bodyPr wrap="square" lIns="0" tIns="0" rIns="0" bIns="0" rtlCol="0"/>
          <a:lstStyle/>
          <a:p>
            <a:endParaRPr sz="3567"/>
          </a:p>
        </p:txBody>
      </p:sp>
      <p:sp>
        <p:nvSpPr>
          <p:cNvPr id="96" name="object 96"/>
          <p:cNvSpPr txBox="1"/>
          <p:nvPr/>
        </p:nvSpPr>
        <p:spPr>
          <a:xfrm>
            <a:off x="2027406" y="3333552"/>
            <a:ext cx="130868" cy="207141"/>
          </a:xfrm>
          <a:prstGeom prst="rect">
            <a:avLst/>
          </a:prstGeom>
        </p:spPr>
        <p:txBody>
          <a:bodyPr vert="horz" wrap="square" lIns="0" tIns="23909" rIns="0" bIns="0" rtlCol="0">
            <a:spAutoFit/>
          </a:bodyPr>
          <a:lstStyle/>
          <a:p>
            <a:pPr marL="25168">
              <a:spcBef>
                <a:spcPts val="188"/>
              </a:spcBef>
            </a:pPr>
            <a:r>
              <a:rPr sz="1189" spc="-10" dirty="0">
                <a:solidFill>
                  <a:srgbClr val="FFFFFF"/>
                </a:solidFill>
                <a:latin typeface="LM Sans 8"/>
                <a:cs typeface="LM Sans 8"/>
              </a:rPr>
              <a:t>3</a:t>
            </a:r>
            <a:endParaRPr sz="1189">
              <a:latin typeface="LM Sans 8"/>
              <a:cs typeface="LM Sans 8"/>
            </a:endParaRPr>
          </a:p>
        </p:txBody>
      </p:sp>
      <p:sp>
        <p:nvSpPr>
          <p:cNvPr id="97" name="object 97"/>
          <p:cNvSpPr txBox="1"/>
          <p:nvPr/>
        </p:nvSpPr>
        <p:spPr>
          <a:xfrm>
            <a:off x="2326666" y="2332747"/>
            <a:ext cx="4161359" cy="1284711"/>
          </a:xfrm>
          <a:prstGeom prst="rect">
            <a:avLst/>
          </a:prstGeom>
        </p:spPr>
        <p:txBody>
          <a:bodyPr vert="horz" wrap="square" lIns="0" tIns="109474" rIns="0" bIns="0" rtlCol="0">
            <a:spAutoFit/>
          </a:bodyPr>
          <a:lstStyle/>
          <a:p>
            <a:pPr marL="25168">
              <a:spcBef>
                <a:spcPts val="860"/>
              </a:spcBef>
            </a:pPr>
            <a:r>
              <a:rPr sz="2180" i="1" spc="-10" dirty="0">
                <a:latin typeface="LM Sans 10"/>
                <a:cs typeface="LM Sans 10"/>
              </a:rPr>
              <a:t>if </a:t>
            </a:r>
            <a:r>
              <a:rPr sz="2180" i="1" spc="50" dirty="0">
                <a:latin typeface="Times New Roman"/>
                <a:cs typeface="Times New Roman"/>
              </a:rPr>
              <a:t>a </a:t>
            </a:r>
            <a:r>
              <a:rPr sz="2180" i="1" spc="30" dirty="0">
                <a:latin typeface="Arial"/>
                <a:cs typeface="Arial"/>
              </a:rPr>
              <a:t>| </a:t>
            </a:r>
            <a:r>
              <a:rPr sz="2180" i="1" spc="-168" dirty="0">
                <a:latin typeface="Times New Roman"/>
                <a:cs typeface="Times New Roman"/>
              </a:rPr>
              <a:t>b </a:t>
            </a:r>
            <a:r>
              <a:rPr sz="2180" i="1" spc="-20" dirty="0">
                <a:latin typeface="LM Sans 10"/>
                <a:cs typeface="LM Sans 10"/>
              </a:rPr>
              <a:t>and </a:t>
            </a:r>
            <a:r>
              <a:rPr sz="2180" i="1" spc="50" dirty="0">
                <a:latin typeface="Times New Roman"/>
                <a:cs typeface="Times New Roman"/>
              </a:rPr>
              <a:t>a </a:t>
            </a:r>
            <a:r>
              <a:rPr sz="2180" i="1" spc="30" dirty="0">
                <a:latin typeface="Arial"/>
                <a:cs typeface="Arial"/>
              </a:rPr>
              <a:t>| </a:t>
            </a:r>
            <a:r>
              <a:rPr sz="2180" i="1" spc="-40" dirty="0">
                <a:latin typeface="Times New Roman"/>
                <a:cs typeface="Times New Roman"/>
              </a:rPr>
              <a:t>c </a:t>
            </a:r>
            <a:r>
              <a:rPr sz="2180" i="1" spc="-10" dirty="0">
                <a:latin typeface="LM Sans 10"/>
                <a:cs typeface="LM Sans 10"/>
              </a:rPr>
              <a:t>then </a:t>
            </a:r>
            <a:r>
              <a:rPr sz="2180" i="1" spc="50" dirty="0">
                <a:latin typeface="Times New Roman"/>
                <a:cs typeface="Times New Roman"/>
              </a:rPr>
              <a:t>a </a:t>
            </a:r>
            <a:r>
              <a:rPr sz="2180" i="1" spc="30" dirty="0">
                <a:latin typeface="Arial"/>
                <a:cs typeface="Arial"/>
              </a:rPr>
              <a:t>| </a:t>
            </a:r>
            <a:r>
              <a:rPr sz="2180" spc="-99" dirty="0">
                <a:latin typeface="MathJax_Main"/>
                <a:cs typeface="MathJax_Main"/>
              </a:rPr>
              <a:t>(</a:t>
            </a:r>
            <a:r>
              <a:rPr sz="2180" i="1" spc="-99" dirty="0">
                <a:latin typeface="Times New Roman"/>
                <a:cs typeface="Times New Roman"/>
              </a:rPr>
              <a:t>b </a:t>
            </a:r>
            <a:r>
              <a:rPr sz="2180" spc="-20" dirty="0">
                <a:latin typeface="MathJax_Main"/>
                <a:cs typeface="MathJax_Main"/>
              </a:rPr>
              <a:t>+</a:t>
            </a:r>
            <a:r>
              <a:rPr sz="2180" spc="149" dirty="0">
                <a:latin typeface="MathJax_Main"/>
                <a:cs typeface="MathJax_Main"/>
              </a:rPr>
              <a:t> </a:t>
            </a:r>
            <a:r>
              <a:rPr sz="2180" i="1" spc="-30" dirty="0">
                <a:latin typeface="Times New Roman"/>
                <a:cs typeface="Times New Roman"/>
              </a:rPr>
              <a:t>c</a:t>
            </a:r>
            <a:r>
              <a:rPr sz="2180" spc="-30" dirty="0">
                <a:latin typeface="MathJax_Main"/>
                <a:cs typeface="MathJax_Main"/>
              </a:rPr>
              <a:t>);</a:t>
            </a:r>
            <a:endParaRPr sz="2180">
              <a:latin typeface="MathJax_Main"/>
              <a:cs typeface="MathJax_Main"/>
            </a:endParaRPr>
          </a:p>
          <a:p>
            <a:pPr marL="25168" marR="10067">
              <a:lnSpc>
                <a:spcPct val="125299"/>
              </a:lnSpc>
            </a:pPr>
            <a:r>
              <a:rPr sz="2180" i="1" spc="-10" dirty="0">
                <a:latin typeface="LM Sans 10"/>
                <a:cs typeface="LM Sans 10"/>
              </a:rPr>
              <a:t>if </a:t>
            </a:r>
            <a:r>
              <a:rPr sz="2180" i="1" spc="50" dirty="0">
                <a:latin typeface="Times New Roman"/>
                <a:cs typeface="Times New Roman"/>
              </a:rPr>
              <a:t>a </a:t>
            </a:r>
            <a:r>
              <a:rPr sz="2180" i="1" spc="30" dirty="0">
                <a:latin typeface="Arial"/>
                <a:cs typeface="Arial"/>
              </a:rPr>
              <a:t>| </a:t>
            </a:r>
            <a:r>
              <a:rPr sz="2180" i="1" spc="-168" dirty="0">
                <a:latin typeface="Times New Roman"/>
                <a:cs typeface="Times New Roman"/>
              </a:rPr>
              <a:t>b </a:t>
            </a:r>
            <a:r>
              <a:rPr sz="2180" i="1" spc="-10" dirty="0">
                <a:latin typeface="LM Sans 10"/>
                <a:cs typeface="LM Sans 10"/>
              </a:rPr>
              <a:t>then </a:t>
            </a:r>
            <a:r>
              <a:rPr sz="2180" i="1" spc="50" dirty="0">
                <a:latin typeface="Times New Roman"/>
                <a:cs typeface="Times New Roman"/>
              </a:rPr>
              <a:t>a </a:t>
            </a:r>
            <a:r>
              <a:rPr sz="2180" i="1" spc="30" dirty="0">
                <a:latin typeface="Arial"/>
                <a:cs typeface="Arial"/>
              </a:rPr>
              <a:t>| </a:t>
            </a:r>
            <a:r>
              <a:rPr sz="2180" i="1" spc="-99" dirty="0">
                <a:latin typeface="Times New Roman"/>
                <a:cs typeface="Times New Roman"/>
              </a:rPr>
              <a:t>bc </a:t>
            </a:r>
            <a:r>
              <a:rPr sz="2180" i="1" spc="-40" dirty="0">
                <a:latin typeface="LM Sans 10"/>
                <a:cs typeface="LM Sans 10"/>
              </a:rPr>
              <a:t>for </a:t>
            </a:r>
            <a:r>
              <a:rPr sz="2180" i="1" spc="-20" dirty="0">
                <a:latin typeface="LM Sans 10"/>
                <a:cs typeface="LM Sans 10"/>
              </a:rPr>
              <a:t>all integers </a:t>
            </a:r>
            <a:r>
              <a:rPr sz="2180" i="1" spc="-30" dirty="0">
                <a:latin typeface="Times New Roman"/>
                <a:cs typeface="Times New Roman"/>
              </a:rPr>
              <a:t>c</a:t>
            </a:r>
            <a:r>
              <a:rPr sz="2180" i="1" spc="-30" dirty="0">
                <a:latin typeface="LM Sans 10"/>
                <a:cs typeface="LM Sans 10"/>
              </a:rPr>
              <a:t>;  </a:t>
            </a:r>
            <a:r>
              <a:rPr sz="2180" i="1" spc="-10" dirty="0">
                <a:latin typeface="LM Sans 10"/>
                <a:cs typeface="LM Sans 10"/>
              </a:rPr>
              <a:t>if </a:t>
            </a:r>
            <a:r>
              <a:rPr sz="2180" i="1" spc="50" dirty="0">
                <a:latin typeface="Times New Roman"/>
                <a:cs typeface="Times New Roman"/>
              </a:rPr>
              <a:t>a </a:t>
            </a:r>
            <a:r>
              <a:rPr sz="2180" i="1" spc="30" dirty="0">
                <a:latin typeface="Arial"/>
                <a:cs typeface="Arial"/>
              </a:rPr>
              <a:t>| </a:t>
            </a:r>
            <a:r>
              <a:rPr sz="2180" i="1" spc="-168" dirty="0">
                <a:latin typeface="Times New Roman"/>
                <a:cs typeface="Times New Roman"/>
              </a:rPr>
              <a:t>b </a:t>
            </a:r>
            <a:r>
              <a:rPr sz="2180" i="1" spc="-20" dirty="0">
                <a:latin typeface="LM Sans 10"/>
                <a:cs typeface="LM Sans 10"/>
              </a:rPr>
              <a:t>and </a:t>
            </a:r>
            <a:r>
              <a:rPr sz="2180" i="1" spc="-168" dirty="0">
                <a:latin typeface="Times New Roman"/>
                <a:cs typeface="Times New Roman"/>
              </a:rPr>
              <a:t>b </a:t>
            </a:r>
            <a:r>
              <a:rPr sz="2180" i="1" spc="30" dirty="0">
                <a:latin typeface="Arial"/>
                <a:cs typeface="Arial"/>
              </a:rPr>
              <a:t>| </a:t>
            </a:r>
            <a:r>
              <a:rPr sz="2180" i="1" spc="-40" dirty="0">
                <a:latin typeface="Times New Roman"/>
                <a:cs typeface="Times New Roman"/>
              </a:rPr>
              <a:t>c </a:t>
            </a:r>
            <a:r>
              <a:rPr sz="2180" i="1" spc="-10" dirty="0">
                <a:latin typeface="LM Sans 10"/>
                <a:cs typeface="LM Sans 10"/>
              </a:rPr>
              <a:t>then </a:t>
            </a:r>
            <a:r>
              <a:rPr sz="2180" i="1" spc="50" dirty="0">
                <a:latin typeface="Times New Roman"/>
                <a:cs typeface="Times New Roman"/>
              </a:rPr>
              <a:t>a </a:t>
            </a:r>
            <a:r>
              <a:rPr sz="2180" i="1" spc="30" dirty="0">
                <a:latin typeface="Arial"/>
                <a:cs typeface="Arial"/>
              </a:rPr>
              <a:t>|</a:t>
            </a:r>
            <a:r>
              <a:rPr sz="2180" i="1" spc="69" dirty="0">
                <a:latin typeface="Arial"/>
                <a:cs typeface="Arial"/>
              </a:rPr>
              <a:t> </a:t>
            </a:r>
            <a:r>
              <a:rPr sz="2180" i="1" spc="-30" dirty="0">
                <a:latin typeface="Times New Roman"/>
                <a:cs typeface="Times New Roman"/>
              </a:rPr>
              <a:t>c</a:t>
            </a:r>
            <a:r>
              <a:rPr sz="2180" i="1" spc="-30" dirty="0">
                <a:latin typeface="LM Sans 10"/>
                <a:cs typeface="LM Sans 10"/>
              </a:rPr>
              <a:t>;</a:t>
            </a:r>
            <a:endParaRPr sz="2180">
              <a:latin typeface="LM Sans 10"/>
              <a:cs typeface="LM Sans 10"/>
            </a:endParaRPr>
          </a:p>
        </p:txBody>
      </p:sp>
      <p:grpSp>
        <p:nvGrpSpPr>
          <p:cNvPr id="98" name="object 98"/>
          <p:cNvGrpSpPr/>
          <p:nvPr/>
        </p:nvGrpSpPr>
        <p:grpSpPr>
          <a:xfrm>
            <a:off x="1702071" y="4704637"/>
            <a:ext cx="8885200" cy="1328816"/>
            <a:chOff x="87743" y="2374099"/>
            <a:chExt cx="4483735" cy="670560"/>
          </a:xfrm>
        </p:grpSpPr>
        <p:sp>
          <p:nvSpPr>
            <p:cNvPr id="99" name="object 99"/>
            <p:cNvSpPr/>
            <p:nvPr/>
          </p:nvSpPr>
          <p:spPr>
            <a:xfrm>
              <a:off x="87743" y="2374099"/>
              <a:ext cx="4432935" cy="215265"/>
            </a:xfrm>
            <a:custGeom>
              <a:avLst/>
              <a:gdLst/>
              <a:ahLst/>
              <a:cxnLst/>
              <a:rect l="l" t="t" r="r" b="b"/>
              <a:pathLst>
                <a:path w="4432935" h="215264">
                  <a:moveTo>
                    <a:pt x="4381767" y="0"/>
                  </a:moveTo>
                  <a:lnTo>
                    <a:pt x="50800" y="0"/>
                  </a:lnTo>
                  <a:lnTo>
                    <a:pt x="31075" y="4008"/>
                  </a:lnTo>
                  <a:lnTo>
                    <a:pt x="14922" y="14922"/>
                  </a:lnTo>
                  <a:lnTo>
                    <a:pt x="4008" y="31075"/>
                  </a:lnTo>
                  <a:lnTo>
                    <a:pt x="0" y="50800"/>
                  </a:lnTo>
                  <a:lnTo>
                    <a:pt x="0" y="215238"/>
                  </a:lnTo>
                  <a:lnTo>
                    <a:pt x="4432567" y="215238"/>
                  </a:lnTo>
                  <a:lnTo>
                    <a:pt x="4432567" y="50800"/>
                  </a:lnTo>
                  <a:lnTo>
                    <a:pt x="4428558" y="31075"/>
                  </a:lnTo>
                  <a:lnTo>
                    <a:pt x="4417644" y="14922"/>
                  </a:lnTo>
                  <a:lnTo>
                    <a:pt x="4401492" y="4008"/>
                  </a:lnTo>
                  <a:lnTo>
                    <a:pt x="4381767" y="0"/>
                  </a:lnTo>
                  <a:close/>
                </a:path>
              </a:pathLst>
            </a:custGeom>
            <a:solidFill>
              <a:srgbClr val="D6D6EF"/>
            </a:solidFill>
          </p:spPr>
          <p:txBody>
            <a:bodyPr wrap="square" lIns="0" tIns="0" rIns="0" bIns="0" rtlCol="0"/>
            <a:lstStyle/>
            <a:p>
              <a:endParaRPr sz="3567"/>
            </a:p>
          </p:txBody>
        </p:sp>
        <p:sp>
          <p:nvSpPr>
            <p:cNvPr id="100" name="object 100"/>
            <p:cNvSpPr/>
            <p:nvPr/>
          </p:nvSpPr>
          <p:spPr>
            <a:xfrm>
              <a:off x="87744" y="2576677"/>
              <a:ext cx="4432566" cy="50609"/>
            </a:xfrm>
            <a:prstGeom prst="rect">
              <a:avLst/>
            </a:prstGeom>
            <a:blipFill>
              <a:blip r:embed="rId8" cstate="print"/>
              <a:stretch>
                <a:fillRect/>
              </a:stretch>
            </a:blipFill>
          </p:spPr>
          <p:txBody>
            <a:bodyPr wrap="square" lIns="0" tIns="0" rIns="0" bIns="0" rtlCol="0"/>
            <a:lstStyle/>
            <a:p>
              <a:endParaRPr sz="3567"/>
            </a:p>
          </p:txBody>
        </p:sp>
        <p:sp>
          <p:nvSpPr>
            <p:cNvPr id="101" name="object 101"/>
            <p:cNvSpPr/>
            <p:nvPr/>
          </p:nvSpPr>
          <p:spPr>
            <a:xfrm>
              <a:off x="138544" y="2942818"/>
              <a:ext cx="101600" cy="101600"/>
            </a:xfrm>
            <a:prstGeom prst="rect">
              <a:avLst/>
            </a:prstGeom>
            <a:blipFill>
              <a:blip r:embed="rId9" cstate="print"/>
              <a:stretch>
                <a:fillRect/>
              </a:stretch>
            </a:blipFill>
          </p:spPr>
          <p:txBody>
            <a:bodyPr wrap="square" lIns="0" tIns="0" rIns="0" bIns="0" rtlCol="0"/>
            <a:lstStyle/>
            <a:p>
              <a:endParaRPr sz="3567"/>
            </a:p>
          </p:txBody>
        </p:sp>
        <p:sp>
          <p:nvSpPr>
            <p:cNvPr id="102" name="object 102"/>
            <p:cNvSpPr/>
            <p:nvPr/>
          </p:nvSpPr>
          <p:spPr>
            <a:xfrm>
              <a:off x="189344" y="2930118"/>
              <a:ext cx="4381702" cy="114300"/>
            </a:xfrm>
            <a:prstGeom prst="rect">
              <a:avLst/>
            </a:prstGeom>
            <a:blipFill>
              <a:blip r:embed="rId10" cstate="print"/>
              <a:stretch>
                <a:fillRect/>
              </a:stretch>
            </a:blipFill>
          </p:spPr>
          <p:txBody>
            <a:bodyPr wrap="square" lIns="0" tIns="0" rIns="0" bIns="0" rtlCol="0"/>
            <a:lstStyle/>
            <a:p>
              <a:endParaRPr sz="3567"/>
            </a:p>
          </p:txBody>
        </p:sp>
        <p:sp>
          <p:nvSpPr>
            <p:cNvPr id="103" name="object 103"/>
            <p:cNvSpPr/>
            <p:nvPr/>
          </p:nvSpPr>
          <p:spPr>
            <a:xfrm>
              <a:off x="4520311" y="2418334"/>
              <a:ext cx="50736" cy="524484"/>
            </a:xfrm>
            <a:prstGeom prst="rect">
              <a:avLst/>
            </a:prstGeom>
            <a:blipFill>
              <a:blip r:embed="rId11" cstate="print"/>
              <a:stretch>
                <a:fillRect/>
              </a:stretch>
            </a:blipFill>
          </p:spPr>
          <p:txBody>
            <a:bodyPr wrap="square" lIns="0" tIns="0" rIns="0" bIns="0" rtlCol="0"/>
            <a:lstStyle/>
            <a:p>
              <a:endParaRPr sz="3567"/>
            </a:p>
          </p:txBody>
        </p:sp>
        <p:sp>
          <p:nvSpPr>
            <p:cNvPr id="104" name="object 104"/>
            <p:cNvSpPr/>
            <p:nvPr/>
          </p:nvSpPr>
          <p:spPr>
            <a:xfrm>
              <a:off x="87743" y="2620960"/>
              <a:ext cx="4432935" cy="372745"/>
            </a:xfrm>
            <a:custGeom>
              <a:avLst/>
              <a:gdLst/>
              <a:ahLst/>
              <a:cxnLst/>
              <a:rect l="l" t="t" r="r" b="b"/>
              <a:pathLst>
                <a:path w="4432935" h="372744">
                  <a:moveTo>
                    <a:pt x="4432567" y="0"/>
                  </a:moveTo>
                  <a:lnTo>
                    <a:pt x="0" y="0"/>
                  </a:lnTo>
                  <a:lnTo>
                    <a:pt x="0" y="321858"/>
                  </a:lnTo>
                  <a:lnTo>
                    <a:pt x="4008" y="341583"/>
                  </a:lnTo>
                  <a:lnTo>
                    <a:pt x="14922" y="357736"/>
                  </a:lnTo>
                  <a:lnTo>
                    <a:pt x="31075" y="368650"/>
                  </a:lnTo>
                  <a:lnTo>
                    <a:pt x="50800" y="372659"/>
                  </a:lnTo>
                  <a:lnTo>
                    <a:pt x="4381767" y="372659"/>
                  </a:lnTo>
                  <a:lnTo>
                    <a:pt x="4401492" y="368650"/>
                  </a:lnTo>
                  <a:lnTo>
                    <a:pt x="4417644" y="357736"/>
                  </a:lnTo>
                  <a:lnTo>
                    <a:pt x="4428558" y="341583"/>
                  </a:lnTo>
                  <a:lnTo>
                    <a:pt x="4432567" y="321858"/>
                  </a:lnTo>
                  <a:lnTo>
                    <a:pt x="4432567" y="0"/>
                  </a:lnTo>
                  <a:close/>
                </a:path>
              </a:pathLst>
            </a:custGeom>
            <a:solidFill>
              <a:srgbClr val="EAEAF7"/>
            </a:solidFill>
          </p:spPr>
          <p:txBody>
            <a:bodyPr wrap="square" lIns="0" tIns="0" rIns="0" bIns="0" rtlCol="0"/>
            <a:lstStyle/>
            <a:p>
              <a:endParaRPr sz="3567"/>
            </a:p>
          </p:txBody>
        </p:sp>
        <p:sp>
          <p:nvSpPr>
            <p:cNvPr id="105" name="object 105"/>
            <p:cNvSpPr/>
            <p:nvPr/>
          </p:nvSpPr>
          <p:spPr>
            <a:xfrm>
              <a:off x="4520311" y="2456427"/>
              <a:ext cx="0" cy="505459"/>
            </a:xfrm>
            <a:custGeom>
              <a:avLst/>
              <a:gdLst/>
              <a:ahLst/>
              <a:cxnLst/>
              <a:rect l="l" t="t" r="r" b="b"/>
              <a:pathLst>
                <a:path h="505460">
                  <a:moveTo>
                    <a:pt x="0" y="505440"/>
                  </a:moveTo>
                  <a:lnTo>
                    <a:pt x="0" y="0"/>
                  </a:lnTo>
                </a:path>
              </a:pathLst>
            </a:custGeom>
            <a:ln w="3175">
              <a:solidFill>
                <a:srgbClr val="7F7F7F"/>
              </a:solidFill>
            </a:ln>
          </p:spPr>
          <p:txBody>
            <a:bodyPr wrap="square" lIns="0" tIns="0" rIns="0" bIns="0" rtlCol="0"/>
            <a:lstStyle/>
            <a:p>
              <a:endParaRPr sz="3567"/>
            </a:p>
          </p:txBody>
        </p:sp>
        <p:sp>
          <p:nvSpPr>
            <p:cNvPr id="106" name="object 106"/>
            <p:cNvSpPr/>
            <p:nvPr/>
          </p:nvSpPr>
          <p:spPr>
            <a:xfrm>
              <a:off x="4520311" y="2443727"/>
              <a:ext cx="0" cy="12700"/>
            </a:xfrm>
            <a:custGeom>
              <a:avLst/>
              <a:gdLst/>
              <a:ahLst/>
              <a:cxnLst/>
              <a:rect l="l" t="t" r="r" b="b"/>
              <a:pathLst>
                <a:path h="12700">
                  <a:moveTo>
                    <a:pt x="0" y="12699"/>
                  </a:moveTo>
                  <a:lnTo>
                    <a:pt x="0" y="0"/>
                  </a:lnTo>
                </a:path>
              </a:pathLst>
            </a:custGeom>
            <a:ln w="3175">
              <a:solidFill>
                <a:srgbClr val="AFAFAF"/>
              </a:solidFill>
            </a:ln>
          </p:spPr>
          <p:txBody>
            <a:bodyPr wrap="square" lIns="0" tIns="0" rIns="0" bIns="0" rtlCol="0"/>
            <a:lstStyle/>
            <a:p>
              <a:endParaRPr sz="3567"/>
            </a:p>
          </p:txBody>
        </p:sp>
        <p:sp>
          <p:nvSpPr>
            <p:cNvPr id="107" name="object 107"/>
            <p:cNvSpPr/>
            <p:nvPr/>
          </p:nvSpPr>
          <p:spPr>
            <a:xfrm>
              <a:off x="4520311" y="2431027"/>
              <a:ext cx="0" cy="12700"/>
            </a:xfrm>
            <a:custGeom>
              <a:avLst/>
              <a:gdLst/>
              <a:ahLst/>
              <a:cxnLst/>
              <a:rect l="l" t="t" r="r" b="b"/>
              <a:pathLst>
                <a:path h="12700">
                  <a:moveTo>
                    <a:pt x="0" y="12699"/>
                  </a:moveTo>
                  <a:lnTo>
                    <a:pt x="0" y="0"/>
                  </a:lnTo>
                </a:path>
              </a:pathLst>
            </a:custGeom>
            <a:ln w="3175">
              <a:solidFill>
                <a:srgbClr val="CECECE"/>
              </a:solidFill>
            </a:ln>
          </p:spPr>
          <p:txBody>
            <a:bodyPr wrap="square" lIns="0" tIns="0" rIns="0" bIns="0" rtlCol="0"/>
            <a:lstStyle/>
            <a:p>
              <a:endParaRPr sz="3567"/>
            </a:p>
          </p:txBody>
        </p:sp>
        <p:sp>
          <p:nvSpPr>
            <p:cNvPr id="108" name="object 108"/>
            <p:cNvSpPr/>
            <p:nvPr/>
          </p:nvSpPr>
          <p:spPr>
            <a:xfrm>
              <a:off x="4520311" y="2418327"/>
              <a:ext cx="0" cy="12700"/>
            </a:xfrm>
            <a:custGeom>
              <a:avLst/>
              <a:gdLst/>
              <a:ahLst/>
              <a:cxnLst/>
              <a:rect l="l" t="t" r="r" b="b"/>
              <a:pathLst>
                <a:path h="12700">
                  <a:moveTo>
                    <a:pt x="0" y="12699"/>
                  </a:moveTo>
                  <a:lnTo>
                    <a:pt x="0" y="0"/>
                  </a:lnTo>
                </a:path>
              </a:pathLst>
            </a:custGeom>
            <a:ln w="3175">
              <a:solidFill>
                <a:srgbClr val="EFEFEF"/>
              </a:solidFill>
            </a:ln>
          </p:spPr>
          <p:txBody>
            <a:bodyPr wrap="square" lIns="0" tIns="0" rIns="0" bIns="0" rtlCol="0"/>
            <a:lstStyle/>
            <a:p>
              <a:endParaRPr sz="3567"/>
            </a:p>
          </p:txBody>
        </p:sp>
      </p:grpSp>
      <p:sp>
        <p:nvSpPr>
          <p:cNvPr id="109" name="object 109"/>
          <p:cNvSpPr txBox="1"/>
          <p:nvPr/>
        </p:nvSpPr>
        <p:spPr>
          <a:xfrm>
            <a:off x="1777573" y="3849991"/>
            <a:ext cx="7940180" cy="2057146"/>
          </a:xfrm>
          <a:prstGeom prst="rect">
            <a:avLst/>
          </a:prstGeom>
        </p:spPr>
        <p:txBody>
          <a:bodyPr vert="horz" wrap="square" lIns="0" tIns="22650" rIns="0" bIns="0" rtlCol="0">
            <a:spAutoFit/>
          </a:bodyPr>
          <a:lstStyle/>
          <a:p>
            <a:pPr marL="25168">
              <a:spcBef>
                <a:spcPts val="178"/>
              </a:spcBef>
            </a:pPr>
            <a:r>
              <a:rPr sz="2180" spc="-10" dirty="0">
                <a:latin typeface="LM Sans 10"/>
                <a:cs typeface="LM Sans 10"/>
              </a:rPr>
              <a:t>Proof: Direct </a:t>
            </a:r>
            <a:r>
              <a:rPr sz="2180" spc="-20" dirty="0">
                <a:latin typeface="LM Sans 10"/>
                <a:cs typeface="LM Sans 10"/>
              </a:rPr>
              <a:t>proof </a:t>
            </a:r>
            <a:r>
              <a:rPr sz="2180" spc="-10" dirty="0">
                <a:latin typeface="LM Sans 10"/>
                <a:cs typeface="LM Sans 10"/>
              </a:rPr>
              <a:t>given </a:t>
            </a:r>
            <a:r>
              <a:rPr sz="2180" spc="-20" dirty="0">
                <a:latin typeface="LM Sans 10"/>
                <a:cs typeface="LM Sans 10"/>
              </a:rPr>
              <a:t>in</a:t>
            </a:r>
            <a:r>
              <a:rPr sz="2180" spc="226" dirty="0">
                <a:latin typeface="LM Sans 10"/>
                <a:cs typeface="LM Sans 10"/>
              </a:rPr>
              <a:t> </a:t>
            </a:r>
            <a:r>
              <a:rPr sz="2180" spc="-10" dirty="0">
                <a:latin typeface="LM Sans 10"/>
                <a:cs typeface="LM Sans 10"/>
              </a:rPr>
              <a:t>class.</a:t>
            </a:r>
            <a:endParaRPr sz="2180" dirty="0">
              <a:latin typeface="LM Sans 10"/>
              <a:cs typeface="LM Sans 10"/>
            </a:endParaRPr>
          </a:p>
          <a:p>
            <a:pPr marL="25168"/>
            <a:r>
              <a:rPr sz="2378" spc="-30" dirty="0" smtClean="0">
                <a:solidFill>
                  <a:srgbClr val="3333B2"/>
                </a:solidFill>
                <a:latin typeface="LM Sans 12"/>
                <a:cs typeface="LM Sans 12"/>
              </a:rPr>
              <a:t>Corollary</a:t>
            </a:r>
            <a:r>
              <a:rPr sz="2378" spc="-20" dirty="0" smtClean="0">
                <a:solidFill>
                  <a:srgbClr val="3333B2"/>
                </a:solidFill>
                <a:latin typeface="LM Sans 12"/>
                <a:cs typeface="LM Sans 12"/>
              </a:rPr>
              <a:t> </a:t>
            </a:r>
            <a:r>
              <a:rPr sz="2378" spc="-20" dirty="0">
                <a:solidFill>
                  <a:srgbClr val="3333B2"/>
                </a:solidFill>
                <a:latin typeface="LM Sans 12"/>
                <a:cs typeface="LM Sans 12"/>
              </a:rPr>
              <a:t>(1)</a:t>
            </a:r>
            <a:endParaRPr sz="2378" dirty="0">
              <a:latin typeface="LM Sans 12"/>
              <a:cs typeface="LM Sans 12"/>
            </a:endParaRPr>
          </a:p>
          <a:p>
            <a:pPr marL="25168">
              <a:spcBef>
                <a:spcPts val="842"/>
              </a:spcBef>
            </a:pPr>
            <a:r>
              <a:rPr sz="2180" i="1" spc="-20" dirty="0">
                <a:latin typeface="LM Sans 10"/>
                <a:cs typeface="LM Sans 10"/>
              </a:rPr>
              <a:t>If </a:t>
            </a:r>
            <a:r>
              <a:rPr sz="2180" i="1" spc="50" dirty="0">
                <a:latin typeface="Times New Roman"/>
                <a:cs typeface="Times New Roman"/>
              </a:rPr>
              <a:t>a, </a:t>
            </a:r>
            <a:r>
              <a:rPr sz="2180" i="1" spc="-59" dirty="0">
                <a:latin typeface="Times New Roman"/>
                <a:cs typeface="Times New Roman"/>
              </a:rPr>
              <a:t>b, </a:t>
            </a:r>
            <a:r>
              <a:rPr sz="2180" i="1" spc="-20" dirty="0">
                <a:latin typeface="LM Sans 10"/>
                <a:cs typeface="LM Sans 10"/>
              </a:rPr>
              <a:t>and </a:t>
            </a:r>
            <a:r>
              <a:rPr sz="2180" i="1" spc="-40" dirty="0">
                <a:latin typeface="Times New Roman"/>
                <a:cs typeface="Times New Roman"/>
              </a:rPr>
              <a:t>c </a:t>
            </a:r>
            <a:r>
              <a:rPr sz="2180" i="1" spc="-40" dirty="0">
                <a:latin typeface="LM Sans 10"/>
                <a:cs typeface="LM Sans 10"/>
              </a:rPr>
              <a:t>are </a:t>
            </a:r>
            <a:r>
              <a:rPr sz="2180" i="1" spc="-20" dirty="0">
                <a:latin typeface="LM Sans 10"/>
                <a:cs typeface="LM Sans 10"/>
              </a:rPr>
              <a:t>integers </a:t>
            </a:r>
            <a:r>
              <a:rPr sz="2180" i="1" spc="-10" dirty="0">
                <a:latin typeface="LM Sans 10"/>
                <a:cs typeface="LM Sans 10"/>
              </a:rPr>
              <a:t>such that </a:t>
            </a:r>
            <a:r>
              <a:rPr sz="2180" i="1" spc="50" dirty="0">
                <a:latin typeface="Times New Roman"/>
                <a:cs typeface="Times New Roman"/>
              </a:rPr>
              <a:t>a </a:t>
            </a:r>
            <a:r>
              <a:rPr sz="2180" i="1" spc="30" dirty="0">
                <a:latin typeface="Arial"/>
                <a:cs typeface="Arial"/>
              </a:rPr>
              <a:t>| </a:t>
            </a:r>
            <a:r>
              <a:rPr sz="2180" i="1" spc="-168" dirty="0">
                <a:latin typeface="Times New Roman"/>
                <a:cs typeface="Times New Roman"/>
              </a:rPr>
              <a:t>b </a:t>
            </a:r>
            <a:r>
              <a:rPr sz="2180" i="1" spc="-20" dirty="0">
                <a:latin typeface="LM Sans 10"/>
                <a:cs typeface="LM Sans 10"/>
              </a:rPr>
              <a:t>and </a:t>
            </a:r>
            <a:r>
              <a:rPr sz="2180" i="1" spc="50" dirty="0">
                <a:latin typeface="Times New Roman"/>
                <a:cs typeface="Times New Roman"/>
              </a:rPr>
              <a:t>a </a:t>
            </a:r>
            <a:r>
              <a:rPr sz="2180" i="1" spc="30" dirty="0">
                <a:latin typeface="Arial"/>
                <a:cs typeface="Arial"/>
              </a:rPr>
              <a:t>| </a:t>
            </a:r>
            <a:r>
              <a:rPr sz="2180" i="1" spc="-30" dirty="0">
                <a:latin typeface="Times New Roman"/>
                <a:cs typeface="Times New Roman"/>
              </a:rPr>
              <a:t>c</a:t>
            </a:r>
            <a:r>
              <a:rPr sz="2180" i="1" spc="-30" dirty="0">
                <a:latin typeface="LM Sans 10"/>
                <a:cs typeface="LM Sans 10"/>
              </a:rPr>
              <a:t>, </a:t>
            </a:r>
            <a:r>
              <a:rPr sz="2180" i="1" spc="-10" dirty="0">
                <a:latin typeface="LM Sans 10"/>
                <a:cs typeface="LM Sans 10"/>
              </a:rPr>
              <a:t>then </a:t>
            </a:r>
            <a:r>
              <a:rPr sz="2180" i="1" spc="50" dirty="0">
                <a:latin typeface="Times New Roman"/>
                <a:cs typeface="Times New Roman"/>
              </a:rPr>
              <a:t>a </a:t>
            </a:r>
            <a:r>
              <a:rPr sz="2180" i="1" spc="30" dirty="0">
                <a:latin typeface="Arial"/>
                <a:cs typeface="Arial"/>
              </a:rPr>
              <a:t>| </a:t>
            </a:r>
            <a:r>
              <a:rPr sz="2180" i="1" spc="79" dirty="0">
                <a:latin typeface="Times New Roman"/>
                <a:cs typeface="Times New Roman"/>
              </a:rPr>
              <a:t>mb </a:t>
            </a:r>
            <a:r>
              <a:rPr sz="2180" spc="-20" dirty="0">
                <a:latin typeface="MathJax_Main"/>
                <a:cs typeface="MathJax_Main"/>
              </a:rPr>
              <a:t>+</a:t>
            </a:r>
            <a:r>
              <a:rPr sz="2180" spc="-367" dirty="0">
                <a:latin typeface="MathJax_Main"/>
                <a:cs typeface="MathJax_Main"/>
              </a:rPr>
              <a:t> </a:t>
            </a:r>
            <a:r>
              <a:rPr sz="2180" i="1" spc="79" dirty="0">
                <a:latin typeface="Times New Roman"/>
                <a:cs typeface="Times New Roman"/>
              </a:rPr>
              <a:t>nc</a:t>
            </a:r>
            <a:endParaRPr sz="2180" dirty="0">
              <a:latin typeface="Times New Roman"/>
              <a:cs typeface="Times New Roman"/>
            </a:endParaRPr>
          </a:p>
          <a:p>
            <a:pPr marL="25168">
              <a:spcBef>
                <a:spcPts val="69"/>
              </a:spcBef>
            </a:pPr>
            <a:r>
              <a:rPr sz="2180" i="1" spc="-10" dirty="0">
                <a:latin typeface="LM Sans 10"/>
                <a:cs typeface="LM Sans 10"/>
              </a:rPr>
              <a:t>whenever </a:t>
            </a:r>
            <a:r>
              <a:rPr sz="2180" i="1" spc="317" dirty="0">
                <a:latin typeface="Times New Roman"/>
                <a:cs typeface="Times New Roman"/>
              </a:rPr>
              <a:t>m </a:t>
            </a:r>
            <a:r>
              <a:rPr sz="2180" i="1" spc="-20" dirty="0">
                <a:latin typeface="LM Sans 10"/>
                <a:cs typeface="LM Sans 10"/>
              </a:rPr>
              <a:t>and </a:t>
            </a:r>
            <a:r>
              <a:rPr sz="2180" i="1" spc="198" dirty="0">
                <a:latin typeface="Times New Roman"/>
                <a:cs typeface="Times New Roman"/>
              </a:rPr>
              <a:t>n </a:t>
            </a:r>
            <a:r>
              <a:rPr sz="2180" i="1" spc="-40" dirty="0">
                <a:latin typeface="LM Sans 10"/>
                <a:cs typeface="LM Sans 10"/>
              </a:rPr>
              <a:t>are</a:t>
            </a:r>
            <a:r>
              <a:rPr sz="2180" i="1" spc="-198" dirty="0">
                <a:latin typeface="LM Sans 10"/>
                <a:cs typeface="LM Sans 10"/>
              </a:rPr>
              <a:t> </a:t>
            </a:r>
            <a:r>
              <a:rPr sz="2180" i="1" spc="-20" dirty="0">
                <a:latin typeface="LM Sans 10"/>
                <a:cs typeface="LM Sans 10"/>
              </a:rPr>
              <a:t>integers.</a:t>
            </a:r>
            <a:endParaRPr sz="2180" dirty="0">
              <a:latin typeface="LM Sans 10"/>
              <a:cs typeface="LM Sans 10"/>
            </a:endParaRPr>
          </a:p>
          <a:p>
            <a:pPr>
              <a:spcBef>
                <a:spcPts val="89"/>
              </a:spcBef>
            </a:pPr>
            <a:endParaRPr sz="1288" dirty="0">
              <a:latin typeface="LM Sans 10"/>
              <a:cs typeface="LM Sans 10"/>
            </a:endParaRPr>
          </a:p>
          <a:p>
            <a:pPr marL="25168"/>
            <a:r>
              <a:rPr sz="2180" spc="-10" dirty="0">
                <a:latin typeface="LM Sans 10"/>
                <a:cs typeface="LM Sans 10"/>
              </a:rPr>
              <a:t>Proof: Direct </a:t>
            </a:r>
            <a:r>
              <a:rPr sz="2180" spc="-20" dirty="0">
                <a:latin typeface="LM Sans 10"/>
                <a:cs typeface="LM Sans 10"/>
              </a:rPr>
              <a:t>proof </a:t>
            </a:r>
            <a:r>
              <a:rPr sz="2180" spc="-10" dirty="0">
                <a:latin typeface="LM Sans 10"/>
                <a:cs typeface="LM Sans 10"/>
              </a:rPr>
              <a:t>given </a:t>
            </a:r>
            <a:r>
              <a:rPr sz="2180" spc="-20" dirty="0">
                <a:latin typeface="LM Sans 10"/>
                <a:cs typeface="LM Sans 10"/>
              </a:rPr>
              <a:t>in</a:t>
            </a:r>
            <a:r>
              <a:rPr sz="2180" spc="226" dirty="0">
                <a:latin typeface="LM Sans 10"/>
                <a:cs typeface="LM Sans 10"/>
              </a:rPr>
              <a:t> </a:t>
            </a:r>
            <a:r>
              <a:rPr sz="2180" spc="-10" dirty="0">
                <a:latin typeface="LM Sans 10"/>
                <a:cs typeface="LM Sans 10"/>
              </a:rPr>
              <a:t>class.</a:t>
            </a:r>
            <a:endParaRPr sz="2180" dirty="0">
              <a:latin typeface="LM Sans 10"/>
              <a:cs typeface="LM Sans 10"/>
            </a:endParaRPr>
          </a:p>
        </p:txBody>
      </p:sp>
    </p:spTree>
    <p:extLst>
      <p:ext uri="{BB962C8B-B14F-4D97-AF65-F5344CB8AC3E}">
        <p14:creationId xmlns:p14="http://schemas.microsoft.com/office/powerpoint/2010/main" val="341401288"/>
      </p:ext>
    </p:extLst>
  </p:cSld>
  <p:clrMapOvr>
    <a:masterClrMapping/>
  </p:clrMapOvr>
  <p:transition>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9" name="object 79"/>
          <p:cNvGrpSpPr/>
          <p:nvPr/>
        </p:nvGrpSpPr>
        <p:grpSpPr>
          <a:xfrm>
            <a:off x="1702071" y="1796668"/>
            <a:ext cx="8885200" cy="1313716"/>
            <a:chOff x="87743" y="906652"/>
            <a:chExt cx="4483735" cy="662940"/>
          </a:xfrm>
        </p:grpSpPr>
        <p:sp>
          <p:nvSpPr>
            <p:cNvPr id="80" name="object 80"/>
            <p:cNvSpPr/>
            <p:nvPr/>
          </p:nvSpPr>
          <p:spPr>
            <a:xfrm>
              <a:off x="87743" y="906652"/>
              <a:ext cx="4432935" cy="215265"/>
            </a:xfrm>
            <a:custGeom>
              <a:avLst/>
              <a:gdLst/>
              <a:ahLst/>
              <a:cxnLst/>
              <a:rect l="l" t="t" r="r" b="b"/>
              <a:pathLst>
                <a:path w="4432935" h="215265">
                  <a:moveTo>
                    <a:pt x="4381767" y="0"/>
                  </a:moveTo>
                  <a:lnTo>
                    <a:pt x="50800" y="0"/>
                  </a:lnTo>
                  <a:lnTo>
                    <a:pt x="31075" y="4008"/>
                  </a:lnTo>
                  <a:lnTo>
                    <a:pt x="14922" y="14922"/>
                  </a:lnTo>
                  <a:lnTo>
                    <a:pt x="4008" y="31075"/>
                  </a:lnTo>
                  <a:lnTo>
                    <a:pt x="0" y="50800"/>
                  </a:lnTo>
                  <a:lnTo>
                    <a:pt x="0" y="215238"/>
                  </a:lnTo>
                  <a:lnTo>
                    <a:pt x="4432567" y="215238"/>
                  </a:lnTo>
                  <a:lnTo>
                    <a:pt x="4432567" y="50800"/>
                  </a:lnTo>
                  <a:lnTo>
                    <a:pt x="4428558" y="31075"/>
                  </a:lnTo>
                  <a:lnTo>
                    <a:pt x="4417644" y="14922"/>
                  </a:lnTo>
                  <a:lnTo>
                    <a:pt x="4401492" y="4008"/>
                  </a:lnTo>
                  <a:lnTo>
                    <a:pt x="4381767" y="0"/>
                  </a:lnTo>
                  <a:close/>
                </a:path>
              </a:pathLst>
            </a:custGeom>
            <a:solidFill>
              <a:srgbClr val="D6D6EF"/>
            </a:solidFill>
          </p:spPr>
          <p:txBody>
            <a:bodyPr wrap="square" lIns="0" tIns="0" rIns="0" bIns="0" rtlCol="0"/>
            <a:lstStyle/>
            <a:p>
              <a:endParaRPr sz="3567"/>
            </a:p>
          </p:txBody>
        </p:sp>
        <p:sp>
          <p:nvSpPr>
            <p:cNvPr id="81" name="object 81"/>
            <p:cNvSpPr/>
            <p:nvPr/>
          </p:nvSpPr>
          <p:spPr>
            <a:xfrm>
              <a:off x="87744" y="1109230"/>
              <a:ext cx="4432566" cy="50609"/>
            </a:xfrm>
            <a:prstGeom prst="rect">
              <a:avLst/>
            </a:prstGeom>
            <a:blipFill>
              <a:blip r:embed="rId2" cstate="print"/>
              <a:stretch>
                <a:fillRect/>
              </a:stretch>
            </a:blipFill>
          </p:spPr>
          <p:txBody>
            <a:bodyPr wrap="square" lIns="0" tIns="0" rIns="0" bIns="0" rtlCol="0"/>
            <a:lstStyle/>
            <a:p>
              <a:endParaRPr sz="3567"/>
            </a:p>
          </p:txBody>
        </p:sp>
        <p:sp>
          <p:nvSpPr>
            <p:cNvPr id="82" name="object 82"/>
            <p:cNvSpPr/>
            <p:nvPr/>
          </p:nvSpPr>
          <p:spPr>
            <a:xfrm>
              <a:off x="138544" y="1467675"/>
              <a:ext cx="101600" cy="101600"/>
            </a:xfrm>
            <a:prstGeom prst="rect">
              <a:avLst/>
            </a:prstGeom>
            <a:blipFill>
              <a:blip r:embed="rId3" cstate="print"/>
              <a:stretch>
                <a:fillRect/>
              </a:stretch>
            </a:blipFill>
          </p:spPr>
          <p:txBody>
            <a:bodyPr wrap="square" lIns="0" tIns="0" rIns="0" bIns="0" rtlCol="0"/>
            <a:lstStyle/>
            <a:p>
              <a:endParaRPr sz="3567"/>
            </a:p>
          </p:txBody>
        </p:sp>
        <p:sp>
          <p:nvSpPr>
            <p:cNvPr id="83" name="object 83"/>
            <p:cNvSpPr/>
            <p:nvPr/>
          </p:nvSpPr>
          <p:spPr>
            <a:xfrm>
              <a:off x="189344" y="1454975"/>
              <a:ext cx="4381715" cy="114300"/>
            </a:xfrm>
            <a:prstGeom prst="rect">
              <a:avLst/>
            </a:prstGeom>
            <a:blipFill>
              <a:blip r:embed="rId4" cstate="print"/>
              <a:stretch>
                <a:fillRect/>
              </a:stretch>
            </a:blipFill>
          </p:spPr>
          <p:txBody>
            <a:bodyPr wrap="square" lIns="0" tIns="0" rIns="0" bIns="0" rtlCol="0"/>
            <a:lstStyle/>
            <a:p>
              <a:endParaRPr sz="3567"/>
            </a:p>
          </p:txBody>
        </p:sp>
        <p:sp>
          <p:nvSpPr>
            <p:cNvPr id="84" name="object 84"/>
            <p:cNvSpPr/>
            <p:nvPr/>
          </p:nvSpPr>
          <p:spPr>
            <a:xfrm>
              <a:off x="4520311" y="950887"/>
              <a:ext cx="50749" cy="516788"/>
            </a:xfrm>
            <a:prstGeom prst="rect">
              <a:avLst/>
            </a:prstGeom>
            <a:blipFill>
              <a:blip r:embed="rId5" cstate="print"/>
              <a:stretch>
                <a:fillRect/>
              </a:stretch>
            </a:blipFill>
          </p:spPr>
          <p:txBody>
            <a:bodyPr wrap="square" lIns="0" tIns="0" rIns="0" bIns="0" rtlCol="0"/>
            <a:lstStyle/>
            <a:p>
              <a:endParaRPr sz="3567"/>
            </a:p>
          </p:txBody>
        </p:sp>
        <p:sp>
          <p:nvSpPr>
            <p:cNvPr id="85" name="object 85"/>
            <p:cNvSpPr/>
            <p:nvPr/>
          </p:nvSpPr>
          <p:spPr>
            <a:xfrm>
              <a:off x="87743" y="1153514"/>
              <a:ext cx="4432935" cy="365125"/>
            </a:xfrm>
            <a:custGeom>
              <a:avLst/>
              <a:gdLst/>
              <a:ahLst/>
              <a:cxnLst/>
              <a:rect l="l" t="t" r="r" b="b"/>
              <a:pathLst>
                <a:path w="4432935" h="365125">
                  <a:moveTo>
                    <a:pt x="4432567" y="0"/>
                  </a:moveTo>
                  <a:lnTo>
                    <a:pt x="0" y="0"/>
                  </a:lnTo>
                  <a:lnTo>
                    <a:pt x="0" y="314161"/>
                  </a:lnTo>
                  <a:lnTo>
                    <a:pt x="4008" y="333885"/>
                  </a:lnTo>
                  <a:lnTo>
                    <a:pt x="14922" y="350038"/>
                  </a:lnTo>
                  <a:lnTo>
                    <a:pt x="31075" y="360953"/>
                  </a:lnTo>
                  <a:lnTo>
                    <a:pt x="50800" y="364961"/>
                  </a:lnTo>
                  <a:lnTo>
                    <a:pt x="4381767" y="364961"/>
                  </a:lnTo>
                  <a:lnTo>
                    <a:pt x="4401492" y="360953"/>
                  </a:lnTo>
                  <a:lnTo>
                    <a:pt x="4417644" y="350038"/>
                  </a:lnTo>
                  <a:lnTo>
                    <a:pt x="4428558" y="333885"/>
                  </a:lnTo>
                  <a:lnTo>
                    <a:pt x="4432567" y="314161"/>
                  </a:lnTo>
                  <a:lnTo>
                    <a:pt x="4432567" y="0"/>
                  </a:lnTo>
                  <a:close/>
                </a:path>
              </a:pathLst>
            </a:custGeom>
            <a:solidFill>
              <a:srgbClr val="EAEAF7"/>
            </a:solidFill>
          </p:spPr>
          <p:txBody>
            <a:bodyPr wrap="square" lIns="0" tIns="0" rIns="0" bIns="0" rtlCol="0"/>
            <a:lstStyle/>
            <a:p>
              <a:endParaRPr sz="3567"/>
            </a:p>
          </p:txBody>
        </p:sp>
        <p:sp>
          <p:nvSpPr>
            <p:cNvPr id="86" name="object 86"/>
            <p:cNvSpPr/>
            <p:nvPr/>
          </p:nvSpPr>
          <p:spPr>
            <a:xfrm>
              <a:off x="4520311" y="988980"/>
              <a:ext cx="0" cy="497840"/>
            </a:xfrm>
            <a:custGeom>
              <a:avLst/>
              <a:gdLst/>
              <a:ahLst/>
              <a:cxnLst/>
              <a:rect l="l" t="t" r="r" b="b"/>
              <a:pathLst>
                <a:path h="497840">
                  <a:moveTo>
                    <a:pt x="0" y="497744"/>
                  </a:moveTo>
                  <a:lnTo>
                    <a:pt x="0" y="0"/>
                  </a:lnTo>
                </a:path>
              </a:pathLst>
            </a:custGeom>
            <a:ln w="3175">
              <a:solidFill>
                <a:srgbClr val="7F7F7F"/>
              </a:solidFill>
            </a:ln>
          </p:spPr>
          <p:txBody>
            <a:bodyPr wrap="square" lIns="0" tIns="0" rIns="0" bIns="0" rtlCol="0"/>
            <a:lstStyle/>
            <a:p>
              <a:endParaRPr sz="3567"/>
            </a:p>
          </p:txBody>
        </p:sp>
        <p:sp>
          <p:nvSpPr>
            <p:cNvPr id="87" name="object 87"/>
            <p:cNvSpPr/>
            <p:nvPr/>
          </p:nvSpPr>
          <p:spPr>
            <a:xfrm>
              <a:off x="4520311" y="976280"/>
              <a:ext cx="0" cy="12700"/>
            </a:xfrm>
            <a:custGeom>
              <a:avLst/>
              <a:gdLst/>
              <a:ahLst/>
              <a:cxnLst/>
              <a:rect l="l" t="t" r="r" b="b"/>
              <a:pathLst>
                <a:path h="12700">
                  <a:moveTo>
                    <a:pt x="0" y="12699"/>
                  </a:moveTo>
                  <a:lnTo>
                    <a:pt x="0" y="0"/>
                  </a:lnTo>
                </a:path>
              </a:pathLst>
            </a:custGeom>
            <a:ln w="3175">
              <a:solidFill>
                <a:srgbClr val="AFAFAF"/>
              </a:solidFill>
            </a:ln>
          </p:spPr>
          <p:txBody>
            <a:bodyPr wrap="square" lIns="0" tIns="0" rIns="0" bIns="0" rtlCol="0"/>
            <a:lstStyle/>
            <a:p>
              <a:endParaRPr sz="3567"/>
            </a:p>
          </p:txBody>
        </p:sp>
        <p:sp>
          <p:nvSpPr>
            <p:cNvPr id="88" name="object 88"/>
            <p:cNvSpPr/>
            <p:nvPr/>
          </p:nvSpPr>
          <p:spPr>
            <a:xfrm>
              <a:off x="4520311" y="963580"/>
              <a:ext cx="0" cy="12700"/>
            </a:xfrm>
            <a:custGeom>
              <a:avLst/>
              <a:gdLst/>
              <a:ahLst/>
              <a:cxnLst/>
              <a:rect l="l" t="t" r="r" b="b"/>
              <a:pathLst>
                <a:path h="12700">
                  <a:moveTo>
                    <a:pt x="0" y="12699"/>
                  </a:moveTo>
                  <a:lnTo>
                    <a:pt x="0" y="0"/>
                  </a:lnTo>
                </a:path>
              </a:pathLst>
            </a:custGeom>
            <a:ln w="3175">
              <a:solidFill>
                <a:srgbClr val="CECECE"/>
              </a:solidFill>
            </a:ln>
          </p:spPr>
          <p:txBody>
            <a:bodyPr wrap="square" lIns="0" tIns="0" rIns="0" bIns="0" rtlCol="0"/>
            <a:lstStyle/>
            <a:p>
              <a:endParaRPr sz="3567"/>
            </a:p>
          </p:txBody>
        </p:sp>
        <p:sp>
          <p:nvSpPr>
            <p:cNvPr id="89" name="object 89"/>
            <p:cNvSpPr/>
            <p:nvPr/>
          </p:nvSpPr>
          <p:spPr>
            <a:xfrm>
              <a:off x="4520311" y="950880"/>
              <a:ext cx="0" cy="12700"/>
            </a:xfrm>
            <a:custGeom>
              <a:avLst/>
              <a:gdLst/>
              <a:ahLst/>
              <a:cxnLst/>
              <a:rect l="l" t="t" r="r" b="b"/>
              <a:pathLst>
                <a:path h="12700">
                  <a:moveTo>
                    <a:pt x="0" y="12699"/>
                  </a:moveTo>
                  <a:lnTo>
                    <a:pt x="0" y="0"/>
                  </a:lnTo>
                </a:path>
              </a:pathLst>
            </a:custGeom>
            <a:ln w="3175">
              <a:solidFill>
                <a:srgbClr val="EFEFEF"/>
              </a:solidFill>
            </a:ln>
          </p:spPr>
          <p:txBody>
            <a:bodyPr wrap="square" lIns="0" tIns="0" rIns="0" bIns="0" rtlCol="0"/>
            <a:lstStyle/>
            <a:p>
              <a:endParaRPr sz="3567"/>
            </a:p>
          </p:txBody>
        </p:sp>
      </p:grpSp>
      <p:sp>
        <p:nvSpPr>
          <p:cNvPr id="90" name="object 90"/>
          <p:cNvSpPr/>
          <p:nvPr/>
        </p:nvSpPr>
        <p:spPr>
          <a:xfrm>
            <a:off x="2085216" y="3466550"/>
            <a:ext cx="129332" cy="129332"/>
          </a:xfrm>
          <a:prstGeom prst="rect">
            <a:avLst/>
          </a:prstGeom>
          <a:blipFill>
            <a:blip r:embed="rId6" cstate="print"/>
            <a:stretch>
              <a:fillRect/>
            </a:stretch>
          </a:blipFill>
        </p:spPr>
        <p:txBody>
          <a:bodyPr wrap="square" lIns="0" tIns="0" rIns="0" bIns="0" rtlCol="0"/>
          <a:lstStyle/>
          <a:p>
            <a:endParaRPr sz="3567"/>
          </a:p>
        </p:txBody>
      </p:sp>
      <p:sp>
        <p:nvSpPr>
          <p:cNvPr id="91" name="object 91"/>
          <p:cNvSpPr/>
          <p:nvPr/>
        </p:nvSpPr>
        <p:spPr>
          <a:xfrm>
            <a:off x="2085216" y="3882762"/>
            <a:ext cx="129332" cy="129332"/>
          </a:xfrm>
          <a:prstGeom prst="rect">
            <a:avLst/>
          </a:prstGeom>
          <a:blipFill>
            <a:blip r:embed="rId6" cstate="print"/>
            <a:stretch>
              <a:fillRect/>
            </a:stretch>
          </a:blipFill>
        </p:spPr>
        <p:txBody>
          <a:bodyPr wrap="square" lIns="0" tIns="0" rIns="0" bIns="0" rtlCol="0"/>
          <a:lstStyle/>
          <a:p>
            <a:endParaRPr sz="3567"/>
          </a:p>
        </p:txBody>
      </p:sp>
      <p:sp>
        <p:nvSpPr>
          <p:cNvPr id="92" name="object 92"/>
          <p:cNvSpPr/>
          <p:nvPr/>
        </p:nvSpPr>
        <p:spPr>
          <a:xfrm>
            <a:off x="2085216" y="4298972"/>
            <a:ext cx="129332" cy="129332"/>
          </a:xfrm>
          <a:prstGeom prst="rect">
            <a:avLst/>
          </a:prstGeom>
          <a:blipFill>
            <a:blip r:embed="rId7" cstate="print"/>
            <a:stretch>
              <a:fillRect/>
            </a:stretch>
          </a:blipFill>
        </p:spPr>
        <p:txBody>
          <a:bodyPr wrap="square" lIns="0" tIns="0" rIns="0" bIns="0" rtlCol="0"/>
          <a:lstStyle/>
          <a:p>
            <a:endParaRPr sz="3567"/>
          </a:p>
        </p:txBody>
      </p:sp>
      <p:sp>
        <p:nvSpPr>
          <p:cNvPr id="93" name="object 93"/>
          <p:cNvSpPr/>
          <p:nvPr/>
        </p:nvSpPr>
        <p:spPr>
          <a:xfrm>
            <a:off x="2085216" y="4715184"/>
            <a:ext cx="129332" cy="129332"/>
          </a:xfrm>
          <a:prstGeom prst="rect">
            <a:avLst/>
          </a:prstGeom>
          <a:blipFill>
            <a:blip r:embed="rId7" cstate="print"/>
            <a:stretch>
              <a:fillRect/>
            </a:stretch>
          </a:blipFill>
        </p:spPr>
        <p:txBody>
          <a:bodyPr wrap="square" lIns="0" tIns="0" rIns="0" bIns="0" rtlCol="0"/>
          <a:lstStyle/>
          <a:p>
            <a:endParaRPr sz="3567"/>
          </a:p>
        </p:txBody>
      </p:sp>
      <p:sp>
        <p:nvSpPr>
          <p:cNvPr id="94" name="object 94"/>
          <p:cNvSpPr txBox="1"/>
          <p:nvPr/>
        </p:nvSpPr>
        <p:spPr>
          <a:xfrm>
            <a:off x="1717047" y="889975"/>
            <a:ext cx="8313909" cy="5194309"/>
          </a:xfrm>
          <a:prstGeom prst="rect">
            <a:avLst/>
          </a:prstGeom>
        </p:spPr>
        <p:txBody>
          <a:bodyPr vert="horz" wrap="square" lIns="0" tIns="33975" rIns="0" bIns="0" rtlCol="0">
            <a:spAutoFit/>
          </a:bodyPr>
          <a:lstStyle/>
          <a:p>
            <a:pPr marL="25168">
              <a:spcBef>
                <a:spcPts val="268"/>
              </a:spcBef>
            </a:pPr>
            <a:r>
              <a:rPr sz="2774" spc="30" dirty="0">
                <a:solidFill>
                  <a:srgbClr val="3333B2"/>
                </a:solidFill>
                <a:latin typeface="LM Sans 12"/>
                <a:cs typeface="LM Sans 12"/>
              </a:rPr>
              <a:t>The </a:t>
            </a:r>
            <a:r>
              <a:rPr sz="2774" spc="20" dirty="0">
                <a:solidFill>
                  <a:srgbClr val="3333B2"/>
                </a:solidFill>
                <a:latin typeface="LM Sans 12"/>
                <a:cs typeface="LM Sans 12"/>
              </a:rPr>
              <a:t>division</a:t>
            </a:r>
            <a:r>
              <a:rPr sz="2774" dirty="0">
                <a:solidFill>
                  <a:srgbClr val="3333B2"/>
                </a:solidFill>
                <a:latin typeface="LM Sans 12"/>
                <a:cs typeface="LM Sans 12"/>
              </a:rPr>
              <a:t> </a:t>
            </a:r>
            <a:r>
              <a:rPr sz="2774" spc="10" dirty="0">
                <a:solidFill>
                  <a:srgbClr val="3333B2"/>
                </a:solidFill>
                <a:latin typeface="LM Sans 12"/>
                <a:cs typeface="LM Sans 12"/>
              </a:rPr>
              <a:t>algorithm</a:t>
            </a:r>
            <a:endParaRPr sz="2774" dirty="0">
              <a:latin typeface="LM Sans 12"/>
              <a:cs typeface="LM Sans 12"/>
            </a:endParaRPr>
          </a:p>
          <a:p>
            <a:pPr>
              <a:spcBef>
                <a:spcPts val="50"/>
              </a:spcBef>
            </a:pPr>
            <a:endParaRPr sz="2378" dirty="0">
              <a:latin typeface="LM Sans 12"/>
              <a:cs typeface="LM Sans 12"/>
            </a:endParaRPr>
          </a:p>
          <a:p>
            <a:pPr marL="85570">
              <a:spcBef>
                <a:spcPts val="10"/>
              </a:spcBef>
            </a:pPr>
            <a:r>
              <a:rPr sz="2378" spc="-30" dirty="0">
                <a:solidFill>
                  <a:srgbClr val="3333B2"/>
                </a:solidFill>
                <a:latin typeface="LM Sans 12"/>
                <a:cs typeface="LM Sans 12"/>
              </a:rPr>
              <a:t>Theorem </a:t>
            </a:r>
            <a:r>
              <a:rPr sz="2378" spc="-10" dirty="0">
                <a:solidFill>
                  <a:srgbClr val="3333B2"/>
                </a:solidFill>
                <a:latin typeface="LM Sans 12"/>
                <a:cs typeface="LM Sans 12"/>
              </a:rPr>
              <a:t>(2, </a:t>
            </a:r>
            <a:r>
              <a:rPr sz="2378" spc="-20" dirty="0">
                <a:solidFill>
                  <a:srgbClr val="3333B2"/>
                </a:solidFill>
                <a:latin typeface="LM Sans 12"/>
                <a:cs typeface="LM Sans 12"/>
              </a:rPr>
              <a:t>The </a:t>
            </a:r>
            <a:r>
              <a:rPr sz="2378" spc="-10" dirty="0">
                <a:solidFill>
                  <a:srgbClr val="3333B2"/>
                </a:solidFill>
                <a:latin typeface="LM Sans 12"/>
                <a:cs typeface="LM Sans 12"/>
              </a:rPr>
              <a:t>division</a:t>
            </a:r>
            <a:r>
              <a:rPr sz="2378" spc="10" dirty="0">
                <a:solidFill>
                  <a:srgbClr val="3333B2"/>
                </a:solidFill>
                <a:latin typeface="LM Sans 12"/>
                <a:cs typeface="LM Sans 12"/>
              </a:rPr>
              <a:t> </a:t>
            </a:r>
            <a:r>
              <a:rPr sz="2378" spc="-20" dirty="0">
                <a:solidFill>
                  <a:srgbClr val="3333B2"/>
                </a:solidFill>
                <a:latin typeface="LM Sans 12"/>
                <a:cs typeface="LM Sans 12"/>
              </a:rPr>
              <a:t>algorithm)</a:t>
            </a:r>
            <a:endParaRPr sz="2378" dirty="0">
              <a:latin typeface="LM Sans 12"/>
              <a:cs typeface="LM Sans 12"/>
            </a:endParaRPr>
          </a:p>
          <a:p>
            <a:pPr marL="85570" marR="388839">
              <a:lnSpc>
                <a:spcPct val="102600"/>
              </a:lnSpc>
              <a:spcBef>
                <a:spcPts val="654"/>
              </a:spcBef>
            </a:pPr>
            <a:r>
              <a:rPr sz="2180" i="1" spc="-20" dirty="0">
                <a:latin typeface="LM Sans 10"/>
                <a:cs typeface="LM Sans 10"/>
              </a:rPr>
              <a:t>Let </a:t>
            </a:r>
            <a:r>
              <a:rPr sz="2180" i="1" spc="50" dirty="0">
                <a:latin typeface="Times New Roman"/>
                <a:cs typeface="Times New Roman"/>
              </a:rPr>
              <a:t>a </a:t>
            </a:r>
            <a:r>
              <a:rPr sz="2180" i="1" spc="20" dirty="0">
                <a:latin typeface="LM Sans 10"/>
                <a:cs typeface="LM Sans 10"/>
              </a:rPr>
              <a:t>be </a:t>
            </a:r>
            <a:r>
              <a:rPr sz="2180" i="1" spc="-20" dirty="0">
                <a:latin typeface="LM Sans 10"/>
                <a:cs typeface="LM Sans 10"/>
              </a:rPr>
              <a:t>an integer and </a:t>
            </a:r>
            <a:r>
              <a:rPr sz="2180" i="1" spc="30" dirty="0">
                <a:latin typeface="Times New Roman"/>
                <a:cs typeface="Times New Roman"/>
              </a:rPr>
              <a:t>d </a:t>
            </a:r>
            <a:r>
              <a:rPr sz="2180" i="1" spc="-10" dirty="0">
                <a:latin typeface="LM Sans 10"/>
                <a:cs typeface="LM Sans 10"/>
              </a:rPr>
              <a:t>a </a:t>
            </a:r>
            <a:r>
              <a:rPr sz="2180" i="1" dirty="0">
                <a:latin typeface="LM Sans 10"/>
                <a:cs typeface="LM Sans 10"/>
              </a:rPr>
              <a:t>positive </a:t>
            </a:r>
            <a:r>
              <a:rPr sz="2180" i="1" spc="-20" dirty="0">
                <a:latin typeface="LM Sans 10"/>
                <a:cs typeface="LM Sans 10"/>
              </a:rPr>
              <a:t>integer. Then, </a:t>
            </a:r>
            <a:r>
              <a:rPr sz="2180" i="1" spc="-10" dirty="0">
                <a:latin typeface="LM Sans 10"/>
                <a:cs typeface="LM Sans 10"/>
              </a:rPr>
              <a:t>there </a:t>
            </a:r>
            <a:r>
              <a:rPr sz="2180" i="1" spc="-40" dirty="0">
                <a:latin typeface="LM Sans 10"/>
                <a:cs typeface="LM Sans 10"/>
              </a:rPr>
              <a:t>are </a:t>
            </a:r>
            <a:r>
              <a:rPr sz="2180" i="1" spc="-20" dirty="0">
                <a:latin typeface="LM Sans 10"/>
                <a:cs typeface="LM Sans 10"/>
              </a:rPr>
              <a:t>unique  integers </a:t>
            </a:r>
            <a:r>
              <a:rPr sz="2180" i="1" spc="-129" dirty="0">
                <a:latin typeface="Times New Roman"/>
                <a:cs typeface="Times New Roman"/>
              </a:rPr>
              <a:t>q </a:t>
            </a:r>
            <a:r>
              <a:rPr sz="2180" i="1" spc="-20" dirty="0">
                <a:latin typeface="LM Sans 10"/>
                <a:cs typeface="LM Sans 10"/>
              </a:rPr>
              <a:t>and </a:t>
            </a:r>
            <a:r>
              <a:rPr sz="2180" i="1" spc="89" dirty="0">
                <a:latin typeface="Times New Roman"/>
                <a:cs typeface="Times New Roman"/>
              </a:rPr>
              <a:t>r</a:t>
            </a:r>
            <a:r>
              <a:rPr sz="2180" i="1" spc="89" dirty="0">
                <a:latin typeface="LM Sans 10"/>
                <a:cs typeface="LM Sans 10"/>
              </a:rPr>
              <a:t>, </a:t>
            </a:r>
            <a:r>
              <a:rPr sz="2180" i="1" spc="-10" dirty="0">
                <a:latin typeface="LM Sans 10"/>
                <a:cs typeface="LM Sans 10"/>
              </a:rPr>
              <a:t>with </a:t>
            </a:r>
            <a:r>
              <a:rPr sz="2180" spc="-10" dirty="0">
                <a:latin typeface="MathJax_Main"/>
                <a:cs typeface="MathJax_Main"/>
              </a:rPr>
              <a:t>0 </a:t>
            </a:r>
            <a:r>
              <a:rPr sz="2180" i="1" spc="486" dirty="0">
                <a:latin typeface="Arial"/>
                <a:cs typeface="Arial"/>
              </a:rPr>
              <a:t>≤ </a:t>
            </a:r>
            <a:r>
              <a:rPr sz="2180" i="1" spc="119" dirty="0">
                <a:latin typeface="Times New Roman"/>
                <a:cs typeface="Times New Roman"/>
              </a:rPr>
              <a:t>r </a:t>
            </a:r>
            <a:r>
              <a:rPr sz="2180" i="1" spc="208" dirty="0">
                <a:latin typeface="Times New Roman"/>
                <a:cs typeface="Times New Roman"/>
              </a:rPr>
              <a:t>&lt; </a:t>
            </a:r>
            <a:r>
              <a:rPr sz="2180" i="1" spc="10" dirty="0">
                <a:latin typeface="Times New Roman"/>
                <a:cs typeface="Times New Roman"/>
              </a:rPr>
              <a:t>d</a:t>
            </a:r>
            <a:r>
              <a:rPr sz="2180" i="1" spc="10" dirty="0">
                <a:latin typeface="LM Sans 10"/>
                <a:cs typeface="LM Sans 10"/>
              </a:rPr>
              <a:t>, </a:t>
            </a:r>
            <a:r>
              <a:rPr sz="2180" i="1" spc="-10" dirty="0">
                <a:latin typeface="LM Sans 10"/>
                <a:cs typeface="LM Sans 10"/>
              </a:rPr>
              <a:t>such that </a:t>
            </a:r>
            <a:r>
              <a:rPr sz="2180" i="1" spc="50" dirty="0">
                <a:latin typeface="Times New Roman"/>
                <a:cs typeface="Times New Roman"/>
              </a:rPr>
              <a:t>a </a:t>
            </a:r>
            <a:r>
              <a:rPr sz="2180" spc="-20" dirty="0">
                <a:latin typeface="MathJax_Main"/>
                <a:cs typeface="MathJax_Main"/>
              </a:rPr>
              <a:t>= </a:t>
            </a:r>
            <a:r>
              <a:rPr sz="2180" i="1" spc="-50" dirty="0">
                <a:latin typeface="Times New Roman"/>
                <a:cs typeface="Times New Roman"/>
              </a:rPr>
              <a:t>dq</a:t>
            </a:r>
            <a:r>
              <a:rPr sz="2180" i="1" spc="-50" dirty="0">
                <a:latin typeface="Times New Roman"/>
                <a:cs typeface="Times New Roman"/>
              </a:rPr>
              <a:t> </a:t>
            </a:r>
            <a:r>
              <a:rPr sz="2180" spc="-20" dirty="0">
                <a:latin typeface="MathJax_Main"/>
                <a:cs typeface="MathJax_Main"/>
              </a:rPr>
              <a:t>+</a:t>
            </a:r>
            <a:r>
              <a:rPr sz="2180" spc="-317" dirty="0">
                <a:latin typeface="MathJax_Main"/>
                <a:cs typeface="MathJax_Main"/>
              </a:rPr>
              <a:t> </a:t>
            </a:r>
            <a:r>
              <a:rPr sz="2180" i="1" spc="89" dirty="0">
                <a:latin typeface="Times New Roman"/>
                <a:cs typeface="Times New Roman"/>
              </a:rPr>
              <a:t>r</a:t>
            </a:r>
            <a:r>
              <a:rPr sz="2180" i="1" spc="89" dirty="0">
                <a:latin typeface="LM Sans 10"/>
                <a:cs typeface="LM Sans 10"/>
              </a:rPr>
              <a:t>.</a:t>
            </a:r>
            <a:endParaRPr sz="2180" dirty="0">
              <a:latin typeface="LM Sans 10"/>
              <a:cs typeface="LM Sans 10"/>
            </a:endParaRPr>
          </a:p>
          <a:p>
            <a:pPr marL="634223">
              <a:spcBef>
                <a:spcPts val="3151"/>
              </a:spcBef>
            </a:pPr>
            <a:r>
              <a:rPr sz="2180" i="1" spc="30" dirty="0">
                <a:latin typeface="Times New Roman"/>
                <a:cs typeface="Times New Roman"/>
              </a:rPr>
              <a:t>d </a:t>
            </a:r>
            <a:r>
              <a:rPr sz="2180" spc="-20" dirty="0">
                <a:latin typeface="LM Sans 10"/>
                <a:cs typeface="LM Sans 10"/>
              </a:rPr>
              <a:t>is </a:t>
            </a:r>
            <a:r>
              <a:rPr sz="2180" spc="-10" dirty="0">
                <a:latin typeface="LM Sans 10"/>
                <a:cs typeface="LM Sans 10"/>
              </a:rPr>
              <a:t>called the</a:t>
            </a:r>
            <a:r>
              <a:rPr sz="2180" spc="119" dirty="0">
                <a:latin typeface="LM Sans 10"/>
                <a:cs typeface="LM Sans 10"/>
              </a:rPr>
              <a:t> </a:t>
            </a:r>
            <a:r>
              <a:rPr sz="2180" i="1" spc="-30" dirty="0">
                <a:solidFill>
                  <a:srgbClr val="0000FF"/>
                </a:solidFill>
                <a:latin typeface="LM Sans 10"/>
                <a:cs typeface="LM Sans 10"/>
              </a:rPr>
              <a:t>divisor</a:t>
            </a:r>
            <a:r>
              <a:rPr sz="2180" spc="-30" dirty="0">
                <a:latin typeface="LM Sans 10"/>
                <a:cs typeface="LM Sans 10"/>
              </a:rPr>
              <a:t>;</a:t>
            </a:r>
            <a:endParaRPr sz="2180" dirty="0">
              <a:latin typeface="LM Sans 10"/>
              <a:cs typeface="LM Sans 10"/>
            </a:endParaRPr>
          </a:p>
          <a:p>
            <a:pPr marL="634223">
              <a:spcBef>
                <a:spcPts val="664"/>
              </a:spcBef>
            </a:pPr>
            <a:r>
              <a:rPr sz="2180" i="1" spc="50" dirty="0">
                <a:latin typeface="Times New Roman"/>
                <a:cs typeface="Times New Roman"/>
              </a:rPr>
              <a:t>a </a:t>
            </a:r>
            <a:r>
              <a:rPr sz="2180" spc="-20" dirty="0">
                <a:latin typeface="LM Sans 10"/>
                <a:cs typeface="LM Sans 10"/>
              </a:rPr>
              <a:t>is </a:t>
            </a:r>
            <a:r>
              <a:rPr sz="2180" spc="-10" dirty="0">
                <a:latin typeface="LM Sans 10"/>
                <a:cs typeface="LM Sans 10"/>
              </a:rPr>
              <a:t>called the</a:t>
            </a:r>
            <a:r>
              <a:rPr sz="2180" spc="99" dirty="0">
                <a:latin typeface="LM Sans 10"/>
                <a:cs typeface="LM Sans 10"/>
              </a:rPr>
              <a:t> </a:t>
            </a:r>
            <a:r>
              <a:rPr sz="2180" i="1" spc="-20" dirty="0">
                <a:solidFill>
                  <a:srgbClr val="0000FF"/>
                </a:solidFill>
                <a:latin typeface="LM Sans 10"/>
                <a:cs typeface="LM Sans 10"/>
              </a:rPr>
              <a:t>dividend</a:t>
            </a:r>
            <a:r>
              <a:rPr sz="2180" spc="-20" dirty="0">
                <a:latin typeface="LM Sans 10"/>
                <a:cs typeface="LM Sans 10"/>
              </a:rPr>
              <a:t>;</a:t>
            </a:r>
            <a:endParaRPr sz="2180" dirty="0">
              <a:latin typeface="LM Sans 10"/>
              <a:cs typeface="LM Sans 10"/>
            </a:endParaRPr>
          </a:p>
          <a:p>
            <a:pPr marL="634223">
              <a:spcBef>
                <a:spcPts val="664"/>
              </a:spcBef>
            </a:pPr>
            <a:r>
              <a:rPr sz="2180" i="1" spc="-129" dirty="0">
                <a:latin typeface="Times New Roman"/>
                <a:cs typeface="Times New Roman"/>
              </a:rPr>
              <a:t>q </a:t>
            </a:r>
            <a:r>
              <a:rPr sz="2180" spc="-20" dirty="0">
                <a:latin typeface="LM Sans 10"/>
                <a:cs typeface="LM Sans 10"/>
              </a:rPr>
              <a:t>is </a:t>
            </a:r>
            <a:r>
              <a:rPr sz="2180" spc="-10" dirty="0">
                <a:latin typeface="LM Sans 10"/>
                <a:cs typeface="LM Sans 10"/>
              </a:rPr>
              <a:t>called the </a:t>
            </a:r>
            <a:r>
              <a:rPr sz="2180" i="1" spc="-20" dirty="0">
                <a:solidFill>
                  <a:srgbClr val="0000FF"/>
                </a:solidFill>
                <a:latin typeface="LM Sans 10"/>
                <a:cs typeface="LM Sans 10"/>
              </a:rPr>
              <a:t>quotient</a:t>
            </a:r>
            <a:r>
              <a:rPr sz="2180" spc="-20" dirty="0">
                <a:latin typeface="LM Sans 10"/>
                <a:cs typeface="LM Sans 10"/>
              </a:rPr>
              <a:t>; </a:t>
            </a:r>
            <a:r>
              <a:rPr sz="2180" spc="-10" dirty="0">
                <a:latin typeface="LM Sans 10"/>
                <a:cs typeface="LM Sans 10"/>
              </a:rPr>
              <a:t>this can </a:t>
            </a:r>
            <a:r>
              <a:rPr sz="2180" spc="20" dirty="0">
                <a:latin typeface="LM Sans 10"/>
                <a:cs typeface="LM Sans 10"/>
              </a:rPr>
              <a:t>be </a:t>
            </a:r>
            <a:r>
              <a:rPr sz="2180" spc="-30" dirty="0">
                <a:latin typeface="LM Sans 10"/>
                <a:cs typeface="LM Sans 10"/>
              </a:rPr>
              <a:t>expressed </a:t>
            </a:r>
            <a:r>
              <a:rPr sz="2180" i="1" spc="-129" dirty="0">
                <a:latin typeface="Times New Roman"/>
                <a:cs typeface="Times New Roman"/>
              </a:rPr>
              <a:t>q </a:t>
            </a:r>
            <a:r>
              <a:rPr sz="2180" spc="-20" dirty="0">
                <a:latin typeface="MathJax_Main"/>
                <a:cs typeface="MathJax_Main"/>
              </a:rPr>
              <a:t>= </a:t>
            </a:r>
            <a:r>
              <a:rPr sz="2180" i="1" spc="50" dirty="0">
                <a:latin typeface="Times New Roman"/>
                <a:cs typeface="Times New Roman"/>
              </a:rPr>
              <a:t>a </a:t>
            </a:r>
            <a:r>
              <a:rPr sz="2180" b="1" spc="-20" dirty="0">
                <a:latin typeface="MathJax_Main"/>
                <a:cs typeface="MathJax_Main"/>
              </a:rPr>
              <a:t>div</a:t>
            </a:r>
            <a:r>
              <a:rPr sz="2180" b="1" spc="208" dirty="0">
                <a:latin typeface="MathJax_Main"/>
                <a:cs typeface="MathJax_Main"/>
              </a:rPr>
              <a:t> </a:t>
            </a:r>
            <a:r>
              <a:rPr sz="2180" i="1" spc="10" dirty="0">
                <a:latin typeface="Times New Roman"/>
                <a:cs typeface="Times New Roman"/>
              </a:rPr>
              <a:t>d</a:t>
            </a:r>
            <a:r>
              <a:rPr sz="2180" spc="10" dirty="0">
                <a:latin typeface="LM Sans 10"/>
                <a:cs typeface="LM Sans 10"/>
              </a:rPr>
              <a:t>;</a:t>
            </a:r>
            <a:endParaRPr sz="2180" dirty="0">
              <a:latin typeface="LM Sans 10"/>
              <a:cs typeface="LM Sans 10"/>
            </a:endParaRPr>
          </a:p>
          <a:p>
            <a:pPr marL="634223">
              <a:spcBef>
                <a:spcPts val="662"/>
              </a:spcBef>
            </a:pPr>
            <a:r>
              <a:rPr sz="2180" i="1" spc="119" dirty="0">
                <a:latin typeface="Times New Roman"/>
                <a:cs typeface="Times New Roman"/>
              </a:rPr>
              <a:t>r </a:t>
            </a:r>
            <a:r>
              <a:rPr sz="2180" spc="-20" dirty="0">
                <a:latin typeface="LM Sans 10"/>
                <a:cs typeface="LM Sans 10"/>
              </a:rPr>
              <a:t>is </a:t>
            </a:r>
            <a:r>
              <a:rPr sz="2180" spc="-10" dirty="0">
                <a:latin typeface="LM Sans 10"/>
                <a:cs typeface="LM Sans 10"/>
              </a:rPr>
              <a:t>called the </a:t>
            </a:r>
            <a:r>
              <a:rPr sz="2180" i="1" spc="-20" dirty="0">
                <a:solidFill>
                  <a:srgbClr val="0000FF"/>
                </a:solidFill>
                <a:latin typeface="LM Sans 10"/>
                <a:cs typeface="LM Sans 10"/>
              </a:rPr>
              <a:t>remainder</a:t>
            </a:r>
            <a:r>
              <a:rPr sz="2180" spc="-20" dirty="0">
                <a:latin typeface="LM Sans 10"/>
                <a:cs typeface="LM Sans 10"/>
              </a:rPr>
              <a:t>; </a:t>
            </a:r>
            <a:r>
              <a:rPr sz="2180" spc="-10" dirty="0">
                <a:latin typeface="LM Sans 10"/>
                <a:cs typeface="LM Sans 10"/>
              </a:rPr>
              <a:t>this cane </a:t>
            </a:r>
            <a:r>
              <a:rPr sz="2180" spc="20" dirty="0">
                <a:latin typeface="LM Sans 10"/>
                <a:cs typeface="LM Sans 10"/>
              </a:rPr>
              <a:t>be </a:t>
            </a:r>
            <a:r>
              <a:rPr sz="2180" spc="-30" dirty="0">
                <a:latin typeface="LM Sans 10"/>
                <a:cs typeface="LM Sans 10"/>
              </a:rPr>
              <a:t>expressed </a:t>
            </a:r>
            <a:r>
              <a:rPr sz="2180" i="1" spc="119" dirty="0">
                <a:latin typeface="Times New Roman"/>
                <a:cs typeface="Times New Roman"/>
              </a:rPr>
              <a:t>r </a:t>
            </a:r>
            <a:r>
              <a:rPr sz="2180" spc="-20" dirty="0">
                <a:latin typeface="MathJax_Main"/>
                <a:cs typeface="MathJax_Main"/>
              </a:rPr>
              <a:t>= </a:t>
            </a:r>
            <a:r>
              <a:rPr sz="2180" i="1" spc="50" dirty="0">
                <a:latin typeface="Times New Roman"/>
                <a:cs typeface="Times New Roman"/>
              </a:rPr>
              <a:t>a </a:t>
            </a:r>
            <a:r>
              <a:rPr sz="2180" b="1" spc="10" dirty="0">
                <a:latin typeface="MathJax_Main"/>
                <a:cs typeface="MathJax_Main"/>
              </a:rPr>
              <a:t>mod</a:t>
            </a:r>
            <a:r>
              <a:rPr sz="2180" b="1" spc="466" dirty="0">
                <a:latin typeface="MathJax_Main"/>
                <a:cs typeface="MathJax_Main"/>
              </a:rPr>
              <a:t> </a:t>
            </a:r>
            <a:r>
              <a:rPr sz="2180" i="1" spc="10" dirty="0">
                <a:latin typeface="Times New Roman"/>
                <a:cs typeface="Times New Roman"/>
              </a:rPr>
              <a:t>d</a:t>
            </a:r>
            <a:r>
              <a:rPr sz="2180" spc="10" dirty="0">
                <a:latin typeface="LM Sans 10"/>
                <a:cs typeface="LM Sans 10"/>
              </a:rPr>
              <a:t>;</a:t>
            </a:r>
            <a:endParaRPr sz="2180" dirty="0">
              <a:latin typeface="LM Sans 10"/>
              <a:cs typeface="LM Sans 10"/>
            </a:endParaRPr>
          </a:p>
          <a:p>
            <a:pPr marL="85570">
              <a:spcBef>
                <a:spcPts val="1248"/>
              </a:spcBef>
            </a:pPr>
            <a:r>
              <a:rPr sz="2180" b="1" spc="-20" dirty="0">
                <a:latin typeface="LM Sans 10"/>
                <a:cs typeface="LM Sans 10"/>
              </a:rPr>
              <a:t>Example:</a:t>
            </a:r>
            <a:endParaRPr sz="2180" dirty="0">
              <a:latin typeface="LM Sans 10"/>
              <a:cs typeface="LM Sans 10"/>
            </a:endParaRPr>
          </a:p>
          <a:p>
            <a:pPr marL="85570">
              <a:spcBef>
                <a:spcPts val="69"/>
              </a:spcBef>
            </a:pPr>
            <a:r>
              <a:rPr sz="2180" spc="-20" dirty="0">
                <a:latin typeface="LM Sans 10"/>
                <a:cs typeface="LM Sans 10"/>
              </a:rPr>
              <a:t>If </a:t>
            </a:r>
            <a:r>
              <a:rPr sz="2180" i="1" spc="50" dirty="0">
                <a:latin typeface="Times New Roman"/>
                <a:cs typeface="Times New Roman"/>
              </a:rPr>
              <a:t>a </a:t>
            </a:r>
            <a:r>
              <a:rPr sz="2180" spc="-20" dirty="0">
                <a:latin typeface="MathJax_Main"/>
                <a:cs typeface="MathJax_Main"/>
              </a:rPr>
              <a:t>= </a:t>
            </a:r>
            <a:r>
              <a:rPr sz="2180" spc="-10" dirty="0">
                <a:latin typeface="MathJax_Main"/>
                <a:cs typeface="MathJax_Main"/>
              </a:rPr>
              <a:t>7 </a:t>
            </a:r>
            <a:r>
              <a:rPr sz="2180" spc="-20" dirty="0">
                <a:latin typeface="LM Sans 10"/>
                <a:cs typeface="LM Sans 10"/>
              </a:rPr>
              <a:t>and </a:t>
            </a:r>
            <a:r>
              <a:rPr sz="2180" i="1" spc="30" dirty="0">
                <a:latin typeface="Times New Roman"/>
                <a:cs typeface="Times New Roman"/>
              </a:rPr>
              <a:t>d </a:t>
            </a:r>
            <a:r>
              <a:rPr sz="2180" spc="-20" dirty="0">
                <a:latin typeface="MathJax_Main"/>
                <a:cs typeface="MathJax_Main"/>
              </a:rPr>
              <a:t>= 3</a:t>
            </a:r>
            <a:r>
              <a:rPr sz="2180" spc="-20" dirty="0">
                <a:latin typeface="LM Sans 10"/>
                <a:cs typeface="LM Sans 10"/>
              </a:rPr>
              <a:t>, </a:t>
            </a:r>
            <a:r>
              <a:rPr sz="2180" spc="-10" dirty="0">
                <a:latin typeface="LM Sans 10"/>
                <a:cs typeface="LM Sans 10"/>
              </a:rPr>
              <a:t>then </a:t>
            </a:r>
            <a:r>
              <a:rPr sz="2180" i="1" spc="-129" dirty="0">
                <a:latin typeface="Times New Roman"/>
                <a:cs typeface="Times New Roman"/>
              </a:rPr>
              <a:t>q </a:t>
            </a:r>
            <a:r>
              <a:rPr sz="2180" spc="-20" dirty="0">
                <a:latin typeface="MathJax_Main"/>
                <a:cs typeface="MathJax_Main"/>
              </a:rPr>
              <a:t>= </a:t>
            </a:r>
            <a:r>
              <a:rPr sz="2180" spc="-10" dirty="0">
                <a:latin typeface="MathJax_Main"/>
                <a:cs typeface="MathJax_Main"/>
              </a:rPr>
              <a:t>2 </a:t>
            </a:r>
            <a:r>
              <a:rPr sz="2180" spc="-20" dirty="0">
                <a:latin typeface="LM Sans 10"/>
                <a:cs typeface="LM Sans 10"/>
              </a:rPr>
              <a:t>and </a:t>
            </a:r>
            <a:r>
              <a:rPr sz="2180" i="1" spc="119" dirty="0">
                <a:latin typeface="Times New Roman"/>
                <a:cs typeface="Times New Roman"/>
              </a:rPr>
              <a:t>r </a:t>
            </a:r>
            <a:r>
              <a:rPr sz="2180" spc="-20" dirty="0">
                <a:latin typeface="MathJax_Main"/>
                <a:cs typeface="MathJax_Main"/>
              </a:rPr>
              <a:t>= 1</a:t>
            </a:r>
            <a:r>
              <a:rPr sz="2180" spc="-20" dirty="0">
                <a:latin typeface="LM Sans 10"/>
                <a:cs typeface="LM Sans 10"/>
              </a:rPr>
              <a:t>, </a:t>
            </a:r>
            <a:r>
              <a:rPr sz="2180" spc="-10" dirty="0">
                <a:latin typeface="LM Sans 10"/>
                <a:cs typeface="LM Sans 10"/>
              </a:rPr>
              <a:t>since </a:t>
            </a:r>
            <a:r>
              <a:rPr sz="2180" spc="-10" dirty="0">
                <a:latin typeface="MathJax_Main"/>
                <a:cs typeface="MathJax_Main"/>
              </a:rPr>
              <a:t>7 </a:t>
            </a:r>
            <a:r>
              <a:rPr sz="2180" spc="-20" dirty="0">
                <a:latin typeface="MathJax_Main"/>
                <a:cs typeface="MathJax_Main"/>
              </a:rPr>
              <a:t>= (2)(3) +</a:t>
            </a:r>
            <a:r>
              <a:rPr sz="2180" dirty="0">
                <a:latin typeface="MathJax_Main"/>
                <a:cs typeface="MathJax_Main"/>
              </a:rPr>
              <a:t> </a:t>
            </a:r>
            <a:r>
              <a:rPr sz="2180" spc="-10" dirty="0">
                <a:latin typeface="MathJax_Main"/>
                <a:cs typeface="MathJax_Main"/>
              </a:rPr>
              <a:t>1</a:t>
            </a:r>
            <a:r>
              <a:rPr sz="2180" spc="-10" dirty="0">
                <a:latin typeface="LM Sans 10"/>
                <a:cs typeface="LM Sans 10"/>
              </a:rPr>
              <a:t>.</a:t>
            </a:r>
            <a:endParaRPr sz="2180" dirty="0">
              <a:latin typeface="LM Sans 10"/>
              <a:cs typeface="LM Sans 10"/>
            </a:endParaRPr>
          </a:p>
          <a:p>
            <a:pPr marL="85570">
              <a:spcBef>
                <a:spcPts val="69"/>
              </a:spcBef>
            </a:pPr>
            <a:r>
              <a:rPr sz="2180" spc="-20" dirty="0">
                <a:latin typeface="LM Sans 10"/>
                <a:cs typeface="LM Sans 10"/>
              </a:rPr>
              <a:t>If </a:t>
            </a:r>
            <a:r>
              <a:rPr sz="2180" i="1" spc="50" dirty="0">
                <a:latin typeface="Times New Roman"/>
                <a:cs typeface="Times New Roman"/>
              </a:rPr>
              <a:t>a </a:t>
            </a:r>
            <a:r>
              <a:rPr sz="2180" spc="-20" dirty="0">
                <a:latin typeface="MathJax_Main"/>
                <a:cs typeface="MathJax_Main"/>
              </a:rPr>
              <a:t>= </a:t>
            </a:r>
            <a:r>
              <a:rPr sz="2180" i="1" spc="188" dirty="0">
                <a:latin typeface="Arial"/>
                <a:cs typeface="Arial"/>
              </a:rPr>
              <a:t>−</a:t>
            </a:r>
            <a:r>
              <a:rPr sz="2180" spc="188" dirty="0">
                <a:latin typeface="MathJax_Main"/>
                <a:cs typeface="MathJax_Main"/>
              </a:rPr>
              <a:t>7 </a:t>
            </a:r>
            <a:r>
              <a:rPr sz="2180" spc="-20" dirty="0">
                <a:latin typeface="LM Sans 10"/>
                <a:cs typeface="LM Sans 10"/>
              </a:rPr>
              <a:t>and </a:t>
            </a:r>
            <a:r>
              <a:rPr sz="2180" i="1" spc="30" dirty="0">
                <a:latin typeface="Times New Roman"/>
                <a:cs typeface="Times New Roman"/>
              </a:rPr>
              <a:t>d </a:t>
            </a:r>
            <a:r>
              <a:rPr sz="2180" spc="-20" dirty="0">
                <a:latin typeface="MathJax_Main"/>
                <a:cs typeface="MathJax_Main"/>
              </a:rPr>
              <a:t>= 3</a:t>
            </a:r>
            <a:r>
              <a:rPr sz="2180" spc="-20" dirty="0">
                <a:latin typeface="LM Sans 10"/>
                <a:cs typeface="LM Sans 10"/>
              </a:rPr>
              <a:t>, </a:t>
            </a:r>
            <a:r>
              <a:rPr sz="2180" spc="-10" dirty="0">
                <a:latin typeface="LM Sans 10"/>
                <a:cs typeface="LM Sans 10"/>
              </a:rPr>
              <a:t>then </a:t>
            </a:r>
            <a:r>
              <a:rPr sz="2180" i="1" spc="-129" dirty="0">
                <a:latin typeface="Times New Roman"/>
                <a:cs typeface="Times New Roman"/>
              </a:rPr>
              <a:t>q </a:t>
            </a:r>
            <a:r>
              <a:rPr sz="2180" spc="-20" dirty="0">
                <a:latin typeface="MathJax_Main"/>
                <a:cs typeface="MathJax_Main"/>
              </a:rPr>
              <a:t>= </a:t>
            </a:r>
            <a:r>
              <a:rPr sz="2180" i="1" spc="188" dirty="0">
                <a:latin typeface="Arial"/>
                <a:cs typeface="Arial"/>
              </a:rPr>
              <a:t>−</a:t>
            </a:r>
            <a:r>
              <a:rPr sz="2180" spc="188" dirty="0">
                <a:latin typeface="MathJax_Main"/>
                <a:cs typeface="MathJax_Main"/>
              </a:rPr>
              <a:t>3 </a:t>
            </a:r>
            <a:r>
              <a:rPr sz="2180" spc="-20" dirty="0">
                <a:latin typeface="LM Sans 10"/>
                <a:cs typeface="LM Sans 10"/>
              </a:rPr>
              <a:t>and </a:t>
            </a:r>
            <a:r>
              <a:rPr sz="2180" i="1" spc="119" dirty="0">
                <a:latin typeface="Times New Roman"/>
                <a:cs typeface="Times New Roman"/>
              </a:rPr>
              <a:t>r </a:t>
            </a:r>
            <a:r>
              <a:rPr sz="2180" spc="-20" dirty="0">
                <a:latin typeface="MathJax_Main"/>
                <a:cs typeface="MathJax_Main"/>
              </a:rPr>
              <a:t>= 2</a:t>
            </a:r>
            <a:r>
              <a:rPr sz="2180" spc="-20" dirty="0">
                <a:latin typeface="LM Sans 10"/>
                <a:cs typeface="LM Sans 10"/>
              </a:rPr>
              <a:t>, </a:t>
            </a:r>
            <a:r>
              <a:rPr sz="2180" spc="-10" dirty="0">
                <a:latin typeface="LM Sans 10"/>
                <a:cs typeface="LM Sans 10"/>
              </a:rPr>
              <a:t>since </a:t>
            </a:r>
            <a:r>
              <a:rPr sz="2180" i="1" spc="188" dirty="0">
                <a:latin typeface="Arial"/>
                <a:cs typeface="Arial"/>
              </a:rPr>
              <a:t>−</a:t>
            </a:r>
            <a:r>
              <a:rPr sz="2180" spc="188" dirty="0">
                <a:latin typeface="MathJax_Main"/>
                <a:cs typeface="MathJax_Main"/>
              </a:rPr>
              <a:t>7 </a:t>
            </a:r>
            <a:r>
              <a:rPr sz="2180" spc="-20" dirty="0">
                <a:latin typeface="MathJax_Main"/>
                <a:cs typeface="MathJax_Main"/>
              </a:rPr>
              <a:t>= </a:t>
            </a:r>
            <a:r>
              <a:rPr sz="2180" spc="40" dirty="0">
                <a:latin typeface="MathJax_Main"/>
                <a:cs typeface="MathJax_Main"/>
              </a:rPr>
              <a:t>(</a:t>
            </a:r>
            <a:r>
              <a:rPr sz="2180" i="1" spc="40" dirty="0">
                <a:latin typeface="Arial"/>
                <a:cs typeface="Arial"/>
              </a:rPr>
              <a:t>−</a:t>
            </a:r>
            <a:r>
              <a:rPr sz="2180" spc="40" dirty="0">
                <a:latin typeface="MathJax_Main"/>
                <a:cs typeface="MathJax_Main"/>
              </a:rPr>
              <a:t>3)(3) </a:t>
            </a:r>
            <a:r>
              <a:rPr sz="2180" spc="-20" dirty="0">
                <a:latin typeface="MathJax_Main"/>
                <a:cs typeface="MathJax_Main"/>
              </a:rPr>
              <a:t>+</a:t>
            </a:r>
            <a:r>
              <a:rPr sz="2180" spc="-50" dirty="0">
                <a:latin typeface="MathJax_Main"/>
                <a:cs typeface="MathJax_Main"/>
              </a:rPr>
              <a:t> </a:t>
            </a:r>
            <a:r>
              <a:rPr sz="2180" spc="-10" dirty="0">
                <a:latin typeface="MathJax_Main"/>
                <a:cs typeface="MathJax_Main"/>
              </a:rPr>
              <a:t>2</a:t>
            </a:r>
            <a:r>
              <a:rPr sz="2180" spc="-10" dirty="0">
                <a:latin typeface="LM Sans 10"/>
                <a:cs typeface="LM Sans 10"/>
              </a:rPr>
              <a:t>.</a:t>
            </a:r>
            <a:endParaRPr sz="2180" dirty="0">
              <a:latin typeface="LM Sans 10"/>
              <a:cs typeface="LM Sans 10"/>
            </a:endParaRPr>
          </a:p>
        </p:txBody>
      </p:sp>
    </p:spTree>
    <p:extLst>
      <p:ext uri="{BB962C8B-B14F-4D97-AF65-F5344CB8AC3E}">
        <p14:creationId xmlns:p14="http://schemas.microsoft.com/office/powerpoint/2010/main" val="49008728"/>
      </p:ext>
    </p:extLst>
  </p:cSld>
  <p:clrMapOvr>
    <a:masterClrMapping/>
  </p:clrMapOvr>
  <p:transition>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7407879" y="6430385"/>
            <a:ext cx="50334" cy="75501"/>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sz="3567"/>
          </a:p>
        </p:txBody>
      </p:sp>
      <p:sp>
        <p:nvSpPr>
          <p:cNvPr id="79" name="object 79"/>
          <p:cNvSpPr txBox="1"/>
          <p:nvPr/>
        </p:nvSpPr>
        <p:spPr>
          <a:xfrm>
            <a:off x="1795188" y="145713"/>
            <a:ext cx="6756074" cy="2128729"/>
          </a:xfrm>
          <a:prstGeom prst="rect">
            <a:avLst/>
          </a:prstGeom>
        </p:spPr>
        <p:txBody>
          <a:bodyPr vert="horz" wrap="square" lIns="0" tIns="280612" rIns="0" bIns="0" rtlCol="0">
            <a:spAutoFit/>
          </a:bodyPr>
          <a:lstStyle/>
          <a:p>
            <a:pPr marL="25168">
              <a:spcBef>
                <a:spcPts val="2210"/>
              </a:spcBef>
            </a:pPr>
            <a:r>
              <a:rPr sz="2774" spc="20" dirty="0">
                <a:solidFill>
                  <a:srgbClr val="3333B2"/>
                </a:solidFill>
                <a:latin typeface="LM Sans 12"/>
                <a:cs typeface="LM Sans 12"/>
              </a:rPr>
              <a:t>Using successive subtractions to find </a:t>
            </a:r>
            <a:r>
              <a:rPr sz="2774" i="1" spc="-317" dirty="0">
                <a:solidFill>
                  <a:srgbClr val="3333B2"/>
                </a:solidFill>
                <a:latin typeface="Arial"/>
                <a:cs typeface="Arial"/>
              </a:rPr>
              <a:t>q </a:t>
            </a:r>
            <a:r>
              <a:rPr sz="2774" spc="20" dirty="0">
                <a:solidFill>
                  <a:srgbClr val="3333B2"/>
                </a:solidFill>
                <a:latin typeface="LM Sans 12"/>
                <a:cs typeface="LM Sans 12"/>
              </a:rPr>
              <a:t>and</a:t>
            </a:r>
            <a:r>
              <a:rPr sz="2774" spc="168" dirty="0">
                <a:solidFill>
                  <a:srgbClr val="3333B2"/>
                </a:solidFill>
                <a:latin typeface="LM Sans 12"/>
                <a:cs typeface="LM Sans 12"/>
              </a:rPr>
              <a:t> </a:t>
            </a:r>
            <a:r>
              <a:rPr sz="2774" i="1" spc="208" dirty="0">
                <a:solidFill>
                  <a:srgbClr val="3333B2"/>
                </a:solidFill>
                <a:latin typeface="Arial"/>
                <a:cs typeface="Arial"/>
              </a:rPr>
              <a:t>r</a:t>
            </a:r>
            <a:r>
              <a:rPr sz="2774" spc="208" dirty="0">
                <a:solidFill>
                  <a:srgbClr val="3333B2"/>
                </a:solidFill>
                <a:latin typeface="LM Sans 12"/>
                <a:cs typeface="LM Sans 12"/>
              </a:rPr>
              <a:t>:</a:t>
            </a:r>
            <a:endParaRPr sz="2774" dirty="0">
              <a:latin typeface="LM Sans 12"/>
              <a:cs typeface="LM Sans 12"/>
            </a:endParaRPr>
          </a:p>
          <a:p>
            <a:pPr marL="3223968">
              <a:spcBef>
                <a:spcPts val="1486"/>
              </a:spcBef>
            </a:pPr>
            <a:r>
              <a:rPr sz="2180" i="1" spc="50" dirty="0">
                <a:latin typeface="Times New Roman"/>
                <a:cs typeface="Times New Roman"/>
              </a:rPr>
              <a:t>a </a:t>
            </a:r>
            <a:r>
              <a:rPr sz="2180" spc="-20" dirty="0">
                <a:latin typeface="MathJax_Main"/>
                <a:cs typeface="MathJax_Main"/>
              </a:rPr>
              <a:t>= </a:t>
            </a:r>
            <a:r>
              <a:rPr sz="2180" spc="-10" dirty="0">
                <a:latin typeface="MathJax_Main"/>
                <a:cs typeface="MathJax_Main"/>
              </a:rPr>
              <a:t>101 </a:t>
            </a:r>
            <a:r>
              <a:rPr sz="2180" spc="-20" dirty="0">
                <a:latin typeface="LM Sans 10"/>
                <a:cs typeface="LM Sans 10"/>
              </a:rPr>
              <a:t>and </a:t>
            </a:r>
            <a:r>
              <a:rPr sz="2180" i="1" spc="30" dirty="0">
                <a:latin typeface="Times New Roman"/>
                <a:cs typeface="Times New Roman"/>
              </a:rPr>
              <a:t>d </a:t>
            </a:r>
            <a:r>
              <a:rPr sz="2180" spc="-20" dirty="0">
                <a:latin typeface="MathJax_Main"/>
                <a:cs typeface="MathJax_Main"/>
              </a:rPr>
              <a:t>=</a:t>
            </a:r>
            <a:r>
              <a:rPr sz="2180" spc="277" dirty="0">
                <a:latin typeface="MathJax_Main"/>
                <a:cs typeface="MathJax_Main"/>
              </a:rPr>
              <a:t> </a:t>
            </a:r>
            <a:r>
              <a:rPr sz="2180" spc="-10" dirty="0">
                <a:latin typeface="MathJax_Main"/>
                <a:cs typeface="MathJax_Main"/>
              </a:rPr>
              <a:t>11</a:t>
            </a:r>
            <a:endParaRPr sz="2180" dirty="0">
              <a:latin typeface="MathJax_Main"/>
              <a:cs typeface="MathJax_Main"/>
            </a:endParaRPr>
          </a:p>
          <a:p>
            <a:pPr marL="826755" algn="ctr">
              <a:spcBef>
                <a:spcPts val="1040"/>
              </a:spcBef>
            </a:pPr>
            <a:r>
              <a:rPr sz="2180" spc="-10" dirty="0">
                <a:latin typeface="LM Sans 10"/>
                <a:cs typeface="LM Sans 10"/>
              </a:rPr>
              <a:t>101</a:t>
            </a:r>
            <a:endParaRPr sz="2180" dirty="0">
              <a:latin typeface="LM Sans 10"/>
              <a:cs typeface="LM Sans 10"/>
            </a:endParaRPr>
          </a:p>
        </p:txBody>
      </p:sp>
      <p:graphicFrame>
        <p:nvGraphicFramePr>
          <p:cNvPr id="80" name="object 80"/>
          <p:cNvGraphicFramePr>
            <a:graphicFrameLocks noGrp="1"/>
          </p:cNvGraphicFramePr>
          <p:nvPr>
            <p:extLst>
              <p:ext uri="{D42A27DB-BD31-4B8C-83A1-F6EECF244321}">
                <p14:modId xmlns:p14="http://schemas.microsoft.com/office/powerpoint/2010/main" val="3646119848"/>
              </p:ext>
            </p:extLst>
          </p:nvPr>
        </p:nvGraphicFramePr>
        <p:xfrm>
          <a:off x="4830782" y="2374285"/>
          <a:ext cx="2577097" cy="3083723"/>
        </p:xfrm>
        <a:graphic>
          <a:graphicData uri="http://schemas.openxmlformats.org/drawingml/2006/table">
            <a:tbl>
              <a:tblPr firstRow="1" bandRow="1">
                <a:tableStyleId>{2D5ABB26-0587-4C30-8999-92F81FD0307C}</a:tableStyleId>
              </a:tblPr>
              <a:tblGrid>
                <a:gridCol w="1059530">
                  <a:extLst>
                    <a:ext uri="{9D8B030D-6E8A-4147-A177-3AD203B41FA5}">
                      <a16:colId xmlns:a16="http://schemas.microsoft.com/office/drawing/2014/main" val="20000"/>
                    </a:ext>
                  </a:extLst>
                </a:gridCol>
                <a:gridCol w="458037">
                  <a:extLst>
                    <a:ext uri="{9D8B030D-6E8A-4147-A177-3AD203B41FA5}">
                      <a16:colId xmlns:a16="http://schemas.microsoft.com/office/drawing/2014/main" val="20001"/>
                    </a:ext>
                  </a:extLst>
                </a:gridCol>
                <a:gridCol w="1059530">
                  <a:extLst>
                    <a:ext uri="{9D8B030D-6E8A-4147-A177-3AD203B41FA5}">
                      <a16:colId xmlns:a16="http://schemas.microsoft.com/office/drawing/2014/main" val="20002"/>
                    </a:ext>
                  </a:extLst>
                </a:gridCol>
              </a:tblGrid>
              <a:tr h="315693">
                <a:tc>
                  <a:txBody>
                    <a:bodyPr/>
                    <a:lstStyle/>
                    <a:p>
                      <a:pPr marR="67945" algn="r">
                        <a:lnSpc>
                          <a:spcPts val="1050"/>
                        </a:lnSpc>
                      </a:pPr>
                      <a:r>
                        <a:rPr sz="2200" spc="-5" dirty="0">
                          <a:latin typeface="LM Sans 10"/>
                          <a:cs typeface="LM Sans 10"/>
                        </a:rPr>
                        <a:t>-</a:t>
                      </a:r>
                      <a:r>
                        <a:rPr sz="2200" spc="-105" dirty="0">
                          <a:latin typeface="LM Sans 10"/>
                          <a:cs typeface="LM Sans 10"/>
                        </a:rPr>
                        <a:t> </a:t>
                      </a:r>
                      <a:r>
                        <a:rPr sz="2200" spc="-5" dirty="0">
                          <a:latin typeface="LM Sans 10"/>
                          <a:cs typeface="LM Sans 10"/>
                        </a:rPr>
                        <a:t>11</a:t>
                      </a:r>
                      <a:endParaRPr sz="2200">
                        <a:latin typeface="LM Sans 10"/>
                        <a:cs typeface="LM Sans 10"/>
                      </a:endParaRPr>
                    </a:p>
                  </a:txBody>
                  <a:tcPr marL="0" marR="0" marT="0" marB="0">
                    <a:lnB w="635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tc>
                <a:tc>
                  <a:txBody>
                    <a:bodyPr/>
                    <a:lstStyle/>
                    <a:p>
                      <a:pPr marR="67945" algn="r">
                        <a:lnSpc>
                          <a:spcPts val="1070"/>
                        </a:lnSpc>
                      </a:pPr>
                      <a:r>
                        <a:rPr sz="2200" dirty="0">
                          <a:latin typeface="LM Sans 10"/>
                          <a:cs typeface="LM Sans 10"/>
                        </a:rPr>
                        <a:t>46</a:t>
                      </a:r>
                      <a:endParaRPr sz="2200">
                        <a:latin typeface="LM Sans 10"/>
                        <a:cs typeface="LM Sans 10"/>
                      </a:endParaRPr>
                    </a:p>
                  </a:txBody>
                  <a:tcPr marL="0" marR="0" marT="0" marB="0"/>
                </a:tc>
                <a:extLst>
                  <a:ext uri="{0D108BD9-81ED-4DB2-BD59-A6C34878D82A}">
                    <a16:rowId xmlns:a16="http://schemas.microsoft.com/office/drawing/2014/main" val="10000"/>
                  </a:ext>
                </a:extLst>
              </a:tr>
              <a:tr h="345994">
                <a:tc>
                  <a:txBody>
                    <a:bodyPr/>
                    <a:lstStyle/>
                    <a:p>
                      <a:pPr marR="67945" algn="r">
                        <a:lnSpc>
                          <a:spcPts val="1190"/>
                        </a:lnSpc>
                      </a:pPr>
                      <a:r>
                        <a:rPr sz="2200" dirty="0">
                          <a:latin typeface="LM Sans 10"/>
                          <a:cs typeface="LM Sans 10"/>
                        </a:rPr>
                        <a:t>90</a:t>
                      </a:r>
                      <a:endParaRPr sz="2200">
                        <a:latin typeface="LM Sans 10"/>
                        <a:cs typeface="LM Sans 10"/>
                      </a:endParaRPr>
                    </a:p>
                  </a:txBody>
                  <a:tcPr marL="0" marR="0" marT="0" marB="0">
                    <a:lnT w="6350">
                      <a:solidFill>
                        <a:srgbClr val="000000"/>
                      </a:solidFill>
                      <a:prstDash val="solid"/>
                    </a:lnT>
                  </a:tcPr>
                </a:tc>
                <a:tc>
                  <a:txBody>
                    <a:bodyPr/>
                    <a:lstStyle/>
                    <a:p>
                      <a:pPr>
                        <a:lnSpc>
                          <a:spcPct val="100000"/>
                        </a:lnSpc>
                      </a:pPr>
                      <a:endParaRPr sz="1800">
                        <a:latin typeface="Times New Roman"/>
                        <a:cs typeface="Times New Roman"/>
                      </a:endParaRPr>
                    </a:p>
                  </a:txBody>
                  <a:tcPr marL="0" marR="0" marT="0" marB="0"/>
                </a:tc>
                <a:tc>
                  <a:txBody>
                    <a:bodyPr/>
                    <a:lstStyle/>
                    <a:p>
                      <a:pPr marR="67945" algn="r">
                        <a:lnSpc>
                          <a:spcPts val="1170"/>
                        </a:lnSpc>
                      </a:pPr>
                      <a:r>
                        <a:rPr sz="2200" spc="-5" dirty="0">
                          <a:latin typeface="LM Sans 10"/>
                          <a:cs typeface="LM Sans 10"/>
                        </a:rPr>
                        <a:t>-</a:t>
                      </a:r>
                      <a:r>
                        <a:rPr sz="2200" spc="-105" dirty="0">
                          <a:latin typeface="LM Sans 10"/>
                          <a:cs typeface="LM Sans 10"/>
                        </a:rPr>
                        <a:t> </a:t>
                      </a:r>
                      <a:r>
                        <a:rPr sz="2200" spc="-5" dirty="0">
                          <a:latin typeface="LM Sans 10"/>
                          <a:cs typeface="LM Sans 10"/>
                        </a:rPr>
                        <a:t>11</a:t>
                      </a:r>
                      <a:endParaRPr sz="2200">
                        <a:latin typeface="LM Sans 10"/>
                        <a:cs typeface="LM Sans 10"/>
                      </a:endParaRPr>
                    </a:p>
                  </a:txBody>
                  <a:tcPr marL="0" marR="0" marT="0" marB="0">
                    <a:lnB w="6350">
                      <a:solidFill>
                        <a:srgbClr val="000000"/>
                      </a:solidFill>
                      <a:prstDash val="solid"/>
                    </a:lnB>
                  </a:tcPr>
                </a:tc>
                <a:extLst>
                  <a:ext uri="{0D108BD9-81ED-4DB2-BD59-A6C34878D82A}">
                    <a16:rowId xmlns:a16="http://schemas.microsoft.com/office/drawing/2014/main" val="10001"/>
                  </a:ext>
                </a:extLst>
              </a:tr>
              <a:tr h="346020">
                <a:tc>
                  <a:txBody>
                    <a:bodyPr/>
                    <a:lstStyle/>
                    <a:p>
                      <a:pPr marR="67945" algn="r">
                        <a:lnSpc>
                          <a:spcPts val="1170"/>
                        </a:lnSpc>
                      </a:pPr>
                      <a:r>
                        <a:rPr sz="2200" spc="-5" dirty="0">
                          <a:latin typeface="LM Sans 10"/>
                          <a:cs typeface="LM Sans 10"/>
                        </a:rPr>
                        <a:t>-</a:t>
                      </a:r>
                      <a:r>
                        <a:rPr sz="2200" spc="-105" dirty="0">
                          <a:latin typeface="LM Sans 10"/>
                          <a:cs typeface="LM Sans 10"/>
                        </a:rPr>
                        <a:t> </a:t>
                      </a:r>
                      <a:r>
                        <a:rPr sz="2200" spc="-5" dirty="0">
                          <a:latin typeface="LM Sans 10"/>
                          <a:cs typeface="LM Sans 10"/>
                        </a:rPr>
                        <a:t>11</a:t>
                      </a:r>
                      <a:endParaRPr sz="2200">
                        <a:latin typeface="LM Sans 10"/>
                        <a:cs typeface="LM Sans 10"/>
                      </a:endParaRPr>
                    </a:p>
                  </a:txBody>
                  <a:tcPr marL="0" marR="0" marT="0" marB="0">
                    <a:lnB w="635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tc>
                <a:tc>
                  <a:txBody>
                    <a:bodyPr/>
                    <a:lstStyle/>
                    <a:p>
                      <a:pPr marR="67945" algn="r">
                        <a:lnSpc>
                          <a:spcPts val="1190"/>
                        </a:lnSpc>
                      </a:pPr>
                      <a:r>
                        <a:rPr sz="2200" dirty="0">
                          <a:latin typeface="LM Sans 10"/>
                          <a:cs typeface="LM Sans 10"/>
                        </a:rPr>
                        <a:t>35</a:t>
                      </a:r>
                      <a:endParaRPr sz="2200">
                        <a:latin typeface="LM Sans 10"/>
                        <a:cs typeface="LM Sans 10"/>
                      </a:endParaRPr>
                    </a:p>
                  </a:txBody>
                  <a:tcPr marL="0" marR="0" marT="0" marB="0">
                    <a:lnT w="6350">
                      <a:solidFill>
                        <a:srgbClr val="000000"/>
                      </a:solidFill>
                      <a:prstDash val="solid"/>
                    </a:lnT>
                  </a:tcPr>
                </a:tc>
                <a:extLst>
                  <a:ext uri="{0D108BD9-81ED-4DB2-BD59-A6C34878D82A}">
                    <a16:rowId xmlns:a16="http://schemas.microsoft.com/office/drawing/2014/main" val="10002"/>
                  </a:ext>
                </a:extLst>
              </a:tr>
              <a:tr h="345994">
                <a:tc>
                  <a:txBody>
                    <a:bodyPr/>
                    <a:lstStyle/>
                    <a:p>
                      <a:pPr marR="67945" algn="r">
                        <a:lnSpc>
                          <a:spcPts val="1190"/>
                        </a:lnSpc>
                      </a:pPr>
                      <a:r>
                        <a:rPr sz="2200" dirty="0">
                          <a:latin typeface="LM Sans 10"/>
                          <a:cs typeface="LM Sans 10"/>
                        </a:rPr>
                        <a:t>79</a:t>
                      </a:r>
                      <a:endParaRPr sz="2200">
                        <a:latin typeface="LM Sans 10"/>
                        <a:cs typeface="LM Sans 10"/>
                      </a:endParaRPr>
                    </a:p>
                  </a:txBody>
                  <a:tcPr marL="0" marR="0" marT="0" marB="0">
                    <a:lnT w="6350">
                      <a:solidFill>
                        <a:srgbClr val="000000"/>
                      </a:solidFill>
                      <a:prstDash val="solid"/>
                    </a:lnT>
                  </a:tcPr>
                </a:tc>
                <a:tc>
                  <a:txBody>
                    <a:bodyPr/>
                    <a:lstStyle/>
                    <a:p>
                      <a:pPr>
                        <a:lnSpc>
                          <a:spcPct val="100000"/>
                        </a:lnSpc>
                      </a:pPr>
                      <a:endParaRPr sz="1800">
                        <a:latin typeface="Times New Roman"/>
                        <a:cs typeface="Times New Roman"/>
                      </a:endParaRPr>
                    </a:p>
                  </a:txBody>
                  <a:tcPr marL="0" marR="0" marT="0" marB="0"/>
                </a:tc>
                <a:tc>
                  <a:txBody>
                    <a:bodyPr/>
                    <a:lstStyle/>
                    <a:p>
                      <a:pPr marR="67945" algn="r">
                        <a:lnSpc>
                          <a:spcPts val="1170"/>
                        </a:lnSpc>
                      </a:pPr>
                      <a:r>
                        <a:rPr sz="2200" spc="-5" dirty="0">
                          <a:latin typeface="LM Sans 10"/>
                          <a:cs typeface="LM Sans 10"/>
                        </a:rPr>
                        <a:t>-</a:t>
                      </a:r>
                      <a:r>
                        <a:rPr sz="2200" spc="-105" dirty="0">
                          <a:latin typeface="LM Sans 10"/>
                          <a:cs typeface="LM Sans 10"/>
                        </a:rPr>
                        <a:t> </a:t>
                      </a:r>
                      <a:r>
                        <a:rPr sz="2200" spc="-5" dirty="0">
                          <a:latin typeface="LM Sans 10"/>
                          <a:cs typeface="LM Sans 10"/>
                        </a:rPr>
                        <a:t>11</a:t>
                      </a:r>
                      <a:endParaRPr sz="2200">
                        <a:latin typeface="LM Sans 10"/>
                        <a:cs typeface="LM Sans 10"/>
                      </a:endParaRPr>
                    </a:p>
                  </a:txBody>
                  <a:tcPr marL="0" marR="0" marT="0" marB="0">
                    <a:lnB w="6350">
                      <a:solidFill>
                        <a:srgbClr val="000000"/>
                      </a:solidFill>
                      <a:prstDash val="solid"/>
                    </a:lnB>
                  </a:tcPr>
                </a:tc>
                <a:extLst>
                  <a:ext uri="{0D108BD9-81ED-4DB2-BD59-A6C34878D82A}">
                    <a16:rowId xmlns:a16="http://schemas.microsoft.com/office/drawing/2014/main" val="10003"/>
                  </a:ext>
                </a:extLst>
              </a:tr>
              <a:tr h="345994">
                <a:tc>
                  <a:txBody>
                    <a:bodyPr/>
                    <a:lstStyle/>
                    <a:p>
                      <a:pPr marR="67945" algn="r">
                        <a:lnSpc>
                          <a:spcPts val="1170"/>
                        </a:lnSpc>
                      </a:pPr>
                      <a:r>
                        <a:rPr sz="2200" spc="-5" dirty="0">
                          <a:latin typeface="LM Sans 10"/>
                          <a:cs typeface="LM Sans 10"/>
                        </a:rPr>
                        <a:t>-</a:t>
                      </a:r>
                      <a:r>
                        <a:rPr sz="2200" spc="-105" dirty="0">
                          <a:latin typeface="LM Sans 10"/>
                          <a:cs typeface="LM Sans 10"/>
                        </a:rPr>
                        <a:t> </a:t>
                      </a:r>
                      <a:r>
                        <a:rPr sz="2200" spc="-5" dirty="0">
                          <a:latin typeface="LM Sans 10"/>
                          <a:cs typeface="LM Sans 10"/>
                        </a:rPr>
                        <a:t>11</a:t>
                      </a:r>
                      <a:endParaRPr sz="2200">
                        <a:latin typeface="LM Sans 10"/>
                        <a:cs typeface="LM Sans 10"/>
                      </a:endParaRPr>
                    </a:p>
                  </a:txBody>
                  <a:tcPr marL="0" marR="0" marT="0" marB="0">
                    <a:lnB w="635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tc>
                <a:tc>
                  <a:txBody>
                    <a:bodyPr/>
                    <a:lstStyle/>
                    <a:p>
                      <a:pPr marR="67945" algn="r">
                        <a:lnSpc>
                          <a:spcPts val="1190"/>
                        </a:lnSpc>
                      </a:pPr>
                      <a:r>
                        <a:rPr sz="2200" dirty="0">
                          <a:latin typeface="LM Sans 10"/>
                          <a:cs typeface="LM Sans 10"/>
                        </a:rPr>
                        <a:t>24</a:t>
                      </a:r>
                      <a:endParaRPr sz="2200">
                        <a:latin typeface="LM Sans 10"/>
                        <a:cs typeface="LM Sans 10"/>
                      </a:endParaRPr>
                    </a:p>
                  </a:txBody>
                  <a:tcPr marL="0" marR="0" marT="0" marB="0">
                    <a:lnT w="6350">
                      <a:solidFill>
                        <a:srgbClr val="000000"/>
                      </a:solidFill>
                      <a:prstDash val="solid"/>
                    </a:lnT>
                  </a:tcPr>
                </a:tc>
                <a:extLst>
                  <a:ext uri="{0D108BD9-81ED-4DB2-BD59-A6C34878D82A}">
                    <a16:rowId xmlns:a16="http://schemas.microsoft.com/office/drawing/2014/main" val="10004"/>
                  </a:ext>
                </a:extLst>
              </a:tr>
              <a:tr h="346020">
                <a:tc>
                  <a:txBody>
                    <a:bodyPr/>
                    <a:lstStyle/>
                    <a:p>
                      <a:pPr marR="67945" algn="r">
                        <a:lnSpc>
                          <a:spcPts val="1190"/>
                        </a:lnSpc>
                      </a:pPr>
                      <a:r>
                        <a:rPr sz="2200" dirty="0">
                          <a:latin typeface="LM Sans 10"/>
                          <a:cs typeface="LM Sans 10"/>
                        </a:rPr>
                        <a:t>68</a:t>
                      </a:r>
                      <a:endParaRPr sz="2200">
                        <a:latin typeface="LM Sans 10"/>
                        <a:cs typeface="LM Sans 10"/>
                      </a:endParaRPr>
                    </a:p>
                  </a:txBody>
                  <a:tcPr marL="0" marR="0" marT="0" marB="0">
                    <a:lnT w="6350">
                      <a:solidFill>
                        <a:srgbClr val="000000"/>
                      </a:solidFill>
                      <a:prstDash val="solid"/>
                    </a:lnT>
                  </a:tcPr>
                </a:tc>
                <a:tc>
                  <a:txBody>
                    <a:bodyPr/>
                    <a:lstStyle/>
                    <a:p>
                      <a:pPr>
                        <a:lnSpc>
                          <a:spcPct val="100000"/>
                        </a:lnSpc>
                      </a:pPr>
                      <a:endParaRPr sz="1800">
                        <a:latin typeface="Times New Roman"/>
                        <a:cs typeface="Times New Roman"/>
                      </a:endParaRPr>
                    </a:p>
                  </a:txBody>
                  <a:tcPr marL="0" marR="0" marT="0" marB="0"/>
                </a:tc>
                <a:tc>
                  <a:txBody>
                    <a:bodyPr/>
                    <a:lstStyle/>
                    <a:p>
                      <a:pPr marR="67945" algn="r">
                        <a:lnSpc>
                          <a:spcPts val="1170"/>
                        </a:lnSpc>
                      </a:pPr>
                      <a:r>
                        <a:rPr sz="2200" spc="-5" dirty="0">
                          <a:latin typeface="LM Sans 10"/>
                          <a:cs typeface="LM Sans 10"/>
                        </a:rPr>
                        <a:t>-</a:t>
                      </a:r>
                      <a:r>
                        <a:rPr sz="2200" spc="-105" dirty="0">
                          <a:latin typeface="LM Sans 10"/>
                          <a:cs typeface="LM Sans 10"/>
                        </a:rPr>
                        <a:t> </a:t>
                      </a:r>
                      <a:r>
                        <a:rPr sz="2200" spc="-5" dirty="0">
                          <a:latin typeface="LM Sans 10"/>
                          <a:cs typeface="LM Sans 10"/>
                        </a:rPr>
                        <a:t>11</a:t>
                      </a:r>
                      <a:endParaRPr sz="2200">
                        <a:latin typeface="LM Sans 10"/>
                        <a:cs typeface="LM Sans 10"/>
                      </a:endParaRPr>
                    </a:p>
                  </a:txBody>
                  <a:tcPr marL="0" marR="0" marT="0" marB="0">
                    <a:lnB w="6350">
                      <a:solidFill>
                        <a:srgbClr val="000000"/>
                      </a:solidFill>
                      <a:prstDash val="solid"/>
                    </a:lnB>
                  </a:tcPr>
                </a:tc>
                <a:extLst>
                  <a:ext uri="{0D108BD9-81ED-4DB2-BD59-A6C34878D82A}">
                    <a16:rowId xmlns:a16="http://schemas.microsoft.com/office/drawing/2014/main" val="10005"/>
                  </a:ext>
                </a:extLst>
              </a:tr>
              <a:tr h="345994">
                <a:tc>
                  <a:txBody>
                    <a:bodyPr/>
                    <a:lstStyle/>
                    <a:p>
                      <a:pPr marR="67945" algn="r">
                        <a:lnSpc>
                          <a:spcPts val="1170"/>
                        </a:lnSpc>
                      </a:pPr>
                      <a:r>
                        <a:rPr sz="2200" spc="-5" dirty="0">
                          <a:latin typeface="LM Sans 10"/>
                          <a:cs typeface="LM Sans 10"/>
                        </a:rPr>
                        <a:t>-</a:t>
                      </a:r>
                      <a:r>
                        <a:rPr sz="2200" spc="-105" dirty="0">
                          <a:latin typeface="LM Sans 10"/>
                          <a:cs typeface="LM Sans 10"/>
                        </a:rPr>
                        <a:t> </a:t>
                      </a:r>
                      <a:r>
                        <a:rPr sz="2200" spc="-5" dirty="0">
                          <a:latin typeface="LM Sans 10"/>
                          <a:cs typeface="LM Sans 10"/>
                        </a:rPr>
                        <a:t>11</a:t>
                      </a:r>
                      <a:endParaRPr sz="2200">
                        <a:latin typeface="LM Sans 10"/>
                        <a:cs typeface="LM Sans 10"/>
                      </a:endParaRPr>
                    </a:p>
                  </a:txBody>
                  <a:tcPr marL="0" marR="0" marT="0" marB="0">
                    <a:lnB w="635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tc>
                <a:tc>
                  <a:txBody>
                    <a:bodyPr/>
                    <a:lstStyle/>
                    <a:p>
                      <a:pPr marR="67945" algn="r">
                        <a:lnSpc>
                          <a:spcPts val="1190"/>
                        </a:lnSpc>
                      </a:pPr>
                      <a:r>
                        <a:rPr sz="2200" dirty="0">
                          <a:latin typeface="LM Sans 10"/>
                          <a:cs typeface="LM Sans 10"/>
                        </a:rPr>
                        <a:t>13</a:t>
                      </a:r>
                      <a:endParaRPr sz="2200">
                        <a:latin typeface="LM Sans 10"/>
                        <a:cs typeface="LM Sans 10"/>
                      </a:endParaRPr>
                    </a:p>
                  </a:txBody>
                  <a:tcPr marL="0" marR="0" marT="0" marB="0">
                    <a:lnT w="6350">
                      <a:solidFill>
                        <a:srgbClr val="000000"/>
                      </a:solidFill>
                      <a:prstDash val="solid"/>
                    </a:lnT>
                  </a:tcPr>
                </a:tc>
                <a:extLst>
                  <a:ext uri="{0D108BD9-81ED-4DB2-BD59-A6C34878D82A}">
                    <a16:rowId xmlns:a16="http://schemas.microsoft.com/office/drawing/2014/main" val="10006"/>
                  </a:ext>
                </a:extLst>
              </a:tr>
              <a:tr h="346020">
                <a:tc>
                  <a:txBody>
                    <a:bodyPr/>
                    <a:lstStyle/>
                    <a:p>
                      <a:pPr marR="67945" algn="r">
                        <a:lnSpc>
                          <a:spcPts val="1190"/>
                        </a:lnSpc>
                      </a:pPr>
                      <a:r>
                        <a:rPr sz="2200" dirty="0">
                          <a:latin typeface="LM Sans 10"/>
                          <a:cs typeface="LM Sans 10"/>
                        </a:rPr>
                        <a:t>57</a:t>
                      </a:r>
                      <a:endParaRPr sz="2200">
                        <a:latin typeface="LM Sans 10"/>
                        <a:cs typeface="LM Sans 10"/>
                      </a:endParaRPr>
                    </a:p>
                  </a:txBody>
                  <a:tcPr marL="0" marR="0" marT="0" marB="0">
                    <a:lnT w="6350">
                      <a:solidFill>
                        <a:srgbClr val="000000"/>
                      </a:solidFill>
                      <a:prstDash val="solid"/>
                    </a:lnT>
                  </a:tcPr>
                </a:tc>
                <a:tc>
                  <a:txBody>
                    <a:bodyPr/>
                    <a:lstStyle/>
                    <a:p>
                      <a:pPr>
                        <a:lnSpc>
                          <a:spcPct val="100000"/>
                        </a:lnSpc>
                      </a:pPr>
                      <a:endParaRPr sz="1800">
                        <a:latin typeface="Times New Roman"/>
                        <a:cs typeface="Times New Roman"/>
                      </a:endParaRPr>
                    </a:p>
                  </a:txBody>
                  <a:tcPr marL="0" marR="0" marT="0" marB="0"/>
                </a:tc>
                <a:tc>
                  <a:txBody>
                    <a:bodyPr/>
                    <a:lstStyle/>
                    <a:p>
                      <a:pPr marR="67945" algn="r">
                        <a:lnSpc>
                          <a:spcPts val="1170"/>
                        </a:lnSpc>
                      </a:pPr>
                      <a:r>
                        <a:rPr sz="2200" spc="-5" dirty="0">
                          <a:latin typeface="LM Sans 10"/>
                          <a:cs typeface="LM Sans 10"/>
                        </a:rPr>
                        <a:t>-</a:t>
                      </a:r>
                      <a:r>
                        <a:rPr sz="2200" spc="-105" dirty="0">
                          <a:latin typeface="LM Sans 10"/>
                          <a:cs typeface="LM Sans 10"/>
                        </a:rPr>
                        <a:t> </a:t>
                      </a:r>
                      <a:r>
                        <a:rPr sz="2200" spc="-5" dirty="0">
                          <a:latin typeface="LM Sans 10"/>
                          <a:cs typeface="LM Sans 10"/>
                        </a:rPr>
                        <a:t>11</a:t>
                      </a:r>
                      <a:endParaRPr sz="2200">
                        <a:latin typeface="LM Sans 10"/>
                        <a:cs typeface="LM Sans 10"/>
                      </a:endParaRPr>
                    </a:p>
                  </a:txBody>
                  <a:tcPr marL="0" marR="0" marT="0" marB="0">
                    <a:lnB w="6350">
                      <a:solidFill>
                        <a:srgbClr val="000000"/>
                      </a:solidFill>
                      <a:prstDash val="solid"/>
                    </a:lnB>
                  </a:tcPr>
                </a:tc>
                <a:extLst>
                  <a:ext uri="{0D108BD9-81ED-4DB2-BD59-A6C34878D82A}">
                    <a16:rowId xmlns:a16="http://schemas.microsoft.com/office/drawing/2014/main" val="10007"/>
                  </a:ext>
                </a:extLst>
              </a:tr>
              <a:tr h="345994">
                <a:tc>
                  <a:txBody>
                    <a:bodyPr/>
                    <a:lstStyle/>
                    <a:p>
                      <a:pPr marR="67945" algn="r">
                        <a:lnSpc>
                          <a:spcPts val="1170"/>
                        </a:lnSpc>
                      </a:pPr>
                      <a:r>
                        <a:rPr sz="2200" spc="-5" dirty="0">
                          <a:latin typeface="LM Sans 10"/>
                          <a:cs typeface="LM Sans 10"/>
                        </a:rPr>
                        <a:t>-</a:t>
                      </a:r>
                      <a:r>
                        <a:rPr sz="2200" spc="-105" dirty="0">
                          <a:latin typeface="LM Sans 10"/>
                          <a:cs typeface="LM Sans 10"/>
                        </a:rPr>
                        <a:t> </a:t>
                      </a:r>
                      <a:r>
                        <a:rPr sz="2200" spc="-5" dirty="0">
                          <a:latin typeface="LM Sans 10"/>
                          <a:cs typeface="LM Sans 10"/>
                        </a:rPr>
                        <a:t>11</a:t>
                      </a:r>
                      <a:endParaRPr sz="2200">
                        <a:latin typeface="LM Sans 10"/>
                        <a:cs typeface="LM Sans 10"/>
                      </a:endParaRPr>
                    </a:p>
                  </a:txBody>
                  <a:tcPr marL="0" marR="0" marT="0" marB="0">
                    <a:lnB w="6350">
                      <a:solidFill>
                        <a:srgbClr val="000000"/>
                      </a:solidFill>
                      <a:prstDash val="solid"/>
                    </a:lnB>
                  </a:tcPr>
                </a:tc>
                <a:tc>
                  <a:txBody>
                    <a:bodyPr/>
                    <a:lstStyle/>
                    <a:p>
                      <a:pPr>
                        <a:lnSpc>
                          <a:spcPct val="100000"/>
                        </a:lnSpc>
                      </a:pPr>
                      <a:endParaRPr sz="1800">
                        <a:latin typeface="Times New Roman"/>
                        <a:cs typeface="Times New Roman"/>
                      </a:endParaRPr>
                    </a:p>
                  </a:txBody>
                  <a:tcPr marL="0" marR="0" marT="0" marB="0"/>
                </a:tc>
                <a:tc>
                  <a:txBody>
                    <a:bodyPr/>
                    <a:lstStyle/>
                    <a:p>
                      <a:pPr marR="67945" algn="r">
                        <a:lnSpc>
                          <a:spcPts val="1190"/>
                        </a:lnSpc>
                      </a:pPr>
                      <a:r>
                        <a:rPr sz="2200" dirty="0">
                          <a:latin typeface="LM Sans 10"/>
                          <a:cs typeface="LM Sans 10"/>
                        </a:rPr>
                        <a:t>2</a:t>
                      </a:r>
                    </a:p>
                  </a:txBody>
                  <a:tcPr marL="0" marR="0" marT="0" marB="0">
                    <a:lnT w="6350">
                      <a:solidFill>
                        <a:srgbClr val="000000"/>
                      </a:solidFill>
                      <a:prstDash val="solid"/>
                    </a:lnT>
                  </a:tcPr>
                </a:tc>
                <a:extLst>
                  <a:ext uri="{0D108BD9-81ED-4DB2-BD59-A6C34878D82A}">
                    <a16:rowId xmlns:a16="http://schemas.microsoft.com/office/drawing/2014/main" val="10008"/>
                  </a:ext>
                </a:extLst>
              </a:tr>
            </a:tbl>
          </a:graphicData>
        </a:graphic>
      </p:graphicFrame>
      <p:sp>
        <p:nvSpPr>
          <p:cNvPr id="81" name="object 81"/>
          <p:cNvSpPr txBox="1"/>
          <p:nvPr/>
        </p:nvSpPr>
        <p:spPr>
          <a:xfrm>
            <a:off x="1795188" y="5199564"/>
            <a:ext cx="6773689" cy="1658436"/>
          </a:xfrm>
          <a:prstGeom prst="rect">
            <a:avLst/>
          </a:prstGeom>
        </p:spPr>
        <p:txBody>
          <a:bodyPr vert="horz" wrap="square" lIns="0" tIns="161069" rIns="0" bIns="0" rtlCol="0">
            <a:spAutoFit/>
          </a:bodyPr>
          <a:lstStyle/>
          <a:p>
            <a:pPr marL="826755" algn="ctr">
              <a:spcBef>
                <a:spcPts val="1268"/>
              </a:spcBef>
            </a:pPr>
            <a:r>
              <a:rPr sz="2180" spc="-10" dirty="0" smtClean="0">
                <a:latin typeface="LM Sans 10"/>
                <a:cs typeface="LM Sans 10"/>
              </a:rPr>
              <a:t>46</a:t>
            </a:r>
            <a:endParaRPr sz="2180" dirty="0" smtClean="0">
              <a:latin typeface="LM Sans 10"/>
              <a:cs typeface="LM Sans 10"/>
            </a:endParaRPr>
          </a:p>
          <a:p>
            <a:pPr marL="25168">
              <a:spcBef>
                <a:spcPts val="1080"/>
              </a:spcBef>
            </a:pPr>
            <a:r>
              <a:rPr sz="2180" i="1" spc="-129" dirty="0" smtClean="0">
                <a:latin typeface="Times New Roman"/>
                <a:cs typeface="Times New Roman"/>
              </a:rPr>
              <a:t>q  </a:t>
            </a:r>
            <a:r>
              <a:rPr sz="2180" spc="-20" dirty="0" smtClean="0">
                <a:latin typeface="MathJax_Main"/>
                <a:cs typeface="MathJax_Main"/>
              </a:rPr>
              <a:t>= </a:t>
            </a:r>
            <a:r>
              <a:rPr sz="2180" spc="-10" dirty="0" smtClean="0">
                <a:latin typeface="MathJax_Main"/>
                <a:cs typeface="MathJax_Main"/>
              </a:rPr>
              <a:t>9 </a:t>
            </a:r>
            <a:r>
              <a:rPr sz="2180" spc="-20" dirty="0" smtClean="0">
                <a:latin typeface="LM Sans 10"/>
                <a:cs typeface="LM Sans 10"/>
              </a:rPr>
              <a:t>as </a:t>
            </a:r>
            <a:r>
              <a:rPr sz="2180" spc="-50" dirty="0" smtClean="0">
                <a:latin typeface="LM Sans 10"/>
                <a:cs typeface="LM Sans 10"/>
              </a:rPr>
              <a:t>we </a:t>
            </a:r>
            <a:r>
              <a:rPr sz="2180" spc="-10" dirty="0" smtClean="0">
                <a:latin typeface="LM Sans 10"/>
                <a:cs typeface="LM Sans 10"/>
              </a:rPr>
              <a:t>subtracted </a:t>
            </a:r>
            <a:r>
              <a:rPr sz="2180" spc="-10" dirty="0" smtClean="0">
                <a:latin typeface="MathJax_Main"/>
                <a:cs typeface="MathJax_Main"/>
              </a:rPr>
              <a:t>11</a:t>
            </a:r>
            <a:r>
              <a:rPr sz="2180" spc="-10" dirty="0" smtClean="0">
                <a:latin typeface="LM Sans 10"/>
                <a:cs typeface="LM Sans 10"/>
              </a:rPr>
              <a:t>, </a:t>
            </a:r>
            <a:r>
              <a:rPr sz="2180" spc="-10" dirty="0" smtClean="0">
                <a:latin typeface="MathJax_Main"/>
                <a:cs typeface="MathJax_Main"/>
              </a:rPr>
              <a:t>9</a:t>
            </a:r>
            <a:r>
              <a:rPr sz="2180" spc="178" dirty="0" smtClean="0">
                <a:latin typeface="MathJax_Main"/>
                <a:cs typeface="MathJax_Main"/>
              </a:rPr>
              <a:t> </a:t>
            </a:r>
            <a:r>
              <a:rPr sz="2180" spc="-10" dirty="0" smtClean="0">
                <a:latin typeface="LM Sans 10"/>
                <a:cs typeface="LM Sans 10"/>
              </a:rPr>
              <a:t>times</a:t>
            </a:r>
            <a:endParaRPr sz="2180" dirty="0" smtClean="0">
              <a:latin typeface="LM Sans 10"/>
              <a:cs typeface="LM Sans 10"/>
            </a:endParaRPr>
          </a:p>
          <a:p>
            <a:pPr marL="25168">
              <a:spcBef>
                <a:spcPts val="69"/>
              </a:spcBef>
            </a:pPr>
            <a:r>
              <a:rPr sz="2180" i="1" spc="119" dirty="0" smtClean="0">
                <a:latin typeface="Times New Roman"/>
                <a:cs typeface="Times New Roman"/>
              </a:rPr>
              <a:t>r </a:t>
            </a:r>
            <a:r>
              <a:rPr sz="2180" spc="-20" dirty="0">
                <a:latin typeface="MathJax_Main"/>
                <a:cs typeface="MathJax_Main"/>
              </a:rPr>
              <a:t>= </a:t>
            </a:r>
            <a:r>
              <a:rPr sz="2180" spc="-10" dirty="0">
                <a:latin typeface="MathJax_Main"/>
                <a:cs typeface="MathJax_Main"/>
              </a:rPr>
              <a:t>2 </a:t>
            </a:r>
            <a:r>
              <a:rPr sz="2180" spc="-10" dirty="0">
                <a:latin typeface="LM Sans 10"/>
                <a:cs typeface="LM Sans 10"/>
              </a:rPr>
              <a:t>since this </a:t>
            </a:r>
            <a:r>
              <a:rPr sz="2180" spc="-40" dirty="0">
                <a:latin typeface="LM Sans 10"/>
                <a:cs typeface="LM Sans 10"/>
              </a:rPr>
              <a:t>was </a:t>
            </a:r>
            <a:r>
              <a:rPr sz="2180" spc="-10" dirty="0">
                <a:latin typeface="LM Sans 10"/>
                <a:cs typeface="LM Sans 10"/>
              </a:rPr>
              <a:t>the </a:t>
            </a:r>
            <a:r>
              <a:rPr sz="2180" spc="-20" dirty="0">
                <a:latin typeface="LM Sans 10"/>
                <a:cs typeface="LM Sans 10"/>
              </a:rPr>
              <a:t>last </a:t>
            </a:r>
            <a:r>
              <a:rPr sz="2180" spc="-10" dirty="0">
                <a:latin typeface="LM Sans 10"/>
                <a:cs typeface="LM Sans 10"/>
              </a:rPr>
              <a:t>value </a:t>
            </a:r>
            <a:r>
              <a:rPr sz="2180" spc="-20" dirty="0">
                <a:latin typeface="LM Sans 10"/>
                <a:cs typeface="LM Sans 10"/>
              </a:rPr>
              <a:t>before </a:t>
            </a:r>
            <a:r>
              <a:rPr sz="2180" spc="-10" dirty="0">
                <a:latin typeface="LM Sans 10"/>
                <a:cs typeface="LM Sans 10"/>
              </a:rPr>
              <a:t>getting</a:t>
            </a:r>
            <a:r>
              <a:rPr sz="2180" spc="258" dirty="0">
                <a:latin typeface="LM Sans 10"/>
                <a:cs typeface="LM Sans 10"/>
              </a:rPr>
              <a:t> </a:t>
            </a:r>
            <a:r>
              <a:rPr sz="2180" spc="-20" dirty="0">
                <a:latin typeface="LM Sans 10"/>
                <a:cs typeface="LM Sans 10"/>
              </a:rPr>
              <a:t>negative.</a:t>
            </a:r>
            <a:endParaRPr sz="2180" dirty="0">
              <a:latin typeface="LM Sans 10"/>
              <a:cs typeface="LM Sans 10"/>
            </a:endParaRPr>
          </a:p>
        </p:txBody>
      </p:sp>
    </p:spTree>
    <p:extLst>
      <p:ext uri="{BB962C8B-B14F-4D97-AF65-F5344CB8AC3E}">
        <p14:creationId xmlns:p14="http://schemas.microsoft.com/office/powerpoint/2010/main" val="1016833282"/>
      </p:ext>
    </p:extLst>
  </p:cSld>
  <p:clrMapOvr>
    <a:masterClrMapping/>
  </p:clrMapOvr>
  <p:transition>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object 78"/>
          <p:cNvSpPr txBox="1"/>
          <p:nvPr/>
        </p:nvSpPr>
        <p:spPr>
          <a:xfrm>
            <a:off x="1528195" y="503867"/>
            <a:ext cx="9131836" cy="199518"/>
          </a:xfrm>
          <a:prstGeom prst="rect">
            <a:avLst/>
          </a:prstGeom>
          <a:solidFill>
            <a:srgbClr val="8484D1"/>
          </a:solidFill>
        </p:spPr>
        <p:txBody>
          <a:bodyPr vert="horz" wrap="square" lIns="0" tIns="16359" rIns="0" bIns="0" rtlCol="0">
            <a:spAutoFit/>
          </a:bodyPr>
          <a:lstStyle/>
          <a:p>
            <a:pPr marL="213925">
              <a:spcBef>
                <a:spcPts val="129"/>
              </a:spcBef>
            </a:pPr>
            <a:r>
              <a:rPr sz="1189" spc="-10" dirty="0">
                <a:solidFill>
                  <a:srgbClr val="FFFFFF"/>
                </a:solidFill>
                <a:latin typeface="LM Sans 8"/>
                <a:cs typeface="LM Sans 8"/>
              </a:rPr>
              <a:t>The Integers and Division</a:t>
            </a:r>
            <a:endParaRPr sz="1189">
              <a:latin typeface="LM Sans 8"/>
              <a:cs typeface="LM Sans 8"/>
            </a:endParaRPr>
          </a:p>
        </p:txBody>
      </p:sp>
      <p:sp>
        <p:nvSpPr>
          <p:cNvPr id="79" name="object 79"/>
          <p:cNvSpPr txBox="1"/>
          <p:nvPr/>
        </p:nvSpPr>
        <p:spPr>
          <a:xfrm>
            <a:off x="1591212" y="889975"/>
            <a:ext cx="8925467" cy="4865116"/>
          </a:xfrm>
          <a:prstGeom prst="rect">
            <a:avLst/>
          </a:prstGeom>
        </p:spPr>
        <p:txBody>
          <a:bodyPr vert="horz" wrap="square" lIns="0" tIns="33975" rIns="0" bIns="0" rtlCol="0">
            <a:spAutoFit/>
          </a:bodyPr>
          <a:lstStyle/>
          <a:p>
            <a:pPr marL="151006">
              <a:spcBef>
                <a:spcPts val="268"/>
              </a:spcBef>
            </a:pPr>
            <a:r>
              <a:rPr sz="2774" spc="30" dirty="0">
                <a:solidFill>
                  <a:srgbClr val="3333B2"/>
                </a:solidFill>
                <a:latin typeface="LM Sans 12"/>
                <a:cs typeface="LM Sans 12"/>
              </a:rPr>
              <a:t>Proof </a:t>
            </a:r>
            <a:r>
              <a:rPr sz="2774" spc="20" dirty="0">
                <a:solidFill>
                  <a:srgbClr val="3333B2"/>
                </a:solidFill>
                <a:latin typeface="LM Sans 12"/>
                <a:cs typeface="LM Sans 12"/>
              </a:rPr>
              <a:t>of the </a:t>
            </a:r>
            <a:r>
              <a:rPr sz="2774" spc="10" dirty="0">
                <a:solidFill>
                  <a:srgbClr val="3333B2"/>
                </a:solidFill>
                <a:latin typeface="LM Sans 12"/>
                <a:cs typeface="LM Sans 12"/>
              </a:rPr>
              <a:t>previous theorem </a:t>
            </a:r>
            <a:r>
              <a:rPr sz="2774" spc="20" dirty="0">
                <a:solidFill>
                  <a:srgbClr val="3333B2"/>
                </a:solidFill>
                <a:latin typeface="LM Sans 12"/>
                <a:cs typeface="LM Sans 12"/>
              </a:rPr>
              <a:t>(the division</a:t>
            </a:r>
            <a:r>
              <a:rPr sz="2774" spc="40" dirty="0">
                <a:solidFill>
                  <a:srgbClr val="3333B2"/>
                </a:solidFill>
                <a:latin typeface="LM Sans 12"/>
                <a:cs typeface="LM Sans 12"/>
              </a:rPr>
              <a:t> </a:t>
            </a:r>
            <a:r>
              <a:rPr sz="2774" spc="10" dirty="0">
                <a:solidFill>
                  <a:srgbClr val="3333B2"/>
                </a:solidFill>
                <a:latin typeface="LM Sans 12"/>
                <a:cs typeface="LM Sans 12"/>
              </a:rPr>
              <a:t>Algorithm)</a:t>
            </a:r>
            <a:endParaRPr sz="2774">
              <a:latin typeface="LM Sans 12"/>
              <a:cs typeface="LM Sans 12"/>
            </a:endParaRPr>
          </a:p>
          <a:p>
            <a:pPr>
              <a:spcBef>
                <a:spcPts val="69"/>
              </a:spcBef>
            </a:pPr>
            <a:endParaRPr sz="3864">
              <a:latin typeface="LM Sans 12"/>
              <a:cs typeface="LM Sans 12"/>
            </a:endParaRPr>
          </a:p>
          <a:p>
            <a:pPr marL="211408"/>
            <a:r>
              <a:rPr sz="2180" b="1" spc="-20" dirty="0">
                <a:latin typeface="LM Sans 10"/>
                <a:cs typeface="LM Sans 10"/>
              </a:rPr>
              <a:t>Existence:</a:t>
            </a:r>
            <a:endParaRPr sz="2180">
              <a:latin typeface="LM Sans 10"/>
              <a:cs typeface="LM Sans 10"/>
            </a:endParaRPr>
          </a:p>
          <a:p>
            <a:pPr marL="211408" marR="148489">
              <a:lnSpc>
                <a:spcPct val="102600"/>
              </a:lnSpc>
            </a:pPr>
            <a:r>
              <a:rPr sz="2180" spc="-20" dirty="0">
                <a:latin typeface="LM Sans 10"/>
                <a:cs typeface="LM Sans 10"/>
              </a:rPr>
              <a:t>Let </a:t>
            </a:r>
            <a:r>
              <a:rPr sz="2180" i="1" spc="226" dirty="0">
                <a:latin typeface="Times New Roman"/>
                <a:cs typeface="Times New Roman"/>
              </a:rPr>
              <a:t>S </a:t>
            </a:r>
            <a:r>
              <a:rPr sz="2180" spc="20" dirty="0">
                <a:latin typeface="LM Sans 10"/>
                <a:cs typeface="LM Sans 10"/>
              </a:rPr>
              <a:t>be </a:t>
            </a:r>
            <a:r>
              <a:rPr sz="2180" spc="-10" dirty="0">
                <a:latin typeface="LM Sans 10"/>
                <a:cs typeface="LM Sans 10"/>
              </a:rPr>
              <a:t>the set of </a:t>
            </a:r>
            <a:r>
              <a:rPr sz="2180" spc="-20" dirty="0">
                <a:latin typeface="LM Sans 10"/>
                <a:cs typeface="LM Sans 10"/>
              </a:rPr>
              <a:t>nonnegative integers </a:t>
            </a:r>
            <a:r>
              <a:rPr sz="2180" spc="-10" dirty="0">
                <a:latin typeface="LM Sans 10"/>
                <a:cs typeface="LM Sans 10"/>
              </a:rPr>
              <a:t>of the </a:t>
            </a:r>
            <a:r>
              <a:rPr sz="2180" spc="-30" dirty="0">
                <a:latin typeface="LM Sans 10"/>
                <a:cs typeface="LM Sans 10"/>
              </a:rPr>
              <a:t>form </a:t>
            </a:r>
            <a:r>
              <a:rPr sz="2180" i="1" spc="50" dirty="0">
                <a:latin typeface="Times New Roman"/>
                <a:cs typeface="Times New Roman"/>
              </a:rPr>
              <a:t>a </a:t>
            </a:r>
            <a:r>
              <a:rPr sz="2180" i="1" spc="404" dirty="0">
                <a:latin typeface="Arial"/>
                <a:cs typeface="Arial"/>
              </a:rPr>
              <a:t>− </a:t>
            </a:r>
            <a:r>
              <a:rPr sz="2180" i="1" spc="-10" dirty="0">
                <a:latin typeface="Times New Roman"/>
                <a:cs typeface="Times New Roman"/>
              </a:rPr>
              <a:t>dq</a:t>
            </a:r>
            <a:r>
              <a:rPr sz="2180" spc="-10" dirty="0">
                <a:latin typeface="LM Sans 10"/>
                <a:cs typeface="LM Sans 10"/>
              </a:rPr>
              <a:t>, where </a:t>
            </a:r>
            <a:r>
              <a:rPr sz="2180" i="1" spc="-129" dirty="0">
                <a:latin typeface="Times New Roman"/>
                <a:cs typeface="Times New Roman"/>
              </a:rPr>
              <a:t>q </a:t>
            </a:r>
            <a:r>
              <a:rPr sz="2180" spc="-20" dirty="0">
                <a:latin typeface="LM Sans 10"/>
                <a:cs typeface="LM Sans 10"/>
              </a:rPr>
              <a:t>is an  integer. This </a:t>
            </a:r>
            <a:r>
              <a:rPr sz="2180" spc="-10" dirty="0">
                <a:latin typeface="LM Sans 10"/>
                <a:cs typeface="LM Sans 10"/>
              </a:rPr>
              <a:t>set </a:t>
            </a:r>
            <a:r>
              <a:rPr sz="2180" spc="-20" dirty="0">
                <a:latin typeface="LM Sans 10"/>
                <a:cs typeface="LM Sans 10"/>
              </a:rPr>
              <a:t>is </a:t>
            </a:r>
            <a:r>
              <a:rPr sz="2180" spc="-30" dirty="0">
                <a:latin typeface="LM Sans 10"/>
                <a:cs typeface="LM Sans 10"/>
              </a:rPr>
              <a:t>nonempty </a:t>
            </a:r>
            <a:r>
              <a:rPr sz="2180" dirty="0">
                <a:latin typeface="LM Sans 10"/>
                <a:cs typeface="LM Sans 10"/>
              </a:rPr>
              <a:t>because </a:t>
            </a:r>
            <a:r>
              <a:rPr sz="2180" i="1" spc="99" dirty="0">
                <a:latin typeface="Arial"/>
                <a:cs typeface="Arial"/>
              </a:rPr>
              <a:t>−</a:t>
            </a:r>
            <a:r>
              <a:rPr sz="2180" i="1" spc="99" dirty="0">
                <a:latin typeface="Times New Roman"/>
                <a:cs typeface="Times New Roman"/>
              </a:rPr>
              <a:t>dq </a:t>
            </a:r>
            <a:r>
              <a:rPr sz="2180" spc="-10" dirty="0">
                <a:latin typeface="LM Sans 10"/>
                <a:cs typeface="LM Sans 10"/>
              </a:rPr>
              <a:t>can </a:t>
            </a:r>
            <a:r>
              <a:rPr sz="2180" spc="20" dirty="0">
                <a:latin typeface="LM Sans 10"/>
                <a:cs typeface="LM Sans 10"/>
              </a:rPr>
              <a:t>be </a:t>
            </a:r>
            <a:r>
              <a:rPr sz="2180" spc="-20" dirty="0">
                <a:latin typeface="LM Sans 10"/>
                <a:cs typeface="LM Sans 10"/>
              </a:rPr>
              <a:t>made as </a:t>
            </a:r>
            <a:r>
              <a:rPr sz="2180" spc="-30" dirty="0">
                <a:latin typeface="LM Sans 10"/>
                <a:cs typeface="LM Sans 10"/>
              </a:rPr>
              <a:t>large </a:t>
            </a:r>
            <a:r>
              <a:rPr sz="2180" spc="-20" dirty="0">
                <a:latin typeface="LM Sans 10"/>
                <a:cs typeface="LM Sans 10"/>
              </a:rPr>
              <a:t>as  desired (taking </a:t>
            </a:r>
            <a:r>
              <a:rPr sz="2180" i="1" spc="-129" dirty="0">
                <a:latin typeface="Times New Roman"/>
                <a:cs typeface="Times New Roman"/>
              </a:rPr>
              <a:t>q </a:t>
            </a:r>
            <a:r>
              <a:rPr sz="2180" spc="-20" dirty="0">
                <a:latin typeface="LM Sans 10"/>
                <a:cs typeface="LM Sans 10"/>
              </a:rPr>
              <a:t>as </a:t>
            </a:r>
            <a:r>
              <a:rPr sz="2180" spc="-10" dirty="0">
                <a:latin typeface="LM Sans 10"/>
                <a:cs typeface="LM Sans 10"/>
              </a:rPr>
              <a:t>a </a:t>
            </a:r>
            <a:r>
              <a:rPr sz="2180" spc="-20" dirty="0">
                <a:latin typeface="LM Sans 10"/>
                <a:cs typeface="LM Sans 10"/>
              </a:rPr>
              <a:t>negative integer </a:t>
            </a:r>
            <a:r>
              <a:rPr sz="2180" spc="-10" dirty="0">
                <a:latin typeface="LM Sans 10"/>
                <a:cs typeface="LM Sans 10"/>
              </a:rPr>
              <a:t>with </a:t>
            </a:r>
            <a:r>
              <a:rPr sz="2180" spc="-30" dirty="0">
                <a:latin typeface="LM Sans 10"/>
                <a:cs typeface="LM Sans 10"/>
              </a:rPr>
              <a:t>large </a:t>
            </a:r>
            <a:r>
              <a:rPr sz="2180" spc="-20" dirty="0">
                <a:latin typeface="LM Sans 10"/>
                <a:cs typeface="LM Sans 10"/>
              </a:rPr>
              <a:t>absolute </a:t>
            </a:r>
            <a:r>
              <a:rPr sz="2180" spc="-10" dirty="0">
                <a:latin typeface="LM Sans 10"/>
                <a:cs typeface="LM Sans 10"/>
              </a:rPr>
              <a:t>value). </a:t>
            </a:r>
            <a:r>
              <a:rPr sz="2180" spc="-20" dirty="0">
                <a:latin typeface="LM Sans 10"/>
                <a:cs typeface="LM Sans 10"/>
              </a:rPr>
              <a:t>By </a:t>
            </a:r>
            <a:r>
              <a:rPr sz="2180" spc="-10" dirty="0">
                <a:latin typeface="LM Sans 10"/>
                <a:cs typeface="LM Sans 10"/>
              </a:rPr>
              <a:t>the  </a:t>
            </a:r>
            <a:r>
              <a:rPr sz="2180" spc="-30" dirty="0">
                <a:latin typeface="LM Sans 10"/>
                <a:cs typeface="LM Sans 10"/>
              </a:rPr>
              <a:t>well-ordering </a:t>
            </a:r>
            <a:r>
              <a:rPr sz="2180" spc="-40" dirty="0">
                <a:latin typeface="LM Sans 10"/>
                <a:cs typeface="LM Sans 10"/>
              </a:rPr>
              <a:t>property, </a:t>
            </a:r>
            <a:r>
              <a:rPr sz="2180" i="1" spc="226" dirty="0">
                <a:latin typeface="Times New Roman"/>
                <a:cs typeface="Times New Roman"/>
              </a:rPr>
              <a:t>S </a:t>
            </a:r>
            <a:r>
              <a:rPr sz="2180" spc="-20" dirty="0">
                <a:latin typeface="LM Sans 10"/>
                <a:cs typeface="LM Sans 10"/>
              </a:rPr>
              <a:t>has </a:t>
            </a:r>
            <a:r>
              <a:rPr sz="2180" spc="-10" dirty="0">
                <a:latin typeface="LM Sans 10"/>
                <a:cs typeface="LM Sans 10"/>
              </a:rPr>
              <a:t>a </a:t>
            </a:r>
            <a:r>
              <a:rPr sz="2180" spc="-20" dirty="0">
                <a:latin typeface="LM Sans 10"/>
                <a:cs typeface="LM Sans 10"/>
              </a:rPr>
              <a:t>least </a:t>
            </a:r>
            <a:r>
              <a:rPr sz="2180" spc="-10" dirty="0">
                <a:latin typeface="LM Sans 10"/>
                <a:cs typeface="LM Sans 10"/>
              </a:rPr>
              <a:t>element </a:t>
            </a:r>
            <a:r>
              <a:rPr sz="2180" i="1" spc="119" dirty="0">
                <a:latin typeface="Times New Roman"/>
                <a:cs typeface="Times New Roman"/>
              </a:rPr>
              <a:t>r </a:t>
            </a:r>
            <a:r>
              <a:rPr sz="2180" spc="-20" dirty="0">
                <a:latin typeface="MathJax_Main"/>
                <a:cs typeface="MathJax_Main"/>
              </a:rPr>
              <a:t>= </a:t>
            </a:r>
            <a:r>
              <a:rPr sz="2180" i="1" spc="50" dirty="0">
                <a:latin typeface="Times New Roman"/>
                <a:cs typeface="Times New Roman"/>
              </a:rPr>
              <a:t>a </a:t>
            </a:r>
            <a:r>
              <a:rPr sz="2180" i="1" spc="404" dirty="0">
                <a:latin typeface="Arial"/>
                <a:cs typeface="Arial"/>
              </a:rPr>
              <a:t>− </a:t>
            </a:r>
            <a:r>
              <a:rPr sz="2180" i="1" spc="-40" dirty="0">
                <a:latin typeface="Times New Roman"/>
                <a:cs typeface="Times New Roman"/>
              </a:rPr>
              <a:t>dq</a:t>
            </a:r>
            <a:r>
              <a:rPr sz="2378" spc="-59" baseline="-10416" dirty="0">
                <a:latin typeface="LM Roman 8"/>
                <a:cs typeface="LM Roman 8"/>
              </a:rPr>
              <a:t>0 </a:t>
            </a:r>
            <a:r>
              <a:rPr sz="2180" spc="-40" dirty="0">
                <a:latin typeface="LM Sans 10"/>
                <a:cs typeface="LM Sans 10"/>
              </a:rPr>
              <a:t>for </a:t>
            </a:r>
            <a:r>
              <a:rPr sz="2180" spc="-10" dirty="0">
                <a:latin typeface="LM Sans 10"/>
                <a:cs typeface="LM Sans 10"/>
              </a:rPr>
              <a:t>some </a:t>
            </a:r>
            <a:r>
              <a:rPr sz="2180" spc="-20" dirty="0">
                <a:latin typeface="LM Sans 10"/>
                <a:cs typeface="LM Sans 10"/>
              </a:rPr>
              <a:t>integer  </a:t>
            </a:r>
            <a:r>
              <a:rPr sz="2180" i="1" spc="-20" dirty="0">
                <a:latin typeface="Times New Roman"/>
                <a:cs typeface="Times New Roman"/>
              </a:rPr>
              <a:t>q</a:t>
            </a:r>
            <a:r>
              <a:rPr sz="2378" spc="-30" baseline="-10416" dirty="0">
                <a:latin typeface="LM Roman 8"/>
                <a:cs typeface="LM Roman 8"/>
              </a:rPr>
              <a:t>0</a:t>
            </a:r>
            <a:r>
              <a:rPr sz="2180" spc="-20" dirty="0">
                <a:latin typeface="LM Sans 10"/>
                <a:cs typeface="LM Sans 10"/>
              </a:rPr>
              <a:t>.</a:t>
            </a:r>
            <a:endParaRPr sz="2180">
              <a:latin typeface="LM Sans 10"/>
              <a:cs typeface="LM Sans 10"/>
            </a:endParaRPr>
          </a:p>
          <a:p>
            <a:pPr marL="211408">
              <a:spcBef>
                <a:spcPts val="69"/>
              </a:spcBef>
            </a:pPr>
            <a:r>
              <a:rPr sz="2180" spc="-20" dirty="0">
                <a:latin typeface="LM Sans 10"/>
                <a:cs typeface="LM Sans 10"/>
              </a:rPr>
              <a:t>The integer </a:t>
            </a:r>
            <a:r>
              <a:rPr sz="2180" i="1" spc="119" dirty="0">
                <a:latin typeface="Times New Roman"/>
                <a:cs typeface="Times New Roman"/>
              </a:rPr>
              <a:t>r </a:t>
            </a:r>
            <a:r>
              <a:rPr sz="2180" spc="-20" dirty="0">
                <a:latin typeface="LM Sans 10"/>
                <a:cs typeface="LM Sans 10"/>
              </a:rPr>
              <a:t>is nonnegative.  It is also </a:t>
            </a:r>
            <a:r>
              <a:rPr sz="2180" spc="-10" dirty="0">
                <a:latin typeface="LM Sans 10"/>
                <a:cs typeface="LM Sans 10"/>
              </a:rPr>
              <a:t>the case that </a:t>
            </a:r>
            <a:r>
              <a:rPr sz="2180" i="1" spc="119" dirty="0">
                <a:latin typeface="Times New Roman"/>
                <a:cs typeface="Times New Roman"/>
              </a:rPr>
              <a:t>r </a:t>
            </a:r>
            <a:r>
              <a:rPr sz="2180" i="1" spc="208" dirty="0">
                <a:latin typeface="Times New Roman"/>
                <a:cs typeface="Times New Roman"/>
              </a:rPr>
              <a:t>&lt; </a:t>
            </a:r>
            <a:r>
              <a:rPr sz="2180" i="1" spc="10" dirty="0">
                <a:latin typeface="Times New Roman"/>
                <a:cs typeface="Times New Roman"/>
              </a:rPr>
              <a:t>d</a:t>
            </a:r>
            <a:r>
              <a:rPr sz="2180" spc="10" dirty="0">
                <a:latin typeface="LM Sans 10"/>
                <a:cs typeface="LM Sans 10"/>
              </a:rPr>
              <a:t>; </a:t>
            </a:r>
            <a:r>
              <a:rPr sz="2180" spc="-10" dirty="0">
                <a:latin typeface="LM Sans 10"/>
                <a:cs typeface="LM Sans 10"/>
              </a:rPr>
              <a:t>otherwise</a:t>
            </a:r>
            <a:r>
              <a:rPr sz="2180" spc="-454" dirty="0">
                <a:latin typeface="LM Sans 10"/>
                <a:cs typeface="LM Sans 10"/>
              </a:rPr>
              <a:t> </a:t>
            </a:r>
            <a:r>
              <a:rPr sz="2180" spc="-20" dirty="0">
                <a:latin typeface="LM Sans 10"/>
                <a:cs typeface="LM Sans 10"/>
              </a:rPr>
              <a:t>if</a:t>
            </a:r>
            <a:endParaRPr sz="2180">
              <a:latin typeface="LM Sans 10"/>
              <a:cs typeface="LM Sans 10"/>
            </a:endParaRPr>
          </a:p>
          <a:p>
            <a:pPr marL="211408">
              <a:spcBef>
                <a:spcPts val="69"/>
              </a:spcBef>
            </a:pPr>
            <a:r>
              <a:rPr sz="2180" i="1" spc="119" dirty="0">
                <a:latin typeface="Times New Roman"/>
                <a:cs typeface="Times New Roman"/>
              </a:rPr>
              <a:t>r </a:t>
            </a:r>
            <a:r>
              <a:rPr sz="2180" i="1" spc="486" dirty="0">
                <a:latin typeface="Arial"/>
                <a:cs typeface="Arial"/>
              </a:rPr>
              <a:t>≥</a:t>
            </a:r>
            <a:r>
              <a:rPr sz="2180" i="1" spc="-226" dirty="0">
                <a:latin typeface="Arial"/>
                <a:cs typeface="Arial"/>
              </a:rPr>
              <a:t> </a:t>
            </a:r>
            <a:r>
              <a:rPr sz="2180" i="1" spc="10" dirty="0">
                <a:latin typeface="Times New Roman"/>
                <a:cs typeface="Times New Roman"/>
              </a:rPr>
              <a:t>d</a:t>
            </a:r>
            <a:r>
              <a:rPr sz="2180" spc="10" dirty="0">
                <a:latin typeface="LM Sans 10"/>
                <a:cs typeface="LM Sans 10"/>
              </a:rPr>
              <a:t>, </a:t>
            </a:r>
            <a:r>
              <a:rPr sz="2180" spc="-10" dirty="0">
                <a:latin typeface="LM Sans 10"/>
                <a:cs typeface="LM Sans 10"/>
              </a:rPr>
              <a:t>then there </a:t>
            </a:r>
            <a:r>
              <a:rPr sz="2180" spc="-30" dirty="0">
                <a:latin typeface="LM Sans 10"/>
                <a:cs typeface="LM Sans 10"/>
              </a:rPr>
              <a:t>would </a:t>
            </a:r>
            <a:r>
              <a:rPr sz="2180" spc="10" dirty="0">
                <a:latin typeface="LM Sans 10"/>
                <a:cs typeface="LM Sans 10"/>
              </a:rPr>
              <a:t>be </a:t>
            </a:r>
            <a:r>
              <a:rPr sz="2180" spc="-10" dirty="0">
                <a:latin typeface="LM Sans 10"/>
                <a:cs typeface="LM Sans 10"/>
              </a:rPr>
              <a:t>a smaller </a:t>
            </a:r>
            <a:r>
              <a:rPr sz="2180" spc="-20" dirty="0">
                <a:latin typeface="LM Sans 10"/>
                <a:cs typeface="LM Sans 10"/>
              </a:rPr>
              <a:t>nonnegative </a:t>
            </a:r>
            <a:r>
              <a:rPr sz="2180" spc="-10" dirty="0">
                <a:latin typeface="LM Sans 10"/>
                <a:cs typeface="LM Sans 10"/>
              </a:rPr>
              <a:t>element </a:t>
            </a:r>
            <a:r>
              <a:rPr sz="2180" spc="-20" dirty="0">
                <a:latin typeface="LM Sans 10"/>
                <a:cs typeface="LM Sans 10"/>
              </a:rPr>
              <a:t>in </a:t>
            </a:r>
            <a:r>
              <a:rPr sz="2180" i="1" spc="168" dirty="0">
                <a:latin typeface="Times New Roman"/>
                <a:cs typeface="Times New Roman"/>
              </a:rPr>
              <a:t>S</a:t>
            </a:r>
            <a:r>
              <a:rPr sz="2180" spc="168" dirty="0">
                <a:latin typeface="LM Sans 10"/>
                <a:cs typeface="LM Sans 10"/>
              </a:rPr>
              <a:t>, </a:t>
            </a:r>
            <a:r>
              <a:rPr sz="2180" spc="-20" dirty="0">
                <a:latin typeface="LM Sans 10"/>
                <a:cs typeface="LM Sans 10"/>
              </a:rPr>
              <a:t>namely</a:t>
            </a:r>
            <a:endParaRPr sz="2180">
              <a:latin typeface="LM Sans 10"/>
              <a:cs typeface="LM Sans 10"/>
            </a:endParaRPr>
          </a:p>
          <a:p>
            <a:pPr marL="211408" marR="114513">
              <a:lnSpc>
                <a:spcPct val="102600"/>
              </a:lnSpc>
            </a:pPr>
            <a:r>
              <a:rPr sz="2180" i="1" spc="50" dirty="0">
                <a:latin typeface="Times New Roman"/>
                <a:cs typeface="Times New Roman"/>
              </a:rPr>
              <a:t>a</a:t>
            </a:r>
            <a:r>
              <a:rPr sz="2180" i="1" spc="-139" dirty="0">
                <a:latin typeface="Times New Roman"/>
                <a:cs typeface="Times New Roman"/>
              </a:rPr>
              <a:t> </a:t>
            </a:r>
            <a:r>
              <a:rPr sz="2180" i="1" spc="404" dirty="0">
                <a:latin typeface="Arial"/>
                <a:cs typeface="Arial"/>
              </a:rPr>
              <a:t>−</a:t>
            </a:r>
            <a:r>
              <a:rPr sz="2180" i="1" spc="-198" dirty="0">
                <a:latin typeface="Arial"/>
                <a:cs typeface="Arial"/>
              </a:rPr>
              <a:t> </a:t>
            </a:r>
            <a:r>
              <a:rPr sz="2180" i="1" spc="-30" dirty="0">
                <a:latin typeface="Times New Roman"/>
                <a:cs typeface="Times New Roman"/>
              </a:rPr>
              <a:t>d</a:t>
            </a:r>
            <a:r>
              <a:rPr sz="2180" spc="-30" dirty="0">
                <a:latin typeface="MathJax_Main"/>
                <a:cs typeface="MathJax_Main"/>
              </a:rPr>
              <a:t>(</a:t>
            </a:r>
            <a:r>
              <a:rPr sz="2180" i="1" spc="-30" dirty="0">
                <a:latin typeface="Times New Roman"/>
                <a:cs typeface="Times New Roman"/>
              </a:rPr>
              <a:t>q</a:t>
            </a:r>
            <a:r>
              <a:rPr sz="2378" spc="-44" baseline="-10416" dirty="0">
                <a:latin typeface="LM Roman 8"/>
                <a:cs typeface="LM Roman 8"/>
              </a:rPr>
              <a:t>0</a:t>
            </a:r>
            <a:r>
              <a:rPr sz="2378" spc="-73" baseline="-10416" dirty="0">
                <a:latin typeface="LM Roman 8"/>
                <a:cs typeface="LM Roman 8"/>
              </a:rPr>
              <a:t> </a:t>
            </a:r>
            <a:r>
              <a:rPr sz="2180" spc="-20" dirty="0">
                <a:latin typeface="MathJax_Main"/>
                <a:cs typeface="MathJax_Main"/>
              </a:rPr>
              <a:t>+</a:t>
            </a:r>
            <a:r>
              <a:rPr sz="2180" spc="-139" dirty="0">
                <a:latin typeface="MathJax_Main"/>
                <a:cs typeface="MathJax_Main"/>
              </a:rPr>
              <a:t> </a:t>
            </a:r>
            <a:r>
              <a:rPr sz="2180" spc="-20" dirty="0">
                <a:latin typeface="MathJax_Main"/>
                <a:cs typeface="MathJax_Main"/>
              </a:rPr>
              <a:t>1)</a:t>
            </a:r>
            <a:r>
              <a:rPr sz="2180" spc="-20" dirty="0">
                <a:latin typeface="LM Sans 10"/>
                <a:cs typeface="LM Sans 10"/>
              </a:rPr>
              <a:t>,</a:t>
            </a:r>
            <a:r>
              <a:rPr sz="2180" spc="-40" dirty="0">
                <a:latin typeface="LM Sans 10"/>
                <a:cs typeface="LM Sans 10"/>
              </a:rPr>
              <a:t> </a:t>
            </a:r>
            <a:r>
              <a:rPr sz="2180" spc="-10" dirty="0">
                <a:latin typeface="LM Sans 10"/>
                <a:cs typeface="LM Sans 10"/>
              </a:rPr>
              <a:t>contradicting</a:t>
            </a:r>
            <a:r>
              <a:rPr sz="2180" spc="-40" dirty="0">
                <a:latin typeface="LM Sans 10"/>
                <a:cs typeface="LM Sans 10"/>
              </a:rPr>
              <a:t> </a:t>
            </a:r>
            <a:r>
              <a:rPr sz="2180" spc="-10" dirty="0">
                <a:latin typeface="LM Sans 10"/>
                <a:cs typeface="LM Sans 10"/>
              </a:rPr>
              <a:t>the</a:t>
            </a:r>
            <a:r>
              <a:rPr sz="2180" spc="-30" dirty="0">
                <a:latin typeface="LM Sans 10"/>
                <a:cs typeface="LM Sans 10"/>
              </a:rPr>
              <a:t> </a:t>
            </a:r>
            <a:r>
              <a:rPr sz="2180" spc="-20" dirty="0">
                <a:latin typeface="LM Sans 10"/>
                <a:cs typeface="LM Sans 10"/>
              </a:rPr>
              <a:t>fact</a:t>
            </a:r>
            <a:r>
              <a:rPr sz="2180" spc="-40" dirty="0">
                <a:latin typeface="LM Sans 10"/>
                <a:cs typeface="LM Sans 10"/>
              </a:rPr>
              <a:t> </a:t>
            </a:r>
            <a:r>
              <a:rPr sz="2180" spc="-20" dirty="0">
                <a:latin typeface="LM Sans 10"/>
                <a:cs typeface="LM Sans 10"/>
              </a:rPr>
              <a:t>that</a:t>
            </a:r>
            <a:r>
              <a:rPr sz="2180" spc="-59" dirty="0">
                <a:latin typeface="LM Sans 10"/>
                <a:cs typeface="LM Sans 10"/>
              </a:rPr>
              <a:t> </a:t>
            </a:r>
            <a:r>
              <a:rPr sz="2180" i="1" spc="50" dirty="0">
                <a:latin typeface="Times New Roman"/>
                <a:cs typeface="Times New Roman"/>
              </a:rPr>
              <a:t>a</a:t>
            </a:r>
            <a:r>
              <a:rPr sz="2180" i="1" spc="-139" dirty="0">
                <a:latin typeface="Times New Roman"/>
                <a:cs typeface="Times New Roman"/>
              </a:rPr>
              <a:t> </a:t>
            </a:r>
            <a:r>
              <a:rPr sz="2180" i="1" spc="404" dirty="0">
                <a:latin typeface="Arial"/>
                <a:cs typeface="Arial"/>
              </a:rPr>
              <a:t>−</a:t>
            </a:r>
            <a:r>
              <a:rPr sz="2180" i="1" spc="-198" dirty="0">
                <a:latin typeface="Arial"/>
                <a:cs typeface="Arial"/>
              </a:rPr>
              <a:t> </a:t>
            </a:r>
            <a:r>
              <a:rPr sz="2180" i="1" spc="-40" dirty="0">
                <a:latin typeface="Times New Roman"/>
                <a:cs typeface="Times New Roman"/>
              </a:rPr>
              <a:t>dq</a:t>
            </a:r>
            <a:r>
              <a:rPr sz="2378" spc="-59" baseline="-10416" dirty="0">
                <a:latin typeface="LM Roman 8"/>
                <a:cs typeface="LM Roman 8"/>
              </a:rPr>
              <a:t>0</a:t>
            </a:r>
            <a:r>
              <a:rPr sz="2378" spc="327" baseline="-10416" dirty="0">
                <a:latin typeface="LM Roman 8"/>
                <a:cs typeface="LM Roman 8"/>
              </a:rPr>
              <a:t> </a:t>
            </a:r>
            <a:r>
              <a:rPr sz="2180" spc="-40" dirty="0">
                <a:latin typeface="LM Sans 10"/>
                <a:cs typeface="LM Sans 10"/>
              </a:rPr>
              <a:t>was</a:t>
            </a:r>
            <a:r>
              <a:rPr sz="2180" spc="-30" dirty="0">
                <a:latin typeface="LM Sans 10"/>
                <a:cs typeface="LM Sans 10"/>
              </a:rPr>
              <a:t> </a:t>
            </a:r>
            <a:r>
              <a:rPr sz="2180" spc="-10" dirty="0">
                <a:latin typeface="LM Sans 10"/>
                <a:cs typeface="LM Sans 10"/>
              </a:rPr>
              <a:t>the</a:t>
            </a:r>
            <a:r>
              <a:rPr sz="2180" spc="-40" dirty="0">
                <a:latin typeface="LM Sans 10"/>
                <a:cs typeface="LM Sans 10"/>
              </a:rPr>
              <a:t> </a:t>
            </a:r>
            <a:r>
              <a:rPr sz="2180" spc="-10" dirty="0">
                <a:latin typeface="LM Sans 10"/>
                <a:cs typeface="LM Sans 10"/>
              </a:rPr>
              <a:t>smallest</a:t>
            </a:r>
            <a:r>
              <a:rPr sz="2180" spc="-50" dirty="0">
                <a:latin typeface="LM Sans 10"/>
                <a:cs typeface="LM Sans 10"/>
              </a:rPr>
              <a:t> </a:t>
            </a:r>
            <a:r>
              <a:rPr sz="2180" spc="-10" dirty="0">
                <a:latin typeface="LM Sans 10"/>
                <a:cs typeface="LM Sans 10"/>
              </a:rPr>
              <a:t>element  of </a:t>
            </a:r>
            <a:r>
              <a:rPr sz="2180" i="1" spc="168" dirty="0">
                <a:latin typeface="Times New Roman"/>
                <a:cs typeface="Times New Roman"/>
              </a:rPr>
              <a:t>S</a:t>
            </a:r>
            <a:r>
              <a:rPr sz="2180" spc="168" dirty="0">
                <a:latin typeface="LM Sans 10"/>
                <a:cs typeface="LM Sans 10"/>
              </a:rPr>
              <a:t>. </a:t>
            </a:r>
            <a:r>
              <a:rPr sz="2180" spc="-20" dirty="0">
                <a:latin typeface="LM Sans 10"/>
                <a:cs typeface="LM Sans 10"/>
              </a:rPr>
              <a:t>So, </a:t>
            </a:r>
            <a:r>
              <a:rPr sz="2180" spc="-50" dirty="0">
                <a:latin typeface="LM Sans 10"/>
                <a:cs typeface="LM Sans 10"/>
              </a:rPr>
              <a:t>we </a:t>
            </a:r>
            <a:r>
              <a:rPr sz="2180" spc="-20" dirty="0">
                <a:latin typeface="LM Sans 10"/>
                <a:cs typeface="LM Sans 10"/>
              </a:rPr>
              <a:t>just </a:t>
            </a:r>
            <a:r>
              <a:rPr sz="2180" spc="-30" dirty="0">
                <a:latin typeface="LM Sans 10"/>
                <a:cs typeface="LM Sans 10"/>
              </a:rPr>
              <a:t>proved </a:t>
            </a:r>
            <a:r>
              <a:rPr sz="2180" spc="-10" dirty="0">
                <a:latin typeface="LM Sans 10"/>
                <a:cs typeface="LM Sans 10"/>
              </a:rPr>
              <a:t>the existence of </a:t>
            </a:r>
            <a:r>
              <a:rPr sz="2180" i="1" spc="119" dirty="0">
                <a:latin typeface="Times New Roman"/>
                <a:cs typeface="Times New Roman"/>
              </a:rPr>
              <a:t>r </a:t>
            </a:r>
            <a:r>
              <a:rPr sz="2180" spc="-20" dirty="0">
                <a:latin typeface="LM Sans 10"/>
                <a:cs typeface="LM Sans 10"/>
              </a:rPr>
              <a:t>and </a:t>
            </a:r>
            <a:r>
              <a:rPr sz="2180" i="1" spc="-40" dirty="0">
                <a:latin typeface="Times New Roman"/>
                <a:cs typeface="Times New Roman"/>
              </a:rPr>
              <a:t>q</a:t>
            </a:r>
            <a:r>
              <a:rPr sz="2180" spc="-40" dirty="0">
                <a:latin typeface="LM Sans 10"/>
                <a:cs typeface="LM Sans 10"/>
              </a:rPr>
              <a:t>, </a:t>
            </a:r>
            <a:r>
              <a:rPr sz="2180" spc="-10" dirty="0">
                <a:latin typeface="LM Sans 10"/>
                <a:cs typeface="LM Sans 10"/>
              </a:rPr>
              <a:t>with </a:t>
            </a:r>
            <a:r>
              <a:rPr sz="2180" spc="-10" dirty="0">
                <a:latin typeface="MathJax_Main"/>
                <a:cs typeface="MathJax_Main"/>
              </a:rPr>
              <a:t>0 </a:t>
            </a:r>
            <a:r>
              <a:rPr sz="2180" i="1" spc="486" dirty="0">
                <a:latin typeface="Arial"/>
                <a:cs typeface="Arial"/>
              </a:rPr>
              <a:t>≤ </a:t>
            </a:r>
            <a:r>
              <a:rPr sz="2180" i="1" spc="119" dirty="0">
                <a:latin typeface="Times New Roman"/>
                <a:cs typeface="Times New Roman"/>
              </a:rPr>
              <a:t>r </a:t>
            </a:r>
            <a:r>
              <a:rPr sz="2180" i="1" spc="208" dirty="0">
                <a:latin typeface="Times New Roman"/>
                <a:cs typeface="Times New Roman"/>
              </a:rPr>
              <a:t>&lt; </a:t>
            </a:r>
            <a:r>
              <a:rPr sz="2180" i="1" spc="10" dirty="0">
                <a:latin typeface="Times New Roman"/>
                <a:cs typeface="Times New Roman"/>
              </a:rPr>
              <a:t>d</a:t>
            </a:r>
            <a:r>
              <a:rPr sz="2180" spc="10" dirty="0">
                <a:latin typeface="LM Sans 10"/>
                <a:cs typeface="LM Sans 10"/>
              </a:rPr>
              <a:t>.</a:t>
            </a:r>
            <a:r>
              <a:rPr sz="2180" spc="-99" dirty="0">
                <a:latin typeface="LM Sans 10"/>
                <a:cs typeface="LM Sans 10"/>
              </a:rPr>
              <a:t> </a:t>
            </a:r>
            <a:r>
              <a:rPr sz="2180" spc="-20" dirty="0">
                <a:latin typeface="MathJax_AMS"/>
                <a:cs typeface="MathJax_AMS"/>
              </a:rPr>
              <a:t>Q</a:t>
            </a:r>
            <a:endParaRPr sz="2180">
              <a:latin typeface="MathJax_AMS"/>
              <a:cs typeface="MathJax_AMS"/>
            </a:endParaRPr>
          </a:p>
        </p:txBody>
      </p:sp>
    </p:spTree>
    <p:extLst>
      <p:ext uri="{BB962C8B-B14F-4D97-AF65-F5344CB8AC3E}">
        <p14:creationId xmlns:p14="http://schemas.microsoft.com/office/powerpoint/2010/main" val="2083291335"/>
      </p:ext>
    </p:extLst>
  </p:cSld>
  <p:clrMapOvr>
    <a:masterClrMapping/>
  </p:clrMapOvr>
  <p:transition>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object 78"/>
          <p:cNvSpPr txBox="1"/>
          <p:nvPr/>
        </p:nvSpPr>
        <p:spPr>
          <a:xfrm>
            <a:off x="1528195" y="503867"/>
            <a:ext cx="9131836" cy="199518"/>
          </a:xfrm>
          <a:prstGeom prst="rect">
            <a:avLst/>
          </a:prstGeom>
          <a:solidFill>
            <a:srgbClr val="8484D1"/>
          </a:solidFill>
        </p:spPr>
        <p:txBody>
          <a:bodyPr vert="horz" wrap="square" lIns="0" tIns="16359" rIns="0" bIns="0" rtlCol="0">
            <a:spAutoFit/>
          </a:bodyPr>
          <a:lstStyle/>
          <a:p>
            <a:pPr marL="213925">
              <a:spcBef>
                <a:spcPts val="129"/>
              </a:spcBef>
            </a:pPr>
            <a:r>
              <a:rPr sz="1189" spc="-10" dirty="0">
                <a:solidFill>
                  <a:srgbClr val="FFFFFF"/>
                </a:solidFill>
                <a:latin typeface="LM Sans 8"/>
                <a:cs typeface="LM Sans 8"/>
              </a:rPr>
              <a:t>The Integers and Division</a:t>
            </a:r>
            <a:endParaRPr sz="1189">
              <a:latin typeface="LM Sans 8"/>
              <a:cs typeface="LM Sans 8"/>
            </a:endParaRPr>
          </a:p>
        </p:txBody>
      </p:sp>
      <p:sp>
        <p:nvSpPr>
          <p:cNvPr id="79" name="object 79"/>
          <p:cNvSpPr txBox="1"/>
          <p:nvPr/>
        </p:nvSpPr>
        <p:spPr>
          <a:xfrm>
            <a:off x="1777573" y="1842471"/>
            <a:ext cx="8632272" cy="3468238"/>
          </a:xfrm>
          <a:prstGeom prst="rect">
            <a:avLst/>
          </a:prstGeom>
        </p:spPr>
        <p:txBody>
          <a:bodyPr vert="horz" wrap="square" lIns="0" tIns="22650" rIns="0" bIns="0" rtlCol="0">
            <a:spAutoFit/>
          </a:bodyPr>
          <a:lstStyle/>
          <a:p>
            <a:pPr marL="25168">
              <a:spcBef>
                <a:spcPts val="178"/>
              </a:spcBef>
            </a:pPr>
            <a:r>
              <a:rPr sz="2180" b="1" spc="-20" dirty="0">
                <a:latin typeface="LM Sans 10"/>
                <a:cs typeface="LM Sans 10"/>
              </a:rPr>
              <a:t>Uniqueness:</a:t>
            </a:r>
            <a:endParaRPr sz="2180">
              <a:latin typeface="LM Sans 10"/>
              <a:cs typeface="LM Sans 10"/>
            </a:endParaRPr>
          </a:p>
          <a:p>
            <a:pPr marL="25168" marR="69211">
              <a:lnSpc>
                <a:spcPct val="102600"/>
              </a:lnSpc>
            </a:pPr>
            <a:r>
              <a:rPr sz="2180" spc="-10" dirty="0">
                <a:latin typeface="LM Sans 10"/>
                <a:cs typeface="LM Sans 10"/>
              </a:rPr>
              <a:t>Suppose</a:t>
            </a:r>
            <a:r>
              <a:rPr sz="2180" spc="-20" dirty="0">
                <a:latin typeface="LM Sans 10"/>
                <a:cs typeface="LM Sans 10"/>
              </a:rPr>
              <a:t> </a:t>
            </a:r>
            <a:r>
              <a:rPr sz="2180" spc="-10" dirty="0">
                <a:latin typeface="LM Sans 10"/>
                <a:cs typeface="LM Sans 10"/>
              </a:rPr>
              <a:t>there exist </a:t>
            </a:r>
            <a:r>
              <a:rPr sz="2180" i="1" spc="-10" dirty="0">
                <a:latin typeface="Times New Roman"/>
                <a:cs typeface="Times New Roman"/>
              </a:rPr>
              <a:t>q,</a:t>
            </a:r>
            <a:r>
              <a:rPr sz="2180" i="1" spc="-188" dirty="0">
                <a:latin typeface="Times New Roman"/>
                <a:cs typeface="Times New Roman"/>
              </a:rPr>
              <a:t> </a:t>
            </a:r>
            <a:r>
              <a:rPr sz="2180" i="1" spc="89" dirty="0">
                <a:latin typeface="Times New Roman"/>
                <a:cs typeface="Times New Roman"/>
              </a:rPr>
              <a:t>Q,</a:t>
            </a:r>
            <a:r>
              <a:rPr sz="2180" i="1" spc="-188" dirty="0">
                <a:latin typeface="Times New Roman"/>
                <a:cs typeface="Times New Roman"/>
              </a:rPr>
              <a:t> </a:t>
            </a:r>
            <a:r>
              <a:rPr sz="2180" i="1" spc="50" dirty="0">
                <a:latin typeface="Times New Roman"/>
                <a:cs typeface="Times New Roman"/>
              </a:rPr>
              <a:t>r,</a:t>
            </a:r>
            <a:r>
              <a:rPr sz="2180" i="1" spc="-188" dirty="0">
                <a:latin typeface="Times New Roman"/>
                <a:cs typeface="Times New Roman"/>
              </a:rPr>
              <a:t> </a:t>
            </a:r>
            <a:r>
              <a:rPr sz="2180" i="1" spc="307" dirty="0">
                <a:latin typeface="Times New Roman"/>
                <a:cs typeface="Times New Roman"/>
              </a:rPr>
              <a:t>R</a:t>
            </a:r>
            <a:r>
              <a:rPr sz="2180" i="1" spc="188" dirty="0">
                <a:latin typeface="Times New Roman"/>
                <a:cs typeface="Times New Roman"/>
              </a:rPr>
              <a:t> </a:t>
            </a:r>
            <a:r>
              <a:rPr sz="2180" spc="-10" dirty="0">
                <a:latin typeface="LM Sans 10"/>
                <a:cs typeface="LM Sans 10"/>
              </a:rPr>
              <a:t>with </a:t>
            </a:r>
            <a:r>
              <a:rPr sz="2180" spc="-10" dirty="0">
                <a:latin typeface="MathJax_Main"/>
                <a:cs typeface="MathJax_Main"/>
              </a:rPr>
              <a:t>0</a:t>
            </a:r>
            <a:r>
              <a:rPr sz="2180" spc="50" dirty="0">
                <a:latin typeface="MathJax_Main"/>
                <a:cs typeface="MathJax_Main"/>
              </a:rPr>
              <a:t> </a:t>
            </a:r>
            <a:r>
              <a:rPr sz="2180" i="1" spc="486" dirty="0">
                <a:latin typeface="Arial"/>
                <a:cs typeface="Arial"/>
              </a:rPr>
              <a:t>≤</a:t>
            </a:r>
            <a:r>
              <a:rPr sz="2180" i="1" spc="-10" dirty="0">
                <a:latin typeface="Arial"/>
                <a:cs typeface="Arial"/>
              </a:rPr>
              <a:t> </a:t>
            </a:r>
            <a:r>
              <a:rPr sz="2180" i="1" spc="50" dirty="0">
                <a:latin typeface="Times New Roman"/>
                <a:cs typeface="Times New Roman"/>
              </a:rPr>
              <a:t>r,</a:t>
            </a:r>
            <a:r>
              <a:rPr sz="2180" i="1" spc="-188" dirty="0">
                <a:latin typeface="Times New Roman"/>
                <a:cs typeface="Times New Roman"/>
              </a:rPr>
              <a:t> </a:t>
            </a:r>
            <a:r>
              <a:rPr sz="2180" i="1" spc="307" dirty="0">
                <a:latin typeface="Times New Roman"/>
                <a:cs typeface="Times New Roman"/>
              </a:rPr>
              <a:t>R</a:t>
            </a:r>
            <a:r>
              <a:rPr sz="2180" i="1" spc="69" dirty="0">
                <a:latin typeface="Times New Roman"/>
                <a:cs typeface="Times New Roman"/>
              </a:rPr>
              <a:t> </a:t>
            </a:r>
            <a:r>
              <a:rPr sz="2180" i="1" spc="208" dirty="0">
                <a:latin typeface="Times New Roman"/>
                <a:cs typeface="Times New Roman"/>
              </a:rPr>
              <a:t>&lt;</a:t>
            </a:r>
            <a:r>
              <a:rPr sz="2180" i="1" spc="50" dirty="0">
                <a:latin typeface="Times New Roman"/>
                <a:cs typeface="Times New Roman"/>
              </a:rPr>
              <a:t> </a:t>
            </a:r>
            <a:r>
              <a:rPr sz="2180" i="1" spc="30" dirty="0">
                <a:latin typeface="Times New Roman"/>
                <a:cs typeface="Times New Roman"/>
              </a:rPr>
              <a:t>d</a:t>
            </a:r>
            <a:r>
              <a:rPr sz="2180" i="1" spc="168" dirty="0">
                <a:latin typeface="Times New Roman"/>
                <a:cs typeface="Times New Roman"/>
              </a:rPr>
              <a:t> </a:t>
            </a:r>
            <a:r>
              <a:rPr sz="2180" spc="-10" dirty="0">
                <a:latin typeface="LM Sans 10"/>
                <a:cs typeface="LM Sans 10"/>
              </a:rPr>
              <a:t>such that</a:t>
            </a:r>
            <a:r>
              <a:rPr sz="2180" spc="-20" dirty="0">
                <a:latin typeface="LM Sans 10"/>
                <a:cs typeface="LM Sans 10"/>
              </a:rPr>
              <a:t> </a:t>
            </a:r>
            <a:r>
              <a:rPr sz="2180" i="1" spc="50" dirty="0">
                <a:latin typeface="Times New Roman"/>
                <a:cs typeface="Times New Roman"/>
              </a:rPr>
              <a:t>a </a:t>
            </a:r>
            <a:r>
              <a:rPr sz="2180" spc="-20" dirty="0">
                <a:latin typeface="MathJax_Main"/>
                <a:cs typeface="MathJax_Main"/>
              </a:rPr>
              <a:t>=</a:t>
            </a:r>
            <a:r>
              <a:rPr sz="2180" spc="50" dirty="0">
                <a:latin typeface="MathJax_Main"/>
                <a:cs typeface="MathJax_Main"/>
              </a:rPr>
              <a:t> </a:t>
            </a:r>
            <a:r>
              <a:rPr sz="2180" i="1" spc="-50" dirty="0">
                <a:latin typeface="Times New Roman"/>
                <a:cs typeface="Times New Roman"/>
              </a:rPr>
              <a:t>dq</a:t>
            </a:r>
            <a:r>
              <a:rPr sz="2180" i="1" spc="10" dirty="0">
                <a:latin typeface="Times New Roman"/>
                <a:cs typeface="Times New Roman"/>
              </a:rPr>
              <a:t> </a:t>
            </a:r>
            <a:r>
              <a:rPr sz="2180" spc="-20" dirty="0">
                <a:latin typeface="MathJax_Main"/>
                <a:cs typeface="MathJax_Main"/>
              </a:rPr>
              <a:t>+</a:t>
            </a:r>
            <a:r>
              <a:rPr sz="2180" spc="-69" dirty="0">
                <a:latin typeface="MathJax_Main"/>
                <a:cs typeface="MathJax_Main"/>
              </a:rPr>
              <a:t> </a:t>
            </a:r>
            <a:r>
              <a:rPr sz="2180" i="1" spc="119" dirty="0">
                <a:latin typeface="Times New Roman"/>
                <a:cs typeface="Times New Roman"/>
              </a:rPr>
              <a:t>r</a:t>
            </a:r>
            <a:r>
              <a:rPr sz="2180" i="1" spc="226" dirty="0">
                <a:latin typeface="Times New Roman"/>
                <a:cs typeface="Times New Roman"/>
              </a:rPr>
              <a:t> </a:t>
            </a:r>
            <a:r>
              <a:rPr sz="2180" spc="-20" dirty="0">
                <a:latin typeface="LM Sans 10"/>
                <a:cs typeface="LM Sans 10"/>
              </a:rPr>
              <a:t>and  </a:t>
            </a:r>
            <a:r>
              <a:rPr sz="2180" i="1" spc="50" dirty="0">
                <a:latin typeface="Times New Roman"/>
                <a:cs typeface="Times New Roman"/>
              </a:rPr>
              <a:t>a </a:t>
            </a:r>
            <a:r>
              <a:rPr sz="2180" spc="-20" dirty="0">
                <a:latin typeface="MathJax_Main"/>
                <a:cs typeface="MathJax_Main"/>
              </a:rPr>
              <a:t>= </a:t>
            </a:r>
            <a:r>
              <a:rPr sz="2180" i="1" spc="79" dirty="0">
                <a:latin typeface="Times New Roman"/>
                <a:cs typeface="Times New Roman"/>
              </a:rPr>
              <a:t>dQ </a:t>
            </a:r>
            <a:r>
              <a:rPr sz="2180" spc="-20" dirty="0">
                <a:latin typeface="MathJax_Main"/>
                <a:cs typeface="MathJax_Main"/>
              </a:rPr>
              <a:t>+ </a:t>
            </a:r>
            <a:r>
              <a:rPr sz="2180" i="1" spc="149" dirty="0">
                <a:latin typeface="Times New Roman"/>
                <a:cs typeface="Times New Roman"/>
              </a:rPr>
              <a:t>R</a:t>
            </a:r>
            <a:r>
              <a:rPr sz="2180" spc="149" dirty="0">
                <a:latin typeface="LM Sans 10"/>
                <a:cs typeface="LM Sans 10"/>
              </a:rPr>
              <a:t>. </a:t>
            </a:r>
            <a:r>
              <a:rPr sz="2180" spc="-20" dirty="0">
                <a:latin typeface="LM Sans 10"/>
                <a:cs typeface="LM Sans 10"/>
              </a:rPr>
              <a:t>Assume </a:t>
            </a:r>
            <a:r>
              <a:rPr sz="2180" spc="-10" dirty="0">
                <a:latin typeface="LM Sans 10"/>
                <a:cs typeface="LM Sans 10"/>
              </a:rPr>
              <a:t>without </a:t>
            </a:r>
            <a:r>
              <a:rPr sz="2180" spc="-20" dirty="0">
                <a:latin typeface="LM Sans 10"/>
                <a:cs typeface="LM Sans 10"/>
              </a:rPr>
              <a:t>loss </a:t>
            </a:r>
            <a:r>
              <a:rPr sz="2180" spc="-10" dirty="0">
                <a:latin typeface="LM Sans 10"/>
                <a:cs typeface="LM Sans 10"/>
              </a:rPr>
              <a:t>of </a:t>
            </a:r>
            <a:r>
              <a:rPr sz="2180" spc="-20" dirty="0">
                <a:latin typeface="LM Sans 10"/>
                <a:cs typeface="LM Sans 10"/>
              </a:rPr>
              <a:t>generality </a:t>
            </a:r>
            <a:r>
              <a:rPr sz="2180" spc="-10" dirty="0">
                <a:latin typeface="LM Sans 10"/>
                <a:cs typeface="LM Sans 10"/>
              </a:rPr>
              <a:t>that </a:t>
            </a:r>
            <a:r>
              <a:rPr sz="2180" i="1" spc="-129" dirty="0">
                <a:latin typeface="Times New Roman"/>
                <a:cs typeface="Times New Roman"/>
              </a:rPr>
              <a:t>q </a:t>
            </a:r>
            <a:r>
              <a:rPr sz="2180" i="1" spc="486" dirty="0">
                <a:latin typeface="Arial"/>
                <a:cs typeface="Arial"/>
              </a:rPr>
              <a:t>≤ </a:t>
            </a:r>
            <a:r>
              <a:rPr sz="2180" i="1" spc="59" dirty="0">
                <a:latin typeface="Times New Roman"/>
                <a:cs typeface="Times New Roman"/>
              </a:rPr>
              <a:t>Q</a:t>
            </a:r>
            <a:r>
              <a:rPr sz="2180" spc="59" dirty="0">
                <a:latin typeface="LM Sans 10"/>
                <a:cs typeface="LM Sans 10"/>
              </a:rPr>
              <a:t>. </a:t>
            </a:r>
            <a:r>
              <a:rPr sz="2180" spc="-20" dirty="0">
                <a:latin typeface="LM Sans 10"/>
                <a:cs typeface="LM Sans 10"/>
              </a:rPr>
              <a:t>Subtracting  </a:t>
            </a:r>
            <a:r>
              <a:rPr sz="2180" dirty="0">
                <a:latin typeface="LM Sans 10"/>
                <a:cs typeface="LM Sans 10"/>
              </a:rPr>
              <a:t>both </a:t>
            </a:r>
            <a:r>
              <a:rPr sz="2180" spc="-10" dirty="0">
                <a:latin typeface="LM Sans 10"/>
                <a:cs typeface="LM Sans 10"/>
              </a:rPr>
              <a:t>equations, </a:t>
            </a:r>
            <a:r>
              <a:rPr sz="2180" spc="-50" dirty="0">
                <a:latin typeface="LM Sans 10"/>
                <a:cs typeface="LM Sans 10"/>
              </a:rPr>
              <a:t>we </a:t>
            </a:r>
            <a:r>
              <a:rPr sz="2180" spc="-20" dirty="0">
                <a:latin typeface="LM Sans 10"/>
                <a:cs typeface="LM Sans 10"/>
              </a:rPr>
              <a:t>have </a:t>
            </a:r>
            <a:r>
              <a:rPr sz="2180" i="1" spc="-40" dirty="0">
                <a:latin typeface="Times New Roman"/>
                <a:cs typeface="Times New Roman"/>
              </a:rPr>
              <a:t>d</a:t>
            </a:r>
            <a:r>
              <a:rPr sz="2180" spc="-40" dirty="0">
                <a:latin typeface="MathJax_Main"/>
                <a:cs typeface="MathJax_Main"/>
              </a:rPr>
              <a:t>(</a:t>
            </a:r>
            <a:r>
              <a:rPr sz="2180" i="1" spc="-40" dirty="0">
                <a:latin typeface="Times New Roman"/>
                <a:cs typeface="Times New Roman"/>
              </a:rPr>
              <a:t>q </a:t>
            </a:r>
            <a:r>
              <a:rPr sz="2180" i="1" spc="404" dirty="0">
                <a:latin typeface="Arial"/>
                <a:cs typeface="Arial"/>
              </a:rPr>
              <a:t>− </a:t>
            </a:r>
            <a:r>
              <a:rPr sz="2180" i="1" spc="59" dirty="0">
                <a:latin typeface="Times New Roman"/>
                <a:cs typeface="Times New Roman"/>
              </a:rPr>
              <a:t>Q</a:t>
            </a:r>
            <a:r>
              <a:rPr sz="2180" spc="59" dirty="0">
                <a:latin typeface="MathJax_Main"/>
                <a:cs typeface="MathJax_Main"/>
              </a:rPr>
              <a:t>) </a:t>
            </a:r>
            <a:r>
              <a:rPr sz="2180" spc="-20" dirty="0">
                <a:latin typeface="MathJax_Main"/>
                <a:cs typeface="MathJax_Main"/>
              </a:rPr>
              <a:t>= </a:t>
            </a:r>
            <a:r>
              <a:rPr sz="2180" spc="139" dirty="0">
                <a:latin typeface="MathJax_Main"/>
                <a:cs typeface="MathJax_Main"/>
              </a:rPr>
              <a:t>(</a:t>
            </a:r>
            <a:r>
              <a:rPr sz="2180" i="1" spc="139" dirty="0">
                <a:latin typeface="Times New Roman"/>
                <a:cs typeface="Times New Roman"/>
              </a:rPr>
              <a:t>R </a:t>
            </a:r>
            <a:r>
              <a:rPr sz="2180" i="1" spc="404" dirty="0">
                <a:latin typeface="Arial"/>
                <a:cs typeface="Arial"/>
              </a:rPr>
              <a:t>− </a:t>
            </a:r>
            <a:r>
              <a:rPr sz="2180" i="1" spc="50" dirty="0">
                <a:latin typeface="Times New Roman"/>
                <a:cs typeface="Times New Roman"/>
              </a:rPr>
              <a:t>r</a:t>
            </a:r>
            <a:r>
              <a:rPr sz="2180" spc="50" dirty="0">
                <a:latin typeface="MathJax_Main"/>
                <a:cs typeface="MathJax_Main"/>
              </a:rPr>
              <a:t>)</a:t>
            </a:r>
            <a:r>
              <a:rPr sz="2180" spc="50" dirty="0">
                <a:latin typeface="LM Sans 10"/>
                <a:cs typeface="LM Sans 10"/>
              </a:rPr>
              <a:t>. </a:t>
            </a:r>
            <a:r>
              <a:rPr sz="2180" spc="-20" dirty="0">
                <a:latin typeface="LM Sans 10"/>
                <a:cs typeface="LM Sans 10"/>
              </a:rPr>
              <a:t>Thus, </a:t>
            </a:r>
            <a:r>
              <a:rPr sz="2180" i="1" spc="30" dirty="0">
                <a:latin typeface="Times New Roman"/>
                <a:cs typeface="Times New Roman"/>
              </a:rPr>
              <a:t>d </a:t>
            </a:r>
            <a:r>
              <a:rPr sz="2180" spc="-20" dirty="0">
                <a:latin typeface="LM Sans 10"/>
                <a:cs typeface="LM Sans 10"/>
              </a:rPr>
              <a:t>divides </a:t>
            </a:r>
            <a:r>
              <a:rPr sz="2180" spc="139" dirty="0">
                <a:latin typeface="MathJax_Main"/>
                <a:cs typeface="MathJax_Main"/>
              </a:rPr>
              <a:t>(</a:t>
            </a:r>
            <a:r>
              <a:rPr sz="2180" i="1" spc="139" dirty="0">
                <a:latin typeface="Times New Roman"/>
                <a:cs typeface="Times New Roman"/>
              </a:rPr>
              <a:t>R </a:t>
            </a:r>
            <a:r>
              <a:rPr sz="2180" i="1" spc="404" dirty="0">
                <a:latin typeface="Arial"/>
                <a:cs typeface="Arial"/>
              </a:rPr>
              <a:t>− </a:t>
            </a:r>
            <a:r>
              <a:rPr sz="2180" i="1" spc="50" dirty="0">
                <a:latin typeface="Times New Roman"/>
                <a:cs typeface="Times New Roman"/>
              </a:rPr>
              <a:t>r</a:t>
            </a:r>
            <a:r>
              <a:rPr sz="2180" spc="50" dirty="0">
                <a:latin typeface="MathJax_Main"/>
                <a:cs typeface="MathJax_Main"/>
              </a:rPr>
              <a:t>)</a:t>
            </a:r>
            <a:r>
              <a:rPr sz="2180" spc="50" dirty="0">
                <a:latin typeface="LM Sans 10"/>
                <a:cs typeface="LM Sans 10"/>
              </a:rPr>
              <a:t>,  </a:t>
            </a:r>
            <a:r>
              <a:rPr sz="2180" spc="-20" dirty="0">
                <a:latin typeface="LM Sans 10"/>
                <a:cs typeface="LM Sans 10"/>
              </a:rPr>
              <a:t>and </a:t>
            </a:r>
            <a:r>
              <a:rPr sz="2180" spc="-10" dirty="0">
                <a:latin typeface="LM Sans 10"/>
                <a:cs typeface="LM Sans 10"/>
              </a:rPr>
              <a:t>so </a:t>
            </a:r>
            <a:r>
              <a:rPr sz="2180" i="1" spc="30" dirty="0">
                <a:latin typeface="Arial"/>
                <a:cs typeface="Arial"/>
              </a:rPr>
              <a:t>|</a:t>
            </a:r>
            <a:r>
              <a:rPr sz="2180" i="1" spc="30" dirty="0">
                <a:latin typeface="Times New Roman"/>
                <a:cs typeface="Times New Roman"/>
              </a:rPr>
              <a:t>d</a:t>
            </a:r>
            <a:r>
              <a:rPr sz="2180" i="1" spc="30" dirty="0">
                <a:latin typeface="Arial"/>
                <a:cs typeface="Arial"/>
              </a:rPr>
              <a:t>|</a:t>
            </a:r>
            <a:r>
              <a:rPr sz="2180" i="1" spc="-10" dirty="0">
                <a:latin typeface="Arial"/>
                <a:cs typeface="Arial"/>
              </a:rPr>
              <a:t> </a:t>
            </a:r>
            <a:r>
              <a:rPr sz="2180" i="1" spc="208" dirty="0">
                <a:latin typeface="Times New Roman"/>
                <a:cs typeface="Times New Roman"/>
              </a:rPr>
              <a:t>&lt;</a:t>
            </a:r>
            <a:r>
              <a:rPr sz="2180" i="1" spc="50" dirty="0">
                <a:latin typeface="Times New Roman"/>
                <a:cs typeface="Times New Roman"/>
              </a:rPr>
              <a:t> </a:t>
            </a:r>
            <a:r>
              <a:rPr sz="2180" i="1" spc="99" dirty="0">
                <a:latin typeface="Arial"/>
                <a:cs typeface="Arial"/>
              </a:rPr>
              <a:t>|</a:t>
            </a:r>
            <a:r>
              <a:rPr sz="2180" spc="99" dirty="0">
                <a:latin typeface="MathJax_Main"/>
                <a:cs typeface="MathJax_Main"/>
              </a:rPr>
              <a:t>(</a:t>
            </a:r>
            <a:r>
              <a:rPr sz="2180" i="1" spc="99" dirty="0">
                <a:latin typeface="Times New Roman"/>
                <a:cs typeface="Times New Roman"/>
              </a:rPr>
              <a:t>R</a:t>
            </a:r>
            <a:r>
              <a:rPr sz="2180" i="1" spc="-50" dirty="0">
                <a:latin typeface="Times New Roman"/>
                <a:cs typeface="Times New Roman"/>
              </a:rPr>
              <a:t> </a:t>
            </a:r>
            <a:r>
              <a:rPr sz="2180" i="1" spc="404" dirty="0">
                <a:latin typeface="Arial"/>
                <a:cs typeface="Arial"/>
              </a:rPr>
              <a:t>−</a:t>
            </a:r>
            <a:r>
              <a:rPr sz="2180" i="1" spc="-129" dirty="0">
                <a:latin typeface="Arial"/>
                <a:cs typeface="Arial"/>
              </a:rPr>
              <a:t> </a:t>
            </a:r>
            <a:r>
              <a:rPr sz="2180" i="1" spc="59" dirty="0">
                <a:latin typeface="Times New Roman"/>
                <a:cs typeface="Times New Roman"/>
              </a:rPr>
              <a:t>r</a:t>
            </a:r>
            <a:r>
              <a:rPr sz="2180" spc="59" dirty="0">
                <a:latin typeface="MathJax_Main"/>
                <a:cs typeface="MathJax_Main"/>
              </a:rPr>
              <a:t>)</a:t>
            </a:r>
            <a:r>
              <a:rPr sz="2180" i="1" spc="59" dirty="0">
                <a:latin typeface="Arial"/>
                <a:cs typeface="Arial"/>
              </a:rPr>
              <a:t>|</a:t>
            </a:r>
            <a:r>
              <a:rPr sz="2180" i="1" spc="109" dirty="0">
                <a:latin typeface="Arial"/>
                <a:cs typeface="Arial"/>
              </a:rPr>
              <a:t> </a:t>
            </a:r>
            <a:r>
              <a:rPr sz="2180" spc="-50" dirty="0">
                <a:latin typeface="LM Sans 10"/>
                <a:cs typeface="LM Sans 10"/>
              </a:rPr>
              <a:t>or</a:t>
            </a:r>
            <a:r>
              <a:rPr sz="2180" spc="-10" dirty="0">
                <a:latin typeface="LM Sans 10"/>
                <a:cs typeface="LM Sans 10"/>
              </a:rPr>
              <a:t> </a:t>
            </a:r>
            <a:r>
              <a:rPr sz="2180" i="1" spc="307" dirty="0">
                <a:latin typeface="Times New Roman"/>
                <a:cs typeface="Times New Roman"/>
              </a:rPr>
              <a:t>R</a:t>
            </a:r>
            <a:r>
              <a:rPr sz="2180" i="1" spc="-50" dirty="0">
                <a:latin typeface="Times New Roman"/>
                <a:cs typeface="Times New Roman"/>
              </a:rPr>
              <a:t> </a:t>
            </a:r>
            <a:r>
              <a:rPr sz="2180" i="1" spc="404" dirty="0">
                <a:latin typeface="Arial"/>
                <a:cs typeface="Arial"/>
              </a:rPr>
              <a:t>−</a:t>
            </a:r>
            <a:r>
              <a:rPr sz="2180" i="1" spc="-129" dirty="0">
                <a:latin typeface="Arial"/>
                <a:cs typeface="Arial"/>
              </a:rPr>
              <a:t> </a:t>
            </a:r>
            <a:r>
              <a:rPr sz="2180" i="1" spc="119" dirty="0">
                <a:latin typeface="Times New Roman"/>
                <a:cs typeface="Times New Roman"/>
              </a:rPr>
              <a:t>r</a:t>
            </a:r>
            <a:r>
              <a:rPr sz="2180" i="1" spc="109" dirty="0">
                <a:latin typeface="Times New Roman"/>
                <a:cs typeface="Times New Roman"/>
              </a:rPr>
              <a:t> </a:t>
            </a:r>
            <a:r>
              <a:rPr sz="2180" spc="-20" dirty="0">
                <a:latin typeface="MathJax_Main"/>
                <a:cs typeface="MathJax_Main"/>
              </a:rPr>
              <a:t>=</a:t>
            </a:r>
            <a:r>
              <a:rPr sz="2180" spc="50" dirty="0">
                <a:latin typeface="MathJax_Main"/>
                <a:cs typeface="MathJax_Main"/>
              </a:rPr>
              <a:t> </a:t>
            </a:r>
            <a:r>
              <a:rPr sz="2180" spc="-20" dirty="0">
                <a:latin typeface="MathJax_Main"/>
                <a:cs typeface="MathJax_Main"/>
              </a:rPr>
              <a:t>0</a:t>
            </a:r>
            <a:r>
              <a:rPr sz="2180" spc="-20" dirty="0">
                <a:latin typeface="LM Sans 10"/>
                <a:cs typeface="LM Sans 10"/>
              </a:rPr>
              <a:t>.</a:t>
            </a:r>
            <a:r>
              <a:rPr sz="2180" spc="226" dirty="0">
                <a:latin typeface="LM Sans 10"/>
                <a:cs typeface="LM Sans 10"/>
              </a:rPr>
              <a:t> </a:t>
            </a:r>
            <a:r>
              <a:rPr sz="2180" spc="-20" dirty="0">
                <a:latin typeface="LM Sans 10"/>
                <a:cs typeface="LM Sans 10"/>
              </a:rPr>
              <a:t>But</a:t>
            </a:r>
            <a:r>
              <a:rPr sz="2180" spc="-10" dirty="0">
                <a:latin typeface="LM Sans 10"/>
                <a:cs typeface="LM Sans 10"/>
              </a:rPr>
              <a:t> </a:t>
            </a:r>
            <a:r>
              <a:rPr sz="2180" spc="-50" dirty="0">
                <a:latin typeface="LM Sans 10"/>
                <a:cs typeface="LM Sans 10"/>
              </a:rPr>
              <a:t>we</a:t>
            </a:r>
            <a:r>
              <a:rPr sz="2180" spc="-10" dirty="0">
                <a:latin typeface="LM Sans 10"/>
                <a:cs typeface="LM Sans 10"/>
              </a:rPr>
              <a:t> </a:t>
            </a:r>
            <a:r>
              <a:rPr sz="2180" spc="-30" dirty="0">
                <a:latin typeface="LM Sans 10"/>
                <a:cs typeface="LM Sans 10"/>
              </a:rPr>
              <a:t>know</a:t>
            </a:r>
            <a:r>
              <a:rPr sz="2180" spc="-10" dirty="0">
                <a:latin typeface="LM Sans 10"/>
                <a:cs typeface="LM Sans 10"/>
              </a:rPr>
              <a:t> that </a:t>
            </a:r>
            <a:r>
              <a:rPr sz="2180" spc="-10" dirty="0">
                <a:latin typeface="MathJax_Main"/>
                <a:cs typeface="MathJax_Main"/>
              </a:rPr>
              <a:t>0</a:t>
            </a:r>
            <a:r>
              <a:rPr sz="2180" spc="40" dirty="0">
                <a:latin typeface="MathJax_Main"/>
                <a:cs typeface="MathJax_Main"/>
              </a:rPr>
              <a:t> </a:t>
            </a:r>
            <a:r>
              <a:rPr sz="2180" i="1" spc="486" dirty="0">
                <a:latin typeface="Arial"/>
                <a:cs typeface="Arial"/>
              </a:rPr>
              <a:t>≤</a:t>
            </a:r>
            <a:r>
              <a:rPr sz="2180" i="1" spc="-10" dirty="0">
                <a:latin typeface="Arial"/>
                <a:cs typeface="Arial"/>
              </a:rPr>
              <a:t> </a:t>
            </a:r>
            <a:r>
              <a:rPr sz="2180" i="1" spc="50" dirty="0">
                <a:latin typeface="Times New Roman"/>
                <a:cs typeface="Times New Roman"/>
              </a:rPr>
              <a:t>r,</a:t>
            </a:r>
            <a:r>
              <a:rPr sz="2180" i="1" spc="-188" dirty="0">
                <a:latin typeface="Times New Roman"/>
                <a:cs typeface="Times New Roman"/>
              </a:rPr>
              <a:t> </a:t>
            </a:r>
            <a:r>
              <a:rPr sz="2180" i="1" spc="307" dirty="0">
                <a:latin typeface="Times New Roman"/>
                <a:cs typeface="Times New Roman"/>
              </a:rPr>
              <a:t>R</a:t>
            </a:r>
            <a:r>
              <a:rPr sz="2180" i="1" spc="69" dirty="0">
                <a:latin typeface="Times New Roman"/>
                <a:cs typeface="Times New Roman"/>
              </a:rPr>
              <a:t> </a:t>
            </a:r>
            <a:r>
              <a:rPr sz="2180" i="1" spc="208" dirty="0">
                <a:latin typeface="Times New Roman"/>
                <a:cs typeface="Times New Roman"/>
              </a:rPr>
              <a:t>&lt;</a:t>
            </a:r>
            <a:r>
              <a:rPr sz="2180" i="1" spc="50" dirty="0">
                <a:latin typeface="Times New Roman"/>
                <a:cs typeface="Times New Roman"/>
              </a:rPr>
              <a:t> </a:t>
            </a:r>
            <a:r>
              <a:rPr sz="2180" i="1" spc="10" dirty="0">
                <a:latin typeface="Times New Roman"/>
                <a:cs typeface="Times New Roman"/>
              </a:rPr>
              <a:t>d</a:t>
            </a:r>
            <a:r>
              <a:rPr sz="2180" spc="10" dirty="0">
                <a:latin typeface="LM Sans 10"/>
                <a:cs typeface="LM Sans 10"/>
              </a:rPr>
              <a:t>,</a:t>
            </a:r>
            <a:r>
              <a:rPr sz="2180" spc="-10" dirty="0">
                <a:latin typeface="LM Sans 10"/>
                <a:cs typeface="LM Sans 10"/>
              </a:rPr>
              <a:t> so</a:t>
            </a:r>
            <a:endParaRPr sz="2180">
              <a:latin typeface="LM Sans 10"/>
              <a:cs typeface="LM Sans 10"/>
            </a:endParaRPr>
          </a:p>
          <a:p>
            <a:pPr marL="25168" marR="10067">
              <a:lnSpc>
                <a:spcPct val="102600"/>
              </a:lnSpc>
            </a:pPr>
            <a:r>
              <a:rPr sz="2180" i="1" spc="159" dirty="0">
                <a:latin typeface="Arial"/>
                <a:cs typeface="Arial"/>
              </a:rPr>
              <a:t>|</a:t>
            </a:r>
            <a:r>
              <a:rPr sz="2180" i="1" spc="159" dirty="0">
                <a:latin typeface="Times New Roman"/>
                <a:cs typeface="Times New Roman"/>
              </a:rPr>
              <a:t>R </a:t>
            </a:r>
            <a:r>
              <a:rPr sz="2180" i="1" spc="404" dirty="0">
                <a:latin typeface="Arial"/>
                <a:cs typeface="Arial"/>
              </a:rPr>
              <a:t>− </a:t>
            </a:r>
            <a:r>
              <a:rPr sz="2180" i="1" spc="109" dirty="0">
                <a:latin typeface="Times New Roman"/>
                <a:cs typeface="Times New Roman"/>
              </a:rPr>
              <a:t>r</a:t>
            </a:r>
            <a:r>
              <a:rPr sz="2180" i="1" spc="109" dirty="0">
                <a:latin typeface="Arial"/>
                <a:cs typeface="Arial"/>
              </a:rPr>
              <a:t>| </a:t>
            </a:r>
            <a:r>
              <a:rPr sz="2180" i="1" spc="208" dirty="0">
                <a:latin typeface="Times New Roman"/>
                <a:cs typeface="Times New Roman"/>
              </a:rPr>
              <a:t>&lt; </a:t>
            </a:r>
            <a:r>
              <a:rPr sz="2180" i="1" spc="10" dirty="0">
                <a:latin typeface="Times New Roman"/>
                <a:cs typeface="Times New Roman"/>
              </a:rPr>
              <a:t>d</a:t>
            </a:r>
            <a:r>
              <a:rPr sz="2180" spc="10" dirty="0">
                <a:latin typeface="LM Sans 10"/>
                <a:cs typeface="LM Sans 10"/>
              </a:rPr>
              <a:t>, </a:t>
            </a:r>
            <a:r>
              <a:rPr sz="2180" spc="-20" dirty="0">
                <a:latin typeface="LM Sans 10"/>
                <a:cs typeface="LM Sans 10"/>
              </a:rPr>
              <a:t>and </a:t>
            </a:r>
            <a:r>
              <a:rPr sz="2180" spc="-50" dirty="0">
                <a:latin typeface="LM Sans 10"/>
                <a:cs typeface="LM Sans 10"/>
              </a:rPr>
              <a:t>we </a:t>
            </a:r>
            <a:r>
              <a:rPr sz="2180" spc="-10" dirty="0">
                <a:latin typeface="LM Sans 10"/>
                <a:cs typeface="LM Sans 10"/>
              </a:rPr>
              <a:t>must </a:t>
            </a:r>
            <a:r>
              <a:rPr sz="2180" spc="-20" dirty="0">
                <a:latin typeface="LM Sans 10"/>
                <a:cs typeface="LM Sans 10"/>
              </a:rPr>
              <a:t>have </a:t>
            </a:r>
            <a:r>
              <a:rPr sz="2180" i="1" spc="307" dirty="0">
                <a:latin typeface="Times New Roman"/>
                <a:cs typeface="Times New Roman"/>
              </a:rPr>
              <a:t>R </a:t>
            </a:r>
            <a:r>
              <a:rPr sz="2180" i="1" spc="404" dirty="0">
                <a:latin typeface="Arial"/>
                <a:cs typeface="Arial"/>
              </a:rPr>
              <a:t>− </a:t>
            </a:r>
            <a:r>
              <a:rPr sz="2180" i="1" spc="119" dirty="0">
                <a:latin typeface="Times New Roman"/>
                <a:cs typeface="Times New Roman"/>
              </a:rPr>
              <a:t>r </a:t>
            </a:r>
            <a:r>
              <a:rPr sz="2180" spc="-20" dirty="0">
                <a:latin typeface="MathJax_Main"/>
                <a:cs typeface="MathJax_Main"/>
              </a:rPr>
              <a:t>= 0</a:t>
            </a:r>
            <a:r>
              <a:rPr sz="2180" spc="-20" dirty="0">
                <a:latin typeface="LM Sans 10"/>
                <a:cs typeface="LM Sans 10"/>
              </a:rPr>
              <a:t>. This </a:t>
            </a:r>
            <a:r>
              <a:rPr sz="2180" spc="-10" dirty="0">
                <a:latin typeface="LM Sans 10"/>
                <a:cs typeface="LM Sans 10"/>
              </a:rPr>
              <a:t>means </a:t>
            </a:r>
            <a:r>
              <a:rPr sz="2180" i="1" spc="307" dirty="0">
                <a:latin typeface="Times New Roman"/>
                <a:cs typeface="Times New Roman"/>
              </a:rPr>
              <a:t>R </a:t>
            </a:r>
            <a:r>
              <a:rPr sz="2180" spc="-20" dirty="0">
                <a:latin typeface="MathJax_Main"/>
                <a:cs typeface="MathJax_Main"/>
              </a:rPr>
              <a:t>= </a:t>
            </a:r>
            <a:r>
              <a:rPr sz="2180" i="1" spc="89" dirty="0">
                <a:latin typeface="Times New Roman"/>
                <a:cs typeface="Times New Roman"/>
              </a:rPr>
              <a:t>r</a:t>
            </a:r>
            <a:r>
              <a:rPr sz="2180" spc="89" dirty="0">
                <a:latin typeface="LM Sans 10"/>
                <a:cs typeface="LM Sans 10"/>
              </a:rPr>
              <a:t>, </a:t>
            </a:r>
            <a:r>
              <a:rPr sz="2180" spc="-10" dirty="0">
                <a:latin typeface="LM Sans 10"/>
                <a:cs typeface="LM Sans 10"/>
              </a:rPr>
              <a:t>which  substituting </a:t>
            </a:r>
            <a:r>
              <a:rPr sz="2180" spc="-20" dirty="0">
                <a:latin typeface="LM Sans 10"/>
                <a:cs typeface="LM Sans 10"/>
              </a:rPr>
              <a:t>into </a:t>
            </a:r>
            <a:r>
              <a:rPr sz="2180" spc="-30" dirty="0">
                <a:latin typeface="LM Sans 10"/>
                <a:cs typeface="LM Sans 10"/>
              </a:rPr>
              <a:t>original </a:t>
            </a:r>
            <a:r>
              <a:rPr sz="2180" spc="-10" dirty="0">
                <a:latin typeface="LM Sans 10"/>
                <a:cs typeface="LM Sans 10"/>
              </a:rPr>
              <a:t>equations gives </a:t>
            </a:r>
            <a:r>
              <a:rPr sz="2180" i="1" spc="50" dirty="0">
                <a:latin typeface="Times New Roman"/>
                <a:cs typeface="Times New Roman"/>
              </a:rPr>
              <a:t>a </a:t>
            </a:r>
            <a:r>
              <a:rPr sz="2180" i="1" spc="404" dirty="0">
                <a:latin typeface="Arial"/>
                <a:cs typeface="Arial"/>
              </a:rPr>
              <a:t>− </a:t>
            </a:r>
            <a:r>
              <a:rPr sz="2180" i="1" spc="119" dirty="0">
                <a:latin typeface="Times New Roman"/>
                <a:cs typeface="Times New Roman"/>
              </a:rPr>
              <a:t>r </a:t>
            </a:r>
            <a:r>
              <a:rPr sz="2180" spc="-20" dirty="0">
                <a:latin typeface="MathJax_Main"/>
                <a:cs typeface="MathJax_Main"/>
              </a:rPr>
              <a:t>= </a:t>
            </a:r>
            <a:r>
              <a:rPr sz="2180" i="1" spc="-50" dirty="0">
                <a:latin typeface="Times New Roman"/>
                <a:cs typeface="Times New Roman"/>
              </a:rPr>
              <a:t>dq </a:t>
            </a:r>
            <a:r>
              <a:rPr sz="2180" spc="-20" dirty="0">
                <a:latin typeface="MathJax_Main"/>
                <a:cs typeface="MathJax_Main"/>
              </a:rPr>
              <a:t>= </a:t>
            </a:r>
            <a:r>
              <a:rPr sz="2180" i="1" spc="50" dirty="0">
                <a:latin typeface="Times New Roman"/>
                <a:cs typeface="Times New Roman"/>
              </a:rPr>
              <a:t>dQ</a:t>
            </a:r>
            <a:r>
              <a:rPr sz="2180" spc="50" dirty="0">
                <a:latin typeface="LM Sans 10"/>
                <a:cs typeface="LM Sans 10"/>
              </a:rPr>
              <a:t>. </a:t>
            </a:r>
            <a:r>
              <a:rPr sz="2180" spc="-20" dirty="0">
                <a:latin typeface="LM Sans 10"/>
                <a:cs typeface="LM Sans 10"/>
              </a:rPr>
              <a:t>Since </a:t>
            </a:r>
            <a:r>
              <a:rPr sz="2180" i="1" spc="30" dirty="0">
                <a:latin typeface="Times New Roman"/>
                <a:cs typeface="Times New Roman"/>
              </a:rPr>
              <a:t>d </a:t>
            </a:r>
            <a:r>
              <a:rPr sz="2180" i="1" spc="-20" dirty="0">
                <a:latin typeface="Arial"/>
                <a:cs typeface="Arial"/>
              </a:rPr>
              <a:t>ƒ</a:t>
            </a:r>
            <a:r>
              <a:rPr sz="2180" spc="-20" dirty="0">
                <a:latin typeface="MathJax_Main"/>
                <a:cs typeface="MathJax_Main"/>
              </a:rPr>
              <a:t>= 0</a:t>
            </a:r>
            <a:r>
              <a:rPr sz="2180" spc="-20" dirty="0">
                <a:latin typeface="LM Sans 10"/>
                <a:cs typeface="LM Sans 10"/>
              </a:rPr>
              <a:t>,  dividing </a:t>
            </a:r>
            <a:r>
              <a:rPr sz="2180" dirty="0">
                <a:latin typeface="LM Sans 10"/>
                <a:cs typeface="LM Sans 10"/>
              </a:rPr>
              <a:t>both </a:t>
            </a:r>
            <a:r>
              <a:rPr sz="2180" spc="-10" dirty="0">
                <a:latin typeface="LM Sans 10"/>
                <a:cs typeface="LM Sans 10"/>
              </a:rPr>
              <a:t>sides of </a:t>
            </a:r>
            <a:r>
              <a:rPr sz="2180" i="1" spc="-50" dirty="0">
                <a:latin typeface="Times New Roman"/>
                <a:cs typeface="Times New Roman"/>
              </a:rPr>
              <a:t>dq </a:t>
            </a:r>
            <a:r>
              <a:rPr sz="2180" spc="-20" dirty="0">
                <a:latin typeface="MathJax_Main"/>
                <a:cs typeface="MathJax_Main"/>
              </a:rPr>
              <a:t>= </a:t>
            </a:r>
            <a:r>
              <a:rPr sz="2180" i="1" spc="79" dirty="0">
                <a:latin typeface="Times New Roman"/>
                <a:cs typeface="Times New Roman"/>
              </a:rPr>
              <a:t>dQ </a:t>
            </a:r>
            <a:r>
              <a:rPr sz="2180" spc="-50" dirty="0">
                <a:latin typeface="LM Sans 10"/>
                <a:cs typeface="LM Sans 10"/>
              </a:rPr>
              <a:t>by </a:t>
            </a:r>
            <a:r>
              <a:rPr sz="2180" i="1" spc="30" dirty="0">
                <a:latin typeface="Times New Roman"/>
                <a:cs typeface="Times New Roman"/>
              </a:rPr>
              <a:t>d </a:t>
            </a:r>
            <a:r>
              <a:rPr sz="2180" spc="-50" dirty="0">
                <a:latin typeface="LM Sans 10"/>
                <a:cs typeface="LM Sans 10"/>
              </a:rPr>
              <a:t>we </a:t>
            </a:r>
            <a:r>
              <a:rPr sz="2180" spc="-10" dirty="0">
                <a:latin typeface="LM Sans 10"/>
                <a:cs typeface="LM Sans 10"/>
              </a:rPr>
              <a:t>get that </a:t>
            </a:r>
            <a:r>
              <a:rPr sz="2180" i="1" spc="-129" dirty="0">
                <a:latin typeface="Times New Roman"/>
                <a:cs typeface="Times New Roman"/>
              </a:rPr>
              <a:t>q </a:t>
            </a:r>
            <a:r>
              <a:rPr sz="2180" spc="-20" dirty="0">
                <a:latin typeface="MathJax_Main"/>
                <a:cs typeface="MathJax_Main"/>
              </a:rPr>
              <a:t>= </a:t>
            </a:r>
            <a:r>
              <a:rPr sz="2180" i="1" spc="59" dirty="0">
                <a:latin typeface="Times New Roman"/>
                <a:cs typeface="Times New Roman"/>
              </a:rPr>
              <a:t>Q</a:t>
            </a:r>
            <a:r>
              <a:rPr sz="2180" spc="59" dirty="0">
                <a:latin typeface="LM Sans 10"/>
                <a:cs typeface="LM Sans 10"/>
              </a:rPr>
              <a:t>. </a:t>
            </a:r>
            <a:r>
              <a:rPr sz="2180" spc="-30" dirty="0">
                <a:latin typeface="LM Sans 10"/>
                <a:cs typeface="LM Sans 10"/>
              </a:rPr>
              <a:t>Therefore </a:t>
            </a:r>
            <a:r>
              <a:rPr sz="2180" spc="-50" dirty="0">
                <a:latin typeface="LM Sans 10"/>
                <a:cs typeface="LM Sans 10"/>
              </a:rPr>
              <a:t>we </a:t>
            </a:r>
            <a:r>
              <a:rPr sz="2180" spc="-20" dirty="0">
                <a:latin typeface="LM Sans 10"/>
                <a:cs typeface="LM Sans 10"/>
              </a:rPr>
              <a:t>have  </a:t>
            </a:r>
            <a:r>
              <a:rPr sz="2180" spc="-40" dirty="0">
                <a:latin typeface="LM Sans 10"/>
                <a:cs typeface="LM Sans 10"/>
              </a:rPr>
              <a:t>showed </a:t>
            </a:r>
            <a:r>
              <a:rPr sz="2180" spc="-10" dirty="0">
                <a:latin typeface="LM Sans 10"/>
                <a:cs typeface="LM Sans 10"/>
              </a:rPr>
              <a:t>that </a:t>
            </a:r>
            <a:r>
              <a:rPr sz="2180" i="1" spc="119" dirty="0">
                <a:latin typeface="Times New Roman"/>
                <a:cs typeface="Times New Roman"/>
              </a:rPr>
              <a:t>r </a:t>
            </a:r>
            <a:r>
              <a:rPr sz="2180" spc="-20" dirty="0">
                <a:latin typeface="MathJax_Main"/>
                <a:cs typeface="MathJax_Main"/>
              </a:rPr>
              <a:t>= </a:t>
            </a:r>
            <a:r>
              <a:rPr sz="2180" i="1" spc="307" dirty="0">
                <a:latin typeface="Times New Roman"/>
                <a:cs typeface="Times New Roman"/>
              </a:rPr>
              <a:t>R </a:t>
            </a:r>
            <a:r>
              <a:rPr sz="2180" spc="-20" dirty="0">
                <a:latin typeface="LM Sans 10"/>
                <a:cs typeface="LM Sans 10"/>
              </a:rPr>
              <a:t>and </a:t>
            </a:r>
            <a:r>
              <a:rPr sz="2180" i="1" spc="-129" dirty="0">
                <a:latin typeface="Times New Roman"/>
                <a:cs typeface="Times New Roman"/>
              </a:rPr>
              <a:t>q </a:t>
            </a:r>
            <a:r>
              <a:rPr sz="2180" spc="-20" dirty="0">
                <a:latin typeface="MathJax_Main"/>
                <a:cs typeface="MathJax_Main"/>
              </a:rPr>
              <a:t>= </a:t>
            </a:r>
            <a:r>
              <a:rPr sz="2180" i="1" spc="59" dirty="0">
                <a:latin typeface="Times New Roman"/>
                <a:cs typeface="Times New Roman"/>
              </a:rPr>
              <a:t>Q</a:t>
            </a:r>
            <a:r>
              <a:rPr sz="2180" spc="59" dirty="0">
                <a:latin typeface="LM Sans 10"/>
                <a:cs typeface="LM Sans 10"/>
              </a:rPr>
              <a:t>, </a:t>
            </a:r>
            <a:r>
              <a:rPr sz="2180" spc="-30" dirty="0">
                <a:latin typeface="LM Sans 10"/>
                <a:cs typeface="LM Sans 10"/>
              </a:rPr>
              <a:t>proving </a:t>
            </a:r>
            <a:r>
              <a:rPr sz="2180" spc="-20" dirty="0">
                <a:latin typeface="LM Sans 10"/>
                <a:cs typeface="LM Sans 10"/>
              </a:rPr>
              <a:t>uniqueness.</a:t>
            </a:r>
            <a:r>
              <a:rPr sz="2180" spc="69" dirty="0">
                <a:latin typeface="LM Sans 10"/>
                <a:cs typeface="LM Sans 10"/>
              </a:rPr>
              <a:t> </a:t>
            </a:r>
            <a:r>
              <a:rPr sz="2180" spc="-20" dirty="0">
                <a:latin typeface="MathJax_AMS"/>
                <a:cs typeface="MathJax_AMS"/>
              </a:rPr>
              <a:t>Q</a:t>
            </a:r>
            <a:endParaRPr sz="2180">
              <a:latin typeface="MathJax_AMS"/>
              <a:cs typeface="MathJax_AMS"/>
            </a:endParaRPr>
          </a:p>
        </p:txBody>
      </p:sp>
    </p:spTree>
    <p:extLst>
      <p:ext uri="{BB962C8B-B14F-4D97-AF65-F5344CB8AC3E}">
        <p14:creationId xmlns:p14="http://schemas.microsoft.com/office/powerpoint/2010/main" val="3734644154"/>
      </p:ext>
    </p:extLst>
  </p:cSld>
  <p:clrMapOvr>
    <a:masterClrMapping/>
  </p:clrMapOvr>
  <p:transition>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565652" y="6438239"/>
            <a:ext cx="85568" cy="60401"/>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sz="3567"/>
          </a:p>
        </p:txBody>
      </p:sp>
      <p:sp>
        <p:nvSpPr>
          <p:cNvPr id="3" name="object 3"/>
          <p:cNvSpPr/>
          <p:nvPr/>
        </p:nvSpPr>
        <p:spPr>
          <a:xfrm>
            <a:off x="7407879" y="6430385"/>
            <a:ext cx="50334" cy="75501"/>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sz="3567"/>
          </a:p>
        </p:txBody>
      </p:sp>
      <p:sp>
        <p:nvSpPr>
          <p:cNvPr id="4" name="object 4"/>
          <p:cNvSpPr/>
          <p:nvPr/>
        </p:nvSpPr>
        <p:spPr>
          <a:xfrm>
            <a:off x="7760221" y="6430385"/>
            <a:ext cx="50334" cy="75501"/>
          </a:xfrm>
          <a:custGeom>
            <a:avLst/>
            <a:gdLst/>
            <a:ahLst/>
            <a:cxnLst/>
            <a:rect l="l" t="t" r="r" b="b"/>
            <a:pathLst>
              <a:path w="25400" h="38100">
                <a:moveTo>
                  <a:pt x="0" y="0"/>
                </a:moveTo>
                <a:lnTo>
                  <a:pt x="0" y="38100"/>
                </a:lnTo>
                <a:lnTo>
                  <a:pt x="25399" y="19050"/>
                </a:lnTo>
                <a:lnTo>
                  <a:pt x="0" y="0"/>
                </a:lnTo>
                <a:close/>
              </a:path>
            </a:pathLst>
          </a:custGeom>
          <a:solidFill>
            <a:srgbClr val="D6D6EF"/>
          </a:solidFill>
        </p:spPr>
        <p:txBody>
          <a:bodyPr wrap="square" lIns="0" tIns="0" rIns="0" bIns="0" rtlCol="0"/>
          <a:lstStyle/>
          <a:p>
            <a:endParaRPr sz="3567"/>
          </a:p>
        </p:txBody>
      </p:sp>
      <p:grpSp>
        <p:nvGrpSpPr>
          <p:cNvPr id="5" name="object 5"/>
          <p:cNvGrpSpPr/>
          <p:nvPr/>
        </p:nvGrpSpPr>
        <p:grpSpPr>
          <a:xfrm>
            <a:off x="7953750" y="6412788"/>
            <a:ext cx="402672" cy="110735"/>
            <a:chOff x="3242526" y="3236083"/>
            <a:chExt cx="203200" cy="55880"/>
          </a:xfrm>
        </p:grpSpPr>
        <p:sp>
          <p:nvSpPr>
            <p:cNvPr id="6" name="object 6"/>
            <p:cNvSpPr/>
            <p:nvPr/>
          </p:nvSpPr>
          <p:spPr>
            <a:xfrm>
              <a:off x="3305694" y="3238613"/>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3" y="0"/>
                  </a:lnTo>
                  <a:lnTo>
                    <a:pt x="63833" y="30480"/>
                  </a:lnTo>
                  <a:lnTo>
                    <a:pt x="53672" y="30480"/>
                  </a:lnTo>
                </a:path>
              </a:pathLst>
            </a:custGeom>
            <a:ln w="5060">
              <a:solidFill>
                <a:srgbClr val="ADADE0"/>
              </a:solidFill>
            </a:ln>
          </p:spPr>
          <p:txBody>
            <a:bodyPr wrap="square" lIns="0" tIns="0" rIns="0" bIns="0" rtlCol="0"/>
            <a:lstStyle/>
            <a:p>
              <a:endParaRPr sz="3567"/>
            </a:p>
          </p:txBody>
        </p:sp>
        <p:sp>
          <p:nvSpPr>
            <p:cNvPr id="7" name="object 7"/>
            <p:cNvSpPr/>
            <p:nvPr/>
          </p:nvSpPr>
          <p:spPr>
            <a:xfrm>
              <a:off x="3242526" y="3244964"/>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sz="3567"/>
            </a:p>
          </p:txBody>
        </p:sp>
      </p:grpSp>
      <p:grpSp>
        <p:nvGrpSpPr>
          <p:cNvPr id="8" name="object 8"/>
          <p:cNvGrpSpPr/>
          <p:nvPr/>
        </p:nvGrpSpPr>
        <p:grpSpPr>
          <a:xfrm>
            <a:off x="8499596" y="6410283"/>
            <a:ext cx="402672" cy="115766"/>
            <a:chOff x="3517976" y="3234818"/>
            <a:chExt cx="203200" cy="58419"/>
          </a:xfrm>
        </p:grpSpPr>
        <p:sp>
          <p:nvSpPr>
            <p:cNvPr id="9" name="object 9"/>
            <p:cNvSpPr/>
            <p:nvPr/>
          </p:nvSpPr>
          <p:spPr>
            <a:xfrm>
              <a:off x="3606877" y="3251314"/>
              <a:ext cx="38100" cy="0"/>
            </a:xfrm>
            <a:custGeom>
              <a:avLst/>
              <a:gdLst/>
              <a:ahLst/>
              <a:cxnLst/>
              <a:rect l="l" t="t" r="r" b="b"/>
              <a:pathLst>
                <a:path w="38100">
                  <a:moveTo>
                    <a:pt x="0" y="0"/>
                  </a:moveTo>
                  <a:lnTo>
                    <a:pt x="38101" y="0"/>
                  </a:lnTo>
                </a:path>
              </a:pathLst>
            </a:custGeom>
            <a:ln w="7591">
              <a:solidFill>
                <a:srgbClr val="ADADE0"/>
              </a:solidFill>
            </a:ln>
          </p:spPr>
          <p:txBody>
            <a:bodyPr wrap="square" lIns="0" tIns="0" rIns="0" bIns="0" rtlCol="0"/>
            <a:lstStyle/>
            <a:p>
              <a:endParaRPr sz="3567"/>
            </a:p>
          </p:txBody>
        </p:sp>
        <p:sp>
          <p:nvSpPr>
            <p:cNvPr id="10" name="object 10"/>
            <p:cNvSpPr/>
            <p:nvPr/>
          </p:nvSpPr>
          <p:spPr>
            <a:xfrm>
              <a:off x="3517976" y="3244964"/>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sz="3567"/>
            </a:p>
          </p:txBody>
        </p:sp>
        <p:sp>
          <p:nvSpPr>
            <p:cNvPr id="11" name="object 11"/>
            <p:cNvSpPr/>
            <p:nvPr/>
          </p:nvSpPr>
          <p:spPr>
            <a:xfrm>
              <a:off x="3594177" y="3238613"/>
              <a:ext cx="50800" cy="50800"/>
            </a:xfrm>
            <a:custGeom>
              <a:avLst/>
              <a:gdLst/>
              <a:ahLst/>
              <a:cxnLst/>
              <a:rect l="l" t="t" r="r" b="b"/>
              <a:pathLst>
                <a:path w="50800" h="50800">
                  <a:moveTo>
                    <a:pt x="0" y="0"/>
                  </a:moveTo>
                  <a:lnTo>
                    <a:pt x="38100" y="0"/>
                  </a:lnTo>
                </a:path>
                <a:path w="50800" h="50800">
                  <a:moveTo>
                    <a:pt x="12700" y="25400"/>
                  </a:moveTo>
                  <a:lnTo>
                    <a:pt x="50801" y="25400"/>
                  </a:lnTo>
                </a:path>
                <a:path w="50800" h="50800">
                  <a:moveTo>
                    <a:pt x="0" y="38100"/>
                  </a:moveTo>
                  <a:lnTo>
                    <a:pt x="38100" y="38100"/>
                  </a:lnTo>
                </a:path>
                <a:path w="50800" h="50800">
                  <a:moveTo>
                    <a:pt x="12700" y="50800"/>
                  </a:moveTo>
                  <a:lnTo>
                    <a:pt x="50801" y="50800"/>
                  </a:lnTo>
                </a:path>
              </a:pathLst>
            </a:custGeom>
            <a:ln w="7591">
              <a:solidFill>
                <a:srgbClr val="D6D6EF"/>
              </a:solidFill>
            </a:ln>
          </p:spPr>
          <p:txBody>
            <a:bodyPr wrap="square" lIns="0" tIns="0" rIns="0" bIns="0" rtlCol="0"/>
            <a:lstStyle/>
            <a:p>
              <a:endParaRPr sz="3567"/>
            </a:p>
          </p:txBody>
        </p:sp>
      </p:grpSp>
      <p:grpSp>
        <p:nvGrpSpPr>
          <p:cNvPr id="12" name="object 12"/>
          <p:cNvGrpSpPr/>
          <p:nvPr/>
        </p:nvGrpSpPr>
        <p:grpSpPr>
          <a:xfrm>
            <a:off x="9045468" y="6410283"/>
            <a:ext cx="402672" cy="115766"/>
            <a:chOff x="3793439" y="3234818"/>
            <a:chExt cx="203200" cy="58419"/>
          </a:xfrm>
        </p:grpSpPr>
        <p:sp>
          <p:nvSpPr>
            <p:cNvPr id="13" name="object 13"/>
            <p:cNvSpPr/>
            <p:nvPr/>
          </p:nvSpPr>
          <p:spPr>
            <a:xfrm>
              <a:off x="3869640" y="3238613"/>
              <a:ext cx="50800" cy="25400"/>
            </a:xfrm>
            <a:custGeom>
              <a:avLst/>
              <a:gdLst/>
              <a:ahLst/>
              <a:cxnLst/>
              <a:rect l="l" t="t" r="r" b="b"/>
              <a:pathLst>
                <a:path w="50800" h="25400">
                  <a:moveTo>
                    <a:pt x="0" y="0"/>
                  </a:moveTo>
                  <a:lnTo>
                    <a:pt x="38100" y="0"/>
                  </a:lnTo>
                </a:path>
                <a:path w="50800" h="25400">
                  <a:moveTo>
                    <a:pt x="12700" y="12700"/>
                  </a:moveTo>
                  <a:lnTo>
                    <a:pt x="50801" y="12700"/>
                  </a:lnTo>
                </a:path>
                <a:path w="50800" h="25400">
                  <a:moveTo>
                    <a:pt x="12700" y="25400"/>
                  </a:moveTo>
                  <a:lnTo>
                    <a:pt x="50801" y="25400"/>
                  </a:lnTo>
                </a:path>
              </a:pathLst>
            </a:custGeom>
            <a:ln w="7591">
              <a:solidFill>
                <a:srgbClr val="ADADE0"/>
              </a:solidFill>
            </a:ln>
          </p:spPr>
          <p:txBody>
            <a:bodyPr wrap="square" lIns="0" tIns="0" rIns="0" bIns="0" rtlCol="0"/>
            <a:lstStyle/>
            <a:p>
              <a:endParaRPr sz="3567"/>
            </a:p>
          </p:txBody>
        </p:sp>
        <p:sp>
          <p:nvSpPr>
            <p:cNvPr id="14" name="object 14"/>
            <p:cNvSpPr/>
            <p:nvPr/>
          </p:nvSpPr>
          <p:spPr>
            <a:xfrm>
              <a:off x="3793439" y="3244964"/>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sz="3567"/>
            </a:p>
          </p:txBody>
        </p:sp>
        <p:sp>
          <p:nvSpPr>
            <p:cNvPr id="15" name="object 15"/>
            <p:cNvSpPr/>
            <p:nvPr/>
          </p:nvSpPr>
          <p:spPr>
            <a:xfrm>
              <a:off x="3869640" y="3276714"/>
              <a:ext cx="50800" cy="12700"/>
            </a:xfrm>
            <a:custGeom>
              <a:avLst/>
              <a:gdLst/>
              <a:ahLst/>
              <a:cxnLst/>
              <a:rect l="l" t="t" r="r" b="b"/>
              <a:pathLst>
                <a:path w="50800" h="12700">
                  <a:moveTo>
                    <a:pt x="0" y="0"/>
                  </a:moveTo>
                  <a:lnTo>
                    <a:pt x="38100" y="0"/>
                  </a:lnTo>
                </a:path>
                <a:path w="50800" h="12700">
                  <a:moveTo>
                    <a:pt x="12700" y="12700"/>
                  </a:moveTo>
                  <a:lnTo>
                    <a:pt x="50801" y="12700"/>
                  </a:lnTo>
                </a:path>
              </a:pathLst>
            </a:custGeom>
            <a:ln w="7591">
              <a:solidFill>
                <a:srgbClr val="D6D6EF"/>
              </a:solidFill>
            </a:ln>
          </p:spPr>
          <p:txBody>
            <a:bodyPr wrap="square" lIns="0" tIns="0" rIns="0" bIns="0" rtlCol="0"/>
            <a:lstStyle/>
            <a:p>
              <a:endParaRPr sz="3567"/>
            </a:p>
          </p:txBody>
        </p:sp>
      </p:grpSp>
      <p:sp>
        <p:nvSpPr>
          <p:cNvPr id="16" name="object 16"/>
          <p:cNvSpPr/>
          <p:nvPr/>
        </p:nvSpPr>
        <p:spPr>
          <a:xfrm>
            <a:off x="9742318" y="6417802"/>
            <a:ext cx="100668" cy="100668"/>
          </a:xfrm>
          <a:custGeom>
            <a:avLst/>
            <a:gdLst/>
            <a:ahLst/>
            <a:cxnLst/>
            <a:rect l="l" t="t" r="r" b="b"/>
            <a:pathLst>
              <a:path w="50800" h="50800">
                <a:moveTo>
                  <a:pt x="0" y="0"/>
                </a:moveTo>
                <a:lnTo>
                  <a:pt x="38100" y="0"/>
                </a:lnTo>
              </a:path>
              <a:path w="50800" h="50800">
                <a:moveTo>
                  <a:pt x="12700" y="12700"/>
                </a:moveTo>
                <a:lnTo>
                  <a:pt x="50801" y="12700"/>
                </a:lnTo>
              </a:path>
              <a:path w="50800" h="50800">
                <a:moveTo>
                  <a:pt x="12700" y="25400"/>
                </a:moveTo>
                <a:lnTo>
                  <a:pt x="50801" y="25400"/>
                </a:lnTo>
              </a:path>
              <a:path w="50800" h="50800">
                <a:moveTo>
                  <a:pt x="0" y="38100"/>
                </a:moveTo>
                <a:lnTo>
                  <a:pt x="38100" y="38100"/>
                </a:lnTo>
              </a:path>
              <a:path w="50800" h="50800">
                <a:moveTo>
                  <a:pt x="12700" y="50800"/>
                </a:moveTo>
                <a:lnTo>
                  <a:pt x="50801" y="50800"/>
                </a:lnTo>
              </a:path>
            </a:pathLst>
          </a:custGeom>
          <a:ln w="7591">
            <a:solidFill>
              <a:srgbClr val="ADADE0"/>
            </a:solidFill>
          </a:ln>
        </p:spPr>
        <p:txBody>
          <a:bodyPr wrap="square" lIns="0" tIns="0" rIns="0" bIns="0" rtlCol="0"/>
          <a:lstStyle/>
          <a:p>
            <a:endParaRPr sz="3567"/>
          </a:p>
        </p:txBody>
      </p:sp>
      <p:grpSp>
        <p:nvGrpSpPr>
          <p:cNvPr id="17" name="object 17"/>
          <p:cNvGrpSpPr/>
          <p:nvPr/>
        </p:nvGrpSpPr>
        <p:grpSpPr>
          <a:xfrm>
            <a:off x="10101972" y="6412789"/>
            <a:ext cx="473139" cy="113251"/>
            <a:chOff x="4326582" y="3236083"/>
            <a:chExt cx="238760" cy="57150"/>
          </a:xfrm>
        </p:grpSpPr>
        <p:sp>
          <p:nvSpPr>
            <p:cNvPr id="18" name="object 18"/>
            <p:cNvSpPr/>
            <p:nvPr/>
          </p:nvSpPr>
          <p:spPr>
            <a:xfrm>
              <a:off x="4451033" y="3269094"/>
              <a:ext cx="20320" cy="20320"/>
            </a:xfrm>
            <a:custGeom>
              <a:avLst/>
              <a:gdLst/>
              <a:ahLst/>
              <a:cxnLst/>
              <a:rect l="l" t="t" r="r" b="b"/>
              <a:pathLst>
                <a:path w="20320" h="20320">
                  <a:moveTo>
                    <a:pt x="0" y="0"/>
                  </a:moveTo>
                  <a:lnTo>
                    <a:pt x="20321" y="20320"/>
                  </a:lnTo>
                </a:path>
              </a:pathLst>
            </a:custGeom>
            <a:ln w="7591">
              <a:solidFill>
                <a:srgbClr val="ADADE0"/>
              </a:solidFill>
            </a:ln>
          </p:spPr>
          <p:txBody>
            <a:bodyPr wrap="square" lIns="0" tIns="0" rIns="0" bIns="0" rtlCol="0"/>
            <a:lstStyle/>
            <a:p>
              <a:endParaRPr sz="3567"/>
            </a:p>
          </p:txBody>
        </p:sp>
        <p:sp>
          <p:nvSpPr>
            <p:cNvPr id="19" name="object 19"/>
            <p:cNvSpPr/>
            <p:nvPr/>
          </p:nvSpPr>
          <p:spPr>
            <a:xfrm>
              <a:off x="4423969" y="3242599"/>
              <a:ext cx="30480" cy="30480"/>
            </a:xfrm>
            <a:custGeom>
              <a:avLst/>
              <a:gdLst/>
              <a:ahLst/>
              <a:cxnLst/>
              <a:rect l="l" t="t" r="r" b="b"/>
              <a:pathLst>
                <a:path w="30479" h="30479">
                  <a:moveTo>
                    <a:pt x="30367" y="15183"/>
                  </a:moveTo>
                  <a:lnTo>
                    <a:pt x="30367" y="6756"/>
                  </a:lnTo>
                  <a:lnTo>
                    <a:pt x="23609" y="0"/>
                  </a:lnTo>
                  <a:lnTo>
                    <a:pt x="15183" y="0"/>
                  </a:lnTo>
                  <a:lnTo>
                    <a:pt x="6756" y="0"/>
                  </a:lnTo>
                  <a:lnTo>
                    <a:pt x="0" y="6756"/>
                  </a:lnTo>
                  <a:lnTo>
                    <a:pt x="0" y="15183"/>
                  </a:lnTo>
                  <a:lnTo>
                    <a:pt x="0" y="23609"/>
                  </a:lnTo>
                  <a:lnTo>
                    <a:pt x="6756" y="30366"/>
                  </a:lnTo>
                  <a:lnTo>
                    <a:pt x="15183" y="30366"/>
                  </a:lnTo>
                  <a:lnTo>
                    <a:pt x="23609" y="30366"/>
                  </a:lnTo>
                  <a:lnTo>
                    <a:pt x="30367" y="23609"/>
                  </a:lnTo>
                  <a:lnTo>
                    <a:pt x="30367" y="15183"/>
                  </a:lnTo>
                  <a:close/>
                </a:path>
              </a:pathLst>
            </a:custGeom>
            <a:ln w="5060">
              <a:solidFill>
                <a:srgbClr val="ADADE0"/>
              </a:solidFill>
            </a:ln>
          </p:spPr>
          <p:txBody>
            <a:bodyPr wrap="square" lIns="0" tIns="0" rIns="0" bIns="0" rtlCol="0"/>
            <a:lstStyle/>
            <a:p>
              <a:endParaRPr sz="3567"/>
            </a:p>
          </p:txBody>
        </p:sp>
        <p:sp>
          <p:nvSpPr>
            <p:cNvPr id="20" name="object 20"/>
            <p:cNvSpPr/>
            <p:nvPr/>
          </p:nvSpPr>
          <p:spPr>
            <a:xfrm>
              <a:off x="4329112" y="3238613"/>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80" y="48796"/>
                  </a:lnTo>
                  <a:lnTo>
                    <a:pt x="175103" y="43339"/>
                  </a:lnTo>
                  <a:lnTo>
                    <a:pt x="169646" y="35262"/>
                  </a:lnTo>
                  <a:lnTo>
                    <a:pt x="167642" y="25400"/>
                  </a:lnTo>
                  <a:lnTo>
                    <a:pt x="169646" y="15537"/>
                  </a:lnTo>
                  <a:lnTo>
                    <a:pt x="175103" y="7461"/>
                  </a:lnTo>
                  <a:lnTo>
                    <a:pt x="183180"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sz="3567"/>
            </a:p>
          </p:txBody>
        </p:sp>
      </p:grpSp>
      <p:sp>
        <p:nvSpPr>
          <p:cNvPr id="78" name="object 78"/>
          <p:cNvSpPr txBox="1"/>
          <p:nvPr/>
        </p:nvSpPr>
        <p:spPr>
          <a:xfrm>
            <a:off x="1528195" y="503867"/>
            <a:ext cx="9131836" cy="199518"/>
          </a:xfrm>
          <a:prstGeom prst="rect">
            <a:avLst/>
          </a:prstGeom>
          <a:solidFill>
            <a:srgbClr val="8484D1"/>
          </a:solidFill>
        </p:spPr>
        <p:txBody>
          <a:bodyPr vert="horz" wrap="square" lIns="0" tIns="16359" rIns="0" bIns="0" rtlCol="0">
            <a:spAutoFit/>
          </a:bodyPr>
          <a:lstStyle/>
          <a:p>
            <a:pPr marL="213925">
              <a:spcBef>
                <a:spcPts val="129"/>
              </a:spcBef>
            </a:pPr>
            <a:r>
              <a:rPr sz="1189" spc="-10" dirty="0">
                <a:solidFill>
                  <a:srgbClr val="FFFFFF"/>
                </a:solidFill>
                <a:latin typeface="LM Sans 8"/>
                <a:cs typeface="LM Sans 8"/>
              </a:rPr>
              <a:t>Modular</a:t>
            </a:r>
            <a:r>
              <a:rPr sz="1189" spc="-20" dirty="0">
                <a:solidFill>
                  <a:srgbClr val="FFFFFF"/>
                </a:solidFill>
                <a:latin typeface="LM Sans 8"/>
                <a:cs typeface="LM Sans 8"/>
              </a:rPr>
              <a:t> </a:t>
            </a:r>
            <a:r>
              <a:rPr sz="1189" spc="-10" dirty="0">
                <a:solidFill>
                  <a:srgbClr val="FFFFFF"/>
                </a:solidFill>
                <a:latin typeface="LM Sans 8"/>
                <a:cs typeface="LM Sans 8"/>
              </a:rPr>
              <a:t>Arithmetic</a:t>
            </a:r>
            <a:endParaRPr sz="1189">
              <a:latin typeface="LM Sans 8"/>
              <a:cs typeface="LM Sans 8"/>
            </a:endParaRPr>
          </a:p>
        </p:txBody>
      </p:sp>
      <p:grpSp>
        <p:nvGrpSpPr>
          <p:cNvPr id="79" name="object 79"/>
          <p:cNvGrpSpPr/>
          <p:nvPr/>
        </p:nvGrpSpPr>
        <p:grpSpPr>
          <a:xfrm>
            <a:off x="1702071" y="1544747"/>
            <a:ext cx="8885200" cy="1615720"/>
            <a:chOff x="87743" y="779525"/>
            <a:chExt cx="4483735" cy="815340"/>
          </a:xfrm>
        </p:grpSpPr>
        <p:sp>
          <p:nvSpPr>
            <p:cNvPr id="80" name="object 80"/>
            <p:cNvSpPr/>
            <p:nvPr/>
          </p:nvSpPr>
          <p:spPr>
            <a:xfrm>
              <a:off x="87743" y="779525"/>
              <a:ext cx="4432935" cy="187960"/>
            </a:xfrm>
            <a:custGeom>
              <a:avLst/>
              <a:gdLst/>
              <a:ahLst/>
              <a:cxnLst/>
              <a:rect l="l" t="t" r="r" b="b"/>
              <a:pathLst>
                <a:path w="4432935" h="187959">
                  <a:moveTo>
                    <a:pt x="4381767" y="0"/>
                  </a:moveTo>
                  <a:lnTo>
                    <a:pt x="50800" y="0"/>
                  </a:lnTo>
                  <a:lnTo>
                    <a:pt x="31075" y="4008"/>
                  </a:lnTo>
                  <a:lnTo>
                    <a:pt x="14922" y="14922"/>
                  </a:lnTo>
                  <a:lnTo>
                    <a:pt x="4008" y="31075"/>
                  </a:lnTo>
                  <a:lnTo>
                    <a:pt x="0" y="50800"/>
                  </a:lnTo>
                  <a:lnTo>
                    <a:pt x="0" y="187824"/>
                  </a:lnTo>
                  <a:lnTo>
                    <a:pt x="4432567" y="187824"/>
                  </a:lnTo>
                  <a:lnTo>
                    <a:pt x="4432567" y="50800"/>
                  </a:lnTo>
                  <a:lnTo>
                    <a:pt x="4428558" y="31075"/>
                  </a:lnTo>
                  <a:lnTo>
                    <a:pt x="4417644" y="14922"/>
                  </a:lnTo>
                  <a:lnTo>
                    <a:pt x="4401492" y="4008"/>
                  </a:lnTo>
                  <a:lnTo>
                    <a:pt x="4381767" y="0"/>
                  </a:lnTo>
                  <a:close/>
                </a:path>
              </a:pathLst>
            </a:custGeom>
            <a:solidFill>
              <a:srgbClr val="D6D6EF"/>
            </a:solidFill>
          </p:spPr>
          <p:txBody>
            <a:bodyPr wrap="square" lIns="0" tIns="0" rIns="0" bIns="0" rtlCol="0"/>
            <a:lstStyle/>
            <a:p>
              <a:endParaRPr sz="3567"/>
            </a:p>
          </p:txBody>
        </p:sp>
        <p:sp>
          <p:nvSpPr>
            <p:cNvPr id="81" name="object 81"/>
            <p:cNvSpPr/>
            <p:nvPr/>
          </p:nvSpPr>
          <p:spPr>
            <a:xfrm>
              <a:off x="87744" y="954697"/>
              <a:ext cx="4432566" cy="50609"/>
            </a:xfrm>
            <a:prstGeom prst="rect">
              <a:avLst/>
            </a:prstGeom>
            <a:blipFill>
              <a:blip r:embed="rId2" cstate="print"/>
              <a:stretch>
                <a:fillRect/>
              </a:stretch>
            </a:blipFill>
          </p:spPr>
          <p:txBody>
            <a:bodyPr wrap="square" lIns="0" tIns="0" rIns="0" bIns="0" rtlCol="0"/>
            <a:lstStyle/>
            <a:p>
              <a:endParaRPr sz="3567"/>
            </a:p>
          </p:txBody>
        </p:sp>
        <p:sp>
          <p:nvSpPr>
            <p:cNvPr id="82" name="object 82"/>
            <p:cNvSpPr/>
            <p:nvPr/>
          </p:nvSpPr>
          <p:spPr>
            <a:xfrm>
              <a:off x="138544" y="1492910"/>
              <a:ext cx="101600" cy="101600"/>
            </a:xfrm>
            <a:prstGeom prst="rect">
              <a:avLst/>
            </a:prstGeom>
            <a:blipFill>
              <a:blip r:embed="rId3" cstate="print"/>
              <a:stretch>
                <a:fillRect/>
              </a:stretch>
            </a:blipFill>
          </p:spPr>
          <p:txBody>
            <a:bodyPr wrap="square" lIns="0" tIns="0" rIns="0" bIns="0" rtlCol="0"/>
            <a:lstStyle/>
            <a:p>
              <a:endParaRPr sz="3567"/>
            </a:p>
          </p:txBody>
        </p:sp>
        <p:sp>
          <p:nvSpPr>
            <p:cNvPr id="83" name="object 83"/>
            <p:cNvSpPr/>
            <p:nvPr/>
          </p:nvSpPr>
          <p:spPr>
            <a:xfrm>
              <a:off x="189344" y="1480210"/>
              <a:ext cx="4381715" cy="114300"/>
            </a:xfrm>
            <a:prstGeom prst="rect">
              <a:avLst/>
            </a:prstGeom>
            <a:blipFill>
              <a:blip r:embed="rId4" cstate="print"/>
              <a:stretch>
                <a:fillRect/>
              </a:stretch>
            </a:blipFill>
          </p:spPr>
          <p:txBody>
            <a:bodyPr wrap="square" lIns="0" tIns="0" rIns="0" bIns="0" rtlCol="0"/>
            <a:lstStyle/>
            <a:p>
              <a:endParaRPr sz="3567"/>
            </a:p>
          </p:txBody>
        </p:sp>
        <p:sp>
          <p:nvSpPr>
            <p:cNvPr id="84" name="object 84"/>
            <p:cNvSpPr/>
            <p:nvPr/>
          </p:nvSpPr>
          <p:spPr>
            <a:xfrm>
              <a:off x="4520311" y="823760"/>
              <a:ext cx="50749" cy="669150"/>
            </a:xfrm>
            <a:prstGeom prst="rect">
              <a:avLst/>
            </a:prstGeom>
            <a:blipFill>
              <a:blip r:embed="rId5" cstate="print"/>
              <a:stretch>
                <a:fillRect/>
              </a:stretch>
            </a:blipFill>
          </p:spPr>
          <p:txBody>
            <a:bodyPr wrap="square" lIns="0" tIns="0" rIns="0" bIns="0" rtlCol="0"/>
            <a:lstStyle/>
            <a:p>
              <a:endParaRPr sz="3567"/>
            </a:p>
          </p:txBody>
        </p:sp>
        <p:sp>
          <p:nvSpPr>
            <p:cNvPr id="85" name="object 85"/>
            <p:cNvSpPr/>
            <p:nvPr/>
          </p:nvSpPr>
          <p:spPr>
            <a:xfrm>
              <a:off x="87743" y="998974"/>
              <a:ext cx="4432935" cy="544830"/>
            </a:xfrm>
            <a:custGeom>
              <a:avLst/>
              <a:gdLst/>
              <a:ahLst/>
              <a:cxnLst/>
              <a:rect l="l" t="t" r="r" b="b"/>
              <a:pathLst>
                <a:path w="4432935" h="544830">
                  <a:moveTo>
                    <a:pt x="4432567" y="0"/>
                  </a:moveTo>
                  <a:lnTo>
                    <a:pt x="0" y="0"/>
                  </a:lnTo>
                  <a:lnTo>
                    <a:pt x="0" y="493936"/>
                  </a:lnTo>
                  <a:lnTo>
                    <a:pt x="4008" y="513660"/>
                  </a:lnTo>
                  <a:lnTo>
                    <a:pt x="14922" y="529813"/>
                  </a:lnTo>
                  <a:lnTo>
                    <a:pt x="31075" y="540727"/>
                  </a:lnTo>
                  <a:lnTo>
                    <a:pt x="50800" y="544736"/>
                  </a:lnTo>
                  <a:lnTo>
                    <a:pt x="4381767" y="544736"/>
                  </a:lnTo>
                  <a:lnTo>
                    <a:pt x="4401492" y="540727"/>
                  </a:lnTo>
                  <a:lnTo>
                    <a:pt x="4417644" y="529813"/>
                  </a:lnTo>
                  <a:lnTo>
                    <a:pt x="4428558" y="513660"/>
                  </a:lnTo>
                  <a:lnTo>
                    <a:pt x="4432567" y="493936"/>
                  </a:lnTo>
                  <a:lnTo>
                    <a:pt x="4432567" y="0"/>
                  </a:lnTo>
                  <a:close/>
                </a:path>
              </a:pathLst>
            </a:custGeom>
            <a:solidFill>
              <a:srgbClr val="EAEAF7"/>
            </a:solidFill>
          </p:spPr>
          <p:txBody>
            <a:bodyPr wrap="square" lIns="0" tIns="0" rIns="0" bIns="0" rtlCol="0"/>
            <a:lstStyle/>
            <a:p>
              <a:endParaRPr sz="3567"/>
            </a:p>
          </p:txBody>
        </p:sp>
        <p:sp>
          <p:nvSpPr>
            <p:cNvPr id="86" name="object 86"/>
            <p:cNvSpPr/>
            <p:nvPr/>
          </p:nvSpPr>
          <p:spPr>
            <a:xfrm>
              <a:off x="4520311" y="861856"/>
              <a:ext cx="0" cy="650240"/>
            </a:xfrm>
            <a:custGeom>
              <a:avLst/>
              <a:gdLst/>
              <a:ahLst/>
              <a:cxnLst/>
              <a:rect l="l" t="t" r="r" b="b"/>
              <a:pathLst>
                <a:path h="650240">
                  <a:moveTo>
                    <a:pt x="0" y="650103"/>
                  </a:moveTo>
                  <a:lnTo>
                    <a:pt x="0" y="0"/>
                  </a:lnTo>
                </a:path>
              </a:pathLst>
            </a:custGeom>
            <a:ln w="3175">
              <a:solidFill>
                <a:srgbClr val="7F7F7F"/>
              </a:solidFill>
            </a:ln>
          </p:spPr>
          <p:txBody>
            <a:bodyPr wrap="square" lIns="0" tIns="0" rIns="0" bIns="0" rtlCol="0"/>
            <a:lstStyle/>
            <a:p>
              <a:endParaRPr sz="3567"/>
            </a:p>
          </p:txBody>
        </p:sp>
        <p:sp>
          <p:nvSpPr>
            <p:cNvPr id="87" name="object 87"/>
            <p:cNvSpPr/>
            <p:nvPr/>
          </p:nvSpPr>
          <p:spPr>
            <a:xfrm>
              <a:off x="4520311" y="849156"/>
              <a:ext cx="0" cy="12700"/>
            </a:xfrm>
            <a:custGeom>
              <a:avLst/>
              <a:gdLst/>
              <a:ahLst/>
              <a:cxnLst/>
              <a:rect l="l" t="t" r="r" b="b"/>
              <a:pathLst>
                <a:path h="12700">
                  <a:moveTo>
                    <a:pt x="0" y="12700"/>
                  </a:moveTo>
                  <a:lnTo>
                    <a:pt x="0" y="0"/>
                  </a:lnTo>
                </a:path>
              </a:pathLst>
            </a:custGeom>
            <a:ln w="3175">
              <a:solidFill>
                <a:srgbClr val="AFAFAF"/>
              </a:solidFill>
            </a:ln>
          </p:spPr>
          <p:txBody>
            <a:bodyPr wrap="square" lIns="0" tIns="0" rIns="0" bIns="0" rtlCol="0"/>
            <a:lstStyle/>
            <a:p>
              <a:endParaRPr sz="3567"/>
            </a:p>
          </p:txBody>
        </p:sp>
        <p:sp>
          <p:nvSpPr>
            <p:cNvPr id="88" name="object 88"/>
            <p:cNvSpPr/>
            <p:nvPr/>
          </p:nvSpPr>
          <p:spPr>
            <a:xfrm>
              <a:off x="4520311" y="836456"/>
              <a:ext cx="0" cy="12700"/>
            </a:xfrm>
            <a:custGeom>
              <a:avLst/>
              <a:gdLst/>
              <a:ahLst/>
              <a:cxnLst/>
              <a:rect l="l" t="t" r="r" b="b"/>
              <a:pathLst>
                <a:path h="12700">
                  <a:moveTo>
                    <a:pt x="0" y="12700"/>
                  </a:moveTo>
                  <a:lnTo>
                    <a:pt x="0" y="0"/>
                  </a:lnTo>
                </a:path>
              </a:pathLst>
            </a:custGeom>
            <a:ln w="3175">
              <a:solidFill>
                <a:srgbClr val="CECECE"/>
              </a:solidFill>
            </a:ln>
          </p:spPr>
          <p:txBody>
            <a:bodyPr wrap="square" lIns="0" tIns="0" rIns="0" bIns="0" rtlCol="0"/>
            <a:lstStyle/>
            <a:p>
              <a:endParaRPr sz="3567"/>
            </a:p>
          </p:txBody>
        </p:sp>
        <p:sp>
          <p:nvSpPr>
            <p:cNvPr id="89" name="object 89"/>
            <p:cNvSpPr/>
            <p:nvPr/>
          </p:nvSpPr>
          <p:spPr>
            <a:xfrm>
              <a:off x="4520311" y="823756"/>
              <a:ext cx="0" cy="12700"/>
            </a:xfrm>
            <a:custGeom>
              <a:avLst/>
              <a:gdLst/>
              <a:ahLst/>
              <a:cxnLst/>
              <a:rect l="l" t="t" r="r" b="b"/>
              <a:pathLst>
                <a:path h="12700">
                  <a:moveTo>
                    <a:pt x="0" y="12700"/>
                  </a:moveTo>
                  <a:lnTo>
                    <a:pt x="0" y="0"/>
                  </a:lnTo>
                </a:path>
              </a:pathLst>
            </a:custGeom>
            <a:ln w="3175">
              <a:solidFill>
                <a:srgbClr val="EFEFEF"/>
              </a:solidFill>
            </a:ln>
          </p:spPr>
          <p:txBody>
            <a:bodyPr wrap="square" lIns="0" tIns="0" rIns="0" bIns="0" rtlCol="0"/>
            <a:lstStyle/>
            <a:p>
              <a:endParaRPr sz="3567"/>
            </a:p>
          </p:txBody>
        </p:sp>
      </p:grpSp>
      <p:grpSp>
        <p:nvGrpSpPr>
          <p:cNvPr id="90" name="object 90"/>
          <p:cNvGrpSpPr/>
          <p:nvPr/>
        </p:nvGrpSpPr>
        <p:grpSpPr>
          <a:xfrm>
            <a:off x="1702071" y="4095521"/>
            <a:ext cx="8885200" cy="1328816"/>
            <a:chOff x="87743" y="2066721"/>
            <a:chExt cx="4483735" cy="670560"/>
          </a:xfrm>
        </p:grpSpPr>
        <p:sp>
          <p:nvSpPr>
            <p:cNvPr id="91" name="object 91"/>
            <p:cNvSpPr/>
            <p:nvPr/>
          </p:nvSpPr>
          <p:spPr>
            <a:xfrm>
              <a:off x="87743" y="2066721"/>
              <a:ext cx="4432935" cy="215265"/>
            </a:xfrm>
            <a:custGeom>
              <a:avLst/>
              <a:gdLst/>
              <a:ahLst/>
              <a:cxnLst/>
              <a:rect l="l" t="t" r="r" b="b"/>
              <a:pathLst>
                <a:path w="4432935" h="215264">
                  <a:moveTo>
                    <a:pt x="4381767" y="0"/>
                  </a:moveTo>
                  <a:lnTo>
                    <a:pt x="50800" y="0"/>
                  </a:lnTo>
                  <a:lnTo>
                    <a:pt x="31075" y="4008"/>
                  </a:lnTo>
                  <a:lnTo>
                    <a:pt x="14922" y="14922"/>
                  </a:lnTo>
                  <a:lnTo>
                    <a:pt x="4008" y="31075"/>
                  </a:lnTo>
                  <a:lnTo>
                    <a:pt x="0" y="50800"/>
                  </a:lnTo>
                  <a:lnTo>
                    <a:pt x="0" y="215238"/>
                  </a:lnTo>
                  <a:lnTo>
                    <a:pt x="4432567" y="215238"/>
                  </a:lnTo>
                  <a:lnTo>
                    <a:pt x="4432567" y="50800"/>
                  </a:lnTo>
                  <a:lnTo>
                    <a:pt x="4428558" y="31075"/>
                  </a:lnTo>
                  <a:lnTo>
                    <a:pt x="4417644" y="14922"/>
                  </a:lnTo>
                  <a:lnTo>
                    <a:pt x="4401492" y="4008"/>
                  </a:lnTo>
                  <a:lnTo>
                    <a:pt x="4381767" y="0"/>
                  </a:lnTo>
                  <a:close/>
                </a:path>
              </a:pathLst>
            </a:custGeom>
            <a:solidFill>
              <a:srgbClr val="D6D6EF"/>
            </a:solidFill>
          </p:spPr>
          <p:txBody>
            <a:bodyPr wrap="square" lIns="0" tIns="0" rIns="0" bIns="0" rtlCol="0"/>
            <a:lstStyle/>
            <a:p>
              <a:endParaRPr sz="3567"/>
            </a:p>
          </p:txBody>
        </p:sp>
        <p:sp>
          <p:nvSpPr>
            <p:cNvPr id="92" name="object 92"/>
            <p:cNvSpPr/>
            <p:nvPr/>
          </p:nvSpPr>
          <p:spPr>
            <a:xfrm>
              <a:off x="87744" y="2269312"/>
              <a:ext cx="4432566" cy="50609"/>
            </a:xfrm>
            <a:prstGeom prst="rect">
              <a:avLst/>
            </a:prstGeom>
            <a:blipFill>
              <a:blip r:embed="rId6" cstate="print"/>
              <a:stretch>
                <a:fillRect/>
              </a:stretch>
            </a:blipFill>
          </p:spPr>
          <p:txBody>
            <a:bodyPr wrap="square" lIns="0" tIns="0" rIns="0" bIns="0" rtlCol="0"/>
            <a:lstStyle/>
            <a:p>
              <a:endParaRPr sz="3567"/>
            </a:p>
          </p:txBody>
        </p:sp>
        <p:sp>
          <p:nvSpPr>
            <p:cNvPr id="93" name="object 93"/>
            <p:cNvSpPr/>
            <p:nvPr/>
          </p:nvSpPr>
          <p:spPr>
            <a:xfrm>
              <a:off x="138544" y="2635440"/>
              <a:ext cx="101600" cy="101600"/>
            </a:xfrm>
            <a:prstGeom prst="rect">
              <a:avLst/>
            </a:prstGeom>
            <a:blipFill>
              <a:blip r:embed="rId7" cstate="print"/>
              <a:stretch>
                <a:fillRect/>
              </a:stretch>
            </a:blipFill>
          </p:spPr>
          <p:txBody>
            <a:bodyPr wrap="square" lIns="0" tIns="0" rIns="0" bIns="0" rtlCol="0"/>
            <a:lstStyle/>
            <a:p>
              <a:endParaRPr sz="3567"/>
            </a:p>
          </p:txBody>
        </p:sp>
        <p:sp>
          <p:nvSpPr>
            <p:cNvPr id="94" name="object 94"/>
            <p:cNvSpPr/>
            <p:nvPr/>
          </p:nvSpPr>
          <p:spPr>
            <a:xfrm>
              <a:off x="189344" y="2622740"/>
              <a:ext cx="4381715" cy="114300"/>
            </a:xfrm>
            <a:prstGeom prst="rect">
              <a:avLst/>
            </a:prstGeom>
            <a:blipFill>
              <a:blip r:embed="rId8" cstate="print"/>
              <a:stretch>
                <a:fillRect/>
              </a:stretch>
            </a:blipFill>
          </p:spPr>
          <p:txBody>
            <a:bodyPr wrap="square" lIns="0" tIns="0" rIns="0" bIns="0" rtlCol="0"/>
            <a:lstStyle/>
            <a:p>
              <a:endParaRPr sz="3567"/>
            </a:p>
          </p:txBody>
        </p:sp>
        <p:sp>
          <p:nvSpPr>
            <p:cNvPr id="95" name="object 95"/>
            <p:cNvSpPr/>
            <p:nvPr/>
          </p:nvSpPr>
          <p:spPr>
            <a:xfrm>
              <a:off x="4520311" y="2110955"/>
              <a:ext cx="50749" cy="524484"/>
            </a:xfrm>
            <a:prstGeom prst="rect">
              <a:avLst/>
            </a:prstGeom>
            <a:blipFill>
              <a:blip r:embed="rId9" cstate="print"/>
              <a:stretch>
                <a:fillRect/>
              </a:stretch>
            </a:blipFill>
          </p:spPr>
          <p:txBody>
            <a:bodyPr wrap="square" lIns="0" tIns="0" rIns="0" bIns="0" rtlCol="0"/>
            <a:lstStyle/>
            <a:p>
              <a:endParaRPr sz="3567"/>
            </a:p>
          </p:txBody>
        </p:sp>
        <p:sp>
          <p:nvSpPr>
            <p:cNvPr id="96" name="object 96"/>
            <p:cNvSpPr/>
            <p:nvPr/>
          </p:nvSpPr>
          <p:spPr>
            <a:xfrm>
              <a:off x="87743" y="2313581"/>
              <a:ext cx="4432935" cy="372745"/>
            </a:xfrm>
            <a:custGeom>
              <a:avLst/>
              <a:gdLst/>
              <a:ahLst/>
              <a:cxnLst/>
              <a:rect l="l" t="t" r="r" b="b"/>
              <a:pathLst>
                <a:path w="4432935" h="372744">
                  <a:moveTo>
                    <a:pt x="4432567" y="0"/>
                  </a:moveTo>
                  <a:lnTo>
                    <a:pt x="0" y="0"/>
                  </a:lnTo>
                  <a:lnTo>
                    <a:pt x="0" y="321858"/>
                  </a:lnTo>
                  <a:lnTo>
                    <a:pt x="4008" y="341583"/>
                  </a:lnTo>
                  <a:lnTo>
                    <a:pt x="14922" y="357736"/>
                  </a:lnTo>
                  <a:lnTo>
                    <a:pt x="31075" y="368650"/>
                  </a:lnTo>
                  <a:lnTo>
                    <a:pt x="50800" y="372659"/>
                  </a:lnTo>
                  <a:lnTo>
                    <a:pt x="4381767" y="372659"/>
                  </a:lnTo>
                  <a:lnTo>
                    <a:pt x="4401492" y="368650"/>
                  </a:lnTo>
                  <a:lnTo>
                    <a:pt x="4417644" y="357736"/>
                  </a:lnTo>
                  <a:lnTo>
                    <a:pt x="4428558" y="341583"/>
                  </a:lnTo>
                  <a:lnTo>
                    <a:pt x="4432567" y="321858"/>
                  </a:lnTo>
                  <a:lnTo>
                    <a:pt x="4432567" y="0"/>
                  </a:lnTo>
                  <a:close/>
                </a:path>
              </a:pathLst>
            </a:custGeom>
            <a:solidFill>
              <a:srgbClr val="EAEAF7"/>
            </a:solidFill>
          </p:spPr>
          <p:txBody>
            <a:bodyPr wrap="square" lIns="0" tIns="0" rIns="0" bIns="0" rtlCol="0"/>
            <a:lstStyle/>
            <a:p>
              <a:endParaRPr sz="3567"/>
            </a:p>
          </p:txBody>
        </p:sp>
        <p:sp>
          <p:nvSpPr>
            <p:cNvPr id="97" name="object 97"/>
            <p:cNvSpPr/>
            <p:nvPr/>
          </p:nvSpPr>
          <p:spPr>
            <a:xfrm>
              <a:off x="4520311" y="2149049"/>
              <a:ext cx="0" cy="505459"/>
            </a:xfrm>
            <a:custGeom>
              <a:avLst/>
              <a:gdLst/>
              <a:ahLst/>
              <a:cxnLst/>
              <a:rect l="l" t="t" r="r" b="b"/>
              <a:pathLst>
                <a:path h="505460">
                  <a:moveTo>
                    <a:pt x="0" y="505440"/>
                  </a:moveTo>
                  <a:lnTo>
                    <a:pt x="0" y="0"/>
                  </a:lnTo>
                </a:path>
              </a:pathLst>
            </a:custGeom>
            <a:ln w="3175">
              <a:solidFill>
                <a:srgbClr val="7F7F7F"/>
              </a:solidFill>
            </a:ln>
          </p:spPr>
          <p:txBody>
            <a:bodyPr wrap="square" lIns="0" tIns="0" rIns="0" bIns="0" rtlCol="0"/>
            <a:lstStyle/>
            <a:p>
              <a:endParaRPr sz="3567"/>
            </a:p>
          </p:txBody>
        </p:sp>
        <p:sp>
          <p:nvSpPr>
            <p:cNvPr id="98" name="object 98"/>
            <p:cNvSpPr/>
            <p:nvPr/>
          </p:nvSpPr>
          <p:spPr>
            <a:xfrm>
              <a:off x="4520311" y="2136349"/>
              <a:ext cx="0" cy="12700"/>
            </a:xfrm>
            <a:custGeom>
              <a:avLst/>
              <a:gdLst/>
              <a:ahLst/>
              <a:cxnLst/>
              <a:rect l="l" t="t" r="r" b="b"/>
              <a:pathLst>
                <a:path h="12700">
                  <a:moveTo>
                    <a:pt x="0" y="12700"/>
                  </a:moveTo>
                  <a:lnTo>
                    <a:pt x="0" y="0"/>
                  </a:lnTo>
                </a:path>
              </a:pathLst>
            </a:custGeom>
            <a:ln w="3175">
              <a:solidFill>
                <a:srgbClr val="AFAFAF"/>
              </a:solidFill>
            </a:ln>
          </p:spPr>
          <p:txBody>
            <a:bodyPr wrap="square" lIns="0" tIns="0" rIns="0" bIns="0" rtlCol="0"/>
            <a:lstStyle/>
            <a:p>
              <a:endParaRPr sz="3567"/>
            </a:p>
          </p:txBody>
        </p:sp>
        <p:sp>
          <p:nvSpPr>
            <p:cNvPr id="99" name="object 99"/>
            <p:cNvSpPr/>
            <p:nvPr/>
          </p:nvSpPr>
          <p:spPr>
            <a:xfrm>
              <a:off x="4520311" y="2123649"/>
              <a:ext cx="0" cy="12700"/>
            </a:xfrm>
            <a:custGeom>
              <a:avLst/>
              <a:gdLst/>
              <a:ahLst/>
              <a:cxnLst/>
              <a:rect l="l" t="t" r="r" b="b"/>
              <a:pathLst>
                <a:path h="12700">
                  <a:moveTo>
                    <a:pt x="0" y="12700"/>
                  </a:moveTo>
                  <a:lnTo>
                    <a:pt x="0" y="0"/>
                  </a:lnTo>
                </a:path>
              </a:pathLst>
            </a:custGeom>
            <a:ln w="3175">
              <a:solidFill>
                <a:srgbClr val="CECECE"/>
              </a:solidFill>
            </a:ln>
          </p:spPr>
          <p:txBody>
            <a:bodyPr wrap="square" lIns="0" tIns="0" rIns="0" bIns="0" rtlCol="0"/>
            <a:lstStyle/>
            <a:p>
              <a:endParaRPr sz="3567"/>
            </a:p>
          </p:txBody>
        </p:sp>
        <p:sp>
          <p:nvSpPr>
            <p:cNvPr id="100" name="object 100"/>
            <p:cNvSpPr/>
            <p:nvPr/>
          </p:nvSpPr>
          <p:spPr>
            <a:xfrm>
              <a:off x="4520311" y="2110949"/>
              <a:ext cx="0" cy="12700"/>
            </a:xfrm>
            <a:custGeom>
              <a:avLst/>
              <a:gdLst/>
              <a:ahLst/>
              <a:cxnLst/>
              <a:rect l="l" t="t" r="r" b="b"/>
              <a:pathLst>
                <a:path h="12700">
                  <a:moveTo>
                    <a:pt x="0" y="12700"/>
                  </a:moveTo>
                  <a:lnTo>
                    <a:pt x="0" y="0"/>
                  </a:lnTo>
                </a:path>
              </a:pathLst>
            </a:custGeom>
            <a:ln w="3175">
              <a:solidFill>
                <a:srgbClr val="EFEFEF"/>
              </a:solidFill>
            </a:ln>
          </p:spPr>
          <p:txBody>
            <a:bodyPr wrap="square" lIns="0" tIns="0" rIns="0" bIns="0" rtlCol="0"/>
            <a:lstStyle/>
            <a:p>
              <a:endParaRPr sz="3567"/>
            </a:p>
          </p:txBody>
        </p:sp>
      </p:grpSp>
      <p:sp>
        <p:nvSpPr>
          <p:cNvPr id="101" name="object 101"/>
          <p:cNvSpPr txBox="1"/>
          <p:nvPr/>
        </p:nvSpPr>
        <p:spPr>
          <a:xfrm>
            <a:off x="1717047" y="674084"/>
            <a:ext cx="8693931" cy="6589283"/>
          </a:xfrm>
          <a:prstGeom prst="rect">
            <a:avLst/>
          </a:prstGeom>
        </p:spPr>
        <p:txBody>
          <a:bodyPr vert="horz" wrap="square" lIns="0" tIns="249153" rIns="0" bIns="0" rtlCol="0">
            <a:spAutoFit/>
          </a:bodyPr>
          <a:lstStyle/>
          <a:p>
            <a:pPr marL="25168">
              <a:spcBef>
                <a:spcPts val="1962"/>
              </a:spcBef>
            </a:pPr>
            <a:r>
              <a:rPr sz="2774" spc="30" dirty="0">
                <a:solidFill>
                  <a:srgbClr val="3333B2"/>
                </a:solidFill>
                <a:latin typeface="LM Sans 12"/>
                <a:cs typeface="LM Sans 12"/>
              </a:rPr>
              <a:t>Modular</a:t>
            </a:r>
            <a:r>
              <a:rPr sz="2774" spc="10" dirty="0">
                <a:solidFill>
                  <a:srgbClr val="3333B2"/>
                </a:solidFill>
                <a:latin typeface="LM Sans 12"/>
                <a:cs typeface="LM Sans 12"/>
              </a:rPr>
              <a:t> </a:t>
            </a:r>
            <a:r>
              <a:rPr sz="2774" spc="20" dirty="0">
                <a:solidFill>
                  <a:srgbClr val="3333B2"/>
                </a:solidFill>
                <a:latin typeface="LM Sans 12"/>
                <a:cs typeface="LM Sans 12"/>
              </a:rPr>
              <a:t>Arithmetic</a:t>
            </a:r>
            <a:endParaRPr sz="2774">
              <a:latin typeface="LM Sans 12"/>
              <a:cs typeface="LM Sans 12"/>
            </a:endParaRPr>
          </a:p>
          <a:p>
            <a:pPr marL="85570">
              <a:spcBef>
                <a:spcPts val="1427"/>
              </a:spcBef>
            </a:pPr>
            <a:r>
              <a:rPr sz="2378" spc="-10" dirty="0">
                <a:solidFill>
                  <a:srgbClr val="3333B2"/>
                </a:solidFill>
                <a:latin typeface="LM Sans 12"/>
                <a:cs typeface="LM Sans 12"/>
              </a:rPr>
              <a:t>Definition</a:t>
            </a:r>
            <a:endParaRPr sz="2378">
              <a:latin typeface="LM Sans 12"/>
              <a:cs typeface="LM Sans 12"/>
            </a:endParaRPr>
          </a:p>
          <a:p>
            <a:pPr marL="85570" marR="10067">
              <a:lnSpc>
                <a:spcPct val="102600"/>
              </a:lnSpc>
              <a:spcBef>
                <a:spcPts val="357"/>
              </a:spcBef>
            </a:pPr>
            <a:r>
              <a:rPr sz="2180" spc="-20" dirty="0">
                <a:latin typeface="LM Sans 10"/>
                <a:cs typeface="LM Sans 10"/>
              </a:rPr>
              <a:t>If </a:t>
            </a:r>
            <a:r>
              <a:rPr sz="2180" i="1" spc="50" dirty="0">
                <a:latin typeface="Times New Roman"/>
                <a:cs typeface="Times New Roman"/>
              </a:rPr>
              <a:t>a </a:t>
            </a:r>
            <a:r>
              <a:rPr sz="2180" spc="-20" dirty="0">
                <a:latin typeface="LM Sans 10"/>
                <a:cs typeface="LM Sans 10"/>
              </a:rPr>
              <a:t>and </a:t>
            </a:r>
            <a:r>
              <a:rPr sz="2180" i="1" spc="-168" dirty="0">
                <a:latin typeface="Times New Roman"/>
                <a:cs typeface="Times New Roman"/>
              </a:rPr>
              <a:t>b </a:t>
            </a:r>
            <a:r>
              <a:rPr sz="2180" spc="-40" dirty="0">
                <a:latin typeface="LM Sans 10"/>
                <a:cs typeface="LM Sans 10"/>
              </a:rPr>
              <a:t>are </a:t>
            </a:r>
            <a:r>
              <a:rPr sz="2180" spc="-20" dirty="0">
                <a:latin typeface="LM Sans 10"/>
                <a:cs typeface="LM Sans 10"/>
              </a:rPr>
              <a:t>integers and </a:t>
            </a:r>
            <a:r>
              <a:rPr sz="2180" i="1" spc="317" dirty="0">
                <a:latin typeface="Times New Roman"/>
                <a:cs typeface="Times New Roman"/>
              </a:rPr>
              <a:t>m </a:t>
            </a:r>
            <a:r>
              <a:rPr sz="2180" spc="-20" dirty="0">
                <a:latin typeface="LM Sans 10"/>
                <a:cs typeface="LM Sans 10"/>
              </a:rPr>
              <a:t>is </a:t>
            </a:r>
            <a:r>
              <a:rPr sz="2180" spc="-10" dirty="0">
                <a:latin typeface="LM Sans 10"/>
                <a:cs typeface="LM Sans 10"/>
              </a:rPr>
              <a:t>a </a:t>
            </a:r>
            <a:r>
              <a:rPr sz="2180" dirty="0">
                <a:latin typeface="LM Sans 10"/>
                <a:cs typeface="LM Sans 10"/>
              </a:rPr>
              <a:t>positive </a:t>
            </a:r>
            <a:r>
              <a:rPr sz="2180" spc="-20" dirty="0">
                <a:latin typeface="LM Sans 10"/>
                <a:cs typeface="LM Sans 10"/>
              </a:rPr>
              <a:t>integer, </a:t>
            </a:r>
            <a:r>
              <a:rPr sz="2180" spc="-10" dirty="0">
                <a:latin typeface="LM Sans 10"/>
                <a:cs typeface="LM Sans 10"/>
              </a:rPr>
              <a:t>then </a:t>
            </a:r>
            <a:r>
              <a:rPr sz="2180" i="1" spc="50" dirty="0">
                <a:latin typeface="Times New Roman"/>
                <a:cs typeface="Times New Roman"/>
              </a:rPr>
              <a:t>a </a:t>
            </a:r>
            <a:r>
              <a:rPr sz="2180" spc="-20" dirty="0">
                <a:latin typeface="LM Sans 10"/>
                <a:cs typeface="LM Sans 10"/>
              </a:rPr>
              <a:t>is </a:t>
            </a:r>
            <a:r>
              <a:rPr sz="2180" i="1" spc="-10" dirty="0">
                <a:latin typeface="LM Sans 10"/>
                <a:cs typeface="LM Sans 10"/>
              </a:rPr>
              <a:t>congruent to </a:t>
            </a:r>
            <a:r>
              <a:rPr sz="2180" i="1" spc="-168" dirty="0">
                <a:latin typeface="Times New Roman"/>
                <a:cs typeface="Times New Roman"/>
              </a:rPr>
              <a:t>b  </a:t>
            </a:r>
            <a:r>
              <a:rPr sz="2180" i="1" spc="-10" dirty="0">
                <a:latin typeface="LM Sans 10"/>
                <a:cs typeface="LM Sans 10"/>
              </a:rPr>
              <a:t>modulo </a:t>
            </a:r>
            <a:r>
              <a:rPr sz="2180" i="1" spc="317" dirty="0">
                <a:latin typeface="Times New Roman"/>
                <a:cs typeface="Times New Roman"/>
              </a:rPr>
              <a:t>m </a:t>
            </a:r>
            <a:r>
              <a:rPr sz="2180" spc="-10" dirty="0">
                <a:latin typeface="LM Sans 10"/>
                <a:cs typeface="LM Sans 10"/>
              </a:rPr>
              <a:t>if </a:t>
            </a:r>
            <a:r>
              <a:rPr sz="2180" i="1" spc="317" dirty="0">
                <a:latin typeface="Times New Roman"/>
                <a:cs typeface="Times New Roman"/>
              </a:rPr>
              <a:t>m </a:t>
            </a:r>
            <a:r>
              <a:rPr sz="2180" spc="-20" dirty="0">
                <a:latin typeface="LM Sans 10"/>
                <a:cs typeface="LM Sans 10"/>
              </a:rPr>
              <a:t>divides </a:t>
            </a:r>
            <a:r>
              <a:rPr sz="2180" i="1" spc="50" dirty="0">
                <a:latin typeface="Times New Roman"/>
                <a:cs typeface="Times New Roman"/>
              </a:rPr>
              <a:t>a </a:t>
            </a:r>
            <a:r>
              <a:rPr sz="2180" i="1" spc="404" dirty="0">
                <a:latin typeface="Arial"/>
                <a:cs typeface="Arial"/>
              </a:rPr>
              <a:t>− </a:t>
            </a:r>
            <a:r>
              <a:rPr sz="2180" i="1" spc="-89" dirty="0">
                <a:latin typeface="Times New Roman"/>
                <a:cs typeface="Times New Roman"/>
              </a:rPr>
              <a:t>b</a:t>
            </a:r>
            <a:r>
              <a:rPr sz="2180" spc="-89" dirty="0">
                <a:latin typeface="LM Sans 10"/>
                <a:cs typeface="LM Sans 10"/>
              </a:rPr>
              <a:t>. </a:t>
            </a:r>
            <a:r>
              <a:rPr sz="2180" spc="-50" dirty="0">
                <a:latin typeface="LM Sans 10"/>
                <a:cs typeface="LM Sans 10"/>
              </a:rPr>
              <a:t>We </a:t>
            </a:r>
            <a:r>
              <a:rPr sz="2180" spc="-20" dirty="0">
                <a:latin typeface="LM Sans 10"/>
                <a:cs typeface="LM Sans 10"/>
              </a:rPr>
              <a:t>use </a:t>
            </a:r>
            <a:r>
              <a:rPr sz="2180" spc="-10" dirty="0">
                <a:latin typeface="LM Sans 10"/>
                <a:cs typeface="LM Sans 10"/>
              </a:rPr>
              <a:t>the </a:t>
            </a:r>
            <a:r>
              <a:rPr sz="2180" spc="-20" dirty="0">
                <a:latin typeface="LM Sans 10"/>
                <a:cs typeface="LM Sans 10"/>
              </a:rPr>
              <a:t>notation </a:t>
            </a:r>
            <a:r>
              <a:rPr sz="2180" i="1" spc="50" dirty="0">
                <a:latin typeface="Times New Roman"/>
                <a:cs typeface="Times New Roman"/>
              </a:rPr>
              <a:t>a </a:t>
            </a:r>
            <a:r>
              <a:rPr sz="2180" i="1" spc="404" dirty="0">
                <a:latin typeface="Arial"/>
                <a:cs typeface="Arial"/>
              </a:rPr>
              <a:t>≡ </a:t>
            </a:r>
            <a:r>
              <a:rPr sz="2180" i="1" spc="-168" dirty="0">
                <a:latin typeface="Times New Roman"/>
                <a:cs typeface="Times New Roman"/>
              </a:rPr>
              <a:t>b </a:t>
            </a:r>
            <a:r>
              <a:rPr sz="2180" spc="-10" dirty="0">
                <a:latin typeface="MathJax_Main"/>
                <a:cs typeface="MathJax_Main"/>
              </a:rPr>
              <a:t>(mod </a:t>
            </a:r>
            <a:r>
              <a:rPr sz="2180" i="1" spc="159" dirty="0">
                <a:latin typeface="Times New Roman"/>
                <a:cs typeface="Times New Roman"/>
              </a:rPr>
              <a:t>m</a:t>
            </a:r>
            <a:r>
              <a:rPr sz="2180" spc="159" dirty="0">
                <a:latin typeface="MathJax_Main"/>
                <a:cs typeface="MathJax_Main"/>
              </a:rPr>
              <a:t>) </a:t>
            </a:r>
            <a:r>
              <a:rPr sz="2180" spc="-10" dirty="0">
                <a:latin typeface="LM Sans 10"/>
                <a:cs typeface="LM Sans 10"/>
              </a:rPr>
              <a:t>if this  </a:t>
            </a:r>
            <a:r>
              <a:rPr sz="2180" spc="-20" dirty="0">
                <a:latin typeface="LM Sans 10"/>
                <a:cs typeface="LM Sans 10"/>
              </a:rPr>
              <a:t>is </a:t>
            </a:r>
            <a:r>
              <a:rPr sz="2180" spc="-10" dirty="0">
                <a:latin typeface="LM Sans 10"/>
                <a:cs typeface="LM Sans 10"/>
              </a:rPr>
              <a:t>the case, </a:t>
            </a:r>
            <a:r>
              <a:rPr sz="2180" spc="-20" dirty="0">
                <a:latin typeface="LM Sans 10"/>
                <a:cs typeface="LM Sans 10"/>
              </a:rPr>
              <a:t>and </a:t>
            </a:r>
            <a:r>
              <a:rPr sz="2180" i="1" spc="50" dirty="0">
                <a:latin typeface="Times New Roman"/>
                <a:cs typeface="Times New Roman"/>
              </a:rPr>
              <a:t>a </a:t>
            </a:r>
            <a:r>
              <a:rPr sz="2180" i="1" spc="-404" dirty="0">
                <a:latin typeface="Arial"/>
                <a:cs typeface="Arial"/>
              </a:rPr>
              <a:t>ƒ≡ </a:t>
            </a:r>
            <a:r>
              <a:rPr sz="2180" i="1" spc="-168" dirty="0">
                <a:latin typeface="Times New Roman"/>
                <a:cs typeface="Times New Roman"/>
              </a:rPr>
              <a:t>b </a:t>
            </a:r>
            <a:r>
              <a:rPr sz="2180" spc="-10" dirty="0">
                <a:latin typeface="MathJax_Main"/>
                <a:cs typeface="MathJax_Main"/>
              </a:rPr>
              <a:t>(mod </a:t>
            </a:r>
            <a:r>
              <a:rPr sz="2180" i="1" spc="99" dirty="0">
                <a:latin typeface="Times New Roman"/>
                <a:cs typeface="Times New Roman"/>
              </a:rPr>
              <a:t>m</a:t>
            </a:r>
            <a:r>
              <a:rPr sz="2180" spc="99" dirty="0">
                <a:latin typeface="MathJax_Main"/>
                <a:cs typeface="MathJax_Main"/>
              </a:rPr>
              <a:t>)</a:t>
            </a:r>
            <a:r>
              <a:rPr sz="2180" spc="99" dirty="0">
                <a:latin typeface="LM Sans 10"/>
                <a:cs typeface="LM Sans 10"/>
              </a:rPr>
              <a:t>,</a:t>
            </a:r>
            <a:r>
              <a:rPr sz="2180" spc="129" dirty="0">
                <a:latin typeface="LM Sans 10"/>
                <a:cs typeface="LM Sans 10"/>
              </a:rPr>
              <a:t> </a:t>
            </a:r>
            <a:r>
              <a:rPr sz="2180" spc="-10" dirty="0">
                <a:latin typeface="LM Sans 10"/>
                <a:cs typeface="LM Sans 10"/>
              </a:rPr>
              <a:t>otherwise.</a:t>
            </a:r>
            <a:endParaRPr sz="2180">
              <a:latin typeface="LM Sans 10"/>
              <a:cs typeface="LM Sans 10"/>
            </a:endParaRPr>
          </a:p>
          <a:p>
            <a:pPr marL="85570">
              <a:spcBef>
                <a:spcPts val="2091"/>
              </a:spcBef>
            </a:pPr>
            <a:r>
              <a:rPr sz="2180" spc="-20" dirty="0">
                <a:latin typeface="LM Sans 10"/>
                <a:cs typeface="LM Sans 10"/>
              </a:rPr>
              <a:t>The following </a:t>
            </a:r>
            <a:r>
              <a:rPr sz="2180" spc="-30" dirty="0">
                <a:latin typeface="LM Sans 10"/>
                <a:cs typeface="LM Sans 10"/>
              </a:rPr>
              <a:t>theorem says </a:t>
            </a:r>
            <a:r>
              <a:rPr sz="2180" spc="-10" dirty="0">
                <a:latin typeface="LM Sans 10"/>
                <a:cs typeface="LM Sans 10"/>
              </a:rPr>
              <a:t>that </a:t>
            </a:r>
            <a:r>
              <a:rPr sz="2180" spc="-59" dirty="0">
                <a:latin typeface="LM Sans 10"/>
                <a:cs typeface="LM Sans 10"/>
              </a:rPr>
              <a:t>two </a:t>
            </a:r>
            <a:r>
              <a:rPr sz="2180" spc="-10" dirty="0">
                <a:latin typeface="LM Sans 10"/>
                <a:cs typeface="LM Sans 10"/>
              </a:rPr>
              <a:t>numbers </a:t>
            </a:r>
            <a:r>
              <a:rPr sz="2180" dirty="0">
                <a:latin typeface="LM Sans 10"/>
                <a:cs typeface="LM Sans 10"/>
              </a:rPr>
              <a:t>being </a:t>
            </a:r>
            <a:r>
              <a:rPr sz="2180" spc="-10" dirty="0">
                <a:latin typeface="LM Sans 10"/>
                <a:cs typeface="LM Sans 10"/>
              </a:rPr>
              <a:t>congruent modulo</a:t>
            </a:r>
            <a:r>
              <a:rPr sz="2180" spc="99" dirty="0">
                <a:latin typeface="LM Sans 10"/>
                <a:cs typeface="LM Sans 10"/>
              </a:rPr>
              <a:t> </a:t>
            </a:r>
            <a:r>
              <a:rPr sz="2180" i="1" spc="317" dirty="0">
                <a:latin typeface="Times New Roman"/>
                <a:cs typeface="Times New Roman"/>
              </a:rPr>
              <a:t>m</a:t>
            </a:r>
            <a:endParaRPr sz="2180">
              <a:latin typeface="Times New Roman"/>
              <a:cs typeface="Times New Roman"/>
            </a:endParaRPr>
          </a:p>
          <a:p>
            <a:pPr marL="85570">
              <a:spcBef>
                <a:spcPts val="69"/>
              </a:spcBef>
            </a:pPr>
            <a:r>
              <a:rPr sz="2180" spc="-20" dirty="0">
                <a:latin typeface="LM Sans 10"/>
                <a:cs typeface="LM Sans 10"/>
              </a:rPr>
              <a:t>is </a:t>
            </a:r>
            <a:r>
              <a:rPr sz="2180" spc="-10" dirty="0">
                <a:latin typeface="LM Sans 10"/>
                <a:cs typeface="LM Sans 10"/>
              </a:rPr>
              <a:t>equivalent to their </a:t>
            </a:r>
            <a:r>
              <a:rPr sz="2180" spc="-20" dirty="0">
                <a:latin typeface="LM Sans 10"/>
                <a:cs typeface="LM Sans 10"/>
              </a:rPr>
              <a:t>having </a:t>
            </a:r>
            <a:r>
              <a:rPr sz="2180" spc="-10" dirty="0">
                <a:latin typeface="LM Sans 10"/>
                <a:cs typeface="LM Sans 10"/>
              </a:rPr>
              <a:t>the same </a:t>
            </a:r>
            <a:r>
              <a:rPr sz="2180" spc="-20" dirty="0">
                <a:latin typeface="LM Sans 10"/>
                <a:cs typeface="LM Sans 10"/>
              </a:rPr>
              <a:t>remainders </a:t>
            </a:r>
            <a:r>
              <a:rPr sz="2180" spc="-10" dirty="0">
                <a:latin typeface="LM Sans 10"/>
                <a:cs typeface="LM Sans 10"/>
              </a:rPr>
              <a:t>when </a:t>
            </a:r>
            <a:r>
              <a:rPr sz="2180" spc="-20" dirty="0">
                <a:latin typeface="LM Sans 10"/>
                <a:cs typeface="LM Sans 10"/>
              </a:rPr>
              <a:t>dividing </a:t>
            </a:r>
            <a:r>
              <a:rPr sz="2180" spc="-50" dirty="0">
                <a:latin typeface="LM Sans 10"/>
                <a:cs typeface="LM Sans 10"/>
              </a:rPr>
              <a:t>by</a:t>
            </a:r>
            <a:r>
              <a:rPr sz="2180" dirty="0">
                <a:latin typeface="LM Sans 10"/>
                <a:cs typeface="LM Sans 10"/>
              </a:rPr>
              <a:t> </a:t>
            </a:r>
            <a:r>
              <a:rPr sz="2180" i="1" spc="159" dirty="0">
                <a:latin typeface="Times New Roman"/>
                <a:cs typeface="Times New Roman"/>
              </a:rPr>
              <a:t>m</a:t>
            </a:r>
            <a:r>
              <a:rPr sz="2180" spc="159" dirty="0">
                <a:latin typeface="LM Sans 10"/>
                <a:cs typeface="LM Sans 10"/>
              </a:rPr>
              <a:t>.</a:t>
            </a:r>
            <a:endParaRPr sz="2180">
              <a:latin typeface="LM Sans 10"/>
              <a:cs typeface="LM Sans 10"/>
            </a:endParaRPr>
          </a:p>
          <a:p>
            <a:pPr marL="85570">
              <a:spcBef>
                <a:spcPts val="1556"/>
              </a:spcBef>
            </a:pPr>
            <a:r>
              <a:rPr sz="2378" spc="-30" dirty="0">
                <a:solidFill>
                  <a:srgbClr val="3333B2"/>
                </a:solidFill>
                <a:latin typeface="LM Sans 12"/>
                <a:cs typeface="LM Sans 12"/>
              </a:rPr>
              <a:t>Theorem</a:t>
            </a:r>
            <a:r>
              <a:rPr sz="2378" spc="-20" dirty="0">
                <a:solidFill>
                  <a:srgbClr val="3333B2"/>
                </a:solidFill>
                <a:latin typeface="LM Sans 12"/>
                <a:cs typeface="LM Sans 12"/>
              </a:rPr>
              <a:t> (3)</a:t>
            </a:r>
            <a:endParaRPr sz="2378">
              <a:latin typeface="LM Sans 12"/>
              <a:cs typeface="LM Sans 12"/>
            </a:endParaRPr>
          </a:p>
          <a:p>
            <a:pPr marL="85570" marR="1630860">
              <a:lnSpc>
                <a:spcPct val="102600"/>
              </a:lnSpc>
              <a:spcBef>
                <a:spcPts val="654"/>
              </a:spcBef>
            </a:pPr>
            <a:r>
              <a:rPr sz="2180" i="1" spc="-20" dirty="0">
                <a:latin typeface="LM Sans 10"/>
                <a:cs typeface="LM Sans 10"/>
              </a:rPr>
              <a:t>Let </a:t>
            </a:r>
            <a:r>
              <a:rPr sz="2180" i="1" spc="50" dirty="0">
                <a:latin typeface="Times New Roman"/>
                <a:cs typeface="Times New Roman"/>
              </a:rPr>
              <a:t>a </a:t>
            </a:r>
            <a:r>
              <a:rPr sz="2180" i="1" spc="-20" dirty="0">
                <a:latin typeface="LM Sans 10"/>
                <a:cs typeface="LM Sans 10"/>
              </a:rPr>
              <a:t>and </a:t>
            </a:r>
            <a:r>
              <a:rPr sz="2180" i="1" spc="-168" dirty="0">
                <a:latin typeface="Times New Roman"/>
                <a:cs typeface="Times New Roman"/>
              </a:rPr>
              <a:t>b </a:t>
            </a:r>
            <a:r>
              <a:rPr sz="2180" i="1" spc="20" dirty="0">
                <a:latin typeface="LM Sans 10"/>
                <a:cs typeface="LM Sans 10"/>
              </a:rPr>
              <a:t>be </a:t>
            </a:r>
            <a:r>
              <a:rPr sz="2180" i="1" spc="-20" dirty="0">
                <a:latin typeface="LM Sans 10"/>
                <a:cs typeface="LM Sans 10"/>
              </a:rPr>
              <a:t>integers and let </a:t>
            </a:r>
            <a:r>
              <a:rPr sz="2180" i="1" spc="317" dirty="0">
                <a:latin typeface="Times New Roman"/>
                <a:cs typeface="Times New Roman"/>
              </a:rPr>
              <a:t>m </a:t>
            </a:r>
            <a:r>
              <a:rPr sz="2180" i="1" spc="20" dirty="0">
                <a:latin typeface="LM Sans 10"/>
                <a:cs typeface="LM Sans 10"/>
              </a:rPr>
              <a:t>be </a:t>
            </a:r>
            <a:r>
              <a:rPr sz="2180" i="1" spc="-10" dirty="0">
                <a:latin typeface="LM Sans 10"/>
                <a:cs typeface="LM Sans 10"/>
              </a:rPr>
              <a:t>a </a:t>
            </a:r>
            <a:r>
              <a:rPr sz="2180" i="1" dirty="0">
                <a:latin typeface="LM Sans 10"/>
                <a:cs typeface="LM Sans 10"/>
              </a:rPr>
              <a:t>positive </a:t>
            </a:r>
            <a:r>
              <a:rPr sz="2180" i="1" spc="-20" dirty="0">
                <a:latin typeface="LM Sans 10"/>
                <a:cs typeface="LM Sans 10"/>
              </a:rPr>
              <a:t>integer.  Then, </a:t>
            </a:r>
            <a:r>
              <a:rPr sz="2180" i="1" spc="50" dirty="0">
                <a:latin typeface="Times New Roman"/>
                <a:cs typeface="Times New Roman"/>
              </a:rPr>
              <a:t>a </a:t>
            </a:r>
            <a:r>
              <a:rPr sz="2180" i="1" spc="404" dirty="0">
                <a:latin typeface="Arial"/>
                <a:cs typeface="Arial"/>
              </a:rPr>
              <a:t>≡ </a:t>
            </a:r>
            <a:r>
              <a:rPr sz="2180" i="1" spc="-168" dirty="0">
                <a:latin typeface="Times New Roman"/>
                <a:cs typeface="Times New Roman"/>
              </a:rPr>
              <a:t>b </a:t>
            </a:r>
            <a:r>
              <a:rPr sz="2180" spc="-10" dirty="0">
                <a:latin typeface="MathJax_Main"/>
                <a:cs typeface="MathJax_Main"/>
              </a:rPr>
              <a:t>(mod </a:t>
            </a:r>
            <a:r>
              <a:rPr sz="2180" i="1" spc="159" dirty="0">
                <a:latin typeface="Times New Roman"/>
                <a:cs typeface="Times New Roman"/>
              </a:rPr>
              <a:t>m</a:t>
            </a:r>
            <a:r>
              <a:rPr sz="2180" spc="159" dirty="0">
                <a:latin typeface="MathJax_Main"/>
                <a:cs typeface="MathJax_Main"/>
              </a:rPr>
              <a:t>) </a:t>
            </a:r>
            <a:r>
              <a:rPr sz="2180" i="1" spc="-10" dirty="0">
                <a:latin typeface="LM Sans 10"/>
                <a:cs typeface="LM Sans 10"/>
              </a:rPr>
              <a:t>if </a:t>
            </a:r>
            <a:r>
              <a:rPr sz="2180" i="1" spc="-20" dirty="0">
                <a:latin typeface="LM Sans 10"/>
                <a:cs typeface="LM Sans 10"/>
              </a:rPr>
              <a:t>and only </a:t>
            </a:r>
            <a:r>
              <a:rPr sz="2180" i="1" spc="-10" dirty="0">
                <a:latin typeface="LM Sans 10"/>
                <a:cs typeface="LM Sans 10"/>
              </a:rPr>
              <a:t>if </a:t>
            </a:r>
            <a:r>
              <a:rPr sz="2180" i="1" spc="50" dirty="0">
                <a:latin typeface="Times New Roman"/>
                <a:cs typeface="Times New Roman"/>
              </a:rPr>
              <a:t>a </a:t>
            </a:r>
            <a:r>
              <a:rPr sz="2180" b="1" spc="10" dirty="0">
                <a:latin typeface="MathJax_Main"/>
                <a:cs typeface="MathJax_Main"/>
              </a:rPr>
              <a:t>mod </a:t>
            </a:r>
            <a:r>
              <a:rPr sz="2180" i="1" spc="317" dirty="0">
                <a:latin typeface="Times New Roman"/>
                <a:cs typeface="Times New Roman"/>
              </a:rPr>
              <a:t>m </a:t>
            </a:r>
            <a:r>
              <a:rPr sz="2180" spc="-20" dirty="0">
                <a:latin typeface="MathJax_Main"/>
                <a:cs typeface="MathJax_Main"/>
              </a:rPr>
              <a:t>= </a:t>
            </a:r>
            <a:r>
              <a:rPr sz="2180" i="1" spc="-168" dirty="0">
                <a:latin typeface="Times New Roman"/>
                <a:cs typeface="Times New Roman"/>
              </a:rPr>
              <a:t>b </a:t>
            </a:r>
            <a:r>
              <a:rPr sz="2180" b="1" spc="10" dirty="0">
                <a:latin typeface="MathJax_Main"/>
                <a:cs typeface="MathJax_Main"/>
              </a:rPr>
              <a:t>mod</a:t>
            </a:r>
            <a:r>
              <a:rPr sz="2180" b="1" spc="-99" dirty="0">
                <a:latin typeface="MathJax_Main"/>
                <a:cs typeface="MathJax_Main"/>
              </a:rPr>
              <a:t> </a:t>
            </a:r>
            <a:r>
              <a:rPr sz="2180" i="1" spc="159" dirty="0">
                <a:latin typeface="Times New Roman"/>
                <a:cs typeface="Times New Roman"/>
              </a:rPr>
              <a:t>m</a:t>
            </a:r>
            <a:r>
              <a:rPr sz="2180" i="1" spc="159" dirty="0">
                <a:latin typeface="LM Sans 10"/>
                <a:cs typeface="LM Sans 10"/>
              </a:rPr>
              <a:t>.</a:t>
            </a:r>
            <a:endParaRPr sz="2180">
              <a:latin typeface="LM Sans 10"/>
              <a:cs typeface="LM Sans 10"/>
            </a:endParaRPr>
          </a:p>
          <a:p>
            <a:pPr marL="85570">
              <a:spcBef>
                <a:spcPts val="2091"/>
              </a:spcBef>
            </a:pPr>
            <a:r>
              <a:rPr sz="2180" spc="-10" dirty="0">
                <a:latin typeface="LM Sans 10"/>
                <a:cs typeface="LM Sans 10"/>
              </a:rPr>
              <a:t>Example: </a:t>
            </a:r>
            <a:r>
              <a:rPr sz="2180" spc="-10" dirty="0">
                <a:latin typeface="MathJax_Main"/>
                <a:cs typeface="MathJax_Main"/>
              </a:rPr>
              <a:t>10 </a:t>
            </a:r>
            <a:r>
              <a:rPr sz="2180" spc="-20" dirty="0">
                <a:latin typeface="LM Sans 10"/>
                <a:cs typeface="LM Sans 10"/>
              </a:rPr>
              <a:t>and </a:t>
            </a:r>
            <a:r>
              <a:rPr sz="2180" spc="-10" dirty="0">
                <a:latin typeface="MathJax_Main"/>
                <a:cs typeface="MathJax_Main"/>
              </a:rPr>
              <a:t>26 </a:t>
            </a:r>
            <a:r>
              <a:rPr sz="2180" spc="-40" dirty="0">
                <a:latin typeface="LM Sans 10"/>
                <a:cs typeface="LM Sans 10"/>
              </a:rPr>
              <a:t>are </a:t>
            </a:r>
            <a:r>
              <a:rPr sz="2180" spc="-10" dirty="0">
                <a:latin typeface="LM Sans 10"/>
                <a:cs typeface="LM Sans 10"/>
              </a:rPr>
              <a:t>congruent modulo </a:t>
            </a:r>
            <a:r>
              <a:rPr sz="2180" spc="-20" dirty="0">
                <a:latin typeface="MathJax_Main"/>
                <a:cs typeface="MathJax_Main"/>
              </a:rPr>
              <a:t>8</a:t>
            </a:r>
            <a:r>
              <a:rPr sz="2180" spc="-20" dirty="0">
                <a:latin typeface="LM Sans 10"/>
                <a:cs typeface="LM Sans 10"/>
              </a:rPr>
              <a:t>, </a:t>
            </a:r>
            <a:r>
              <a:rPr sz="2180" spc="-10" dirty="0">
                <a:latin typeface="LM Sans 10"/>
                <a:cs typeface="LM Sans 10"/>
              </a:rPr>
              <a:t>since </a:t>
            </a:r>
            <a:r>
              <a:rPr sz="2180" spc="-20" dirty="0">
                <a:latin typeface="LM Sans 10"/>
                <a:cs typeface="LM Sans 10"/>
              </a:rPr>
              <a:t>their </a:t>
            </a:r>
            <a:r>
              <a:rPr sz="2180" spc="-30" dirty="0">
                <a:latin typeface="LM Sans 10"/>
                <a:cs typeface="LM Sans 10"/>
              </a:rPr>
              <a:t>difference </a:t>
            </a:r>
            <a:r>
              <a:rPr sz="2180" spc="-20" dirty="0">
                <a:latin typeface="LM Sans 10"/>
                <a:cs typeface="LM Sans 10"/>
              </a:rPr>
              <a:t>is </a:t>
            </a:r>
            <a:r>
              <a:rPr sz="2180" spc="-10" dirty="0">
                <a:latin typeface="MathJax_Main"/>
                <a:cs typeface="MathJax_Main"/>
              </a:rPr>
              <a:t>16</a:t>
            </a:r>
            <a:r>
              <a:rPr sz="2180" spc="149" dirty="0">
                <a:latin typeface="MathJax_Main"/>
                <a:cs typeface="MathJax_Main"/>
              </a:rPr>
              <a:t> </a:t>
            </a:r>
            <a:r>
              <a:rPr sz="2180" spc="-50" dirty="0">
                <a:latin typeface="LM Sans 10"/>
                <a:cs typeface="LM Sans 10"/>
              </a:rPr>
              <a:t>or</a:t>
            </a:r>
            <a:endParaRPr sz="2180">
              <a:latin typeface="LM Sans 10"/>
              <a:cs typeface="LM Sans 10"/>
            </a:endParaRPr>
          </a:p>
          <a:p>
            <a:pPr marL="85570">
              <a:spcBef>
                <a:spcPts val="69"/>
              </a:spcBef>
            </a:pPr>
            <a:r>
              <a:rPr sz="2180" i="1" spc="89" dirty="0">
                <a:latin typeface="Arial"/>
                <a:cs typeface="Arial"/>
              </a:rPr>
              <a:t>−</a:t>
            </a:r>
            <a:r>
              <a:rPr sz="2180" spc="89" dirty="0">
                <a:latin typeface="MathJax_Main"/>
                <a:cs typeface="MathJax_Main"/>
              </a:rPr>
              <a:t>16</a:t>
            </a:r>
            <a:r>
              <a:rPr sz="2180" spc="89" dirty="0">
                <a:latin typeface="LM Sans 10"/>
                <a:cs typeface="LM Sans 10"/>
              </a:rPr>
              <a:t>, </a:t>
            </a:r>
            <a:r>
              <a:rPr sz="2180" spc="-10" dirty="0">
                <a:latin typeface="LM Sans 10"/>
                <a:cs typeface="LM Sans 10"/>
              </a:rPr>
              <a:t>which </a:t>
            </a:r>
            <a:r>
              <a:rPr sz="2180" spc="-20" dirty="0">
                <a:latin typeface="LM Sans 10"/>
                <a:cs typeface="LM Sans 10"/>
              </a:rPr>
              <a:t>is divisible </a:t>
            </a:r>
            <a:r>
              <a:rPr sz="2180" spc="-40" dirty="0">
                <a:latin typeface="LM Sans 10"/>
                <a:cs typeface="LM Sans 10"/>
              </a:rPr>
              <a:t>by </a:t>
            </a:r>
            <a:r>
              <a:rPr sz="2180" spc="-10" dirty="0">
                <a:latin typeface="MathJax_Main"/>
                <a:cs typeface="MathJax_Main"/>
              </a:rPr>
              <a:t>8</a:t>
            </a:r>
            <a:r>
              <a:rPr sz="2180" spc="-10" dirty="0">
                <a:latin typeface="LM Sans 10"/>
                <a:cs typeface="LM Sans 10"/>
              </a:rPr>
              <a:t>. </a:t>
            </a:r>
            <a:r>
              <a:rPr sz="2180" spc="-20" dirty="0">
                <a:latin typeface="LM Sans 10"/>
                <a:cs typeface="LM Sans 10"/>
              </a:rPr>
              <a:t>When dividing </a:t>
            </a:r>
            <a:r>
              <a:rPr sz="2180" spc="-10" dirty="0">
                <a:latin typeface="MathJax_Main"/>
                <a:cs typeface="MathJax_Main"/>
              </a:rPr>
              <a:t>10 </a:t>
            </a:r>
            <a:r>
              <a:rPr sz="2180" spc="-20" dirty="0">
                <a:latin typeface="LM Sans 10"/>
                <a:cs typeface="LM Sans 10"/>
              </a:rPr>
              <a:t>and </a:t>
            </a:r>
            <a:r>
              <a:rPr sz="2180" spc="-10" dirty="0">
                <a:latin typeface="MathJax_Main"/>
                <a:cs typeface="MathJax_Main"/>
              </a:rPr>
              <a:t>26 </a:t>
            </a:r>
            <a:r>
              <a:rPr sz="2180" spc="-50" dirty="0">
                <a:latin typeface="LM Sans 10"/>
                <a:cs typeface="LM Sans 10"/>
              </a:rPr>
              <a:t>by </a:t>
            </a:r>
            <a:r>
              <a:rPr sz="2180" spc="-10" dirty="0">
                <a:latin typeface="MathJax_Main"/>
                <a:cs typeface="MathJax_Main"/>
              </a:rPr>
              <a:t>8</a:t>
            </a:r>
            <a:r>
              <a:rPr sz="2180" spc="287" dirty="0">
                <a:latin typeface="MathJax_Main"/>
                <a:cs typeface="MathJax_Main"/>
              </a:rPr>
              <a:t> </a:t>
            </a:r>
            <a:r>
              <a:rPr sz="2180" spc="-50" dirty="0">
                <a:latin typeface="LM Sans 10"/>
                <a:cs typeface="LM Sans 10"/>
              </a:rPr>
              <a:t>we </a:t>
            </a:r>
            <a:r>
              <a:rPr sz="2180" spc="-10" dirty="0">
                <a:latin typeface="LM Sans 10"/>
                <a:cs typeface="LM Sans 10"/>
              </a:rPr>
              <a:t>get</a:t>
            </a:r>
            <a:endParaRPr sz="2180">
              <a:latin typeface="LM Sans 10"/>
              <a:cs typeface="LM Sans 10"/>
            </a:endParaRPr>
          </a:p>
          <a:p>
            <a:pPr marL="85570">
              <a:spcBef>
                <a:spcPts val="69"/>
              </a:spcBef>
            </a:pPr>
            <a:r>
              <a:rPr sz="2180" spc="-10" dirty="0">
                <a:latin typeface="MathJax_Main"/>
                <a:cs typeface="MathJax_Main"/>
              </a:rPr>
              <a:t>10 </a:t>
            </a:r>
            <a:r>
              <a:rPr sz="2180" spc="-20" dirty="0">
                <a:latin typeface="MathJax_Main"/>
                <a:cs typeface="MathJax_Main"/>
              </a:rPr>
              <a:t>= </a:t>
            </a:r>
            <a:r>
              <a:rPr sz="2180" spc="-10" dirty="0">
                <a:latin typeface="MathJax_Main"/>
                <a:cs typeface="MathJax_Main"/>
              </a:rPr>
              <a:t>1 </a:t>
            </a:r>
            <a:r>
              <a:rPr sz="2180" i="1" spc="-10" dirty="0">
                <a:latin typeface="Arial"/>
                <a:cs typeface="Arial"/>
              </a:rPr>
              <a:t>· </a:t>
            </a:r>
            <a:r>
              <a:rPr sz="2180" spc="-10" dirty="0">
                <a:latin typeface="MathJax_Main"/>
                <a:cs typeface="MathJax_Main"/>
              </a:rPr>
              <a:t>8 </a:t>
            </a:r>
            <a:r>
              <a:rPr sz="2180" spc="-20" dirty="0">
                <a:latin typeface="MathJax_Main"/>
                <a:cs typeface="MathJax_Main"/>
              </a:rPr>
              <a:t>+ </a:t>
            </a:r>
            <a:r>
              <a:rPr sz="2180" spc="-10" dirty="0">
                <a:latin typeface="MathJax_Main"/>
                <a:cs typeface="MathJax_Main"/>
              </a:rPr>
              <a:t>2 </a:t>
            </a:r>
            <a:r>
              <a:rPr sz="2180" spc="-20" dirty="0">
                <a:latin typeface="LM Sans 10"/>
                <a:cs typeface="LM Sans 10"/>
              </a:rPr>
              <a:t>and </a:t>
            </a:r>
            <a:r>
              <a:rPr sz="2180" spc="-10" dirty="0">
                <a:latin typeface="MathJax_Main"/>
                <a:cs typeface="MathJax_Main"/>
              </a:rPr>
              <a:t>26 </a:t>
            </a:r>
            <a:r>
              <a:rPr sz="2180" spc="-20" dirty="0">
                <a:latin typeface="MathJax_Main"/>
                <a:cs typeface="MathJax_Main"/>
              </a:rPr>
              <a:t>= </a:t>
            </a:r>
            <a:r>
              <a:rPr sz="2180" spc="-10" dirty="0">
                <a:latin typeface="MathJax_Main"/>
                <a:cs typeface="MathJax_Main"/>
              </a:rPr>
              <a:t>4 </a:t>
            </a:r>
            <a:r>
              <a:rPr sz="2180" i="1" spc="-10" dirty="0">
                <a:latin typeface="Arial"/>
                <a:cs typeface="Arial"/>
              </a:rPr>
              <a:t>· </a:t>
            </a:r>
            <a:r>
              <a:rPr sz="2180" spc="-10" dirty="0">
                <a:latin typeface="MathJax_Main"/>
                <a:cs typeface="MathJax_Main"/>
              </a:rPr>
              <a:t>8 </a:t>
            </a:r>
            <a:r>
              <a:rPr sz="2180" spc="-20" dirty="0">
                <a:latin typeface="MathJax_Main"/>
                <a:cs typeface="MathJax_Main"/>
              </a:rPr>
              <a:t>+ </a:t>
            </a:r>
            <a:r>
              <a:rPr sz="2180" spc="-10" dirty="0">
                <a:latin typeface="MathJax_Main"/>
                <a:cs typeface="MathJax_Main"/>
              </a:rPr>
              <a:t>2</a:t>
            </a:r>
            <a:r>
              <a:rPr sz="2180" spc="-10" dirty="0">
                <a:latin typeface="LM Sans 10"/>
                <a:cs typeface="LM Sans 10"/>
              </a:rPr>
              <a:t>.</a:t>
            </a:r>
            <a:r>
              <a:rPr sz="2180" spc="248" dirty="0">
                <a:latin typeface="LM Sans 10"/>
                <a:cs typeface="LM Sans 10"/>
              </a:rPr>
              <a:t> </a:t>
            </a:r>
            <a:r>
              <a:rPr sz="2180" spc="-20" dirty="0">
                <a:latin typeface="LM Sans 10"/>
                <a:cs typeface="LM Sans 10"/>
              </a:rPr>
              <a:t>So </a:t>
            </a:r>
            <a:r>
              <a:rPr sz="2180" spc="-10" dirty="0">
                <a:latin typeface="MathJax_Main"/>
                <a:cs typeface="MathJax_Main"/>
              </a:rPr>
              <a:t>10 </a:t>
            </a:r>
            <a:r>
              <a:rPr sz="2180" b="1" spc="10" dirty="0">
                <a:latin typeface="MathJax_Main"/>
                <a:cs typeface="MathJax_Main"/>
              </a:rPr>
              <a:t>mod </a:t>
            </a:r>
            <a:r>
              <a:rPr sz="2180" spc="-10" dirty="0">
                <a:latin typeface="MathJax_Main"/>
                <a:cs typeface="MathJax_Main"/>
              </a:rPr>
              <a:t>8 </a:t>
            </a:r>
            <a:r>
              <a:rPr sz="2180" spc="-20" dirty="0">
                <a:latin typeface="MathJax_Main"/>
                <a:cs typeface="MathJax_Main"/>
              </a:rPr>
              <a:t>= </a:t>
            </a:r>
            <a:r>
              <a:rPr sz="2180" spc="-10" dirty="0">
                <a:latin typeface="MathJax_Main"/>
                <a:cs typeface="MathJax_Main"/>
              </a:rPr>
              <a:t>2 </a:t>
            </a:r>
            <a:r>
              <a:rPr sz="2180" spc="-20" dirty="0">
                <a:latin typeface="MathJax_Main"/>
                <a:cs typeface="MathJax_Main"/>
              </a:rPr>
              <a:t>= </a:t>
            </a:r>
            <a:r>
              <a:rPr sz="2180" spc="-10" dirty="0">
                <a:latin typeface="MathJax_Main"/>
                <a:cs typeface="MathJax_Main"/>
              </a:rPr>
              <a:t>16 </a:t>
            </a:r>
            <a:r>
              <a:rPr sz="2180" b="1" spc="10" dirty="0">
                <a:latin typeface="MathJax_Main"/>
                <a:cs typeface="MathJax_Main"/>
              </a:rPr>
              <a:t>mod </a:t>
            </a:r>
            <a:r>
              <a:rPr sz="2180" spc="-10" dirty="0">
                <a:latin typeface="MathJax_Main"/>
                <a:cs typeface="MathJax_Main"/>
              </a:rPr>
              <a:t>8</a:t>
            </a:r>
            <a:r>
              <a:rPr sz="2180" spc="-10" dirty="0">
                <a:latin typeface="LM Sans 10"/>
                <a:cs typeface="LM Sans 10"/>
              </a:rPr>
              <a:t>.</a:t>
            </a:r>
            <a:endParaRPr sz="2180">
              <a:latin typeface="LM Sans 10"/>
              <a:cs typeface="LM Sans 10"/>
            </a:endParaRPr>
          </a:p>
        </p:txBody>
      </p:sp>
    </p:spTree>
    <p:extLst>
      <p:ext uri="{BB962C8B-B14F-4D97-AF65-F5344CB8AC3E}">
        <p14:creationId xmlns:p14="http://schemas.microsoft.com/office/powerpoint/2010/main" val="2305022347"/>
      </p:ext>
    </p:extLst>
  </p:cSld>
  <p:clrMapOvr>
    <a:masterClrMapping/>
  </p:clrMapOvr>
  <p:transition>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object 78"/>
          <p:cNvSpPr txBox="1"/>
          <p:nvPr/>
        </p:nvSpPr>
        <p:spPr>
          <a:xfrm>
            <a:off x="1528195" y="503867"/>
            <a:ext cx="9131836" cy="199518"/>
          </a:xfrm>
          <a:prstGeom prst="rect">
            <a:avLst/>
          </a:prstGeom>
          <a:solidFill>
            <a:srgbClr val="8484D1"/>
          </a:solidFill>
        </p:spPr>
        <p:txBody>
          <a:bodyPr vert="horz" wrap="square" lIns="0" tIns="16359" rIns="0" bIns="0" rtlCol="0">
            <a:spAutoFit/>
          </a:bodyPr>
          <a:lstStyle/>
          <a:p>
            <a:pPr marL="213925">
              <a:spcBef>
                <a:spcPts val="129"/>
              </a:spcBef>
            </a:pPr>
            <a:r>
              <a:rPr sz="1189" spc="-10" dirty="0">
                <a:solidFill>
                  <a:srgbClr val="FFFFFF"/>
                </a:solidFill>
                <a:latin typeface="LM Sans 8"/>
                <a:cs typeface="LM Sans 8"/>
              </a:rPr>
              <a:t>Modular</a:t>
            </a:r>
            <a:r>
              <a:rPr sz="1189" spc="-20" dirty="0">
                <a:solidFill>
                  <a:srgbClr val="FFFFFF"/>
                </a:solidFill>
                <a:latin typeface="LM Sans 8"/>
                <a:cs typeface="LM Sans 8"/>
              </a:rPr>
              <a:t> </a:t>
            </a:r>
            <a:r>
              <a:rPr sz="1189" spc="-10" dirty="0">
                <a:solidFill>
                  <a:srgbClr val="FFFFFF"/>
                </a:solidFill>
                <a:latin typeface="LM Sans 8"/>
                <a:cs typeface="LM Sans 8"/>
              </a:rPr>
              <a:t>Arithmetic</a:t>
            </a:r>
            <a:endParaRPr sz="1189">
              <a:latin typeface="LM Sans 8"/>
              <a:cs typeface="LM Sans 8"/>
            </a:endParaRPr>
          </a:p>
        </p:txBody>
      </p:sp>
      <p:grpSp>
        <p:nvGrpSpPr>
          <p:cNvPr id="79" name="object 79"/>
          <p:cNvGrpSpPr/>
          <p:nvPr/>
        </p:nvGrpSpPr>
        <p:grpSpPr>
          <a:xfrm>
            <a:off x="1702071" y="896773"/>
            <a:ext cx="8885200" cy="1313716"/>
            <a:chOff x="87743" y="452538"/>
            <a:chExt cx="4483735" cy="662940"/>
          </a:xfrm>
        </p:grpSpPr>
        <p:sp>
          <p:nvSpPr>
            <p:cNvPr id="80" name="object 80"/>
            <p:cNvSpPr/>
            <p:nvPr/>
          </p:nvSpPr>
          <p:spPr>
            <a:xfrm>
              <a:off x="87743" y="452538"/>
              <a:ext cx="4432935" cy="215265"/>
            </a:xfrm>
            <a:custGeom>
              <a:avLst/>
              <a:gdLst/>
              <a:ahLst/>
              <a:cxnLst/>
              <a:rect l="l" t="t" r="r" b="b"/>
              <a:pathLst>
                <a:path w="4432935" h="215265">
                  <a:moveTo>
                    <a:pt x="4381767" y="0"/>
                  </a:moveTo>
                  <a:lnTo>
                    <a:pt x="50800" y="0"/>
                  </a:lnTo>
                  <a:lnTo>
                    <a:pt x="31075" y="4008"/>
                  </a:lnTo>
                  <a:lnTo>
                    <a:pt x="14922" y="14922"/>
                  </a:lnTo>
                  <a:lnTo>
                    <a:pt x="4008" y="31075"/>
                  </a:lnTo>
                  <a:lnTo>
                    <a:pt x="0" y="50800"/>
                  </a:lnTo>
                  <a:lnTo>
                    <a:pt x="0" y="215238"/>
                  </a:lnTo>
                  <a:lnTo>
                    <a:pt x="4432567" y="215238"/>
                  </a:lnTo>
                  <a:lnTo>
                    <a:pt x="4432567" y="50800"/>
                  </a:lnTo>
                  <a:lnTo>
                    <a:pt x="4428558" y="31075"/>
                  </a:lnTo>
                  <a:lnTo>
                    <a:pt x="4417644" y="14922"/>
                  </a:lnTo>
                  <a:lnTo>
                    <a:pt x="4401492" y="4008"/>
                  </a:lnTo>
                  <a:lnTo>
                    <a:pt x="4381767" y="0"/>
                  </a:lnTo>
                  <a:close/>
                </a:path>
              </a:pathLst>
            </a:custGeom>
            <a:solidFill>
              <a:srgbClr val="D6D6EF"/>
            </a:solidFill>
          </p:spPr>
          <p:txBody>
            <a:bodyPr wrap="square" lIns="0" tIns="0" rIns="0" bIns="0" rtlCol="0"/>
            <a:lstStyle/>
            <a:p>
              <a:endParaRPr sz="3567"/>
            </a:p>
          </p:txBody>
        </p:sp>
        <p:sp>
          <p:nvSpPr>
            <p:cNvPr id="81" name="object 81"/>
            <p:cNvSpPr/>
            <p:nvPr/>
          </p:nvSpPr>
          <p:spPr>
            <a:xfrm>
              <a:off x="87744" y="655129"/>
              <a:ext cx="4432566" cy="50609"/>
            </a:xfrm>
            <a:prstGeom prst="rect">
              <a:avLst/>
            </a:prstGeom>
            <a:blipFill>
              <a:blip r:embed="rId2" cstate="print"/>
              <a:stretch>
                <a:fillRect/>
              </a:stretch>
            </a:blipFill>
          </p:spPr>
          <p:txBody>
            <a:bodyPr wrap="square" lIns="0" tIns="0" rIns="0" bIns="0" rtlCol="0"/>
            <a:lstStyle/>
            <a:p>
              <a:endParaRPr sz="3567"/>
            </a:p>
          </p:txBody>
        </p:sp>
        <p:sp>
          <p:nvSpPr>
            <p:cNvPr id="82" name="object 82"/>
            <p:cNvSpPr/>
            <p:nvPr/>
          </p:nvSpPr>
          <p:spPr>
            <a:xfrm>
              <a:off x="138544" y="1013561"/>
              <a:ext cx="101600" cy="101600"/>
            </a:xfrm>
            <a:prstGeom prst="rect">
              <a:avLst/>
            </a:prstGeom>
            <a:blipFill>
              <a:blip r:embed="rId3" cstate="print"/>
              <a:stretch>
                <a:fillRect/>
              </a:stretch>
            </a:blipFill>
          </p:spPr>
          <p:txBody>
            <a:bodyPr wrap="square" lIns="0" tIns="0" rIns="0" bIns="0" rtlCol="0"/>
            <a:lstStyle/>
            <a:p>
              <a:endParaRPr sz="3567"/>
            </a:p>
          </p:txBody>
        </p:sp>
        <p:sp>
          <p:nvSpPr>
            <p:cNvPr id="83" name="object 83"/>
            <p:cNvSpPr/>
            <p:nvPr/>
          </p:nvSpPr>
          <p:spPr>
            <a:xfrm>
              <a:off x="189344" y="1000861"/>
              <a:ext cx="4381715" cy="114300"/>
            </a:xfrm>
            <a:prstGeom prst="rect">
              <a:avLst/>
            </a:prstGeom>
            <a:blipFill>
              <a:blip r:embed="rId4" cstate="print"/>
              <a:stretch>
                <a:fillRect/>
              </a:stretch>
            </a:blipFill>
          </p:spPr>
          <p:txBody>
            <a:bodyPr wrap="square" lIns="0" tIns="0" rIns="0" bIns="0" rtlCol="0"/>
            <a:lstStyle/>
            <a:p>
              <a:endParaRPr sz="3567"/>
            </a:p>
          </p:txBody>
        </p:sp>
        <p:sp>
          <p:nvSpPr>
            <p:cNvPr id="84" name="object 84"/>
            <p:cNvSpPr/>
            <p:nvPr/>
          </p:nvSpPr>
          <p:spPr>
            <a:xfrm>
              <a:off x="4520311" y="496773"/>
              <a:ext cx="50749" cy="516788"/>
            </a:xfrm>
            <a:prstGeom prst="rect">
              <a:avLst/>
            </a:prstGeom>
            <a:blipFill>
              <a:blip r:embed="rId5" cstate="print"/>
              <a:stretch>
                <a:fillRect/>
              </a:stretch>
            </a:blipFill>
          </p:spPr>
          <p:txBody>
            <a:bodyPr wrap="square" lIns="0" tIns="0" rIns="0" bIns="0" rtlCol="0"/>
            <a:lstStyle/>
            <a:p>
              <a:endParaRPr sz="3567"/>
            </a:p>
          </p:txBody>
        </p:sp>
        <p:sp>
          <p:nvSpPr>
            <p:cNvPr id="85" name="object 85"/>
            <p:cNvSpPr/>
            <p:nvPr/>
          </p:nvSpPr>
          <p:spPr>
            <a:xfrm>
              <a:off x="87743" y="699400"/>
              <a:ext cx="4432935" cy="365125"/>
            </a:xfrm>
            <a:custGeom>
              <a:avLst/>
              <a:gdLst/>
              <a:ahLst/>
              <a:cxnLst/>
              <a:rect l="l" t="t" r="r" b="b"/>
              <a:pathLst>
                <a:path w="4432935" h="365125">
                  <a:moveTo>
                    <a:pt x="4432567" y="0"/>
                  </a:moveTo>
                  <a:lnTo>
                    <a:pt x="0" y="0"/>
                  </a:lnTo>
                  <a:lnTo>
                    <a:pt x="0" y="314161"/>
                  </a:lnTo>
                  <a:lnTo>
                    <a:pt x="4008" y="333885"/>
                  </a:lnTo>
                  <a:lnTo>
                    <a:pt x="14922" y="350038"/>
                  </a:lnTo>
                  <a:lnTo>
                    <a:pt x="31075" y="360953"/>
                  </a:lnTo>
                  <a:lnTo>
                    <a:pt x="50800" y="364961"/>
                  </a:lnTo>
                  <a:lnTo>
                    <a:pt x="4381767" y="364961"/>
                  </a:lnTo>
                  <a:lnTo>
                    <a:pt x="4401492" y="360953"/>
                  </a:lnTo>
                  <a:lnTo>
                    <a:pt x="4417644" y="350038"/>
                  </a:lnTo>
                  <a:lnTo>
                    <a:pt x="4428558" y="333885"/>
                  </a:lnTo>
                  <a:lnTo>
                    <a:pt x="4432567" y="314161"/>
                  </a:lnTo>
                  <a:lnTo>
                    <a:pt x="4432567" y="0"/>
                  </a:lnTo>
                  <a:close/>
                </a:path>
              </a:pathLst>
            </a:custGeom>
            <a:solidFill>
              <a:srgbClr val="EAEAF7"/>
            </a:solidFill>
          </p:spPr>
          <p:txBody>
            <a:bodyPr wrap="square" lIns="0" tIns="0" rIns="0" bIns="0" rtlCol="0"/>
            <a:lstStyle/>
            <a:p>
              <a:endParaRPr sz="3567"/>
            </a:p>
          </p:txBody>
        </p:sp>
        <p:sp>
          <p:nvSpPr>
            <p:cNvPr id="86" name="object 86"/>
            <p:cNvSpPr/>
            <p:nvPr/>
          </p:nvSpPr>
          <p:spPr>
            <a:xfrm>
              <a:off x="4520311" y="534866"/>
              <a:ext cx="0" cy="497840"/>
            </a:xfrm>
            <a:custGeom>
              <a:avLst/>
              <a:gdLst/>
              <a:ahLst/>
              <a:cxnLst/>
              <a:rect l="l" t="t" r="r" b="b"/>
              <a:pathLst>
                <a:path h="497840">
                  <a:moveTo>
                    <a:pt x="0" y="497744"/>
                  </a:moveTo>
                  <a:lnTo>
                    <a:pt x="0" y="0"/>
                  </a:lnTo>
                </a:path>
              </a:pathLst>
            </a:custGeom>
            <a:ln w="3175">
              <a:solidFill>
                <a:srgbClr val="7F7F7F"/>
              </a:solidFill>
            </a:ln>
          </p:spPr>
          <p:txBody>
            <a:bodyPr wrap="square" lIns="0" tIns="0" rIns="0" bIns="0" rtlCol="0"/>
            <a:lstStyle/>
            <a:p>
              <a:endParaRPr sz="3567"/>
            </a:p>
          </p:txBody>
        </p:sp>
        <p:sp>
          <p:nvSpPr>
            <p:cNvPr id="87" name="object 87"/>
            <p:cNvSpPr/>
            <p:nvPr/>
          </p:nvSpPr>
          <p:spPr>
            <a:xfrm>
              <a:off x="4520311" y="522166"/>
              <a:ext cx="0" cy="12700"/>
            </a:xfrm>
            <a:custGeom>
              <a:avLst/>
              <a:gdLst/>
              <a:ahLst/>
              <a:cxnLst/>
              <a:rect l="l" t="t" r="r" b="b"/>
              <a:pathLst>
                <a:path h="12700">
                  <a:moveTo>
                    <a:pt x="0" y="12699"/>
                  </a:moveTo>
                  <a:lnTo>
                    <a:pt x="0" y="0"/>
                  </a:lnTo>
                </a:path>
              </a:pathLst>
            </a:custGeom>
            <a:ln w="3175">
              <a:solidFill>
                <a:srgbClr val="AFAFAF"/>
              </a:solidFill>
            </a:ln>
          </p:spPr>
          <p:txBody>
            <a:bodyPr wrap="square" lIns="0" tIns="0" rIns="0" bIns="0" rtlCol="0"/>
            <a:lstStyle/>
            <a:p>
              <a:endParaRPr sz="3567"/>
            </a:p>
          </p:txBody>
        </p:sp>
        <p:sp>
          <p:nvSpPr>
            <p:cNvPr id="88" name="object 88"/>
            <p:cNvSpPr/>
            <p:nvPr/>
          </p:nvSpPr>
          <p:spPr>
            <a:xfrm>
              <a:off x="4520311" y="509466"/>
              <a:ext cx="0" cy="12700"/>
            </a:xfrm>
            <a:custGeom>
              <a:avLst/>
              <a:gdLst/>
              <a:ahLst/>
              <a:cxnLst/>
              <a:rect l="l" t="t" r="r" b="b"/>
              <a:pathLst>
                <a:path h="12700">
                  <a:moveTo>
                    <a:pt x="0" y="12699"/>
                  </a:moveTo>
                  <a:lnTo>
                    <a:pt x="0" y="0"/>
                  </a:lnTo>
                </a:path>
              </a:pathLst>
            </a:custGeom>
            <a:ln w="3175">
              <a:solidFill>
                <a:srgbClr val="CECECE"/>
              </a:solidFill>
            </a:ln>
          </p:spPr>
          <p:txBody>
            <a:bodyPr wrap="square" lIns="0" tIns="0" rIns="0" bIns="0" rtlCol="0"/>
            <a:lstStyle/>
            <a:p>
              <a:endParaRPr sz="3567"/>
            </a:p>
          </p:txBody>
        </p:sp>
        <p:sp>
          <p:nvSpPr>
            <p:cNvPr id="89" name="object 89"/>
            <p:cNvSpPr/>
            <p:nvPr/>
          </p:nvSpPr>
          <p:spPr>
            <a:xfrm>
              <a:off x="4520311" y="496766"/>
              <a:ext cx="0" cy="12700"/>
            </a:xfrm>
            <a:custGeom>
              <a:avLst/>
              <a:gdLst/>
              <a:ahLst/>
              <a:cxnLst/>
              <a:rect l="l" t="t" r="r" b="b"/>
              <a:pathLst>
                <a:path h="12700">
                  <a:moveTo>
                    <a:pt x="0" y="12699"/>
                  </a:moveTo>
                  <a:lnTo>
                    <a:pt x="0" y="0"/>
                  </a:lnTo>
                </a:path>
              </a:pathLst>
            </a:custGeom>
            <a:ln w="3175">
              <a:solidFill>
                <a:srgbClr val="EFEFEF"/>
              </a:solidFill>
            </a:ln>
          </p:spPr>
          <p:txBody>
            <a:bodyPr wrap="square" lIns="0" tIns="0" rIns="0" bIns="0" rtlCol="0"/>
            <a:lstStyle/>
            <a:p>
              <a:endParaRPr sz="3567"/>
            </a:p>
          </p:txBody>
        </p:sp>
      </p:grpSp>
      <p:sp>
        <p:nvSpPr>
          <p:cNvPr id="90" name="object 90"/>
          <p:cNvSpPr txBox="1"/>
          <p:nvPr/>
        </p:nvSpPr>
        <p:spPr>
          <a:xfrm>
            <a:off x="1777574" y="768758"/>
            <a:ext cx="8633530" cy="1603290"/>
          </a:xfrm>
          <a:prstGeom prst="rect">
            <a:avLst/>
          </a:prstGeom>
        </p:spPr>
        <p:txBody>
          <a:bodyPr vert="horz" wrap="square" lIns="0" tIns="127093" rIns="0" bIns="0" rtlCol="0">
            <a:spAutoFit/>
          </a:bodyPr>
          <a:lstStyle/>
          <a:p>
            <a:pPr marL="25168">
              <a:spcBef>
                <a:spcPts val="1001"/>
              </a:spcBef>
            </a:pPr>
            <a:r>
              <a:rPr sz="2378" spc="-30" dirty="0">
                <a:solidFill>
                  <a:srgbClr val="3333B2"/>
                </a:solidFill>
                <a:latin typeface="LM Sans 12"/>
                <a:cs typeface="LM Sans 12"/>
              </a:rPr>
              <a:t>Theorem</a:t>
            </a:r>
            <a:r>
              <a:rPr sz="2378" spc="-20" dirty="0">
                <a:solidFill>
                  <a:srgbClr val="3333B2"/>
                </a:solidFill>
                <a:latin typeface="LM Sans 12"/>
                <a:cs typeface="LM Sans 12"/>
              </a:rPr>
              <a:t> (4)</a:t>
            </a:r>
            <a:endParaRPr sz="2378">
              <a:latin typeface="LM Sans 12"/>
              <a:cs typeface="LM Sans 12"/>
            </a:endParaRPr>
          </a:p>
          <a:p>
            <a:pPr marL="25168">
              <a:spcBef>
                <a:spcPts val="723"/>
              </a:spcBef>
            </a:pPr>
            <a:r>
              <a:rPr sz="2180" i="1" spc="-20" dirty="0">
                <a:latin typeface="LM Sans 10"/>
                <a:cs typeface="LM Sans 10"/>
              </a:rPr>
              <a:t>Let </a:t>
            </a:r>
            <a:r>
              <a:rPr sz="2180" i="1" spc="317" dirty="0">
                <a:latin typeface="Times New Roman"/>
                <a:cs typeface="Times New Roman"/>
              </a:rPr>
              <a:t>m </a:t>
            </a:r>
            <a:r>
              <a:rPr sz="2180" i="1" spc="20" dirty="0">
                <a:latin typeface="LM Sans 10"/>
                <a:cs typeface="LM Sans 10"/>
              </a:rPr>
              <a:t>be </a:t>
            </a:r>
            <a:r>
              <a:rPr sz="2180" i="1" spc="-10" dirty="0">
                <a:latin typeface="LM Sans 10"/>
                <a:cs typeface="LM Sans 10"/>
              </a:rPr>
              <a:t>a </a:t>
            </a:r>
            <a:r>
              <a:rPr sz="2180" i="1" dirty="0">
                <a:latin typeface="LM Sans 10"/>
                <a:cs typeface="LM Sans 10"/>
              </a:rPr>
              <a:t>positive </a:t>
            </a:r>
            <a:r>
              <a:rPr sz="2180" i="1" spc="-20" dirty="0">
                <a:latin typeface="LM Sans 10"/>
                <a:cs typeface="LM Sans 10"/>
              </a:rPr>
              <a:t>integer. The integers </a:t>
            </a:r>
            <a:r>
              <a:rPr sz="2180" i="1" spc="50" dirty="0">
                <a:latin typeface="Times New Roman"/>
                <a:cs typeface="Times New Roman"/>
              </a:rPr>
              <a:t>a </a:t>
            </a:r>
            <a:r>
              <a:rPr sz="2180" i="1" spc="-20" dirty="0">
                <a:latin typeface="LM Sans 10"/>
                <a:cs typeface="LM Sans 10"/>
              </a:rPr>
              <a:t>and </a:t>
            </a:r>
            <a:r>
              <a:rPr sz="2180" i="1" spc="-168" dirty="0">
                <a:latin typeface="Times New Roman"/>
                <a:cs typeface="Times New Roman"/>
              </a:rPr>
              <a:t>b </a:t>
            </a:r>
            <a:r>
              <a:rPr sz="2180" i="1" spc="-40" dirty="0">
                <a:latin typeface="LM Sans 10"/>
                <a:cs typeface="LM Sans 10"/>
              </a:rPr>
              <a:t>are </a:t>
            </a:r>
            <a:r>
              <a:rPr sz="2180" i="1" spc="-10" dirty="0">
                <a:latin typeface="LM Sans 10"/>
                <a:cs typeface="LM Sans 10"/>
              </a:rPr>
              <a:t>congruent modulo</a:t>
            </a:r>
            <a:r>
              <a:rPr sz="2180" i="1" spc="-226" dirty="0">
                <a:latin typeface="LM Sans 10"/>
                <a:cs typeface="LM Sans 10"/>
              </a:rPr>
              <a:t> </a:t>
            </a:r>
            <a:r>
              <a:rPr sz="2180" i="1" spc="317" dirty="0">
                <a:latin typeface="Times New Roman"/>
                <a:cs typeface="Times New Roman"/>
              </a:rPr>
              <a:t>m</a:t>
            </a:r>
            <a:endParaRPr sz="2180">
              <a:latin typeface="Times New Roman"/>
              <a:cs typeface="Times New Roman"/>
            </a:endParaRPr>
          </a:p>
          <a:p>
            <a:pPr marL="25168">
              <a:spcBef>
                <a:spcPts val="69"/>
              </a:spcBef>
            </a:pPr>
            <a:r>
              <a:rPr sz="2180" i="1" spc="-10" dirty="0">
                <a:latin typeface="LM Sans 10"/>
                <a:cs typeface="LM Sans 10"/>
              </a:rPr>
              <a:t>if </a:t>
            </a:r>
            <a:r>
              <a:rPr sz="2180" i="1" spc="-20" dirty="0">
                <a:latin typeface="LM Sans 10"/>
                <a:cs typeface="LM Sans 10"/>
              </a:rPr>
              <a:t>and only </a:t>
            </a:r>
            <a:r>
              <a:rPr sz="2180" i="1" spc="-10" dirty="0">
                <a:latin typeface="LM Sans 10"/>
                <a:cs typeface="LM Sans 10"/>
              </a:rPr>
              <a:t>if there </a:t>
            </a:r>
            <a:r>
              <a:rPr sz="2180" i="1" spc="-20" dirty="0">
                <a:latin typeface="LM Sans 10"/>
                <a:cs typeface="LM Sans 10"/>
              </a:rPr>
              <a:t>is an integer </a:t>
            </a:r>
            <a:r>
              <a:rPr sz="2180" i="1" spc="159" dirty="0">
                <a:latin typeface="Times New Roman"/>
                <a:cs typeface="Times New Roman"/>
              </a:rPr>
              <a:t>k </a:t>
            </a:r>
            <a:r>
              <a:rPr sz="2180" i="1" spc="-10" dirty="0">
                <a:latin typeface="LM Sans 10"/>
                <a:cs typeface="LM Sans 10"/>
              </a:rPr>
              <a:t>such that </a:t>
            </a:r>
            <a:r>
              <a:rPr sz="2180" i="1" spc="50" dirty="0">
                <a:latin typeface="Times New Roman"/>
                <a:cs typeface="Times New Roman"/>
              </a:rPr>
              <a:t>a </a:t>
            </a:r>
            <a:r>
              <a:rPr sz="2180" spc="-20" dirty="0">
                <a:latin typeface="MathJax_Main"/>
                <a:cs typeface="MathJax_Main"/>
              </a:rPr>
              <a:t>= </a:t>
            </a:r>
            <a:r>
              <a:rPr sz="2180" i="1" spc="-168" dirty="0">
                <a:latin typeface="Times New Roman"/>
                <a:cs typeface="Times New Roman"/>
              </a:rPr>
              <a:t>b </a:t>
            </a:r>
            <a:r>
              <a:rPr sz="2180" spc="-20" dirty="0">
                <a:latin typeface="MathJax_Main"/>
                <a:cs typeface="MathJax_Main"/>
              </a:rPr>
              <a:t>+</a:t>
            </a:r>
            <a:r>
              <a:rPr sz="2180" spc="208" dirty="0">
                <a:latin typeface="MathJax_Main"/>
                <a:cs typeface="MathJax_Main"/>
              </a:rPr>
              <a:t> </a:t>
            </a:r>
            <a:r>
              <a:rPr sz="2180" i="1" spc="268" dirty="0">
                <a:latin typeface="Times New Roman"/>
                <a:cs typeface="Times New Roman"/>
              </a:rPr>
              <a:t>km</a:t>
            </a:r>
            <a:endParaRPr sz="2180">
              <a:latin typeface="Times New Roman"/>
              <a:cs typeface="Times New Roman"/>
            </a:endParaRPr>
          </a:p>
        </p:txBody>
      </p:sp>
      <p:sp>
        <p:nvSpPr>
          <p:cNvPr id="91" name="object 91"/>
          <p:cNvSpPr txBox="1"/>
          <p:nvPr/>
        </p:nvSpPr>
        <p:spPr>
          <a:xfrm>
            <a:off x="1777575" y="2349901"/>
            <a:ext cx="1523860" cy="207141"/>
          </a:xfrm>
          <a:prstGeom prst="rect">
            <a:avLst/>
          </a:prstGeom>
        </p:spPr>
        <p:txBody>
          <a:bodyPr vert="horz" wrap="square" lIns="0" tIns="23909" rIns="0" bIns="0" rtlCol="0">
            <a:spAutoFit/>
          </a:bodyPr>
          <a:lstStyle/>
          <a:p>
            <a:pPr marL="25168">
              <a:spcBef>
                <a:spcPts val="188"/>
              </a:spcBef>
            </a:pPr>
            <a:r>
              <a:rPr sz="1189" dirty="0">
                <a:latin typeface="LM Sans 8"/>
                <a:cs typeface="LM Sans 8"/>
              </a:rPr>
              <a:t>(Proof </a:t>
            </a:r>
            <a:r>
              <a:rPr sz="1189" spc="-10" dirty="0">
                <a:latin typeface="LM Sans 8"/>
                <a:cs typeface="LM Sans 8"/>
              </a:rPr>
              <a:t>given in</a:t>
            </a:r>
            <a:r>
              <a:rPr sz="1189" spc="-69" dirty="0">
                <a:latin typeface="LM Sans 8"/>
                <a:cs typeface="LM Sans 8"/>
              </a:rPr>
              <a:t> </a:t>
            </a:r>
            <a:r>
              <a:rPr sz="1189" spc="-10" dirty="0">
                <a:latin typeface="LM Sans 8"/>
                <a:cs typeface="LM Sans 8"/>
              </a:rPr>
              <a:t>class.)</a:t>
            </a:r>
            <a:endParaRPr sz="1189">
              <a:latin typeface="LM Sans 8"/>
              <a:cs typeface="LM Sans 8"/>
            </a:endParaRPr>
          </a:p>
        </p:txBody>
      </p:sp>
      <p:grpSp>
        <p:nvGrpSpPr>
          <p:cNvPr id="92" name="object 92"/>
          <p:cNvGrpSpPr/>
          <p:nvPr/>
        </p:nvGrpSpPr>
        <p:grpSpPr>
          <a:xfrm>
            <a:off x="1702071" y="3783728"/>
            <a:ext cx="8885200" cy="1343916"/>
            <a:chOff x="87743" y="1909381"/>
            <a:chExt cx="4483735" cy="678180"/>
          </a:xfrm>
        </p:grpSpPr>
        <p:sp>
          <p:nvSpPr>
            <p:cNvPr id="93" name="object 93"/>
            <p:cNvSpPr/>
            <p:nvPr/>
          </p:nvSpPr>
          <p:spPr>
            <a:xfrm>
              <a:off x="87743" y="1909381"/>
              <a:ext cx="4432935" cy="215265"/>
            </a:xfrm>
            <a:custGeom>
              <a:avLst/>
              <a:gdLst/>
              <a:ahLst/>
              <a:cxnLst/>
              <a:rect l="l" t="t" r="r" b="b"/>
              <a:pathLst>
                <a:path w="4432935" h="215264">
                  <a:moveTo>
                    <a:pt x="4381767" y="0"/>
                  </a:moveTo>
                  <a:lnTo>
                    <a:pt x="50800" y="0"/>
                  </a:lnTo>
                  <a:lnTo>
                    <a:pt x="31075" y="4008"/>
                  </a:lnTo>
                  <a:lnTo>
                    <a:pt x="14922" y="14922"/>
                  </a:lnTo>
                  <a:lnTo>
                    <a:pt x="4008" y="31075"/>
                  </a:lnTo>
                  <a:lnTo>
                    <a:pt x="0" y="50800"/>
                  </a:lnTo>
                  <a:lnTo>
                    <a:pt x="0" y="215238"/>
                  </a:lnTo>
                  <a:lnTo>
                    <a:pt x="4432567" y="215238"/>
                  </a:lnTo>
                  <a:lnTo>
                    <a:pt x="4432567" y="50800"/>
                  </a:lnTo>
                  <a:lnTo>
                    <a:pt x="4428558" y="31075"/>
                  </a:lnTo>
                  <a:lnTo>
                    <a:pt x="4417644" y="14922"/>
                  </a:lnTo>
                  <a:lnTo>
                    <a:pt x="4401492" y="4008"/>
                  </a:lnTo>
                  <a:lnTo>
                    <a:pt x="4381767" y="0"/>
                  </a:lnTo>
                  <a:close/>
                </a:path>
              </a:pathLst>
            </a:custGeom>
            <a:solidFill>
              <a:srgbClr val="D6D6EF"/>
            </a:solidFill>
          </p:spPr>
          <p:txBody>
            <a:bodyPr wrap="square" lIns="0" tIns="0" rIns="0" bIns="0" rtlCol="0"/>
            <a:lstStyle/>
            <a:p>
              <a:endParaRPr sz="3567"/>
            </a:p>
          </p:txBody>
        </p:sp>
        <p:sp>
          <p:nvSpPr>
            <p:cNvPr id="94" name="object 94"/>
            <p:cNvSpPr/>
            <p:nvPr/>
          </p:nvSpPr>
          <p:spPr>
            <a:xfrm>
              <a:off x="87744" y="2111971"/>
              <a:ext cx="4432566" cy="50609"/>
            </a:xfrm>
            <a:prstGeom prst="rect">
              <a:avLst/>
            </a:prstGeom>
            <a:blipFill>
              <a:blip r:embed="rId6" cstate="print"/>
              <a:stretch>
                <a:fillRect/>
              </a:stretch>
            </a:blipFill>
          </p:spPr>
          <p:txBody>
            <a:bodyPr wrap="square" lIns="0" tIns="0" rIns="0" bIns="0" rtlCol="0"/>
            <a:lstStyle/>
            <a:p>
              <a:endParaRPr sz="3567"/>
            </a:p>
          </p:txBody>
        </p:sp>
        <p:sp>
          <p:nvSpPr>
            <p:cNvPr id="95" name="object 95"/>
            <p:cNvSpPr/>
            <p:nvPr/>
          </p:nvSpPr>
          <p:spPr>
            <a:xfrm>
              <a:off x="138544" y="2485809"/>
              <a:ext cx="101600" cy="101600"/>
            </a:xfrm>
            <a:prstGeom prst="rect">
              <a:avLst/>
            </a:prstGeom>
            <a:blipFill>
              <a:blip r:embed="rId7" cstate="print"/>
              <a:stretch>
                <a:fillRect/>
              </a:stretch>
            </a:blipFill>
          </p:spPr>
          <p:txBody>
            <a:bodyPr wrap="square" lIns="0" tIns="0" rIns="0" bIns="0" rtlCol="0"/>
            <a:lstStyle/>
            <a:p>
              <a:endParaRPr sz="3567"/>
            </a:p>
          </p:txBody>
        </p:sp>
        <p:sp>
          <p:nvSpPr>
            <p:cNvPr id="96" name="object 96"/>
            <p:cNvSpPr/>
            <p:nvPr/>
          </p:nvSpPr>
          <p:spPr>
            <a:xfrm>
              <a:off x="189344" y="2473108"/>
              <a:ext cx="4381715" cy="114300"/>
            </a:xfrm>
            <a:prstGeom prst="rect">
              <a:avLst/>
            </a:prstGeom>
            <a:blipFill>
              <a:blip r:embed="rId8" cstate="print"/>
              <a:stretch>
                <a:fillRect/>
              </a:stretch>
            </a:blipFill>
          </p:spPr>
          <p:txBody>
            <a:bodyPr wrap="square" lIns="0" tIns="0" rIns="0" bIns="0" rtlCol="0"/>
            <a:lstStyle/>
            <a:p>
              <a:endParaRPr sz="3567"/>
            </a:p>
          </p:txBody>
        </p:sp>
        <p:sp>
          <p:nvSpPr>
            <p:cNvPr id="97" name="object 97"/>
            <p:cNvSpPr/>
            <p:nvPr/>
          </p:nvSpPr>
          <p:spPr>
            <a:xfrm>
              <a:off x="4520311" y="1953628"/>
              <a:ext cx="50749" cy="532180"/>
            </a:xfrm>
            <a:prstGeom prst="rect">
              <a:avLst/>
            </a:prstGeom>
            <a:blipFill>
              <a:blip r:embed="rId9" cstate="print"/>
              <a:stretch>
                <a:fillRect/>
              </a:stretch>
            </a:blipFill>
          </p:spPr>
          <p:txBody>
            <a:bodyPr wrap="square" lIns="0" tIns="0" rIns="0" bIns="0" rtlCol="0"/>
            <a:lstStyle/>
            <a:p>
              <a:endParaRPr sz="3567"/>
            </a:p>
          </p:txBody>
        </p:sp>
        <p:sp>
          <p:nvSpPr>
            <p:cNvPr id="98" name="object 98"/>
            <p:cNvSpPr/>
            <p:nvPr/>
          </p:nvSpPr>
          <p:spPr>
            <a:xfrm>
              <a:off x="87743" y="2156253"/>
              <a:ext cx="4432935" cy="380365"/>
            </a:xfrm>
            <a:custGeom>
              <a:avLst/>
              <a:gdLst/>
              <a:ahLst/>
              <a:cxnLst/>
              <a:rect l="l" t="t" r="r" b="b"/>
              <a:pathLst>
                <a:path w="4432935" h="380364">
                  <a:moveTo>
                    <a:pt x="4432567" y="0"/>
                  </a:moveTo>
                  <a:lnTo>
                    <a:pt x="0" y="0"/>
                  </a:lnTo>
                  <a:lnTo>
                    <a:pt x="0" y="329556"/>
                  </a:lnTo>
                  <a:lnTo>
                    <a:pt x="4008" y="349280"/>
                  </a:lnTo>
                  <a:lnTo>
                    <a:pt x="14922" y="365433"/>
                  </a:lnTo>
                  <a:lnTo>
                    <a:pt x="31075" y="376347"/>
                  </a:lnTo>
                  <a:lnTo>
                    <a:pt x="50800" y="380356"/>
                  </a:lnTo>
                  <a:lnTo>
                    <a:pt x="4381767" y="380356"/>
                  </a:lnTo>
                  <a:lnTo>
                    <a:pt x="4401492" y="376347"/>
                  </a:lnTo>
                  <a:lnTo>
                    <a:pt x="4417644" y="365433"/>
                  </a:lnTo>
                  <a:lnTo>
                    <a:pt x="4428558" y="349280"/>
                  </a:lnTo>
                  <a:lnTo>
                    <a:pt x="4432567" y="329556"/>
                  </a:lnTo>
                  <a:lnTo>
                    <a:pt x="4432567" y="0"/>
                  </a:lnTo>
                  <a:close/>
                </a:path>
              </a:pathLst>
            </a:custGeom>
            <a:solidFill>
              <a:srgbClr val="EAEAF7"/>
            </a:solidFill>
          </p:spPr>
          <p:txBody>
            <a:bodyPr wrap="square" lIns="0" tIns="0" rIns="0" bIns="0" rtlCol="0"/>
            <a:lstStyle/>
            <a:p>
              <a:endParaRPr sz="3567"/>
            </a:p>
          </p:txBody>
        </p:sp>
        <p:sp>
          <p:nvSpPr>
            <p:cNvPr id="99" name="object 99"/>
            <p:cNvSpPr/>
            <p:nvPr/>
          </p:nvSpPr>
          <p:spPr>
            <a:xfrm>
              <a:off x="4520311" y="1991720"/>
              <a:ext cx="0" cy="513715"/>
            </a:xfrm>
            <a:custGeom>
              <a:avLst/>
              <a:gdLst/>
              <a:ahLst/>
              <a:cxnLst/>
              <a:rect l="l" t="t" r="r" b="b"/>
              <a:pathLst>
                <a:path h="513714">
                  <a:moveTo>
                    <a:pt x="0" y="513138"/>
                  </a:moveTo>
                  <a:lnTo>
                    <a:pt x="0" y="0"/>
                  </a:lnTo>
                </a:path>
              </a:pathLst>
            </a:custGeom>
            <a:ln w="3175">
              <a:solidFill>
                <a:srgbClr val="7F7F7F"/>
              </a:solidFill>
            </a:ln>
          </p:spPr>
          <p:txBody>
            <a:bodyPr wrap="square" lIns="0" tIns="0" rIns="0" bIns="0" rtlCol="0"/>
            <a:lstStyle/>
            <a:p>
              <a:endParaRPr sz="3567"/>
            </a:p>
          </p:txBody>
        </p:sp>
        <p:sp>
          <p:nvSpPr>
            <p:cNvPr id="100" name="object 100"/>
            <p:cNvSpPr/>
            <p:nvPr/>
          </p:nvSpPr>
          <p:spPr>
            <a:xfrm>
              <a:off x="4520311" y="1979020"/>
              <a:ext cx="0" cy="12700"/>
            </a:xfrm>
            <a:custGeom>
              <a:avLst/>
              <a:gdLst/>
              <a:ahLst/>
              <a:cxnLst/>
              <a:rect l="l" t="t" r="r" b="b"/>
              <a:pathLst>
                <a:path h="12700">
                  <a:moveTo>
                    <a:pt x="0" y="12699"/>
                  </a:moveTo>
                  <a:lnTo>
                    <a:pt x="0" y="0"/>
                  </a:lnTo>
                </a:path>
              </a:pathLst>
            </a:custGeom>
            <a:ln w="3175">
              <a:solidFill>
                <a:srgbClr val="AFAFAF"/>
              </a:solidFill>
            </a:ln>
          </p:spPr>
          <p:txBody>
            <a:bodyPr wrap="square" lIns="0" tIns="0" rIns="0" bIns="0" rtlCol="0"/>
            <a:lstStyle/>
            <a:p>
              <a:endParaRPr sz="3567"/>
            </a:p>
          </p:txBody>
        </p:sp>
        <p:sp>
          <p:nvSpPr>
            <p:cNvPr id="101" name="object 101"/>
            <p:cNvSpPr/>
            <p:nvPr/>
          </p:nvSpPr>
          <p:spPr>
            <a:xfrm>
              <a:off x="4520311" y="1966320"/>
              <a:ext cx="0" cy="12700"/>
            </a:xfrm>
            <a:custGeom>
              <a:avLst/>
              <a:gdLst/>
              <a:ahLst/>
              <a:cxnLst/>
              <a:rect l="l" t="t" r="r" b="b"/>
              <a:pathLst>
                <a:path h="12700">
                  <a:moveTo>
                    <a:pt x="0" y="12699"/>
                  </a:moveTo>
                  <a:lnTo>
                    <a:pt x="0" y="0"/>
                  </a:lnTo>
                </a:path>
              </a:pathLst>
            </a:custGeom>
            <a:ln w="3175">
              <a:solidFill>
                <a:srgbClr val="CECECE"/>
              </a:solidFill>
            </a:ln>
          </p:spPr>
          <p:txBody>
            <a:bodyPr wrap="square" lIns="0" tIns="0" rIns="0" bIns="0" rtlCol="0"/>
            <a:lstStyle/>
            <a:p>
              <a:endParaRPr sz="3567"/>
            </a:p>
          </p:txBody>
        </p:sp>
        <p:sp>
          <p:nvSpPr>
            <p:cNvPr id="102" name="object 102"/>
            <p:cNvSpPr/>
            <p:nvPr/>
          </p:nvSpPr>
          <p:spPr>
            <a:xfrm>
              <a:off x="4520311" y="1953620"/>
              <a:ext cx="0" cy="12700"/>
            </a:xfrm>
            <a:custGeom>
              <a:avLst/>
              <a:gdLst/>
              <a:ahLst/>
              <a:cxnLst/>
              <a:rect l="l" t="t" r="r" b="b"/>
              <a:pathLst>
                <a:path h="12700">
                  <a:moveTo>
                    <a:pt x="0" y="12699"/>
                  </a:moveTo>
                  <a:lnTo>
                    <a:pt x="0" y="0"/>
                  </a:lnTo>
                </a:path>
              </a:pathLst>
            </a:custGeom>
            <a:ln w="3175">
              <a:solidFill>
                <a:srgbClr val="EFEFEF"/>
              </a:solidFill>
            </a:ln>
          </p:spPr>
          <p:txBody>
            <a:bodyPr wrap="square" lIns="0" tIns="0" rIns="0" bIns="0" rtlCol="0"/>
            <a:lstStyle/>
            <a:p>
              <a:endParaRPr sz="3567"/>
            </a:p>
          </p:txBody>
        </p:sp>
      </p:grpSp>
      <p:sp>
        <p:nvSpPr>
          <p:cNvPr id="103" name="object 103"/>
          <p:cNvSpPr txBox="1"/>
          <p:nvPr/>
        </p:nvSpPr>
        <p:spPr>
          <a:xfrm>
            <a:off x="1777573" y="3638998"/>
            <a:ext cx="8481270" cy="1297156"/>
          </a:xfrm>
          <a:prstGeom prst="rect">
            <a:avLst/>
          </a:prstGeom>
        </p:spPr>
        <p:txBody>
          <a:bodyPr vert="horz" wrap="square" lIns="0" tIns="143452" rIns="0" bIns="0" rtlCol="0">
            <a:spAutoFit/>
          </a:bodyPr>
          <a:lstStyle/>
          <a:p>
            <a:pPr marL="25168">
              <a:spcBef>
                <a:spcPts val="1130"/>
              </a:spcBef>
            </a:pPr>
            <a:r>
              <a:rPr sz="2378" spc="-30" dirty="0">
                <a:solidFill>
                  <a:srgbClr val="3333B2"/>
                </a:solidFill>
                <a:latin typeface="LM Sans 12"/>
                <a:cs typeface="LM Sans 12"/>
              </a:rPr>
              <a:t>Theorem</a:t>
            </a:r>
            <a:r>
              <a:rPr sz="2378" spc="-20" dirty="0">
                <a:solidFill>
                  <a:srgbClr val="3333B2"/>
                </a:solidFill>
                <a:latin typeface="LM Sans 12"/>
                <a:cs typeface="LM Sans 12"/>
              </a:rPr>
              <a:t> (5)</a:t>
            </a:r>
            <a:endParaRPr sz="2378">
              <a:latin typeface="LM Sans 12"/>
              <a:cs typeface="LM Sans 12"/>
            </a:endParaRPr>
          </a:p>
          <a:p>
            <a:pPr marL="25168">
              <a:spcBef>
                <a:spcPts val="842"/>
              </a:spcBef>
            </a:pPr>
            <a:r>
              <a:rPr sz="2180" i="1" spc="-20" dirty="0">
                <a:latin typeface="LM Sans 10"/>
                <a:cs typeface="LM Sans 10"/>
              </a:rPr>
              <a:t>Let </a:t>
            </a:r>
            <a:r>
              <a:rPr sz="2180" i="1" spc="317" dirty="0">
                <a:latin typeface="Times New Roman"/>
                <a:cs typeface="Times New Roman"/>
              </a:rPr>
              <a:t>m </a:t>
            </a:r>
            <a:r>
              <a:rPr sz="2180" i="1" spc="20" dirty="0">
                <a:latin typeface="LM Sans 10"/>
                <a:cs typeface="LM Sans 10"/>
              </a:rPr>
              <a:t>be </a:t>
            </a:r>
            <a:r>
              <a:rPr sz="2180" i="1" spc="-10" dirty="0">
                <a:latin typeface="LM Sans 10"/>
                <a:cs typeface="LM Sans 10"/>
              </a:rPr>
              <a:t>a </a:t>
            </a:r>
            <a:r>
              <a:rPr sz="2180" i="1" dirty="0">
                <a:latin typeface="LM Sans 10"/>
                <a:cs typeface="LM Sans 10"/>
              </a:rPr>
              <a:t>positive </a:t>
            </a:r>
            <a:r>
              <a:rPr sz="2180" i="1" spc="-20" dirty="0">
                <a:latin typeface="LM Sans 10"/>
                <a:cs typeface="LM Sans 10"/>
              </a:rPr>
              <a:t>integer. If </a:t>
            </a:r>
            <a:r>
              <a:rPr sz="2180" i="1" spc="50" dirty="0">
                <a:latin typeface="Times New Roman"/>
                <a:cs typeface="Times New Roman"/>
              </a:rPr>
              <a:t>a </a:t>
            </a:r>
            <a:r>
              <a:rPr sz="2180" i="1" spc="404" dirty="0">
                <a:latin typeface="Arial"/>
                <a:cs typeface="Arial"/>
              </a:rPr>
              <a:t>≡ </a:t>
            </a:r>
            <a:r>
              <a:rPr sz="2180" i="1" spc="-168" dirty="0">
                <a:latin typeface="Times New Roman"/>
                <a:cs typeface="Times New Roman"/>
              </a:rPr>
              <a:t>b </a:t>
            </a:r>
            <a:r>
              <a:rPr sz="2180" spc="-10" dirty="0">
                <a:latin typeface="MathJax_Main"/>
                <a:cs typeface="MathJax_Main"/>
              </a:rPr>
              <a:t>(mod </a:t>
            </a:r>
            <a:r>
              <a:rPr sz="2180" i="1" spc="159" dirty="0">
                <a:latin typeface="Times New Roman"/>
                <a:cs typeface="Times New Roman"/>
              </a:rPr>
              <a:t>m</a:t>
            </a:r>
            <a:r>
              <a:rPr sz="2180" spc="159" dirty="0">
                <a:latin typeface="MathJax_Main"/>
                <a:cs typeface="MathJax_Main"/>
              </a:rPr>
              <a:t>) </a:t>
            </a:r>
            <a:r>
              <a:rPr sz="2180" i="1" spc="-20" dirty="0">
                <a:latin typeface="LM Sans 10"/>
                <a:cs typeface="LM Sans 10"/>
              </a:rPr>
              <a:t>and </a:t>
            </a:r>
            <a:r>
              <a:rPr sz="2180" i="1" spc="-40" dirty="0">
                <a:latin typeface="Times New Roman"/>
                <a:cs typeface="Times New Roman"/>
              </a:rPr>
              <a:t>c </a:t>
            </a:r>
            <a:r>
              <a:rPr sz="2180" i="1" spc="404" dirty="0">
                <a:latin typeface="Arial"/>
                <a:cs typeface="Arial"/>
              </a:rPr>
              <a:t>≡ </a:t>
            </a:r>
            <a:r>
              <a:rPr sz="2180" i="1" spc="30" dirty="0">
                <a:latin typeface="Times New Roman"/>
                <a:cs typeface="Times New Roman"/>
              </a:rPr>
              <a:t>d </a:t>
            </a:r>
            <a:r>
              <a:rPr sz="2180" spc="-10" dirty="0">
                <a:latin typeface="MathJax_Main"/>
                <a:cs typeface="MathJax_Main"/>
              </a:rPr>
              <a:t>(mod </a:t>
            </a:r>
            <a:r>
              <a:rPr sz="2180" i="1" spc="99" dirty="0">
                <a:latin typeface="Times New Roman"/>
                <a:cs typeface="Times New Roman"/>
              </a:rPr>
              <a:t>m</a:t>
            </a:r>
            <a:r>
              <a:rPr sz="2180" spc="99" dirty="0">
                <a:latin typeface="MathJax_Main"/>
                <a:cs typeface="MathJax_Main"/>
              </a:rPr>
              <a:t>)</a:t>
            </a:r>
            <a:r>
              <a:rPr sz="2180" i="1" spc="99" dirty="0">
                <a:latin typeface="LM Sans 10"/>
                <a:cs typeface="LM Sans 10"/>
              </a:rPr>
              <a:t>,</a:t>
            </a:r>
            <a:r>
              <a:rPr sz="2180" i="1" spc="-188" dirty="0">
                <a:latin typeface="LM Sans 10"/>
                <a:cs typeface="LM Sans 10"/>
              </a:rPr>
              <a:t> </a:t>
            </a:r>
            <a:r>
              <a:rPr sz="2180" i="1" spc="-10" dirty="0">
                <a:latin typeface="LM Sans 10"/>
                <a:cs typeface="LM Sans 10"/>
              </a:rPr>
              <a:t>then</a:t>
            </a:r>
            <a:endParaRPr sz="2180">
              <a:latin typeface="LM Sans 10"/>
              <a:cs typeface="LM Sans 10"/>
            </a:endParaRPr>
          </a:p>
          <a:p>
            <a:pPr marL="25168">
              <a:spcBef>
                <a:spcPts val="69"/>
              </a:spcBef>
            </a:pPr>
            <a:r>
              <a:rPr sz="2180" i="1" spc="50" dirty="0">
                <a:latin typeface="Times New Roman"/>
                <a:cs typeface="Times New Roman"/>
              </a:rPr>
              <a:t>a </a:t>
            </a:r>
            <a:r>
              <a:rPr sz="2180" spc="-20" dirty="0">
                <a:latin typeface="MathJax_Main"/>
                <a:cs typeface="MathJax_Main"/>
              </a:rPr>
              <a:t>+ </a:t>
            </a:r>
            <a:r>
              <a:rPr sz="2180" i="1" spc="-40" dirty="0">
                <a:latin typeface="Times New Roman"/>
                <a:cs typeface="Times New Roman"/>
              </a:rPr>
              <a:t>c </a:t>
            </a:r>
            <a:r>
              <a:rPr sz="2180" i="1" spc="404" dirty="0">
                <a:latin typeface="Arial"/>
                <a:cs typeface="Arial"/>
              </a:rPr>
              <a:t>≡ </a:t>
            </a:r>
            <a:r>
              <a:rPr sz="2180" i="1" spc="-168" dirty="0">
                <a:latin typeface="Times New Roman"/>
                <a:cs typeface="Times New Roman"/>
              </a:rPr>
              <a:t>b </a:t>
            </a:r>
            <a:r>
              <a:rPr sz="2180" spc="-20" dirty="0">
                <a:latin typeface="MathJax_Main"/>
                <a:cs typeface="MathJax_Main"/>
              </a:rPr>
              <a:t>+ </a:t>
            </a:r>
            <a:r>
              <a:rPr sz="2180" i="1" spc="30" dirty="0">
                <a:latin typeface="Times New Roman"/>
                <a:cs typeface="Times New Roman"/>
              </a:rPr>
              <a:t>d </a:t>
            </a:r>
            <a:r>
              <a:rPr sz="2180" spc="-10" dirty="0">
                <a:latin typeface="MathJax_Main"/>
                <a:cs typeface="MathJax_Main"/>
              </a:rPr>
              <a:t>(mod </a:t>
            </a:r>
            <a:r>
              <a:rPr sz="2180" i="1" spc="159" dirty="0">
                <a:latin typeface="Times New Roman"/>
                <a:cs typeface="Times New Roman"/>
              </a:rPr>
              <a:t>m</a:t>
            </a:r>
            <a:r>
              <a:rPr sz="2180" spc="159" dirty="0">
                <a:latin typeface="MathJax_Main"/>
                <a:cs typeface="MathJax_Main"/>
              </a:rPr>
              <a:t>) </a:t>
            </a:r>
            <a:r>
              <a:rPr sz="2180" i="1" spc="-20" dirty="0">
                <a:latin typeface="LM Sans 10"/>
                <a:cs typeface="LM Sans 10"/>
              </a:rPr>
              <a:t>and </a:t>
            </a:r>
            <a:r>
              <a:rPr sz="2180" i="1" dirty="0">
                <a:latin typeface="Times New Roman"/>
                <a:cs typeface="Times New Roman"/>
              </a:rPr>
              <a:t>ac </a:t>
            </a:r>
            <a:r>
              <a:rPr sz="2180" i="1" spc="404" dirty="0">
                <a:latin typeface="Arial"/>
                <a:cs typeface="Arial"/>
              </a:rPr>
              <a:t>≡ </a:t>
            </a:r>
            <a:r>
              <a:rPr sz="2180" i="1" spc="-69" dirty="0">
                <a:latin typeface="Times New Roman"/>
                <a:cs typeface="Times New Roman"/>
              </a:rPr>
              <a:t>bd </a:t>
            </a:r>
            <a:r>
              <a:rPr sz="2180" spc="-10" dirty="0">
                <a:latin typeface="MathJax_Main"/>
                <a:cs typeface="MathJax_Main"/>
              </a:rPr>
              <a:t>(mod</a:t>
            </a:r>
            <a:r>
              <a:rPr sz="2180" spc="-89" dirty="0">
                <a:latin typeface="MathJax_Main"/>
                <a:cs typeface="MathJax_Main"/>
              </a:rPr>
              <a:t> </a:t>
            </a:r>
            <a:r>
              <a:rPr sz="2180" i="1" spc="99" dirty="0">
                <a:latin typeface="Times New Roman"/>
                <a:cs typeface="Times New Roman"/>
              </a:rPr>
              <a:t>m</a:t>
            </a:r>
            <a:r>
              <a:rPr sz="2180" spc="99" dirty="0">
                <a:latin typeface="MathJax_Main"/>
                <a:cs typeface="MathJax_Main"/>
              </a:rPr>
              <a:t>)</a:t>
            </a:r>
            <a:r>
              <a:rPr sz="2180" i="1" spc="99" dirty="0">
                <a:latin typeface="LM Sans 10"/>
                <a:cs typeface="LM Sans 10"/>
              </a:rPr>
              <a:t>.</a:t>
            </a:r>
            <a:endParaRPr sz="2180">
              <a:latin typeface="LM Sans 10"/>
              <a:cs typeface="LM Sans 10"/>
            </a:endParaRPr>
          </a:p>
        </p:txBody>
      </p:sp>
      <p:sp>
        <p:nvSpPr>
          <p:cNvPr id="104" name="object 104"/>
          <p:cNvSpPr txBox="1"/>
          <p:nvPr/>
        </p:nvSpPr>
        <p:spPr>
          <a:xfrm>
            <a:off x="1777575" y="5267357"/>
            <a:ext cx="1523860" cy="207141"/>
          </a:xfrm>
          <a:prstGeom prst="rect">
            <a:avLst/>
          </a:prstGeom>
        </p:spPr>
        <p:txBody>
          <a:bodyPr vert="horz" wrap="square" lIns="0" tIns="23909" rIns="0" bIns="0" rtlCol="0">
            <a:spAutoFit/>
          </a:bodyPr>
          <a:lstStyle/>
          <a:p>
            <a:pPr marL="25168">
              <a:spcBef>
                <a:spcPts val="188"/>
              </a:spcBef>
            </a:pPr>
            <a:r>
              <a:rPr sz="1189" dirty="0">
                <a:latin typeface="LM Sans 8"/>
                <a:cs typeface="LM Sans 8"/>
              </a:rPr>
              <a:t>(Proof </a:t>
            </a:r>
            <a:r>
              <a:rPr sz="1189" spc="-10" dirty="0">
                <a:latin typeface="LM Sans 8"/>
                <a:cs typeface="LM Sans 8"/>
              </a:rPr>
              <a:t>given in</a:t>
            </a:r>
            <a:r>
              <a:rPr sz="1189" spc="-69" dirty="0">
                <a:latin typeface="LM Sans 8"/>
                <a:cs typeface="LM Sans 8"/>
              </a:rPr>
              <a:t> </a:t>
            </a:r>
            <a:r>
              <a:rPr sz="1189" spc="-10" dirty="0">
                <a:latin typeface="LM Sans 8"/>
                <a:cs typeface="LM Sans 8"/>
              </a:rPr>
              <a:t>class.)</a:t>
            </a:r>
            <a:endParaRPr sz="1189">
              <a:latin typeface="LM Sans 8"/>
              <a:cs typeface="LM Sans 8"/>
            </a:endParaRPr>
          </a:p>
        </p:txBody>
      </p:sp>
    </p:spTree>
    <p:extLst>
      <p:ext uri="{BB962C8B-B14F-4D97-AF65-F5344CB8AC3E}">
        <p14:creationId xmlns:p14="http://schemas.microsoft.com/office/powerpoint/2010/main" val="2545658510"/>
      </p:ext>
    </p:extLst>
  </p:cSld>
  <p:clrMapOvr>
    <a:masterClrMapping/>
  </p:clrMapOvr>
  <p:transition>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object 78"/>
          <p:cNvSpPr txBox="1"/>
          <p:nvPr/>
        </p:nvSpPr>
        <p:spPr>
          <a:xfrm>
            <a:off x="1528195" y="503867"/>
            <a:ext cx="9131836" cy="199518"/>
          </a:xfrm>
          <a:prstGeom prst="rect">
            <a:avLst/>
          </a:prstGeom>
          <a:solidFill>
            <a:srgbClr val="8484D1"/>
          </a:solidFill>
        </p:spPr>
        <p:txBody>
          <a:bodyPr vert="horz" wrap="square" lIns="0" tIns="16359" rIns="0" bIns="0" rtlCol="0">
            <a:spAutoFit/>
          </a:bodyPr>
          <a:lstStyle/>
          <a:p>
            <a:pPr marL="213925">
              <a:spcBef>
                <a:spcPts val="129"/>
              </a:spcBef>
            </a:pPr>
            <a:r>
              <a:rPr sz="1189" spc="-10" dirty="0">
                <a:solidFill>
                  <a:srgbClr val="FFFFFF"/>
                </a:solidFill>
                <a:latin typeface="LM Sans 8"/>
                <a:cs typeface="LM Sans 8"/>
              </a:rPr>
              <a:t>Modular</a:t>
            </a:r>
            <a:r>
              <a:rPr sz="1189" spc="-20" dirty="0">
                <a:solidFill>
                  <a:srgbClr val="FFFFFF"/>
                </a:solidFill>
                <a:latin typeface="LM Sans 8"/>
                <a:cs typeface="LM Sans 8"/>
              </a:rPr>
              <a:t> </a:t>
            </a:r>
            <a:r>
              <a:rPr sz="1189" spc="-10" dirty="0">
                <a:solidFill>
                  <a:srgbClr val="FFFFFF"/>
                </a:solidFill>
                <a:latin typeface="LM Sans 8"/>
                <a:cs typeface="LM Sans 8"/>
              </a:rPr>
              <a:t>Arithmetic</a:t>
            </a:r>
            <a:endParaRPr sz="1189">
              <a:latin typeface="LM Sans 8"/>
              <a:cs typeface="LM Sans 8"/>
            </a:endParaRPr>
          </a:p>
        </p:txBody>
      </p:sp>
      <p:grpSp>
        <p:nvGrpSpPr>
          <p:cNvPr id="79" name="object 79"/>
          <p:cNvGrpSpPr/>
          <p:nvPr/>
        </p:nvGrpSpPr>
        <p:grpSpPr>
          <a:xfrm>
            <a:off x="1702071" y="935354"/>
            <a:ext cx="8885200" cy="2220985"/>
            <a:chOff x="87743" y="472007"/>
            <a:chExt cx="4483735" cy="1120775"/>
          </a:xfrm>
        </p:grpSpPr>
        <p:sp>
          <p:nvSpPr>
            <p:cNvPr id="80" name="object 80"/>
            <p:cNvSpPr/>
            <p:nvPr/>
          </p:nvSpPr>
          <p:spPr>
            <a:xfrm>
              <a:off x="87743" y="472007"/>
              <a:ext cx="4432935" cy="215265"/>
            </a:xfrm>
            <a:custGeom>
              <a:avLst/>
              <a:gdLst/>
              <a:ahLst/>
              <a:cxnLst/>
              <a:rect l="l" t="t" r="r" b="b"/>
              <a:pathLst>
                <a:path w="4432935" h="215265">
                  <a:moveTo>
                    <a:pt x="4381767" y="0"/>
                  </a:moveTo>
                  <a:lnTo>
                    <a:pt x="50800" y="0"/>
                  </a:lnTo>
                  <a:lnTo>
                    <a:pt x="31075" y="4008"/>
                  </a:lnTo>
                  <a:lnTo>
                    <a:pt x="14922" y="14922"/>
                  </a:lnTo>
                  <a:lnTo>
                    <a:pt x="4008" y="31075"/>
                  </a:lnTo>
                  <a:lnTo>
                    <a:pt x="0" y="50800"/>
                  </a:lnTo>
                  <a:lnTo>
                    <a:pt x="0" y="215238"/>
                  </a:lnTo>
                  <a:lnTo>
                    <a:pt x="4432567" y="215238"/>
                  </a:lnTo>
                  <a:lnTo>
                    <a:pt x="4432567" y="50800"/>
                  </a:lnTo>
                  <a:lnTo>
                    <a:pt x="4428558" y="31075"/>
                  </a:lnTo>
                  <a:lnTo>
                    <a:pt x="4417644" y="14922"/>
                  </a:lnTo>
                  <a:lnTo>
                    <a:pt x="4401492" y="4008"/>
                  </a:lnTo>
                  <a:lnTo>
                    <a:pt x="4381767" y="0"/>
                  </a:lnTo>
                  <a:close/>
                </a:path>
              </a:pathLst>
            </a:custGeom>
            <a:solidFill>
              <a:srgbClr val="D6D6EF"/>
            </a:solidFill>
          </p:spPr>
          <p:txBody>
            <a:bodyPr wrap="square" lIns="0" tIns="0" rIns="0" bIns="0" rtlCol="0"/>
            <a:lstStyle/>
            <a:p>
              <a:endParaRPr sz="3567"/>
            </a:p>
          </p:txBody>
        </p:sp>
        <p:sp>
          <p:nvSpPr>
            <p:cNvPr id="81" name="object 81"/>
            <p:cNvSpPr/>
            <p:nvPr/>
          </p:nvSpPr>
          <p:spPr>
            <a:xfrm>
              <a:off x="87744" y="674586"/>
              <a:ext cx="4432566" cy="50609"/>
            </a:xfrm>
            <a:prstGeom prst="rect">
              <a:avLst/>
            </a:prstGeom>
            <a:blipFill>
              <a:blip r:embed="rId2" cstate="print"/>
              <a:stretch>
                <a:fillRect/>
              </a:stretch>
            </a:blipFill>
          </p:spPr>
          <p:txBody>
            <a:bodyPr wrap="square" lIns="0" tIns="0" rIns="0" bIns="0" rtlCol="0"/>
            <a:lstStyle/>
            <a:p>
              <a:endParaRPr sz="3567"/>
            </a:p>
          </p:txBody>
        </p:sp>
        <p:sp>
          <p:nvSpPr>
            <p:cNvPr id="82" name="object 82"/>
            <p:cNvSpPr/>
            <p:nvPr/>
          </p:nvSpPr>
          <p:spPr>
            <a:xfrm>
              <a:off x="138544" y="1491158"/>
              <a:ext cx="101600" cy="101600"/>
            </a:xfrm>
            <a:prstGeom prst="rect">
              <a:avLst/>
            </a:prstGeom>
            <a:blipFill>
              <a:blip r:embed="rId3" cstate="print"/>
              <a:stretch>
                <a:fillRect/>
              </a:stretch>
            </a:blipFill>
          </p:spPr>
          <p:txBody>
            <a:bodyPr wrap="square" lIns="0" tIns="0" rIns="0" bIns="0" rtlCol="0"/>
            <a:lstStyle/>
            <a:p>
              <a:endParaRPr sz="3567"/>
            </a:p>
          </p:txBody>
        </p:sp>
        <p:sp>
          <p:nvSpPr>
            <p:cNvPr id="83" name="object 83"/>
            <p:cNvSpPr/>
            <p:nvPr/>
          </p:nvSpPr>
          <p:spPr>
            <a:xfrm>
              <a:off x="189344" y="1478457"/>
              <a:ext cx="4381715" cy="114300"/>
            </a:xfrm>
            <a:prstGeom prst="rect">
              <a:avLst/>
            </a:prstGeom>
            <a:blipFill>
              <a:blip r:embed="rId4" cstate="print"/>
              <a:stretch>
                <a:fillRect/>
              </a:stretch>
            </a:blipFill>
          </p:spPr>
          <p:txBody>
            <a:bodyPr wrap="square" lIns="0" tIns="0" rIns="0" bIns="0" rtlCol="0"/>
            <a:lstStyle/>
            <a:p>
              <a:endParaRPr sz="3567"/>
            </a:p>
          </p:txBody>
        </p:sp>
        <p:sp>
          <p:nvSpPr>
            <p:cNvPr id="84" name="object 84"/>
            <p:cNvSpPr/>
            <p:nvPr/>
          </p:nvSpPr>
          <p:spPr>
            <a:xfrm>
              <a:off x="4520311" y="516242"/>
              <a:ext cx="50749" cy="974915"/>
            </a:xfrm>
            <a:prstGeom prst="rect">
              <a:avLst/>
            </a:prstGeom>
            <a:blipFill>
              <a:blip r:embed="rId5" cstate="print"/>
              <a:stretch>
                <a:fillRect/>
              </a:stretch>
            </a:blipFill>
          </p:spPr>
          <p:txBody>
            <a:bodyPr wrap="square" lIns="0" tIns="0" rIns="0" bIns="0" rtlCol="0"/>
            <a:lstStyle/>
            <a:p>
              <a:endParaRPr sz="3567"/>
            </a:p>
          </p:txBody>
        </p:sp>
        <p:sp>
          <p:nvSpPr>
            <p:cNvPr id="85" name="object 85"/>
            <p:cNvSpPr/>
            <p:nvPr/>
          </p:nvSpPr>
          <p:spPr>
            <a:xfrm>
              <a:off x="87743" y="718863"/>
              <a:ext cx="4432935" cy="823594"/>
            </a:xfrm>
            <a:custGeom>
              <a:avLst/>
              <a:gdLst/>
              <a:ahLst/>
              <a:cxnLst/>
              <a:rect l="l" t="t" r="r" b="b"/>
              <a:pathLst>
                <a:path w="4432935" h="823594">
                  <a:moveTo>
                    <a:pt x="4432567" y="0"/>
                  </a:moveTo>
                  <a:lnTo>
                    <a:pt x="0" y="0"/>
                  </a:lnTo>
                  <a:lnTo>
                    <a:pt x="0" y="772294"/>
                  </a:lnTo>
                  <a:lnTo>
                    <a:pt x="4008" y="792019"/>
                  </a:lnTo>
                  <a:lnTo>
                    <a:pt x="14922" y="808172"/>
                  </a:lnTo>
                  <a:lnTo>
                    <a:pt x="31075" y="819086"/>
                  </a:lnTo>
                  <a:lnTo>
                    <a:pt x="50800" y="823095"/>
                  </a:lnTo>
                  <a:lnTo>
                    <a:pt x="4381767" y="823095"/>
                  </a:lnTo>
                  <a:lnTo>
                    <a:pt x="4401492" y="819086"/>
                  </a:lnTo>
                  <a:lnTo>
                    <a:pt x="4417644" y="808172"/>
                  </a:lnTo>
                  <a:lnTo>
                    <a:pt x="4428558" y="792019"/>
                  </a:lnTo>
                  <a:lnTo>
                    <a:pt x="4432567" y="772294"/>
                  </a:lnTo>
                  <a:lnTo>
                    <a:pt x="4432567" y="0"/>
                  </a:lnTo>
                  <a:close/>
                </a:path>
              </a:pathLst>
            </a:custGeom>
            <a:solidFill>
              <a:srgbClr val="EAEAF7"/>
            </a:solidFill>
          </p:spPr>
          <p:txBody>
            <a:bodyPr wrap="square" lIns="0" tIns="0" rIns="0" bIns="0" rtlCol="0"/>
            <a:lstStyle/>
            <a:p>
              <a:endParaRPr sz="3567"/>
            </a:p>
          </p:txBody>
        </p:sp>
        <p:sp>
          <p:nvSpPr>
            <p:cNvPr id="86" name="object 86"/>
            <p:cNvSpPr/>
            <p:nvPr/>
          </p:nvSpPr>
          <p:spPr>
            <a:xfrm>
              <a:off x="4520311" y="554329"/>
              <a:ext cx="0" cy="956310"/>
            </a:xfrm>
            <a:custGeom>
              <a:avLst/>
              <a:gdLst/>
              <a:ahLst/>
              <a:cxnLst/>
              <a:rect l="l" t="t" r="r" b="b"/>
              <a:pathLst>
                <a:path h="956310">
                  <a:moveTo>
                    <a:pt x="0" y="955877"/>
                  </a:moveTo>
                  <a:lnTo>
                    <a:pt x="0" y="0"/>
                  </a:lnTo>
                </a:path>
              </a:pathLst>
            </a:custGeom>
            <a:ln w="3175">
              <a:solidFill>
                <a:srgbClr val="7F7F7F"/>
              </a:solidFill>
            </a:ln>
          </p:spPr>
          <p:txBody>
            <a:bodyPr wrap="square" lIns="0" tIns="0" rIns="0" bIns="0" rtlCol="0"/>
            <a:lstStyle/>
            <a:p>
              <a:endParaRPr sz="3567"/>
            </a:p>
          </p:txBody>
        </p:sp>
        <p:sp>
          <p:nvSpPr>
            <p:cNvPr id="87" name="object 87"/>
            <p:cNvSpPr/>
            <p:nvPr/>
          </p:nvSpPr>
          <p:spPr>
            <a:xfrm>
              <a:off x="4520311" y="541629"/>
              <a:ext cx="0" cy="12700"/>
            </a:xfrm>
            <a:custGeom>
              <a:avLst/>
              <a:gdLst/>
              <a:ahLst/>
              <a:cxnLst/>
              <a:rect l="l" t="t" r="r" b="b"/>
              <a:pathLst>
                <a:path h="12700">
                  <a:moveTo>
                    <a:pt x="0" y="12700"/>
                  </a:moveTo>
                  <a:lnTo>
                    <a:pt x="0" y="0"/>
                  </a:lnTo>
                </a:path>
              </a:pathLst>
            </a:custGeom>
            <a:ln w="3175">
              <a:solidFill>
                <a:srgbClr val="AFAFAF"/>
              </a:solidFill>
            </a:ln>
          </p:spPr>
          <p:txBody>
            <a:bodyPr wrap="square" lIns="0" tIns="0" rIns="0" bIns="0" rtlCol="0"/>
            <a:lstStyle/>
            <a:p>
              <a:endParaRPr sz="3567"/>
            </a:p>
          </p:txBody>
        </p:sp>
        <p:sp>
          <p:nvSpPr>
            <p:cNvPr id="88" name="object 88"/>
            <p:cNvSpPr/>
            <p:nvPr/>
          </p:nvSpPr>
          <p:spPr>
            <a:xfrm>
              <a:off x="4520311" y="528929"/>
              <a:ext cx="0" cy="12700"/>
            </a:xfrm>
            <a:custGeom>
              <a:avLst/>
              <a:gdLst/>
              <a:ahLst/>
              <a:cxnLst/>
              <a:rect l="l" t="t" r="r" b="b"/>
              <a:pathLst>
                <a:path h="12700">
                  <a:moveTo>
                    <a:pt x="0" y="12700"/>
                  </a:moveTo>
                  <a:lnTo>
                    <a:pt x="0" y="0"/>
                  </a:lnTo>
                </a:path>
              </a:pathLst>
            </a:custGeom>
            <a:ln w="3175">
              <a:solidFill>
                <a:srgbClr val="CECECE"/>
              </a:solidFill>
            </a:ln>
          </p:spPr>
          <p:txBody>
            <a:bodyPr wrap="square" lIns="0" tIns="0" rIns="0" bIns="0" rtlCol="0"/>
            <a:lstStyle/>
            <a:p>
              <a:endParaRPr sz="3567"/>
            </a:p>
          </p:txBody>
        </p:sp>
        <p:sp>
          <p:nvSpPr>
            <p:cNvPr id="89" name="object 89"/>
            <p:cNvSpPr/>
            <p:nvPr/>
          </p:nvSpPr>
          <p:spPr>
            <a:xfrm>
              <a:off x="4520311" y="516229"/>
              <a:ext cx="0" cy="12700"/>
            </a:xfrm>
            <a:custGeom>
              <a:avLst/>
              <a:gdLst/>
              <a:ahLst/>
              <a:cxnLst/>
              <a:rect l="l" t="t" r="r" b="b"/>
              <a:pathLst>
                <a:path h="12700">
                  <a:moveTo>
                    <a:pt x="0" y="12700"/>
                  </a:moveTo>
                  <a:lnTo>
                    <a:pt x="0" y="0"/>
                  </a:lnTo>
                </a:path>
              </a:pathLst>
            </a:custGeom>
            <a:ln w="3175">
              <a:solidFill>
                <a:srgbClr val="EFEFEF"/>
              </a:solidFill>
            </a:ln>
          </p:spPr>
          <p:txBody>
            <a:bodyPr wrap="square" lIns="0" tIns="0" rIns="0" bIns="0" rtlCol="0"/>
            <a:lstStyle/>
            <a:p>
              <a:endParaRPr sz="3567"/>
            </a:p>
          </p:txBody>
        </p:sp>
      </p:grpSp>
      <p:sp>
        <p:nvSpPr>
          <p:cNvPr id="90" name="object 90"/>
          <p:cNvSpPr txBox="1"/>
          <p:nvPr/>
        </p:nvSpPr>
        <p:spPr>
          <a:xfrm>
            <a:off x="1751677" y="710541"/>
            <a:ext cx="8633530" cy="5805209"/>
          </a:xfrm>
          <a:prstGeom prst="rect">
            <a:avLst/>
          </a:prstGeom>
        </p:spPr>
        <p:txBody>
          <a:bodyPr vert="horz" wrap="square" lIns="0" tIns="127093" rIns="0" bIns="0" rtlCol="0">
            <a:spAutoFit/>
          </a:bodyPr>
          <a:lstStyle/>
          <a:p>
            <a:pPr marL="25168">
              <a:spcBef>
                <a:spcPts val="1001"/>
              </a:spcBef>
            </a:pPr>
            <a:r>
              <a:rPr sz="2378" spc="-30" dirty="0">
                <a:solidFill>
                  <a:srgbClr val="3333B2"/>
                </a:solidFill>
                <a:latin typeface="LM Sans 12"/>
                <a:cs typeface="LM Sans 12"/>
              </a:rPr>
              <a:t>Corollary</a:t>
            </a:r>
            <a:r>
              <a:rPr sz="2378" spc="-20" dirty="0">
                <a:solidFill>
                  <a:srgbClr val="3333B2"/>
                </a:solidFill>
                <a:latin typeface="LM Sans 12"/>
                <a:cs typeface="LM Sans 12"/>
              </a:rPr>
              <a:t> (2)</a:t>
            </a:r>
            <a:endParaRPr sz="2378" dirty="0">
              <a:latin typeface="LM Sans 12"/>
              <a:cs typeface="LM Sans 12"/>
            </a:endParaRPr>
          </a:p>
          <a:p>
            <a:pPr marL="25168">
              <a:spcBef>
                <a:spcPts val="723"/>
              </a:spcBef>
            </a:pPr>
            <a:r>
              <a:rPr sz="2180" i="1" spc="-20" dirty="0">
                <a:latin typeface="LM Sans 10"/>
                <a:cs typeface="LM Sans 10"/>
              </a:rPr>
              <a:t>Let </a:t>
            </a:r>
            <a:r>
              <a:rPr sz="2180" i="1" spc="317" dirty="0">
                <a:latin typeface="Times New Roman"/>
                <a:cs typeface="Times New Roman"/>
              </a:rPr>
              <a:t>m </a:t>
            </a:r>
            <a:r>
              <a:rPr sz="2180" i="1" spc="20" dirty="0">
                <a:latin typeface="LM Sans 10"/>
                <a:cs typeface="LM Sans 10"/>
              </a:rPr>
              <a:t>be </a:t>
            </a:r>
            <a:r>
              <a:rPr sz="2180" i="1" spc="-10" dirty="0">
                <a:latin typeface="LM Sans 10"/>
                <a:cs typeface="LM Sans 10"/>
              </a:rPr>
              <a:t>a </a:t>
            </a:r>
            <a:r>
              <a:rPr sz="2180" i="1" dirty="0">
                <a:latin typeface="LM Sans 10"/>
                <a:cs typeface="LM Sans 10"/>
              </a:rPr>
              <a:t>positive </a:t>
            </a:r>
            <a:r>
              <a:rPr sz="2180" i="1" spc="-20" dirty="0">
                <a:latin typeface="LM Sans 10"/>
                <a:cs typeface="LM Sans 10"/>
              </a:rPr>
              <a:t>integer and let </a:t>
            </a:r>
            <a:r>
              <a:rPr sz="2180" i="1" spc="50" dirty="0">
                <a:latin typeface="Times New Roman"/>
                <a:cs typeface="Times New Roman"/>
              </a:rPr>
              <a:t>a </a:t>
            </a:r>
            <a:r>
              <a:rPr sz="2180" i="1" spc="-20" dirty="0">
                <a:latin typeface="LM Sans 10"/>
                <a:cs typeface="LM Sans 10"/>
              </a:rPr>
              <a:t>and </a:t>
            </a:r>
            <a:r>
              <a:rPr sz="2180" i="1" spc="-168" dirty="0">
                <a:latin typeface="Times New Roman"/>
                <a:cs typeface="Times New Roman"/>
              </a:rPr>
              <a:t>b</a:t>
            </a:r>
            <a:r>
              <a:rPr sz="2180" i="1" spc="208" dirty="0">
                <a:latin typeface="Times New Roman"/>
                <a:cs typeface="Times New Roman"/>
              </a:rPr>
              <a:t> </a:t>
            </a:r>
            <a:r>
              <a:rPr sz="2180" i="1" spc="20" dirty="0">
                <a:latin typeface="LM Sans 10"/>
                <a:cs typeface="LM Sans 10"/>
              </a:rPr>
              <a:t>be </a:t>
            </a:r>
            <a:r>
              <a:rPr sz="2180" i="1" spc="-20" dirty="0">
                <a:latin typeface="LM Sans 10"/>
                <a:cs typeface="LM Sans 10"/>
              </a:rPr>
              <a:t>integers.</a:t>
            </a:r>
            <a:r>
              <a:rPr sz="2180" i="1" spc="99" dirty="0">
                <a:latin typeface="LM Sans 10"/>
                <a:cs typeface="LM Sans 10"/>
              </a:rPr>
              <a:t> </a:t>
            </a:r>
            <a:r>
              <a:rPr sz="2180" i="1" spc="-20" dirty="0">
                <a:latin typeface="LM Sans 10"/>
                <a:cs typeface="LM Sans 10"/>
              </a:rPr>
              <a:t>Then,</a:t>
            </a:r>
            <a:endParaRPr sz="2180" dirty="0">
              <a:latin typeface="LM Sans 10"/>
              <a:cs typeface="LM Sans 10"/>
            </a:endParaRPr>
          </a:p>
          <a:p>
            <a:pPr marL="1048230" marR="1033128" algn="ctr">
              <a:lnSpc>
                <a:spcPct val="185700"/>
              </a:lnSpc>
            </a:pPr>
            <a:r>
              <a:rPr sz="2180" spc="10" dirty="0">
                <a:latin typeface="MathJax_Main"/>
                <a:cs typeface="MathJax_Main"/>
              </a:rPr>
              <a:t>(</a:t>
            </a:r>
            <a:r>
              <a:rPr sz="2180" i="1" spc="10" dirty="0">
                <a:latin typeface="Times New Roman"/>
                <a:cs typeface="Times New Roman"/>
              </a:rPr>
              <a:t>a </a:t>
            </a:r>
            <a:r>
              <a:rPr sz="2180" spc="-20" dirty="0">
                <a:latin typeface="MathJax_Main"/>
                <a:cs typeface="MathJax_Main"/>
              </a:rPr>
              <a:t>+ </a:t>
            </a:r>
            <a:r>
              <a:rPr sz="2180" i="1" spc="-89" dirty="0">
                <a:latin typeface="Times New Roman"/>
                <a:cs typeface="Times New Roman"/>
              </a:rPr>
              <a:t>b</a:t>
            </a:r>
            <a:r>
              <a:rPr sz="2180" spc="-89" dirty="0">
                <a:latin typeface="MathJax_Main"/>
                <a:cs typeface="MathJax_Main"/>
              </a:rPr>
              <a:t>) </a:t>
            </a:r>
            <a:r>
              <a:rPr sz="2180" b="1" spc="10" dirty="0">
                <a:latin typeface="MathJax_Main"/>
                <a:cs typeface="MathJax_Main"/>
              </a:rPr>
              <a:t>mod </a:t>
            </a:r>
            <a:r>
              <a:rPr sz="2180" i="1" spc="317" dirty="0">
                <a:latin typeface="Times New Roman"/>
                <a:cs typeface="Times New Roman"/>
              </a:rPr>
              <a:t>m </a:t>
            </a:r>
            <a:r>
              <a:rPr sz="2180" spc="-20" dirty="0">
                <a:latin typeface="MathJax_Main"/>
                <a:cs typeface="MathJax_Main"/>
              </a:rPr>
              <a:t>= </a:t>
            </a:r>
            <a:r>
              <a:rPr sz="2180" dirty="0">
                <a:latin typeface="MathJax_Main"/>
                <a:cs typeface="MathJax_Main"/>
              </a:rPr>
              <a:t>((</a:t>
            </a:r>
            <a:r>
              <a:rPr sz="2180" i="1" dirty="0">
                <a:latin typeface="Times New Roman"/>
                <a:cs typeface="Times New Roman"/>
              </a:rPr>
              <a:t>a </a:t>
            </a:r>
            <a:r>
              <a:rPr sz="2180" b="1" spc="10" dirty="0">
                <a:latin typeface="MathJax_Main"/>
                <a:cs typeface="MathJax_Main"/>
              </a:rPr>
              <a:t>mod </a:t>
            </a:r>
            <a:r>
              <a:rPr sz="2180" i="1" spc="159" dirty="0">
                <a:latin typeface="Times New Roman"/>
                <a:cs typeface="Times New Roman"/>
              </a:rPr>
              <a:t>m</a:t>
            </a:r>
            <a:r>
              <a:rPr sz="2180" spc="159" dirty="0">
                <a:latin typeface="MathJax_Main"/>
                <a:cs typeface="MathJax_Main"/>
              </a:rPr>
              <a:t>) </a:t>
            </a:r>
            <a:r>
              <a:rPr sz="2180" spc="-20" dirty="0">
                <a:latin typeface="MathJax_Main"/>
                <a:cs typeface="MathJax_Main"/>
              </a:rPr>
              <a:t>+ </a:t>
            </a:r>
            <a:r>
              <a:rPr sz="2180" spc="-89" dirty="0">
                <a:latin typeface="MathJax_Main"/>
                <a:cs typeface="MathJax_Main"/>
              </a:rPr>
              <a:t>(</a:t>
            </a:r>
            <a:r>
              <a:rPr sz="2180" i="1" spc="-89" dirty="0">
                <a:latin typeface="Times New Roman"/>
                <a:cs typeface="Times New Roman"/>
              </a:rPr>
              <a:t>b </a:t>
            </a:r>
            <a:r>
              <a:rPr sz="2180" b="1" spc="10" dirty="0">
                <a:latin typeface="MathJax_Main"/>
                <a:cs typeface="MathJax_Main"/>
              </a:rPr>
              <a:t>mod </a:t>
            </a:r>
            <a:r>
              <a:rPr sz="2180" i="1" spc="99" dirty="0">
                <a:latin typeface="Times New Roman"/>
                <a:cs typeface="Times New Roman"/>
              </a:rPr>
              <a:t>m</a:t>
            </a:r>
            <a:r>
              <a:rPr sz="2180" spc="99" dirty="0">
                <a:latin typeface="MathJax_Main"/>
                <a:cs typeface="MathJax_Main"/>
              </a:rPr>
              <a:t>)) </a:t>
            </a:r>
            <a:r>
              <a:rPr sz="2180" b="1" spc="10" dirty="0">
                <a:latin typeface="MathJax_Main"/>
                <a:cs typeface="MathJax_Main"/>
              </a:rPr>
              <a:t>mod </a:t>
            </a:r>
            <a:r>
              <a:rPr sz="2180" i="1" spc="317" dirty="0">
                <a:latin typeface="Times New Roman"/>
                <a:cs typeface="Times New Roman"/>
              </a:rPr>
              <a:t>m  </a:t>
            </a:r>
            <a:r>
              <a:rPr sz="2180" i="1" spc="-59" dirty="0">
                <a:latin typeface="Times New Roman"/>
                <a:cs typeface="Times New Roman"/>
              </a:rPr>
              <a:t>ab </a:t>
            </a:r>
            <a:r>
              <a:rPr sz="2180" b="1" spc="10" dirty="0">
                <a:latin typeface="MathJax_Main"/>
                <a:cs typeface="MathJax_Main"/>
              </a:rPr>
              <a:t>mod </a:t>
            </a:r>
            <a:r>
              <a:rPr sz="2180" i="1" spc="317" dirty="0">
                <a:latin typeface="Times New Roman"/>
                <a:cs typeface="Times New Roman"/>
              </a:rPr>
              <a:t>m </a:t>
            </a:r>
            <a:r>
              <a:rPr sz="2180" spc="-20" dirty="0">
                <a:latin typeface="MathJax_Main"/>
                <a:cs typeface="MathJax_Main"/>
              </a:rPr>
              <a:t>= </a:t>
            </a:r>
            <a:r>
              <a:rPr sz="2180" dirty="0">
                <a:latin typeface="MathJax_Main"/>
                <a:cs typeface="MathJax_Main"/>
              </a:rPr>
              <a:t>((</a:t>
            </a:r>
            <a:r>
              <a:rPr sz="2180" i="1" dirty="0">
                <a:latin typeface="Times New Roman"/>
                <a:cs typeface="Times New Roman"/>
              </a:rPr>
              <a:t>a </a:t>
            </a:r>
            <a:r>
              <a:rPr sz="2180" b="1" spc="10" dirty="0">
                <a:latin typeface="MathJax_Main"/>
                <a:cs typeface="MathJax_Main"/>
              </a:rPr>
              <a:t>mod </a:t>
            </a:r>
            <a:r>
              <a:rPr sz="2180" i="1" spc="30" dirty="0">
                <a:latin typeface="Times New Roman"/>
                <a:cs typeface="Times New Roman"/>
              </a:rPr>
              <a:t>m</a:t>
            </a:r>
            <a:r>
              <a:rPr sz="2180" spc="30" dirty="0">
                <a:latin typeface="MathJax_Main"/>
                <a:cs typeface="MathJax_Main"/>
              </a:rPr>
              <a:t>)(</a:t>
            </a:r>
            <a:r>
              <a:rPr sz="2180" i="1" spc="30" dirty="0">
                <a:latin typeface="Times New Roman"/>
                <a:cs typeface="Times New Roman"/>
              </a:rPr>
              <a:t>b </a:t>
            </a:r>
            <a:r>
              <a:rPr sz="2180" b="1" spc="10" dirty="0">
                <a:latin typeface="MathJax_Main"/>
                <a:cs typeface="MathJax_Main"/>
              </a:rPr>
              <a:t>mod </a:t>
            </a:r>
            <a:r>
              <a:rPr sz="2180" i="1" spc="99" dirty="0">
                <a:latin typeface="Times New Roman"/>
                <a:cs typeface="Times New Roman"/>
              </a:rPr>
              <a:t>m</a:t>
            </a:r>
            <a:r>
              <a:rPr sz="2180" spc="99" dirty="0">
                <a:latin typeface="MathJax_Main"/>
                <a:cs typeface="MathJax_Main"/>
              </a:rPr>
              <a:t>)) </a:t>
            </a:r>
            <a:r>
              <a:rPr sz="2180" b="1" spc="10" dirty="0">
                <a:latin typeface="MathJax_Main"/>
                <a:cs typeface="MathJax_Main"/>
              </a:rPr>
              <a:t>mod</a:t>
            </a:r>
            <a:r>
              <a:rPr sz="2180" b="1" spc="466" dirty="0">
                <a:latin typeface="MathJax_Main"/>
                <a:cs typeface="MathJax_Main"/>
              </a:rPr>
              <a:t> </a:t>
            </a:r>
            <a:r>
              <a:rPr sz="2180" i="1" spc="317" dirty="0">
                <a:latin typeface="Times New Roman"/>
                <a:cs typeface="Times New Roman"/>
              </a:rPr>
              <a:t>m</a:t>
            </a:r>
            <a:endParaRPr sz="2180" dirty="0">
              <a:latin typeface="Times New Roman"/>
              <a:cs typeface="Times New Roman"/>
            </a:endParaRPr>
          </a:p>
          <a:p>
            <a:pPr marL="25168">
              <a:spcBef>
                <a:spcPts val="2041"/>
              </a:spcBef>
            </a:pPr>
            <a:r>
              <a:rPr sz="2180" spc="-10" dirty="0">
                <a:latin typeface="LM Sans 10"/>
                <a:cs typeface="LM Sans 10"/>
              </a:rPr>
              <a:t>Proof:</a:t>
            </a:r>
            <a:endParaRPr sz="2180" dirty="0">
              <a:latin typeface="LM Sans 10"/>
              <a:cs typeface="LM Sans 10"/>
            </a:endParaRPr>
          </a:p>
          <a:p>
            <a:pPr marL="25168" marR="10067">
              <a:lnSpc>
                <a:spcPct val="102600"/>
              </a:lnSpc>
            </a:pPr>
            <a:r>
              <a:rPr sz="2180" spc="-20" dirty="0">
                <a:latin typeface="LM Sans 10"/>
                <a:cs typeface="LM Sans 10"/>
              </a:rPr>
              <a:t>By </a:t>
            </a:r>
            <a:r>
              <a:rPr sz="2180" spc="-10" dirty="0">
                <a:latin typeface="LM Sans 10"/>
                <a:cs typeface="LM Sans 10"/>
              </a:rPr>
              <a:t>the </a:t>
            </a:r>
            <a:r>
              <a:rPr sz="2180" spc="-20" dirty="0">
                <a:latin typeface="LM Sans 10"/>
                <a:cs typeface="LM Sans 10"/>
              </a:rPr>
              <a:t>definition </a:t>
            </a:r>
            <a:r>
              <a:rPr sz="2180" spc="-10" dirty="0">
                <a:latin typeface="LM Sans 10"/>
                <a:cs typeface="LM Sans 10"/>
              </a:rPr>
              <a:t>of </a:t>
            </a:r>
            <a:r>
              <a:rPr sz="2180" b="1" spc="10" dirty="0">
                <a:latin typeface="MathJax_Main"/>
                <a:cs typeface="MathJax_Main"/>
              </a:rPr>
              <a:t>mod </a:t>
            </a:r>
            <a:r>
              <a:rPr sz="2180" i="1" spc="317" dirty="0">
                <a:latin typeface="Times New Roman"/>
                <a:cs typeface="Times New Roman"/>
              </a:rPr>
              <a:t>m </a:t>
            </a:r>
            <a:r>
              <a:rPr sz="2180" spc="-20" dirty="0">
                <a:latin typeface="LM Sans 10"/>
                <a:cs typeface="LM Sans 10"/>
              </a:rPr>
              <a:t>and </a:t>
            </a:r>
            <a:r>
              <a:rPr sz="2180" spc="-10" dirty="0">
                <a:latin typeface="LM Sans 10"/>
                <a:cs typeface="LM Sans 10"/>
              </a:rPr>
              <a:t>the </a:t>
            </a:r>
            <a:r>
              <a:rPr sz="2180" spc="-20" dirty="0">
                <a:latin typeface="LM Sans 10"/>
                <a:cs typeface="LM Sans 10"/>
              </a:rPr>
              <a:t>definition </a:t>
            </a:r>
            <a:r>
              <a:rPr sz="2180" spc="-10" dirty="0">
                <a:latin typeface="LM Sans 10"/>
                <a:cs typeface="LM Sans 10"/>
              </a:rPr>
              <a:t>of congruence modulo </a:t>
            </a:r>
            <a:r>
              <a:rPr sz="2180" i="1" spc="159" dirty="0">
                <a:latin typeface="Times New Roman"/>
                <a:cs typeface="Times New Roman"/>
              </a:rPr>
              <a:t>m</a:t>
            </a:r>
            <a:r>
              <a:rPr sz="2180" spc="159" dirty="0">
                <a:latin typeface="LM Sans 10"/>
                <a:cs typeface="LM Sans 10"/>
              </a:rPr>
              <a:t>,  </a:t>
            </a:r>
            <a:r>
              <a:rPr sz="2180" spc="-50" dirty="0">
                <a:latin typeface="LM Sans 10"/>
                <a:cs typeface="LM Sans 10"/>
              </a:rPr>
              <a:t>we </a:t>
            </a:r>
            <a:r>
              <a:rPr sz="2180" spc="-40" dirty="0">
                <a:latin typeface="LM Sans 10"/>
                <a:cs typeface="LM Sans 10"/>
              </a:rPr>
              <a:t>know </a:t>
            </a:r>
            <a:r>
              <a:rPr sz="2180" spc="-10" dirty="0">
                <a:latin typeface="LM Sans 10"/>
                <a:cs typeface="LM Sans 10"/>
              </a:rPr>
              <a:t>that </a:t>
            </a:r>
            <a:r>
              <a:rPr sz="2180" i="1" spc="50" dirty="0">
                <a:latin typeface="Times New Roman"/>
                <a:cs typeface="Times New Roman"/>
              </a:rPr>
              <a:t>a </a:t>
            </a:r>
            <a:r>
              <a:rPr sz="2180" i="1" spc="404" dirty="0">
                <a:latin typeface="Arial"/>
                <a:cs typeface="Arial"/>
              </a:rPr>
              <a:t>≡ </a:t>
            </a:r>
            <a:r>
              <a:rPr sz="2180" spc="10" dirty="0">
                <a:latin typeface="MathJax_Main"/>
                <a:cs typeface="MathJax_Main"/>
              </a:rPr>
              <a:t>(</a:t>
            </a:r>
            <a:r>
              <a:rPr sz="2180" i="1" spc="10" dirty="0">
                <a:latin typeface="Times New Roman"/>
                <a:cs typeface="Times New Roman"/>
              </a:rPr>
              <a:t>a </a:t>
            </a:r>
            <a:r>
              <a:rPr sz="2180" b="1" spc="10" dirty="0">
                <a:latin typeface="MathJax_Main"/>
                <a:cs typeface="MathJax_Main"/>
              </a:rPr>
              <a:t>mod </a:t>
            </a:r>
            <a:r>
              <a:rPr sz="2180" i="1" spc="159" dirty="0">
                <a:latin typeface="Times New Roman"/>
                <a:cs typeface="Times New Roman"/>
              </a:rPr>
              <a:t>m</a:t>
            </a:r>
            <a:r>
              <a:rPr sz="2180" spc="159" dirty="0">
                <a:latin typeface="MathJax_Main"/>
                <a:cs typeface="MathJax_Main"/>
              </a:rPr>
              <a:t>) </a:t>
            </a:r>
            <a:r>
              <a:rPr sz="2180" spc="-10" dirty="0">
                <a:latin typeface="MathJax_Main"/>
                <a:cs typeface="MathJax_Main"/>
              </a:rPr>
              <a:t>(mod </a:t>
            </a:r>
            <a:r>
              <a:rPr sz="2180" i="1" spc="99" dirty="0">
                <a:latin typeface="Times New Roman"/>
                <a:cs typeface="Times New Roman"/>
              </a:rPr>
              <a:t>m</a:t>
            </a:r>
            <a:r>
              <a:rPr sz="2180" spc="99" dirty="0">
                <a:latin typeface="MathJax_Main"/>
                <a:cs typeface="MathJax_Main"/>
              </a:rPr>
              <a:t>)</a:t>
            </a:r>
            <a:r>
              <a:rPr sz="2180" spc="99" dirty="0">
                <a:latin typeface="LM Sans 10"/>
                <a:cs typeface="LM Sans 10"/>
              </a:rPr>
              <a:t>, </a:t>
            </a:r>
            <a:r>
              <a:rPr sz="2180" spc="-20" dirty="0">
                <a:latin typeface="LM Sans 10"/>
                <a:cs typeface="LM Sans 10"/>
              </a:rPr>
              <a:t>and </a:t>
            </a:r>
            <a:r>
              <a:rPr sz="2180" i="1" spc="-168" dirty="0">
                <a:latin typeface="Times New Roman"/>
                <a:cs typeface="Times New Roman"/>
              </a:rPr>
              <a:t>b </a:t>
            </a:r>
            <a:r>
              <a:rPr sz="2180" i="1" spc="404" dirty="0">
                <a:latin typeface="Arial"/>
                <a:cs typeface="Arial"/>
              </a:rPr>
              <a:t>≡ </a:t>
            </a:r>
            <a:r>
              <a:rPr sz="2180" spc="-99" dirty="0">
                <a:latin typeface="MathJax_Main"/>
                <a:cs typeface="MathJax_Main"/>
              </a:rPr>
              <a:t>(</a:t>
            </a:r>
            <a:r>
              <a:rPr sz="2180" i="1" spc="-99" dirty="0">
                <a:latin typeface="Times New Roman"/>
                <a:cs typeface="Times New Roman"/>
              </a:rPr>
              <a:t>b </a:t>
            </a:r>
            <a:r>
              <a:rPr sz="2180" b="1" spc="10" dirty="0">
                <a:latin typeface="MathJax_Main"/>
                <a:cs typeface="MathJax_Main"/>
              </a:rPr>
              <a:t>mod </a:t>
            </a:r>
            <a:r>
              <a:rPr sz="2180" i="1" spc="159" dirty="0">
                <a:latin typeface="Times New Roman"/>
                <a:cs typeface="Times New Roman"/>
              </a:rPr>
              <a:t>m</a:t>
            </a:r>
            <a:r>
              <a:rPr sz="2180" spc="159" dirty="0">
                <a:latin typeface="MathJax_Main"/>
                <a:cs typeface="MathJax_Main"/>
              </a:rPr>
              <a:t>) </a:t>
            </a:r>
            <a:r>
              <a:rPr sz="2180" spc="-10" dirty="0">
                <a:latin typeface="MathJax_Main"/>
                <a:cs typeface="MathJax_Main"/>
              </a:rPr>
              <a:t>(mod</a:t>
            </a:r>
            <a:r>
              <a:rPr sz="2180" dirty="0">
                <a:latin typeface="MathJax_Main"/>
                <a:cs typeface="MathJax_Main"/>
              </a:rPr>
              <a:t> </a:t>
            </a:r>
            <a:r>
              <a:rPr sz="2180" i="1" spc="99" dirty="0">
                <a:latin typeface="Times New Roman"/>
                <a:cs typeface="Times New Roman"/>
              </a:rPr>
              <a:t>m</a:t>
            </a:r>
            <a:r>
              <a:rPr sz="2180" spc="99" dirty="0">
                <a:latin typeface="MathJax_Main"/>
                <a:cs typeface="MathJax_Main"/>
              </a:rPr>
              <a:t>)</a:t>
            </a:r>
            <a:r>
              <a:rPr sz="2180" spc="99" dirty="0">
                <a:latin typeface="LM Sans 10"/>
                <a:cs typeface="LM Sans 10"/>
              </a:rPr>
              <a:t>.</a:t>
            </a:r>
            <a:endParaRPr sz="2180" dirty="0">
              <a:latin typeface="LM Sans 10"/>
              <a:cs typeface="LM Sans 10"/>
            </a:endParaRPr>
          </a:p>
          <a:p>
            <a:pPr marL="25168">
              <a:spcBef>
                <a:spcPts val="69"/>
              </a:spcBef>
            </a:pPr>
            <a:r>
              <a:rPr sz="2180" spc="-20" dirty="0">
                <a:latin typeface="LM Sans 10"/>
                <a:cs typeface="LM Sans 10"/>
              </a:rPr>
              <a:t>Applying </a:t>
            </a:r>
            <a:r>
              <a:rPr sz="2180" spc="-30" dirty="0">
                <a:latin typeface="LM Sans 10"/>
                <a:cs typeface="LM Sans 10"/>
              </a:rPr>
              <a:t>Theorem </a:t>
            </a:r>
            <a:r>
              <a:rPr sz="2180" spc="-10" dirty="0">
                <a:latin typeface="LM Sans 10"/>
                <a:cs typeface="LM Sans 10"/>
              </a:rPr>
              <a:t>5, </a:t>
            </a:r>
            <a:r>
              <a:rPr sz="2180" spc="-50" dirty="0">
                <a:latin typeface="LM Sans 10"/>
                <a:cs typeface="LM Sans 10"/>
              </a:rPr>
              <a:t>we</a:t>
            </a:r>
            <a:r>
              <a:rPr sz="2180" spc="10" dirty="0">
                <a:latin typeface="LM Sans 10"/>
                <a:cs typeface="LM Sans 10"/>
              </a:rPr>
              <a:t> </a:t>
            </a:r>
            <a:r>
              <a:rPr sz="2180" spc="-10" dirty="0">
                <a:latin typeface="LM Sans 10"/>
                <a:cs typeface="LM Sans 10"/>
              </a:rPr>
              <a:t>get</a:t>
            </a:r>
            <a:endParaRPr sz="2180" dirty="0">
              <a:latin typeface="LM Sans 10"/>
              <a:cs typeface="LM Sans 10"/>
            </a:endParaRPr>
          </a:p>
          <a:p>
            <a:pPr marL="1663576" marR="1648477" algn="ctr">
              <a:lnSpc>
                <a:spcPct val="175200"/>
              </a:lnSpc>
            </a:pPr>
            <a:r>
              <a:rPr sz="2180" i="1" spc="50" dirty="0">
                <a:latin typeface="Times New Roman"/>
                <a:cs typeface="Times New Roman"/>
              </a:rPr>
              <a:t>a </a:t>
            </a:r>
            <a:r>
              <a:rPr sz="2180" spc="-20" dirty="0">
                <a:latin typeface="MathJax_Main"/>
                <a:cs typeface="MathJax_Main"/>
              </a:rPr>
              <a:t>+ </a:t>
            </a:r>
            <a:r>
              <a:rPr sz="2180" i="1" spc="-168" dirty="0">
                <a:latin typeface="Times New Roman"/>
                <a:cs typeface="Times New Roman"/>
              </a:rPr>
              <a:t>b </a:t>
            </a:r>
            <a:r>
              <a:rPr sz="2180" i="1" spc="404" dirty="0">
                <a:latin typeface="Arial"/>
                <a:cs typeface="Arial"/>
              </a:rPr>
              <a:t>≡ </a:t>
            </a:r>
            <a:r>
              <a:rPr sz="2180" spc="10" dirty="0">
                <a:latin typeface="MathJax_Main"/>
                <a:cs typeface="MathJax_Main"/>
              </a:rPr>
              <a:t>(</a:t>
            </a:r>
            <a:r>
              <a:rPr sz="2180" i="1" spc="10" dirty="0">
                <a:latin typeface="Times New Roman"/>
                <a:cs typeface="Times New Roman"/>
              </a:rPr>
              <a:t>a </a:t>
            </a:r>
            <a:r>
              <a:rPr sz="2180" b="1" spc="10" dirty="0">
                <a:latin typeface="MathJax_Main"/>
                <a:cs typeface="MathJax_Main"/>
              </a:rPr>
              <a:t>mod </a:t>
            </a:r>
            <a:r>
              <a:rPr sz="2180" i="1" spc="159" dirty="0">
                <a:latin typeface="Times New Roman"/>
                <a:cs typeface="Times New Roman"/>
              </a:rPr>
              <a:t>m</a:t>
            </a:r>
            <a:r>
              <a:rPr sz="2180" spc="159" dirty="0">
                <a:latin typeface="MathJax_Main"/>
                <a:cs typeface="MathJax_Main"/>
              </a:rPr>
              <a:t>) </a:t>
            </a:r>
            <a:r>
              <a:rPr sz="2180" spc="-20" dirty="0">
                <a:latin typeface="MathJax_Main"/>
                <a:cs typeface="MathJax_Main"/>
              </a:rPr>
              <a:t>+ </a:t>
            </a:r>
            <a:r>
              <a:rPr sz="2180" spc="-89" dirty="0">
                <a:latin typeface="MathJax_Main"/>
                <a:cs typeface="MathJax_Main"/>
              </a:rPr>
              <a:t>(</a:t>
            </a:r>
            <a:r>
              <a:rPr sz="2180" i="1" spc="-89" dirty="0">
                <a:latin typeface="Times New Roman"/>
                <a:cs typeface="Times New Roman"/>
              </a:rPr>
              <a:t>b </a:t>
            </a:r>
            <a:r>
              <a:rPr sz="2180" b="1" spc="10" dirty="0">
                <a:latin typeface="MathJax_Main"/>
                <a:cs typeface="MathJax_Main"/>
              </a:rPr>
              <a:t>mod </a:t>
            </a:r>
            <a:r>
              <a:rPr sz="2180" i="1" spc="159" dirty="0">
                <a:latin typeface="Times New Roman"/>
                <a:cs typeface="Times New Roman"/>
              </a:rPr>
              <a:t>m</a:t>
            </a:r>
            <a:r>
              <a:rPr sz="2180" spc="159" dirty="0">
                <a:latin typeface="MathJax_Main"/>
                <a:cs typeface="MathJax_Main"/>
              </a:rPr>
              <a:t>) </a:t>
            </a:r>
            <a:r>
              <a:rPr sz="2180" spc="-10" dirty="0">
                <a:latin typeface="MathJax_Main"/>
                <a:cs typeface="MathJax_Main"/>
              </a:rPr>
              <a:t>(mod </a:t>
            </a:r>
            <a:r>
              <a:rPr sz="2180" i="1" spc="159" dirty="0">
                <a:latin typeface="Times New Roman"/>
                <a:cs typeface="Times New Roman"/>
              </a:rPr>
              <a:t>m</a:t>
            </a:r>
            <a:r>
              <a:rPr sz="2180" spc="159" dirty="0">
                <a:latin typeface="MathJax_Main"/>
                <a:cs typeface="MathJax_Main"/>
              </a:rPr>
              <a:t>)  </a:t>
            </a:r>
            <a:r>
              <a:rPr sz="2180" i="1" spc="-59" dirty="0">
                <a:latin typeface="Times New Roman"/>
                <a:cs typeface="Times New Roman"/>
              </a:rPr>
              <a:t>ab </a:t>
            </a:r>
            <a:r>
              <a:rPr sz="2180" i="1" spc="404" dirty="0">
                <a:latin typeface="Arial"/>
                <a:cs typeface="Arial"/>
              </a:rPr>
              <a:t>≡ </a:t>
            </a:r>
            <a:r>
              <a:rPr sz="2180" spc="10" dirty="0">
                <a:latin typeface="MathJax_Main"/>
                <a:cs typeface="MathJax_Main"/>
              </a:rPr>
              <a:t>(</a:t>
            </a:r>
            <a:r>
              <a:rPr sz="2180" i="1" spc="10" dirty="0">
                <a:latin typeface="Times New Roman"/>
                <a:cs typeface="Times New Roman"/>
              </a:rPr>
              <a:t>a </a:t>
            </a:r>
            <a:r>
              <a:rPr sz="2180" b="1" spc="10" dirty="0">
                <a:latin typeface="MathJax_Main"/>
                <a:cs typeface="MathJax_Main"/>
              </a:rPr>
              <a:t>mod </a:t>
            </a:r>
            <a:r>
              <a:rPr sz="2180" i="1" spc="30" dirty="0">
                <a:latin typeface="Times New Roman"/>
                <a:cs typeface="Times New Roman"/>
              </a:rPr>
              <a:t>m</a:t>
            </a:r>
            <a:r>
              <a:rPr sz="2180" spc="30" dirty="0">
                <a:latin typeface="MathJax_Main"/>
                <a:cs typeface="MathJax_Main"/>
              </a:rPr>
              <a:t>)(</a:t>
            </a:r>
            <a:r>
              <a:rPr sz="2180" i="1" spc="30" dirty="0">
                <a:latin typeface="Times New Roman"/>
                <a:cs typeface="Times New Roman"/>
              </a:rPr>
              <a:t>b </a:t>
            </a:r>
            <a:r>
              <a:rPr sz="2180" b="1" spc="10" dirty="0">
                <a:latin typeface="MathJax_Main"/>
                <a:cs typeface="MathJax_Main"/>
              </a:rPr>
              <a:t>mod </a:t>
            </a:r>
            <a:r>
              <a:rPr sz="2180" i="1" spc="159" dirty="0">
                <a:latin typeface="Times New Roman"/>
                <a:cs typeface="Times New Roman"/>
              </a:rPr>
              <a:t>m</a:t>
            </a:r>
            <a:r>
              <a:rPr sz="2180" spc="159" dirty="0">
                <a:latin typeface="MathJax_Main"/>
                <a:cs typeface="MathJax_Main"/>
              </a:rPr>
              <a:t>) </a:t>
            </a:r>
            <a:r>
              <a:rPr sz="2180" spc="-10" dirty="0">
                <a:latin typeface="MathJax_Main"/>
                <a:cs typeface="MathJax_Main"/>
              </a:rPr>
              <a:t>(mod</a:t>
            </a:r>
            <a:r>
              <a:rPr sz="2180" spc="404" dirty="0">
                <a:latin typeface="MathJax_Main"/>
                <a:cs typeface="MathJax_Main"/>
              </a:rPr>
              <a:t> </a:t>
            </a:r>
            <a:r>
              <a:rPr sz="2180" i="1" spc="159" dirty="0">
                <a:latin typeface="Times New Roman"/>
                <a:cs typeface="Times New Roman"/>
              </a:rPr>
              <a:t>m</a:t>
            </a:r>
            <a:r>
              <a:rPr sz="2180" spc="159" dirty="0">
                <a:latin typeface="MathJax_Main"/>
                <a:cs typeface="MathJax_Main"/>
              </a:rPr>
              <a:t>)</a:t>
            </a:r>
            <a:endParaRPr sz="2180" dirty="0">
              <a:latin typeface="MathJax_Main"/>
              <a:cs typeface="MathJax_Main"/>
            </a:endParaRPr>
          </a:p>
          <a:p>
            <a:pPr marL="25168" marR="21392">
              <a:lnSpc>
                <a:spcPct val="102600"/>
              </a:lnSpc>
              <a:spcBef>
                <a:spcPts val="1149"/>
              </a:spcBef>
            </a:pPr>
            <a:r>
              <a:rPr sz="2180" spc="-20" dirty="0">
                <a:latin typeface="LM Sans 10"/>
                <a:cs typeface="LM Sans 10"/>
              </a:rPr>
              <a:t>Using </a:t>
            </a:r>
            <a:r>
              <a:rPr sz="2180" spc="-30" dirty="0">
                <a:latin typeface="LM Sans 10"/>
                <a:cs typeface="LM Sans 10"/>
              </a:rPr>
              <a:t>Theorem </a:t>
            </a:r>
            <a:r>
              <a:rPr sz="2180" spc="-10" dirty="0">
                <a:latin typeface="LM Sans 10"/>
                <a:cs typeface="LM Sans 10"/>
              </a:rPr>
              <a:t>3, </a:t>
            </a:r>
            <a:r>
              <a:rPr sz="2180" spc="-20" dirty="0">
                <a:latin typeface="LM Sans 10"/>
                <a:cs typeface="LM Sans 10"/>
              </a:rPr>
              <a:t>from </a:t>
            </a:r>
            <a:r>
              <a:rPr sz="2180" spc="-10" dirty="0">
                <a:latin typeface="LM Sans 10"/>
                <a:cs typeface="LM Sans 10"/>
              </a:rPr>
              <a:t>the </a:t>
            </a:r>
            <a:r>
              <a:rPr sz="2180" dirty="0">
                <a:latin typeface="LM Sans 10"/>
                <a:cs typeface="LM Sans 10"/>
              </a:rPr>
              <a:t>above </a:t>
            </a:r>
            <a:r>
              <a:rPr sz="2180" spc="-10" dirty="0">
                <a:latin typeface="LM Sans 10"/>
                <a:cs typeface="LM Sans 10"/>
              </a:rPr>
              <a:t>congruences</a:t>
            </a:r>
            <a:r>
              <a:rPr sz="2180" spc="-10" dirty="0">
                <a:latin typeface="LM Sans 10"/>
                <a:cs typeface="LM Sans 10"/>
              </a:rPr>
              <a:t> </a:t>
            </a:r>
            <a:r>
              <a:rPr sz="2180" spc="-50" dirty="0">
                <a:latin typeface="LM Sans 10"/>
                <a:cs typeface="LM Sans 10"/>
              </a:rPr>
              <a:t>we </a:t>
            </a:r>
            <a:r>
              <a:rPr sz="2180" spc="-10" dirty="0">
                <a:latin typeface="LM Sans 10"/>
                <a:cs typeface="LM Sans 10"/>
              </a:rPr>
              <a:t>get the equalities </a:t>
            </a:r>
            <a:r>
              <a:rPr sz="2180" spc="-20" dirty="0">
                <a:latin typeface="LM Sans 10"/>
                <a:cs typeface="LM Sans 10"/>
              </a:rPr>
              <a:t>in </a:t>
            </a:r>
            <a:r>
              <a:rPr sz="2180" spc="-10" dirty="0">
                <a:latin typeface="LM Sans 10"/>
                <a:cs typeface="LM Sans 10"/>
              </a:rPr>
              <a:t>the  statement of the</a:t>
            </a:r>
            <a:r>
              <a:rPr sz="2180" spc="-20" dirty="0">
                <a:latin typeface="LM Sans 10"/>
                <a:cs typeface="LM Sans 10"/>
              </a:rPr>
              <a:t> </a:t>
            </a:r>
            <a:r>
              <a:rPr sz="2180" spc="-30" dirty="0">
                <a:latin typeface="LM Sans 10"/>
                <a:cs typeface="LM Sans 10"/>
              </a:rPr>
              <a:t>theorem.</a:t>
            </a:r>
            <a:endParaRPr sz="2180" dirty="0">
              <a:latin typeface="LM Sans 10"/>
              <a:cs typeface="LM Sans 10"/>
            </a:endParaRPr>
          </a:p>
        </p:txBody>
      </p:sp>
    </p:spTree>
    <p:extLst>
      <p:ext uri="{BB962C8B-B14F-4D97-AF65-F5344CB8AC3E}">
        <p14:creationId xmlns:p14="http://schemas.microsoft.com/office/powerpoint/2010/main" val="142232285"/>
      </p:ext>
    </p:extLst>
  </p:cSld>
  <p:clrMapOvr>
    <a:masterClrMapping/>
  </p:clrMapOvr>
  <p:transition>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object 78"/>
          <p:cNvSpPr txBox="1"/>
          <p:nvPr/>
        </p:nvSpPr>
        <p:spPr>
          <a:xfrm>
            <a:off x="1528195" y="503867"/>
            <a:ext cx="9131836" cy="199518"/>
          </a:xfrm>
          <a:prstGeom prst="rect">
            <a:avLst/>
          </a:prstGeom>
          <a:solidFill>
            <a:srgbClr val="8484D1"/>
          </a:solidFill>
        </p:spPr>
        <p:txBody>
          <a:bodyPr vert="horz" wrap="square" lIns="0" tIns="16359" rIns="0" bIns="0" rtlCol="0">
            <a:spAutoFit/>
          </a:bodyPr>
          <a:lstStyle/>
          <a:p>
            <a:pPr marL="213925">
              <a:spcBef>
                <a:spcPts val="129"/>
              </a:spcBef>
            </a:pPr>
            <a:r>
              <a:rPr sz="1189" spc="-10" dirty="0">
                <a:solidFill>
                  <a:srgbClr val="FFFFFF"/>
                </a:solidFill>
                <a:latin typeface="LM Sans 8"/>
                <a:cs typeface="LM Sans 8"/>
              </a:rPr>
              <a:t>Modular</a:t>
            </a:r>
            <a:r>
              <a:rPr sz="1189" spc="-20" dirty="0">
                <a:solidFill>
                  <a:srgbClr val="FFFFFF"/>
                </a:solidFill>
                <a:latin typeface="LM Sans 8"/>
                <a:cs typeface="LM Sans 8"/>
              </a:rPr>
              <a:t> </a:t>
            </a:r>
            <a:r>
              <a:rPr sz="1189" spc="-10" dirty="0">
                <a:solidFill>
                  <a:srgbClr val="FFFFFF"/>
                </a:solidFill>
                <a:latin typeface="LM Sans 8"/>
                <a:cs typeface="LM Sans 8"/>
              </a:rPr>
              <a:t>Arithmetic</a:t>
            </a:r>
            <a:endParaRPr sz="1189">
              <a:latin typeface="LM Sans 8"/>
              <a:cs typeface="LM Sans 8"/>
            </a:endParaRPr>
          </a:p>
        </p:txBody>
      </p:sp>
      <p:sp>
        <p:nvSpPr>
          <p:cNvPr id="79" name="object 79"/>
          <p:cNvSpPr txBox="1"/>
          <p:nvPr/>
        </p:nvSpPr>
        <p:spPr>
          <a:xfrm>
            <a:off x="1498624" y="478643"/>
            <a:ext cx="8870099" cy="5960380"/>
          </a:xfrm>
          <a:prstGeom prst="rect">
            <a:avLst/>
          </a:prstGeom>
        </p:spPr>
        <p:txBody>
          <a:bodyPr vert="horz" wrap="square" lIns="0" tIns="127093" rIns="0" bIns="0" rtlCol="0">
            <a:spAutoFit/>
          </a:bodyPr>
          <a:lstStyle/>
          <a:p>
            <a:pPr marL="100670">
              <a:spcBef>
                <a:spcPts val="1001"/>
              </a:spcBef>
            </a:pPr>
            <a:r>
              <a:rPr sz="2774" spc="20" dirty="0">
                <a:solidFill>
                  <a:srgbClr val="3333B2"/>
                </a:solidFill>
                <a:latin typeface="LM Sans 12"/>
                <a:cs typeface="LM Sans 12"/>
              </a:rPr>
              <a:t>Congruences</a:t>
            </a:r>
            <a:r>
              <a:rPr sz="2774" spc="20" dirty="0">
                <a:solidFill>
                  <a:srgbClr val="3333B2"/>
                </a:solidFill>
                <a:latin typeface="LM Sans 12"/>
                <a:cs typeface="LM Sans 12"/>
              </a:rPr>
              <a:t> and </a:t>
            </a:r>
            <a:r>
              <a:rPr sz="2774" spc="30" dirty="0">
                <a:solidFill>
                  <a:srgbClr val="3333B2"/>
                </a:solidFill>
                <a:latin typeface="LM Sans 12"/>
                <a:cs typeface="LM Sans 12"/>
              </a:rPr>
              <a:t>Hashing</a:t>
            </a:r>
            <a:r>
              <a:rPr sz="2774" dirty="0">
                <a:solidFill>
                  <a:srgbClr val="3333B2"/>
                </a:solidFill>
                <a:latin typeface="LM Sans 12"/>
                <a:cs typeface="LM Sans 12"/>
              </a:rPr>
              <a:t> </a:t>
            </a:r>
            <a:r>
              <a:rPr sz="2774" spc="20" dirty="0">
                <a:solidFill>
                  <a:srgbClr val="3333B2"/>
                </a:solidFill>
                <a:latin typeface="LM Sans 12"/>
                <a:cs typeface="LM Sans 12"/>
              </a:rPr>
              <a:t>Functions</a:t>
            </a:r>
            <a:endParaRPr sz="2774" dirty="0">
              <a:latin typeface="LM Sans 12"/>
              <a:cs typeface="LM Sans 12"/>
            </a:endParaRPr>
          </a:p>
          <a:p>
            <a:pPr marL="161073" marR="285652">
              <a:lnSpc>
                <a:spcPct val="102600"/>
              </a:lnSpc>
              <a:spcBef>
                <a:spcPts val="486"/>
              </a:spcBef>
            </a:pPr>
            <a:r>
              <a:rPr sz="2180" spc="-20" dirty="0">
                <a:latin typeface="LM Sans 10"/>
                <a:cs typeface="LM Sans 10"/>
              </a:rPr>
              <a:t>A </a:t>
            </a:r>
            <a:r>
              <a:rPr sz="2180" b="1" spc="-10" dirty="0">
                <a:latin typeface="LM Sans 10"/>
                <a:cs typeface="LM Sans 10"/>
              </a:rPr>
              <a:t>hashing table </a:t>
            </a:r>
            <a:r>
              <a:rPr sz="2180" spc="-20" dirty="0">
                <a:latin typeface="LM Sans 10"/>
                <a:cs typeface="LM Sans 10"/>
              </a:rPr>
              <a:t>is </a:t>
            </a:r>
            <a:r>
              <a:rPr sz="2180" spc="-10" dirty="0">
                <a:latin typeface="LM Sans 10"/>
                <a:cs typeface="LM Sans 10"/>
              </a:rPr>
              <a:t>a </a:t>
            </a:r>
            <a:r>
              <a:rPr sz="2180" spc="-20" dirty="0">
                <a:latin typeface="LM Sans 10"/>
                <a:cs typeface="LM Sans 10"/>
              </a:rPr>
              <a:t>data </a:t>
            </a:r>
            <a:r>
              <a:rPr sz="2180" spc="-10" dirty="0">
                <a:latin typeface="LM Sans 10"/>
                <a:cs typeface="LM Sans 10"/>
              </a:rPr>
              <a:t>structure that </a:t>
            </a:r>
            <a:r>
              <a:rPr sz="2180" spc="-30" dirty="0">
                <a:latin typeface="LM Sans 10"/>
                <a:cs typeface="LM Sans 10"/>
              </a:rPr>
              <a:t>allows </a:t>
            </a:r>
            <a:r>
              <a:rPr sz="2180" spc="-40" dirty="0">
                <a:latin typeface="LM Sans 10"/>
                <a:cs typeface="LM Sans 10"/>
              </a:rPr>
              <a:t>for </a:t>
            </a:r>
            <a:r>
              <a:rPr sz="2180" spc="-20" dirty="0">
                <a:latin typeface="LM Sans 10"/>
                <a:cs typeface="LM Sans 10"/>
              </a:rPr>
              <a:t>direct access </a:t>
            </a:r>
            <a:r>
              <a:rPr sz="2180" spc="-10" dirty="0">
                <a:latin typeface="LM Sans 10"/>
                <a:cs typeface="LM Sans 10"/>
              </a:rPr>
              <a:t>to </a:t>
            </a:r>
            <a:r>
              <a:rPr sz="2180" spc="-20" dirty="0">
                <a:latin typeface="LM Sans 10"/>
                <a:cs typeface="LM Sans 10"/>
              </a:rPr>
              <a:t>data.  </a:t>
            </a:r>
            <a:r>
              <a:rPr sz="2180" spc="-20" dirty="0">
                <a:latin typeface="LM Sans 10"/>
                <a:cs typeface="LM Sans 10"/>
              </a:rPr>
              <a:t>If done </a:t>
            </a:r>
            <a:r>
              <a:rPr sz="2180" spc="-40" dirty="0">
                <a:latin typeface="LM Sans 10"/>
                <a:cs typeface="LM Sans 10"/>
              </a:rPr>
              <a:t>carefully, </a:t>
            </a:r>
            <a:r>
              <a:rPr sz="2180" spc="-20" dirty="0">
                <a:latin typeface="LM Sans 10"/>
                <a:cs typeface="LM Sans 10"/>
              </a:rPr>
              <a:t>and under </a:t>
            </a:r>
            <a:r>
              <a:rPr sz="2180" spc="-10" dirty="0">
                <a:latin typeface="LM Sans 10"/>
                <a:cs typeface="LM Sans 10"/>
              </a:rPr>
              <a:t>certain assumptions, </a:t>
            </a:r>
            <a:r>
              <a:rPr sz="2180" spc="-50" dirty="0">
                <a:latin typeface="LM Sans 10"/>
                <a:cs typeface="LM Sans 10"/>
              </a:rPr>
              <a:t>we </a:t>
            </a:r>
            <a:r>
              <a:rPr sz="2180" spc="-20" dirty="0">
                <a:latin typeface="LM Sans 10"/>
                <a:cs typeface="LM Sans 10"/>
              </a:rPr>
              <a:t>can </a:t>
            </a:r>
            <a:r>
              <a:rPr sz="2180" spc="-30" dirty="0">
                <a:latin typeface="LM Sans 10"/>
                <a:cs typeface="LM Sans 10"/>
              </a:rPr>
              <a:t>search </a:t>
            </a:r>
            <a:r>
              <a:rPr sz="2180" spc="-40" dirty="0">
                <a:latin typeface="LM Sans 10"/>
                <a:cs typeface="LM Sans 10"/>
              </a:rPr>
              <a:t>for </a:t>
            </a:r>
            <a:r>
              <a:rPr sz="2180" spc="-10" dirty="0">
                <a:latin typeface="LM Sans 10"/>
                <a:cs typeface="LM Sans 10"/>
              </a:rPr>
              <a:t>a  </a:t>
            </a:r>
            <a:r>
              <a:rPr sz="2180" spc="-30" dirty="0">
                <a:latin typeface="LM Sans 10"/>
                <a:cs typeface="LM Sans 10"/>
              </a:rPr>
              <a:t>record </a:t>
            </a:r>
            <a:r>
              <a:rPr sz="2180" spc="-10" dirty="0">
                <a:latin typeface="LM Sans 10"/>
                <a:cs typeface="LM Sans 10"/>
              </a:rPr>
              <a:t>with a set of </a:t>
            </a:r>
            <a:r>
              <a:rPr sz="2180" i="1" spc="198" dirty="0">
                <a:latin typeface="Times New Roman"/>
                <a:cs typeface="Times New Roman"/>
              </a:rPr>
              <a:t>n </a:t>
            </a:r>
            <a:r>
              <a:rPr sz="2180" spc="-30" dirty="0">
                <a:latin typeface="LM Sans 10"/>
                <a:cs typeface="LM Sans 10"/>
              </a:rPr>
              <a:t>records </a:t>
            </a:r>
            <a:r>
              <a:rPr sz="2180" spc="-20" dirty="0">
                <a:latin typeface="LM Sans 10"/>
                <a:cs typeface="LM Sans 10"/>
              </a:rPr>
              <a:t>in </a:t>
            </a:r>
            <a:r>
              <a:rPr sz="2180" spc="-10" dirty="0">
                <a:latin typeface="LM Sans 10"/>
                <a:cs typeface="LM Sans 10"/>
              </a:rPr>
              <a:t>expected time</a:t>
            </a:r>
            <a:r>
              <a:rPr sz="2180" spc="10" dirty="0">
                <a:latin typeface="LM Sans 10"/>
                <a:cs typeface="LM Sans 10"/>
              </a:rPr>
              <a:t> </a:t>
            </a:r>
            <a:r>
              <a:rPr sz="2180" i="1" spc="10" dirty="0">
                <a:latin typeface="Times New Roman"/>
                <a:cs typeface="Times New Roman"/>
              </a:rPr>
              <a:t>O</a:t>
            </a:r>
            <a:r>
              <a:rPr sz="2180" spc="10" dirty="0">
                <a:latin typeface="MathJax_Main"/>
                <a:cs typeface="MathJax_Main"/>
              </a:rPr>
              <a:t>(1)</a:t>
            </a:r>
            <a:r>
              <a:rPr sz="2180" spc="10" dirty="0">
                <a:latin typeface="LM Sans 10"/>
                <a:cs typeface="LM Sans 10"/>
              </a:rPr>
              <a:t>.</a:t>
            </a:r>
            <a:endParaRPr sz="2180" dirty="0">
              <a:latin typeface="LM Sans 10"/>
              <a:cs typeface="LM Sans 10"/>
            </a:endParaRPr>
          </a:p>
          <a:p>
            <a:pPr marL="161073" marR="441691">
              <a:lnSpc>
                <a:spcPct val="102600"/>
              </a:lnSpc>
            </a:pPr>
            <a:r>
              <a:rPr sz="2180" spc="-10" dirty="0">
                <a:latin typeface="LM Sans 10"/>
                <a:cs typeface="LM Sans 10"/>
              </a:rPr>
              <a:t>Each </a:t>
            </a:r>
            <a:r>
              <a:rPr sz="2180" spc="-30" dirty="0">
                <a:latin typeface="LM Sans 10"/>
                <a:cs typeface="LM Sans 10"/>
              </a:rPr>
              <a:t>record </a:t>
            </a:r>
            <a:r>
              <a:rPr sz="2180" spc="-20" dirty="0">
                <a:latin typeface="LM Sans 10"/>
                <a:cs typeface="LM Sans 10"/>
              </a:rPr>
              <a:t>is uniquely identified </a:t>
            </a:r>
            <a:r>
              <a:rPr sz="2180" spc="-50" dirty="0">
                <a:latin typeface="LM Sans 10"/>
                <a:cs typeface="LM Sans 10"/>
              </a:rPr>
              <a:t>by </a:t>
            </a:r>
            <a:r>
              <a:rPr sz="2180" spc="-10" dirty="0">
                <a:latin typeface="LM Sans 10"/>
                <a:cs typeface="LM Sans 10"/>
              </a:rPr>
              <a:t>a </a:t>
            </a:r>
            <a:r>
              <a:rPr sz="2180" spc="-40" dirty="0">
                <a:latin typeface="LM Sans 10"/>
                <a:cs typeface="LM Sans 10"/>
              </a:rPr>
              <a:t>key </a:t>
            </a:r>
            <a:r>
              <a:rPr sz="2180" spc="-20" dirty="0">
                <a:latin typeface="LM Sans 10"/>
                <a:cs typeface="LM Sans 10"/>
              </a:rPr>
              <a:t>(e.g. </a:t>
            </a:r>
            <a:r>
              <a:rPr sz="2180" spc="-10" dirty="0">
                <a:latin typeface="LM Sans 10"/>
                <a:cs typeface="LM Sans 10"/>
              </a:rPr>
              <a:t>of </a:t>
            </a:r>
            <a:r>
              <a:rPr sz="2180" spc="-30" dirty="0">
                <a:latin typeface="LM Sans 10"/>
                <a:cs typeface="LM Sans 10"/>
              </a:rPr>
              <a:t>keys </a:t>
            </a:r>
            <a:r>
              <a:rPr sz="2180" spc="-40" dirty="0">
                <a:latin typeface="LM Sans 10"/>
                <a:cs typeface="LM Sans 10"/>
              </a:rPr>
              <a:t>are </a:t>
            </a:r>
            <a:r>
              <a:rPr sz="2180" spc="-10" dirty="0">
                <a:latin typeface="LM Sans 10"/>
                <a:cs typeface="LM Sans 10"/>
              </a:rPr>
              <a:t>student  number </a:t>
            </a:r>
            <a:r>
              <a:rPr sz="2180" spc="-40" dirty="0">
                <a:latin typeface="LM Sans 10"/>
                <a:cs typeface="LM Sans 10"/>
              </a:rPr>
              <a:t>for </a:t>
            </a:r>
            <a:r>
              <a:rPr sz="2180" spc="-10" dirty="0">
                <a:latin typeface="LM Sans 10"/>
                <a:cs typeface="LM Sans 10"/>
              </a:rPr>
              <a:t>a student </a:t>
            </a:r>
            <a:r>
              <a:rPr sz="2180" spc="-30" dirty="0">
                <a:latin typeface="LM Sans 10"/>
                <a:cs typeface="LM Sans 10"/>
              </a:rPr>
              <a:t>record, </a:t>
            </a:r>
            <a:r>
              <a:rPr sz="2180" spc="-20" dirty="0">
                <a:latin typeface="LM Sans 10"/>
                <a:cs typeface="LM Sans 10"/>
              </a:rPr>
              <a:t>account </a:t>
            </a:r>
            <a:r>
              <a:rPr sz="2180" spc="-10" dirty="0">
                <a:latin typeface="LM Sans 10"/>
                <a:cs typeface="LM Sans 10"/>
              </a:rPr>
              <a:t>number </a:t>
            </a:r>
            <a:r>
              <a:rPr sz="2180" spc="-40" dirty="0">
                <a:latin typeface="LM Sans 10"/>
                <a:cs typeface="LM Sans 10"/>
              </a:rPr>
              <a:t>for </a:t>
            </a:r>
            <a:r>
              <a:rPr sz="2180" spc="-20" dirty="0">
                <a:latin typeface="LM Sans 10"/>
                <a:cs typeface="LM Sans 10"/>
              </a:rPr>
              <a:t>bank account </a:t>
            </a:r>
            <a:r>
              <a:rPr sz="2180" spc="-30" dirty="0">
                <a:latin typeface="LM Sans 10"/>
                <a:cs typeface="LM Sans 10"/>
              </a:rPr>
              <a:t>records,  </a:t>
            </a:r>
            <a:r>
              <a:rPr sz="2180" spc="-10" dirty="0">
                <a:latin typeface="LM Sans 10"/>
                <a:cs typeface="LM Sans 10"/>
              </a:rPr>
              <a:t>call number </a:t>
            </a:r>
            <a:r>
              <a:rPr sz="2180" spc="-40" dirty="0">
                <a:latin typeface="LM Sans 10"/>
                <a:cs typeface="LM Sans 10"/>
              </a:rPr>
              <a:t>for </a:t>
            </a:r>
            <a:r>
              <a:rPr sz="2180" spc="10" dirty="0">
                <a:latin typeface="LM Sans 10"/>
                <a:cs typeface="LM Sans 10"/>
              </a:rPr>
              <a:t>book </a:t>
            </a:r>
            <a:r>
              <a:rPr sz="2180" spc="-30" dirty="0">
                <a:latin typeface="LM Sans 10"/>
                <a:cs typeface="LM Sans 10"/>
              </a:rPr>
              <a:t>records </a:t>
            </a:r>
            <a:r>
              <a:rPr sz="2180" spc="-20" dirty="0">
                <a:latin typeface="LM Sans 10"/>
                <a:cs typeface="LM Sans 10"/>
              </a:rPr>
              <a:t>in </a:t>
            </a:r>
            <a:r>
              <a:rPr sz="2180" spc="-10" dirty="0">
                <a:latin typeface="LM Sans 10"/>
                <a:cs typeface="LM Sans 10"/>
              </a:rPr>
              <a:t>a </a:t>
            </a:r>
            <a:r>
              <a:rPr sz="2180" spc="-59" dirty="0">
                <a:latin typeface="LM Sans 10"/>
                <a:cs typeface="LM Sans 10"/>
              </a:rPr>
              <a:t>library,</a:t>
            </a:r>
            <a:r>
              <a:rPr sz="2180" spc="30" dirty="0">
                <a:latin typeface="LM Sans 10"/>
                <a:cs typeface="LM Sans 10"/>
              </a:rPr>
              <a:t> </a:t>
            </a:r>
            <a:r>
              <a:rPr sz="2180" spc="-10" dirty="0">
                <a:latin typeface="LM Sans 10"/>
                <a:cs typeface="LM Sans 10"/>
              </a:rPr>
              <a:t>etc</a:t>
            </a:r>
            <a:r>
              <a:rPr sz="2180" spc="-10" dirty="0">
                <a:latin typeface="LM Sans 10"/>
                <a:cs typeface="LM Sans 10"/>
              </a:rPr>
              <a:t>).</a:t>
            </a:r>
            <a:endParaRPr sz="2180" dirty="0">
              <a:latin typeface="LM Sans 10"/>
              <a:cs typeface="LM Sans 10"/>
            </a:endParaRPr>
          </a:p>
          <a:p>
            <a:pPr>
              <a:spcBef>
                <a:spcPts val="119"/>
              </a:spcBef>
            </a:pPr>
            <a:endParaRPr sz="1585" dirty="0">
              <a:latin typeface="LM Sans 10"/>
              <a:cs typeface="LM Sans 10"/>
            </a:endParaRPr>
          </a:p>
          <a:p>
            <a:pPr marL="161073"/>
            <a:r>
              <a:rPr sz="2180" spc="-20" dirty="0">
                <a:latin typeface="LM Sans 10"/>
                <a:cs typeface="LM Sans 10"/>
              </a:rPr>
              <a:t>One </a:t>
            </a:r>
            <a:r>
              <a:rPr sz="2180" spc="-10" dirty="0">
                <a:latin typeface="LM Sans 10"/>
                <a:cs typeface="LM Sans 10"/>
              </a:rPr>
              <a:t>of the most </a:t>
            </a:r>
            <a:r>
              <a:rPr sz="2180" spc="-20" dirty="0">
                <a:latin typeface="LM Sans 10"/>
                <a:cs typeface="LM Sans 10"/>
              </a:rPr>
              <a:t>common hash functions uses modular</a:t>
            </a:r>
            <a:r>
              <a:rPr sz="2180" spc="69" dirty="0">
                <a:latin typeface="LM Sans 10"/>
                <a:cs typeface="LM Sans 10"/>
              </a:rPr>
              <a:t> </a:t>
            </a:r>
            <a:r>
              <a:rPr sz="2180" spc="-30" dirty="0">
                <a:latin typeface="LM Sans 10"/>
                <a:cs typeface="LM Sans 10"/>
              </a:rPr>
              <a:t>arithmetic:</a:t>
            </a:r>
            <a:endParaRPr sz="2180" dirty="0">
              <a:latin typeface="LM Sans 10"/>
              <a:cs typeface="LM Sans 10"/>
            </a:endParaRPr>
          </a:p>
          <a:p>
            <a:pPr marL="161073" marR="110737">
              <a:lnSpc>
                <a:spcPct val="102600"/>
              </a:lnSpc>
            </a:pPr>
            <a:r>
              <a:rPr sz="2180" i="1" spc="79" dirty="0">
                <a:latin typeface="Times New Roman"/>
                <a:cs typeface="Times New Roman"/>
              </a:rPr>
              <a:t>h</a:t>
            </a:r>
            <a:r>
              <a:rPr sz="2180" spc="79" dirty="0">
                <a:latin typeface="MathJax_Main"/>
                <a:cs typeface="MathJax_Main"/>
              </a:rPr>
              <a:t>(</a:t>
            </a:r>
            <a:r>
              <a:rPr sz="2180" i="1" spc="79" dirty="0">
                <a:latin typeface="Times New Roman"/>
                <a:cs typeface="Times New Roman"/>
              </a:rPr>
              <a:t>k</a:t>
            </a:r>
            <a:r>
              <a:rPr sz="2180" spc="79" dirty="0">
                <a:latin typeface="MathJax_Main"/>
                <a:cs typeface="MathJax_Main"/>
              </a:rPr>
              <a:t>) </a:t>
            </a:r>
            <a:r>
              <a:rPr sz="2180" spc="-20" dirty="0">
                <a:latin typeface="MathJax_Main"/>
                <a:cs typeface="MathJax_Main"/>
              </a:rPr>
              <a:t>= </a:t>
            </a:r>
            <a:r>
              <a:rPr sz="2180" i="1" spc="159" dirty="0">
                <a:latin typeface="Times New Roman"/>
                <a:cs typeface="Times New Roman"/>
              </a:rPr>
              <a:t>k </a:t>
            </a:r>
            <a:r>
              <a:rPr sz="2180" b="1" spc="10" dirty="0">
                <a:latin typeface="MathJax_Main"/>
                <a:cs typeface="MathJax_Main"/>
              </a:rPr>
              <a:t>mod </a:t>
            </a:r>
            <a:r>
              <a:rPr sz="2180" i="1" spc="188" dirty="0">
                <a:latin typeface="Times New Roman"/>
                <a:cs typeface="Times New Roman"/>
              </a:rPr>
              <a:t>m, </a:t>
            </a:r>
            <a:r>
              <a:rPr sz="2180" spc="-10" dirty="0">
                <a:latin typeface="LM Sans 10"/>
                <a:cs typeface="LM Sans 10"/>
              </a:rPr>
              <a:t>where </a:t>
            </a:r>
            <a:r>
              <a:rPr sz="2180" i="1" spc="317" dirty="0">
                <a:latin typeface="Times New Roman"/>
                <a:cs typeface="Times New Roman"/>
              </a:rPr>
              <a:t>m </a:t>
            </a:r>
            <a:r>
              <a:rPr sz="2180" spc="-20" dirty="0">
                <a:latin typeface="LM Sans 10"/>
                <a:cs typeface="LM Sans 10"/>
              </a:rPr>
              <a:t>is </a:t>
            </a:r>
            <a:r>
              <a:rPr sz="2180" spc="-10" dirty="0">
                <a:latin typeface="LM Sans 10"/>
                <a:cs typeface="LM Sans 10"/>
              </a:rPr>
              <a:t>the number of </a:t>
            </a:r>
            <a:r>
              <a:rPr sz="2180" spc="-30" dirty="0">
                <a:latin typeface="LM Sans 10"/>
                <a:cs typeface="LM Sans 10"/>
              </a:rPr>
              <a:t>memory </a:t>
            </a:r>
            <a:r>
              <a:rPr sz="2180" spc="-20" dirty="0">
                <a:latin typeface="LM Sans 10"/>
                <a:cs typeface="LM Sans 10"/>
              </a:rPr>
              <a:t>addresses.  </a:t>
            </a:r>
            <a:r>
              <a:rPr sz="2180" spc="-20" dirty="0">
                <a:latin typeface="LM Sans 10"/>
                <a:cs typeface="LM Sans 10"/>
              </a:rPr>
              <a:t>Advantages: </a:t>
            </a:r>
            <a:r>
              <a:rPr sz="2180" spc="-10" dirty="0">
                <a:latin typeface="LM Sans 10"/>
                <a:cs typeface="LM Sans 10"/>
              </a:rPr>
              <a:t>easy to compute, </a:t>
            </a:r>
            <a:r>
              <a:rPr sz="2180" spc="-20" dirty="0">
                <a:latin typeface="LM Sans 10"/>
                <a:cs typeface="LM Sans 10"/>
              </a:rPr>
              <a:t>function is </a:t>
            </a:r>
            <a:r>
              <a:rPr sz="2180" spc="-10" dirty="0">
                <a:latin typeface="LM Sans 10"/>
                <a:cs typeface="LM Sans 10"/>
              </a:rPr>
              <a:t>onto </a:t>
            </a:r>
            <a:r>
              <a:rPr sz="2180" spc="-20" dirty="0">
                <a:latin typeface="LM Sans 10"/>
                <a:cs typeface="LM Sans 10"/>
              </a:rPr>
              <a:t>(all </a:t>
            </a:r>
            <a:r>
              <a:rPr sz="2180" spc="-30" dirty="0">
                <a:latin typeface="LM Sans 10"/>
                <a:cs typeface="LM Sans 10"/>
              </a:rPr>
              <a:t>memory </a:t>
            </a:r>
            <a:r>
              <a:rPr sz="2180" spc="-20" dirty="0">
                <a:latin typeface="LM Sans 10"/>
                <a:cs typeface="LM Sans 10"/>
              </a:rPr>
              <a:t>address </a:t>
            </a:r>
            <a:r>
              <a:rPr sz="2180" spc="-10" dirty="0">
                <a:latin typeface="LM Sans 10"/>
                <a:cs typeface="LM Sans 10"/>
              </a:rPr>
              <a:t>can </a:t>
            </a:r>
            <a:r>
              <a:rPr sz="2180" spc="20" dirty="0">
                <a:latin typeface="LM Sans 10"/>
                <a:cs typeface="LM Sans 10"/>
              </a:rPr>
              <a:t>be  </a:t>
            </a:r>
            <a:r>
              <a:rPr sz="2180" spc="-20" dirty="0">
                <a:latin typeface="LM Sans 10"/>
                <a:cs typeface="LM Sans 10"/>
              </a:rPr>
              <a:t>used).</a:t>
            </a:r>
            <a:endParaRPr sz="2180" dirty="0">
              <a:latin typeface="LM Sans 10"/>
              <a:cs typeface="LM Sans 10"/>
            </a:endParaRPr>
          </a:p>
          <a:p>
            <a:pPr>
              <a:spcBef>
                <a:spcPts val="50"/>
              </a:spcBef>
            </a:pPr>
            <a:endParaRPr sz="1585" dirty="0">
              <a:latin typeface="LM Sans 10"/>
              <a:cs typeface="LM Sans 10"/>
            </a:endParaRPr>
          </a:p>
          <a:p>
            <a:pPr marL="161073" marR="110737">
              <a:lnSpc>
                <a:spcPct val="102600"/>
              </a:lnSpc>
            </a:pPr>
            <a:r>
              <a:rPr sz="2180" spc="-20" dirty="0">
                <a:latin typeface="LM Sans 10"/>
                <a:cs typeface="LM Sans 10"/>
              </a:rPr>
              <a:t>Since </a:t>
            </a:r>
            <a:r>
              <a:rPr sz="2180" spc="-59" dirty="0">
                <a:latin typeface="LM Sans 10"/>
                <a:cs typeface="LM Sans 10"/>
              </a:rPr>
              <a:t>two </a:t>
            </a:r>
            <a:r>
              <a:rPr sz="2180" spc="-30" dirty="0">
                <a:latin typeface="LM Sans 10"/>
                <a:cs typeface="LM Sans 10"/>
              </a:rPr>
              <a:t>different </a:t>
            </a:r>
            <a:r>
              <a:rPr sz="2180" spc="-10" dirty="0">
                <a:latin typeface="LM Sans 10"/>
                <a:cs typeface="LM Sans 10"/>
              </a:rPr>
              <a:t>integers </a:t>
            </a:r>
            <a:r>
              <a:rPr sz="2180" i="1" spc="69" dirty="0">
                <a:latin typeface="Times New Roman"/>
                <a:cs typeface="Times New Roman"/>
              </a:rPr>
              <a:t>k</a:t>
            </a:r>
            <a:r>
              <a:rPr sz="2378" spc="103" baseline="-10416" dirty="0">
                <a:latin typeface="LM Roman 8"/>
                <a:cs typeface="LM Roman 8"/>
              </a:rPr>
              <a:t>1 </a:t>
            </a:r>
            <a:r>
              <a:rPr sz="2180" spc="-20" dirty="0">
                <a:latin typeface="LM Sans 10"/>
                <a:cs typeface="LM Sans 10"/>
              </a:rPr>
              <a:t>and </a:t>
            </a:r>
            <a:r>
              <a:rPr sz="2180" i="1" spc="69" dirty="0">
                <a:latin typeface="Times New Roman"/>
                <a:cs typeface="Times New Roman"/>
              </a:rPr>
              <a:t>k</a:t>
            </a:r>
            <a:r>
              <a:rPr sz="2378" spc="103" baseline="-10416" dirty="0">
                <a:latin typeface="LM Roman 8"/>
                <a:cs typeface="LM Roman 8"/>
              </a:rPr>
              <a:t>2 </a:t>
            </a:r>
            <a:r>
              <a:rPr sz="2180" spc="-40" dirty="0">
                <a:latin typeface="LM Sans 10"/>
                <a:cs typeface="LM Sans 10"/>
              </a:rPr>
              <a:t>may </a:t>
            </a:r>
            <a:r>
              <a:rPr sz="2180" spc="10" dirty="0">
                <a:latin typeface="LM Sans 10"/>
                <a:cs typeface="LM Sans 10"/>
              </a:rPr>
              <a:t>be </a:t>
            </a:r>
            <a:r>
              <a:rPr sz="2180" spc="-10" dirty="0">
                <a:latin typeface="LM Sans 10"/>
                <a:cs typeface="LM Sans 10"/>
              </a:rPr>
              <a:t>mapped to the same  location if </a:t>
            </a:r>
            <a:r>
              <a:rPr sz="2180" i="1" spc="69" dirty="0">
                <a:latin typeface="Times New Roman"/>
                <a:cs typeface="Times New Roman"/>
              </a:rPr>
              <a:t>k</a:t>
            </a:r>
            <a:r>
              <a:rPr sz="2378" spc="103" baseline="-10416" dirty="0">
                <a:latin typeface="LM Roman 8"/>
                <a:cs typeface="LM Roman 8"/>
              </a:rPr>
              <a:t>1 </a:t>
            </a:r>
            <a:r>
              <a:rPr sz="2180" i="1" spc="404" dirty="0">
                <a:latin typeface="Arial"/>
                <a:cs typeface="Arial"/>
              </a:rPr>
              <a:t>≡ </a:t>
            </a:r>
            <a:r>
              <a:rPr sz="2180" i="1" spc="69" dirty="0">
                <a:latin typeface="Times New Roman"/>
                <a:cs typeface="Times New Roman"/>
              </a:rPr>
              <a:t>k</a:t>
            </a:r>
            <a:r>
              <a:rPr sz="2378" spc="103" baseline="-10416" dirty="0">
                <a:latin typeface="LM Roman 8"/>
                <a:cs typeface="LM Roman 8"/>
              </a:rPr>
              <a:t>2 </a:t>
            </a:r>
            <a:r>
              <a:rPr sz="2180" spc="-10" dirty="0">
                <a:latin typeface="MathJax_Main"/>
                <a:cs typeface="MathJax_Main"/>
              </a:rPr>
              <a:t>(mod </a:t>
            </a:r>
            <a:r>
              <a:rPr sz="2180" i="1" spc="99" dirty="0">
                <a:latin typeface="Times New Roman"/>
                <a:cs typeface="Times New Roman"/>
              </a:rPr>
              <a:t>m</a:t>
            </a:r>
            <a:r>
              <a:rPr sz="2180" spc="99" dirty="0">
                <a:latin typeface="MathJax_Main"/>
                <a:cs typeface="MathJax_Main"/>
              </a:rPr>
              <a:t>)</a:t>
            </a:r>
            <a:r>
              <a:rPr sz="2180" spc="99" dirty="0">
                <a:latin typeface="LM Sans 10"/>
                <a:cs typeface="LM Sans 10"/>
              </a:rPr>
              <a:t>, </a:t>
            </a:r>
            <a:r>
              <a:rPr sz="2180" b="1" spc="-20" dirty="0">
                <a:latin typeface="LM Sans 10"/>
                <a:cs typeface="LM Sans 10"/>
              </a:rPr>
              <a:t>collisions </a:t>
            </a:r>
            <a:r>
              <a:rPr sz="2180" spc="-40" dirty="0">
                <a:latin typeface="LM Sans 10"/>
                <a:cs typeface="LM Sans 10"/>
              </a:rPr>
              <a:t>may </a:t>
            </a:r>
            <a:r>
              <a:rPr sz="2180" spc="-30" dirty="0">
                <a:latin typeface="LM Sans 10"/>
                <a:cs typeface="LM Sans 10"/>
              </a:rPr>
              <a:t>arises. </a:t>
            </a:r>
            <a:r>
              <a:rPr sz="2180" spc="-10" dirty="0">
                <a:latin typeface="LM Sans 10"/>
                <a:cs typeface="LM Sans 10"/>
              </a:rPr>
              <a:t>Methods </a:t>
            </a:r>
            <a:r>
              <a:rPr sz="2180" spc="-40" dirty="0">
                <a:latin typeface="LM Sans 10"/>
                <a:cs typeface="LM Sans 10"/>
              </a:rPr>
              <a:t>for </a:t>
            </a:r>
            <a:r>
              <a:rPr sz="2180" spc="-20" dirty="0">
                <a:latin typeface="LM Sans 10"/>
                <a:cs typeface="LM Sans 10"/>
              </a:rPr>
              <a:t>finding an  alternate </a:t>
            </a:r>
            <a:r>
              <a:rPr sz="2180" spc="-10" dirty="0">
                <a:latin typeface="LM Sans 10"/>
                <a:cs typeface="LM Sans 10"/>
              </a:rPr>
              <a:t>location </a:t>
            </a:r>
            <a:r>
              <a:rPr sz="2180" spc="-40" dirty="0">
                <a:latin typeface="LM Sans 10"/>
                <a:cs typeface="LM Sans 10"/>
              </a:rPr>
              <a:t>for </a:t>
            </a:r>
            <a:r>
              <a:rPr sz="2180" spc="-10" dirty="0">
                <a:latin typeface="LM Sans 10"/>
                <a:cs typeface="LM Sans 10"/>
              </a:rPr>
              <a:t>a </a:t>
            </a:r>
            <a:r>
              <a:rPr sz="2180" spc="-40" dirty="0">
                <a:latin typeface="LM Sans 10"/>
                <a:cs typeface="LM Sans 10"/>
              </a:rPr>
              <a:t>key are </a:t>
            </a:r>
            <a:r>
              <a:rPr sz="2180" spc="-30" dirty="0">
                <a:latin typeface="LM Sans 10"/>
                <a:cs typeface="LM Sans 10"/>
              </a:rPr>
              <a:t>employed </a:t>
            </a:r>
            <a:r>
              <a:rPr sz="2180" spc="-20" dirty="0">
                <a:latin typeface="LM Sans 10"/>
                <a:cs typeface="LM Sans 10"/>
              </a:rPr>
              <a:t>(collision resolution</a:t>
            </a:r>
            <a:r>
              <a:rPr sz="2180" spc="218" dirty="0">
                <a:latin typeface="LM Sans 10"/>
                <a:cs typeface="LM Sans 10"/>
              </a:rPr>
              <a:t> </a:t>
            </a:r>
            <a:r>
              <a:rPr sz="2180" spc="-10" dirty="0">
                <a:latin typeface="LM Sans 10"/>
                <a:cs typeface="LM Sans 10"/>
              </a:rPr>
              <a:t>techniques).</a:t>
            </a:r>
            <a:endParaRPr sz="2180" dirty="0">
              <a:latin typeface="LM Sans 10"/>
              <a:cs typeface="LM Sans 10"/>
            </a:endParaRPr>
          </a:p>
        </p:txBody>
      </p:sp>
    </p:spTree>
    <p:extLst>
      <p:ext uri="{BB962C8B-B14F-4D97-AF65-F5344CB8AC3E}">
        <p14:creationId xmlns:p14="http://schemas.microsoft.com/office/powerpoint/2010/main" val="1698882411"/>
      </p:ext>
    </p:extLst>
  </p:cSld>
  <p:clrMapOvr>
    <a:masterClrMapping/>
  </p:clrMapOvr>
  <p:transition>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object 78"/>
          <p:cNvSpPr txBox="1"/>
          <p:nvPr/>
        </p:nvSpPr>
        <p:spPr>
          <a:xfrm>
            <a:off x="1528195" y="503867"/>
            <a:ext cx="9131836" cy="199518"/>
          </a:xfrm>
          <a:prstGeom prst="rect">
            <a:avLst/>
          </a:prstGeom>
          <a:solidFill>
            <a:srgbClr val="8484D1"/>
          </a:solidFill>
        </p:spPr>
        <p:txBody>
          <a:bodyPr vert="horz" wrap="square" lIns="0" tIns="16359" rIns="0" bIns="0" rtlCol="0">
            <a:spAutoFit/>
          </a:bodyPr>
          <a:lstStyle/>
          <a:p>
            <a:pPr marL="213925">
              <a:spcBef>
                <a:spcPts val="129"/>
              </a:spcBef>
            </a:pPr>
            <a:r>
              <a:rPr sz="1189" spc="-10" dirty="0">
                <a:solidFill>
                  <a:srgbClr val="FFFFFF"/>
                </a:solidFill>
                <a:latin typeface="LM Sans 8"/>
                <a:cs typeface="LM Sans 8"/>
              </a:rPr>
              <a:t>Modular</a:t>
            </a:r>
            <a:r>
              <a:rPr sz="1189" spc="-20" dirty="0">
                <a:solidFill>
                  <a:srgbClr val="FFFFFF"/>
                </a:solidFill>
                <a:latin typeface="LM Sans 8"/>
                <a:cs typeface="LM Sans 8"/>
              </a:rPr>
              <a:t> </a:t>
            </a:r>
            <a:r>
              <a:rPr sz="1189" spc="-10" dirty="0">
                <a:solidFill>
                  <a:srgbClr val="FFFFFF"/>
                </a:solidFill>
                <a:latin typeface="LM Sans 8"/>
                <a:cs typeface="LM Sans 8"/>
              </a:rPr>
              <a:t>Arithmetic</a:t>
            </a:r>
            <a:endParaRPr sz="1189">
              <a:latin typeface="LM Sans 8"/>
              <a:cs typeface="LM Sans 8"/>
            </a:endParaRPr>
          </a:p>
        </p:txBody>
      </p:sp>
      <p:sp>
        <p:nvSpPr>
          <p:cNvPr id="79" name="object 79"/>
          <p:cNvSpPr txBox="1"/>
          <p:nvPr/>
        </p:nvSpPr>
        <p:spPr>
          <a:xfrm>
            <a:off x="1375965" y="1099545"/>
            <a:ext cx="8862549" cy="4227560"/>
          </a:xfrm>
          <a:prstGeom prst="rect">
            <a:avLst/>
          </a:prstGeom>
        </p:spPr>
        <p:txBody>
          <a:bodyPr vert="horz" wrap="square" lIns="0" tIns="83051" rIns="0" bIns="0" rtlCol="0">
            <a:spAutoFit/>
          </a:bodyPr>
          <a:lstStyle/>
          <a:p>
            <a:pPr marL="100670">
              <a:spcBef>
                <a:spcPts val="654"/>
              </a:spcBef>
            </a:pPr>
            <a:r>
              <a:rPr spc="20" dirty="0">
                <a:solidFill>
                  <a:srgbClr val="3333B2"/>
                </a:solidFill>
                <a:latin typeface="LM Sans 12"/>
                <a:cs typeface="LM Sans 12"/>
              </a:rPr>
              <a:t>Congruences</a:t>
            </a:r>
            <a:r>
              <a:rPr spc="20" dirty="0">
                <a:solidFill>
                  <a:srgbClr val="3333B2"/>
                </a:solidFill>
                <a:latin typeface="LM Sans 12"/>
                <a:cs typeface="LM Sans 12"/>
              </a:rPr>
              <a:t> and Pseudorandom </a:t>
            </a:r>
            <a:r>
              <a:rPr spc="40" dirty="0">
                <a:solidFill>
                  <a:srgbClr val="3333B2"/>
                </a:solidFill>
                <a:latin typeface="LM Sans 12"/>
                <a:cs typeface="LM Sans 12"/>
              </a:rPr>
              <a:t>Number</a:t>
            </a:r>
            <a:r>
              <a:rPr spc="10" dirty="0">
                <a:solidFill>
                  <a:srgbClr val="3333B2"/>
                </a:solidFill>
                <a:latin typeface="LM Sans 12"/>
                <a:cs typeface="LM Sans 12"/>
              </a:rPr>
              <a:t> Generators</a:t>
            </a:r>
            <a:endParaRPr dirty="0">
              <a:latin typeface="LM Sans 12"/>
              <a:cs typeface="LM Sans 12"/>
            </a:endParaRPr>
          </a:p>
          <a:p>
            <a:pPr marL="161073" marR="144714">
              <a:lnSpc>
                <a:spcPct val="102600"/>
              </a:lnSpc>
              <a:spcBef>
                <a:spcPts val="226"/>
              </a:spcBef>
            </a:pPr>
            <a:r>
              <a:rPr spc="-50" dirty="0">
                <a:latin typeface="LM Sans 10"/>
                <a:cs typeface="LM Sans 10"/>
              </a:rPr>
              <a:t>We </a:t>
            </a:r>
            <a:r>
              <a:rPr spc="-20" dirty="0">
                <a:latin typeface="LM Sans 10"/>
                <a:cs typeface="LM Sans 10"/>
              </a:rPr>
              <a:t>need random </a:t>
            </a:r>
            <a:r>
              <a:rPr spc="-10" dirty="0">
                <a:latin typeface="LM Sans 10"/>
                <a:cs typeface="LM Sans 10"/>
              </a:rPr>
              <a:t>numbers </a:t>
            </a:r>
            <a:r>
              <a:rPr spc="-20" dirty="0">
                <a:latin typeface="LM Sans 10"/>
                <a:cs typeface="LM Sans 10"/>
              </a:rPr>
              <a:t>in </a:t>
            </a:r>
            <a:r>
              <a:rPr spc="-10" dirty="0">
                <a:latin typeface="LM Sans 10"/>
                <a:cs typeface="LM Sans 10"/>
              </a:rPr>
              <a:t>several types of </a:t>
            </a:r>
            <a:r>
              <a:rPr spc="-30" dirty="0">
                <a:latin typeface="LM Sans 10"/>
                <a:cs typeface="LM Sans 10"/>
              </a:rPr>
              <a:t>algorithms, </a:t>
            </a:r>
            <a:r>
              <a:rPr spc="-10" dirty="0">
                <a:latin typeface="LM Sans 10"/>
                <a:cs typeface="LM Sans 10"/>
              </a:rPr>
              <a:t>such </a:t>
            </a:r>
            <a:r>
              <a:rPr spc="-20" dirty="0">
                <a:latin typeface="LM Sans 10"/>
                <a:cs typeface="LM Sans 10"/>
              </a:rPr>
              <a:t>as:  </a:t>
            </a:r>
            <a:r>
              <a:rPr b="1" spc="-10" dirty="0">
                <a:latin typeface="LM Sans 10"/>
                <a:cs typeface="LM Sans 10"/>
              </a:rPr>
              <a:t>randomized </a:t>
            </a:r>
            <a:r>
              <a:rPr b="1" spc="-20" dirty="0">
                <a:latin typeface="LM Sans 10"/>
                <a:cs typeface="LM Sans 10"/>
              </a:rPr>
              <a:t>algorithms</a:t>
            </a:r>
            <a:r>
              <a:rPr spc="-20" dirty="0">
                <a:latin typeface="LM Sans 10"/>
                <a:cs typeface="LM Sans 10"/>
              </a:rPr>
              <a:t>: </a:t>
            </a:r>
            <a:r>
              <a:rPr spc="-30" dirty="0">
                <a:latin typeface="LM Sans 10"/>
                <a:cs typeface="LM Sans 10"/>
              </a:rPr>
              <a:t>algorithms </a:t>
            </a:r>
            <a:r>
              <a:rPr spc="-10" dirty="0">
                <a:latin typeface="LM Sans 10"/>
                <a:cs typeface="LM Sans 10"/>
              </a:rPr>
              <a:t>that </a:t>
            </a:r>
            <a:r>
              <a:rPr spc="-20" dirty="0">
                <a:latin typeface="LM Sans 10"/>
                <a:cs typeface="LM Sans 10"/>
              </a:rPr>
              <a:t>need </a:t>
            </a:r>
            <a:r>
              <a:rPr spc="-10" dirty="0">
                <a:latin typeface="LM Sans 10"/>
                <a:cs typeface="LM Sans 10"/>
              </a:rPr>
              <a:t>to </a:t>
            </a:r>
            <a:r>
              <a:rPr spc="-20" dirty="0">
                <a:latin typeface="LM Sans 10"/>
                <a:cs typeface="LM Sans 10"/>
              </a:rPr>
              <a:t>flip </a:t>
            </a:r>
            <a:r>
              <a:rPr spc="-10" dirty="0">
                <a:latin typeface="LM Sans 10"/>
                <a:cs typeface="LM Sans 10"/>
              </a:rPr>
              <a:t>a coin to </a:t>
            </a:r>
            <a:r>
              <a:rPr dirty="0">
                <a:latin typeface="LM Sans 10"/>
                <a:cs typeface="LM Sans 10"/>
              </a:rPr>
              <a:t>behave  </a:t>
            </a:r>
            <a:r>
              <a:rPr spc="-20" dirty="0">
                <a:latin typeface="LM Sans 10"/>
                <a:cs typeface="LM Sans 10"/>
              </a:rPr>
              <a:t>unbiasedly), </a:t>
            </a:r>
            <a:r>
              <a:rPr b="1" spc="-20" dirty="0">
                <a:latin typeface="LM Sans 10"/>
                <a:cs typeface="LM Sans 10"/>
              </a:rPr>
              <a:t>simulation algorithms</a:t>
            </a:r>
            <a:r>
              <a:rPr spc="-20" dirty="0">
                <a:latin typeface="LM Sans 10"/>
                <a:cs typeface="LM Sans 10"/>
              </a:rPr>
              <a:t>: where </a:t>
            </a:r>
            <a:r>
              <a:rPr spc="-30" dirty="0">
                <a:latin typeface="LM Sans 10"/>
                <a:cs typeface="LM Sans 10"/>
              </a:rPr>
              <a:t>probability </a:t>
            </a:r>
            <a:r>
              <a:rPr spc="-10" dirty="0">
                <a:latin typeface="LM Sans 10"/>
                <a:cs typeface="LM Sans 10"/>
              </a:rPr>
              <a:t>models </a:t>
            </a:r>
            <a:r>
              <a:rPr spc="-40" dirty="0">
                <a:latin typeface="LM Sans 10"/>
                <a:cs typeface="LM Sans 10"/>
              </a:rPr>
              <a:t>are </a:t>
            </a:r>
            <a:r>
              <a:rPr spc="-20" dirty="0">
                <a:latin typeface="LM Sans 10"/>
                <a:cs typeface="LM Sans 10"/>
              </a:rPr>
              <a:t>used </a:t>
            </a:r>
            <a:r>
              <a:rPr spc="-10" dirty="0">
                <a:latin typeface="LM Sans 10"/>
                <a:cs typeface="LM Sans 10"/>
              </a:rPr>
              <a:t>to  explain behaviour</a:t>
            </a:r>
            <a:r>
              <a:rPr spc="-10" dirty="0">
                <a:latin typeface="LM Sans 10"/>
                <a:cs typeface="LM Sans 10"/>
              </a:rPr>
              <a:t> </a:t>
            </a:r>
            <a:r>
              <a:rPr spc="-20" dirty="0">
                <a:latin typeface="LM Sans 10"/>
                <a:cs typeface="LM Sans 10"/>
              </a:rPr>
              <a:t>(example: </a:t>
            </a:r>
            <a:r>
              <a:rPr spc="-30" dirty="0">
                <a:latin typeface="LM Sans 10"/>
                <a:cs typeface="LM Sans 10"/>
              </a:rPr>
              <a:t>arrival </a:t>
            </a:r>
            <a:r>
              <a:rPr spc="-20" dirty="0">
                <a:latin typeface="LM Sans 10"/>
                <a:cs typeface="LM Sans 10"/>
              </a:rPr>
              <a:t>rate </a:t>
            </a:r>
            <a:r>
              <a:rPr spc="-10" dirty="0">
                <a:latin typeface="LM Sans 10"/>
                <a:cs typeface="LM Sans 10"/>
              </a:rPr>
              <a:t>of </a:t>
            </a:r>
            <a:r>
              <a:rPr spc="-50" dirty="0">
                <a:latin typeface="LM Sans 10"/>
                <a:cs typeface="LM Sans 10"/>
              </a:rPr>
              <a:t>subway</a:t>
            </a:r>
            <a:r>
              <a:rPr spc="-426" dirty="0">
                <a:latin typeface="LM Sans 10"/>
                <a:cs typeface="LM Sans 10"/>
              </a:rPr>
              <a:t> </a:t>
            </a:r>
            <a:r>
              <a:rPr spc="-20" dirty="0">
                <a:latin typeface="LM Sans 10"/>
                <a:cs typeface="LM Sans 10"/>
              </a:rPr>
              <a:t>passengers).</a:t>
            </a:r>
            <a:endParaRPr dirty="0">
              <a:latin typeface="LM Sans 10"/>
              <a:cs typeface="LM Sans 10"/>
            </a:endParaRPr>
          </a:p>
          <a:p>
            <a:pPr marL="161073" marR="261743">
              <a:lnSpc>
                <a:spcPct val="102600"/>
              </a:lnSpc>
            </a:pPr>
            <a:r>
              <a:rPr spc="-20" dirty="0">
                <a:latin typeface="LM Sans 10"/>
                <a:cs typeface="LM Sans 10"/>
              </a:rPr>
              <a:t>A </a:t>
            </a:r>
            <a:r>
              <a:rPr spc="-10" dirty="0">
                <a:latin typeface="LM Sans 10"/>
                <a:cs typeface="LM Sans 10"/>
              </a:rPr>
              <a:t>systematic </a:t>
            </a:r>
            <a:r>
              <a:rPr dirty="0">
                <a:latin typeface="LM Sans 10"/>
                <a:cs typeface="LM Sans 10"/>
              </a:rPr>
              <a:t>method </a:t>
            </a:r>
            <a:r>
              <a:rPr spc="-10" dirty="0">
                <a:latin typeface="LM Sans 10"/>
                <a:cs typeface="LM Sans 10"/>
              </a:rPr>
              <a:t>of generating a number cannot </a:t>
            </a:r>
            <a:r>
              <a:rPr spc="20" dirty="0">
                <a:latin typeface="LM Sans 10"/>
                <a:cs typeface="LM Sans 10"/>
              </a:rPr>
              <a:t>be </a:t>
            </a:r>
            <a:r>
              <a:rPr spc="-10" dirty="0">
                <a:latin typeface="LM Sans 10"/>
                <a:cs typeface="LM Sans 10"/>
              </a:rPr>
              <a:t>truly </a:t>
            </a:r>
            <a:r>
              <a:rPr spc="-20" dirty="0">
                <a:latin typeface="LM Sans 10"/>
                <a:cs typeface="LM Sans 10"/>
              </a:rPr>
              <a:t>random, </a:t>
            </a:r>
            <a:r>
              <a:rPr spc="-10" dirty="0">
                <a:latin typeface="LM Sans 10"/>
                <a:cs typeface="LM Sans 10"/>
              </a:rPr>
              <a:t>so  </a:t>
            </a:r>
            <a:r>
              <a:rPr spc="-50" dirty="0">
                <a:latin typeface="LM Sans 10"/>
                <a:cs typeface="LM Sans 10"/>
              </a:rPr>
              <a:t>we </a:t>
            </a:r>
            <a:r>
              <a:rPr spc="-10" dirty="0">
                <a:latin typeface="LM Sans 10"/>
                <a:cs typeface="LM Sans 10"/>
              </a:rPr>
              <a:t>call them </a:t>
            </a:r>
            <a:r>
              <a:rPr b="1" spc="-20" dirty="0">
                <a:latin typeface="LM Sans 10"/>
                <a:cs typeface="LM Sans 10"/>
              </a:rPr>
              <a:t>pseudorandom </a:t>
            </a:r>
            <a:r>
              <a:rPr b="1" spc="-10" dirty="0">
                <a:latin typeface="LM Sans 10"/>
                <a:cs typeface="LM Sans 10"/>
              </a:rPr>
              <a:t>number </a:t>
            </a:r>
            <a:r>
              <a:rPr b="1" spc="-20" dirty="0">
                <a:latin typeface="LM Sans 10"/>
                <a:cs typeface="LM Sans 10"/>
              </a:rPr>
              <a:t>generators</a:t>
            </a:r>
            <a:r>
              <a:rPr spc="-20" dirty="0">
                <a:latin typeface="LM Sans 10"/>
                <a:cs typeface="LM Sans 10"/>
              </a:rPr>
              <a:t>. </a:t>
            </a:r>
            <a:r>
              <a:rPr spc="-20" dirty="0">
                <a:latin typeface="LM Sans 10"/>
                <a:cs typeface="LM Sans 10"/>
              </a:rPr>
              <a:t>The </a:t>
            </a:r>
            <a:r>
              <a:rPr spc="-10" dirty="0">
                <a:latin typeface="LM Sans 10"/>
                <a:cs typeface="LM Sans 10"/>
              </a:rPr>
              <a:t>most </a:t>
            </a:r>
            <a:r>
              <a:rPr spc="-20" dirty="0">
                <a:latin typeface="LM Sans 10"/>
                <a:cs typeface="LM Sans 10"/>
              </a:rPr>
              <a:t>common  </a:t>
            </a:r>
            <a:r>
              <a:rPr dirty="0">
                <a:latin typeface="LM Sans 10"/>
                <a:cs typeface="LM Sans 10"/>
              </a:rPr>
              <a:t>method </a:t>
            </a:r>
            <a:r>
              <a:rPr spc="-40" dirty="0">
                <a:latin typeface="LM Sans 10"/>
                <a:cs typeface="LM Sans 10"/>
              </a:rPr>
              <a:t>for </a:t>
            </a:r>
            <a:r>
              <a:rPr spc="-10" dirty="0">
                <a:latin typeface="LM Sans 10"/>
                <a:cs typeface="LM Sans 10"/>
              </a:rPr>
              <a:t>such </a:t>
            </a:r>
            <a:r>
              <a:rPr spc="-20" dirty="0">
                <a:latin typeface="LM Sans 10"/>
                <a:cs typeface="LM Sans 10"/>
              </a:rPr>
              <a:t>generators is </a:t>
            </a:r>
            <a:r>
              <a:rPr spc="-10" dirty="0">
                <a:latin typeface="LM Sans 10"/>
                <a:cs typeface="LM Sans 10"/>
              </a:rPr>
              <a:t>the </a:t>
            </a:r>
            <a:r>
              <a:rPr b="1" spc="-30" dirty="0">
                <a:latin typeface="LM Sans 10"/>
                <a:cs typeface="LM Sans 10"/>
              </a:rPr>
              <a:t>linear </a:t>
            </a:r>
            <a:r>
              <a:rPr b="1" spc="-20" dirty="0">
                <a:latin typeface="LM Sans 10"/>
                <a:cs typeface="LM Sans 10"/>
              </a:rPr>
              <a:t>congruential</a:t>
            </a:r>
            <a:r>
              <a:rPr b="1" spc="30" dirty="0">
                <a:latin typeface="LM Sans 10"/>
                <a:cs typeface="LM Sans 10"/>
              </a:rPr>
              <a:t> </a:t>
            </a:r>
            <a:r>
              <a:rPr b="1" spc="-10" dirty="0">
                <a:latin typeface="LM Sans 10"/>
                <a:cs typeface="LM Sans 10"/>
              </a:rPr>
              <a:t>method</a:t>
            </a:r>
            <a:r>
              <a:rPr spc="-10" dirty="0">
                <a:latin typeface="LM Sans 10"/>
                <a:cs typeface="LM Sans 10"/>
              </a:rPr>
              <a:t>.</a:t>
            </a:r>
            <a:endParaRPr dirty="0">
              <a:latin typeface="LM Sans 10"/>
              <a:cs typeface="LM Sans 10"/>
            </a:endParaRPr>
          </a:p>
          <a:p>
            <a:pPr marL="161073" marR="110737">
              <a:lnSpc>
                <a:spcPct val="102600"/>
              </a:lnSpc>
            </a:pPr>
            <a:r>
              <a:rPr spc="-20" dirty="0">
                <a:solidFill>
                  <a:srgbClr val="0000FF"/>
                </a:solidFill>
                <a:latin typeface="LM Sans 10"/>
                <a:cs typeface="LM Sans 10"/>
              </a:rPr>
              <a:t>Pick integers </a:t>
            </a:r>
            <a:r>
              <a:rPr i="1" spc="10" dirty="0">
                <a:solidFill>
                  <a:srgbClr val="0000FF"/>
                </a:solidFill>
                <a:latin typeface="Times New Roman"/>
                <a:cs typeface="Times New Roman"/>
              </a:rPr>
              <a:t>a</a:t>
            </a:r>
            <a:r>
              <a:rPr spc="10" dirty="0">
                <a:solidFill>
                  <a:srgbClr val="0000FF"/>
                </a:solidFill>
                <a:latin typeface="LM Sans 10"/>
                <a:cs typeface="LM Sans 10"/>
              </a:rPr>
              <a:t>, </a:t>
            </a:r>
            <a:r>
              <a:rPr i="1" spc="-30" dirty="0">
                <a:solidFill>
                  <a:srgbClr val="0000FF"/>
                </a:solidFill>
                <a:latin typeface="Times New Roman"/>
                <a:cs typeface="Times New Roman"/>
              </a:rPr>
              <a:t>c</a:t>
            </a:r>
            <a:r>
              <a:rPr spc="-30" dirty="0">
                <a:solidFill>
                  <a:srgbClr val="0000FF"/>
                </a:solidFill>
                <a:latin typeface="LM Sans 10"/>
                <a:cs typeface="LM Sans 10"/>
              </a:rPr>
              <a:t>, </a:t>
            </a:r>
            <a:r>
              <a:rPr i="1" spc="317" dirty="0">
                <a:solidFill>
                  <a:srgbClr val="0000FF"/>
                </a:solidFill>
                <a:latin typeface="Times New Roman"/>
                <a:cs typeface="Times New Roman"/>
              </a:rPr>
              <a:t>m </a:t>
            </a:r>
            <a:r>
              <a:rPr spc="-20" dirty="0">
                <a:solidFill>
                  <a:srgbClr val="0000FF"/>
                </a:solidFill>
                <a:latin typeface="LM Sans 10"/>
                <a:cs typeface="LM Sans 10"/>
              </a:rPr>
              <a:t>and </a:t>
            </a:r>
            <a:r>
              <a:rPr spc="-10" dirty="0">
                <a:solidFill>
                  <a:srgbClr val="0000FF"/>
                </a:solidFill>
                <a:latin typeface="LM Sans 10"/>
                <a:cs typeface="LM Sans 10"/>
              </a:rPr>
              <a:t>seed </a:t>
            </a:r>
            <a:r>
              <a:rPr i="1" spc="109" dirty="0">
                <a:solidFill>
                  <a:srgbClr val="0000FF"/>
                </a:solidFill>
                <a:latin typeface="Times New Roman"/>
                <a:cs typeface="Times New Roman"/>
              </a:rPr>
              <a:t>x</a:t>
            </a:r>
            <a:r>
              <a:rPr spc="162" baseline="-10416" dirty="0">
                <a:solidFill>
                  <a:srgbClr val="0000FF"/>
                </a:solidFill>
                <a:latin typeface="LM Roman 8"/>
                <a:cs typeface="LM Roman 8"/>
              </a:rPr>
              <a:t>0</a:t>
            </a:r>
            <a:r>
              <a:rPr spc="109" dirty="0">
                <a:solidFill>
                  <a:srgbClr val="0000FF"/>
                </a:solidFill>
                <a:latin typeface="LM Sans 10"/>
                <a:cs typeface="LM Sans 10"/>
              </a:rPr>
              <a:t>, </a:t>
            </a:r>
            <a:r>
              <a:rPr spc="-10" dirty="0">
                <a:solidFill>
                  <a:srgbClr val="0000FF"/>
                </a:solidFill>
                <a:latin typeface="LM Sans 10"/>
                <a:cs typeface="LM Sans 10"/>
              </a:rPr>
              <a:t>with </a:t>
            </a:r>
            <a:r>
              <a:rPr spc="-10" dirty="0">
                <a:solidFill>
                  <a:srgbClr val="0000FF"/>
                </a:solidFill>
                <a:latin typeface="MathJax_Main"/>
                <a:cs typeface="MathJax_Main"/>
              </a:rPr>
              <a:t>2 </a:t>
            </a:r>
            <a:r>
              <a:rPr i="1" spc="486" dirty="0">
                <a:solidFill>
                  <a:srgbClr val="0000FF"/>
                </a:solidFill>
                <a:latin typeface="Arial"/>
                <a:cs typeface="Arial"/>
              </a:rPr>
              <a:t>≤ </a:t>
            </a:r>
            <a:r>
              <a:rPr i="1" spc="50" dirty="0">
                <a:solidFill>
                  <a:srgbClr val="0000FF"/>
                </a:solidFill>
                <a:latin typeface="Times New Roman"/>
                <a:cs typeface="Times New Roman"/>
              </a:rPr>
              <a:t>a </a:t>
            </a:r>
            <a:r>
              <a:rPr i="1" spc="208" dirty="0">
                <a:solidFill>
                  <a:srgbClr val="0000FF"/>
                </a:solidFill>
                <a:latin typeface="Times New Roman"/>
                <a:cs typeface="Times New Roman"/>
              </a:rPr>
              <a:t>&lt; </a:t>
            </a:r>
            <a:r>
              <a:rPr i="1" spc="149" dirty="0">
                <a:solidFill>
                  <a:srgbClr val="0000FF"/>
                </a:solidFill>
                <a:latin typeface="Times New Roman"/>
                <a:cs typeface="Times New Roman"/>
              </a:rPr>
              <a:t>m</a:t>
            </a:r>
            <a:r>
              <a:rPr spc="149" dirty="0">
                <a:solidFill>
                  <a:srgbClr val="0000FF"/>
                </a:solidFill>
                <a:latin typeface="LM Sans 10"/>
                <a:cs typeface="LM Sans 10"/>
              </a:rPr>
              <a:t>, </a:t>
            </a:r>
            <a:r>
              <a:rPr spc="-10" dirty="0">
                <a:solidFill>
                  <a:srgbClr val="0000FF"/>
                </a:solidFill>
                <a:latin typeface="MathJax_Main"/>
                <a:cs typeface="MathJax_Main"/>
              </a:rPr>
              <a:t>0 </a:t>
            </a:r>
            <a:r>
              <a:rPr i="1" spc="486" dirty="0">
                <a:solidFill>
                  <a:srgbClr val="0000FF"/>
                </a:solidFill>
                <a:latin typeface="Arial"/>
                <a:cs typeface="Arial"/>
              </a:rPr>
              <a:t>≤ </a:t>
            </a:r>
            <a:r>
              <a:rPr i="1" dirty="0">
                <a:solidFill>
                  <a:srgbClr val="0000FF"/>
                </a:solidFill>
                <a:latin typeface="Times New Roman"/>
                <a:cs typeface="Times New Roman"/>
              </a:rPr>
              <a:t>c, </a:t>
            </a:r>
            <a:r>
              <a:rPr i="1" spc="119" dirty="0">
                <a:solidFill>
                  <a:srgbClr val="0000FF"/>
                </a:solidFill>
                <a:latin typeface="Times New Roman"/>
                <a:cs typeface="Times New Roman"/>
              </a:rPr>
              <a:t>x</a:t>
            </a:r>
            <a:r>
              <a:rPr spc="176" baseline="-10416" dirty="0">
                <a:solidFill>
                  <a:srgbClr val="0000FF"/>
                </a:solidFill>
                <a:latin typeface="LM Roman 8"/>
                <a:cs typeface="LM Roman 8"/>
              </a:rPr>
              <a:t>0 </a:t>
            </a:r>
            <a:r>
              <a:rPr i="1" spc="208" dirty="0">
                <a:solidFill>
                  <a:srgbClr val="0000FF"/>
                </a:solidFill>
                <a:latin typeface="Times New Roman"/>
                <a:cs typeface="Times New Roman"/>
              </a:rPr>
              <a:t>&lt; </a:t>
            </a:r>
            <a:r>
              <a:rPr i="1" spc="149" dirty="0">
                <a:solidFill>
                  <a:srgbClr val="0000FF"/>
                </a:solidFill>
                <a:latin typeface="Times New Roman"/>
                <a:cs typeface="Times New Roman"/>
              </a:rPr>
              <a:t>m</a:t>
            </a:r>
            <a:r>
              <a:rPr spc="149" dirty="0">
                <a:solidFill>
                  <a:srgbClr val="0000FF"/>
                </a:solidFill>
                <a:latin typeface="LM Sans 10"/>
                <a:cs typeface="LM Sans 10"/>
              </a:rPr>
              <a:t>.  </a:t>
            </a:r>
            <a:r>
              <a:rPr spc="-20" dirty="0">
                <a:solidFill>
                  <a:srgbClr val="0000FF"/>
                </a:solidFill>
                <a:latin typeface="LM Sans 10"/>
                <a:cs typeface="LM Sans 10"/>
              </a:rPr>
              <a:t>Generate</a:t>
            </a:r>
            <a:r>
              <a:rPr spc="-10" dirty="0">
                <a:solidFill>
                  <a:srgbClr val="0000FF"/>
                </a:solidFill>
                <a:latin typeface="LM Sans 10"/>
                <a:cs typeface="LM Sans 10"/>
              </a:rPr>
              <a:t> a sequence</a:t>
            </a:r>
            <a:r>
              <a:rPr dirty="0">
                <a:solidFill>
                  <a:srgbClr val="0000FF"/>
                </a:solidFill>
                <a:latin typeface="LM Sans 10"/>
                <a:cs typeface="LM Sans 10"/>
              </a:rPr>
              <a:t> </a:t>
            </a:r>
            <a:r>
              <a:rPr spc="-10" dirty="0">
                <a:solidFill>
                  <a:srgbClr val="0000FF"/>
                </a:solidFill>
                <a:latin typeface="LM Sans 10"/>
                <a:cs typeface="LM Sans 10"/>
              </a:rPr>
              <a:t>of numbers </a:t>
            </a:r>
            <a:r>
              <a:rPr i="1" spc="129" dirty="0">
                <a:solidFill>
                  <a:srgbClr val="0000FF"/>
                </a:solidFill>
                <a:latin typeface="Times New Roman"/>
                <a:cs typeface="Times New Roman"/>
              </a:rPr>
              <a:t>x</a:t>
            </a:r>
            <a:r>
              <a:rPr spc="192" baseline="-10416" dirty="0">
                <a:solidFill>
                  <a:srgbClr val="0000FF"/>
                </a:solidFill>
                <a:latin typeface="LM Roman 8"/>
                <a:cs typeface="LM Roman 8"/>
              </a:rPr>
              <a:t>0</a:t>
            </a:r>
            <a:r>
              <a:rPr i="1" spc="129" dirty="0">
                <a:solidFill>
                  <a:srgbClr val="0000FF"/>
                </a:solidFill>
                <a:latin typeface="Times New Roman"/>
                <a:cs typeface="Times New Roman"/>
              </a:rPr>
              <a:t>,</a:t>
            </a:r>
            <a:r>
              <a:rPr i="1" spc="-178" dirty="0">
                <a:solidFill>
                  <a:srgbClr val="0000FF"/>
                </a:solidFill>
                <a:latin typeface="Times New Roman"/>
                <a:cs typeface="Times New Roman"/>
              </a:rPr>
              <a:t> </a:t>
            </a:r>
            <a:r>
              <a:rPr i="1" spc="129" dirty="0">
                <a:solidFill>
                  <a:srgbClr val="0000FF"/>
                </a:solidFill>
                <a:latin typeface="Times New Roman"/>
                <a:cs typeface="Times New Roman"/>
              </a:rPr>
              <a:t>x</a:t>
            </a:r>
            <a:r>
              <a:rPr spc="192" baseline="-10416" dirty="0">
                <a:solidFill>
                  <a:srgbClr val="0000FF"/>
                </a:solidFill>
                <a:latin typeface="LM Roman 8"/>
                <a:cs typeface="LM Roman 8"/>
              </a:rPr>
              <a:t>1</a:t>
            </a:r>
            <a:r>
              <a:rPr i="1" spc="129" dirty="0">
                <a:solidFill>
                  <a:srgbClr val="0000FF"/>
                </a:solidFill>
                <a:latin typeface="Times New Roman"/>
                <a:cs typeface="Times New Roman"/>
              </a:rPr>
              <a:t>,</a:t>
            </a:r>
            <a:r>
              <a:rPr i="1" spc="-188" dirty="0">
                <a:solidFill>
                  <a:srgbClr val="0000FF"/>
                </a:solidFill>
                <a:latin typeface="Times New Roman"/>
                <a:cs typeface="Times New Roman"/>
              </a:rPr>
              <a:t> </a:t>
            </a:r>
            <a:r>
              <a:rPr i="1" spc="129" dirty="0">
                <a:solidFill>
                  <a:srgbClr val="0000FF"/>
                </a:solidFill>
                <a:latin typeface="Times New Roman"/>
                <a:cs typeface="Times New Roman"/>
              </a:rPr>
              <a:t>x</a:t>
            </a:r>
            <a:r>
              <a:rPr spc="192" baseline="-10416" dirty="0">
                <a:solidFill>
                  <a:srgbClr val="0000FF"/>
                </a:solidFill>
                <a:latin typeface="LM Roman 8"/>
                <a:cs typeface="LM Roman 8"/>
              </a:rPr>
              <a:t>2</a:t>
            </a:r>
            <a:r>
              <a:rPr i="1" spc="129" dirty="0">
                <a:solidFill>
                  <a:srgbClr val="0000FF"/>
                </a:solidFill>
                <a:latin typeface="Times New Roman"/>
                <a:cs typeface="Times New Roman"/>
              </a:rPr>
              <a:t>,</a:t>
            </a:r>
            <a:r>
              <a:rPr i="1" spc="-188" dirty="0">
                <a:solidFill>
                  <a:srgbClr val="0000FF"/>
                </a:solidFill>
                <a:latin typeface="Times New Roman"/>
                <a:cs typeface="Times New Roman"/>
              </a:rPr>
              <a:t> </a:t>
            </a:r>
            <a:r>
              <a:rPr i="1" spc="50" dirty="0">
                <a:solidFill>
                  <a:srgbClr val="0000FF"/>
                </a:solidFill>
                <a:latin typeface="Times New Roman"/>
                <a:cs typeface="Times New Roman"/>
              </a:rPr>
              <a:t>.</a:t>
            </a:r>
            <a:r>
              <a:rPr i="1" spc="-188" dirty="0">
                <a:solidFill>
                  <a:srgbClr val="0000FF"/>
                </a:solidFill>
                <a:latin typeface="Times New Roman"/>
                <a:cs typeface="Times New Roman"/>
              </a:rPr>
              <a:t> </a:t>
            </a:r>
            <a:r>
              <a:rPr i="1" spc="50" dirty="0">
                <a:solidFill>
                  <a:srgbClr val="0000FF"/>
                </a:solidFill>
                <a:latin typeface="Times New Roman"/>
                <a:cs typeface="Times New Roman"/>
              </a:rPr>
              <a:t>.</a:t>
            </a:r>
            <a:r>
              <a:rPr i="1" spc="-188" dirty="0">
                <a:solidFill>
                  <a:srgbClr val="0000FF"/>
                </a:solidFill>
                <a:latin typeface="Times New Roman"/>
                <a:cs typeface="Times New Roman"/>
              </a:rPr>
              <a:t> </a:t>
            </a:r>
            <a:r>
              <a:rPr i="1" spc="50" dirty="0">
                <a:solidFill>
                  <a:srgbClr val="0000FF"/>
                </a:solidFill>
                <a:latin typeface="Times New Roman"/>
                <a:cs typeface="Times New Roman"/>
              </a:rPr>
              <a:t>.</a:t>
            </a:r>
            <a:r>
              <a:rPr i="1" spc="178" dirty="0">
                <a:solidFill>
                  <a:srgbClr val="0000FF"/>
                </a:solidFill>
                <a:latin typeface="Times New Roman"/>
                <a:cs typeface="Times New Roman"/>
              </a:rPr>
              <a:t> </a:t>
            </a:r>
            <a:r>
              <a:rPr spc="-20" dirty="0">
                <a:solidFill>
                  <a:srgbClr val="0000FF"/>
                </a:solidFill>
                <a:latin typeface="LM Sans 10"/>
                <a:cs typeface="LM Sans 10"/>
              </a:rPr>
              <a:t>from</a:t>
            </a:r>
            <a:r>
              <a:rPr spc="-10" dirty="0">
                <a:solidFill>
                  <a:srgbClr val="0000FF"/>
                </a:solidFill>
                <a:latin typeface="LM Sans 10"/>
                <a:cs typeface="LM Sans 10"/>
              </a:rPr>
              <a:t> the seed</a:t>
            </a:r>
            <a:r>
              <a:rPr dirty="0">
                <a:solidFill>
                  <a:srgbClr val="0000FF"/>
                </a:solidFill>
                <a:latin typeface="LM Sans 10"/>
                <a:cs typeface="LM Sans 10"/>
              </a:rPr>
              <a:t> </a:t>
            </a:r>
            <a:r>
              <a:rPr i="1" spc="109" dirty="0">
                <a:solidFill>
                  <a:srgbClr val="0000FF"/>
                </a:solidFill>
                <a:latin typeface="Times New Roman"/>
                <a:cs typeface="Times New Roman"/>
              </a:rPr>
              <a:t>x</a:t>
            </a:r>
            <a:r>
              <a:rPr spc="162" baseline="-10416" dirty="0">
                <a:solidFill>
                  <a:srgbClr val="0000FF"/>
                </a:solidFill>
                <a:latin typeface="LM Roman 8"/>
                <a:cs typeface="LM Roman 8"/>
              </a:rPr>
              <a:t>0</a:t>
            </a:r>
            <a:r>
              <a:rPr spc="109" dirty="0">
                <a:solidFill>
                  <a:srgbClr val="0000FF"/>
                </a:solidFill>
                <a:latin typeface="LM Sans 10"/>
                <a:cs typeface="LM Sans 10"/>
              </a:rPr>
              <a:t>,</a:t>
            </a:r>
            <a:r>
              <a:rPr spc="-10" dirty="0">
                <a:solidFill>
                  <a:srgbClr val="0000FF"/>
                </a:solidFill>
                <a:latin typeface="LM Sans 10"/>
                <a:cs typeface="LM Sans 10"/>
              </a:rPr>
              <a:t> </a:t>
            </a:r>
            <a:r>
              <a:rPr spc="-20" dirty="0">
                <a:solidFill>
                  <a:srgbClr val="0000FF"/>
                </a:solidFill>
                <a:latin typeface="LM Sans 10"/>
                <a:cs typeface="LM Sans 10"/>
              </a:rPr>
              <a:t>using</a:t>
            </a:r>
            <a:r>
              <a:rPr spc="-10" dirty="0">
                <a:solidFill>
                  <a:srgbClr val="0000FF"/>
                </a:solidFill>
                <a:latin typeface="LM Sans 10"/>
                <a:cs typeface="LM Sans 10"/>
              </a:rPr>
              <a:t> the  congruence:</a:t>
            </a:r>
            <a:endParaRPr dirty="0">
              <a:latin typeface="LM Sans 10"/>
              <a:cs typeface="LM Sans 10"/>
            </a:endParaRPr>
          </a:p>
          <a:p>
            <a:pPr marL="41527" algn="ctr">
              <a:spcBef>
                <a:spcPts val="69"/>
              </a:spcBef>
            </a:pPr>
            <a:r>
              <a:rPr i="1" spc="89" dirty="0">
                <a:solidFill>
                  <a:srgbClr val="0000FF"/>
                </a:solidFill>
                <a:latin typeface="Times New Roman"/>
                <a:cs typeface="Times New Roman"/>
              </a:rPr>
              <a:t>x</a:t>
            </a:r>
            <a:r>
              <a:rPr i="1" spc="133" baseline="-10416" dirty="0">
                <a:solidFill>
                  <a:srgbClr val="0000FF"/>
                </a:solidFill>
                <a:latin typeface="Trebuchet MS"/>
                <a:cs typeface="Trebuchet MS"/>
              </a:rPr>
              <a:t>n</a:t>
            </a:r>
            <a:r>
              <a:rPr spc="133" baseline="-10416" dirty="0">
                <a:solidFill>
                  <a:srgbClr val="0000FF"/>
                </a:solidFill>
                <a:latin typeface="LM Roman 8"/>
                <a:cs typeface="LM Roman 8"/>
              </a:rPr>
              <a:t>+1 </a:t>
            </a:r>
            <a:r>
              <a:rPr spc="-20" dirty="0">
                <a:solidFill>
                  <a:srgbClr val="0000FF"/>
                </a:solidFill>
                <a:latin typeface="MathJax_Main"/>
                <a:cs typeface="MathJax_Main"/>
              </a:rPr>
              <a:t>= </a:t>
            </a:r>
            <a:r>
              <a:rPr spc="109" dirty="0">
                <a:solidFill>
                  <a:srgbClr val="0000FF"/>
                </a:solidFill>
                <a:latin typeface="MathJax_Main"/>
                <a:cs typeface="MathJax_Main"/>
              </a:rPr>
              <a:t>(</a:t>
            </a:r>
            <a:r>
              <a:rPr i="1" spc="109" dirty="0">
                <a:solidFill>
                  <a:srgbClr val="0000FF"/>
                </a:solidFill>
                <a:latin typeface="Times New Roman"/>
                <a:cs typeface="Times New Roman"/>
              </a:rPr>
              <a:t>ax</a:t>
            </a:r>
            <a:r>
              <a:rPr i="1" spc="162" baseline="-10416" dirty="0">
                <a:solidFill>
                  <a:srgbClr val="0000FF"/>
                </a:solidFill>
                <a:latin typeface="Trebuchet MS"/>
                <a:cs typeface="Trebuchet MS"/>
              </a:rPr>
              <a:t>n</a:t>
            </a:r>
            <a:r>
              <a:rPr i="1" spc="162" baseline="-10416" dirty="0">
                <a:solidFill>
                  <a:srgbClr val="0000FF"/>
                </a:solidFill>
                <a:latin typeface="Trebuchet MS"/>
                <a:cs typeface="Trebuchet MS"/>
              </a:rPr>
              <a:t> </a:t>
            </a:r>
            <a:r>
              <a:rPr spc="-20" dirty="0">
                <a:solidFill>
                  <a:srgbClr val="0000FF"/>
                </a:solidFill>
                <a:latin typeface="MathJax_Main"/>
                <a:cs typeface="MathJax_Main"/>
              </a:rPr>
              <a:t>+ </a:t>
            </a:r>
            <a:r>
              <a:rPr i="1" spc="-30" dirty="0">
                <a:solidFill>
                  <a:srgbClr val="0000FF"/>
                </a:solidFill>
                <a:latin typeface="Times New Roman"/>
                <a:cs typeface="Times New Roman"/>
              </a:rPr>
              <a:t>c</a:t>
            </a:r>
            <a:r>
              <a:rPr spc="-30" dirty="0">
                <a:solidFill>
                  <a:srgbClr val="0000FF"/>
                </a:solidFill>
                <a:latin typeface="MathJax_Main"/>
                <a:cs typeface="MathJax_Main"/>
              </a:rPr>
              <a:t>) </a:t>
            </a:r>
            <a:r>
              <a:rPr b="1" spc="10" dirty="0">
                <a:solidFill>
                  <a:srgbClr val="0000FF"/>
                </a:solidFill>
                <a:latin typeface="MathJax_Main"/>
                <a:cs typeface="MathJax_Main"/>
              </a:rPr>
              <a:t>mod</a:t>
            </a:r>
            <a:r>
              <a:rPr b="1" spc="-119" dirty="0">
                <a:solidFill>
                  <a:srgbClr val="0000FF"/>
                </a:solidFill>
                <a:latin typeface="MathJax_Main"/>
                <a:cs typeface="MathJax_Main"/>
              </a:rPr>
              <a:t> </a:t>
            </a:r>
            <a:r>
              <a:rPr i="1" spc="188" dirty="0">
                <a:solidFill>
                  <a:srgbClr val="0000FF"/>
                </a:solidFill>
                <a:latin typeface="Times New Roman"/>
                <a:cs typeface="Times New Roman"/>
              </a:rPr>
              <a:t>m.</a:t>
            </a:r>
            <a:endParaRPr dirty="0">
              <a:latin typeface="Times New Roman"/>
              <a:cs typeface="Times New Roman"/>
            </a:endParaRPr>
          </a:p>
          <a:p>
            <a:pPr marL="161073" marR="424074" indent="90603">
              <a:lnSpc>
                <a:spcPct val="102600"/>
              </a:lnSpc>
              <a:spcBef>
                <a:spcPts val="694"/>
              </a:spcBef>
            </a:pPr>
            <a:r>
              <a:rPr spc="-20" dirty="0">
                <a:latin typeface="LM Sans 10"/>
                <a:cs typeface="LM Sans 10"/>
              </a:rPr>
              <a:t>The length </a:t>
            </a:r>
            <a:r>
              <a:rPr spc="-10" dirty="0">
                <a:latin typeface="LM Sans 10"/>
                <a:cs typeface="LM Sans 10"/>
              </a:rPr>
              <a:t>of the </a:t>
            </a:r>
            <a:r>
              <a:rPr spc="10" dirty="0">
                <a:latin typeface="LM Sans 10"/>
                <a:cs typeface="LM Sans 10"/>
              </a:rPr>
              <a:t>period </a:t>
            </a:r>
            <a:r>
              <a:rPr spc="-20" dirty="0">
                <a:latin typeface="LM Sans 10"/>
                <a:cs typeface="LM Sans 10"/>
              </a:rPr>
              <a:t>before </a:t>
            </a:r>
            <a:r>
              <a:rPr spc="-10" dirty="0">
                <a:latin typeface="LM Sans 10"/>
                <a:cs typeface="LM Sans 10"/>
              </a:rPr>
              <a:t>repeats </a:t>
            </a:r>
            <a:r>
              <a:rPr spc="-20" dirty="0">
                <a:latin typeface="LM Sans 10"/>
                <a:cs typeface="LM Sans 10"/>
              </a:rPr>
              <a:t>is </a:t>
            </a:r>
            <a:r>
              <a:rPr spc="-10" dirty="0">
                <a:latin typeface="LM Sans 10"/>
                <a:cs typeface="LM Sans 10"/>
              </a:rPr>
              <a:t>called the </a:t>
            </a:r>
            <a:r>
              <a:rPr b="1" dirty="0">
                <a:latin typeface="LM Sans 10"/>
                <a:cs typeface="LM Sans 10"/>
              </a:rPr>
              <a:t>period</a:t>
            </a:r>
            <a:r>
              <a:rPr dirty="0">
                <a:latin typeface="LM Sans 10"/>
                <a:cs typeface="LM Sans 10"/>
              </a:rPr>
              <a:t>. </a:t>
            </a:r>
            <a:r>
              <a:rPr spc="-10" dirty="0">
                <a:latin typeface="LM Sans 10"/>
                <a:cs typeface="LM Sans 10"/>
              </a:rPr>
              <a:t>Of course  the </a:t>
            </a:r>
            <a:r>
              <a:rPr spc="10" dirty="0">
                <a:latin typeface="LM Sans 10"/>
                <a:cs typeface="LM Sans 10"/>
              </a:rPr>
              <a:t>period </a:t>
            </a:r>
            <a:r>
              <a:rPr spc="-20" dirty="0">
                <a:latin typeface="LM Sans 10"/>
                <a:cs typeface="LM Sans 10"/>
              </a:rPr>
              <a:t>is at </a:t>
            </a:r>
            <a:r>
              <a:rPr spc="-10" dirty="0">
                <a:latin typeface="LM Sans 10"/>
                <a:cs typeface="LM Sans 10"/>
              </a:rPr>
              <a:t>most </a:t>
            </a:r>
            <a:r>
              <a:rPr i="1" spc="159" dirty="0">
                <a:latin typeface="Times New Roman"/>
                <a:cs typeface="Times New Roman"/>
              </a:rPr>
              <a:t>m</a:t>
            </a:r>
            <a:r>
              <a:rPr spc="159" dirty="0">
                <a:latin typeface="LM Sans 10"/>
                <a:cs typeface="LM Sans 10"/>
              </a:rPr>
              <a:t>, </a:t>
            </a:r>
            <a:r>
              <a:rPr spc="-20" dirty="0">
                <a:latin typeface="LM Sans 10"/>
                <a:cs typeface="LM Sans 10"/>
              </a:rPr>
              <a:t>and </a:t>
            </a:r>
            <a:r>
              <a:rPr spc="-10" dirty="0">
                <a:latin typeface="LM Sans 10"/>
                <a:cs typeface="LM Sans 10"/>
              </a:rPr>
              <a:t>sometimes </a:t>
            </a:r>
            <a:r>
              <a:rPr spc="-20" dirty="0">
                <a:latin typeface="LM Sans 10"/>
                <a:cs typeface="LM Sans 10"/>
              </a:rPr>
              <a:t>is </a:t>
            </a:r>
            <a:r>
              <a:rPr spc="-10" dirty="0">
                <a:latin typeface="LM Sans 10"/>
                <a:cs typeface="LM Sans 10"/>
              </a:rPr>
              <a:t>exactly </a:t>
            </a:r>
            <a:r>
              <a:rPr i="1" spc="317" dirty="0">
                <a:latin typeface="Times New Roman"/>
                <a:cs typeface="Times New Roman"/>
              </a:rPr>
              <a:t>m </a:t>
            </a:r>
            <a:r>
              <a:rPr spc="-20" dirty="0">
                <a:latin typeface="LM Sans 10"/>
                <a:cs typeface="LM Sans 10"/>
              </a:rPr>
              <a:t>(see </a:t>
            </a:r>
            <a:r>
              <a:rPr dirty="0">
                <a:latin typeface="LM Sans 10"/>
                <a:cs typeface="LM Sans 10"/>
              </a:rPr>
              <a:t>textbook  </a:t>
            </a:r>
            <a:r>
              <a:rPr spc="-10" dirty="0">
                <a:latin typeface="LM Sans 10"/>
                <a:cs typeface="LM Sans 10"/>
              </a:rPr>
              <a:t>example). </a:t>
            </a:r>
            <a:r>
              <a:rPr spc="-59" dirty="0">
                <a:latin typeface="LM Sans 10"/>
                <a:cs typeface="LM Sans 10"/>
              </a:rPr>
              <a:t>For </a:t>
            </a:r>
            <a:r>
              <a:rPr spc="-10" dirty="0">
                <a:latin typeface="LM Sans 10"/>
                <a:cs typeface="LM Sans 10"/>
              </a:rPr>
              <a:t>this </a:t>
            </a:r>
            <a:r>
              <a:rPr spc="-20" dirty="0">
                <a:latin typeface="LM Sans 10"/>
                <a:cs typeface="LM Sans 10"/>
              </a:rPr>
              <a:t>reason </a:t>
            </a:r>
            <a:r>
              <a:rPr i="1" spc="317" dirty="0">
                <a:latin typeface="Times New Roman"/>
                <a:cs typeface="Times New Roman"/>
              </a:rPr>
              <a:t>m </a:t>
            </a:r>
            <a:r>
              <a:rPr spc="-10" dirty="0">
                <a:latin typeface="LM Sans 10"/>
                <a:cs typeface="LM Sans 10"/>
              </a:rPr>
              <a:t>must </a:t>
            </a:r>
            <a:r>
              <a:rPr spc="20" dirty="0">
                <a:latin typeface="LM Sans 10"/>
                <a:cs typeface="LM Sans 10"/>
              </a:rPr>
              <a:t>be</a:t>
            </a:r>
            <a:r>
              <a:rPr spc="109" dirty="0">
                <a:latin typeface="LM Sans 10"/>
                <a:cs typeface="LM Sans 10"/>
              </a:rPr>
              <a:t> </a:t>
            </a:r>
            <a:r>
              <a:rPr spc="-30" dirty="0">
                <a:latin typeface="LM Sans 10"/>
                <a:cs typeface="LM Sans 10"/>
              </a:rPr>
              <a:t>large</a:t>
            </a:r>
            <a:r>
              <a:rPr sz="2180" spc="-30" dirty="0">
                <a:latin typeface="LM Sans 10"/>
                <a:cs typeface="LM Sans 10"/>
              </a:rPr>
              <a:t>.</a:t>
            </a:r>
            <a:endParaRPr sz="2180" dirty="0">
              <a:latin typeface="LM Sans 10"/>
              <a:cs typeface="LM Sans 10"/>
            </a:endParaRPr>
          </a:p>
        </p:txBody>
      </p:sp>
      <p:sp>
        <p:nvSpPr>
          <p:cNvPr id="81" name="object 81"/>
          <p:cNvSpPr txBox="1"/>
          <p:nvPr/>
        </p:nvSpPr>
        <p:spPr>
          <a:xfrm>
            <a:off x="1528195" y="5380800"/>
            <a:ext cx="6372277" cy="684930"/>
          </a:xfrm>
          <a:prstGeom prst="rect">
            <a:avLst/>
          </a:prstGeom>
        </p:spPr>
        <p:txBody>
          <a:bodyPr vert="horz" wrap="square" lIns="0" tIns="13842" rIns="0" bIns="0" rtlCol="0">
            <a:spAutoFit/>
          </a:bodyPr>
          <a:lstStyle/>
          <a:p>
            <a:pPr marL="85570">
              <a:spcBef>
                <a:spcPts val="109"/>
              </a:spcBef>
            </a:pPr>
            <a:r>
              <a:rPr sz="2180" spc="-20" dirty="0">
                <a:latin typeface="LM Sans 10"/>
                <a:cs typeface="LM Sans 10"/>
              </a:rPr>
              <a:t>If </a:t>
            </a:r>
            <a:r>
              <a:rPr sz="2180" spc="-50" dirty="0">
                <a:latin typeface="LM Sans 10"/>
                <a:cs typeface="LM Sans 10"/>
              </a:rPr>
              <a:t>we </a:t>
            </a:r>
            <a:r>
              <a:rPr sz="2180" spc="-20" dirty="0">
                <a:latin typeface="LM Sans 10"/>
                <a:cs typeface="LM Sans 10"/>
              </a:rPr>
              <a:t>need </a:t>
            </a:r>
            <a:r>
              <a:rPr sz="2180" spc="-10" dirty="0">
                <a:latin typeface="LM Sans 10"/>
                <a:cs typeface="LM Sans 10"/>
              </a:rPr>
              <a:t>a number </a:t>
            </a:r>
            <a:r>
              <a:rPr sz="2180" spc="-20" dirty="0">
                <a:latin typeface="LM Sans 10"/>
                <a:cs typeface="LM Sans 10"/>
              </a:rPr>
              <a:t>in </a:t>
            </a:r>
            <a:r>
              <a:rPr sz="2180" spc="10" dirty="0">
                <a:latin typeface="MathJax_Main"/>
                <a:cs typeface="MathJax_Main"/>
              </a:rPr>
              <a:t>[0</a:t>
            </a:r>
            <a:r>
              <a:rPr sz="2180" i="1" spc="10" dirty="0">
                <a:latin typeface="Times New Roman"/>
                <a:cs typeface="Times New Roman"/>
              </a:rPr>
              <a:t>, </a:t>
            </a:r>
            <a:r>
              <a:rPr sz="2180" spc="-10" dirty="0">
                <a:latin typeface="MathJax_Main"/>
                <a:cs typeface="MathJax_Main"/>
              </a:rPr>
              <a:t>1] </a:t>
            </a:r>
            <a:r>
              <a:rPr sz="2180" spc="-50" dirty="0">
                <a:latin typeface="LM Sans 10"/>
                <a:cs typeface="LM Sans 10"/>
              </a:rPr>
              <a:t>we </a:t>
            </a:r>
            <a:r>
              <a:rPr sz="2180" spc="-10" dirty="0">
                <a:latin typeface="LM Sans 10"/>
                <a:cs typeface="LM Sans 10"/>
              </a:rPr>
              <a:t>simply </a:t>
            </a:r>
            <a:r>
              <a:rPr sz="2180" spc="-30" dirty="0">
                <a:latin typeface="LM Sans 10"/>
                <a:cs typeface="LM Sans 10"/>
              </a:rPr>
              <a:t>provide</a:t>
            </a:r>
            <a:r>
              <a:rPr sz="2180" spc="50" dirty="0">
                <a:latin typeface="LM Sans 10"/>
                <a:cs typeface="LM Sans 10"/>
              </a:rPr>
              <a:t> </a:t>
            </a:r>
            <a:r>
              <a:rPr sz="2180" i="1" spc="258" dirty="0" err="1">
                <a:latin typeface="Times New Roman"/>
                <a:cs typeface="Times New Roman"/>
              </a:rPr>
              <a:t>x</a:t>
            </a:r>
            <a:r>
              <a:rPr sz="2378" i="1" spc="386" baseline="-10416" dirty="0" err="1">
                <a:latin typeface="Trebuchet MS"/>
                <a:cs typeface="Trebuchet MS"/>
              </a:rPr>
              <a:t>n</a:t>
            </a:r>
            <a:r>
              <a:rPr sz="2180" i="1" spc="258" dirty="0">
                <a:latin typeface="Times New Roman"/>
                <a:cs typeface="Times New Roman"/>
              </a:rPr>
              <a:t>/m</a:t>
            </a:r>
            <a:r>
              <a:rPr sz="2180" spc="258" dirty="0" smtClean="0">
                <a:latin typeface="LM Sans 10"/>
                <a:cs typeface="LM Sans 10"/>
              </a:rPr>
              <a:t>.</a:t>
            </a:r>
            <a:endParaRPr sz="2180" dirty="0">
              <a:latin typeface="LM Sans 10"/>
              <a:cs typeface="LM Sans 10"/>
            </a:endParaRPr>
          </a:p>
        </p:txBody>
      </p:sp>
    </p:spTree>
    <p:extLst>
      <p:ext uri="{BB962C8B-B14F-4D97-AF65-F5344CB8AC3E}">
        <p14:creationId xmlns:p14="http://schemas.microsoft.com/office/powerpoint/2010/main" val="35725545"/>
      </p:ext>
    </p:extLst>
  </p:cSld>
  <p:clrMapOvr>
    <a:masterClrMapping/>
  </p:clrMapOvr>
  <p:transition>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698047"/>
            <a:ext cx="9601196" cy="482684"/>
          </a:xfrm>
        </p:spPr>
        <p:txBody>
          <a:bodyPr>
            <a:normAutofit fontScale="90000"/>
          </a:bodyPr>
          <a:lstStyle/>
          <a:p>
            <a:r>
              <a:rPr lang="en-IN" dirty="0" smtClean="0"/>
              <a:t>Syllabus</a:t>
            </a:r>
            <a:endParaRPr lang="en-IN" dirty="0"/>
          </a:p>
        </p:txBody>
      </p:sp>
      <p:pic>
        <p:nvPicPr>
          <p:cNvPr id="4" name="Content Placeholder 3"/>
          <p:cNvPicPr>
            <a:picLocks noGrp="1" noChangeAspect="1"/>
          </p:cNvPicPr>
          <p:nvPr>
            <p:ph idx="1"/>
          </p:nvPr>
        </p:nvPicPr>
        <p:blipFill>
          <a:blip r:embed="rId2"/>
          <a:stretch>
            <a:fillRect/>
          </a:stretch>
        </p:blipFill>
        <p:spPr>
          <a:xfrm>
            <a:off x="1012055" y="1287263"/>
            <a:ext cx="9884542" cy="4588076"/>
          </a:xfrm>
          <a:prstGeom prst="rect">
            <a:avLst/>
          </a:prstGeom>
        </p:spPr>
      </p:pic>
    </p:spTree>
    <p:extLst>
      <p:ext uri="{BB962C8B-B14F-4D97-AF65-F5344CB8AC3E}">
        <p14:creationId xmlns:p14="http://schemas.microsoft.com/office/powerpoint/2010/main" val="13725530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object 78"/>
          <p:cNvSpPr txBox="1"/>
          <p:nvPr/>
        </p:nvSpPr>
        <p:spPr>
          <a:xfrm>
            <a:off x="1528195" y="503867"/>
            <a:ext cx="9131836" cy="199518"/>
          </a:xfrm>
          <a:prstGeom prst="rect">
            <a:avLst/>
          </a:prstGeom>
          <a:solidFill>
            <a:srgbClr val="8484D1"/>
          </a:solidFill>
        </p:spPr>
        <p:txBody>
          <a:bodyPr vert="horz" wrap="square" lIns="0" tIns="16359" rIns="0" bIns="0" rtlCol="0">
            <a:spAutoFit/>
          </a:bodyPr>
          <a:lstStyle/>
          <a:p>
            <a:pPr marL="213925">
              <a:spcBef>
                <a:spcPts val="129"/>
              </a:spcBef>
            </a:pPr>
            <a:r>
              <a:rPr sz="1189" spc="-10" dirty="0">
                <a:solidFill>
                  <a:srgbClr val="FFFFFF"/>
                </a:solidFill>
                <a:latin typeface="LM Sans 8"/>
                <a:cs typeface="LM Sans 8"/>
              </a:rPr>
              <a:t>Modular</a:t>
            </a:r>
            <a:r>
              <a:rPr sz="1189" spc="-20" dirty="0">
                <a:solidFill>
                  <a:srgbClr val="FFFFFF"/>
                </a:solidFill>
                <a:latin typeface="LM Sans 8"/>
                <a:cs typeface="LM Sans 8"/>
              </a:rPr>
              <a:t> </a:t>
            </a:r>
            <a:r>
              <a:rPr sz="1189" spc="-10" dirty="0">
                <a:solidFill>
                  <a:srgbClr val="FFFFFF"/>
                </a:solidFill>
                <a:latin typeface="LM Sans 8"/>
                <a:cs typeface="LM Sans 8"/>
              </a:rPr>
              <a:t>Arithmetic</a:t>
            </a:r>
            <a:endParaRPr sz="1189">
              <a:latin typeface="LM Sans 8"/>
              <a:cs typeface="LM Sans 8"/>
            </a:endParaRPr>
          </a:p>
        </p:txBody>
      </p:sp>
      <p:sp>
        <p:nvSpPr>
          <p:cNvPr id="79" name="object 79"/>
          <p:cNvSpPr txBox="1"/>
          <p:nvPr/>
        </p:nvSpPr>
        <p:spPr>
          <a:xfrm>
            <a:off x="1717047" y="840275"/>
            <a:ext cx="8371793" cy="1918595"/>
          </a:xfrm>
          <a:prstGeom prst="rect">
            <a:avLst/>
          </a:prstGeom>
        </p:spPr>
        <p:txBody>
          <a:bodyPr vert="horz" wrap="square" lIns="0" tIns="83051" rIns="0" bIns="0" rtlCol="0">
            <a:spAutoFit/>
          </a:bodyPr>
          <a:lstStyle/>
          <a:p>
            <a:pPr marL="25168">
              <a:spcBef>
                <a:spcPts val="654"/>
              </a:spcBef>
            </a:pPr>
            <a:r>
              <a:rPr sz="2774" spc="20" dirty="0">
                <a:solidFill>
                  <a:srgbClr val="3333B2"/>
                </a:solidFill>
                <a:latin typeface="LM Sans 12"/>
                <a:cs typeface="LM Sans 12"/>
              </a:rPr>
              <a:t>Congruences and</a:t>
            </a:r>
            <a:r>
              <a:rPr sz="2774" spc="10" dirty="0">
                <a:solidFill>
                  <a:srgbClr val="3333B2"/>
                </a:solidFill>
                <a:latin typeface="LM Sans 12"/>
                <a:cs typeface="LM Sans 12"/>
              </a:rPr>
              <a:t> </a:t>
            </a:r>
            <a:r>
              <a:rPr sz="2774" spc="20" dirty="0">
                <a:solidFill>
                  <a:srgbClr val="3333B2"/>
                </a:solidFill>
                <a:latin typeface="LM Sans 12"/>
                <a:cs typeface="LM Sans 12"/>
              </a:rPr>
              <a:t>Cryptography</a:t>
            </a:r>
            <a:endParaRPr sz="2774">
              <a:latin typeface="LM Sans 12"/>
              <a:cs typeface="LM Sans 12"/>
            </a:endParaRPr>
          </a:p>
          <a:p>
            <a:pPr marL="85570" marR="10067">
              <a:lnSpc>
                <a:spcPct val="102600"/>
              </a:lnSpc>
              <a:spcBef>
                <a:spcPts val="226"/>
              </a:spcBef>
            </a:pPr>
            <a:r>
              <a:rPr sz="2180" spc="-20" dirty="0">
                <a:latin typeface="LM Sans 10"/>
                <a:cs typeface="LM Sans 10"/>
              </a:rPr>
              <a:t>Cryptology is </a:t>
            </a:r>
            <a:r>
              <a:rPr sz="2180" spc="-10" dirty="0">
                <a:latin typeface="LM Sans 10"/>
                <a:cs typeface="LM Sans 10"/>
              </a:rPr>
              <a:t>the study of secret messages. </a:t>
            </a:r>
            <a:r>
              <a:rPr sz="2180" spc="-20" dirty="0">
                <a:latin typeface="LM Sans 10"/>
                <a:cs typeface="LM Sans 10"/>
              </a:rPr>
              <a:t>One </a:t>
            </a:r>
            <a:r>
              <a:rPr sz="2180" spc="-10" dirty="0">
                <a:latin typeface="LM Sans 10"/>
                <a:cs typeface="LM Sans 10"/>
              </a:rPr>
              <a:t>of </a:t>
            </a:r>
            <a:r>
              <a:rPr sz="2180" spc="-20" dirty="0">
                <a:latin typeface="LM Sans 10"/>
                <a:cs typeface="LM Sans 10"/>
              </a:rPr>
              <a:t>its </a:t>
            </a:r>
            <a:r>
              <a:rPr sz="2180" spc="-30" dirty="0">
                <a:latin typeface="LM Sans 10"/>
                <a:cs typeface="LM Sans 10"/>
              </a:rPr>
              <a:t>early </a:t>
            </a:r>
            <a:r>
              <a:rPr sz="2180" spc="-20" dirty="0">
                <a:latin typeface="LM Sans 10"/>
                <a:cs typeface="LM Sans 10"/>
              </a:rPr>
              <a:t>uses </a:t>
            </a:r>
            <a:r>
              <a:rPr sz="2180" spc="-40" dirty="0">
                <a:latin typeface="LM Sans 10"/>
                <a:cs typeface="LM Sans 10"/>
              </a:rPr>
              <a:t>was </a:t>
            </a:r>
            <a:r>
              <a:rPr sz="2180" spc="-50" dirty="0">
                <a:latin typeface="LM Sans 10"/>
                <a:cs typeface="LM Sans 10"/>
              </a:rPr>
              <a:t>by  </a:t>
            </a:r>
            <a:r>
              <a:rPr sz="2180" spc="-20" dirty="0">
                <a:latin typeface="LM Sans 10"/>
                <a:cs typeface="LM Sans 10"/>
              </a:rPr>
              <a:t>Roman emperor </a:t>
            </a:r>
            <a:r>
              <a:rPr sz="2180" spc="-10" dirty="0">
                <a:latin typeface="LM Sans 10"/>
                <a:cs typeface="LM Sans 10"/>
              </a:rPr>
              <a:t>Julius</a:t>
            </a:r>
            <a:r>
              <a:rPr sz="2180" dirty="0">
                <a:latin typeface="LM Sans 10"/>
                <a:cs typeface="LM Sans 10"/>
              </a:rPr>
              <a:t> </a:t>
            </a:r>
            <a:r>
              <a:rPr sz="2180" spc="-30" dirty="0">
                <a:latin typeface="LM Sans 10"/>
                <a:cs typeface="LM Sans 10"/>
              </a:rPr>
              <a:t>Caesar.</a:t>
            </a:r>
            <a:endParaRPr sz="2180">
              <a:latin typeface="LM Sans 10"/>
              <a:cs typeface="LM Sans 10"/>
            </a:endParaRPr>
          </a:p>
          <a:p>
            <a:pPr marL="85570" marR="246642">
              <a:lnSpc>
                <a:spcPct val="102699"/>
              </a:lnSpc>
            </a:pPr>
            <a:r>
              <a:rPr sz="2180" spc="-20" dirty="0">
                <a:latin typeface="LM Sans 10"/>
                <a:cs typeface="LM Sans 10"/>
              </a:rPr>
              <a:t>The </a:t>
            </a:r>
            <a:r>
              <a:rPr sz="2180" spc="-30" dirty="0">
                <a:latin typeface="LM Sans 10"/>
                <a:cs typeface="LM Sans 10"/>
              </a:rPr>
              <a:t>Caesar </a:t>
            </a:r>
            <a:r>
              <a:rPr sz="2180" spc="-10" dirty="0">
                <a:latin typeface="LM Sans 10"/>
                <a:cs typeface="LM Sans 10"/>
              </a:rPr>
              <a:t>cipher shifted each </a:t>
            </a:r>
            <a:r>
              <a:rPr sz="2180" spc="-20" dirty="0">
                <a:latin typeface="LM Sans 10"/>
                <a:cs typeface="LM Sans 10"/>
              </a:rPr>
              <a:t>letter </a:t>
            </a:r>
            <a:r>
              <a:rPr sz="2180" spc="-10" dirty="0">
                <a:latin typeface="LM Sans 10"/>
                <a:cs typeface="LM Sans 10"/>
              </a:rPr>
              <a:t>3 </a:t>
            </a:r>
            <a:r>
              <a:rPr sz="2180" spc="-20" dirty="0">
                <a:latin typeface="LM Sans 10"/>
                <a:cs typeface="LM Sans 10"/>
              </a:rPr>
              <a:t>letters </a:t>
            </a:r>
            <a:r>
              <a:rPr sz="2180" spc="-50" dirty="0">
                <a:latin typeface="LM Sans 10"/>
                <a:cs typeface="LM Sans 10"/>
              </a:rPr>
              <a:t>forward </a:t>
            </a:r>
            <a:r>
              <a:rPr sz="2180" spc="-20" dirty="0">
                <a:latin typeface="LM Sans 10"/>
                <a:cs typeface="LM Sans 10"/>
              </a:rPr>
              <a:t>in </a:t>
            </a:r>
            <a:r>
              <a:rPr sz="2180" spc="-10" dirty="0">
                <a:latin typeface="LM Sans 10"/>
                <a:cs typeface="LM Sans 10"/>
              </a:rPr>
              <a:t>the alphabet  </a:t>
            </a:r>
            <a:r>
              <a:rPr sz="2180" spc="-40" dirty="0">
                <a:latin typeface="LM Sans 10"/>
                <a:cs typeface="LM Sans 10"/>
              </a:rPr>
              <a:t>(cyclically, </a:t>
            </a:r>
            <a:r>
              <a:rPr sz="2180" spc="-10" dirty="0">
                <a:latin typeface="LM Sans 10"/>
                <a:cs typeface="LM Sans 10"/>
              </a:rPr>
              <a:t>sending xyz to </a:t>
            </a:r>
            <a:r>
              <a:rPr sz="2180" dirty="0">
                <a:latin typeface="LM Sans 10"/>
                <a:cs typeface="LM Sans 10"/>
              </a:rPr>
              <a:t>abc</a:t>
            </a:r>
            <a:r>
              <a:rPr sz="2180" spc="20" dirty="0">
                <a:latin typeface="LM Sans 10"/>
                <a:cs typeface="LM Sans 10"/>
              </a:rPr>
              <a:t> </a:t>
            </a:r>
            <a:r>
              <a:rPr sz="2180" spc="-10" dirty="0">
                <a:latin typeface="LM Sans 10"/>
                <a:cs typeface="LM Sans 10"/>
              </a:rPr>
              <a:t>respectively):</a:t>
            </a:r>
            <a:endParaRPr sz="2180">
              <a:latin typeface="LM Sans 10"/>
              <a:cs typeface="LM Sans 10"/>
            </a:endParaRPr>
          </a:p>
        </p:txBody>
      </p:sp>
      <p:sp>
        <p:nvSpPr>
          <p:cNvPr id="80" name="object 80"/>
          <p:cNvSpPr/>
          <p:nvPr/>
        </p:nvSpPr>
        <p:spPr>
          <a:xfrm>
            <a:off x="4243531" y="2758870"/>
            <a:ext cx="3567024" cy="1504838"/>
          </a:xfrm>
          <a:prstGeom prst="rect">
            <a:avLst/>
          </a:prstGeom>
          <a:blipFill>
            <a:blip r:embed="rId2" cstate="print"/>
            <a:stretch>
              <a:fillRect/>
            </a:stretch>
          </a:blipFill>
        </p:spPr>
        <p:txBody>
          <a:bodyPr wrap="square" lIns="0" tIns="0" rIns="0" bIns="0" rtlCol="0"/>
          <a:lstStyle/>
          <a:p>
            <a:endParaRPr sz="3567"/>
          </a:p>
        </p:txBody>
      </p:sp>
      <p:sp>
        <p:nvSpPr>
          <p:cNvPr id="81" name="object 81"/>
          <p:cNvSpPr txBox="1"/>
          <p:nvPr/>
        </p:nvSpPr>
        <p:spPr>
          <a:xfrm>
            <a:off x="1776719" y="4461986"/>
            <a:ext cx="8634788" cy="1397735"/>
          </a:xfrm>
          <a:prstGeom prst="rect">
            <a:avLst/>
          </a:prstGeom>
        </p:spPr>
        <p:txBody>
          <a:bodyPr vert="horz" wrap="square" lIns="0" tIns="22650" rIns="0" bIns="0" rtlCol="0">
            <a:spAutoFit/>
          </a:bodyPr>
          <a:lstStyle/>
          <a:p>
            <a:pPr marL="25168">
              <a:spcBef>
                <a:spcPts val="178"/>
              </a:spcBef>
            </a:pPr>
            <a:r>
              <a:rPr sz="2180" spc="-10" dirty="0">
                <a:solidFill>
                  <a:srgbClr val="0000FF"/>
                </a:solidFill>
                <a:latin typeface="LM Sans 10"/>
                <a:cs typeface="LM Sans 10"/>
              </a:rPr>
              <a:t>Decipher the message: </a:t>
            </a:r>
            <a:r>
              <a:rPr sz="2180" spc="-20" dirty="0">
                <a:solidFill>
                  <a:srgbClr val="0000FF"/>
                </a:solidFill>
                <a:latin typeface="LM Sans 10"/>
                <a:cs typeface="LM Sans 10"/>
              </a:rPr>
              <a:t>JRRG </a:t>
            </a:r>
            <a:r>
              <a:rPr sz="2180" spc="-40" dirty="0">
                <a:solidFill>
                  <a:srgbClr val="0000FF"/>
                </a:solidFill>
                <a:latin typeface="LM Sans 10"/>
                <a:cs typeface="LM Sans 10"/>
              </a:rPr>
              <a:t>OXFN </a:t>
            </a:r>
            <a:r>
              <a:rPr sz="2180" spc="-20" dirty="0">
                <a:solidFill>
                  <a:srgbClr val="0000FF"/>
                </a:solidFill>
                <a:latin typeface="LM Sans 10"/>
                <a:cs typeface="LM Sans 10"/>
              </a:rPr>
              <a:t>LQ WKH</a:t>
            </a:r>
            <a:r>
              <a:rPr sz="2180" spc="268" dirty="0">
                <a:solidFill>
                  <a:srgbClr val="0000FF"/>
                </a:solidFill>
                <a:latin typeface="LM Sans 10"/>
                <a:cs typeface="LM Sans 10"/>
              </a:rPr>
              <a:t> </a:t>
            </a:r>
            <a:r>
              <a:rPr sz="2180" spc="-30" dirty="0">
                <a:solidFill>
                  <a:srgbClr val="0000FF"/>
                </a:solidFill>
                <a:latin typeface="LM Sans 10"/>
                <a:cs typeface="LM Sans 10"/>
              </a:rPr>
              <a:t>PLGWHUP!</a:t>
            </a:r>
            <a:endParaRPr sz="2180" dirty="0">
              <a:latin typeface="LM Sans 10"/>
              <a:cs typeface="LM Sans 10"/>
            </a:endParaRPr>
          </a:p>
          <a:p>
            <a:pPr marL="25168" marR="10067">
              <a:lnSpc>
                <a:spcPct val="102600"/>
              </a:lnSpc>
            </a:pPr>
            <a:r>
              <a:rPr sz="2180" spc="-50" dirty="0">
                <a:latin typeface="LM Sans 10"/>
                <a:cs typeface="LM Sans 10"/>
              </a:rPr>
              <a:t>We </a:t>
            </a:r>
            <a:r>
              <a:rPr sz="2180" spc="-10" dirty="0">
                <a:latin typeface="LM Sans 10"/>
                <a:cs typeface="LM Sans 10"/>
              </a:rPr>
              <a:t>can </a:t>
            </a:r>
            <a:r>
              <a:rPr sz="2180" spc="-30" dirty="0">
                <a:latin typeface="LM Sans 10"/>
                <a:cs typeface="LM Sans 10"/>
              </a:rPr>
              <a:t>express </a:t>
            </a:r>
            <a:r>
              <a:rPr sz="2180" spc="-10" dirty="0">
                <a:latin typeface="LM Sans 10"/>
                <a:cs typeface="LM Sans 10"/>
              </a:rPr>
              <a:t>the </a:t>
            </a:r>
            <a:r>
              <a:rPr sz="2180" spc="-30" dirty="0">
                <a:latin typeface="LM Sans 10"/>
                <a:cs typeface="LM Sans 10"/>
              </a:rPr>
              <a:t>Caesar </a:t>
            </a:r>
            <a:r>
              <a:rPr sz="2180" spc="-10" dirty="0">
                <a:latin typeface="LM Sans 10"/>
                <a:cs typeface="LM Sans 10"/>
              </a:rPr>
              <a:t>cipher mathematically </a:t>
            </a:r>
            <a:r>
              <a:rPr sz="2180" spc="-20" dirty="0">
                <a:latin typeface="LM Sans 10"/>
                <a:cs typeface="LM Sans 10"/>
              </a:rPr>
              <a:t>using modular </a:t>
            </a:r>
            <a:r>
              <a:rPr sz="2180" spc="-30" dirty="0">
                <a:latin typeface="LM Sans 10"/>
                <a:cs typeface="LM Sans 10"/>
              </a:rPr>
              <a:t>arithmetic  </a:t>
            </a:r>
            <a:r>
              <a:rPr sz="2180" spc="-20" dirty="0">
                <a:latin typeface="LM Sans 10"/>
                <a:cs typeface="LM Sans 10"/>
              </a:rPr>
              <a:t>(and </a:t>
            </a:r>
            <a:r>
              <a:rPr sz="2180" spc="-10" dirty="0">
                <a:latin typeface="LM Sans 10"/>
                <a:cs typeface="LM Sans 10"/>
              </a:rPr>
              <a:t>generalizing </a:t>
            </a:r>
            <a:r>
              <a:rPr sz="2180" spc="-20" dirty="0">
                <a:latin typeface="LM Sans 10"/>
                <a:cs typeface="LM Sans 10"/>
              </a:rPr>
              <a:t>the </a:t>
            </a:r>
            <a:r>
              <a:rPr sz="2180" spc="-10" dirty="0">
                <a:latin typeface="LM Sans 10"/>
                <a:cs typeface="LM Sans 10"/>
              </a:rPr>
              <a:t>shift </a:t>
            </a:r>
            <a:r>
              <a:rPr sz="2180" spc="-50" dirty="0">
                <a:latin typeface="LM Sans 10"/>
                <a:cs typeface="LM Sans 10"/>
              </a:rPr>
              <a:t>by </a:t>
            </a:r>
            <a:r>
              <a:rPr sz="2180" spc="-10" dirty="0">
                <a:latin typeface="MathJax_Main"/>
                <a:cs typeface="MathJax_Main"/>
              </a:rPr>
              <a:t>3 </a:t>
            </a:r>
            <a:r>
              <a:rPr sz="2180" spc="-10" dirty="0">
                <a:latin typeface="LM Sans 10"/>
                <a:cs typeface="LM Sans 10"/>
              </a:rPr>
              <a:t>to a shift </a:t>
            </a:r>
            <a:r>
              <a:rPr sz="2180" spc="-50" dirty="0">
                <a:latin typeface="LM Sans 10"/>
                <a:cs typeface="LM Sans 10"/>
              </a:rPr>
              <a:t>by</a:t>
            </a:r>
            <a:r>
              <a:rPr sz="2180" spc="198" dirty="0">
                <a:latin typeface="LM Sans 10"/>
                <a:cs typeface="LM Sans 10"/>
              </a:rPr>
              <a:t> </a:t>
            </a:r>
            <a:r>
              <a:rPr sz="2180" i="1" spc="59" dirty="0">
                <a:latin typeface="Times New Roman"/>
                <a:cs typeface="Times New Roman"/>
              </a:rPr>
              <a:t>k</a:t>
            </a:r>
            <a:r>
              <a:rPr sz="2180" spc="59" dirty="0">
                <a:latin typeface="LM Sans 10"/>
                <a:cs typeface="LM Sans 10"/>
              </a:rPr>
              <a:t>):</a:t>
            </a:r>
            <a:endParaRPr sz="2180" dirty="0">
              <a:latin typeface="LM Sans 10"/>
              <a:cs typeface="LM Sans 10"/>
            </a:endParaRPr>
          </a:p>
          <a:p>
            <a:pPr marL="1634635">
              <a:spcBef>
                <a:spcPts val="69"/>
              </a:spcBef>
            </a:pPr>
            <a:r>
              <a:rPr sz="2180" spc="-10" dirty="0">
                <a:latin typeface="LM Sans 10"/>
                <a:cs typeface="LM Sans 10"/>
              </a:rPr>
              <a:t>encryption </a:t>
            </a:r>
            <a:r>
              <a:rPr sz="2180" spc="-20" dirty="0">
                <a:latin typeface="LM Sans 10"/>
                <a:cs typeface="LM Sans 10"/>
              </a:rPr>
              <a:t>function: </a:t>
            </a:r>
            <a:r>
              <a:rPr sz="2180" i="1" spc="446" dirty="0">
                <a:latin typeface="Times New Roman"/>
                <a:cs typeface="Times New Roman"/>
              </a:rPr>
              <a:t>f </a:t>
            </a:r>
            <a:r>
              <a:rPr sz="2180" spc="-10" dirty="0">
                <a:latin typeface="MathJax_Main"/>
                <a:cs typeface="MathJax_Main"/>
              </a:rPr>
              <a:t>(</a:t>
            </a:r>
            <a:r>
              <a:rPr sz="2180" i="1" spc="-10" dirty="0">
                <a:latin typeface="Times New Roman"/>
                <a:cs typeface="Times New Roman"/>
              </a:rPr>
              <a:t>p</a:t>
            </a:r>
            <a:r>
              <a:rPr sz="2180" spc="-10" dirty="0">
                <a:latin typeface="MathJax_Main"/>
                <a:cs typeface="MathJax_Main"/>
              </a:rPr>
              <a:t>) </a:t>
            </a:r>
            <a:r>
              <a:rPr sz="2180" spc="-20" dirty="0">
                <a:latin typeface="MathJax_Main"/>
                <a:cs typeface="MathJax_Main"/>
              </a:rPr>
              <a:t>= </a:t>
            </a:r>
            <a:r>
              <a:rPr sz="2180" spc="-10" dirty="0">
                <a:latin typeface="MathJax_Main"/>
                <a:cs typeface="MathJax_Main"/>
              </a:rPr>
              <a:t>(</a:t>
            </a:r>
            <a:r>
              <a:rPr sz="2180" i="1" spc="-10" dirty="0">
                <a:latin typeface="Times New Roman"/>
                <a:cs typeface="Times New Roman"/>
              </a:rPr>
              <a:t>p </a:t>
            </a:r>
            <a:r>
              <a:rPr sz="2180" spc="-20" dirty="0">
                <a:latin typeface="MathJax_Main"/>
                <a:cs typeface="MathJax_Main"/>
              </a:rPr>
              <a:t>+ </a:t>
            </a:r>
            <a:r>
              <a:rPr sz="2180" i="1" spc="99" dirty="0">
                <a:latin typeface="Times New Roman"/>
                <a:cs typeface="Times New Roman"/>
              </a:rPr>
              <a:t>k</a:t>
            </a:r>
            <a:r>
              <a:rPr sz="2180" spc="99" dirty="0">
                <a:latin typeface="MathJax_Main"/>
                <a:cs typeface="MathJax_Main"/>
              </a:rPr>
              <a:t>) </a:t>
            </a:r>
            <a:r>
              <a:rPr sz="2180" b="1" spc="10" dirty="0">
                <a:latin typeface="MathJax_Main"/>
                <a:cs typeface="MathJax_Main"/>
              </a:rPr>
              <a:t>mod</a:t>
            </a:r>
            <a:r>
              <a:rPr sz="2180" b="1" spc="-287" dirty="0">
                <a:latin typeface="MathJax_Main"/>
                <a:cs typeface="MathJax_Main"/>
              </a:rPr>
              <a:t> </a:t>
            </a:r>
            <a:r>
              <a:rPr sz="2180" spc="10" dirty="0">
                <a:latin typeface="MathJax_Main"/>
                <a:cs typeface="MathJax_Main"/>
              </a:rPr>
              <a:t>26</a:t>
            </a:r>
            <a:r>
              <a:rPr sz="2180" i="1" spc="10" dirty="0">
                <a:latin typeface="Times New Roman"/>
                <a:cs typeface="Times New Roman"/>
              </a:rPr>
              <a:t>.</a:t>
            </a:r>
            <a:endParaRPr sz="2180" dirty="0">
              <a:latin typeface="Times New Roman"/>
              <a:cs typeface="Times New Roman"/>
            </a:endParaRPr>
          </a:p>
        </p:txBody>
      </p:sp>
      <p:sp>
        <p:nvSpPr>
          <p:cNvPr id="83" name="object 83"/>
          <p:cNvSpPr txBox="1"/>
          <p:nvPr/>
        </p:nvSpPr>
        <p:spPr>
          <a:xfrm>
            <a:off x="1717047" y="5832849"/>
            <a:ext cx="7204046" cy="349454"/>
          </a:xfrm>
          <a:prstGeom prst="rect">
            <a:avLst/>
          </a:prstGeom>
        </p:spPr>
        <p:txBody>
          <a:bodyPr vert="horz" wrap="square" lIns="0" tIns="13842" rIns="0" bIns="0" rtlCol="0">
            <a:spAutoFit/>
          </a:bodyPr>
          <a:lstStyle/>
          <a:p>
            <a:pPr marL="1695035">
              <a:spcBef>
                <a:spcPts val="109"/>
              </a:spcBef>
            </a:pPr>
            <a:r>
              <a:rPr sz="2180" spc="-20" dirty="0">
                <a:latin typeface="LM Sans 10"/>
                <a:cs typeface="LM Sans 10"/>
              </a:rPr>
              <a:t>decryption function: </a:t>
            </a:r>
            <a:r>
              <a:rPr sz="2180" i="1" spc="208" dirty="0">
                <a:latin typeface="Times New Roman"/>
                <a:cs typeface="Times New Roman"/>
              </a:rPr>
              <a:t>f</a:t>
            </a:r>
            <a:r>
              <a:rPr sz="2378" i="1" spc="311" baseline="27777" dirty="0">
                <a:latin typeface="BABEL Unicode"/>
                <a:cs typeface="BABEL Unicode"/>
              </a:rPr>
              <a:t>−</a:t>
            </a:r>
            <a:r>
              <a:rPr sz="2378" spc="311" baseline="27777" dirty="0">
                <a:latin typeface="LM Roman 8"/>
                <a:cs typeface="LM Roman 8"/>
              </a:rPr>
              <a:t>1</a:t>
            </a:r>
            <a:r>
              <a:rPr sz="2180" spc="208" dirty="0">
                <a:latin typeface="MathJax_Main"/>
                <a:cs typeface="MathJax_Main"/>
              </a:rPr>
              <a:t>(</a:t>
            </a:r>
            <a:r>
              <a:rPr sz="2180" i="1" spc="208" dirty="0">
                <a:latin typeface="Times New Roman"/>
                <a:cs typeface="Times New Roman"/>
              </a:rPr>
              <a:t>p</a:t>
            </a:r>
            <a:r>
              <a:rPr sz="2180" spc="208" dirty="0">
                <a:latin typeface="MathJax_Main"/>
                <a:cs typeface="MathJax_Main"/>
              </a:rPr>
              <a:t>) </a:t>
            </a:r>
            <a:r>
              <a:rPr sz="2180" spc="-20" dirty="0">
                <a:latin typeface="MathJax_Main"/>
                <a:cs typeface="MathJax_Main"/>
              </a:rPr>
              <a:t>= </a:t>
            </a:r>
            <a:r>
              <a:rPr sz="2180" spc="-10" dirty="0">
                <a:latin typeface="MathJax_Main"/>
                <a:cs typeface="MathJax_Main"/>
              </a:rPr>
              <a:t>(</a:t>
            </a:r>
            <a:r>
              <a:rPr sz="2180" i="1" spc="-10" dirty="0">
                <a:latin typeface="Times New Roman"/>
                <a:cs typeface="Times New Roman"/>
              </a:rPr>
              <a:t>p </a:t>
            </a:r>
            <a:r>
              <a:rPr sz="2180" i="1" spc="404" dirty="0">
                <a:latin typeface="Arial"/>
                <a:cs typeface="Arial"/>
              </a:rPr>
              <a:t>− </a:t>
            </a:r>
            <a:r>
              <a:rPr sz="2180" i="1" spc="99" dirty="0">
                <a:latin typeface="Times New Roman"/>
                <a:cs typeface="Times New Roman"/>
              </a:rPr>
              <a:t>k</a:t>
            </a:r>
            <a:r>
              <a:rPr sz="2180" spc="99" dirty="0">
                <a:latin typeface="MathJax_Main"/>
                <a:cs typeface="MathJax_Main"/>
              </a:rPr>
              <a:t>) </a:t>
            </a:r>
            <a:r>
              <a:rPr sz="2180" b="1" spc="10" dirty="0">
                <a:latin typeface="MathJax_Main"/>
                <a:cs typeface="MathJax_Main"/>
              </a:rPr>
              <a:t>mod</a:t>
            </a:r>
            <a:r>
              <a:rPr sz="2180" b="1" spc="-226" dirty="0">
                <a:latin typeface="MathJax_Main"/>
                <a:cs typeface="MathJax_Main"/>
              </a:rPr>
              <a:t> </a:t>
            </a:r>
            <a:r>
              <a:rPr sz="2180" spc="-10" dirty="0" smtClean="0">
                <a:latin typeface="MathJax_Main"/>
                <a:cs typeface="MathJax_Main"/>
              </a:rPr>
              <a:t>26</a:t>
            </a:r>
            <a:endParaRPr sz="2180" dirty="0">
              <a:latin typeface="MathJax_Main"/>
              <a:cs typeface="MathJax_Main"/>
            </a:endParaRPr>
          </a:p>
        </p:txBody>
      </p:sp>
    </p:spTree>
    <p:extLst>
      <p:ext uri="{BB962C8B-B14F-4D97-AF65-F5344CB8AC3E}">
        <p14:creationId xmlns:p14="http://schemas.microsoft.com/office/powerpoint/2010/main" val="3362389749"/>
      </p:ext>
    </p:extLst>
  </p:cSld>
  <p:clrMapOvr>
    <a:masterClrMapping/>
  </p:clrMapOvr>
  <p:transition>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object 43"/>
          <p:cNvSpPr/>
          <p:nvPr/>
        </p:nvSpPr>
        <p:spPr>
          <a:xfrm>
            <a:off x="1528195" y="503868"/>
            <a:ext cx="9131836" cy="242861"/>
          </a:xfrm>
          <a:custGeom>
            <a:avLst/>
            <a:gdLst/>
            <a:ahLst/>
            <a:cxnLst/>
            <a:rect l="l" t="t" r="r" b="b"/>
            <a:pathLst>
              <a:path w="4608195" h="122554">
                <a:moveTo>
                  <a:pt x="4608004" y="0"/>
                </a:moveTo>
                <a:lnTo>
                  <a:pt x="0" y="0"/>
                </a:lnTo>
                <a:lnTo>
                  <a:pt x="0" y="122313"/>
                </a:lnTo>
                <a:lnTo>
                  <a:pt x="4608004" y="122313"/>
                </a:lnTo>
                <a:lnTo>
                  <a:pt x="4608004" y="0"/>
                </a:lnTo>
                <a:close/>
              </a:path>
            </a:pathLst>
          </a:custGeom>
          <a:solidFill>
            <a:srgbClr val="8484D1"/>
          </a:solidFill>
        </p:spPr>
        <p:txBody>
          <a:bodyPr wrap="square" lIns="0" tIns="0" rIns="0" bIns="0" rtlCol="0"/>
          <a:lstStyle/>
          <a:p>
            <a:endParaRPr sz="3567"/>
          </a:p>
        </p:txBody>
      </p:sp>
      <p:sp>
        <p:nvSpPr>
          <p:cNvPr id="44" name="object 44"/>
          <p:cNvSpPr txBox="1"/>
          <p:nvPr/>
        </p:nvSpPr>
        <p:spPr>
          <a:xfrm>
            <a:off x="1742214" y="495422"/>
            <a:ext cx="479431" cy="207141"/>
          </a:xfrm>
          <a:prstGeom prst="rect">
            <a:avLst/>
          </a:prstGeom>
        </p:spPr>
        <p:txBody>
          <a:bodyPr vert="horz" wrap="square" lIns="0" tIns="23909" rIns="0" bIns="0" rtlCol="0">
            <a:spAutoFit/>
          </a:bodyPr>
          <a:lstStyle/>
          <a:p>
            <a:pPr>
              <a:spcBef>
                <a:spcPts val="188"/>
              </a:spcBef>
            </a:pPr>
            <a:r>
              <a:rPr sz="1189" spc="-20" dirty="0">
                <a:solidFill>
                  <a:srgbClr val="FFFFFF"/>
                </a:solidFill>
                <a:latin typeface="LM Sans 8"/>
                <a:cs typeface="LM Sans 8"/>
              </a:rPr>
              <a:t>Primes</a:t>
            </a:r>
            <a:endParaRPr sz="1189">
              <a:latin typeface="LM Sans 8"/>
              <a:cs typeface="LM Sans 8"/>
            </a:endParaRPr>
          </a:p>
        </p:txBody>
      </p:sp>
      <p:grpSp>
        <p:nvGrpSpPr>
          <p:cNvPr id="45" name="object 45"/>
          <p:cNvGrpSpPr/>
          <p:nvPr/>
        </p:nvGrpSpPr>
        <p:grpSpPr>
          <a:xfrm>
            <a:off x="1702071" y="1674056"/>
            <a:ext cx="8885200" cy="1600619"/>
            <a:chOff x="87743" y="844778"/>
            <a:chExt cx="4483735" cy="807720"/>
          </a:xfrm>
        </p:grpSpPr>
        <p:sp>
          <p:nvSpPr>
            <p:cNvPr id="46" name="object 46"/>
            <p:cNvSpPr/>
            <p:nvPr/>
          </p:nvSpPr>
          <p:spPr>
            <a:xfrm>
              <a:off x="87743" y="844778"/>
              <a:ext cx="4432935" cy="187960"/>
            </a:xfrm>
            <a:custGeom>
              <a:avLst/>
              <a:gdLst/>
              <a:ahLst/>
              <a:cxnLst/>
              <a:rect l="l" t="t" r="r" b="b"/>
              <a:pathLst>
                <a:path w="4432935" h="187959">
                  <a:moveTo>
                    <a:pt x="4381767" y="0"/>
                  </a:moveTo>
                  <a:lnTo>
                    <a:pt x="50800" y="0"/>
                  </a:lnTo>
                  <a:lnTo>
                    <a:pt x="31075" y="4008"/>
                  </a:lnTo>
                  <a:lnTo>
                    <a:pt x="14922" y="14922"/>
                  </a:lnTo>
                  <a:lnTo>
                    <a:pt x="4008" y="31075"/>
                  </a:lnTo>
                  <a:lnTo>
                    <a:pt x="0" y="50800"/>
                  </a:lnTo>
                  <a:lnTo>
                    <a:pt x="0" y="187824"/>
                  </a:lnTo>
                  <a:lnTo>
                    <a:pt x="4432567" y="187824"/>
                  </a:lnTo>
                  <a:lnTo>
                    <a:pt x="4432567" y="50800"/>
                  </a:lnTo>
                  <a:lnTo>
                    <a:pt x="4428558" y="31075"/>
                  </a:lnTo>
                  <a:lnTo>
                    <a:pt x="4417644" y="14922"/>
                  </a:lnTo>
                  <a:lnTo>
                    <a:pt x="4401492" y="4008"/>
                  </a:lnTo>
                  <a:lnTo>
                    <a:pt x="4381767" y="0"/>
                  </a:lnTo>
                  <a:close/>
                </a:path>
              </a:pathLst>
            </a:custGeom>
            <a:solidFill>
              <a:srgbClr val="D6D6EF"/>
            </a:solidFill>
          </p:spPr>
          <p:txBody>
            <a:bodyPr wrap="square" lIns="0" tIns="0" rIns="0" bIns="0" rtlCol="0"/>
            <a:lstStyle/>
            <a:p>
              <a:endParaRPr sz="3567"/>
            </a:p>
          </p:txBody>
        </p:sp>
        <p:sp>
          <p:nvSpPr>
            <p:cNvPr id="47" name="object 47"/>
            <p:cNvSpPr/>
            <p:nvPr/>
          </p:nvSpPr>
          <p:spPr>
            <a:xfrm>
              <a:off x="87744" y="1019949"/>
              <a:ext cx="4432566" cy="50609"/>
            </a:xfrm>
            <a:prstGeom prst="rect">
              <a:avLst/>
            </a:prstGeom>
            <a:blipFill>
              <a:blip r:embed="rId2" cstate="print"/>
              <a:stretch>
                <a:fillRect/>
              </a:stretch>
            </a:blipFill>
          </p:spPr>
          <p:txBody>
            <a:bodyPr wrap="square" lIns="0" tIns="0" rIns="0" bIns="0" rtlCol="0"/>
            <a:lstStyle/>
            <a:p>
              <a:endParaRPr sz="3567"/>
            </a:p>
          </p:txBody>
        </p:sp>
        <p:sp>
          <p:nvSpPr>
            <p:cNvPr id="48" name="object 48"/>
            <p:cNvSpPr/>
            <p:nvPr/>
          </p:nvSpPr>
          <p:spPr>
            <a:xfrm>
              <a:off x="138544" y="1550466"/>
              <a:ext cx="101600" cy="101600"/>
            </a:xfrm>
            <a:prstGeom prst="rect">
              <a:avLst/>
            </a:prstGeom>
            <a:blipFill>
              <a:blip r:embed="rId3" cstate="print"/>
              <a:stretch>
                <a:fillRect/>
              </a:stretch>
            </a:blipFill>
          </p:spPr>
          <p:txBody>
            <a:bodyPr wrap="square" lIns="0" tIns="0" rIns="0" bIns="0" rtlCol="0"/>
            <a:lstStyle/>
            <a:p>
              <a:endParaRPr sz="3567"/>
            </a:p>
          </p:txBody>
        </p:sp>
        <p:sp>
          <p:nvSpPr>
            <p:cNvPr id="49" name="object 49"/>
            <p:cNvSpPr/>
            <p:nvPr/>
          </p:nvSpPr>
          <p:spPr>
            <a:xfrm>
              <a:off x="189344" y="1537766"/>
              <a:ext cx="4381715" cy="114300"/>
            </a:xfrm>
            <a:prstGeom prst="rect">
              <a:avLst/>
            </a:prstGeom>
            <a:blipFill>
              <a:blip r:embed="rId4" cstate="print"/>
              <a:stretch>
                <a:fillRect/>
              </a:stretch>
            </a:blipFill>
          </p:spPr>
          <p:txBody>
            <a:bodyPr wrap="square" lIns="0" tIns="0" rIns="0" bIns="0" rtlCol="0"/>
            <a:lstStyle/>
            <a:p>
              <a:endParaRPr sz="3567"/>
            </a:p>
          </p:txBody>
        </p:sp>
        <p:sp>
          <p:nvSpPr>
            <p:cNvPr id="50" name="object 50"/>
            <p:cNvSpPr/>
            <p:nvPr/>
          </p:nvSpPr>
          <p:spPr>
            <a:xfrm>
              <a:off x="4520311" y="889012"/>
              <a:ext cx="50749" cy="661454"/>
            </a:xfrm>
            <a:prstGeom prst="rect">
              <a:avLst/>
            </a:prstGeom>
            <a:blipFill>
              <a:blip r:embed="rId5" cstate="print"/>
              <a:stretch>
                <a:fillRect/>
              </a:stretch>
            </a:blipFill>
          </p:spPr>
          <p:txBody>
            <a:bodyPr wrap="square" lIns="0" tIns="0" rIns="0" bIns="0" rtlCol="0"/>
            <a:lstStyle/>
            <a:p>
              <a:endParaRPr sz="3567"/>
            </a:p>
          </p:txBody>
        </p:sp>
        <p:sp>
          <p:nvSpPr>
            <p:cNvPr id="51" name="object 51"/>
            <p:cNvSpPr/>
            <p:nvPr/>
          </p:nvSpPr>
          <p:spPr>
            <a:xfrm>
              <a:off x="87743" y="1064228"/>
              <a:ext cx="4432935" cy="537210"/>
            </a:xfrm>
            <a:custGeom>
              <a:avLst/>
              <a:gdLst/>
              <a:ahLst/>
              <a:cxnLst/>
              <a:rect l="l" t="t" r="r" b="b"/>
              <a:pathLst>
                <a:path w="4432935" h="537210">
                  <a:moveTo>
                    <a:pt x="4432567" y="0"/>
                  </a:moveTo>
                  <a:lnTo>
                    <a:pt x="0" y="0"/>
                  </a:lnTo>
                  <a:lnTo>
                    <a:pt x="0" y="486238"/>
                  </a:lnTo>
                  <a:lnTo>
                    <a:pt x="4008" y="505963"/>
                  </a:lnTo>
                  <a:lnTo>
                    <a:pt x="14922" y="522116"/>
                  </a:lnTo>
                  <a:lnTo>
                    <a:pt x="31075" y="533030"/>
                  </a:lnTo>
                  <a:lnTo>
                    <a:pt x="50800" y="537038"/>
                  </a:lnTo>
                  <a:lnTo>
                    <a:pt x="4381767" y="537038"/>
                  </a:lnTo>
                  <a:lnTo>
                    <a:pt x="4401492" y="533030"/>
                  </a:lnTo>
                  <a:lnTo>
                    <a:pt x="4417644" y="522116"/>
                  </a:lnTo>
                  <a:lnTo>
                    <a:pt x="4428558" y="505963"/>
                  </a:lnTo>
                  <a:lnTo>
                    <a:pt x="4432567" y="486238"/>
                  </a:lnTo>
                  <a:lnTo>
                    <a:pt x="4432567" y="0"/>
                  </a:lnTo>
                  <a:close/>
                </a:path>
              </a:pathLst>
            </a:custGeom>
            <a:solidFill>
              <a:srgbClr val="EAEAF7"/>
            </a:solidFill>
          </p:spPr>
          <p:txBody>
            <a:bodyPr wrap="square" lIns="0" tIns="0" rIns="0" bIns="0" rtlCol="0"/>
            <a:lstStyle/>
            <a:p>
              <a:endParaRPr sz="3567"/>
            </a:p>
          </p:txBody>
        </p:sp>
        <p:sp>
          <p:nvSpPr>
            <p:cNvPr id="52" name="object 52"/>
            <p:cNvSpPr/>
            <p:nvPr/>
          </p:nvSpPr>
          <p:spPr>
            <a:xfrm>
              <a:off x="4520311" y="927110"/>
              <a:ext cx="0" cy="642620"/>
            </a:xfrm>
            <a:custGeom>
              <a:avLst/>
              <a:gdLst/>
              <a:ahLst/>
              <a:cxnLst/>
              <a:rect l="l" t="t" r="r" b="b"/>
              <a:pathLst>
                <a:path h="642619">
                  <a:moveTo>
                    <a:pt x="0" y="642406"/>
                  </a:moveTo>
                  <a:lnTo>
                    <a:pt x="0" y="0"/>
                  </a:lnTo>
                </a:path>
              </a:pathLst>
            </a:custGeom>
            <a:ln w="3175">
              <a:solidFill>
                <a:srgbClr val="7F7F7F"/>
              </a:solidFill>
            </a:ln>
          </p:spPr>
          <p:txBody>
            <a:bodyPr wrap="square" lIns="0" tIns="0" rIns="0" bIns="0" rtlCol="0"/>
            <a:lstStyle/>
            <a:p>
              <a:endParaRPr sz="3567"/>
            </a:p>
          </p:txBody>
        </p:sp>
        <p:sp>
          <p:nvSpPr>
            <p:cNvPr id="53" name="object 53"/>
            <p:cNvSpPr/>
            <p:nvPr/>
          </p:nvSpPr>
          <p:spPr>
            <a:xfrm>
              <a:off x="4520311" y="914410"/>
              <a:ext cx="0" cy="12700"/>
            </a:xfrm>
            <a:custGeom>
              <a:avLst/>
              <a:gdLst/>
              <a:ahLst/>
              <a:cxnLst/>
              <a:rect l="l" t="t" r="r" b="b"/>
              <a:pathLst>
                <a:path h="12700">
                  <a:moveTo>
                    <a:pt x="0" y="12700"/>
                  </a:moveTo>
                  <a:lnTo>
                    <a:pt x="0" y="0"/>
                  </a:lnTo>
                </a:path>
              </a:pathLst>
            </a:custGeom>
            <a:ln w="3175">
              <a:solidFill>
                <a:srgbClr val="AFAFAF"/>
              </a:solidFill>
            </a:ln>
          </p:spPr>
          <p:txBody>
            <a:bodyPr wrap="square" lIns="0" tIns="0" rIns="0" bIns="0" rtlCol="0"/>
            <a:lstStyle/>
            <a:p>
              <a:endParaRPr sz="3567"/>
            </a:p>
          </p:txBody>
        </p:sp>
        <p:sp>
          <p:nvSpPr>
            <p:cNvPr id="54" name="object 54"/>
            <p:cNvSpPr/>
            <p:nvPr/>
          </p:nvSpPr>
          <p:spPr>
            <a:xfrm>
              <a:off x="4520311" y="901710"/>
              <a:ext cx="0" cy="12700"/>
            </a:xfrm>
            <a:custGeom>
              <a:avLst/>
              <a:gdLst/>
              <a:ahLst/>
              <a:cxnLst/>
              <a:rect l="l" t="t" r="r" b="b"/>
              <a:pathLst>
                <a:path h="12700">
                  <a:moveTo>
                    <a:pt x="0" y="12700"/>
                  </a:moveTo>
                  <a:lnTo>
                    <a:pt x="0" y="0"/>
                  </a:lnTo>
                </a:path>
              </a:pathLst>
            </a:custGeom>
            <a:ln w="3175">
              <a:solidFill>
                <a:srgbClr val="CECECE"/>
              </a:solidFill>
            </a:ln>
          </p:spPr>
          <p:txBody>
            <a:bodyPr wrap="square" lIns="0" tIns="0" rIns="0" bIns="0" rtlCol="0"/>
            <a:lstStyle/>
            <a:p>
              <a:endParaRPr sz="3567"/>
            </a:p>
          </p:txBody>
        </p:sp>
        <p:sp>
          <p:nvSpPr>
            <p:cNvPr id="55" name="object 55"/>
            <p:cNvSpPr/>
            <p:nvPr/>
          </p:nvSpPr>
          <p:spPr>
            <a:xfrm>
              <a:off x="4520311" y="889010"/>
              <a:ext cx="0" cy="12700"/>
            </a:xfrm>
            <a:custGeom>
              <a:avLst/>
              <a:gdLst/>
              <a:ahLst/>
              <a:cxnLst/>
              <a:rect l="l" t="t" r="r" b="b"/>
              <a:pathLst>
                <a:path h="12700">
                  <a:moveTo>
                    <a:pt x="0" y="12700"/>
                  </a:moveTo>
                  <a:lnTo>
                    <a:pt x="0" y="0"/>
                  </a:lnTo>
                </a:path>
              </a:pathLst>
            </a:custGeom>
            <a:ln w="3175">
              <a:solidFill>
                <a:srgbClr val="EFEFEF"/>
              </a:solidFill>
            </a:ln>
          </p:spPr>
          <p:txBody>
            <a:bodyPr wrap="square" lIns="0" tIns="0" rIns="0" bIns="0" rtlCol="0"/>
            <a:lstStyle/>
            <a:p>
              <a:endParaRPr sz="3567"/>
            </a:p>
          </p:txBody>
        </p:sp>
      </p:grpSp>
      <p:sp>
        <p:nvSpPr>
          <p:cNvPr id="56" name="object 56"/>
          <p:cNvSpPr txBox="1"/>
          <p:nvPr/>
        </p:nvSpPr>
        <p:spPr>
          <a:xfrm>
            <a:off x="1717046" y="889975"/>
            <a:ext cx="8654922" cy="5288117"/>
          </a:xfrm>
          <a:prstGeom prst="rect">
            <a:avLst/>
          </a:prstGeom>
        </p:spPr>
        <p:txBody>
          <a:bodyPr vert="horz" wrap="square" lIns="0" tIns="33975" rIns="0" bIns="0" rtlCol="0">
            <a:spAutoFit/>
          </a:bodyPr>
          <a:lstStyle/>
          <a:p>
            <a:pPr marL="25168">
              <a:spcBef>
                <a:spcPts val="268"/>
              </a:spcBef>
            </a:pPr>
            <a:r>
              <a:rPr sz="2774" spc="20" dirty="0">
                <a:solidFill>
                  <a:srgbClr val="3333B2"/>
                </a:solidFill>
                <a:latin typeface="LM Sans 12"/>
                <a:cs typeface="LM Sans 12"/>
              </a:rPr>
              <a:t>Primes</a:t>
            </a:r>
            <a:endParaRPr sz="2774">
              <a:latin typeface="LM Sans 12"/>
              <a:cs typeface="LM Sans 12"/>
            </a:endParaRPr>
          </a:p>
          <a:p>
            <a:pPr marL="85570">
              <a:spcBef>
                <a:spcPts val="2437"/>
              </a:spcBef>
            </a:pPr>
            <a:r>
              <a:rPr sz="2378" spc="-10" dirty="0">
                <a:solidFill>
                  <a:srgbClr val="3333B2"/>
                </a:solidFill>
                <a:latin typeface="LM Sans 12"/>
                <a:cs typeface="LM Sans 12"/>
              </a:rPr>
              <a:t>Definition</a:t>
            </a:r>
            <a:endParaRPr sz="2378">
              <a:latin typeface="LM Sans 12"/>
              <a:cs typeface="LM Sans 12"/>
            </a:endParaRPr>
          </a:p>
          <a:p>
            <a:pPr marL="85570" marR="21392">
              <a:lnSpc>
                <a:spcPct val="102600"/>
              </a:lnSpc>
              <a:spcBef>
                <a:spcPts val="357"/>
              </a:spcBef>
            </a:pPr>
            <a:r>
              <a:rPr sz="2180" spc="-20" dirty="0">
                <a:latin typeface="LM Sans 10"/>
                <a:cs typeface="LM Sans 10"/>
              </a:rPr>
              <a:t>A </a:t>
            </a:r>
            <a:r>
              <a:rPr sz="2180" dirty="0">
                <a:latin typeface="LM Sans 10"/>
                <a:cs typeface="LM Sans 10"/>
              </a:rPr>
              <a:t>positive </a:t>
            </a:r>
            <a:r>
              <a:rPr sz="2180" spc="-20" dirty="0">
                <a:latin typeface="LM Sans 10"/>
                <a:cs typeface="LM Sans 10"/>
              </a:rPr>
              <a:t>integer </a:t>
            </a:r>
            <a:r>
              <a:rPr sz="2180" i="1" spc="-10" dirty="0">
                <a:latin typeface="Times New Roman"/>
                <a:cs typeface="Times New Roman"/>
              </a:rPr>
              <a:t>p </a:t>
            </a:r>
            <a:r>
              <a:rPr sz="2180" i="1" spc="208" dirty="0">
                <a:latin typeface="Times New Roman"/>
                <a:cs typeface="Times New Roman"/>
              </a:rPr>
              <a:t>&gt; </a:t>
            </a:r>
            <a:r>
              <a:rPr sz="2180" spc="-10" dirty="0">
                <a:latin typeface="MathJax_Main"/>
                <a:cs typeface="MathJax_Main"/>
              </a:rPr>
              <a:t>1 </a:t>
            </a:r>
            <a:r>
              <a:rPr sz="2180" spc="-20" dirty="0">
                <a:latin typeface="LM Sans 10"/>
                <a:cs typeface="LM Sans 10"/>
              </a:rPr>
              <a:t>is </a:t>
            </a:r>
            <a:r>
              <a:rPr sz="2180" spc="-10" dirty="0">
                <a:latin typeface="LM Sans 10"/>
                <a:cs typeface="LM Sans 10"/>
              </a:rPr>
              <a:t>called </a:t>
            </a:r>
            <a:r>
              <a:rPr sz="2180" i="1" spc="-30" dirty="0">
                <a:latin typeface="LM Sans 10"/>
                <a:cs typeface="LM Sans 10"/>
              </a:rPr>
              <a:t>prime </a:t>
            </a:r>
            <a:r>
              <a:rPr sz="2180" spc="-10" dirty="0">
                <a:latin typeface="LM Sans 10"/>
                <a:cs typeface="LM Sans 10"/>
              </a:rPr>
              <a:t>if the only </a:t>
            </a:r>
            <a:r>
              <a:rPr sz="2180" dirty="0">
                <a:latin typeface="LM Sans 10"/>
                <a:cs typeface="LM Sans 10"/>
              </a:rPr>
              <a:t>positive </a:t>
            </a:r>
            <a:r>
              <a:rPr sz="2180" spc="-30" dirty="0">
                <a:latin typeface="LM Sans 10"/>
                <a:cs typeface="LM Sans 10"/>
              </a:rPr>
              <a:t>factors </a:t>
            </a:r>
            <a:r>
              <a:rPr sz="2180" spc="-10" dirty="0">
                <a:latin typeface="LM Sans 10"/>
                <a:cs typeface="LM Sans 10"/>
              </a:rPr>
              <a:t>of </a:t>
            </a:r>
            <a:r>
              <a:rPr sz="2180" i="1" spc="-10" dirty="0">
                <a:latin typeface="Times New Roman"/>
                <a:cs typeface="Times New Roman"/>
              </a:rPr>
              <a:t>p </a:t>
            </a:r>
            <a:r>
              <a:rPr sz="2180" spc="-40" dirty="0">
                <a:latin typeface="LM Sans 10"/>
                <a:cs typeface="LM Sans 10"/>
              </a:rPr>
              <a:t>are  </a:t>
            </a:r>
            <a:r>
              <a:rPr sz="2180" spc="-10" dirty="0">
                <a:latin typeface="MathJax_Main"/>
                <a:cs typeface="MathJax_Main"/>
              </a:rPr>
              <a:t>1 </a:t>
            </a:r>
            <a:r>
              <a:rPr sz="2180" spc="-20" dirty="0">
                <a:latin typeface="LM Sans 10"/>
                <a:cs typeface="LM Sans 10"/>
              </a:rPr>
              <a:t>and </a:t>
            </a:r>
            <a:r>
              <a:rPr sz="2180" i="1" spc="-10" dirty="0">
                <a:latin typeface="Times New Roman"/>
                <a:cs typeface="Times New Roman"/>
              </a:rPr>
              <a:t>p</a:t>
            </a:r>
            <a:r>
              <a:rPr sz="2180" spc="-10" dirty="0">
                <a:latin typeface="LM Sans 10"/>
                <a:cs typeface="LM Sans 10"/>
              </a:rPr>
              <a:t>. </a:t>
            </a:r>
            <a:r>
              <a:rPr sz="2180" spc="-20" dirty="0">
                <a:latin typeface="LM Sans 10"/>
                <a:cs typeface="LM Sans 10"/>
              </a:rPr>
              <a:t>A </a:t>
            </a:r>
            <a:r>
              <a:rPr sz="2180" spc="-10" dirty="0">
                <a:latin typeface="LM Sans 10"/>
                <a:cs typeface="LM Sans 10"/>
              </a:rPr>
              <a:t>positive </a:t>
            </a:r>
            <a:r>
              <a:rPr sz="2180" spc="-20" dirty="0">
                <a:latin typeface="LM Sans 10"/>
                <a:cs typeface="LM Sans 10"/>
              </a:rPr>
              <a:t>integer </a:t>
            </a:r>
            <a:r>
              <a:rPr sz="2180" spc="-10" dirty="0">
                <a:latin typeface="LM Sans 10"/>
                <a:cs typeface="LM Sans 10"/>
              </a:rPr>
              <a:t>that </a:t>
            </a:r>
            <a:r>
              <a:rPr sz="2180" spc="-20" dirty="0">
                <a:latin typeface="LM Sans 10"/>
                <a:cs typeface="LM Sans 10"/>
              </a:rPr>
              <a:t>is </a:t>
            </a:r>
            <a:r>
              <a:rPr sz="2180" spc="-10" dirty="0">
                <a:latin typeface="LM Sans 10"/>
                <a:cs typeface="LM Sans 10"/>
              </a:rPr>
              <a:t>greater than one </a:t>
            </a:r>
            <a:r>
              <a:rPr sz="2180" spc="-20" dirty="0">
                <a:latin typeface="LM Sans 10"/>
                <a:cs typeface="LM Sans 10"/>
              </a:rPr>
              <a:t>and is not </a:t>
            </a:r>
            <a:r>
              <a:rPr sz="2180" spc="-30" dirty="0">
                <a:latin typeface="LM Sans 10"/>
                <a:cs typeface="LM Sans 10"/>
              </a:rPr>
              <a:t>prime </a:t>
            </a:r>
            <a:r>
              <a:rPr sz="2180" spc="-20" dirty="0">
                <a:latin typeface="LM Sans 10"/>
                <a:cs typeface="LM Sans 10"/>
              </a:rPr>
              <a:t>is  </a:t>
            </a:r>
            <a:r>
              <a:rPr sz="2180" spc="-10" dirty="0">
                <a:latin typeface="LM Sans 10"/>
                <a:cs typeface="LM Sans 10"/>
              </a:rPr>
              <a:t>called</a:t>
            </a:r>
            <a:r>
              <a:rPr sz="2180" spc="-20" dirty="0">
                <a:latin typeface="LM Sans 10"/>
                <a:cs typeface="LM Sans 10"/>
              </a:rPr>
              <a:t> </a:t>
            </a:r>
            <a:r>
              <a:rPr sz="2180" i="1" spc="-10" dirty="0">
                <a:latin typeface="LM Sans 10"/>
                <a:cs typeface="LM Sans 10"/>
              </a:rPr>
              <a:t>composite</a:t>
            </a:r>
            <a:r>
              <a:rPr sz="2180" spc="-10" dirty="0">
                <a:latin typeface="LM Sans 10"/>
                <a:cs typeface="LM Sans 10"/>
              </a:rPr>
              <a:t>.</a:t>
            </a:r>
            <a:endParaRPr sz="2180">
              <a:latin typeface="LM Sans 10"/>
              <a:cs typeface="LM Sans 10"/>
            </a:endParaRPr>
          </a:p>
          <a:p>
            <a:pPr>
              <a:spcBef>
                <a:spcPts val="139"/>
              </a:spcBef>
            </a:pPr>
            <a:endParaRPr sz="2873">
              <a:latin typeface="LM Sans 10"/>
              <a:cs typeface="LM Sans 10"/>
            </a:endParaRPr>
          </a:p>
          <a:p>
            <a:pPr marL="85570"/>
            <a:r>
              <a:rPr sz="2180" spc="-20" dirty="0">
                <a:latin typeface="LM Sans 10"/>
                <a:cs typeface="LM Sans 10"/>
              </a:rPr>
              <a:t>An integer </a:t>
            </a:r>
            <a:r>
              <a:rPr sz="2180" i="1" spc="198" dirty="0">
                <a:latin typeface="Times New Roman"/>
                <a:cs typeface="Times New Roman"/>
              </a:rPr>
              <a:t>n </a:t>
            </a:r>
            <a:r>
              <a:rPr sz="2180" spc="-20" dirty="0">
                <a:latin typeface="LM Sans 10"/>
                <a:cs typeface="LM Sans 10"/>
              </a:rPr>
              <a:t>is </a:t>
            </a:r>
            <a:r>
              <a:rPr sz="2180" spc="-10" dirty="0">
                <a:latin typeface="LM Sans 10"/>
                <a:cs typeface="LM Sans 10"/>
              </a:rPr>
              <a:t>composite if </a:t>
            </a:r>
            <a:r>
              <a:rPr sz="2180" spc="-20" dirty="0">
                <a:latin typeface="LM Sans 10"/>
                <a:cs typeface="LM Sans 10"/>
              </a:rPr>
              <a:t>and </a:t>
            </a:r>
            <a:r>
              <a:rPr sz="2180" spc="-10" dirty="0">
                <a:latin typeface="LM Sans 10"/>
                <a:cs typeface="LM Sans 10"/>
              </a:rPr>
              <a:t>only if there exists </a:t>
            </a:r>
            <a:r>
              <a:rPr sz="2180" spc="-20" dirty="0">
                <a:latin typeface="LM Sans 10"/>
                <a:cs typeface="LM Sans 10"/>
              </a:rPr>
              <a:t>an integer </a:t>
            </a:r>
            <a:r>
              <a:rPr sz="2180" i="1" spc="50" dirty="0">
                <a:latin typeface="Times New Roman"/>
                <a:cs typeface="Times New Roman"/>
              </a:rPr>
              <a:t>a </a:t>
            </a:r>
            <a:r>
              <a:rPr sz="2180" spc="-10" dirty="0">
                <a:latin typeface="LM Sans 10"/>
                <a:cs typeface="LM Sans 10"/>
              </a:rPr>
              <a:t>such</a:t>
            </a:r>
            <a:r>
              <a:rPr sz="2180" spc="178" dirty="0">
                <a:latin typeface="LM Sans 10"/>
                <a:cs typeface="LM Sans 10"/>
              </a:rPr>
              <a:t> </a:t>
            </a:r>
            <a:r>
              <a:rPr sz="2180" spc="-10" dirty="0">
                <a:latin typeface="LM Sans 10"/>
                <a:cs typeface="LM Sans 10"/>
              </a:rPr>
              <a:t>that</a:t>
            </a:r>
            <a:endParaRPr sz="2180">
              <a:latin typeface="LM Sans 10"/>
              <a:cs typeface="LM Sans 10"/>
            </a:endParaRPr>
          </a:p>
          <a:p>
            <a:pPr marL="85570">
              <a:spcBef>
                <a:spcPts val="69"/>
              </a:spcBef>
            </a:pPr>
            <a:r>
              <a:rPr sz="2180" i="1" spc="89" dirty="0">
                <a:latin typeface="Times New Roman"/>
                <a:cs typeface="Times New Roman"/>
              </a:rPr>
              <a:t>a</a:t>
            </a:r>
            <a:r>
              <a:rPr sz="2180" i="1" spc="89" dirty="0">
                <a:latin typeface="Arial"/>
                <a:cs typeface="Arial"/>
              </a:rPr>
              <a:t>|</a:t>
            </a:r>
            <a:r>
              <a:rPr sz="2180" i="1" spc="89" dirty="0">
                <a:latin typeface="Times New Roman"/>
                <a:cs typeface="Times New Roman"/>
              </a:rPr>
              <a:t>n </a:t>
            </a:r>
            <a:r>
              <a:rPr sz="2180" spc="-20" dirty="0">
                <a:latin typeface="LM Sans 10"/>
                <a:cs typeface="LM Sans 10"/>
              </a:rPr>
              <a:t>and </a:t>
            </a:r>
            <a:r>
              <a:rPr sz="2180" spc="-10" dirty="0">
                <a:latin typeface="MathJax_Main"/>
                <a:cs typeface="MathJax_Main"/>
              </a:rPr>
              <a:t>1 </a:t>
            </a:r>
            <a:r>
              <a:rPr sz="2180" i="1" spc="208" dirty="0">
                <a:latin typeface="Times New Roman"/>
                <a:cs typeface="Times New Roman"/>
              </a:rPr>
              <a:t>&lt; </a:t>
            </a:r>
            <a:r>
              <a:rPr sz="2180" i="1" spc="50" dirty="0">
                <a:latin typeface="Times New Roman"/>
                <a:cs typeface="Times New Roman"/>
              </a:rPr>
              <a:t>a </a:t>
            </a:r>
            <a:r>
              <a:rPr sz="2180" i="1" spc="208" dirty="0">
                <a:latin typeface="Times New Roman"/>
                <a:cs typeface="Times New Roman"/>
              </a:rPr>
              <a:t>&lt;</a:t>
            </a:r>
            <a:r>
              <a:rPr sz="2180" i="1" spc="20" dirty="0">
                <a:latin typeface="Times New Roman"/>
                <a:cs typeface="Times New Roman"/>
              </a:rPr>
              <a:t> </a:t>
            </a:r>
            <a:r>
              <a:rPr sz="2180" i="1" spc="99" dirty="0">
                <a:latin typeface="Times New Roman"/>
                <a:cs typeface="Times New Roman"/>
              </a:rPr>
              <a:t>n</a:t>
            </a:r>
            <a:r>
              <a:rPr sz="2180" spc="99" dirty="0">
                <a:latin typeface="LM Sans 10"/>
                <a:cs typeface="LM Sans 10"/>
              </a:rPr>
              <a:t>.</a:t>
            </a:r>
            <a:endParaRPr sz="2180">
              <a:latin typeface="LM Sans 10"/>
              <a:cs typeface="LM Sans 10"/>
            </a:endParaRPr>
          </a:p>
          <a:p>
            <a:pPr marL="85570">
              <a:spcBef>
                <a:spcPts val="2437"/>
              </a:spcBef>
            </a:pPr>
            <a:r>
              <a:rPr sz="2180" spc="-20" dirty="0">
                <a:latin typeface="LM Sans 10"/>
                <a:cs typeface="LM Sans 10"/>
              </a:rPr>
              <a:t>Prime </a:t>
            </a:r>
            <a:r>
              <a:rPr sz="2180" spc="-10" dirty="0">
                <a:latin typeface="LM Sans 10"/>
                <a:cs typeface="LM Sans 10"/>
              </a:rPr>
              <a:t>numbers: </a:t>
            </a:r>
            <a:r>
              <a:rPr sz="2180" spc="-20" dirty="0">
                <a:latin typeface="MathJax_Main"/>
                <a:cs typeface="MathJax_Main"/>
              </a:rPr>
              <a:t>2</a:t>
            </a:r>
            <a:r>
              <a:rPr sz="2180" spc="-20" dirty="0">
                <a:latin typeface="LM Sans 10"/>
                <a:cs typeface="LM Sans 10"/>
              </a:rPr>
              <a:t>, </a:t>
            </a:r>
            <a:r>
              <a:rPr sz="2180" spc="-10" dirty="0">
                <a:latin typeface="MathJax_Main"/>
                <a:cs typeface="MathJax_Main"/>
              </a:rPr>
              <a:t>3</a:t>
            </a:r>
            <a:r>
              <a:rPr sz="2180" spc="-10" dirty="0">
                <a:latin typeface="LM Sans 10"/>
                <a:cs typeface="LM Sans 10"/>
              </a:rPr>
              <a:t>, </a:t>
            </a:r>
            <a:r>
              <a:rPr sz="2180" spc="-10" dirty="0">
                <a:latin typeface="MathJax_Main"/>
                <a:cs typeface="MathJax_Main"/>
              </a:rPr>
              <a:t>5</a:t>
            </a:r>
            <a:r>
              <a:rPr sz="2180" spc="-10" dirty="0">
                <a:latin typeface="LM Sans 10"/>
                <a:cs typeface="LM Sans 10"/>
              </a:rPr>
              <a:t>, </a:t>
            </a:r>
            <a:r>
              <a:rPr sz="2180" spc="-20" dirty="0">
                <a:latin typeface="MathJax_Main"/>
                <a:cs typeface="MathJax_Main"/>
              </a:rPr>
              <a:t>7</a:t>
            </a:r>
            <a:r>
              <a:rPr sz="2180" spc="-20" dirty="0">
                <a:latin typeface="LM Sans 10"/>
                <a:cs typeface="LM Sans 10"/>
              </a:rPr>
              <a:t>, </a:t>
            </a:r>
            <a:r>
              <a:rPr sz="2180" spc="-10" dirty="0">
                <a:latin typeface="MathJax_Main"/>
                <a:cs typeface="MathJax_Main"/>
              </a:rPr>
              <a:t>11</a:t>
            </a:r>
            <a:r>
              <a:rPr sz="2180" spc="-10" dirty="0">
                <a:latin typeface="LM Sans 10"/>
                <a:cs typeface="LM Sans 10"/>
              </a:rPr>
              <a:t>, </a:t>
            </a:r>
            <a:r>
              <a:rPr sz="2180" spc="-10" dirty="0">
                <a:latin typeface="MathJax_Main"/>
                <a:cs typeface="MathJax_Main"/>
              </a:rPr>
              <a:t>13</a:t>
            </a:r>
            <a:r>
              <a:rPr sz="2180" spc="-10" dirty="0">
                <a:latin typeface="LM Sans 10"/>
                <a:cs typeface="LM Sans 10"/>
              </a:rPr>
              <a:t>, </a:t>
            </a:r>
            <a:r>
              <a:rPr sz="2180" spc="-10" dirty="0">
                <a:latin typeface="MathJax_Main"/>
                <a:cs typeface="MathJax_Main"/>
              </a:rPr>
              <a:t>17</a:t>
            </a:r>
            <a:r>
              <a:rPr sz="2180" spc="-10" dirty="0">
                <a:latin typeface="LM Sans 10"/>
                <a:cs typeface="LM Sans 10"/>
              </a:rPr>
              <a:t>,</a:t>
            </a:r>
            <a:r>
              <a:rPr sz="2180" spc="238" dirty="0">
                <a:latin typeface="LM Sans 10"/>
                <a:cs typeface="LM Sans 10"/>
              </a:rPr>
              <a:t> </a:t>
            </a:r>
            <a:r>
              <a:rPr sz="2180" spc="-10" dirty="0">
                <a:latin typeface="LM Sans 10"/>
                <a:cs typeface="LM Sans 10"/>
              </a:rPr>
              <a:t>etc.</a:t>
            </a:r>
            <a:endParaRPr sz="2180">
              <a:latin typeface="LM Sans 10"/>
              <a:cs typeface="LM Sans 10"/>
            </a:endParaRPr>
          </a:p>
          <a:p>
            <a:pPr>
              <a:spcBef>
                <a:spcPts val="50"/>
              </a:spcBef>
            </a:pPr>
            <a:endParaRPr sz="1585">
              <a:latin typeface="LM Sans 10"/>
              <a:cs typeface="LM Sans 10"/>
            </a:endParaRPr>
          </a:p>
          <a:p>
            <a:pPr marL="85570" marR="388839">
              <a:lnSpc>
                <a:spcPct val="102600"/>
              </a:lnSpc>
            </a:pPr>
            <a:r>
              <a:rPr sz="2180" spc="-59" dirty="0">
                <a:latin typeface="LM Sans 10"/>
                <a:cs typeface="LM Sans 10"/>
              </a:rPr>
              <a:t>For </a:t>
            </a:r>
            <a:r>
              <a:rPr sz="2180" spc="-10" dirty="0">
                <a:latin typeface="LM Sans 10"/>
                <a:cs typeface="LM Sans 10"/>
              </a:rPr>
              <a:t>the </a:t>
            </a:r>
            <a:r>
              <a:rPr sz="2180" spc="-20" dirty="0">
                <a:latin typeface="LM Sans 10"/>
                <a:cs typeface="LM Sans 10"/>
              </a:rPr>
              <a:t>following </a:t>
            </a:r>
            <a:r>
              <a:rPr sz="2180" spc="-10" dirty="0">
                <a:latin typeface="LM Sans 10"/>
                <a:cs typeface="LM Sans 10"/>
              </a:rPr>
              <a:t>composite numbers </a:t>
            </a:r>
            <a:r>
              <a:rPr sz="2180" i="1" spc="198" dirty="0">
                <a:latin typeface="Times New Roman"/>
                <a:cs typeface="Times New Roman"/>
              </a:rPr>
              <a:t>n </a:t>
            </a:r>
            <a:r>
              <a:rPr sz="2180" spc="-30" dirty="0">
                <a:latin typeface="LM Sans 10"/>
                <a:cs typeface="LM Sans 10"/>
              </a:rPr>
              <a:t>provide </a:t>
            </a:r>
            <a:r>
              <a:rPr sz="2180" spc="-10" dirty="0">
                <a:latin typeface="LM Sans 10"/>
                <a:cs typeface="LM Sans 10"/>
              </a:rPr>
              <a:t>a </a:t>
            </a:r>
            <a:r>
              <a:rPr sz="2180" spc="-20" dirty="0">
                <a:latin typeface="LM Sans 10"/>
                <a:cs typeface="LM Sans 10"/>
              </a:rPr>
              <a:t>proof it is </a:t>
            </a:r>
            <a:r>
              <a:rPr sz="2180" spc="-10" dirty="0">
                <a:latin typeface="LM Sans 10"/>
                <a:cs typeface="LM Sans 10"/>
              </a:rPr>
              <a:t>composite,  that </a:t>
            </a:r>
            <a:r>
              <a:rPr sz="2180" spc="-20" dirty="0">
                <a:latin typeface="LM Sans 10"/>
                <a:cs typeface="LM Sans 10"/>
              </a:rPr>
              <a:t>is, </a:t>
            </a:r>
            <a:r>
              <a:rPr sz="2180" spc="-10" dirty="0">
                <a:latin typeface="LM Sans 10"/>
                <a:cs typeface="LM Sans 10"/>
              </a:rPr>
              <a:t>give a </a:t>
            </a:r>
            <a:r>
              <a:rPr sz="2180" spc="-30" dirty="0">
                <a:latin typeface="LM Sans 10"/>
                <a:cs typeface="LM Sans 10"/>
              </a:rPr>
              <a:t>divisor </a:t>
            </a:r>
            <a:r>
              <a:rPr sz="2180" i="1" spc="10" dirty="0">
                <a:latin typeface="Times New Roman"/>
                <a:cs typeface="Times New Roman"/>
              </a:rPr>
              <a:t>a</a:t>
            </a:r>
            <a:r>
              <a:rPr sz="2180" spc="10" dirty="0">
                <a:latin typeface="LM Sans 10"/>
                <a:cs typeface="LM Sans 10"/>
              </a:rPr>
              <a:t>, </a:t>
            </a:r>
            <a:r>
              <a:rPr sz="2180" spc="-10" dirty="0">
                <a:latin typeface="LM Sans 10"/>
                <a:cs typeface="LM Sans 10"/>
              </a:rPr>
              <a:t>with </a:t>
            </a:r>
            <a:r>
              <a:rPr sz="2180" spc="-10" dirty="0">
                <a:latin typeface="MathJax_Main"/>
                <a:cs typeface="MathJax_Main"/>
              </a:rPr>
              <a:t>1 </a:t>
            </a:r>
            <a:r>
              <a:rPr sz="2180" i="1" spc="208" dirty="0">
                <a:latin typeface="Times New Roman"/>
                <a:cs typeface="Times New Roman"/>
              </a:rPr>
              <a:t>&lt; </a:t>
            </a:r>
            <a:r>
              <a:rPr sz="2180" i="1" spc="50" dirty="0">
                <a:latin typeface="Times New Roman"/>
                <a:cs typeface="Times New Roman"/>
              </a:rPr>
              <a:t>a </a:t>
            </a:r>
            <a:r>
              <a:rPr sz="2180" i="1" spc="208" dirty="0">
                <a:latin typeface="Times New Roman"/>
                <a:cs typeface="Times New Roman"/>
              </a:rPr>
              <a:t>&lt;</a:t>
            </a:r>
            <a:r>
              <a:rPr sz="2180" i="1" spc="-59" dirty="0">
                <a:latin typeface="Times New Roman"/>
                <a:cs typeface="Times New Roman"/>
              </a:rPr>
              <a:t> </a:t>
            </a:r>
            <a:r>
              <a:rPr sz="2180" i="1" spc="99" dirty="0">
                <a:latin typeface="Times New Roman"/>
                <a:cs typeface="Times New Roman"/>
              </a:rPr>
              <a:t>n</a:t>
            </a:r>
            <a:r>
              <a:rPr sz="2180" spc="99" dirty="0">
                <a:latin typeface="LM Sans 10"/>
                <a:cs typeface="LM Sans 10"/>
              </a:rPr>
              <a:t>:</a:t>
            </a:r>
            <a:endParaRPr sz="2180">
              <a:latin typeface="LM Sans 10"/>
              <a:cs typeface="LM Sans 10"/>
            </a:endParaRPr>
          </a:p>
        </p:txBody>
      </p:sp>
      <p:sp>
        <p:nvSpPr>
          <p:cNvPr id="58" name="object 58"/>
          <p:cNvSpPr txBox="1"/>
          <p:nvPr/>
        </p:nvSpPr>
        <p:spPr>
          <a:xfrm>
            <a:off x="1777573" y="5930901"/>
            <a:ext cx="5984706" cy="684930"/>
          </a:xfrm>
          <a:prstGeom prst="rect">
            <a:avLst/>
          </a:prstGeom>
        </p:spPr>
        <p:txBody>
          <a:bodyPr vert="horz" wrap="square" lIns="0" tIns="13842" rIns="0" bIns="0" rtlCol="0">
            <a:spAutoFit/>
          </a:bodyPr>
          <a:lstStyle/>
          <a:p>
            <a:pPr marL="25168">
              <a:spcBef>
                <a:spcPts val="109"/>
              </a:spcBef>
            </a:pPr>
            <a:r>
              <a:rPr sz="2180" spc="-10" dirty="0">
                <a:latin typeface="LM Sans 10"/>
                <a:cs typeface="LM Sans 10"/>
              </a:rPr>
              <a:t>Composite Numbers: </a:t>
            </a:r>
            <a:r>
              <a:rPr sz="2180" spc="-10" dirty="0">
                <a:latin typeface="MathJax_Main"/>
                <a:cs typeface="MathJax_Main"/>
              </a:rPr>
              <a:t>4</a:t>
            </a:r>
            <a:r>
              <a:rPr sz="2180" spc="-10" dirty="0">
                <a:latin typeface="LM Sans 10"/>
                <a:cs typeface="LM Sans 10"/>
              </a:rPr>
              <a:t>, </a:t>
            </a:r>
            <a:r>
              <a:rPr sz="2180" spc="-10" dirty="0">
                <a:latin typeface="MathJax_Main"/>
                <a:cs typeface="MathJax_Main"/>
              </a:rPr>
              <a:t>6</a:t>
            </a:r>
            <a:r>
              <a:rPr sz="2180" spc="-10" dirty="0">
                <a:latin typeface="LM Sans 10"/>
                <a:cs typeface="LM Sans 10"/>
              </a:rPr>
              <a:t>, </a:t>
            </a:r>
            <a:r>
              <a:rPr sz="2180" spc="-20" dirty="0">
                <a:latin typeface="MathJax_Main"/>
                <a:cs typeface="MathJax_Main"/>
              </a:rPr>
              <a:t>8</a:t>
            </a:r>
            <a:r>
              <a:rPr sz="2180" spc="-20" dirty="0">
                <a:latin typeface="LM Sans 10"/>
                <a:cs typeface="LM Sans 10"/>
              </a:rPr>
              <a:t>, </a:t>
            </a:r>
            <a:r>
              <a:rPr sz="2180" spc="-20" dirty="0">
                <a:latin typeface="MathJax_Main"/>
                <a:cs typeface="MathJax_Main"/>
              </a:rPr>
              <a:t>9</a:t>
            </a:r>
            <a:r>
              <a:rPr sz="2180" spc="-20" dirty="0">
                <a:latin typeface="LM Sans 10"/>
                <a:cs typeface="LM Sans 10"/>
              </a:rPr>
              <a:t>, </a:t>
            </a:r>
            <a:r>
              <a:rPr sz="2180" spc="-10" dirty="0">
                <a:latin typeface="MathJax_Main"/>
                <a:cs typeface="MathJax_Main"/>
              </a:rPr>
              <a:t>10</a:t>
            </a:r>
            <a:r>
              <a:rPr sz="2180" spc="-10" dirty="0">
                <a:latin typeface="LM Sans 10"/>
                <a:cs typeface="LM Sans 10"/>
              </a:rPr>
              <a:t>, </a:t>
            </a:r>
            <a:r>
              <a:rPr sz="2180" spc="-10" dirty="0">
                <a:latin typeface="MathJax_Main"/>
                <a:cs typeface="MathJax_Main"/>
              </a:rPr>
              <a:t>12</a:t>
            </a:r>
            <a:r>
              <a:rPr sz="2180" spc="-10" dirty="0">
                <a:latin typeface="LM Sans 10"/>
                <a:cs typeface="LM Sans 10"/>
              </a:rPr>
              <a:t>, </a:t>
            </a:r>
            <a:r>
              <a:rPr sz="2180" spc="-10" dirty="0">
                <a:latin typeface="MathJax_Main"/>
                <a:cs typeface="MathJax_Main"/>
              </a:rPr>
              <a:t>14</a:t>
            </a:r>
            <a:r>
              <a:rPr sz="2180" spc="-10" dirty="0">
                <a:latin typeface="LM Sans 10"/>
                <a:cs typeface="LM Sans 10"/>
              </a:rPr>
              <a:t>, </a:t>
            </a:r>
            <a:r>
              <a:rPr sz="2180" spc="-10" dirty="0">
                <a:latin typeface="MathJax_Main"/>
                <a:cs typeface="MathJax_Main"/>
              </a:rPr>
              <a:t>15</a:t>
            </a:r>
            <a:r>
              <a:rPr sz="2180" spc="-10" dirty="0">
                <a:latin typeface="LM Sans 10"/>
                <a:cs typeface="LM Sans 10"/>
              </a:rPr>
              <a:t>,</a:t>
            </a:r>
            <a:r>
              <a:rPr sz="2180" spc="238" dirty="0">
                <a:latin typeface="LM Sans 10"/>
                <a:cs typeface="LM Sans 10"/>
              </a:rPr>
              <a:t> </a:t>
            </a:r>
            <a:r>
              <a:rPr sz="2180" spc="-10" dirty="0">
                <a:latin typeface="LM Sans 10"/>
                <a:cs typeface="LM Sans 10"/>
              </a:rPr>
              <a:t>etc.</a:t>
            </a:r>
            <a:endParaRPr sz="2180">
              <a:latin typeface="LM Sans 10"/>
              <a:cs typeface="LM Sans 10"/>
            </a:endParaRPr>
          </a:p>
        </p:txBody>
      </p:sp>
    </p:spTree>
    <p:extLst>
      <p:ext uri="{BB962C8B-B14F-4D97-AF65-F5344CB8AC3E}">
        <p14:creationId xmlns:p14="http://schemas.microsoft.com/office/powerpoint/2010/main" val="1052142531"/>
      </p:ext>
    </p:extLst>
  </p:cSld>
  <p:clrMapOvr>
    <a:masterClrMapping/>
  </p:clrMapOvr>
  <p:transition>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object 43"/>
          <p:cNvSpPr/>
          <p:nvPr/>
        </p:nvSpPr>
        <p:spPr>
          <a:xfrm>
            <a:off x="1528195" y="503868"/>
            <a:ext cx="9131836" cy="242861"/>
          </a:xfrm>
          <a:custGeom>
            <a:avLst/>
            <a:gdLst/>
            <a:ahLst/>
            <a:cxnLst/>
            <a:rect l="l" t="t" r="r" b="b"/>
            <a:pathLst>
              <a:path w="4608195" h="122554">
                <a:moveTo>
                  <a:pt x="4608004" y="0"/>
                </a:moveTo>
                <a:lnTo>
                  <a:pt x="0" y="0"/>
                </a:lnTo>
                <a:lnTo>
                  <a:pt x="0" y="122313"/>
                </a:lnTo>
                <a:lnTo>
                  <a:pt x="4608004" y="122313"/>
                </a:lnTo>
                <a:lnTo>
                  <a:pt x="4608004" y="0"/>
                </a:lnTo>
                <a:close/>
              </a:path>
            </a:pathLst>
          </a:custGeom>
          <a:solidFill>
            <a:srgbClr val="8484D1"/>
          </a:solidFill>
        </p:spPr>
        <p:txBody>
          <a:bodyPr wrap="square" lIns="0" tIns="0" rIns="0" bIns="0" rtlCol="0"/>
          <a:lstStyle/>
          <a:p>
            <a:endParaRPr sz="3567"/>
          </a:p>
        </p:txBody>
      </p:sp>
      <p:sp>
        <p:nvSpPr>
          <p:cNvPr id="44" name="object 44"/>
          <p:cNvSpPr txBox="1"/>
          <p:nvPr/>
        </p:nvSpPr>
        <p:spPr>
          <a:xfrm>
            <a:off x="1742214" y="495422"/>
            <a:ext cx="479431" cy="207141"/>
          </a:xfrm>
          <a:prstGeom prst="rect">
            <a:avLst/>
          </a:prstGeom>
        </p:spPr>
        <p:txBody>
          <a:bodyPr vert="horz" wrap="square" lIns="0" tIns="23909" rIns="0" bIns="0" rtlCol="0">
            <a:spAutoFit/>
          </a:bodyPr>
          <a:lstStyle/>
          <a:p>
            <a:pPr>
              <a:spcBef>
                <a:spcPts val="188"/>
              </a:spcBef>
            </a:pPr>
            <a:r>
              <a:rPr sz="1189" spc="-20" dirty="0">
                <a:solidFill>
                  <a:srgbClr val="FFFFFF"/>
                </a:solidFill>
                <a:latin typeface="LM Sans 8"/>
                <a:cs typeface="LM Sans 8"/>
              </a:rPr>
              <a:t>Primes</a:t>
            </a:r>
            <a:endParaRPr sz="1189">
              <a:latin typeface="LM Sans 8"/>
              <a:cs typeface="LM Sans 8"/>
            </a:endParaRPr>
          </a:p>
        </p:txBody>
      </p:sp>
      <p:grpSp>
        <p:nvGrpSpPr>
          <p:cNvPr id="45" name="object 45"/>
          <p:cNvGrpSpPr/>
          <p:nvPr/>
        </p:nvGrpSpPr>
        <p:grpSpPr>
          <a:xfrm>
            <a:off x="1702071" y="956495"/>
            <a:ext cx="8885200" cy="1654728"/>
            <a:chOff x="87743" y="482675"/>
            <a:chExt cx="4483735" cy="835025"/>
          </a:xfrm>
        </p:grpSpPr>
        <p:sp>
          <p:nvSpPr>
            <p:cNvPr id="46" name="object 46"/>
            <p:cNvSpPr/>
            <p:nvPr/>
          </p:nvSpPr>
          <p:spPr>
            <a:xfrm>
              <a:off x="87743" y="482675"/>
              <a:ext cx="4432935" cy="215265"/>
            </a:xfrm>
            <a:custGeom>
              <a:avLst/>
              <a:gdLst/>
              <a:ahLst/>
              <a:cxnLst/>
              <a:rect l="l" t="t" r="r" b="b"/>
              <a:pathLst>
                <a:path w="4432935" h="215265">
                  <a:moveTo>
                    <a:pt x="4381767" y="0"/>
                  </a:moveTo>
                  <a:lnTo>
                    <a:pt x="50800" y="0"/>
                  </a:lnTo>
                  <a:lnTo>
                    <a:pt x="31075" y="4008"/>
                  </a:lnTo>
                  <a:lnTo>
                    <a:pt x="14922" y="14922"/>
                  </a:lnTo>
                  <a:lnTo>
                    <a:pt x="4008" y="31075"/>
                  </a:lnTo>
                  <a:lnTo>
                    <a:pt x="0" y="50800"/>
                  </a:lnTo>
                  <a:lnTo>
                    <a:pt x="0" y="215238"/>
                  </a:lnTo>
                  <a:lnTo>
                    <a:pt x="4432567" y="215238"/>
                  </a:lnTo>
                  <a:lnTo>
                    <a:pt x="4432567" y="50800"/>
                  </a:lnTo>
                  <a:lnTo>
                    <a:pt x="4428558" y="31075"/>
                  </a:lnTo>
                  <a:lnTo>
                    <a:pt x="4417644" y="14922"/>
                  </a:lnTo>
                  <a:lnTo>
                    <a:pt x="4401492" y="4008"/>
                  </a:lnTo>
                  <a:lnTo>
                    <a:pt x="4381767" y="0"/>
                  </a:lnTo>
                  <a:close/>
                </a:path>
              </a:pathLst>
            </a:custGeom>
            <a:solidFill>
              <a:srgbClr val="D6D6EF"/>
            </a:solidFill>
          </p:spPr>
          <p:txBody>
            <a:bodyPr wrap="square" lIns="0" tIns="0" rIns="0" bIns="0" rtlCol="0"/>
            <a:lstStyle/>
            <a:p>
              <a:endParaRPr sz="3567"/>
            </a:p>
          </p:txBody>
        </p:sp>
        <p:sp>
          <p:nvSpPr>
            <p:cNvPr id="47" name="object 47"/>
            <p:cNvSpPr/>
            <p:nvPr/>
          </p:nvSpPr>
          <p:spPr>
            <a:xfrm>
              <a:off x="87744" y="685254"/>
              <a:ext cx="4432566" cy="50609"/>
            </a:xfrm>
            <a:prstGeom prst="rect">
              <a:avLst/>
            </a:prstGeom>
            <a:blipFill>
              <a:blip r:embed="rId2" cstate="print"/>
              <a:stretch>
                <a:fillRect/>
              </a:stretch>
            </a:blipFill>
          </p:spPr>
          <p:txBody>
            <a:bodyPr wrap="square" lIns="0" tIns="0" rIns="0" bIns="0" rtlCol="0"/>
            <a:lstStyle/>
            <a:p>
              <a:endParaRPr sz="3567"/>
            </a:p>
          </p:txBody>
        </p:sp>
        <p:sp>
          <p:nvSpPr>
            <p:cNvPr id="48" name="object 48"/>
            <p:cNvSpPr/>
            <p:nvPr/>
          </p:nvSpPr>
          <p:spPr>
            <a:xfrm>
              <a:off x="138544" y="1215771"/>
              <a:ext cx="101600" cy="101600"/>
            </a:xfrm>
            <a:prstGeom prst="rect">
              <a:avLst/>
            </a:prstGeom>
            <a:blipFill>
              <a:blip r:embed="rId3" cstate="print"/>
              <a:stretch>
                <a:fillRect/>
              </a:stretch>
            </a:blipFill>
          </p:spPr>
          <p:txBody>
            <a:bodyPr wrap="square" lIns="0" tIns="0" rIns="0" bIns="0" rtlCol="0"/>
            <a:lstStyle/>
            <a:p>
              <a:endParaRPr sz="3567"/>
            </a:p>
          </p:txBody>
        </p:sp>
        <p:sp>
          <p:nvSpPr>
            <p:cNvPr id="49" name="object 49"/>
            <p:cNvSpPr/>
            <p:nvPr/>
          </p:nvSpPr>
          <p:spPr>
            <a:xfrm>
              <a:off x="189344" y="1203070"/>
              <a:ext cx="4381715" cy="114300"/>
            </a:xfrm>
            <a:prstGeom prst="rect">
              <a:avLst/>
            </a:prstGeom>
            <a:blipFill>
              <a:blip r:embed="rId4" cstate="print"/>
              <a:stretch>
                <a:fillRect/>
              </a:stretch>
            </a:blipFill>
          </p:spPr>
          <p:txBody>
            <a:bodyPr wrap="square" lIns="0" tIns="0" rIns="0" bIns="0" rtlCol="0"/>
            <a:lstStyle/>
            <a:p>
              <a:endParaRPr sz="3567"/>
            </a:p>
          </p:txBody>
        </p:sp>
        <p:sp>
          <p:nvSpPr>
            <p:cNvPr id="50" name="object 50"/>
            <p:cNvSpPr/>
            <p:nvPr/>
          </p:nvSpPr>
          <p:spPr>
            <a:xfrm>
              <a:off x="4520311" y="526910"/>
              <a:ext cx="50749" cy="688860"/>
            </a:xfrm>
            <a:prstGeom prst="rect">
              <a:avLst/>
            </a:prstGeom>
            <a:blipFill>
              <a:blip r:embed="rId5" cstate="print"/>
              <a:stretch>
                <a:fillRect/>
              </a:stretch>
            </a:blipFill>
          </p:spPr>
          <p:txBody>
            <a:bodyPr wrap="square" lIns="0" tIns="0" rIns="0" bIns="0" rtlCol="0"/>
            <a:lstStyle/>
            <a:p>
              <a:endParaRPr sz="3567"/>
            </a:p>
          </p:txBody>
        </p:sp>
        <p:sp>
          <p:nvSpPr>
            <p:cNvPr id="51" name="object 51"/>
            <p:cNvSpPr/>
            <p:nvPr/>
          </p:nvSpPr>
          <p:spPr>
            <a:xfrm>
              <a:off x="87743" y="729532"/>
              <a:ext cx="4432935" cy="537210"/>
            </a:xfrm>
            <a:custGeom>
              <a:avLst/>
              <a:gdLst/>
              <a:ahLst/>
              <a:cxnLst/>
              <a:rect l="l" t="t" r="r" b="b"/>
              <a:pathLst>
                <a:path w="4432935" h="537210">
                  <a:moveTo>
                    <a:pt x="4432567" y="0"/>
                  </a:moveTo>
                  <a:lnTo>
                    <a:pt x="0" y="0"/>
                  </a:lnTo>
                  <a:lnTo>
                    <a:pt x="0" y="486238"/>
                  </a:lnTo>
                  <a:lnTo>
                    <a:pt x="4008" y="505963"/>
                  </a:lnTo>
                  <a:lnTo>
                    <a:pt x="14922" y="522116"/>
                  </a:lnTo>
                  <a:lnTo>
                    <a:pt x="31075" y="533030"/>
                  </a:lnTo>
                  <a:lnTo>
                    <a:pt x="50800" y="537038"/>
                  </a:lnTo>
                  <a:lnTo>
                    <a:pt x="4381767" y="537038"/>
                  </a:lnTo>
                  <a:lnTo>
                    <a:pt x="4401492" y="533030"/>
                  </a:lnTo>
                  <a:lnTo>
                    <a:pt x="4417644" y="522116"/>
                  </a:lnTo>
                  <a:lnTo>
                    <a:pt x="4428558" y="505963"/>
                  </a:lnTo>
                  <a:lnTo>
                    <a:pt x="4432567" y="486238"/>
                  </a:lnTo>
                  <a:lnTo>
                    <a:pt x="4432567" y="0"/>
                  </a:lnTo>
                  <a:close/>
                </a:path>
              </a:pathLst>
            </a:custGeom>
            <a:solidFill>
              <a:srgbClr val="EAEAF7"/>
            </a:solidFill>
          </p:spPr>
          <p:txBody>
            <a:bodyPr wrap="square" lIns="0" tIns="0" rIns="0" bIns="0" rtlCol="0"/>
            <a:lstStyle/>
            <a:p>
              <a:endParaRPr sz="3567"/>
            </a:p>
          </p:txBody>
        </p:sp>
        <p:sp>
          <p:nvSpPr>
            <p:cNvPr id="52" name="object 52"/>
            <p:cNvSpPr/>
            <p:nvPr/>
          </p:nvSpPr>
          <p:spPr>
            <a:xfrm>
              <a:off x="4520311" y="565000"/>
              <a:ext cx="0" cy="669925"/>
            </a:xfrm>
            <a:custGeom>
              <a:avLst/>
              <a:gdLst/>
              <a:ahLst/>
              <a:cxnLst/>
              <a:rect l="l" t="t" r="r" b="b"/>
              <a:pathLst>
                <a:path h="669925">
                  <a:moveTo>
                    <a:pt x="0" y="669820"/>
                  </a:moveTo>
                  <a:lnTo>
                    <a:pt x="0" y="0"/>
                  </a:lnTo>
                </a:path>
              </a:pathLst>
            </a:custGeom>
            <a:ln w="3175">
              <a:solidFill>
                <a:srgbClr val="7F7F7F"/>
              </a:solidFill>
            </a:ln>
          </p:spPr>
          <p:txBody>
            <a:bodyPr wrap="square" lIns="0" tIns="0" rIns="0" bIns="0" rtlCol="0"/>
            <a:lstStyle/>
            <a:p>
              <a:endParaRPr sz="3567"/>
            </a:p>
          </p:txBody>
        </p:sp>
        <p:sp>
          <p:nvSpPr>
            <p:cNvPr id="53" name="object 53"/>
            <p:cNvSpPr/>
            <p:nvPr/>
          </p:nvSpPr>
          <p:spPr>
            <a:xfrm>
              <a:off x="4520311" y="552300"/>
              <a:ext cx="0" cy="12700"/>
            </a:xfrm>
            <a:custGeom>
              <a:avLst/>
              <a:gdLst/>
              <a:ahLst/>
              <a:cxnLst/>
              <a:rect l="l" t="t" r="r" b="b"/>
              <a:pathLst>
                <a:path h="12700">
                  <a:moveTo>
                    <a:pt x="0" y="12700"/>
                  </a:moveTo>
                  <a:lnTo>
                    <a:pt x="0" y="0"/>
                  </a:lnTo>
                </a:path>
              </a:pathLst>
            </a:custGeom>
            <a:ln w="3175">
              <a:solidFill>
                <a:srgbClr val="AFAFAF"/>
              </a:solidFill>
            </a:ln>
          </p:spPr>
          <p:txBody>
            <a:bodyPr wrap="square" lIns="0" tIns="0" rIns="0" bIns="0" rtlCol="0"/>
            <a:lstStyle/>
            <a:p>
              <a:endParaRPr sz="3567"/>
            </a:p>
          </p:txBody>
        </p:sp>
        <p:sp>
          <p:nvSpPr>
            <p:cNvPr id="54" name="object 54"/>
            <p:cNvSpPr/>
            <p:nvPr/>
          </p:nvSpPr>
          <p:spPr>
            <a:xfrm>
              <a:off x="4520311" y="539600"/>
              <a:ext cx="0" cy="12700"/>
            </a:xfrm>
            <a:custGeom>
              <a:avLst/>
              <a:gdLst/>
              <a:ahLst/>
              <a:cxnLst/>
              <a:rect l="l" t="t" r="r" b="b"/>
              <a:pathLst>
                <a:path h="12700">
                  <a:moveTo>
                    <a:pt x="0" y="12700"/>
                  </a:moveTo>
                  <a:lnTo>
                    <a:pt x="0" y="0"/>
                  </a:lnTo>
                </a:path>
              </a:pathLst>
            </a:custGeom>
            <a:ln w="3175">
              <a:solidFill>
                <a:srgbClr val="CECECE"/>
              </a:solidFill>
            </a:ln>
          </p:spPr>
          <p:txBody>
            <a:bodyPr wrap="square" lIns="0" tIns="0" rIns="0" bIns="0" rtlCol="0"/>
            <a:lstStyle/>
            <a:p>
              <a:endParaRPr sz="3567"/>
            </a:p>
          </p:txBody>
        </p:sp>
        <p:sp>
          <p:nvSpPr>
            <p:cNvPr id="55" name="object 55"/>
            <p:cNvSpPr/>
            <p:nvPr/>
          </p:nvSpPr>
          <p:spPr>
            <a:xfrm>
              <a:off x="4520311" y="526900"/>
              <a:ext cx="0" cy="12700"/>
            </a:xfrm>
            <a:custGeom>
              <a:avLst/>
              <a:gdLst/>
              <a:ahLst/>
              <a:cxnLst/>
              <a:rect l="l" t="t" r="r" b="b"/>
              <a:pathLst>
                <a:path h="12700">
                  <a:moveTo>
                    <a:pt x="0" y="12700"/>
                  </a:moveTo>
                  <a:lnTo>
                    <a:pt x="0" y="0"/>
                  </a:lnTo>
                </a:path>
              </a:pathLst>
            </a:custGeom>
            <a:ln w="3175">
              <a:solidFill>
                <a:srgbClr val="EFEFEF"/>
              </a:solidFill>
            </a:ln>
          </p:spPr>
          <p:txBody>
            <a:bodyPr wrap="square" lIns="0" tIns="0" rIns="0" bIns="0" rtlCol="0"/>
            <a:lstStyle/>
            <a:p>
              <a:endParaRPr sz="3567"/>
            </a:p>
          </p:txBody>
        </p:sp>
      </p:grpSp>
      <p:sp>
        <p:nvSpPr>
          <p:cNvPr id="56" name="object 56"/>
          <p:cNvSpPr txBox="1"/>
          <p:nvPr/>
        </p:nvSpPr>
        <p:spPr>
          <a:xfrm>
            <a:off x="1752408" y="828454"/>
            <a:ext cx="8678830" cy="5010248"/>
          </a:xfrm>
          <a:prstGeom prst="rect">
            <a:avLst/>
          </a:prstGeom>
        </p:spPr>
        <p:txBody>
          <a:bodyPr vert="horz" wrap="square" lIns="0" tIns="127093" rIns="0" bIns="0" rtlCol="0">
            <a:spAutoFit/>
          </a:bodyPr>
          <a:lstStyle/>
          <a:p>
            <a:pPr marL="50335">
              <a:spcBef>
                <a:spcPts val="1001"/>
              </a:spcBef>
            </a:pPr>
            <a:r>
              <a:rPr sz="2378" spc="-30" dirty="0">
                <a:solidFill>
                  <a:srgbClr val="3333B2"/>
                </a:solidFill>
                <a:latin typeface="LM Sans 12"/>
                <a:cs typeface="LM Sans 12"/>
              </a:rPr>
              <a:t>Theorem </a:t>
            </a:r>
            <a:r>
              <a:rPr sz="2378" spc="-20" dirty="0">
                <a:solidFill>
                  <a:srgbClr val="3333B2"/>
                </a:solidFill>
                <a:latin typeface="LM Sans 12"/>
                <a:cs typeface="LM Sans 12"/>
              </a:rPr>
              <a:t>(The Fundamental </a:t>
            </a:r>
            <a:r>
              <a:rPr sz="2378" spc="-30" dirty="0">
                <a:solidFill>
                  <a:srgbClr val="3333B2"/>
                </a:solidFill>
                <a:latin typeface="LM Sans 12"/>
                <a:cs typeface="LM Sans 12"/>
              </a:rPr>
              <a:t>Theorem </a:t>
            </a:r>
            <a:r>
              <a:rPr sz="2378" spc="-10" dirty="0">
                <a:solidFill>
                  <a:srgbClr val="3333B2"/>
                </a:solidFill>
                <a:latin typeface="LM Sans 12"/>
                <a:cs typeface="LM Sans 12"/>
              </a:rPr>
              <a:t>of</a:t>
            </a:r>
            <a:r>
              <a:rPr sz="2378" spc="89" dirty="0">
                <a:solidFill>
                  <a:srgbClr val="3333B2"/>
                </a:solidFill>
                <a:latin typeface="LM Sans 12"/>
                <a:cs typeface="LM Sans 12"/>
              </a:rPr>
              <a:t> </a:t>
            </a:r>
            <a:r>
              <a:rPr sz="2378" spc="-10" dirty="0">
                <a:solidFill>
                  <a:srgbClr val="3333B2"/>
                </a:solidFill>
                <a:latin typeface="LM Sans 12"/>
                <a:cs typeface="LM Sans 12"/>
              </a:rPr>
              <a:t>Arithmetic)</a:t>
            </a:r>
            <a:endParaRPr sz="2378">
              <a:latin typeface="LM Sans 12"/>
              <a:cs typeface="LM Sans 12"/>
            </a:endParaRPr>
          </a:p>
          <a:p>
            <a:pPr marL="50335" marR="35235">
              <a:lnSpc>
                <a:spcPct val="102600"/>
              </a:lnSpc>
              <a:spcBef>
                <a:spcPts val="654"/>
              </a:spcBef>
            </a:pPr>
            <a:r>
              <a:rPr sz="2180" i="1" spc="-10" dirty="0">
                <a:latin typeface="LM Sans 10"/>
                <a:cs typeface="LM Sans 10"/>
              </a:rPr>
              <a:t>Every </a:t>
            </a:r>
            <a:r>
              <a:rPr sz="2180" i="1" dirty="0">
                <a:latin typeface="LM Sans 10"/>
                <a:cs typeface="LM Sans 10"/>
              </a:rPr>
              <a:t>positive </a:t>
            </a:r>
            <a:r>
              <a:rPr sz="2180" i="1" spc="-20" dirty="0">
                <a:latin typeface="LM Sans 10"/>
                <a:cs typeface="LM Sans 10"/>
              </a:rPr>
              <a:t>integer </a:t>
            </a:r>
            <a:r>
              <a:rPr sz="2180" i="1" spc="-10" dirty="0">
                <a:latin typeface="LM Sans 10"/>
                <a:cs typeface="LM Sans 10"/>
              </a:rPr>
              <a:t>greater than </a:t>
            </a:r>
            <a:r>
              <a:rPr sz="2180" spc="-10" dirty="0">
                <a:latin typeface="MathJax_Main"/>
                <a:cs typeface="MathJax_Main"/>
              </a:rPr>
              <a:t>1 </a:t>
            </a:r>
            <a:r>
              <a:rPr sz="2180" i="1" spc="-10" dirty="0">
                <a:latin typeface="LM Sans 10"/>
                <a:cs typeface="LM Sans 10"/>
              </a:rPr>
              <a:t>can </a:t>
            </a:r>
            <a:r>
              <a:rPr sz="2180" i="1" spc="20" dirty="0">
                <a:latin typeface="LM Sans 10"/>
                <a:cs typeface="LM Sans 10"/>
              </a:rPr>
              <a:t>be </a:t>
            </a:r>
            <a:r>
              <a:rPr sz="2180" i="1" spc="-10" dirty="0">
                <a:latin typeface="LM Sans 10"/>
                <a:cs typeface="LM Sans 10"/>
              </a:rPr>
              <a:t>written </a:t>
            </a:r>
            <a:r>
              <a:rPr sz="2180" i="1" spc="-20" dirty="0">
                <a:latin typeface="LM Sans 10"/>
                <a:cs typeface="LM Sans 10"/>
              </a:rPr>
              <a:t>uniquely as </a:t>
            </a:r>
            <a:r>
              <a:rPr sz="2180" i="1" spc="-10" dirty="0">
                <a:latin typeface="LM Sans 10"/>
                <a:cs typeface="LM Sans 10"/>
              </a:rPr>
              <a:t>a </a:t>
            </a:r>
            <a:r>
              <a:rPr sz="2180" i="1" spc="-30" dirty="0">
                <a:latin typeface="LM Sans 10"/>
                <a:cs typeface="LM Sans 10"/>
              </a:rPr>
              <a:t>prime </a:t>
            </a:r>
            <a:r>
              <a:rPr sz="2180" i="1" spc="-50" dirty="0">
                <a:latin typeface="LM Sans 10"/>
                <a:cs typeface="LM Sans 10"/>
              </a:rPr>
              <a:t>or  </a:t>
            </a:r>
            <a:r>
              <a:rPr sz="2180" i="1" spc="-20" dirty="0">
                <a:latin typeface="LM Sans 10"/>
                <a:cs typeface="LM Sans 10"/>
              </a:rPr>
              <a:t>as </a:t>
            </a:r>
            <a:r>
              <a:rPr sz="2180" i="1" spc="-10" dirty="0">
                <a:latin typeface="LM Sans 10"/>
                <a:cs typeface="LM Sans 10"/>
              </a:rPr>
              <a:t>the </a:t>
            </a:r>
            <a:r>
              <a:rPr sz="2180" i="1" spc="-20" dirty="0">
                <a:latin typeface="LM Sans 10"/>
                <a:cs typeface="LM Sans 10"/>
              </a:rPr>
              <a:t>product </a:t>
            </a:r>
            <a:r>
              <a:rPr sz="2180" i="1" spc="-10" dirty="0">
                <a:latin typeface="LM Sans 10"/>
                <a:cs typeface="LM Sans 10"/>
              </a:rPr>
              <a:t>of </a:t>
            </a:r>
            <a:r>
              <a:rPr sz="2180" i="1" spc="-59" dirty="0">
                <a:latin typeface="LM Sans 10"/>
                <a:cs typeface="LM Sans 10"/>
              </a:rPr>
              <a:t>two </a:t>
            </a:r>
            <a:r>
              <a:rPr sz="2180" i="1" spc="-50" dirty="0">
                <a:latin typeface="LM Sans 10"/>
                <a:cs typeface="LM Sans 10"/>
              </a:rPr>
              <a:t>or </a:t>
            </a:r>
            <a:r>
              <a:rPr sz="2180" i="1" spc="-30" dirty="0">
                <a:latin typeface="LM Sans 10"/>
                <a:cs typeface="LM Sans 10"/>
              </a:rPr>
              <a:t>more primes </a:t>
            </a:r>
            <a:r>
              <a:rPr sz="2180" i="1" spc="-10" dirty="0">
                <a:latin typeface="LM Sans 10"/>
                <a:cs typeface="LM Sans 10"/>
              </a:rPr>
              <a:t>where the </a:t>
            </a:r>
            <a:r>
              <a:rPr sz="2180" i="1" spc="-30" dirty="0">
                <a:latin typeface="LM Sans 10"/>
                <a:cs typeface="LM Sans 10"/>
              </a:rPr>
              <a:t>prime factors </a:t>
            </a:r>
            <a:r>
              <a:rPr sz="2180" i="1" spc="-40" dirty="0">
                <a:latin typeface="LM Sans 10"/>
                <a:cs typeface="LM Sans 10"/>
              </a:rPr>
              <a:t>are </a:t>
            </a:r>
            <a:r>
              <a:rPr sz="2180" i="1" spc="-10" dirty="0">
                <a:latin typeface="LM Sans 10"/>
                <a:cs typeface="LM Sans 10"/>
              </a:rPr>
              <a:t>written  </a:t>
            </a:r>
            <a:r>
              <a:rPr sz="2180" i="1" spc="-20" dirty="0">
                <a:latin typeface="LM Sans 10"/>
                <a:cs typeface="LM Sans 10"/>
              </a:rPr>
              <a:t>in </a:t>
            </a:r>
            <a:r>
              <a:rPr sz="2180" i="1" spc="-30" dirty="0">
                <a:latin typeface="LM Sans 10"/>
                <a:cs typeface="LM Sans 10"/>
              </a:rPr>
              <a:t>order </a:t>
            </a:r>
            <a:r>
              <a:rPr sz="2180" i="1" spc="-10" dirty="0">
                <a:latin typeface="LM Sans 10"/>
                <a:cs typeface="LM Sans 10"/>
              </a:rPr>
              <a:t>of </a:t>
            </a:r>
            <a:r>
              <a:rPr sz="2180" i="1" spc="-20" dirty="0">
                <a:latin typeface="LM Sans 10"/>
                <a:cs typeface="LM Sans 10"/>
              </a:rPr>
              <a:t>nondecreasing</a:t>
            </a:r>
            <a:r>
              <a:rPr sz="2180" i="1" spc="10" dirty="0">
                <a:latin typeface="LM Sans 10"/>
                <a:cs typeface="LM Sans 10"/>
              </a:rPr>
              <a:t> </a:t>
            </a:r>
            <a:r>
              <a:rPr sz="2180" i="1" spc="-10" dirty="0">
                <a:latin typeface="LM Sans 10"/>
                <a:cs typeface="LM Sans 10"/>
              </a:rPr>
              <a:t>size.</a:t>
            </a:r>
            <a:endParaRPr sz="2180">
              <a:latin typeface="LM Sans 10"/>
              <a:cs typeface="LM Sans 10"/>
            </a:endParaRPr>
          </a:p>
          <a:p>
            <a:pPr marL="50335" marR="372480">
              <a:lnSpc>
                <a:spcPts val="5053"/>
              </a:lnSpc>
              <a:spcBef>
                <a:spcPts val="109"/>
              </a:spcBef>
            </a:pPr>
            <a:r>
              <a:rPr sz="2180" spc="-20" dirty="0">
                <a:latin typeface="LM Sans 10"/>
                <a:cs typeface="LM Sans 10"/>
              </a:rPr>
              <a:t>The proof uses </a:t>
            </a:r>
            <a:r>
              <a:rPr sz="2180" spc="-10" dirty="0">
                <a:latin typeface="LM Sans 10"/>
                <a:cs typeface="LM Sans 10"/>
              </a:rPr>
              <a:t>strong </a:t>
            </a:r>
            <a:r>
              <a:rPr sz="2180" spc="-20" dirty="0">
                <a:latin typeface="LM Sans 10"/>
                <a:cs typeface="LM Sans 10"/>
              </a:rPr>
              <a:t>induction, </a:t>
            </a:r>
            <a:r>
              <a:rPr sz="2180" spc="-10" dirty="0">
                <a:latin typeface="LM Sans 10"/>
                <a:cs typeface="LM Sans 10"/>
              </a:rPr>
              <a:t>so </a:t>
            </a:r>
            <a:r>
              <a:rPr sz="2180" spc="-50" dirty="0">
                <a:latin typeface="LM Sans 10"/>
                <a:cs typeface="LM Sans 10"/>
              </a:rPr>
              <a:t>we </a:t>
            </a:r>
            <a:r>
              <a:rPr sz="2180" spc="-20" dirty="0">
                <a:latin typeface="LM Sans 10"/>
                <a:cs typeface="LM Sans 10"/>
              </a:rPr>
              <a:t>will </a:t>
            </a:r>
            <a:r>
              <a:rPr sz="2180" spc="-30" dirty="0">
                <a:latin typeface="LM Sans 10"/>
                <a:cs typeface="LM Sans 10"/>
              </a:rPr>
              <a:t>delay </a:t>
            </a:r>
            <a:r>
              <a:rPr sz="2180" spc="-20" dirty="0">
                <a:latin typeface="LM Sans 10"/>
                <a:cs typeface="LM Sans 10"/>
              </a:rPr>
              <a:t>it until </a:t>
            </a:r>
            <a:r>
              <a:rPr sz="2180" spc="-10" dirty="0">
                <a:latin typeface="LM Sans 10"/>
                <a:cs typeface="LM Sans 10"/>
              </a:rPr>
              <a:t>the </a:t>
            </a:r>
            <a:r>
              <a:rPr sz="2180" spc="-20" dirty="0">
                <a:latin typeface="LM Sans 10"/>
                <a:cs typeface="LM Sans 10"/>
              </a:rPr>
              <a:t>next </a:t>
            </a:r>
            <a:r>
              <a:rPr sz="2180" spc="-10" dirty="0">
                <a:latin typeface="LM Sans 10"/>
                <a:cs typeface="LM Sans 10"/>
              </a:rPr>
              <a:t>topic.  Examples:</a:t>
            </a:r>
            <a:endParaRPr sz="2180">
              <a:latin typeface="LM Sans 10"/>
              <a:cs typeface="LM Sans 10"/>
            </a:endParaRPr>
          </a:p>
          <a:p>
            <a:pPr>
              <a:lnSpc>
                <a:spcPct val="100000"/>
              </a:lnSpc>
            </a:pPr>
            <a:endParaRPr sz="2973">
              <a:latin typeface="LM Sans 10"/>
              <a:cs typeface="LM Sans 10"/>
            </a:endParaRPr>
          </a:p>
          <a:p>
            <a:pPr marL="2558286"/>
            <a:r>
              <a:rPr sz="2180" spc="-10" dirty="0">
                <a:latin typeface="MathJax_Main"/>
                <a:cs typeface="MathJax_Main"/>
              </a:rPr>
              <a:t>100 </a:t>
            </a:r>
            <a:r>
              <a:rPr sz="2180" spc="-20" dirty="0">
                <a:latin typeface="MathJax_Main"/>
                <a:cs typeface="MathJax_Main"/>
              </a:rPr>
              <a:t>= </a:t>
            </a:r>
            <a:r>
              <a:rPr sz="2180" spc="-10" dirty="0">
                <a:latin typeface="MathJax_Main"/>
                <a:cs typeface="MathJax_Main"/>
              </a:rPr>
              <a:t>2 </a:t>
            </a:r>
            <a:r>
              <a:rPr sz="2180" i="1" spc="-10" dirty="0">
                <a:latin typeface="Arial"/>
                <a:cs typeface="Arial"/>
              </a:rPr>
              <a:t>· </a:t>
            </a:r>
            <a:r>
              <a:rPr sz="2180" spc="-10" dirty="0">
                <a:latin typeface="MathJax_Main"/>
                <a:cs typeface="MathJax_Main"/>
              </a:rPr>
              <a:t>2 </a:t>
            </a:r>
            <a:r>
              <a:rPr sz="2180" i="1" spc="-10" dirty="0">
                <a:latin typeface="Arial"/>
                <a:cs typeface="Arial"/>
              </a:rPr>
              <a:t>· </a:t>
            </a:r>
            <a:r>
              <a:rPr sz="2180" spc="-10" dirty="0">
                <a:latin typeface="MathJax_Main"/>
                <a:cs typeface="MathJax_Main"/>
              </a:rPr>
              <a:t>5 </a:t>
            </a:r>
            <a:r>
              <a:rPr sz="2180" i="1" spc="-10" dirty="0">
                <a:latin typeface="Arial"/>
                <a:cs typeface="Arial"/>
              </a:rPr>
              <a:t>· </a:t>
            </a:r>
            <a:r>
              <a:rPr sz="2180" spc="-10" dirty="0">
                <a:latin typeface="MathJax_Main"/>
                <a:cs typeface="MathJax_Main"/>
              </a:rPr>
              <a:t>5 </a:t>
            </a:r>
            <a:r>
              <a:rPr sz="2180" spc="-20" dirty="0">
                <a:latin typeface="MathJax_Main"/>
                <a:cs typeface="MathJax_Main"/>
              </a:rPr>
              <a:t>= 2</a:t>
            </a:r>
            <a:r>
              <a:rPr sz="2378" spc="-30" baseline="31250" dirty="0">
                <a:latin typeface="LM Roman 8"/>
                <a:cs typeface="LM Roman 8"/>
              </a:rPr>
              <a:t>2 </a:t>
            </a:r>
            <a:r>
              <a:rPr sz="2180" i="1" spc="-10" dirty="0">
                <a:latin typeface="Arial"/>
                <a:cs typeface="Arial"/>
              </a:rPr>
              <a:t>·</a:t>
            </a:r>
            <a:r>
              <a:rPr sz="2180" i="1" spc="-307" dirty="0">
                <a:latin typeface="Arial"/>
                <a:cs typeface="Arial"/>
              </a:rPr>
              <a:t> </a:t>
            </a:r>
            <a:r>
              <a:rPr sz="2180" spc="-20" dirty="0">
                <a:latin typeface="MathJax_Main"/>
                <a:cs typeface="MathJax_Main"/>
              </a:rPr>
              <a:t>5</a:t>
            </a:r>
            <a:r>
              <a:rPr sz="2378" spc="-30" baseline="31250" dirty="0">
                <a:latin typeface="LM Roman 8"/>
                <a:cs typeface="LM Roman 8"/>
              </a:rPr>
              <a:t>2</a:t>
            </a:r>
            <a:endParaRPr sz="2378" baseline="31250">
              <a:latin typeface="LM Roman 8"/>
              <a:cs typeface="LM Roman 8"/>
            </a:endParaRPr>
          </a:p>
          <a:p>
            <a:pPr marL="2558286">
              <a:spcBef>
                <a:spcPts val="664"/>
              </a:spcBef>
            </a:pPr>
            <a:r>
              <a:rPr sz="2180" spc="-10" dirty="0">
                <a:latin typeface="MathJax_Main"/>
                <a:cs typeface="MathJax_Main"/>
              </a:rPr>
              <a:t>641 </a:t>
            </a:r>
            <a:r>
              <a:rPr sz="2180" spc="-20" dirty="0">
                <a:latin typeface="MathJax_Main"/>
                <a:cs typeface="MathJax_Main"/>
              </a:rPr>
              <a:t>=</a:t>
            </a:r>
            <a:r>
              <a:rPr sz="2180" spc="188" dirty="0">
                <a:latin typeface="MathJax_Main"/>
                <a:cs typeface="MathJax_Main"/>
              </a:rPr>
              <a:t> </a:t>
            </a:r>
            <a:r>
              <a:rPr sz="2180" spc="-10" dirty="0">
                <a:latin typeface="MathJax_Main"/>
                <a:cs typeface="MathJax_Main"/>
              </a:rPr>
              <a:t>641</a:t>
            </a:r>
            <a:endParaRPr sz="2180">
              <a:latin typeface="MathJax_Main"/>
              <a:cs typeface="MathJax_Main"/>
            </a:endParaRPr>
          </a:p>
          <a:p>
            <a:pPr marL="2558286">
              <a:spcBef>
                <a:spcPts val="664"/>
              </a:spcBef>
            </a:pPr>
            <a:r>
              <a:rPr sz="2180" spc="-10" dirty="0">
                <a:latin typeface="MathJax_Main"/>
                <a:cs typeface="MathJax_Main"/>
              </a:rPr>
              <a:t>333 </a:t>
            </a:r>
            <a:r>
              <a:rPr sz="2180" spc="-20" dirty="0">
                <a:latin typeface="MathJax_Main"/>
                <a:cs typeface="MathJax_Main"/>
              </a:rPr>
              <a:t>= </a:t>
            </a:r>
            <a:r>
              <a:rPr sz="2180" spc="-10" dirty="0">
                <a:latin typeface="MathJax_Main"/>
                <a:cs typeface="MathJax_Main"/>
              </a:rPr>
              <a:t>3 </a:t>
            </a:r>
            <a:r>
              <a:rPr sz="2180" i="1" spc="-10" dirty="0">
                <a:latin typeface="Arial"/>
                <a:cs typeface="Arial"/>
              </a:rPr>
              <a:t>· </a:t>
            </a:r>
            <a:r>
              <a:rPr sz="2180" spc="-10" dirty="0">
                <a:latin typeface="MathJax_Main"/>
                <a:cs typeface="MathJax_Main"/>
              </a:rPr>
              <a:t>3 </a:t>
            </a:r>
            <a:r>
              <a:rPr sz="2180" i="1" spc="-10" dirty="0">
                <a:latin typeface="Arial"/>
                <a:cs typeface="Arial"/>
              </a:rPr>
              <a:t>· </a:t>
            </a:r>
            <a:r>
              <a:rPr sz="2180" spc="-10" dirty="0">
                <a:latin typeface="MathJax_Main"/>
                <a:cs typeface="MathJax_Main"/>
              </a:rPr>
              <a:t>37 </a:t>
            </a:r>
            <a:r>
              <a:rPr sz="2180" spc="-20" dirty="0">
                <a:latin typeface="MathJax_Main"/>
                <a:cs typeface="MathJax_Main"/>
              </a:rPr>
              <a:t>= 3</a:t>
            </a:r>
            <a:r>
              <a:rPr sz="2378" spc="-30" baseline="31250" dirty="0">
                <a:latin typeface="LM Roman 8"/>
                <a:cs typeface="LM Roman 8"/>
              </a:rPr>
              <a:t>2 </a:t>
            </a:r>
            <a:r>
              <a:rPr sz="2180" i="1" spc="-10" dirty="0">
                <a:latin typeface="Arial"/>
                <a:cs typeface="Arial"/>
              </a:rPr>
              <a:t>·</a:t>
            </a:r>
            <a:r>
              <a:rPr sz="2180" i="1" spc="-129" dirty="0">
                <a:latin typeface="Arial"/>
                <a:cs typeface="Arial"/>
              </a:rPr>
              <a:t> </a:t>
            </a:r>
            <a:r>
              <a:rPr sz="2180" spc="-10" dirty="0">
                <a:latin typeface="MathJax_Main"/>
                <a:cs typeface="MathJax_Main"/>
              </a:rPr>
              <a:t>37</a:t>
            </a:r>
            <a:endParaRPr sz="2180">
              <a:latin typeface="MathJax_Main"/>
              <a:cs typeface="MathJax_Main"/>
            </a:endParaRPr>
          </a:p>
          <a:p>
            <a:pPr marL="2695449">
              <a:spcBef>
                <a:spcPts val="654"/>
              </a:spcBef>
            </a:pPr>
            <a:r>
              <a:rPr sz="2180" spc="-10" dirty="0">
                <a:latin typeface="MathJax_Main"/>
                <a:cs typeface="MathJax_Main"/>
              </a:rPr>
              <a:t>64 </a:t>
            </a:r>
            <a:r>
              <a:rPr sz="2180" spc="-20" dirty="0">
                <a:latin typeface="MathJax_Main"/>
                <a:cs typeface="MathJax_Main"/>
              </a:rPr>
              <a:t>= </a:t>
            </a:r>
            <a:r>
              <a:rPr sz="2180" spc="-10" dirty="0">
                <a:latin typeface="MathJax_Main"/>
                <a:cs typeface="MathJax_Main"/>
              </a:rPr>
              <a:t>2 </a:t>
            </a:r>
            <a:r>
              <a:rPr sz="2180" i="1" spc="-10" dirty="0">
                <a:latin typeface="Arial"/>
                <a:cs typeface="Arial"/>
              </a:rPr>
              <a:t>· </a:t>
            </a:r>
            <a:r>
              <a:rPr sz="2180" spc="-10" dirty="0">
                <a:latin typeface="MathJax_Main"/>
                <a:cs typeface="MathJax_Main"/>
              </a:rPr>
              <a:t>2 </a:t>
            </a:r>
            <a:r>
              <a:rPr sz="2180" i="1" spc="-10" dirty="0">
                <a:latin typeface="Arial"/>
                <a:cs typeface="Arial"/>
              </a:rPr>
              <a:t>· </a:t>
            </a:r>
            <a:r>
              <a:rPr sz="2180" spc="-10" dirty="0">
                <a:latin typeface="MathJax_Main"/>
                <a:cs typeface="MathJax_Main"/>
              </a:rPr>
              <a:t>2 </a:t>
            </a:r>
            <a:r>
              <a:rPr sz="2180" i="1" spc="-10" dirty="0">
                <a:latin typeface="Arial"/>
                <a:cs typeface="Arial"/>
              </a:rPr>
              <a:t>· </a:t>
            </a:r>
            <a:r>
              <a:rPr sz="2180" spc="-10" dirty="0">
                <a:latin typeface="MathJax_Main"/>
                <a:cs typeface="MathJax_Main"/>
              </a:rPr>
              <a:t>2 </a:t>
            </a:r>
            <a:r>
              <a:rPr sz="2180" i="1" spc="-10" dirty="0">
                <a:latin typeface="Arial"/>
                <a:cs typeface="Arial"/>
              </a:rPr>
              <a:t>· </a:t>
            </a:r>
            <a:r>
              <a:rPr sz="2180" spc="-10" dirty="0">
                <a:latin typeface="MathJax_Main"/>
                <a:cs typeface="MathJax_Main"/>
              </a:rPr>
              <a:t>2 </a:t>
            </a:r>
            <a:r>
              <a:rPr sz="2180" i="1" spc="-10" dirty="0">
                <a:latin typeface="Arial"/>
                <a:cs typeface="Arial"/>
              </a:rPr>
              <a:t>· </a:t>
            </a:r>
            <a:r>
              <a:rPr sz="2180" spc="-10" dirty="0">
                <a:latin typeface="MathJax_Main"/>
                <a:cs typeface="MathJax_Main"/>
              </a:rPr>
              <a:t>2 </a:t>
            </a:r>
            <a:r>
              <a:rPr sz="2180" spc="-20" dirty="0">
                <a:latin typeface="MathJax_Main"/>
                <a:cs typeface="MathJax_Main"/>
              </a:rPr>
              <a:t>=</a:t>
            </a:r>
            <a:r>
              <a:rPr sz="2180" spc="-69" dirty="0">
                <a:latin typeface="MathJax_Main"/>
                <a:cs typeface="MathJax_Main"/>
              </a:rPr>
              <a:t> </a:t>
            </a:r>
            <a:r>
              <a:rPr sz="2180" spc="-20" dirty="0">
                <a:latin typeface="MathJax_Main"/>
                <a:cs typeface="MathJax_Main"/>
              </a:rPr>
              <a:t>2</a:t>
            </a:r>
            <a:r>
              <a:rPr sz="2378" spc="-30" baseline="31250" dirty="0">
                <a:latin typeface="LM Roman 8"/>
                <a:cs typeface="LM Roman 8"/>
              </a:rPr>
              <a:t>6</a:t>
            </a:r>
            <a:endParaRPr sz="2378" baseline="31250">
              <a:latin typeface="LM Roman 8"/>
              <a:cs typeface="LM Roman 8"/>
            </a:endParaRPr>
          </a:p>
        </p:txBody>
      </p:sp>
    </p:spTree>
    <p:extLst>
      <p:ext uri="{BB962C8B-B14F-4D97-AF65-F5344CB8AC3E}">
        <p14:creationId xmlns:p14="http://schemas.microsoft.com/office/powerpoint/2010/main" val="3205201210"/>
      </p:ext>
    </p:extLst>
  </p:cSld>
  <p:clrMapOvr>
    <a:masterClrMapping/>
  </p:clrMapOvr>
  <p:transition>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object 43"/>
          <p:cNvSpPr/>
          <p:nvPr/>
        </p:nvSpPr>
        <p:spPr>
          <a:xfrm>
            <a:off x="1528195" y="503868"/>
            <a:ext cx="9131836" cy="242861"/>
          </a:xfrm>
          <a:custGeom>
            <a:avLst/>
            <a:gdLst/>
            <a:ahLst/>
            <a:cxnLst/>
            <a:rect l="l" t="t" r="r" b="b"/>
            <a:pathLst>
              <a:path w="4608195" h="122554">
                <a:moveTo>
                  <a:pt x="4608004" y="0"/>
                </a:moveTo>
                <a:lnTo>
                  <a:pt x="0" y="0"/>
                </a:lnTo>
                <a:lnTo>
                  <a:pt x="0" y="122313"/>
                </a:lnTo>
                <a:lnTo>
                  <a:pt x="4608004" y="122313"/>
                </a:lnTo>
                <a:lnTo>
                  <a:pt x="4608004" y="0"/>
                </a:lnTo>
                <a:close/>
              </a:path>
            </a:pathLst>
          </a:custGeom>
          <a:solidFill>
            <a:srgbClr val="8484D1"/>
          </a:solidFill>
        </p:spPr>
        <p:txBody>
          <a:bodyPr wrap="square" lIns="0" tIns="0" rIns="0" bIns="0" rtlCol="0"/>
          <a:lstStyle/>
          <a:p>
            <a:endParaRPr sz="3567"/>
          </a:p>
        </p:txBody>
      </p:sp>
      <p:sp>
        <p:nvSpPr>
          <p:cNvPr id="44" name="object 44"/>
          <p:cNvSpPr txBox="1"/>
          <p:nvPr/>
        </p:nvSpPr>
        <p:spPr>
          <a:xfrm>
            <a:off x="1742214" y="495422"/>
            <a:ext cx="479431" cy="207141"/>
          </a:xfrm>
          <a:prstGeom prst="rect">
            <a:avLst/>
          </a:prstGeom>
        </p:spPr>
        <p:txBody>
          <a:bodyPr vert="horz" wrap="square" lIns="0" tIns="23909" rIns="0" bIns="0" rtlCol="0">
            <a:spAutoFit/>
          </a:bodyPr>
          <a:lstStyle/>
          <a:p>
            <a:pPr>
              <a:spcBef>
                <a:spcPts val="188"/>
              </a:spcBef>
            </a:pPr>
            <a:r>
              <a:rPr sz="1189" spc="-20" dirty="0">
                <a:solidFill>
                  <a:srgbClr val="FFFFFF"/>
                </a:solidFill>
                <a:latin typeface="LM Sans 8"/>
                <a:cs typeface="LM Sans 8"/>
              </a:rPr>
              <a:t>Primes</a:t>
            </a:r>
            <a:endParaRPr sz="1189">
              <a:latin typeface="LM Sans 8"/>
              <a:cs typeface="LM Sans 8"/>
            </a:endParaRPr>
          </a:p>
        </p:txBody>
      </p:sp>
      <p:grpSp>
        <p:nvGrpSpPr>
          <p:cNvPr id="45" name="object 45"/>
          <p:cNvGrpSpPr/>
          <p:nvPr/>
        </p:nvGrpSpPr>
        <p:grpSpPr>
          <a:xfrm>
            <a:off x="1702071" y="1156497"/>
            <a:ext cx="8885200" cy="1272190"/>
            <a:chOff x="87743" y="583602"/>
            <a:chExt cx="4483735" cy="641985"/>
          </a:xfrm>
        </p:grpSpPr>
        <p:sp>
          <p:nvSpPr>
            <p:cNvPr id="46" name="object 46"/>
            <p:cNvSpPr/>
            <p:nvPr/>
          </p:nvSpPr>
          <p:spPr>
            <a:xfrm>
              <a:off x="87743" y="583602"/>
              <a:ext cx="4432935" cy="187960"/>
            </a:xfrm>
            <a:custGeom>
              <a:avLst/>
              <a:gdLst/>
              <a:ahLst/>
              <a:cxnLst/>
              <a:rect l="l" t="t" r="r" b="b"/>
              <a:pathLst>
                <a:path w="4432935" h="187959">
                  <a:moveTo>
                    <a:pt x="4381767" y="0"/>
                  </a:moveTo>
                  <a:lnTo>
                    <a:pt x="50800" y="0"/>
                  </a:lnTo>
                  <a:lnTo>
                    <a:pt x="31075" y="4008"/>
                  </a:lnTo>
                  <a:lnTo>
                    <a:pt x="14922" y="14922"/>
                  </a:lnTo>
                  <a:lnTo>
                    <a:pt x="4008" y="31075"/>
                  </a:lnTo>
                  <a:lnTo>
                    <a:pt x="0" y="50800"/>
                  </a:lnTo>
                  <a:lnTo>
                    <a:pt x="0" y="187824"/>
                  </a:lnTo>
                  <a:lnTo>
                    <a:pt x="4432567" y="187824"/>
                  </a:lnTo>
                  <a:lnTo>
                    <a:pt x="4432567" y="50800"/>
                  </a:lnTo>
                  <a:lnTo>
                    <a:pt x="4428558" y="31075"/>
                  </a:lnTo>
                  <a:lnTo>
                    <a:pt x="4417644" y="14922"/>
                  </a:lnTo>
                  <a:lnTo>
                    <a:pt x="4401492" y="4008"/>
                  </a:lnTo>
                  <a:lnTo>
                    <a:pt x="4381767" y="0"/>
                  </a:lnTo>
                  <a:close/>
                </a:path>
              </a:pathLst>
            </a:custGeom>
            <a:solidFill>
              <a:srgbClr val="D6D6EF"/>
            </a:solidFill>
          </p:spPr>
          <p:txBody>
            <a:bodyPr wrap="square" lIns="0" tIns="0" rIns="0" bIns="0" rtlCol="0"/>
            <a:lstStyle/>
            <a:p>
              <a:endParaRPr sz="3567"/>
            </a:p>
          </p:txBody>
        </p:sp>
        <p:sp>
          <p:nvSpPr>
            <p:cNvPr id="47" name="object 47"/>
            <p:cNvSpPr/>
            <p:nvPr/>
          </p:nvSpPr>
          <p:spPr>
            <a:xfrm>
              <a:off x="87744" y="758761"/>
              <a:ext cx="4432566" cy="50609"/>
            </a:xfrm>
            <a:prstGeom prst="rect">
              <a:avLst/>
            </a:prstGeom>
            <a:blipFill>
              <a:blip r:embed="rId2" cstate="print"/>
              <a:stretch>
                <a:fillRect/>
              </a:stretch>
            </a:blipFill>
          </p:spPr>
          <p:txBody>
            <a:bodyPr wrap="square" lIns="0" tIns="0" rIns="0" bIns="0" rtlCol="0"/>
            <a:lstStyle/>
            <a:p>
              <a:endParaRPr sz="3567"/>
            </a:p>
          </p:txBody>
        </p:sp>
        <p:sp>
          <p:nvSpPr>
            <p:cNvPr id="48" name="object 48"/>
            <p:cNvSpPr/>
            <p:nvPr/>
          </p:nvSpPr>
          <p:spPr>
            <a:xfrm>
              <a:off x="138544" y="1123480"/>
              <a:ext cx="101600" cy="101600"/>
            </a:xfrm>
            <a:prstGeom prst="rect">
              <a:avLst/>
            </a:prstGeom>
            <a:blipFill>
              <a:blip r:embed="rId3" cstate="print"/>
              <a:stretch>
                <a:fillRect/>
              </a:stretch>
            </a:blipFill>
          </p:spPr>
          <p:txBody>
            <a:bodyPr wrap="square" lIns="0" tIns="0" rIns="0" bIns="0" rtlCol="0"/>
            <a:lstStyle/>
            <a:p>
              <a:endParaRPr sz="3567"/>
            </a:p>
          </p:txBody>
        </p:sp>
        <p:sp>
          <p:nvSpPr>
            <p:cNvPr id="49" name="object 49"/>
            <p:cNvSpPr/>
            <p:nvPr/>
          </p:nvSpPr>
          <p:spPr>
            <a:xfrm>
              <a:off x="189344" y="1110779"/>
              <a:ext cx="4381715" cy="114300"/>
            </a:xfrm>
            <a:prstGeom prst="rect">
              <a:avLst/>
            </a:prstGeom>
            <a:blipFill>
              <a:blip r:embed="rId4" cstate="print"/>
              <a:stretch>
                <a:fillRect/>
              </a:stretch>
            </a:blipFill>
          </p:spPr>
          <p:txBody>
            <a:bodyPr wrap="square" lIns="0" tIns="0" rIns="0" bIns="0" rtlCol="0"/>
            <a:lstStyle/>
            <a:p>
              <a:endParaRPr sz="3567"/>
            </a:p>
          </p:txBody>
        </p:sp>
        <p:sp>
          <p:nvSpPr>
            <p:cNvPr id="50" name="object 50"/>
            <p:cNvSpPr/>
            <p:nvPr/>
          </p:nvSpPr>
          <p:spPr>
            <a:xfrm>
              <a:off x="4520311" y="627837"/>
              <a:ext cx="50749" cy="495642"/>
            </a:xfrm>
            <a:prstGeom prst="rect">
              <a:avLst/>
            </a:prstGeom>
            <a:blipFill>
              <a:blip r:embed="rId5" cstate="print"/>
              <a:stretch>
                <a:fillRect/>
              </a:stretch>
            </a:blipFill>
          </p:spPr>
          <p:txBody>
            <a:bodyPr wrap="square" lIns="0" tIns="0" rIns="0" bIns="0" rtlCol="0"/>
            <a:lstStyle/>
            <a:p>
              <a:endParaRPr sz="3567"/>
            </a:p>
          </p:txBody>
        </p:sp>
        <p:sp>
          <p:nvSpPr>
            <p:cNvPr id="51" name="object 51"/>
            <p:cNvSpPr/>
            <p:nvPr/>
          </p:nvSpPr>
          <p:spPr>
            <a:xfrm>
              <a:off x="87743" y="803045"/>
              <a:ext cx="4432935" cy="371475"/>
            </a:xfrm>
            <a:custGeom>
              <a:avLst/>
              <a:gdLst/>
              <a:ahLst/>
              <a:cxnLst/>
              <a:rect l="l" t="t" r="r" b="b"/>
              <a:pathLst>
                <a:path w="4432935" h="371475">
                  <a:moveTo>
                    <a:pt x="4432567" y="0"/>
                  </a:moveTo>
                  <a:lnTo>
                    <a:pt x="0" y="0"/>
                  </a:lnTo>
                  <a:lnTo>
                    <a:pt x="0" y="320434"/>
                  </a:lnTo>
                  <a:lnTo>
                    <a:pt x="4008" y="340159"/>
                  </a:lnTo>
                  <a:lnTo>
                    <a:pt x="14922" y="356312"/>
                  </a:lnTo>
                  <a:lnTo>
                    <a:pt x="31075" y="367226"/>
                  </a:lnTo>
                  <a:lnTo>
                    <a:pt x="50800" y="371235"/>
                  </a:lnTo>
                  <a:lnTo>
                    <a:pt x="4381767" y="371235"/>
                  </a:lnTo>
                  <a:lnTo>
                    <a:pt x="4401492" y="367226"/>
                  </a:lnTo>
                  <a:lnTo>
                    <a:pt x="4417644" y="356312"/>
                  </a:lnTo>
                  <a:lnTo>
                    <a:pt x="4428558" y="340159"/>
                  </a:lnTo>
                  <a:lnTo>
                    <a:pt x="4432567" y="320434"/>
                  </a:lnTo>
                  <a:lnTo>
                    <a:pt x="4432567" y="0"/>
                  </a:lnTo>
                  <a:close/>
                </a:path>
              </a:pathLst>
            </a:custGeom>
            <a:solidFill>
              <a:srgbClr val="EAEAF7"/>
            </a:solidFill>
          </p:spPr>
          <p:txBody>
            <a:bodyPr wrap="square" lIns="0" tIns="0" rIns="0" bIns="0" rtlCol="0"/>
            <a:lstStyle/>
            <a:p>
              <a:endParaRPr sz="3567"/>
            </a:p>
          </p:txBody>
        </p:sp>
        <p:sp>
          <p:nvSpPr>
            <p:cNvPr id="52" name="object 52"/>
            <p:cNvSpPr/>
            <p:nvPr/>
          </p:nvSpPr>
          <p:spPr>
            <a:xfrm>
              <a:off x="4520311" y="665927"/>
              <a:ext cx="0" cy="476884"/>
            </a:xfrm>
            <a:custGeom>
              <a:avLst/>
              <a:gdLst/>
              <a:ahLst/>
              <a:cxnLst/>
              <a:rect l="l" t="t" r="r" b="b"/>
              <a:pathLst>
                <a:path h="476884">
                  <a:moveTo>
                    <a:pt x="0" y="476602"/>
                  </a:moveTo>
                  <a:lnTo>
                    <a:pt x="0" y="0"/>
                  </a:lnTo>
                </a:path>
              </a:pathLst>
            </a:custGeom>
            <a:ln w="3175">
              <a:solidFill>
                <a:srgbClr val="7F7F7F"/>
              </a:solidFill>
            </a:ln>
          </p:spPr>
          <p:txBody>
            <a:bodyPr wrap="square" lIns="0" tIns="0" rIns="0" bIns="0" rtlCol="0"/>
            <a:lstStyle/>
            <a:p>
              <a:endParaRPr sz="3567"/>
            </a:p>
          </p:txBody>
        </p:sp>
        <p:sp>
          <p:nvSpPr>
            <p:cNvPr id="53" name="object 53"/>
            <p:cNvSpPr/>
            <p:nvPr/>
          </p:nvSpPr>
          <p:spPr>
            <a:xfrm>
              <a:off x="4520311" y="653227"/>
              <a:ext cx="0" cy="12700"/>
            </a:xfrm>
            <a:custGeom>
              <a:avLst/>
              <a:gdLst/>
              <a:ahLst/>
              <a:cxnLst/>
              <a:rect l="l" t="t" r="r" b="b"/>
              <a:pathLst>
                <a:path h="12700">
                  <a:moveTo>
                    <a:pt x="0" y="12699"/>
                  </a:moveTo>
                  <a:lnTo>
                    <a:pt x="0" y="0"/>
                  </a:lnTo>
                </a:path>
              </a:pathLst>
            </a:custGeom>
            <a:ln w="3175">
              <a:solidFill>
                <a:srgbClr val="AFAFAF"/>
              </a:solidFill>
            </a:ln>
          </p:spPr>
          <p:txBody>
            <a:bodyPr wrap="square" lIns="0" tIns="0" rIns="0" bIns="0" rtlCol="0"/>
            <a:lstStyle/>
            <a:p>
              <a:endParaRPr sz="3567"/>
            </a:p>
          </p:txBody>
        </p:sp>
        <p:sp>
          <p:nvSpPr>
            <p:cNvPr id="54" name="object 54"/>
            <p:cNvSpPr/>
            <p:nvPr/>
          </p:nvSpPr>
          <p:spPr>
            <a:xfrm>
              <a:off x="4520311" y="640527"/>
              <a:ext cx="0" cy="12700"/>
            </a:xfrm>
            <a:custGeom>
              <a:avLst/>
              <a:gdLst/>
              <a:ahLst/>
              <a:cxnLst/>
              <a:rect l="l" t="t" r="r" b="b"/>
              <a:pathLst>
                <a:path h="12700">
                  <a:moveTo>
                    <a:pt x="0" y="12699"/>
                  </a:moveTo>
                  <a:lnTo>
                    <a:pt x="0" y="0"/>
                  </a:lnTo>
                </a:path>
              </a:pathLst>
            </a:custGeom>
            <a:ln w="3175">
              <a:solidFill>
                <a:srgbClr val="CECECE"/>
              </a:solidFill>
            </a:ln>
          </p:spPr>
          <p:txBody>
            <a:bodyPr wrap="square" lIns="0" tIns="0" rIns="0" bIns="0" rtlCol="0"/>
            <a:lstStyle/>
            <a:p>
              <a:endParaRPr sz="3567"/>
            </a:p>
          </p:txBody>
        </p:sp>
        <p:sp>
          <p:nvSpPr>
            <p:cNvPr id="55" name="object 55"/>
            <p:cNvSpPr/>
            <p:nvPr/>
          </p:nvSpPr>
          <p:spPr>
            <a:xfrm>
              <a:off x="4520311" y="627827"/>
              <a:ext cx="0" cy="12700"/>
            </a:xfrm>
            <a:custGeom>
              <a:avLst/>
              <a:gdLst/>
              <a:ahLst/>
              <a:cxnLst/>
              <a:rect l="l" t="t" r="r" b="b"/>
              <a:pathLst>
                <a:path h="12700">
                  <a:moveTo>
                    <a:pt x="0" y="12699"/>
                  </a:moveTo>
                  <a:lnTo>
                    <a:pt x="0" y="0"/>
                  </a:lnTo>
                </a:path>
              </a:pathLst>
            </a:custGeom>
            <a:ln w="3175">
              <a:solidFill>
                <a:srgbClr val="EFEFEF"/>
              </a:solidFill>
            </a:ln>
          </p:spPr>
          <p:txBody>
            <a:bodyPr wrap="square" lIns="0" tIns="0" rIns="0" bIns="0" rtlCol="0"/>
            <a:lstStyle/>
            <a:p>
              <a:endParaRPr sz="3567"/>
            </a:p>
          </p:txBody>
        </p:sp>
        <p:sp>
          <p:nvSpPr>
            <p:cNvPr id="56" name="object 56"/>
            <p:cNvSpPr/>
            <p:nvPr/>
          </p:nvSpPr>
          <p:spPr>
            <a:xfrm>
              <a:off x="254000" y="994079"/>
              <a:ext cx="83185" cy="0"/>
            </a:xfrm>
            <a:custGeom>
              <a:avLst/>
              <a:gdLst/>
              <a:ahLst/>
              <a:cxnLst/>
              <a:rect l="l" t="t" r="r" b="b"/>
              <a:pathLst>
                <a:path w="83185">
                  <a:moveTo>
                    <a:pt x="0" y="0"/>
                  </a:moveTo>
                  <a:lnTo>
                    <a:pt x="83159" y="0"/>
                  </a:lnTo>
                </a:path>
              </a:pathLst>
            </a:custGeom>
            <a:ln w="5537">
              <a:solidFill>
                <a:srgbClr val="000000"/>
              </a:solidFill>
            </a:ln>
          </p:spPr>
          <p:txBody>
            <a:bodyPr wrap="square" lIns="0" tIns="0" rIns="0" bIns="0" rtlCol="0"/>
            <a:lstStyle/>
            <a:p>
              <a:endParaRPr sz="3567"/>
            </a:p>
          </p:txBody>
        </p:sp>
      </p:grpSp>
      <p:sp>
        <p:nvSpPr>
          <p:cNvPr id="57" name="object 57"/>
          <p:cNvSpPr/>
          <p:nvPr/>
        </p:nvSpPr>
        <p:spPr>
          <a:xfrm>
            <a:off x="9090995" y="2906129"/>
            <a:ext cx="164844" cy="0"/>
          </a:xfrm>
          <a:custGeom>
            <a:avLst/>
            <a:gdLst/>
            <a:ahLst/>
            <a:cxnLst/>
            <a:rect l="l" t="t" r="r" b="b"/>
            <a:pathLst>
              <a:path w="83185">
                <a:moveTo>
                  <a:pt x="0" y="0"/>
                </a:moveTo>
                <a:lnTo>
                  <a:pt x="83159" y="0"/>
                </a:lnTo>
              </a:path>
            </a:pathLst>
          </a:custGeom>
          <a:ln w="5537">
            <a:solidFill>
              <a:srgbClr val="000000"/>
            </a:solidFill>
          </a:ln>
        </p:spPr>
        <p:txBody>
          <a:bodyPr wrap="square" lIns="0" tIns="0" rIns="0" bIns="0" rtlCol="0"/>
          <a:lstStyle/>
          <a:p>
            <a:endParaRPr sz="3567"/>
          </a:p>
        </p:txBody>
      </p:sp>
      <p:sp>
        <p:nvSpPr>
          <p:cNvPr id="58" name="object 58"/>
          <p:cNvSpPr/>
          <p:nvPr/>
        </p:nvSpPr>
        <p:spPr>
          <a:xfrm>
            <a:off x="2515418" y="3247142"/>
            <a:ext cx="164844" cy="0"/>
          </a:xfrm>
          <a:custGeom>
            <a:avLst/>
            <a:gdLst/>
            <a:ahLst/>
            <a:cxnLst/>
            <a:rect l="l" t="t" r="r" b="b"/>
            <a:pathLst>
              <a:path w="83184">
                <a:moveTo>
                  <a:pt x="0" y="0"/>
                </a:moveTo>
                <a:lnTo>
                  <a:pt x="83159" y="0"/>
                </a:lnTo>
              </a:path>
            </a:pathLst>
          </a:custGeom>
          <a:ln w="5537">
            <a:solidFill>
              <a:srgbClr val="000000"/>
            </a:solidFill>
          </a:ln>
        </p:spPr>
        <p:txBody>
          <a:bodyPr wrap="square" lIns="0" tIns="0" rIns="0" bIns="0" rtlCol="0"/>
          <a:lstStyle/>
          <a:p>
            <a:endParaRPr sz="3567"/>
          </a:p>
        </p:txBody>
      </p:sp>
      <p:sp>
        <p:nvSpPr>
          <p:cNvPr id="59" name="object 59"/>
          <p:cNvSpPr/>
          <p:nvPr/>
        </p:nvSpPr>
        <p:spPr>
          <a:xfrm>
            <a:off x="8177510" y="3247142"/>
            <a:ext cx="164844" cy="0"/>
          </a:xfrm>
          <a:custGeom>
            <a:avLst/>
            <a:gdLst/>
            <a:ahLst/>
            <a:cxnLst/>
            <a:rect l="l" t="t" r="r" b="b"/>
            <a:pathLst>
              <a:path w="83185">
                <a:moveTo>
                  <a:pt x="0" y="0"/>
                </a:moveTo>
                <a:lnTo>
                  <a:pt x="83159" y="0"/>
                </a:lnTo>
              </a:path>
            </a:pathLst>
          </a:custGeom>
          <a:ln w="5537">
            <a:solidFill>
              <a:srgbClr val="000000"/>
            </a:solidFill>
          </a:ln>
        </p:spPr>
        <p:txBody>
          <a:bodyPr wrap="square" lIns="0" tIns="0" rIns="0" bIns="0" rtlCol="0"/>
          <a:lstStyle/>
          <a:p>
            <a:endParaRPr sz="3567"/>
          </a:p>
        </p:txBody>
      </p:sp>
      <p:sp>
        <p:nvSpPr>
          <p:cNvPr id="60" name="object 60"/>
          <p:cNvSpPr/>
          <p:nvPr/>
        </p:nvSpPr>
        <p:spPr>
          <a:xfrm>
            <a:off x="9653654" y="3247142"/>
            <a:ext cx="164844" cy="0"/>
          </a:xfrm>
          <a:custGeom>
            <a:avLst/>
            <a:gdLst/>
            <a:ahLst/>
            <a:cxnLst/>
            <a:rect l="l" t="t" r="r" b="b"/>
            <a:pathLst>
              <a:path w="83185">
                <a:moveTo>
                  <a:pt x="0" y="0"/>
                </a:moveTo>
                <a:lnTo>
                  <a:pt x="83159" y="0"/>
                </a:lnTo>
              </a:path>
            </a:pathLst>
          </a:custGeom>
          <a:ln w="5537">
            <a:solidFill>
              <a:srgbClr val="000000"/>
            </a:solidFill>
          </a:ln>
        </p:spPr>
        <p:txBody>
          <a:bodyPr wrap="square" lIns="0" tIns="0" rIns="0" bIns="0" rtlCol="0"/>
          <a:lstStyle/>
          <a:p>
            <a:endParaRPr sz="3567"/>
          </a:p>
        </p:txBody>
      </p:sp>
      <p:sp>
        <p:nvSpPr>
          <p:cNvPr id="61" name="object 61"/>
          <p:cNvSpPr/>
          <p:nvPr/>
        </p:nvSpPr>
        <p:spPr>
          <a:xfrm>
            <a:off x="4399418" y="3588131"/>
            <a:ext cx="164844" cy="0"/>
          </a:xfrm>
          <a:custGeom>
            <a:avLst/>
            <a:gdLst/>
            <a:ahLst/>
            <a:cxnLst/>
            <a:rect l="l" t="t" r="r" b="b"/>
            <a:pathLst>
              <a:path w="83184">
                <a:moveTo>
                  <a:pt x="0" y="0"/>
                </a:moveTo>
                <a:lnTo>
                  <a:pt x="83159" y="0"/>
                </a:lnTo>
              </a:path>
            </a:pathLst>
          </a:custGeom>
          <a:ln w="5537">
            <a:solidFill>
              <a:srgbClr val="000000"/>
            </a:solidFill>
          </a:ln>
        </p:spPr>
        <p:txBody>
          <a:bodyPr wrap="square" lIns="0" tIns="0" rIns="0" bIns="0" rtlCol="0"/>
          <a:lstStyle/>
          <a:p>
            <a:endParaRPr sz="3567"/>
          </a:p>
        </p:txBody>
      </p:sp>
      <p:sp>
        <p:nvSpPr>
          <p:cNvPr id="62" name="object 62"/>
          <p:cNvSpPr/>
          <p:nvPr/>
        </p:nvSpPr>
        <p:spPr>
          <a:xfrm>
            <a:off x="4991296" y="3588131"/>
            <a:ext cx="164844" cy="0"/>
          </a:xfrm>
          <a:custGeom>
            <a:avLst/>
            <a:gdLst/>
            <a:ahLst/>
            <a:cxnLst/>
            <a:rect l="l" t="t" r="r" b="b"/>
            <a:pathLst>
              <a:path w="83185">
                <a:moveTo>
                  <a:pt x="0" y="0"/>
                </a:moveTo>
                <a:lnTo>
                  <a:pt x="83159" y="0"/>
                </a:lnTo>
              </a:path>
            </a:pathLst>
          </a:custGeom>
          <a:ln w="5537">
            <a:solidFill>
              <a:srgbClr val="000000"/>
            </a:solidFill>
          </a:ln>
        </p:spPr>
        <p:txBody>
          <a:bodyPr wrap="square" lIns="0" tIns="0" rIns="0" bIns="0" rtlCol="0"/>
          <a:lstStyle/>
          <a:p>
            <a:endParaRPr sz="3567"/>
          </a:p>
        </p:txBody>
      </p:sp>
      <p:sp>
        <p:nvSpPr>
          <p:cNvPr id="63" name="object 63"/>
          <p:cNvSpPr/>
          <p:nvPr/>
        </p:nvSpPr>
        <p:spPr>
          <a:xfrm>
            <a:off x="8973365" y="3588131"/>
            <a:ext cx="164844" cy="0"/>
          </a:xfrm>
          <a:custGeom>
            <a:avLst/>
            <a:gdLst/>
            <a:ahLst/>
            <a:cxnLst/>
            <a:rect l="l" t="t" r="r" b="b"/>
            <a:pathLst>
              <a:path w="83185">
                <a:moveTo>
                  <a:pt x="0" y="0"/>
                </a:moveTo>
                <a:lnTo>
                  <a:pt x="83159" y="0"/>
                </a:lnTo>
              </a:path>
            </a:pathLst>
          </a:custGeom>
          <a:ln w="5537">
            <a:solidFill>
              <a:srgbClr val="000000"/>
            </a:solidFill>
          </a:ln>
        </p:spPr>
        <p:txBody>
          <a:bodyPr wrap="square" lIns="0" tIns="0" rIns="0" bIns="0" rtlCol="0"/>
          <a:lstStyle/>
          <a:p>
            <a:endParaRPr sz="3567"/>
          </a:p>
        </p:txBody>
      </p:sp>
      <p:sp>
        <p:nvSpPr>
          <p:cNvPr id="64" name="object 64"/>
          <p:cNvSpPr/>
          <p:nvPr/>
        </p:nvSpPr>
        <p:spPr>
          <a:xfrm>
            <a:off x="2515418" y="3929117"/>
            <a:ext cx="164844" cy="0"/>
          </a:xfrm>
          <a:custGeom>
            <a:avLst/>
            <a:gdLst/>
            <a:ahLst/>
            <a:cxnLst/>
            <a:rect l="l" t="t" r="r" b="b"/>
            <a:pathLst>
              <a:path w="83184">
                <a:moveTo>
                  <a:pt x="0" y="0"/>
                </a:moveTo>
                <a:lnTo>
                  <a:pt x="83159" y="0"/>
                </a:lnTo>
              </a:path>
            </a:pathLst>
          </a:custGeom>
          <a:ln w="5537">
            <a:solidFill>
              <a:srgbClr val="000000"/>
            </a:solidFill>
          </a:ln>
        </p:spPr>
        <p:txBody>
          <a:bodyPr wrap="square" lIns="0" tIns="0" rIns="0" bIns="0" rtlCol="0"/>
          <a:lstStyle/>
          <a:p>
            <a:endParaRPr sz="3567"/>
          </a:p>
        </p:txBody>
      </p:sp>
      <p:sp>
        <p:nvSpPr>
          <p:cNvPr id="65" name="object 65"/>
          <p:cNvSpPr/>
          <p:nvPr/>
        </p:nvSpPr>
        <p:spPr>
          <a:xfrm>
            <a:off x="6873256" y="3929117"/>
            <a:ext cx="164844" cy="0"/>
          </a:xfrm>
          <a:custGeom>
            <a:avLst/>
            <a:gdLst/>
            <a:ahLst/>
            <a:cxnLst/>
            <a:rect l="l" t="t" r="r" b="b"/>
            <a:pathLst>
              <a:path w="83185">
                <a:moveTo>
                  <a:pt x="0" y="0"/>
                </a:moveTo>
                <a:lnTo>
                  <a:pt x="83159" y="0"/>
                </a:lnTo>
              </a:path>
            </a:pathLst>
          </a:custGeom>
          <a:ln w="5537">
            <a:solidFill>
              <a:srgbClr val="000000"/>
            </a:solidFill>
          </a:ln>
        </p:spPr>
        <p:txBody>
          <a:bodyPr wrap="square" lIns="0" tIns="0" rIns="0" bIns="0" rtlCol="0"/>
          <a:lstStyle/>
          <a:p>
            <a:endParaRPr sz="3567"/>
          </a:p>
        </p:txBody>
      </p:sp>
      <p:sp>
        <p:nvSpPr>
          <p:cNvPr id="66" name="object 66"/>
          <p:cNvSpPr/>
          <p:nvPr/>
        </p:nvSpPr>
        <p:spPr>
          <a:xfrm>
            <a:off x="9912998" y="4611093"/>
            <a:ext cx="164844" cy="0"/>
          </a:xfrm>
          <a:custGeom>
            <a:avLst/>
            <a:gdLst/>
            <a:ahLst/>
            <a:cxnLst/>
            <a:rect l="l" t="t" r="r" b="b"/>
            <a:pathLst>
              <a:path w="83185">
                <a:moveTo>
                  <a:pt x="0" y="0"/>
                </a:moveTo>
                <a:lnTo>
                  <a:pt x="83159" y="0"/>
                </a:lnTo>
              </a:path>
            </a:pathLst>
          </a:custGeom>
          <a:ln w="5537">
            <a:solidFill>
              <a:srgbClr val="000000"/>
            </a:solidFill>
          </a:ln>
        </p:spPr>
        <p:txBody>
          <a:bodyPr wrap="square" lIns="0" tIns="0" rIns="0" bIns="0" rtlCol="0"/>
          <a:lstStyle/>
          <a:p>
            <a:endParaRPr sz="3567"/>
          </a:p>
        </p:txBody>
      </p:sp>
      <p:sp>
        <p:nvSpPr>
          <p:cNvPr id="67" name="object 67"/>
          <p:cNvSpPr txBox="1"/>
          <p:nvPr/>
        </p:nvSpPr>
        <p:spPr>
          <a:xfrm>
            <a:off x="1475573" y="1052949"/>
            <a:ext cx="9187203" cy="5234801"/>
          </a:xfrm>
          <a:prstGeom prst="rect">
            <a:avLst/>
          </a:prstGeom>
        </p:spPr>
        <p:txBody>
          <a:bodyPr vert="horz" wrap="square" lIns="0" tIns="85568" rIns="0" bIns="0" rtlCol="0">
            <a:spAutoFit/>
          </a:bodyPr>
          <a:lstStyle/>
          <a:p>
            <a:pPr marL="327179">
              <a:spcBef>
                <a:spcPts val="674"/>
              </a:spcBef>
            </a:pPr>
            <a:r>
              <a:rPr sz="2378" spc="-30" dirty="0">
                <a:solidFill>
                  <a:srgbClr val="3333B2"/>
                </a:solidFill>
                <a:latin typeface="LM Sans 12"/>
                <a:cs typeface="LM Sans 12"/>
              </a:rPr>
              <a:t>Theorem</a:t>
            </a:r>
            <a:endParaRPr sz="2378" dirty="0">
              <a:latin typeface="LM Sans 12"/>
              <a:cs typeface="LM Sans 12"/>
            </a:endParaRPr>
          </a:p>
          <a:p>
            <a:pPr marL="327179">
              <a:spcBef>
                <a:spcPts val="426"/>
              </a:spcBef>
            </a:pPr>
            <a:r>
              <a:rPr sz="2180" i="1" spc="-20" dirty="0">
                <a:latin typeface="LM Sans 10"/>
                <a:cs typeface="LM Sans 10"/>
              </a:rPr>
              <a:t>If </a:t>
            </a:r>
            <a:r>
              <a:rPr sz="2180" i="1" spc="198" dirty="0">
                <a:latin typeface="Times New Roman"/>
                <a:cs typeface="Times New Roman"/>
              </a:rPr>
              <a:t>n </a:t>
            </a:r>
            <a:r>
              <a:rPr sz="2180" i="1" spc="-20" dirty="0">
                <a:latin typeface="LM Sans 10"/>
                <a:cs typeface="LM Sans 10"/>
              </a:rPr>
              <a:t>is </a:t>
            </a:r>
            <a:r>
              <a:rPr sz="2180" i="1" spc="-10" dirty="0">
                <a:latin typeface="LM Sans 10"/>
                <a:cs typeface="LM Sans 10"/>
              </a:rPr>
              <a:t>a composite </a:t>
            </a:r>
            <a:r>
              <a:rPr sz="2180" i="1" spc="-20" dirty="0">
                <a:latin typeface="LM Sans 10"/>
                <a:cs typeface="LM Sans 10"/>
              </a:rPr>
              <a:t>integer, </a:t>
            </a:r>
            <a:r>
              <a:rPr sz="2180" i="1" spc="-10" dirty="0">
                <a:latin typeface="LM Sans 10"/>
                <a:cs typeface="LM Sans 10"/>
              </a:rPr>
              <a:t>then </a:t>
            </a:r>
            <a:r>
              <a:rPr sz="2180" i="1" spc="198" dirty="0">
                <a:latin typeface="Times New Roman"/>
                <a:cs typeface="Times New Roman"/>
              </a:rPr>
              <a:t>n </a:t>
            </a:r>
            <a:r>
              <a:rPr sz="2180" i="1" spc="-20" dirty="0">
                <a:latin typeface="LM Sans 10"/>
                <a:cs typeface="LM Sans 10"/>
              </a:rPr>
              <a:t>has </a:t>
            </a:r>
            <a:r>
              <a:rPr sz="2180" i="1" spc="-10" dirty="0">
                <a:latin typeface="LM Sans 10"/>
                <a:cs typeface="LM Sans 10"/>
              </a:rPr>
              <a:t>a </a:t>
            </a:r>
            <a:r>
              <a:rPr sz="2180" i="1" spc="-30" dirty="0">
                <a:latin typeface="LM Sans 10"/>
                <a:cs typeface="LM Sans 10"/>
              </a:rPr>
              <a:t>prime divisor </a:t>
            </a:r>
            <a:r>
              <a:rPr sz="2180" i="1" spc="-20" dirty="0">
                <a:latin typeface="LM Sans 10"/>
                <a:cs typeface="LM Sans 10"/>
              </a:rPr>
              <a:t>less </a:t>
            </a:r>
            <a:r>
              <a:rPr sz="2180" i="1" spc="-10" dirty="0">
                <a:latin typeface="LM Sans 10"/>
                <a:cs typeface="LM Sans 10"/>
              </a:rPr>
              <a:t>than </a:t>
            </a:r>
            <a:r>
              <a:rPr sz="2180" i="1" spc="-50" dirty="0">
                <a:latin typeface="LM Sans 10"/>
                <a:cs typeface="LM Sans 10"/>
              </a:rPr>
              <a:t>or </a:t>
            </a:r>
            <a:r>
              <a:rPr sz="2180" i="1" spc="-10" dirty="0">
                <a:latin typeface="LM Sans 10"/>
                <a:cs typeface="LM Sans 10"/>
              </a:rPr>
              <a:t>equal</a:t>
            </a:r>
            <a:r>
              <a:rPr sz="2180" i="1" spc="-188" dirty="0">
                <a:latin typeface="LM Sans 10"/>
                <a:cs typeface="LM Sans 10"/>
              </a:rPr>
              <a:t> </a:t>
            </a:r>
            <a:r>
              <a:rPr sz="2180" i="1" spc="-10" dirty="0">
                <a:latin typeface="LM Sans 10"/>
                <a:cs typeface="LM Sans 10"/>
              </a:rPr>
              <a:t>to</a:t>
            </a:r>
            <a:endParaRPr sz="2180" dirty="0">
              <a:latin typeface="LM Sans 10"/>
              <a:cs typeface="LM Sans 10"/>
            </a:endParaRPr>
          </a:p>
          <a:p>
            <a:pPr marL="327179">
              <a:spcBef>
                <a:spcPts val="69"/>
              </a:spcBef>
            </a:pPr>
            <a:r>
              <a:rPr sz="3270" i="1" spc="400" baseline="40404" dirty="0">
                <a:latin typeface="Arial"/>
                <a:cs typeface="Arial"/>
              </a:rPr>
              <a:t>√</a:t>
            </a:r>
            <a:r>
              <a:rPr sz="2180" i="1" spc="268" dirty="0">
                <a:latin typeface="Times New Roman"/>
                <a:cs typeface="Times New Roman"/>
              </a:rPr>
              <a:t>n</a:t>
            </a:r>
            <a:r>
              <a:rPr sz="2180" i="1" spc="268" dirty="0">
                <a:latin typeface="LM Sans 10"/>
                <a:cs typeface="LM Sans 10"/>
              </a:rPr>
              <a:t>.</a:t>
            </a:r>
            <a:endParaRPr sz="2180" dirty="0">
              <a:latin typeface="LM Sans 10"/>
              <a:cs typeface="LM Sans 10"/>
            </a:endParaRPr>
          </a:p>
          <a:p>
            <a:pPr marL="325920" marR="456790">
              <a:lnSpc>
                <a:spcPct val="102600"/>
              </a:lnSpc>
              <a:spcBef>
                <a:spcPts val="2002"/>
              </a:spcBef>
            </a:pPr>
            <a:r>
              <a:rPr sz="2180" spc="-10" dirty="0">
                <a:latin typeface="LM Sans 10"/>
                <a:cs typeface="LM Sans 10"/>
              </a:rPr>
              <a:t>Proof: </a:t>
            </a:r>
            <a:r>
              <a:rPr sz="2180" spc="-20" dirty="0">
                <a:latin typeface="LM Sans 10"/>
                <a:cs typeface="LM Sans 10"/>
              </a:rPr>
              <a:t>If </a:t>
            </a:r>
            <a:r>
              <a:rPr sz="2180" i="1" spc="198" dirty="0">
                <a:latin typeface="Times New Roman"/>
                <a:cs typeface="Times New Roman"/>
              </a:rPr>
              <a:t>n </a:t>
            </a:r>
            <a:r>
              <a:rPr sz="2180" spc="-20" dirty="0">
                <a:latin typeface="LM Sans 10"/>
                <a:cs typeface="LM Sans 10"/>
              </a:rPr>
              <a:t>is </a:t>
            </a:r>
            <a:r>
              <a:rPr sz="2180" spc="-10" dirty="0">
                <a:latin typeface="LM Sans 10"/>
                <a:cs typeface="LM Sans 10"/>
              </a:rPr>
              <a:t>composite then </a:t>
            </a:r>
            <a:r>
              <a:rPr sz="2180" i="1" spc="198" dirty="0">
                <a:latin typeface="Times New Roman"/>
                <a:cs typeface="Times New Roman"/>
              </a:rPr>
              <a:t>n </a:t>
            </a:r>
            <a:r>
              <a:rPr sz="2180" spc="-20" dirty="0">
                <a:latin typeface="LM Sans 10"/>
                <a:cs typeface="LM Sans 10"/>
              </a:rPr>
              <a:t>has </a:t>
            </a:r>
            <a:r>
              <a:rPr sz="2180" spc="-10" dirty="0">
                <a:latin typeface="LM Sans 10"/>
                <a:cs typeface="LM Sans 10"/>
              </a:rPr>
              <a:t>a </a:t>
            </a:r>
            <a:r>
              <a:rPr sz="2180" spc="-30" dirty="0">
                <a:latin typeface="LM Sans 10"/>
                <a:cs typeface="LM Sans 10"/>
              </a:rPr>
              <a:t>factor </a:t>
            </a:r>
            <a:r>
              <a:rPr sz="2180" i="1" spc="50" dirty="0">
                <a:latin typeface="Times New Roman"/>
                <a:cs typeface="Times New Roman"/>
              </a:rPr>
              <a:t>a </a:t>
            </a:r>
            <a:r>
              <a:rPr sz="2180" spc="-10" dirty="0">
                <a:latin typeface="LM Sans 10"/>
                <a:cs typeface="LM Sans 10"/>
              </a:rPr>
              <a:t>with </a:t>
            </a:r>
            <a:r>
              <a:rPr sz="2180" spc="-10" dirty="0">
                <a:latin typeface="MathJax_Main"/>
                <a:cs typeface="MathJax_Main"/>
              </a:rPr>
              <a:t>1 </a:t>
            </a:r>
            <a:r>
              <a:rPr sz="2180" i="1" spc="208" dirty="0">
                <a:latin typeface="Times New Roman"/>
                <a:cs typeface="Times New Roman"/>
              </a:rPr>
              <a:t>&lt; </a:t>
            </a:r>
            <a:r>
              <a:rPr sz="2180" i="1" spc="50" dirty="0">
                <a:latin typeface="Times New Roman"/>
                <a:cs typeface="Times New Roman"/>
              </a:rPr>
              <a:t>a </a:t>
            </a:r>
            <a:r>
              <a:rPr sz="2180" i="1" spc="208" dirty="0">
                <a:latin typeface="Times New Roman"/>
                <a:cs typeface="Times New Roman"/>
              </a:rPr>
              <a:t>&lt; </a:t>
            </a:r>
            <a:r>
              <a:rPr sz="2180" i="1" spc="99" dirty="0">
                <a:latin typeface="Times New Roman"/>
                <a:cs typeface="Times New Roman"/>
              </a:rPr>
              <a:t>n</a:t>
            </a:r>
            <a:r>
              <a:rPr sz="2180" spc="99" dirty="0">
                <a:latin typeface="LM Sans 10"/>
                <a:cs typeface="LM Sans 10"/>
              </a:rPr>
              <a:t>. </a:t>
            </a:r>
            <a:r>
              <a:rPr sz="2180" spc="-20" dirty="0">
                <a:latin typeface="LM Sans 10"/>
                <a:cs typeface="LM Sans 10"/>
              </a:rPr>
              <a:t>So, </a:t>
            </a:r>
            <a:r>
              <a:rPr sz="2180" spc="-10" dirty="0">
                <a:latin typeface="LM Sans 10"/>
                <a:cs typeface="LM Sans 10"/>
              </a:rPr>
              <a:t>there  exists </a:t>
            </a:r>
            <a:r>
              <a:rPr sz="2180" spc="-20" dirty="0">
                <a:latin typeface="LM Sans 10"/>
                <a:cs typeface="LM Sans 10"/>
              </a:rPr>
              <a:t>an integer </a:t>
            </a:r>
            <a:r>
              <a:rPr sz="2180" i="1" spc="-168" dirty="0">
                <a:latin typeface="Times New Roman"/>
                <a:cs typeface="Times New Roman"/>
              </a:rPr>
              <a:t>b </a:t>
            </a:r>
            <a:r>
              <a:rPr sz="2180" i="1" spc="208" dirty="0">
                <a:latin typeface="Times New Roman"/>
                <a:cs typeface="Times New Roman"/>
              </a:rPr>
              <a:t>&gt; </a:t>
            </a:r>
            <a:r>
              <a:rPr sz="2180" spc="-10" dirty="0">
                <a:latin typeface="MathJax_Main"/>
                <a:cs typeface="MathJax_Main"/>
              </a:rPr>
              <a:t>1 </a:t>
            </a:r>
            <a:r>
              <a:rPr sz="2180" spc="-10" dirty="0">
                <a:latin typeface="LM Sans 10"/>
                <a:cs typeface="LM Sans 10"/>
              </a:rPr>
              <a:t>such that </a:t>
            </a:r>
            <a:r>
              <a:rPr sz="2180" i="1" spc="198" dirty="0">
                <a:latin typeface="Times New Roman"/>
                <a:cs typeface="Times New Roman"/>
              </a:rPr>
              <a:t>n </a:t>
            </a:r>
            <a:r>
              <a:rPr sz="2180" spc="-20" dirty="0">
                <a:latin typeface="MathJax_Main"/>
                <a:cs typeface="MathJax_Main"/>
              </a:rPr>
              <a:t>= </a:t>
            </a:r>
            <a:r>
              <a:rPr sz="2180" i="1" spc="-50" dirty="0">
                <a:latin typeface="Times New Roman"/>
                <a:cs typeface="Times New Roman"/>
              </a:rPr>
              <a:t>ab</a:t>
            </a:r>
            <a:r>
              <a:rPr sz="2180" spc="-50" dirty="0">
                <a:latin typeface="LM Sans 10"/>
                <a:cs typeface="LM Sans 10"/>
              </a:rPr>
              <a:t>. </a:t>
            </a:r>
            <a:r>
              <a:rPr sz="2180" spc="-50" dirty="0">
                <a:latin typeface="LM Sans 10"/>
                <a:cs typeface="LM Sans 10"/>
              </a:rPr>
              <a:t>We </a:t>
            </a:r>
            <a:r>
              <a:rPr sz="2180" spc="-10" dirty="0">
                <a:latin typeface="LM Sans 10"/>
                <a:cs typeface="LM Sans 10"/>
              </a:rPr>
              <a:t>claim that </a:t>
            </a:r>
            <a:r>
              <a:rPr sz="2180" i="1" spc="50" dirty="0">
                <a:latin typeface="Times New Roman"/>
                <a:cs typeface="Times New Roman"/>
              </a:rPr>
              <a:t>a </a:t>
            </a:r>
            <a:r>
              <a:rPr sz="2180" i="1" spc="486" dirty="0">
                <a:latin typeface="Arial"/>
                <a:cs typeface="Arial"/>
              </a:rPr>
              <a:t>≤ </a:t>
            </a:r>
            <a:r>
              <a:rPr sz="3270" i="1" spc="595" baseline="40404" dirty="0">
                <a:latin typeface="Arial"/>
                <a:cs typeface="Arial"/>
              </a:rPr>
              <a:t>√</a:t>
            </a:r>
            <a:r>
              <a:rPr sz="2180" i="1" spc="396" dirty="0">
                <a:latin typeface="Times New Roman"/>
                <a:cs typeface="Times New Roman"/>
              </a:rPr>
              <a:t>n</a:t>
            </a:r>
            <a:r>
              <a:rPr sz="2180" i="1" spc="-226" dirty="0">
                <a:latin typeface="Times New Roman"/>
                <a:cs typeface="Times New Roman"/>
              </a:rPr>
              <a:t> </a:t>
            </a:r>
            <a:r>
              <a:rPr sz="2180" spc="-50" dirty="0">
                <a:latin typeface="LM Sans 10"/>
                <a:cs typeface="LM Sans 10"/>
              </a:rPr>
              <a:t>or</a:t>
            </a:r>
            <a:endParaRPr sz="2180" dirty="0">
              <a:latin typeface="LM Sans 10"/>
              <a:cs typeface="LM Sans 10"/>
            </a:endParaRPr>
          </a:p>
          <a:p>
            <a:pPr marL="327179" marR="357380">
              <a:lnSpc>
                <a:spcPct val="102699"/>
              </a:lnSpc>
            </a:pPr>
            <a:r>
              <a:rPr sz="2180" i="1" spc="-168" dirty="0">
                <a:latin typeface="Times New Roman"/>
                <a:cs typeface="Times New Roman"/>
              </a:rPr>
              <a:t>b </a:t>
            </a:r>
            <a:r>
              <a:rPr sz="2180" i="1" spc="486" dirty="0">
                <a:latin typeface="Arial"/>
                <a:cs typeface="Arial"/>
              </a:rPr>
              <a:t>≤</a:t>
            </a:r>
            <a:r>
              <a:rPr sz="2180" i="1" spc="-396" dirty="0">
                <a:latin typeface="Arial"/>
                <a:cs typeface="Arial"/>
              </a:rPr>
              <a:t> </a:t>
            </a:r>
            <a:r>
              <a:rPr sz="3270" i="1" spc="400" baseline="40404" dirty="0">
                <a:latin typeface="Arial"/>
                <a:cs typeface="Arial"/>
              </a:rPr>
              <a:t>√</a:t>
            </a:r>
            <a:r>
              <a:rPr sz="2180" i="1" spc="268" dirty="0">
                <a:latin typeface="Times New Roman"/>
                <a:cs typeface="Times New Roman"/>
              </a:rPr>
              <a:t>n</a:t>
            </a:r>
            <a:r>
              <a:rPr sz="2180" spc="268" dirty="0">
                <a:latin typeface="LM Sans 10"/>
                <a:cs typeface="LM Sans 10"/>
              </a:rPr>
              <a:t>. </a:t>
            </a:r>
            <a:r>
              <a:rPr sz="2180" spc="-20" dirty="0">
                <a:latin typeface="LM Sans 10"/>
                <a:cs typeface="LM Sans 10"/>
              </a:rPr>
              <a:t>Indeed, assuming </a:t>
            </a:r>
            <a:r>
              <a:rPr sz="2180" spc="-50" dirty="0">
                <a:latin typeface="LM Sans 10"/>
                <a:cs typeface="LM Sans 10"/>
              </a:rPr>
              <a:t>by </a:t>
            </a:r>
            <a:r>
              <a:rPr sz="2180" spc="-10" dirty="0">
                <a:latin typeface="LM Sans 10"/>
                <a:cs typeface="LM Sans 10"/>
              </a:rPr>
              <a:t>contradiction that </a:t>
            </a:r>
            <a:r>
              <a:rPr sz="2180" i="1" spc="50" dirty="0">
                <a:latin typeface="Times New Roman"/>
                <a:cs typeface="Times New Roman"/>
              </a:rPr>
              <a:t>a </a:t>
            </a:r>
            <a:r>
              <a:rPr sz="2180" i="1" spc="208" dirty="0">
                <a:latin typeface="Times New Roman"/>
                <a:cs typeface="Times New Roman"/>
              </a:rPr>
              <a:t>&gt; </a:t>
            </a:r>
            <a:r>
              <a:rPr sz="3270" i="1" spc="595" baseline="40404" dirty="0">
                <a:latin typeface="Arial"/>
                <a:cs typeface="Arial"/>
              </a:rPr>
              <a:t>√</a:t>
            </a:r>
            <a:r>
              <a:rPr sz="2180" i="1" spc="396" dirty="0">
                <a:latin typeface="Times New Roman"/>
                <a:cs typeface="Times New Roman"/>
              </a:rPr>
              <a:t>n </a:t>
            </a:r>
            <a:r>
              <a:rPr sz="2180" spc="-20" dirty="0">
                <a:latin typeface="LM Sans 10"/>
                <a:cs typeface="LM Sans 10"/>
              </a:rPr>
              <a:t>and </a:t>
            </a:r>
            <a:r>
              <a:rPr sz="2180" i="1" spc="-168" dirty="0">
                <a:latin typeface="Times New Roman"/>
                <a:cs typeface="Times New Roman"/>
              </a:rPr>
              <a:t>b </a:t>
            </a:r>
            <a:r>
              <a:rPr sz="2180" i="1" spc="208" dirty="0">
                <a:latin typeface="Times New Roman"/>
                <a:cs typeface="Times New Roman"/>
              </a:rPr>
              <a:t>&gt; </a:t>
            </a:r>
            <a:r>
              <a:rPr sz="3270" i="1" spc="400" baseline="40404" dirty="0">
                <a:latin typeface="Arial"/>
                <a:cs typeface="Arial"/>
              </a:rPr>
              <a:t>√</a:t>
            </a:r>
            <a:r>
              <a:rPr sz="2180" i="1" spc="268" dirty="0">
                <a:latin typeface="Times New Roman"/>
                <a:cs typeface="Times New Roman"/>
              </a:rPr>
              <a:t>n</a:t>
            </a:r>
            <a:r>
              <a:rPr sz="2180" spc="268" dirty="0">
                <a:latin typeface="LM Sans 10"/>
                <a:cs typeface="LM Sans 10"/>
              </a:rPr>
              <a:t>, </a:t>
            </a:r>
            <a:r>
              <a:rPr sz="2180" spc="-50" dirty="0">
                <a:latin typeface="LM Sans 10"/>
                <a:cs typeface="LM Sans 10"/>
              </a:rPr>
              <a:t>we  </a:t>
            </a:r>
            <a:r>
              <a:rPr sz="2180" spc="-30" dirty="0">
                <a:latin typeface="LM Sans 10"/>
                <a:cs typeface="LM Sans 10"/>
              </a:rPr>
              <a:t>would</a:t>
            </a:r>
            <a:r>
              <a:rPr sz="2180" spc="-10" dirty="0">
                <a:latin typeface="LM Sans 10"/>
                <a:cs typeface="LM Sans 10"/>
              </a:rPr>
              <a:t> get </a:t>
            </a:r>
            <a:r>
              <a:rPr sz="2180" i="1" spc="198" dirty="0">
                <a:latin typeface="Times New Roman"/>
                <a:cs typeface="Times New Roman"/>
              </a:rPr>
              <a:t>n</a:t>
            </a:r>
            <a:r>
              <a:rPr sz="2180" i="1" spc="50" dirty="0">
                <a:latin typeface="Times New Roman"/>
                <a:cs typeface="Times New Roman"/>
              </a:rPr>
              <a:t> </a:t>
            </a:r>
            <a:r>
              <a:rPr sz="2180" spc="-20" dirty="0">
                <a:latin typeface="MathJax_Main"/>
                <a:cs typeface="MathJax_Main"/>
              </a:rPr>
              <a:t>=</a:t>
            </a:r>
            <a:r>
              <a:rPr sz="2180" spc="50" dirty="0">
                <a:latin typeface="MathJax_Main"/>
                <a:cs typeface="MathJax_Main"/>
              </a:rPr>
              <a:t> </a:t>
            </a:r>
            <a:r>
              <a:rPr sz="2180" i="1" spc="-59" dirty="0">
                <a:latin typeface="Times New Roman"/>
                <a:cs typeface="Times New Roman"/>
              </a:rPr>
              <a:t>ab</a:t>
            </a:r>
            <a:r>
              <a:rPr sz="2180" i="1" spc="50" dirty="0">
                <a:latin typeface="Times New Roman"/>
                <a:cs typeface="Times New Roman"/>
              </a:rPr>
              <a:t> </a:t>
            </a:r>
            <a:r>
              <a:rPr sz="2180" i="1" spc="208" dirty="0">
                <a:latin typeface="Times New Roman"/>
                <a:cs typeface="Times New Roman"/>
              </a:rPr>
              <a:t>&gt;</a:t>
            </a:r>
            <a:r>
              <a:rPr sz="2180" i="1" spc="50" dirty="0">
                <a:latin typeface="Times New Roman"/>
                <a:cs typeface="Times New Roman"/>
              </a:rPr>
              <a:t> </a:t>
            </a:r>
            <a:r>
              <a:rPr sz="3270" i="1" spc="595" baseline="40404" dirty="0">
                <a:latin typeface="Arial"/>
                <a:cs typeface="Arial"/>
              </a:rPr>
              <a:t>√</a:t>
            </a:r>
            <a:r>
              <a:rPr sz="2180" i="1" spc="396" dirty="0">
                <a:latin typeface="Times New Roman"/>
                <a:cs typeface="Times New Roman"/>
              </a:rPr>
              <a:t>n</a:t>
            </a:r>
            <a:r>
              <a:rPr sz="2180" i="1" spc="-69" dirty="0">
                <a:latin typeface="Times New Roman"/>
                <a:cs typeface="Times New Roman"/>
              </a:rPr>
              <a:t> </a:t>
            </a:r>
            <a:r>
              <a:rPr sz="2180" i="1" spc="-10" dirty="0">
                <a:latin typeface="Arial"/>
                <a:cs typeface="Arial"/>
              </a:rPr>
              <a:t>·</a:t>
            </a:r>
            <a:r>
              <a:rPr sz="2180" i="1" spc="-129" dirty="0">
                <a:latin typeface="Arial"/>
                <a:cs typeface="Arial"/>
              </a:rPr>
              <a:t> </a:t>
            </a:r>
            <a:r>
              <a:rPr sz="3270" i="1" spc="595" baseline="40404" dirty="0">
                <a:latin typeface="Arial"/>
                <a:cs typeface="Arial"/>
              </a:rPr>
              <a:t>√</a:t>
            </a:r>
            <a:r>
              <a:rPr sz="2180" i="1" spc="396" dirty="0">
                <a:latin typeface="Times New Roman"/>
                <a:cs typeface="Times New Roman"/>
              </a:rPr>
              <a:t>n</a:t>
            </a:r>
            <a:r>
              <a:rPr sz="2180" i="1" spc="50" dirty="0">
                <a:latin typeface="Times New Roman"/>
                <a:cs typeface="Times New Roman"/>
              </a:rPr>
              <a:t> </a:t>
            </a:r>
            <a:r>
              <a:rPr sz="2180" spc="-20" dirty="0">
                <a:latin typeface="MathJax_Main"/>
                <a:cs typeface="MathJax_Main"/>
              </a:rPr>
              <a:t>=</a:t>
            </a:r>
            <a:r>
              <a:rPr sz="2180" spc="50" dirty="0">
                <a:latin typeface="MathJax_Main"/>
                <a:cs typeface="MathJax_Main"/>
              </a:rPr>
              <a:t> </a:t>
            </a:r>
            <a:r>
              <a:rPr sz="2180" i="1" spc="99" dirty="0">
                <a:latin typeface="Times New Roman"/>
                <a:cs typeface="Times New Roman"/>
              </a:rPr>
              <a:t>n</a:t>
            </a:r>
            <a:r>
              <a:rPr sz="2180" spc="99" dirty="0">
                <a:latin typeface="LM Sans 10"/>
                <a:cs typeface="LM Sans 10"/>
              </a:rPr>
              <a:t>,</a:t>
            </a:r>
            <a:r>
              <a:rPr sz="2180" spc="-10" dirty="0">
                <a:latin typeface="LM Sans 10"/>
                <a:cs typeface="LM Sans 10"/>
              </a:rPr>
              <a:t> a contradiction.</a:t>
            </a:r>
            <a:r>
              <a:rPr sz="2180" spc="226" dirty="0">
                <a:latin typeface="LM Sans 10"/>
                <a:cs typeface="LM Sans 10"/>
              </a:rPr>
              <a:t> </a:t>
            </a:r>
            <a:r>
              <a:rPr sz="2180" spc="-20" dirty="0">
                <a:latin typeface="LM Sans 10"/>
                <a:cs typeface="LM Sans 10"/>
              </a:rPr>
              <a:t>So, </a:t>
            </a:r>
            <a:r>
              <a:rPr sz="2180" i="1" spc="50" dirty="0">
                <a:latin typeface="Times New Roman"/>
                <a:cs typeface="Times New Roman"/>
              </a:rPr>
              <a:t>a </a:t>
            </a:r>
            <a:r>
              <a:rPr sz="2180" i="1" spc="486" dirty="0">
                <a:latin typeface="Arial"/>
                <a:cs typeface="Arial"/>
              </a:rPr>
              <a:t>≤</a:t>
            </a:r>
            <a:r>
              <a:rPr sz="2180" i="1" spc="-10" dirty="0">
                <a:latin typeface="Arial"/>
                <a:cs typeface="Arial"/>
              </a:rPr>
              <a:t> </a:t>
            </a:r>
            <a:r>
              <a:rPr sz="3270" i="1" spc="595" baseline="40404" dirty="0">
                <a:latin typeface="Arial"/>
                <a:cs typeface="Arial"/>
              </a:rPr>
              <a:t>√</a:t>
            </a:r>
            <a:r>
              <a:rPr sz="2180" i="1" spc="396" dirty="0">
                <a:latin typeface="Times New Roman"/>
                <a:cs typeface="Times New Roman"/>
              </a:rPr>
              <a:t>n</a:t>
            </a:r>
            <a:r>
              <a:rPr sz="2180" i="1" spc="168" dirty="0">
                <a:latin typeface="Times New Roman"/>
                <a:cs typeface="Times New Roman"/>
              </a:rPr>
              <a:t> </a:t>
            </a:r>
            <a:r>
              <a:rPr sz="2180" spc="-50" dirty="0">
                <a:latin typeface="LM Sans 10"/>
                <a:cs typeface="LM Sans 10"/>
              </a:rPr>
              <a:t>or</a:t>
            </a:r>
            <a:endParaRPr sz="2180" dirty="0">
              <a:latin typeface="LM Sans 10"/>
              <a:cs typeface="LM Sans 10"/>
            </a:endParaRPr>
          </a:p>
          <a:p>
            <a:pPr marL="327179" marR="432883">
              <a:lnSpc>
                <a:spcPct val="102600"/>
              </a:lnSpc>
            </a:pPr>
            <a:r>
              <a:rPr sz="2180" i="1" spc="-168" dirty="0">
                <a:latin typeface="Times New Roman"/>
                <a:cs typeface="Times New Roman"/>
              </a:rPr>
              <a:t>b </a:t>
            </a:r>
            <a:r>
              <a:rPr sz="2180" i="1" spc="486" dirty="0">
                <a:latin typeface="Arial"/>
                <a:cs typeface="Arial"/>
              </a:rPr>
              <a:t>≤ </a:t>
            </a:r>
            <a:r>
              <a:rPr sz="3270" i="1" spc="400" baseline="40404" dirty="0">
                <a:latin typeface="Arial"/>
                <a:cs typeface="Arial"/>
              </a:rPr>
              <a:t>√</a:t>
            </a:r>
            <a:r>
              <a:rPr sz="2180" i="1" spc="268" dirty="0">
                <a:latin typeface="Times New Roman"/>
                <a:cs typeface="Times New Roman"/>
              </a:rPr>
              <a:t>n</a:t>
            </a:r>
            <a:r>
              <a:rPr sz="2180" spc="268" dirty="0">
                <a:latin typeface="LM Sans 10"/>
                <a:cs typeface="LM Sans 10"/>
              </a:rPr>
              <a:t>. </a:t>
            </a:r>
            <a:r>
              <a:rPr sz="2180" spc="-20" dirty="0">
                <a:latin typeface="LM Sans 10"/>
                <a:cs typeface="LM Sans 10"/>
              </a:rPr>
              <a:t>Thus, </a:t>
            </a:r>
            <a:r>
              <a:rPr sz="2180" i="1" spc="198" dirty="0">
                <a:latin typeface="Times New Roman"/>
                <a:cs typeface="Times New Roman"/>
              </a:rPr>
              <a:t>n </a:t>
            </a:r>
            <a:r>
              <a:rPr sz="2180" spc="-20" dirty="0">
                <a:latin typeface="LM Sans 10"/>
                <a:cs typeface="LM Sans 10"/>
              </a:rPr>
              <a:t>has </a:t>
            </a:r>
            <a:r>
              <a:rPr sz="2180" spc="-10" dirty="0">
                <a:latin typeface="LM Sans 10"/>
                <a:cs typeface="LM Sans 10"/>
              </a:rPr>
              <a:t>a positive </a:t>
            </a:r>
            <a:r>
              <a:rPr sz="2180" spc="-30" dirty="0">
                <a:latin typeface="LM Sans 10"/>
                <a:cs typeface="LM Sans 10"/>
              </a:rPr>
              <a:t>divisor </a:t>
            </a:r>
            <a:r>
              <a:rPr sz="2180" i="1" spc="486" dirty="0">
                <a:latin typeface="Arial"/>
                <a:cs typeface="Arial"/>
              </a:rPr>
              <a:t>≤ </a:t>
            </a:r>
            <a:r>
              <a:rPr sz="3270" i="1" spc="400" baseline="40404" dirty="0">
                <a:latin typeface="Arial"/>
                <a:cs typeface="Arial"/>
              </a:rPr>
              <a:t>√</a:t>
            </a:r>
            <a:r>
              <a:rPr sz="2180" i="1" spc="268" dirty="0">
                <a:latin typeface="Times New Roman"/>
                <a:cs typeface="Times New Roman"/>
              </a:rPr>
              <a:t>n</a:t>
            </a:r>
            <a:r>
              <a:rPr sz="2180" spc="268" dirty="0">
                <a:latin typeface="LM Sans 10"/>
                <a:cs typeface="LM Sans 10"/>
              </a:rPr>
              <a:t>. </a:t>
            </a:r>
            <a:r>
              <a:rPr sz="2180" spc="-20" dirty="0">
                <a:latin typeface="LM Sans 10"/>
                <a:cs typeface="LM Sans 10"/>
              </a:rPr>
              <a:t>If </a:t>
            </a:r>
            <a:r>
              <a:rPr sz="2180" spc="-10" dirty="0">
                <a:latin typeface="LM Sans 10"/>
                <a:cs typeface="LM Sans 10"/>
              </a:rPr>
              <a:t>the </a:t>
            </a:r>
            <a:r>
              <a:rPr sz="2180" spc="-30" dirty="0">
                <a:latin typeface="LM Sans 10"/>
                <a:cs typeface="LM Sans 10"/>
              </a:rPr>
              <a:t>divisor </a:t>
            </a:r>
            <a:r>
              <a:rPr sz="2180" i="1" spc="30" dirty="0">
                <a:latin typeface="Times New Roman"/>
                <a:cs typeface="Times New Roman"/>
              </a:rPr>
              <a:t>d </a:t>
            </a:r>
            <a:r>
              <a:rPr sz="2180" spc="-20" dirty="0">
                <a:latin typeface="LM Sans 10"/>
                <a:cs typeface="LM Sans 10"/>
              </a:rPr>
              <a:t>is </a:t>
            </a:r>
            <a:r>
              <a:rPr sz="2180" spc="-30" dirty="0">
                <a:latin typeface="LM Sans 10"/>
                <a:cs typeface="LM Sans 10"/>
              </a:rPr>
              <a:t>prime,  </a:t>
            </a:r>
            <a:r>
              <a:rPr sz="2180" spc="-10" dirty="0">
                <a:latin typeface="LM Sans 10"/>
                <a:cs typeface="LM Sans 10"/>
              </a:rPr>
              <a:t>then the </a:t>
            </a:r>
            <a:r>
              <a:rPr sz="2180" spc="-30" dirty="0">
                <a:latin typeface="LM Sans 10"/>
                <a:cs typeface="LM Sans 10"/>
              </a:rPr>
              <a:t>theorem follows. </a:t>
            </a:r>
            <a:r>
              <a:rPr sz="2180" spc="-20" dirty="0">
                <a:latin typeface="LM Sans 10"/>
                <a:cs typeface="LM Sans 10"/>
              </a:rPr>
              <a:t>If </a:t>
            </a:r>
            <a:r>
              <a:rPr sz="2180" spc="-10" dirty="0">
                <a:latin typeface="LM Sans 10"/>
                <a:cs typeface="LM Sans 10"/>
              </a:rPr>
              <a:t>the </a:t>
            </a:r>
            <a:r>
              <a:rPr sz="2180" spc="-30" dirty="0">
                <a:latin typeface="LM Sans 10"/>
                <a:cs typeface="LM Sans 10"/>
              </a:rPr>
              <a:t>divisor </a:t>
            </a:r>
            <a:r>
              <a:rPr sz="2180" i="1" spc="30" dirty="0">
                <a:latin typeface="Times New Roman"/>
                <a:cs typeface="Times New Roman"/>
              </a:rPr>
              <a:t>d </a:t>
            </a:r>
            <a:r>
              <a:rPr sz="2180" spc="-20" dirty="0">
                <a:latin typeface="LM Sans 10"/>
                <a:cs typeface="LM Sans 10"/>
              </a:rPr>
              <a:t>is </a:t>
            </a:r>
            <a:r>
              <a:rPr sz="2180" spc="-10" dirty="0">
                <a:latin typeface="LM Sans 10"/>
                <a:cs typeface="LM Sans 10"/>
              </a:rPr>
              <a:t>composite, then </a:t>
            </a:r>
            <a:r>
              <a:rPr sz="2180" spc="-50" dirty="0">
                <a:latin typeface="LM Sans 10"/>
                <a:cs typeface="LM Sans 10"/>
              </a:rPr>
              <a:t>by </a:t>
            </a:r>
            <a:r>
              <a:rPr sz="2180" spc="-10" dirty="0">
                <a:latin typeface="LM Sans 10"/>
                <a:cs typeface="LM Sans 10"/>
              </a:rPr>
              <a:t>the  </a:t>
            </a:r>
            <a:r>
              <a:rPr sz="2180" spc="-30" dirty="0">
                <a:latin typeface="LM Sans 10"/>
                <a:cs typeface="LM Sans 10"/>
              </a:rPr>
              <a:t>Fundamental Theorem </a:t>
            </a:r>
            <a:r>
              <a:rPr sz="2180" spc="-10" dirty="0">
                <a:latin typeface="LM Sans 10"/>
                <a:cs typeface="LM Sans 10"/>
              </a:rPr>
              <a:t>of </a:t>
            </a:r>
            <a:r>
              <a:rPr sz="2180" spc="-20" dirty="0">
                <a:latin typeface="LM Sans 10"/>
                <a:cs typeface="LM Sans 10"/>
              </a:rPr>
              <a:t>Arithmetic, it has </a:t>
            </a:r>
            <a:r>
              <a:rPr sz="2180" spc="-10" dirty="0">
                <a:latin typeface="LM Sans 10"/>
                <a:cs typeface="LM Sans 10"/>
              </a:rPr>
              <a:t>a </a:t>
            </a:r>
            <a:r>
              <a:rPr sz="2180" spc="-30" dirty="0">
                <a:latin typeface="LM Sans 10"/>
                <a:cs typeface="LM Sans 10"/>
              </a:rPr>
              <a:t>prime divisor </a:t>
            </a:r>
            <a:r>
              <a:rPr sz="2180" i="1" spc="-10" dirty="0">
                <a:latin typeface="Times New Roman"/>
                <a:cs typeface="Times New Roman"/>
              </a:rPr>
              <a:t>p </a:t>
            </a:r>
            <a:r>
              <a:rPr sz="2180" i="1" spc="208" dirty="0">
                <a:latin typeface="Times New Roman"/>
                <a:cs typeface="Times New Roman"/>
              </a:rPr>
              <a:t>&lt; </a:t>
            </a:r>
            <a:r>
              <a:rPr sz="2180" i="1" spc="30" dirty="0">
                <a:latin typeface="Times New Roman"/>
                <a:cs typeface="Times New Roman"/>
              </a:rPr>
              <a:t>d </a:t>
            </a:r>
            <a:r>
              <a:rPr sz="2180" i="1" spc="486" dirty="0">
                <a:latin typeface="Arial"/>
                <a:cs typeface="Arial"/>
              </a:rPr>
              <a:t>≤ </a:t>
            </a:r>
            <a:r>
              <a:rPr sz="3270" i="1" spc="400" baseline="40404" dirty="0">
                <a:latin typeface="Arial"/>
                <a:cs typeface="Arial"/>
              </a:rPr>
              <a:t>√</a:t>
            </a:r>
            <a:r>
              <a:rPr sz="2180" i="1" spc="268" dirty="0">
                <a:latin typeface="Times New Roman"/>
                <a:cs typeface="Times New Roman"/>
              </a:rPr>
              <a:t>n</a:t>
            </a:r>
            <a:r>
              <a:rPr sz="2180" spc="268" dirty="0">
                <a:latin typeface="LM Sans 10"/>
                <a:cs typeface="LM Sans 10"/>
              </a:rPr>
              <a:t>,  </a:t>
            </a:r>
            <a:r>
              <a:rPr sz="2180" spc="-20" dirty="0">
                <a:latin typeface="LM Sans 10"/>
                <a:cs typeface="LM Sans 10"/>
              </a:rPr>
              <a:t>and </a:t>
            </a:r>
            <a:r>
              <a:rPr sz="2180" spc="-10" dirty="0">
                <a:latin typeface="LM Sans 10"/>
                <a:cs typeface="LM Sans 10"/>
              </a:rPr>
              <a:t>since </a:t>
            </a:r>
            <a:r>
              <a:rPr sz="2180" i="1" spc="10" dirty="0">
                <a:latin typeface="Times New Roman"/>
                <a:cs typeface="Times New Roman"/>
              </a:rPr>
              <a:t>p</a:t>
            </a:r>
            <a:r>
              <a:rPr sz="2180" i="1" spc="10" dirty="0">
                <a:latin typeface="Arial"/>
                <a:cs typeface="Arial"/>
              </a:rPr>
              <a:t>|</a:t>
            </a:r>
            <a:r>
              <a:rPr sz="2180" i="1" spc="10" dirty="0">
                <a:latin typeface="Times New Roman"/>
                <a:cs typeface="Times New Roman"/>
              </a:rPr>
              <a:t>d </a:t>
            </a:r>
            <a:r>
              <a:rPr sz="2180" spc="-20" dirty="0">
                <a:latin typeface="LM Sans 10"/>
                <a:cs typeface="LM Sans 10"/>
              </a:rPr>
              <a:t>and </a:t>
            </a:r>
            <a:r>
              <a:rPr sz="2180" i="1" spc="59" dirty="0">
                <a:latin typeface="Times New Roman"/>
                <a:cs typeface="Times New Roman"/>
              </a:rPr>
              <a:t>d</a:t>
            </a:r>
            <a:r>
              <a:rPr sz="2180" i="1" spc="59" dirty="0">
                <a:latin typeface="Arial"/>
                <a:cs typeface="Arial"/>
              </a:rPr>
              <a:t>|</a:t>
            </a:r>
            <a:r>
              <a:rPr sz="2180" i="1" spc="59" dirty="0">
                <a:latin typeface="Times New Roman"/>
                <a:cs typeface="Times New Roman"/>
              </a:rPr>
              <a:t>n</a:t>
            </a:r>
            <a:r>
              <a:rPr sz="2180" spc="59" dirty="0">
                <a:latin typeface="LM Sans 10"/>
                <a:cs typeface="LM Sans 10"/>
              </a:rPr>
              <a:t>, </a:t>
            </a:r>
            <a:r>
              <a:rPr sz="2180" spc="-50" dirty="0">
                <a:latin typeface="LM Sans 10"/>
                <a:cs typeface="LM Sans 10"/>
              </a:rPr>
              <a:t>we </a:t>
            </a:r>
            <a:r>
              <a:rPr sz="2180" spc="-20" dirty="0">
                <a:latin typeface="LM Sans 10"/>
                <a:cs typeface="LM Sans 10"/>
              </a:rPr>
              <a:t>have </a:t>
            </a:r>
            <a:r>
              <a:rPr sz="2180" spc="-10" dirty="0">
                <a:latin typeface="LM Sans 10"/>
                <a:cs typeface="LM Sans 10"/>
              </a:rPr>
              <a:t>that </a:t>
            </a:r>
            <a:r>
              <a:rPr sz="2180" i="1" spc="-10" dirty="0">
                <a:latin typeface="Times New Roman"/>
                <a:cs typeface="Times New Roman"/>
              </a:rPr>
              <a:t>p </a:t>
            </a:r>
            <a:r>
              <a:rPr sz="2180" spc="-20" dirty="0">
                <a:latin typeface="LM Sans 10"/>
                <a:cs typeface="LM Sans 10"/>
              </a:rPr>
              <a:t>divides </a:t>
            </a:r>
            <a:r>
              <a:rPr sz="2180" i="1" spc="99" dirty="0">
                <a:latin typeface="Times New Roman"/>
                <a:cs typeface="Times New Roman"/>
              </a:rPr>
              <a:t>n</a:t>
            </a:r>
            <a:r>
              <a:rPr sz="2180" spc="99" dirty="0">
                <a:latin typeface="LM Sans 10"/>
                <a:cs typeface="LM Sans 10"/>
              </a:rPr>
              <a:t>, </a:t>
            </a:r>
            <a:r>
              <a:rPr sz="2180" spc="-20" dirty="0">
                <a:latin typeface="LM Sans 10"/>
                <a:cs typeface="LM Sans 10"/>
              </a:rPr>
              <a:t>and </a:t>
            </a:r>
            <a:r>
              <a:rPr sz="2180" spc="-10" dirty="0">
                <a:latin typeface="LM Sans 10"/>
                <a:cs typeface="LM Sans 10"/>
              </a:rPr>
              <a:t>the </a:t>
            </a:r>
            <a:r>
              <a:rPr sz="2180" spc="-30" dirty="0">
                <a:latin typeface="LM Sans 10"/>
                <a:cs typeface="LM Sans 10"/>
              </a:rPr>
              <a:t>theorem follows  </a:t>
            </a:r>
            <a:r>
              <a:rPr sz="2180" spc="-20" dirty="0">
                <a:latin typeface="LM Sans 10"/>
                <a:cs typeface="LM Sans 10"/>
              </a:rPr>
              <a:t>in </a:t>
            </a:r>
            <a:r>
              <a:rPr sz="2180" spc="-10" dirty="0">
                <a:latin typeface="LM Sans 10"/>
                <a:cs typeface="LM Sans 10"/>
              </a:rPr>
              <a:t>this case </a:t>
            </a:r>
            <a:r>
              <a:rPr sz="2180" spc="-20" dirty="0">
                <a:latin typeface="LM Sans 10"/>
                <a:cs typeface="LM Sans 10"/>
              </a:rPr>
              <a:t>as well.</a:t>
            </a:r>
            <a:r>
              <a:rPr sz="2180" spc="226" dirty="0">
                <a:latin typeface="LM Sans 10"/>
                <a:cs typeface="LM Sans 10"/>
              </a:rPr>
              <a:t> </a:t>
            </a:r>
            <a:r>
              <a:rPr sz="2180" spc="-20" dirty="0">
                <a:latin typeface="MathJax_AMS"/>
                <a:cs typeface="MathJax_AMS"/>
              </a:rPr>
              <a:t>Q</a:t>
            </a:r>
            <a:endParaRPr sz="2180" dirty="0">
              <a:latin typeface="MathJax_AMS"/>
              <a:cs typeface="MathJax_AMS"/>
            </a:endParaRPr>
          </a:p>
        </p:txBody>
      </p:sp>
    </p:spTree>
    <p:extLst>
      <p:ext uri="{BB962C8B-B14F-4D97-AF65-F5344CB8AC3E}">
        <p14:creationId xmlns:p14="http://schemas.microsoft.com/office/powerpoint/2010/main" val="1636272231"/>
      </p:ext>
    </p:extLst>
  </p:cSld>
  <p:clrMapOvr>
    <a:masterClrMapping/>
  </p:clrMapOvr>
  <p:transition>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object 43"/>
          <p:cNvSpPr/>
          <p:nvPr/>
        </p:nvSpPr>
        <p:spPr>
          <a:xfrm>
            <a:off x="1528195" y="503868"/>
            <a:ext cx="9131836" cy="242861"/>
          </a:xfrm>
          <a:custGeom>
            <a:avLst/>
            <a:gdLst/>
            <a:ahLst/>
            <a:cxnLst/>
            <a:rect l="l" t="t" r="r" b="b"/>
            <a:pathLst>
              <a:path w="4608195" h="122554">
                <a:moveTo>
                  <a:pt x="4608004" y="0"/>
                </a:moveTo>
                <a:lnTo>
                  <a:pt x="0" y="0"/>
                </a:lnTo>
                <a:lnTo>
                  <a:pt x="0" y="122313"/>
                </a:lnTo>
                <a:lnTo>
                  <a:pt x="4608004" y="122313"/>
                </a:lnTo>
                <a:lnTo>
                  <a:pt x="4608004" y="0"/>
                </a:lnTo>
                <a:close/>
              </a:path>
            </a:pathLst>
          </a:custGeom>
          <a:solidFill>
            <a:srgbClr val="8484D1"/>
          </a:solidFill>
        </p:spPr>
        <p:txBody>
          <a:bodyPr wrap="square" lIns="0" tIns="0" rIns="0" bIns="0" rtlCol="0"/>
          <a:lstStyle/>
          <a:p>
            <a:endParaRPr sz="3567"/>
          </a:p>
        </p:txBody>
      </p:sp>
      <p:sp>
        <p:nvSpPr>
          <p:cNvPr id="44" name="object 44"/>
          <p:cNvSpPr txBox="1"/>
          <p:nvPr/>
        </p:nvSpPr>
        <p:spPr>
          <a:xfrm>
            <a:off x="1742214" y="495422"/>
            <a:ext cx="479431" cy="207141"/>
          </a:xfrm>
          <a:prstGeom prst="rect">
            <a:avLst/>
          </a:prstGeom>
        </p:spPr>
        <p:txBody>
          <a:bodyPr vert="horz" wrap="square" lIns="0" tIns="23909" rIns="0" bIns="0" rtlCol="0">
            <a:spAutoFit/>
          </a:bodyPr>
          <a:lstStyle/>
          <a:p>
            <a:pPr>
              <a:spcBef>
                <a:spcPts val="188"/>
              </a:spcBef>
            </a:pPr>
            <a:r>
              <a:rPr sz="1189" spc="-20" dirty="0">
                <a:solidFill>
                  <a:srgbClr val="FFFFFF"/>
                </a:solidFill>
                <a:latin typeface="LM Sans 8"/>
                <a:cs typeface="LM Sans 8"/>
              </a:rPr>
              <a:t>Primes</a:t>
            </a:r>
            <a:endParaRPr sz="1189">
              <a:latin typeface="LM Sans 8"/>
              <a:cs typeface="LM Sans 8"/>
            </a:endParaRPr>
          </a:p>
        </p:txBody>
      </p:sp>
      <p:grpSp>
        <p:nvGrpSpPr>
          <p:cNvPr id="45" name="object 45"/>
          <p:cNvGrpSpPr/>
          <p:nvPr/>
        </p:nvGrpSpPr>
        <p:grpSpPr>
          <a:xfrm>
            <a:off x="1702071" y="1303170"/>
            <a:ext cx="8885200" cy="918594"/>
            <a:chOff x="87743" y="657618"/>
            <a:chExt cx="4483735" cy="463550"/>
          </a:xfrm>
        </p:grpSpPr>
        <p:sp>
          <p:nvSpPr>
            <p:cNvPr id="46" name="object 46"/>
            <p:cNvSpPr/>
            <p:nvPr/>
          </p:nvSpPr>
          <p:spPr>
            <a:xfrm>
              <a:off x="87743" y="657618"/>
              <a:ext cx="4432935" cy="187960"/>
            </a:xfrm>
            <a:custGeom>
              <a:avLst/>
              <a:gdLst/>
              <a:ahLst/>
              <a:cxnLst/>
              <a:rect l="l" t="t" r="r" b="b"/>
              <a:pathLst>
                <a:path w="4432935" h="187959">
                  <a:moveTo>
                    <a:pt x="4381767" y="0"/>
                  </a:moveTo>
                  <a:lnTo>
                    <a:pt x="50800" y="0"/>
                  </a:lnTo>
                  <a:lnTo>
                    <a:pt x="31075" y="4008"/>
                  </a:lnTo>
                  <a:lnTo>
                    <a:pt x="14922" y="14922"/>
                  </a:lnTo>
                  <a:lnTo>
                    <a:pt x="4008" y="31075"/>
                  </a:lnTo>
                  <a:lnTo>
                    <a:pt x="0" y="50800"/>
                  </a:lnTo>
                  <a:lnTo>
                    <a:pt x="0" y="187824"/>
                  </a:lnTo>
                  <a:lnTo>
                    <a:pt x="4432567" y="187824"/>
                  </a:lnTo>
                  <a:lnTo>
                    <a:pt x="4432567" y="50800"/>
                  </a:lnTo>
                  <a:lnTo>
                    <a:pt x="4428558" y="31075"/>
                  </a:lnTo>
                  <a:lnTo>
                    <a:pt x="4417644" y="14922"/>
                  </a:lnTo>
                  <a:lnTo>
                    <a:pt x="4401492" y="4008"/>
                  </a:lnTo>
                  <a:lnTo>
                    <a:pt x="4381767" y="0"/>
                  </a:lnTo>
                  <a:close/>
                </a:path>
              </a:pathLst>
            </a:custGeom>
            <a:solidFill>
              <a:srgbClr val="D6D6EF"/>
            </a:solidFill>
          </p:spPr>
          <p:txBody>
            <a:bodyPr wrap="square" lIns="0" tIns="0" rIns="0" bIns="0" rtlCol="0"/>
            <a:lstStyle/>
            <a:p>
              <a:endParaRPr sz="3567"/>
            </a:p>
          </p:txBody>
        </p:sp>
        <p:sp>
          <p:nvSpPr>
            <p:cNvPr id="47" name="object 47"/>
            <p:cNvSpPr/>
            <p:nvPr/>
          </p:nvSpPr>
          <p:spPr>
            <a:xfrm>
              <a:off x="87744" y="832789"/>
              <a:ext cx="4432566" cy="50609"/>
            </a:xfrm>
            <a:prstGeom prst="rect">
              <a:avLst/>
            </a:prstGeom>
            <a:blipFill>
              <a:blip r:embed="rId2" cstate="print"/>
              <a:stretch>
                <a:fillRect/>
              </a:stretch>
            </a:blipFill>
          </p:spPr>
          <p:txBody>
            <a:bodyPr wrap="square" lIns="0" tIns="0" rIns="0" bIns="0" rtlCol="0"/>
            <a:lstStyle/>
            <a:p>
              <a:endParaRPr sz="3567"/>
            </a:p>
          </p:txBody>
        </p:sp>
        <p:sp>
          <p:nvSpPr>
            <p:cNvPr id="48" name="object 48"/>
            <p:cNvSpPr/>
            <p:nvPr/>
          </p:nvSpPr>
          <p:spPr>
            <a:xfrm>
              <a:off x="138544" y="1019149"/>
              <a:ext cx="101600" cy="101600"/>
            </a:xfrm>
            <a:prstGeom prst="rect">
              <a:avLst/>
            </a:prstGeom>
            <a:blipFill>
              <a:blip r:embed="rId3" cstate="print"/>
              <a:stretch>
                <a:fillRect/>
              </a:stretch>
            </a:blipFill>
          </p:spPr>
          <p:txBody>
            <a:bodyPr wrap="square" lIns="0" tIns="0" rIns="0" bIns="0" rtlCol="0"/>
            <a:lstStyle/>
            <a:p>
              <a:endParaRPr sz="3567"/>
            </a:p>
          </p:txBody>
        </p:sp>
        <p:sp>
          <p:nvSpPr>
            <p:cNvPr id="49" name="object 49"/>
            <p:cNvSpPr/>
            <p:nvPr/>
          </p:nvSpPr>
          <p:spPr>
            <a:xfrm>
              <a:off x="189344" y="1006449"/>
              <a:ext cx="4381715" cy="114300"/>
            </a:xfrm>
            <a:prstGeom prst="rect">
              <a:avLst/>
            </a:prstGeom>
            <a:blipFill>
              <a:blip r:embed="rId4" cstate="print"/>
              <a:stretch>
                <a:fillRect/>
              </a:stretch>
            </a:blipFill>
          </p:spPr>
          <p:txBody>
            <a:bodyPr wrap="square" lIns="0" tIns="0" rIns="0" bIns="0" rtlCol="0"/>
            <a:lstStyle/>
            <a:p>
              <a:endParaRPr sz="3567"/>
            </a:p>
          </p:txBody>
        </p:sp>
        <p:sp>
          <p:nvSpPr>
            <p:cNvPr id="50" name="object 50"/>
            <p:cNvSpPr/>
            <p:nvPr/>
          </p:nvSpPr>
          <p:spPr>
            <a:xfrm>
              <a:off x="4520311" y="701852"/>
              <a:ext cx="50749" cy="317296"/>
            </a:xfrm>
            <a:prstGeom prst="rect">
              <a:avLst/>
            </a:prstGeom>
            <a:blipFill>
              <a:blip r:embed="rId5" cstate="print"/>
              <a:stretch>
                <a:fillRect/>
              </a:stretch>
            </a:blipFill>
          </p:spPr>
          <p:txBody>
            <a:bodyPr wrap="square" lIns="0" tIns="0" rIns="0" bIns="0" rtlCol="0"/>
            <a:lstStyle/>
            <a:p>
              <a:endParaRPr sz="3567"/>
            </a:p>
          </p:txBody>
        </p:sp>
        <p:sp>
          <p:nvSpPr>
            <p:cNvPr id="51" name="object 51"/>
            <p:cNvSpPr/>
            <p:nvPr/>
          </p:nvSpPr>
          <p:spPr>
            <a:xfrm>
              <a:off x="87743" y="877064"/>
              <a:ext cx="4432935" cy="193040"/>
            </a:xfrm>
            <a:custGeom>
              <a:avLst/>
              <a:gdLst/>
              <a:ahLst/>
              <a:cxnLst/>
              <a:rect l="l" t="t" r="r" b="b"/>
              <a:pathLst>
                <a:path w="4432935" h="193040">
                  <a:moveTo>
                    <a:pt x="4432567" y="0"/>
                  </a:moveTo>
                  <a:lnTo>
                    <a:pt x="0" y="0"/>
                  </a:lnTo>
                  <a:lnTo>
                    <a:pt x="0" y="142085"/>
                  </a:lnTo>
                  <a:lnTo>
                    <a:pt x="4008" y="161809"/>
                  </a:lnTo>
                  <a:lnTo>
                    <a:pt x="14922" y="177962"/>
                  </a:lnTo>
                  <a:lnTo>
                    <a:pt x="31075" y="188876"/>
                  </a:lnTo>
                  <a:lnTo>
                    <a:pt x="50800" y="192885"/>
                  </a:lnTo>
                  <a:lnTo>
                    <a:pt x="4381767" y="192885"/>
                  </a:lnTo>
                  <a:lnTo>
                    <a:pt x="4401492" y="188876"/>
                  </a:lnTo>
                  <a:lnTo>
                    <a:pt x="4417644" y="177962"/>
                  </a:lnTo>
                  <a:lnTo>
                    <a:pt x="4428558" y="161809"/>
                  </a:lnTo>
                  <a:lnTo>
                    <a:pt x="4432567" y="142085"/>
                  </a:lnTo>
                  <a:lnTo>
                    <a:pt x="4432567" y="0"/>
                  </a:lnTo>
                  <a:close/>
                </a:path>
              </a:pathLst>
            </a:custGeom>
            <a:solidFill>
              <a:srgbClr val="EAEAF7"/>
            </a:solidFill>
          </p:spPr>
          <p:txBody>
            <a:bodyPr wrap="square" lIns="0" tIns="0" rIns="0" bIns="0" rtlCol="0"/>
            <a:lstStyle/>
            <a:p>
              <a:endParaRPr sz="3567"/>
            </a:p>
          </p:txBody>
        </p:sp>
        <p:sp>
          <p:nvSpPr>
            <p:cNvPr id="52" name="object 52"/>
            <p:cNvSpPr/>
            <p:nvPr/>
          </p:nvSpPr>
          <p:spPr>
            <a:xfrm>
              <a:off x="4520311" y="739946"/>
              <a:ext cx="0" cy="298450"/>
            </a:xfrm>
            <a:custGeom>
              <a:avLst/>
              <a:gdLst/>
              <a:ahLst/>
              <a:cxnLst/>
              <a:rect l="l" t="t" r="r" b="b"/>
              <a:pathLst>
                <a:path h="298450">
                  <a:moveTo>
                    <a:pt x="0" y="298252"/>
                  </a:moveTo>
                  <a:lnTo>
                    <a:pt x="0" y="0"/>
                  </a:lnTo>
                </a:path>
              </a:pathLst>
            </a:custGeom>
            <a:ln w="3175">
              <a:solidFill>
                <a:srgbClr val="7F7F7F"/>
              </a:solidFill>
            </a:ln>
          </p:spPr>
          <p:txBody>
            <a:bodyPr wrap="square" lIns="0" tIns="0" rIns="0" bIns="0" rtlCol="0"/>
            <a:lstStyle/>
            <a:p>
              <a:endParaRPr sz="3567"/>
            </a:p>
          </p:txBody>
        </p:sp>
        <p:sp>
          <p:nvSpPr>
            <p:cNvPr id="53" name="object 53"/>
            <p:cNvSpPr/>
            <p:nvPr/>
          </p:nvSpPr>
          <p:spPr>
            <a:xfrm>
              <a:off x="4520311" y="727246"/>
              <a:ext cx="0" cy="12700"/>
            </a:xfrm>
            <a:custGeom>
              <a:avLst/>
              <a:gdLst/>
              <a:ahLst/>
              <a:cxnLst/>
              <a:rect l="l" t="t" r="r" b="b"/>
              <a:pathLst>
                <a:path h="12700">
                  <a:moveTo>
                    <a:pt x="0" y="12699"/>
                  </a:moveTo>
                  <a:lnTo>
                    <a:pt x="0" y="0"/>
                  </a:lnTo>
                </a:path>
              </a:pathLst>
            </a:custGeom>
            <a:ln w="3175">
              <a:solidFill>
                <a:srgbClr val="AFAFAF"/>
              </a:solidFill>
            </a:ln>
          </p:spPr>
          <p:txBody>
            <a:bodyPr wrap="square" lIns="0" tIns="0" rIns="0" bIns="0" rtlCol="0"/>
            <a:lstStyle/>
            <a:p>
              <a:endParaRPr sz="3567"/>
            </a:p>
          </p:txBody>
        </p:sp>
        <p:sp>
          <p:nvSpPr>
            <p:cNvPr id="54" name="object 54"/>
            <p:cNvSpPr/>
            <p:nvPr/>
          </p:nvSpPr>
          <p:spPr>
            <a:xfrm>
              <a:off x="4520311" y="714546"/>
              <a:ext cx="0" cy="12700"/>
            </a:xfrm>
            <a:custGeom>
              <a:avLst/>
              <a:gdLst/>
              <a:ahLst/>
              <a:cxnLst/>
              <a:rect l="l" t="t" r="r" b="b"/>
              <a:pathLst>
                <a:path h="12700">
                  <a:moveTo>
                    <a:pt x="0" y="12699"/>
                  </a:moveTo>
                  <a:lnTo>
                    <a:pt x="0" y="0"/>
                  </a:lnTo>
                </a:path>
              </a:pathLst>
            </a:custGeom>
            <a:ln w="3175">
              <a:solidFill>
                <a:srgbClr val="CECECE"/>
              </a:solidFill>
            </a:ln>
          </p:spPr>
          <p:txBody>
            <a:bodyPr wrap="square" lIns="0" tIns="0" rIns="0" bIns="0" rtlCol="0"/>
            <a:lstStyle/>
            <a:p>
              <a:endParaRPr sz="3567"/>
            </a:p>
          </p:txBody>
        </p:sp>
        <p:sp>
          <p:nvSpPr>
            <p:cNvPr id="55" name="object 55"/>
            <p:cNvSpPr/>
            <p:nvPr/>
          </p:nvSpPr>
          <p:spPr>
            <a:xfrm>
              <a:off x="4520311" y="701846"/>
              <a:ext cx="0" cy="12700"/>
            </a:xfrm>
            <a:custGeom>
              <a:avLst/>
              <a:gdLst/>
              <a:ahLst/>
              <a:cxnLst/>
              <a:rect l="l" t="t" r="r" b="b"/>
              <a:pathLst>
                <a:path h="12700">
                  <a:moveTo>
                    <a:pt x="0" y="12699"/>
                  </a:moveTo>
                  <a:lnTo>
                    <a:pt x="0" y="0"/>
                  </a:lnTo>
                </a:path>
              </a:pathLst>
            </a:custGeom>
            <a:ln w="3175">
              <a:solidFill>
                <a:srgbClr val="EFEFEF"/>
              </a:solidFill>
            </a:ln>
          </p:spPr>
          <p:txBody>
            <a:bodyPr wrap="square" lIns="0" tIns="0" rIns="0" bIns="0" rtlCol="0"/>
            <a:lstStyle/>
            <a:p>
              <a:endParaRPr sz="3567"/>
            </a:p>
          </p:txBody>
        </p:sp>
      </p:grpSp>
      <p:sp>
        <p:nvSpPr>
          <p:cNvPr id="56" name="object 56"/>
          <p:cNvSpPr txBox="1"/>
          <p:nvPr/>
        </p:nvSpPr>
        <p:spPr>
          <a:xfrm>
            <a:off x="1601405" y="1199622"/>
            <a:ext cx="8911625" cy="5232043"/>
          </a:xfrm>
          <a:prstGeom prst="rect">
            <a:avLst/>
          </a:prstGeom>
        </p:spPr>
        <p:txBody>
          <a:bodyPr vert="horz" wrap="square" lIns="0" tIns="85568" rIns="0" bIns="0" rtlCol="0">
            <a:spAutoFit/>
          </a:bodyPr>
          <a:lstStyle/>
          <a:p>
            <a:pPr marL="201341">
              <a:spcBef>
                <a:spcPts val="674"/>
              </a:spcBef>
            </a:pPr>
            <a:r>
              <a:rPr sz="2378" spc="-30" dirty="0">
                <a:solidFill>
                  <a:srgbClr val="3333B2"/>
                </a:solidFill>
                <a:latin typeface="LM Sans 12"/>
                <a:cs typeface="LM Sans 12"/>
              </a:rPr>
              <a:t>Theorem</a:t>
            </a:r>
            <a:endParaRPr sz="2378">
              <a:latin typeface="LM Sans 12"/>
              <a:cs typeface="LM Sans 12"/>
            </a:endParaRPr>
          </a:p>
          <a:p>
            <a:pPr marL="201341">
              <a:spcBef>
                <a:spcPts val="426"/>
              </a:spcBef>
            </a:pPr>
            <a:r>
              <a:rPr sz="2180" i="1" spc="-20" dirty="0">
                <a:latin typeface="LM Sans 10"/>
                <a:cs typeface="LM Sans 10"/>
              </a:rPr>
              <a:t>There </a:t>
            </a:r>
            <a:r>
              <a:rPr sz="2180" i="1" spc="-40" dirty="0">
                <a:latin typeface="LM Sans 10"/>
                <a:cs typeface="LM Sans 10"/>
              </a:rPr>
              <a:t>are </a:t>
            </a:r>
            <a:r>
              <a:rPr sz="2180" i="1" spc="-20" dirty="0">
                <a:latin typeface="LM Sans 10"/>
                <a:cs typeface="LM Sans 10"/>
              </a:rPr>
              <a:t>infinitely many</a:t>
            </a:r>
            <a:r>
              <a:rPr sz="2180" i="1" spc="30" dirty="0">
                <a:latin typeface="LM Sans 10"/>
                <a:cs typeface="LM Sans 10"/>
              </a:rPr>
              <a:t> </a:t>
            </a:r>
            <a:r>
              <a:rPr sz="2180" i="1" spc="-30" dirty="0">
                <a:latin typeface="LM Sans 10"/>
                <a:cs typeface="LM Sans 10"/>
              </a:rPr>
              <a:t>primes.</a:t>
            </a:r>
            <a:endParaRPr sz="2180">
              <a:latin typeface="LM Sans 10"/>
              <a:cs typeface="LM Sans 10"/>
            </a:endParaRPr>
          </a:p>
          <a:p>
            <a:pPr marL="201341" marR="661908">
              <a:lnSpc>
                <a:spcPct val="102600"/>
              </a:lnSpc>
              <a:spcBef>
                <a:spcPts val="1902"/>
              </a:spcBef>
            </a:pPr>
            <a:r>
              <a:rPr sz="2180" spc="-10" dirty="0">
                <a:latin typeface="LM Sans 10"/>
                <a:cs typeface="LM Sans 10"/>
              </a:rPr>
              <a:t>Proof: </a:t>
            </a:r>
            <a:r>
              <a:rPr sz="2180" spc="-50" dirty="0">
                <a:latin typeface="LM Sans 10"/>
                <a:cs typeface="LM Sans 10"/>
              </a:rPr>
              <a:t>We </a:t>
            </a:r>
            <a:r>
              <a:rPr sz="2180" spc="-10" dirty="0">
                <a:latin typeface="LM Sans 10"/>
                <a:cs typeface="LM Sans 10"/>
              </a:rPr>
              <a:t>will </a:t>
            </a:r>
            <a:r>
              <a:rPr sz="2180" spc="-20" dirty="0">
                <a:latin typeface="LM Sans 10"/>
                <a:cs typeface="LM Sans 10"/>
              </a:rPr>
              <a:t>use </a:t>
            </a:r>
            <a:r>
              <a:rPr sz="2180" spc="-10" dirty="0">
                <a:latin typeface="LM Sans 10"/>
                <a:cs typeface="LM Sans 10"/>
              </a:rPr>
              <a:t>a </a:t>
            </a:r>
            <a:r>
              <a:rPr sz="2180" spc="-20" dirty="0">
                <a:latin typeface="LM Sans 10"/>
                <a:cs typeface="LM Sans 10"/>
              </a:rPr>
              <a:t>proof </a:t>
            </a:r>
            <a:r>
              <a:rPr sz="2180" spc="-50" dirty="0">
                <a:latin typeface="LM Sans 10"/>
                <a:cs typeface="LM Sans 10"/>
              </a:rPr>
              <a:t>by </a:t>
            </a:r>
            <a:r>
              <a:rPr sz="2180" spc="-20" dirty="0">
                <a:latin typeface="LM Sans 10"/>
                <a:cs typeface="LM Sans 10"/>
              </a:rPr>
              <a:t>contradiction. Assume </a:t>
            </a:r>
            <a:r>
              <a:rPr sz="2180" spc="-10" dirty="0">
                <a:latin typeface="LM Sans 10"/>
                <a:cs typeface="LM Sans 10"/>
              </a:rPr>
              <a:t>there </a:t>
            </a:r>
            <a:r>
              <a:rPr sz="2180" spc="-40" dirty="0">
                <a:latin typeface="LM Sans 10"/>
                <a:cs typeface="LM Sans 10"/>
              </a:rPr>
              <a:t>are </a:t>
            </a:r>
            <a:r>
              <a:rPr sz="2180" spc="-10" dirty="0">
                <a:latin typeface="LM Sans 10"/>
                <a:cs typeface="LM Sans 10"/>
              </a:rPr>
              <a:t>finitely  </a:t>
            </a:r>
            <a:r>
              <a:rPr sz="2180" spc="-20" dirty="0">
                <a:latin typeface="LM Sans 10"/>
                <a:cs typeface="LM Sans 10"/>
              </a:rPr>
              <a:t>many primes:</a:t>
            </a:r>
            <a:r>
              <a:rPr sz="2180" spc="226" dirty="0">
                <a:latin typeface="LM Sans 10"/>
                <a:cs typeface="LM Sans 10"/>
              </a:rPr>
              <a:t> </a:t>
            </a:r>
            <a:r>
              <a:rPr sz="2180" i="1" spc="50" dirty="0">
                <a:latin typeface="Times New Roman"/>
                <a:cs typeface="Times New Roman"/>
              </a:rPr>
              <a:t>p</a:t>
            </a:r>
            <a:r>
              <a:rPr sz="2378" spc="73" baseline="-10416" dirty="0">
                <a:latin typeface="LM Roman 8"/>
                <a:cs typeface="LM Roman 8"/>
              </a:rPr>
              <a:t>1</a:t>
            </a:r>
            <a:r>
              <a:rPr sz="2180" i="1" spc="50" dirty="0">
                <a:latin typeface="Times New Roman"/>
                <a:cs typeface="Times New Roman"/>
              </a:rPr>
              <a:t>,</a:t>
            </a:r>
            <a:r>
              <a:rPr sz="2180" i="1" spc="-188" dirty="0">
                <a:latin typeface="Times New Roman"/>
                <a:cs typeface="Times New Roman"/>
              </a:rPr>
              <a:t> </a:t>
            </a:r>
            <a:r>
              <a:rPr sz="2180" i="1" spc="40" dirty="0">
                <a:latin typeface="Times New Roman"/>
                <a:cs typeface="Times New Roman"/>
              </a:rPr>
              <a:t>p</a:t>
            </a:r>
            <a:r>
              <a:rPr sz="2378" spc="59" baseline="-10416" dirty="0">
                <a:latin typeface="LM Roman 8"/>
                <a:cs typeface="LM Roman 8"/>
              </a:rPr>
              <a:t>2</a:t>
            </a:r>
            <a:r>
              <a:rPr sz="2180" i="1" spc="40" dirty="0">
                <a:latin typeface="Times New Roman"/>
                <a:cs typeface="Times New Roman"/>
              </a:rPr>
              <a:t>,</a:t>
            </a:r>
            <a:r>
              <a:rPr sz="2180" i="1" spc="-188" dirty="0">
                <a:latin typeface="Times New Roman"/>
                <a:cs typeface="Times New Roman"/>
              </a:rPr>
              <a:t> </a:t>
            </a:r>
            <a:r>
              <a:rPr sz="2180" i="1" spc="50" dirty="0">
                <a:latin typeface="Times New Roman"/>
                <a:cs typeface="Times New Roman"/>
              </a:rPr>
              <a:t>.</a:t>
            </a:r>
            <a:r>
              <a:rPr sz="2180" i="1" spc="-188" dirty="0">
                <a:latin typeface="Times New Roman"/>
                <a:cs typeface="Times New Roman"/>
              </a:rPr>
              <a:t> </a:t>
            </a:r>
            <a:r>
              <a:rPr sz="2180" i="1" spc="50" dirty="0">
                <a:latin typeface="Times New Roman"/>
                <a:cs typeface="Times New Roman"/>
              </a:rPr>
              <a:t>.</a:t>
            </a:r>
            <a:r>
              <a:rPr sz="2180" i="1" spc="-188" dirty="0">
                <a:latin typeface="Times New Roman"/>
                <a:cs typeface="Times New Roman"/>
              </a:rPr>
              <a:t> </a:t>
            </a:r>
            <a:r>
              <a:rPr sz="2180" i="1" spc="50" dirty="0">
                <a:latin typeface="Times New Roman"/>
                <a:cs typeface="Times New Roman"/>
              </a:rPr>
              <a:t>.</a:t>
            </a:r>
            <a:r>
              <a:rPr sz="2180" i="1" spc="-188" dirty="0">
                <a:latin typeface="Times New Roman"/>
                <a:cs typeface="Times New Roman"/>
              </a:rPr>
              <a:t> </a:t>
            </a:r>
            <a:r>
              <a:rPr sz="2180" i="1" spc="50" dirty="0">
                <a:latin typeface="Times New Roman"/>
                <a:cs typeface="Times New Roman"/>
              </a:rPr>
              <a:t>,</a:t>
            </a:r>
            <a:r>
              <a:rPr sz="2180" i="1" spc="-188" dirty="0">
                <a:latin typeface="Times New Roman"/>
                <a:cs typeface="Times New Roman"/>
              </a:rPr>
              <a:t> </a:t>
            </a:r>
            <a:r>
              <a:rPr sz="2180" i="1" spc="69" dirty="0">
                <a:latin typeface="Times New Roman"/>
                <a:cs typeface="Times New Roman"/>
              </a:rPr>
              <a:t>p</a:t>
            </a:r>
            <a:r>
              <a:rPr sz="2378" i="1" spc="103" baseline="-10416" dirty="0">
                <a:latin typeface="Trebuchet MS"/>
                <a:cs typeface="Trebuchet MS"/>
              </a:rPr>
              <a:t>n</a:t>
            </a:r>
            <a:r>
              <a:rPr sz="2180" spc="69" dirty="0">
                <a:latin typeface="LM Sans 10"/>
                <a:cs typeface="LM Sans 10"/>
              </a:rPr>
              <a:t>.</a:t>
            </a:r>
            <a:r>
              <a:rPr sz="2180" spc="226" dirty="0">
                <a:latin typeface="LM Sans 10"/>
                <a:cs typeface="LM Sans 10"/>
              </a:rPr>
              <a:t> </a:t>
            </a:r>
            <a:r>
              <a:rPr sz="2180" spc="-20" dirty="0">
                <a:latin typeface="LM Sans 10"/>
                <a:cs typeface="LM Sans 10"/>
              </a:rPr>
              <a:t>Let</a:t>
            </a:r>
            <a:r>
              <a:rPr sz="2180" spc="-10" dirty="0">
                <a:latin typeface="LM Sans 10"/>
                <a:cs typeface="LM Sans 10"/>
              </a:rPr>
              <a:t> </a:t>
            </a:r>
            <a:r>
              <a:rPr sz="2180" i="1" spc="129" dirty="0">
                <a:latin typeface="Times New Roman"/>
                <a:cs typeface="Times New Roman"/>
              </a:rPr>
              <a:t>Q</a:t>
            </a:r>
            <a:r>
              <a:rPr sz="2180" i="1" spc="50" dirty="0">
                <a:latin typeface="Times New Roman"/>
                <a:cs typeface="Times New Roman"/>
              </a:rPr>
              <a:t> </a:t>
            </a:r>
            <a:r>
              <a:rPr sz="2180" spc="-20" dirty="0">
                <a:latin typeface="MathJax_Main"/>
                <a:cs typeface="MathJax_Main"/>
              </a:rPr>
              <a:t>=</a:t>
            </a:r>
            <a:r>
              <a:rPr sz="2180" spc="50" dirty="0">
                <a:latin typeface="MathJax_Main"/>
                <a:cs typeface="MathJax_Main"/>
              </a:rPr>
              <a:t> </a:t>
            </a:r>
            <a:r>
              <a:rPr sz="2180" i="1" spc="20" dirty="0">
                <a:latin typeface="Times New Roman"/>
                <a:cs typeface="Times New Roman"/>
              </a:rPr>
              <a:t>p</a:t>
            </a:r>
            <a:r>
              <a:rPr sz="2378" spc="30" baseline="-10416" dirty="0">
                <a:latin typeface="LM Roman 8"/>
                <a:cs typeface="LM Roman 8"/>
              </a:rPr>
              <a:t>1</a:t>
            </a:r>
            <a:r>
              <a:rPr sz="2180" i="1" spc="20" dirty="0">
                <a:latin typeface="Times New Roman"/>
                <a:cs typeface="Times New Roman"/>
              </a:rPr>
              <a:t>p</a:t>
            </a:r>
            <a:r>
              <a:rPr sz="2378" spc="30" baseline="-10416" dirty="0">
                <a:latin typeface="LM Roman 8"/>
                <a:cs typeface="LM Roman 8"/>
              </a:rPr>
              <a:t>2</a:t>
            </a:r>
            <a:r>
              <a:rPr sz="2378" spc="-162" baseline="-10416" dirty="0">
                <a:latin typeface="LM Roman 8"/>
                <a:cs typeface="LM Roman 8"/>
              </a:rPr>
              <a:t> </a:t>
            </a:r>
            <a:r>
              <a:rPr sz="2180" i="1" spc="-10" dirty="0">
                <a:latin typeface="Arial"/>
                <a:cs typeface="Arial"/>
              </a:rPr>
              <a:t>·</a:t>
            </a:r>
            <a:r>
              <a:rPr sz="2180" i="1" spc="-248" dirty="0">
                <a:latin typeface="Arial"/>
                <a:cs typeface="Arial"/>
              </a:rPr>
              <a:t> </a:t>
            </a:r>
            <a:r>
              <a:rPr sz="2180" i="1" spc="-10" dirty="0">
                <a:latin typeface="Arial"/>
                <a:cs typeface="Arial"/>
              </a:rPr>
              <a:t>·</a:t>
            </a:r>
            <a:r>
              <a:rPr sz="2180" i="1" spc="-248" dirty="0">
                <a:latin typeface="Arial"/>
                <a:cs typeface="Arial"/>
              </a:rPr>
              <a:t> </a:t>
            </a:r>
            <a:r>
              <a:rPr sz="2180" i="1" spc="-10" dirty="0">
                <a:latin typeface="Arial"/>
                <a:cs typeface="Arial"/>
              </a:rPr>
              <a:t>·</a:t>
            </a:r>
            <a:r>
              <a:rPr sz="2180" i="1" spc="-248" dirty="0">
                <a:latin typeface="Arial"/>
                <a:cs typeface="Arial"/>
              </a:rPr>
              <a:t> </a:t>
            </a:r>
            <a:r>
              <a:rPr sz="2180" i="1" spc="69" dirty="0">
                <a:latin typeface="Times New Roman"/>
                <a:cs typeface="Times New Roman"/>
              </a:rPr>
              <a:t>p</a:t>
            </a:r>
            <a:r>
              <a:rPr sz="2378" i="1" spc="103" baseline="-10416" dirty="0">
                <a:latin typeface="Trebuchet MS"/>
                <a:cs typeface="Trebuchet MS"/>
              </a:rPr>
              <a:t>n</a:t>
            </a:r>
            <a:r>
              <a:rPr sz="2378" i="1" spc="149" baseline="-10416" dirty="0">
                <a:latin typeface="Trebuchet MS"/>
                <a:cs typeface="Trebuchet MS"/>
              </a:rPr>
              <a:t> </a:t>
            </a:r>
            <a:r>
              <a:rPr sz="2180" spc="-20" dirty="0">
                <a:latin typeface="MathJax_Main"/>
                <a:cs typeface="MathJax_Main"/>
              </a:rPr>
              <a:t>+</a:t>
            </a:r>
            <a:r>
              <a:rPr sz="2180" spc="-69" dirty="0">
                <a:latin typeface="MathJax_Main"/>
                <a:cs typeface="MathJax_Main"/>
              </a:rPr>
              <a:t> </a:t>
            </a:r>
            <a:r>
              <a:rPr sz="2180" spc="-10" dirty="0">
                <a:latin typeface="MathJax_Main"/>
                <a:cs typeface="MathJax_Main"/>
              </a:rPr>
              <a:t>1</a:t>
            </a:r>
            <a:r>
              <a:rPr sz="2180" spc="-10" dirty="0">
                <a:latin typeface="LM Sans 10"/>
                <a:cs typeface="LM Sans 10"/>
              </a:rPr>
              <a:t>.</a:t>
            </a:r>
            <a:endParaRPr sz="2180">
              <a:latin typeface="LM Sans 10"/>
              <a:cs typeface="LM Sans 10"/>
            </a:endParaRPr>
          </a:p>
          <a:p>
            <a:pPr marL="201341" marR="110737">
              <a:lnSpc>
                <a:spcPct val="102600"/>
              </a:lnSpc>
            </a:pPr>
            <a:r>
              <a:rPr sz="2180" spc="-20" dirty="0">
                <a:latin typeface="LM Sans 10"/>
                <a:cs typeface="LM Sans 10"/>
              </a:rPr>
              <a:t>By </a:t>
            </a:r>
            <a:r>
              <a:rPr sz="2180" spc="-10" dirty="0">
                <a:latin typeface="LM Sans 10"/>
                <a:cs typeface="LM Sans 10"/>
              </a:rPr>
              <a:t>the </a:t>
            </a:r>
            <a:r>
              <a:rPr sz="2180" spc="-30" dirty="0">
                <a:latin typeface="LM Sans 10"/>
                <a:cs typeface="LM Sans 10"/>
              </a:rPr>
              <a:t>Fundamental Theorem </a:t>
            </a:r>
            <a:r>
              <a:rPr sz="2180" spc="-10" dirty="0">
                <a:latin typeface="LM Sans 10"/>
                <a:cs typeface="LM Sans 10"/>
              </a:rPr>
              <a:t>of </a:t>
            </a:r>
            <a:r>
              <a:rPr sz="2180" spc="-20" dirty="0">
                <a:latin typeface="LM Sans 10"/>
                <a:cs typeface="LM Sans 10"/>
              </a:rPr>
              <a:t>Arithmetic, </a:t>
            </a:r>
            <a:r>
              <a:rPr sz="2180" i="1" spc="129" dirty="0">
                <a:latin typeface="Times New Roman"/>
                <a:cs typeface="Times New Roman"/>
              </a:rPr>
              <a:t>Q </a:t>
            </a:r>
            <a:r>
              <a:rPr sz="2180" spc="-20" dirty="0">
                <a:latin typeface="LM Sans 10"/>
                <a:cs typeface="LM Sans 10"/>
              </a:rPr>
              <a:t>is </a:t>
            </a:r>
            <a:r>
              <a:rPr sz="2180" spc="-30" dirty="0">
                <a:latin typeface="LM Sans 10"/>
                <a:cs typeface="LM Sans 10"/>
              </a:rPr>
              <a:t>prime </a:t>
            </a:r>
            <a:r>
              <a:rPr sz="2180" spc="-50" dirty="0">
                <a:latin typeface="LM Sans 10"/>
                <a:cs typeface="LM Sans 10"/>
              </a:rPr>
              <a:t>or </a:t>
            </a:r>
            <a:r>
              <a:rPr sz="2180" spc="-20" dirty="0">
                <a:latin typeface="LM Sans 10"/>
                <a:cs typeface="LM Sans 10"/>
              </a:rPr>
              <a:t>it </a:t>
            </a:r>
            <a:r>
              <a:rPr sz="2180" spc="-10" dirty="0">
                <a:latin typeface="LM Sans 10"/>
                <a:cs typeface="LM Sans 10"/>
              </a:rPr>
              <a:t>can </a:t>
            </a:r>
            <a:r>
              <a:rPr sz="2180" spc="20" dirty="0">
                <a:latin typeface="LM Sans 10"/>
                <a:cs typeface="LM Sans 10"/>
              </a:rPr>
              <a:t>be  </a:t>
            </a:r>
            <a:r>
              <a:rPr sz="2180" spc="-10" dirty="0">
                <a:latin typeface="LM Sans 10"/>
                <a:cs typeface="LM Sans 10"/>
              </a:rPr>
              <a:t>written </a:t>
            </a:r>
            <a:r>
              <a:rPr sz="2180" spc="-20" dirty="0">
                <a:latin typeface="LM Sans 10"/>
                <a:cs typeface="LM Sans 10"/>
              </a:rPr>
              <a:t>as </a:t>
            </a:r>
            <a:r>
              <a:rPr sz="2180" spc="-10" dirty="0">
                <a:latin typeface="LM Sans 10"/>
                <a:cs typeface="LM Sans 10"/>
              </a:rPr>
              <a:t>the </a:t>
            </a:r>
            <a:r>
              <a:rPr sz="2180" spc="-20" dirty="0">
                <a:latin typeface="LM Sans 10"/>
                <a:cs typeface="LM Sans 10"/>
              </a:rPr>
              <a:t>product </a:t>
            </a:r>
            <a:r>
              <a:rPr sz="2180" spc="-10" dirty="0">
                <a:latin typeface="LM Sans 10"/>
                <a:cs typeface="LM Sans 10"/>
              </a:rPr>
              <a:t>of </a:t>
            </a:r>
            <a:r>
              <a:rPr sz="2180" spc="-59" dirty="0">
                <a:latin typeface="LM Sans 10"/>
                <a:cs typeface="LM Sans 10"/>
              </a:rPr>
              <a:t>two </a:t>
            </a:r>
            <a:r>
              <a:rPr sz="2180" spc="-50" dirty="0">
                <a:latin typeface="LM Sans 10"/>
                <a:cs typeface="LM Sans 10"/>
              </a:rPr>
              <a:t>or </a:t>
            </a:r>
            <a:r>
              <a:rPr sz="2180" spc="-30" dirty="0">
                <a:latin typeface="LM Sans 10"/>
                <a:cs typeface="LM Sans 10"/>
              </a:rPr>
              <a:t>more primes. </a:t>
            </a:r>
            <a:r>
              <a:rPr sz="2180" spc="-20" dirty="0">
                <a:latin typeface="LM Sans 10"/>
                <a:cs typeface="LM Sans 10"/>
              </a:rPr>
              <a:t>In </a:t>
            </a:r>
            <a:r>
              <a:rPr sz="2180" spc="-10" dirty="0">
                <a:latin typeface="LM Sans 10"/>
                <a:cs typeface="LM Sans 10"/>
              </a:rPr>
              <a:t>either case, there exists a  </a:t>
            </a:r>
            <a:r>
              <a:rPr sz="2180" spc="-30" dirty="0">
                <a:latin typeface="LM Sans 10"/>
                <a:cs typeface="LM Sans 10"/>
              </a:rPr>
              <a:t>prime </a:t>
            </a:r>
            <a:r>
              <a:rPr sz="2180" i="1" spc="-10" dirty="0">
                <a:latin typeface="Times New Roman"/>
                <a:cs typeface="Times New Roman"/>
              </a:rPr>
              <a:t>p </a:t>
            </a:r>
            <a:r>
              <a:rPr sz="2180" spc="-10" dirty="0">
                <a:latin typeface="LM Sans 10"/>
                <a:cs typeface="LM Sans 10"/>
              </a:rPr>
              <a:t>such that</a:t>
            </a:r>
            <a:r>
              <a:rPr sz="2180" spc="178" dirty="0">
                <a:latin typeface="LM Sans 10"/>
                <a:cs typeface="LM Sans 10"/>
              </a:rPr>
              <a:t> </a:t>
            </a:r>
            <a:r>
              <a:rPr sz="2180" i="1" spc="30" dirty="0">
                <a:latin typeface="Times New Roman"/>
                <a:cs typeface="Times New Roman"/>
              </a:rPr>
              <a:t>p</a:t>
            </a:r>
            <a:r>
              <a:rPr sz="2180" i="1" spc="30" dirty="0">
                <a:latin typeface="Arial"/>
                <a:cs typeface="Arial"/>
              </a:rPr>
              <a:t>|</a:t>
            </a:r>
            <a:r>
              <a:rPr sz="2180" i="1" spc="30" dirty="0">
                <a:latin typeface="Times New Roman"/>
                <a:cs typeface="Times New Roman"/>
              </a:rPr>
              <a:t>Q</a:t>
            </a:r>
            <a:r>
              <a:rPr sz="2180" spc="30" dirty="0">
                <a:latin typeface="LM Sans 10"/>
                <a:cs typeface="LM Sans 10"/>
              </a:rPr>
              <a:t>.</a:t>
            </a:r>
            <a:endParaRPr sz="2180">
              <a:latin typeface="LM Sans 10"/>
              <a:cs typeface="LM Sans 10"/>
            </a:endParaRPr>
          </a:p>
          <a:p>
            <a:pPr marL="201341" marR="220216">
              <a:lnSpc>
                <a:spcPct val="102600"/>
              </a:lnSpc>
            </a:pPr>
            <a:r>
              <a:rPr sz="2180" spc="-50" dirty="0">
                <a:latin typeface="LM Sans 10"/>
                <a:cs typeface="LM Sans 10"/>
              </a:rPr>
              <a:t>We </a:t>
            </a:r>
            <a:r>
              <a:rPr sz="2180" spc="-10" dirty="0">
                <a:latin typeface="LM Sans 10"/>
                <a:cs typeface="LM Sans 10"/>
              </a:rPr>
              <a:t>claim this </a:t>
            </a:r>
            <a:r>
              <a:rPr sz="2180" spc="-30" dirty="0">
                <a:latin typeface="LM Sans 10"/>
                <a:cs typeface="LM Sans 10"/>
              </a:rPr>
              <a:t>prime </a:t>
            </a:r>
            <a:r>
              <a:rPr sz="2180" i="1" spc="-10" dirty="0">
                <a:latin typeface="Times New Roman"/>
                <a:cs typeface="Times New Roman"/>
              </a:rPr>
              <a:t>p </a:t>
            </a:r>
            <a:r>
              <a:rPr sz="2180" spc="-10" dirty="0">
                <a:latin typeface="LM Sans 10"/>
                <a:cs typeface="LM Sans 10"/>
              </a:rPr>
              <a:t>cannot </a:t>
            </a:r>
            <a:r>
              <a:rPr sz="2180" spc="20" dirty="0">
                <a:latin typeface="LM Sans 10"/>
                <a:cs typeface="LM Sans 10"/>
              </a:rPr>
              <a:t>be </a:t>
            </a:r>
            <a:r>
              <a:rPr sz="2180" spc="-20" dirty="0">
                <a:latin typeface="LM Sans 10"/>
                <a:cs typeface="LM Sans 10"/>
              </a:rPr>
              <a:t>any </a:t>
            </a:r>
            <a:r>
              <a:rPr sz="2180" spc="-10" dirty="0">
                <a:latin typeface="LM Sans 10"/>
                <a:cs typeface="LM Sans 10"/>
              </a:rPr>
              <a:t>of the </a:t>
            </a:r>
            <a:r>
              <a:rPr sz="2180" i="1" spc="40" dirty="0">
                <a:latin typeface="Times New Roman"/>
                <a:cs typeface="Times New Roman"/>
              </a:rPr>
              <a:t>p</a:t>
            </a:r>
            <a:r>
              <a:rPr sz="2378" i="1" spc="59" baseline="-10416" dirty="0">
                <a:latin typeface="Trebuchet MS"/>
                <a:cs typeface="Trebuchet MS"/>
              </a:rPr>
              <a:t>i </a:t>
            </a:r>
            <a:r>
              <a:rPr sz="2180" spc="-10" dirty="0">
                <a:latin typeface="LM Sans 10"/>
                <a:cs typeface="LM Sans 10"/>
              </a:rPr>
              <a:t>with </a:t>
            </a:r>
            <a:r>
              <a:rPr sz="2180" spc="-10" dirty="0">
                <a:latin typeface="MathJax_Main"/>
                <a:cs typeface="MathJax_Main"/>
              </a:rPr>
              <a:t>1 </a:t>
            </a:r>
            <a:r>
              <a:rPr sz="2180" i="1" spc="486" dirty="0">
                <a:latin typeface="Arial"/>
                <a:cs typeface="Arial"/>
              </a:rPr>
              <a:t>≤ </a:t>
            </a:r>
            <a:r>
              <a:rPr sz="2180" i="1" spc="139" dirty="0">
                <a:latin typeface="Times New Roman"/>
                <a:cs typeface="Times New Roman"/>
              </a:rPr>
              <a:t>i </a:t>
            </a:r>
            <a:r>
              <a:rPr sz="2180" i="1" spc="486" dirty="0">
                <a:latin typeface="Arial"/>
                <a:cs typeface="Arial"/>
              </a:rPr>
              <a:t>≤ </a:t>
            </a:r>
            <a:r>
              <a:rPr sz="2180" i="1" spc="99" dirty="0">
                <a:latin typeface="Times New Roman"/>
                <a:cs typeface="Times New Roman"/>
              </a:rPr>
              <a:t>n</a:t>
            </a:r>
            <a:r>
              <a:rPr sz="2180" spc="99" dirty="0">
                <a:latin typeface="LM Sans 10"/>
                <a:cs typeface="LM Sans 10"/>
              </a:rPr>
              <a:t>. </a:t>
            </a:r>
            <a:r>
              <a:rPr sz="2180" spc="-20" dirty="0">
                <a:latin typeface="LM Sans 10"/>
                <a:cs typeface="LM Sans 10"/>
              </a:rPr>
              <a:t>Indeed, if  </a:t>
            </a:r>
            <a:r>
              <a:rPr sz="2180" i="1" spc="59" dirty="0">
                <a:latin typeface="Times New Roman"/>
                <a:cs typeface="Times New Roman"/>
              </a:rPr>
              <a:t>p</a:t>
            </a:r>
            <a:r>
              <a:rPr sz="2378" i="1" spc="87" baseline="-10416" dirty="0">
                <a:latin typeface="Trebuchet MS"/>
                <a:cs typeface="Trebuchet MS"/>
              </a:rPr>
              <a:t>i</a:t>
            </a:r>
            <a:r>
              <a:rPr sz="2180" i="1" spc="59" dirty="0">
                <a:latin typeface="Arial"/>
                <a:cs typeface="Arial"/>
              </a:rPr>
              <a:t>|</a:t>
            </a:r>
            <a:r>
              <a:rPr sz="2180" i="1" spc="59" dirty="0">
                <a:latin typeface="Times New Roman"/>
                <a:cs typeface="Times New Roman"/>
              </a:rPr>
              <a:t>Q</a:t>
            </a:r>
            <a:r>
              <a:rPr sz="2180" spc="59" dirty="0">
                <a:latin typeface="LM Sans 10"/>
                <a:cs typeface="LM Sans 10"/>
              </a:rPr>
              <a:t>, </a:t>
            </a:r>
            <a:r>
              <a:rPr sz="2180" spc="-50" dirty="0">
                <a:latin typeface="LM Sans 10"/>
                <a:cs typeface="LM Sans 10"/>
              </a:rPr>
              <a:t>we </a:t>
            </a:r>
            <a:r>
              <a:rPr sz="2180" spc="-30" dirty="0">
                <a:latin typeface="LM Sans 10"/>
                <a:cs typeface="LM Sans 10"/>
              </a:rPr>
              <a:t>would </a:t>
            </a:r>
            <a:r>
              <a:rPr sz="2180" spc="-10" dirty="0">
                <a:latin typeface="LM Sans 10"/>
                <a:cs typeface="LM Sans 10"/>
              </a:rPr>
              <a:t>conclude that </a:t>
            </a:r>
            <a:r>
              <a:rPr sz="2180" i="1" spc="59" dirty="0">
                <a:latin typeface="Times New Roman"/>
                <a:cs typeface="Times New Roman"/>
              </a:rPr>
              <a:t>p</a:t>
            </a:r>
            <a:r>
              <a:rPr sz="2378" i="1" spc="87" baseline="-10416" dirty="0">
                <a:latin typeface="Trebuchet MS"/>
                <a:cs typeface="Trebuchet MS"/>
              </a:rPr>
              <a:t>i</a:t>
            </a:r>
            <a:r>
              <a:rPr sz="2180" i="1" spc="59" dirty="0">
                <a:latin typeface="Arial"/>
                <a:cs typeface="Arial"/>
              </a:rPr>
              <a:t>|</a:t>
            </a:r>
            <a:r>
              <a:rPr sz="2180" spc="59" dirty="0">
                <a:latin typeface="MathJax_Main"/>
                <a:cs typeface="MathJax_Main"/>
              </a:rPr>
              <a:t>(</a:t>
            </a:r>
            <a:r>
              <a:rPr sz="2180" i="1" spc="59" dirty="0">
                <a:latin typeface="Times New Roman"/>
                <a:cs typeface="Times New Roman"/>
              </a:rPr>
              <a:t>Q </a:t>
            </a:r>
            <a:r>
              <a:rPr sz="2180" i="1" spc="404" dirty="0">
                <a:latin typeface="Arial"/>
                <a:cs typeface="Arial"/>
              </a:rPr>
              <a:t>− </a:t>
            </a:r>
            <a:r>
              <a:rPr sz="2180" i="1" spc="20" dirty="0">
                <a:latin typeface="Times New Roman"/>
                <a:cs typeface="Times New Roman"/>
              </a:rPr>
              <a:t>p</a:t>
            </a:r>
            <a:r>
              <a:rPr sz="2378" spc="30" baseline="-10416" dirty="0">
                <a:latin typeface="LM Roman 8"/>
                <a:cs typeface="LM Roman 8"/>
              </a:rPr>
              <a:t>1</a:t>
            </a:r>
            <a:r>
              <a:rPr sz="2180" i="1" spc="20" dirty="0">
                <a:latin typeface="Times New Roman"/>
                <a:cs typeface="Times New Roman"/>
              </a:rPr>
              <a:t>p</a:t>
            </a:r>
            <a:r>
              <a:rPr sz="2378" spc="30" baseline="-10416" dirty="0">
                <a:latin typeface="LM Roman 8"/>
                <a:cs typeface="LM Roman 8"/>
              </a:rPr>
              <a:t>2 </a:t>
            </a:r>
            <a:r>
              <a:rPr sz="2180" i="1" spc="-10" dirty="0">
                <a:latin typeface="Arial"/>
                <a:cs typeface="Arial"/>
              </a:rPr>
              <a:t>· · · </a:t>
            </a:r>
            <a:r>
              <a:rPr sz="2180" i="1" spc="69" dirty="0">
                <a:latin typeface="Times New Roman"/>
                <a:cs typeface="Times New Roman"/>
              </a:rPr>
              <a:t>p</a:t>
            </a:r>
            <a:r>
              <a:rPr sz="2378" i="1" spc="103" baseline="-10416" dirty="0">
                <a:latin typeface="Trebuchet MS"/>
                <a:cs typeface="Trebuchet MS"/>
              </a:rPr>
              <a:t>n</a:t>
            </a:r>
            <a:r>
              <a:rPr sz="2180" spc="69" dirty="0">
                <a:latin typeface="MathJax_Main"/>
                <a:cs typeface="MathJax_Main"/>
              </a:rPr>
              <a:t>) </a:t>
            </a:r>
            <a:r>
              <a:rPr sz="2180" spc="-20" dirty="0">
                <a:latin typeface="MathJax_Main"/>
                <a:cs typeface="MathJax_Main"/>
              </a:rPr>
              <a:t>= </a:t>
            </a:r>
            <a:r>
              <a:rPr sz="2180" spc="-10" dirty="0">
                <a:latin typeface="MathJax_Main"/>
                <a:cs typeface="MathJax_Main"/>
              </a:rPr>
              <a:t>1</a:t>
            </a:r>
            <a:r>
              <a:rPr sz="2180" spc="-10" dirty="0">
                <a:latin typeface="LM Sans 10"/>
                <a:cs typeface="LM Sans 10"/>
              </a:rPr>
              <a:t>, which </a:t>
            </a:r>
            <a:r>
              <a:rPr sz="2180" spc="-20" dirty="0">
                <a:latin typeface="LM Sans 10"/>
                <a:cs typeface="LM Sans 10"/>
              </a:rPr>
              <a:t>is </a:t>
            </a:r>
            <a:r>
              <a:rPr sz="2180" spc="-10" dirty="0">
                <a:latin typeface="LM Sans 10"/>
                <a:cs typeface="LM Sans 10"/>
              </a:rPr>
              <a:t>a  contradiction. </a:t>
            </a:r>
            <a:r>
              <a:rPr sz="2180" spc="-30" dirty="0">
                <a:latin typeface="LM Sans 10"/>
                <a:cs typeface="LM Sans 10"/>
              </a:rPr>
              <a:t>Therefore, </a:t>
            </a:r>
            <a:r>
              <a:rPr sz="2180" spc="-50" dirty="0">
                <a:latin typeface="LM Sans 10"/>
                <a:cs typeface="LM Sans 10"/>
              </a:rPr>
              <a:t>we </a:t>
            </a:r>
            <a:r>
              <a:rPr sz="2180" spc="-20" dirty="0">
                <a:latin typeface="LM Sans 10"/>
                <a:cs typeface="LM Sans 10"/>
              </a:rPr>
              <a:t>conclude </a:t>
            </a:r>
            <a:r>
              <a:rPr sz="2180" spc="-10" dirty="0">
                <a:latin typeface="LM Sans 10"/>
                <a:cs typeface="LM Sans 10"/>
              </a:rPr>
              <a:t>that </a:t>
            </a:r>
            <a:r>
              <a:rPr sz="2180" i="1" spc="-10" dirty="0">
                <a:latin typeface="Times New Roman"/>
                <a:cs typeface="Times New Roman"/>
              </a:rPr>
              <a:t>p </a:t>
            </a:r>
            <a:r>
              <a:rPr sz="2180" spc="-20" dirty="0">
                <a:latin typeface="LM Sans 10"/>
                <a:cs typeface="LM Sans 10"/>
              </a:rPr>
              <a:t>is </a:t>
            </a:r>
            <a:r>
              <a:rPr sz="2180" spc="-10" dirty="0">
                <a:latin typeface="LM Sans 10"/>
                <a:cs typeface="LM Sans 10"/>
              </a:rPr>
              <a:t>a </a:t>
            </a:r>
            <a:r>
              <a:rPr sz="2180" spc="-30" dirty="0">
                <a:latin typeface="LM Sans 10"/>
                <a:cs typeface="LM Sans 10"/>
              </a:rPr>
              <a:t>prime, </a:t>
            </a:r>
            <a:r>
              <a:rPr sz="2180" spc="-20" dirty="0">
                <a:latin typeface="LM Sans 10"/>
                <a:cs typeface="LM Sans 10"/>
              </a:rPr>
              <a:t>and is not any </a:t>
            </a:r>
            <a:r>
              <a:rPr sz="2180" spc="-10" dirty="0">
                <a:latin typeface="LM Sans 10"/>
                <a:cs typeface="LM Sans 10"/>
              </a:rPr>
              <a:t>of  the </a:t>
            </a:r>
            <a:r>
              <a:rPr sz="2180" spc="-30" dirty="0">
                <a:latin typeface="LM Sans 10"/>
                <a:cs typeface="LM Sans 10"/>
              </a:rPr>
              <a:t>primes </a:t>
            </a:r>
            <a:r>
              <a:rPr sz="2180" spc="-20" dirty="0">
                <a:latin typeface="LM Sans 10"/>
                <a:cs typeface="LM Sans 10"/>
              </a:rPr>
              <a:t>listed </a:t>
            </a:r>
            <a:r>
              <a:rPr sz="2180" i="1" spc="50" dirty="0">
                <a:latin typeface="Times New Roman"/>
                <a:cs typeface="Times New Roman"/>
              </a:rPr>
              <a:t>p</a:t>
            </a:r>
            <a:r>
              <a:rPr sz="2378" spc="73" baseline="-10416" dirty="0">
                <a:latin typeface="LM Roman 8"/>
                <a:cs typeface="LM Roman 8"/>
              </a:rPr>
              <a:t>1</a:t>
            </a:r>
            <a:r>
              <a:rPr sz="2180" i="1" spc="50" dirty="0">
                <a:latin typeface="Times New Roman"/>
                <a:cs typeface="Times New Roman"/>
              </a:rPr>
              <a:t>, </a:t>
            </a:r>
            <a:r>
              <a:rPr sz="2180" i="1" spc="40" dirty="0">
                <a:latin typeface="Times New Roman"/>
                <a:cs typeface="Times New Roman"/>
              </a:rPr>
              <a:t>p</a:t>
            </a:r>
            <a:r>
              <a:rPr sz="2378" spc="59" baseline="-10416" dirty="0">
                <a:latin typeface="LM Roman 8"/>
                <a:cs typeface="LM Roman 8"/>
              </a:rPr>
              <a:t>2</a:t>
            </a:r>
            <a:r>
              <a:rPr sz="2180" i="1" spc="40" dirty="0">
                <a:latin typeface="Times New Roman"/>
                <a:cs typeface="Times New Roman"/>
              </a:rPr>
              <a:t>, </a:t>
            </a:r>
            <a:r>
              <a:rPr sz="2180" i="1" spc="50" dirty="0">
                <a:latin typeface="Times New Roman"/>
                <a:cs typeface="Times New Roman"/>
              </a:rPr>
              <a:t>. . . , </a:t>
            </a:r>
            <a:r>
              <a:rPr sz="2180" i="1" spc="69" dirty="0">
                <a:latin typeface="Times New Roman"/>
                <a:cs typeface="Times New Roman"/>
              </a:rPr>
              <a:t>p</a:t>
            </a:r>
            <a:r>
              <a:rPr sz="2378" i="1" spc="103" baseline="-10416" dirty="0">
                <a:latin typeface="Trebuchet MS"/>
                <a:cs typeface="Trebuchet MS"/>
              </a:rPr>
              <a:t>n</a:t>
            </a:r>
            <a:r>
              <a:rPr sz="2180" spc="69" dirty="0">
                <a:latin typeface="LM Sans 10"/>
                <a:cs typeface="LM Sans 10"/>
              </a:rPr>
              <a:t>. </a:t>
            </a:r>
            <a:r>
              <a:rPr sz="2180" spc="-20" dirty="0">
                <a:latin typeface="LM Sans 10"/>
                <a:cs typeface="LM Sans 10"/>
              </a:rPr>
              <a:t>But </a:t>
            </a:r>
            <a:r>
              <a:rPr sz="2180" spc="-50" dirty="0">
                <a:latin typeface="LM Sans 10"/>
                <a:cs typeface="LM Sans 10"/>
              </a:rPr>
              <a:t>we </a:t>
            </a:r>
            <a:r>
              <a:rPr sz="2180" spc="-20" dirty="0">
                <a:latin typeface="LM Sans 10"/>
                <a:cs typeface="LM Sans 10"/>
              </a:rPr>
              <a:t>have assumed </a:t>
            </a:r>
            <a:r>
              <a:rPr sz="2180" spc="-10" dirty="0">
                <a:latin typeface="LM Sans 10"/>
                <a:cs typeface="LM Sans 10"/>
              </a:rPr>
              <a:t>that this </a:t>
            </a:r>
            <a:r>
              <a:rPr sz="2180" spc="-40" dirty="0">
                <a:latin typeface="LM Sans 10"/>
                <a:cs typeface="LM Sans 10"/>
              </a:rPr>
              <a:t>was </a:t>
            </a:r>
            <a:r>
              <a:rPr sz="2180" spc="-10" dirty="0">
                <a:latin typeface="LM Sans 10"/>
                <a:cs typeface="LM Sans 10"/>
              </a:rPr>
              <a:t>a  complete </a:t>
            </a:r>
            <a:r>
              <a:rPr sz="2180" spc="-20" dirty="0">
                <a:latin typeface="LM Sans 10"/>
                <a:cs typeface="LM Sans 10"/>
              </a:rPr>
              <a:t>list </a:t>
            </a:r>
            <a:r>
              <a:rPr sz="2180" spc="-10" dirty="0">
                <a:latin typeface="LM Sans 10"/>
                <a:cs typeface="LM Sans 10"/>
              </a:rPr>
              <a:t>of </a:t>
            </a:r>
            <a:r>
              <a:rPr sz="2180" spc="-20" dirty="0">
                <a:latin typeface="LM Sans 10"/>
                <a:cs typeface="LM Sans 10"/>
              </a:rPr>
              <a:t>all </a:t>
            </a:r>
            <a:r>
              <a:rPr sz="2180" spc="-10" dirty="0">
                <a:latin typeface="LM Sans 10"/>
                <a:cs typeface="LM Sans 10"/>
              </a:rPr>
              <a:t>existing </a:t>
            </a:r>
            <a:r>
              <a:rPr sz="2180" spc="-30" dirty="0">
                <a:latin typeface="LM Sans 10"/>
                <a:cs typeface="LM Sans 10"/>
              </a:rPr>
              <a:t>primes, </a:t>
            </a:r>
            <a:r>
              <a:rPr sz="2180" spc="-20" dirty="0">
                <a:latin typeface="LM Sans 10"/>
                <a:cs typeface="LM Sans 10"/>
              </a:rPr>
              <a:t>and </a:t>
            </a:r>
            <a:r>
              <a:rPr sz="2180" spc="-50" dirty="0">
                <a:latin typeface="LM Sans 10"/>
                <a:cs typeface="LM Sans 10"/>
              </a:rPr>
              <a:t>we </a:t>
            </a:r>
            <a:r>
              <a:rPr sz="2180" spc="-20" dirty="0">
                <a:latin typeface="LM Sans 10"/>
                <a:cs typeface="LM Sans 10"/>
              </a:rPr>
              <a:t>reached </a:t>
            </a:r>
            <a:r>
              <a:rPr sz="2180" spc="-10" dirty="0">
                <a:latin typeface="LM Sans 10"/>
                <a:cs typeface="LM Sans 10"/>
              </a:rPr>
              <a:t>a</a:t>
            </a:r>
            <a:r>
              <a:rPr sz="2180" spc="89" dirty="0">
                <a:latin typeface="LM Sans 10"/>
                <a:cs typeface="LM Sans 10"/>
              </a:rPr>
              <a:t> </a:t>
            </a:r>
            <a:r>
              <a:rPr sz="2180" spc="-10" dirty="0">
                <a:latin typeface="LM Sans 10"/>
                <a:cs typeface="LM Sans 10"/>
              </a:rPr>
              <a:t>contradiction.</a:t>
            </a:r>
            <a:endParaRPr sz="2180">
              <a:latin typeface="LM Sans 10"/>
              <a:cs typeface="LM Sans 10"/>
            </a:endParaRPr>
          </a:p>
          <a:p>
            <a:pPr marL="201341">
              <a:spcBef>
                <a:spcPts val="69"/>
              </a:spcBef>
            </a:pPr>
            <a:r>
              <a:rPr sz="2180" spc="-20" dirty="0">
                <a:latin typeface="MathJax_AMS"/>
                <a:cs typeface="MathJax_AMS"/>
              </a:rPr>
              <a:t>Q</a:t>
            </a:r>
            <a:endParaRPr sz="2180">
              <a:latin typeface="MathJax_AMS"/>
              <a:cs typeface="MathJax_AMS"/>
            </a:endParaRPr>
          </a:p>
        </p:txBody>
      </p:sp>
    </p:spTree>
    <p:extLst>
      <p:ext uri="{BB962C8B-B14F-4D97-AF65-F5344CB8AC3E}">
        <p14:creationId xmlns:p14="http://schemas.microsoft.com/office/powerpoint/2010/main" val="1010725218"/>
      </p:ext>
    </p:extLst>
  </p:cSld>
  <p:clrMapOvr>
    <a:masterClrMapping/>
  </p:clrMapOvr>
  <p:transition>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object 43"/>
          <p:cNvSpPr txBox="1"/>
          <p:nvPr/>
        </p:nvSpPr>
        <p:spPr>
          <a:xfrm>
            <a:off x="1528195" y="503867"/>
            <a:ext cx="9131836" cy="199518"/>
          </a:xfrm>
          <a:prstGeom prst="rect">
            <a:avLst/>
          </a:prstGeom>
          <a:solidFill>
            <a:srgbClr val="8484D1"/>
          </a:solidFill>
        </p:spPr>
        <p:txBody>
          <a:bodyPr vert="horz" wrap="square" lIns="0" tIns="16359" rIns="0" bIns="0" rtlCol="0">
            <a:spAutoFit/>
          </a:bodyPr>
          <a:lstStyle/>
          <a:p>
            <a:pPr marL="213925">
              <a:spcBef>
                <a:spcPts val="129"/>
              </a:spcBef>
            </a:pPr>
            <a:r>
              <a:rPr sz="1189" spc="-10" dirty="0">
                <a:solidFill>
                  <a:srgbClr val="FFFFFF"/>
                </a:solidFill>
                <a:latin typeface="LM Sans 8"/>
                <a:cs typeface="LM Sans 8"/>
              </a:rPr>
              <a:t>GCDs and</a:t>
            </a:r>
            <a:r>
              <a:rPr sz="1189" spc="-20" dirty="0">
                <a:solidFill>
                  <a:srgbClr val="FFFFFF"/>
                </a:solidFill>
                <a:latin typeface="LM Sans 8"/>
                <a:cs typeface="LM Sans 8"/>
              </a:rPr>
              <a:t> </a:t>
            </a:r>
            <a:r>
              <a:rPr sz="1189" spc="-10" dirty="0">
                <a:solidFill>
                  <a:srgbClr val="FFFFFF"/>
                </a:solidFill>
                <a:latin typeface="LM Sans 8"/>
                <a:cs typeface="LM Sans 8"/>
              </a:rPr>
              <a:t>LCMs</a:t>
            </a:r>
            <a:endParaRPr sz="1189">
              <a:latin typeface="LM Sans 8"/>
              <a:cs typeface="LM Sans 8"/>
            </a:endParaRPr>
          </a:p>
        </p:txBody>
      </p:sp>
      <p:grpSp>
        <p:nvGrpSpPr>
          <p:cNvPr id="44" name="object 44"/>
          <p:cNvGrpSpPr/>
          <p:nvPr/>
        </p:nvGrpSpPr>
        <p:grpSpPr>
          <a:xfrm>
            <a:off x="1702071" y="1912488"/>
            <a:ext cx="8885200" cy="1630820"/>
            <a:chOff x="87743" y="965098"/>
            <a:chExt cx="4483735" cy="822960"/>
          </a:xfrm>
        </p:grpSpPr>
        <p:sp>
          <p:nvSpPr>
            <p:cNvPr id="45" name="object 45"/>
            <p:cNvSpPr/>
            <p:nvPr/>
          </p:nvSpPr>
          <p:spPr>
            <a:xfrm>
              <a:off x="87743" y="965098"/>
              <a:ext cx="4432935" cy="187960"/>
            </a:xfrm>
            <a:custGeom>
              <a:avLst/>
              <a:gdLst/>
              <a:ahLst/>
              <a:cxnLst/>
              <a:rect l="l" t="t" r="r" b="b"/>
              <a:pathLst>
                <a:path w="4432935" h="187959">
                  <a:moveTo>
                    <a:pt x="4381767" y="0"/>
                  </a:moveTo>
                  <a:lnTo>
                    <a:pt x="50800" y="0"/>
                  </a:lnTo>
                  <a:lnTo>
                    <a:pt x="31075" y="4008"/>
                  </a:lnTo>
                  <a:lnTo>
                    <a:pt x="14922" y="14922"/>
                  </a:lnTo>
                  <a:lnTo>
                    <a:pt x="4008" y="31075"/>
                  </a:lnTo>
                  <a:lnTo>
                    <a:pt x="0" y="50800"/>
                  </a:lnTo>
                  <a:lnTo>
                    <a:pt x="0" y="187824"/>
                  </a:lnTo>
                  <a:lnTo>
                    <a:pt x="4432567" y="187824"/>
                  </a:lnTo>
                  <a:lnTo>
                    <a:pt x="4432567" y="50800"/>
                  </a:lnTo>
                  <a:lnTo>
                    <a:pt x="4428558" y="31075"/>
                  </a:lnTo>
                  <a:lnTo>
                    <a:pt x="4417644" y="14922"/>
                  </a:lnTo>
                  <a:lnTo>
                    <a:pt x="4401492" y="4008"/>
                  </a:lnTo>
                  <a:lnTo>
                    <a:pt x="4381767" y="0"/>
                  </a:lnTo>
                  <a:close/>
                </a:path>
              </a:pathLst>
            </a:custGeom>
            <a:solidFill>
              <a:srgbClr val="D6D6EF"/>
            </a:solidFill>
          </p:spPr>
          <p:txBody>
            <a:bodyPr wrap="square" lIns="0" tIns="0" rIns="0" bIns="0" rtlCol="0"/>
            <a:lstStyle/>
            <a:p>
              <a:endParaRPr sz="3567"/>
            </a:p>
          </p:txBody>
        </p:sp>
        <p:sp>
          <p:nvSpPr>
            <p:cNvPr id="46" name="object 46"/>
            <p:cNvSpPr/>
            <p:nvPr/>
          </p:nvSpPr>
          <p:spPr>
            <a:xfrm>
              <a:off x="87744" y="1140269"/>
              <a:ext cx="4432566" cy="50609"/>
            </a:xfrm>
            <a:prstGeom prst="rect">
              <a:avLst/>
            </a:prstGeom>
            <a:blipFill>
              <a:blip r:embed="rId2" cstate="print"/>
              <a:stretch>
                <a:fillRect/>
              </a:stretch>
            </a:blipFill>
          </p:spPr>
          <p:txBody>
            <a:bodyPr wrap="square" lIns="0" tIns="0" rIns="0" bIns="0" rtlCol="0"/>
            <a:lstStyle/>
            <a:p>
              <a:endParaRPr sz="3567"/>
            </a:p>
          </p:txBody>
        </p:sp>
        <p:sp>
          <p:nvSpPr>
            <p:cNvPr id="47" name="object 47"/>
            <p:cNvSpPr/>
            <p:nvPr/>
          </p:nvSpPr>
          <p:spPr>
            <a:xfrm>
              <a:off x="138544" y="1686179"/>
              <a:ext cx="101600" cy="101600"/>
            </a:xfrm>
            <a:prstGeom prst="rect">
              <a:avLst/>
            </a:prstGeom>
            <a:blipFill>
              <a:blip r:embed="rId3" cstate="print"/>
              <a:stretch>
                <a:fillRect/>
              </a:stretch>
            </a:blipFill>
          </p:spPr>
          <p:txBody>
            <a:bodyPr wrap="square" lIns="0" tIns="0" rIns="0" bIns="0" rtlCol="0"/>
            <a:lstStyle/>
            <a:p>
              <a:endParaRPr sz="3567"/>
            </a:p>
          </p:txBody>
        </p:sp>
        <p:sp>
          <p:nvSpPr>
            <p:cNvPr id="48" name="object 48"/>
            <p:cNvSpPr/>
            <p:nvPr/>
          </p:nvSpPr>
          <p:spPr>
            <a:xfrm>
              <a:off x="189344" y="1673478"/>
              <a:ext cx="4381715" cy="114300"/>
            </a:xfrm>
            <a:prstGeom prst="rect">
              <a:avLst/>
            </a:prstGeom>
            <a:blipFill>
              <a:blip r:embed="rId4" cstate="print"/>
              <a:stretch>
                <a:fillRect/>
              </a:stretch>
            </a:blipFill>
          </p:spPr>
          <p:txBody>
            <a:bodyPr wrap="square" lIns="0" tIns="0" rIns="0" bIns="0" rtlCol="0"/>
            <a:lstStyle/>
            <a:p>
              <a:endParaRPr sz="3567"/>
            </a:p>
          </p:txBody>
        </p:sp>
        <p:sp>
          <p:nvSpPr>
            <p:cNvPr id="49" name="object 49"/>
            <p:cNvSpPr/>
            <p:nvPr/>
          </p:nvSpPr>
          <p:spPr>
            <a:xfrm>
              <a:off x="4520311" y="1009332"/>
              <a:ext cx="50749" cy="676846"/>
            </a:xfrm>
            <a:prstGeom prst="rect">
              <a:avLst/>
            </a:prstGeom>
            <a:blipFill>
              <a:blip r:embed="rId5" cstate="print"/>
              <a:stretch>
                <a:fillRect/>
              </a:stretch>
            </a:blipFill>
          </p:spPr>
          <p:txBody>
            <a:bodyPr wrap="square" lIns="0" tIns="0" rIns="0" bIns="0" rtlCol="0"/>
            <a:lstStyle/>
            <a:p>
              <a:endParaRPr sz="3567"/>
            </a:p>
          </p:txBody>
        </p:sp>
        <p:sp>
          <p:nvSpPr>
            <p:cNvPr id="50" name="object 50"/>
            <p:cNvSpPr/>
            <p:nvPr/>
          </p:nvSpPr>
          <p:spPr>
            <a:xfrm>
              <a:off x="87743" y="1184546"/>
              <a:ext cx="4432935" cy="552450"/>
            </a:xfrm>
            <a:custGeom>
              <a:avLst/>
              <a:gdLst/>
              <a:ahLst/>
              <a:cxnLst/>
              <a:rect l="l" t="t" r="r" b="b"/>
              <a:pathLst>
                <a:path w="4432935" h="552450">
                  <a:moveTo>
                    <a:pt x="4432567" y="0"/>
                  </a:moveTo>
                  <a:lnTo>
                    <a:pt x="0" y="0"/>
                  </a:lnTo>
                  <a:lnTo>
                    <a:pt x="0" y="501632"/>
                  </a:lnTo>
                  <a:lnTo>
                    <a:pt x="4008" y="521356"/>
                  </a:lnTo>
                  <a:lnTo>
                    <a:pt x="14922" y="537509"/>
                  </a:lnTo>
                  <a:lnTo>
                    <a:pt x="31075" y="548424"/>
                  </a:lnTo>
                  <a:lnTo>
                    <a:pt x="50800" y="552432"/>
                  </a:lnTo>
                  <a:lnTo>
                    <a:pt x="4381767" y="552432"/>
                  </a:lnTo>
                  <a:lnTo>
                    <a:pt x="4401492" y="548424"/>
                  </a:lnTo>
                  <a:lnTo>
                    <a:pt x="4417644" y="537509"/>
                  </a:lnTo>
                  <a:lnTo>
                    <a:pt x="4428558" y="521356"/>
                  </a:lnTo>
                  <a:lnTo>
                    <a:pt x="4432567" y="501632"/>
                  </a:lnTo>
                  <a:lnTo>
                    <a:pt x="4432567" y="0"/>
                  </a:lnTo>
                  <a:close/>
                </a:path>
              </a:pathLst>
            </a:custGeom>
            <a:solidFill>
              <a:srgbClr val="EAEAF7"/>
            </a:solidFill>
          </p:spPr>
          <p:txBody>
            <a:bodyPr wrap="square" lIns="0" tIns="0" rIns="0" bIns="0" rtlCol="0"/>
            <a:lstStyle/>
            <a:p>
              <a:endParaRPr sz="3567"/>
            </a:p>
          </p:txBody>
        </p:sp>
        <p:sp>
          <p:nvSpPr>
            <p:cNvPr id="51" name="object 51"/>
            <p:cNvSpPr/>
            <p:nvPr/>
          </p:nvSpPr>
          <p:spPr>
            <a:xfrm>
              <a:off x="4520311" y="1047427"/>
              <a:ext cx="0" cy="657860"/>
            </a:xfrm>
            <a:custGeom>
              <a:avLst/>
              <a:gdLst/>
              <a:ahLst/>
              <a:cxnLst/>
              <a:rect l="l" t="t" r="r" b="b"/>
              <a:pathLst>
                <a:path h="657860">
                  <a:moveTo>
                    <a:pt x="0" y="657801"/>
                  </a:moveTo>
                  <a:lnTo>
                    <a:pt x="0" y="0"/>
                  </a:lnTo>
                </a:path>
              </a:pathLst>
            </a:custGeom>
            <a:ln w="3175">
              <a:solidFill>
                <a:srgbClr val="7F7F7F"/>
              </a:solidFill>
            </a:ln>
          </p:spPr>
          <p:txBody>
            <a:bodyPr wrap="square" lIns="0" tIns="0" rIns="0" bIns="0" rtlCol="0"/>
            <a:lstStyle/>
            <a:p>
              <a:endParaRPr sz="3567"/>
            </a:p>
          </p:txBody>
        </p:sp>
        <p:sp>
          <p:nvSpPr>
            <p:cNvPr id="52" name="object 52"/>
            <p:cNvSpPr/>
            <p:nvPr/>
          </p:nvSpPr>
          <p:spPr>
            <a:xfrm>
              <a:off x="4520311" y="1034727"/>
              <a:ext cx="0" cy="12700"/>
            </a:xfrm>
            <a:custGeom>
              <a:avLst/>
              <a:gdLst/>
              <a:ahLst/>
              <a:cxnLst/>
              <a:rect l="l" t="t" r="r" b="b"/>
              <a:pathLst>
                <a:path h="12700">
                  <a:moveTo>
                    <a:pt x="0" y="12700"/>
                  </a:moveTo>
                  <a:lnTo>
                    <a:pt x="0" y="0"/>
                  </a:lnTo>
                </a:path>
              </a:pathLst>
            </a:custGeom>
            <a:ln w="3175">
              <a:solidFill>
                <a:srgbClr val="AFAFAF"/>
              </a:solidFill>
            </a:ln>
          </p:spPr>
          <p:txBody>
            <a:bodyPr wrap="square" lIns="0" tIns="0" rIns="0" bIns="0" rtlCol="0"/>
            <a:lstStyle/>
            <a:p>
              <a:endParaRPr sz="3567"/>
            </a:p>
          </p:txBody>
        </p:sp>
        <p:sp>
          <p:nvSpPr>
            <p:cNvPr id="53" name="object 53"/>
            <p:cNvSpPr/>
            <p:nvPr/>
          </p:nvSpPr>
          <p:spPr>
            <a:xfrm>
              <a:off x="4520311" y="1022027"/>
              <a:ext cx="0" cy="12700"/>
            </a:xfrm>
            <a:custGeom>
              <a:avLst/>
              <a:gdLst/>
              <a:ahLst/>
              <a:cxnLst/>
              <a:rect l="l" t="t" r="r" b="b"/>
              <a:pathLst>
                <a:path h="12700">
                  <a:moveTo>
                    <a:pt x="0" y="12700"/>
                  </a:moveTo>
                  <a:lnTo>
                    <a:pt x="0" y="0"/>
                  </a:lnTo>
                </a:path>
              </a:pathLst>
            </a:custGeom>
            <a:ln w="3175">
              <a:solidFill>
                <a:srgbClr val="CECECE"/>
              </a:solidFill>
            </a:ln>
          </p:spPr>
          <p:txBody>
            <a:bodyPr wrap="square" lIns="0" tIns="0" rIns="0" bIns="0" rtlCol="0"/>
            <a:lstStyle/>
            <a:p>
              <a:endParaRPr sz="3567"/>
            </a:p>
          </p:txBody>
        </p:sp>
        <p:sp>
          <p:nvSpPr>
            <p:cNvPr id="54" name="object 54"/>
            <p:cNvSpPr/>
            <p:nvPr/>
          </p:nvSpPr>
          <p:spPr>
            <a:xfrm>
              <a:off x="4520311" y="1009327"/>
              <a:ext cx="0" cy="12700"/>
            </a:xfrm>
            <a:custGeom>
              <a:avLst/>
              <a:gdLst/>
              <a:ahLst/>
              <a:cxnLst/>
              <a:rect l="l" t="t" r="r" b="b"/>
              <a:pathLst>
                <a:path h="12700">
                  <a:moveTo>
                    <a:pt x="0" y="12700"/>
                  </a:moveTo>
                  <a:lnTo>
                    <a:pt x="0" y="0"/>
                  </a:lnTo>
                </a:path>
              </a:pathLst>
            </a:custGeom>
            <a:ln w="3175">
              <a:solidFill>
                <a:srgbClr val="EFEFEF"/>
              </a:solidFill>
            </a:ln>
          </p:spPr>
          <p:txBody>
            <a:bodyPr wrap="square" lIns="0" tIns="0" rIns="0" bIns="0" rtlCol="0"/>
            <a:lstStyle/>
            <a:p>
              <a:endParaRPr sz="3567"/>
            </a:p>
          </p:txBody>
        </p:sp>
      </p:grpSp>
      <p:sp>
        <p:nvSpPr>
          <p:cNvPr id="55" name="object 55"/>
          <p:cNvSpPr txBox="1"/>
          <p:nvPr/>
        </p:nvSpPr>
        <p:spPr>
          <a:xfrm>
            <a:off x="1717047" y="889973"/>
            <a:ext cx="8693931" cy="4827542"/>
          </a:xfrm>
          <a:prstGeom prst="rect">
            <a:avLst/>
          </a:prstGeom>
        </p:spPr>
        <p:txBody>
          <a:bodyPr vert="horz" wrap="square" lIns="0" tIns="33975" rIns="0" bIns="0" rtlCol="0">
            <a:spAutoFit/>
          </a:bodyPr>
          <a:lstStyle/>
          <a:p>
            <a:pPr marL="25168">
              <a:spcBef>
                <a:spcPts val="268"/>
              </a:spcBef>
            </a:pPr>
            <a:r>
              <a:rPr sz="2774" spc="20" dirty="0">
                <a:solidFill>
                  <a:srgbClr val="3333B2"/>
                </a:solidFill>
                <a:latin typeface="LM Sans 12"/>
                <a:cs typeface="LM Sans 12"/>
              </a:rPr>
              <a:t>Greatest </a:t>
            </a:r>
            <a:r>
              <a:rPr sz="2774" spc="30" dirty="0">
                <a:solidFill>
                  <a:srgbClr val="3333B2"/>
                </a:solidFill>
                <a:latin typeface="LM Sans 12"/>
                <a:cs typeface="LM Sans 12"/>
              </a:rPr>
              <a:t>Common</a:t>
            </a:r>
            <a:r>
              <a:rPr sz="2774" spc="10" dirty="0">
                <a:solidFill>
                  <a:srgbClr val="3333B2"/>
                </a:solidFill>
                <a:latin typeface="LM Sans 12"/>
                <a:cs typeface="LM Sans 12"/>
              </a:rPr>
              <a:t> Divisors</a:t>
            </a:r>
            <a:endParaRPr sz="2774">
              <a:latin typeface="LM Sans 12"/>
              <a:cs typeface="LM Sans 12"/>
            </a:endParaRPr>
          </a:p>
          <a:p>
            <a:pPr>
              <a:spcBef>
                <a:spcPts val="109"/>
              </a:spcBef>
            </a:pPr>
            <a:endParaRPr sz="2873">
              <a:latin typeface="LM Sans 12"/>
              <a:cs typeface="LM Sans 12"/>
            </a:endParaRPr>
          </a:p>
          <a:p>
            <a:pPr marL="85570"/>
            <a:r>
              <a:rPr sz="2378" spc="-10" dirty="0">
                <a:solidFill>
                  <a:srgbClr val="3333B2"/>
                </a:solidFill>
                <a:latin typeface="LM Sans 12"/>
                <a:cs typeface="LM Sans 12"/>
              </a:rPr>
              <a:t>Definition</a:t>
            </a:r>
            <a:endParaRPr sz="2378">
              <a:latin typeface="LM Sans 12"/>
              <a:cs typeface="LM Sans 12"/>
            </a:endParaRPr>
          </a:p>
          <a:p>
            <a:pPr marL="85570" marR="10067" algn="just">
              <a:lnSpc>
                <a:spcPct val="102600"/>
              </a:lnSpc>
              <a:spcBef>
                <a:spcPts val="484"/>
              </a:spcBef>
            </a:pPr>
            <a:r>
              <a:rPr sz="2180" spc="-20" dirty="0">
                <a:latin typeface="LM Sans 10"/>
                <a:cs typeface="LM Sans 10"/>
              </a:rPr>
              <a:t>Let </a:t>
            </a:r>
            <a:r>
              <a:rPr sz="2180" i="1" spc="50" dirty="0">
                <a:latin typeface="Times New Roman"/>
                <a:cs typeface="Times New Roman"/>
              </a:rPr>
              <a:t>a </a:t>
            </a:r>
            <a:r>
              <a:rPr sz="2180" spc="-20" dirty="0">
                <a:latin typeface="LM Sans 10"/>
                <a:cs typeface="LM Sans 10"/>
              </a:rPr>
              <a:t>and </a:t>
            </a:r>
            <a:r>
              <a:rPr sz="2180" i="1" spc="-168" dirty="0">
                <a:latin typeface="Times New Roman"/>
                <a:cs typeface="Times New Roman"/>
              </a:rPr>
              <a:t>b </a:t>
            </a:r>
            <a:r>
              <a:rPr sz="2180" spc="20" dirty="0">
                <a:latin typeface="LM Sans 10"/>
                <a:cs typeface="LM Sans 10"/>
              </a:rPr>
              <a:t>be </a:t>
            </a:r>
            <a:r>
              <a:rPr sz="2180" spc="-20" dirty="0">
                <a:latin typeface="LM Sans 10"/>
                <a:cs typeface="LM Sans 10"/>
              </a:rPr>
              <a:t>integers, not </a:t>
            </a:r>
            <a:r>
              <a:rPr sz="2180" dirty="0">
                <a:latin typeface="LM Sans 10"/>
                <a:cs typeface="LM Sans 10"/>
              </a:rPr>
              <a:t>both </a:t>
            </a:r>
            <a:r>
              <a:rPr sz="2180" spc="-20" dirty="0">
                <a:latin typeface="LM Sans 10"/>
                <a:cs typeface="LM Sans 10"/>
              </a:rPr>
              <a:t>zero. The </a:t>
            </a:r>
            <a:r>
              <a:rPr sz="2180" spc="-30" dirty="0">
                <a:latin typeface="LM Sans 10"/>
                <a:cs typeface="LM Sans 10"/>
              </a:rPr>
              <a:t>largest </a:t>
            </a:r>
            <a:r>
              <a:rPr sz="2180" spc="-20" dirty="0">
                <a:latin typeface="LM Sans 10"/>
                <a:cs typeface="LM Sans 10"/>
              </a:rPr>
              <a:t>integer </a:t>
            </a:r>
            <a:r>
              <a:rPr sz="2180" i="1" spc="30" dirty="0">
                <a:latin typeface="Times New Roman"/>
                <a:cs typeface="Times New Roman"/>
              </a:rPr>
              <a:t>d </a:t>
            </a:r>
            <a:r>
              <a:rPr sz="2180" spc="-10" dirty="0">
                <a:latin typeface="LM Sans 10"/>
                <a:cs typeface="LM Sans 10"/>
              </a:rPr>
              <a:t>such that </a:t>
            </a:r>
            <a:r>
              <a:rPr sz="2180" i="1" spc="30" dirty="0">
                <a:latin typeface="Times New Roman"/>
                <a:cs typeface="Times New Roman"/>
              </a:rPr>
              <a:t>d</a:t>
            </a:r>
            <a:r>
              <a:rPr sz="2180" i="1" spc="30" dirty="0">
                <a:latin typeface="Arial"/>
                <a:cs typeface="Arial"/>
              </a:rPr>
              <a:t>|</a:t>
            </a:r>
            <a:r>
              <a:rPr sz="2180" i="1" spc="30" dirty="0">
                <a:latin typeface="Times New Roman"/>
                <a:cs typeface="Times New Roman"/>
              </a:rPr>
              <a:t>a  </a:t>
            </a:r>
            <a:r>
              <a:rPr sz="2180" spc="-20" dirty="0">
                <a:latin typeface="LM Sans 10"/>
                <a:cs typeface="LM Sans 10"/>
              </a:rPr>
              <a:t>and </a:t>
            </a:r>
            <a:r>
              <a:rPr sz="2180" i="1" spc="-40" dirty="0">
                <a:latin typeface="Times New Roman"/>
                <a:cs typeface="Times New Roman"/>
              </a:rPr>
              <a:t>d</a:t>
            </a:r>
            <a:r>
              <a:rPr sz="2180" i="1" spc="-40" dirty="0">
                <a:latin typeface="Arial"/>
                <a:cs typeface="Arial"/>
              </a:rPr>
              <a:t>|</a:t>
            </a:r>
            <a:r>
              <a:rPr sz="2180" i="1" spc="-40" dirty="0">
                <a:latin typeface="Times New Roman"/>
                <a:cs typeface="Times New Roman"/>
              </a:rPr>
              <a:t>b </a:t>
            </a:r>
            <a:r>
              <a:rPr sz="2180" spc="-20" dirty="0">
                <a:latin typeface="LM Sans 10"/>
                <a:cs typeface="LM Sans 10"/>
              </a:rPr>
              <a:t>is </a:t>
            </a:r>
            <a:r>
              <a:rPr sz="2180" spc="-10" dirty="0">
                <a:latin typeface="LM Sans 10"/>
                <a:cs typeface="LM Sans 10"/>
              </a:rPr>
              <a:t>called the </a:t>
            </a:r>
            <a:r>
              <a:rPr sz="2180" i="1" spc="-10" dirty="0">
                <a:latin typeface="LM Sans 10"/>
                <a:cs typeface="LM Sans 10"/>
              </a:rPr>
              <a:t>greatest </a:t>
            </a:r>
            <a:r>
              <a:rPr sz="2180" i="1" spc="-20" dirty="0">
                <a:latin typeface="LM Sans 10"/>
                <a:cs typeface="LM Sans 10"/>
              </a:rPr>
              <a:t>common </a:t>
            </a:r>
            <a:r>
              <a:rPr sz="2180" i="1" spc="-30" dirty="0">
                <a:latin typeface="LM Sans 10"/>
                <a:cs typeface="LM Sans 10"/>
              </a:rPr>
              <a:t>divisor </a:t>
            </a:r>
            <a:r>
              <a:rPr sz="2180" spc="-10" dirty="0">
                <a:latin typeface="LM Sans 10"/>
                <a:cs typeface="LM Sans 10"/>
              </a:rPr>
              <a:t>of </a:t>
            </a:r>
            <a:r>
              <a:rPr sz="2180" i="1" spc="50" dirty="0">
                <a:latin typeface="Times New Roman"/>
                <a:cs typeface="Times New Roman"/>
              </a:rPr>
              <a:t>a </a:t>
            </a:r>
            <a:r>
              <a:rPr sz="2180" spc="-20" dirty="0">
                <a:latin typeface="LM Sans 10"/>
                <a:cs typeface="LM Sans 10"/>
              </a:rPr>
              <a:t>and </a:t>
            </a:r>
            <a:r>
              <a:rPr sz="2180" i="1" spc="-89" dirty="0">
                <a:latin typeface="Times New Roman"/>
                <a:cs typeface="Times New Roman"/>
              </a:rPr>
              <a:t>b</a:t>
            </a:r>
            <a:r>
              <a:rPr sz="2180" spc="-89" dirty="0">
                <a:latin typeface="LM Sans 10"/>
                <a:cs typeface="LM Sans 10"/>
              </a:rPr>
              <a:t>, </a:t>
            </a:r>
            <a:r>
              <a:rPr sz="2180" spc="-20" dirty="0">
                <a:latin typeface="LM Sans 10"/>
                <a:cs typeface="LM Sans 10"/>
              </a:rPr>
              <a:t>and is denoted </a:t>
            </a:r>
            <a:r>
              <a:rPr sz="2180" spc="-50" dirty="0">
                <a:latin typeface="LM Sans 10"/>
                <a:cs typeface="LM Sans 10"/>
              </a:rPr>
              <a:t>by  </a:t>
            </a:r>
            <a:r>
              <a:rPr sz="2180" dirty="0">
                <a:latin typeface="LM Sans 10"/>
                <a:cs typeface="LM Sans 10"/>
              </a:rPr>
              <a:t>gcd</a:t>
            </a:r>
            <a:r>
              <a:rPr sz="2180" dirty="0">
                <a:latin typeface="MathJax_Main"/>
                <a:cs typeface="MathJax_Main"/>
              </a:rPr>
              <a:t>(</a:t>
            </a:r>
            <a:r>
              <a:rPr sz="2180" i="1" dirty="0">
                <a:latin typeface="Times New Roman"/>
                <a:cs typeface="Times New Roman"/>
              </a:rPr>
              <a:t>a,</a:t>
            </a:r>
            <a:r>
              <a:rPr sz="2180" i="1" spc="-198" dirty="0">
                <a:latin typeface="Times New Roman"/>
                <a:cs typeface="Times New Roman"/>
              </a:rPr>
              <a:t> </a:t>
            </a:r>
            <a:r>
              <a:rPr sz="2180" i="1" spc="-69" dirty="0">
                <a:latin typeface="Times New Roman"/>
                <a:cs typeface="Times New Roman"/>
              </a:rPr>
              <a:t>b</a:t>
            </a:r>
            <a:r>
              <a:rPr sz="2180" spc="-69" dirty="0">
                <a:latin typeface="MathJax_Main"/>
                <a:cs typeface="MathJax_Main"/>
              </a:rPr>
              <a:t>)</a:t>
            </a:r>
            <a:r>
              <a:rPr sz="2180" spc="-69" dirty="0">
                <a:latin typeface="LM Sans 10"/>
                <a:cs typeface="LM Sans 10"/>
              </a:rPr>
              <a:t>.</a:t>
            </a:r>
            <a:endParaRPr sz="2180">
              <a:latin typeface="LM Sans 10"/>
              <a:cs typeface="LM Sans 10"/>
            </a:endParaRPr>
          </a:p>
          <a:p>
            <a:pPr>
              <a:spcBef>
                <a:spcPts val="40"/>
              </a:spcBef>
            </a:pPr>
            <a:endParaRPr sz="2973">
              <a:latin typeface="LM Sans 10"/>
              <a:cs typeface="LM Sans 10"/>
            </a:endParaRPr>
          </a:p>
          <a:p>
            <a:pPr marL="85570" marR="296978">
              <a:lnSpc>
                <a:spcPct val="102600"/>
              </a:lnSpc>
            </a:pPr>
            <a:r>
              <a:rPr sz="2180" spc="-10" dirty="0">
                <a:latin typeface="LM Sans 10"/>
                <a:cs typeface="LM Sans 10"/>
              </a:rPr>
              <a:t>Example: </a:t>
            </a:r>
            <a:r>
              <a:rPr sz="2180" spc="-20" dirty="0">
                <a:latin typeface="LM Sans 10"/>
                <a:cs typeface="LM Sans 10"/>
              </a:rPr>
              <a:t>The </a:t>
            </a:r>
            <a:r>
              <a:rPr sz="2180" dirty="0">
                <a:latin typeface="LM Sans 10"/>
                <a:cs typeface="LM Sans 10"/>
              </a:rPr>
              <a:t>positive </a:t>
            </a:r>
            <a:r>
              <a:rPr sz="2180" spc="-20" dirty="0">
                <a:latin typeface="LM Sans 10"/>
                <a:cs typeface="LM Sans 10"/>
              </a:rPr>
              <a:t>common </a:t>
            </a:r>
            <a:r>
              <a:rPr sz="2180" spc="-30" dirty="0">
                <a:latin typeface="LM Sans 10"/>
                <a:cs typeface="LM Sans 10"/>
              </a:rPr>
              <a:t>divisors </a:t>
            </a:r>
            <a:r>
              <a:rPr sz="2180" spc="-10" dirty="0">
                <a:latin typeface="LM Sans 10"/>
                <a:cs typeface="LM Sans 10"/>
              </a:rPr>
              <a:t>of </a:t>
            </a:r>
            <a:r>
              <a:rPr sz="2180" spc="-10" dirty="0">
                <a:latin typeface="MathJax_Main"/>
                <a:cs typeface="MathJax_Main"/>
              </a:rPr>
              <a:t>24 </a:t>
            </a:r>
            <a:r>
              <a:rPr sz="2180" spc="-20" dirty="0">
                <a:latin typeface="LM Sans 10"/>
                <a:cs typeface="LM Sans 10"/>
              </a:rPr>
              <a:t>and </a:t>
            </a:r>
            <a:r>
              <a:rPr sz="2180" spc="-10" dirty="0">
                <a:latin typeface="MathJax_Main"/>
                <a:cs typeface="MathJax_Main"/>
              </a:rPr>
              <a:t>36 </a:t>
            </a:r>
            <a:r>
              <a:rPr sz="2180" spc="-40" dirty="0">
                <a:latin typeface="LM Sans 10"/>
                <a:cs typeface="LM Sans 10"/>
              </a:rPr>
              <a:t>are </a:t>
            </a:r>
            <a:r>
              <a:rPr sz="2180" spc="10" dirty="0">
                <a:latin typeface="MathJax_Main"/>
                <a:cs typeface="MathJax_Main"/>
              </a:rPr>
              <a:t>1</a:t>
            </a:r>
            <a:r>
              <a:rPr sz="2180" i="1" spc="10" dirty="0">
                <a:latin typeface="Times New Roman"/>
                <a:cs typeface="Times New Roman"/>
              </a:rPr>
              <a:t>, </a:t>
            </a:r>
            <a:r>
              <a:rPr sz="2180" spc="10" dirty="0">
                <a:latin typeface="MathJax_Main"/>
                <a:cs typeface="MathJax_Main"/>
              </a:rPr>
              <a:t>2</a:t>
            </a:r>
            <a:r>
              <a:rPr sz="2180" i="1" spc="10" dirty="0">
                <a:latin typeface="Times New Roman"/>
                <a:cs typeface="Times New Roman"/>
              </a:rPr>
              <a:t>, </a:t>
            </a:r>
            <a:r>
              <a:rPr sz="2180" spc="10" dirty="0">
                <a:latin typeface="MathJax_Main"/>
                <a:cs typeface="MathJax_Main"/>
              </a:rPr>
              <a:t>3</a:t>
            </a:r>
            <a:r>
              <a:rPr sz="2180" i="1" spc="10" dirty="0">
                <a:latin typeface="Times New Roman"/>
                <a:cs typeface="Times New Roman"/>
              </a:rPr>
              <a:t>, </a:t>
            </a:r>
            <a:r>
              <a:rPr sz="2180" spc="10" dirty="0">
                <a:latin typeface="MathJax_Main"/>
                <a:cs typeface="MathJax_Main"/>
              </a:rPr>
              <a:t>4</a:t>
            </a:r>
            <a:r>
              <a:rPr sz="2180" i="1" spc="10" dirty="0">
                <a:latin typeface="Times New Roman"/>
                <a:cs typeface="Times New Roman"/>
              </a:rPr>
              <a:t>, </a:t>
            </a:r>
            <a:r>
              <a:rPr sz="2180" spc="10" dirty="0">
                <a:latin typeface="MathJax_Main"/>
                <a:cs typeface="MathJax_Main"/>
              </a:rPr>
              <a:t>6</a:t>
            </a:r>
            <a:r>
              <a:rPr sz="2180" i="1" spc="10" dirty="0">
                <a:latin typeface="Times New Roman"/>
                <a:cs typeface="Times New Roman"/>
              </a:rPr>
              <a:t>,</a:t>
            </a:r>
            <a:r>
              <a:rPr sz="2180" i="1" spc="-248" dirty="0">
                <a:latin typeface="Times New Roman"/>
                <a:cs typeface="Times New Roman"/>
              </a:rPr>
              <a:t> </a:t>
            </a:r>
            <a:r>
              <a:rPr sz="2180" spc="-10" dirty="0">
                <a:latin typeface="MathJax_Main"/>
                <a:cs typeface="MathJax_Main"/>
              </a:rPr>
              <a:t>12</a:t>
            </a:r>
            <a:r>
              <a:rPr sz="2180" spc="-10" dirty="0">
                <a:latin typeface="LM Sans 10"/>
                <a:cs typeface="LM Sans 10"/>
              </a:rPr>
              <a:t>.  </a:t>
            </a:r>
            <a:r>
              <a:rPr sz="2180" spc="-20" dirty="0">
                <a:latin typeface="LM Sans 10"/>
                <a:cs typeface="LM Sans 10"/>
              </a:rPr>
              <a:t>So, </a:t>
            </a:r>
            <a:r>
              <a:rPr sz="2180" spc="-10" dirty="0">
                <a:latin typeface="LM Sans 10"/>
                <a:cs typeface="LM Sans 10"/>
              </a:rPr>
              <a:t>gcd</a:t>
            </a:r>
            <a:r>
              <a:rPr sz="2180" spc="-10" dirty="0">
                <a:latin typeface="MathJax_Main"/>
                <a:cs typeface="MathJax_Main"/>
              </a:rPr>
              <a:t>(24</a:t>
            </a:r>
            <a:r>
              <a:rPr sz="2180" i="1" spc="-10" dirty="0">
                <a:latin typeface="Times New Roman"/>
                <a:cs typeface="Times New Roman"/>
              </a:rPr>
              <a:t>, </a:t>
            </a:r>
            <a:r>
              <a:rPr sz="2180" spc="-10" dirty="0">
                <a:latin typeface="MathJax_Main"/>
                <a:cs typeface="MathJax_Main"/>
              </a:rPr>
              <a:t>36) </a:t>
            </a:r>
            <a:r>
              <a:rPr sz="2180" spc="-20" dirty="0">
                <a:latin typeface="MathJax_Main"/>
                <a:cs typeface="MathJax_Main"/>
              </a:rPr>
              <a:t>=</a:t>
            </a:r>
            <a:r>
              <a:rPr sz="2180" spc="-69" dirty="0">
                <a:latin typeface="MathJax_Main"/>
                <a:cs typeface="MathJax_Main"/>
              </a:rPr>
              <a:t> </a:t>
            </a:r>
            <a:r>
              <a:rPr sz="2180" spc="-20" dirty="0">
                <a:latin typeface="MathJax_Main"/>
                <a:cs typeface="MathJax_Main"/>
              </a:rPr>
              <a:t>12</a:t>
            </a:r>
            <a:r>
              <a:rPr sz="2180" spc="-20" dirty="0">
                <a:latin typeface="LM Sans 10"/>
                <a:cs typeface="LM Sans 10"/>
              </a:rPr>
              <a:t>.</a:t>
            </a:r>
            <a:endParaRPr sz="2180">
              <a:latin typeface="LM Sans 10"/>
              <a:cs typeface="LM Sans 10"/>
            </a:endParaRPr>
          </a:p>
          <a:p>
            <a:pPr>
              <a:spcBef>
                <a:spcPts val="50"/>
              </a:spcBef>
            </a:pPr>
            <a:endParaRPr sz="1585">
              <a:latin typeface="LM Sans 10"/>
              <a:cs typeface="LM Sans 10"/>
            </a:endParaRPr>
          </a:p>
          <a:p>
            <a:pPr marL="85570" marR="3456768">
              <a:lnSpc>
                <a:spcPct val="102600"/>
              </a:lnSpc>
            </a:pPr>
            <a:r>
              <a:rPr sz="2180" spc="-10" dirty="0">
                <a:latin typeface="LM Sans 10"/>
                <a:cs typeface="LM Sans 10"/>
              </a:rPr>
              <a:t>Find the </a:t>
            </a:r>
            <a:r>
              <a:rPr sz="2180" spc="-20" dirty="0">
                <a:latin typeface="LM Sans 10"/>
                <a:cs typeface="LM Sans 10"/>
              </a:rPr>
              <a:t>following </a:t>
            </a:r>
            <a:r>
              <a:rPr sz="2180" spc="-10" dirty="0">
                <a:latin typeface="LM Sans 10"/>
                <a:cs typeface="LM Sans 10"/>
              </a:rPr>
              <a:t>greatest </a:t>
            </a:r>
            <a:r>
              <a:rPr sz="2180" spc="-20" dirty="0">
                <a:latin typeface="LM Sans 10"/>
                <a:cs typeface="LM Sans 10"/>
              </a:rPr>
              <a:t>common </a:t>
            </a:r>
            <a:r>
              <a:rPr sz="2180" spc="-30" dirty="0">
                <a:latin typeface="LM Sans 10"/>
                <a:cs typeface="LM Sans 10"/>
              </a:rPr>
              <a:t>divisors:  </a:t>
            </a:r>
            <a:r>
              <a:rPr sz="2180" spc="-10" dirty="0">
                <a:latin typeface="LM Sans 10"/>
                <a:cs typeface="LM Sans 10"/>
              </a:rPr>
              <a:t>gcd</a:t>
            </a:r>
            <a:r>
              <a:rPr sz="2180" spc="-10" dirty="0">
                <a:latin typeface="MathJax_Main"/>
                <a:cs typeface="MathJax_Main"/>
              </a:rPr>
              <a:t>(17</a:t>
            </a:r>
            <a:r>
              <a:rPr sz="2180" i="1" spc="-10" dirty="0">
                <a:latin typeface="Times New Roman"/>
                <a:cs typeface="Times New Roman"/>
              </a:rPr>
              <a:t>, </a:t>
            </a:r>
            <a:r>
              <a:rPr sz="2180" spc="-10" dirty="0">
                <a:latin typeface="MathJax_Main"/>
                <a:cs typeface="MathJax_Main"/>
              </a:rPr>
              <a:t>100)</a:t>
            </a:r>
            <a:r>
              <a:rPr sz="2180" spc="-139" dirty="0">
                <a:latin typeface="MathJax_Main"/>
                <a:cs typeface="MathJax_Main"/>
              </a:rPr>
              <a:t> </a:t>
            </a:r>
            <a:r>
              <a:rPr sz="2180" spc="-20" dirty="0">
                <a:latin typeface="MathJax_Main"/>
                <a:cs typeface="MathJax_Main"/>
              </a:rPr>
              <a:t>=</a:t>
            </a:r>
            <a:endParaRPr sz="2180">
              <a:latin typeface="MathJax_Main"/>
              <a:cs typeface="MathJax_Main"/>
            </a:endParaRPr>
          </a:p>
          <a:p>
            <a:pPr marL="85570" algn="just">
              <a:spcBef>
                <a:spcPts val="69"/>
              </a:spcBef>
            </a:pPr>
            <a:r>
              <a:rPr sz="2180" spc="-10" dirty="0">
                <a:latin typeface="LM Sans 10"/>
                <a:cs typeface="LM Sans 10"/>
              </a:rPr>
              <a:t>gcd</a:t>
            </a:r>
            <a:r>
              <a:rPr sz="2180" spc="-10" dirty="0">
                <a:latin typeface="MathJax_Main"/>
                <a:cs typeface="MathJax_Main"/>
              </a:rPr>
              <a:t>(1000</a:t>
            </a:r>
            <a:r>
              <a:rPr sz="2180" i="1" spc="-10" dirty="0">
                <a:latin typeface="Times New Roman"/>
                <a:cs typeface="Times New Roman"/>
              </a:rPr>
              <a:t>, </a:t>
            </a:r>
            <a:r>
              <a:rPr sz="2180" spc="-10" dirty="0">
                <a:latin typeface="MathJax_Main"/>
                <a:cs typeface="MathJax_Main"/>
              </a:rPr>
              <a:t>625)</a:t>
            </a:r>
            <a:r>
              <a:rPr sz="2180" spc="-139" dirty="0">
                <a:latin typeface="MathJax_Main"/>
                <a:cs typeface="MathJax_Main"/>
              </a:rPr>
              <a:t> </a:t>
            </a:r>
            <a:r>
              <a:rPr sz="2180" spc="-20" dirty="0">
                <a:latin typeface="MathJax_Main"/>
                <a:cs typeface="MathJax_Main"/>
              </a:rPr>
              <a:t>=</a:t>
            </a:r>
            <a:endParaRPr sz="2180">
              <a:latin typeface="MathJax_Main"/>
              <a:cs typeface="MathJax_Main"/>
            </a:endParaRPr>
          </a:p>
        </p:txBody>
      </p:sp>
    </p:spTree>
    <p:extLst>
      <p:ext uri="{BB962C8B-B14F-4D97-AF65-F5344CB8AC3E}">
        <p14:creationId xmlns:p14="http://schemas.microsoft.com/office/powerpoint/2010/main" val="2932192407"/>
      </p:ext>
    </p:extLst>
  </p:cSld>
  <p:clrMapOvr>
    <a:masterClrMapping/>
  </p:clrMapOvr>
  <p:transition>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object 43"/>
          <p:cNvSpPr txBox="1"/>
          <p:nvPr/>
        </p:nvSpPr>
        <p:spPr>
          <a:xfrm>
            <a:off x="1528195" y="503867"/>
            <a:ext cx="9131836" cy="199518"/>
          </a:xfrm>
          <a:prstGeom prst="rect">
            <a:avLst/>
          </a:prstGeom>
          <a:solidFill>
            <a:srgbClr val="8484D1"/>
          </a:solidFill>
        </p:spPr>
        <p:txBody>
          <a:bodyPr vert="horz" wrap="square" lIns="0" tIns="16359" rIns="0" bIns="0" rtlCol="0">
            <a:spAutoFit/>
          </a:bodyPr>
          <a:lstStyle/>
          <a:p>
            <a:pPr marL="213925">
              <a:spcBef>
                <a:spcPts val="129"/>
              </a:spcBef>
            </a:pPr>
            <a:r>
              <a:rPr sz="1189" spc="-10" dirty="0">
                <a:solidFill>
                  <a:srgbClr val="FFFFFF"/>
                </a:solidFill>
                <a:latin typeface="LM Sans 8"/>
                <a:cs typeface="LM Sans 8"/>
              </a:rPr>
              <a:t>GCDs and</a:t>
            </a:r>
            <a:r>
              <a:rPr sz="1189" spc="-20" dirty="0">
                <a:solidFill>
                  <a:srgbClr val="FFFFFF"/>
                </a:solidFill>
                <a:latin typeface="LM Sans 8"/>
                <a:cs typeface="LM Sans 8"/>
              </a:rPr>
              <a:t> </a:t>
            </a:r>
            <a:r>
              <a:rPr sz="1189" spc="-10" dirty="0">
                <a:solidFill>
                  <a:srgbClr val="FFFFFF"/>
                </a:solidFill>
                <a:latin typeface="LM Sans 8"/>
                <a:cs typeface="LM Sans 8"/>
              </a:rPr>
              <a:t>LCMs</a:t>
            </a:r>
            <a:endParaRPr sz="1189">
              <a:latin typeface="LM Sans 8"/>
              <a:cs typeface="LM Sans 8"/>
            </a:endParaRPr>
          </a:p>
        </p:txBody>
      </p:sp>
      <p:grpSp>
        <p:nvGrpSpPr>
          <p:cNvPr id="44" name="object 44"/>
          <p:cNvGrpSpPr/>
          <p:nvPr/>
        </p:nvGrpSpPr>
        <p:grpSpPr>
          <a:xfrm>
            <a:off x="1702071" y="1551718"/>
            <a:ext cx="8885200" cy="948795"/>
            <a:chOff x="87743" y="783043"/>
            <a:chExt cx="4483735" cy="478790"/>
          </a:xfrm>
        </p:grpSpPr>
        <p:sp>
          <p:nvSpPr>
            <p:cNvPr id="45" name="object 45"/>
            <p:cNvSpPr/>
            <p:nvPr/>
          </p:nvSpPr>
          <p:spPr>
            <a:xfrm>
              <a:off x="87743" y="783043"/>
              <a:ext cx="4432935" cy="187960"/>
            </a:xfrm>
            <a:custGeom>
              <a:avLst/>
              <a:gdLst/>
              <a:ahLst/>
              <a:cxnLst/>
              <a:rect l="l" t="t" r="r" b="b"/>
              <a:pathLst>
                <a:path w="4432935" h="187959">
                  <a:moveTo>
                    <a:pt x="4381767" y="0"/>
                  </a:moveTo>
                  <a:lnTo>
                    <a:pt x="50800" y="0"/>
                  </a:lnTo>
                  <a:lnTo>
                    <a:pt x="31075" y="4008"/>
                  </a:lnTo>
                  <a:lnTo>
                    <a:pt x="14922" y="14922"/>
                  </a:lnTo>
                  <a:lnTo>
                    <a:pt x="4008" y="31075"/>
                  </a:lnTo>
                  <a:lnTo>
                    <a:pt x="0" y="50800"/>
                  </a:lnTo>
                  <a:lnTo>
                    <a:pt x="0" y="187824"/>
                  </a:lnTo>
                  <a:lnTo>
                    <a:pt x="4432567" y="187824"/>
                  </a:lnTo>
                  <a:lnTo>
                    <a:pt x="4432567" y="50800"/>
                  </a:lnTo>
                  <a:lnTo>
                    <a:pt x="4428558" y="31075"/>
                  </a:lnTo>
                  <a:lnTo>
                    <a:pt x="4417644" y="14922"/>
                  </a:lnTo>
                  <a:lnTo>
                    <a:pt x="4401492" y="4008"/>
                  </a:lnTo>
                  <a:lnTo>
                    <a:pt x="4381767" y="0"/>
                  </a:lnTo>
                  <a:close/>
                </a:path>
              </a:pathLst>
            </a:custGeom>
            <a:solidFill>
              <a:srgbClr val="D6D6EF"/>
            </a:solidFill>
          </p:spPr>
          <p:txBody>
            <a:bodyPr wrap="square" lIns="0" tIns="0" rIns="0" bIns="0" rtlCol="0"/>
            <a:lstStyle/>
            <a:p>
              <a:endParaRPr sz="3567"/>
            </a:p>
          </p:txBody>
        </p:sp>
        <p:sp>
          <p:nvSpPr>
            <p:cNvPr id="46" name="object 46"/>
            <p:cNvSpPr/>
            <p:nvPr/>
          </p:nvSpPr>
          <p:spPr>
            <a:xfrm>
              <a:off x="87744" y="958215"/>
              <a:ext cx="4432566" cy="50609"/>
            </a:xfrm>
            <a:prstGeom prst="rect">
              <a:avLst/>
            </a:prstGeom>
            <a:blipFill>
              <a:blip r:embed="rId2" cstate="print"/>
              <a:stretch>
                <a:fillRect/>
              </a:stretch>
            </a:blipFill>
          </p:spPr>
          <p:txBody>
            <a:bodyPr wrap="square" lIns="0" tIns="0" rIns="0" bIns="0" rtlCol="0"/>
            <a:lstStyle/>
            <a:p>
              <a:endParaRPr sz="3567"/>
            </a:p>
          </p:txBody>
        </p:sp>
        <p:sp>
          <p:nvSpPr>
            <p:cNvPr id="47" name="object 47"/>
            <p:cNvSpPr/>
            <p:nvPr/>
          </p:nvSpPr>
          <p:spPr>
            <a:xfrm>
              <a:off x="138544" y="1159967"/>
              <a:ext cx="101600" cy="101600"/>
            </a:xfrm>
            <a:prstGeom prst="rect">
              <a:avLst/>
            </a:prstGeom>
            <a:blipFill>
              <a:blip r:embed="rId3" cstate="print"/>
              <a:stretch>
                <a:fillRect/>
              </a:stretch>
            </a:blipFill>
          </p:spPr>
          <p:txBody>
            <a:bodyPr wrap="square" lIns="0" tIns="0" rIns="0" bIns="0" rtlCol="0"/>
            <a:lstStyle/>
            <a:p>
              <a:endParaRPr sz="3567"/>
            </a:p>
          </p:txBody>
        </p:sp>
        <p:sp>
          <p:nvSpPr>
            <p:cNvPr id="48" name="object 48"/>
            <p:cNvSpPr/>
            <p:nvPr/>
          </p:nvSpPr>
          <p:spPr>
            <a:xfrm>
              <a:off x="189344" y="1147267"/>
              <a:ext cx="4381715" cy="114300"/>
            </a:xfrm>
            <a:prstGeom prst="rect">
              <a:avLst/>
            </a:prstGeom>
            <a:blipFill>
              <a:blip r:embed="rId4" cstate="print"/>
              <a:stretch>
                <a:fillRect/>
              </a:stretch>
            </a:blipFill>
          </p:spPr>
          <p:txBody>
            <a:bodyPr wrap="square" lIns="0" tIns="0" rIns="0" bIns="0" rtlCol="0"/>
            <a:lstStyle/>
            <a:p>
              <a:endParaRPr sz="3567"/>
            </a:p>
          </p:txBody>
        </p:sp>
        <p:sp>
          <p:nvSpPr>
            <p:cNvPr id="49" name="object 49"/>
            <p:cNvSpPr/>
            <p:nvPr/>
          </p:nvSpPr>
          <p:spPr>
            <a:xfrm>
              <a:off x="4520311" y="827278"/>
              <a:ext cx="50749" cy="332689"/>
            </a:xfrm>
            <a:prstGeom prst="rect">
              <a:avLst/>
            </a:prstGeom>
            <a:blipFill>
              <a:blip r:embed="rId5" cstate="print"/>
              <a:stretch>
                <a:fillRect/>
              </a:stretch>
            </a:blipFill>
          </p:spPr>
          <p:txBody>
            <a:bodyPr wrap="square" lIns="0" tIns="0" rIns="0" bIns="0" rtlCol="0"/>
            <a:lstStyle/>
            <a:p>
              <a:endParaRPr sz="3567"/>
            </a:p>
          </p:txBody>
        </p:sp>
        <p:sp>
          <p:nvSpPr>
            <p:cNvPr id="50" name="object 50"/>
            <p:cNvSpPr/>
            <p:nvPr/>
          </p:nvSpPr>
          <p:spPr>
            <a:xfrm>
              <a:off x="87743" y="1002488"/>
              <a:ext cx="4432935" cy="208279"/>
            </a:xfrm>
            <a:custGeom>
              <a:avLst/>
              <a:gdLst/>
              <a:ahLst/>
              <a:cxnLst/>
              <a:rect l="l" t="t" r="r" b="b"/>
              <a:pathLst>
                <a:path w="4432935" h="208280">
                  <a:moveTo>
                    <a:pt x="4432567" y="0"/>
                  </a:moveTo>
                  <a:lnTo>
                    <a:pt x="0" y="0"/>
                  </a:lnTo>
                  <a:lnTo>
                    <a:pt x="0" y="157478"/>
                  </a:lnTo>
                  <a:lnTo>
                    <a:pt x="4008" y="177203"/>
                  </a:lnTo>
                  <a:lnTo>
                    <a:pt x="14922" y="193356"/>
                  </a:lnTo>
                  <a:lnTo>
                    <a:pt x="31075" y="204270"/>
                  </a:lnTo>
                  <a:lnTo>
                    <a:pt x="50800" y="208279"/>
                  </a:lnTo>
                  <a:lnTo>
                    <a:pt x="4381767" y="208279"/>
                  </a:lnTo>
                  <a:lnTo>
                    <a:pt x="4401492" y="204270"/>
                  </a:lnTo>
                  <a:lnTo>
                    <a:pt x="4417644" y="193356"/>
                  </a:lnTo>
                  <a:lnTo>
                    <a:pt x="4428558" y="177203"/>
                  </a:lnTo>
                  <a:lnTo>
                    <a:pt x="4432567" y="157478"/>
                  </a:lnTo>
                  <a:lnTo>
                    <a:pt x="4432567" y="0"/>
                  </a:lnTo>
                  <a:close/>
                </a:path>
              </a:pathLst>
            </a:custGeom>
            <a:solidFill>
              <a:srgbClr val="EAEAF7"/>
            </a:solidFill>
          </p:spPr>
          <p:txBody>
            <a:bodyPr wrap="square" lIns="0" tIns="0" rIns="0" bIns="0" rtlCol="0"/>
            <a:lstStyle/>
            <a:p>
              <a:endParaRPr sz="3567"/>
            </a:p>
          </p:txBody>
        </p:sp>
        <p:sp>
          <p:nvSpPr>
            <p:cNvPr id="51" name="object 51"/>
            <p:cNvSpPr/>
            <p:nvPr/>
          </p:nvSpPr>
          <p:spPr>
            <a:xfrm>
              <a:off x="4520311" y="865370"/>
              <a:ext cx="0" cy="313690"/>
            </a:xfrm>
            <a:custGeom>
              <a:avLst/>
              <a:gdLst/>
              <a:ahLst/>
              <a:cxnLst/>
              <a:rect l="l" t="t" r="r" b="b"/>
              <a:pathLst>
                <a:path h="313690">
                  <a:moveTo>
                    <a:pt x="0" y="313646"/>
                  </a:moveTo>
                  <a:lnTo>
                    <a:pt x="0" y="0"/>
                  </a:lnTo>
                </a:path>
              </a:pathLst>
            </a:custGeom>
            <a:ln w="3175">
              <a:solidFill>
                <a:srgbClr val="7F7F7F"/>
              </a:solidFill>
            </a:ln>
          </p:spPr>
          <p:txBody>
            <a:bodyPr wrap="square" lIns="0" tIns="0" rIns="0" bIns="0" rtlCol="0"/>
            <a:lstStyle/>
            <a:p>
              <a:endParaRPr sz="3567"/>
            </a:p>
          </p:txBody>
        </p:sp>
        <p:sp>
          <p:nvSpPr>
            <p:cNvPr id="52" name="object 52"/>
            <p:cNvSpPr/>
            <p:nvPr/>
          </p:nvSpPr>
          <p:spPr>
            <a:xfrm>
              <a:off x="4520311" y="852670"/>
              <a:ext cx="0" cy="12700"/>
            </a:xfrm>
            <a:custGeom>
              <a:avLst/>
              <a:gdLst/>
              <a:ahLst/>
              <a:cxnLst/>
              <a:rect l="l" t="t" r="r" b="b"/>
              <a:pathLst>
                <a:path h="12700">
                  <a:moveTo>
                    <a:pt x="0" y="12699"/>
                  </a:moveTo>
                  <a:lnTo>
                    <a:pt x="0" y="0"/>
                  </a:lnTo>
                </a:path>
              </a:pathLst>
            </a:custGeom>
            <a:ln w="3175">
              <a:solidFill>
                <a:srgbClr val="AFAFAF"/>
              </a:solidFill>
            </a:ln>
          </p:spPr>
          <p:txBody>
            <a:bodyPr wrap="square" lIns="0" tIns="0" rIns="0" bIns="0" rtlCol="0"/>
            <a:lstStyle/>
            <a:p>
              <a:endParaRPr sz="3567"/>
            </a:p>
          </p:txBody>
        </p:sp>
        <p:sp>
          <p:nvSpPr>
            <p:cNvPr id="53" name="object 53"/>
            <p:cNvSpPr/>
            <p:nvPr/>
          </p:nvSpPr>
          <p:spPr>
            <a:xfrm>
              <a:off x="4520311" y="839970"/>
              <a:ext cx="0" cy="12700"/>
            </a:xfrm>
            <a:custGeom>
              <a:avLst/>
              <a:gdLst/>
              <a:ahLst/>
              <a:cxnLst/>
              <a:rect l="l" t="t" r="r" b="b"/>
              <a:pathLst>
                <a:path h="12700">
                  <a:moveTo>
                    <a:pt x="0" y="12699"/>
                  </a:moveTo>
                  <a:lnTo>
                    <a:pt x="0" y="0"/>
                  </a:lnTo>
                </a:path>
              </a:pathLst>
            </a:custGeom>
            <a:ln w="3175">
              <a:solidFill>
                <a:srgbClr val="CECECE"/>
              </a:solidFill>
            </a:ln>
          </p:spPr>
          <p:txBody>
            <a:bodyPr wrap="square" lIns="0" tIns="0" rIns="0" bIns="0" rtlCol="0"/>
            <a:lstStyle/>
            <a:p>
              <a:endParaRPr sz="3567"/>
            </a:p>
          </p:txBody>
        </p:sp>
        <p:sp>
          <p:nvSpPr>
            <p:cNvPr id="54" name="object 54"/>
            <p:cNvSpPr/>
            <p:nvPr/>
          </p:nvSpPr>
          <p:spPr>
            <a:xfrm>
              <a:off x="4520311" y="827270"/>
              <a:ext cx="0" cy="12700"/>
            </a:xfrm>
            <a:custGeom>
              <a:avLst/>
              <a:gdLst/>
              <a:ahLst/>
              <a:cxnLst/>
              <a:rect l="l" t="t" r="r" b="b"/>
              <a:pathLst>
                <a:path h="12700">
                  <a:moveTo>
                    <a:pt x="0" y="12699"/>
                  </a:moveTo>
                  <a:lnTo>
                    <a:pt x="0" y="0"/>
                  </a:lnTo>
                </a:path>
              </a:pathLst>
            </a:custGeom>
            <a:ln w="3175">
              <a:solidFill>
                <a:srgbClr val="EFEFEF"/>
              </a:solidFill>
            </a:ln>
          </p:spPr>
          <p:txBody>
            <a:bodyPr wrap="square" lIns="0" tIns="0" rIns="0" bIns="0" rtlCol="0"/>
            <a:lstStyle/>
            <a:p>
              <a:endParaRPr sz="3567"/>
            </a:p>
          </p:txBody>
        </p:sp>
      </p:grpSp>
      <p:sp>
        <p:nvSpPr>
          <p:cNvPr id="55" name="object 55"/>
          <p:cNvSpPr/>
          <p:nvPr/>
        </p:nvSpPr>
        <p:spPr>
          <a:xfrm>
            <a:off x="2085216" y="4481534"/>
            <a:ext cx="129332" cy="129332"/>
          </a:xfrm>
          <a:prstGeom prst="rect">
            <a:avLst/>
          </a:prstGeom>
          <a:blipFill>
            <a:blip r:embed="rId6" cstate="print"/>
            <a:stretch>
              <a:fillRect/>
            </a:stretch>
          </a:blipFill>
        </p:spPr>
        <p:txBody>
          <a:bodyPr wrap="square" lIns="0" tIns="0" rIns="0" bIns="0" rtlCol="0"/>
          <a:lstStyle/>
          <a:p>
            <a:endParaRPr sz="3567"/>
          </a:p>
        </p:txBody>
      </p:sp>
      <p:sp>
        <p:nvSpPr>
          <p:cNvPr id="56" name="object 56"/>
          <p:cNvSpPr/>
          <p:nvPr/>
        </p:nvSpPr>
        <p:spPr>
          <a:xfrm>
            <a:off x="2085216" y="4897746"/>
            <a:ext cx="129332" cy="129332"/>
          </a:xfrm>
          <a:prstGeom prst="rect">
            <a:avLst/>
          </a:prstGeom>
          <a:blipFill>
            <a:blip r:embed="rId6" cstate="print"/>
            <a:stretch>
              <a:fillRect/>
            </a:stretch>
          </a:blipFill>
        </p:spPr>
        <p:txBody>
          <a:bodyPr wrap="square" lIns="0" tIns="0" rIns="0" bIns="0" rtlCol="0"/>
          <a:lstStyle/>
          <a:p>
            <a:endParaRPr sz="3567"/>
          </a:p>
        </p:txBody>
      </p:sp>
      <p:sp>
        <p:nvSpPr>
          <p:cNvPr id="57" name="object 57"/>
          <p:cNvSpPr/>
          <p:nvPr/>
        </p:nvSpPr>
        <p:spPr>
          <a:xfrm>
            <a:off x="2085216" y="5313956"/>
            <a:ext cx="129332" cy="129332"/>
          </a:xfrm>
          <a:prstGeom prst="rect">
            <a:avLst/>
          </a:prstGeom>
          <a:blipFill>
            <a:blip r:embed="rId6" cstate="print"/>
            <a:stretch>
              <a:fillRect/>
            </a:stretch>
          </a:blipFill>
        </p:spPr>
        <p:txBody>
          <a:bodyPr wrap="square" lIns="0" tIns="0" rIns="0" bIns="0" rtlCol="0"/>
          <a:lstStyle/>
          <a:p>
            <a:endParaRPr sz="3567"/>
          </a:p>
        </p:txBody>
      </p:sp>
      <p:sp>
        <p:nvSpPr>
          <p:cNvPr id="58" name="object 58"/>
          <p:cNvSpPr txBox="1"/>
          <p:nvPr/>
        </p:nvSpPr>
        <p:spPr>
          <a:xfrm>
            <a:off x="1676907" y="1431458"/>
            <a:ext cx="8570612" cy="3974751"/>
          </a:xfrm>
          <a:prstGeom prst="rect">
            <a:avLst/>
          </a:prstGeom>
        </p:spPr>
        <p:txBody>
          <a:bodyPr vert="horz" wrap="square" lIns="0" tIns="101926" rIns="0" bIns="0" rtlCol="0">
            <a:spAutoFit/>
          </a:bodyPr>
          <a:lstStyle/>
          <a:p>
            <a:pPr marL="125838">
              <a:spcBef>
                <a:spcPts val="803"/>
              </a:spcBef>
            </a:pPr>
            <a:r>
              <a:rPr sz="2378" spc="-10" dirty="0">
                <a:solidFill>
                  <a:srgbClr val="3333B2"/>
                </a:solidFill>
                <a:latin typeface="LM Sans 12"/>
                <a:cs typeface="LM Sans 12"/>
              </a:rPr>
              <a:t>Definition</a:t>
            </a:r>
            <a:endParaRPr sz="2378" dirty="0">
              <a:latin typeface="LM Sans 12"/>
              <a:cs typeface="LM Sans 12"/>
            </a:endParaRPr>
          </a:p>
          <a:p>
            <a:pPr marL="125838">
              <a:spcBef>
                <a:spcPts val="545"/>
              </a:spcBef>
            </a:pPr>
            <a:r>
              <a:rPr sz="2180" spc="-20" dirty="0">
                <a:latin typeface="LM Sans 10"/>
                <a:cs typeface="LM Sans 10"/>
              </a:rPr>
              <a:t>The integers </a:t>
            </a:r>
            <a:r>
              <a:rPr sz="2180" i="1" spc="50" dirty="0">
                <a:latin typeface="Times New Roman"/>
                <a:cs typeface="Times New Roman"/>
              </a:rPr>
              <a:t>a </a:t>
            </a:r>
            <a:r>
              <a:rPr sz="2180" spc="-20" dirty="0">
                <a:latin typeface="LM Sans 10"/>
                <a:cs typeface="LM Sans 10"/>
              </a:rPr>
              <a:t>and </a:t>
            </a:r>
            <a:r>
              <a:rPr sz="2180" i="1" spc="-168" dirty="0">
                <a:latin typeface="Times New Roman"/>
                <a:cs typeface="Times New Roman"/>
              </a:rPr>
              <a:t>b </a:t>
            </a:r>
            <a:r>
              <a:rPr sz="2180" spc="-40" dirty="0">
                <a:latin typeface="LM Sans 10"/>
                <a:cs typeface="LM Sans 10"/>
              </a:rPr>
              <a:t>are </a:t>
            </a:r>
            <a:r>
              <a:rPr sz="2180" i="1" spc="-20" dirty="0">
                <a:latin typeface="LM Sans 10"/>
                <a:cs typeface="LM Sans 10"/>
              </a:rPr>
              <a:t>relatively </a:t>
            </a:r>
            <a:r>
              <a:rPr sz="2180" i="1" spc="-30" dirty="0">
                <a:latin typeface="LM Sans 10"/>
                <a:cs typeface="LM Sans 10"/>
              </a:rPr>
              <a:t>prime </a:t>
            </a:r>
            <a:r>
              <a:rPr sz="2180" spc="-10" dirty="0">
                <a:latin typeface="LM Sans 10"/>
                <a:cs typeface="LM Sans 10"/>
              </a:rPr>
              <a:t>if </a:t>
            </a:r>
            <a:r>
              <a:rPr sz="2180" dirty="0">
                <a:latin typeface="LM Sans 10"/>
                <a:cs typeface="LM Sans 10"/>
              </a:rPr>
              <a:t>gcd</a:t>
            </a:r>
            <a:r>
              <a:rPr sz="2180" dirty="0">
                <a:latin typeface="MathJax_Main"/>
                <a:cs typeface="MathJax_Main"/>
              </a:rPr>
              <a:t>(</a:t>
            </a:r>
            <a:r>
              <a:rPr sz="2180" i="1" dirty="0">
                <a:latin typeface="Times New Roman"/>
                <a:cs typeface="Times New Roman"/>
              </a:rPr>
              <a:t>a, </a:t>
            </a:r>
            <a:r>
              <a:rPr sz="2180" i="1" spc="-89" dirty="0">
                <a:latin typeface="Times New Roman"/>
                <a:cs typeface="Times New Roman"/>
              </a:rPr>
              <a:t>b</a:t>
            </a:r>
            <a:r>
              <a:rPr sz="2180" spc="-89" dirty="0">
                <a:latin typeface="MathJax_Main"/>
                <a:cs typeface="MathJax_Main"/>
              </a:rPr>
              <a:t>) </a:t>
            </a:r>
            <a:r>
              <a:rPr sz="2180" spc="-20" dirty="0">
                <a:latin typeface="MathJax_Main"/>
                <a:cs typeface="MathJax_Main"/>
              </a:rPr>
              <a:t>=</a:t>
            </a:r>
            <a:r>
              <a:rPr sz="2180" spc="198" dirty="0">
                <a:latin typeface="MathJax_Main"/>
                <a:cs typeface="MathJax_Main"/>
              </a:rPr>
              <a:t> </a:t>
            </a:r>
            <a:r>
              <a:rPr sz="2180" spc="-20" dirty="0">
                <a:latin typeface="MathJax_Main"/>
                <a:cs typeface="MathJax_Main"/>
              </a:rPr>
              <a:t>1</a:t>
            </a:r>
            <a:r>
              <a:rPr sz="2180" spc="-20" dirty="0">
                <a:latin typeface="LM Sans 10"/>
                <a:cs typeface="LM Sans 10"/>
              </a:rPr>
              <a:t>.</a:t>
            </a:r>
            <a:endParaRPr sz="2180" dirty="0">
              <a:latin typeface="LM Sans 10"/>
              <a:cs typeface="LM Sans 10"/>
            </a:endParaRPr>
          </a:p>
          <a:p>
            <a:pPr>
              <a:spcBef>
                <a:spcPts val="50"/>
              </a:spcBef>
            </a:pPr>
            <a:endParaRPr sz="2973" dirty="0">
              <a:latin typeface="LM Sans 10"/>
              <a:cs typeface="LM Sans 10"/>
            </a:endParaRPr>
          </a:p>
          <a:p>
            <a:pPr marL="125838" marR="110737">
              <a:lnSpc>
                <a:spcPct val="102600"/>
              </a:lnSpc>
            </a:pPr>
            <a:r>
              <a:rPr sz="2180" spc="-10" dirty="0">
                <a:latin typeface="MathJax_Main"/>
                <a:cs typeface="MathJax_Main"/>
              </a:rPr>
              <a:t>8 </a:t>
            </a:r>
            <a:r>
              <a:rPr sz="2180" spc="-20" dirty="0">
                <a:latin typeface="LM Sans 10"/>
                <a:cs typeface="LM Sans 10"/>
              </a:rPr>
              <a:t>and </a:t>
            </a:r>
            <a:r>
              <a:rPr sz="2180" spc="-10" dirty="0">
                <a:latin typeface="MathJax_Main"/>
                <a:cs typeface="MathJax_Main"/>
              </a:rPr>
              <a:t>9 </a:t>
            </a:r>
            <a:r>
              <a:rPr sz="2180" spc="-40" dirty="0">
                <a:latin typeface="LM Sans 10"/>
                <a:cs typeface="LM Sans 10"/>
              </a:rPr>
              <a:t>are </a:t>
            </a:r>
            <a:r>
              <a:rPr sz="2180" spc="-20" dirty="0">
                <a:latin typeface="LM Sans 10"/>
                <a:cs typeface="LM Sans 10"/>
              </a:rPr>
              <a:t>relatively </a:t>
            </a:r>
            <a:r>
              <a:rPr sz="2180" spc="-30" dirty="0">
                <a:latin typeface="LM Sans 10"/>
                <a:cs typeface="LM Sans 10"/>
              </a:rPr>
              <a:t>prime </a:t>
            </a:r>
            <a:r>
              <a:rPr sz="2180" spc="-20" dirty="0">
                <a:latin typeface="LM Sans 10"/>
                <a:cs typeface="LM Sans 10"/>
              </a:rPr>
              <a:t>since </a:t>
            </a:r>
            <a:r>
              <a:rPr sz="2180" spc="-10" dirty="0">
                <a:latin typeface="MathJax_Main"/>
                <a:cs typeface="MathJax_Main"/>
              </a:rPr>
              <a:t>8 </a:t>
            </a:r>
            <a:r>
              <a:rPr sz="2180" spc="-20" dirty="0">
                <a:latin typeface="MathJax_Main"/>
                <a:cs typeface="MathJax_Main"/>
              </a:rPr>
              <a:t>= 2</a:t>
            </a:r>
            <a:r>
              <a:rPr sz="2378" spc="-30" baseline="27777" dirty="0">
                <a:latin typeface="LM Roman 8"/>
                <a:cs typeface="LM Roman 8"/>
              </a:rPr>
              <a:t>3 </a:t>
            </a:r>
            <a:r>
              <a:rPr sz="2180" spc="-20" dirty="0">
                <a:latin typeface="LM Sans 10"/>
                <a:cs typeface="LM Sans 10"/>
              </a:rPr>
              <a:t>and </a:t>
            </a:r>
            <a:r>
              <a:rPr sz="2180" spc="-10" dirty="0">
                <a:latin typeface="MathJax_Main"/>
                <a:cs typeface="MathJax_Main"/>
              </a:rPr>
              <a:t>9 </a:t>
            </a:r>
            <a:r>
              <a:rPr sz="2180" spc="-20" dirty="0">
                <a:latin typeface="MathJax_Main"/>
                <a:cs typeface="MathJax_Main"/>
              </a:rPr>
              <a:t>= </a:t>
            </a:r>
            <a:r>
              <a:rPr sz="2180" spc="20" dirty="0">
                <a:latin typeface="MathJax_Main"/>
                <a:cs typeface="MathJax_Main"/>
              </a:rPr>
              <a:t>3</a:t>
            </a:r>
            <a:r>
              <a:rPr sz="2378" spc="30" baseline="27777" dirty="0">
                <a:latin typeface="LM Roman 8"/>
                <a:cs typeface="LM Roman 8"/>
              </a:rPr>
              <a:t>2</a:t>
            </a:r>
            <a:r>
              <a:rPr sz="2180" spc="20" dirty="0">
                <a:latin typeface="LM Sans 10"/>
                <a:cs typeface="LM Sans 10"/>
              </a:rPr>
              <a:t>, </a:t>
            </a:r>
            <a:r>
              <a:rPr sz="2180" spc="-10" dirty="0">
                <a:latin typeface="LM Sans 10"/>
                <a:cs typeface="LM Sans 10"/>
              </a:rPr>
              <a:t>their only </a:t>
            </a:r>
            <a:r>
              <a:rPr sz="2180" spc="-20" dirty="0">
                <a:latin typeface="LM Sans 10"/>
                <a:cs typeface="LM Sans 10"/>
              </a:rPr>
              <a:t>common  </a:t>
            </a:r>
            <a:r>
              <a:rPr sz="2180" spc="-30" dirty="0">
                <a:latin typeface="LM Sans 10"/>
                <a:cs typeface="LM Sans 10"/>
              </a:rPr>
              <a:t>divisor </a:t>
            </a:r>
            <a:r>
              <a:rPr sz="2180" spc="-20" dirty="0">
                <a:latin typeface="LM Sans 10"/>
                <a:cs typeface="LM Sans 10"/>
              </a:rPr>
              <a:t>is </a:t>
            </a:r>
            <a:r>
              <a:rPr sz="2180" spc="-10" dirty="0">
                <a:latin typeface="MathJax_Main"/>
                <a:cs typeface="MathJax_Main"/>
              </a:rPr>
              <a:t>1</a:t>
            </a:r>
            <a:r>
              <a:rPr sz="2180" spc="-10" dirty="0">
                <a:latin typeface="LM Sans 10"/>
                <a:cs typeface="LM Sans 10"/>
              </a:rPr>
              <a:t>, giving gcd</a:t>
            </a:r>
            <a:r>
              <a:rPr sz="2180" spc="-10" dirty="0">
                <a:latin typeface="MathJax_Main"/>
                <a:cs typeface="MathJax_Main"/>
              </a:rPr>
              <a:t>(8</a:t>
            </a:r>
            <a:r>
              <a:rPr sz="2180" i="1" spc="-10" dirty="0">
                <a:latin typeface="Times New Roman"/>
                <a:cs typeface="Times New Roman"/>
              </a:rPr>
              <a:t>, </a:t>
            </a:r>
            <a:r>
              <a:rPr sz="2180" spc="-10" dirty="0">
                <a:latin typeface="MathJax_Main"/>
                <a:cs typeface="MathJax_Main"/>
              </a:rPr>
              <a:t>9) </a:t>
            </a:r>
            <a:r>
              <a:rPr sz="2180" spc="-20" dirty="0">
                <a:latin typeface="MathJax_Main"/>
                <a:cs typeface="MathJax_Main"/>
              </a:rPr>
              <a:t>=</a:t>
            </a:r>
            <a:r>
              <a:rPr sz="2180" spc="-50" dirty="0">
                <a:latin typeface="MathJax_Main"/>
                <a:cs typeface="MathJax_Main"/>
              </a:rPr>
              <a:t> </a:t>
            </a:r>
            <a:r>
              <a:rPr sz="2180" spc="-20" dirty="0">
                <a:latin typeface="MathJax_Main"/>
                <a:cs typeface="MathJax_Main"/>
              </a:rPr>
              <a:t>1</a:t>
            </a:r>
            <a:r>
              <a:rPr sz="2180" spc="-20" dirty="0">
                <a:latin typeface="LM Sans 10"/>
                <a:cs typeface="LM Sans 10"/>
              </a:rPr>
              <a:t>.</a:t>
            </a:r>
            <a:endParaRPr sz="2180" dirty="0">
              <a:latin typeface="LM Sans 10"/>
              <a:cs typeface="LM Sans 10"/>
            </a:endParaRPr>
          </a:p>
          <a:p>
            <a:pPr>
              <a:spcBef>
                <a:spcPts val="119"/>
              </a:spcBef>
            </a:pPr>
            <a:endParaRPr sz="1585" dirty="0">
              <a:latin typeface="LM Sans 10"/>
              <a:cs typeface="LM Sans 10"/>
            </a:endParaRPr>
          </a:p>
          <a:p>
            <a:pPr marL="125838"/>
            <a:r>
              <a:rPr sz="2180" spc="-20" dirty="0">
                <a:latin typeface="LM Sans 10"/>
                <a:cs typeface="LM Sans 10"/>
              </a:rPr>
              <a:t>Are </a:t>
            </a:r>
            <a:r>
              <a:rPr sz="2180" spc="-10" dirty="0">
                <a:latin typeface="LM Sans 10"/>
                <a:cs typeface="LM Sans 10"/>
              </a:rPr>
              <a:t>the </a:t>
            </a:r>
            <a:r>
              <a:rPr sz="2180" spc="-20" dirty="0">
                <a:latin typeface="LM Sans 10"/>
                <a:cs typeface="LM Sans 10"/>
              </a:rPr>
              <a:t>following </a:t>
            </a:r>
            <a:r>
              <a:rPr sz="2180" spc="-10" dirty="0">
                <a:latin typeface="LM Sans 10"/>
                <a:cs typeface="LM Sans 10"/>
              </a:rPr>
              <a:t>numbers </a:t>
            </a:r>
            <a:r>
              <a:rPr sz="2180" spc="-20" dirty="0">
                <a:latin typeface="LM Sans 10"/>
                <a:cs typeface="LM Sans 10"/>
              </a:rPr>
              <a:t>relatively</a:t>
            </a:r>
            <a:r>
              <a:rPr sz="2180" spc="-10" dirty="0">
                <a:latin typeface="LM Sans 10"/>
                <a:cs typeface="LM Sans 10"/>
              </a:rPr>
              <a:t> </a:t>
            </a:r>
            <a:r>
              <a:rPr sz="2180" spc="-30" dirty="0">
                <a:latin typeface="LM Sans 10"/>
                <a:cs typeface="LM Sans 10"/>
              </a:rPr>
              <a:t>prime?</a:t>
            </a:r>
            <a:endParaRPr sz="2180" dirty="0">
              <a:latin typeface="LM Sans 10"/>
              <a:cs typeface="LM Sans 10"/>
            </a:endParaRPr>
          </a:p>
          <a:p>
            <a:pPr marL="674491">
              <a:spcBef>
                <a:spcPts val="1258"/>
              </a:spcBef>
            </a:pPr>
            <a:r>
              <a:rPr sz="2180" spc="-10" dirty="0">
                <a:latin typeface="MathJax_Main"/>
                <a:cs typeface="MathJax_Main"/>
              </a:rPr>
              <a:t>3 </a:t>
            </a:r>
            <a:r>
              <a:rPr sz="2180" spc="-20" dirty="0">
                <a:latin typeface="LM Sans 10"/>
                <a:cs typeface="LM Sans 10"/>
              </a:rPr>
              <a:t>and</a:t>
            </a:r>
            <a:r>
              <a:rPr sz="2180" spc="159" dirty="0">
                <a:latin typeface="LM Sans 10"/>
                <a:cs typeface="LM Sans 10"/>
              </a:rPr>
              <a:t> </a:t>
            </a:r>
            <a:r>
              <a:rPr sz="2180" spc="-10" dirty="0">
                <a:latin typeface="MathJax_Main"/>
                <a:cs typeface="MathJax_Main"/>
              </a:rPr>
              <a:t>12</a:t>
            </a:r>
            <a:endParaRPr sz="2180" dirty="0">
              <a:latin typeface="MathJax_Main"/>
              <a:cs typeface="MathJax_Main"/>
            </a:endParaRPr>
          </a:p>
          <a:p>
            <a:pPr marL="674491">
              <a:spcBef>
                <a:spcPts val="654"/>
              </a:spcBef>
            </a:pPr>
            <a:r>
              <a:rPr sz="2180" spc="-10" dirty="0">
                <a:latin typeface="MathJax_Main"/>
                <a:cs typeface="MathJax_Main"/>
              </a:rPr>
              <a:t>1024 </a:t>
            </a:r>
            <a:r>
              <a:rPr sz="2180" spc="-20" dirty="0">
                <a:latin typeface="LM Sans 10"/>
                <a:cs typeface="LM Sans 10"/>
              </a:rPr>
              <a:t>and</a:t>
            </a:r>
            <a:r>
              <a:rPr sz="2180" spc="159" dirty="0">
                <a:latin typeface="LM Sans 10"/>
                <a:cs typeface="LM Sans 10"/>
              </a:rPr>
              <a:t> </a:t>
            </a:r>
            <a:r>
              <a:rPr sz="2180" spc="-10" dirty="0">
                <a:latin typeface="MathJax_Main"/>
                <a:cs typeface="MathJax_Main"/>
              </a:rPr>
              <a:t>625</a:t>
            </a:r>
            <a:endParaRPr sz="2180" dirty="0">
              <a:latin typeface="MathJax_Main"/>
              <a:cs typeface="MathJax_Main"/>
            </a:endParaRPr>
          </a:p>
          <a:p>
            <a:pPr marL="674491">
              <a:spcBef>
                <a:spcPts val="664"/>
              </a:spcBef>
            </a:pPr>
            <a:r>
              <a:rPr sz="2180" spc="-10" dirty="0">
                <a:latin typeface="MathJax_Main"/>
                <a:cs typeface="MathJax_Main"/>
              </a:rPr>
              <a:t>7 </a:t>
            </a:r>
            <a:r>
              <a:rPr sz="2180" spc="-20" dirty="0">
                <a:latin typeface="LM Sans 10"/>
                <a:cs typeface="LM Sans 10"/>
              </a:rPr>
              <a:t>and</a:t>
            </a:r>
            <a:r>
              <a:rPr sz="2180" spc="159" dirty="0">
                <a:latin typeface="LM Sans 10"/>
                <a:cs typeface="LM Sans 10"/>
              </a:rPr>
              <a:t> </a:t>
            </a:r>
            <a:r>
              <a:rPr sz="2180" spc="-10" dirty="0">
                <a:latin typeface="MathJax_Main"/>
                <a:cs typeface="MathJax_Main"/>
              </a:rPr>
              <a:t>15</a:t>
            </a:r>
            <a:endParaRPr sz="2180" dirty="0">
              <a:latin typeface="MathJax_Main"/>
              <a:cs typeface="MathJax_Main"/>
            </a:endParaRPr>
          </a:p>
        </p:txBody>
      </p:sp>
    </p:spTree>
    <p:extLst>
      <p:ext uri="{BB962C8B-B14F-4D97-AF65-F5344CB8AC3E}">
        <p14:creationId xmlns:p14="http://schemas.microsoft.com/office/powerpoint/2010/main" val="3890141774"/>
      </p:ext>
    </p:extLst>
  </p:cSld>
  <p:clrMapOvr>
    <a:masterClrMapping/>
  </p:clrMapOvr>
  <p:transition>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object 43"/>
          <p:cNvSpPr txBox="1"/>
          <p:nvPr/>
        </p:nvSpPr>
        <p:spPr>
          <a:xfrm>
            <a:off x="1528195" y="503867"/>
            <a:ext cx="9131836" cy="199518"/>
          </a:xfrm>
          <a:prstGeom prst="rect">
            <a:avLst/>
          </a:prstGeom>
          <a:solidFill>
            <a:srgbClr val="8484D1"/>
          </a:solidFill>
        </p:spPr>
        <p:txBody>
          <a:bodyPr vert="horz" wrap="square" lIns="0" tIns="16359" rIns="0" bIns="0" rtlCol="0">
            <a:spAutoFit/>
          </a:bodyPr>
          <a:lstStyle/>
          <a:p>
            <a:pPr marL="213925">
              <a:spcBef>
                <a:spcPts val="129"/>
              </a:spcBef>
            </a:pPr>
            <a:r>
              <a:rPr sz="1189" spc="-10" dirty="0">
                <a:solidFill>
                  <a:srgbClr val="FFFFFF"/>
                </a:solidFill>
                <a:latin typeface="LM Sans 8"/>
                <a:cs typeface="LM Sans 8"/>
              </a:rPr>
              <a:t>GCDs and</a:t>
            </a:r>
            <a:r>
              <a:rPr sz="1189" spc="-20" dirty="0">
                <a:solidFill>
                  <a:srgbClr val="FFFFFF"/>
                </a:solidFill>
                <a:latin typeface="LM Sans 8"/>
                <a:cs typeface="LM Sans 8"/>
              </a:rPr>
              <a:t> </a:t>
            </a:r>
            <a:r>
              <a:rPr sz="1189" spc="-10" dirty="0">
                <a:solidFill>
                  <a:srgbClr val="FFFFFF"/>
                </a:solidFill>
                <a:latin typeface="LM Sans 8"/>
                <a:cs typeface="LM Sans 8"/>
              </a:rPr>
              <a:t>LCMs</a:t>
            </a:r>
            <a:endParaRPr sz="1189">
              <a:latin typeface="LM Sans 8"/>
              <a:cs typeface="LM Sans 8"/>
            </a:endParaRPr>
          </a:p>
        </p:txBody>
      </p:sp>
      <p:grpSp>
        <p:nvGrpSpPr>
          <p:cNvPr id="44" name="object 44"/>
          <p:cNvGrpSpPr/>
          <p:nvPr/>
        </p:nvGrpSpPr>
        <p:grpSpPr>
          <a:xfrm>
            <a:off x="1702071" y="922544"/>
            <a:ext cx="8885200" cy="3140838"/>
            <a:chOff x="87743" y="465543"/>
            <a:chExt cx="4483735" cy="1584960"/>
          </a:xfrm>
        </p:grpSpPr>
        <p:sp>
          <p:nvSpPr>
            <p:cNvPr id="45" name="object 45"/>
            <p:cNvSpPr/>
            <p:nvPr/>
          </p:nvSpPr>
          <p:spPr>
            <a:xfrm>
              <a:off x="87743" y="465543"/>
              <a:ext cx="4432935" cy="198755"/>
            </a:xfrm>
            <a:custGeom>
              <a:avLst/>
              <a:gdLst/>
              <a:ahLst/>
              <a:cxnLst/>
              <a:rect l="l" t="t" r="r" b="b"/>
              <a:pathLst>
                <a:path w="4432935" h="198754">
                  <a:moveTo>
                    <a:pt x="4381767" y="0"/>
                  </a:moveTo>
                  <a:lnTo>
                    <a:pt x="50800" y="0"/>
                  </a:lnTo>
                  <a:lnTo>
                    <a:pt x="31075" y="4008"/>
                  </a:lnTo>
                  <a:lnTo>
                    <a:pt x="14922" y="14922"/>
                  </a:lnTo>
                  <a:lnTo>
                    <a:pt x="4008" y="31075"/>
                  </a:lnTo>
                  <a:lnTo>
                    <a:pt x="0" y="50800"/>
                  </a:lnTo>
                  <a:lnTo>
                    <a:pt x="0" y="198368"/>
                  </a:lnTo>
                  <a:lnTo>
                    <a:pt x="4432567" y="198368"/>
                  </a:lnTo>
                  <a:lnTo>
                    <a:pt x="4432567" y="50800"/>
                  </a:lnTo>
                  <a:lnTo>
                    <a:pt x="4428558" y="31075"/>
                  </a:lnTo>
                  <a:lnTo>
                    <a:pt x="4417644" y="14922"/>
                  </a:lnTo>
                  <a:lnTo>
                    <a:pt x="4401492" y="4008"/>
                  </a:lnTo>
                  <a:lnTo>
                    <a:pt x="4381767" y="0"/>
                  </a:lnTo>
                  <a:close/>
                </a:path>
              </a:pathLst>
            </a:custGeom>
            <a:solidFill>
              <a:srgbClr val="D6D6EF"/>
            </a:solidFill>
          </p:spPr>
          <p:txBody>
            <a:bodyPr wrap="square" lIns="0" tIns="0" rIns="0" bIns="0" rtlCol="0"/>
            <a:lstStyle/>
            <a:p>
              <a:endParaRPr sz="3567"/>
            </a:p>
          </p:txBody>
        </p:sp>
        <p:sp>
          <p:nvSpPr>
            <p:cNvPr id="46" name="object 46"/>
            <p:cNvSpPr/>
            <p:nvPr/>
          </p:nvSpPr>
          <p:spPr>
            <a:xfrm>
              <a:off x="87744" y="651256"/>
              <a:ext cx="4432566" cy="50609"/>
            </a:xfrm>
            <a:prstGeom prst="rect">
              <a:avLst/>
            </a:prstGeom>
            <a:blipFill>
              <a:blip r:embed="rId2" cstate="print"/>
              <a:stretch>
                <a:fillRect/>
              </a:stretch>
            </a:blipFill>
          </p:spPr>
          <p:txBody>
            <a:bodyPr wrap="square" lIns="0" tIns="0" rIns="0" bIns="0" rtlCol="0"/>
            <a:lstStyle/>
            <a:p>
              <a:endParaRPr sz="3567"/>
            </a:p>
          </p:txBody>
        </p:sp>
        <p:sp>
          <p:nvSpPr>
            <p:cNvPr id="47" name="object 47"/>
            <p:cNvSpPr/>
            <p:nvPr/>
          </p:nvSpPr>
          <p:spPr>
            <a:xfrm>
              <a:off x="138544" y="1948611"/>
              <a:ext cx="101600" cy="101600"/>
            </a:xfrm>
            <a:prstGeom prst="rect">
              <a:avLst/>
            </a:prstGeom>
            <a:blipFill>
              <a:blip r:embed="rId3" cstate="print"/>
              <a:stretch>
                <a:fillRect/>
              </a:stretch>
            </a:blipFill>
          </p:spPr>
          <p:txBody>
            <a:bodyPr wrap="square" lIns="0" tIns="0" rIns="0" bIns="0" rtlCol="0"/>
            <a:lstStyle/>
            <a:p>
              <a:endParaRPr sz="3567"/>
            </a:p>
          </p:txBody>
        </p:sp>
        <p:sp>
          <p:nvSpPr>
            <p:cNvPr id="48" name="object 48"/>
            <p:cNvSpPr/>
            <p:nvPr/>
          </p:nvSpPr>
          <p:spPr>
            <a:xfrm>
              <a:off x="189344" y="1935911"/>
              <a:ext cx="4381715" cy="114300"/>
            </a:xfrm>
            <a:prstGeom prst="rect">
              <a:avLst/>
            </a:prstGeom>
            <a:blipFill>
              <a:blip r:embed="rId4" cstate="print"/>
              <a:stretch>
                <a:fillRect/>
              </a:stretch>
            </a:blipFill>
          </p:spPr>
          <p:txBody>
            <a:bodyPr wrap="square" lIns="0" tIns="0" rIns="0" bIns="0" rtlCol="0"/>
            <a:lstStyle/>
            <a:p>
              <a:endParaRPr sz="3567"/>
            </a:p>
          </p:txBody>
        </p:sp>
        <p:sp>
          <p:nvSpPr>
            <p:cNvPr id="49" name="object 49"/>
            <p:cNvSpPr/>
            <p:nvPr/>
          </p:nvSpPr>
          <p:spPr>
            <a:xfrm>
              <a:off x="4520311" y="509778"/>
              <a:ext cx="50749" cy="1438833"/>
            </a:xfrm>
            <a:prstGeom prst="rect">
              <a:avLst/>
            </a:prstGeom>
            <a:blipFill>
              <a:blip r:embed="rId5" cstate="print"/>
              <a:stretch>
                <a:fillRect/>
              </a:stretch>
            </a:blipFill>
          </p:spPr>
          <p:txBody>
            <a:bodyPr wrap="square" lIns="0" tIns="0" rIns="0" bIns="0" rtlCol="0"/>
            <a:lstStyle/>
            <a:p>
              <a:endParaRPr sz="3567"/>
            </a:p>
          </p:txBody>
        </p:sp>
        <p:sp>
          <p:nvSpPr>
            <p:cNvPr id="50" name="object 50"/>
            <p:cNvSpPr/>
            <p:nvPr/>
          </p:nvSpPr>
          <p:spPr>
            <a:xfrm>
              <a:off x="87743" y="695523"/>
              <a:ext cx="4432935" cy="1304290"/>
            </a:xfrm>
            <a:custGeom>
              <a:avLst/>
              <a:gdLst/>
              <a:ahLst/>
              <a:cxnLst/>
              <a:rect l="l" t="t" r="r" b="b"/>
              <a:pathLst>
                <a:path w="4432935" h="1304289">
                  <a:moveTo>
                    <a:pt x="4432567" y="0"/>
                  </a:moveTo>
                  <a:lnTo>
                    <a:pt x="0" y="0"/>
                  </a:lnTo>
                  <a:lnTo>
                    <a:pt x="0" y="1253088"/>
                  </a:lnTo>
                  <a:lnTo>
                    <a:pt x="4008" y="1272813"/>
                  </a:lnTo>
                  <a:lnTo>
                    <a:pt x="14922" y="1288966"/>
                  </a:lnTo>
                  <a:lnTo>
                    <a:pt x="31075" y="1299880"/>
                  </a:lnTo>
                  <a:lnTo>
                    <a:pt x="50800" y="1303889"/>
                  </a:lnTo>
                  <a:lnTo>
                    <a:pt x="4381767" y="1303889"/>
                  </a:lnTo>
                  <a:lnTo>
                    <a:pt x="4401492" y="1299880"/>
                  </a:lnTo>
                  <a:lnTo>
                    <a:pt x="4417644" y="1288966"/>
                  </a:lnTo>
                  <a:lnTo>
                    <a:pt x="4428558" y="1272813"/>
                  </a:lnTo>
                  <a:lnTo>
                    <a:pt x="4432567" y="1253088"/>
                  </a:lnTo>
                  <a:lnTo>
                    <a:pt x="4432567" y="0"/>
                  </a:lnTo>
                  <a:close/>
                </a:path>
              </a:pathLst>
            </a:custGeom>
            <a:solidFill>
              <a:srgbClr val="EAEAF7"/>
            </a:solidFill>
          </p:spPr>
          <p:txBody>
            <a:bodyPr wrap="square" lIns="0" tIns="0" rIns="0" bIns="0" rtlCol="0"/>
            <a:lstStyle/>
            <a:p>
              <a:endParaRPr sz="3567"/>
            </a:p>
          </p:txBody>
        </p:sp>
        <p:sp>
          <p:nvSpPr>
            <p:cNvPr id="51" name="object 51"/>
            <p:cNvSpPr/>
            <p:nvPr/>
          </p:nvSpPr>
          <p:spPr>
            <a:xfrm>
              <a:off x="4520311" y="547865"/>
              <a:ext cx="0" cy="1419860"/>
            </a:xfrm>
            <a:custGeom>
              <a:avLst/>
              <a:gdLst/>
              <a:ahLst/>
              <a:cxnLst/>
              <a:rect l="l" t="t" r="r" b="b"/>
              <a:pathLst>
                <a:path h="1419860">
                  <a:moveTo>
                    <a:pt x="0" y="1419796"/>
                  </a:moveTo>
                  <a:lnTo>
                    <a:pt x="0" y="0"/>
                  </a:lnTo>
                </a:path>
              </a:pathLst>
            </a:custGeom>
            <a:ln w="3175">
              <a:solidFill>
                <a:srgbClr val="7F7F7F"/>
              </a:solidFill>
            </a:ln>
          </p:spPr>
          <p:txBody>
            <a:bodyPr wrap="square" lIns="0" tIns="0" rIns="0" bIns="0" rtlCol="0"/>
            <a:lstStyle/>
            <a:p>
              <a:endParaRPr sz="3567"/>
            </a:p>
          </p:txBody>
        </p:sp>
        <p:sp>
          <p:nvSpPr>
            <p:cNvPr id="52" name="object 52"/>
            <p:cNvSpPr/>
            <p:nvPr/>
          </p:nvSpPr>
          <p:spPr>
            <a:xfrm>
              <a:off x="4520311" y="535165"/>
              <a:ext cx="0" cy="12700"/>
            </a:xfrm>
            <a:custGeom>
              <a:avLst/>
              <a:gdLst/>
              <a:ahLst/>
              <a:cxnLst/>
              <a:rect l="l" t="t" r="r" b="b"/>
              <a:pathLst>
                <a:path h="12700">
                  <a:moveTo>
                    <a:pt x="0" y="12700"/>
                  </a:moveTo>
                  <a:lnTo>
                    <a:pt x="0" y="0"/>
                  </a:lnTo>
                </a:path>
              </a:pathLst>
            </a:custGeom>
            <a:ln w="3175">
              <a:solidFill>
                <a:srgbClr val="AFAFAF"/>
              </a:solidFill>
            </a:ln>
          </p:spPr>
          <p:txBody>
            <a:bodyPr wrap="square" lIns="0" tIns="0" rIns="0" bIns="0" rtlCol="0"/>
            <a:lstStyle/>
            <a:p>
              <a:endParaRPr sz="3567"/>
            </a:p>
          </p:txBody>
        </p:sp>
        <p:sp>
          <p:nvSpPr>
            <p:cNvPr id="53" name="object 53"/>
            <p:cNvSpPr/>
            <p:nvPr/>
          </p:nvSpPr>
          <p:spPr>
            <a:xfrm>
              <a:off x="4520311" y="522465"/>
              <a:ext cx="0" cy="12700"/>
            </a:xfrm>
            <a:custGeom>
              <a:avLst/>
              <a:gdLst/>
              <a:ahLst/>
              <a:cxnLst/>
              <a:rect l="l" t="t" r="r" b="b"/>
              <a:pathLst>
                <a:path h="12700">
                  <a:moveTo>
                    <a:pt x="0" y="12700"/>
                  </a:moveTo>
                  <a:lnTo>
                    <a:pt x="0" y="0"/>
                  </a:lnTo>
                </a:path>
              </a:pathLst>
            </a:custGeom>
            <a:ln w="3175">
              <a:solidFill>
                <a:srgbClr val="CECECE"/>
              </a:solidFill>
            </a:ln>
          </p:spPr>
          <p:txBody>
            <a:bodyPr wrap="square" lIns="0" tIns="0" rIns="0" bIns="0" rtlCol="0"/>
            <a:lstStyle/>
            <a:p>
              <a:endParaRPr sz="3567"/>
            </a:p>
          </p:txBody>
        </p:sp>
        <p:sp>
          <p:nvSpPr>
            <p:cNvPr id="54" name="object 54"/>
            <p:cNvSpPr/>
            <p:nvPr/>
          </p:nvSpPr>
          <p:spPr>
            <a:xfrm>
              <a:off x="4520311" y="509765"/>
              <a:ext cx="0" cy="12700"/>
            </a:xfrm>
            <a:custGeom>
              <a:avLst/>
              <a:gdLst/>
              <a:ahLst/>
              <a:cxnLst/>
              <a:rect l="l" t="t" r="r" b="b"/>
              <a:pathLst>
                <a:path h="12700">
                  <a:moveTo>
                    <a:pt x="0" y="12700"/>
                  </a:moveTo>
                  <a:lnTo>
                    <a:pt x="0" y="0"/>
                  </a:lnTo>
                </a:path>
              </a:pathLst>
            </a:custGeom>
            <a:ln w="3175">
              <a:solidFill>
                <a:srgbClr val="EFEFEF"/>
              </a:solidFill>
            </a:ln>
          </p:spPr>
          <p:txBody>
            <a:bodyPr wrap="square" lIns="0" tIns="0" rIns="0" bIns="0" rtlCol="0"/>
            <a:lstStyle/>
            <a:p>
              <a:endParaRPr sz="3567"/>
            </a:p>
          </p:txBody>
        </p:sp>
      </p:grpSp>
      <p:sp>
        <p:nvSpPr>
          <p:cNvPr id="55" name="object 55"/>
          <p:cNvSpPr txBox="1"/>
          <p:nvPr/>
        </p:nvSpPr>
        <p:spPr>
          <a:xfrm>
            <a:off x="1702073" y="796106"/>
            <a:ext cx="8334043" cy="1230416"/>
          </a:xfrm>
          <a:prstGeom prst="rect">
            <a:avLst/>
          </a:prstGeom>
        </p:spPr>
        <p:txBody>
          <a:bodyPr vert="horz" wrap="square" lIns="0" tIns="108218" rIns="0" bIns="0" rtlCol="0">
            <a:spAutoFit/>
          </a:bodyPr>
          <a:lstStyle/>
          <a:p>
            <a:pPr marL="100670">
              <a:spcBef>
                <a:spcPts val="852"/>
              </a:spcBef>
            </a:pPr>
            <a:r>
              <a:rPr sz="2378" spc="-10" dirty="0">
                <a:solidFill>
                  <a:srgbClr val="3333B2"/>
                </a:solidFill>
                <a:latin typeface="LM Sans 12"/>
                <a:cs typeface="LM Sans 12"/>
              </a:rPr>
              <a:t>Proposition</a:t>
            </a:r>
            <a:endParaRPr sz="2378">
              <a:latin typeface="LM Sans 12"/>
              <a:cs typeface="LM Sans 12"/>
            </a:endParaRPr>
          </a:p>
          <a:p>
            <a:pPr marL="100670" marR="85570">
              <a:lnSpc>
                <a:spcPct val="102699"/>
              </a:lnSpc>
              <a:spcBef>
                <a:spcPts val="525"/>
              </a:spcBef>
            </a:pPr>
            <a:r>
              <a:rPr sz="2180" i="1" spc="-20" dirty="0">
                <a:latin typeface="LM Sans 10"/>
                <a:cs typeface="LM Sans 10"/>
              </a:rPr>
              <a:t>Let</a:t>
            </a:r>
            <a:r>
              <a:rPr sz="2180" i="1" spc="-10" dirty="0">
                <a:latin typeface="LM Sans 10"/>
                <a:cs typeface="LM Sans 10"/>
              </a:rPr>
              <a:t> </a:t>
            </a:r>
            <a:r>
              <a:rPr sz="2180" i="1" spc="50" dirty="0">
                <a:latin typeface="Times New Roman"/>
                <a:cs typeface="Times New Roman"/>
              </a:rPr>
              <a:t>a</a:t>
            </a:r>
            <a:r>
              <a:rPr sz="2180" i="1" spc="168" dirty="0">
                <a:latin typeface="Times New Roman"/>
                <a:cs typeface="Times New Roman"/>
              </a:rPr>
              <a:t> </a:t>
            </a:r>
            <a:r>
              <a:rPr sz="2180" i="1" spc="-20" dirty="0">
                <a:latin typeface="LM Sans 10"/>
                <a:cs typeface="LM Sans 10"/>
              </a:rPr>
              <a:t>and</a:t>
            </a:r>
            <a:r>
              <a:rPr sz="2180" i="1" spc="-10" dirty="0">
                <a:latin typeface="LM Sans 10"/>
                <a:cs typeface="LM Sans 10"/>
              </a:rPr>
              <a:t> </a:t>
            </a:r>
            <a:r>
              <a:rPr sz="2180" i="1" spc="-168" dirty="0">
                <a:latin typeface="Times New Roman"/>
                <a:cs typeface="Times New Roman"/>
              </a:rPr>
              <a:t>b</a:t>
            </a:r>
            <a:r>
              <a:rPr sz="2180" i="1" spc="168" dirty="0">
                <a:latin typeface="Times New Roman"/>
                <a:cs typeface="Times New Roman"/>
              </a:rPr>
              <a:t> </a:t>
            </a:r>
            <a:r>
              <a:rPr sz="2180" i="1" spc="20" dirty="0">
                <a:latin typeface="LM Sans 10"/>
                <a:cs typeface="LM Sans 10"/>
              </a:rPr>
              <a:t>be</a:t>
            </a:r>
            <a:r>
              <a:rPr sz="2180" i="1" spc="-10" dirty="0">
                <a:latin typeface="LM Sans 10"/>
                <a:cs typeface="LM Sans 10"/>
              </a:rPr>
              <a:t> </a:t>
            </a:r>
            <a:r>
              <a:rPr sz="2180" i="1" dirty="0">
                <a:latin typeface="LM Sans 10"/>
                <a:cs typeface="LM Sans 10"/>
              </a:rPr>
              <a:t>positive</a:t>
            </a:r>
            <a:r>
              <a:rPr sz="2180" i="1" spc="-10" dirty="0">
                <a:latin typeface="LM Sans 10"/>
                <a:cs typeface="LM Sans 10"/>
              </a:rPr>
              <a:t> </a:t>
            </a:r>
            <a:r>
              <a:rPr sz="2180" i="1" spc="-20" dirty="0">
                <a:latin typeface="LM Sans 10"/>
                <a:cs typeface="LM Sans 10"/>
              </a:rPr>
              <a:t>integers</a:t>
            </a:r>
            <a:r>
              <a:rPr sz="2180" i="1" spc="-10" dirty="0">
                <a:latin typeface="LM Sans 10"/>
                <a:cs typeface="LM Sans 10"/>
              </a:rPr>
              <a:t> </a:t>
            </a:r>
            <a:r>
              <a:rPr sz="2180" i="1" spc="-20" dirty="0">
                <a:latin typeface="LM Sans 10"/>
                <a:cs typeface="LM Sans 10"/>
              </a:rPr>
              <a:t>and</a:t>
            </a:r>
            <a:r>
              <a:rPr sz="2180" i="1" spc="-10" dirty="0">
                <a:latin typeface="LM Sans 10"/>
                <a:cs typeface="LM Sans 10"/>
              </a:rPr>
              <a:t> </a:t>
            </a:r>
            <a:r>
              <a:rPr sz="2180" i="1" spc="-20" dirty="0">
                <a:latin typeface="LM Sans 10"/>
                <a:cs typeface="LM Sans 10"/>
              </a:rPr>
              <a:t>let</a:t>
            </a:r>
            <a:r>
              <a:rPr sz="2180" i="1" dirty="0">
                <a:latin typeface="LM Sans 10"/>
                <a:cs typeface="LM Sans 10"/>
              </a:rPr>
              <a:t> </a:t>
            </a:r>
            <a:r>
              <a:rPr sz="2180" i="1" spc="50" dirty="0">
                <a:latin typeface="Times New Roman"/>
                <a:cs typeface="Times New Roman"/>
              </a:rPr>
              <a:t>p</a:t>
            </a:r>
            <a:r>
              <a:rPr sz="2378" spc="73" baseline="-10416" dirty="0">
                <a:latin typeface="LM Roman 8"/>
                <a:cs typeface="LM Roman 8"/>
              </a:rPr>
              <a:t>1</a:t>
            </a:r>
            <a:r>
              <a:rPr sz="2180" i="1" spc="50" dirty="0">
                <a:latin typeface="Times New Roman"/>
                <a:cs typeface="Times New Roman"/>
              </a:rPr>
              <a:t>,</a:t>
            </a:r>
            <a:r>
              <a:rPr sz="2180" i="1" spc="-188" dirty="0">
                <a:latin typeface="Times New Roman"/>
                <a:cs typeface="Times New Roman"/>
              </a:rPr>
              <a:t> </a:t>
            </a:r>
            <a:r>
              <a:rPr sz="2180" i="1" spc="40" dirty="0">
                <a:latin typeface="Times New Roman"/>
                <a:cs typeface="Times New Roman"/>
              </a:rPr>
              <a:t>p</a:t>
            </a:r>
            <a:r>
              <a:rPr sz="2378" spc="59" baseline="-10416" dirty="0">
                <a:latin typeface="LM Roman 8"/>
                <a:cs typeface="LM Roman 8"/>
              </a:rPr>
              <a:t>2</a:t>
            </a:r>
            <a:r>
              <a:rPr sz="2180" i="1" spc="40" dirty="0">
                <a:latin typeface="Times New Roman"/>
                <a:cs typeface="Times New Roman"/>
              </a:rPr>
              <a:t>,</a:t>
            </a:r>
            <a:r>
              <a:rPr sz="2180" i="1" spc="-188" dirty="0">
                <a:latin typeface="Times New Roman"/>
                <a:cs typeface="Times New Roman"/>
              </a:rPr>
              <a:t> </a:t>
            </a:r>
            <a:r>
              <a:rPr sz="2180" i="1" spc="50" dirty="0">
                <a:latin typeface="Times New Roman"/>
                <a:cs typeface="Times New Roman"/>
              </a:rPr>
              <a:t>.</a:t>
            </a:r>
            <a:r>
              <a:rPr sz="2180" i="1" spc="-188" dirty="0">
                <a:latin typeface="Times New Roman"/>
                <a:cs typeface="Times New Roman"/>
              </a:rPr>
              <a:t> </a:t>
            </a:r>
            <a:r>
              <a:rPr sz="2180" i="1" spc="50" dirty="0">
                <a:latin typeface="Times New Roman"/>
                <a:cs typeface="Times New Roman"/>
              </a:rPr>
              <a:t>.</a:t>
            </a:r>
            <a:r>
              <a:rPr sz="2180" i="1" spc="-188" dirty="0">
                <a:latin typeface="Times New Roman"/>
                <a:cs typeface="Times New Roman"/>
              </a:rPr>
              <a:t> </a:t>
            </a:r>
            <a:r>
              <a:rPr sz="2180" i="1" spc="50" dirty="0">
                <a:latin typeface="Times New Roman"/>
                <a:cs typeface="Times New Roman"/>
              </a:rPr>
              <a:t>.</a:t>
            </a:r>
            <a:r>
              <a:rPr sz="2180" i="1" spc="-188" dirty="0">
                <a:latin typeface="Times New Roman"/>
                <a:cs typeface="Times New Roman"/>
              </a:rPr>
              <a:t> </a:t>
            </a:r>
            <a:r>
              <a:rPr sz="2180" i="1" spc="50" dirty="0">
                <a:latin typeface="Times New Roman"/>
                <a:cs typeface="Times New Roman"/>
              </a:rPr>
              <a:t>,</a:t>
            </a:r>
            <a:r>
              <a:rPr sz="2180" i="1" spc="-188" dirty="0">
                <a:latin typeface="Times New Roman"/>
                <a:cs typeface="Times New Roman"/>
              </a:rPr>
              <a:t> </a:t>
            </a:r>
            <a:r>
              <a:rPr sz="2180" i="1" spc="69" dirty="0">
                <a:latin typeface="Times New Roman"/>
                <a:cs typeface="Times New Roman"/>
              </a:rPr>
              <a:t>p</a:t>
            </a:r>
            <a:r>
              <a:rPr sz="2378" i="1" spc="103" baseline="-10416" dirty="0">
                <a:latin typeface="Trebuchet MS"/>
                <a:cs typeface="Trebuchet MS"/>
              </a:rPr>
              <a:t>n</a:t>
            </a:r>
            <a:r>
              <a:rPr sz="2378" i="1" spc="503" baseline="-10416" dirty="0">
                <a:latin typeface="Trebuchet MS"/>
                <a:cs typeface="Trebuchet MS"/>
              </a:rPr>
              <a:t> </a:t>
            </a:r>
            <a:r>
              <a:rPr sz="2180" i="1" spc="20" dirty="0">
                <a:latin typeface="LM Sans 10"/>
                <a:cs typeface="LM Sans 10"/>
              </a:rPr>
              <a:t>be</a:t>
            </a:r>
            <a:r>
              <a:rPr sz="2180" i="1" dirty="0">
                <a:latin typeface="LM Sans 10"/>
                <a:cs typeface="LM Sans 10"/>
              </a:rPr>
              <a:t> </a:t>
            </a:r>
            <a:r>
              <a:rPr sz="2180" i="1" spc="-20" dirty="0">
                <a:latin typeface="LM Sans 10"/>
                <a:cs typeface="LM Sans 10"/>
              </a:rPr>
              <a:t>all</a:t>
            </a:r>
            <a:r>
              <a:rPr sz="2180" i="1" spc="-10" dirty="0">
                <a:latin typeface="LM Sans 10"/>
                <a:cs typeface="LM Sans 10"/>
              </a:rPr>
              <a:t> the </a:t>
            </a:r>
            <a:r>
              <a:rPr sz="2180" i="1" spc="-30" dirty="0">
                <a:latin typeface="LM Sans 10"/>
                <a:cs typeface="LM Sans 10"/>
              </a:rPr>
              <a:t>primes  </a:t>
            </a:r>
            <a:r>
              <a:rPr sz="2180" i="1" spc="-10" dirty="0">
                <a:latin typeface="LM Sans 10"/>
                <a:cs typeface="LM Sans 10"/>
              </a:rPr>
              <a:t>that </a:t>
            </a:r>
            <a:r>
              <a:rPr sz="2180" i="1" spc="-20" dirty="0">
                <a:latin typeface="LM Sans 10"/>
                <a:cs typeface="LM Sans 10"/>
              </a:rPr>
              <a:t>appear in </a:t>
            </a:r>
            <a:r>
              <a:rPr sz="2180" i="1" spc="-10" dirty="0">
                <a:latin typeface="LM Sans 10"/>
                <a:cs typeface="LM Sans 10"/>
              </a:rPr>
              <a:t>the </a:t>
            </a:r>
            <a:r>
              <a:rPr sz="2180" i="1" spc="-30" dirty="0">
                <a:latin typeface="LM Sans 10"/>
                <a:cs typeface="LM Sans 10"/>
              </a:rPr>
              <a:t>prime factorization </a:t>
            </a:r>
            <a:r>
              <a:rPr sz="2180" i="1" spc="-10" dirty="0">
                <a:latin typeface="LM Sans 10"/>
                <a:cs typeface="LM Sans 10"/>
              </a:rPr>
              <a:t>of </a:t>
            </a:r>
            <a:r>
              <a:rPr sz="2180" i="1" spc="50" dirty="0">
                <a:latin typeface="Times New Roman"/>
                <a:cs typeface="Times New Roman"/>
              </a:rPr>
              <a:t>a </a:t>
            </a:r>
            <a:r>
              <a:rPr sz="2180" i="1" spc="-50" dirty="0">
                <a:latin typeface="LM Sans 10"/>
                <a:cs typeface="LM Sans 10"/>
              </a:rPr>
              <a:t>or </a:t>
            </a:r>
            <a:r>
              <a:rPr sz="2180" i="1" spc="-89" dirty="0">
                <a:latin typeface="Times New Roman"/>
                <a:cs typeface="Times New Roman"/>
              </a:rPr>
              <a:t>b</a:t>
            </a:r>
            <a:r>
              <a:rPr sz="2180" i="1" spc="-89" dirty="0">
                <a:latin typeface="LM Sans 10"/>
                <a:cs typeface="LM Sans 10"/>
              </a:rPr>
              <a:t>, </a:t>
            </a:r>
            <a:r>
              <a:rPr sz="2180" i="1" spc="-10" dirty="0">
                <a:latin typeface="LM Sans 10"/>
                <a:cs typeface="LM Sans 10"/>
              </a:rPr>
              <a:t>so</a:t>
            </a:r>
            <a:r>
              <a:rPr sz="2180" i="1" spc="297" dirty="0">
                <a:latin typeface="LM Sans 10"/>
                <a:cs typeface="LM Sans 10"/>
              </a:rPr>
              <a:t> </a:t>
            </a:r>
            <a:r>
              <a:rPr sz="2180" i="1" spc="-10" dirty="0">
                <a:latin typeface="LM Sans 10"/>
                <a:cs typeface="LM Sans 10"/>
              </a:rPr>
              <a:t>that</a:t>
            </a:r>
            <a:endParaRPr sz="2180">
              <a:latin typeface="LM Sans 10"/>
              <a:cs typeface="LM Sans 10"/>
            </a:endParaRPr>
          </a:p>
        </p:txBody>
      </p:sp>
      <p:sp>
        <p:nvSpPr>
          <p:cNvPr id="56" name="object 56"/>
          <p:cNvSpPr txBox="1"/>
          <p:nvPr/>
        </p:nvSpPr>
        <p:spPr>
          <a:xfrm>
            <a:off x="4339194" y="2303003"/>
            <a:ext cx="1312458" cy="268120"/>
          </a:xfrm>
          <a:prstGeom prst="rect">
            <a:avLst/>
          </a:prstGeom>
        </p:spPr>
        <p:txBody>
          <a:bodyPr vert="horz" wrap="square" lIns="0" tIns="23909" rIns="0" bIns="0" rtlCol="0">
            <a:spAutoFit/>
          </a:bodyPr>
          <a:lstStyle/>
          <a:p>
            <a:pPr marL="25168">
              <a:spcBef>
                <a:spcPts val="188"/>
              </a:spcBef>
              <a:tabLst>
                <a:tab pos="392614" algn="l"/>
                <a:tab pos="1172810" algn="l"/>
              </a:tabLst>
            </a:pPr>
            <a:r>
              <a:rPr sz="2378" i="1" spc="73" baseline="3472" dirty="0">
                <a:latin typeface="Trebuchet MS"/>
                <a:cs typeface="Trebuchet MS"/>
              </a:rPr>
              <a:t>a	a	</a:t>
            </a:r>
            <a:r>
              <a:rPr sz="1585" i="1" spc="50" dirty="0">
                <a:latin typeface="Trebuchet MS"/>
                <a:cs typeface="Trebuchet MS"/>
              </a:rPr>
              <a:t>a</a:t>
            </a:r>
            <a:endParaRPr sz="1585">
              <a:latin typeface="Trebuchet MS"/>
              <a:cs typeface="Trebuchet MS"/>
            </a:endParaRPr>
          </a:p>
        </p:txBody>
      </p:sp>
      <p:sp>
        <p:nvSpPr>
          <p:cNvPr id="57" name="object 57"/>
          <p:cNvSpPr txBox="1"/>
          <p:nvPr/>
        </p:nvSpPr>
        <p:spPr>
          <a:xfrm>
            <a:off x="4452396" y="2378213"/>
            <a:ext cx="1314974" cy="207141"/>
          </a:xfrm>
          <a:prstGeom prst="rect">
            <a:avLst/>
          </a:prstGeom>
        </p:spPr>
        <p:txBody>
          <a:bodyPr vert="horz" wrap="square" lIns="0" tIns="23909" rIns="0" bIns="0" rtlCol="0">
            <a:spAutoFit/>
          </a:bodyPr>
          <a:lstStyle/>
          <a:p>
            <a:pPr marL="25168">
              <a:spcBef>
                <a:spcPts val="188"/>
              </a:spcBef>
              <a:tabLst>
                <a:tab pos="392614" algn="l"/>
                <a:tab pos="1172810" algn="l"/>
              </a:tabLst>
            </a:pPr>
            <a:r>
              <a:rPr sz="1189" spc="-10" dirty="0">
                <a:latin typeface="LM Roman 6"/>
                <a:cs typeface="LM Roman 6"/>
              </a:rPr>
              <a:t>1	2	</a:t>
            </a:r>
            <a:r>
              <a:rPr sz="1189" i="1" spc="159" dirty="0">
                <a:latin typeface="Verdana"/>
                <a:cs typeface="Verdana"/>
              </a:rPr>
              <a:t>n</a:t>
            </a:r>
            <a:endParaRPr sz="1189">
              <a:latin typeface="Verdana"/>
              <a:cs typeface="Verdana"/>
            </a:endParaRPr>
          </a:p>
        </p:txBody>
      </p:sp>
      <p:sp>
        <p:nvSpPr>
          <p:cNvPr id="58" name="object 58"/>
          <p:cNvSpPr txBox="1"/>
          <p:nvPr/>
        </p:nvSpPr>
        <p:spPr>
          <a:xfrm>
            <a:off x="4339193" y="2494976"/>
            <a:ext cx="1328816" cy="268120"/>
          </a:xfrm>
          <a:prstGeom prst="rect">
            <a:avLst/>
          </a:prstGeom>
        </p:spPr>
        <p:txBody>
          <a:bodyPr vert="horz" wrap="square" lIns="0" tIns="23909" rIns="0" bIns="0" rtlCol="0">
            <a:spAutoFit/>
          </a:bodyPr>
          <a:lstStyle/>
          <a:p>
            <a:pPr marL="25168">
              <a:spcBef>
                <a:spcPts val="188"/>
              </a:spcBef>
              <a:tabLst>
                <a:tab pos="392614" algn="l"/>
                <a:tab pos="1172810" algn="l"/>
              </a:tabLst>
            </a:pPr>
            <a:r>
              <a:rPr sz="1585" spc="-10" dirty="0">
                <a:latin typeface="LM Roman 8"/>
                <a:cs typeface="LM Roman 8"/>
              </a:rPr>
              <a:t>1	2	</a:t>
            </a:r>
            <a:r>
              <a:rPr sz="2378" i="1" spc="222" baseline="3472" dirty="0">
                <a:latin typeface="Trebuchet MS"/>
                <a:cs typeface="Trebuchet MS"/>
              </a:rPr>
              <a:t>n</a:t>
            </a:r>
            <a:endParaRPr sz="2378" baseline="3472">
              <a:latin typeface="Trebuchet MS"/>
              <a:cs typeface="Trebuchet MS"/>
            </a:endParaRPr>
          </a:p>
        </p:txBody>
      </p:sp>
      <p:sp>
        <p:nvSpPr>
          <p:cNvPr id="59" name="object 59"/>
          <p:cNvSpPr txBox="1"/>
          <p:nvPr/>
        </p:nvSpPr>
        <p:spPr>
          <a:xfrm>
            <a:off x="3689885" y="2342388"/>
            <a:ext cx="2179460" cy="358348"/>
          </a:xfrm>
          <a:prstGeom prst="rect">
            <a:avLst/>
          </a:prstGeom>
        </p:spPr>
        <p:txBody>
          <a:bodyPr vert="horz" wrap="square" lIns="0" tIns="22650" rIns="0" bIns="0" rtlCol="0">
            <a:spAutoFit/>
          </a:bodyPr>
          <a:lstStyle/>
          <a:p>
            <a:pPr marL="25168">
              <a:spcBef>
                <a:spcPts val="178"/>
              </a:spcBef>
              <a:tabLst>
                <a:tab pos="1317523" algn="l"/>
                <a:tab pos="2076326" algn="l"/>
              </a:tabLst>
            </a:pPr>
            <a:r>
              <a:rPr sz="2180" i="1" spc="50" dirty="0">
                <a:latin typeface="Times New Roman"/>
                <a:cs typeface="Times New Roman"/>
              </a:rPr>
              <a:t>a </a:t>
            </a:r>
            <a:r>
              <a:rPr sz="2180" spc="-20" dirty="0">
                <a:latin typeface="MathJax_Main"/>
                <a:cs typeface="MathJax_Main"/>
              </a:rPr>
              <a:t>=</a:t>
            </a:r>
            <a:r>
              <a:rPr sz="2180" spc="50" dirty="0">
                <a:latin typeface="MathJax_Main"/>
                <a:cs typeface="MathJax_Main"/>
              </a:rPr>
              <a:t> </a:t>
            </a:r>
            <a:r>
              <a:rPr sz="2180" i="1" spc="-10" dirty="0">
                <a:latin typeface="Times New Roman"/>
                <a:cs typeface="Times New Roman"/>
              </a:rPr>
              <a:t>p</a:t>
            </a:r>
            <a:r>
              <a:rPr sz="2180" i="1" dirty="0">
                <a:latin typeface="Times New Roman"/>
                <a:cs typeface="Times New Roman"/>
              </a:rPr>
              <a:t>  </a:t>
            </a:r>
            <a:r>
              <a:rPr sz="2180" i="1" spc="168" dirty="0">
                <a:latin typeface="Times New Roman"/>
                <a:cs typeface="Times New Roman"/>
              </a:rPr>
              <a:t> </a:t>
            </a:r>
            <a:r>
              <a:rPr sz="2180" i="1" spc="-10" dirty="0">
                <a:latin typeface="Times New Roman"/>
                <a:cs typeface="Times New Roman"/>
              </a:rPr>
              <a:t>p</a:t>
            </a:r>
            <a:r>
              <a:rPr sz="2180" i="1" dirty="0">
                <a:latin typeface="Times New Roman"/>
                <a:cs typeface="Times New Roman"/>
              </a:rPr>
              <a:t>	</a:t>
            </a:r>
            <a:r>
              <a:rPr sz="2180" i="1" spc="-10" dirty="0">
                <a:latin typeface="Arial"/>
                <a:cs typeface="Arial"/>
              </a:rPr>
              <a:t>·</a:t>
            </a:r>
            <a:r>
              <a:rPr sz="2180" i="1" spc="-248" dirty="0">
                <a:latin typeface="Arial"/>
                <a:cs typeface="Arial"/>
              </a:rPr>
              <a:t> </a:t>
            </a:r>
            <a:r>
              <a:rPr sz="2180" i="1" spc="-10" dirty="0">
                <a:latin typeface="Arial"/>
                <a:cs typeface="Arial"/>
              </a:rPr>
              <a:t>·</a:t>
            </a:r>
            <a:r>
              <a:rPr sz="2180" i="1" spc="-248" dirty="0">
                <a:latin typeface="Arial"/>
                <a:cs typeface="Arial"/>
              </a:rPr>
              <a:t> </a:t>
            </a:r>
            <a:r>
              <a:rPr sz="2180" i="1" spc="-10" dirty="0">
                <a:latin typeface="Arial"/>
                <a:cs typeface="Arial"/>
              </a:rPr>
              <a:t>·</a:t>
            </a:r>
            <a:r>
              <a:rPr sz="2180" i="1" spc="-248" dirty="0">
                <a:latin typeface="Arial"/>
                <a:cs typeface="Arial"/>
              </a:rPr>
              <a:t> </a:t>
            </a:r>
            <a:r>
              <a:rPr sz="2180" i="1" spc="-10" dirty="0">
                <a:latin typeface="Times New Roman"/>
                <a:cs typeface="Times New Roman"/>
              </a:rPr>
              <a:t>p</a:t>
            </a:r>
            <a:r>
              <a:rPr sz="2180" i="1" dirty="0">
                <a:latin typeface="Times New Roman"/>
                <a:cs typeface="Times New Roman"/>
              </a:rPr>
              <a:t>	</a:t>
            </a:r>
            <a:r>
              <a:rPr sz="2180" i="1" spc="50" dirty="0">
                <a:latin typeface="Times New Roman"/>
                <a:cs typeface="Times New Roman"/>
              </a:rPr>
              <a:t>,</a:t>
            </a:r>
            <a:endParaRPr sz="2180">
              <a:latin typeface="Times New Roman"/>
              <a:cs typeface="Times New Roman"/>
            </a:endParaRPr>
          </a:p>
        </p:txBody>
      </p:sp>
      <p:sp>
        <p:nvSpPr>
          <p:cNvPr id="60" name="object 60"/>
          <p:cNvSpPr txBox="1"/>
          <p:nvPr/>
        </p:nvSpPr>
        <p:spPr>
          <a:xfrm>
            <a:off x="7126059" y="2371923"/>
            <a:ext cx="489498" cy="207141"/>
          </a:xfrm>
          <a:prstGeom prst="rect">
            <a:avLst/>
          </a:prstGeom>
        </p:spPr>
        <p:txBody>
          <a:bodyPr vert="horz" wrap="square" lIns="0" tIns="23909" rIns="0" bIns="0" rtlCol="0">
            <a:spAutoFit/>
          </a:bodyPr>
          <a:lstStyle/>
          <a:p>
            <a:pPr marL="25168">
              <a:spcBef>
                <a:spcPts val="188"/>
              </a:spcBef>
              <a:tabLst>
                <a:tab pos="371222" algn="l"/>
              </a:tabLst>
            </a:pPr>
            <a:r>
              <a:rPr sz="1189" spc="-10" dirty="0">
                <a:latin typeface="LM Roman 6"/>
                <a:cs typeface="LM Roman 6"/>
              </a:rPr>
              <a:t>1	2</a:t>
            </a:r>
            <a:endParaRPr sz="1189">
              <a:latin typeface="LM Roman 6"/>
              <a:cs typeface="LM Roman 6"/>
            </a:endParaRPr>
          </a:p>
        </p:txBody>
      </p:sp>
      <p:sp>
        <p:nvSpPr>
          <p:cNvPr id="61" name="object 61"/>
          <p:cNvSpPr txBox="1"/>
          <p:nvPr/>
        </p:nvSpPr>
        <p:spPr>
          <a:xfrm>
            <a:off x="7034903" y="2494975"/>
            <a:ext cx="503339" cy="268055"/>
          </a:xfrm>
          <a:prstGeom prst="rect">
            <a:avLst/>
          </a:prstGeom>
        </p:spPr>
        <p:txBody>
          <a:bodyPr vert="horz" wrap="square" lIns="0" tIns="23909" rIns="0" bIns="0" rtlCol="0">
            <a:spAutoFit/>
          </a:bodyPr>
          <a:lstStyle/>
          <a:p>
            <a:pPr marL="25168">
              <a:spcBef>
                <a:spcPts val="188"/>
              </a:spcBef>
            </a:pPr>
            <a:r>
              <a:rPr sz="1585" spc="-10" dirty="0">
                <a:latin typeface="LM Roman 8"/>
                <a:cs typeface="LM Roman 8"/>
              </a:rPr>
              <a:t>1</a:t>
            </a:r>
            <a:r>
              <a:rPr sz="1585" spc="50" dirty="0">
                <a:latin typeface="LM Roman 8"/>
                <a:cs typeface="LM Roman 8"/>
              </a:rPr>
              <a:t> </a:t>
            </a:r>
            <a:r>
              <a:rPr sz="1585" spc="-10" dirty="0">
                <a:latin typeface="LM Roman 8"/>
                <a:cs typeface="LM Roman 8"/>
              </a:rPr>
              <a:t>2</a:t>
            </a:r>
            <a:endParaRPr sz="1585">
              <a:latin typeface="LM Roman 8"/>
              <a:cs typeface="LM Roman 8"/>
            </a:endParaRPr>
          </a:p>
        </p:txBody>
      </p:sp>
      <p:sp>
        <p:nvSpPr>
          <p:cNvPr id="62" name="object 62"/>
          <p:cNvSpPr txBox="1"/>
          <p:nvPr/>
        </p:nvSpPr>
        <p:spPr>
          <a:xfrm>
            <a:off x="7034904" y="2303003"/>
            <a:ext cx="1247023" cy="268120"/>
          </a:xfrm>
          <a:prstGeom prst="rect">
            <a:avLst/>
          </a:prstGeom>
        </p:spPr>
        <p:txBody>
          <a:bodyPr vert="horz" wrap="square" lIns="0" tIns="23909" rIns="0" bIns="0" rtlCol="0">
            <a:spAutoFit/>
          </a:bodyPr>
          <a:lstStyle/>
          <a:p>
            <a:pPr marL="25168">
              <a:spcBef>
                <a:spcPts val="188"/>
              </a:spcBef>
              <a:tabLst>
                <a:tab pos="371222" algn="l"/>
                <a:tab pos="1128766" algn="l"/>
              </a:tabLst>
            </a:pPr>
            <a:r>
              <a:rPr sz="2378" i="1" spc="-252" baseline="3472" dirty="0">
                <a:latin typeface="Trebuchet MS"/>
                <a:cs typeface="Trebuchet MS"/>
              </a:rPr>
              <a:t>b	b	</a:t>
            </a:r>
            <a:r>
              <a:rPr sz="1585" i="1" spc="-168" dirty="0">
                <a:latin typeface="Trebuchet MS"/>
                <a:cs typeface="Trebuchet MS"/>
              </a:rPr>
              <a:t>b</a:t>
            </a:r>
            <a:endParaRPr sz="1585">
              <a:latin typeface="Trebuchet MS"/>
              <a:cs typeface="Trebuchet MS"/>
            </a:endParaRPr>
          </a:p>
        </p:txBody>
      </p:sp>
      <p:sp>
        <p:nvSpPr>
          <p:cNvPr id="63" name="object 63"/>
          <p:cNvSpPr txBox="1"/>
          <p:nvPr/>
        </p:nvSpPr>
        <p:spPr>
          <a:xfrm>
            <a:off x="8230511" y="2378213"/>
            <a:ext cx="167360" cy="207141"/>
          </a:xfrm>
          <a:prstGeom prst="rect">
            <a:avLst/>
          </a:prstGeom>
        </p:spPr>
        <p:txBody>
          <a:bodyPr vert="horz" wrap="square" lIns="0" tIns="23909" rIns="0" bIns="0" rtlCol="0">
            <a:spAutoFit/>
          </a:bodyPr>
          <a:lstStyle/>
          <a:p>
            <a:pPr marL="25168">
              <a:spcBef>
                <a:spcPts val="188"/>
              </a:spcBef>
            </a:pPr>
            <a:r>
              <a:rPr sz="1189" i="1" spc="159" dirty="0">
                <a:latin typeface="Verdana"/>
                <a:cs typeface="Verdana"/>
              </a:rPr>
              <a:t>n</a:t>
            </a:r>
            <a:endParaRPr sz="1189">
              <a:latin typeface="Verdana"/>
              <a:cs typeface="Verdana"/>
            </a:endParaRPr>
          </a:p>
        </p:txBody>
      </p:sp>
      <p:sp>
        <p:nvSpPr>
          <p:cNvPr id="64" name="object 64"/>
          <p:cNvSpPr txBox="1"/>
          <p:nvPr/>
        </p:nvSpPr>
        <p:spPr>
          <a:xfrm>
            <a:off x="8139331" y="2484228"/>
            <a:ext cx="179944" cy="268055"/>
          </a:xfrm>
          <a:prstGeom prst="rect">
            <a:avLst/>
          </a:prstGeom>
        </p:spPr>
        <p:txBody>
          <a:bodyPr vert="horz" wrap="square" lIns="0" tIns="23909" rIns="0" bIns="0" rtlCol="0">
            <a:spAutoFit/>
          </a:bodyPr>
          <a:lstStyle/>
          <a:p>
            <a:pPr marL="25168">
              <a:spcBef>
                <a:spcPts val="188"/>
              </a:spcBef>
            </a:pPr>
            <a:r>
              <a:rPr sz="1585" i="1" spc="149" dirty="0">
                <a:latin typeface="Trebuchet MS"/>
                <a:cs typeface="Trebuchet MS"/>
              </a:rPr>
              <a:t>n</a:t>
            </a:r>
            <a:endParaRPr sz="1585">
              <a:latin typeface="Trebuchet MS"/>
              <a:cs typeface="Trebuchet MS"/>
            </a:endParaRPr>
          </a:p>
        </p:txBody>
      </p:sp>
      <p:sp>
        <p:nvSpPr>
          <p:cNvPr id="65" name="object 65"/>
          <p:cNvSpPr txBox="1"/>
          <p:nvPr/>
        </p:nvSpPr>
        <p:spPr>
          <a:xfrm>
            <a:off x="6412968" y="2342388"/>
            <a:ext cx="2085084" cy="358348"/>
          </a:xfrm>
          <a:prstGeom prst="rect">
            <a:avLst/>
          </a:prstGeom>
        </p:spPr>
        <p:txBody>
          <a:bodyPr vert="horz" wrap="square" lIns="0" tIns="22650" rIns="0" bIns="0" rtlCol="0">
            <a:spAutoFit/>
          </a:bodyPr>
          <a:lstStyle/>
          <a:p>
            <a:pPr marL="25168">
              <a:spcBef>
                <a:spcPts val="178"/>
              </a:spcBef>
              <a:tabLst>
                <a:tab pos="1247054" algn="l"/>
              </a:tabLst>
            </a:pPr>
            <a:r>
              <a:rPr sz="2180" i="1" spc="-168" dirty="0">
                <a:latin typeface="Times New Roman"/>
                <a:cs typeface="Times New Roman"/>
              </a:rPr>
              <a:t>b  </a:t>
            </a:r>
            <a:r>
              <a:rPr sz="2180" spc="-20" dirty="0">
                <a:latin typeface="MathJax_Main"/>
                <a:cs typeface="MathJax_Main"/>
              </a:rPr>
              <a:t>=</a:t>
            </a:r>
            <a:r>
              <a:rPr sz="2180" spc="-109" dirty="0">
                <a:latin typeface="MathJax_Main"/>
                <a:cs typeface="MathJax_Main"/>
              </a:rPr>
              <a:t> </a:t>
            </a:r>
            <a:r>
              <a:rPr sz="2180" i="1" spc="-10" dirty="0">
                <a:latin typeface="Times New Roman"/>
                <a:cs typeface="Times New Roman"/>
              </a:rPr>
              <a:t>p  </a:t>
            </a:r>
            <a:r>
              <a:rPr sz="2180" i="1" spc="30" dirty="0">
                <a:latin typeface="Times New Roman"/>
                <a:cs typeface="Times New Roman"/>
              </a:rPr>
              <a:t> </a:t>
            </a:r>
            <a:r>
              <a:rPr sz="2180" i="1" spc="-10" dirty="0">
                <a:latin typeface="Times New Roman"/>
                <a:cs typeface="Times New Roman"/>
              </a:rPr>
              <a:t>p	</a:t>
            </a:r>
            <a:r>
              <a:rPr sz="2180" i="1" spc="-10" dirty="0">
                <a:latin typeface="Arial"/>
                <a:cs typeface="Arial"/>
              </a:rPr>
              <a:t>· · · </a:t>
            </a:r>
            <a:r>
              <a:rPr sz="2180" i="1" spc="-10" dirty="0">
                <a:latin typeface="Times New Roman"/>
                <a:cs typeface="Times New Roman"/>
              </a:rPr>
              <a:t>p</a:t>
            </a:r>
            <a:r>
              <a:rPr sz="2180" i="1" spc="416" dirty="0">
                <a:latin typeface="Times New Roman"/>
                <a:cs typeface="Times New Roman"/>
              </a:rPr>
              <a:t> </a:t>
            </a:r>
            <a:r>
              <a:rPr sz="2180" i="1" spc="50" dirty="0">
                <a:latin typeface="Times New Roman"/>
                <a:cs typeface="Times New Roman"/>
              </a:rPr>
              <a:t>,</a:t>
            </a:r>
            <a:endParaRPr sz="2180">
              <a:latin typeface="Times New Roman"/>
              <a:cs typeface="Times New Roman"/>
            </a:endParaRPr>
          </a:p>
        </p:txBody>
      </p:sp>
      <p:sp>
        <p:nvSpPr>
          <p:cNvPr id="66" name="object 66"/>
          <p:cNvSpPr txBox="1"/>
          <p:nvPr/>
        </p:nvSpPr>
        <p:spPr>
          <a:xfrm>
            <a:off x="1727239" y="2846358"/>
            <a:ext cx="5063595" cy="693824"/>
          </a:xfrm>
          <a:prstGeom prst="rect">
            <a:avLst/>
          </a:prstGeom>
        </p:spPr>
        <p:txBody>
          <a:bodyPr vert="horz" wrap="square" lIns="0" tIns="22650" rIns="0" bIns="0" rtlCol="0">
            <a:spAutoFit/>
          </a:bodyPr>
          <a:lstStyle/>
          <a:p>
            <a:pPr marL="75503">
              <a:spcBef>
                <a:spcPts val="178"/>
              </a:spcBef>
            </a:pPr>
            <a:r>
              <a:rPr sz="2180" i="1" spc="-10" dirty="0">
                <a:latin typeface="LM Sans 10"/>
                <a:cs typeface="LM Sans 10"/>
              </a:rPr>
              <a:t>where</a:t>
            </a:r>
            <a:r>
              <a:rPr sz="2180" i="1" spc="-30" dirty="0">
                <a:latin typeface="LM Sans 10"/>
                <a:cs typeface="LM Sans 10"/>
              </a:rPr>
              <a:t> </a:t>
            </a:r>
            <a:r>
              <a:rPr sz="2180" i="1" spc="-10" dirty="0">
                <a:latin typeface="LM Sans 10"/>
                <a:cs typeface="LM Sans 10"/>
              </a:rPr>
              <a:t>each</a:t>
            </a:r>
            <a:r>
              <a:rPr sz="2180" i="1" spc="-20" dirty="0">
                <a:latin typeface="LM Sans 10"/>
                <a:cs typeface="LM Sans 10"/>
              </a:rPr>
              <a:t> </a:t>
            </a:r>
            <a:r>
              <a:rPr sz="2180" i="1" spc="89" dirty="0">
                <a:latin typeface="Times New Roman"/>
                <a:cs typeface="Times New Roman"/>
              </a:rPr>
              <a:t>a</a:t>
            </a:r>
            <a:r>
              <a:rPr sz="2378" i="1" spc="133" baseline="-10416" dirty="0">
                <a:latin typeface="Trebuchet MS"/>
                <a:cs typeface="Trebuchet MS"/>
              </a:rPr>
              <a:t>i</a:t>
            </a:r>
            <a:r>
              <a:rPr sz="2180" i="1" spc="89" dirty="0">
                <a:latin typeface="Times New Roman"/>
                <a:cs typeface="Times New Roman"/>
              </a:rPr>
              <a:t>,</a:t>
            </a:r>
            <a:r>
              <a:rPr sz="2180" i="1" spc="-188" dirty="0">
                <a:latin typeface="Times New Roman"/>
                <a:cs typeface="Times New Roman"/>
              </a:rPr>
              <a:t> </a:t>
            </a:r>
            <a:r>
              <a:rPr sz="2180" i="1" spc="-50" dirty="0">
                <a:latin typeface="Times New Roman"/>
                <a:cs typeface="Times New Roman"/>
              </a:rPr>
              <a:t>b</a:t>
            </a:r>
            <a:r>
              <a:rPr sz="2378" i="1" spc="-73" baseline="-10416" dirty="0">
                <a:latin typeface="Trebuchet MS"/>
                <a:cs typeface="Trebuchet MS"/>
              </a:rPr>
              <a:t>i</a:t>
            </a:r>
            <a:r>
              <a:rPr sz="2378" i="1" spc="311" baseline="-10416" dirty="0">
                <a:latin typeface="Trebuchet MS"/>
                <a:cs typeface="Trebuchet MS"/>
              </a:rPr>
              <a:t> </a:t>
            </a:r>
            <a:r>
              <a:rPr sz="2180" i="1" spc="486" dirty="0">
                <a:latin typeface="Arial"/>
                <a:cs typeface="Arial"/>
              </a:rPr>
              <a:t>≥</a:t>
            </a:r>
            <a:r>
              <a:rPr sz="2180" i="1" spc="-20" dirty="0">
                <a:latin typeface="Arial"/>
                <a:cs typeface="Arial"/>
              </a:rPr>
              <a:t> </a:t>
            </a:r>
            <a:r>
              <a:rPr sz="2180" spc="-10" dirty="0">
                <a:latin typeface="MathJax_Main"/>
                <a:cs typeface="MathJax_Main"/>
              </a:rPr>
              <a:t>0</a:t>
            </a:r>
            <a:r>
              <a:rPr sz="2180" spc="149" dirty="0">
                <a:latin typeface="MathJax_Main"/>
                <a:cs typeface="MathJax_Main"/>
              </a:rPr>
              <a:t> </a:t>
            </a:r>
            <a:r>
              <a:rPr sz="2180" i="1" spc="-40" dirty="0">
                <a:latin typeface="LM Sans 10"/>
                <a:cs typeface="LM Sans 10"/>
              </a:rPr>
              <a:t>for</a:t>
            </a:r>
            <a:r>
              <a:rPr sz="2180" i="1" spc="-20" dirty="0">
                <a:latin typeface="LM Sans 10"/>
                <a:cs typeface="LM Sans 10"/>
              </a:rPr>
              <a:t> </a:t>
            </a:r>
            <a:r>
              <a:rPr sz="2180" spc="-10" dirty="0">
                <a:latin typeface="MathJax_Main"/>
                <a:cs typeface="MathJax_Main"/>
              </a:rPr>
              <a:t>1</a:t>
            </a:r>
            <a:r>
              <a:rPr sz="2180" spc="40" dirty="0">
                <a:latin typeface="MathJax_Main"/>
                <a:cs typeface="MathJax_Main"/>
              </a:rPr>
              <a:t> </a:t>
            </a:r>
            <a:r>
              <a:rPr sz="2180" i="1" spc="486" dirty="0">
                <a:latin typeface="Arial"/>
                <a:cs typeface="Arial"/>
              </a:rPr>
              <a:t>≤</a:t>
            </a:r>
            <a:r>
              <a:rPr sz="2180" i="1" spc="-20" dirty="0">
                <a:latin typeface="Arial"/>
                <a:cs typeface="Arial"/>
              </a:rPr>
              <a:t> </a:t>
            </a:r>
            <a:r>
              <a:rPr sz="2180" i="1" spc="139" dirty="0">
                <a:latin typeface="Times New Roman"/>
                <a:cs typeface="Times New Roman"/>
              </a:rPr>
              <a:t>i</a:t>
            </a:r>
            <a:r>
              <a:rPr sz="2180" i="1" spc="50" dirty="0">
                <a:latin typeface="Times New Roman"/>
                <a:cs typeface="Times New Roman"/>
              </a:rPr>
              <a:t> </a:t>
            </a:r>
            <a:r>
              <a:rPr sz="2180" i="1" spc="486" dirty="0">
                <a:latin typeface="Arial"/>
                <a:cs typeface="Arial"/>
              </a:rPr>
              <a:t>≤</a:t>
            </a:r>
            <a:r>
              <a:rPr sz="2180" i="1" spc="-20" dirty="0">
                <a:latin typeface="Arial"/>
                <a:cs typeface="Arial"/>
              </a:rPr>
              <a:t> </a:t>
            </a:r>
            <a:r>
              <a:rPr sz="2180" i="1" spc="99" dirty="0">
                <a:latin typeface="Times New Roman"/>
                <a:cs typeface="Times New Roman"/>
              </a:rPr>
              <a:t>n</a:t>
            </a:r>
            <a:r>
              <a:rPr sz="2180" i="1" spc="99" dirty="0">
                <a:latin typeface="LM Sans 10"/>
                <a:cs typeface="LM Sans 10"/>
              </a:rPr>
              <a:t>.</a:t>
            </a:r>
            <a:r>
              <a:rPr sz="2180" i="1" spc="208" dirty="0">
                <a:latin typeface="LM Sans 10"/>
                <a:cs typeface="LM Sans 10"/>
              </a:rPr>
              <a:t> </a:t>
            </a:r>
            <a:r>
              <a:rPr sz="2180" i="1" spc="-20" dirty="0">
                <a:latin typeface="LM Sans 10"/>
                <a:cs typeface="LM Sans 10"/>
              </a:rPr>
              <a:t>Then,</a:t>
            </a:r>
            <a:endParaRPr sz="2180">
              <a:latin typeface="LM Sans 10"/>
              <a:cs typeface="LM Sans 10"/>
            </a:endParaRPr>
          </a:p>
        </p:txBody>
      </p:sp>
      <p:sp>
        <p:nvSpPr>
          <p:cNvPr id="67" name="object 67"/>
          <p:cNvSpPr txBox="1"/>
          <p:nvPr/>
        </p:nvSpPr>
        <p:spPr>
          <a:xfrm>
            <a:off x="3434567" y="3495765"/>
            <a:ext cx="1565386" cy="358348"/>
          </a:xfrm>
          <a:prstGeom prst="rect">
            <a:avLst/>
          </a:prstGeom>
        </p:spPr>
        <p:txBody>
          <a:bodyPr vert="horz" wrap="square" lIns="0" tIns="22650" rIns="0" bIns="0" rtlCol="0">
            <a:spAutoFit/>
          </a:bodyPr>
          <a:lstStyle/>
          <a:p>
            <a:pPr marL="25168">
              <a:spcBef>
                <a:spcPts val="178"/>
              </a:spcBef>
            </a:pPr>
            <a:r>
              <a:rPr sz="2180" dirty="0">
                <a:latin typeface="MathJax_Main"/>
                <a:cs typeface="MathJax_Main"/>
              </a:rPr>
              <a:t>gcd(</a:t>
            </a:r>
            <a:r>
              <a:rPr sz="2180" i="1" dirty="0">
                <a:latin typeface="Times New Roman"/>
                <a:cs typeface="Times New Roman"/>
              </a:rPr>
              <a:t>a, </a:t>
            </a:r>
            <a:r>
              <a:rPr sz="2180" i="1" spc="-89" dirty="0">
                <a:latin typeface="Times New Roman"/>
                <a:cs typeface="Times New Roman"/>
              </a:rPr>
              <a:t>b</a:t>
            </a:r>
            <a:r>
              <a:rPr sz="2180" spc="-89" dirty="0">
                <a:latin typeface="MathJax_Main"/>
                <a:cs typeface="MathJax_Main"/>
              </a:rPr>
              <a:t>) </a:t>
            </a:r>
            <a:r>
              <a:rPr sz="2180" spc="-20" dirty="0">
                <a:latin typeface="MathJax_Main"/>
                <a:cs typeface="MathJax_Main"/>
              </a:rPr>
              <a:t>=</a:t>
            </a:r>
            <a:r>
              <a:rPr sz="2180" spc="-109" dirty="0">
                <a:latin typeface="MathJax_Main"/>
                <a:cs typeface="MathJax_Main"/>
              </a:rPr>
              <a:t> </a:t>
            </a:r>
            <a:r>
              <a:rPr sz="2180" i="1" spc="-10" dirty="0">
                <a:latin typeface="Times New Roman"/>
                <a:cs typeface="Times New Roman"/>
              </a:rPr>
              <a:t>p</a:t>
            </a:r>
            <a:endParaRPr sz="2180">
              <a:latin typeface="Times New Roman"/>
              <a:cs typeface="Times New Roman"/>
            </a:endParaRPr>
          </a:p>
        </p:txBody>
      </p:sp>
      <p:sp>
        <p:nvSpPr>
          <p:cNvPr id="68" name="object 68"/>
          <p:cNvSpPr txBox="1"/>
          <p:nvPr/>
        </p:nvSpPr>
        <p:spPr>
          <a:xfrm>
            <a:off x="5500373" y="3503025"/>
            <a:ext cx="397638" cy="207141"/>
          </a:xfrm>
          <a:prstGeom prst="rect">
            <a:avLst/>
          </a:prstGeom>
        </p:spPr>
        <p:txBody>
          <a:bodyPr vert="horz" wrap="square" lIns="0" tIns="23909" rIns="0" bIns="0" rtlCol="0">
            <a:spAutoFit/>
          </a:bodyPr>
          <a:lstStyle/>
          <a:p>
            <a:pPr marL="25168">
              <a:spcBef>
                <a:spcPts val="188"/>
              </a:spcBef>
            </a:pPr>
            <a:r>
              <a:rPr sz="1189" spc="-10" dirty="0">
                <a:latin typeface="LM Roman 6"/>
                <a:cs typeface="LM Roman 6"/>
              </a:rPr>
              <a:t>1</a:t>
            </a:r>
            <a:r>
              <a:rPr sz="1189" spc="139" dirty="0">
                <a:latin typeface="LM Roman 6"/>
                <a:cs typeface="LM Roman 6"/>
              </a:rPr>
              <a:t> </a:t>
            </a:r>
            <a:r>
              <a:rPr sz="1189" spc="-10" dirty="0">
                <a:latin typeface="LM Roman 6"/>
                <a:cs typeface="LM Roman 6"/>
              </a:rPr>
              <a:t>1</a:t>
            </a:r>
            <a:endParaRPr sz="1189">
              <a:latin typeface="LM Roman 6"/>
              <a:cs typeface="LM Roman 6"/>
            </a:endParaRPr>
          </a:p>
        </p:txBody>
      </p:sp>
      <p:sp>
        <p:nvSpPr>
          <p:cNvPr id="69" name="object 69"/>
          <p:cNvSpPr txBox="1"/>
          <p:nvPr/>
        </p:nvSpPr>
        <p:spPr>
          <a:xfrm>
            <a:off x="5955115" y="3495764"/>
            <a:ext cx="188752" cy="358348"/>
          </a:xfrm>
          <a:prstGeom prst="rect">
            <a:avLst/>
          </a:prstGeom>
        </p:spPr>
        <p:txBody>
          <a:bodyPr vert="horz" wrap="square" lIns="0" tIns="22650" rIns="0" bIns="0" rtlCol="0">
            <a:spAutoFit/>
          </a:bodyPr>
          <a:lstStyle/>
          <a:p>
            <a:pPr marL="25168">
              <a:spcBef>
                <a:spcPts val="178"/>
              </a:spcBef>
            </a:pPr>
            <a:r>
              <a:rPr sz="2180" i="1" spc="-10" dirty="0">
                <a:latin typeface="Times New Roman"/>
                <a:cs typeface="Times New Roman"/>
              </a:rPr>
              <a:t>p</a:t>
            </a:r>
            <a:endParaRPr sz="2180">
              <a:latin typeface="Times New Roman"/>
              <a:cs typeface="Times New Roman"/>
            </a:endParaRPr>
          </a:p>
        </p:txBody>
      </p:sp>
      <p:sp>
        <p:nvSpPr>
          <p:cNvPr id="70" name="object 70"/>
          <p:cNvSpPr txBox="1"/>
          <p:nvPr/>
        </p:nvSpPr>
        <p:spPr>
          <a:xfrm>
            <a:off x="6644539" y="3503025"/>
            <a:ext cx="397638" cy="207141"/>
          </a:xfrm>
          <a:prstGeom prst="rect">
            <a:avLst/>
          </a:prstGeom>
        </p:spPr>
        <p:txBody>
          <a:bodyPr vert="horz" wrap="square" lIns="0" tIns="23909" rIns="0" bIns="0" rtlCol="0">
            <a:spAutoFit/>
          </a:bodyPr>
          <a:lstStyle/>
          <a:p>
            <a:pPr marL="25168">
              <a:spcBef>
                <a:spcPts val="188"/>
              </a:spcBef>
            </a:pPr>
            <a:r>
              <a:rPr sz="1189" spc="-10" dirty="0">
                <a:latin typeface="LM Roman 6"/>
                <a:cs typeface="LM Roman 6"/>
              </a:rPr>
              <a:t>2</a:t>
            </a:r>
            <a:r>
              <a:rPr sz="1189" spc="139" dirty="0">
                <a:latin typeface="LM Roman 6"/>
                <a:cs typeface="LM Roman 6"/>
              </a:rPr>
              <a:t> </a:t>
            </a:r>
            <a:r>
              <a:rPr sz="1189" spc="-10" dirty="0">
                <a:latin typeface="LM Roman 6"/>
                <a:cs typeface="LM Roman 6"/>
              </a:rPr>
              <a:t>2</a:t>
            </a:r>
            <a:endParaRPr sz="1189">
              <a:latin typeface="LM Roman 6"/>
              <a:cs typeface="LM Roman 6"/>
            </a:endParaRPr>
          </a:p>
        </p:txBody>
      </p:sp>
      <p:sp>
        <p:nvSpPr>
          <p:cNvPr id="71" name="object 71"/>
          <p:cNvSpPr txBox="1"/>
          <p:nvPr/>
        </p:nvSpPr>
        <p:spPr>
          <a:xfrm>
            <a:off x="4949091" y="3425022"/>
            <a:ext cx="2188268" cy="268055"/>
          </a:xfrm>
          <a:prstGeom prst="rect">
            <a:avLst/>
          </a:prstGeom>
        </p:spPr>
        <p:txBody>
          <a:bodyPr vert="horz" wrap="square" lIns="0" tIns="23909" rIns="0" bIns="0" rtlCol="0">
            <a:spAutoFit/>
          </a:bodyPr>
          <a:lstStyle/>
          <a:p>
            <a:pPr marL="25168">
              <a:spcBef>
                <a:spcPts val="188"/>
              </a:spcBef>
            </a:pPr>
            <a:r>
              <a:rPr sz="1585" dirty="0">
                <a:latin typeface="LM Roman 8"/>
                <a:cs typeface="LM Roman 8"/>
              </a:rPr>
              <a:t>min(</a:t>
            </a:r>
            <a:r>
              <a:rPr sz="1585" i="1" dirty="0">
                <a:latin typeface="Trebuchet MS"/>
                <a:cs typeface="Trebuchet MS"/>
              </a:rPr>
              <a:t>a </a:t>
            </a:r>
            <a:r>
              <a:rPr sz="1585" i="1" spc="-149" dirty="0">
                <a:latin typeface="Trebuchet MS"/>
                <a:cs typeface="Trebuchet MS"/>
              </a:rPr>
              <a:t>,b </a:t>
            </a:r>
            <a:r>
              <a:rPr sz="1585" spc="-10" dirty="0">
                <a:latin typeface="LM Roman 8"/>
                <a:cs typeface="LM Roman 8"/>
              </a:rPr>
              <a:t>) </a:t>
            </a:r>
            <a:r>
              <a:rPr sz="1585" dirty="0">
                <a:latin typeface="LM Roman 8"/>
                <a:cs typeface="LM Roman 8"/>
              </a:rPr>
              <a:t>min(</a:t>
            </a:r>
            <a:r>
              <a:rPr sz="1585" i="1" dirty="0">
                <a:latin typeface="Trebuchet MS"/>
                <a:cs typeface="Trebuchet MS"/>
              </a:rPr>
              <a:t>a </a:t>
            </a:r>
            <a:r>
              <a:rPr sz="1585" i="1" spc="-149" dirty="0">
                <a:latin typeface="Trebuchet MS"/>
                <a:cs typeface="Trebuchet MS"/>
              </a:rPr>
              <a:t>,b</a:t>
            </a:r>
            <a:r>
              <a:rPr sz="1585" i="1" spc="-99" dirty="0">
                <a:latin typeface="Trebuchet MS"/>
                <a:cs typeface="Trebuchet MS"/>
              </a:rPr>
              <a:t> </a:t>
            </a:r>
            <a:r>
              <a:rPr sz="1585" spc="-10" dirty="0">
                <a:latin typeface="LM Roman 8"/>
                <a:cs typeface="LM Roman 8"/>
              </a:rPr>
              <a:t>)</a:t>
            </a:r>
            <a:endParaRPr sz="1585">
              <a:latin typeface="LM Roman 8"/>
              <a:cs typeface="LM Roman 8"/>
            </a:endParaRPr>
          </a:p>
        </p:txBody>
      </p:sp>
      <p:sp>
        <p:nvSpPr>
          <p:cNvPr id="72" name="object 72"/>
          <p:cNvSpPr txBox="1"/>
          <p:nvPr/>
        </p:nvSpPr>
        <p:spPr>
          <a:xfrm>
            <a:off x="4949090" y="3648353"/>
            <a:ext cx="1301132" cy="268055"/>
          </a:xfrm>
          <a:prstGeom prst="rect">
            <a:avLst/>
          </a:prstGeom>
        </p:spPr>
        <p:txBody>
          <a:bodyPr vert="horz" wrap="square" lIns="0" tIns="23909" rIns="0" bIns="0" rtlCol="0">
            <a:spAutoFit/>
          </a:bodyPr>
          <a:lstStyle/>
          <a:p>
            <a:pPr marL="25168">
              <a:spcBef>
                <a:spcPts val="188"/>
              </a:spcBef>
              <a:tabLst>
                <a:tab pos="1169035" algn="l"/>
              </a:tabLst>
            </a:pPr>
            <a:r>
              <a:rPr sz="1585" spc="-10" dirty="0">
                <a:latin typeface="LM Roman 8"/>
                <a:cs typeface="LM Roman 8"/>
              </a:rPr>
              <a:t>1	2</a:t>
            </a:r>
            <a:endParaRPr sz="1585">
              <a:latin typeface="LM Roman 8"/>
              <a:cs typeface="LM Roman 8"/>
            </a:endParaRPr>
          </a:p>
        </p:txBody>
      </p:sp>
      <p:sp>
        <p:nvSpPr>
          <p:cNvPr id="73" name="object 73"/>
          <p:cNvSpPr txBox="1"/>
          <p:nvPr/>
        </p:nvSpPr>
        <p:spPr>
          <a:xfrm>
            <a:off x="7145010" y="3495765"/>
            <a:ext cx="554932" cy="358348"/>
          </a:xfrm>
          <a:prstGeom prst="rect">
            <a:avLst/>
          </a:prstGeom>
        </p:spPr>
        <p:txBody>
          <a:bodyPr vert="horz" wrap="square" lIns="0" tIns="22650" rIns="0" bIns="0" rtlCol="0">
            <a:spAutoFit/>
          </a:bodyPr>
          <a:lstStyle/>
          <a:p>
            <a:pPr marL="25168">
              <a:spcBef>
                <a:spcPts val="178"/>
              </a:spcBef>
            </a:pPr>
            <a:r>
              <a:rPr sz="2180" i="1" spc="-10" dirty="0">
                <a:latin typeface="Arial"/>
                <a:cs typeface="Arial"/>
              </a:rPr>
              <a:t>·</a:t>
            </a:r>
            <a:r>
              <a:rPr sz="2180" i="1" spc="-297" dirty="0">
                <a:latin typeface="Arial"/>
                <a:cs typeface="Arial"/>
              </a:rPr>
              <a:t> </a:t>
            </a:r>
            <a:r>
              <a:rPr sz="2180" i="1" spc="-10" dirty="0">
                <a:latin typeface="Arial"/>
                <a:cs typeface="Arial"/>
              </a:rPr>
              <a:t>·</a:t>
            </a:r>
            <a:r>
              <a:rPr sz="2180" i="1" spc="-297" dirty="0">
                <a:latin typeface="Arial"/>
                <a:cs typeface="Arial"/>
              </a:rPr>
              <a:t> </a:t>
            </a:r>
            <a:r>
              <a:rPr sz="2180" i="1" spc="-10" dirty="0">
                <a:latin typeface="Arial"/>
                <a:cs typeface="Arial"/>
              </a:rPr>
              <a:t>·</a:t>
            </a:r>
            <a:r>
              <a:rPr sz="2180" i="1" spc="-297" dirty="0">
                <a:latin typeface="Arial"/>
                <a:cs typeface="Arial"/>
              </a:rPr>
              <a:t> </a:t>
            </a:r>
            <a:r>
              <a:rPr sz="2180" i="1" spc="-10" dirty="0">
                <a:latin typeface="Times New Roman"/>
                <a:cs typeface="Times New Roman"/>
              </a:rPr>
              <a:t>p</a:t>
            </a:r>
            <a:endParaRPr sz="2180">
              <a:latin typeface="Times New Roman"/>
              <a:cs typeface="Times New Roman"/>
            </a:endParaRPr>
          </a:p>
        </p:txBody>
      </p:sp>
      <p:sp>
        <p:nvSpPr>
          <p:cNvPr id="74" name="object 74"/>
          <p:cNvSpPr txBox="1"/>
          <p:nvPr/>
        </p:nvSpPr>
        <p:spPr>
          <a:xfrm>
            <a:off x="8200486" y="3531590"/>
            <a:ext cx="445455" cy="207141"/>
          </a:xfrm>
          <a:prstGeom prst="rect">
            <a:avLst/>
          </a:prstGeom>
        </p:spPr>
        <p:txBody>
          <a:bodyPr vert="horz" wrap="square" lIns="0" tIns="23909" rIns="0" bIns="0" rtlCol="0">
            <a:spAutoFit/>
          </a:bodyPr>
          <a:lstStyle/>
          <a:p>
            <a:pPr marL="25168">
              <a:spcBef>
                <a:spcPts val="188"/>
              </a:spcBef>
            </a:pPr>
            <a:r>
              <a:rPr sz="1189" i="1" spc="159" dirty="0">
                <a:latin typeface="Verdana"/>
                <a:cs typeface="Verdana"/>
              </a:rPr>
              <a:t>n</a:t>
            </a:r>
            <a:r>
              <a:rPr sz="1189" i="1" spc="684" dirty="0">
                <a:latin typeface="Verdana"/>
                <a:cs typeface="Verdana"/>
              </a:rPr>
              <a:t> </a:t>
            </a:r>
            <a:r>
              <a:rPr sz="1189" i="1" spc="159" dirty="0">
                <a:latin typeface="Verdana"/>
                <a:cs typeface="Verdana"/>
              </a:rPr>
              <a:t>n</a:t>
            </a:r>
            <a:endParaRPr sz="1189">
              <a:latin typeface="Verdana"/>
              <a:cs typeface="Verdana"/>
            </a:endParaRPr>
          </a:p>
        </p:txBody>
      </p:sp>
      <p:sp>
        <p:nvSpPr>
          <p:cNvPr id="75" name="object 75"/>
          <p:cNvSpPr txBox="1"/>
          <p:nvPr/>
        </p:nvSpPr>
        <p:spPr>
          <a:xfrm>
            <a:off x="7649204" y="3456379"/>
            <a:ext cx="1092247" cy="268055"/>
          </a:xfrm>
          <a:prstGeom prst="rect">
            <a:avLst/>
          </a:prstGeom>
        </p:spPr>
        <p:txBody>
          <a:bodyPr vert="horz" wrap="square" lIns="0" tIns="23909" rIns="0" bIns="0" rtlCol="0">
            <a:spAutoFit/>
          </a:bodyPr>
          <a:lstStyle/>
          <a:p>
            <a:pPr marL="25168">
              <a:spcBef>
                <a:spcPts val="188"/>
              </a:spcBef>
            </a:pPr>
            <a:r>
              <a:rPr sz="1585" dirty="0">
                <a:latin typeface="LM Roman 8"/>
                <a:cs typeface="LM Roman 8"/>
              </a:rPr>
              <a:t>min(</a:t>
            </a:r>
            <a:r>
              <a:rPr sz="1585" i="1" dirty="0">
                <a:latin typeface="Trebuchet MS"/>
                <a:cs typeface="Trebuchet MS"/>
              </a:rPr>
              <a:t>a </a:t>
            </a:r>
            <a:r>
              <a:rPr sz="1585" i="1" spc="-149" dirty="0">
                <a:latin typeface="Trebuchet MS"/>
                <a:cs typeface="Trebuchet MS"/>
              </a:rPr>
              <a:t>,b</a:t>
            </a:r>
            <a:r>
              <a:rPr sz="1585" i="1" spc="119" dirty="0">
                <a:latin typeface="Trebuchet MS"/>
                <a:cs typeface="Trebuchet MS"/>
              </a:rPr>
              <a:t> </a:t>
            </a:r>
            <a:r>
              <a:rPr sz="1585" spc="-10" dirty="0">
                <a:latin typeface="LM Roman 8"/>
                <a:cs typeface="LM Roman 8"/>
              </a:rPr>
              <a:t>)</a:t>
            </a:r>
            <a:endParaRPr sz="1585">
              <a:latin typeface="LM Roman 8"/>
              <a:cs typeface="LM Roman 8"/>
            </a:endParaRPr>
          </a:p>
        </p:txBody>
      </p:sp>
      <p:sp>
        <p:nvSpPr>
          <p:cNvPr id="76" name="object 76"/>
          <p:cNvSpPr txBox="1"/>
          <p:nvPr/>
        </p:nvSpPr>
        <p:spPr>
          <a:xfrm>
            <a:off x="7649205" y="3637606"/>
            <a:ext cx="179944" cy="268055"/>
          </a:xfrm>
          <a:prstGeom prst="rect">
            <a:avLst/>
          </a:prstGeom>
        </p:spPr>
        <p:txBody>
          <a:bodyPr vert="horz" wrap="square" lIns="0" tIns="23909" rIns="0" bIns="0" rtlCol="0">
            <a:spAutoFit/>
          </a:bodyPr>
          <a:lstStyle/>
          <a:p>
            <a:pPr marL="25168">
              <a:spcBef>
                <a:spcPts val="188"/>
              </a:spcBef>
            </a:pPr>
            <a:r>
              <a:rPr sz="1585" i="1" spc="149" dirty="0">
                <a:latin typeface="Trebuchet MS"/>
                <a:cs typeface="Trebuchet MS"/>
              </a:rPr>
              <a:t>n</a:t>
            </a:r>
            <a:endParaRPr sz="1585">
              <a:latin typeface="Trebuchet MS"/>
              <a:cs typeface="Trebuchet MS"/>
            </a:endParaRPr>
          </a:p>
        </p:txBody>
      </p:sp>
      <p:sp>
        <p:nvSpPr>
          <p:cNvPr id="77" name="object 77"/>
          <p:cNvSpPr txBox="1"/>
          <p:nvPr/>
        </p:nvSpPr>
        <p:spPr>
          <a:xfrm>
            <a:off x="1777574" y="4091619"/>
            <a:ext cx="4626948" cy="358348"/>
          </a:xfrm>
          <a:prstGeom prst="rect">
            <a:avLst/>
          </a:prstGeom>
        </p:spPr>
        <p:txBody>
          <a:bodyPr vert="horz" wrap="square" lIns="0" tIns="22650" rIns="0" bIns="0" rtlCol="0">
            <a:spAutoFit/>
          </a:bodyPr>
          <a:lstStyle/>
          <a:p>
            <a:pPr marL="25168">
              <a:spcBef>
                <a:spcPts val="178"/>
              </a:spcBef>
            </a:pPr>
            <a:r>
              <a:rPr sz="2180" spc="-10" dirty="0">
                <a:latin typeface="LM Sans 10"/>
                <a:cs typeface="LM Sans 10"/>
              </a:rPr>
              <a:t>Proof: First </a:t>
            </a:r>
            <a:r>
              <a:rPr sz="2180" spc="-20" dirty="0">
                <a:latin typeface="LM Sans 10"/>
                <a:cs typeface="LM Sans 10"/>
              </a:rPr>
              <a:t>note </a:t>
            </a:r>
            <a:r>
              <a:rPr sz="2180" spc="-10" dirty="0">
                <a:latin typeface="LM Sans 10"/>
                <a:cs typeface="LM Sans 10"/>
              </a:rPr>
              <a:t>that the </a:t>
            </a:r>
            <a:r>
              <a:rPr sz="2180" spc="-20" dirty="0">
                <a:latin typeface="LM Sans 10"/>
                <a:cs typeface="LM Sans 10"/>
              </a:rPr>
              <a:t>integer </a:t>
            </a:r>
            <a:r>
              <a:rPr sz="2180" i="1" spc="30" dirty="0">
                <a:latin typeface="Times New Roman"/>
                <a:cs typeface="Times New Roman"/>
              </a:rPr>
              <a:t>d </a:t>
            </a:r>
            <a:r>
              <a:rPr sz="2180" spc="-20" dirty="0">
                <a:latin typeface="MathJax_Main"/>
                <a:cs typeface="MathJax_Main"/>
              </a:rPr>
              <a:t>=</a:t>
            </a:r>
            <a:r>
              <a:rPr sz="2180" spc="307" dirty="0">
                <a:latin typeface="MathJax_Main"/>
                <a:cs typeface="MathJax_Main"/>
              </a:rPr>
              <a:t> </a:t>
            </a:r>
            <a:r>
              <a:rPr sz="2180" i="1" spc="-10" dirty="0">
                <a:latin typeface="Times New Roman"/>
                <a:cs typeface="Times New Roman"/>
              </a:rPr>
              <a:t>p</a:t>
            </a:r>
            <a:endParaRPr sz="2180">
              <a:latin typeface="Times New Roman"/>
              <a:cs typeface="Times New Roman"/>
            </a:endParaRPr>
          </a:p>
        </p:txBody>
      </p:sp>
      <p:sp>
        <p:nvSpPr>
          <p:cNvPr id="78" name="object 78"/>
          <p:cNvSpPr txBox="1"/>
          <p:nvPr/>
        </p:nvSpPr>
        <p:spPr>
          <a:xfrm>
            <a:off x="6904286" y="4098879"/>
            <a:ext cx="397638" cy="207141"/>
          </a:xfrm>
          <a:prstGeom prst="rect">
            <a:avLst/>
          </a:prstGeom>
        </p:spPr>
        <p:txBody>
          <a:bodyPr vert="horz" wrap="square" lIns="0" tIns="23909" rIns="0" bIns="0" rtlCol="0">
            <a:spAutoFit/>
          </a:bodyPr>
          <a:lstStyle/>
          <a:p>
            <a:pPr marL="25168">
              <a:spcBef>
                <a:spcPts val="188"/>
              </a:spcBef>
            </a:pPr>
            <a:r>
              <a:rPr sz="1189" spc="-10" dirty="0">
                <a:latin typeface="LM Roman 6"/>
                <a:cs typeface="LM Roman 6"/>
              </a:rPr>
              <a:t>1</a:t>
            </a:r>
            <a:r>
              <a:rPr sz="1189" spc="139" dirty="0">
                <a:latin typeface="LM Roman 6"/>
                <a:cs typeface="LM Roman 6"/>
              </a:rPr>
              <a:t> </a:t>
            </a:r>
            <a:r>
              <a:rPr sz="1189" spc="-10" dirty="0">
                <a:latin typeface="LM Roman 6"/>
                <a:cs typeface="LM Roman 6"/>
              </a:rPr>
              <a:t>1</a:t>
            </a:r>
            <a:endParaRPr sz="1189">
              <a:latin typeface="LM Roman 6"/>
              <a:cs typeface="LM Roman 6"/>
            </a:endParaRPr>
          </a:p>
        </p:txBody>
      </p:sp>
      <p:sp>
        <p:nvSpPr>
          <p:cNvPr id="79" name="object 79"/>
          <p:cNvSpPr txBox="1"/>
          <p:nvPr/>
        </p:nvSpPr>
        <p:spPr>
          <a:xfrm>
            <a:off x="8048428" y="4098879"/>
            <a:ext cx="397638" cy="207141"/>
          </a:xfrm>
          <a:prstGeom prst="rect">
            <a:avLst/>
          </a:prstGeom>
        </p:spPr>
        <p:txBody>
          <a:bodyPr vert="horz" wrap="square" lIns="0" tIns="23909" rIns="0" bIns="0" rtlCol="0">
            <a:spAutoFit/>
          </a:bodyPr>
          <a:lstStyle/>
          <a:p>
            <a:pPr marL="25168">
              <a:spcBef>
                <a:spcPts val="188"/>
              </a:spcBef>
            </a:pPr>
            <a:r>
              <a:rPr sz="1189" spc="-10" dirty="0">
                <a:latin typeface="LM Roman 6"/>
                <a:cs typeface="LM Roman 6"/>
              </a:rPr>
              <a:t>2</a:t>
            </a:r>
            <a:r>
              <a:rPr sz="1189" spc="139" dirty="0">
                <a:latin typeface="LM Roman 6"/>
                <a:cs typeface="LM Roman 6"/>
              </a:rPr>
              <a:t> </a:t>
            </a:r>
            <a:r>
              <a:rPr sz="1189" spc="-10" dirty="0">
                <a:latin typeface="LM Roman 6"/>
                <a:cs typeface="LM Roman 6"/>
              </a:rPr>
              <a:t>2</a:t>
            </a:r>
            <a:endParaRPr sz="1189">
              <a:latin typeface="LM Roman 6"/>
              <a:cs typeface="LM Roman 6"/>
            </a:endParaRPr>
          </a:p>
        </p:txBody>
      </p:sp>
      <p:sp>
        <p:nvSpPr>
          <p:cNvPr id="80" name="object 80"/>
          <p:cNvSpPr txBox="1"/>
          <p:nvPr/>
        </p:nvSpPr>
        <p:spPr>
          <a:xfrm>
            <a:off x="6353005" y="4020874"/>
            <a:ext cx="2188268" cy="268055"/>
          </a:xfrm>
          <a:prstGeom prst="rect">
            <a:avLst/>
          </a:prstGeom>
        </p:spPr>
        <p:txBody>
          <a:bodyPr vert="horz" wrap="square" lIns="0" tIns="23909" rIns="0" bIns="0" rtlCol="0">
            <a:spAutoFit/>
          </a:bodyPr>
          <a:lstStyle/>
          <a:p>
            <a:pPr marL="25168">
              <a:spcBef>
                <a:spcPts val="188"/>
              </a:spcBef>
            </a:pPr>
            <a:r>
              <a:rPr sz="1585" dirty="0">
                <a:latin typeface="LM Roman 8"/>
                <a:cs typeface="LM Roman 8"/>
              </a:rPr>
              <a:t>min(</a:t>
            </a:r>
            <a:r>
              <a:rPr sz="1585" i="1" dirty="0">
                <a:latin typeface="Trebuchet MS"/>
                <a:cs typeface="Trebuchet MS"/>
              </a:rPr>
              <a:t>a </a:t>
            </a:r>
            <a:r>
              <a:rPr sz="1585" i="1" spc="-149" dirty="0">
                <a:latin typeface="Trebuchet MS"/>
                <a:cs typeface="Trebuchet MS"/>
              </a:rPr>
              <a:t>,b </a:t>
            </a:r>
            <a:r>
              <a:rPr sz="1585" spc="-10" dirty="0">
                <a:latin typeface="LM Roman 8"/>
                <a:cs typeface="LM Roman 8"/>
              </a:rPr>
              <a:t>) </a:t>
            </a:r>
            <a:r>
              <a:rPr sz="1585" dirty="0">
                <a:latin typeface="LM Roman 8"/>
                <a:cs typeface="LM Roman 8"/>
              </a:rPr>
              <a:t>min(</a:t>
            </a:r>
            <a:r>
              <a:rPr sz="1585" i="1" dirty="0">
                <a:latin typeface="Trebuchet MS"/>
                <a:cs typeface="Trebuchet MS"/>
              </a:rPr>
              <a:t>a </a:t>
            </a:r>
            <a:r>
              <a:rPr sz="1585" i="1" spc="-149" dirty="0">
                <a:latin typeface="Trebuchet MS"/>
                <a:cs typeface="Trebuchet MS"/>
              </a:rPr>
              <a:t>,b</a:t>
            </a:r>
            <a:r>
              <a:rPr sz="1585" i="1" spc="-109" dirty="0">
                <a:latin typeface="Trebuchet MS"/>
                <a:cs typeface="Trebuchet MS"/>
              </a:rPr>
              <a:t> </a:t>
            </a:r>
            <a:r>
              <a:rPr sz="1585" spc="-10" dirty="0">
                <a:latin typeface="LM Roman 8"/>
                <a:cs typeface="LM Roman 8"/>
              </a:rPr>
              <a:t>)</a:t>
            </a:r>
            <a:endParaRPr sz="1585">
              <a:latin typeface="LM Roman 8"/>
              <a:cs typeface="LM Roman 8"/>
            </a:endParaRPr>
          </a:p>
        </p:txBody>
      </p:sp>
      <p:sp>
        <p:nvSpPr>
          <p:cNvPr id="81" name="object 81"/>
          <p:cNvSpPr txBox="1"/>
          <p:nvPr/>
        </p:nvSpPr>
        <p:spPr>
          <a:xfrm>
            <a:off x="6353005" y="4244206"/>
            <a:ext cx="1301132" cy="268055"/>
          </a:xfrm>
          <a:prstGeom prst="rect">
            <a:avLst/>
          </a:prstGeom>
        </p:spPr>
        <p:txBody>
          <a:bodyPr vert="horz" wrap="square" lIns="0" tIns="23909" rIns="0" bIns="0" rtlCol="0">
            <a:spAutoFit/>
          </a:bodyPr>
          <a:lstStyle/>
          <a:p>
            <a:pPr marL="25168">
              <a:spcBef>
                <a:spcPts val="188"/>
              </a:spcBef>
              <a:tabLst>
                <a:tab pos="1169035" algn="l"/>
              </a:tabLst>
            </a:pPr>
            <a:r>
              <a:rPr sz="1585" spc="-10" dirty="0">
                <a:latin typeface="LM Roman 8"/>
                <a:cs typeface="LM Roman 8"/>
              </a:rPr>
              <a:t>1	2</a:t>
            </a:r>
            <a:endParaRPr sz="1585">
              <a:latin typeface="LM Roman 8"/>
              <a:cs typeface="LM Roman 8"/>
            </a:endParaRPr>
          </a:p>
        </p:txBody>
      </p:sp>
      <p:sp>
        <p:nvSpPr>
          <p:cNvPr id="82" name="object 82"/>
          <p:cNvSpPr txBox="1"/>
          <p:nvPr/>
        </p:nvSpPr>
        <p:spPr>
          <a:xfrm>
            <a:off x="7359029" y="4091619"/>
            <a:ext cx="1745328" cy="358348"/>
          </a:xfrm>
          <a:prstGeom prst="rect">
            <a:avLst/>
          </a:prstGeom>
        </p:spPr>
        <p:txBody>
          <a:bodyPr vert="horz" wrap="square" lIns="0" tIns="22650" rIns="0" bIns="0" rtlCol="0">
            <a:spAutoFit/>
          </a:bodyPr>
          <a:lstStyle/>
          <a:p>
            <a:pPr marL="25168">
              <a:spcBef>
                <a:spcPts val="178"/>
              </a:spcBef>
              <a:tabLst>
                <a:tab pos="1214336" algn="l"/>
              </a:tabLst>
            </a:pPr>
            <a:r>
              <a:rPr sz="2180" i="1" spc="-10" dirty="0">
                <a:latin typeface="Times New Roman"/>
                <a:cs typeface="Times New Roman"/>
              </a:rPr>
              <a:t>p	</a:t>
            </a:r>
            <a:r>
              <a:rPr sz="2180" i="1" spc="-10" dirty="0">
                <a:latin typeface="Arial"/>
                <a:cs typeface="Arial"/>
              </a:rPr>
              <a:t>·</a:t>
            </a:r>
            <a:r>
              <a:rPr sz="2180" i="1" spc="-297" dirty="0">
                <a:latin typeface="Arial"/>
                <a:cs typeface="Arial"/>
              </a:rPr>
              <a:t> </a:t>
            </a:r>
            <a:r>
              <a:rPr sz="2180" i="1" spc="-10" dirty="0">
                <a:latin typeface="Arial"/>
                <a:cs typeface="Arial"/>
              </a:rPr>
              <a:t>·</a:t>
            </a:r>
            <a:r>
              <a:rPr sz="2180" i="1" spc="-297" dirty="0">
                <a:latin typeface="Arial"/>
                <a:cs typeface="Arial"/>
              </a:rPr>
              <a:t> </a:t>
            </a:r>
            <a:r>
              <a:rPr sz="2180" i="1" spc="-10" dirty="0">
                <a:latin typeface="Arial"/>
                <a:cs typeface="Arial"/>
              </a:rPr>
              <a:t>·</a:t>
            </a:r>
            <a:r>
              <a:rPr sz="2180" i="1" spc="-297" dirty="0">
                <a:latin typeface="Arial"/>
                <a:cs typeface="Arial"/>
              </a:rPr>
              <a:t> </a:t>
            </a:r>
            <a:r>
              <a:rPr sz="2180" i="1" spc="-10" dirty="0">
                <a:latin typeface="Times New Roman"/>
                <a:cs typeface="Times New Roman"/>
              </a:rPr>
              <a:t>p</a:t>
            </a:r>
            <a:endParaRPr sz="2180">
              <a:latin typeface="Times New Roman"/>
              <a:cs typeface="Times New Roman"/>
            </a:endParaRPr>
          </a:p>
        </p:txBody>
      </p:sp>
      <p:sp>
        <p:nvSpPr>
          <p:cNvPr id="83" name="object 83"/>
          <p:cNvSpPr txBox="1"/>
          <p:nvPr/>
        </p:nvSpPr>
        <p:spPr>
          <a:xfrm>
            <a:off x="9604401" y="4096085"/>
            <a:ext cx="445455" cy="207141"/>
          </a:xfrm>
          <a:prstGeom prst="rect">
            <a:avLst/>
          </a:prstGeom>
        </p:spPr>
        <p:txBody>
          <a:bodyPr vert="horz" wrap="square" lIns="0" tIns="23909" rIns="0" bIns="0" rtlCol="0">
            <a:spAutoFit/>
          </a:bodyPr>
          <a:lstStyle/>
          <a:p>
            <a:pPr marL="25168">
              <a:spcBef>
                <a:spcPts val="188"/>
              </a:spcBef>
            </a:pPr>
            <a:r>
              <a:rPr sz="1189" i="1" spc="159" dirty="0">
                <a:latin typeface="Verdana"/>
                <a:cs typeface="Verdana"/>
              </a:rPr>
              <a:t>n</a:t>
            </a:r>
            <a:r>
              <a:rPr sz="1189" i="1" spc="684" dirty="0">
                <a:latin typeface="Verdana"/>
                <a:cs typeface="Verdana"/>
              </a:rPr>
              <a:t> </a:t>
            </a:r>
            <a:r>
              <a:rPr sz="1189" i="1" spc="159" dirty="0">
                <a:latin typeface="Verdana"/>
                <a:cs typeface="Verdana"/>
              </a:rPr>
              <a:t>n</a:t>
            </a:r>
            <a:endParaRPr sz="1189">
              <a:latin typeface="Verdana"/>
              <a:cs typeface="Verdana"/>
            </a:endParaRPr>
          </a:p>
        </p:txBody>
      </p:sp>
      <p:sp>
        <p:nvSpPr>
          <p:cNvPr id="84" name="object 84"/>
          <p:cNvSpPr txBox="1"/>
          <p:nvPr/>
        </p:nvSpPr>
        <p:spPr>
          <a:xfrm>
            <a:off x="9053119" y="4020874"/>
            <a:ext cx="1092247" cy="268055"/>
          </a:xfrm>
          <a:prstGeom prst="rect">
            <a:avLst/>
          </a:prstGeom>
        </p:spPr>
        <p:txBody>
          <a:bodyPr vert="horz" wrap="square" lIns="0" tIns="23909" rIns="0" bIns="0" rtlCol="0">
            <a:spAutoFit/>
          </a:bodyPr>
          <a:lstStyle/>
          <a:p>
            <a:pPr marL="25168">
              <a:spcBef>
                <a:spcPts val="188"/>
              </a:spcBef>
            </a:pPr>
            <a:r>
              <a:rPr sz="1585" dirty="0">
                <a:latin typeface="LM Roman 8"/>
                <a:cs typeface="LM Roman 8"/>
              </a:rPr>
              <a:t>min(</a:t>
            </a:r>
            <a:r>
              <a:rPr sz="1585" i="1" dirty="0">
                <a:latin typeface="Trebuchet MS"/>
                <a:cs typeface="Trebuchet MS"/>
              </a:rPr>
              <a:t>a </a:t>
            </a:r>
            <a:r>
              <a:rPr sz="1585" i="1" spc="-149" dirty="0">
                <a:latin typeface="Trebuchet MS"/>
                <a:cs typeface="Trebuchet MS"/>
              </a:rPr>
              <a:t>,b</a:t>
            </a:r>
            <a:r>
              <a:rPr sz="1585" i="1" spc="119" dirty="0">
                <a:latin typeface="Trebuchet MS"/>
                <a:cs typeface="Trebuchet MS"/>
              </a:rPr>
              <a:t> </a:t>
            </a:r>
            <a:r>
              <a:rPr sz="1585" spc="-10" dirty="0">
                <a:latin typeface="LM Roman 8"/>
                <a:cs typeface="LM Roman 8"/>
              </a:rPr>
              <a:t>)</a:t>
            </a:r>
            <a:endParaRPr sz="1585">
              <a:latin typeface="LM Roman 8"/>
              <a:cs typeface="LM Roman 8"/>
            </a:endParaRPr>
          </a:p>
        </p:txBody>
      </p:sp>
      <p:sp>
        <p:nvSpPr>
          <p:cNvPr id="85" name="object 85"/>
          <p:cNvSpPr txBox="1"/>
          <p:nvPr/>
        </p:nvSpPr>
        <p:spPr>
          <a:xfrm>
            <a:off x="9053120" y="4201295"/>
            <a:ext cx="179944" cy="268055"/>
          </a:xfrm>
          <a:prstGeom prst="rect">
            <a:avLst/>
          </a:prstGeom>
        </p:spPr>
        <p:txBody>
          <a:bodyPr vert="horz" wrap="square" lIns="0" tIns="23909" rIns="0" bIns="0" rtlCol="0">
            <a:spAutoFit/>
          </a:bodyPr>
          <a:lstStyle/>
          <a:p>
            <a:pPr marL="25168">
              <a:spcBef>
                <a:spcPts val="188"/>
              </a:spcBef>
            </a:pPr>
            <a:r>
              <a:rPr sz="1585" i="1" spc="149" dirty="0">
                <a:latin typeface="Trebuchet MS"/>
                <a:cs typeface="Trebuchet MS"/>
              </a:rPr>
              <a:t>n</a:t>
            </a:r>
            <a:endParaRPr sz="1585">
              <a:latin typeface="Trebuchet MS"/>
              <a:cs typeface="Trebuchet MS"/>
            </a:endParaRPr>
          </a:p>
        </p:txBody>
      </p:sp>
      <p:sp>
        <p:nvSpPr>
          <p:cNvPr id="86" name="object 86"/>
          <p:cNvSpPr txBox="1"/>
          <p:nvPr/>
        </p:nvSpPr>
        <p:spPr>
          <a:xfrm>
            <a:off x="1676905" y="4432605"/>
            <a:ext cx="8622205" cy="1985351"/>
          </a:xfrm>
          <a:prstGeom prst="rect">
            <a:avLst/>
          </a:prstGeom>
        </p:spPr>
        <p:txBody>
          <a:bodyPr vert="horz" wrap="square" lIns="0" tIns="13842" rIns="0" bIns="0" rtlCol="0">
            <a:spAutoFit/>
          </a:bodyPr>
          <a:lstStyle/>
          <a:p>
            <a:pPr marL="125838" marR="110737">
              <a:lnSpc>
                <a:spcPct val="102600"/>
              </a:lnSpc>
              <a:spcBef>
                <a:spcPts val="109"/>
              </a:spcBef>
            </a:pPr>
            <a:r>
              <a:rPr sz="2180" spc="-20" dirty="0">
                <a:latin typeface="LM Sans 10"/>
                <a:cs typeface="LM Sans 10"/>
              </a:rPr>
              <a:t>divides </a:t>
            </a:r>
            <a:r>
              <a:rPr sz="2180" i="1" spc="50" dirty="0">
                <a:latin typeface="Times New Roman"/>
                <a:cs typeface="Times New Roman"/>
              </a:rPr>
              <a:t>a </a:t>
            </a:r>
            <a:r>
              <a:rPr sz="2180" spc="-20" dirty="0">
                <a:latin typeface="LM Sans 10"/>
                <a:cs typeface="LM Sans 10"/>
              </a:rPr>
              <a:t>and </a:t>
            </a:r>
            <a:r>
              <a:rPr sz="2180" i="1" spc="-89" dirty="0">
                <a:latin typeface="Times New Roman"/>
                <a:cs typeface="Times New Roman"/>
              </a:rPr>
              <a:t>b</a:t>
            </a:r>
            <a:r>
              <a:rPr sz="2180" spc="-89" dirty="0">
                <a:latin typeface="LM Sans 10"/>
                <a:cs typeface="LM Sans 10"/>
              </a:rPr>
              <a:t>, </a:t>
            </a:r>
            <a:r>
              <a:rPr sz="2180" spc="-10" dirty="0">
                <a:latin typeface="LM Sans 10"/>
                <a:cs typeface="LM Sans 10"/>
              </a:rPr>
              <a:t>since the </a:t>
            </a:r>
            <a:r>
              <a:rPr sz="2180" spc="-30" dirty="0">
                <a:latin typeface="LM Sans 10"/>
                <a:cs typeface="LM Sans 10"/>
              </a:rPr>
              <a:t>power </a:t>
            </a:r>
            <a:r>
              <a:rPr sz="2180" spc="-10" dirty="0">
                <a:latin typeface="LM Sans 10"/>
                <a:cs typeface="LM Sans 10"/>
              </a:rPr>
              <a:t>of each </a:t>
            </a:r>
            <a:r>
              <a:rPr sz="2180" spc="-30" dirty="0">
                <a:latin typeface="LM Sans 10"/>
                <a:cs typeface="LM Sans 10"/>
              </a:rPr>
              <a:t>prime </a:t>
            </a:r>
            <a:r>
              <a:rPr sz="2180" i="1" spc="40" dirty="0">
                <a:latin typeface="Times New Roman"/>
                <a:cs typeface="Times New Roman"/>
              </a:rPr>
              <a:t>p</a:t>
            </a:r>
            <a:r>
              <a:rPr sz="2378" i="1" spc="59" baseline="-10416" dirty="0">
                <a:latin typeface="Trebuchet MS"/>
                <a:cs typeface="Trebuchet MS"/>
              </a:rPr>
              <a:t>i </a:t>
            </a:r>
            <a:r>
              <a:rPr sz="2180" dirty="0">
                <a:latin typeface="LM Sans 10"/>
                <a:cs typeface="LM Sans 10"/>
              </a:rPr>
              <a:t>does </a:t>
            </a:r>
            <a:r>
              <a:rPr sz="2180" spc="-20" dirty="0">
                <a:latin typeface="LM Sans 10"/>
                <a:cs typeface="LM Sans 10"/>
              </a:rPr>
              <a:t>not </a:t>
            </a:r>
            <a:r>
              <a:rPr sz="2180" spc="-10" dirty="0">
                <a:latin typeface="LM Sans 10"/>
                <a:cs typeface="LM Sans 10"/>
              </a:rPr>
              <a:t>exceed the  </a:t>
            </a:r>
            <a:r>
              <a:rPr sz="2180" spc="-30" dirty="0">
                <a:latin typeface="LM Sans 10"/>
                <a:cs typeface="LM Sans 10"/>
              </a:rPr>
              <a:t>power </a:t>
            </a:r>
            <a:r>
              <a:rPr sz="2180" spc="-10" dirty="0">
                <a:latin typeface="LM Sans 10"/>
                <a:cs typeface="LM Sans 10"/>
              </a:rPr>
              <a:t>of </a:t>
            </a:r>
            <a:r>
              <a:rPr sz="2180" i="1" spc="40" dirty="0">
                <a:latin typeface="Times New Roman"/>
                <a:cs typeface="Times New Roman"/>
              </a:rPr>
              <a:t>p</a:t>
            </a:r>
            <a:r>
              <a:rPr sz="2378" i="1" spc="59" baseline="-10416" dirty="0">
                <a:latin typeface="Trebuchet MS"/>
                <a:cs typeface="Trebuchet MS"/>
              </a:rPr>
              <a:t>i </a:t>
            </a:r>
            <a:r>
              <a:rPr sz="2180" spc="-20" dirty="0">
                <a:latin typeface="LM Sans 10"/>
                <a:cs typeface="LM Sans 10"/>
              </a:rPr>
              <a:t>appearing in </a:t>
            </a:r>
            <a:r>
              <a:rPr sz="2180" spc="-10" dirty="0">
                <a:latin typeface="LM Sans 10"/>
                <a:cs typeface="LM Sans 10"/>
              </a:rPr>
              <a:t>the </a:t>
            </a:r>
            <a:r>
              <a:rPr sz="2180" spc="-30" dirty="0">
                <a:latin typeface="LM Sans 10"/>
                <a:cs typeface="LM Sans 10"/>
              </a:rPr>
              <a:t>factorization </a:t>
            </a:r>
            <a:r>
              <a:rPr sz="2180" spc="-10" dirty="0">
                <a:latin typeface="LM Sans 10"/>
                <a:cs typeface="LM Sans 10"/>
              </a:rPr>
              <a:t>of each of these numbers.  </a:t>
            </a:r>
            <a:r>
              <a:rPr sz="2180" spc="-20" dirty="0">
                <a:latin typeface="LM Sans 10"/>
                <a:cs typeface="LM Sans 10"/>
              </a:rPr>
              <a:t>Second, </a:t>
            </a:r>
            <a:r>
              <a:rPr sz="2180" spc="-10" dirty="0">
                <a:latin typeface="LM Sans 10"/>
                <a:cs typeface="LM Sans 10"/>
              </a:rPr>
              <a:t>the exponents of </a:t>
            </a:r>
            <a:r>
              <a:rPr sz="2180" i="1" spc="40" dirty="0">
                <a:latin typeface="Times New Roman"/>
                <a:cs typeface="Times New Roman"/>
              </a:rPr>
              <a:t>p</a:t>
            </a:r>
            <a:r>
              <a:rPr sz="2378" i="1" spc="59" baseline="-10416" dirty="0">
                <a:latin typeface="Trebuchet MS"/>
                <a:cs typeface="Trebuchet MS"/>
              </a:rPr>
              <a:t>i </a:t>
            </a:r>
            <a:r>
              <a:rPr sz="2180" spc="-20" dirty="0">
                <a:latin typeface="LM Sans 10"/>
                <a:cs typeface="LM Sans 10"/>
              </a:rPr>
              <a:t>in </a:t>
            </a:r>
            <a:r>
              <a:rPr sz="2180" i="1" spc="30" dirty="0">
                <a:latin typeface="Times New Roman"/>
                <a:cs typeface="Times New Roman"/>
              </a:rPr>
              <a:t>d </a:t>
            </a:r>
            <a:r>
              <a:rPr sz="2180" spc="-10" dirty="0">
                <a:latin typeface="LM Sans 10"/>
                <a:cs typeface="LM Sans 10"/>
              </a:rPr>
              <a:t>cannot </a:t>
            </a:r>
            <a:r>
              <a:rPr sz="2180" spc="20" dirty="0">
                <a:latin typeface="LM Sans 10"/>
                <a:cs typeface="LM Sans 10"/>
              </a:rPr>
              <a:t>be </a:t>
            </a:r>
            <a:r>
              <a:rPr sz="2180" spc="-20" dirty="0">
                <a:latin typeface="LM Sans 10"/>
                <a:cs typeface="LM Sans 10"/>
              </a:rPr>
              <a:t>increased, </a:t>
            </a:r>
            <a:r>
              <a:rPr sz="2180" spc="-10" dirty="0">
                <a:latin typeface="LM Sans 10"/>
                <a:cs typeface="LM Sans 10"/>
              </a:rPr>
              <a:t>otherwise </a:t>
            </a:r>
            <a:r>
              <a:rPr sz="2180" spc="-20" dirty="0">
                <a:latin typeface="LM Sans 10"/>
                <a:cs typeface="LM Sans 10"/>
              </a:rPr>
              <a:t>it </a:t>
            </a:r>
            <a:r>
              <a:rPr sz="2180" spc="-30" dirty="0">
                <a:latin typeface="LM Sans 10"/>
                <a:cs typeface="LM Sans 10"/>
              </a:rPr>
              <a:t>would  </a:t>
            </a:r>
            <a:r>
              <a:rPr sz="2180" spc="-20" dirty="0">
                <a:latin typeface="LM Sans 10"/>
                <a:cs typeface="LM Sans 10"/>
              </a:rPr>
              <a:t>not divide </a:t>
            </a:r>
            <a:r>
              <a:rPr sz="2180" spc="-10" dirty="0">
                <a:latin typeface="LM Sans 10"/>
                <a:cs typeface="LM Sans 10"/>
              </a:rPr>
              <a:t>one of </a:t>
            </a:r>
            <a:r>
              <a:rPr sz="2180" i="1" spc="50" dirty="0">
                <a:latin typeface="Times New Roman"/>
                <a:cs typeface="Times New Roman"/>
              </a:rPr>
              <a:t>a </a:t>
            </a:r>
            <a:r>
              <a:rPr sz="2180" spc="-50" dirty="0">
                <a:latin typeface="LM Sans 10"/>
                <a:cs typeface="LM Sans 10"/>
              </a:rPr>
              <a:t>or </a:t>
            </a:r>
            <a:r>
              <a:rPr sz="2180" i="1" spc="-89" dirty="0">
                <a:latin typeface="Times New Roman"/>
                <a:cs typeface="Times New Roman"/>
              </a:rPr>
              <a:t>b</a:t>
            </a:r>
            <a:r>
              <a:rPr sz="2180" spc="-89" dirty="0">
                <a:latin typeface="LM Sans 10"/>
                <a:cs typeface="LM Sans 10"/>
              </a:rPr>
              <a:t>, </a:t>
            </a:r>
            <a:r>
              <a:rPr sz="2180" spc="-20" dirty="0">
                <a:latin typeface="LM Sans 10"/>
                <a:cs typeface="LM Sans 10"/>
              </a:rPr>
              <a:t>and no </a:t>
            </a:r>
            <a:r>
              <a:rPr sz="2180" spc="-10" dirty="0">
                <a:latin typeface="LM Sans 10"/>
                <a:cs typeface="LM Sans 10"/>
              </a:rPr>
              <a:t>other </a:t>
            </a:r>
            <a:r>
              <a:rPr sz="2180" spc="-30" dirty="0">
                <a:latin typeface="LM Sans 10"/>
                <a:cs typeface="LM Sans 10"/>
              </a:rPr>
              <a:t>prime </a:t>
            </a:r>
            <a:r>
              <a:rPr sz="2180" spc="-10" dirty="0">
                <a:latin typeface="LM Sans 10"/>
                <a:cs typeface="LM Sans 10"/>
              </a:rPr>
              <a:t>can </a:t>
            </a:r>
            <a:r>
              <a:rPr sz="2180" spc="20" dirty="0">
                <a:latin typeface="LM Sans 10"/>
                <a:cs typeface="LM Sans 10"/>
              </a:rPr>
              <a:t>be </a:t>
            </a:r>
            <a:r>
              <a:rPr sz="2180" spc="-20" dirty="0">
                <a:latin typeface="LM Sans 10"/>
                <a:cs typeface="LM Sans 10"/>
              </a:rPr>
              <a:t>included. </a:t>
            </a:r>
            <a:r>
              <a:rPr sz="2180" spc="-20" dirty="0">
                <a:latin typeface="MathJax_AMS"/>
                <a:cs typeface="MathJax_AMS"/>
              </a:rPr>
              <a:t>Q  </a:t>
            </a:r>
            <a:r>
              <a:rPr sz="2180" b="1" spc="-20" dirty="0">
                <a:solidFill>
                  <a:srgbClr val="0000FF"/>
                </a:solidFill>
                <a:latin typeface="LM Sans 10"/>
                <a:cs typeface="LM Sans 10"/>
              </a:rPr>
              <a:t>Example: </a:t>
            </a:r>
            <a:r>
              <a:rPr sz="2180" spc="-10" dirty="0">
                <a:solidFill>
                  <a:srgbClr val="0000FF"/>
                </a:solidFill>
                <a:latin typeface="MathJax_Main"/>
                <a:cs typeface="MathJax_Main"/>
              </a:rPr>
              <a:t>120 </a:t>
            </a:r>
            <a:r>
              <a:rPr sz="2180" spc="-20" dirty="0">
                <a:solidFill>
                  <a:srgbClr val="0000FF"/>
                </a:solidFill>
                <a:latin typeface="MathJax_Main"/>
                <a:cs typeface="MathJax_Main"/>
              </a:rPr>
              <a:t>= 2</a:t>
            </a:r>
            <a:r>
              <a:rPr sz="2378" spc="-30" baseline="27777" dirty="0">
                <a:solidFill>
                  <a:srgbClr val="0000FF"/>
                </a:solidFill>
                <a:latin typeface="LM Roman 8"/>
                <a:cs typeface="LM Roman 8"/>
              </a:rPr>
              <a:t>3 </a:t>
            </a:r>
            <a:r>
              <a:rPr sz="2180" i="1" spc="-10" dirty="0">
                <a:solidFill>
                  <a:srgbClr val="0000FF"/>
                </a:solidFill>
                <a:latin typeface="Arial"/>
                <a:cs typeface="Arial"/>
              </a:rPr>
              <a:t>· </a:t>
            </a:r>
            <a:r>
              <a:rPr sz="2180" spc="-10" dirty="0">
                <a:solidFill>
                  <a:srgbClr val="0000FF"/>
                </a:solidFill>
                <a:latin typeface="MathJax_Main"/>
                <a:cs typeface="MathJax_Main"/>
              </a:rPr>
              <a:t>3 </a:t>
            </a:r>
            <a:r>
              <a:rPr sz="2180" i="1" spc="-10" dirty="0">
                <a:solidFill>
                  <a:srgbClr val="0000FF"/>
                </a:solidFill>
                <a:latin typeface="Arial"/>
                <a:cs typeface="Arial"/>
              </a:rPr>
              <a:t>· </a:t>
            </a:r>
            <a:r>
              <a:rPr sz="2180" spc="-10" dirty="0">
                <a:solidFill>
                  <a:srgbClr val="0000FF"/>
                </a:solidFill>
                <a:latin typeface="MathJax_Main"/>
                <a:cs typeface="MathJax_Main"/>
              </a:rPr>
              <a:t>5 </a:t>
            </a:r>
            <a:r>
              <a:rPr sz="2180" spc="-20" dirty="0">
                <a:solidFill>
                  <a:srgbClr val="0000FF"/>
                </a:solidFill>
                <a:latin typeface="LM Sans 10"/>
                <a:cs typeface="LM Sans 10"/>
              </a:rPr>
              <a:t>and </a:t>
            </a:r>
            <a:r>
              <a:rPr sz="2180" spc="-10" dirty="0">
                <a:solidFill>
                  <a:srgbClr val="0000FF"/>
                </a:solidFill>
                <a:latin typeface="MathJax_Main"/>
                <a:cs typeface="MathJax_Main"/>
              </a:rPr>
              <a:t>500 </a:t>
            </a:r>
            <a:r>
              <a:rPr sz="2180" spc="-20" dirty="0">
                <a:solidFill>
                  <a:srgbClr val="0000FF"/>
                </a:solidFill>
                <a:latin typeface="MathJax_Main"/>
                <a:cs typeface="MathJax_Main"/>
              </a:rPr>
              <a:t>= 2</a:t>
            </a:r>
            <a:r>
              <a:rPr sz="2378" spc="-30" baseline="27777" dirty="0">
                <a:solidFill>
                  <a:srgbClr val="0000FF"/>
                </a:solidFill>
                <a:latin typeface="LM Roman 8"/>
                <a:cs typeface="LM Roman 8"/>
              </a:rPr>
              <a:t>2 </a:t>
            </a:r>
            <a:r>
              <a:rPr sz="2180" i="1" spc="-10" dirty="0">
                <a:solidFill>
                  <a:srgbClr val="0000FF"/>
                </a:solidFill>
                <a:latin typeface="Arial"/>
                <a:cs typeface="Arial"/>
              </a:rPr>
              <a:t>·</a:t>
            </a:r>
            <a:r>
              <a:rPr sz="2180" i="1" spc="238" dirty="0">
                <a:solidFill>
                  <a:srgbClr val="0000FF"/>
                </a:solidFill>
                <a:latin typeface="Arial"/>
                <a:cs typeface="Arial"/>
              </a:rPr>
              <a:t> </a:t>
            </a:r>
            <a:r>
              <a:rPr sz="2180" spc="20" dirty="0">
                <a:solidFill>
                  <a:srgbClr val="0000FF"/>
                </a:solidFill>
                <a:latin typeface="MathJax_Main"/>
                <a:cs typeface="MathJax_Main"/>
              </a:rPr>
              <a:t>5</a:t>
            </a:r>
            <a:r>
              <a:rPr sz="2378" spc="30" baseline="27777" dirty="0">
                <a:solidFill>
                  <a:srgbClr val="0000FF"/>
                </a:solidFill>
                <a:latin typeface="LM Roman 8"/>
                <a:cs typeface="LM Roman 8"/>
              </a:rPr>
              <a:t>3</a:t>
            </a:r>
            <a:r>
              <a:rPr sz="2180" spc="20" dirty="0">
                <a:solidFill>
                  <a:srgbClr val="0000FF"/>
                </a:solidFill>
                <a:latin typeface="LM Sans 10"/>
                <a:cs typeface="LM Sans 10"/>
              </a:rPr>
              <a:t>,</a:t>
            </a:r>
            <a:endParaRPr sz="2180">
              <a:latin typeface="LM Sans 10"/>
              <a:cs typeface="LM Sans 10"/>
            </a:endParaRPr>
          </a:p>
          <a:p>
            <a:pPr marL="125838">
              <a:lnSpc>
                <a:spcPts val="1902"/>
              </a:lnSpc>
            </a:pPr>
            <a:r>
              <a:rPr sz="3270" spc="-14" baseline="-20202" dirty="0">
                <a:solidFill>
                  <a:srgbClr val="0000FF"/>
                </a:solidFill>
                <a:latin typeface="LM Sans 10"/>
                <a:cs typeface="LM Sans 10"/>
              </a:rPr>
              <a:t>so gcd</a:t>
            </a:r>
            <a:r>
              <a:rPr sz="3270" spc="-14" baseline="-20202" dirty="0">
                <a:solidFill>
                  <a:srgbClr val="0000FF"/>
                </a:solidFill>
                <a:latin typeface="MathJax_Main"/>
                <a:cs typeface="MathJax_Main"/>
              </a:rPr>
              <a:t>(120</a:t>
            </a:r>
            <a:r>
              <a:rPr sz="3270" i="1" spc="-14" baseline="-20202" dirty="0">
                <a:solidFill>
                  <a:srgbClr val="0000FF"/>
                </a:solidFill>
                <a:latin typeface="Times New Roman"/>
                <a:cs typeface="Times New Roman"/>
              </a:rPr>
              <a:t>, </a:t>
            </a:r>
            <a:r>
              <a:rPr sz="3270" spc="-14" baseline="-20202" dirty="0">
                <a:solidFill>
                  <a:srgbClr val="0000FF"/>
                </a:solidFill>
                <a:latin typeface="MathJax_Main"/>
                <a:cs typeface="MathJax_Main"/>
              </a:rPr>
              <a:t>500) </a:t>
            </a:r>
            <a:r>
              <a:rPr sz="3270" spc="-30" baseline="-20202" dirty="0">
                <a:solidFill>
                  <a:srgbClr val="0000FF"/>
                </a:solidFill>
                <a:latin typeface="MathJax_Main"/>
                <a:cs typeface="MathJax_Main"/>
              </a:rPr>
              <a:t>= 2</a:t>
            </a:r>
            <a:r>
              <a:rPr sz="1585" spc="-20" dirty="0">
                <a:solidFill>
                  <a:srgbClr val="0000FF"/>
                </a:solidFill>
                <a:latin typeface="LM Roman 8"/>
                <a:cs typeface="LM Roman 8"/>
              </a:rPr>
              <a:t>min(3</a:t>
            </a:r>
            <a:r>
              <a:rPr sz="1585" i="1" spc="-20" dirty="0">
                <a:solidFill>
                  <a:srgbClr val="0000FF"/>
                </a:solidFill>
                <a:latin typeface="Trebuchet MS"/>
                <a:cs typeface="Trebuchet MS"/>
              </a:rPr>
              <a:t>,</a:t>
            </a:r>
            <a:r>
              <a:rPr sz="1585" spc="-20" dirty="0">
                <a:solidFill>
                  <a:srgbClr val="0000FF"/>
                </a:solidFill>
                <a:latin typeface="LM Roman 8"/>
                <a:cs typeface="LM Roman 8"/>
              </a:rPr>
              <a:t>2)</a:t>
            </a:r>
            <a:r>
              <a:rPr sz="3270" spc="-30" baseline="-20202" dirty="0">
                <a:solidFill>
                  <a:srgbClr val="0000FF"/>
                </a:solidFill>
                <a:latin typeface="MathJax_Main"/>
                <a:cs typeface="MathJax_Main"/>
              </a:rPr>
              <a:t>3</a:t>
            </a:r>
            <a:r>
              <a:rPr sz="1585" spc="-20" dirty="0">
                <a:solidFill>
                  <a:srgbClr val="0000FF"/>
                </a:solidFill>
                <a:latin typeface="LM Roman 8"/>
                <a:cs typeface="LM Roman 8"/>
              </a:rPr>
              <a:t>min(1</a:t>
            </a:r>
            <a:r>
              <a:rPr sz="1585" i="1" spc="-20" dirty="0">
                <a:solidFill>
                  <a:srgbClr val="0000FF"/>
                </a:solidFill>
                <a:latin typeface="Trebuchet MS"/>
                <a:cs typeface="Trebuchet MS"/>
              </a:rPr>
              <a:t>,</a:t>
            </a:r>
            <a:r>
              <a:rPr sz="1585" spc="-20" dirty="0">
                <a:solidFill>
                  <a:srgbClr val="0000FF"/>
                </a:solidFill>
                <a:latin typeface="LM Roman 8"/>
                <a:cs typeface="LM Roman 8"/>
              </a:rPr>
              <a:t>0)</a:t>
            </a:r>
            <a:r>
              <a:rPr sz="3270" spc="-30" baseline="-20202" dirty="0">
                <a:solidFill>
                  <a:srgbClr val="0000FF"/>
                </a:solidFill>
                <a:latin typeface="MathJax_Main"/>
                <a:cs typeface="MathJax_Main"/>
              </a:rPr>
              <a:t>5</a:t>
            </a:r>
            <a:r>
              <a:rPr sz="1585" spc="-20" dirty="0">
                <a:solidFill>
                  <a:srgbClr val="0000FF"/>
                </a:solidFill>
                <a:latin typeface="LM Roman 8"/>
                <a:cs typeface="LM Roman 8"/>
              </a:rPr>
              <a:t>min(1</a:t>
            </a:r>
            <a:r>
              <a:rPr sz="1585" i="1" spc="-20" dirty="0">
                <a:solidFill>
                  <a:srgbClr val="0000FF"/>
                </a:solidFill>
                <a:latin typeface="Trebuchet MS"/>
                <a:cs typeface="Trebuchet MS"/>
              </a:rPr>
              <a:t>,</a:t>
            </a:r>
            <a:r>
              <a:rPr sz="1585" spc="-20" dirty="0">
                <a:solidFill>
                  <a:srgbClr val="0000FF"/>
                </a:solidFill>
                <a:latin typeface="LM Roman 8"/>
                <a:cs typeface="LM Roman 8"/>
              </a:rPr>
              <a:t>3) </a:t>
            </a:r>
            <a:r>
              <a:rPr sz="3270" spc="-30" baseline="-20202" dirty="0">
                <a:solidFill>
                  <a:srgbClr val="0000FF"/>
                </a:solidFill>
                <a:latin typeface="MathJax_Main"/>
                <a:cs typeface="MathJax_Main"/>
              </a:rPr>
              <a:t>= </a:t>
            </a:r>
            <a:r>
              <a:rPr sz="3270" spc="30" baseline="-20202" dirty="0">
                <a:solidFill>
                  <a:srgbClr val="0000FF"/>
                </a:solidFill>
                <a:latin typeface="MathJax_Main"/>
                <a:cs typeface="MathJax_Main"/>
              </a:rPr>
              <a:t>2</a:t>
            </a:r>
            <a:r>
              <a:rPr sz="1585" spc="20" dirty="0">
                <a:solidFill>
                  <a:srgbClr val="0000FF"/>
                </a:solidFill>
                <a:latin typeface="LM Roman 8"/>
                <a:cs typeface="LM Roman 8"/>
              </a:rPr>
              <a:t>2</a:t>
            </a:r>
            <a:r>
              <a:rPr sz="3270" spc="30" baseline="-20202" dirty="0">
                <a:solidFill>
                  <a:srgbClr val="0000FF"/>
                </a:solidFill>
                <a:latin typeface="MathJax_Main"/>
                <a:cs typeface="MathJax_Main"/>
              </a:rPr>
              <a:t>3</a:t>
            </a:r>
            <a:r>
              <a:rPr sz="1585" spc="20" dirty="0">
                <a:solidFill>
                  <a:srgbClr val="0000FF"/>
                </a:solidFill>
                <a:latin typeface="LM Roman 8"/>
                <a:cs typeface="LM Roman 8"/>
              </a:rPr>
              <a:t>0</a:t>
            </a:r>
            <a:r>
              <a:rPr sz="3270" spc="30" baseline="-20202" dirty="0">
                <a:solidFill>
                  <a:srgbClr val="0000FF"/>
                </a:solidFill>
                <a:latin typeface="MathJax_Main"/>
                <a:cs typeface="MathJax_Main"/>
              </a:rPr>
              <a:t>5</a:t>
            </a:r>
            <a:r>
              <a:rPr sz="1585" spc="20" dirty="0">
                <a:solidFill>
                  <a:srgbClr val="0000FF"/>
                </a:solidFill>
                <a:latin typeface="LM Roman 8"/>
                <a:cs typeface="LM Roman 8"/>
              </a:rPr>
              <a:t>1 </a:t>
            </a:r>
            <a:r>
              <a:rPr sz="3270" spc="-30" baseline="-20202" dirty="0">
                <a:solidFill>
                  <a:srgbClr val="0000FF"/>
                </a:solidFill>
                <a:latin typeface="MathJax_Main"/>
                <a:cs typeface="MathJax_Main"/>
              </a:rPr>
              <a:t>=</a:t>
            </a:r>
            <a:r>
              <a:rPr sz="3270" spc="549" baseline="-20202" dirty="0">
                <a:solidFill>
                  <a:srgbClr val="0000FF"/>
                </a:solidFill>
                <a:latin typeface="MathJax_Main"/>
                <a:cs typeface="MathJax_Main"/>
              </a:rPr>
              <a:t> </a:t>
            </a:r>
            <a:r>
              <a:rPr sz="3270" baseline="-20202" dirty="0">
                <a:solidFill>
                  <a:srgbClr val="0000FF"/>
                </a:solidFill>
                <a:latin typeface="MathJax_Main"/>
                <a:cs typeface="MathJax_Main"/>
              </a:rPr>
              <a:t>20</a:t>
            </a:r>
            <a:r>
              <a:rPr sz="3270" i="1" baseline="-20202" dirty="0">
                <a:solidFill>
                  <a:srgbClr val="0000FF"/>
                </a:solidFill>
                <a:latin typeface="Times New Roman"/>
                <a:cs typeface="Times New Roman"/>
              </a:rPr>
              <a:t>.</a:t>
            </a:r>
            <a:endParaRPr sz="3270" baseline="-20202">
              <a:latin typeface="Times New Roman"/>
              <a:cs typeface="Times New Roman"/>
            </a:endParaRPr>
          </a:p>
        </p:txBody>
      </p:sp>
    </p:spTree>
    <p:extLst>
      <p:ext uri="{BB962C8B-B14F-4D97-AF65-F5344CB8AC3E}">
        <p14:creationId xmlns:p14="http://schemas.microsoft.com/office/powerpoint/2010/main" val="4165166195"/>
      </p:ext>
    </p:extLst>
  </p:cSld>
  <p:clrMapOvr>
    <a:masterClrMapping/>
  </p:clrMapOvr>
  <p:transition>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object 43"/>
          <p:cNvSpPr txBox="1"/>
          <p:nvPr/>
        </p:nvSpPr>
        <p:spPr>
          <a:xfrm>
            <a:off x="1528195" y="503867"/>
            <a:ext cx="9131836" cy="199518"/>
          </a:xfrm>
          <a:prstGeom prst="rect">
            <a:avLst/>
          </a:prstGeom>
          <a:solidFill>
            <a:srgbClr val="8484D1"/>
          </a:solidFill>
        </p:spPr>
        <p:txBody>
          <a:bodyPr vert="horz" wrap="square" lIns="0" tIns="16359" rIns="0" bIns="0" rtlCol="0">
            <a:spAutoFit/>
          </a:bodyPr>
          <a:lstStyle/>
          <a:p>
            <a:pPr marL="213925">
              <a:spcBef>
                <a:spcPts val="129"/>
              </a:spcBef>
            </a:pPr>
            <a:r>
              <a:rPr sz="1189" spc="-10" dirty="0">
                <a:solidFill>
                  <a:srgbClr val="FFFFFF"/>
                </a:solidFill>
                <a:latin typeface="LM Sans 8"/>
                <a:cs typeface="LM Sans 8"/>
              </a:rPr>
              <a:t>GCDs and</a:t>
            </a:r>
            <a:r>
              <a:rPr sz="1189" spc="-20" dirty="0">
                <a:solidFill>
                  <a:srgbClr val="FFFFFF"/>
                </a:solidFill>
                <a:latin typeface="LM Sans 8"/>
                <a:cs typeface="LM Sans 8"/>
              </a:rPr>
              <a:t> </a:t>
            </a:r>
            <a:r>
              <a:rPr sz="1189" spc="-10" dirty="0">
                <a:solidFill>
                  <a:srgbClr val="FFFFFF"/>
                </a:solidFill>
                <a:latin typeface="LM Sans 8"/>
                <a:cs typeface="LM Sans 8"/>
              </a:rPr>
              <a:t>LCMs</a:t>
            </a:r>
            <a:endParaRPr sz="1189">
              <a:latin typeface="LM Sans 8"/>
              <a:cs typeface="LM Sans 8"/>
            </a:endParaRPr>
          </a:p>
        </p:txBody>
      </p:sp>
      <p:grpSp>
        <p:nvGrpSpPr>
          <p:cNvPr id="44" name="object 44"/>
          <p:cNvGrpSpPr/>
          <p:nvPr/>
        </p:nvGrpSpPr>
        <p:grpSpPr>
          <a:xfrm>
            <a:off x="1702071" y="911824"/>
            <a:ext cx="8885200" cy="1274707"/>
            <a:chOff x="87743" y="460133"/>
            <a:chExt cx="4483735" cy="643255"/>
          </a:xfrm>
        </p:grpSpPr>
        <p:sp>
          <p:nvSpPr>
            <p:cNvPr id="45" name="object 45"/>
            <p:cNvSpPr/>
            <p:nvPr/>
          </p:nvSpPr>
          <p:spPr>
            <a:xfrm>
              <a:off x="87743" y="460133"/>
              <a:ext cx="4432935" cy="187960"/>
            </a:xfrm>
            <a:custGeom>
              <a:avLst/>
              <a:gdLst/>
              <a:ahLst/>
              <a:cxnLst/>
              <a:rect l="l" t="t" r="r" b="b"/>
              <a:pathLst>
                <a:path w="4432935" h="187959">
                  <a:moveTo>
                    <a:pt x="4381767" y="0"/>
                  </a:moveTo>
                  <a:lnTo>
                    <a:pt x="50800" y="0"/>
                  </a:lnTo>
                  <a:lnTo>
                    <a:pt x="31075" y="4008"/>
                  </a:lnTo>
                  <a:lnTo>
                    <a:pt x="14922" y="14922"/>
                  </a:lnTo>
                  <a:lnTo>
                    <a:pt x="4008" y="31075"/>
                  </a:lnTo>
                  <a:lnTo>
                    <a:pt x="0" y="50800"/>
                  </a:lnTo>
                  <a:lnTo>
                    <a:pt x="0" y="187824"/>
                  </a:lnTo>
                  <a:lnTo>
                    <a:pt x="4432567" y="187824"/>
                  </a:lnTo>
                  <a:lnTo>
                    <a:pt x="4432567" y="50800"/>
                  </a:lnTo>
                  <a:lnTo>
                    <a:pt x="4428558" y="31075"/>
                  </a:lnTo>
                  <a:lnTo>
                    <a:pt x="4417644" y="14922"/>
                  </a:lnTo>
                  <a:lnTo>
                    <a:pt x="4401492" y="4008"/>
                  </a:lnTo>
                  <a:lnTo>
                    <a:pt x="4381767" y="0"/>
                  </a:lnTo>
                  <a:close/>
                </a:path>
              </a:pathLst>
            </a:custGeom>
            <a:solidFill>
              <a:srgbClr val="D6D6EF"/>
            </a:solidFill>
          </p:spPr>
          <p:txBody>
            <a:bodyPr wrap="square" lIns="0" tIns="0" rIns="0" bIns="0" rtlCol="0"/>
            <a:lstStyle/>
            <a:p>
              <a:endParaRPr sz="3567"/>
            </a:p>
          </p:txBody>
        </p:sp>
        <p:sp>
          <p:nvSpPr>
            <p:cNvPr id="46" name="object 46"/>
            <p:cNvSpPr/>
            <p:nvPr/>
          </p:nvSpPr>
          <p:spPr>
            <a:xfrm>
              <a:off x="87744" y="635304"/>
              <a:ext cx="4432566" cy="50609"/>
            </a:xfrm>
            <a:prstGeom prst="rect">
              <a:avLst/>
            </a:prstGeom>
            <a:blipFill>
              <a:blip r:embed="rId2" cstate="print"/>
              <a:stretch>
                <a:fillRect/>
              </a:stretch>
            </a:blipFill>
          </p:spPr>
          <p:txBody>
            <a:bodyPr wrap="square" lIns="0" tIns="0" rIns="0" bIns="0" rtlCol="0"/>
            <a:lstStyle/>
            <a:p>
              <a:endParaRPr sz="3567"/>
            </a:p>
          </p:txBody>
        </p:sp>
        <p:sp>
          <p:nvSpPr>
            <p:cNvPr id="47" name="object 47"/>
            <p:cNvSpPr/>
            <p:nvPr/>
          </p:nvSpPr>
          <p:spPr>
            <a:xfrm>
              <a:off x="138544" y="1001433"/>
              <a:ext cx="101600" cy="101600"/>
            </a:xfrm>
            <a:prstGeom prst="rect">
              <a:avLst/>
            </a:prstGeom>
            <a:blipFill>
              <a:blip r:embed="rId3" cstate="print"/>
              <a:stretch>
                <a:fillRect/>
              </a:stretch>
            </a:blipFill>
          </p:spPr>
          <p:txBody>
            <a:bodyPr wrap="square" lIns="0" tIns="0" rIns="0" bIns="0" rtlCol="0"/>
            <a:lstStyle/>
            <a:p>
              <a:endParaRPr sz="3567"/>
            </a:p>
          </p:txBody>
        </p:sp>
        <p:sp>
          <p:nvSpPr>
            <p:cNvPr id="48" name="object 48"/>
            <p:cNvSpPr/>
            <p:nvPr/>
          </p:nvSpPr>
          <p:spPr>
            <a:xfrm>
              <a:off x="189344" y="988732"/>
              <a:ext cx="4381715" cy="114300"/>
            </a:xfrm>
            <a:prstGeom prst="rect">
              <a:avLst/>
            </a:prstGeom>
            <a:blipFill>
              <a:blip r:embed="rId4" cstate="print"/>
              <a:stretch>
                <a:fillRect/>
              </a:stretch>
            </a:blipFill>
          </p:spPr>
          <p:txBody>
            <a:bodyPr wrap="square" lIns="0" tIns="0" rIns="0" bIns="0" rtlCol="0"/>
            <a:lstStyle/>
            <a:p>
              <a:endParaRPr sz="3567"/>
            </a:p>
          </p:txBody>
        </p:sp>
        <p:sp>
          <p:nvSpPr>
            <p:cNvPr id="49" name="object 49"/>
            <p:cNvSpPr/>
            <p:nvPr/>
          </p:nvSpPr>
          <p:spPr>
            <a:xfrm>
              <a:off x="4520311" y="504367"/>
              <a:ext cx="50749" cy="497065"/>
            </a:xfrm>
            <a:prstGeom prst="rect">
              <a:avLst/>
            </a:prstGeom>
            <a:blipFill>
              <a:blip r:embed="rId5" cstate="print"/>
              <a:stretch>
                <a:fillRect/>
              </a:stretch>
            </a:blipFill>
          </p:spPr>
          <p:txBody>
            <a:bodyPr wrap="square" lIns="0" tIns="0" rIns="0" bIns="0" rtlCol="0"/>
            <a:lstStyle/>
            <a:p>
              <a:endParaRPr sz="3567"/>
            </a:p>
          </p:txBody>
        </p:sp>
        <p:sp>
          <p:nvSpPr>
            <p:cNvPr id="50" name="object 50"/>
            <p:cNvSpPr/>
            <p:nvPr/>
          </p:nvSpPr>
          <p:spPr>
            <a:xfrm>
              <a:off x="87743" y="679574"/>
              <a:ext cx="4432935" cy="372745"/>
            </a:xfrm>
            <a:custGeom>
              <a:avLst/>
              <a:gdLst/>
              <a:ahLst/>
              <a:cxnLst/>
              <a:rect l="l" t="t" r="r" b="b"/>
              <a:pathLst>
                <a:path w="4432935" h="372744">
                  <a:moveTo>
                    <a:pt x="4432567" y="0"/>
                  </a:moveTo>
                  <a:lnTo>
                    <a:pt x="0" y="0"/>
                  </a:lnTo>
                  <a:lnTo>
                    <a:pt x="0" y="321858"/>
                  </a:lnTo>
                  <a:lnTo>
                    <a:pt x="4008" y="341583"/>
                  </a:lnTo>
                  <a:lnTo>
                    <a:pt x="14922" y="357736"/>
                  </a:lnTo>
                  <a:lnTo>
                    <a:pt x="31075" y="368650"/>
                  </a:lnTo>
                  <a:lnTo>
                    <a:pt x="50800" y="372659"/>
                  </a:lnTo>
                  <a:lnTo>
                    <a:pt x="4381767" y="372659"/>
                  </a:lnTo>
                  <a:lnTo>
                    <a:pt x="4401492" y="368650"/>
                  </a:lnTo>
                  <a:lnTo>
                    <a:pt x="4417644" y="357736"/>
                  </a:lnTo>
                  <a:lnTo>
                    <a:pt x="4428558" y="341583"/>
                  </a:lnTo>
                  <a:lnTo>
                    <a:pt x="4432567" y="321858"/>
                  </a:lnTo>
                  <a:lnTo>
                    <a:pt x="4432567" y="0"/>
                  </a:lnTo>
                  <a:close/>
                </a:path>
              </a:pathLst>
            </a:custGeom>
            <a:solidFill>
              <a:srgbClr val="EAEAF7"/>
            </a:solidFill>
          </p:spPr>
          <p:txBody>
            <a:bodyPr wrap="square" lIns="0" tIns="0" rIns="0" bIns="0" rtlCol="0"/>
            <a:lstStyle/>
            <a:p>
              <a:endParaRPr sz="3567"/>
            </a:p>
          </p:txBody>
        </p:sp>
        <p:sp>
          <p:nvSpPr>
            <p:cNvPr id="51" name="object 51"/>
            <p:cNvSpPr/>
            <p:nvPr/>
          </p:nvSpPr>
          <p:spPr>
            <a:xfrm>
              <a:off x="4520311" y="542456"/>
              <a:ext cx="0" cy="478155"/>
            </a:xfrm>
            <a:custGeom>
              <a:avLst/>
              <a:gdLst/>
              <a:ahLst/>
              <a:cxnLst/>
              <a:rect l="l" t="t" r="r" b="b"/>
              <a:pathLst>
                <a:path h="478155">
                  <a:moveTo>
                    <a:pt x="0" y="478026"/>
                  </a:moveTo>
                  <a:lnTo>
                    <a:pt x="0" y="0"/>
                  </a:lnTo>
                </a:path>
              </a:pathLst>
            </a:custGeom>
            <a:ln w="3175">
              <a:solidFill>
                <a:srgbClr val="7F7F7F"/>
              </a:solidFill>
            </a:ln>
          </p:spPr>
          <p:txBody>
            <a:bodyPr wrap="square" lIns="0" tIns="0" rIns="0" bIns="0" rtlCol="0"/>
            <a:lstStyle/>
            <a:p>
              <a:endParaRPr sz="3567"/>
            </a:p>
          </p:txBody>
        </p:sp>
        <p:sp>
          <p:nvSpPr>
            <p:cNvPr id="52" name="object 52"/>
            <p:cNvSpPr/>
            <p:nvPr/>
          </p:nvSpPr>
          <p:spPr>
            <a:xfrm>
              <a:off x="4520311" y="529756"/>
              <a:ext cx="0" cy="12700"/>
            </a:xfrm>
            <a:custGeom>
              <a:avLst/>
              <a:gdLst/>
              <a:ahLst/>
              <a:cxnLst/>
              <a:rect l="l" t="t" r="r" b="b"/>
              <a:pathLst>
                <a:path h="12700">
                  <a:moveTo>
                    <a:pt x="0" y="12700"/>
                  </a:moveTo>
                  <a:lnTo>
                    <a:pt x="0" y="0"/>
                  </a:lnTo>
                </a:path>
              </a:pathLst>
            </a:custGeom>
            <a:ln w="3175">
              <a:solidFill>
                <a:srgbClr val="AFAFAF"/>
              </a:solidFill>
            </a:ln>
          </p:spPr>
          <p:txBody>
            <a:bodyPr wrap="square" lIns="0" tIns="0" rIns="0" bIns="0" rtlCol="0"/>
            <a:lstStyle/>
            <a:p>
              <a:endParaRPr sz="3567"/>
            </a:p>
          </p:txBody>
        </p:sp>
        <p:sp>
          <p:nvSpPr>
            <p:cNvPr id="53" name="object 53"/>
            <p:cNvSpPr/>
            <p:nvPr/>
          </p:nvSpPr>
          <p:spPr>
            <a:xfrm>
              <a:off x="4520311" y="517056"/>
              <a:ext cx="0" cy="12700"/>
            </a:xfrm>
            <a:custGeom>
              <a:avLst/>
              <a:gdLst/>
              <a:ahLst/>
              <a:cxnLst/>
              <a:rect l="l" t="t" r="r" b="b"/>
              <a:pathLst>
                <a:path h="12700">
                  <a:moveTo>
                    <a:pt x="0" y="12700"/>
                  </a:moveTo>
                  <a:lnTo>
                    <a:pt x="0" y="0"/>
                  </a:lnTo>
                </a:path>
              </a:pathLst>
            </a:custGeom>
            <a:ln w="3175">
              <a:solidFill>
                <a:srgbClr val="CECECE"/>
              </a:solidFill>
            </a:ln>
          </p:spPr>
          <p:txBody>
            <a:bodyPr wrap="square" lIns="0" tIns="0" rIns="0" bIns="0" rtlCol="0"/>
            <a:lstStyle/>
            <a:p>
              <a:endParaRPr sz="3567"/>
            </a:p>
          </p:txBody>
        </p:sp>
        <p:sp>
          <p:nvSpPr>
            <p:cNvPr id="54" name="object 54"/>
            <p:cNvSpPr/>
            <p:nvPr/>
          </p:nvSpPr>
          <p:spPr>
            <a:xfrm>
              <a:off x="4520311" y="504356"/>
              <a:ext cx="0" cy="12700"/>
            </a:xfrm>
            <a:custGeom>
              <a:avLst/>
              <a:gdLst/>
              <a:ahLst/>
              <a:cxnLst/>
              <a:rect l="l" t="t" r="r" b="b"/>
              <a:pathLst>
                <a:path h="12700">
                  <a:moveTo>
                    <a:pt x="0" y="12700"/>
                  </a:moveTo>
                  <a:lnTo>
                    <a:pt x="0" y="0"/>
                  </a:lnTo>
                </a:path>
              </a:pathLst>
            </a:custGeom>
            <a:ln w="3175">
              <a:solidFill>
                <a:srgbClr val="EFEFEF"/>
              </a:solidFill>
            </a:ln>
          </p:spPr>
          <p:txBody>
            <a:bodyPr wrap="square" lIns="0" tIns="0" rIns="0" bIns="0" rtlCol="0"/>
            <a:lstStyle/>
            <a:p>
              <a:endParaRPr sz="3567"/>
            </a:p>
          </p:txBody>
        </p:sp>
      </p:grpSp>
      <p:grpSp>
        <p:nvGrpSpPr>
          <p:cNvPr id="55" name="object 55"/>
          <p:cNvGrpSpPr/>
          <p:nvPr/>
        </p:nvGrpSpPr>
        <p:grpSpPr>
          <a:xfrm>
            <a:off x="1702071" y="2973878"/>
            <a:ext cx="8885200" cy="3140838"/>
            <a:chOff x="87743" y="1500707"/>
            <a:chExt cx="4483735" cy="1584960"/>
          </a:xfrm>
        </p:grpSpPr>
        <p:sp>
          <p:nvSpPr>
            <p:cNvPr id="56" name="object 56"/>
            <p:cNvSpPr/>
            <p:nvPr/>
          </p:nvSpPr>
          <p:spPr>
            <a:xfrm>
              <a:off x="87743" y="1500707"/>
              <a:ext cx="4432935" cy="198755"/>
            </a:xfrm>
            <a:custGeom>
              <a:avLst/>
              <a:gdLst/>
              <a:ahLst/>
              <a:cxnLst/>
              <a:rect l="l" t="t" r="r" b="b"/>
              <a:pathLst>
                <a:path w="4432935" h="198755">
                  <a:moveTo>
                    <a:pt x="4381767" y="0"/>
                  </a:moveTo>
                  <a:lnTo>
                    <a:pt x="50800" y="0"/>
                  </a:lnTo>
                  <a:lnTo>
                    <a:pt x="31075" y="4008"/>
                  </a:lnTo>
                  <a:lnTo>
                    <a:pt x="14922" y="14922"/>
                  </a:lnTo>
                  <a:lnTo>
                    <a:pt x="4008" y="31075"/>
                  </a:lnTo>
                  <a:lnTo>
                    <a:pt x="0" y="50800"/>
                  </a:lnTo>
                  <a:lnTo>
                    <a:pt x="0" y="198368"/>
                  </a:lnTo>
                  <a:lnTo>
                    <a:pt x="4432567" y="198368"/>
                  </a:lnTo>
                  <a:lnTo>
                    <a:pt x="4432567" y="50800"/>
                  </a:lnTo>
                  <a:lnTo>
                    <a:pt x="4428558" y="31075"/>
                  </a:lnTo>
                  <a:lnTo>
                    <a:pt x="4417644" y="14922"/>
                  </a:lnTo>
                  <a:lnTo>
                    <a:pt x="4401492" y="4008"/>
                  </a:lnTo>
                  <a:lnTo>
                    <a:pt x="4381767" y="0"/>
                  </a:lnTo>
                  <a:close/>
                </a:path>
              </a:pathLst>
            </a:custGeom>
            <a:solidFill>
              <a:srgbClr val="D6D6EF"/>
            </a:solidFill>
          </p:spPr>
          <p:txBody>
            <a:bodyPr wrap="square" lIns="0" tIns="0" rIns="0" bIns="0" rtlCol="0"/>
            <a:lstStyle/>
            <a:p>
              <a:endParaRPr sz="3567"/>
            </a:p>
          </p:txBody>
        </p:sp>
        <p:sp>
          <p:nvSpPr>
            <p:cNvPr id="57" name="object 57"/>
            <p:cNvSpPr/>
            <p:nvPr/>
          </p:nvSpPr>
          <p:spPr>
            <a:xfrm>
              <a:off x="87744" y="1686420"/>
              <a:ext cx="4432566" cy="50609"/>
            </a:xfrm>
            <a:prstGeom prst="rect">
              <a:avLst/>
            </a:prstGeom>
            <a:blipFill>
              <a:blip r:embed="rId6" cstate="print"/>
              <a:stretch>
                <a:fillRect/>
              </a:stretch>
            </a:blipFill>
          </p:spPr>
          <p:txBody>
            <a:bodyPr wrap="square" lIns="0" tIns="0" rIns="0" bIns="0" rtlCol="0"/>
            <a:lstStyle/>
            <a:p>
              <a:endParaRPr sz="3567"/>
            </a:p>
          </p:txBody>
        </p:sp>
        <p:sp>
          <p:nvSpPr>
            <p:cNvPr id="58" name="object 58"/>
            <p:cNvSpPr/>
            <p:nvPr/>
          </p:nvSpPr>
          <p:spPr>
            <a:xfrm>
              <a:off x="138544" y="2983776"/>
              <a:ext cx="101600" cy="101600"/>
            </a:xfrm>
            <a:prstGeom prst="rect">
              <a:avLst/>
            </a:prstGeom>
            <a:blipFill>
              <a:blip r:embed="rId7" cstate="print"/>
              <a:stretch>
                <a:fillRect/>
              </a:stretch>
            </a:blipFill>
          </p:spPr>
          <p:txBody>
            <a:bodyPr wrap="square" lIns="0" tIns="0" rIns="0" bIns="0" rtlCol="0"/>
            <a:lstStyle/>
            <a:p>
              <a:endParaRPr sz="3567"/>
            </a:p>
          </p:txBody>
        </p:sp>
        <p:sp>
          <p:nvSpPr>
            <p:cNvPr id="59" name="object 59"/>
            <p:cNvSpPr/>
            <p:nvPr/>
          </p:nvSpPr>
          <p:spPr>
            <a:xfrm>
              <a:off x="189344" y="2971076"/>
              <a:ext cx="4381715" cy="114300"/>
            </a:xfrm>
            <a:prstGeom prst="rect">
              <a:avLst/>
            </a:prstGeom>
            <a:blipFill>
              <a:blip r:embed="rId8" cstate="print"/>
              <a:stretch>
                <a:fillRect/>
              </a:stretch>
            </a:blipFill>
          </p:spPr>
          <p:txBody>
            <a:bodyPr wrap="square" lIns="0" tIns="0" rIns="0" bIns="0" rtlCol="0"/>
            <a:lstStyle/>
            <a:p>
              <a:endParaRPr sz="3567"/>
            </a:p>
          </p:txBody>
        </p:sp>
        <p:sp>
          <p:nvSpPr>
            <p:cNvPr id="60" name="object 60"/>
            <p:cNvSpPr/>
            <p:nvPr/>
          </p:nvSpPr>
          <p:spPr>
            <a:xfrm>
              <a:off x="4520311" y="1544942"/>
              <a:ext cx="50749" cy="1438833"/>
            </a:xfrm>
            <a:prstGeom prst="rect">
              <a:avLst/>
            </a:prstGeom>
            <a:blipFill>
              <a:blip r:embed="rId9" cstate="print"/>
              <a:stretch>
                <a:fillRect/>
              </a:stretch>
            </a:blipFill>
          </p:spPr>
          <p:txBody>
            <a:bodyPr wrap="square" lIns="0" tIns="0" rIns="0" bIns="0" rtlCol="0"/>
            <a:lstStyle/>
            <a:p>
              <a:endParaRPr sz="3567"/>
            </a:p>
          </p:txBody>
        </p:sp>
        <p:sp>
          <p:nvSpPr>
            <p:cNvPr id="61" name="object 61"/>
            <p:cNvSpPr/>
            <p:nvPr/>
          </p:nvSpPr>
          <p:spPr>
            <a:xfrm>
              <a:off x="87743" y="1730687"/>
              <a:ext cx="4432935" cy="1304290"/>
            </a:xfrm>
            <a:custGeom>
              <a:avLst/>
              <a:gdLst/>
              <a:ahLst/>
              <a:cxnLst/>
              <a:rect l="l" t="t" r="r" b="b"/>
              <a:pathLst>
                <a:path w="4432935" h="1304289">
                  <a:moveTo>
                    <a:pt x="4432567" y="0"/>
                  </a:moveTo>
                  <a:lnTo>
                    <a:pt x="0" y="0"/>
                  </a:lnTo>
                  <a:lnTo>
                    <a:pt x="0" y="1253088"/>
                  </a:lnTo>
                  <a:lnTo>
                    <a:pt x="4008" y="1272813"/>
                  </a:lnTo>
                  <a:lnTo>
                    <a:pt x="14922" y="1288966"/>
                  </a:lnTo>
                  <a:lnTo>
                    <a:pt x="31075" y="1299880"/>
                  </a:lnTo>
                  <a:lnTo>
                    <a:pt x="50800" y="1303889"/>
                  </a:lnTo>
                  <a:lnTo>
                    <a:pt x="4381767" y="1303889"/>
                  </a:lnTo>
                  <a:lnTo>
                    <a:pt x="4401492" y="1299880"/>
                  </a:lnTo>
                  <a:lnTo>
                    <a:pt x="4417644" y="1288966"/>
                  </a:lnTo>
                  <a:lnTo>
                    <a:pt x="4428558" y="1272813"/>
                  </a:lnTo>
                  <a:lnTo>
                    <a:pt x="4432567" y="1253088"/>
                  </a:lnTo>
                  <a:lnTo>
                    <a:pt x="4432567" y="0"/>
                  </a:lnTo>
                  <a:close/>
                </a:path>
              </a:pathLst>
            </a:custGeom>
            <a:solidFill>
              <a:srgbClr val="EAEAF7"/>
            </a:solidFill>
          </p:spPr>
          <p:txBody>
            <a:bodyPr wrap="square" lIns="0" tIns="0" rIns="0" bIns="0" rtlCol="0"/>
            <a:lstStyle/>
            <a:p>
              <a:endParaRPr sz="3567"/>
            </a:p>
          </p:txBody>
        </p:sp>
        <p:sp>
          <p:nvSpPr>
            <p:cNvPr id="62" name="object 62"/>
            <p:cNvSpPr/>
            <p:nvPr/>
          </p:nvSpPr>
          <p:spPr>
            <a:xfrm>
              <a:off x="4520311" y="1583029"/>
              <a:ext cx="0" cy="1419860"/>
            </a:xfrm>
            <a:custGeom>
              <a:avLst/>
              <a:gdLst/>
              <a:ahLst/>
              <a:cxnLst/>
              <a:rect l="l" t="t" r="r" b="b"/>
              <a:pathLst>
                <a:path h="1419860">
                  <a:moveTo>
                    <a:pt x="0" y="1419796"/>
                  </a:moveTo>
                  <a:lnTo>
                    <a:pt x="0" y="0"/>
                  </a:lnTo>
                </a:path>
              </a:pathLst>
            </a:custGeom>
            <a:ln w="3175">
              <a:solidFill>
                <a:srgbClr val="7F7F7F"/>
              </a:solidFill>
            </a:ln>
          </p:spPr>
          <p:txBody>
            <a:bodyPr wrap="square" lIns="0" tIns="0" rIns="0" bIns="0" rtlCol="0"/>
            <a:lstStyle/>
            <a:p>
              <a:endParaRPr sz="3567"/>
            </a:p>
          </p:txBody>
        </p:sp>
        <p:sp>
          <p:nvSpPr>
            <p:cNvPr id="63" name="object 63"/>
            <p:cNvSpPr/>
            <p:nvPr/>
          </p:nvSpPr>
          <p:spPr>
            <a:xfrm>
              <a:off x="4520311" y="1570329"/>
              <a:ext cx="0" cy="12700"/>
            </a:xfrm>
            <a:custGeom>
              <a:avLst/>
              <a:gdLst/>
              <a:ahLst/>
              <a:cxnLst/>
              <a:rect l="l" t="t" r="r" b="b"/>
              <a:pathLst>
                <a:path h="12700">
                  <a:moveTo>
                    <a:pt x="0" y="12700"/>
                  </a:moveTo>
                  <a:lnTo>
                    <a:pt x="0" y="0"/>
                  </a:lnTo>
                </a:path>
              </a:pathLst>
            </a:custGeom>
            <a:ln w="3175">
              <a:solidFill>
                <a:srgbClr val="AFAFAF"/>
              </a:solidFill>
            </a:ln>
          </p:spPr>
          <p:txBody>
            <a:bodyPr wrap="square" lIns="0" tIns="0" rIns="0" bIns="0" rtlCol="0"/>
            <a:lstStyle/>
            <a:p>
              <a:endParaRPr sz="3567"/>
            </a:p>
          </p:txBody>
        </p:sp>
        <p:sp>
          <p:nvSpPr>
            <p:cNvPr id="64" name="object 64"/>
            <p:cNvSpPr/>
            <p:nvPr/>
          </p:nvSpPr>
          <p:spPr>
            <a:xfrm>
              <a:off x="4520311" y="1557629"/>
              <a:ext cx="0" cy="12700"/>
            </a:xfrm>
            <a:custGeom>
              <a:avLst/>
              <a:gdLst/>
              <a:ahLst/>
              <a:cxnLst/>
              <a:rect l="l" t="t" r="r" b="b"/>
              <a:pathLst>
                <a:path h="12700">
                  <a:moveTo>
                    <a:pt x="0" y="12700"/>
                  </a:moveTo>
                  <a:lnTo>
                    <a:pt x="0" y="0"/>
                  </a:lnTo>
                </a:path>
              </a:pathLst>
            </a:custGeom>
            <a:ln w="3175">
              <a:solidFill>
                <a:srgbClr val="CECECE"/>
              </a:solidFill>
            </a:ln>
          </p:spPr>
          <p:txBody>
            <a:bodyPr wrap="square" lIns="0" tIns="0" rIns="0" bIns="0" rtlCol="0"/>
            <a:lstStyle/>
            <a:p>
              <a:endParaRPr sz="3567"/>
            </a:p>
          </p:txBody>
        </p:sp>
        <p:sp>
          <p:nvSpPr>
            <p:cNvPr id="65" name="object 65"/>
            <p:cNvSpPr/>
            <p:nvPr/>
          </p:nvSpPr>
          <p:spPr>
            <a:xfrm>
              <a:off x="4520311" y="1544929"/>
              <a:ext cx="0" cy="12700"/>
            </a:xfrm>
            <a:custGeom>
              <a:avLst/>
              <a:gdLst/>
              <a:ahLst/>
              <a:cxnLst/>
              <a:rect l="l" t="t" r="r" b="b"/>
              <a:pathLst>
                <a:path h="12700">
                  <a:moveTo>
                    <a:pt x="0" y="12700"/>
                  </a:moveTo>
                  <a:lnTo>
                    <a:pt x="0" y="0"/>
                  </a:lnTo>
                </a:path>
              </a:pathLst>
            </a:custGeom>
            <a:ln w="3175">
              <a:solidFill>
                <a:srgbClr val="EFEFEF"/>
              </a:solidFill>
            </a:ln>
          </p:spPr>
          <p:txBody>
            <a:bodyPr wrap="square" lIns="0" tIns="0" rIns="0" bIns="0" rtlCol="0"/>
            <a:lstStyle/>
            <a:p>
              <a:endParaRPr sz="3567"/>
            </a:p>
          </p:txBody>
        </p:sp>
      </p:grpSp>
      <p:sp>
        <p:nvSpPr>
          <p:cNvPr id="66" name="object 66"/>
          <p:cNvSpPr txBox="1"/>
          <p:nvPr/>
        </p:nvSpPr>
        <p:spPr>
          <a:xfrm>
            <a:off x="1702073" y="808276"/>
            <a:ext cx="8677572" cy="3573577"/>
          </a:xfrm>
          <a:prstGeom prst="rect">
            <a:avLst/>
          </a:prstGeom>
        </p:spPr>
        <p:txBody>
          <a:bodyPr vert="horz" wrap="square" lIns="0" tIns="85568" rIns="0" bIns="0" rtlCol="0">
            <a:spAutoFit/>
          </a:bodyPr>
          <a:lstStyle/>
          <a:p>
            <a:pPr marL="100670">
              <a:spcBef>
                <a:spcPts val="674"/>
              </a:spcBef>
            </a:pPr>
            <a:r>
              <a:rPr sz="2378" spc="-10" dirty="0">
                <a:solidFill>
                  <a:srgbClr val="3333B2"/>
                </a:solidFill>
                <a:latin typeface="LM Sans 12"/>
                <a:cs typeface="LM Sans 12"/>
              </a:rPr>
              <a:t>Definition</a:t>
            </a:r>
            <a:endParaRPr sz="2378">
              <a:latin typeface="LM Sans 12"/>
              <a:cs typeface="LM Sans 12"/>
            </a:endParaRPr>
          </a:p>
          <a:p>
            <a:pPr marL="100670" marR="35235">
              <a:lnSpc>
                <a:spcPct val="102600"/>
              </a:lnSpc>
              <a:spcBef>
                <a:spcPts val="357"/>
              </a:spcBef>
            </a:pPr>
            <a:r>
              <a:rPr sz="2180" spc="-20" dirty="0">
                <a:latin typeface="LM Sans 10"/>
                <a:cs typeface="LM Sans 10"/>
              </a:rPr>
              <a:t>The </a:t>
            </a:r>
            <a:r>
              <a:rPr sz="2180" i="1" spc="-20" dirty="0">
                <a:latin typeface="LM Sans 10"/>
                <a:cs typeface="LM Sans 10"/>
              </a:rPr>
              <a:t>least common </a:t>
            </a:r>
            <a:r>
              <a:rPr sz="2180" i="1" spc="-10" dirty="0">
                <a:latin typeface="LM Sans 10"/>
                <a:cs typeface="LM Sans 10"/>
              </a:rPr>
              <a:t>multiple </a:t>
            </a:r>
            <a:r>
              <a:rPr sz="2180" spc="-10" dirty="0">
                <a:latin typeface="LM Sans 10"/>
                <a:cs typeface="LM Sans 10"/>
              </a:rPr>
              <a:t>of the positive </a:t>
            </a:r>
            <a:r>
              <a:rPr sz="2180" spc="-20" dirty="0">
                <a:latin typeface="LM Sans 10"/>
                <a:cs typeface="LM Sans 10"/>
              </a:rPr>
              <a:t>integers </a:t>
            </a:r>
            <a:r>
              <a:rPr sz="2180" i="1" spc="50" dirty="0">
                <a:latin typeface="Times New Roman"/>
                <a:cs typeface="Times New Roman"/>
              </a:rPr>
              <a:t>a </a:t>
            </a:r>
            <a:r>
              <a:rPr sz="2180" spc="-20" dirty="0">
                <a:latin typeface="LM Sans 10"/>
                <a:cs typeface="LM Sans 10"/>
              </a:rPr>
              <a:t>and </a:t>
            </a:r>
            <a:r>
              <a:rPr sz="2180" i="1" spc="-168" dirty="0">
                <a:latin typeface="Times New Roman"/>
                <a:cs typeface="Times New Roman"/>
              </a:rPr>
              <a:t>b </a:t>
            </a:r>
            <a:r>
              <a:rPr sz="2180" spc="-20" dirty="0">
                <a:latin typeface="LM Sans 10"/>
                <a:cs typeface="LM Sans 10"/>
              </a:rPr>
              <a:t>is </a:t>
            </a:r>
            <a:r>
              <a:rPr sz="2180" spc="-10" dirty="0">
                <a:latin typeface="LM Sans 10"/>
                <a:cs typeface="LM Sans 10"/>
              </a:rPr>
              <a:t>the smallest  </a:t>
            </a:r>
            <a:r>
              <a:rPr sz="2180" dirty="0">
                <a:latin typeface="LM Sans 10"/>
                <a:cs typeface="LM Sans 10"/>
              </a:rPr>
              <a:t>positive </a:t>
            </a:r>
            <a:r>
              <a:rPr sz="2180" spc="-20" dirty="0">
                <a:latin typeface="LM Sans 10"/>
                <a:cs typeface="LM Sans 10"/>
              </a:rPr>
              <a:t>integer that is divisible </a:t>
            </a:r>
            <a:r>
              <a:rPr sz="2180" spc="-40" dirty="0">
                <a:latin typeface="LM Sans 10"/>
                <a:cs typeface="LM Sans 10"/>
              </a:rPr>
              <a:t>by </a:t>
            </a:r>
            <a:r>
              <a:rPr sz="2180" dirty="0">
                <a:latin typeface="LM Sans 10"/>
                <a:cs typeface="LM Sans 10"/>
              </a:rPr>
              <a:t>both </a:t>
            </a:r>
            <a:r>
              <a:rPr sz="2180" i="1" spc="50" dirty="0">
                <a:latin typeface="Times New Roman"/>
                <a:cs typeface="Times New Roman"/>
              </a:rPr>
              <a:t>a </a:t>
            </a:r>
            <a:r>
              <a:rPr sz="2180" spc="-20" dirty="0">
                <a:latin typeface="LM Sans 10"/>
                <a:cs typeface="LM Sans 10"/>
              </a:rPr>
              <a:t>and </a:t>
            </a:r>
            <a:r>
              <a:rPr sz="2180" i="1" spc="-89" dirty="0">
                <a:latin typeface="Times New Roman"/>
                <a:cs typeface="Times New Roman"/>
              </a:rPr>
              <a:t>b</a:t>
            </a:r>
            <a:r>
              <a:rPr sz="2180" spc="-89" dirty="0">
                <a:latin typeface="LM Sans 10"/>
                <a:cs typeface="LM Sans 10"/>
              </a:rPr>
              <a:t>, </a:t>
            </a:r>
            <a:r>
              <a:rPr sz="2180" spc="-20" dirty="0">
                <a:latin typeface="LM Sans 10"/>
                <a:cs typeface="LM Sans 10"/>
              </a:rPr>
              <a:t>denoted </a:t>
            </a:r>
            <a:r>
              <a:rPr sz="2180" spc="-50" dirty="0">
                <a:latin typeface="LM Sans 10"/>
                <a:cs typeface="LM Sans 10"/>
              </a:rPr>
              <a:t>by </a:t>
            </a:r>
            <a:r>
              <a:rPr sz="2180" dirty="0">
                <a:latin typeface="LM Sans 10"/>
                <a:cs typeface="LM Sans 10"/>
              </a:rPr>
              <a:t>lcm</a:t>
            </a:r>
            <a:r>
              <a:rPr sz="2180" dirty="0">
                <a:latin typeface="MathJax_Main"/>
                <a:cs typeface="MathJax_Main"/>
              </a:rPr>
              <a:t>(</a:t>
            </a:r>
            <a:r>
              <a:rPr sz="2180" i="1" dirty="0">
                <a:latin typeface="Times New Roman"/>
                <a:cs typeface="Times New Roman"/>
              </a:rPr>
              <a:t>a,</a:t>
            </a:r>
            <a:r>
              <a:rPr sz="2180" i="1" spc="168" dirty="0">
                <a:latin typeface="Times New Roman"/>
                <a:cs typeface="Times New Roman"/>
              </a:rPr>
              <a:t> </a:t>
            </a:r>
            <a:r>
              <a:rPr sz="2180" i="1" spc="-69" dirty="0">
                <a:latin typeface="Times New Roman"/>
                <a:cs typeface="Times New Roman"/>
              </a:rPr>
              <a:t>b</a:t>
            </a:r>
            <a:r>
              <a:rPr sz="2180" spc="-69" dirty="0">
                <a:latin typeface="MathJax_Main"/>
                <a:cs typeface="MathJax_Main"/>
              </a:rPr>
              <a:t>)</a:t>
            </a:r>
            <a:r>
              <a:rPr sz="2180" spc="-69" dirty="0">
                <a:latin typeface="LM Sans 10"/>
                <a:cs typeface="LM Sans 10"/>
              </a:rPr>
              <a:t>.</a:t>
            </a:r>
            <a:endParaRPr sz="2180">
              <a:latin typeface="LM Sans 10"/>
              <a:cs typeface="LM Sans 10"/>
            </a:endParaRPr>
          </a:p>
          <a:p>
            <a:pPr marL="100670">
              <a:spcBef>
                <a:spcPts val="1952"/>
              </a:spcBef>
            </a:pPr>
            <a:r>
              <a:rPr sz="2180" spc="-10" dirty="0">
                <a:latin typeface="LM Sans 10"/>
                <a:cs typeface="LM Sans 10"/>
              </a:rPr>
              <a:t>Examples: lcm</a:t>
            </a:r>
            <a:r>
              <a:rPr sz="2180" spc="-10" dirty="0">
                <a:latin typeface="MathJax_Main"/>
                <a:cs typeface="MathJax_Main"/>
              </a:rPr>
              <a:t>(2</a:t>
            </a:r>
            <a:r>
              <a:rPr sz="2180" i="1" spc="-10" dirty="0">
                <a:latin typeface="Times New Roman"/>
                <a:cs typeface="Times New Roman"/>
              </a:rPr>
              <a:t>, </a:t>
            </a:r>
            <a:r>
              <a:rPr sz="2180" spc="-10" dirty="0">
                <a:latin typeface="MathJax_Main"/>
                <a:cs typeface="MathJax_Main"/>
              </a:rPr>
              <a:t>10) </a:t>
            </a:r>
            <a:r>
              <a:rPr sz="2180" spc="-20" dirty="0">
                <a:latin typeface="MathJax_Main"/>
                <a:cs typeface="MathJax_Main"/>
              </a:rPr>
              <a:t>= 10</a:t>
            </a:r>
            <a:r>
              <a:rPr sz="2180" spc="-20" dirty="0">
                <a:latin typeface="LM Sans 10"/>
                <a:cs typeface="LM Sans 10"/>
              </a:rPr>
              <a:t>, </a:t>
            </a:r>
            <a:r>
              <a:rPr sz="2180" spc="-10" dirty="0">
                <a:latin typeface="LM Sans 10"/>
                <a:cs typeface="LM Sans 10"/>
              </a:rPr>
              <a:t>lcm</a:t>
            </a:r>
            <a:r>
              <a:rPr sz="2180" spc="-10" dirty="0">
                <a:latin typeface="MathJax_Main"/>
                <a:cs typeface="MathJax_Main"/>
              </a:rPr>
              <a:t>(5</a:t>
            </a:r>
            <a:r>
              <a:rPr sz="2180" i="1" spc="-10" dirty="0">
                <a:latin typeface="Times New Roman"/>
                <a:cs typeface="Times New Roman"/>
              </a:rPr>
              <a:t>, </a:t>
            </a:r>
            <a:r>
              <a:rPr sz="2180" spc="-10" dirty="0">
                <a:latin typeface="MathJax_Main"/>
                <a:cs typeface="MathJax_Main"/>
              </a:rPr>
              <a:t>7) </a:t>
            </a:r>
            <a:r>
              <a:rPr sz="2180" spc="-20" dirty="0">
                <a:latin typeface="MathJax_Main"/>
                <a:cs typeface="MathJax_Main"/>
              </a:rPr>
              <a:t>= 35</a:t>
            </a:r>
            <a:r>
              <a:rPr sz="2180" spc="-20" dirty="0">
                <a:latin typeface="LM Sans 10"/>
                <a:cs typeface="LM Sans 10"/>
              </a:rPr>
              <a:t>, </a:t>
            </a:r>
            <a:r>
              <a:rPr sz="2180" spc="-10" dirty="0">
                <a:latin typeface="LM Sans 10"/>
                <a:cs typeface="LM Sans 10"/>
              </a:rPr>
              <a:t>lcm</a:t>
            </a:r>
            <a:r>
              <a:rPr sz="2180" spc="-10" dirty="0">
                <a:latin typeface="MathJax_Main"/>
                <a:cs typeface="MathJax_Main"/>
              </a:rPr>
              <a:t>(4</a:t>
            </a:r>
            <a:r>
              <a:rPr sz="2180" i="1" spc="-10" dirty="0">
                <a:latin typeface="Times New Roman"/>
                <a:cs typeface="Times New Roman"/>
              </a:rPr>
              <a:t>, </a:t>
            </a:r>
            <a:r>
              <a:rPr sz="2180" spc="-10" dirty="0">
                <a:latin typeface="MathJax_Main"/>
                <a:cs typeface="MathJax_Main"/>
              </a:rPr>
              <a:t>6) </a:t>
            </a:r>
            <a:r>
              <a:rPr sz="2180" spc="-20" dirty="0">
                <a:latin typeface="MathJax_Main"/>
                <a:cs typeface="MathJax_Main"/>
              </a:rPr>
              <a:t>=</a:t>
            </a:r>
            <a:r>
              <a:rPr sz="2180" spc="99" dirty="0">
                <a:latin typeface="MathJax_Main"/>
                <a:cs typeface="MathJax_Main"/>
              </a:rPr>
              <a:t> </a:t>
            </a:r>
            <a:r>
              <a:rPr sz="2180" spc="-20" dirty="0">
                <a:latin typeface="MathJax_Main"/>
                <a:cs typeface="MathJax_Main"/>
              </a:rPr>
              <a:t>12</a:t>
            </a:r>
            <a:r>
              <a:rPr sz="2180" spc="-20" dirty="0">
                <a:latin typeface="LM Sans 10"/>
                <a:cs typeface="LM Sans 10"/>
              </a:rPr>
              <a:t>.</a:t>
            </a:r>
            <a:endParaRPr sz="2180">
              <a:latin typeface="LM Sans 10"/>
              <a:cs typeface="LM Sans 10"/>
            </a:endParaRPr>
          </a:p>
          <a:p>
            <a:pPr>
              <a:spcBef>
                <a:spcPts val="40"/>
              </a:spcBef>
            </a:pPr>
            <a:endParaRPr sz="2081">
              <a:latin typeface="LM Sans 10"/>
              <a:cs typeface="LM Sans 10"/>
            </a:endParaRPr>
          </a:p>
          <a:p>
            <a:pPr marL="100670">
              <a:spcBef>
                <a:spcPts val="10"/>
              </a:spcBef>
            </a:pPr>
            <a:r>
              <a:rPr sz="2378" spc="-10" dirty="0">
                <a:solidFill>
                  <a:srgbClr val="3333B2"/>
                </a:solidFill>
                <a:latin typeface="LM Sans 12"/>
                <a:cs typeface="LM Sans 12"/>
              </a:rPr>
              <a:t>Proposition</a:t>
            </a:r>
            <a:endParaRPr sz="2378">
              <a:latin typeface="LM Sans 12"/>
              <a:cs typeface="LM Sans 12"/>
            </a:endParaRPr>
          </a:p>
          <a:p>
            <a:pPr marL="100670" marR="429107">
              <a:lnSpc>
                <a:spcPct val="102600"/>
              </a:lnSpc>
              <a:spcBef>
                <a:spcPts val="515"/>
              </a:spcBef>
            </a:pPr>
            <a:r>
              <a:rPr sz="2180" i="1" spc="-20" dirty="0">
                <a:latin typeface="LM Sans 10"/>
                <a:cs typeface="LM Sans 10"/>
              </a:rPr>
              <a:t>Let</a:t>
            </a:r>
            <a:r>
              <a:rPr sz="2180" i="1" spc="-10" dirty="0">
                <a:latin typeface="LM Sans 10"/>
                <a:cs typeface="LM Sans 10"/>
              </a:rPr>
              <a:t> </a:t>
            </a:r>
            <a:r>
              <a:rPr sz="2180" i="1" spc="50" dirty="0">
                <a:latin typeface="Times New Roman"/>
                <a:cs typeface="Times New Roman"/>
              </a:rPr>
              <a:t>a</a:t>
            </a:r>
            <a:r>
              <a:rPr sz="2180" i="1" spc="168" dirty="0">
                <a:latin typeface="Times New Roman"/>
                <a:cs typeface="Times New Roman"/>
              </a:rPr>
              <a:t> </a:t>
            </a:r>
            <a:r>
              <a:rPr sz="2180" i="1" spc="-20" dirty="0">
                <a:latin typeface="LM Sans 10"/>
                <a:cs typeface="LM Sans 10"/>
              </a:rPr>
              <a:t>and</a:t>
            </a:r>
            <a:r>
              <a:rPr sz="2180" i="1" spc="-10" dirty="0">
                <a:latin typeface="LM Sans 10"/>
                <a:cs typeface="LM Sans 10"/>
              </a:rPr>
              <a:t> </a:t>
            </a:r>
            <a:r>
              <a:rPr sz="2180" i="1" spc="-168" dirty="0">
                <a:latin typeface="Times New Roman"/>
                <a:cs typeface="Times New Roman"/>
              </a:rPr>
              <a:t>b</a:t>
            </a:r>
            <a:r>
              <a:rPr sz="2180" i="1" spc="168" dirty="0">
                <a:latin typeface="Times New Roman"/>
                <a:cs typeface="Times New Roman"/>
              </a:rPr>
              <a:t> </a:t>
            </a:r>
            <a:r>
              <a:rPr sz="2180" i="1" spc="20" dirty="0">
                <a:latin typeface="LM Sans 10"/>
                <a:cs typeface="LM Sans 10"/>
              </a:rPr>
              <a:t>be</a:t>
            </a:r>
            <a:r>
              <a:rPr sz="2180" i="1" spc="-10" dirty="0">
                <a:latin typeface="LM Sans 10"/>
                <a:cs typeface="LM Sans 10"/>
              </a:rPr>
              <a:t> </a:t>
            </a:r>
            <a:r>
              <a:rPr sz="2180" i="1" dirty="0">
                <a:latin typeface="LM Sans 10"/>
                <a:cs typeface="LM Sans 10"/>
              </a:rPr>
              <a:t>positive</a:t>
            </a:r>
            <a:r>
              <a:rPr sz="2180" i="1" spc="-10" dirty="0">
                <a:latin typeface="LM Sans 10"/>
                <a:cs typeface="LM Sans 10"/>
              </a:rPr>
              <a:t> </a:t>
            </a:r>
            <a:r>
              <a:rPr sz="2180" i="1" spc="-20" dirty="0">
                <a:latin typeface="LM Sans 10"/>
                <a:cs typeface="LM Sans 10"/>
              </a:rPr>
              <a:t>integers</a:t>
            </a:r>
            <a:r>
              <a:rPr sz="2180" i="1" spc="-10" dirty="0">
                <a:latin typeface="LM Sans 10"/>
                <a:cs typeface="LM Sans 10"/>
              </a:rPr>
              <a:t> </a:t>
            </a:r>
            <a:r>
              <a:rPr sz="2180" i="1" spc="-20" dirty="0">
                <a:latin typeface="LM Sans 10"/>
                <a:cs typeface="LM Sans 10"/>
              </a:rPr>
              <a:t>and</a:t>
            </a:r>
            <a:r>
              <a:rPr sz="2180" i="1" spc="-10" dirty="0">
                <a:latin typeface="LM Sans 10"/>
                <a:cs typeface="LM Sans 10"/>
              </a:rPr>
              <a:t> </a:t>
            </a:r>
            <a:r>
              <a:rPr sz="2180" i="1" spc="-20" dirty="0">
                <a:latin typeface="LM Sans 10"/>
                <a:cs typeface="LM Sans 10"/>
              </a:rPr>
              <a:t>let</a:t>
            </a:r>
            <a:r>
              <a:rPr sz="2180" i="1" dirty="0">
                <a:latin typeface="LM Sans 10"/>
                <a:cs typeface="LM Sans 10"/>
              </a:rPr>
              <a:t> </a:t>
            </a:r>
            <a:r>
              <a:rPr sz="2180" i="1" spc="50" dirty="0">
                <a:latin typeface="Times New Roman"/>
                <a:cs typeface="Times New Roman"/>
              </a:rPr>
              <a:t>p</a:t>
            </a:r>
            <a:r>
              <a:rPr sz="2378" spc="73" baseline="-10416" dirty="0">
                <a:latin typeface="LM Roman 8"/>
                <a:cs typeface="LM Roman 8"/>
              </a:rPr>
              <a:t>1</a:t>
            </a:r>
            <a:r>
              <a:rPr sz="2180" i="1" spc="50" dirty="0">
                <a:latin typeface="Times New Roman"/>
                <a:cs typeface="Times New Roman"/>
              </a:rPr>
              <a:t>,</a:t>
            </a:r>
            <a:r>
              <a:rPr sz="2180" i="1" spc="-188" dirty="0">
                <a:latin typeface="Times New Roman"/>
                <a:cs typeface="Times New Roman"/>
              </a:rPr>
              <a:t> </a:t>
            </a:r>
            <a:r>
              <a:rPr sz="2180" i="1" spc="40" dirty="0">
                <a:latin typeface="Times New Roman"/>
                <a:cs typeface="Times New Roman"/>
              </a:rPr>
              <a:t>p</a:t>
            </a:r>
            <a:r>
              <a:rPr sz="2378" spc="59" baseline="-10416" dirty="0">
                <a:latin typeface="LM Roman 8"/>
                <a:cs typeface="LM Roman 8"/>
              </a:rPr>
              <a:t>2</a:t>
            </a:r>
            <a:r>
              <a:rPr sz="2180" i="1" spc="40" dirty="0">
                <a:latin typeface="Times New Roman"/>
                <a:cs typeface="Times New Roman"/>
              </a:rPr>
              <a:t>,</a:t>
            </a:r>
            <a:r>
              <a:rPr sz="2180" i="1" spc="-188" dirty="0">
                <a:latin typeface="Times New Roman"/>
                <a:cs typeface="Times New Roman"/>
              </a:rPr>
              <a:t> </a:t>
            </a:r>
            <a:r>
              <a:rPr sz="2180" i="1" spc="50" dirty="0">
                <a:latin typeface="Times New Roman"/>
                <a:cs typeface="Times New Roman"/>
              </a:rPr>
              <a:t>.</a:t>
            </a:r>
            <a:r>
              <a:rPr sz="2180" i="1" spc="-188" dirty="0">
                <a:latin typeface="Times New Roman"/>
                <a:cs typeface="Times New Roman"/>
              </a:rPr>
              <a:t> </a:t>
            </a:r>
            <a:r>
              <a:rPr sz="2180" i="1" spc="50" dirty="0">
                <a:latin typeface="Times New Roman"/>
                <a:cs typeface="Times New Roman"/>
              </a:rPr>
              <a:t>.</a:t>
            </a:r>
            <a:r>
              <a:rPr sz="2180" i="1" spc="-188" dirty="0">
                <a:latin typeface="Times New Roman"/>
                <a:cs typeface="Times New Roman"/>
              </a:rPr>
              <a:t> </a:t>
            </a:r>
            <a:r>
              <a:rPr sz="2180" i="1" spc="50" dirty="0">
                <a:latin typeface="Times New Roman"/>
                <a:cs typeface="Times New Roman"/>
              </a:rPr>
              <a:t>.</a:t>
            </a:r>
            <a:r>
              <a:rPr sz="2180" i="1" spc="-188" dirty="0">
                <a:latin typeface="Times New Roman"/>
                <a:cs typeface="Times New Roman"/>
              </a:rPr>
              <a:t> </a:t>
            </a:r>
            <a:r>
              <a:rPr sz="2180" i="1" spc="50" dirty="0">
                <a:latin typeface="Times New Roman"/>
                <a:cs typeface="Times New Roman"/>
              </a:rPr>
              <a:t>,</a:t>
            </a:r>
            <a:r>
              <a:rPr sz="2180" i="1" spc="-188" dirty="0">
                <a:latin typeface="Times New Roman"/>
                <a:cs typeface="Times New Roman"/>
              </a:rPr>
              <a:t> </a:t>
            </a:r>
            <a:r>
              <a:rPr sz="2180" i="1" spc="69" dirty="0">
                <a:latin typeface="Times New Roman"/>
                <a:cs typeface="Times New Roman"/>
              </a:rPr>
              <a:t>p</a:t>
            </a:r>
            <a:r>
              <a:rPr sz="2378" i="1" spc="103" baseline="-10416" dirty="0">
                <a:latin typeface="Trebuchet MS"/>
                <a:cs typeface="Trebuchet MS"/>
              </a:rPr>
              <a:t>n</a:t>
            </a:r>
            <a:r>
              <a:rPr sz="2378" i="1" spc="503" baseline="-10416" dirty="0">
                <a:latin typeface="Trebuchet MS"/>
                <a:cs typeface="Trebuchet MS"/>
              </a:rPr>
              <a:t> </a:t>
            </a:r>
            <a:r>
              <a:rPr sz="2180" i="1" spc="20" dirty="0">
                <a:latin typeface="LM Sans 10"/>
                <a:cs typeface="LM Sans 10"/>
              </a:rPr>
              <a:t>be</a:t>
            </a:r>
            <a:r>
              <a:rPr sz="2180" i="1" dirty="0">
                <a:latin typeface="LM Sans 10"/>
                <a:cs typeface="LM Sans 10"/>
              </a:rPr>
              <a:t> </a:t>
            </a:r>
            <a:r>
              <a:rPr sz="2180" i="1" spc="-20" dirty="0">
                <a:latin typeface="LM Sans 10"/>
                <a:cs typeface="LM Sans 10"/>
              </a:rPr>
              <a:t>all</a:t>
            </a:r>
            <a:r>
              <a:rPr sz="2180" i="1" spc="-10" dirty="0">
                <a:latin typeface="LM Sans 10"/>
                <a:cs typeface="LM Sans 10"/>
              </a:rPr>
              <a:t> the </a:t>
            </a:r>
            <a:r>
              <a:rPr sz="2180" i="1" spc="-30" dirty="0">
                <a:latin typeface="LM Sans 10"/>
                <a:cs typeface="LM Sans 10"/>
              </a:rPr>
              <a:t>primes  </a:t>
            </a:r>
            <a:r>
              <a:rPr sz="2180" i="1" spc="-10" dirty="0">
                <a:latin typeface="LM Sans 10"/>
                <a:cs typeface="LM Sans 10"/>
              </a:rPr>
              <a:t>that </a:t>
            </a:r>
            <a:r>
              <a:rPr sz="2180" i="1" spc="-20" dirty="0">
                <a:latin typeface="LM Sans 10"/>
                <a:cs typeface="LM Sans 10"/>
              </a:rPr>
              <a:t>appear in </a:t>
            </a:r>
            <a:r>
              <a:rPr sz="2180" i="1" spc="-10" dirty="0">
                <a:latin typeface="LM Sans 10"/>
                <a:cs typeface="LM Sans 10"/>
              </a:rPr>
              <a:t>the </a:t>
            </a:r>
            <a:r>
              <a:rPr sz="2180" i="1" spc="-30" dirty="0">
                <a:latin typeface="LM Sans 10"/>
                <a:cs typeface="LM Sans 10"/>
              </a:rPr>
              <a:t>prime factorization </a:t>
            </a:r>
            <a:r>
              <a:rPr sz="2180" i="1" spc="-10" dirty="0">
                <a:latin typeface="LM Sans 10"/>
                <a:cs typeface="LM Sans 10"/>
              </a:rPr>
              <a:t>of </a:t>
            </a:r>
            <a:r>
              <a:rPr sz="2180" i="1" spc="50" dirty="0">
                <a:latin typeface="Times New Roman"/>
                <a:cs typeface="Times New Roman"/>
              </a:rPr>
              <a:t>a </a:t>
            </a:r>
            <a:r>
              <a:rPr sz="2180" i="1" spc="-50" dirty="0">
                <a:latin typeface="LM Sans 10"/>
                <a:cs typeface="LM Sans 10"/>
              </a:rPr>
              <a:t>or </a:t>
            </a:r>
            <a:r>
              <a:rPr sz="2180" i="1" spc="-89" dirty="0">
                <a:latin typeface="Times New Roman"/>
                <a:cs typeface="Times New Roman"/>
              </a:rPr>
              <a:t>b</a:t>
            </a:r>
            <a:r>
              <a:rPr sz="2180" i="1" spc="-89" dirty="0">
                <a:latin typeface="LM Sans 10"/>
                <a:cs typeface="LM Sans 10"/>
              </a:rPr>
              <a:t>, </a:t>
            </a:r>
            <a:r>
              <a:rPr sz="2180" i="1" spc="-10" dirty="0">
                <a:latin typeface="LM Sans 10"/>
                <a:cs typeface="LM Sans 10"/>
              </a:rPr>
              <a:t>so</a:t>
            </a:r>
            <a:r>
              <a:rPr sz="2180" i="1" spc="297" dirty="0">
                <a:latin typeface="LM Sans 10"/>
                <a:cs typeface="LM Sans 10"/>
              </a:rPr>
              <a:t> </a:t>
            </a:r>
            <a:r>
              <a:rPr sz="2180" i="1" spc="-10" dirty="0">
                <a:latin typeface="LM Sans 10"/>
                <a:cs typeface="LM Sans 10"/>
              </a:rPr>
              <a:t>that</a:t>
            </a:r>
            <a:endParaRPr sz="2180">
              <a:latin typeface="LM Sans 10"/>
              <a:cs typeface="LM Sans 10"/>
            </a:endParaRPr>
          </a:p>
        </p:txBody>
      </p:sp>
      <p:sp>
        <p:nvSpPr>
          <p:cNvPr id="67" name="object 67"/>
          <p:cNvSpPr txBox="1"/>
          <p:nvPr/>
        </p:nvSpPr>
        <p:spPr>
          <a:xfrm>
            <a:off x="4339194" y="4354311"/>
            <a:ext cx="1312458" cy="268120"/>
          </a:xfrm>
          <a:prstGeom prst="rect">
            <a:avLst/>
          </a:prstGeom>
        </p:spPr>
        <p:txBody>
          <a:bodyPr vert="horz" wrap="square" lIns="0" tIns="23909" rIns="0" bIns="0" rtlCol="0">
            <a:spAutoFit/>
          </a:bodyPr>
          <a:lstStyle/>
          <a:p>
            <a:pPr marL="25168">
              <a:spcBef>
                <a:spcPts val="188"/>
              </a:spcBef>
              <a:tabLst>
                <a:tab pos="392614" algn="l"/>
                <a:tab pos="1172810" algn="l"/>
              </a:tabLst>
            </a:pPr>
            <a:r>
              <a:rPr sz="2378" i="1" spc="73" baseline="3472" dirty="0">
                <a:latin typeface="Trebuchet MS"/>
                <a:cs typeface="Trebuchet MS"/>
              </a:rPr>
              <a:t>a	a	</a:t>
            </a:r>
            <a:r>
              <a:rPr sz="1585" i="1" spc="50" dirty="0">
                <a:latin typeface="Trebuchet MS"/>
                <a:cs typeface="Trebuchet MS"/>
              </a:rPr>
              <a:t>a</a:t>
            </a:r>
            <a:endParaRPr sz="1585">
              <a:latin typeface="Trebuchet MS"/>
              <a:cs typeface="Trebuchet MS"/>
            </a:endParaRPr>
          </a:p>
        </p:txBody>
      </p:sp>
      <p:sp>
        <p:nvSpPr>
          <p:cNvPr id="68" name="object 68"/>
          <p:cNvSpPr txBox="1"/>
          <p:nvPr/>
        </p:nvSpPr>
        <p:spPr>
          <a:xfrm>
            <a:off x="4452396" y="4429522"/>
            <a:ext cx="1314974" cy="207141"/>
          </a:xfrm>
          <a:prstGeom prst="rect">
            <a:avLst/>
          </a:prstGeom>
        </p:spPr>
        <p:txBody>
          <a:bodyPr vert="horz" wrap="square" lIns="0" tIns="23909" rIns="0" bIns="0" rtlCol="0">
            <a:spAutoFit/>
          </a:bodyPr>
          <a:lstStyle/>
          <a:p>
            <a:pPr marL="25168">
              <a:spcBef>
                <a:spcPts val="188"/>
              </a:spcBef>
              <a:tabLst>
                <a:tab pos="392614" algn="l"/>
                <a:tab pos="1172810" algn="l"/>
              </a:tabLst>
            </a:pPr>
            <a:r>
              <a:rPr sz="1189" spc="-10" dirty="0">
                <a:latin typeface="LM Roman 6"/>
                <a:cs typeface="LM Roman 6"/>
              </a:rPr>
              <a:t>1	2	</a:t>
            </a:r>
            <a:r>
              <a:rPr sz="1189" i="1" spc="159" dirty="0">
                <a:latin typeface="Verdana"/>
                <a:cs typeface="Verdana"/>
              </a:rPr>
              <a:t>n</a:t>
            </a:r>
            <a:endParaRPr sz="1189">
              <a:latin typeface="Verdana"/>
              <a:cs typeface="Verdana"/>
            </a:endParaRPr>
          </a:p>
        </p:txBody>
      </p:sp>
      <p:sp>
        <p:nvSpPr>
          <p:cNvPr id="69" name="object 69"/>
          <p:cNvSpPr txBox="1"/>
          <p:nvPr/>
        </p:nvSpPr>
        <p:spPr>
          <a:xfrm>
            <a:off x="4339193" y="4546310"/>
            <a:ext cx="1328816" cy="268120"/>
          </a:xfrm>
          <a:prstGeom prst="rect">
            <a:avLst/>
          </a:prstGeom>
        </p:spPr>
        <p:txBody>
          <a:bodyPr vert="horz" wrap="square" lIns="0" tIns="23909" rIns="0" bIns="0" rtlCol="0">
            <a:spAutoFit/>
          </a:bodyPr>
          <a:lstStyle/>
          <a:p>
            <a:pPr marL="25168">
              <a:spcBef>
                <a:spcPts val="188"/>
              </a:spcBef>
              <a:tabLst>
                <a:tab pos="392614" algn="l"/>
                <a:tab pos="1172810" algn="l"/>
              </a:tabLst>
            </a:pPr>
            <a:r>
              <a:rPr sz="1585" spc="-10" dirty="0">
                <a:latin typeface="LM Roman 8"/>
                <a:cs typeface="LM Roman 8"/>
              </a:rPr>
              <a:t>1	2	</a:t>
            </a:r>
            <a:r>
              <a:rPr sz="2378" i="1" spc="222" baseline="3472" dirty="0">
                <a:latin typeface="Trebuchet MS"/>
                <a:cs typeface="Trebuchet MS"/>
              </a:rPr>
              <a:t>n</a:t>
            </a:r>
            <a:endParaRPr sz="2378" baseline="3472">
              <a:latin typeface="Trebuchet MS"/>
              <a:cs typeface="Trebuchet MS"/>
            </a:endParaRPr>
          </a:p>
        </p:txBody>
      </p:sp>
      <p:sp>
        <p:nvSpPr>
          <p:cNvPr id="70" name="object 70"/>
          <p:cNvSpPr txBox="1"/>
          <p:nvPr/>
        </p:nvSpPr>
        <p:spPr>
          <a:xfrm>
            <a:off x="3689885" y="4393698"/>
            <a:ext cx="2179460" cy="358348"/>
          </a:xfrm>
          <a:prstGeom prst="rect">
            <a:avLst/>
          </a:prstGeom>
        </p:spPr>
        <p:txBody>
          <a:bodyPr vert="horz" wrap="square" lIns="0" tIns="22650" rIns="0" bIns="0" rtlCol="0">
            <a:spAutoFit/>
          </a:bodyPr>
          <a:lstStyle/>
          <a:p>
            <a:pPr marL="25168">
              <a:spcBef>
                <a:spcPts val="178"/>
              </a:spcBef>
              <a:tabLst>
                <a:tab pos="1317523" algn="l"/>
                <a:tab pos="2076326" algn="l"/>
              </a:tabLst>
            </a:pPr>
            <a:r>
              <a:rPr sz="2180" i="1" spc="50" dirty="0">
                <a:latin typeface="Times New Roman"/>
                <a:cs typeface="Times New Roman"/>
              </a:rPr>
              <a:t>a </a:t>
            </a:r>
            <a:r>
              <a:rPr sz="2180" spc="-20" dirty="0">
                <a:latin typeface="MathJax_Main"/>
                <a:cs typeface="MathJax_Main"/>
              </a:rPr>
              <a:t>=</a:t>
            </a:r>
            <a:r>
              <a:rPr sz="2180" spc="50" dirty="0">
                <a:latin typeface="MathJax_Main"/>
                <a:cs typeface="MathJax_Main"/>
              </a:rPr>
              <a:t> </a:t>
            </a:r>
            <a:r>
              <a:rPr sz="2180" i="1" spc="-10" dirty="0">
                <a:latin typeface="Times New Roman"/>
                <a:cs typeface="Times New Roman"/>
              </a:rPr>
              <a:t>p</a:t>
            </a:r>
            <a:r>
              <a:rPr sz="2180" i="1" dirty="0">
                <a:latin typeface="Times New Roman"/>
                <a:cs typeface="Times New Roman"/>
              </a:rPr>
              <a:t>  </a:t>
            </a:r>
            <a:r>
              <a:rPr sz="2180" i="1" spc="168" dirty="0">
                <a:latin typeface="Times New Roman"/>
                <a:cs typeface="Times New Roman"/>
              </a:rPr>
              <a:t> </a:t>
            </a:r>
            <a:r>
              <a:rPr sz="2180" i="1" spc="-10" dirty="0">
                <a:latin typeface="Times New Roman"/>
                <a:cs typeface="Times New Roman"/>
              </a:rPr>
              <a:t>p</a:t>
            </a:r>
            <a:r>
              <a:rPr sz="2180" i="1" dirty="0">
                <a:latin typeface="Times New Roman"/>
                <a:cs typeface="Times New Roman"/>
              </a:rPr>
              <a:t>	</a:t>
            </a:r>
            <a:r>
              <a:rPr sz="2180" i="1" spc="-10" dirty="0">
                <a:latin typeface="Arial"/>
                <a:cs typeface="Arial"/>
              </a:rPr>
              <a:t>·</a:t>
            </a:r>
            <a:r>
              <a:rPr sz="2180" i="1" spc="-248" dirty="0">
                <a:latin typeface="Arial"/>
                <a:cs typeface="Arial"/>
              </a:rPr>
              <a:t> </a:t>
            </a:r>
            <a:r>
              <a:rPr sz="2180" i="1" spc="-10" dirty="0">
                <a:latin typeface="Arial"/>
                <a:cs typeface="Arial"/>
              </a:rPr>
              <a:t>·</a:t>
            </a:r>
            <a:r>
              <a:rPr sz="2180" i="1" spc="-248" dirty="0">
                <a:latin typeface="Arial"/>
                <a:cs typeface="Arial"/>
              </a:rPr>
              <a:t> </a:t>
            </a:r>
            <a:r>
              <a:rPr sz="2180" i="1" spc="-10" dirty="0">
                <a:latin typeface="Arial"/>
                <a:cs typeface="Arial"/>
              </a:rPr>
              <a:t>·</a:t>
            </a:r>
            <a:r>
              <a:rPr sz="2180" i="1" spc="-248" dirty="0">
                <a:latin typeface="Arial"/>
                <a:cs typeface="Arial"/>
              </a:rPr>
              <a:t> </a:t>
            </a:r>
            <a:r>
              <a:rPr sz="2180" i="1" spc="-10" dirty="0">
                <a:latin typeface="Times New Roman"/>
                <a:cs typeface="Times New Roman"/>
              </a:rPr>
              <a:t>p</a:t>
            </a:r>
            <a:r>
              <a:rPr sz="2180" i="1" dirty="0">
                <a:latin typeface="Times New Roman"/>
                <a:cs typeface="Times New Roman"/>
              </a:rPr>
              <a:t>	</a:t>
            </a:r>
            <a:r>
              <a:rPr sz="2180" i="1" spc="50" dirty="0">
                <a:latin typeface="Times New Roman"/>
                <a:cs typeface="Times New Roman"/>
              </a:rPr>
              <a:t>,</a:t>
            </a:r>
            <a:endParaRPr sz="2180">
              <a:latin typeface="Times New Roman"/>
              <a:cs typeface="Times New Roman"/>
            </a:endParaRPr>
          </a:p>
        </p:txBody>
      </p:sp>
      <p:sp>
        <p:nvSpPr>
          <p:cNvPr id="71" name="object 71"/>
          <p:cNvSpPr txBox="1"/>
          <p:nvPr/>
        </p:nvSpPr>
        <p:spPr>
          <a:xfrm>
            <a:off x="7126059" y="4423257"/>
            <a:ext cx="489498" cy="207141"/>
          </a:xfrm>
          <a:prstGeom prst="rect">
            <a:avLst/>
          </a:prstGeom>
        </p:spPr>
        <p:txBody>
          <a:bodyPr vert="horz" wrap="square" lIns="0" tIns="23909" rIns="0" bIns="0" rtlCol="0">
            <a:spAutoFit/>
          </a:bodyPr>
          <a:lstStyle/>
          <a:p>
            <a:pPr marL="25168">
              <a:spcBef>
                <a:spcPts val="188"/>
              </a:spcBef>
              <a:tabLst>
                <a:tab pos="371222" algn="l"/>
              </a:tabLst>
            </a:pPr>
            <a:r>
              <a:rPr sz="1189" spc="-10" dirty="0">
                <a:latin typeface="LM Roman 6"/>
                <a:cs typeface="LM Roman 6"/>
              </a:rPr>
              <a:t>1	2</a:t>
            </a:r>
            <a:endParaRPr sz="1189">
              <a:latin typeface="LM Roman 6"/>
              <a:cs typeface="LM Roman 6"/>
            </a:endParaRPr>
          </a:p>
        </p:txBody>
      </p:sp>
      <p:sp>
        <p:nvSpPr>
          <p:cNvPr id="72" name="object 72"/>
          <p:cNvSpPr txBox="1"/>
          <p:nvPr/>
        </p:nvSpPr>
        <p:spPr>
          <a:xfrm>
            <a:off x="7034903" y="4546309"/>
            <a:ext cx="503339" cy="268055"/>
          </a:xfrm>
          <a:prstGeom prst="rect">
            <a:avLst/>
          </a:prstGeom>
        </p:spPr>
        <p:txBody>
          <a:bodyPr vert="horz" wrap="square" lIns="0" tIns="23909" rIns="0" bIns="0" rtlCol="0">
            <a:spAutoFit/>
          </a:bodyPr>
          <a:lstStyle/>
          <a:p>
            <a:pPr marL="25168">
              <a:spcBef>
                <a:spcPts val="188"/>
              </a:spcBef>
            </a:pPr>
            <a:r>
              <a:rPr sz="1585" spc="-10" dirty="0">
                <a:latin typeface="LM Roman 8"/>
                <a:cs typeface="LM Roman 8"/>
              </a:rPr>
              <a:t>1</a:t>
            </a:r>
            <a:r>
              <a:rPr sz="1585" spc="50" dirty="0">
                <a:latin typeface="LM Roman 8"/>
                <a:cs typeface="LM Roman 8"/>
              </a:rPr>
              <a:t> </a:t>
            </a:r>
            <a:r>
              <a:rPr sz="1585" spc="-10" dirty="0">
                <a:latin typeface="LM Roman 8"/>
                <a:cs typeface="LM Roman 8"/>
              </a:rPr>
              <a:t>2</a:t>
            </a:r>
            <a:endParaRPr sz="1585">
              <a:latin typeface="LM Roman 8"/>
              <a:cs typeface="LM Roman 8"/>
            </a:endParaRPr>
          </a:p>
        </p:txBody>
      </p:sp>
      <p:sp>
        <p:nvSpPr>
          <p:cNvPr id="73" name="object 73"/>
          <p:cNvSpPr txBox="1"/>
          <p:nvPr/>
        </p:nvSpPr>
        <p:spPr>
          <a:xfrm>
            <a:off x="7034904" y="4354311"/>
            <a:ext cx="1247023" cy="268120"/>
          </a:xfrm>
          <a:prstGeom prst="rect">
            <a:avLst/>
          </a:prstGeom>
        </p:spPr>
        <p:txBody>
          <a:bodyPr vert="horz" wrap="square" lIns="0" tIns="23909" rIns="0" bIns="0" rtlCol="0">
            <a:spAutoFit/>
          </a:bodyPr>
          <a:lstStyle/>
          <a:p>
            <a:pPr marL="25168">
              <a:spcBef>
                <a:spcPts val="188"/>
              </a:spcBef>
              <a:tabLst>
                <a:tab pos="371222" algn="l"/>
                <a:tab pos="1128766" algn="l"/>
              </a:tabLst>
            </a:pPr>
            <a:r>
              <a:rPr sz="2378" i="1" spc="-252" baseline="3472" dirty="0">
                <a:latin typeface="Trebuchet MS"/>
                <a:cs typeface="Trebuchet MS"/>
              </a:rPr>
              <a:t>b	b	</a:t>
            </a:r>
            <a:r>
              <a:rPr sz="1585" i="1" spc="-168" dirty="0">
                <a:latin typeface="Trebuchet MS"/>
                <a:cs typeface="Trebuchet MS"/>
              </a:rPr>
              <a:t>b</a:t>
            </a:r>
            <a:endParaRPr sz="1585">
              <a:latin typeface="Trebuchet MS"/>
              <a:cs typeface="Trebuchet MS"/>
            </a:endParaRPr>
          </a:p>
        </p:txBody>
      </p:sp>
      <p:sp>
        <p:nvSpPr>
          <p:cNvPr id="74" name="object 74"/>
          <p:cNvSpPr txBox="1"/>
          <p:nvPr/>
        </p:nvSpPr>
        <p:spPr>
          <a:xfrm>
            <a:off x="8230511" y="4429522"/>
            <a:ext cx="167360" cy="207141"/>
          </a:xfrm>
          <a:prstGeom prst="rect">
            <a:avLst/>
          </a:prstGeom>
        </p:spPr>
        <p:txBody>
          <a:bodyPr vert="horz" wrap="square" lIns="0" tIns="23909" rIns="0" bIns="0" rtlCol="0">
            <a:spAutoFit/>
          </a:bodyPr>
          <a:lstStyle/>
          <a:p>
            <a:pPr marL="25168">
              <a:spcBef>
                <a:spcPts val="188"/>
              </a:spcBef>
            </a:pPr>
            <a:r>
              <a:rPr sz="1189" i="1" spc="159" dirty="0">
                <a:latin typeface="Verdana"/>
                <a:cs typeface="Verdana"/>
              </a:rPr>
              <a:t>n</a:t>
            </a:r>
            <a:endParaRPr sz="1189">
              <a:latin typeface="Verdana"/>
              <a:cs typeface="Verdana"/>
            </a:endParaRPr>
          </a:p>
        </p:txBody>
      </p:sp>
      <p:sp>
        <p:nvSpPr>
          <p:cNvPr id="75" name="object 75"/>
          <p:cNvSpPr txBox="1"/>
          <p:nvPr/>
        </p:nvSpPr>
        <p:spPr>
          <a:xfrm>
            <a:off x="8139331" y="4535538"/>
            <a:ext cx="179944" cy="268055"/>
          </a:xfrm>
          <a:prstGeom prst="rect">
            <a:avLst/>
          </a:prstGeom>
        </p:spPr>
        <p:txBody>
          <a:bodyPr vert="horz" wrap="square" lIns="0" tIns="23909" rIns="0" bIns="0" rtlCol="0">
            <a:spAutoFit/>
          </a:bodyPr>
          <a:lstStyle/>
          <a:p>
            <a:pPr marL="25168">
              <a:spcBef>
                <a:spcPts val="188"/>
              </a:spcBef>
            </a:pPr>
            <a:r>
              <a:rPr sz="1585" i="1" spc="149" dirty="0">
                <a:latin typeface="Trebuchet MS"/>
                <a:cs typeface="Trebuchet MS"/>
              </a:rPr>
              <a:t>n</a:t>
            </a:r>
            <a:endParaRPr sz="1585">
              <a:latin typeface="Trebuchet MS"/>
              <a:cs typeface="Trebuchet MS"/>
            </a:endParaRPr>
          </a:p>
        </p:txBody>
      </p:sp>
      <p:sp>
        <p:nvSpPr>
          <p:cNvPr id="76" name="object 76"/>
          <p:cNvSpPr txBox="1"/>
          <p:nvPr/>
        </p:nvSpPr>
        <p:spPr>
          <a:xfrm>
            <a:off x="6412968" y="4393699"/>
            <a:ext cx="2085084" cy="358348"/>
          </a:xfrm>
          <a:prstGeom prst="rect">
            <a:avLst/>
          </a:prstGeom>
        </p:spPr>
        <p:txBody>
          <a:bodyPr vert="horz" wrap="square" lIns="0" tIns="22650" rIns="0" bIns="0" rtlCol="0">
            <a:spAutoFit/>
          </a:bodyPr>
          <a:lstStyle/>
          <a:p>
            <a:pPr marL="25168">
              <a:spcBef>
                <a:spcPts val="178"/>
              </a:spcBef>
              <a:tabLst>
                <a:tab pos="1247054" algn="l"/>
              </a:tabLst>
            </a:pPr>
            <a:r>
              <a:rPr sz="2180" i="1" spc="-168" dirty="0">
                <a:latin typeface="Times New Roman"/>
                <a:cs typeface="Times New Roman"/>
              </a:rPr>
              <a:t>b  </a:t>
            </a:r>
            <a:r>
              <a:rPr sz="2180" spc="-20" dirty="0">
                <a:latin typeface="MathJax_Main"/>
                <a:cs typeface="MathJax_Main"/>
              </a:rPr>
              <a:t>=</a:t>
            </a:r>
            <a:r>
              <a:rPr sz="2180" spc="-109" dirty="0">
                <a:latin typeface="MathJax_Main"/>
                <a:cs typeface="MathJax_Main"/>
              </a:rPr>
              <a:t> </a:t>
            </a:r>
            <a:r>
              <a:rPr sz="2180" i="1" spc="-10" dirty="0">
                <a:latin typeface="Times New Roman"/>
                <a:cs typeface="Times New Roman"/>
              </a:rPr>
              <a:t>p  </a:t>
            </a:r>
            <a:r>
              <a:rPr sz="2180" i="1" spc="30" dirty="0">
                <a:latin typeface="Times New Roman"/>
                <a:cs typeface="Times New Roman"/>
              </a:rPr>
              <a:t> </a:t>
            </a:r>
            <a:r>
              <a:rPr sz="2180" i="1" spc="-10" dirty="0">
                <a:latin typeface="Times New Roman"/>
                <a:cs typeface="Times New Roman"/>
              </a:rPr>
              <a:t>p	</a:t>
            </a:r>
            <a:r>
              <a:rPr sz="2180" i="1" spc="-10" dirty="0">
                <a:latin typeface="Arial"/>
                <a:cs typeface="Arial"/>
              </a:rPr>
              <a:t>· · · </a:t>
            </a:r>
            <a:r>
              <a:rPr sz="2180" i="1" spc="-10" dirty="0">
                <a:latin typeface="Times New Roman"/>
                <a:cs typeface="Times New Roman"/>
              </a:rPr>
              <a:t>p</a:t>
            </a:r>
            <a:r>
              <a:rPr sz="2180" i="1" spc="416" dirty="0">
                <a:latin typeface="Times New Roman"/>
                <a:cs typeface="Times New Roman"/>
              </a:rPr>
              <a:t> </a:t>
            </a:r>
            <a:r>
              <a:rPr sz="2180" i="1" spc="50" dirty="0">
                <a:latin typeface="Times New Roman"/>
                <a:cs typeface="Times New Roman"/>
              </a:rPr>
              <a:t>,</a:t>
            </a:r>
            <a:endParaRPr sz="2180">
              <a:latin typeface="Times New Roman"/>
              <a:cs typeface="Times New Roman"/>
            </a:endParaRPr>
          </a:p>
        </p:txBody>
      </p:sp>
      <p:sp>
        <p:nvSpPr>
          <p:cNvPr id="77" name="object 77"/>
          <p:cNvSpPr txBox="1"/>
          <p:nvPr/>
        </p:nvSpPr>
        <p:spPr>
          <a:xfrm>
            <a:off x="1727239" y="4897666"/>
            <a:ext cx="5063595" cy="693824"/>
          </a:xfrm>
          <a:prstGeom prst="rect">
            <a:avLst/>
          </a:prstGeom>
        </p:spPr>
        <p:txBody>
          <a:bodyPr vert="horz" wrap="square" lIns="0" tIns="22650" rIns="0" bIns="0" rtlCol="0">
            <a:spAutoFit/>
          </a:bodyPr>
          <a:lstStyle/>
          <a:p>
            <a:pPr marL="75503">
              <a:spcBef>
                <a:spcPts val="178"/>
              </a:spcBef>
            </a:pPr>
            <a:r>
              <a:rPr sz="2180" i="1" spc="-10" dirty="0">
                <a:latin typeface="LM Sans 10"/>
                <a:cs typeface="LM Sans 10"/>
              </a:rPr>
              <a:t>where</a:t>
            </a:r>
            <a:r>
              <a:rPr sz="2180" i="1" spc="-30" dirty="0">
                <a:latin typeface="LM Sans 10"/>
                <a:cs typeface="LM Sans 10"/>
              </a:rPr>
              <a:t> </a:t>
            </a:r>
            <a:r>
              <a:rPr sz="2180" i="1" spc="-10" dirty="0">
                <a:latin typeface="LM Sans 10"/>
                <a:cs typeface="LM Sans 10"/>
              </a:rPr>
              <a:t>each</a:t>
            </a:r>
            <a:r>
              <a:rPr sz="2180" i="1" spc="-20" dirty="0">
                <a:latin typeface="LM Sans 10"/>
                <a:cs typeface="LM Sans 10"/>
              </a:rPr>
              <a:t> </a:t>
            </a:r>
            <a:r>
              <a:rPr sz="2180" i="1" spc="89" dirty="0">
                <a:latin typeface="Times New Roman"/>
                <a:cs typeface="Times New Roman"/>
              </a:rPr>
              <a:t>a</a:t>
            </a:r>
            <a:r>
              <a:rPr sz="2378" i="1" spc="133" baseline="-10416" dirty="0">
                <a:latin typeface="Trebuchet MS"/>
                <a:cs typeface="Trebuchet MS"/>
              </a:rPr>
              <a:t>i</a:t>
            </a:r>
            <a:r>
              <a:rPr sz="2180" i="1" spc="89" dirty="0">
                <a:latin typeface="Times New Roman"/>
                <a:cs typeface="Times New Roman"/>
              </a:rPr>
              <a:t>,</a:t>
            </a:r>
            <a:r>
              <a:rPr sz="2180" i="1" spc="-188" dirty="0">
                <a:latin typeface="Times New Roman"/>
                <a:cs typeface="Times New Roman"/>
              </a:rPr>
              <a:t> </a:t>
            </a:r>
            <a:r>
              <a:rPr sz="2180" i="1" spc="-50" dirty="0">
                <a:latin typeface="Times New Roman"/>
                <a:cs typeface="Times New Roman"/>
              </a:rPr>
              <a:t>b</a:t>
            </a:r>
            <a:r>
              <a:rPr sz="2378" i="1" spc="-73" baseline="-10416" dirty="0">
                <a:latin typeface="Trebuchet MS"/>
                <a:cs typeface="Trebuchet MS"/>
              </a:rPr>
              <a:t>i</a:t>
            </a:r>
            <a:r>
              <a:rPr sz="2378" i="1" spc="311" baseline="-10416" dirty="0">
                <a:latin typeface="Trebuchet MS"/>
                <a:cs typeface="Trebuchet MS"/>
              </a:rPr>
              <a:t> </a:t>
            </a:r>
            <a:r>
              <a:rPr sz="2180" i="1" spc="486" dirty="0">
                <a:latin typeface="Arial"/>
                <a:cs typeface="Arial"/>
              </a:rPr>
              <a:t>≥</a:t>
            </a:r>
            <a:r>
              <a:rPr sz="2180" i="1" spc="-20" dirty="0">
                <a:latin typeface="Arial"/>
                <a:cs typeface="Arial"/>
              </a:rPr>
              <a:t> </a:t>
            </a:r>
            <a:r>
              <a:rPr sz="2180" spc="-10" dirty="0">
                <a:latin typeface="MathJax_Main"/>
                <a:cs typeface="MathJax_Main"/>
              </a:rPr>
              <a:t>0</a:t>
            </a:r>
            <a:r>
              <a:rPr sz="2180" spc="149" dirty="0">
                <a:latin typeface="MathJax_Main"/>
                <a:cs typeface="MathJax_Main"/>
              </a:rPr>
              <a:t> </a:t>
            </a:r>
            <a:r>
              <a:rPr sz="2180" i="1" spc="-40" dirty="0">
                <a:latin typeface="LM Sans 10"/>
                <a:cs typeface="LM Sans 10"/>
              </a:rPr>
              <a:t>for</a:t>
            </a:r>
            <a:r>
              <a:rPr sz="2180" i="1" spc="-20" dirty="0">
                <a:latin typeface="LM Sans 10"/>
                <a:cs typeface="LM Sans 10"/>
              </a:rPr>
              <a:t> </a:t>
            </a:r>
            <a:r>
              <a:rPr sz="2180" spc="-10" dirty="0">
                <a:latin typeface="MathJax_Main"/>
                <a:cs typeface="MathJax_Main"/>
              </a:rPr>
              <a:t>1</a:t>
            </a:r>
            <a:r>
              <a:rPr sz="2180" spc="40" dirty="0">
                <a:latin typeface="MathJax_Main"/>
                <a:cs typeface="MathJax_Main"/>
              </a:rPr>
              <a:t> </a:t>
            </a:r>
            <a:r>
              <a:rPr sz="2180" i="1" spc="486" dirty="0">
                <a:latin typeface="Arial"/>
                <a:cs typeface="Arial"/>
              </a:rPr>
              <a:t>≤</a:t>
            </a:r>
            <a:r>
              <a:rPr sz="2180" i="1" spc="-20" dirty="0">
                <a:latin typeface="Arial"/>
                <a:cs typeface="Arial"/>
              </a:rPr>
              <a:t> </a:t>
            </a:r>
            <a:r>
              <a:rPr sz="2180" i="1" spc="139" dirty="0">
                <a:latin typeface="Times New Roman"/>
                <a:cs typeface="Times New Roman"/>
              </a:rPr>
              <a:t>i</a:t>
            </a:r>
            <a:r>
              <a:rPr sz="2180" i="1" spc="50" dirty="0">
                <a:latin typeface="Times New Roman"/>
                <a:cs typeface="Times New Roman"/>
              </a:rPr>
              <a:t> </a:t>
            </a:r>
            <a:r>
              <a:rPr sz="2180" i="1" spc="486" dirty="0">
                <a:latin typeface="Arial"/>
                <a:cs typeface="Arial"/>
              </a:rPr>
              <a:t>≤</a:t>
            </a:r>
            <a:r>
              <a:rPr sz="2180" i="1" spc="-20" dirty="0">
                <a:latin typeface="Arial"/>
                <a:cs typeface="Arial"/>
              </a:rPr>
              <a:t> </a:t>
            </a:r>
            <a:r>
              <a:rPr sz="2180" i="1" spc="99" dirty="0">
                <a:latin typeface="Times New Roman"/>
                <a:cs typeface="Times New Roman"/>
              </a:rPr>
              <a:t>n</a:t>
            </a:r>
            <a:r>
              <a:rPr sz="2180" i="1" spc="99" dirty="0">
                <a:latin typeface="LM Sans 10"/>
                <a:cs typeface="LM Sans 10"/>
              </a:rPr>
              <a:t>.</a:t>
            </a:r>
            <a:r>
              <a:rPr sz="2180" i="1" spc="208" dirty="0">
                <a:latin typeface="LM Sans 10"/>
                <a:cs typeface="LM Sans 10"/>
              </a:rPr>
              <a:t> </a:t>
            </a:r>
            <a:r>
              <a:rPr sz="2180" i="1" spc="-20" dirty="0">
                <a:latin typeface="LM Sans 10"/>
                <a:cs typeface="LM Sans 10"/>
              </a:rPr>
              <a:t>Then,</a:t>
            </a:r>
            <a:endParaRPr sz="2180">
              <a:latin typeface="LM Sans 10"/>
              <a:cs typeface="LM Sans 10"/>
            </a:endParaRPr>
          </a:p>
        </p:txBody>
      </p:sp>
      <p:sp>
        <p:nvSpPr>
          <p:cNvPr id="78" name="object 78"/>
          <p:cNvSpPr txBox="1"/>
          <p:nvPr/>
        </p:nvSpPr>
        <p:spPr>
          <a:xfrm>
            <a:off x="3364779" y="5547075"/>
            <a:ext cx="1580486" cy="358348"/>
          </a:xfrm>
          <a:prstGeom prst="rect">
            <a:avLst/>
          </a:prstGeom>
        </p:spPr>
        <p:txBody>
          <a:bodyPr vert="horz" wrap="square" lIns="0" tIns="22650" rIns="0" bIns="0" rtlCol="0">
            <a:spAutoFit/>
          </a:bodyPr>
          <a:lstStyle/>
          <a:p>
            <a:pPr marL="25168">
              <a:spcBef>
                <a:spcPts val="178"/>
              </a:spcBef>
            </a:pPr>
            <a:r>
              <a:rPr sz="2180" dirty="0">
                <a:latin typeface="MathJax_Main"/>
                <a:cs typeface="MathJax_Main"/>
              </a:rPr>
              <a:t>lcm(</a:t>
            </a:r>
            <a:r>
              <a:rPr sz="2180" i="1" dirty="0">
                <a:latin typeface="Times New Roman"/>
                <a:cs typeface="Times New Roman"/>
              </a:rPr>
              <a:t>a, </a:t>
            </a:r>
            <a:r>
              <a:rPr sz="2180" i="1" spc="-89" dirty="0">
                <a:latin typeface="Times New Roman"/>
                <a:cs typeface="Times New Roman"/>
              </a:rPr>
              <a:t>b</a:t>
            </a:r>
            <a:r>
              <a:rPr sz="2180" spc="-89" dirty="0">
                <a:latin typeface="MathJax_Main"/>
                <a:cs typeface="MathJax_Main"/>
              </a:rPr>
              <a:t>) </a:t>
            </a:r>
            <a:r>
              <a:rPr sz="2180" spc="-20" dirty="0">
                <a:latin typeface="MathJax_Main"/>
                <a:cs typeface="MathJax_Main"/>
              </a:rPr>
              <a:t>=</a:t>
            </a:r>
            <a:r>
              <a:rPr sz="2180" spc="-129" dirty="0">
                <a:latin typeface="MathJax_Main"/>
                <a:cs typeface="MathJax_Main"/>
              </a:rPr>
              <a:t> </a:t>
            </a:r>
            <a:r>
              <a:rPr sz="2180" i="1" spc="-10" dirty="0">
                <a:latin typeface="Times New Roman"/>
                <a:cs typeface="Times New Roman"/>
              </a:rPr>
              <a:t>p</a:t>
            </a:r>
            <a:endParaRPr sz="2180">
              <a:latin typeface="Times New Roman"/>
              <a:cs typeface="Times New Roman"/>
            </a:endParaRPr>
          </a:p>
        </p:txBody>
      </p:sp>
      <p:sp>
        <p:nvSpPr>
          <p:cNvPr id="79" name="object 79"/>
          <p:cNvSpPr txBox="1"/>
          <p:nvPr/>
        </p:nvSpPr>
        <p:spPr>
          <a:xfrm>
            <a:off x="5487286" y="5554335"/>
            <a:ext cx="397638" cy="207141"/>
          </a:xfrm>
          <a:prstGeom prst="rect">
            <a:avLst/>
          </a:prstGeom>
        </p:spPr>
        <p:txBody>
          <a:bodyPr vert="horz" wrap="square" lIns="0" tIns="23909" rIns="0" bIns="0" rtlCol="0">
            <a:spAutoFit/>
          </a:bodyPr>
          <a:lstStyle/>
          <a:p>
            <a:pPr marL="25168">
              <a:spcBef>
                <a:spcPts val="188"/>
              </a:spcBef>
            </a:pPr>
            <a:r>
              <a:rPr sz="1189" spc="-10" dirty="0">
                <a:latin typeface="LM Roman 6"/>
                <a:cs typeface="LM Roman 6"/>
              </a:rPr>
              <a:t>1</a:t>
            </a:r>
            <a:r>
              <a:rPr sz="1189" spc="139" dirty="0">
                <a:latin typeface="LM Roman 6"/>
                <a:cs typeface="LM Roman 6"/>
              </a:rPr>
              <a:t> </a:t>
            </a:r>
            <a:r>
              <a:rPr sz="1189" spc="-10" dirty="0">
                <a:latin typeface="LM Roman 6"/>
                <a:cs typeface="LM Roman 6"/>
              </a:rPr>
              <a:t>1</a:t>
            </a:r>
            <a:endParaRPr sz="1189">
              <a:latin typeface="LM Roman 6"/>
              <a:cs typeface="LM Roman 6"/>
            </a:endParaRPr>
          </a:p>
        </p:txBody>
      </p:sp>
      <p:sp>
        <p:nvSpPr>
          <p:cNvPr id="80" name="object 80"/>
          <p:cNvSpPr txBox="1"/>
          <p:nvPr/>
        </p:nvSpPr>
        <p:spPr>
          <a:xfrm>
            <a:off x="6672877" y="5554335"/>
            <a:ext cx="397638" cy="207141"/>
          </a:xfrm>
          <a:prstGeom prst="rect">
            <a:avLst/>
          </a:prstGeom>
        </p:spPr>
        <p:txBody>
          <a:bodyPr vert="horz" wrap="square" lIns="0" tIns="23909" rIns="0" bIns="0" rtlCol="0">
            <a:spAutoFit/>
          </a:bodyPr>
          <a:lstStyle/>
          <a:p>
            <a:pPr marL="25168">
              <a:spcBef>
                <a:spcPts val="188"/>
              </a:spcBef>
            </a:pPr>
            <a:r>
              <a:rPr sz="1189" spc="-10" dirty="0">
                <a:latin typeface="LM Roman 6"/>
                <a:cs typeface="LM Roman 6"/>
              </a:rPr>
              <a:t>2</a:t>
            </a:r>
            <a:r>
              <a:rPr sz="1189" spc="139" dirty="0">
                <a:latin typeface="LM Roman 6"/>
                <a:cs typeface="LM Roman 6"/>
              </a:rPr>
              <a:t> </a:t>
            </a:r>
            <a:r>
              <a:rPr sz="1189" spc="-10" dirty="0">
                <a:latin typeface="LM Roman 6"/>
                <a:cs typeface="LM Roman 6"/>
              </a:rPr>
              <a:t>2</a:t>
            </a:r>
            <a:endParaRPr sz="1189">
              <a:latin typeface="LM Roman 6"/>
              <a:cs typeface="LM Roman 6"/>
            </a:endParaRPr>
          </a:p>
        </p:txBody>
      </p:sp>
      <p:sp>
        <p:nvSpPr>
          <p:cNvPr id="81" name="object 81"/>
          <p:cNvSpPr txBox="1"/>
          <p:nvPr/>
        </p:nvSpPr>
        <p:spPr>
          <a:xfrm>
            <a:off x="4894554" y="5476330"/>
            <a:ext cx="2271319" cy="268055"/>
          </a:xfrm>
          <a:prstGeom prst="rect">
            <a:avLst/>
          </a:prstGeom>
        </p:spPr>
        <p:txBody>
          <a:bodyPr vert="horz" wrap="square" lIns="0" tIns="23909" rIns="0" bIns="0" rtlCol="0">
            <a:spAutoFit/>
          </a:bodyPr>
          <a:lstStyle/>
          <a:p>
            <a:pPr marL="25168">
              <a:spcBef>
                <a:spcPts val="188"/>
              </a:spcBef>
            </a:pPr>
            <a:r>
              <a:rPr sz="1585" dirty="0">
                <a:latin typeface="LM Roman 8"/>
                <a:cs typeface="LM Roman 8"/>
              </a:rPr>
              <a:t>max(</a:t>
            </a:r>
            <a:r>
              <a:rPr sz="1585" i="1" dirty="0">
                <a:latin typeface="Trebuchet MS"/>
                <a:cs typeface="Trebuchet MS"/>
              </a:rPr>
              <a:t>a </a:t>
            </a:r>
            <a:r>
              <a:rPr sz="1585" i="1" spc="-149" dirty="0">
                <a:latin typeface="Trebuchet MS"/>
                <a:cs typeface="Trebuchet MS"/>
              </a:rPr>
              <a:t>,b </a:t>
            </a:r>
            <a:r>
              <a:rPr sz="1585" spc="-10" dirty="0">
                <a:latin typeface="LM Roman 8"/>
                <a:cs typeface="LM Roman 8"/>
              </a:rPr>
              <a:t>) </a:t>
            </a:r>
            <a:r>
              <a:rPr sz="1585" dirty="0">
                <a:latin typeface="LM Roman 8"/>
                <a:cs typeface="LM Roman 8"/>
              </a:rPr>
              <a:t>max(</a:t>
            </a:r>
            <a:r>
              <a:rPr sz="1585" i="1" dirty="0">
                <a:latin typeface="Trebuchet MS"/>
                <a:cs typeface="Trebuchet MS"/>
              </a:rPr>
              <a:t>a </a:t>
            </a:r>
            <a:r>
              <a:rPr sz="1585" i="1" spc="-149" dirty="0">
                <a:latin typeface="Trebuchet MS"/>
                <a:cs typeface="Trebuchet MS"/>
              </a:rPr>
              <a:t>,b</a:t>
            </a:r>
            <a:r>
              <a:rPr sz="1585" i="1" spc="-109" dirty="0">
                <a:latin typeface="Trebuchet MS"/>
                <a:cs typeface="Trebuchet MS"/>
              </a:rPr>
              <a:t> </a:t>
            </a:r>
            <a:r>
              <a:rPr sz="1585" spc="-10" dirty="0">
                <a:latin typeface="LM Roman 8"/>
                <a:cs typeface="LM Roman 8"/>
              </a:rPr>
              <a:t>)</a:t>
            </a:r>
            <a:endParaRPr sz="1585">
              <a:latin typeface="LM Roman 8"/>
              <a:cs typeface="LM Roman 8"/>
            </a:endParaRPr>
          </a:p>
        </p:txBody>
      </p:sp>
      <p:sp>
        <p:nvSpPr>
          <p:cNvPr id="82" name="object 82"/>
          <p:cNvSpPr txBox="1"/>
          <p:nvPr/>
        </p:nvSpPr>
        <p:spPr>
          <a:xfrm>
            <a:off x="5942002" y="5547075"/>
            <a:ext cx="1786855" cy="358348"/>
          </a:xfrm>
          <a:prstGeom prst="rect">
            <a:avLst/>
          </a:prstGeom>
        </p:spPr>
        <p:txBody>
          <a:bodyPr vert="horz" wrap="square" lIns="0" tIns="22650" rIns="0" bIns="0" rtlCol="0">
            <a:spAutoFit/>
          </a:bodyPr>
          <a:lstStyle/>
          <a:p>
            <a:pPr marL="25168">
              <a:spcBef>
                <a:spcPts val="178"/>
              </a:spcBef>
              <a:tabLst>
                <a:tab pos="1255863" algn="l"/>
              </a:tabLst>
            </a:pPr>
            <a:r>
              <a:rPr sz="2180" i="1" spc="-10" dirty="0">
                <a:latin typeface="Times New Roman"/>
                <a:cs typeface="Times New Roman"/>
              </a:rPr>
              <a:t>p	</a:t>
            </a:r>
            <a:r>
              <a:rPr sz="2180" i="1" spc="-10" dirty="0">
                <a:latin typeface="Arial"/>
                <a:cs typeface="Arial"/>
              </a:rPr>
              <a:t>·</a:t>
            </a:r>
            <a:r>
              <a:rPr sz="2180" i="1" spc="-297" dirty="0">
                <a:latin typeface="Arial"/>
                <a:cs typeface="Arial"/>
              </a:rPr>
              <a:t> </a:t>
            </a:r>
            <a:r>
              <a:rPr sz="2180" i="1" spc="-10" dirty="0">
                <a:latin typeface="Arial"/>
                <a:cs typeface="Arial"/>
              </a:rPr>
              <a:t>·</a:t>
            </a:r>
            <a:r>
              <a:rPr sz="2180" i="1" spc="-297" dirty="0">
                <a:latin typeface="Arial"/>
                <a:cs typeface="Arial"/>
              </a:rPr>
              <a:t> </a:t>
            </a:r>
            <a:r>
              <a:rPr sz="2180" i="1" spc="-10" dirty="0">
                <a:latin typeface="Arial"/>
                <a:cs typeface="Arial"/>
              </a:rPr>
              <a:t>·</a:t>
            </a:r>
            <a:r>
              <a:rPr sz="2180" i="1" spc="-297" dirty="0">
                <a:latin typeface="Arial"/>
                <a:cs typeface="Arial"/>
              </a:rPr>
              <a:t> </a:t>
            </a:r>
            <a:r>
              <a:rPr sz="2180" i="1" spc="-10" dirty="0">
                <a:latin typeface="Times New Roman"/>
                <a:cs typeface="Times New Roman"/>
              </a:rPr>
              <a:t>p</a:t>
            </a:r>
            <a:endParaRPr sz="2180">
              <a:latin typeface="Times New Roman"/>
              <a:cs typeface="Times New Roman"/>
            </a:endParaRPr>
          </a:p>
        </p:txBody>
      </p:sp>
      <p:sp>
        <p:nvSpPr>
          <p:cNvPr id="83" name="object 83"/>
          <p:cNvSpPr txBox="1"/>
          <p:nvPr/>
        </p:nvSpPr>
        <p:spPr>
          <a:xfrm>
            <a:off x="8270274" y="5582900"/>
            <a:ext cx="445455" cy="207141"/>
          </a:xfrm>
          <a:prstGeom prst="rect">
            <a:avLst/>
          </a:prstGeom>
        </p:spPr>
        <p:txBody>
          <a:bodyPr vert="horz" wrap="square" lIns="0" tIns="23909" rIns="0" bIns="0" rtlCol="0">
            <a:spAutoFit/>
          </a:bodyPr>
          <a:lstStyle/>
          <a:p>
            <a:pPr marL="25168">
              <a:spcBef>
                <a:spcPts val="188"/>
              </a:spcBef>
            </a:pPr>
            <a:r>
              <a:rPr sz="1189" i="1" spc="159" dirty="0">
                <a:latin typeface="Verdana"/>
                <a:cs typeface="Verdana"/>
              </a:rPr>
              <a:t>n</a:t>
            </a:r>
            <a:r>
              <a:rPr sz="1189" i="1" spc="684" dirty="0">
                <a:latin typeface="Verdana"/>
                <a:cs typeface="Verdana"/>
              </a:rPr>
              <a:t> </a:t>
            </a:r>
            <a:r>
              <a:rPr sz="1189" i="1" spc="159" dirty="0">
                <a:latin typeface="Verdana"/>
                <a:cs typeface="Verdana"/>
              </a:rPr>
              <a:t>n</a:t>
            </a:r>
            <a:endParaRPr sz="1189">
              <a:latin typeface="Verdana"/>
              <a:cs typeface="Verdana"/>
            </a:endParaRPr>
          </a:p>
        </p:txBody>
      </p:sp>
      <p:sp>
        <p:nvSpPr>
          <p:cNvPr id="84" name="object 84"/>
          <p:cNvSpPr txBox="1"/>
          <p:nvPr/>
        </p:nvSpPr>
        <p:spPr>
          <a:xfrm>
            <a:off x="7677543" y="5507688"/>
            <a:ext cx="1133772" cy="268055"/>
          </a:xfrm>
          <a:prstGeom prst="rect">
            <a:avLst/>
          </a:prstGeom>
        </p:spPr>
        <p:txBody>
          <a:bodyPr vert="horz" wrap="square" lIns="0" tIns="23909" rIns="0" bIns="0" rtlCol="0">
            <a:spAutoFit/>
          </a:bodyPr>
          <a:lstStyle/>
          <a:p>
            <a:pPr marL="25168">
              <a:spcBef>
                <a:spcPts val="188"/>
              </a:spcBef>
            </a:pPr>
            <a:r>
              <a:rPr sz="1585" dirty="0">
                <a:latin typeface="LM Roman 8"/>
                <a:cs typeface="LM Roman 8"/>
              </a:rPr>
              <a:t>max(</a:t>
            </a:r>
            <a:r>
              <a:rPr sz="1585" i="1" dirty="0">
                <a:latin typeface="Trebuchet MS"/>
                <a:cs typeface="Trebuchet MS"/>
              </a:rPr>
              <a:t>a </a:t>
            </a:r>
            <a:r>
              <a:rPr sz="1585" i="1" spc="-149" dirty="0">
                <a:latin typeface="Trebuchet MS"/>
                <a:cs typeface="Trebuchet MS"/>
              </a:rPr>
              <a:t>,b</a:t>
            </a:r>
            <a:r>
              <a:rPr sz="1585" i="1" spc="119" dirty="0">
                <a:latin typeface="Trebuchet MS"/>
                <a:cs typeface="Trebuchet MS"/>
              </a:rPr>
              <a:t> </a:t>
            </a:r>
            <a:r>
              <a:rPr sz="1585" spc="-10" dirty="0">
                <a:latin typeface="LM Roman 8"/>
                <a:cs typeface="LM Roman 8"/>
              </a:rPr>
              <a:t>)</a:t>
            </a:r>
            <a:endParaRPr sz="1585">
              <a:latin typeface="LM Roman 8"/>
              <a:cs typeface="LM Roman 8"/>
            </a:endParaRPr>
          </a:p>
        </p:txBody>
      </p:sp>
      <p:sp>
        <p:nvSpPr>
          <p:cNvPr id="85" name="object 85"/>
          <p:cNvSpPr txBox="1"/>
          <p:nvPr/>
        </p:nvSpPr>
        <p:spPr>
          <a:xfrm>
            <a:off x="4894554" y="5699688"/>
            <a:ext cx="2963411" cy="268120"/>
          </a:xfrm>
          <a:prstGeom prst="rect">
            <a:avLst/>
          </a:prstGeom>
        </p:spPr>
        <p:txBody>
          <a:bodyPr vert="horz" wrap="square" lIns="0" tIns="23909" rIns="0" bIns="0" rtlCol="0">
            <a:spAutoFit/>
          </a:bodyPr>
          <a:lstStyle/>
          <a:p>
            <a:pPr marL="25168">
              <a:spcBef>
                <a:spcPts val="188"/>
              </a:spcBef>
              <a:tabLst>
                <a:tab pos="1210561" algn="l"/>
                <a:tab pos="2807445" algn="l"/>
              </a:tabLst>
            </a:pPr>
            <a:r>
              <a:rPr sz="1585" spc="-10" dirty="0">
                <a:latin typeface="LM Roman 8"/>
                <a:cs typeface="LM Roman 8"/>
              </a:rPr>
              <a:t>1	2	</a:t>
            </a:r>
            <a:r>
              <a:rPr sz="2378" i="1" spc="222" baseline="3472" dirty="0">
                <a:latin typeface="Trebuchet MS"/>
                <a:cs typeface="Trebuchet MS"/>
              </a:rPr>
              <a:t>n</a:t>
            </a:r>
            <a:endParaRPr sz="2378" baseline="3472">
              <a:latin typeface="Trebuchet MS"/>
              <a:cs typeface="Trebuchet MS"/>
            </a:endParaRPr>
          </a:p>
        </p:txBody>
      </p:sp>
      <p:sp>
        <p:nvSpPr>
          <p:cNvPr id="86" name="object 86"/>
          <p:cNvSpPr txBox="1"/>
          <p:nvPr/>
        </p:nvSpPr>
        <p:spPr>
          <a:xfrm>
            <a:off x="1777574" y="6137567"/>
            <a:ext cx="6756074" cy="693824"/>
          </a:xfrm>
          <a:prstGeom prst="rect">
            <a:avLst/>
          </a:prstGeom>
        </p:spPr>
        <p:txBody>
          <a:bodyPr vert="horz" wrap="square" lIns="0" tIns="22650" rIns="0" bIns="0" rtlCol="0">
            <a:spAutoFit/>
          </a:bodyPr>
          <a:lstStyle/>
          <a:p>
            <a:pPr marL="25168">
              <a:spcBef>
                <a:spcPts val="178"/>
              </a:spcBef>
            </a:pPr>
            <a:r>
              <a:rPr sz="2180" spc="-10" dirty="0">
                <a:latin typeface="LM Sans 10"/>
                <a:cs typeface="LM Sans 10"/>
              </a:rPr>
              <a:t>Proof: </a:t>
            </a:r>
            <a:r>
              <a:rPr sz="2180" spc="-20" dirty="0">
                <a:latin typeface="LM Sans 10"/>
                <a:cs typeface="LM Sans 10"/>
              </a:rPr>
              <a:t>left as </a:t>
            </a:r>
            <a:r>
              <a:rPr sz="2180" spc="-10" dirty="0">
                <a:latin typeface="LM Sans 10"/>
                <a:cs typeface="LM Sans 10"/>
              </a:rPr>
              <a:t>exercise </a:t>
            </a:r>
            <a:r>
              <a:rPr sz="2180" spc="-30" dirty="0">
                <a:latin typeface="LM Sans 10"/>
                <a:cs typeface="LM Sans 10"/>
              </a:rPr>
              <a:t>(similar </a:t>
            </a:r>
            <a:r>
              <a:rPr sz="2180" spc="-10" dirty="0">
                <a:latin typeface="LM Sans 10"/>
                <a:cs typeface="LM Sans 10"/>
              </a:rPr>
              <a:t>to the </a:t>
            </a:r>
            <a:r>
              <a:rPr sz="2180" spc="-30" dirty="0">
                <a:latin typeface="LM Sans 10"/>
                <a:cs typeface="LM Sans 10"/>
              </a:rPr>
              <a:t>previous</a:t>
            </a:r>
            <a:r>
              <a:rPr sz="2180" spc="297" dirty="0">
                <a:latin typeface="LM Sans 10"/>
                <a:cs typeface="LM Sans 10"/>
              </a:rPr>
              <a:t> </a:t>
            </a:r>
            <a:r>
              <a:rPr sz="2180" spc="-10" dirty="0">
                <a:latin typeface="LM Sans 10"/>
                <a:cs typeface="LM Sans 10"/>
              </a:rPr>
              <a:t>proposition)</a:t>
            </a:r>
            <a:endParaRPr sz="2180">
              <a:latin typeface="LM Sans 10"/>
              <a:cs typeface="LM Sans 10"/>
            </a:endParaRPr>
          </a:p>
        </p:txBody>
      </p:sp>
    </p:spTree>
    <p:extLst>
      <p:ext uri="{BB962C8B-B14F-4D97-AF65-F5344CB8AC3E}">
        <p14:creationId xmlns:p14="http://schemas.microsoft.com/office/powerpoint/2010/main" val="1013176834"/>
      </p:ext>
    </p:extLst>
  </p:cSld>
  <p:clrMapOvr>
    <a:masterClrMapping/>
  </p:clrMapOvr>
  <p:transition>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object 43"/>
          <p:cNvSpPr txBox="1"/>
          <p:nvPr/>
        </p:nvSpPr>
        <p:spPr>
          <a:xfrm>
            <a:off x="1528195" y="503867"/>
            <a:ext cx="9131836" cy="199518"/>
          </a:xfrm>
          <a:prstGeom prst="rect">
            <a:avLst/>
          </a:prstGeom>
          <a:solidFill>
            <a:srgbClr val="8484D1"/>
          </a:solidFill>
        </p:spPr>
        <p:txBody>
          <a:bodyPr vert="horz" wrap="square" lIns="0" tIns="16359" rIns="0" bIns="0" rtlCol="0">
            <a:spAutoFit/>
          </a:bodyPr>
          <a:lstStyle/>
          <a:p>
            <a:pPr marL="213925">
              <a:spcBef>
                <a:spcPts val="129"/>
              </a:spcBef>
            </a:pPr>
            <a:r>
              <a:rPr sz="1189" spc="-10" dirty="0">
                <a:solidFill>
                  <a:srgbClr val="FFFFFF"/>
                </a:solidFill>
                <a:latin typeface="LM Sans 8"/>
                <a:cs typeface="LM Sans 8"/>
              </a:rPr>
              <a:t>GCDs and</a:t>
            </a:r>
            <a:r>
              <a:rPr sz="1189" spc="-20" dirty="0">
                <a:solidFill>
                  <a:srgbClr val="FFFFFF"/>
                </a:solidFill>
                <a:latin typeface="LM Sans 8"/>
                <a:cs typeface="LM Sans 8"/>
              </a:rPr>
              <a:t> </a:t>
            </a:r>
            <a:r>
              <a:rPr sz="1189" spc="-10" dirty="0">
                <a:solidFill>
                  <a:srgbClr val="FFFFFF"/>
                </a:solidFill>
                <a:latin typeface="LM Sans 8"/>
                <a:cs typeface="LM Sans 8"/>
              </a:rPr>
              <a:t>LCMs</a:t>
            </a:r>
            <a:endParaRPr sz="1189">
              <a:latin typeface="LM Sans 8"/>
              <a:cs typeface="LM Sans 8"/>
            </a:endParaRPr>
          </a:p>
        </p:txBody>
      </p:sp>
      <p:grpSp>
        <p:nvGrpSpPr>
          <p:cNvPr id="44" name="object 44"/>
          <p:cNvGrpSpPr/>
          <p:nvPr/>
        </p:nvGrpSpPr>
        <p:grpSpPr>
          <a:xfrm>
            <a:off x="1702071" y="916807"/>
            <a:ext cx="8885200" cy="1550286"/>
            <a:chOff x="87743" y="462648"/>
            <a:chExt cx="4483735" cy="782320"/>
          </a:xfrm>
        </p:grpSpPr>
        <p:sp>
          <p:nvSpPr>
            <p:cNvPr id="45" name="object 45"/>
            <p:cNvSpPr/>
            <p:nvPr/>
          </p:nvSpPr>
          <p:spPr>
            <a:xfrm>
              <a:off x="87743" y="462648"/>
              <a:ext cx="4432935" cy="187960"/>
            </a:xfrm>
            <a:custGeom>
              <a:avLst/>
              <a:gdLst/>
              <a:ahLst/>
              <a:cxnLst/>
              <a:rect l="l" t="t" r="r" b="b"/>
              <a:pathLst>
                <a:path w="4432935" h="187959">
                  <a:moveTo>
                    <a:pt x="4381767" y="0"/>
                  </a:moveTo>
                  <a:lnTo>
                    <a:pt x="50800" y="0"/>
                  </a:lnTo>
                  <a:lnTo>
                    <a:pt x="31075" y="4008"/>
                  </a:lnTo>
                  <a:lnTo>
                    <a:pt x="14922" y="14922"/>
                  </a:lnTo>
                  <a:lnTo>
                    <a:pt x="4008" y="31075"/>
                  </a:lnTo>
                  <a:lnTo>
                    <a:pt x="0" y="50800"/>
                  </a:lnTo>
                  <a:lnTo>
                    <a:pt x="0" y="187824"/>
                  </a:lnTo>
                  <a:lnTo>
                    <a:pt x="4432567" y="187824"/>
                  </a:lnTo>
                  <a:lnTo>
                    <a:pt x="4432567" y="50800"/>
                  </a:lnTo>
                  <a:lnTo>
                    <a:pt x="4428558" y="31075"/>
                  </a:lnTo>
                  <a:lnTo>
                    <a:pt x="4417644" y="14922"/>
                  </a:lnTo>
                  <a:lnTo>
                    <a:pt x="4401492" y="4008"/>
                  </a:lnTo>
                  <a:lnTo>
                    <a:pt x="4381767" y="0"/>
                  </a:lnTo>
                  <a:close/>
                </a:path>
              </a:pathLst>
            </a:custGeom>
            <a:solidFill>
              <a:srgbClr val="D6D6EF"/>
            </a:solidFill>
          </p:spPr>
          <p:txBody>
            <a:bodyPr wrap="square" lIns="0" tIns="0" rIns="0" bIns="0" rtlCol="0"/>
            <a:lstStyle/>
            <a:p>
              <a:endParaRPr sz="3567"/>
            </a:p>
          </p:txBody>
        </p:sp>
        <p:sp>
          <p:nvSpPr>
            <p:cNvPr id="46" name="object 46"/>
            <p:cNvSpPr/>
            <p:nvPr/>
          </p:nvSpPr>
          <p:spPr>
            <a:xfrm>
              <a:off x="87744" y="637819"/>
              <a:ext cx="4432566" cy="50609"/>
            </a:xfrm>
            <a:prstGeom prst="rect">
              <a:avLst/>
            </a:prstGeom>
            <a:blipFill>
              <a:blip r:embed="rId2" cstate="print"/>
              <a:stretch>
                <a:fillRect/>
              </a:stretch>
            </a:blipFill>
          </p:spPr>
          <p:txBody>
            <a:bodyPr wrap="square" lIns="0" tIns="0" rIns="0" bIns="0" rtlCol="0"/>
            <a:lstStyle/>
            <a:p>
              <a:endParaRPr sz="3567"/>
            </a:p>
          </p:txBody>
        </p:sp>
        <p:sp>
          <p:nvSpPr>
            <p:cNvPr id="47" name="object 47"/>
            <p:cNvSpPr/>
            <p:nvPr/>
          </p:nvSpPr>
          <p:spPr>
            <a:xfrm>
              <a:off x="138544" y="1143139"/>
              <a:ext cx="101600" cy="101600"/>
            </a:xfrm>
            <a:prstGeom prst="rect">
              <a:avLst/>
            </a:prstGeom>
            <a:blipFill>
              <a:blip r:embed="rId3" cstate="print"/>
              <a:stretch>
                <a:fillRect/>
              </a:stretch>
            </a:blipFill>
          </p:spPr>
          <p:txBody>
            <a:bodyPr wrap="square" lIns="0" tIns="0" rIns="0" bIns="0" rtlCol="0"/>
            <a:lstStyle/>
            <a:p>
              <a:endParaRPr sz="3567"/>
            </a:p>
          </p:txBody>
        </p:sp>
        <p:sp>
          <p:nvSpPr>
            <p:cNvPr id="48" name="object 48"/>
            <p:cNvSpPr/>
            <p:nvPr/>
          </p:nvSpPr>
          <p:spPr>
            <a:xfrm>
              <a:off x="189344" y="1130439"/>
              <a:ext cx="4381715" cy="114300"/>
            </a:xfrm>
            <a:prstGeom prst="rect">
              <a:avLst/>
            </a:prstGeom>
            <a:blipFill>
              <a:blip r:embed="rId4" cstate="print"/>
              <a:stretch>
                <a:fillRect/>
              </a:stretch>
            </a:blipFill>
          </p:spPr>
          <p:txBody>
            <a:bodyPr wrap="square" lIns="0" tIns="0" rIns="0" bIns="0" rtlCol="0"/>
            <a:lstStyle/>
            <a:p>
              <a:endParaRPr sz="3567"/>
            </a:p>
          </p:txBody>
        </p:sp>
        <p:sp>
          <p:nvSpPr>
            <p:cNvPr id="49" name="object 49"/>
            <p:cNvSpPr/>
            <p:nvPr/>
          </p:nvSpPr>
          <p:spPr>
            <a:xfrm>
              <a:off x="4520311" y="506882"/>
              <a:ext cx="50749" cy="636257"/>
            </a:xfrm>
            <a:prstGeom prst="rect">
              <a:avLst/>
            </a:prstGeom>
            <a:blipFill>
              <a:blip r:embed="rId5" cstate="print"/>
              <a:stretch>
                <a:fillRect/>
              </a:stretch>
            </a:blipFill>
          </p:spPr>
          <p:txBody>
            <a:bodyPr wrap="square" lIns="0" tIns="0" rIns="0" bIns="0" rtlCol="0"/>
            <a:lstStyle/>
            <a:p>
              <a:endParaRPr sz="3567"/>
            </a:p>
          </p:txBody>
        </p:sp>
        <p:sp>
          <p:nvSpPr>
            <p:cNvPr id="50" name="object 50"/>
            <p:cNvSpPr/>
            <p:nvPr/>
          </p:nvSpPr>
          <p:spPr>
            <a:xfrm>
              <a:off x="87743" y="682101"/>
              <a:ext cx="4432935" cy="512445"/>
            </a:xfrm>
            <a:custGeom>
              <a:avLst/>
              <a:gdLst/>
              <a:ahLst/>
              <a:cxnLst/>
              <a:rect l="l" t="t" r="r" b="b"/>
              <a:pathLst>
                <a:path w="4432935" h="512444">
                  <a:moveTo>
                    <a:pt x="4432567" y="0"/>
                  </a:moveTo>
                  <a:lnTo>
                    <a:pt x="0" y="0"/>
                  </a:lnTo>
                  <a:lnTo>
                    <a:pt x="0" y="461037"/>
                  </a:lnTo>
                  <a:lnTo>
                    <a:pt x="4008" y="480762"/>
                  </a:lnTo>
                  <a:lnTo>
                    <a:pt x="14922" y="496915"/>
                  </a:lnTo>
                  <a:lnTo>
                    <a:pt x="31075" y="507829"/>
                  </a:lnTo>
                  <a:lnTo>
                    <a:pt x="50800" y="511838"/>
                  </a:lnTo>
                  <a:lnTo>
                    <a:pt x="4381767" y="511838"/>
                  </a:lnTo>
                  <a:lnTo>
                    <a:pt x="4401492" y="507829"/>
                  </a:lnTo>
                  <a:lnTo>
                    <a:pt x="4417644" y="496915"/>
                  </a:lnTo>
                  <a:lnTo>
                    <a:pt x="4428558" y="480762"/>
                  </a:lnTo>
                  <a:lnTo>
                    <a:pt x="4432567" y="461037"/>
                  </a:lnTo>
                  <a:lnTo>
                    <a:pt x="4432567" y="0"/>
                  </a:lnTo>
                  <a:close/>
                </a:path>
              </a:pathLst>
            </a:custGeom>
            <a:solidFill>
              <a:srgbClr val="EAEAF7"/>
            </a:solidFill>
          </p:spPr>
          <p:txBody>
            <a:bodyPr wrap="square" lIns="0" tIns="0" rIns="0" bIns="0" rtlCol="0"/>
            <a:lstStyle/>
            <a:p>
              <a:endParaRPr sz="3567"/>
            </a:p>
          </p:txBody>
        </p:sp>
        <p:sp>
          <p:nvSpPr>
            <p:cNvPr id="51" name="object 51"/>
            <p:cNvSpPr/>
            <p:nvPr/>
          </p:nvSpPr>
          <p:spPr>
            <a:xfrm>
              <a:off x="4520311" y="544983"/>
              <a:ext cx="0" cy="617220"/>
            </a:xfrm>
            <a:custGeom>
              <a:avLst/>
              <a:gdLst/>
              <a:ahLst/>
              <a:cxnLst/>
              <a:rect l="l" t="t" r="r" b="b"/>
              <a:pathLst>
                <a:path h="617219">
                  <a:moveTo>
                    <a:pt x="0" y="617205"/>
                  </a:moveTo>
                  <a:lnTo>
                    <a:pt x="0" y="0"/>
                  </a:lnTo>
                </a:path>
              </a:pathLst>
            </a:custGeom>
            <a:ln w="3175">
              <a:solidFill>
                <a:srgbClr val="7F7F7F"/>
              </a:solidFill>
            </a:ln>
          </p:spPr>
          <p:txBody>
            <a:bodyPr wrap="square" lIns="0" tIns="0" rIns="0" bIns="0" rtlCol="0"/>
            <a:lstStyle/>
            <a:p>
              <a:endParaRPr sz="3567"/>
            </a:p>
          </p:txBody>
        </p:sp>
        <p:sp>
          <p:nvSpPr>
            <p:cNvPr id="52" name="object 52"/>
            <p:cNvSpPr/>
            <p:nvPr/>
          </p:nvSpPr>
          <p:spPr>
            <a:xfrm>
              <a:off x="4520311" y="532282"/>
              <a:ext cx="0" cy="12700"/>
            </a:xfrm>
            <a:custGeom>
              <a:avLst/>
              <a:gdLst/>
              <a:ahLst/>
              <a:cxnLst/>
              <a:rect l="l" t="t" r="r" b="b"/>
              <a:pathLst>
                <a:path h="12700">
                  <a:moveTo>
                    <a:pt x="0" y="12701"/>
                  </a:moveTo>
                  <a:lnTo>
                    <a:pt x="0" y="0"/>
                  </a:lnTo>
                </a:path>
              </a:pathLst>
            </a:custGeom>
            <a:ln w="3175">
              <a:solidFill>
                <a:srgbClr val="AFAFAF"/>
              </a:solidFill>
            </a:ln>
          </p:spPr>
          <p:txBody>
            <a:bodyPr wrap="square" lIns="0" tIns="0" rIns="0" bIns="0" rtlCol="0"/>
            <a:lstStyle/>
            <a:p>
              <a:endParaRPr sz="3567"/>
            </a:p>
          </p:txBody>
        </p:sp>
        <p:sp>
          <p:nvSpPr>
            <p:cNvPr id="53" name="object 53"/>
            <p:cNvSpPr/>
            <p:nvPr/>
          </p:nvSpPr>
          <p:spPr>
            <a:xfrm>
              <a:off x="4520311" y="519582"/>
              <a:ext cx="0" cy="12700"/>
            </a:xfrm>
            <a:custGeom>
              <a:avLst/>
              <a:gdLst/>
              <a:ahLst/>
              <a:cxnLst/>
              <a:rect l="l" t="t" r="r" b="b"/>
              <a:pathLst>
                <a:path h="12700">
                  <a:moveTo>
                    <a:pt x="0" y="12699"/>
                  </a:moveTo>
                  <a:lnTo>
                    <a:pt x="0" y="0"/>
                  </a:lnTo>
                </a:path>
              </a:pathLst>
            </a:custGeom>
            <a:ln w="3175">
              <a:solidFill>
                <a:srgbClr val="CECECE"/>
              </a:solidFill>
            </a:ln>
          </p:spPr>
          <p:txBody>
            <a:bodyPr wrap="square" lIns="0" tIns="0" rIns="0" bIns="0" rtlCol="0"/>
            <a:lstStyle/>
            <a:p>
              <a:endParaRPr sz="3567"/>
            </a:p>
          </p:txBody>
        </p:sp>
        <p:sp>
          <p:nvSpPr>
            <p:cNvPr id="54" name="object 54"/>
            <p:cNvSpPr/>
            <p:nvPr/>
          </p:nvSpPr>
          <p:spPr>
            <a:xfrm>
              <a:off x="4520311" y="506882"/>
              <a:ext cx="0" cy="12700"/>
            </a:xfrm>
            <a:custGeom>
              <a:avLst/>
              <a:gdLst/>
              <a:ahLst/>
              <a:cxnLst/>
              <a:rect l="l" t="t" r="r" b="b"/>
              <a:pathLst>
                <a:path h="12700">
                  <a:moveTo>
                    <a:pt x="0" y="12699"/>
                  </a:moveTo>
                  <a:lnTo>
                    <a:pt x="0" y="0"/>
                  </a:lnTo>
                </a:path>
              </a:pathLst>
            </a:custGeom>
            <a:ln w="3175">
              <a:solidFill>
                <a:srgbClr val="EFEFEF"/>
              </a:solidFill>
            </a:ln>
          </p:spPr>
          <p:txBody>
            <a:bodyPr wrap="square" lIns="0" tIns="0" rIns="0" bIns="0" rtlCol="0"/>
            <a:lstStyle/>
            <a:p>
              <a:endParaRPr sz="3567"/>
            </a:p>
          </p:txBody>
        </p:sp>
      </p:grpSp>
      <p:sp>
        <p:nvSpPr>
          <p:cNvPr id="55" name="object 55"/>
          <p:cNvSpPr txBox="1"/>
          <p:nvPr/>
        </p:nvSpPr>
        <p:spPr>
          <a:xfrm>
            <a:off x="1777574" y="813261"/>
            <a:ext cx="6032523" cy="2343496"/>
          </a:xfrm>
          <a:prstGeom prst="rect">
            <a:avLst/>
          </a:prstGeom>
        </p:spPr>
        <p:txBody>
          <a:bodyPr vert="horz" wrap="square" lIns="0" tIns="85568" rIns="0" bIns="0" rtlCol="0">
            <a:spAutoFit/>
          </a:bodyPr>
          <a:lstStyle/>
          <a:p>
            <a:pPr marL="25168">
              <a:spcBef>
                <a:spcPts val="674"/>
              </a:spcBef>
            </a:pPr>
            <a:r>
              <a:rPr sz="2378" spc="-30" dirty="0">
                <a:solidFill>
                  <a:srgbClr val="3333B2"/>
                </a:solidFill>
                <a:latin typeface="LM Sans 12"/>
                <a:cs typeface="LM Sans 12"/>
              </a:rPr>
              <a:t>Theorem</a:t>
            </a:r>
            <a:endParaRPr sz="2378">
              <a:latin typeface="LM Sans 12"/>
              <a:cs typeface="LM Sans 12"/>
            </a:endParaRPr>
          </a:p>
          <a:p>
            <a:pPr marL="25168">
              <a:spcBef>
                <a:spcPts val="426"/>
              </a:spcBef>
            </a:pPr>
            <a:r>
              <a:rPr sz="2180" i="1" spc="-20" dirty="0">
                <a:latin typeface="LM Sans 10"/>
                <a:cs typeface="LM Sans 10"/>
              </a:rPr>
              <a:t>Let </a:t>
            </a:r>
            <a:r>
              <a:rPr sz="2180" i="1" spc="50" dirty="0">
                <a:latin typeface="Times New Roman"/>
                <a:cs typeface="Times New Roman"/>
              </a:rPr>
              <a:t>a </a:t>
            </a:r>
            <a:r>
              <a:rPr sz="2180" i="1" spc="-20" dirty="0">
                <a:latin typeface="LM Sans 10"/>
                <a:cs typeface="LM Sans 10"/>
              </a:rPr>
              <a:t>and </a:t>
            </a:r>
            <a:r>
              <a:rPr sz="2180" i="1" spc="-168" dirty="0">
                <a:latin typeface="Times New Roman"/>
                <a:cs typeface="Times New Roman"/>
              </a:rPr>
              <a:t>b </a:t>
            </a:r>
            <a:r>
              <a:rPr sz="2180" i="1" spc="20" dirty="0">
                <a:latin typeface="LM Sans 10"/>
                <a:cs typeface="LM Sans 10"/>
              </a:rPr>
              <a:t>be </a:t>
            </a:r>
            <a:r>
              <a:rPr sz="2180" i="1" dirty="0">
                <a:latin typeface="LM Sans 10"/>
                <a:cs typeface="LM Sans 10"/>
              </a:rPr>
              <a:t>positive </a:t>
            </a:r>
            <a:r>
              <a:rPr sz="2180" i="1" spc="-20" dirty="0">
                <a:latin typeface="LM Sans 10"/>
                <a:cs typeface="LM Sans 10"/>
              </a:rPr>
              <a:t>integers.</a:t>
            </a:r>
            <a:r>
              <a:rPr sz="2180" i="1" spc="248" dirty="0">
                <a:latin typeface="LM Sans 10"/>
                <a:cs typeface="LM Sans 10"/>
              </a:rPr>
              <a:t> </a:t>
            </a:r>
            <a:r>
              <a:rPr sz="2180" i="1" spc="-20" dirty="0">
                <a:latin typeface="LM Sans 10"/>
                <a:cs typeface="LM Sans 10"/>
              </a:rPr>
              <a:t>Then,</a:t>
            </a:r>
            <a:endParaRPr sz="2180">
              <a:latin typeface="LM Sans 10"/>
              <a:cs typeface="LM Sans 10"/>
            </a:endParaRPr>
          </a:p>
          <a:p>
            <a:pPr>
              <a:spcBef>
                <a:spcPts val="59"/>
              </a:spcBef>
            </a:pPr>
            <a:endParaRPr sz="1486">
              <a:latin typeface="LM Sans 10"/>
              <a:cs typeface="LM Sans 10"/>
            </a:endParaRPr>
          </a:p>
          <a:p>
            <a:pPr marL="2846454">
              <a:spcBef>
                <a:spcPts val="10"/>
              </a:spcBef>
            </a:pPr>
            <a:r>
              <a:rPr sz="2180" i="1" spc="-59" dirty="0">
                <a:latin typeface="Times New Roman"/>
                <a:cs typeface="Times New Roman"/>
              </a:rPr>
              <a:t>ab </a:t>
            </a:r>
            <a:r>
              <a:rPr sz="2180" spc="-20" dirty="0">
                <a:latin typeface="MathJax_Main"/>
                <a:cs typeface="MathJax_Main"/>
              </a:rPr>
              <a:t>= </a:t>
            </a:r>
            <a:r>
              <a:rPr sz="2180" dirty="0">
                <a:latin typeface="MathJax_Main"/>
                <a:cs typeface="MathJax_Main"/>
              </a:rPr>
              <a:t>gcd(</a:t>
            </a:r>
            <a:r>
              <a:rPr sz="2180" i="1" dirty="0">
                <a:latin typeface="Times New Roman"/>
                <a:cs typeface="Times New Roman"/>
              </a:rPr>
              <a:t>a, </a:t>
            </a:r>
            <a:r>
              <a:rPr sz="2180" i="1" spc="-89" dirty="0">
                <a:latin typeface="Times New Roman"/>
                <a:cs typeface="Times New Roman"/>
              </a:rPr>
              <a:t>b</a:t>
            </a:r>
            <a:r>
              <a:rPr sz="2180" spc="-89" dirty="0">
                <a:latin typeface="MathJax_Main"/>
                <a:cs typeface="MathJax_Main"/>
              </a:rPr>
              <a:t>) </a:t>
            </a:r>
            <a:r>
              <a:rPr sz="2180" i="1" spc="-10" dirty="0">
                <a:latin typeface="Arial"/>
                <a:cs typeface="Arial"/>
              </a:rPr>
              <a:t>· </a:t>
            </a:r>
            <a:r>
              <a:rPr sz="2180" dirty="0">
                <a:latin typeface="MathJax_Main"/>
                <a:cs typeface="MathJax_Main"/>
              </a:rPr>
              <a:t>lcm(</a:t>
            </a:r>
            <a:r>
              <a:rPr sz="2180" i="1" dirty="0">
                <a:latin typeface="Times New Roman"/>
                <a:cs typeface="Times New Roman"/>
              </a:rPr>
              <a:t>a,</a:t>
            </a:r>
            <a:r>
              <a:rPr sz="2180" i="1" spc="-337" dirty="0">
                <a:latin typeface="Times New Roman"/>
                <a:cs typeface="Times New Roman"/>
              </a:rPr>
              <a:t> </a:t>
            </a:r>
            <a:r>
              <a:rPr sz="2180" i="1" spc="-50" dirty="0">
                <a:latin typeface="Times New Roman"/>
                <a:cs typeface="Times New Roman"/>
              </a:rPr>
              <a:t>b</a:t>
            </a:r>
            <a:r>
              <a:rPr sz="2180" spc="-50" dirty="0">
                <a:latin typeface="MathJax_Main"/>
                <a:cs typeface="MathJax_Main"/>
              </a:rPr>
              <a:t>)</a:t>
            </a:r>
            <a:r>
              <a:rPr sz="2180" i="1" spc="-50" dirty="0">
                <a:latin typeface="Times New Roman"/>
                <a:cs typeface="Times New Roman"/>
              </a:rPr>
              <a:t>.</a:t>
            </a:r>
            <a:endParaRPr sz="2180">
              <a:latin typeface="Times New Roman"/>
              <a:cs typeface="Times New Roman"/>
            </a:endParaRPr>
          </a:p>
          <a:p>
            <a:pPr marL="25168">
              <a:spcBef>
                <a:spcPts val="1970"/>
              </a:spcBef>
            </a:pPr>
            <a:r>
              <a:rPr sz="2180" spc="-10" dirty="0">
                <a:latin typeface="LM Sans 10"/>
                <a:cs typeface="LM Sans 10"/>
              </a:rPr>
              <a:t>Proof: </a:t>
            </a:r>
            <a:r>
              <a:rPr sz="2180" spc="-30" dirty="0">
                <a:latin typeface="LM Sans 10"/>
                <a:cs typeface="LM Sans 10"/>
              </a:rPr>
              <a:t>Write </a:t>
            </a:r>
            <a:r>
              <a:rPr sz="2180" i="1" spc="50" dirty="0">
                <a:latin typeface="Times New Roman"/>
                <a:cs typeface="Times New Roman"/>
              </a:rPr>
              <a:t>a </a:t>
            </a:r>
            <a:r>
              <a:rPr sz="2180" spc="-20" dirty="0">
                <a:latin typeface="LM Sans 10"/>
                <a:cs typeface="LM Sans 10"/>
              </a:rPr>
              <a:t>and </a:t>
            </a:r>
            <a:r>
              <a:rPr sz="2180" i="1" spc="-168" dirty="0">
                <a:latin typeface="Times New Roman"/>
                <a:cs typeface="Times New Roman"/>
              </a:rPr>
              <a:t>b </a:t>
            </a:r>
            <a:r>
              <a:rPr sz="2180" spc="-20" dirty="0">
                <a:latin typeface="LM Sans 10"/>
                <a:cs typeface="LM Sans 10"/>
              </a:rPr>
              <a:t>as in </a:t>
            </a:r>
            <a:r>
              <a:rPr sz="2180" spc="-10" dirty="0">
                <a:latin typeface="LM Sans 10"/>
                <a:cs typeface="LM Sans 10"/>
              </a:rPr>
              <a:t>the </a:t>
            </a:r>
            <a:r>
              <a:rPr sz="2180" spc="-30" dirty="0">
                <a:latin typeface="LM Sans 10"/>
                <a:cs typeface="LM Sans 10"/>
              </a:rPr>
              <a:t>previous</a:t>
            </a:r>
            <a:r>
              <a:rPr sz="2180" spc="-287" dirty="0">
                <a:latin typeface="LM Sans 10"/>
                <a:cs typeface="LM Sans 10"/>
              </a:rPr>
              <a:t> </a:t>
            </a:r>
            <a:r>
              <a:rPr sz="2180" spc="-20" dirty="0">
                <a:latin typeface="LM Sans 10"/>
                <a:cs typeface="LM Sans 10"/>
              </a:rPr>
              <a:t>propositions</a:t>
            </a:r>
            <a:endParaRPr sz="2180">
              <a:latin typeface="LM Sans 10"/>
              <a:cs typeface="LM Sans 10"/>
            </a:endParaRPr>
          </a:p>
        </p:txBody>
      </p:sp>
      <p:sp>
        <p:nvSpPr>
          <p:cNvPr id="56" name="object 56"/>
          <p:cNvSpPr txBox="1"/>
          <p:nvPr/>
        </p:nvSpPr>
        <p:spPr>
          <a:xfrm>
            <a:off x="4339193" y="3171613"/>
            <a:ext cx="525990" cy="268055"/>
          </a:xfrm>
          <a:prstGeom prst="rect">
            <a:avLst/>
          </a:prstGeom>
        </p:spPr>
        <p:txBody>
          <a:bodyPr vert="horz" wrap="square" lIns="0" tIns="23909" rIns="0" bIns="0" rtlCol="0">
            <a:spAutoFit/>
          </a:bodyPr>
          <a:lstStyle/>
          <a:p>
            <a:pPr marL="25168">
              <a:spcBef>
                <a:spcPts val="188"/>
              </a:spcBef>
              <a:tabLst>
                <a:tab pos="392614" algn="l"/>
              </a:tabLst>
            </a:pPr>
            <a:r>
              <a:rPr sz="1585" spc="-10" dirty="0">
                <a:latin typeface="LM Roman 8"/>
                <a:cs typeface="LM Roman 8"/>
              </a:rPr>
              <a:t>1	2</a:t>
            </a:r>
            <a:endParaRPr sz="1585">
              <a:latin typeface="LM Roman 8"/>
              <a:cs typeface="LM Roman 8"/>
            </a:endParaRPr>
          </a:p>
        </p:txBody>
      </p:sp>
      <p:sp>
        <p:nvSpPr>
          <p:cNvPr id="57" name="object 57"/>
          <p:cNvSpPr txBox="1"/>
          <p:nvPr/>
        </p:nvSpPr>
        <p:spPr>
          <a:xfrm>
            <a:off x="4339194" y="2979642"/>
            <a:ext cx="1312458" cy="268120"/>
          </a:xfrm>
          <a:prstGeom prst="rect">
            <a:avLst/>
          </a:prstGeom>
        </p:spPr>
        <p:txBody>
          <a:bodyPr vert="horz" wrap="square" lIns="0" tIns="23909" rIns="0" bIns="0" rtlCol="0">
            <a:spAutoFit/>
          </a:bodyPr>
          <a:lstStyle/>
          <a:p>
            <a:pPr marL="25168">
              <a:spcBef>
                <a:spcPts val="188"/>
              </a:spcBef>
              <a:tabLst>
                <a:tab pos="392614" algn="l"/>
                <a:tab pos="1172810" algn="l"/>
              </a:tabLst>
            </a:pPr>
            <a:r>
              <a:rPr sz="2378" i="1" spc="73" baseline="3472" dirty="0">
                <a:latin typeface="Trebuchet MS"/>
                <a:cs typeface="Trebuchet MS"/>
              </a:rPr>
              <a:t>a	a	</a:t>
            </a:r>
            <a:r>
              <a:rPr sz="1585" i="1" spc="50" dirty="0">
                <a:latin typeface="Trebuchet MS"/>
                <a:cs typeface="Trebuchet MS"/>
              </a:rPr>
              <a:t>a</a:t>
            </a:r>
            <a:endParaRPr sz="1585">
              <a:latin typeface="Trebuchet MS"/>
              <a:cs typeface="Trebuchet MS"/>
            </a:endParaRPr>
          </a:p>
        </p:txBody>
      </p:sp>
      <p:sp>
        <p:nvSpPr>
          <p:cNvPr id="58" name="object 58"/>
          <p:cNvSpPr txBox="1"/>
          <p:nvPr/>
        </p:nvSpPr>
        <p:spPr>
          <a:xfrm>
            <a:off x="4452396" y="3054852"/>
            <a:ext cx="1314974" cy="207141"/>
          </a:xfrm>
          <a:prstGeom prst="rect">
            <a:avLst/>
          </a:prstGeom>
        </p:spPr>
        <p:txBody>
          <a:bodyPr vert="horz" wrap="square" lIns="0" tIns="23909" rIns="0" bIns="0" rtlCol="0">
            <a:spAutoFit/>
          </a:bodyPr>
          <a:lstStyle/>
          <a:p>
            <a:pPr marL="25168">
              <a:spcBef>
                <a:spcPts val="188"/>
              </a:spcBef>
              <a:tabLst>
                <a:tab pos="392614" algn="l"/>
                <a:tab pos="1172810" algn="l"/>
              </a:tabLst>
            </a:pPr>
            <a:r>
              <a:rPr sz="1189" spc="-10" dirty="0">
                <a:latin typeface="LM Roman 6"/>
                <a:cs typeface="LM Roman 6"/>
              </a:rPr>
              <a:t>1	2	</a:t>
            </a:r>
            <a:r>
              <a:rPr sz="1189" i="1" spc="159" dirty="0">
                <a:latin typeface="Verdana"/>
                <a:cs typeface="Verdana"/>
              </a:rPr>
              <a:t>n</a:t>
            </a:r>
            <a:endParaRPr sz="1189">
              <a:latin typeface="Verdana"/>
              <a:cs typeface="Verdana"/>
            </a:endParaRPr>
          </a:p>
        </p:txBody>
      </p:sp>
      <p:sp>
        <p:nvSpPr>
          <p:cNvPr id="59" name="object 59"/>
          <p:cNvSpPr txBox="1"/>
          <p:nvPr/>
        </p:nvSpPr>
        <p:spPr>
          <a:xfrm>
            <a:off x="5487689" y="3160869"/>
            <a:ext cx="179944" cy="268055"/>
          </a:xfrm>
          <a:prstGeom prst="rect">
            <a:avLst/>
          </a:prstGeom>
        </p:spPr>
        <p:txBody>
          <a:bodyPr vert="horz" wrap="square" lIns="0" tIns="23909" rIns="0" bIns="0" rtlCol="0">
            <a:spAutoFit/>
          </a:bodyPr>
          <a:lstStyle/>
          <a:p>
            <a:pPr marL="25168">
              <a:spcBef>
                <a:spcPts val="188"/>
              </a:spcBef>
            </a:pPr>
            <a:r>
              <a:rPr sz="1585" i="1" spc="149" dirty="0">
                <a:latin typeface="Trebuchet MS"/>
                <a:cs typeface="Trebuchet MS"/>
              </a:rPr>
              <a:t>n</a:t>
            </a:r>
            <a:endParaRPr sz="1585">
              <a:latin typeface="Trebuchet MS"/>
              <a:cs typeface="Trebuchet MS"/>
            </a:endParaRPr>
          </a:p>
        </p:txBody>
      </p:sp>
      <p:sp>
        <p:nvSpPr>
          <p:cNvPr id="60" name="object 60"/>
          <p:cNvSpPr txBox="1"/>
          <p:nvPr/>
        </p:nvSpPr>
        <p:spPr>
          <a:xfrm>
            <a:off x="3689885" y="3019027"/>
            <a:ext cx="2179460" cy="358348"/>
          </a:xfrm>
          <a:prstGeom prst="rect">
            <a:avLst/>
          </a:prstGeom>
        </p:spPr>
        <p:txBody>
          <a:bodyPr vert="horz" wrap="square" lIns="0" tIns="22650" rIns="0" bIns="0" rtlCol="0">
            <a:spAutoFit/>
          </a:bodyPr>
          <a:lstStyle/>
          <a:p>
            <a:pPr marL="25168">
              <a:spcBef>
                <a:spcPts val="178"/>
              </a:spcBef>
              <a:tabLst>
                <a:tab pos="1317523" algn="l"/>
                <a:tab pos="2076326" algn="l"/>
              </a:tabLst>
            </a:pPr>
            <a:r>
              <a:rPr sz="2180" i="1" spc="50" dirty="0">
                <a:latin typeface="Times New Roman"/>
                <a:cs typeface="Times New Roman"/>
              </a:rPr>
              <a:t>a </a:t>
            </a:r>
            <a:r>
              <a:rPr sz="2180" spc="-20" dirty="0">
                <a:latin typeface="MathJax_Main"/>
                <a:cs typeface="MathJax_Main"/>
              </a:rPr>
              <a:t>=</a:t>
            </a:r>
            <a:r>
              <a:rPr sz="2180" spc="50" dirty="0">
                <a:latin typeface="MathJax_Main"/>
                <a:cs typeface="MathJax_Main"/>
              </a:rPr>
              <a:t> </a:t>
            </a:r>
            <a:r>
              <a:rPr sz="2180" i="1" spc="-10" dirty="0">
                <a:latin typeface="Times New Roman"/>
                <a:cs typeface="Times New Roman"/>
              </a:rPr>
              <a:t>p</a:t>
            </a:r>
            <a:r>
              <a:rPr sz="2180" i="1" dirty="0">
                <a:latin typeface="Times New Roman"/>
                <a:cs typeface="Times New Roman"/>
              </a:rPr>
              <a:t>  </a:t>
            </a:r>
            <a:r>
              <a:rPr sz="2180" i="1" spc="168" dirty="0">
                <a:latin typeface="Times New Roman"/>
                <a:cs typeface="Times New Roman"/>
              </a:rPr>
              <a:t> </a:t>
            </a:r>
            <a:r>
              <a:rPr sz="2180" i="1" spc="-10" dirty="0">
                <a:latin typeface="Times New Roman"/>
                <a:cs typeface="Times New Roman"/>
              </a:rPr>
              <a:t>p</a:t>
            </a:r>
            <a:r>
              <a:rPr sz="2180" i="1" dirty="0">
                <a:latin typeface="Times New Roman"/>
                <a:cs typeface="Times New Roman"/>
              </a:rPr>
              <a:t>	</a:t>
            </a:r>
            <a:r>
              <a:rPr sz="2180" i="1" spc="-10" dirty="0">
                <a:latin typeface="Arial"/>
                <a:cs typeface="Arial"/>
              </a:rPr>
              <a:t>·</a:t>
            </a:r>
            <a:r>
              <a:rPr sz="2180" i="1" spc="-248" dirty="0">
                <a:latin typeface="Arial"/>
                <a:cs typeface="Arial"/>
              </a:rPr>
              <a:t> </a:t>
            </a:r>
            <a:r>
              <a:rPr sz="2180" i="1" spc="-10" dirty="0">
                <a:latin typeface="Arial"/>
                <a:cs typeface="Arial"/>
              </a:rPr>
              <a:t>·</a:t>
            </a:r>
            <a:r>
              <a:rPr sz="2180" i="1" spc="-248" dirty="0">
                <a:latin typeface="Arial"/>
                <a:cs typeface="Arial"/>
              </a:rPr>
              <a:t> </a:t>
            </a:r>
            <a:r>
              <a:rPr sz="2180" i="1" spc="-10" dirty="0">
                <a:latin typeface="Arial"/>
                <a:cs typeface="Arial"/>
              </a:rPr>
              <a:t>·</a:t>
            </a:r>
            <a:r>
              <a:rPr sz="2180" i="1" spc="-248" dirty="0">
                <a:latin typeface="Arial"/>
                <a:cs typeface="Arial"/>
              </a:rPr>
              <a:t> </a:t>
            </a:r>
            <a:r>
              <a:rPr sz="2180" i="1" spc="-10" dirty="0">
                <a:latin typeface="Times New Roman"/>
                <a:cs typeface="Times New Roman"/>
              </a:rPr>
              <a:t>p</a:t>
            </a:r>
            <a:r>
              <a:rPr sz="2180" i="1" dirty="0">
                <a:latin typeface="Times New Roman"/>
                <a:cs typeface="Times New Roman"/>
              </a:rPr>
              <a:t>	</a:t>
            </a:r>
            <a:r>
              <a:rPr sz="2180" i="1" spc="50" dirty="0">
                <a:latin typeface="Times New Roman"/>
                <a:cs typeface="Times New Roman"/>
              </a:rPr>
              <a:t>,</a:t>
            </a:r>
            <a:endParaRPr sz="2180">
              <a:latin typeface="Times New Roman"/>
              <a:cs typeface="Times New Roman"/>
            </a:endParaRPr>
          </a:p>
        </p:txBody>
      </p:sp>
      <p:sp>
        <p:nvSpPr>
          <p:cNvPr id="61" name="object 61"/>
          <p:cNvSpPr txBox="1"/>
          <p:nvPr/>
        </p:nvSpPr>
        <p:spPr>
          <a:xfrm>
            <a:off x="7034904" y="2970555"/>
            <a:ext cx="488237" cy="268055"/>
          </a:xfrm>
          <a:prstGeom prst="rect">
            <a:avLst/>
          </a:prstGeom>
        </p:spPr>
        <p:txBody>
          <a:bodyPr vert="horz" wrap="square" lIns="0" tIns="23909" rIns="0" bIns="0" rtlCol="0">
            <a:spAutoFit/>
          </a:bodyPr>
          <a:lstStyle/>
          <a:p>
            <a:pPr marL="25168">
              <a:spcBef>
                <a:spcPts val="188"/>
              </a:spcBef>
              <a:tabLst>
                <a:tab pos="371222" algn="l"/>
              </a:tabLst>
            </a:pPr>
            <a:r>
              <a:rPr sz="1585" i="1" spc="-168" dirty="0">
                <a:latin typeface="Trebuchet MS"/>
                <a:cs typeface="Trebuchet MS"/>
              </a:rPr>
              <a:t>b	b</a:t>
            </a:r>
            <a:endParaRPr sz="1585">
              <a:latin typeface="Trebuchet MS"/>
              <a:cs typeface="Trebuchet MS"/>
            </a:endParaRPr>
          </a:p>
        </p:txBody>
      </p:sp>
      <p:sp>
        <p:nvSpPr>
          <p:cNvPr id="62" name="object 62"/>
          <p:cNvSpPr txBox="1"/>
          <p:nvPr/>
        </p:nvSpPr>
        <p:spPr>
          <a:xfrm>
            <a:off x="7126059" y="3048562"/>
            <a:ext cx="489498" cy="207141"/>
          </a:xfrm>
          <a:prstGeom prst="rect">
            <a:avLst/>
          </a:prstGeom>
        </p:spPr>
        <p:txBody>
          <a:bodyPr vert="horz" wrap="square" lIns="0" tIns="23909" rIns="0" bIns="0" rtlCol="0">
            <a:spAutoFit/>
          </a:bodyPr>
          <a:lstStyle/>
          <a:p>
            <a:pPr marL="25168">
              <a:spcBef>
                <a:spcPts val="188"/>
              </a:spcBef>
              <a:tabLst>
                <a:tab pos="371222" algn="l"/>
              </a:tabLst>
            </a:pPr>
            <a:r>
              <a:rPr sz="1189" spc="-10" dirty="0">
                <a:latin typeface="LM Roman 6"/>
                <a:cs typeface="LM Roman 6"/>
              </a:rPr>
              <a:t>1	2</a:t>
            </a:r>
            <a:endParaRPr sz="1189">
              <a:latin typeface="LM Roman 6"/>
              <a:cs typeface="LM Roman 6"/>
            </a:endParaRPr>
          </a:p>
        </p:txBody>
      </p:sp>
      <p:sp>
        <p:nvSpPr>
          <p:cNvPr id="63" name="object 63"/>
          <p:cNvSpPr txBox="1"/>
          <p:nvPr/>
        </p:nvSpPr>
        <p:spPr>
          <a:xfrm>
            <a:off x="7034903" y="3171614"/>
            <a:ext cx="503339" cy="268055"/>
          </a:xfrm>
          <a:prstGeom prst="rect">
            <a:avLst/>
          </a:prstGeom>
        </p:spPr>
        <p:txBody>
          <a:bodyPr vert="horz" wrap="square" lIns="0" tIns="23909" rIns="0" bIns="0" rtlCol="0">
            <a:spAutoFit/>
          </a:bodyPr>
          <a:lstStyle/>
          <a:p>
            <a:pPr marL="25168">
              <a:spcBef>
                <a:spcPts val="188"/>
              </a:spcBef>
            </a:pPr>
            <a:r>
              <a:rPr sz="1585" spc="-10" dirty="0">
                <a:latin typeface="LM Roman 8"/>
                <a:cs typeface="LM Roman 8"/>
              </a:rPr>
              <a:t>1</a:t>
            </a:r>
            <a:r>
              <a:rPr sz="1585" spc="50" dirty="0">
                <a:latin typeface="LM Roman 8"/>
                <a:cs typeface="LM Roman 8"/>
              </a:rPr>
              <a:t> </a:t>
            </a:r>
            <a:r>
              <a:rPr sz="1585" spc="-10" dirty="0">
                <a:latin typeface="LM Roman 8"/>
                <a:cs typeface="LM Roman 8"/>
              </a:rPr>
              <a:t>2</a:t>
            </a:r>
            <a:endParaRPr sz="1585">
              <a:latin typeface="LM Roman 8"/>
              <a:cs typeface="LM Roman 8"/>
            </a:endParaRPr>
          </a:p>
        </p:txBody>
      </p:sp>
      <p:sp>
        <p:nvSpPr>
          <p:cNvPr id="64" name="object 64"/>
          <p:cNvSpPr txBox="1"/>
          <p:nvPr/>
        </p:nvSpPr>
        <p:spPr>
          <a:xfrm>
            <a:off x="8139331" y="2979641"/>
            <a:ext cx="142193" cy="268055"/>
          </a:xfrm>
          <a:prstGeom prst="rect">
            <a:avLst/>
          </a:prstGeom>
        </p:spPr>
        <p:txBody>
          <a:bodyPr vert="horz" wrap="square" lIns="0" tIns="23909" rIns="0" bIns="0" rtlCol="0">
            <a:spAutoFit/>
          </a:bodyPr>
          <a:lstStyle/>
          <a:p>
            <a:pPr marL="25168">
              <a:spcBef>
                <a:spcPts val="188"/>
              </a:spcBef>
            </a:pPr>
            <a:r>
              <a:rPr sz="1585" i="1" spc="-168" dirty="0">
                <a:latin typeface="Trebuchet MS"/>
                <a:cs typeface="Trebuchet MS"/>
              </a:rPr>
              <a:t>b</a:t>
            </a:r>
            <a:endParaRPr sz="1585">
              <a:latin typeface="Trebuchet MS"/>
              <a:cs typeface="Trebuchet MS"/>
            </a:endParaRPr>
          </a:p>
        </p:txBody>
      </p:sp>
      <p:sp>
        <p:nvSpPr>
          <p:cNvPr id="65" name="object 65"/>
          <p:cNvSpPr txBox="1"/>
          <p:nvPr/>
        </p:nvSpPr>
        <p:spPr>
          <a:xfrm>
            <a:off x="8230511" y="3054852"/>
            <a:ext cx="167360" cy="207141"/>
          </a:xfrm>
          <a:prstGeom prst="rect">
            <a:avLst/>
          </a:prstGeom>
        </p:spPr>
        <p:txBody>
          <a:bodyPr vert="horz" wrap="square" lIns="0" tIns="23909" rIns="0" bIns="0" rtlCol="0">
            <a:spAutoFit/>
          </a:bodyPr>
          <a:lstStyle/>
          <a:p>
            <a:pPr marL="25168">
              <a:spcBef>
                <a:spcPts val="188"/>
              </a:spcBef>
            </a:pPr>
            <a:r>
              <a:rPr sz="1189" i="1" spc="159" dirty="0">
                <a:latin typeface="Verdana"/>
                <a:cs typeface="Verdana"/>
              </a:rPr>
              <a:t>n</a:t>
            </a:r>
            <a:endParaRPr sz="1189">
              <a:latin typeface="Verdana"/>
              <a:cs typeface="Verdana"/>
            </a:endParaRPr>
          </a:p>
        </p:txBody>
      </p:sp>
      <p:sp>
        <p:nvSpPr>
          <p:cNvPr id="66" name="object 66"/>
          <p:cNvSpPr txBox="1"/>
          <p:nvPr/>
        </p:nvSpPr>
        <p:spPr>
          <a:xfrm>
            <a:off x="8139331" y="3160869"/>
            <a:ext cx="179944" cy="268055"/>
          </a:xfrm>
          <a:prstGeom prst="rect">
            <a:avLst/>
          </a:prstGeom>
        </p:spPr>
        <p:txBody>
          <a:bodyPr vert="horz" wrap="square" lIns="0" tIns="23909" rIns="0" bIns="0" rtlCol="0">
            <a:spAutoFit/>
          </a:bodyPr>
          <a:lstStyle/>
          <a:p>
            <a:pPr marL="25168">
              <a:spcBef>
                <a:spcPts val="188"/>
              </a:spcBef>
            </a:pPr>
            <a:r>
              <a:rPr sz="1585" i="1" spc="149" dirty="0">
                <a:latin typeface="Trebuchet MS"/>
                <a:cs typeface="Trebuchet MS"/>
              </a:rPr>
              <a:t>n</a:t>
            </a:r>
            <a:endParaRPr sz="1585">
              <a:latin typeface="Trebuchet MS"/>
              <a:cs typeface="Trebuchet MS"/>
            </a:endParaRPr>
          </a:p>
        </p:txBody>
      </p:sp>
      <p:sp>
        <p:nvSpPr>
          <p:cNvPr id="67" name="object 67"/>
          <p:cNvSpPr txBox="1"/>
          <p:nvPr/>
        </p:nvSpPr>
        <p:spPr>
          <a:xfrm>
            <a:off x="6412968" y="3019027"/>
            <a:ext cx="2085084" cy="358348"/>
          </a:xfrm>
          <a:prstGeom prst="rect">
            <a:avLst/>
          </a:prstGeom>
        </p:spPr>
        <p:txBody>
          <a:bodyPr vert="horz" wrap="square" lIns="0" tIns="22650" rIns="0" bIns="0" rtlCol="0">
            <a:spAutoFit/>
          </a:bodyPr>
          <a:lstStyle/>
          <a:p>
            <a:pPr marL="25168">
              <a:spcBef>
                <a:spcPts val="178"/>
              </a:spcBef>
              <a:tabLst>
                <a:tab pos="1247054" algn="l"/>
              </a:tabLst>
            </a:pPr>
            <a:r>
              <a:rPr sz="2180" i="1" spc="-168" dirty="0">
                <a:latin typeface="Times New Roman"/>
                <a:cs typeface="Times New Roman"/>
              </a:rPr>
              <a:t>b  </a:t>
            </a:r>
            <a:r>
              <a:rPr sz="2180" spc="-20" dirty="0">
                <a:latin typeface="MathJax_Main"/>
                <a:cs typeface="MathJax_Main"/>
              </a:rPr>
              <a:t>=</a:t>
            </a:r>
            <a:r>
              <a:rPr sz="2180" spc="-109" dirty="0">
                <a:latin typeface="MathJax_Main"/>
                <a:cs typeface="MathJax_Main"/>
              </a:rPr>
              <a:t> </a:t>
            </a:r>
            <a:r>
              <a:rPr sz="2180" i="1" spc="-10" dirty="0">
                <a:latin typeface="Times New Roman"/>
                <a:cs typeface="Times New Roman"/>
              </a:rPr>
              <a:t>p  </a:t>
            </a:r>
            <a:r>
              <a:rPr sz="2180" i="1" spc="30" dirty="0">
                <a:latin typeface="Times New Roman"/>
                <a:cs typeface="Times New Roman"/>
              </a:rPr>
              <a:t> </a:t>
            </a:r>
            <a:r>
              <a:rPr sz="2180" i="1" spc="-10" dirty="0">
                <a:latin typeface="Times New Roman"/>
                <a:cs typeface="Times New Roman"/>
              </a:rPr>
              <a:t>p	</a:t>
            </a:r>
            <a:r>
              <a:rPr sz="2180" i="1" spc="-10" dirty="0">
                <a:latin typeface="Arial"/>
                <a:cs typeface="Arial"/>
              </a:rPr>
              <a:t>· · · </a:t>
            </a:r>
            <a:r>
              <a:rPr sz="2180" i="1" spc="-10" dirty="0">
                <a:latin typeface="Times New Roman"/>
                <a:cs typeface="Times New Roman"/>
              </a:rPr>
              <a:t>p</a:t>
            </a:r>
            <a:r>
              <a:rPr sz="2180" i="1" spc="416" dirty="0">
                <a:latin typeface="Times New Roman"/>
                <a:cs typeface="Times New Roman"/>
              </a:rPr>
              <a:t> </a:t>
            </a:r>
            <a:r>
              <a:rPr sz="2180" i="1" spc="50" dirty="0">
                <a:latin typeface="Times New Roman"/>
                <a:cs typeface="Times New Roman"/>
              </a:rPr>
              <a:t>,</a:t>
            </a:r>
            <a:endParaRPr sz="2180">
              <a:latin typeface="Times New Roman"/>
              <a:cs typeface="Times New Roman"/>
            </a:endParaRPr>
          </a:p>
        </p:txBody>
      </p:sp>
      <p:sp>
        <p:nvSpPr>
          <p:cNvPr id="68" name="object 68"/>
          <p:cNvSpPr txBox="1"/>
          <p:nvPr/>
        </p:nvSpPr>
        <p:spPr>
          <a:xfrm>
            <a:off x="1957211" y="3386739"/>
            <a:ext cx="4476603" cy="706648"/>
          </a:xfrm>
          <a:prstGeom prst="rect">
            <a:avLst/>
          </a:prstGeom>
        </p:spPr>
        <p:txBody>
          <a:bodyPr vert="horz" wrap="square" lIns="0" tIns="22650" rIns="0" bIns="0" rtlCol="0">
            <a:spAutoFit/>
          </a:bodyPr>
          <a:lstStyle/>
          <a:p>
            <a:pPr marL="25168">
              <a:spcBef>
                <a:spcPts val="178"/>
              </a:spcBef>
            </a:pPr>
            <a:r>
              <a:rPr sz="2180" spc="-20" dirty="0">
                <a:latin typeface="LM Sans 10"/>
                <a:cs typeface="LM Sans 10"/>
              </a:rPr>
              <a:t>By </a:t>
            </a:r>
            <a:r>
              <a:rPr sz="2180" spc="-10" dirty="0">
                <a:latin typeface="LM Sans 10"/>
                <a:cs typeface="LM Sans 10"/>
              </a:rPr>
              <a:t>these propositions, </a:t>
            </a:r>
            <a:r>
              <a:rPr sz="2180" spc="-50" dirty="0">
                <a:latin typeface="LM Sans 10"/>
                <a:cs typeface="LM Sans 10"/>
              </a:rPr>
              <a:t>we</a:t>
            </a:r>
            <a:r>
              <a:rPr sz="2180" spc="-149" dirty="0">
                <a:latin typeface="LM Sans 10"/>
                <a:cs typeface="LM Sans 10"/>
              </a:rPr>
              <a:t> </a:t>
            </a:r>
            <a:r>
              <a:rPr sz="2180" spc="-20" dirty="0">
                <a:latin typeface="LM Sans 10"/>
                <a:cs typeface="LM Sans 10"/>
              </a:rPr>
              <a:t>have</a:t>
            </a:r>
            <a:endParaRPr sz="2180" dirty="0">
              <a:latin typeface="LM Sans 10"/>
              <a:cs typeface="LM Sans 10"/>
            </a:endParaRPr>
          </a:p>
          <a:p>
            <a:pPr marL="25168">
              <a:spcBef>
                <a:spcPts val="69"/>
              </a:spcBef>
            </a:pPr>
            <a:r>
              <a:rPr sz="2180" dirty="0">
                <a:latin typeface="MathJax_Main"/>
                <a:cs typeface="MathJax_Main"/>
              </a:rPr>
              <a:t>gcd</a:t>
            </a:r>
            <a:r>
              <a:rPr sz="2180" dirty="0">
                <a:latin typeface="MathJax_Main"/>
                <a:cs typeface="MathJax_Main"/>
              </a:rPr>
              <a:t>(</a:t>
            </a:r>
            <a:r>
              <a:rPr sz="2180" i="1" dirty="0">
                <a:latin typeface="Times New Roman"/>
                <a:cs typeface="Times New Roman"/>
              </a:rPr>
              <a:t>a, </a:t>
            </a:r>
            <a:r>
              <a:rPr sz="2180" i="1" spc="-89" dirty="0">
                <a:latin typeface="Times New Roman"/>
                <a:cs typeface="Times New Roman"/>
              </a:rPr>
              <a:t>b</a:t>
            </a:r>
            <a:r>
              <a:rPr sz="2180" spc="-89" dirty="0">
                <a:latin typeface="MathJax_Main"/>
                <a:cs typeface="MathJax_Main"/>
              </a:rPr>
              <a:t>) </a:t>
            </a:r>
            <a:r>
              <a:rPr sz="2180" i="1" spc="-10" dirty="0">
                <a:latin typeface="Arial"/>
                <a:cs typeface="Arial"/>
              </a:rPr>
              <a:t>· </a:t>
            </a:r>
            <a:r>
              <a:rPr sz="2180" dirty="0">
                <a:latin typeface="MathJax_Main"/>
                <a:cs typeface="MathJax_Main"/>
              </a:rPr>
              <a:t>lcm(</a:t>
            </a:r>
            <a:r>
              <a:rPr sz="2180" i="1" dirty="0">
                <a:latin typeface="Times New Roman"/>
                <a:cs typeface="Times New Roman"/>
              </a:rPr>
              <a:t>a,</a:t>
            </a:r>
            <a:r>
              <a:rPr sz="2180" i="1" spc="-357" dirty="0">
                <a:latin typeface="Times New Roman"/>
                <a:cs typeface="Times New Roman"/>
              </a:rPr>
              <a:t> </a:t>
            </a:r>
            <a:r>
              <a:rPr sz="2180" i="1" spc="-89" dirty="0">
                <a:latin typeface="Times New Roman"/>
                <a:cs typeface="Times New Roman"/>
              </a:rPr>
              <a:t>b</a:t>
            </a:r>
            <a:r>
              <a:rPr sz="2180" spc="-89" dirty="0">
                <a:latin typeface="MathJax_Main"/>
                <a:cs typeface="MathJax_Main"/>
              </a:rPr>
              <a:t>) </a:t>
            </a:r>
            <a:r>
              <a:rPr sz="2180" spc="-20" dirty="0">
                <a:latin typeface="MathJax_Main"/>
                <a:cs typeface="MathJax_Main"/>
              </a:rPr>
              <a:t>=</a:t>
            </a:r>
            <a:endParaRPr sz="2180" dirty="0">
              <a:latin typeface="MathJax_Main"/>
              <a:cs typeface="MathJax_Main"/>
            </a:endParaRPr>
          </a:p>
        </p:txBody>
      </p:sp>
      <p:sp>
        <p:nvSpPr>
          <p:cNvPr id="69" name="object 69"/>
          <p:cNvSpPr txBox="1"/>
          <p:nvPr/>
        </p:nvSpPr>
        <p:spPr>
          <a:xfrm>
            <a:off x="1777574" y="4275339"/>
            <a:ext cx="295712" cy="358348"/>
          </a:xfrm>
          <a:prstGeom prst="rect">
            <a:avLst/>
          </a:prstGeom>
        </p:spPr>
        <p:txBody>
          <a:bodyPr vert="horz" wrap="square" lIns="0" tIns="22650" rIns="0" bIns="0" rtlCol="0">
            <a:spAutoFit/>
          </a:bodyPr>
          <a:lstStyle/>
          <a:p>
            <a:pPr marL="25168">
              <a:spcBef>
                <a:spcPts val="178"/>
              </a:spcBef>
            </a:pPr>
            <a:r>
              <a:rPr sz="2180" spc="-20" dirty="0">
                <a:latin typeface="MathJax_Main"/>
                <a:cs typeface="MathJax_Main"/>
              </a:rPr>
              <a:t>(</a:t>
            </a:r>
            <a:r>
              <a:rPr sz="2180" i="1" spc="-10" dirty="0">
                <a:latin typeface="Times New Roman"/>
                <a:cs typeface="Times New Roman"/>
              </a:rPr>
              <a:t>p</a:t>
            </a:r>
            <a:endParaRPr sz="2180" dirty="0">
              <a:latin typeface="Times New Roman"/>
              <a:cs typeface="Times New Roman"/>
            </a:endParaRPr>
          </a:p>
        </p:txBody>
      </p:sp>
      <p:sp>
        <p:nvSpPr>
          <p:cNvPr id="70" name="object 70"/>
          <p:cNvSpPr txBox="1"/>
          <p:nvPr/>
        </p:nvSpPr>
        <p:spPr>
          <a:xfrm>
            <a:off x="2573755" y="4282598"/>
            <a:ext cx="397638" cy="207141"/>
          </a:xfrm>
          <a:prstGeom prst="rect">
            <a:avLst/>
          </a:prstGeom>
        </p:spPr>
        <p:txBody>
          <a:bodyPr vert="horz" wrap="square" lIns="0" tIns="23909" rIns="0" bIns="0" rtlCol="0">
            <a:spAutoFit/>
          </a:bodyPr>
          <a:lstStyle/>
          <a:p>
            <a:pPr marL="25168">
              <a:spcBef>
                <a:spcPts val="188"/>
              </a:spcBef>
            </a:pPr>
            <a:r>
              <a:rPr sz="1189" spc="-10" dirty="0">
                <a:latin typeface="LM Roman 6"/>
                <a:cs typeface="LM Roman 6"/>
              </a:rPr>
              <a:t>1</a:t>
            </a:r>
            <a:r>
              <a:rPr sz="1189" spc="139" dirty="0">
                <a:latin typeface="LM Roman 6"/>
                <a:cs typeface="LM Roman 6"/>
              </a:rPr>
              <a:t> </a:t>
            </a:r>
            <a:r>
              <a:rPr sz="1189" spc="-10" dirty="0">
                <a:latin typeface="LM Roman 6"/>
                <a:cs typeface="LM Roman 6"/>
              </a:rPr>
              <a:t>1</a:t>
            </a:r>
            <a:endParaRPr sz="1189">
              <a:latin typeface="LM Roman 6"/>
              <a:cs typeface="LM Roman 6"/>
            </a:endParaRPr>
          </a:p>
        </p:txBody>
      </p:sp>
      <p:sp>
        <p:nvSpPr>
          <p:cNvPr id="71" name="object 71"/>
          <p:cNvSpPr txBox="1"/>
          <p:nvPr/>
        </p:nvSpPr>
        <p:spPr>
          <a:xfrm>
            <a:off x="3028497" y="4275337"/>
            <a:ext cx="188752" cy="358348"/>
          </a:xfrm>
          <a:prstGeom prst="rect">
            <a:avLst/>
          </a:prstGeom>
        </p:spPr>
        <p:txBody>
          <a:bodyPr vert="horz" wrap="square" lIns="0" tIns="22650" rIns="0" bIns="0" rtlCol="0">
            <a:spAutoFit/>
          </a:bodyPr>
          <a:lstStyle/>
          <a:p>
            <a:pPr marL="25168">
              <a:spcBef>
                <a:spcPts val="178"/>
              </a:spcBef>
            </a:pPr>
            <a:r>
              <a:rPr sz="2180" i="1" spc="-10" dirty="0">
                <a:latin typeface="Times New Roman"/>
                <a:cs typeface="Times New Roman"/>
              </a:rPr>
              <a:t>p</a:t>
            </a:r>
            <a:endParaRPr sz="2180">
              <a:latin typeface="Times New Roman"/>
              <a:cs typeface="Times New Roman"/>
            </a:endParaRPr>
          </a:p>
        </p:txBody>
      </p:sp>
      <p:sp>
        <p:nvSpPr>
          <p:cNvPr id="72" name="object 72"/>
          <p:cNvSpPr txBox="1"/>
          <p:nvPr/>
        </p:nvSpPr>
        <p:spPr>
          <a:xfrm>
            <a:off x="3717896" y="4282598"/>
            <a:ext cx="397638" cy="207141"/>
          </a:xfrm>
          <a:prstGeom prst="rect">
            <a:avLst/>
          </a:prstGeom>
        </p:spPr>
        <p:txBody>
          <a:bodyPr vert="horz" wrap="square" lIns="0" tIns="23909" rIns="0" bIns="0" rtlCol="0">
            <a:spAutoFit/>
          </a:bodyPr>
          <a:lstStyle/>
          <a:p>
            <a:pPr marL="25168">
              <a:spcBef>
                <a:spcPts val="188"/>
              </a:spcBef>
            </a:pPr>
            <a:r>
              <a:rPr sz="1189" spc="-10" dirty="0">
                <a:latin typeface="LM Roman 6"/>
                <a:cs typeface="LM Roman 6"/>
              </a:rPr>
              <a:t>2</a:t>
            </a:r>
            <a:r>
              <a:rPr sz="1189" spc="139" dirty="0">
                <a:latin typeface="LM Roman 6"/>
                <a:cs typeface="LM Roman 6"/>
              </a:rPr>
              <a:t> </a:t>
            </a:r>
            <a:r>
              <a:rPr sz="1189" spc="-10" dirty="0">
                <a:latin typeface="LM Roman 6"/>
                <a:cs typeface="LM Roman 6"/>
              </a:rPr>
              <a:t>2</a:t>
            </a:r>
            <a:endParaRPr sz="1189">
              <a:latin typeface="LM Roman 6"/>
              <a:cs typeface="LM Roman 6"/>
            </a:endParaRPr>
          </a:p>
        </p:txBody>
      </p:sp>
      <p:sp>
        <p:nvSpPr>
          <p:cNvPr id="73" name="object 73"/>
          <p:cNvSpPr txBox="1"/>
          <p:nvPr/>
        </p:nvSpPr>
        <p:spPr>
          <a:xfrm>
            <a:off x="2022472" y="4427925"/>
            <a:ext cx="1301132" cy="268055"/>
          </a:xfrm>
          <a:prstGeom prst="rect">
            <a:avLst/>
          </a:prstGeom>
        </p:spPr>
        <p:txBody>
          <a:bodyPr vert="horz" wrap="square" lIns="0" tIns="23909" rIns="0" bIns="0" rtlCol="0">
            <a:spAutoFit/>
          </a:bodyPr>
          <a:lstStyle/>
          <a:p>
            <a:pPr marL="25168">
              <a:spcBef>
                <a:spcPts val="188"/>
              </a:spcBef>
              <a:tabLst>
                <a:tab pos="1169035" algn="l"/>
              </a:tabLst>
            </a:pPr>
            <a:r>
              <a:rPr sz="1585" spc="-10" dirty="0">
                <a:latin typeface="LM Roman 8"/>
                <a:cs typeface="LM Roman 8"/>
              </a:rPr>
              <a:t>1	2</a:t>
            </a:r>
            <a:endParaRPr sz="1585">
              <a:latin typeface="LM Roman 8"/>
              <a:cs typeface="LM Roman 8"/>
            </a:endParaRPr>
          </a:p>
        </p:txBody>
      </p:sp>
      <p:sp>
        <p:nvSpPr>
          <p:cNvPr id="74" name="object 74"/>
          <p:cNvSpPr txBox="1"/>
          <p:nvPr/>
        </p:nvSpPr>
        <p:spPr>
          <a:xfrm>
            <a:off x="4218392" y="4275338"/>
            <a:ext cx="554932" cy="358348"/>
          </a:xfrm>
          <a:prstGeom prst="rect">
            <a:avLst/>
          </a:prstGeom>
        </p:spPr>
        <p:txBody>
          <a:bodyPr vert="horz" wrap="square" lIns="0" tIns="22650" rIns="0" bIns="0" rtlCol="0">
            <a:spAutoFit/>
          </a:bodyPr>
          <a:lstStyle/>
          <a:p>
            <a:pPr marL="25168">
              <a:spcBef>
                <a:spcPts val="178"/>
              </a:spcBef>
            </a:pPr>
            <a:r>
              <a:rPr sz="2180" i="1" spc="-10" dirty="0">
                <a:latin typeface="Arial"/>
                <a:cs typeface="Arial"/>
              </a:rPr>
              <a:t>·</a:t>
            </a:r>
            <a:r>
              <a:rPr sz="2180" i="1" spc="-297" dirty="0">
                <a:latin typeface="Arial"/>
                <a:cs typeface="Arial"/>
              </a:rPr>
              <a:t> </a:t>
            </a:r>
            <a:r>
              <a:rPr sz="2180" i="1" spc="-10" dirty="0">
                <a:latin typeface="Arial"/>
                <a:cs typeface="Arial"/>
              </a:rPr>
              <a:t>·</a:t>
            </a:r>
            <a:r>
              <a:rPr sz="2180" i="1" spc="-297" dirty="0">
                <a:latin typeface="Arial"/>
                <a:cs typeface="Arial"/>
              </a:rPr>
              <a:t> </a:t>
            </a:r>
            <a:r>
              <a:rPr sz="2180" i="1" spc="-10" dirty="0">
                <a:latin typeface="Arial"/>
                <a:cs typeface="Arial"/>
              </a:rPr>
              <a:t>·</a:t>
            </a:r>
            <a:r>
              <a:rPr sz="2180" i="1" spc="-297" dirty="0">
                <a:latin typeface="Arial"/>
                <a:cs typeface="Arial"/>
              </a:rPr>
              <a:t> </a:t>
            </a:r>
            <a:r>
              <a:rPr sz="2180" i="1" spc="-10" dirty="0">
                <a:latin typeface="Times New Roman"/>
                <a:cs typeface="Times New Roman"/>
              </a:rPr>
              <a:t>p</a:t>
            </a:r>
            <a:endParaRPr sz="2180">
              <a:latin typeface="Times New Roman"/>
              <a:cs typeface="Times New Roman"/>
            </a:endParaRPr>
          </a:p>
        </p:txBody>
      </p:sp>
      <p:sp>
        <p:nvSpPr>
          <p:cNvPr id="75" name="object 75"/>
          <p:cNvSpPr txBox="1"/>
          <p:nvPr/>
        </p:nvSpPr>
        <p:spPr>
          <a:xfrm>
            <a:off x="5273871" y="4279804"/>
            <a:ext cx="445455" cy="207141"/>
          </a:xfrm>
          <a:prstGeom prst="rect">
            <a:avLst/>
          </a:prstGeom>
        </p:spPr>
        <p:txBody>
          <a:bodyPr vert="horz" wrap="square" lIns="0" tIns="23909" rIns="0" bIns="0" rtlCol="0">
            <a:spAutoFit/>
          </a:bodyPr>
          <a:lstStyle/>
          <a:p>
            <a:pPr marL="25168">
              <a:spcBef>
                <a:spcPts val="188"/>
              </a:spcBef>
            </a:pPr>
            <a:r>
              <a:rPr sz="1189" i="1" spc="159" dirty="0">
                <a:latin typeface="Verdana"/>
                <a:cs typeface="Verdana"/>
              </a:rPr>
              <a:t>n</a:t>
            </a:r>
            <a:r>
              <a:rPr sz="1189" i="1" spc="684" dirty="0">
                <a:latin typeface="Verdana"/>
                <a:cs typeface="Verdana"/>
              </a:rPr>
              <a:t> </a:t>
            </a:r>
            <a:r>
              <a:rPr sz="1189" i="1" spc="159" dirty="0">
                <a:latin typeface="Verdana"/>
                <a:cs typeface="Verdana"/>
              </a:rPr>
              <a:t>n</a:t>
            </a:r>
            <a:endParaRPr sz="1189">
              <a:latin typeface="Verdana"/>
              <a:cs typeface="Verdana"/>
            </a:endParaRPr>
          </a:p>
        </p:txBody>
      </p:sp>
      <p:sp>
        <p:nvSpPr>
          <p:cNvPr id="76" name="object 76"/>
          <p:cNvSpPr txBox="1"/>
          <p:nvPr/>
        </p:nvSpPr>
        <p:spPr>
          <a:xfrm>
            <a:off x="4521530" y="3785291"/>
            <a:ext cx="3792661" cy="268055"/>
          </a:xfrm>
          <a:prstGeom prst="rect">
            <a:avLst/>
          </a:prstGeom>
        </p:spPr>
        <p:txBody>
          <a:bodyPr vert="horz" wrap="square" lIns="0" tIns="23909" rIns="0" bIns="0" rtlCol="0">
            <a:spAutoFit/>
          </a:bodyPr>
          <a:lstStyle/>
          <a:p>
            <a:pPr marL="25168">
              <a:spcBef>
                <a:spcPts val="188"/>
              </a:spcBef>
              <a:tabLst>
                <a:tab pos="2724392" algn="l"/>
              </a:tabLst>
            </a:pPr>
            <a:r>
              <a:rPr sz="1585" dirty="0">
                <a:latin typeface="LM Roman 8"/>
                <a:cs typeface="LM Roman 8"/>
              </a:rPr>
              <a:t>min(</a:t>
            </a:r>
            <a:r>
              <a:rPr sz="1585" i="1" dirty="0">
                <a:latin typeface="Trebuchet MS"/>
                <a:cs typeface="Trebuchet MS"/>
              </a:rPr>
              <a:t>a  </a:t>
            </a:r>
            <a:r>
              <a:rPr sz="1585" i="1" spc="-149" dirty="0">
                <a:latin typeface="Trebuchet MS"/>
                <a:cs typeface="Trebuchet MS"/>
              </a:rPr>
              <a:t>,b   </a:t>
            </a:r>
            <a:r>
              <a:rPr sz="1585" spc="-10" dirty="0">
                <a:latin typeface="LM Roman 8"/>
                <a:cs typeface="LM Roman 8"/>
              </a:rPr>
              <a:t>)  </a:t>
            </a:r>
            <a:r>
              <a:rPr sz="1585" dirty="0">
                <a:latin typeface="LM Roman 8"/>
                <a:cs typeface="LM Roman 8"/>
              </a:rPr>
              <a:t>min(</a:t>
            </a:r>
            <a:r>
              <a:rPr sz="1585" i="1" dirty="0">
                <a:latin typeface="Trebuchet MS"/>
                <a:cs typeface="Trebuchet MS"/>
              </a:rPr>
              <a:t>a</a:t>
            </a:r>
            <a:r>
              <a:rPr sz="1585" i="1" spc="178" dirty="0">
                <a:latin typeface="Trebuchet MS"/>
                <a:cs typeface="Trebuchet MS"/>
              </a:rPr>
              <a:t> </a:t>
            </a:r>
            <a:r>
              <a:rPr sz="1585" i="1" spc="-149" dirty="0">
                <a:latin typeface="Trebuchet MS"/>
                <a:cs typeface="Trebuchet MS"/>
              </a:rPr>
              <a:t>,b </a:t>
            </a:r>
            <a:r>
              <a:rPr sz="1585" i="1" spc="30" dirty="0">
                <a:latin typeface="Trebuchet MS"/>
                <a:cs typeface="Trebuchet MS"/>
              </a:rPr>
              <a:t> </a:t>
            </a:r>
            <a:r>
              <a:rPr sz="1585" spc="-10" dirty="0">
                <a:latin typeface="LM Roman 8"/>
                <a:cs typeface="LM Roman 8"/>
              </a:rPr>
              <a:t>)	</a:t>
            </a:r>
            <a:r>
              <a:rPr sz="1585" dirty="0">
                <a:latin typeface="LM Roman 8"/>
                <a:cs typeface="LM Roman 8"/>
              </a:rPr>
              <a:t>min(</a:t>
            </a:r>
            <a:r>
              <a:rPr sz="1585" i="1" dirty="0">
                <a:latin typeface="Trebuchet MS"/>
                <a:cs typeface="Trebuchet MS"/>
              </a:rPr>
              <a:t>a </a:t>
            </a:r>
            <a:r>
              <a:rPr sz="1585" i="1" spc="-149" dirty="0">
                <a:latin typeface="Trebuchet MS"/>
                <a:cs typeface="Trebuchet MS"/>
              </a:rPr>
              <a:t>,b</a:t>
            </a:r>
            <a:r>
              <a:rPr sz="1585" i="1" spc="119" dirty="0">
                <a:latin typeface="Trebuchet MS"/>
                <a:cs typeface="Trebuchet MS"/>
              </a:rPr>
              <a:t> </a:t>
            </a:r>
            <a:r>
              <a:rPr sz="1585" spc="-10" dirty="0">
                <a:latin typeface="LM Roman 8"/>
                <a:cs typeface="LM Roman 8"/>
              </a:rPr>
              <a:t>)</a:t>
            </a:r>
            <a:endParaRPr sz="1585" dirty="0">
              <a:latin typeface="LM Roman 8"/>
              <a:cs typeface="LM Roman 8"/>
            </a:endParaRPr>
          </a:p>
        </p:txBody>
      </p:sp>
      <p:sp>
        <p:nvSpPr>
          <p:cNvPr id="77" name="object 77"/>
          <p:cNvSpPr txBox="1"/>
          <p:nvPr/>
        </p:nvSpPr>
        <p:spPr>
          <a:xfrm>
            <a:off x="4722588" y="4385014"/>
            <a:ext cx="179944" cy="268055"/>
          </a:xfrm>
          <a:prstGeom prst="rect">
            <a:avLst/>
          </a:prstGeom>
        </p:spPr>
        <p:txBody>
          <a:bodyPr vert="horz" wrap="square" lIns="0" tIns="23909" rIns="0" bIns="0" rtlCol="0">
            <a:spAutoFit/>
          </a:bodyPr>
          <a:lstStyle/>
          <a:p>
            <a:pPr marL="25168">
              <a:spcBef>
                <a:spcPts val="188"/>
              </a:spcBef>
            </a:pPr>
            <a:r>
              <a:rPr sz="1585" i="1" spc="149" dirty="0">
                <a:latin typeface="Trebuchet MS"/>
                <a:cs typeface="Trebuchet MS"/>
              </a:rPr>
              <a:t>n</a:t>
            </a:r>
            <a:endParaRPr sz="1585">
              <a:latin typeface="Trebuchet MS"/>
              <a:cs typeface="Trebuchet MS"/>
            </a:endParaRPr>
          </a:p>
        </p:txBody>
      </p:sp>
      <p:sp>
        <p:nvSpPr>
          <p:cNvPr id="78" name="object 78"/>
          <p:cNvSpPr txBox="1"/>
          <p:nvPr/>
        </p:nvSpPr>
        <p:spPr>
          <a:xfrm>
            <a:off x="5776302" y="4275338"/>
            <a:ext cx="402672" cy="358348"/>
          </a:xfrm>
          <a:prstGeom prst="rect">
            <a:avLst/>
          </a:prstGeom>
        </p:spPr>
        <p:txBody>
          <a:bodyPr vert="horz" wrap="square" lIns="0" tIns="22650" rIns="0" bIns="0" rtlCol="0">
            <a:spAutoFit/>
          </a:bodyPr>
          <a:lstStyle/>
          <a:p>
            <a:pPr marL="25168">
              <a:spcBef>
                <a:spcPts val="178"/>
              </a:spcBef>
            </a:pPr>
            <a:r>
              <a:rPr sz="2180" spc="-20" dirty="0">
                <a:latin typeface="MathJax_Main"/>
                <a:cs typeface="MathJax_Main"/>
              </a:rPr>
              <a:t>)(</a:t>
            </a:r>
            <a:r>
              <a:rPr sz="2180" i="1" spc="-10" dirty="0">
                <a:latin typeface="Times New Roman"/>
                <a:cs typeface="Times New Roman"/>
              </a:rPr>
              <a:t>p</a:t>
            </a:r>
            <a:endParaRPr sz="2180">
              <a:latin typeface="Times New Roman"/>
              <a:cs typeface="Times New Roman"/>
            </a:endParaRPr>
          </a:p>
        </p:txBody>
      </p:sp>
      <p:sp>
        <p:nvSpPr>
          <p:cNvPr id="79" name="object 79"/>
          <p:cNvSpPr txBox="1"/>
          <p:nvPr/>
        </p:nvSpPr>
        <p:spPr>
          <a:xfrm>
            <a:off x="6720694" y="4282598"/>
            <a:ext cx="397638" cy="207141"/>
          </a:xfrm>
          <a:prstGeom prst="rect">
            <a:avLst/>
          </a:prstGeom>
        </p:spPr>
        <p:txBody>
          <a:bodyPr vert="horz" wrap="square" lIns="0" tIns="23909" rIns="0" bIns="0" rtlCol="0">
            <a:spAutoFit/>
          </a:bodyPr>
          <a:lstStyle/>
          <a:p>
            <a:pPr marL="25168">
              <a:spcBef>
                <a:spcPts val="188"/>
              </a:spcBef>
            </a:pPr>
            <a:r>
              <a:rPr sz="1189" spc="-10" dirty="0">
                <a:latin typeface="LM Roman 6"/>
                <a:cs typeface="LM Roman 6"/>
              </a:rPr>
              <a:t>1</a:t>
            </a:r>
            <a:r>
              <a:rPr sz="1189" spc="139" dirty="0">
                <a:latin typeface="LM Roman 6"/>
                <a:cs typeface="LM Roman 6"/>
              </a:rPr>
              <a:t> </a:t>
            </a:r>
            <a:r>
              <a:rPr sz="1189" spc="-10" dirty="0">
                <a:latin typeface="LM Roman 6"/>
                <a:cs typeface="LM Roman 6"/>
              </a:rPr>
              <a:t>1</a:t>
            </a:r>
            <a:endParaRPr sz="1189">
              <a:latin typeface="LM Roman 6"/>
              <a:cs typeface="LM Roman 6"/>
            </a:endParaRPr>
          </a:p>
        </p:txBody>
      </p:sp>
      <p:sp>
        <p:nvSpPr>
          <p:cNvPr id="80" name="object 80"/>
          <p:cNvSpPr txBox="1"/>
          <p:nvPr/>
        </p:nvSpPr>
        <p:spPr>
          <a:xfrm>
            <a:off x="7175435" y="4275337"/>
            <a:ext cx="188752" cy="358348"/>
          </a:xfrm>
          <a:prstGeom prst="rect">
            <a:avLst/>
          </a:prstGeom>
        </p:spPr>
        <p:txBody>
          <a:bodyPr vert="horz" wrap="square" lIns="0" tIns="22650" rIns="0" bIns="0" rtlCol="0">
            <a:spAutoFit/>
          </a:bodyPr>
          <a:lstStyle/>
          <a:p>
            <a:pPr marL="25168">
              <a:spcBef>
                <a:spcPts val="178"/>
              </a:spcBef>
            </a:pPr>
            <a:r>
              <a:rPr sz="2180" i="1" spc="-10" dirty="0">
                <a:latin typeface="Times New Roman"/>
                <a:cs typeface="Times New Roman"/>
              </a:rPr>
              <a:t>p</a:t>
            </a:r>
            <a:endParaRPr sz="2180">
              <a:latin typeface="Times New Roman"/>
              <a:cs typeface="Times New Roman"/>
            </a:endParaRPr>
          </a:p>
        </p:txBody>
      </p:sp>
      <p:sp>
        <p:nvSpPr>
          <p:cNvPr id="81" name="object 81"/>
          <p:cNvSpPr txBox="1"/>
          <p:nvPr/>
        </p:nvSpPr>
        <p:spPr>
          <a:xfrm>
            <a:off x="7906284" y="4282598"/>
            <a:ext cx="397638" cy="207141"/>
          </a:xfrm>
          <a:prstGeom prst="rect">
            <a:avLst/>
          </a:prstGeom>
        </p:spPr>
        <p:txBody>
          <a:bodyPr vert="horz" wrap="square" lIns="0" tIns="23909" rIns="0" bIns="0" rtlCol="0">
            <a:spAutoFit/>
          </a:bodyPr>
          <a:lstStyle/>
          <a:p>
            <a:pPr marL="25168">
              <a:spcBef>
                <a:spcPts val="188"/>
              </a:spcBef>
            </a:pPr>
            <a:r>
              <a:rPr sz="1189" spc="-10" dirty="0">
                <a:latin typeface="LM Roman 6"/>
                <a:cs typeface="LM Roman 6"/>
              </a:rPr>
              <a:t>2</a:t>
            </a:r>
            <a:r>
              <a:rPr sz="1189" spc="139" dirty="0">
                <a:latin typeface="LM Roman 6"/>
                <a:cs typeface="LM Roman 6"/>
              </a:rPr>
              <a:t> </a:t>
            </a:r>
            <a:r>
              <a:rPr sz="1189" spc="-10" dirty="0">
                <a:latin typeface="LM Roman 6"/>
                <a:cs typeface="LM Roman 6"/>
              </a:rPr>
              <a:t>2</a:t>
            </a:r>
            <a:endParaRPr sz="1189">
              <a:latin typeface="LM Roman 6"/>
              <a:cs typeface="LM Roman 6"/>
            </a:endParaRPr>
          </a:p>
        </p:txBody>
      </p:sp>
      <p:sp>
        <p:nvSpPr>
          <p:cNvPr id="82" name="object 82"/>
          <p:cNvSpPr txBox="1"/>
          <p:nvPr/>
        </p:nvSpPr>
        <p:spPr>
          <a:xfrm>
            <a:off x="6127987" y="4204593"/>
            <a:ext cx="2271319" cy="268055"/>
          </a:xfrm>
          <a:prstGeom prst="rect">
            <a:avLst/>
          </a:prstGeom>
        </p:spPr>
        <p:txBody>
          <a:bodyPr vert="horz" wrap="square" lIns="0" tIns="23909" rIns="0" bIns="0" rtlCol="0">
            <a:spAutoFit/>
          </a:bodyPr>
          <a:lstStyle/>
          <a:p>
            <a:pPr marL="25168">
              <a:spcBef>
                <a:spcPts val="188"/>
              </a:spcBef>
            </a:pPr>
            <a:r>
              <a:rPr sz="1585" dirty="0">
                <a:latin typeface="LM Roman 8"/>
                <a:cs typeface="LM Roman 8"/>
              </a:rPr>
              <a:t>max(</a:t>
            </a:r>
            <a:r>
              <a:rPr sz="1585" i="1" dirty="0">
                <a:latin typeface="Trebuchet MS"/>
                <a:cs typeface="Trebuchet MS"/>
              </a:rPr>
              <a:t>a </a:t>
            </a:r>
            <a:r>
              <a:rPr sz="1585" i="1" spc="-149" dirty="0">
                <a:latin typeface="Trebuchet MS"/>
                <a:cs typeface="Trebuchet MS"/>
              </a:rPr>
              <a:t>,b </a:t>
            </a:r>
            <a:r>
              <a:rPr sz="1585" spc="-10" dirty="0">
                <a:latin typeface="LM Roman 8"/>
                <a:cs typeface="LM Roman 8"/>
              </a:rPr>
              <a:t>) </a:t>
            </a:r>
            <a:r>
              <a:rPr sz="1585" dirty="0">
                <a:latin typeface="LM Roman 8"/>
                <a:cs typeface="LM Roman 8"/>
              </a:rPr>
              <a:t>max(</a:t>
            </a:r>
            <a:r>
              <a:rPr sz="1585" i="1" dirty="0">
                <a:latin typeface="Trebuchet MS"/>
                <a:cs typeface="Trebuchet MS"/>
              </a:rPr>
              <a:t>a </a:t>
            </a:r>
            <a:r>
              <a:rPr sz="1585" i="1" spc="-149" dirty="0">
                <a:latin typeface="Trebuchet MS"/>
                <a:cs typeface="Trebuchet MS"/>
              </a:rPr>
              <a:t>,b</a:t>
            </a:r>
            <a:r>
              <a:rPr sz="1585" i="1" spc="-109" dirty="0">
                <a:latin typeface="Trebuchet MS"/>
                <a:cs typeface="Trebuchet MS"/>
              </a:rPr>
              <a:t> </a:t>
            </a:r>
            <a:r>
              <a:rPr sz="1585" spc="-10" dirty="0">
                <a:latin typeface="LM Roman 8"/>
                <a:cs typeface="LM Roman 8"/>
              </a:rPr>
              <a:t>)</a:t>
            </a:r>
            <a:endParaRPr sz="1585">
              <a:latin typeface="LM Roman 8"/>
              <a:cs typeface="LM Roman 8"/>
            </a:endParaRPr>
          </a:p>
        </p:txBody>
      </p:sp>
      <p:sp>
        <p:nvSpPr>
          <p:cNvPr id="83" name="object 83"/>
          <p:cNvSpPr txBox="1"/>
          <p:nvPr/>
        </p:nvSpPr>
        <p:spPr>
          <a:xfrm>
            <a:off x="6127987" y="4427925"/>
            <a:ext cx="1342658" cy="268055"/>
          </a:xfrm>
          <a:prstGeom prst="rect">
            <a:avLst/>
          </a:prstGeom>
        </p:spPr>
        <p:txBody>
          <a:bodyPr vert="horz" wrap="square" lIns="0" tIns="23909" rIns="0" bIns="0" rtlCol="0">
            <a:spAutoFit/>
          </a:bodyPr>
          <a:lstStyle/>
          <a:p>
            <a:pPr marL="25168">
              <a:spcBef>
                <a:spcPts val="188"/>
              </a:spcBef>
              <a:tabLst>
                <a:tab pos="1210561" algn="l"/>
              </a:tabLst>
            </a:pPr>
            <a:r>
              <a:rPr sz="1585" spc="-10" dirty="0">
                <a:latin typeface="LM Roman 8"/>
                <a:cs typeface="LM Roman 8"/>
              </a:rPr>
              <a:t>1	2</a:t>
            </a:r>
            <a:endParaRPr sz="1585">
              <a:latin typeface="LM Roman 8"/>
              <a:cs typeface="LM Roman 8"/>
            </a:endParaRPr>
          </a:p>
        </p:txBody>
      </p:sp>
      <p:sp>
        <p:nvSpPr>
          <p:cNvPr id="84" name="object 84"/>
          <p:cNvSpPr txBox="1"/>
          <p:nvPr/>
        </p:nvSpPr>
        <p:spPr>
          <a:xfrm>
            <a:off x="8406781" y="4275338"/>
            <a:ext cx="554932" cy="358348"/>
          </a:xfrm>
          <a:prstGeom prst="rect">
            <a:avLst/>
          </a:prstGeom>
        </p:spPr>
        <p:txBody>
          <a:bodyPr vert="horz" wrap="square" lIns="0" tIns="22650" rIns="0" bIns="0" rtlCol="0">
            <a:spAutoFit/>
          </a:bodyPr>
          <a:lstStyle/>
          <a:p>
            <a:pPr marL="25168">
              <a:spcBef>
                <a:spcPts val="178"/>
              </a:spcBef>
            </a:pPr>
            <a:r>
              <a:rPr sz="2180" i="1" spc="-10" dirty="0">
                <a:latin typeface="Arial"/>
                <a:cs typeface="Arial"/>
              </a:rPr>
              <a:t>·</a:t>
            </a:r>
            <a:r>
              <a:rPr sz="2180" i="1" spc="-297" dirty="0">
                <a:latin typeface="Arial"/>
                <a:cs typeface="Arial"/>
              </a:rPr>
              <a:t> </a:t>
            </a:r>
            <a:r>
              <a:rPr sz="2180" i="1" spc="-10" dirty="0">
                <a:latin typeface="Arial"/>
                <a:cs typeface="Arial"/>
              </a:rPr>
              <a:t>·</a:t>
            </a:r>
            <a:r>
              <a:rPr sz="2180" i="1" spc="-297" dirty="0">
                <a:latin typeface="Arial"/>
                <a:cs typeface="Arial"/>
              </a:rPr>
              <a:t> </a:t>
            </a:r>
            <a:r>
              <a:rPr sz="2180" i="1" spc="-10" dirty="0">
                <a:latin typeface="Arial"/>
                <a:cs typeface="Arial"/>
              </a:rPr>
              <a:t>·</a:t>
            </a:r>
            <a:r>
              <a:rPr sz="2180" i="1" spc="-297" dirty="0">
                <a:latin typeface="Arial"/>
                <a:cs typeface="Arial"/>
              </a:rPr>
              <a:t> </a:t>
            </a:r>
            <a:r>
              <a:rPr sz="2180" i="1" spc="-10" dirty="0">
                <a:latin typeface="Times New Roman"/>
                <a:cs typeface="Times New Roman"/>
              </a:rPr>
              <a:t>p</a:t>
            </a:r>
            <a:endParaRPr sz="2180">
              <a:latin typeface="Times New Roman"/>
              <a:cs typeface="Times New Roman"/>
            </a:endParaRPr>
          </a:p>
        </p:txBody>
      </p:sp>
      <p:sp>
        <p:nvSpPr>
          <p:cNvPr id="85" name="object 85"/>
          <p:cNvSpPr txBox="1"/>
          <p:nvPr/>
        </p:nvSpPr>
        <p:spPr>
          <a:xfrm>
            <a:off x="9503707" y="4279804"/>
            <a:ext cx="445455" cy="207141"/>
          </a:xfrm>
          <a:prstGeom prst="rect">
            <a:avLst/>
          </a:prstGeom>
        </p:spPr>
        <p:txBody>
          <a:bodyPr vert="horz" wrap="square" lIns="0" tIns="23909" rIns="0" bIns="0" rtlCol="0">
            <a:spAutoFit/>
          </a:bodyPr>
          <a:lstStyle/>
          <a:p>
            <a:pPr marL="25168">
              <a:spcBef>
                <a:spcPts val="188"/>
              </a:spcBef>
            </a:pPr>
            <a:r>
              <a:rPr sz="1189" i="1" spc="159" dirty="0">
                <a:latin typeface="Verdana"/>
                <a:cs typeface="Verdana"/>
              </a:rPr>
              <a:t>n</a:t>
            </a:r>
            <a:r>
              <a:rPr sz="1189" i="1" spc="684" dirty="0">
                <a:latin typeface="Verdana"/>
                <a:cs typeface="Verdana"/>
              </a:rPr>
              <a:t> </a:t>
            </a:r>
            <a:r>
              <a:rPr sz="1189" i="1" spc="159" dirty="0">
                <a:latin typeface="Verdana"/>
                <a:cs typeface="Verdana"/>
              </a:rPr>
              <a:t>n</a:t>
            </a:r>
            <a:endParaRPr sz="1189">
              <a:latin typeface="Verdana"/>
              <a:cs typeface="Verdana"/>
            </a:endParaRPr>
          </a:p>
        </p:txBody>
      </p:sp>
      <p:sp>
        <p:nvSpPr>
          <p:cNvPr id="86" name="object 86"/>
          <p:cNvSpPr txBox="1"/>
          <p:nvPr/>
        </p:nvSpPr>
        <p:spPr>
          <a:xfrm>
            <a:off x="8910976" y="4204593"/>
            <a:ext cx="1133772" cy="268055"/>
          </a:xfrm>
          <a:prstGeom prst="rect">
            <a:avLst/>
          </a:prstGeom>
        </p:spPr>
        <p:txBody>
          <a:bodyPr vert="horz" wrap="square" lIns="0" tIns="23909" rIns="0" bIns="0" rtlCol="0">
            <a:spAutoFit/>
          </a:bodyPr>
          <a:lstStyle/>
          <a:p>
            <a:pPr marL="25168">
              <a:spcBef>
                <a:spcPts val="188"/>
              </a:spcBef>
            </a:pPr>
            <a:r>
              <a:rPr sz="1585" dirty="0">
                <a:latin typeface="LM Roman 8"/>
                <a:cs typeface="LM Roman 8"/>
              </a:rPr>
              <a:t>max(</a:t>
            </a:r>
            <a:r>
              <a:rPr sz="1585" i="1" dirty="0">
                <a:latin typeface="Trebuchet MS"/>
                <a:cs typeface="Trebuchet MS"/>
              </a:rPr>
              <a:t>a </a:t>
            </a:r>
            <a:r>
              <a:rPr sz="1585" i="1" spc="-149" dirty="0">
                <a:latin typeface="Trebuchet MS"/>
                <a:cs typeface="Trebuchet MS"/>
              </a:rPr>
              <a:t>,b</a:t>
            </a:r>
            <a:r>
              <a:rPr sz="1585" i="1" spc="119" dirty="0">
                <a:latin typeface="Trebuchet MS"/>
                <a:cs typeface="Trebuchet MS"/>
              </a:rPr>
              <a:t> </a:t>
            </a:r>
            <a:r>
              <a:rPr sz="1585" spc="-10" dirty="0">
                <a:latin typeface="LM Roman 8"/>
                <a:cs typeface="LM Roman 8"/>
              </a:rPr>
              <a:t>)</a:t>
            </a:r>
            <a:endParaRPr sz="1585">
              <a:latin typeface="LM Roman 8"/>
              <a:cs typeface="LM Roman 8"/>
            </a:endParaRPr>
          </a:p>
        </p:txBody>
      </p:sp>
      <p:sp>
        <p:nvSpPr>
          <p:cNvPr id="87" name="object 87"/>
          <p:cNvSpPr txBox="1"/>
          <p:nvPr/>
        </p:nvSpPr>
        <p:spPr>
          <a:xfrm>
            <a:off x="8910976" y="4385014"/>
            <a:ext cx="179944" cy="268055"/>
          </a:xfrm>
          <a:prstGeom prst="rect">
            <a:avLst/>
          </a:prstGeom>
        </p:spPr>
        <p:txBody>
          <a:bodyPr vert="horz" wrap="square" lIns="0" tIns="23909" rIns="0" bIns="0" rtlCol="0">
            <a:spAutoFit/>
          </a:bodyPr>
          <a:lstStyle/>
          <a:p>
            <a:pPr marL="25168">
              <a:spcBef>
                <a:spcPts val="188"/>
              </a:spcBef>
            </a:pPr>
            <a:r>
              <a:rPr sz="1585" i="1" spc="149" dirty="0">
                <a:latin typeface="Trebuchet MS"/>
                <a:cs typeface="Trebuchet MS"/>
              </a:rPr>
              <a:t>n</a:t>
            </a:r>
            <a:endParaRPr sz="1585">
              <a:latin typeface="Trebuchet MS"/>
              <a:cs typeface="Trebuchet MS"/>
            </a:endParaRPr>
          </a:p>
        </p:txBody>
      </p:sp>
      <p:sp>
        <p:nvSpPr>
          <p:cNvPr id="88" name="object 88"/>
          <p:cNvSpPr txBox="1"/>
          <p:nvPr/>
        </p:nvSpPr>
        <p:spPr>
          <a:xfrm>
            <a:off x="10006142" y="4275337"/>
            <a:ext cx="157294" cy="358348"/>
          </a:xfrm>
          <a:prstGeom prst="rect">
            <a:avLst/>
          </a:prstGeom>
        </p:spPr>
        <p:txBody>
          <a:bodyPr vert="horz" wrap="square" lIns="0" tIns="22650" rIns="0" bIns="0" rtlCol="0">
            <a:spAutoFit/>
          </a:bodyPr>
          <a:lstStyle/>
          <a:p>
            <a:pPr marL="25168">
              <a:spcBef>
                <a:spcPts val="178"/>
              </a:spcBef>
            </a:pPr>
            <a:r>
              <a:rPr sz="2180" spc="-10" dirty="0">
                <a:latin typeface="MathJax_Main"/>
                <a:cs typeface="MathJax_Main"/>
              </a:rPr>
              <a:t>)</a:t>
            </a:r>
            <a:endParaRPr sz="2180">
              <a:latin typeface="MathJax_Main"/>
              <a:cs typeface="MathJax_Main"/>
            </a:endParaRPr>
          </a:p>
        </p:txBody>
      </p:sp>
      <p:sp>
        <p:nvSpPr>
          <p:cNvPr id="89" name="object 89"/>
          <p:cNvSpPr txBox="1"/>
          <p:nvPr/>
        </p:nvSpPr>
        <p:spPr>
          <a:xfrm>
            <a:off x="1777574" y="4674184"/>
            <a:ext cx="479431" cy="358348"/>
          </a:xfrm>
          <a:prstGeom prst="rect">
            <a:avLst/>
          </a:prstGeom>
        </p:spPr>
        <p:txBody>
          <a:bodyPr vert="horz" wrap="square" lIns="0" tIns="22650" rIns="0" bIns="0" rtlCol="0">
            <a:spAutoFit/>
          </a:bodyPr>
          <a:lstStyle/>
          <a:p>
            <a:pPr marL="25168">
              <a:spcBef>
                <a:spcPts val="178"/>
              </a:spcBef>
            </a:pPr>
            <a:r>
              <a:rPr sz="2180" spc="-20" dirty="0">
                <a:latin typeface="MathJax_Main"/>
                <a:cs typeface="MathJax_Main"/>
              </a:rPr>
              <a:t>=</a:t>
            </a:r>
            <a:r>
              <a:rPr sz="2180" spc="-89" dirty="0">
                <a:latin typeface="MathJax_Main"/>
                <a:cs typeface="MathJax_Main"/>
              </a:rPr>
              <a:t> </a:t>
            </a:r>
            <a:r>
              <a:rPr sz="2180" i="1" spc="-10" dirty="0">
                <a:latin typeface="Times New Roman"/>
                <a:cs typeface="Times New Roman"/>
              </a:rPr>
              <a:t>p</a:t>
            </a:r>
            <a:endParaRPr sz="2180">
              <a:latin typeface="Times New Roman"/>
              <a:cs typeface="Times New Roman"/>
            </a:endParaRPr>
          </a:p>
        </p:txBody>
      </p:sp>
      <p:sp>
        <p:nvSpPr>
          <p:cNvPr id="90" name="object 90"/>
          <p:cNvSpPr txBox="1"/>
          <p:nvPr/>
        </p:nvSpPr>
        <p:spPr>
          <a:xfrm>
            <a:off x="2798220" y="4681443"/>
            <a:ext cx="1556577" cy="207141"/>
          </a:xfrm>
          <a:prstGeom prst="rect">
            <a:avLst/>
          </a:prstGeom>
        </p:spPr>
        <p:txBody>
          <a:bodyPr vert="horz" wrap="square" lIns="0" tIns="23909" rIns="0" bIns="0" rtlCol="0">
            <a:spAutoFit/>
          </a:bodyPr>
          <a:lstStyle/>
          <a:p>
            <a:pPr marL="25168">
              <a:spcBef>
                <a:spcPts val="188"/>
              </a:spcBef>
              <a:tabLst>
                <a:tab pos="1184135" algn="l"/>
              </a:tabLst>
            </a:pPr>
            <a:r>
              <a:rPr sz="1189" spc="-10" dirty="0">
                <a:latin typeface="LM Roman 6"/>
                <a:cs typeface="LM Roman 6"/>
              </a:rPr>
              <a:t>1 </a:t>
            </a:r>
            <a:r>
              <a:rPr sz="1189" spc="297" dirty="0">
                <a:latin typeface="LM Roman 6"/>
                <a:cs typeface="LM Roman 6"/>
              </a:rPr>
              <a:t> </a:t>
            </a:r>
            <a:r>
              <a:rPr sz="1189" spc="-10" dirty="0">
                <a:latin typeface="LM Roman 6"/>
                <a:cs typeface="LM Roman 6"/>
              </a:rPr>
              <a:t>1	1</a:t>
            </a:r>
            <a:r>
              <a:rPr sz="1189" spc="139" dirty="0">
                <a:latin typeface="LM Roman 6"/>
                <a:cs typeface="LM Roman 6"/>
              </a:rPr>
              <a:t> </a:t>
            </a:r>
            <a:r>
              <a:rPr sz="1189" spc="-10" dirty="0">
                <a:latin typeface="LM Roman 6"/>
                <a:cs typeface="LM Roman 6"/>
              </a:rPr>
              <a:t>1</a:t>
            </a:r>
            <a:endParaRPr sz="1189">
              <a:latin typeface="LM Roman 6"/>
              <a:cs typeface="LM Roman 6"/>
            </a:endParaRPr>
          </a:p>
        </p:txBody>
      </p:sp>
      <p:sp>
        <p:nvSpPr>
          <p:cNvPr id="91" name="object 91"/>
          <p:cNvSpPr txBox="1"/>
          <p:nvPr/>
        </p:nvSpPr>
        <p:spPr>
          <a:xfrm>
            <a:off x="5143053" y="4681443"/>
            <a:ext cx="1556577" cy="207141"/>
          </a:xfrm>
          <a:prstGeom prst="rect">
            <a:avLst/>
          </a:prstGeom>
        </p:spPr>
        <p:txBody>
          <a:bodyPr vert="horz" wrap="square" lIns="0" tIns="23909" rIns="0" bIns="0" rtlCol="0">
            <a:spAutoFit/>
          </a:bodyPr>
          <a:lstStyle/>
          <a:p>
            <a:pPr marL="25168">
              <a:spcBef>
                <a:spcPts val="188"/>
              </a:spcBef>
              <a:tabLst>
                <a:tab pos="1184135" algn="l"/>
              </a:tabLst>
            </a:pPr>
            <a:r>
              <a:rPr sz="1189" spc="-10" dirty="0">
                <a:latin typeface="LM Roman 6"/>
                <a:cs typeface="LM Roman 6"/>
              </a:rPr>
              <a:t>2 </a:t>
            </a:r>
            <a:r>
              <a:rPr sz="1189" spc="297" dirty="0">
                <a:latin typeface="LM Roman 6"/>
                <a:cs typeface="LM Roman 6"/>
              </a:rPr>
              <a:t> </a:t>
            </a:r>
            <a:r>
              <a:rPr sz="1189" spc="-10" dirty="0">
                <a:latin typeface="LM Roman 6"/>
                <a:cs typeface="LM Roman 6"/>
              </a:rPr>
              <a:t>2	2</a:t>
            </a:r>
            <a:r>
              <a:rPr sz="1189" spc="139" dirty="0">
                <a:latin typeface="LM Roman 6"/>
                <a:cs typeface="LM Roman 6"/>
              </a:rPr>
              <a:t> </a:t>
            </a:r>
            <a:r>
              <a:rPr sz="1189" spc="-10" dirty="0">
                <a:latin typeface="LM Roman 6"/>
                <a:cs typeface="LM Roman 6"/>
              </a:rPr>
              <a:t>2</a:t>
            </a:r>
            <a:endParaRPr sz="1189">
              <a:latin typeface="LM Roman 6"/>
              <a:cs typeface="LM Roman 6"/>
            </a:endParaRPr>
          </a:p>
        </p:txBody>
      </p:sp>
      <p:sp>
        <p:nvSpPr>
          <p:cNvPr id="92" name="object 92"/>
          <p:cNvSpPr txBox="1"/>
          <p:nvPr/>
        </p:nvSpPr>
        <p:spPr>
          <a:xfrm>
            <a:off x="2205513" y="4603440"/>
            <a:ext cx="4590456" cy="268055"/>
          </a:xfrm>
          <a:prstGeom prst="rect">
            <a:avLst/>
          </a:prstGeom>
        </p:spPr>
        <p:txBody>
          <a:bodyPr vert="horz" wrap="square" lIns="0" tIns="23909" rIns="0" bIns="0" rtlCol="0">
            <a:spAutoFit/>
          </a:bodyPr>
          <a:lstStyle/>
          <a:p>
            <a:pPr marL="25168">
              <a:spcBef>
                <a:spcPts val="188"/>
              </a:spcBef>
            </a:pPr>
            <a:r>
              <a:rPr sz="1585" dirty="0">
                <a:latin typeface="LM Roman 8"/>
                <a:cs typeface="LM Roman 8"/>
              </a:rPr>
              <a:t>max(</a:t>
            </a:r>
            <a:r>
              <a:rPr sz="1585" i="1" dirty="0">
                <a:latin typeface="Trebuchet MS"/>
                <a:cs typeface="Trebuchet MS"/>
              </a:rPr>
              <a:t>a </a:t>
            </a:r>
            <a:r>
              <a:rPr sz="1585" i="1" spc="-149" dirty="0">
                <a:latin typeface="Trebuchet MS"/>
                <a:cs typeface="Trebuchet MS"/>
              </a:rPr>
              <a:t>,b </a:t>
            </a:r>
            <a:r>
              <a:rPr sz="1585" dirty="0">
                <a:latin typeface="LM Roman 8"/>
                <a:cs typeface="LM Roman 8"/>
              </a:rPr>
              <a:t>)+min(</a:t>
            </a:r>
            <a:r>
              <a:rPr sz="1585" i="1" dirty="0">
                <a:latin typeface="Trebuchet MS"/>
                <a:cs typeface="Trebuchet MS"/>
              </a:rPr>
              <a:t>a </a:t>
            </a:r>
            <a:r>
              <a:rPr sz="1585" i="1" spc="-149" dirty="0">
                <a:latin typeface="Trebuchet MS"/>
                <a:cs typeface="Trebuchet MS"/>
              </a:rPr>
              <a:t>,b </a:t>
            </a:r>
            <a:r>
              <a:rPr sz="1585" spc="-10" dirty="0">
                <a:latin typeface="LM Roman 8"/>
                <a:cs typeface="LM Roman 8"/>
              </a:rPr>
              <a:t>) </a:t>
            </a:r>
            <a:r>
              <a:rPr sz="1585" dirty="0">
                <a:latin typeface="LM Roman 8"/>
                <a:cs typeface="LM Roman 8"/>
              </a:rPr>
              <a:t>max(</a:t>
            </a:r>
            <a:r>
              <a:rPr sz="1585" i="1" dirty="0">
                <a:latin typeface="Trebuchet MS"/>
                <a:cs typeface="Trebuchet MS"/>
              </a:rPr>
              <a:t>a </a:t>
            </a:r>
            <a:r>
              <a:rPr sz="1585" i="1" spc="-149" dirty="0">
                <a:latin typeface="Trebuchet MS"/>
                <a:cs typeface="Trebuchet MS"/>
              </a:rPr>
              <a:t>,b </a:t>
            </a:r>
            <a:r>
              <a:rPr sz="1585" dirty="0">
                <a:latin typeface="LM Roman 8"/>
                <a:cs typeface="LM Roman 8"/>
              </a:rPr>
              <a:t>)+min(</a:t>
            </a:r>
            <a:r>
              <a:rPr sz="1585" i="1" dirty="0">
                <a:latin typeface="Trebuchet MS"/>
                <a:cs typeface="Trebuchet MS"/>
              </a:rPr>
              <a:t>a </a:t>
            </a:r>
            <a:r>
              <a:rPr sz="1585" i="1" spc="-149" dirty="0">
                <a:latin typeface="Trebuchet MS"/>
                <a:cs typeface="Trebuchet MS"/>
              </a:rPr>
              <a:t>,b</a:t>
            </a:r>
            <a:r>
              <a:rPr sz="1585" i="1" spc="30" dirty="0">
                <a:latin typeface="Trebuchet MS"/>
                <a:cs typeface="Trebuchet MS"/>
              </a:rPr>
              <a:t> </a:t>
            </a:r>
            <a:r>
              <a:rPr sz="1585" spc="-10" dirty="0">
                <a:latin typeface="LM Roman 8"/>
                <a:cs typeface="LM Roman 8"/>
              </a:rPr>
              <a:t>)</a:t>
            </a:r>
            <a:endParaRPr sz="1585" dirty="0">
              <a:latin typeface="LM Roman 8"/>
              <a:cs typeface="LM Roman 8"/>
            </a:endParaRPr>
          </a:p>
        </p:txBody>
      </p:sp>
      <p:sp>
        <p:nvSpPr>
          <p:cNvPr id="93" name="object 93"/>
          <p:cNvSpPr txBox="1"/>
          <p:nvPr/>
        </p:nvSpPr>
        <p:spPr>
          <a:xfrm>
            <a:off x="2205488" y="4826770"/>
            <a:ext cx="2502855" cy="268055"/>
          </a:xfrm>
          <a:prstGeom prst="rect">
            <a:avLst/>
          </a:prstGeom>
        </p:spPr>
        <p:txBody>
          <a:bodyPr vert="horz" wrap="square" lIns="0" tIns="23909" rIns="0" bIns="0" rtlCol="0">
            <a:spAutoFit/>
          </a:bodyPr>
          <a:lstStyle/>
          <a:p>
            <a:pPr marL="25168">
              <a:spcBef>
                <a:spcPts val="188"/>
              </a:spcBef>
              <a:tabLst>
                <a:tab pos="2369529" algn="l"/>
              </a:tabLst>
            </a:pPr>
            <a:r>
              <a:rPr sz="1585" spc="-10" dirty="0">
                <a:latin typeface="LM Roman 8"/>
                <a:cs typeface="LM Roman 8"/>
              </a:rPr>
              <a:t>1	2</a:t>
            </a:r>
            <a:endParaRPr sz="1585">
              <a:latin typeface="LM Roman 8"/>
              <a:cs typeface="LM Roman 8"/>
            </a:endParaRPr>
          </a:p>
        </p:txBody>
      </p:sp>
      <p:sp>
        <p:nvSpPr>
          <p:cNvPr id="94" name="object 94"/>
          <p:cNvSpPr txBox="1"/>
          <p:nvPr/>
        </p:nvSpPr>
        <p:spPr>
          <a:xfrm>
            <a:off x="4412204" y="4674183"/>
            <a:ext cx="2945794" cy="358348"/>
          </a:xfrm>
          <a:prstGeom prst="rect">
            <a:avLst/>
          </a:prstGeom>
        </p:spPr>
        <p:txBody>
          <a:bodyPr vert="horz" wrap="square" lIns="0" tIns="22650" rIns="0" bIns="0" rtlCol="0">
            <a:spAutoFit/>
          </a:bodyPr>
          <a:lstStyle/>
          <a:p>
            <a:pPr marL="25168">
              <a:spcBef>
                <a:spcPts val="178"/>
              </a:spcBef>
              <a:tabLst>
                <a:tab pos="2414830" algn="l"/>
              </a:tabLst>
            </a:pPr>
            <a:r>
              <a:rPr sz="2180" i="1" spc="-10" dirty="0">
                <a:latin typeface="Times New Roman"/>
                <a:cs typeface="Times New Roman"/>
              </a:rPr>
              <a:t>p	</a:t>
            </a:r>
            <a:r>
              <a:rPr sz="2180" i="1" spc="-10" dirty="0">
                <a:latin typeface="Arial"/>
                <a:cs typeface="Arial"/>
              </a:rPr>
              <a:t>·</a:t>
            </a:r>
            <a:r>
              <a:rPr sz="2180" i="1" spc="-297" dirty="0">
                <a:latin typeface="Arial"/>
                <a:cs typeface="Arial"/>
              </a:rPr>
              <a:t> </a:t>
            </a:r>
            <a:r>
              <a:rPr sz="2180" i="1" spc="-10" dirty="0">
                <a:latin typeface="Arial"/>
                <a:cs typeface="Arial"/>
              </a:rPr>
              <a:t>·</a:t>
            </a:r>
            <a:r>
              <a:rPr sz="2180" i="1" spc="-297" dirty="0">
                <a:latin typeface="Arial"/>
                <a:cs typeface="Arial"/>
              </a:rPr>
              <a:t> </a:t>
            </a:r>
            <a:r>
              <a:rPr sz="2180" i="1" spc="-10" dirty="0">
                <a:latin typeface="Arial"/>
                <a:cs typeface="Arial"/>
              </a:rPr>
              <a:t>·</a:t>
            </a:r>
            <a:r>
              <a:rPr sz="2180" i="1" spc="-297" dirty="0">
                <a:latin typeface="Arial"/>
                <a:cs typeface="Arial"/>
              </a:rPr>
              <a:t> </a:t>
            </a:r>
            <a:r>
              <a:rPr sz="2180" i="1" spc="-10" dirty="0">
                <a:latin typeface="Times New Roman"/>
                <a:cs typeface="Times New Roman"/>
              </a:rPr>
              <a:t>p</a:t>
            </a:r>
            <a:endParaRPr sz="2180">
              <a:latin typeface="Times New Roman"/>
              <a:cs typeface="Times New Roman"/>
            </a:endParaRPr>
          </a:p>
        </p:txBody>
      </p:sp>
      <p:sp>
        <p:nvSpPr>
          <p:cNvPr id="95" name="object 95"/>
          <p:cNvSpPr txBox="1"/>
          <p:nvPr/>
        </p:nvSpPr>
        <p:spPr>
          <a:xfrm>
            <a:off x="7899692" y="4678649"/>
            <a:ext cx="1652212" cy="207141"/>
          </a:xfrm>
          <a:prstGeom prst="rect">
            <a:avLst/>
          </a:prstGeom>
        </p:spPr>
        <p:txBody>
          <a:bodyPr vert="horz" wrap="square" lIns="0" tIns="23909" rIns="0" bIns="0" rtlCol="0">
            <a:spAutoFit/>
          </a:bodyPr>
          <a:lstStyle/>
          <a:p>
            <a:pPr marL="25168">
              <a:spcBef>
                <a:spcPts val="188"/>
              </a:spcBef>
              <a:tabLst>
                <a:tab pos="1231954" algn="l"/>
              </a:tabLst>
            </a:pPr>
            <a:r>
              <a:rPr sz="1189" i="1" spc="159" dirty="0">
                <a:latin typeface="Verdana"/>
                <a:cs typeface="Verdana"/>
              </a:rPr>
              <a:t>n </a:t>
            </a:r>
            <a:r>
              <a:rPr sz="1189" i="1" spc="277" dirty="0">
                <a:latin typeface="Verdana"/>
                <a:cs typeface="Verdana"/>
              </a:rPr>
              <a:t> </a:t>
            </a:r>
            <a:r>
              <a:rPr sz="1189" i="1" spc="159" dirty="0">
                <a:latin typeface="Verdana"/>
                <a:cs typeface="Verdana"/>
              </a:rPr>
              <a:t>n	n</a:t>
            </a:r>
            <a:r>
              <a:rPr sz="1189" i="1" spc="684" dirty="0">
                <a:latin typeface="Verdana"/>
                <a:cs typeface="Verdana"/>
              </a:rPr>
              <a:t> </a:t>
            </a:r>
            <a:r>
              <a:rPr sz="1189" i="1" spc="159" dirty="0">
                <a:latin typeface="Verdana"/>
                <a:cs typeface="Verdana"/>
              </a:rPr>
              <a:t>n</a:t>
            </a:r>
            <a:endParaRPr sz="1189">
              <a:latin typeface="Verdana"/>
              <a:cs typeface="Verdana"/>
            </a:endParaRPr>
          </a:p>
        </p:txBody>
      </p:sp>
      <p:sp>
        <p:nvSpPr>
          <p:cNvPr id="96" name="object 96"/>
          <p:cNvSpPr txBox="1"/>
          <p:nvPr/>
        </p:nvSpPr>
        <p:spPr>
          <a:xfrm>
            <a:off x="7306983" y="4603440"/>
            <a:ext cx="2340528" cy="268055"/>
          </a:xfrm>
          <a:prstGeom prst="rect">
            <a:avLst/>
          </a:prstGeom>
        </p:spPr>
        <p:txBody>
          <a:bodyPr vert="horz" wrap="square" lIns="0" tIns="23909" rIns="0" bIns="0" rtlCol="0">
            <a:spAutoFit/>
          </a:bodyPr>
          <a:lstStyle/>
          <a:p>
            <a:pPr marL="25168">
              <a:spcBef>
                <a:spcPts val="188"/>
              </a:spcBef>
            </a:pPr>
            <a:r>
              <a:rPr sz="1585" dirty="0">
                <a:latin typeface="LM Roman 8"/>
                <a:cs typeface="LM Roman 8"/>
              </a:rPr>
              <a:t>max(</a:t>
            </a:r>
            <a:r>
              <a:rPr sz="1585" i="1" dirty="0">
                <a:latin typeface="Trebuchet MS"/>
                <a:cs typeface="Trebuchet MS"/>
              </a:rPr>
              <a:t>a </a:t>
            </a:r>
            <a:r>
              <a:rPr sz="1585" i="1" spc="-149" dirty="0">
                <a:latin typeface="Trebuchet MS"/>
                <a:cs typeface="Trebuchet MS"/>
              </a:rPr>
              <a:t>,b </a:t>
            </a:r>
            <a:r>
              <a:rPr sz="1585" dirty="0">
                <a:latin typeface="LM Roman 8"/>
                <a:cs typeface="LM Roman 8"/>
              </a:rPr>
              <a:t>)+min(</a:t>
            </a:r>
            <a:r>
              <a:rPr sz="1585" i="1" dirty="0">
                <a:latin typeface="Trebuchet MS"/>
                <a:cs typeface="Trebuchet MS"/>
              </a:rPr>
              <a:t>a </a:t>
            </a:r>
            <a:r>
              <a:rPr sz="1585" i="1" spc="-149" dirty="0">
                <a:latin typeface="Trebuchet MS"/>
                <a:cs typeface="Trebuchet MS"/>
              </a:rPr>
              <a:t>,b</a:t>
            </a:r>
            <a:r>
              <a:rPr sz="1585" i="1" spc="-99" dirty="0">
                <a:latin typeface="Trebuchet MS"/>
                <a:cs typeface="Trebuchet MS"/>
              </a:rPr>
              <a:t> </a:t>
            </a:r>
            <a:r>
              <a:rPr sz="1585" spc="-10" dirty="0">
                <a:latin typeface="LM Roman 8"/>
                <a:cs typeface="LM Roman 8"/>
              </a:rPr>
              <a:t>)</a:t>
            </a:r>
            <a:endParaRPr sz="1585">
              <a:latin typeface="LM Roman 8"/>
              <a:cs typeface="LM Roman 8"/>
            </a:endParaRPr>
          </a:p>
        </p:txBody>
      </p:sp>
      <p:sp>
        <p:nvSpPr>
          <p:cNvPr id="97" name="object 97"/>
          <p:cNvSpPr txBox="1"/>
          <p:nvPr/>
        </p:nvSpPr>
        <p:spPr>
          <a:xfrm>
            <a:off x="7306958" y="4783887"/>
            <a:ext cx="179944" cy="268055"/>
          </a:xfrm>
          <a:prstGeom prst="rect">
            <a:avLst/>
          </a:prstGeom>
        </p:spPr>
        <p:txBody>
          <a:bodyPr vert="horz" wrap="square" lIns="0" tIns="23909" rIns="0" bIns="0" rtlCol="0">
            <a:spAutoFit/>
          </a:bodyPr>
          <a:lstStyle/>
          <a:p>
            <a:pPr marL="25168">
              <a:spcBef>
                <a:spcPts val="188"/>
              </a:spcBef>
            </a:pPr>
            <a:r>
              <a:rPr sz="1585" i="1" spc="149" dirty="0">
                <a:latin typeface="Trebuchet MS"/>
                <a:cs typeface="Trebuchet MS"/>
              </a:rPr>
              <a:t>n</a:t>
            </a:r>
            <a:endParaRPr sz="1585">
              <a:latin typeface="Trebuchet MS"/>
              <a:cs typeface="Trebuchet MS"/>
            </a:endParaRPr>
          </a:p>
        </p:txBody>
      </p:sp>
      <p:sp>
        <p:nvSpPr>
          <p:cNvPr id="98" name="object 98"/>
          <p:cNvSpPr txBox="1"/>
          <p:nvPr/>
        </p:nvSpPr>
        <p:spPr>
          <a:xfrm>
            <a:off x="9609083" y="4674182"/>
            <a:ext cx="127093" cy="358348"/>
          </a:xfrm>
          <a:prstGeom prst="rect">
            <a:avLst/>
          </a:prstGeom>
        </p:spPr>
        <p:txBody>
          <a:bodyPr vert="horz" wrap="square" lIns="0" tIns="22650" rIns="0" bIns="0" rtlCol="0">
            <a:spAutoFit/>
          </a:bodyPr>
          <a:lstStyle/>
          <a:p>
            <a:pPr marL="25168">
              <a:spcBef>
                <a:spcPts val="178"/>
              </a:spcBef>
            </a:pPr>
            <a:r>
              <a:rPr sz="2180" spc="-10" dirty="0">
                <a:latin typeface="LM Sans 10"/>
                <a:cs typeface="LM Sans 10"/>
              </a:rPr>
              <a:t>.</a:t>
            </a:r>
            <a:endParaRPr sz="2180">
              <a:latin typeface="LM Sans 10"/>
              <a:cs typeface="LM Sans 10"/>
            </a:endParaRPr>
          </a:p>
        </p:txBody>
      </p:sp>
      <p:sp>
        <p:nvSpPr>
          <p:cNvPr id="99" name="object 99"/>
          <p:cNvSpPr txBox="1"/>
          <p:nvPr/>
        </p:nvSpPr>
        <p:spPr>
          <a:xfrm>
            <a:off x="1727240" y="5015172"/>
            <a:ext cx="5600910" cy="358348"/>
          </a:xfrm>
          <a:prstGeom prst="rect">
            <a:avLst/>
          </a:prstGeom>
        </p:spPr>
        <p:txBody>
          <a:bodyPr vert="horz" wrap="square" lIns="0" tIns="22650" rIns="0" bIns="0" rtlCol="0">
            <a:spAutoFit/>
          </a:bodyPr>
          <a:lstStyle/>
          <a:p>
            <a:pPr marL="75503">
              <a:spcBef>
                <a:spcPts val="178"/>
              </a:spcBef>
            </a:pPr>
            <a:r>
              <a:rPr sz="2180" spc="-20" dirty="0">
                <a:latin typeface="LM Sans 10"/>
                <a:cs typeface="LM Sans 10"/>
              </a:rPr>
              <a:t>N</a:t>
            </a:r>
            <a:r>
              <a:rPr sz="2180" spc="-79" dirty="0">
                <a:latin typeface="LM Sans 10"/>
                <a:cs typeface="LM Sans 10"/>
              </a:rPr>
              <a:t>o</a:t>
            </a:r>
            <a:r>
              <a:rPr sz="2180" spc="-20" dirty="0">
                <a:latin typeface="LM Sans 10"/>
                <a:cs typeface="LM Sans 10"/>
              </a:rPr>
              <a:t>w</a:t>
            </a:r>
            <a:r>
              <a:rPr sz="2180" spc="-10" dirty="0">
                <a:latin typeface="LM Sans 10"/>
                <a:cs typeface="LM Sans 10"/>
              </a:rPr>
              <a:t> </a:t>
            </a:r>
            <a:r>
              <a:rPr sz="2180" spc="-20" dirty="0">
                <a:latin typeface="LM Sans 10"/>
                <a:cs typeface="LM Sans 10"/>
              </a:rPr>
              <a:t>not</a:t>
            </a:r>
            <a:r>
              <a:rPr sz="2180" spc="-10" dirty="0">
                <a:latin typeface="LM Sans 10"/>
                <a:cs typeface="LM Sans 10"/>
              </a:rPr>
              <a:t>e that </a:t>
            </a:r>
            <a:r>
              <a:rPr sz="1189" spc="-10" dirty="0">
                <a:latin typeface="LM Roman 6"/>
                <a:cs typeface="LM Roman 6"/>
              </a:rPr>
              <a:t>max(</a:t>
            </a:r>
            <a:r>
              <a:rPr sz="1189" i="1" spc="69" dirty="0">
                <a:latin typeface="Verdana"/>
                <a:cs typeface="Verdana"/>
              </a:rPr>
              <a:t>a</a:t>
            </a:r>
            <a:r>
              <a:rPr sz="1486" i="1" spc="579" baseline="-16666" dirty="0">
                <a:latin typeface="Arial"/>
                <a:cs typeface="Arial"/>
              </a:rPr>
              <a:t>i</a:t>
            </a:r>
            <a:r>
              <a:rPr sz="1189" i="1" spc="10" dirty="0">
                <a:latin typeface="Verdana"/>
                <a:cs typeface="Verdana"/>
              </a:rPr>
              <a:t>,</a:t>
            </a:r>
            <a:r>
              <a:rPr sz="1189" i="1" spc="-168" dirty="0">
                <a:latin typeface="Verdana"/>
                <a:cs typeface="Verdana"/>
              </a:rPr>
              <a:t> </a:t>
            </a:r>
            <a:r>
              <a:rPr sz="1189" i="1" spc="-109" dirty="0">
                <a:latin typeface="Verdana"/>
                <a:cs typeface="Verdana"/>
              </a:rPr>
              <a:t>b</a:t>
            </a:r>
            <a:r>
              <a:rPr sz="1486" i="1" spc="579" baseline="-16666" dirty="0">
                <a:latin typeface="Arial"/>
                <a:cs typeface="Arial"/>
              </a:rPr>
              <a:t>i</a:t>
            </a:r>
            <a:r>
              <a:rPr sz="1189" spc="-10" dirty="0">
                <a:latin typeface="LM Roman 6"/>
                <a:cs typeface="LM Roman 6"/>
              </a:rPr>
              <a:t>)</a:t>
            </a:r>
            <a:r>
              <a:rPr sz="1189" spc="-168" dirty="0">
                <a:latin typeface="LM Roman 6"/>
                <a:cs typeface="LM Roman 6"/>
              </a:rPr>
              <a:t> </a:t>
            </a:r>
            <a:r>
              <a:rPr sz="1189" spc="-10" dirty="0">
                <a:latin typeface="LM Roman 6"/>
                <a:cs typeface="LM Roman 6"/>
              </a:rPr>
              <a:t>+</a:t>
            </a:r>
            <a:r>
              <a:rPr sz="1189" spc="-168" dirty="0">
                <a:latin typeface="LM Roman 6"/>
                <a:cs typeface="LM Roman 6"/>
              </a:rPr>
              <a:t> </a:t>
            </a:r>
            <a:r>
              <a:rPr sz="1189" spc="-10" dirty="0">
                <a:latin typeface="LM Roman 6"/>
                <a:cs typeface="LM Roman 6"/>
              </a:rPr>
              <a:t>min(</a:t>
            </a:r>
            <a:r>
              <a:rPr sz="1189" i="1" spc="69" dirty="0">
                <a:latin typeface="Verdana"/>
                <a:cs typeface="Verdana"/>
              </a:rPr>
              <a:t>a</a:t>
            </a:r>
            <a:r>
              <a:rPr sz="1486" i="1" spc="579" baseline="-16666" dirty="0">
                <a:latin typeface="Arial"/>
                <a:cs typeface="Arial"/>
              </a:rPr>
              <a:t>i</a:t>
            </a:r>
            <a:r>
              <a:rPr sz="1189" i="1" spc="10" dirty="0">
                <a:latin typeface="Verdana"/>
                <a:cs typeface="Verdana"/>
              </a:rPr>
              <a:t>,</a:t>
            </a:r>
            <a:r>
              <a:rPr sz="1189" i="1" spc="-168" dirty="0">
                <a:latin typeface="Verdana"/>
                <a:cs typeface="Verdana"/>
              </a:rPr>
              <a:t> </a:t>
            </a:r>
            <a:r>
              <a:rPr sz="1189" i="1" spc="-109" dirty="0">
                <a:latin typeface="Verdana"/>
                <a:cs typeface="Verdana"/>
              </a:rPr>
              <a:t>b</a:t>
            </a:r>
            <a:r>
              <a:rPr sz="1486" i="1" spc="579" baseline="-16666" dirty="0">
                <a:latin typeface="Arial"/>
                <a:cs typeface="Arial"/>
              </a:rPr>
              <a:t>i</a:t>
            </a:r>
            <a:r>
              <a:rPr sz="1189" spc="-10" dirty="0">
                <a:latin typeface="LM Roman 6"/>
                <a:cs typeface="LM Roman 6"/>
              </a:rPr>
              <a:t>)</a:t>
            </a:r>
            <a:r>
              <a:rPr sz="1189" spc="-79" dirty="0">
                <a:latin typeface="LM Roman 6"/>
                <a:cs typeface="LM Roman 6"/>
              </a:rPr>
              <a:t> </a:t>
            </a:r>
            <a:r>
              <a:rPr sz="1189" spc="-10" dirty="0">
                <a:latin typeface="LM Roman 6"/>
                <a:cs typeface="LM Roman 6"/>
              </a:rPr>
              <a:t>=</a:t>
            </a:r>
            <a:r>
              <a:rPr sz="1189" spc="-79" dirty="0">
                <a:latin typeface="LM Roman 6"/>
                <a:cs typeface="LM Roman 6"/>
              </a:rPr>
              <a:t> </a:t>
            </a:r>
            <a:r>
              <a:rPr sz="1189" i="1" spc="79" dirty="0">
                <a:latin typeface="Verdana"/>
                <a:cs typeface="Verdana"/>
              </a:rPr>
              <a:t>a</a:t>
            </a:r>
            <a:r>
              <a:rPr sz="1486" i="1" spc="446" baseline="-16666" dirty="0">
                <a:latin typeface="Arial"/>
                <a:cs typeface="Arial"/>
              </a:rPr>
              <a:t>i</a:t>
            </a:r>
            <a:r>
              <a:rPr sz="1486" i="1" baseline="-16666" dirty="0">
                <a:latin typeface="Arial"/>
                <a:cs typeface="Arial"/>
              </a:rPr>
              <a:t> </a:t>
            </a:r>
            <a:r>
              <a:rPr sz="1486" i="1" spc="-176" baseline="-16666" dirty="0">
                <a:latin typeface="Arial"/>
                <a:cs typeface="Arial"/>
              </a:rPr>
              <a:t> </a:t>
            </a:r>
            <a:r>
              <a:rPr sz="1189" spc="-10" dirty="0">
                <a:latin typeface="LM Roman 6"/>
                <a:cs typeface="LM Roman 6"/>
              </a:rPr>
              <a:t>+</a:t>
            </a:r>
            <a:r>
              <a:rPr sz="1189" spc="-168" dirty="0">
                <a:latin typeface="LM Roman 6"/>
                <a:cs typeface="LM Roman 6"/>
              </a:rPr>
              <a:t> </a:t>
            </a:r>
            <a:r>
              <a:rPr sz="1189" i="1" spc="-109" dirty="0">
                <a:latin typeface="Verdana"/>
                <a:cs typeface="Verdana"/>
              </a:rPr>
              <a:t>b</a:t>
            </a:r>
            <a:r>
              <a:rPr sz="1486" i="1" spc="579" baseline="-16666" dirty="0">
                <a:latin typeface="Arial"/>
                <a:cs typeface="Arial"/>
              </a:rPr>
              <a:t>i</a:t>
            </a:r>
            <a:r>
              <a:rPr sz="2180" spc="-10" dirty="0">
                <a:latin typeface="LM Sans 10"/>
                <a:cs typeface="LM Sans 10"/>
              </a:rPr>
              <a:t>.</a:t>
            </a:r>
            <a:r>
              <a:rPr sz="2180" spc="226" dirty="0">
                <a:latin typeface="LM Sans 10"/>
                <a:cs typeface="LM Sans 10"/>
              </a:rPr>
              <a:t> </a:t>
            </a:r>
            <a:r>
              <a:rPr sz="2180" spc="-20" dirty="0">
                <a:latin typeface="LM Sans 10"/>
                <a:cs typeface="LM Sans 10"/>
              </a:rPr>
              <a:t>Thus,</a:t>
            </a:r>
            <a:endParaRPr sz="2180">
              <a:latin typeface="LM Sans 10"/>
              <a:cs typeface="LM Sans 10"/>
            </a:endParaRPr>
          </a:p>
        </p:txBody>
      </p:sp>
      <p:sp>
        <p:nvSpPr>
          <p:cNvPr id="100" name="object 100"/>
          <p:cNvSpPr txBox="1"/>
          <p:nvPr/>
        </p:nvSpPr>
        <p:spPr>
          <a:xfrm>
            <a:off x="2733868" y="5525934"/>
            <a:ext cx="3868162" cy="358348"/>
          </a:xfrm>
          <a:prstGeom prst="rect">
            <a:avLst/>
          </a:prstGeom>
        </p:spPr>
        <p:txBody>
          <a:bodyPr vert="horz" wrap="square" lIns="0" tIns="22650" rIns="0" bIns="0" rtlCol="0">
            <a:spAutoFit/>
          </a:bodyPr>
          <a:lstStyle/>
          <a:p>
            <a:pPr marL="25168">
              <a:spcBef>
                <a:spcPts val="178"/>
              </a:spcBef>
              <a:tabLst>
                <a:tab pos="3703411" algn="l"/>
              </a:tabLst>
            </a:pPr>
            <a:r>
              <a:rPr sz="2180" spc="-10" dirty="0">
                <a:latin typeface="MathJax_Main"/>
                <a:cs typeface="MathJax_Main"/>
              </a:rPr>
              <a:t>gcd</a:t>
            </a:r>
            <a:r>
              <a:rPr sz="2180" spc="-20" dirty="0">
                <a:latin typeface="MathJax_Main"/>
                <a:cs typeface="MathJax_Main"/>
              </a:rPr>
              <a:t>(</a:t>
            </a:r>
            <a:r>
              <a:rPr sz="2180" i="1" spc="59" dirty="0">
                <a:latin typeface="Times New Roman"/>
                <a:cs typeface="Times New Roman"/>
              </a:rPr>
              <a:t>a</a:t>
            </a:r>
            <a:r>
              <a:rPr sz="2180" i="1" spc="30" dirty="0">
                <a:latin typeface="Times New Roman"/>
                <a:cs typeface="Times New Roman"/>
              </a:rPr>
              <a:t>,</a:t>
            </a:r>
            <a:r>
              <a:rPr sz="2180" i="1" spc="-188" dirty="0">
                <a:latin typeface="Times New Roman"/>
                <a:cs typeface="Times New Roman"/>
              </a:rPr>
              <a:t> </a:t>
            </a:r>
            <a:r>
              <a:rPr sz="2180" i="1" spc="-178" dirty="0">
                <a:latin typeface="Times New Roman"/>
                <a:cs typeface="Times New Roman"/>
              </a:rPr>
              <a:t>b</a:t>
            </a:r>
            <a:r>
              <a:rPr sz="2180" spc="-10" dirty="0">
                <a:latin typeface="MathJax_Main"/>
                <a:cs typeface="MathJax_Main"/>
              </a:rPr>
              <a:t>)</a:t>
            </a:r>
            <a:r>
              <a:rPr sz="2180" spc="-69" dirty="0">
                <a:latin typeface="MathJax_Main"/>
                <a:cs typeface="MathJax_Main"/>
              </a:rPr>
              <a:t> </a:t>
            </a:r>
            <a:r>
              <a:rPr sz="2180" i="1" spc="-10" dirty="0">
                <a:latin typeface="Arial"/>
                <a:cs typeface="Arial"/>
              </a:rPr>
              <a:t>·</a:t>
            </a:r>
            <a:r>
              <a:rPr sz="2180" i="1" spc="-129" dirty="0">
                <a:latin typeface="Arial"/>
                <a:cs typeface="Arial"/>
              </a:rPr>
              <a:t> </a:t>
            </a:r>
            <a:r>
              <a:rPr sz="2180" spc="-20" dirty="0">
                <a:latin typeface="MathJax_Main"/>
                <a:cs typeface="MathJax_Main"/>
              </a:rPr>
              <a:t>lcm</a:t>
            </a:r>
            <a:r>
              <a:rPr sz="2180" spc="-10" dirty="0">
                <a:latin typeface="MathJax_Main"/>
                <a:cs typeface="MathJax_Main"/>
              </a:rPr>
              <a:t>(</a:t>
            </a:r>
            <a:r>
              <a:rPr sz="2180" i="1" spc="59" dirty="0">
                <a:latin typeface="Times New Roman"/>
                <a:cs typeface="Times New Roman"/>
              </a:rPr>
              <a:t>a</a:t>
            </a:r>
            <a:r>
              <a:rPr sz="2180" i="1" spc="30" dirty="0">
                <a:latin typeface="Times New Roman"/>
                <a:cs typeface="Times New Roman"/>
              </a:rPr>
              <a:t>,</a:t>
            </a:r>
            <a:r>
              <a:rPr sz="2180" i="1" spc="-188" dirty="0">
                <a:latin typeface="Times New Roman"/>
                <a:cs typeface="Times New Roman"/>
              </a:rPr>
              <a:t> </a:t>
            </a:r>
            <a:r>
              <a:rPr sz="2180" i="1" spc="-178" dirty="0">
                <a:latin typeface="Times New Roman"/>
                <a:cs typeface="Times New Roman"/>
              </a:rPr>
              <a:t>b</a:t>
            </a:r>
            <a:r>
              <a:rPr sz="2180" spc="-10" dirty="0">
                <a:latin typeface="MathJax_Main"/>
                <a:cs typeface="MathJax_Main"/>
              </a:rPr>
              <a:t>)</a:t>
            </a:r>
            <a:r>
              <a:rPr sz="2180" dirty="0">
                <a:latin typeface="MathJax_Main"/>
                <a:cs typeface="MathJax_Main"/>
              </a:rPr>
              <a:t>   </a:t>
            </a:r>
            <a:r>
              <a:rPr sz="2180" spc="-208" dirty="0">
                <a:latin typeface="MathJax_Main"/>
                <a:cs typeface="MathJax_Main"/>
              </a:rPr>
              <a:t> </a:t>
            </a:r>
            <a:r>
              <a:rPr sz="2180" spc="-20" dirty="0">
                <a:latin typeface="MathJax_Main"/>
                <a:cs typeface="MathJax_Main"/>
              </a:rPr>
              <a:t>=</a:t>
            </a:r>
            <a:r>
              <a:rPr sz="2180" dirty="0">
                <a:latin typeface="MathJax_Main"/>
                <a:cs typeface="MathJax_Main"/>
              </a:rPr>
              <a:t>   </a:t>
            </a:r>
            <a:r>
              <a:rPr sz="2180" spc="-208" dirty="0">
                <a:latin typeface="MathJax_Main"/>
                <a:cs typeface="MathJax_Main"/>
              </a:rPr>
              <a:t> </a:t>
            </a:r>
            <a:r>
              <a:rPr sz="2180" i="1" spc="-10" dirty="0">
                <a:latin typeface="Times New Roman"/>
                <a:cs typeface="Times New Roman"/>
              </a:rPr>
              <a:t>p</a:t>
            </a:r>
            <a:r>
              <a:rPr sz="2180" i="1" dirty="0">
                <a:latin typeface="Times New Roman"/>
                <a:cs typeface="Times New Roman"/>
              </a:rPr>
              <a:t>	</a:t>
            </a:r>
            <a:r>
              <a:rPr sz="2180" i="1" spc="-10" dirty="0">
                <a:latin typeface="Times New Roman"/>
                <a:cs typeface="Times New Roman"/>
              </a:rPr>
              <a:t>p</a:t>
            </a:r>
            <a:endParaRPr sz="2180">
              <a:latin typeface="Times New Roman"/>
              <a:cs typeface="Times New Roman"/>
            </a:endParaRPr>
          </a:p>
        </p:txBody>
      </p:sp>
      <p:sp>
        <p:nvSpPr>
          <p:cNvPr id="101" name="object 101"/>
          <p:cNvSpPr txBox="1"/>
          <p:nvPr/>
        </p:nvSpPr>
        <p:spPr>
          <a:xfrm>
            <a:off x="5821200" y="5477464"/>
            <a:ext cx="1255832" cy="268055"/>
          </a:xfrm>
          <a:prstGeom prst="rect">
            <a:avLst/>
          </a:prstGeom>
        </p:spPr>
        <p:txBody>
          <a:bodyPr vert="horz" wrap="square" lIns="0" tIns="23909" rIns="0" bIns="0" rtlCol="0">
            <a:spAutoFit/>
          </a:bodyPr>
          <a:lstStyle/>
          <a:p>
            <a:pPr marL="25168">
              <a:spcBef>
                <a:spcPts val="188"/>
              </a:spcBef>
              <a:tabLst>
                <a:tab pos="753769" algn="l"/>
              </a:tabLst>
            </a:pPr>
            <a:r>
              <a:rPr sz="1585" i="1" spc="50" dirty="0">
                <a:latin typeface="Trebuchet MS"/>
                <a:cs typeface="Trebuchet MS"/>
              </a:rPr>
              <a:t>a</a:t>
            </a:r>
            <a:r>
              <a:rPr sz="1585" i="1" spc="337" dirty="0">
                <a:latin typeface="Trebuchet MS"/>
                <a:cs typeface="Trebuchet MS"/>
              </a:rPr>
              <a:t> </a:t>
            </a:r>
            <a:r>
              <a:rPr sz="1585" spc="-89" dirty="0">
                <a:latin typeface="LM Roman 8"/>
                <a:cs typeface="LM Roman 8"/>
              </a:rPr>
              <a:t>+</a:t>
            </a:r>
            <a:r>
              <a:rPr sz="1585" i="1" spc="-89" dirty="0">
                <a:latin typeface="Trebuchet MS"/>
                <a:cs typeface="Trebuchet MS"/>
              </a:rPr>
              <a:t>b	</a:t>
            </a:r>
            <a:r>
              <a:rPr sz="1585" i="1" spc="50" dirty="0">
                <a:latin typeface="Trebuchet MS"/>
                <a:cs typeface="Trebuchet MS"/>
              </a:rPr>
              <a:t>a</a:t>
            </a:r>
            <a:r>
              <a:rPr sz="1585" i="1" spc="198" dirty="0">
                <a:latin typeface="Trebuchet MS"/>
                <a:cs typeface="Trebuchet MS"/>
              </a:rPr>
              <a:t> </a:t>
            </a:r>
            <a:r>
              <a:rPr sz="1585" spc="-89" dirty="0">
                <a:latin typeface="LM Roman 8"/>
                <a:cs typeface="LM Roman 8"/>
              </a:rPr>
              <a:t>+</a:t>
            </a:r>
            <a:r>
              <a:rPr sz="1585" i="1" spc="-89" dirty="0">
                <a:latin typeface="Trebuchet MS"/>
                <a:cs typeface="Trebuchet MS"/>
              </a:rPr>
              <a:t>b</a:t>
            </a:r>
            <a:endParaRPr sz="1585">
              <a:latin typeface="Trebuchet MS"/>
              <a:cs typeface="Trebuchet MS"/>
            </a:endParaRPr>
          </a:p>
        </p:txBody>
      </p:sp>
      <p:sp>
        <p:nvSpPr>
          <p:cNvPr id="102" name="object 102"/>
          <p:cNvSpPr txBox="1"/>
          <p:nvPr/>
        </p:nvSpPr>
        <p:spPr>
          <a:xfrm>
            <a:off x="5934403" y="5555470"/>
            <a:ext cx="1234440" cy="207141"/>
          </a:xfrm>
          <a:prstGeom prst="rect">
            <a:avLst/>
          </a:prstGeom>
        </p:spPr>
        <p:txBody>
          <a:bodyPr vert="horz" wrap="square" lIns="0" tIns="23909" rIns="0" bIns="0" rtlCol="0">
            <a:spAutoFit/>
          </a:bodyPr>
          <a:lstStyle/>
          <a:p>
            <a:pPr marL="25168">
              <a:spcBef>
                <a:spcPts val="188"/>
              </a:spcBef>
              <a:tabLst>
                <a:tab pos="386323" algn="l"/>
                <a:tab pos="753769" algn="l"/>
                <a:tab pos="1116183" algn="l"/>
              </a:tabLst>
            </a:pPr>
            <a:r>
              <a:rPr sz="1189" spc="-10" dirty="0">
                <a:latin typeface="LM Roman 6"/>
                <a:cs typeface="LM Roman 6"/>
              </a:rPr>
              <a:t>1	1	2	2</a:t>
            </a:r>
            <a:endParaRPr sz="1189">
              <a:latin typeface="LM Roman 6"/>
              <a:cs typeface="LM Roman 6"/>
            </a:endParaRPr>
          </a:p>
        </p:txBody>
      </p:sp>
      <p:sp>
        <p:nvSpPr>
          <p:cNvPr id="103" name="object 103"/>
          <p:cNvSpPr txBox="1"/>
          <p:nvPr/>
        </p:nvSpPr>
        <p:spPr>
          <a:xfrm>
            <a:off x="5821201" y="5678521"/>
            <a:ext cx="887136" cy="268055"/>
          </a:xfrm>
          <a:prstGeom prst="rect">
            <a:avLst/>
          </a:prstGeom>
        </p:spPr>
        <p:txBody>
          <a:bodyPr vert="horz" wrap="square" lIns="0" tIns="23909" rIns="0" bIns="0" rtlCol="0">
            <a:spAutoFit/>
          </a:bodyPr>
          <a:lstStyle/>
          <a:p>
            <a:pPr marL="25168">
              <a:spcBef>
                <a:spcPts val="188"/>
              </a:spcBef>
              <a:tabLst>
                <a:tab pos="753769" algn="l"/>
              </a:tabLst>
            </a:pPr>
            <a:r>
              <a:rPr sz="1585" spc="-10" dirty="0">
                <a:latin typeface="LM Roman 8"/>
                <a:cs typeface="LM Roman 8"/>
              </a:rPr>
              <a:t>1	2</a:t>
            </a:r>
            <a:endParaRPr sz="1585">
              <a:latin typeface="LM Roman 8"/>
              <a:cs typeface="LM Roman 8"/>
            </a:endParaRPr>
          </a:p>
        </p:txBody>
      </p:sp>
      <p:sp>
        <p:nvSpPr>
          <p:cNvPr id="104" name="object 104"/>
          <p:cNvSpPr txBox="1"/>
          <p:nvPr/>
        </p:nvSpPr>
        <p:spPr>
          <a:xfrm>
            <a:off x="7188297" y="5525935"/>
            <a:ext cx="554932" cy="358348"/>
          </a:xfrm>
          <a:prstGeom prst="rect">
            <a:avLst/>
          </a:prstGeom>
        </p:spPr>
        <p:txBody>
          <a:bodyPr vert="horz" wrap="square" lIns="0" tIns="22650" rIns="0" bIns="0" rtlCol="0">
            <a:spAutoFit/>
          </a:bodyPr>
          <a:lstStyle/>
          <a:p>
            <a:pPr marL="25168">
              <a:spcBef>
                <a:spcPts val="178"/>
              </a:spcBef>
            </a:pPr>
            <a:r>
              <a:rPr sz="2180" i="1" spc="-10" dirty="0">
                <a:latin typeface="Arial"/>
                <a:cs typeface="Arial"/>
              </a:rPr>
              <a:t>·</a:t>
            </a:r>
            <a:r>
              <a:rPr sz="2180" i="1" spc="-297" dirty="0">
                <a:latin typeface="Arial"/>
                <a:cs typeface="Arial"/>
              </a:rPr>
              <a:t> </a:t>
            </a:r>
            <a:r>
              <a:rPr sz="2180" i="1" spc="-10" dirty="0">
                <a:latin typeface="Arial"/>
                <a:cs typeface="Arial"/>
              </a:rPr>
              <a:t>·</a:t>
            </a:r>
            <a:r>
              <a:rPr sz="2180" i="1" spc="-297" dirty="0">
                <a:latin typeface="Arial"/>
                <a:cs typeface="Arial"/>
              </a:rPr>
              <a:t> </a:t>
            </a:r>
            <a:r>
              <a:rPr sz="2180" i="1" spc="-10" dirty="0">
                <a:latin typeface="Arial"/>
                <a:cs typeface="Arial"/>
              </a:rPr>
              <a:t>·</a:t>
            </a:r>
            <a:r>
              <a:rPr sz="2180" i="1" spc="-297" dirty="0">
                <a:latin typeface="Arial"/>
                <a:cs typeface="Arial"/>
              </a:rPr>
              <a:t> </a:t>
            </a:r>
            <a:r>
              <a:rPr sz="2180" i="1" spc="-10" dirty="0">
                <a:latin typeface="Times New Roman"/>
                <a:cs typeface="Times New Roman"/>
              </a:rPr>
              <a:t>p</a:t>
            </a:r>
            <a:endParaRPr sz="2180">
              <a:latin typeface="Times New Roman"/>
              <a:cs typeface="Times New Roman"/>
            </a:endParaRPr>
          </a:p>
        </p:txBody>
      </p:sp>
      <p:sp>
        <p:nvSpPr>
          <p:cNvPr id="105" name="object 105"/>
          <p:cNvSpPr txBox="1"/>
          <p:nvPr/>
        </p:nvSpPr>
        <p:spPr>
          <a:xfrm>
            <a:off x="7692493" y="5486524"/>
            <a:ext cx="549898" cy="268055"/>
          </a:xfrm>
          <a:prstGeom prst="rect">
            <a:avLst/>
          </a:prstGeom>
        </p:spPr>
        <p:txBody>
          <a:bodyPr vert="horz" wrap="square" lIns="0" tIns="23909" rIns="0" bIns="0" rtlCol="0">
            <a:spAutoFit/>
          </a:bodyPr>
          <a:lstStyle/>
          <a:p>
            <a:pPr marL="25168">
              <a:spcBef>
                <a:spcPts val="188"/>
              </a:spcBef>
            </a:pPr>
            <a:r>
              <a:rPr sz="1585" i="1" spc="50" dirty="0">
                <a:latin typeface="Trebuchet MS"/>
                <a:cs typeface="Trebuchet MS"/>
              </a:rPr>
              <a:t>a</a:t>
            </a:r>
            <a:r>
              <a:rPr sz="1585" i="1" spc="377" dirty="0">
                <a:latin typeface="Trebuchet MS"/>
                <a:cs typeface="Trebuchet MS"/>
              </a:rPr>
              <a:t> </a:t>
            </a:r>
            <a:r>
              <a:rPr sz="1585" spc="-89" dirty="0">
                <a:latin typeface="LM Roman 8"/>
                <a:cs typeface="LM Roman 8"/>
              </a:rPr>
              <a:t>+</a:t>
            </a:r>
            <a:r>
              <a:rPr sz="1585" i="1" spc="-89" dirty="0">
                <a:latin typeface="Trebuchet MS"/>
                <a:cs typeface="Trebuchet MS"/>
              </a:rPr>
              <a:t>b</a:t>
            </a:r>
            <a:endParaRPr sz="1585">
              <a:latin typeface="Trebuchet MS"/>
              <a:cs typeface="Trebuchet MS"/>
            </a:endParaRPr>
          </a:p>
        </p:txBody>
      </p:sp>
      <p:sp>
        <p:nvSpPr>
          <p:cNvPr id="106" name="object 106"/>
          <p:cNvSpPr txBox="1"/>
          <p:nvPr/>
        </p:nvSpPr>
        <p:spPr>
          <a:xfrm>
            <a:off x="7805693" y="5561761"/>
            <a:ext cx="552415" cy="207141"/>
          </a:xfrm>
          <a:prstGeom prst="rect">
            <a:avLst/>
          </a:prstGeom>
        </p:spPr>
        <p:txBody>
          <a:bodyPr vert="horz" wrap="square" lIns="0" tIns="23909" rIns="0" bIns="0" rtlCol="0">
            <a:spAutoFit/>
          </a:bodyPr>
          <a:lstStyle/>
          <a:p>
            <a:pPr marL="25168">
              <a:spcBef>
                <a:spcPts val="188"/>
              </a:spcBef>
              <a:tabLst>
                <a:tab pos="410232" algn="l"/>
              </a:tabLst>
            </a:pPr>
            <a:r>
              <a:rPr sz="1189" i="1" spc="159" dirty="0">
                <a:latin typeface="Verdana"/>
                <a:cs typeface="Verdana"/>
              </a:rPr>
              <a:t>n	n</a:t>
            </a:r>
            <a:endParaRPr sz="1189">
              <a:latin typeface="Verdana"/>
              <a:cs typeface="Verdana"/>
            </a:endParaRPr>
          </a:p>
        </p:txBody>
      </p:sp>
      <p:sp>
        <p:nvSpPr>
          <p:cNvPr id="107" name="object 107"/>
          <p:cNvSpPr txBox="1"/>
          <p:nvPr/>
        </p:nvSpPr>
        <p:spPr>
          <a:xfrm>
            <a:off x="7692493" y="5667749"/>
            <a:ext cx="179944" cy="268055"/>
          </a:xfrm>
          <a:prstGeom prst="rect">
            <a:avLst/>
          </a:prstGeom>
        </p:spPr>
        <p:txBody>
          <a:bodyPr vert="horz" wrap="square" lIns="0" tIns="23909" rIns="0" bIns="0" rtlCol="0">
            <a:spAutoFit/>
          </a:bodyPr>
          <a:lstStyle/>
          <a:p>
            <a:pPr marL="25168">
              <a:spcBef>
                <a:spcPts val="188"/>
              </a:spcBef>
            </a:pPr>
            <a:r>
              <a:rPr sz="1585" i="1" spc="149" dirty="0">
                <a:latin typeface="Trebuchet MS"/>
                <a:cs typeface="Trebuchet MS"/>
              </a:rPr>
              <a:t>n</a:t>
            </a:r>
            <a:endParaRPr sz="1585">
              <a:latin typeface="Trebuchet MS"/>
              <a:cs typeface="Trebuchet MS"/>
            </a:endParaRPr>
          </a:p>
        </p:txBody>
      </p:sp>
      <p:sp>
        <p:nvSpPr>
          <p:cNvPr id="108" name="object 108"/>
          <p:cNvSpPr txBox="1"/>
          <p:nvPr/>
        </p:nvSpPr>
        <p:spPr>
          <a:xfrm>
            <a:off x="5821202" y="5893673"/>
            <a:ext cx="532281" cy="268055"/>
          </a:xfrm>
          <a:prstGeom prst="rect">
            <a:avLst/>
          </a:prstGeom>
        </p:spPr>
        <p:txBody>
          <a:bodyPr vert="horz" wrap="square" lIns="0" tIns="23909" rIns="0" bIns="0" rtlCol="0">
            <a:spAutoFit/>
          </a:bodyPr>
          <a:lstStyle/>
          <a:p>
            <a:pPr marL="25168">
              <a:spcBef>
                <a:spcPts val="188"/>
              </a:spcBef>
              <a:tabLst>
                <a:tab pos="392614" algn="l"/>
              </a:tabLst>
            </a:pPr>
            <a:r>
              <a:rPr sz="1585" i="1" spc="50" dirty="0">
                <a:latin typeface="Trebuchet MS"/>
                <a:cs typeface="Trebuchet MS"/>
              </a:rPr>
              <a:t>a	a</a:t>
            </a:r>
            <a:endParaRPr sz="1585">
              <a:latin typeface="Trebuchet MS"/>
              <a:cs typeface="Trebuchet MS"/>
            </a:endParaRPr>
          </a:p>
        </p:txBody>
      </p:sp>
      <p:sp>
        <p:nvSpPr>
          <p:cNvPr id="109" name="object 109"/>
          <p:cNvSpPr txBox="1"/>
          <p:nvPr/>
        </p:nvSpPr>
        <p:spPr>
          <a:xfrm>
            <a:off x="5934402" y="5971680"/>
            <a:ext cx="510890" cy="207141"/>
          </a:xfrm>
          <a:prstGeom prst="rect">
            <a:avLst/>
          </a:prstGeom>
        </p:spPr>
        <p:txBody>
          <a:bodyPr vert="horz" wrap="square" lIns="0" tIns="23909" rIns="0" bIns="0" rtlCol="0">
            <a:spAutoFit/>
          </a:bodyPr>
          <a:lstStyle/>
          <a:p>
            <a:pPr marL="25168">
              <a:spcBef>
                <a:spcPts val="188"/>
              </a:spcBef>
              <a:tabLst>
                <a:tab pos="392614" algn="l"/>
              </a:tabLst>
            </a:pPr>
            <a:r>
              <a:rPr sz="1189" spc="-10" dirty="0">
                <a:latin typeface="LM Roman 6"/>
                <a:cs typeface="LM Roman 6"/>
              </a:rPr>
              <a:t>1	2</a:t>
            </a:r>
            <a:endParaRPr sz="1189">
              <a:latin typeface="LM Roman 6"/>
              <a:cs typeface="LM Roman 6"/>
            </a:endParaRPr>
          </a:p>
        </p:txBody>
      </p:sp>
      <p:sp>
        <p:nvSpPr>
          <p:cNvPr id="110" name="object 110"/>
          <p:cNvSpPr txBox="1"/>
          <p:nvPr/>
        </p:nvSpPr>
        <p:spPr>
          <a:xfrm>
            <a:off x="5821200" y="6094733"/>
            <a:ext cx="525990" cy="268055"/>
          </a:xfrm>
          <a:prstGeom prst="rect">
            <a:avLst/>
          </a:prstGeom>
        </p:spPr>
        <p:txBody>
          <a:bodyPr vert="horz" wrap="square" lIns="0" tIns="23909" rIns="0" bIns="0" rtlCol="0">
            <a:spAutoFit/>
          </a:bodyPr>
          <a:lstStyle/>
          <a:p>
            <a:pPr marL="25168">
              <a:spcBef>
                <a:spcPts val="188"/>
              </a:spcBef>
              <a:tabLst>
                <a:tab pos="392614" algn="l"/>
              </a:tabLst>
            </a:pPr>
            <a:r>
              <a:rPr sz="1585" spc="-10" dirty="0">
                <a:latin typeface="LM Roman 8"/>
                <a:cs typeface="LM Roman 8"/>
              </a:rPr>
              <a:t>1	2</a:t>
            </a:r>
            <a:endParaRPr sz="1585">
              <a:latin typeface="LM Roman 8"/>
              <a:cs typeface="LM Roman 8"/>
            </a:endParaRPr>
          </a:p>
        </p:txBody>
      </p:sp>
      <p:sp>
        <p:nvSpPr>
          <p:cNvPr id="111" name="object 111"/>
          <p:cNvSpPr txBox="1"/>
          <p:nvPr/>
        </p:nvSpPr>
        <p:spPr>
          <a:xfrm>
            <a:off x="6969696" y="5902733"/>
            <a:ext cx="880844" cy="268120"/>
          </a:xfrm>
          <a:prstGeom prst="rect">
            <a:avLst/>
          </a:prstGeom>
        </p:spPr>
        <p:txBody>
          <a:bodyPr vert="horz" wrap="square" lIns="0" tIns="23909" rIns="0" bIns="0" rtlCol="0">
            <a:spAutoFit/>
          </a:bodyPr>
          <a:lstStyle/>
          <a:p>
            <a:pPr marL="25168">
              <a:spcBef>
                <a:spcPts val="188"/>
              </a:spcBef>
              <a:tabLst>
                <a:tab pos="416524" algn="l"/>
                <a:tab pos="762578" algn="l"/>
              </a:tabLst>
            </a:pPr>
            <a:r>
              <a:rPr sz="1585" i="1" spc="50" dirty="0">
                <a:latin typeface="Trebuchet MS"/>
                <a:cs typeface="Trebuchet MS"/>
              </a:rPr>
              <a:t>a	</a:t>
            </a:r>
            <a:r>
              <a:rPr sz="2378" i="1" spc="-252" baseline="3472" dirty="0">
                <a:latin typeface="Trebuchet MS"/>
                <a:cs typeface="Trebuchet MS"/>
              </a:rPr>
              <a:t>b	b</a:t>
            </a:r>
            <a:endParaRPr sz="2378" baseline="3472">
              <a:latin typeface="Trebuchet MS"/>
              <a:cs typeface="Trebuchet MS"/>
            </a:endParaRPr>
          </a:p>
        </p:txBody>
      </p:sp>
      <p:sp>
        <p:nvSpPr>
          <p:cNvPr id="112" name="object 112"/>
          <p:cNvSpPr txBox="1"/>
          <p:nvPr/>
        </p:nvSpPr>
        <p:spPr>
          <a:xfrm>
            <a:off x="7082897" y="5977971"/>
            <a:ext cx="859452" cy="207141"/>
          </a:xfrm>
          <a:prstGeom prst="rect">
            <a:avLst/>
          </a:prstGeom>
        </p:spPr>
        <p:txBody>
          <a:bodyPr vert="horz" wrap="square" lIns="0" tIns="23909" rIns="0" bIns="0" rtlCol="0">
            <a:spAutoFit/>
          </a:bodyPr>
          <a:lstStyle/>
          <a:p>
            <a:pPr marL="25168">
              <a:spcBef>
                <a:spcPts val="188"/>
              </a:spcBef>
              <a:tabLst>
                <a:tab pos="395131" algn="l"/>
                <a:tab pos="741186" algn="l"/>
              </a:tabLst>
            </a:pPr>
            <a:r>
              <a:rPr sz="1189" i="1" spc="159" dirty="0">
                <a:latin typeface="Verdana"/>
                <a:cs typeface="Verdana"/>
              </a:rPr>
              <a:t>n	</a:t>
            </a:r>
            <a:r>
              <a:rPr sz="1189" spc="-10" dirty="0">
                <a:latin typeface="LM Roman 6"/>
                <a:cs typeface="LM Roman 6"/>
              </a:rPr>
              <a:t>1	2</a:t>
            </a:r>
            <a:endParaRPr sz="1189">
              <a:latin typeface="LM Roman 6"/>
              <a:cs typeface="LM Roman 6"/>
            </a:endParaRPr>
          </a:p>
        </p:txBody>
      </p:sp>
      <p:sp>
        <p:nvSpPr>
          <p:cNvPr id="113" name="object 113"/>
          <p:cNvSpPr txBox="1"/>
          <p:nvPr/>
        </p:nvSpPr>
        <p:spPr>
          <a:xfrm>
            <a:off x="6969696" y="6094733"/>
            <a:ext cx="895944" cy="268120"/>
          </a:xfrm>
          <a:prstGeom prst="rect">
            <a:avLst/>
          </a:prstGeom>
        </p:spPr>
        <p:txBody>
          <a:bodyPr vert="horz" wrap="square" lIns="0" tIns="23909" rIns="0" bIns="0" rtlCol="0">
            <a:spAutoFit/>
          </a:bodyPr>
          <a:lstStyle/>
          <a:p>
            <a:pPr marL="25168">
              <a:spcBef>
                <a:spcPts val="188"/>
              </a:spcBef>
              <a:tabLst>
                <a:tab pos="416524" algn="l"/>
              </a:tabLst>
            </a:pPr>
            <a:r>
              <a:rPr sz="2378" i="1" spc="222" baseline="3472" dirty="0">
                <a:latin typeface="Trebuchet MS"/>
                <a:cs typeface="Trebuchet MS"/>
              </a:rPr>
              <a:t>n	</a:t>
            </a:r>
            <a:r>
              <a:rPr sz="1585" spc="-10" dirty="0">
                <a:latin typeface="LM Roman 8"/>
                <a:cs typeface="LM Roman 8"/>
              </a:rPr>
              <a:t>1</a:t>
            </a:r>
            <a:r>
              <a:rPr sz="1585" spc="50" dirty="0">
                <a:latin typeface="LM Roman 8"/>
                <a:cs typeface="LM Roman 8"/>
              </a:rPr>
              <a:t> </a:t>
            </a:r>
            <a:r>
              <a:rPr sz="1585" spc="-10" dirty="0">
                <a:latin typeface="LM Roman 8"/>
                <a:cs typeface="LM Roman 8"/>
              </a:rPr>
              <a:t>2</a:t>
            </a:r>
            <a:endParaRPr sz="1585">
              <a:latin typeface="LM Roman 8"/>
              <a:cs typeface="LM Roman 8"/>
            </a:endParaRPr>
          </a:p>
        </p:txBody>
      </p:sp>
      <p:sp>
        <p:nvSpPr>
          <p:cNvPr id="114" name="object 114"/>
          <p:cNvSpPr txBox="1"/>
          <p:nvPr/>
        </p:nvSpPr>
        <p:spPr>
          <a:xfrm>
            <a:off x="8466326" y="5902733"/>
            <a:ext cx="142193" cy="268055"/>
          </a:xfrm>
          <a:prstGeom prst="rect">
            <a:avLst/>
          </a:prstGeom>
        </p:spPr>
        <p:txBody>
          <a:bodyPr vert="horz" wrap="square" lIns="0" tIns="23909" rIns="0" bIns="0" rtlCol="0">
            <a:spAutoFit/>
          </a:bodyPr>
          <a:lstStyle/>
          <a:p>
            <a:pPr marL="25168">
              <a:spcBef>
                <a:spcPts val="188"/>
              </a:spcBef>
            </a:pPr>
            <a:r>
              <a:rPr sz="1585" i="1" spc="-168" dirty="0">
                <a:latin typeface="Trebuchet MS"/>
                <a:cs typeface="Trebuchet MS"/>
              </a:rPr>
              <a:t>b</a:t>
            </a:r>
            <a:endParaRPr sz="1585">
              <a:latin typeface="Trebuchet MS"/>
              <a:cs typeface="Trebuchet MS"/>
            </a:endParaRPr>
          </a:p>
        </p:txBody>
      </p:sp>
      <p:sp>
        <p:nvSpPr>
          <p:cNvPr id="115" name="object 115"/>
          <p:cNvSpPr txBox="1"/>
          <p:nvPr/>
        </p:nvSpPr>
        <p:spPr>
          <a:xfrm>
            <a:off x="8557482" y="5977970"/>
            <a:ext cx="167360" cy="207141"/>
          </a:xfrm>
          <a:prstGeom prst="rect">
            <a:avLst/>
          </a:prstGeom>
        </p:spPr>
        <p:txBody>
          <a:bodyPr vert="horz" wrap="square" lIns="0" tIns="23909" rIns="0" bIns="0" rtlCol="0">
            <a:spAutoFit/>
          </a:bodyPr>
          <a:lstStyle/>
          <a:p>
            <a:pPr marL="25168">
              <a:spcBef>
                <a:spcPts val="188"/>
              </a:spcBef>
            </a:pPr>
            <a:r>
              <a:rPr sz="1189" i="1" spc="159" dirty="0">
                <a:latin typeface="Verdana"/>
                <a:cs typeface="Verdana"/>
              </a:rPr>
              <a:t>n</a:t>
            </a:r>
            <a:endParaRPr sz="1189">
              <a:latin typeface="Verdana"/>
              <a:cs typeface="Verdana"/>
            </a:endParaRPr>
          </a:p>
        </p:txBody>
      </p:sp>
      <p:sp>
        <p:nvSpPr>
          <p:cNvPr id="116" name="object 116"/>
          <p:cNvSpPr txBox="1"/>
          <p:nvPr/>
        </p:nvSpPr>
        <p:spPr>
          <a:xfrm>
            <a:off x="8466325" y="6083961"/>
            <a:ext cx="179944" cy="268055"/>
          </a:xfrm>
          <a:prstGeom prst="rect">
            <a:avLst/>
          </a:prstGeom>
        </p:spPr>
        <p:txBody>
          <a:bodyPr vert="horz" wrap="square" lIns="0" tIns="23909" rIns="0" bIns="0" rtlCol="0">
            <a:spAutoFit/>
          </a:bodyPr>
          <a:lstStyle/>
          <a:p>
            <a:pPr marL="25168">
              <a:spcBef>
                <a:spcPts val="188"/>
              </a:spcBef>
            </a:pPr>
            <a:r>
              <a:rPr sz="1585" i="1" spc="149" dirty="0">
                <a:latin typeface="Trebuchet MS"/>
                <a:cs typeface="Trebuchet MS"/>
              </a:rPr>
              <a:t>n</a:t>
            </a:r>
            <a:endParaRPr sz="1585">
              <a:latin typeface="Trebuchet MS"/>
              <a:cs typeface="Trebuchet MS"/>
            </a:endParaRPr>
          </a:p>
        </p:txBody>
      </p:sp>
      <p:sp>
        <p:nvSpPr>
          <p:cNvPr id="117" name="object 117"/>
          <p:cNvSpPr txBox="1"/>
          <p:nvPr/>
        </p:nvSpPr>
        <p:spPr>
          <a:xfrm>
            <a:off x="5218779" y="5942147"/>
            <a:ext cx="4235601" cy="358348"/>
          </a:xfrm>
          <a:prstGeom prst="rect">
            <a:avLst/>
          </a:prstGeom>
        </p:spPr>
        <p:txBody>
          <a:bodyPr vert="horz" wrap="square" lIns="0" tIns="22650" rIns="0" bIns="0" rtlCol="0">
            <a:spAutoFit/>
          </a:bodyPr>
          <a:lstStyle/>
          <a:p>
            <a:pPr marL="25168">
              <a:spcBef>
                <a:spcPts val="178"/>
              </a:spcBef>
              <a:tabLst>
                <a:tab pos="1270963" algn="l"/>
                <a:tab pos="2029766" algn="l"/>
                <a:tab pos="2768435" algn="l"/>
                <a:tab pos="3580090" algn="l"/>
              </a:tabLst>
            </a:pPr>
            <a:r>
              <a:rPr sz="2180" spc="-20" dirty="0">
                <a:latin typeface="MathJax_Main"/>
                <a:cs typeface="MathJax_Main"/>
              </a:rPr>
              <a:t>=  </a:t>
            </a:r>
            <a:r>
              <a:rPr sz="2180" spc="377" dirty="0">
                <a:latin typeface="MathJax_Main"/>
                <a:cs typeface="MathJax_Main"/>
              </a:rPr>
              <a:t> </a:t>
            </a:r>
            <a:r>
              <a:rPr sz="2180" i="1" spc="-10" dirty="0">
                <a:latin typeface="Times New Roman"/>
                <a:cs typeface="Times New Roman"/>
              </a:rPr>
              <a:t>p  </a:t>
            </a:r>
            <a:r>
              <a:rPr sz="2180" i="1" spc="198" dirty="0">
                <a:latin typeface="Times New Roman"/>
                <a:cs typeface="Times New Roman"/>
              </a:rPr>
              <a:t> </a:t>
            </a:r>
            <a:r>
              <a:rPr sz="2180" i="1" spc="-10" dirty="0">
                <a:latin typeface="Times New Roman"/>
                <a:cs typeface="Times New Roman"/>
              </a:rPr>
              <a:t>p	</a:t>
            </a:r>
            <a:r>
              <a:rPr sz="2180" i="1" spc="-10" dirty="0">
                <a:latin typeface="Arial"/>
                <a:cs typeface="Arial"/>
              </a:rPr>
              <a:t>· ·</a:t>
            </a:r>
            <a:r>
              <a:rPr sz="2180" i="1" spc="-476" dirty="0">
                <a:latin typeface="Arial"/>
                <a:cs typeface="Arial"/>
              </a:rPr>
              <a:t> </a:t>
            </a:r>
            <a:r>
              <a:rPr sz="2180" i="1" spc="-10" dirty="0">
                <a:latin typeface="Arial"/>
                <a:cs typeface="Arial"/>
              </a:rPr>
              <a:t>·</a:t>
            </a:r>
            <a:r>
              <a:rPr sz="2180" i="1" spc="-248" dirty="0">
                <a:latin typeface="Arial"/>
                <a:cs typeface="Arial"/>
              </a:rPr>
              <a:t> </a:t>
            </a:r>
            <a:r>
              <a:rPr sz="2180" i="1" spc="-10" dirty="0">
                <a:latin typeface="Times New Roman"/>
                <a:cs typeface="Times New Roman"/>
              </a:rPr>
              <a:t>p	p  </a:t>
            </a:r>
            <a:r>
              <a:rPr sz="2180" i="1" spc="30" dirty="0">
                <a:latin typeface="Times New Roman"/>
                <a:cs typeface="Times New Roman"/>
              </a:rPr>
              <a:t> </a:t>
            </a:r>
            <a:r>
              <a:rPr sz="2180" i="1" spc="-10" dirty="0">
                <a:latin typeface="Times New Roman"/>
                <a:cs typeface="Times New Roman"/>
              </a:rPr>
              <a:t>p	</a:t>
            </a:r>
            <a:r>
              <a:rPr sz="2180" i="1" spc="-10" dirty="0">
                <a:latin typeface="Arial"/>
                <a:cs typeface="Arial"/>
              </a:rPr>
              <a:t>· ·</a:t>
            </a:r>
            <a:r>
              <a:rPr sz="2180" i="1" spc="-476" dirty="0">
                <a:latin typeface="Arial"/>
                <a:cs typeface="Arial"/>
              </a:rPr>
              <a:t> </a:t>
            </a:r>
            <a:r>
              <a:rPr sz="2180" i="1" spc="-10" dirty="0">
                <a:latin typeface="Arial"/>
                <a:cs typeface="Arial"/>
              </a:rPr>
              <a:t>·</a:t>
            </a:r>
            <a:r>
              <a:rPr sz="2180" i="1" spc="-248" dirty="0">
                <a:latin typeface="Arial"/>
                <a:cs typeface="Arial"/>
              </a:rPr>
              <a:t> </a:t>
            </a:r>
            <a:r>
              <a:rPr sz="2180" i="1" spc="-10" dirty="0">
                <a:latin typeface="Times New Roman"/>
                <a:cs typeface="Times New Roman"/>
              </a:rPr>
              <a:t>p	</a:t>
            </a:r>
            <a:r>
              <a:rPr sz="2180" spc="-20" dirty="0">
                <a:latin typeface="MathJax_Main"/>
                <a:cs typeface="MathJax_Main"/>
              </a:rPr>
              <a:t>=</a:t>
            </a:r>
            <a:r>
              <a:rPr sz="2180" spc="-79" dirty="0">
                <a:latin typeface="MathJax_Main"/>
                <a:cs typeface="MathJax_Main"/>
              </a:rPr>
              <a:t> </a:t>
            </a:r>
            <a:r>
              <a:rPr sz="2180" i="1" spc="-30" dirty="0">
                <a:latin typeface="Times New Roman"/>
                <a:cs typeface="Times New Roman"/>
              </a:rPr>
              <a:t>ab.</a:t>
            </a:r>
            <a:endParaRPr sz="2180">
              <a:latin typeface="Times New Roman"/>
              <a:cs typeface="Times New Roman"/>
            </a:endParaRPr>
          </a:p>
        </p:txBody>
      </p:sp>
    </p:spTree>
    <p:extLst>
      <p:ext uri="{BB962C8B-B14F-4D97-AF65-F5344CB8AC3E}">
        <p14:creationId xmlns:p14="http://schemas.microsoft.com/office/powerpoint/2010/main" val="2817671769"/>
      </p:ext>
    </p:extLst>
  </p:cSld>
  <p:clrMapOvr>
    <a:masterClrMapping/>
  </p:clrMapOvr>
  <p:transition>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644780"/>
            <a:ext cx="9601196" cy="669115"/>
          </a:xfrm>
        </p:spPr>
        <p:txBody>
          <a:bodyPr>
            <a:normAutofit fontScale="90000"/>
          </a:bodyPr>
          <a:lstStyle/>
          <a:p>
            <a:r>
              <a:rPr lang="en-IN" dirty="0" smtClean="0"/>
              <a:t>Course Outcomes</a:t>
            </a:r>
            <a:endParaRPr lang="en-IN" dirty="0"/>
          </a:p>
        </p:txBody>
      </p:sp>
      <p:pic>
        <p:nvPicPr>
          <p:cNvPr id="4" name="Content Placeholder 3"/>
          <p:cNvPicPr>
            <a:picLocks noGrp="1" noChangeAspect="1"/>
          </p:cNvPicPr>
          <p:nvPr>
            <p:ph idx="1"/>
          </p:nvPr>
        </p:nvPicPr>
        <p:blipFill>
          <a:blip r:embed="rId2"/>
          <a:stretch>
            <a:fillRect/>
          </a:stretch>
        </p:blipFill>
        <p:spPr>
          <a:xfrm>
            <a:off x="1367161" y="1402673"/>
            <a:ext cx="9658905" cy="4119238"/>
          </a:xfrm>
          <a:prstGeom prst="rect">
            <a:avLst/>
          </a:prstGeom>
        </p:spPr>
      </p:pic>
    </p:spTree>
    <p:extLst>
      <p:ext uri="{BB962C8B-B14F-4D97-AF65-F5344CB8AC3E}">
        <p14:creationId xmlns:p14="http://schemas.microsoft.com/office/powerpoint/2010/main" val="20488480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object 43"/>
          <p:cNvSpPr txBox="1"/>
          <p:nvPr/>
        </p:nvSpPr>
        <p:spPr>
          <a:xfrm>
            <a:off x="1528195" y="503867"/>
            <a:ext cx="9131836" cy="199518"/>
          </a:xfrm>
          <a:prstGeom prst="rect">
            <a:avLst/>
          </a:prstGeom>
          <a:solidFill>
            <a:srgbClr val="8484D1"/>
          </a:solidFill>
        </p:spPr>
        <p:txBody>
          <a:bodyPr vert="horz" wrap="square" lIns="0" tIns="16359" rIns="0" bIns="0" rtlCol="0">
            <a:spAutoFit/>
          </a:bodyPr>
          <a:lstStyle/>
          <a:p>
            <a:pPr marL="213925">
              <a:spcBef>
                <a:spcPts val="129"/>
              </a:spcBef>
            </a:pPr>
            <a:r>
              <a:rPr sz="1189" spc="-10" dirty="0">
                <a:solidFill>
                  <a:srgbClr val="FFFFFF"/>
                </a:solidFill>
                <a:latin typeface="LM Sans 8"/>
                <a:cs typeface="LM Sans 8"/>
              </a:rPr>
              <a:t>GCDs and</a:t>
            </a:r>
            <a:r>
              <a:rPr sz="1189" spc="-20" dirty="0">
                <a:solidFill>
                  <a:srgbClr val="FFFFFF"/>
                </a:solidFill>
                <a:latin typeface="LM Sans 8"/>
                <a:cs typeface="LM Sans 8"/>
              </a:rPr>
              <a:t> </a:t>
            </a:r>
            <a:r>
              <a:rPr sz="1189" spc="-10" dirty="0">
                <a:solidFill>
                  <a:srgbClr val="FFFFFF"/>
                </a:solidFill>
                <a:latin typeface="LM Sans 8"/>
                <a:cs typeface="LM Sans 8"/>
              </a:rPr>
              <a:t>LCMs</a:t>
            </a:r>
            <a:endParaRPr sz="1189">
              <a:latin typeface="LM Sans 8"/>
              <a:cs typeface="LM Sans 8"/>
            </a:endParaRPr>
          </a:p>
        </p:txBody>
      </p:sp>
      <p:sp>
        <p:nvSpPr>
          <p:cNvPr id="44" name="object 44"/>
          <p:cNvSpPr txBox="1"/>
          <p:nvPr/>
        </p:nvSpPr>
        <p:spPr>
          <a:xfrm>
            <a:off x="1666712" y="889974"/>
            <a:ext cx="8833607" cy="5753437"/>
          </a:xfrm>
          <a:prstGeom prst="rect">
            <a:avLst/>
          </a:prstGeom>
        </p:spPr>
        <p:txBody>
          <a:bodyPr vert="horz" wrap="square" lIns="0" tIns="33975" rIns="0" bIns="0" rtlCol="0">
            <a:spAutoFit/>
          </a:bodyPr>
          <a:lstStyle/>
          <a:p>
            <a:pPr marL="75503">
              <a:spcBef>
                <a:spcPts val="268"/>
              </a:spcBef>
            </a:pPr>
            <a:r>
              <a:rPr sz="2774" spc="-40" dirty="0">
                <a:solidFill>
                  <a:srgbClr val="3333B2"/>
                </a:solidFill>
                <a:latin typeface="LM Sans 12"/>
                <a:cs typeface="LM Sans 12"/>
              </a:rPr>
              <a:t>Towards </a:t>
            </a:r>
            <a:r>
              <a:rPr sz="2774" spc="20" dirty="0">
                <a:solidFill>
                  <a:srgbClr val="3333B2"/>
                </a:solidFill>
                <a:latin typeface="LM Sans 12"/>
                <a:cs typeface="LM Sans 12"/>
              </a:rPr>
              <a:t>an </a:t>
            </a:r>
            <a:r>
              <a:rPr sz="2774" spc="10" dirty="0">
                <a:solidFill>
                  <a:srgbClr val="3333B2"/>
                </a:solidFill>
                <a:latin typeface="LM Sans 12"/>
                <a:cs typeface="LM Sans 12"/>
              </a:rPr>
              <a:t>efficient </a:t>
            </a:r>
            <a:r>
              <a:rPr sz="2774" spc="30" dirty="0">
                <a:solidFill>
                  <a:srgbClr val="3333B2"/>
                </a:solidFill>
                <a:latin typeface="LM Sans 12"/>
                <a:cs typeface="LM Sans 12"/>
              </a:rPr>
              <a:t>GCD</a:t>
            </a:r>
            <a:r>
              <a:rPr sz="2774" spc="79" dirty="0">
                <a:solidFill>
                  <a:srgbClr val="3333B2"/>
                </a:solidFill>
                <a:latin typeface="LM Sans 12"/>
                <a:cs typeface="LM Sans 12"/>
              </a:rPr>
              <a:t> </a:t>
            </a:r>
            <a:r>
              <a:rPr sz="2774" spc="10" dirty="0">
                <a:solidFill>
                  <a:srgbClr val="3333B2"/>
                </a:solidFill>
                <a:latin typeface="LM Sans 12"/>
                <a:cs typeface="LM Sans 12"/>
              </a:rPr>
              <a:t>Algorithm</a:t>
            </a:r>
            <a:endParaRPr sz="2774">
              <a:latin typeface="LM Sans 12"/>
              <a:cs typeface="LM Sans 12"/>
            </a:endParaRPr>
          </a:p>
          <a:p>
            <a:pPr marL="135905" marR="700917">
              <a:lnSpc>
                <a:spcPct val="102600"/>
              </a:lnSpc>
              <a:spcBef>
                <a:spcPts val="1476"/>
              </a:spcBef>
            </a:pPr>
            <a:r>
              <a:rPr sz="2180" spc="-20" dirty="0">
                <a:latin typeface="LM Sans 10"/>
                <a:cs typeface="LM Sans 10"/>
              </a:rPr>
              <a:t>The </a:t>
            </a:r>
            <a:r>
              <a:rPr sz="2180" spc="-10" dirty="0">
                <a:latin typeface="LM Sans 10"/>
                <a:cs typeface="LM Sans 10"/>
              </a:rPr>
              <a:t>methods described </a:t>
            </a:r>
            <a:r>
              <a:rPr sz="2180" spc="-20" dirty="0">
                <a:latin typeface="LM Sans 10"/>
                <a:cs typeface="LM Sans 10"/>
              </a:rPr>
              <a:t>in </a:t>
            </a:r>
            <a:r>
              <a:rPr sz="2180" spc="-10" dirty="0">
                <a:latin typeface="LM Sans 10"/>
                <a:cs typeface="LM Sans 10"/>
              </a:rPr>
              <a:t>Proposition 1 to calculate </a:t>
            </a:r>
            <a:r>
              <a:rPr sz="2180" dirty="0">
                <a:latin typeface="LM Sans 10"/>
                <a:cs typeface="LM Sans 10"/>
              </a:rPr>
              <a:t>gcd</a:t>
            </a:r>
            <a:r>
              <a:rPr sz="2180" dirty="0">
                <a:latin typeface="MathJax_Main"/>
                <a:cs typeface="MathJax_Main"/>
              </a:rPr>
              <a:t>(</a:t>
            </a:r>
            <a:r>
              <a:rPr sz="2180" i="1" dirty="0">
                <a:latin typeface="Times New Roman"/>
                <a:cs typeface="Times New Roman"/>
              </a:rPr>
              <a:t>a, </a:t>
            </a:r>
            <a:r>
              <a:rPr sz="2180" i="1" spc="-89" dirty="0">
                <a:latin typeface="Times New Roman"/>
                <a:cs typeface="Times New Roman"/>
              </a:rPr>
              <a:t>b</a:t>
            </a:r>
            <a:r>
              <a:rPr sz="2180" spc="-89" dirty="0">
                <a:latin typeface="MathJax_Main"/>
                <a:cs typeface="MathJax_Main"/>
              </a:rPr>
              <a:t>) </a:t>
            </a:r>
            <a:r>
              <a:rPr sz="2180" spc="-10" dirty="0">
                <a:latin typeface="LM Sans 10"/>
                <a:cs typeface="LM Sans 10"/>
              </a:rPr>
              <a:t>via the  </a:t>
            </a:r>
            <a:r>
              <a:rPr sz="2180" spc="-30" dirty="0">
                <a:latin typeface="LM Sans 10"/>
                <a:cs typeface="LM Sans 10"/>
              </a:rPr>
              <a:t>prime </a:t>
            </a:r>
            <a:r>
              <a:rPr sz="2180" spc="-20" dirty="0">
                <a:latin typeface="LM Sans 10"/>
                <a:cs typeface="LM Sans 10"/>
              </a:rPr>
              <a:t>factorization </a:t>
            </a:r>
            <a:r>
              <a:rPr sz="2180" spc="-10" dirty="0">
                <a:latin typeface="LM Sans 10"/>
                <a:cs typeface="LM Sans 10"/>
              </a:rPr>
              <a:t>of </a:t>
            </a:r>
            <a:r>
              <a:rPr sz="2180" i="1" spc="50" dirty="0">
                <a:latin typeface="Times New Roman"/>
                <a:cs typeface="Times New Roman"/>
              </a:rPr>
              <a:t>a </a:t>
            </a:r>
            <a:r>
              <a:rPr sz="2180" spc="-20" dirty="0">
                <a:latin typeface="LM Sans 10"/>
                <a:cs typeface="LM Sans 10"/>
              </a:rPr>
              <a:t>and </a:t>
            </a:r>
            <a:r>
              <a:rPr sz="2180" i="1" spc="-168" dirty="0">
                <a:latin typeface="Times New Roman"/>
                <a:cs typeface="Times New Roman"/>
              </a:rPr>
              <a:t>b </a:t>
            </a:r>
            <a:r>
              <a:rPr sz="2180" spc="-20" dirty="0">
                <a:latin typeface="LM Sans 10"/>
                <a:cs typeface="LM Sans 10"/>
              </a:rPr>
              <a:t>is not</a:t>
            </a:r>
            <a:r>
              <a:rPr sz="2180" spc="99" dirty="0">
                <a:latin typeface="LM Sans 10"/>
                <a:cs typeface="LM Sans 10"/>
              </a:rPr>
              <a:t> </a:t>
            </a:r>
            <a:r>
              <a:rPr sz="2180" spc="-20" dirty="0">
                <a:latin typeface="LM Sans 10"/>
                <a:cs typeface="LM Sans 10"/>
              </a:rPr>
              <a:t>efficient.</a:t>
            </a:r>
            <a:endParaRPr sz="2180">
              <a:latin typeface="LM Sans 10"/>
              <a:cs typeface="LM Sans 10"/>
            </a:endParaRPr>
          </a:p>
          <a:p>
            <a:pPr marL="135905" marR="201341">
              <a:lnSpc>
                <a:spcPct val="102600"/>
              </a:lnSpc>
            </a:pPr>
            <a:r>
              <a:rPr sz="2180" spc="-59" dirty="0">
                <a:latin typeface="LM Sans 10"/>
                <a:cs typeface="LM Sans 10"/>
              </a:rPr>
              <a:t>For </a:t>
            </a:r>
            <a:r>
              <a:rPr sz="2180" spc="-20" dirty="0">
                <a:latin typeface="LM Sans 10"/>
                <a:cs typeface="LM Sans 10"/>
              </a:rPr>
              <a:t>instance, </a:t>
            </a:r>
            <a:r>
              <a:rPr sz="2180" spc="-50" dirty="0">
                <a:latin typeface="LM Sans 10"/>
                <a:cs typeface="LM Sans 10"/>
              </a:rPr>
              <a:t>we </a:t>
            </a:r>
            <a:r>
              <a:rPr sz="2180" spc="-20" dirty="0">
                <a:latin typeface="LM Sans 10"/>
                <a:cs typeface="LM Sans 10"/>
              </a:rPr>
              <a:t>do not </a:t>
            </a:r>
            <a:r>
              <a:rPr sz="2180" spc="-30" dirty="0">
                <a:latin typeface="LM Sans 10"/>
                <a:cs typeface="LM Sans 10"/>
              </a:rPr>
              <a:t>know </a:t>
            </a:r>
            <a:r>
              <a:rPr sz="2180" spc="-40" dirty="0">
                <a:latin typeface="LM Sans 10"/>
                <a:cs typeface="LM Sans 10"/>
              </a:rPr>
              <a:t>how </a:t>
            </a:r>
            <a:r>
              <a:rPr sz="2180" spc="-10" dirty="0">
                <a:latin typeface="LM Sans 10"/>
                <a:cs typeface="LM Sans 10"/>
              </a:rPr>
              <a:t>to </a:t>
            </a:r>
            <a:r>
              <a:rPr sz="2180" spc="-20" dirty="0">
                <a:latin typeface="LM Sans 10"/>
                <a:cs typeface="LM Sans 10"/>
              </a:rPr>
              <a:t>efficiently </a:t>
            </a:r>
            <a:r>
              <a:rPr sz="2180" spc="-30" dirty="0">
                <a:latin typeface="LM Sans 10"/>
                <a:cs typeface="LM Sans 10"/>
              </a:rPr>
              <a:t>factor </a:t>
            </a:r>
            <a:r>
              <a:rPr sz="2180" spc="-10" dirty="0">
                <a:latin typeface="LM Sans 10"/>
                <a:cs typeface="LM Sans 10"/>
              </a:rPr>
              <a:t>a number; that </a:t>
            </a:r>
            <a:r>
              <a:rPr sz="2180" spc="-20" dirty="0">
                <a:latin typeface="LM Sans 10"/>
                <a:cs typeface="LM Sans 10"/>
              </a:rPr>
              <a:t>is,  </a:t>
            </a:r>
            <a:r>
              <a:rPr sz="2180" spc="-10" dirty="0">
                <a:latin typeface="LM Sans 10"/>
                <a:cs typeface="LM Sans 10"/>
              </a:rPr>
              <a:t>there </a:t>
            </a:r>
            <a:r>
              <a:rPr sz="2180" spc="-40" dirty="0">
                <a:latin typeface="LM Sans 10"/>
                <a:cs typeface="LM Sans 10"/>
              </a:rPr>
              <a:t>are </a:t>
            </a:r>
            <a:r>
              <a:rPr sz="2180" spc="-20" dirty="0">
                <a:latin typeface="LM Sans 10"/>
                <a:cs typeface="LM Sans 10"/>
              </a:rPr>
              <a:t>no </a:t>
            </a:r>
            <a:r>
              <a:rPr sz="2180" spc="-10" dirty="0">
                <a:latin typeface="LM Sans 10"/>
                <a:cs typeface="LM Sans 10"/>
              </a:rPr>
              <a:t>polynomial time </a:t>
            </a:r>
            <a:r>
              <a:rPr sz="2180" spc="-30" dirty="0">
                <a:latin typeface="LM Sans 10"/>
                <a:cs typeface="LM Sans 10"/>
              </a:rPr>
              <a:t>algorithm known </a:t>
            </a:r>
            <a:r>
              <a:rPr sz="2180" spc="-10" dirty="0">
                <a:latin typeface="LM Sans 10"/>
                <a:cs typeface="LM Sans 10"/>
              </a:rPr>
              <a:t>that </a:t>
            </a:r>
            <a:r>
              <a:rPr sz="2180" dirty="0">
                <a:latin typeface="LM Sans 10"/>
                <a:cs typeface="LM Sans 10"/>
              </a:rPr>
              <a:t>does </a:t>
            </a:r>
            <a:r>
              <a:rPr sz="2180" spc="-10" dirty="0">
                <a:latin typeface="LM Sans 10"/>
                <a:cs typeface="LM Sans 10"/>
              </a:rPr>
              <a:t>this </a:t>
            </a:r>
            <a:r>
              <a:rPr sz="2180" spc="-20" dirty="0">
                <a:latin typeface="LM Sans 10"/>
                <a:cs typeface="LM Sans 10"/>
              </a:rPr>
              <a:t>job. Since  </a:t>
            </a:r>
            <a:r>
              <a:rPr sz="2180" spc="-10" dirty="0">
                <a:latin typeface="LM Sans 10"/>
                <a:cs typeface="LM Sans 10"/>
              </a:rPr>
              <a:t>that </a:t>
            </a:r>
            <a:r>
              <a:rPr sz="2180" dirty="0">
                <a:latin typeface="LM Sans 10"/>
                <a:cs typeface="LM Sans 10"/>
              </a:rPr>
              <a:t>method </a:t>
            </a:r>
            <a:r>
              <a:rPr sz="2180" spc="-20" dirty="0">
                <a:latin typeface="LM Sans 10"/>
                <a:cs typeface="LM Sans 10"/>
              </a:rPr>
              <a:t>requires </a:t>
            </a:r>
            <a:r>
              <a:rPr sz="2180" spc="-30" dirty="0">
                <a:latin typeface="LM Sans 10"/>
                <a:cs typeface="LM Sans 10"/>
              </a:rPr>
              <a:t>factoring </a:t>
            </a:r>
            <a:r>
              <a:rPr sz="2180" i="1" spc="50" dirty="0">
                <a:latin typeface="Times New Roman"/>
                <a:cs typeface="Times New Roman"/>
              </a:rPr>
              <a:t>a </a:t>
            </a:r>
            <a:r>
              <a:rPr sz="2180" spc="-20" dirty="0">
                <a:latin typeface="LM Sans 10"/>
                <a:cs typeface="LM Sans 10"/>
              </a:rPr>
              <a:t>and </a:t>
            </a:r>
            <a:r>
              <a:rPr sz="2180" i="1" spc="-89" dirty="0">
                <a:latin typeface="Times New Roman"/>
                <a:cs typeface="Times New Roman"/>
              </a:rPr>
              <a:t>b</a:t>
            </a:r>
            <a:r>
              <a:rPr sz="2180" spc="-89" dirty="0">
                <a:latin typeface="LM Sans 10"/>
                <a:cs typeface="LM Sans 10"/>
              </a:rPr>
              <a:t>, </a:t>
            </a:r>
            <a:r>
              <a:rPr sz="2180" spc="-50" dirty="0">
                <a:latin typeface="LM Sans 10"/>
                <a:cs typeface="LM Sans 10"/>
              </a:rPr>
              <a:t>we </a:t>
            </a:r>
            <a:r>
              <a:rPr sz="2180" spc="-30" dirty="0">
                <a:latin typeface="LM Sans 10"/>
                <a:cs typeface="LM Sans 10"/>
              </a:rPr>
              <a:t>would </a:t>
            </a:r>
            <a:r>
              <a:rPr sz="2180" spc="-20" dirty="0">
                <a:latin typeface="LM Sans 10"/>
                <a:cs typeface="LM Sans 10"/>
              </a:rPr>
              <a:t>need </a:t>
            </a:r>
            <a:r>
              <a:rPr sz="2180" spc="-10" dirty="0">
                <a:latin typeface="LM Sans 10"/>
                <a:cs typeface="LM Sans 10"/>
              </a:rPr>
              <a:t>to </a:t>
            </a:r>
            <a:r>
              <a:rPr sz="2180" spc="-20" dirty="0">
                <a:latin typeface="LM Sans 10"/>
                <a:cs typeface="LM Sans 10"/>
              </a:rPr>
              <a:t>use </a:t>
            </a:r>
            <a:r>
              <a:rPr sz="2180" spc="-30" dirty="0">
                <a:latin typeface="LM Sans 10"/>
                <a:cs typeface="LM Sans 10"/>
              </a:rPr>
              <a:t>algorithms  </a:t>
            </a:r>
            <a:r>
              <a:rPr sz="2180" spc="-10" dirty="0">
                <a:latin typeface="LM Sans 10"/>
                <a:cs typeface="LM Sans 10"/>
              </a:rPr>
              <a:t>that </a:t>
            </a:r>
            <a:r>
              <a:rPr sz="2180" spc="-20" dirty="0">
                <a:latin typeface="LM Sans 10"/>
                <a:cs typeface="LM Sans 10"/>
              </a:rPr>
              <a:t>do not run in </a:t>
            </a:r>
            <a:r>
              <a:rPr sz="2180" spc="-10" dirty="0">
                <a:latin typeface="LM Sans 10"/>
                <a:cs typeface="LM Sans 10"/>
              </a:rPr>
              <a:t>polynomial time (exponential </a:t>
            </a:r>
            <a:r>
              <a:rPr sz="2180" spc="-50" dirty="0">
                <a:latin typeface="LM Sans 10"/>
                <a:cs typeface="LM Sans 10"/>
              </a:rPr>
              <a:t>or </a:t>
            </a:r>
            <a:r>
              <a:rPr sz="2180" spc="-10" dirty="0">
                <a:latin typeface="LM Sans 10"/>
                <a:cs typeface="LM Sans 10"/>
              </a:rPr>
              <a:t>sub-exponential</a:t>
            </a:r>
            <a:r>
              <a:rPr sz="2180" spc="178" dirty="0">
                <a:latin typeface="LM Sans 10"/>
                <a:cs typeface="LM Sans 10"/>
              </a:rPr>
              <a:t> </a:t>
            </a:r>
            <a:r>
              <a:rPr sz="2180" spc="-10" dirty="0">
                <a:latin typeface="LM Sans 10"/>
                <a:cs typeface="LM Sans 10"/>
              </a:rPr>
              <a:t>time).</a:t>
            </a:r>
            <a:endParaRPr sz="2180">
              <a:latin typeface="LM Sans 10"/>
              <a:cs typeface="LM Sans 10"/>
            </a:endParaRPr>
          </a:p>
          <a:p>
            <a:pPr>
              <a:spcBef>
                <a:spcPts val="50"/>
              </a:spcBef>
            </a:pPr>
            <a:endParaRPr sz="1585">
              <a:latin typeface="LM Sans 10"/>
              <a:cs typeface="LM Sans 10"/>
            </a:endParaRPr>
          </a:p>
          <a:p>
            <a:pPr marL="135905" marR="110737">
              <a:lnSpc>
                <a:spcPct val="102600"/>
              </a:lnSpc>
            </a:pPr>
            <a:r>
              <a:rPr sz="2180" spc="-10" dirty="0">
                <a:latin typeface="LM Sans 10"/>
                <a:cs typeface="LM Sans 10"/>
              </a:rPr>
              <a:t>Note that </a:t>
            </a:r>
            <a:r>
              <a:rPr sz="2180" spc="-20" dirty="0">
                <a:latin typeface="LM Sans 10"/>
                <a:cs typeface="LM Sans 10"/>
              </a:rPr>
              <a:t>here </a:t>
            </a:r>
            <a:r>
              <a:rPr sz="2180" spc="-10" dirty="0">
                <a:latin typeface="LM Sans 10"/>
                <a:cs typeface="LM Sans 10"/>
              </a:rPr>
              <a:t>the </a:t>
            </a:r>
            <a:r>
              <a:rPr sz="2180" spc="-20" dirty="0">
                <a:latin typeface="LM Sans 10"/>
                <a:cs typeface="LM Sans 10"/>
              </a:rPr>
              <a:t>input </a:t>
            </a:r>
            <a:r>
              <a:rPr sz="2180" spc="-10" dirty="0">
                <a:latin typeface="LM Sans 10"/>
                <a:cs typeface="LM Sans 10"/>
              </a:rPr>
              <a:t>size </a:t>
            </a:r>
            <a:r>
              <a:rPr sz="2180" spc="-20" dirty="0">
                <a:latin typeface="LM Sans 10"/>
                <a:cs typeface="LM Sans 10"/>
              </a:rPr>
              <a:t>is </a:t>
            </a:r>
            <a:r>
              <a:rPr sz="2180" i="1" spc="69" dirty="0">
                <a:latin typeface="Arial"/>
                <a:cs typeface="Arial"/>
              </a:rPr>
              <a:t>|</a:t>
            </a:r>
            <a:r>
              <a:rPr sz="2180" spc="69" dirty="0">
                <a:latin typeface="MathJax_Main"/>
                <a:cs typeface="MathJax_Main"/>
              </a:rPr>
              <a:t>log</a:t>
            </a:r>
            <a:r>
              <a:rPr sz="2378" spc="103" baseline="-17361" dirty="0">
                <a:latin typeface="LM Roman 8"/>
                <a:cs typeface="LM Roman 8"/>
              </a:rPr>
              <a:t>2 </a:t>
            </a:r>
            <a:r>
              <a:rPr sz="2180" i="1" spc="198" dirty="0">
                <a:latin typeface="Times New Roman"/>
                <a:cs typeface="Times New Roman"/>
              </a:rPr>
              <a:t>a</a:t>
            </a:r>
            <a:r>
              <a:rPr sz="2180" i="1" spc="198" dirty="0">
                <a:latin typeface="Arial"/>
                <a:cs typeface="Arial"/>
              </a:rPr>
              <a:t>∫</a:t>
            </a:r>
            <a:r>
              <a:rPr sz="2180" i="1" spc="-466" dirty="0">
                <a:latin typeface="Arial"/>
                <a:cs typeface="Arial"/>
              </a:rPr>
              <a:t> </a:t>
            </a:r>
            <a:r>
              <a:rPr sz="2180" spc="-20" dirty="0">
                <a:latin typeface="MathJax_Main"/>
                <a:cs typeface="MathJax_Main"/>
              </a:rPr>
              <a:t>+ </a:t>
            </a:r>
            <a:r>
              <a:rPr sz="2180" i="1" spc="69" dirty="0">
                <a:latin typeface="Arial"/>
                <a:cs typeface="Arial"/>
              </a:rPr>
              <a:t>|</a:t>
            </a:r>
            <a:r>
              <a:rPr sz="2180" spc="69" dirty="0">
                <a:latin typeface="MathJax_Main"/>
                <a:cs typeface="MathJax_Main"/>
              </a:rPr>
              <a:t>log</a:t>
            </a:r>
            <a:r>
              <a:rPr sz="2378" spc="103" baseline="-17361" dirty="0">
                <a:latin typeface="LM Roman 8"/>
                <a:cs typeface="LM Roman 8"/>
              </a:rPr>
              <a:t>2 </a:t>
            </a:r>
            <a:r>
              <a:rPr sz="2180" i="1" spc="99" dirty="0">
                <a:latin typeface="Times New Roman"/>
                <a:cs typeface="Times New Roman"/>
              </a:rPr>
              <a:t>b</a:t>
            </a:r>
            <a:r>
              <a:rPr sz="2180" i="1" spc="99" dirty="0">
                <a:latin typeface="Arial"/>
                <a:cs typeface="Arial"/>
              </a:rPr>
              <a:t>∫ </a:t>
            </a:r>
            <a:r>
              <a:rPr sz="2180" spc="-10" dirty="0">
                <a:latin typeface="LM Sans 10"/>
                <a:cs typeface="LM Sans 10"/>
              </a:rPr>
              <a:t>(number of </a:t>
            </a:r>
            <a:r>
              <a:rPr sz="2180" spc="-20" dirty="0">
                <a:latin typeface="LM Sans 10"/>
                <a:cs typeface="LM Sans 10"/>
              </a:rPr>
              <a:t>bits needed  </a:t>
            </a:r>
            <a:r>
              <a:rPr sz="2180" spc="-10" dirty="0">
                <a:latin typeface="LM Sans 10"/>
                <a:cs typeface="LM Sans 10"/>
              </a:rPr>
              <a:t>to </a:t>
            </a:r>
            <a:r>
              <a:rPr sz="2180" spc="-30" dirty="0">
                <a:latin typeface="LM Sans 10"/>
                <a:cs typeface="LM Sans 10"/>
              </a:rPr>
              <a:t>represent </a:t>
            </a:r>
            <a:r>
              <a:rPr sz="2180" i="1" spc="50" dirty="0">
                <a:latin typeface="Times New Roman"/>
                <a:cs typeface="Times New Roman"/>
              </a:rPr>
              <a:t>a </a:t>
            </a:r>
            <a:r>
              <a:rPr sz="2180" spc="-20" dirty="0">
                <a:latin typeface="LM Sans 10"/>
                <a:cs typeface="LM Sans 10"/>
              </a:rPr>
              <a:t>and </a:t>
            </a:r>
            <a:r>
              <a:rPr sz="2180" i="1" spc="-69" dirty="0">
                <a:latin typeface="Times New Roman"/>
                <a:cs typeface="Times New Roman"/>
              </a:rPr>
              <a:t>b</a:t>
            </a:r>
            <a:r>
              <a:rPr sz="2180" spc="-69" dirty="0">
                <a:latin typeface="LM Sans 10"/>
                <a:cs typeface="LM Sans 10"/>
              </a:rPr>
              <a:t>). </a:t>
            </a:r>
            <a:r>
              <a:rPr sz="2180" spc="-20" dirty="0">
                <a:latin typeface="LM Sans 10"/>
                <a:cs typeface="LM Sans 10"/>
              </a:rPr>
              <a:t>An </a:t>
            </a:r>
            <a:r>
              <a:rPr sz="2180" spc="-30" dirty="0">
                <a:latin typeface="LM Sans 10"/>
                <a:cs typeface="LM Sans 10"/>
              </a:rPr>
              <a:t>algorithm </a:t>
            </a:r>
            <a:r>
              <a:rPr sz="2180" spc="-20" dirty="0">
                <a:latin typeface="LM Sans 10"/>
                <a:cs typeface="LM Sans 10"/>
              </a:rPr>
              <a:t>running in </a:t>
            </a:r>
            <a:r>
              <a:rPr sz="2180" spc="-30" dirty="0">
                <a:latin typeface="LM Sans 10"/>
                <a:cs typeface="LM Sans 10"/>
              </a:rPr>
              <a:t>linear </a:t>
            </a:r>
            <a:r>
              <a:rPr sz="2180" spc="-10" dirty="0">
                <a:latin typeface="LM Sans 10"/>
                <a:cs typeface="LM Sans 10"/>
              </a:rPr>
              <a:t>time with </a:t>
            </a:r>
            <a:r>
              <a:rPr sz="2180" i="1" spc="50" dirty="0">
                <a:latin typeface="Times New Roman"/>
                <a:cs typeface="Times New Roman"/>
              </a:rPr>
              <a:t>a </a:t>
            </a:r>
            <a:r>
              <a:rPr sz="2180" spc="-20" dirty="0">
                <a:latin typeface="LM Sans 10"/>
                <a:cs typeface="LM Sans 10"/>
              </a:rPr>
              <a:t>and </a:t>
            </a:r>
            <a:r>
              <a:rPr sz="2180" i="1" spc="-168" dirty="0">
                <a:latin typeface="Times New Roman"/>
                <a:cs typeface="Times New Roman"/>
              </a:rPr>
              <a:t>b  </a:t>
            </a:r>
            <a:r>
              <a:rPr sz="2180" spc="-30" dirty="0">
                <a:latin typeface="LM Sans 10"/>
                <a:cs typeface="LM Sans 10"/>
              </a:rPr>
              <a:t>would </a:t>
            </a:r>
            <a:r>
              <a:rPr sz="2180" spc="-20" dirty="0">
                <a:latin typeface="LM Sans 10"/>
                <a:cs typeface="LM Sans 10"/>
              </a:rPr>
              <a:t>not </a:t>
            </a:r>
            <a:r>
              <a:rPr sz="2180" spc="20" dirty="0">
                <a:latin typeface="LM Sans 10"/>
                <a:cs typeface="LM Sans 10"/>
              </a:rPr>
              <a:t>be </a:t>
            </a:r>
            <a:r>
              <a:rPr sz="2180" spc="-10" dirty="0">
                <a:latin typeface="LM Sans 10"/>
                <a:cs typeface="LM Sans 10"/>
              </a:rPr>
              <a:t>a polynomial time </a:t>
            </a:r>
            <a:r>
              <a:rPr sz="2180" spc="-30" dirty="0">
                <a:latin typeface="LM Sans 10"/>
                <a:cs typeface="LM Sans 10"/>
              </a:rPr>
              <a:t>algorithm.</a:t>
            </a:r>
            <a:endParaRPr sz="2180">
              <a:latin typeface="LM Sans 10"/>
              <a:cs typeface="LM Sans 10"/>
            </a:endParaRPr>
          </a:p>
          <a:p>
            <a:pPr marL="135905">
              <a:spcBef>
                <a:spcPts val="69"/>
              </a:spcBef>
            </a:pPr>
            <a:r>
              <a:rPr sz="2180" spc="-30" dirty="0">
                <a:latin typeface="LM Sans 10"/>
                <a:cs typeface="LM Sans 10"/>
              </a:rPr>
              <a:t>However, </a:t>
            </a:r>
            <a:r>
              <a:rPr sz="2180" spc="-10" dirty="0">
                <a:latin typeface="LM Sans 10"/>
                <a:cs typeface="LM Sans 10"/>
              </a:rPr>
              <a:t>there </a:t>
            </a:r>
            <a:r>
              <a:rPr sz="2180" spc="-20" dirty="0">
                <a:latin typeface="LM Sans 10"/>
                <a:cs typeface="LM Sans 10"/>
              </a:rPr>
              <a:t>is an efficient </a:t>
            </a:r>
            <a:r>
              <a:rPr sz="2180" spc="-30" dirty="0">
                <a:latin typeface="LM Sans 10"/>
                <a:cs typeface="LM Sans 10"/>
              </a:rPr>
              <a:t>algorithm </a:t>
            </a:r>
            <a:r>
              <a:rPr sz="2180" spc="-10" dirty="0">
                <a:latin typeface="LM Sans 10"/>
                <a:cs typeface="LM Sans 10"/>
              </a:rPr>
              <a:t>which </a:t>
            </a:r>
            <a:r>
              <a:rPr sz="2180" spc="-20" dirty="0">
                <a:latin typeface="LM Sans 10"/>
                <a:cs typeface="LM Sans 10"/>
              </a:rPr>
              <a:t>uses only </a:t>
            </a:r>
            <a:r>
              <a:rPr sz="2180" i="1" dirty="0">
                <a:latin typeface="Times New Roman"/>
                <a:cs typeface="Times New Roman"/>
              </a:rPr>
              <a:t>O</a:t>
            </a:r>
            <a:r>
              <a:rPr sz="2180" dirty="0">
                <a:latin typeface="MathJax_Main"/>
                <a:cs typeface="MathJax_Main"/>
              </a:rPr>
              <a:t>(log(min(</a:t>
            </a:r>
            <a:r>
              <a:rPr sz="2180" i="1" dirty="0">
                <a:latin typeface="Times New Roman"/>
                <a:cs typeface="Times New Roman"/>
              </a:rPr>
              <a:t>a,</a:t>
            </a:r>
            <a:r>
              <a:rPr sz="2180" i="1" spc="30" dirty="0">
                <a:latin typeface="Times New Roman"/>
                <a:cs typeface="Times New Roman"/>
              </a:rPr>
              <a:t> </a:t>
            </a:r>
            <a:r>
              <a:rPr sz="2180" i="1" spc="-59" dirty="0">
                <a:latin typeface="Times New Roman"/>
                <a:cs typeface="Times New Roman"/>
              </a:rPr>
              <a:t>b</a:t>
            </a:r>
            <a:r>
              <a:rPr sz="2180" spc="-59" dirty="0">
                <a:latin typeface="MathJax_Main"/>
                <a:cs typeface="MathJax_Main"/>
              </a:rPr>
              <a:t>)))</a:t>
            </a:r>
            <a:endParaRPr sz="2180">
              <a:latin typeface="MathJax_Main"/>
              <a:cs typeface="MathJax_Main"/>
            </a:endParaRPr>
          </a:p>
          <a:p>
            <a:pPr marL="135905">
              <a:spcBef>
                <a:spcPts val="69"/>
              </a:spcBef>
            </a:pPr>
            <a:r>
              <a:rPr sz="2180" spc="-20" dirty="0">
                <a:latin typeface="LM Sans 10"/>
                <a:cs typeface="LM Sans 10"/>
              </a:rPr>
              <a:t>integer divisions.</a:t>
            </a:r>
            <a:endParaRPr sz="2180">
              <a:latin typeface="LM Sans 10"/>
              <a:cs typeface="LM Sans 10"/>
            </a:endParaRPr>
          </a:p>
          <a:p>
            <a:pPr marL="135905" marR="617864">
              <a:lnSpc>
                <a:spcPct val="102600"/>
              </a:lnSpc>
              <a:spcBef>
                <a:spcPts val="10"/>
              </a:spcBef>
            </a:pPr>
            <a:r>
              <a:rPr sz="2180" spc="-20" dirty="0">
                <a:latin typeface="LM Sans 10"/>
                <a:cs typeface="LM Sans 10"/>
              </a:rPr>
              <a:t>This </a:t>
            </a:r>
            <a:r>
              <a:rPr sz="2180" spc="-30" dirty="0">
                <a:latin typeface="LM Sans 10"/>
                <a:cs typeface="LM Sans 10"/>
              </a:rPr>
              <a:t>algorithm </a:t>
            </a:r>
            <a:r>
              <a:rPr sz="2180" spc="-40" dirty="0">
                <a:latin typeface="LM Sans 10"/>
                <a:cs typeface="LM Sans 10"/>
              </a:rPr>
              <a:t>was </a:t>
            </a:r>
            <a:r>
              <a:rPr sz="2180" spc="-20" dirty="0">
                <a:latin typeface="LM Sans 10"/>
                <a:cs typeface="LM Sans 10"/>
              </a:rPr>
              <a:t>invented </a:t>
            </a:r>
            <a:r>
              <a:rPr sz="2180" spc="-50" dirty="0">
                <a:latin typeface="LM Sans 10"/>
                <a:cs typeface="LM Sans 10"/>
              </a:rPr>
              <a:t>by </a:t>
            </a:r>
            <a:r>
              <a:rPr sz="2180" spc="-10" dirty="0">
                <a:latin typeface="LM Sans 10"/>
                <a:cs typeface="LM Sans 10"/>
              </a:rPr>
              <a:t>Euclid, a </a:t>
            </a:r>
            <a:r>
              <a:rPr sz="2180" spc="-20" dirty="0">
                <a:latin typeface="LM Sans 10"/>
                <a:cs typeface="LM Sans 10"/>
              </a:rPr>
              <a:t>famous </a:t>
            </a:r>
            <a:r>
              <a:rPr sz="2180" spc="-10" dirty="0">
                <a:latin typeface="LM Sans 10"/>
                <a:cs typeface="LM Sans 10"/>
              </a:rPr>
              <a:t>mathematician </a:t>
            </a:r>
            <a:r>
              <a:rPr sz="2180" spc="-20" dirty="0">
                <a:latin typeface="LM Sans 10"/>
                <a:cs typeface="LM Sans 10"/>
              </a:rPr>
              <a:t>living  during </a:t>
            </a:r>
            <a:r>
              <a:rPr sz="2180" spc="-10" dirty="0">
                <a:latin typeface="LM Sans 10"/>
                <a:cs typeface="LM Sans 10"/>
              </a:rPr>
              <a:t>325-265 </a:t>
            </a:r>
            <a:r>
              <a:rPr sz="2180" spc="-20" dirty="0">
                <a:latin typeface="LM Sans 10"/>
                <a:cs typeface="LM Sans 10"/>
              </a:rPr>
              <a:t>B.C.</a:t>
            </a:r>
            <a:endParaRPr sz="2180">
              <a:latin typeface="LM Sans 10"/>
              <a:cs typeface="LM Sans 10"/>
            </a:endParaRPr>
          </a:p>
        </p:txBody>
      </p:sp>
    </p:spTree>
    <p:extLst>
      <p:ext uri="{BB962C8B-B14F-4D97-AF65-F5344CB8AC3E}">
        <p14:creationId xmlns:p14="http://schemas.microsoft.com/office/powerpoint/2010/main" val="180459119"/>
      </p:ext>
    </p:extLst>
  </p:cSld>
  <p:clrMapOvr>
    <a:masterClrMapping/>
  </p:clrMapOvr>
  <p:transition>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object 43"/>
          <p:cNvSpPr txBox="1"/>
          <p:nvPr/>
        </p:nvSpPr>
        <p:spPr>
          <a:xfrm>
            <a:off x="1528195" y="503867"/>
            <a:ext cx="9131836" cy="199518"/>
          </a:xfrm>
          <a:prstGeom prst="rect">
            <a:avLst/>
          </a:prstGeom>
          <a:solidFill>
            <a:srgbClr val="8484D1"/>
          </a:solidFill>
        </p:spPr>
        <p:txBody>
          <a:bodyPr vert="horz" wrap="square" lIns="0" tIns="16359" rIns="0" bIns="0" rtlCol="0">
            <a:spAutoFit/>
          </a:bodyPr>
          <a:lstStyle/>
          <a:p>
            <a:pPr marL="213925">
              <a:spcBef>
                <a:spcPts val="129"/>
              </a:spcBef>
            </a:pPr>
            <a:r>
              <a:rPr sz="1189" spc="-10" dirty="0">
                <a:solidFill>
                  <a:srgbClr val="FFFFFF"/>
                </a:solidFill>
                <a:latin typeface="LM Sans 8"/>
                <a:cs typeface="LM Sans 8"/>
              </a:rPr>
              <a:t>GCDs and</a:t>
            </a:r>
            <a:r>
              <a:rPr sz="1189" spc="-20" dirty="0">
                <a:solidFill>
                  <a:srgbClr val="FFFFFF"/>
                </a:solidFill>
                <a:latin typeface="LM Sans 8"/>
                <a:cs typeface="LM Sans 8"/>
              </a:rPr>
              <a:t> </a:t>
            </a:r>
            <a:r>
              <a:rPr sz="1189" spc="-10" dirty="0">
                <a:solidFill>
                  <a:srgbClr val="FFFFFF"/>
                </a:solidFill>
                <a:latin typeface="LM Sans 8"/>
                <a:cs typeface="LM Sans 8"/>
              </a:rPr>
              <a:t>LCMs</a:t>
            </a:r>
            <a:endParaRPr sz="1189">
              <a:latin typeface="LM Sans 8"/>
              <a:cs typeface="LM Sans 8"/>
            </a:endParaRPr>
          </a:p>
        </p:txBody>
      </p:sp>
      <p:sp>
        <p:nvSpPr>
          <p:cNvPr id="44" name="object 44"/>
          <p:cNvSpPr txBox="1"/>
          <p:nvPr/>
        </p:nvSpPr>
        <p:spPr>
          <a:xfrm>
            <a:off x="1717047" y="840274"/>
            <a:ext cx="8693931" cy="4449994"/>
          </a:xfrm>
          <a:prstGeom prst="rect">
            <a:avLst/>
          </a:prstGeom>
        </p:spPr>
        <p:txBody>
          <a:bodyPr vert="horz" wrap="square" lIns="0" tIns="83051" rIns="0" bIns="0" rtlCol="0">
            <a:spAutoFit/>
          </a:bodyPr>
          <a:lstStyle/>
          <a:p>
            <a:pPr marL="25168">
              <a:spcBef>
                <a:spcPts val="654"/>
              </a:spcBef>
            </a:pPr>
            <a:r>
              <a:rPr sz="1600" spc="30" dirty="0">
                <a:solidFill>
                  <a:srgbClr val="3333B2"/>
                </a:solidFill>
                <a:latin typeface="LM Sans 12"/>
                <a:cs typeface="LM Sans 12"/>
              </a:rPr>
              <a:t>The Euclidean</a:t>
            </a:r>
            <a:r>
              <a:rPr sz="1600" dirty="0">
                <a:solidFill>
                  <a:srgbClr val="3333B2"/>
                </a:solidFill>
                <a:latin typeface="LM Sans 12"/>
                <a:cs typeface="LM Sans 12"/>
              </a:rPr>
              <a:t> </a:t>
            </a:r>
            <a:r>
              <a:rPr sz="1600" spc="10" dirty="0">
                <a:solidFill>
                  <a:srgbClr val="3333B2"/>
                </a:solidFill>
                <a:latin typeface="LM Sans 12"/>
                <a:cs typeface="LM Sans 12"/>
              </a:rPr>
              <a:t>Algorithm</a:t>
            </a:r>
            <a:endParaRPr sz="1600" dirty="0">
              <a:latin typeface="LM Sans 12"/>
              <a:cs typeface="LM Sans 12"/>
            </a:endParaRPr>
          </a:p>
          <a:p>
            <a:pPr marL="85570">
              <a:spcBef>
                <a:spcPts val="297"/>
              </a:spcBef>
            </a:pPr>
            <a:r>
              <a:rPr sz="1600" spc="-50" dirty="0">
                <a:latin typeface="LM Sans 10"/>
                <a:cs typeface="LM Sans 10"/>
              </a:rPr>
              <a:t>We </a:t>
            </a:r>
            <a:r>
              <a:rPr sz="1600" spc="-40" dirty="0">
                <a:latin typeface="LM Sans 10"/>
                <a:cs typeface="LM Sans 10"/>
              </a:rPr>
              <a:t>want </a:t>
            </a:r>
            <a:r>
              <a:rPr sz="1600" spc="-10" dirty="0">
                <a:latin typeface="LM Sans 10"/>
                <a:cs typeface="LM Sans 10"/>
              </a:rPr>
              <a:t>to calculate the gcd</a:t>
            </a:r>
            <a:r>
              <a:rPr sz="1600" spc="-10" dirty="0">
                <a:latin typeface="MathJax_Main"/>
                <a:cs typeface="MathJax_Main"/>
              </a:rPr>
              <a:t>(91</a:t>
            </a:r>
            <a:r>
              <a:rPr sz="1600" i="1" spc="-10" dirty="0">
                <a:latin typeface="Times New Roman"/>
                <a:cs typeface="Times New Roman"/>
              </a:rPr>
              <a:t>,</a:t>
            </a:r>
            <a:r>
              <a:rPr sz="1600" i="1" spc="-129" dirty="0">
                <a:latin typeface="Times New Roman"/>
                <a:cs typeface="Times New Roman"/>
              </a:rPr>
              <a:t> </a:t>
            </a:r>
            <a:r>
              <a:rPr sz="1600" spc="-10" dirty="0">
                <a:latin typeface="MathJax_Main"/>
                <a:cs typeface="MathJax_Main"/>
              </a:rPr>
              <a:t>287)</a:t>
            </a:r>
            <a:r>
              <a:rPr sz="1600" spc="-10" dirty="0">
                <a:latin typeface="LM Sans 10"/>
                <a:cs typeface="LM Sans 10"/>
              </a:rPr>
              <a:t>.</a:t>
            </a:r>
            <a:endParaRPr sz="1600" dirty="0">
              <a:latin typeface="LM Sans 10"/>
              <a:cs typeface="LM Sans 10"/>
            </a:endParaRPr>
          </a:p>
          <a:p>
            <a:pPr marL="85570">
              <a:spcBef>
                <a:spcPts val="69"/>
              </a:spcBef>
            </a:pPr>
            <a:r>
              <a:rPr sz="1600" spc="-20" dirty="0">
                <a:latin typeface="LM Sans 10"/>
                <a:cs typeface="LM Sans 10"/>
              </a:rPr>
              <a:t>Applying </a:t>
            </a:r>
            <a:r>
              <a:rPr sz="1600" spc="-10" dirty="0">
                <a:latin typeface="LM Sans 10"/>
                <a:cs typeface="LM Sans 10"/>
              </a:rPr>
              <a:t>the </a:t>
            </a:r>
            <a:r>
              <a:rPr sz="1600" spc="-20" dirty="0">
                <a:latin typeface="LM Sans 10"/>
                <a:cs typeface="LM Sans 10"/>
              </a:rPr>
              <a:t>division </a:t>
            </a:r>
            <a:r>
              <a:rPr sz="1600" spc="-30" dirty="0">
                <a:latin typeface="LM Sans 10"/>
                <a:cs typeface="LM Sans 10"/>
              </a:rPr>
              <a:t>algorithm </a:t>
            </a:r>
            <a:r>
              <a:rPr sz="1600" spc="-10" dirty="0">
                <a:latin typeface="LM Sans 10"/>
                <a:cs typeface="LM Sans 10"/>
              </a:rPr>
              <a:t>to </a:t>
            </a:r>
            <a:r>
              <a:rPr sz="1600" spc="-10" dirty="0">
                <a:latin typeface="MathJax_Main"/>
                <a:cs typeface="MathJax_Main"/>
              </a:rPr>
              <a:t>287 </a:t>
            </a:r>
            <a:r>
              <a:rPr sz="1600" spc="-20" dirty="0">
                <a:latin typeface="LM Sans 10"/>
                <a:cs typeface="LM Sans 10"/>
              </a:rPr>
              <a:t>and </a:t>
            </a:r>
            <a:r>
              <a:rPr sz="1600" spc="-10" dirty="0">
                <a:latin typeface="MathJax_Main"/>
                <a:cs typeface="MathJax_Main"/>
              </a:rPr>
              <a:t>91</a:t>
            </a:r>
            <a:r>
              <a:rPr sz="1600" spc="-10" dirty="0">
                <a:latin typeface="LM Sans 10"/>
                <a:cs typeface="LM Sans 10"/>
              </a:rPr>
              <a:t>, </a:t>
            </a:r>
            <a:r>
              <a:rPr sz="1600" spc="-50" dirty="0">
                <a:latin typeface="LM Sans 10"/>
                <a:cs typeface="LM Sans 10"/>
              </a:rPr>
              <a:t>we</a:t>
            </a:r>
            <a:r>
              <a:rPr sz="1600" spc="218" dirty="0">
                <a:latin typeface="LM Sans 10"/>
                <a:cs typeface="LM Sans 10"/>
              </a:rPr>
              <a:t> </a:t>
            </a:r>
            <a:r>
              <a:rPr sz="1600" spc="-10" dirty="0">
                <a:latin typeface="LM Sans 10"/>
                <a:cs typeface="LM Sans 10"/>
              </a:rPr>
              <a:t>get</a:t>
            </a:r>
            <a:endParaRPr sz="1600" dirty="0">
              <a:latin typeface="LM Sans 10"/>
              <a:cs typeface="LM Sans 10"/>
            </a:endParaRPr>
          </a:p>
          <a:p>
            <a:pPr marR="3264234" algn="r">
              <a:spcBef>
                <a:spcPts val="1050"/>
              </a:spcBef>
            </a:pPr>
            <a:r>
              <a:rPr sz="1600" spc="-10" dirty="0">
                <a:latin typeface="MathJax_Main"/>
                <a:cs typeface="MathJax_Main"/>
              </a:rPr>
              <a:t>287 </a:t>
            </a:r>
            <a:r>
              <a:rPr sz="1600" spc="-20" dirty="0">
                <a:latin typeface="MathJax_Main"/>
                <a:cs typeface="MathJax_Main"/>
              </a:rPr>
              <a:t>= </a:t>
            </a:r>
            <a:r>
              <a:rPr sz="1600" spc="-10" dirty="0">
                <a:latin typeface="MathJax_Main"/>
                <a:cs typeface="MathJax_Main"/>
              </a:rPr>
              <a:t>91 </a:t>
            </a:r>
            <a:r>
              <a:rPr sz="1600" i="1" spc="-10" dirty="0">
                <a:latin typeface="Arial"/>
                <a:cs typeface="Arial"/>
              </a:rPr>
              <a:t>· </a:t>
            </a:r>
            <a:r>
              <a:rPr sz="1600" spc="-10" dirty="0">
                <a:latin typeface="MathJax_Main"/>
                <a:cs typeface="MathJax_Main"/>
              </a:rPr>
              <a:t>3 </a:t>
            </a:r>
            <a:r>
              <a:rPr sz="1600" spc="-20" dirty="0">
                <a:latin typeface="MathJax_Main"/>
                <a:cs typeface="MathJax_Main"/>
              </a:rPr>
              <a:t>+</a:t>
            </a:r>
            <a:r>
              <a:rPr sz="1600" spc="-347" dirty="0">
                <a:latin typeface="MathJax_Main"/>
                <a:cs typeface="MathJax_Main"/>
              </a:rPr>
              <a:t> </a:t>
            </a:r>
            <a:r>
              <a:rPr sz="1600" spc="10" dirty="0">
                <a:latin typeface="MathJax_Main"/>
                <a:cs typeface="MathJax_Main"/>
              </a:rPr>
              <a:t>14</a:t>
            </a:r>
            <a:r>
              <a:rPr sz="1600" i="1" spc="10" dirty="0">
                <a:latin typeface="Times New Roman"/>
                <a:cs typeface="Times New Roman"/>
              </a:rPr>
              <a:t>.</a:t>
            </a:r>
            <a:endParaRPr sz="1600" dirty="0">
              <a:latin typeface="Times New Roman"/>
              <a:cs typeface="Times New Roman"/>
            </a:endParaRPr>
          </a:p>
          <a:p>
            <a:pPr marL="85570">
              <a:spcBef>
                <a:spcPts val="1060"/>
              </a:spcBef>
            </a:pPr>
            <a:r>
              <a:rPr sz="1600" spc="-20" dirty="0">
                <a:latin typeface="LM Sans 10"/>
                <a:cs typeface="LM Sans 10"/>
              </a:rPr>
              <a:t>Any common </a:t>
            </a:r>
            <a:r>
              <a:rPr sz="1600" spc="-30" dirty="0">
                <a:latin typeface="LM Sans 10"/>
                <a:cs typeface="LM Sans 10"/>
              </a:rPr>
              <a:t>divisor </a:t>
            </a:r>
            <a:r>
              <a:rPr sz="1600" i="1" spc="30" dirty="0">
                <a:latin typeface="Times New Roman"/>
                <a:cs typeface="Times New Roman"/>
              </a:rPr>
              <a:t>d </a:t>
            </a:r>
            <a:r>
              <a:rPr sz="1600" spc="-10" dirty="0">
                <a:latin typeface="LM Sans 10"/>
                <a:cs typeface="LM Sans 10"/>
              </a:rPr>
              <a:t>of </a:t>
            </a:r>
            <a:r>
              <a:rPr sz="1600" spc="-10" dirty="0">
                <a:latin typeface="MathJax_Main"/>
                <a:cs typeface="MathJax_Main"/>
              </a:rPr>
              <a:t>287 </a:t>
            </a:r>
            <a:r>
              <a:rPr sz="1600" spc="-20" dirty="0">
                <a:latin typeface="LM Sans 10"/>
                <a:cs typeface="LM Sans 10"/>
              </a:rPr>
              <a:t>and </a:t>
            </a:r>
            <a:r>
              <a:rPr sz="1600" spc="-10" dirty="0">
                <a:latin typeface="MathJax_Main"/>
                <a:cs typeface="MathJax_Main"/>
              </a:rPr>
              <a:t>91 </a:t>
            </a:r>
            <a:r>
              <a:rPr sz="1600" spc="-10" dirty="0">
                <a:latin typeface="LM Sans 10"/>
                <a:cs typeface="LM Sans 10"/>
              </a:rPr>
              <a:t>must </a:t>
            </a:r>
            <a:r>
              <a:rPr sz="1600" spc="-20" dirty="0">
                <a:latin typeface="LM Sans 10"/>
                <a:cs typeface="LM Sans 10"/>
              </a:rPr>
              <a:t>also </a:t>
            </a:r>
            <a:r>
              <a:rPr sz="1600" spc="20" dirty="0">
                <a:latin typeface="LM Sans 10"/>
                <a:cs typeface="LM Sans 10"/>
              </a:rPr>
              <a:t>be </a:t>
            </a:r>
            <a:r>
              <a:rPr sz="1600" spc="-10" dirty="0">
                <a:latin typeface="LM Sans 10"/>
                <a:cs typeface="LM Sans 10"/>
              </a:rPr>
              <a:t>a </a:t>
            </a:r>
            <a:r>
              <a:rPr sz="1600" spc="-30" dirty="0">
                <a:latin typeface="LM Sans 10"/>
                <a:cs typeface="LM Sans 10"/>
              </a:rPr>
              <a:t>divisor </a:t>
            </a:r>
            <a:r>
              <a:rPr sz="1600" spc="-10" dirty="0">
                <a:latin typeface="LM Sans 10"/>
                <a:cs typeface="LM Sans 10"/>
              </a:rPr>
              <a:t>of </a:t>
            </a:r>
            <a:r>
              <a:rPr sz="1600" spc="-10" dirty="0">
                <a:latin typeface="MathJax_Main"/>
                <a:cs typeface="MathJax_Main"/>
              </a:rPr>
              <a:t>14</a:t>
            </a:r>
            <a:r>
              <a:rPr sz="1600" spc="-10" dirty="0">
                <a:latin typeface="LM Sans 10"/>
                <a:cs typeface="LM Sans 10"/>
              </a:rPr>
              <a:t>,</a:t>
            </a:r>
            <a:r>
              <a:rPr sz="1600" spc="495" dirty="0">
                <a:latin typeface="LM Sans 10"/>
                <a:cs typeface="LM Sans 10"/>
              </a:rPr>
              <a:t> </a:t>
            </a:r>
            <a:r>
              <a:rPr sz="1600" spc="-10" dirty="0">
                <a:latin typeface="LM Sans 10"/>
                <a:cs typeface="LM Sans 10"/>
              </a:rPr>
              <a:t>because</a:t>
            </a:r>
            <a:endParaRPr sz="1600" dirty="0">
              <a:latin typeface="LM Sans 10"/>
              <a:cs typeface="LM Sans 10"/>
            </a:endParaRPr>
          </a:p>
          <a:p>
            <a:pPr marR="3395108" algn="r">
              <a:spcBef>
                <a:spcPts val="69"/>
              </a:spcBef>
            </a:pPr>
            <a:r>
              <a:rPr sz="1600" i="1" dirty="0">
                <a:latin typeface="Times New Roman"/>
                <a:cs typeface="Times New Roman"/>
              </a:rPr>
              <a:t>d</a:t>
            </a:r>
            <a:r>
              <a:rPr sz="1600" i="1" dirty="0">
                <a:latin typeface="Arial"/>
                <a:cs typeface="Arial"/>
              </a:rPr>
              <a:t>|</a:t>
            </a:r>
            <a:r>
              <a:rPr sz="1600" dirty="0">
                <a:latin typeface="MathJax_Main"/>
                <a:cs typeface="MathJax_Main"/>
              </a:rPr>
              <a:t>287 </a:t>
            </a:r>
            <a:r>
              <a:rPr sz="1600" spc="-20" dirty="0">
                <a:latin typeface="LM Sans 10"/>
                <a:cs typeface="LM Sans 10"/>
              </a:rPr>
              <a:t>and </a:t>
            </a:r>
            <a:r>
              <a:rPr sz="1600" i="1" spc="10" dirty="0">
                <a:latin typeface="Times New Roman"/>
                <a:cs typeface="Times New Roman"/>
              </a:rPr>
              <a:t>d</a:t>
            </a:r>
            <a:r>
              <a:rPr sz="1600" i="1" spc="10" dirty="0">
                <a:latin typeface="Arial"/>
                <a:cs typeface="Arial"/>
              </a:rPr>
              <a:t>|</a:t>
            </a:r>
            <a:r>
              <a:rPr sz="1600" spc="10" dirty="0">
                <a:latin typeface="MathJax_Main"/>
                <a:cs typeface="MathJax_Main"/>
              </a:rPr>
              <a:t>91 </a:t>
            </a:r>
            <a:r>
              <a:rPr sz="1600" spc="-20" dirty="0">
                <a:latin typeface="LM Sans 10"/>
                <a:cs typeface="LM Sans 10"/>
              </a:rPr>
              <a:t>implies </a:t>
            </a:r>
            <a:r>
              <a:rPr sz="1600" i="1" spc="-10" dirty="0">
                <a:latin typeface="Times New Roman"/>
                <a:cs typeface="Times New Roman"/>
              </a:rPr>
              <a:t>d</a:t>
            </a:r>
            <a:r>
              <a:rPr sz="1600" i="1" spc="-10" dirty="0">
                <a:latin typeface="Arial"/>
                <a:cs typeface="Arial"/>
              </a:rPr>
              <a:t>|</a:t>
            </a:r>
            <a:r>
              <a:rPr sz="1600" spc="-10" dirty="0">
                <a:latin typeface="MathJax_Main"/>
                <a:cs typeface="MathJax_Main"/>
              </a:rPr>
              <a:t>(287 </a:t>
            </a:r>
            <a:r>
              <a:rPr sz="1600" i="1" spc="404" dirty="0">
                <a:latin typeface="Arial"/>
                <a:cs typeface="Arial"/>
              </a:rPr>
              <a:t>− </a:t>
            </a:r>
            <a:r>
              <a:rPr sz="1600" spc="-10" dirty="0">
                <a:latin typeface="MathJax_Main"/>
                <a:cs typeface="MathJax_Main"/>
              </a:rPr>
              <a:t>91 </a:t>
            </a:r>
            <a:r>
              <a:rPr sz="1600" i="1" spc="-10" dirty="0">
                <a:latin typeface="Arial"/>
                <a:cs typeface="Arial"/>
              </a:rPr>
              <a:t>· </a:t>
            </a:r>
            <a:r>
              <a:rPr sz="1600" spc="-10" dirty="0">
                <a:latin typeface="MathJax_Main"/>
                <a:cs typeface="MathJax_Main"/>
              </a:rPr>
              <a:t>3) </a:t>
            </a:r>
            <a:r>
              <a:rPr sz="1600" spc="-20" dirty="0">
                <a:latin typeface="MathJax_Main"/>
                <a:cs typeface="MathJax_Main"/>
              </a:rPr>
              <a:t>=</a:t>
            </a:r>
            <a:r>
              <a:rPr sz="1600" spc="-347" dirty="0">
                <a:latin typeface="MathJax_Main"/>
                <a:cs typeface="MathJax_Main"/>
              </a:rPr>
              <a:t> </a:t>
            </a:r>
            <a:r>
              <a:rPr sz="1600" spc="-20" dirty="0">
                <a:latin typeface="MathJax_Main"/>
                <a:cs typeface="MathJax_Main"/>
              </a:rPr>
              <a:t>14</a:t>
            </a:r>
            <a:r>
              <a:rPr sz="1600" spc="-20" dirty="0">
                <a:latin typeface="LM Sans 10"/>
                <a:cs typeface="LM Sans 10"/>
              </a:rPr>
              <a:t>.</a:t>
            </a:r>
            <a:endParaRPr sz="1600" dirty="0">
              <a:latin typeface="LM Sans 10"/>
              <a:cs typeface="LM Sans 10"/>
            </a:endParaRPr>
          </a:p>
          <a:p>
            <a:pPr marL="85570" marR="512160">
              <a:lnSpc>
                <a:spcPct val="102600"/>
              </a:lnSpc>
            </a:pPr>
            <a:r>
              <a:rPr sz="1600" spc="-20" dirty="0">
                <a:latin typeface="LM Sans 10"/>
                <a:cs typeface="LM Sans 10"/>
              </a:rPr>
              <a:t>Also, any common </a:t>
            </a:r>
            <a:r>
              <a:rPr sz="1600" spc="-30" dirty="0">
                <a:latin typeface="LM Sans 10"/>
                <a:cs typeface="LM Sans 10"/>
              </a:rPr>
              <a:t>divisor </a:t>
            </a:r>
            <a:r>
              <a:rPr sz="1600" spc="-10" dirty="0">
                <a:latin typeface="LM Sans 10"/>
                <a:cs typeface="LM Sans 10"/>
              </a:rPr>
              <a:t>of </a:t>
            </a:r>
            <a:r>
              <a:rPr sz="1600" spc="-10" dirty="0">
                <a:latin typeface="MathJax_Main"/>
                <a:cs typeface="MathJax_Main"/>
              </a:rPr>
              <a:t>91 </a:t>
            </a:r>
            <a:r>
              <a:rPr sz="1600" spc="-20" dirty="0">
                <a:latin typeface="LM Sans 10"/>
                <a:cs typeface="LM Sans 10"/>
              </a:rPr>
              <a:t>and </a:t>
            </a:r>
            <a:r>
              <a:rPr sz="1600" spc="-10" dirty="0">
                <a:latin typeface="MathJax_Main"/>
                <a:cs typeface="MathJax_Main"/>
              </a:rPr>
              <a:t>14 </a:t>
            </a:r>
            <a:r>
              <a:rPr sz="1600" spc="-10" dirty="0">
                <a:latin typeface="LM Sans 10"/>
                <a:cs typeface="LM Sans 10"/>
              </a:rPr>
              <a:t>must </a:t>
            </a:r>
            <a:r>
              <a:rPr sz="1600" spc="-20" dirty="0">
                <a:latin typeface="LM Sans 10"/>
                <a:cs typeface="LM Sans 10"/>
              </a:rPr>
              <a:t>also </a:t>
            </a:r>
            <a:r>
              <a:rPr sz="1600" spc="10" dirty="0">
                <a:latin typeface="LM Sans 10"/>
                <a:cs typeface="LM Sans 10"/>
              </a:rPr>
              <a:t>be </a:t>
            </a:r>
            <a:r>
              <a:rPr sz="1600" spc="-10" dirty="0">
                <a:latin typeface="LM Sans 10"/>
                <a:cs typeface="LM Sans 10"/>
              </a:rPr>
              <a:t>a </a:t>
            </a:r>
            <a:r>
              <a:rPr sz="1600" spc="-30" dirty="0">
                <a:latin typeface="LM Sans 10"/>
                <a:cs typeface="LM Sans 10"/>
              </a:rPr>
              <a:t>divisor </a:t>
            </a:r>
            <a:r>
              <a:rPr sz="1600" spc="-10" dirty="0">
                <a:latin typeface="LM Sans 10"/>
                <a:cs typeface="LM Sans 10"/>
              </a:rPr>
              <a:t>of </a:t>
            </a:r>
            <a:r>
              <a:rPr sz="1600" spc="-20" dirty="0">
                <a:latin typeface="MathJax_Main"/>
                <a:cs typeface="MathJax_Main"/>
              </a:rPr>
              <a:t>287</a:t>
            </a:r>
            <a:r>
              <a:rPr sz="1600" spc="-20" dirty="0">
                <a:latin typeface="LM Sans 10"/>
                <a:cs typeface="LM Sans 10"/>
              </a:rPr>
              <a:t>.  So, </a:t>
            </a:r>
            <a:r>
              <a:rPr sz="1600" spc="-10" dirty="0">
                <a:latin typeface="LM Sans 10"/>
                <a:cs typeface="LM Sans 10"/>
              </a:rPr>
              <a:t>gcd</a:t>
            </a:r>
            <a:r>
              <a:rPr sz="1600" spc="-10" dirty="0">
                <a:latin typeface="MathJax_Main"/>
                <a:cs typeface="MathJax_Main"/>
              </a:rPr>
              <a:t>(287</a:t>
            </a:r>
            <a:r>
              <a:rPr sz="1600" i="1" spc="-10" dirty="0">
                <a:latin typeface="Times New Roman"/>
                <a:cs typeface="Times New Roman"/>
              </a:rPr>
              <a:t>, </a:t>
            </a:r>
            <a:r>
              <a:rPr sz="1600" spc="-10" dirty="0">
                <a:latin typeface="MathJax_Main"/>
                <a:cs typeface="MathJax_Main"/>
              </a:rPr>
              <a:t>91)</a:t>
            </a:r>
            <a:r>
              <a:rPr sz="1600" spc="-10" dirty="0">
                <a:latin typeface="LM Sans 10"/>
                <a:cs typeface="LM Sans 10"/>
              </a:rPr>
              <a:t>=gcd</a:t>
            </a:r>
            <a:r>
              <a:rPr sz="1600" spc="-10" dirty="0">
                <a:latin typeface="MathJax_Main"/>
                <a:cs typeface="MathJax_Main"/>
              </a:rPr>
              <a:t>(91</a:t>
            </a:r>
            <a:r>
              <a:rPr sz="1600" i="1" spc="-10" dirty="0">
                <a:latin typeface="Times New Roman"/>
                <a:cs typeface="Times New Roman"/>
              </a:rPr>
              <a:t>, </a:t>
            </a:r>
            <a:r>
              <a:rPr sz="1600" spc="-10" dirty="0">
                <a:latin typeface="MathJax_Main"/>
                <a:cs typeface="MathJax_Main"/>
              </a:rPr>
              <a:t>14)</a:t>
            </a:r>
            <a:r>
              <a:rPr sz="1600" spc="-10" dirty="0">
                <a:latin typeface="LM Sans 10"/>
                <a:cs typeface="LM Sans 10"/>
              </a:rPr>
              <a:t>. </a:t>
            </a:r>
            <a:r>
              <a:rPr sz="1600" spc="-20" dirty="0">
                <a:latin typeface="LM Sans 10"/>
                <a:cs typeface="LM Sans 10"/>
              </a:rPr>
              <a:t>Great! </a:t>
            </a:r>
            <a:r>
              <a:rPr sz="1600" spc="-30" dirty="0">
                <a:latin typeface="LM Sans 10"/>
                <a:cs typeface="LM Sans 10"/>
              </a:rPr>
              <a:t>We’ve </a:t>
            </a:r>
            <a:r>
              <a:rPr sz="1600" spc="-20" dirty="0">
                <a:latin typeface="LM Sans 10"/>
                <a:cs typeface="LM Sans 10"/>
              </a:rPr>
              <a:t>just decreased </a:t>
            </a:r>
            <a:r>
              <a:rPr sz="1600" spc="-10" dirty="0">
                <a:latin typeface="LM Sans 10"/>
                <a:cs typeface="LM Sans 10"/>
              </a:rPr>
              <a:t>one of the  numbers. </a:t>
            </a:r>
            <a:r>
              <a:rPr sz="1600" spc="-20" dirty="0">
                <a:latin typeface="LM Sans 10"/>
                <a:cs typeface="LM Sans 10"/>
              </a:rPr>
              <a:t>Continue </a:t>
            </a:r>
            <a:r>
              <a:rPr sz="1600" spc="-10" dirty="0">
                <a:latin typeface="LM Sans 10"/>
                <a:cs typeface="LM Sans 10"/>
              </a:rPr>
              <a:t>the </a:t>
            </a:r>
            <a:r>
              <a:rPr sz="1600" spc="-20" dirty="0">
                <a:latin typeface="LM Sans 10"/>
                <a:cs typeface="LM Sans 10"/>
              </a:rPr>
              <a:t>process </a:t>
            </a:r>
            <a:r>
              <a:rPr sz="1600" spc="-50" dirty="0">
                <a:latin typeface="LM Sans 10"/>
                <a:cs typeface="LM Sans 10"/>
              </a:rPr>
              <a:t>by </a:t>
            </a:r>
            <a:r>
              <a:rPr sz="1600" spc="-20" dirty="0">
                <a:latin typeface="LM Sans 10"/>
                <a:cs typeface="LM Sans 10"/>
              </a:rPr>
              <a:t>dividing </a:t>
            </a:r>
            <a:r>
              <a:rPr sz="1600" spc="-10" dirty="0">
                <a:latin typeface="MathJax_Main"/>
                <a:cs typeface="MathJax_Main"/>
              </a:rPr>
              <a:t>91 </a:t>
            </a:r>
            <a:r>
              <a:rPr sz="1600" spc="-50" dirty="0">
                <a:latin typeface="LM Sans 10"/>
                <a:cs typeface="LM Sans 10"/>
              </a:rPr>
              <a:t>by</a:t>
            </a:r>
            <a:r>
              <a:rPr sz="1600" spc="466" dirty="0">
                <a:latin typeface="LM Sans 10"/>
                <a:cs typeface="LM Sans 10"/>
              </a:rPr>
              <a:t> </a:t>
            </a:r>
            <a:r>
              <a:rPr sz="1600" spc="-10" dirty="0">
                <a:latin typeface="MathJax_Main"/>
                <a:cs typeface="MathJax_Main"/>
              </a:rPr>
              <a:t>14</a:t>
            </a:r>
            <a:r>
              <a:rPr sz="1600" spc="-10" dirty="0">
                <a:latin typeface="LM Sans 10"/>
                <a:cs typeface="LM Sans 10"/>
              </a:rPr>
              <a:t>:</a:t>
            </a:r>
            <a:endParaRPr sz="1600" dirty="0">
              <a:latin typeface="LM Sans 10"/>
              <a:cs typeface="LM Sans 10"/>
            </a:endParaRPr>
          </a:p>
          <a:p>
            <a:pPr marL="59144" algn="ctr">
              <a:spcBef>
                <a:spcPts val="1060"/>
              </a:spcBef>
            </a:pPr>
            <a:r>
              <a:rPr sz="1600" spc="-10" dirty="0">
                <a:latin typeface="MathJax_Main"/>
                <a:cs typeface="MathJax_Main"/>
              </a:rPr>
              <a:t>91 </a:t>
            </a:r>
            <a:r>
              <a:rPr sz="1600" spc="-20" dirty="0">
                <a:latin typeface="MathJax_Main"/>
                <a:cs typeface="MathJax_Main"/>
              </a:rPr>
              <a:t>= </a:t>
            </a:r>
            <a:r>
              <a:rPr sz="1600" spc="-10" dirty="0">
                <a:latin typeface="MathJax_Main"/>
                <a:cs typeface="MathJax_Main"/>
              </a:rPr>
              <a:t>14 </a:t>
            </a:r>
            <a:r>
              <a:rPr sz="1600" i="1" spc="-10" dirty="0">
                <a:latin typeface="Arial"/>
                <a:cs typeface="Arial"/>
              </a:rPr>
              <a:t>· </a:t>
            </a:r>
            <a:r>
              <a:rPr sz="1600" spc="-10" dirty="0">
                <a:latin typeface="MathJax_Main"/>
                <a:cs typeface="MathJax_Main"/>
              </a:rPr>
              <a:t>6 </a:t>
            </a:r>
            <a:r>
              <a:rPr sz="1600" spc="-20" dirty="0">
                <a:latin typeface="MathJax_Main"/>
                <a:cs typeface="MathJax_Main"/>
              </a:rPr>
              <a:t>+</a:t>
            </a:r>
            <a:r>
              <a:rPr sz="1600" spc="-198" dirty="0">
                <a:latin typeface="MathJax_Main"/>
                <a:cs typeface="MathJax_Main"/>
              </a:rPr>
              <a:t> </a:t>
            </a:r>
            <a:r>
              <a:rPr sz="1600" spc="20" dirty="0">
                <a:latin typeface="MathJax_Main"/>
                <a:cs typeface="MathJax_Main"/>
              </a:rPr>
              <a:t>7</a:t>
            </a:r>
            <a:r>
              <a:rPr sz="1600" i="1" spc="20" dirty="0">
                <a:latin typeface="Times New Roman"/>
                <a:cs typeface="Times New Roman"/>
              </a:rPr>
              <a:t>.</a:t>
            </a:r>
            <a:endParaRPr sz="1600" dirty="0">
              <a:latin typeface="Times New Roman"/>
              <a:cs typeface="Times New Roman"/>
            </a:endParaRPr>
          </a:p>
          <a:p>
            <a:pPr marL="85570">
              <a:spcBef>
                <a:spcPts val="1050"/>
              </a:spcBef>
            </a:pPr>
            <a:r>
              <a:rPr sz="1600" spc="-20" dirty="0">
                <a:latin typeface="LM Sans 10"/>
                <a:cs typeface="LM Sans 10"/>
              </a:rPr>
              <a:t>Again, </a:t>
            </a:r>
            <a:r>
              <a:rPr sz="1600" spc="-50" dirty="0">
                <a:latin typeface="LM Sans 10"/>
                <a:cs typeface="LM Sans 10"/>
              </a:rPr>
              <a:t>we </a:t>
            </a:r>
            <a:r>
              <a:rPr sz="1600" spc="-10" dirty="0">
                <a:latin typeface="LM Sans 10"/>
                <a:cs typeface="LM Sans 10"/>
              </a:rPr>
              <a:t>conclude gcd</a:t>
            </a:r>
            <a:r>
              <a:rPr sz="1600" spc="-10" dirty="0">
                <a:latin typeface="MathJax_Main"/>
                <a:cs typeface="MathJax_Main"/>
              </a:rPr>
              <a:t>(91</a:t>
            </a:r>
            <a:r>
              <a:rPr sz="1600" i="1" spc="-10" dirty="0">
                <a:latin typeface="Times New Roman"/>
                <a:cs typeface="Times New Roman"/>
              </a:rPr>
              <a:t>, </a:t>
            </a:r>
            <a:r>
              <a:rPr sz="1600" spc="-10" dirty="0">
                <a:latin typeface="MathJax_Main"/>
                <a:cs typeface="MathJax_Main"/>
              </a:rPr>
              <a:t>14)</a:t>
            </a:r>
            <a:r>
              <a:rPr sz="1600" spc="-10" dirty="0">
                <a:latin typeface="LM Sans 10"/>
                <a:cs typeface="LM Sans 10"/>
              </a:rPr>
              <a:t>=gcd</a:t>
            </a:r>
            <a:r>
              <a:rPr sz="1600" spc="-10" dirty="0">
                <a:latin typeface="MathJax_Main"/>
                <a:cs typeface="MathJax_Main"/>
              </a:rPr>
              <a:t>(14</a:t>
            </a:r>
            <a:r>
              <a:rPr sz="1600" i="1" spc="-10" dirty="0">
                <a:latin typeface="Times New Roman"/>
                <a:cs typeface="Times New Roman"/>
              </a:rPr>
              <a:t>, </a:t>
            </a:r>
            <a:r>
              <a:rPr sz="1600" spc="-20" dirty="0">
                <a:latin typeface="MathJax_Main"/>
                <a:cs typeface="MathJax_Main"/>
              </a:rPr>
              <a:t>7)</a:t>
            </a:r>
            <a:r>
              <a:rPr sz="1600" spc="-20" dirty="0">
                <a:latin typeface="LM Sans 10"/>
                <a:cs typeface="LM Sans 10"/>
              </a:rPr>
              <a:t>, and divide </a:t>
            </a:r>
            <a:r>
              <a:rPr sz="1600" spc="-10" dirty="0">
                <a:latin typeface="MathJax_Main"/>
                <a:cs typeface="MathJax_Main"/>
              </a:rPr>
              <a:t>14 </a:t>
            </a:r>
            <a:r>
              <a:rPr sz="1600" spc="-50" dirty="0">
                <a:latin typeface="LM Sans 10"/>
                <a:cs typeface="LM Sans 10"/>
              </a:rPr>
              <a:t>by</a:t>
            </a:r>
            <a:r>
              <a:rPr sz="1600" spc="-109" dirty="0">
                <a:latin typeface="LM Sans 10"/>
                <a:cs typeface="LM Sans 10"/>
              </a:rPr>
              <a:t> </a:t>
            </a:r>
            <a:r>
              <a:rPr sz="1600" spc="-20" dirty="0">
                <a:latin typeface="MathJax_Main"/>
                <a:cs typeface="MathJax_Main"/>
              </a:rPr>
              <a:t>7</a:t>
            </a:r>
            <a:r>
              <a:rPr sz="1600" spc="-20" dirty="0">
                <a:latin typeface="LM Sans 10"/>
                <a:cs typeface="LM Sans 10"/>
              </a:rPr>
              <a:t>:</a:t>
            </a:r>
            <a:endParaRPr sz="1600" dirty="0">
              <a:latin typeface="LM Sans 10"/>
              <a:cs typeface="LM Sans 10"/>
            </a:endParaRPr>
          </a:p>
          <a:p>
            <a:pPr marL="59144" algn="ctr">
              <a:spcBef>
                <a:spcPts val="1060"/>
              </a:spcBef>
            </a:pPr>
            <a:r>
              <a:rPr sz="1600" spc="-10" dirty="0">
                <a:latin typeface="MathJax_Main"/>
                <a:cs typeface="MathJax_Main"/>
              </a:rPr>
              <a:t>14 </a:t>
            </a:r>
            <a:r>
              <a:rPr sz="1600" spc="-20" dirty="0">
                <a:latin typeface="MathJax_Main"/>
                <a:cs typeface="MathJax_Main"/>
              </a:rPr>
              <a:t>= </a:t>
            </a:r>
            <a:r>
              <a:rPr sz="1600" spc="-10" dirty="0">
                <a:latin typeface="MathJax_Main"/>
                <a:cs typeface="MathJax_Main"/>
              </a:rPr>
              <a:t>7 </a:t>
            </a:r>
            <a:r>
              <a:rPr sz="1600" i="1" spc="-10" dirty="0">
                <a:latin typeface="Arial"/>
                <a:cs typeface="Arial"/>
              </a:rPr>
              <a:t>· </a:t>
            </a:r>
            <a:r>
              <a:rPr sz="1600" spc="-10" dirty="0">
                <a:latin typeface="MathJax_Main"/>
                <a:cs typeface="MathJax_Main"/>
              </a:rPr>
              <a:t>2 </a:t>
            </a:r>
            <a:r>
              <a:rPr sz="1600" spc="-20" dirty="0">
                <a:latin typeface="MathJax_Main"/>
                <a:cs typeface="MathJax_Main"/>
              </a:rPr>
              <a:t>+</a:t>
            </a:r>
            <a:r>
              <a:rPr sz="1600" spc="-198" dirty="0">
                <a:latin typeface="MathJax_Main"/>
                <a:cs typeface="MathJax_Main"/>
              </a:rPr>
              <a:t> </a:t>
            </a:r>
            <a:r>
              <a:rPr sz="1600" spc="-10" dirty="0">
                <a:latin typeface="MathJax_Main"/>
                <a:cs typeface="MathJax_Main"/>
              </a:rPr>
              <a:t>0</a:t>
            </a:r>
            <a:endParaRPr sz="1600" dirty="0">
              <a:latin typeface="MathJax_Main"/>
              <a:cs typeface="MathJax_Main"/>
            </a:endParaRPr>
          </a:p>
          <a:p>
            <a:pPr marL="85570" marR="2017182">
              <a:lnSpc>
                <a:spcPct val="102600"/>
              </a:lnSpc>
              <a:spcBef>
                <a:spcPts val="991"/>
              </a:spcBef>
            </a:pPr>
            <a:r>
              <a:rPr sz="1600" spc="-20" dirty="0">
                <a:latin typeface="LM Sans 10"/>
                <a:cs typeface="LM Sans 10"/>
              </a:rPr>
              <a:t>Because </a:t>
            </a:r>
            <a:r>
              <a:rPr sz="1600" spc="-10" dirty="0">
                <a:latin typeface="MathJax_Main"/>
                <a:cs typeface="MathJax_Main"/>
              </a:rPr>
              <a:t>7 </a:t>
            </a:r>
            <a:r>
              <a:rPr sz="1600" spc="-20" dirty="0">
                <a:latin typeface="LM Sans 10"/>
                <a:cs typeface="LM Sans 10"/>
              </a:rPr>
              <a:t>divides </a:t>
            </a:r>
            <a:r>
              <a:rPr sz="1600" spc="-10" dirty="0">
                <a:latin typeface="MathJax_Main"/>
                <a:cs typeface="MathJax_Main"/>
              </a:rPr>
              <a:t>14 </a:t>
            </a:r>
            <a:r>
              <a:rPr sz="1600" spc="-50" dirty="0">
                <a:latin typeface="LM Sans 10"/>
                <a:cs typeface="LM Sans 10"/>
              </a:rPr>
              <a:t>we </a:t>
            </a:r>
            <a:r>
              <a:rPr sz="1600" spc="-40" dirty="0">
                <a:latin typeface="LM Sans 10"/>
                <a:cs typeface="LM Sans 10"/>
              </a:rPr>
              <a:t>know </a:t>
            </a:r>
            <a:r>
              <a:rPr sz="1600" spc="-10" dirty="0">
                <a:latin typeface="LM Sans 10"/>
                <a:cs typeface="LM Sans 10"/>
              </a:rPr>
              <a:t>gcd</a:t>
            </a:r>
            <a:r>
              <a:rPr sz="1600" spc="-10" dirty="0">
                <a:latin typeface="MathJax_Main"/>
                <a:cs typeface="MathJax_Main"/>
              </a:rPr>
              <a:t>(14</a:t>
            </a:r>
            <a:r>
              <a:rPr sz="1600" i="1" spc="-10" dirty="0">
                <a:latin typeface="Times New Roman"/>
                <a:cs typeface="Times New Roman"/>
              </a:rPr>
              <a:t>, </a:t>
            </a:r>
            <a:r>
              <a:rPr sz="1600" spc="-10" dirty="0">
                <a:latin typeface="MathJax_Main"/>
                <a:cs typeface="MathJax_Main"/>
              </a:rPr>
              <a:t>7) </a:t>
            </a:r>
            <a:r>
              <a:rPr sz="1600" spc="-20" dirty="0">
                <a:latin typeface="MathJax_Main"/>
                <a:cs typeface="MathJax_Main"/>
              </a:rPr>
              <a:t>= 7</a:t>
            </a:r>
            <a:r>
              <a:rPr sz="1600" spc="-20" dirty="0">
                <a:latin typeface="LM Sans 10"/>
                <a:cs typeface="LM Sans 10"/>
              </a:rPr>
              <a:t>. </a:t>
            </a:r>
            <a:r>
              <a:rPr sz="1600" spc="-30" dirty="0">
                <a:latin typeface="LM Sans 10"/>
                <a:cs typeface="LM Sans 10"/>
              </a:rPr>
              <a:t>Therefore,  </a:t>
            </a:r>
            <a:r>
              <a:rPr sz="1600" spc="-10" dirty="0">
                <a:latin typeface="LM Sans 10"/>
                <a:cs typeface="LM Sans 10"/>
              </a:rPr>
              <a:t>gcd</a:t>
            </a:r>
            <a:r>
              <a:rPr sz="1600" spc="-10" dirty="0">
                <a:latin typeface="MathJax_Main"/>
                <a:cs typeface="MathJax_Main"/>
              </a:rPr>
              <a:t>(287</a:t>
            </a:r>
            <a:r>
              <a:rPr sz="1600" i="1" spc="-10" dirty="0">
                <a:latin typeface="Times New Roman"/>
                <a:cs typeface="Times New Roman"/>
              </a:rPr>
              <a:t>, </a:t>
            </a:r>
            <a:r>
              <a:rPr sz="1600" spc="-10" dirty="0">
                <a:latin typeface="MathJax_Main"/>
                <a:cs typeface="MathJax_Main"/>
              </a:rPr>
              <a:t>91) =</a:t>
            </a:r>
            <a:r>
              <a:rPr sz="1600" spc="-10" dirty="0">
                <a:latin typeface="LM Sans 10"/>
                <a:cs typeface="LM Sans 10"/>
              </a:rPr>
              <a:t>gcd</a:t>
            </a:r>
            <a:r>
              <a:rPr sz="1600" spc="-10" dirty="0">
                <a:latin typeface="MathJax_Main"/>
                <a:cs typeface="MathJax_Main"/>
              </a:rPr>
              <a:t>(91</a:t>
            </a:r>
            <a:r>
              <a:rPr sz="1600" i="1" spc="-10" dirty="0">
                <a:latin typeface="Times New Roman"/>
                <a:cs typeface="Times New Roman"/>
              </a:rPr>
              <a:t>, </a:t>
            </a:r>
            <a:r>
              <a:rPr sz="1600" spc="-10" dirty="0">
                <a:latin typeface="MathJax_Main"/>
                <a:cs typeface="MathJax_Main"/>
              </a:rPr>
              <a:t>14) =</a:t>
            </a:r>
            <a:r>
              <a:rPr sz="1600" spc="-10" dirty="0">
                <a:latin typeface="LM Sans 10"/>
                <a:cs typeface="LM Sans 10"/>
              </a:rPr>
              <a:t>gcd</a:t>
            </a:r>
            <a:r>
              <a:rPr sz="1600" spc="-10" dirty="0">
                <a:latin typeface="MathJax_Main"/>
                <a:cs typeface="MathJax_Main"/>
              </a:rPr>
              <a:t>(14</a:t>
            </a:r>
            <a:r>
              <a:rPr sz="1600" i="1" spc="-10" dirty="0">
                <a:latin typeface="Times New Roman"/>
                <a:cs typeface="Times New Roman"/>
              </a:rPr>
              <a:t>, </a:t>
            </a:r>
            <a:r>
              <a:rPr sz="1600" spc="-10" dirty="0">
                <a:latin typeface="MathJax_Main"/>
                <a:cs typeface="MathJax_Main"/>
              </a:rPr>
              <a:t>7) </a:t>
            </a:r>
            <a:r>
              <a:rPr sz="1600" spc="-20" dirty="0">
                <a:latin typeface="MathJax_Main"/>
                <a:cs typeface="MathJax_Main"/>
              </a:rPr>
              <a:t>=</a:t>
            </a:r>
            <a:r>
              <a:rPr sz="1600" spc="-317" dirty="0">
                <a:latin typeface="MathJax_Main"/>
                <a:cs typeface="MathJax_Main"/>
              </a:rPr>
              <a:t> </a:t>
            </a:r>
            <a:r>
              <a:rPr sz="1600" spc="-20" dirty="0">
                <a:latin typeface="MathJax_Main"/>
                <a:cs typeface="MathJax_Main"/>
              </a:rPr>
              <a:t>7</a:t>
            </a:r>
            <a:r>
              <a:rPr sz="1600" spc="-20" dirty="0">
                <a:latin typeface="LM Sans 10"/>
                <a:cs typeface="LM Sans 10"/>
              </a:rPr>
              <a:t>.</a:t>
            </a:r>
            <a:endParaRPr sz="1600" dirty="0">
              <a:latin typeface="LM Sans 10"/>
              <a:cs typeface="LM Sans 10"/>
            </a:endParaRPr>
          </a:p>
        </p:txBody>
      </p:sp>
    </p:spTree>
    <p:extLst>
      <p:ext uri="{BB962C8B-B14F-4D97-AF65-F5344CB8AC3E}">
        <p14:creationId xmlns:p14="http://schemas.microsoft.com/office/powerpoint/2010/main" val="3405334148"/>
      </p:ext>
    </p:extLst>
  </p:cSld>
  <p:clrMapOvr>
    <a:masterClrMapping/>
  </p:clrMapOvr>
  <p:transition>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object 43"/>
          <p:cNvSpPr txBox="1"/>
          <p:nvPr/>
        </p:nvSpPr>
        <p:spPr>
          <a:xfrm>
            <a:off x="1528195" y="503867"/>
            <a:ext cx="9131836" cy="199518"/>
          </a:xfrm>
          <a:prstGeom prst="rect">
            <a:avLst/>
          </a:prstGeom>
          <a:solidFill>
            <a:srgbClr val="8484D1"/>
          </a:solidFill>
        </p:spPr>
        <p:txBody>
          <a:bodyPr vert="horz" wrap="square" lIns="0" tIns="16359" rIns="0" bIns="0" rtlCol="0">
            <a:spAutoFit/>
          </a:bodyPr>
          <a:lstStyle/>
          <a:p>
            <a:pPr marL="213925">
              <a:spcBef>
                <a:spcPts val="129"/>
              </a:spcBef>
            </a:pPr>
            <a:r>
              <a:rPr sz="1189" spc="-10" dirty="0">
                <a:solidFill>
                  <a:srgbClr val="FFFFFF"/>
                </a:solidFill>
                <a:latin typeface="LM Sans 8"/>
                <a:cs typeface="LM Sans 8"/>
              </a:rPr>
              <a:t>GCDs and</a:t>
            </a:r>
            <a:r>
              <a:rPr sz="1189" spc="-20" dirty="0">
                <a:solidFill>
                  <a:srgbClr val="FFFFFF"/>
                </a:solidFill>
                <a:latin typeface="LM Sans 8"/>
                <a:cs typeface="LM Sans 8"/>
              </a:rPr>
              <a:t> </a:t>
            </a:r>
            <a:r>
              <a:rPr sz="1189" spc="-10" dirty="0">
                <a:solidFill>
                  <a:srgbClr val="FFFFFF"/>
                </a:solidFill>
                <a:latin typeface="LM Sans 8"/>
                <a:cs typeface="LM Sans 8"/>
              </a:rPr>
              <a:t>LCMs</a:t>
            </a:r>
            <a:endParaRPr sz="1189">
              <a:latin typeface="LM Sans 8"/>
              <a:cs typeface="LM Sans 8"/>
            </a:endParaRPr>
          </a:p>
        </p:txBody>
      </p:sp>
      <p:grpSp>
        <p:nvGrpSpPr>
          <p:cNvPr id="44" name="object 44"/>
          <p:cNvGrpSpPr/>
          <p:nvPr/>
        </p:nvGrpSpPr>
        <p:grpSpPr>
          <a:xfrm>
            <a:off x="1702071" y="1909315"/>
            <a:ext cx="8885200" cy="948795"/>
            <a:chOff x="87743" y="963497"/>
            <a:chExt cx="4483735" cy="478790"/>
          </a:xfrm>
        </p:grpSpPr>
        <p:sp>
          <p:nvSpPr>
            <p:cNvPr id="45" name="object 45"/>
            <p:cNvSpPr/>
            <p:nvPr/>
          </p:nvSpPr>
          <p:spPr>
            <a:xfrm>
              <a:off x="87743" y="963497"/>
              <a:ext cx="4432935" cy="187960"/>
            </a:xfrm>
            <a:custGeom>
              <a:avLst/>
              <a:gdLst/>
              <a:ahLst/>
              <a:cxnLst/>
              <a:rect l="l" t="t" r="r" b="b"/>
              <a:pathLst>
                <a:path w="4432935" h="187959">
                  <a:moveTo>
                    <a:pt x="4381767" y="0"/>
                  </a:moveTo>
                  <a:lnTo>
                    <a:pt x="50800" y="0"/>
                  </a:lnTo>
                  <a:lnTo>
                    <a:pt x="31075" y="4008"/>
                  </a:lnTo>
                  <a:lnTo>
                    <a:pt x="14922" y="14922"/>
                  </a:lnTo>
                  <a:lnTo>
                    <a:pt x="4008" y="31075"/>
                  </a:lnTo>
                  <a:lnTo>
                    <a:pt x="0" y="50800"/>
                  </a:lnTo>
                  <a:lnTo>
                    <a:pt x="0" y="187824"/>
                  </a:lnTo>
                  <a:lnTo>
                    <a:pt x="4432567" y="187824"/>
                  </a:lnTo>
                  <a:lnTo>
                    <a:pt x="4432567" y="50800"/>
                  </a:lnTo>
                  <a:lnTo>
                    <a:pt x="4428558" y="31075"/>
                  </a:lnTo>
                  <a:lnTo>
                    <a:pt x="4417644" y="14922"/>
                  </a:lnTo>
                  <a:lnTo>
                    <a:pt x="4401492" y="4008"/>
                  </a:lnTo>
                  <a:lnTo>
                    <a:pt x="4381767" y="0"/>
                  </a:lnTo>
                  <a:close/>
                </a:path>
              </a:pathLst>
            </a:custGeom>
            <a:solidFill>
              <a:srgbClr val="D6D6EF"/>
            </a:solidFill>
          </p:spPr>
          <p:txBody>
            <a:bodyPr wrap="square" lIns="0" tIns="0" rIns="0" bIns="0" rtlCol="0"/>
            <a:lstStyle/>
            <a:p>
              <a:endParaRPr sz="3567"/>
            </a:p>
          </p:txBody>
        </p:sp>
        <p:sp>
          <p:nvSpPr>
            <p:cNvPr id="46" name="object 46"/>
            <p:cNvSpPr/>
            <p:nvPr/>
          </p:nvSpPr>
          <p:spPr>
            <a:xfrm>
              <a:off x="87744" y="1138669"/>
              <a:ext cx="4432566" cy="50609"/>
            </a:xfrm>
            <a:prstGeom prst="rect">
              <a:avLst/>
            </a:prstGeom>
            <a:blipFill>
              <a:blip r:embed="rId2" cstate="print"/>
              <a:stretch>
                <a:fillRect/>
              </a:stretch>
            </a:blipFill>
          </p:spPr>
          <p:txBody>
            <a:bodyPr wrap="square" lIns="0" tIns="0" rIns="0" bIns="0" rtlCol="0"/>
            <a:lstStyle/>
            <a:p>
              <a:endParaRPr sz="3567"/>
            </a:p>
          </p:txBody>
        </p:sp>
        <p:sp>
          <p:nvSpPr>
            <p:cNvPr id="47" name="object 47"/>
            <p:cNvSpPr/>
            <p:nvPr/>
          </p:nvSpPr>
          <p:spPr>
            <a:xfrm>
              <a:off x="138544" y="1340434"/>
              <a:ext cx="101600" cy="101600"/>
            </a:xfrm>
            <a:prstGeom prst="rect">
              <a:avLst/>
            </a:prstGeom>
            <a:blipFill>
              <a:blip r:embed="rId3" cstate="print"/>
              <a:stretch>
                <a:fillRect/>
              </a:stretch>
            </a:blipFill>
          </p:spPr>
          <p:txBody>
            <a:bodyPr wrap="square" lIns="0" tIns="0" rIns="0" bIns="0" rtlCol="0"/>
            <a:lstStyle/>
            <a:p>
              <a:endParaRPr sz="3567"/>
            </a:p>
          </p:txBody>
        </p:sp>
        <p:sp>
          <p:nvSpPr>
            <p:cNvPr id="48" name="object 48"/>
            <p:cNvSpPr/>
            <p:nvPr/>
          </p:nvSpPr>
          <p:spPr>
            <a:xfrm>
              <a:off x="189344" y="1327734"/>
              <a:ext cx="4381715" cy="114300"/>
            </a:xfrm>
            <a:prstGeom prst="rect">
              <a:avLst/>
            </a:prstGeom>
            <a:blipFill>
              <a:blip r:embed="rId4" cstate="print"/>
              <a:stretch>
                <a:fillRect/>
              </a:stretch>
            </a:blipFill>
          </p:spPr>
          <p:txBody>
            <a:bodyPr wrap="square" lIns="0" tIns="0" rIns="0" bIns="0" rtlCol="0"/>
            <a:lstStyle/>
            <a:p>
              <a:endParaRPr sz="3567"/>
            </a:p>
          </p:txBody>
        </p:sp>
        <p:sp>
          <p:nvSpPr>
            <p:cNvPr id="49" name="object 49"/>
            <p:cNvSpPr/>
            <p:nvPr/>
          </p:nvSpPr>
          <p:spPr>
            <a:xfrm>
              <a:off x="4520311" y="1007732"/>
              <a:ext cx="50749" cy="332702"/>
            </a:xfrm>
            <a:prstGeom prst="rect">
              <a:avLst/>
            </a:prstGeom>
            <a:blipFill>
              <a:blip r:embed="rId5" cstate="print"/>
              <a:stretch>
                <a:fillRect/>
              </a:stretch>
            </a:blipFill>
          </p:spPr>
          <p:txBody>
            <a:bodyPr wrap="square" lIns="0" tIns="0" rIns="0" bIns="0" rtlCol="0"/>
            <a:lstStyle/>
            <a:p>
              <a:endParaRPr sz="3567"/>
            </a:p>
          </p:txBody>
        </p:sp>
        <p:sp>
          <p:nvSpPr>
            <p:cNvPr id="50" name="object 50"/>
            <p:cNvSpPr/>
            <p:nvPr/>
          </p:nvSpPr>
          <p:spPr>
            <a:xfrm>
              <a:off x="87743" y="1182955"/>
              <a:ext cx="4432935" cy="208279"/>
            </a:xfrm>
            <a:custGeom>
              <a:avLst/>
              <a:gdLst/>
              <a:ahLst/>
              <a:cxnLst/>
              <a:rect l="l" t="t" r="r" b="b"/>
              <a:pathLst>
                <a:path w="4432935" h="208280">
                  <a:moveTo>
                    <a:pt x="4432567" y="0"/>
                  </a:moveTo>
                  <a:lnTo>
                    <a:pt x="0" y="0"/>
                  </a:lnTo>
                  <a:lnTo>
                    <a:pt x="0" y="157478"/>
                  </a:lnTo>
                  <a:lnTo>
                    <a:pt x="4008" y="177203"/>
                  </a:lnTo>
                  <a:lnTo>
                    <a:pt x="14922" y="193356"/>
                  </a:lnTo>
                  <a:lnTo>
                    <a:pt x="31075" y="204270"/>
                  </a:lnTo>
                  <a:lnTo>
                    <a:pt x="50800" y="208279"/>
                  </a:lnTo>
                  <a:lnTo>
                    <a:pt x="4381767" y="208279"/>
                  </a:lnTo>
                  <a:lnTo>
                    <a:pt x="4401492" y="204270"/>
                  </a:lnTo>
                  <a:lnTo>
                    <a:pt x="4417644" y="193356"/>
                  </a:lnTo>
                  <a:lnTo>
                    <a:pt x="4428558" y="177203"/>
                  </a:lnTo>
                  <a:lnTo>
                    <a:pt x="4432567" y="157478"/>
                  </a:lnTo>
                  <a:lnTo>
                    <a:pt x="4432567" y="0"/>
                  </a:lnTo>
                  <a:close/>
                </a:path>
              </a:pathLst>
            </a:custGeom>
            <a:solidFill>
              <a:srgbClr val="EAEAF7"/>
            </a:solidFill>
          </p:spPr>
          <p:txBody>
            <a:bodyPr wrap="square" lIns="0" tIns="0" rIns="0" bIns="0" rtlCol="0"/>
            <a:lstStyle/>
            <a:p>
              <a:endParaRPr sz="3567"/>
            </a:p>
          </p:txBody>
        </p:sp>
        <p:sp>
          <p:nvSpPr>
            <p:cNvPr id="51" name="object 51"/>
            <p:cNvSpPr/>
            <p:nvPr/>
          </p:nvSpPr>
          <p:spPr>
            <a:xfrm>
              <a:off x="4520311" y="1045837"/>
              <a:ext cx="0" cy="313690"/>
            </a:xfrm>
            <a:custGeom>
              <a:avLst/>
              <a:gdLst/>
              <a:ahLst/>
              <a:cxnLst/>
              <a:rect l="l" t="t" r="r" b="b"/>
              <a:pathLst>
                <a:path h="313690">
                  <a:moveTo>
                    <a:pt x="0" y="313646"/>
                  </a:moveTo>
                  <a:lnTo>
                    <a:pt x="0" y="0"/>
                  </a:lnTo>
                </a:path>
              </a:pathLst>
            </a:custGeom>
            <a:ln w="3175">
              <a:solidFill>
                <a:srgbClr val="7F7F7F"/>
              </a:solidFill>
            </a:ln>
          </p:spPr>
          <p:txBody>
            <a:bodyPr wrap="square" lIns="0" tIns="0" rIns="0" bIns="0" rtlCol="0"/>
            <a:lstStyle/>
            <a:p>
              <a:endParaRPr sz="3567"/>
            </a:p>
          </p:txBody>
        </p:sp>
        <p:sp>
          <p:nvSpPr>
            <p:cNvPr id="52" name="object 52"/>
            <p:cNvSpPr/>
            <p:nvPr/>
          </p:nvSpPr>
          <p:spPr>
            <a:xfrm>
              <a:off x="4520311" y="1033137"/>
              <a:ext cx="0" cy="12700"/>
            </a:xfrm>
            <a:custGeom>
              <a:avLst/>
              <a:gdLst/>
              <a:ahLst/>
              <a:cxnLst/>
              <a:rect l="l" t="t" r="r" b="b"/>
              <a:pathLst>
                <a:path h="12700">
                  <a:moveTo>
                    <a:pt x="0" y="12699"/>
                  </a:moveTo>
                  <a:lnTo>
                    <a:pt x="0" y="0"/>
                  </a:lnTo>
                </a:path>
              </a:pathLst>
            </a:custGeom>
            <a:ln w="3175">
              <a:solidFill>
                <a:srgbClr val="AFAFAF"/>
              </a:solidFill>
            </a:ln>
          </p:spPr>
          <p:txBody>
            <a:bodyPr wrap="square" lIns="0" tIns="0" rIns="0" bIns="0" rtlCol="0"/>
            <a:lstStyle/>
            <a:p>
              <a:endParaRPr sz="3567"/>
            </a:p>
          </p:txBody>
        </p:sp>
        <p:sp>
          <p:nvSpPr>
            <p:cNvPr id="53" name="object 53"/>
            <p:cNvSpPr/>
            <p:nvPr/>
          </p:nvSpPr>
          <p:spPr>
            <a:xfrm>
              <a:off x="4520311" y="1020437"/>
              <a:ext cx="0" cy="12700"/>
            </a:xfrm>
            <a:custGeom>
              <a:avLst/>
              <a:gdLst/>
              <a:ahLst/>
              <a:cxnLst/>
              <a:rect l="l" t="t" r="r" b="b"/>
              <a:pathLst>
                <a:path h="12700">
                  <a:moveTo>
                    <a:pt x="0" y="12699"/>
                  </a:moveTo>
                  <a:lnTo>
                    <a:pt x="0" y="0"/>
                  </a:lnTo>
                </a:path>
              </a:pathLst>
            </a:custGeom>
            <a:ln w="3175">
              <a:solidFill>
                <a:srgbClr val="CECECE"/>
              </a:solidFill>
            </a:ln>
          </p:spPr>
          <p:txBody>
            <a:bodyPr wrap="square" lIns="0" tIns="0" rIns="0" bIns="0" rtlCol="0"/>
            <a:lstStyle/>
            <a:p>
              <a:endParaRPr sz="3567"/>
            </a:p>
          </p:txBody>
        </p:sp>
        <p:sp>
          <p:nvSpPr>
            <p:cNvPr id="54" name="object 54"/>
            <p:cNvSpPr/>
            <p:nvPr/>
          </p:nvSpPr>
          <p:spPr>
            <a:xfrm>
              <a:off x="4520311" y="1007737"/>
              <a:ext cx="0" cy="12700"/>
            </a:xfrm>
            <a:custGeom>
              <a:avLst/>
              <a:gdLst/>
              <a:ahLst/>
              <a:cxnLst/>
              <a:rect l="l" t="t" r="r" b="b"/>
              <a:pathLst>
                <a:path h="12700">
                  <a:moveTo>
                    <a:pt x="0" y="12699"/>
                  </a:moveTo>
                  <a:lnTo>
                    <a:pt x="0" y="0"/>
                  </a:lnTo>
                </a:path>
              </a:pathLst>
            </a:custGeom>
            <a:ln w="3175">
              <a:solidFill>
                <a:srgbClr val="EFEFEF"/>
              </a:solidFill>
            </a:ln>
          </p:spPr>
          <p:txBody>
            <a:bodyPr wrap="square" lIns="0" tIns="0" rIns="0" bIns="0" rtlCol="0"/>
            <a:lstStyle/>
            <a:p>
              <a:endParaRPr sz="3567"/>
            </a:p>
          </p:txBody>
        </p:sp>
      </p:grpSp>
      <p:sp>
        <p:nvSpPr>
          <p:cNvPr id="55" name="object 55"/>
          <p:cNvSpPr txBox="1"/>
          <p:nvPr/>
        </p:nvSpPr>
        <p:spPr>
          <a:xfrm>
            <a:off x="1777574" y="1188817"/>
            <a:ext cx="8633530" cy="4841227"/>
          </a:xfrm>
          <a:prstGeom prst="rect">
            <a:avLst/>
          </a:prstGeom>
        </p:spPr>
        <p:txBody>
          <a:bodyPr vert="horz" wrap="square" lIns="0" tIns="188752" rIns="0" bIns="0" rtlCol="0">
            <a:spAutoFit/>
          </a:bodyPr>
          <a:lstStyle/>
          <a:p>
            <a:pPr marL="25168">
              <a:spcBef>
                <a:spcPts val="1486"/>
              </a:spcBef>
            </a:pPr>
            <a:r>
              <a:rPr sz="2180" spc="-20" dirty="0">
                <a:latin typeface="LM Sans 10"/>
                <a:cs typeface="LM Sans 10"/>
              </a:rPr>
              <a:t>The </a:t>
            </a:r>
            <a:r>
              <a:rPr sz="2180" spc="-10" dirty="0">
                <a:latin typeface="LM Sans 10"/>
                <a:cs typeface="LM Sans 10"/>
              </a:rPr>
              <a:t>Euclidean </a:t>
            </a:r>
            <a:r>
              <a:rPr sz="2180" spc="-30" dirty="0">
                <a:latin typeface="LM Sans 10"/>
                <a:cs typeface="LM Sans 10"/>
              </a:rPr>
              <a:t>algorithm </a:t>
            </a:r>
            <a:r>
              <a:rPr sz="2180" spc="-20" dirty="0">
                <a:latin typeface="LM Sans 10"/>
                <a:cs typeface="LM Sans 10"/>
              </a:rPr>
              <a:t>is based </a:t>
            </a:r>
            <a:r>
              <a:rPr sz="2180" spc="-10" dirty="0">
                <a:latin typeface="LM Sans 10"/>
                <a:cs typeface="LM Sans 10"/>
              </a:rPr>
              <a:t>on the </a:t>
            </a:r>
            <a:r>
              <a:rPr sz="2180" spc="-20" dirty="0">
                <a:latin typeface="LM Sans 10"/>
                <a:cs typeface="LM Sans 10"/>
              </a:rPr>
              <a:t>following</a:t>
            </a:r>
            <a:r>
              <a:rPr sz="2180" spc="20" dirty="0">
                <a:latin typeface="LM Sans 10"/>
                <a:cs typeface="LM Sans 10"/>
              </a:rPr>
              <a:t> </a:t>
            </a:r>
            <a:r>
              <a:rPr sz="2180" spc="-20" dirty="0">
                <a:latin typeface="LM Sans 10"/>
                <a:cs typeface="LM Sans 10"/>
              </a:rPr>
              <a:t>Lemma:</a:t>
            </a:r>
            <a:endParaRPr sz="2180" dirty="0">
              <a:latin typeface="LM Sans 10"/>
              <a:cs typeface="LM Sans 10"/>
            </a:endParaRPr>
          </a:p>
          <a:p>
            <a:pPr marL="25168">
              <a:spcBef>
                <a:spcPts val="1427"/>
              </a:spcBef>
            </a:pPr>
            <a:r>
              <a:rPr sz="2378" spc="-20" dirty="0">
                <a:solidFill>
                  <a:srgbClr val="3333B2"/>
                </a:solidFill>
                <a:latin typeface="LM Sans 12"/>
                <a:cs typeface="LM Sans 12"/>
              </a:rPr>
              <a:t>Lemma</a:t>
            </a:r>
            <a:endParaRPr sz="2378" dirty="0">
              <a:latin typeface="LM Sans 12"/>
              <a:cs typeface="LM Sans 12"/>
            </a:endParaRPr>
          </a:p>
          <a:p>
            <a:pPr marL="25168">
              <a:spcBef>
                <a:spcPts val="545"/>
              </a:spcBef>
            </a:pPr>
            <a:r>
              <a:rPr sz="2180" i="1" spc="-20" dirty="0">
                <a:latin typeface="LM Sans 10"/>
                <a:cs typeface="LM Sans 10"/>
              </a:rPr>
              <a:t>Let </a:t>
            </a:r>
            <a:r>
              <a:rPr sz="2180" i="1" spc="50" dirty="0">
                <a:latin typeface="Times New Roman"/>
                <a:cs typeface="Times New Roman"/>
              </a:rPr>
              <a:t>a </a:t>
            </a:r>
            <a:r>
              <a:rPr sz="2180" spc="-20" dirty="0">
                <a:latin typeface="MathJax_Main"/>
                <a:cs typeface="MathJax_Main"/>
              </a:rPr>
              <a:t>= </a:t>
            </a:r>
            <a:r>
              <a:rPr sz="2180" i="1" spc="-149" dirty="0">
                <a:latin typeface="Times New Roman"/>
                <a:cs typeface="Times New Roman"/>
              </a:rPr>
              <a:t>bq </a:t>
            </a:r>
            <a:r>
              <a:rPr sz="2180" spc="-20" dirty="0">
                <a:latin typeface="MathJax_Main"/>
                <a:cs typeface="MathJax_Main"/>
              </a:rPr>
              <a:t>+ </a:t>
            </a:r>
            <a:r>
              <a:rPr sz="2180" i="1" spc="119" dirty="0">
                <a:latin typeface="Times New Roman"/>
                <a:cs typeface="Times New Roman"/>
              </a:rPr>
              <a:t>r </a:t>
            </a:r>
            <a:r>
              <a:rPr sz="2180" i="1" spc="-10" dirty="0">
                <a:latin typeface="LM Sans 10"/>
                <a:cs typeface="LM Sans 10"/>
              </a:rPr>
              <a:t>where </a:t>
            </a:r>
            <a:r>
              <a:rPr sz="2180" i="1" spc="10" dirty="0">
                <a:latin typeface="Times New Roman"/>
                <a:cs typeface="Times New Roman"/>
              </a:rPr>
              <a:t>a</a:t>
            </a:r>
            <a:r>
              <a:rPr sz="2180" i="1" spc="10" dirty="0">
                <a:latin typeface="LM Sans 10"/>
                <a:cs typeface="LM Sans 10"/>
              </a:rPr>
              <a:t>, </a:t>
            </a:r>
            <a:r>
              <a:rPr sz="2180" i="1" spc="-89" dirty="0">
                <a:latin typeface="Times New Roman"/>
                <a:cs typeface="Times New Roman"/>
              </a:rPr>
              <a:t>b</a:t>
            </a:r>
            <a:r>
              <a:rPr sz="2180" i="1" spc="-89" dirty="0">
                <a:latin typeface="LM Sans 10"/>
                <a:cs typeface="LM Sans 10"/>
              </a:rPr>
              <a:t>, </a:t>
            </a:r>
            <a:r>
              <a:rPr sz="2180" i="1" spc="-129" dirty="0">
                <a:latin typeface="Times New Roman"/>
                <a:cs typeface="Times New Roman"/>
              </a:rPr>
              <a:t>q </a:t>
            </a:r>
            <a:r>
              <a:rPr sz="2180" i="1" spc="-20" dirty="0">
                <a:latin typeface="LM Sans 10"/>
                <a:cs typeface="LM Sans 10"/>
              </a:rPr>
              <a:t>and </a:t>
            </a:r>
            <a:r>
              <a:rPr sz="2180" i="1" spc="119" dirty="0">
                <a:latin typeface="Times New Roman"/>
                <a:cs typeface="Times New Roman"/>
              </a:rPr>
              <a:t>r </a:t>
            </a:r>
            <a:r>
              <a:rPr sz="2180" i="1" spc="-40" dirty="0">
                <a:latin typeface="LM Sans 10"/>
                <a:cs typeface="LM Sans 10"/>
              </a:rPr>
              <a:t>are </a:t>
            </a:r>
            <a:r>
              <a:rPr sz="2180" i="1" spc="-20" dirty="0">
                <a:latin typeface="LM Sans 10"/>
                <a:cs typeface="LM Sans 10"/>
              </a:rPr>
              <a:t>integers. Then </a:t>
            </a:r>
            <a:r>
              <a:rPr sz="2180" i="1" dirty="0">
                <a:latin typeface="LM Sans 10"/>
                <a:cs typeface="LM Sans 10"/>
              </a:rPr>
              <a:t>gcd</a:t>
            </a:r>
            <a:r>
              <a:rPr sz="2180" dirty="0">
                <a:latin typeface="MathJax_Main"/>
                <a:cs typeface="MathJax_Main"/>
              </a:rPr>
              <a:t>(</a:t>
            </a:r>
            <a:r>
              <a:rPr sz="2180" i="1" dirty="0">
                <a:latin typeface="Times New Roman"/>
                <a:cs typeface="Times New Roman"/>
              </a:rPr>
              <a:t>a, </a:t>
            </a:r>
            <a:r>
              <a:rPr sz="2180" i="1" spc="-99" dirty="0">
                <a:latin typeface="Times New Roman"/>
                <a:cs typeface="Times New Roman"/>
              </a:rPr>
              <a:t>b</a:t>
            </a:r>
            <a:r>
              <a:rPr sz="2180" spc="-99" dirty="0">
                <a:latin typeface="MathJax_Main"/>
                <a:cs typeface="MathJax_Main"/>
              </a:rPr>
              <a:t>) </a:t>
            </a:r>
            <a:r>
              <a:rPr sz="2180" spc="-30" dirty="0">
                <a:latin typeface="MathJax_Main"/>
                <a:cs typeface="MathJax_Main"/>
              </a:rPr>
              <a:t>=</a:t>
            </a:r>
            <a:r>
              <a:rPr sz="2180" i="1" spc="-30" dirty="0">
                <a:latin typeface="LM Sans 10"/>
                <a:cs typeface="LM Sans 10"/>
              </a:rPr>
              <a:t>gcd</a:t>
            </a:r>
            <a:r>
              <a:rPr sz="2180" spc="-30" dirty="0">
                <a:latin typeface="MathJax_Main"/>
                <a:cs typeface="MathJax_Main"/>
              </a:rPr>
              <a:t>(</a:t>
            </a:r>
            <a:r>
              <a:rPr sz="2180" i="1" spc="-30" dirty="0">
                <a:latin typeface="Times New Roman"/>
                <a:cs typeface="Times New Roman"/>
              </a:rPr>
              <a:t>b,</a:t>
            </a:r>
            <a:r>
              <a:rPr sz="2180" i="1" spc="89" dirty="0">
                <a:latin typeface="Times New Roman"/>
                <a:cs typeface="Times New Roman"/>
              </a:rPr>
              <a:t> </a:t>
            </a:r>
            <a:r>
              <a:rPr sz="2180" i="1" spc="50" dirty="0">
                <a:latin typeface="Times New Roman"/>
                <a:cs typeface="Times New Roman"/>
              </a:rPr>
              <a:t>r</a:t>
            </a:r>
            <a:r>
              <a:rPr sz="2180" spc="50" dirty="0">
                <a:latin typeface="MathJax_Main"/>
                <a:cs typeface="MathJax_Main"/>
              </a:rPr>
              <a:t>)</a:t>
            </a:r>
            <a:r>
              <a:rPr sz="2180" i="1" spc="50" dirty="0">
                <a:latin typeface="LM Sans 10"/>
                <a:cs typeface="LM Sans 10"/>
              </a:rPr>
              <a:t>.</a:t>
            </a:r>
            <a:endParaRPr sz="2180" dirty="0">
              <a:latin typeface="LM Sans 10"/>
              <a:cs typeface="LM Sans 10"/>
            </a:endParaRPr>
          </a:p>
          <a:p>
            <a:pPr marL="25168" marR="195049" algn="just">
              <a:lnSpc>
                <a:spcPct val="102600"/>
              </a:lnSpc>
              <a:spcBef>
                <a:spcPts val="2031"/>
              </a:spcBef>
            </a:pPr>
            <a:r>
              <a:rPr sz="2180" spc="-10" dirty="0">
                <a:latin typeface="LM Sans 10"/>
                <a:cs typeface="LM Sans 10"/>
              </a:rPr>
              <a:t>Proof: </a:t>
            </a:r>
            <a:r>
              <a:rPr sz="2180" spc="-20" dirty="0">
                <a:latin typeface="LM Sans 10"/>
                <a:cs typeface="LM Sans 10"/>
              </a:rPr>
              <a:t>It is </a:t>
            </a:r>
            <a:r>
              <a:rPr sz="2180" spc="-10" dirty="0">
                <a:latin typeface="LM Sans 10"/>
                <a:cs typeface="LM Sans 10"/>
              </a:rPr>
              <a:t>enough to </a:t>
            </a:r>
            <a:r>
              <a:rPr sz="2180" spc="-30" dirty="0">
                <a:latin typeface="LM Sans 10"/>
                <a:cs typeface="LM Sans 10"/>
              </a:rPr>
              <a:t>show </a:t>
            </a:r>
            <a:r>
              <a:rPr sz="2180" spc="-10" dirty="0">
                <a:latin typeface="LM Sans 10"/>
                <a:cs typeface="LM Sans 10"/>
              </a:rPr>
              <a:t>that the </a:t>
            </a:r>
            <a:r>
              <a:rPr sz="2180" spc="-20" dirty="0">
                <a:latin typeface="LM Sans 10"/>
                <a:cs typeface="LM Sans 10"/>
              </a:rPr>
              <a:t>common </a:t>
            </a:r>
            <a:r>
              <a:rPr sz="2180" spc="-30" dirty="0">
                <a:latin typeface="LM Sans 10"/>
                <a:cs typeface="LM Sans 10"/>
              </a:rPr>
              <a:t>divisors </a:t>
            </a:r>
            <a:r>
              <a:rPr sz="2180" spc="-10" dirty="0">
                <a:latin typeface="LM Sans 10"/>
                <a:cs typeface="LM Sans 10"/>
              </a:rPr>
              <a:t>of </a:t>
            </a:r>
            <a:r>
              <a:rPr sz="2180" i="1" spc="50" dirty="0">
                <a:latin typeface="Times New Roman"/>
                <a:cs typeface="Times New Roman"/>
              </a:rPr>
              <a:t>a </a:t>
            </a:r>
            <a:r>
              <a:rPr sz="2180" spc="-20" dirty="0">
                <a:latin typeface="LM Sans 10"/>
                <a:cs typeface="LM Sans 10"/>
              </a:rPr>
              <a:t>and </a:t>
            </a:r>
            <a:r>
              <a:rPr sz="2180" i="1" spc="-168" dirty="0">
                <a:latin typeface="Times New Roman"/>
                <a:cs typeface="Times New Roman"/>
              </a:rPr>
              <a:t>b </a:t>
            </a:r>
            <a:r>
              <a:rPr sz="2180" spc="-40" dirty="0">
                <a:latin typeface="LM Sans 10"/>
                <a:cs typeface="LM Sans 10"/>
              </a:rPr>
              <a:t>are </a:t>
            </a:r>
            <a:r>
              <a:rPr sz="2180" spc="-10" dirty="0">
                <a:latin typeface="LM Sans 10"/>
                <a:cs typeface="LM Sans 10"/>
              </a:rPr>
              <a:t>the  same </a:t>
            </a:r>
            <a:r>
              <a:rPr sz="2180" spc="-20" dirty="0">
                <a:latin typeface="LM Sans 10"/>
                <a:cs typeface="LM Sans 10"/>
              </a:rPr>
              <a:t>as </a:t>
            </a:r>
            <a:r>
              <a:rPr sz="2180" spc="-10" dirty="0">
                <a:latin typeface="LM Sans 10"/>
                <a:cs typeface="LM Sans 10"/>
              </a:rPr>
              <a:t>the </a:t>
            </a:r>
            <a:r>
              <a:rPr sz="2180" spc="-20" dirty="0">
                <a:latin typeface="LM Sans 10"/>
                <a:cs typeface="LM Sans 10"/>
              </a:rPr>
              <a:t>common </a:t>
            </a:r>
            <a:r>
              <a:rPr sz="2180" spc="-30" dirty="0">
                <a:latin typeface="LM Sans 10"/>
                <a:cs typeface="LM Sans 10"/>
              </a:rPr>
              <a:t>divisors </a:t>
            </a:r>
            <a:r>
              <a:rPr sz="2180" spc="-10" dirty="0">
                <a:latin typeface="LM Sans 10"/>
                <a:cs typeface="LM Sans 10"/>
              </a:rPr>
              <a:t>of </a:t>
            </a:r>
            <a:r>
              <a:rPr sz="2180" i="1" spc="-168" dirty="0">
                <a:latin typeface="Times New Roman"/>
                <a:cs typeface="Times New Roman"/>
              </a:rPr>
              <a:t>b </a:t>
            </a:r>
            <a:r>
              <a:rPr sz="2180" spc="-20" dirty="0">
                <a:latin typeface="LM Sans 10"/>
                <a:cs typeface="LM Sans 10"/>
              </a:rPr>
              <a:t>and </a:t>
            </a:r>
            <a:r>
              <a:rPr sz="2180" i="1" spc="89" dirty="0">
                <a:latin typeface="Times New Roman"/>
                <a:cs typeface="Times New Roman"/>
              </a:rPr>
              <a:t>r</a:t>
            </a:r>
            <a:r>
              <a:rPr sz="2180" spc="89" dirty="0">
                <a:latin typeface="LM Sans 10"/>
                <a:cs typeface="LM Sans 10"/>
              </a:rPr>
              <a:t>, </a:t>
            </a:r>
            <a:r>
              <a:rPr sz="2180" spc="-40" dirty="0">
                <a:latin typeface="LM Sans 10"/>
                <a:cs typeface="LM Sans 10"/>
              </a:rPr>
              <a:t>for </a:t>
            </a:r>
            <a:r>
              <a:rPr sz="2180" spc="-10" dirty="0">
                <a:latin typeface="LM Sans 10"/>
                <a:cs typeface="LM Sans 10"/>
              </a:rPr>
              <a:t>then they </a:t>
            </a:r>
            <a:r>
              <a:rPr sz="2180" spc="-20" dirty="0">
                <a:latin typeface="LM Sans 10"/>
                <a:cs typeface="LM Sans 10"/>
              </a:rPr>
              <a:t>will also </a:t>
            </a:r>
            <a:r>
              <a:rPr sz="2180" spc="-30" dirty="0">
                <a:latin typeface="LM Sans 10"/>
                <a:cs typeface="LM Sans 10"/>
              </a:rPr>
              <a:t>share </a:t>
            </a:r>
            <a:r>
              <a:rPr sz="2180" spc="-10" dirty="0">
                <a:latin typeface="LM Sans 10"/>
                <a:cs typeface="LM Sans 10"/>
              </a:rPr>
              <a:t>the  </a:t>
            </a:r>
            <a:r>
              <a:rPr sz="2180" i="1" spc="-10" dirty="0">
                <a:latin typeface="LM Sans 10"/>
                <a:cs typeface="LM Sans 10"/>
              </a:rPr>
              <a:t>greatest </a:t>
            </a:r>
            <a:r>
              <a:rPr sz="2180" spc="-20" dirty="0">
                <a:latin typeface="LM Sans 10"/>
                <a:cs typeface="LM Sans 10"/>
              </a:rPr>
              <a:t>common </a:t>
            </a:r>
            <a:r>
              <a:rPr sz="2180" spc="-30" dirty="0">
                <a:latin typeface="LM Sans 10"/>
                <a:cs typeface="LM Sans 10"/>
              </a:rPr>
              <a:t>divisor.</a:t>
            </a:r>
            <a:endParaRPr sz="2180" dirty="0">
              <a:latin typeface="LM Sans 10"/>
              <a:cs typeface="LM Sans 10"/>
            </a:endParaRPr>
          </a:p>
          <a:p>
            <a:pPr marL="25168">
              <a:spcBef>
                <a:spcPts val="69"/>
              </a:spcBef>
            </a:pPr>
            <a:r>
              <a:rPr sz="2180" spc="-10" dirty="0">
                <a:latin typeface="LM Sans 10"/>
                <a:cs typeface="LM Sans 10"/>
              </a:rPr>
              <a:t>Suppose </a:t>
            </a:r>
            <a:r>
              <a:rPr sz="2180" i="1" spc="30" dirty="0">
                <a:latin typeface="Times New Roman"/>
                <a:cs typeface="Times New Roman"/>
              </a:rPr>
              <a:t>d</a:t>
            </a:r>
            <a:r>
              <a:rPr sz="2180" i="1" spc="30" dirty="0">
                <a:latin typeface="Arial"/>
                <a:cs typeface="Arial"/>
              </a:rPr>
              <a:t>|</a:t>
            </a:r>
            <a:r>
              <a:rPr sz="2180" i="1" spc="30" dirty="0">
                <a:latin typeface="Times New Roman"/>
                <a:cs typeface="Times New Roman"/>
              </a:rPr>
              <a:t>a </a:t>
            </a:r>
            <a:r>
              <a:rPr sz="2180" spc="-20" dirty="0">
                <a:latin typeface="LM Sans 10"/>
                <a:cs typeface="LM Sans 10"/>
              </a:rPr>
              <a:t>and </a:t>
            </a:r>
            <a:r>
              <a:rPr sz="2180" i="1" spc="-30" dirty="0">
                <a:latin typeface="Times New Roman"/>
                <a:cs typeface="Times New Roman"/>
              </a:rPr>
              <a:t>d</a:t>
            </a:r>
            <a:r>
              <a:rPr sz="2180" i="1" spc="-30" dirty="0">
                <a:latin typeface="Arial"/>
                <a:cs typeface="Arial"/>
              </a:rPr>
              <a:t>|</a:t>
            </a:r>
            <a:r>
              <a:rPr sz="2180" i="1" spc="-30" dirty="0">
                <a:latin typeface="Times New Roman"/>
                <a:cs typeface="Times New Roman"/>
              </a:rPr>
              <a:t>b</a:t>
            </a:r>
            <a:r>
              <a:rPr sz="2180" spc="-30" dirty="0">
                <a:latin typeface="LM Sans 10"/>
                <a:cs typeface="LM Sans 10"/>
              </a:rPr>
              <a:t>. </a:t>
            </a:r>
            <a:r>
              <a:rPr sz="2180" spc="-20" dirty="0">
                <a:latin typeface="LM Sans 10"/>
                <a:cs typeface="LM Sans 10"/>
              </a:rPr>
              <a:t>Then </a:t>
            </a:r>
            <a:r>
              <a:rPr sz="2180" i="1" spc="30" dirty="0">
                <a:latin typeface="Times New Roman"/>
                <a:cs typeface="Times New Roman"/>
              </a:rPr>
              <a:t>d</a:t>
            </a:r>
            <a:r>
              <a:rPr sz="2180" i="1" spc="30" dirty="0">
                <a:latin typeface="Arial"/>
                <a:cs typeface="Arial"/>
              </a:rPr>
              <a:t>|</a:t>
            </a:r>
            <a:r>
              <a:rPr sz="2180" i="1" spc="30" dirty="0">
                <a:latin typeface="Times New Roman"/>
                <a:cs typeface="Times New Roman"/>
              </a:rPr>
              <a:t>a </a:t>
            </a:r>
            <a:r>
              <a:rPr sz="2180" i="1" spc="404" dirty="0">
                <a:latin typeface="Arial"/>
                <a:cs typeface="Arial"/>
              </a:rPr>
              <a:t>− </a:t>
            </a:r>
            <a:r>
              <a:rPr sz="2180" i="1" spc="-149" dirty="0">
                <a:latin typeface="Times New Roman"/>
                <a:cs typeface="Times New Roman"/>
              </a:rPr>
              <a:t>bq </a:t>
            </a:r>
            <a:r>
              <a:rPr sz="2180" spc="-20" dirty="0">
                <a:latin typeface="MathJax_Main"/>
                <a:cs typeface="MathJax_Main"/>
              </a:rPr>
              <a:t>= </a:t>
            </a:r>
            <a:r>
              <a:rPr sz="2180" i="1" spc="89" dirty="0">
                <a:latin typeface="Times New Roman"/>
                <a:cs typeface="Times New Roman"/>
              </a:rPr>
              <a:t>r</a:t>
            </a:r>
            <a:r>
              <a:rPr sz="2180" spc="89" dirty="0">
                <a:latin typeface="LM Sans 10"/>
                <a:cs typeface="LM Sans 10"/>
              </a:rPr>
              <a:t>. </a:t>
            </a:r>
            <a:r>
              <a:rPr sz="2180" spc="-20" dirty="0">
                <a:latin typeface="LM Sans 10"/>
                <a:cs typeface="LM Sans 10"/>
              </a:rPr>
              <a:t>So any common </a:t>
            </a:r>
            <a:r>
              <a:rPr sz="2180" spc="-30" dirty="0">
                <a:latin typeface="LM Sans 10"/>
                <a:cs typeface="LM Sans 10"/>
              </a:rPr>
              <a:t>divisor </a:t>
            </a:r>
            <a:r>
              <a:rPr sz="2180" spc="-10" dirty="0">
                <a:latin typeface="LM Sans 10"/>
                <a:cs typeface="LM Sans 10"/>
              </a:rPr>
              <a:t>of </a:t>
            </a:r>
            <a:r>
              <a:rPr sz="2180" i="1" spc="50" dirty="0">
                <a:latin typeface="Times New Roman"/>
                <a:cs typeface="Times New Roman"/>
              </a:rPr>
              <a:t>a</a:t>
            </a:r>
            <a:r>
              <a:rPr sz="2180" i="1" spc="69" dirty="0">
                <a:latin typeface="Times New Roman"/>
                <a:cs typeface="Times New Roman"/>
              </a:rPr>
              <a:t> </a:t>
            </a:r>
            <a:r>
              <a:rPr sz="2180" spc="-20" dirty="0">
                <a:latin typeface="LM Sans 10"/>
                <a:cs typeface="LM Sans 10"/>
              </a:rPr>
              <a:t>and</a:t>
            </a:r>
            <a:endParaRPr sz="2180" dirty="0">
              <a:latin typeface="LM Sans 10"/>
              <a:cs typeface="LM Sans 10"/>
            </a:endParaRPr>
          </a:p>
          <a:p>
            <a:pPr marL="25168">
              <a:spcBef>
                <a:spcPts val="69"/>
              </a:spcBef>
            </a:pPr>
            <a:r>
              <a:rPr sz="2180" i="1" spc="-168" dirty="0">
                <a:latin typeface="Times New Roman"/>
                <a:cs typeface="Times New Roman"/>
              </a:rPr>
              <a:t>b </a:t>
            </a:r>
            <a:r>
              <a:rPr sz="2180" spc="-20" dirty="0">
                <a:latin typeface="LM Sans 10"/>
                <a:cs typeface="LM Sans 10"/>
              </a:rPr>
              <a:t>is also </a:t>
            </a:r>
            <a:r>
              <a:rPr sz="2180" spc="-10" dirty="0">
                <a:latin typeface="LM Sans 10"/>
                <a:cs typeface="LM Sans 10"/>
              </a:rPr>
              <a:t>a </a:t>
            </a:r>
            <a:r>
              <a:rPr sz="2180" spc="-20" dirty="0">
                <a:latin typeface="LM Sans 10"/>
                <a:cs typeface="LM Sans 10"/>
              </a:rPr>
              <a:t>common </a:t>
            </a:r>
            <a:r>
              <a:rPr sz="2180" spc="-30" dirty="0">
                <a:latin typeface="LM Sans 10"/>
                <a:cs typeface="LM Sans 10"/>
              </a:rPr>
              <a:t>divisor </a:t>
            </a:r>
            <a:r>
              <a:rPr sz="2180" spc="-10" dirty="0">
                <a:latin typeface="LM Sans 10"/>
                <a:cs typeface="LM Sans 10"/>
              </a:rPr>
              <a:t>of </a:t>
            </a:r>
            <a:r>
              <a:rPr sz="2180" i="1" spc="-168" dirty="0">
                <a:latin typeface="Times New Roman"/>
                <a:cs typeface="Times New Roman"/>
              </a:rPr>
              <a:t>b </a:t>
            </a:r>
            <a:r>
              <a:rPr sz="2180" spc="-20" dirty="0">
                <a:latin typeface="LM Sans 10"/>
                <a:cs typeface="LM Sans 10"/>
              </a:rPr>
              <a:t>and</a:t>
            </a:r>
            <a:r>
              <a:rPr sz="2180" spc="-50" dirty="0">
                <a:latin typeface="LM Sans 10"/>
                <a:cs typeface="LM Sans 10"/>
              </a:rPr>
              <a:t> </a:t>
            </a:r>
            <a:r>
              <a:rPr sz="2180" i="1" spc="89" dirty="0">
                <a:latin typeface="Times New Roman"/>
                <a:cs typeface="Times New Roman"/>
              </a:rPr>
              <a:t>r</a:t>
            </a:r>
            <a:r>
              <a:rPr sz="2180" spc="89" dirty="0">
                <a:latin typeface="LM Sans 10"/>
                <a:cs typeface="LM Sans 10"/>
              </a:rPr>
              <a:t>.</a:t>
            </a:r>
            <a:endParaRPr sz="2180" dirty="0">
              <a:latin typeface="LM Sans 10"/>
              <a:cs typeface="LM Sans 10"/>
            </a:endParaRPr>
          </a:p>
          <a:p>
            <a:pPr marL="25168" algn="just">
              <a:spcBef>
                <a:spcPts val="69"/>
              </a:spcBef>
            </a:pPr>
            <a:r>
              <a:rPr sz="2180" spc="-10" dirty="0">
                <a:latin typeface="LM Sans 10"/>
                <a:cs typeface="LM Sans 10"/>
              </a:rPr>
              <a:t>Suppose </a:t>
            </a:r>
            <a:r>
              <a:rPr sz="2180" i="1" spc="-40" dirty="0">
                <a:latin typeface="Times New Roman"/>
                <a:cs typeface="Times New Roman"/>
              </a:rPr>
              <a:t>d</a:t>
            </a:r>
            <a:r>
              <a:rPr sz="2180" i="1" spc="-40" dirty="0">
                <a:latin typeface="Arial"/>
                <a:cs typeface="Arial"/>
              </a:rPr>
              <a:t>|</a:t>
            </a:r>
            <a:r>
              <a:rPr sz="2180" i="1" spc="-40" dirty="0">
                <a:latin typeface="Times New Roman"/>
                <a:cs typeface="Times New Roman"/>
              </a:rPr>
              <a:t>b </a:t>
            </a:r>
            <a:r>
              <a:rPr sz="2180" spc="-20" dirty="0">
                <a:latin typeface="LM Sans 10"/>
                <a:cs typeface="LM Sans 10"/>
              </a:rPr>
              <a:t>and </a:t>
            </a:r>
            <a:r>
              <a:rPr sz="2180" i="1" spc="59" dirty="0">
                <a:latin typeface="Times New Roman"/>
                <a:cs typeface="Times New Roman"/>
              </a:rPr>
              <a:t>d</a:t>
            </a:r>
            <a:r>
              <a:rPr sz="2180" i="1" spc="59" dirty="0">
                <a:latin typeface="Arial"/>
                <a:cs typeface="Arial"/>
              </a:rPr>
              <a:t>|</a:t>
            </a:r>
            <a:r>
              <a:rPr sz="2180" i="1" spc="59" dirty="0">
                <a:latin typeface="Times New Roman"/>
                <a:cs typeface="Times New Roman"/>
              </a:rPr>
              <a:t>r</a:t>
            </a:r>
            <a:r>
              <a:rPr sz="2180" spc="59" dirty="0">
                <a:latin typeface="LM Sans 10"/>
                <a:cs typeface="LM Sans 10"/>
              </a:rPr>
              <a:t>. </a:t>
            </a:r>
            <a:r>
              <a:rPr sz="2180" spc="-20" dirty="0">
                <a:latin typeface="LM Sans 10"/>
                <a:cs typeface="LM Sans 10"/>
              </a:rPr>
              <a:t>Then </a:t>
            </a:r>
            <a:r>
              <a:rPr sz="2180" i="1" spc="-59" dirty="0">
                <a:latin typeface="Times New Roman"/>
                <a:cs typeface="Times New Roman"/>
              </a:rPr>
              <a:t>d</a:t>
            </a:r>
            <a:r>
              <a:rPr sz="2180" i="1" spc="-59" dirty="0">
                <a:latin typeface="Arial"/>
                <a:cs typeface="Arial"/>
              </a:rPr>
              <a:t>|</a:t>
            </a:r>
            <a:r>
              <a:rPr sz="2180" i="1" spc="-59" dirty="0">
                <a:latin typeface="Times New Roman"/>
                <a:cs typeface="Times New Roman"/>
              </a:rPr>
              <a:t>bq</a:t>
            </a:r>
            <a:r>
              <a:rPr sz="2180" i="1" spc="-59" dirty="0">
                <a:latin typeface="Times New Roman"/>
                <a:cs typeface="Times New Roman"/>
              </a:rPr>
              <a:t> </a:t>
            </a:r>
            <a:r>
              <a:rPr sz="2180" spc="-20" dirty="0">
                <a:latin typeface="MathJax_Main"/>
                <a:cs typeface="MathJax_Main"/>
              </a:rPr>
              <a:t>+ </a:t>
            </a:r>
            <a:r>
              <a:rPr sz="2180" i="1" spc="119" dirty="0">
                <a:latin typeface="Times New Roman"/>
                <a:cs typeface="Times New Roman"/>
              </a:rPr>
              <a:t>r </a:t>
            </a:r>
            <a:r>
              <a:rPr sz="2180" spc="-20" dirty="0">
                <a:latin typeface="MathJax_Main"/>
                <a:cs typeface="MathJax_Main"/>
              </a:rPr>
              <a:t>= </a:t>
            </a:r>
            <a:r>
              <a:rPr sz="2180" i="1" spc="50" dirty="0">
                <a:latin typeface="Times New Roman"/>
                <a:cs typeface="Times New Roman"/>
              </a:rPr>
              <a:t>a </a:t>
            </a:r>
            <a:r>
              <a:rPr sz="2180" spc="-20" dirty="0">
                <a:latin typeface="LM Sans 10"/>
                <a:cs typeface="LM Sans 10"/>
              </a:rPr>
              <a:t>So, any common </a:t>
            </a:r>
            <a:r>
              <a:rPr sz="2180" spc="-30" dirty="0">
                <a:latin typeface="LM Sans 10"/>
                <a:cs typeface="LM Sans 10"/>
              </a:rPr>
              <a:t>divisor </a:t>
            </a:r>
            <a:r>
              <a:rPr sz="2180" spc="-10" dirty="0">
                <a:latin typeface="LM Sans 10"/>
                <a:cs typeface="LM Sans 10"/>
              </a:rPr>
              <a:t>of </a:t>
            </a:r>
            <a:r>
              <a:rPr sz="2180" i="1" spc="-168" dirty="0">
                <a:latin typeface="Times New Roman"/>
                <a:cs typeface="Times New Roman"/>
              </a:rPr>
              <a:t>b</a:t>
            </a:r>
            <a:r>
              <a:rPr sz="2180" i="1" spc="-30" dirty="0">
                <a:latin typeface="Times New Roman"/>
                <a:cs typeface="Times New Roman"/>
              </a:rPr>
              <a:t> </a:t>
            </a:r>
            <a:r>
              <a:rPr sz="2180" spc="-20" dirty="0">
                <a:latin typeface="LM Sans 10"/>
                <a:cs typeface="LM Sans 10"/>
              </a:rPr>
              <a:t>and</a:t>
            </a:r>
            <a:endParaRPr sz="2180" dirty="0">
              <a:latin typeface="LM Sans 10"/>
              <a:cs typeface="LM Sans 10"/>
            </a:endParaRPr>
          </a:p>
          <a:p>
            <a:pPr marL="25168">
              <a:spcBef>
                <a:spcPts val="69"/>
              </a:spcBef>
            </a:pPr>
            <a:r>
              <a:rPr sz="2180" i="1" spc="119" dirty="0">
                <a:latin typeface="Times New Roman"/>
                <a:cs typeface="Times New Roman"/>
              </a:rPr>
              <a:t>r </a:t>
            </a:r>
            <a:r>
              <a:rPr sz="2180" spc="-20" dirty="0">
                <a:latin typeface="LM Sans 10"/>
                <a:cs typeface="LM Sans 10"/>
              </a:rPr>
              <a:t>is </a:t>
            </a:r>
            <a:r>
              <a:rPr sz="2180" spc="-10" dirty="0">
                <a:latin typeface="LM Sans 10"/>
                <a:cs typeface="LM Sans 10"/>
              </a:rPr>
              <a:t>a </a:t>
            </a:r>
            <a:r>
              <a:rPr sz="2180" spc="-20" dirty="0">
                <a:latin typeface="LM Sans 10"/>
                <a:cs typeface="LM Sans 10"/>
              </a:rPr>
              <a:t>common </a:t>
            </a:r>
            <a:r>
              <a:rPr sz="2180" spc="-30" dirty="0">
                <a:latin typeface="LM Sans 10"/>
                <a:cs typeface="LM Sans 10"/>
              </a:rPr>
              <a:t>divisor </a:t>
            </a:r>
            <a:r>
              <a:rPr sz="2180" spc="-10" dirty="0">
                <a:latin typeface="LM Sans 10"/>
                <a:cs typeface="LM Sans 10"/>
              </a:rPr>
              <a:t>of </a:t>
            </a:r>
            <a:r>
              <a:rPr sz="2180" i="1" spc="50" dirty="0">
                <a:latin typeface="Times New Roman"/>
                <a:cs typeface="Times New Roman"/>
              </a:rPr>
              <a:t>a </a:t>
            </a:r>
            <a:r>
              <a:rPr sz="2180" spc="-20" dirty="0">
                <a:latin typeface="LM Sans 10"/>
                <a:cs typeface="LM Sans 10"/>
              </a:rPr>
              <a:t>and</a:t>
            </a:r>
            <a:r>
              <a:rPr sz="2180" spc="248" dirty="0">
                <a:latin typeface="LM Sans 10"/>
                <a:cs typeface="LM Sans 10"/>
              </a:rPr>
              <a:t> </a:t>
            </a:r>
            <a:r>
              <a:rPr sz="2180" i="1" spc="-89" dirty="0">
                <a:latin typeface="Times New Roman"/>
                <a:cs typeface="Times New Roman"/>
              </a:rPr>
              <a:t>b</a:t>
            </a:r>
            <a:r>
              <a:rPr sz="2180" spc="-89" dirty="0">
                <a:latin typeface="LM Sans 10"/>
                <a:cs typeface="LM Sans 10"/>
              </a:rPr>
              <a:t>.</a:t>
            </a:r>
            <a:endParaRPr sz="2180" dirty="0">
              <a:latin typeface="LM Sans 10"/>
              <a:cs typeface="LM Sans 10"/>
            </a:endParaRPr>
          </a:p>
          <a:p>
            <a:pPr marL="25168" algn="just">
              <a:spcBef>
                <a:spcPts val="69"/>
              </a:spcBef>
              <a:tabLst>
                <a:tab pos="8393391" algn="l"/>
              </a:tabLst>
            </a:pPr>
            <a:r>
              <a:rPr sz="2180" spc="-20" dirty="0">
                <a:latin typeface="LM Sans 10"/>
                <a:cs typeface="LM Sans 10"/>
              </a:rPr>
              <a:t>Theref</a:t>
            </a:r>
            <a:r>
              <a:rPr sz="2180" spc="-79" dirty="0">
                <a:latin typeface="LM Sans 10"/>
                <a:cs typeface="LM Sans 10"/>
              </a:rPr>
              <a:t>o</a:t>
            </a:r>
            <a:r>
              <a:rPr sz="2180" spc="-20" dirty="0">
                <a:latin typeface="LM Sans 10"/>
                <a:cs typeface="LM Sans 10"/>
              </a:rPr>
              <a:t>re</a:t>
            </a:r>
            <a:r>
              <a:rPr sz="2180" spc="-10" dirty="0">
                <a:latin typeface="LM Sans 10"/>
                <a:cs typeface="LM Sans 10"/>
              </a:rPr>
              <a:t>, gcd</a:t>
            </a:r>
            <a:r>
              <a:rPr sz="2180" spc="-20" dirty="0">
                <a:latin typeface="MathJax_Main"/>
                <a:cs typeface="MathJax_Main"/>
              </a:rPr>
              <a:t>(</a:t>
            </a:r>
            <a:r>
              <a:rPr sz="2180" i="1" spc="59" dirty="0">
                <a:latin typeface="Times New Roman"/>
                <a:cs typeface="Times New Roman"/>
              </a:rPr>
              <a:t>a</a:t>
            </a:r>
            <a:r>
              <a:rPr sz="2180" i="1" spc="30" dirty="0">
                <a:latin typeface="Times New Roman"/>
                <a:cs typeface="Times New Roman"/>
              </a:rPr>
              <a:t>,</a:t>
            </a:r>
            <a:r>
              <a:rPr sz="2180" i="1" spc="-188" dirty="0">
                <a:latin typeface="Times New Roman"/>
                <a:cs typeface="Times New Roman"/>
              </a:rPr>
              <a:t> </a:t>
            </a:r>
            <a:r>
              <a:rPr sz="2180" i="1" spc="-168" dirty="0">
                <a:latin typeface="Times New Roman"/>
                <a:cs typeface="Times New Roman"/>
              </a:rPr>
              <a:t>b</a:t>
            </a:r>
            <a:r>
              <a:rPr sz="2180" spc="-10" dirty="0">
                <a:latin typeface="MathJax_Main"/>
                <a:cs typeface="MathJax_Main"/>
              </a:rPr>
              <a:t>)</a:t>
            </a:r>
            <a:r>
              <a:rPr sz="2180" spc="50" dirty="0">
                <a:latin typeface="MathJax_Main"/>
                <a:cs typeface="MathJax_Main"/>
              </a:rPr>
              <a:t> </a:t>
            </a:r>
            <a:r>
              <a:rPr sz="2180" spc="-30" dirty="0">
                <a:latin typeface="MathJax_Main"/>
                <a:cs typeface="MathJax_Main"/>
              </a:rPr>
              <a:t>=</a:t>
            </a:r>
            <a:r>
              <a:rPr sz="2180" spc="-10" dirty="0">
                <a:latin typeface="LM Sans 10"/>
                <a:cs typeface="LM Sans 10"/>
              </a:rPr>
              <a:t>gcd</a:t>
            </a:r>
            <a:r>
              <a:rPr sz="2180" spc="-20" dirty="0">
                <a:latin typeface="MathJax_Main"/>
                <a:cs typeface="MathJax_Main"/>
              </a:rPr>
              <a:t>(</a:t>
            </a:r>
            <a:r>
              <a:rPr sz="2180" i="1" spc="-59" dirty="0">
                <a:latin typeface="Times New Roman"/>
                <a:cs typeface="Times New Roman"/>
              </a:rPr>
              <a:t>b,</a:t>
            </a:r>
            <a:r>
              <a:rPr sz="2180" i="1" spc="-188" dirty="0">
                <a:latin typeface="Times New Roman"/>
                <a:cs typeface="Times New Roman"/>
              </a:rPr>
              <a:t> </a:t>
            </a:r>
            <a:r>
              <a:rPr sz="2180" i="1" spc="168" dirty="0">
                <a:latin typeface="Times New Roman"/>
                <a:cs typeface="Times New Roman"/>
              </a:rPr>
              <a:t>r</a:t>
            </a:r>
            <a:r>
              <a:rPr sz="2180" spc="-20" dirty="0">
                <a:latin typeface="MathJax_Main"/>
                <a:cs typeface="MathJax_Main"/>
              </a:rPr>
              <a:t>)</a:t>
            </a:r>
            <a:r>
              <a:rPr sz="2180" spc="-10" dirty="0">
                <a:latin typeface="LM Sans 10"/>
                <a:cs typeface="LM Sans 10"/>
              </a:rPr>
              <a:t>.</a:t>
            </a:r>
            <a:r>
              <a:rPr sz="2180" dirty="0">
                <a:latin typeface="LM Sans 10"/>
                <a:cs typeface="LM Sans 10"/>
              </a:rPr>
              <a:t>	</a:t>
            </a:r>
            <a:endParaRPr sz="2180" dirty="0">
              <a:latin typeface="MathJax_AMS"/>
              <a:cs typeface="MathJax_AMS"/>
            </a:endParaRPr>
          </a:p>
        </p:txBody>
      </p:sp>
    </p:spTree>
    <p:extLst>
      <p:ext uri="{BB962C8B-B14F-4D97-AF65-F5344CB8AC3E}">
        <p14:creationId xmlns:p14="http://schemas.microsoft.com/office/powerpoint/2010/main" val="2960874954"/>
      </p:ext>
    </p:extLst>
  </p:cSld>
  <p:clrMapOvr>
    <a:masterClrMapping/>
  </p:clrMapOvr>
  <p:transition>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object 43"/>
          <p:cNvSpPr txBox="1"/>
          <p:nvPr/>
        </p:nvSpPr>
        <p:spPr>
          <a:xfrm>
            <a:off x="1528195" y="503867"/>
            <a:ext cx="9131836" cy="199518"/>
          </a:xfrm>
          <a:prstGeom prst="rect">
            <a:avLst/>
          </a:prstGeom>
          <a:solidFill>
            <a:srgbClr val="8484D1"/>
          </a:solidFill>
        </p:spPr>
        <p:txBody>
          <a:bodyPr vert="horz" wrap="square" lIns="0" tIns="16359" rIns="0" bIns="0" rtlCol="0">
            <a:spAutoFit/>
          </a:bodyPr>
          <a:lstStyle/>
          <a:p>
            <a:pPr marL="213925">
              <a:spcBef>
                <a:spcPts val="129"/>
              </a:spcBef>
            </a:pPr>
            <a:r>
              <a:rPr sz="1189" spc="-10" dirty="0">
                <a:solidFill>
                  <a:srgbClr val="FFFFFF"/>
                </a:solidFill>
                <a:latin typeface="LM Sans 8"/>
                <a:cs typeface="LM Sans 8"/>
              </a:rPr>
              <a:t>GCDs and</a:t>
            </a:r>
            <a:r>
              <a:rPr sz="1189" spc="-20" dirty="0">
                <a:solidFill>
                  <a:srgbClr val="FFFFFF"/>
                </a:solidFill>
                <a:latin typeface="LM Sans 8"/>
                <a:cs typeface="LM Sans 8"/>
              </a:rPr>
              <a:t> </a:t>
            </a:r>
            <a:r>
              <a:rPr sz="1189" spc="-10" dirty="0">
                <a:solidFill>
                  <a:srgbClr val="FFFFFF"/>
                </a:solidFill>
                <a:latin typeface="LM Sans 8"/>
                <a:cs typeface="LM Sans 8"/>
              </a:rPr>
              <a:t>LCMs</a:t>
            </a:r>
            <a:endParaRPr sz="1189">
              <a:latin typeface="LM Sans 8"/>
              <a:cs typeface="LM Sans 8"/>
            </a:endParaRPr>
          </a:p>
        </p:txBody>
      </p:sp>
      <p:sp>
        <p:nvSpPr>
          <p:cNvPr id="44" name="object 44"/>
          <p:cNvSpPr txBox="1"/>
          <p:nvPr/>
        </p:nvSpPr>
        <p:spPr>
          <a:xfrm>
            <a:off x="1717047" y="840273"/>
            <a:ext cx="8039589" cy="5196159"/>
          </a:xfrm>
          <a:prstGeom prst="rect">
            <a:avLst/>
          </a:prstGeom>
        </p:spPr>
        <p:txBody>
          <a:bodyPr vert="horz" wrap="square" lIns="0" tIns="83051" rIns="0" bIns="0" rtlCol="0">
            <a:spAutoFit/>
          </a:bodyPr>
          <a:lstStyle/>
          <a:p>
            <a:pPr marL="25168">
              <a:spcBef>
                <a:spcPts val="654"/>
              </a:spcBef>
            </a:pPr>
            <a:r>
              <a:rPr sz="2774" spc="30" dirty="0">
                <a:solidFill>
                  <a:srgbClr val="3333B2"/>
                </a:solidFill>
                <a:latin typeface="LM Sans 12"/>
                <a:cs typeface="LM Sans 12"/>
              </a:rPr>
              <a:t>The Euclidean</a:t>
            </a:r>
            <a:r>
              <a:rPr sz="2774" dirty="0">
                <a:solidFill>
                  <a:srgbClr val="3333B2"/>
                </a:solidFill>
                <a:latin typeface="LM Sans 12"/>
                <a:cs typeface="LM Sans 12"/>
              </a:rPr>
              <a:t> </a:t>
            </a:r>
            <a:r>
              <a:rPr sz="2774" spc="10" dirty="0">
                <a:solidFill>
                  <a:srgbClr val="3333B2"/>
                </a:solidFill>
                <a:latin typeface="LM Sans 12"/>
                <a:cs typeface="LM Sans 12"/>
              </a:rPr>
              <a:t>Algorithm</a:t>
            </a:r>
            <a:endParaRPr sz="2774">
              <a:latin typeface="LM Sans 12"/>
              <a:cs typeface="LM Sans 12"/>
            </a:endParaRPr>
          </a:p>
          <a:p>
            <a:pPr marL="85570">
              <a:spcBef>
                <a:spcPts val="297"/>
              </a:spcBef>
            </a:pPr>
            <a:r>
              <a:rPr sz="2180" spc="-30" dirty="0">
                <a:latin typeface="LM Sans 10"/>
                <a:cs typeface="LM Sans 10"/>
              </a:rPr>
              <a:t>Correctness </a:t>
            </a:r>
            <a:r>
              <a:rPr sz="2180" spc="-10" dirty="0">
                <a:latin typeface="LM Sans 10"/>
                <a:cs typeface="LM Sans 10"/>
              </a:rPr>
              <a:t>of the </a:t>
            </a:r>
            <a:r>
              <a:rPr sz="2180" spc="-30" dirty="0">
                <a:latin typeface="LM Sans 10"/>
                <a:cs typeface="LM Sans 10"/>
              </a:rPr>
              <a:t>Algorithm:</a:t>
            </a:r>
            <a:r>
              <a:rPr sz="2180" spc="-30" dirty="0">
                <a:solidFill>
                  <a:srgbClr val="00FF00"/>
                </a:solidFill>
                <a:latin typeface="LM Sans 10"/>
                <a:cs typeface="LM Sans 10"/>
              </a:rPr>
              <a:t>partial</a:t>
            </a:r>
            <a:r>
              <a:rPr sz="2180" spc="50" dirty="0">
                <a:solidFill>
                  <a:srgbClr val="00FF00"/>
                </a:solidFill>
                <a:latin typeface="LM Sans 10"/>
                <a:cs typeface="LM Sans 10"/>
              </a:rPr>
              <a:t> </a:t>
            </a:r>
            <a:r>
              <a:rPr sz="2180" spc="-20" dirty="0">
                <a:solidFill>
                  <a:srgbClr val="00FF00"/>
                </a:solidFill>
                <a:latin typeface="LM Sans 10"/>
                <a:cs typeface="LM Sans 10"/>
              </a:rPr>
              <a:t>correctness</a:t>
            </a:r>
            <a:r>
              <a:rPr sz="2180" spc="-20" dirty="0">
                <a:latin typeface="LM Sans 10"/>
                <a:cs typeface="LM Sans 10"/>
              </a:rPr>
              <a:t>+</a:t>
            </a:r>
            <a:r>
              <a:rPr sz="2180" spc="-20" dirty="0">
                <a:solidFill>
                  <a:srgbClr val="FF0000"/>
                </a:solidFill>
                <a:latin typeface="LM Sans 10"/>
                <a:cs typeface="LM Sans 10"/>
              </a:rPr>
              <a:t>termination</a:t>
            </a:r>
            <a:endParaRPr sz="2180">
              <a:latin typeface="LM Sans 10"/>
              <a:cs typeface="LM Sans 10"/>
            </a:endParaRPr>
          </a:p>
          <a:p>
            <a:pPr marL="85570" marR="3182442">
              <a:lnSpc>
                <a:spcPct val="102600"/>
              </a:lnSpc>
              <a:spcBef>
                <a:spcPts val="1219"/>
              </a:spcBef>
              <a:tabLst>
                <a:tab pos="1238245" algn="l"/>
                <a:tab pos="1381701" algn="l"/>
              </a:tabLst>
            </a:pPr>
            <a:r>
              <a:rPr sz="2180" spc="-10" dirty="0">
                <a:latin typeface="LM Mono 10"/>
                <a:cs typeface="LM Mono 10"/>
              </a:rPr>
              <a:t>Input:	a and b positive</a:t>
            </a:r>
            <a:r>
              <a:rPr sz="2180" spc="-198" dirty="0">
                <a:latin typeface="LM Mono 10"/>
                <a:cs typeface="LM Mono 10"/>
              </a:rPr>
              <a:t> </a:t>
            </a:r>
            <a:r>
              <a:rPr sz="2180" spc="-10" dirty="0">
                <a:latin typeface="LM Mono 10"/>
                <a:cs typeface="LM Mono 10"/>
              </a:rPr>
              <a:t>integers  Output:		gcd(a,b)</a:t>
            </a:r>
            <a:endParaRPr sz="2180">
              <a:latin typeface="LM Mono 10"/>
              <a:cs typeface="LM Mono 10"/>
            </a:endParaRPr>
          </a:p>
          <a:p>
            <a:pPr marL="517194">
              <a:spcBef>
                <a:spcPts val="69"/>
              </a:spcBef>
            </a:pPr>
            <a:r>
              <a:rPr sz="2180" spc="-10" dirty="0">
                <a:latin typeface="LM Mono 10"/>
                <a:cs typeface="LM Mono 10"/>
              </a:rPr>
              <a:t>x :=</a:t>
            </a:r>
            <a:r>
              <a:rPr sz="2180" spc="-20" dirty="0">
                <a:latin typeface="LM Mono 10"/>
                <a:cs typeface="LM Mono 10"/>
              </a:rPr>
              <a:t> </a:t>
            </a:r>
            <a:r>
              <a:rPr sz="2180" spc="-10" dirty="0">
                <a:latin typeface="LM Mono 10"/>
                <a:cs typeface="LM Mono 10"/>
              </a:rPr>
              <a:t>max(a,b)</a:t>
            </a:r>
            <a:endParaRPr sz="2180">
              <a:latin typeface="LM Mono 10"/>
              <a:cs typeface="LM Mono 10"/>
            </a:endParaRPr>
          </a:p>
          <a:p>
            <a:pPr marL="517194" marR="5054910">
              <a:lnSpc>
                <a:spcPct val="102699"/>
              </a:lnSpc>
            </a:pPr>
            <a:r>
              <a:rPr sz="2180" spc="-10" dirty="0">
                <a:latin typeface="LM Mono 10"/>
                <a:cs typeface="LM Mono 10"/>
              </a:rPr>
              <a:t>y := min(a,b) </a:t>
            </a:r>
            <a:r>
              <a:rPr sz="2180" spc="-10" dirty="0">
                <a:solidFill>
                  <a:srgbClr val="00FF00"/>
                </a:solidFill>
                <a:latin typeface="LM Mono 10"/>
                <a:cs typeface="LM Mono 10"/>
              </a:rPr>
              <a:t> gcd(x,y)=gcd(a,b)</a:t>
            </a:r>
            <a:endParaRPr sz="2180">
              <a:latin typeface="LM Mono 10"/>
              <a:cs typeface="LM Mono 10"/>
            </a:endParaRPr>
          </a:p>
          <a:p>
            <a:pPr marL="517194">
              <a:spcBef>
                <a:spcPts val="69"/>
              </a:spcBef>
              <a:tabLst>
                <a:tab pos="5054910" algn="l"/>
              </a:tabLst>
            </a:pPr>
            <a:r>
              <a:rPr sz="2180" spc="-10" dirty="0">
                <a:latin typeface="LM Mono 10"/>
                <a:cs typeface="LM Mono 10"/>
              </a:rPr>
              <a:t>while </a:t>
            </a:r>
            <a:r>
              <a:rPr sz="2180" spc="-20" dirty="0">
                <a:latin typeface="LM Mono 10"/>
                <a:cs typeface="LM Mono 10"/>
              </a:rPr>
              <a:t>(y</a:t>
            </a:r>
            <a:r>
              <a:rPr sz="2180" i="1" spc="-20" dirty="0">
                <a:latin typeface="Arial"/>
                <a:cs typeface="Arial"/>
              </a:rPr>
              <a:t>ƒ</a:t>
            </a:r>
            <a:r>
              <a:rPr sz="2180" spc="-20" dirty="0">
                <a:latin typeface="MathJax_Main"/>
                <a:cs typeface="MathJax_Main"/>
              </a:rPr>
              <a:t>=</a:t>
            </a:r>
            <a:r>
              <a:rPr sz="2180" spc="-20" dirty="0">
                <a:latin typeface="LM Mono 10"/>
                <a:cs typeface="LM Mono 10"/>
              </a:rPr>
              <a:t>0)</a:t>
            </a:r>
            <a:r>
              <a:rPr sz="2180" spc="10" dirty="0">
                <a:latin typeface="LM Mono 10"/>
                <a:cs typeface="LM Mono 10"/>
              </a:rPr>
              <a:t> </a:t>
            </a:r>
            <a:r>
              <a:rPr sz="2180" spc="-10" dirty="0">
                <a:latin typeface="LM Mono 10"/>
                <a:cs typeface="LM Mono 10"/>
              </a:rPr>
              <a:t>do</a:t>
            </a:r>
            <a:r>
              <a:rPr sz="2180" spc="-10" dirty="0">
                <a:solidFill>
                  <a:srgbClr val="00FF00"/>
                </a:solidFill>
                <a:latin typeface="LM Mono 10"/>
                <a:cs typeface="LM Mono 10"/>
              </a:rPr>
              <a:t>Loop</a:t>
            </a:r>
            <a:r>
              <a:rPr sz="2180" dirty="0">
                <a:solidFill>
                  <a:srgbClr val="00FF00"/>
                </a:solidFill>
                <a:latin typeface="LM Mono 10"/>
                <a:cs typeface="LM Mono 10"/>
              </a:rPr>
              <a:t> </a:t>
            </a:r>
            <a:r>
              <a:rPr sz="2180" spc="-10" dirty="0">
                <a:solidFill>
                  <a:srgbClr val="00FF00"/>
                </a:solidFill>
                <a:latin typeface="LM Mono 10"/>
                <a:cs typeface="LM Mono 10"/>
              </a:rPr>
              <a:t>invariant:	gcd(x,y)=gcd(a,b)</a:t>
            </a:r>
            <a:endParaRPr sz="2180">
              <a:latin typeface="LM Mono 10"/>
              <a:cs typeface="LM Mono 10"/>
            </a:endParaRPr>
          </a:p>
          <a:p>
            <a:pPr marL="805363" marR="10067">
              <a:lnSpc>
                <a:spcPct val="102600"/>
              </a:lnSpc>
            </a:pPr>
            <a:r>
              <a:rPr sz="2180" spc="-10" dirty="0">
                <a:latin typeface="LM Mono 10"/>
                <a:cs typeface="LM Mono 10"/>
              </a:rPr>
              <a:t>r := x mod y</a:t>
            </a:r>
            <a:r>
              <a:rPr sz="2180" spc="-10" dirty="0">
                <a:solidFill>
                  <a:srgbClr val="00FF00"/>
                </a:solidFill>
                <a:latin typeface="LM Mono 10"/>
                <a:cs typeface="LM Mono 10"/>
              </a:rPr>
              <a:t>by the previous THM:</a:t>
            </a:r>
            <a:r>
              <a:rPr sz="2180" spc="-188" dirty="0">
                <a:solidFill>
                  <a:srgbClr val="00FF00"/>
                </a:solidFill>
                <a:latin typeface="LM Mono 10"/>
                <a:cs typeface="LM Mono 10"/>
              </a:rPr>
              <a:t> </a:t>
            </a:r>
            <a:r>
              <a:rPr sz="2180" spc="-10" dirty="0">
                <a:solidFill>
                  <a:srgbClr val="00FF00"/>
                </a:solidFill>
                <a:latin typeface="LM Mono 10"/>
                <a:cs typeface="LM Mono 10"/>
              </a:rPr>
              <a:t>gcd(x,y)=gcd(y,r) </a:t>
            </a:r>
            <a:r>
              <a:rPr sz="2180" spc="-10" dirty="0">
                <a:latin typeface="LM Mono 10"/>
                <a:cs typeface="LM Mono 10"/>
              </a:rPr>
              <a:t> x:=y</a:t>
            </a:r>
            <a:endParaRPr sz="2180">
              <a:latin typeface="LM Mono 10"/>
              <a:cs typeface="LM Mono 10"/>
            </a:endParaRPr>
          </a:p>
          <a:p>
            <a:pPr marL="805363">
              <a:spcBef>
                <a:spcPts val="69"/>
              </a:spcBef>
            </a:pPr>
            <a:r>
              <a:rPr sz="2180" spc="-10" dirty="0">
                <a:latin typeface="LM Mono 10"/>
                <a:cs typeface="LM Mono 10"/>
              </a:rPr>
              <a:t>y:=r</a:t>
            </a:r>
            <a:endParaRPr sz="2180">
              <a:latin typeface="LM Mono 10"/>
              <a:cs typeface="LM Mono 10"/>
            </a:endParaRPr>
          </a:p>
          <a:p>
            <a:pPr marL="517194" marR="1361567">
              <a:lnSpc>
                <a:spcPct val="102600"/>
              </a:lnSpc>
            </a:pPr>
            <a:r>
              <a:rPr sz="2180" spc="-10" dirty="0">
                <a:latin typeface="LM Mono 10"/>
                <a:cs typeface="LM Mono 10"/>
              </a:rPr>
              <a:t>endwhile </a:t>
            </a:r>
            <a:r>
              <a:rPr sz="1189" spc="-10" dirty="0">
                <a:solidFill>
                  <a:srgbClr val="FF0000"/>
                </a:solidFill>
                <a:latin typeface="LM Mono 8"/>
                <a:cs typeface="LM Mono 8"/>
              </a:rPr>
              <a:t>(loop terminates since </a:t>
            </a:r>
            <a:r>
              <a:rPr sz="1189" spc="238" dirty="0">
                <a:solidFill>
                  <a:srgbClr val="FF0000"/>
                </a:solidFill>
                <a:latin typeface="LM Mono 8"/>
                <a:cs typeface="LM Mono 8"/>
              </a:rPr>
              <a:t>y</a:t>
            </a:r>
            <a:r>
              <a:rPr sz="1189" i="1" spc="238" dirty="0">
                <a:solidFill>
                  <a:srgbClr val="FF0000"/>
                </a:solidFill>
                <a:latin typeface="Arial"/>
                <a:cs typeface="Arial"/>
              </a:rPr>
              <a:t>≥ </a:t>
            </a:r>
            <a:r>
              <a:rPr sz="1189" spc="-10" dirty="0">
                <a:solidFill>
                  <a:srgbClr val="FF0000"/>
                </a:solidFill>
                <a:latin typeface="LM Roman 6"/>
                <a:cs typeface="LM Roman 6"/>
              </a:rPr>
              <a:t>0 </a:t>
            </a:r>
            <a:r>
              <a:rPr sz="1189" spc="-10" dirty="0">
                <a:solidFill>
                  <a:srgbClr val="FF0000"/>
                </a:solidFill>
                <a:latin typeface="LM Mono 8"/>
                <a:cs typeface="LM Mono 8"/>
              </a:rPr>
              <a:t>and decreases at each iteration)  </a:t>
            </a:r>
            <a:r>
              <a:rPr sz="2180" spc="-10" dirty="0">
                <a:solidFill>
                  <a:srgbClr val="00FF00"/>
                </a:solidFill>
                <a:latin typeface="LM Mono 10"/>
                <a:cs typeface="LM Mono 10"/>
              </a:rPr>
              <a:t>postcondition gcd(x,y)=gcd(a,b) and y=0  postcondition</a:t>
            </a:r>
            <a:r>
              <a:rPr sz="2180" spc="-30" dirty="0">
                <a:solidFill>
                  <a:srgbClr val="00FF00"/>
                </a:solidFill>
                <a:latin typeface="LM Mono 10"/>
                <a:cs typeface="LM Mono 10"/>
              </a:rPr>
              <a:t> </a:t>
            </a:r>
            <a:r>
              <a:rPr sz="2180" spc="-10" dirty="0">
                <a:solidFill>
                  <a:srgbClr val="00FF00"/>
                </a:solidFill>
                <a:latin typeface="LM Mono 10"/>
                <a:cs typeface="LM Mono 10"/>
              </a:rPr>
              <a:t>x=gcd(x,0)=gcd(a,b)</a:t>
            </a:r>
            <a:endParaRPr sz="2180">
              <a:latin typeface="LM Mono 10"/>
              <a:cs typeface="LM Mono 10"/>
            </a:endParaRPr>
          </a:p>
          <a:p>
            <a:pPr marL="517194">
              <a:spcBef>
                <a:spcPts val="69"/>
              </a:spcBef>
            </a:pPr>
            <a:r>
              <a:rPr sz="2180" spc="-10" dirty="0">
                <a:latin typeface="LM Mono 10"/>
                <a:cs typeface="LM Mono 10"/>
              </a:rPr>
              <a:t>return</a:t>
            </a:r>
            <a:r>
              <a:rPr sz="2180" spc="-20" dirty="0">
                <a:latin typeface="LM Mono 10"/>
                <a:cs typeface="LM Mono 10"/>
              </a:rPr>
              <a:t> </a:t>
            </a:r>
            <a:r>
              <a:rPr sz="2180" spc="-10" dirty="0">
                <a:latin typeface="LM Mono 10"/>
                <a:cs typeface="LM Mono 10"/>
              </a:rPr>
              <a:t>x</a:t>
            </a:r>
            <a:endParaRPr sz="2180">
              <a:latin typeface="LM Mono 10"/>
              <a:cs typeface="LM Mono 10"/>
            </a:endParaRPr>
          </a:p>
        </p:txBody>
      </p:sp>
    </p:spTree>
    <p:extLst>
      <p:ext uri="{BB962C8B-B14F-4D97-AF65-F5344CB8AC3E}">
        <p14:creationId xmlns:p14="http://schemas.microsoft.com/office/powerpoint/2010/main" val="1389708740"/>
      </p:ext>
    </p:extLst>
  </p:cSld>
  <p:clrMapOvr>
    <a:masterClrMapping/>
  </p:clrMapOvr>
  <p:transition>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object 43"/>
          <p:cNvSpPr txBox="1"/>
          <p:nvPr/>
        </p:nvSpPr>
        <p:spPr>
          <a:xfrm>
            <a:off x="1528195" y="503867"/>
            <a:ext cx="9131836" cy="199518"/>
          </a:xfrm>
          <a:prstGeom prst="rect">
            <a:avLst/>
          </a:prstGeom>
          <a:solidFill>
            <a:srgbClr val="8484D1"/>
          </a:solidFill>
        </p:spPr>
        <p:txBody>
          <a:bodyPr vert="horz" wrap="square" lIns="0" tIns="16359" rIns="0" bIns="0" rtlCol="0">
            <a:spAutoFit/>
          </a:bodyPr>
          <a:lstStyle/>
          <a:p>
            <a:pPr marL="213925">
              <a:spcBef>
                <a:spcPts val="129"/>
              </a:spcBef>
            </a:pPr>
            <a:r>
              <a:rPr sz="1189" spc="-10" dirty="0">
                <a:solidFill>
                  <a:srgbClr val="FFFFFF"/>
                </a:solidFill>
                <a:latin typeface="LM Sans 8"/>
                <a:cs typeface="LM Sans 8"/>
              </a:rPr>
              <a:t>GCDs and</a:t>
            </a:r>
            <a:r>
              <a:rPr sz="1189" spc="-20" dirty="0">
                <a:solidFill>
                  <a:srgbClr val="FFFFFF"/>
                </a:solidFill>
                <a:latin typeface="LM Sans 8"/>
                <a:cs typeface="LM Sans 8"/>
              </a:rPr>
              <a:t> </a:t>
            </a:r>
            <a:r>
              <a:rPr sz="1189" spc="-10" dirty="0">
                <a:solidFill>
                  <a:srgbClr val="FFFFFF"/>
                </a:solidFill>
                <a:latin typeface="LM Sans 8"/>
                <a:cs typeface="LM Sans 8"/>
              </a:rPr>
              <a:t>LCMs</a:t>
            </a:r>
            <a:endParaRPr sz="1189">
              <a:latin typeface="LM Sans 8"/>
              <a:cs typeface="LM Sans 8"/>
            </a:endParaRPr>
          </a:p>
        </p:txBody>
      </p:sp>
      <p:sp>
        <p:nvSpPr>
          <p:cNvPr id="44" name="object 44"/>
          <p:cNvSpPr txBox="1"/>
          <p:nvPr/>
        </p:nvSpPr>
        <p:spPr>
          <a:xfrm>
            <a:off x="1717046" y="889973"/>
            <a:ext cx="7742617" cy="888130"/>
          </a:xfrm>
          <a:prstGeom prst="rect">
            <a:avLst/>
          </a:prstGeom>
        </p:spPr>
        <p:txBody>
          <a:bodyPr vert="horz" wrap="square" lIns="0" tIns="33975" rIns="0" bIns="0" rtlCol="0">
            <a:spAutoFit/>
          </a:bodyPr>
          <a:lstStyle/>
          <a:p>
            <a:pPr marL="25168">
              <a:spcBef>
                <a:spcPts val="268"/>
              </a:spcBef>
            </a:pPr>
            <a:r>
              <a:rPr sz="2774" spc="30" dirty="0">
                <a:solidFill>
                  <a:srgbClr val="3333B2"/>
                </a:solidFill>
                <a:latin typeface="LM Sans 12"/>
                <a:cs typeface="LM Sans 12"/>
              </a:rPr>
              <a:t>Applying Euclidean </a:t>
            </a:r>
            <a:r>
              <a:rPr sz="2774" spc="10" dirty="0">
                <a:solidFill>
                  <a:srgbClr val="3333B2"/>
                </a:solidFill>
                <a:latin typeface="LM Sans 12"/>
                <a:cs typeface="LM Sans 12"/>
              </a:rPr>
              <a:t>Algorithm </a:t>
            </a:r>
            <a:r>
              <a:rPr sz="2774" spc="20" dirty="0">
                <a:solidFill>
                  <a:srgbClr val="3333B2"/>
                </a:solidFill>
                <a:latin typeface="LM Sans 12"/>
                <a:cs typeface="LM Sans 12"/>
              </a:rPr>
              <a:t>to find gcd</a:t>
            </a:r>
            <a:r>
              <a:rPr sz="2774" spc="20" dirty="0">
                <a:solidFill>
                  <a:srgbClr val="3333B2"/>
                </a:solidFill>
                <a:latin typeface="LM Roman 12"/>
                <a:cs typeface="LM Roman 12"/>
              </a:rPr>
              <a:t>(123</a:t>
            </a:r>
            <a:r>
              <a:rPr sz="2774" i="1" spc="20" dirty="0">
                <a:solidFill>
                  <a:srgbClr val="3333B2"/>
                </a:solidFill>
                <a:latin typeface="Arial"/>
                <a:cs typeface="Arial"/>
              </a:rPr>
              <a:t>,</a:t>
            </a:r>
            <a:r>
              <a:rPr sz="2774" i="1" spc="-396" dirty="0">
                <a:solidFill>
                  <a:srgbClr val="3333B2"/>
                </a:solidFill>
                <a:latin typeface="Arial"/>
                <a:cs typeface="Arial"/>
              </a:rPr>
              <a:t> </a:t>
            </a:r>
            <a:r>
              <a:rPr sz="2774" spc="20" dirty="0">
                <a:solidFill>
                  <a:srgbClr val="3333B2"/>
                </a:solidFill>
                <a:latin typeface="LM Roman 12"/>
                <a:cs typeface="LM Roman 12"/>
              </a:rPr>
              <a:t>277)</a:t>
            </a:r>
            <a:r>
              <a:rPr sz="2774" spc="20" dirty="0">
                <a:solidFill>
                  <a:srgbClr val="3333B2"/>
                </a:solidFill>
                <a:latin typeface="LM Sans 12"/>
                <a:cs typeface="LM Sans 12"/>
              </a:rPr>
              <a:t>:</a:t>
            </a:r>
            <a:endParaRPr sz="2774">
              <a:latin typeface="LM Sans 12"/>
              <a:cs typeface="LM Sans 12"/>
            </a:endParaRPr>
          </a:p>
        </p:txBody>
      </p:sp>
      <p:sp>
        <p:nvSpPr>
          <p:cNvPr id="45" name="object 45"/>
          <p:cNvSpPr txBox="1"/>
          <p:nvPr/>
        </p:nvSpPr>
        <p:spPr>
          <a:xfrm>
            <a:off x="4246982" y="2352855"/>
            <a:ext cx="1622011" cy="2554545"/>
          </a:xfrm>
          <a:prstGeom prst="rect">
            <a:avLst/>
          </a:prstGeom>
        </p:spPr>
        <p:txBody>
          <a:bodyPr vert="horz" wrap="square" lIns="0" tIns="109474" rIns="0" bIns="0" rtlCol="0">
            <a:spAutoFit/>
          </a:bodyPr>
          <a:lstStyle/>
          <a:p>
            <a:pPr marR="10067" algn="r">
              <a:spcBef>
                <a:spcPts val="860"/>
              </a:spcBef>
            </a:pPr>
            <a:r>
              <a:rPr sz="2180" spc="-10" dirty="0">
                <a:latin typeface="MathJax_Main"/>
                <a:cs typeface="MathJax_Main"/>
              </a:rPr>
              <a:t>277</a:t>
            </a:r>
            <a:endParaRPr sz="2180">
              <a:latin typeface="MathJax_Main"/>
              <a:cs typeface="MathJax_Main"/>
            </a:endParaRPr>
          </a:p>
          <a:p>
            <a:pPr marR="10067" algn="r">
              <a:spcBef>
                <a:spcPts val="662"/>
              </a:spcBef>
            </a:pPr>
            <a:r>
              <a:rPr sz="2180" spc="-10" dirty="0">
                <a:latin typeface="MathJax_Main"/>
                <a:cs typeface="MathJax_Main"/>
              </a:rPr>
              <a:t>123</a:t>
            </a:r>
            <a:endParaRPr sz="2180">
              <a:latin typeface="MathJax_Main"/>
              <a:cs typeface="MathJax_Main"/>
            </a:endParaRPr>
          </a:p>
          <a:p>
            <a:pPr marR="10067" algn="r">
              <a:spcBef>
                <a:spcPts val="654"/>
              </a:spcBef>
            </a:pPr>
            <a:r>
              <a:rPr sz="2180" spc="-10" dirty="0">
                <a:latin typeface="MathJax_Main"/>
                <a:cs typeface="MathJax_Main"/>
              </a:rPr>
              <a:t>31</a:t>
            </a:r>
            <a:endParaRPr sz="2180">
              <a:latin typeface="MathJax_Main"/>
              <a:cs typeface="MathJax_Main"/>
            </a:endParaRPr>
          </a:p>
          <a:p>
            <a:pPr marL="25168" marR="10067" indent="1296131" algn="r">
              <a:lnSpc>
                <a:spcPct val="125299"/>
              </a:lnSpc>
            </a:pPr>
            <a:r>
              <a:rPr sz="2180" spc="-10" dirty="0">
                <a:latin typeface="MathJax_Main"/>
                <a:cs typeface="MathJax_Main"/>
              </a:rPr>
              <a:t>30  gcd(123</a:t>
            </a:r>
            <a:r>
              <a:rPr sz="2180" i="1" spc="-10" dirty="0">
                <a:latin typeface="Times New Roman"/>
                <a:cs typeface="Times New Roman"/>
              </a:rPr>
              <a:t>,</a:t>
            </a:r>
            <a:r>
              <a:rPr sz="2180" i="1" spc="-317" dirty="0">
                <a:latin typeface="Times New Roman"/>
                <a:cs typeface="Times New Roman"/>
              </a:rPr>
              <a:t> </a:t>
            </a:r>
            <a:r>
              <a:rPr sz="2180" spc="-10" dirty="0">
                <a:latin typeface="MathJax_Main"/>
                <a:cs typeface="MathJax_Main"/>
              </a:rPr>
              <a:t>277)</a:t>
            </a:r>
            <a:endParaRPr sz="2180">
              <a:latin typeface="MathJax_Main"/>
              <a:cs typeface="MathJax_Main"/>
            </a:endParaRPr>
          </a:p>
        </p:txBody>
      </p:sp>
      <p:sp>
        <p:nvSpPr>
          <p:cNvPr id="46" name="object 46"/>
          <p:cNvSpPr txBox="1"/>
          <p:nvPr/>
        </p:nvSpPr>
        <p:spPr>
          <a:xfrm>
            <a:off x="6532904" y="3688242"/>
            <a:ext cx="1133772" cy="358348"/>
          </a:xfrm>
          <a:prstGeom prst="rect">
            <a:avLst/>
          </a:prstGeom>
        </p:spPr>
        <p:txBody>
          <a:bodyPr vert="horz" wrap="square" lIns="0" tIns="22650" rIns="0" bIns="0" rtlCol="0">
            <a:spAutoFit/>
          </a:bodyPr>
          <a:lstStyle/>
          <a:p>
            <a:pPr marL="25168">
              <a:spcBef>
                <a:spcPts val="178"/>
              </a:spcBef>
            </a:pPr>
            <a:r>
              <a:rPr sz="2180" u="sng" spc="-10" dirty="0">
                <a:uFill>
                  <a:solidFill>
                    <a:srgbClr val="000000"/>
                  </a:solidFill>
                </a:uFill>
                <a:latin typeface="MathJax_Main"/>
                <a:cs typeface="MathJax_Main"/>
              </a:rPr>
              <a:t>1</a:t>
            </a:r>
            <a:r>
              <a:rPr sz="2180" spc="-10" dirty="0">
                <a:latin typeface="MathJax_Main"/>
                <a:cs typeface="MathJax_Main"/>
              </a:rPr>
              <a:t> </a:t>
            </a:r>
            <a:r>
              <a:rPr sz="2180" i="1" spc="-10" dirty="0">
                <a:latin typeface="Arial"/>
                <a:cs typeface="Arial"/>
              </a:rPr>
              <a:t>·</a:t>
            </a:r>
            <a:r>
              <a:rPr sz="2180" i="1" spc="-466" dirty="0">
                <a:latin typeface="Arial"/>
                <a:cs typeface="Arial"/>
              </a:rPr>
              <a:t> </a:t>
            </a:r>
            <a:r>
              <a:rPr sz="2180" spc="-10" dirty="0">
                <a:latin typeface="MathJax_Main"/>
                <a:cs typeface="MathJax_Main"/>
              </a:rPr>
              <a:t>30 </a:t>
            </a:r>
            <a:r>
              <a:rPr sz="2180" spc="-20" dirty="0">
                <a:latin typeface="MathJax_Main"/>
                <a:cs typeface="MathJax_Main"/>
              </a:rPr>
              <a:t>+ </a:t>
            </a:r>
            <a:r>
              <a:rPr sz="2180" spc="-10" dirty="0">
                <a:latin typeface="MathJax_Main"/>
                <a:cs typeface="MathJax_Main"/>
              </a:rPr>
              <a:t>0</a:t>
            </a:r>
            <a:endParaRPr sz="2180">
              <a:latin typeface="MathJax_Main"/>
              <a:cs typeface="MathJax_Main"/>
            </a:endParaRPr>
          </a:p>
        </p:txBody>
      </p:sp>
      <p:sp>
        <p:nvSpPr>
          <p:cNvPr id="47" name="object 47"/>
          <p:cNvSpPr txBox="1"/>
          <p:nvPr/>
        </p:nvSpPr>
        <p:spPr>
          <a:xfrm>
            <a:off x="6068685" y="2352854"/>
            <a:ext cx="1872423" cy="2146998"/>
          </a:xfrm>
          <a:prstGeom prst="rect">
            <a:avLst/>
          </a:prstGeom>
        </p:spPr>
        <p:txBody>
          <a:bodyPr vert="horz" wrap="square" lIns="0" tIns="109474" rIns="0" bIns="0" rtlCol="0">
            <a:spAutoFit/>
          </a:bodyPr>
          <a:lstStyle/>
          <a:p>
            <a:pPr marL="25168">
              <a:spcBef>
                <a:spcPts val="860"/>
              </a:spcBef>
            </a:pPr>
            <a:r>
              <a:rPr sz="2180" spc="-20" dirty="0">
                <a:latin typeface="MathJax_Main"/>
                <a:cs typeface="MathJax_Main"/>
              </a:rPr>
              <a:t>= </a:t>
            </a:r>
            <a:r>
              <a:rPr sz="2180" spc="-10" dirty="0">
                <a:latin typeface="MathJax_Main"/>
                <a:cs typeface="MathJax_Main"/>
              </a:rPr>
              <a:t>123 </a:t>
            </a:r>
            <a:r>
              <a:rPr sz="2180" i="1" spc="-10" dirty="0">
                <a:latin typeface="Arial"/>
                <a:cs typeface="Arial"/>
              </a:rPr>
              <a:t>· </a:t>
            </a:r>
            <a:r>
              <a:rPr sz="2180" spc="-10" dirty="0">
                <a:latin typeface="MathJax_Main"/>
                <a:cs typeface="MathJax_Main"/>
              </a:rPr>
              <a:t>2 </a:t>
            </a:r>
            <a:r>
              <a:rPr sz="2180" spc="-20" dirty="0">
                <a:latin typeface="MathJax_Main"/>
                <a:cs typeface="MathJax_Main"/>
              </a:rPr>
              <a:t>+</a:t>
            </a:r>
            <a:r>
              <a:rPr sz="2180" spc="-79" dirty="0">
                <a:latin typeface="MathJax_Main"/>
                <a:cs typeface="MathJax_Main"/>
              </a:rPr>
              <a:t> </a:t>
            </a:r>
            <a:r>
              <a:rPr sz="2180" spc="-10" dirty="0">
                <a:latin typeface="MathJax_Main"/>
                <a:cs typeface="MathJax_Main"/>
              </a:rPr>
              <a:t>31</a:t>
            </a:r>
            <a:endParaRPr sz="2180">
              <a:latin typeface="MathJax_Main"/>
              <a:cs typeface="MathJax_Main"/>
            </a:endParaRPr>
          </a:p>
          <a:p>
            <a:pPr marL="25168">
              <a:spcBef>
                <a:spcPts val="662"/>
              </a:spcBef>
            </a:pPr>
            <a:r>
              <a:rPr sz="2180" spc="-20" dirty="0">
                <a:latin typeface="MathJax_Main"/>
                <a:cs typeface="MathJax_Main"/>
              </a:rPr>
              <a:t>= </a:t>
            </a:r>
            <a:r>
              <a:rPr sz="2180" spc="-10" dirty="0">
                <a:latin typeface="MathJax_Main"/>
                <a:cs typeface="MathJax_Main"/>
              </a:rPr>
              <a:t>31 </a:t>
            </a:r>
            <a:r>
              <a:rPr sz="2180" i="1" spc="-10" dirty="0">
                <a:latin typeface="Arial"/>
                <a:cs typeface="Arial"/>
              </a:rPr>
              <a:t>· </a:t>
            </a:r>
            <a:r>
              <a:rPr sz="2180" spc="-10" dirty="0">
                <a:latin typeface="MathJax_Main"/>
                <a:cs typeface="MathJax_Main"/>
              </a:rPr>
              <a:t>3 </a:t>
            </a:r>
            <a:r>
              <a:rPr sz="2180" spc="-20" dirty="0">
                <a:latin typeface="MathJax_Main"/>
                <a:cs typeface="MathJax_Main"/>
              </a:rPr>
              <a:t>+</a:t>
            </a:r>
            <a:r>
              <a:rPr sz="2180" spc="-50" dirty="0">
                <a:latin typeface="MathJax_Main"/>
                <a:cs typeface="MathJax_Main"/>
              </a:rPr>
              <a:t> </a:t>
            </a:r>
            <a:r>
              <a:rPr sz="2180" spc="-10" dirty="0">
                <a:latin typeface="MathJax_Main"/>
                <a:cs typeface="MathJax_Main"/>
              </a:rPr>
              <a:t>30</a:t>
            </a:r>
            <a:endParaRPr sz="2180">
              <a:latin typeface="MathJax_Main"/>
              <a:cs typeface="MathJax_Main"/>
            </a:endParaRPr>
          </a:p>
          <a:p>
            <a:pPr marL="25168">
              <a:spcBef>
                <a:spcPts val="654"/>
              </a:spcBef>
            </a:pPr>
            <a:r>
              <a:rPr sz="2180" spc="-20" dirty="0">
                <a:latin typeface="MathJax_Main"/>
                <a:cs typeface="MathJax_Main"/>
              </a:rPr>
              <a:t>= </a:t>
            </a:r>
            <a:r>
              <a:rPr sz="2180" spc="-10" dirty="0">
                <a:latin typeface="MathJax_Main"/>
                <a:cs typeface="MathJax_Main"/>
              </a:rPr>
              <a:t>30 </a:t>
            </a:r>
            <a:r>
              <a:rPr sz="2180" i="1" spc="-10" dirty="0">
                <a:latin typeface="Arial"/>
                <a:cs typeface="Arial"/>
              </a:rPr>
              <a:t>· </a:t>
            </a:r>
            <a:r>
              <a:rPr sz="2180" spc="-10" dirty="0">
                <a:latin typeface="MathJax_Main"/>
                <a:cs typeface="MathJax_Main"/>
              </a:rPr>
              <a:t>1 </a:t>
            </a:r>
            <a:r>
              <a:rPr sz="2180" spc="-20" dirty="0">
                <a:latin typeface="MathJax_Main"/>
                <a:cs typeface="MathJax_Main"/>
              </a:rPr>
              <a:t>+</a:t>
            </a:r>
            <a:r>
              <a:rPr sz="2180" spc="-30" dirty="0">
                <a:latin typeface="MathJax_Main"/>
                <a:cs typeface="MathJax_Main"/>
              </a:rPr>
              <a:t> </a:t>
            </a:r>
            <a:r>
              <a:rPr sz="2180" spc="-10" dirty="0">
                <a:latin typeface="MathJax_Main"/>
                <a:cs typeface="MathJax_Main"/>
              </a:rPr>
              <a:t>1</a:t>
            </a:r>
            <a:endParaRPr sz="2180">
              <a:latin typeface="MathJax_Main"/>
              <a:cs typeface="MathJax_Main"/>
            </a:endParaRPr>
          </a:p>
          <a:p>
            <a:pPr marL="25168">
              <a:spcBef>
                <a:spcPts val="664"/>
              </a:spcBef>
            </a:pPr>
            <a:r>
              <a:rPr sz="2180" spc="-20" dirty="0">
                <a:latin typeface="MathJax_Main"/>
                <a:cs typeface="MathJax_Main"/>
              </a:rPr>
              <a:t>=</a:t>
            </a:r>
            <a:endParaRPr sz="2180">
              <a:latin typeface="MathJax_Main"/>
              <a:cs typeface="MathJax_Main"/>
            </a:endParaRPr>
          </a:p>
          <a:p>
            <a:pPr marL="25168">
              <a:spcBef>
                <a:spcPts val="664"/>
              </a:spcBef>
            </a:pPr>
            <a:r>
              <a:rPr sz="2180" spc="-20" dirty="0">
                <a:latin typeface="MathJax_Main"/>
                <a:cs typeface="MathJax_Main"/>
              </a:rPr>
              <a:t>=</a:t>
            </a:r>
            <a:r>
              <a:rPr sz="2180" spc="337" dirty="0">
                <a:latin typeface="MathJax_Main"/>
                <a:cs typeface="MathJax_Main"/>
              </a:rPr>
              <a:t> </a:t>
            </a:r>
            <a:r>
              <a:rPr sz="2180" spc="-10" dirty="0">
                <a:latin typeface="MathJax_Main"/>
                <a:cs typeface="MathJax_Main"/>
              </a:rPr>
              <a:t>1</a:t>
            </a:r>
            <a:endParaRPr sz="2180">
              <a:latin typeface="MathJax_Main"/>
              <a:cs typeface="MathJax_Main"/>
            </a:endParaRPr>
          </a:p>
        </p:txBody>
      </p:sp>
      <p:grpSp>
        <p:nvGrpSpPr>
          <p:cNvPr id="48" name="object 48"/>
          <p:cNvGrpSpPr/>
          <p:nvPr/>
        </p:nvGrpSpPr>
        <p:grpSpPr>
          <a:xfrm>
            <a:off x="1802740" y="5121251"/>
            <a:ext cx="6840383" cy="692092"/>
            <a:chOff x="138544" y="2584335"/>
            <a:chExt cx="3451860" cy="349250"/>
          </a:xfrm>
        </p:grpSpPr>
        <p:sp>
          <p:nvSpPr>
            <p:cNvPr id="49" name="object 49"/>
            <p:cNvSpPr/>
            <p:nvPr/>
          </p:nvSpPr>
          <p:spPr>
            <a:xfrm>
              <a:off x="365645" y="2584335"/>
              <a:ext cx="0" cy="172085"/>
            </a:xfrm>
            <a:custGeom>
              <a:avLst/>
              <a:gdLst/>
              <a:ahLst/>
              <a:cxnLst/>
              <a:rect l="l" t="t" r="r" b="b"/>
              <a:pathLst>
                <a:path h="172085">
                  <a:moveTo>
                    <a:pt x="0" y="172072"/>
                  </a:moveTo>
                  <a:lnTo>
                    <a:pt x="0" y="0"/>
                  </a:lnTo>
                </a:path>
              </a:pathLst>
            </a:custGeom>
            <a:ln w="5054">
              <a:solidFill>
                <a:srgbClr val="000000"/>
              </a:solidFill>
            </a:ln>
          </p:spPr>
          <p:txBody>
            <a:bodyPr wrap="square" lIns="0" tIns="0" rIns="0" bIns="0" rtlCol="0"/>
            <a:lstStyle/>
            <a:p>
              <a:endParaRPr sz="3567"/>
            </a:p>
          </p:txBody>
        </p:sp>
        <p:sp>
          <p:nvSpPr>
            <p:cNvPr id="50" name="object 50"/>
            <p:cNvSpPr/>
            <p:nvPr/>
          </p:nvSpPr>
          <p:spPr>
            <a:xfrm>
              <a:off x="138544" y="2758935"/>
              <a:ext cx="3451860" cy="0"/>
            </a:xfrm>
            <a:custGeom>
              <a:avLst/>
              <a:gdLst/>
              <a:ahLst/>
              <a:cxnLst/>
              <a:rect l="l" t="t" r="r" b="b"/>
              <a:pathLst>
                <a:path w="3451860">
                  <a:moveTo>
                    <a:pt x="0" y="0"/>
                  </a:moveTo>
                  <a:lnTo>
                    <a:pt x="3451809" y="0"/>
                  </a:lnTo>
                </a:path>
              </a:pathLst>
            </a:custGeom>
            <a:ln w="5054">
              <a:solidFill>
                <a:srgbClr val="000000"/>
              </a:solidFill>
            </a:ln>
          </p:spPr>
          <p:txBody>
            <a:bodyPr wrap="square" lIns="0" tIns="0" rIns="0" bIns="0" rtlCol="0"/>
            <a:lstStyle/>
            <a:p>
              <a:endParaRPr sz="3567"/>
            </a:p>
          </p:txBody>
        </p:sp>
        <p:sp>
          <p:nvSpPr>
            <p:cNvPr id="51" name="object 51"/>
            <p:cNvSpPr/>
            <p:nvPr/>
          </p:nvSpPr>
          <p:spPr>
            <a:xfrm>
              <a:off x="365645" y="2761475"/>
              <a:ext cx="0" cy="172085"/>
            </a:xfrm>
            <a:custGeom>
              <a:avLst/>
              <a:gdLst/>
              <a:ahLst/>
              <a:cxnLst/>
              <a:rect l="l" t="t" r="r" b="b"/>
              <a:pathLst>
                <a:path h="172085">
                  <a:moveTo>
                    <a:pt x="0" y="172072"/>
                  </a:moveTo>
                  <a:lnTo>
                    <a:pt x="0" y="0"/>
                  </a:lnTo>
                </a:path>
              </a:pathLst>
            </a:custGeom>
            <a:ln w="5054">
              <a:solidFill>
                <a:srgbClr val="000000"/>
              </a:solidFill>
            </a:ln>
          </p:spPr>
          <p:txBody>
            <a:bodyPr wrap="square" lIns="0" tIns="0" rIns="0" bIns="0" rtlCol="0"/>
            <a:lstStyle/>
            <a:p>
              <a:endParaRPr sz="3567"/>
            </a:p>
          </p:txBody>
        </p:sp>
      </p:grpSp>
      <p:sp>
        <p:nvSpPr>
          <p:cNvPr id="52" name="object 52"/>
          <p:cNvSpPr txBox="1"/>
          <p:nvPr/>
        </p:nvSpPr>
        <p:spPr>
          <a:xfrm>
            <a:off x="1928021" y="5038651"/>
            <a:ext cx="3997774" cy="728249"/>
          </a:xfrm>
          <a:prstGeom prst="rect">
            <a:avLst/>
          </a:prstGeom>
        </p:spPr>
        <p:txBody>
          <a:bodyPr vert="horz" wrap="square" lIns="0" tIns="44042" rIns="0" bIns="0" rtlCol="0">
            <a:spAutoFit/>
          </a:bodyPr>
          <a:lstStyle/>
          <a:p>
            <a:pPr marL="25168">
              <a:spcBef>
                <a:spcPts val="347"/>
              </a:spcBef>
              <a:tabLst>
                <a:tab pos="479443" algn="l"/>
                <a:tab pos="1191685" algn="l"/>
                <a:tab pos="2772210" algn="l"/>
              </a:tabLst>
            </a:pPr>
            <a:r>
              <a:rPr sz="2180" spc="-10" dirty="0">
                <a:latin typeface="LM Mono 10"/>
                <a:cs typeface="LM Mono 10"/>
              </a:rPr>
              <a:t>x	</a:t>
            </a:r>
            <a:r>
              <a:rPr sz="2180" spc="-10" dirty="0">
                <a:latin typeface="LM Sans 10"/>
                <a:cs typeface="LM Sans 10"/>
              </a:rPr>
              <a:t>277	123	31</a:t>
            </a:r>
            <a:endParaRPr sz="2180">
              <a:latin typeface="LM Sans 10"/>
              <a:cs typeface="LM Sans 10"/>
            </a:endParaRPr>
          </a:p>
          <a:p>
            <a:pPr marL="25168">
              <a:spcBef>
                <a:spcPts val="149"/>
              </a:spcBef>
              <a:tabLst>
                <a:tab pos="479443" algn="l"/>
                <a:tab pos="1191685" algn="l"/>
                <a:tab pos="2772210" algn="l"/>
              </a:tabLst>
            </a:pPr>
            <a:r>
              <a:rPr sz="2180" spc="-10" dirty="0">
                <a:latin typeface="LM Mono 10"/>
                <a:cs typeface="LM Mono 10"/>
              </a:rPr>
              <a:t>y	</a:t>
            </a:r>
            <a:r>
              <a:rPr sz="2180" spc="-10" dirty="0">
                <a:latin typeface="LM Sans 10"/>
                <a:cs typeface="LM Sans 10"/>
              </a:rPr>
              <a:t>123	31</a:t>
            </a:r>
            <a:r>
              <a:rPr sz="1189" spc="-10" dirty="0">
                <a:latin typeface="LM Sans 8"/>
                <a:cs typeface="LM Sans 8"/>
              </a:rPr>
              <a:t>=277 </a:t>
            </a:r>
            <a:r>
              <a:rPr sz="1189" dirty="0">
                <a:latin typeface="LM Sans 8"/>
                <a:cs typeface="LM Sans 8"/>
              </a:rPr>
              <a:t>mod </a:t>
            </a:r>
            <a:r>
              <a:rPr sz="1189" spc="-10" dirty="0">
                <a:latin typeface="LM Sans 8"/>
                <a:cs typeface="LM Sans 8"/>
              </a:rPr>
              <a:t>123	</a:t>
            </a:r>
            <a:r>
              <a:rPr sz="2180" spc="-10" dirty="0">
                <a:latin typeface="LM Sans 10"/>
                <a:cs typeface="LM Sans 10"/>
              </a:rPr>
              <a:t>30</a:t>
            </a:r>
            <a:r>
              <a:rPr sz="1189" spc="-10" dirty="0">
                <a:latin typeface="LM Sans 8"/>
                <a:cs typeface="LM Sans 8"/>
              </a:rPr>
              <a:t>=123 </a:t>
            </a:r>
            <a:r>
              <a:rPr sz="1189" dirty="0">
                <a:latin typeface="LM Sans 8"/>
                <a:cs typeface="LM Sans 8"/>
              </a:rPr>
              <a:t>mod</a:t>
            </a:r>
            <a:r>
              <a:rPr sz="1189" spc="-119" dirty="0">
                <a:latin typeface="LM Sans 8"/>
                <a:cs typeface="LM Sans 8"/>
              </a:rPr>
              <a:t> </a:t>
            </a:r>
            <a:r>
              <a:rPr sz="1189" spc="-10" dirty="0">
                <a:latin typeface="LM Sans 8"/>
                <a:cs typeface="LM Sans 8"/>
              </a:rPr>
              <a:t>31</a:t>
            </a:r>
            <a:endParaRPr sz="1189">
              <a:latin typeface="LM Sans 8"/>
              <a:cs typeface="LM Sans 8"/>
            </a:endParaRPr>
          </a:p>
        </p:txBody>
      </p:sp>
      <p:sp>
        <p:nvSpPr>
          <p:cNvPr id="53" name="object 53"/>
          <p:cNvSpPr txBox="1"/>
          <p:nvPr/>
        </p:nvSpPr>
        <p:spPr>
          <a:xfrm>
            <a:off x="6175135" y="5038650"/>
            <a:ext cx="2343045" cy="736633"/>
          </a:xfrm>
          <a:prstGeom prst="rect">
            <a:avLst/>
          </a:prstGeom>
        </p:spPr>
        <p:txBody>
          <a:bodyPr vert="horz" wrap="square" lIns="0" tIns="25167" rIns="0" bIns="0" rtlCol="0">
            <a:spAutoFit/>
          </a:bodyPr>
          <a:lstStyle/>
          <a:p>
            <a:pPr marL="25168" marR="10067" indent="-1258">
              <a:lnSpc>
                <a:spcPct val="105700"/>
              </a:lnSpc>
              <a:spcBef>
                <a:spcPts val="198"/>
              </a:spcBef>
              <a:tabLst>
                <a:tab pos="1307456" algn="l"/>
              </a:tabLst>
            </a:pPr>
            <a:r>
              <a:rPr sz="2180" spc="-10" dirty="0">
                <a:latin typeface="LM Sans 10"/>
                <a:cs typeface="LM Sans 10"/>
              </a:rPr>
              <a:t>30	</a:t>
            </a:r>
            <a:r>
              <a:rPr sz="2180" b="1" spc="-10" dirty="0">
                <a:latin typeface="LM Sans 10"/>
                <a:cs typeface="LM Sans 10"/>
              </a:rPr>
              <a:t>1 </a:t>
            </a:r>
            <a:r>
              <a:rPr sz="2180" i="1" spc="-20" dirty="0">
                <a:solidFill>
                  <a:srgbClr val="FF0000"/>
                </a:solidFill>
                <a:latin typeface="Arial"/>
                <a:cs typeface="Arial"/>
              </a:rPr>
              <a:t>←</a:t>
            </a:r>
            <a:r>
              <a:rPr sz="2180" i="1" spc="-159" dirty="0">
                <a:solidFill>
                  <a:srgbClr val="FF0000"/>
                </a:solidFill>
                <a:latin typeface="Arial"/>
                <a:cs typeface="Arial"/>
              </a:rPr>
              <a:t> </a:t>
            </a:r>
            <a:r>
              <a:rPr sz="2180" spc="-10" dirty="0">
                <a:solidFill>
                  <a:srgbClr val="FF0000"/>
                </a:solidFill>
                <a:latin typeface="LM Sans 10"/>
                <a:cs typeface="LM Sans 10"/>
              </a:rPr>
              <a:t>gcd </a:t>
            </a:r>
            <a:r>
              <a:rPr sz="2180" spc="-10" dirty="0">
                <a:latin typeface="LM Sans 10"/>
                <a:cs typeface="LM Sans 10"/>
              </a:rPr>
              <a:t> 1</a:t>
            </a:r>
            <a:r>
              <a:rPr sz="1189" spc="-10" dirty="0">
                <a:latin typeface="LM Sans 8"/>
                <a:cs typeface="LM Sans 8"/>
              </a:rPr>
              <a:t>=31 </a:t>
            </a:r>
            <a:r>
              <a:rPr sz="1189" dirty="0">
                <a:latin typeface="LM Sans 8"/>
                <a:cs typeface="LM Sans 8"/>
              </a:rPr>
              <a:t>mod </a:t>
            </a:r>
            <a:r>
              <a:rPr sz="1189" spc="-10" dirty="0">
                <a:latin typeface="LM Sans 8"/>
                <a:cs typeface="LM Sans 8"/>
              </a:rPr>
              <a:t>30	</a:t>
            </a:r>
            <a:r>
              <a:rPr sz="2180" spc="-10" dirty="0">
                <a:solidFill>
                  <a:srgbClr val="FF0000"/>
                </a:solidFill>
                <a:latin typeface="LM Sans 10"/>
                <a:cs typeface="LM Sans 10"/>
              </a:rPr>
              <a:t>0</a:t>
            </a:r>
            <a:r>
              <a:rPr sz="1189" spc="-10" dirty="0">
                <a:latin typeface="LM Sans 8"/>
                <a:cs typeface="LM Sans 8"/>
              </a:rPr>
              <a:t>=30 </a:t>
            </a:r>
            <a:r>
              <a:rPr sz="1189" dirty="0">
                <a:latin typeface="LM Sans 8"/>
                <a:cs typeface="LM Sans 8"/>
              </a:rPr>
              <a:t>mod</a:t>
            </a:r>
            <a:r>
              <a:rPr sz="1189" spc="-89" dirty="0">
                <a:latin typeface="LM Sans 8"/>
                <a:cs typeface="LM Sans 8"/>
              </a:rPr>
              <a:t> </a:t>
            </a:r>
            <a:r>
              <a:rPr sz="1189" spc="-10" dirty="0">
                <a:latin typeface="LM Sans 8"/>
                <a:cs typeface="LM Sans 8"/>
              </a:rPr>
              <a:t>1</a:t>
            </a:r>
            <a:endParaRPr sz="1189">
              <a:latin typeface="LM Sans 8"/>
              <a:cs typeface="LM Sans 8"/>
            </a:endParaRPr>
          </a:p>
        </p:txBody>
      </p:sp>
    </p:spTree>
    <p:extLst>
      <p:ext uri="{BB962C8B-B14F-4D97-AF65-F5344CB8AC3E}">
        <p14:creationId xmlns:p14="http://schemas.microsoft.com/office/powerpoint/2010/main" val="2905596000"/>
      </p:ext>
    </p:extLst>
  </p:cSld>
  <p:clrMapOvr>
    <a:masterClrMapping/>
  </p:clrMapOvr>
  <p:transition>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object 43"/>
          <p:cNvSpPr txBox="1"/>
          <p:nvPr/>
        </p:nvSpPr>
        <p:spPr>
          <a:xfrm>
            <a:off x="1528195" y="503867"/>
            <a:ext cx="9131836" cy="199518"/>
          </a:xfrm>
          <a:prstGeom prst="rect">
            <a:avLst/>
          </a:prstGeom>
          <a:solidFill>
            <a:srgbClr val="8484D1"/>
          </a:solidFill>
        </p:spPr>
        <p:txBody>
          <a:bodyPr vert="horz" wrap="square" lIns="0" tIns="16359" rIns="0" bIns="0" rtlCol="0">
            <a:spAutoFit/>
          </a:bodyPr>
          <a:lstStyle/>
          <a:p>
            <a:pPr marL="213925">
              <a:spcBef>
                <a:spcPts val="129"/>
              </a:spcBef>
            </a:pPr>
            <a:r>
              <a:rPr sz="1189" spc="-10" dirty="0">
                <a:solidFill>
                  <a:srgbClr val="FFFFFF"/>
                </a:solidFill>
                <a:latin typeface="LM Sans 8"/>
                <a:cs typeface="LM Sans 8"/>
              </a:rPr>
              <a:t>Applications of </a:t>
            </a:r>
            <a:r>
              <a:rPr sz="1189" dirty="0">
                <a:solidFill>
                  <a:srgbClr val="FFFFFF"/>
                </a:solidFill>
                <a:latin typeface="LM Sans 8"/>
                <a:cs typeface="LM Sans 8"/>
              </a:rPr>
              <a:t>Number</a:t>
            </a:r>
            <a:r>
              <a:rPr sz="1189" spc="-20" dirty="0">
                <a:solidFill>
                  <a:srgbClr val="FFFFFF"/>
                </a:solidFill>
                <a:latin typeface="LM Sans 8"/>
                <a:cs typeface="LM Sans 8"/>
              </a:rPr>
              <a:t> Theory</a:t>
            </a:r>
            <a:endParaRPr sz="1189">
              <a:latin typeface="LM Sans 8"/>
              <a:cs typeface="LM Sans 8"/>
            </a:endParaRPr>
          </a:p>
        </p:txBody>
      </p:sp>
      <p:grpSp>
        <p:nvGrpSpPr>
          <p:cNvPr id="44" name="object 44"/>
          <p:cNvGrpSpPr/>
          <p:nvPr/>
        </p:nvGrpSpPr>
        <p:grpSpPr>
          <a:xfrm>
            <a:off x="1702071" y="2175758"/>
            <a:ext cx="8885200" cy="1328816"/>
            <a:chOff x="87743" y="1097952"/>
            <a:chExt cx="4483735" cy="670560"/>
          </a:xfrm>
        </p:grpSpPr>
        <p:sp>
          <p:nvSpPr>
            <p:cNvPr id="45" name="object 45"/>
            <p:cNvSpPr/>
            <p:nvPr/>
          </p:nvSpPr>
          <p:spPr>
            <a:xfrm>
              <a:off x="87743" y="1097952"/>
              <a:ext cx="4432935" cy="215265"/>
            </a:xfrm>
            <a:custGeom>
              <a:avLst/>
              <a:gdLst/>
              <a:ahLst/>
              <a:cxnLst/>
              <a:rect l="l" t="t" r="r" b="b"/>
              <a:pathLst>
                <a:path w="4432935" h="215265">
                  <a:moveTo>
                    <a:pt x="4381767" y="0"/>
                  </a:moveTo>
                  <a:lnTo>
                    <a:pt x="50800" y="0"/>
                  </a:lnTo>
                  <a:lnTo>
                    <a:pt x="31075" y="4008"/>
                  </a:lnTo>
                  <a:lnTo>
                    <a:pt x="14922" y="14922"/>
                  </a:lnTo>
                  <a:lnTo>
                    <a:pt x="4008" y="31075"/>
                  </a:lnTo>
                  <a:lnTo>
                    <a:pt x="0" y="50800"/>
                  </a:lnTo>
                  <a:lnTo>
                    <a:pt x="0" y="215238"/>
                  </a:lnTo>
                  <a:lnTo>
                    <a:pt x="4432567" y="215238"/>
                  </a:lnTo>
                  <a:lnTo>
                    <a:pt x="4432567" y="50800"/>
                  </a:lnTo>
                  <a:lnTo>
                    <a:pt x="4428558" y="31075"/>
                  </a:lnTo>
                  <a:lnTo>
                    <a:pt x="4417644" y="14922"/>
                  </a:lnTo>
                  <a:lnTo>
                    <a:pt x="4401492" y="4008"/>
                  </a:lnTo>
                  <a:lnTo>
                    <a:pt x="4381767" y="0"/>
                  </a:lnTo>
                  <a:close/>
                </a:path>
              </a:pathLst>
            </a:custGeom>
            <a:solidFill>
              <a:srgbClr val="D6D6EF"/>
            </a:solidFill>
          </p:spPr>
          <p:txBody>
            <a:bodyPr wrap="square" lIns="0" tIns="0" rIns="0" bIns="0" rtlCol="0"/>
            <a:lstStyle/>
            <a:p>
              <a:endParaRPr sz="3567"/>
            </a:p>
          </p:txBody>
        </p:sp>
        <p:sp>
          <p:nvSpPr>
            <p:cNvPr id="46" name="object 46"/>
            <p:cNvSpPr/>
            <p:nvPr/>
          </p:nvSpPr>
          <p:spPr>
            <a:xfrm>
              <a:off x="87744" y="1300543"/>
              <a:ext cx="4432566" cy="50609"/>
            </a:xfrm>
            <a:prstGeom prst="rect">
              <a:avLst/>
            </a:prstGeom>
            <a:blipFill>
              <a:blip r:embed="rId2" cstate="print"/>
              <a:stretch>
                <a:fillRect/>
              </a:stretch>
            </a:blipFill>
          </p:spPr>
          <p:txBody>
            <a:bodyPr wrap="square" lIns="0" tIns="0" rIns="0" bIns="0" rtlCol="0"/>
            <a:lstStyle/>
            <a:p>
              <a:endParaRPr sz="3567"/>
            </a:p>
          </p:txBody>
        </p:sp>
        <p:sp>
          <p:nvSpPr>
            <p:cNvPr id="47" name="object 47"/>
            <p:cNvSpPr/>
            <p:nvPr/>
          </p:nvSpPr>
          <p:spPr>
            <a:xfrm>
              <a:off x="138544" y="1666671"/>
              <a:ext cx="101600" cy="101600"/>
            </a:xfrm>
            <a:prstGeom prst="rect">
              <a:avLst/>
            </a:prstGeom>
            <a:blipFill>
              <a:blip r:embed="rId3" cstate="print"/>
              <a:stretch>
                <a:fillRect/>
              </a:stretch>
            </a:blipFill>
          </p:spPr>
          <p:txBody>
            <a:bodyPr wrap="square" lIns="0" tIns="0" rIns="0" bIns="0" rtlCol="0"/>
            <a:lstStyle/>
            <a:p>
              <a:endParaRPr sz="3567"/>
            </a:p>
          </p:txBody>
        </p:sp>
        <p:sp>
          <p:nvSpPr>
            <p:cNvPr id="48" name="object 48"/>
            <p:cNvSpPr/>
            <p:nvPr/>
          </p:nvSpPr>
          <p:spPr>
            <a:xfrm>
              <a:off x="189344" y="1653971"/>
              <a:ext cx="4381715" cy="114300"/>
            </a:xfrm>
            <a:prstGeom prst="rect">
              <a:avLst/>
            </a:prstGeom>
            <a:blipFill>
              <a:blip r:embed="rId4" cstate="print"/>
              <a:stretch>
                <a:fillRect/>
              </a:stretch>
            </a:blipFill>
          </p:spPr>
          <p:txBody>
            <a:bodyPr wrap="square" lIns="0" tIns="0" rIns="0" bIns="0" rtlCol="0"/>
            <a:lstStyle/>
            <a:p>
              <a:endParaRPr sz="3567"/>
            </a:p>
          </p:txBody>
        </p:sp>
        <p:sp>
          <p:nvSpPr>
            <p:cNvPr id="49" name="object 49"/>
            <p:cNvSpPr/>
            <p:nvPr/>
          </p:nvSpPr>
          <p:spPr>
            <a:xfrm>
              <a:off x="4520311" y="1142187"/>
              <a:ext cx="50749" cy="524484"/>
            </a:xfrm>
            <a:prstGeom prst="rect">
              <a:avLst/>
            </a:prstGeom>
            <a:blipFill>
              <a:blip r:embed="rId5" cstate="print"/>
              <a:stretch>
                <a:fillRect/>
              </a:stretch>
            </a:blipFill>
          </p:spPr>
          <p:txBody>
            <a:bodyPr wrap="square" lIns="0" tIns="0" rIns="0" bIns="0" rtlCol="0"/>
            <a:lstStyle/>
            <a:p>
              <a:endParaRPr sz="3567"/>
            </a:p>
          </p:txBody>
        </p:sp>
        <p:sp>
          <p:nvSpPr>
            <p:cNvPr id="50" name="object 50"/>
            <p:cNvSpPr/>
            <p:nvPr/>
          </p:nvSpPr>
          <p:spPr>
            <a:xfrm>
              <a:off x="87743" y="1344813"/>
              <a:ext cx="4432935" cy="372745"/>
            </a:xfrm>
            <a:custGeom>
              <a:avLst/>
              <a:gdLst/>
              <a:ahLst/>
              <a:cxnLst/>
              <a:rect l="l" t="t" r="r" b="b"/>
              <a:pathLst>
                <a:path w="4432935" h="372744">
                  <a:moveTo>
                    <a:pt x="4432567" y="0"/>
                  </a:moveTo>
                  <a:lnTo>
                    <a:pt x="0" y="0"/>
                  </a:lnTo>
                  <a:lnTo>
                    <a:pt x="0" y="321858"/>
                  </a:lnTo>
                  <a:lnTo>
                    <a:pt x="4008" y="341583"/>
                  </a:lnTo>
                  <a:lnTo>
                    <a:pt x="14922" y="357736"/>
                  </a:lnTo>
                  <a:lnTo>
                    <a:pt x="31075" y="368650"/>
                  </a:lnTo>
                  <a:lnTo>
                    <a:pt x="50800" y="372659"/>
                  </a:lnTo>
                  <a:lnTo>
                    <a:pt x="4381767" y="372659"/>
                  </a:lnTo>
                  <a:lnTo>
                    <a:pt x="4401492" y="368650"/>
                  </a:lnTo>
                  <a:lnTo>
                    <a:pt x="4417644" y="357736"/>
                  </a:lnTo>
                  <a:lnTo>
                    <a:pt x="4428558" y="341583"/>
                  </a:lnTo>
                  <a:lnTo>
                    <a:pt x="4432567" y="321858"/>
                  </a:lnTo>
                  <a:lnTo>
                    <a:pt x="4432567" y="0"/>
                  </a:lnTo>
                  <a:close/>
                </a:path>
              </a:pathLst>
            </a:custGeom>
            <a:solidFill>
              <a:srgbClr val="EAEAF7"/>
            </a:solidFill>
          </p:spPr>
          <p:txBody>
            <a:bodyPr wrap="square" lIns="0" tIns="0" rIns="0" bIns="0" rtlCol="0"/>
            <a:lstStyle/>
            <a:p>
              <a:endParaRPr sz="3567"/>
            </a:p>
          </p:txBody>
        </p:sp>
        <p:sp>
          <p:nvSpPr>
            <p:cNvPr id="51" name="object 51"/>
            <p:cNvSpPr/>
            <p:nvPr/>
          </p:nvSpPr>
          <p:spPr>
            <a:xfrm>
              <a:off x="4520311" y="1180280"/>
              <a:ext cx="0" cy="505459"/>
            </a:xfrm>
            <a:custGeom>
              <a:avLst/>
              <a:gdLst/>
              <a:ahLst/>
              <a:cxnLst/>
              <a:rect l="l" t="t" r="r" b="b"/>
              <a:pathLst>
                <a:path h="505460">
                  <a:moveTo>
                    <a:pt x="0" y="505440"/>
                  </a:moveTo>
                  <a:lnTo>
                    <a:pt x="0" y="0"/>
                  </a:lnTo>
                </a:path>
              </a:pathLst>
            </a:custGeom>
            <a:ln w="3175">
              <a:solidFill>
                <a:srgbClr val="7F7F7F"/>
              </a:solidFill>
            </a:ln>
          </p:spPr>
          <p:txBody>
            <a:bodyPr wrap="square" lIns="0" tIns="0" rIns="0" bIns="0" rtlCol="0"/>
            <a:lstStyle/>
            <a:p>
              <a:endParaRPr sz="3567"/>
            </a:p>
          </p:txBody>
        </p:sp>
        <p:sp>
          <p:nvSpPr>
            <p:cNvPr id="52" name="object 52"/>
            <p:cNvSpPr/>
            <p:nvPr/>
          </p:nvSpPr>
          <p:spPr>
            <a:xfrm>
              <a:off x="4520311" y="1167580"/>
              <a:ext cx="0" cy="12700"/>
            </a:xfrm>
            <a:custGeom>
              <a:avLst/>
              <a:gdLst/>
              <a:ahLst/>
              <a:cxnLst/>
              <a:rect l="l" t="t" r="r" b="b"/>
              <a:pathLst>
                <a:path h="12700">
                  <a:moveTo>
                    <a:pt x="0" y="12699"/>
                  </a:moveTo>
                  <a:lnTo>
                    <a:pt x="0" y="0"/>
                  </a:lnTo>
                </a:path>
              </a:pathLst>
            </a:custGeom>
            <a:ln w="3175">
              <a:solidFill>
                <a:srgbClr val="AFAFAF"/>
              </a:solidFill>
            </a:ln>
          </p:spPr>
          <p:txBody>
            <a:bodyPr wrap="square" lIns="0" tIns="0" rIns="0" bIns="0" rtlCol="0"/>
            <a:lstStyle/>
            <a:p>
              <a:endParaRPr sz="3567"/>
            </a:p>
          </p:txBody>
        </p:sp>
        <p:sp>
          <p:nvSpPr>
            <p:cNvPr id="53" name="object 53"/>
            <p:cNvSpPr/>
            <p:nvPr/>
          </p:nvSpPr>
          <p:spPr>
            <a:xfrm>
              <a:off x="4520311" y="1154880"/>
              <a:ext cx="0" cy="12700"/>
            </a:xfrm>
            <a:custGeom>
              <a:avLst/>
              <a:gdLst/>
              <a:ahLst/>
              <a:cxnLst/>
              <a:rect l="l" t="t" r="r" b="b"/>
              <a:pathLst>
                <a:path h="12700">
                  <a:moveTo>
                    <a:pt x="0" y="12699"/>
                  </a:moveTo>
                  <a:lnTo>
                    <a:pt x="0" y="0"/>
                  </a:lnTo>
                </a:path>
              </a:pathLst>
            </a:custGeom>
            <a:ln w="3175">
              <a:solidFill>
                <a:srgbClr val="CECECE"/>
              </a:solidFill>
            </a:ln>
          </p:spPr>
          <p:txBody>
            <a:bodyPr wrap="square" lIns="0" tIns="0" rIns="0" bIns="0" rtlCol="0"/>
            <a:lstStyle/>
            <a:p>
              <a:endParaRPr sz="3567"/>
            </a:p>
          </p:txBody>
        </p:sp>
        <p:sp>
          <p:nvSpPr>
            <p:cNvPr id="54" name="object 54"/>
            <p:cNvSpPr/>
            <p:nvPr/>
          </p:nvSpPr>
          <p:spPr>
            <a:xfrm>
              <a:off x="4520311" y="1142180"/>
              <a:ext cx="0" cy="12700"/>
            </a:xfrm>
            <a:custGeom>
              <a:avLst/>
              <a:gdLst/>
              <a:ahLst/>
              <a:cxnLst/>
              <a:rect l="l" t="t" r="r" b="b"/>
              <a:pathLst>
                <a:path h="12700">
                  <a:moveTo>
                    <a:pt x="0" y="12699"/>
                  </a:moveTo>
                  <a:lnTo>
                    <a:pt x="0" y="0"/>
                  </a:lnTo>
                </a:path>
              </a:pathLst>
            </a:custGeom>
            <a:ln w="3175">
              <a:solidFill>
                <a:srgbClr val="EFEFEF"/>
              </a:solidFill>
            </a:ln>
          </p:spPr>
          <p:txBody>
            <a:bodyPr wrap="square" lIns="0" tIns="0" rIns="0" bIns="0" rtlCol="0"/>
            <a:lstStyle/>
            <a:p>
              <a:endParaRPr sz="3567"/>
            </a:p>
          </p:txBody>
        </p:sp>
      </p:grpSp>
      <p:sp>
        <p:nvSpPr>
          <p:cNvPr id="55" name="object 55"/>
          <p:cNvSpPr txBox="1"/>
          <p:nvPr/>
        </p:nvSpPr>
        <p:spPr>
          <a:xfrm>
            <a:off x="1717047" y="889974"/>
            <a:ext cx="8613396" cy="4501171"/>
          </a:xfrm>
          <a:prstGeom prst="rect">
            <a:avLst/>
          </a:prstGeom>
        </p:spPr>
        <p:txBody>
          <a:bodyPr vert="horz" wrap="square" lIns="0" tIns="33975" rIns="0" bIns="0" rtlCol="0">
            <a:spAutoFit/>
          </a:bodyPr>
          <a:lstStyle/>
          <a:p>
            <a:pPr marL="25168">
              <a:spcBef>
                <a:spcPts val="268"/>
              </a:spcBef>
            </a:pPr>
            <a:r>
              <a:rPr sz="2774" spc="20" dirty="0">
                <a:solidFill>
                  <a:srgbClr val="3333B2"/>
                </a:solidFill>
                <a:latin typeface="LM Sans 12"/>
                <a:cs typeface="LM Sans 12"/>
              </a:rPr>
              <a:t>Useful</a:t>
            </a:r>
            <a:r>
              <a:rPr sz="2774" spc="10" dirty="0">
                <a:solidFill>
                  <a:srgbClr val="3333B2"/>
                </a:solidFill>
                <a:latin typeface="LM Sans 12"/>
                <a:cs typeface="LM Sans 12"/>
              </a:rPr>
              <a:t> </a:t>
            </a:r>
            <a:r>
              <a:rPr sz="2774" spc="20" dirty="0">
                <a:solidFill>
                  <a:srgbClr val="3333B2"/>
                </a:solidFill>
                <a:latin typeface="LM Sans 12"/>
                <a:cs typeface="LM Sans 12"/>
              </a:rPr>
              <a:t>Results</a:t>
            </a:r>
            <a:endParaRPr sz="2774">
              <a:latin typeface="LM Sans 12"/>
              <a:cs typeface="LM Sans 12"/>
            </a:endParaRPr>
          </a:p>
          <a:p>
            <a:pPr>
              <a:lnSpc>
                <a:spcPct val="100000"/>
              </a:lnSpc>
            </a:pPr>
            <a:endParaRPr sz="2774">
              <a:latin typeface="LM Sans 12"/>
              <a:cs typeface="LM Sans 12"/>
            </a:endParaRPr>
          </a:p>
          <a:p>
            <a:pPr marL="85570">
              <a:spcBef>
                <a:spcPts val="2457"/>
              </a:spcBef>
            </a:pPr>
            <a:r>
              <a:rPr sz="2378" spc="-30" dirty="0">
                <a:solidFill>
                  <a:srgbClr val="3333B2"/>
                </a:solidFill>
                <a:latin typeface="LM Sans 12"/>
                <a:cs typeface="LM Sans 12"/>
              </a:rPr>
              <a:t>Theorem</a:t>
            </a:r>
            <a:r>
              <a:rPr sz="2378" spc="-20" dirty="0">
                <a:solidFill>
                  <a:srgbClr val="3333B2"/>
                </a:solidFill>
                <a:latin typeface="LM Sans 12"/>
                <a:cs typeface="LM Sans 12"/>
              </a:rPr>
              <a:t> (A)</a:t>
            </a:r>
            <a:endParaRPr sz="2378">
              <a:latin typeface="LM Sans 12"/>
              <a:cs typeface="LM Sans 12"/>
            </a:endParaRPr>
          </a:p>
          <a:p>
            <a:pPr marL="85570" marR="10067">
              <a:lnSpc>
                <a:spcPct val="102600"/>
              </a:lnSpc>
              <a:spcBef>
                <a:spcPts val="654"/>
              </a:spcBef>
            </a:pPr>
            <a:r>
              <a:rPr sz="2180" i="1" spc="-20" dirty="0">
                <a:latin typeface="LM Sans 10"/>
                <a:cs typeface="LM Sans 10"/>
              </a:rPr>
              <a:t>If </a:t>
            </a:r>
            <a:r>
              <a:rPr sz="2180" i="1" spc="50" dirty="0">
                <a:latin typeface="Times New Roman"/>
                <a:cs typeface="Times New Roman"/>
              </a:rPr>
              <a:t>a </a:t>
            </a:r>
            <a:r>
              <a:rPr sz="2180" i="1" spc="-20" dirty="0">
                <a:latin typeface="LM Sans 10"/>
                <a:cs typeface="LM Sans 10"/>
              </a:rPr>
              <a:t>and </a:t>
            </a:r>
            <a:r>
              <a:rPr sz="2180" i="1" spc="-168" dirty="0">
                <a:latin typeface="Times New Roman"/>
                <a:cs typeface="Times New Roman"/>
              </a:rPr>
              <a:t>b </a:t>
            </a:r>
            <a:r>
              <a:rPr sz="2180" i="1" spc="-40" dirty="0">
                <a:latin typeface="LM Sans 10"/>
                <a:cs typeface="LM Sans 10"/>
              </a:rPr>
              <a:t>are </a:t>
            </a:r>
            <a:r>
              <a:rPr sz="2180" i="1" dirty="0">
                <a:latin typeface="LM Sans 10"/>
                <a:cs typeface="LM Sans 10"/>
              </a:rPr>
              <a:t>positive </a:t>
            </a:r>
            <a:r>
              <a:rPr sz="2180" i="1" spc="-20" dirty="0">
                <a:latin typeface="LM Sans 10"/>
                <a:cs typeface="LM Sans 10"/>
              </a:rPr>
              <a:t>integers, </a:t>
            </a:r>
            <a:r>
              <a:rPr sz="2180" i="1" spc="-10" dirty="0">
                <a:latin typeface="LM Sans 10"/>
                <a:cs typeface="LM Sans 10"/>
              </a:rPr>
              <a:t>then there exist </a:t>
            </a:r>
            <a:r>
              <a:rPr sz="2180" i="1" spc="-20" dirty="0">
                <a:latin typeface="LM Sans 10"/>
                <a:cs typeface="LM Sans 10"/>
              </a:rPr>
              <a:t>integers </a:t>
            </a:r>
            <a:r>
              <a:rPr sz="2180" i="1" spc="159" dirty="0">
                <a:latin typeface="Times New Roman"/>
                <a:cs typeface="Times New Roman"/>
              </a:rPr>
              <a:t>s </a:t>
            </a:r>
            <a:r>
              <a:rPr sz="2180" i="1" spc="-20" dirty="0">
                <a:latin typeface="LM Sans 10"/>
                <a:cs typeface="LM Sans 10"/>
              </a:rPr>
              <a:t>and </a:t>
            </a:r>
            <a:r>
              <a:rPr sz="2180" i="1" spc="168" dirty="0">
                <a:latin typeface="Times New Roman"/>
                <a:cs typeface="Times New Roman"/>
              </a:rPr>
              <a:t>t </a:t>
            </a:r>
            <a:r>
              <a:rPr sz="2180" i="1" spc="-10" dirty="0">
                <a:latin typeface="LM Sans 10"/>
                <a:cs typeface="LM Sans 10"/>
              </a:rPr>
              <a:t>such that  </a:t>
            </a:r>
            <a:r>
              <a:rPr sz="2180" i="1" dirty="0">
                <a:latin typeface="LM Sans 10"/>
                <a:cs typeface="LM Sans 10"/>
              </a:rPr>
              <a:t>gcd</a:t>
            </a:r>
            <a:r>
              <a:rPr sz="2180" dirty="0">
                <a:latin typeface="MathJax_Main"/>
                <a:cs typeface="MathJax_Main"/>
              </a:rPr>
              <a:t>(</a:t>
            </a:r>
            <a:r>
              <a:rPr sz="2180" i="1" dirty="0">
                <a:latin typeface="Times New Roman"/>
                <a:cs typeface="Times New Roman"/>
              </a:rPr>
              <a:t>a, </a:t>
            </a:r>
            <a:r>
              <a:rPr sz="2180" i="1" spc="-89" dirty="0">
                <a:latin typeface="Times New Roman"/>
                <a:cs typeface="Times New Roman"/>
              </a:rPr>
              <a:t>b</a:t>
            </a:r>
            <a:r>
              <a:rPr sz="2180" spc="-89" dirty="0">
                <a:latin typeface="MathJax_Main"/>
                <a:cs typeface="MathJax_Main"/>
              </a:rPr>
              <a:t>) </a:t>
            </a:r>
            <a:r>
              <a:rPr sz="2180" spc="-20" dirty="0">
                <a:latin typeface="MathJax_Main"/>
                <a:cs typeface="MathJax_Main"/>
              </a:rPr>
              <a:t>= </a:t>
            </a:r>
            <a:r>
              <a:rPr sz="2180" i="1" spc="99" dirty="0">
                <a:latin typeface="Times New Roman"/>
                <a:cs typeface="Times New Roman"/>
              </a:rPr>
              <a:t>sa </a:t>
            </a:r>
            <a:r>
              <a:rPr sz="2180" spc="-20" dirty="0">
                <a:latin typeface="MathJax_Main"/>
                <a:cs typeface="MathJax_Main"/>
              </a:rPr>
              <a:t>+</a:t>
            </a:r>
            <a:r>
              <a:rPr sz="2180" spc="-226" dirty="0">
                <a:latin typeface="MathJax_Main"/>
                <a:cs typeface="MathJax_Main"/>
              </a:rPr>
              <a:t> </a:t>
            </a:r>
            <a:r>
              <a:rPr sz="2180" i="1" dirty="0">
                <a:latin typeface="Times New Roman"/>
                <a:cs typeface="Times New Roman"/>
              </a:rPr>
              <a:t>tb</a:t>
            </a:r>
            <a:r>
              <a:rPr sz="2180" i="1" dirty="0">
                <a:latin typeface="LM Sans 10"/>
                <a:cs typeface="LM Sans 10"/>
              </a:rPr>
              <a:t>.</a:t>
            </a:r>
            <a:endParaRPr sz="2180">
              <a:latin typeface="LM Sans 10"/>
              <a:cs typeface="LM Sans 10"/>
            </a:endParaRPr>
          </a:p>
          <a:p>
            <a:pPr>
              <a:spcBef>
                <a:spcPts val="119"/>
              </a:spcBef>
            </a:pPr>
            <a:endParaRPr sz="2973">
              <a:latin typeface="LM Sans 10"/>
              <a:cs typeface="LM Sans 10"/>
            </a:endParaRPr>
          </a:p>
          <a:p>
            <a:pPr marL="85570"/>
            <a:r>
              <a:rPr sz="2180" spc="-10" dirty="0">
                <a:latin typeface="LM Sans 10"/>
                <a:cs typeface="LM Sans 10"/>
              </a:rPr>
              <a:t>Example:</a:t>
            </a:r>
            <a:endParaRPr sz="2180">
              <a:latin typeface="LM Sans 10"/>
              <a:cs typeface="LM Sans 10"/>
            </a:endParaRPr>
          </a:p>
          <a:p>
            <a:pPr marL="85570">
              <a:spcBef>
                <a:spcPts val="69"/>
              </a:spcBef>
            </a:pPr>
            <a:r>
              <a:rPr sz="2180" spc="-10" dirty="0">
                <a:latin typeface="LM Sans 10"/>
                <a:cs typeface="LM Sans 10"/>
              </a:rPr>
              <a:t>gcd</a:t>
            </a:r>
            <a:r>
              <a:rPr sz="2180" spc="-10" dirty="0">
                <a:latin typeface="MathJax_Main"/>
                <a:cs typeface="MathJax_Main"/>
              </a:rPr>
              <a:t>(252</a:t>
            </a:r>
            <a:r>
              <a:rPr sz="2180" i="1" spc="-10" dirty="0">
                <a:latin typeface="Times New Roman"/>
                <a:cs typeface="Times New Roman"/>
              </a:rPr>
              <a:t>,</a:t>
            </a:r>
            <a:r>
              <a:rPr sz="2180" i="1" spc="-198" dirty="0">
                <a:latin typeface="Times New Roman"/>
                <a:cs typeface="Times New Roman"/>
              </a:rPr>
              <a:t> </a:t>
            </a:r>
            <a:r>
              <a:rPr sz="2180" spc="-10" dirty="0">
                <a:latin typeface="MathJax_Main"/>
                <a:cs typeface="MathJax_Main"/>
              </a:rPr>
              <a:t>198)</a:t>
            </a:r>
            <a:r>
              <a:rPr sz="2180" spc="50" dirty="0">
                <a:latin typeface="MathJax_Main"/>
                <a:cs typeface="MathJax_Main"/>
              </a:rPr>
              <a:t> </a:t>
            </a:r>
            <a:r>
              <a:rPr sz="2180" spc="-20" dirty="0">
                <a:latin typeface="MathJax_Main"/>
                <a:cs typeface="MathJax_Main"/>
              </a:rPr>
              <a:t>=</a:t>
            </a:r>
            <a:r>
              <a:rPr sz="2180" spc="50" dirty="0">
                <a:latin typeface="MathJax_Main"/>
                <a:cs typeface="MathJax_Main"/>
              </a:rPr>
              <a:t> </a:t>
            </a:r>
            <a:r>
              <a:rPr sz="2180" spc="-10" dirty="0">
                <a:latin typeface="MathJax_Main"/>
                <a:cs typeface="MathJax_Main"/>
              </a:rPr>
              <a:t>18</a:t>
            </a:r>
            <a:r>
              <a:rPr sz="2180" spc="50" dirty="0">
                <a:latin typeface="MathJax_Main"/>
                <a:cs typeface="MathJax_Main"/>
              </a:rPr>
              <a:t> </a:t>
            </a:r>
            <a:r>
              <a:rPr sz="2180" spc="-20" dirty="0">
                <a:latin typeface="MathJax_Main"/>
                <a:cs typeface="MathJax_Main"/>
              </a:rPr>
              <a:t>=</a:t>
            </a:r>
            <a:r>
              <a:rPr sz="2180" spc="50" dirty="0">
                <a:latin typeface="MathJax_Main"/>
                <a:cs typeface="MathJax_Main"/>
              </a:rPr>
              <a:t> </a:t>
            </a:r>
            <a:r>
              <a:rPr sz="2180" spc="-10" dirty="0">
                <a:latin typeface="MathJax_Main"/>
                <a:cs typeface="MathJax_Main"/>
              </a:rPr>
              <a:t>4</a:t>
            </a:r>
            <a:r>
              <a:rPr sz="2180" spc="-69" dirty="0">
                <a:latin typeface="MathJax_Main"/>
                <a:cs typeface="MathJax_Main"/>
              </a:rPr>
              <a:t> </a:t>
            </a:r>
            <a:r>
              <a:rPr sz="2180" i="1" spc="-10" dirty="0">
                <a:latin typeface="Arial"/>
                <a:cs typeface="Arial"/>
              </a:rPr>
              <a:t>·</a:t>
            </a:r>
            <a:r>
              <a:rPr sz="2180" i="1" spc="-139" dirty="0">
                <a:latin typeface="Arial"/>
                <a:cs typeface="Arial"/>
              </a:rPr>
              <a:t> </a:t>
            </a:r>
            <a:r>
              <a:rPr sz="2180" spc="-10" dirty="0">
                <a:latin typeface="MathJax_Main"/>
                <a:cs typeface="MathJax_Main"/>
              </a:rPr>
              <a:t>252</a:t>
            </a:r>
            <a:r>
              <a:rPr sz="2180" spc="-69" dirty="0">
                <a:latin typeface="MathJax_Main"/>
                <a:cs typeface="MathJax_Main"/>
              </a:rPr>
              <a:t> </a:t>
            </a:r>
            <a:r>
              <a:rPr sz="2180" i="1" spc="404" dirty="0">
                <a:latin typeface="Arial"/>
                <a:cs typeface="Arial"/>
              </a:rPr>
              <a:t>−</a:t>
            </a:r>
            <a:r>
              <a:rPr sz="2180" i="1" spc="-129" dirty="0">
                <a:latin typeface="Arial"/>
                <a:cs typeface="Arial"/>
              </a:rPr>
              <a:t> </a:t>
            </a:r>
            <a:r>
              <a:rPr sz="2180" spc="-10" dirty="0">
                <a:latin typeface="MathJax_Main"/>
                <a:cs typeface="MathJax_Main"/>
              </a:rPr>
              <a:t>5</a:t>
            </a:r>
            <a:r>
              <a:rPr sz="2180" spc="-69" dirty="0">
                <a:latin typeface="MathJax_Main"/>
                <a:cs typeface="MathJax_Main"/>
              </a:rPr>
              <a:t> </a:t>
            </a:r>
            <a:r>
              <a:rPr sz="2180" i="1" spc="-10" dirty="0">
                <a:latin typeface="Arial"/>
                <a:cs typeface="Arial"/>
              </a:rPr>
              <a:t>·</a:t>
            </a:r>
            <a:r>
              <a:rPr sz="2180" i="1" spc="-129" dirty="0">
                <a:latin typeface="Arial"/>
                <a:cs typeface="Arial"/>
              </a:rPr>
              <a:t> </a:t>
            </a:r>
            <a:r>
              <a:rPr sz="2180" spc="-10" dirty="0">
                <a:latin typeface="MathJax_Main"/>
                <a:cs typeface="MathJax_Main"/>
              </a:rPr>
              <a:t>198</a:t>
            </a:r>
            <a:endParaRPr sz="2180">
              <a:latin typeface="MathJax_Main"/>
              <a:cs typeface="MathJax_Main"/>
            </a:endParaRPr>
          </a:p>
          <a:p>
            <a:pPr marL="85570">
              <a:spcBef>
                <a:spcPts val="2437"/>
              </a:spcBef>
            </a:pPr>
            <a:r>
              <a:rPr sz="2180" spc="-50" dirty="0">
                <a:latin typeface="LM Sans 10"/>
                <a:cs typeface="LM Sans 10"/>
              </a:rPr>
              <a:t>We </a:t>
            </a:r>
            <a:r>
              <a:rPr sz="2180" spc="-30" dirty="0">
                <a:latin typeface="LM Sans 10"/>
                <a:cs typeface="LM Sans 10"/>
              </a:rPr>
              <a:t>won’t prove </a:t>
            </a:r>
            <a:r>
              <a:rPr sz="2180" spc="-10" dirty="0">
                <a:latin typeface="LM Sans 10"/>
                <a:cs typeface="LM Sans 10"/>
              </a:rPr>
              <a:t>this </a:t>
            </a:r>
            <a:r>
              <a:rPr sz="2180" spc="-30" dirty="0">
                <a:latin typeface="LM Sans 10"/>
                <a:cs typeface="LM Sans 10"/>
              </a:rPr>
              <a:t>now, </a:t>
            </a:r>
            <a:r>
              <a:rPr sz="2180" spc="-20" dirty="0">
                <a:latin typeface="LM Sans 10"/>
                <a:cs typeface="LM Sans 10"/>
              </a:rPr>
              <a:t>but </a:t>
            </a:r>
            <a:r>
              <a:rPr sz="2180" spc="-10" dirty="0">
                <a:latin typeface="LM Sans 10"/>
                <a:cs typeface="LM Sans 10"/>
              </a:rPr>
              <a:t>will </a:t>
            </a:r>
            <a:r>
              <a:rPr sz="2180" spc="-30" dirty="0">
                <a:latin typeface="LM Sans 10"/>
                <a:cs typeface="LM Sans 10"/>
              </a:rPr>
              <a:t>show </a:t>
            </a:r>
            <a:r>
              <a:rPr sz="2180" spc="-10" dirty="0">
                <a:latin typeface="LM Sans 10"/>
                <a:cs typeface="LM Sans 10"/>
              </a:rPr>
              <a:t>a </a:t>
            </a:r>
            <a:r>
              <a:rPr sz="2180" dirty="0">
                <a:latin typeface="LM Sans 10"/>
                <a:cs typeface="LM Sans 10"/>
              </a:rPr>
              <a:t>method </a:t>
            </a:r>
            <a:r>
              <a:rPr sz="2180" spc="-40" dirty="0">
                <a:latin typeface="LM Sans 10"/>
                <a:cs typeface="LM Sans 10"/>
              </a:rPr>
              <a:t>for </a:t>
            </a:r>
            <a:r>
              <a:rPr sz="2180" spc="-10" dirty="0">
                <a:latin typeface="LM Sans 10"/>
                <a:cs typeface="LM Sans 10"/>
              </a:rPr>
              <a:t>computing </a:t>
            </a:r>
            <a:r>
              <a:rPr sz="2180" i="1" spc="159" dirty="0">
                <a:latin typeface="Times New Roman"/>
                <a:cs typeface="Times New Roman"/>
              </a:rPr>
              <a:t>s </a:t>
            </a:r>
            <a:r>
              <a:rPr sz="2180" spc="-20" dirty="0">
                <a:latin typeface="LM Sans 10"/>
                <a:cs typeface="LM Sans 10"/>
              </a:rPr>
              <a:t>and</a:t>
            </a:r>
            <a:r>
              <a:rPr sz="2180" spc="109" dirty="0">
                <a:latin typeface="LM Sans 10"/>
                <a:cs typeface="LM Sans 10"/>
              </a:rPr>
              <a:t> </a:t>
            </a:r>
            <a:r>
              <a:rPr sz="2180" i="1" spc="168" dirty="0">
                <a:latin typeface="Times New Roman"/>
                <a:cs typeface="Times New Roman"/>
              </a:rPr>
              <a:t>t</a:t>
            </a:r>
            <a:endParaRPr sz="2180">
              <a:latin typeface="Times New Roman"/>
              <a:cs typeface="Times New Roman"/>
            </a:endParaRPr>
          </a:p>
          <a:p>
            <a:pPr marL="85570">
              <a:spcBef>
                <a:spcPts val="69"/>
              </a:spcBef>
            </a:pPr>
            <a:r>
              <a:rPr sz="2180" spc="-10" dirty="0">
                <a:latin typeface="LM Sans 10"/>
                <a:cs typeface="LM Sans 10"/>
              </a:rPr>
              <a:t>called the extended Euclidean</a:t>
            </a:r>
            <a:r>
              <a:rPr sz="2180" spc="-20" dirty="0">
                <a:latin typeface="LM Sans 10"/>
                <a:cs typeface="LM Sans 10"/>
              </a:rPr>
              <a:t> </a:t>
            </a:r>
            <a:r>
              <a:rPr sz="2180" spc="-30" dirty="0">
                <a:latin typeface="LM Sans 10"/>
                <a:cs typeface="LM Sans 10"/>
              </a:rPr>
              <a:t>Algorithm.</a:t>
            </a:r>
            <a:endParaRPr sz="2180">
              <a:latin typeface="LM Sans 10"/>
              <a:cs typeface="LM Sans 10"/>
            </a:endParaRPr>
          </a:p>
        </p:txBody>
      </p:sp>
    </p:spTree>
    <p:extLst>
      <p:ext uri="{BB962C8B-B14F-4D97-AF65-F5344CB8AC3E}">
        <p14:creationId xmlns:p14="http://schemas.microsoft.com/office/powerpoint/2010/main" val="2366593394"/>
      </p:ext>
    </p:extLst>
  </p:cSld>
  <p:clrMapOvr>
    <a:masterClrMapping/>
  </p:clrMapOvr>
  <p:transition>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object 43"/>
          <p:cNvSpPr txBox="1"/>
          <p:nvPr/>
        </p:nvSpPr>
        <p:spPr>
          <a:xfrm>
            <a:off x="1528195" y="503867"/>
            <a:ext cx="9131836" cy="199518"/>
          </a:xfrm>
          <a:prstGeom prst="rect">
            <a:avLst/>
          </a:prstGeom>
          <a:solidFill>
            <a:srgbClr val="8484D1"/>
          </a:solidFill>
        </p:spPr>
        <p:txBody>
          <a:bodyPr vert="horz" wrap="square" lIns="0" tIns="16359" rIns="0" bIns="0" rtlCol="0">
            <a:spAutoFit/>
          </a:bodyPr>
          <a:lstStyle/>
          <a:p>
            <a:pPr marL="213925">
              <a:spcBef>
                <a:spcPts val="129"/>
              </a:spcBef>
            </a:pPr>
            <a:r>
              <a:rPr sz="1189" spc="-10" dirty="0">
                <a:solidFill>
                  <a:srgbClr val="FFFFFF"/>
                </a:solidFill>
                <a:latin typeface="LM Sans 8"/>
                <a:cs typeface="LM Sans 8"/>
              </a:rPr>
              <a:t>Applications of </a:t>
            </a:r>
            <a:r>
              <a:rPr sz="1189" dirty="0">
                <a:solidFill>
                  <a:srgbClr val="FFFFFF"/>
                </a:solidFill>
                <a:latin typeface="LM Sans 8"/>
                <a:cs typeface="LM Sans 8"/>
              </a:rPr>
              <a:t>Number</a:t>
            </a:r>
            <a:r>
              <a:rPr sz="1189" spc="-20" dirty="0">
                <a:solidFill>
                  <a:srgbClr val="FFFFFF"/>
                </a:solidFill>
                <a:latin typeface="LM Sans 8"/>
                <a:cs typeface="LM Sans 8"/>
              </a:rPr>
              <a:t> Theory</a:t>
            </a:r>
            <a:endParaRPr sz="1189">
              <a:latin typeface="LM Sans 8"/>
              <a:cs typeface="LM Sans 8"/>
            </a:endParaRPr>
          </a:p>
        </p:txBody>
      </p:sp>
      <p:sp>
        <p:nvSpPr>
          <p:cNvPr id="44" name="object 44"/>
          <p:cNvSpPr txBox="1"/>
          <p:nvPr/>
        </p:nvSpPr>
        <p:spPr>
          <a:xfrm>
            <a:off x="1717047" y="840273"/>
            <a:ext cx="8527829" cy="6024399"/>
          </a:xfrm>
          <a:prstGeom prst="rect">
            <a:avLst/>
          </a:prstGeom>
        </p:spPr>
        <p:txBody>
          <a:bodyPr vert="horz" wrap="square" lIns="0" tIns="83051" rIns="0" bIns="0" rtlCol="0">
            <a:spAutoFit/>
          </a:bodyPr>
          <a:lstStyle/>
          <a:p>
            <a:pPr marL="25168">
              <a:spcBef>
                <a:spcPts val="654"/>
              </a:spcBef>
            </a:pPr>
            <a:r>
              <a:rPr sz="2774" spc="30" dirty="0">
                <a:solidFill>
                  <a:srgbClr val="3333B2"/>
                </a:solidFill>
                <a:latin typeface="LM Sans 12"/>
                <a:cs typeface="LM Sans 12"/>
              </a:rPr>
              <a:t>Extended Euclidean</a:t>
            </a:r>
            <a:r>
              <a:rPr sz="2774" dirty="0">
                <a:solidFill>
                  <a:srgbClr val="3333B2"/>
                </a:solidFill>
                <a:latin typeface="LM Sans 12"/>
                <a:cs typeface="LM Sans 12"/>
              </a:rPr>
              <a:t> </a:t>
            </a:r>
            <a:r>
              <a:rPr sz="2774" spc="10" dirty="0">
                <a:solidFill>
                  <a:srgbClr val="3333B2"/>
                </a:solidFill>
                <a:latin typeface="LM Sans 12"/>
                <a:cs typeface="LM Sans 12"/>
              </a:rPr>
              <a:t>Algorithm</a:t>
            </a:r>
            <a:endParaRPr sz="2774">
              <a:latin typeface="LM Sans 12"/>
              <a:cs typeface="LM Sans 12"/>
            </a:endParaRPr>
          </a:p>
          <a:p>
            <a:pPr marL="85570">
              <a:spcBef>
                <a:spcPts val="297"/>
              </a:spcBef>
            </a:pPr>
            <a:r>
              <a:rPr sz="2180" spc="-20" dirty="0">
                <a:latin typeface="LM Sans 10"/>
                <a:cs typeface="LM Sans 10"/>
              </a:rPr>
              <a:t>Consider </a:t>
            </a:r>
            <a:r>
              <a:rPr sz="2180" spc="-10" dirty="0">
                <a:latin typeface="LM Sans 10"/>
                <a:cs typeface="LM Sans 10"/>
              </a:rPr>
              <a:t>the steps of the Euclidean </a:t>
            </a:r>
            <a:r>
              <a:rPr sz="2180" spc="-30" dirty="0">
                <a:latin typeface="LM Sans 10"/>
                <a:cs typeface="LM Sans 10"/>
              </a:rPr>
              <a:t>algorithm </a:t>
            </a:r>
            <a:r>
              <a:rPr sz="2180" spc="-40" dirty="0">
                <a:latin typeface="LM Sans 10"/>
                <a:cs typeface="LM Sans 10"/>
              </a:rPr>
              <a:t>for </a:t>
            </a:r>
            <a:r>
              <a:rPr sz="2180" spc="-10" dirty="0">
                <a:latin typeface="LM Sans 10"/>
                <a:cs typeface="LM Sans 10"/>
              </a:rPr>
              <a:t>gcd</a:t>
            </a:r>
            <a:r>
              <a:rPr sz="2180" spc="-10" dirty="0">
                <a:latin typeface="MathJax_Main"/>
                <a:cs typeface="MathJax_Main"/>
              </a:rPr>
              <a:t>(252</a:t>
            </a:r>
            <a:r>
              <a:rPr sz="2180" i="1" spc="-10" dirty="0">
                <a:latin typeface="Times New Roman"/>
                <a:cs typeface="Times New Roman"/>
              </a:rPr>
              <a:t>,</a:t>
            </a:r>
            <a:r>
              <a:rPr sz="2180" i="1" spc="-139" dirty="0">
                <a:latin typeface="Times New Roman"/>
                <a:cs typeface="Times New Roman"/>
              </a:rPr>
              <a:t> </a:t>
            </a:r>
            <a:r>
              <a:rPr sz="2180" spc="-10" dirty="0">
                <a:latin typeface="MathJax_Main"/>
                <a:cs typeface="MathJax_Main"/>
              </a:rPr>
              <a:t>198)</a:t>
            </a:r>
            <a:r>
              <a:rPr sz="2180" spc="-10" dirty="0">
                <a:latin typeface="LM Sans 10"/>
                <a:cs typeface="LM Sans 10"/>
              </a:rPr>
              <a:t>:</a:t>
            </a:r>
            <a:endParaRPr sz="2180">
              <a:latin typeface="LM Sans 10"/>
              <a:cs typeface="LM Sans 10"/>
            </a:endParaRPr>
          </a:p>
          <a:p>
            <a:pPr marL="3134623">
              <a:spcBef>
                <a:spcPts val="2021"/>
              </a:spcBef>
            </a:pPr>
            <a:r>
              <a:rPr sz="2180" spc="-10" dirty="0">
                <a:latin typeface="MathJax_Main"/>
                <a:cs typeface="MathJax_Main"/>
              </a:rPr>
              <a:t>252 </a:t>
            </a:r>
            <a:r>
              <a:rPr sz="2180" spc="-20" dirty="0">
                <a:latin typeface="MathJax_Main"/>
                <a:cs typeface="MathJax_Main"/>
              </a:rPr>
              <a:t>= </a:t>
            </a:r>
            <a:r>
              <a:rPr sz="2180" spc="-10" dirty="0">
                <a:latin typeface="MathJax_Main"/>
                <a:cs typeface="MathJax_Main"/>
              </a:rPr>
              <a:t>1 </a:t>
            </a:r>
            <a:r>
              <a:rPr sz="2180" i="1" spc="-10" dirty="0">
                <a:latin typeface="Arial"/>
                <a:cs typeface="Arial"/>
              </a:rPr>
              <a:t>· </a:t>
            </a:r>
            <a:r>
              <a:rPr sz="2180" spc="-10" dirty="0">
                <a:latin typeface="MathJax_Main"/>
                <a:cs typeface="MathJax_Main"/>
              </a:rPr>
              <a:t>198</a:t>
            </a:r>
            <a:r>
              <a:rPr sz="2180" spc="-50" dirty="0">
                <a:latin typeface="MathJax_Main"/>
                <a:cs typeface="MathJax_Main"/>
              </a:rPr>
              <a:t> </a:t>
            </a:r>
            <a:r>
              <a:rPr sz="2180" spc="-20" dirty="0">
                <a:latin typeface="MathJax_Main"/>
                <a:cs typeface="MathJax_Main"/>
              </a:rPr>
              <a:t>+</a:t>
            </a:r>
            <a:r>
              <a:rPr sz="2180" spc="-20" dirty="0">
                <a:solidFill>
                  <a:srgbClr val="BF7F3F"/>
                </a:solidFill>
                <a:latin typeface="MathJax_Main"/>
                <a:cs typeface="MathJax_Main"/>
              </a:rPr>
              <a:t>54</a:t>
            </a:r>
            <a:endParaRPr sz="2180">
              <a:latin typeface="MathJax_Main"/>
              <a:cs typeface="MathJax_Main"/>
            </a:endParaRPr>
          </a:p>
          <a:p>
            <a:pPr marL="3134623">
              <a:spcBef>
                <a:spcPts val="654"/>
              </a:spcBef>
            </a:pPr>
            <a:r>
              <a:rPr sz="2180" spc="-10" dirty="0">
                <a:latin typeface="MathJax_Main"/>
                <a:cs typeface="MathJax_Main"/>
              </a:rPr>
              <a:t>198   </a:t>
            </a:r>
            <a:r>
              <a:rPr sz="2180" spc="-20" dirty="0">
                <a:latin typeface="MathJax_Main"/>
                <a:cs typeface="MathJax_Main"/>
              </a:rPr>
              <a:t>=    </a:t>
            </a:r>
            <a:r>
              <a:rPr sz="2180" spc="-10" dirty="0">
                <a:latin typeface="MathJax_Main"/>
                <a:cs typeface="MathJax_Main"/>
              </a:rPr>
              <a:t>3 </a:t>
            </a:r>
            <a:r>
              <a:rPr sz="2180" i="1" spc="-10" dirty="0">
                <a:latin typeface="Arial"/>
                <a:cs typeface="Arial"/>
              </a:rPr>
              <a:t>· </a:t>
            </a:r>
            <a:r>
              <a:rPr sz="2180" spc="-10" dirty="0">
                <a:latin typeface="MathJax_Main"/>
                <a:cs typeface="MathJax_Main"/>
              </a:rPr>
              <a:t>54</a:t>
            </a:r>
            <a:r>
              <a:rPr sz="2180" spc="-178" dirty="0">
                <a:latin typeface="MathJax_Main"/>
                <a:cs typeface="MathJax_Main"/>
              </a:rPr>
              <a:t> </a:t>
            </a:r>
            <a:r>
              <a:rPr sz="2180" spc="-20" dirty="0">
                <a:latin typeface="MathJax_Main"/>
                <a:cs typeface="MathJax_Main"/>
              </a:rPr>
              <a:t>+</a:t>
            </a:r>
            <a:r>
              <a:rPr sz="2180" spc="-20" dirty="0">
                <a:solidFill>
                  <a:srgbClr val="FF0000"/>
                </a:solidFill>
                <a:latin typeface="MathJax_Main"/>
                <a:cs typeface="MathJax_Main"/>
              </a:rPr>
              <a:t>36</a:t>
            </a:r>
            <a:endParaRPr sz="2180">
              <a:latin typeface="MathJax_Main"/>
              <a:cs typeface="MathJax_Main"/>
            </a:endParaRPr>
          </a:p>
          <a:p>
            <a:pPr marL="3271787">
              <a:spcBef>
                <a:spcPts val="664"/>
              </a:spcBef>
            </a:pPr>
            <a:r>
              <a:rPr sz="2180" spc="-10" dirty="0">
                <a:latin typeface="MathJax_Main"/>
                <a:cs typeface="MathJax_Main"/>
              </a:rPr>
              <a:t>54   </a:t>
            </a:r>
            <a:r>
              <a:rPr sz="2180" spc="-20" dirty="0">
                <a:latin typeface="MathJax_Main"/>
                <a:cs typeface="MathJax_Main"/>
              </a:rPr>
              <a:t>=    </a:t>
            </a:r>
            <a:r>
              <a:rPr sz="2180" spc="-10" dirty="0">
                <a:latin typeface="MathJax_Main"/>
                <a:cs typeface="MathJax_Main"/>
              </a:rPr>
              <a:t>1 </a:t>
            </a:r>
            <a:r>
              <a:rPr sz="2180" i="1" spc="-10" dirty="0">
                <a:latin typeface="Arial"/>
                <a:cs typeface="Arial"/>
              </a:rPr>
              <a:t>· </a:t>
            </a:r>
            <a:r>
              <a:rPr sz="2180" spc="-10" dirty="0">
                <a:latin typeface="MathJax_Main"/>
                <a:cs typeface="MathJax_Main"/>
              </a:rPr>
              <a:t>36</a:t>
            </a:r>
            <a:r>
              <a:rPr sz="2180" spc="-178" dirty="0">
                <a:latin typeface="MathJax_Main"/>
                <a:cs typeface="MathJax_Main"/>
              </a:rPr>
              <a:t> </a:t>
            </a:r>
            <a:r>
              <a:rPr sz="2180" spc="-20" dirty="0">
                <a:latin typeface="MathJax_Main"/>
                <a:cs typeface="MathJax_Main"/>
              </a:rPr>
              <a:t>+</a:t>
            </a:r>
            <a:r>
              <a:rPr sz="2180" spc="-20" dirty="0">
                <a:solidFill>
                  <a:srgbClr val="0000FF"/>
                </a:solidFill>
                <a:latin typeface="MathJax_Main"/>
                <a:cs typeface="MathJax_Main"/>
              </a:rPr>
              <a:t>18</a:t>
            </a:r>
            <a:endParaRPr sz="2180">
              <a:latin typeface="MathJax_Main"/>
              <a:cs typeface="MathJax_Main"/>
            </a:endParaRPr>
          </a:p>
          <a:p>
            <a:pPr marL="3271787">
              <a:spcBef>
                <a:spcPts val="664"/>
              </a:spcBef>
            </a:pPr>
            <a:r>
              <a:rPr sz="2180" spc="-10" dirty="0">
                <a:latin typeface="MathJax_Main"/>
                <a:cs typeface="MathJax_Main"/>
              </a:rPr>
              <a:t>36 </a:t>
            </a:r>
            <a:r>
              <a:rPr sz="2180" spc="-20" dirty="0">
                <a:latin typeface="MathJax_Main"/>
                <a:cs typeface="MathJax_Main"/>
              </a:rPr>
              <a:t>= </a:t>
            </a:r>
            <a:r>
              <a:rPr sz="2180" spc="-10" dirty="0">
                <a:latin typeface="MathJax_Main"/>
                <a:cs typeface="MathJax_Main"/>
              </a:rPr>
              <a:t>2 </a:t>
            </a:r>
            <a:r>
              <a:rPr sz="2180" i="1" spc="-10" dirty="0">
                <a:latin typeface="Arial"/>
                <a:cs typeface="Arial"/>
              </a:rPr>
              <a:t>·</a:t>
            </a:r>
            <a:r>
              <a:rPr sz="2180" i="1" spc="20" dirty="0">
                <a:latin typeface="Arial"/>
                <a:cs typeface="Arial"/>
              </a:rPr>
              <a:t> </a:t>
            </a:r>
            <a:r>
              <a:rPr sz="2180" spc="-10" dirty="0">
                <a:latin typeface="MathJax_Main"/>
                <a:cs typeface="MathJax_Main"/>
              </a:rPr>
              <a:t>18</a:t>
            </a:r>
            <a:endParaRPr sz="2180">
              <a:latin typeface="MathJax_Main"/>
              <a:cs typeface="MathJax_Main"/>
            </a:endParaRPr>
          </a:p>
          <a:p>
            <a:pPr marL="85570" marR="718535">
              <a:lnSpc>
                <a:spcPct val="102600"/>
              </a:lnSpc>
              <a:spcBef>
                <a:spcPts val="1952"/>
              </a:spcBef>
            </a:pPr>
            <a:r>
              <a:rPr sz="2180" spc="-20" dirty="0">
                <a:latin typeface="LM Sans 10"/>
                <a:cs typeface="LM Sans 10"/>
              </a:rPr>
              <a:t>Isolate </a:t>
            </a:r>
            <a:r>
              <a:rPr sz="2180" spc="-10" dirty="0">
                <a:latin typeface="LM Sans 10"/>
                <a:cs typeface="LM Sans 10"/>
              </a:rPr>
              <a:t>the </a:t>
            </a:r>
            <a:r>
              <a:rPr sz="2180" spc="-20" dirty="0">
                <a:latin typeface="LM Sans 10"/>
                <a:cs typeface="LM Sans 10"/>
              </a:rPr>
              <a:t>nonzero remainders in </a:t>
            </a:r>
            <a:r>
              <a:rPr sz="2180" spc="-10" dirty="0">
                <a:latin typeface="LM Sans 10"/>
                <a:cs typeface="LM Sans 10"/>
              </a:rPr>
              <a:t>the </a:t>
            </a:r>
            <a:r>
              <a:rPr sz="2180" dirty="0">
                <a:latin typeface="LM Sans 10"/>
                <a:cs typeface="LM Sans 10"/>
              </a:rPr>
              <a:t>above </a:t>
            </a:r>
            <a:r>
              <a:rPr sz="2180" spc="-10" dirty="0">
                <a:latin typeface="LM Sans 10"/>
                <a:cs typeface="LM Sans 10"/>
              </a:rPr>
              <a:t>equations, substituting  </a:t>
            </a:r>
            <a:r>
              <a:rPr sz="2180" spc="-40" dirty="0">
                <a:latin typeface="LM Sans 10"/>
                <a:cs typeface="LM Sans 10"/>
              </a:rPr>
              <a:t>backwards:</a:t>
            </a:r>
            <a:endParaRPr sz="2180">
              <a:latin typeface="LM Sans 10"/>
              <a:cs typeface="LM Sans 10"/>
            </a:endParaRPr>
          </a:p>
          <a:p>
            <a:pPr>
              <a:spcBef>
                <a:spcPts val="129"/>
              </a:spcBef>
            </a:pPr>
            <a:endParaRPr sz="1288">
              <a:latin typeface="LM Sans 10"/>
              <a:cs typeface="LM Sans 10"/>
            </a:endParaRPr>
          </a:p>
          <a:p>
            <a:pPr marL="251676">
              <a:tabLst>
                <a:tab pos="3513396" algn="l"/>
              </a:tabLst>
            </a:pPr>
            <a:r>
              <a:rPr sz="2180" spc="-10" dirty="0">
                <a:latin typeface="MathJax_Main"/>
                <a:cs typeface="MathJax_Main"/>
              </a:rPr>
              <a:t>gcd(252</a:t>
            </a:r>
            <a:r>
              <a:rPr sz="2180" i="1" spc="-10" dirty="0">
                <a:latin typeface="Times New Roman"/>
                <a:cs typeface="Times New Roman"/>
              </a:rPr>
              <a:t>, </a:t>
            </a:r>
            <a:r>
              <a:rPr sz="2180" spc="-10" dirty="0">
                <a:latin typeface="MathJax_Main"/>
                <a:cs typeface="MathJax_Main"/>
              </a:rPr>
              <a:t>198)</a:t>
            </a:r>
            <a:r>
              <a:rPr sz="2180" spc="-109" dirty="0">
                <a:latin typeface="MathJax_Main"/>
                <a:cs typeface="MathJax_Main"/>
              </a:rPr>
              <a:t> </a:t>
            </a:r>
            <a:r>
              <a:rPr sz="2180" spc="-20" dirty="0">
                <a:latin typeface="MathJax_Main"/>
                <a:cs typeface="MathJax_Main"/>
              </a:rPr>
              <a:t>=</a:t>
            </a:r>
            <a:r>
              <a:rPr sz="2180" spc="-20" dirty="0">
                <a:solidFill>
                  <a:srgbClr val="0000FF"/>
                </a:solidFill>
                <a:latin typeface="MathJax_Main"/>
                <a:cs typeface="MathJax_Main"/>
              </a:rPr>
              <a:t>18</a:t>
            </a:r>
            <a:r>
              <a:rPr sz="2180" spc="-20" dirty="0">
                <a:latin typeface="MathJax_Main"/>
                <a:cs typeface="MathJax_Main"/>
              </a:rPr>
              <a:t>=  </a:t>
            </a:r>
            <a:r>
              <a:rPr sz="2180" spc="416" dirty="0">
                <a:latin typeface="MathJax_Main"/>
                <a:cs typeface="MathJax_Main"/>
              </a:rPr>
              <a:t> </a:t>
            </a:r>
            <a:r>
              <a:rPr sz="2180" spc="-10" dirty="0">
                <a:latin typeface="MathJax_Main"/>
                <a:cs typeface="MathJax_Main"/>
              </a:rPr>
              <a:t>54	</a:t>
            </a:r>
            <a:r>
              <a:rPr sz="2180" i="1" spc="404" dirty="0">
                <a:latin typeface="Arial"/>
                <a:cs typeface="Arial"/>
              </a:rPr>
              <a:t>−</a:t>
            </a:r>
            <a:r>
              <a:rPr sz="2180" i="1" spc="-317" dirty="0">
                <a:latin typeface="Arial"/>
                <a:cs typeface="Arial"/>
              </a:rPr>
              <a:t> </a:t>
            </a:r>
            <a:r>
              <a:rPr sz="2180" spc="-10" dirty="0">
                <a:latin typeface="MathJax_Main"/>
                <a:cs typeface="MathJax_Main"/>
              </a:rPr>
              <a:t>1 </a:t>
            </a:r>
            <a:r>
              <a:rPr sz="2180" i="1" spc="-10" dirty="0">
                <a:latin typeface="Arial"/>
                <a:cs typeface="Arial"/>
              </a:rPr>
              <a:t>· </a:t>
            </a:r>
            <a:r>
              <a:rPr sz="2180" spc="-10" dirty="0">
                <a:solidFill>
                  <a:srgbClr val="FF0000"/>
                </a:solidFill>
                <a:latin typeface="MathJax_Main"/>
                <a:cs typeface="MathJax_Main"/>
              </a:rPr>
              <a:t>36</a:t>
            </a:r>
            <a:endParaRPr sz="2180">
              <a:latin typeface="MathJax_Main"/>
              <a:cs typeface="MathJax_Main"/>
            </a:endParaRPr>
          </a:p>
          <a:p>
            <a:pPr marL="2714325">
              <a:spcBef>
                <a:spcPts val="664"/>
              </a:spcBef>
            </a:pPr>
            <a:r>
              <a:rPr sz="2180" spc="-20" dirty="0">
                <a:latin typeface="MathJax_Main"/>
                <a:cs typeface="MathJax_Main"/>
              </a:rPr>
              <a:t>=</a:t>
            </a:r>
            <a:r>
              <a:rPr sz="2180" spc="357" dirty="0">
                <a:latin typeface="MathJax_Main"/>
                <a:cs typeface="MathJax_Main"/>
              </a:rPr>
              <a:t> </a:t>
            </a:r>
            <a:r>
              <a:rPr sz="2180" spc="-10" dirty="0">
                <a:latin typeface="MathJax_Main"/>
                <a:cs typeface="MathJax_Main"/>
              </a:rPr>
              <a:t>54</a:t>
            </a:r>
            <a:r>
              <a:rPr sz="2180" spc="-79" dirty="0">
                <a:latin typeface="MathJax_Main"/>
                <a:cs typeface="MathJax_Main"/>
              </a:rPr>
              <a:t> </a:t>
            </a:r>
            <a:r>
              <a:rPr sz="2180" i="1" spc="404" dirty="0">
                <a:latin typeface="Arial"/>
                <a:cs typeface="Arial"/>
              </a:rPr>
              <a:t>−</a:t>
            </a:r>
            <a:r>
              <a:rPr sz="2180" i="1" spc="-129" dirty="0">
                <a:latin typeface="Arial"/>
                <a:cs typeface="Arial"/>
              </a:rPr>
              <a:t> </a:t>
            </a:r>
            <a:r>
              <a:rPr sz="2180" spc="-10" dirty="0">
                <a:latin typeface="MathJax_Main"/>
                <a:cs typeface="MathJax_Main"/>
              </a:rPr>
              <a:t>1(198</a:t>
            </a:r>
            <a:r>
              <a:rPr sz="2180" spc="-69" dirty="0">
                <a:latin typeface="MathJax_Main"/>
                <a:cs typeface="MathJax_Main"/>
              </a:rPr>
              <a:t> </a:t>
            </a:r>
            <a:r>
              <a:rPr sz="2180" i="1" spc="404" dirty="0">
                <a:latin typeface="Arial"/>
                <a:cs typeface="Arial"/>
              </a:rPr>
              <a:t>−</a:t>
            </a:r>
            <a:r>
              <a:rPr sz="2180" i="1" spc="-139" dirty="0">
                <a:latin typeface="Arial"/>
                <a:cs typeface="Arial"/>
              </a:rPr>
              <a:t> </a:t>
            </a:r>
            <a:r>
              <a:rPr sz="2180" spc="-10" dirty="0">
                <a:latin typeface="MathJax_Main"/>
                <a:cs typeface="MathJax_Main"/>
              </a:rPr>
              <a:t>3</a:t>
            </a:r>
            <a:r>
              <a:rPr sz="2180" spc="-69" dirty="0">
                <a:latin typeface="MathJax_Main"/>
                <a:cs typeface="MathJax_Main"/>
              </a:rPr>
              <a:t> </a:t>
            </a:r>
            <a:r>
              <a:rPr sz="2180" i="1" spc="-10" dirty="0">
                <a:latin typeface="Arial"/>
                <a:cs typeface="Arial"/>
              </a:rPr>
              <a:t>·</a:t>
            </a:r>
            <a:r>
              <a:rPr sz="2180" i="1" spc="-139" dirty="0">
                <a:latin typeface="Arial"/>
                <a:cs typeface="Arial"/>
              </a:rPr>
              <a:t> </a:t>
            </a:r>
            <a:r>
              <a:rPr sz="2180" spc="-10" dirty="0">
                <a:latin typeface="MathJax_Main"/>
                <a:cs typeface="MathJax_Main"/>
              </a:rPr>
              <a:t>54)</a:t>
            </a:r>
            <a:r>
              <a:rPr sz="2180" spc="50" dirty="0">
                <a:latin typeface="MathJax_Main"/>
                <a:cs typeface="MathJax_Main"/>
              </a:rPr>
              <a:t> </a:t>
            </a:r>
            <a:r>
              <a:rPr sz="2180" spc="-20" dirty="0">
                <a:latin typeface="MathJax_Main"/>
                <a:cs typeface="MathJax_Main"/>
              </a:rPr>
              <a:t>=</a:t>
            </a:r>
            <a:r>
              <a:rPr sz="2180" spc="40" dirty="0">
                <a:latin typeface="MathJax_Main"/>
                <a:cs typeface="MathJax_Main"/>
              </a:rPr>
              <a:t> </a:t>
            </a:r>
            <a:r>
              <a:rPr sz="2180" spc="-10" dirty="0">
                <a:latin typeface="MathJax_Main"/>
                <a:cs typeface="MathJax_Main"/>
              </a:rPr>
              <a:t>4</a:t>
            </a:r>
            <a:r>
              <a:rPr sz="2180" spc="-69" dirty="0">
                <a:latin typeface="MathJax_Main"/>
                <a:cs typeface="MathJax_Main"/>
              </a:rPr>
              <a:t> </a:t>
            </a:r>
            <a:r>
              <a:rPr sz="2180" i="1" spc="-10" dirty="0">
                <a:latin typeface="Arial"/>
                <a:cs typeface="Arial"/>
              </a:rPr>
              <a:t>·</a:t>
            </a:r>
            <a:r>
              <a:rPr sz="2180" i="1" spc="-139" dirty="0">
                <a:latin typeface="Arial"/>
                <a:cs typeface="Arial"/>
              </a:rPr>
              <a:t> </a:t>
            </a:r>
            <a:r>
              <a:rPr sz="2180" spc="-10" dirty="0">
                <a:solidFill>
                  <a:srgbClr val="BF7F3F"/>
                </a:solidFill>
                <a:latin typeface="MathJax_Main"/>
                <a:cs typeface="MathJax_Main"/>
              </a:rPr>
              <a:t>54</a:t>
            </a:r>
            <a:r>
              <a:rPr sz="2180" spc="-69" dirty="0">
                <a:solidFill>
                  <a:srgbClr val="BF7F3F"/>
                </a:solidFill>
                <a:latin typeface="MathJax_Main"/>
                <a:cs typeface="MathJax_Main"/>
              </a:rPr>
              <a:t> </a:t>
            </a:r>
            <a:r>
              <a:rPr sz="2180" i="1" spc="404" dirty="0">
                <a:latin typeface="Arial"/>
                <a:cs typeface="Arial"/>
              </a:rPr>
              <a:t>−</a:t>
            </a:r>
            <a:r>
              <a:rPr sz="2180" i="1" spc="-129" dirty="0">
                <a:latin typeface="Arial"/>
                <a:cs typeface="Arial"/>
              </a:rPr>
              <a:t> </a:t>
            </a:r>
            <a:r>
              <a:rPr sz="2180" spc="-10" dirty="0">
                <a:latin typeface="MathJax_Main"/>
                <a:cs typeface="MathJax_Main"/>
              </a:rPr>
              <a:t>1</a:t>
            </a:r>
            <a:r>
              <a:rPr sz="2180" spc="-79" dirty="0">
                <a:latin typeface="MathJax_Main"/>
                <a:cs typeface="MathJax_Main"/>
              </a:rPr>
              <a:t> </a:t>
            </a:r>
            <a:r>
              <a:rPr sz="2180" i="1" spc="-10" dirty="0">
                <a:latin typeface="Arial"/>
                <a:cs typeface="Arial"/>
              </a:rPr>
              <a:t>·</a:t>
            </a:r>
            <a:r>
              <a:rPr sz="2180" i="1" spc="-129" dirty="0">
                <a:latin typeface="Arial"/>
                <a:cs typeface="Arial"/>
              </a:rPr>
              <a:t> </a:t>
            </a:r>
            <a:r>
              <a:rPr sz="2180" spc="-10" dirty="0">
                <a:latin typeface="MathJax_Main"/>
                <a:cs typeface="MathJax_Main"/>
              </a:rPr>
              <a:t>198</a:t>
            </a:r>
            <a:endParaRPr sz="2180">
              <a:latin typeface="MathJax_Main"/>
              <a:cs typeface="MathJax_Main"/>
            </a:endParaRPr>
          </a:p>
          <a:p>
            <a:pPr marL="2714325">
              <a:spcBef>
                <a:spcPts val="664"/>
              </a:spcBef>
            </a:pPr>
            <a:r>
              <a:rPr sz="2180" spc="-20" dirty="0">
                <a:latin typeface="MathJax_Main"/>
                <a:cs typeface="MathJax_Main"/>
              </a:rPr>
              <a:t>=</a:t>
            </a:r>
            <a:r>
              <a:rPr sz="2180" spc="347" dirty="0">
                <a:latin typeface="MathJax_Main"/>
                <a:cs typeface="MathJax_Main"/>
              </a:rPr>
              <a:t> </a:t>
            </a:r>
            <a:r>
              <a:rPr sz="2180" spc="-10" dirty="0">
                <a:latin typeface="MathJax_Main"/>
                <a:cs typeface="MathJax_Main"/>
              </a:rPr>
              <a:t>4</a:t>
            </a:r>
            <a:r>
              <a:rPr sz="2180" spc="-69" dirty="0">
                <a:latin typeface="MathJax_Main"/>
                <a:cs typeface="MathJax_Main"/>
              </a:rPr>
              <a:t> </a:t>
            </a:r>
            <a:r>
              <a:rPr sz="2180" i="1" spc="-10" dirty="0">
                <a:latin typeface="Arial"/>
                <a:cs typeface="Arial"/>
              </a:rPr>
              <a:t>·</a:t>
            </a:r>
            <a:r>
              <a:rPr sz="2180" i="1" spc="-139" dirty="0">
                <a:latin typeface="Arial"/>
                <a:cs typeface="Arial"/>
              </a:rPr>
              <a:t> </a:t>
            </a:r>
            <a:r>
              <a:rPr sz="2180" spc="-20" dirty="0">
                <a:latin typeface="MathJax_Main"/>
                <a:cs typeface="MathJax_Main"/>
              </a:rPr>
              <a:t>(252</a:t>
            </a:r>
            <a:r>
              <a:rPr sz="2180" spc="-69" dirty="0">
                <a:latin typeface="MathJax_Main"/>
                <a:cs typeface="MathJax_Main"/>
              </a:rPr>
              <a:t> </a:t>
            </a:r>
            <a:r>
              <a:rPr sz="2180" i="1" spc="404" dirty="0">
                <a:latin typeface="Arial"/>
                <a:cs typeface="Arial"/>
              </a:rPr>
              <a:t>−</a:t>
            </a:r>
            <a:r>
              <a:rPr sz="2180" i="1" spc="-139" dirty="0">
                <a:latin typeface="Arial"/>
                <a:cs typeface="Arial"/>
              </a:rPr>
              <a:t> </a:t>
            </a:r>
            <a:r>
              <a:rPr sz="2180" spc="-10" dirty="0">
                <a:latin typeface="MathJax_Main"/>
                <a:cs typeface="MathJax_Main"/>
              </a:rPr>
              <a:t>1</a:t>
            </a:r>
            <a:r>
              <a:rPr sz="2180" spc="-69" dirty="0">
                <a:latin typeface="MathJax_Main"/>
                <a:cs typeface="MathJax_Main"/>
              </a:rPr>
              <a:t> </a:t>
            </a:r>
            <a:r>
              <a:rPr sz="2180" i="1" spc="-10" dirty="0">
                <a:latin typeface="Arial"/>
                <a:cs typeface="Arial"/>
              </a:rPr>
              <a:t>·</a:t>
            </a:r>
            <a:r>
              <a:rPr sz="2180" i="1" spc="-139" dirty="0">
                <a:latin typeface="Arial"/>
                <a:cs typeface="Arial"/>
              </a:rPr>
              <a:t> </a:t>
            </a:r>
            <a:r>
              <a:rPr sz="2180" spc="-10" dirty="0">
                <a:latin typeface="MathJax_Main"/>
                <a:cs typeface="MathJax_Main"/>
              </a:rPr>
              <a:t>198)</a:t>
            </a:r>
            <a:r>
              <a:rPr sz="2180" spc="-69" dirty="0">
                <a:latin typeface="MathJax_Main"/>
                <a:cs typeface="MathJax_Main"/>
              </a:rPr>
              <a:t> </a:t>
            </a:r>
            <a:r>
              <a:rPr sz="2180" i="1" spc="404" dirty="0">
                <a:latin typeface="Arial"/>
                <a:cs typeface="Arial"/>
              </a:rPr>
              <a:t>−</a:t>
            </a:r>
            <a:r>
              <a:rPr sz="2180" i="1" spc="-139" dirty="0">
                <a:latin typeface="Arial"/>
                <a:cs typeface="Arial"/>
              </a:rPr>
              <a:t> </a:t>
            </a:r>
            <a:r>
              <a:rPr sz="2180" spc="-10" dirty="0">
                <a:latin typeface="MathJax_Main"/>
                <a:cs typeface="MathJax_Main"/>
              </a:rPr>
              <a:t>1</a:t>
            </a:r>
            <a:r>
              <a:rPr sz="2180" spc="-69" dirty="0">
                <a:latin typeface="MathJax_Main"/>
                <a:cs typeface="MathJax_Main"/>
              </a:rPr>
              <a:t> </a:t>
            </a:r>
            <a:r>
              <a:rPr sz="2180" i="1" spc="-10" dirty="0">
                <a:latin typeface="Arial"/>
                <a:cs typeface="Arial"/>
              </a:rPr>
              <a:t>·</a:t>
            </a:r>
            <a:r>
              <a:rPr sz="2180" i="1" spc="-139" dirty="0">
                <a:latin typeface="Arial"/>
                <a:cs typeface="Arial"/>
              </a:rPr>
              <a:t> </a:t>
            </a:r>
            <a:r>
              <a:rPr sz="2180" spc="-10" dirty="0">
                <a:latin typeface="MathJax_Main"/>
                <a:cs typeface="MathJax_Main"/>
              </a:rPr>
              <a:t>198</a:t>
            </a:r>
            <a:r>
              <a:rPr sz="2180" spc="50" dirty="0">
                <a:latin typeface="MathJax_Main"/>
                <a:cs typeface="MathJax_Main"/>
              </a:rPr>
              <a:t> </a:t>
            </a:r>
            <a:r>
              <a:rPr sz="2180" spc="-20" dirty="0">
                <a:latin typeface="MathJax_Main"/>
                <a:cs typeface="MathJax_Main"/>
              </a:rPr>
              <a:t>=</a:t>
            </a:r>
            <a:r>
              <a:rPr sz="2180" spc="40" dirty="0">
                <a:latin typeface="MathJax_Main"/>
                <a:cs typeface="MathJax_Main"/>
              </a:rPr>
              <a:t> </a:t>
            </a:r>
            <a:r>
              <a:rPr sz="2180" spc="-10" dirty="0">
                <a:latin typeface="MathJax_Main"/>
                <a:cs typeface="MathJax_Main"/>
              </a:rPr>
              <a:t>4</a:t>
            </a:r>
            <a:r>
              <a:rPr sz="2180" spc="-79" dirty="0">
                <a:latin typeface="MathJax_Main"/>
                <a:cs typeface="MathJax_Main"/>
              </a:rPr>
              <a:t> </a:t>
            </a:r>
            <a:r>
              <a:rPr sz="2180" i="1" spc="-10" dirty="0">
                <a:latin typeface="Arial"/>
                <a:cs typeface="Arial"/>
              </a:rPr>
              <a:t>·</a:t>
            </a:r>
            <a:r>
              <a:rPr sz="2180" i="1" spc="-129" dirty="0">
                <a:latin typeface="Arial"/>
                <a:cs typeface="Arial"/>
              </a:rPr>
              <a:t> </a:t>
            </a:r>
            <a:r>
              <a:rPr sz="2180" spc="-10" dirty="0">
                <a:latin typeface="MathJax_Main"/>
                <a:cs typeface="MathJax_Main"/>
              </a:rPr>
              <a:t>252</a:t>
            </a:r>
            <a:r>
              <a:rPr sz="2180" spc="-79" dirty="0">
                <a:latin typeface="MathJax_Main"/>
                <a:cs typeface="MathJax_Main"/>
              </a:rPr>
              <a:t> </a:t>
            </a:r>
            <a:r>
              <a:rPr sz="2180" i="1" spc="404" dirty="0">
                <a:latin typeface="Arial"/>
                <a:cs typeface="Arial"/>
              </a:rPr>
              <a:t>−</a:t>
            </a:r>
            <a:r>
              <a:rPr sz="2180" i="1" spc="-129" dirty="0">
                <a:latin typeface="Arial"/>
                <a:cs typeface="Arial"/>
              </a:rPr>
              <a:t> </a:t>
            </a:r>
            <a:r>
              <a:rPr sz="2180" spc="-10" dirty="0">
                <a:latin typeface="MathJax_Main"/>
                <a:cs typeface="MathJax_Main"/>
              </a:rPr>
              <a:t>5</a:t>
            </a:r>
            <a:r>
              <a:rPr sz="2180" spc="-79" dirty="0">
                <a:latin typeface="MathJax_Main"/>
                <a:cs typeface="MathJax_Main"/>
              </a:rPr>
              <a:t> </a:t>
            </a:r>
            <a:r>
              <a:rPr sz="2180" i="1" spc="-10" dirty="0">
                <a:latin typeface="Arial"/>
                <a:cs typeface="Arial"/>
              </a:rPr>
              <a:t>·</a:t>
            </a:r>
            <a:r>
              <a:rPr sz="2180" i="1" spc="-129" dirty="0">
                <a:latin typeface="Arial"/>
                <a:cs typeface="Arial"/>
              </a:rPr>
              <a:t> </a:t>
            </a:r>
            <a:r>
              <a:rPr sz="2180" spc="-10" dirty="0">
                <a:latin typeface="MathJax_Main"/>
                <a:cs typeface="MathJax_Main"/>
              </a:rPr>
              <a:t>198</a:t>
            </a:r>
            <a:endParaRPr sz="2180">
              <a:latin typeface="MathJax_Main"/>
              <a:cs typeface="MathJax_Main"/>
            </a:endParaRPr>
          </a:p>
          <a:p>
            <a:pPr marL="85570">
              <a:spcBef>
                <a:spcPts val="2021"/>
              </a:spcBef>
            </a:pPr>
            <a:r>
              <a:rPr sz="2180" spc="-30" dirty="0">
                <a:latin typeface="LM Sans 10"/>
                <a:cs typeface="LM Sans 10"/>
              </a:rPr>
              <a:t>Therefore,</a:t>
            </a:r>
            <a:r>
              <a:rPr sz="2180" spc="-10" dirty="0">
                <a:latin typeface="LM Sans 10"/>
                <a:cs typeface="LM Sans 10"/>
              </a:rPr>
              <a:t> </a:t>
            </a:r>
            <a:r>
              <a:rPr sz="2180" spc="-10" dirty="0">
                <a:latin typeface="MathJax_Main"/>
                <a:cs typeface="MathJax_Main"/>
              </a:rPr>
              <a:t>gcd(252</a:t>
            </a:r>
            <a:r>
              <a:rPr sz="2180" i="1" spc="-10" dirty="0">
                <a:latin typeface="Times New Roman"/>
                <a:cs typeface="Times New Roman"/>
              </a:rPr>
              <a:t>,</a:t>
            </a:r>
            <a:r>
              <a:rPr sz="2180" i="1" spc="-188" dirty="0">
                <a:latin typeface="Times New Roman"/>
                <a:cs typeface="Times New Roman"/>
              </a:rPr>
              <a:t> </a:t>
            </a:r>
            <a:r>
              <a:rPr sz="2180" spc="-10" dirty="0">
                <a:latin typeface="MathJax_Main"/>
                <a:cs typeface="MathJax_Main"/>
              </a:rPr>
              <a:t>198)</a:t>
            </a:r>
            <a:r>
              <a:rPr sz="2180" spc="50" dirty="0">
                <a:latin typeface="MathJax_Main"/>
                <a:cs typeface="MathJax_Main"/>
              </a:rPr>
              <a:t> </a:t>
            </a:r>
            <a:r>
              <a:rPr sz="2180" spc="-20" dirty="0">
                <a:latin typeface="MathJax_Main"/>
                <a:cs typeface="MathJax_Main"/>
              </a:rPr>
              <a:t>=</a:t>
            </a:r>
            <a:r>
              <a:rPr sz="2180" spc="50" dirty="0">
                <a:latin typeface="MathJax_Main"/>
                <a:cs typeface="MathJax_Main"/>
              </a:rPr>
              <a:t> </a:t>
            </a:r>
            <a:r>
              <a:rPr sz="2180" spc="-10" dirty="0">
                <a:latin typeface="MathJax_Main"/>
                <a:cs typeface="MathJax_Main"/>
              </a:rPr>
              <a:t>4</a:t>
            </a:r>
            <a:r>
              <a:rPr sz="2180" spc="-69" dirty="0">
                <a:latin typeface="MathJax_Main"/>
                <a:cs typeface="MathJax_Main"/>
              </a:rPr>
              <a:t> </a:t>
            </a:r>
            <a:r>
              <a:rPr sz="2180" i="1" spc="-10" dirty="0">
                <a:latin typeface="Arial"/>
                <a:cs typeface="Arial"/>
              </a:rPr>
              <a:t>·</a:t>
            </a:r>
            <a:r>
              <a:rPr sz="2180" i="1" spc="-129" dirty="0">
                <a:latin typeface="Arial"/>
                <a:cs typeface="Arial"/>
              </a:rPr>
              <a:t> </a:t>
            </a:r>
            <a:r>
              <a:rPr sz="2180" spc="-10" dirty="0">
                <a:latin typeface="MathJax_Main"/>
                <a:cs typeface="MathJax_Main"/>
              </a:rPr>
              <a:t>252</a:t>
            </a:r>
            <a:r>
              <a:rPr sz="2180" spc="-69" dirty="0">
                <a:latin typeface="MathJax_Main"/>
                <a:cs typeface="MathJax_Main"/>
              </a:rPr>
              <a:t> </a:t>
            </a:r>
            <a:r>
              <a:rPr sz="2180" i="1" spc="404" dirty="0">
                <a:latin typeface="Arial"/>
                <a:cs typeface="Arial"/>
              </a:rPr>
              <a:t>−</a:t>
            </a:r>
            <a:r>
              <a:rPr sz="2180" i="1" spc="-129" dirty="0">
                <a:latin typeface="Arial"/>
                <a:cs typeface="Arial"/>
              </a:rPr>
              <a:t> </a:t>
            </a:r>
            <a:r>
              <a:rPr sz="2180" spc="-10" dirty="0">
                <a:latin typeface="MathJax_Main"/>
                <a:cs typeface="MathJax_Main"/>
              </a:rPr>
              <a:t>5</a:t>
            </a:r>
            <a:r>
              <a:rPr sz="2180" spc="-69" dirty="0">
                <a:latin typeface="MathJax_Main"/>
                <a:cs typeface="MathJax_Main"/>
              </a:rPr>
              <a:t> </a:t>
            </a:r>
            <a:r>
              <a:rPr sz="2180" i="1" spc="-10" dirty="0">
                <a:latin typeface="Arial"/>
                <a:cs typeface="Arial"/>
              </a:rPr>
              <a:t>·</a:t>
            </a:r>
            <a:r>
              <a:rPr sz="2180" i="1" spc="-129" dirty="0">
                <a:latin typeface="Arial"/>
                <a:cs typeface="Arial"/>
              </a:rPr>
              <a:t> </a:t>
            </a:r>
            <a:r>
              <a:rPr sz="2180" dirty="0">
                <a:latin typeface="MathJax_Main"/>
                <a:cs typeface="MathJax_Main"/>
              </a:rPr>
              <a:t>198</a:t>
            </a:r>
            <a:r>
              <a:rPr sz="2180" i="1" dirty="0">
                <a:latin typeface="Times New Roman"/>
                <a:cs typeface="Times New Roman"/>
              </a:rPr>
              <a:t>.</a:t>
            </a:r>
            <a:endParaRPr sz="2180">
              <a:latin typeface="Times New Roman"/>
              <a:cs typeface="Times New Roman"/>
            </a:endParaRPr>
          </a:p>
        </p:txBody>
      </p:sp>
    </p:spTree>
    <p:extLst>
      <p:ext uri="{BB962C8B-B14F-4D97-AF65-F5344CB8AC3E}">
        <p14:creationId xmlns:p14="http://schemas.microsoft.com/office/powerpoint/2010/main" val="3442820936"/>
      </p:ext>
    </p:extLst>
  </p:cSld>
  <p:clrMapOvr>
    <a:masterClrMapping/>
  </p:clrMapOvr>
  <p:transition>
    <p:cu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object 43"/>
          <p:cNvSpPr txBox="1"/>
          <p:nvPr/>
        </p:nvSpPr>
        <p:spPr>
          <a:xfrm>
            <a:off x="1528195" y="503867"/>
            <a:ext cx="9131836" cy="199518"/>
          </a:xfrm>
          <a:prstGeom prst="rect">
            <a:avLst/>
          </a:prstGeom>
          <a:solidFill>
            <a:srgbClr val="8484D1"/>
          </a:solidFill>
        </p:spPr>
        <p:txBody>
          <a:bodyPr vert="horz" wrap="square" lIns="0" tIns="16359" rIns="0" bIns="0" rtlCol="0">
            <a:spAutoFit/>
          </a:bodyPr>
          <a:lstStyle/>
          <a:p>
            <a:pPr marL="213925">
              <a:spcBef>
                <a:spcPts val="129"/>
              </a:spcBef>
            </a:pPr>
            <a:r>
              <a:rPr sz="1189" spc="-10" dirty="0">
                <a:solidFill>
                  <a:srgbClr val="FFFFFF"/>
                </a:solidFill>
                <a:latin typeface="LM Sans 8"/>
                <a:cs typeface="LM Sans 8"/>
              </a:rPr>
              <a:t>Applications of </a:t>
            </a:r>
            <a:r>
              <a:rPr sz="1189" dirty="0">
                <a:solidFill>
                  <a:srgbClr val="FFFFFF"/>
                </a:solidFill>
                <a:latin typeface="LM Sans 8"/>
                <a:cs typeface="LM Sans 8"/>
              </a:rPr>
              <a:t>Number</a:t>
            </a:r>
            <a:r>
              <a:rPr sz="1189" spc="-20" dirty="0">
                <a:solidFill>
                  <a:srgbClr val="FFFFFF"/>
                </a:solidFill>
                <a:latin typeface="LM Sans 8"/>
                <a:cs typeface="LM Sans 8"/>
              </a:rPr>
              <a:t> Theory</a:t>
            </a:r>
            <a:endParaRPr sz="1189">
              <a:latin typeface="LM Sans 8"/>
              <a:cs typeface="LM Sans 8"/>
            </a:endParaRPr>
          </a:p>
        </p:txBody>
      </p:sp>
      <p:grpSp>
        <p:nvGrpSpPr>
          <p:cNvPr id="44" name="object 44"/>
          <p:cNvGrpSpPr/>
          <p:nvPr/>
        </p:nvGrpSpPr>
        <p:grpSpPr>
          <a:xfrm>
            <a:off x="1702071" y="1082959"/>
            <a:ext cx="8885200" cy="1343916"/>
            <a:chOff x="87743" y="546493"/>
            <a:chExt cx="4483735" cy="678180"/>
          </a:xfrm>
        </p:grpSpPr>
        <p:sp>
          <p:nvSpPr>
            <p:cNvPr id="45" name="object 45"/>
            <p:cNvSpPr/>
            <p:nvPr/>
          </p:nvSpPr>
          <p:spPr>
            <a:xfrm>
              <a:off x="87743" y="546493"/>
              <a:ext cx="4432935" cy="215265"/>
            </a:xfrm>
            <a:custGeom>
              <a:avLst/>
              <a:gdLst/>
              <a:ahLst/>
              <a:cxnLst/>
              <a:rect l="l" t="t" r="r" b="b"/>
              <a:pathLst>
                <a:path w="4432935" h="215265">
                  <a:moveTo>
                    <a:pt x="4381767" y="0"/>
                  </a:moveTo>
                  <a:lnTo>
                    <a:pt x="50800" y="0"/>
                  </a:lnTo>
                  <a:lnTo>
                    <a:pt x="31075" y="4008"/>
                  </a:lnTo>
                  <a:lnTo>
                    <a:pt x="14922" y="14922"/>
                  </a:lnTo>
                  <a:lnTo>
                    <a:pt x="4008" y="31075"/>
                  </a:lnTo>
                  <a:lnTo>
                    <a:pt x="0" y="50800"/>
                  </a:lnTo>
                  <a:lnTo>
                    <a:pt x="0" y="215238"/>
                  </a:lnTo>
                  <a:lnTo>
                    <a:pt x="4432567" y="215238"/>
                  </a:lnTo>
                  <a:lnTo>
                    <a:pt x="4432567" y="50800"/>
                  </a:lnTo>
                  <a:lnTo>
                    <a:pt x="4428558" y="31075"/>
                  </a:lnTo>
                  <a:lnTo>
                    <a:pt x="4417644" y="14922"/>
                  </a:lnTo>
                  <a:lnTo>
                    <a:pt x="4401492" y="4008"/>
                  </a:lnTo>
                  <a:lnTo>
                    <a:pt x="4381767" y="0"/>
                  </a:lnTo>
                  <a:close/>
                </a:path>
              </a:pathLst>
            </a:custGeom>
            <a:solidFill>
              <a:srgbClr val="D6D6EF"/>
            </a:solidFill>
          </p:spPr>
          <p:txBody>
            <a:bodyPr wrap="square" lIns="0" tIns="0" rIns="0" bIns="0" rtlCol="0"/>
            <a:lstStyle/>
            <a:p>
              <a:endParaRPr sz="3567"/>
            </a:p>
          </p:txBody>
        </p:sp>
        <p:sp>
          <p:nvSpPr>
            <p:cNvPr id="46" name="object 46"/>
            <p:cNvSpPr/>
            <p:nvPr/>
          </p:nvSpPr>
          <p:spPr>
            <a:xfrm>
              <a:off x="87744" y="749084"/>
              <a:ext cx="4432566" cy="50609"/>
            </a:xfrm>
            <a:prstGeom prst="rect">
              <a:avLst/>
            </a:prstGeom>
            <a:blipFill>
              <a:blip r:embed="rId2" cstate="print"/>
              <a:stretch>
                <a:fillRect/>
              </a:stretch>
            </a:blipFill>
          </p:spPr>
          <p:txBody>
            <a:bodyPr wrap="square" lIns="0" tIns="0" rIns="0" bIns="0" rtlCol="0"/>
            <a:lstStyle/>
            <a:p>
              <a:endParaRPr sz="3567"/>
            </a:p>
          </p:txBody>
        </p:sp>
        <p:sp>
          <p:nvSpPr>
            <p:cNvPr id="47" name="object 47"/>
            <p:cNvSpPr/>
            <p:nvPr/>
          </p:nvSpPr>
          <p:spPr>
            <a:xfrm>
              <a:off x="138544" y="1122921"/>
              <a:ext cx="101600" cy="101600"/>
            </a:xfrm>
            <a:prstGeom prst="rect">
              <a:avLst/>
            </a:prstGeom>
            <a:blipFill>
              <a:blip r:embed="rId3" cstate="print"/>
              <a:stretch>
                <a:fillRect/>
              </a:stretch>
            </a:blipFill>
          </p:spPr>
          <p:txBody>
            <a:bodyPr wrap="square" lIns="0" tIns="0" rIns="0" bIns="0" rtlCol="0"/>
            <a:lstStyle/>
            <a:p>
              <a:endParaRPr sz="3567"/>
            </a:p>
          </p:txBody>
        </p:sp>
        <p:sp>
          <p:nvSpPr>
            <p:cNvPr id="48" name="object 48"/>
            <p:cNvSpPr/>
            <p:nvPr/>
          </p:nvSpPr>
          <p:spPr>
            <a:xfrm>
              <a:off x="189344" y="1110221"/>
              <a:ext cx="4381715" cy="114300"/>
            </a:xfrm>
            <a:prstGeom prst="rect">
              <a:avLst/>
            </a:prstGeom>
            <a:blipFill>
              <a:blip r:embed="rId4" cstate="print"/>
              <a:stretch>
                <a:fillRect/>
              </a:stretch>
            </a:blipFill>
          </p:spPr>
          <p:txBody>
            <a:bodyPr wrap="square" lIns="0" tIns="0" rIns="0" bIns="0" rtlCol="0"/>
            <a:lstStyle/>
            <a:p>
              <a:endParaRPr sz="3567"/>
            </a:p>
          </p:txBody>
        </p:sp>
        <p:sp>
          <p:nvSpPr>
            <p:cNvPr id="49" name="object 49"/>
            <p:cNvSpPr/>
            <p:nvPr/>
          </p:nvSpPr>
          <p:spPr>
            <a:xfrm>
              <a:off x="4520311" y="590740"/>
              <a:ext cx="50749" cy="532180"/>
            </a:xfrm>
            <a:prstGeom prst="rect">
              <a:avLst/>
            </a:prstGeom>
            <a:blipFill>
              <a:blip r:embed="rId5" cstate="print"/>
              <a:stretch>
                <a:fillRect/>
              </a:stretch>
            </a:blipFill>
          </p:spPr>
          <p:txBody>
            <a:bodyPr wrap="square" lIns="0" tIns="0" rIns="0" bIns="0" rtlCol="0"/>
            <a:lstStyle/>
            <a:p>
              <a:endParaRPr sz="3567"/>
            </a:p>
          </p:txBody>
        </p:sp>
        <p:sp>
          <p:nvSpPr>
            <p:cNvPr id="50" name="object 50"/>
            <p:cNvSpPr/>
            <p:nvPr/>
          </p:nvSpPr>
          <p:spPr>
            <a:xfrm>
              <a:off x="87743" y="793365"/>
              <a:ext cx="4432935" cy="380365"/>
            </a:xfrm>
            <a:custGeom>
              <a:avLst/>
              <a:gdLst/>
              <a:ahLst/>
              <a:cxnLst/>
              <a:rect l="l" t="t" r="r" b="b"/>
              <a:pathLst>
                <a:path w="4432935" h="380365">
                  <a:moveTo>
                    <a:pt x="4432567" y="0"/>
                  </a:moveTo>
                  <a:lnTo>
                    <a:pt x="0" y="0"/>
                  </a:lnTo>
                  <a:lnTo>
                    <a:pt x="0" y="329556"/>
                  </a:lnTo>
                  <a:lnTo>
                    <a:pt x="4008" y="349280"/>
                  </a:lnTo>
                  <a:lnTo>
                    <a:pt x="14922" y="365433"/>
                  </a:lnTo>
                  <a:lnTo>
                    <a:pt x="31075" y="376347"/>
                  </a:lnTo>
                  <a:lnTo>
                    <a:pt x="50800" y="380356"/>
                  </a:lnTo>
                  <a:lnTo>
                    <a:pt x="4381767" y="380356"/>
                  </a:lnTo>
                  <a:lnTo>
                    <a:pt x="4401492" y="376347"/>
                  </a:lnTo>
                  <a:lnTo>
                    <a:pt x="4417644" y="365433"/>
                  </a:lnTo>
                  <a:lnTo>
                    <a:pt x="4428558" y="349280"/>
                  </a:lnTo>
                  <a:lnTo>
                    <a:pt x="4432567" y="329556"/>
                  </a:lnTo>
                  <a:lnTo>
                    <a:pt x="4432567" y="0"/>
                  </a:lnTo>
                  <a:close/>
                </a:path>
              </a:pathLst>
            </a:custGeom>
            <a:solidFill>
              <a:srgbClr val="EAEAF7"/>
            </a:solidFill>
          </p:spPr>
          <p:txBody>
            <a:bodyPr wrap="square" lIns="0" tIns="0" rIns="0" bIns="0" rtlCol="0"/>
            <a:lstStyle/>
            <a:p>
              <a:endParaRPr sz="3567"/>
            </a:p>
          </p:txBody>
        </p:sp>
        <p:sp>
          <p:nvSpPr>
            <p:cNvPr id="51" name="object 51"/>
            <p:cNvSpPr/>
            <p:nvPr/>
          </p:nvSpPr>
          <p:spPr>
            <a:xfrm>
              <a:off x="4520311" y="628832"/>
              <a:ext cx="0" cy="513715"/>
            </a:xfrm>
            <a:custGeom>
              <a:avLst/>
              <a:gdLst/>
              <a:ahLst/>
              <a:cxnLst/>
              <a:rect l="l" t="t" r="r" b="b"/>
              <a:pathLst>
                <a:path h="513715">
                  <a:moveTo>
                    <a:pt x="0" y="513138"/>
                  </a:moveTo>
                  <a:lnTo>
                    <a:pt x="0" y="0"/>
                  </a:lnTo>
                </a:path>
              </a:pathLst>
            </a:custGeom>
            <a:ln w="3175">
              <a:solidFill>
                <a:srgbClr val="7F7F7F"/>
              </a:solidFill>
            </a:ln>
          </p:spPr>
          <p:txBody>
            <a:bodyPr wrap="square" lIns="0" tIns="0" rIns="0" bIns="0" rtlCol="0"/>
            <a:lstStyle/>
            <a:p>
              <a:endParaRPr sz="3567"/>
            </a:p>
          </p:txBody>
        </p:sp>
        <p:sp>
          <p:nvSpPr>
            <p:cNvPr id="52" name="object 52"/>
            <p:cNvSpPr/>
            <p:nvPr/>
          </p:nvSpPr>
          <p:spPr>
            <a:xfrm>
              <a:off x="4520311" y="616132"/>
              <a:ext cx="0" cy="12700"/>
            </a:xfrm>
            <a:custGeom>
              <a:avLst/>
              <a:gdLst/>
              <a:ahLst/>
              <a:cxnLst/>
              <a:rect l="l" t="t" r="r" b="b"/>
              <a:pathLst>
                <a:path h="12700">
                  <a:moveTo>
                    <a:pt x="0" y="12699"/>
                  </a:moveTo>
                  <a:lnTo>
                    <a:pt x="0" y="0"/>
                  </a:lnTo>
                </a:path>
              </a:pathLst>
            </a:custGeom>
            <a:ln w="3175">
              <a:solidFill>
                <a:srgbClr val="AFAFAF"/>
              </a:solidFill>
            </a:ln>
          </p:spPr>
          <p:txBody>
            <a:bodyPr wrap="square" lIns="0" tIns="0" rIns="0" bIns="0" rtlCol="0"/>
            <a:lstStyle/>
            <a:p>
              <a:endParaRPr sz="3567"/>
            </a:p>
          </p:txBody>
        </p:sp>
        <p:sp>
          <p:nvSpPr>
            <p:cNvPr id="53" name="object 53"/>
            <p:cNvSpPr/>
            <p:nvPr/>
          </p:nvSpPr>
          <p:spPr>
            <a:xfrm>
              <a:off x="4520311" y="603432"/>
              <a:ext cx="0" cy="12700"/>
            </a:xfrm>
            <a:custGeom>
              <a:avLst/>
              <a:gdLst/>
              <a:ahLst/>
              <a:cxnLst/>
              <a:rect l="l" t="t" r="r" b="b"/>
              <a:pathLst>
                <a:path h="12700">
                  <a:moveTo>
                    <a:pt x="0" y="12699"/>
                  </a:moveTo>
                  <a:lnTo>
                    <a:pt x="0" y="0"/>
                  </a:lnTo>
                </a:path>
              </a:pathLst>
            </a:custGeom>
            <a:ln w="3175">
              <a:solidFill>
                <a:srgbClr val="CECECE"/>
              </a:solidFill>
            </a:ln>
          </p:spPr>
          <p:txBody>
            <a:bodyPr wrap="square" lIns="0" tIns="0" rIns="0" bIns="0" rtlCol="0"/>
            <a:lstStyle/>
            <a:p>
              <a:endParaRPr sz="3567"/>
            </a:p>
          </p:txBody>
        </p:sp>
        <p:sp>
          <p:nvSpPr>
            <p:cNvPr id="54" name="object 54"/>
            <p:cNvSpPr/>
            <p:nvPr/>
          </p:nvSpPr>
          <p:spPr>
            <a:xfrm>
              <a:off x="4520311" y="590732"/>
              <a:ext cx="0" cy="12700"/>
            </a:xfrm>
            <a:custGeom>
              <a:avLst/>
              <a:gdLst/>
              <a:ahLst/>
              <a:cxnLst/>
              <a:rect l="l" t="t" r="r" b="b"/>
              <a:pathLst>
                <a:path h="12700">
                  <a:moveTo>
                    <a:pt x="0" y="12699"/>
                  </a:moveTo>
                  <a:lnTo>
                    <a:pt x="0" y="0"/>
                  </a:lnTo>
                </a:path>
              </a:pathLst>
            </a:custGeom>
            <a:ln w="3175">
              <a:solidFill>
                <a:srgbClr val="EFEFEF"/>
              </a:solidFill>
            </a:ln>
          </p:spPr>
          <p:txBody>
            <a:bodyPr wrap="square" lIns="0" tIns="0" rIns="0" bIns="0" rtlCol="0"/>
            <a:lstStyle/>
            <a:p>
              <a:endParaRPr sz="3567"/>
            </a:p>
          </p:txBody>
        </p:sp>
      </p:grpSp>
      <p:grpSp>
        <p:nvGrpSpPr>
          <p:cNvPr id="55" name="object 55"/>
          <p:cNvGrpSpPr/>
          <p:nvPr/>
        </p:nvGrpSpPr>
        <p:grpSpPr>
          <a:xfrm>
            <a:off x="1702071" y="4686189"/>
            <a:ext cx="8885200" cy="1275966"/>
            <a:chOff x="87743" y="2364790"/>
            <a:chExt cx="4483735" cy="643890"/>
          </a:xfrm>
        </p:grpSpPr>
        <p:sp>
          <p:nvSpPr>
            <p:cNvPr id="56" name="object 56"/>
            <p:cNvSpPr/>
            <p:nvPr/>
          </p:nvSpPr>
          <p:spPr>
            <a:xfrm>
              <a:off x="87743" y="2364790"/>
              <a:ext cx="4432935" cy="215265"/>
            </a:xfrm>
            <a:custGeom>
              <a:avLst/>
              <a:gdLst/>
              <a:ahLst/>
              <a:cxnLst/>
              <a:rect l="l" t="t" r="r" b="b"/>
              <a:pathLst>
                <a:path w="4432935" h="215264">
                  <a:moveTo>
                    <a:pt x="4381767" y="0"/>
                  </a:moveTo>
                  <a:lnTo>
                    <a:pt x="50800" y="0"/>
                  </a:lnTo>
                  <a:lnTo>
                    <a:pt x="31075" y="4008"/>
                  </a:lnTo>
                  <a:lnTo>
                    <a:pt x="14922" y="14922"/>
                  </a:lnTo>
                  <a:lnTo>
                    <a:pt x="4008" y="31075"/>
                  </a:lnTo>
                  <a:lnTo>
                    <a:pt x="0" y="50800"/>
                  </a:lnTo>
                  <a:lnTo>
                    <a:pt x="0" y="215238"/>
                  </a:lnTo>
                  <a:lnTo>
                    <a:pt x="4432567" y="215238"/>
                  </a:lnTo>
                  <a:lnTo>
                    <a:pt x="4432567" y="50800"/>
                  </a:lnTo>
                  <a:lnTo>
                    <a:pt x="4428558" y="31075"/>
                  </a:lnTo>
                  <a:lnTo>
                    <a:pt x="4417644" y="14922"/>
                  </a:lnTo>
                  <a:lnTo>
                    <a:pt x="4401492" y="4008"/>
                  </a:lnTo>
                  <a:lnTo>
                    <a:pt x="4381767" y="0"/>
                  </a:lnTo>
                  <a:close/>
                </a:path>
              </a:pathLst>
            </a:custGeom>
            <a:solidFill>
              <a:srgbClr val="D6D6EF"/>
            </a:solidFill>
          </p:spPr>
          <p:txBody>
            <a:bodyPr wrap="square" lIns="0" tIns="0" rIns="0" bIns="0" rtlCol="0"/>
            <a:lstStyle/>
            <a:p>
              <a:endParaRPr sz="3567"/>
            </a:p>
          </p:txBody>
        </p:sp>
        <p:sp>
          <p:nvSpPr>
            <p:cNvPr id="57" name="object 57"/>
            <p:cNvSpPr/>
            <p:nvPr/>
          </p:nvSpPr>
          <p:spPr>
            <a:xfrm>
              <a:off x="87744" y="2567368"/>
              <a:ext cx="4432566" cy="50609"/>
            </a:xfrm>
            <a:prstGeom prst="rect">
              <a:avLst/>
            </a:prstGeom>
            <a:blipFill>
              <a:blip r:embed="rId6" cstate="print"/>
              <a:stretch>
                <a:fillRect/>
              </a:stretch>
            </a:blipFill>
          </p:spPr>
          <p:txBody>
            <a:bodyPr wrap="square" lIns="0" tIns="0" rIns="0" bIns="0" rtlCol="0"/>
            <a:lstStyle/>
            <a:p>
              <a:endParaRPr sz="3567"/>
            </a:p>
          </p:txBody>
        </p:sp>
        <p:sp>
          <p:nvSpPr>
            <p:cNvPr id="58" name="object 58"/>
            <p:cNvSpPr/>
            <p:nvPr/>
          </p:nvSpPr>
          <p:spPr>
            <a:xfrm>
              <a:off x="138544" y="2906572"/>
              <a:ext cx="101600" cy="101600"/>
            </a:xfrm>
            <a:prstGeom prst="rect">
              <a:avLst/>
            </a:prstGeom>
            <a:blipFill>
              <a:blip r:embed="rId7" cstate="print"/>
              <a:stretch>
                <a:fillRect/>
              </a:stretch>
            </a:blipFill>
          </p:spPr>
          <p:txBody>
            <a:bodyPr wrap="square" lIns="0" tIns="0" rIns="0" bIns="0" rtlCol="0"/>
            <a:lstStyle/>
            <a:p>
              <a:endParaRPr sz="3567"/>
            </a:p>
          </p:txBody>
        </p:sp>
        <p:sp>
          <p:nvSpPr>
            <p:cNvPr id="59" name="object 59"/>
            <p:cNvSpPr/>
            <p:nvPr/>
          </p:nvSpPr>
          <p:spPr>
            <a:xfrm>
              <a:off x="189344" y="2893872"/>
              <a:ext cx="4381715" cy="114300"/>
            </a:xfrm>
            <a:prstGeom prst="rect">
              <a:avLst/>
            </a:prstGeom>
            <a:blipFill>
              <a:blip r:embed="rId4" cstate="print"/>
              <a:stretch>
                <a:fillRect/>
              </a:stretch>
            </a:blipFill>
          </p:spPr>
          <p:txBody>
            <a:bodyPr wrap="square" lIns="0" tIns="0" rIns="0" bIns="0" rtlCol="0"/>
            <a:lstStyle/>
            <a:p>
              <a:endParaRPr sz="3567"/>
            </a:p>
          </p:txBody>
        </p:sp>
        <p:sp>
          <p:nvSpPr>
            <p:cNvPr id="60" name="object 60"/>
            <p:cNvSpPr/>
            <p:nvPr/>
          </p:nvSpPr>
          <p:spPr>
            <a:xfrm>
              <a:off x="4520311" y="2409025"/>
              <a:ext cx="50749" cy="497547"/>
            </a:xfrm>
            <a:prstGeom prst="rect">
              <a:avLst/>
            </a:prstGeom>
            <a:blipFill>
              <a:blip r:embed="rId8" cstate="print"/>
              <a:stretch>
                <a:fillRect/>
              </a:stretch>
            </a:blipFill>
          </p:spPr>
          <p:txBody>
            <a:bodyPr wrap="square" lIns="0" tIns="0" rIns="0" bIns="0" rtlCol="0"/>
            <a:lstStyle/>
            <a:p>
              <a:endParaRPr sz="3567"/>
            </a:p>
          </p:txBody>
        </p:sp>
        <p:sp>
          <p:nvSpPr>
            <p:cNvPr id="61" name="object 61"/>
            <p:cNvSpPr/>
            <p:nvPr/>
          </p:nvSpPr>
          <p:spPr>
            <a:xfrm>
              <a:off x="87743" y="2611653"/>
              <a:ext cx="4432935" cy="346075"/>
            </a:xfrm>
            <a:custGeom>
              <a:avLst/>
              <a:gdLst/>
              <a:ahLst/>
              <a:cxnLst/>
              <a:rect l="l" t="t" r="r" b="b"/>
              <a:pathLst>
                <a:path w="4432935" h="346075">
                  <a:moveTo>
                    <a:pt x="4432567" y="0"/>
                  </a:moveTo>
                  <a:lnTo>
                    <a:pt x="0" y="0"/>
                  </a:lnTo>
                  <a:lnTo>
                    <a:pt x="0" y="294919"/>
                  </a:lnTo>
                  <a:lnTo>
                    <a:pt x="4008" y="314644"/>
                  </a:lnTo>
                  <a:lnTo>
                    <a:pt x="14922" y="330797"/>
                  </a:lnTo>
                  <a:lnTo>
                    <a:pt x="31075" y="341711"/>
                  </a:lnTo>
                  <a:lnTo>
                    <a:pt x="50800" y="345719"/>
                  </a:lnTo>
                  <a:lnTo>
                    <a:pt x="4381767" y="345719"/>
                  </a:lnTo>
                  <a:lnTo>
                    <a:pt x="4401492" y="341711"/>
                  </a:lnTo>
                  <a:lnTo>
                    <a:pt x="4417644" y="330797"/>
                  </a:lnTo>
                  <a:lnTo>
                    <a:pt x="4428558" y="314644"/>
                  </a:lnTo>
                  <a:lnTo>
                    <a:pt x="4432567" y="294919"/>
                  </a:lnTo>
                  <a:lnTo>
                    <a:pt x="4432567" y="0"/>
                  </a:lnTo>
                  <a:close/>
                </a:path>
              </a:pathLst>
            </a:custGeom>
            <a:solidFill>
              <a:srgbClr val="EAEAF7"/>
            </a:solidFill>
          </p:spPr>
          <p:txBody>
            <a:bodyPr wrap="square" lIns="0" tIns="0" rIns="0" bIns="0" rtlCol="0"/>
            <a:lstStyle/>
            <a:p>
              <a:endParaRPr sz="3567"/>
            </a:p>
          </p:txBody>
        </p:sp>
        <p:sp>
          <p:nvSpPr>
            <p:cNvPr id="62" name="object 62"/>
            <p:cNvSpPr/>
            <p:nvPr/>
          </p:nvSpPr>
          <p:spPr>
            <a:xfrm>
              <a:off x="4520311" y="2447121"/>
              <a:ext cx="0" cy="478790"/>
            </a:xfrm>
            <a:custGeom>
              <a:avLst/>
              <a:gdLst/>
              <a:ahLst/>
              <a:cxnLst/>
              <a:rect l="l" t="t" r="r" b="b"/>
              <a:pathLst>
                <a:path h="478789">
                  <a:moveTo>
                    <a:pt x="0" y="478501"/>
                  </a:moveTo>
                  <a:lnTo>
                    <a:pt x="0" y="0"/>
                  </a:lnTo>
                </a:path>
              </a:pathLst>
            </a:custGeom>
            <a:ln w="3175">
              <a:solidFill>
                <a:srgbClr val="7F7F7F"/>
              </a:solidFill>
            </a:ln>
          </p:spPr>
          <p:txBody>
            <a:bodyPr wrap="square" lIns="0" tIns="0" rIns="0" bIns="0" rtlCol="0"/>
            <a:lstStyle/>
            <a:p>
              <a:endParaRPr sz="3567"/>
            </a:p>
          </p:txBody>
        </p:sp>
        <p:sp>
          <p:nvSpPr>
            <p:cNvPr id="63" name="object 63"/>
            <p:cNvSpPr/>
            <p:nvPr/>
          </p:nvSpPr>
          <p:spPr>
            <a:xfrm>
              <a:off x="4520311" y="2434421"/>
              <a:ext cx="0" cy="12700"/>
            </a:xfrm>
            <a:custGeom>
              <a:avLst/>
              <a:gdLst/>
              <a:ahLst/>
              <a:cxnLst/>
              <a:rect l="l" t="t" r="r" b="b"/>
              <a:pathLst>
                <a:path h="12700">
                  <a:moveTo>
                    <a:pt x="0" y="12699"/>
                  </a:moveTo>
                  <a:lnTo>
                    <a:pt x="0" y="0"/>
                  </a:lnTo>
                </a:path>
              </a:pathLst>
            </a:custGeom>
            <a:ln w="3175">
              <a:solidFill>
                <a:srgbClr val="AFAFAF"/>
              </a:solidFill>
            </a:ln>
          </p:spPr>
          <p:txBody>
            <a:bodyPr wrap="square" lIns="0" tIns="0" rIns="0" bIns="0" rtlCol="0"/>
            <a:lstStyle/>
            <a:p>
              <a:endParaRPr sz="3567"/>
            </a:p>
          </p:txBody>
        </p:sp>
        <p:sp>
          <p:nvSpPr>
            <p:cNvPr id="64" name="object 64"/>
            <p:cNvSpPr/>
            <p:nvPr/>
          </p:nvSpPr>
          <p:spPr>
            <a:xfrm>
              <a:off x="4520311" y="2421721"/>
              <a:ext cx="0" cy="12700"/>
            </a:xfrm>
            <a:custGeom>
              <a:avLst/>
              <a:gdLst/>
              <a:ahLst/>
              <a:cxnLst/>
              <a:rect l="l" t="t" r="r" b="b"/>
              <a:pathLst>
                <a:path h="12700">
                  <a:moveTo>
                    <a:pt x="0" y="12699"/>
                  </a:moveTo>
                  <a:lnTo>
                    <a:pt x="0" y="0"/>
                  </a:lnTo>
                </a:path>
              </a:pathLst>
            </a:custGeom>
            <a:ln w="3175">
              <a:solidFill>
                <a:srgbClr val="CECECE"/>
              </a:solidFill>
            </a:ln>
          </p:spPr>
          <p:txBody>
            <a:bodyPr wrap="square" lIns="0" tIns="0" rIns="0" bIns="0" rtlCol="0"/>
            <a:lstStyle/>
            <a:p>
              <a:endParaRPr sz="3567"/>
            </a:p>
          </p:txBody>
        </p:sp>
        <p:sp>
          <p:nvSpPr>
            <p:cNvPr id="65" name="object 65"/>
            <p:cNvSpPr/>
            <p:nvPr/>
          </p:nvSpPr>
          <p:spPr>
            <a:xfrm>
              <a:off x="4520311" y="2409021"/>
              <a:ext cx="0" cy="12700"/>
            </a:xfrm>
            <a:custGeom>
              <a:avLst/>
              <a:gdLst/>
              <a:ahLst/>
              <a:cxnLst/>
              <a:rect l="l" t="t" r="r" b="b"/>
              <a:pathLst>
                <a:path h="12700">
                  <a:moveTo>
                    <a:pt x="0" y="12699"/>
                  </a:moveTo>
                  <a:lnTo>
                    <a:pt x="0" y="0"/>
                  </a:lnTo>
                </a:path>
              </a:pathLst>
            </a:custGeom>
            <a:ln w="3175">
              <a:solidFill>
                <a:srgbClr val="EFEFEF"/>
              </a:solidFill>
            </a:ln>
          </p:spPr>
          <p:txBody>
            <a:bodyPr wrap="square" lIns="0" tIns="0" rIns="0" bIns="0" rtlCol="0"/>
            <a:lstStyle/>
            <a:p>
              <a:endParaRPr sz="3567"/>
            </a:p>
          </p:txBody>
        </p:sp>
      </p:grpSp>
      <p:sp>
        <p:nvSpPr>
          <p:cNvPr id="66" name="object 66"/>
          <p:cNvSpPr txBox="1"/>
          <p:nvPr/>
        </p:nvSpPr>
        <p:spPr>
          <a:xfrm>
            <a:off x="1651739" y="938229"/>
            <a:ext cx="8834866" cy="5471696"/>
          </a:xfrm>
          <a:prstGeom prst="rect">
            <a:avLst/>
          </a:prstGeom>
        </p:spPr>
        <p:txBody>
          <a:bodyPr vert="horz" wrap="square" lIns="0" tIns="143452" rIns="0" bIns="0" rtlCol="0">
            <a:spAutoFit/>
          </a:bodyPr>
          <a:lstStyle/>
          <a:p>
            <a:pPr marL="151006">
              <a:spcBef>
                <a:spcPts val="1130"/>
              </a:spcBef>
            </a:pPr>
            <a:r>
              <a:rPr sz="2378" spc="-20" dirty="0">
                <a:solidFill>
                  <a:srgbClr val="3333B2"/>
                </a:solidFill>
                <a:latin typeface="LM Sans 12"/>
                <a:cs typeface="LM Sans 12"/>
              </a:rPr>
              <a:t>Lemma (A)</a:t>
            </a:r>
            <a:endParaRPr sz="2378">
              <a:latin typeface="LM Sans 12"/>
              <a:cs typeface="LM Sans 12"/>
            </a:endParaRPr>
          </a:p>
          <a:p>
            <a:pPr marL="151006">
              <a:spcBef>
                <a:spcPts val="842"/>
              </a:spcBef>
            </a:pPr>
            <a:r>
              <a:rPr sz="2180" i="1" spc="-20" dirty="0">
                <a:latin typeface="LM Sans 10"/>
                <a:cs typeface="LM Sans 10"/>
              </a:rPr>
              <a:t>If </a:t>
            </a:r>
            <a:r>
              <a:rPr sz="2180" i="1" spc="50" dirty="0">
                <a:latin typeface="Times New Roman"/>
                <a:cs typeface="Times New Roman"/>
              </a:rPr>
              <a:t>a, </a:t>
            </a:r>
            <a:r>
              <a:rPr sz="2180" i="1" spc="-59" dirty="0">
                <a:latin typeface="Times New Roman"/>
                <a:cs typeface="Times New Roman"/>
              </a:rPr>
              <a:t>b, </a:t>
            </a:r>
            <a:r>
              <a:rPr sz="2180" i="1" spc="-20" dirty="0">
                <a:latin typeface="LM Sans 10"/>
                <a:cs typeface="LM Sans 10"/>
              </a:rPr>
              <a:t>and </a:t>
            </a:r>
            <a:r>
              <a:rPr sz="2180" i="1" spc="-40" dirty="0">
                <a:latin typeface="Times New Roman"/>
                <a:cs typeface="Times New Roman"/>
              </a:rPr>
              <a:t>c </a:t>
            </a:r>
            <a:r>
              <a:rPr sz="2180" i="1" spc="-40" dirty="0">
                <a:latin typeface="LM Sans 10"/>
                <a:cs typeface="LM Sans 10"/>
              </a:rPr>
              <a:t>are </a:t>
            </a:r>
            <a:r>
              <a:rPr sz="2180" i="1" spc="-10" dirty="0">
                <a:latin typeface="LM Sans 10"/>
                <a:cs typeface="LM Sans 10"/>
              </a:rPr>
              <a:t>positive </a:t>
            </a:r>
            <a:r>
              <a:rPr sz="2180" i="1" spc="-20" dirty="0">
                <a:latin typeface="LM Sans 10"/>
                <a:cs typeface="LM Sans 10"/>
              </a:rPr>
              <a:t>integers </a:t>
            </a:r>
            <a:r>
              <a:rPr sz="2180" i="1" spc="-10" dirty="0">
                <a:latin typeface="LM Sans 10"/>
                <a:cs typeface="LM Sans 10"/>
              </a:rPr>
              <a:t>such that </a:t>
            </a:r>
            <a:r>
              <a:rPr sz="2180" i="1" dirty="0">
                <a:latin typeface="LM Sans 10"/>
                <a:cs typeface="LM Sans 10"/>
              </a:rPr>
              <a:t>gcd</a:t>
            </a:r>
            <a:r>
              <a:rPr sz="2180" dirty="0">
                <a:latin typeface="MathJax_Main"/>
                <a:cs typeface="MathJax_Main"/>
              </a:rPr>
              <a:t>(</a:t>
            </a:r>
            <a:r>
              <a:rPr sz="2180" i="1" dirty="0">
                <a:latin typeface="Times New Roman"/>
                <a:cs typeface="Times New Roman"/>
              </a:rPr>
              <a:t>a, </a:t>
            </a:r>
            <a:r>
              <a:rPr sz="2180" i="1" spc="-89" dirty="0">
                <a:latin typeface="Times New Roman"/>
                <a:cs typeface="Times New Roman"/>
              </a:rPr>
              <a:t>b</a:t>
            </a:r>
            <a:r>
              <a:rPr sz="2180" spc="-89" dirty="0">
                <a:latin typeface="MathJax_Main"/>
                <a:cs typeface="MathJax_Main"/>
              </a:rPr>
              <a:t>) </a:t>
            </a:r>
            <a:r>
              <a:rPr sz="2180" spc="-20" dirty="0">
                <a:latin typeface="MathJax_Main"/>
                <a:cs typeface="MathJax_Main"/>
              </a:rPr>
              <a:t>= </a:t>
            </a:r>
            <a:r>
              <a:rPr sz="2180" spc="-10" dirty="0">
                <a:latin typeface="MathJax_Main"/>
                <a:cs typeface="MathJax_Main"/>
              </a:rPr>
              <a:t>1 </a:t>
            </a:r>
            <a:r>
              <a:rPr sz="2180" i="1" spc="-20" dirty="0">
                <a:latin typeface="LM Sans 10"/>
                <a:cs typeface="LM Sans 10"/>
              </a:rPr>
              <a:t>and </a:t>
            </a:r>
            <a:r>
              <a:rPr sz="2180" i="1" spc="-30" dirty="0">
                <a:latin typeface="Times New Roman"/>
                <a:cs typeface="Times New Roman"/>
              </a:rPr>
              <a:t>a</a:t>
            </a:r>
            <a:r>
              <a:rPr sz="2180" i="1" spc="-30" dirty="0">
                <a:latin typeface="Arial"/>
                <a:cs typeface="Arial"/>
              </a:rPr>
              <a:t>|</a:t>
            </a:r>
            <a:r>
              <a:rPr sz="2180" i="1" spc="-30" dirty="0">
                <a:latin typeface="Times New Roman"/>
                <a:cs typeface="Times New Roman"/>
              </a:rPr>
              <a:t>bc</a:t>
            </a:r>
            <a:r>
              <a:rPr sz="2180" i="1" spc="-30" dirty="0">
                <a:latin typeface="LM Sans 10"/>
                <a:cs typeface="LM Sans 10"/>
              </a:rPr>
              <a:t>,</a:t>
            </a:r>
            <a:r>
              <a:rPr sz="2180" i="1" spc="-476" dirty="0">
                <a:latin typeface="LM Sans 10"/>
                <a:cs typeface="LM Sans 10"/>
              </a:rPr>
              <a:t> </a:t>
            </a:r>
            <a:r>
              <a:rPr sz="2180" i="1" spc="-10" dirty="0">
                <a:latin typeface="LM Sans 10"/>
                <a:cs typeface="LM Sans 10"/>
              </a:rPr>
              <a:t>then</a:t>
            </a:r>
            <a:endParaRPr sz="2180">
              <a:latin typeface="LM Sans 10"/>
              <a:cs typeface="LM Sans 10"/>
            </a:endParaRPr>
          </a:p>
          <a:p>
            <a:pPr marL="149747">
              <a:spcBef>
                <a:spcPts val="69"/>
              </a:spcBef>
            </a:pPr>
            <a:r>
              <a:rPr sz="2180" i="1" dirty="0">
                <a:latin typeface="Times New Roman"/>
                <a:cs typeface="Times New Roman"/>
              </a:rPr>
              <a:t>a</a:t>
            </a:r>
            <a:r>
              <a:rPr sz="2180" i="1" dirty="0">
                <a:latin typeface="Arial"/>
                <a:cs typeface="Arial"/>
              </a:rPr>
              <a:t>|</a:t>
            </a:r>
            <a:r>
              <a:rPr sz="2180" i="1" dirty="0">
                <a:latin typeface="Times New Roman"/>
                <a:cs typeface="Times New Roman"/>
              </a:rPr>
              <a:t>c</a:t>
            </a:r>
            <a:r>
              <a:rPr sz="2180" i="1" dirty="0">
                <a:latin typeface="LM Sans 10"/>
                <a:cs typeface="LM Sans 10"/>
              </a:rPr>
              <a:t>.</a:t>
            </a:r>
            <a:endParaRPr sz="2180">
              <a:latin typeface="LM Sans 10"/>
              <a:cs typeface="LM Sans 10"/>
            </a:endParaRPr>
          </a:p>
          <a:p>
            <a:pPr marL="149747" marR="85570">
              <a:lnSpc>
                <a:spcPct val="102600"/>
              </a:lnSpc>
              <a:spcBef>
                <a:spcPts val="2019"/>
              </a:spcBef>
            </a:pPr>
            <a:r>
              <a:rPr sz="2180" spc="-10" dirty="0">
                <a:latin typeface="LM Sans 10"/>
                <a:cs typeface="LM Sans 10"/>
              </a:rPr>
              <a:t>Proof: </a:t>
            </a:r>
            <a:r>
              <a:rPr sz="2180" spc="-20" dirty="0">
                <a:latin typeface="LM Sans 10"/>
                <a:cs typeface="LM Sans 10"/>
              </a:rPr>
              <a:t>Using </a:t>
            </a:r>
            <a:r>
              <a:rPr sz="2180" spc="-10" dirty="0">
                <a:latin typeface="LM Sans 10"/>
                <a:cs typeface="LM Sans 10"/>
              </a:rPr>
              <a:t>Extended Euclidean </a:t>
            </a:r>
            <a:r>
              <a:rPr sz="2180" spc="-30" dirty="0">
                <a:latin typeface="LM Sans 10"/>
                <a:cs typeface="LM Sans 10"/>
              </a:rPr>
              <a:t>Algorithm, </a:t>
            </a:r>
            <a:r>
              <a:rPr sz="2180" spc="-10" dirty="0">
                <a:latin typeface="LM Sans 10"/>
                <a:cs typeface="LM Sans 10"/>
              </a:rPr>
              <a:t>there exists </a:t>
            </a:r>
            <a:r>
              <a:rPr sz="2180" i="1" spc="159" dirty="0">
                <a:latin typeface="Times New Roman"/>
                <a:cs typeface="Times New Roman"/>
              </a:rPr>
              <a:t>s </a:t>
            </a:r>
            <a:r>
              <a:rPr sz="2180" spc="-20" dirty="0">
                <a:latin typeface="LM Sans 10"/>
                <a:cs typeface="LM Sans 10"/>
              </a:rPr>
              <a:t>and </a:t>
            </a:r>
            <a:r>
              <a:rPr sz="2180" i="1" spc="168" dirty="0">
                <a:latin typeface="Times New Roman"/>
                <a:cs typeface="Times New Roman"/>
              </a:rPr>
              <a:t>t </a:t>
            </a:r>
            <a:r>
              <a:rPr sz="2180" spc="-10" dirty="0">
                <a:latin typeface="LM Sans 10"/>
                <a:cs typeface="LM Sans 10"/>
              </a:rPr>
              <a:t>such that  </a:t>
            </a:r>
            <a:r>
              <a:rPr sz="2180" i="1" spc="99" dirty="0">
                <a:latin typeface="Times New Roman"/>
                <a:cs typeface="Times New Roman"/>
              </a:rPr>
              <a:t>sa </a:t>
            </a:r>
            <a:r>
              <a:rPr sz="2180" spc="-20" dirty="0">
                <a:latin typeface="MathJax_Main"/>
                <a:cs typeface="MathJax_Main"/>
              </a:rPr>
              <a:t>+ </a:t>
            </a:r>
            <a:r>
              <a:rPr sz="2180" i="1" dirty="0">
                <a:latin typeface="Times New Roman"/>
                <a:cs typeface="Times New Roman"/>
              </a:rPr>
              <a:t>tb </a:t>
            </a:r>
            <a:r>
              <a:rPr sz="2180" spc="-20" dirty="0">
                <a:latin typeface="MathJax_Main"/>
                <a:cs typeface="MathJax_Main"/>
              </a:rPr>
              <a:t>= </a:t>
            </a:r>
            <a:r>
              <a:rPr sz="2180" spc="-10" dirty="0">
                <a:latin typeface="MathJax_Main"/>
                <a:cs typeface="MathJax_Main"/>
              </a:rPr>
              <a:t>1 </a:t>
            </a:r>
            <a:r>
              <a:rPr sz="2180" dirty="0">
                <a:latin typeface="MathJax_Main"/>
                <a:cs typeface="MathJax_Main"/>
              </a:rPr>
              <a:t>=</a:t>
            </a:r>
            <a:r>
              <a:rPr sz="2180" dirty="0">
                <a:latin typeface="LM Sans 10"/>
                <a:cs typeface="LM Sans 10"/>
              </a:rPr>
              <a:t>gcd</a:t>
            </a:r>
            <a:r>
              <a:rPr sz="2180" dirty="0">
                <a:latin typeface="MathJax_Main"/>
                <a:cs typeface="MathJax_Main"/>
              </a:rPr>
              <a:t>(</a:t>
            </a:r>
            <a:r>
              <a:rPr sz="2180" i="1" dirty="0">
                <a:latin typeface="Times New Roman"/>
                <a:cs typeface="Times New Roman"/>
              </a:rPr>
              <a:t>a, </a:t>
            </a:r>
            <a:r>
              <a:rPr sz="2180" i="1" spc="-69" dirty="0">
                <a:latin typeface="Times New Roman"/>
                <a:cs typeface="Times New Roman"/>
              </a:rPr>
              <a:t>b</a:t>
            </a:r>
            <a:r>
              <a:rPr sz="2180" spc="-69" dirty="0">
                <a:latin typeface="MathJax_Main"/>
                <a:cs typeface="MathJax_Main"/>
              </a:rPr>
              <a:t>)</a:t>
            </a:r>
            <a:r>
              <a:rPr sz="2180" spc="-69" dirty="0">
                <a:latin typeface="LM Sans 10"/>
                <a:cs typeface="LM Sans 10"/>
              </a:rPr>
              <a:t>. </a:t>
            </a:r>
            <a:r>
              <a:rPr sz="2180" spc="-10" dirty="0">
                <a:latin typeface="LM Sans 10"/>
                <a:cs typeface="LM Sans 10"/>
              </a:rPr>
              <a:t>Multiplying </a:t>
            </a:r>
            <a:r>
              <a:rPr sz="2180" spc="-40" dirty="0">
                <a:latin typeface="LM Sans 10"/>
                <a:cs typeface="LM Sans 10"/>
              </a:rPr>
              <a:t>by </a:t>
            </a:r>
            <a:r>
              <a:rPr sz="2180" i="1" spc="-30" dirty="0">
                <a:latin typeface="Times New Roman"/>
                <a:cs typeface="Times New Roman"/>
              </a:rPr>
              <a:t>c</a:t>
            </a:r>
            <a:r>
              <a:rPr sz="2180" spc="-30" dirty="0">
                <a:latin typeface="LM Sans 10"/>
                <a:cs typeface="LM Sans 10"/>
              </a:rPr>
              <a:t>, </a:t>
            </a:r>
            <a:r>
              <a:rPr sz="2180" spc="-50" dirty="0">
                <a:latin typeface="LM Sans 10"/>
                <a:cs typeface="LM Sans 10"/>
              </a:rPr>
              <a:t>we </a:t>
            </a:r>
            <a:r>
              <a:rPr sz="2180" spc="-10" dirty="0">
                <a:latin typeface="LM Sans 10"/>
                <a:cs typeface="LM Sans 10"/>
              </a:rPr>
              <a:t>get </a:t>
            </a:r>
            <a:r>
              <a:rPr sz="2180" i="1" spc="50" dirty="0">
                <a:latin typeface="Times New Roman"/>
                <a:cs typeface="Times New Roman"/>
              </a:rPr>
              <a:t>sac </a:t>
            </a:r>
            <a:r>
              <a:rPr sz="2180" spc="-20" dirty="0">
                <a:latin typeface="MathJax_Main"/>
                <a:cs typeface="MathJax_Main"/>
              </a:rPr>
              <a:t>+ </a:t>
            </a:r>
            <a:r>
              <a:rPr sz="2180" i="1" spc="-10" dirty="0">
                <a:latin typeface="Times New Roman"/>
                <a:cs typeface="Times New Roman"/>
              </a:rPr>
              <a:t>tbc </a:t>
            </a:r>
            <a:r>
              <a:rPr sz="2180" spc="-20" dirty="0">
                <a:latin typeface="MathJax_Main"/>
                <a:cs typeface="MathJax_Main"/>
              </a:rPr>
              <a:t>= </a:t>
            </a:r>
            <a:r>
              <a:rPr sz="2180" i="1" spc="-30" dirty="0">
                <a:latin typeface="Times New Roman"/>
                <a:cs typeface="Times New Roman"/>
              </a:rPr>
              <a:t>c</a:t>
            </a:r>
            <a:r>
              <a:rPr sz="2180" spc="-30" dirty="0">
                <a:latin typeface="LM Sans 10"/>
                <a:cs typeface="LM Sans 10"/>
              </a:rPr>
              <a:t>. </a:t>
            </a:r>
            <a:r>
              <a:rPr sz="2180" spc="-20" dirty="0">
                <a:latin typeface="LM Sans 10"/>
                <a:cs typeface="LM Sans 10"/>
              </a:rPr>
              <a:t>Since </a:t>
            </a:r>
            <a:r>
              <a:rPr sz="2180" i="1" spc="-40" dirty="0">
                <a:latin typeface="Times New Roman"/>
                <a:cs typeface="Times New Roman"/>
              </a:rPr>
              <a:t>a</a:t>
            </a:r>
            <a:r>
              <a:rPr sz="2180" i="1" spc="-40" dirty="0">
                <a:latin typeface="Arial"/>
                <a:cs typeface="Arial"/>
              </a:rPr>
              <a:t>|</a:t>
            </a:r>
            <a:r>
              <a:rPr sz="2180" i="1" spc="-40" dirty="0">
                <a:latin typeface="Times New Roman"/>
                <a:cs typeface="Times New Roman"/>
              </a:rPr>
              <a:t>bc  </a:t>
            </a:r>
            <a:r>
              <a:rPr sz="2180" spc="-10" dirty="0">
                <a:latin typeface="LM Sans 10"/>
                <a:cs typeface="LM Sans 10"/>
              </a:rPr>
              <a:t>then </a:t>
            </a:r>
            <a:r>
              <a:rPr sz="2180" i="1" dirty="0">
                <a:latin typeface="Times New Roman"/>
                <a:cs typeface="Times New Roman"/>
              </a:rPr>
              <a:t>a</a:t>
            </a:r>
            <a:r>
              <a:rPr sz="2180" i="1" dirty="0">
                <a:latin typeface="Arial"/>
                <a:cs typeface="Arial"/>
              </a:rPr>
              <a:t>|</a:t>
            </a:r>
            <a:r>
              <a:rPr sz="2180" i="1" dirty="0">
                <a:latin typeface="Times New Roman"/>
                <a:cs typeface="Times New Roman"/>
              </a:rPr>
              <a:t>tbc</a:t>
            </a:r>
            <a:r>
              <a:rPr sz="2180" dirty="0">
                <a:latin typeface="LM Sans 10"/>
                <a:cs typeface="LM Sans 10"/>
              </a:rPr>
              <a:t>. </a:t>
            </a:r>
            <a:r>
              <a:rPr sz="2180" spc="-20" dirty="0">
                <a:latin typeface="LM Sans 10"/>
                <a:cs typeface="LM Sans 10"/>
              </a:rPr>
              <a:t>But </a:t>
            </a:r>
            <a:r>
              <a:rPr sz="2180" spc="-10" dirty="0">
                <a:latin typeface="LM Sans 10"/>
                <a:cs typeface="LM Sans 10"/>
              </a:rPr>
              <a:t>then </a:t>
            </a:r>
            <a:r>
              <a:rPr sz="2180" spc="-50" dirty="0">
                <a:latin typeface="LM Sans 10"/>
                <a:cs typeface="LM Sans 10"/>
              </a:rPr>
              <a:t>by </a:t>
            </a:r>
            <a:r>
              <a:rPr sz="2180" spc="-10" dirty="0">
                <a:latin typeface="LM Sans 10"/>
                <a:cs typeface="LM Sans 10"/>
              </a:rPr>
              <a:t>the </a:t>
            </a:r>
            <a:r>
              <a:rPr sz="2180" dirty="0">
                <a:latin typeface="LM Sans 10"/>
                <a:cs typeface="LM Sans 10"/>
              </a:rPr>
              <a:t>above </a:t>
            </a:r>
            <a:r>
              <a:rPr sz="2180" spc="-10" dirty="0">
                <a:latin typeface="LM Sans 10"/>
                <a:cs typeface="LM Sans 10"/>
              </a:rPr>
              <a:t>equation since </a:t>
            </a:r>
            <a:r>
              <a:rPr sz="2180" i="1" spc="40" dirty="0">
                <a:latin typeface="Times New Roman"/>
                <a:cs typeface="Times New Roman"/>
              </a:rPr>
              <a:t>a</a:t>
            </a:r>
            <a:r>
              <a:rPr sz="2180" i="1" spc="40" dirty="0">
                <a:latin typeface="Arial"/>
                <a:cs typeface="Arial"/>
              </a:rPr>
              <a:t>|</a:t>
            </a:r>
            <a:r>
              <a:rPr sz="2180" i="1" spc="40" dirty="0">
                <a:latin typeface="Times New Roman"/>
                <a:cs typeface="Times New Roman"/>
              </a:rPr>
              <a:t>sac </a:t>
            </a:r>
            <a:r>
              <a:rPr sz="2180" spc="-20" dirty="0">
                <a:latin typeface="LM Sans 10"/>
                <a:cs typeface="LM Sans 10"/>
              </a:rPr>
              <a:t>and </a:t>
            </a:r>
            <a:r>
              <a:rPr sz="2180" i="1" dirty="0">
                <a:latin typeface="Times New Roman"/>
                <a:cs typeface="Times New Roman"/>
              </a:rPr>
              <a:t>a</a:t>
            </a:r>
            <a:r>
              <a:rPr sz="2180" i="1" dirty="0">
                <a:latin typeface="Arial"/>
                <a:cs typeface="Arial"/>
              </a:rPr>
              <a:t>|</a:t>
            </a:r>
            <a:r>
              <a:rPr sz="2180" i="1" dirty="0">
                <a:latin typeface="Times New Roman"/>
                <a:cs typeface="Times New Roman"/>
              </a:rPr>
              <a:t>tbc</a:t>
            </a:r>
            <a:r>
              <a:rPr sz="2180" dirty="0">
                <a:latin typeface="LM Sans 10"/>
                <a:cs typeface="LM Sans 10"/>
              </a:rPr>
              <a:t>, </a:t>
            </a:r>
            <a:r>
              <a:rPr sz="2180" spc="-50" dirty="0">
                <a:latin typeface="LM Sans 10"/>
                <a:cs typeface="LM Sans 10"/>
              </a:rPr>
              <a:t>we </a:t>
            </a:r>
            <a:r>
              <a:rPr sz="2180" spc="-10" dirty="0">
                <a:latin typeface="LM Sans 10"/>
                <a:cs typeface="LM Sans 10"/>
              </a:rPr>
              <a:t>get  that </a:t>
            </a:r>
            <a:r>
              <a:rPr sz="2180" i="1" dirty="0">
                <a:latin typeface="Times New Roman"/>
                <a:cs typeface="Times New Roman"/>
              </a:rPr>
              <a:t>a</a:t>
            </a:r>
            <a:r>
              <a:rPr sz="2180" i="1" dirty="0">
                <a:latin typeface="Arial"/>
                <a:cs typeface="Arial"/>
              </a:rPr>
              <a:t>|</a:t>
            </a:r>
            <a:r>
              <a:rPr sz="2180" i="1" dirty="0">
                <a:latin typeface="Times New Roman"/>
                <a:cs typeface="Times New Roman"/>
              </a:rPr>
              <a:t>c</a:t>
            </a:r>
            <a:r>
              <a:rPr sz="2180" dirty="0">
                <a:latin typeface="LM Sans 10"/>
                <a:cs typeface="LM Sans 10"/>
              </a:rPr>
              <a:t>.</a:t>
            </a:r>
            <a:r>
              <a:rPr sz="2180" spc="218" dirty="0">
                <a:latin typeface="LM Sans 10"/>
                <a:cs typeface="LM Sans 10"/>
              </a:rPr>
              <a:t> </a:t>
            </a:r>
            <a:r>
              <a:rPr sz="2180" spc="-20" dirty="0">
                <a:latin typeface="MathJax_AMS"/>
                <a:cs typeface="MathJax_AMS"/>
              </a:rPr>
              <a:t>Q</a:t>
            </a:r>
            <a:endParaRPr sz="2180">
              <a:latin typeface="MathJax_AMS"/>
              <a:cs typeface="MathJax_AMS"/>
            </a:endParaRPr>
          </a:p>
          <a:p>
            <a:pPr marL="149747">
              <a:spcBef>
                <a:spcPts val="2437"/>
              </a:spcBef>
            </a:pPr>
            <a:r>
              <a:rPr sz="2180" spc="-20" dirty="0">
                <a:latin typeface="LM Sans 10"/>
                <a:cs typeface="LM Sans 10"/>
              </a:rPr>
              <a:t>The </a:t>
            </a:r>
            <a:r>
              <a:rPr sz="2180" dirty="0">
                <a:latin typeface="LM Sans 10"/>
                <a:cs typeface="LM Sans 10"/>
              </a:rPr>
              <a:t>above </a:t>
            </a:r>
            <a:r>
              <a:rPr sz="2180" spc="-20" dirty="0">
                <a:latin typeface="LM Sans 10"/>
                <a:cs typeface="LM Sans 10"/>
              </a:rPr>
              <a:t>Lemma </a:t>
            </a:r>
            <a:r>
              <a:rPr sz="2180" spc="-10" dirty="0">
                <a:latin typeface="LM Sans 10"/>
                <a:cs typeface="LM Sans 10"/>
              </a:rPr>
              <a:t>generalizes to the </a:t>
            </a:r>
            <a:r>
              <a:rPr sz="2180" spc="-20" dirty="0">
                <a:latin typeface="LM Sans 10"/>
                <a:cs typeface="LM Sans 10"/>
              </a:rPr>
              <a:t>following</a:t>
            </a:r>
            <a:r>
              <a:rPr sz="2180" spc="-30" dirty="0">
                <a:latin typeface="LM Sans 10"/>
                <a:cs typeface="LM Sans 10"/>
              </a:rPr>
              <a:t> </a:t>
            </a:r>
            <a:r>
              <a:rPr sz="2180" spc="-20" dirty="0">
                <a:latin typeface="LM Sans 10"/>
                <a:cs typeface="LM Sans 10"/>
              </a:rPr>
              <a:t>Lemma:</a:t>
            </a:r>
            <a:endParaRPr sz="2180">
              <a:latin typeface="LM Sans 10"/>
              <a:cs typeface="LM Sans 10"/>
            </a:endParaRPr>
          </a:p>
          <a:p>
            <a:pPr marL="151006">
              <a:spcBef>
                <a:spcPts val="1566"/>
              </a:spcBef>
            </a:pPr>
            <a:r>
              <a:rPr sz="2378" spc="-20" dirty="0">
                <a:solidFill>
                  <a:srgbClr val="3333B2"/>
                </a:solidFill>
                <a:latin typeface="LM Sans 12"/>
                <a:cs typeface="LM Sans 12"/>
              </a:rPr>
              <a:t>Lemma (B)</a:t>
            </a:r>
            <a:endParaRPr sz="2378">
              <a:latin typeface="LM Sans 12"/>
              <a:cs typeface="LM Sans 12"/>
            </a:endParaRPr>
          </a:p>
          <a:p>
            <a:pPr marL="149747" marR="152264">
              <a:lnSpc>
                <a:spcPct val="102600"/>
              </a:lnSpc>
              <a:spcBef>
                <a:spcPts val="773"/>
              </a:spcBef>
            </a:pPr>
            <a:r>
              <a:rPr sz="2180" i="1" spc="-20" dirty="0">
                <a:latin typeface="LM Sans 10"/>
                <a:cs typeface="LM Sans 10"/>
              </a:rPr>
              <a:t>If </a:t>
            </a:r>
            <a:r>
              <a:rPr sz="2180" i="1" spc="-10" dirty="0">
                <a:latin typeface="Times New Roman"/>
                <a:cs typeface="Times New Roman"/>
              </a:rPr>
              <a:t>p </a:t>
            </a:r>
            <a:r>
              <a:rPr sz="2180" i="1" spc="-20" dirty="0">
                <a:latin typeface="LM Sans 10"/>
                <a:cs typeface="LM Sans 10"/>
              </a:rPr>
              <a:t>is </a:t>
            </a:r>
            <a:r>
              <a:rPr sz="2180" i="1" spc="-10" dirty="0">
                <a:latin typeface="LM Sans 10"/>
                <a:cs typeface="LM Sans 10"/>
              </a:rPr>
              <a:t>a </a:t>
            </a:r>
            <a:r>
              <a:rPr sz="2180" i="1" spc="-30" dirty="0">
                <a:latin typeface="LM Sans 10"/>
                <a:cs typeface="LM Sans 10"/>
              </a:rPr>
              <a:t>prime </a:t>
            </a:r>
            <a:r>
              <a:rPr sz="2180" i="1" spc="-20" dirty="0">
                <a:latin typeface="LM Sans 10"/>
                <a:cs typeface="LM Sans 10"/>
              </a:rPr>
              <a:t>and </a:t>
            </a:r>
            <a:r>
              <a:rPr sz="2180" i="1" spc="30" dirty="0">
                <a:latin typeface="Times New Roman"/>
                <a:cs typeface="Times New Roman"/>
              </a:rPr>
              <a:t>p</a:t>
            </a:r>
            <a:r>
              <a:rPr sz="2180" i="1" spc="30" dirty="0">
                <a:latin typeface="Arial"/>
                <a:cs typeface="Arial"/>
              </a:rPr>
              <a:t>|</a:t>
            </a:r>
            <a:r>
              <a:rPr sz="2180" i="1" spc="30" dirty="0">
                <a:latin typeface="Times New Roman"/>
                <a:cs typeface="Times New Roman"/>
              </a:rPr>
              <a:t>a</a:t>
            </a:r>
            <a:r>
              <a:rPr sz="2378" spc="44" baseline="-10416" dirty="0">
                <a:latin typeface="LM Roman 8"/>
                <a:cs typeface="LM Roman 8"/>
              </a:rPr>
              <a:t>1</a:t>
            </a:r>
            <a:r>
              <a:rPr sz="2180" i="1" spc="30" dirty="0">
                <a:latin typeface="Times New Roman"/>
                <a:cs typeface="Times New Roman"/>
              </a:rPr>
              <a:t>a</a:t>
            </a:r>
            <a:r>
              <a:rPr sz="2378" spc="44" baseline="-10416" dirty="0">
                <a:latin typeface="LM Roman 8"/>
                <a:cs typeface="LM Roman 8"/>
              </a:rPr>
              <a:t>2 </a:t>
            </a:r>
            <a:r>
              <a:rPr sz="2180" i="1" spc="-10" dirty="0">
                <a:latin typeface="Arial"/>
                <a:cs typeface="Arial"/>
              </a:rPr>
              <a:t>· · · </a:t>
            </a:r>
            <a:r>
              <a:rPr sz="2180" i="1" spc="89" dirty="0">
                <a:latin typeface="Times New Roman"/>
                <a:cs typeface="Times New Roman"/>
              </a:rPr>
              <a:t>a</a:t>
            </a:r>
            <a:r>
              <a:rPr sz="2378" i="1" spc="133" baseline="-10416" dirty="0">
                <a:latin typeface="Trebuchet MS"/>
                <a:cs typeface="Trebuchet MS"/>
              </a:rPr>
              <a:t>n</a:t>
            </a:r>
            <a:r>
              <a:rPr sz="2180" i="1" spc="89" dirty="0">
                <a:latin typeface="LM Sans 10"/>
                <a:cs typeface="LM Sans 10"/>
              </a:rPr>
              <a:t>, </a:t>
            </a:r>
            <a:r>
              <a:rPr sz="2180" i="1" spc="-10" dirty="0">
                <a:latin typeface="LM Sans 10"/>
                <a:cs typeface="LM Sans 10"/>
              </a:rPr>
              <a:t>where each </a:t>
            </a:r>
            <a:r>
              <a:rPr sz="2180" i="1" spc="59" dirty="0">
                <a:latin typeface="Times New Roman"/>
                <a:cs typeface="Times New Roman"/>
              </a:rPr>
              <a:t>a</a:t>
            </a:r>
            <a:r>
              <a:rPr sz="2378" i="1" spc="87" baseline="-10416" dirty="0">
                <a:latin typeface="Trebuchet MS"/>
                <a:cs typeface="Trebuchet MS"/>
              </a:rPr>
              <a:t>i </a:t>
            </a:r>
            <a:r>
              <a:rPr sz="2180" i="1" spc="-20" dirty="0">
                <a:latin typeface="LM Sans 10"/>
                <a:cs typeface="LM Sans 10"/>
              </a:rPr>
              <a:t>is an integer, </a:t>
            </a:r>
            <a:r>
              <a:rPr sz="2180" i="1" spc="-10" dirty="0">
                <a:latin typeface="LM Sans 10"/>
                <a:cs typeface="LM Sans 10"/>
              </a:rPr>
              <a:t>then </a:t>
            </a:r>
            <a:r>
              <a:rPr sz="2180" i="1" spc="30" dirty="0">
                <a:latin typeface="Times New Roman"/>
                <a:cs typeface="Times New Roman"/>
              </a:rPr>
              <a:t>p</a:t>
            </a:r>
            <a:r>
              <a:rPr sz="2180" i="1" spc="30" dirty="0">
                <a:latin typeface="Arial"/>
                <a:cs typeface="Arial"/>
              </a:rPr>
              <a:t>|</a:t>
            </a:r>
            <a:r>
              <a:rPr sz="2180" i="1" spc="30" dirty="0">
                <a:latin typeface="Times New Roman"/>
                <a:cs typeface="Times New Roman"/>
              </a:rPr>
              <a:t>a</a:t>
            </a:r>
            <a:r>
              <a:rPr sz="2378" i="1" spc="44" baseline="-10416" dirty="0">
                <a:latin typeface="Trebuchet MS"/>
                <a:cs typeface="Trebuchet MS"/>
              </a:rPr>
              <a:t>i </a:t>
            </a:r>
            <a:r>
              <a:rPr sz="2180" i="1" spc="-40" dirty="0">
                <a:latin typeface="LM Sans 10"/>
                <a:cs typeface="LM Sans 10"/>
              </a:rPr>
              <a:t>for  </a:t>
            </a:r>
            <a:r>
              <a:rPr sz="2180" i="1" spc="-10" dirty="0">
                <a:latin typeface="LM Sans 10"/>
                <a:cs typeface="LM Sans 10"/>
              </a:rPr>
              <a:t>some</a:t>
            </a:r>
            <a:r>
              <a:rPr sz="2180" i="1" spc="-20" dirty="0">
                <a:latin typeface="LM Sans 10"/>
                <a:cs typeface="LM Sans 10"/>
              </a:rPr>
              <a:t> </a:t>
            </a:r>
            <a:r>
              <a:rPr sz="2180" i="1" spc="59" dirty="0">
                <a:latin typeface="Times New Roman"/>
                <a:cs typeface="Times New Roman"/>
              </a:rPr>
              <a:t>i</a:t>
            </a:r>
            <a:r>
              <a:rPr sz="2180" i="1" spc="59" dirty="0">
                <a:latin typeface="LM Sans 10"/>
                <a:cs typeface="LM Sans 10"/>
              </a:rPr>
              <a:t>.</a:t>
            </a:r>
            <a:endParaRPr sz="2180">
              <a:latin typeface="LM Sans 10"/>
              <a:cs typeface="LM Sans 10"/>
            </a:endParaRPr>
          </a:p>
          <a:p>
            <a:pPr marL="151006">
              <a:spcBef>
                <a:spcPts val="1546"/>
              </a:spcBef>
            </a:pPr>
            <a:r>
              <a:rPr sz="2180" spc="-10" dirty="0">
                <a:latin typeface="LM Sans 10"/>
                <a:cs typeface="LM Sans 10"/>
              </a:rPr>
              <a:t>Proof: </a:t>
            </a:r>
            <a:r>
              <a:rPr sz="2180" spc="-20" dirty="0">
                <a:latin typeface="LM Sans 10"/>
                <a:cs typeface="LM Sans 10"/>
              </a:rPr>
              <a:t>Do as an</a:t>
            </a:r>
            <a:r>
              <a:rPr sz="2180" spc="238" dirty="0">
                <a:latin typeface="LM Sans 10"/>
                <a:cs typeface="LM Sans 10"/>
              </a:rPr>
              <a:t> </a:t>
            </a:r>
            <a:r>
              <a:rPr sz="2180" spc="-10" dirty="0">
                <a:latin typeface="LM Sans 10"/>
                <a:cs typeface="LM Sans 10"/>
              </a:rPr>
              <a:t>exercise.</a:t>
            </a:r>
            <a:endParaRPr sz="2180">
              <a:latin typeface="LM Sans 10"/>
              <a:cs typeface="LM Sans 10"/>
            </a:endParaRPr>
          </a:p>
        </p:txBody>
      </p:sp>
    </p:spTree>
    <p:extLst>
      <p:ext uri="{BB962C8B-B14F-4D97-AF65-F5344CB8AC3E}">
        <p14:creationId xmlns:p14="http://schemas.microsoft.com/office/powerpoint/2010/main" val="1070355004"/>
      </p:ext>
    </p:extLst>
  </p:cSld>
  <p:clrMapOvr>
    <a:masterClrMapping/>
  </p:clrMapOvr>
  <p:transition>
    <p:cu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object 43"/>
          <p:cNvSpPr txBox="1"/>
          <p:nvPr/>
        </p:nvSpPr>
        <p:spPr>
          <a:xfrm>
            <a:off x="1528195" y="503867"/>
            <a:ext cx="9131836" cy="199518"/>
          </a:xfrm>
          <a:prstGeom prst="rect">
            <a:avLst/>
          </a:prstGeom>
          <a:solidFill>
            <a:srgbClr val="8484D1"/>
          </a:solidFill>
        </p:spPr>
        <p:txBody>
          <a:bodyPr vert="horz" wrap="square" lIns="0" tIns="16359" rIns="0" bIns="0" rtlCol="0">
            <a:spAutoFit/>
          </a:bodyPr>
          <a:lstStyle/>
          <a:p>
            <a:pPr marL="213925">
              <a:spcBef>
                <a:spcPts val="129"/>
              </a:spcBef>
            </a:pPr>
            <a:r>
              <a:rPr sz="1189" spc="-10" dirty="0">
                <a:solidFill>
                  <a:srgbClr val="FFFFFF"/>
                </a:solidFill>
                <a:latin typeface="LM Sans 8"/>
                <a:cs typeface="LM Sans 8"/>
              </a:rPr>
              <a:t>Applications of </a:t>
            </a:r>
            <a:r>
              <a:rPr sz="1189" dirty="0">
                <a:solidFill>
                  <a:srgbClr val="FFFFFF"/>
                </a:solidFill>
                <a:latin typeface="LM Sans 8"/>
                <a:cs typeface="LM Sans 8"/>
              </a:rPr>
              <a:t>Number</a:t>
            </a:r>
            <a:r>
              <a:rPr sz="1189" spc="-20" dirty="0">
                <a:solidFill>
                  <a:srgbClr val="FFFFFF"/>
                </a:solidFill>
                <a:latin typeface="LM Sans 8"/>
                <a:cs typeface="LM Sans 8"/>
              </a:rPr>
              <a:t> Theory</a:t>
            </a:r>
            <a:endParaRPr sz="1189">
              <a:latin typeface="LM Sans 8"/>
              <a:cs typeface="LM Sans 8"/>
            </a:endParaRPr>
          </a:p>
        </p:txBody>
      </p:sp>
      <p:grpSp>
        <p:nvGrpSpPr>
          <p:cNvPr id="44" name="object 44"/>
          <p:cNvGrpSpPr/>
          <p:nvPr/>
        </p:nvGrpSpPr>
        <p:grpSpPr>
          <a:xfrm>
            <a:off x="1702071" y="4099926"/>
            <a:ext cx="8885200" cy="1328816"/>
            <a:chOff x="87743" y="2068944"/>
            <a:chExt cx="4483735" cy="670560"/>
          </a:xfrm>
        </p:grpSpPr>
        <p:sp>
          <p:nvSpPr>
            <p:cNvPr id="45" name="object 45"/>
            <p:cNvSpPr/>
            <p:nvPr/>
          </p:nvSpPr>
          <p:spPr>
            <a:xfrm>
              <a:off x="87743" y="2068944"/>
              <a:ext cx="4432935" cy="215265"/>
            </a:xfrm>
            <a:custGeom>
              <a:avLst/>
              <a:gdLst/>
              <a:ahLst/>
              <a:cxnLst/>
              <a:rect l="l" t="t" r="r" b="b"/>
              <a:pathLst>
                <a:path w="4432935" h="215264">
                  <a:moveTo>
                    <a:pt x="4381767" y="0"/>
                  </a:moveTo>
                  <a:lnTo>
                    <a:pt x="50800" y="0"/>
                  </a:lnTo>
                  <a:lnTo>
                    <a:pt x="31075" y="4008"/>
                  </a:lnTo>
                  <a:lnTo>
                    <a:pt x="14922" y="14922"/>
                  </a:lnTo>
                  <a:lnTo>
                    <a:pt x="4008" y="31075"/>
                  </a:lnTo>
                  <a:lnTo>
                    <a:pt x="0" y="50800"/>
                  </a:lnTo>
                  <a:lnTo>
                    <a:pt x="0" y="215238"/>
                  </a:lnTo>
                  <a:lnTo>
                    <a:pt x="4432567" y="215238"/>
                  </a:lnTo>
                  <a:lnTo>
                    <a:pt x="4432567" y="50800"/>
                  </a:lnTo>
                  <a:lnTo>
                    <a:pt x="4428558" y="31075"/>
                  </a:lnTo>
                  <a:lnTo>
                    <a:pt x="4417644" y="14922"/>
                  </a:lnTo>
                  <a:lnTo>
                    <a:pt x="4401492" y="4008"/>
                  </a:lnTo>
                  <a:lnTo>
                    <a:pt x="4381767" y="0"/>
                  </a:lnTo>
                  <a:close/>
                </a:path>
              </a:pathLst>
            </a:custGeom>
            <a:solidFill>
              <a:srgbClr val="D6D6EF"/>
            </a:solidFill>
          </p:spPr>
          <p:txBody>
            <a:bodyPr wrap="square" lIns="0" tIns="0" rIns="0" bIns="0" rtlCol="0"/>
            <a:lstStyle/>
            <a:p>
              <a:endParaRPr sz="3567"/>
            </a:p>
          </p:txBody>
        </p:sp>
        <p:sp>
          <p:nvSpPr>
            <p:cNvPr id="46" name="object 46"/>
            <p:cNvSpPr/>
            <p:nvPr/>
          </p:nvSpPr>
          <p:spPr>
            <a:xfrm>
              <a:off x="87744" y="2271534"/>
              <a:ext cx="4432566" cy="50609"/>
            </a:xfrm>
            <a:prstGeom prst="rect">
              <a:avLst/>
            </a:prstGeom>
            <a:blipFill>
              <a:blip r:embed="rId2" cstate="print"/>
              <a:stretch>
                <a:fillRect/>
              </a:stretch>
            </a:blipFill>
          </p:spPr>
          <p:txBody>
            <a:bodyPr wrap="square" lIns="0" tIns="0" rIns="0" bIns="0" rtlCol="0"/>
            <a:lstStyle/>
            <a:p>
              <a:endParaRPr sz="3567"/>
            </a:p>
          </p:txBody>
        </p:sp>
        <p:sp>
          <p:nvSpPr>
            <p:cNvPr id="47" name="object 47"/>
            <p:cNvSpPr/>
            <p:nvPr/>
          </p:nvSpPr>
          <p:spPr>
            <a:xfrm>
              <a:off x="138544" y="2637675"/>
              <a:ext cx="101600" cy="101600"/>
            </a:xfrm>
            <a:prstGeom prst="rect">
              <a:avLst/>
            </a:prstGeom>
            <a:blipFill>
              <a:blip r:embed="rId3" cstate="print"/>
              <a:stretch>
                <a:fillRect/>
              </a:stretch>
            </a:blipFill>
          </p:spPr>
          <p:txBody>
            <a:bodyPr wrap="square" lIns="0" tIns="0" rIns="0" bIns="0" rtlCol="0"/>
            <a:lstStyle/>
            <a:p>
              <a:endParaRPr sz="3567"/>
            </a:p>
          </p:txBody>
        </p:sp>
        <p:sp>
          <p:nvSpPr>
            <p:cNvPr id="48" name="object 48"/>
            <p:cNvSpPr/>
            <p:nvPr/>
          </p:nvSpPr>
          <p:spPr>
            <a:xfrm>
              <a:off x="189344" y="2624975"/>
              <a:ext cx="4381715" cy="114300"/>
            </a:xfrm>
            <a:prstGeom prst="rect">
              <a:avLst/>
            </a:prstGeom>
            <a:blipFill>
              <a:blip r:embed="rId4" cstate="print"/>
              <a:stretch>
                <a:fillRect/>
              </a:stretch>
            </a:blipFill>
          </p:spPr>
          <p:txBody>
            <a:bodyPr wrap="square" lIns="0" tIns="0" rIns="0" bIns="0" rtlCol="0"/>
            <a:lstStyle/>
            <a:p>
              <a:endParaRPr sz="3567"/>
            </a:p>
          </p:txBody>
        </p:sp>
        <p:sp>
          <p:nvSpPr>
            <p:cNvPr id="49" name="object 49"/>
            <p:cNvSpPr/>
            <p:nvPr/>
          </p:nvSpPr>
          <p:spPr>
            <a:xfrm>
              <a:off x="4520311" y="2113191"/>
              <a:ext cx="50749" cy="524484"/>
            </a:xfrm>
            <a:prstGeom prst="rect">
              <a:avLst/>
            </a:prstGeom>
            <a:blipFill>
              <a:blip r:embed="rId5" cstate="print"/>
              <a:stretch>
                <a:fillRect/>
              </a:stretch>
            </a:blipFill>
          </p:spPr>
          <p:txBody>
            <a:bodyPr wrap="square" lIns="0" tIns="0" rIns="0" bIns="0" rtlCol="0"/>
            <a:lstStyle/>
            <a:p>
              <a:endParaRPr sz="3567"/>
            </a:p>
          </p:txBody>
        </p:sp>
        <p:sp>
          <p:nvSpPr>
            <p:cNvPr id="50" name="object 50"/>
            <p:cNvSpPr/>
            <p:nvPr/>
          </p:nvSpPr>
          <p:spPr>
            <a:xfrm>
              <a:off x="87743" y="2315817"/>
              <a:ext cx="4432935" cy="372745"/>
            </a:xfrm>
            <a:custGeom>
              <a:avLst/>
              <a:gdLst/>
              <a:ahLst/>
              <a:cxnLst/>
              <a:rect l="l" t="t" r="r" b="b"/>
              <a:pathLst>
                <a:path w="4432935" h="372744">
                  <a:moveTo>
                    <a:pt x="4432567" y="0"/>
                  </a:moveTo>
                  <a:lnTo>
                    <a:pt x="0" y="0"/>
                  </a:lnTo>
                  <a:lnTo>
                    <a:pt x="0" y="321858"/>
                  </a:lnTo>
                  <a:lnTo>
                    <a:pt x="4008" y="341583"/>
                  </a:lnTo>
                  <a:lnTo>
                    <a:pt x="14922" y="357736"/>
                  </a:lnTo>
                  <a:lnTo>
                    <a:pt x="31075" y="368650"/>
                  </a:lnTo>
                  <a:lnTo>
                    <a:pt x="50800" y="372659"/>
                  </a:lnTo>
                  <a:lnTo>
                    <a:pt x="4381767" y="372659"/>
                  </a:lnTo>
                  <a:lnTo>
                    <a:pt x="4401492" y="368650"/>
                  </a:lnTo>
                  <a:lnTo>
                    <a:pt x="4417644" y="357736"/>
                  </a:lnTo>
                  <a:lnTo>
                    <a:pt x="4428558" y="341583"/>
                  </a:lnTo>
                  <a:lnTo>
                    <a:pt x="4432567" y="321858"/>
                  </a:lnTo>
                  <a:lnTo>
                    <a:pt x="4432567" y="0"/>
                  </a:lnTo>
                  <a:close/>
                </a:path>
              </a:pathLst>
            </a:custGeom>
            <a:solidFill>
              <a:srgbClr val="EAEAF7"/>
            </a:solidFill>
          </p:spPr>
          <p:txBody>
            <a:bodyPr wrap="square" lIns="0" tIns="0" rIns="0" bIns="0" rtlCol="0"/>
            <a:lstStyle/>
            <a:p>
              <a:endParaRPr sz="3567"/>
            </a:p>
          </p:txBody>
        </p:sp>
        <p:sp>
          <p:nvSpPr>
            <p:cNvPr id="51" name="object 51"/>
            <p:cNvSpPr/>
            <p:nvPr/>
          </p:nvSpPr>
          <p:spPr>
            <a:xfrm>
              <a:off x="4520311" y="2151284"/>
              <a:ext cx="0" cy="505459"/>
            </a:xfrm>
            <a:custGeom>
              <a:avLst/>
              <a:gdLst/>
              <a:ahLst/>
              <a:cxnLst/>
              <a:rect l="l" t="t" r="r" b="b"/>
              <a:pathLst>
                <a:path h="505460">
                  <a:moveTo>
                    <a:pt x="0" y="505440"/>
                  </a:moveTo>
                  <a:lnTo>
                    <a:pt x="0" y="0"/>
                  </a:lnTo>
                </a:path>
              </a:pathLst>
            </a:custGeom>
            <a:ln w="3175">
              <a:solidFill>
                <a:srgbClr val="7F7F7F"/>
              </a:solidFill>
            </a:ln>
          </p:spPr>
          <p:txBody>
            <a:bodyPr wrap="square" lIns="0" tIns="0" rIns="0" bIns="0" rtlCol="0"/>
            <a:lstStyle/>
            <a:p>
              <a:endParaRPr sz="3567"/>
            </a:p>
          </p:txBody>
        </p:sp>
        <p:sp>
          <p:nvSpPr>
            <p:cNvPr id="52" name="object 52"/>
            <p:cNvSpPr/>
            <p:nvPr/>
          </p:nvSpPr>
          <p:spPr>
            <a:xfrm>
              <a:off x="4520311" y="2138584"/>
              <a:ext cx="0" cy="12700"/>
            </a:xfrm>
            <a:custGeom>
              <a:avLst/>
              <a:gdLst/>
              <a:ahLst/>
              <a:cxnLst/>
              <a:rect l="l" t="t" r="r" b="b"/>
              <a:pathLst>
                <a:path h="12700">
                  <a:moveTo>
                    <a:pt x="0" y="12700"/>
                  </a:moveTo>
                  <a:lnTo>
                    <a:pt x="0" y="0"/>
                  </a:lnTo>
                </a:path>
              </a:pathLst>
            </a:custGeom>
            <a:ln w="3175">
              <a:solidFill>
                <a:srgbClr val="AFAFAF"/>
              </a:solidFill>
            </a:ln>
          </p:spPr>
          <p:txBody>
            <a:bodyPr wrap="square" lIns="0" tIns="0" rIns="0" bIns="0" rtlCol="0"/>
            <a:lstStyle/>
            <a:p>
              <a:endParaRPr sz="3567"/>
            </a:p>
          </p:txBody>
        </p:sp>
        <p:sp>
          <p:nvSpPr>
            <p:cNvPr id="53" name="object 53"/>
            <p:cNvSpPr/>
            <p:nvPr/>
          </p:nvSpPr>
          <p:spPr>
            <a:xfrm>
              <a:off x="4520311" y="2125884"/>
              <a:ext cx="0" cy="12700"/>
            </a:xfrm>
            <a:custGeom>
              <a:avLst/>
              <a:gdLst/>
              <a:ahLst/>
              <a:cxnLst/>
              <a:rect l="l" t="t" r="r" b="b"/>
              <a:pathLst>
                <a:path h="12700">
                  <a:moveTo>
                    <a:pt x="0" y="12700"/>
                  </a:moveTo>
                  <a:lnTo>
                    <a:pt x="0" y="0"/>
                  </a:lnTo>
                </a:path>
              </a:pathLst>
            </a:custGeom>
            <a:ln w="3175">
              <a:solidFill>
                <a:srgbClr val="CECECE"/>
              </a:solidFill>
            </a:ln>
          </p:spPr>
          <p:txBody>
            <a:bodyPr wrap="square" lIns="0" tIns="0" rIns="0" bIns="0" rtlCol="0"/>
            <a:lstStyle/>
            <a:p>
              <a:endParaRPr sz="3567"/>
            </a:p>
          </p:txBody>
        </p:sp>
        <p:sp>
          <p:nvSpPr>
            <p:cNvPr id="54" name="object 54"/>
            <p:cNvSpPr/>
            <p:nvPr/>
          </p:nvSpPr>
          <p:spPr>
            <a:xfrm>
              <a:off x="4520311" y="2113184"/>
              <a:ext cx="0" cy="12700"/>
            </a:xfrm>
            <a:custGeom>
              <a:avLst/>
              <a:gdLst/>
              <a:ahLst/>
              <a:cxnLst/>
              <a:rect l="l" t="t" r="r" b="b"/>
              <a:pathLst>
                <a:path h="12700">
                  <a:moveTo>
                    <a:pt x="0" y="12700"/>
                  </a:moveTo>
                  <a:lnTo>
                    <a:pt x="0" y="0"/>
                  </a:lnTo>
                </a:path>
              </a:pathLst>
            </a:custGeom>
            <a:ln w="3175">
              <a:solidFill>
                <a:srgbClr val="EFEFEF"/>
              </a:solidFill>
            </a:ln>
          </p:spPr>
          <p:txBody>
            <a:bodyPr wrap="square" lIns="0" tIns="0" rIns="0" bIns="0" rtlCol="0"/>
            <a:lstStyle/>
            <a:p>
              <a:endParaRPr sz="3567"/>
            </a:p>
          </p:txBody>
        </p:sp>
      </p:grpSp>
      <p:sp>
        <p:nvSpPr>
          <p:cNvPr id="55" name="object 55"/>
          <p:cNvSpPr txBox="1"/>
          <p:nvPr/>
        </p:nvSpPr>
        <p:spPr>
          <a:xfrm>
            <a:off x="1717047" y="840274"/>
            <a:ext cx="8693931" cy="6012921"/>
          </a:xfrm>
          <a:prstGeom prst="rect">
            <a:avLst/>
          </a:prstGeom>
        </p:spPr>
        <p:txBody>
          <a:bodyPr vert="horz" wrap="square" lIns="0" tIns="83051" rIns="0" bIns="0" rtlCol="0">
            <a:spAutoFit/>
          </a:bodyPr>
          <a:lstStyle/>
          <a:p>
            <a:pPr marL="25168">
              <a:spcBef>
                <a:spcPts val="654"/>
              </a:spcBef>
            </a:pPr>
            <a:r>
              <a:rPr sz="2774" spc="20" dirty="0">
                <a:solidFill>
                  <a:srgbClr val="3333B2"/>
                </a:solidFill>
                <a:latin typeface="LM Sans 12"/>
                <a:cs typeface="LM Sans 12"/>
              </a:rPr>
              <a:t>Dividing </a:t>
            </a:r>
            <a:r>
              <a:rPr sz="2774" spc="40" dirty="0">
                <a:solidFill>
                  <a:srgbClr val="3333B2"/>
                </a:solidFill>
                <a:latin typeface="LM Sans 12"/>
                <a:cs typeface="LM Sans 12"/>
              </a:rPr>
              <a:t>both </a:t>
            </a:r>
            <a:r>
              <a:rPr sz="2774" spc="20" dirty="0">
                <a:solidFill>
                  <a:srgbClr val="3333B2"/>
                </a:solidFill>
                <a:latin typeface="LM Sans 12"/>
                <a:cs typeface="LM Sans 12"/>
              </a:rPr>
              <a:t>sides of </a:t>
            </a:r>
            <a:r>
              <a:rPr sz="2774" spc="30" dirty="0">
                <a:solidFill>
                  <a:srgbClr val="3333B2"/>
                </a:solidFill>
                <a:latin typeface="LM Sans 12"/>
                <a:cs typeface="LM Sans 12"/>
              </a:rPr>
              <a:t>a</a:t>
            </a:r>
            <a:r>
              <a:rPr sz="2774" spc="-10" dirty="0">
                <a:solidFill>
                  <a:srgbClr val="3333B2"/>
                </a:solidFill>
                <a:latin typeface="LM Sans 12"/>
                <a:cs typeface="LM Sans 12"/>
              </a:rPr>
              <a:t> </a:t>
            </a:r>
            <a:r>
              <a:rPr sz="2774" spc="30" dirty="0">
                <a:solidFill>
                  <a:srgbClr val="3333B2"/>
                </a:solidFill>
                <a:latin typeface="LM Sans 12"/>
                <a:cs typeface="LM Sans 12"/>
              </a:rPr>
              <a:t>congruence</a:t>
            </a:r>
            <a:endParaRPr sz="2774">
              <a:latin typeface="LM Sans 12"/>
              <a:cs typeface="LM Sans 12"/>
            </a:endParaRPr>
          </a:p>
          <a:p>
            <a:pPr marL="85570" marR="32718">
              <a:lnSpc>
                <a:spcPct val="102600"/>
              </a:lnSpc>
              <a:spcBef>
                <a:spcPts val="226"/>
              </a:spcBef>
            </a:pPr>
            <a:r>
              <a:rPr sz="2180" spc="-20" dirty="0">
                <a:latin typeface="LM Sans 10"/>
                <a:cs typeface="LM Sans 10"/>
              </a:rPr>
              <a:t>As </a:t>
            </a:r>
            <a:r>
              <a:rPr sz="2180" spc="-50" dirty="0">
                <a:latin typeface="LM Sans 10"/>
                <a:cs typeface="LM Sans 10"/>
              </a:rPr>
              <a:t>we </a:t>
            </a:r>
            <a:r>
              <a:rPr sz="2180" spc="-20" dirty="0">
                <a:latin typeface="LM Sans 10"/>
                <a:cs typeface="LM Sans 10"/>
              </a:rPr>
              <a:t>have </a:t>
            </a:r>
            <a:r>
              <a:rPr sz="2180" spc="-10" dirty="0">
                <a:latin typeface="LM Sans 10"/>
                <a:cs typeface="LM Sans 10"/>
              </a:rPr>
              <a:t>seen, </a:t>
            </a:r>
            <a:r>
              <a:rPr sz="2180" spc="-50" dirty="0">
                <a:latin typeface="LM Sans 10"/>
                <a:cs typeface="LM Sans 10"/>
              </a:rPr>
              <a:t>we </a:t>
            </a:r>
            <a:r>
              <a:rPr sz="2180" spc="-10" dirty="0">
                <a:latin typeface="LM Sans 10"/>
                <a:cs typeface="LM Sans 10"/>
              </a:rPr>
              <a:t>can’t </a:t>
            </a:r>
            <a:r>
              <a:rPr sz="2180" spc="-40" dirty="0">
                <a:latin typeface="LM Sans 10"/>
                <a:cs typeface="LM Sans 10"/>
              </a:rPr>
              <a:t>always </a:t>
            </a:r>
            <a:r>
              <a:rPr sz="2180" spc="-20" dirty="0">
                <a:latin typeface="LM Sans 10"/>
                <a:cs typeface="LM Sans 10"/>
              </a:rPr>
              <a:t>divide </a:t>
            </a:r>
            <a:r>
              <a:rPr sz="2180" dirty="0">
                <a:latin typeface="LM Sans 10"/>
                <a:cs typeface="LM Sans 10"/>
              </a:rPr>
              <a:t>both </a:t>
            </a:r>
            <a:r>
              <a:rPr sz="2180" spc="-10" dirty="0">
                <a:latin typeface="LM Sans 10"/>
                <a:cs typeface="LM Sans 10"/>
              </a:rPr>
              <a:t>sides of a congruence </a:t>
            </a:r>
            <a:r>
              <a:rPr sz="2180" spc="-50" dirty="0">
                <a:latin typeface="LM Sans 10"/>
                <a:cs typeface="LM Sans 10"/>
              </a:rPr>
              <a:t>by </a:t>
            </a:r>
            <a:r>
              <a:rPr sz="2180" spc="-10" dirty="0">
                <a:latin typeface="LM Sans 10"/>
                <a:cs typeface="LM Sans 10"/>
              </a:rPr>
              <a:t>the  same </a:t>
            </a:r>
            <a:r>
              <a:rPr sz="2180" spc="-20" dirty="0">
                <a:latin typeface="LM Sans 10"/>
                <a:cs typeface="LM Sans 10"/>
              </a:rPr>
              <a:t>integer, </a:t>
            </a:r>
            <a:r>
              <a:rPr sz="2180" spc="-10" dirty="0">
                <a:latin typeface="LM Sans 10"/>
                <a:cs typeface="LM Sans 10"/>
              </a:rPr>
              <a:t>even if </a:t>
            </a:r>
            <a:r>
              <a:rPr sz="2180" spc="-20" dirty="0">
                <a:latin typeface="LM Sans 10"/>
                <a:cs typeface="LM Sans 10"/>
              </a:rPr>
              <a:t>it is</a:t>
            </a:r>
            <a:r>
              <a:rPr sz="2180" spc="-10" dirty="0">
                <a:latin typeface="LM Sans 10"/>
                <a:cs typeface="LM Sans 10"/>
              </a:rPr>
              <a:t> </a:t>
            </a:r>
            <a:r>
              <a:rPr sz="2180" spc="-20" dirty="0">
                <a:latin typeface="LM Sans 10"/>
                <a:cs typeface="LM Sans 10"/>
              </a:rPr>
              <a:t>non-zero.</a:t>
            </a:r>
            <a:endParaRPr sz="2180">
              <a:latin typeface="LM Sans 10"/>
              <a:cs typeface="LM Sans 10"/>
            </a:endParaRPr>
          </a:p>
          <a:p>
            <a:pPr>
              <a:spcBef>
                <a:spcPts val="119"/>
              </a:spcBef>
            </a:pPr>
            <a:endParaRPr sz="1288">
              <a:latin typeface="LM Sans 10"/>
              <a:cs typeface="LM Sans 10"/>
            </a:endParaRPr>
          </a:p>
          <a:p>
            <a:pPr marL="85570"/>
            <a:r>
              <a:rPr sz="2180" spc="-59" dirty="0">
                <a:latin typeface="LM Sans 10"/>
                <a:cs typeface="LM Sans 10"/>
              </a:rPr>
              <a:t>For</a:t>
            </a:r>
            <a:r>
              <a:rPr sz="2180" spc="-20" dirty="0">
                <a:latin typeface="LM Sans 10"/>
                <a:cs typeface="LM Sans 10"/>
              </a:rPr>
              <a:t> </a:t>
            </a:r>
            <a:r>
              <a:rPr sz="2180" spc="-10" dirty="0">
                <a:latin typeface="LM Sans 10"/>
                <a:cs typeface="LM Sans 10"/>
              </a:rPr>
              <a:t>example:</a:t>
            </a:r>
            <a:endParaRPr sz="2180">
              <a:latin typeface="LM Sans 10"/>
              <a:cs typeface="LM Sans 10"/>
            </a:endParaRPr>
          </a:p>
          <a:p>
            <a:pPr marL="85570">
              <a:spcBef>
                <a:spcPts val="69"/>
              </a:spcBef>
            </a:pPr>
            <a:r>
              <a:rPr sz="2180" spc="-10" dirty="0">
                <a:latin typeface="MathJax_Main"/>
                <a:cs typeface="MathJax_Main"/>
              </a:rPr>
              <a:t>6 </a:t>
            </a:r>
            <a:r>
              <a:rPr sz="2180" i="1" spc="404" dirty="0">
                <a:latin typeface="Arial"/>
                <a:cs typeface="Arial"/>
              </a:rPr>
              <a:t>≡ </a:t>
            </a:r>
            <a:r>
              <a:rPr sz="2180" spc="-10" dirty="0">
                <a:latin typeface="MathJax_Main"/>
                <a:cs typeface="MathJax_Main"/>
              </a:rPr>
              <a:t>12 (mod 6)</a:t>
            </a:r>
            <a:r>
              <a:rPr sz="2180" spc="-10" dirty="0">
                <a:latin typeface="LM Sans 10"/>
                <a:cs typeface="LM Sans 10"/>
              </a:rPr>
              <a:t>, </a:t>
            </a:r>
            <a:r>
              <a:rPr sz="2180" spc="-20" dirty="0">
                <a:latin typeface="LM Sans 10"/>
                <a:cs typeface="LM Sans 10"/>
              </a:rPr>
              <a:t>but </a:t>
            </a:r>
            <a:r>
              <a:rPr sz="2180" spc="-10" dirty="0">
                <a:latin typeface="MathJax_Main"/>
                <a:cs typeface="MathJax_Main"/>
              </a:rPr>
              <a:t>3 </a:t>
            </a:r>
            <a:r>
              <a:rPr sz="2180" i="1" spc="-404" dirty="0">
                <a:latin typeface="Arial"/>
                <a:cs typeface="Arial"/>
              </a:rPr>
              <a:t>ƒ≡   </a:t>
            </a:r>
            <a:r>
              <a:rPr sz="2180" spc="-10" dirty="0">
                <a:latin typeface="MathJax_Main"/>
                <a:cs typeface="MathJax_Main"/>
              </a:rPr>
              <a:t>6 (mod</a:t>
            </a:r>
            <a:r>
              <a:rPr sz="2180" spc="337" dirty="0">
                <a:latin typeface="MathJax_Main"/>
                <a:cs typeface="MathJax_Main"/>
              </a:rPr>
              <a:t> </a:t>
            </a:r>
            <a:r>
              <a:rPr sz="2180" spc="-10" dirty="0">
                <a:latin typeface="MathJax_Main"/>
                <a:cs typeface="MathJax_Main"/>
              </a:rPr>
              <a:t>6)</a:t>
            </a:r>
            <a:r>
              <a:rPr sz="2180" spc="-10" dirty="0">
                <a:latin typeface="LM Sans 10"/>
                <a:cs typeface="LM Sans 10"/>
              </a:rPr>
              <a:t>.</a:t>
            </a:r>
            <a:endParaRPr sz="2180">
              <a:latin typeface="LM Sans 10"/>
              <a:cs typeface="LM Sans 10"/>
            </a:endParaRPr>
          </a:p>
          <a:p>
            <a:pPr marL="85570">
              <a:spcBef>
                <a:spcPts val="69"/>
              </a:spcBef>
            </a:pPr>
            <a:r>
              <a:rPr sz="2180" spc="-10" dirty="0">
                <a:latin typeface="MathJax_Main"/>
                <a:cs typeface="MathJax_Main"/>
              </a:rPr>
              <a:t>14 </a:t>
            </a:r>
            <a:r>
              <a:rPr sz="2180" i="1" spc="404" dirty="0">
                <a:latin typeface="Arial"/>
                <a:cs typeface="Arial"/>
              </a:rPr>
              <a:t>≡ </a:t>
            </a:r>
            <a:r>
              <a:rPr sz="2180" spc="-10" dirty="0">
                <a:latin typeface="MathJax_Main"/>
                <a:cs typeface="MathJax_Main"/>
              </a:rPr>
              <a:t>8 (mod 6)</a:t>
            </a:r>
            <a:r>
              <a:rPr sz="2180" spc="-10" dirty="0">
                <a:latin typeface="LM Sans 10"/>
                <a:cs typeface="LM Sans 10"/>
              </a:rPr>
              <a:t>, </a:t>
            </a:r>
            <a:r>
              <a:rPr sz="2180" spc="-20" dirty="0">
                <a:latin typeface="LM Sans 10"/>
                <a:cs typeface="LM Sans 10"/>
              </a:rPr>
              <a:t>but </a:t>
            </a:r>
            <a:r>
              <a:rPr sz="2180" spc="-10" dirty="0">
                <a:latin typeface="MathJax_Main"/>
                <a:cs typeface="MathJax_Main"/>
              </a:rPr>
              <a:t>7 </a:t>
            </a:r>
            <a:r>
              <a:rPr sz="2180" i="1" spc="-404" dirty="0">
                <a:latin typeface="Arial"/>
                <a:cs typeface="Arial"/>
              </a:rPr>
              <a:t>ƒ≡   </a:t>
            </a:r>
            <a:r>
              <a:rPr sz="2180" spc="-10" dirty="0">
                <a:latin typeface="MathJax_Main"/>
                <a:cs typeface="MathJax_Main"/>
              </a:rPr>
              <a:t>4 (mod</a:t>
            </a:r>
            <a:r>
              <a:rPr sz="2180" spc="337" dirty="0">
                <a:latin typeface="MathJax_Main"/>
                <a:cs typeface="MathJax_Main"/>
              </a:rPr>
              <a:t> </a:t>
            </a:r>
            <a:r>
              <a:rPr sz="2180" spc="-10" dirty="0">
                <a:latin typeface="MathJax_Main"/>
                <a:cs typeface="MathJax_Main"/>
              </a:rPr>
              <a:t>6)</a:t>
            </a:r>
            <a:r>
              <a:rPr sz="2180" spc="-10" dirty="0">
                <a:latin typeface="LM Sans 10"/>
                <a:cs typeface="LM Sans 10"/>
              </a:rPr>
              <a:t>.</a:t>
            </a:r>
            <a:endParaRPr sz="2180">
              <a:latin typeface="LM Sans 10"/>
              <a:cs typeface="LM Sans 10"/>
            </a:endParaRPr>
          </a:p>
          <a:p>
            <a:pPr marL="85570">
              <a:spcBef>
                <a:spcPts val="2011"/>
              </a:spcBef>
            </a:pPr>
            <a:r>
              <a:rPr sz="2180" spc="-30" dirty="0">
                <a:latin typeface="LM Sans 10"/>
                <a:cs typeface="LM Sans 10"/>
              </a:rPr>
              <a:t>However,</a:t>
            </a:r>
            <a:r>
              <a:rPr sz="2180" spc="-59" dirty="0">
                <a:latin typeface="LM Sans 10"/>
                <a:cs typeface="LM Sans 10"/>
              </a:rPr>
              <a:t> </a:t>
            </a:r>
            <a:r>
              <a:rPr sz="2180" spc="-50" dirty="0">
                <a:latin typeface="LM Sans 10"/>
                <a:cs typeface="LM Sans 10"/>
              </a:rPr>
              <a:t>we</a:t>
            </a:r>
            <a:r>
              <a:rPr sz="2180" spc="-69" dirty="0">
                <a:latin typeface="LM Sans 10"/>
                <a:cs typeface="LM Sans 10"/>
              </a:rPr>
              <a:t> </a:t>
            </a:r>
            <a:r>
              <a:rPr sz="2180" spc="-10" dirty="0">
                <a:latin typeface="LM Sans 10"/>
                <a:cs typeface="LM Sans 10"/>
              </a:rPr>
              <a:t>can</a:t>
            </a:r>
            <a:r>
              <a:rPr sz="2180" spc="-79" dirty="0">
                <a:latin typeface="LM Sans 10"/>
                <a:cs typeface="LM Sans 10"/>
              </a:rPr>
              <a:t> </a:t>
            </a:r>
            <a:r>
              <a:rPr sz="2180" spc="-20" dirty="0">
                <a:latin typeface="LM Sans 10"/>
                <a:cs typeface="LM Sans 10"/>
              </a:rPr>
              <a:t>divide</a:t>
            </a:r>
            <a:r>
              <a:rPr sz="2180" spc="-69" dirty="0">
                <a:latin typeface="LM Sans 10"/>
                <a:cs typeface="LM Sans 10"/>
              </a:rPr>
              <a:t> </a:t>
            </a:r>
            <a:r>
              <a:rPr sz="2180" spc="-50" dirty="0">
                <a:latin typeface="LM Sans 10"/>
                <a:cs typeface="LM Sans 10"/>
              </a:rPr>
              <a:t>by</a:t>
            </a:r>
            <a:r>
              <a:rPr sz="2180" spc="-79" dirty="0">
                <a:latin typeface="LM Sans 10"/>
                <a:cs typeface="LM Sans 10"/>
              </a:rPr>
              <a:t> </a:t>
            </a:r>
            <a:r>
              <a:rPr sz="2180" spc="-30" dirty="0">
                <a:latin typeface="LM Sans 10"/>
                <a:cs typeface="LM Sans 10"/>
              </a:rPr>
              <a:t>appropriate</a:t>
            </a:r>
            <a:r>
              <a:rPr sz="2180" spc="-69" dirty="0">
                <a:latin typeface="LM Sans 10"/>
                <a:cs typeface="LM Sans 10"/>
              </a:rPr>
              <a:t> </a:t>
            </a:r>
            <a:r>
              <a:rPr sz="2180" spc="-20" dirty="0">
                <a:latin typeface="LM Sans 10"/>
                <a:cs typeface="LM Sans 10"/>
              </a:rPr>
              <a:t>integers</a:t>
            </a:r>
            <a:r>
              <a:rPr sz="2180" spc="-79" dirty="0">
                <a:latin typeface="LM Sans 10"/>
                <a:cs typeface="LM Sans 10"/>
              </a:rPr>
              <a:t> </a:t>
            </a:r>
            <a:r>
              <a:rPr sz="2180" i="1" spc="-30" dirty="0">
                <a:latin typeface="Times New Roman"/>
                <a:cs typeface="Times New Roman"/>
              </a:rPr>
              <a:t>c</a:t>
            </a:r>
            <a:r>
              <a:rPr sz="2180" spc="-30" dirty="0">
                <a:latin typeface="LM Sans 10"/>
                <a:cs typeface="LM Sans 10"/>
              </a:rPr>
              <a:t>,</a:t>
            </a:r>
            <a:r>
              <a:rPr sz="2180" spc="-59" dirty="0">
                <a:latin typeface="LM Sans 10"/>
                <a:cs typeface="LM Sans 10"/>
              </a:rPr>
              <a:t> </a:t>
            </a:r>
            <a:r>
              <a:rPr sz="2180" spc="-20" dirty="0">
                <a:latin typeface="LM Sans 10"/>
                <a:cs typeface="LM Sans 10"/>
              </a:rPr>
              <a:t>as</a:t>
            </a:r>
            <a:r>
              <a:rPr sz="2180" spc="-79" dirty="0">
                <a:latin typeface="LM Sans 10"/>
                <a:cs typeface="LM Sans 10"/>
              </a:rPr>
              <a:t> </a:t>
            </a:r>
            <a:r>
              <a:rPr sz="2180" spc="-20" dirty="0">
                <a:latin typeface="LM Sans 10"/>
                <a:cs typeface="LM Sans 10"/>
              </a:rPr>
              <a:t>long</a:t>
            </a:r>
            <a:r>
              <a:rPr sz="2180" spc="-69" dirty="0">
                <a:latin typeface="LM Sans 10"/>
                <a:cs typeface="LM Sans 10"/>
              </a:rPr>
              <a:t> </a:t>
            </a:r>
            <a:r>
              <a:rPr sz="2180" spc="-20" dirty="0">
                <a:latin typeface="LM Sans 10"/>
                <a:cs typeface="LM Sans 10"/>
              </a:rPr>
              <a:t>as</a:t>
            </a:r>
            <a:r>
              <a:rPr sz="2180" spc="-69" dirty="0">
                <a:latin typeface="LM Sans 10"/>
                <a:cs typeface="LM Sans 10"/>
              </a:rPr>
              <a:t> </a:t>
            </a:r>
            <a:r>
              <a:rPr sz="2180" spc="-10" dirty="0">
                <a:latin typeface="LM Sans 10"/>
                <a:cs typeface="LM Sans 10"/>
              </a:rPr>
              <a:t>gcd</a:t>
            </a:r>
            <a:r>
              <a:rPr sz="2180" spc="-10" dirty="0">
                <a:latin typeface="MathJax_Main"/>
                <a:cs typeface="MathJax_Main"/>
              </a:rPr>
              <a:t>(</a:t>
            </a:r>
            <a:r>
              <a:rPr sz="2180" i="1" spc="-10" dirty="0">
                <a:latin typeface="Times New Roman"/>
                <a:cs typeface="Times New Roman"/>
              </a:rPr>
              <a:t>c,</a:t>
            </a:r>
            <a:r>
              <a:rPr sz="2180" i="1" spc="-188" dirty="0">
                <a:latin typeface="Times New Roman"/>
                <a:cs typeface="Times New Roman"/>
              </a:rPr>
              <a:t> </a:t>
            </a:r>
            <a:r>
              <a:rPr sz="2180" i="1" spc="149" dirty="0">
                <a:latin typeface="Times New Roman"/>
                <a:cs typeface="Times New Roman"/>
              </a:rPr>
              <a:t>m</a:t>
            </a:r>
            <a:r>
              <a:rPr sz="2180" spc="149" dirty="0">
                <a:latin typeface="MathJax_Main"/>
                <a:cs typeface="MathJax_Main"/>
              </a:rPr>
              <a:t>)</a:t>
            </a:r>
            <a:r>
              <a:rPr sz="2180" spc="50" dirty="0">
                <a:latin typeface="MathJax_Main"/>
                <a:cs typeface="MathJax_Main"/>
              </a:rPr>
              <a:t> </a:t>
            </a:r>
            <a:r>
              <a:rPr sz="2180" spc="-20" dirty="0">
                <a:latin typeface="MathJax_Main"/>
                <a:cs typeface="MathJax_Main"/>
              </a:rPr>
              <a:t>=</a:t>
            </a:r>
            <a:r>
              <a:rPr sz="2180" spc="59" dirty="0">
                <a:latin typeface="MathJax_Main"/>
                <a:cs typeface="MathJax_Main"/>
              </a:rPr>
              <a:t> </a:t>
            </a:r>
            <a:r>
              <a:rPr sz="2180" spc="-20" dirty="0">
                <a:latin typeface="MathJax_Main"/>
                <a:cs typeface="MathJax_Main"/>
              </a:rPr>
              <a:t>1</a:t>
            </a:r>
            <a:r>
              <a:rPr sz="2180" spc="-20" dirty="0">
                <a:latin typeface="LM Sans 10"/>
                <a:cs typeface="LM Sans 10"/>
              </a:rPr>
              <a:t>:</a:t>
            </a:r>
            <a:endParaRPr sz="2180">
              <a:latin typeface="LM Sans 10"/>
              <a:cs typeface="LM Sans 10"/>
            </a:endParaRPr>
          </a:p>
          <a:p>
            <a:pPr marL="85570">
              <a:spcBef>
                <a:spcPts val="1457"/>
              </a:spcBef>
            </a:pPr>
            <a:r>
              <a:rPr sz="2378" spc="-30" dirty="0">
                <a:solidFill>
                  <a:srgbClr val="3333B2"/>
                </a:solidFill>
                <a:latin typeface="LM Sans 12"/>
                <a:cs typeface="LM Sans 12"/>
              </a:rPr>
              <a:t>Theorem</a:t>
            </a:r>
            <a:r>
              <a:rPr sz="2378" spc="-20" dirty="0">
                <a:solidFill>
                  <a:srgbClr val="3333B2"/>
                </a:solidFill>
                <a:latin typeface="LM Sans 12"/>
                <a:cs typeface="LM Sans 12"/>
              </a:rPr>
              <a:t> (B)</a:t>
            </a:r>
            <a:endParaRPr sz="2378">
              <a:latin typeface="LM Sans 12"/>
              <a:cs typeface="LM Sans 12"/>
            </a:endParaRPr>
          </a:p>
          <a:p>
            <a:pPr marL="85570">
              <a:spcBef>
                <a:spcPts val="723"/>
              </a:spcBef>
            </a:pPr>
            <a:r>
              <a:rPr sz="2180" i="1" spc="-20" dirty="0">
                <a:latin typeface="LM Sans 10"/>
                <a:cs typeface="LM Sans 10"/>
              </a:rPr>
              <a:t>Let </a:t>
            </a:r>
            <a:r>
              <a:rPr sz="2180" i="1" spc="317" dirty="0">
                <a:latin typeface="Times New Roman"/>
                <a:cs typeface="Times New Roman"/>
              </a:rPr>
              <a:t>m </a:t>
            </a:r>
            <a:r>
              <a:rPr sz="2180" i="1" spc="20" dirty="0">
                <a:latin typeface="LM Sans 10"/>
                <a:cs typeface="LM Sans 10"/>
              </a:rPr>
              <a:t>be </a:t>
            </a:r>
            <a:r>
              <a:rPr sz="2180" i="1" spc="-10" dirty="0">
                <a:latin typeface="LM Sans 10"/>
                <a:cs typeface="LM Sans 10"/>
              </a:rPr>
              <a:t>a </a:t>
            </a:r>
            <a:r>
              <a:rPr sz="2180" i="1" dirty="0">
                <a:latin typeface="LM Sans 10"/>
                <a:cs typeface="LM Sans 10"/>
              </a:rPr>
              <a:t>positive </a:t>
            </a:r>
            <a:r>
              <a:rPr sz="2180" i="1" spc="-20" dirty="0">
                <a:latin typeface="LM Sans 10"/>
                <a:cs typeface="LM Sans 10"/>
              </a:rPr>
              <a:t>integer and let </a:t>
            </a:r>
            <a:r>
              <a:rPr sz="2180" i="1" spc="10" dirty="0">
                <a:latin typeface="Times New Roman"/>
                <a:cs typeface="Times New Roman"/>
              </a:rPr>
              <a:t>a</a:t>
            </a:r>
            <a:r>
              <a:rPr sz="2180" i="1" spc="10" dirty="0">
                <a:latin typeface="LM Sans 10"/>
                <a:cs typeface="LM Sans 10"/>
              </a:rPr>
              <a:t>, </a:t>
            </a:r>
            <a:r>
              <a:rPr sz="2180" i="1" spc="-89" dirty="0">
                <a:latin typeface="Times New Roman"/>
                <a:cs typeface="Times New Roman"/>
              </a:rPr>
              <a:t>b</a:t>
            </a:r>
            <a:r>
              <a:rPr sz="2180" i="1" spc="-89" dirty="0">
                <a:latin typeface="LM Sans 10"/>
                <a:cs typeface="LM Sans 10"/>
              </a:rPr>
              <a:t>, </a:t>
            </a:r>
            <a:r>
              <a:rPr sz="2180" i="1" spc="-20" dirty="0">
                <a:latin typeface="LM Sans 10"/>
                <a:cs typeface="LM Sans 10"/>
              </a:rPr>
              <a:t>and </a:t>
            </a:r>
            <a:r>
              <a:rPr sz="2180" i="1" spc="-40" dirty="0">
                <a:latin typeface="Times New Roman"/>
                <a:cs typeface="Times New Roman"/>
              </a:rPr>
              <a:t>c </a:t>
            </a:r>
            <a:r>
              <a:rPr sz="2180" i="1" spc="20" dirty="0">
                <a:latin typeface="LM Sans 10"/>
                <a:cs typeface="LM Sans 10"/>
              </a:rPr>
              <a:t>be </a:t>
            </a:r>
            <a:r>
              <a:rPr sz="2180" i="1" spc="-20" dirty="0">
                <a:latin typeface="LM Sans 10"/>
                <a:cs typeface="LM Sans 10"/>
              </a:rPr>
              <a:t>integers.</a:t>
            </a:r>
            <a:r>
              <a:rPr sz="2180" i="1" spc="-178" dirty="0">
                <a:latin typeface="LM Sans 10"/>
                <a:cs typeface="LM Sans 10"/>
              </a:rPr>
              <a:t> </a:t>
            </a:r>
            <a:r>
              <a:rPr sz="2180" i="1" spc="-20" dirty="0">
                <a:latin typeface="LM Sans 10"/>
                <a:cs typeface="LM Sans 10"/>
              </a:rPr>
              <a:t>If</a:t>
            </a:r>
            <a:endParaRPr sz="2180">
              <a:latin typeface="LM Sans 10"/>
              <a:cs typeface="LM Sans 10"/>
            </a:endParaRPr>
          </a:p>
          <a:p>
            <a:pPr marL="85570">
              <a:spcBef>
                <a:spcPts val="69"/>
              </a:spcBef>
            </a:pPr>
            <a:r>
              <a:rPr sz="2180" i="1" dirty="0">
                <a:latin typeface="Times New Roman"/>
                <a:cs typeface="Times New Roman"/>
              </a:rPr>
              <a:t>ac </a:t>
            </a:r>
            <a:r>
              <a:rPr sz="2180" i="1" spc="404" dirty="0">
                <a:latin typeface="Arial"/>
                <a:cs typeface="Arial"/>
              </a:rPr>
              <a:t>≡ </a:t>
            </a:r>
            <a:r>
              <a:rPr sz="2180" i="1" spc="-99" dirty="0">
                <a:latin typeface="Times New Roman"/>
                <a:cs typeface="Times New Roman"/>
              </a:rPr>
              <a:t>bc </a:t>
            </a:r>
            <a:r>
              <a:rPr sz="2180" spc="-10" dirty="0">
                <a:latin typeface="MathJax_Main"/>
                <a:cs typeface="MathJax_Main"/>
              </a:rPr>
              <a:t>(mod </a:t>
            </a:r>
            <a:r>
              <a:rPr sz="2180" i="1" spc="159" dirty="0">
                <a:latin typeface="Times New Roman"/>
                <a:cs typeface="Times New Roman"/>
              </a:rPr>
              <a:t>m</a:t>
            </a:r>
            <a:r>
              <a:rPr sz="2180" spc="159" dirty="0">
                <a:latin typeface="MathJax_Main"/>
                <a:cs typeface="MathJax_Main"/>
              </a:rPr>
              <a:t>) </a:t>
            </a:r>
            <a:r>
              <a:rPr sz="2180" i="1" spc="-20" dirty="0">
                <a:latin typeface="LM Sans 10"/>
                <a:cs typeface="LM Sans 10"/>
              </a:rPr>
              <a:t>and </a:t>
            </a:r>
            <a:r>
              <a:rPr sz="2180" i="1" spc="-10" dirty="0">
                <a:latin typeface="LM Sans 10"/>
                <a:cs typeface="LM Sans 10"/>
              </a:rPr>
              <a:t>gcd</a:t>
            </a:r>
            <a:r>
              <a:rPr sz="2180" spc="-10" dirty="0">
                <a:latin typeface="MathJax_Main"/>
                <a:cs typeface="MathJax_Main"/>
              </a:rPr>
              <a:t>(</a:t>
            </a:r>
            <a:r>
              <a:rPr sz="2180" i="1" spc="-10" dirty="0">
                <a:latin typeface="Times New Roman"/>
                <a:cs typeface="Times New Roman"/>
              </a:rPr>
              <a:t>c, </a:t>
            </a:r>
            <a:r>
              <a:rPr sz="2180" i="1" spc="149" dirty="0">
                <a:latin typeface="Times New Roman"/>
                <a:cs typeface="Times New Roman"/>
              </a:rPr>
              <a:t>m</a:t>
            </a:r>
            <a:r>
              <a:rPr sz="2180" spc="149" dirty="0">
                <a:latin typeface="MathJax_Main"/>
                <a:cs typeface="MathJax_Main"/>
              </a:rPr>
              <a:t>) </a:t>
            </a:r>
            <a:r>
              <a:rPr sz="2180" spc="-20" dirty="0">
                <a:latin typeface="MathJax_Main"/>
                <a:cs typeface="MathJax_Main"/>
              </a:rPr>
              <a:t>= 1</a:t>
            </a:r>
            <a:r>
              <a:rPr sz="2180" i="1" spc="-20" dirty="0">
                <a:latin typeface="LM Sans 10"/>
                <a:cs typeface="LM Sans 10"/>
              </a:rPr>
              <a:t>, </a:t>
            </a:r>
            <a:r>
              <a:rPr sz="2180" i="1" spc="-10" dirty="0">
                <a:latin typeface="LM Sans 10"/>
                <a:cs typeface="LM Sans 10"/>
              </a:rPr>
              <a:t>then </a:t>
            </a:r>
            <a:r>
              <a:rPr sz="2180" i="1" spc="50" dirty="0">
                <a:latin typeface="Times New Roman"/>
                <a:cs typeface="Times New Roman"/>
              </a:rPr>
              <a:t>a </a:t>
            </a:r>
            <a:r>
              <a:rPr sz="2180" i="1" spc="404" dirty="0">
                <a:latin typeface="Arial"/>
                <a:cs typeface="Arial"/>
              </a:rPr>
              <a:t>≡ </a:t>
            </a:r>
            <a:r>
              <a:rPr sz="2180" i="1" spc="-168" dirty="0">
                <a:latin typeface="Times New Roman"/>
                <a:cs typeface="Times New Roman"/>
              </a:rPr>
              <a:t>b </a:t>
            </a:r>
            <a:r>
              <a:rPr sz="2180" spc="-10" dirty="0">
                <a:latin typeface="MathJax_Main"/>
                <a:cs typeface="MathJax_Main"/>
              </a:rPr>
              <a:t>(mod</a:t>
            </a:r>
            <a:r>
              <a:rPr sz="2180" spc="-20" dirty="0">
                <a:latin typeface="MathJax_Main"/>
                <a:cs typeface="MathJax_Main"/>
              </a:rPr>
              <a:t> </a:t>
            </a:r>
            <a:r>
              <a:rPr sz="2180" i="1" spc="99" dirty="0">
                <a:latin typeface="Times New Roman"/>
                <a:cs typeface="Times New Roman"/>
              </a:rPr>
              <a:t>m</a:t>
            </a:r>
            <a:r>
              <a:rPr sz="2180" spc="99" dirty="0">
                <a:latin typeface="MathJax_Main"/>
                <a:cs typeface="MathJax_Main"/>
              </a:rPr>
              <a:t>)</a:t>
            </a:r>
            <a:r>
              <a:rPr sz="2180" i="1" spc="99" dirty="0">
                <a:latin typeface="LM Sans 10"/>
                <a:cs typeface="LM Sans 10"/>
              </a:rPr>
              <a:t>.</a:t>
            </a:r>
            <a:endParaRPr sz="2180">
              <a:latin typeface="LM Sans 10"/>
              <a:cs typeface="LM Sans 10"/>
            </a:endParaRPr>
          </a:p>
          <a:p>
            <a:pPr marL="85570" marR="411490">
              <a:lnSpc>
                <a:spcPct val="102600"/>
              </a:lnSpc>
              <a:spcBef>
                <a:spcPts val="1920"/>
              </a:spcBef>
            </a:pPr>
            <a:r>
              <a:rPr sz="2180" spc="-10" dirty="0">
                <a:latin typeface="LM Sans 10"/>
                <a:cs typeface="LM Sans 10"/>
              </a:rPr>
              <a:t>Proof: </a:t>
            </a:r>
            <a:r>
              <a:rPr sz="2180" spc="-20" dirty="0">
                <a:latin typeface="LM Sans 10"/>
                <a:cs typeface="LM Sans 10"/>
              </a:rPr>
              <a:t>Since </a:t>
            </a:r>
            <a:r>
              <a:rPr sz="2180" i="1" dirty="0">
                <a:latin typeface="Times New Roman"/>
                <a:cs typeface="Times New Roman"/>
              </a:rPr>
              <a:t>ac </a:t>
            </a:r>
            <a:r>
              <a:rPr sz="2180" i="1" spc="404" dirty="0">
                <a:latin typeface="Arial"/>
                <a:cs typeface="Arial"/>
              </a:rPr>
              <a:t>≡ </a:t>
            </a:r>
            <a:r>
              <a:rPr sz="2180" i="1" spc="-99" dirty="0">
                <a:latin typeface="Times New Roman"/>
                <a:cs typeface="Times New Roman"/>
              </a:rPr>
              <a:t>bc </a:t>
            </a:r>
            <a:r>
              <a:rPr sz="2180" spc="-10" dirty="0">
                <a:latin typeface="MathJax_Main"/>
                <a:cs typeface="MathJax_Main"/>
              </a:rPr>
              <a:t>(mod </a:t>
            </a:r>
            <a:r>
              <a:rPr sz="2180" i="1" spc="159" dirty="0">
                <a:latin typeface="Times New Roman"/>
                <a:cs typeface="Times New Roman"/>
              </a:rPr>
              <a:t>m</a:t>
            </a:r>
            <a:r>
              <a:rPr sz="2180" spc="159" dirty="0">
                <a:latin typeface="MathJax_Main"/>
                <a:cs typeface="MathJax_Main"/>
              </a:rPr>
              <a:t>) </a:t>
            </a:r>
            <a:r>
              <a:rPr sz="2180" spc="-50" dirty="0">
                <a:latin typeface="LM Sans 10"/>
                <a:cs typeface="LM Sans 10"/>
              </a:rPr>
              <a:t>we </a:t>
            </a:r>
            <a:r>
              <a:rPr sz="2180" spc="-20" dirty="0">
                <a:latin typeface="LM Sans 10"/>
                <a:cs typeface="LM Sans 10"/>
              </a:rPr>
              <a:t>have </a:t>
            </a:r>
            <a:r>
              <a:rPr sz="2180" spc="-10" dirty="0">
                <a:latin typeface="LM Sans 10"/>
                <a:cs typeface="LM Sans 10"/>
              </a:rPr>
              <a:t>that </a:t>
            </a:r>
            <a:r>
              <a:rPr sz="2180" i="1" spc="89" dirty="0">
                <a:latin typeface="Times New Roman"/>
                <a:cs typeface="Times New Roman"/>
              </a:rPr>
              <a:t>m</a:t>
            </a:r>
            <a:r>
              <a:rPr sz="2180" i="1" spc="89" dirty="0">
                <a:latin typeface="Arial"/>
                <a:cs typeface="Arial"/>
              </a:rPr>
              <a:t>|</a:t>
            </a:r>
            <a:r>
              <a:rPr sz="2180" i="1" spc="89" dirty="0">
                <a:latin typeface="Times New Roman"/>
                <a:cs typeface="Times New Roman"/>
              </a:rPr>
              <a:t>ac </a:t>
            </a:r>
            <a:r>
              <a:rPr sz="2180" i="1" spc="404" dirty="0">
                <a:latin typeface="Arial"/>
                <a:cs typeface="Arial"/>
              </a:rPr>
              <a:t>− </a:t>
            </a:r>
            <a:r>
              <a:rPr sz="2180" i="1" spc="-99" dirty="0">
                <a:latin typeface="Times New Roman"/>
                <a:cs typeface="Times New Roman"/>
              </a:rPr>
              <a:t>bc </a:t>
            </a:r>
            <a:r>
              <a:rPr sz="2180" spc="-20" dirty="0">
                <a:latin typeface="MathJax_Main"/>
                <a:cs typeface="MathJax_Main"/>
              </a:rPr>
              <a:t>= </a:t>
            </a:r>
            <a:r>
              <a:rPr sz="2180" i="1" spc="-10" dirty="0">
                <a:latin typeface="Times New Roman"/>
                <a:cs typeface="Times New Roman"/>
              </a:rPr>
              <a:t>c</a:t>
            </a:r>
            <a:r>
              <a:rPr sz="2180" spc="-10" dirty="0">
                <a:latin typeface="MathJax_Main"/>
                <a:cs typeface="MathJax_Main"/>
              </a:rPr>
              <a:t>(</a:t>
            </a:r>
            <a:r>
              <a:rPr sz="2180" i="1" spc="-10" dirty="0">
                <a:latin typeface="Times New Roman"/>
                <a:cs typeface="Times New Roman"/>
              </a:rPr>
              <a:t>a </a:t>
            </a:r>
            <a:r>
              <a:rPr sz="2180" i="1" spc="404" dirty="0">
                <a:latin typeface="Arial"/>
                <a:cs typeface="Arial"/>
              </a:rPr>
              <a:t>− </a:t>
            </a:r>
            <a:r>
              <a:rPr sz="2180" i="1" spc="-69" dirty="0">
                <a:latin typeface="Times New Roman"/>
                <a:cs typeface="Times New Roman"/>
              </a:rPr>
              <a:t>b</a:t>
            </a:r>
            <a:r>
              <a:rPr sz="2180" spc="-69" dirty="0">
                <a:latin typeface="MathJax_Main"/>
                <a:cs typeface="MathJax_Main"/>
              </a:rPr>
              <a:t>)</a:t>
            </a:r>
            <a:r>
              <a:rPr sz="2180" spc="-69" dirty="0">
                <a:latin typeface="LM Sans 10"/>
                <a:cs typeface="LM Sans 10"/>
              </a:rPr>
              <a:t>.</a:t>
            </a:r>
            <a:r>
              <a:rPr sz="2180" spc="-404" dirty="0">
                <a:latin typeface="LM Sans 10"/>
                <a:cs typeface="LM Sans 10"/>
              </a:rPr>
              <a:t> </a:t>
            </a:r>
            <a:r>
              <a:rPr sz="2180" spc="-30" dirty="0">
                <a:latin typeface="LM Sans 10"/>
                <a:cs typeface="LM Sans 10"/>
              </a:rPr>
              <a:t>By  </a:t>
            </a:r>
            <a:r>
              <a:rPr sz="2180" spc="-20" dirty="0">
                <a:latin typeface="LM Sans 10"/>
                <a:cs typeface="LM Sans 10"/>
              </a:rPr>
              <a:t>Lemma A, </a:t>
            </a:r>
            <a:r>
              <a:rPr sz="2180" spc="-10" dirty="0">
                <a:latin typeface="LM Sans 10"/>
                <a:cs typeface="LM Sans 10"/>
              </a:rPr>
              <a:t>since gcd</a:t>
            </a:r>
            <a:r>
              <a:rPr sz="2180" spc="-10" dirty="0">
                <a:latin typeface="MathJax_Main"/>
                <a:cs typeface="MathJax_Main"/>
              </a:rPr>
              <a:t>(</a:t>
            </a:r>
            <a:r>
              <a:rPr sz="2180" i="1" spc="-10" dirty="0">
                <a:latin typeface="Times New Roman"/>
                <a:cs typeface="Times New Roman"/>
              </a:rPr>
              <a:t>c, </a:t>
            </a:r>
            <a:r>
              <a:rPr sz="2180" i="1" spc="149" dirty="0">
                <a:latin typeface="Times New Roman"/>
                <a:cs typeface="Times New Roman"/>
              </a:rPr>
              <a:t>m</a:t>
            </a:r>
            <a:r>
              <a:rPr sz="2180" spc="149" dirty="0">
                <a:latin typeface="MathJax_Main"/>
                <a:cs typeface="MathJax_Main"/>
              </a:rPr>
              <a:t>) </a:t>
            </a:r>
            <a:r>
              <a:rPr sz="2180" spc="-20" dirty="0">
                <a:latin typeface="MathJax_Main"/>
                <a:cs typeface="MathJax_Main"/>
              </a:rPr>
              <a:t>= 1</a:t>
            </a:r>
            <a:r>
              <a:rPr sz="2180" spc="-20" dirty="0">
                <a:latin typeface="LM Sans 10"/>
                <a:cs typeface="LM Sans 10"/>
              </a:rPr>
              <a:t>, </a:t>
            </a:r>
            <a:r>
              <a:rPr sz="2180" spc="-50" dirty="0">
                <a:latin typeface="LM Sans 10"/>
                <a:cs typeface="LM Sans 10"/>
              </a:rPr>
              <a:t>we </a:t>
            </a:r>
            <a:r>
              <a:rPr sz="2180" spc="-20" dirty="0">
                <a:latin typeface="LM Sans 10"/>
                <a:cs typeface="LM Sans 10"/>
              </a:rPr>
              <a:t>have </a:t>
            </a:r>
            <a:r>
              <a:rPr sz="2180" spc="-10" dirty="0">
                <a:latin typeface="LM Sans 10"/>
                <a:cs typeface="LM Sans 10"/>
              </a:rPr>
              <a:t>that </a:t>
            </a:r>
            <a:r>
              <a:rPr sz="2180" i="1" dirty="0">
                <a:latin typeface="Times New Roman"/>
                <a:cs typeface="Times New Roman"/>
              </a:rPr>
              <a:t>c</a:t>
            </a:r>
            <a:r>
              <a:rPr sz="2180" i="1" dirty="0">
                <a:latin typeface="Arial"/>
                <a:cs typeface="Arial"/>
              </a:rPr>
              <a:t>|</a:t>
            </a:r>
            <a:r>
              <a:rPr sz="2180" dirty="0">
                <a:latin typeface="MathJax_Main"/>
                <a:cs typeface="MathJax_Main"/>
              </a:rPr>
              <a:t>(</a:t>
            </a:r>
            <a:r>
              <a:rPr sz="2180" i="1" dirty="0">
                <a:latin typeface="Times New Roman"/>
                <a:cs typeface="Times New Roman"/>
              </a:rPr>
              <a:t>a </a:t>
            </a:r>
            <a:r>
              <a:rPr sz="2180" i="1" spc="404" dirty="0">
                <a:latin typeface="Arial"/>
                <a:cs typeface="Arial"/>
              </a:rPr>
              <a:t>− </a:t>
            </a:r>
            <a:r>
              <a:rPr sz="2180" i="1" spc="-69" dirty="0">
                <a:latin typeface="Times New Roman"/>
                <a:cs typeface="Times New Roman"/>
              </a:rPr>
              <a:t>b</a:t>
            </a:r>
            <a:r>
              <a:rPr sz="2180" spc="-69" dirty="0">
                <a:latin typeface="MathJax_Main"/>
                <a:cs typeface="MathJax_Main"/>
              </a:rPr>
              <a:t>)</a:t>
            </a:r>
            <a:r>
              <a:rPr sz="2180" spc="-69" dirty="0">
                <a:latin typeface="LM Sans 10"/>
                <a:cs typeface="LM Sans 10"/>
              </a:rPr>
              <a:t>. </a:t>
            </a:r>
            <a:r>
              <a:rPr sz="2180" spc="-20" dirty="0">
                <a:latin typeface="LM Sans 10"/>
                <a:cs typeface="LM Sans 10"/>
              </a:rPr>
              <a:t>This</a:t>
            </a:r>
            <a:r>
              <a:rPr sz="2180" spc="-446" dirty="0">
                <a:latin typeface="LM Sans 10"/>
                <a:cs typeface="LM Sans 10"/>
              </a:rPr>
              <a:t> </a:t>
            </a:r>
            <a:r>
              <a:rPr sz="2180" spc="-10" dirty="0">
                <a:latin typeface="LM Sans 10"/>
                <a:cs typeface="LM Sans 10"/>
              </a:rPr>
              <a:t>gives</a:t>
            </a:r>
            <a:endParaRPr sz="2180">
              <a:latin typeface="LM Sans 10"/>
              <a:cs typeface="LM Sans 10"/>
            </a:endParaRPr>
          </a:p>
          <a:p>
            <a:pPr marL="85570">
              <a:spcBef>
                <a:spcPts val="69"/>
              </a:spcBef>
            </a:pPr>
            <a:r>
              <a:rPr sz="2180" i="1" spc="50" dirty="0">
                <a:latin typeface="Times New Roman"/>
                <a:cs typeface="Times New Roman"/>
              </a:rPr>
              <a:t>a </a:t>
            </a:r>
            <a:r>
              <a:rPr sz="2180" i="1" spc="404" dirty="0">
                <a:latin typeface="Arial"/>
                <a:cs typeface="Arial"/>
              </a:rPr>
              <a:t>≡ </a:t>
            </a:r>
            <a:r>
              <a:rPr sz="2180" i="1" spc="-168" dirty="0">
                <a:latin typeface="Times New Roman"/>
                <a:cs typeface="Times New Roman"/>
              </a:rPr>
              <a:t>b </a:t>
            </a:r>
            <a:r>
              <a:rPr sz="2180" spc="-10" dirty="0">
                <a:latin typeface="MathJax_Main"/>
                <a:cs typeface="MathJax_Main"/>
              </a:rPr>
              <a:t>(mod </a:t>
            </a:r>
            <a:r>
              <a:rPr sz="2180" i="1" spc="99" dirty="0">
                <a:latin typeface="Times New Roman"/>
                <a:cs typeface="Times New Roman"/>
              </a:rPr>
              <a:t>m</a:t>
            </a:r>
            <a:r>
              <a:rPr sz="2180" spc="99" dirty="0">
                <a:latin typeface="MathJax_Main"/>
                <a:cs typeface="MathJax_Main"/>
              </a:rPr>
              <a:t>)</a:t>
            </a:r>
            <a:r>
              <a:rPr sz="2180" spc="99" dirty="0">
                <a:latin typeface="LM Sans 10"/>
                <a:cs typeface="LM Sans 10"/>
              </a:rPr>
              <a:t>.</a:t>
            </a:r>
            <a:r>
              <a:rPr sz="2180" spc="-59" dirty="0">
                <a:latin typeface="LM Sans 10"/>
                <a:cs typeface="LM Sans 10"/>
              </a:rPr>
              <a:t> </a:t>
            </a:r>
            <a:r>
              <a:rPr sz="2180" spc="-20" dirty="0">
                <a:latin typeface="MathJax_AMS"/>
                <a:cs typeface="MathJax_AMS"/>
              </a:rPr>
              <a:t>Q</a:t>
            </a:r>
            <a:endParaRPr sz="2180">
              <a:latin typeface="MathJax_AMS"/>
              <a:cs typeface="MathJax_AMS"/>
            </a:endParaRPr>
          </a:p>
        </p:txBody>
      </p:sp>
    </p:spTree>
    <p:extLst>
      <p:ext uri="{BB962C8B-B14F-4D97-AF65-F5344CB8AC3E}">
        <p14:creationId xmlns:p14="http://schemas.microsoft.com/office/powerpoint/2010/main" val="2650732278"/>
      </p:ext>
    </p:extLst>
  </p:cSld>
  <p:clrMapOvr>
    <a:masterClrMapping/>
  </p:clrMapOvr>
  <p:transition>
    <p:cu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object 43"/>
          <p:cNvSpPr txBox="1"/>
          <p:nvPr/>
        </p:nvSpPr>
        <p:spPr>
          <a:xfrm>
            <a:off x="1528195" y="503867"/>
            <a:ext cx="9131836" cy="199518"/>
          </a:xfrm>
          <a:prstGeom prst="rect">
            <a:avLst/>
          </a:prstGeom>
          <a:solidFill>
            <a:srgbClr val="8484D1"/>
          </a:solidFill>
        </p:spPr>
        <p:txBody>
          <a:bodyPr vert="horz" wrap="square" lIns="0" tIns="16359" rIns="0" bIns="0" rtlCol="0">
            <a:spAutoFit/>
          </a:bodyPr>
          <a:lstStyle/>
          <a:p>
            <a:pPr marL="213925">
              <a:spcBef>
                <a:spcPts val="129"/>
              </a:spcBef>
            </a:pPr>
            <a:r>
              <a:rPr sz="1189" spc="-10" dirty="0">
                <a:solidFill>
                  <a:srgbClr val="FFFFFF"/>
                </a:solidFill>
                <a:latin typeface="LM Sans 8"/>
                <a:cs typeface="LM Sans 8"/>
              </a:rPr>
              <a:t>Applications of </a:t>
            </a:r>
            <a:r>
              <a:rPr sz="1189" dirty="0">
                <a:solidFill>
                  <a:srgbClr val="FFFFFF"/>
                </a:solidFill>
                <a:latin typeface="LM Sans 8"/>
                <a:cs typeface="LM Sans 8"/>
              </a:rPr>
              <a:t>Number</a:t>
            </a:r>
            <a:r>
              <a:rPr sz="1189" spc="-20" dirty="0">
                <a:solidFill>
                  <a:srgbClr val="FFFFFF"/>
                </a:solidFill>
                <a:latin typeface="LM Sans 8"/>
                <a:cs typeface="LM Sans 8"/>
              </a:rPr>
              <a:t> Theory</a:t>
            </a:r>
            <a:endParaRPr sz="1189">
              <a:latin typeface="LM Sans 8"/>
              <a:cs typeface="LM Sans 8"/>
            </a:endParaRPr>
          </a:p>
        </p:txBody>
      </p:sp>
      <p:sp>
        <p:nvSpPr>
          <p:cNvPr id="44" name="object 44"/>
          <p:cNvSpPr/>
          <p:nvPr/>
        </p:nvSpPr>
        <p:spPr>
          <a:xfrm>
            <a:off x="2671378" y="4993304"/>
            <a:ext cx="145968" cy="0"/>
          </a:xfrm>
          <a:custGeom>
            <a:avLst/>
            <a:gdLst/>
            <a:ahLst/>
            <a:cxnLst/>
            <a:rect l="l" t="t" r="r" b="b"/>
            <a:pathLst>
              <a:path w="73659">
                <a:moveTo>
                  <a:pt x="0" y="0"/>
                </a:moveTo>
                <a:lnTo>
                  <a:pt x="73228" y="0"/>
                </a:lnTo>
              </a:path>
            </a:pathLst>
          </a:custGeom>
          <a:ln w="5537">
            <a:solidFill>
              <a:srgbClr val="000000"/>
            </a:solidFill>
          </a:ln>
        </p:spPr>
        <p:txBody>
          <a:bodyPr wrap="square" lIns="0" tIns="0" rIns="0" bIns="0" rtlCol="0"/>
          <a:lstStyle/>
          <a:p>
            <a:endParaRPr sz="3567"/>
          </a:p>
        </p:txBody>
      </p:sp>
      <p:sp>
        <p:nvSpPr>
          <p:cNvPr id="45" name="object 45"/>
          <p:cNvSpPr/>
          <p:nvPr/>
        </p:nvSpPr>
        <p:spPr>
          <a:xfrm>
            <a:off x="1802741" y="5334314"/>
            <a:ext cx="145968" cy="0"/>
          </a:xfrm>
          <a:custGeom>
            <a:avLst/>
            <a:gdLst/>
            <a:ahLst/>
            <a:cxnLst/>
            <a:rect l="l" t="t" r="r" b="b"/>
            <a:pathLst>
              <a:path w="73660">
                <a:moveTo>
                  <a:pt x="0" y="0"/>
                </a:moveTo>
                <a:lnTo>
                  <a:pt x="73228" y="0"/>
                </a:lnTo>
              </a:path>
            </a:pathLst>
          </a:custGeom>
          <a:ln w="5537">
            <a:solidFill>
              <a:srgbClr val="000000"/>
            </a:solidFill>
          </a:ln>
        </p:spPr>
        <p:txBody>
          <a:bodyPr wrap="square" lIns="0" tIns="0" rIns="0" bIns="0" rtlCol="0"/>
          <a:lstStyle/>
          <a:p>
            <a:endParaRPr sz="3567"/>
          </a:p>
        </p:txBody>
      </p:sp>
      <p:sp>
        <p:nvSpPr>
          <p:cNvPr id="46" name="object 46"/>
          <p:cNvSpPr/>
          <p:nvPr/>
        </p:nvSpPr>
        <p:spPr>
          <a:xfrm>
            <a:off x="5572803" y="5334314"/>
            <a:ext cx="145968" cy="0"/>
          </a:xfrm>
          <a:custGeom>
            <a:avLst/>
            <a:gdLst/>
            <a:ahLst/>
            <a:cxnLst/>
            <a:rect l="l" t="t" r="r" b="b"/>
            <a:pathLst>
              <a:path w="73660">
                <a:moveTo>
                  <a:pt x="0" y="0"/>
                </a:moveTo>
                <a:lnTo>
                  <a:pt x="73228" y="0"/>
                </a:lnTo>
              </a:path>
            </a:pathLst>
          </a:custGeom>
          <a:ln w="5537">
            <a:solidFill>
              <a:srgbClr val="000000"/>
            </a:solidFill>
          </a:ln>
        </p:spPr>
        <p:txBody>
          <a:bodyPr wrap="square" lIns="0" tIns="0" rIns="0" bIns="0" rtlCol="0"/>
          <a:lstStyle/>
          <a:p>
            <a:endParaRPr sz="3567"/>
          </a:p>
        </p:txBody>
      </p:sp>
      <p:sp>
        <p:nvSpPr>
          <p:cNvPr id="47" name="object 47"/>
          <p:cNvSpPr txBox="1"/>
          <p:nvPr/>
        </p:nvSpPr>
        <p:spPr>
          <a:xfrm>
            <a:off x="1717047" y="889973"/>
            <a:ext cx="8560546" cy="4517201"/>
          </a:xfrm>
          <a:prstGeom prst="rect">
            <a:avLst/>
          </a:prstGeom>
        </p:spPr>
        <p:txBody>
          <a:bodyPr vert="horz" wrap="square" lIns="0" tIns="33975" rIns="0" bIns="0" rtlCol="0">
            <a:spAutoFit/>
          </a:bodyPr>
          <a:lstStyle/>
          <a:p>
            <a:pPr marL="25168">
              <a:spcBef>
                <a:spcPts val="268"/>
              </a:spcBef>
            </a:pPr>
            <a:r>
              <a:rPr sz="2774" spc="20" dirty="0">
                <a:solidFill>
                  <a:srgbClr val="3333B2"/>
                </a:solidFill>
                <a:latin typeface="LM Sans 12"/>
                <a:cs typeface="LM Sans 12"/>
              </a:rPr>
              <a:t>Solving </a:t>
            </a:r>
            <a:r>
              <a:rPr sz="2774" dirty="0">
                <a:solidFill>
                  <a:srgbClr val="3333B2"/>
                </a:solidFill>
                <a:latin typeface="LM Sans 12"/>
                <a:cs typeface="LM Sans 12"/>
              </a:rPr>
              <a:t>Linear</a:t>
            </a:r>
            <a:r>
              <a:rPr sz="2774" spc="20" dirty="0">
                <a:solidFill>
                  <a:srgbClr val="3333B2"/>
                </a:solidFill>
                <a:latin typeface="LM Sans 12"/>
                <a:cs typeface="LM Sans 12"/>
              </a:rPr>
              <a:t> Congruences</a:t>
            </a:r>
            <a:endParaRPr sz="2774">
              <a:latin typeface="LM Sans 12"/>
              <a:cs typeface="LM Sans 12"/>
            </a:endParaRPr>
          </a:p>
          <a:p>
            <a:pPr>
              <a:spcBef>
                <a:spcPts val="119"/>
              </a:spcBef>
            </a:pPr>
            <a:endParaRPr sz="3468">
              <a:latin typeface="LM Sans 12"/>
              <a:cs typeface="LM Sans 12"/>
            </a:endParaRPr>
          </a:p>
          <a:p>
            <a:pPr marL="85570" marR="10067">
              <a:lnSpc>
                <a:spcPct val="102699"/>
              </a:lnSpc>
            </a:pPr>
            <a:r>
              <a:rPr sz="2180" spc="-20" dirty="0">
                <a:latin typeface="LM Sans 10"/>
                <a:cs typeface="LM Sans 10"/>
              </a:rPr>
              <a:t>Let </a:t>
            </a:r>
            <a:r>
              <a:rPr sz="2180" i="1" spc="317" dirty="0">
                <a:latin typeface="Times New Roman"/>
                <a:cs typeface="Times New Roman"/>
              </a:rPr>
              <a:t>m </a:t>
            </a:r>
            <a:r>
              <a:rPr sz="2180" spc="20" dirty="0">
                <a:latin typeface="LM Sans 10"/>
                <a:cs typeface="LM Sans 10"/>
              </a:rPr>
              <a:t>be </a:t>
            </a:r>
            <a:r>
              <a:rPr sz="2180" spc="-10" dirty="0">
                <a:latin typeface="LM Sans 10"/>
                <a:cs typeface="LM Sans 10"/>
              </a:rPr>
              <a:t>a </a:t>
            </a:r>
            <a:r>
              <a:rPr sz="2180" dirty="0">
                <a:latin typeface="LM Sans 10"/>
                <a:cs typeface="LM Sans 10"/>
              </a:rPr>
              <a:t>positive </a:t>
            </a:r>
            <a:r>
              <a:rPr sz="2180" spc="-20" dirty="0">
                <a:latin typeface="LM Sans 10"/>
                <a:cs typeface="LM Sans 10"/>
              </a:rPr>
              <a:t>integer, </a:t>
            </a:r>
            <a:r>
              <a:rPr sz="2180" i="1" spc="50" dirty="0">
                <a:latin typeface="Times New Roman"/>
                <a:cs typeface="Times New Roman"/>
              </a:rPr>
              <a:t>a </a:t>
            </a:r>
            <a:r>
              <a:rPr sz="2180" spc="-20" dirty="0">
                <a:latin typeface="LM Sans 10"/>
                <a:cs typeface="LM Sans 10"/>
              </a:rPr>
              <a:t>and </a:t>
            </a:r>
            <a:r>
              <a:rPr sz="2180" i="1" spc="-168" dirty="0">
                <a:latin typeface="Times New Roman"/>
                <a:cs typeface="Times New Roman"/>
              </a:rPr>
              <a:t>b </a:t>
            </a:r>
            <a:r>
              <a:rPr sz="2180" spc="20" dirty="0">
                <a:latin typeface="LM Sans 10"/>
                <a:cs typeface="LM Sans 10"/>
              </a:rPr>
              <a:t>be </a:t>
            </a:r>
            <a:r>
              <a:rPr sz="2180" spc="-20" dirty="0">
                <a:latin typeface="LM Sans 10"/>
                <a:cs typeface="LM Sans 10"/>
              </a:rPr>
              <a:t>integers and </a:t>
            </a:r>
            <a:r>
              <a:rPr sz="2180" i="1" spc="268" dirty="0">
                <a:latin typeface="Times New Roman"/>
                <a:cs typeface="Times New Roman"/>
              </a:rPr>
              <a:t>x </a:t>
            </a:r>
            <a:r>
              <a:rPr sz="2180" spc="20" dirty="0">
                <a:latin typeface="LM Sans 10"/>
                <a:cs typeface="LM Sans 10"/>
              </a:rPr>
              <a:t>be </a:t>
            </a:r>
            <a:r>
              <a:rPr sz="2180" spc="-10" dirty="0">
                <a:latin typeface="LM Sans 10"/>
                <a:cs typeface="LM Sans 10"/>
              </a:rPr>
              <a:t>a </a:t>
            </a:r>
            <a:r>
              <a:rPr sz="2180" spc="-20" dirty="0">
                <a:latin typeface="LM Sans 10"/>
                <a:cs typeface="LM Sans 10"/>
              </a:rPr>
              <a:t>variable. The  following </a:t>
            </a:r>
            <a:r>
              <a:rPr sz="2180" spc="-10" dirty="0">
                <a:latin typeface="LM Sans 10"/>
                <a:cs typeface="LM Sans 10"/>
              </a:rPr>
              <a:t>congruence </a:t>
            </a:r>
            <a:r>
              <a:rPr sz="2180" spc="-20" dirty="0">
                <a:latin typeface="LM Sans 10"/>
                <a:cs typeface="LM Sans 10"/>
              </a:rPr>
              <a:t>is </a:t>
            </a:r>
            <a:r>
              <a:rPr sz="2180" spc="-10" dirty="0">
                <a:latin typeface="LM Sans 10"/>
                <a:cs typeface="LM Sans 10"/>
              </a:rPr>
              <a:t>called a </a:t>
            </a:r>
            <a:r>
              <a:rPr sz="2180" b="1" spc="-30" dirty="0">
                <a:latin typeface="LM Sans 10"/>
                <a:cs typeface="LM Sans 10"/>
              </a:rPr>
              <a:t>linear</a:t>
            </a:r>
            <a:r>
              <a:rPr sz="2180" b="1" spc="-20" dirty="0">
                <a:latin typeface="LM Sans 10"/>
                <a:cs typeface="LM Sans 10"/>
              </a:rPr>
              <a:t> congruence</a:t>
            </a:r>
            <a:r>
              <a:rPr sz="2180" spc="-20" dirty="0">
                <a:latin typeface="LM Sans 10"/>
                <a:cs typeface="LM Sans 10"/>
              </a:rPr>
              <a:t>:</a:t>
            </a:r>
            <a:endParaRPr sz="2180">
              <a:latin typeface="LM Sans 10"/>
              <a:cs typeface="LM Sans 10"/>
            </a:endParaRPr>
          </a:p>
          <a:p>
            <a:pPr>
              <a:spcBef>
                <a:spcPts val="59"/>
              </a:spcBef>
            </a:pPr>
            <a:endParaRPr sz="1486">
              <a:latin typeface="LM Sans 10"/>
              <a:cs typeface="LM Sans 10"/>
            </a:endParaRPr>
          </a:p>
          <a:p>
            <a:pPr marL="192532" algn="ctr"/>
            <a:r>
              <a:rPr sz="2180" i="1" spc="149" dirty="0">
                <a:latin typeface="Times New Roman"/>
                <a:cs typeface="Times New Roman"/>
              </a:rPr>
              <a:t>ax </a:t>
            </a:r>
            <a:r>
              <a:rPr sz="2180" i="1" spc="404" dirty="0">
                <a:latin typeface="Arial"/>
                <a:cs typeface="Arial"/>
              </a:rPr>
              <a:t>≡ </a:t>
            </a:r>
            <a:r>
              <a:rPr sz="2180" i="1" spc="-168" dirty="0">
                <a:latin typeface="Times New Roman"/>
                <a:cs typeface="Times New Roman"/>
              </a:rPr>
              <a:t>b </a:t>
            </a:r>
            <a:r>
              <a:rPr sz="2180" spc="-10" dirty="0">
                <a:latin typeface="MathJax_Main"/>
                <a:cs typeface="MathJax_Main"/>
              </a:rPr>
              <a:t>(mod</a:t>
            </a:r>
            <a:r>
              <a:rPr sz="2180" spc="-30" dirty="0">
                <a:latin typeface="MathJax_Main"/>
                <a:cs typeface="MathJax_Main"/>
              </a:rPr>
              <a:t> </a:t>
            </a:r>
            <a:r>
              <a:rPr sz="2180" i="1" spc="119" dirty="0">
                <a:latin typeface="Times New Roman"/>
                <a:cs typeface="Times New Roman"/>
              </a:rPr>
              <a:t>m</a:t>
            </a:r>
            <a:r>
              <a:rPr sz="2180" spc="119" dirty="0">
                <a:latin typeface="MathJax_Main"/>
                <a:cs typeface="MathJax_Main"/>
              </a:rPr>
              <a:t>)</a:t>
            </a:r>
            <a:r>
              <a:rPr sz="2180" i="1" spc="119" dirty="0">
                <a:latin typeface="Times New Roman"/>
                <a:cs typeface="Times New Roman"/>
              </a:rPr>
              <a:t>.</a:t>
            </a:r>
            <a:endParaRPr sz="2180">
              <a:latin typeface="Times New Roman"/>
              <a:cs typeface="Times New Roman"/>
            </a:endParaRPr>
          </a:p>
          <a:p>
            <a:pPr>
              <a:spcBef>
                <a:spcPts val="59"/>
              </a:spcBef>
            </a:pPr>
            <a:endParaRPr sz="3963">
              <a:latin typeface="Times New Roman"/>
              <a:cs typeface="Times New Roman"/>
            </a:endParaRPr>
          </a:p>
          <a:p>
            <a:pPr marL="85570"/>
            <a:r>
              <a:rPr sz="2180" spc="-40" dirty="0">
                <a:latin typeface="LM Sans 10"/>
                <a:cs typeface="LM Sans 10"/>
              </a:rPr>
              <a:t>How </a:t>
            </a:r>
            <a:r>
              <a:rPr sz="2180" spc="-10" dirty="0">
                <a:latin typeface="LM Sans 10"/>
                <a:cs typeface="LM Sans 10"/>
              </a:rPr>
              <a:t>can </a:t>
            </a:r>
            <a:r>
              <a:rPr sz="2180" spc="-50" dirty="0">
                <a:latin typeface="LM Sans 10"/>
                <a:cs typeface="LM Sans 10"/>
              </a:rPr>
              <a:t>we </a:t>
            </a:r>
            <a:r>
              <a:rPr sz="2180" spc="-10" dirty="0">
                <a:latin typeface="LM Sans 10"/>
                <a:cs typeface="LM Sans 10"/>
              </a:rPr>
              <a:t>solve </a:t>
            </a:r>
            <a:r>
              <a:rPr sz="2180" spc="-20" dirty="0">
                <a:latin typeface="LM Sans 10"/>
                <a:cs typeface="LM Sans 10"/>
              </a:rPr>
              <a:t>it, i.e. find all integers </a:t>
            </a:r>
            <a:r>
              <a:rPr sz="2180" i="1" spc="268" dirty="0">
                <a:latin typeface="Times New Roman"/>
                <a:cs typeface="Times New Roman"/>
              </a:rPr>
              <a:t>x </a:t>
            </a:r>
            <a:r>
              <a:rPr sz="2180" spc="-10" dirty="0">
                <a:latin typeface="LM Sans 10"/>
                <a:cs typeface="LM Sans 10"/>
              </a:rPr>
              <a:t>that satisfy</a:t>
            </a:r>
            <a:r>
              <a:rPr sz="2180" spc="-454" dirty="0">
                <a:latin typeface="LM Sans 10"/>
                <a:cs typeface="LM Sans 10"/>
              </a:rPr>
              <a:t> </a:t>
            </a:r>
            <a:r>
              <a:rPr sz="2180" spc="-20" dirty="0">
                <a:latin typeface="LM Sans 10"/>
                <a:cs typeface="LM Sans 10"/>
              </a:rPr>
              <a:t>it?</a:t>
            </a:r>
            <a:endParaRPr sz="2180">
              <a:latin typeface="LM Sans 10"/>
              <a:cs typeface="LM Sans 10"/>
            </a:endParaRPr>
          </a:p>
          <a:p>
            <a:pPr>
              <a:spcBef>
                <a:spcPts val="40"/>
              </a:spcBef>
            </a:pPr>
            <a:endParaRPr sz="1585">
              <a:latin typeface="LM Sans 10"/>
              <a:cs typeface="LM Sans 10"/>
            </a:endParaRPr>
          </a:p>
          <a:p>
            <a:pPr marL="85570" marR="332212">
              <a:lnSpc>
                <a:spcPct val="102699"/>
              </a:lnSpc>
              <a:spcBef>
                <a:spcPts val="10"/>
              </a:spcBef>
            </a:pPr>
            <a:r>
              <a:rPr sz="2180" spc="-20" dirty="0">
                <a:latin typeface="LM Sans 10"/>
                <a:cs typeface="LM Sans 10"/>
              </a:rPr>
              <a:t>One </a:t>
            </a:r>
            <a:r>
              <a:rPr sz="2180" dirty="0">
                <a:latin typeface="LM Sans 10"/>
                <a:cs typeface="LM Sans 10"/>
              </a:rPr>
              <a:t>possible </a:t>
            </a:r>
            <a:r>
              <a:rPr sz="2180" spc="-10" dirty="0">
                <a:latin typeface="LM Sans 10"/>
                <a:cs typeface="LM Sans 10"/>
              </a:rPr>
              <a:t>method </a:t>
            </a:r>
            <a:r>
              <a:rPr sz="2180" spc="-20" dirty="0">
                <a:latin typeface="LM Sans 10"/>
                <a:cs typeface="LM Sans 10"/>
              </a:rPr>
              <a:t>is </a:t>
            </a:r>
            <a:r>
              <a:rPr sz="2180" spc="-10" dirty="0">
                <a:latin typeface="LM Sans 10"/>
                <a:cs typeface="LM Sans 10"/>
              </a:rPr>
              <a:t>to multiply </a:t>
            </a:r>
            <a:r>
              <a:rPr sz="2180" dirty="0">
                <a:latin typeface="LM Sans 10"/>
                <a:cs typeface="LM Sans 10"/>
              </a:rPr>
              <a:t>both </a:t>
            </a:r>
            <a:r>
              <a:rPr sz="2180" spc="-10" dirty="0">
                <a:latin typeface="LM Sans 10"/>
                <a:cs typeface="LM Sans 10"/>
              </a:rPr>
              <a:t>sides of the congruence </a:t>
            </a:r>
            <a:r>
              <a:rPr sz="2180" spc="-50" dirty="0">
                <a:latin typeface="LM Sans 10"/>
                <a:cs typeface="LM Sans 10"/>
              </a:rPr>
              <a:t>by </a:t>
            </a:r>
            <a:r>
              <a:rPr sz="2180" spc="-20" dirty="0">
                <a:latin typeface="LM Sans 10"/>
                <a:cs typeface="LM Sans 10"/>
              </a:rPr>
              <a:t>an  inverse </a:t>
            </a:r>
            <a:r>
              <a:rPr sz="2180" i="1" spc="50" dirty="0">
                <a:latin typeface="Times New Roman"/>
                <a:cs typeface="Times New Roman"/>
              </a:rPr>
              <a:t>a </a:t>
            </a:r>
            <a:r>
              <a:rPr sz="2180" spc="-10" dirty="0">
                <a:latin typeface="LM Sans 10"/>
                <a:cs typeface="LM Sans 10"/>
              </a:rPr>
              <a:t>of </a:t>
            </a:r>
            <a:r>
              <a:rPr sz="2180" i="1" spc="50" dirty="0">
                <a:latin typeface="Times New Roman"/>
                <a:cs typeface="Times New Roman"/>
              </a:rPr>
              <a:t>a </a:t>
            </a:r>
            <a:r>
              <a:rPr sz="2180" spc="-10" dirty="0">
                <a:latin typeface="MathJax_Main"/>
                <a:cs typeface="MathJax_Main"/>
              </a:rPr>
              <a:t>(mod </a:t>
            </a:r>
            <a:r>
              <a:rPr sz="2180" i="1" spc="159" dirty="0">
                <a:latin typeface="Times New Roman"/>
                <a:cs typeface="Times New Roman"/>
              </a:rPr>
              <a:t>m</a:t>
            </a:r>
            <a:r>
              <a:rPr sz="2180" spc="159" dirty="0">
                <a:latin typeface="MathJax_Main"/>
                <a:cs typeface="MathJax_Main"/>
              </a:rPr>
              <a:t>) </a:t>
            </a:r>
            <a:r>
              <a:rPr sz="2180" spc="-10" dirty="0">
                <a:latin typeface="LM Sans 10"/>
                <a:cs typeface="LM Sans 10"/>
              </a:rPr>
              <a:t>if one such </a:t>
            </a:r>
            <a:r>
              <a:rPr sz="2180" spc="-20" dirty="0">
                <a:latin typeface="LM Sans 10"/>
                <a:cs typeface="LM Sans 10"/>
              </a:rPr>
              <a:t>inverse</a:t>
            </a:r>
            <a:r>
              <a:rPr sz="2180" spc="404" dirty="0">
                <a:latin typeface="LM Sans 10"/>
                <a:cs typeface="LM Sans 10"/>
              </a:rPr>
              <a:t> </a:t>
            </a:r>
            <a:r>
              <a:rPr sz="2180" spc="-10" dirty="0">
                <a:latin typeface="LM Sans 10"/>
                <a:cs typeface="LM Sans 10"/>
              </a:rPr>
              <a:t>exists:</a:t>
            </a:r>
            <a:endParaRPr sz="2180">
              <a:latin typeface="LM Sans 10"/>
              <a:cs typeface="LM Sans 10"/>
            </a:endParaRPr>
          </a:p>
          <a:p>
            <a:pPr marL="85570">
              <a:spcBef>
                <a:spcPts val="69"/>
              </a:spcBef>
            </a:pPr>
            <a:r>
              <a:rPr sz="2180" i="1" spc="50" dirty="0">
                <a:latin typeface="Times New Roman"/>
                <a:cs typeface="Times New Roman"/>
              </a:rPr>
              <a:t>a </a:t>
            </a:r>
            <a:r>
              <a:rPr sz="2180" spc="-20" dirty="0">
                <a:latin typeface="LM Sans 10"/>
                <a:cs typeface="LM Sans 10"/>
              </a:rPr>
              <a:t>is an </a:t>
            </a:r>
            <a:r>
              <a:rPr sz="2180" b="1" spc="-20" dirty="0">
                <a:latin typeface="LM Sans 10"/>
                <a:cs typeface="LM Sans 10"/>
              </a:rPr>
              <a:t>inverse </a:t>
            </a:r>
            <a:r>
              <a:rPr sz="2180" spc="-10" dirty="0">
                <a:latin typeface="LM Sans 10"/>
                <a:cs typeface="LM Sans 10"/>
              </a:rPr>
              <a:t>of </a:t>
            </a:r>
            <a:r>
              <a:rPr sz="2180" i="1" spc="50" dirty="0">
                <a:latin typeface="Times New Roman"/>
                <a:cs typeface="Times New Roman"/>
              </a:rPr>
              <a:t>a </a:t>
            </a:r>
            <a:r>
              <a:rPr sz="2180" spc="-10" dirty="0">
                <a:latin typeface="MathJax_Main"/>
                <a:cs typeface="MathJax_Main"/>
              </a:rPr>
              <a:t>(mod </a:t>
            </a:r>
            <a:r>
              <a:rPr sz="2180" i="1" spc="159" dirty="0">
                <a:latin typeface="Times New Roman"/>
                <a:cs typeface="Times New Roman"/>
              </a:rPr>
              <a:t>m</a:t>
            </a:r>
            <a:r>
              <a:rPr sz="2180" spc="159" dirty="0">
                <a:latin typeface="MathJax_Main"/>
                <a:cs typeface="MathJax_Main"/>
              </a:rPr>
              <a:t>) </a:t>
            </a:r>
            <a:r>
              <a:rPr sz="2180" spc="-10" dirty="0">
                <a:latin typeface="LM Sans 10"/>
                <a:cs typeface="LM Sans 10"/>
              </a:rPr>
              <a:t>if </a:t>
            </a:r>
            <a:r>
              <a:rPr sz="2180" i="1" spc="40" dirty="0">
                <a:latin typeface="Times New Roman"/>
                <a:cs typeface="Times New Roman"/>
              </a:rPr>
              <a:t>aa </a:t>
            </a:r>
            <a:r>
              <a:rPr sz="2180" i="1" spc="404" dirty="0">
                <a:latin typeface="Arial"/>
                <a:cs typeface="Arial"/>
              </a:rPr>
              <a:t>≡ </a:t>
            </a:r>
            <a:r>
              <a:rPr sz="2180" spc="-10" dirty="0">
                <a:latin typeface="MathJax_Main"/>
                <a:cs typeface="MathJax_Main"/>
              </a:rPr>
              <a:t>1 (mod</a:t>
            </a:r>
            <a:r>
              <a:rPr sz="2180" spc="317" dirty="0">
                <a:latin typeface="MathJax_Main"/>
                <a:cs typeface="MathJax_Main"/>
              </a:rPr>
              <a:t> </a:t>
            </a:r>
            <a:r>
              <a:rPr sz="2180" i="1" spc="99" dirty="0">
                <a:latin typeface="Times New Roman"/>
                <a:cs typeface="Times New Roman"/>
              </a:rPr>
              <a:t>m</a:t>
            </a:r>
            <a:r>
              <a:rPr sz="2180" spc="99" dirty="0">
                <a:latin typeface="MathJax_Main"/>
                <a:cs typeface="MathJax_Main"/>
              </a:rPr>
              <a:t>)</a:t>
            </a:r>
            <a:r>
              <a:rPr sz="2180" spc="99" dirty="0">
                <a:latin typeface="LM Sans 10"/>
                <a:cs typeface="LM Sans 10"/>
              </a:rPr>
              <a:t>.</a:t>
            </a:r>
            <a:endParaRPr sz="2180">
              <a:latin typeface="LM Sans 10"/>
              <a:cs typeface="LM Sans 10"/>
            </a:endParaRPr>
          </a:p>
        </p:txBody>
      </p:sp>
    </p:spTree>
    <p:extLst>
      <p:ext uri="{BB962C8B-B14F-4D97-AF65-F5344CB8AC3E}">
        <p14:creationId xmlns:p14="http://schemas.microsoft.com/office/powerpoint/2010/main" val="1947838544"/>
      </p:ext>
    </p:extLst>
  </p:cSld>
  <p:clrMapOvr>
    <a:masterClrMapping/>
  </p:clrMapOvr>
  <p:transition>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 Theory</a:t>
            </a:r>
            <a:endParaRPr lang="en-US" dirty="0"/>
          </a:p>
        </p:txBody>
      </p:sp>
      <p:sp>
        <p:nvSpPr>
          <p:cNvPr id="3" name="Content Placeholder 2"/>
          <p:cNvSpPr>
            <a:spLocks noGrp="1"/>
          </p:cNvSpPr>
          <p:nvPr>
            <p:ph idx="1"/>
          </p:nvPr>
        </p:nvSpPr>
        <p:spPr/>
        <p:txBody>
          <a:bodyPr>
            <a:normAutofit fontScale="85000" lnSpcReduction="10000"/>
          </a:bodyPr>
          <a:lstStyle/>
          <a:p>
            <a:r>
              <a:rPr lang="en-US" dirty="0"/>
              <a:t>Number theory is the study of the integers. </a:t>
            </a:r>
            <a:endParaRPr lang="en-US" dirty="0" smtClean="0"/>
          </a:p>
          <a:p>
            <a:r>
              <a:rPr lang="en-US" dirty="0" smtClean="0"/>
              <a:t>Why </a:t>
            </a:r>
            <a:r>
              <a:rPr lang="en-US" dirty="0"/>
              <a:t>anyone would want to study the integers is not immediately obvious. </a:t>
            </a:r>
            <a:endParaRPr lang="en-US" dirty="0" smtClean="0"/>
          </a:p>
          <a:p>
            <a:r>
              <a:rPr lang="en-US" dirty="0" smtClean="0"/>
              <a:t>First </a:t>
            </a:r>
            <a:r>
              <a:rPr lang="en-US" dirty="0"/>
              <a:t>of all, what’s to know? There’s 0, there’s 1, 2, 3 and so on, and there’s the negatives. Which one don’t you understand? </a:t>
            </a:r>
            <a:endParaRPr lang="en-US" dirty="0" smtClean="0"/>
          </a:p>
          <a:p>
            <a:r>
              <a:rPr lang="en-US" dirty="0" smtClean="0"/>
              <a:t>After </a:t>
            </a:r>
            <a:r>
              <a:rPr lang="en-US" dirty="0"/>
              <a:t>all, the mathematician G. H. Hardy wrote: [Number theorists] may be justified in rejoicing that there is one science, at any rate, and that their own, whose very remoteness from ordinary human activities should keep it gentle and clean. What most concerned Hardy was that number theory not be used in warfare; he was a pacifist. Good for him, but if number theory is remote from all human activity, then why study it? We’ll come back to that question later on, but ironically, we’ll see that poor Hardy must be turning in his grave.</a:t>
            </a:r>
          </a:p>
        </p:txBody>
      </p:sp>
    </p:spTree>
    <p:extLst>
      <p:ext uri="{BB962C8B-B14F-4D97-AF65-F5344CB8AC3E}">
        <p14:creationId xmlns:p14="http://schemas.microsoft.com/office/powerpoint/2010/main" val="172412477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object 43"/>
          <p:cNvSpPr txBox="1"/>
          <p:nvPr/>
        </p:nvSpPr>
        <p:spPr>
          <a:xfrm>
            <a:off x="1528195" y="503867"/>
            <a:ext cx="9131836" cy="199518"/>
          </a:xfrm>
          <a:prstGeom prst="rect">
            <a:avLst/>
          </a:prstGeom>
          <a:solidFill>
            <a:srgbClr val="8484D1"/>
          </a:solidFill>
        </p:spPr>
        <p:txBody>
          <a:bodyPr vert="horz" wrap="square" lIns="0" tIns="16359" rIns="0" bIns="0" rtlCol="0">
            <a:spAutoFit/>
          </a:bodyPr>
          <a:lstStyle/>
          <a:p>
            <a:pPr marL="213925">
              <a:spcBef>
                <a:spcPts val="129"/>
              </a:spcBef>
            </a:pPr>
            <a:r>
              <a:rPr sz="1189" spc="-10" dirty="0">
                <a:solidFill>
                  <a:srgbClr val="FFFFFF"/>
                </a:solidFill>
                <a:latin typeface="LM Sans 8"/>
                <a:cs typeface="LM Sans 8"/>
              </a:rPr>
              <a:t>Applications of </a:t>
            </a:r>
            <a:r>
              <a:rPr sz="1189" dirty="0">
                <a:solidFill>
                  <a:srgbClr val="FFFFFF"/>
                </a:solidFill>
                <a:latin typeface="LM Sans 8"/>
                <a:cs typeface="LM Sans 8"/>
              </a:rPr>
              <a:t>Number</a:t>
            </a:r>
            <a:r>
              <a:rPr sz="1189" spc="-20" dirty="0">
                <a:solidFill>
                  <a:srgbClr val="FFFFFF"/>
                </a:solidFill>
                <a:latin typeface="LM Sans 8"/>
                <a:cs typeface="LM Sans 8"/>
              </a:rPr>
              <a:t> Theory</a:t>
            </a:r>
            <a:endParaRPr sz="1189">
              <a:latin typeface="LM Sans 8"/>
              <a:cs typeface="LM Sans 8"/>
            </a:endParaRPr>
          </a:p>
        </p:txBody>
      </p:sp>
      <p:sp>
        <p:nvSpPr>
          <p:cNvPr id="44" name="object 44"/>
          <p:cNvSpPr txBox="1"/>
          <p:nvPr/>
        </p:nvSpPr>
        <p:spPr>
          <a:xfrm>
            <a:off x="1777573" y="946778"/>
            <a:ext cx="8171716" cy="5334325"/>
          </a:xfrm>
          <a:prstGeom prst="rect">
            <a:avLst/>
          </a:prstGeom>
        </p:spPr>
        <p:txBody>
          <a:bodyPr vert="horz" wrap="square" lIns="0" tIns="22650" rIns="0" bIns="0" rtlCol="0">
            <a:spAutoFit/>
          </a:bodyPr>
          <a:lstStyle/>
          <a:p>
            <a:pPr marL="25168">
              <a:spcBef>
                <a:spcPts val="178"/>
              </a:spcBef>
            </a:pPr>
            <a:r>
              <a:rPr sz="2180" spc="-10" dirty="0">
                <a:latin typeface="LM Sans 10"/>
                <a:cs typeface="LM Sans 10"/>
              </a:rPr>
              <a:t>Example:</a:t>
            </a:r>
            <a:endParaRPr sz="2180">
              <a:latin typeface="LM Sans 10"/>
              <a:cs typeface="LM Sans 10"/>
            </a:endParaRPr>
          </a:p>
          <a:p>
            <a:pPr marL="25168" marR="1325074">
              <a:lnSpc>
                <a:spcPct val="102600"/>
              </a:lnSpc>
            </a:pPr>
            <a:r>
              <a:rPr sz="2180" spc="-10" dirty="0">
                <a:latin typeface="MathJax_Main"/>
                <a:cs typeface="MathJax_Main"/>
              </a:rPr>
              <a:t>5 </a:t>
            </a:r>
            <a:r>
              <a:rPr sz="2180" spc="-20" dirty="0">
                <a:latin typeface="LM Sans 10"/>
                <a:cs typeface="LM Sans 10"/>
              </a:rPr>
              <a:t>is an inverse </a:t>
            </a:r>
            <a:r>
              <a:rPr sz="2180" spc="-10" dirty="0">
                <a:latin typeface="LM Sans 10"/>
                <a:cs typeface="LM Sans 10"/>
              </a:rPr>
              <a:t>of </a:t>
            </a:r>
            <a:r>
              <a:rPr sz="2180" spc="-10" dirty="0">
                <a:latin typeface="MathJax_Main"/>
                <a:cs typeface="MathJax_Main"/>
              </a:rPr>
              <a:t>3 (mod 7)</a:t>
            </a:r>
            <a:r>
              <a:rPr sz="2180" spc="-10" dirty="0">
                <a:latin typeface="LM Sans 10"/>
                <a:cs typeface="LM Sans 10"/>
              </a:rPr>
              <a:t>, since </a:t>
            </a:r>
            <a:r>
              <a:rPr sz="2180" spc="-10" dirty="0">
                <a:latin typeface="MathJax_Main"/>
                <a:cs typeface="MathJax_Main"/>
              </a:rPr>
              <a:t>5 </a:t>
            </a:r>
            <a:r>
              <a:rPr sz="2180" i="1" spc="-10" dirty="0">
                <a:latin typeface="Arial"/>
                <a:cs typeface="Arial"/>
              </a:rPr>
              <a:t>· </a:t>
            </a:r>
            <a:r>
              <a:rPr sz="2180" spc="-10" dirty="0">
                <a:latin typeface="MathJax_Main"/>
                <a:cs typeface="MathJax_Main"/>
              </a:rPr>
              <a:t>3 </a:t>
            </a:r>
            <a:r>
              <a:rPr sz="2180" i="1" spc="404" dirty="0">
                <a:latin typeface="Arial"/>
                <a:cs typeface="Arial"/>
              </a:rPr>
              <a:t>≡ </a:t>
            </a:r>
            <a:r>
              <a:rPr sz="2180" spc="-10" dirty="0">
                <a:latin typeface="MathJax_Main"/>
                <a:cs typeface="MathJax_Main"/>
              </a:rPr>
              <a:t>15 </a:t>
            </a:r>
            <a:r>
              <a:rPr sz="2180" i="1" spc="404" dirty="0">
                <a:latin typeface="Arial"/>
                <a:cs typeface="Arial"/>
              </a:rPr>
              <a:t>≡ </a:t>
            </a:r>
            <a:r>
              <a:rPr sz="2180" spc="-10" dirty="0">
                <a:latin typeface="MathJax_Main"/>
                <a:cs typeface="MathJax_Main"/>
              </a:rPr>
              <a:t>1 (mod 7)</a:t>
            </a:r>
            <a:r>
              <a:rPr sz="2180" spc="-10" dirty="0">
                <a:latin typeface="LM Sans 10"/>
                <a:cs typeface="LM Sans 10"/>
              </a:rPr>
              <a:t>.  </a:t>
            </a:r>
            <a:r>
              <a:rPr sz="2180" spc="-20" dirty="0">
                <a:latin typeface="LM Sans 10"/>
                <a:cs typeface="LM Sans 10"/>
              </a:rPr>
              <a:t>Using </a:t>
            </a:r>
            <a:r>
              <a:rPr sz="2180" spc="-10" dirty="0">
                <a:latin typeface="LM Sans 10"/>
                <a:cs typeface="LM Sans 10"/>
              </a:rPr>
              <a:t>this </a:t>
            </a:r>
            <a:r>
              <a:rPr sz="2180" spc="-50" dirty="0">
                <a:latin typeface="LM Sans 10"/>
                <a:cs typeface="LM Sans 10"/>
              </a:rPr>
              <a:t>we </a:t>
            </a:r>
            <a:r>
              <a:rPr sz="2180" spc="-10" dirty="0">
                <a:latin typeface="LM Sans 10"/>
                <a:cs typeface="LM Sans 10"/>
              </a:rPr>
              <a:t>can</a:t>
            </a:r>
            <a:r>
              <a:rPr sz="2180" spc="20" dirty="0">
                <a:latin typeface="LM Sans 10"/>
                <a:cs typeface="LM Sans 10"/>
              </a:rPr>
              <a:t> </a:t>
            </a:r>
            <a:r>
              <a:rPr sz="2180" spc="-10" dirty="0">
                <a:latin typeface="LM Sans 10"/>
                <a:cs typeface="LM Sans 10"/>
              </a:rPr>
              <a:t>solve:</a:t>
            </a:r>
            <a:endParaRPr sz="2180">
              <a:latin typeface="LM Sans 10"/>
              <a:cs typeface="LM Sans 10"/>
            </a:endParaRPr>
          </a:p>
          <a:p>
            <a:pPr>
              <a:spcBef>
                <a:spcPts val="69"/>
              </a:spcBef>
            </a:pPr>
            <a:endParaRPr sz="1486">
              <a:latin typeface="LM Sans 10"/>
              <a:cs typeface="LM Sans 10"/>
            </a:endParaRPr>
          </a:p>
          <a:p>
            <a:pPr marL="460567" algn="ctr"/>
            <a:r>
              <a:rPr sz="2180" spc="119" dirty="0">
                <a:latin typeface="MathJax_Main"/>
                <a:cs typeface="MathJax_Main"/>
              </a:rPr>
              <a:t>3</a:t>
            </a:r>
            <a:r>
              <a:rPr sz="2180" i="1" spc="119" dirty="0">
                <a:latin typeface="Times New Roman"/>
                <a:cs typeface="Times New Roman"/>
              </a:rPr>
              <a:t>x   </a:t>
            </a:r>
            <a:r>
              <a:rPr sz="2180" i="1" spc="404" dirty="0">
                <a:latin typeface="Arial"/>
                <a:cs typeface="Arial"/>
              </a:rPr>
              <a:t>≡  </a:t>
            </a:r>
            <a:r>
              <a:rPr sz="2180" spc="-10" dirty="0">
                <a:latin typeface="MathJax_Main"/>
                <a:cs typeface="MathJax_Main"/>
              </a:rPr>
              <a:t>4 (mod</a:t>
            </a:r>
            <a:r>
              <a:rPr sz="2180" spc="238" dirty="0">
                <a:latin typeface="MathJax_Main"/>
                <a:cs typeface="MathJax_Main"/>
              </a:rPr>
              <a:t> </a:t>
            </a:r>
            <a:r>
              <a:rPr sz="2180" spc="-10" dirty="0">
                <a:latin typeface="MathJax_Main"/>
                <a:cs typeface="MathJax_Main"/>
              </a:rPr>
              <a:t>7)</a:t>
            </a:r>
            <a:endParaRPr sz="2180">
              <a:latin typeface="MathJax_Main"/>
              <a:cs typeface="MathJax_Main"/>
            </a:endParaRPr>
          </a:p>
          <a:p>
            <a:pPr marL="2876656" marR="2399730" algn="ctr">
              <a:lnSpc>
                <a:spcPct val="125299"/>
              </a:lnSpc>
            </a:pPr>
            <a:r>
              <a:rPr sz="2180" spc="-10" dirty="0">
                <a:latin typeface="MathJax_Main"/>
                <a:cs typeface="MathJax_Main"/>
              </a:rPr>
              <a:t>5 </a:t>
            </a:r>
            <a:r>
              <a:rPr sz="2180" i="1" spc="-10" dirty="0">
                <a:latin typeface="Arial"/>
                <a:cs typeface="Arial"/>
              </a:rPr>
              <a:t>· </a:t>
            </a:r>
            <a:r>
              <a:rPr sz="2180" spc="119" dirty="0">
                <a:latin typeface="MathJax_Main"/>
                <a:cs typeface="MathJax_Main"/>
              </a:rPr>
              <a:t>3</a:t>
            </a:r>
            <a:r>
              <a:rPr sz="2180" i="1" spc="119" dirty="0">
                <a:latin typeface="Times New Roman"/>
                <a:cs typeface="Times New Roman"/>
              </a:rPr>
              <a:t>x </a:t>
            </a:r>
            <a:r>
              <a:rPr sz="2180" i="1" spc="404" dirty="0">
                <a:latin typeface="Arial"/>
                <a:cs typeface="Arial"/>
              </a:rPr>
              <a:t>≡ </a:t>
            </a:r>
            <a:r>
              <a:rPr sz="2180" spc="-10" dirty="0">
                <a:latin typeface="MathJax_Main"/>
                <a:cs typeface="MathJax_Main"/>
              </a:rPr>
              <a:t>5 </a:t>
            </a:r>
            <a:r>
              <a:rPr sz="2180" i="1" spc="-10" dirty="0">
                <a:latin typeface="Arial"/>
                <a:cs typeface="Arial"/>
              </a:rPr>
              <a:t>· </a:t>
            </a:r>
            <a:r>
              <a:rPr sz="2180" spc="-10" dirty="0">
                <a:latin typeface="MathJax_Main"/>
                <a:cs typeface="MathJax_Main"/>
              </a:rPr>
              <a:t>4 (mod 7)  1 </a:t>
            </a:r>
            <a:r>
              <a:rPr sz="2180" i="1" spc="-10" dirty="0">
                <a:latin typeface="Arial"/>
                <a:cs typeface="Arial"/>
              </a:rPr>
              <a:t>· </a:t>
            </a:r>
            <a:r>
              <a:rPr sz="2180" i="1" spc="268" dirty="0">
                <a:latin typeface="Times New Roman"/>
                <a:cs typeface="Times New Roman"/>
              </a:rPr>
              <a:t>x </a:t>
            </a:r>
            <a:r>
              <a:rPr sz="2180" i="1" spc="404" dirty="0">
                <a:latin typeface="Arial"/>
                <a:cs typeface="Arial"/>
              </a:rPr>
              <a:t>≡ </a:t>
            </a:r>
            <a:r>
              <a:rPr sz="2180" spc="-10" dirty="0">
                <a:latin typeface="MathJax_Main"/>
                <a:cs typeface="MathJax_Main"/>
              </a:rPr>
              <a:t>20 (mod</a:t>
            </a:r>
            <a:r>
              <a:rPr sz="2180" spc="337" dirty="0">
                <a:latin typeface="MathJax_Main"/>
                <a:cs typeface="MathJax_Main"/>
              </a:rPr>
              <a:t> </a:t>
            </a:r>
            <a:r>
              <a:rPr sz="2180" spc="-10" dirty="0">
                <a:latin typeface="MathJax_Main"/>
                <a:cs typeface="MathJax_Main"/>
              </a:rPr>
              <a:t>7)</a:t>
            </a:r>
            <a:endParaRPr sz="2180">
              <a:latin typeface="MathJax_Main"/>
              <a:cs typeface="MathJax_Main"/>
            </a:endParaRPr>
          </a:p>
          <a:p>
            <a:pPr marL="597730" algn="ctr">
              <a:spcBef>
                <a:spcPts val="654"/>
              </a:spcBef>
            </a:pPr>
            <a:r>
              <a:rPr sz="2180" i="1" spc="268" dirty="0">
                <a:latin typeface="Times New Roman"/>
                <a:cs typeface="Times New Roman"/>
              </a:rPr>
              <a:t>x   </a:t>
            </a:r>
            <a:r>
              <a:rPr sz="2180" i="1" spc="404" dirty="0">
                <a:latin typeface="Arial"/>
                <a:cs typeface="Arial"/>
              </a:rPr>
              <a:t>≡  </a:t>
            </a:r>
            <a:r>
              <a:rPr sz="2180" spc="-10" dirty="0">
                <a:latin typeface="MathJax_Main"/>
                <a:cs typeface="MathJax_Main"/>
              </a:rPr>
              <a:t>6 (mod</a:t>
            </a:r>
            <a:r>
              <a:rPr sz="2180" spc="-208" dirty="0">
                <a:latin typeface="MathJax_Main"/>
                <a:cs typeface="MathJax_Main"/>
              </a:rPr>
              <a:t> </a:t>
            </a:r>
            <a:r>
              <a:rPr sz="2180" spc="-10" dirty="0">
                <a:latin typeface="MathJax_Main"/>
                <a:cs typeface="MathJax_Main"/>
              </a:rPr>
              <a:t>7)</a:t>
            </a:r>
            <a:endParaRPr sz="2180">
              <a:latin typeface="MathJax_Main"/>
              <a:cs typeface="MathJax_Main"/>
            </a:endParaRPr>
          </a:p>
          <a:p>
            <a:pPr>
              <a:spcBef>
                <a:spcPts val="20"/>
              </a:spcBef>
            </a:pPr>
            <a:endParaRPr sz="3864">
              <a:latin typeface="MathJax_Main"/>
              <a:cs typeface="MathJax_Main"/>
            </a:endParaRPr>
          </a:p>
          <a:p>
            <a:pPr marL="25168" marR="10067">
              <a:lnSpc>
                <a:spcPct val="102600"/>
              </a:lnSpc>
            </a:pPr>
            <a:r>
              <a:rPr sz="2180" spc="-20" dirty="0">
                <a:latin typeface="LM Sans 10"/>
                <a:cs typeface="LM Sans 10"/>
              </a:rPr>
              <a:t>Substitute back into </a:t>
            </a:r>
            <a:r>
              <a:rPr sz="2180" spc="-10" dirty="0">
                <a:latin typeface="LM Sans 10"/>
                <a:cs typeface="LM Sans 10"/>
              </a:rPr>
              <a:t>the </a:t>
            </a:r>
            <a:r>
              <a:rPr sz="2180" spc="-30" dirty="0">
                <a:latin typeface="LM Sans 10"/>
                <a:cs typeface="LM Sans 10"/>
              </a:rPr>
              <a:t>original linear </a:t>
            </a:r>
            <a:r>
              <a:rPr sz="2180" spc="-10" dirty="0">
                <a:latin typeface="LM Sans 10"/>
                <a:cs typeface="LM Sans 10"/>
              </a:rPr>
              <a:t>congruence to check that </a:t>
            </a:r>
            <a:r>
              <a:rPr sz="2180" spc="-10" dirty="0">
                <a:latin typeface="MathJax_Main"/>
                <a:cs typeface="MathJax_Main"/>
              </a:rPr>
              <a:t>6 </a:t>
            </a:r>
            <a:r>
              <a:rPr sz="2180" spc="-20" dirty="0">
                <a:latin typeface="LM Sans 10"/>
                <a:cs typeface="LM Sans 10"/>
              </a:rPr>
              <a:t>is </a:t>
            </a:r>
            <a:r>
              <a:rPr sz="2180" spc="-10" dirty="0">
                <a:latin typeface="LM Sans 10"/>
                <a:cs typeface="LM Sans 10"/>
              </a:rPr>
              <a:t>a  solution:</a:t>
            </a:r>
            <a:endParaRPr sz="2180">
              <a:latin typeface="LM Sans 10"/>
              <a:cs typeface="LM Sans 10"/>
            </a:endParaRPr>
          </a:p>
          <a:p>
            <a:pPr marL="461825" algn="ctr">
              <a:spcBef>
                <a:spcPts val="69"/>
              </a:spcBef>
            </a:pPr>
            <a:r>
              <a:rPr sz="2180" spc="-10" dirty="0">
                <a:latin typeface="MathJax_Main"/>
                <a:cs typeface="MathJax_Main"/>
              </a:rPr>
              <a:t>3 </a:t>
            </a:r>
            <a:r>
              <a:rPr sz="2180" i="1" spc="-10" dirty="0">
                <a:latin typeface="Arial"/>
                <a:cs typeface="Arial"/>
              </a:rPr>
              <a:t>· </a:t>
            </a:r>
            <a:r>
              <a:rPr sz="2180" spc="-10" dirty="0">
                <a:latin typeface="MathJax_Main"/>
                <a:cs typeface="MathJax_Main"/>
              </a:rPr>
              <a:t>6 </a:t>
            </a:r>
            <a:r>
              <a:rPr sz="2180" i="1" spc="404" dirty="0">
                <a:latin typeface="Arial"/>
                <a:cs typeface="Arial"/>
              </a:rPr>
              <a:t>≡ </a:t>
            </a:r>
            <a:r>
              <a:rPr sz="2180" spc="-10" dirty="0">
                <a:latin typeface="MathJax_Main"/>
                <a:cs typeface="MathJax_Main"/>
              </a:rPr>
              <a:t>18 </a:t>
            </a:r>
            <a:r>
              <a:rPr sz="2180" i="1" spc="404" dirty="0">
                <a:latin typeface="Arial"/>
                <a:cs typeface="Arial"/>
              </a:rPr>
              <a:t>≡</a:t>
            </a:r>
            <a:r>
              <a:rPr sz="2180" i="1" spc="-159" dirty="0">
                <a:latin typeface="Arial"/>
                <a:cs typeface="Arial"/>
              </a:rPr>
              <a:t> </a:t>
            </a:r>
            <a:r>
              <a:rPr sz="2180" spc="-10" dirty="0">
                <a:latin typeface="MathJax_Main"/>
                <a:cs typeface="MathJax_Main"/>
              </a:rPr>
              <a:t>4 (mod </a:t>
            </a:r>
            <a:r>
              <a:rPr sz="2180" spc="10" dirty="0">
                <a:latin typeface="MathJax_Main"/>
                <a:cs typeface="MathJax_Main"/>
              </a:rPr>
              <a:t>7)</a:t>
            </a:r>
            <a:r>
              <a:rPr sz="2180" i="1" spc="10" dirty="0">
                <a:latin typeface="Times New Roman"/>
                <a:cs typeface="Times New Roman"/>
              </a:rPr>
              <a:t>.</a:t>
            </a:r>
            <a:endParaRPr sz="2180">
              <a:latin typeface="Times New Roman"/>
              <a:cs typeface="Times New Roman"/>
            </a:endParaRPr>
          </a:p>
          <a:p>
            <a:pPr marL="25168">
              <a:spcBef>
                <a:spcPts val="3716"/>
              </a:spcBef>
            </a:pPr>
            <a:r>
              <a:rPr sz="2180" spc="-20" dirty="0">
                <a:latin typeface="LM Sans 10"/>
                <a:cs typeface="LM Sans 10"/>
              </a:rPr>
              <a:t>But </a:t>
            </a:r>
            <a:r>
              <a:rPr sz="2180" spc="-40" dirty="0">
                <a:latin typeface="LM Sans 10"/>
                <a:cs typeface="LM Sans 10"/>
              </a:rPr>
              <a:t>how </a:t>
            </a:r>
            <a:r>
              <a:rPr sz="2180" spc="-10" dirty="0">
                <a:latin typeface="LM Sans 10"/>
                <a:cs typeface="LM Sans 10"/>
              </a:rPr>
              <a:t>can </a:t>
            </a:r>
            <a:r>
              <a:rPr sz="2180" spc="-50" dirty="0">
                <a:latin typeface="LM Sans 10"/>
                <a:cs typeface="LM Sans 10"/>
              </a:rPr>
              <a:t>we </a:t>
            </a:r>
            <a:r>
              <a:rPr sz="2180" spc="-10" dirty="0">
                <a:latin typeface="LM Sans 10"/>
                <a:cs typeface="LM Sans 10"/>
              </a:rPr>
              <a:t>compute </a:t>
            </a:r>
            <a:r>
              <a:rPr sz="2180" spc="-20" dirty="0">
                <a:latin typeface="LM Sans 10"/>
                <a:cs typeface="LM Sans 10"/>
              </a:rPr>
              <a:t>inverses </a:t>
            </a:r>
            <a:r>
              <a:rPr sz="2180" spc="-10" dirty="0">
                <a:latin typeface="MathJax_Main"/>
                <a:cs typeface="MathJax_Main"/>
              </a:rPr>
              <a:t>(mod</a:t>
            </a:r>
            <a:r>
              <a:rPr sz="2180" spc="238" dirty="0">
                <a:latin typeface="MathJax_Main"/>
                <a:cs typeface="MathJax_Main"/>
              </a:rPr>
              <a:t> </a:t>
            </a:r>
            <a:r>
              <a:rPr sz="2180" i="1" spc="99" dirty="0">
                <a:latin typeface="Times New Roman"/>
                <a:cs typeface="Times New Roman"/>
              </a:rPr>
              <a:t>m</a:t>
            </a:r>
            <a:r>
              <a:rPr sz="2180" spc="99" dirty="0">
                <a:latin typeface="MathJax_Main"/>
                <a:cs typeface="MathJax_Main"/>
              </a:rPr>
              <a:t>)</a:t>
            </a:r>
            <a:r>
              <a:rPr sz="2180" spc="99" dirty="0">
                <a:latin typeface="LM Sans 10"/>
                <a:cs typeface="LM Sans 10"/>
              </a:rPr>
              <a:t>?</a:t>
            </a:r>
            <a:endParaRPr sz="2180">
              <a:latin typeface="LM Sans 10"/>
              <a:cs typeface="LM Sans 10"/>
            </a:endParaRPr>
          </a:p>
        </p:txBody>
      </p:sp>
    </p:spTree>
    <p:extLst>
      <p:ext uri="{BB962C8B-B14F-4D97-AF65-F5344CB8AC3E}">
        <p14:creationId xmlns:p14="http://schemas.microsoft.com/office/powerpoint/2010/main" val="2815671717"/>
      </p:ext>
    </p:extLst>
  </p:cSld>
  <p:clrMapOvr>
    <a:masterClrMapping/>
  </p:clrMapOvr>
  <p:transition>
    <p:cu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object 43"/>
          <p:cNvSpPr txBox="1"/>
          <p:nvPr/>
        </p:nvSpPr>
        <p:spPr>
          <a:xfrm>
            <a:off x="1528195" y="503867"/>
            <a:ext cx="9131836" cy="199518"/>
          </a:xfrm>
          <a:prstGeom prst="rect">
            <a:avLst/>
          </a:prstGeom>
          <a:solidFill>
            <a:srgbClr val="8484D1"/>
          </a:solidFill>
        </p:spPr>
        <p:txBody>
          <a:bodyPr vert="horz" wrap="square" lIns="0" tIns="16359" rIns="0" bIns="0" rtlCol="0">
            <a:spAutoFit/>
          </a:bodyPr>
          <a:lstStyle/>
          <a:p>
            <a:pPr marL="213925">
              <a:spcBef>
                <a:spcPts val="129"/>
              </a:spcBef>
            </a:pPr>
            <a:r>
              <a:rPr sz="1189" spc="-10" dirty="0">
                <a:solidFill>
                  <a:srgbClr val="FFFFFF"/>
                </a:solidFill>
                <a:latin typeface="LM Sans 8"/>
                <a:cs typeface="LM Sans 8"/>
              </a:rPr>
              <a:t>Applications of </a:t>
            </a:r>
            <a:r>
              <a:rPr sz="1189" dirty="0">
                <a:solidFill>
                  <a:srgbClr val="FFFFFF"/>
                </a:solidFill>
                <a:latin typeface="LM Sans 8"/>
                <a:cs typeface="LM Sans 8"/>
              </a:rPr>
              <a:t>Number</a:t>
            </a:r>
            <a:r>
              <a:rPr sz="1189" spc="-20" dirty="0">
                <a:solidFill>
                  <a:srgbClr val="FFFFFF"/>
                </a:solidFill>
                <a:latin typeface="LM Sans 8"/>
                <a:cs typeface="LM Sans 8"/>
              </a:rPr>
              <a:t> Theory</a:t>
            </a:r>
            <a:endParaRPr sz="1189">
              <a:latin typeface="LM Sans 8"/>
              <a:cs typeface="LM Sans 8"/>
            </a:endParaRPr>
          </a:p>
        </p:txBody>
      </p:sp>
      <p:grpSp>
        <p:nvGrpSpPr>
          <p:cNvPr id="44" name="object 44"/>
          <p:cNvGrpSpPr/>
          <p:nvPr/>
        </p:nvGrpSpPr>
        <p:grpSpPr>
          <a:xfrm>
            <a:off x="1702071" y="1482385"/>
            <a:ext cx="8885200" cy="1259607"/>
            <a:chOff x="87743" y="748055"/>
            <a:chExt cx="4483735" cy="635635"/>
          </a:xfrm>
        </p:grpSpPr>
        <p:sp>
          <p:nvSpPr>
            <p:cNvPr id="45" name="object 45"/>
            <p:cNvSpPr/>
            <p:nvPr/>
          </p:nvSpPr>
          <p:spPr>
            <a:xfrm>
              <a:off x="87743" y="748055"/>
              <a:ext cx="4432935" cy="187960"/>
            </a:xfrm>
            <a:custGeom>
              <a:avLst/>
              <a:gdLst/>
              <a:ahLst/>
              <a:cxnLst/>
              <a:rect l="l" t="t" r="r" b="b"/>
              <a:pathLst>
                <a:path w="4432935" h="187959">
                  <a:moveTo>
                    <a:pt x="4381767" y="0"/>
                  </a:moveTo>
                  <a:lnTo>
                    <a:pt x="50800" y="0"/>
                  </a:lnTo>
                  <a:lnTo>
                    <a:pt x="31075" y="4008"/>
                  </a:lnTo>
                  <a:lnTo>
                    <a:pt x="14922" y="14922"/>
                  </a:lnTo>
                  <a:lnTo>
                    <a:pt x="4008" y="31075"/>
                  </a:lnTo>
                  <a:lnTo>
                    <a:pt x="0" y="50800"/>
                  </a:lnTo>
                  <a:lnTo>
                    <a:pt x="0" y="187824"/>
                  </a:lnTo>
                  <a:lnTo>
                    <a:pt x="4432567" y="187824"/>
                  </a:lnTo>
                  <a:lnTo>
                    <a:pt x="4432567" y="50800"/>
                  </a:lnTo>
                  <a:lnTo>
                    <a:pt x="4428558" y="31075"/>
                  </a:lnTo>
                  <a:lnTo>
                    <a:pt x="4417644" y="14922"/>
                  </a:lnTo>
                  <a:lnTo>
                    <a:pt x="4401492" y="4008"/>
                  </a:lnTo>
                  <a:lnTo>
                    <a:pt x="4381767" y="0"/>
                  </a:lnTo>
                  <a:close/>
                </a:path>
              </a:pathLst>
            </a:custGeom>
            <a:solidFill>
              <a:srgbClr val="D6D6EF"/>
            </a:solidFill>
          </p:spPr>
          <p:txBody>
            <a:bodyPr wrap="square" lIns="0" tIns="0" rIns="0" bIns="0" rtlCol="0"/>
            <a:lstStyle/>
            <a:p>
              <a:endParaRPr sz="3567"/>
            </a:p>
          </p:txBody>
        </p:sp>
        <p:sp>
          <p:nvSpPr>
            <p:cNvPr id="46" name="object 46"/>
            <p:cNvSpPr/>
            <p:nvPr/>
          </p:nvSpPr>
          <p:spPr>
            <a:xfrm>
              <a:off x="87744" y="923213"/>
              <a:ext cx="4432566" cy="50609"/>
            </a:xfrm>
            <a:prstGeom prst="rect">
              <a:avLst/>
            </a:prstGeom>
            <a:blipFill>
              <a:blip r:embed="rId2" cstate="print"/>
              <a:stretch>
                <a:fillRect/>
              </a:stretch>
            </a:blipFill>
          </p:spPr>
          <p:txBody>
            <a:bodyPr wrap="square" lIns="0" tIns="0" rIns="0" bIns="0" rtlCol="0"/>
            <a:lstStyle/>
            <a:p>
              <a:endParaRPr sz="3567"/>
            </a:p>
          </p:txBody>
        </p:sp>
        <p:sp>
          <p:nvSpPr>
            <p:cNvPr id="47" name="object 47"/>
            <p:cNvSpPr/>
            <p:nvPr/>
          </p:nvSpPr>
          <p:spPr>
            <a:xfrm>
              <a:off x="138544" y="1281658"/>
              <a:ext cx="101600" cy="101600"/>
            </a:xfrm>
            <a:prstGeom prst="rect">
              <a:avLst/>
            </a:prstGeom>
            <a:blipFill>
              <a:blip r:embed="rId3" cstate="print"/>
              <a:stretch>
                <a:fillRect/>
              </a:stretch>
            </a:blipFill>
          </p:spPr>
          <p:txBody>
            <a:bodyPr wrap="square" lIns="0" tIns="0" rIns="0" bIns="0" rtlCol="0"/>
            <a:lstStyle/>
            <a:p>
              <a:endParaRPr sz="3567"/>
            </a:p>
          </p:txBody>
        </p:sp>
        <p:sp>
          <p:nvSpPr>
            <p:cNvPr id="48" name="object 48"/>
            <p:cNvSpPr/>
            <p:nvPr/>
          </p:nvSpPr>
          <p:spPr>
            <a:xfrm>
              <a:off x="189344" y="1268958"/>
              <a:ext cx="4381715" cy="114300"/>
            </a:xfrm>
            <a:prstGeom prst="rect">
              <a:avLst/>
            </a:prstGeom>
            <a:blipFill>
              <a:blip r:embed="rId4" cstate="print"/>
              <a:stretch>
                <a:fillRect/>
              </a:stretch>
            </a:blipFill>
          </p:spPr>
          <p:txBody>
            <a:bodyPr wrap="square" lIns="0" tIns="0" rIns="0" bIns="0" rtlCol="0"/>
            <a:lstStyle/>
            <a:p>
              <a:endParaRPr sz="3567"/>
            </a:p>
          </p:txBody>
        </p:sp>
        <p:sp>
          <p:nvSpPr>
            <p:cNvPr id="49" name="object 49"/>
            <p:cNvSpPr/>
            <p:nvPr/>
          </p:nvSpPr>
          <p:spPr>
            <a:xfrm>
              <a:off x="4520311" y="792289"/>
              <a:ext cx="50749" cy="489369"/>
            </a:xfrm>
            <a:prstGeom prst="rect">
              <a:avLst/>
            </a:prstGeom>
            <a:blipFill>
              <a:blip r:embed="rId5" cstate="print"/>
              <a:stretch>
                <a:fillRect/>
              </a:stretch>
            </a:blipFill>
          </p:spPr>
          <p:txBody>
            <a:bodyPr wrap="square" lIns="0" tIns="0" rIns="0" bIns="0" rtlCol="0"/>
            <a:lstStyle/>
            <a:p>
              <a:endParaRPr sz="3567"/>
            </a:p>
          </p:txBody>
        </p:sp>
        <p:sp>
          <p:nvSpPr>
            <p:cNvPr id="50" name="object 50"/>
            <p:cNvSpPr/>
            <p:nvPr/>
          </p:nvSpPr>
          <p:spPr>
            <a:xfrm>
              <a:off x="87743" y="967497"/>
              <a:ext cx="4432935" cy="365125"/>
            </a:xfrm>
            <a:custGeom>
              <a:avLst/>
              <a:gdLst/>
              <a:ahLst/>
              <a:cxnLst/>
              <a:rect l="l" t="t" r="r" b="b"/>
              <a:pathLst>
                <a:path w="4432935" h="365125">
                  <a:moveTo>
                    <a:pt x="4432567" y="0"/>
                  </a:moveTo>
                  <a:lnTo>
                    <a:pt x="0" y="0"/>
                  </a:lnTo>
                  <a:lnTo>
                    <a:pt x="0" y="314161"/>
                  </a:lnTo>
                  <a:lnTo>
                    <a:pt x="4008" y="333885"/>
                  </a:lnTo>
                  <a:lnTo>
                    <a:pt x="14922" y="350038"/>
                  </a:lnTo>
                  <a:lnTo>
                    <a:pt x="31075" y="360953"/>
                  </a:lnTo>
                  <a:lnTo>
                    <a:pt x="50800" y="364961"/>
                  </a:lnTo>
                  <a:lnTo>
                    <a:pt x="4381767" y="364961"/>
                  </a:lnTo>
                  <a:lnTo>
                    <a:pt x="4401492" y="360953"/>
                  </a:lnTo>
                  <a:lnTo>
                    <a:pt x="4417644" y="350038"/>
                  </a:lnTo>
                  <a:lnTo>
                    <a:pt x="4428558" y="333885"/>
                  </a:lnTo>
                  <a:lnTo>
                    <a:pt x="4432567" y="314161"/>
                  </a:lnTo>
                  <a:lnTo>
                    <a:pt x="4432567" y="0"/>
                  </a:lnTo>
                  <a:close/>
                </a:path>
              </a:pathLst>
            </a:custGeom>
            <a:solidFill>
              <a:srgbClr val="EAEAF7"/>
            </a:solidFill>
          </p:spPr>
          <p:txBody>
            <a:bodyPr wrap="square" lIns="0" tIns="0" rIns="0" bIns="0" rtlCol="0"/>
            <a:lstStyle/>
            <a:p>
              <a:endParaRPr sz="3567"/>
            </a:p>
          </p:txBody>
        </p:sp>
        <p:sp>
          <p:nvSpPr>
            <p:cNvPr id="51" name="object 51"/>
            <p:cNvSpPr/>
            <p:nvPr/>
          </p:nvSpPr>
          <p:spPr>
            <a:xfrm>
              <a:off x="4520311" y="830379"/>
              <a:ext cx="0" cy="470534"/>
            </a:xfrm>
            <a:custGeom>
              <a:avLst/>
              <a:gdLst/>
              <a:ahLst/>
              <a:cxnLst/>
              <a:rect l="l" t="t" r="r" b="b"/>
              <a:pathLst>
                <a:path h="470534">
                  <a:moveTo>
                    <a:pt x="0" y="470329"/>
                  </a:moveTo>
                  <a:lnTo>
                    <a:pt x="0" y="0"/>
                  </a:lnTo>
                </a:path>
              </a:pathLst>
            </a:custGeom>
            <a:ln w="3175">
              <a:solidFill>
                <a:srgbClr val="7F7F7F"/>
              </a:solidFill>
            </a:ln>
          </p:spPr>
          <p:txBody>
            <a:bodyPr wrap="square" lIns="0" tIns="0" rIns="0" bIns="0" rtlCol="0"/>
            <a:lstStyle/>
            <a:p>
              <a:endParaRPr sz="3567"/>
            </a:p>
          </p:txBody>
        </p:sp>
        <p:sp>
          <p:nvSpPr>
            <p:cNvPr id="52" name="object 52"/>
            <p:cNvSpPr/>
            <p:nvPr/>
          </p:nvSpPr>
          <p:spPr>
            <a:xfrm>
              <a:off x="4520311" y="817679"/>
              <a:ext cx="0" cy="12700"/>
            </a:xfrm>
            <a:custGeom>
              <a:avLst/>
              <a:gdLst/>
              <a:ahLst/>
              <a:cxnLst/>
              <a:rect l="l" t="t" r="r" b="b"/>
              <a:pathLst>
                <a:path h="12700">
                  <a:moveTo>
                    <a:pt x="0" y="12700"/>
                  </a:moveTo>
                  <a:lnTo>
                    <a:pt x="0" y="0"/>
                  </a:lnTo>
                </a:path>
              </a:pathLst>
            </a:custGeom>
            <a:ln w="3175">
              <a:solidFill>
                <a:srgbClr val="AFAFAF"/>
              </a:solidFill>
            </a:ln>
          </p:spPr>
          <p:txBody>
            <a:bodyPr wrap="square" lIns="0" tIns="0" rIns="0" bIns="0" rtlCol="0"/>
            <a:lstStyle/>
            <a:p>
              <a:endParaRPr sz="3567"/>
            </a:p>
          </p:txBody>
        </p:sp>
        <p:sp>
          <p:nvSpPr>
            <p:cNvPr id="53" name="object 53"/>
            <p:cNvSpPr/>
            <p:nvPr/>
          </p:nvSpPr>
          <p:spPr>
            <a:xfrm>
              <a:off x="4520311" y="804979"/>
              <a:ext cx="0" cy="12700"/>
            </a:xfrm>
            <a:custGeom>
              <a:avLst/>
              <a:gdLst/>
              <a:ahLst/>
              <a:cxnLst/>
              <a:rect l="l" t="t" r="r" b="b"/>
              <a:pathLst>
                <a:path h="12700">
                  <a:moveTo>
                    <a:pt x="0" y="12700"/>
                  </a:moveTo>
                  <a:lnTo>
                    <a:pt x="0" y="0"/>
                  </a:lnTo>
                </a:path>
              </a:pathLst>
            </a:custGeom>
            <a:ln w="3175">
              <a:solidFill>
                <a:srgbClr val="CECECE"/>
              </a:solidFill>
            </a:ln>
          </p:spPr>
          <p:txBody>
            <a:bodyPr wrap="square" lIns="0" tIns="0" rIns="0" bIns="0" rtlCol="0"/>
            <a:lstStyle/>
            <a:p>
              <a:endParaRPr sz="3567"/>
            </a:p>
          </p:txBody>
        </p:sp>
        <p:sp>
          <p:nvSpPr>
            <p:cNvPr id="54" name="object 54"/>
            <p:cNvSpPr/>
            <p:nvPr/>
          </p:nvSpPr>
          <p:spPr>
            <a:xfrm>
              <a:off x="4520311" y="792279"/>
              <a:ext cx="0" cy="12700"/>
            </a:xfrm>
            <a:custGeom>
              <a:avLst/>
              <a:gdLst/>
              <a:ahLst/>
              <a:cxnLst/>
              <a:rect l="l" t="t" r="r" b="b"/>
              <a:pathLst>
                <a:path h="12700">
                  <a:moveTo>
                    <a:pt x="0" y="12700"/>
                  </a:moveTo>
                  <a:lnTo>
                    <a:pt x="0" y="0"/>
                  </a:lnTo>
                </a:path>
              </a:pathLst>
            </a:custGeom>
            <a:ln w="3175">
              <a:solidFill>
                <a:srgbClr val="EFEFEF"/>
              </a:solidFill>
            </a:ln>
          </p:spPr>
          <p:txBody>
            <a:bodyPr wrap="square" lIns="0" tIns="0" rIns="0" bIns="0" rtlCol="0"/>
            <a:lstStyle/>
            <a:p>
              <a:endParaRPr sz="3567"/>
            </a:p>
          </p:txBody>
        </p:sp>
      </p:grpSp>
      <p:sp>
        <p:nvSpPr>
          <p:cNvPr id="55" name="object 55"/>
          <p:cNvSpPr txBox="1"/>
          <p:nvPr/>
        </p:nvSpPr>
        <p:spPr>
          <a:xfrm>
            <a:off x="1666713" y="748921"/>
            <a:ext cx="8832349" cy="5775395"/>
          </a:xfrm>
          <a:prstGeom prst="rect">
            <a:avLst/>
          </a:prstGeom>
        </p:spPr>
        <p:txBody>
          <a:bodyPr vert="horz" wrap="square" lIns="0" tIns="174910" rIns="0" bIns="0" rtlCol="0">
            <a:spAutoFit/>
          </a:bodyPr>
          <a:lstStyle/>
          <a:p>
            <a:pPr marL="75503">
              <a:spcBef>
                <a:spcPts val="1377"/>
              </a:spcBef>
            </a:pPr>
            <a:r>
              <a:rPr sz="2774" spc="20" dirty="0">
                <a:solidFill>
                  <a:srgbClr val="3333B2"/>
                </a:solidFill>
                <a:latin typeface="LM Sans 12"/>
                <a:cs typeface="LM Sans 12"/>
              </a:rPr>
              <a:t>Computing inverses </a:t>
            </a:r>
            <a:r>
              <a:rPr sz="2774" spc="40" dirty="0">
                <a:solidFill>
                  <a:srgbClr val="3333B2"/>
                </a:solidFill>
                <a:latin typeface="LM Sans 12"/>
                <a:cs typeface="LM Sans 12"/>
              </a:rPr>
              <a:t>modulo</a:t>
            </a:r>
            <a:r>
              <a:rPr sz="2774" spc="10" dirty="0">
                <a:solidFill>
                  <a:srgbClr val="3333B2"/>
                </a:solidFill>
                <a:latin typeface="LM Sans 12"/>
                <a:cs typeface="LM Sans 12"/>
              </a:rPr>
              <a:t> </a:t>
            </a:r>
            <a:r>
              <a:rPr sz="2774" i="1" spc="119" dirty="0">
                <a:solidFill>
                  <a:srgbClr val="3333B2"/>
                </a:solidFill>
                <a:latin typeface="Arial"/>
                <a:cs typeface="Arial"/>
              </a:rPr>
              <a:t>m</a:t>
            </a:r>
            <a:endParaRPr sz="2774">
              <a:latin typeface="Arial"/>
              <a:cs typeface="Arial"/>
            </a:endParaRPr>
          </a:p>
          <a:p>
            <a:pPr marL="135905">
              <a:spcBef>
                <a:spcPts val="931"/>
              </a:spcBef>
            </a:pPr>
            <a:r>
              <a:rPr sz="2378" spc="-30" dirty="0">
                <a:solidFill>
                  <a:srgbClr val="3333B2"/>
                </a:solidFill>
                <a:latin typeface="LM Sans 12"/>
                <a:cs typeface="LM Sans 12"/>
              </a:rPr>
              <a:t>Theorem</a:t>
            </a:r>
            <a:endParaRPr sz="2378">
              <a:latin typeface="LM Sans 12"/>
              <a:cs typeface="LM Sans 12"/>
            </a:endParaRPr>
          </a:p>
          <a:p>
            <a:pPr marL="135905">
              <a:spcBef>
                <a:spcPts val="426"/>
              </a:spcBef>
            </a:pPr>
            <a:r>
              <a:rPr sz="2180" i="1" spc="-20" dirty="0">
                <a:latin typeface="LM Sans 10"/>
                <a:cs typeface="LM Sans 10"/>
              </a:rPr>
              <a:t>If </a:t>
            </a:r>
            <a:r>
              <a:rPr sz="2180" i="1" spc="50" dirty="0">
                <a:latin typeface="Times New Roman"/>
                <a:cs typeface="Times New Roman"/>
              </a:rPr>
              <a:t>a </a:t>
            </a:r>
            <a:r>
              <a:rPr sz="2180" i="1" spc="-20" dirty="0">
                <a:latin typeface="LM Sans 10"/>
                <a:cs typeface="LM Sans 10"/>
              </a:rPr>
              <a:t>and </a:t>
            </a:r>
            <a:r>
              <a:rPr sz="2180" i="1" spc="317" dirty="0">
                <a:latin typeface="Times New Roman"/>
                <a:cs typeface="Times New Roman"/>
              </a:rPr>
              <a:t>m </a:t>
            </a:r>
            <a:r>
              <a:rPr sz="2180" i="1" spc="-40" dirty="0">
                <a:latin typeface="LM Sans 10"/>
                <a:cs typeface="LM Sans 10"/>
              </a:rPr>
              <a:t>are </a:t>
            </a:r>
            <a:r>
              <a:rPr sz="2180" i="1" spc="-20" dirty="0">
                <a:latin typeface="LM Sans 10"/>
                <a:cs typeface="LM Sans 10"/>
              </a:rPr>
              <a:t>relatively </a:t>
            </a:r>
            <a:r>
              <a:rPr sz="2180" i="1" spc="-30" dirty="0">
                <a:latin typeface="LM Sans 10"/>
                <a:cs typeface="LM Sans 10"/>
              </a:rPr>
              <a:t>prime </a:t>
            </a:r>
            <a:r>
              <a:rPr sz="2180" i="1" spc="-20" dirty="0">
                <a:latin typeface="LM Sans 10"/>
                <a:cs typeface="LM Sans 10"/>
              </a:rPr>
              <a:t>integers </a:t>
            </a:r>
            <a:r>
              <a:rPr sz="2180" i="1" spc="-10" dirty="0">
                <a:latin typeface="LM Sans 10"/>
                <a:cs typeface="LM Sans 10"/>
              </a:rPr>
              <a:t>with </a:t>
            </a:r>
            <a:r>
              <a:rPr sz="2180" i="1" spc="317" dirty="0">
                <a:latin typeface="Times New Roman"/>
                <a:cs typeface="Times New Roman"/>
              </a:rPr>
              <a:t>m </a:t>
            </a:r>
            <a:r>
              <a:rPr sz="2180" i="1" spc="208" dirty="0">
                <a:latin typeface="Times New Roman"/>
                <a:cs typeface="Times New Roman"/>
              </a:rPr>
              <a:t>&gt; </a:t>
            </a:r>
            <a:r>
              <a:rPr sz="2180" spc="-10" dirty="0">
                <a:latin typeface="MathJax_Main"/>
                <a:cs typeface="MathJax_Main"/>
              </a:rPr>
              <a:t>1</a:t>
            </a:r>
            <a:r>
              <a:rPr sz="2180" i="1" spc="-10" dirty="0">
                <a:latin typeface="LM Sans 10"/>
                <a:cs typeface="LM Sans 10"/>
              </a:rPr>
              <a:t>, then </a:t>
            </a:r>
            <a:r>
              <a:rPr sz="2180" i="1" spc="-20" dirty="0">
                <a:latin typeface="LM Sans 10"/>
                <a:cs typeface="LM Sans 10"/>
              </a:rPr>
              <a:t>an inverse </a:t>
            </a:r>
            <a:r>
              <a:rPr sz="2180" i="1" spc="-10" dirty="0">
                <a:latin typeface="LM Sans 10"/>
                <a:cs typeface="LM Sans 10"/>
              </a:rPr>
              <a:t>of</a:t>
            </a:r>
            <a:r>
              <a:rPr sz="2180" i="1" spc="-307" dirty="0">
                <a:latin typeface="LM Sans 10"/>
                <a:cs typeface="LM Sans 10"/>
              </a:rPr>
              <a:t> </a:t>
            </a:r>
            <a:r>
              <a:rPr sz="2180" i="1" spc="50" dirty="0">
                <a:latin typeface="Times New Roman"/>
                <a:cs typeface="Times New Roman"/>
              </a:rPr>
              <a:t>a</a:t>
            </a:r>
            <a:endParaRPr sz="2180">
              <a:latin typeface="Times New Roman"/>
              <a:cs typeface="Times New Roman"/>
            </a:endParaRPr>
          </a:p>
          <a:p>
            <a:pPr marL="135905">
              <a:spcBef>
                <a:spcPts val="69"/>
              </a:spcBef>
            </a:pPr>
            <a:r>
              <a:rPr sz="2180" i="1" spc="-10" dirty="0">
                <a:latin typeface="LM Sans 10"/>
                <a:cs typeface="LM Sans 10"/>
              </a:rPr>
              <a:t>modulo </a:t>
            </a:r>
            <a:r>
              <a:rPr sz="2180" i="1" spc="317" dirty="0">
                <a:latin typeface="Times New Roman"/>
                <a:cs typeface="Times New Roman"/>
              </a:rPr>
              <a:t>m </a:t>
            </a:r>
            <a:r>
              <a:rPr sz="2180" i="1" spc="-10" dirty="0">
                <a:latin typeface="LM Sans 10"/>
                <a:cs typeface="LM Sans 10"/>
              </a:rPr>
              <a:t>exists. </a:t>
            </a:r>
            <a:r>
              <a:rPr sz="2180" i="1" spc="-30" dirty="0">
                <a:latin typeface="LM Sans 10"/>
                <a:cs typeface="LM Sans 10"/>
              </a:rPr>
              <a:t>Furthermore, </a:t>
            </a:r>
            <a:r>
              <a:rPr sz="2180" i="1" spc="-10" dirty="0">
                <a:latin typeface="LM Sans 10"/>
                <a:cs typeface="LM Sans 10"/>
              </a:rPr>
              <a:t>this </a:t>
            </a:r>
            <a:r>
              <a:rPr sz="2180" i="1" spc="-20" dirty="0">
                <a:latin typeface="LM Sans 10"/>
                <a:cs typeface="LM Sans 10"/>
              </a:rPr>
              <a:t>inverse is unique </a:t>
            </a:r>
            <a:r>
              <a:rPr sz="2180" i="1" spc="-10" dirty="0">
                <a:latin typeface="LM Sans 10"/>
                <a:cs typeface="LM Sans 10"/>
              </a:rPr>
              <a:t>modulo</a:t>
            </a:r>
            <a:r>
              <a:rPr sz="2180" i="1" spc="139" dirty="0">
                <a:latin typeface="LM Sans 10"/>
                <a:cs typeface="LM Sans 10"/>
              </a:rPr>
              <a:t> </a:t>
            </a:r>
            <a:r>
              <a:rPr sz="2180" i="1" spc="159" dirty="0">
                <a:latin typeface="Times New Roman"/>
                <a:cs typeface="Times New Roman"/>
              </a:rPr>
              <a:t>m</a:t>
            </a:r>
            <a:r>
              <a:rPr sz="2180" i="1" spc="159" dirty="0">
                <a:latin typeface="LM Sans 10"/>
                <a:cs typeface="LM Sans 10"/>
              </a:rPr>
              <a:t>.</a:t>
            </a:r>
            <a:endParaRPr sz="2180">
              <a:latin typeface="LM Sans 10"/>
              <a:cs typeface="LM Sans 10"/>
            </a:endParaRPr>
          </a:p>
          <a:p>
            <a:pPr marL="135905">
              <a:spcBef>
                <a:spcPts val="1823"/>
              </a:spcBef>
            </a:pPr>
            <a:r>
              <a:rPr sz="2180" spc="-10" dirty="0">
                <a:latin typeface="LM Sans 10"/>
                <a:cs typeface="LM Sans 10"/>
              </a:rPr>
              <a:t>Proof: </a:t>
            </a:r>
            <a:r>
              <a:rPr sz="2180" spc="-20" dirty="0">
                <a:latin typeface="LM Sans 10"/>
                <a:cs typeface="LM Sans 10"/>
              </a:rPr>
              <a:t>By </a:t>
            </a:r>
            <a:r>
              <a:rPr sz="2180" spc="-30" dirty="0">
                <a:latin typeface="LM Sans 10"/>
                <a:cs typeface="LM Sans 10"/>
              </a:rPr>
              <a:t>Theorem </a:t>
            </a:r>
            <a:r>
              <a:rPr sz="2180" spc="-20" dirty="0">
                <a:latin typeface="LM Sans 10"/>
                <a:cs typeface="LM Sans 10"/>
              </a:rPr>
              <a:t>A, </a:t>
            </a:r>
            <a:r>
              <a:rPr sz="2180" spc="-10" dirty="0">
                <a:latin typeface="LM Sans 10"/>
                <a:cs typeface="LM Sans 10"/>
              </a:rPr>
              <a:t>since </a:t>
            </a:r>
            <a:r>
              <a:rPr sz="2180" dirty="0">
                <a:latin typeface="LM Sans 10"/>
                <a:cs typeface="LM Sans 10"/>
              </a:rPr>
              <a:t>gcd</a:t>
            </a:r>
            <a:r>
              <a:rPr sz="2180" dirty="0">
                <a:latin typeface="MathJax_Main"/>
                <a:cs typeface="MathJax_Main"/>
              </a:rPr>
              <a:t>(</a:t>
            </a:r>
            <a:r>
              <a:rPr sz="2180" i="1" dirty="0">
                <a:latin typeface="Times New Roman"/>
                <a:cs typeface="Times New Roman"/>
              </a:rPr>
              <a:t>a, </a:t>
            </a:r>
            <a:r>
              <a:rPr sz="2180" i="1" spc="149" dirty="0">
                <a:latin typeface="Times New Roman"/>
                <a:cs typeface="Times New Roman"/>
              </a:rPr>
              <a:t>m</a:t>
            </a:r>
            <a:r>
              <a:rPr sz="2180" spc="149" dirty="0">
                <a:latin typeface="MathJax_Main"/>
                <a:cs typeface="MathJax_Main"/>
              </a:rPr>
              <a:t>) </a:t>
            </a:r>
            <a:r>
              <a:rPr sz="2180" spc="-20" dirty="0">
                <a:latin typeface="MathJax_Main"/>
                <a:cs typeface="MathJax_Main"/>
              </a:rPr>
              <a:t>= 1</a:t>
            </a:r>
            <a:r>
              <a:rPr sz="2180" spc="-20" dirty="0">
                <a:latin typeface="LM Sans 10"/>
                <a:cs typeface="LM Sans 10"/>
              </a:rPr>
              <a:t>, </a:t>
            </a:r>
            <a:r>
              <a:rPr sz="2180" spc="-10" dirty="0">
                <a:latin typeface="LM Sans 10"/>
                <a:cs typeface="LM Sans 10"/>
              </a:rPr>
              <a:t>there exists </a:t>
            </a:r>
            <a:r>
              <a:rPr sz="2180" i="1" spc="159" dirty="0">
                <a:latin typeface="Times New Roman"/>
                <a:cs typeface="Times New Roman"/>
              </a:rPr>
              <a:t>s </a:t>
            </a:r>
            <a:r>
              <a:rPr sz="2180" spc="-20" dirty="0">
                <a:latin typeface="LM Sans 10"/>
                <a:cs typeface="LM Sans 10"/>
              </a:rPr>
              <a:t>and </a:t>
            </a:r>
            <a:r>
              <a:rPr sz="2180" i="1" spc="168" dirty="0">
                <a:latin typeface="Times New Roman"/>
                <a:cs typeface="Times New Roman"/>
              </a:rPr>
              <a:t>t </a:t>
            </a:r>
            <a:r>
              <a:rPr sz="2180" spc="-10" dirty="0">
                <a:latin typeface="LM Sans 10"/>
                <a:cs typeface="LM Sans 10"/>
              </a:rPr>
              <a:t>such</a:t>
            </a:r>
            <a:r>
              <a:rPr sz="2180" spc="149" dirty="0">
                <a:latin typeface="LM Sans 10"/>
                <a:cs typeface="LM Sans 10"/>
              </a:rPr>
              <a:t> </a:t>
            </a:r>
            <a:r>
              <a:rPr sz="2180" spc="-10" dirty="0">
                <a:latin typeface="LM Sans 10"/>
                <a:cs typeface="LM Sans 10"/>
              </a:rPr>
              <a:t>that</a:t>
            </a:r>
            <a:endParaRPr sz="2180">
              <a:latin typeface="LM Sans 10"/>
              <a:cs typeface="LM Sans 10"/>
            </a:endParaRPr>
          </a:p>
          <a:p>
            <a:pPr marL="22651" algn="ctr">
              <a:spcBef>
                <a:spcPts val="1338"/>
              </a:spcBef>
            </a:pPr>
            <a:r>
              <a:rPr sz="2180" i="1" spc="99" dirty="0">
                <a:latin typeface="Times New Roman"/>
                <a:cs typeface="Times New Roman"/>
              </a:rPr>
              <a:t>sa </a:t>
            </a:r>
            <a:r>
              <a:rPr sz="2180" spc="-20" dirty="0">
                <a:latin typeface="MathJax_Main"/>
                <a:cs typeface="MathJax_Main"/>
              </a:rPr>
              <a:t>+ </a:t>
            </a:r>
            <a:r>
              <a:rPr sz="2180" i="1" spc="248" dirty="0">
                <a:latin typeface="Times New Roman"/>
                <a:cs typeface="Times New Roman"/>
              </a:rPr>
              <a:t>tm</a:t>
            </a:r>
            <a:r>
              <a:rPr sz="2180" i="1" spc="-119" dirty="0">
                <a:latin typeface="Times New Roman"/>
                <a:cs typeface="Times New Roman"/>
              </a:rPr>
              <a:t> </a:t>
            </a:r>
            <a:r>
              <a:rPr sz="2180" spc="-20" dirty="0">
                <a:latin typeface="MathJax_Main"/>
                <a:cs typeface="MathJax_Main"/>
              </a:rPr>
              <a:t>= </a:t>
            </a:r>
            <a:r>
              <a:rPr sz="2180" spc="10" dirty="0">
                <a:latin typeface="MathJax_Main"/>
                <a:cs typeface="MathJax_Main"/>
              </a:rPr>
              <a:t>1</a:t>
            </a:r>
            <a:r>
              <a:rPr sz="2180" i="1" spc="10" dirty="0">
                <a:latin typeface="Times New Roman"/>
                <a:cs typeface="Times New Roman"/>
              </a:rPr>
              <a:t>.</a:t>
            </a:r>
            <a:endParaRPr sz="2180">
              <a:latin typeface="Times New Roman"/>
              <a:cs typeface="Times New Roman"/>
            </a:endParaRPr>
          </a:p>
          <a:p>
            <a:pPr marL="135905">
              <a:spcBef>
                <a:spcPts val="1338"/>
              </a:spcBef>
            </a:pPr>
            <a:r>
              <a:rPr sz="2180" spc="-20" dirty="0">
                <a:latin typeface="LM Sans 10"/>
                <a:cs typeface="LM Sans 10"/>
              </a:rPr>
              <a:t>This implies </a:t>
            </a:r>
            <a:r>
              <a:rPr sz="2180" i="1" spc="99" dirty="0">
                <a:latin typeface="Times New Roman"/>
                <a:cs typeface="Times New Roman"/>
              </a:rPr>
              <a:t>sa </a:t>
            </a:r>
            <a:r>
              <a:rPr sz="2180" spc="-20" dirty="0">
                <a:latin typeface="MathJax_Main"/>
                <a:cs typeface="MathJax_Main"/>
              </a:rPr>
              <a:t>+ </a:t>
            </a:r>
            <a:r>
              <a:rPr sz="2180" i="1" spc="248" dirty="0">
                <a:latin typeface="Times New Roman"/>
                <a:cs typeface="Times New Roman"/>
              </a:rPr>
              <a:t>tm </a:t>
            </a:r>
            <a:r>
              <a:rPr sz="2180" i="1" spc="404" dirty="0">
                <a:latin typeface="Arial"/>
                <a:cs typeface="Arial"/>
              </a:rPr>
              <a:t>≡ </a:t>
            </a:r>
            <a:r>
              <a:rPr sz="2180" spc="-10" dirty="0">
                <a:latin typeface="MathJax_Main"/>
                <a:cs typeface="MathJax_Main"/>
              </a:rPr>
              <a:t>1 (mod </a:t>
            </a:r>
            <a:r>
              <a:rPr sz="2180" i="1" spc="119" dirty="0">
                <a:latin typeface="Times New Roman"/>
                <a:cs typeface="Times New Roman"/>
              </a:rPr>
              <a:t>m</a:t>
            </a:r>
            <a:r>
              <a:rPr sz="2180" spc="119" dirty="0">
                <a:latin typeface="MathJax_Main"/>
                <a:cs typeface="MathJax_Main"/>
              </a:rPr>
              <a:t>)</a:t>
            </a:r>
            <a:r>
              <a:rPr sz="2180" i="1" spc="119" dirty="0">
                <a:latin typeface="Times New Roman"/>
                <a:cs typeface="Times New Roman"/>
              </a:rPr>
              <a:t>. </a:t>
            </a:r>
            <a:r>
              <a:rPr sz="2180" spc="-20" dirty="0">
                <a:latin typeface="LM Sans 10"/>
                <a:cs typeface="LM Sans 10"/>
              </a:rPr>
              <a:t>Since </a:t>
            </a:r>
            <a:r>
              <a:rPr sz="2180" i="1" spc="248" dirty="0">
                <a:latin typeface="Times New Roman"/>
                <a:cs typeface="Times New Roman"/>
              </a:rPr>
              <a:t>tm </a:t>
            </a:r>
            <a:r>
              <a:rPr sz="2180" i="1" spc="404" dirty="0">
                <a:latin typeface="Arial"/>
                <a:cs typeface="Arial"/>
              </a:rPr>
              <a:t>≡</a:t>
            </a:r>
            <a:r>
              <a:rPr sz="2180" i="1" spc="-357" dirty="0">
                <a:latin typeface="Arial"/>
                <a:cs typeface="Arial"/>
              </a:rPr>
              <a:t> </a:t>
            </a:r>
            <a:r>
              <a:rPr sz="2180" spc="-10" dirty="0">
                <a:latin typeface="MathJax_Main"/>
                <a:cs typeface="MathJax_Main"/>
              </a:rPr>
              <a:t>0 (mod </a:t>
            </a:r>
            <a:r>
              <a:rPr sz="2180" i="1" spc="99" dirty="0">
                <a:latin typeface="Times New Roman"/>
                <a:cs typeface="Times New Roman"/>
              </a:rPr>
              <a:t>m</a:t>
            </a:r>
            <a:r>
              <a:rPr sz="2180" spc="99" dirty="0">
                <a:latin typeface="MathJax_Main"/>
                <a:cs typeface="MathJax_Main"/>
              </a:rPr>
              <a:t>)</a:t>
            </a:r>
            <a:r>
              <a:rPr sz="2180" spc="99" dirty="0">
                <a:latin typeface="LM Sans 10"/>
                <a:cs typeface="LM Sans 10"/>
              </a:rPr>
              <a:t>, </a:t>
            </a:r>
            <a:r>
              <a:rPr sz="2180" spc="-10" dirty="0">
                <a:latin typeface="LM Sans 10"/>
                <a:cs typeface="LM Sans 10"/>
              </a:rPr>
              <a:t>so</a:t>
            </a:r>
            <a:endParaRPr sz="2180">
              <a:latin typeface="LM Sans 10"/>
              <a:cs typeface="LM Sans 10"/>
            </a:endParaRPr>
          </a:p>
          <a:p>
            <a:pPr marL="135905">
              <a:spcBef>
                <a:spcPts val="69"/>
              </a:spcBef>
            </a:pPr>
            <a:r>
              <a:rPr sz="2180" i="1" spc="99" dirty="0">
                <a:latin typeface="Times New Roman"/>
                <a:cs typeface="Times New Roman"/>
              </a:rPr>
              <a:t>sa </a:t>
            </a:r>
            <a:r>
              <a:rPr sz="2180" i="1" spc="404" dirty="0">
                <a:latin typeface="Arial"/>
                <a:cs typeface="Arial"/>
              </a:rPr>
              <a:t>≡ </a:t>
            </a:r>
            <a:r>
              <a:rPr sz="2180" spc="-10" dirty="0">
                <a:latin typeface="MathJax_Main"/>
                <a:cs typeface="MathJax_Main"/>
              </a:rPr>
              <a:t>1 (mod </a:t>
            </a:r>
            <a:r>
              <a:rPr sz="2180" i="1" spc="99" dirty="0">
                <a:latin typeface="Times New Roman"/>
                <a:cs typeface="Times New Roman"/>
              </a:rPr>
              <a:t>m</a:t>
            </a:r>
            <a:r>
              <a:rPr sz="2180" spc="99" dirty="0">
                <a:latin typeface="MathJax_Main"/>
                <a:cs typeface="MathJax_Main"/>
              </a:rPr>
              <a:t>)</a:t>
            </a:r>
            <a:r>
              <a:rPr sz="2180" spc="99" dirty="0">
                <a:latin typeface="LM Sans 10"/>
                <a:cs typeface="LM Sans 10"/>
              </a:rPr>
              <a:t>, </a:t>
            </a:r>
            <a:r>
              <a:rPr sz="2180" spc="-10" dirty="0">
                <a:latin typeface="LM Sans 10"/>
                <a:cs typeface="LM Sans 10"/>
              </a:rPr>
              <a:t>which </a:t>
            </a:r>
            <a:r>
              <a:rPr sz="2180" spc="-20" dirty="0">
                <a:latin typeface="LM Sans 10"/>
                <a:cs typeface="LM Sans 10"/>
              </a:rPr>
              <a:t>implies </a:t>
            </a:r>
            <a:r>
              <a:rPr sz="2180" i="1" spc="159" dirty="0">
                <a:latin typeface="Times New Roman"/>
                <a:cs typeface="Times New Roman"/>
              </a:rPr>
              <a:t>s </a:t>
            </a:r>
            <a:r>
              <a:rPr sz="2180" spc="-20" dirty="0">
                <a:latin typeface="LM Sans 10"/>
                <a:cs typeface="LM Sans 10"/>
              </a:rPr>
              <a:t>is an inverse </a:t>
            </a:r>
            <a:r>
              <a:rPr sz="2180" spc="-10" dirty="0">
                <a:latin typeface="LM Sans 10"/>
                <a:cs typeface="LM Sans 10"/>
              </a:rPr>
              <a:t>of </a:t>
            </a:r>
            <a:r>
              <a:rPr sz="2180" i="1" spc="50" dirty="0">
                <a:latin typeface="Times New Roman"/>
                <a:cs typeface="Times New Roman"/>
              </a:rPr>
              <a:t>a </a:t>
            </a:r>
            <a:r>
              <a:rPr sz="2180" spc="-10" dirty="0">
                <a:latin typeface="LM Sans 10"/>
                <a:cs typeface="LM Sans 10"/>
              </a:rPr>
              <a:t>modulo</a:t>
            </a:r>
            <a:r>
              <a:rPr sz="2180" spc="-59" dirty="0">
                <a:latin typeface="LM Sans 10"/>
                <a:cs typeface="LM Sans 10"/>
              </a:rPr>
              <a:t> </a:t>
            </a:r>
            <a:r>
              <a:rPr sz="2180" i="1" spc="159" dirty="0">
                <a:latin typeface="Times New Roman"/>
                <a:cs typeface="Times New Roman"/>
              </a:rPr>
              <a:t>m</a:t>
            </a:r>
            <a:r>
              <a:rPr sz="2180" spc="159" dirty="0">
                <a:latin typeface="LM Sans 10"/>
                <a:cs typeface="LM Sans 10"/>
              </a:rPr>
              <a:t>.</a:t>
            </a:r>
            <a:endParaRPr sz="2180">
              <a:latin typeface="LM Sans 10"/>
              <a:cs typeface="LM Sans 10"/>
            </a:endParaRPr>
          </a:p>
          <a:p>
            <a:pPr marL="135905">
              <a:spcBef>
                <a:spcPts val="69"/>
              </a:spcBef>
            </a:pPr>
            <a:r>
              <a:rPr sz="2180" spc="-20" dirty="0">
                <a:latin typeface="LM Sans 10"/>
                <a:cs typeface="LM Sans 10"/>
              </a:rPr>
              <a:t>It remains </a:t>
            </a:r>
            <a:r>
              <a:rPr sz="2180" spc="-10" dirty="0">
                <a:latin typeface="LM Sans 10"/>
                <a:cs typeface="LM Sans 10"/>
              </a:rPr>
              <a:t>to </a:t>
            </a:r>
            <a:r>
              <a:rPr sz="2180" spc="-30" dirty="0">
                <a:latin typeface="LM Sans 10"/>
                <a:cs typeface="LM Sans 10"/>
              </a:rPr>
              <a:t>show </a:t>
            </a:r>
            <a:r>
              <a:rPr sz="2180" spc="-10" dirty="0">
                <a:latin typeface="LM Sans 10"/>
                <a:cs typeface="LM Sans 10"/>
              </a:rPr>
              <a:t>that this </a:t>
            </a:r>
            <a:r>
              <a:rPr sz="2180" spc="-20" dirty="0">
                <a:latin typeface="LM Sans 10"/>
                <a:cs typeface="LM Sans 10"/>
              </a:rPr>
              <a:t>inverse is unique </a:t>
            </a:r>
            <a:r>
              <a:rPr sz="2180" spc="-10" dirty="0">
                <a:latin typeface="LM Sans 10"/>
                <a:cs typeface="LM Sans 10"/>
              </a:rPr>
              <a:t>modulo </a:t>
            </a:r>
            <a:r>
              <a:rPr sz="2180" i="1" spc="159" dirty="0">
                <a:latin typeface="Times New Roman"/>
                <a:cs typeface="Times New Roman"/>
              </a:rPr>
              <a:t>m</a:t>
            </a:r>
            <a:r>
              <a:rPr sz="2180" spc="159" dirty="0">
                <a:latin typeface="LM Sans 10"/>
                <a:cs typeface="LM Sans 10"/>
              </a:rPr>
              <a:t>. </a:t>
            </a:r>
            <a:r>
              <a:rPr sz="2180" spc="-10" dirty="0">
                <a:latin typeface="LM Sans 10"/>
                <a:cs typeface="LM Sans 10"/>
              </a:rPr>
              <a:t>Suppose </a:t>
            </a:r>
            <a:r>
              <a:rPr sz="2180" i="1" spc="159" dirty="0">
                <a:latin typeface="Times New Roman"/>
                <a:cs typeface="Times New Roman"/>
              </a:rPr>
              <a:t>s </a:t>
            </a:r>
            <a:r>
              <a:rPr sz="2180" spc="-20" dirty="0">
                <a:latin typeface="LM Sans 10"/>
                <a:cs typeface="LM Sans 10"/>
              </a:rPr>
              <a:t>and</a:t>
            </a:r>
            <a:r>
              <a:rPr sz="2180" spc="-69" dirty="0">
                <a:latin typeface="LM Sans 10"/>
                <a:cs typeface="LM Sans 10"/>
              </a:rPr>
              <a:t> </a:t>
            </a:r>
            <a:r>
              <a:rPr sz="2180" i="1" spc="69" dirty="0">
                <a:latin typeface="Times New Roman"/>
                <a:cs typeface="Times New Roman"/>
              </a:rPr>
              <a:t>s</a:t>
            </a:r>
            <a:r>
              <a:rPr sz="2378" i="1" spc="103" baseline="27777" dirty="0">
                <a:latin typeface="BABEL Unicode"/>
                <a:cs typeface="BABEL Unicode"/>
              </a:rPr>
              <a:t>j</a:t>
            </a:r>
            <a:endParaRPr sz="2378" baseline="27777">
              <a:latin typeface="BABEL Unicode"/>
              <a:cs typeface="BABEL Unicode"/>
            </a:endParaRPr>
          </a:p>
          <a:p>
            <a:pPr marL="135905">
              <a:spcBef>
                <a:spcPts val="69"/>
              </a:spcBef>
            </a:pPr>
            <a:r>
              <a:rPr sz="2180" spc="-40" dirty="0">
                <a:latin typeface="LM Sans 10"/>
                <a:cs typeface="LM Sans 10"/>
              </a:rPr>
              <a:t>are </a:t>
            </a:r>
            <a:r>
              <a:rPr sz="2180" spc="-20" dirty="0">
                <a:latin typeface="LM Sans 10"/>
                <a:cs typeface="LM Sans 10"/>
              </a:rPr>
              <a:t>inverses </a:t>
            </a:r>
            <a:r>
              <a:rPr sz="2180" spc="-10" dirty="0">
                <a:latin typeface="LM Sans 10"/>
                <a:cs typeface="LM Sans 10"/>
              </a:rPr>
              <a:t>of </a:t>
            </a:r>
            <a:r>
              <a:rPr sz="2180" i="1" spc="50" dirty="0">
                <a:latin typeface="Times New Roman"/>
                <a:cs typeface="Times New Roman"/>
              </a:rPr>
              <a:t>a </a:t>
            </a:r>
            <a:r>
              <a:rPr sz="2180" spc="-10" dirty="0">
                <a:latin typeface="LM Sans 10"/>
                <a:cs typeface="LM Sans 10"/>
              </a:rPr>
              <a:t>modulo </a:t>
            </a:r>
            <a:r>
              <a:rPr sz="2180" i="1" spc="159" dirty="0">
                <a:latin typeface="Times New Roman"/>
                <a:cs typeface="Times New Roman"/>
              </a:rPr>
              <a:t>m</a:t>
            </a:r>
            <a:r>
              <a:rPr sz="2180" spc="159" dirty="0">
                <a:latin typeface="LM Sans 10"/>
                <a:cs typeface="LM Sans 10"/>
              </a:rPr>
              <a:t>.</a:t>
            </a:r>
            <a:r>
              <a:rPr sz="2180" spc="377" dirty="0">
                <a:latin typeface="LM Sans 10"/>
                <a:cs typeface="LM Sans 10"/>
              </a:rPr>
              <a:t> </a:t>
            </a:r>
            <a:r>
              <a:rPr sz="2180" spc="-20" dirty="0">
                <a:latin typeface="LM Sans 10"/>
                <a:cs typeface="LM Sans 10"/>
              </a:rPr>
              <a:t>Then,</a:t>
            </a:r>
            <a:endParaRPr sz="2180">
              <a:latin typeface="LM Sans 10"/>
              <a:cs typeface="LM Sans 10"/>
            </a:endParaRPr>
          </a:p>
          <a:p>
            <a:pPr marL="22651" algn="ctr">
              <a:spcBef>
                <a:spcPts val="1348"/>
              </a:spcBef>
            </a:pPr>
            <a:r>
              <a:rPr sz="2180" i="1" spc="99" dirty="0">
                <a:latin typeface="Times New Roman"/>
                <a:cs typeface="Times New Roman"/>
              </a:rPr>
              <a:t>sa </a:t>
            </a:r>
            <a:r>
              <a:rPr sz="2180" i="1" spc="404" dirty="0">
                <a:latin typeface="Arial"/>
                <a:cs typeface="Arial"/>
              </a:rPr>
              <a:t>≡ </a:t>
            </a:r>
            <a:r>
              <a:rPr sz="2180" spc="-10" dirty="0">
                <a:latin typeface="MathJax_Main"/>
                <a:cs typeface="MathJax_Main"/>
              </a:rPr>
              <a:t>1 </a:t>
            </a:r>
            <a:r>
              <a:rPr sz="2180" i="1" spc="404" dirty="0">
                <a:latin typeface="Arial"/>
                <a:cs typeface="Arial"/>
              </a:rPr>
              <a:t>≡</a:t>
            </a:r>
            <a:r>
              <a:rPr sz="2180" i="1" spc="-188" dirty="0">
                <a:latin typeface="Arial"/>
                <a:cs typeface="Arial"/>
              </a:rPr>
              <a:t> </a:t>
            </a:r>
            <a:r>
              <a:rPr sz="2180" i="1" spc="99" dirty="0">
                <a:latin typeface="Times New Roman"/>
                <a:cs typeface="Times New Roman"/>
              </a:rPr>
              <a:t>s</a:t>
            </a:r>
            <a:r>
              <a:rPr sz="2378" i="1" spc="149" baseline="31250" dirty="0">
                <a:latin typeface="BABEL Unicode"/>
                <a:cs typeface="BABEL Unicode"/>
              </a:rPr>
              <a:t>j</a:t>
            </a:r>
            <a:r>
              <a:rPr sz="2180" i="1" spc="99" dirty="0">
                <a:latin typeface="Times New Roman"/>
                <a:cs typeface="Times New Roman"/>
              </a:rPr>
              <a:t>a </a:t>
            </a:r>
            <a:r>
              <a:rPr sz="2180" spc="-10" dirty="0">
                <a:latin typeface="MathJax_Main"/>
                <a:cs typeface="MathJax_Main"/>
              </a:rPr>
              <a:t>(mod </a:t>
            </a:r>
            <a:r>
              <a:rPr sz="2180" i="1" spc="119" dirty="0">
                <a:latin typeface="Times New Roman"/>
                <a:cs typeface="Times New Roman"/>
              </a:rPr>
              <a:t>m</a:t>
            </a:r>
            <a:r>
              <a:rPr sz="2180" spc="119" dirty="0">
                <a:latin typeface="MathJax_Main"/>
                <a:cs typeface="MathJax_Main"/>
              </a:rPr>
              <a:t>)</a:t>
            </a:r>
            <a:r>
              <a:rPr sz="2180" i="1" spc="119" dirty="0">
                <a:latin typeface="Times New Roman"/>
                <a:cs typeface="Times New Roman"/>
              </a:rPr>
              <a:t>.</a:t>
            </a:r>
            <a:endParaRPr sz="2180">
              <a:latin typeface="Times New Roman"/>
              <a:cs typeface="Times New Roman"/>
            </a:endParaRPr>
          </a:p>
          <a:p>
            <a:pPr marL="135905">
              <a:spcBef>
                <a:spcPts val="1338"/>
              </a:spcBef>
            </a:pPr>
            <a:r>
              <a:rPr sz="2180" spc="-20" dirty="0">
                <a:latin typeface="LM Sans 10"/>
                <a:cs typeface="LM Sans 10"/>
              </a:rPr>
              <a:t>Since </a:t>
            </a:r>
            <a:r>
              <a:rPr sz="2180" dirty="0">
                <a:latin typeface="LM Sans 10"/>
                <a:cs typeface="LM Sans 10"/>
              </a:rPr>
              <a:t>gcd</a:t>
            </a:r>
            <a:r>
              <a:rPr sz="2180" dirty="0">
                <a:latin typeface="MathJax_Main"/>
                <a:cs typeface="MathJax_Main"/>
              </a:rPr>
              <a:t>(</a:t>
            </a:r>
            <a:r>
              <a:rPr sz="2180" i="1" dirty="0">
                <a:latin typeface="Times New Roman"/>
                <a:cs typeface="Times New Roman"/>
              </a:rPr>
              <a:t>a, </a:t>
            </a:r>
            <a:r>
              <a:rPr sz="2180" i="1" spc="149" dirty="0">
                <a:latin typeface="Times New Roman"/>
                <a:cs typeface="Times New Roman"/>
              </a:rPr>
              <a:t>m</a:t>
            </a:r>
            <a:r>
              <a:rPr sz="2180" spc="149" dirty="0">
                <a:latin typeface="MathJax_Main"/>
                <a:cs typeface="MathJax_Main"/>
              </a:rPr>
              <a:t>) </a:t>
            </a:r>
            <a:r>
              <a:rPr sz="2180" spc="-20" dirty="0">
                <a:latin typeface="MathJax_Main"/>
                <a:cs typeface="MathJax_Main"/>
              </a:rPr>
              <a:t>= 1</a:t>
            </a:r>
            <a:r>
              <a:rPr sz="2180" spc="-20" dirty="0">
                <a:latin typeface="LM Sans 10"/>
                <a:cs typeface="LM Sans 10"/>
              </a:rPr>
              <a:t>, </a:t>
            </a:r>
            <a:r>
              <a:rPr sz="2180" spc="-50" dirty="0">
                <a:latin typeface="LM Sans 10"/>
                <a:cs typeface="LM Sans 10"/>
              </a:rPr>
              <a:t>by </a:t>
            </a:r>
            <a:r>
              <a:rPr sz="2180" spc="-30" dirty="0">
                <a:latin typeface="LM Sans 10"/>
                <a:cs typeface="LM Sans 10"/>
              </a:rPr>
              <a:t>Theorem </a:t>
            </a:r>
            <a:r>
              <a:rPr sz="2180" spc="-20" dirty="0">
                <a:latin typeface="LM Sans 10"/>
                <a:cs typeface="LM Sans 10"/>
              </a:rPr>
              <a:t>B, </a:t>
            </a:r>
            <a:r>
              <a:rPr sz="2180" spc="-50" dirty="0">
                <a:latin typeface="LM Sans 10"/>
                <a:cs typeface="LM Sans 10"/>
              </a:rPr>
              <a:t>we </a:t>
            </a:r>
            <a:r>
              <a:rPr sz="2180" spc="-10" dirty="0">
                <a:latin typeface="LM Sans 10"/>
                <a:cs typeface="LM Sans 10"/>
              </a:rPr>
              <a:t>can </a:t>
            </a:r>
            <a:r>
              <a:rPr sz="2180" spc="-20" dirty="0">
                <a:latin typeface="LM Sans 10"/>
                <a:cs typeface="LM Sans 10"/>
              </a:rPr>
              <a:t>divide </a:t>
            </a:r>
            <a:r>
              <a:rPr sz="2180" dirty="0">
                <a:latin typeface="LM Sans 10"/>
                <a:cs typeface="LM Sans 10"/>
              </a:rPr>
              <a:t>both </a:t>
            </a:r>
            <a:r>
              <a:rPr sz="2180" spc="-10" dirty="0">
                <a:latin typeface="LM Sans 10"/>
                <a:cs typeface="LM Sans 10"/>
              </a:rPr>
              <a:t>sides of</a:t>
            </a:r>
            <a:r>
              <a:rPr sz="2180" spc="-79" dirty="0">
                <a:latin typeface="LM Sans 10"/>
                <a:cs typeface="LM Sans 10"/>
              </a:rPr>
              <a:t> </a:t>
            </a:r>
            <a:r>
              <a:rPr sz="2180" spc="-10" dirty="0">
                <a:latin typeface="LM Sans 10"/>
                <a:cs typeface="LM Sans 10"/>
              </a:rPr>
              <a:t>the</a:t>
            </a:r>
            <a:endParaRPr sz="2180">
              <a:latin typeface="LM Sans 10"/>
              <a:cs typeface="LM Sans 10"/>
            </a:endParaRPr>
          </a:p>
        </p:txBody>
      </p:sp>
    </p:spTree>
    <p:extLst>
      <p:ext uri="{BB962C8B-B14F-4D97-AF65-F5344CB8AC3E}">
        <p14:creationId xmlns:p14="http://schemas.microsoft.com/office/powerpoint/2010/main" val="1080023180"/>
      </p:ext>
    </p:extLst>
  </p:cSld>
  <p:clrMapOvr>
    <a:masterClrMapping/>
  </p:clrMapOvr>
  <p:transition>
    <p:cu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object 43"/>
          <p:cNvSpPr txBox="1"/>
          <p:nvPr/>
        </p:nvSpPr>
        <p:spPr>
          <a:xfrm>
            <a:off x="1528195" y="503867"/>
            <a:ext cx="9131836" cy="199518"/>
          </a:xfrm>
          <a:prstGeom prst="rect">
            <a:avLst/>
          </a:prstGeom>
          <a:solidFill>
            <a:srgbClr val="8484D1"/>
          </a:solidFill>
        </p:spPr>
        <p:txBody>
          <a:bodyPr vert="horz" wrap="square" lIns="0" tIns="16359" rIns="0" bIns="0" rtlCol="0">
            <a:spAutoFit/>
          </a:bodyPr>
          <a:lstStyle/>
          <a:p>
            <a:pPr marL="213925">
              <a:spcBef>
                <a:spcPts val="129"/>
              </a:spcBef>
            </a:pPr>
            <a:r>
              <a:rPr sz="1189" spc="-10" dirty="0">
                <a:solidFill>
                  <a:srgbClr val="FFFFFF"/>
                </a:solidFill>
                <a:latin typeface="LM Sans 8"/>
                <a:cs typeface="LM Sans 8"/>
              </a:rPr>
              <a:t>Applications of </a:t>
            </a:r>
            <a:r>
              <a:rPr sz="1189" dirty="0">
                <a:solidFill>
                  <a:srgbClr val="FFFFFF"/>
                </a:solidFill>
                <a:latin typeface="LM Sans 8"/>
                <a:cs typeface="LM Sans 8"/>
              </a:rPr>
              <a:t>Number</a:t>
            </a:r>
            <a:r>
              <a:rPr sz="1189" spc="-20" dirty="0">
                <a:solidFill>
                  <a:srgbClr val="FFFFFF"/>
                </a:solidFill>
                <a:latin typeface="LM Sans 8"/>
                <a:cs typeface="LM Sans 8"/>
              </a:rPr>
              <a:t> Theory</a:t>
            </a:r>
            <a:endParaRPr sz="1189">
              <a:latin typeface="LM Sans 8"/>
              <a:cs typeface="LM Sans 8"/>
            </a:endParaRPr>
          </a:p>
        </p:txBody>
      </p:sp>
      <p:sp>
        <p:nvSpPr>
          <p:cNvPr id="44" name="object 44"/>
          <p:cNvSpPr txBox="1"/>
          <p:nvPr/>
        </p:nvSpPr>
        <p:spPr>
          <a:xfrm>
            <a:off x="1717047" y="654108"/>
            <a:ext cx="8371793" cy="5931030"/>
          </a:xfrm>
          <a:prstGeom prst="rect">
            <a:avLst/>
          </a:prstGeom>
        </p:spPr>
        <p:txBody>
          <a:bodyPr vert="horz" wrap="square" lIns="0" tIns="269287" rIns="0" bIns="0" rtlCol="0">
            <a:spAutoFit/>
          </a:bodyPr>
          <a:lstStyle/>
          <a:p>
            <a:pPr marL="25168">
              <a:spcBef>
                <a:spcPts val="2120"/>
              </a:spcBef>
            </a:pPr>
            <a:r>
              <a:rPr sz="2774" spc="20" dirty="0">
                <a:solidFill>
                  <a:srgbClr val="3333B2"/>
                </a:solidFill>
                <a:latin typeface="LM Sans 12"/>
                <a:cs typeface="LM Sans 12"/>
              </a:rPr>
              <a:t>Computing the inverse of </a:t>
            </a:r>
            <a:r>
              <a:rPr sz="2774" spc="20" dirty="0">
                <a:solidFill>
                  <a:srgbClr val="3333B2"/>
                </a:solidFill>
                <a:latin typeface="LM Roman 12"/>
                <a:cs typeface="LM Roman 12"/>
              </a:rPr>
              <a:t>24 </a:t>
            </a:r>
            <a:r>
              <a:rPr sz="2774" spc="40" dirty="0">
                <a:solidFill>
                  <a:srgbClr val="3333B2"/>
                </a:solidFill>
                <a:latin typeface="LM Sans 12"/>
                <a:cs typeface="LM Sans 12"/>
              </a:rPr>
              <a:t>modulo</a:t>
            </a:r>
            <a:r>
              <a:rPr sz="2774" spc="20" dirty="0">
                <a:solidFill>
                  <a:srgbClr val="3333B2"/>
                </a:solidFill>
                <a:latin typeface="LM Sans 12"/>
                <a:cs typeface="LM Sans 12"/>
              </a:rPr>
              <a:t> </a:t>
            </a:r>
            <a:r>
              <a:rPr sz="2774" spc="30" dirty="0">
                <a:solidFill>
                  <a:srgbClr val="3333B2"/>
                </a:solidFill>
                <a:latin typeface="LM Roman 12"/>
                <a:cs typeface="LM Roman 12"/>
              </a:rPr>
              <a:t>7</a:t>
            </a:r>
            <a:endParaRPr sz="2774">
              <a:latin typeface="LM Roman 12"/>
              <a:cs typeface="LM Roman 12"/>
            </a:endParaRPr>
          </a:p>
          <a:p>
            <a:pPr marL="85570">
              <a:spcBef>
                <a:spcPts val="1407"/>
              </a:spcBef>
            </a:pPr>
            <a:r>
              <a:rPr sz="2180" spc="-20" dirty="0">
                <a:latin typeface="LM Sans 10"/>
                <a:cs typeface="LM Sans 10"/>
              </a:rPr>
              <a:t>Applying </a:t>
            </a:r>
            <a:r>
              <a:rPr sz="2180" spc="-10" dirty="0">
                <a:latin typeface="LM Sans 10"/>
                <a:cs typeface="LM Sans 10"/>
              </a:rPr>
              <a:t>the extended Euclidean </a:t>
            </a:r>
            <a:r>
              <a:rPr sz="2180" spc="-30" dirty="0">
                <a:latin typeface="LM Sans 10"/>
                <a:cs typeface="LM Sans 10"/>
              </a:rPr>
              <a:t>Algorithm:</a:t>
            </a:r>
            <a:endParaRPr sz="2180">
              <a:latin typeface="LM Sans 10"/>
              <a:cs typeface="LM Sans 10"/>
            </a:endParaRPr>
          </a:p>
          <a:p>
            <a:pPr>
              <a:spcBef>
                <a:spcPts val="69"/>
              </a:spcBef>
            </a:pPr>
            <a:endParaRPr sz="1486">
              <a:latin typeface="LM Sans 10"/>
              <a:cs typeface="LM Sans 10"/>
            </a:endParaRPr>
          </a:p>
          <a:p>
            <a:pPr marL="3408948"/>
            <a:r>
              <a:rPr sz="2180" spc="-10" dirty="0">
                <a:latin typeface="MathJax_Main"/>
                <a:cs typeface="MathJax_Main"/>
              </a:rPr>
              <a:t>24   </a:t>
            </a:r>
            <a:r>
              <a:rPr sz="2180" spc="-20" dirty="0">
                <a:latin typeface="MathJax_Main"/>
                <a:cs typeface="MathJax_Main"/>
              </a:rPr>
              <a:t>=    </a:t>
            </a:r>
            <a:r>
              <a:rPr sz="2180" spc="-10" dirty="0">
                <a:latin typeface="MathJax_Main"/>
                <a:cs typeface="MathJax_Main"/>
              </a:rPr>
              <a:t>3 </a:t>
            </a:r>
            <a:r>
              <a:rPr sz="2180" i="1" spc="-10" dirty="0">
                <a:latin typeface="Arial"/>
                <a:cs typeface="Arial"/>
              </a:rPr>
              <a:t>· </a:t>
            </a:r>
            <a:r>
              <a:rPr sz="2180" spc="-10" dirty="0">
                <a:latin typeface="MathJax_Main"/>
                <a:cs typeface="MathJax_Main"/>
              </a:rPr>
              <a:t>7 </a:t>
            </a:r>
            <a:r>
              <a:rPr sz="2180" spc="-20" dirty="0">
                <a:latin typeface="MathJax_Main"/>
                <a:cs typeface="MathJax_Main"/>
              </a:rPr>
              <a:t>+</a:t>
            </a:r>
            <a:r>
              <a:rPr sz="2180" spc="-248" dirty="0">
                <a:latin typeface="MathJax_Main"/>
                <a:cs typeface="MathJax_Main"/>
              </a:rPr>
              <a:t> </a:t>
            </a:r>
            <a:r>
              <a:rPr sz="2180" spc="-10" dirty="0">
                <a:latin typeface="MathJax_Main"/>
                <a:cs typeface="MathJax_Main"/>
              </a:rPr>
              <a:t>3</a:t>
            </a:r>
            <a:endParaRPr sz="2180">
              <a:latin typeface="MathJax_Main"/>
              <a:cs typeface="MathJax_Main"/>
            </a:endParaRPr>
          </a:p>
          <a:p>
            <a:pPr marL="3546113">
              <a:spcBef>
                <a:spcPts val="662"/>
              </a:spcBef>
            </a:pPr>
            <a:r>
              <a:rPr sz="2180" spc="-10" dirty="0">
                <a:latin typeface="MathJax_Main"/>
                <a:cs typeface="MathJax_Main"/>
              </a:rPr>
              <a:t>7   </a:t>
            </a:r>
            <a:r>
              <a:rPr sz="2180" spc="-20" dirty="0">
                <a:latin typeface="MathJax_Main"/>
                <a:cs typeface="MathJax_Main"/>
              </a:rPr>
              <a:t>=    </a:t>
            </a:r>
            <a:r>
              <a:rPr sz="2180" spc="-10" dirty="0">
                <a:latin typeface="MathJax_Main"/>
                <a:cs typeface="MathJax_Main"/>
              </a:rPr>
              <a:t>2 </a:t>
            </a:r>
            <a:r>
              <a:rPr sz="2180" i="1" spc="-10" dirty="0">
                <a:latin typeface="Arial"/>
                <a:cs typeface="Arial"/>
              </a:rPr>
              <a:t>· </a:t>
            </a:r>
            <a:r>
              <a:rPr sz="2180" spc="-10" dirty="0">
                <a:latin typeface="MathJax_Main"/>
                <a:cs typeface="MathJax_Main"/>
              </a:rPr>
              <a:t>3 </a:t>
            </a:r>
            <a:r>
              <a:rPr sz="2180" spc="-20" dirty="0">
                <a:latin typeface="MathJax_Main"/>
                <a:cs typeface="MathJax_Main"/>
              </a:rPr>
              <a:t>+</a:t>
            </a:r>
            <a:r>
              <a:rPr sz="2180" spc="-248" dirty="0">
                <a:latin typeface="MathJax_Main"/>
                <a:cs typeface="MathJax_Main"/>
              </a:rPr>
              <a:t> </a:t>
            </a:r>
            <a:r>
              <a:rPr sz="2180" spc="-10" dirty="0">
                <a:latin typeface="MathJax_Main"/>
                <a:cs typeface="MathJax_Main"/>
              </a:rPr>
              <a:t>1</a:t>
            </a:r>
            <a:endParaRPr sz="2180">
              <a:latin typeface="MathJax_Main"/>
              <a:cs typeface="MathJax_Main"/>
            </a:endParaRPr>
          </a:p>
          <a:p>
            <a:pPr marL="3546113">
              <a:spcBef>
                <a:spcPts val="654"/>
              </a:spcBef>
            </a:pPr>
            <a:r>
              <a:rPr sz="2180" spc="-10" dirty="0">
                <a:latin typeface="MathJax_Main"/>
                <a:cs typeface="MathJax_Main"/>
              </a:rPr>
              <a:t>3   </a:t>
            </a:r>
            <a:r>
              <a:rPr sz="2180" spc="-20" dirty="0">
                <a:latin typeface="MathJax_Main"/>
                <a:cs typeface="MathJax_Main"/>
              </a:rPr>
              <a:t>=    </a:t>
            </a:r>
            <a:r>
              <a:rPr sz="2180" spc="-10" dirty="0">
                <a:latin typeface="MathJax_Main"/>
                <a:cs typeface="MathJax_Main"/>
              </a:rPr>
              <a:t>3 </a:t>
            </a:r>
            <a:r>
              <a:rPr sz="2180" i="1" spc="-10" dirty="0">
                <a:latin typeface="Arial"/>
                <a:cs typeface="Arial"/>
              </a:rPr>
              <a:t>· </a:t>
            </a:r>
            <a:r>
              <a:rPr sz="2180" spc="-10" dirty="0">
                <a:latin typeface="MathJax_Main"/>
                <a:cs typeface="MathJax_Main"/>
              </a:rPr>
              <a:t>1 </a:t>
            </a:r>
            <a:r>
              <a:rPr sz="2180" spc="-20" dirty="0">
                <a:latin typeface="MathJax_Main"/>
                <a:cs typeface="MathJax_Main"/>
              </a:rPr>
              <a:t>+</a:t>
            </a:r>
            <a:r>
              <a:rPr sz="2180" spc="-248" dirty="0">
                <a:latin typeface="MathJax_Main"/>
                <a:cs typeface="MathJax_Main"/>
              </a:rPr>
              <a:t> </a:t>
            </a:r>
            <a:r>
              <a:rPr sz="2180" spc="-10" dirty="0">
                <a:latin typeface="MathJax_Main"/>
                <a:cs typeface="MathJax_Main"/>
              </a:rPr>
              <a:t>0</a:t>
            </a:r>
            <a:endParaRPr sz="2180">
              <a:latin typeface="MathJax_Main"/>
              <a:cs typeface="MathJax_Main"/>
            </a:endParaRPr>
          </a:p>
          <a:p>
            <a:pPr marL="85570">
              <a:spcBef>
                <a:spcPts val="2249"/>
              </a:spcBef>
            </a:pPr>
            <a:r>
              <a:rPr sz="2180" spc="-20" dirty="0">
                <a:latin typeface="LM Sans 10"/>
                <a:cs typeface="LM Sans 10"/>
              </a:rPr>
              <a:t>Using </a:t>
            </a:r>
            <a:r>
              <a:rPr sz="2180" spc="-40" dirty="0">
                <a:latin typeface="LM Sans 10"/>
                <a:cs typeface="LM Sans 10"/>
              </a:rPr>
              <a:t>backward</a:t>
            </a:r>
            <a:r>
              <a:rPr sz="2180" spc="-10" dirty="0">
                <a:latin typeface="LM Sans 10"/>
                <a:cs typeface="LM Sans 10"/>
              </a:rPr>
              <a:t> substitution:</a:t>
            </a:r>
            <a:endParaRPr sz="2180">
              <a:latin typeface="LM Sans 10"/>
              <a:cs typeface="LM Sans 10"/>
            </a:endParaRPr>
          </a:p>
          <a:p>
            <a:pPr>
              <a:spcBef>
                <a:spcPts val="139"/>
              </a:spcBef>
            </a:pPr>
            <a:endParaRPr sz="1784">
              <a:latin typeface="LM Sans 10"/>
              <a:cs typeface="LM Sans 10"/>
            </a:endParaRPr>
          </a:p>
          <a:p>
            <a:pPr marL="382547" algn="ctr"/>
            <a:r>
              <a:rPr sz="2180" spc="-10" dirty="0">
                <a:latin typeface="MathJax_Main"/>
                <a:cs typeface="MathJax_Main"/>
              </a:rPr>
              <a:t>1</a:t>
            </a:r>
            <a:r>
              <a:rPr sz="2180" spc="40" dirty="0">
                <a:latin typeface="MathJax_Main"/>
                <a:cs typeface="MathJax_Main"/>
              </a:rPr>
              <a:t> </a:t>
            </a:r>
            <a:r>
              <a:rPr sz="2180" spc="-20" dirty="0">
                <a:latin typeface="MathJax_Main"/>
                <a:cs typeface="MathJax_Main"/>
              </a:rPr>
              <a:t>=</a:t>
            </a:r>
            <a:r>
              <a:rPr sz="2180" spc="50" dirty="0">
                <a:latin typeface="MathJax_Main"/>
                <a:cs typeface="MathJax_Main"/>
              </a:rPr>
              <a:t> </a:t>
            </a:r>
            <a:r>
              <a:rPr sz="2180" spc="-10" dirty="0">
                <a:latin typeface="MathJax_Main"/>
                <a:cs typeface="MathJax_Main"/>
              </a:rPr>
              <a:t>7</a:t>
            </a:r>
            <a:r>
              <a:rPr sz="2180" spc="-69" dirty="0">
                <a:latin typeface="MathJax_Main"/>
                <a:cs typeface="MathJax_Main"/>
              </a:rPr>
              <a:t> </a:t>
            </a:r>
            <a:r>
              <a:rPr sz="2180" i="1" spc="404" dirty="0">
                <a:latin typeface="Arial"/>
                <a:cs typeface="Arial"/>
              </a:rPr>
              <a:t>−</a:t>
            </a:r>
            <a:r>
              <a:rPr sz="2180" i="1" spc="-129" dirty="0">
                <a:latin typeface="Arial"/>
                <a:cs typeface="Arial"/>
              </a:rPr>
              <a:t> </a:t>
            </a:r>
            <a:r>
              <a:rPr sz="2180" spc="-10" dirty="0">
                <a:latin typeface="MathJax_Main"/>
                <a:cs typeface="MathJax_Main"/>
              </a:rPr>
              <a:t>2</a:t>
            </a:r>
            <a:r>
              <a:rPr sz="2180" spc="-79" dirty="0">
                <a:latin typeface="MathJax_Main"/>
                <a:cs typeface="MathJax_Main"/>
              </a:rPr>
              <a:t> </a:t>
            </a:r>
            <a:r>
              <a:rPr sz="2180" i="1" spc="-10" dirty="0">
                <a:latin typeface="Arial"/>
                <a:cs typeface="Arial"/>
              </a:rPr>
              <a:t>·</a:t>
            </a:r>
            <a:r>
              <a:rPr sz="2180" i="1" spc="-129" dirty="0">
                <a:latin typeface="Arial"/>
                <a:cs typeface="Arial"/>
              </a:rPr>
              <a:t> </a:t>
            </a:r>
            <a:r>
              <a:rPr sz="2180" spc="-10" dirty="0">
                <a:latin typeface="MathJax_Main"/>
                <a:cs typeface="MathJax_Main"/>
              </a:rPr>
              <a:t>3</a:t>
            </a:r>
            <a:r>
              <a:rPr sz="2180" spc="50" dirty="0">
                <a:latin typeface="MathJax_Main"/>
                <a:cs typeface="MathJax_Main"/>
              </a:rPr>
              <a:t> </a:t>
            </a:r>
            <a:r>
              <a:rPr sz="2180" spc="-20" dirty="0">
                <a:latin typeface="MathJax_Main"/>
                <a:cs typeface="MathJax_Main"/>
              </a:rPr>
              <a:t>=</a:t>
            </a:r>
            <a:r>
              <a:rPr sz="2180" spc="50" dirty="0">
                <a:latin typeface="MathJax_Main"/>
                <a:cs typeface="MathJax_Main"/>
              </a:rPr>
              <a:t> </a:t>
            </a:r>
            <a:r>
              <a:rPr sz="2180" spc="-10" dirty="0">
                <a:latin typeface="MathJax_Main"/>
                <a:cs typeface="MathJax_Main"/>
              </a:rPr>
              <a:t>7</a:t>
            </a:r>
            <a:r>
              <a:rPr sz="2180" spc="-79" dirty="0">
                <a:latin typeface="MathJax_Main"/>
                <a:cs typeface="MathJax_Main"/>
              </a:rPr>
              <a:t> </a:t>
            </a:r>
            <a:r>
              <a:rPr sz="2180" i="1" spc="404" dirty="0">
                <a:latin typeface="Arial"/>
                <a:cs typeface="Arial"/>
              </a:rPr>
              <a:t>−</a:t>
            </a:r>
            <a:r>
              <a:rPr sz="2180" i="1" spc="-129" dirty="0">
                <a:latin typeface="Arial"/>
                <a:cs typeface="Arial"/>
              </a:rPr>
              <a:t> </a:t>
            </a:r>
            <a:r>
              <a:rPr sz="2180" spc="-10" dirty="0">
                <a:latin typeface="MathJax_Main"/>
                <a:cs typeface="MathJax_Main"/>
              </a:rPr>
              <a:t>2</a:t>
            </a:r>
            <a:r>
              <a:rPr sz="2180" spc="-69" dirty="0">
                <a:latin typeface="MathJax_Main"/>
                <a:cs typeface="MathJax_Main"/>
              </a:rPr>
              <a:t> </a:t>
            </a:r>
            <a:r>
              <a:rPr sz="2180" i="1" spc="-10" dirty="0">
                <a:latin typeface="Arial"/>
                <a:cs typeface="Arial"/>
              </a:rPr>
              <a:t>·</a:t>
            </a:r>
            <a:r>
              <a:rPr sz="2180" i="1" spc="-129" dirty="0">
                <a:latin typeface="Arial"/>
                <a:cs typeface="Arial"/>
              </a:rPr>
              <a:t> </a:t>
            </a:r>
            <a:r>
              <a:rPr sz="2180" spc="-20" dirty="0">
                <a:latin typeface="MathJax_Main"/>
                <a:cs typeface="MathJax_Main"/>
              </a:rPr>
              <a:t>(24</a:t>
            </a:r>
            <a:r>
              <a:rPr sz="2180" spc="-79" dirty="0">
                <a:latin typeface="MathJax_Main"/>
                <a:cs typeface="MathJax_Main"/>
              </a:rPr>
              <a:t> </a:t>
            </a:r>
            <a:r>
              <a:rPr sz="2180" i="1" spc="404" dirty="0">
                <a:latin typeface="Arial"/>
                <a:cs typeface="Arial"/>
              </a:rPr>
              <a:t>−</a:t>
            </a:r>
            <a:r>
              <a:rPr sz="2180" i="1" spc="-129" dirty="0">
                <a:latin typeface="Arial"/>
                <a:cs typeface="Arial"/>
              </a:rPr>
              <a:t> </a:t>
            </a:r>
            <a:r>
              <a:rPr sz="2180" spc="-10" dirty="0">
                <a:latin typeface="MathJax_Main"/>
                <a:cs typeface="MathJax_Main"/>
              </a:rPr>
              <a:t>3</a:t>
            </a:r>
            <a:r>
              <a:rPr sz="2180" spc="-69" dirty="0">
                <a:latin typeface="MathJax_Main"/>
                <a:cs typeface="MathJax_Main"/>
              </a:rPr>
              <a:t> </a:t>
            </a:r>
            <a:r>
              <a:rPr sz="2180" i="1" spc="-10" dirty="0">
                <a:latin typeface="Arial"/>
                <a:cs typeface="Arial"/>
              </a:rPr>
              <a:t>·</a:t>
            </a:r>
            <a:r>
              <a:rPr sz="2180" i="1" spc="-129" dirty="0">
                <a:latin typeface="Arial"/>
                <a:cs typeface="Arial"/>
              </a:rPr>
              <a:t> </a:t>
            </a:r>
            <a:r>
              <a:rPr sz="2180" spc="-10" dirty="0">
                <a:latin typeface="MathJax_Main"/>
                <a:cs typeface="MathJax_Main"/>
              </a:rPr>
              <a:t>7)</a:t>
            </a:r>
            <a:r>
              <a:rPr sz="2180" spc="40" dirty="0">
                <a:latin typeface="MathJax_Main"/>
                <a:cs typeface="MathJax_Main"/>
              </a:rPr>
              <a:t> </a:t>
            </a:r>
            <a:r>
              <a:rPr sz="2180" spc="-20" dirty="0">
                <a:latin typeface="MathJax_Main"/>
                <a:cs typeface="MathJax_Main"/>
              </a:rPr>
              <a:t>=</a:t>
            </a:r>
            <a:r>
              <a:rPr sz="2180" spc="50" dirty="0">
                <a:latin typeface="MathJax_Main"/>
                <a:cs typeface="MathJax_Main"/>
              </a:rPr>
              <a:t> </a:t>
            </a:r>
            <a:r>
              <a:rPr sz="2180" i="1" spc="188" dirty="0">
                <a:latin typeface="Arial"/>
                <a:cs typeface="Arial"/>
              </a:rPr>
              <a:t>−</a:t>
            </a:r>
            <a:r>
              <a:rPr sz="2180" spc="188" dirty="0">
                <a:latin typeface="MathJax_Main"/>
                <a:cs typeface="MathJax_Main"/>
              </a:rPr>
              <a:t>2</a:t>
            </a:r>
            <a:r>
              <a:rPr sz="2180" spc="-69" dirty="0">
                <a:latin typeface="MathJax_Main"/>
                <a:cs typeface="MathJax_Main"/>
              </a:rPr>
              <a:t> </a:t>
            </a:r>
            <a:r>
              <a:rPr sz="2180" i="1" spc="-10" dirty="0">
                <a:latin typeface="Arial"/>
                <a:cs typeface="Arial"/>
              </a:rPr>
              <a:t>·</a:t>
            </a:r>
            <a:r>
              <a:rPr sz="2180" i="1" spc="-129" dirty="0">
                <a:latin typeface="Arial"/>
                <a:cs typeface="Arial"/>
              </a:rPr>
              <a:t> </a:t>
            </a:r>
            <a:r>
              <a:rPr sz="2180" spc="-10" dirty="0">
                <a:latin typeface="MathJax_Main"/>
                <a:cs typeface="MathJax_Main"/>
              </a:rPr>
              <a:t>24</a:t>
            </a:r>
            <a:r>
              <a:rPr sz="2180" spc="-69" dirty="0">
                <a:latin typeface="MathJax_Main"/>
                <a:cs typeface="MathJax_Main"/>
              </a:rPr>
              <a:t> </a:t>
            </a:r>
            <a:r>
              <a:rPr sz="2180" spc="-20" dirty="0">
                <a:latin typeface="MathJax_Main"/>
                <a:cs typeface="MathJax_Main"/>
              </a:rPr>
              <a:t>+</a:t>
            </a:r>
            <a:r>
              <a:rPr sz="2180" spc="-79" dirty="0">
                <a:latin typeface="MathJax_Main"/>
                <a:cs typeface="MathJax_Main"/>
              </a:rPr>
              <a:t> </a:t>
            </a:r>
            <a:r>
              <a:rPr sz="2180" spc="-10" dirty="0">
                <a:latin typeface="MathJax_Main"/>
                <a:cs typeface="MathJax_Main"/>
              </a:rPr>
              <a:t>7</a:t>
            </a:r>
            <a:r>
              <a:rPr sz="2180" spc="-69" dirty="0">
                <a:latin typeface="MathJax_Main"/>
                <a:cs typeface="MathJax_Main"/>
              </a:rPr>
              <a:t> </a:t>
            </a:r>
            <a:r>
              <a:rPr sz="2180" i="1" spc="-10" dirty="0">
                <a:latin typeface="Arial"/>
                <a:cs typeface="Arial"/>
              </a:rPr>
              <a:t>·</a:t>
            </a:r>
            <a:r>
              <a:rPr sz="2180" i="1" spc="-129" dirty="0">
                <a:latin typeface="Arial"/>
                <a:cs typeface="Arial"/>
              </a:rPr>
              <a:t> </a:t>
            </a:r>
            <a:r>
              <a:rPr sz="2180" spc="20" dirty="0">
                <a:latin typeface="MathJax_Main"/>
                <a:cs typeface="MathJax_Main"/>
              </a:rPr>
              <a:t>7</a:t>
            </a:r>
            <a:r>
              <a:rPr sz="2180" i="1" spc="20" dirty="0">
                <a:latin typeface="Times New Roman"/>
                <a:cs typeface="Times New Roman"/>
              </a:rPr>
              <a:t>.</a:t>
            </a:r>
            <a:endParaRPr sz="2180">
              <a:latin typeface="Times New Roman"/>
              <a:cs typeface="Times New Roman"/>
            </a:endParaRPr>
          </a:p>
          <a:p>
            <a:pPr marL="85570">
              <a:spcBef>
                <a:spcPts val="1357"/>
              </a:spcBef>
            </a:pPr>
            <a:r>
              <a:rPr sz="2180" spc="-20" dirty="0">
                <a:latin typeface="LM Sans 10"/>
                <a:cs typeface="LM Sans 10"/>
              </a:rPr>
              <a:t>So </a:t>
            </a:r>
            <a:r>
              <a:rPr sz="2180" i="1" spc="159" dirty="0">
                <a:latin typeface="Times New Roman"/>
                <a:cs typeface="Times New Roman"/>
              </a:rPr>
              <a:t>s </a:t>
            </a:r>
            <a:r>
              <a:rPr sz="2180" spc="-20" dirty="0">
                <a:latin typeface="MathJax_Main"/>
                <a:cs typeface="MathJax_Main"/>
              </a:rPr>
              <a:t>= </a:t>
            </a:r>
            <a:r>
              <a:rPr sz="2180" i="1" spc="188" dirty="0">
                <a:latin typeface="Arial"/>
                <a:cs typeface="Arial"/>
              </a:rPr>
              <a:t>−</a:t>
            </a:r>
            <a:r>
              <a:rPr sz="2180" spc="188" dirty="0">
                <a:latin typeface="MathJax_Main"/>
                <a:cs typeface="MathJax_Main"/>
              </a:rPr>
              <a:t>2 </a:t>
            </a:r>
            <a:r>
              <a:rPr sz="2180" spc="-20" dirty="0">
                <a:latin typeface="LM Sans 10"/>
                <a:cs typeface="LM Sans 10"/>
              </a:rPr>
              <a:t>and </a:t>
            </a:r>
            <a:r>
              <a:rPr sz="2180" i="1" spc="168" dirty="0">
                <a:latin typeface="Times New Roman"/>
                <a:cs typeface="Times New Roman"/>
              </a:rPr>
              <a:t>t </a:t>
            </a:r>
            <a:r>
              <a:rPr sz="2180" spc="-20" dirty="0">
                <a:latin typeface="MathJax_Main"/>
                <a:cs typeface="MathJax_Main"/>
              </a:rPr>
              <a:t>=</a:t>
            </a:r>
            <a:r>
              <a:rPr sz="2180" spc="-129" dirty="0">
                <a:latin typeface="MathJax_Main"/>
                <a:cs typeface="MathJax_Main"/>
              </a:rPr>
              <a:t> </a:t>
            </a:r>
            <a:r>
              <a:rPr sz="2180" spc="-20" dirty="0">
                <a:latin typeface="MathJax_Main"/>
                <a:cs typeface="MathJax_Main"/>
              </a:rPr>
              <a:t>7</a:t>
            </a:r>
            <a:r>
              <a:rPr sz="2180" spc="-20" dirty="0">
                <a:latin typeface="LM Sans 10"/>
                <a:cs typeface="LM Sans 10"/>
              </a:rPr>
              <a:t>.</a:t>
            </a:r>
            <a:endParaRPr sz="2180">
              <a:latin typeface="LM Sans 10"/>
              <a:cs typeface="LM Sans 10"/>
            </a:endParaRPr>
          </a:p>
          <a:p>
            <a:pPr marL="382547" algn="ctr">
              <a:spcBef>
                <a:spcPts val="69"/>
              </a:spcBef>
            </a:pPr>
            <a:r>
              <a:rPr sz="2180" i="1" spc="188" dirty="0">
                <a:latin typeface="Arial"/>
                <a:cs typeface="Arial"/>
              </a:rPr>
              <a:t>−</a:t>
            </a:r>
            <a:r>
              <a:rPr sz="2180" spc="188" dirty="0">
                <a:latin typeface="MathJax_Main"/>
                <a:cs typeface="MathJax_Main"/>
              </a:rPr>
              <a:t>2 </a:t>
            </a:r>
            <a:r>
              <a:rPr sz="2180" i="1" spc="-10" dirty="0">
                <a:latin typeface="Arial"/>
                <a:cs typeface="Arial"/>
              </a:rPr>
              <a:t>· </a:t>
            </a:r>
            <a:r>
              <a:rPr sz="2180" spc="-10" dirty="0">
                <a:latin typeface="MathJax_Main"/>
                <a:cs typeface="MathJax_Main"/>
              </a:rPr>
              <a:t>24 </a:t>
            </a:r>
            <a:r>
              <a:rPr sz="2180" i="1" spc="404" dirty="0">
                <a:latin typeface="Arial"/>
                <a:cs typeface="Arial"/>
              </a:rPr>
              <a:t>≡</a:t>
            </a:r>
            <a:r>
              <a:rPr sz="2180" i="1" spc="10" dirty="0">
                <a:latin typeface="Arial"/>
                <a:cs typeface="Arial"/>
              </a:rPr>
              <a:t> </a:t>
            </a:r>
            <a:r>
              <a:rPr sz="2180" spc="-10" dirty="0">
                <a:latin typeface="MathJax_Main"/>
                <a:cs typeface="MathJax_Main"/>
              </a:rPr>
              <a:t>1 (mod 7)</a:t>
            </a:r>
            <a:endParaRPr sz="2180">
              <a:latin typeface="MathJax_Main"/>
              <a:cs typeface="MathJax_Main"/>
            </a:endParaRPr>
          </a:p>
          <a:p>
            <a:pPr marL="85570">
              <a:spcBef>
                <a:spcPts val="1348"/>
              </a:spcBef>
            </a:pPr>
            <a:r>
              <a:rPr sz="2180" spc="-79" dirty="0">
                <a:latin typeface="LM Sans 10"/>
                <a:cs typeface="LM Sans 10"/>
              </a:rPr>
              <a:t>You </a:t>
            </a:r>
            <a:r>
              <a:rPr sz="2180" spc="-10" dirty="0">
                <a:latin typeface="LM Sans 10"/>
                <a:cs typeface="LM Sans 10"/>
              </a:rPr>
              <a:t>can </a:t>
            </a:r>
            <a:r>
              <a:rPr sz="2180" spc="-20" dirty="0">
                <a:latin typeface="LM Sans 10"/>
                <a:cs typeface="LM Sans 10"/>
              </a:rPr>
              <a:t>use as an inverse </a:t>
            </a:r>
            <a:r>
              <a:rPr sz="2180" spc="-10" dirty="0">
                <a:latin typeface="LM Sans 10"/>
                <a:cs typeface="LM Sans 10"/>
              </a:rPr>
              <a:t>of </a:t>
            </a:r>
            <a:r>
              <a:rPr sz="2180" spc="-10" dirty="0">
                <a:latin typeface="MathJax_Main"/>
                <a:cs typeface="MathJax_Main"/>
              </a:rPr>
              <a:t>24 </a:t>
            </a:r>
            <a:r>
              <a:rPr sz="2180" spc="-10" dirty="0">
                <a:latin typeface="LM Sans 10"/>
                <a:cs typeface="LM Sans 10"/>
              </a:rPr>
              <a:t>modulo </a:t>
            </a:r>
            <a:r>
              <a:rPr sz="2180" spc="-10" dirty="0">
                <a:latin typeface="MathJax_Main"/>
                <a:cs typeface="MathJax_Main"/>
              </a:rPr>
              <a:t>7</a:t>
            </a:r>
            <a:r>
              <a:rPr sz="2180" spc="-10" dirty="0">
                <a:latin typeface="LM Sans 10"/>
                <a:cs typeface="LM Sans 10"/>
              </a:rPr>
              <a:t>, </a:t>
            </a:r>
            <a:r>
              <a:rPr sz="2180" spc="-20" dirty="0">
                <a:latin typeface="LM Sans 10"/>
                <a:cs typeface="LM Sans 10"/>
              </a:rPr>
              <a:t>any integer </a:t>
            </a:r>
            <a:r>
              <a:rPr sz="2180" spc="-10" dirty="0">
                <a:latin typeface="LM Sans 10"/>
                <a:cs typeface="LM Sans 10"/>
              </a:rPr>
              <a:t>equivalent to</a:t>
            </a:r>
            <a:r>
              <a:rPr sz="2180" spc="307" dirty="0">
                <a:latin typeface="LM Sans 10"/>
                <a:cs typeface="LM Sans 10"/>
              </a:rPr>
              <a:t> </a:t>
            </a:r>
            <a:r>
              <a:rPr sz="2180" i="1" spc="188" dirty="0">
                <a:latin typeface="Arial"/>
                <a:cs typeface="Arial"/>
              </a:rPr>
              <a:t>−</a:t>
            </a:r>
            <a:r>
              <a:rPr sz="2180" spc="188" dirty="0">
                <a:latin typeface="MathJax_Main"/>
                <a:cs typeface="MathJax_Main"/>
              </a:rPr>
              <a:t>2</a:t>
            </a:r>
            <a:endParaRPr sz="2180">
              <a:latin typeface="MathJax_Main"/>
              <a:cs typeface="MathJax_Main"/>
            </a:endParaRPr>
          </a:p>
          <a:p>
            <a:pPr marL="85570">
              <a:spcBef>
                <a:spcPts val="69"/>
              </a:spcBef>
            </a:pPr>
            <a:r>
              <a:rPr sz="2180" spc="-10" dirty="0">
                <a:latin typeface="LM Sans 10"/>
                <a:cs typeface="LM Sans 10"/>
              </a:rPr>
              <a:t>modulo</a:t>
            </a:r>
            <a:r>
              <a:rPr sz="2180" spc="-20" dirty="0">
                <a:latin typeface="LM Sans 10"/>
                <a:cs typeface="LM Sans 10"/>
              </a:rPr>
              <a:t> </a:t>
            </a:r>
            <a:r>
              <a:rPr sz="2180" spc="-10" dirty="0">
                <a:latin typeface="MathJax_Main"/>
                <a:cs typeface="MathJax_Main"/>
              </a:rPr>
              <a:t>7</a:t>
            </a:r>
            <a:r>
              <a:rPr sz="2180" spc="-10" dirty="0">
                <a:latin typeface="LM Sans 10"/>
                <a:cs typeface="LM Sans 10"/>
              </a:rPr>
              <a:t>, such </a:t>
            </a:r>
            <a:r>
              <a:rPr sz="2180" spc="-20" dirty="0">
                <a:latin typeface="LM Sans 10"/>
                <a:cs typeface="LM Sans 10"/>
              </a:rPr>
              <a:t>as:</a:t>
            </a:r>
            <a:r>
              <a:rPr sz="2180" spc="226" dirty="0">
                <a:latin typeface="LM Sans 10"/>
                <a:cs typeface="LM Sans 10"/>
              </a:rPr>
              <a:t> </a:t>
            </a:r>
            <a:r>
              <a:rPr sz="2180" i="1" spc="50" dirty="0">
                <a:latin typeface="Times New Roman"/>
                <a:cs typeface="Times New Roman"/>
              </a:rPr>
              <a:t>.</a:t>
            </a:r>
            <a:r>
              <a:rPr sz="2180" i="1" spc="-188" dirty="0">
                <a:latin typeface="Times New Roman"/>
                <a:cs typeface="Times New Roman"/>
              </a:rPr>
              <a:t> </a:t>
            </a:r>
            <a:r>
              <a:rPr sz="2180" i="1" spc="50" dirty="0">
                <a:latin typeface="Times New Roman"/>
                <a:cs typeface="Times New Roman"/>
              </a:rPr>
              <a:t>.</a:t>
            </a:r>
            <a:r>
              <a:rPr sz="2180" i="1" spc="-188" dirty="0">
                <a:latin typeface="Times New Roman"/>
                <a:cs typeface="Times New Roman"/>
              </a:rPr>
              <a:t> </a:t>
            </a:r>
            <a:r>
              <a:rPr sz="2180" i="1" spc="50" dirty="0">
                <a:latin typeface="Times New Roman"/>
                <a:cs typeface="Times New Roman"/>
              </a:rPr>
              <a:t>.</a:t>
            </a:r>
            <a:r>
              <a:rPr sz="2180" i="1" spc="-188" dirty="0">
                <a:latin typeface="Times New Roman"/>
                <a:cs typeface="Times New Roman"/>
              </a:rPr>
              <a:t> </a:t>
            </a:r>
            <a:r>
              <a:rPr sz="2180" i="1" spc="50" dirty="0">
                <a:latin typeface="Times New Roman"/>
                <a:cs typeface="Times New Roman"/>
              </a:rPr>
              <a:t>,</a:t>
            </a:r>
            <a:r>
              <a:rPr sz="2180" i="1" spc="-188" dirty="0">
                <a:latin typeface="Times New Roman"/>
                <a:cs typeface="Times New Roman"/>
              </a:rPr>
              <a:t> </a:t>
            </a:r>
            <a:r>
              <a:rPr sz="2180" i="1" spc="149" dirty="0">
                <a:latin typeface="Arial"/>
                <a:cs typeface="Arial"/>
              </a:rPr>
              <a:t>−</a:t>
            </a:r>
            <a:r>
              <a:rPr sz="2180" spc="149" dirty="0">
                <a:latin typeface="MathJax_Main"/>
                <a:cs typeface="MathJax_Main"/>
              </a:rPr>
              <a:t>9</a:t>
            </a:r>
            <a:r>
              <a:rPr sz="2180" i="1" spc="149" dirty="0">
                <a:latin typeface="Times New Roman"/>
                <a:cs typeface="Times New Roman"/>
              </a:rPr>
              <a:t>,</a:t>
            </a:r>
            <a:r>
              <a:rPr sz="2180" i="1" spc="-188" dirty="0">
                <a:latin typeface="Times New Roman"/>
                <a:cs typeface="Times New Roman"/>
              </a:rPr>
              <a:t> </a:t>
            </a:r>
            <a:r>
              <a:rPr sz="2180" i="1" spc="149" dirty="0">
                <a:latin typeface="Arial"/>
                <a:cs typeface="Arial"/>
              </a:rPr>
              <a:t>−</a:t>
            </a:r>
            <a:r>
              <a:rPr sz="2180" spc="149" dirty="0">
                <a:latin typeface="MathJax_Main"/>
                <a:cs typeface="MathJax_Main"/>
              </a:rPr>
              <a:t>2</a:t>
            </a:r>
            <a:r>
              <a:rPr sz="2180" i="1" spc="149" dirty="0">
                <a:latin typeface="Times New Roman"/>
                <a:cs typeface="Times New Roman"/>
              </a:rPr>
              <a:t>,</a:t>
            </a:r>
            <a:r>
              <a:rPr sz="2180" i="1" spc="-198" dirty="0">
                <a:latin typeface="Times New Roman"/>
                <a:cs typeface="Times New Roman"/>
              </a:rPr>
              <a:t> </a:t>
            </a:r>
            <a:r>
              <a:rPr sz="2180" spc="20" dirty="0">
                <a:latin typeface="MathJax_Main"/>
                <a:cs typeface="MathJax_Main"/>
              </a:rPr>
              <a:t>5</a:t>
            </a:r>
            <a:r>
              <a:rPr sz="2180" i="1" spc="20" dirty="0">
                <a:latin typeface="Times New Roman"/>
                <a:cs typeface="Times New Roman"/>
              </a:rPr>
              <a:t>,</a:t>
            </a:r>
            <a:r>
              <a:rPr sz="2180" i="1" spc="-188" dirty="0">
                <a:latin typeface="Times New Roman"/>
                <a:cs typeface="Times New Roman"/>
              </a:rPr>
              <a:t> </a:t>
            </a:r>
            <a:r>
              <a:rPr sz="2180" spc="10" dirty="0">
                <a:latin typeface="MathJax_Main"/>
                <a:cs typeface="MathJax_Main"/>
              </a:rPr>
              <a:t>12</a:t>
            </a:r>
            <a:r>
              <a:rPr sz="2180" i="1" spc="10" dirty="0">
                <a:latin typeface="Times New Roman"/>
                <a:cs typeface="Times New Roman"/>
              </a:rPr>
              <a:t>,</a:t>
            </a:r>
            <a:r>
              <a:rPr sz="2180" i="1" spc="-188" dirty="0">
                <a:latin typeface="Times New Roman"/>
                <a:cs typeface="Times New Roman"/>
              </a:rPr>
              <a:t> </a:t>
            </a:r>
            <a:r>
              <a:rPr sz="2180" spc="10" dirty="0">
                <a:latin typeface="MathJax_Main"/>
                <a:cs typeface="MathJax_Main"/>
              </a:rPr>
              <a:t>19</a:t>
            </a:r>
            <a:r>
              <a:rPr sz="2180" i="1" spc="10" dirty="0">
                <a:latin typeface="Times New Roman"/>
                <a:cs typeface="Times New Roman"/>
              </a:rPr>
              <a:t>,</a:t>
            </a:r>
            <a:r>
              <a:rPr sz="2180" i="1" spc="-188" dirty="0">
                <a:latin typeface="Times New Roman"/>
                <a:cs typeface="Times New Roman"/>
              </a:rPr>
              <a:t> </a:t>
            </a:r>
            <a:r>
              <a:rPr sz="2180" i="1" spc="50" dirty="0">
                <a:latin typeface="Times New Roman"/>
                <a:cs typeface="Times New Roman"/>
              </a:rPr>
              <a:t>.</a:t>
            </a:r>
            <a:r>
              <a:rPr sz="2180" i="1" spc="-188" dirty="0">
                <a:latin typeface="Times New Roman"/>
                <a:cs typeface="Times New Roman"/>
              </a:rPr>
              <a:t> </a:t>
            </a:r>
            <a:r>
              <a:rPr sz="2180" i="1" spc="50" dirty="0">
                <a:latin typeface="Times New Roman"/>
                <a:cs typeface="Times New Roman"/>
              </a:rPr>
              <a:t>.</a:t>
            </a:r>
            <a:r>
              <a:rPr sz="2180" i="1" spc="-188" dirty="0">
                <a:latin typeface="Times New Roman"/>
                <a:cs typeface="Times New Roman"/>
              </a:rPr>
              <a:t> </a:t>
            </a:r>
            <a:r>
              <a:rPr sz="2180" i="1" spc="50" dirty="0">
                <a:latin typeface="Times New Roman"/>
                <a:cs typeface="Times New Roman"/>
              </a:rPr>
              <a:t>.</a:t>
            </a:r>
            <a:endParaRPr sz="2180">
              <a:latin typeface="Times New Roman"/>
              <a:cs typeface="Times New Roman"/>
            </a:endParaRPr>
          </a:p>
        </p:txBody>
      </p:sp>
    </p:spTree>
    <p:extLst>
      <p:ext uri="{BB962C8B-B14F-4D97-AF65-F5344CB8AC3E}">
        <p14:creationId xmlns:p14="http://schemas.microsoft.com/office/powerpoint/2010/main" val="2455399740"/>
      </p:ext>
    </p:extLst>
  </p:cSld>
  <p:clrMapOvr>
    <a:masterClrMapping/>
  </p:clrMapOvr>
  <p:transition>
    <p:cu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object 43"/>
          <p:cNvSpPr txBox="1"/>
          <p:nvPr/>
        </p:nvSpPr>
        <p:spPr>
          <a:xfrm>
            <a:off x="1528195" y="503867"/>
            <a:ext cx="9131836" cy="199518"/>
          </a:xfrm>
          <a:prstGeom prst="rect">
            <a:avLst/>
          </a:prstGeom>
          <a:solidFill>
            <a:srgbClr val="8484D1"/>
          </a:solidFill>
        </p:spPr>
        <p:txBody>
          <a:bodyPr vert="horz" wrap="square" lIns="0" tIns="16359" rIns="0" bIns="0" rtlCol="0">
            <a:spAutoFit/>
          </a:bodyPr>
          <a:lstStyle/>
          <a:p>
            <a:pPr marL="213925">
              <a:spcBef>
                <a:spcPts val="129"/>
              </a:spcBef>
            </a:pPr>
            <a:r>
              <a:rPr sz="1189" spc="-10" dirty="0">
                <a:solidFill>
                  <a:srgbClr val="FFFFFF"/>
                </a:solidFill>
                <a:latin typeface="LM Sans 8"/>
                <a:cs typeface="LM Sans 8"/>
              </a:rPr>
              <a:t>Applications of </a:t>
            </a:r>
            <a:r>
              <a:rPr sz="1189" dirty="0">
                <a:solidFill>
                  <a:srgbClr val="FFFFFF"/>
                </a:solidFill>
                <a:latin typeface="LM Sans 8"/>
                <a:cs typeface="LM Sans 8"/>
              </a:rPr>
              <a:t>Number</a:t>
            </a:r>
            <a:r>
              <a:rPr sz="1189" spc="-20" dirty="0">
                <a:solidFill>
                  <a:srgbClr val="FFFFFF"/>
                </a:solidFill>
                <a:latin typeface="LM Sans 8"/>
                <a:cs typeface="LM Sans 8"/>
              </a:rPr>
              <a:t> Theory</a:t>
            </a:r>
            <a:endParaRPr sz="1189">
              <a:latin typeface="LM Sans 8"/>
              <a:cs typeface="LM Sans 8"/>
            </a:endParaRPr>
          </a:p>
        </p:txBody>
      </p:sp>
      <p:sp>
        <p:nvSpPr>
          <p:cNvPr id="44" name="object 44"/>
          <p:cNvSpPr txBox="1"/>
          <p:nvPr/>
        </p:nvSpPr>
        <p:spPr>
          <a:xfrm>
            <a:off x="1717047" y="840274"/>
            <a:ext cx="8472461" cy="6171747"/>
          </a:xfrm>
          <a:prstGeom prst="rect">
            <a:avLst/>
          </a:prstGeom>
        </p:spPr>
        <p:txBody>
          <a:bodyPr vert="horz" wrap="square" lIns="0" tIns="83051" rIns="0" bIns="0" rtlCol="0">
            <a:spAutoFit/>
          </a:bodyPr>
          <a:lstStyle/>
          <a:p>
            <a:pPr marL="25168">
              <a:spcBef>
                <a:spcPts val="654"/>
              </a:spcBef>
            </a:pPr>
            <a:r>
              <a:rPr sz="2774" spc="20" dirty="0">
                <a:solidFill>
                  <a:srgbClr val="3333B2"/>
                </a:solidFill>
                <a:latin typeface="LM Sans 12"/>
                <a:cs typeface="LM Sans 12"/>
              </a:rPr>
              <a:t>Chinese </a:t>
            </a:r>
            <a:r>
              <a:rPr sz="2774" spc="30" dirty="0">
                <a:solidFill>
                  <a:srgbClr val="3333B2"/>
                </a:solidFill>
                <a:latin typeface="LM Sans 12"/>
                <a:cs typeface="LM Sans 12"/>
              </a:rPr>
              <a:t>Remainder Thm: </a:t>
            </a:r>
            <a:r>
              <a:rPr sz="2774" spc="20" dirty="0">
                <a:solidFill>
                  <a:srgbClr val="3333B2"/>
                </a:solidFill>
                <a:latin typeface="LM Sans 12"/>
                <a:cs typeface="LM Sans 12"/>
              </a:rPr>
              <a:t>solving </a:t>
            </a:r>
            <a:r>
              <a:rPr sz="2774" spc="30" dirty="0">
                <a:solidFill>
                  <a:srgbClr val="3333B2"/>
                </a:solidFill>
                <a:latin typeface="LM Sans 12"/>
                <a:cs typeface="LM Sans 12"/>
              </a:rPr>
              <a:t>systems </a:t>
            </a:r>
            <a:r>
              <a:rPr sz="2774" spc="20" dirty="0">
                <a:solidFill>
                  <a:srgbClr val="3333B2"/>
                </a:solidFill>
                <a:latin typeface="LM Sans 12"/>
                <a:cs typeface="LM Sans 12"/>
              </a:rPr>
              <a:t>of</a:t>
            </a:r>
            <a:r>
              <a:rPr sz="2774" spc="218" dirty="0">
                <a:solidFill>
                  <a:srgbClr val="3333B2"/>
                </a:solidFill>
                <a:latin typeface="LM Sans 12"/>
                <a:cs typeface="LM Sans 12"/>
              </a:rPr>
              <a:t> </a:t>
            </a:r>
            <a:r>
              <a:rPr sz="2774" spc="30" dirty="0">
                <a:solidFill>
                  <a:srgbClr val="3333B2"/>
                </a:solidFill>
                <a:latin typeface="LM Sans 12"/>
                <a:cs typeface="LM Sans 12"/>
              </a:rPr>
              <a:t>congruences</a:t>
            </a:r>
            <a:endParaRPr sz="2774" dirty="0">
              <a:latin typeface="LM Sans 12"/>
              <a:cs typeface="LM Sans 12"/>
            </a:endParaRPr>
          </a:p>
          <a:p>
            <a:pPr marL="85570">
              <a:spcBef>
                <a:spcPts val="297"/>
              </a:spcBef>
            </a:pPr>
            <a:r>
              <a:rPr sz="2180" spc="-20" dirty="0">
                <a:latin typeface="LM Sans 10"/>
                <a:cs typeface="LM Sans 10"/>
              </a:rPr>
              <a:t>A Chinese </a:t>
            </a:r>
            <a:r>
              <a:rPr sz="2180" spc="-10" dirty="0">
                <a:latin typeface="LM Sans 10"/>
                <a:cs typeface="LM Sans 10"/>
              </a:rPr>
              <a:t>Mathematician </a:t>
            </a:r>
            <a:r>
              <a:rPr sz="2180" spc="-30" dirty="0">
                <a:latin typeface="LM Sans 10"/>
                <a:cs typeface="LM Sans 10"/>
              </a:rPr>
              <a:t>asked </a:t>
            </a:r>
            <a:r>
              <a:rPr sz="2180" spc="-20" dirty="0">
                <a:latin typeface="LM Sans 10"/>
                <a:cs typeface="LM Sans 10"/>
              </a:rPr>
              <a:t>in </a:t>
            </a:r>
            <a:r>
              <a:rPr sz="2180" spc="-10" dirty="0">
                <a:latin typeface="LM Sans 10"/>
                <a:cs typeface="LM Sans 10"/>
              </a:rPr>
              <a:t>the first</a:t>
            </a:r>
            <a:r>
              <a:rPr sz="2180" spc="20" dirty="0">
                <a:latin typeface="LM Sans 10"/>
                <a:cs typeface="LM Sans 10"/>
              </a:rPr>
              <a:t> </a:t>
            </a:r>
            <a:r>
              <a:rPr sz="2180" spc="-10" dirty="0">
                <a:latin typeface="LM Sans 10"/>
                <a:cs typeface="LM Sans 10"/>
              </a:rPr>
              <a:t>century:</a:t>
            </a:r>
            <a:endParaRPr sz="2180" dirty="0">
              <a:latin typeface="LM Sans 10"/>
              <a:cs typeface="LM Sans 10"/>
            </a:endParaRPr>
          </a:p>
          <a:p>
            <a:pPr marL="634223" marR="377514">
              <a:lnSpc>
                <a:spcPct val="102600"/>
              </a:lnSpc>
              <a:spcBef>
                <a:spcPts val="614"/>
              </a:spcBef>
            </a:pPr>
            <a:r>
              <a:rPr sz="2180" i="1" spc="-20" dirty="0">
                <a:latin typeface="LM Sans 10"/>
                <a:cs typeface="LM Sans 10"/>
              </a:rPr>
              <a:t>There </a:t>
            </a:r>
            <a:r>
              <a:rPr sz="2180" i="1" spc="-40" dirty="0">
                <a:latin typeface="LM Sans 10"/>
                <a:cs typeface="LM Sans 10"/>
              </a:rPr>
              <a:t>are </a:t>
            </a:r>
            <a:r>
              <a:rPr sz="2180" i="1" spc="-10" dirty="0">
                <a:latin typeface="LM Sans 10"/>
                <a:cs typeface="LM Sans 10"/>
              </a:rPr>
              <a:t>certain things </a:t>
            </a:r>
            <a:r>
              <a:rPr sz="2180" i="1" spc="-20" dirty="0">
                <a:latin typeface="LM Sans 10"/>
                <a:cs typeface="LM Sans 10"/>
              </a:rPr>
              <a:t>whose </a:t>
            </a:r>
            <a:r>
              <a:rPr sz="2180" i="1" spc="-10" dirty="0">
                <a:latin typeface="LM Sans 10"/>
                <a:cs typeface="LM Sans 10"/>
              </a:rPr>
              <a:t>number </a:t>
            </a:r>
            <a:r>
              <a:rPr sz="2180" i="1" spc="-20" dirty="0">
                <a:latin typeface="LM Sans 10"/>
                <a:cs typeface="LM Sans 10"/>
              </a:rPr>
              <a:t>is </a:t>
            </a:r>
            <a:r>
              <a:rPr sz="2180" i="1" spc="-30" dirty="0">
                <a:latin typeface="LM Sans 10"/>
                <a:cs typeface="LM Sans 10"/>
              </a:rPr>
              <a:t>unknown. </a:t>
            </a:r>
            <a:r>
              <a:rPr sz="2180" i="1" spc="-20" dirty="0">
                <a:latin typeface="LM Sans 10"/>
                <a:cs typeface="LM Sans 10"/>
              </a:rPr>
              <a:t>When  divided </a:t>
            </a:r>
            <a:r>
              <a:rPr sz="2180" i="1" spc="-50" dirty="0">
                <a:latin typeface="LM Sans 10"/>
                <a:cs typeface="LM Sans 10"/>
              </a:rPr>
              <a:t>by </a:t>
            </a:r>
            <a:r>
              <a:rPr sz="2180" spc="-20" dirty="0">
                <a:latin typeface="MathJax_Main"/>
                <a:cs typeface="MathJax_Main"/>
              </a:rPr>
              <a:t>3</a:t>
            </a:r>
            <a:r>
              <a:rPr sz="2180" i="1" spc="-20" dirty="0">
                <a:latin typeface="LM Sans 10"/>
                <a:cs typeface="LM Sans 10"/>
              </a:rPr>
              <a:t>, </a:t>
            </a:r>
            <a:r>
              <a:rPr sz="2180" i="1" spc="-10" dirty="0">
                <a:latin typeface="LM Sans 10"/>
                <a:cs typeface="LM Sans 10"/>
              </a:rPr>
              <a:t>the </a:t>
            </a:r>
            <a:r>
              <a:rPr sz="2180" i="1" spc="-20" dirty="0">
                <a:latin typeface="LM Sans 10"/>
                <a:cs typeface="LM Sans 10"/>
              </a:rPr>
              <a:t>remainder is </a:t>
            </a:r>
            <a:r>
              <a:rPr sz="2180" spc="-20" dirty="0">
                <a:latin typeface="MathJax_Main"/>
                <a:cs typeface="MathJax_Main"/>
              </a:rPr>
              <a:t>2</a:t>
            </a:r>
            <a:r>
              <a:rPr sz="2180" i="1" spc="-20" dirty="0">
                <a:latin typeface="LM Sans 10"/>
                <a:cs typeface="LM Sans 10"/>
              </a:rPr>
              <a:t>; </a:t>
            </a:r>
            <a:r>
              <a:rPr sz="2180" i="1" spc="-10" dirty="0">
                <a:latin typeface="LM Sans 10"/>
                <a:cs typeface="LM Sans 10"/>
              </a:rPr>
              <a:t>when </a:t>
            </a:r>
            <a:r>
              <a:rPr sz="2180" i="1" spc="-20" dirty="0">
                <a:latin typeface="LM Sans 10"/>
                <a:cs typeface="LM Sans 10"/>
              </a:rPr>
              <a:t>divided </a:t>
            </a:r>
            <a:r>
              <a:rPr sz="2180" i="1" spc="-50" dirty="0">
                <a:latin typeface="LM Sans 10"/>
                <a:cs typeface="LM Sans 10"/>
              </a:rPr>
              <a:t>by </a:t>
            </a:r>
            <a:r>
              <a:rPr sz="2180" spc="-10" dirty="0">
                <a:latin typeface="MathJax_Main"/>
                <a:cs typeface="MathJax_Main"/>
              </a:rPr>
              <a:t>5 </a:t>
            </a:r>
            <a:r>
              <a:rPr sz="2180" i="1" spc="-10" dirty="0">
                <a:latin typeface="LM Sans 10"/>
                <a:cs typeface="LM Sans 10"/>
              </a:rPr>
              <a:t>the  </a:t>
            </a:r>
            <a:r>
              <a:rPr sz="2180" i="1" spc="-20" dirty="0">
                <a:latin typeface="LM Sans 10"/>
                <a:cs typeface="LM Sans 10"/>
              </a:rPr>
              <a:t>remainder is </a:t>
            </a:r>
            <a:r>
              <a:rPr sz="2180" spc="-10" dirty="0">
                <a:latin typeface="MathJax_Main"/>
                <a:cs typeface="MathJax_Main"/>
              </a:rPr>
              <a:t>3</a:t>
            </a:r>
            <a:r>
              <a:rPr sz="2180" i="1" spc="-10" dirty="0">
                <a:latin typeface="LM Sans 10"/>
                <a:cs typeface="LM Sans 10"/>
              </a:rPr>
              <a:t>; </a:t>
            </a:r>
            <a:r>
              <a:rPr sz="2180" i="1" spc="-20" dirty="0">
                <a:latin typeface="LM Sans 10"/>
                <a:cs typeface="LM Sans 10"/>
              </a:rPr>
              <a:t>and </a:t>
            </a:r>
            <a:r>
              <a:rPr sz="2180" i="1" spc="-10" dirty="0">
                <a:latin typeface="LM Sans 10"/>
                <a:cs typeface="LM Sans 10"/>
              </a:rPr>
              <a:t>when </a:t>
            </a:r>
            <a:r>
              <a:rPr sz="2180" i="1" spc="-20" dirty="0">
                <a:latin typeface="LM Sans 10"/>
                <a:cs typeface="LM Sans 10"/>
              </a:rPr>
              <a:t>divided </a:t>
            </a:r>
            <a:r>
              <a:rPr sz="2180" i="1" spc="-50" dirty="0">
                <a:latin typeface="LM Sans 10"/>
                <a:cs typeface="LM Sans 10"/>
              </a:rPr>
              <a:t>by </a:t>
            </a:r>
            <a:r>
              <a:rPr sz="2180" spc="-20" dirty="0">
                <a:latin typeface="MathJax_Main"/>
                <a:cs typeface="MathJax_Main"/>
              </a:rPr>
              <a:t>7</a:t>
            </a:r>
            <a:r>
              <a:rPr sz="2180" i="1" spc="-20" dirty="0">
                <a:latin typeface="LM Sans 10"/>
                <a:cs typeface="LM Sans 10"/>
              </a:rPr>
              <a:t>, </a:t>
            </a:r>
            <a:r>
              <a:rPr sz="2180" i="1" spc="-10" dirty="0">
                <a:latin typeface="LM Sans 10"/>
                <a:cs typeface="LM Sans 10"/>
              </a:rPr>
              <a:t>the </a:t>
            </a:r>
            <a:r>
              <a:rPr sz="2180" i="1" spc="-20" dirty="0">
                <a:latin typeface="LM Sans 10"/>
                <a:cs typeface="LM Sans 10"/>
              </a:rPr>
              <a:t>remainder is </a:t>
            </a:r>
            <a:r>
              <a:rPr sz="2180" spc="-20" dirty="0">
                <a:latin typeface="MathJax_Main"/>
                <a:cs typeface="MathJax_Main"/>
              </a:rPr>
              <a:t>2</a:t>
            </a:r>
            <a:r>
              <a:rPr sz="2180" i="1" spc="-20" dirty="0">
                <a:latin typeface="LM Sans 10"/>
                <a:cs typeface="LM Sans 10"/>
              </a:rPr>
              <a:t>. </a:t>
            </a:r>
            <a:r>
              <a:rPr sz="2180" i="1" spc="-20" dirty="0">
                <a:latin typeface="LM Sans 10"/>
                <a:cs typeface="LM Sans 10"/>
              </a:rPr>
              <a:t>What  </a:t>
            </a:r>
            <a:r>
              <a:rPr sz="2180" i="1" spc="-10" dirty="0">
                <a:latin typeface="LM Sans 10"/>
                <a:cs typeface="LM Sans 10"/>
              </a:rPr>
              <a:t>will </a:t>
            </a:r>
            <a:r>
              <a:rPr sz="2180" i="1" spc="20" dirty="0">
                <a:latin typeface="LM Sans 10"/>
                <a:cs typeface="LM Sans 10"/>
              </a:rPr>
              <a:t>be </a:t>
            </a:r>
            <a:r>
              <a:rPr sz="2180" i="1" spc="-10" dirty="0">
                <a:latin typeface="LM Sans 10"/>
                <a:cs typeface="LM Sans 10"/>
              </a:rPr>
              <a:t>the number of</a:t>
            </a:r>
            <a:r>
              <a:rPr sz="2180" i="1" spc="-59" dirty="0">
                <a:latin typeface="LM Sans 10"/>
                <a:cs typeface="LM Sans 10"/>
              </a:rPr>
              <a:t> </a:t>
            </a:r>
            <a:r>
              <a:rPr sz="2180" i="1" spc="-10" dirty="0">
                <a:latin typeface="LM Sans 10"/>
                <a:cs typeface="LM Sans 10"/>
              </a:rPr>
              <a:t>things?</a:t>
            </a:r>
            <a:endParaRPr sz="2180" dirty="0">
              <a:latin typeface="LM Sans 10"/>
              <a:cs typeface="LM Sans 10"/>
            </a:endParaRPr>
          </a:p>
          <a:p>
            <a:pPr marL="85570" marR="1107374">
              <a:lnSpc>
                <a:spcPct val="102699"/>
              </a:lnSpc>
              <a:spcBef>
                <a:spcPts val="1605"/>
              </a:spcBef>
            </a:pPr>
            <a:r>
              <a:rPr sz="2180" spc="-20" dirty="0">
                <a:latin typeface="LM Sans 10"/>
                <a:cs typeface="LM Sans 10"/>
              </a:rPr>
              <a:t>This puzzle is asking </a:t>
            </a:r>
            <a:r>
              <a:rPr sz="2180" spc="-40" dirty="0">
                <a:latin typeface="LM Sans 10"/>
                <a:cs typeface="LM Sans 10"/>
              </a:rPr>
              <a:t>for </a:t>
            </a:r>
            <a:r>
              <a:rPr sz="2180" spc="-10" dirty="0">
                <a:latin typeface="LM Sans 10"/>
                <a:cs typeface="LM Sans 10"/>
              </a:rPr>
              <a:t>the solution of the </a:t>
            </a:r>
            <a:r>
              <a:rPr sz="2180" spc="-20" dirty="0">
                <a:latin typeface="LM Sans 10"/>
                <a:cs typeface="LM Sans 10"/>
              </a:rPr>
              <a:t>following </a:t>
            </a:r>
            <a:r>
              <a:rPr sz="2180" spc="-10" dirty="0">
                <a:latin typeface="LM Sans 10"/>
                <a:cs typeface="LM Sans 10"/>
              </a:rPr>
              <a:t>system of  congruences</a:t>
            </a:r>
            <a:r>
              <a:rPr sz="2180" spc="-10" dirty="0">
                <a:latin typeface="LM Sans 10"/>
                <a:cs typeface="LM Sans 10"/>
              </a:rPr>
              <a:t>:</a:t>
            </a:r>
            <a:endParaRPr sz="2180" dirty="0">
              <a:latin typeface="LM Sans 10"/>
              <a:cs typeface="LM Sans 10"/>
            </a:endParaRPr>
          </a:p>
          <a:p>
            <a:pPr marL="235317" algn="ctr">
              <a:spcBef>
                <a:spcPts val="1120"/>
              </a:spcBef>
            </a:pPr>
            <a:r>
              <a:rPr sz="2180" i="1" spc="268" dirty="0">
                <a:latin typeface="Times New Roman"/>
                <a:cs typeface="Times New Roman"/>
              </a:rPr>
              <a:t>x   </a:t>
            </a:r>
            <a:r>
              <a:rPr sz="2180" i="1" spc="404" dirty="0">
                <a:latin typeface="Arial"/>
                <a:cs typeface="Arial"/>
              </a:rPr>
              <a:t>≡  </a:t>
            </a:r>
            <a:r>
              <a:rPr sz="2180" spc="-10" dirty="0">
                <a:latin typeface="MathJax_Main"/>
                <a:cs typeface="MathJax_Main"/>
              </a:rPr>
              <a:t>2 (mod</a:t>
            </a:r>
            <a:r>
              <a:rPr sz="2180" spc="-327" dirty="0">
                <a:latin typeface="MathJax_Main"/>
                <a:cs typeface="MathJax_Main"/>
              </a:rPr>
              <a:t> </a:t>
            </a:r>
            <a:r>
              <a:rPr sz="2180" spc="10" dirty="0">
                <a:latin typeface="MathJax_Main"/>
                <a:cs typeface="MathJax_Main"/>
              </a:rPr>
              <a:t>3)</a:t>
            </a:r>
            <a:r>
              <a:rPr sz="2180" i="1" spc="10" dirty="0">
                <a:latin typeface="Times New Roman"/>
                <a:cs typeface="Times New Roman"/>
              </a:rPr>
              <a:t>,</a:t>
            </a:r>
            <a:endParaRPr sz="2180" dirty="0">
              <a:latin typeface="Times New Roman"/>
              <a:cs typeface="Times New Roman"/>
            </a:endParaRPr>
          </a:p>
          <a:p>
            <a:pPr marL="235317" algn="ctr">
              <a:spcBef>
                <a:spcPts val="664"/>
              </a:spcBef>
            </a:pPr>
            <a:r>
              <a:rPr sz="2180" i="1" spc="268" dirty="0">
                <a:latin typeface="Times New Roman"/>
                <a:cs typeface="Times New Roman"/>
              </a:rPr>
              <a:t>x   </a:t>
            </a:r>
            <a:r>
              <a:rPr sz="2180" i="1" spc="404" dirty="0">
                <a:latin typeface="Arial"/>
                <a:cs typeface="Arial"/>
              </a:rPr>
              <a:t>≡  </a:t>
            </a:r>
            <a:r>
              <a:rPr sz="2180" spc="-10" dirty="0">
                <a:latin typeface="MathJax_Main"/>
                <a:cs typeface="MathJax_Main"/>
              </a:rPr>
              <a:t>3 (mod</a:t>
            </a:r>
            <a:r>
              <a:rPr sz="2180" spc="-327" dirty="0">
                <a:latin typeface="MathJax_Main"/>
                <a:cs typeface="MathJax_Main"/>
              </a:rPr>
              <a:t> </a:t>
            </a:r>
            <a:r>
              <a:rPr sz="2180" spc="10" dirty="0">
                <a:latin typeface="MathJax_Main"/>
                <a:cs typeface="MathJax_Main"/>
              </a:rPr>
              <a:t>5)</a:t>
            </a:r>
            <a:r>
              <a:rPr sz="2180" i="1" spc="10" dirty="0">
                <a:latin typeface="Times New Roman"/>
                <a:cs typeface="Times New Roman"/>
              </a:rPr>
              <a:t>,</a:t>
            </a:r>
            <a:endParaRPr sz="2180" dirty="0">
              <a:latin typeface="Times New Roman"/>
              <a:cs typeface="Times New Roman"/>
            </a:endParaRPr>
          </a:p>
          <a:p>
            <a:pPr marL="235317" algn="ctr">
              <a:spcBef>
                <a:spcPts val="664"/>
              </a:spcBef>
            </a:pPr>
            <a:r>
              <a:rPr sz="2180" i="1" spc="268" dirty="0">
                <a:latin typeface="Times New Roman"/>
                <a:cs typeface="Times New Roman"/>
              </a:rPr>
              <a:t>x   </a:t>
            </a:r>
            <a:r>
              <a:rPr sz="2180" i="1" spc="404" dirty="0">
                <a:latin typeface="Arial"/>
                <a:cs typeface="Arial"/>
              </a:rPr>
              <a:t>≡  </a:t>
            </a:r>
            <a:r>
              <a:rPr sz="2180" spc="-10" dirty="0">
                <a:latin typeface="MathJax_Main"/>
                <a:cs typeface="MathJax_Main"/>
              </a:rPr>
              <a:t>2 (mod</a:t>
            </a:r>
            <a:r>
              <a:rPr sz="2180" spc="-327" dirty="0">
                <a:latin typeface="MathJax_Main"/>
                <a:cs typeface="MathJax_Main"/>
              </a:rPr>
              <a:t> </a:t>
            </a:r>
            <a:r>
              <a:rPr sz="2180" spc="10" dirty="0">
                <a:latin typeface="MathJax_Main"/>
                <a:cs typeface="MathJax_Main"/>
              </a:rPr>
              <a:t>7)</a:t>
            </a:r>
            <a:r>
              <a:rPr sz="2180" i="1" spc="10" dirty="0">
                <a:latin typeface="Times New Roman"/>
                <a:cs typeface="Times New Roman"/>
              </a:rPr>
              <a:t>.</a:t>
            </a:r>
            <a:endParaRPr sz="2180" dirty="0">
              <a:latin typeface="Times New Roman"/>
              <a:cs typeface="Times New Roman"/>
            </a:endParaRPr>
          </a:p>
          <a:p>
            <a:pPr marL="85570" marR="241609">
              <a:lnSpc>
                <a:spcPct val="102600"/>
              </a:lnSpc>
              <a:spcBef>
                <a:spcPts val="1050"/>
              </a:spcBef>
            </a:pPr>
            <a:r>
              <a:rPr sz="2180" spc="-20" dirty="0">
                <a:latin typeface="LM Sans 10"/>
                <a:cs typeface="LM Sans 10"/>
              </a:rPr>
              <a:t>The Chinese Remainder </a:t>
            </a:r>
            <a:r>
              <a:rPr sz="2180" spc="-30" dirty="0">
                <a:latin typeface="LM Sans 10"/>
                <a:cs typeface="LM Sans 10"/>
              </a:rPr>
              <a:t>Theorem </a:t>
            </a:r>
            <a:r>
              <a:rPr sz="2180" spc="-10" dirty="0">
                <a:latin typeface="LM Sans 10"/>
                <a:cs typeface="LM Sans 10"/>
              </a:rPr>
              <a:t>establishes that when the moduli </a:t>
            </a:r>
            <a:r>
              <a:rPr sz="2180" spc="-40" dirty="0">
                <a:latin typeface="LM Sans 10"/>
                <a:cs typeface="LM Sans 10"/>
              </a:rPr>
              <a:t>are  </a:t>
            </a:r>
            <a:r>
              <a:rPr sz="2180" spc="-20" dirty="0">
                <a:latin typeface="LM Sans 10"/>
                <a:cs typeface="LM Sans 10"/>
              </a:rPr>
              <a:t>pairwise relatively </a:t>
            </a:r>
            <a:r>
              <a:rPr sz="2180" spc="-30" dirty="0">
                <a:latin typeface="LM Sans 10"/>
                <a:cs typeface="LM Sans 10"/>
              </a:rPr>
              <a:t>prime, </a:t>
            </a:r>
            <a:r>
              <a:rPr sz="2180" spc="-50" dirty="0">
                <a:latin typeface="LM Sans 10"/>
                <a:cs typeface="LM Sans 10"/>
              </a:rPr>
              <a:t>we </a:t>
            </a:r>
            <a:r>
              <a:rPr sz="2180" spc="-10" dirty="0">
                <a:latin typeface="LM Sans 10"/>
                <a:cs typeface="LM Sans 10"/>
              </a:rPr>
              <a:t>can solve such </a:t>
            </a:r>
            <a:r>
              <a:rPr sz="2180" spc="-20" dirty="0">
                <a:latin typeface="LM Sans 10"/>
                <a:cs typeface="LM Sans 10"/>
              </a:rPr>
              <a:t>as </a:t>
            </a:r>
            <a:r>
              <a:rPr sz="2180" spc="-10" dirty="0">
                <a:latin typeface="LM Sans 10"/>
                <a:cs typeface="LM Sans 10"/>
              </a:rPr>
              <a:t>system of </a:t>
            </a:r>
            <a:r>
              <a:rPr sz="2180" spc="-30" dirty="0">
                <a:latin typeface="LM Sans 10"/>
                <a:cs typeface="LM Sans 10"/>
              </a:rPr>
              <a:t>linear  </a:t>
            </a:r>
            <a:r>
              <a:rPr sz="2180" spc="-10" dirty="0">
                <a:latin typeface="LM Sans 10"/>
                <a:cs typeface="LM Sans 10"/>
              </a:rPr>
              <a:t>congruences</a:t>
            </a:r>
            <a:r>
              <a:rPr sz="2180" spc="-10" dirty="0">
                <a:latin typeface="LM Sans 10"/>
                <a:cs typeface="LM Sans 10"/>
              </a:rPr>
              <a:t> </a:t>
            </a:r>
            <a:r>
              <a:rPr sz="2180" spc="-20" dirty="0">
                <a:latin typeface="LM Sans 10"/>
                <a:cs typeface="LM Sans 10"/>
              </a:rPr>
              <a:t>uniquely </a:t>
            </a:r>
            <a:r>
              <a:rPr sz="2180" spc="-10" dirty="0">
                <a:latin typeface="LM Sans 10"/>
                <a:cs typeface="LM Sans 10"/>
              </a:rPr>
              <a:t>module the </a:t>
            </a:r>
            <a:r>
              <a:rPr sz="2180" spc="-20" dirty="0">
                <a:latin typeface="LM Sans 10"/>
                <a:cs typeface="LM Sans 10"/>
              </a:rPr>
              <a:t>product </a:t>
            </a:r>
            <a:r>
              <a:rPr sz="2180" spc="-10" dirty="0">
                <a:latin typeface="LM Sans 10"/>
                <a:cs typeface="LM Sans 10"/>
              </a:rPr>
              <a:t>of the moduli.</a:t>
            </a:r>
            <a:endParaRPr sz="2180" dirty="0">
              <a:latin typeface="LM Sans 10"/>
              <a:cs typeface="LM Sans 10"/>
            </a:endParaRPr>
          </a:p>
        </p:txBody>
      </p:sp>
    </p:spTree>
    <p:extLst>
      <p:ext uri="{BB962C8B-B14F-4D97-AF65-F5344CB8AC3E}">
        <p14:creationId xmlns:p14="http://schemas.microsoft.com/office/powerpoint/2010/main" val="1865404179"/>
      </p:ext>
    </p:extLst>
  </p:cSld>
  <p:clrMapOvr>
    <a:masterClrMapping/>
  </p:clrMapOvr>
  <p:transition>
    <p:cut/>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object 43"/>
          <p:cNvSpPr txBox="1"/>
          <p:nvPr/>
        </p:nvSpPr>
        <p:spPr>
          <a:xfrm>
            <a:off x="1528195" y="503867"/>
            <a:ext cx="9131836" cy="199518"/>
          </a:xfrm>
          <a:prstGeom prst="rect">
            <a:avLst/>
          </a:prstGeom>
          <a:solidFill>
            <a:srgbClr val="8484D1"/>
          </a:solidFill>
        </p:spPr>
        <p:txBody>
          <a:bodyPr vert="horz" wrap="square" lIns="0" tIns="16359" rIns="0" bIns="0" rtlCol="0">
            <a:spAutoFit/>
          </a:bodyPr>
          <a:lstStyle/>
          <a:p>
            <a:pPr marL="213925">
              <a:spcBef>
                <a:spcPts val="129"/>
              </a:spcBef>
            </a:pPr>
            <a:r>
              <a:rPr sz="1189" spc="-10" dirty="0">
                <a:solidFill>
                  <a:srgbClr val="FFFFFF"/>
                </a:solidFill>
                <a:latin typeface="LM Sans 8"/>
                <a:cs typeface="LM Sans 8"/>
              </a:rPr>
              <a:t>Applications of </a:t>
            </a:r>
            <a:r>
              <a:rPr sz="1189" dirty="0">
                <a:solidFill>
                  <a:srgbClr val="FFFFFF"/>
                </a:solidFill>
                <a:latin typeface="LM Sans 8"/>
                <a:cs typeface="LM Sans 8"/>
              </a:rPr>
              <a:t>Number</a:t>
            </a:r>
            <a:r>
              <a:rPr sz="1189" spc="-20" dirty="0">
                <a:solidFill>
                  <a:srgbClr val="FFFFFF"/>
                </a:solidFill>
                <a:latin typeface="LM Sans 8"/>
                <a:cs typeface="LM Sans 8"/>
              </a:rPr>
              <a:t> Theory</a:t>
            </a:r>
            <a:endParaRPr sz="1189">
              <a:latin typeface="LM Sans 8"/>
              <a:cs typeface="LM Sans 8"/>
            </a:endParaRPr>
          </a:p>
        </p:txBody>
      </p:sp>
      <p:grpSp>
        <p:nvGrpSpPr>
          <p:cNvPr id="44" name="object 44"/>
          <p:cNvGrpSpPr/>
          <p:nvPr/>
        </p:nvGrpSpPr>
        <p:grpSpPr>
          <a:xfrm>
            <a:off x="1702071" y="1070728"/>
            <a:ext cx="8885200" cy="5249830"/>
            <a:chOff x="87743" y="540321"/>
            <a:chExt cx="4483735" cy="2649220"/>
          </a:xfrm>
        </p:grpSpPr>
        <p:sp>
          <p:nvSpPr>
            <p:cNvPr id="45" name="object 45"/>
            <p:cNvSpPr/>
            <p:nvPr/>
          </p:nvSpPr>
          <p:spPr>
            <a:xfrm>
              <a:off x="87743" y="540321"/>
              <a:ext cx="4432935" cy="215265"/>
            </a:xfrm>
            <a:custGeom>
              <a:avLst/>
              <a:gdLst/>
              <a:ahLst/>
              <a:cxnLst/>
              <a:rect l="l" t="t" r="r" b="b"/>
              <a:pathLst>
                <a:path w="4432935" h="215265">
                  <a:moveTo>
                    <a:pt x="4381767" y="0"/>
                  </a:moveTo>
                  <a:lnTo>
                    <a:pt x="50800" y="0"/>
                  </a:lnTo>
                  <a:lnTo>
                    <a:pt x="31075" y="4008"/>
                  </a:lnTo>
                  <a:lnTo>
                    <a:pt x="14922" y="14922"/>
                  </a:lnTo>
                  <a:lnTo>
                    <a:pt x="4008" y="31075"/>
                  </a:lnTo>
                  <a:lnTo>
                    <a:pt x="0" y="50800"/>
                  </a:lnTo>
                  <a:lnTo>
                    <a:pt x="0" y="215238"/>
                  </a:lnTo>
                  <a:lnTo>
                    <a:pt x="4432567" y="215238"/>
                  </a:lnTo>
                  <a:lnTo>
                    <a:pt x="4432567" y="50800"/>
                  </a:lnTo>
                  <a:lnTo>
                    <a:pt x="4428558" y="31075"/>
                  </a:lnTo>
                  <a:lnTo>
                    <a:pt x="4417644" y="14922"/>
                  </a:lnTo>
                  <a:lnTo>
                    <a:pt x="4401492" y="4008"/>
                  </a:lnTo>
                  <a:lnTo>
                    <a:pt x="4381767" y="0"/>
                  </a:lnTo>
                  <a:close/>
                </a:path>
              </a:pathLst>
            </a:custGeom>
            <a:solidFill>
              <a:srgbClr val="D6D6EF"/>
            </a:solidFill>
          </p:spPr>
          <p:txBody>
            <a:bodyPr wrap="square" lIns="0" tIns="0" rIns="0" bIns="0" rtlCol="0"/>
            <a:lstStyle/>
            <a:p>
              <a:endParaRPr sz="3567"/>
            </a:p>
          </p:txBody>
        </p:sp>
        <p:sp>
          <p:nvSpPr>
            <p:cNvPr id="46" name="object 46"/>
            <p:cNvSpPr/>
            <p:nvPr/>
          </p:nvSpPr>
          <p:spPr>
            <a:xfrm>
              <a:off x="87744" y="742911"/>
              <a:ext cx="4432566" cy="50609"/>
            </a:xfrm>
            <a:prstGeom prst="rect">
              <a:avLst/>
            </a:prstGeom>
            <a:blipFill>
              <a:blip r:embed="rId2" cstate="print"/>
              <a:stretch>
                <a:fillRect/>
              </a:stretch>
            </a:blipFill>
          </p:spPr>
          <p:txBody>
            <a:bodyPr wrap="square" lIns="0" tIns="0" rIns="0" bIns="0" rtlCol="0"/>
            <a:lstStyle/>
            <a:p>
              <a:endParaRPr sz="3567"/>
            </a:p>
          </p:txBody>
        </p:sp>
        <p:sp>
          <p:nvSpPr>
            <p:cNvPr id="47" name="object 47"/>
            <p:cNvSpPr/>
            <p:nvPr/>
          </p:nvSpPr>
          <p:spPr>
            <a:xfrm>
              <a:off x="138544" y="3087903"/>
              <a:ext cx="101600" cy="101600"/>
            </a:xfrm>
            <a:prstGeom prst="rect">
              <a:avLst/>
            </a:prstGeom>
            <a:blipFill>
              <a:blip r:embed="rId3" cstate="print"/>
              <a:stretch>
                <a:fillRect/>
              </a:stretch>
            </a:blipFill>
          </p:spPr>
          <p:txBody>
            <a:bodyPr wrap="square" lIns="0" tIns="0" rIns="0" bIns="0" rtlCol="0"/>
            <a:lstStyle/>
            <a:p>
              <a:endParaRPr sz="3567"/>
            </a:p>
          </p:txBody>
        </p:sp>
        <p:sp>
          <p:nvSpPr>
            <p:cNvPr id="48" name="object 48"/>
            <p:cNvSpPr/>
            <p:nvPr/>
          </p:nvSpPr>
          <p:spPr>
            <a:xfrm>
              <a:off x="189344" y="3075203"/>
              <a:ext cx="4381715" cy="114300"/>
            </a:xfrm>
            <a:prstGeom prst="rect">
              <a:avLst/>
            </a:prstGeom>
            <a:blipFill>
              <a:blip r:embed="rId4" cstate="print"/>
              <a:stretch>
                <a:fillRect/>
              </a:stretch>
            </a:blipFill>
          </p:spPr>
          <p:txBody>
            <a:bodyPr wrap="square" lIns="0" tIns="0" rIns="0" bIns="0" rtlCol="0"/>
            <a:lstStyle/>
            <a:p>
              <a:endParaRPr sz="3567"/>
            </a:p>
          </p:txBody>
        </p:sp>
        <p:sp>
          <p:nvSpPr>
            <p:cNvPr id="49" name="object 49"/>
            <p:cNvSpPr/>
            <p:nvPr/>
          </p:nvSpPr>
          <p:spPr>
            <a:xfrm>
              <a:off x="4520311" y="584555"/>
              <a:ext cx="50749" cy="2503347"/>
            </a:xfrm>
            <a:prstGeom prst="rect">
              <a:avLst/>
            </a:prstGeom>
            <a:blipFill>
              <a:blip r:embed="rId5" cstate="print"/>
              <a:stretch>
                <a:fillRect/>
              </a:stretch>
            </a:blipFill>
          </p:spPr>
          <p:txBody>
            <a:bodyPr wrap="square" lIns="0" tIns="0" rIns="0" bIns="0" rtlCol="0"/>
            <a:lstStyle/>
            <a:p>
              <a:endParaRPr sz="3567"/>
            </a:p>
          </p:txBody>
        </p:sp>
        <p:sp>
          <p:nvSpPr>
            <p:cNvPr id="50" name="object 50"/>
            <p:cNvSpPr/>
            <p:nvPr/>
          </p:nvSpPr>
          <p:spPr>
            <a:xfrm>
              <a:off x="87743" y="787158"/>
              <a:ext cx="4432935" cy="2352040"/>
            </a:xfrm>
            <a:custGeom>
              <a:avLst/>
              <a:gdLst/>
              <a:ahLst/>
              <a:cxnLst/>
              <a:rect l="l" t="t" r="r" b="b"/>
              <a:pathLst>
                <a:path w="4432935" h="2352040">
                  <a:moveTo>
                    <a:pt x="4432567" y="0"/>
                  </a:moveTo>
                  <a:lnTo>
                    <a:pt x="0" y="0"/>
                  </a:lnTo>
                  <a:lnTo>
                    <a:pt x="0" y="2300744"/>
                  </a:lnTo>
                  <a:lnTo>
                    <a:pt x="4008" y="2320469"/>
                  </a:lnTo>
                  <a:lnTo>
                    <a:pt x="14922" y="2336622"/>
                  </a:lnTo>
                  <a:lnTo>
                    <a:pt x="31075" y="2347536"/>
                  </a:lnTo>
                  <a:lnTo>
                    <a:pt x="50800" y="2351545"/>
                  </a:lnTo>
                  <a:lnTo>
                    <a:pt x="4381767" y="2351545"/>
                  </a:lnTo>
                  <a:lnTo>
                    <a:pt x="4401492" y="2347536"/>
                  </a:lnTo>
                  <a:lnTo>
                    <a:pt x="4417644" y="2336622"/>
                  </a:lnTo>
                  <a:lnTo>
                    <a:pt x="4428558" y="2320469"/>
                  </a:lnTo>
                  <a:lnTo>
                    <a:pt x="4432567" y="2300744"/>
                  </a:lnTo>
                  <a:lnTo>
                    <a:pt x="4432567" y="0"/>
                  </a:lnTo>
                  <a:close/>
                </a:path>
              </a:pathLst>
            </a:custGeom>
            <a:solidFill>
              <a:srgbClr val="EAEAF7"/>
            </a:solidFill>
          </p:spPr>
          <p:txBody>
            <a:bodyPr wrap="square" lIns="0" tIns="0" rIns="0" bIns="0" rtlCol="0"/>
            <a:lstStyle/>
            <a:p>
              <a:endParaRPr sz="3567"/>
            </a:p>
          </p:txBody>
        </p:sp>
        <p:sp>
          <p:nvSpPr>
            <p:cNvPr id="51" name="object 51"/>
            <p:cNvSpPr/>
            <p:nvPr/>
          </p:nvSpPr>
          <p:spPr>
            <a:xfrm>
              <a:off x="4520311" y="622630"/>
              <a:ext cx="0" cy="2484755"/>
            </a:xfrm>
            <a:custGeom>
              <a:avLst/>
              <a:gdLst/>
              <a:ahLst/>
              <a:cxnLst/>
              <a:rect l="l" t="t" r="r" b="b"/>
              <a:pathLst>
                <a:path h="2484755">
                  <a:moveTo>
                    <a:pt x="0" y="2484322"/>
                  </a:moveTo>
                  <a:lnTo>
                    <a:pt x="0" y="0"/>
                  </a:lnTo>
                </a:path>
              </a:pathLst>
            </a:custGeom>
            <a:ln w="3175">
              <a:solidFill>
                <a:srgbClr val="7F7F7F"/>
              </a:solidFill>
            </a:ln>
          </p:spPr>
          <p:txBody>
            <a:bodyPr wrap="square" lIns="0" tIns="0" rIns="0" bIns="0" rtlCol="0"/>
            <a:lstStyle/>
            <a:p>
              <a:endParaRPr sz="3567"/>
            </a:p>
          </p:txBody>
        </p:sp>
        <p:sp>
          <p:nvSpPr>
            <p:cNvPr id="52" name="object 52"/>
            <p:cNvSpPr/>
            <p:nvPr/>
          </p:nvSpPr>
          <p:spPr>
            <a:xfrm>
              <a:off x="4520311" y="609930"/>
              <a:ext cx="0" cy="12700"/>
            </a:xfrm>
            <a:custGeom>
              <a:avLst/>
              <a:gdLst/>
              <a:ahLst/>
              <a:cxnLst/>
              <a:rect l="l" t="t" r="r" b="b"/>
              <a:pathLst>
                <a:path h="12700">
                  <a:moveTo>
                    <a:pt x="0" y="12700"/>
                  </a:moveTo>
                  <a:lnTo>
                    <a:pt x="0" y="0"/>
                  </a:lnTo>
                </a:path>
              </a:pathLst>
            </a:custGeom>
            <a:ln w="3175">
              <a:solidFill>
                <a:srgbClr val="AFAFAF"/>
              </a:solidFill>
            </a:ln>
          </p:spPr>
          <p:txBody>
            <a:bodyPr wrap="square" lIns="0" tIns="0" rIns="0" bIns="0" rtlCol="0"/>
            <a:lstStyle/>
            <a:p>
              <a:endParaRPr sz="3567"/>
            </a:p>
          </p:txBody>
        </p:sp>
        <p:sp>
          <p:nvSpPr>
            <p:cNvPr id="53" name="object 53"/>
            <p:cNvSpPr/>
            <p:nvPr/>
          </p:nvSpPr>
          <p:spPr>
            <a:xfrm>
              <a:off x="4520311" y="597230"/>
              <a:ext cx="0" cy="12700"/>
            </a:xfrm>
            <a:custGeom>
              <a:avLst/>
              <a:gdLst/>
              <a:ahLst/>
              <a:cxnLst/>
              <a:rect l="l" t="t" r="r" b="b"/>
              <a:pathLst>
                <a:path h="12700">
                  <a:moveTo>
                    <a:pt x="0" y="12700"/>
                  </a:moveTo>
                  <a:lnTo>
                    <a:pt x="0" y="0"/>
                  </a:lnTo>
                </a:path>
              </a:pathLst>
            </a:custGeom>
            <a:ln w="3175">
              <a:solidFill>
                <a:srgbClr val="CECECE"/>
              </a:solidFill>
            </a:ln>
          </p:spPr>
          <p:txBody>
            <a:bodyPr wrap="square" lIns="0" tIns="0" rIns="0" bIns="0" rtlCol="0"/>
            <a:lstStyle/>
            <a:p>
              <a:endParaRPr sz="3567"/>
            </a:p>
          </p:txBody>
        </p:sp>
        <p:sp>
          <p:nvSpPr>
            <p:cNvPr id="54" name="object 54"/>
            <p:cNvSpPr/>
            <p:nvPr/>
          </p:nvSpPr>
          <p:spPr>
            <a:xfrm>
              <a:off x="4520311" y="584530"/>
              <a:ext cx="0" cy="12700"/>
            </a:xfrm>
            <a:custGeom>
              <a:avLst/>
              <a:gdLst/>
              <a:ahLst/>
              <a:cxnLst/>
              <a:rect l="l" t="t" r="r" b="b"/>
              <a:pathLst>
                <a:path h="12700">
                  <a:moveTo>
                    <a:pt x="0" y="12700"/>
                  </a:moveTo>
                  <a:lnTo>
                    <a:pt x="0" y="0"/>
                  </a:lnTo>
                </a:path>
              </a:pathLst>
            </a:custGeom>
            <a:ln w="3175">
              <a:solidFill>
                <a:srgbClr val="EFEFEF"/>
              </a:solidFill>
            </a:ln>
          </p:spPr>
          <p:txBody>
            <a:bodyPr wrap="square" lIns="0" tIns="0" rIns="0" bIns="0" rtlCol="0"/>
            <a:lstStyle/>
            <a:p>
              <a:endParaRPr sz="3567"/>
            </a:p>
          </p:txBody>
        </p:sp>
      </p:grpSp>
      <p:sp>
        <p:nvSpPr>
          <p:cNvPr id="55" name="object 55"/>
          <p:cNvSpPr txBox="1"/>
          <p:nvPr/>
        </p:nvSpPr>
        <p:spPr>
          <a:xfrm>
            <a:off x="1601406" y="942712"/>
            <a:ext cx="8681347" cy="5178050"/>
          </a:xfrm>
          <a:prstGeom prst="rect">
            <a:avLst/>
          </a:prstGeom>
        </p:spPr>
        <p:txBody>
          <a:bodyPr vert="horz" wrap="square" lIns="0" tIns="127093" rIns="0" bIns="0" rtlCol="0">
            <a:spAutoFit/>
          </a:bodyPr>
          <a:lstStyle/>
          <a:p>
            <a:pPr marL="201341">
              <a:spcBef>
                <a:spcPts val="1001"/>
              </a:spcBef>
            </a:pPr>
            <a:r>
              <a:rPr sz="2378" spc="-30" dirty="0">
                <a:solidFill>
                  <a:srgbClr val="3333B2"/>
                </a:solidFill>
                <a:latin typeface="LM Sans 12"/>
                <a:cs typeface="LM Sans 12"/>
              </a:rPr>
              <a:t>Theorem </a:t>
            </a:r>
            <a:r>
              <a:rPr sz="2378" spc="-20" dirty="0">
                <a:solidFill>
                  <a:srgbClr val="3333B2"/>
                </a:solidFill>
                <a:latin typeface="LM Sans 12"/>
                <a:cs typeface="LM Sans 12"/>
              </a:rPr>
              <a:t>(Chinese </a:t>
            </a:r>
            <a:r>
              <a:rPr sz="2378" spc="-10" dirty="0">
                <a:solidFill>
                  <a:srgbClr val="3333B2"/>
                </a:solidFill>
                <a:latin typeface="LM Sans 12"/>
                <a:cs typeface="LM Sans 12"/>
              </a:rPr>
              <a:t>Reminder</a:t>
            </a:r>
            <a:r>
              <a:rPr sz="2378" spc="20" dirty="0">
                <a:solidFill>
                  <a:srgbClr val="3333B2"/>
                </a:solidFill>
                <a:latin typeface="LM Sans 12"/>
                <a:cs typeface="LM Sans 12"/>
              </a:rPr>
              <a:t> </a:t>
            </a:r>
            <a:r>
              <a:rPr sz="2378" spc="-20" dirty="0">
                <a:solidFill>
                  <a:srgbClr val="3333B2"/>
                </a:solidFill>
                <a:latin typeface="LM Sans 12"/>
                <a:cs typeface="LM Sans 12"/>
              </a:rPr>
              <a:t>Theorem)</a:t>
            </a:r>
            <a:endParaRPr sz="2378">
              <a:latin typeface="LM Sans 12"/>
              <a:cs typeface="LM Sans 12"/>
            </a:endParaRPr>
          </a:p>
          <a:p>
            <a:pPr marL="201341">
              <a:spcBef>
                <a:spcPts val="723"/>
              </a:spcBef>
            </a:pPr>
            <a:r>
              <a:rPr sz="2180" i="1" spc="-20" dirty="0">
                <a:latin typeface="LM Sans 10"/>
                <a:cs typeface="LM Sans 10"/>
              </a:rPr>
              <a:t>Let </a:t>
            </a:r>
            <a:r>
              <a:rPr sz="2180" i="1" spc="159" dirty="0">
                <a:latin typeface="Times New Roman"/>
                <a:cs typeface="Times New Roman"/>
              </a:rPr>
              <a:t>m</a:t>
            </a:r>
            <a:r>
              <a:rPr sz="2378" spc="238" baseline="-10416" dirty="0">
                <a:latin typeface="LM Roman 8"/>
                <a:cs typeface="LM Roman 8"/>
              </a:rPr>
              <a:t>1</a:t>
            </a:r>
            <a:r>
              <a:rPr sz="2180" i="1" spc="159" dirty="0">
                <a:latin typeface="Times New Roman"/>
                <a:cs typeface="Times New Roman"/>
              </a:rPr>
              <a:t>,</a:t>
            </a:r>
            <a:r>
              <a:rPr sz="2180" i="1" spc="-188" dirty="0">
                <a:latin typeface="Times New Roman"/>
                <a:cs typeface="Times New Roman"/>
              </a:rPr>
              <a:t> </a:t>
            </a:r>
            <a:r>
              <a:rPr sz="2180" i="1" spc="149" dirty="0">
                <a:latin typeface="Times New Roman"/>
                <a:cs typeface="Times New Roman"/>
              </a:rPr>
              <a:t>m</a:t>
            </a:r>
            <a:r>
              <a:rPr sz="2378" spc="222" baseline="-10416" dirty="0">
                <a:latin typeface="LM Roman 8"/>
                <a:cs typeface="LM Roman 8"/>
              </a:rPr>
              <a:t>2</a:t>
            </a:r>
            <a:r>
              <a:rPr sz="2180" i="1" spc="149" dirty="0">
                <a:latin typeface="Times New Roman"/>
                <a:cs typeface="Times New Roman"/>
              </a:rPr>
              <a:t>,</a:t>
            </a:r>
            <a:r>
              <a:rPr sz="2180" i="1" spc="-188" dirty="0">
                <a:latin typeface="Times New Roman"/>
                <a:cs typeface="Times New Roman"/>
              </a:rPr>
              <a:t> </a:t>
            </a:r>
            <a:r>
              <a:rPr sz="2180" i="1" spc="50" dirty="0">
                <a:latin typeface="Times New Roman"/>
                <a:cs typeface="Times New Roman"/>
              </a:rPr>
              <a:t>.</a:t>
            </a:r>
            <a:r>
              <a:rPr sz="2180" i="1" spc="-188" dirty="0">
                <a:latin typeface="Times New Roman"/>
                <a:cs typeface="Times New Roman"/>
              </a:rPr>
              <a:t> </a:t>
            </a:r>
            <a:r>
              <a:rPr sz="2180" i="1" spc="50" dirty="0">
                <a:latin typeface="Times New Roman"/>
                <a:cs typeface="Times New Roman"/>
              </a:rPr>
              <a:t>.</a:t>
            </a:r>
            <a:r>
              <a:rPr sz="2180" i="1" spc="-188" dirty="0">
                <a:latin typeface="Times New Roman"/>
                <a:cs typeface="Times New Roman"/>
              </a:rPr>
              <a:t> </a:t>
            </a:r>
            <a:r>
              <a:rPr sz="2180" i="1" spc="50" dirty="0">
                <a:latin typeface="Times New Roman"/>
                <a:cs typeface="Times New Roman"/>
              </a:rPr>
              <a:t>.</a:t>
            </a:r>
            <a:r>
              <a:rPr sz="2180" i="1" spc="-188" dirty="0">
                <a:latin typeface="Times New Roman"/>
                <a:cs typeface="Times New Roman"/>
              </a:rPr>
              <a:t> </a:t>
            </a:r>
            <a:r>
              <a:rPr sz="2180" i="1" spc="50" dirty="0">
                <a:latin typeface="Times New Roman"/>
                <a:cs typeface="Times New Roman"/>
              </a:rPr>
              <a:t>,</a:t>
            </a:r>
            <a:r>
              <a:rPr sz="2180" i="1" spc="-188" dirty="0">
                <a:latin typeface="Times New Roman"/>
                <a:cs typeface="Times New Roman"/>
              </a:rPr>
              <a:t> </a:t>
            </a:r>
            <a:r>
              <a:rPr sz="2180" i="1" spc="238" dirty="0">
                <a:latin typeface="Times New Roman"/>
                <a:cs typeface="Times New Roman"/>
              </a:rPr>
              <a:t>m</a:t>
            </a:r>
            <a:r>
              <a:rPr sz="2378" i="1" spc="355" baseline="-10416" dirty="0">
                <a:latin typeface="Trebuchet MS"/>
                <a:cs typeface="Trebuchet MS"/>
              </a:rPr>
              <a:t>n</a:t>
            </a:r>
            <a:r>
              <a:rPr sz="2378" i="1" spc="503" baseline="-10416" dirty="0">
                <a:latin typeface="Trebuchet MS"/>
                <a:cs typeface="Trebuchet MS"/>
              </a:rPr>
              <a:t> </a:t>
            </a:r>
            <a:r>
              <a:rPr sz="2180" i="1" spc="20" dirty="0">
                <a:latin typeface="LM Sans 10"/>
                <a:cs typeface="LM Sans 10"/>
              </a:rPr>
              <a:t>be</a:t>
            </a:r>
            <a:r>
              <a:rPr sz="2180" i="1" spc="-10" dirty="0">
                <a:latin typeface="LM Sans 10"/>
                <a:cs typeface="LM Sans 10"/>
              </a:rPr>
              <a:t> </a:t>
            </a:r>
            <a:r>
              <a:rPr sz="2180" i="1" spc="-20" dirty="0">
                <a:latin typeface="LM Sans 10"/>
                <a:cs typeface="LM Sans 10"/>
              </a:rPr>
              <a:t>pairwise</a:t>
            </a:r>
            <a:r>
              <a:rPr sz="2180" i="1" spc="-10" dirty="0">
                <a:latin typeface="LM Sans 10"/>
                <a:cs typeface="LM Sans 10"/>
              </a:rPr>
              <a:t> </a:t>
            </a:r>
            <a:r>
              <a:rPr sz="2180" i="1" spc="-20" dirty="0">
                <a:latin typeface="LM Sans 10"/>
                <a:cs typeface="LM Sans 10"/>
              </a:rPr>
              <a:t>relatively</a:t>
            </a:r>
            <a:r>
              <a:rPr sz="2180" i="1" spc="-10" dirty="0">
                <a:latin typeface="LM Sans 10"/>
                <a:cs typeface="LM Sans 10"/>
              </a:rPr>
              <a:t> </a:t>
            </a:r>
            <a:r>
              <a:rPr sz="2180" i="1" spc="-30" dirty="0">
                <a:latin typeface="LM Sans 10"/>
                <a:cs typeface="LM Sans 10"/>
              </a:rPr>
              <a:t>prime</a:t>
            </a:r>
            <a:r>
              <a:rPr sz="2180" i="1" spc="-10" dirty="0">
                <a:latin typeface="LM Sans 10"/>
                <a:cs typeface="LM Sans 10"/>
              </a:rPr>
              <a:t> </a:t>
            </a:r>
            <a:r>
              <a:rPr sz="2180" i="1" dirty="0">
                <a:latin typeface="LM Sans 10"/>
                <a:cs typeface="LM Sans 10"/>
              </a:rPr>
              <a:t>positive</a:t>
            </a:r>
            <a:r>
              <a:rPr sz="2180" i="1" spc="-10" dirty="0">
                <a:latin typeface="LM Sans 10"/>
                <a:cs typeface="LM Sans 10"/>
              </a:rPr>
              <a:t> </a:t>
            </a:r>
            <a:r>
              <a:rPr sz="2180" i="1" spc="-20" dirty="0">
                <a:latin typeface="LM Sans 10"/>
                <a:cs typeface="LM Sans 10"/>
              </a:rPr>
              <a:t>integers</a:t>
            </a:r>
            <a:r>
              <a:rPr sz="2180" i="1" spc="-10" dirty="0">
                <a:latin typeface="LM Sans 10"/>
                <a:cs typeface="LM Sans 10"/>
              </a:rPr>
              <a:t> </a:t>
            </a:r>
            <a:r>
              <a:rPr sz="2180" i="1" spc="-20" dirty="0">
                <a:latin typeface="LM Sans 10"/>
                <a:cs typeface="LM Sans 10"/>
              </a:rPr>
              <a:t>and</a:t>
            </a:r>
            <a:endParaRPr sz="2180">
              <a:latin typeface="LM Sans 10"/>
              <a:cs typeface="LM Sans 10"/>
            </a:endParaRPr>
          </a:p>
          <a:p>
            <a:pPr marL="201341">
              <a:spcBef>
                <a:spcPts val="69"/>
              </a:spcBef>
            </a:pPr>
            <a:r>
              <a:rPr sz="2180" i="1" spc="59" dirty="0">
                <a:latin typeface="Times New Roman"/>
                <a:cs typeface="Times New Roman"/>
              </a:rPr>
              <a:t>a</a:t>
            </a:r>
            <a:r>
              <a:rPr sz="2378" spc="87" baseline="-10416" dirty="0">
                <a:latin typeface="LM Roman 8"/>
                <a:cs typeface="LM Roman 8"/>
              </a:rPr>
              <a:t>1</a:t>
            </a:r>
            <a:r>
              <a:rPr sz="2180" i="1" spc="59" dirty="0">
                <a:latin typeface="Times New Roman"/>
                <a:cs typeface="Times New Roman"/>
              </a:rPr>
              <a:t>,</a:t>
            </a:r>
            <a:r>
              <a:rPr sz="2180" i="1" spc="-198" dirty="0">
                <a:latin typeface="Times New Roman"/>
                <a:cs typeface="Times New Roman"/>
              </a:rPr>
              <a:t> </a:t>
            </a:r>
            <a:r>
              <a:rPr sz="2180" i="1" spc="59" dirty="0">
                <a:latin typeface="Times New Roman"/>
                <a:cs typeface="Times New Roman"/>
              </a:rPr>
              <a:t>a</a:t>
            </a:r>
            <a:r>
              <a:rPr sz="2378" spc="87" baseline="-10416" dirty="0">
                <a:latin typeface="LM Roman 8"/>
                <a:cs typeface="LM Roman 8"/>
              </a:rPr>
              <a:t>2</a:t>
            </a:r>
            <a:r>
              <a:rPr sz="2180" i="1" spc="59" dirty="0">
                <a:latin typeface="Times New Roman"/>
                <a:cs typeface="Times New Roman"/>
              </a:rPr>
              <a:t>,</a:t>
            </a:r>
            <a:r>
              <a:rPr sz="2180" i="1" spc="-188" dirty="0">
                <a:latin typeface="Times New Roman"/>
                <a:cs typeface="Times New Roman"/>
              </a:rPr>
              <a:t> </a:t>
            </a:r>
            <a:r>
              <a:rPr sz="2180" i="1" spc="50" dirty="0">
                <a:latin typeface="Times New Roman"/>
                <a:cs typeface="Times New Roman"/>
              </a:rPr>
              <a:t>.</a:t>
            </a:r>
            <a:r>
              <a:rPr sz="2180" i="1" spc="-188" dirty="0">
                <a:latin typeface="Times New Roman"/>
                <a:cs typeface="Times New Roman"/>
              </a:rPr>
              <a:t> </a:t>
            </a:r>
            <a:r>
              <a:rPr sz="2180" i="1" spc="50" dirty="0">
                <a:latin typeface="Times New Roman"/>
                <a:cs typeface="Times New Roman"/>
              </a:rPr>
              <a:t>.</a:t>
            </a:r>
            <a:r>
              <a:rPr sz="2180" i="1" spc="-188" dirty="0">
                <a:latin typeface="Times New Roman"/>
                <a:cs typeface="Times New Roman"/>
              </a:rPr>
              <a:t> </a:t>
            </a:r>
            <a:r>
              <a:rPr sz="2180" i="1" spc="50" dirty="0">
                <a:latin typeface="Times New Roman"/>
                <a:cs typeface="Times New Roman"/>
              </a:rPr>
              <a:t>.</a:t>
            </a:r>
            <a:r>
              <a:rPr sz="2180" i="1" spc="-188" dirty="0">
                <a:latin typeface="Times New Roman"/>
                <a:cs typeface="Times New Roman"/>
              </a:rPr>
              <a:t> </a:t>
            </a:r>
            <a:r>
              <a:rPr sz="2180" i="1" spc="50" dirty="0">
                <a:latin typeface="Times New Roman"/>
                <a:cs typeface="Times New Roman"/>
              </a:rPr>
              <a:t>,</a:t>
            </a:r>
            <a:r>
              <a:rPr sz="2180" i="1" spc="-188" dirty="0">
                <a:latin typeface="Times New Roman"/>
                <a:cs typeface="Times New Roman"/>
              </a:rPr>
              <a:t> </a:t>
            </a:r>
            <a:r>
              <a:rPr sz="2180" i="1" spc="89" dirty="0">
                <a:latin typeface="Times New Roman"/>
                <a:cs typeface="Times New Roman"/>
              </a:rPr>
              <a:t>a</a:t>
            </a:r>
            <a:r>
              <a:rPr sz="2378" i="1" spc="133" baseline="-10416" dirty="0">
                <a:latin typeface="Trebuchet MS"/>
                <a:cs typeface="Trebuchet MS"/>
              </a:rPr>
              <a:t>n</a:t>
            </a:r>
            <a:r>
              <a:rPr sz="2378" i="1" spc="503" baseline="-10416" dirty="0">
                <a:latin typeface="Trebuchet MS"/>
                <a:cs typeface="Trebuchet MS"/>
              </a:rPr>
              <a:t> </a:t>
            </a:r>
            <a:r>
              <a:rPr sz="2180" i="1" spc="20" dirty="0">
                <a:latin typeface="LM Sans 10"/>
                <a:cs typeface="LM Sans 10"/>
              </a:rPr>
              <a:t>be</a:t>
            </a:r>
            <a:r>
              <a:rPr sz="2180" i="1" spc="-10" dirty="0">
                <a:latin typeface="LM Sans 10"/>
                <a:cs typeface="LM Sans 10"/>
              </a:rPr>
              <a:t> </a:t>
            </a:r>
            <a:r>
              <a:rPr sz="2180" i="1" spc="-30" dirty="0">
                <a:latin typeface="LM Sans 10"/>
                <a:cs typeface="LM Sans 10"/>
              </a:rPr>
              <a:t>arbitrary</a:t>
            </a:r>
            <a:r>
              <a:rPr sz="2180" i="1" spc="-10" dirty="0">
                <a:latin typeface="LM Sans 10"/>
                <a:cs typeface="LM Sans 10"/>
              </a:rPr>
              <a:t> </a:t>
            </a:r>
            <a:r>
              <a:rPr sz="2180" i="1" spc="-20" dirty="0">
                <a:latin typeface="LM Sans 10"/>
                <a:cs typeface="LM Sans 10"/>
              </a:rPr>
              <a:t>integers.</a:t>
            </a:r>
            <a:r>
              <a:rPr sz="2180" i="1" spc="226" dirty="0">
                <a:latin typeface="LM Sans 10"/>
                <a:cs typeface="LM Sans 10"/>
              </a:rPr>
              <a:t> </a:t>
            </a:r>
            <a:r>
              <a:rPr sz="2180" i="1" spc="-20" dirty="0">
                <a:latin typeface="LM Sans 10"/>
                <a:cs typeface="LM Sans 10"/>
              </a:rPr>
              <a:t>Then,</a:t>
            </a:r>
            <a:r>
              <a:rPr sz="2180" i="1" spc="-10" dirty="0">
                <a:latin typeface="LM Sans 10"/>
                <a:cs typeface="LM Sans 10"/>
              </a:rPr>
              <a:t> the system:</a:t>
            </a:r>
            <a:endParaRPr sz="2180">
              <a:latin typeface="LM Sans 10"/>
              <a:cs typeface="LM Sans 10"/>
            </a:endParaRPr>
          </a:p>
          <a:p>
            <a:pPr>
              <a:spcBef>
                <a:spcPts val="50"/>
              </a:spcBef>
            </a:pPr>
            <a:endParaRPr sz="2873">
              <a:latin typeface="LM Sans 10"/>
              <a:cs typeface="LM Sans 10"/>
            </a:endParaRPr>
          </a:p>
          <a:p>
            <a:pPr marL="3234035" marR="2934541">
              <a:lnSpc>
                <a:spcPct val="125299"/>
              </a:lnSpc>
              <a:spcBef>
                <a:spcPts val="10"/>
              </a:spcBef>
            </a:pPr>
            <a:r>
              <a:rPr sz="2180" i="1" spc="268" dirty="0">
                <a:latin typeface="Times New Roman"/>
                <a:cs typeface="Times New Roman"/>
              </a:rPr>
              <a:t>x </a:t>
            </a:r>
            <a:r>
              <a:rPr sz="2180" i="1" spc="404" dirty="0">
                <a:latin typeface="Arial"/>
                <a:cs typeface="Arial"/>
              </a:rPr>
              <a:t>≡ </a:t>
            </a:r>
            <a:r>
              <a:rPr sz="2180" i="1" spc="20" dirty="0">
                <a:latin typeface="Times New Roman"/>
                <a:cs typeface="Times New Roman"/>
              </a:rPr>
              <a:t>a</a:t>
            </a:r>
            <a:r>
              <a:rPr sz="2378" spc="30" baseline="-10416" dirty="0">
                <a:latin typeface="LM Roman 8"/>
                <a:cs typeface="LM Roman 8"/>
              </a:rPr>
              <a:t>1 </a:t>
            </a:r>
            <a:r>
              <a:rPr sz="2180" spc="-10" dirty="0">
                <a:latin typeface="MathJax_Main"/>
                <a:cs typeface="MathJax_Main"/>
              </a:rPr>
              <a:t>(mod </a:t>
            </a:r>
            <a:r>
              <a:rPr sz="2180" i="1" spc="109" dirty="0">
                <a:latin typeface="Times New Roman"/>
                <a:cs typeface="Times New Roman"/>
              </a:rPr>
              <a:t>m</a:t>
            </a:r>
            <a:r>
              <a:rPr sz="2378" spc="162" baseline="-10416" dirty="0">
                <a:latin typeface="LM Roman 8"/>
                <a:cs typeface="LM Roman 8"/>
              </a:rPr>
              <a:t>1</a:t>
            </a:r>
            <a:r>
              <a:rPr sz="2180" spc="109" dirty="0">
                <a:latin typeface="MathJax_Main"/>
                <a:cs typeface="MathJax_Main"/>
              </a:rPr>
              <a:t>)</a:t>
            </a:r>
            <a:r>
              <a:rPr sz="2180" i="1" spc="109" dirty="0">
                <a:latin typeface="Times New Roman"/>
                <a:cs typeface="Times New Roman"/>
              </a:rPr>
              <a:t>,  </a:t>
            </a:r>
            <a:r>
              <a:rPr sz="2180" i="1" spc="268" dirty="0">
                <a:latin typeface="Times New Roman"/>
                <a:cs typeface="Times New Roman"/>
              </a:rPr>
              <a:t>x </a:t>
            </a:r>
            <a:r>
              <a:rPr sz="2180" i="1" spc="404" dirty="0">
                <a:latin typeface="Arial"/>
                <a:cs typeface="Arial"/>
              </a:rPr>
              <a:t>≡ </a:t>
            </a:r>
            <a:r>
              <a:rPr sz="2180" i="1" spc="20" dirty="0">
                <a:latin typeface="Times New Roman"/>
                <a:cs typeface="Times New Roman"/>
              </a:rPr>
              <a:t>a</a:t>
            </a:r>
            <a:r>
              <a:rPr sz="2378" spc="30" baseline="-10416" dirty="0">
                <a:latin typeface="LM Roman 8"/>
                <a:cs typeface="LM Roman 8"/>
              </a:rPr>
              <a:t>2 </a:t>
            </a:r>
            <a:r>
              <a:rPr sz="2180" spc="-10" dirty="0">
                <a:latin typeface="MathJax_Main"/>
                <a:cs typeface="MathJax_Main"/>
              </a:rPr>
              <a:t>(mod</a:t>
            </a:r>
            <a:r>
              <a:rPr sz="2180" spc="30" dirty="0">
                <a:latin typeface="MathJax_Main"/>
                <a:cs typeface="MathJax_Main"/>
              </a:rPr>
              <a:t> </a:t>
            </a:r>
            <a:r>
              <a:rPr sz="2180" i="1" spc="109" dirty="0">
                <a:latin typeface="Times New Roman"/>
                <a:cs typeface="Times New Roman"/>
              </a:rPr>
              <a:t>m</a:t>
            </a:r>
            <a:r>
              <a:rPr sz="2378" spc="162" baseline="-10416" dirty="0">
                <a:latin typeface="LM Roman 8"/>
                <a:cs typeface="LM Roman 8"/>
              </a:rPr>
              <a:t>2</a:t>
            </a:r>
            <a:r>
              <a:rPr sz="2180" spc="109" dirty="0">
                <a:latin typeface="MathJax_Main"/>
                <a:cs typeface="MathJax_Main"/>
              </a:rPr>
              <a:t>)</a:t>
            </a:r>
            <a:r>
              <a:rPr sz="2180" i="1" spc="109" dirty="0">
                <a:latin typeface="Times New Roman"/>
                <a:cs typeface="Times New Roman"/>
              </a:rPr>
              <a:t>,</a:t>
            </a:r>
            <a:endParaRPr sz="2180">
              <a:latin typeface="Times New Roman"/>
              <a:cs typeface="Times New Roman"/>
            </a:endParaRPr>
          </a:p>
          <a:p>
            <a:pPr marL="3162308">
              <a:spcBef>
                <a:spcPts val="654"/>
              </a:spcBef>
              <a:tabLst>
                <a:tab pos="4106092" algn="l"/>
              </a:tabLst>
            </a:pPr>
            <a:r>
              <a:rPr sz="2180" i="1" spc="40" dirty="0">
                <a:latin typeface="Times New Roman"/>
                <a:cs typeface="Times New Roman"/>
              </a:rPr>
              <a:t>...	...</a:t>
            </a:r>
            <a:endParaRPr sz="2180">
              <a:latin typeface="Times New Roman"/>
              <a:cs typeface="Times New Roman"/>
            </a:endParaRPr>
          </a:p>
          <a:p>
            <a:pPr marL="3234035">
              <a:spcBef>
                <a:spcPts val="664"/>
              </a:spcBef>
            </a:pPr>
            <a:r>
              <a:rPr sz="2180" i="1" spc="268" dirty="0">
                <a:latin typeface="Times New Roman"/>
                <a:cs typeface="Times New Roman"/>
              </a:rPr>
              <a:t>x </a:t>
            </a:r>
            <a:r>
              <a:rPr sz="2180" i="1" spc="404" dirty="0">
                <a:latin typeface="Arial"/>
                <a:cs typeface="Arial"/>
              </a:rPr>
              <a:t>≡ </a:t>
            </a:r>
            <a:r>
              <a:rPr sz="2180" i="1" spc="89" dirty="0">
                <a:latin typeface="Times New Roman"/>
                <a:cs typeface="Times New Roman"/>
              </a:rPr>
              <a:t>a</a:t>
            </a:r>
            <a:r>
              <a:rPr sz="2378" i="1" spc="133" baseline="-10416" dirty="0">
                <a:latin typeface="Trebuchet MS"/>
                <a:cs typeface="Trebuchet MS"/>
              </a:rPr>
              <a:t>n </a:t>
            </a:r>
            <a:r>
              <a:rPr sz="2180" spc="-10" dirty="0">
                <a:latin typeface="MathJax_Main"/>
                <a:cs typeface="MathJax_Main"/>
              </a:rPr>
              <a:t>(mod</a:t>
            </a:r>
            <a:r>
              <a:rPr sz="2180" spc="139" dirty="0">
                <a:latin typeface="MathJax_Main"/>
                <a:cs typeface="MathJax_Main"/>
              </a:rPr>
              <a:t> </a:t>
            </a:r>
            <a:r>
              <a:rPr sz="2180" i="1" spc="149" dirty="0">
                <a:latin typeface="Times New Roman"/>
                <a:cs typeface="Times New Roman"/>
              </a:rPr>
              <a:t>m</a:t>
            </a:r>
            <a:r>
              <a:rPr sz="2378" i="1" spc="222" baseline="-10416" dirty="0">
                <a:latin typeface="Trebuchet MS"/>
                <a:cs typeface="Trebuchet MS"/>
              </a:rPr>
              <a:t>n</a:t>
            </a:r>
            <a:r>
              <a:rPr sz="2180" spc="149" dirty="0">
                <a:latin typeface="MathJax_Main"/>
                <a:cs typeface="MathJax_Main"/>
              </a:rPr>
              <a:t>)</a:t>
            </a:r>
            <a:r>
              <a:rPr sz="2180" i="1" spc="149" dirty="0">
                <a:latin typeface="Times New Roman"/>
                <a:cs typeface="Times New Roman"/>
              </a:rPr>
              <a:t>,</a:t>
            </a:r>
            <a:endParaRPr sz="2180">
              <a:latin typeface="Times New Roman"/>
              <a:cs typeface="Times New Roman"/>
            </a:endParaRPr>
          </a:p>
          <a:p>
            <a:pPr>
              <a:spcBef>
                <a:spcPts val="99"/>
              </a:spcBef>
            </a:pPr>
            <a:endParaRPr sz="4657">
              <a:latin typeface="Times New Roman"/>
              <a:cs typeface="Times New Roman"/>
            </a:endParaRPr>
          </a:p>
          <a:p>
            <a:pPr marL="201341" marR="60402">
              <a:lnSpc>
                <a:spcPct val="102600"/>
              </a:lnSpc>
            </a:pPr>
            <a:r>
              <a:rPr sz="2180" i="1" spc="-20" dirty="0">
                <a:latin typeface="LM Sans 10"/>
                <a:cs typeface="LM Sans 10"/>
              </a:rPr>
              <a:t>has </a:t>
            </a:r>
            <a:r>
              <a:rPr sz="2180" i="1" spc="-10" dirty="0">
                <a:latin typeface="LM Sans 10"/>
                <a:cs typeface="LM Sans 10"/>
              </a:rPr>
              <a:t>a </a:t>
            </a:r>
            <a:r>
              <a:rPr sz="2180" i="1" spc="-20" dirty="0">
                <a:latin typeface="LM Sans 10"/>
                <a:cs typeface="LM Sans 10"/>
              </a:rPr>
              <a:t>unique </a:t>
            </a:r>
            <a:r>
              <a:rPr sz="2180" i="1" spc="-10" dirty="0">
                <a:latin typeface="LM Sans 10"/>
                <a:cs typeface="LM Sans 10"/>
              </a:rPr>
              <a:t>solution modulo </a:t>
            </a:r>
            <a:r>
              <a:rPr sz="2180" i="1" spc="317" dirty="0">
                <a:latin typeface="Times New Roman"/>
                <a:cs typeface="Times New Roman"/>
              </a:rPr>
              <a:t>m </a:t>
            </a:r>
            <a:r>
              <a:rPr sz="2180" spc="-20" dirty="0">
                <a:latin typeface="MathJax_Main"/>
                <a:cs typeface="MathJax_Main"/>
              </a:rPr>
              <a:t>= </a:t>
            </a:r>
            <a:r>
              <a:rPr sz="2180" i="1" spc="178" dirty="0">
                <a:latin typeface="Times New Roman"/>
                <a:cs typeface="Times New Roman"/>
              </a:rPr>
              <a:t>m</a:t>
            </a:r>
            <a:r>
              <a:rPr sz="2378" spc="268" baseline="-10416" dirty="0">
                <a:latin typeface="LM Roman 8"/>
                <a:cs typeface="LM Roman 8"/>
              </a:rPr>
              <a:t>1</a:t>
            </a:r>
            <a:r>
              <a:rPr sz="2180" i="1" spc="178" dirty="0">
                <a:latin typeface="Times New Roman"/>
                <a:cs typeface="Times New Roman"/>
              </a:rPr>
              <a:t>m</a:t>
            </a:r>
            <a:r>
              <a:rPr sz="2378" spc="268" baseline="-10416" dirty="0">
                <a:latin typeface="LM Roman 8"/>
                <a:cs typeface="LM Roman 8"/>
              </a:rPr>
              <a:t>2 </a:t>
            </a:r>
            <a:r>
              <a:rPr sz="2180" i="1" spc="50" dirty="0">
                <a:latin typeface="Times New Roman"/>
                <a:cs typeface="Times New Roman"/>
              </a:rPr>
              <a:t>. . . </a:t>
            </a:r>
            <a:r>
              <a:rPr sz="2180" i="1" spc="178" dirty="0">
                <a:latin typeface="Times New Roman"/>
                <a:cs typeface="Times New Roman"/>
              </a:rPr>
              <a:t>m</a:t>
            </a:r>
            <a:r>
              <a:rPr sz="2378" i="1" spc="268" baseline="-10416" dirty="0">
                <a:latin typeface="Trebuchet MS"/>
                <a:cs typeface="Trebuchet MS"/>
              </a:rPr>
              <a:t>n</a:t>
            </a:r>
            <a:r>
              <a:rPr sz="2180" i="1" spc="178" dirty="0">
                <a:latin typeface="LM Sans 10"/>
                <a:cs typeface="LM Sans 10"/>
              </a:rPr>
              <a:t>. </a:t>
            </a:r>
            <a:r>
              <a:rPr sz="2180" i="1" spc="-20" dirty="0">
                <a:latin typeface="LM Sans 10"/>
                <a:cs typeface="LM Sans 10"/>
              </a:rPr>
              <a:t>(That is, </a:t>
            </a:r>
            <a:r>
              <a:rPr sz="2180" i="1" spc="-10" dirty="0">
                <a:latin typeface="LM Sans 10"/>
                <a:cs typeface="LM Sans 10"/>
              </a:rPr>
              <a:t>there </a:t>
            </a:r>
            <a:r>
              <a:rPr sz="2180" i="1" spc="-20" dirty="0">
                <a:latin typeface="LM Sans 10"/>
                <a:cs typeface="LM Sans 10"/>
              </a:rPr>
              <a:t>is </a:t>
            </a:r>
            <a:r>
              <a:rPr sz="2180" i="1" spc="-10" dirty="0">
                <a:latin typeface="LM Sans 10"/>
                <a:cs typeface="LM Sans 10"/>
              </a:rPr>
              <a:t>a  solution</a:t>
            </a:r>
            <a:r>
              <a:rPr sz="2180" i="1" spc="-30" dirty="0">
                <a:latin typeface="LM Sans 10"/>
                <a:cs typeface="LM Sans 10"/>
              </a:rPr>
              <a:t> </a:t>
            </a:r>
            <a:r>
              <a:rPr sz="2180" i="1" spc="268" dirty="0">
                <a:latin typeface="Times New Roman"/>
                <a:cs typeface="Times New Roman"/>
              </a:rPr>
              <a:t>x</a:t>
            </a:r>
            <a:r>
              <a:rPr sz="2180" i="1" spc="168" dirty="0">
                <a:latin typeface="Times New Roman"/>
                <a:cs typeface="Times New Roman"/>
              </a:rPr>
              <a:t> </a:t>
            </a:r>
            <a:r>
              <a:rPr sz="2180" i="1" spc="-10" dirty="0">
                <a:latin typeface="LM Sans 10"/>
                <a:cs typeface="LM Sans 10"/>
              </a:rPr>
              <a:t>with </a:t>
            </a:r>
            <a:r>
              <a:rPr sz="2180" spc="-10" dirty="0">
                <a:latin typeface="MathJax_Main"/>
                <a:cs typeface="MathJax_Main"/>
              </a:rPr>
              <a:t>0</a:t>
            </a:r>
            <a:r>
              <a:rPr sz="2180" spc="50" dirty="0">
                <a:latin typeface="MathJax_Main"/>
                <a:cs typeface="MathJax_Main"/>
              </a:rPr>
              <a:t> </a:t>
            </a:r>
            <a:r>
              <a:rPr sz="2180" i="1" spc="486" dirty="0">
                <a:latin typeface="Arial"/>
                <a:cs typeface="Arial"/>
              </a:rPr>
              <a:t>≤</a:t>
            </a:r>
            <a:r>
              <a:rPr sz="2180" i="1" spc="-10" dirty="0">
                <a:latin typeface="Arial"/>
                <a:cs typeface="Arial"/>
              </a:rPr>
              <a:t> </a:t>
            </a:r>
            <a:r>
              <a:rPr sz="2180" i="1" spc="268" dirty="0">
                <a:latin typeface="Times New Roman"/>
                <a:cs typeface="Times New Roman"/>
              </a:rPr>
              <a:t>x</a:t>
            </a:r>
            <a:r>
              <a:rPr sz="2180" i="1" spc="50" dirty="0">
                <a:latin typeface="Times New Roman"/>
                <a:cs typeface="Times New Roman"/>
              </a:rPr>
              <a:t> </a:t>
            </a:r>
            <a:r>
              <a:rPr sz="2180" i="1" spc="208" dirty="0">
                <a:latin typeface="Times New Roman"/>
                <a:cs typeface="Times New Roman"/>
              </a:rPr>
              <a:t>&lt;</a:t>
            </a:r>
            <a:r>
              <a:rPr sz="2180" i="1" spc="50" dirty="0">
                <a:latin typeface="Times New Roman"/>
                <a:cs typeface="Times New Roman"/>
              </a:rPr>
              <a:t> </a:t>
            </a:r>
            <a:r>
              <a:rPr sz="2180" i="1" spc="149" dirty="0">
                <a:latin typeface="Times New Roman"/>
                <a:cs typeface="Times New Roman"/>
              </a:rPr>
              <a:t>m</a:t>
            </a:r>
            <a:r>
              <a:rPr sz="2180" i="1" spc="149" dirty="0">
                <a:latin typeface="LM Sans 10"/>
                <a:cs typeface="LM Sans 10"/>
              </a:rPr>
              <a:t>,</a:t>
            </a:r>
            <a:r>
              <a:rPr sz="2180" i="1" spc="-10" dirty="0">
                <a:latin typeface="LM Sans 10"/>
                <a:cs typeface="LM Sans 10"/>
              </a:rPr>
              <a:t> </a:t>
            </a:r>
            <a:r>
              <a:rPr sz="2180" i="1" spc="-20" dirty="0">
                <a:latin typeface="LM Sans 10"/>
                <a:cs typeface="LM Sans 10"/>
              </a:rPr>
              <a:t>and all</a:t>
            </a:r>
            <a:r>
              <a:rPr sz="2180" i="1" spc="-10" dirty="0">
                <a:latin typeface="LM Sans 10"/>
                <a:cs typeface="LM Sans 10"/>
              </a:rPr>
              <a:t> other solutions </a:t>
            </a:r>
            <a:r>
              <a:rPr sz="2180" i="1" spc="-40" dirty="0">
                <a:latin typeface="LM Sans 10"/>
                <a:cs typeface="LM Sans 10"/>
              </a:rPr>
              <a:t>are</a:t>
            </a:r>
            <a:r>
              <a:rPr sz="2180" i="1" spc="-10" dirty="0">
                <a:latin typeface="LM Sans 10"/>
                <a:cs typeface="LM Sans 10"/>
              </a:rPr>
              <a:t> congruent modulo  </a:t>
            </a:r>
            <a:r>
              <a:rPr sz="2180" i="1" spc="317" dirty="0">
                <a:latin typeface="Times New Roman"/>
                <a:cs typeface="Times New Roman"/>
              </a:rPr>
              <a:t>m </a:t>
            </a:r>
            <a:r>
              <a:rPr sz="2180" i="1" spc="-10" dirty="0">
                <a:latin typeface="LM Sans 10"/>
                <a:cs typeface="LM Sans 10"/>
              </a:rPr>
              <a:t>to this</a:t>
            </a:r>
            <a:r>
              <a:rPr sz="2180" i="1" spc="-168" dirty="0">
                <a:latin typeface="LM Sans 10"/>
                <a:cs typeface="LM Sans 10"/>
              </a:rPr>
              <a:t> </a:t>
            </a:r>
            <a:r>
              <a:rPr sz="2180" i="1" spc="-10" dirty="0">
                <a:latin typeface="LM Sans 10"/>
                <a:cs typeface="LM Sans 10"/>
              </a:rPr>
              <a:t>solution).</a:t>
            </a:r>
            <a:endParaRPr sz="2180">
              <a:latin typeface="LM Sans 10"/>
              <a:cs typeface="LM Sans 10"/>
            </a:endParaRPr>
          </a:p>
        </p:txBody>
      </p:sp>
    </p:spTree>
    <p:extLst>
      <p:ext uri="{BB962C8B-B14F-4D97-AF65-F5344CB8AC3E}">
        <p14:creationId xmlns:p14="http://schemas.microsoft.com/office/powerpoint/2010/main" val="453816641"/>
      </p:ext>
    </p:extLst>
  </p:cSld>
  <p:clrMapOvr>
    <a:masterClrMapping/>
  </p:clrMapOvr>
  <p:transition>
    <p:cu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object 43"/>
          <p:cNvSpPr txBox="1"/>
          <p:nvPr/>
        </p:nvSpPr>
        <p:spPr>
          <a:xfrm>
            <a:off x="1528195" y="503867"/>
            <a:ext cx="9131836" cy="199518"/>
          </a:xfrm>
          <a:prstGeom prst="rect">
            <a:avLst/>
          </a:prstGeom>
          <a:solidFill>
            <a:srgbClr val="8484D1"/>
          </a:solidFill>
        </p:spPr>
        <p:txBody>
          <a:bodyPr vert="horz" wrap="square" lIns="0" tIns="16359" rIns="0" bIns="0" rtlCol="0">
            <a:spAutoFit/>
          </a:bodyPr>
          <a:lstStyle/>
          <a:p>
            <a:pPr marL="213925">
              <a:spcBef>
                <a:spcPts val="129"/>
              </a:spcBef>
            </a:pPr>
            <a:r>
              <a:rPr sz="1189" spc="-10" dirty="0">
                <a:solidFill>
                  <a:srgbClr val="FFFFFF"/>
                </a:solidFill>
                <a:latin typeface="LM Sans 8"/>
                <a:cs typeface="LM Sans 8"/>
              </a:rPr>
              <a:t>Applications of </a:t>
            </a:r>
            <a:r>
              <a:rPr sz="1189" dirty="0">
                <a:solidFill>
                  <a:srgbClr val="FFFFFF"/>
                </a:solidFill>
                <a:latin typeface="LM Sans 8"/>
                <a:cs typeface="LM Sans 8"/>
              </a:rPr>
              <a:t>Number</a:t>
            </a:r>
            <a:r>
              <a:rPr sz="1189" spc="-20" dirty="0">
                <a:solidFill>
                  <a:srgbClr val="FFFFFF"/>
                </a:solidFill>
                <a:latin typeface="LM Sans 8"/>
                <a:cs typeface="LM Sans 8"/>
              </a:rPr>
              <a:t> Theory</a:t>
            </a:r>
            <a:endParaRPr sz="1189">
              <a:latin typeface="LM Sans 8"/>
              <a:cs typeface="LM Sans 8"/>
            </a:endParaRPr>
          </a:p>
        </p:txBody>
      </p:sp>
      <p:sp>
        <p:nvSpPr>
          <p:cNvPr id="44" name="object 44"/>
          <p:cNvSpPr txBox="1"/>
          <p:nvPr/>
        </p:nvSpPr>
        <p:spPr>
          <a:xfrm>
            <a:off x="1490546" y="838884"/>
            <a:ext cx="9084019" cy="6167054"/>
          </a:xfrm>
          <a:prstGeom prst="rect">
            <a:avLst/>
          </a:prstGeom>
        </p:spPr>
        <p:txBody>
          <a:bodyPr vert="horz" wrap="square" lIns="0" tIns="84309" rIns="0" bIns="0" rtlCol="0">
            <a:spAutoFit/>
          </a:bodyPr>
          <a:lstStyle/>
          <a:p>
            <a:pPr marL="251676">
              <a:spcBef>
                <a:spcPts val="664"/>
              </a:spcBef>
            </a:pPr>
            <a:r>
              <a:rPr sz="2774" spc="30" dirty="0">
                <a:solidFill>
                  <a:srgbClr val="3333B2"/>
                </a:solidFill>
                <a:latin typeface="LM Sans 12"/>
                <a:cs typeface="LM Sans 12"/>
              </a:rPr>
              <a:t>Proof </a:t>
            </a:r>
            <a:r>
              <a:rPr sz="2774" spc="20" dirty="0">
                <a:solidFill>
                  <a:srgbClr val="3333B2"/>
                </a:solidFill>
                <a:latin typeface="LM Sans 12"/>
                <a:cs typeface="LM Sans 12"/>
              </a:rPr>
              <a:t>of the Chinese </a:t>
            </a:r>
            <a:r>
              <a:rPr sz="2774" spc="30" dirty="0">
                <a:solidFill>
                  <a:srgbClr val="3333B2"/>
                </a:solidFill>
                <a:latin typeface="LM Sans 12"/>
                <a:cs typeface="LM Sans 12"/>
              </a:rPr>
              <a:t>Reminder </a:t>
            </a:r>
            <a:r>
              <a:rPr sz="2774" spc="10" dirty="0">
                <a:solidFill>
                  <a:srgbClr val="3333B2"/>
                </a:solidFill>
                <a:latin typeface="LM Sans 12"/>
                <a:cs typeface="LM Sans 12"/>
              </a:rPr>
              <a:t>Theorem (existence</a:t>
            </a:r>
            <a:r>
              <a:rPr sz="2774" spc="50" dirty="0">
                <a:solidFill>
                  <a:srgbClr val="3333B2"/>
                </a:solidFill>
                <a:latin typeface="LM Sans 12"/>
                <a:cs typeface="LM Sans 12"/>
              </a:rPr>
              <a:t> </a:t>
            </a:r>
            <a:r>
              <a:rPr sz="2774" dirty="0">
                <a:solidFill>
                  <a:srgbClr val="3333B2"/>
                </a:solidFill>
                <a:latin typeface="LM Sans 12"/>
                <a:cs typeface="LM Sans 12"/>
              </a:rPr>
              <a:t>part)</a:t>
            </a:r>
            <a:endParaRPr sz="2774">
              <a:latin typeface="LM Sans 12"/>
              <a:cs typeface="LM Sans 12"/>
            </a:endParaRPr>
          </a:p>
          <a:p>
            <a:pPr marL="312078">
              <a:spcBef>
                <a:spcPts val="307"/>
              </a:spcBef>
            </a:pPr>
            <a:r>
              <a:rPr sz="2180" spc="-20" dirty="0">
                <a:latin typeface="LM Sans 10"/>
                <a:cs typeface="LM Sans 10"/>
              </a:rPr>
              <a:t>In </a:t>
            </a:r>
            <a:r>
              <a:rPr sz="2180" spc="-30" dirty="0">
                <a:latin typeface="LM Sans 10"/>
                <a:cs typeface="LM Sans 10"/>
              </a:rPr>
              <a:t>order </a:t>
            </a:r>
            <a:r>
              <a:rPr sz="2180" spc="-10" dirty="0">
                <a:latin typeface="LM Sans 10"/>
                <a:cs typeface="LM Sans 10"/>
              </a:rPr>
              <a:t>to construct a simultaneous solution, </a:t>
            </a:r>
            <a:r>
              <a:rPr sz="2180" spc="-20" dirty="0">
                <a:latin typeface="LM Sans 10"/>
                <a:cs typeface="LM Sans 10"/>
              </a:rPr>
              <a:t>let </a:t>
            </a:r>
            <a:r>
              <a:rPr sz="2180" i="1" spc="168" dirty="0">
                <a:latin typeface="Times New Roman"/>
                <a:cs typeface="Times New Roman"/>
              </a:rPr>
              <a:t>M</a:t>
            </a:r>
            <a:r>
              <a:rPr sz="2378" i="1" spc="252" baseline="-13888" dirty="0">
                <a:latin typeface="Trebuchet MS"/>
                <a:cs typeface="Trebuchet MS"/>
              </a:rPr>
              <a:t>k </a:t>
            </a:r>
            <a:r>
              <a:rPr sz="2180" spc="-20" dirty="0">
                <a:latin typeface="MathJax_Main"/>
                <a:cs typeface="MathJax_Main"/>
              </a:rPr>
              <a:t>= </a:t>
            </a:r>
            <a:r>
              <a:rPr sz="2180" i="1" spc="258" dirty="0">
                <a:latin typeface="Times New Roman"/>
                <a:cs typeface="Times New Roman"/>
              </a:rPr>
              <a:t>m/m</a:t>
            </a:r>
            <a:r>
              <a:rPr sz="2378" i="1" spc="386" baseline="-13888" dirty="0">
                <a:latin typeface="Trebuchet MS"/>
                <a:cs typeface="Trebuchet MS"/>
              </a:rPr>
              <a:t>k</a:t>
            </a:r>
            <a:r>
              <a:rPr sz="2180" spc="258" dirty="0">
                <a:latin typeface="LM Sans 10"/>
                <a:cs typeface="LM Sans 10"/>
              </a:rPr>
              <a:t>. </a:t>
            </a:r>
            <a:r>
              <a:rPr sz="2180" spc="-10" dirty="0">
                <a:latin typeface="LM Sans 10"/>
                <a:cs typeface="LM Sans 10"/>
              </a:rPr>
              <a:t>Note</a:t>
            </a:r>
            <a:r>
              <a:rPr sz="2180" spc="149" dirty="0">
                <a:latin typeface="LM Sans 10"/>
                <a:cs typeface="LM Sans 10"/>
              </a:rPr>
              <a:t> </a:t>
            </a:r>
            <a:r>
              <a:rPr sz="2180" spc="-10" dirty="0">
                <a:latin typeface="LM Sans 10"/>
                <a:cs typeface="LM Sans 10"/>
              </a:rPr>
              <a:t>that</a:t>
            </a:r>
            <a:endParaRPr sz="2180">
              <a:latin typeface="LM Sans 10"/>
              <a:cs typeface="LM Sans 10"/>
            </a:endParaRPr>
          </a:p>
          <a:p>
            <a:pPr marL="312078">
              <a:spcBef>
                <a:spcPts val="69"/>
              </a:spcBef>
            </a:pPr>
            <a:r>
              <a:rPr sz="2180" i="1" spc="79" dirty="0">
                <a:latin typeface="Times New Roman"/>
                <a:cs typeface="Times New Roman"/>
              </a:rPr>
              <a:t>gcd</a:t>
            </a:r>
            <a:r>
              <a:rPr sz="2180" spc="79" dirty="0">
                <a:latin typeface="MathJax_Main"/>
                <a:cs typeface="MathJax_Main"/>
              </a:rPr>
              <a:t>(</a:t>
            </a:r>
            <a:r>
              <a:rPr sz="2180" i="1" spc="79" dirty="0">
                <a:latin typeface="Times New Roman"/>
                <a:cs typeface="Times New Roman"/>
              </a:rPr>
              <a:t>m</a:t>
            </a:r>
            <a:r>
              <a:rPr sz="2378" i="1" spc="119" baseline="-13888" dirty="0">
                <a:latin typeface="Trebuchet MS"/>
                <a:cs typeface="Trebuchet MS"/>
              </a:rPr>
              <a:t>k</a:t>
            </a:r>
            <a:r>
              <a:rPr sz="2180" i="1" spc="79" dirty="0">
                <a:latin typeface="Times New Roman"/>
                <a:cs typeface="Times New Roman"/>
              </a:rPr>
              <a:t>, </a:t>
            </a:r>
            <a:r>
              <a:rPr sz="2180" i="1" spc="159" dirty="0">
                <a:latin typeface="Times New Roman"/>
                <a:cs typeface="Times New Roman"/>
              </a:rPr>
              <a:t>M</a:t>
            </a:r>
            <a:r>
              <a:rPr sz="2378" i="1" spc="238" baseline="-13888" dirty="0">
                <a:latin typeface="Trebuchet MS"/>
                <a:cs typeface="Trebuchet MS"/>
              </a:rPr>
              <a:t>k</a:t>
            </a:r>
            <a:r>
              <a:rPr sz="2180" spc="159" dirty="0">
                <a:latin typeface="MathJax_Main"/>
                <a:cs typeface="MathJax_Main"/>
              </a:rPr>
              <a:t>) </a:t>
            </a:r>
            <a:r>
              <a:rPr sz="2180" spc="-20" dirty="0">
                <a:latin typeface="MathJax_Main"/>
                <a:cs typeface="MathJax_Main"/>
              </a:rPr>
              <a:t>= </a:t>
            </a:r>
            <a:r>
              <a:rPr sz="2180" spc="-10" dirty="0">
                <a:latin typeface="MathJax_Main"/>
                <a:cs typeface="MathJax_Main"/>
              </a:rPr>
              <a:t>1</a:t>
            </a:r>
            <a:r>
              <a:rPr sz="2180" spc="-10" dirty="0">
                <a:latin typeface="LM Sans 10"/>
                <a:cs typeface="LM Sans 10"/>
              </a:rPr>
              <a:t>. </a:t>
            </a:r>
            <a:r>
              <a:rPr sz="2180" spc="-20" dirty="0">
                <a:latin typeface="LM Sans 10"/>
                <a:cs typeface="LM Sans 10"/>
              </a:rPr>
              <a:t>So </a:t>
            </a:r>
            <a:r>
              <a:rPr sz="2180" spc="-10" dirty="0">
                <a:latin typeface="LM Sans 10"/>
                <a:cs typeface="LM Sans 10"/>
              </a:rPr>
              <a:t>there exists </a:t>
            </a:r>
            <a:r>
              <a:rPr sz="2180" i="1" spc="79" dirty="0">
                <a:latin typeface="Times New Roman"/>
                <a:cs typeface="Times New Roman"/>
              </a:rPr>
              <a:t>y</a:t>
            </a:r>
            <a:r>
              <a:rPr sz="2378" i="1" spc="119" baseline="-13888" dirty="0">
                <a:latin typeface="Trebuchet MS"/>
                <a:cs typeface="Trebuchet MS"/>
              </a:rPr>
              <a:t>k </a:t>
            </a:r>
            <a:r>
              <a:rPr sz="2180" spc="-20" dirty="0">
                <a:latin typeface="LM Sans 10"/>
                <a:cs typeface="LM Sans 10"/>
              </a:rPr>
              <a:t>inverse </a:t>
            </a:r>
            <a:r>
              <a:rPr sz="2180" spc="-10" dirty="0">
                <a:latin typeface="LM Sans 10"/>
                <a:cs typeface="LM Sans 10"/>
              </a:rPr>
              <a:t>of </a:t>
            </a:r>
            <a:r>
              <a:rPr sz="2180" i="1" spc="168" dirty="0">
                <a:latin typeface="Times New Roman"/>
                <a:cs typeface="Times New Roman"/>
              </a:rPr>
              <a:t>M</a:t>
            </a:r>
            <a:r>
              <a:rPr sz="2378" i="1" spc="252" baseline="-13888" dirty="0">
                <a:latin typeface="Trebuchet MS"/>
                <a:cs typeface="Trebuchet MS"/>
              </a:rPr>
              <a:t>k </a:t>
            </a:r>
            <a:r>
              <a:rPr sz="2180" spc="-10" dirty="0">
                <a:latin typeface="LM Sans 10"/>
                <a:cs typeface="LM Sans 10"/>
              </a:rPr>
              <a:t>modulo</a:t>
            </a:r>
            <a:r>
              <a:rPr sz="2180" spc="-109" dirty="0">
                <a:latin typeface="LM Sans 10"/>
                <a:cs typeface="LM Sans 10"/>
              </a:rPr>
              <a:t> </a:t>
            </a:r>
            <a:r>
              <a:rPr sz="2180" i="1" spc="168" dirty="0">
                <a:latin typeface="Times New Roman"/>
                <a:cs typeface="Times New Roman"/>
              </a:rPr>
              <a:t>m</a:t>
            </a:r>
            <a:r>
              <a:rPr sz="2378" i="1" spc="252" baseline="-13888" dirty="0">
                <a:latin typeface="Trebuchet MS"/>
                <a:cs typeface="Trebuchet MS"/>
              </a:rPr>
              <a:t>k</a:t>
            </a:r>
            <a:r>
              <a:rPr sz="2180" spc="168" dirty="0">
                <a:latin typeface="LM Sans 10"/>
                <a:cs typeface="LM Sans 10"/>
              </a:rPr>
              <a:t>.</a:t>
            </a:r>
            <a:endParaRPr sz="2180">
              <a:latin typeface="LM Sans 10"/>
              <a:cs typeface="LM Sans 10"/>
            </a:endParaRPr>
          </a:p>
          <a:p>
            <a:pPr marL="312078" marR="172398">
              <a:lnSpc>
                <a:spcPct val="102600"/>
              </a:lnSpc>
            </a:pPr>
            <a:r>
              <a:rPr sz="2180" spc="-20" dirty="0">
                <a:latin typeface="LM Sans 10"/>
                <a:cs typeface="LM Sans 10"/>
              </a:rPr>
              <a:t>Then </a:t>
            </a:r>
            <a:r>
              <a:rPr sz="2180" i="1" spc="268" dirty="0">
                <a:latin typeface="Times New Roman"/>
                <a:cs typeface="Times New Roman"/>
              </a:rPr>
              <a:t>x </a:t>
            </a:r>
            <a:r>
              <a:rPr sz="2180" spc="-20" dirty="0">
                <a:latin typeface="MathJax_Main"/>
                <a:cs typeface="MathJax_Main"/>
              </a:rPr>
              <a:t>= </a:t>
            </a:r>
            <a:r>
              <a:rPr sz="2180" i="1" spc="99" dirty="0">
                <a:latin typeface="Times New Roman"/>
                <a:cs typeface="Times New Roman"/>
              </a:rPr>
              <a:t>a</a:t>
            </a:r>
            <a:r>
              <a:rPr sz="2378" spc="149" baseline="-10416" dirty="0">
                <a:latin typeface="LM Roman 8"/>
                <a:cs typeface="LM Roman 8"/>
              </a:rPr>
              <a:t>1</a:t>
            </a:r>
            <a:r>
              <a:rPr sz="2180" i="1" spc="99" dirty="0">
                <a:latin typeface="Times New Roman"/>
                <a:cs typeface="Times New Roman"/>
              </a:rPr>
              <a:t>M</a:t>
            </a:r>
            <a:r>
              <a:rPr sz="2378" spc="149" baseline="-10416" dirty="0">
                <a:latin typeface="LM Roman 8"/>
                <a:cs typeface="LM Roman 8"/>
              </a:rPr>
              <a:t>1</a:t>
            </a:r>
            <a:r>
              <a:rPr sz="2180" i="1" spc="99" dirty="0">
                <a:latin typeface="Times New Roman"/>
                <a:cs typeface="Times New Roman"/>
              </a:rPr>
              <a:t>y</a:t>
            </a:r>
            <a:r>
              <a:rPr sz="2378" spc="149" baseline="-10416" dirty="0">
                <a:latin typeface="LM Roman 8"/>
                <a:cs typeface="LM Roman 8"/>
              </a:rPr>
              <a:t>1 </a:t>
            </a:r>
            <a:r>
              <a:rPr sz="2180" spc="-20" dirty="0">
                <a:latin typeface="MathJax_Main"/>
                <a:cs typeface="MathJax_Main"/>
              </a:rPr>
              <a:t>+ </a:t>
            </a:r>
            <a:r>
              <a:rPr sz="2180" i="1" spc="99" dirty="0">
                <a:latin typeface="Times New Roman"/>
                <a:cs typeface="Times New Roman"/>
              </a:rPr>
              <a:t>a</a:t>
            </a:r>
            <a:r>
              <a:rPr sz="2378" spc="149" baseline="-10416" dirty="0">
                <a:latin typeface="LM Roman 8"/>
                <a:cs typeface="LM Roman 8"/>
              </a:rPr>
              <a:t>2</a:t>
            </a:r>
            <a:r>
              <a:rPr sz="2180" i="1" spc="99" dirty="0">
                <a:latin typeface="Times New Roman"/>
                <a:cs typeface="Times New Roman"/>
              </a:rPr>
              <a:t>M</a:t>
            </a:r>
            <a:r>
              <a:rPr sz="2378" spc="149" baseline="-10416" dirty="0">
                <a:latin typeface="LM Roman 8"/>
                <a:cs typeface="LM Roman 8"/>
              </a:rPr>
              <a:t>2</a:t>
            </a:r>
            <a:r>
              <a:rPr sz="2180" i="1" spc="99" dirty="0">
                <a:latin typeface="Times New Roman"/>
                <a:cs typeface="Times New Roman"/>
              </a:rPr>
              <a:t>y</a:t>
            </a:r>
            <a:r>
              <a:rPr sz="2378" spc="149" baseline="-10416" dirty="0">
                <a:latin typeface="LM Roman 8"/>
                <a:cs typeface="LM Roman 8"/>
              </a:rPr>
              <a:t>2 </a:t>
            </a:r>
            <a:r>
              <a:rPr sz="2180" spc="-20" dirty="0">
                <a:latin typeface="MathJax_Main"/>
                <a:cs typeface="MathJax_Main"/>
              </a:rPr>
              <a:t>+ </a:t>
            </a:r>
            <a:r>
              <a:rPr sz="2180" i="1" spc="-10" dirty="0">
                <a:latin typeface="Arial"/>
                <a:cs typeface="Arial"/>
              </a:rPr>
              <a:t>· · · </a:t>
            </a:r>
            <a:r>
              <a:rPr sz="2180" spc="-20" dirty="0">
                <a:latin typeface="MathJax_Main"/>
                <a:cs typeface="MathJax_Main"/>
              </a:rPr>
              <a:t>+ </a:t>
            </a:r>
            <a:r>
              <a:rPr sz="2180" i="1" spc="168" dirty="0">
                <a:latin typeface="Times New Roman"/>
                <a:cs typeface="Times New Roman"/>
              </a:rPr>
              <a:t>a</a:t>
            </a:r>
            <a:r>
              <a:rPr sz="2378" i="1" spc="252" baseline="-10416" dirty="0">
                <a:latin typeface="Trebuchet MS"/>
                <a:cs typeface="Trebuchet MS"/>
              </a:rPr>
              <a:t>n</a:t>
            </a:r>
            <a:r>
              <a:rPr sz="2180" i="1" spc="168" dirty="0">
                <a:latin typeface="Times New Roman"/>
                <a:cs typeface="Times New Roman"/>
              </a:rPr>
              <a:t>M</a:t>
            </a:r>
            <a:r>
              <a:rPr sz="2378" i="1" spc="252" baseline="-10416" dirty="0">
                <a:latin typeface="Trebuchet MS"/>
                <a:cs typeface="Trebuchet MS"/>
              </a:rPr>
              <a:t>n</a:t>
            </a:r>
            <a:r>
              <a:rPr sz="2180" i="1" spc="168" dirty="0">
                <a:latin typeface="Times New Roman"/>
                <a:cs typeface="Times New Roman"/>
              </a:rPr>
              <a:t>y</a:t>
            </a:r>
            <a:r>
              <a:rPr sz="2378" i="1" spc="252" baseline="-10416" dirty="0">
                <a:latin typeface="Trebuchet MS"/>
                <a:cs typeface="Trebuchet MS"/>
              </a:rPr>
              <a:t>n </a:t>
            </a:r>
            <a:r>
              <a:rPr sz="2180" spc="-20" dirty="0">
                <a:latin typeface="LM Sans 10"/>
                <a:cs typeface="LM Sans 10"/>
              </a:rPr>
              <a:t>is </a:t>
            </a:r>
            <a:r>
              <a:rPr sz="2180" spc="-10" dirty="0">
                <a:latin typeface="LM Sans 10"/>
                <a:cs typeface="LM Sans 10"/>
              </a:rPr>
              <a:t>a simulatneous solution.  </a:t>
            </a:r>
            <a:r>
              <a:rPr sz="2180" spc="-20" dirty="0">
                <a:latin typeface="LM Sans 10"/>
                <a:cs typeface="LM Sans 10"/>
              </a:rPr>
              <a:t>Indeed, </a:t>
            </a:r>
            <a:r>
              <a:rPr sz="2180" spc="-40" dirty="0">
                <a:latin typeface="LM Sans 10"/>
                <a:cs typeface="LM Sans 10"/>
              </a:rPr>
              <a:t>for</a:t>
            </a:r>
            <a:r>
              <a:rPr sz="2180" spc="-30" dirty="0">
                <a:latin typeface="LM Sans 10"/>
                <a:cs typeface="LM Sans 10"/>
              </a:rPr>
              <a:t> </a:t>
            </a:r>
            <a:r>
              <a:rPr sz="2180" spc="-20" dirty="0">
                <a:latin typeface="LM Sans 10"/>
                <a:cs typeface="LM Sans 10"/>
              </a:rPr>
              <a:t>any </a:t>
            </a:r>
            <a:r>
              <a:rPr sz="2180" spc="-10" dirty="0">
                <a:latin typeface="MathJax_Main"/>
                <a:cs typeface="MathJax_Main"/>
              </a:rPr>
              <a:t>1</a:t>
            </a:r>
            <a:r>
              <a:rPr sz="2180" spc="50" dirty="0">
                <a:latin typeface="MathJax_Main"/>
                <a:cs typeface="MathJax_Main"/>
              </a:rPr>
              <a:t> </a:t>
            </a:r>
            <a:r>
              <a:rPr sz="2180" i="1" spc="486" dirty="0">
                <a:latin typeface="Arial"/>
                <a:cs typeface="Arial"/>
              </a:rPr>
              <a:t>≤</a:t>
            </a:r>
            <a:r>
              <a:rPr sz="2180" i="1" spc="-10" dirty="0">
                <a:latin typeface="Arial"/>
                <a:cs typeface="Arial"/>
              </a:rPr>
              <a:t> </a:t>
            </a:r>
            <a:r>
              <a:rPr sz="2180" i="1" spc="159" dirty="0">
                <a:latin typeface="Times New Roman"/>
                <a:cs typeface="Times New Roman"/>
              </a:rPr>
              <a:t>k</a:t>
            </a:r>
            <a:r>
              <a:rPr sz="2180" i="1" spc="119" dirty="0">
                <a:latin typeface="Times New Roman"/>
                <a:cs typeface="Times New Roman"/>
              </a:rPr>
              <a:t> </a:t>
            </a:r>
            <a:r>
              <a:rPr sz="2180" i="1" spc="486" dirty="0">
                <a:latin typeface="Arial"/>
                <a:cs typeface="Arial"/>
              </a:rPr>
              <a:t>≤</a:t>
            </a:r>
            <a:r>
              <a:rPr sz="2180" i="1" spc="-10" dirty="0">
                <a:latin typeface="Arial"/>
                <a:cs typeface="Arial"/>
              </a:rPr>
              <a:t> </a:t>
            </a:r>
            <a:r>
              <a:rPr sz="2180" i="1" spc="99" dirty="0">
                <a:latin typeface="Times New Roman"/>
                <a:cs typeface="Times New Roman"/>
              </a:rPr>
              <a:t>n</a:t>
            </a:r>
            <a:r>
              <a:rPr sz="2180" spc="99" dirty="0">
                <a:latin typeface="LM Sans 10"/>
                <a:cs typeface="LM Sans 10"/>
              </a:rPr>
              <a:t>,</a:t>
            </a:r>
            <a:r>
              <a:rPr sz="2180" spc="-10" dirty="0">
                <a:latin typeface="LM Sans 10"/>
                <a:cs typeface="LM Sans 10"/>
              </a:rPr>
              <a:t> since</a:t>
            </a:r>
            <a:r>
              <a:rPr sz="2180" spc="-30" dirty="0">
                <a:latin typeface="LM Sans 10"/>
                <a:cs typeface="LM Sans 10"/>
              </a:rPr>
              <a:t> </a:t>
            </a:r>
            <a:r>
              <a:rPr sz="2180" spc="-40" dirty="0">
                <a:latin typeface="LM Sans 10"/>
                <a:cs typeface="LM Sans 10"/>
              </a:rPr>
              <a:t>for</a:t>
            </a:r>
            <a:r>
              <a:rPr sz="2180" spc="-30" dirty="0">
                <a:latin typeface="LM Sans 10"/>
                <a:cs typeface="LM Sans 10"/>
              </a:rPr>
              <a:t> </a:t>
            </a:r>
            <a:r>
              <a:rPr sz="2180" i="1" spc="277" dirty="0">
                <a:latin typeface="Times New Roman"/>
                <a:cs typeface="Times New Roman"/>
              </a:rPr>
              <a:t>j</a:t>
            </a:r>
            <a:r>
              <a:rPr sz="2180" i="1" spc="178" dirty="0">
                <a:latin typeface="Times New Roman"/>
                <a:cs typeface="Times New Roman"/>
              </a:rPr>
              <a:t> </a:t>
            </a:r>
            <a:r>
              <a:rPr sz="2180" i="1" spc="-20" dirty="0">
                <a:latin typeface="Arial"/>
                <a:cs typeface="Arial"/>
              </a:rPr>
              <a:t>ƒ</a:t>
            </a:r>
            <a:r>
              <a:rPr sz="2180" spc="-20" dirty="0">
                <a:latin typeface="MathJax_Main"/>
                <a:cs typeface="MathJax_Main"/>
              </a:rPr>
              <a:t>=</a:t>
            </a:r>
            <a:r>
              <a:rPr sz="2180" spc="50" dirty="0">
                <a:latin typeface="MathJax_Main"/>
                <a:cs typeface="MathJax_Main"/>
              </a:rPr>
              <a:t> </a:t>
            </a:r>
            <a:r>
              <a:rPr sz="2180" i="1" spc="99" dirty="0">
                <a:latin typeface="Times New Roman"/>
                <a:cs typeface="Times New Roman"/>
              </a:rPr>
              <a:t>k</a:t>
            </a:r>
            <a:r>
              <a:rPr sz="2180" spc="99" dirty="0">
                <a:latin typeface="LM Sans 10"/>
                <a:cs typeface="LM Sans 10"/>
              </a:rPr>
              <a:t>,</a:t>
            </a:r>
            <a:r>
              <a:rPr sz="2180" spc="-20" dirty="0">
                <a:latin typeface="LM Sans 10"/>
                <a:cs typeface="LM Sans 10"/>
              </a:rPr>
              <a:t> all</a:t>
            </a:r>
            <a:r>
              <a:rPr sz="2180" spc="-30" dirty="0">
                <a:latin typeface="LM Sans 10"/>
                <a:cs typeface="LM Sans 10"/>
              </a:rPr>
              <a:t> </a:t>
            </a:r>
            <a:r>
              <a:rPr sz="2180" spc="-10" dirty="0">
                <a:latin typeface="LM Sans 10"/>
                <a:cs typeface="LM Sans 10"/>
              </a:rPr>
              <a:t>terms</a:t>
            </a:r>
            <a:r>
              <a:rPr sz="2180" spc="-20" dirty="0">
                <a:latin typeface="LM Sans 10"/>
                <a:cs typeface="LM Sans 10"/>
              </a:rPr>
              <a:t> </a:t>
            </a:r>
            <a:r>
              <a:rPr sz="2180" spc="-10" dirty="0">
                <a:latin typeface="LM Sans 10"/>
                <a:cs typeface="LM Sans 10"/>
              </a:rPr>
              <a:t>except</a:t>
            </a:r>
            <a:r>
              <a:rPr sz="2180" spc="-20" dirty="0">
                <a:latin typeface="LM Sans 10"/>
                <a:cs typeface="LM Sans 10"/>
              </a:rPr>
              <a:t> </a:t>
            </a:r>
            <a:r>
              <a:rPr sz="2180" i="1" spc="59" dirty="0">
                <a:latin typeface="Times New Roman"/>
                <a:cs typeface="Times New Roman"/>
              </a:rPr>
              <a:t>k</a:t>
            </a:r>
            <a:r>
              <a:rPr sz="2180" spc="59" dirty="0">
                <a:latin typeface="LM Sans 10"/>
                <a:cs typeface="LM Sans 10"/>
              </a:rPr>
              <a:t>th</a:t>
            </a:r>
            <a:r>
              <a:rPr sz="2180" spc="-30" dirty="0">
                <a:latin typeface="LM Sans 10"/>
                <a:cs typeface="LM Sans 10"/>
              </a:rPr>
              <a:t> </a:t>
            </a:r>
            <a:r>
              <a:rPr sz="2180" spc="-10" dirty="0">
                <a:latin typeface="LM Sans 10"/>
                <a:cs typeface="LM Sans 10"/>
              </a:rPr>
              <a:t>term</a:t>
            </a:r>
            <a:r>
              <a:rPr sz="2180" spc="-20" dirty="0">
                <a:latin typeface="LM Sans 10"/>
                <a:cs typeface="LM Sans 10"/>
              </a:rPr>
              <a:t> </a:t>
            </a:r>
            <a:r>
              <a:rPr sz="2180" spc="-40" dirty="0">
                <a:latin typeface="LM Sans 10"/>
                <a:cs typeface="LM Sans 10"/>
              </a:rPr>
              <a:t>are</a:t>
            </a:r>
            <a:r>
              <a:rPr sz="2180" spc="-30" dirty="0">
                <a:latin typeface="LM Sans 10"/>
                <a:cs typeface="LM Sans 10"/>
              </a:rPr>
              <a:t> </a:t>
            </a:r>
            <a:r>
              <a:rPr sz="2180" spc="-1021" dirty="0">
                <a:latin typeface="MathJax_Main"/>
                <a:cs typeface="MathJax_Main"/>
              </a:rPr>
              <a:t>0 </a:t>
            </a:r>
            <a:r>
              <a:rPr sz="2180" spc="-525" dirty="0">
                <a:latin typeface="MathJax_Main"/>
                <a:cs typeface="MathJax_Main"/>
              </a:rPr>
              <a:t> </a:t>
            </a:r>
            <a:r>
              <a:rPr sz="2180" spc="-10" dirty="0">
                <a:latin typeface="LM Sans 10"/>
                <a:cs typeface="LM Sans 10"/>
              </a:rPr>
              <a:t>modulo </a:t>
            </a:r>
            <a:r>
              <a:rPr sz="2180" i="1" spc="168" dirty="0">
                <a:latin typeface="Times New Roman"/>
                <a:cs typeface="Times New Roman"/>
              </a:rPr>
              <a:t>m</a:t>
            </a:r>
            <a:r>
              <a:rPr sz="2378" i="1" spc="252" baseline="-13888" dirty="0">
                <a:latin typeface="Trebuchet MS"/>
                <a:cs typeface="Trebuchet MS"/>
              </a:rPr>
              <a:t>k</a:t>
            </a:r>
            <a:r>
              <a:rPr sz="2180" spc="168" dirty="0">
                <a:latin typeface="LM Sans 10"/>
                <a:cs typeface="LM Sans 10"/>
              </a:rPr>
              <a:t>, </a:t>
            </a:r>
            <a:r>
              <a:rPr sz="2180" spc="-10" dirty="0">
                <a:latin typeface="LM Sans 10"/>
                <a:cs typeface="LM Sans 10"/>
              </a:rPr>
              <a:t>which gives </a:t>
            </a:r>
            <a:r>
              <a:rPr sz="2180" i="1" spc="268" dirty="0">
                <a:latin typeface="Times New Roman"/>
                <a:cs typeface="Times New Roman"/>
              </a:rPr>
              <a:t>x </a:t>
            </a:r>
            <a:r>
              <a:rPr sz="2180" i="1" spc="404" dirty="0">
                <a:latin typeface="Arial"/>
                <a:cs typeface="Arial"/>
              </a:rPr>
              <a:t>≡ </a:t>
            </a:r>
            <a:r>
              <a:rPr sz="2180" i="1" spc="129" dirty="0">
                <a:latin typeface="Times New Roman"/>
                <a:cs typeface="Times New Roman"/>
              </a:rPr>
              <a:t>a</a:t>
            </a:r>
            <a:r>
              <a:rPr sz="2378" spc="192" baseline="-10416" dirty="0">
                <a:latin typeface="LM Roman 8"/>
                <a:cs typeface="LM Roman 8"/>
              </a:rPr>
              <a:t>2</a:t>
            </a:r>
            <a:r>
              <a:rPr sz="2180" i="1" spc="129" dirty="0">
                <a:latin typeface="Times New Roman"/>
                <a:cs typeface="Times New Roman"/>
              </a:rPr>
              <a:t>M</a:t>
            </a:r>
            <a:r>
              <a:rPr sz="2378" i="1" spc="192" baseline="-13888" dirty="0">
                <a:latin typeface="Trebuchet MS"/>
                <a:cs typeface="Trebuchet MS"/>
              </a:rPr>
              <a:t>k</a:t>
            </a:r>
            <a:r>
              <a:rPr sz="2180" i="1" spc="129" dirty="0">
                <a:latin typeface="Times New Roman"/>
                <a:cs typeface="Times New Roman"/>
              </a:rPr>
              <a:t>y</a:t>
            </a:r>
            <a:r>
              <a:rPr sz="2378" i="1" spc="192" baseline="-13888" dirty="0">
                <a:latin typeface="Trebuchet MS"/>
                <a:cs typeface="Trebuchet MS"/>
              </a:rPr>
              <a:t>k </a:t>
            </a:r>
            <a:r>
              <a:rPr sz="2180" i="1" spc="404" dirty="0">
                <a:latin typeface="Arial"/>
                <a:cs typeface="Arial"/>
              </a:rPr>
              <a:t>≡ </a:t>
            </a:r>
            <a:r>
              <a:rPr sz="2180" i="1" spc="50" dirty="0">
                <a:latin typeface="Times New Roman"/>
                <a:cs typeface="Times New Roman"/>
              </a:rPr>
              <a:t>a</a:t>
            </a:r>
            <a:r>
              <a:rPr sz="2378" i="1" spc="73" baseline="-13888" dirty="0">
                <a:latin typeface="Trebuchet MS"/>
                <a:cs typeface="Trebuchet MS"/>
              </a:rPr>
              <a:t>k </a:t>
            </a:r>
            <a:r>
              <a:rPr sz="2180" spc="-10" dirty="0">
                <a:latin typeface="MathJax_Main"/>
                <a:cs typeface="MathJax_Main"/>
              </a:rPr>
              <a:t>(mod </a:t>
            </a:r>
            <a:r>
              <a:rPr sz="2180" i="1" spc="119" dirty="0">
                <a:latin typeface="Times New Roman"/>
                <a:cs typeface="Times New Roman"/>
              </a:rPr>
              <a:t>m</a:t>
            </a:r>
            <a:r>
              <a:rPr sz="2378" i="1" spc="176" baseline="-13888" dirty="0">
                <a:latin typeface="Trebuchet MS"/>
                <a:cs typeface="Trebuchet MS"/>
              </a:rPr>
              <a:t>k</a:t>
            </a:r>
            <a:r>
              <a:rPr sz="2180" spc="119" dirty="0">
                <a:latin typeface="MathJax_Main"/>
                <a:cs typeface="MathJax_Main"/>
              </a:rPr>
              <a:t>)</a:t>
            </a:r>
            <a:r>
              <a:rPr sz="2180" spc="119" dirty="0">
                <a:latin typeface="LM Sans 10"/>
                <a:cs typeface="LM Sans 10"/>
              </a:rPr>
              <a:t>.</a:t>
            </a:r>
            <a:r>
              <a:rPr sz="2180" spc="-367" dirty="0">
                <a:latin typeface="LM Sans 10"/>
                <a:cs typeface="LM Sans 10"/>
              </a:rPr>
              <a:t> </a:t>
            </a:r>
            <a:r>
              <a:rPr sz="2180" spc="-20" dirty="0">
                <a:latin typeface="MathJax_AMS"/>
                <a:cs typeface="MathJax_AMS"/>
              </a:rPr>
              <a:t>Q</a:t>
            </a:r>
            <a:endParaRPr sz="2180">
              <a:latin typeface="MathJax_AMS"/>
              <a:cs typeface="MathJax_AMS"/>
            </a:endParaRPr>
          </a:p>
          <a:p>
            <a:pPr marL="312078" marR="1282289">
              <a:lnSpc>
                <a:spcPct val="102600"/>
              </a:lnSpc>
            </a:pPr>
            <a:r>
              <a:rPr sz="2180" i="1" spc="-30" dirty="0">
                <a:solidFill>
                  <a:srgbClr val="FF0000"/>
                </a:solidFill>
                <a:latin typeface="LM Sans 10"/>
                <a:cs typeface="LM Sans 10"/>
              </a:rPr>
              <a:t>Showing </a:t>
            </a:r>
            <a:r>
              <a:rPr sz="2180" i="1" spc="-10" dirty="0">
                <a:solidFill>
                  <a:srgbClr val="FF0000"/>
                </a:solidFill>
                <a:latin typeface="LM Sans 10"/>
                <a:cs typeface="LM Sans 10"/>
              </a:rPr>
              <a:t>that this </a:t>
            </a:r>
            <a:r>
              <a:rPr sz="2180" i="1" spc="-20" dirty="0">
                <a:solidFill>
                  <a:srgbClr val="FF0000"/>
                </a:solidFill>
                <a:latin typeface="LM Sans 10"/>
                <a:cs typeface="LM Sans 10"/>
              </a:rPr>
              <a:t>is </a:t>
            </a:r>
            <a:r>
              <a:rPr sz="2180" i="1" spc="-10" dirty="0">
                <a:solidFill>
                  <a:srgbClr val="FF0000"/>
                </a:solidFill>
                <a:latin typeface="LM Sans 10"/>
                <a:cs typeface="LM Sans 10"/>
              </a:rPr>
              <a:t>a </a:t>
            </a:r>
            <a:r>
              <a:rPr sz="2180" i="1" spc="-20" dirty="0">
                <a:solidFill>
                  <a:srgbClr val="FF0000"/>
                </a:solidFill>
                <a:latin typeface="LM Sans 10"/>
                <a:cs typeface="LM Sans 10"/>
              </a:rPr>
              <a:t>unique </a:t>
            </a:r>
            <a:r>
              <a:rPr sz="2180" i="1" spc="-10" dirty="0">
                <a:solidFill>
                  <a:srgbClr val="FF0000"/>
                </a:solidFill>
                <a:latin typeface="LM Sans 10"/>
                <a:cs typeface="LM Sans 10"/>
              </a:rPr>
              <a:t>solution </a:t>
            </a:r>
            <a:r>
              <a:rPr sz="2180" i="1" spc="-20" dirty="0">
                <a:solidFill>
                  <a:srgbClr val="FF0000"/>
                </a:solidFill>
                <a:latin typeface="LM Sans 10"/>
                <a:cs typeface="LM Sans 10"/>
              </a:rPr>
              <a:t>is </a:t>
            </a:r>
            <a:r>
              <a:rPr sz="2180" i="1" spc="-10" dirty="0">
                <a:solidFill>
                  <a:srgbClr val="FF0000"/>
                </a:solidFill>
                <a:latin typeface="LM Sans 10"/>
                <a:cs typeface="LM Sans 10"/>
              </a:rPr>
              <a:t>exercise 3.7-24, which </a:t>
            </a:r>
            <a:r>
              <a:rPr sz="2180" i="1" spc="-20" dirty="0">
                <a:solidFill>
                  <a:srgbClr val="FF0000"/>
                </a:solidFill>
                <a:latin typeface="LM Sans 10"/>
                <a:cs typeface="LM Sans 10"/>
              </a:rPr>
              <a:t>is  recommended.</a:t>
            </a:r>
            <a:endParaRPr sz="2180">
              <a:latin typeface="LM Sans 10"/>
              <a:cs typeface="LM Sans 10"/>
            </a:endParaRPr>
          </a:p>
          <a:p>
            <a:pPr marL="312078">
              <a:spcBef>
                <a:spcPts val="69"/>
              </a:spcBef>
            </a:pPr>
            <a:r>
              <a:rPr sz="2180" spc="-20" dirty="0">
                <a:latin typeface="LM Sans 10"/>
                <a:cs typeface="LM Sans 10"/>
              </a:rPr>
              <a:t>Solving </a:t>
            </a:r>
            <a:r>
              <a:rPr sz="2180" spc="-10" dirty="0">
                <a:latin typeface="LM Sans 10"/>
                <a:cs typeface="LM Sans 10"/>
              </a:rPr>
              <a:t>the </a:t>
            </a:r>
            <a:r>
              <a:rPr sz="2180" spc="-30" dirty="0">
                <a:latin typeface="LM Sans 10"/>
                <a:cs typeface="LM Sans 10"/>
              </a:rPr>
              <a:t>original </a:t>
            </a:r>
            <a:r>
              <a:rPr sz="2180" spc="-10" dirty="0">
                <a:latin typeface="LM Sans 10"/>
                <a:cs typeface="LM Sans 10"/>
              </a:rPr>
              <a:t>old </a:t>
            </a:r>
            <a:r>
              <a:rPr sz="2180" spc="-20" dirty="0">
                <a:latin typeface="LM Sans 10"/>
                <a:cs typeface="LM Sans 10"/>
              </a:rPr>
              <a:t>question, </a:t>
            </a:r>
            <a:r>
              <a:rPr sz="2180" spc="-10" dirty="0">
                <a:latin typeface="LM Sans 10"/>
                <a:cs typeface="LM Sans 10"/>
              </a:rPr>
              <a:t>that </a:t>
            </a:r>
            <a:r>
              <a:rPr sz="2180" spc="-20" dirty="0">
                <a:latin typeface="LM Sans 10"/>
                <a:cs typeface="LM Sans 10"/>
              </a:rPr>
              <a:t>asks </a:t>
            </a:r>
            <a:r>
              <a:rPr sz="2180" spc="-40" dirty="0">
                <a:latin typeface="LM Sans 10"/>
                <a:cs typeface="LM Sans 10"/>
              </a:rPr>
              <a:t>for </a:t>
            </a:r>
            <a:r>
              <a:rPr sz="2180" spc="-10" dirty="0">
                <a:latin typeface="LM Sans 10"/>
                <a:cs typeface="LM Sans 10"/>
              </a:rPr>
              <a:t>a simultaneous solution</a:t>
            </a:r>
            <a:r>
              <a:rPr sz="2180" spc="79" dirty="0">
                <a:latin typeface="LM Sans 10"/>
                <a:cs typeface="LM Sans 10"/>
              </a:rPr>
              <a:t> </a:t>
            </a:r>
            <a:r>
              <a:rPr sz="2180" spc="-10" dirty="0">
                <a:latin typeface="LM Sans 10"/>
                <a:cs typeface="LM Sans 10"/>
              </a:rPr>
              <a:t>to</a:t>
            </a:r>
            <a:endParaRPr sz="2180">
              <a:latin typeface="LM Sans 10"/>
              <a:cs typeface="LM Sans 10"/>
            </a:endParaRPr>
          </a:p>
          <a:p>
            <a:pPr marL="312078" marR="2786052">
              <a:lnSpc>
                <a:spcPct val="102600"/>
              </a:lnSpc>
            </a:pPr>
            <a:r>
              <a:rPr sz="2180" i="1" spc="268" dirty="0">
                <a:latin typeface="Times New Roman"/>
                <a:cs typeface="Times New Roman"/>
              </a:rPr>
              <a:t>x </a:t>
            </a:r>
            <a:r>
              <a:rPr sz="2180" i="1" spc="404" dirty="0">
                <a:latin typeface="Arial"/>
                <a:cs typeface="Arial"/>
              </a:rPr>
              <a:t>≡ </a:t>
            </a:r>
            <a:r>
              <a:rPr sz="2180" spc="-10" dirty="0">
                <a:latin typeface="MathJax_Main"/>
                <a:cs typeface="MathJax_Main"/>
              </a:rPr>
              <a:t>2 (mod 3)</a:t>
            </a:r>
            <a:r>
              <a:rPr sz="2180" spc="-10" dirty="0">
                <a:latin typeface="LM Sans 10"/>
                <a:cs typeface="LM Sans 10"/>
              </a:rPr>
              <a:t>, </a:t>
            </a:r>
            <a:r>
              <a:rPr sz="2180" i="1" spc="268" dirty="0">
                <a:latin typeface="Times New Roman"/>
                <a:cs typeface="Times New Roman"/>
              </a:rPr>
              <a:t>x </a:t>
            </a:r>
            <a:r>
              <a:rPr sz="2180" i="1" spc="404" dirty="0">
                <a:latin typeface="Arial"/>
                <a:cs typeface="Arial"/>
              </a:rPr>
              <a:t>≡ </a:t>
            </a:r>
            <a:r>
              <a:rPr sz="2180" spc="-10" dirty="0">
                <a:latin typeface="MathJax_Main"/>
                <a:cs typeface="MathJax_Main"/>
              </a:rPr>
              <a:t>3 (mod </a:t>
            </a:r>
            <a:r>
              <a:rPr sz="2180" spc="10" dirty="0">
                <a:latin typeface="MathJax_Main"/>
                <a:cs typeface="MathJax_Main"/>
              </a:rPr>
              <a:t>5)</a:t>
            </a:r>
            <a:r>
              <a:rPr sz="2180" i="1" spc="10" dirty="0">
                <a:latin typeface="Times New Roman"/>
                <a:cs typeface="Times New Roman"/>
              </a:rPr>
              <a:t>, </a:t>
            </a:r>
            <a:r>
              <a:rPr sz="2180" i="1" spc="268" dirty="0">
                <a:latin typeface="Times New Roman"/>
                <a:cs typeface="Times New Roman"/>
              </a:rPr>
              <a:t>x </a:t>
            </a:r>
            <a:r>
              <a:rPr sz="2180" i="1" spc="404" dirty="0">
                <a:latin typeface="Arial"/>
                <a:cs typeface="Arial"/>
              </a:rPr>
              <a:t>≡ </a:t>
            </a:r>
            <a:r>
              <a:rPr sz="2180" spc="-10" dirty="0">
                <a:latin typeface="MathJax_Main"/>
                <a:cs typeface="MathJax_Main"/>
              </a:rPr>
              <a:t>2 (mod 7)</a:t>
            </a:r>
            <a:r>
              <a:rPr sz="2180" spc="-10" dirty="0">
                <a:latin typeface="LM Sans 10"/>
                <a:cs typeface="LM Sans 10"/>
              </a:rPr>
              <a:t>.  </a:t>
            </a:r>
            <a:r>
              <a:rPr sz="2180" i="1" spc="159" dirty="0">
                <a:latin typeface="Times New Roman"/>
                <a:cs typeface="Times New Roman"/>
              </a:rPr>
              <a:t>m</a:t>
            </a:r>
            <a:r>
              <a:rPr sz="2378" spc="238" baseline="-10416" dirty="0">
                <a:latin typeface="LM Roman 8"/>
                <a:cs typeface="LM Roman 8"/>
              </a:rPr>
              <a:t>1 </a:t>
            </a:r>
            <a:r>
              <a:rPr sz="2180" spc="-20" dirty="0">
                <a:latin typeface="MathJax_Main"/>
                <a:cs typeface="MathJax_Main"/>
              </a:rPr>
              <a:t>= 3</a:t>
            </a:r>
            <a:r>
              <a:rPr sz="2180" spc="-20" dirty="0">
                <a:latin typeface="LM Sans 10"/>
                <a:cs typeface="LM Sans 10"/>
              </a:rPr>
              <a:t>, </a:t>
            </a:r>
            <a:r>
              <a:rPr sz="2180" i="1" spc="159" dirty="0">
                <a:latin typeface="Times New Roman"/>
                <a:cs typeface="Times New Roman"/>
              </a:rPr>
              <a:t>m</a:t>
            </a:r>
            <a:r>
              <a:rPr sz="2378" spc="238" baseline="-10416" dirty="0">
                <a:latin typeface="LM Roman 8"/>
                <a:cs typeface="LM Roman 8"/>
              </a:rPr>
              <a:t>2 </a:t>
            </a:r>
            <a:r>
              <a:rPr sz="2180" spc="-20" dirty="0">
                <a:latin typeface="MathJax_Main"/>
                <a:cs typeface="MathJax_Main"/>
              </a:rPr>
              <a:t>= 5</a:t>
            </a:r>
            <a:r>
              <a:rPr sz="2180" spc="-20" dirty="0">
                <a:latin typeface="LM Sans 10"/>
                <a:cs typeface="LM Sans 10"/>
              </a:rPr>
              <a:t>, </a:t>
            </a:r>
            <a:r>
              <a:rPr sz="2180" i="1" spc="159" dirty="0">
                <a:latin typeface="Times New Roman"/>
                <a:cs typeface="Times New Roman"/>
              </a:rPr>
              <a:t>m</a:t>
            </a:r>
            <a:r>
              <a:rPr sz="2378" spc="238" baseline="-10416" dirty="0">
                <a:latin typeface="LM Roman 8"/>
                <a:cs typeface="LM Roman 8"/>
              </a:rPr>
              <a:t>3 </a:t>
            </a:r>
            <a:r>
              <a:rPr sz="2180" spc="-20" dirty="0">
                <a:latin typeface="MathJax_Main"/>
                <a:cs typeface="MathJax_Main"/>
              </a:rPr>
              <a:t>= 7</a:t>
            </a:r>
            <a:r>
              <a:rPr sz="2180" spc="-20" dirty="0">
                <a:latin typeface="LM Sans 10"/>
                <a:cs typeface="LM Sans 10"/>
              </a:rPr>
              <a:t>, </a:t>
            </a:r>
            <a:r>
              <a:rPr sz="2180" spc="-10" dirty="0">
                <a:latin typeface="LM Sans 10"/>
                <a:cs typeface="LM Sans 10"/>
              </a:rPr>
              <a:t>so </a:t>
            </a:r>
            <a:r>
              <a:rPr sz="2180" i="1" spc="317" dirty="0">
                <a:latin typeface="Times New Roman"/>
                <a:cs typeface="Times New Roman"/>
              </a:rPr>
              <a:t>m </a:t>
            </a:r>
            <a:r>
              <a:rPr sz="2180" spc="-20" dirty="0">
                <a:latin typeface="MathJax_Main"/>
                <a:cs typeface="MathJax_Main"/>
              </a:rPr>
              <a:t>= </a:t>
            </a:r>
            <a:r>
              <a:rPr sz="2180" i="1" spc="188" dirty="0">
                <a:latin typeface="Times New Roman"/>
                <a:cs typeface="Times New Roman"/>
              </a:rPr>
              <a:t>m</a:t>
            </a:r>
            <a:r>
              <a:rPr sz="2378" spc="281" baseline="-10416" dirty="0">
                <a:latin typeface="LM Roman 8"/>
                <a:cs typeface="LM Roman 8"/>
              </a:rPr>
              <a:t>1</a:t>
            </a:r>
            <a:r>
              <a:rPr sz="2180" i="1" spc="188" dirty="0">
                <a:latin typeface="Times New Roman"/>
                <a:cs typeface="Times New Roman"/>
              </a:rPr>
              <a:t>m</a:t>
            </a:r>
            <a:r>
              <a:rPr sz="2378" spc="281" baseline="-10416" dirty="0">
                <a:latin typeface="LM Roman 8"/>
                <a:cs typeface="LM Roman 8"/>
              </a:rPr>
              <a:t>2</a:t>
            </a:r>
            <a:r>
              <a:rPr sz="2180" i="1" spc="188" dirty="0">
                <a:latin typeface="Times New Roman"/>
                <a:cs typeface="Times New Roman"/>
              </a:rPr>
              <a:t>m</a:t>
            </a:r>
            <a:r>
              <a:rPr sz="2378" spc="281" baseline="-10416" dirty="0">
                <a:latin typeface="LM Roman 8"/>
                <a:cs typeface="LM Roman 8"/>
              </a:rPr>
              <a:t>3 </a:t>
            </a:r>
            <a:r>
              <a:rPr sz="2180" spc="-20" dirty="0">
                <a:latin typeface="MathJax_Main"/>
                <a:cs typeface="MathJax_Main"/>
              </a:rPr>
              <a:t>= 105</a:t>
            </a:r>
            <a:r>
              <a:rPr sz="2180" spc="-20" dirty="0">
                <a:latin typeface="LM Sans 10"/>
                <a:cs typeface="LM Sans 10"/>
              </a:rPr>
              <a:t>.  </a:t>
            </a:r>
            <a:r>
              <a:rPr sz="2180" i="1" spc="20" dirty="0">
                <a:latin typeface="Times New Roman"/>
                <a:cs typeface="Times New Roman"/>
              </a:rPr>
              <a:t>a</a:t>
            </a:r>
            <a:r>
              <a:rPr sz="2378" spc="30" baseline="-10416" dirty="0">
                <a:latin typeface="LM Roman 8"/>
                <a:cs typeface="LM Roman 8"/>
              </a:rPr>
              <a:t>1 </a:t>
            </a:r>
            <a:r>
              <a:rPr sz="2180" spc="-20" dirty="0">
                <a:latin typeface="MathJax_Main"/>
                <a:cs typeface="MathJax_Main"/>
              </a:rPr>
              <a:t>= 2</a:t>
            </a:r>
            <a:r>
              <a:rPr sz="2180" spc="-20" dirty="0">
                <a:latin typeface="LM Sans 10"/>
                <a:cs typeface="LM Sans 10"/>
              </a:rPr>
              <a:t>, </a:t>
            </a:r>
            <a:r>
              <a:rPr sz="2180" i="1" spc="20" dirty="0">
                <a:latin typeface="Times New Roman"/>
                <a:cs typeface="Times New Roman"/>
              </a:rPr>
              <a:t>a</a:t>
            </a:r>
            <a:r>
              <a:rPr sz="2378" spc="30" baseline="-10416" dirty="0">
                <a:latin typeface="LM Roman 8"/>
                <a:cs typeface="LM Roman 8"/>
              </a:rPr>
              <a:t>2 </a:t>
            </a:r>
            <a:r>
              <a:rPr sz="2180" spc="-20" dirty="0">
                <a:latin typeface="MathJax_Main"/>
                <a:cs typeface="MathJax_Main"/>
              </a:rPr>
              <a:t>= 3</a:t>
            </a:r>
            <a:r>
              <a:rPr sz="2180" spc="-20" dirty="0">
                <a:latin typeface="LM Sans 10"/>
                <a:cs typeface="LM Sans 10"/>
              </a:rPr>
              <a:t>, </a:t>
            </a:r>
            <a:r>
              <a:rPr sz="2180" i="1" spc="20" dirty="0">
                <a:latin typeface="Times New Roman"/>
                <a:cs typeface="Times New Roman"/>
              </a:rPr>
              <a:t>a</a:t>
            </a:r>
            <a:r>
              <a:rPr sz="2378" spc="30" baseline="-10416" dirty="0">
                <a:latin typeface="LM Roman 8"/>
                <a:cs typeface="LM Roman 8"/>
              </a:rPr>
              <a:t>3 </a:t>
            </a:r>
            <a:r>
              <a:rPr sz="2180" spc="-20" dirty="0">
                <a:latin typeface="MathJax_Main"/>
                <a:cs typeface="MathJax_Main"/>
              </a:rPr>
              <a:t>= 2</a:t>
            </a:r>
            <a:r>
              <a:rPr sz="2180" spc="-20" dirty="0">
                <a:latin typeface="LM Sans 10"/>
                <a:cs typeface="LM Sans 10"/>
              </a:rPr>
              <a:t>;</a:t>
            </a:r>
            <a:endParaRPr sz="2180">
              <a:latin typeface="LM Sans 10"/>
              <a:cs typeface="LM Sans 10"/>
            </a:endParaRPr>
          </a:p>
          <a:p>
            <a:pPr marL="312078">
              <a:spcBef>
                <a:spcPts val="69"/>
              </a:spcBef>
            </a:pPr>
            <a:r>
              <a:rPr sz="2180" i="1" spc="139" dirty="0">
                <a:latin typeface="Times New Roman"/>
                <a:cs typeface="Times New Roman"/>
              </a:rPr>
              <a:t>M</a:t>
            </a:r>
            <a:r>
              <a:rPr sz="2378" spc="206" baseline="-10416" dirty="0">
                <a:latin typeface="LM Roman 8"/>
                <a:cs typeface="LM Roman 8"/>
              </a:rPr>
              <a:t>1 </a:t>
            </a:r>
            <a:r>
              <a:rPr sz="2180" spc="-20" dirty="0">
                <a:latin typeface="MathJax_Main"/>
                <a:cs typeface="MathJax_Main"/>
              </a:rPr>
              <a:t>= 35</a:t>
            </a:r>
            <a:r>
              <a:rPr sz="2180" spc="-20" dirty="0">
                <a:latin typeface="LM Sans 10"/>
                <a:cs typeface="LM Sans 10"/>
              </a:rPr>
              <a:t>, an inverse </a:t>
            </a:r>
            <a:r>
              <a:rPr sz="2180" spc="-10" dirty="0">
                <a:latin typeface="LM Sans 10"/>
                <a:cs typeface="LM Sans 10"/>
              </a:rPr>
              <a:t>of </a:t>
            </a:r>
            <a:r>
              <a:rPr sz="2180" spc="-10" dirty="0">
                <a:latin typeface="MathJax_Main"/>
                <a:cs typeface="MathJax_Main"/>
              </a:rPr>
              <a:t>35 </a:t>
            </a:r>
            <a:r>
              <a:rPr sz="2180" spc="-10" dirty="0">
                <a:latin typeface="LM Sans 10"/>
                <a:cs typeface="LM Sans 10"/>
              </a:rPr>
              <a:t>modulo </a:t>
            </a:r>
            <a:r>
              <a:rPr sz="2180" spc="-20" dirty="0">
                <a:latin typeface="MathJax_Main"/>
                <a:cs typeface="MathJax_Main"/>
              </a:rPr>
              <a:t>3</a:t>
            </a:r>
            <a:r>
              <a:rPr sz="2180" spc="-20" dirty="0">
                <a:latin typeface="LM Sans 10"/>
                <a:cs typeface="LM Sans 10"/>
              </a:rPr>
              <a:t>: </a:t>
            </a:r>
            <a:r>
              <a:rPr sz="2180" spc="-10" dirty="0">
                <a:latin typeface="MathJax_Main"/>
                <a:cs typeface="MathJax_Main"/>
              </a:rPr>
              <a:t>2 </a:t>
            </a:r>
            <a:r>
              <a:rPr sz="2180" i="1" spc="139" dirty="0">
                <a:latin typeface="Times New Roman"/>
                <a:cs typeface="Times New Roman"/>
              </a:rPr>
              <a:t>M</a:t>
            </a:r>
            <a:r>
              <a:rPr sz="2378" spc="206" baseline="-10416" dirty="0">
                <a:latin typeface="LM Roman 8"/>
                <a:cs typeface="LM Roman 8"/>
              </a:rPr>
              <a:t>2 </a:t>
            </a:r>
            <a:r>
              <a:rPr sz="2180" spc="-20" dirty="0">
                <a:latin typeface="MathJax_Main"/>
                <a:cs typeface="MathJax_Main"/>
              </a:rPr>
              <a:t>= 21</a:t>
            </a:r>
            <a:r>
              <a:rPr sz="2180" spc="-20" dirty="0">
                <a:latin typeface="LM Sans 10"/>
                <a:cs typeface="LM Sans 10"/>
              </a:rPr>
              <a:t>, an inverse </a:t>
            </a:r>
            <a:r>
              <a:rPr sz="2180" spc="-10" dirty="0">
                <a:latin typeface="LM Sans 10"/>
                <a:cs typeface="LM Sans 10"/>
              </a:rPr>
              <a:t>of </a:t>
            </a:r>
            <a:r>
              <a:rPr sz="2180" spc="-10" dirty="0">
                <a:latin typeface="MathJax_Main"/>
                <a:cs typeface="MathJax_Main"/>
              </a:rPr>
              <a:t>21</a:t>
            </a:r>
            <a:r>
              <a:rPr sz="2180" spc="268" dirty="0">
                <a:latin typeface="MathJax_Main"/>
                <a:cs typeface="MathJax_Main"/>
              </a:rPr>
              <a:t> </a:t>
            </a:r>
            <a:r>
              <a:rPr sz="2180" spc="-10" dirty="0">
                <a:latin typeface="LM Sans 10"/>
                <a:cs typeface="LM Sans 10"/>
              </a:rPr>
              <a:t>modulo</a:t>
            </a:r>
            <a:endParaRPr sz="2180">
              <a:latin typeface="LM Sans 10"/>
              <a:cs typeface="LM Sans 10"/>
            </a:endParaRPr>
          </a:p>
          <a:p>
            <a:pPr marL="312078">
              <a:spcBef>
                <a:spcPts val="69"/>
              </a:spcBef>
            </a:pPr>
            <a:r>
              <a:rPr sz="2180" spc="-10" dirty="0">
                <a:latin typeface="MathJax_Main"/>
                <a:cs typeface="MathJax_Main"/>
              </a:rPr>
              <a:t>5</a:t>
            </a:r>
            <a:r>
              <a:rPr sz="2180" spc="-10" dirty="0">
                <a:latin typeface="LM Sans 10"/>
                <a:cs typeface="LM Sans 10"/>
              </a:rPr>
              <a:t>: </a:t>
            </a:r>
            <a:r>
              <a:rPr sz="2180" spc="-10" dirty="0">
                <a:latin typeface="MathJax_Main"/>
                <a:cs typeface="MathJax_Main"/>
              </a:rPr>
              <a:t>1 </a:t>
            </a:r>
            <a:r>
              <a:rPr sz="2180" i="1" spc="139" dirty="0">
                <a:latin typeface="Times New Roman"/>
                <a:cs typeface="Times New Roman"/>
              </a:rPr>
              <a:t>M</a:t>
            </a:r>
            <a:r>
              <a:rPr sz="2378" spc="206" baseline="-10416" dirty="0">
                <a:latin typeface="LM Roman 8"/>
                <a:cs typeface="LM Roman 8"/>
              </a:rPr>
              <a:t>3 </a:t>
            </a:r>
            <a:r>
              <a:rPr sz="2180" spc="-20" dirty="0">
                <a:latin typeface="MathJax_Main"/>
                <a:cs typeface="MathJax_Main"/>
              </a:rPr>
              <a:t>= 15</a:t>
            </a:r>
            <a:r>
              <a:rPr sz="2180" spc="-20" dirty="0">
                <a:latin typeface="LM Sans 10"/>
                <a:cs typeface="LM Sans 10"/>
              </a:rPr>
              <a:t>. an inverse </a:t>
            </a:r>
            <a:r>
              <a:rPr sz="2180" spc="-10" dirty="0">
                <a:latin typeface="LM Sans 10"/>
                <a:cs typeface="LM Sans 10"/>
              </a:rPr>
              <a:t>of </a:t>
            </a:r>
            <a:r>
              <a:rPr sz="2180" spc="-10" dirty="0">
                <a:latin typeface="MathJax_Main"/>
                <a:cs typeface="MathJax_Main"/>
              </a:rPr>
              <a:t>35 </a:t>
            </a:r>
            <a:r>
              <a:rPr sz="2180" spc="-10" dirty="0">
                <a:latin typeface="LM Sans 10"/>
                <a:cs typeface="LM Sans 10"/>
              </a:rPr>
              <a:t>modulo </a:t>
            </a:r>
            <a:r>
              <a:rPr sz="2180" spc="-10" dirty="0">
                <a:latin typeface="MathJax_Main"/>
                <a:cs typeface="MathJax_Main"/>
              </a:rPr>
              <a:t>3</a:t>
            </a:r>
            <a:r>
              <a:rPr sz="2180" spc="-10" dirty="0">
                <a:latin typeface="LM Sans 10"/>
                <a:cs typeface="LM Sans 10"/>
              </a:rPr>
              <a:t>:</a:t>
            </a:r>
            <a:r>
              <a:rPr sz="2180" spc="426" dirty="0">
                <a:latin typeface="LM Sans 10"/>
                <a:cs typeface="LM Sans 10"/>
              </a:rPr>
              <a:t> </a:t>
            </a:r>
            <a:r>
              <a:rPr sz="2180" spc="-10" dirty="0">
                <a:latin typeface="MathJax_Main"/>
                <a:cs typeface="MathJax_Main"/>
              </a:rPr>
              <a:t>1</a:t>
            </a:r>
            <a:endParaRPr sz="2180">
              <a:latin typeface="MathJax_Main"/>
              <a:cs typeface="MathJax_Main"/>
            </a:endParaRPr>
          </a:p>
          <a:p>
            <a:pPr marL="312078">
              <a:spcBef>
                <a:spcPts val="69"/>
              </a:spcBef>
            </a:pPr>
            <a:r>
              <a:rPr sz="2180" spc="-20" dirty="0">
                <a:latin typeface="LM Sans 10"/>
                <a:cs typeface="LM Sans 10"/>
              </a:rPr>
              <a:t>So </a:t>
            </a:r>
            <a:r>
              <a:rPr sz="2180" spc="-10" dirty="0">
                <a:latin typeface="LM Sans 10"/>
                <a:cs typeface="LM Sans 10"/>
              </a:rPr>
              <a:t>the solution</a:t>
            </a:r>
            <a:r>
              <a:rPr sz="2180" spc="-20" dirty="0">
                <a:latin typeface="LM Sans 10"/>
                <a:cs typeface="LM Sans 10"/>
              </a:rPr>
              <a:t> </a:t>
            </a:r>
            <a:r>
              <a:rPr sz="2180" i="1" spc="268" dirty="0">
                <a:latin typeface="Times New Roman"/>
                <a:cs typeface="Times New Roman"/>
              </a:rPr>
              <a:t>x</a:t>
            </a:r>
            <a:r>
              <a:rPr sz="2180" i="1" spc="40" dirty="0">
                <a:latin typeface="Times New Roman"/>
                <a:cs typeface="Times New Roman"/>
              </a:rPr>
              <a:t> </a:t>
            </a:r>
            <a:r>
              <a:rPr sz="2180" i="1" spc="404" dirty="0">
                <a:latin typeface="Arial"/>
                <a:cs typeface="Arial"/>
              </a:rPr>
              <a:t>≡</a:t>
            </a:r>
            <a:r>
              <a:rPr sz="2180" i="1" spc="-10" dirty="0">
                <a:latin typeface="Arial"/>
                <a:cs typeface="Arial"/>
              </a:rPr>
              <a:t> </a:t>
            </a:r>
            <a:r>
              <a:rPr sz="2180" i="1" spc="99" dirty="0">
                <a:latin typeface="Times New Roman"/>
                <a:cs typeface="Times New Roman"/>
              </a:rPr>
              <a:t>a</a:t>
            </a:r>
            <a:r>
              <a:rPr sz="2378" spc="149" baseline="-10416" dirty="0">
                <a:latin typeface="LM Roman 8"/>
                <a:cs typeface="LM Roman 8"/>
              </a:rPr>
              <a:t>1</a:t>
            </a:r>
            <a:r>
              <a:rPr sz="2180" i="1" spc="99" dirty="0">
                <a:latin typeface="Times New Roman"/>
                <a:cs typeface="Times New Roman"/>
              </a:rPr>
              <a:t>M</a:t>
            </a:r>
            <a:r>
              <a:rPr sz="2378" spc="149" baseline="-10416" dirty="0">
                <a:latin typeface="LM Roman 8"/>
                <a:cs typeface="LM Roman 8"/>
              </a:rPr>
              <a:t>1</a:t>
            </a:r>
            <a:r>
              <a:rPr sz="2180" i="1" spc="99" dirty="0">
                <a:latin typeface="Times New Roman"/>
                <a:cs typeface="Times New Roman"/>
              </a:rPr>
              <a:t>y</a:t>
            </a:r>
            <a:r>
              <a:rPr sz="2378" spc="149" baseline="-10416" dirty="0">
                <a:latin typeface="LM Roman 8"/>
                <a:cs typeface="LM Roman 8"/>
              </a:rPr>
              <a:t>1</a:t>
            </a:r>
            <a:r>
              <a:rPr sz="2378" spc="14" baseline="-10416" dirty="0">
                <a:latin typeface="LM Roman 8"/>
                <a:cs typeface="LM Roman 8"/>
              </a:rPr>
              <a:t> </a:t>
            </a:r>
            <a:r>
              <a:rPr sz="2180" spc="-20" dirty="0">
                <a:latin typeface="MathJax_Main"/>
                <a:cs typeface="MathJax_Main"/>
              </a:rPr>
              <a:t>+</a:t>
            </a:r>
            <a:r>
              <a:rPr sz="2180" spc="-69" dirty="0">
                <a:latin typeface="MathJax_Main"/>
                <a:cs typeface="MathJax_Main"/>
              </a:rPr>
              <a:t> </a:t>
            </a:r>
            <a:r>
              <a:rPr sz="2180" i="1" spc="99" dirty="0">
                <a:latin typeface="Times New Roman"/>
                <a:cs typeface="Times New Roman"/>
              </a:rPr>
              <a:t>a</a:t>
            </a:r>
            <a:r>
              <a:rPr sz="2378" spc="149" baseline="-10416" dirty="0">
                <a:latin typeface="LM Roman 8"/>
                <a:cs typeface="LM Roman 8"/>
              </a:rPr>
              <a:t>2</a:t>
            </a:r>
            <a:r>
              <a:rPr sz="2180" i="1" spc="99" dirty="0">
                <a:latin typeface="Times New Roman"/>
                <a:cs typeface="Times New Roman"/>
              </a:rPr>
              <a:t>M</a:t>
            </a:r>
            <a:r>
              <a:rPr sz="2378" spc="149" baseline="-10416" dirty="0">
                <a:latin typeface="LM Roman 8"/>
                <a:cs typeface="LM Roman 8"/>
              </a:rPr>
              <a:t>2</a:t>
            </a:r>
            <a:r>
              <a:rPr sz="2180" i="1" spc="99" dirty="0">
                <a:latin typeface="Times New Roman"/>
                <a:cs typeface="Times New Roman"/>
              </a:rPr>
              <a:t>y</a:t>
            </a:r>
            <a:r>
              <a:rPr sz="2378" spc="149" baseline="-10416" dirty="0">
                <a:latin typeface="LM Roman 8"/>
                <a:cs typeface="LM Roman 8"/>
              </a:rPr>
              <a:t>2</a:t>
            </a:r>
            <a:r>
              <a:rPr sz="2378" spc="14" baseline="-10416" dirty="0">
                <a:latin typeface="LM Roman 8"/>
                <a:cs typeface="LM Roman 8"/>
              </a:rPr>
              <a:t> </a:t>
            </a:r>
            <a:r>
              <a:rPr sz="2180" spc="-20" dirty="0">
                <a:latin typeface="MathJax_Main"/>
                <a:cs typeface="MathJax_Main"/>
              </a:rPr>
              <a:t>+</a:t>
            </a:r>
            <a:r>
              <a:rPr sz="2180" spc="-79" dirty="0">
                <a:latin typeface="MathJax_Main"/>
                <a:cs typeface="MathJax_Main"/>
              </a:rPr>
              <a:t> </a:t>
            </a:r>
            <a:r>
              <a:rPr sz="2180" i="1" spc="99" dirty="0">
                <a:latin typeface="Times New Roman"/>
                <a:cs typeface="Times New Roman"/>
              </a:rPr>
              <a:t>a</a:t>
            </a:r>
            <a:r>
              <a:rPr sz="2378" spc="149" baseline="-10416" dirty="0">
                <a:latin typeface="LM Roman 8"/>
                <a:cs typeface="LM Roman 8"/>
              </a:rPr>
              <a:t>3</a:t>
            </a:r>
            <a:r>
              <a:rPr sz="2180" i="1" spc="99" dirty="0">
                <a:latin typeface="Times New Roman"/>
                <a:cs typeface="Times New Roman"/>
              </a:rPr>
              <a:t>M</a:t>
            </a:r>
            <a:r>
              <a:rPr sz="2378" spc="149" baseline="-10416" dirty="0">
                <a:latin typeface="LM Roman 8"/>
                <a:cs typeface="LM Roman 8"/>
              </a:rPr>
              <a:t>3</a:t>
            </a:r>
            <a:r>
              <a:rPr sz="2180" i="1" spc="99" dirty="0">
                <a:latin typeface="Times New Roman"/>
                <a:cs typeface="Times New Roman"/>
              </a:rPr>
              <a:t>y</a:t>
            </a:r>
            <a:r>
              <a:rPr sz="2378" spc="149" baseline="-10416" dirty="0">
                <a:latin typeface="LM Roman 8"/>
                <a:cs typeface="LM Roman 8"/>
              </a:rPr>
              <a:t>3</a:t>
            </a:r>
            <a:r>
              <a:rPr sz="2378" spc="192" baseline="-10416" dirty="0">
                <a:latin typeface="LM Roman 8"/>
                <a:cs typeface="LM Roman 8"/>
              </a:rPr>
              <a:t> </a:t>
            </a:r>
            <a:r>
              <a:rPr sz="2180" i="1" spc="404" dirty="0">
                <a:latin typeface="Arial"/>
                <a:cs typeface="Arial"/>
              </a:rPr>
              <a:t>≡</a:t>
            </a:r>
            <a:endParaRPr sz="2180">
              <a:latin typeface="Arial"/>
              <a:cs typeface="Arial"/>
            </a:endParaRPr>
          </a:p>
          <a:p>
            <a:pPr marL="312078">
              <a:spcBef>
                <a:spcPts val="69"/>
              </a:spcBef>
            </a:pPr>
            <a:r>
              <a:rPr sz="2180" spc="-10" dirty="0">
                <a:latin typeface="MathJax_Main"/>
                <a:cs typeface="MathJax_Main"/>
              </a:rPr>
              <a:t>2</a:t>
            </a:r>
            <a:r>
              <a:rPr sz="2180" spc="-79" dirty="0">
                <a:latin typeface="MathJax_Main"/>
                <a:cs typeface="MathJax_Main"/>
              </a:rPr>
              <a:t> </a:t>
            </a:r>
            <a:r>
              <a:rPr sz="2180" i="1" spc="-10" dirty="0">
                <a:latin typeface="Arial"/>
                <a:cs typeface="Arial"/>
              </a:rPr>
              <a:t>·</a:t>
            </a:r>
            <a:r>
              <a:rPr sz="2180" i="1" spc="-129" dirty="0">
                <a:latin typeface="Arial"/>
                <a:cs typeface="Arial"/>
              </a:rPr>
              <a:t> </a:t>
            </a:r>
            <a:r>
              <a:rPr sz="2180" spc="-10" dirty="0">
                <a:latin typeface="MathJax_Main"/>
                <a:cs typeface="MathJax_Main"/>
              </a:rPr>
              <a:t>25</a:t>
            </a:r>
            <a:r>
              <a:rPr sz="2180" spc="-69" dirty="0">
                <a:latin typeface="MathJax_Main"/>
                <a:cs typeface="MathJax_Main"/>
              </a:rPr>
              <a:t> </a:t>
            </a:r>
            <a:r>
              <a:rPr sz="2180" i="1" spc="-10" dirty="0">
                <a:latin typeface="Arial"/>
                <a:cs typeface="Arial"/>
              </a:rPr>
              <a:t>·</a:t>
            </a:r>
            <a:r>
              <a:rPr sz="2180" i="1" spc="-129" dirty="0">
                <a:latin typeface="Arial"/>
                <a:cs typeface="Arial"/>
              </a:rPr>
              <a:t> </a:t>
            </a:r>
            <a:r>
              <a:rPr sz="2180" spc="-10" dirty="0">
                <a:latin typeface="MathJax_Main"/>
                <a:cs typeface="MathJax_Main"/>
              </a:rPr>
              <a:t>2</a:t>
            </a:r>
            <a:r>
              <a:rPr sz="2180" spc="-69" dirty="0">
                <a:latin typeface="MathJax_Main"/>
                <a:cs typeface="MathJax_Main"/>
              </a:rPr>
              <a:t> </a:t>
            </a:r>
            <a:r>
              <a:rPr sz="2180" spc="-20" dirty="0">
                <a:latin typeface="MathJax_Main"/>
                <a:cs typeface="MathJax_Main"/>
              </a:rPr>
              <a:t>+</a:t>
            </a:r>
            <a:r>
              <a:rPr sz="2180" spc="-69" dirty="0">
                <a:latin typeface="MathJax_Main"/>
                <a:cs typeface="MathJax_Main"/>
              </a:rPr>
              <a:t> </a:t>
            </a:r>
            <a:r>
              <a:rPr sz="2180" spc="-10" dirty="0">
                <a:latin typeface="MathJax_Main"/>
                <a:cs typeface="MathJax_Main"/>
              </a:rPr>
              <a:t>3</a:t>
            </a:r>
            <a:r>
              <a:rPr sz="2180" spc="-69" dirty="0">
                <a:latin typeface="MathJax_Main"/>
                <a:cs typeface="MathJax_Main"/>
              </a:rPr>
              <a:t> </a:t>
            </a:r>
            <a:r>
              <a:rPr sz="2180" i="1" spc="-10" dirty="0">
                <a:latin typeface="Arial"/>
                <a:cs typeface="Arial"/>
              </a:rPr>
              <a:t>·</a:t>
            </a:r>
            <a:r>
              <a:rPr sz="2180" i="1" spc="-139" dirty="0">
                <a:latin typeface="Arial"/>
                <a:cs typeface="Arial"/>
              </a:rPr>
              <a:t> </a:t>
            </a:r>
            <a:r>
              <a:rPr sz="2180" spc="-10" dirty="0">
                <a:latin typeface="MathJax_Main"/>
                <a:cs typeface="MathJax_Main"/>
              </a:rPr>
              <a:t>21</a:t>
            </a:r>
            <a:r>
              <a:rPr sz="2180" spc="-69" dirty="0">
                <a:latin typeface="MathJax_Main"/>
                <a:cs typeface="MathJax_Main"/>
              </a:rPr>
              <a:t> </a:t>
            </a:r>
            <a:r>
              <a:rPr sz="2180" i="1" spc="-10" dirty="0">
                <a:latin typeface="Arial"/>
                <a:cs typeface="Arial"/>
              </a:rPr>
              <a:t>·</a:t>
            </a:r>
            <a:r>
              <a:rPr sz="2180" i="1" spc="-129" dirty="0">
                <a:latin typeface="Arial"/>
                <a:cs typeface="Arial"/>
              </a:rPr>
              <a:t> </a:t>
            </a:r>
            <a:r>
              <a:rPr sz="2180" spc="-10" dirty="0">
                <a:latin typeface="MathJax_Main"/>
                <a:cs typeface="MathJax_Main"/>
              </a:rPr>
              <a:t>1</a:t>
            </a:r>
            <a:r>
              <a:rPr sz="2180" spc="-69" dirty="0">
                <a:latin typeface="MathJax_Main"/>
                <a:cs typeface="MathJax_Main"/>
              </a:rPr>
              <a:t> </a:t>
            </a:r>
            <a:r>
              <a:rPr sz="2180" spc="-20" dirty="0">
                <a:latin typeface="MathJax_Main"/>
                <a:cs typeface="MathJax_Main"/>
              </a:rPr>
              <a:t>+</a:t>
            </a:r>
            <a:r>
              <a:rPr sz="2180" spc="-69" dirty="0">
                <a:latin typeface="MathJax_Main"/>
                <a:cs typeface="MathJax_Main"/>
              </a:rPr>
              <a:t> </a:t>
            </a:r>
            <a:r>
              <a:rPr sz="2180" spc="-10" dirty="0">
                <a:latin typeface="MathJax_Main"/>
                <a:cs typeface="MathJax_Main"/>
              </a:rPr>
              <a:t>2</a:t>
            </a:r>
            <a:r>
              <a:rPr sz="2180" spc="-69" dirty="0">
                <a:latin typeface="MathJax_Main"/>
                <a:cs typeface="MathJax_Main"/>
              </a:rPr>
              <a:t> </a:t>
            </a:r>
            <a:r>
              <a:rPr sz="2180" i="1" spc="-10" dirty="0">
                <a:latin typeface="Arial"/>
                <a:cs typeface="Arial"/>
              </a:rPr>
              <a:t>·</a:t>
            </a:r>
            <a:r>
              <a:rPr sz="2180" i="1" spc="-129" dirty="0">
                <a:latin typeface="Arial"/>
                <a:cs typeface="Arial"/>
              </a:rPr>
              <a:t> </a:t>
            </a:r>
            <a:r>
              <a:rPr sz="2180" spc="-10" dirty="0">
                <a:latin typeface="MathJax_Main"/>
                <a:cs typeface="MathJax_Main"/>
              </a:rPr>
              <a:t>15</a:t>
            </a:r>
            <a:r>
              <a:rPr sz="2180" spc="-69" dirty="0">
                <a:latin typeface="MathJax_Main"/>
                <a:cs typeface="MathJax_Main"/>
              </a:rPr>
              <a:t> </a:t>
            </a:r>
            <a:r>
              <a:rPr sz="2180" i="1" spc="-10" dirty="0">
                <a:latin typeface="Arial"/>
                <a:cs typeface="Arial"/>
              </a:rPr>
              <a:t>·</a:t>
            </a:r>
            <a:r>
              <a:rPr sz="2180" i="1" spc="-139" dirty="0">
                <a:latin typeface="Arial"/>
                <a:cs typeface="Arial"/>
              </a:rPr>
              <a:t> </a:t>
            </a:r>
            <a:r>
              <a:rPr sz="2180" spc="-10" dirty="0">
                <a:latin typeface="MathJax_Main"/>
                <a:cs typeface="MathJax_Main"/>
              </a:rPr>
              <a:t>1</a:t>
            </a:r>
            <a:r>
              <a:rPr sz="2180" spc="50" dirty="0">
                <a:latin typeface="MathJax_Main"/>
                <a:cs typeface="MathJax_Main"/>
              </a:rPr>
              <a:t> </a:t>
            </a:r>
            <a:r>
              <a:rPr sz="2180" i="1" spc="404" dirty="0">
                <a:latin typeface="Arial"/>
                <a:cs typeface="Arial"/>
              </a:rPr>
              <a:t>≡</a:t>
            </a:r>
            <a:r>
              <a:rPr sz="2180" i="1" spc="-10" dirty="0">
                <a:latin typeface="Arial"/>
                <a:cs typeface="Arial"/>
              </a:rPr>
              <a:t> </a:t>
            </a:r>
            <a:r>
              <a:rPr sz="2180" spc="-10" dirty="0">
                <a:latin typeface="MathJax_Main"/>
                <a:cs typeface="MathJax_Main"/>
              </a:rPr>
              <a:t>233</a:t>
            </a:r>
            <a:r>
              <a:rPr sz="2180" spc="50" dirty="0">
                <a:latin typeface="MathJax_Main"/>
                <a:cs typeface="MathJax_Main"/>
              </a:rPr>
              <a:t> </a:t>
            </a:r>
            <a:r>
              <a:rPr sz="2180" i="1" spc="404" dirty="0">
                <a:latin typeface="Arial"/>
                <a:cs typeface="Arial"/>
              </a:rPr>
              <a:t>≡</a:t>
            </a:r>
            <a:r>
              <a:rPr sz="2180" i="1" spc="-10" dirty="0">
                <a:latin typeface="Arial"/>
                <a:cs typeface="Arial"/>
              </a:rPr>
              <a:t> </a:t>
            </a:r>
            <a:r>
              <a:rPr sz="2180" spc="-10" dirty="0">
                <a:latin typeface="MathJax_Main"/>
                <a:cs typeface="MathJax_Main"/>
              </a:rPr>
              <a:t>23</a:t>
            </a:r>
            <a:r>
              <a:rPr sz="2180" spc="168" dirty="0">
                <a:latin typeface="MathJax_Main"/>
                <a:cs typeface="MathJax_Main"/>
              </a:rPr>
              <a:t> </a:t>
            </a:r>
            <a:r>
              <a:rPr sz="2180" spc="-10" dirty="0">
                <a:latin typeface="MathJax_Main"/>
                <a:cs typeface="MathJax_Main"/>
              </a:rPr>
              <a:t>(mod</a:t>
            </a:r>
            <a:r>
              <a:rPr sz="2180" spc="159" dirty="0">
                <a:latin typeface="MathJax_Main"/>
                <a:cs typeface="MathJax_Main"/>
              </a:rPr>
              <a:t> </a:t>
            </a:r>
            <a:r>
              <a:rPr sz="2180" spc="-10" dirty="0">
                <a:latin typeface="MathJax_Main"/>
                <a:cs typeface="MathJax_Main"/>
              </a:rPr>
              <a:t>105)</a:t>
            </a:r>
            <a:r>
              <a:rPr sz="2180" spc="-10" dirty="0">
                <a:latin typeface="LM Sans 10"/>
                <a:cs typeface="LM Sans 10"/>
              </a:rPr>
              <a:t>.</a:t>
            </a:r>
            <a:endParaRPr sz="2180">
              <a:latin typeface="LM Sans 10"/>
              <a:cs typeface="LM Sans 10"/>
            </a:endParaRPr>
          </a:p>
        </p:txBody>
      </p:sp>
    </p:spTree>
    <p:extLst>
      <p:ext uri="{BB962C8B-B14F-4D97-AF65-F5344CB8AC3E}">
        <p14:creationId xmlns:p14="http://schemas.microsoft.com/office/powerpoint/2010/main" val="3147776424"/>
      </p:ext>
    </p:extLst>
  </p:cSld>
  <p:clrMapOvr>
    <a:masterClrMapping/>
  </p:clrMapOvr>
  <p:transition>
    <p:cut/>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object 42"/>
          <p:cNvSpPr txBox="1"/>
          <p:nvPr/>
        </p:nvSpPr>
        <p:spPr>
          <a:xfrm>
            <a:off x="1528195" y="503867"/>
            <a:ext cx="9131836" cy="199518"/>
          </a:xfrm>
          <a:prstGeom prst="rect">
            <a:avLst/>
          </a:prstGeom>
          <a:solidFill>
            <a:srgbClr val="8484D1"/>
          </a:solidFill>
        </p:spPr>
        <p:txBody>
          <a:bodyPr vert="horz" wrap="square" lIns="0" tIns="16359" rIns="0" bIns="0" rtlCol="0">
            <a:spAutoFit/>
          </a:bodyPr>
          <a:lstStyle/>
          <a:p>
            <a:pPr marL="213925">
              <a:spcBef>
                <a:spcPts val="129"/>
              </a:spcBef>
            </a:pPr>
            <a:r>
              <a:rPr sz="1189" spc="-10" dirty="0">
                <a:solidFill>
                  <a:srgbClr val="FFFFFF"/>
                </a:solidFill>
                <a:latin typeface="LM Sans 8"/>
                <a:cs typeface="LM Sans 8"/>
              </a:rPr>
              <a:t>Applications of </a:t>
            </a:r>
            <a:r>
              <a:rPr sz="1189" dirty="0">
                <a:solidFill>
                  <a:srgbClr val="FFFFFF"/>
                </a:solidFill>
                <a:latin typeface="LM Sans 8"/>
                <a:cs typeface="LM Sans 8"/>
              </a:rPr>
              <a:t>Number</a:t>
            </a:r>
            <a:r>
              <a:rPr sz="1189" spc="-20" dirty="0">
                <a:solidFill>
                  <a:srgbClr val="FFFFFF"/>
                </a:solidFill>
                <a:latin typeface="LM Sans 8"/>
                <a:cs typeface="LM Sans 8"/>
              </a:rPr>
              <a:t> Theory</a:t>
            </a:r>
            <a:endParaRPr sz="1189">
              <a:latin typeface="LM Sans 8"/>
              <a:cs typeface="LM Sans 8"/>
            </a:endParaRPr>
          </a:p>
        </p:txBody>
      </p:sp>
      <p:grpSp>
        <p:nvGrpSpPr>
          <p:cNvPr id="43" name="object 43"/>
          <p:cNvGrpSpPr/>
          <p:nvPr/>
        </p:nvGrpSpPr>
        <p:grpSpPr>
          <a:xfrm>
            <a:off x="1702071" y="1549856"/>
            <a:ext cx="8885200" cy="2838834"/>
            <a:chOff x="87743" y="782103"/>
            <a:chExt cx="4483735" cy="1432560"/>
          </a:xfrm>
        </p:grpSpPr>
        <p:sp>
          <p:nvSpPr>
            <p:cNvPr id="44" name="object 44"/>
            <p:cNvSpPr/>
            <p:nvPr/>
          </p:nvSpPr>
          <p:spPr>
            <a:xfrm>
              <a:off x="87743" y="782103"/>
              <a:ext cx="4432935" cy="215265"/>
            </a:xfrm>
            <a:custGeom>
              <a:avLst/>
              <a:gdLst/>
              <a:ahLst/>
              <a:cxnLst/>
              <a:rect l="l" t="t" r="r" b="b"/>
              <a:pathLst>
                <a:path w="4432935" h="215265">
                  <a:moveTo>
                    <a:pt x="4381767" y="0"/>
                  </a:moveTo>
                  <a:lnTo>
                    <a:pt x="50800" y="0"/>
                  </a:lnTo>
                  <a:lnTo>
                    <a:pt x="31075" y="4008"/>
                  </a:lnTo>
                  <a:lnTo>
                    <a:pt x="14922" y="14922"/>
                  </a:lnTo>
                  <a:lnTo>
                    <a:pt x="4008" y="31075"/>
                  </a:lnTo>
                  <a:lnTo>
                    <a:pt x="0" y="50800"/>
                  </a:lnTo>
                  <a:lnTo>
                    <a:pt x="0" y="215238"/>
                  </a:lnTo>
                  <a:lnTo>
                    <a:pt x="4432567" y="215238"/>
                  </a:lnTo>
                  <a:lnTo>
                    <a:pt x="4432567" y="50800"/>
                  </a:lnTo>
                  <a:lnTo>
                    <a:pt x="4428558" y="31075"/>
                  </a:lnTo>
                  <a:lnTo>
                    <a:pt x="4417644" y="14922"/>
                  </a:lnTo>
                  <a:lnTo>
                    <a:pt x="4401492" y="4008"/>
                  </a:lnTo>
                  <a:lnTo>
                    <a:pt x="4381767" y="0"/>
                  </a:lnTo>
                  <a:close/>
                </a:path>
              </a:pathLst>
            </a:custGeom>
            <a:solidFill>
              <a:srgbClr val="D6D6EF"/>
            </a:solidFill>
          </p:spPr>
          <p:txBody>
            <a:bodyPr wrap="square" lIns="0" tIns="0" rIns="0" bIns="0" rtlCol="0"/>
            <a:lstStyle/>
            <a:p>
              <a:endParaRPr sz="3567"/>
            </a:p>
          </p:txBody>
        </p:sp>
        <p:sp>
          <p:nvSpPr>
            <p:cNvPr id="45" name="object 45"/>
            <p:cNvSpPr/>
            <p:nvPr/>
          </p:nvSpPr>
          <p:spPr>
            <a:xfrm>
              <a:off x="87744" y="984681"/>
              <a:ext cx="4432566" cy="50609"/>
            </a:xfrm>
            <a:prstGeom prst="rect">
              <a:avLst/>
            </a:prstGeom>
            <a:blipFill>
              <a:blip r:embed="rId2" cstate="print"/>
              <a:stretch>
                <a:fillRect/>
              </a:stretch>
            </a:blipFill>
          </p:spPr>
          <p:txBody>
            <a:bodyPr wrap="square" lIns="0" tIns="0" rIns="0" bIns="0" rtlCol="0"/>
            <a:lstStyle/>
            <a:p>
              <a:endParaRPr sz="3567"/>
            </a:p>
          </p:txBody>
        </p:sp>
        <p:sp>
          <p:nvSpPr>
            <p:cNvPr id="46" name="object 46"/>
            <p:cNvSpPr/>
            <p:nvPr/>
          </p:nvSpPr>
          <p:spPr>
            <a:xfrm>
              <a:off x="138544" y="2112505"/>
              <a:ext cx="101600" cy="101600"/>
            </a:xfrm>
            <a:prstGeom prst="rect">
              <a:avLst/>
            </a:prstGeom>
            <a:blipFill>
              <a:blip r:embed="rId3" cstate="print"/>
              <a:stretch>
                <a:fillRect/>
              </a:stretch>
            </a:blipFill>
          </p:spPr>
          <p:txBody>
            <a:bodyPr wrap="square" lIns="0" tIns="0" rIns="0" bIns="0" rtlCol="0"/>
            <a:lstStyle/>
            <a:p>
              <a:endParaRPr sz="3567"/>
            </a:p>
          </p:txBody>
        </p:sp>
        <p:sp>
          <p:nvSpPr>
            <p:cNvPr id="47" name="object 47"/>
            <p:cNvSpPr/>
            <p:nvPr/>
          </p:nvSpPr>
          <p:spPr>
            <a:xfrm>
              <a:off x="189344" y="2099805"/>
              <a:ext cx="4381715" cy="114300"/>
            </a:xfrm>
            <a:prstGeom prst="rect">
              <a:avLst/>
            </a:prstGeom>
            <a:blipFill>
              <a:blip r:embed="rId4" cstate="print"/>
              <a:stretch>
                <a:fillRect/>
              </a:stretch>
            </a:blipFill>
          </p:spPr>
          <p:txBody>
            <a:bodyPr wrap="square" lIns="0" tIns="0" rIns="0" bIns="0" rtlCol="0"/>
            <a:lstStyle/>
            <a:p>
              <a:endParaRPr sz="3567"/>
            </a:p>
          </p:txBody>
        </p:sp>
        <p:sp>
          <p:nvSpPr>
            <p:cNvPr id="48" name="object 48"/>
            <p:cNvSpPr/>
            <p:nvPr/>
          </p:nvSpPr>
          <p:spPr>
            <a:xfrm>
              <a:off x="4520311" y="826338"/>
              <a:ext cx="50749" cy="1286167"/>
            </a:xfrm>
            <a:prstGeom prst="rect">
              <a:avLst/>
            </a:prstGeom>
            <a:blipFill>
              <a:blip r:embed="rId5" cstate="print"/>
              <a:stretch>
                <a:fillRect/>
              </a:stretch>
            </a:blipFill>
          </p:spPr>
          <p:txBody>
            <a:bodyPr wrap="square" lIns="0" tIns="0" rIns="0" bIns="0" rtlCol="0"/>
            <a:lstStyle/>
            <a:p>
              <a:endParaRPr sz="3567"/>
            </a:p>
          </p:txBody>
        </p:sp>
        <p:sp>
          <p:nvSpPr>
            <p:cNvPr id="49" name="object 49"/>
            <p:cNvSpPr/>
            <p:nvPr/>
          </p:nvSpPr>
          <p:spPr>
            <a:xfrm>
              <a:off x="87743" y="1028952"/>
              <a:ext cx="4432935" cy="1134745"/>
            </a:xfrm>
            <a:custGeom>
              <a:avLst/>
              <a:gdLst/>
              <a:ahLst/>
              <a:cxnLst/>
              <a:rect l="l" t="t" r="r" b="b"/>
              <a:pathLst>
                <a:path w="4432935" h="1134745">
                  <a:moveTo>
                    <a:pt x="4432567" y="0"/>
                  </a:moveTo>
                  <a:lnTo>
                    <a:pt x="0" y="0"/>
                  </a:lnTo>
                  <a:lnTo>
                    <a:pt x="0" y="1083552"/>
                  </a:lnTo>
                  <a:lnTo>
                    <a:pt x="4008" y="1103277"/>
                  </a:lnTo>
                  <a:lnTo>
                    <a:pt x="14922" y="1119430"/>
                  </a:lnTo>
                  <a:lnTo>
                    <a:pt x="31075" y="1130344"/>
                  </a:lnTo>
                  <a:lnTo>
                    <a:pt x="50800" y="1134352"/>
                  </a:lnTo>
                  <a:lnTo>
                    <a:pt x="4381767" y="1134352"/>
                  </a:lnTo>
                  <a:lnTo>
                    <a:pt x="4401492" y="1130344"/>
                  </a:lnTo>
                  <a:lnTo>
                    <a:pt x="4417644" y="1119430"/>
                  </a:lnTo>
                  <a:lnTo>
                    <a:pt x="4428558" y="1103277"/>
                  </a:lnTo>
                  <a:lnTo>
                    <a:pt x="4432567" y="1083552"/>
                  </a:lnTo>
                  <a:lnTo>
                    <a:pt x="4432567" y="0"/>
                  </a:lnTo>
                  <a:close/>
                </a:path>
              </a:pathLst>
            </a:custGeom>
            <a:solidFill>
              <a:srgbClr val="EAEAF7"/>
            </a:solidFill>
          </p:spPr>
          <p:txBody>
            <a:bodyPr wrap="square" lIns="0" tIns="0" rIns="0" bIns="0" rtlCol="0"/>
            <a:lstStyle/>
            <a:p>
              <a:endParaRPr sz="3567"/>
            </a:p>
          </p:txBody>
        </p:sp>
        <p:sp>
          <p:nvSpPr>
            <p:cNvPr id="50" name="object 50"/>
            <p:cNvSpPr/>
            <p:nvPr/>
          </p:nvSpPr>
          <p:spPr>
            <a:xfrm>
              <a:off x="4520311" y="864420"/>
              <a:ext cx="0" cy="1267460"/>
            </a:xfrm>
            <a:custGeom>
              <a:avLst/>
              <a:gdLst/>
              <a:ahLst/>
              <a:cxnLst/>
              <a:rect l="l" t="t" r="r" b="b"/>
              <a:pathLst>
                <a:path h="1267460">
                  <a:moveTo>
                    <a:pt x="0" y="1267134"/>
                  </a:moveTo>
                  <a:lnTo>
                    <a:pt x="0" y="0"/>
                  </a:lnTo>
                </a:path>
              </a:pathLst>
            </a:custGeom>
            <a:ln w="3175">
              <a:solidFill>
                <a:srgbClr val="7F7F7F"/>
              </a:solidFill>
            </a:ln>
          </p:spPr>
          <p:txBody>
            <a:bodyPr wrap="square" lIns="0" tIns="0" rIns="0" bIns="0" rtlCol="0"/>
            <a:lstStyle/>
            <a:p>
              <a:endParaRPr sz="3567"/>
            </a:p>
          </p:txBody>
        </p:sp>
        <p:sp>
          <p:nvSpPr>
            <p:cNvPr id="51" name="object 51"/>
            <p:cNvSpPr/>
            <p:nvPr/>
          </p:nvSpPr>
          <p:spPr>
            <a:xfrm>
              <a:off x="4520311" y="851725"/>
              <a:ext cx="0" cy="12700"/>
            </a:xfrm>
            <a:custGeom>
              <a:avLst/>
              <a:gdLst/>
              <a:ahLst/>
              <a:cxnLst/>
              <a:rect l="l" t="t" r="r" b="b"/>
              <a:pathLst>
                <a:path h="12700">
                  <a:moveTo>
                    <a:pt x="0" y="12694"/>
                  </a:moveTo>
                  <a:lnTo>
                    <a:pt x="0" y="0"/>
                  </a:lnTo>
                </a:path>
              </a:pathLst>
            </a:custGeom>
            <a:ln w="3175">
              <a:solidFill>
                <a:srgbClr val="AFAFAF"/>
              </a:solidFill>
            </a:ln>
          </p:spPr>
          <p:txBody>
            <a:bodyPr wrap="square" lIns="0" tIns="0" rIns="0" bIns="0" rtlCol="0"/>
            <a:lstStyle/>
            <a:p>
              <a:endParaRPr sz="3567"/>
            </a:p>
          </p:txBody>
        </p:sp>
        <p:sp>
          <p:nvSpPr>
            <p:cNvPr id="52" name="object 52"/>
            <p:cNvSpPr/>
            <p:nvPr/>
          </p:nvSpPr>
          <p:spPr>
            <a:xfrm>
              <a:off x="4520311" y="839025"/>
              <a:ext cx="0" cy="12700"/>
            </a:xfrm>
            <a:custGeom>
              <a:avLst/>
              <a:gdLst/>
              <a:ahLst/>
              <a:cxnLst/>
              <a:rect l="l" t="t" r="r" b="b"/>
              <a:pathLst>
                <a:path h="12700">
                  <a:moveTo>
                    <a:pt x="0" y="12700"/>
                  </a:moveTo>
                  <a:lnTo>
                    <a:pt x="0" y="0"/>
                  </a:lnTo>
                </a:path>
              </a:pathLst>
            </a:custGeom>
            <a:ln w="3175">
              <a:solidFill>
                <a:srgbClr val="CECECE"/>
              </a:solidFill>
            </a:ln>
          </p:spPr>
          <p:txBody>
            <a:bodyPr wrap="square" lIns="0" tIns="0" rIns="0" bIns="0" rtlCol="0"/>
            <a:lstStyle/>
            <a:p>
              <a:endParaRPr sz="3567"/>
            </a:p>
          </p:txBody>
        </p:sp>
        <p:sp>
          <p:nvSpPr>
            <p:cNvPr id="53" name="object 53"/>
            <p:cNvSpPr/>
            <p:nvPr/>
          </p:nvSpPr>
          <p:spPr>
            <a:xfrm>
              <a:off x="4520311" y="826325"/>
              <a:ext cx="0" cy="12700"/>
            </a:xfrm>
            <a:custGeom>
              <a:avLst/>
              <a:gdLst/>
              <a:ahLst/>
              <a:cxnLst/>
              <a:rect l="l" t="t" r="r" b="b"/>
              <a:pathLst>
                <a:path h="12700">
                  <a:moveTo>
                    <a:pt x="0" y="12700"/>
                  </a:moveTo>
                  <a:lnTo>
                    <a:pt x="0" y="0"/>
                  </a:lnTo>
                </a:path>
              </a:pathLst>
            </a:custGeom>
            <a:ln w="3175">
              <a:solidFill>
                <a:srgbClr val="EFEFEF"/>
              </a:solidFill>
            </a:ln>
          </p:spPr>
          <p:txBody>
            <a:bodyPr wrap="square" lIns="0" tIns="0" rIns="0" bIns="0" rtlCol="0"/>
            <a:lstStyle/>
            <a:p>
              <a:endParaRPr sz="3567"/>
            </a:p>
          </p:txBody>
        </p:sp>
      </p:grpSp>
      <p:sp>
        <p:nvSpPr>
          <p:cNvPr id="54" name="object 54"/>
          <p:cNvSpPr txBox="1"/>
          <p:nvPr/>
        </p:nvSpPr>
        <p:spPr>
          <a:xfrm>
            <a:off x="1616379" y="647901"/>
            <a:ext cx="8432194" cy="5709436"/>
          </a:xfrm>
          <a:prstGeom prst="rect">
            <a:avLst/>
          </a:prstGeom>
        </p:spPr>
        <p:txBody>
          <a:bodyPr vert="horz" wrap="square" lIns="0" tIns="275578" rIns="0" bIns="0" rtlCol="0">
            <a:spAutoFit/>
          </a:bodyPr>
          <a:lstStyle/>
          <a:p>
            <a:pPr marL="125838">
              <a:spcBef>
                <a:spcPts val="2170"/>
              </a:spcBef>
            </a:pPr>
            <a:r>
              <a:rPr sz="2774" spc="20" dirty="0">
                <a:solidFill>
                  <a:srgbClr val="3333B2"/>
                </a:solidFill>
                <a:latin typeface="LM Sans 12"/>
                <a:cs typeface="LM Sans 12"/>
              </a:rPr>
              <a:t>Fermat’s </a:t>
            </a:r>
            <a:r>
              <a:rPr sz="2774" spc="10" dirty="0">
                <a:solidFill>
                  <a:srgbClr val="3333B2"/>
                </a:solidFill>
                <a:latin typeface="LM Sans 12"/>
                <a:cs typeface="LM Sans 12"/>
              </a:rPr>
              <a:t>Little Theorem</a:t>
            </a:r>
            <a:endParaRPr sz="2774">
              <a:latin typeface="LM Sans 12"/>
              <a:cs typeface="LM Sans 12"/>
            </a:endParaRPr>
          </a:p>
          <a:p>
            <a:pPr marL="186240">
              <a:spcBef>
                <a:spcPts val="1595"/>
              </a:spcBef>
            </a:pPr>
            <a:r>
              <a:rPr sz="2378" spc="-30" dirty="0">
                <a:solidFill>
                  <a:srgbClr val="3333B2"/>
                </a:solidFill>
                <a:latin typeface="LM Sans 12"/>
                <a:cs typeface="LM Sans 12"/>
              </a:rPr>
              <a:t>Theorem </a:t>
            </a:r>
            <a:r>
              <a:rPr sz="2378" spc="-20" dirty="0">
                <a:solidFill>
                  <a:srgbClr val="3333B2"/>
                </a:solidFill>
                <a:latin typeface="LM Sans 12"/>
                <a:cs typeface="LM Sans 12"/>
              </a:rPr>
              <a:t>(Fermat’s Little</a:t>
            </a:r>
            <a:r>
              <a:rPr sz="2378" spc="20" dirty="0">
                <a:solidFill>
                  <a:srgbClr val="3333B2"/>
                </a:solidFill>
                <a:latin typeface="LM Sans 12"/>
                <a:cs typeface="LM Sans 12"/>
              </a:rPr>
              <a:t> </a:t>
            </a:r>
            <a:r>
              <a:rPr sz="2378" spc="-30" dirty="0">
                <a:solidFill>
                  <a:srgbClr val="3333B2"/>
                </a:solidFill>
                <a:latin typeface="LM Sans 12"/>
                <a:cs typeface="LM Sans 12"/>
              </a:rPr>
              <a:t>Theorem)</a:t>
            </a:r>
            <a:endParaRPr sz="2378">
              <a:latin typeface="LM Sans 12"/>
              <a:cs typeface="LM Sans 12"/>
            </a:endParaRPr>
          </a:p>
          <a:p>
            <a:pPr marL="186240">
              <a:spcBef>
                <a:spcPts val="723"/>
              </a:spcBef>
            </a:pPr>
            <a:r>
              <a:rPr sz="2180" i="1" spc="-20" dirty="0">
                <a:latin typeface="LM Sans 10"/>
                <a:cs typeface="LM Sans 10"/>
              </a:rPr>
              <a:t>If </a:t>
            </a:r>
            <a:r>
              <a:rPr sz="2180" i="1" spc="-10" dirty="0">
                <a:latin typeface="Times New Roman"/>
                <a:cs typeface="Times New Roman"/>
              </a:rPr>
              <a:t>p </a:t>
            </a:r>
            <a:r>
              <a:rPr sz="2180" i="1" spc="-20" dirty="0">
                <a:latin typeface="LM Sans 10"/>
                <a:cs typeface="LM Sans 10"/>
              </a:rPr>
              <a:t>is </a:t>
            </a:r>
            <a:r>
              <a:rPr sz="2180" i="1" spc="-10" dirty="0">
                <a:latin typeface="LM Sans 10"/>
                <a:cs typeface="LM Sans 10"/>
              </a:rPr>
              <a:t>a </a:t>
            </a:r>
            <a:r>
              <a:rPr sz="2180" i="1" spc="-30" dirty="0">
                <a:latin typeface="LM Sans 10"/>
                <a:cs typeface="LM Sans 10"/>
              </a:rPr>
              <a:t>prime </a:t>
            </a:r>
            <a:r>
              <a:rPr sz="2180" i="1" spc="-20" dirty="0">
                <a:latin typeface="LM Sans 10"/>
                <a:cs typeface="LM Sans 10"/>
              </a:rPr>
              <a:t>and </a:t>
            </a:r>
            <a:r>
              <a:rPr sz="2180" i="1" spc="50" dirty="0">
                <a:latin typeface="Times New Roman"/>
                <a:cs typeface="Times New Roman"/>
              </a:rPr>
              <a:t>a </a:t>
            </a:r>
            <a:r>
              <a:rPr sz="2180" i="1" spc="-20" dirty="0">
                <a:latin typeface="LM Sans 10"/>
                <a:cs typeface="LM Sans 10"/>
              </a:rPr>
              <a:t>is an integer not divisible </a:t>
            </a:r>
            <a:r>
              <a:rPr sz="2180" i="1" spc="-50" dirty="0">
                <a:latin typeface="LM Sans 10"/>
                <a:cs typeface="LM Sans 10"/>
              </a:rPr>
              <a:t>by </a:t>
            </a:r>
            <a:r>
              <a:rPr sz="2180" i="1" spc="-10" dirty="0">
                <a:latin typeface="Times New Roman"/>
                <a:cs typeface="Times New Roman"/>
              </a:rPr>
              <a:t>p</a:t>
            </a:r>
            <a:r>
              <a:rPr sz="2180" i="1" spc="-10" dirty="0">
                <a:latin typeface="LM Sans 10"/>
                <a:cs typeface="LM Sans 10"/>
              </a:rPr>
              <a:t>,</a:t>
            </a:r>
            <a:r>
              <a:rPr sz="2180" i="1" spc="436" dirty="0">
                <a:latin typeface="LM Sans 10"/>
                <a:cs typeface="LM Sans 10"/>
              </a:rPr>
              <a:t> </a:t>
            </a:r>
            <a:r>
              <a:rPr sz="2180" i="1" spc="-10" dirty="0">
                <a:latin typeface="LM Sans 10"/>
                <a:cs typeface="LM Sans 10"/>
              </a:rPr>
              <a:t>then</a:t>
            </a:r>
            <a:endParaRPr sz="2180">
              <a:latin typeface="LM Sans 10"/>
              <a:cs typeface="LM Sans 10"/>
            </a:endParaRPr>
          </a:p>
          <a:p>
            <a:pPr>
              <a:spcBef>
                <a:spcPts val="59"/>
              </a:spcBef>
            </a:pPr>
            <a:endParaRPr sz="1486">
              <a:latin typeface="LM Sans 10"/>
              <a:cs typeface="LM Sans 10"/>
            </a:endParaRPr>
          </a:p>
          <a:p>
            <a:pPr marL="523486" algn="ctr"/>
            <a:r>
              <a:rPr sz="2180" i="1" spc="129" dirty="0">
                <a:latin typeface="Times New Roman"/>
                <a:cs typeface="Times New Roman"/>
              </a:rPr>
              <a:t>a</a:t>
            </a:r>
            <a:r>
              <a:rPr sz="2378" i="1" spc="192" baseline="31250" dirty="0">
                <a:latin typeface="Trebuchet MS"/>
                <a:cs typeface="Trebuchet MS"/>
              </a:rPr>
              <a:t>p</a:t>
            </a:r>
            <a:r>
              <a:rPr sz="2378" i="1" spc="192" baseline="31250" dirty="0">
                <a:latin typeface="BABEL Unicode"/>
                <a:cs typeface="BABEL Unicode"/>
              </a:rPr>
              <a:t>−</a:t>
            </a:r>
            <a:r>
              <a:rPr sz="2378" spc="192" baseline="31250" dirty="0">
                <a:latin typeface="LM Roman 8"/>
                <a:cs typeface="LM Roman 8"/>
              </a:rPr>
              <a:t>1 </a:t>
            </a:r>
            <a:r>
              <a:rPr sz="2180" i="1" spc="404" dirty="0">
                <a:latin typeface="Arial"/>
                <a:cs typeface="Arial"/>
              </a:rPr>
              <a:t>≡ </a:t>
            </a:r>
            <a:r>
              <a:rPr sz="2180" spc="-10" dirty="0">
                <a:latin typeface="MathJax_Main"/>
                <a:cs typeface="MathJax_Main"/>
              </a:rPr>
              <a:t>1 (mod</a:t>
            </a:r>
            <a:r>
              <a:rPr sz="2180" spc="-89" dirty="0">
                <a:latin typeface="MathJax_Main"/>
                <a:cs typeface="MathJax_Main"/>
              </a:rPr>
              <a:t> </a:t>
            </a:r>
            <a:r>
              <a:rPr sz="2180" i="1" spc="10" dirty="0">
                <a:latin typeface="Times New Roman"/>
                <a:cs typeface="Times New Roman"/>
              </a:rPr>
              <a:t>p</a:t>
            </a:r>
            <a:r>
              <a:rPr sz="2180" spc="10" dirty="0">
                <a:latin typeface="MathJax_Main"/>
                <a:cs typeface="MathJax_Main"/>
              </a:rPr>
              <a:t>)</a:t>
            </a:r>
            <a:r>
              <a:rPr sz="2180" i="1" spc="10" dirty="0">
                <a:latin typeface="Times New Roman"/>
                <a:cs typeface="Times New Roman"/>
              </a:rPr>
              <a:t>.</a:t>
            </a:r>
            <a:endParaRPr sz="2180">
              <a:latin typeface="Times New Roman"/>
              <a:cs typeface="Times New Roman"/>
            </a:endParaRPr>
          </a:p>
          <a:p>
            <a:pPr marL="186240">
              <a:spcBef>
                <a:spcPts val="2239"/>
              </a:spcBef>
            </a:pPr>
            <a:r>
              <a:rPr sz="2180" i="1" spc="-30" dirty="0">
                <a:latin typeface="LM Sans 10"/>
                <a:cs typeface="LM Sans 10"/>
              </a:rPr>
              <a:t>Furthermore, </a:t>
            </a:r>
            <a:r>
              <a:rPr sz="2180" i="1" spc="-40" dirty="0">
                <a:latin typeface="LM Sans 10"/>
                <a:cs typeface="LM Sans 10"/>
              </a:rPr>
              <a:t>for </a:t>
            </a:r>
            <a:r>
              <a:rPr sz="2180" i="1" spc="-10" dirty="0">
                <a:latin typeface="LM Sans 10"/>
                <a:cs typeface="LM Sans 10"/>
              </a:rPr>
              <a:t>every </a:t>
            </a:r>
            <a:r>
              <a:rPr sz="2180" i="1" spc="-20" dirty="0">
                <a:latin typeface="LM Sans 10"/>
                <a:cs typeface="LM Sans 10"/>
              </a:rPr>
              <a:t>integer </a:t>
            </a:r>
            <a:r>
              <a:rPr sz="2180" i="1" spc="50" dirty="0">
                <a:latin typeface="Times New Roman"/>
                <a:cs typeface="Times New Roman"/>
              </a:rPr>
              <a:t>a </a:t>
            </a:r>
            <a:r>
              <a:rPr sz="2180" i="1" spc="-50" dirty="0">
                <a:latin typeface="LM Sans 10"/>
                <a:cs typeface="LM Sans 10"/>
              </a:rPr>
              <a:t>we</a:t>
            </a:r>
            <a:r>
              <a:rPr sz="2180" i="1" spc="159" dirty="0">
                <a:latin typeface="LM Sans 10"/>
                <a:cs typeface="LM Sans 10"/>
              </a:rPr>
              <a:t> </a:t>
            </a:r>
            <a:r>
              <a:rPr sz="2180" i="1" spc="-20" dirty="0">
                <a:latin typeface="LM Sans 10"/>
                <a:cs typeface="LM Sans 10"/>
              </a:rPr>
              <a:t>have</a:t>
            </a:r>
            <a:endParaRPr sz="2180">
              <a:latin typeface="LM Sans 10"/>
              <a:cs typeface="LM Sans 10"/>
            </a:endParaRPr>
          </a:p>
          <a:p>
            <a:pPr>
              <a:spcBef>
                <a:spcPts val="69"/>
              </a:spcBef>
            </a:pPr>
            <a:endParaRPr sz="1486">
              <a:latin typeface="LM Sans 10"/>
              <a:cs typeface="LM Sans 10"/>
            </a:endParaRPr>
          </a:p>
          <a:p>
            <a:pPr marL="523486" algn="ctr"/>
            <a:r>
              <a:rPr sz="2180" i="1" dirty="0">
                <a:latin typeface="Times New Roman"/>
                <a:cs typeface="Times New Roman"/>
              </a:rPr>
              <a:t>a</a:t>
            </a:r>
            <a:r>
              <a:rPr sz="2378" i="1" baseline="31250" dirty="0">
                <a:latin typeface="Trebuchet MS"/>
                <a:cs typeface="Trebuchet MS"/>
              </a:rPr>
              <a:t>p </a:t>
            </a:r>
            <a:r>
              <a:rPr sz="2180" i="1" spc="404" dirty="0">
                <a:latin typeface="Arial"/>
                <a:cs typeface="Arial"/>
              </a:rPr>
              <a:t>≡ </a:t>
            </a:r>
            <a:r>
              <a:rPr sz="2180" i="1" spc="50" dirty="0">
                <a:latin typeface="Times New Roman"/>
                <a:cs typeface="Times New Roman"/>
              </a:rPr>
              <a:t>a </a:t>
            </a:r>
            <a:r>
              <a:rPr sz="2180" spc="-10" dirty="0">
                <a:latin typeface="MathJax_Main"/>
                <a:cs typeface="MathJax_Main"/>
              </a:rPr>
              <a:t>(mod</a:t>
            </a:r>
            <a:r>
              <a:rPr sz="2180" spc="69" dirty="0">
                <a:latin typeface="MathJax_Main"/>
                <a:cs typeface="MathJax_Main"/>
              </a:rPr>
              <a:t> </a:t>
            </a:r>
            <a:r>
              <a:rPr sz="2180" i="1" spc="10" dirty="0">
                <a:latin typeface="Times New Roman"/>
                <a:cs typeface="Times New Roman"/>
              </a:rPr>
              <a:t>p</a:t>
            </a:r>
            <a:r>
              <a:rPr sz="2180" spc="10" dirty="0">
                <a:latin typeface="MathJax_Main"/>
                <a:cs typeface="MathJax_Main"/>
              </a:rPr>
              <a:t>)</a:t>
            </a:r>
            <a:r>
              <a:rPr sz="2180" i="1" spc="10" dirty="0">
                <a:latin typeface="Times New Roman"/>
                <a:cs typeface="Times New Roman"/>
              </a:rPr>
              <a:t>.</a:t>
            </a:r>
            <a:endParaRPr sz="2180">
              <a:latin typeface="Times New Roman"/>
              <a:cs typeface="Times New Roman"/>
            </a:endParaRPr>
          </a:p>
          <a:p>
            <a:pPr marL="186240" marR="60402">
              <a:lnSpc>
                <a:spcPct val="102600"/>
              </a:lnSpc>
              <a:spcBef>
                <a:spcPts val="2031"/>
              </a:spcBef>
            </a:pPr>
            <a:r>
              <a:rPr sz="2180" spc="-20" dirty="0">
                <a:latin typeface="LM Sans 10"/>
                <a:cs typeface="LM Sans 10"/>
              </a:rPr>
              <a:t>The proof is left as an </a:t>
            </a:r>
            <a:r>
              <a:rPr sz="2180" spc="-10" dirty="0">
                <a:latin typeface="LM Sans 10"/>
                <a:cs typeface="LM Sans 10"/>
              </a:rPr>
              <a:t>exercise, whose steps </a:t>
            </a:r>
            <a:r>
              <a:rPr sz="2180" spc="-40" dirty="0">
                <a:latin typeface="LM Sans 10"/>
                <a:cs typeface="LM Sans 10"/>
              </a:rPr>
              <a:t>are </a:t>
            </a:r>
            <a:r>
              <a:rPr sz="2180" spc="-10" dirty="0">
                <a:latin typeface="LM Sans 10"/>
                <a:cs typeface="LM Sans 10"/>
              </a:rPr>
              <a:t>outlined </a:t>
            </a:r>
            <a:r>
              <a:rPr sz="2180" spc="-20" dirty="0">
                <a:latin typeface="LM Sans 10"/>
                <a:cs typeface="LM Sans 10"/>
              </a:rPr>
              <a:t>in </a:t>
            </a:r>
            <a:r>
              <a:rPr sz="2180" spc="-10" dirty="0">
                <a:latin typeface="LM Sans 10"/>
                <a:cs typeface="LM Sans 10"/>
              </a:rPr>
              <a:t>Exercise 17  </a:t>
            </a:r>
            <a:r>
              <a:rPr sz="2180" spc="-20" dirty="0">
                <a:latin typeface="LM Sans 10"/>
                <a:cs typeface="LM Sans 10"/>
              </a:rPr>
              <a:t>(page </a:t>
            </a:r>
            <a:r>
              <a:rPr sz="2180" spc="-10" dirty="0">
                <a:latin typeface="LM Sans 10"/>
                <a:cs typeface="LM Sans 10"/>
              </a:rPr>
              <a:t>244-245).</a:t>
            </a:r>
            <a:endParaRPr sz="2180">
              <a:latin typeface="LM Sans 10"/>
              <a:cs typeface="LM Sans 10"/>
            </a:endParaRPr>
          </a:p>
          <a:p>
            <a:pPr>
              <a:spcBef>
                <a:spcPts val="109"/>
              </a:spcBef>
            </a:pPr>
            <a:endParaRPr sz="1585">
              <a:latin typeface="LM Sans 10"/>
              <a:cs typeface="LM Sans 10"/>
            </a:endParaRPr>
          </a:p>
          <a:p>
            <a:pPr marL="186240">
              <a:spcBef>
                <a:spcPts val="10"/>
              </a:spcBef>
            </a:pPr>
            <a:r>
              <a:rPr sz="2180" spc="-10" dirty="0">
                <a:latin typeface="LM Sans 10"/>
                <a:cs typeface="LM Sans 10"/>
              </a:rPr>
              <a:t>Example: </a:t>
            </a:r>
            <a:r>
              <a:rPr sz="2180" i="1" spc="-10" dirty="0">
                <a:latin typeface="Times New Roman"/>
                <a:cs typeface="Times New Roman"/>
              </a:rPr>
              <a:t>p </a:t>
            </a:r>
            <a:r>
              <a:rPr sz="2180" spc="-20" dirty="0">
                <a:latin typeface="MathJax_Main"/>
                <a:cs typeface="MathJax_Main"/>
              </a:rPr>
              <a:t>=</a:t>
            </a:r>
            <a:r>
              <a:rPr sz="2180" spc="168" dirty="0">
                <a:latin typeface="MathJax_Main"/>
                <a:cs typeface="MathJax_Main"/>
              </a:rPr>
              <a:t> </a:t>
            </a:r>
            <a:r>
              <a:rPr sz="2180" spc="-10" dirty="0">
                <a:latin typeface="MathJax_Main"/>
                <a:cs typeface="MathJax_Main"/>
              </a:rPr>
              <a:t>5</a:t>
            </a:r>
            <a:endParaRPr sz="2180">
              <a:latin typeface="MathJax_Main"/>
              <a:cs typeface="MathJax_Main"/>
            </a:endParaRPr>
          </a:p>
          <a:p>
            <a:pPr marL="186240">
              <a:spcBef>
                <a:spcPts val="69"/>
              </a:spcBef>
            </a:pPr>
            <a:r>
              <a:rPr sz="2180" spc="-20" dirty="0">
                <a:latin typeface="LM Sans 10"/>
                <a:cs typeface="LM Sans 10"/>
              </a:rPr>
              <a:t>Verify that </a:t>
            </a:r>
            <a:r>
              <a:rPr sz="2180" spc="-10" dirty="0">
                <a:latin typeface="LM Sans 10"/>
                <a:cs typeface="LM Sans 10"/>
              </a:rPr>
              <a:t>the </a:t>
            </a:r>
            <a:r>
              <a:rPr sz="2180" spc="-30" dirty="0">
                <a:latin typeface="LM Sans 10"/>
                <a:cs typeface="LM Sans 10"/>
              </a:rPr>
              <a:t>theorem </a:t>
            </a:r>
            <a:r>
              <a:rPr sz="2180" spc="-50" dirty="0">
                <a:latin typeface="LM Sans 10"/>
                <a:cs typeface="LM Sans 10"/>
              </a:rPr>
              <a:t>works </a:t>
            </a:r>
            <a:r>
              <a:rPr sz="2180" spc="-40" dirty="0">
                <a:latin typeface="LM Sans 10"/>
                <a:cs typeface="LM Sans 10"/>
              </a:rPr>
              <a:t>for </a:t>
            </a:r>
            <a:r>
              <a:rPr sz="2180" i="1" spc="50" dirty="0">
                <a:latin typeface="Times New Roman"/>
                <a:cs typeface="Times New Roman"/>
              </a:rPr>
              <a:t>a </a:t>
            </a:r>
            <a:r>
              <a:rPr sz="2180" spc="-20" dirty="0">
                <a:latin typeface="MathJax_Main"/>
                <a:cs typeface="MathJax_Main"/>
              </a:rPr>
              <a:t>= </a:t>
            </a:r>
            <a:r>
              <a:rPr sz="2180" spc="10" dirty="0">
                <a:latin typeface="MathJax_Main"/>
                <a:cs typeface="MathJax_Main"/>
              </a:rPr>
              <a:t>1</a:t>
            </a:r>
            <a:r>
              <a:rPr sz="2180" i="1" spc="10" dirty="0">
                <a:latin typeface="Times New Roman"/>
                <a:cs typeface="Times New Roman"/>
              </a:rPr>
              <a:t>, </a:t>
            </a:r>
            <a:r>
              <a:rPr sz="2180" spc="10" dirty="0">
                <a:latin typeface="MathJax_Main"/>
                <a:cs typeface="MathJax_Main"/>
              </a:rPr>
              <a:t>2</a:t>
            </a:r>
            <a:r>
              <a:rPr sz="2180" i="1" spc="10" dirty="0">
                <a:latin typeface="Times New Roman"/>
                <a:cs typeface="Times New Roman"/>
              </a:rPr>
              <a:t>, </a:t>
            </a:r>
            <a:r>
              <a:rPr sz="2180" spc="10" dirty="0">
                <a:latin typeface="MathJax_Main"/>
                <a:cs typeface="MathJax_Main"/>
              </a:rPr>
              <a:t>3</a:t>
            </a:r>
            <a:r>
              <a:rPr sz="2180" i="1" spc="10" dirty="0">
                <a:latin typeface="Times New Roman"/>
                <a:cs typeface="Times New Roman"/>
              </a:rPr>
              <a:t>, </a:t>
            </a:r>
            <a:r>
              <a:rPr sz="2180" spc="-20" dirty="0">
                <a:latin typeface="MathJax_Main"/>
                <a:cs typeface="MathJax_Main"/>
              </a:rPr>
              <a:t>4</a:t>
            </a:r>
            <a:r>
              <a:rPr sz="2180" spc="-20" dirty="0">
                <a:latin typeface="LM Sans 10"/>
                <a:cs typeface="LM Sans 10"/>
              </a:rPr>
              <a:t>: </a:t>
            </a:r>
            <a:r>
              <a:rPr sz="2180" spc="-59" dirty="0">
                <a:latin typeface="LM Sans 10"/>
                <a:cs typeface="LM Sans 10"/>
              </a:rPr>
              <a:t>For </a:t>
            </a:r>
            <a:r>
              <a:rPr sz="2180" spc="-10" dirty="0">
                <a:latin typeface="MathJax_Main"/>
                <a:cs typeface="MathJax_Main"/>
              </a:rPr>
              <a:t>1 </a:t>
            </a:r>
            <a:r>
              <a:rPr sz="2180" spc="-20" dirty="0">
                <a:latin typeface="LM Sans 10"/>
                <a:cs typeface="LM Sans 10"/>
              </a:rPr>
              <a:t>it is</a:t>
            </a:r>
            <a:r>
              <a:rPr sz="2180" spc="139" dirty="0">
                <a:latin typeface="LM Sans 10"/>
                <a:cs typeface="LM Sans 10"/>
              </a:rPr>
              <a:t> </a:t>
            </a:r>
            <a:r>
              <a:rPr sz="2180" spc="-10" dirty="0">
                <a:latin typeface="LM Sans 10"/>
                <a:cs typeface="LM Sans 10"/>
              </a:rPr>
              <a:t>trivial,</a:t>
            </a:r>
            <a:endParaRPr sz="2180">
              <a:latin typeface="LM Sans 10"/>
              <a:cs typeface="LM Sans 10"/>
            </a:endParaRPr>
          </a:p>
          <a:p>
            <a:pPr marL="186240">
              <a:spcBef>
                <a:spcPts val="69"/>
              </a:spcBef>
            </a:pPr>
            <a:r>
              <a:rPr sz="2180" spc="-10" dirty="0">
                <a:latin typeface="MathJax_Main"/>
                <a:cs typeface="MathJax_Main"/>
              </a:rPr>
              <a:t>2</a:t>
            </a:r>
            <a:r>
              <a:rPr sz="2378" spc="-14" baseline="27777" dirty="0">
                <a:latin typeface="LM Roman 8"/>
                <a:cs typeface="LM Roman 8"/>
              </a:rPr>
              <a:t>4 </a:t>
            </a:r>
            <a:r>
              <a:rPr sz="2180" spc="-20" dirty="0">
                <a:latin typeface="MathJax_Main"/>
                <a:cs typeface="MathJax_Main"/>
              </a:rPr>
              <a:t>= </a:t>
            </a:r>
            <a:r>
              <a:rPr sz="2180" spc="-10" dirty="0">
                <a:latin typeface="MathJax_Main"/>
                <a:cs typeface="MathJax_Main"/>
              </a:rPr>
              <a:t>16 </a:t>
            </a:r>
            <a:r>
              <a:rPr sz="2180" i="1" spc="404" dirty="0">
                <a:latin typeface="Arial"/>
                <a:cs typeface="Arial"/>
              </a:rPr>
              <a:t>≡ </a:t>
            </a:r>
            <a:r>
              <a:rPr sz="2180" spc="-10" dirty="0">
                <a:latin typeface="MathJax_Main"/>
                <a:cs typeface="MathJax_Main"/>
              </a:rPr>
              <a:t>1 (mod 5)</a:t>
            </a:r>
            <a:r>
              <a:rPr sz="2180" spc="-10" dirty="0">
                <a:latin typeface="LM Sans 10"/>
                <a:cs typeface="LM Sans 10"/>
              </a:rPr>
              <a:t>, </a:t>
            </a:r>
            <a:r>
              <a:rPr sz="2180" spc="-10" dirty="0">
                <a:latin typeface="MathJax_Main"/>
                <a:cs typeface="MathJax_Main"/>
              </a:rPr>
              <a:t>3</a:t>
            </a:r>
            <a:r>
              <a:rPr sz="2378" spc="-14" baseline="27777" dirty="0">
                <a:latin typeface="LM Roman 8"/>
                <a:cs typeface="LM Roman 8"/>
              </a:rPr>
              <a:t>4 </a:t>
            </a:r>
            <a:r>
              <a:rPr sz="2180" spc="-20" dirty="0">
                <a:latin typeface="MathJax_Main"/>
                <a:cs typeface="MathJax_Main"/>
              </a:rPr>
              <a:t>= </a:t>
            </a:r>
            <a:r>
              <a:rPr sz="2180" spc="-10" dirty="0">
                <a:latin typeface="MathJax_Main"/>
                <a:cs typeface="MathJax_Main"/>
              </a:rPr>
              <a:t>81 </a:t>
            </a:r>
            <a:r>
              <a:rPr sz="2180" i="1" spc="404" dirty="0">
                <a:latin typeface="Arial"/>
                <a:cs typeface="Arial"/>
              </a:rPr>
              <a:t>≡ </a:t>
            </a:r>
            <a:r>
              <a:rPr sz="2180" spc="-10" dirty="0">
                <a:latin typeface="MathJax_Main"/>
                <a:cs typeface="MathJax_Main"/>
              </a:rPr>
              <a:t>1 (mod 5)</a:t>
            </a:r>
            <a:r>
              <a:rPr sz="2180" spc="-10" dirty="0">
                <a:latin typeface="LM Sans 10"/>
                <a:cs typeface="LM Sans 10"/>
              </a:rPr>
              <a:t>, </a:t>
            </a:r>
            <a:r>
              <a:rPr sz="2180" spc="-10" dirty="0">
                <a:latin typeface="MathJax_Main"/>
                <a:cs typeface="MathJax_Main"/>
              </a:rPr>
              <a:t>4</a:t>
            </a:r>
            <a:r>
              <a:rPr sz="2378" spc="-14" baseline="27777" dirty="0">
                <a:latin typeface="LM Roman 8"/>
                <a:cs typeface="LM Roman 8"/>
              </a:rPr>
              <a:t>4 </a:t>
            </a:r>
            <a:r>
              <a:rPr sz="2180" spc="-20" dirty="0">
                <a:latin typeface="MathJax_Main"/>
                <a:cs typeface="MathJax_Main"/>
              </a:rPr>
              <a:t>= </a:t>
            </a:r>
            <a:r>
              <a:rPr sz="2180" spc="-10" dirty="0">
                <a:latin typeface="MathJax_Main"/>
                <a:cs typeface="MathJax_Main"/>
              </a:rPr>
              <a:t>256 </a:t>
            </a:r>
            <a:r>
              <a:rPr sz="2180" i="1" spc="404" dirty="0">
                <a:latin typeface="Arial"/>
                <a:cs typeface="Arial"/>
              </a:rPr>
              <a:t>≡ </a:t>
            </a:r>
            <a:r>
              <a:rPr sz="2180" spc="-10" dirty="0">
                <a:latin typeface="MathJax_Main"/>
                <a:cs typeface="MathJax_Main"/>
              </a:rPr>
              <a:t>1 (mod</a:t>
            </a:r>
            <a:r>
              <a:rPr sz="2180" spc="79" dirty="0">
                <a:latin typeface="MathJax_Main"/>
                <a:cs typeface="MathJax_Main"/>
              </a:rPr>
              <a:t> </a:t>
            </a:r>
            <a:r>
              <a:rPr sz="2180" spc="-10" dirty="0">
                <a:latin typeface="MathJax_Main"/>
                <a:cs typeface="MathJax_Main"/>
              </a:rPr>
              <a:t>5)</a:t>
            </a:r>
            <a:r>
              <a:rPr sz="2180" spc="-10" dirty="0">
                <a:latin typeface="LM Sans 10"/>
                <a:cs typeface="LM Sans 10"/>
              </a:rPr>
              <a:t>.</a:t>
            </a:r>
            <a:endParaRPr sz="2180">
              <a:latin typeface="LM Sans 10"/>
              <a:cs typeface="LM Sans 10"/>
            </a:endParaRPr>
          </a:p>
        </p:txBody>
      </p:sp>
    </p:spTree>
    <p:extLst>
      <p:ext uri="{BB962C8B-B14F-4D97-AF65-F5344CB8AC3E}">
        <p14:creationId xmlns:p14="http://schemas.microsoft.com/office/powerpoint/2010/main" val="2671132136"/>
      </p:ext>
    </p:extLst>
  </p:cSld>
  <p:clrMapOvr>
    <a:masterClrMapping/>
  </p:clrMapOvr>
  <p:transition>
    <p:cut/>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object 43"/>
          <p:cNvSpPr txBox="1"/>
          <p:nvPr/>
        </p:nvSpPr>
        <p:spPr>
          <a:xfrm>
            <a:off x="1528195" y="503867"/>
            <a:ext cx="9131836" cy="199518"/>
          </a:xfrm>
          <a:prstGeom prst="rect">
            <a:avLst/>
          </a:prstGeom>
          <a:solidFill>
            <a:srgbClr val="8484D1"/>
          </a:solidFill>
        </p:spPr>
        <p:txBody>
          <a:bodyPr vert="horz" wrap="square" lIns="0" tIns="16359" rIns="0" bIns="0" rtlCol="0">
            <a:spAutoFit/>
          </a:bodyPr>
          <a:lstStyle/>
          <a:p>
            <a:pPr marL="213925">
              <a:spcBef>
                <a:spcPts val="129"/>
              </a:spcBef>
            </a:pPr>
            <a:r>
              <a:rPr sz="1189" spc="-10" dirty="0">
                <a:solidFill>
                  <a:srgbClr val="FFFFFF"/>
                </a:solidFill>
                <a:latin typeface="LM Sans 8"/>
                <a:cs typeface="LM Sans 8"/>
              </a:rPr>
              <a:t>RSA</a:t>
            </a:r>
            <a:r>
              <a:rPr sz="1189" spc="-20" dirty="0">
                <a:solidFill>
                  <a:srgbClr val="FFFFFF"/>
                </a:solidFill>
                <a:latin typeface="LM Sans 8"/>
                <a:cs typeface="LM Sans 8"/>
              </a:rPr>
              <a:t> </a:t>
            </a:r>
            <a:r>
              <a:rPr sz="1189" spc="-10" dirty="0">
                <a:solidFill>
                  <a:srgbClr val="FFFFFF"/>
                </a:solidFill>
                <a:latin typeface="LM Sans 8"/>
                <a:cs typeface="LM Sans 8"/>
              </a:rPr>
              <a:t>cryptosystem</a:t>
            </a:r>
            <a:endParaRPr sz="1189">
              <a:latin typeface="LM Sans 8"/>
              <a:cs typeface="LM Sans 8"/>
            </a:endParaRPr>
          </a:p>
        </p:txBody>
      </p:sp>
      <p:sp>
        <p:nvSpPr>
          <p:cNvPr id="44" name="object 44"/>
          <p:cNvSpPr txBox="1"/>
          <p:nvPr/>
        </p:nvSpPr>
        <p:spPr>
          <a:xfrm>
            <a:off x="1717047" y="889975"/>
            <a:ext cx="8422127" cy="1848521"/>
          </a:xfrm>
          <a:prstGeom prst="rect">
            <a:avLst/>
          </a:prstGeom>
        </p:spPr>
        <p:txBody>
          <a:bodyPr vert="horz" wrap="square" lIns="0" tIns="33975" rIns="0" bIns="0" rtlCol="0">
            <a:spAutoFit/>
          </a:bodyPr>
          <a:lstStyle/>
          <a:p>
            <a:pPr marL="25168">
              <a:spcBef>
                <a:spcPts val="268"/>
              </a:spcBef>
            </a:pPr>
            <a:r>
              <a:rPr sz="2774" spc="20" dirty="0">
                <a:solidFill>
                  <a:srgbClr val="3333B2"/>
                </a:solidFill>
                <a:latin typeface="LM Sans 12"/>
                <a:cs typeface="LM Sans 12"/>
              </a:rPr>
              <a:t>Public </a:t>
            </a:r>
            <a:r>
              <a:rPr sz="2774" spc="30" dirty="0">
                <a:solidFill>
                  <a:srgbClr val="3333B2"/>
                </a:solidFill>
                <a:latin typeface="LM Sans 12"/>
                <a:cs typeface="LM Sans 12"/>
              </a:rPr>
              <a:t>Key </a:t>
            </a:r>
            <a:r>
              <a:rPr sz="2774" spc="20" dirty="0">
                <a:solidFill>
                  <a:srgbClr val="3333B2"/>
                </a:solidFill>
                <a:latin typeface="LM Sans 12"/>
                <a:cs typeface="LM Sans 12"/>
              </a:rPr>
              <a:t>Cryptography and the </a:t>
            </a:r>
            <a:r>
              <a:rPr sz="2774" spc="40" dirty="0">
                <a:solidFill>
                  <a:srgbClr val="3333B2"/>
                </a:solidFill>
                <a:latin typeface="LM Sans 12"/>
                <a:cs typeface="LM Sans 12"/>
              </a:rPr>
              <a:t>RSA</a:t>
            </a:r>
            <a:r>
              <a:rPr sz="2774" spc="-40" dirty="0">
                <a:solidFill>
                  <a:srgbClr val="3333B2"/>
                </a:solidFill>
                <a:latin typeface="LM Sans 12"/>
                <a:cs typeface="LM Sans 12"/>
              </a:rPr>
              <a:t> </a:t>
            </a:r>
            <a:r>
              <a:rPr sz="2774" spc="20" dirty="0">
                <a:solidFill>
                  <a:srgbClr val="3333B2"/>
                </a:solidFill>
                <a:latin typeface="LM Sans 12"/>
                <a:cs typeface="LM Sans 12"/>
              </a:rPr>
              <a:t>Cryptosystem</a:t>
            </a:r>
            <a:endParaRPr sz="2774">
              <a:latin typeface="LM Sans 12"/>
              <a:cs typeface="LM Sans 12"/>
            </a:endParaRPr>
          </a:p>
          <a:p>
            <a:pPr>
              <a:lnSpc>
                <a:spcPct val="100000"/>
              </a:lnSpc>
            </a:pPr>
            <a:endParaRPr sz="2774">
              <a:latin typeface="LM Sans 12"/>
              <a:cs typeface="LM Sans 12"/>
            </a:endParaRPr>
          </a:p>
          <a:p>
            <a:pPr marL="85570" marR="10067">
              <a:lnSpc>
                <a:spcPct val="102600"/>
              </a:lnSpc>
              <a:spcBef>
                <a:spcPts val="2111"/>
              </a:spcBef>
            </a:pPr>
            <a:r>
              <a:rPr sz="2180" spc="-40" dirty="0">
                <a:latin typeface="LM Sans 10"/>
                <a:cs typeface="LM Sans 10"/>
              </a:rPr>
              <a:t>Two </a:t>
            </a:r>
            <a:r>
              <a:rPr sz="2180" spc="-10" dirty="0">
                <a:latin typeface="LM Sans 10"/>
                <a:cs typeface="LM Sans 10"/>
              </a:rPr>
              <a:t>people, </a:t>
            </a:r>
            <a:r>
              <a:rPr sz="2180" spc="-40" dirty="0">
                <a:latin typeface="LM Sans 10"/>
                <a:cs typeface="LM Sans 10"/>
              </a:rPr>
              <a:t>say </a:t>
            </a:r>
            <a:r>
              <a:rPr sz="2180" spc="-20" dirty="0">
                <a:latin typeface="LM Sans 10"/>
                <a:cs typeface="LM Sans 10"/>
              </a:rPr>
              <a:t>Alice and Bob, </a:t>
            </a:r>
            <a:r>
              <a:rPr sz="2180" spc="-30" dirty="0">
                <a:latin typeface="LM Sans 10"/>
                <a:cs typeface="LM Sans 10"/>
              </a:rPr>
              <a:t>would like </a:t>
            </a:r>
            <a:r>
              <a:rPr sz="2180" spc="-10" dirty="0">
                <a:latin typeface="LM Sans 10"/>
                <a:cs typeface="LM Sans 10"/>
              </a:rPr>
              <a:t>to exchange secret messages;  </a:t>
            </a:r>
            <a:r>
              <a:rPr sz="2180" spc="-30" dirty="0">
                <a:latin typeface="LM Sans 10"/>
                <a:cs typeface="LM Sans 10"/>
              </a:rPr>
              <a:t>however, </a:t>
            </a:r>
            <a:r>
              <a:rPr sz="2180" spc="-10" dirty="0">
                <a:latin typeface="LM Sans 10"/>
                <a:cs typeface="LM Sans 10"/>
              </a:rPr>
              <a:t>Eve </a:t>
            </a:r>
            <a:r>
              <a:rPr sz="2180" spc="-20" dirty="0">
                <a:latin typeface="LM Sans 10"/>
                <a:cs typeface="LM Sans 10"/>
              </a:rPr>
              <a:t>is</a:t>
            </a:r>
            <a:r>
              <a:rPr sz="2180" dirty="0">
                <a:latin typeface="LM Sans 10"/>
                <a:cs typeface="LM Sans 10"/>
              </a:rPr>
              <a:t> </a:t>
            </a:r>
            <a:r>
              <a:rPr sz="2180" spc="-10" dirty="0">
                <a:latin typeface="LM Sans 10"/>
                <a:cs typeface="LM Sans 10"/>
              </a:rPr>
              <a:t>eavesdropping:</a:t>
            </a:r>
            <a:endParaRPr sz="2180">
              <a:latin typeface="LM Sans 10"/>
              <a:cs typeface="LM Sans 10"/>
            </a:endParaRPr>
          </a:p>
        </p:txBody>
      </p:sp>
      <p:sp>
        <p:nvSpPr>
          <p:cNvPr id="45" name="object 45"/>
          <p:cNvSpPr/>
          <p:nvPr/>
        </p:nvSpPr>
        <p:spPr>
          <a:xfrm>
            <a:off x="3056907" y="3182534"/>
            <a:ext cx="5516908" cy="1747056"/>
          </a:xfrm>
          <a:prstGeom prst="rect">
            <a:avLst/>
          </a:prstGeom>
          <a:blipFill>
            <a:blip r:embed="rId2" cstate="print"/>
            <a:stretch>
              <a:fillRect/>
            </a:stretch>
          </a:blipFill>
        </p:spPr>
        <p:txBody>
          <a:bodyPr wrap="square" lIns="0" tIns="0" rIns="0" bIns="0" rtlCol="0"/>
          <a:lstStyle/>
          <a:p>
            <a:endParaRPr sz="3567"/>
          </a:p>
        </p:txBody>
      </p:sp>
    </p:spTree>
    <p:extLst>
      <p:ext uri="{BB962C8B-B14F-4D97-AF65-F5344CB8AC3E}">
        <p14:creationId xmlns:p14="http://schemas.microsoft.com/office/powerpoint/2010/main" val="4134646634"/>
      </p:ext>
    </p:extLst>
  </p:cSld>
  <p:clrMapOvr>
    <a:masterClrMapping/>
  </p:clrMapOvr>
  <p:transition>
    <p:cu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object 43"/>
          <p:cNvSpPr txBox="1"/>
          <p:nvPr/>
        </p:nvSpPr>
        <p:spPr>
          <a:xfrm>
            <a:off x="1528195" y="503867"/>
            <a:ext cx="9131836" cy="199518"/>
          </a:xfrm>
          <a:prstGeom prst="rect">
            <a:avLst/>
          </a:prstGeom>
          <a:solidFill>
            <a:srgbClr val="8484D1"/>
          </a:solidFill>
        </p:spPr>
        <p:txBody>
          <a:bodyPr vert="horz" wrap="square" lIns="0" tIns="16359" rIns="0" bIns="0" rtlCol="0">
            <a:spAutoFit/>
          </a:bodyPr>
          <a:lstStyle/>
          <a:p>
            <a:pPr marL="213925">
              <a:spcBef>
                <a:spcPts val="129"/>
              </a:spcBef>
            </a:pPr>
            <a:r>
              <a:rPr sz="1189" spc="-10" dirty="0">
                <a:solidFill>
                  <a:srgbClr val="FFFFFF"/>
                </a:solidFill>
                <a:latin typeface="LM Sans 8"/>
                <a:cs typeface="LM Sans 8"/>
              </a:rPr>
              <a:t>RSA</a:t>
            </a:r>
            <a:r>
              <a:rPr sz="1189" spc="-20" dirty="0">
                <a:solidFill>
                  <a:srgbClr val="FFFFFF"/>
                </a:solidFill>
                <a:latin typeface="LM Sans 8"/>
                <a:cs typeface="LM Sans 8"/>
              </a:rPr>
              <a:t> </a:t>
            </a:r>
            <a:r>
              <a:rPr sz="1189" spc="-10" dirty="0">
                <a:solidFill>
                  <a:srgbClr val="FFFFFF"/>
                </a:solidFill>
                <a:latin typeface="LM Sans 8"/>
                <a:cs typeface="LM Sans 8"/>
              </a:rPr>
              <a:t>cryptosystem</a:t>
            </a:r>
            <a:endParaRPr sz="1189">
              <a:latin typeface="LM Sans 8"/>
              <a:cs typeface="LM Sans 8"/>
            </a:endParaRPr>
          </a:p>
        </p:txBody>
      </p:sp>
      <p:sp>
        <p:nvSpPr>
          <p:cNvPr id="44" name="object 44"/>
          <p:cNvSpPr txBox="1"/>
          <p:nvPr/>
        </p:nvSpPr>
        <p:spPr>
          <a:xfrm>
            <a:off x="1777573" y="1517490"/>
            <a:ext cx="8206950" cy="1050608"/>
          </a:xfrm>
          <a:prstGeom prst="rect">
            <a:avLst/>
          </a:prstGeom>
        </p:spPr>
        <p:txBody>
          <a:bodyPr vert="horz" wrap="square" lIns="0" tIns="13842" rIns="0" bIns="0" rtlCol="0">
            <a:spAutoFit/>
          </a:bodyPr>
          <a:lstStyle/>
          <a:p>
            <a:pPr marL="25168" marR="10067">
              <a:lnSpc>
                <a:spcPct val="102600"/>
              </a:lnSpc>
              <a:spcBef>
                <a:spcPts val="109"/>
              </a:spcBef>
            </a:pPr>
            <a:r>
              <a:rPr sz="2180" spc="-20" dirty="0">
                <a:latin typeface="LM Sans 10"/>
                <a:cs typeface="LM Sans 10"/>
              </a:rPr>
              <a:t>One </a:t>
            </a:r>
            <a:r>
              <a:rPr sz="2180" spc="-10" dirty="0">
                <a:latin typeface="LM Sans 10"/>
                <a:cs typeface="LM Sans 10"/>
              </a:rPr>
              <a:t>technique </a:t>
            </a:r>
            <a:r>
              <a:rPr sz="2180" spc="-30" dirty="0">
                <a:latin typeface="LM Sans 10"/>
                <a:cs typeface="LM Sans 10"/>
              </a:rPr>
              <a:t>would </a:t>
            </a:r>
            <a:r>
              <a:rPr sz="2180" spc="20" dirty="0">
                <a:latin typeface="LM Sans 10"/>
                <a:cs typeface="LM Sans 10"/>
              </a:rPr>
              <a:t>be </a:t>
            </a:r>
            <a:r>
              <a:rPr sz="2180" spc="-10" dirty="0">
                <a:latin typeface="LM Sans 10"/>
                <a:cs typeface="LM Sans 10"/>
              </a:rPr>
              <a:t>to </a:t>
            </a:r>
            <a:r>
              <a:rPr sz="2180" spc="-20" dirty="0">
                <a:latin typeface="LM Sans 10"/>
                <a:cs typeface="LM Sans 10"/>
              </a:rPr>
              <a:t>use an </a:t>
            </a:r>
            <a:r>
              <a:rPr sz="2180" spc="-10" dirty="0">
                <a:latin typeface="LM Sans 10"/>
                <a:cs typeface="LM Sans 10"/>
              </a:rPr>
              <a:t>encryption technique </a:t>
            </a:r>
            <a:r>
              <a:rPr sz="2180" spc="-20" dirty="0">
                <a:latin typeface="LM Sans 10"/>
                <a:cs typeface="LM Sans 10"/>
              </a:rPr>
              <a:t>based </a:t>
            </a:r>
            <a:r>
              <a:rPr sz="2180" spc="-10" dirty="0">
                <a:latin typeface="LM Sans 10"/>
                <a:cs typeface="LM Sans 10"/>
              </a:rPr>
              <a:t>on </a:t>
            </a:r>
            <a:r>
              <a:rPr sz="2180" spc="-20" dirty="0">
                <a:latin typeface="LM Sans 10"/>
                <a:cs typeface="LM Sans 10"/>
              </a:rPr>
              <a:t>an  </a:t>
            </a:r>
            <a:r>
              <a:rPr sz="2180" b="1" spc="-10" dirty="0">
                <a:latin typeface="LM Sans 10"/>
                <a:cs typeface="LM Sans 10"/>
              </a:rPr>
              <a:t>encryption </a:t>
            </a:r>
            <a:r>
              <a:rPr sz="2180" b="1" spc="-30" dirty="0">
                <a:latin typeface="LM Sans 10"/>
                <a:cs typeface="LM Sans 10"/>
              </a:rPr>
              <a:t>key</a:t>
            </a:r>
            <a:r>
              <a:rPr sz="2180" spc="-30" dirty="0">
                <a:latin typeface="LM Sans 10"/>
                <a:cs typeface="LM Sans 10"/>
              </a:rPr>
              <a:t>, </a:t>
            </a:r>
            <a:r>
              <a:rPr sz="2180" spc="-20" dirty="0">
                <a:latin typeface="LM Sans 10"/>
                <a:cs typeface="LM Sans 10"/>
              </a:rPr>
              <a:t>but </a:t>
            </a:r>
            <a:r>
              <a:rPr sz="2180" spc="-10" dirty="0">
                <a:latin typeface="LM Sans 10"/>
                <a:cs typeface="LM Sans 10"/>
              </a:rPr>
              <a:t>this </a:t>
            </a:r>
            <a:r>
              <a:rPr sz="2180" dirty="0">
                <a:latin typeface="LM Sans 10"/>
                <a:cs typeface="LM Sans 10"/>
              </a:rPr>
              <a:t>poses </a:t>
            </a:r>
            <a:r>
              <a:rPr sz="2180" spc="-10" dirty="0">
                <a:latin typeface="LM Sans 10"/>
                <a:cs typeface="LM Sans 10"/>
              </a:rPr>
              <a:t>a challenge: </a:t>
            </a:r>
            <a:r>
              <a:rPr sz="2180" spc="-40" dirty="0">
                <a:latin typeface="LM Sans 10"/>
                <a:cs typeface="LM Sans 10"/>
              </a:rPr>
              <a:t>how </a:t>
            </a:r>
            <a:r>
              <a:rPr sz="2180" spc="-20" dirty="0">
                <a:latin typeface="LM Sans 10"/>
                <a:cs typeface="LM Sans 10"/>
              </a:rPr>
              <a:t>do </a:t>
            </a:r>
            <a:r>
              <a:rPr sz="2180" spc="-10" dirty="0">
                <a:latin typeface="LM Sans 10"/>
                <a:cs typeface="LM Sans 10"/>
              </a:rPr>
              <a:t>they exchange the  encryption </a:t>
            </a:r>
            <a:r>
              <a:rPr sz="2180" spc="-30" dirty="0">
                <a:latin typeface="LM Sans 10"/>
                <a:cs typeface="LM Sans 10"/>
              </a:rPr>
              <a:t>key </a:t>
            </a:r>
            <a:r>
              <a:rPr sz="2180" spc="-10" dirty="0">
                <a:latin typeface="LM Sans 10"/>
                <a:cs typeface="LM Sans 10"/>
              </a:rPr>
              <a:t>without Eve </a:t>
            </a:r>
            <a:r>
              <a:rPr sz="2180" spc="-20" dirty="0">
                <a:latin typeface="LM Sans 10"/>
                <a:cs typeface="LM Sans 10"/>
              </a:rPr>
              <a:t>receiving</a:t>
            </a:r>
            <a:r>
              <a:rPr sz="2180" spc="-10" dirty="0">
                <a:latin typeface="LM Sans 10"/>
                <a:cs typeface="LM Sans 10"/>
              </a:rPr>
              <a:t> </a:t>
            </a:r>
            <a:r>
              <a:rPr sz="2180" spc="-20" dirty="0">
                <a:latin typeface="LM Sans 10"/>
                <a:cs typeface="LM Sans 10"/>
              </a:rPr>
              <a:t>it?</a:t>
            </a:r>
            <a:endParaRPr sz="2180">
              <a:latin typeface="LM Sans 10"/>
              <a:cs typeface="LM Sans 10"/>
            </a:endParaRPr>
          </a:p>
        </p:txBody>
      </p:sp>
      <p:sp>
        <p:nvSpPr>
          <p:cNvPr id="45" name="object 45"/>
          <p:cNvSpPr/>
          <p:nvPr/>
        </p:nvSpPr>
        <p:spPr>
          <a:xfrm>
            <a:off x="2830043" y="2963678"/>
            <a:ext cx="6159533" cy="2059845"/>
          </a:xfrm>
          <a:prstGeom prst="rect">
            <a:avLst/>
          </a:prstGeom>
          <a:blipFill>
            <a:blip r:embed="rId2" cstate="print"/>
            <a:stretch>
              <a:fillRect/>
            </a:stretch>
          </a:blipFill>
        </p:spPr>
        <p:txBody>
          <a:bodyPr wrap="square" lIns="0" tIns="0" rIns="0" bIns="0" rtlCol="0"/>
          <a:lstStyle/>
          <a:p>
            <a:endParaRPr sz="3567"/>
          </a:p>
        </p:txBody>
      </p:sp>
    </p:spTree>
    <p:extLst>
      <p:ext uri="{BB962C8B-B14F-4D97-AF65-F5344CB8AC3E}">
        <p14:creationId xmlns:p14="http://schemas.microsoft.com/office/powerpoint/2010/main" val="1772167762"/>
      </p:ext>
    </p:extLst>
  </p:cSld>
  <p:clrMapOvr>
    <a:masterClrMapping/>
  </p:clrMapOvr>
  <p:transition>
    <p:cu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object 43"/>
          <p:cNvSpPr txBox="1"/>
          <p:nvPr/>
        </p:nvSpPr>
        <p:spPr>
          <a:xfrm>
            <a:off x="1528195" y="503867"/>
            <a:ext cx="9131836" cy="199518"/>
          </a:xfrm>
          <a:prstGeom prst="rect">
            <a:avLst/>
          </a:prstGeom>
          <a:solidFill>
            <a:srgbClr val="8484D1"/>
          </a:solidFill>
        </p:spPr>
        <p:txBody>
          <a:bodyPr vert="horz" wrap="square" lIns="0" tIns="16359" rIns="0" bIns="0" rtlCol="0">
            <a:spAutoFit/>
          </a:bodyPr>
          <a:lstStyle/>
          <a:p>
            <a:pPr marL="213925">
              <a:spcBef>
                <a:spcPts val="129"/>
              </a:spcBef>
            </a:pPr>
            <a:r>
              <a:rPr sz="1189" spc="-10" dirty="0">
                <a:solidFill>
                  <a:srgbClr val="FFFFFF"/>
                </a:solidFill>
                <a:latin typeface="LM Sans 8"/>
                <a:cs typeface="LM Sans 8"/>
              </a:rPr>
              <a:t>RSA</a:t>
            </a:r>
            <a:r>
              <a:rPr sz="1189" spc="-20" dirty="0">
                <a:solidFill>
                  <a:srgbClr val="FFFFFF"/>
                </a:solidFill>
                <a:latin typeface="LM Sans 8"/>
                <a:cs typeface="LM Sans 8"/>
              </a:rPr>
              <a:t> </a:t>
            </a:r>
            <a:r>
              <a:rPr sz="1189" spc="-10" dirty="0">
                <a:solidFill>
                  <a:srgbClr val="FFFFFF"/>
                </a:solidFill>
                <a:latin typeface="LM Sans 8"/>
                <a:cs typeface="LM Sans 8"/>
              </a:rPr>
              <a:t>cryptosystem</a:t>
            </a:r>
            <a:endParaRPr sz="1189">
              <a:latin typeface="LM Sans 8"/>
              <a:cs typeface="LM Sans 8"/>
            </a:endParaRPr>
          </a:p>
        </p:txBody>
      </p:sp>
      <p:sp>
        <p:nvSpPr>
          <p:cNvPr id="44" name="object 44"/>
          <p:cNvSpPr txBox="1"/>
          <p:nvPr/>
        </p:nvSpPr>
        <p:spPr>
          <a:xfrm>
            <a:off x="1717046" y="647524"/>
            <a:ext cx="8697706" cy="5956362"/>
          </a:xfrm>
          <a:prstGeom prst="rect">
            <a:avLst/>
          </a:prstGeom>
        </p:spPr>
        <p:txBody>
          <a:bodyPr vert="horz" wrap="square" lIns="0" tIns="275578" rIns="0" bIns="0" rtlCol="0">
            <a:spAutoFit/>
          </a:bodyPr>
          <a:lstStyle/>
          <a:p>
            <a:pPr marL="25168">
              <a:spcBef>
                <a:spcPts val="2170"/>
              </a:spcBef>
            </a:pPr>
            <a:r>
              <a:rPr sz="2774" spc="-10" dirty="0">
                <a:solidFill>
                  <a:srgbClr val="3333B2"/>
                </a:solidFill>
                <a:latin typeface="LM Sans 12"/>
                <a:cs typeface="LM Sans 12"/>
              </a:rPr>
              <a:t>Traditional</a:t>
            </a:r>
            <a:r>
              <a:rPr sz="2774" spc="10" dirty="0">
                <a:solidFill>
                  <a:srgbClr val="3333B2"/>
                </a:solidFill>
                <a:latin typeface="LM Sans 12"/>
                <a:cs typeface="LM Sans 12"/>
              </a:rPr>
              <a:t> </a:t>
            </a:r>
            <a:r>
              <a:rPr sz="2774" spc="20" dirty="0">
                <a:solidFill>
                  <a:srgbClr val="3333B2"/>
                </a:solidFill>
                <a:latin typeface="LM Sans 12"/>
                <a:cs typeface="LM Sans 12"/>
              </a:rPr>
              <a:t>Cryptography</a:t>
            </a:r>
            <a:endParaRPr sz="2774">
              <a:latin typeface="LM Sans 12"/>
              <a:cs typeface="LM Sans 12"/>
            </a:endParaRPr>
          </a:p>
          <a:p>
            <a:pPr marL="85570" marR="13842">
              <a:lnSpc>
                <a:spcPct val="102600"/>
              </a:lnSpc>
              <a:spcBef>
                <a:spcPts val="1387"/>
              </a:spcBef>
            </a:pPr>
            <a:r>
              <a:rPr sz="2180" spc="-20" dirty="0">
                <a:latin typeface="LM Sans 10"/>
                <a:cs typeface="LM Sans 10"/>
              </a:rPr>
              <a:t>In </a:t>
            </a:r>
            <a:r>
              <a:rPr sz="2180" spc="-30" dirty="0">
                <a:latin typeface="LM Sans 10"/>
                <a:cs typeface="LM Sans 10"/>
              </a:rPr>
              <a:t>normal cryptography, </a:t>
            </a:r>
            <a:r>
              <a:rPr sz="2180" dirty="0">
                <a:latin typeface="LM Sans 10"/>
                <a:cs typeface="LM Sans 10"/>
              </a:rPr>
              <a:t>both </a:t>
            </a:r>
            <a:r>
              <a:rPr sz="2180" spc="-30" dirty="0">
                <a:latin typeface="LM Sans 10"/>
                <a:cs typeface="LM Sans 10"/>
              </a:rPr>
              <a:t>parties </a:t>
            </a:r>
            <a:r>
              <a:rPr sz="2180" spc="-20" dirty="0">
                <a:latin typeface="LM Sans 10"/>
                <a:cs typeface="LM Sans 10"/>
              </a:rPr>
              <a:t>need </a:t>
            </a:r>
            <a:r>
              <a:rPr sz="2180" spc="-10" dirty="0">
                <a:latin typeface="LM Sans 10"/>
                <a:cs typeface="LM Sans 10"/>
              </a:rPr>
              <a:t>to </a:t>
            </a:r>
            <a:r>
              <a:rPr sz="2180" spc="-40" dirty="0">
                <a:latin typeface="LM Sans 10"/>
                <a:cs typeface="LM Sans 10"/>
              </a:rPr>
              <a:t>know </a:t>
            </a:r>
            <a:r>
              <a:rPr sz="2180" spc="-10" dirty="0">
                <a:latin typeface="LM Sans 10"/>
                <a:cs typeface="LM Sans 10"/>
              </a:rPr>
              <a:t>a secret </a:t>
            </a:r>
            <a:r>
              <a:rPr sz="2180" spc="-40" dirty="0">
                <a:latin typeface="LM Sans 10"/>
                <a:cs typeface="LM Sans 10"/>
              </a:rPr>
              <a:t>key </a:t>
            </a:r>
            <a:r>
              <a:rPr sz="2180" i="1" spc="99" dirty="0">
                <a:latin typeface="Times New Roman"/>
                <a:cs typeface="Times New Roman"/>
              </a:rPr>
              <a:t>k</a:t>
            </a:r>
            <a:r>
              <a:rPr sz="2180" spc="99" dirty="0">
                <a:latin typeface="LM Sans 10"/>
                <a:cs typeface="LM Sans 10"/>
              </a:rPr>
              <a:t>. </a:t>
            </a:r>
            <a:r>
              <a:rPr sz="2180" spc="-20" dirty="0">
                <a:latin typeface="LM Sans 10"/>
                <a:cs typeface="LM Sans 10"/>
              </a:rPr>
              <a:t>The  </a:t>
            </a:r>
            <a:r>
              <a:rPr sz="2180" spc="-10" dirty="0">
                <a:latin typeface="LM Sans 10"/>
                <a:cs typeface="LM Sans 10"/>
              </a:rPr>
              <a:t>sender then encodes message </a:t>
            </a:r>
            <a:r>
              <a:rPr sz="2180" i="1" spc="317" dirty="0">
                <a:latin typeface="Times New Roman"/>
                <a:cs typeface="Times New Roman"/>
              </a:rPr>
              <a:t>m </a:t>
            </a:r>
            <a:r>
              <a:rPr sz="2180" spc="-20" dirty="0">
                <a:latin typeface="LM Sans 10"/>
                <a:cs typeface="LM Sans 10"/>
              </a:rPr>
              <a:t>using </a:t>
            </a:r>
            <a:r>
              <a:rPr sz="2180" spc="-40" dirty="0">
                <a:latin typeface="LM Sans 10"/>
                <a:cs typeface="LM Sans 10"/>
              </a:rPr>
              <a:t>key </a:t>
            </a:r>
            <a:r>
              <a:rPr sz="2180" i="1" spc="159" dirty="0">
                <a:latin typeface="Times New Roman"/>
                <a:cs typeface="Times New Roman"/>
              </a:rPr>
              <a:t>k </a:t>
            </a:r>
            <a:r>
              <a:rPr sz="2180" spc="-10" dirty="0">
                <a:latin typeface="LM Sans 10"/>
                <a:cs typeface="LM Sans 10"/>
              </a:rPr>
              <a:t>via some </a:t>
            </a:r>
            <a:r>
              <a:rPr sz="2180" dirty="0">
                <a:latin typeface="LM Sans 10"/>
                <a:cs typeface="LM Sans 10"/>
              </a:rPr>
              <a:t>method </a:t>
            </a:r>
            <a:r>
              <a:rPr sz="2180" i="1" spc="446" dirty="0">
                <a:latin typeface="Times New Roman"/>
                <a:cs typeface="Times New Roman"/>
              </a:rPr>
              <a:t>f </a:t>
            </a:r>
            <a:r>
              <a:rPr sz="2180" spc="-10" dirty="0">
                <a:latin typeface="LM Sans 10"/>
                <a:cs typeface="LM Sans 10"/>
              </a:rPr>
              <a:t>to get</a:t>
            </a:r>
            <a:r>
              <a:rPr sz="2180" spc="-386" dirty="0">
                <a:latin typeface="LM Sans 10"/>
                <a:cs typeface="LM Sans 10"/>
              </a:rPr>
              <a:t> </a:t>
            </a:r>
            <a:r>
              <a:rPr sz="2180" spc="-10" dirty="0">
                <a:latin typeface="LM Sans 10"/>
                <a:cs typeface="LM Sans 10"/>
              </a:rPr>
              <a:t>the  ciphertext</a:t>
            </a:r>
            <a:r>
              <a:rPr sz="2180" spc="-30" dirty="0">
                <a:latin typeface="LM Sans 10"/>
                <a:cs typeface="LM Sans 10"/>
              </a:rPr>
              <a:t> </a:t>
            </a:r>
            <a:r>
              <a:rPr sz="2180" i="1" spc="-30" dirty="0">
                <a:latin typeface="Times New Roman"/>
                <a:cs typeface="Times New Roman"/>
              </a:rPr>
              <a:t>c</a:t>
            </a:r>
            <a:r>
              <a:rPr sz="2180" spc="-30" dirty="0">
                <a:latin typeface="LM Sans 10"/>
                <a:cs typeface="LM Sans 10"/>
              </a:rPr>
              <a:t>:</a:t>
            </a:r>
            <a:endParaRPr sz="2180">
              <a:latin typeface="LM Sans 10"/>
              <a:cs typeface="LM Sans 10"/>
            </a:endParaRPr>
          </a:p>
          <a:p>
            <a:pPr marL="56627" algn="ctr">
              <a:spcBef>
                <a:spcPts val="59"/>
              </a:spcBef>
            </a:pPr>
            <a:r>
              <a:rPr sz="2180" i="1" spc="-40" dirty="0">
                <a:latin typeface="Times New Roman"/>
                <a:cs typeface="Times New Roman"/>
              </a:rPr>
              <a:t>c </a:t>
            </a:r>
            <a:r>
              <a:rPr sz="2180" spc="-20" dirty="0">
                <a:latin typeface="MathJax_Main"/>
                <a:cs typeface="MathJax_Main"/>
              </a:rPr>
              <a:t>= </a:t>
            </a:r>
            <a:r>
              <a:rPr sz="2180" i="1" spc="446" dirty="0">
                <a:latin typeface="Times New Roman"/>
                <a:cs typeface="Times New Roman"/>
              </a:rPr>
              <a:t>f</a:t>
            </a:r>
            <a:r>
              <a:rPr sz="2180" i="1" spc="-476" dirty="0">
                <a:latin typeface="Times New Roman"/>
                <a:cs typeface="Times New Roman"/>
              </a:rPr>
              <a:t> </a:t>
            </a:r>
            <a:r>
              <a:rPr sz="2180" spc="119" dirty="0">
                <a:latin typeface="MathJax_Main"/>
                <a:cs typeface="MathJax_Main"/>
              </a:rPr>
              <a:t>(</a:t>
            </a:r>
            <a:r>
              <a:rPr sz="2180" i="1" spc="119" dirty="0">
                <a:latin typeface="Times New Roman"/>
                <a:cs typeface="Times New Roman"/>
              </a:rPr>
              <a:t>m, </a:t>
            </a:r>
            <a:r>
              <a:rPr sz="2180" i="1" spc="79" dirty="0">
                <a:latin typeface="Times New Roman"/>
                <a:cs typeface="Times New Roman"/>
              </a:rPr>
              <a:t>k</a:t>
            </a:r>
            <a:r>
              <a:rPr sz="2180" spc="79" dirty="0">
                <a:latin typeface="MathJax_Main"/>
                <a:cs typeface="MathJax_Main"/>
              </a:rPr>
              <a:t>)</a:t>
            </a:r>
            <a:r>
              <a:rPr sz="2180" i="1" spc="79" dirty="0">
                <a:latin typeface="Times New Roman"/>
                <a:cs typeface="Times New Roman"/>
              </a:rPr>
              <a:t>.</a:t>
            </a:r>
            <a:endParaRPr sz="2180">
              <a:latin typeface="Times New Roman"/>
              <a:cs typeface="Times New Roman"/>
            </a:endParaRPr>
          </a:p>
          <a:p>
            <a:pPr marL="85570">
              <a:spcBef>
                <a:spcPts val="1357"/>
              </a:spcBef>
            </a:pPr>
            <a:r>
              <a:rPr sz="2180" spc="-20" dirty="0">
                <a:latin typeface="LM Sans 10"/>
                <a:cs typeface="LM Sans 10"/>
              </a:rPr>
              <a:t>Then, </a:t>
            </a:r>
            <a:r>
              <a:rPr sz="2180" spc="-10" dirty="0">
                <a:latin typeface="LM Sans 10"/>
                <a:cs typeface="LM Sans 10"/>
              </a:rPr>
              <a:t>the receiver decodes the ciphertext </a:t>
            </a:r>
            <a:r>
              <a:rPr sz="2180" i="1" spc="-40" dirty="0">
                <a:latin typeface="Times New Roman"/>
                <a:cs typeface="Times New Roman"/>
              </a:rPr>
              <a:t>c </a:t>
            </a:r>
            <a:r>
              <a:rPr sz="2180" spc="-20" dirty="0">
                <a:latin typeface="LM Sans 10"/>
                <a:cs typeface="LM Sans 10"/>
              </a:rPr>
              <a:t>using </a:t>
            </a:r>
            <a:r>
              <a:rPr sz="2180" spc="-40" dirty="0">
                <a:latin typeface="LM Sans 10"/>
                <a:cs typeface="LM Sans 10"/>
              </a:rPr>
              <a:t>key </a:t>
            </a:r>
            <a:r>
              <a:rPr sz="2180" i="1" spc="159" dirty="0">
                <a:latin typeface="Times New Roman"/>
                <a:cs typeface="Times New Roman"/>
              </a:rPr>
              <a:t>k </a:t>
            </a:r>
            <a:r>
              <a:rPr sz="2180" spc="-10" dirty="0">
                <a:latin typeface="LM Sans 10"/>
                <a:cs typeface="LM Sans 10"/>
              </a:rPr>
              <a:t>via some </a:t>
            </a:r>
            <a:r>
              <a:rPr sz="2180" dirty="0">
                <a:latin typeface="LM Sans 10"/>
                <a:cs typeface="LM Sans 10"/>
              </a:rPr>
              <a:t>method</a:t>
            </a:r>
            <a:r>
              <a:rPr sz="2180" spc="-198" dirty="0">
                <a:latin typeface="LM Sans 10"/>
                <a:cs typeface="LM Sans 10"/>
              </a:rPr>
              <a:t> </a:t>
            </a:r>
            <a:r>
              <a:rPr sz="2180" i="1" spc="-59" dirty="0">
                <a:latin typeface="Times New Roman"/>
                <a:cs typeface="Times New Roman"/>
              </a:rPr>
              <a:t>g</a:t>
            </a:r>
            <a:endParaRPr sz="2180">
              <a:latin typeface="Times New Roman"/>
              <a:cs typeface="Times New Roman"/>
            </a:endParaRPr>
          </a:p>
          <a:p>
            <a:pPr marL="85570">
              <a:spcBef>
                <a:spcPts val="69"/>
              </a:spcBef>
            </a:pPr>
            <a:r>
              <a:rPr sz="2180" spc="-10" dirty="0">
                <a:latin typeface="LM Sans 10"/>
                <a:cs typeface="LM Sans 10"/>
              </a:rPr>
              <a:t>to get </a:t>
            </a:r>
            <a:r>
              <a:rPr sz="2180" spc="-20" dirty="0">
                <a:latin typeface="LM Sans 10"/>
                <a:cs typeface="LM Sans 10"/>
              </a:rPr>
              <a:t>back </a:t>
            </a:r>
            <a:r>
              <a:rPr sz="2180" spc="-10" dirty="0">
                <a:latin typeface="LM Sans 10"/>
                <a:cs typeface="LM Sans 10"/>
              </a:rPr>
              <a:t>the </a:t>
            </a:r>
            <a:r>
              <a:rPr sz="2180" spc="-30" dirty="0">
                <a:latin typeface="LM Sans 10"/>
                <a:cs typeface="LM Sans 10"/>
              </a:rPr>
              <a:t>original </a:t>
            </a:r>
            <a:r>
              <a:rPr sz="2180" spc="-10" dirty="0">
                <a:latin typeface="LM Sans 10"/>
                <a:cs typeface="LM Sans 10"/>
              </a:rPr>
              <a:t>message</a:t>
            </a:r>
            <a:r>
              <a:rPr sz="2180" dirty="0">
                <a:latin typeface="LM Sans 10"/>
                <a:cs typeface="LM Sans 10"/>
              </a:rPr>
              <a:t> </a:t>
            </a:r>
            <a:r>
              <a:rPr sz="2180" i="1" spc="159" dirty="0">
                <a:latin typeface="Times New Roman"/>
                <a:cs typeface="Times New Roman"/>
              </a:rPr>
              <a:t>m</a:t>
            </a:r>
            <a:r>
              <a:rPr sz="2180" spc="159" dirty="0">
                <a:latin typeface="LM Sans 10"/>
                <a:cs typeface="LM Sans 10"/>
              </a:rPr>
              <a:t>:</a:t>
            </a:r>
            <a:endParaRPr sz="2180">
              <a:latin typeface="LM Sans 10"/>
              <a:cs typeface="LM Sans 10"/>
            </a:endParaRPr>
          </a:p>
          <a:p>
            <a:pPr>
              <a:spcBef>
                <a:spcPts val="69"/>
              </a:spcBef>
            </a:pPr>
            <a:endParaRPr sz="1486">
              <a:latin typeface="LM Sans 10"/>
              <a:cs typeface="LM Sans 10"/>
            </a:endParaRPr>
          </a:p>
          <a:p>
            <a:pPr marL="56627" algn="ctr"/>
            <a:r>
              <a:rPr sz="2180" i="1" spc="317" dirty="0">
                <a:latin typeface="Times New Roman"/>
                <a:cs typeface="Times New Roman"/>
              </a:rPr>
              <a:t>m </a:t>
            </a:r>
            <a:r>
              <a:rPr sz="2180" spc="-20" dirty="0">
                <a:latin typeface="MathJax_Main"/>
                <a:cs typeface="MathJax_Main"/>
              </a:rPr>
              <a:t>= </a:t>
            </a:r>
            <a:r>
              <a:rPr sz="2180" i="1" dirty="0">
                <a:latin typeface="Times New Roman"/>
                <a:cs typeface="Times New Roman"/>
              </a:rPr>
              <a:t>g</a:t>
            </a:r>
            <a:r>
              <a:rPr sz="2180" dirty="0">
                <a:latin typeface="MathJax_Main"/>
                <a:cs typeface="MathJax_Main"/>
              </a:rPr>
              <a:t>(</a:t>
            </a:r>
            <a:r>
              <a:rPr sz="2180" i="1" dirty="0">
                <a:latin typeface="Times New Roman"/>
                <a:cs typeface="Times New Roman"/>
              </a:rPr>
              <a:t>c,</a:t>
            </a:r>
            <a:r>
              <a:rPr sz="2180" i="1" spc="-396" dirty="0">
                <a:latin typeface="Times New Roman"/>
                <a:cs typeface="Times New Roman"/>
              </a:rPr>
              <a:t> </a:t>
            </a:r>
            <a:r>
              <a:rPr sz="2180" i="1" spc="79" dirty="0">
                <a:latin typeface="Times New Roman"/>
                <a:cs typeface="Times New Roman"/>
              </a:rPr>
              <a:t>k</a:t>
            </a:r>
            <a:r>
              <a:rPr sz="2180" spc="79" dirty="0">
                <a:latin typeface="MathJax_Main"/>
                <a:cs typeface="MathJax_Main"/>
              </a:rPr>
              <a:t>)</a:t>
            </a:r>
            <a:r>
              <a:rPr sz="2180" i="1" spc="79" dirty="0">
                <a:latin typeface="Times New Roman"/>
                <a:cs typeface="Times New Roman"/>
              </a:rPr>
              <a:t>.</a:t>
            </a:r>
            <a:endParaRPr sz="2180">
              <a:latin typeface="Times New Roman"/>
              <a:cs typeface="Times New Roman"/>
            </a:endParaRPr>
          </a:p>
          <a:p>
            <a:pPr marL="85570">
              <a:spcBef>
                <a:spcPts val="2239"/>
              </a:spcBef>
            </a:pPr>
            <a:r>
              <a:rPr sz="2180" spc="-20" dirty="0">
                <a:latin typeface="LM Sans 10"/>
                <a:cs typeface="LM Sans 10"/>
              </a:rPr>
              <a:t>The issue here is </a:t>
            </a:r>
            <a:r>
              <a:rPr sz="2180" spc="-40" dirty="0">
                <a:latin typeface="LM Sans 10"/>
                <a:cs typeface="LM Sans 10"/>
              </a:rPr>
              <a:t>how </a:t>
            </a:r>
            <a:r>
              <a:rPr sz="2180" spc="-10" dirty="0">
                <a:latin typeface="LM Sans 10"/>
                <a:cs typeface="LM Sans 10"/>
              </a:rPr>
              <a:t>to securely exchange the secret </a:t>
            </a:r>
            <a:r>
              <a:rPr sz="2180" spc="-40" dirty="0">
                <a:latin typeface="LM Sans 10"/>
                <a:cs typeface="LM Sans 10"/>
              </a:rPr>
              <a:t>key</a:t>
            </a:r>
            <a:r>
              <a:rPr sz="2180" spc="50" dirty="0">
                <a:latin typeface="LM Sans 10"/>
                <a:cs typeface="LM Sans 10"/>
              </a:rPr>
              <a:t> </a:t>
            </a:r>
            <a:r>
              <a:rPr sz="2180" i="1" spc="99" dirty="0">
                <a:latin typeface="Times New Roman"/>
                <a:cs typeface="Times New Roman"/>
              </a:rPr>
              <a:t>k</a:t>
            </a:r>
            <a:r>
              <a:rPr sz="2180" spc="99" dirty="0">
                <a:latin typeface="LM Sans 10"/>
                <a:cs typeface="LM Sans 10"/>
              </a:rPr>
              <a:t>.</a:t>
            </a:r>
            <a:endParaRPr sz="2180">
              <a:latin typeface="LM Sans 10"/>
              <a:cs typeface="LM Sans 10"/>
            </a:endParaRPr>
          </a:p>
          <a:p>
            <a:pPr>
              <a:spcBef>
                <a:spcPts val="50"/>
              </a:spcBef>
            </a:pPr>
            <a:endParaRPr sz="1585">
              <a:latin typeface="LM Sans 10"/>
              <a:cs typeface="LM Sans 10"/>
            </a:endParaRPr>
          </a:p>
          <a:p>
            <a:pPr marL="85570" marR="10067">
              <a:lnSpc>
                <a:spcPct val="102600"/>
              </a:lnSpc>
            </a:pPr>
            <a:r>
              <a:rPr sz="2180" spc="-20" dirty="0">
                <a:latin typeface="LM Sans 10"/>
                <a:cs typeface="LM Sans 10"/>
              </a:rPr>
              <a:t>If </a:t>
            </a:r>
            <a:r>
              <a:rPr sz="2180" spc="-50" dirty="0">
                <a:latin typeface="LM Sans 10"/>
                <a:cs typeface="LM Sans 10"/>
              </a:rPr>
              <a:t>we </a:t>
            </a:r>
            <a:r>
              <a:rPr sz="2180" spc="-10" dirty="0">
                <a:latin typeface="LM Sans 10"/>
                <a:cs typeface="LM Sans 10"/>
              </a:rPr>
              <a:t>could </a:t>
            </a:r>
            <a:r>
              <a:rPr sz="2180" spc="-20" dirty="0">
                <a:latin typeface="LM Sans 10"/>
                <a:cs typeface="LM Sans 10"/>
              </a:rPr>
              <a:t>find </a:t>
            </a:r>
            <a:r>
              <a:rPr sz="2180" spc="-10" dirty="0">
                <a:latin typeface="LM Sans 10"/>
                <a:cs typeface="LM Sans 10"/>
              </a:rPr>
              <a:t>a </a:t>
            </a:r>
            <a:r>
              <a:rPr sz="2180" dirty="0">
                <a:latin typeface="LM Sans 10"/>
                <a:cs typeface="LM Sans 10"/>
              </a:rPr>
              <a:t>method </a:t>
            </a:r>
            <a:r>
              <a:rPr sz="2180" spc="-10" dirty="0">
                <a:latin typeface="LM Sans 10"/>
                <a:cs typeface="LM Sans 10"/>
              </a:rPr>
              <a:t>of encryption / </a:t>
            </a:r>
            <a:r>
              <a:rPr sz="2180" spc="-20" dirty="0">
                <a:latin typeface="LM Sans 10"/>
                <a:cs typeface="LM Sans 10"/>
              </a:rPr>
              <a:t>decryption </a:t>
            </a:r>
            <a:r>
              <a:rPr sz="2180" spc="-10" dirty="0">
                <a:latin typeface="LM Sans 10"/>
                <a:cs typeface="LM Sans 10"/>
              </a:rPr>
              <a:t>such that exchanging  the </a:t>
            </a:r>
            <a:r>
              <a:rPr sz="2180" spc="-30" dirty="0">
                <a:latin typeface="LM Sans 10"/>
                <a:cs typeface="LM Sans 10"/>
              </a:rPr>
              <a:t>necessary keys </a:t>
            </a:r>
            <a:r>
              <a:rPr sz="2180" dirty="0">
                <a:latin typeface="LM Sans 10"/>
                <a:cs typeface="LM Sans 10"/>
              </a:rPr>
              <a:t>does </a:t>
            </a:r>
            <a:r>
              <a:rPr sz="2180" spc="-20" dirty="0">
                <a:latin typeface="LM Sans 10"/>
                <a:cs typeface="LM Sans 10"/>
              </a:rPr>
              <a:t>not reveal </a:t>
            </a:r>
            <a:r>
              <a:rPr sz="2180" spc="-10" dirty="0">
                <a:latin typeface="LM Sans 10"/>
                <a:cs typeface="LM Sans 10"/>
              </a:rPr>
              <a:t>to Eve </a:t>
            </a:r>
            <a:r>
              <a:rPr sz="2180" spc="-40" dirty="0">
                <a:latin typeface="LM Sans 10"/>
                <a:cs typeface="LM Sans 10"/>
              </a:rPr>
              <a:t>how </a:t>
            </a:r>
            <a:r>
              <a:rPr sz="2180" spc="-10" dirty="0">
                <a:latin typeface="LM Sans 10"/>
                <a:cs typeface="LM Sans 10"/>
              </a:rPr>
              <a:t>to </a:t>
            </a:r>
            <a:r>
              <a:rPr sz="2180" spc="-20" dirty="0">
                <a:latin typeface="LM Sans 10"/>
                <a:cs typeface="LM Sans 10"/>
              </a:rPr>
              <a:t>decrypt intercepted  </a:t>
            </a:r>
            <a:r>
              <a:rPr sz="2180" spc="-10" dirty="0">
                <a:latin typeface="LM Sans 10"/>
                <a:cs typeface="LM Sans 10"/>
              </a:rPr>
              <a:t>messages, </a:t>
            </a:r>
            <a:r>
              <a:rPr sz="2180" spc="-20" dirty="0">
                <a:latin typeface="LM Sans 10"/>
                <a:cs typeface="LM Sans 10"/>
              </a:rPr>
              <a:t>then </a:t>
            </a:r>
            <a:r>
              <a:rPr sz="2180" spc="-50" dirty="0">
                <a:latin typeface="LM Sans 10"/>
                <a:cs typeface="LM Sans 10"/>
              </a:rPr>
              <a:t>we </a:t>
            </a:r>
            <a:r>
              <a:rPr sz="2180" spc="-30" dirty="0">
                <a:latin typeface="LM Sans 10"/>
                <a:cs typeface="LM Sans 10"/>
              </a:rPr>
              <a:t>would </a:t>
            </a:r>
            <a:r>
              <a:rPr sz="2180" spc="-20" dirty="0">
                <a:latin typeface="LM Sans 10"/>
                <a:cs typeface="LM Sans 10"/>
              </a:rPr>
              <a:t>avoid </a:t>
            </a:r>
            <a:r>
              <a:rPr sz="2180" spc="-10" dirty="0">
                <a:latin typeface="LM Sans 10"/>
                <a:cs typeface="LM Sans 10"/>
              </a:rPr>
              <a:t>this </a:t>
            </a:r>
            <a:r>
              <a:rPr sz="2180" spc="-30" dirty="0">
                <a:latin typeface="LM Sans 10"/>
                <a:cs typeface="LM Sans 10"/>
              </a:rPr>
              <a:t>problem</a:t>
            </a:r>
            <a:r>
              <a:rPr sz="2180" spc="59" dirty="0">
                <a:latin typeface="LM Sans 10"/>
                <a:cs typeface="LM Sans 10"/>
              </a:rPr>
              <a:t> </a:t>
            </a:r>
            <a:r>
              <a:rPr sz="2180" spc="-20" dirty="0">
                <a:latin typeface="LM Sans 10"/>
                <a:cs typeface="LM Sans 10"/>
              </a:rPr>
              <a:t>altogether.</a:t>
            </a:r>
            <a:endParaRPr sz="2180">
              <a:latin typeface="LM Sans 10"/>
              <a:cs typeface="LM Sans 10"/>
            </a:endParaRPr>
          </a:p>
        </p:txBody>
      </p:sp>
    </p:spTree>
    <p:extLst>
      <p:ext uri="{BB962C8B-B14F-4D97-AF65-F5344CB8AC3E}">
        <p14:creationId xmlns:p14="http://schemas.microsoft.com/office/powerpoint/2010/main" val="1436886303"/>
      </p:ext>
    </p:extLst>
  </p:cSld>
  <p:clrMapOvr>
    <a:masterClrMapping/>
  </p:clrMapOvr>
  <p:transition>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pc="-60" dirty="0">
                <a:latin typeface="Trebuchet MS"/>
                <a:cs typeface="Trebuchet MS"/>
              </a:rPr>
              <a:t>Introduction</a:t>
            </a:r>
            <a:r>
              <a:rPr lang="en-US" dirty="0">
                <a:latin typeface="Trebuchet MS"/>
                <a:cs typeface="Trebuchet MS"/>
              </a:rPr>
              <a:t/>
            </a:r>
            <a:br>
              <a:rPr lang="en-US" dirty="0">
                <a:latin typeface="Trebuchet MS"/>
                <a:cs typeface="Trebuchet MS"/>
              </a:rPr>
            </a:br>
            <a:endParaRPr lang="en-US" dirty="0"/>
          </a:p>
        </p:txBody>
      </p:sp>
      <p:sp>
        <p:nvSpPr>
          <p:cNvPr id="3" name="Content Placeholder 2"/>
          <p:cNvSpPr>
            <a:spLocks noGrp="1"/>
          </p:cNvSpPr>
          <p:nvPr>
            <p:ph idx="1"/>
          </p:nvPr>
        </p:nvSpPr>
        <p:spPr>
          <a:xfrm>
            <a:off x="1295402" y="2568221"/>
            <a:ext cx="9601196" cy="3318936"/>
          </a:xfrm>
        </p:spPr>
        <p:txBody>
          <a:bodyPr/>
          <a:lstStyle/>
          <a:p>
            <a:pPr marL="255270" indent="-100965">
              <a:spcBef>
                <a:spcPts val="1130"/>
              </a:spcBef>
              <a:tabLst>
                <a:tab pos="255270" algn="l"/>
              </a:tabLst>
            </a:pPr>
            <a:r>
              <a:rPr lang="en-US" spc="-30" dirty="0" smtClean="0">
                <a:latin typeface="Times New Roman" panose="02020603050405020304" pitchFamily="18" charset="0"/>
                <a:cs typeface="Times New Roman" panose="02020603050405020304" pitchFamily="18" charset="0"/>
              </a:rPr>
              <a:t>Introduce </a:t>
            </a:r>
            <a:r>
              <a:rPr lang="en-US" spc="-40" dirty="0">
                <a:latin typeface="Times New Roman" panose="02020603050405020304" pitchFamily="18" charset="0"/>
                <a:cs typeface="Times New Roman" panose="02020603050405020304" pitchFamily="18" charset="0"/>
              </a:rPr>
              <a:t>finite</a:t>
            </a:r>
            <a:r>
              <a:rPr lang="en-US" spc="-145" dirty="0">
                <a:latin typeface="Times New Roman" panose="02020603050405020304" pitchFamily="18" charset="0"/>
                <a:cs typeface="Times New Roman" panose="02020603050405020304" pitchFamily="18" charset="0"/>
              </a:rPr>
              <a:t> </a:t>
            </a:r>
            <a:r>
              <a:rPr lang="en-US" spc="-30" dirty="0" smtClean="0">
                <a:latin typeface="Times New Roman" panose="02020603050405020304" pitchFamily="18" charset="0"/>
                <a:cs typeface="Times New Roman" panose="02020603050405020304" pitchFamily="18" charset="0"/>
              </a:rPr>
              <a:t>fields</a:t>
            </a:r>
            <a:r>
              <a:rPr lang="en-US" dirty="0" smtClean="0">
                <a:latin typeface="Times New Roman" panose="02020603050405020304" pitchFamily="18" charset="0"/>
                <a:cs typeface="Times New Roman" panose="02020603050405020304" pitchFamily="18" charset="0"/>
              </a:rPr>
              <a:t> </a:t>
            </a:r>
            <a:r>
              <a:rPr lang="en-US" spc="-25" dirty="0" smtClean="0">
                <a:latin typeface="Times New Roman" panose="02020603050405020304" pitchFamily="18" charset="0"/>
                <a:cs typeface="Times New Roman" panose="02020603050405020304" pitchFamily="18" charset="0"/>
              </a:rPr>
              <a:t>of </a:t>
            </a:r>
            <a:r>
              <a:rPr lang="en-US" spc="-25" dirty="0">
                <a:latin typeface="Times New Roman" panose="02020603050405020304" pitchFamily="18" charset="0"/>
                <a:cs typeface="Times New Roman" panose="02020603050405020304" pitchFamily="18" charset="0"/>
              </a:rPr>
              <a:t>increasing importance in</a:t>
            </a:r>
            <a:r>
              <a:rPr lang="en-US" spc="-150" dirty="0">
                <a:latin typeface="Times New Roman" panose="02020603050405020304" pitchFamily="18" charset="0"/>
                <a:cs typeface="Times New Roman" panose="02020603050405020304" pitchFamily="18" charset="0"/>
              </a:rPr>
              <a:t> </a:t>
            </a:r>
            <a:r>
              <a:rPr lang="en-US" spc="-25" dirty="0">
                <a:latin typeface="Times New Roman" panose="02020603050405020304" pitchFamily="18" charset="0"/>
                <a:cs typeface="Times New Roman" panose="02020603050405020304" pitchFamily="18" charset="0"/>
              </a:rPr>
              <a:t>cryptography</a:t>
            </a:r>
            <a:endParaRPr lang="en-US" dirty="0">
              <a:latin typeface="Times New Roman" panose="02020603050405020304" pitchFamily="18" charset="0"/>
              <a:cs typeface="Times New Roman" panose="02020603050405020304" pitchFamily="18" charset="0"/>
            </a:endParaRPr>
          </a:p>
          <a:p>
            <a:pPr marL="372110" lvl="1" indent="-84455">
              <a:spcBef>
                <a:spcPts val="235"/>
              </a:spcBef>
              <a:buFont typeface="Arial"/>
              <a:buChar char="–"/>
              <a:tabLst>
                <a:tab pos="372745" algn="l"/>
              </a:tabLst>
            </a:pPr>
            <a:r>
              <a:rPr lang="en-US" sz="2400" spc="-35" dirty="0">
                <a:latin typeface="Times New Roman" panose="02020603050405020304" pitchFamily="18" charset="0"/>
                <a:cs typeface="Times New Roman" panose="02020603050405020304" pitchFamily="18" charset="0"/>
              </a:rPr>
              <a:t>AES, </a:t>
            </a:r>
            <a:r>
              <a:rPr lang="en-US" sz="2400" spc="-45" dirty="0">
                <a:latin typeface="Times New Roman" panose="02020603050405020304" pitchFamily="18" charset="0"/>
                <a:cs typeface="Times New Roman" panose="02020603050405020304" pitchFamily="18" charset="0"/>
              </a:rPr>
              <a:t>Elliptic </a:t>
            </a:r>
            <a:r>
              <a:rPr lang="en-US" sz="2400" spc="-40" dirty="0">
                <a:latin typeface="Times New Roman" panose="02020603050405020304" pitchFamily="18" charset="0"/>
                <a:cs typeface="Times New Roman" panose="02020603050405020304" pitchFamily="18" charset="0"/>
              </a:rPr>
              <a:t>Curve, </a:t>
            </a:r>
            <a:r>
              <a:rPr lang="en-US" sz="2400" spc="-30" dirty="0">
                <a:latin typeface="Times New Roman" panose="02020603050405020304" pitchFamily="18" charset="0"/>
                <a:cs typeface="Times New Roman" panose="02020603050405020304" pitchFamily="18" charset="0"/>
              </a:rPr>
              <a:t>IDEA, </a:t>
            </a:r>
            <a:r>
              <a:rPr lang="en-US" sz="2400" spc="-35" dirty="0">
                <a:latin typeface="Times New Roman" panose="02020603050405020304" pitchFamily="18" charset="0"/>
                <a:cs typeface="Times New Roman" panose="02020603050405020304" pitchFamily="18" charset="0"/>
              </a:rPr>
              <a:t>Public</a:t>
            </a:r>
            <a:r>
              <a:rPr lang="en-US" sz="2400" spc="-155" dirty="0">
                <a:latin typeface="Times New Roman" panose="02020603050405020304" pitchFamily="18" charset="0"/>
                <a:cs typeface="Times New Roman" panose="02020603050405020304" pitchFamily="18" charset="0"/>
              </a:rPr>
              <a:t> </a:t>
            </a:r>
            <a:r>
              <a:rPr lang="en-US" sz="2400" spc="-40" dirty="0">
                <a:latin typeface="Times New Roman" panose="02020603050405020304" pitchFamily="18" charset="0"/>
                <a:cs typeface="Times New Roman" panose="02020603050405020304" pitchFamily="18" charset="0"/>
              </a:rPr>
              <a:t>Key</a:t>
            </a:r>
            <a:endParaRPr lang="en-US" sz="2400" dirty="0">
              <a:latin typeface="Times New Roman" panose="02020603050405020304" pitchFamily="18" charset="0"/>
              <a:cs typeface="Times New Roman" panose="02020603050405020304" pitchFamily="18" charset="0"/>
            </a:endParaRPr>
          </a:p>
          <a:p>
            <a:pPr marL="255270" indent="-100965">
              <a:spcBef>
                <a:spcPts val="260"/>
              </a:spcBef>
              <a:tabLst>
                <a:tab pos="255270" algn="l"/>
              </a:tabLst>
            </a:pPr>
            <a:r>
              <a:rPr lang="en-US" spc="-25" dirty="0" smtClean="0">
                <a:latin typeface="Times New Roman" panose="02020603050405020304" pitchFamily="18" charset="0"/>
                <a:cs typeface="Times New Roman" panose="02020603050405020304" pitchFamily="18" charset="0"/>
              </a:rPr>
              <a:t>Concern </a:t>
            </a:r>
            <a:r>
              <a:rPr lang="en-US" spc="-25" dirty="0">
                <a:latin typeface="Times New Roman" panose="02020603050405020304" pitchFamily="18" charset="0"/>
                <a:cs typeface="Times New Roman" panose="02020603050405020304" pitchFamily="18" charset="0"/>
              </a:rPr>
              <a:t>operations </a:t>
            </a:r>
            <a:r>
              <a:rPr lang="en-US" dirty="0">
                <a:latin typeface="Times New Roman" panose="02020603050405020304" pitchFamily="18" charset="0"/>
                <a:cs typeface="Times New Roman" panose="02020603050405020304" pitchFamily="18" charset="0"/>
              </a:rPr>
              <a:t>on</a:t>
            </a:r>
            <a:r>
              <a:rPr lang="en-US" spc="-140" dirty="0">
                <a:latin typeface="Times New Roman" panose="02020603050405020304" pitchFamily="18" charset="0"/>
                <a:cs typeface="Times New Roman" panose="02020603050405020304" pitchFamily="18" charset="0"/>
              </a:rPr>
              <a:t> </a:t>
            </a:r>
            <a:r>
              <a:rPr lang="en-US" spc="-30" dirty="0">
                <a:latin typeface="Times New Roman" panose="02020603050405020304" pitchFamily="18" charset="0"/>
                <a:cs typeface="Times New Roman" panose="02020603050405020304" pitchFamily="18" charset="0"/>
              </a:rPr>
              <a:t>“numbers”</a:t>
            </a:r>
            <a:endParaRPr lang="en-US" dirty="0">
              <a:latin typeface="Times New Roman" panose="02020603050405020304" pitchFamily="18" charset="0"/>
              <a:cs typeface="Times New Roman" panose="02020603050405020304" pitchFamily="18" charset="0"/>
            </a:endParaRPr>
          </a:p>
          <a:p>
            <a:pPr marL="372110" marR="203835" lvl="1" indent="-84455">
              <a:lnSpc>
                <a:spcPct val="103099"/>
              </a:lnSpc>
              <a:spcBef>
                <a:spcPts val="200"/>
              </a:spcBef>
              <a:buFont typeface="Arial"/>
              <a:buChar char="–"/>
              <a:tabLst>
                <a:tab pos="372745" algn="l"/>
              </a:tabLst>
            </a:pPr>
            <a:r>
              <a:rPr lang="en-US" sz="2400" spc="-25" dirty="0">
                <a:latin typeface="Times New Roman" panose="02020603050405020304" pitchFamily="18" charset="0"/>
                <a:cs typeface="Times New Roman" panose="02020603050405020304" pitchFamily="18" charset="0"/>
              </a:rPr>
              <a:t>where</a:t>
            </a:r>
            <a:r>
              <a:rPr lang="en-US" sz="2400" spc="-70" dirty="0">
                <a:latin typeface="Times New Roman" panose="02020603050405020304" pitchFamily="18" charset="0"/>
                <a:cs typeface="Times New Roman" panose="02020603050405020304" pitchFamily="18" charset="0"/>
              </a:rPr>
              <a:t> </a:t>
            </a:r>
            <a:r>
              <a:rPr lang="en-US" sz="2400" spc="-25" dirty="0">
                <a:latin typeface="Times New Roman" panose="02020603050405020304" pitchFamily="18" charset="0"/>
                <a:cs typeface="Times New Roman" panose="02020603050405020304" pitchFamily="18" charset="0"/>
              </a:rPr>
              <a:t>what</a:t>
            </a:r>
            <a:r>
              <a:rPr lang="en-US" sz="2400" spc="-70" dirty="0">
                <a:latin typeface="Times New Roman" panose="02020603050405020304" pitchFamily="18" charset="0"/>
                <a:cs typeface="Times New Roman" panose="02020603050405020304" pitchFamily="18" charset="0"/>
              </a:rPr>
              <a:t> </a:t>
            </a:r>
            <a:r>
              <a:rPr lang="en-US" sz="2400" spc="-30" dirty="0">
                <a:latin typeface="Times New Roman" panose="02020603050405020304" pitchFamily="18" charset="0"/>
                <a:cs typeface="Times New Roman" panose="02020603050405020304" pitchFamily="18" charset="0"/>
              </a:rPr>
              <a:t>constitutes</a:t>
            </a:r>
            <a:r>
              <a:rPr lang="en-US" sz="2400" spc="-65" dirty="0">
                <a:latin typeface="Times New Roman" panose="02020603050405020304" pitchFamily="18" charset="0"/>
                <a:cs typeface="Times New Roman" panose="02020603050405020304" pitchFamily="18" charset="0"/>
              </a:rPr>
              <a:t> </a:t>
            </a:r>
            <a:r>
              <a:rPr lang="en-US" sz="2400" spc="-30" dirty="0">
                <a:latin typeface="Times New Roman" panose="02020603050405020304" pitchFamily="18" charset="0"/>
                <a:cs typeface="Times New Roman" panose="02020603050405020304" pitchFamily="18" charset="0"/>
              </a:rPr>
              <a:t>a</a:t>
            </a:r>
            <a:r>
              <a:rPr lang="en-US" sz="2400" spc="-55" dirty="0">
                <a:latin typeface="Times New Roman" panose="02020603050405020304" pitchFamily="18" charset="0"/>
                <a:cs typeface="Times New Roman" panose="02020603050405020304" pitchFamily="18" charset="0"/>
              </a:rPr>
              <a:t> </a:t>
            </a:r>
            <a:r>
              <a:rPr lang="en-US" sz="2400" spc="-30" dirty="0">
                <a:latin typeface="Times New Roman" panose="02020603050405020304" pitchFamily="18" charset="0"/>
                <a:cs typeface="Times New Roman" panose="02020603050405020304" pitchFamily="18" charset="0"/>
              </a:rPr>
              <a:t>“number”</a:t>
            </a:r>
            <a:r>
              <a:rPr lang="en-US" sz="2400" spc="-55" dirty="0">
                <a:latin typeface="Times New Roman" panose="02020603050405020304" pitchFamily="18" charset="0"/>
                <a:cs typeface="Times New Roman" panose="02020603050405020304" pitchFamily="18" charset="0"/>
              </a:rPr>
              <a:t> </a:t>
            </a:r>
            <a:r>
              <a:rPr lang="en-US" sz="2400" spc="-20" dirty="0">
                <a:latin typeface="Times New Roman" panose="02020603050405020304" pitchFamily="18" charset="0"/>
                <a:cs typeface="Times New Roman" panose="02020603050405020304" pitchFamily="18" charset="0"/>
              </a:rPr>
              <a:t>and</a:t>
            </a:r>
            <a:r>
              <a:rPr lang="en-US" sz="2400" spc="-60" dirty="0">
                <a:latin typeface="Times New Roman" panose="02020603050405020304" pitchFamily="18" charset="0"/>
                <a:cs typeface="Times New Roman" panose="02020603050405020304" pitchFamily="18" charset="0"/>
              </a:rPr>
              <a:t> </a:t>
            </a:r>
            <a:r>
              <a:rPr lang="en-US" sz="2400" spc="-25" dirty="0">
                <a:latin typeface="Times New Roman" panose="02020603050405020304" pitchFamily="18" charset="0"/>
                <a:cs typeface="Times New Roman" panose="02020603050405020304" pitchFamily="18" charset="0"/>
              </a:rPr>
              <a:t>the</a:t>
            </a:r>
            <a:r>
              <a:rPr lang="en-US" sz="2400" spc="-60" dirty="0">
                <a:latin typeface="Times New Roman" panose="02020603050405020304" pitchFamily="18" charset="0"/>
                <a:cs typeface="Times New Roman" panose="02020603050405020304" pitchFamily="18" charset="0"/>
              </a:rPr>
              <a:t> </a:t>
            </a:r>
            <a:r>
              <a:rPr lang="en-US" sz="2400" spc="-30" dirty="0">
                <a:latin typeface="Times New Roman" panose="02020603050405020304" pitchFamily="18" charset="0"/>
                <a:cs typeface="Times New Roman" panose="02020603050405020304" pitchFamily="18" charset="0"/>
              </a:rPr>
              <a:t>type  </a:t>
            </a:r>
            <a:r>
              <a:rPr lang="en-US" sz="2400" spc="-25" dirty="0">
                <a:latin typeface="Times New Roman" panose="02020603050405020304" pitchFamily="18" charset="0"/>
                <a:cs typeface="Times New Roman" panose="02020603050405020304" pitchFamily="18" charset="0"/>
              </a:rPr>
              <a:t>of operations </a:t>
            </a:r>
            <a:r>
              <a:rPr lang="en-US" sz="2400" spc="-30" dirty="0">
                <a:latin typeface="Times New Roman" panose="02020603050405020304" pitchFamily="18" charset="0"/>
                <a:cs typeface="Times New Roman" panose="02020603050405020304" pitchFamily="18" charset="0"/>
              </a:rPr>
              <a:t>varies</a:t>
            </a:r>
            <a:r>
              <a:rPr lang="en-US" sz="2400" spc="-135" dirty="0">
                <a:latin typeface="Times New Roman" panose="02020603050405020304" pitchFamily="18" charset="0"/>
                <a:cs typeface="Times New Roman" panose="02020603050405020304" pitchFamily="18" charset="0"/>
              </a:rPr>
              <a:t> </a:t>
            </a:r>
            <a:r>
              <a:rPr lang="en-US" sz="2400" spc="-30" dirty="0">
                <a:latin typeface="Times New Roman" panose="02020603050405020304" pitchFamily="18" charset="0"/>
                <a:cs typeface="Times New Roman" panose="02020603050405020304" pitchFamily="18" charset="0"/>
              </a:rPr>
              <a:t>considerably</a:t>
            </a:r>
            <a:endParaRPr lang="en-US" sz="2400" dirty="0">
              <a:latin typeface="Times New Roman" panose="02020603050405020304" pitchFamily="18" charset="0"/>
              <a:cs typeface="Times New Roman" panose="02020603050405020304" pitchFamily="18" charset="0"/>
            </a:endParaRPr>
          </a:p>
          <a:p>
            <a:pPr marL="255270" indent="-100965">
              <a:spcBef>
                <a:spcPts val="260"/>
              </a:spcBef>
              <a:tabLst>
                <a:tab pos="255270" algn="l"/>
              </a:tabLst>
            </a:pPr>
            <a:r>
              <a:rPr lang="en-US" spc="-35" dirty="0" smtClean="0">
                <a:latin typeface="Times New Roman" panose="02020603050405020304" pitchFamily="18" charset="0"/>
                <a:cs typeface="Times New Roman" panose="02020603050405020304" pitchFamily="18" charset="0"/>
              </a:rPr>
              <a:t>Start </a:t>
            </a:r>
            <a:r>
              <a:rPr lang="en-US" spc="-25" dirty="0">
                <a:latin typeface="Times New Roman" panose="02020603050405020304" pitchFamily="18" charset="0"/>
                <a:cs typeface="Times New Roman" panose="02020603050405020304" pitchFamily="18" charset="0"/>
              </a:rPr>
              <a:t>with basic </a:t>
            </a:r>
            <a:r>
              <a:rPr lang="en-US" spc="-10" dirty="0">
                <a:latin typeface="Times New Roman" panose="02020603050405020304" pitchFamily="18" charset="0"/>
                <a:cs typeface="Times New Roman" panose="02020603050405020304" pitchFamily="18" charset="0"/>
              </a:rPr>
              <a:t>number </a:t>
            </a:r>
            <a:r>
              <a:rPr lang="en-US" spc="-25" dirty="0">
                <a:latin typeface="Times New Roman" panose="02020603050405020304" pitchFamily="18" charset="0"/>
                <a:cs typeface="Times New Roman" panose="02020603050405020304" pitchFamily="18" charset="0"/>
              </a:rPr>
              <a:t>theory</a:t>
            </a:r>
            <a:r>
              <a:rPr lang="en-US" spc="-185" dirty="0">
                <a:latin typeface="Times New Roman" panose="02020603050405020304" pitchFamily="18" charset="0"/>
                <a:cs typeface="Times New Roman" panose="02020603050405020304" pitchFamily="18" charset="0"/>
              </a:rPr>
              <a:t> </a:t>
            </a:r>
            <a:r>
              <a:rPr lang="en-US" spc="-25" dirty="0">
                <a:latin typeface="Times New Roman" panose="02020603050405020304" pitchFamily="18" charset="0"/>
                <a:cs typeface="Times New Roman" panose="02020603050405020304" pitchFamily="18" charset="0"/>
              </a:rPr>
              <a:t>concepts</a:t>
            </a: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25434095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object 43"/>
          <p:cNvSpPr txBox="1"/>
          <p:nvPr/>
        </p:nvSpPr>
        <p:spPr>
          <a:xfrm>
            <a:off x="1528195" y="503867"/>
            <a:ext cx="9131836" cy="199518"/>
          </a:xfrm>
          <a:prstGeom prst="rect">
            <a:avLst/>
          </a:prstGeom>
          <a:solidFill>
            <a:srgbClr val="8484D1"/>
          </a:solidFill>
        </p:spPr>
        <p:txBody>
          <a:bodyPr vert="horz" wrap="square" lIns="0" tIns="16359" rIns="0" bIns="0" rtlCol="0">
            <a:spAutoFit/>
          </a:bodyPr>
          <a:lstStyle/>
          <a:p>
            <a:pPr marL="213925">
              <a:spcBef>
                <a:spcPts val="129"/>
              </a:spcBef>
            </a:pPr>
            <a:r>
              <a:rPr sz="1189" spc="-10" dirty="0">
                <a:solidFill>
                  <a:srgbClr val="FFFFFF"/>
                </a:solidFill>
                <a:latin typeface="LM Sans 8"/>
                <a:cs typeface="LM Sans 8"/>
              </a:rPr>
              <a:t>RSA</a:t>
            </a:r>
            <a:r>
              <a:rPr sz="1189" spc="-20" dirty="0">
                <a:solidFill>
                  <a:srgbClr val="FFFFFF"/>
                </a:solidFill>
                <a:latin typeface="LM Sans 8"/>
                <a:cs typeface="LM Sans 8"/>
              </a:rPr>
              <a:t> </a:t>
            </a:r>
            <a:r>
              <a:rPr sz="1189" spc="-10" dirty="0">
                <a:solidFill>
                  <a:srgbClr val="FFFFFF"/>
                </a:solidFill>
                <a:latin typeface="LM Sans 8"/>
                <a:cs typeface="LM Sans 8"/>
              </a:rPr>
              <a:t>cryptosystem</a:t>
            </a:r>
            <a:endParaRPr sz="1189">
              <a:latin typeface="LM Sans 8"/>
              <a:cs typeface="LM Sans 8"/>
            </a:endParaRPr>
          </a:p>
        </p:txBody>
      </p:sp>
      <p:sp>
        <p:nvSpPr>
          <p:cNvPr id="44" name="object 44"/>
          <p:cNvSpPr txBox="1"/>
          <p:nvPr/>
        </p:nvSpPr>
        <p:spPr>
          <a:xfrm>
            <a:off x="1641545" y="840275"/>
            <a:ext cx="8790823" cy="5949122"/>
          </a:xfrm>
          <a:prstGeom prst="rect">
            <a:avLst/>
          </a:prstGeom>
        </p:spPr>
        <p:txBody>
          <a:bodyPr vert="horz" wrap="square" lIns="0" tIns="83051" rIns="0" bIns="0" rtlCol="0">
            <a:spAutoFit/>
          </a:bodyPr>
          <a:lstStyle/>
          <a:p>
            <a:pPr marL="100670">
              <a:spcBef>
                <a:spcPts val="654"/>
              </a:spcBef>
            </a:pPr>
            <a:r>
              <a:rPr sz="2774" spc="20" dirty="0">
                <a:solidFill>
                  <a:srgbClr val="3333B2"/>
                </a:solidFill>
                <a:latin typeface="LM Sans 12"/>
                <a:cs typeface="LM Sans 12"/>
              </a:rPr>
              <a:t>Public </a:t>
            </a:r>
            <a:r>
              <a:rPr sz="2774" spc="30" dirty="0">
                <a:solidFill>
                  <a:srgbClr val="3333B2"/>
                </a:solidFill>
                <a:latin typeface="LM Sans 12"/>
                <a:cs typeface="LM Sans 12"/>
              </a:rPr>
              <a:t>Key</a:t>
            </a:r>
            <a:r>
              <a:rPr sz="2774" spc="10" dirty="0">
                <a:solidFill>
                  <a:srgbClr val="3333B2"/>
                </a:solidFill>
                <a:latin typeface="LM Sans 12"/>
                <a:cs typeface="LM Sans 12"/>
              </a:rPr>
              <a:t> </a:t>
            </a:r>
            <a:r>
              <a:rPr sz="2774" spc="20" dirty="0">
                <a:solidFill>
                  <a:srgbClr val="3333B2"/>
                </a:solidFill>
                <a:latin typeface="LM Sans 12"/>
                <a:cs typeface="LM Sans 12"/>
              </a:rPr>
              <a:t>Cryptosystem</a:t>
            </a:r>
            <a:endParaRPr sz="2774">
              <a:latin typeface="LM Sans 12"/>
              <a:cs typeface="LM Sans 12"/>
            </a:endParaRPr>
          </a:p>
          <a:p>
            <a:pPr marL="161073" marR="486993">
              <a:lnSpc>
                <a:spcPct val="102600"/>
              </a:lnSpc>
              <a:spcBef>
                <a:spcPts val="226"/>
              </a:spcBef>
            </a:pPr>
            <a:r>
              <a:rPr sz="2180" spc="-20" dirty="0">
                <a:latin typeface="LM Sans 10"/>
                <a:cs typeface="LM Sans 10"/>
              </a:rPr>
              <a:t>The idea is </a:t>
            </a:r>
            <a:r>
              <a:rPr sz="2180" spc="-10" dirty="0">
                <a:latin typeface="LM Sans 10"/>
                <a:cs typeface="LM Sans 10"/>
              </a:rPr>
              <a:t>that the </a:t>
            </a:r>
            <a:r>
              <a:rPr sz="2180" spc="-20" dirty="0">
                <a:latin typeface="LM Sans 10"/>
                <a:cs typeface="LM Sans 10"/>
              </a:rPr>
              <a:t>receiver publically publishes </a:t>
            </a:r>
            <a:r>
              <a:rPr sz="2180" spc="-10" dirty="0">
                <a:latin typeface="LM Sans 10"/>
                <a:cs typeface="LM Sans 10"/>
              </a:rPr>
              <a:t>a </a:t>
            </a:r>
            <a:r>
              <a:rPr sz="2180" b="1" spc="-10" dirty="0">
                <a:latin typeface="LM Sans 10"/>
                <a:cs typeface="LM Sans 10"/>
              </a:rPr>
              <a:t>public </a:t>
            </a:r>
            <a:r>
              <a:rPr sz="2180" b="1" spc="-40" dirty="0">
                <a:latin typeface="LM Sans 10"/>
                <a:cs typeface="LM Sans 10"/>
              </a:rPr>
              <a:t>key </a:t>
            </a:r>
            <a:r>
              <a:rPr sz="2180" i="1" spc="99" dirty="0">
                <a:latin typeface="Times New Roman"/>
                <a:cs typeface="Times New Roman"/>
              </a:rPr>
              <a:t>k</a:t>
            </a:r>
            <a:r>
              <a:rPr sz="2180" spc="99" dirty="0">
                <a:latin typeface="LM Sans 10"/>
                <a:cs typeface="LM Sans 10"/>
              </a:rPr>
              <a:t>. </a:t>
            </a:r>
            <a:r>
              <a:rPr sz="2180" spc="-20" dirty="0">
                <a:latin typeface="LM Sans 10"/>
                <a:cs typeface="LM Sans 10"/>
              </a:rPr>
              <a:t>Then  </a:t>
            </a:r>
            <a:r>
              <a:rPr sz="2180" spc="-30" dirty="0">
                <a:latin typeface="LM Sans 10"/>
                <a:cs typeface="LM Sans 10"/>
              </a:rPr>
              <a:t>anyone </a:t>
            </a:r>
            <a:r>
              <a:rPr sz="2180" spc="-20" dirty="0">
                <a:latin typeface="LM Sans 10"/>
                <a:cs typeface="LM Sans 10"/>
              </a:rPr>
              <a:t>who </a:t>
            </a:r>
            <a:r>
              <a:rPr sz="2180" spc="-10" dirty="0">
                <a:latin typeface="LM Sans 10"/>
                <a:cs typeface="LM Sans 10"/>
              </a:rPr>
              <a:t>wishes to encode a message </a:t>
            </a:r>
            <a:r>
              <a:rPr sz="2180" i="1" spc="317" dirty="0">
                <a:latin typeface="Times New Roman"/>
                <a:cs typeface="Times New Roman"/>
              </a:rPr>
              <a:t>m </a:t>
            </a:r>
            <a:r>
              <a:rPr sz="2180" spc="-10" dirty="0">
                <a:latin typeface="LM Sans 10"/>
                <a:cs typeface="LM Sans 10"/>
              </a:rPr>
              <a:t>can </a:t>
            </a:r>
            <a:r>
              <a:rPr sz="2180" spc="-20" dirty="0">
                <a:latin typeface="LM Sans 10"/>
                <a:cs typeface="LM Sans 10"/>
              </a:rPr>
              <a:t>do</a:t>
            </a:r>
            <a:r>
              <a:rPr sz="2180" spc="-149" dirty="0">
                <a:latin typeface="LM Sans 10"/>
                <a:cs typeface="LM Sans 10"/>
              </a:rPr>
              <a:t> </a:t>
            </a:r>
            <a:r>
              <a:rPr sz="2180" spc="-10" dirty="0">
                <a:latin typeface="LM Sans 10"/>
                <a:cs typeface="LM Sans 10"/>
              </a:rPr>
              <a:t>so:</a:t>
            </a:r>
            <a:endParaRPr sz="2180">
              <a:latin typeface="LM Sans 10"/>
              <a:cs typeface="LM Sans 10"/>
            </a:endParaRPr>
          </a:p>
          <a:p>
            <a:pPr>
              <a:spcBef>
                <a:spcPts val="30"/>
              </a:spcBef>
            </a:pPr>
            <a:endParaRPr sz="1486">
              <a:latin typeface="LM Sans 10"/>
              <a:cs typeface="LM Sans 10"/>
            </a:endParaRPr>
          </a:p>
          <a:p>
            <a:pPr marL="113254" algn="ctr"/>
            <a:r>
              <a:rPr sz="2180" i="1" spc="-40" dirty="0">
                <a:latin typeface="Times New Roman"/>
                <a:cs typeface="Times New Roman"/>
              </a:rPr>
              <a:t>c </a:t>
            </a:r>
            <a:r>
              <a:rPr sz="2180" spc="-20" dirty="0">
                <a:latin typeface="MathJax_Main"/>
                <a:cs typeface="MathJax_Main"/>
              </a:rPr>
              <a:t>= </a:t>
            </a:r>
            <a:r>
              <a:rPr sz="2180" i="1" spc="446" dirty="0">
                <a:latin typeface="Times New Roman"/>
                <a:cs typeface="Times New Roman"/>
              </a:rPr>
              <a:t>f</a:t>
            </a:r>
            <a:r>
              <a:rPr sz="2180" i="1" spc="-476" dirty="0">
                <a:latin typeface="Times New Roman"/>
                <a:cs typeface="Times New Roman"/>
              </a:rPr>
              <a:t> </a:t>
            </a:r>
            <a:r>
              <a:rPr sz="2180" spc="119" dirty="0">
                <a:latin typeface="MathJax_Main"/>
                <a:cs typeface="MathJax_Main"/>
              </a:rPr>
              <a:t>(</a:t>
            </a:r>
            <a:r>
              <a:rPr sz="2180" i="1" spc="119" dirty="0">
                <a:latin typeface="Times New Roman"/>
                <a:cs typeface="Times New Roman"/>
              </a:rPr>
              <a:t>m, </a:t>
            </a:r>
            <a:r>
              <a:rPr sz="2180" i="1" spc="79" dirty="0">
                <a:latin typeface="Times New Roman"/>
                <a:cs typeface="Times New Roman"/>
              </a:rPr>
              <a:t>k</a:t>
            </a:r>
            <a:r>
              <a:rPr sz="2180" spc="79" dirty="0">
                <a:latin typeface="MathJax_Main"/>
                <a:cs typeface="MathJax_Main"/>
              </a:rPr>
              <a:t>)</a:t>
            </a:r>
            <a:r>
              <a:rPr sz="2180" i="1" spc="79" dirty="0">
                <a:latin typeface="Times New Roman"/>
                <a:cs typeface="Times New Roman"/>
              </a:rPr>
              <a:t>.</a:t>
            </a:r>
            <a:endParaRPr sz="2180">
              <a:latin typeface="Times New Roman"/>
              <a:cs typeface="Times New Roman"/>
            </a:endParaRPr>
          </a:p>
          <a:p>
            <a:pPr marL="161073">
              <a:spcBef>
                <a:spcPts val="2200"/>
              </a:spcBef>
            </a:pPr>
            <a:r>
              <a:rPr sz="2180" spc="-20" dirty="0">
                <a:latin typeface="LM Sans 10"/>
                <a:cs typeface="LM Sans 10"/>
              </a:rPr>
              <a:t>The receiver has </a:t>
            </a:r>
            <a:r>
              <a:rPr sz="2180" spc="-10" dirty="0">
                <a:latin typeface="LM Sans 10"/>
                <a:cs typeface="LM Sans 10"/>
              </a:rPr>
              <a:t>a </a:t>
            </a:r>
            <a:r>
              <a:rPr sz="2180" b="1" spc="-20" dirty="0">
                <a:latin typeface="LM Sans 10"/>
                <a:cs typeface="LM Sans 10"/>
              </a:rPr>
              <a:t>private </a:t>
            </a:r>
            <a:r>
              <a:rPr sz="2180" b="1" spc="-40" dirty="0">
                <a:latin typeface="LM Sans 10"/>
                <a:cs typeface="LM Sans 10"/>
              </a:rPr>
              <a:t>key </a:t>
            </a:r>
            <a:r>
              <a:rPr sz="2180" i="1" spc="99" dirty="0">
                <a:latin typeface="Times New Roman"/>
                <a:cs typeface="Times New Roman"/>
              </a:rPr>
              <a:t>k</a:t>
            </a:r>
            <a:r>
              <a:rPr sz="2378" i="1" spc="149" baseline="27777" dirty="0">
                <a:latin typeface="BABEL Unicode"/>
                <a:cs typeface="BABEL Unicode"/>
              </a:rPr>
              <a:t>j </a:t>
            </a:r>
            <a:r>
              <a:rPr sz="2180" spc="-10" dirty="0">
                <a:latin typeface="LM Sans 10"/>
                <a:cs typeface="LM Sans 10"/>
              </a:rPr>
              <a:t>that </a:t>
            </a:r>
            <a:r>
              <a:rPr sz="2180" spc="-20" dirty="0">
                <a:latin typeface="LM Sans 10"/>
                <a:cs typeface="LM Sans 10"/>
              </a:rPr>
              <a:t>is needed </a:t>
            </a:r>
            <a:r>
              <a:rPr sz="2180" spc="-10" dirty="0">
                <a:latin typeface="LM Sans 10"/>
                <a:cs typeface="LM Sans 10"/>
              </a:rPr>
              <a:t>to decode the</a:t>
            </a:r>
            <a:r>
              <a:rPr sz="2180" spc="-218" dirty="0">
                <a:latin typeface="LM Sans 10"/>
                <a:cs typeface="LM Sans 10"/>
              </a:rPr>
              <a:t> </a:t>
            </a:r>
            <a:r>
              <a:rPr sz="2180" spc="-10" dirty="0">
                <a:latin typeface="LM Sans 10"/>
                <a:cs typeface="LM Sans 10"/>
              </a:rPr>
              <a:t>ciphertext</a:t>
            </a:r>
            <a:endParaRPr sz="2180">
              <a:latin typeface="LM Sans 10"/>
              <a:cs typeface="LM Sans 10"/>
            </a:endParaRPr>
          </a:p>
          <a:p>
            <a:pPr marL="161073">
              <a:spcBef>
                <a:spcPts val="69"/>
              </a:spcBef>
            </a:pPr>
            <a:r>
              <a:rPr sz="2180" i="1" spc="-40" dirty="0">
                <a:latin typeface="Times New Roman"/>
                <a:cs typeface="Times New Roman"/>
              </a:rPr>
              <a:t>c </a:t>
            </a:r>
            <a:r>
              <a:rPr sz="2180" spc="-10" dirty="0">
                <a:latin typeface="LM Sans 10"/>
                <a:cs typeface="LM Sans 10"/>
              </a:rPr>
              <a:t>to </a:t>
            </a:r>
            <a:r>
              <a:rPr sz="2180" spc="-20" dirty="0">
                <a:latin typeface="LM Sans 10"/>
                <a:cs typeface="LM Sans 10"/>
              </a:rPr>
              <a:t>receive </a:t>
            </a:r>
            <a:r>
              <a:rPr sz="2180" spc="-10" dirty="0">
                <a:latin typeface="LM Sans 10"/>
                <a:cs typeface="LM Sans 10"/>
              </a:rPr>
              <a:t>the </a:t>
            </a:r>
            <a:r>
              <a:rPr sz="2180" spc="-30" dirty="0">
                <a:latin typeface="LM Sans 10"/>
                <a:cs typeface="LM Sans 10"/>
              </a:rPr>
              <a:t>original </a:t>
            </a:r>
            <a:r>
              <a:rPr sz="2180" spc="-10" dirty="0">
                <a:latin typeface="LM Sans 10"/>
                <a:cs typeface="LM Sans 10"/>
              </a:rPr>
              <a:t>message</a:t>
            </a:r>
            <a:r>
              <a:rPr sz="2180" spc="-277" dirty="0">
                <a:latin typeface="LM Sans 10"/>
                <a:cs typeface="LM Sans 10"/>
              </a:rPr>
              <a:t> </a:t>
            </a:r>
            <a:r>
              <a:rPr sz="2180" i="1" spc="159" dirty="0">
                <a:latin typeface="Times New Roman"/>
                <a:cs typeface="Times New Roman"/>
              </a:rPr>
              <a:t>m</a:t>
            </a:r>
            <a:r>
              <a:rPr sz="2180" spc="159" dirty="0">
                <a:latin typeface="LM Sans 10"/>
                <a:cs typeface="LM Sans 10"/>
              </a:rPr>
              <a:t>:</a:t>
            </a:r>
            <a:endParaRPr sz="2180">
              <a:latin typeface="LM Sans 10"/>
              <a:cs typeface="LM Sans 10"/>
            </a:endParaRPr>
          </a:p>
          <a:p>
            <a:pPr>
              <a:spcBef>
                <a:spcPts val="30"/>
              </a:spcBef>
            </a:pPr>
            <a:endParaRPr sz="1486">
              <a:latin typeface="LM Sans 10"/>
              <a:cs typeface="LM Sans 10"/>
            </a:endParaRPr>
          </a:p>
          <a:p>
            <a:pPr marL="113254" algn="ctr"/>
            <a:r>
              <a:rPr sz="2180" i="1" spc="317" dirty="0">
                <a:latin typeface="Times New Roman"/>
                <a:cs typeface="Times New Roman"/>
              </a:rPr>
              <a:t>m </a:t>
            </a:r>
            <a:r>
              <a:rPr sz="2180" spc="-20" dirty="0">
                <a:latin typeface="MathJax_Main"/>
                <a:cs typeface="MathJax_Main"/>
              </a:rPr>
              <a:t>= </a:t>
            </a:r>
            <a:r>
              <a:rPr sz="2180" i="1" dirty="0">
                <a:latin typeface="Times New Roman"/>
                <a:cs typeface="Times New Roman"/>
              </a:rPr>
              <a:t>g</a:t>
            </a:r>
            <a:r>
              <a:rPr sz="2180" dirty="0">
                <a:latin typeface="MathJax_Main"/>
                <a:cs typeface="MathJax_Main"/>
              </a:rPr>
              <a:t>(</a:t>
            </a:r>
            <a:r>
              <a:rPr sz="2180" i="1" dirty="0">
                <a:latin typeface="Times New Roman"/>
                <a:cs typeface="Times New Roman"/>
              </a:rPr>
              <a:t>c,</a:t>
            </a:r>
            <a:r>
              <a:rPr sz="2180" i="1" spc="-396" dirty="0">
                <a:latin typeface="Times New Roman"/>
                <a:cs typeface="Times New Roman"/>
              </a:rPr>
              <a:t> </a:t>
            </a:r>
            <a:r>
              <a:rPr sz="2180" i="1" spc="79" dirty="0">
                <a:latin typeface="Times New Roman"/>
                <a:cs typeface="Times New Roman"/>
              </a:rPr>
              <a:t>k</a:t>
            </a:r>
            <a:r>
              <a:rPr sz="2180" spc="79" dirty="0">
                <a:latin typeface="MathJax_Main"/>
                <a:cs typeface="MathJax_Main"/>
              </a:rPr>
              <a:t>)</a:t>
            </a:r>
            <a:r>
              <a:rPr sz="2180" i="1" spc="79" dirty="0">
                <a:latin typeface="Times New Roman"/>
                <a:cs typeface="Times New Roman"/>
              </a:rPr>
              <a:t>.</a:t>
            </a:r>
            <a:endParaRPr sz="2180">
              <a:latin typeface="Times New Roman"/>
              <a:cs typeface="Times New Roman"/>
            </a:endParaRPr>
          </a:p>
          <a:p>
            <a:pPr marL="161073" marR="588922">
              <a:lnSpc>
                <a:spcPct val="102699"/>
              </a:lnSpc>
              <a:spcBef>
                <a:spcPts val="2130"/>
              </a:spcBef>
            </a:pPr>
            <a:r>
              <a:rPr sz="2180" spc="-20" dirty="0">
                <a:latin typeface="LM Sans 10"/>
                <a:cs typeface="LM Sans 10"/>
              </a:rPr>
              <a:t>Both </a:t>
            </a:r>
            <a:r>
              <a:rPr sz="2180" spc="-10" dirty="0">
                <a:latin typeface="LM Sans 10"/>
                <a:cs typeface="LM Sans 10"/>
              </a:rPr>
              <a:t>the encoding technique </a:t>
            </a:r>
            <a:r>
              <a:rPr sz="2180" i="1" spc="446" dirty="0">
                <a:latin typeface="Times New Roman"/>
                <a:cs typeface="Times New Roman"/>
              </a:rPr>
              <a:t>f </a:t>
            </a:r>
            <a:r>
              <a:rPr sz="2180" spc="-20" dirty="0">
                <a:latin typeface="LM Sans 10"/>
                <a:cs typeface="LM Sans 10"/>
              </a:rPr>
              <a:t>and </a:t>
            </a:r>
            <a:r>
              <a:rPr sz="2180" spc="-10" dirty="0">
                <a:latin typeface="LM Sans 10"/>
                <a:cs typeface="LM Sans 10"/>
              </a:rPr>
              <a:t>the decoding technique </a:t>
            </a:r>
            <a:r>
              <a:rPr sz="2180" i="1" spc="-59" dirty="0">
                <a:latin typeface="Times New Roman"/>
                <a:cs typeface="Times New Roman"/>
              </a:rPr>
              <a:t>g </a:t>
            </a:r>
            <a:r>
              <a:rPr sz="2180" spc="-40" dirty="0">
                <a:latin typeface="LM Sans 10"/>
                <a:cs typeface="LM Sans 10"/>
              </a:rPr>
              <a:t>are </a:t>
            </a:r>
            <a:r>
              <a:rPr sz="2180" spc="-20" dirty="0">
                <a:latin typeface="LM Sans 10"/>
                <a:cs typeface="LM Sans 10"/>
              </a:rPr>
              <a:t>also  publically </a:t>
            </a:r>
            <a:r>
              <a:rPr sz="2180" spc="-30" dirty="0">
                <a:latin typeface="LM Sans 10"/>
                <a:cs typeface="LM Sans 10"/>
              </a:rPr>
              <a:t>known; </a:t>
            </a:r>
            <a:r>
              <a:rPr sz="2180" spc="-10" dirty="0">
                <a:latin typeface="LM Sans 10"/>
                <a:cs typeface="LM Sans 10"/>
              </a:rPr>
              <a:t>the only secret </a:t>
            </a:r>
            <a:r>
              <a:rPr sz="2180" spc="-30" dirty="0">
                <a:latin typeface="LM Sans 10"/>
                <a:cs typeface="LM Sans 10"/>
              </a:rPr>
              <a:t>information </a:t>
            </a:r>
            <a:r>
              <a:rPr sz="2180" spc="-20" dirty="0">
                <a:latin typeface="LM Sans 10"/>
                <a:cs typeface="LM Sans 10"/>
              </a:rPr>
              <a:t>is</a:t>
            </a:r>
            <a:r>
              <a:rPr sz="2180" spc="40" dirty="0">
                <a:latin typeface="LM Sans 10"/>
                <a:cs typeface="LM Sans 10"/>
              </a:rPr>
              <a:t> </a:t>
            </a:r>
            <a:r>
              <a:rPr sz="2180" i="1" spc="99" dirty="0">
                <a:latin typeface="Times New Roman"/>
                <a:cs typeface="Times New Roman"/>
              </a:rPr>
              <a:t>k</a:t>
            </a:r>
            <a:r>
              <a:rPr sz="2378" i="1" spc="149" baseline="27777" dirty="0">
                <a:latin typeface="BABEL Unicode"/>
                <a:cs typeface="BABEL Unicode"/>
              </a:rPr>
              <a:t>j</a:t>
            </a:r>
            <a:r>
              <a:rPr sz="2180" spc="99" dirty="0">
                <a:latin typeface="LM Sans 10"/>
                <a:cs typeface="LM Sans 10"/>
              </a:rPr>
              <a:t>.</a:t>
            </a:r>
            <a:endParaRPr sz="2180">
              <a:latin typeface="LM Sans 10"/>
              <a:cs typeface="LM Sans 10"/>
            </a:endParaRPr>
          </a:p>
          <a:p>
            <a:pPr marL="161073" marR="334729">
              <a:lnSpc>
                <a:spcPct val="102600"/>
              </a:lnSpc>
              <a:spcBef>
                <a:spcPts val="2348"/>
              </a:spcBef>
            </a:pPr>
            <a:r>
              <a:rPr sz="2180" spc="-10" dirty="0">
                <a:latin typeface="LM Sans 10"/>
                <a:cs typeface="LM Sans 10"/>
              </a:rPr>
              <a:t>While </a:t>
            </a:r>
            <a:r>
              <a:rPr sz="2180" spc="-20" dirty="0">
                <a:latin typeface="LM Sans 10"/>
                <a:cs typeface="LM Sans 10"/>
              </a:rPr>
              <a:t>it is </a:t>
            </a:r>
            <a:r>
              <a:rPr sz="2180" spc="-10" dirty="0">
                <a:latin typeface="LM Sans 10"/>
                <a:cs typeface="LM Sans 10"/>
              </a:rPr>
              <a:t>possible, </a:t>
            </a:r>
            <a:r>
              <a:rPr sz="2180" spc="-20" dirty="0">
                <a:latin typeface="LM Sans 10"/>
                <a:cs typeface="LM Sans 10"/>
              </a:rPr>
              <a:t>it is </a:t>
            </a:r>
            <a:r>
              <a:rPr sz="2180" spc="-10" dirty="0">
                <a:latin typeface="LM Sans 10"/>
                <a:cs typeface="LM Sans 10"/>
              </a:rPr>
              <a:t>computationally </a:t>
            </a:r>
            <a:r>
              <a:rPr sz="2180" spc="-30" dirty="0">
                <a:latin typeface="LM Sans 10"/>
                <a:cs typeface="LM Sans 10"/>
              </a:rPr>
              <a:t>difficult </a:t>
            </a:r>
            <a:r>
              <a:rPr sz="2180" spc="-10" dirty="0">
                <a:latin typeface="LM Sans 10"/>
                <a:cs typeface="LM Sans 10"/>
              </a:rPr>
              <a:t>to compute </a:t>
            </a:r>
            <a:r>
              <a:rPr sz="2180" i="1" spc="99" dirty="0">
                <a:latin typeface="Times New Roman"/>
                <a:cs typeface="Times New Roman"/>
              </a:rPr>
              <a:t>k</a:t>
            </a:r>
            <a:r>
              <a:rPr sz="2378" i="1" spc="149" baseline="27777" dirty="0">
                <a:latin typeface="BABEL Unicode"/>
                <a:cs typeface="BABEL Unicode"/>
              </a:rPr>
              <a:t>j </a:t>
            </a:r>
            <a:r>
              <a:rPr sz="2180" spc="-20" dirty="0">
                <a:latin typeface="LM Sans 10"/>
                <a:cs typeface="LM Sans 10"/>
              </a:rPr>
              <a:t>from </a:t>
            </a:r>
            <a:r>
              <a:rPr sz="2180" i="1" spc="99" dirty="0">
                <a:latin typeface="Times New Roman"/>
                <a:cs typeface="Times New Roman"/>
              </a:rPr>
              <a:t>k</a:t>
            </a:r>
            <a:r>
              <a:rPr sz="2180" spc="99" dirty="0">
                <a:latin typeface="LM Sans 10"/>
                <a:cs typeface="LM Sans 10"/>
              </a:rPr>
              <a:t>:  </a:t>
            </a:r>
            <a:r>
              <a:rPr sz="2180" spc="-10" dirty="0">
                <a:latin typeface="LM Sans 10"/>
                <a:cs typeface="LM Sans 10"/>
              </a:rPr>
              <a:t>the </a:t>
            </a:r>
            <a:r>
              <a:rPr sz="2180" b="1" spc="-40" dirty="0">
                <a:latin typeface="LM Sans 10"/>
                <a:cs typeface="LM Sans 10"/>
              </a:rPr>
              <a:t>key </a:t>
            </a:r>
            <a:r>
              <a:rPr sz="2180" b="1" spc="-10" dirty="0">
                <a:latin typeface="LM Sans 10"/>
                <a:cs typeface="LM Sans 10"/>
              </a:rPr>
              <a:t>pair </a:t>
            </a:r>
            <a:r>
              <a:rPr sz="2180" spc="-10" dirty="0">
                <a:latin typeface="LM Sans 10"/>
                <a:cs typeface="LM Sans 10"/>
              </a:rPr>
              <a:t>can </a:t>
            </a:r>
            <a:r>
              <a:rPr sz="2180" spc="20" dirty="0">
                <a:latin typeface="LM Sans 10"/>
                <a:cs typeface="LM Sans 10"/>
              </a:rPr>
              <a:t>be </a:t>
            </a:r>
            <a:r>
              <a:rPr sz="2180" spc="-10" dirty="0">
                <a:latin typeface="LM Sans 10"/>
                <a:cs typeface="LM Sans 10"/>
              </a:rPr>
              <a:t>chosen so that </a:t>
            </a:r>
            <a:r>
              <a:rPr sz="2180" spc="-20" dirty="0">
                <a:latin typeface="LM Sans 10"/>
                <a:cs typeface="LM Sans 10"/>
              </a:rPr>
              <a:t>in </a:t>
            </a:r>
            <a:r>
              <a:rPr sz="2180" spc="-10" dirty="0">
                <a:latin typeface="LM Sans 10"/>
                <a:cs typeface="LM Sans 10"/>
              </a:rPr>
              <a:t>the </a:t>
            </a:r>
            <a:r>
              <a:rPr sz="2180" spc="-20" dirty="0">
                <a:latin typeface="LM Sans 10"/>
                <a:cs typeface="LM Sans 10"/>
              </a:rPr>
              <a:t>amount </a:t>
            </a:r>
            <a:r>
              <a:rPr sz="2180" spc="-10" dirty="0">
                <a:latin typeface="LM Sans 10"/>
                <a:cs typeface="LM Sans 10"/>
              </a:rPr>
              <a:t>of time </a:t>
            </a:r>
            <a:r>
              <a:rPr sz="2180" spc="-20" dirty="0">
                <a:latin typeface="LM Sans 10"/>
                <a:cs typeface="LM Sans 10"/>
              </a:rPr>
              <a:t>it takes </a:t>
            </a:r>
            <a:r>
              <a:rPr sz="2180" spc="-10" dirty="0">
                <a:latin typeface="LM Sans 10"/>
                <a:cs typeface="LM Sans 10"/>
              </a:rPr>
              <a:t>to  </a:t>
            </a:r>
            <a:r>
              <a:rPr sz="2180" spc="-20" dirty="0">
                <a:latin typeface="LM Sans 10"/>
                <a:cs typeface="LM Sans 10"/>
              </a:rPr>
              <a:t>derive </a:t>
            </a:r>
            <a:r>
              <a:rPr sz="2180" i="1" spc="99" dirty="0">
                <a:latin typeface="Times New Roman"/>
                <a:cs typeface="Times New Roman"/>
              </a:rPr>
              <a:t>k</a:t>
            </a:r>
            <a:r>
              <a:rPr sz="2378" i="1" spc="149" baseline="27777" dirty="0">
                <a:latin typeface="BABEL Unicode"/>
                <a:cs typeface="BABEL Unicode"/>
              </a:rPr>
              <a:t>j </a:t>
            </a:r>
            <a:r>
              <a:rPr sz="2180" spc="-20" dirty="0">
                <a:latin typeface="LM Sans 10"/>
                <a:cs typeface="LM Sans 10"/>
              </a:rPr>
              <a:t>from </a:t>
            </a:r>
            <a:r>
              <a:rPr sz="2180" i="1" spc="99" dirty="0">
                <a:latin typeface="Times New Roman"/>
                <a:cs typeface="Times New Roman"/>
              </a:rPr>
              <a:t>k</a:t>
            </a:r>
            <a:r>
              <a:rPr sz="2180" spc="99" dirty="0">
                <a:latin typeface="LM Sans 10"/>
                <a:cs typeface="LM Sans 10"/>
              </a:rPr>
              <a:t>, </a:t>
            </a:r>
            <a:r>
              <a:rPr sz="2180" spc="-10" dirty="0">
                <a:latin typeface="LM Sans 10"/>
                <a:cs typeface="LM Sans 10"/>
              </a:rPr>
              <a:t>the </a:t>
            </a:r>
            <a:r>
              <a:rPr sz="2180" spc="-30" dirty="0">
                <a:latin typeface="LM Sans 10"/>
                <a:cs typeface="LM Sans 10"/>
              </a:rPr>
              <a:t>information </a:t>
            </a:r>
            <a:r>
              <a:rPr sz="2180" i="1" spc="317" dirty="0">
                <a:latin typeface="Times New Roman"/>
                <a:cs typeface="Times New Roman"/>
              </a:rPr>
              <a:t>m </a:t>
            </a:r>
            <a:r>
              <a:rPr sz="2180" spc="-20" dirty="0">
                <a:latin typeface="LM Sans 10"/>
                <a:cs typeface="LM Sans 10"/>
              </a:rPr>
              <a:t>no longer has </a:t>
            </a:r>
            <a:r>
              <a:rPr sz="2180" spc="-10" dirty="0">
                <a:latin typeface="LM Sans 10"/>
                <a:cs typeface="LM Sans 10"/>
              </a:rPr>
              <a:t>significant</a:t>
            </a:r>
            <a:r>
              <a:rPr sz="2180" spc="-404" dirty="0">
                <a:latin typeface="LM Sans 10"/>
                <a:cs typeface="LM Sans 10"/>
              </a:rPr>
              <a:t> </a:t>
            </a:r>
            <a:r>
              <a:rPr sz="2180" spc="-10" dirty="0">
                <a:latin typeface="LM Sans 10"/>
                <a:cs typeface="LM Sans 10"/>
              </a:rPr>
              <a:t>value.</a:t>
            </a:r>
            <a:endParaRPr sz="2180">
              <a:latin typeface="LM Sans 10"/>
              <a:cs typeface="LM Sans 10"/>
            </a:endParaRPr>
          </a:p>
        </p:txBody>
      </p:sp>
    </p:spTree>
    <p:extLst>
      <p:ext uri="{BB962C8B-B14F-4D97-AF65-F5344CB8AC3E}">
        <p14:creationId xmlns:p14="http://schemas.microsoft.com/office/powerpoint/2010/main" val="431492186"/>
      </p:ext>
    </p:extLst>
  </p:cSld>
  <p:clrMapOvr>
    <a:masterClrMapping/>
  </p:clrMapOvr>
  <p:transition>
    <p:cut/>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object 43"/>
          <p:cNvSpPr txBox="1"/>
          <p:nvPr/>
        </p:nvSpPr>
        <p:spPr>
          <a:xfrm>
            <a:off x="1528195" y="503867"/>
            <a:ext cx="9131836" cy="199518"/>
          </a:xfrm>
          <a:prstGeom prst="rect">
            <a:avLst/>
          </a:prstGeom>
          <a:solidFill>
            <a:srgbClr val="8484D1"/>
          </a:solidFill>
        </p:spPr>
        <p:txBody>
          <a:bodyPr vert="horz" wrap="square" lIns="0" tIns="16359" rIns="0" bIns="0" rtlCol="0">
            <a:spAutoFit/>
          </a:bodyPr>
          <a:lstStyle/>
          <a:p>
            <a:pPr marL="213925">
              <a:spcBef>
                <a:spcPts val="129"/>
              </a:spcBef>
            </a:pPr>
            <a:r>
              <a:rPr sz="1189" spc="-10" dirty="0">
                <a:solidFill>
                  <a:srgbClr val="FFFFFF"/>
                </a:solidFill>
                <a:latin typeface="LM Sans 8"/>
                <a:cs typeface="LM Sans 8"/>
              </a:rPr>
              <a:t>RSA</a:t>
            </a:r>
            <a:r>
              <a:rPr sz="1189" spc="-20" dirty="0">
                <a:solidFill>
                  <a:srgbClr val="FFFFFF"/>
                </a:solidFill>
                <a:latin typeface="LM Sans 8"/>
                <a:cs typeface="LM Sans 8"/>
              </a:rPr>
              <a:t> </a:t>
            </a:r>
            <a:r>
              <a:rPr sz="1189" spc="-10" dirty="0">
                <a:solidFill>
                  <a:srgbClr val="FFFFFF"/>
                </a:solidFill>
                <a:latin typeface="LM Sans 8"/>
                <a:cs typeface="LM Sans 8"/>
              </a:rPr>
              <a:t>cryptosystem</a:t>
            </a:r>
            <a:endParaRPr sz="1189">
              <a:latin typeface="LM Sans 8"/>
              <a:cs typeface="LM Sans 8"/>
            </a:endParaRPr>
          </a:p>
        </p:txBody>
      </p:sp>
      <p:sp>
        <p:nvSpPr>
          <p:cNvPr id="44" name="object 44"/>
          <p:cNvSpPr txBox="1"/>
          <p:nvPr/>
        </p:nvSpPr>
        <p:spPr>
          <a:xfrm>
            <a:off x="1691880" y="840275"/>
            <a:ext cx="8794599" cy="5754902"/>
          </a:xfrm>
          <a:prstGeom prst="rect">
            <a:avLst/>
          </a:prstGeom>
        </p:spPr>
        <p:txBody>
          <a:bodyPr vert="horz" wrap="square" lIns="0" tIns="83051" rIns="0" bIns="0" rtlCol="0">
            <a:spAutoFit/>
          </a:bodyPr>
          <a:lstStyle/>
          <a:p>
            <a:pPr marL="50335">
              <a:spcBef>
                <a:spcPts val="654"/>
              </a:spcBef>
            </a:pPr>
            <a:r>
              <a:rPr sz="2774" spc="40" dirty="0">
                <a:solidFill>
                  <a:srgbClr val="3333B2"/>
                </a:solidFill>
                <a:latin typeface="LM Sans 12"/>
                <a:cs typeface="LM Sans 12"/>
              </a:rPr>
              <a:t>RSA</a:t>
            </a:r>
            <a:r>
              <a:rPr sz="2774" spc="10" dirty="0">
                <a:solidFill>
                  <a:srgbClr val="3333B2"/>
                </a:solidFill>
                <a:latin typeface="LM Sans 12"/>
                <a:cs typeface="LM Sans 12"/>
              </a:rPr>
              <a:t> </a:t>
            </a:r>
            <a:r>
              <a:rPr sz="2774" spc="20" dirty="0">
                <a:solidFill>
                  <a:srgbClr val="3333B2"/>
                </a:solidFill>
                <a:latin typeface="LM Sans 12"/>
                <a:cs typeface="LM Sans 12"/>
              </a:rPr>
              <a:t>Cryptosystem</a:t>
            </a:r>
            <a:endParaRPr sz="2774">
              <a:latin typeface="LM Sans 12"/>
              <a:cs typeface="LM Sans 12"/>
            </a:endParaRPr>
          </a:p>
          <a:p>
            <a:pPr marL="110737" marR="85570">
              <a:lnSpc>
                <a:spcPct val="102600"/>
              </a:lnSpc>
              <a:spcBef>
                <a:spcPts val="226"/>
              </a:spcBef>
            </a:pPr>
            <a:r>
              <a:rPr sz="2180" spc="-20" dirty="0">
                <a:latin typeface="LM Sans 10"/>
                <a:cs typeface="LM Sans 10"/>
              </a:rPr>
              <a:t>The </a:t>
            </a:r>
            <a:r>
              <a:rPr sz="2180" spc="-10" dirty="0">
                <a:latin typeface="LM Sans 10"/>
                <a:cs typeface="LM Sans 10"/>
              </a:rPr>
              <a:t>most </a:t>
            </a:r>
            <a:r>
              <a:rPr sz="2180" spc="-20" dirty="0">
                <a:latin typeface="LM Sans 10"/>
                <a:cs typeface="LM Sans 10"/>
              </a:rPr>
              <a:t>common </a:t>
            </a:r>
            <a:r>
              <a:rPr sz="2180" spc="-40" dirty="0">
                <a:latin typeface="LM Sans 10"/>
                <a:cs typeface="LM Sans 10"/>
              </a:rPr>
              <a:t>form </a:t>
            </a:r>
            <a:r>
              <a:rPr sz="2180" spc="-10" dirty="0">
                <a:latin typeface="LM Sans 10"/>
                <a:cs typeface="LM Sans 10"/>
              </a:rPr>
              <a:t>of </a:t>
            </a:r>
            <a:r>
              <a:rPr sz="2180" spc="-20" dirty="0">
                <a:latin typeface="LM Sans 10"/>
                <a:cs typeface="LM Sans 10"/>
              </a:rPr>
              <a:t>public </a:t>
            </a:r>
            <a:r>
              <a:rPr sz="2180" spc="-40" dirty="0">
                <a:latin typeface="LM Sans 10"/>
                <a:cs typeface="LM Sans 10"/>
              </a:rPr>
              <a:t>key </a:t>
            </a:r>
            <a:r>
              <a:rPr sz="2180" spc="-10" dirty="0">
                <a:latin typeface="LM Sans 10"/>
                <a:cs typeface="LM Sans 10"/>
              </a:rPr>
              <a:t>cryptosystem </a:t>
            </a:r>
            <a:r>
              <a:rPr sz="2180" spc="-20" dirty="0">
                <a:latin typeface="LM Sans 10"/>
                <a:cs typeface="LM Sans 10"/>
              </a:rPr>
              <a:t>is RSA, </a:t>
            </a:r>
            <a:r>
              <a:rPr sz="2180" spc="-10" dirty="0">
                <a:latin typeface="LM Sans 10"/>
                <a:cs typeface="LM Sans 10"/>
              </a:rPr>
              <a:t>which stands  </a:t>
            </a:r>
            <a:r>
              <a:rPr sz="2180" spc="-40" dirty="0">
                <a:latin typeface="LM Sans 10"/>
                <a:cs typeface="LM Sans 10"/>
              </a:rPr>
              <a:t>for </a:t>
            </a:r>
            <a:r>
              <a:rPr sz="2180" spc="-20" dirty="0">
                <a:latin typeface="LM Sans 10"/>
                <a:cs typeface="LM Sans 10"/>
              </a:rPr>
              <a:t>Rivest, Shamir, and Adleman, who invented it. It is based </a:t>
            </a:r>
            <a:r>
              <a:rPr sz="2180" spc="-10" dirty="0">
                <a:latin typeface="LM Sans 10"/>
                <a:cs typeface="LM Sans 10"/>
              </a:rPr>
              <a:t>on </a:t>
            </a:r>
            <a:r>
              <a:rPr sz="2180" spc="-20" dirty="0">
                <a:latin typeface="LM Sans 10"/>
                <a:cs typeface="LM Sans 10"/>
              </a:rPr>
              <a:t>modular  </a:t>
            </a:r>
            <a:r>
              <a:rPr sz="2180" spc="-30" dirty="0">
                <a:latin typeface="LM Sans 10"/>
                <a:cs typeface="LM Sans 10"/>
              </a:rPr>
              <a:t>arithmetic </a:t>
            </a:r>
            <a:r>
              <a:rPr sz="2180" spc="-20" dirty="0">
                <a:latin typeface="LM Sans 10"/>
                <a:cs typeface="LM Sans 10"/>
              </a:rPr>
              <a:t>and </a:t>
            </a:r>
            <a:r>
              <a:rPr sz="2180" spc="-30" dirty="0">
                <a:latin typeface="LM Sans 10"/>
                <a:cs typeface="LM Sans 10"/>
              </a:rPr>
              <a:t>large primes, </a:t>
            </a:r>
            <a:r>
              <a:rPr sz="2180" spc="-20" dirty="0">
                <a:latin typeface="LM Sans 10"/>
                <a:cs typeface="LM Sans 10"/>
              </a:rPr>
              <a:t>and its security </a:t>
            </a:r>
            <a:r>
              <a:rPr sz="2180" spc="-10" dirty="0">
                <a:latin typeface="LM Sans 10"/>
                <a:cs typeface="LM Sans 10"/>
              </a:rPr>
              <a:t>comes </a:t>
            </a:r>
            <a:r>
              <a:rPr sz="2180" spc="-20" dirty="0">
                <a:latin typeface="LM Sans 10"/>
                <a:cs typeface="LM Sans 10"/>
              </a:rPr>
              <a:t>from </a:t>
            </a:r>
            <a:r>
              <a:rPr sz="2180" spc="-10" dirty="0">
                <a:latin typeface="LM Sans 10"/>
                <a:cs typeface="LM Sans 10"/>
              </a:rPr>
              <a:t>the computational  </a:t>
            </a:r>
            <a:r>
              <a:rPr sz="2180" spc="-30" dirty="0">
                <a:latin typeface="LM Sans 10"/>
                <a:cs typeface="LM Sans 10"/>
              </a:rPr>
              <a:t>difficulty </a:t>
            </a:r>
            <a:r>
              <a:rPr sz="2180" spc="-10" dirty="0">
                <a:latin typeface="LM Sans 10"/>
                <a:cs typeface="LM Sans 10"/>
              </a:rPr>
              <a:t>of </a:t>
            </a:r>
            <a:r>
              <a:rPr sz="2180" spc="-30" dirty="0">
                <a:latin typeface="LM Sans 10"/>
                <a:cs typeface="LM Sans 10"/>
              </a:rPr>
              <a:t>factoring large</a:t>
            </a:r>
            <a:r>
              <a:rPr sz="2180" spc="20" dirty="0">
                <a:latin typeface="LM Sans 10"/>
                <a:cs typeface="LM Sans 10"/>
              </a:rPr>
              <a:t> </a:t>
            </a:r>
            <a:r>
              <a:rPr sz="2180" spc="-10" dirty="0">
                <a:latin typeface="LM Sans 10"/>
                <a:cs typeface="LM Sans 10"/>
              </a:rPr>
              <a:t>numbers.</a:t>
            </a:r>
            <a:endParaRPr sz="2180">
              <a:latin typeface="LM Sans 10"/>
              <a:cs typeface="LM Sans 10"/>
            </a:endParaRPr>
          </a:p>
          <a:p>
            <a:pPr marL="110737" marR="85570">
              <a:lnSpc>
                <a:spcPct val="102600"/>
              </a:lnSpc>
              <a:spcBef>
                <a:spcPts val="1575"/>
              </a:spcBef>
            </a:pPr>
            <a:r>
              <a:rPr sz="2180" spc="-20" dirty="0">
                <a:latin typeface="LM Sans 10"/>
                <a:cs typeface="LM Sans 10"/>
              </a:rPr>
              <a:t>The idea is as </a:t>
            </a:r>
            <a:r>
              <a:rPr sz="2180" spc="-30" dirty="0">
                <a:latin typeface="LM Sans 10"/>
                <a:cs typeface="LM Sans 10"/>
              </a:rPr>
              <a:t>follows: </a:t>
            </a:r>
            <a:r>
              <a:rPr sz="2180" spc="-10" dirty="0">
                <a:latin typeface="LM Sans 10"/>
                <a:cs typeface="LM Sans 10"/>
              </a:rPr>
              <a:t>select </a:t>
            </a:r>
            <a:r>
              <a:rPr sz="2180" i="1" spc="-10" dirty="0">
                <a:latin typeface="Times New Roman"/>
                <a:cs typeface="Times New Roman"/>
              </a:rPr>
              <a:t>p </a:t>
            </a:r>
            <a:r>
              <a:rPr sz="2180" spc="-20" dirty="0">
                <a:latin typeface="LM Sans 10"/>
                <a:cs typeface="LM Sans 10"/>
              </a:rPr>
              <a:t>and </a:t>
            </a:r>
            <a:r>
              <a:rPr sz="2180" i="1" spc="-129" dirty="0">
                <a:latin typeface="Times New Roman"/>
                <a:cs typeface="Times New Roman"/>
              </a:rPr>
              <a:t>q </a:t>
            </a:r>
            <a:r>
              <a:rPr sz="2180" spc="-10" dirty="0">
                <a:latin typeface="LM Sans 10"/>
                <a:cs typeface="LM Sans 10"/>
              </a:rPr>
              <a:t>to </a:t>
            </a:r>
            <a:r>
              <a:rPr sz="2180" spc="20" dirty="0">
                <a:latin typeface="LM Sans 10"/>
                <a:cs typeface="LM Sans 10"/>
              </a:rPr>
              <a:t>be </a:t>
            </a:r>
            <a:r>
              <a:rPr sz="2180" spc="-30" dirty="0">
                <a:latin typeface="LM Sans 10"/>
                <a:cs typeface="LM Sans 10"/>
              </a:rPr>
              <a:t>large primes </a:t>
            </a:r>
            <a:r>
              <a:rPr sz="2180" spc="-20" dirty="0">
                <a:latin typeface="LM Sans 10"/>
                <a:cs typeface="LM Sans 10"/>
              </a:rPr>
              <a:t>(at least </a:t>
            </a:r>
            <a:r>
              <a:rPr sz="2180" spc="-10" dirty="0">
                <a:latin typeface="LM Sans 10"/>
                <a:cs typeface="LM Sans 10"/>
              </a:rPr>
              <a:t>several  </a:t>
            </a:r>
            <a:r>
              <a:rPr sz="2180" spc="-20" dirty="0">
                <a:latin typeface="LM Sans 10"/>
                <a:cs typeface="LM Sans 10"/>
              </a:rPr>
              <a:t>hundred digits); </a:t>
            </a:r>
            <a:r>
              <a:rPr sz="2180" spc="-10" dirty="0">
                <a:latin typeface="LM Sans 10"/>
                <a:cs typeface="LM Sans 10"/>
              </a:rPr>
              <a:t>the </a:t>
            </a:r>
            <a:r>
              <a:rPr sz="2180" spc="-20" dirty="0">
                <a:latin typeface="LM Sans 10"/>
                <a:cs typeface="LM Sans 10"/>
              </a:rPr>
              <a:t>degree </a:t>
            </a:r>
            <a:r>
              <a:rPr sz="2180" spc="-10" dirty="0">
                <a:latin typeface="LM Sans 10"/>
                <a:cs typeface="LM Sans 10"/>
              </a:rPr>
              <a:t>of </a:t>
            </a:r>
            <a:r>
              <a:rPr sz="2180" spc="-20" dirty="0">
                <a:latin typeface="LM Sans 10"/>
                <a:cs typeface="LM Sans 10"/>
              </a:rPr>
              <a:t>security is </a:t>
            </a:r>
            <a:r>
              <a:rPr sz="2180" spc="-10" dirty="0">
                <a:latin typeface="LM Sans 10"/>
                <a:cs typeface="LM Sans 10"/>
              </a:rPr>
              <a:t>dependent on the size of </a:t>
            </a:r>
            <a:r>
              <a:rPr sz="2180" i="1" spc="-10" dirty="0">
                <a:latin typeface="Times New Roman"/>
                <a:cs typeface="Times New Roman"/>
              </a:rPr>
              <a:t>p </a:t>
            </a:r>
            <a:r>
              <a:rPr sz="2180" spc="-20" dirty="0">
                <a:latin typeface="LM Sans 10"/>
                <a:cs typeface="LM Sans 10"/>
              </a:rPr>
              <a:t>and </a:t>
            </a:r>
            <a:r>
              <a:rPr sz="2180" i="1" spc="-40" dirty="0">
                <a:latin typeface="Times New Roman"/>
                <a:cs typeface="Times New Roman"/>
              </a:rPr>
              <a:t>q</a:t>
            </a:r>
            <a:r>
              <a:rPr sz="2180" spc="-40" dirty="0">
                <a:latin typeface="LM Sans 10"/>
                <a:cs typeface="LM Sans 10"/>
              </a:rPr>
              <a:t>.  </a:t>
            </a:r>
            <a:r>
              <a:rPr sz="2180" spc="-79" dirty="0">
                <a:latin typeface="LM Sans 10"/>
                <a:cs typeface="LM Sans 10"/>
              </a:rPr>
              <a:t>Take </a:t>
            </a:r>
            <a:r>
              <a:rPr sz="2180" i="1" spc="198" dirty="0">
                <a:latin typeface="Times New Roman"/>
                <a:cs typeface="Times New Roman"/>
              </a:rPr>
              <a:t>n </a:t>
            </a:r>
            <a:r>
              <a:rPr sz="2180" spc="-20" dirty="0">
                <a:latin typeface="MathJax_Main"/>
                <a:cs typeface="MathJax_Main"/>
              </a:rPr>
              <a:t>= </a:t>
            </a:r>
            <a:r>
              <a:rPr sz="2180" i="1" spc="-30" dirty="0">
                <a:latin typeface="Times New Roman"/>
                <a:cs typeface="Times New Roman"/>
              </a:rPr>
              <a:t>pq</a:t>
            </a:r>
            <a:r>
              <a:rPr sz="2180" spc="-30" dirty="0">
                <a:latin typeface="LM Sans 10"/>
                <a:cs typeface="LM Sans 10"/>
              </a:rPr>
              <a:t>. </a:t>
            </a:r>
            <a:r>
              <a:rPr sz="2180" spc="-20" dirty="0">
                <a:latin typeface="LM Sans 10"/>
                <a:cs typeface="LM Sans 10"/>
              </a:rPr>
              <a:t>Then </a:t>
            </a:r>
            <a:r>
              <a:rPr sz="2180" spc="-10" dirty="0">
                <a:latin typeface="LM Sans 10"/>
                <a:cs typeface="LM Sans 10"/>
              </a:rPr>
              <a:t>the </a:t>
            </a:r>
            <a:r>
              <a:rPr sz="2180" b="1" spc="-10" dirty="0">
                <a:latin typeface="LM Sans 10"/>
                <a:cs typeface="LM Sans 10"/>
              </a:rPr>
              <a:t>public </a:t>
            </a:r>
            <a:r>
              <a:rPr sz="2180" b="1" spc="-40" dirty="0">
                <a:latin typeface="LM Sans 10"/>
                <a:cs typeface="LM Sans 10"/>
              </a:rPr>
              <a:t>key </a:t>
            </a:r>
            <a:r>
              <a:rPr sz="2180" spc="-20" dirty="0">
                <a:latin typeface="LM Sans 10"/>
                <a:cs typeface="LM Sans 10"/>
              </a:rPr>
              <a:t>is </a:t>
            </a:r>
            <a:r>
              <a:rPr sz="2180" spc="-10" dirty="0">
                <a:latin typeface="LM Sans 10"/>
                <a:cs typeface="LM Sans 10"/>
              </a:rPr>
              <a:t>a </a:t>
            </a:r>
            <a:r>
              <a:rPr sz="2180" spc="-20" dirty="0">
                <a:latin typeface="LM Sans 10"/>
                <a:cs typeface="LM Sans 10"/>
              </a:rPr>
              <a:t>pair </a:t>
            </a:r>
            <a:r>
              <a:rPr sz="2180" i="1" spc="159" dirty="0">
                <a:latin typeface="Times New Roman"/>
                <a:cs typeface="Times New Roman"/>
              </a:rPr>
              <a:t>k </a:t>
            </a:r>
            <a:r>
              <a:rPr sz="2180" spc="-20" dirty="0">
                <a:latin typeface="MathJax_Main"/>
                <a:cs typeface="MathJax_Main"/>
              </a:rPr>
              <a:t>= </a:t>
            </a:r>
            <a:r>
              <a:rPr sz="2180" spc="79" dirty="0">
                <a:latin typeface="MathJax_Main"/>
                <a:cs typeface="MathJax_Main"/>
              </a:rPr>
              <a:t>(</a:t>
            </a:r>
            <a:r>
              <a:rPr sz="2180" i="1" spc="79" dirty="0">
                <a:latin typeface="Times New Roman"/>
                <a:cs typeface="Times New Roman"/>
              </a:rPr>
              <a:t>n, </a:t>
            </a:r>
            <a:r>
              <a:rPr sz="2180" i="1" spc="10" dirty="0">
                <a:latin typeface="Times New Roman"/>
                <a:cs typeface="Times New Roman"/>
              </a:rPr>
              <a:t>e</a:t>
            </a:r>
            <a:r>
              <a:rPr sz="2180" spc="10" dirty="0">
                <a:latin typeface="MathJax_Main"/>
                <a:cs typeface="MathJax_Main"/>
              </a:rPr>
              <a:t>) </a:t>
            </a:r>
            <a:r>
              <a:rPr sz="2180" spc="-10" dirty="0">
                <a:latin typeface="LM Sans 10"/>
                <a:cs typeface="LM Sans 10"/>
              </a:rPr>
              <a:t>such</a:t>
            </a:r>
            <a:r>
              <a:rPr sz="2180" spc="119" dirty="0">
                <a:latin typeface="LM Sans 10"/>
                <a:cs typeface="LM Sans 10"/>
              </a:rPr>
              <a:t> </a:t>
            </a:r>
            <a:r>
              <a:rPr sz="2180" spc="-10" dirty="0">
                <a:latin typeface="LM Sans 10"/>
                <a:cs typeface="LM Sans 10"/>
              </a:rPr>
              <a:t>that:</a:t>
            </a:r>
            <a:endParaRPr sz="2180">
              <a:latin typeface="LM Sans 10"/>
              <a:cs typeface="LM Sans 10"/>
            </a:endParaRPr>
          </a:p>
          <a:p>
            <a:pPr marL="8809" algn="ctr">
              <a:spcBef>
                <a:spcPts val="1060"/>
              </a:spcBef>
            </a:pPr>
            <a:r>
              <a:rPr sz="2180" dirty="0">
                <a:latin typeface="MathJax_Main"/>
                <a:cs typeface="MathJax_Main"/>
              </a:rPr>
              <a:t>gcd(</a:t>
            </a:r>
            <a:r>
              <a:rPr sz="2180" i="1" dirty="0">
                <a:latin typeface="Times New Roman"/>
                <a:cs typeface="Times New Roman"/>
              </a:rPr>
              <a:t>e,</a:t>
            </a:r>
            <a:r>
              <a:rPr sz="2180" i="1" spc="-198" dirty="0">
                <a:latin typeface="Times New Roman"/>
                <a:cs typeface="Times New Roman"/>
              </a:rPr>
              <a:t> </a:t>
            </a:r>
            <a:r>
              <a:rPr sz="2180" spc="-10" dirty="0">
                <a:latin typeface="MathJax_Main"/>
                <a:cs typeface="MathJax_Main"/>
              </a:rPr>
              <a:t>(</a:t>
            </a:r>
            <a:r>
              <a:rPr sz="2180" i="1" spc="-10" dirty="0">
                <a:latin typeface="Times New Roman"/>
                <a:cs typeface="Times New Roman"/>
              </a:rPr>
              <a:t>p</a:t>
            </a:r>
            <a:r>
              <a:rPr sz="2180" i="1" spc="-69" dirty="0">
                <a:latin typeface="Times New Roman"/>
                <a:cs typeface="Times New Roman"/>
              </a:rPr>
              <a:t> </a:t>
            </a:r>
            <a:r>
              <a:rPr sz="2180" i="1" spc="404" dirty="0">
                <a:latin typeface="Arial"/>
                <a:cs typeface="Arial"/>
              </a:rPr>
              <a:t>−</a:t>
            </a:r>
            <a:r>
              <a:rPr sz="2180" i="1" spc="-129" dirty="0">
                <a:latin typeface="Arial"/>
                <a:cs typeface="Arial"/>
              </a:rPr>
              <a:t> </a:t>
            </a:r>
            <a:r>
              <a:rPr sz="2180" spc="-40" dirty="0">
                <a:latin typeface="MathJax_Main"/>
                <a:cs typeface="MathJax_Main"/>
              </a:rPr>
              <a:t>1)(</a:t>
            </a:r>
            <a:r>
              <a:rPr sz="2180" i="1" spc="-40" dirty="0">
                <a:latin typeface="Times New Roman"/>
                <a:cs typeface="Times New Roman"/>
              </a:rPr>
              <a:t>q</a:t>
            </a:r>
            <a:r>
              <a:rPr sz="2180" i="1" spc="10" dirty="0">
                <a:latin typeface="Times New Roman"/>
                <a:cs typeface="Times New Roman"/>
              </a:rPr>
              <a:t> </a:t>
            </a:r>
            <a:r>
              <a:rPr sz="2180" i="1" spc="404" dirty="0">
                <a:latin typeface="Arial"/>
                <a:cs typeface="Arial"/>
              </a:rPr>
              <a:t>−</a:t>
            </a:r>
            <a:r>
              <a:rPr sz="2180" i="1" spc="-139" dirty="0">
                <a:latin typeface="Arial"/>
                <a:cs typeface="Arial"/>
              </a:rPr>
              <a:t> </a:t>
            </a:r>
            <a:r>
              <a:rPr sz="2180" spc="-10" dirty="0">
                <a:latin typeface="MathJax_Main"/>
                <a:cs typeface="MathJax_Main"/>
              </a:rPr>
              <a:t>1))</a:t>
            </a:r>
            <a:r>
              <a:rPr sz="2180" spc="50" dirty="0">
                <a:latin typeface="MathJax_Main"/>
                <a:cs typeface="MathJax_Main"/>
              </a:rPr>
              <a:t> </a:t>
            </a:r>
            <a:r>
              <a:rPr sz="2180" spc="-20" dirty="0">
                <a:latin typeface="MathJax_Main"/>
                <a:cs typeface="MathJax_Main"/>
              </a:rPr>
              <a:t>=</a:t>
            </a:r>
            <a:r>
              <a:rPr sz="2180" spc="50" dirty="0">
                <a:latin typeface="MathJax_Main"/>
                <a:cs typeface="MathJax_Main"/>
              </a:rPr>
              <a:t> </a:t>
            </a:r>
            <a:r>
              <a:rPr sz="2180" spc="20" dirty="0">
                <a:latin typeface="MathJax_Main"/>
                <a:cs typeface="MathJax_Main"/>
              </a:rPr>
              <a:t>1</a:t>
            </a:r>
            <a:r>
              <a:rPr sz="2180" i="1" spc="20" dirty="0">
                <a:latin typeface="Times New Roman"/>
                <a:cs typeface="Times New Roman"/>
              </a:rPr>
              <a:t>.</a:t>
            </a:r>
            <a:endParaRPr sz="2180">
              <a:latin typeface="Times New Roman"/>
              <a:cs typeface="Times New Roman"/>
            </a:endParaRPr>
          </a:p>
          <a:p>
            <a:pPr marL="110737">
              <a:spcBef>
                <a:spcPts val="1060"/>
              </a:spcBef>
            </a:pPr>
            <a:r>
              <a:rPr sz="2180" spc="-20" dirty="0">
                <a:latin typeface="LM Sans 10"/>
                <a:cs typeface="LM Sans 10"/>
              </a:rPr>
              <a:t>The </a:t>
            </a:r>
            <a:r>
              <a:rPr sz="2180" b="1" spc="-10" dirty="0">
                <a:latin typeface="LM Sans 10"/>
                <a:cs typeface="LM Sans 10"/>
              </a:rPr>
              <a:t>encoding function</a:t>
            </a:r>
            <a:r>
              <a:rPr sz="2180" b="1" spc="-89" dirty="0">
                <a:latin typeface="LM Sans 10"/>
                <a:cs typeface="LM Sans 10"/>
              </a:rPr>
              <a:t> </a:t>
            </a:r>
            <a:r>
              <a:rPr sz="2180" spc="-20" dirty="0">
                <a:latin typeface="LM Sans 10"/>
                <a:cs typeface="LM Sans 10"/>
              </a:rPr>
              <a:t>is:</a:t>
            </a:r>
            <a:endParaRPr sz="2180">
              <a:latin typeface="LM Sans 10"/>
              <a:cs typeface="LM Sans 10"/>
            </a:endParaRPr>
          </a:p>
          <a:p>
            <a:pPr marL="8809" algn="ctr">
              <a:spcBef>
                <a:spcPts val="1050"/>
              </a:spcBef>
              <a:tabLst>
                <a:tab pos="1893861" algn="l"/>
              </a:tabLst>
            </a:pPr>
            <a:r>
              <a:rPr sz="2180" i="1" spc="446" dirty="0">
                <a:latin typeface="Times New Roman"/>
                <a:cs typeface="Times New Roman"/>
              </a:rPr>
              <a:t>f</a:t>
            </a:r>
            <a:r>
              <a:rPr sz="2180" i="1" spc="-317" dirty="0">
                <a:latin typeface="Times New Roman"/>
                <a:cs typeface="Times New Roman"/>
              </a:rPr>
              <a:t> </a:t>
            </a:r>
            <a:r>
              <a:rPr sz="2180" spc="119" dirty="0">
                <a:latin typeface="MathJax_Main"/>
                <a:cs typeface="MathJax_Main"/>
              </a:rPr>
              <a:t>(</a:t>
            </a:r>
            <a:r>
              <a:rPr sz="2180" i="1" spc="119" dirty="0">
                <a:latin typeface="Times New Roman"/>
                <a:cs typeface="Times New Roman"/>
              </a:rPr>
              <a:t>m,</a:t>
            </a:r>
            <a:r>
              <a:rPr sz="2180" i="1" spc="-188" dirty="0">
                <a:latin typeface="Times New Roman"/>
                <a:cs typeface="Times New Roman"/>
              </a:rPr>
              <a:t> </a:t>
            </a:r>
            <a:r>
              <a:rPr sz="2180" i="1" spc="99" dirty="0">
                <a:latin typeface="Times New Roman"/>
                <a:cs typeface="Times New Roman"/>
              </a:rPr>
              <a:t>k</a:t>
            </a:r>
            <a:r>
              <a:rPr sz="2180" spc="99" dirty="0">
                <a:latin typeface="MathJax_Main"/>
                <a:cs typeface="MathJax_Main"/>
              </a:rPr>
              <a:t>)</a:t>
            </a:r>
            <a:r>
              <a:rPr sz="2180" spc="59" dirty="0">
                <a:latin typeface="MathJax_Main"/>
                <a:cs typeface="MathJax_Main"/>
              </a:rPr>
              <a:t> </a:t>
            </a:r>
            <a:r>
              <a:rPr sz="2180" i="1" spc="404" dirty="0">
                <a:latin typeface="Arial"/>
                <a:cs typeface="Arial"/>
              </a:rPr>
              <a:t>≡</a:t>
            </a:r>
            <a:r>
              <a:rPr sz="2180" i="1" dirty="0">
                <a:latin typeface="Arial"/>
                <a:cs typeface="Arial"/>
              </a:rPr>
              <a:t> </a:t>
            </a:r>
            <a:r>
              <a:rPr sz="2180" i="1" spc="119" dirty="0">
                <a:latin typeface="Times New Roman"/>
                <a:cs typeface="Times New Roman"/>
              </a:rPr>
              <a:t>m</a:t>
            </a:r>
            <a:r>
              <a:rPr sz="2378" i="1" spc="176" baseline="31250" dirty="0">
                <a:latin typeface="Trebuchet MS"/>
                <a:cs typeface="Trebuchet MS"/>
              </a:rPr>
              <a:t>e	</a:t>
            </a:r>
            <a:r>
              <a:rPr sz="2180" spc="-10" dirty="0">
                <a:latin typeface="MathJax_Main"/>
                <a:cs typeface="MathJax_Main"/>
              </a:rPr>
              <a:t>(mod</a:t>
            </a:r>
            <a:r>
              <a:rPr sz="2180" spc="159" dirty="0">
                <a:latin typeface="MathJax_Main"/>
                <a:cs typeface="MathJax_Main"/>
              </a:rPr>
              <a:t> </a:t>
            </a:r>
            <a:r>
              <a:rPr sz="2180" i="1" spc="79" dirty="0">
                <a:latin typeface="Times New Roman"/>
                <a:cs typeface="Times New Roman"/>
              </a:rPr>
              <a:t>n</a:t>
            </a:r>
            <a:r>
              <a:rPr sz="2180" spc="79" dirty="0">
                <a:latin typeface="MathJax_Main"/>
                <a:cs typeface="MathJax_Main"/>
              </a:rPr>
              <a:t>)</a:t>
            </a:r>
            <a:r>
              <a:rPr sz="2180" i="1" spc="79" dirty="0">
                <a:latin typeface="Times New Roman"/>
                <a:cs typeface="Times New Roman"/>
              </a:rPr>
              <a:t>.</a:t>
            </a:r>
            <a:endParaRPr sz="2180">
              <a:latin typeface="Times New Roman"/>
              <a:cs typeface="Times New Roman"/>
            </a:endParaRPr>
          </a:p>
          <a:p>
            <a:pPr marL="110737" marR="85570">
              <a:lnSpc>
                <a:spcPct val="102600"/>
              </a:lnSpc>
              <a:spcBef>
                <a:spcPts val="991"/>
              </a:spcBef>
            </a:pPr>
            <a:r>
              <a:rPr sz="2180" spc="-20" dirty="0">
                <a:latin typeface="LM Sans 10"/>
                <a:cs typeface="LM Sans 10"/>
              </a:rPr>
              <a:t>This assumes </a:t>
            </a:r>
            <a:r>
              <a:rPr sz="2180" spc="-10" dirty="0">
                <a:latin typeface="LM Sans 10"/>
                <a:cs typeface="LM Sans 10"/>
              </a:rPr>
              <a:t>that the </a:t>
            </a:r>
            <a:r>
              <a:rPr sz="2180" spc="-20" dirty="0">
                <a:latin typeface="LM Sans 10"/>
                <a:cs typeface="LM Sans 10"/>
              </a:rPr>
              <a:t>message </a:t>
            </a:r>
            <a:r>
              <a:rPr sz="2180" spc="-10" dirty="0">
                <a:latin typeface="LM Sans 10"/>
                <a:cs typeface="LM Sans 10"/>
              </a:rPr>
              <a:t>can </a:t>
            </a:r>
            <a:r>
              <a:rPr sz="2180" spc="20" dirty="0">
                <a:latin typeface="LM Sans 10"/>
                <a:cs typeface="LM Sans 10"/>
              </a:rPr>
              <a:t>be </a:t>
            </a:r>
            <a:r>
              <a:rPr sz="2180" spc="-20" dirty="0">
                <a:latin typeface="LM Sans 10"/>
                <a:cs typeface="LM Sans 10"/>
              </a:rPr>
              <a:t>represented </a:t>
            </a:r>
            <a:r>
              <a:rPr sz="2180" spc="-50" dirty="0">
                <a:latin typeface="LM Sans 10"/>
                <a:cs typeface="LM Sans 10"/>
              </a:rPr>
              <a:t>by </a:t>
            </a:r>
            <a:r>
              <a:rPr sz="2180" spc="-20" dirty="0">
                <a:latin typeface="LM Sans 10"/>
                <a:cs typeface="LM Sans 10"/>
              </a:rPr>
              <a:t>an integer </a:t>
            </a:r>
            <a:r>
              <a:rPr sz="2180" i="1" spc="317" dirty="0">
                <a:latin typeface="Times New Roman"/>
                <a:cs typeface="Times New Roman"/>
              </a:rPr>
              <a:t>m </a:t>
            </a:r>
            <a:r>
              <a:rPr sz="2180" i="1" spc="208" dirty="0">
                <a:latin typeface="Times New Roman"/>
                <a:cs typeface="Times New Roman"/>
              </a:rPr>
              <a:t>&lt; </a:t>
            </a:r>
            <a:r>
              <a:rPr sz="2180" i="1" spc="198" dirty="0">
                <a:latin typeface="Times New Roman"/>
                <a:cs typeface="Times New Roman"/>
              </a:rPr>
              <a:t>n  </a:t>
            </a:r>
            <a:r>
              <a:rPr sz="2180" spc="-10" dirty="0">
                <a:latin typeface="LM Sans 10"/>
                <a:cs typeface="LM Sans 10"/>
              </a:rPr>
              <a:t>with </a:t>
            </a:r>
            <a:r>
              <a:rPr sz="2180" spc="50" dirty="0">
                <a:latin typeface="MathJax_Main"/>
                <a:cs typeface="MathJax_Main"/>
              </a:rPr>
              <a:t>gcd(</a:t>
            </a:r>
            <a:r>
              <a:rPr sz="2180" i="1" spc="50" dirty="0">
                <a:latin typeface="Times New Roman"/>
                <a:cs typeface="Times New Roman"/>
              </a:rPr>
              <a:t>m, </a:t>
            </a:r>
            <a:r>
              <a:rPr sz="2180" i="1" spc="-10" dirty="0">
                <a:latin typeface="Times New Roman"/>
                <a:cs typeface="Times New Roman"/>
              </a:rPr>
              <a:t>p</a:t>
            </a:r>
            <a:r>
              <a:rPr sz="2180" spc="-10" dirty="0">
                <a:latin typeface="MathJax_Main"/>
                <a:cs typeface="MathJax_Main"/>
              </a:rPr>
              <a:t>) </a:t>
            </a:r>
            <a:r>
              <a:rPr sz="2180" spc="-20" dirty="0">
                <a:latin typeface="MathJax_Main"/>
                <a:cs typeface="MathJax_Main"/>
              </a:rPr>
              <a:t>= </a:t>
            </a:r>
            <a:r>
              <a:rPr sz="2180" spc="50" dirty="0">
                <a:latin typeface="MathJax_Main"/>
                <a:cs typeface="MathJax_Main"/>
              </a:rPr>
              <a:t>gcd(</a:t>
            </a:r>
            <a:r>
              <a:rPr sz="2180" i="1" spc="50" dirty="0">
                <a:latin typeface="Times New Roman"/>
                <a:cs typeface="Times New Roman"/>
              </a:rPr>
              <a:t>m, </a:t>
            </a:r>
            <a:r>
              <a:rPr sz="2180" i="1" spc="-40" dirty="0">
                <a:latin typeface="Times New Roman"/>
                <a:cs typeface="Times New Roman"/>
              </a:rPr>
              <a:t>q</a:t>
            </a:r>
            <a:r>
              <a:rPr sz="2180" spc="-40" dirty="0">
                <a:latin typeface="MathJax_Main"/>
                <a:cs typeface="MathJax_Main"/>
              </a:rPr>
              <a:t>) </a:t>
            </a:r>
            <a:r>
              <a:rPr sz="2180" spc="-20" dirty="0">
                <a:latin typeface="MathJax_Main"/>
                <a:cs typeface="MathJax_Main"/>
              </a:rPr>
              <a:t>= 1</a:t>
            </a:r>
            <a:r>
              <a:rPr sz="2180" spc="-20" dirty="0">
                <a:latin typeface="LM Sans 10"/>
                <a:cs typeface="LM Sans 10"/>
              </a:rPr>
              <a:t>; </a:t>
            </a:r>
            <a:r>
              <a:rPr sz="2180" spc="-10" dirty="0">
                <a:latin typeface="LM Sans 10"/>
                <a:cs typeface="LM Sans 10"/>
              </a:rPr>
              <a:t>if </a:t>
            </a:r>
            <a:r>
              <a:rPr sz="2180" spc="-20" dirty="0">
                <a:latin typeface="LM Sans 10"/>
                <a:cs typeface="LM Sans 10"/>
              </a:rPr>
              <a:t>not, </a:t>
            </a:r>
            <a:r>
              <a:rPr sz="2180" spc="-50" dirty="0">
                <a:latin typeface="LM Sans 10"/>
                <a:cs typeface="LM Sans 10"/>
              </a:rPr>
              <a:t>we </a:t>
            </a:r>
            <a:r>
              <a:rPr sz="2180" spc="-10" dirty="0">
                <a:latin typeface="LM Sans 10"/>
                <a:cs typeface="LM Sans 10"/>
              </a:rPr>
              <a:t>can </a:t>
            </a:r>
            <a:r>
              <a:rPr sz="2180" spc="-30" dirty="0">
                <a:latin typeface="LM Sans 10"/>
                <a:cs typeface="LM Sans 10"/>
              </a:rPr>
              <a:t>break </a:t>
            </a:r>
            <a:r>
              <a:rPr sz="2180" i="1" spc="317" dirty="0">
                <a:latin typeface="Times New Roman"/>
                <a:cs typeface="Times New Roman"/>
              </a:rPr>
              <a:t>m </a:t>
            </a:r>
            <a:r>
              <a:rPr sz="2180" spc="-30" dirty="0">
                <a:latin typeface="LM Sans 10"/>
                <a:cs typeface="LM Sans 10"/>
              </a:rPr>
              <a:t>down </a:t>
            </a:r>
            <a:r>
              <a:rPr sz="2180" spc="-20" dirty="0">
                <a:latin typeface="LM Sans 10"/>
                <a:cs typeface="LM Sans 10"/>
              </a:rPr>
              <a:t>into</a:t>
            </a:r>
            <a:r>
              <a:rPr sz="2180" spc="-426" dirty="0">
                <a:latin typeface="LM Sans 10"/>
                <a:cs typeface="LM Sans 10"/>
              </a:rPr>
              <a:t> </a:t>
            </a:r>
            <a:r>
              <a:rPr sz="2180" spc="-10" dirty="0">
                <a:latin typeface="LM Sans 10"/>
                <a:cs typeface="LM Sans 10"/>
              </a:rPr>
              <a:t>smaller  </a:t>
            </a:r>
            <a:r>
              <a:rPr sz="2180" spc="-20" dirty="0">
                <a:latin typeface="LM Sans 10"/>
                <a:cs typeface="LM Sans 10"/>
              </a:rPr>
              <a:t>pieces and </a:t>
            </a:r>
            <a:r>
              <a:rPr sz="2180" spc="-10" dirty="0">
                <a:latin typeface="LM Sans 10"/>
                <a:cs typeface="LM Sans 10"/>
              </a:rPr>
              <a:t>encode each</a:t>
            </a:r>
            <a:r>
              <a:rPr sz="2180" dirty="0">
                <a:latin typeface="LM Sans 10"/>
                <a:cs typeface="LM Sans 10"/>
              </a:rPr>
              <a:t> </a:t>
            </a:r>
            <a:r>
              <a:rPr sz="2180" spc="-30" dirty="0">
                <a:latin typeface="LM Sans 10"/>
                <a:cs typeface="LM Sans 10"/>
              </a:rPr>
              <a:t>individually.</a:t>
            </a:r>
            <a:endParaRPr sz="2180">
              <a:latin typeface="LM Sans 10"/>
              <a:cs typeface="LM Sans 10"/>
            </a:endParaRPr>
          </a:p>
        </p:txBody>
      </p:sp>
    </p:spTree>
    <p:extLst>
      <p:ext uri="{BB962C8B-B14F-4D97-AF65-F5344CB8AC3E}">
        <p14:creationId xmlns:p14="http://schemas.microsoft.com/office/powerpoint/2010/main" val="1060351463"/>
      </p:ext>
    </p:extLst>
  </p:cSld>
  <p:clrMapOvr>
    <a:masterClrMapping/>
  </p:clrMapOvr>
  <p:transition>
    <p:cut/>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object 43"/>
          <p:cNvSpPr txBox="1"/>
          <p:nvPr/>
        </p:nvSpPr>
        <p:spPr>
          <a:xfrm>
            <a:off x="1528195" y="503867"/>
            <a:ext cx="9131836" cy="199518"/>
          </a:xfrm>
          <a:prstGeom prst="rect">
            <a:avLst/>
          </a:prstGeom>
          <a:solidFill>
            <a:srgbClr val="8484D1"/>
          </a:solidFill>
        </p:spPr>
        <p:txBody>
          <a:bodyPr vert="horz" wrap="square" lIns="0" tIns="16359" rIns="0" bIns="0" rtlCol="0">
            <a:spAutoFit/>
          </a:bodyPr>
          <a:lstStyle/>
          <a:p>
            <a:pPr marL="213925">
              <a:spcBef>
                <a:spcPts val="129"/>
              </a:spcBef>
            </a:pPr>
            <a:r>
              <a:rPr sz="1189" spc="-10" dirty="0">
                <a:solidFill>
                  <a:srgbClr val="FFFFFF"/>
                </a:solidFill>
                <a:latin typeface="LM Sans 8"/>
                <a:cs typeface="LM Sans 8"/>
              </a:rPr>
              <a:t>RSA</a:t>
            </a:r>
            <a:r>
              <a:rPr sz="1189" spc="-20" dirty="0">
                <a:solidFill>
                  <a:srgbClr val="FFFFFF"/>
                </a:solidFill>
                <a:latin typeface="LM Sans 8"/>
                <a:cs typeface="LM Sans 8"/>
              </a:rPr>
              <a:t> </a:t>
            </a:r>
            <a:r>
              <a:rPr sz="1189" spc="-10" dirty="0">
                <a:solidFill>
                  <a:srgbClr val="FFFFFF"/>
                </a:solidFill>
                <a:latin typeface="LM Sans 8"/>
                <a:cs typeface="LM Sans 8"/>
              </a:rPr>
              <a:t>cryptosystem</a:t>
            </a:r>
            <a:endParaRPr sz="1189">
              <a:latin typeface="LM Sans 8"/>
              <a:cs typeface="LM Sans 8"/>
            </a:endParaRPr>
          </a:p>
        </p:txBody>
      </p:sp>
      <p:sp>
        <p:nvSpPr>
          <p:cNvPr id="44" name="object 44"/>
          <p:cNvSpPr txBox="1"/>
          <p:nvPr/>
        </p:nvSpPr>
        <p:spPr>
          <a:xfrm>
            <a:off x="1651739" y="1417225"/>
            <a:ext cx="8759365" cy="4427026"/>
          </a:xfrm>
          <a:prstGeom prst="rect">
            <a:avLst/>
          </a:prstGeom>
        </p:spPr>
        <p:txBody>
          <a:bodyPr vert="horz" wrap="square" lIns="0" tIns="22650" rIns="0" bIns="0" rtlCol="0">
            <a:spAutoFit/>
          </a:bodyPr>
          <a:lstStyle/>
          <a:p>
            <a:pPr marL="151006" algn="just">
              <a:spcBef>
                <a:spcPts val="178"/>
              </a:spcBef>
            </a:pPr>
            <a:r>
              <a:rPr sz="2180" spc="-20" dirty="0">
                <a:latin typeface="LM Sans 10"/>
                <a:cs typeface="LM Sans 10"/>
              </a:rPr>
              <a:t>The </a:t>
            </a:r>
            <a:r>
              <a:rPr sz="2180" b="1" spc="-20" dirty="0">
                <a:latin typeface="LM Sans 10"/>
                <a:cs typeface="LM Sans 10"/>
              </a:rPr>
              <a:t>private </a:t>
            </a:r>
            <a:r>
              <a:rPr sz="2180" b="1" spc="-40" dirty="0">
                <a:latin typeface="LM Sans 10"/>
                <a:cs typeface="LM Sans 10"/>
              </a:rPr>
              <a:t>key </a:t>
            </a:r>
            <a:r>
              <a:rPr sz="2180" spc="-20" dirty="0">
                <a:latin typeface="LM Sans 10"/>
                <a:cs typeface="LM Sans 10"/>
              </a:rPr>
              <a:t>is </a:t>
            </a:r>
            <a:r>
              <a:rPr sz="2180" spc="-10" dirty="0">
                <a:latin typeface="LM Sans 10"/>
                <a:cs typeface="LM Sans 10"/>
              </a:rPr>
              <a:t>a </a:t>
            </a:r>
            <a:r>
              <a:rPr sz="2180" spc="-20" dirty="0">
                <a:latin typeface="LM Sans 10"/>
                <a:cs typeface="LM Sans 10"/>
              </a:rPr>
              <a:t>pair </a:t>
            </a:r>
            <a:r>
              <a:rPr sz="2180" i="1" spc="99" dirty="0">
                <a:latin typeface="Times New Roman"/>
                <a:cs typeface="Times New Roman"/>
              </a:rPr>
              <a:t>k</a:t>
            </a:r>
            <a:r>
              <a:rPr sz="2378" i="1" spc="149" baseline="27777" dirty="0">
                <a:latin typeface="BABEL Unicode"/>
                <a:cs typeface="BABEL Unicode"/>
              </a:rPr>
              <a:t>j </a:t>
            </a:r>
            <a:r>
              <a:rPr sz="2180" spc="-20" dirty="0">
                <a:latin typeface="MathJax_Main"/>
                <a:cs typeface="MathJax_Main"/>
              </a:rPr>
              <a:t>= </a:t>
            </a:r>
            <a:r>
              <a:rPr sz="2180" spc="79" dirty="0">
                <a:latin typeface="MathJax_Main"/>
                <a:cs typeface="MathJax_Main"/>
              </a:rPr>
              <a:t>(</a:t>
            </a:r>
            <a:r>
              <a:rPr sz="2180" i="1" spc="79" dirty="0">
                <a:latin typeface="Times New Roman"/>
                <a:cs typeface="Times New Roman"/>
              </a:rPr>
              <a:t>n, </a:t>
            </a:r>
            <a:r>
              <a:rPr sz="2180" i="1" dirty="0">
                <a:latin typeface="Times New Roman"/>
                <a:cs typeface="Times New Roman"/>
              </a:rPr>
              <a:t>d</a:t>
            </a:r>
            <a:r>
              <a:rPr sz="2180" dirty="0">
                <a:latin typeface="MathJax_Main"/>
                <a:cs typeface="MathJax_Main"/>
              </a:rPr>
              <a:t>) </a:t>
            </a:r>
            <a:r>
              <a:rPr sz="2180" spc="-10" dirty="0">
                <a:latin typeface="LM Sans 10"/>
                <a:cs typeface="LM Sans 10"/>
              </a:rPr>
              <a:t>such</a:t>
            </a:r>
            <a:r>
              <a:rPr sz="2180" spc="99" dirty="0">
                <a:latin typeface="LM Sans 10"/>
                <a:cs typeface="LM Sans 10"/>
              </a:rPr>
              <a:t> </a:t>
            </a:r>
            <a:r>
              <a:rPr sz="2180" spc="-10" dirty="0">
                <a:latin typeface="LM Sans 10"/>
                <a:cs typeface="LM Sans 10"/>
              </a:rPr>
              <a:t>that:</a:t>
            </a:r>
            <a:endParaRPr sz="2180">
              <a:latin typeface="LM Sans 10"/>
              <a:cs typeface="LM Sans 10"/>
            </a:endParaRPr>
          </a:p>
          <a:p>
            <a:pPr marL="124580" algn="ctr">
              <a:spcBef>
                <a:spcPts val="2239"/>
              </a:spcBef>
              <a:tabLst>
                <a:tab pos="1172810" algn="l"/>
              </a:tabLst>
            </a:pPr>
            <a:r>
              <a:rPr sz="2180" i="1" spc="30" dirty="0">
                <a:latin typeface="Times New Roman"/>
                <a:cs typeface="Times New Roman"/>
              </a:rPr>
              <a:t>de</a:t>
            </a:r>
            <a:r>
              <a:rPr sz="2180" i="1" spc="50" dirty="0">
                <a:latin typeface="Times New Roman"/>
                <a:cs typeface="Times New Roman"/>
              </a:rPr>
              <a:t> </a:t>
            </a:r>
            <a:r>
              <a:rPr sz="2180" i="1" spc="404" dirty="0">
                <a:latin typeface="Arial"/>
                <a:cs typeface="Arial"/>
              </a:rPr>
              <a:t>≡</a:t>
            </a:r>
            <a:r>
              <a:rPr sz="2180" i="1" spc="-10" dirty="0">
                <a:latin typeface="Arial"/>
                <a:cs typeface="Arial"/>
              </a:rPr>
              <a:t> </a:t>
            </a:r>
            <a:r>
              <a:rPr sz="2180" spc="-10" dirty="0">
                <a:latin typeface="MathJax_Main"/>
                <a:cs typeface="MathJax_Main"/>
              </a:rPr>
              <a:t>1	(mod</a:t>
            </a:r>
            <a:r>
              <a:rPr sz="2180" spc="168" dirty="0">
                <a:latin typeface="MathJax_Main"/>
                <a:cs typeface="MathJax_Main"/>
              </a:rPr>
              <a:t> </a:t>
            </a:r>
            <a:r>
              <a:rPr sz="2180" spc="-10" dirty="0">
                <a:latin typeface="MathJax_Main"/>
                <a:cs typeface="MathJax_Main"/>
              </a:rPr>
              <a:t>(</a:t>
            </a:r>
            <a:r>
              <a:rPr sz="2180" i="1" spc="-10" dirty="0">
                <a:latin typeface="Times New Roman"/>
                <a:cs typeface="Times New Roman"/>
              </a:rPr>
              <a:t>p</a:t>
            </a:r>
            <a:r>
              <a:rPr sz="2180" i="1" spc="-69" dirty="0">
                <a:latin typeface="Times New Roman"/>
                <a:cs typeface="Times New Roman"/>
              </a:rPr>
              <a:t> </a:t>
            </a:r>
            <a:r>
              <a:rPr sz="2180" i="1" spc="404" dirty="0">
                <a:latin typeface="Arial"/>
                <a:cs typeface="Arial"/>
              </a:rPr>
              <a:t>−</a:t>
            </a:r>
            <a:r>
              <a:rPr sz="2180" i="1" spc="-139" dirty="0">
                <a:latin typeface="Arial"/>
                <a:cs typeface="Arial"/>
              </a:rPr>
              <a:t> </a:t>
            </a:r>
            <a:r>
              <a:rPr sz="2180" spc="-40" dirty="0">
                <a:latin typeface="MathJax_Main"/>
                <a:cs typeface="MathJax_Main"/>
              </a:rPr>
              <a:t>1)(</a:t>
            </a:r>
            <a:r>
              <a:rPr sz="2180" i="1" spc="-40" dirty="0">
                <a:latin typeface="Times New Roman"/>
                <a:cs typeface="Times New Roman"/>
              </a:rPr>
              <a:t>q</a:t>
            </a:r>
            <a:r>
              <a:rPr sz="2180" i="1" spc="10" dirty="0">
                <a:latin typeface="Times New Roman"/>
                <a:cs typeface="Times New Roman"/>
              </a:rPr>
              <a:t> </a:t>
            </a:r>
            <a:r>
              <a:rPr sz="2180" i="1" spc="404" dirty="0">
                <a:latin typeface="Arial"/>
                <a:cs typeface="Arial"/>
              </a:rPr>
              <a:t>−</a:t>
            </a:r>
            <a:r>
              <a:rPr sz="2180" i="1" spc="-129" dirty="0">
                <a:latin typeface="Arial"/>
                <a:cs typeface="Arial"/>
              </a:rPr>
              <a:t> </a:t>
            </a:r>
            <a:r>
              <a:rPr sz="2180" dirty="0">
                <a:latin typeface="MathJax_Main"/>
                <a:cs typeface="MathJax_Main"/>
              </a:rPr>
              <a:t>1))</a:t>
            </a:r>
            <a:r>
              <a:rPr sz="2180" i="1" dirty="0">
                <a:latin typeface="Times New Roman"/>
                <a:cs typeface="Times New Roman"/>
              </a:rPr>
              <a:t>.</a:t>
            </a:r>
            <a:endParaRPr sz="2180">
              <a:latin typeface="Times New Roman"/>
              <a:cs typeface="Times New Roman"/>
            </a:endParaRPr>
          </a:p>
          <a:p>
            <a:pPr marL="151006" algn="just">
              <a:spcBef>
                <a:spcPts val="2239"/>
              </a:spcBef>
            </a:pPr>
            <a:r>
              <a:rPr sz="2180" spc="-20" dirty="0">
                <a:latin typeface="LM Sans 10"/>
                <a:cs typeface="LM Sans 10"/>
              </a:rPr>
              <a:t>The </a:t>
            </a:r>
            <a:r>
              <a:rPr sz="2180" b="1" spc="-10" dirty="0">
                <a:latin typeface="LM Sans 10"/>
                <a:cs typeface="LM Sans 10"/>
              </a:rPr>
              <a:t>decoding function</a:t>
            </a:r>
            <a:r>
              <a:rPr sz="2180" b="1" spc="-89" dirty="0">
                <a:latin typeface="LM Sans 10"/>
                <a:cs typeface="LM Sans 10"/>
              </a:rPr>
              <a:t> </a:t>
            </a:r>
            <a:r>
              <a:rPr sz="2180" spc="-20" dirty="0">
                <a:latin typeface="LM Sans 10"/>
                <a:cs typeface="LM Sans 10"/>
              </a:rPr>
              <a:t>is:</a:t>
            </a:r>
            <a:endParaRPr sz="2180">
              <a:latin typeface="LM Sans 10"/>
              <a:cs typeface="LM Sans 10"/>
            </a:endParaRPr>
          </a:p>
          <a:p>
            <a:pPr>
              <a:spcBef>
                <a:spcPts val="69"/>
              </a:spcBef>
            </a:pPr>
            <a:endParaRPr sz="1486">
              <a:latin typeface="LM Sans 10"/>
              <a:cs typeface="LM Sans 10"/>
            </a:endParaRPr>
          </a:p>
          <a:p>
            <a:pPr marL="124580" algn="ctr">
              <a:tabLst>
                <a:tab pos="1823392" algn="l"/>
              </a:tabLst>
            </a:pPr>
            <a:r>
              <a:rPr sz="2180" i="1" dirty="0">
                <a:latin typeface="Times New Roman"/>
                <a:cs typeface="Times New Roman"/>
              </a:rPr>
              <a:t>g</a:t>
            </a:r>
            <a:r>
              <a:rPr sz="2180" dirty="0">
                <a:latin typeface="MathJax_Main"/>
                <a:cs typeface="MathJax_Main"/>
              </a:rPr>
              <a:t>(</a:t>
            </a:r>
            <a:r>
              <a:rPr sz="2180" i="1" dirty="0">
                <a:latin typeface="Times New Roman"/>
                <a:cs typeface="Times New Roman"/>
              </a:rPr>
              <a:t>c, </a:t>
            </a:r>
            <a:r>
              <a:rPr sz="2180" i="1" spc="99" dirty="0">
                <a:latin typeface="Times New Roman"/>
                <a:cs typeface="Times New Roman"/>
              </a:rPr>
              <a:t>k</a:t>
            </a:r>
            <a:r>
              <a:rPr sz="2378" i="1" spc="149" baseline="31250" dirty="0">
                <a:latin typeface="BABEL Unicode"/>
                <a:cs typeface="BABEL Unicode"/>
              </a:rPr>
              <a:t>j</a:t>
            </a:r>
            <a:r>
              <a:rPr sz="2180" spc="99" dirty="0">
                <a:latin typeface="MathJax_Main"/>
                <a:cs typeface="MathJax_Main"/>
              </a:rPr>
              <a:t>)</a:t>
            </a:r>
            <a:r>
              <a:rPr sz="2180" spc="-129" dirty="0">
                <a:latin typeface="MathJax_Main"/>
                <a:cs typeface="MathJax_Main"/>
              </a:rPr>
              <a:t> </a:t>
            </a:r>
            <a:r>
              <a:rPr sz="2180" spc="-20" dirty="0">
                <a:latin typeface="MathJax_Main"/>
                <a:cs typeface="MathJax_Main"/>
              </a:rPr>
              <a:t>=</a:t>
            </a:r>
            <a:r>
              <a:rPr sz="2180" spc="59" dirty="0">
                <a:latin typeface="MathJax_Main"/>
                <a:cs typeface="MathJax_Main"/>
              </a:rPr>
              <a:t> </a:t>
            </a:r>
            <a:r>
              <a:rPr sz="2180" i="1" spc="-40" dirty="0">
                <a:latin typeface="Times New Roman"/>
                <a:cs typeface="Times New Roman"/>
              </a:rPr>
              <a:t>c</a:t>
            </a:r>
            <a:r>
              <a:rPr sz="2378" i="1" spc="-59" baseline="31250" dirty="0">
                <a:latin typeface="Trebuchet MS"/>
                <a:cs typeface="Trebuchet MS"/>
              </a:rPr>
              <a:t>d	</a:t>
            </a:r>
            <a:r>
              <a:rPr sz="2180" spc="-10" dirty="0">
                <a:latin typeface="MathJax_Main"/>
                <a:cs typeface="MathJax_Main"/>
              </a:rPr>
              <a:t>(mod</a:t>
            </a:r>
            <a:r>
              <a:rPr sz="2180" spc="159" dirty="0">
                <a:latin typeface="MathJax_Main"/>
                <a:cs typeface="MathJax_Main"/>
              </a:rPr>
              <a:t> </a:t>
            </a:r>
            <a:r>
              <a:rPr sz="2180" i="1" spc="79" dirty="0">
                <a:latin typeface="Times New Roman"/>
                <a:cs typeface="Times New Roman"/>
              </a:rPr>
              <a:t>n</a:t>
            </a:r>
            <a:r>
              <a:rPr sz="2180" spc="79" dirty="0">
                <a:latin typeface="MathJax_Main"/>
                <a:cs typeface="MathJax_Main"/>
              </a:rPr>
              <a:t>)</a:t>
            </a:r>
            <a:r>
              <a:rPr sz="2180" i="1" spc="79" dirty="0">
                <a:latin typeface="Times New Roman"/>
                <a:cs typeface="Times New Roman"/>
              </a:rPr>
              <a:t>.</a:t>
            </a:r>
            <a:endParaRPr sz="2180">
              <a:latin typeface="Times New Roman"/>
              <a:cs typeface="Times New Roman"/>
            </a:endParaRPr>
          </a:p>
          <a:p>
            <a:pPr marL="149747" marR="60402" algn="just">
              <a:lnSpc>
                <a:spcPct val="102600"/>
              </a:lnSpc>
              <a:spcBef>
                <a:spcPts val="2170"/>
              </a:spcBef>
            </a:pPr>
            <a:r>
              <a:rPr sz="2180" spc="-20" dirty="0">
                <a:latin typeface="LM Sans 10"/>
                <a:cs typeface="LM Sans 10"/>
              </a:rPr>
              <a:t>The security </a:t>
            </a:r>
            <a:r>
              <a:rPr sz="2180" spc="-10" dirty="0">
                <a:latin typeface="LM Sans 10"/>
                <a:cs typeface="LM Sans 10"/>
              </a:rPr>
              <a:t>of the </a:t>
            </a:r>
            <a:r>
              <a:rPr sz="2180" spc="-30" dirty="0">
                <a:latin typeface="LM Sans 10"/>
                <a:cs typeface="LM Sans 10"/>
              </a:rPr>
              <a:t>algorithm </a:t>
            </a:r>
            <a:r>
              <a:rPr sz="2180" spc="-20" dirty="0">
                <a:latin typeface="LM Sans 10"/>
                <a:cs typeface="LM Sans 10"/>
              </a:rPr>
              <a:t>lies in </a:t>
            </a:r>
            <a:r>
              <a:rPr sz="2180" spc="-10" dirty="0">
                <a:latin typeface="LM Sans 10"/>
                <a:cs typeface="LM Sans 10"/>
              </a:rPr>
              <a:t>the challenge of </a:t>
            </a:r>
            <a:r>
              <a:rPr sz="2180" b="1" spc="-30" dirty="0">
                <a:latin typeface="LM Sans 10"/>
                <a:cs typeface="LM Sans 10"/>
              </a:rPr>
              <a:t>prime </a:t>
            </a:r>
            <a:r>
              <a:rPr sz="2180" b="1" spc="-20" dirty="0">
                <a:latin typeface="LM Sans 10"/>
                <a:cs typeface="LM Sans 10"/>
              </a:rPr>
              <a:t>factorization</a:t>
            </a:r>
            <a:r>
              <a:rPr sz="2180" spc="-20" dirty="0">
                <a:latin typeface="LM Sans 10"/>
                <a:cs typeface="LM Sans 10"/>
              </a:rPr>
              <a:t>:  in </a:t>
            </a:r>
            <a:r>
              <a:rPr sz="2180" spc="-30" dirty="0">
                <a:latin typeface="LM Sans 10"/>
                <a:cs typeface="LM Sans 10"/>
              </a:rPr>
              <a:t>order </a:t>
            </a:r>
            <a:r>
              <a:rPr sz="2180" spc="-10" dirty="0">
                <a:latin typeface="LM Sans 10"/>
                <a:cs typeface="LM Sans 10"/>
              </a:rPr>
              <a:t>to calculate </a:t>
            </a:r>
            <a:r>
              <a:rPr sz="2180" i="1" spc="10" dirty="0">
                <a:latin typeface="Times New Roman"/>
                <a:cs typeface="Times New Roman"/>
              </a:rPr>
              <a:t>d</a:t>
            </a:r>
            <a:r>
              <a:rPr sz="2180" spc="10" dirty="0">
                <a:latin typeface="LM Sans 10"/>
                <a:cs typeface="LM Sans 10"/>
              </a:rPr>
              <a:t>, </a:t>
            </a:r>
            <a:r>
              <a:rPr sz="2180" spc="-20" dirty="0">
                <a:latin typeface="LM Sans 10"/>
                <a:cs typeface="LM Sans 10"/>
              </a:rPr>
              <a:t>it is </a:t>
            </a:r>
            <a:r>
              <a:rPr sz="2180" spc="-30" dirty="0">
                <a:latin typeface="LM Sans 10"/>
                <a:cs typeface="LM Sans 10"/>
              </a:rPr>
              <a:t>necessary </a:t>
            </a:r>
            <a:r>
              <a:rPr sz="2180" spc="-10" dirty="0">
                <a:latin typeface="LM Sans 10"/>
                <a:cs typeface="LM Sans 10"/>
              </a:rPr>
              <a:t>to </a:t>
            </a:r>
            <a:r>
              <a:rPr sz="2180" spc="-30" dirty="0">
                <a:latin typeface="LM Sans 10"/>
                <a:cs typeface="LM Sans 10"/>
              </a:rPr>
              <a:t>factor </a:t>
            </a:r>
            <a:r>
              <a:rPr sz="2180" i="1" spc="198" dirty="0">
                <a:latin typeface="Times New Roman"/>
                <a:cs typeface="Times New Roman"/>
              </a:rPr>
              <a:t>n </a:t>
            </a:r>
            <a:r>
              <a:rPr sz="2180" spc="-10" dirty="0">
                <a:latin typeface="LM Sans 10"/>
                <a:cs typeface="LM Sans 10"/>
              </a:rPr>
              <a:t>to get </a:t>
            </a:r>
            <a:r>
              <a:rPr sz="2180" i="1" spc="-10" dirty="0">
                <a:latin typeface="Times New Roman"/>
                <a:cs typeface="Times New Roman"/>
              </a:rPr>
              <a:t>p </a:t>
            </a:r>
            <a:r>
              <a:rPr sz="2180" spc="-20" dirty="0">
                <a:latin typeface="LM Sans 10"/>
                <a:cs typeface="LM Sans 10"/>
              </a:rPr>
              <a:t>and </a:t>
            </a:r>
            <a:r>
              <a:rPr sz="2180" i="1" spc="-40" dirty="0">
                <a:latin typeface="Times New Roman"/>
                <a:cs typeface="Times New Roman"/>
              </a:rPr>
              <a:t>q</a:t>
            </a:r>
            <a:r>
              <a:rPr sz="2180" spc="-40" dirty="0">
                <a:latin typeface="LM Sans 10"/>
                <a:cs typeface="LM Sans 10"/>
              </a:rPr>
              <a:t>, </a:t>
            </a:r>
            <a:r>
              <a:rPr sz="2180" spc="-10" dirty="0">
                <a:latin typeface="LM Sans 10"/>
                <a:cs typeface="LM Sans 10"/>
              </a:rPr>
              <a:t>which </a:t>
            </a:r>
            <a:r>
              <a:rPr sz="2180" spc="-20" dirty="0">
                <a:latin typeface="LM Sans 10"/>
                <a:cs typeface="LM Sans 10"/>
              </a:rPr>
              <a:t>is  </a:t>
            </a:r>
            <a:r>
              <a:rPr sz="2180" spc="-10" dirty="0">
                <a:latin typeface="LM Sans 10"/>
                <a:cs typeface="LM Sans 10"/>
              </a:rPr>
              <a:t>very </a:t>
            </a:r>
            <a:r>
              <a:rPr sz="2180" spc="-30" dirty="0">
                <a:latin typeface="LM Sans 10"/>
                <a:cs typeface="LM Sans 10"/>
              </a:rPr>
              <a:t>difficult </a:t>
            </a:r>
            <a:r>
              <a:rPr sz="2180" spc="-10" dirty="0">
                <a:latin typeface="LM Sans 10"/>
                <a:cs typeface="LM Sans 10"/>
              </a:rPr>
              <a:t>(exponential </a:t>
            </a:r>
            <a:r>
              <a:rPr sz="2180" spc="-20" dirty="0">
                <a:latin typeface="LM Sans 10"/>
                <a:cs typeface="LM Sans 10"/>
              </a:rPr>
              <a:t>in </a:t>
            </a:r>
            <a:r>
              <a:rPr sz="2180" spc="-10" dirty="0">
                <a:latin typeface="LM Sans 10"/>
                <a:cs typeface="LM Sans 10"/>
              </a:rPr>
              <a:t>the number of </a:t>
            </a:r>
            <a:r>
              <a:rPr sz="2180" spc="-20" dirty="0">
                <a:latin typeface="LM Sans 10"/>
                <a:cs typeface="LM Sans 10"/>
              </a:rPr>
              <a:t>digits in </a:t>
            </a:r>
            <a:r>
              <a:rPr sz="2180" i="1" spc="-10" dirty="0">
                <a:latin typeface="Times New Roman"/>
                <a:cs typeface="Times New Roman"/>
              </a:rPr>
              <a:t>p </a:t>
            </a:r>
            <a:r>
              <a:rPr sz="2180" spc="-20" dirty="0">
                <a:latin typeface="LM Sans 10"/>
                <a:cs typeface="LM Sans 10"/>
              </a:rPr>
              <a:t>and</a:t>
            </a:r>
            <a:r>
              <a:rPr sz="2180" spc="226" dirty="0">
                <a:latin typeface="LM Sans 10"/>
                <a:cs typeface="LM Sans 10"/>
              </a:rPr>
              <a:t> </a:t>
            </a:r>
            <a:r>
              <a:rPr sz="2180" i="1" spc="-30" dirty="0">
                <a:latin typeface="Times New Roman"/>
                <a:cs typeface="Times New Roman"/>
              </a:rPr>
              <a:t>q</a:t>
            </a:r>
            <a:r>
              <a:rPr sz="2180" spc="-30" dirty="0">
                <a:latin typeface="LM Sans 10"/>
                <a:cs typeface="LM Sans 10"/>
              </a:rPr>
              <a:t>).</a:t>
            </a:r>
            <a:endParaRPr sz="2180">
              <a:latin typeface="LM Sans 10"/>
              <a:cs typeface="LM Sans 10"/>
            </a:endParaRPr>
          </a:p>
          <a:p>
            <a:pPr>
              <a:spcBef>
                <a:spcPts val="119"/>
              </a:spcBef>
            </a:pPr>
            <a:endParaRPr sz="1585">
              <a:latin typeface="LM Sans 10"/>
              <a:cs typeface="LM Sans 10"/>
            </a:endParaRPr>
          </a:p>
          <a:p>
            <a:pPr marL="149747" algn="just"/>
            <a:r>
              <a:rPr sz="2180" spc="-50" dirty="0">
                <a:latin typeface="LM Sans 10"/>
                <a:cs typeface="LM Sans 10"/>
              </a:rPr>
              <a:t>We </a:t>
            </a:r>
            <a:r>
              <a:rPr sz="2180" spc="-40" dirty="0">
                <a:latin typeface="LM Sans 10"/>
                <a:cs typeface="LM Sans 10"/>
              </a:rPr>
              <a:t>now </a:t>
            </a:r>
            <a:r>
              <a:rPr sz="2180" spc="-20" dirty="0">
                <a:latin typeface="LM Sans 10"/>
                <a:cs typeface="LM Sans 10"/>
              </a:rPr>
              <a:t>proceed </a:t>
            </a:r>
            <a:r>
              <a:rPr sz="2180" spc="-10" dirty="0">
                <a:latin typeface="LM Sans 10"/>
                <a:cs typeface="LM Sans 10"/>
              </a:rPr>
              <a:t>to </a:t>
            </a:r>
            <a:r>
              <a:rPr sz="2180" spc="-30" dirty="0">
                <a:latin typeface="LM Sans 10"/>
                <a:cs typeface="LM Sans 10"/>
              </a:rPr>
              <a:t>show </a:t>
            </a:r>
            <a:r>
              <a:rPr sz="2180" spc="-20" dirty="0">
                <a:latin typeface="LM Sans 10"/>
                <a:cs typeface="LM Sans 10"/>
              </a:rPr>
              <a:t>that RSA actually</a:t>
            </a:r>
            <a:r>
              <a:rPr sz="2180" spc="99" dirty="0">
                <a:latin typeface="LM Sans 10"/>
                <a:cs typeface="LM Sans 10"/>
              </a:rPr>
              <a:t> </a:t>
            </a:r>
            <a:r>
              <a:rPr sz="2180" spc="-40" dirty="0">
                <a:latin typeface="LM Sans 10"/>
                <a:cs typeface="LM Sans 10"/>
              </a:rPr>
              <a:t>works.</a:t>
            </a:r>
            <a:endParaRPr sz="2180">
              <a:latin typeface="LM Sans 10"/>
              <a:cs typeface="LM Sans 10"/>
            </a:endParaRPr>
          </a:p>
        </p:txBody>
      </p:sp>
    </p:spTree>
    <p:extLst>
      <p:ext uri="{BB962C8B-B14F-4D97-AF65-F5344CB8AC3E}">
        <p14:creationId xmlns:p14="http://schemas.microsoft.com/office/powerpoint/2010/main" val="2870759302"/>
      </p:ext>
    </p:extLst>
  </p:cSld>
  <p:clrMapOvr>
    <a:masterClrMapping/>
  </p:clrMapOvr>
  <p:transition>
    <p:cut/>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object 43"/>
          <p:cNvSpPr txBox="1"/>
          <p:nvPr/>
        </p:nvSpPr>
        <p:spPr>
          <a:xfrm>
            <a:off x="1528195" y="503867"/>
            <a:ext cx="9131836" cy="199518"/>
          </a:xfrm>
          <a:prstGeom prst="rect">
            <a:avLst/>
          </a:prstGeom>
          <a:solidFill>
            <a:srgbClr val="8484D1"/>
          </a:solidFill>
        </p:spPr>
        <p:txBody>
          <a:bodyPr vert="horz" wrap="square" lIns="0" tIns="16359" rIns="0" bIns="0" rtlCol="0">
            <a:spAutoFit/>
          </a:bodyPr>
          <a:lstStyle/>
          <a:p>
            <a:pPr marL="213925">
              <a:spcBef>
                <a:spcPts val="129"/>
              </a:spcBef>
            </a:pPr>
            <a:r>
              <a:rPr sz="1189" spc="-10" dirty="0">
                <a:solidFill>
                  <a:srgbClr val="FFFFFF"/>
                </a:solidFill>
                <a:latin typeface="LM Sans 8"/>
                <a:cs typeface="LM Sans 8"/>
              </a:rPr>
              <a:t>RSA</a:t>
            </a:r>
            <a:r>
              <a:rPr sz="1189" spc="-20" dirty="0">
                <a:solidFill>
                  <a:srgbClr val="FFFFFF"/>
                </a:solidFill>
                <a:latin typeface="LM Sans 8"/>
                <a:cs typeface="LM Sans 8"/>
              </a:rPr>
              <a:t> </a:t>
            </a:r>
            <a:r>
              <a:rPr sz="1189" spc="-10" dirty="0">
                <a:solidFill>
                  <a:srgbClr val="FFFFFF"/>
                </a:solidFill>
                <a:latin typeface="LM Sans 8"/>
                <a:cs typeface="LM Sans 8"/>
              </a:rPr>
              <a:t>cryptosystem</a:t>
            </a:r>
            <a:endParaRPr sz="1189">
              <a:latin typeface="LM Sans 8"/>
              <a:cs typeface="LM Sans 8"/>
            </a:endParaRPr>
          </a:p>
        </p:txBody>
      </p:sp>
      <p:grpSp>
        <p:nvGrpSpPr>
          <p:cNvPr id="44" name="object 44"/>
          <p:cNvGrpSpPr/>
          <p:nvPr/>
        </p:nvGrpSpPr>
        <p:grpSpPr>
          <a:xfrm>
            <a:off x="1702071" y="1879190"/>
            <a:ext cx="8885200" cy="4089633"/>
            <a:chOff x="87743" y="948295"/>
            <a:chExt cx="4483735" cy="2063750"/>
          </a:xfrm>
        </p:grpSpPr>
        <p:sp>
          <p:nvSpPr>
            <p:cNvPr id="45" name="object 45"/>
            <p:cNvSpPr/>
            <p:nvPr/>
          </p:nvSpPr>
          <p:spPr>
            <a:xfrm>
              <a:off x="87743" y="948295"/>
              <a:ext cx="4432935" cy="215265"/>
            </a:xfrm>
            <a:custGeom>
              <a:avLst/>
              <a:gdLst/>
              <a:ahLst/>
              <a:cxnLst/>
              <a:rect l="l" t="t" r="r" b="b"/>
              <a:pathLst>
                <a:path w="4432935" h="215265">
                  <a:moveTo>
                    <a:pt x="4381767" y="0"/>
                  </a:moveTo>
                  <a:lnTo>
                    <a:pt x="50800" y="0"/>
                  </a:lnTo>
                  <a:lnTo>
                    <a:pt x="31075" y="4008"/>
                  </a:lnTo>
                  <a:lnTo>
                    <a:pt x="14922" y="14922"/>
                  </a:lnTo>
                  <a:lnTo>
                    <a:pt x="4008" y="31075"/>
                  </a:lnTo>
                  <a:lnTo>
                    <a:pt x="0" y="50800"/>
                  </a:lnTo>
                  <a:lnTo>
                    <a:pt x="0" y="215238"/>
                  </a:lnTo>
                  <a:lnTo>
                    <a:pt x="4432567" y="215238"/>
                  </a:lnTo>
                  <a:lnTo>
                    <a:pt x="4432567" y="50800"/>
                  </a:lnTo>
                  <a:lnTo>
                    <a:pt x="4428558" y="31075"/>
                  </a:lnTo>
                  <a:lnTo>
                    <a:pt x="4417644" y="14922"/>
                  </a:lnTo>
                  <a:lnTo>
                    <a:pt x="4401492" y="4008"/>
                  </a:lnTo>
                  <a:lnTo>
                    <a:pt x="4381767" y="0"/>
                  </a:lnTo>
                  <a:close/>
                </a:path>
              </a:pathLst>
            </a:custGeom>
            <a:solidFill>
              <a:srgbClr val="D6D6EF"/>
            </a:solidFill>
          </p:spPr>
          <p:txBody>
            <a:bodyPr wrap="square" lIns="0" tIns="0" rIns="0" bIns="0" rtlCol="0"/>
            <a:lstStyle/>
            <a:p>
              <a:endParaRPr sz="3567"/>
            </a:p>
          </p:txBody>
        </p:sp>
        <p:sp>
          <p:nvSpPr>
            <p:cNvPr id="46" name="object 46"/>
            <p:cNvSpPr/>
            <p:nvPr/>
          </p:nvSpPr>
          <p:spPr>
            <a:xfrm>
              <a:off x="87744" y="1150874"/>
              <a:ext cx="4432566" cy="50609"/>
            </a:xfrm>
            <a:prstGeom prst="rect">
              <a:avLst/>
            </a:prstGeom>
            <a:blipFill>
              <a:blip r:embed="rId2" cstate="print"/>
              <a:stretch>
                <a:fillRect/>
              </a:stretch>
            </a:blipFill>
          </p:spPr>
          <p:txBody>
            <a:bodyPr wrap="square" lIns="0" tIns="0" rIns="0" bIns="0" rtlCol="0"/>
            <a:lstStyle/>
            <a:p>
              <a:endParaRPr sz="3567"/>
            </a:p>
          </p:txBody>
        </p:sp>
        <p:sp>
          <p:nvSpPr>
            <p:cNvPr id="47" name="object 47"/>
            <p:cNvSpPr/>
            <p:nvPr/>
          </p:nvSpPr>
          <p:spPr>
            <a:xfrm>
              <a:off x="138544" y="2910065"/>
              <a:ext cx="101600" cy="101600"/>
            </a:xfrm>
            <a:prstGeom prst="rect">
              <a:avLst/>
            </a:prstGeom>
            <a:blipFill>
              <a:blip r:embed="rId3" cstate="print"/>
              <a:stretch>
                <a:fillRect/>
              </a:stretch>
            </a:blipFill>
          </p:spPr>
          <p:txBody>
            <a:bodyPr wrap="square" lIns="0" tIns="0" rIns="0" bIns="0" rtlCol="0"/>
            <a:lstStyle/>
            <a:p>
              <a:endParaRPr sz="3567"/>
            </a:p>
          </p:txBody>
        </p:sp>
        <p:sp>
          <p:nvSpPr>
            <p:cNvPr id="48" name="object 48"/>
            <p:cNvSpPr/>
            <p:nvPr/>
          </p:nvSpPr>
          <p:spPr>
            <a:xfrm>
              <a:off x="189344" y="2897365"/>
              <a:ext cx="4381715" cy="114300"/>
            </a:xfrm>
            <a:prstGeom prst="rect">
              <a:avLst/>
            </a:prstGeom>
            <a:blipFill>
              <a:blip r:embed="rId4" cstate="print"/>
              <a:stretch>
                <a:fillRect/>
              </a:stretch>
            </a:blipFill>
          </p:spPr>
          <p:txBody>
            <a:bodyPr wrap="square" lIns="0" tIns="0" rIns="0" bIns="0" rtlCol="0"/>
            <a:lstStyle/>
            <a:p>
              <a:endParaRPr sz="3567"/>
            </a:p>
          </p:txBody>
        </p:sp>
        <p:sp>
          <p:nvSpPr>
            <p:cNvPr id="49" name="object 49"/>
            <p:cNvSpPr/>
            <p:nvPr/>
          </p:nvSpPr>
          <p:spPr>
            <a:xfrm>
              <a:off x="4520311" y="992530"/>
              <a:ext cx="50749" cy="1917534"/>
            </a:xfrm>
            <a:prstGeom prst="rect">
              <a:avLst/>
            </a:prstGeom>
            <a:blipFill>
              <a:blip r:embed="rId5" cstate="print"/>
              <a:stretch>
                <a:fillRect/>
              </a:stretch>
            </a:blipFill>
          </p:spPr>
          <p:txBody>
            <a:bodyPr wrap="square" lIns="0" tIns="0" rIns="0" bIns="0" rtlCol="0"/>
            <a:lstStyle/>
            <a:p>
              <a:endParaRPr sz="3567"/>
            </a:p>
          </p:txBody>
        </p:sp>
        <p:sp>
          <p:nvSpPr>
            <p:cNvPr id="50" name="object 50"/>
            <p:cNvSpPr/>
            <p:nvPr/>
          </p:nvSpPr>
          <p:spPr>
            <a:xfrm>
              <a:off x="87743" y="1195146"/>
              <a:ext cx="4432935" cy="1765935"/>
            </a:xfrm>
            <a:custGeom>
              <a:avLst/>
              <a:gdLst/>
              <a:ahLst/>
              <a:cxnLst/>
              <a:rect l="l" t="t" r="r" b="b"/>
              <a:pathLst>
                <a:path w="4432935" h="1765935">
                  <a:moveTo>
                    <a:pt x="4432567" y="0"/>
                  </a:moveTo>
                  <a:lnTo>
                    <a:pt x="0" y="0"/>
                  </a:lnTo>
                  <a:lnTo>
                    <a:pt x="0" y="1714919"/>
                  </a:lnTo>
                  <a:lnTo>
                    <a:pt x="4008" y="1734643"/>
                  </a:lnTo>
                  <a:lnTo>
                    <a:pt x="14922" y="1750796"/>
                  </a:lnTo>
                  <a:lnTo>
                    <a:pt x="31075" y="1761710"/>
                  </a:lnTo>
                  <a:lnTo>
                    <a:pt x="50800" y="1765719"/>
                  </a:lnTo>
                  <a:lnTo>
                    <a:pt x="4381767" y="1765719"/>
                  </a:lnTo>
                  <a:lnTo>
                    <a:pt x="4401492" y="1761710"/>
                  </a:lnTo>
                  <a:lnTo>
                    <a:pt x="4417644" y="1750796"/>
                  </a:lnTo>
                  <a:lnTo>
                    <a:pt x="4428558" y="1734643"/>
                  </a:lnTo>
                  <a:lnTo>
                    <a:pt x="4432567" y="1714919"/>
                  </a:lnTo>
                  <a:lnTo>
                    <a:pt x="4432567" y="0"/>
                  </a:lnTo>
                  <a:close/>
                </a:path>
              </a:pathLst>
            </a:custGeom>
            <a:solidFill>
              <a:srgbClr val="EAEAF7"/>
            </a:solidFill>
          </p:spPr>
          <p:txBody>
            <a:bodyPr wrap="square" lIns="0" tIns="0" rIns="0" bIns="0" rtlCol="0"/>
            <a:lstStyle/>
            <a:p>
              <a:endParaRPr sz="3567"/>
            </a:p>
          </p:txBody>
        </p:sp>
        <p:sp>
          <p:nvSpPr>
            <p:cNvPr id="51" name="object 51"/>
            <p:cNvSpPr/>
            <p:nvPr/>
          </p:nvSpPr>
          <p:spPr>
            <a:xfrm>
              <a:off x="4520311" y="1030605"/>
              <a:ext cx="0" cy="1898650"/>
            </a:xfrm>
            <a:custGeom>
              <a:avLst/>
              <a:gdLst/>
              <a:ahLst/>
              <a:cxnLst/>
              <a:rect l="l" t="t" r="r" b="b"/>
              <a:pathLst>
                <a:path h="1898650">
                  <a:moveTo>
                    <a:pt x="0" y="1898510"/>
                  </a:moveTo>
                  <a:lnTo>
                    <a:pt x="0" y="0"/>
                  </a:lnTo>
                </a:path>
              </a:pathLst>
            </a:custGeom>
            <a:ln w="3175">
              <a:solidFill>
                <a:srgbClr val="7F7F7F"/>
              </a:solidFill>
            </a:ln>
          </p:spPr>
          <p:txBody>
            <a:bodyPr wrap="square" lIns="0" tIns="0" rIns="0" bIns="0" rtlCol="0"/>
            <a:lstStyle/>
            <a:p>
              <a:endParaRPr sz="3567"/>
            </a:p>
          </p:txBody>
        </p:sp>
        <p:sp>
          <p:nvSpPr>
            <p:cNvPr id="52" name="object 52"/>
            <p:cNvSpPr/>
            <p:nvPr/>
          </p:nvSpPr>
          <p:spPr>
            <a:xfrm>
              <a:off x="4520311" y="1017905"/>
              <a:ext cx="0" cy="12700"/>
            </a:xfrm>
            <a:custGeom>
              <a:avLst/>
              <a:gdLst/>
              <a:ahLst/>
              <a:cxnLst/>
              <a:rect l="l" t="t" r="r" b="b"/>
              <a:pathLst>
                <a:path h="12700">
                  <a:moveTo>
                    <a:pt x="0" y="12700"/>
                  </a:moveTo>
                  <a:lnTo>
                    <a:pt x="0" y="0"/>
                  </a:lnTo>
                </a:path>
              </a:pathLst>
            </a:custGeom>
            <a:ln w="3175">
              <a:solidFill>
                <a:srgbClr val="AFAFAF"/>
              </a:solidFill>
            </a:ln>
          </p:spPr>
          <p:txBody>
            <a:bodyPr wrap="square" lIns="0" tIns="0" rIns="0" bIns="0" rtlCol="0"/>
            <a:lstStyle/>
            <a:p>
              <a:endParaRPr sz="3567"/>
            </a:p>
          </p:txBody>
        </p:sp>
        <p:sp>
          <p:nvSpPr>
            <p:cNvPr id="53" name="object 53"/>
            <p:cNvSpPr/>
            <p:nvPr/>
          </p:nvSpPr>
          <p:spPr>
            <a:xfrm>
              <a:off x="4520311" y="1005205"/>
              <a:ext cx="0" cy="12700"/>
            </a:xfrm>
            <a:custGeom>
              <a:avLst/>
              <a:gdLst/>
              <a:ahLst/>
              <a:cxnLst/>
              <a:rect l="l" t="t" r="r" b="b"/>
              <a:pathLst>
                <a:path h="12700">
                  <a:moveTo>
                    <a:pt x="0" y="12700"/>
                  </a:moveTo>
                  <a:lnTo>
                    <a:pt x="0" y="0"/>
                  </a:lnTo>
                </a:path>
              </a:pathLst>
            </a:custGeom>
            <a:ln w="3175">
              <a:solidFill>
                <a:srgbClr val="CECECE"/>
              </a:solidFill>
            </a:ln>
          </p:spPr>
          <p:txBody>
            <a:bodyPr wrap="square" lIns="0" tIns="0" rIns="0" bIns="0" rtlCol="0"/>
            <a:lstStyle/>
            <a:p>
              <a:endParaRPr sz="3567"/>
            </a:p>
          </p:txBody>
        </p:sp>
        <p:sp>
          <p:nvSpPr>
            <p:cNvPr id="54" name="object 54"/>
            <p:cNvSpPr/>
            <p:nvPr/>
          </p:nvSpPr>
          <p:spPr>
            <a:xfrm>
              <a:off x="4520311" y="992505"/>
              <a:ext cx="0" cy="12700"/>
            </a:xfrm>
            <a:custGeom>
              <a:avLst/>
              <a:gdLst/>
              <a:ahLst/>
              <a:cxnLst/>
              <a:rect l="l" t="t" r="r" b="b"/>
              <a:pathLst>
                <a:path h="12700">
                  <a:moveTo>
                    <a:pt x="0" y="12700"/>
                  </a:moveTo>
                  <a:lnTo>
                    <a:pt x="0" y="0"/>
                  </a:lnTo>
                </a:path>
              </a:pathLst>
            </a:custGeom>
            <a:ln w="3175">
              <a:solidFill>
                <a:srgbClr val="EFEFEF"/>
              </a:solidFill>
            </a:ln>
          </p:spPr>
          <p:txBody>
            <a:bodyPr wrap="square" lIns="0" tIns="0" rIns="0" bIns="0" rtlCol="0"/>
            <a:lstStyle/>
            <a:p>
              <a:endParaRPr sz="3567"/>
            </a:p>
          </p:txBody>
        </p:sp>
      </p:grpSp>
      <p:sp>
        <p:nvSpPr>
          <p:cNvPr id="55" name="object 55"/>
          <p:cNvSpPr txBox="1"/>
          <p:nvPr/>
        </p:nvSpPr>
        <p:spPr>
          <a:xfrm>
            <a:off x="1616379" y="889973"/>
            <a:ext cx="8792082" cy="4837353"/>
          </a:xfrm>
          <a:prstGeom prst="rect">
            <a:avLst/>
          </a:prstGeom>
        </p:spPr>
        <p:txBody>
          <a:bodyPr vert="horz" wrap="square" lIns="0" tIns="33975" rIns="0" bIns="0" rtlCol="0">
            <a:spAutoFit/>
          </a:bodyPr>
          <a:lstStyle/>
          <a:p>
            <a:pPr marL="125838">
              <a:spcBef>
                <a:spcPts val="268"/>
              </a:spcBef>
            </a:pPr>
            <a:r>
              <a:rPr sz="2774" spc="30" dirty="0">
                <a:solidFill>
                  <a:srgbClr val="3333B2"/>
                </a:solidFill>
                <a:latin typeface="LM Sans 12"/>
                <a:cs typeface="LM Sans 12"/>
              </a:rPr>
              <a:t>Proof </a:t>
            </a:r>
            <a:r>
              <a:rPr sz="2774" spc="20" dirty="0">
                <a:solidFill>
                  <a:srgbClr val="3333B2"/>
                </a:solidFill>
                <a:latin typeface="LM Sans 12"/>
                <a:cs typeface="LM Sans 12"/>
              </a:rPr>
              <a:t>of the </a:t>
            </a:r>
            <a:r>
              <a:rPr sz="2774" spc="40" dirty="0">
                <a:solidFill>
                  <a:srgbClr val="3333B2"/>
                </a:solidFill>
                <a:latin typeface="LM Sans 12"/>
                <a:cs typeface="LM Sans 12"/>
              </a:rPr>
              <a:t>RSA</a:t>
            </a:r>
            <a:r>
              <a:rPr sz="2774" spc="-10" dirty="0">
                <a:solidFill>
                  <a:srgbClr val="3333B2"/>
                </a:solidFill>
                <a:latin typeface="LM Sans 12"/>
                <a:cs typeface="LM Sans 12"/>
              </a:rPr>
              <a:t> </a:t>
            </a:r>
            <a:r>
              <a:rPr sz="2774" spc="20" dirty="0">
                <a:solidFill>
                  <a:srgbClr val="3333B2"/>
                </a:solidFill>
                <a:latin typeface="LM Sans 12"/>
                <a:cs typeface="LM Sans 12"/>
              </a:rPr>
              <a:t>Cryptosystem</a:t>
            </a:r>
            <a:endParaRPr sz="2774">
              <a:latin typeface="LM Sans 12"/>
              <a:cs typeface="LM Sans 12"/>
            </a:endParaRPr>
          </a:p>
          <a:p>
            <a:pPr>
              <a:spcBef>
                <a:spcPts val="129"/>
              </a:spcBef>
            </a:pPr>
            <a:endParaRPr sz="2774">
              <a:latin typeface="LM Sans 12"/>
              <a:cs typeface="LM Sans 12"/>
            </a:endParaRPr>
          </a:p>
          <a:p>
            <a:pPr marL="186240"/>
            <a:r>
              <a:rPr sz="2378" spc="-30" dirty="0">
                <a:solidFill>
                  <a:srgbClr val="3333B2"/>
                </a:solidFill>
                <a:latin typeface="LM Sans 12"/>
                <a:cs typeface="LM Sans 12"/>
              </a:rPr>
              <a:t>Theorem </a:t>
            </a:r>
            <a:r>
              <a:rPr sz="2378" spc="-20" dirty="0">
                <a:solidFill>
                  <a:srgbClr val="3333B2"/>
                </a:solidFill>
                <a:latin typeface="LM Sans 12"/>
                <a:cs typeface="LM Sans 12"/>
              </a:rPr>
              <a:t>(RSA</a:t>
            </a:r>
            <a:r>
              <a:rPr sz="2378" dirty="0">
                <a:solidFill>
                  <a:srgbClr val="3333B2"/>
                </a:solidFill>
                <a:latin typeface="LM Sans 12"/>
                <a:cs typeface="LM Sans 12"/>
              </a:rPr>
              <a:t> </a:t>
            </a:r>
            <a:r>
              <a:rPr sz="2378" spc="-20" dirty="0">
                <a:solidFill>
                  <a:srgbClr val="3333B2"/>
                </a:solidFill>
                <a:latin typeface="LM Sans 12"/>
                <a:cs typeface="LM Sans 12"/>
              </a:rPr>
              <a:t>Cryptosystem)</a:t>
            </a:r>
            <a:endParaRPr sz="2378">
              <a:latin typeface="LM Sans 12"/>
              <a:cs typeface="LM Sans 12"/>
            </a:endParaRPr>
          </a:p>
          <a:p>
            <a:pPr marL="186240" marR="110737">
              <a:lnSpc>
                <a:spcPct val="102600"/>
              </a:lnSpc>
              <a:spcBef>
                <a:spcPts val="654"/>
              </a:spcBef>
            </a:pPr>
            <a:r>
              <a:rPr sz="2180" i="1" spc="-20" dirty="0">
                <a:latin typeface="LM Sans 10"/>
                <a:cs typeface="LM Sans 10"/>
              </a:rPr>
              <a:t>Let </a:t>
            </a:r>
            <a:r>
              <a:rPr sz="2180" i="1" spc="-10" dirty="0">
                <a:latin typeface="Times New Roman"/>
                <a:cs typeface="Times New Roman"/>
              </a:rPr>
              <a:t>p</a:t>
            </a:r>
            <a:r>
              <a:rPr sz="2180" i="1" spc="-10" dirty="0">
                <a:latin typeface="LM Sans 10"/>
                <a:cs typeface="LM Sans 10"/>
              </a:rPr>
              <a:t>, </a:t>
            </a:r>
            <a:r>
              <a:rPr sz="2180" i="1" spc="-129" dirty="0">
                <a:latin typeface="Times New Roman"/>
                <a:cs typeface="Times New Roman"/>
              </a:rPr>
              <a:t>q </a:t>
            </a:r>
            <a:r>
              <a:rPr sz="2180" i="1" spc="20" dirty="0">
                <a:latin typeface="LM Sans 10"/>
                <a:cs typeface="LM Sans 10"/>
              </a:rPr>
              <a:t>be </a:t>
            </a:r>
            <a:r>
              <a:rPr sz="2180" i="1" spc="-30" dirty="0">
                <a:latin typeface="LM Sans 10"/>
                <a:cs typeface="LM Sans 10"/>
              </a:rPr>
              <a:t>primes </a:t>
            </a:r>
            <a:r>
              <a:rPr sz="2180" i="1" spc="-10" dirty="0">
                <a:latin typeface="LM Sans 10"/>
                <a:cs typeface="LM Sans 10"/>
              </a:rPr>
              <a:t>with </a:t>
            </a:r>
            <a:r>
              <a:rPr sz="2180" i="1" spc="198" dirty="0">
                <a:latin typeface="Times New Roman"/>
                <a:cs typeface="Times New Roman"/>
              </a:rPr>
              <a:t>n </a:t>
            </a:r>
            <a:r>
              <a:rPr sz="2180" spc="-20" dirty="0">
                <a:latin typeface="MathJax_Main"/>
                <a:cs typeface="MathJax_Main"/>
              </a:rPr>
              <a:t>= </a:t>
            </a:r>
            <a:r>
              <a:rPr sz="2180" i="1" spc="-69" dirty="0">
                <a:latin typeface="Times New Roman"/>
                <a:cs typeface="Times New Roman"/>
              </a:rPr>
              <a:t>pq </a:t>
            </a:r>
            <a:r>
              <a:rPr sz="2180" i="1" spc="-20" dirty="0">
                <a:latin typeface="LM Sans 10"/>
                <a:cs typeface="LM Sans 10"/>
              </a:rPr>
              <a:t>and let </a:t>
            </a:r>
            <a:r>
              <a:rPr sz="2180" i="1" spc="40" dirty="0">
                <a:latin typeface="Times New Roman"/>
                <a:cs typeface="Times New Roman"/>
              </a:rPr>
              <a:t>e </a:t>
            </a:r>
            <a:r>
              <a:rPr sz="2180" i="1" spc="20" dirty="0">
                <a:latin typeface="LM Sans 10"/>
                <a:cs typeface="LM Sans 10"/>
              </a:rPr>
              <a:t>be </a:t>
            </a:r>
            <a:r>
              <a:rPr sz="2180" i="1" spc="-20" dirty="0">
                <a:latin typeface="LM Sans 10"/>
                <a:cs typeface="LM Sans 10"/>
              </a:rPr>
              <a:t>an integer </a:t>
            </a:r>
            <a:r>
              <a:rPr sz="2180" i="1" spc="-10" dirty="0">
                <a:latin typeface="LM Sans 10"/>
                <a:cs typeface="LM Sans 10"/>
              </a:rPr>
              <a:t>such that  </a:t>
            </a:r>
            <a:r>
              <a:rPr sz="2180" dirty="0">
                <a:latin typeface="MathJax_Main"/>
                <a:cs typeface="MathJax_Main"/>
              </a:rPr>
              <a:t>gcd(</a:t>
            </a:r>
            <a:r>
              <a:rPr sz="2180" i="1" dirty="0">
                <a:latin typeface="Times New Roman"/>
                <a:cs typeface="Times New Roman"/>
              </a:rPr>
              <a:t>e,</a:t>
            </a:r>
            <a:r>
              <a:rPr sz="2180" i="1" spc="-198" dirty="0">
                <a:latin typeface="Times New Roman"/>
                <a:cs typeface="Times New Roman"/>
              </a:rPr>
              <a:t> </a:t>
            </a:r>
            <a:r>
              <a:rPr sz="2180" spc="-10" dirty="0">
                <a:latin typeface="MathJax_Main"/>
                <a:cs typeface="MathJax_Main"/>
              </a:rPr>
              <a:t>(</a:t>
            </a:r>
            <a:r>
              <a:rPr sz="2180" i="1" spc="-10" dirty="0">
                <a:latin typeface="Times New Roman"/>
                <a:cs typeface="Times New Roman"/>
              </a:rPr>
              <a:t>p</a:t>
            </a:r>
            <a:r>
              <a:rPr sz="2180" i="1" spc="-69" dirty="0">
                <a:latin typeface="Times New Roman"/>
                <a:cs typeface="Times New Roman"/>
              </a:rPr>
              <a:t> </a:t>
            </a:r>
            <a:r>
              <a:rPr sz="2180" i="1" spc="404" dirty="0">
                <a:latin typeface="Arial"/>
                <a:cs typeface="Arial"/>
              </a:rPr>
              <a:t>−</a:t>
            </a:r>
            <a:r>
              <a:rPr sz="2180" i="1" spc="-129" dirty="0">
                <a:latin typeface="Arial"/>
                <a:cs typeface="Arial"/>
              </a:rPr>
              <a:t> </a:t>
            </a:r>
            <a:r>
              <a:rPr sz="2180" spc="-40" dirty="0">
                <a:latin typeface="MathJax_Main"/>
                <a:cs typeface="MathJax_Main"/>
              </a:rPr>
              <a:t>1)(</a:t>
            </a:r>
            <a:r>
              <a:rPr sz="2180" i="1" spc="-40" dirty="0">
                <a:latin typeface="Times New Roman"/>
                <a:cs typeface="Times New Roman"/>
              </a:rPr>
              <a:t>q</a:t>
            </a:r>
            <a:r>
              <a:rPr sz="2180" i="1" spc="10" dirty="0">
                <a:latin typeface="Times New Roman"/>
                <a:cs typeface="Times New Roman"/>
              </a:rPr>
              <a:t> </a:t>
            </a:r>
            <a:r>
              <a:rPr sz="2180" i="1" spc="404" dirty="0">
                <a:latin typeface="Arial"/>
                <a:cs typeface="Arial"/>
              </a:rPr>
              <a:t>−</a:t>
            </a:r>
            <a:r>
              <a:rPr sz="2180" i="1" spc="-129" dirty="0">
                <a:latin typeface="Arial"/>
                <a:cs typeface="Arial"/>
              </a:rPr>
              <a:t> </a:t>
            </a:r>
            <a:r>
              <a:rPr sz="2180" spc="-10" dirty="0">
                <a:latin typeface="MathJax_Main"/>
                <a:cs typeface="MathJax_Main"/>
              </a:rPr>
              <a:t>1))</a:t>
            </a:r>
            <a:r>
              <a:rPr sz="2180" spc="40" dirty="0">
                <a:latin typeface="MathJax_Main"/>
                <a:cs typeface="MathJax_Main"/>
              </a:rPr>
              <a:t> </a:t>
            </a:r>
            <a:r>
              <a:rPr sz="2180" spc="-20" dirty="0">
                <a:latin typeface="MathJax_Main"/>
                <a:cs typeface="MathJax_Main"/>
              </a:rPr>
              <a:t>=</a:t>
            </a:r>
            <a:r>
              <a:rPr sz="2180" spc="50" dirty="0">
                <a:latin typeface="MathJax_Main"/>
                <a:cs typeface="MathJax_Main"/>
              </a:rPr>
              <a:t> </a:t>
            </a:r>
            <a:r>
              <a:rPr sz="2180" spc="-10" dirty="0">
                <a:latin typeface="MathJax_Main"/>
                <a:cs typeface="MathJax_Main"/>
              </a:rPr>
              <a:t>1</a:t>
            </a:r>
            <a:r>
              <a:rPr sz="2180" i="1" spc="-10" dirty="0">
                <a:latin typeface="LM Sans 10"/>
                <a:cs typeface="LM Sans 10"/>
              </a:rPr>
              <a:t>, with </a:t>
            </a:r>
            <a:r>
              <a:rPr sz="2180" i="1" spc="30" dirty="0">
                <a:latin typeface="Times New Roman"/>
                <a:cs typeface="Times New Roman"/>
              </a:rPr>
              <a:t>ed</a:t>
            </a:r>
            <a:r>
              <a:rPr sz="2180" i="1" spc="50" dirty="0">
                <a:latin typeface="Times New Roman"/>
                <a:cs typeface="Times New Roman"/>
              </a:rPr>
              <a:t> </a:t>
            </a:r>
            <a:r>
              <a:rPr sz="2180" i="1" spc="404" dirty="0">
                <a:latin typeface="Arial"/>
                <a:cs typeface="Arial"/>
              </a:rPr>
              <a:t>≡</a:t>
            </a:r>
            <a:r>
              <a:rPr sz="2180" i="1" spc="-20" dirty="0">
                <a:latin typeface="Arial"/>
                <a:cs typeface="Arial"/>
              </a:rPr>
              <a:t> </a:t>
            </a:r>
            <a:r>
              <a:rPr sz="2180" spc="-10" dirty="0">
                <a:latin typeface="MathJax_Main"/>
                <a:cs typeface="MathJax_Main"/>
              </a:rPr>
              <a:t>1</a:t>
            </a:r>
            <a:r>
              <a:rPr sz="2180" spc="404" dirty="0">
                <a:latin typeface="MathJax_Main"/>
                <a:cs typeface="MathJax_Main"/>
              </a:rPr>
              <a:t> </a:t>
            </a:r>
            <a:r>
              <a:rPr sz="2180" spc="-10" dirty="0">
                <a:latin typeface="MathJax_Main"/>
                <a:cs typeface="MathJax_Main"/>
              </a:rPr>
              <a:t>(mod</a:t>
            </a:r>
            <a:r>
              <a:rPr sz="2180" spc="168" dirty="0">
                <a:latin typeface="MathJax_Main"/>
                <a:cs typeface="MathJax_Main"/>
              </a:rPr>
              <a:t> </a:t>
            </a:r>
            <a:r>
              <a:rPr sz="2180" spc="-10" dirty="0">
                <a:latin typeface="MathJax_Main"/>
                <a:cs typeface="MathJax_Main"/>
              </a:rPr>
              <a:t>(</a:t>
            </a:r>
            <a:r>
              <a:rPr sz="2180" i="1" spc="-10" dirty="0">
                <a:latin typeface="Times New Roman"/>
                <a:cs typeface="Times New Roman"/>
              </a:rPr>
              <a:t>p</a:t>
            </a:r>
            <a:r>
              <a:rPr sz="2180" i="1" spc="-69" dirty="0">
                <a:latin typeface="Times New Roman"/>
                <a:cs typeface="Times New Roman"/>
              </a:rPr>
              <a:t> </a:t>
            </a:r>
            <a:r>
              <a:rPr sz="2180" i="1" spc="404" dirty="0">
                <a:latin typeface="Arial"/>
                <a:cs typeface="Arial"/>
              </a:rPr>
              <a:t>−</a:t>
            </a:r>
            <a:r>
              <a:rPr sz="2180" i="1" spc="-139" dirty="0">
                <a:latin typeface="Arial"/>
                <a:cs typeface="Arial"/>
              </a:rPr>
              <a:t> </a:t>
            </a:r>
            <a:r>
              <a:rPr sz="2180" spc="-40" dirty="0">
                <a:latin typeface="MathJax_Main"/>
                <a:cs typeface="MathJax_Main"/>
              </a:rPr>
              <a:t>1)(</a:t>
            </a:r>
            <a:r>
              <a:rPr sz="2180" i="1" spc="-40" dirty="0">
                <a:latin typeface="Times New Roman"/>
                <a:cs typeface="Times New Roman"/>
              </a:rPr>
              <a:t>q</a:t>
            </a:r>
            <a:r>
              <a:rPr sz="2180" i="1" spc="10" dirty="0">
                <a:latin typeface="Times New Roman"/>
                <a:cs typeface="Times New Roman"/>
              </a:rPr>
              <a:t> </a:t>
            </a:r>
            <a:r>
              <a:rPr sz="2180" i="1" spc="404" dirty="0">
                <a:latin typeface="Arial"/>
                <a:cs typeface="Arial"/>
              </a:rPr>
              <a:t>−</a:t>
            </a:r>
            <a:r>
              <a:rPr sz="2180" i="1" spc="-129" dirty="0">
                <a:latin typeface="Arial"/>
                <a:cs typeface="Arial"/>
              </a:rPr>
              <a:t> </a:t>
            </a:r>
            <a:r>
              <a:rPr sz="2180" spc="-10" dirty="0">
                <a:latin typeface="MathJax_Main"/>
                <a:cs typeface="MathJax_Main"/>
              </a:rPr>
              <a:t>1))</a:t>
            </a:r>
            <a:r>
              <a:rPr sz="2180" i="1" spc="-10" dirty="0">
                <a:latin typeface="LM Sans 10"/>
                <a:cs typeface="LM Sans 10"/>
              </a:rPr>
              <a:t>.</a:t>
            </a:r>
            <a:r>
              <a:rPr sz="2180" i="1" spc="226" dirty="0">
                <a:latin typeface="LM Sans 10"/>
                <a:cs typeface="LM Sans 10"/>
              </a:rPr>
              <a:t> </a:t>
            </a:r>
            <a:r>
              <a:rPr sz="2180" i="1" spc="-20" dirty="0">
                <a:latin typeface="LM Sans 10"/>
                <a:cs typeface="LM Sans 10"/>
              </a:rPr>
              <a:t>Let </a:t>
            </a:r>
            <a:r>
              <a:rPr sz="2180" i="1" spc="317" dirty="0">
                <a:latin typeface="Times New Roman"/>
                <a:cs typeface="Times New Roman"/>
              </a:rPr>
              <a:t>m</a:t>
            </a:r>
            <a:r>
              <a:rPr sz="2180" i="1" spc="168" dirty="0">
                <a:latin typeface="Times New Roman"/>
                <a:cs typeface="Times New Roman"/>
              </a:rPr>
              <a:t> </a:t>
            </a:r>
            <a:r>
              <a:rPr sz="2180" i="1" spc="20" dirty="0">
                <a:latin typeface="LM Sans 10"/>
                <a:cs typeface="LM Sans 10"/>
              </a:rPr>
              <a:t>be  </a:t>
            </a:r>
            <a:r>
              <a:rPr sz="2180" i="1" spc="-20" dirty="0">
                <a:latin typeface="LM Sans 10"/>
                <a:cs typeface="LM Sans 10"/>
              </a:rPr>
              <a:t>an integer </a:t>
            </a:r>
            <a:r>
              <a:rPr sz="2180" i="1" spc="-10" dirty="0">
                <a:latin typeface="LM Sans 10"/>
                <a:cs typeface="LM Sans 10"/>
              </a:rPr>
              <a:t>with </a:t>
            </a:r>
            <a:r>
              <a:rPr sz="2180" i="1" spc="317" dirty="0">
                <a:latin typeface="Times New Roman"/>
                <a:cs typeface="Times New Roman"/>
              </a:rPr>
              <a:t>m </a:t>
            </a:r>
            <a:r>
              <a:rPr sz="2180" i="1" spc="208" dirty="0">
                <a:latin typeface="Times New Roman"/>
                <a:cs typeface="Times New Roman"/>
              </a:rPr>
              <a:t>&lt; </a:t>
            </a:r>
            <a:r>
              <a:rPr sz="2180" i="1" spc="198" dirty="0">
                <a:latin typeface="Times New Roman"/>
                <a:cs typeface="Times New Roman"/>
              </a:rPr>
              <a:t>n</a:t>
            </a:r>
            <a:r>
              <a:rPr sz="2180" i="1" spc="-337" dirty="0">
                <a:latin typeface="Times New Roman"/>
                <a:cs typeface="Times New Roman"/>
              </a:rPr>
              <a:t> </a:t>
            </a:r>
            <a:r>
              <a:rPr sz="2180" i="1" spc="-20" dirty="0">
                <a:latin typeface="LM Sans 10"/>
                <a:cs typeface="LM Sans 10"/>
              </a:rPr>
              <a:t>and </a:t>
            </a:r>
            <a:r>
              <a:rPr sz="2180" spc="50" dirty="0">
                <a:latin typeface="MathJax_Main"/>
                <a:cs typeface="MathJax_Main"/>
              </a:rPr>
              <a:t>gcd(</a:t>
            </a:r>
            <a:r>
              <a:rPr sz="2180" i="1" spc="50" dirty="0">
                <a:latin typeface="Times New Roman"/>
                <a:cs typeface="Times New Roman"/>
              </a:rPr>
              <a:t>m, </a:t>
            </a:r>
            <a:r>
              <a:rPr sz="2180" i="1" spc="-10" dirty="0">
                <a:latin typeface="Times New Roman"/>
                <a:cs typeface="Times New Roman"/>
              </a:rPr>
              <a:t>p</a:t>
            </a:r>
            <a:r>
              <a:rPr sz="2180" spc="-10" dirty="0">
                <a:latin typeface="MathJax_Main"/>
                <a:cs typeface="MathJax_Main"/>
              </a:rPr>
              <a:t>) </a:t>
            </a:r>
            <a:r>
              <a:rPr sz="2180" spc="-20" dirty="0">
                <a:latin typeface="MathJax_Main"/>
                <a:cs typeface="MathJax_Main"/>
              </a:rPr>
              <a:t>= </a:t>
            </a:r>
            <a:r>
              <a:rPr sz="2180" spc="50" dirty="0">
                <a:latin typeface="MathJax_Main"/>
                <a:cs typeface="MathJax_Main"/>
              </a:rPr>
              <a:t>gcd(</a:t>
            </a:r>
            <a:r>
              <a:rPr sz="2180" i="1" spc="50" dirty="0">
                <a:latin typeface="Times New Roman"/>
                <a:cs typeface="Times New Roman"/>
              </a:rPr>
              <a:t>m, </a:t>
            </a:r>
            <a:r>
              <a:rPr sz="2180" i="1" spc="-40" dirty="0">
                <a:latin typeface="Times New Roman"/>
                <a:cs typeface="Times New Roman"/>
              </a:rPr>
              <a:t>q</a:t>
            </a:r>
            <a:r>
              <a:rPr sz="2180" spc="-40" dirty="0">
                <a:latin typeface="MathJax_Main"/>
                <a:cs typeface="MathJax_Main"/>
              </a:rPr>
              <a:t>) </a:t>
            </a:r>
            <a:r>
              <a:rPr sz="2180" spc="-20" dirty="0">
                <a:latin typeface="MathJax_Main"/>
                <a:cs typeface="MathJax_Main"/>
              </a:rPr>
              <a:t>= 1</a:t>
            </a:r>
            <a:r>
              <a:rPr sz="2180" i="1" spc="-20" dirty="0">
                <a:latin typeface="LM Sans 10"/>
                <a:cs typeface="LM Sans 10"/>
              </a:rPr>
              <a:t>. Define </a:t>
            </a:r>
            <a:r>
              <a:rPr sz="2180" i="1" spc="159" dirty="0">
                <a:latin typeface="Times New Roman"/>
                <a:cs typeface="Times New Roman"/>
              </a:rPr>
              <a:t>k </a:t>
            </a:r>
            <a:r>
              <a:rPr sz="2180" spc="-20" dirty="0">
                <a:latin typeface="MathJax_Main"/>
                <a:cs typeface="MathJax_Main"/>
              </a:rPr>
              <a:t>= </a:t>
            </a:r>
            <a:r>
              <a:rPr sz="2180" spc="79" dirty="0">
                <a:latin typeface="MathJax_Main"/>
                <a:cs typeface="MathJax_Main"/>
              </a:rPr>
              <a:t>(</a:t>
            </a:r>
            <a:r>
              <a:rPr sz="2180" i="1" spc="79" dirty="0">
                <a:latin typeface="Times New Roman"/>
                <a:cs typeface="Times New Roman"/>
              </a:rPr>
              <a:t>n, </a:t>
            </a:r>
            <a:r>
              <a:rPr sz="2180" i="1" spc="10" dirty="0">
                <a:latin typeface="Times New Roman"/>
                <a:cs typeface="Times New Roman"/>
              </a:rPr>
              <a:t>e</a:t>
            </a:r>
            <a:r>
              <a:rPr sz="2180" spc="10" dirty="0">
                <a:latin typeface="MathJax_Main"/>
                <a:cs typeface="MathJax_Main"/>
              </a:rPr>
              <a:t>)  </a:t>
            </a:r>
            <a:r>
              <a:rPr sz="2180" i="1" spc="-20" dirty="0">
                <a:latin typeface="LM Sans 10"/>
                <a:cs typeface="LM Sans 10"/>
              </a:rPr>
              <a:t>and </a:t>
            </a:r>
            <a:r>
              <a:rPr sz="2180" i="1" spc="99" dirty="0">
                <a:latin typeface="Times New Roman"/>
                <a:cs typeface="Times New Roman"/>
              </a:rPr>
              <a:t>k</a:t>
            </a:r>
            <a:r>
              <a:rPr sz="2378" i="1" spc="149" baseline="27777" dirty="0">
                <a:latin typeface="BABEL Unicode"/>
                <a:cs typeface="BABEL Unicode"/>
              </a:rPr>
              <a:t>j </a:t>
            </a:r>
            <a:r>
              <a:rPr sz="2180" spc="-20" dirty="0">
                <a:latin typeface="MathJax_Main"/>
                <a:cs typeface="MathJax_Main"/>
              </a:rPr>
              <a:t>= </a:t>
            </a:r>
            <a:r>
              <a:rPr sz="2180" spc="79" dirty="0">
                <a:latin typeface="MathJax_Main"/>
                <a:cs typeface="MathJax_Main"/>
              </a:rPr>
              <a:t>(</a:t>
            </a:r>
            <a:r>
              <a:rPr sz="2180" i="1" spc="79" dirty="0">
                <a:latin typeface="Times New Roman"/>
                <a:cs typeface="Times New Roman"/>
              </a:rPr>
              <a:t>n, </a:t>
            </a:r>
            <a:r>
              <a:rPr sz="2180" i="1" dirty="0">
                <a:latin typeface="Times New Roman"/>
                <a:cs typeface="Times New Roman"/>
              </a:rPr>
              <a:t>d</a:t>
            </a:r>
            <a:r>
              <a:rPr sz="2180" dirty="0">
                <a:latin typeface="MathJax_Main"/>
                <a:cs typeface="MathJax_Main"/>
              </a:rPr>
              <a:t>)</a:t>
            </a:r>
            <a:r>
              <a:rPr sz="2180" i="1" dirty="0">
                <a:latin typeface="LM Sans 10"/>
                <a:cs typeface="LM Sans 10"/>
              </a:rPr>
              <a:t>, </a:t>
            </a:r>
            <a:r>
              <a:rPr sz="2180" i="1" spc="-20" dirty="0">
                <a:latin typeface="LM Sans 10"/>
                <a:cs typeface="LM Sans 10"/>
              </a:rPr>
              <a:t>and </a:t>
            </a:r>
            <a:r>
              <a:rPr sz="2180" i="1" spc="-10" dirty="0">
                <a:latin typeface="LM Sans 10"/>
                <a:cs typeface="LM Sans 10"/>
              </a:rPr>
              <a:t>the</a:t>
            </a:r>
            <a:r>
              <a:rPr sz="2180" i="1" spc="-50" dirty="0">
                <a:latin typeface="LM Sans 10"/>
                <a:cs typeface="LM Sans 10"/>
              </a:rPr>
              <a:t> </a:t>
            </a:r>
            <a:r>
              <a:rPr sz="2180" i="1" spc="-20" dirty="0">
                <a:latin typeface="LM Sans 10"/>
                <a:cs typeface="LM Sans 10"/>
              </a:rPr>
              <a:t>functions:</a:t>
            </a:r>
            <a:endParaRPr sz="2180">
              <a:latin typeface="LM Sans 10"/>
              <a:cs typeface="LM Sans 10"/>
            </a:endParaRPr>
          </a:p>
          <a:p>
            <a:pPr marL="163589" algn="ctr">
              <a:spcBef>
                <a:spcPts val="2239"/>
              </a:spcBef>
              <a:tabLst>
                <a:tab pos="2059965" algn="l"/>
              </a:tabLst>
            </a:pPr>
            <a:r>
              <a:rPr sz="2180" i="1" spc="446" dirty="0">
                <a:latin typeface="Times New Roman"/>
                <a:cs typeface="Times New Roman"/>
              </a:rPr>
              <a:t>f</a:t>
            </a:r>
            <a:r>
              <a:rPr sz="2180" i="1" spc="-317" dirty="0">
                <a:latin typeface="Times New Roman"/>
                <a:cs typeface="Times New Roman"/>
              </a:rPr>
              <a:t> </a:t>
            </a:r>
            <a:r>
              <a:rPr sz="2180" spc="119" dirty="0">
                <a:latin typeface="MathJax_Main"/>
                <a:cs typeface="MathJax_Main"/>
              </a:rPr>
              <a:t>(</a:t>
            </a:r>
            <a:r>
              <a:rPr sz="2180" i="1" spc="119" dirty="0">
                <a:latin typeface="Times New Roman"/>
                <a:cs typeface="Times New Roman"/>
              </a:rPr>
              <a:t>m,</a:t>
            </a:r>
            <a:r>
              <a:rPr sz="2180" i="1" spc="-188" dirty="0">
                <a:latin typeface="Times New Roman"/>
                <a:cs typeface="Times New Roman"/>
              </a:rPr>
              <a:t> </a:t>
            </a:r>
            <a:r>
              <a:rPr sz="2180" i="1" spc="99" dirty="0">
                <a:latin typeface="Times New Roman"/>
                <a:cs typeface="Times New Roman"/>
              </a:rPr>
              <a:t>k</a:t>
            </a:r>
            <a:r>
              <a:rPr sz="2180" spc="99" dirty="0">
                <a:latin typeface="MathJax_Main"/>
                <a:cs typeface="MathJax_Main"/>
              </a:rPr>
              <a:t>)</a:t>
            </a:r>
            <a:r>
              <a:rPr sz="2180" spc="59" dirty="0">
                <a:latin typeface="MathJax_Main"/>
                <a:cs typeface="MathJax_Main"/>
              </a:rPr>
              <a:t> </a:t>
            </a:r>
            <a:r>
              <a:rPr sz="2180" spc="-20" dirty="0">
                <a:latin typeface="MathJax_Main"/>
                <a:cs typeface="MathJax_Main"/>
              </a:rPr>
              <a:t>=</a:t>
            </a:r>
            <a:r>
              <a:rPr sz="2180" spc="59" dirty="0">
                <a:latin typeface="MathJax_Main"/>
                <a:cs typeface="MathJax_Main"/>
              </a:rPr>
              <a:t> </a:t>
            </a:r>
            <a:r>
              <a:rPr sz="2180" i="1" spc="149" dirty="0">
                <a:latin typeface="Times New Roman"/>
                <a:cs typeface="Times New Roman"/>
              </a:rPr>
              <a:t>m</a:t>
            </a:r>
            <a:r>
              <a:rPr sz="2378" i="1" spc="222" baseline="31250" dirty="0">
                <a:latin typeface="Trebuchet MS"/>
                <a:cs typeface="Trebuchet MS"/>
              </a:rPr>
              <a:t>d	</a:t>
            </a:r>
            <a:r>
              <a:rPr sz="2180" spc="-10" dirty="0">
                <a:latin typeface="MathJax_Main"/>
                <a:cs typeface="MathJax_Main"/>
              </a:rPr>
              <a:t>(mod</a:t>
            </a:r>
            <a:r>
              <a:rPr sz="2180" spc="159" dirty="0">
                <a:latin typeface="MathJax_Main"/>
                <a:cs typeface="MathJax_Main"/>
              </a:rPr>
              <a:t> </a:t>
            </a:r>
            <a:r>
              <a:rPr sz="2180" i="1" spc="99" dirty="0">
                <a:latin typeface="Times New Roman"/>
                <a:cs typeface="Times New Roman"/>
              </a:rPr>
              <a:t>n</a:t>
            </a:r>
            <a:r>
              <a:rPr sz="2180" spc="99" dirty="0">
                <a:latin typeface="MathJax_Main"/>
                <a:cs typeface="MathJax_Main"/>
              </a:rPr>
              <a:t>)</a:t>
            </a:r>
            <a:endParaRPr sz="2180">
              <a:latin typeface="MathJax_Main"/>
              <a:cs typeface="MathJax_Main"/>
            </a:endParaRPr>
          </a:p>
          <a:p>
            <a:pPr marL="163589" algn="ctr">
              <a:spcBef>
                <a:spcPts val="2239"/>
              </a:spcBef>
              <a:tabLst>
                <a:tab pos="1780607" algn="l"/>
              </a:tabLst>
            </a:pPr>
            <a:r>
              <a:rPr sz="2180" i="1" dirty="0">
                <a:latin typeface="Times New Roman"/>
                <a:cs typeface="Times New Roman"/>
              </a:rPr>
              <a:t>g</a:t>
            </a:r>
            <a:r>
              <a:rPr sz="2180" dirty="0">
                <a:latin typeface="MathJax_Main"/>
                <a:cs typeface="MathJax_Main"/>
              </a:rPr>
              <a:t>(</a:t>
            </a:r>
            <a:r>
              <a:rPr sz="2180" i="1" dirty="0">
                <a:latin typeface="Times New Roman"/>
                <a:cs typeface="Times New Roman"/>
              </a:rPr>
              <a:t>c, </a:t>
            </a:r>
            <a:r>
              <a:rPr sz="2180" i="1" spc="99" dirty="0">
                <a:latin typeface="Times New Roman"/>
                <a:cs typeface="Times New Roman"/>
              </a:rPr>
              <a:t>k</a:t>
            </a:r>
            <a:r>
              <a:rPr sz="2180" spc="99" dirty="0">
                <a:latin typeface="MathJax_Main"/>
                <a:cs typeface="MathJax_Main"/>
              </a:rPr>
              <a:t>)</a:t>
            </a:r>
            <a:r>
              <a:rPr sz="2180" spc="-129" dirty="0">
                <a:latin typeface="MathJax_Main"/>
                <a:cs typeface="MathJax_Main"/>
              </a:rPr>
              <a:t> </a:t>
            </a:r>
            <a:r>
              <a:rPr sz="2180" spc="-20" dirty="0">
                <a:latin typeface="MathJax_Main"/>
                <a:cs typeface="MathJax_Main"/>
              </a:rPr>
              <a:t>=</a:t>
            </a:r>
            <a:r>
              <a:rPr sz="2180" spc="50" dirty="0">
                <a:latin typeface="MathJax_Main"/>
                <a:cs typeface="MathJax_Main"/>
              </a:rPr>
              <a:t> </a:t>
            </a:r>
            <a:r>
              <a:rPr sz="2180" i="1" spc="-59" dirty="0">
                <a:latin typeface="Times New Roman"/>
                <a:cs typeface="Times New Roman"/>
              </a:rPr>
              <a:t>c</a:t>
            </a:r>
            <a:r>
              <a:rPr sz="2378" i="1" spc="-87" baseline="31250" dirty="0">
                <a:latin typeface="Trebuchet MS"/>
                <a:cs typeface="Trebuchet MS"/>
              </a:rPr>
              <a:t>e	</a:t>
            </a:r>
            <a:r>
              <a:rPr sz="2180" spc="-10" dirty="0">
                <a:latin typeface="MathJax_Main"/>
                <a:cs typeface="MathJax_Main"/>
              </a:rPr>
              <a:t>(mod</a:t>
            </a:r>
            <a:r>
              <a:rPr sz="2180" spc="168" dirty="0">
                <a:latin typeface="MathJax_Main"/>
                <a:cs typeface="MathJax_Main"/>
              </a:rPr>
              <a:t> </a:t>
            </a:r>
            <a:r>
              <a:rPr sz="2180" i="1" spc="79" dirty="0">
                <a:latin typeface="Times New Roman"/>
                <a:cs typeface="Times New Roman"/>
              </a:rPr>
              <a:t>n</a:t>
            </a:r>
            <a:r>
              <a:rPr sz="2180" spc="79" dirty="0">
                <a:latin typeface="MathJax_Main"/>
                <a:cs typeface="MathJax_Main"/>
              </a:rPr>
              <a:t>)</a:t>
            </a:r>
            <a:r>
              <a:rPr sz="2180" i="1" spc="79" dirty="0">
                <a:latin typeface="Times New Roman"/>
                <a:cs typeface="Times New Roman"/>
              </a:rPr>
              <a:t>.</a:t>
            </a:r>
            <a:endParaRPr sz="2180">
              <a:latin typeface="Times New Roman"/>
              <a:cs typeface="Times New Roman"/>
            </a:endParaRPr>
          </a:p>
          <a:p>
            <a:pPr marL="186240">
              <a:spcBef>
                <a:spcPts val="1357"/>
              </a:spcBef>
            </a:pPr>
            <a:r>
              <a:rPr sz="2180" i="1" spc="-20" dirty="0">
                <a:latin typeface="LM Sans 10"/>
                <a:cs typeface="LM Sans 10"/>
              </a:rPr>
              <a:t>Then </a:t>
            </a:r>
            <a:r>
              <a:rPr sz="2180" i="1" spc="-50" dirty="0">
                <a:latin typeface="LM Sans 10"/>
                <a:cs typeface="LM Sans 10"/>
              </a:rPr>
              <a:t>we </a:t>
            </a:r>
            <a:r>
              <a:rPr sz="2180" i="1" spc="-10" dirty="0">
                <a:latin typeface="LM Sans 10"/>
                <a:cs typeface="LM Sans 10"/>
              </a:rPr>
              <a:t>claim</a:t>
            </a:r>
            <a:r>
              <a:rPr sz="2180" i="1" spc="30" dirty="0">
                <a:latin typeface="LM Sans 10"/>
                <a:cs typeface="LM Sans 10"/>
              </a:rPr>
              <a:t> </a:t>
            </a:r>
            <a:r>
              <a:rPr sz="2180" i="1" spc="-10" dirty="0">
                <a:latin typeface="LM Sans 10"/>
                <a:cs typeface="LM Sans 10"/>
              </a:rPr>
              <a:t>that:</a:t>
            </a:r>
            <a:endParaRPr sz="2180">
              <a:latin typeface="LM Sans 10"/>
              <a:cs typeface="LM Sans 10"/>
            </a:endParaRPr>
          </a:p>
          <a:p>
            <a:pPr marL="163589" algn="ctr">
              <a:spcBef>
                <a:spcPts val="69"/>
              </a:spcBef>
            </a:pPr>
            <a:r>
              <a:rPr sz="2180" i="1" spc="149" dirty="0">
                <a:latin typeface="Times New Roman"/>
                <a:cs typeface="Times New Roman"/>
              </a:rPr>
              <a:t>g</a:t>
            </a:r>
            <a:r>
              <a:rPr sz="2180" spc="149" dirty="0">
                <a:latin typeface="MathJax_Main"/>
                <a:cs typeface="MathJax_Main"/>
              </a:rPr>
              <a:t>(</a:t>
            </a:r>
            <a:r>
              <a:rPr sz="2180" i="1" spc="149" dirty="0">
                <a:latin typeface="Times New Roman"/>
                <a:cs typeface="Times New Roman"/>
              </a:rPr>
              <a:t>f</a:t>
            </a:r>
            <a:r>
              <a:rPr sz="2180" i="1" spc="-327" dirty="0">
                <a:latin typeface="Times New Roman"/>
                <a:cs typeface="Times New Roman"/>
              </a:rPr>
              <a:t> </a:t>
            </a:r>
            <a:r>
              <a:rPr sz="2180" spc="119" dirty="0">
                <a:latin typeface="MathJax_Main"/>
                <a:cs typeface="MathJax_Main"/>
              </a:rPr>
              <a:t>(</a:t>
            </a:r>
            <a:r>
              <a:rPr sz="2180" i="1" spc="119" dirty="0">
                <a:latin typeface="Times New Roman"/>
                <a:cs typeface="Times New Roman"/>
              </a:rPr>
              <a:t>m,</a:t>
            </a:r>
            <a:r>
              <a:rPr sz="2180" i="1" spc="-188" dirty="0">
                <a:latin typeface="Times New Roman"/>
                <a:cs typeface="Times New Roman"/>
              </a:rPr>
              <a:t> </a:t>
            </a:r>
            <a:r>
              <a:rPr sz="2180" i="1" spc="79" dirty="0">
                <a:latin typeface="Times New Roman"/>
                <a:cs typeface="Times New Roman"/>
              </a:rPr>
              <a:t>k</a:t>
            </a:r>
            <a:r>
              <a:rPr sz="2180" spc="79" dirty="0">
                <a:latin typeface="MathJax_Main"/>
                <a:cs typeface="MathJax_Main"/>
              </a:rPr>
              <a:t>)</a:t>
            </a:r>
            <a:r>
              <a:rPr sz="2180" i="1" spc="79" dirty="0">
                <a:latin typeface="Times New Roman"/>
                <a:cs typeface="Times New Roman"/>
              </a:rPr>
              <a:t>,</a:t>
            </a:r>
            <a:r>
              <a:rPr sz="2180" i="1" spc="-188" dirty="0">
                <a:latin typeface="Times New Roman"/>
                <a:cs typeface="Times New Roman"/>
              </a:rPr>
              <a:t> </a:t>
            </a:r>
            <a:r>
              <a:rPr sz="2180" i="1" spc="99" dirty="0">
                <a:latin typeface="Times New Roman"/>
                <a:cs typeface="Times New Roman"/>
              </a:rPr>
              <a:t>k</a:t>
            </a:r>
            <a:r>
              <a:rPr sz="2378" i="1" spc="149" baseline="31250" dirty="0">
                <a:latin typeface="BABEL Unicode"/>
                <a:cs typeface="BABEL Unicode"/>
              </a:rPr>
              <a:t>j</a:t>
            </a:r>
            <a:r>
              <a:rPr sz="2180" spc="99" dirty="0">
                <a:latin typeface="MathJax_Main"/>
                <a:cs typeface="MathJax_Main"/>
              </a:rPr>
              <a:t>)</a:t>
            </a:r>
            <a:r>
              <a:rPr sz="2180" spc="50" dirty="0">
                <a:latin typeface="MathJax_Main"/>
                <a:cs typeface="MathJax_Main"/>
              </a:rPr>
              <a:t> </a:t>
            </a:r>
            <a:r>
              <a:rPr sz="2180" spc="-20" dirty="0">
                <a:latin typeface="MathJax_Main"/>
                <a:cs typeface="MathJax_Main"/>
              </a:rPr>
              <a:t>=</a:t>
            </a:r>
            <a:r>
              <a:rPr sz="2180" spc="40" dirty="0">
                <a:latin typeface="MathJax_Main"/>
                <a:cs typeface="MathJax_Main"/>
              </a:rPr>
              <a:t> </a:t>
            </a:r>
            <a:r>
              <a:rPr sz="2180" i="1" spc="188" dirty="0">
                <a:latin typeface="Times New Roman"/>
                <a:cs typeface="Times New Roman"/>
              </a:rPr>
              <a:t>m.</a:t>
            </a:r>
            <a:endParaRPr sz="2180">
              <a:latin typeface="Times New Roman"/>
              <a:cs typeface="Times New Roman"/>
            </a:endParaRPr>
          </a:p>
        </p:txBody>
      </p:sp>
    </p:spTree>
    <p:extLst>
      <p:ext uri="{BB962C8B-B14F-4D97-AF65-F5344CB8AC3E}">
        <p14:creationId xmlns:p14="http://schemas.microsoft.com/office/powerpoint/2010/main" val="2379426890"/>
      </p:ext>
    </p:extLst>
  </p:cSld>
  <p:clrMapOvr>
    <a:masterClrMapping/>
  </p:clrMapOvr>
  <p:transition>
    <p:cut/>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object 43"/>
          <p:cNvSpPr txBox="1"/>
          <p:nvPr/>
        </p:nvSpPr>
        <p:spPr>
          <a:xfrm>
            <a:off x="1528195" y="503867"/>
            <a:ext cx="9131836" cy="199518"/>
          </a:xfrm>
          <a:prstGeom prst="rect">
            <a:avLst/>
          </a:prstGeom>
          <a:solidFill>
            <a:srgbClr val="8484D1"/>
          </a:solidFill>
        </p:spPr>
        <p:txBody>
          <a:bodyPr vert="horz" wrap="square" lIns="0" tIns="16359" rIns="0" bIns="0" rtlCol="0">
            <a:spAutoFit/>
          </a:bodyPr>
          <a:lstStyle/>
          <a:p>
            <a:pPr marL="213925">
              <a:spcBef>
                <a:spcPts val="129"/>
              </a:spcBef>
            </a:pPr>
            <a:r>
              <a:rPr sz="1189" spc="-10" dirty="0">
                <a:solidFill>
                  <a:srgbClr val="FFFFFF"/>
                </a:solidFill>
                <a:latin typeface="LM Sans 8"/>
                <a:cs typeface="LM Sans 8"/>
              </a:rPr>
              <a:t>RSA</a:t>
            </a:r>
            <a:r>
              <a:rPr sz="1189" spc="-20" dirty="0">
                <a:solidFill>
                  <a:srgbClr val="FFFFFF"/>
                </a:solidFill>
                <a:latin typeface="LM Sans 8"/>
                <a:cs typeface="LM Sans 8"/>
              </a:rPr>
              <a:t> </a:t>
            </a:r>
            <a:r>
              <a:rPr sz="1189" spc="-10" dirty="0">
                <a:solidFill>
                  <a:srgbClr val="FFFFFF"/>
                </a:solidFill>
                <a:latin typeface="LM Sans 8"/>
                <a:cs typeface="LM Sans 8"/>
              </a:rPr>
              <a:t>cryptosystem</a:t>
            </a:r>
            <a:endParaRPr sz="1189">
              <a:latin typeface="LM Sans 8"/>
              <a:cs typeface="LM Sans 8"/>
            </a:endParaRPr>
          </a:p>
        </p:txBody>
      </p:sp>
      <p:grpSp>
        <p:nvGrpSpPr>
          <p:cNvPr id="44" name="object 44"/>
          <p:cNvGrpSpPr/>
          <p:nvPr/>
        </p:nvGrpSpPr>
        <p:grpSpPr>
          <a:xfrm>
            <a:off x="1702071" y="1401370"/>
            <a:ext cx="8885200" cy="4424354"/>
            <a:chOff x="87743" y="707173"/>
            <a:chExt cx="4483735" cy="2232660"/>
          </a:xfrm>
        </p:grpSpPr>
        <p:sp>
          <p:nvSpPr>
            <p:cNvPr id="45" name="object 45"/>
            <p:cNvSpPr/>
            <p:nvPr/>
          </p:nvSpPr>
          <p:spPr>
            <a:xfrm>
              <a:off x="87743" y="707173"/>
              <a:ext cx="4432935" cy="187960"/>
            </a:xfrm>
            <a:custGeom>
              <a:avLst/>
              <a:gdLst/>
              <a:ahLst/>
              <a:cxnLst/>
              <a:rect l="l" t="t" r="r" b="b"/>
              <a:pathLst>
                <a:path w="4432935" h="187959">
                  <a:moveTo>
                    <a:pt x="4381767" y="0"/>
                  </a:moveTo>
                  <a:lnTo>
                    <a:pt x="50800" y="0"/>
                  </a:lnTo>
                  <a:lnTo>
                    <a:pt x="31075" y="4008"/>
                  </a:lnTo>
                  <a:lnTo>
                    <a:pt x="14922" y="14922"/>
                  </a:lnTo>
                  <a:lnTo>
                    <a:pt x="4008" y="31075"/>
                  </a:lnTo>
                  <a:lnTo>
                    <a:pt x="0" y="50800"/>
                  </a:lnTo>
                  <a:lnTo>
                    <a:pt x="0" y="187824"/>
                  </a:lnTo>
                  <a:lnTo>
                    <a:pt x="4432567" y="187824"/>
                  </a:lnTo>
                  <a:lnTo>
                    <a:pt x="4432567" y="50800"/>
                  </a:lnTo>
                  <a:lnTo>
                    <a:pt x="4428558" y="31075"/>
                  </a:lnTo>
                  <a:lnTo>
                    <a:pt x="4417644" y="14922"/>
                  </a:lnTo>
                  <a:lnTo>
                    <a:pt x="4401492" y="4008"/>
                  </a:lnTo>
                  <a:lnTo>
                    <a:pt x="4381767" y="0"/>
                  </a:lnTo>
                  <a:close/>
                </a:path>
              </a:pathLst>
            </a:custGeom>
            <a:solidFill>
              <a:srgbClr val="D6D6EF"/>
            </a:solidFill>
          </p:spPr>
          <p:txBody>
            <a:bodyPr wrap="square" lIns="0" tIns="0" rIns="0" bIns="0" rtlCol="0"/>
            <a:lstStyle/>
            <a:p>
              <a:endParaRPr sz="3567"/>
            </a:p>
          </p:txBody>
        </p:sp>
        <p:sp>
          <p:nvSpPr>
            <p:cNvPr id="46" name="object 46"/>
            <p:cNvSpPr/>
            <p:nvPr/>
          </p:nvSpPr>
          <p:spPr>
            <a:xfrm>
              <a:off x="87744" y="882345"/>
              <a:ext cx="4432566" cy="50609"/>
            </a:xfrm>
            <a:prstGeom prst="rect">
              <a:avLst/>
            </a:prstGeom>
            <a:blipFill>
              <a:blip r:embed="rId2" cstate="print"/>
              <a:stretch>
                <a:fillRect/>
              </a:stretch>
            </a:blipFill>
          </p:spPr>
          <p:txBody>
            <a:bodyPr wrap="square" lIns="0" tIns="0" rIns="0" bIns="0" rtlCol="0"/>
            <a:lstStyle/>
            <a:p>
              <a:endParaRPr sz="3567"/>
            </a:p>
          </p:txBody>
        </p:sp>
        <p:sp>
          <p:nvSpPr>
            <p:cNvPr id="47" name="object 47"/>
            <p:cNvSpPr/>
            <p:nvPr/>
          </p:nvSpPr>
          <p:spPr>
            <a:xfrm>
              <a:off x="138544" y="2837637"/>
              <a:ext cx="101600" cy="101600"/>
            </a:xfrm>
            <a:prstGeom prst="rect">
              <a:avLst/>
            </a:prstGeom>
            <a:blipFill>
              <a:blip r:embed="rId3" cstate="print"/>
              <a:stretch>
                <a:fillRect/>
              </a:stretch>
            </a:blipFill>
          </p:spPr>
          <p:txBody>
            <a:bodyPr wrap="square" lIns="0" tIns="0" rIns="0" bIns="0" rtlCol="0"/>
            <a:lstStyle/>
            <a:p>
              <a:endParaRPr sz="3567"/>
            </a:p>
          </p:txBody>
        </p:sp>
        <p:sp>
          <p:nvSpPr>
            <p:cNvPr id="48" name="object 48"/>
            <p:cNvSpPr/>
            <p:nvPr/>
          </p:nvSpPr>
          <p:spPr>
            <a:xfrm>
              <a:off x="189344" y="2824937"/>
              <a:ext cx="4381715" cy="114300"/>
            </a:xfrm>
            <a:prstGeom prst="rect">
              <a:avLst/>
            </a:prstGeom>
            <a:blipFill>
              <a:blip r:embed="rId4" cstate="print"/>
              <a:stretch>
                <a:fillRect/>
              </a:stretch>
            </a:blipFill>
          </p:spPr>
          <p:txBody>
            <a:bodyPr wrap="square" lIns="0" tIns="0" rIns="0" bIns="0" rtlCol="0"/>
            <a:lstStyle/>
            <a:p>
              <a:endParaRPr sz="3567"/>
            </a:p>
          </p:txBody>
        </p:sp>
        <p:sp>
          <p:nvSpPr>
            <p:cNvPr id="49" name="object 49"/>
            <p:cNvSpPr/>
            <p:nvPr/>
          </p:nvSpPr>
          <p:spPr>
            <a:xfrm>
              <a:off x="4520311" y="751408"/>
              <a:ext cx="50749" cy="2086228"/>
            </a:xfrm>
            <a:prstGeom prst="rect">
              <a:avLst/>
            </a:prstGeom>
            <a:blipFill>
              <a:blip r:embed="rId5" cstate="print"/>
              <a:stretch>
                <a:fillRect/>
              </a:stretch>
            </a:blipFill>
          </p:spPr>
          <p:txBody>
            <a:bodyPr wrap="square" lIns="0" tIns="0" rIns="0" bIns="0" rtlCol="0"/>
            <a:lstStyle/>
            <a:p>
              <a:endParaRPr sz="3567"/>
            </a:p>
          </p:txBody>
        </p:sp>
        <p:sp>
          <p:nvSpPr>
            <p:cNvPr id="50" name="object 50"/>
            <p:cNvSpPr/>
            <p:nvPr/>
          </p:nvSpPr>
          <p:spPr>
            <a:xfrm>
              <a:off x="87743" y="926592"/>
              <a:ext cx="4432935" cy="1962150"/>
            </a:xfrm>
            <a:custGeom>
              <a:avLst/>
              <a:gdLst/>
              <a:ahLst/>
              <a:cxnLst/>
              <a:rect l="l" t="t" r="r" b="b"/>
              <a:pathLst>
                <a:path w="4432935" h="1962150">
                  <a:moveTo>
                    <a:pt x="4432567" y="0"/>
                  </a:moveTo>
                  <a:lnTo>
                    <a:pt x="0" y="0"/>
                  </a:lnTo>
                  <a:lnTo>
                    <a:pt x="0" y="1911045"/>
                  </a:lnTo>
                  <a:lnTo>
                    <a:pt x="4008" y="1930769"/>
                  </a:lnTo>
                  <a:lnTo>
                    <a:pt x="14922" y="1946922"/>
                  </a:lnTo>
                  <a:lnTo>
                    <a:pt x="31075" y="1957837"/>
                  </a:lnTo>
                  <a:lnTo>
                    <a:pt x="50800" y="1961845"/>
                  </a:lnTo>
                  <a:lnTo>
                    <a:pt x="4381767" y="1961845"/>
                  </a:lnTo>
                  <a:lnTo>
                    <a:pt x="4401492" y="1957837"/>
                  </a:lnTo>
                  <a:lnTo>
                    <a:pt x="4417644" y="1946922"/>
                  </a:lnTo>
                  <a:lnTo>
                    <a:pt x="4428558" y="1930769"/>
                  </a:lnTo>
                  <a:lnTo>
                    <a:pt x="4432567" y="1911045"/>
                  </a:lnTo>
                  <a:lnTo>
                    <a:pt x="4432567" y="0"/>
                  </a:lnTo>
                  <a:close/>
                </a:path>
              </a:pathLst>
            </a:custGeom>
            <a:solidFill>
              <a:srgbClr val="EAEAF7"/>
            </a:solidFill>
          </p:spPr>
          <p:txBody>
            <a:bodyPr wrap="square" lIns="0" tIns="0" rIns="0" bIns="0" rtlCol="0"/>
            <a:lstStyle/>
            <a:p>
              <a:endParaRPr sz="3567"/>
            </a:p>
          </p:txBody>
        </p:sp>
        <p:sp>
          <p:nvSpPr>
            <p:cNvPr id="51" name="object 51"/>
            <p:cNvSpPr/>
            <p:nvPr/>
          </p:nvSpPr>
          <p:spPr>
            <a:xfrm>
              <a:off x="4520311" y="789482"/>
              <a:ext cx="0" cy="2067560"/>
            </a:xfrm>
            <a:custGeom>
              <a:avLst/>
              <a:gdLst/>
              <a:ahLst/>
              <a:cxnLst/>
              <a:rect l="l" t="t" r="r" b="b"/>
              <a:pathLst>
                <a:path h="2067560">
                  <a:moveTo>
                    <a:pt x="0" y="2067204"/>
                  </a:moveTo>
                  <a:lnTo>
                    <a:pt x="0" y="0"/>
                  </a:lnTo>
                </a:path>
              </a:pathLst>
            </a:custGeom>
            <a:ln w="3175">
              <a:solidFill>
                <a:srgbClr val="7F7F7F"/>
              </a:solidFill>
            </a:ln>
          </p:spPr>
          <p:txBody>
            <a:bodyPr wrap="square" lIns="0" tIns="0" rIns="0" bIns="0" rtlCol="0"/>
            <a:lstStyle/>
            <a:p>
              <a:endParaRPr sz="3567"/>
            </a:p>
          </p:txBody>
        </p:sp>
        <p:sp>
          <p:nvSpPr>
            <p:cNvPr id="52" name="object 52"/>
            <p:cNvSpPr/>
            <p:nvPr/>
          </p:nvSpPr>
          <p:spPr>
            <a:xfrm>
              <a:off x="4520311" y="776782"/>
              <a:ext cx="0" cy="12700"/>
            </a:xfrm>
            <a:custGeom>
              <a:avLst/>
              <a:gdLst/>
              <a:ahLst/>
              <a:cxnLst/>
              <a:rect l="l" t="t" r="r" b="b"/>
              <a:pathLst>
                <a:path h="12700">
                  <a:moveTo>
                    <a:pt x="0" y="12700"/>
                  </a:moveTo>
                  <a:lnTo>
                    <a:pt x="0" y="0"/>
                  </a:lnTo>
                </a:path>
              </a:pathLst>
            </a:custGeom>
            <a:ln w="3175">
              <a:solidFill>
                <a:srgbClr val="AFAFAF"/>
              </a:solidFill>
            </a:ln>
          </p:spPr>
          <p:txBody>
            <a:bodyPr wrap="square" lIns="0" tIns="0" rIns="0" bIns="0" rtlCol="0"/>
            <a:lstStyle/>
            <a:p>
              <a:endParaRPr sz="3567"/>
            </a:p>
          </p:txBody>
        </p:sp>
        <p:sp>
          <p:nvSpPr>
            <p:cNvPr id="53" name="object 53"/>
            <p:cNvSpPr/>
            <p:nvPr/>
          </p:nvSpPr>
          <p:spPr>
            <a:xfrm>
              <a:off x="4520311" y="764082"/>
              <a:ext cx="0" cy="12700"/>
            </a:xfrm>
            <a:custGeom>
              <a:avLst/>
              <a:gdLst/>
              <a:ahLst/>
              <a:cxnLst/>
              <a:rect l="l" t="t" r="r" b="b"/>
              <a:pathLst>
                <a:path h="12700">
                  <a:moveTo>
                    <a:pt x="0" y="12700"/>
                  </a:moveTo>
                  <a:lnTo>
                    <a:pt x="0" y="0"/>
                  </a:lnTo>
                </a:path>
              </a:pathLst>
            </a:custGeom>
            <a:ln w="3175">
              <a:solidFill>
                <a:srgbClr val="CECECE"/>
              </a:solidFill>
            </a:ln>
          </p:spPr>
          <p:txBody>
            <a:bodyPr wrap="square" lIns="0" tIns="0" rIns="0" bIns="0" rtlCol="0"/>
            <a:lstStyle/>
            <a:p>
              <a:endParaRPr sz="3567"/>
            </a:p>
          </p:txBody>
        </p:sp>
        <p:sp>
          <p:nvSpPr>
            <p:cNvPr id="54" name="object 54"/>
            <p:cNvSpPr/>
            <p:nvPr/>
          </p:nvSpPr>
          <p:spPr>
            <a:xfrm>
              <a:off x="4520311" y="751382"/>
              <a:ext cx="0" cy="12700"/>
            </a:xfrm>
            <a:custGeom>
              <a:avLst/>
              <a:gdLst/>
              <a:ahLst/>
              <a:cxnLst/>
              <a:rect l="l" t="t" r="r" b="b"/>
              <a:pathLst>
                <a:path h="12700">
                  <a:moveTo>
                    <a:pt x="0" y="12700"/>
                  </a:moveTo>
                  <a:lnTo>
                    <a:pt x="0" y="0"/>
                  </a:lnTo>
                </a:path>
              </a:pathLst>
            </a:custGeom>
            <a:ln w="3175">
              <a:solidFill>
                <a:srgbClr val="EFEFEF"/>
              </a:solidFill>
            </a:ln>
          </p:spPr>
          <p:txBody>
            <a:bodyPr wrap="square" lIns="0" tIns="0" rIns="0" bIns="0" rtlCol="0"/>
            <a:lstStyle/>
            <a:p>
              <a:endParaRPr sz="3567"/>
            </a:p>
          </p:txBody>
        </p:sp>
      </p:grpSp>
      <p:sp>
        <p:nvSpPr>
          <p:cNvPr id="55" name="object 55"/>
          <p:cNvSpPr txBox="1"/>
          <p:nvPr/>
        </p:nvSpPr>
        <p:spPr>
          <a:xfrm>
            <a:off x="1676906" y="1297824"/>
            <a:ext cx="8750556" cy="3080365"/>
          </a:xfrm>
          <a:prstGeom prst="rect">
            <a:avLst/>
          </a:prstGeom>
        </p:spPr>
        <p:txBody>
          <a:bodyPr vert="horz" wrap="square" lIns="0" tIns="85568" rIns="0" bIns="0" rtlCol="0">
            <a:spAutoFit/>
          </a:bodyPr>
          <a:lstStyle/>
          <a:p>
            <a:pPr marL="125838">
              <a:spcBef>
                <a:spcPts val="674"/>
              </a:spcBef>
            </a:pPr>
            <a:r>
              <a:rPr sz="2378" spc="-10" dirty="0">
                <a:solidFill>
                  <a:srgbClr val="3333B2"/>
                </a:solidFill>
                <a:latin typeface="LM Sans 12"/>
                <a:cs typeface="LM Sans 12"/>
              </a:rPr>
              <a:t>Proof.</a:t>
            </a:r>
            <a:endParaRPr sz="2378">
              <a:latin typeface="LM Sans 12"/>
              <a:cs typeface="LM Sans 12"/>
            </a:endParaRPr>
          </a:p>
          <a:p>
            <a:pPr marL="125838">
              <a:spcBef>
                <a:spcPts val="426"/>
              </a:spcBef>
            </a:pPr>
            <a:r>
              <a:rPr sz="2180" spc="-50" dirty="0">
                <a:latin typeface="LM Sans 10"/>
                <a:cs typeface="LM Sans 10"/>
              </a:rPr>
              <a:t>We </a:t>
            </a:r>
            <a:r>
              <a:rPr sz="2180" spc="-20" dirty="0">
                <a:latin typeface="LM Sans 10"/>
                <a:cs typeface="LM Sans 10"/>
              </a:rPr>
              <a:t>have</a:t>
            </a:r>
            <a:r>
              <a:rPr sz="2180" spc="20" dirty="0">
                <a:latin typeface="LM Sans 10"/>
                <a:cs typeface="LM Sans 10"/>
              </a:rPr>
              <a:t> </a:t>
            </a:r>
            <a:r>
              <a:rPr sz="2180" spc="-10" dirty="0">
                <a:latin typeface="LM Sans 10"/>
                <a:cs typeface="LM Sans 10"/>
              </a:rPr>
              <a:t>that:</a:t>
            </a:r>
            <a:endParaRPr sz="2180">
              <a:latin typeface="LM Sans 10"/>
              <a:cs typeface="LM Sans 10"/>
            </a:endParaRPr>
          </a:p>
          <a:p>
            <a:pPr>
              <a:spcBef>
                <a:spcPts val="59"/>
              </a:spcBef>
            </a:pPr>
            <a:endParaRPr sz="1486">
              <a:latin typeface="LM Sans 10"/>
              <a:cs typeface="LM Sans 10"/>
            </a:endParaRPr>
          </a:p>
          <a:p>
            <a:pPr marL="83053" algn="ctr">
              <a:spcBef>
                <a:spcPts val="10"/>
              </a:spcBef>
            </a:pPr>
            <a:r>
              <a:rPr sz="2180" i="1" spc="149" dirty="0">
                <a:latin typeface="Times New Roman"/>
                <a:cs typeface="Times New Roman"/>
              </a:rPr>
              <a:t>g</a:t>
            </a:r>
            <a:r>
              <a:rPr sz="2180" spc="149" dirty="0">
                <a:latin typeface="MathJax_Main"/>
                <a:cs typeface="MathJax_Main"/>
              </a:rPr>
              <a:t>(</a:t>
            </a:r>
            <a:r>
              <a:rPr sz="2180" i="1" spc="149" dirty="0">
                <a:latin typeface="Times New Roman"/>
                <a:cs typeface="Times New Roman"/>
              </a:rPr>
              <a:t>f </a:t>
            </a:r>
            <a:r>
              <a:rPr sz="2180" spc="119" dirty="0">
                <a:latin typeface="MathJax_Main"/>
                <a:cs typeface="MathJax_Main"/>
              </a:rPr>
              <a:t>(</a:t>
            </a:r>
            <a:r>
              <a:rPr sz="2180" i="1" spc="119" dirty="0">
                <a:latin typeface="Times New Roman"/>
                <a:cs typeface="Times New Roman"/>
              </a:rPr>
              <a:t>m, </a:t>
            </a:r>
            <a:r>
              <a:rPr sz="2180" i="1" spc="79" dirty="0">
                <a:latin typeface="Times New Roman"/>
                <a:cs typeface="Times New Roman"/>
              </a:rPr>
              <a:t>k</a:t>
            </a:r>
            <a:r>
              <a:rPr sz="2180" spc="79" dirty="0">
                <a:latin typeface="MathJax_Main"/>
                <a:cs typeface="MathJax_Main"/>
              </a:rPr>
              <a:t>)</a:t>
            </a:r>
            <a:r>
              <a:rPr sz="2180" i="1" spc="79" dirty="0">
                <a:latin typeface="Times New Roman"/>
                <a:cs typeface="Times New Roman"/>
              </a:rPr>
              <a:t>, </a:t>
            </a:r>
            <a:r>
              <a:rPr sz="2180" i="1" spc="99" dirty="0">
                <a:latin typeface="Times New Roman"/>
                <a:cs typeface="Times New Roman"/>
              </a:rPr>
              <a:t>k</a:t>
            </a:r>
            <a:r>
              <a:rPr sz="2378" i="1" spc="149" baseline="31250" dirty="0">
                <a:latin typeface="BABEL Unicode"/>
                <a:cs typeface="BABEL Unicode"/>
              </a:rPr>
              <a:t>j</a:t>
            </a:r>
            <a:r>
              <a:rPr sz="2180" spc="99" dirty="0">
                <a:latin typeface="MathJax_Main"/>
                <a:cs typeface="MathJax_Main"/>
              </a:rPr>
              <a:t>) </a:t>
            </a:r>
            <a:r>
              <a:rPr sz="2180" spc="-20" dirty="0">
                <a:latin typeface="MathJax_Main"/>
                <a:cs typeface="MathJax_Main"/>
              </a:rPr>
              <a:t>= </a:t>
            </a:r>
            <a:r>
              <a:rPr sz="2180" spc="69" dirty="0">
                <a:latin typeface="MathJax_Main"/>
                <a:cs typeface="MathJax_Main"/>
              </a:rPr>
              <a:t>(</a:t>
            </a:r>
            <a:r>
              <a:rPr sz="2180" i="1" spc="69" dirty="0">
                <a:latin typeface="Times New Roman"/>
                <a:cs typeface="Times New Roman"/>
              </a:rPr>
              <a:t>m</a:t>
            </a:r>
            <a:r>
              <a:rPr sz="2378" i="1" spc="103" baseline="31250" dirty="0">
                <a:latin typeface="Trebuchet MS"/>
                <a:cs typeface="Trebuchet MS"/>
              </a:rPr>
              <a:t>e </a:t>
            </a:r>
            <a:r>
              <a:rPr sz="2180" dirty="0">
                <a:latin typeface="LM Sans 10"/>
                <a:cs typeface="LM Sans 10"/>
              </a:rPr>
              <a:t>mod </a:t>
            </a:r>
            <a:r>
              <a:rPr sz="2180" i="1" spc="50" dirty="0">
                <a:latin typeface="Times New Roman"/>
                <a:cs typeface="Times New Roman"/>
              </a:rPr>
              <a:t>n</a:t>
            </a:r>
            <a:r>
              <a:rPr sz="2180" spc="50" dirty="0">
                <a:latin typeface="MathJax_Main"/>
                <a:cs typeface="MathJax_Main"/>
              </a:rPr>
              <a:t>)</a:t>
            </a:r>
            <a:r>
              <a:rPr sz="2378" i="1" spc="73" baseline="31250" dirty="0">
                <a:latin typeface="Trebuchet MS"/>
                <a:cs typeface="Trebuchet MS"/>
              </a:rPr>
              <a:t>d </a:t>
            </a:r>
            <a:r>
              <a:rPr sz="2180" dirty="0">
                <a:latin typeface="LM Sans 10"/>
                <a:cs typeface="LM Sans 10"/>
              </a:rPr>
              <a:t>mod </a:t>
            </a:r>
            <a:r>
              <a:rPr sz="2180" i="1" spc="198" dirty="0">
                <a:latin typeface="Times New Roman"/>
                <a:cs typeface="Times New Roman"/>
              </a:rPr>
              <a:t>n </a:t>
            </a:r>
            <a:r>
              <a:rPr sz="2180" spc="-20" dirty="0">
                <a:latin typeface="MathJax_Main"/>
                <a:cs typeface="MathJax_Main"/>
              </a:rPr>
              <a:t>= </a:t>
            </a:r>
            <a:r>
              <a:rPr sz="2180" i="1" spc="69" dirty="0">
                <a:latin typeface="Times New Roman"/>
                <a:cs typeface="Times New Roman"/>
              </a:rPr>
              <a:t>m</a:t>
            </a:r>
            <a:r>
              <a:rPr sz="2378" i="1" spc="103" baseline="31250" dirty="0">
                <a:latin typeface="Trebuchet MS"/>
                <a:cs typeface="Trebuchet MS"/>
              </a:rPr>
              <a:t>ed </a:t>
            </a:r>
            <a:r>
              <a:rPr sz="2180" dirty="0">
                <a:latin typeface="LM Sans 10"/>
                <a:cs typeface="LM Sans 10"/>
              </a:rPr>
              <a:t>mod</a:t>
            </a:r>
            <a:r>
              <a:rPr sz="2180" spc="-297" dirty="0">
                <a:latin typeface="LM Sans 10"/>
                <a:cs typeface="LM Sans 10"/>
              </a:rPr>
              <a:t> </a:t>
            </a:r>
            <a:r>
              <a:rPr sz="2180" i="1" spc="129" dirty="0">
                <a:latin typeface="Times New Roman"/>
                <a:cs typeface="Times New Roman"/>
              </a:rPr>
              <a:t>n.</a:t>
            </a:r>
            <a:endParaRPr sz="2180">
              <a:latin typeface="Times New Roman"/>
              <a:cs typeface="Times New Roman"/>
            </a:endParaRPr>
          </a:p>
          <a:p>
            <a:pPr marL="124580" marR="85570">
              <a:lnSpc>
                <a:spcPct val="102600"/>
              </a:lnSpc>
              <a:spcBef>
                <a:spcPts val="2170"/>
              </a:spcBef>
            </a:pPr>
            <a:r>
              <a:rPr sz="2180" spc="-20" dirty="0">
                <a:latin typeface="LM Sans 10"/>
                <a:cs typeface="LM Sans 10"/>
              </a:rPr>
              <a:t>By </a:t>
            </a:r>
            <a:r>
              <a:rPr sz="2180" spc="-10" dirty="0">
                <a:latin typeface="LM Sans 10"/>
                <a:cs typeface="LM Sans 10"/>
              </a:rPr>
              <a:t>the choice of </a:t>
            </a:r>
            <a:r>
              <a:rPr sz="2180" i="1" spc="40" dirty="0">
                <a:latin typeface="Times New Roman"/>
                <a:cs typeface="Times New Roman"/>
              </a:rPr>
              <a:t>e </a:t>
            </a:r>
            <a:r>
              <a:rPr sz="2180" spc="-20" dirty="0">
                <a:latin typeface="LM Sans 10"/>
                <a:cs typeface="LM Sans 10"/>
              </a:rPr>
              <a:t>and </a:t>
            </a:r>
            <a:r>
              <a:rPr sz="2180" i="1" spc="10" dirty="0">
                <a:latin typeface="Times New Roman"/>
                <a:cs typeface="Times New Roman"/>
              </a:rPr>
              <a:t>d</a:t>
            </a:r>
            <a:r>
              <a:rPr sz="2180" spc="10" dirty="0">
                <a:latin typeface="LM Sans 10"/>
                <a:cs typeface="LM Sans 10"/>
              </a:rPr>
              <a:t>, </a:t>
            </a:r>
            <a:r>
              <a:rPr sz="2180" spc="-50" dirty="0">
                <a:latin typeface="LM Sans 10"/>
                <a:cs typeface="LM Sans 10"/>
              </a:rPr>
              <a:t>we </a:t>
            </a:r>
            <a:r>
              <a:rPr sz="2180" spc="-20" dirty="0">
                <a:latin typeface="LM Sans 10"/>
                <a:cs typeface="LM Sans 10"/>
              </a:rPr>
              <a:t>have </a:t>
            </a:r>
            <a:r>
              <a:rPr sz="2180" spc="-10" dirty="0">
                <a:latin typeface="LM Sans 10"/>
                <a:cs typeface="LM Sans 10"/>
              </a:rPr>
              <a:t>that: </a:t>
            </a:r>
            <a:r>
              <a:rPr sz="2180" i="1" spc="30" dirty="0">
                <a:latin typeface="Times New Roman"/>
                <a:cs typeface="Times New Roman"/>
              </a:rPr>
              <a:t>ed </a:t>
            </a:r>
            <a:r>
              <a:rPr sz="2180" i="1" spc="404" dirty="0">
                <a:latin typeface="Arial"/>
                <a:cs typeface="Arial"/>
              </a:rPr>
              <a:t>≡ </a:t>
            </a:r>
            <a:r>
              <a:rPr sz="2180" spc="-10" dirty="0">
                <a:latin typeface="MathJax_Main"/>
                <a:cs typeface="MathJax_Main"/>
              </a:rPr>
              <a:t>1 (mod (</a:t>
            </a:r>
            <a:r>
              <a:rPr sz="2180" i="1" spc="-10" dirty="0">
                <a:latin typeface="Times New Roman"/>
                <a:cs typeface="Times New Roman"/>
              </a:rPr>
              <a:t>p </a:t>
            </a:r>
            <a:r>
              <a:rPr sz="2180" i="1" spc="404" dirty="0">
                <a:latin typeface="Arial"/>
                <a:cs typeface="Arial"/>
              </a:rPr>
              <a:t>− </a:t>
            </a:r>
            <a:r>
              <a:rPr sz="2180" spc="-40" dirty="0">
                <a:latin typeface="MathJax_Main"/>
                <a:cs typeface="MathJax_Main"/>
              </a:rPr>
              <a:t>1)(</a:t>
            </a:r>
            <a:r>
              <a:rPr sz="2180" i="1" spc="-40" dirty="0">
                <a:latin typeface="Times New Roman"/>
                <a:cs typeface="Times New Roman"/>
              </a:rPr>
              <a:t>q </a:t>
            </a:r>
            <a:r>
              <a:rPr sz="2180" i="1" spc="404" dirty="0">
                <a:latin typeface="Arial"/>
                <a:cs typeface="Arial"/>
              </a:rPr>
              <a:t>− </a:t>
            </a:r>
            <a:r>
              <a:rPr sz="2180" spc="-10" dirty="0">
                <a:latin typeface="MathJax_Main"/>
                <a:cs typeface="MathJax_Main"/>
              </a:rPr>
              <a:t>1))</a:t>
            </a:r>
            <a:r>
              <a:rPr sz="2180" spc="-10" dirty="0">
                <a:latin typeface="LM Sans 10"/>
                <a:cs typeface="LM Sans 10"/>
              </a:rPr>
              <a:t>,</a:t>
            </a:r>
            <a:r>
              <a:rPr sz="2180" spc="-515" dirty="0">
                <a:latin typeface="LM Sans 10"/>
                <a:cs typeface="LM Sans 10"/>
              </a:rPr>
              <a:t> </a:t>
            </a:r>
            <a:r>
              <a:rPr sz="2180" spc="-40" dirty="0">
                <a:latin typeface="LM Sans 10"/>
                <a:cs typeface="LM Sans 10"/>
              </a:rPr>
              <a:t>or,  </a:t>
            </a:r>
            <a:r>
              <a:rPr sz="2180" spc="-30" dirty="0">
                <a:latin typeface="LM Sans 10"/>
                <a:cs typeface="LM Sans 10"/>
              </a:rPr>
              <a:t>equivalently, </a:t>
            </a:r>
            <a:r>
              <a:rPr sz="2180" spc="-40" dirty="0">
                <a:latin typeface="LM Sans 10"/>
                <a:cs typeface="LM Sans 10"/>
              </a:rPr>
              <a:t>for </a:t>
            </a:r>
            <a:r>
              <a:rPr sz="2180" spc="-10" dirty="0">
                <a:latin typeface="LM Sans 10"/>
                <a:cs typeface="LM Sans 10"/>
              </a:rPr>
              <a:t>some </a:t>
            </a:r>
            <a:r>
              <a:rPr sz="2180" spc="-20" dirty="0">
                <a:latin typeface="LM Sans 10"/>
                <a:cs typeface="LM Sans 10"/>
              </a:rPr>
              <a:t>integer </a:t>
            </a:r>
            <a:r>
              <a:rPr sz="2180" i="1" spc="69" dirty="0">
                <a:latin typeface="Times New Roman"/>
                <a:cs typeface="Times New Roman"/>
              </a:rPr>
              <a:t>s</a:t>
            </a:r>
            <a:r>
              <a:rPr sz="2180" spc="69" dirty="0">
                <a:latin typeface="LM Sans 10"/>
                <a:cs typeface="LM Sans 10"/>
              </a:rPr>
              <a:t>, </a:t>
            </a:r>
            <a:r>
              <a:rPr sz="2180" i="1" spc="30" dirty="0">
                <a:latin typeface="Times New Roman"/>
                <a:cs typeface="Times New Roman"/>
              </a:rPr>
              <a:t>ed </a:t>
            </a:r>
            <a:r>
              <a:rPr sz="2180" spc="-20" dirty="0">
                <a:latin typeface="MathJax_Main"/>
                <a:cs typeface="MathJax_Main"/>
              </a:rPr>
              <a:t>= </a:t>
            </a:r>
            <a:r>
              <a:rPr sz="2180" spc="-10" dirty="0">
                <a:latin typeface="MathJax_Main"/>
                <a:cs typeface="MathJax_Main"/>
              </a:rPr>
              <a:t>1 </a:t>
            </a:r>
            <a:r>
              <a:rPr sz="2180" spc="-20" dirty="0">
                <a:latin typeface="MathJax_Main"/>
                <a:cs typeface="MathJax_Main"/>
              </a:rPr>
              <a:t>+ </a:t>
            </a:r>
            <a:r>
              <a:rPr sz="2180" i="1" spc="40" dirty="0">
                <a:latin typeface="Times New Roman"/>
                <a:cs typeface="Times New Roman"/>
              </a:rPr>
              <a:t>s</a:t>
            </a:r>
            <a:r>
              <a:rPr sz="2180" spc="40" dirty="0">
                <a:latin typeface="MathJax_Main"/>
                <a:cs typeface="MathJax_Main"/>
              </a:rPr>
              <a:t>(</a:t>
            </a:r>
            <a:r>
              <a:rPr sz="2180" i="1" spc="40" dirty="0">
                <a:latin typeface="Times New Roman"/>
                <a:cs typeface="Times New Roman"/>
              </a:rPr>
              <a:t>p </a:t>
            </a:r>
            <a:r>
              <a:rPr sz="2180" i="1" spc="404" dirty="0">
                <a:latin typeface="Arial"/>
                <a:cs typeface="Arial"/>
              </a:rPr>
              <a:t>− </a:t>
            </a:r>
            <a:r>
              <a:rPr sz="2180" spc="-40" dirty="0">
                <a:latin typeface="MathJax_Main"/>
                <a:cs typeface="MathJax_Main"/>
              </a:rPr>
              <a:t>1)(</a:t>
            </a:r>
            <a:r>
              <a:rPr sz="2180" i="1" spc="-40" dirty="0">
                <a:latin typeface="Times New Roman"/>
                <a:cs typeface="Times New Roman"/>
              </a:rPr>
              <a:t>q </a:t>
            </a:r>
            <a:r>
              <a:rPr sz="2180" i="1" spc="404" dirty="0">
                <a:latin typeface="Arial"/>
                <a:cs typeface="Arial"/>
              </a:rPr>
              <a:t>− </a:t>
            </a:r>
            <a:r>
              <a:rPr sz="2180" spc="-20" dirty="0">
                <a:latin typeface="MathJax_Main"/>
                <a:cs typeface="MathJax_Main"/>
              </a:rPr>
              <a:t>1)</a:t>
            </a:r>
            <a:r>
              <a:rPr sz="2180" spc="-20" dirty="0">
                <a:latin typeface="LM Sans 10"/>
                <a:cs typeface="LM Sans 10"/>
              </a:rPr>
              <a:t>. By Fermat’s  Little </a:t>
            </a:r>
            <a:r>
              <a:rPr sz="2180" spc="-30" dirty="0">
                <a:latin typeface="LM Sans 10"/>
                <a:cs typeface="LM Sans 10"/>
              </a:rPr>
              <a:t>Theorem, </a:t>
            </a:r>
            <a:r>
              <a:rPr sz="2180" i="1" spc="198" dirty="0">
                <a:latin typeface="Times New Roman"/>
                <a:cs typeface="Times New Roman"/>
              </a:rPr>
              <a:t>m</a:t>
            </a:r>
            <a:r>
              <a:rPr sz="2378" i="1" spc="297" baseline="27777" dirty="0">
                <a:latin typeface="Trebuchet MS"/>
                <a:cs typeface="Trebuchet MS"/>
              </a:rPr>
              <a:t>p</a:t>
            </a:r>
            <a:r>
              <a:rPr sz="2378" i="1" spc="297" baseline="27777" dirty="0">
                <a:latin typeface="BABEL Unicode"/>
                <a:cs typeface="BABEL Unicode"/>
              </a:rPr>
              <a:t>−</a:t>
            </a:r>
            <a:r>
              <a:rPr sz="2378" spc="297" baseline="27777" dirty="0">
                <a:latin typeface="LM Roman 8"/>
                <a:cs typeface="LM Roman 8"/>
              </a:rPr>
              <a:t>1 </a:t>
            </a:r>
            <a:r>
              <a:rPr sz="2180" i="1" spc="404" dirty="0">
                <a:latin typeface="Arial"/>
                <a:cs typeface="Arial"/>
              </a:rPr>
              <a:t>≡ </a:t>
            </a:r>
            <a:r>
              <a:rPr sz="2180" spc="-10" dirty="0">
                <a:latin typeface="MathJax_Main"/>
                <a:cs typeface="MathJax_Main"/>
              </a:rPr>
              <a:t>1 (mod </a:t>
            </a:r>
            <a:r>
              <a:rPr sz="2180" i="1" spc="-10" dirty="0">
                <a:latin typeface="Times New Roman"/>
                <a:cs typeface="Times New Roman"/>
              </a:rPr>
              <a:t>p</a:t>
            </a:r>
            <a:r>
              <a:rPr sz="2180" spc="-10" dirty="0">
                <a:latin typeface="MathJax_Main"/>
                <a:cs typeface="MathJax_Main"/>
              </a:rPr>
              <a:t>) </a:t>
            </a:r>
            <a:r>
              <a:rPr sz="2180" spc="-20" dirty="0">
                <a:latin typeface="LM Sans 10"/>
                <a:cs typeface="LM Sans 10"/>
              </a:rPr>
              <a:t>and </a:t>
            </a:r>
            <a:r>
              <a:rPr sz="2180" i="1" spc="188" dirty="0">
                <a:latin typeface="Times New Roman"/>
                <a:cs typeface="Times New Roman"/>
              </a:rPr>
              <a:t>m</a:t>
            </a:r>
            <a:r>
              <a:rPr sz="2378" i="1" spc="281" baseline="27777" dirty="0">
                <a:latin typeface="Trebuchet MS"/>
                <a:cs typeface="Trebuchet MS"/>
              </a:rPr>
              <a:t>q</a:t>
            </a:r>
            <a:r>
              <a:rPr sz="2378" i="1" spc="281" baseline="27777" dirty="0">
                <a:latin typeface="BABEL Unicode"/>
                <a:cs typeface="BABEL Unicode"/>
              </a:rPr>
              <a:t>−</a:t>
            </a:r>
            <a:r>
              <a:rPr sz="2378" spc="281" baseline="27777" dirty="0">
                <a:latin typeface="LM Roman 8"/>
                <a:cs typeface="LM Roman 8"/>
              </a:rPr>
              <a:t>1 </a:t>
            </a:r>
            <a:r>
              <a:rPr sz="2180" i="1" spc="404" dirty="0">
                <a:latin typeface="Arial"/>
                <a:cs typeface="Arial"/>
              </a:rPr>
              <a:t>≡ </a:t>
            </a:r>
            <a:r>
              <a:rPr sz="2180" spc="-10" dirty="0">
                <a:latin typeface="MathJax_Main"/>
                <a:cs typeface="MathJax_Main"/>
              </a:rPr>
              <a:t>1 (mod </a:t>
            </a:r>
            <a:r>
              <a:rPr sz="2180" i="1" spc="-30" dirty="0">
                <a:latin typeface="Times New Roman"/>
                <a:cs typeface="Times New Roman"/>
              </a:rPr>
              <a:t>q</a:t>
            </a:r>
            <a:r>
              <a:rPr sz="2180" spc="-30" dirty="0">
                <a:latin typeface="MathJax_Main"/>
                <a:cs typeface="MathJax_Main"/>
              </a:rPr>
              <a:t>)</a:t>
            </a:r>
            <a:r>
              <a:rPr sz="2180" spc="-30" dirty="0">
                <a:latin typeface="LM Sans 10"/>
                <a:cs typeface="LM Sans 10"/>
              </a:rPr>
              <a:t>,</a:t>
            </a:r>
            <a:r>
              <a:rPr sz="2180" spc="486" dirty="0">
                <a:latin typeface="LM Sans 10"/>
                <a:cs typeface="LM Sans 10"/>
              </a:rPr>
              <a:t> </a:t>
            </a:r>
            <a:r>
              <a:rPr sz="2180" spc="-10" dirty="0">
                <a:latin typeface="LM Sans 10"/>
                <a:cs typeface="LM Sans 10"/>
              </a:rPr>
              <a:t>giving:</a:t>
            </a:r>
            <a:endParaRPr sz="2180">
              <a:latin typeface="LM Sans 10"/>
              <a:cs typeface="LM Sans 10"/>
            </a:endParaRPr>
          </a:p>
        </p:txBody>
      </p:sp>
      <p:sp>
        <p:nvSpPr>
          <p:cNvPr id="56" name="object 56"/>
          <p:cNvSpPr txBox="1"/>
          <p:nvPr/>
        </p:nvSpPr>
        <p:spPr>
          <a:xfrm>
            <a:off x="1836590" y="4196338"/>
            <a:ext cx="7195235" cy="358348"/>
          </a:xfrm>
          <a:prstGeom prst="rect">
            <a:avLst/>
          </a:prstGeom>
        </p:spPr>
        <p:txBody>
          <a:bodyPr vert="horz" wrap="square" lIns="0" tIns="22650" rIns="0" bIns="0" rtlCol="0">
            <a:spAutoFit/>
          </a:bodyPr>
          <a:lstStyle/>
          <a:p>
            <a:pPr marL="75503">
              <a:spcBef>
                <a:spcPts val="178"/>
              </a:spcBef>
            </a:pPr>
            <a:r>
              <a:rPr sz="3270" i="1" spc="103" baseline="-22727" dirty="0">
                <a:latin typeface="Times New Roman"/>
                <a:cs typeface="Times New Roman"/>
              </a:rPr>
              <a:t>m</a:t>
            </a:r>
            <a:r>
              <a:rPr sz="1585" i="1" spc="69" dirty="0">
                <a:latin typeface="Trebuchet MS"/>
                <a:cs typeface="Trebuchet MS"/>
              </a:rPr>
              <a:t>ed</a:t>
            </a:r>
            <a:r>
              <a:rPr sz="1585" i="1" spc="208" dirty="0">
                <a:latin typeface="Trebuchet MS"/>
                <a:cs typeface="Trebuchet MS"/>
              </a:rPr>
              <a:t> </a:t>
            </a:r>
            <a:r>
              <a:rPr sz="3270" i="1" spc="608" baseline="-22727" dirty="0">
                <a:latin typeface="Arial"/>
                <a:cs typeface="Arial"/>
              </a:rPr>
              <a:t>≡</a:t>
            </a:r>
            <a:r>
              <a:rPr sz="3270" i="1" spc="-30" baseline="-22727" dirty="0">
                <a:latin typeface="Arial"/>
                <a:cs typeface="Arial"/>
              </a:rPr>
              <a:t> </a:t>
            </a:r>
            <a:r>
              <a:rPr sz="3270" i="1" spc="149" baseline="-22727" dirty="0">
                <a:latin typeface="Times New Roman"/>
                <a:cs typeface="Times New Roman"/>
              </a:rPr>
              <a:t>m</a:t>
            </a:r>
            <a:r>
              <a:rPr sz="1585" spc="99" dirty="0">
                <a:latin typeface="LM Roman 8"/>
                <a:cs typeface="LM Roman 8"/>
              </a:rPr>
              <a:t>1+</a:t>
            </a:r>
            <a:r>
              <a:rPr sz="1585" i="1" spc="99" dirty="0">
                <a:latin typeface="Trebuchet MS"/>
                <a:cs typeface="Trebuchet MS"/>
              </a:rPr>
              <a:t>s</a:t>
            </a:r>
            <a:r>
              <a:rPr sz="1585" spc="99" dirty="0">
                <a:latin typeface="LM Roman 8"/>
                <a:cs typeface="LM Roman 8"/>
              </a:rPr>
              <a:t>(</a:t>
            </a:r>
            <a:r>
              <a:rPr sz="1585" i="1" spc="99" dirty="0">
                <a:latin typeface="Trebuchet MS"/>
                <a:cs typeface="Trebuchet MS"/>
              </a:rPr>
              <a:t>p</a:t>
            </a:r>
            <a:r>
              <a:rPr sz="1585" i="1" spc="99" dirty="0">
                <a:latin typeface="BABEL Unicode"/>
                <a:cs typeface="BABEL Unicode"/>
              </a:rPr>
              <a:t>−</a:t>
            </a:r>
            <a:r>
              <a:rPr sz="1585" spc="99" dirty="0">
                <a:latin typeface="LM Roman 8"/>
                <a:cs typeface="LM Roman 8"/>
              </a:rPr>
              <a:t>1)(</a:t>
            </a:r>
            <a:r>
              <a:rPr sz="1585" i="1" spc="99" dirty="0">
                <a:latin typeface="Trebuchet MS"/>
                <a:cs typeface="Trebuchet MS"/>
              </a:rPr>
              <a:t>q</a:t>
            </a:r>
            <a:r>
              <a:rPr sz="1585" i="1" spc="99" dirty="0">
                <a:latin typeface="BABEL Unicode"/>
                <a:cs typeface="BABEL Unicode"/>
              </a:rPr>
              <a:t>−</a:t>
            </a:r>
            <a:r>
              <a:rPr sz="1585" spc="99" dirty="0">
                <a:latin typeface="LM Roman 8"/>
                <a:cs typeface="LM Roman 8"/>
              </a:rPr>
              <a:t>1)</a:t>
            </a:r>
            <a:r>
              <a:rPr sz="1585" spc="119" dirty="0">
                <a:latin typeface="LM Roman 8"/>
                <a:cs typeface="LM Roman 8"/>
              </a:rPr>
              <a:t> </a:t>
            </a:r>
            <a:r>
              <a:rPr sz="3270" i="1" spc="608" baseline="-22727" dirty="0">
                <a:latin typeface="Arial"/>
                <a:cs typeface="Arial"/>
              </a:rPr>
              <a:t>≡</a:t>
            </a:r>
            <a:r>
              <a:rPr sz="3270" i="1" spc="-14" baseline="-22727" dirty="0">
                <a:latin typeface="Arial"/>
                <a:cs typeface="Arial"/>
              </a:rPr>
              <a:t> </a:t>
            </a:r>
            <a:r>
              <a:rPr sz="3270" i="1" spc="476" baseline="-22727" dirty="0">
                <a:latin typeface="Times New Roman"/>
                <a:cs typeface="Times New Roman"/>
              </a:rPr>
              <a:t>m</a:t>
            </a:r>
            <a:r>
              <a:rPr sz="3270" i="1" spc="-119" baseline="-22727" dirty="0">
                <a:latin typeface="Times New Roman"/>
                <a:cs typeface="Times New Roman"/>
              </a:rPr>
              <a:t> </a:t>
            </a:r>
            <a:r>
              <a:rPr sz="3270" i="1" spc="-14" baseline="-22727" dirty="0">
                <a:latin typeface="Arial"/>
                <a:cs typeface="Arial"/>
              </a:rPr>
              <a:t>·</a:t>
            </a:r>
            <a:r>
              <a:rPr sz="3270" i="1" spc="-192" baseline="-22727" dirty="0">
                <a:latin typeface="Arial"/>
                <a:cs typeface="Arial"/>
              </a:rPr>
              <a:t> </a:t>
            </a:r>
            <a:r>
              <a:rPr sz="3270" spc="176" baseline="-22727" dirty="0">
                <a:latin typeface="MathJax_Main"/>
                <a:cs typeface="MathJax_Main"/>
              </a:rPr>
              <a:t>(</a:t>
            </a:r>
            <a:r>
              <a:rPr sz="3270" i="1" spc="176" baseline="-22727" dirty="0">
                <a:latin typeface="Times New Roman"/>
                <a:cs typeface="Times New Roman"/>
              </a:rPr>
              <a:t>m</a:t>
            </a:r>
            <a:r>
              <a:rPr sz="1585" i="1" spc="119" dirty="0">
                <a:latin typeface="Trebuchet MS"/>
                <a:cs typeface="Trebuchet MS"/>
              </a:rPr>
              <a:t>p</a:t>
            </a:r>
            <a:r>
              <a:rPr sz="1585" i="1" spc="119" dirty="0">
                <a:latin typeface="BABEL Unicode"/>
                <a:cs typeface="BABEL Unicode"/>
              </a:rPr>
              <a:t>−</a:t>
            </a:r>
            <a:r>
              <a:rPr sz="1585" spc="119" dirty="0">
                <a:latin typeface="LM Roman 8"/>
                <a:cs typeface="LM Roman 8"/>
              </a:rPr>
              <a:t>1</a:t>
            </a:r>
            <a:r>
              <a:rPr sz="3270" spc="176" baseline="-22727" dirty="0">
                <a:latin typeface="MathJax_Main"/>
                <a:cs typeface="MathJax_Main"/>
              </a:rPr>
              <a:t>)</a:t>
            </a:r>
            <a:r>
              <a:rPr sz="1585" i="1" spc="119" dirty="0">
                <a:latin typeface="Trebuchet MS"/>
                <a:cs typeface="Trebuchet MS"/>
              </a:rPr>
              <a:t>s</a:t>
            </a:r>
            <a:r>
              <a:rPr sz="1585" spc="119" dirty="0">
                <a:latin typeface="LM Roman 8"/>
                <a:cs typeface="LM Roman 8"/>
              </a:rPr>
              <a:t>(</a:t>
            </a:r>
            <a:r>
              <a:rPr sz="1585" i="1" spc="119" dirty="0">
                <a:latin typeface="Trebuchet MS"/>
                <a:cs typeface="Trebuchet MS"/>
              </a:rPr>
              <a:t>q</a:t>
            </a:r>
            <a:r>
              <a:rPr sz="1585" i="1" spc="119" dirty="0">
                <a:latin typeface="BABEL Unicode"/>
                <a:cs typeface="BABEL Unicode"/>
              </a:rPr>
              <a:t>−</a:t>
            </a:r>
            <a:r>
              <a:rPr sz="1585" spc="119" dirty="0">
                <a:latin typeface="LM Roman 8"/>
                <a:cs typeface="LM Roman 8"/>
              </a:rPr>
              <a:t>1) </a:t>
            </a:r>
            <a:r>
              <a:rPr sz="3270" i="1" spc="608" baseline="-22727" dirty="0">
                <a:latin typeface="Arial"/>
                <a:cs typeface="Arial"/>
              </a:rPr>
              <a:t>≡</a:t>
            </a:r>
            <a:r>
              <a:rPr sz="3270" i="1" spc="-14" baseline="-22727" dirty="0">
                <a:latin typeface="Arial"/>
                <a:cs typeface="Arial"/>
              </a:rPr>
              <a:t> </a:t>
            </a:r>
            <a:r>
              <a:rPr sz="3270" i="1" spc="476" baseline="-22727" dirty="0">
                <a:latin typeface="Times New Roman"/>
                <a:cs typeface="Times New Roman"/>
              </a:rPr>
              <a:t>m</a:t>
            </a:r>
            <a:r>
              <a:rPr sz="3270" i="1" spc="-119" baseline="-22727" dirty="0">
                <a:latin typeface="Times New Roman"/>
                <a:cs typeface="Times New Roman"/>
              </a:rPr>
              <a:t> </a:t>
            </a:r>
            <a:r>
              <a:rPr sz="3270" i="1" spc="-14" baseline="-22727" dirty="0">
                <a:latin typeface="Arial"/>
                <a:cs typeface="Arial"/>
              </a:rPr>
              <a:t>·</a:t>
            </a:r>
            <a:r>
              <a:rPr sz="3270" i="1" spc="-192" baseline="-22727" dirty="0">
                <a:latin typeface="Arial"/>
                <a:cs typeface="Arial"/>
              </a:rPr>
              <a:t> </a:t>
            </a:r>
            <a:r>
              <a:rPr sz="3270" spc="119" baseline="-22727" dirty="0">
                <a:latin typeface="MathJax_Main"/>
                <a:cs typeface="MathJax_Main"/>
              </a:rPr>
              <a:t>1</a:t>
            </a:r>
            <a:r>
              <a:rPr sz="1585" i="1" spc="79" dirty="0">
                <a:latin typeface="Trebuchet MS"/>
                <a:cs typeface="Trebuchet MS"/>
              </a:rPr>
              <a:t>s</a:t>
            </a:r>
            <a:r>
              <a:rPr sz="1585" spc="79" dirty="0">
                <a:latin typeface="LM Roman 8"/>
                <a:cs typeface="LM Roman 8"/>
              </a:rPr>
              <a:t>(</a:t>
            </a:r>
            <a:r>
              <a:rPr sz="1585" i="1" spc="79" dirty="0">
                <a:latin typeface="Trebuchet MS"/>
                <a:cs typeface="Trebuchet MS"/>
              </a:rPr>
              <a:t>q</a:t>
            </a:r>
            <a:r>
              <a:rPr sz="1585" i="1" spc="79" dirty="0">
                <a:latin typeface="BABEL Unicode"/>
                <a:cs typeface="BABEL Unicode"/>
              </a:rPr>
              <a:t>−</a:t>
            </a:r>
            <a:r>
              <a:rPr sz="1585" spc="79" dirty="0">
                <a:latin typeface="LM Roman 8"/>
                <a:cs typeface="LM Roman 8"/>
              </a:rPr>
              <a:t>1)</a:t>
            </a:r>
            <a:r>
              <a:rPr sz="1585" spc="119" dirty="0">
                <a:latin typeface="LM Roman 8"/>
                <a:cs typeface="LM Roman 8"/>
              </a:rPr>
              <a:t> </a:t>
            </a:r>
            <a:r>
              <a:rPr sz="3270" i="1" spc="608" baseline="-22727" dirty="0">
                <a:latin typeface="Arial"/>
                <a:cs typeface="Arial"/>
              </a:rPr>
              <a:t>≡</a:t>
            </a:r>
            <a:r>
              <a:rPr sz="3270" i="1" spc="-30" baseline="-22727" dirty="0">
                <a:latin typeface="Arial"/>
                <a:cs typeface="Arial"/>
              </a:rPr>
              <a:t> </a:t>
            </a:r>
            <a:r>
              <a:rPr sz="3270" i="1" spc="476" baseline="-22727" dirty="0">
                <a:latin typeface="Times New Roman"/>
                <a:cs typeface="Times New Roman"/>
              </a:rPr>
              <a:t>m</a:t>
            </a:r>
            <a:endParaRPr sz="3270" baseline="-22727">
              <a:latin typeface="Times New Roman"/>
              <a:cs typeface="Times New Roman"/>
            </a:endParaRPr>
          </a:p>
        </p:txBody>
      </p:sp>
      <p:sp>
        <p:nvSpPr>
          <p:cNvPr id="57" name="object 57"/>
          <p:cNvSpPr txBox="1"/>
          <p:nvPr/>
        </p:nvSpPr>
        <p:spPr>
          <a:xfrm>
            <a:off x="9204900" y="4309690"/>
            <a:ext cx="1097280" cy="358348"/>
          </a:xfrm>
          <a:prstGeom prst="rect">
            <a:avLst/>
          </a:prstGeom>
        </p:spPr>
        <p:txBody>
          <a:bodyPr vert="horz" wrap="square" lIns="0" tIns="22650" rIns="0" bIns="0" rtlCol="0">
            <a:spAutoFit/>
          </a:bodyPr>
          <a:lstStyle/>
          <a:p>
            <a:pPr marL="25168">
              <a:spcBef>
                <a:spcPts val="178"/>
              </a:spcBef>
            </a:pPr>
            <a:r>
              <a:rPr sz="2180" spc="-10" dirty="0">
                <a:latin typeface="MathJax_Main"/>
                <a:cs typeface="MathJax_Main"/>
              </a:rPr>
              <a:t>(mod</a:t>
            </a:r>
            <a:r>
              <a:rPr sz="2180" spc="50" dirty="0">
                <a:latin typeface="MathJax_Main"/>
                <a:cs typeface="MathJax_Main"/>
              </a:rPr>
              <a:t> </a:t>
            </a:r>
            <a:r>
              <a:rPr sz="2180" i="1" spc="10" dirty="0">
                <a:latin typeface="Times New Roman"/>
                <a:cs typeface="Times New Roman"/>
              </a:rPr>
              <a:t>p</a:t>
            </a:r>
            <a:r>
              <a:rPr sz="2180" spc="10" dirty="0">
                <a:latin typeface="MathJax_Main"/>
                <a:cs typeface="MathJax_Main"/>
              </a:rPr>
              <a:t>)</a:t>
            </a:r>
            <a:r>
              <a:rPr sz="2180" i="1" spc="10" dirty="0">
                <a:latin typeface="Times New Roman"/>
                <a:cs typeface="Times New Roman"/>
              </a:rPr>
              <a:t>.</a:t>
            </a:r>
            <a:endParaRPr sz="2180">
              <a:latin typeface="Times New Roman"/>
              <a:cs typeface="Times New Roman"/>
            </a:endParaRPr>
          </a:p>
        </p:txBody>
      </p:sp>
      <p:sp>
        <p:nvSpPr>
          <p:cNvPr id="58" name="object 58"/>
          <p:cNvSpPr txBox="1"/>
          <p:nvPr/>
        </p:nvSpPr>
        <p:spPr>
          <a:xfrm>
            <a:off x="1702073" y="4926482"/>
            <a:ext cx="7742617" cy="705064"/>
          </a:xfrm>
          <a:prstGeom prst="rect">
            <a:avLst/>
          </a:prstGeom>
        </p:spPr>
        <p:txBody>
          <a:bodyPr vert="horz" wrap="square" lIns="0" tIns="13842" rIns="0" bIns="0" rtlCol="0">
            <a:spAutoFit/>
          </a:bodyPr>
          <a:lstStyle/>
          <a:p>
            <a:pPr marL="100670" marR="85570">
              <a:lnSpc>
                <a:spcPct val="102699"/>
              </a:lnSpc>
              <a:spcBef>
                <a:spcPts val="109"/>
              </a:spcBef>
            </a:pPr>
            <a:r>
              <a:rPr sz="2180" spc="-40" dirty="0">
                <a:latin typeface="LM Sans 10"/>
                <a:cs typeface="LM Sans 10"/>
              </a:rPr>
              <a:t>Similarly, </a:t>
            </a:r>
            <a:r>
              <a:rPr sz="2180" i="1" spc="69" dirty="0">
                <a:latin typeface="Times New Roman"/>
                <a:cs typeface="Times New Roman"/>
              </a:rPr>
              <a:t>m</a:t>
            </a:r>
            <a:r>
              <a:rPr sz="2378" i="1" spc="103" baseline="27777" dirty="0">
                <a:latin typeface="Trebuchet MS"/>
                <a:cs typeface="Trebuchet MS"/>
              </a:rPr>
              <a:t>ed </a:t>
            </a:r>
            <a:r>
              <a:rPr sz="2180" i="1" spc="404" dirty="0">
                <a:latin typeface="Arial"/>
                <a:cs typeface="Arial"/>
              </a:rPr>
              <a:t>≡ </a:t>
            </a:r>
            <a:r>
              <a:rPr sz="2180" i="1" spc="317" dirty="0">
                <a:latin typeface="Times New Roman"/>
                <a:cs typeface="Times New Roman"/>
              </a:rPr>
              <a:t>m </a:t>
            </a:r>
            <a:r>
              <a:rPr sz="2180" spc="-10" dirty="0">
                <a:latin typeface="MathJax_Main"/>
                <a:cs typeface="MathJax_Main"/>
              </a:rPr>
              <a:t>(mod </a:t>
            </a:r>
            <a:r>
              <a:rPr sz="2180" i="1" spc="-30" dirty="0">
                <a:latin typeface="Times New Roman"/>
                <a:cs typeface="Times New Roman"/>
              </a:rPr>
              <a:t>q</a:t>
            </a:r>
            <a:r>
              <a:rPr sz="2180" spc="-30" dirty="0">
                <a:latin typeface="MathJax_Main"/>
                <a:cs typeface="MathJax_Main"/>
              </a:rPr>
              <a:t>)</a:t>
            </a:r>
            <a:r>
              <a:rPr sz="2180" spc="-30" dirty="0">
                <a:latin typeface="LM Sans 10"/>
                <a:cs typeface="LM Sans 10"/>
              </a:rPr>
              <a:t>. </a:t>
            </a:r>
            <a:r>
              <a:rPr sz="2180" spc="-20" dirty="0">
                <a:latin typeface="LM Sans 10"/>
                <a:cs typeface="LM Sans 10"/>
              </a:rPr>
              <a:t>Since </a:t>
            </a:r>
            <a:r>
              <a:rPr sz="2180" dirty="0">
                <a:latin typeface="MathJax_Main"/>
                <a:cs typeface="MathJax_Main"/>
              </a:rPr>
              <a:t>gcd(</a:t>
            </a:r>
            <a:r>
              <a:rPr sz="2180" i="1" dirty="0">
                <a:latin typeface="Times New Roman"/>
                <a:cs typeface="Times New Roman"/>
              </a:rPr>
              <a:t>p, </a:t>
            </a:r>
            <a:r>
              <a:rPr sz="2180" i="1" spc="-40" dirty="0">
                <a:latin typeface="Times New Roman"/>
                <a:cs typeface="Times New Roman"/>
              </a:rPr>
              <a:t>q</a:t>
            </a:r>
            <a:r>
              <a:rPr sz="2180" spc="-40" dirty="0">
                <a:latin typeface="MathJax_Main"/>
                <a:cs typeface="MathJax_Main"/>
              </a:rPr>
              <a:t>) </a:t>
            </a:r>
            <a:r>
              <a:rPr sz="2180" spc="-20" dirty="0">
                <a:latin typeface="MathJax_Main"/>
                <a:cs typeface="MathJax_Main"/>
              </a:rPr>
              <a:t>= 1</a:t>
            </a:r>
            <a:r>
              <a:rPr sz="2180" spc="-20" dirty="0">
                <a:latin typeface="LM Sans 10"/>
                <a:cs typeface="LM Sans 10"/>
              </a:rPr>
              <a:t>, </a:t>
            </a:r>
            <a:r>
              <a:rPr sz="2180" spc="-40" dirty="0">
                <a:latin typeface="LM Sans 10"/>
                <a:cs typeface="LM Sans 10"/>
              </a:rPr>
              <a:t>by </a:t>
            </a:r>
            <a:r>
              <a:rPr sz="2180" spc="-10" dirty="0">
                <a:latin typeface="LM Sans 10"/>
                <a:cs typeface="LM Sans 10"/>
              </a:rPr>
              <a:t>the </a:t>
            </a:r>
            <a:r>
              <a:rPr sz="2180" spc="-20" dirty="0">
                <a:latin typeface="LM Sans 10"/>
                <a:cs typeface="LM Sans 10"/>
              </a:rPr>
              <a:t>Chinese  Remainder </a:t>
            </a:r>
            <a:r>
              <a:rPr sz="2180" spc="-30" dirty="0">
                <a:latin typeface="LM Sans 10"/>
                <a:cs typeface="LM Sans 10"/>
              </a:rPr>
              <a:t>Theorem, </a:t>
            </a:r>
            <a:r>
              <a:rPr sz="2180" i="1" spc="69" dirty="0">
                <a:latin typeface="Times New Roman"/>
                <a:cs typeface="Times New Roman"/>
              </a:rPr>
              <a:t>m</a:t>
            </a:r>
            <a:r>
              <a:rPr sz="2378" i="1" spc="103" baseline="27777" dirty="0">
                <a:latin typeface="Trebuchet MS"/>
                <a:cs typeface="Trebuchet MS"/>
              </a:rPr>
              <a:t>ed </a:t>
            </a:r>
            <a:r>
              <a:rPr sz="2180" spc="-20" dirty="0">
                <a:latin typeface="MathJax_Main"/>
                <a:cs typeface="MathJax_Main"/>
              </a:rPr>
              <a:t>= </a:t>
            </a:r>
            <a:r>
              <a:rPr sz="2180" i="1" spc="317" dirty="0">
                <a:latin typeface="Times New Roman"/>
                <a:cs typeface="Times New Roman"/>
              </a:rPr>
              <a:t>m </a:t>
            </a:r>
            <a:r>
              <a:rPr sz="2180" spc="-10" dirty="0">
                <a:latin typeface="MathJax_Main"/>
                <a:cs typeface="MathJax_Main"/>
              </a:rPr>
              <a:t>(mod </a:t>
            </a:r>
            <a:r>
              <a:rPr sz="2180" i="1" spc="-30" dirty="0">
                <a:latin typeface="Times New Roman"/>
                <a:cs typeface="Times New Roman"/>
              </a:rPr>
              <a:t>pq</a:t>
            </a:r>
            <a:r>
              <a:rPr sz="2180" spc="-30" dirty="0">
                <a:latin typeface="MathJax_Main"/>
                <a:cs typeface="MathJax_Main"/>
              </a:rPr>
              <a:t>) </a:t>
            </a:r>
            <a:r>
              <a:rPr sz="2180" spc="-20" dirty="0">
                <a:latin typeface="LM Sans 10"/>
                <a:cs typeface="LM Sans 10"/>
              </a:rPr>
              <a:t>as</a:t>
            </a:r>
            <a:r>
              <a:rPr sz="2180" spc="188" dirty="0">
                <a:latin typeface="LM Sans 10"/>
                <a:cs typeface="LM Sans 10"/>
              </a:rPr>
              <a:t> </a:t>
            </a:r>
            <a:r>
              <a:rPr sz="2180" spc="-20" dirty="0">
                <a:latin typeface="LM Sans 10"/>
                <a:cs typeface="LM Sans 10"/>
              </a:rPr>
              <a:t>required.</a:t>
            </a:r>
            <a:endParaRPr sz="2180">
              <a:latin typeface="LM Sans 10"/>
              <a:cs typeface="LM Sans 10"/>
            </a:endParaRPr>
          </a:p>
        </p:txBody>
      </p:sp>
      <p:grpSp>
        <p:nvGrpSpPr>
          <p:cNvPr id="59" name="object 59"/>
          <p:cNvGrpSpPr/>
          <p:nvPr/>
        </p:nvGrpSpPr>
        <p:grpSpPr>
          <a:xfrm>
            <a:off x="10185935" y="5381880"/>
            <a:ext cx="184977" cy="186236"/>
            <a:chOff x="4368952" y="2715856"/>
            <a:chExt cx="93345" cy="93980"/>
          </a:xfrm>
        </p:grpSpPr>
        <p:sp>
          <p:nvSpPr>
            <p:cNvPr id="60" name="object 60"/>
            <p:cNvSpPr/>
            <p:nvPr/>
          </p:nvSpPr>
          <p:spPr>
            <a:xfrm>
              <a:off x="4371479" y="2715856"/>
              <a:ext cx="0" cy="93980"/>
            </a:xfrm>
            <a:custGeom>
              <a:avLst/>
              <a:gdLst/>
              <a:ahLst/>
              <a:cxnLst/>
              <a:rect l="l" t="t" r="r" b="b"/>
              <a:pathLst>
                <a:path h="93980">
                  <a:moveTo>
                    <a:pt x="0" y="93522"/>
                  </a:moveTo>
                  <a:lnTo>
                    <a:pt x="0" y="0"/>
                  </a:lnTo>
                </a:path>
              </a:pathLst>
            </a:custGeom>
            <a:ln w="5054">
              <a:solidFill>
                <a:srgbClr val="3333B2"/>
              </a:solidFill>
            </a:ln>
          </p:spPr>
          <p:txBody>
            <a:bodyPr wrap="square" lIns="0" tIns="0" rIns="0" bIns="0" rtlCol="0"/>
            <a:lstStyle/>
            <a:p>
              <a:endParaRPr sz="3567"/>
            </a:p>
          </p:txBody>
        </p:sp>
        <p:sp>
          <p:nvSpPr>
            <p:cNvPr id="61" name="object 61"/>
            <p:cNvSpPr/>
            <p:nvPr/>
          </p:nvSpPr>
          <p:spPr>
            <a:xfrm>
              <a:off x="4374006" y="2718384"/>
              <a:ext cx="83185" cy="0"/>
            </a:xfrm>
            <a:custGeom>
              <a:avLst/>
              <a:gdLst/>
              <a:ahLst/>
              <a:cxnLst/>
              <a:rect l="l" t="t" r="r" b="b"/>
              <a:pathLst>
                <a:path w="83185">
                  <a:moveTo>
                    <a:pt x="0" y="0"/>
                  </a:moveTo>
                  <a:lnTo>
                    <a:pt x="83134" y="0"/>
                  </a:lnTo>
                </a:path>
              </a:pathLst>
            </a:custGeom>
            <a:ln w="5054">
              <a:solidFill>
                <a:srgbClr val="3333B2"/>
              </a:solidFill>
            </a:ln>
          </p:spPr>
          <p:txBody>
            <a:bodyPr wrap="square" lIns="0" tIns="0" rIns="0" bIns="0" rtlCol="0"/>
            <a:lstStyle/>
            <a:p>
              <a:endParaRPr sz="3567"/>
            </a:p>
          </p:txBody>
        </p:sp>
        <p:sp>
          <p:nvSpPr>
            <p:cNvPr id="62" name="object 62"/>
            <p:cNvSpPr/>
            <p:nvPr/>
          </p:nvSpPr>
          <p:spPr>
            <a:xfrm>
              <a:off x="4374006" y="2806839"/>
              <a:ext cx="83185" cy="0"/>
            </a:xfrm>
            <a:custGeom>
              <a:avLst/>
              <a:gdLst/>
              <a:ahLst/>
              <a:cxnLst/>
              <a:rect l="l" t="t" r="r" b="b"/>
              <a:pathLst>
                <a:path w="83185">
                  <a:moveTo>
                    <a:pt x="0" y="0"/>
                  </a:moveTo>
                  <a:lnTo>
                    <a:pt x="83134" y="0"/>
                  </a:lnTo>
                </a:path>
              </a:pathLst>
            </a:custGeom>
            <a:ln w="5054">
              <a:solidFill>
                <a:srgbClr val="3333B2"/>
              </a:solidFill>
            </a:ln>
          </p:spPr>
          <p:txBody>
            <a:bodyPr wrap="square" lIns="0" tIns="0" rIns="0" bIns="0" rtlCol="0"/>
            <a:lstStyle/>
            <a:p>
              <a:endParaRPr sz="3567"/>
            </a:p>
          </p:txBody>
        </p:sp>
        <p:sp>
          <p:nvSpPr>
            <p:cNvPr id="63" name="object 63"/>
            <p:cNvSpPr/>
            <p:nvPr/>
          </p:nvSpPr>
          <p:spPr>
            <a:xfrm>
              <a:off x="4459668" y="2715856"/>
              <a:ext cx="0" cy="93980"/>
            </a:xfrm>
            <a:custGeom>
              <a:avLst/>
              <a:gdLst/>
              <a:ahLst/>
              <a:cxnLst/>
              <a:rect l="l" t="t" r="r" b="b"/>
              <a:pathLst>
                <a:path h="93980">
                  <a:moveTo>
                    <a:pt x="0" y="93522"/>
                  </a:moveTo>
                  <a:lnTo>
                    <a:pt x="0" y="0"/>
                  </a:lnTo>
                </a:path>
              </a:pathLst>
            </a:custGeom>
            <a:ln w="5054">
              <a:solidFill>
                <a:srgbClr val="3333B2"/>
              </a:solidFill>
            </a:ln>
          </p:spPr>
          <p:txBody>
            <a:bodyPr wrap="square" lIns="0" tIns="0" rIns="0" bIns="0" rtlCol="0"/>
            <a:lstStyle/>
            <a:p>
              <a:endParaRPr sz="3567"/>
            </a:p>
          </p:txBody>
        </p:sp>
      </p:grpSp>
    </p:spTree>
    <p:extLst>
      <p:ext uri="{BB962C8B-B14F-4D97-AF65-F5344CB8AC3E}">
        <p14:creationId xmlns:p14="http://schemas.microsoft.com/office/powerpoint/2010/main" val="184479371"/>
      </p:ext>
    </p:extLst>
  </p:cSld>
  <p:clrMapOvr>
    <a:masterClrMapping/>
  </p:clrMapOvr>
  <p:transition>
    <p:cut/>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object 43"/>
          <p:cNvSpPr txBox="1"/>
          <p:nvPr/>
        </p:nvSpPr>
        <p:spPr>
          <a:xfrm>
            <a:off x="1528195" y="503867"/>
            <a:ext cx="9131836" cy="199518"/>
          </a:xfrm>
          <a:prstGeom prst="rect">
            <a:avLst/>
          </a:prstGeom>
          <a:solidFill>
            <a:srgbClr val="8484D1"/>
          </a:solidFill>
        </p:spPr>
        <p:txBody>
          <a:bodyPr vert="horz" wrap="square" lIns="0" tIns="16359" rIns="0" bIns="0" rtlCol="0">
            <a:spAutoFit/>
          </a:bodyPr>
          <a:lstStyle/>
          <a:p>
            <a:pPr marL="213925">
              <a:spcBef>
                <a:spcPts val="129"/>
              </a:spcBef>
            </a:pPr>
            <a:r>
              <a:rPr sz="1189" spc="-10" dirty="0">
                <a:solidFill>
                  <a:srgbClr val="FFFFFF"/>
                </a:solidFill>
                <a:latin typeface="LM Sans 8"/>
                <a:cs typeface="LM Sans 8"/>
              </a:rPr>
              <a:t>RSA</a:t>
            </a:r>
            <a:r>
              <a:rPr sz="1189" spc="-20" dirty="0">
                <a:solidFill>
                  <a:srgbClr val="FFFFFF"/>
                </a:solidFill>
                <a:latin typeface="LM Sans 8"/>
                <a:cs typeface="LM Sans 8"/>
              </a:rPr>
              <a:t> </a:t>
            </a:r>
            <a:r>
              <a:rPr sz="1189" spc="-10" dirty="0">
                <a:solidFill>
                  <a:srgbClr val="FFFFFF"/>
                </a:solidFill>
                <a:latin typeface="LM Sans 8"/>
                <a:cs typeface="LM Sans 8"/>
              </a:rPr>
              <a:t>cryptosystem</a:t>
            </a:r>
            <a:endParaRPr sz="1189">
              <a:latin typeface="LM Sans 8"/>
              <a:cs typeface="LM Sans 8"/>
            </a:endParaRPr>
          </a:p>
        </p:txBody>
      </p:sp>
      <p:sp>
        <p:nvSpPr>
          <p:cNvPr id="44" name="object 44"/>
          <p:cNvSpPr txBox="1"/>
          <p:nvPr/>
        </p:nvSpPr>
        <p:spPr>
          <a:xfrm>
            <a:off x="1626572" y="1020997"/>
            <a:ext cx="8861291" cy="4932357"/>
          </a:xfrm>
          <a:prstGeom prst="rect">
            <a:avLst/>
          </a:prstGeom>
        </p:spPr>
        <p:txBody>
          <a:bodyPr vert="horz" wrap="square" lIns="0" tIns="22650" rIns="0" bIns="0" rtlCol="0">
            <a:spAutoFit/>
          </a:bodyPr>
          <a:lstStyle/>
          <a:p>
            <a:pPr marL="176173">
              <a:spcBef>
                <a:spcPts val="178"/>
              </a:spcBef>
            </a:pPr>
            <a:r>
              <a:rPr sz="2180" spc="-10" dirty="0">
                <a:latin typeface="LM Sans 10"/>
                <a:cs typeface="LM Sans 10"/>
              </a:rPr>
              <a:t>Note that </a:t>
            </a:r>
            <a:r>
              <a:rPr sz="2180" spc="-50" dirty="0">
                <a:latin typeface="LM Sans 10"/>
                <a:cs typeface="LM Sans 10"/>
              </a:rPr>
              <a:t>we </a:t>
            </a:r>
            <a:r>
              <a:rPr sz="2180" spc="-10" dirty="0">
                <a:latin typeface="LM Sans 10"/>
                <a:cs typeface="LM Sans 10"/>
              </a:rPr>
              <a:t>can </a:t>
            </a:r>
            <a:r>
              <a:rPr sz="2180" spc="-20" dirty="0">
                <a:latin typeface="LM Sans 10"/>
                <a:cs typeface="LM Sans 10"/>
              </a:rPr>
              <a:t>apply </a:t>
            </a:r>
            <a:r>
              <a:rPr sz="2180" spc="-10" dirty="0">
                <a:latin typeface="LM Sans 10"/>
                <a:cs typeface="LM Sans 10"/>
              </a:rPr>
              <a:t>the same </a:t>
            </a:r>
            <a:r>
              <a:rPr sz="2180" spc="-30" dirty="0">
                <a:latin typeface="LM Sans 10"/>
                <a:cs typeface="LM Sans 10"/>
              </a:rPr>
              <a:t>argument </a:t>
            </a:r>
            <a:r>
              <a:rPr sz="2180" spc="-10" dirty="0">
                <a:latin typeface="LM Sans 10"/>
                <a:cs typeface="LM Sans 10"/>
              </a:rPr>
              <a:t>to </a:t>
            </a:r>
            <a:r>
              <a:rPr sz="2180" spc="-30" dirty="0">
                <a:latin typeface="LM Sans 10"/>
                <a:cs typeface="LM Sans 10"/>
              </a:rPr>
              <a:t>show</a:t>
            </a:r>
            <a:r>
              <a:rPr sz="2180" spc="30" dirty="0">
                <a:latin typeface="LM Sans 10"/>
                <a:cs typeface="LM Sans 10"/>
              </a:rPr>
              <a:t> </a:t>
            </a:r>
            <a:r>
              <a:rPr sz="2180" spc="-10" dirty="0">
                <a:latin typeface="LM Sans 10"/>
                <a:cs typeface="LM Sans 10"/>
              </a:rPr>
              <a:t>that:</a:t>
            </a:r>
            <a:endParaRPr sz="2180">
              <a:latin typeface="LM Sans 10"/>
              <a:cs typeface="LM Sans 10"/>
            </a:endParaRPr>
          </a:p>
          <a:p>
            <a:pPr>
              <a:spcBef>
                <a:spcPts val="59"/>
              </a:spcBef>
            </a:pPr>
            <a:endParaRPr sz="1486">
              <a:latin typeface="LM Sans 10"/>
              <a:cs typeface="LM Sans 10"/>
            </a:endParaRPr>
          </a:p>
          <a:p>
            <a:pPr marL="72986" algn="ctr">
              <a:spcBef>
                <a:spcPts val="10"/>
              </a:spcBef>
            </a:pPr>
            <a:r>
              <a:rPr sz="2180" i="1" spc="446" dirty="0">
                <a:latin typeface="Times New Roman"/>
                <a:cs typeface="Times New Roman"/>
              </a:rPr>
              <a:t>f</a:t>
            </a:r>
            <a:r>
              <a:rPr sz="2180" i="1" spc="-327" dirty="0">
                <a:latin typeface="Times New Roman"/>
                <a:cs typeface="Times New Roman"/>
              </a:rPr>
              <a:t> </a:t>
            </a:r>
            <a:r>
              <a:rPr sz="2180" spc="69" dirty="0">
                <a:latin typeface="MathJax_Main"/>
                <a:cs typeface="MathJax_Main"/>
              </a:rPr>
              <a:t>(</a:t>
            </a:r>
            <a:r>
              <a:rPr sz="2180" i="1" spc="69" dirty="0">
                <a:latin typeface="Times New Roman"/>
                <a:cs typeface="Times New Roman"/>
              </a:rPr>
              <a:t>g</a:t>
            </a:r>
            <a:r>
              <a:rPr sz="2180" spc="69" dirty="0">
                <a:latin typeface="MathJax_Main"/>
                <a:cs typeface="MathJax_Main"/>
              </a:rPr>
              <a:t>(</a:t>
            </a:r>
            <a:r>
              <a:rPr sz="2180" i="1" spc="69" dirty="0">
                <a:latin typeface="Times New Roman"/>
                <a:cs typeface="Times New Roman"/>
              </a:rPr>
              <a:t>m,</a:t>
            </a:r>
            <a:r>
              <a:rPr sz="2180" i="1" spc="-188" dirty="0">
                <a:latin typeface="Times New Roman"/>
                <a:cs typeface="Times New Roman"/>
              </a:rPr>
              <a:t> </a:t>
            </a:r>
            <a:r>
              <a:rPr sz="2180" i="1" spc="79" dirty="0">
                <a:latin typeface="Times New Roman"/>
                <a:cs typeface="Times New Roman"/>
              </a:rPr>
              <a:t>k</a:t>
            </a:r>
            <a:r>
              <a:rPr sz="2378" i="1" spc="119" baseline="31250" dirty="0">
                <a:latin typeface="BABEL Unicode"/>
                <a:cs typeface="BABEL Unicode"/>
              </a:rPr>
              <a:t>j</a:t>
            </a:r>
            <a:r>
              <a:rPr sz="2180" spc="79" dirty="0">
                <a:latin typeface="MathJax_Main"/>
                <a:cs typeface="MathJax_Main"/>
              </a:rPr>
              <a:t>)</a:t>
            </a:r>
            <a:r>
              <a:rPr sz="2180" i="1" spc="79" dirty="0">
                <a:latin typeface="Times New Roman"/>
                <a:cs typeface="Times New Roman"/>
              </a:rPr>
              <a:t>,</a:t>
            </a:r>
            <a:r>
              <a:rPr sz="2180" i="1" spc="-188" dirty="0">
                <a:latin typeface="Times New Roman"/>
                <a:cs typeface="Times New Roman"/>
              </a:rPr>
              <a:t> </a:t>
            </a:r>
            <a:r>
              <a:rPr sz="2180" i="1" spc="99" dirty="0">
                <a:latin typeface="Times New Roman"/>
                <a:cs typeface="Times New Roman"/>
              </a:rPr>
              <a:t>k</a:t>
            </a:r>
            <a:r>
              <a:rPr sz="2180" spc="99" dirty="0">
                <a:latin typeface="MathJax_Main"/>
                <a:cs typeface="MathJax_Main"/>
              </a:rPr>
              <a:t>)</a:t>
            </a:r>
            <a:r>
              <a:rPr sz="2180" spc="50" dirty="0">
                <a:latin typeface="MathJax_Main"/>
                <a:cs typeface="MathJax_Main"/>
              </a:rPr>
              <a:t> </a:t>
            </a:r>
            <a:r>
              <a:rPr sz="2180" spc="-20" dirty="0">
                <a:latin typeface="MathJax_Main"/>
                <a:cs typeface="MathJax_Main"/>
              </a:rPr>
              <a:t>=</a:t>
            </a:r>
            <a:r>
              <a:rPr sz="2180" spc="50" dirty="0">
                <a:latin typeface="MathJax_Main"/>
                <a:cs typeface="MathJax_Main"/>
              </a:rPr>
              <a:t> </a:t>
            </a:r>
            <a:r>
              <a:rPr sz="2180" i="1" spc="188" dirty="0">
                <a:latin typeface="Times New Roman"/>
                <a:cs typeface="Times New Roman"/>
              </a:rPr>
              <a:t>m.</a:t>
            </a:r>
            <a:endParaRPr sz="2180">
              <a:latin typeface="Times New Roman"/>
              <a:cs typeface="Times New Roman"/>
            </a:endParaRPr>
          </a:p>
          <a:p>
            <a:pPr marL="174915" marR="135905">
              <a:lnSpc>
                <a:spcPct val="102600"/>
              </a:lnSpc>
              <a:spcBef>
                <a:spcPts val="2170"/>
              </a:spcBef>
            </a:pPr>
            <a:r>
              <a:rPr sz="2180" spc="-20" dirty="0">
                <a:latin typeface="LM Sans 10"/>
                <a:cs typeface="LM Sans 10"/>
              </a:rPr>
              <a:t>Thus, </a:t>
            </a:r>
            <a:r>
              <a:rPr sz="2180" spc="-10" dirty="0">
                <a:latin typeface="LM Sans 10"/>
                <a:cs typeface="LM Sans 10"/>
              </a:rPr>
              <a:t>the </a:t>
            </a:r>
            <a:r>
              <a:rPr sz="2180" spc="-30" dirty="0">
                <a:latin typeface="LM Sans 10"/>
                <a:cs typeface="LM Sans 10"/>
              </a:rPr>
              <a:t>owner </a:t>
            </a:r>
            <a:r>
              <a:rPr sz="2180" spc="-10" dirty="0">
                <a:latin typeface="LM Sans 10"/>
                <a:cs typeface="LM Sans 10"/>
              </a:rPr>
              <a:t>of the </a:t>
            </a:r>
            <a:r>
              <a:rPr sz="2180" spc="-30" dirty="0">
                <a:latin typeface="LM Sans 10"/>
                <a:cs typeface="LM Sans 10"/>
              </a:rPr>
              <a:t>private key </a:t>
            </a:r>
            <a:r>
              <a:rPr sz="2180" spc="-10" dirty="0">
                <a:latin typeface="LM Sans 10"/>
                <a:cs typeface="LM Sans 10"/>
              </a:rPr>
              <a:t>can encrypt a message </a:t>
            </a:r>
            <a:r>
              <a:rPr sz="2180" i="1" spc="317" dirty="0">
                <a:latin typeface="Times New Roman"/>
                <a:cs typeface="Times New Roman"/>
              </a:rPr>
              <a:t>m </a:t>
            </a:r>
            <a:r>
              <a:rPr sz="2180" spc="-20" dirty="0">
                <a:latin typeface="LM Sans 10"/>
                <a:cs typeface="LM Sans 10"/>
              </a:rPr>
              <a:t>using </a:t>
            </a:r>
            <a:r>
              <a:rPr sz="2180" spc="-10" dirty="0">
                <a:latin typeface="LM Sans 10"/>
                <a:cs typeface="LM Sans 10"/>
              </a:rPr>
              <a:t>the  </a:t>
            </a:r>
            <a:r>
              <a:rPr sz="2180" spc="-30" dirty="0">
                <a:latin typeface="LM Sans 10"/>
                <a:cs typeface="LM Sans 10"/>
              </a:rPr>
              <a:t>private </a:t>
            </a:r>
            <a:r>
              <a:rPr sz="2180" spc="-79" dirty="0">
                <a:latin typeface="LM Sans 10"/>
                <a:cs typeface="LM Sans 10"/>
              </a:rPr>
              <a:t>key, </a:t>
            </a:r>
            <a:r>
              <a:rPr sz="2180" spc="-10" dirty="0">
                <a:latin typeface="LM Sans 10"/>
                <a:cs typeface="LM Sans 10"/>
              </a:rPr>
              <a:t>which can then </a:t>
            </a:r>
            <a:r>
              <a:rPr sz="2180" spc="10" dirty="0">
                <a:latin typeface="LM Sans 10"/>
                <a:cs typeface="LM Sans 10"/>
              </a:rPr>
              <a:t>be </a:t>
            </a:r>
            <a:r>
              <a:rPr sz="2180" spc="-20" dirty="0">
                <a:latin typeface="LM Sans 10"/>
                <a:cs typeface="LM Sans 10"/>
              </a:rPr>
              <a:t>decrypted </a:t>
            </a:r>
            <a:r>
              <a:rPr sz="2180" spc="-50" dirty="0">
                <a:latin typeface="LM Sans 10"/>
                <a:cs typeface="LM Sans 10"/>
              </a:rPr>
              <a:t>by </a:t>
            </a:r>
            <a:r>
              <a:rPr sz="2180" spc="-30" dirty="0">
                <a:latin typeface="LM Sans 10"/>
                <a:cs typeface="LM Sans 10"/>
              </a:rPr>
              <a:t>anyone </a:t>
            </a:r>
            <a:r>
              <a:rPr sz="2180" spc="-20" dirty="0">
                <a:latin typeface="LM Sans 10"/>
                <a:cs typeface="LM Sans 10"/>
              </a:rPr>
              <a:t>using </a:t>
            </a:r>
            <a:r>
              <a:rPr sz="2180" spc="-10" dirty="0">
                <a:latin typeface="LM Sans 10"/>
                <a:cs typeface="LM Sans 10"/>
              </a:rPr>
              <a:t>the </a:t>
            </a:r>
            <a:r>
              <a:rPr sz="2180" spc="-20" dirty="0">
                <a:latin typeface="LM Sans 10"/>
                <a:cs typeface="LM Sans 10"/>
              </a:rPr>
              <a:t>public </a:t>
            </a:r>
            <a:r>
              <a:rPr sz="2180" spc="-79" dirty="0">
                <a:latin typeface="LM Sans 10"/>
                <a:cs typeface="LM Sans 10"/>
              </a:rPr>
              <a:t>key,  </a:t>
            </a:r>
            <a:r>
              <a:rPr sz="2180" spc="-20" dirty="0">
                <a:latin typeface="LM Sans 10"/>
                <a:cs typeface="LM Sans 10"/>
              </a:rPr>
              <a:t>and </a:t>
            </a:r>
            <a:r>
              <a:rPr sz="2180" spc="-30" dirty="0">
                <a:latin typeface="LM Sans 10"/>
                <a:cs typeface="LM Sans 10"/>
              </a:rPr>
              <a:t>prove </a:t>
            </a:r>
            <a:r>
              <a:rPr sz="2180" spc="-10" dirty="0">
                <a:latin typeface="LM Sans 10"/>
                <a:cs typeface="LM Sans 10"/>
              </a:rPr>
              <a:t>that only the </a:t>
            </a:r>
            <a:r>
              <a:rPr sz="2180" spc="-30" dirty="0">
                <a:latin typeface="LM Sans 10"/>
                <a:cs typeface="LM Sans 10"/>
              </a:rPr>
              <a:t>private </a:t>
            </a:r>
            <a:r>
              <a:rPr sz="2180" spc="-40" dirty="0">
                <a:latin typeface="LM Sans 10"/>
                <a:cs typeface="LM Sans 10"/>
              </a:rPr>
              <a:t>key </a:t>
            </a:r>
            <a:r>
              <a:rPr sz="2180" spc="-30" dirty="0">
                <a:latin typeface="LM Sans 10"/>
                <a:cs typeface="LM Sans 10"/>
              </a:rPr>
              <a:t>owner </a:t>
            </a:r>
            <a:r>
              <a:rPr sz="2180" spc="-10" dirty="0">
                <a:latin typeface="LM Sans 10"/>
                <a:cs typeface="LM Sans 10"/>
              </a:rPr>
              <a:t>could </a:t>
            </a:r>
            <a:r>
              <a:rPr sz="2180" spc="-20" dirty="0">
                <a:latin typeface="LM Sans 10"/>
                <a:cs typeface="LM Sans 10"/>
              </a:rPr>
              <a:t>have </a:t>
            </a:r>
            <a:r>
              <a:rPr sz="2180" spc="-10" dirty="0">
                <a:latin typeface="LM Sans 10"/>
                <a:cs typeface="LM Sans 10"/>
              </a:rPr>
              <a:t>encrypted </a:t>
            </a:r>
            <a:r>
              <a:rPr sz="2180" spc="-20" dirty="0">
                <a:latin typeface="LM Sans 10"/>
                <a:cs typeface="LM Sans 10"/>
              </a:rPr>
              <a:t>it. This is  </a:t>
            </a:r>
            <a:r>
              <a:rPr sz="2180" spc="-10" dirty="0">
                <a:latin typeface="LM Sans 10"/>
                <a:cs typeface="LM Sans 10"/>
              </a:rPr>
              <a:t>the </a:t>
            </a:r>
            <a:r>
              <a:rPr sz="2180" spc="-20" dirty="0">
                <a:latin typeface="LM Sans 10"/>
                <a:cs typeface="LM Sans 10"/>
              </a:rPr>
              <a:t>basis </a:t>
            </a:r>
            <a:r>
              <a:rPr sz="2180" spc="-10" dirty="0">
                <a:latin typeface="LM Sans 10"/>
                <a:cs typeface="LM Sans 10"/>
              </a:rPr>
              <a:t>of </a:t>
            </a:r>
            <a:r>
              <a:rPr sz="2180" b="1" spc="-10" dirty="0">
                <a:latin typeface="LM Sans 10"/>
                <a:cs typeface="LM Sans 10"/>
              </a:rPr>
              <a:t>digital </a:t>
            </a:r>
            <a:r>
              <a:rPr sz="2180" b="1" spc="-20" dirty="0">
                <a:latin typeface="LM Sans 10"/>
                <a:cs typeface="LM Sans 10"/>
              </a:rPr>
              <a:t>signature</a:t>
            </a:r>
            <a:r>
              <a:rPr sz="2180" b="1" spc="-10" dirty="0">
                <a:latin typeface="LM Sans 10"/>
                <a:cs typeface="LM Sans 10"/>
              </a:rPr>
              <a:t> </a:t>
            </a:r>
            <a:r>
              <a:rPr sz="2180" b="1" spc="-20" dirty="0">
                <a:latin typeface="LM Sans 10"/>
                <a:cs typeface="LM Sans 10"/>
              </a:rPr>
              <a:t>systems</a:t>
            </a:r>
            <a:r>
              <a:rPr sz="2180" spc="-20" dirty="0">
                <a:latin typeface="LM Sans 10"/>
                <a:cs typeface="LM Sans 10"/>
              </a:rPr>
              <a:t>.</a:t>
            </a:r>
            <a:endParaRPr sz="2180">
              <a:latin typeface="LM Sans 10"/>
              <a:cs typeface="LM Sans 10"/>
            </a:endParaRPr>
          </a:p>
          <a:p>
            <a:pPr>
              <a:spcBef>
                <a:spcPts val="50"/>
              </a:spcBef>
            </a:pPr>
            <a:endParaRPr sz="1585">
              <a:latin typeface="LM Sans 10"/>
              <a:cs typeface="LM Sans 10"/>
            </a:endParaRPr>
          </a:p>
          <a:p>
            <a:pPr marL="174915" marR="179948">
              <a:lnSpc>
                <a:spcPct val="102600"/>
              </a:lnSpc>
            </a:pPr>
            <a:r>
              <a:rPr sz="2180" spc="-10" dirty="0">
                <a:latin typeface="LM Sans 10"/>
                <a:cs typeface="LM Sans 10"/>
              </a:rPr>
              <a:t>Example: </a:t>
            </a:r>
            <a:r>
              <a:rPr sz="2180" spc="-20" dirty="0">
                <a:latin typeface="LM Sans 10"/>
                <a:cs typeface="LM Sans 10"/>
              </a:rPr>
              <a:t>Bob </a:t>
            </a:r>
            <a:r>
              <a:rPr sz="2180" spc="-30" dirty="0">
                <a:latin typeface="LM Sans 10"/>
                <a:cs typeface="LM Sans 10"/>
              </a:rPr>
              <a:t>wants </a:t>
            </a:r>
            <a:r>
              <a:rPr sz="2180" spc="-10" dirty="0">
                <a:latin typeface="LM Sans 10"/>
                <a:cs typeface="LM Sans 10"/>
              </a:rPr>
              <a:t>to </a:t>
            </a:r>
            <a:r>
              <a:rPr sz="2180" spc="-20" dirty="0">
                <a:latin typeface="LM Sans 10"/>
                <a:cs typeface="LM Sans 10"/>
              </a:rPr>
              <a:t>receive </a:t>
            </a:r>
            <a:r>
              <a:rPr sz="2180" spc="-10" dirty="0">
                <a:latin typeface="LM Sans 10"/>
                <a:cs typeface="LM Sans 10"/>
              </a:rPr>
              <a:t>messages </a:t>
            </a:r>
            <a:r>
              <a:rPr sz="2180" spc="-20" dirty="0">
                <a:latin typeface="LM Sans 10"/>
                <a:cs typeface="LM Sans 10"/>
              </a:rPr>
              <a:t>from Alice, </a:t>
            </a:r>
            <a:r>
              <a:rPr sz="2180" spc="-10" dirty="0">
                <a:latin typeface="LM Sans 10"/>
                <a:cs typeface="LM Sans 10"/>
              </a:rPr>
              <a:t>so </a:t>
            </a:r>
            <a:r>
              <a:rPr sz="2180" spc="-20" dirty="0">
                <a:latin typeface="LM Sans 10"/>
                <a:cs typeface="LM Sans 10"/>
              </a:rPr>
              <a:t>he </a:t>
            </a:r>
            <a:r>
              <a:rPr sz="2180" spc="-10" dirty="0">
                <a:latin typeface="LM Sans 10"/>
                <a:cs typeface="LM Sans 10"/>
              </a:rPr>
              <a:t>selects </a:t>
            </a:r>
            <a:r>
              <a:rPr sz="2180" spc="-59" dirty="0">
                <a:latin typeface="LM Sans 10"/>
                <a:cs typeface="LM Sans 10"/>
              </a:rPr>
              <a:t>two  </a:t>
            </a:r>
            <a:r>
              <a:rPr sz="2180" spc="-30" dirty="0">
                <a:latin typeface="LM Sans 10"/>
                <a:cs typeface="LM Sans 10"/>
              </a:rPr>
              <a:t>primes, </a:t>
            </a:r>
            <a:r>
              <a:rPr sz="2180" spc="-40" dirty="0">
                <a:latin typeface="LM Sans 10"/>
                <a:cs typeface="LM Sans 10"/>
              </a:rPr>
              <a:t>say </a:t>
            </a:r>
            <a:r>
              <a:rPr sz="2180" i="1" spc="-10" dirty="0">
                <a:latin typeface="Times New Roman"/>
                <a:cs typeface="Times New Roman"/>
              </a:rPr>
              <a:t>p </a:t>
            </a:r>
            <a:r>
              <a:rPr sz="2180" spc="-20" dirty="0">
                <a:latin typeface="MathJax_Main"/>
                <a:cs typeface="MathJax_Main"/>
              </a:rPr>
              <a:t>= </a:t>
            </a:r>
            <a:r>
              <a:rPr sz="2180" spc="-10" dirty="0">
                <a:latin typeface="MathJax_Main"/>
                <a:cs typeface="MathJax_Main"/>
              </a:rPr>
              <a:t>43 </a:t>
            </a:r>
            <a:r>
              <a:rPr sz="2180" spc="-20" dirty="0">
                <a:latin typeface="LM Sans 10"/>
                <a:cs typeface="LM Sans 10"/>
              </a:rPr>
              <a:t>and </a:t>
            </a:r>
            <a:r>
              <a:rPr sz="2180" i="1" spc="-129" dirty="0">
                <a:latin typeface="Times New Roman"/>
                <a:cs typeface="Times New Roman"/>
              </a:rPr>
              <a:t>q </a:t>
            </a:r>
            <a:r>
              <a:rPr sz="2180" spc="-20" dirty="0">
                <a:latin typeface="MathJax_Main"/>
                <a:cs typeface="MathJax_Main"/>
              </a:rPr>
              <a:t>= 59</a:t>
            </a:r>
            <a:r>
              <a:rPr sz="2180" spc="-20" dirty="0">
                <a:latin typeface="LM Sans 10"/>
                <a:cs typeface="LM Sans 10"/>
              </a:rPr>
              <a:t>. </a:t>
            </a:r>
            <a:r>
              <a:rPr sz="2180" spc="-40" dirty="0">
                <a:latin typeface="LM Sans 10"/>
                <a:cs typeface="LM Sans 10"/>
              </a:rPr>
              <a:t>(We </a:t>
            </a:r>
            <a:r>
              <a:rPr sz="2180" dirty="0">
                <a:latin typeface="LM Sans 10"/>
                <a:cs typeface="LM Sans 10"/>
              </a:rPr>
              <a:t>choose </a:t>
            </a:r>
            <a:r>
              <a:rPr sz="2180" spc="-10" dirty="0">
                <a:latin typeface="LM Sans 10"/>
                <a:cs typeface="LM Sans 10"/>
              </a:rPr>
              <a:t>small </a:t>
            </a:r>
            <a:r>
              <a:rPr sz="2180" spc="-30" dirty="0">
                <a:latin typeface="LM Sans 10"/>
                <a:cs typeface="LM Sans 10"/>
              </a:rPr>
              <a:t>primes </a:t>
            </a:r>
            <a:r>
              <a:rPr sz="2180" spc="-40" dirty="0">
                <a:latin typeface="LM Sans 10"/>
                <a:cs typeface="LM Sans 10"/>
              </a:rPr>
              <a:t>for </a:t>
            </a:r>
            <a:r>
              <a:rPr sz="2180" spc="-30" dirty="0">
                <a:latin typeface="LM Sans 10"/>
                <a:cs typeface="LM Sans 10"/>
              </a:rPr>
              <a:t>feasibility </a:t>
            </a:r>
            <a:r>
              <a:rPr sz="2180" spc="-10" dirty="0">
                <a:latin typeface="LM Sans 10"/>
                <a:cs typeface="LM Sans 10"/>
              </a:rPr>
              <a:t>of  the example; </a:t>
            </a:r>
            <a:r>
              <a:rPr sz="2180" spc="-20" dirty="0">
                <a:latin typeface="LM Sans 10"/>
                <a:cs typeface="LM Sans 10"/>
              </a:rPr>
              <a:t>in </a:t>
            </a:r>
            <a:r>
              <a:rPr sz="2180" spc="-50" dirty="0">
                <a:latin typeface="LM Sans 10"/>
                <a:cs typeface="LM Sans 10"/>
              </a:rPr>
              <a:t>reality, </a:t>
            </a:r>
            <a:r>
              <a:rPr sz="2180" spc="-10" dirty="0">
                <a:latin typeface="LM Sans 10"/>
                <a:cs typeface="LM Sans 10"/>
              </a:rPr>
              <a:t>they </a:t>
            </a:r>
            <a:r>
              <a:rPr sz="2180" spc="-30" dirty="0">
                <a:latin typeface="LM Sans 10"/>
                <a:cs typeface="LM Sans 10"/>
              </a:rPr>
              <a:t>would </a:t>
            </a:r>
            <a:r>
              <a:rPr sz="2180" spc="20" dirty="0">
                <a:latin typeface="LM Sans 10"/>
                <a:cs typeface="LM Sans 10"/>
              </a:rPr>
              <a:t>be </a:t>
            </a:r>
            <a:r>
              <a:rPr sz="2180" spc="-10" dirty="0">
                <a:latin typeface="LM Sans 10"/>
                <a:cs typeface="LM Sans 10"/>
              </a:rPr>
              <a:t>vastly </a:t>
            </a:r>
            <a:r>
              <a:rPr sz="2180" spc="-30" dirty="0">
                <a:latin typeface="LM Sans 10"/>
                <a:cs typeface="LM Sans 10"/>
              </a:rPr>
              <a:t>larger.) </a:t>
            </a:r>
            <a:r>
              <a:rPr sz="2180" spc="-20" dirty="0">
                <a:latin typeface="LM Sans 10"/>
                <a:cs typeface="LM Sans 10"/>
              </a:rPr>
              <a:t>Then </a:t>
            </a:r>
            <a:r>
              <a:rPr sz="2180" i="1" spc="198" dirty="0">
                <a:latin typeface="Times New Roman"/>
                <a:cs typeface="Times New Roman"/>
              </a:rPr>
              <a:t>n </a:t>
            </a:r>
            <a:r>
              <a:rPr sz="2180" spc="-20" dirty="0">
                <a:latin typeface="MathJax_Main"/>
                <a:cs typeface="MathJax_Main"/>
              </a:rPr>
              <a:t>= </a:t>
            </a:r>
            <a:r>
              <a:rPr sz="2180" i="1" spc="-69" dirty="0">
                <a:latin typeface="Times New Roman"/>
                <a:cs typeface="Times New Roman"/>
              </a:rPr>
              <a:t>pq </a:t>
            </a:r>
            <a:r>
              <a:rPr sz="2180" spc="-20" dirty="0">
                <a:latin typeface="MathJax_Main"/>
                <a:cs typeface="MathJax_Main"/>
              </a:rPr>
              <a:t>= </a:t>
            </a:r>
            <a:r>
              <a:rPr sz="2180" spc="-10" dirty="0">
                <a:latin typeface="MathJax_Main"/>
                <a:cs typeface="MathJax_Main"/>
              </a:rPr>
              <a:t>2537  </a:t>
            </a:r>
            <a:r>
              <a:rPr sz="2180" spc="-20" dirty="0">
                <a:latin typeface="LM Sans 10"/>
                <a:cs typeface="LM Sans 10"/>
              </a:rPr>
              <a:t>and </a:t>
            </a:r>
            <a:r>
              <a:rPr sz="2180" spc="-10" dirty="0">
                <a:latin typeface="MathJax_Main"/>
                <a:cs typeface="MathJax_Main"/>
              </a:rPr>
              <a:t>(</a:t>
            </a:r>
            <a:r>
              <a:rPr sz="2180" i="1" spc="-10" dirty="0">
                <a:latin typeface="Times New Roman"/>
                <a:cs typeface="Times New Roman"/>
              </a:rPr>
              <a:t>p </a:t>
            </a:r>
            <a:r>
              <a:rPr sz="2180" i="1" spc="404" dirty="0">
                <a:latin typeface="Arial"/>
                <a:cs typeface="Arial"/>
              </a:rPr>
              <a:t>− </a:t>
            </a:r>
            <a:r>
              <a:rPr sz="2180" spc="-40" dirty="0">
                <a:latin typeface="MathJax_Main"/>
                <a:cs typeface="MathJax_Main"/>
              </a:rPr>
              <a:t>1)(</a:t>
            </a:r>
            <a:r>
              <a:rPr sz="2180" i="1" spc="-40" dirty="0">
                <a:latin typeface="Times New Roman"/>
                <a:cs typeface="Times New Roman"/>
              </a:rPr>
              <a:t>q </a:t>
            </a:r>
            <a:r>
              <a:rPr sz="2180" i="1" spc="404" dirty="0">
                <a:latin typeface="Arial"/>
                <a:cs typeface="Arial"/>
              </a:rPr>
              <a:t>−</a:t>
            </a:r>
            <a:r>
              <a:rPr sz="2180" i="1" spc="-119" dirty="0">
                <a:latin typeface="Arial"/>
                <a:cs typeface="Arial"/>
              </a:rPr>
              <a:t> </a:t>
            </a:r>
            <a:r>
              <a:rPr sz="2180" spc="-10" dirty="0">
                <a:latin typeface="MathJax_Main"/>
                <a:cs typeface="MathJax_Main"/>
              </a:rPr>
              <a:t>1) </a:t>
            </a:r>
            <a:r>
              <a:rPr sz="2180" spc="-20" dirty="0">
                <a:latin typeface="MathJax_Main"/>
                <a:cs typeface="MathJax_Main"/>
              </a:rPr>
              <a:t>= 2436</a:t>
            </a:r>
            <a:r>
              <a:rPr sz="2180" spc="-20" dirty="0">
                <a:latin typeface="LM Sans 10"/>
                <a:cs typeface="LM Sans 10"/>
              </a:rPr>
              <a:t>. He </a:t>
            </a:r>
            <a:r>
              <a:rPr sz="2180" spc="-10" dirty="0">
                <a:latin typeface="LM Sans 10"/>
                <a:cs typeface="LM Sans 10"/>
              </a:rPr>
              <a:t>then </a:t>
            </a:r>
            <a:r>
              <a:rPr sz="2180" spc="-20" dirty="0">
                <a:latin typeface="LM Sans 10"/>
                <a:cs typeface="LM Sans 10"/>
              </a:rPr>
              <a:t>picks </a:t>
            </a:r>
            <a:r>
              <a:rPr sz="2180" i="1" spc="40" dirty="0">
                <a:latin typeface="Times New Roman"/>
                <a:cs typeface="Times New Roman"/>
              </a:rPr>
              <a:t>e </a:t>
            </a:r>
            <a:r>
              <a:rPr sz="2180" spc="-20" dirty="0">
                <a:latin typeface="MathJax_Main"/>
                <a:cs typeface="MathJax_Main"/>
              </a:rPr>
              <a:t>= 13</a:t>
            </a:r>
            <a:r>
              <a:rPr sz="2180" spc="-20" dirty="0">
                <a:latin typeface="LM Sans 10"/>
                <a:cs typeface="LM Sans 10"/>
              </a:rPr>
              <a:t>, </a:t>
            </a:r>
            <a:r>
              <a:rPr sz="2180" spc="-10" dirty="0">
                <a:latin typeface="LM Sans 10"/>
                <a:cs typeface="LM Sans 10"/>
              </a:rPr>
              <a:t>which </a:t>
            </a:r>
            <a:r>
              <a:rPr sz="2180" spc="-20" dirty="0">
                <a:latin typeface="LM Sans 10"/>
                <a:cs typeface="LM Sans 10"/>
              </a:rPr>
              <a:t>has </a:t>
            </a:r>
            <a:r>
              <a:rPr sz="2180" spc="-10" dirty="0">
                <a:latin typeface="LM Sans 10"/>
                <a:cs typeface="LM Sans 10"/>
              </a:rPr>
              <a:t>the </a:t>
            </a:r>
            <a:r>
              <a:rPr sz="2180" spc="-30" dirty="0">
                <a:latin typeface="LM Sans 10"/>
                <a:cs typeface="LM Sans 10"/>
              </a:rPr>
              <a:t>property  </a:t>
            </a:r>
            <a:r>
              <a:rPr sz="2180" spc="-10" dirty="0">
                <a:latin typeface="LM Sans 10"/>
                <a:cs typeface="LM Sans 10"/>
              </a:rPr>
              <a:t>that:</a:t>
            </a:r>
            <a:endParaRPr sz="2180">
              <a:latin typeface="LM Sans 10"/>
              <a:cs typeface="LM Sans 10"/>
            </a:endParaRPr>
          </a:p>
          <a:p>
            <a:pPr marL="72986" algn="ctr">
              <a:spcBef>
                <a:spcPts val="69"/>
              </a:spcBef>
            </a:pPr>
            <a:r>
              <a:rPr sz="2180" dirty="0">
                <a:latin typeface="MathJax_Main"/>
                <a:cs typeface="MathJax_Main"/>
              </a:rPr>
              <a:t>gcd(</a:t>
            </a:r>
            <a:r>
              <a:rPr sz="2180" i="1" dirty="0">
                <a:latin typeface="Times New Roman"/>
                <a:cs typeface="Times New Roman"/>
              </a:rPr>
              <a:t>e,</a:t>
            </a:r>
            <a:r>
              <a:rPr sz="2180" i="1" spc="-198" dirty="0">
                <a:latin typeface="Times New Roman"/>
                <a:cs typeface="Times New Roman"/>
              </a:rPr>
              <a:t> </a:t>
            </a:r>
            <a:r>
              <a:rPr sz="2180" spc="-10" dirty="0">
                <a:latin typeface="MathJax_Main"/>
                <a:cs typeface="MathJax_Main"/>
              </a:rPr>
              <a:t>(</a:t>
            </a:r>
            <a:r>
              <a:rPr sz="2180" i="1" spc="-10" dirty="0">
                <a:latin typeface="Times New Roman"/>
                <a:cs typeface="Times New Roman"/>
              </a:rPr>
              <a:t>p</a:t>
            </a:r>
            <a:r>
              <a:rPr sz="2180" i="1" spc="-69" dirty="0">
                <a:latin typeface="Times New Roman"/>
                <a:cs typeface="Times New Roman"/>
              </a:rPr>
              <a:t> </a:t>
            </a:r>
            <a:r>
              <a:rPr sz="2180" i="1" spc="404" dirty="0">
                <a:latin typeface="Arial"/>
                <a:cs typeface="Arial"/>
              </a:rPr>
              <a:t>−</a:t>
            </a:r>
            <a:r>
              <a:rPr sz="2180" i="1" spc="-129" dirty="0">
                <a:latin typeface="Arial"/>
                <a:cs typeface="Arial"/>
              </a:rPr>
              <a:t> </a:t>
            </a:r>
            <a:r>
              <a:rPr sz="2180" spc="-40" dirty="0">
                <a:latin typeface="MathJax_Main"/>
                <a:cs typeface="MathJax_Main"/>
              </a:rPr>
              <a:t>1)(</a:t>
            </a:r>
            <a:r>
              <a:rPr sz="2180" i="1" spc="-40" dirty="0">
                <a:latin typeface="Times New Roman"/>
                <a:cs typeface="Times New Roman"/>
              </a:rPr>
              <a:t>q</a:t>
            </a:r>
            <a:r>
              <a:rPr sz="2180" i="1" spc="10" dirty="0">
                <a:latin typeface="Times New Roman"/>
                <a:cs typeface="Times New Roman"/>
              </a:rPr>
              <a:t> </a:t>
            </a:r>
            <a:r>
              <a:rPr sz="2180" i="1" spc="404" dirty="0">
                <a:latin typeface="Arial"/>
                <a:cs typeface="Arial"/>
              </a:rPr>
              <a:t>−</a:t>
            </a:r>
            <a:r>
              <a:rPr sz="2180" i="1" spc="-129" dirty="0">
                <a:latin typeface="Arial"/>
                <a:cs typeface="Arial"/>
              </a:rPr>
              <a:t> </a:t>
            </a:r>
            <a:r>
              <a:rPr sz="2180" spc="-10" dirty="0">
                <a:latin typeface="MathJax_Main"/>
                <a:cs typeface="MathJax_Main"/>
              </a:rPr>
              <a:t>1))</a:t>
            </a:r>
            <a:r>
              <a:rPr sz="2180" spc="50" dirty="0">
                <a:latin typeface="MathJax_Main"/>
                <a:cs typeface="MathJax_Main"/>
              </a:rPr>
              <a:t> </a:t>
            </a:r>
            <a:r>
              <a:rPr sz="2180" spc="-20" dirty="0">
                <a:latin typeface="MathJax_Main"/>
                <a:cs typeface="MathJax_Main"/>
              </a:rPr>
              <a:t>=</a:t>
            </a:r>
            <a:r>
              <a:rPr sz="2180" spc="40" dirty="0">
                <a:latin typeface="MathJax_Main"/>
                <a:cs typeface="MathJax_Main"/>
              </a:rPr>
              <a:t> </a:t>
            </a:r>
            <a:r>
              <a:rPr sz="2180" spc="-10" dirty="0">
                <a:latin typeface="MathJax_Main"/>
                <a:cs typeface="MathJax_Main"/>
              </a:rPr>
              <a:t>gcd(13</a:t>
            </a:r>
            <a:r>
              <a:rPr sz="2180" i="1" spc="-10" dirty="0">
                <a:latin typeface="Times New Roman"/>
                <a:cs typeface="Times New Roman"/>
              </a:rPr>
              <a:t>,</a:t>
            </a:r>
            <a:r>
              <a:rPr sz="2180" i="1" spc="-188" dirty="0">
                <a:latin typeface="Times New Roman"/>
                <a:cs typeface="Times New Roman"/>
              </a:rPr>
              <a:t> </a:t>
            </a:r>
            <a:r>
              <a:rPr sz="2180" spc="-10" dirty="0">
                <a:latin typeface="MathJax_Main"/>
                <a:cs typeface="MathJax_Main"/>
              </a:rPr>
              <a:t>2436)</a:t>
            </a:r>
            <a:r>
              <a:rPr sz="2180" spc="50" dirty="0">
                <a:latin typeface="MathJax_Main"/>
                <a:cs typeface="MathJax_Main"/>
              </a:rPr>
              <a:t> </a:t>
            </a:r>
            <a:r>
              <a:rPr sz="2180" spc="-20" dirty="0">
                <a:latin typeface="MathJax_Main"/>
                <a:cs typeface="MathJax_Main"/>
              </a:rPr>
              <a:t>=</a:t>
            </a:r>
            <a:r>
              <a:rPr sz="2180" spc="50" dirty="0">
                <a:latin typeface="MathJax_Main"/>
                <a:cs typeface="MathJax_Main"/>
              </a:rPr>
              <a:t> </a:t>
            </a:r>
            <a:r>
              <a:rPr sz="2180" spc="10" dirty="0">
                <a:latin typeface="MathJax_Main"/>
                <a:cs typeface="MathJax_Main"/>
              </a:rPr>
              <a:t>1</a:t>
            </a:r>
            <a:r>
              <a:rPr sz="2180" i="1" spc="10" dirty="0">
                <a:latin typeface="Times New Roman"/>
                <a:cs typeface="Times New Roman"/>
              </a:rPr>
              <a:t>.</a:t>
            </a:r>
            <a:endParaRPr sz="2180">
              <a:latin typeface="Times New Roman"/>
              <a:cs typeface="Times New Roman"/>
            </a:endParaRPr>
          </a:p>
        </p:txBody>
      </p:sp>
    </p:spTree>
    <p:extLst>
      <p:ext uri="{BB962C8B-B14F-4D97-AF65-F5344CB8AC3E}">
        <p14:creationId xmlns:p14="http://schemas.microsoft.com/office/powerpoint/2010/main" val="2209382408"/>
      </p:ext>
    </p:extLst>
  </p:cSld>
  <p:clrMapOvr>
    <a:masterClrMapping/>
  </p:clrMapOvr>
  <p:transition>
    <p:cut/>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object 43"/>
          <p:cNvSpPr txBox="1"/>
          <p:nvPr/>
        </p:nvSpPr>
        <p:spPr>
          <a:xfrm>
            <a:off x="1528195" y="503867"/>
            <a:ext cx="9131836" cy="199518"/>
          </a:xfrm>
          <a:prstGeom prst="rect">
            <a:avLst/>
          </a:prstGeom>
          <a:solidFill>
            <a:srgbClr val="8484D1"/>
          </a:solidFill>
        </p:spPr>
        <p:txBody>
          <a:bodyPr vert="horz" wrap="square" lIns="0" tIns="16359" rIns="0" bIns="0" rtlCol="0">
            <a:spAutoFit/>
          </a:bodyPr>
          <a:lstStyle/>
          <a:p>
            <a:pPr marL="213925">
              <a:spcBef>
                <a:spcPts val="129"/>
              </a:spcBef>
            </a:pPr>
            <a:r>
              <a:rPr sz="1189" spc="-10" dirty="0">
                <a:solidFill>
                  <a:srgbClr val="FFFFFF"/>
                </a:solidFill>
                <a:latin typeface="LM Sans 8"/>
                <a:cs typeface="LM Sans 8"/>
              </a:rPr>
              <a:t>RSA</a:t>
            </a:r>
            <a:r>
              <a:rPr sz="1189" spc="-20" dirty="0">
                <a:solidFill>
                  <a:srgbClr val="FFFFFF"/>
                </a:solidFill>
                <a:latin typeface="LM Sans 8"/>
                <a:cs typeface="LM Sans 8"/>
              </a:rPr>
              <a:t> </a:t>
            </a:r>
            <a:r>
              <a:rPr sz="1189" spc="-10" dirty="0">
                <a:solidFill>
                  <a:srgbClr val="FFFFFF"/>
                </a:solidFill>
                <a:latin typeface="LM Sans 8"/>
                <a:cs typeface="LM Sans 8"/>
              </a:rPr>
              <a:t>cryptosystem</a:t>
            </a:r>
            <a:endParaRPr sz="1189">
              <a:latin typeface="LM Sans 8"/>
              <a:cs typeface="LM Sans 8"/>
            </a:endParaRPr>
          </a:p>
        </p:txBody>
      </p:sp>
      <p:sp>
        <p:nvSpPr>
          <p:cNvPr id="44" name="object 44"/>
          <p:cNvSpPr txBox="1"/>
          <p:nvPr/>
        </p:nvSpPr>
        <p:spPr>
          <a:xfrm>
            <a:off x="1702073" y="1373385"/>
            <a:ext cx="8250992" cy="4467678"/>
          </a:xfrm>
          <a:prstGeom prst="rect">
            <a:avLst/>
          </a:prstGeom>
        </p:spPr>
        <p:txBody>
          <a:bodyPr vert="horz" wrap="square" lIns="0" tIns="22650" rIns="0" bIns="0" rtlCol="0">
            <a:spAutoFit/>
          </a:bodyPr>
          <a:lstStyle/>
          <a:p>
            <a:pPr marL="100670">
              <a:spcBef>
                <a:spcPts val="178"/>
              </a:spcBef>
            </a:pPr>
            <a:r>
              <a:rPr sz="2180" spc="-20" dirty="0">
                <a:latin typeface="LM Sans 10"/>
                <a:cs typeface="LM Sans 10"/>
              </a:rPr>
              <a:t>Bob </a:t>
            </a:r>
            <a:r>
              <a:rPr sz="2180" spc="-10" dirty="0">
                <a:latin typeface="LM Sans 10"/>
                <a:cs typeface="LM Sans 10"/>
              </a:rPr>
              <a:t>then calculates </a:t>
            </a:r>
            <a:r>
              <a:rPr sz="2180" i="1" spc="30" dirty="0">
                <a:latin typeface="Times New Roman"/>
                <a:cs typeface="Times New Roman"/>
              </a:rPr>
              <a:t>d </a:t>
            </a:r>
            <a:r>
              <a:rPr sz="2180" spc="-20" dirty="0">
                <a:latin typeface="MathJax_Main"/>
                <a:cs typeface="MathJax_Main"/>
              </a:rPr>
              <a:t>= 937</a:t>
            </a:r>
            <a:r>
              <a:rPr sz="2180" spc="-20" dirty="0">
                <a:latin typeface="LM Sans 10"/>
                <a:cs typeface="LM Sans 10"/>
              </a:rPr>
              <a:t>, </a:t>
            </a:r>
            <a:r>
              <a:rPr sz="2180" spc="-10" dirty="0">
                <a:latin typeface="LM Sans 10"/>
                <a:cs typeface="LM Sans 10"/>
              </a:rPr>
              <a:t>the </a:t>
            </a:r>
            <a:r>
              <a:rPr sz="2180" spc="-20" dirty="0">
                <a:latin typeface="LM Sans 10"/>
                <a:cs typeface="LM Sans 10"/>
              </a:rPr>
              <a:t>inverse </a:t>
            </a:r>
            <a:r>
              <a:rPr sz="2180" spc="-10" dirty="0">
                <a:latin typeface="LM Sans 10"/>
                <a:cs typeface="LM Sans 10"/>
              </a:rPr>
              <a:t>of </a:t>
            </a:r>
            <a:r>
              <a:rPr sz="2180" i="1" spc="40" dirty="0">
                <a:latin typeface="Times New Roman"/>
                <a:cs typeface="Times New Roman"/>
              </a:rPr>
              <a:t>e </a:t>
            </a:r>
            <a:r>
              <a:rPr sz="2180" dirty="0">
                <a:latin typeface="LM Sans 10"/>
                <a:cs typeface="LM Sans 10"/>
              </a:rPr>
              <a:t>mod</a:t>
            </a:r>
            <a:r>
              <a:rPr sz="2180" spc="208" dirty="0">
                <a:latin typeface="LM Sans 10"/>
                <a:cs typeface="LM Sans 10"/>
              </a:rPr>
              <a:t> </a:t>
            </a:r>
            <a:r>
              <a:rPr sz="2180" spc="-10" dirty="0">
                <a:latin typeface="MathJax_Main"/>
                <a:cs typeface="MathJax_Main"/>
              </a:rPr>
              <a:t>2436</a:t>
            </a:r>
            <a:r>
              <a:rPr sz="2180" spc="-10" dirty="0">
                <a:latin typeface="LM Sans 10"/>
                <a:cs typeface="LM Sans 10"/>
              </a:rPr>
              <a:t>:</a:t>
            </a:r>
            <a:endParaRPr sz="2180">
              <a:latin typeface="LM Sans 10"/>
              <a:cs typeface="LM Sans 10"/>
            </a:endParaRPr>
          </a:p>
          <a:p>
            <a:pPr marL="532295" algn="ctr">
              <a:spcBef>
                <a:spcPts val="2239"/>
              </a:spcBef>
              <a:tabLst>
                <a:tab pos="5882924" algn="l"/>
              </a:tabLst>
            </a:pPr>
            <a:r>
              <a:rPr sz="2180" i="1" spc="30" dirty="0">
                <a:latin typeface="Times New Roman"/>
                <a:cs typeface="Times New Roman"/>
              </a:rPr>
              <a:t>de</a:t>
            </a:r>
            <a:r>
              <a:rPr sz="2180" i="1" spc="50" dirty="0">
                <a:latin typeface="Times New Roman"/>
                <a:cs typeface="Times New Roman"/>
              </a:rPr>
              <a:t> </a:t>
            </a:r>
            <a:r>
              <a:rPr sz="2180" i="1" spc="404" dirty="0">
                <a:latin typeface="Arial"/>
                <a:cs typeface="Arial"/>
              </a:rPr>
              <a:t>≡</a:t>
            </a:r>
            <a:r>
              <a:rPr sz="2180" i="1" spc="-10" dirty="0">
                <a:latin typeface="Arial"/>
                <a:cs typeface="Arial"/>
              </a:rPr>
              <a:t> </a:t>
            </a:r>
            <a:r>
              <a:rPr sz="2180" spc="-10" dirty="0">
                <a:latin typeface="MathJax_Main"/>
                <a:cs typeface="MathJax_Main"/>
              </a:rPr>
              <a:t>937</a:t>
            </a:r>
            <a:r>
              <a:rPr sz="2180" spc="-69" dirty="0">
                <a:latin typeface="MathJax_Main"/>
                <a:cs typeface="MathJax_Main"/>
              </a:rPr>
              <a:t> </a:t>
            </a:r>
            <a:r>
              <a:rPr sz="2180" i="1" spc="404" dirty="0">
                <a:latin typeface="Arial"/>
                <a:cs typeface="Arial"/>
              </a:rPr>
              <a:t>×</a:t>
            </a:r>
            <a:r>
              <a:rPr sz="2180" i="1" spc="-119" dirty="0">
                <a:latin typeface="Arial"/>
                <a:cs typeface="Arial"/>
              </a:rPr>
              <a:t> </a:t>
            </a:r>
            <a:r>
              <a:rPr sz="2180" spc="-10" dirty="0">
                <a:latin typeface="MathJax_Main"/>
                <a:cs typeface="MathJax_Main"/>
              </a:rPr>
              <a:t>13</a:t>
            </a:r>
            <a:r>
              <a:rPr sz="2180" spc="50" dirty="0">
                <a:latin typeface="MathJax_Main"/>
                <a:cs typeface="MathJax_Main"/>
              </a:rPr>
              <a:t> </a:t>
            </a:r>
            <a:r>
              <a:rPr sz="2180" i="1" spc="404" dirty="0">
                <a:latin typeface="Arial"/>
                <a:cs typeface="Arial"/>
              </a:rPr>
              <a:t>≡</a:t>
            </a:r>
            <a:r>
              <a:rPr sz="2180" i="1" spc="-10" dirty="0">
                <a:latin typeface="Arial"/>
                <a:cs typeface="Arial"/>
              </a:rPr>
              <a:t> </a:t>
            </a:r>
            <a:r>
              <a:rPr sz="2180" spc="-10" dirty="0">
                <a:latin typeface="MathJax_Main"/>
                <a:cs typeface="MathJax_Main"/>
              </a:rPr>
              <a:t>12181</a:t>
            </a:r>
            <a:r>
              <a:rPr sz="2180" spc="59" dirty="0">
                <a:latin typeface="MathJax_Main"/>
                <a:cs typeface="MathJax_Main"/>
              </a:rPr>
              <a:t> </a:t>
            </a:r>
            <a:r>
              <a:rPr sz="2180" i="1" spc="404" dirty="0">
                <a:latin typeface="Arial"/>
                <a:cs typeface="Arial"/>
              </a:rPr>
              <a:t>≡</a:t>
            </a:r>
            <a:r>
              <a:rPr sz="2180" i="1" spc="-10" dirty="0">
                <a:latin typeface="Arial"/>
                <a:cs typeface="Arial"/>
              </a:rPr>
              <a:t> </a:t>
            </a:r>
            <a:r>
              <a:rPr sz="2180" spc="-10" dirty="0">
                <a:latin typeface="MathJax_Main"/>
                <a:cs typeface="MathJax_Main"/>
              </a:rPr>
              <a:t>5</a:t>
            </a:r>
            <a:r>
              <a:rPr sz="2180" spc="-69" dirty="0">
                <a:latin typeface="MathJax_Main"/>
                <a:cs typeface="MathJax_Main"/>
              </a:rPr>
              <a:t> </a:t>
            </a:r>
            <a:r>
              <a:rPr sz="2180" i="1" spc="404" dirty="0">
                <a:latin typeface="Arial"/>
                <a:cs typeface="Arial"/>
              </a:rPr>
              <a:t>×</a:t>
            </a:r>
            <a:r>
              <a:rPr sz="2180" i="1" spc="-119" dirty="0">
                <a:latin typeface="Arial"/>
                <a:cs typeface="Arial"/>
              </a:rPr>
              <a:t> </a:t>
            </a:r>
            <a:r>
              <a:rPr sz="2180" spc="-10" dirty="0">
                <a:latin typeface="MathJax_Main"/>
                <a:cs typeface="MathJax_Main"/>
              </a:rPr>
              <a:t>2436</a:t>
            </a:r>
            <a:r>
              <a:rPr sz="2180" spc="-69" dirty="0">
                <a:latin typeface="MathJax_Main"/>
                <a:cs typeface="MathJax_Main"/>
              </a:rPr>
              <a:t> </a:t>
            </a:r>
            <a:r>
              <a:rPr sz="2180" spc="-20" dirty="0">
                <a:latin typeface="MathJax_Main"/>
                <a:cs typeface="MathJax_Main"/>
              </a:rPr>
              <a:t>+</a:t>
            </a:r>
            <a:r>
              <a:rPr sz="2180" spc="-69" dirty="0">
                <a:latin typeface="MathJax_Main"/>
                <a:cs typeface="MathJax_Main"/>
              </a:rPr>
              <a:t> </a:t>
            </a:r>
            <a:r>
              <a:rPr sz="2180" spc="-10" dirty="0">
                <a:latin typeface="MathJax_Main"/>
                <a:cs typeface="MathJax_Main"/>
              </a:rPr>
              <a:t>1</a:t>
            </a:r>
            <a:r>
              <a:rPr sz="2180" spc="59" dirty="0">
                <a:latin typeface="MathJax_Main"/>
                <a:cs typeface="MathJax_Main"/>
              </a:rPr>
              <a:t> </a:t>
            </a:r>
            <a:r>
              <a:rPr sz="2180" i="1" spc="404" dirty="0">
                <a:latin typeface="Arial"/>
                <a:cs typeface="Arial"/>
              </a:rPr>
              <a:t>≡</a:t>
            </a:r>
            <a:r>
              <a:rPr sz="2180" i="1" spc="-10" dirty="0">
                <a:latin typeface="Arial"/>
                <a:cs typeface="Arial"/>
              </a:rPr>
              <a:t> </a:t>
            </a:r>
            <a:r>
              <a:rPr sz="2180" spc="-10" dirty="0">
                <a:latin typeface="MathJax_Main"/>
                <a:cs typeface="MathJax_Main"/>
              </a:rPr>
              <a:t>1	(mod</a:t>
            </a:r>
            <a:r>
              <a:rPr sz="2180" spc="149" dirty="0">
                <a:latin typeface="MathJax_Main"/>
                <a:cs typeface="MathJax_Main"/>
              </a:rPr>
              <a:t> </a:t>
            </a:r>
            <a:r>
              <a:rPr sz="2180" dirty="0">
                <a:latin typeface="MathJax_Main"/>
                <a:cs typeface="MathJax_Main"/>
              </a:rPr>
              <a:t>2436)</a:t>
            </a:r>
            <a:r>
              <a:rPr sz="2180" i="1" dirty="0">
                <a:latin typeface="Times New Roman"/>
                <a:cs typeface="Times New Roman"/>
              </a:rPr>
              <a:t>.</a:t>
            </a:r>
            <a:endParaRPr sz="2180">
              <a:latin typeface="Times New Roman"/>
              <a:cs typeface="Times New Roman"/>
            </a:endParaRPr>
          </a:p>
          <a:p>
            <a:pPr marL="100670">
              <a:spcBef>
                <a:spcPts val="2239"/>
              </a:spcBef>
            </a:pPr>
            <a:r>
              <a:rPr sz="2180" spc="-20" dirty="0">
                <a:latin typeface="LM Sans 10"/>
                <a:cs typeface="LM Sans 10"/>
              </a:rPr>
              <a:t>Bob publishes </a:t>
            </a:r>
            <a:r>
              <a:rPr sz="2180" spc="-10" dirty="0">
                <a:latin typeface="LM Sans 10"/>
                <a:cs typeface="LM Sans 10"/>
              </a:rPr>
              <a:t>the </a:t>
            </a:r>
            <a:r>
              <a:rPr sz="2180" b="1" spc="-10" dirty="0">
                <a:latin typeface="LM Sans 10"/>
                <a:cs typeface="LM Sans 10"/>
              </a:rPr>
              <a:t>public </a:t>
            </a:r>
            <a:r>
              <a:rPr sz="2180" b="1" spc="-40" dirty="0">
                <a:latin typeface="LM Sans 10"/>
                <a:cs typeface="LM Sans 10"/>
              </a:rPr>
              <a:t>key </a:t>
            </a:r>
            <a:r>
              <a:rPr sz="2180" i="1" spc="159" dirty="0">
                <a:latin typeface="Times New Roman"/>
                <a:cs typeface="Times New Roman"/>
              </a:rPr>
              <a:t>k </a:t>
            </a:r>
            <a:r>
              <a:rPr sz="2180" spc="-20" dirty="0">
                <a:latin typeface="MathJax_Main"/>
                <a:cs typeface="MathJax_Main"/>
              </a:rPr>
              <a:t>= </a:t>
            </a:r>
            <a:r>
              <a:rPr sz="2180" spc="-10" dirty="0">
                <a:latin typeface="MathJax_Main"/>
                <a:cs typeface="MathJax_Main"/>
              </a:rPr>
              <a:t>(2537</a:t>
            </a:r>
            <a:r>
              <a:rPr sz="2180" i="1" spc="-10" dirty="0">
                <a:latin typeface="Times New Roman"/>
                <a:cs typeface="Times New Roman"/>
              </a:rPr>
              <a:t>,</a:t>
            </a:r>
            <a:r>
              <a:rPr sz="2180" i="1" spc="-208" dirty="0">
                <a:latin typeface="Times New Roman"/>
                <a:cs typeface="Times New Roman"/>
              </a:rPr>
              <a:t> </a:t>
            </a:r>
            <a:r>
              <a:rPr sz="2180" spc="-10" dirty="0">
                <a:latin typeface="MathJax_Main"/>
                <a:cs typeface="MathJax_Main"/>
              </a:rPr>
              <a:t>13)</a:t>
            </a:r>
            <a:r>
              <a:rPr sz="2180" spc="-10" dirty="0">
                <a:latin typeface="LM Sans 10"/>
                <a:cs typeface="LM Sans 10"/>
              </a:rPr>
              <a:t>.</a:t>
            </a:r>
            <a:endParaRPr sz="2180">
              <a:latin typeface="LM Sans 10"/>
              <a:cs typeface="LM Sans 10"/>
            </a:endParaRPr>
          </a:p>
          <a:p>
            <a:pPr>
              <a:spcBef>
                <a:spcPts val="50"/>
              </a:spcBef>
            </a:pPr>
            <a:endParaRPr sz="1585">
              <a:latin typeface="LM Sans 10"/>
              <a:cs typeface="LM Sans 10"/>
            </a:endParaRPr>
          </a:p>
          <a:p>
            <a:pPr marL="100670" marR="35235">
              <a:lnSpc>
                <a:spcPct val="102600"/>
              </a:lnSpc>
            </a:pPr>
            <a:r>
              <a:rPr sz="2180" spc="-20" dirty="0">
                <a:latin typeface="LM Sans 10"/>
                <a:cs typeface="LM Sans 10"/>
              </a:rPr>
              <a:t>Alice </a:t>
            </a:r>
            <a:r>
              <a:rPr sz="2180" spc="-30" dirty="0">
                <a:latin typeface="LM Sans 10"/>
                <a:cs typeface="LM Sans 10"/>
              </a:rPr>
              <a:t>wants </a:t>
            </a:r>
            <a:r>
              <a:rPr sz="2180" spc="-10" dirty="0">
                <a:latin typeface="LM Sans 10"/>
                <a:cs typeface="LM Sans 10"/>
              </a:rPr>
              <a:t>to send message </a:t>
            </a:r>
            <a:r>
              <a:rPr sz="2180" dirty="0">
                <a:latin typeface="LM Sans 10"/>
                <a:cs typeface="LM Sans 10"/>
              </a:rPr>
              <a:t>“STOP” </a:t>
            </a:r>
            <a:r>
              <a:rPr sz="2180" spc="-10" dirty="0">
                <a:latin typeface="LM Sans 10"/>
                <a:cs typeface="LM Sans 10"/>
              </a:rPr>
              <a:t>to </a:t>
            </a:r>
            <a:r>
              <a:rPr sz="2180" spc="-20" dirty="0">
                <a:latin typeface="LM Sans 10"/>
                <a:cs typeface="LM Sans 10"/>
              </a:rPr>
              <a:t>Bob using RSA. She </a:t>
            </a:r>
            <a:r>
              <a:rPr sz="2180" spc="-10" dirty="0">
                <a:latin typeface="LM Sans 10"/>
                <a:cs typeface="LM Sans 10"/>
              </a:rPr>
              <a:t>encodes  this: </a:t>
            </a:r>
            <a:r>
              <a:rPr sz="2180" spc="-20" dirty="0">
                <a:latin typeface="LM Sans 10"/>
                <a:cs typeface="LM Sans 10"/>
              </a:rPr>
              <a:t>S </a:t>
            </a:r>
            <a:r>
              <a:rPr sz="2180" i="1" spc="-20" dirty="0">
                <a:latin typeface="Arial"/>
                <a:cs typeface="Arial"/>
              </a:rPr>
              <a:t>→ </a:t>
            </a:r>
            <a:r>
              <a:rPr sz="2180" spc="-10" dirty="0">
                <a:latin typeface="MathJax_Main"/>
                <a:cs typeface="MathJax_Main"/>
              </a:rPr>
              <a:t>18</a:t>
            </a:r>
            <a:r>
              <a:rPr sz="2180" spc="-10" dirty="0">
                <a:latin typeface="LM Sans 10"/>
                <a:cs typeface="LM Sans 10"/>
              </a:rPr>
              <a:t>, </a:t>
            </a:r>
            <a:r>
              <a:rPr sz="2180" spc="-20" dirty="0">
                <a:latin typeface="LM Sans 10"/>
                <a:cs typeface="LM Sans 10"/>
              </a:rPr>
              <a:t>T </a:t>
            </a:r>
            <a:r>
              <a:rPr sz="2180" i="1" spc="-20" dirty="0">
                <a:latin typeface="Arial"/>
                <a:cs typeface="Arial"/>
              </a:rPr>
              <a:t>→ </a:t>
            </a:r>
            <a:r>
              <a:rPr sz="2180" spc="-10" dirty="0">
                <a:latin typeface="MathJax_Main"/>
                <a:cs typeface="MathJax_Main"/>
              </a:rPr>
              <a:t>19</a:t>
            </a:r>
            <a:r>
              <a:rPr sz="2180" spc="-10" dirty="0">
                <a:latin typeface="LM Sans 10"/>
                <a:cs typeface="LM Sans 10"/>
              </a:rPr>
              <a:t>, </a:t>
            </a:r>
            <a:r>
              <a:rPr sz="2180" spc="-20" dirty="0">
                <a:latin typeface="LM Sans 10"/>
                <a:cs typeface="LM Sans 10"/>
              </a:rPr>
              <a:t>O </a:t>
            </a:r>
            <a:r>
              <a:rPr sz="2180" i="1" spc="-20" dirty="0">
                <a:latin typeface="Arial"/>
                <a:cs typeface="Arial"/>
              </a:rPr>
              <a:t>→ </a:t>
            </a:r>
            <a:r>
              <a:rPr sz="2180" spc="-10" dirty="0">
                <a:latin typeface="MathJax_Main"/>
                <a:cs typeface="MathJax_Main"/>
              </a:rPr>
              <a:t>14</a:t>
            </a:r>
            <a:r>
              <a:rPr sz="2180" spc="-10" dirty="0">
                <a:latin typeface="LM Sans 10"/>
                <a:cs typeface="LM Sans 10"/>
              </a:rPr>
              <a:t>, </a:t>
            </a:r>
            <a:r>
              <a:rPr sz="2180" spc="-20" dirty="0">
                <a:latin typeface="LM Sans 10"/>
                <a:cs typeface="LM Sans 10"/>
              </a:rPr>
              <a:t>P </a:t>
            </a:r>
            <a:r>
              <a:rPr sz="2180" i="1" spc="-20" dirty="0">
                <a:latin typeface="Arial"/>
                <a:cs typeface="Arial"/>
              </a:rPr>
              <a:t>→ </a:t>
            </a:r>
            <a:r>
              <a:rPr sz="2180" spc="-10" dirty="0">
                <a:latin typeface="MathJax_Main"/>
                <a:cs typeface="MathJax_Main"/>
              </a:rPr>
              <a:t>15</a:t>
            </a:r>
            <a:r>
              <a:rPr sz="2180" spc="-10" dirty="0">
                <a:latin typeface="LM Sans 10"/>
                <a:cs typeface="LM Sans 10"/>
              </a:rPr>
              <a:t>, </a:t>
            </a:r>
            <a:r>
              <a:rPr sz="2180" spc="-20" dirty="0">
                <a:latin typeface="LM Sans 10"/>
                <a:cs typeface="LM Sans 10"/>
              </a:rPr>
              <a:t>i.e. </a:t>
            </a:r>
            <a:r>
              <a:rPr sz="2180" spc="-10" dirty="0">
                <a:latin typeface="LM Sans 10"/>
                <a:cs typeface="LM Sans 10"/>
              </a:rPr>
              <a:t>1819 1415 </a:t>
            </a:r>
            <a:r>
              <a:rPr sz="2180" dirty="0">
                <a:latin typeface="LM Sans 10"/>
                <a:cs typeface="LM Sans 10"/>
              </a:rPr>
              <a:t>grouped </a:t>
            </a:r>
            <a:r>
              <a:rPr sz="2180" spc="-20" dirty="0">
                <a:latin typeface="LM Sans 10"/>
                <a:cs typeface="LM Sans 10"/>
              </a:rPr>
              <a:t>into  </a:t>
            </a:r>
            <a:r>
              <a:rPr sz="2180" spc="-10" dirty="0">
                <a:latin typeface="LM Sans 10"/>
                <a:cs typeface="LM Sans 10"/>
              </a:rPr>
              <a:t>blocks of 4. </a:t>
            </a:r>
            <a:r>
              <a:rPr sz="2180" spc="-20" dirty="0">
                <a:latin typeface="LM Sans 10"/>
                <a:cs typeface="LM Sans 10"/>
              </a:rPr>
              <a:t>Thus, </a:t>
            </a:r>
            <a:r>
              <a:rPr sz="2180" i="1" spc="317" dirty="0">
                <a:latin typeface="Times New Roman"/>
                <a:cs typeface="Times New Roman"/>
              </a:rPr>
              <a:t>m </a:t>
            </a:r>
            <a:r>
              <a:rPr sz="2180" spc="-20" dirty="0">
                <a:latin typeface="MathJax_Main"/>
                <a:cs typeface="MathJax_Main"/>
              </a:rPr>
              <a:t>= </a:t>
            </a:r>
            <a:r>
              <a:rPr sz="2180" i="1" spc="178" dirty="0">
                <a:latin typeface="Times New Roman"/>
                <a:cs typeface="Times New Roman"/>
              </a:rPr>
              <a:t>m</a:t>
            </a:r>
            <a:r>
              <a:rPr sz="2378" spc="268" baseline="-10416" dirty="0">
                <a:latin typeface="LM Roman 8"/>
                <a:cs typeface="LM Roman 8"/>
              </a:rPr>
              <a:t>1</a:t>
            </a:r>
            <a:r>
              <a:rPr sz="2180" i="1" spc="178" dirty="0">
                <a:latin typeface="Times New Roman"/>
                <a:cs typeface="Times New Roman"/>
              </a:rPr>
              <a:t>m</a:t>
            </a:r>
            <a:r>
              <a:rPr sz="2378" spc="268" baseline="-10416" dirty="0">
                <a:latin typeface="LM Roman 8"/>
                <a:cs typeface="LM Roman 8"/>
              </a:rPr>
              <a:t>2 </a:t>
            </a:r>
            <a:r>
              <a:rPr sz="2180" spc="-20" dirty="0">
                <a:latin typeface="MathJax_Main"/>
                <a:cs typeface="MathJax_Main"/>
              </a:rPr>
              <a:t>= </a:t>
            </a:r>
            <a:r>
              <a:rPr sz="2180" spc="-10" dirty="0">
                <a:latin typeface="MathJax_Main"/>
                <a:cs typeface="MathJax_Main"/>
              </a:rPr>
              <a:t>18191415</a:t>
            </a:r>
            <a:r>
              <a:rPr sz="2180" spc="-10" dirty="0">
                <a:latin typeface="LM Sans 10"/>
                <a:cs typeface="LM Sans 10"/>
              </a:rPr>
              <a:t>. Each block </a:t>
            </a:r>
            <a:r>
              <a:rPr sz="2180" spc="-20" dirty="0">
                <a:latin typeface="LM Sans 10"/>
                <a:cs typeface="LM Sans 10"/>
              </a:rPr>
              <a:t>is</a:t>
            </a:r>
            <a:r>
              <a:rPr sz="2180" spc="307" dirty="0">
                <a:latin typeface="LM Sans 10"/>
                <a:cs typeface="LM Sans 10"/>
              </a:rPr>
              <a:t> </a:t>
            </a:r>
            <a:r>
              <a:rPr sz="2180" spc="-10" dirty="0">
                <a:latin typeface="LM Sans 10"/>
                <a:cs typeface="LM Sans 10"/>
              </a:rPr>
              <a:t>encrypted:</a:t>
            </a:r>
            <a:endParaRPr sz="2180">
              <a:latin typeface="LM Sans 10"/>
              <a:cs typeface="LM Sans 10"/>
            </a:endParaRPr>
          </a:p>
          <a:p>
            <a:pPr marL="532295" algn="ctr">
              <a:spcBef>
                <a:spcPts val="2249"/>
              </a:spcBef>
            </a:pPr>
            <a:r>
              <a:rPr sz="2180" spc="-10" dirty="0">
                <a:latin typeface="MathJax_Main"/>
                <a:cs typeface="MathJax_Main"/>
              </a:rPr>
              <a:t>1819</a:t>
            </a:r>
            <a:r>
              <a:rPr sz="2378" spc="-14" baseline="31250" dirty="0">
                <a:latin typeface="LM Roman 8"/>
                <a:cs typeface="LM Roman 8"/>
              </a:rPr>
              <a:t>13  </a:t>
            </a:r>
            <a:r>
              <a:rPr sz="2180" dirty="0">
                <a:latin typeface="LM Sans 10"/>
                <a:cs typeface="LM Sans 10"/>
              </a:rPr>
              <a:t>mod </a:t>
            </a:r>
            <a:r>
              <a:rPr sz="2180" spc="-10" dirty="0">
                <a:latin typeface="MathJax_Main"/>
                <a:cs typeface="MathJax_Main"/>
              </a:rPr>
              <a:t>2537 </a:t>
            </a:r>
            <a:r>
              <a:rPr sz="2180" spc="-20" dirty="0">
                <a:latin typeface="MathJax_Main"/>
                <a:cs typeface="MathJax_Main"/>
              </a:rPr>
              <a:t>=</a:t>
            </a:r>
            <a:r>
              <a:rPr sz="2180" spc="-327" dirty="0">
                <a:latin typeface="MathJax_Main"/>
                <a:cs typeface="MathJax_Main"/>
              </a:rPr>
              <a:t> </a:t>
            </a:r>
            <a:r>
              <a:rPr sz="2180" spc="-10" dirty="0">
                <a:latin typeface="MathJax_Main"/>
                <a:cs typeface="MathJax_Main"/>
              </a:rPr>
              <a:t>2081</a:t>
            </a:r>
            <a:endParaRPr sz="2180">
              <a:latin typeface="MathJax_Main"/>
              <a:cs typeface="MathJax_Main"/>
            </a:endParaRPr>
          </a:p>
          <a:p>
            <a:pPr marL="532295" algn="ctr">
              <a:spcBef>
                <a:spcPts val="2239"/>
              </a:spcBef>
            </a:pPr>
            <a:r>
              <a:rPr sz="2180" spc="-10" dirty="0">
                <a:latin typeface="MathJax_Main"/>
                <a:cs typeface="MathJax_Main"/>
              </a:rPr>
              <a:t>1451</a:t>
            </a:r>
            <a:r>
              <a:rPr sz="2378" spc="-14" baseline="31250" dirty="0">
                <a:latin typeface="LM Roman 8"/>
                <a:cs typeface="LM Roman 8"/>
              </a:rPr>
              <a:t>13  </a:t>
            </a:r>
            <a:r>
              <a:rPr sz="2180" dirty="0">
                <a:latin typeface="LM Sans 10"/>
                <a:cs typeface="LM Sans 10"/>
              </a:rPr>
              <a:t>mod </a:t>
            </a:r>
            <a:r>
              <a:rPr sz="2180" spc="-10" dirty="0">
                <a:latin typeface="MathJax_Main"/>
                <a:cs typeface="MathJax_Main"/>
              </a:rPr>
              <a:t>2537 </a:t>
            </a:r>
            <a:r>
              <a:rPr sz="2180" spc="-20" dirty="0">
                <a:latin typeface="MathJax_Main"/>
                <a:cs typeface="MathJax_Main"/>
              </a:rPr>
              <a:t>=</a:t>
            </a:r>
            <a:r>
              <a:rPr sz="2180" spc="-327" dirty="0">
                <a:latin typeface="MathJax_Main"/>
                <a:cs typeface="MathJax_Main"/>
              </a:rPr>
              <a:t> </a:t>
            </a:r>
            <a:r>
              <a:rPr sz="2180" spc="-10" dirty="0">
                <a:latin typeface="MathJax_Main"/>
                <a:cs typeface="MathJax_Main"/>
              </a:rPr>
              <a:t>2182</a:t>
            </a:r>
            <a:endParaRPr sz="2180">
              <a:latin typeface="MathJax_Main"/>
              <a:cs typeface="MathJax_Main"/>
            </a:endParaRPr>
          </a:p>
        </p:txBody>
      </p:sp>
    </p:spTree>
    <p:extLst>
      <p:ext uri="{BB962C8B-B14F-4D97-AF65-F5344CB8AC3E}">
        <p14:creationId xmlns:p14="http://schemas.microsoft.com/office/powerpoint/2010/main" val="2866509149"/>
      </p:ext>
    </p:extLst>
  </p:cSld>
  <p:clrMapOvr>
    <a:masterClrMapping/>
  </p:clrMapOvr>
  <p:transition>
    <p:cut/>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object 42"/>
          <p:cNvSpPr txBox="1"/>
          <p:nvPr/>
        </p:nvSpPr>
        <p:spPr>
          <a:xfrm>
            <a:off x="1528195" y="503867"/>
            <a:ext cx="9131836" cy="199518"/>
          </a:xfrm>
          <a:prstGeom prst="rect">
            <a:avLst/>
          </a:prstGeom>
          <a:solidFill>
            <a:srgbClr val="8484D1"/>
          </a:solidFill>
        </p:spPr>
        <p:txBody>
          <a:bodyPr vert="horz" wrap="square" lIns="0" tIns="16359" rIns="0" bIns="0" rtlCol="0">
            <a:spAutoFit/>
          </a:bodyPr>
          <a:lstStyle/>
          <a:p>
            <a:pPr marL="213925">
              <a:spcBef>
                <a:spcPts val="129"/>
              </a:spcBef>
            </a:pPr>
            <a:r>
              <a:rPr sz="1189" spc="-10" dirty="0">
                <a:solidFill>
                  <a:srgbClr val="FFFFFF"/>
                </a:solidFill>
                <a:latin typeface="LM Sans 8"/>
                <a:cs typeface="LM Sans 8"/>
              </a:rPr>
              <a:t>RSA</a:t>
            </a:r>
            <a:r>
              <a:rPr sz="1189" spc="-20" dirty="0">
                <a:solidFill>
                  <a:srgbClr val="FFFFFF"/>
                </a:solidFill>
                <a:latin typeface="LM Sans 8"/>
                <a:cs typeface="LM Sans 8"/>
              </a:rPr>
              <a:t> </a:t>
            </a:r>
            <a:r>
              <a:rPr sz="1189" spc="-10" dirty="0">
                <a:solidFill>
                  <a:srgbClr val="FFFFFF"/>
                </a:solidFill>
                <a:latin typeface="LM Sans 8"/>
                <a:cs typeface="LM Sans 8"/>
              </a:rPr>
              <a:t>cryptosystem</a:t>
            </a:r>
            <a:endParaRPr sz="1189">
              <a:latin typeface="LM Sans 8"/>
              <a:cs typeface="LM Sans 8"/>
            </a:endParaRPr>
          </a:p>
        </p:txBody>
      </p:sp>
      <p:sp>
        <p:nvSpPr>
          <p:cNvPr id="43" name="object 43"/>
          <p:cNvSpPr txBox="1"/>
          <p:nvPr/>
        </p:nvSpPr>
        <p:spPr>
          <a:xfrm>
            <a:off x="1727241" y="2102219"/>
            <a:ext cx="7475849" cy="2792347"/>
          </a:xfrm>
          <a:prstGeom prst="rect">
            <a:avLst/>
          </a:prstGeom>
        </p:spPr>
        <p:txBody>
          <a:bodyPr vert="horz" wrap="square" lIns="0" tIns="22650" rIns="0" bIns="0" rtlCol="0">
            <a:spAutoFit/>
          </a:bodyPr>
          <a:lstStyle/>
          <a:p>
            <a:pPr marL="75503">
              <a:spcBef>
                <a:spcPts val="178"/>
              </a:spcBef>
            </a:pPr>
            <a:r>
              <a:rPr sz="2180" spc="-20" dirty="0">
                <a:latin typeface="LM Sans 10"/>
                <a:cs typeface="LM Sans 10"/>
              </a:rPr>
              <a:t>Then </a:t>
            </a:r>
            <a:r>
              <a:rPr sz="2180" spc="-10" dirty="0">
                <a:latin typeface="LM Sans 10"/>
                <a:cs typeface="LM Sans 10"/>
              </a:rPr>
              <a:t>the encrypted message </a:t>
            </a:r>
            <a:r>
              <a:rPr sz="2180" spc="-20" dirty="0">
                <a:latin typeface="LM Sans 10"/>
                <a:cs typeface="LM Sans 10"/>
              </a:rPr>
              <a:t>is </a:t>
            </a:r>
            <a:r>
              <a:rPr sz="2180" spc="-10" dirty="0">
                <a:latin typeface="MathJax_Main"/>
                <a:cs typeface="MathJax_Main"/>
              </a:rPr>
              <a:t>20812182</a:t>
            </a:r>
            <a:r>
              <a:rPr sz="2180" spc="-10" dirty="0">
                <a:latin typeface="LM Sans 10"/>
                <a:cs typeface="LM Sans 10"/>
              </a:rPr>
              <a:t>. </a:t>
            </a:r>
            <a:r>
              <a:rPr sz="2180" spc="-20" dirty="0">
                <a:latin typeface="LM Sans 10"/>
                <a:cs typeface="LM Sans 10"/>
              </a:rPr>
              <a:t>Bob has </a:t>
            </a:r>
            <a:r>
              <a:rPr sz="2180" b="1" spc="-20" dirty="0">
                <a:latin typeface="LM Sans 10"/>
                <a:cs typeface="LM Sans 10"/>
              </a:rPr>
              <a:t>private</a:t>
            </a:r>
            <a:r>
              <a:rPr sz="2180" b="1" spc="188" dirty="0">
                <a:latin typeface="LM Sans 10"/>
                <a:cs typeface="LM Sans 10"/>
              </a:rPr>
              <a:t> </a:t>
            </a:r>
            <a:r>
              <a:rPr sz="2180" b="1" spc="-40" dirty="0">
                <a:latin typeface="LM Sans 10"/>
                <a:cs typeface="LM Sans 10"/>
              </a:rPr>
              <a:t>key</a:t>
            </a:r>
            <a:endParaRPr sz="2180">
              <a:latin typeface="LM Sans 10"/>
              <a:cs typeface="LM Sans 10"/>
            </a:endParaRPr>
          </a:p>
          <a:p>
            <a:pPr marL="75503">
              <a:spcBef>
                <a:spcPts val="69"/>
              </a:spcBef>
            </a:pPr>
            <a:r>
              <a:rPr sz="2180" i="1" spc="99" dirty="0">
                <a:latin typeface="Times New Roman"/>
                <a:cs typeface="Times New Roman"/>
              </a:rPr>
              <a:t>k</a:t>
            </a:r>
            <a:r>
              <a:rPr sz="2378" i="1" spc="149" baseline="27777" dirty="0">
                <a:latin typeface="BABEL Unicode"/>
                <a:cs typeface="BABEL Unicode"/>
              </a:rPr>
              <a:t>j </a:t>
            </a:r>
            <a:r>
              <a:rPr sz="2180" spc="-20" dirty="0">
                <a:latin typeface="MathJax_Main"/>
                <a:cs typeface="MathJax_Main"/>
              </a:rPr>
              <a:t>= </a:t>
            </a:r>
            <a:r>
              <a:rPr sz="2180" spc="-10" dirty="0">
                <a:latin typeface="MathJax_Main"/>
                <a:cs typeface="MathJax_Main"/>
              </a:rPr>
              <a:t>(2537</a:t>
            </a:r>
            <a:r>
              <a:rPr sz="2180" i="1" spc="-10" dirty="0">
                <a:latin typeface="Times New Roman"/>
                <a:cs typeface="Times New Roman"/>
              </a:rPr>
              <a:t>, </a:t>
            </a:r>
            <a:r>
              <a:rPr sz="2180" spc="-10" dirty="0">
                <a:latin typeface="MathJax_Main"/>
                <a:cs typeface="MathJax_Main"/>
              </a:rPr>
              <a:t>937)</a:t>
            </a:r>
            <a:r>
              <a:rPr sz="2180" spc="-10" dirty="0">
                <a:latin typeface="LM Sans 10"/>
                <a:cs typeface="LM Sans 10"/>
              </a:rPr>
              <a:t>, </a:t>
            </a:r>
            <a:r>
              <a:rPr sz="2180" spc="-20" dirty="0">
                <a:latin typeface="LM Sans 10"/>
                <a:cs typeface="LM Sans 10"/>
              </a:rPr>
              <a:t>and</a:t>
            </a:r>
            <a:r>
              <a:rPr sz="2180" spc="30" dirty="0">
                <a:latin typeface="LM Sans 10"/>
                <a:cs typeface="LM Sans 10"/>
              </a:rPr>
              <a:t> </a:t>
            </a:r>
            <a:r>
              <a:rPr sz="2180" spc="-10" dirty="0">
                <a:latin typeface="LM Sans 10"/>
                <a:cs typeface="LM Sans 10"/>
              </a:rPr>
              <a:t>computes:</a:t>
            </a:r>
            <a:endParaRPr sz="2180">
              <a:latin typeface="LM Sans 10"/>
              <a:cs typeface="LM Sans 10"/>
            </a:endParaRPr>
          </a:p>
          <a:p>
            <a:pPr marL="2466424">
              <a:spcBef>
                <a:spcPts val="2239"/>
              </a:spcBef>
            </a:pPr>
            <a:r>
              <a:rPr sz="2180" spc="-10" dirty="0">
                <a:latin typeface="MathJax_Main"/>
                <a:cs typeface="MathJax_Main"/>
              </a:rPr>
              <a:t>2081</a:t>
            </a:r>
            <a:r>
              <a:rPr sz="2378" spc="-14" baseline="31250" dirty="0">
                <a:latin typeface="LM Roman 8"/>
                <a:cs typeface="LM Roman 8"/>
              </a:rPr>
              <a:t>937  </a:t>
            </a:r>
            <a:r>
              <a:rPr sz="2180" dirty="0">
                <a:latin typeface="LM Sans 10"/>
                <a:cs typeface="LM Sans 10"/>
              </a:rPr>
              <a:t>mod </a:t>
            </a:r>
            <a:r>
              <a:rPr sz="2180" spc="-10" dirty="0">
                <a:latin typeface="MathJax_Main"/>
                <a:cs typeface="MathJax_Main"/>
              </a:rPr>
              <a:t>2537 </a:t>
            </a:r>
            <a:r>
              <a:rPr sz="2180" spc="-20" dirty="0">
                <a:latin typeface="MathJax_Main"/>
                <a:cs typeface="MathJax_Main"/>
              </a:rPr>
              <a:t>= </a:t>
            </a:r>
            <a:r>
              <a:rPr sz="2180" spc="-10" dirty="0">
                <a:latin typeface="MathJax_Main"/>
                <a:cs typeface="MathJax_Main"/>
              </a:rPr>
              <a:t>1819 </a:t>
            </a:r>
            <a:r>
              <a:rPr sz="2180" i="1" spc="-20" dirty="0">
                <a:latin typeface="Arial"/>
                <a:cs typeface="Arial"/>
              </a:rPr>
              <a:t>→</a:t>
            </a:r>
            <a:r>
              <a:rPr sz="2180" i="1" spc="-238" dirty="0">
                <a:latin typeface="Arial"/>
                <a:cs typeface="Arial"/>
              </a:rPr>
              <a:t> </a:t>
            </a:r>
            <a:r>
              <a:rPr sz="2180" spc="-30" dirty="0">
                <a:latin typeface="LM Sans 10"/>
                <a:cs typeface="LM Sans 10"/>
              </a:rPr>
              <a:t>ST</a:t>
            </a:r>
            <a:endParaRPr sz="2180">
              <a:latin typeface="LM Sans 10"/>
              <a:cs typeface="LM Sans 10"/>
            </a:endParaRPr>
          </a:p>
          <a:p>
            <a:pPr marL="2447548">
              <a:spcBef>
                <a:spcPts val="2239"/>
              </a:spcBef>
            </a:pPr>
            <a:r>
              <a:rPr sz="2180" spc="-10" dirty="0">
                <a:latin typeface="MathJax_Main"/>
                <a:cs typeface="MathJax_Main"/>
              </a:rPr>
              <a:t>2812</a:t>
            </a:r>
            <a:r>
              <a:rPr sz="2378" spc="-14" baseline="31250" dirty="0">
                <a:latin typeface="LM Roman 8"/>
                <a:cs typeface="LM Roman 8"/>
              </a:rPr>
              <a:t>937  </a:t>
            </a:r>
            <a:r>
              <a:rPr sz="2180" dirty="0">
                <a:latin typeface="LM Sans 10"/>
                <a:cs typeface="LM Sans 10"/>
              </a:rPr>
              <a:t>mod </a:t>
            </a:r>
            <a:r>
              <a:rPr sz="2180" spc="-10" dirty="0">
                <a:latin typeface="MathJax_Main"/>
                <a:cs typeface="MathJax_Main"/>
              </a:rPr>
              <a:t>2537 </a:t>
            </a:r>
            <a:r>
              <a:rPr sz="2180" spc="-20" dirty="0">
                <a:latin typeface="MathJax_Main"/>
                <a:cs typeface="MathJax_Main"/>
              </a:rPr>
              <a:t>= </a:t>
            </a:r>
            <a:r>
              <a:rPr sz="2180" spc="-10" dirty="0">
                <a:latin typeface="MathJax_Main"/>
                <a:cs typeface="MathJax_Main"/>
              </a:rPr>
              <a:t>1415 </a:t>
            </a:r>
            <a:r>
              <a:rPr sz="2180" i="1" spc="-20" dirty="0">
                <a:latin typeface="Arial"/>
                <a:cs typeface="Arial"/>
              </a:rPr>
              <a:t>→</a:t>
            </a:r>
            <a:r>
              <a:rPr sz="2180" i="1" spc="-238" dirty="0">
                <a:latin typeface="Arial"/>
                <a:cs typeface="Arial"/>
              </a:rPr>
              <a:t> </a:t>
            </a:r>
            <a:r>
              <a:rPr sz="2180" spc="-20" dirty="0">
                <a:latin typeface="LM Sans 10"/>
                <a:cs typeface="LM Sans 10"/>
              </a:rPr>
              <a:t>OP</a:t>
            </a:r>
            <a:endParaRPr sz="2180">
              <a:latin typeface="LM Sans 10"/>
              <a:cs typeface="LM Sans 10"/>
            </a:endParaRPr>
          </a:p>
          <a:p>
            <a:pPr marL="75503">
              <a:spcBef>
                <a:spcPts val="1357"/>
              </a:spcBef>
            </a:pPr>
            <a:r>
              <a:rPr sz="2180" spc="-20" dirty="0">
                <a:latin typeface="LM Sans 10"/>
                <a:cs typeface="LM Sans 10"/>
              </a:rPr>
              <a:t>Thus, </a:t>
            </a:r>
            <a:r>
              <a:rPr sz="2180" spc="-10" dirty="0">
                <a:latin typeface="LM Sans 10"/>
                <a:cs typeface="LM Sans 10"/>
              </a:rPr>
              <a:t>the </a:t>
            </a:r>
            <a:r>
              <a:rPr sz="2180" spc="-30" dirty="0">
                <a:latin typeface="LM Sans 10"/>
                <a:cs typeface="LM Sans 10"/>
              </a:rPr>
              <a:t>original </a:t>
            </a:r>
            <a:r>
              <a:rPr sz="2180" spc="-10" dirty="0">
                <a:latin typeface="LM Sans 10"/>
                <a:cs typeface="LM Sans 10"/>
              </a:rPr>
              <a:t>message </a:t>
            </a:r>
            <a:r>
              <a:rPr sz="2180" spc="-40" dirty="0">
                <a:latin typeface="LM Sans 10"/>
                <a:cs typeface="LM Sans 10"/>
              </a:rPr>
              <a:t>was</a:t>
            </a:r>
            <a:r>
              <a:rPr sz="2180" spc="10" dirty="0">
                <a:latin typeface="LM Sans 10"/>
                <a:cs typeface="LM Sans 10"/>
              </a:rPr>
              <a:t> </a:t>
            </a:r>
            <a:r>
              <a:rPr sz="2180" spc="-59" dirty="0">
                <a:latin typeface="LM Sans 10"/>
                <a:cs typeface="LM Sans 10"/>
              </a:rPr>
              <a:t>STOP.</a:t>
            </a:r>
            <a:endParaRPr sz="2180">
              <a:latin typeface="LM Sans 10"/>
              <a:cs typeface="LM Sans 10"/>
            </a:endParaRPr>
          </a:p>
        </p:txBody>
      </p:sp>
    </p:spTree>
    <p:extLst>
      <p:ext uri="{BB962C8B-B14F-4D97-AF65-F5344CB8AC3E}">
        <p14:creationId xmlns:p14="http://schemas.microsoft.com/office/powerpoint/2010/main" val="166818470"/>
      </p:ext>
    </p:extLst>
  </p:cSld>
  <p:clrMapOvr>
    <a:masterClrMapping/>
  </p:clrMapOvr>
  <p:transition>
    <p:cut/>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689670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AU" altLang="en-US" smtClean="0"/>
              <a:t>Key Management</a:t>
            </a:r>
          </a:p>
        </p:txBody>
      </p:sp>
      <p:sp>
        <p:nvSpPr>
          <p:cNvPr id="13315" name="Rectangle 3"/>
          <p:cNvSpPr>
            <a:spLocks noGrp="1" noChangeArrowheads="1"/>
          </p:cNvSpPr>
          <p:nvPr>
            <p:ph idx="1"/>
          </p:nvPr>
        </p:nvSpPr>
        <p:spPr/>
        <p:txBody>
          <a:bodyPr/>
          <a:lstStyle/>
          <a:p>
            <a:r>
              <a:rPr lang="en-US" altLang="en-US" smtClean="0"/>
              <a:t>public-key encryption helps address </a:t>
            </a:r>
            <a:r>
              <a:rPr lang="en-AU" altLang="en-US" smtClean="0"/>
              <a:t>key distribution problems</a:t>
            </a:r>
          </a:p>
          <a:p>
            <a:r>
              <a:rPr lang="en-AU" altLang="en-US" smtClean="0"/>
              <a:t>two aspects of this:</a:t>
            </a:r>
          </a:p>
          <a:p>
            <a:pPr lvl="1"/>
            <a:r>
              <a:rPr lang="en-US" altLang="en-US" smtClean="0"/>
              <a:t>distribution of public keys</a:t>
            </a:r>
          </a:p>
          <a:p>
            <a:pPr lvl="1"/>
            <a:r>
              <a:rPr lang="en-US" altLang="en-US" smtClean="0"/>
              <a:t>use of public-key encryption to </a:t>
            </a:r>
            <a:r>
              <a:rPr lang="en-AU" altLang="en-US" smtClean="0"/>
              <a:t>distribute secret keys</a:t>
            </a:r>
          </a:p>
        </p:txBody>
      </p:sp>
    </p:spTree>
    <p:extLst>
      <p:ext uri="{BB962C8B-B14F-4D97-AF65-F5344CB8AC3E}">
        <p14:creationId xmlns:p14="http://schemas.microsoft.com/office/powerpoint/2010/main" val="35243918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pc="-50" dirty="0">
                <a:latin typeface="Trebuchet MS"/>
                <a:cs typeface="Trebuchet MS"/>
              </a:rPr>
              <a:t>Divisors</a:t>
            </a:r>
            <a:r>
              <a:rPr lang="en-US" dirty="0">
                <a:latin typeface="Trebuchet MS"/>
                <a:cs typeface="Trebuchet MS"/>
              </a:rPr>
              <a:t/>
            </a:r>
            <a:br>
              <a:rPr lang="en-US" dirty="0">
                <a:latin typeface="Trebuchet MS"/>
                <a:cs typeface="Trebuchet MS"/>
              </a:rPr>
            </a:br>
            <a:endParaRPr lang="en-US" dirty="0"/>
          </a:p>
        </p:txBody>
      </p:sp>
      <p:sp>
        <p:nvSpPr>
          <p:cNvPr id="3" name="Content Placeholder 2"/>
          <p:cNvSpPr>
            <a:spLocks noGrp="1"/>
          </p:cNvSpPr>
          <p:nvPr>
            <p:ph idx="1"/>
          </p:nvPr>
        </p:nvSpPr>
        <p:spPr/>
        <p:txBody>
          <a:bodyPr>
            <a:normAutofit/>
          </a:bodyPr>
          <a:lstStyle/>
          <a:p>
            <a:pPr marL="109220" indent="0">
              <a:buNone/>
              <a:tabLst>
                <a:tab pos="211454" algn="l"/>
              </a:tabLst>
            </a:pPr>
            <a:r>
              <a:rPr lang="en-US" spc="-25" dirty="0" smtClean="0">
                <a:latin typeface="Trebuchet MS"/>
                <a:cs typeface="Trebuchet MS"/>
              </a:rPr>
              <a:t>Say</a:t>
            </a:r>
            <a:r>
              <a:rPr lang="en-US" spc="-65" dirty="0" smtClean="0">
                <a:latin typeface="Trebuchet MS"/>
                <a:cs typeface="Trebuchet MS"/>
              </a:rPr>
              <a:t> </a:t>
            </a:r>
            <a:r>
              <a:rPr lang="en-US" spc="-25" dirty="0">
                <a:latin typeface="Trebuchet MS"/>
                <a:cs typeface="Trebuchet MS"/>
              </a:rPr>
              <a:t>a</a:t>
            </a:r>
            <a:r>
              <a:rPr lang="en-US" spc="-65" dirty="0">
                <a:latin typeface="Trebuchet MS"/>
                <a:cs typeface="Trebuchet MS"/>
              </a:rPr>
              <a:t> </a:t>
            </a:r>
            <a:r>
              <a:rPr lang="en-US" spc="-25" dirty="0">
                <a:latin typeface="Trebuchet MS"/>
                <a:cs typeface="Trebuchet MS"/>
              </a:rPr>
              <a:t>non‐zero</a:t>
            </a:r>
            <a:r>
              <a:rPr lang="en-US" spc="-50" dirty="0">
                <a:latin typeface="Trebuchet MS"/>
                <a:cs typeface="Trebuchet MS"/>
              </a:rPr>
              <a:t> </a:t>
            </a:r>
            <a:r>
              <a:rPr lang="en-US" spc="-10" dirty="0">
                <a:latin typeface="Trebuchet MS"/>
                <a:cs typeface="Trebuchet MS"/>
              </a:rPr>
              <a:t>number</a:t>
            </a:r>
            <a:r>
              <a:rPr lang="en-US" spc="-60" dirty="0">
                <a:latin typeface="Trebuchet MS"/>
                <a:cs typeface="Trebuchet MS"/>
              </a:rPr>
              <a:t> </a:t>
            </a:r>
            <a:r>
              <a:rPr lang="en-US" spc="20" dirty="0">
                <a:latin typeface="Courier New"/>
                <a:cs typeface="Courier New"/>
              </a:rPr>
              <a:t>b</a:t>
            </a:r>
            <a:r>
              <a:rPr lang="en-US" spc="-325" dirty="0">
                <a:latin typeface="Courier New"/>
                <a:cs typeface="Courier New"/>
              </a:rPr>
              <a:t> </a:t>
            </a:r>
            <a:r>
              <a:rPr lang="en-US" b="1" spc="15" dirty="0">
                <a:latin typeface="Carlito"/>
                <a:cs typeface="Carlito"/>
              </a:rPr>
              <a:t>divides</a:t>
            </a:r>
            <a:r>
              <a:rPr lang="en-US" b="1" dirty="0">
                <a:latin typeface="Carlito"/>
                <a:cs typeface="Carlito"/>
              </a:rPr>
              <a:t> </a:t>
            </a:r>
            <a:r>
              <a:rPr lang="en-US" spc="20" dirty="0">
                <a:latin typeface="Courier New"/>
                <a:cs typeface="Courier New"/>
              </a:rPr>
              <a:t>a</a:t>
            </a:r>
            <a:r>
              <a:rPr lang="en-US" spc="-335" dirty="0">
                <a:latin typeface="Courier New"/>
                <a:cs typeface="Courier New"/>
              </a:rPr>
              <a:t> </a:t>
            </a:r>
            <a:r>
              <a:rPr lang="en-US" spc="-45" dirty="0">
                <a:latin typeface="Trebuchet MS"/>
                <a:cs typeface="Trebuchet MS"/>
              </a:rPr>
              <a:t>if</a:t>
            </a:r>
            <a:r>
              <a:rPr lang="en-US" spc="-60" dirty="0">
                <a:latin typeface="Trebuchet MS"/>
                <a:cs typeface="Trebuchet MS"/>
              </a:rPr>
              <a:t> </a:t>
            </a:r>
            <a:r>
              <a:rPr lang="en-US" spc="-30" dirty="0">
                <a:latin typeface="Trebuchet MS"/>
                <a:cs typeface="Trebuchet MS"/>
              </a:rPr>
              <a:t>for</a:t>
            </a:r>
            <a:r>
              <a:rPr lang="en-US" spc="-70" dirty="0">
                <a:latin typeface="Trebuchet MS"/>
                <a:cs typeface="Trebuchet MS"/>
              </a:rPr>
              <a:t> </a:t>
            </a:r>
            <a:r>
              <a:rPr lang="en-US" spc="-5" dirty="0">
                <a:latin typeface="Trebuchet MS"/>
                <a:cs typeface="Trebuchet MS"/>
              </a:rPr>
              <a:t>some</a:t>
            </a:r>
            <a:r>
              <a:rPr lang="en-US" spc="-55" dirty="0">
                <a:latin typeface="Trebuchet MS"/>
                <a:cs typeface="Trebuchet MS"/>
              </a:rPr>
              <a:t> </a:t>
            </a:r>
            <a:r>
              <a:rPr lang="en-US" spc="20" dirty="0">
                <a:latin typeface="Courier New"/>
                <a:cs typeface="Courier New"/>
              </a:rPr>
              <a:t>m</a:t>
            </a:r>
            <a:endParaRPr lang="en-US" dirty="0">
              <a:latin typeface="Courier New"/>
              <a:cs typeface="Courier New"/>
            </a:endParaRPr>
          </a:p>
          <a:p>
            <a:pPr marL="0" indent="0">
              <a:lnSpc>
                <a:spcPct val="100000"/>
              </a:lnSpc>
              <a:spcBef>
                <a:spcPts val="45"/>
              </a:spcBef>
              <a:buNone/>
            </a:pPr>
            <a:r>
              <a:rPr lang="en-US" spc="-30" dirty="0" smtClean="0">
                <a:latin typeface="Trebuchet MS"/>
                <a:cs typeface="Trebuchet MS"/>
              </a:rPr>
              <a:t>    have</a:t>
            </a:r>
            <a:r>
              <a:rPr lang="en-US" spc="-60" dirty="0" smtClean="0">
                <a:latin typeface="Trebuchet MS"/>
                <a:cs typeface="Trebuchet MS"/>
              </a:rPr>
              <a:t> </a:t>
            </a:r>
            <a:r>
              <a:rPr lang="en-US" spc="20" dirty="0">
                <a:latin typeface="Courier New"/>
                <a:cs typeface="Courier New"/>
              </a:rPr>
              <a:t>a=</a:t>
            </a:r>
            <a:r>
              <a:rPr lang="en-US" spc="20" dirty="0" err="1">
                <a:latin typeface="Courier New"/>
                <a:cs typeface="Courier New"/>
              </a:rPr>
              <a:t>mb</a:t>
            </a:r>
            <a:r>
              <a:rPr lang="en-US" spc="-325" dirty="0">
                <a:latin typeface="Courier New"/>
                <a:cs typeface="Courier New"/>
              </a:rPr>
              <a:t> </a:t>
            </a:r>
            <a:r>
              <a:rPr lang="en-US" spc="5" dirty="0">
                <a:latin typeface="Trebuchet MS"/>
                <a:cs typeface="Trebuchet MS"/>
              </a:rPr>
              <a:t>(</a:t>
            </a:r>
            <a:r>
              <a:rPr lang="en-US" spc="5" dirty="0" err="1">
                <a:latin typeface="Courier New"/>
                <a:cs typeface="Courier New"/>
              </a:rPr>
              <a:t>a,b,m</a:t>
            </a:r>
            <a:r>
              <a:rPr lang="en-US" spc="-320" dirty="0">
                <a:latin typeface="Courier New"/>
                <a:cs typeface="Courier New"/>
              </a:rPr>
              <a:t> </a:t>
            </a:r>
            <a:r>
              <a:rPr lang="en-US" spc="-45" dirty="0">
                <a:latin typeface="Trebuchet MS"/>
                <a:cs typeface="Trebuchet MS"/>
              </a:rPr>
              <a:t>all</a:t>
            </a:r>
            <a:r>
              <a:rPr lang="en-US" spc="-55" dirty="0">
                <a:latin typeface="Trebuchet MS"/>
                <a:cs typeface="Trebuchet MS"/>
              </a:rPr>
              <a:t> </a:t>
            </a:r>
            <a:r>
              <a:rPr lang="en-US" spc="-35" dirty="0" smtClean="0">
                <a:latin typeface="Trebuchet MS"/>
                <a:cs typeface="Trebuchet MS"/>
              </a:rPr>
              <a:t>integers)</a:t>
            </a:r>
            <a:r>
              <a:rPr lang="en-US" dirty="0" smtClean="0">
                <a:latin typeface="Trebuchet MS"/>
                <a:cs typeface="Trebuchet MS"/>
              </a:rPr>
              <a:t> </a:t>
            </a:r>
            <a:r>
              <a:rPr lang="en-US" spc="-35" dirty="0" smtClean="0">
                <a:latin typeface="Trebuchet MS"/>
                <a:cs typeface="Trebuchet MS"/>
              </a:rPr>
              <a:t>that</a:t>
            </a:r>
            <a:r>
              <a:rPr lang="en-US" spc="-60" dirty="0" smtClean="0">
                <a:latin typeface="Trebuchet MS"/>
                <a:cs typeface="Trebuchet MS"/>
              </a:rPr>
              <a:t> </a:t>
            </a:r>
            <a:r>
              <a:rPr lang="en-US" spc="-20" dirty="0">
                <a:latin typeface="Trebuchet MS"/>
                <a:cs typeface="Trebuchet MS"/>
              </a:rPr>
              <a:t>is</a:t>
            </a:r>
            <a:r>
              <a:rPr lang="en-US" spc="-65" dirty="0">
                <a:latin typeface="Trebuchet MS"/>
                <a:cs typeface="Trebuchet MS"/>
              </a:rPr>
              <a:t> </a:t>
            </a:r>
            <a:r>
              <a:rPr lang="en-US" spc="20" dirty="0">
                <a:latin typeface="Courier New"/>
                <a:cs typeface="Courier New"/>
              </a:rPr>
              <a:t>b</a:t>
            </a:r>
            <a:r>
              <a:rPr lang="en-US" spc="-325" dirty="0">
                <a:latin typeface="Courier New"/>
                <a:cs typeface="Courier New"/>
              </a:rPr>
              <a:t> </a:t>
            </a:r>
            <a:r>
              <a:rPr lang="en-US" spc="-25" dirty="0">
                <a:latin typeface="Trebuchet MS"/>
                <a:cs typeface="Trebuchet MS"/>
              </a:rPr>
              <a:t>divides</a:t>
            </a:r>
            <a:r>
              <a:rPr lang="en-US" spc="-50" dirty="0">
                <a:latin typeface="Trebuchet MS"/>
                <a:cs typeface="Trebuchet MS"/>
              </a:rPr>
              <a:t> </a:t>
            </a:r>
            <a:r>
              <a:rPr lang="en-US" spc="-25" dirty="0">
                <a:latin typeface="Trebuchet MS"/>
                <a:cs typeface="Trebuchet MS"/>
              </a:rPr>
              <a:t>into</a:t>
            </a:r>
            <a:r>
              <a:rPr lang="en-US" spc="-50" dirty="0">
                <a:latin typeface="Trebuchet MS"/>
                <a:cs typeface="Trebuchet MS"/>
              </a:rPr>
              <a:t> </a:t>
            </a:r>
            <a:r>
              <a:rPr lang="en-US" spc="20" dirty="0">
                <a:latin typeface="Courier New"/>
                <a:cs typeface="Courier New"/>
              </a:rPr>
              <a:t>a</a:t>
            </a:r>
            <a:r>
              <a:rPr lang="en-US" spc="-325" dirty="0">
                <a:latin typeface="Courier New"/>
                <a:cs typeface="Courier New"/>
              </a:rPr>
              <a:t> </a:t>
            </a:r>
            <a:r>
              <a:rPr lang="en-US" spc="-25" dirty="0">
                <a:latin typeface="Trebuchet MS"/>
                <a:cs typeface="Trebuchet MS"/>
              </a:rPr>
              <a:t>with</a:t>
            </a:r>
            <a:r>
              <a:rPr lang="en-US" spc="-55" dirty="0">
                <a:latin typeface="Trebuchet MS"/>
                <a:cs typeface="Trebuchet MS"/>
              </a:rPr>
              <a:t> </a:t>
            </a:r>
            <a:r>
              <a:rPr lang="en-US" dirty="0">
                <a:latin typeface="Trebuchet MS"/>
                <a:cs typeface="Trebuchet MS"/>
              </a:rPr>
              <a:t>no</a:t>
            </a:r>
            <a:r>
              <a:rPr lang="en-US" spc="-55" dirty="0">
                <a:latin typeface="Trebuchet MS"/>
                <a:cs typeface="Trebuchet MS"/>
              </a:rPr>
              <a:t> </a:t>
            </a:r>
            <a:r>
              <a:rPr lang="en-US" spc="-25" dirty="0">
                <a:latin typeface="Trebuchet MS"/>
                <a:cs typeface="Trebuchet MS"/>
              </a:rPr>
              <a:t>remainder</a:t>
            </a:r>
            <a:endParaRPr lang="en-US" dirty="0">
              <a:latin typeface="Trebuchet MS"/>
              <a:cs typeface="Trebuchet MS"/>
            </a:endParaRPr>
          </a:p>
          <a:p>
            <a:pPr marL="210820" indent="-101600">
              <a:spcBef>
                <a:spcPts val="270"/>
              </a:spcBef>
              <a:tabLst>
                <a:tab pos="211454" algn="l"/>
              </a:tabLst>
            </a:pPr>
            <a:r>
              <a:rPr lang="en-US" spc="-25" dirty="0" smtClean="0">
                <a:latin typeface="Trebuchet MS"/>
                <a:cs typeface="Trebuchet MS"/>
              </a:rPr>
              <a:t>Denote </a:t>
            </a:r>
            <a:r>
              <a:rPr lang="en-US" spc="-25" dirty="0">
                <a:latin typeface="Trebuchet MS"/>
                <a:cs typeface="Trebuchet MS"/>
              </a:rPr>
              <a:t>this</a:t>
            </a:r>
            <a:r>
              <a:rPr lang="en-US" spc="-90" dirty="0">
                <a:latin typeface="Trebuchet MS"/>
                <a:cs typeface="Trebuchet MS"/>
              </a:rPr>
              <a:t> </a:t>
            </a:r>
            <a:r>
              <a:rPr lang="en-US" spc="20" dirty="0" err="1" smtClean="0">
                <a:latin typeface="Courier New"/>
                <a:cs typeface="Courier New"/>
              </a:rPr>
              <a:t>b|a</a:t>
            </a:r>
            <a:r>
              <a:rPr lang="en-US" dirty="0" smtClean="0">
                <a:latin typeface="Courier New"/>
                <a:cs typeface="Courier New"/>
              </a:rPr>
              <a:t> </a:t>
            </a:r>
            <a:r>
              <a:rPr lang="en-US" spc="-15" dirty="0" smtClean="0">
                <a:latin typeface="Trebuchet MS"/>
                <a:cs typeface="Trebuchet MS"/>
              </a:rPr>
              <a:t>and</a:t>
            </a:r>
            <a:r>
              <a:rPr lang="en-US" spc="-60" dirty="0" smtClean="0">
                <a:latin typeface="Trebuchet MS"/>
                <a:cs typeface="Trebuchet MS"/>
              </a:rPr>
              <a:t> </a:t>
            </a:r>
            <a:r>
              <a:rPr lang="en-US" spc="-25" dirty="0">
                <a:latin typeface="Trebuchet MS"/>
                <a:cs typeface="Trebuchet MS"/>
              </a:rPr>
              <a:t>say</a:t>
            </a:r>
            <a:r>
              <a:rPr lang="en-US" spc="-60" dirty="0">
                <a:latin typeface="Trebuchet MS"/>
                <a:cs typeface="Trebuchet MS"/>
              </a:rPr>
              <a:t> </a:t>
            </a:r>
            <a:r>
              <a:rPr lang="en-US" spc="-35" dirty="0">
                <a:latin typeface="Trebuchet MS"/>
                <a:cs typeface="Trebuchet MS"/>
              </a:rPr>
              <a:t>that</a:t>
            </a:r>
            <a:r>
              <a:rPr lang="en-US" spc="-50" dirty="0">
                <a:latin typeface="Trebuchet MS"/>
                <a:cs typeface="Trebuchet MS"/>
              </a:rPr>
              <a:t> </a:t>
            </a:r>
            <a:r>
              <a:rPr lang="en-US" spc="20" dirty="0">
                <a:latin typeface="Courier New"/>
                <a:cs typeface="Courier New"/>
              </a:rPr>
              <a:t>b</a:t>
            </a:r>
            <a:r>
              <a:rPr lang="en-US" spc="-325" dirty="0">
                <a:latin typeface="Courier New"/>
                <a:cs typeface="Courier New"/>
              </a:rPr>
              <a:t> </a:t>
            </a:r>
            <a:r>
              <a:rPr lang="en-US" spc="-20" dirty="0">
                <a:latin typeface="Trebuchet MS"/>
                <a:cs typeface="Trebuchet MS"/>
              </a:rPr>
              <a:t>is</a:t>
            </a:r>
            <a:r>
              <a:rPr lang="en-US" spc="-65" dirty="0">
                <a:latin typeface="Trebuchet MS"/>
                <a:cs typeface="Trebuchet MS"/>
              </a:rPr>
              <a:t> </a:t>
            </a:r>
            <a:r>
              <a:rPr lang="en-US" spc="-25" dirty="0">
                <a:latin typeface="Trebuchet MS"/>
                <a:cs typeface="Trebuchet MS"/>
              </a:rPr>
              <a:t>a</a:t>
            </a:r>
            <a:r>
              <a:rPr lang="en-US" spc="-55" dirty="0">
                <a:latin typeface="Trebuchet MS"/>
                <a:cs typeface="Trebuchet MS"/>
              </a:rPr>
              <a:t> </a:t>
            </a:r>
            <a:r>
              <a:rPr lang="en-US" b="1" spc="10" dirty="0">
                <a:latin typeface="Carlito"/>
                <a:cs typeface="Carlito"/>
              </a:rPr>
              <a:t>divisor </a:t>
            </a:r>
            <a:r>
              <a:rPr lang="en-US" spc="-25" dirty="0">
                <a:latin typeface="Trebuchet MS"/>
                <a:cs typeface="Trebuchet MS"/>
              </a:rPr>
              <a:t>of</a:t>
            </a:r>
            <a:r>
              <a:rPr lang="en-US" spc="-55" dirty="0">
                <a:latin typeface="Trebuchet MS"/>
                <a:cs typeface="Trebuchet MS"/>
              </a:rPr>
              <a:t> </a:t>
            </a:r>
            <a:r>
              <a:rPr lang="en-US" spc="20" dirty="0">
                <a:latin typeface="Courier New"/>
                <a:cs typeface="Courier New"/>
              </a:rPr>
              <a:t>a</a:t>
            </a:r>
            <a:endParaRPr lang="en-US" dirty="0">
              <a:latin typeface="Courier New"/>
              <a:cs typeface="Courier New"/>
            </a:endParaRPr>
          </a:p>
          <a:p>
            <a:pPr marL="210820" indent="-100965">
              <a:spcBef>
                <a:spcPts val="305"/>
              </a:spcBef>
              <a:tabLst>
                <a:tab pos="211454" algn="l"/>
              </a:tabLst>
            </a:pPr>
            <a:r>
              <a:rPr lang="en-US" spc="-50" dirty="0" err="1">
                <a:latin typeface="Trebuchet MS"/>
                <a:cs typeface="Trebuchet MS"/>
              </a:rPr>
              <a:t>eg</a:t>
            </a:r>
            <a:r>
              <a:rPr lang="en-US" spc="-50" dirty="0">
                <a:latin typeface="Trebuchet MS"/>
                <a:cs typeface="Trebuchet MS"/>
              </a:rPr>
              <a:t>. </a:t>
            </a:r>
            <a:r>
              <a:rPr lang="en-US" spc="-45" dirty="0">
                <a:latin typeface="Trebuchet MS"/>
                <a:cs typeface="Trebuchet MS"/>
              </a:rPr>
              <a:t>all </a:t>
            </a:r>
            <a:r>
              <a:rPr lang="en-US" spc="-25" dirty="0">
                <a:latin typeface="Trebuchet MS"/>
                <a:cs typeface="Trebuchet MS"/>
              </a:rPr>
              <a:t>of </a:t>
            </a:r>
            <a:r>
              <a:rPr lang="en-US" spc="-40" dirty="0">
                <a:latin typeface="Trebuchet MS"/>
                <a:cs typeface="Trebuchet MS"/>
              </a:rPr>
              <a:t>1,2,3,4,6,8,12,24 </a:t>
            </a:r>
            <a:r>
              <a:rPr lang="en-US" spc="-30" dirty="0">
                <a:latin typeface="Trebuchet MS"/>
                <a:cs typeface="Trebuchet MS"/>
              </a:rPr>
              <a:t>divide</a:t>
            </a:r>
            <a:r>
              <a:rPr lang="en-US" spc="-110" dirty="0">
                <a:latin typeface="Trebuchet MS"/>
                <a:cs typeface="Trebuchet MS"/>
              </a:rPr>
              <a:t> </a:t>
            </a:r>
            <a:r>
              <a:rPr lang="en-US" spc="-5" dirty="0">
                <a:latin typeface="Trebuchet MS"/>
                <a:cs typeface="Trebuchet MS"/>
              </a:rPr>
              <a:t>24</a:t>
            </a:r>
            <a:endParaRPr lang="en-US" dirty="0">
              <a:latin typeface="Trebuchet MS"/>
              <a:cs typeface="Trebuchet MS"/>
            </a:endParaRPr>
          </a:p>
          <a:p>
            <a:pPr marL="210820" indent="-100965">
              <a:spcBef>
                <a:spcPts val="275"/>
              </a:spcBef>
              <a:tabLst>
                <a:tab pos="211454" algn="l"/>
              </a:tabLst>
            </a:pPr>
            <a:r>
              <a:rPr lang="en-US" spc="-50" dirty="0" err="1">
                <a:latin typeface="Trebuchet MS"/>
                <a:cs typeface="Trebuchet MS"/>
              </a:rPr>
              <a:t>eg</a:t>
            </a:r>
            <a:r>
              <a:rPr lang="en-US" spc="-50" dirty="0">
                <a:latin typeface="Trebuchet MS"/>
                <a:cs typeface="Trebuchet MS"/>
              </a:rPr>
              <a:t>.</a:t>
            </a:r>
            <a:r>
              <a:rPr lang="en-US" spc="-60" dirty="0">
                <a:latin typeface="Trebuchet MS"/>
                <a:cs typeface="Trebuchet MS"/>
              </a:rPr>
              <a:t> </a:t>
            </a:r>
            <a:r>
              <a:rPr lang="en-US" spc="-5" dirty="0">
                <a:latin typeface="Trebuchet MS"/>
                <a:cs typeface="Trebuchet MS"/>
              </a:rPr>
              <a:t>13</a:t>
            </a:r>
            <a:r>
              <a:rPr lang="en-US" spc="-60" dirty="0">
                <a:latin typeface="Trebuchet MS"/>
                <a:cs typeface="Trebuchet MS"/>
              </a:rPr>
              <a:t> </a:t>
            </a:r>
            <a:r>
              <a:rPr lang="en-US" spc="-45" dirty="0">
                <a:latin typeface="Trebuchet MS"/>
                <a:cs typeface="Trebuchet MS"/>
              </a:rPr>
              <a:t>|</a:t>
            </a:r>
            <a:r>
              <a:rPr lang="en-US" spc="-55" dirty="0">
                <a:latin typeface="Trebuchet MS"/>
                <a:cs typeface="Trebuchet MS"/>
              </a:rPr>
              <a:t> </a:t>
            </a:r>
            <a:r>
              <a:rPr lang="en-US" spc="-25" dirty="0">
                <a:latin typeface="Trebuchet MS"/>
                <a:cs typeface="Trebuchet MS"/>
              </a:rPr>
              <a:t>182;</a:t>
            </a:r>
            <a:r>
              <a:rPr lang="en-US" spc="-50" dirty="0">
                <a:latin typeface="Trebuchet MS"/>
                <a:cs typeface="Trebuchet MS"/>
              </a:rPr>
              <a:t> </a:t>
            </a:r>
            <a:r>
              <a:rPr lang="en-US" spc="65" dirty="0">
                <a:latin typeface="Trebuchet MS"/>
                <a:cs typeface="Trebuchet MS"/>
              </a:rPr>
              <a:t>–5</a:t>
            </a:r>
            <a:r>
              <a:rPr lang="en-US" spc="-60" dirty="0">
                <a:latin typeface="Trebuchet MS"/>
                <a:cs typeface="Trebuchet MS"/>
              </a:rPr>
              <a:t> </a:t>
            </a:r>
            <a:r>
              <a:rPr lang="en-US" spc="-45" dirty="0">
                <a:latin typeface="Trebuchet MS"/>
                <a:cs typeface="Trebuchet MS"/>
              </a:rPr>
              <a:t>|</a:t>
            </a:r>
            <a:r>
              <a:rPr lang="en-US" spc="-65" dirty="0">
                <a:latin typeface="Trebuchet MS"/>
                <a:cs typeface="Trebuchet MS"/>
              </a:rPr>
              <a:t> </a:t>
            </a:r>
            <a:r>
              <a:rPr lang="en-US" spc="-30" dirty="0">
                <a:latin typeface="Trebuchet MS"/>
                <a:cs typeface="Trebuchet MS"/>
              </a:rPr>
              <a:t>30;</a:t>
            </a:r>
            <a:r>
              <a:rPr lang="en-US" spc="-50" dirty="0">
                <a:latin typeface="Trebuchet MS"/>
                <a:cs typeface="Trebuchet MS"/>
              </a:rPr>
              <a:t> </a:t>
            </a:r>
            <a:r>
              <a:rPr lang="en-US" spc="-5" dirty="0">
                <a:latin typeface="Trebuchet MS"/>
                <a:cs typeface="Trebuchet MS"/>
              </a:rPr>
              <a:t>17</a:t>
            </a:r>
            <a:r>
              <a:rPr lang="en-US" spc="-55" dirty="0">
                <a:latin typeface="Trebuchet MS"/>
                <a:cs typeface="Trebuchet MS"/>
              </a:rPr>
              <a:t> </a:t>
            </a:r>
            <a:r>
              <a:rPr lang="en-US" spc="-45" dirty="0">
                <a:latin typeface="Trebuchet MS"/>
                <a:cs typeface="Trebuchet MS"/>
              </a:rPr>
              <a:t>|</a:t>
            </a:r>
            <a:r>
              <a:rPr lang="en-US" spc="-55" dirty="0">
                <a:latin typeface="Trebuchet MS"/>
                <a:cs typeface="Trebuchet MS"/>
              </a:rPr>
              <a:t> </a:t>
            </a:r>
            <a:r>
              <a:rPr lang="en-US" spc="-25" dirty="0">
                <a:latin typeface="Trebuchet MS"/>
                <a:cs typeface="Trebuchet MS"/>
              </a:rPr>
              <a:t>289;</a:t>
            </a:r>
            <a:r>
              <a:rPr lang="en-US" spc="-50" dirty="0">
                <a:latin typeface="Trebuchet MS"/>
                <a:cs typeface="Trebuchet MS"/>
              </a:rPr>
              <a:t> </a:t>
            </a:r>
            <a:r>
              <a:rPr lang="en-US" spc="65" dirty="0">
                <a:latin typeface="Trebuchet MS"/>
                <a:cs typeface="Trebuchet MS"/>
              </a:rPr>
              <a:t>–3</a:t>
            </a:r>
            <a:r>
              <a:rPr lang="en-US" spc="-60" dirty="0">
                <a:latin typeface="Trebuchet MS"/>
                <a:cs typeface="Trebuchet MS"/>
              </a:rPr>
              <a:t> </a:t>
            </a:r>
            <a:r>
              <a:rPr lang="en-US" spc="-45" dirty="0">
                <a:latin typeface="Trebuchet MS"/>
                <a:cs typeface="Trebuchet MS"/>
              </a:rPr>
              <a:t>|</a:t>
            </a:r>
            <a:r>
              <a:rPr lang="en-US" spc="-65" dirty="0">
                <a:latin typeface="Trebuchet MS"/>
                <a:cs typeface="Trebuchet MS"/>
              </a:rPr>
              <a:t> </a:t>
            </a:r>
            <a:r>
              <a:rPr lang="en-US" spc="-30" dirty="0">
                <a:latin typeface="Trebuchet MS"/>
                <a:cs typeface="Trebuchet MS"/>
              </a:rPr>
              <a:t>33;</a:t>
            </a:r>
            <a:r>
              <a:rPr lang="en-US" spc="-50" dirty="0">
                <a:latin typeface="Trebuchet MS"/>
                <a:cs typeface="Trebuchet MS"/>
              </a:rPr>
              <a:t> </a:t>
            </a:r>
            <a:r>
              <a:rPr lang="en-US" spc="-5" dirty="0">
                <a:latin typeface="Trebuchet MS"/>
                <a:cs typeface="Trebuchet MS"/>
              </a:rPr>
              <a:t>17</a:t>
            </a:r>
            <a:r>
              <a:rPr lang="en-US" spc="-60" dirty="0">
                <a:latin typeface="Trebuchet MS"/>
                <a:cs typeface="Trebuchet MS"/>
              </a:rPr>
              <a:t> </a:t>
            </a:r>
            <a:r>
              <a:rPr lang="en-US" spc="-45" dirty="0">
                <a:latin typeface="Trebuchet MS"/>
                <a:cs typeface="Trebuchet MS"/>
              </a:rPr>
              <a:t>|</a:t>
            </a:r>
            <a:r>
              <a:rPr lang="en-US" spc="-50" dirty="0">
                <a:latin typeface="Trebuchet MS"/>
                <a:cs typeface="Trebuchet MS"/>
              </a:rPr>
              <a:t> </a:t>
            </a:r>
            <a:r>
              <a:rPr lang="en-US" dirty="0">
                <a:latin typeface="Trebuchet MS"/>
                <a:cs typeface="Trebuchet MS"/>
              </a:rPr>
              <a:t>0</a:t>
            </a:r>
          </a:p>
          <a:p>
            <a:endParaRPr lang="en-US" dirty="0"/>
          </a:p>
        </p:txBody>
      </p:sp>
    </p:spTree>
    <p:extLst>
      <p:ext uri="{BB962C8B-B14F-4D97-AF65-F5344CB8AC3E}">
        <p14:creationId xmlns:p14="http://schemas.microsoft.com/office/powerpoint/2010/main" val="351939884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smtClean="0"/>
              <a:t>Distribution of Public Keys</a:t>
            </a:r>
            <a:endParaRPr lang="en-AU" altLang="en-US" smtClean="0"/>
          </a:p>
        </p:txBody>
      </p:sp>
      <p:sp>
        <p:nvSpPr>
          <p:cNvPr id="14339" name="Rectangle 3"/>
          <p:cNvSpPr>
            <a:spLocks noGrp="1" noChangeArrowheads="1"/>
          </p:cNvSpPr>
          <p:nvPr>
            <p:ph idx="1"/>
          </p:nvPr>
        </p:nvSpPr>
        <p:spPr/>
        <p:txBody>
          <a:bodyPr/>
          <a:lstStyle/>
          <a:p>
            <a:r>
              <a:rPr lang="en-US" altLang="en-US" smtClean="0"/>
              <a:t>can be considered as using one of:</a:t>
            </a:r>
          </a:p>
          <a:p>
            <a:pPr lvl="1"/>
            <a:r>
              <a:rPr lang="en-AU" altLang="en-US" smtClean="0"/>
              <a:t>public announcement</a:t>
            </a:r>
          </a:p>
          <a:p>
            <a:pPr lvl="1"/>
            <a:r>
              <a:rPr lang="en-AU" altLang="en-US" smtClean="0"/>
              <a:t>publicly available directory</a:t>
            </a:r>
          </a:p>
          <a:p>
            <a:pPr lvl="1"/>
            <a:r>
              <a:rPr lang="en-AU" altLang="en-US" smtClean="0"/>
              <a:t>public-key authority</a:t>
            </a:r>
          </a:p>
          <a:p>
            <a:pPr lvl="1"/>
            <a:r>
              <a:rPr lang="en-AU" altLang="en-US" smtClean="0"/>
              <a:t>public-key certificates</a:t>
            </a:r>
          </a:p>
          <a:p>
            <a:pPr>
              <a:buFont typeface="Wingdings" panose="05000000000000000000" pitchFamily="2" charset="2"/>
              <a:buNone/>
            </a:pPr>
            <a:endParaRPr lang="en-AU" altLang="en-US" smtClean="0"/>
          </a:p>
        </p:txBody>
      </p:sp>
    </p:spTree>
    <p:extLst>
      <p:ext uri="{BB962C8B-B14F-4D97-AF65-F5344CB8AC3E}">
        <p14:creationId xmlns:p14="http://schemas.microsoft.com/office/powerpoint/2010/main" val="5619822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AU" altLang="en-US" smtClean="0"/>
              <a:t>Public Announcement</a:t>
            </a:r>
          </a:p>
        </p:txBody>
      </p:sp>
      <p:sp>
        <p:nvSpPr>
          <p:cNvPr id="15363" name="Rectangle 3"/>
          <p:cNvSpPr>
            <a:spLocks noGrp="1" noChangeArrowheads="1"/>
          </p:cNvSpPr>
          <p:nvPr>
            <p:ph idx="1"/>
          </p:nvPr>
        </p:nvSpPr>
        <p:spPr/>
        <p:txBody>
          <a:bodyPr/>
          <a:lstStyle/>
          <a:p>
            <a:pPr>
              <a:lnSpc>
                <a:spcPct val="90000"/>
              </a:lnSpc>
            </a:pPr>
            <a:r>
              <a:rPr lang="en-US" altLang="en-US" smtClean="0"/>
              <a:t>users distribute public keys to recipients or broadcast to community at large</a:t>
            </a:r>
          </a:p>
          <a:p>
            <a:pPr lvl="1">
              <a:lnSpc>
                <a:spcPct val="90000"/>
              </a:lnSpc>
            </a:pPr>
            <a:r>
              <a:rPr lang="en-US" altLang="en-US" smtClean="0"/>
              <a:t>eg. append PGP keys to email messages or post to news groups or email list</a:t>
            </a:r>
          </a:p>
          <a:p>
            <a:pPr>
              <a:lnSpc>
                <a:spcPct val="90000"/>
              </a:lnSpc>
            </a:pPr>
            <a:r>
              <a:rPr lang="en-US" altLang="en-US" smtClean="0"/>
              <a:t>major weakness is forgery</a:t>
            </a:r>
          </a:p>
          <a:p>
            <a:pPr lvl="1">
              <a:lnSpc>
                <a:spcPct val="90000"/>
              </a:lnSpc>
            </a:pPr>
            <a:r>
              <a:rPr lang="en-US" altLang="en-US" smtClean="0"/>
              <a:t>anyone can create a key claiming to be someone else and broadcast it</a:t>
            </a:r>
          </a:p>
          <a:p>
            <a:pPr lvl="1">
              <a:lnSpc>
                <a:spcPct val="90000"/>
              </a:lnSpc>
            </a:pPr>
            <a:r>
              <a:rPr lang="en-US" altLang="en-US" smtClean="0"/>
              <a:t>until forgery is discovered can masquerade as claimed user</a:t>
            </a:r>
            <a:endParaRPr lang="en-AU" altLang="en-US" smtClean="0"/>
          </a:p>
        </p:txBody>
      </p:sp>
    </p:spTree>
    <p:extLst>
      <p:ext uri="{BB962C8B-B14F-4D97-AF65-F5344CB8AC3E}">
        <p14:creationId xmlns:p14="http://schemas.microsoft.com/office/powerpoint/2010/main" val="138110894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AU" altLang="en-US" smtClean="0"/>
              <a:t>Publicly Available Directory</a:t>
            </a:r>
          </a:p>
        </p:txBody>
      </p:sp>
      <p:sp>
        <p:nvSpPr>
          <p:cNvPr id="16387" name="Rectangle 3"/>
          <p:cNvSpPr>
            <a:spLocks noGrp="1" noChangeArrowheads="1"/>
          </p:cNvSpPr>
          <p:nvPr>
            <p:ph idx="1"/>
          </p:nvPr>
        </p:nvSpPr>
        <p:spPr>
          <a:xfrm>
            <a:off x="2139245" y="1950157"/>
            <a:ext cx="8472488" cy="4525963"/>
          </a:xfrm>
        </p:spPr>
        <p:txBody>
          <a:bodyPr/>
          <a:lstStyle/>
          <a:p>
            <a:pPr>
              <a:lnSpc>
                <a:spcPct val="90000"/>
              </a:lnSpc>
            </a:pPr>
            <a:r>
              <a:rPr lang="en-US" altLang="en-US" smtClean="0"/>
              <a:t>Registering keys with a public directory</a:t>
            </a:r>
          </a:p>
          <a:p>
            <a:pPr lvl="1">
              <a:lnSpc>
                <a:spcPct val="90000"/>
              </a:lnSpc>
            </a:pPr>
            <a:r>
              <a:rPr lang="en-US" altLang="en-US" smtClean="0"/>
              <a:t>directory must be trusted entity or organization </a:t>
            </a:r>
          </a:p>
          <a:p>
            <a:pPr lvl="1">
              <a:lnSpc>
                <a:spcPct val="90000"/>
              </a:lnSpc>
            </a:pPr>
            <a:r>
              <a:rPr lang="en-US" altLang="en-US" smtClean="0"/>
              <a:t>contains {name, public-key} entries</a:t>
            </a:r>
          </a:p>
          <a:p>
            <a:pPr lvl="1">
              <a:lnSpc>
                <a:spcPct val="90000"/>
              </a:lnSpc>
            </a:pPr>
            <a:r>
              <a:rPr lang="en-US" altLang="en-US" smtClean="0"/>
              <a:t>is periodically published and accessed electronically</a:t>
            </a:r>
          </a:p>
          <a:p>
            <a:pPr lvl="1">
              <a:lnSpc>
                <a:spcPct val="90000"/>
              </a:lnSpc>
            </a:pPr>
            <a:r>
              <a:rPr lang="en-US" altLang="en-US" smtClean="0"/>
              <a:t>participants  register securely with directory</a:t>
            </a:r>
          </a:p>
          <a:p>
            <a:pPr lvl="1">
              <a:lnSpc>
                <a:spcPct val="90000"/>
              </a:lnSpc>
            </a:pPr>
            <a:r>
              <a:rPr lang="en-US" altLang="en-US" smtClean="0"/>
              <a:t>participants can replace key at any time</a:t>
            </a:r>
          </a:p>
          <a:p>
            <a:pPr>
              <a:lnSpc>
                <a:spcPct val="90000"/>
              </a:lnSpc>
            </a:pPr>
            <a:r>
              <a:rPr lang="en-US" altLang="en-US" smtClean="0"/>
              <a:t>still vulnerable to tampering or forgery</a:t>
            </a:r>
          </a:p>
          <a:p>
            <a:pPr lvl="1">
              <a:lnSpc>
                <a:spcPct val="90000"/>
              </a:lnSpc>
            </a:pPr>
            <a:r>
              <a:rPr lang="en-US" altLang="en-US" smtClean="0"/>
              <a:t>adversary succeeds in obtaining the private key of the directory authority</a:t>
            </a:r>
          </a:p>
          <a:p>
            <a:pPr lvl="1">
              <a:lnSpc>
                <a:spcPct val="90000"/>
              </a:lnSpc>
            </a:pPr>
            <a:r>
              <a:rPr lang="en-US" altLang="en-US" smtClean="0"/>
              <a:t>could tamper with the records kept by the authority.</a:t>
            </a:r>
            <a:endParaRPr lang="en-AU" altLang="en-US" smtClean="0"/>
          </a:p>
        </p:txBody>
      </p:sp>
    </p:spTree>
    <p:extLst>
      <p:ext uri="{BB962C8B-B14F-4D97-AF65-F5344CB8AC3E}">
        <p14:creationId xmlns:p14="http://schemas.microsoft.com/office/powerpoint/2010/main" val="113545645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AU" altLang="en-US" smtClean="0"/>
              <a:t>Public-Key Authority</a:t>
            </a:r>
          </a:p>
        </p:txBody>
      </p:sp>
      <p:sp>
        <p:nvSpPr>
          <p:cNvPr id="17411" name="Rectangle 3"/>
          <p:cNvSpPr>
            <a:spLocks noGrp="1" noChangeArrowheads="1"/>
          </p:cNvSpPr>
          <p:nvPr>
            <p:ph idx="1"/>
          </p:nvPr>
        </p:nvSpPr>
        <p:spPr/>
        <p:txBody>
          <a:bodyPr/>
          <a:lstStyle/>
          <a:p>
            <a:pPr>
              <a:lnSpc>
                <a:spcPct val="90000"/>
              </a:lnSpc>
            </a:pPr>
            <a:r>
              <a:rPr lang="en-US" altLang="en-US" smtClean="0"/>
              <a:t>improve security by tightening control over distribution of keys from directory</a:t>
            </a:r>
          </a:p>
          <a:p>
            <a:pPr>
              <a:lnSpc>
                <a:spcPct val="90000"/>
              </a:lnSpc>
            </a:pPr>
            <a:r>
              <a:rPr lang="en-US" altLang="en-US" smtClean="0"/>
              <a:t>has properties of directory</a:t>
            </a:r>
          </a:p>
          <a:p>
            <a:pPr>
              <a:lnSpc>
                <a:spcPct val="90000"/>
              </a:lnSpc>
            </a:pPr>
            <a:r>
              <a:rPr lang="en-US" altLang="en-US" smtClean="0"/>
              <a:t>and requires users to know public key for the directory</a:t>
            </a:r>
          </a:p>
          <a:p>
            <a:pPr>
              <a:lnSpc>
                <a:spcPct val="90000"/>
              </a:lnSpc>
            </a:pPr>
            <a:r>
              <a:rPr lang="en-US" altLang="en-US" smtClean="0"/>
              <a:t>then users interact with directory to obtain any desired public key securely</a:t>
            </a:r>
          </a:p>
          <a:p>
            <a:pPr lvl="1">
              <a:lnSpc>
                <a:spcPct val="90000"/>
              </a:lnSpc>
            </a:pPr>
            <a:r>
              <a:rPr lang="en-US" altLang="en-US" smtClean="0"/>
              <a:t>does require real-time access to directory when keys are needed</a:t>
            </a:r>
            <a:endParaRPr lang="en-AU" altLang="en-US" smtClean="0"/>
          </a:p>
        </p:txBody>
      </p:sp>
    </p:spTree>
    <p:extLst>
      <p:ext uri="{BB962C8B-B14F-4D97-AF65-F5344CB8AC3E}">
        <p14:creationId xmlns:p14="http://schemas.microsoft.com/office/powerpoint/2010/main" val="69104240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AU" altLang="en-US" smtClean="0"/>
              <a:t>Public-Key Authority</a:t>
            </a:r>
          </a:p>
        </p:txBody>
      </p:sp>
      <p:pic>
        <p:nvPicPr>
          <p:cNvPr id="18435" name="Picture 4" descr="Key_Distribution3.pdf                                          00156198  Mnementh                      BEAE7A2F:"/>
          <p:cNvPicPr>
            <a:picLocks noChangeAspect="1" noChangeArrowheads="1"/>
          </p:cNvPicPr>
          <p:nvPr/>
        </p:nvPicPr>
        <p:blipFill>
          <a:blip r:embed="rId3">
            <a:extLst>
              <a:ext uri="{28A0092B-C50C-407E-A947-70E740481C1C}">
                <a14:useLocalDpi xmlns:a14="http://schemas.microsoft.com/office/drawing/2010/main" val="0"/>
              </a:ext>
            </a:extLst>
          </a:blip>
          <a:srcRect t="4633" b="18529"/>
          <a:stretch>
            <a:fillRect/>
          </a:stretch>
        </p:blipFill>
        <p:spPr bwMode="auto">
          <a:xfrm>
            <a:off x="3567289" y="2285999"/>
            <a:ext cx="5980114" cy="3550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1830178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AU" altLang="en-US" smtClean="0"/>
              <a:t>Public-Key Authority </a:t>
            </a:r>
            <a:r>
              <a:rPr lang="en-US" altLang="en-US" smtClean="0"/>
              <a:t>Drawbacks</a:t>
            </a:r>
          </a:p>
        </p:txBody>
      </p:sp>
      <p:sp>
        <p:nvSpPr>
          <p:cNvPr id="19459" name="Content Placeholder 2"/>
          <p:cNvSpPr>
            <a:spLocks noGrp="1"/>
          </p:cNvSpPr>
          <p:nvPr>
            <p:ph idx="1"/>
          </p:nvPr>
        </p:nvSpPr>
        <p:spPr/>
        <p:txBody>
          <a:bodyPr/>
          <a:lstStyle/>
          <a:p>
            <a:r>
              <a:rPr lang="en-US" altLang="en-US" smtClean="0"/>
              <a:t>The public-key authority could be somewhat of a bottleneck in the system</a:t>
            </a:r>
          </a:p>
          <a:p>
            <a:r>
              <a:rPr lang="en-US" altLang="en-US" smtClean="0"/>
              <a:t>A user must appeal to the authority for a public key for every other user that it wishes to contact.</a:t>
            </a:r>
          </a:p>
          <a:p>
            <a:r>
              <a:rPr lang="en-US" altLang="en-US" smtClean="0"/>
              <a:t>As before, the directory of names and public keys maintained by the authority is vulnerable to tampering.</a:t>
            </a:r>
          </a:p>
        </p:txBody>
      </p:sp>
    </p:spTree>
    <p:extLst>
      <p:ext uri="{BB962C8B-B14F-4D97-AF65-F5344CB8AC3E}">
        <p14:creationId xmlns:p14="http://schemas.microsoft.com/office/powerpoint/2010/main" val="89072306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AU" altLang="en-US" smtClean="0"/>
              <a:t>Public-Key Certificates</a:t>
            </a:r>
          </a:p>
        </p:txBody>
      </p:sp>
      <p:sp>
        <p:nvSpPr>
          <p:cNvPr id="20483" name="Rectangle 3"/>
          <p:cNvSpPr>
            <a:spLocks noGrp="1" noChangeArrowheads="1"/>
          </p:cNvSpPr>
          <p:nvPr>
            <p:ph idx="1"/>
          </p:nvPr>
        </p:nvSpPr>
        <p:spPr/>
        <p:txBody>
          <a:bodyPr/>
          <a:lstStyle/>
          <a:p>
            <a:pPr>
              <a:lnSpc>
                <a:spcPct val="90000"/>
              </a:lnSpc>
            </a:pPr>
            <a:r>
              <a:rPr lang="en-US" altLang="en-US" smtClean="0"/>
              <a:t>certificates allow key exchange without real-time access to </a:t>
            </a:r>
            <a:r>
              <a:rPr lang="en-AU" altLang="en-US" smtClean="0"/>
              <a:t>public-key authority</a:t>
            </a:r>
          </a:p>
          <a:p>
            <a:pPr>
              <a:lnSpc>
                <a:spcPct val="90000"/>
              </a:lnSpc>
            </a:pPr>
            <a:r>
              <a:rPr lang="en-US" altLang="en-US" smtClean="0"/>
              <a:t>a certificate </a:t>
            </a:r>
            <a:r>
              <a:rPr lang="en-AU" altLang="en-US" smtClean="0"/>
              <a:t>binds </a:t>
            </a:r>
            <a:r>
              <a:rPr lang="en-AU" altLang="en-US" b="1" smtClean="0"/>
              <a:t>identity</a:t>
            </a:r>
            <a:r>
              <a:rPr lang="en-AU" altLang="en-US" smtClean="0"/>
              <a:t> to </a:t>
            </a:r>
            <a:r>
              <a:rPr lang="en-AU" altLang="en-US" b="1" smtClean="0"/>
              <a:t>public key</a:t>
            </a:r>
            <a:r>
              <a:rPr lang="en-AU" altLang="en-US" smtClean="0"/>
              <a:t> </a:t>
            </a:r>
          </a:p>
          <a:p>
            <a:pPr lvl="1">
              <a:lnSpc>
                <a:spcPct val="90000"/>
              </a:lnSpc>
            </a:pPr>
            <a:r>
              <a:rPr lang="en-AU" altLang="en-US" smtClean="0"/>
              <a:t>usually with other info such as period of validity, rights of use etc</a:t>
            </a:r>
          </a:p>
          <a:p>
            <a:pPr>
              <a:lnSpc>
                <a:spcPct val="90000"/>
              </a:lnSpc>
            </a:pPr>
            <a:r>
              <a:rPr lang="en-AU" altLang="en-US" smtClean="0"/>
              <a:t>with all contents </a:t>
            </a:r>
            <a:r>
              <a:rPr lang="en-AU" altLang="en-US" b="1" smtClean="0"/>
              <a:t>signed</a:t>
            </a:r>
            <a:r>
              <a:rPr lang="en-AU" altLang="en-US" smtClean="0"/>
              <a:t> by a trusted Public-Key or Certificate Authority (CA)</a:t>
            </a:r>
          </a:p>
          <a:p>
            <a:pPr>
              <a:lnSpc>
                <a:spcPct val="90000"/>
              </a:lnSpc>
            </a:pPr>
            <a:r>
              <a:rPr lang="en-AU" altLang="en-US" smtClean="0"/>
              <a:t>can be verified by anyone who knows the public-key certificate authorities public-key </a:t>
            </a:r>
          </a:p>
        </p:txBody>
      </p:sp>
    </p:spTree>
    <p:extLst>
      <p:ext uri="{BB962C8B-B14F-4D97-AF65-F5344CB8AC3E}">
        <p14:creationId xmlns:p14="http://schemas.microsoft.com/office/powerpoint/2010/main" val="311954063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smtClean="0"/>
              <a:t>Requirements</a:t>
            </a:r>
          </a:p>
        </p:txBody>
      </p:sp>
      <p:sp>
        <p:nvSpPr>
          <p:cNvPr id="21507" name="Content Placeholder 2"/>
          <p:cNvSpPr>
            <a:spLocks noGrp="1"/>
          </p:cNvSpPr>
          <p:nvPr>
            <p:ph idx="1"/>
          </p:nvPr>
        </p:nvSpPr>
        <p:spPr/>
        <p:txBody>
          <a:bodyPr/>
          <a:lstStyle/>
          <a:p>
            <a:r>
              <a:rPr lang="en-US" altLang="en-US" smtClean="0"/>
              <a:t>Any participant determine the name and public key of the certificate's owner.</a:t>
            </a:r>
          </a:p>
          <a:p>
            <a:r>
              <a:rPr lang="en-US" altLang="en-US" smtClean="0"/>
              <a:t>Any participant can verify that the certificate originated from the certificate authority.</a:t>
            </a:r>
          </a:p>
          <a:p>
            <a:r>
              <a:rPr lang="en-US" altLang="en-US" smtClean="0"/>
              <a:t>Only the certificate authority can create and update certificates.</a:t>
            </a:r>
          </a:p>
          <a:p>
            <a:r>
              <a:rPr lang="en-US" altLang="en-US" smtClean="0"/>
              <a:t>Any participant can verify the currency of the certificate.</a:t>
            </a:r>
          </a:p>
          <a:p>
            <a:endParaRPr lang="en-US" altLang="en-US" smtClean="0"/>
          </a:p>
        </p:txBody>
      </p:sp>
    </p:spTree>
    <p:extLst>
      <p:ext uri="{BB962C8B-B14F-4D97-AF65-F5344CB8AC3E}">
        <p14:creationId xmlns:p14="http://schemas.microsoft.com/office/powerpoint/2010/main" val="318354724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AU" altLang="en-US" smtClean="0"/>
              <a:t>Public-Key Certificates</a:t>
            </a:r>
          </a:p>
        </p:txBody>
      </p:sp>
      <p:pic>
        <p:nvPicPr>
          <p:cNvPr id="22531" name="Picture 4" descr="Key_Distribution4.pdf                                          00156198  Mnementh                      BEAE7A2F:"/>
          <p:cNvPicPr>
            <a:picLocks noChangeAspect="1" noChangeArrowheads="1"/>
          </p:cNvPicPr>
          <p:nvPr/>
        </p:nvPicPr>
        <p:blipFill>
          <a:blip r:embed="rId3">
            <a:extLst>
              <a:ext uri="{28A0092B-C50C-407E-A947-70E740481C1C}">
                <a14:useLocalDpi xmlns:a14="http://schemas.microsoft.com/office/drawing/2010/main" val="0"/>
              </a:ext>
            </a:extLst>
          </a:blip>
          <a:srcRect t="4633" b="18529"/>
          <a:stretch>
            <a:fillRect/>
          </a:stretch>
        </p:blipFill>
        <p:spPr bwMode="auto">
          <a:xfrm>
            <a:off x="3397955" y="2092149"/>
            <a:ext cx="6049963" cy="3592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009156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4000"/>
              <a:t>Public-Key D</a:t>
            </a:r>
            <a:r>
              <a:rPr lang="en-AU" altLang="en-US" sz="4000"/>
              <a:t>istribution of Secret Keys</a:t>
            </a:r>
          </a:p>
        </p:txBody>
      </p:sp>
      <p:sp>
        <p:nvSpPr>
          <p:cNvPr id="23555" name="Rectangle 3"/>
          <p:cNvSpPr>
            <a:spLocks noGrp="1" noChangeArrowheads="1"/>
          </p:cNvSpPr>
          <p:nvPr>
            <p:ph idx="1"/>
          </p:nvPr>
        </p:nvSpPr>
        <p:spPr/>
        <p:txBody>
          <a:bodyPr/>
          <a:lstStyle/>
          <a:p>
            <a:pPr>
              <a:lnSpc>
                <a:spcPct val="90000"/>
              </a:lnSpc>
            </a:pPr>
            <a:r>
              <a:rPr lang="en-US" altLang="en-US" smtClean="0"/>
              <a:t>use previous methods to obtain public-key</a:t>
            </a:r>
          </a:p>
          <a:p>
            <a:pPr>
              <a:lnSpc>
                <a:spcPct val="90000"/>
              </a:lnSpc>
            </a:pPr>
            <a:r>
              <a:rPr lang="en-US" altLang="en-US" smtClean="0"/>
              <a:t>can use for secrecy or authentication</a:t>
            </a:r>
          </a:p>
          <a:p>
            <a:pPr>
              <a:lnSpc>
                <a:spcPct val="90000"/>
              </a:lnSpc>
            </a:pPr>
            <a:r>
              <a:rPr lang="en-US" altLang="en-US" smtClean="0"/>
              <a:t>but public-key algorithms are slow</a:t>
            </a:r>
          </a:p>
          <a:p>
            <a:pPr>
              <a:lnSpc>
                <a:spcPct val="90000"/>
              </a:lnSpc>
            </a:pPr>
            <a:r>
              <a:rPr lang="en-US" altLang="en-US" smtClean="0"/>
              <a:t>so usually want to use private-key encryption to protect message contents</a:t>
            </a:r>
          </a:p>
          <a:p>
            <a:pPr>
              <a:lnSpc>
                <a:spcPct val="90000"/>
              </a:lnSpc>
            </a:pPr>
            <a:r>
              <a:rPr lang="en-US" altLang="en-US" smtClean="0"/>
              <a:t>hence need a session key</a:t>
            </a:r>
          </a:p>
          <a:p>
            <a:pPr>
              <a:lnSpc>
                <a:spcPct val="90000"/>
              </a:lnSpc>
            </a:pPr>
            <a:r>
              <a:rPr lang="en-US" altLang="en-US" smtClean="0"/>
              <a:t>have several alternatives for negotiating a suitable session</a:t>
            </a:r>
            <a:endParaRPr lang="en-AU" altLang="en-US" smtClean="0"/>
          </a:p>
        </p:txBody>
      </p:sp>
    </p:spTree>
    <p:extLst>
      <p:ext uri="{BB962C8B-B14F-4D97-AF65-F5344CB8AC3E}">
        <p14:creationId xmlns:p14="http://schemas.microsoft.com/office/powerpoint/2010/main" val="12186860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pc="-65" dirty="0">
                <a:latin typeface="Trebuchet MS"/>
                <a:cs typeface="Trebuchet MS"/>
              </a:rPr>
              <a:t>Properties </a:t>
            </a:r>
            <a:r>
              <a:rPr lang="en-US" spc="-55" dirty="0">
                <a:latin typeface="Trebuchet MS"/>
                <a:cs typeface="Trebuchet MS"/>
              </a:rPr>
              <a:t>of</a:t>
            </a:r>
            <a:r>
              <a:rPr lang="en-US" spc="-135" dirty="0">
                <a:latin typeface="Trebuchet MS"/>
                <a:cs typeface="Trebuchet MS"/>
              </a:rPr>
              <a:t> </a:t>
            </a:r>
            <a:r>
              <a:rPr lang="en-US" spc="-70" dirty="0">
                <a:latin typeface="Trebuchet MS"/>
                <a:cs typeface="Trebuchet MS"/>
              </a:rPr>
              <a:t>Divisibility</a:t>
            </a:r>
            <a:r>
              <a:rPr lang="en-US" dirty="0">
                <a:latin typeface="Trebuchet MS"/>
                <a:cs typeface="Trebuchet MS"/>
              </a:rPr>
              <a:t/>
            </a:r>
            <a:br>
              <a:rPr lang="en-US" dirty="0">
                <a:latin typeface="Trebuchet MS"/>
                <a:cs typeface="Trebuchet MS"/>
              </a:rPr>
            </a:br>
            <a:endParaRPr lang="en-US" dirty="0"/>
          </a:p>
        </p:txBody>
      </p:sp>
      <p:sp>
        <p:nvSpPr>
          <p:cNvPr id="3" name="Content Placeholder 2"/>
          <p:cNvSpPr>
            <a:spLocks noGrp="1"/>
          </p:cNvSpPr>
          <p:nvPr>
            <p:ph idx="1"/>
          </p:nvPr>
        </p:nvSpPr>
        <p:spPr/>
        <p:txBody>
          <a:bodyPr>
            <a:normAutofit fontScale="85000" lnSpcReduction="20000"/>
          </a:bodyPr>
          <a:lstStyle/>
          <a:p>
            <a:pPr marL="280670" indent="-127000">
              <a:spcBef>
                <a:spcPts val="775"/>
              </a:spcBef>
              <a:tabLst>
                <a:tab pos="281305" algn="l"/>
              </a:tabLst>
            </a:pPr>
            <a:r>
              <a:rPr lang="en-US" spc="-35" dirty="0" smtClean="0">
                <a:latin typeface="Trebuchet MS"/>
                <a:cs typeface="Trebuchet MS"/>
              </a:rPr>
              <a:t>If </a:t>
            </a:r>
            <a:r>
              <a:rPr lang="en-US" i="1" spc="10" dirty="0">
                <a:latin typeface="Carlito"/>
                <a:cs typeface="Carlito"/>
              </a:rPr>
              <a:t>a|1, </a:t>
            </a:r>
            <a:r>
              <a:rPr lang="en-US" i="1" spc="15" dirty="0">
                <a:latin typeface="Carlito"/>
                <a:cs typeface="Carlito"/>
              </a:rPr>
              <a:t>then a =</a:t>
            </a:r>
            <a:r>
              <a:rPr lang="en-US" i="1" spc="-25" dirty="0">
                <a:latin typeface="Carlito"/>
                <a:cs typeface="Carlito"/>
              </a:rPr>
              <a:t> </a:t>
            </a:r>
            <a:r>
              <a:rPr lang="en-US" i="1" spc="15" dirty="0">
                <a:latin typeface="Carlito"/>
                <a:cs typeface="Carlito"/>
              </a:rPr>
              <a:t>±1.</a:t>
            </a:r>
            <a:endParaRPr lang="en-US" dirty="0">
              <a:latin typeface="Carlito"/>
              <a:cs typeface="Carlito"/>
            </a:endParaRPr>
          </a:p>
          <a:p>
            <a:pPr marL="280670" indent="-127000">
              <a:spcBef>
                <a:spcPts val="275"/>
              </a:spcBef>
              <a:tabLst>
                <a:tab pos="281305" algn="l"/>
              </a:tabLst>
            </a:pPr>
            <a:r>
              <a:rPr lang="en-US" i="1" spc="5" dirty="0">
                <a:latin typeface="Carlito"/>
                <a:cs typeface="Carlito"/>
              </a:rPr>
              <a:t>If </a:t>
            </a:r>
            <a:r>
              <a:rPr lang="en-US" i="1" spc="10" dirty="0" err="1">
                <a:latin typeface="Carlito"/>
                <a:cs typeface="Carlito"/>
              </a:rPr>
              <a:t>a|b</a:t>
            </a:r>
            <a:r>
              <a:rPr lang="en-US" i="1" spc="10" dirty="0">
                <a:latin typeface="Carlito"/>
                <a:cs typeface="Carlito"/>
              </a:rPr>
              <a:t> </a:t>
            </a:r>
            <a:r>
              <a:rPr lang="en-US" i="1" spc="15" dirty="0">
                <a:latin typeface="Carlito"/>
                <a:cs typeface="Carlito"/>
              </a:rPr>
              <a:t>and </a:t>
            </a:r>
            <a:r>
              <a:rPr lang="en-US" i="1" spc="10" dirty="0" err="1">
                <a:latin typeface="Carlito"/>
                <a:cs typeface="Carlito"/>
              </a:rPr>
              <a:t>b|a</a:t>
            </a:r>
            <a:r>
              <a:rPr lang="en-US" i="1" spc="10" dirty="0">
                <a:latin typeface="Carlito"/>
                <a:cs typeface="Carlito"/>
              </a:rPr>
              <a:t>, </a:t>
            </a:r>
            <a:r>
              <a:rPr lang="en-US" i="1" spc="15" dirty="0">
                <a:latin typeface="Carlito"/>
                <a:cs typeface="Carlito"/>
              </a:rPr>
              <a:t>then a =</a:t>
            </a:r>
            <a:r>
              <a:rPr lang="en-US" i="1" spc="10" dirty="0">
                <a:latin typeface="Carlito"/>
                <a:cs typeface="Carlito"/>
              </a:rPr>
              <a:t> </a:t>
            </a:r>
            <a:r>
              <a:rPr lang="en-US" i="1" spc="15" dirty="0">
                <a:latin typeface="Carlito"/>
                <a:cs typeface="Carlito"/>
              </a:rPr>
              <a:t>±b.</a:t>
            </a:r>
            <a:endParaRPr lang="en-US" dirty="0">
              <a:latin typeface="Carlito"/>
              <a:cs typeface="Carlito"/>
            </a:endParaRPr>
          </a:p>
          <a:p>
            <a:pPr marL="280670" indent="-127000">
              <a:spcBef>
                <a:spcPts val="270"/>
              </a:spcBef>
              <a:tabLst>
                <a:tab pos="281305" algn="l"/>
              </a:tabLst>
            </a:pPr>
            <a:r>
              <a:rPr lang="en-US" i="1" spc="10" dirty="0">
                <a:latin typeface="Carlito"/>
                <a:cs typeface="Carlito"/>
              </a:rPr>
              <a:t>Any </a:t>
            </a:r>
            <a:r>
              <a:rPr lang="en-US" i="1" spc="15" dirty="0">
                <a:latin typeface="Carlito"/>
                <a:cs typeface="Carlito"/>
              </a:rPr>
              <a:t>b </a:t>
            </a:r>
            <a:r>
              <a:rPr lang="en-US" i="1" spc="10" dirty="0">
                <a:latin typeface="Carlito"/>
                <a:cs typeface="Carlito"/>
              </a:rPr>
              <a:t>/= </a:t>
            </a:r>
            <a:r>
              <a:rPr lang="en-US" i="1" spc="15" dirty="0">
                <a:latin typeface="Carlito"/>
                <a:cs typeface="Carlito"/>
              </a:rPr>
              <a:t>0 </a:t>
            </a:r>
            <a:r>
              <a:rPr lang="en-US" i="1" spc="10" dirty="0">
                <a:latin typeface="Carlito"/>
                <a:cs typeface="Carlito"/>
              </a:rPr>
              <a:t>divides </a:t>
            </a:r>
            <a:r>
              <a:rPr lang="en-US" i="1" spc="5" dirty="0">
                <a:latin typeface="Carlito"/>
                <a:cs typeface="Carlito"/>
              </a:rPr>
              <a:t>0.</a:t>
            </a:r>
            <a:endParaRPr lang="en-US" dirty="0">
              <a:latin typeface="Carlito"/>
              <a:cs typeface="Carlito"/>
            </a:endParaRPr>
          </a:p>
          <a:p>
            <a:pPr marL="255270" indent="-100965">
              <a:spcBef>
                <a:spcPts val="275"/>
              </a:spcBef>
              <a:tabLst>
                <a:tab pos="255270" algn="l"/>
              </a:tabLst>
            </a:pPr>
            <a:r>
              <a:rPr lang="en-US" i="1" spc="5" dirty="0">
                <a:latin typeface="Carlito"/>
                <a:cs typeface="Carlito"/>
              </a:rPr>
              <a:t>If </a:t>
            </a:r>
            <a:r>
              <a:rPr lang="en-US" i="1" spc="15" dirty="0">
                <a:latin typeface="Carlito"/>
                <a:cs typeface="Carlito"/>
              </a:rPr>
              <a:t>a | b and b | </a:t>
            </a:r>
            <a:r>
              <a:rPr lang="en-US" i="1" spc="10" dirty="0">
                <a:latin typeface="Carlito"/>
                <a:cs typeface="Carlito"/>
              </a:rPr>
              <a:t>c, then </a:t>
            </a:r>
            <a:r>
              <a:rPr lang="en-US" i="1" spc="15" dirty="0">
                <a:latin typeface="Carlito"/>
                <a:cs typeface="Carlito"/>
              </a:rPr>
              <a:t>a |</a:t>
            </a:r>
            <a:r>
              <a:rPr lang="en-US" i="1" spc="-35" dirty="0">
                <a:latin typeface="Carlito"/>
                <a:cs typeface="Carlito"/>
              </a:rPr>
              <a:t> </a:t>
            </a:r>
            <a:r>
              <a:rPr lang="en-US" i="1" spc="15" dirty="0">
                <a:latin typeface="Carlito"/>
                <a:cs typeface="Carlito"/>
              </a:rPr>
              <a:t>c</a:t>
            </a:r>
            <a:endParaRPr lang="en-US" dirty="0">
              <a:latin typeface="Carlito"/>
              <a:cs typeface="Carlito"/>
            </a:endParaRPr>
          </a:p>
          <a:p>
            <a:pPr marL="288290">
              <a:lnSpc>
                <a:spcPct val="100000"/>
              </a:lnSpc>
              <a:spcBef>
                <a:spcPts val="235"/>
              </a:spcBef>
            </a:pPr>
            <a:r>
              <a:rPr lang="en-US" sz="2000" spc="10" dirty="0">
                <a:latin typeface="Arial"/>
                <a:cs typeface="Arial"/>
              </a:rPr>
              <a:t>–</a:t>
            </a:r>
            <a:r>
              <a:rPr lang="en-US" sz="2000" spc="-25" dirty="0">
                <a:latin typeface="Arial"/>
                <a:cs typeface="Arial"/>
              </a:rPr>
              <a:t> </a:t>
            </a:r>
            <a:r>
              <a:rPr lang="en-US" sz="2000" i="1" spc="5" dirty="0">
                <a:latin typeface="Carlito"/>
                <a:cs typeface="Carlito"/>
              </a:rPr>
              <a:t>e.g. </a:t>
            </a:r>
            <a:r>
              <a:rPr lang="en-US" sz="2000" spc="-10" dirty="0">
                <a:latin typeface="Trebuchet MS"/>
                <a:cs typeface="Trebuchet MS"/>
              </a:rPr>
              <a:t>11</a:t>
            </a:r>
            <a:r>
              <a:rPr lang="en-US" sz="2000" spc="-55" dirty="0">
                <a:latin typeface="Trebuchet MS"/>
                <a:cs typeface="Trebuchet MS"/>
              </a:rPr>
              <a:t> </a:t>
            </a:r>
            <a:r>
              <a:rPr lang="en-US" sz="2000" spc="-45" dirty="0">
                <a:latin typeface="Trebuchet MS"/>
                <a:cs typeface="Trebuchet MS"/>
              </a:rPr>
              <a:t>|</a:t>
            </a:r>
            <a:r>
              <a:rPr lang="en-US" sz="2000" spc="-60" dirty="0">
                <a:latin typeface="Trebuchet MS"/>
                <a:cs typeface="Trebuchet MS"/>
              </a:rPr>
              <a:t> </a:t>
            </a:r>
            <a:r>
              <a:rPr lang="en-US" sz="2000" spc="-10" dirty="0">
                <a:latin typeface="Trebuchet MS"/>
                <a:cs typeface="Trebuchet MS"/>
              </a:rPr>
              <a:t>66</a:t>
            </a:r>
            <a:r>
              <a:rPr lang="en-US" sz="2000" spc="-50" dirty="0">
                <a:latin typeface="Trebuchet MS"/>
                <a:cs typeface="Trebuchet MS"/>
              </a:rPr>
              <a:t> </a:t>
            </a:r>
            <a:r>
              <a:rPr lang="en-US" sz="2000" spc="-20" dirty="0">
                <a:latin typeface="Trebuchet MS"/>
                <a:cs typeface="Trebuchet MS"/>
              </a:rPr>
              <a:t>and</a:t>
            </a:r>
            <a:r>
              <a:rPr lang="en-US" sz="2000" spc="-65" dirty="0">
                <a:latin typeface="Trebuchet MS"/>
                <a:cs typeface="Trebuchet MS"/>
              </a:rPr>
              <a:t> </a:t>
            </a:r>
            <a:r>
              <a:rPr lang="en-US" sz="2000" spc="-10" dirty="0">
                <a:latin typeface="Trebuchet MS"/>
                <a:cs typeface="Trebuchet MS"/>
              </a:rPr>
              <a:t>66</a:t>
            </a:r>
            <a:r>
              <a:rPr lang="en-US" sz="2000" spc="-50" dirty="0">
                <a:latin typeface="Trebuchet MS"/>
                <a:cs typeface="Trebuchet MS"/>
              </a:rPr>
              <a:t> </a:t>
            </a:r>
            <a:r>
              <a:rPr lang="en-US" sz="2000" spc="-45" dirty="0">
                <a:latin typeface="Trebuchet MS"/>
                <a:cs typeface="Trebuchet MS"/>
              </a:rPr>
              <a:t>|</a:t>
            </a:r>
            <a:r>
              <a:rPr lang="en-US" sz="2000" spc="-60" dirty="0">
                <a:latin typeface="Trebuchet MS"/>
                <a:cs typeface="Trebuchet MS"/>
              </a:rPr>
              <a:t> </a:t>
            </a:r>
            <a:r>
              <a:rPr lang="en-US" sz="2000" spc="-10" dirty="0">
                <a:latin typeface="Trebuchet MS"/>
                <a:cs typeface="Trebuchet MS"/>
              </a:rPr>
              <a:t>198</a:t>
            </a:r>
            <a:r>
              <a:rPr lang="en-US" sz="2000" spc="-50" dirty="0">
                <a:latin typeface="Trebuchet MS"/>
                <a:cs typeface="Trebuchet MS"/>
              </a:rPr>
              <a:t> </a:t>
            </a:r>
            <a:r>
              <a:rPr lang="en-US" sz="2000" spc="-45" dirty="0">
                <a:latin typeface="Trebuchet MS"/>
                <a:cs typeface="Trebuchet MS"/>
              </a:rPr>
              <a:t>x</a:t>
            </a:r>
            <a:r>
              <a:rPr lang="en-US" sz="2000" spc="-55" dirty="0">
                <a:latin typeface="Trebuchet MS"/>
                <a:cs typeface="Trebuchet MS"/>
              </a:rPr>
              <a:t> </a:t>
            </a:r>
            <a:r>
              <a:rPr lang="en-US" sz="2000" spc="-10" dirty="0">
                <a:latin typeface="Trebuchet MS"/>
                <a:cs typeface="Trebuchet MS"/>
              </a:rPr>
              <a:t>11</a:t>
            </a:r>
            <a:r>
              <a:rPr lang="en-US" sz="2000" spc="-55" dirty="0">
                <a:latin typeface="Trebuchet MS"/>
                <a:cs typeface="Trebuchet MS"/>
              </a:rPr>
              <a:t> </a:t>
            </a:r>
            <a:r>
              <a:rPr lang="en-US" sz="2000" spc="-45" dirty="0">
                <a:latin typeface="Trebuchet MS"/>
                <a:cs typeface="Trebuchet MS"/>
              </a:rPr>
              <a:t>|</a:t>
            </a:r>
            <a:r>
              <a:rPr lang="en-US" sz="2000" spc="-60" dirty="0">
                <a:latin typeface="Trebuchet MS"/>
                <a:cs typeface="Trebuchet MS"/>
              </a:rPr>
              <a:t> </a:t>
            </a:r>
            <a:r>
              <a:rPr lang="en-US" sz="2000" spc="-10" dirty="0">
                <a:latin typeface="Trebuchet MS"/>
                <a:cs typeface="Trebuchet MS"/>
              </a:rPr>
              <a:t>198</a:t>
            </a:r>
            <a:endParaRPr lang="en-US" sz="2000" dirty="0">
              <a:latin typeface="Trebuchet MS"/>
              <a:cs typeface="Trebuchet MS"/>
            </a:endParaRPr>
          </a:p>
          <a:p>
            <a:pPr marL="255270" indent="-100965">
              <a:spcBef>
                <a:spcPts val="260"/>
              </a:spcBef>
              <a:tabLst>
                <a:tab pos="255270" algn="l"/>
              </a:tabLst>
            </a:pPr>
            <a:r>
              <a:rPr lang="en-US" spc="-35" dirty="0">
                <a:latin typeface="Trebuchet MS"/>
                <a:cs typeface="Trebuchet MS"/>
              </a:rPr>
              <a:t>If </a:t>
            </a:r>
            <a:r>
              <a:rPr lang="en-US" i="1" spc="10" dirty="0" err="1">
                <a:latin typeface="Carlito"/>
                <a:cs typeface="Carlito"/>
              </a:rPr>
              <a:t>b|g</a:t>
            </a:r>
            <a:r>
              <a:rPr lang="en-US" i="1" spc="10" dirty="0">
                <a:latin typeface="Carlito"/>
                <a:cs typeface="Carlito"/>
              </a:rPr>
              <a:t> </a:t>
            </a:r>
            <a:r>
              <a:rPr lang="en-US" i="1" spc="15" dirty="0">
                <a:latin typeface="Carlito"/>
                <a:cs typeface="Carlito"/>
              </a:rPr>
              <a:t>and </a:t>
            </a:r>
            <a:r>
              <a:rPr lang="en-US" i="1" spc="10" dirty="0" err="1">
                <a:latin typeface="Carlito"/>
                <a:cs typeface="Carlito"/>
              </a:rPr>
              <a:t>b|h</a:t>
            </a:r>
            <a:r>
              <a:rPr lang="en-US" i="1" spc="10" dirty="0">
                <a:latin typeface="Carlito"/>
                <a:cs typeface="Carlito"/>
              </a:rPr>
              <a:t>, </a:t>
            </a:r>
            <a:r>
              <a:rPr lang="en-US" i="1" spc="15" dirty="0">
                <a:latin typeface="Carlito"/>
                <a:cs typeface="Carlito"/>
              </a:rPr>
              <a:t>then </a:t>
            </a:r>
            <a:r>
              <a:rPr lang="en-US" i="1" spc="10" dirty="0">
                <a:latin typeface="Carlito"/>
                <a:cs typeface="Carlito"/>
              </a:rPr>
              <a:t>b|(mg </a:t>
            </a:r>
            <a:r>
              <a:rPr lang="en-US" i="1" spc="15" dirty="0">
                <a:latin typeface="Carlito"/>
                <a:cs typeface="Carlito"/>
              </a:rPr>
              <a:t>+</a:t>
            </a:r>
            <a:r>
              <a:rPr lang="en-US" i="1" spc="-5" dirty="0">
                <a:latin typeface="Carlito"/>
                <a:cs typeface="Carlito"/>
              </a:rPr>
              <a:t> </a:t>
            </a:r>
            <a:r>
              <a:rPr lang="en-US" i="1" spc="10" dirty="0" err="1">
                <a:latin typeface="Carlito"/>
                <a:cs typeface="Carlito"/>
              </a:rPr>
              <a:t>nh</a:t>
            </a:r>
            <a:r>
              <a:rPr lang="en-US" i="1" spc="10" dirty="0">
                <a:latin typeface="Carlito"/>
                <a:cs typeface="Carlito"/>
              </a:rPr>
              <a:t>)</a:t>
            </a:r>
            <a:endParaRPr lang="en-US" dirty="0">
              <a:latin typeface="Carlito"/>
              <a:cs typeface="Carlito"/>
            </a:endParaRPr>
          </a:p>
          <a:p>
            <a:pPr marL="288290">
              <a:lnSpc>
                <a:spcPct val="100000"/>
              </a:lnSpc>
              <a:spcBef>
                <a:spcPts val="234"/>
              </a:spcBef>
            </a:pPr>
            <a:r>
              <a:rPr lang="en-US" sz="2000" i="1" dirty="0">
                <a:latin typeface="Carlito"/>
                <a:cs typeface="Carlito"/>
              </a:rPr>
              <a:t>for </a:t>
            </a:r>
            <a:r>
              <a:rPr lang="en-US" sz="2000" i="1" spc="5" dirty="0">
                <a:latin typeface="Carlito"/>
                <a:cs typeface="Carlito"/>
              </a:rPr>
              <a:t>arbitrary </a:t>
            </a:r>
            <a:r>
              <a:rPr lang="en-US" sz="2000" i="1" dirty="0">
                <a:latin typeface="Carlito"/>
                <a:cs typeface="Carlito"/>
              </a:rPr>
              <a:t>integers </a:t>
            </a:r>
            <a:r>
              <a:rPr lang="en-US" sz="2000" i="1" spc="15" dirty="0">
                <a:latin typeface="Carlito"/>
                <a:cs typeface="Carlito"/>
              </a:rPr>
              <a:t>m </a:t>
            </a:r>
            <a:r>
              <a:rPr lang="en-US" sz="2000" i="1" spc="5" dirty="0">
                <a:latin typeface="Carlito"/>
                <a:cs typeface="Carlito"/>
              </a:rPr>
              <a:t>and</a:t>
            </a:r>
            <a:r>
              <a:rPr lang="en-US" sz="2000" i="1" spc="-5" dirty="0">
                <a:latin typeface="Carlito"/>
                <a:cs typeface="Carlito"/>
              </a:rPr>
              <a:t> </a:t>
            </a:r>
            <a:r>
              <a:rPr lang="en-US" sz="2000" i="1" spc="10" dirty="0">
                <a:latin typeface="Carlito"/>
                <a:cs typeface="Carlito"/>
              </a:rPr>
              <a:t>n</a:t>
            </a:r>
            <a:endParaRPr lang="en-US" sz="2000" dirty="0">
              <a:latin typeface="Carlito"/>
              <a:cs typeface="Carlito"/>
            </a:endParaRPr>
          </a:p>
          <a:p>
            <a:pPr marL="372110">
              <a:lnSpc>
                <a:spcPct val="100000"/>
              </a:lnSpc>
              <a:spcBef>
                <a:spcPts val="220"/>
              </a:spcBef>
            </a:pPr>
            <a:r>
              <a:rPr lang="en-US" sz="2000" i="1" spc="5" dirty="0">
                <a:latin typeface="Carlito"/>
                <a:cs typeface="Carlito"/>
              </a:rPr>
              <a:t>e.g. </a:t>
            </a:r>
            <a:r>
              <a:rPr lang="en-US" sz="2000" i="1" spc="10" dirty="0">
                <a:latin typeface="Carlito"/>
                <a:cs typeface="Carlito"/>
              </a:rPr>
              <a:t>b = </a:t>
            </a:r>
            <a:r>
              <a:rPr lang="en-US" sz="2000" i="1" spc="5" dirty="0">
                <a:latin typeface="Carlito"/>
                <a:cs typeface="Carlito"/>
              </a:rPr>
              <a:t>7; </a:t>
            </a:r>
            <a:r>
              <a:rPr lang="en-US" sz="2000" i="1" spc="10" dirty="0">
                <a:latin typeface="Carlito"/>
                <a:cs typeface="Carlito"/>
              </a:rPr>
              <a:t>g = </a:t>
            </a:r>
            <a:r>
              <a:rPr lang="en-US" sz="2000" i="1" spc="5" dirty="0">
                <a:latin typeface="Carlito"/>
                <a:cs typeface="Carlito"/>
              </a:rPr>
              <a:t>14; </a:t>
            </a:r>
            <a:r>
              <a:rPr lang="en-US" sz="2000" i="1" spc="10" dirty="0">
                <a:latin typeface="Carlito"/>
                <a:cs typeface="Carlito"/>
              </a:rPr>
              <a:t>h = </a:t>
            </a:r>
            <a:r>
              <a:rPr lang="en-US" sz="2000" i="1" spc="5" dirty="0">
                <a:latin typeface="Carlito"/>
                <a:cs typeface="Carlito"/>
              </a:rPr>
              <a:t>63; </a:t>
            </a:r>
            <a:r>
              <a:rPr lang="en-US" sz="2000" i="1" spc="15" dirty="0">
                <a:latin typeface="Carlito"/>
                <a:cs typeface="Carlito"/>
              </a:rPr>
              <a:t>m </a:t>
            </a:r>
            <a:r>
              <a:rPr lang="en-US" sz="2000" i="1" spc="10" dirty="0">
                <a:latin typeface="Carlito"/>
                <a:cs typeface="Carlito"/>
              </a:rPr>
              <a:t>= </a:t>
            </a:r>
            <a:r>
              <a:rPr lang="en-US" sz="2000" i="1" spc="5" dirty="0">
                <a:latin typeface="Carlito"/>
                <a:cs typeface="Carlito"/>
              </a:rPr>
              <a:t>3; </a:t>
            </a:r>
            <a:r>
              <a:rPr lang="en-US" sz="2000" i="1" spc="10" dirty="0">
                <a:latin typeface="Carlito"/>
                <a:cs typeface="Carlito"/>
              </a:rPr>
              <a:t>n =</a:t>
            </a:r>
            <a:r>
              <a:rPr lang="en-US" sz="2000" i="1" spc="-80" dirty="0">
                <a:latin typeface="Carlito"/>
                <a:cs typeface="Carlito"/>
              </a:rPr>
              <a:t> </a:t>
            </a:r>
            <a:r>
              <a:rPr lang="en-US" sz="2000" i="1" spc="10" dirty="0">
                <a:latin typeface="Carlito"/>
                <a:cs typeface="Carlito"/>
              </a:rPr>
              <a:t>2</a:t>
            </a:r>
            <a:endParaRPr lang="en-US" sz="2000" dirty="0">
              <a:latin typeface="Carlito"/>
              <a:cs typeface="Carlito"/>
            </a:endParaRPr>
          </a:p>
          <a:p>
            <a:pPr marL="372110">
              <a:lnSpc>
                <a:spcPct val="100000"/>
              </a:lnSpc>
              <a:spcBef>
                <a:spcPts val="220"/>
              </a:spcBef>
            </a:pPr>
            <a:r>
              <a:rPr lang="en-US" sz="2000" i="1" spc="5" dirty="0">
                <a:latin typeface="Carlito"/>
                <a:cs typeface="Carlito"/>
              </a:rPr>
              <a:t>hence 7|14 and</a:t>
            </a:r>
            <a:r>
              <a:rPr lang="en-US" sz="2000" i="1" spc="10" dirty="0">
                <a:latin typeface="Carlito"/>
                <a:cs typeface="Carlito"/>
              </a:rPr>
              <a:t> </a:t>
            </a:r>
            <a:r>
              <a:rPr lang="en-US" sz="2000" i="1" spc="5" dirty="0">
                <a:latin typeface="Carlito"/>
                <a:cs typeface="Carlito"/>
              </a:rPr>
              <a:t>7|63</a:t>
            </a:r>
            <a:endParaRPr lang="en-US" sz="2000" dirty="0">
              <a:latin typeface="Carlito"/>
              <a:cs typeface="Carlito"/>
            </a:endParaRPr>
          </a:p>
          <a:p>
            <a:endParaRPr lang="en-US" dirty="0"/>
          </a:p>
        </p:txBody>
      </p:sp>
    </p:spTree>
    <p:extLst>
      <p:ext uri="{BB962C8B-B14F-4D97-AF65-F5344CB8AC3E}">
        <p14:creationId xmlns:p14="http://schemas.microsoft.com/office/powerpoint/2010/main" val="164105071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en-US" smtClean="0"/>
              <a:t>Simple Secret Key Distribution</a:t>
            </a:r>
            <a:endParaRPr lang="en-AU" altLang="en-US" smtClean="0"/>
          </a:p>
        </p:txBody>
      </p:sp>
      <p:sp>
        <p:nvSpPr>
          <p:cNvPr id="24579" name="Rectangle 3"/>
          <p:cNvSpPr>
            <a:spLocks noGrp="1" noChangeArrowheads="1"/>
          </p:cNvSpPr>
          <p:nvPr>
            <p:ph idx="1"/>
          </p:nvPr>
        </p:nvSpPr>
        <p:spPr/>
        <p:txBody>
          <a:bodyPr>
            <a:normAutofit fontScale="85000" lnSpcReduction="10000"/>
          </a:bodyPr>
          <a:lstStyle/>
          <a:p>
            <a:r>
              <a:rPr lang="en-US" altLang="en-US" smtClean="0"/>
              <a:t>proposed by Merkle in 1979</a:t>
            </a:r>
          </a:p>
          <a:p>
            <a:pPr lvl="1"/>
            <a:r>
              <a:rPr lang="en-US" altLang="en-US" sz="2400"/>
              <a:t>A generates a new temporary public key pair</a:t>
            </a:r>
          </a:p>
          <a:p>
            <a:pPr lvl="1"/>
            <a:r>
              <a:rPr lang="en-US" altLang="en-US" sz="2400"/>
              <a:t>A sends B the public key and their identity</a:t>
            </a:r>
          </a:p>
          <a:p>
            <a:pPr lvl="1"/>
            <a:r>
              <a:rPr lang="en-US" altLang="en-US" sz="2400"/>
              <a:t>B generates a session key K sends it to A encrypted using the supplied public key</a:t>
            </a:r>
          </a:p>
          <a:p>
            <a:pPr lvl="1"/>
            <a:r>
              <a:rPr lang="en-US" altLang="en-US" sz="2400"/>
              <a:t>A decrypts the session key and both use (discard keys)</a:t>
            </a:r>
          </a:p>
          <a:p>
            <a:r>
              <a:rPr lang="en-US" altLang="en-US" smtClean="0"/>
              <a:t>problem is that an opponent can intercept and impersonate both halves of protocol</a:t>
            </a:r>
          </a:p>
          <a:p>
            <a:pPr lvl="1"/>
            <a:r>
              <a:rPr lang="en-US" altLang="en-US" sz="2400"/>
              <a:t>adversary who can intercept messages and then either relay the intercepted message or substitute another message </a:t>
            </a:r>
            <a:endParaRPr lang="en-AU" altLang="en-US" sz="2400"/>
          </a:p>
        </p:txBody>
      </p:sp>
    </p:spTree>
    <p:extLst>
      <p:ext uri="{BB962C8B-B14F-4D97-AF65-F5344CB8AC3E}">
        <p14:creationId xmlns:p14="http://schemas.microsoft.com/office/powerpoint/2010/main" val="296575501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ltLang="en-US" smtClean="0"/>
              <a:t>Man in the Middle Attack</a:t>
            </a:r>
          </a:p>
        </p:txBody>
      </p:sp>
      <p:sp>
        <p:nvSpPr>
          <p:cNvPr id="25603" name="Content Placeholder 2"/>
          <p:cNvSpPr>
            <a:spLocks noGrp="1"/>
          </p:cNvSpPr>
          <p:nvPr>
            <p:ph idx="1"/>
          </p:nvPr>
        </p:nvSpPr>
        <p:spPr/>
        <p:txBody>
          <a:bodyPr>
            <a:normAutofit fontScale="70000" lnSpcReduction="20000"/>
          </a:bodyPr>
          <a:lstStyle/>
          <a:p>
            <a:endParaRPr lang="en-US" altLang="en-US" sz="2800"/>
          </a:p>
          <a:p>
            <a:endParaRPr lang="en-US" altLang="en-US" sz="2800"/>
          </a:p>
          <a:p>
            <a:r>
              <a:rPr lang="en-US" altLang="en-US" sz="2800"/>
              <a:t>A generates a public/private key pair {PU</a:t>
            </a:r>
            <a:r>
              <a:rPr lang="en-US" altLang="en-US" sz="2800" baseline="-25000"/>
              <a:t>a</a:t>
            </a:r>
            <a:r>
              <a:rPr lang="en-US" altLang="en-US" sz="2800"/>
              <a:t>, PR</a:t>
            </a:r>
            <a:r>
              <a:rPr lang="en-US" altLang="en-US" sz="2800" baseline="-25000"/>
              <a:t>a</a:t>
            </a:r>
            <a:r>
              <a:rPr lang="en-US" altLang="en-US" sz="2800"/>
              <a:t>} and transmits a message intended for B consisting of PU</a:t>
            </a:r>
            <a:r>
              <a:rPr lang="en-US" altLang="en-US" sz="2800" baseline="-25000"/>
              <a:t>a</a:t>
            </a:r>
            <a:r>
              <a:rPr lang="en-US" altLang="en-US" sz="2800"/>
              <a:t> and an identifier of A, ID</a:t>
            </a:r>
            <a:r>
              <a:rPr lang="en-US" altLang="en-US" sz="2800" baseline="-25000"/>
              <a:t>A</a:t>
            </a:r>
            <a:r>
              <a:rPr lang="en-US" altLang="en-US" sz="2800"/>
              <a:t>.</a:t>
            </a:r>
          </a:p>
          <a:p>
            <a:r>
              <a:rPr lang="en-US" altLang="en-US" sz="2800"/>
              <a:t>E intercepts the message, creates its own public/private key pair {PU</a:t>
            </a:r>
            <a:r>
              <a:rPr lang="en-US" altLang="en-US" sz="2800" baseline="-25000"/>
              <a:t>e</a:t>
            </a:r>
            <a:r>
              <a:rPr lang="en-US" altLang="en-US" sz="2800"/>
              <a:t>, PR</a:t>
            </a:r>
            <a:r>
              <a:rPr lang="en-US" altLang="en-US" sz="2800" baseline="-25000"/>
              <a:t>e</a:t>
            </a:r>
            <a:r>
              <a:rPr lang="en-US" altLang="en-US" sz="2800"/>
              <a:t>} and transmits PU</a:t>
            </a:r>
            <a:r>
              <a:rPr lang="en-US" altLang="en-US" sz="2800" baseline="-25000"/>
              <a:t>e</a:t>
            </a:r>
            <a:r>
              <a:rPr lang="en-US" altLang="en-US" sz="2800"/>
              <a:t>||ID</a:t>
            </a:r>
            <a:r>
              <a:rPr lang="en-US" altLang="en-US" sz="2800" baseline="-25000"/>
              <a:t>A</a:t>
            </a:r>
            <a:r>
              <a:rPr lang="en-US" altLang="en-US" sz="2800"/>
              <a:t> to B.</a:t>
            </a:r>
          </a:p>
          <a:p>
            <a:r>
              <a:rPr lang="en-US" altLang="en-US" sz="2800"/>
              <a:t>B generates a secret key, K</a:t>
            </a:r>
            <a:r>
              <a:rPr lang="en-US" altLang="en-US" sz="2800" baseline="-25000"/>
              <a:t>s</a:t>
            </a:r>
            <a:r>
              <a:rPr lang="en-US" altLang="en-US" sz="2800"/>
              <a:t>, and transmits E(PU</a:t>
            </a:r>
            <a:r>
              <a:rPr lang="en-US" altLang="en-US" sz="2800" baseline="-25000"/>
              <a:t>e</a:t>
            </a:r>
            <a:r>
              <a:rPr lang="en-US" altLang="en-US" sz="2800"/>
              <a:t>, K</a:t>
            </a:r>
            <a:r>
              <a:rPr lang="en-US" altLang="en-US" sz="2800" baseline="-25000"/>
              <a:t>s</a:t>
            </a:r>
            <a:r>
              <a:rPr lang="en-US" altLang="en-US" sz="2800"/>
              <a:t>).</a:t>
            </a:r>
          </a:p>
          <a:p>
            <a:r>
              <a:rPr lang="en-US" altLang="en-US" sz="2800"/>
              <a:t>E intercepts the message, and learns K</a:t>
            </a:r>
            <a:r>
              <a:rPr lang="en-US" altLang="en-US" sz="2800" baseline="-25000"/>
              <a:t>s</a:t>
            </a:r>
            <a:r>
              <a:rPr lang="en-US" altLang="en-US" sz="2800"/>
              <a:t> by computing D(PR</a:t>
            </a:r>
            <a:r>
              <a:rPr lang="en-US" altLang="en-US" sz="2800" baseline="-25000"/>
              <a:t>e</a:t>
            </a:r>
            <a:r>
              <a:rPr lang="en-US" altLang="en-US" sz="2800"/>
              <a:t>, E(PU</a:t>
            </a:r>
            <a:r>
              <a:rPr lang="en-US" altLang="en-US" sz="2800" baseline="-25000"/>
              <a:t>e</a:t>
            </a:r>
            <a:r>
              <a:rPr lang="en-US" altLang="en-US" sz="2800"/>
              <a:t>, K</a:t>
            </a:r>
            <a:r>
              <a:rPr lang="en-US" altLang="en-US" sz="2800" baseline="-25000"/>
              <a:t>s</a:t>
            </a:r>
            <a:r>
              <a:rPr lang="en-US" altLang="en-US" sz="2800"/>
              <a:t>)).</a:t>
            </a:r>
          </a:p>
          <a:p>
            <a:r>
              <a:rPr lang="en-US" altLang="en-US" sz="2800"/>
              <a:t>E transmits E(PU</a:t>
            </a:r>
            <a:r>
              <a:rPr lang="en-US" altLang="en-US" sz="2800" baseline="-25000"/>
              <a:t>a</a:t>
            </a:r>
            <a:r>
              <a:rPr lang="en-US" altLang="en-US" sz="2800"/>
              <a:t>, K</a:t>
            </a:r>
            <a:r>
              <a:rPr lang="en-US" altLang="en-US" sz="2800" baseline="-25000"/>
              <a:t>s</a:t>
            </a:r>
            <a:r>
              <a:rPr lang="en-US" altLang="en-US" sz="2800"/>
              <a:t>) to A.</a:t>
            </a:r>
          </a:p>
          <a:p>
            <a:endParaRPr lang="en-US" altLang="en-US" sz="2800"/>
          </a:p>
        </p:txBody>
      </p:sp>
      <p:sp>
        <p:nvSpPr>
          <p:cNvPr id="25607" name="AutoShape 2" descr="mk:@MSITStore:C:\Users\monther\Documents\Monther's%20Files\Teaching\2009\09%20fall\776\Cryptography%20And%20Network%20Security%204th%20Edition%202005%20.chm::/0131873164/images/10fig05.jpg"/>
          <p:cNvSpPr>
            <a:spLocks noChangeAspect="1" noChangeArrowheads="1"/>
          </p:cNvSpPr>
          <p:nvPr/>
        </p:nvSpPr>
        <p:spPr bwMode="auto">
          <a:xfrm>
            <a:off x="1679575" y="-427038"/>
            <a:ext cx="4762500" cy="895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pic>
        <p:nvPicPr>
          <p:cNvPr id="2560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5622" y="2000957"/>
            <a:ext cx="7072312" cy="133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869211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en-US" sz="4000"/>
              <a:t>Public-Key Distribution of Secret Keys</a:t>
            </a:r>
            <a:endParaRPr lang="en-AU" altLang="en-US" sz="4000"/>
          </a:p>
        </p:txBody>
      </p:sp>
      <p:sp>
        <p:nvSpPr>
          <p:cNvPr id="26627" name="Rectangle 3"/>
          <p:cNvSpPr>
            <a:spLocks noGrp="1" noChangeArrowheads="1"/>
          </p:cNvSpPr>
          <p:nvPr>
            <p:ph idx="1"/>
          </p:nvPr>
        </p:nvSpPr>
        <p:spPr/>
        <p:txBody>
          <a:bodyPr/>
          <a:lstStyle/>
          <a:p>
            <a:r>
              <a:rPr lang="en-US" altLang="en-US" smtClean="0"/>
              <a:t>if have securely exchanged public-keys:</a:t>
            </a:r>
            <a:endParaRPr lang="en-AU" altLang="en-US" smtClean="0"/>
          </a:p>
        </p:txBody>
      </p:sp>
      <p:pic>
        <p:nvPicPr>
          <p:cNvPr id="26628" name="Picture 5" descr="Key_Distribution6.pdf                                          00156198  Mnementh                      BEAE7A2F:"/>
          <p:cNvPicPr>
            <a:picLocks noChangeAspect="1" noChangeArrowheads="1"/>
          </p:cNvPicPr>
          <p:nvPr/>
        </p:nvPicPr>
        <p:blipFill>
          <a:blip r:embed="rId3">
            <a:extLst>
              <a:ext uri="{28A0092B-C50C-407E-A947-70E740481C1C}">
                <a14:useLocalDpi xmlns:a14="http://schemas.microsoft.com/office/drawing/2010/main" val="0"/>
              </a:ext>
            </a:extLst>
          </a:blip>
          <a:srcRect t="9265" b="27794"/>
          <a:stretch>
            <a:fillRect/>
          </a:stretch>
        </p:blipFill>
        <p:spPr bwMode="auto">
          <a:xfrm>
            <a:off x="3386667" y="3059076"/>
            <a:ext cx="6509848" cy="3166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9154628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en-US" smtClean="0"/>
              <a:t>Hybrid Key Distribution</a:t>
            </a:r>
            <a:endParaRPr lang="en-AU" altLang="en-US" smtClean="0"/>
          </a:p>
        </p:txBody>
      </p:sp>
      <p:sp>
        <p:nvSpPr>
          <p:cNvPr id="27651" name="Rectangle 3"/>
          <p:cNvSpPr>
            <a:spLocks noGrp="1" noChangeArrowheads="1"/>
          </p:cNvSpPr>
          <p:nvPr>
            <p:ph idx="1"/>
          </p:nvPr>
        </p:nvSpPr>
        <p:spPr/>
        <p:txBody>
          <a:bodyPr>
            <a:normAutofit fontScale="92500" lnSpcReduction="20000"/>
          </a:bodyPr>
          <a:lstStyle/>
          <a:p>
            <a:r>
              <a:rPr lang="en-AU" altLang="en-US" smtClean="0"/>
              <a:t>retain use of private-key KDC</a:t>
            </a:r>
          </a:p>
          <a:p>
            <a:r>
              <a:rPr lang="en-AU" altLang="en-US" smtClean="0"/>
              <a:t>shares secret master key with each user</a:t>
            </a:r>
          </a:p>
          <a:p>
            <a:r>
              <a:rPr lang="en-AU" altLang="en-US" smtClean="0"/>
              <a:t>distributes session key using master key</a:t>
            </a:r>
          </a:p>
          <a:p>
            <a:r>
              <a:rPr lang="en-AU" altLang="en-US" smtClean="0"/>
              <a:t>public-key used to distribute master keys</a:t>
            </a:r>
          </a:p>
          <a:p>
            <a:pPr lvl="1"/>
            <a:r>
              <a:rPr lang="en-AU" altLang="en-US" smtClean="0"/>
              <a:t>especially useful with widely distributed users</a:t>
            </a:r>
          </a:p>
          <a:p>
            <a:r>
              <a:rPr lang="en-AU" altLang="en-US" smtClean="0"/>
              <a:t>rationale</a:t>
            </a:r>
          </a:p>
          <a:p>
            <a:pPr lvl="1"/>
            <a:r>
              <a:rPr lang="en-AU" altLang="en-US" smtClean="0"/>
              <a:t>performance</a:t>
            </a:r>
          </a:p>
          <a:p>
            <a:pPr lvl="1"/>
            <a:r>
              <a:rPr lang="en-AU" altLang="en-US" smtClean="0"/>
              <a:t>backward compatibility</a:t>
            </a:r>
          </a:p>
        </p:txBody>
      </p:sp>
    </p:spTree>
    <p:extLst>
      <p:ext uri="{BB962C8B-B14F-4D97-AF65-F5344CB8AC3E}">
        <p14:creationId xmlns:p14="http://schemas.microsoft.com/office/powerpoint/2010/main" val="320132674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AU" altLang="en-US" smtClean="0"/>
              <a:t>Diffie-Hellman Key Exchange</a:t>
            </a:r>
          </a:p>
        </p:txBody>
      </p:sp>
      <p:sp>
        <p:nvSpPr>
          <p:cNvPr id="28675" name="Rectangle 3"/>
          <p:cNvSpPr>
            <a:spLocks noGrp="1" noChangeArrowheads="1"/>
          </p:cNvSpPr>
          <p:nvPr>
            <p:ph idx="1"/>
          </p:nvPr>
        </p:nvSpPr>
        <p:spPr/>
        <p:txBody>
          <a:bodyPr/>
          <a:lstStyle/>
          <a:p>
            <a:r>
              <a:rPr lang="en-AU" altLang="en-US" smtClean="0"/>
              <a:t>first public-key type scheme proposed </a:t>
            </a:r>
          </a:p>
          <a:p>
            <a:r>
              <a:rPr lang="en-AU" altLang="en-US" smtClean="0"/>
              <a:t>by Diffie &amp; Hellman in 1976 along with the exposition of public key concepts</a:t>
            </a:r>
          </a:p>
          <a:p>
            <a:pPr lvl="1"/>
            <a:r>
              <a:rPr lang="en-AU" altLang="en-US" smtClean="0"/>
              <a:t>note: now know that </a:t>
            </a:r>
            <a:r>
              <a:rPr lang="en-US" altLang="en-US" smtClean="0">
                <a:latin typeface="Times-Roman"/>
              </a:rPr>
              <a:t>Williamson</a:t>
            </a:r>
            <a:r>
              <a:rPr lang="en-AU" altLang="en-US" smtClean="0"/>
              <a:t> (UK CESG) secretly proposed the concept in 1970 </a:t>
            </a:r>
          </a:p>
          <a:p>
            <a:r>
              <a:rPr lang="en-AU" altLang="en-US" smtClean="0"/>
              <a:t>is a practical method for public exchange of a secret key</a:t>
            </a:r>
          </a:p>
          <a:p>
            <a:r>
              <a:rPr lang="en-US" altLang="en-US" smtClean="0"/>
              <a:t>used in a number of commercial products</a:t>
            </a:r>
            <a:endParaRPr lang="en-AU" altLang="en-US" smtClean="0"/>
          </a:p>
        </p:txBody>
      </p:sp>
    </p:spTree>
    <p:extLst>
      <p:ext uri="{BB962C8B-B14F-4D97-AF65-F5344CB8AC3E}">
        <p14:creationId xmlns:p14="http://schemas.microsoft.com/office/powerpoint/2010/main" val="170588123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AU" altLang="en-US" smtClean="0"/>
              <a:t>Diffie-Hellman Key Exchange</a:t>
            </a:r>
          </a:p>
        </p:txBody>
      </p:sp>
      <p:sp>
        <p:nvSpPr>
          <p:cNvPr id="29699" name="Rectangle 3"/>
          <p:cNvSpPr>
            <a:spLocks noGrp="1" noChangeArrowheads="1"/>
          </p:cNvSpPr>
          <p:nvPr>
            <p:ph idx="1"/>
          </p:nvPr>
        </p:nvSpPr>
        <p:spPr/>
        <p:txBody>
          <a:bodyPr>
            <a:normAutofit fontScale="77500" lnSpcReduction="20000"/>
          </a:bodyPr>
          <a:lstStyle/>
          <a:p>
            <a:pPr>
              <a:lnSpc>
                <a:spcPct val="90000"/>
              </a:lnSpc>
            </a:pPr>
            <a:r>
              <a:rPr lang="en-AU" altLang="en-US" sz="2800"/>
              <a:t>a public-key distribution scheme </a:t>
            </a:r>
          </a:p>
          <a:p>
            <a:pPr lvl="1">
              <a:lnSpc>
                <a:spcPct val="90000"/>
              </a:lnSpc>
            </a:pPr>
            <a:r>
              <a:rPr lang="en-AU" altLang="en-US" sz="2400"/>
              <a:t>cannot be used to exchange an arbitrary message </a:t>
            </a:r>
          </a:p>
          <a:p>
            <a:pPr lvl="1">
              <a:lnSpc>
                <a:spcPct val="90000"/>
              </a:lnSpc>
            </a:pPr>
            <a:r>
              <a:rPr lang="en-AU" altLang="en-US" sz="2400"/>
              <a:t>rather it can establish a common key </a:t>
            </a:r>
          </a:p>
          <a:p>
            <a:pPr lvl="1">
              <a:lnSpc>
                <a:spcPct val="90000"/>
              </a:lnSpc>
            </a:pPr>
            <a:r>
              <a:rPr lang="en-AU" altLang="en-US" sz="2400"/>
              <a:t>known only to the two participants </a:t>
            </a:r>
          </a:p>
          <a:p>
            <a:pPr>
              <a:lnSpc>
                <a:spcPct val="90000"/>
              </a:lnSpc>
            </a:pPr>
            <a:r>
              <a:rPr lang="en-AU" altLang="en-US" sz="2800"/>
              <a:t>value of key depends on the participants (and their private and public key information) </a:t>
            </a:r>
          </a:p>
          <a:p>
            <a:pPr>
              <a:lnSpc>
                <a:spcPct val="90000"/>
              </a:lnSpc>
            </a:pPr>
            <a:r>
              <a:rPr lang="en-AU" altLang="en-US" sz="2800"/>
              <a:t>based on exponentiation in a finite (Galois) field (modulo a prime or a polynomial) - easy</a:t>
            </a:r>
          </a:p>
          <a:p>
            <a:pPr>
              <a:lnSpc>
                <a:spcPct val="90000"/>
              </a:lnSpc>
            </a:pPr>
            <a:r>
              <a:rPr lang="en-AU" altLang="en-US" sz="2800"/>
              <a:t>security relies on the difficulty of computing discrete logarithms (similar to factoring) – hard</a:t>
            </a:r>
          </a:p>
        </p:txBody>
      </p:sp>
    </p:spTree>
    <p:extLst>
      <p:ext uri="{BB962C8B-B14F-4D97-AF65-F5344CB8AC3E}">
        <p14:creationId xmlns:p14="http://schemas.microsoft.com/office/powerpoint/2010/main" val="287247549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AU" altLang="en-US" smtClean="0"/>
              <a:t>Discrete Logarithms</a:t>
            </a:r>
            <a:endParaRPr lang="en-US" altLang="en-US" smtClean="0"/>
          </a:p>
        </p:txBody>
      </p:sp>
      <p:sp>
        <p:nvSpPr>
          <p:cNvPr id="30723" name="Content Placeholder 2"/>
          <p:cNvSpPr>
            <a:spLocks noGrp="1"/>
          </p:cNvSpPr>
          <p:nvPr>
            <p:ph idx="1"/>
          </p:nvPr>
        </p:nvSpPr>
        <p:spPr/>
        <p:txBody>
          <a:bodyPr>
            <a:normAutofit lnSpcReduction="10000"/>
          </a:bodyPr>
          <a:lstStyle/>
          <a:p>
            <a:r>
              <a:rPr lang="en-US" altLang="en-US" dirty="0" smtClean="0"/>
              <a:t>a primitive root of a prime number p as one whose powers modulo p generate all the integers from 1 to p-1</a:t>
            </a:r>
          </a:p>
          <a:p>
            <a:pPr lvl="1"/>
            <a:r>
              <a:rPr lang="en-US" altLang="en-US" dirty="0" smtClean="0"/>
              <a:t>For any integer b and a primitive root a of prime number p, we can find a unique exponent </a:t>
            </a:r>
            <a:r>
              <a:rPr lang="en-US" altLang="en-US" dirty="0" err="1" smtClean="0"/>
              <a:t>i</a:t>
            </a:r>
            <a:r>
              <a:rPr lang="en-US" altLang="en-US" dirty="0" smtClean="0"/>
              <a:t> such that</a:t>
            </a:r>
          </a:p>
          <a:p>
            <a:pPr lvl="1"/>
            <a:r>
              <a:rPr lang="en-US" altLang="en-US" dirty="0" smtClean="0"/>
              <a:t>b ≡ </a:t>
            </a:r>
            <a:r>
              <a:rPr lang="en-US" altLang="en-US" dirty="0" err="1" smtClean="0"/>
              <a:t>a</a:t>
            </a:r>
            <a:r>
              <a:rPr lang="en-US" altLang="en-US" baseline="30000" dirty="0" err="1" smtClean="0"/>
              <a:t>i</a:t>
            </a:r>
            <a:r>
              <a:rPr lang="en-US" altLang="en-US" dirty="0" smtClean="0"/>
              <a:t> (mod p) where 0</a:t>
            </a:r>
            <a:r>
              <a:rPr lang="en-US" altLang="en-US" i="1" dirty="0" smtClean="0"/>
              <a:t> ≤ </a:t>
            </a:r>
            <a:r>
              <a:rPr lang="en-US" altLang="en-US" dirty="0" err="1" smtClean="0"/>
              <a:t>i</a:t>
            </a:r>
            <a:r>
              <a:rPr lang="en-US" altLang="en-US" i="1" dirty="0" smtClean="0"/>
              <a:t> ≤</a:t>
            </a:r>
            <a:r>
              <a:rPr lang="en-US" altLang="en-US" dirty="0" smtClean="0"/>
              <a:t>(p-1)</a:t>
            </a:r>
          </a:p>
          <a:p>
            <a:r>
              <a:rPr lang="en-US" altLang="en-US" dirty="0" smtClean="0"/>
              <a:t>The exponent </a:t>
            </a:r>
            <a:r>
              <a:rPr lang="en-US" altLang="en-US" dirty="0" err="1" smtClean="0"/>
              <a:t>i</a:t>
            </a:r>
            <a:r>
              <a:rPr lang="en-US" altLang="en-US" dirty="0" smtClean="0"/>
              <a:t> is referred to as the discrete logarithm of b for the base a, mod p. </a:t>
            </a:r>
          </a:p>
          <a:p>
            <a:pPr lvl="1"/>
            <a:r>
              <a:rPr lang="en-US" altLang="en-US" dirty="0" err="1" smtClean="0"/>
              <a:t>dlog</a:t>
            </a:r>
            <a:r>
              <a:rPr lang="en-US" altLang="en-US" baseline="-25000" dirty="0" err="1" smtClean="0"/>
              <a:t>a,p</a:t>
            </a:r>
            <a:r>
              <a:rPr lang="en-US" altLang="en-US" dirty="0" smtClean="0"/>
              <a:t> (b)= </a:t>
            </a:r>
            <a:r>
              <a:rPr lang="en-US" altLang="en-US" dirty="0" err="1" smtClean="0"/>
              <a:t>i</a:t>
            </a:r>
            <a:endParaRPr lang="en-US" altLang="en-US" dirty="0" smtClean="0"/>
          </a:p>
          <a:p>
            <a:endParaRPr lang="en-US" altLang="en-US" dirty="0" smtClean="0"/>
          </a:p>
        </p:txBody>
      </p:sp>
    </p:spTree>
    <p:extLst>
      <p:ext uri="{BB962C8B-B14F-4D97-AF65-F5344CB8AC3E}">
        <p14:creationId xmlns:p14="http://schemas.microsoft.com/office/powerpoint/2010/main" val="67631435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AU" altLang="en-US" smtClean="0"/>
              <a:t>Diffie-Hellman Setup</a:t>
            </a:r>
          </a:p>
        </p:txBody>
      </p:sp>
      <p:sp>
        <p:nvSpPr>
          <p:cNvPr id="31747" name="Rectangle 3"/>
          <p:cNvSpPr>
            <a:spLocks noGrp="1" noChangeArrowheads="1"/>
          </p:cNvSpPr>
          <p:nvPr>
            <p:ph idx="1"/>
          </p:nvPr>
        </p:nvSpPr>
        <p:spPr/>
        <p:txBody>
          <a:bodyPr/>
          <a:lstStyle/>
          <a:p>
            <a:r>
              <a:rPr lang="en-US" altLang="en-US" smtClean="0"/>
              <a:t>all users agree on global parameters:</a:t>
            </a:r>
          </a:p>
          <a:p>
            <a:pPr lvl="1"/>
            <a:r>
              <a:rPr lang="en-AU" altLang="en-US" smtClean="0"/>
              <a:t>large prime integer or polynomial </a:t>
            </a:r>
            <a:r>
              <a:rPr lang="en-AU" altLang="en-US" smtClean="0">
                <a:latin typeface="Courier New" panose="02070309020205020404" pitchFamily="49" charset="0"/>
              </a:rPr>
              <a:t>q</a:t>
            </a:r>
          </a:p>
          <a:p>
            <a:pPr lvl="1"/>
            <a:r>
              <a:rPr lang="el-GR" altLang="en-US" smtClean="0">
                <a:latin typeface="Courier New" panose="02070309020205020404" pitchFamily="49" charset="0"/>
              </a:rPr>
              <a:t>α</a:t>
            </a:r>
            <a:r>
              <a:rPr lang="en-AU" altLang="en-US" smtClean="0"/>
              <a:t> being a primitive root mod </a:t>
            </a:r>
            <a:r>
              <a:rPr lang="en-AU" altLang="en-US" smtClean="0">
                <a:latin typeface="Courier New" panose="02070309020205020404" pitchFamily="49" charset="0"/>
              </a:rPr>
              <a:t>q</a:t>
            </a:r>
            <a:endParaRPr lang="en-AU" altLang="en-US" smtClean="0"/>
          </a:p>
          <a:p>
            <a:r>
              <a:rPr lang="en-US" altLang="en-US" smtClean="0"/>
              <a:t>each user (eg. A) generates their key</a:t>
            </a:r>
          </a:p>
          <a:p>
            <a:pPr lvl="1"/>
            <a:r>
              <a:rPr lang="en-AU" altLang="en-US" smtClean="0"/>
              <a:t>chooses a secret key (number): </a:t>
            </a:r>
            <a:r>
              <a:rPr lang="en-AU" altLang="en-US" smtClean="0">
                <a:latin typeface="Courier New" panose="02070309020205020404" pitchFamily="49" charset="0"/>
              </a:rPr>
              <a:t>x</a:t>
            </a:r>
            <a:r>
              <a:rPr lang="en-AU" altLang="en-US" baseline="-25000" smtClean="0">
                <a:latin typeface="Courier New" panose="02070309020205020404" pitchFamily="49" charset="0"/>
              </a:rPr>
              <a:t>A</a:t>
            </a:r>
            <a:r>
              <a:rPr lang="en-AU" altLang="en-US" smtClean="0">
                <a:latin typeface="Courier New" panose="02070309020205020404" pitchFamily="49" charset="0"/>
              </a:rPr>
              <a:t> &lt; q</a:t>
            </a:r>
            <a:r>
              <a:rPr lang="en-AU" altLang="en-US" smtClean="0"/>
              <a:t> </a:t>
            </a:r>
          </a:p>
          <a:p>
            <a:pPr lvl="1"/>
            <a:r>
              <a:rPr lang="en-AU" altLang="en-US" smtClean="0"/>
              <a:t>compute their </a:t>
            </a:r>
            <a:r>
              <a:rPr lang="en-AU" altLang="en-US" b="1" smtClean="0"/>
              <a:t>public key</a:t>
            </a:r>
            <a:r>
              <a:rPr lang="en-AU" altLang="en-US" smtClean="0"/>
              <a:t>: </a:t>
            </a:r>
            <a:r>
              <a:rPr lang="en-AU" altLang="en-US" smtClean="0">
                <a:latin typeface="Courier New" panose="02070309020205020404" pitchFamily="49" charset="0"/>
              </a:rPr>
              <a:t>y</a:t>
            </a:r>
            <a:r>
              <a:rPr lang="en-AU" altLang="en-US" baseline="-25000" smtClean="0">
                <a:latin typeface="Courier New" panose="02070309020205020404" pitchFamily="49" charset="0"/>
              </a:rPr>
              <a:t>A</a:t>
            </a:r>
            <a:r>
              <a:rPr lang="en-AU" altLang="en-US" smtClean="0">
                <a:latin typeface="Courier New" panose="02070309020205020404" pitchFamily="49" charset="0"/>
              </a:rPr>
              <a:t> = </a:t>
            </a:r>
            <a:r>
              <a:rPr lang="el-GR" altLang="en-US" smtClean="0">
                <a:latin typeface="Courier New" panose="02070309020205020404" pitchFamily="49" charset="0"/>
                <a:cs typeface="Arial" panose="020B0604020202020204" pitchFamily="34" charset="0"/>
              </a:rPr>
              <a:t>α </a:t>
            </a:r>
            <a:r>
              <a:rPr lang="en-AU" altLang="en-US" baseline="60000" smtClean="0">
                <a:latin typeface="Courier New" panose="02070309020205020404" pitchFamily="49" charset="0"/>
              </a:rPr>
              <a:t>x</a:t>
            </a:r>
            <a:r>
              <a:rPr lang="en-AU" altLang="en-US" baseline="40000" smtClean="0">
                <a:latin typeface="Courier New" panose="02070309020205020404" pitchFamily="49" charset="0"/>
              </a:rPr>
              <a:t>A</a:t>
            </a:r>
            <a:r>
              <a:rPr lang="en-AU" altLang="en-US" smtClean="0">
                <a:latin typeface="Courier New" panose="02070309020205020404" pitchFamily="49" charset="0"/>
              </a:rPr>
              <a:t> mod q</a:t>
            </a:r>
          </a:p>
          <a:p>
            <a:r>
              <a:rPr lang="en-AU" altLang="en-US" smtClean="0"/>
              <a:t> each user makes public that key </a:t>
            </a:r>
            <a:r>
              <a:rPr lang="en-AU" altLang="en-US" smtClean="0">
                <a:latin typeface="Courier New" panose="02070309020205020404" pitchFamily="49" charset="0"/>
              </a:rPr>
              <a:t>y</a:t>
            </a:r>
            <a:r>
              <a:rPr lang="en-AU" altLang="en-US" baseline="-25000" smtClean="0">
                <a:latin typeface="Courier New" panose="02070309020205020404" pitchFamily="49" charset="0"/>
              </a:rPr>
              <a:t>A</a:t>
            </a:r>
          </a:p>
        </p:txBody>
      </p:sp>
    </p:spTree>
    <p:extLst>
      <p:ext uri="{BB962C8B-B14F-4D97-AF65-F5344CB8AC3E}">
        <p14:creationId xmlns:p14="http://schemas.microsoft.com/office/powerpoint/2010/main" val="34643364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AU" altLang="en-US" smtClean="0"/>
              <a:t>Diffie-Hellman Key Exchange</a:t>
            </a:r>
          </a:p>
        </p:txBody>
      </p:sp>
      <p:sp>
        <p:nvSpPr>
          <p:cNvPr id="32771" name="Rectangle 3"/>
          <p:cNvSpPr>
            <a:spLocks noGrp="1" noChangeArrowheads="1"/>
          </p:cNvSpPr>
          <p:nvPr>
            <p:ph idx="1"/>
          </p:nvPr>
        </p:nvSpPr>
        <p:spPr/>
        <p:txBody>
          <a:bodyPr>
            <a:normAutofit fontScale="85000" lnSpcReduction="20000"/>
          </a:bodyPr>
          <a:lstStyle/>
          <a:p>
            <a:pPr>
              <a:lnSpc>
                <a:spcPct val="90000"/>
              </a:lnSpc>
            </a:pPr>
            <a:r>
              <a:rPr lang="en-AU" altLang="en-US" sz="2800"/>
              <a:t>shared session key for users A &amp; B is K</a:t>
            </a:r>
            <a:r>
              <a:rPr lang="en-AU" altLang="en-US" sz="2800" baseline="-25000"/>
              <a:t>AB</a:t>
            </a:r>
            <a:r>
              <a:rPr lang="en-AU" altLang="en-US" sz="2800"/>
              <a:t>: </a:t>
            </a:r>
          </a:p>
          <a:p>
            <a:pPr lvl="1">
              <a:lnSpc>
                <a:spcPct val="90000"/>
              </a:lnSpc>
              <a:buFont typeface="Arial" panose="020B0604020202020204" pitchFamily="34" charset="0"/>
              <a:buNone/>
            </a:pPr>
            <a:r>
              <a:rPr lang="en-AU" altLang="en-US" sz="2400">
                <a:latin typeface="Courier New" panose="02070309020205020404" pitchFamily="49" charset="0"/>
              </a:rPr>
              <a:t>K</a:t>
            </a:r>
            <a:r>
              <a:rPr lang="en-AU" altLang="en-US" sz="2400" baseline="-25000">
                <a:latin typeface="Courier New" panose="02070309020205020404" pitchFamily="49" charset="0"/>
              </a:rPr>
              <a:t>AB</a:t>
            </a:r>
            <a:r>
              <a:rPr lang="en-AU" altLang="en-US" sz="2400">
                <a:latin typeface="Courier New" panose="02070309020205020404" pitchFamily="49" charset="0"/>
              </a:rPr>
              <a:t> = </a:t>
            </a:r>
            <a:r>
              <a:rPr lang="el-GR" altLang="en-US" sz="2400">
                <a:latin typeface="Courier New" panose="02070309020205020404" pitchFamily="49" charset="0"/>
                <a:cs typeface="Arial" panose="020B0604020202020204" pitchFamily="34" charset="0"/>
              </a:rPr>
              <a:t>α </a:t>
            </a:r>
            <a:r>
              <a:rPr lang="en-AU" altLang="en-US" sz="2400" baseline="60000">
                <a:latin typeface="Courier New" panose="02070309020205020404" pitchFamily="49" charset="0"/>
              </a:rPr>
              <a:t>x</a:t>
            </a:r>
            <a:r>
              <a:rPr lang="en-AU" altLang="en-US" sz="2400" baseline="40000">
                <a:latin typeface="Courier New" panose="02070309020205020404" pitchFamily="49" charset="0"/>
              </a:rPr>
              <a:t>A.</a:t>
            </a:r>
            <a:r>
              <a:rPr lang="en-AU" altLang="en-US" sz="2400" baseline="60000">
                <a:latin typeface="Courier New" panose="02070309020205020404" pitchFamily="49" charset="0"/>
              </a:rPr>
              <a:t>x</a:t>
            </a:r>
            <a:r>
              <a:rPr lang="en-AU" altLang="en-US" sz="2400" baseline="40000">
                <a:latin typeface="Courier New" panose="02070309020205020404" pitchFamily="49" charset="0"/>
              </a:rPr>
              <a:t>B</a:t>
            </a:r>
            <a:r>
              <a:rPr lang="en-AU" altLang="en-US" sz="2400">
                <a:latin typeface="Courier New" panose="02070309020205020404" pitchFamily="49" charset="0"/>
              </a:rPr>
              <a:t> mod q</a:t>
            </a:r>
          </a:p>
          <a:p>
            <a:pPr lvl="1">
              <a:lnSpc>
                <a:spcPct val="90000"/>
              </a:lnSpc>
              <a:buFont typeface="Wingdings" panose="05000000000000000000" pitchFamily="2" charset="2"/>
              <a:buNone/>
            </a:pPr>
            <a:r>
              <a:rPr lang="en-AU" altLang="en-US" sz="2400">
                <a:latin typeface="Courier New" panose="02070309020205020404" pitchFamily="49" charset="0"/>
              </a:rPr>
              <a:t>= y</a:t>
            </a:r>
            <a:r>
              <a:rPr lang="en-AU" altLang="en-US" sz="2400" baseline="-25000">
                <a:latin typeface="Courier New" panose="02070309020205020404" pitchFamily="49" charset="0"/>
              </a:rPr>
              <a:t>A</a:t>
            </a:r>
            <a:r>
              <a:rPr lang="en-AU" altLang="en-US" sz="2400" baseline="60000">
                <a:latin typeface="Courier New" panose="02070309020205020404" pitchFamily="49" charset="0"/>
              </a:rPr>
              <a:t>x</a:t>
            </a:r>
            <a:r>
              <a:rPr lang="en-AU" altLang="en-US" sz="2400" baseline="40000">
                <a:latin typeface="Courier New" panose="02070309020205020404" pitchFamily="49" charset="0"/>
              </a:rPr>
              <a:t>B</a:t>
            </a:r>
            <a:r>
              <a:rPr lang="en-AU" altLang="en-US" sz="2400">
                <a:latin typeface="Courier New" panose="02070309020205020404" pitchFamily="49" charset="0"/>
              </a:rPr>
              <a:t> mod q  (which </a:t>
            </a:r>
            <a:r>
              <a:rPr lang="en-AU" altLang="en-US" sz="2400" b="1">
                <a:latin typeface="Courier New" panose="02070309020205020404" pitchFamily="49" charset="0"/>
              </a:rPr>
              <a:t>B</a:t>
            </a:r>
            <a:r>
              <a:rPr lang="en-AU" altLang="en-US" sz="2400">
                <a:latin typeface="Courier New" panose="02070309020205020404" pitchFamily="49" charset="0"/>
              </a:rPr>
              <a:t> can compute) </a:t>
            </a:r>
          </a:p>
          <a:p>
            <a:pPr lvl="1">
              <a:lnSpc>
                <a:spcPct val="90000"/>
              </a:lnSpc>
              <a:buFont typeface="Wingdings" panose="05000000000000000000" pitchFamily="2" charset="2"/>
              <a:buNone/>
            </a:pPr>
            <a:r>
              <a:rPr lang="en-AU" altLang="en-US" sz="2400">
                <a:latin typeface="Courier New" panose="02070309020205020404" pitchFamily="49" charset="0"/>
              </a:rPr>
              <a:t>= y</a:t>
            </a:r>
            <a:r>
              <a:rPr lang="en-AU" altLang="en-US" sz="2400" baseline="-25000">
                <a:latin typeface="Courier New" panose="02070309020205020404" pitchFamily="49" charset="0"/>
              </a:rPr>
              <a:t>B</a:t>
            </a:r>
            <a:r>
              <a:rPr lang="en-AU" altLang="en-US" sz="2400" baseline="60000">
                <a:latin typeface="Courier New" panose="02070309020205020404" pitchFamily="49" charset="0"/>
              </a:rPr>
              <a:t>x</a:t>
            </a:r>
            <a:r>
              <a:rPr lang="en-AU" altLang="en-US" sz="2400" baseline="40000">
                <a:latin typeface="Courier New" panose="02070309020205020404" pitchFamily="49" charset="0"/>
              </a:rPr>
              <a:t>A</a:t>
            </a:r>
            <a:r>
              <a:rPr lang="en-AU" altLang="en-US" sz="2400">
                <a:latin typeface="Courier New" panose="02070309020205020404" pitchFamily="49" charset="0"/>
              </a:rPr>
              <a:t> mod q  (which </a:t>
            </a:r>
            <a:r>
              <a:rPr lang="en-AU" altLang="en-US" sz="2400" b="1">
                <a:latin typeface="Courier New" panose="02070309020205020404" pitchFamily="49" charset="0"/>
              </a:rPr>
              <a:t>A</a:t>
            </a:r>
            <a:r>
              <a:rPr lang="en-AU" altLang="en-US" sz="2400">
                <a:latin typeface="Courier New" panose="02070309020205020404" pitchFamily="49" charset="0"/>
              </a:rPr>
              <a:t> can compute) </a:t>
            </a:r>
          </a:p>
          <a:p>
            <a:pPr>
              <a:lnSpc>
                <a:spcPct val="90000"/>
              </a:lnSpc>
            </a:pPr>
            <a:r>
              <a:rPr lang="en-AU" altLang="en-US" sz="2800"/>
              <a:t>K</a:t>
            </a:r>
            <a:r>
              <a:rPr lang="en-AU" altLang="en-US" sz="2800" baseline="-25000"/>
              <a:t>AB</a:t>
            </a:r>
            <a:r>
              <a:rPr lang="en-AU" altLang="en-US" sz="2800"/>
              <a:t> is used as session key in private-key encryption scheme between Alice and Bob</a:t>
            </a:r>
          </a:p>
          <a:p>
            <a:pPr>
              <a:lnSpc>
                <a:spcPct val="90000"/>
              </a:lnSpc>
            </a:pPr>
            <a:r>
              <a:rPr lang="en-AU" altLang="en-US" sz="2800"/>
              <a:t>if Alice and Bob subsequently communicate, they will have the </a:t>
            </a:r>
            <a:r>
              <a:rPr lang="en-AU" altLang="en-US" sz="2800" b="1"/>
              <a:t>same</a:t>
            </a:r>
            <a:r>
              <a:rPr lang="en-AU" altLang="en-US" sz="2800"/>
              <a:t> key as before, unless they choose new public-keys </a:t>
            </a:r>
          </a:p>
          <a:p>
            <a:pPr>
              <a:lnSpc>
                <a:spcPct val="90000"/>
              </a:lnSpc>
            </a:pPr>
            <a:r>
              <a:rPr lang="en-US" altLang="en-US" sz="2800"/>
              <a:t>attacker needs an x, must solve discrete log</a:t>
            </a:r>
            <a:endParaRPr lang="en-AU" altLang="en-US" sz="2800"/>
          </a:p>
        </p:txBody>
      </p:sp>
    </p:spTree>
    <p:extLst>
      <p:ext uri="{BB962C8B-B14F-4D97-AF65-F5344CB8AC3E}">
        <p14:creationId xmlns:p14="http://schemas.microsoft.com/office/powerpoint/2010/main" val="20983417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endParaRPr lang="en-US" altLang="en-US" smtClean="0"/>
          </a:p>
        </p:txBody>
      </p:sp>
      <p:sp>
        <p:nvSpPr>
          <p:cNvPr id="33795" name="Content Placeholder 2"/>
          <p:cNvSpPr>
            <a:spLocks noGrp="1"/>
          </p:cNvSpPr>
          <p:nvPr>
            <p:ph idx="1"/>
          </p:nvPr>
        </p:nvSpPr>
        <p:spPr/>
        <p:txBody>
          <a:bodyPr/>
          <a:lstStyle/>
          <a:p>
            <a:endParaRPr lang="en-US" altLang="en-US" smtClean="0"/>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dirty="0">
              <a:solidFill>
                <a:srgbClr val="898989"/>
              </a:solidFill>
              <a:latin typeface="Garamond" panose="02020404030301010803" pitchFamily="18" charset="0"/>
            </a:endParaRPr>
          </a:p>
        </p:txBody>
      </p:sp>
      <p:pic>
        <p:nvPicPr>
          <p:cNvPr id="3379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0" y="285751"/>
            <a:ext cx="5310188" cy="629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922388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pc="-50" dirty="0">
                <a:latin typeface="Trebuchet MS"/>
                <a:cs typeface="Trebuchet MS"/>
              </a:rPr>
              <a:t>Division</a:t>
            </a:r>
            <a:r>
              <a:rPr lang="en-US" spc="-90" dirty="0">
                <a:latin typeface="Trebuchet MS"/>
                <a:cs typeface="Trebuchet MS"/>
              </a:rPr>
              <a:t> </a:t>
            </a:r>
            <a:r>
              <a:rPr lang="en-US" spc="-60" dirty="0">
                <a:latin typeface="Trebuchet MS"/>
                <a:cs typeface="Trebuchet MS"/>
              </a:rPr>
              <a:t>Algorithm</a:t>
            </a:r>
            <a:r>
              <a:rPr lang="en-US" dirty="0">
                <a:latin typeface="Trebuchet MS"/>
                <a:cs typeface="Trebuchet MS"/>
              </a:rPr>
              <a:t/>
            </a:r>
            <a:br>
              <a:rPr lang="en-US" dirty="0">
                <a:latin typeface="Trebuchet MS"/>
                <a:cs typeface="Trebuchet MS"/>
              </a:rPr>
            </a:br>
            <a:endParaRPr lang="en-US" dirty="0"/>
          </a:p>
        </p:txBody>
      </p:sp>
      <p:sp>
        <p:nvSpPr>
          <p:cNvPr id="3" name="Content Placeholder 2"/>
          <p:cNvSpPr>
            <a:spLocks noGrp="1"/>
          </p:cNvSpPr>
          <p:nvPr>
            <p:ph idx="1"/>
          </p:nvPr>
        </p:nvSpPr>
        <p:spPr/>
        <p:txBody>
          <a:bodyPr/>
          <a:lstStyle/>
          <a:p>
            <a:pPr marL="255270" marR="410209" indent="-100965">
              <a:lnSpc>
                <a:spcPct val="104400"/>
              </a:lnSpc>
              <a:spcBef>
                <a:spcPts val="905"/>
              </a:spcBef>
              <a:tabLst>
                <a:tab pos="255270" algn="l"/>
              </a:tabLst>
            </a:pPr>
            <a:r>
              <a:rPr lang="en-US" spc="-45" dirty="0" smtClean="0">
                <a:latin typeface="Trebuchet MS"/>
                <a:cs typeface="Trebuchet MS"/>
              </a:rPr>
              <a:t>if</a:t>
            </a:r>
            <a:r>
              <a:rPr lang="en-US" spc="-75" dirty="0" smtClean="0">
                <a:latin typeface="Trebuchet MS"/>
                <a:cs typeface="Trebuchet MS"/>
              </a:rPr>
              <a:t> </a:t>
            </a:r>
            <a:r>
              <a:rPr lang="en-US" spc="-30" dirty="0">
                <a:latin typeface="Trebuchet MS"/>
                <a:cs typeface="Trebuchet MS"/>
              </a:rPr>
              <a:t>divide</a:t>
            </a:r>
            <a:r>
              <a:rPr lang="en-US" spc="-55" dirty="0">
                <a:latin typeface="Trebuchet MS"/>
                <a:cs typeface="Trebuchet MS"/>
              </a:rPr>
              <a:t> </a:t>
            </a:r>
            <a:r>
              <a:rPr lang="en-US" spc="-25" dirty="0">
                <a:latin typeface="Trebuchet MS"/>
                <a:cs typeface="Trebuchet MS"/>
              </a:rPr>
              <a:t>a</a:t>
            </a:r>
            <a:r>
              <a:rPr lang="en-US" spc="-60" dirty="0">
                <a:latin typeface="Trebuchet MS"/>
                <a:cs typeface="Trebuchet MS"/>
              </a:rPr>
              <a:t> </a:t>
            </a:r>
            <a:r>
              <a:rPr lang="en-US" spc="-20" dirty="0">
                <a:latin typeface="Trebuchet MS"/>
                <a:cs typeface="Trebuchet MS"/>
              </a:rPr>
              <a:t>by</a:t>
            </a:r>
            <a:r>
              <a:rPr lang="en-US" spc="-60" dirty="0">
                <a:latin typeface="Trebuchet MS"/>
                <a:cs typeface="Trebuchet MS"/>
              </a:rPr>
              <a:t> </a:t>
            </a:r>
            <a:r>
              <a:rPr lang="en-US" dirty="0">
                <a:latin typeface="Trebuchet MS"/>
                <a:cs typeface="Trebuchet MS"/>
              </a:rPr>
              <a:t>n</a:t>
            </a:r>
            <a:r>
              <a:rPr lang="en-US" spc="-60" dirty="0">
                <a:latin typeface="Trebuchet MS"/>
                <a:cs typeface="Trebuchet MS"/>
              </a:rPr>
              <a:t> </a:t>
            </a:r>
            <a:r>
              <a:rPr lang="en-US" spc="-35" dirty="0">
                <a:latin typeface="Trebuchet MS"/>
                <a:cs typeface="Trebuchet MS"/>
              </a:rPr>
              <a:t>get</a:t>
            </a:r>
            <a:r>
              <a:rPr lang="en-US" spc="-65" dirty="0">
                <a:latin typeface="Trebuchet MS"/>
                <a:cs typeface="Trebuchet MS"/>
              </a:rPr>
              <a:t> </a:t>
            </a:r>
            <a:r>
              <a:rPr lang="en-US" spc="-30" dirty="0">
                <a:latin typeface="Trebuchet MS"/>
                <a:cs typeface="Trebuchet MS"/>
              </a:rPr>
              <a:t>integer</a:t>
            </a:r>
            <a:r>
              <a:rPr lang="en-US" spc="-60" dirty="0">
                <a:latin typeface="Trebuchet MS"/>
                <a:cs typeface="Trebuchet MS"/>
              </a:rPr>
              <a:t> </a:t>
            </a:r>
            <a:r>
              <a:rPr lang="en-US" spc="-25" dirty="0">
                <a:latin typeface="Trebuchet MS"/>
                <a:cs typeface="Trebuchet MS"/>
              </a:rPr>
              <a:t>quotient</a:t>
            </a:r>
            <a:r>
              <a:rPr lang="en-US" spc="-50" dirty="0">
                <a:latin typeface="Trebuchet MS"/>
                <a:cs typeface="Trebuchet MS"/>
              </a:rPr>
              <a:t> </a:t>
            </a:r>
            <a:r>
              <a:rPr lang="en-US" i="1" spc="15" dirty="0">
                <a:latin typeface="Carlito"/>
                <a:cs typeface="Carlito"/>
              </a:rPr>
              <a:t>q</a:t>
            </a:r>
            <a:r>
              <a:rPr lang="en-US" i="1" spc="5" dirty="0">
                <a:latin typeface="Carlito"/>
                <a:cs typeface="Carlito"/>
              </a:rPr>
              <a:t> </a:t>
            </a:r>
            <a:r>
              <a:rPr lang="en-US" spc="-15" dirty="0">
                <a:latin typeface="Trebuchet MS"/>
                <a:cs typeface="Trebuchet MS"/>
              </a:rPr>
              <a:t>and  </a:t>
            </a:r>
            <a:r>
              <a:rPr lang="en-US" spc="-30" dirty="0">
                <a:latin typeface="Trebuchet MS"/>
                <a:cs typeface="Trebuchet MS"/>
              </a:rPr>
              <a:t>integer </a:t>
            </a:r>
            <a:r>
              <a:rPr lang="en-US" spc="-25" dirty="0">
                <a:latin typeface="Trebuchet MS"/>
                <a:cs typeface="Trebuchet MS"/>
              </a:rPr>
              <a:t>remainder </a:t>
            </a:r>
            <a:r>
              <a:rPr lang="en-US" i="1" spc="10" dirty="0">
                <a:latin typeface="Carlito"/>
                <a:cs typeface="Carlito"/>
              </a:rPr>
              <a:t>r </a:t>
            </a:r>
            <a:r>
              <a:rPr lang="en-US" spc="-15" dirty="0">
                <a:latin typeface="Trebuchet MS"/>
                <a:cs typeface="Trebuchet MS"/>
              </a:rPr>
              <a:t>such</a:t>
            </a:r>
            <a:r>
              <a:rPr lang="en-US" spc="-130" dirty="0">
                <a:latin typeface="Trebuchet MS"/>
                <a:cs typeface="Trebuchet MS"/>
              </a:rPr>
              <a:t> </a:t>
            </a:r>
            <a:r>
              <a:rPr lang="en-US" spc="-45" dirty="0">
                <a:latin typeface="Trebuchet MS"/>
                <a:cs typeface="Trebuchet MS"/>
              </a:rPr>
              <a:t>that:</a:t>
            </a:r>
            <a:endParaRPr lang="en-US" dirty="0">
              <a:latin typeface="Trebuchet MS"/>
              <a:cs typeface="Trebuchet MS"/>
            </a:endParaRPr>
          </a:p>
          <a:p>
            <a:pPr marL="288290">
              <a:lnSpc>
                <a:spcPct val="100000"/>
              </a:lnSpc>
              <a:spcBef>
                <a:spcPts val="229"/>
              </a:spcBef>
            </a:pPr>
            <a:r>
              <a:rPr lang="en-US" sz="2000" spc="10" dirty="0">
                <a:latin typeface="Arial"/>
                <a:cs typeface="Arial"/>
              </a:rPr>
              <a:t>– </a:t>
            </a:r>
            <a:r>
              <a:rPr lang="en-US" sz="2000" i="1" spc="10" dirty="0">
                <a:latin typeface="Carlito"/>
                <a:cs typeface="Carlito"/>
              </a:rPr>
              <a:t>a = </a:t>
            </a:r>
            <a:r>
              <a:rPr lang="en-US" sz="2000" i="1" spc="5" dirty="0" err="1">
                <a:latin typeface="Carlito"/>
                <a:cs typeface="Carlito"/>
              </a:rPr>
              <a:t>qn</a:t>
            </a:r>
            <a:r>
              <a:rPr lang="en-US" sz="2000" i="1" spc="5" dirty="0">
                <a:latin typeface="Carlito"/>
                <a:cs typeface="Carlito"/>
              </a:rPr>
              <a:t> </a:t>
            </a:r>
            <a:r>
              <a:rPr lang="en-US" sz="2000" i="1" spc="10" dirty="0">
                <a:latin typeface="Carlito"/>
                <a:cs typeface="Carlito"/>
              </a:rPr>
              <a:t>+ </a:t>
            </a:r>
            <a:r>
              <a:rPr lang="en-US" sz="2000" i="1" spc="5" dirty="0">
                <a:latin typeface="Carlito"/>
                <a:cs typeface="Carlito"/>
              </a:rPr>
              <a:t>r </a:t>
            </a:r>
            <a:r>
              <a:rPr lang="en-US" sz="2000" spc="-25" dirty="0">
                <a:latin typeface="Trebuchet MS"/>
                <a:cs typeface="Trebuchet MS"/>
              </a:rPr>
              <a:t>where </a:t>
            </a:r>
            <a:r>
              <a:rPr lang="en-US" sz="2000" i="1" spc="10" dirty="0">
                <a:latin typeface="Carlito"/>
                <a:cs typeface="Carlito"/>
              </a:rPr>
              <a:t>0 </a:t>
            </a:r>
            <a:r>
              <a:rPr lang="en-US" sz="2000" i="1" spc="5" dirty="0">
                <a:latin typeface="Carlito"/>
                <a:cs typeface="Carlito"/>
              </a:rPr>
              <a:t>&lt;= r </a:t>
            </a:r>
            <a:r>
              <a:rPr lang="en-US" sz="2000" i="1" spc="10" dirty="0">
                <a:latin typeface="Carlito"/>
                <a:cs typeface="Carlito"/>
              </a:rPr>
              <a:t>&lt; </a:t>
            </a:r>
            <a:r>
              <a:rPr lang="en-US" sz="2000" i="1" spc="5" dirty="0">
                <a:latin typeface="Carlito"/>
                <a:cs typeface="Carlito"/>
              </a:rPr>
              <a:t>n; </a:t>
            </a:r>
            <a:r>
              <a:rPr lang="en-US" sz="2000" i="1" spc="10" dirty="0">
                <a:latin typeface="Carlito"/>
                <a:cs typeface="Carlito"/>
              </a:rPr>
              <a:t>q =</a:t>
            </a:r>
            <a:r>
              <a:rPr lang="en-US" sz="2000" i="1" spc="-120" dirty="0">
                <a:latin typeface="Carlito"/>
                <a:cs typeface="Carlito"/>
              </a:rPr>
              <a:t> </a:t>
            </a:r>
            <a:r>
              <a:rPr lang="en-US" sz="2000" i="1" dirty="0">
                <a:latin typeface="Carlito"/>
                <a:cs typeface="Carlito"/>
              </a:rPr>
              <a:t>floor(a/n)</a:t>
            </a:r>
            <a:endParaRPr lang="en-US" sz="2000" dirty="0">
              <a:latin typeface="Carlito"/>
              <a:cs typeface="Carlito"/>
            </a:endParaRPr>
          </a:p>
          <a:p>
            <a:pPr marL="255270" indent="-100965">
              <a:spcBef>
                <a:spcPts val="265"/>
              </a:spcBef>
              <a:tabLst>
                <a:tab pos="255270" algn="l"/>
              </a:tabLst>
            </a:pPr>
            <a:r>
              <a:rPr lang="en-US" spc="-25" dirty="0">
                <a:latin typeface="Trebuchet MS"/>
                <a:cs typeface="Trebuchet MS"/>
              </a:rPr>
              <a:t>remainder</a:t>
            </a:r>
            <a:r>
              <a:rPr lang="en-US" spc="-65" dirty="0">
                <a:latin typeface="Trebuchet MS"/>
                <a:cs typeface="Trebuchet MS"/>
              </a:rPr>
              <a:t> </a:t>
            </a:r>
            <a:r>
              <a:rPr lang="en-US" i="1" spc="10" dirty="0">
                <a:latin typeface="Carlito"/>
                <a:cs typeface="Carlito"/>
              </a:rPr>
              <a:t>r</a:t>
            </a:r>
            <a:r>
              <a:rPr lang="en-US" i="1" spc="5" dirty="0">
                <a:latin typeface="Carlito"/>
                <a:cs typeface="Carlito"/>
              </a:rPr>
              <a:t> </a:t>
            </a:r>
            <a:r>
              <a:rPr lang="en-US" spc="-25" dirty="0">
                <a:latin typeface="Trebuchet MS"/>
                <a:cs typeface="Trebuchet MS"/>
              </a:rPr>
              <a:t>often</a:t>
            </a:r>
            <a:r>
              <a:rPr lang="en-US" spc="-50" dirty="0">
                <a:latin typeface="Trebuchet MS"/>
                <a:cs typeface="Trebuchet MS"/>
              </a:rPr>
              <a:t> </a:t>
            </a:r>
            <a:r>
              <a:rPr lang="en-US" spc="-35" dirty="0">
                <a:latin typeface="Trebuchet MS"/>
                <a:cs typeface="Trebuchet MS"/>
              </a:rPr>
              <a:t>referred</a:t>
            </a:r>
            <a:r>
              <a:rPr lang="en-US" spc="-65" dirty="0">
                <a:latin typeface="Trebuchet MS"/>
                <a:cs typeface="Trebuchet MS"/>
              </a:rPr>
              <a:t> </a:t>
            </a:r>
            <a:r>
              <a:rPr lang="en-US" spc="-25" dirty="0">
                <a:latin typeface="Trebuchet MS"/>
                <a:cs typeface="Trebuchet MS"/>
              </a:rPr>
              <a:t>to</a:t>
            </a:r>
            <a:r>
              <a:rPr lang="en-US" spc="-55" dirty="0">
                <a:latin typeface="Trebuchet MS"/>
                <a:cs typeface="Trebuchet MS"/>
              </a:rPr>
              <a:t> </a:t>
            </a:r>
            <a:r>
              <a:rPr lang="en-US" spc="-15" dirty="0">
                <a:latin typeface="Trebuchet MS"/>
                <a:cs typeface="Trebuchet MS"/>
              </a:rPr>
              <a:t>as</a:t>
            </a:r>
            <a:r>
              <a:rPr lang="en-US" spc="-65" dirty="0">
                <a:latin typeface="Trebuchet MS"/>
                <a:cs typeface="Trebuchet MS"/>
              </a:rPr>
              <a:t> </a:t>
            </a:r>
            <a:r>
              <a:rPr lang="en-US" spc="-25" dirty="0">
                <a:latin typeface="Trebuchet MS"/>
                <a:cs typeface="Trebuchet MS"/>
              </a:rPr>
              <a:t>a</a:t>
            </a:r>
            <a:r>
              <a:rPr lang="en-US" spc="-60" dirty="0">
                <a:latin typeface="Trebuchet MS"/>
                <a:cs typeface="Trebuchet MS"/>
              </a:rPr>
              <a:t> </a:t>
            </a:r>
            <a:r>
              <a:rPr lang="en-US" b="1" spc="10" dirty="0" smtClean="0">
                <a:latin typeface="Carlito"/>
                <a:cs typeface="Carlito"/>
              </a:rPr>
              <a:t>residue</a:t>
            </a:r>
          </a:p>
          <a:p>
            <a:pPr marL="255270" indent="-100965">
              <a:spcBef>
                <a:spcPts val="265"/>
              </a:spcBef>
              <a:tabLst>
                <a:tab pos="255270" algn="l"/>
              </a:tabLst>
            </a:pPr>
            <a:endParaRPr lang="en-US" dirty="0">
              <a:latin typeface="Carlito"/>
              <a:cs typeface="Carlito"/>
            </a:endParaRPr>
          </a:p>
          <a:p>
            <a:endParaRPr lang="en-US" dirty="0"/>
          </a:p>
        </p:txBody>
      </p:sp>
    </p:spTree>
    <p:extLst>
      <p:ext uri="{BB962C8B-B14F-4D97-AF65-F5344CB8AC3E}">
        <p14:creationId xmlns:p14="http://schemas.microsoft.com/office/powerpoint/2010/main" val="379809699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ltLang="en-US" smtClean="0"/>
              <a:t>Security of the Diffie-Hellman</a:t>
            </a:r>
          </a:p>
        </p:txBody>
      </p:sp>
      <p:sp>
        <p:nvSpPr>
          <p:cNvPr id="34819" name="Content Placeholder 2"/>
          <p:cNvSpPr>
            <a:spLocks noGrp="1"/>
          </p:cNvSpPr>
          <p:nvPr>
            <p:ph idx="1"/>
          </p:nvPr>
        </p:nvSpPr>
        <p:spPr/>
        <p:txBody>
          <a:bodyPr>
            <a:normAutofit fontScale="77500" lnSpcReduction="20000"/>
          </a:bodyPr>
          <a:lstStyle/>
          <a:p>
            <a:r>
              <a:rPr lang="en-US" altLang="en-US" sz="2800" dirty="0"/>
              <a:t>An adversary only has the following ingredients to work with: q, </a:t>
            </a:r>
            <a:r>
              <a:rPr lang="el-GR" altLang="en-US" sz="2800" dirty="0">
                <a:latin typeface="Courier New" panose="02070309020205020404" pitchFamily="49" charset="0"/>
                <a:cs typeface="Arial" panose="020B0604020202020204" pitchFamily="34" charset="0"/>
              </a:rPr>
              <a:t>α</a:t>
            </a:r>
            <a:r>
              <a:rPr lang="en-US" altLang="en-US" sz="2800" dirty="0"/>
              <a:t>, Y</a:t>
            </a:r>
            <a:r>
              <a:rPr lang="en-US" altLang="en-US" sz="2800" baseline="-25000" dirty="0"/>
              <a:t>A</a:t>
            </a:r>
            <a:r>
              <a:rPr lang="en-US" altLang="en-US" sz="2800" dirty="0"/>
              <a:t>, and Y</a:t>
            </a:r>
            <a:r>
              <a:rPr lang="en-US" altLang="en-US" sz="2800" baseline="-25000" dirty="0"/>
              <a:t>B</a:t>
            </a:r>
            <a:r>
              <a:rPr lang="en-US" altLang="en-US" sz="2800" dirty="0"/>
              <a:t>. </a:t>
            </a:r>
          </a:p>
          <a:p>
            <a:pPr lvl="1"/>
            <a:r>
              <a:rPr lang="en-US" altLang="en-US" sz="2400" dirty="0"/>
              <a:t>X</a:t>
            </a:r>
            <a:r>
              <a:rPr lang="en-US" altLang="en-US" sz="2400" baseline="-25000" dirty="0"/>
              <a:t>A</a:t>
            </a:r>
            <a:r>
              <a:rPr lang="en-US" altLang="en-US" sz="2400" dirty="0"/>
              <a:t> and X</a:t>
            </a:r>
            <a:r>
              <a:rPr lang="en-US" altLang="en-US" sz="2400" baseline="-25000" dirty="0"/>
              <a:t>B</a:t>
            </a:r>
            <a:r>
              <a:rPr lang="en-US" altLang="en-US" sz="2400" dirty="0"/>
              <a:t> are private</a:t>
            </a:r>
          </a:p>
          <a:p>
            <a:pPr lvl="1"/>
            <a:r>
              <a:rPr lang="en-US" altLang="en-US" sz="2400" dirty="0"/>
              <a:t>Calculate discrete logarithm to determine the key</a:t>
            </a:r>
          </a:p>
          <a:p>
            <a:pPr lvl="1"/>
            <a:r>
              <a:rPr lang="en-US" altLang="en-US" sz="2400" dirty="0"/>
              <a:t>X</a:t>
            </a:r>
            <a:r>
              <a:rPr lang="en-US" altLang="en-US" sz="2400" baseline="-25000" dirty="0"/>
              <a:t>B</a:t>
            </a:r>
            <a:r>
              <a:rPr lang="en-US" altLang="en-US" sz="2400" dirty="0"/>
              <a:t> = </a:t>
            </a:r>
            <a:r>
              <a:rPr lang="en-US" altLang="en-US" sz="2400" dirty="0" err="1"/>
              <a:t>dlog</a:t>
            </a:r>
            <a:r>
              <a:rPr lang="en-US" altLang="en-US" sz="2400" baseline="-25000" dirty="0" err="1"/>
              <a:t>a,q</a:t>
            </a:r>
            <a:r>
              <a:rPr lang="en-US" altLang="en-US" sz="2400" dirty="0"/>
              <a:t> (Y</a:t>
            </a:r>
            <a:r>
              <a:rPr lang="en-US" altLang="en-US" sz="2400" baseline="-25000" dirty="0"/>
              <a:t>B</a:t>
            </a:r>
            <a:r>
              <a:rPr lang="en-US" altLang="en-US" sz="2400" dirty="0"/>
              <a:t>)</a:t>
            </a:r>
          </a:p>
          <a:p>
            <a:r>
              <a:rPr lang="en-US" altLang="en-US" sz="2800" dirty="0"/>
              <a:t>The security of the </a:t>
            </a:r>
            <a:r>
              <a:rPr lang="en-US" altLang="en-US" sz="2800" dirty="0" err="1"/>
              <a:t>Diffie</a:t>
            </a:r>
            <a:r>
              <a:rPr lang="en-US" altLang="en-US" sz="2800" dirty="0"/>
              <a:t>-Hellman key exchange lies in the fact that, </a:t>
            </a:r>
          </a:p>
          <a:p>
            <a:pPr lvl="1"/>
            <a:r>
              <a:rPr lang="en-US" altLang="en-US" sz="2400" dirty="0"/>
              <a:t>it is relatively easy to calculate exponentials modulo a prime</a:t>
            </a:r>
          </a:p>
          <a:p>
            <a:pPr lvl="1"/>
            <a:r>
              <a:rPr lang="en-US" altLang="en-US" sz="2400" dirty="0"/>
              <a:t> it is very difficult to calculate discrete logarithms. For large primes, the latter task is considered infeasible.</a:t>
            </a:r>
          </a:p>
          <a:p>
            <a:endParaRPr lang="en-US" altLang="en-US" dirty="0" smtClean="0"/>
          </a:p>
          <a:p>
            <a:endParaRPr lang="en-US" altLang="en-US" dirty="0" smtClean="0"/>
          </a:p>
        </p:txBody>
      </p:sp>
    </p:spTree>
    <p:extLst>
      <p:ext uri="{BB962C8B-B14F-4D97-AF65-F5344CB8AC3E}">
        <p14:creationId xmlns:p14="http://schemas.microsoft.com/office/powerpoint/2010/main" val="252460598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AU" altLang="en-US" smtClean="0"/>
              <a:t>Diffie-Hellman Example </a:t>
            </a:r>
          </a:p>
        </p:txBody>
      </p:sp>
      <p:sp>
        <p:nvSpPr>
          <p:cNvPr id="35843" name="Rectangle 3"/>
          <p:cNvSpPr>
            <a:spLocks noGrp="1" noChangeArrowheads="1"/>
          </p:cNvSpPr>
          <p:nvPr>
            <p:ph idx="1"/>
          </p:nvPr>
        </p:nvSpPr>
        <p:spPr/>
        <p:txBody>
          <a:bodyPr>
            <a:normAutofit fontScale="62500" lnSpcReduction="20000"/>
          </a:bodyPr>
          <a:lstStyle/>
          <a:p>
            <a:pPr>
              <a:lnSpc>
                <a:spcPct val="90000"/>
              </a:lnSpc>
            </a:pPr>
            <a:r>
              <a:rPr lang="en-US" altLang="en-US" sz="2800"/>
              <a:t>users Alice &amp; Bob who wish to swap keys:</a:t>
            </a:r>
          </a:p>
          <a:p>
            <a:pPr>
              <a:lnSpc>
                <a:spcPct val="90000"/>
              </a:lnSpc>
            </a:pPr>
            <a:r>
              <a:rPr lang="en-US" altLang="en-US" sz="2800"/>
              <a:t>agree on prime </a:t>
            </a:r>
            <a:r>
              <a:rPr lang="en-US" altLang="en-US" sz="2800">
                <a:latin typeface="Courier New" panose="02070309020205020404" pitchFamily="49" charset="0"/>
              </a:rPr>
              <a:t>q=353</a:t>
            </a:r>
            <a:r>
              <a:rPr lang="en-US" altLang="en-US" sz="2800"/>
              <a:t> and </a:t>
            </a:r>
            <a:r>
              <a:rPr lang="el-GR" altLang="en-US" sz="2800">
                <a:latin typeface="Courier New" panose="02070309020205020404" pitchFamily="49" charset="0"/>
                <a:cs typeface="Arial" panose="020B0604020202020204" pitchFamily="34" charset="0"/>
              </a:rPr>
              <a:t>α</a:t>
            </a:r>
            <a:r>
              <a:rPr lang="en-US" altLang="en-US" sz="2800">
                <a:latin typeface="Courier New" panose="02070309020205020404" pitchFamily="49" charset="0"/>
                <a:cs typeface="Arial" panose="020B0604020202020204" pitchFamily="34" charset="0"/>
              </a:rPr>
              <a:t>=3</a:t>
            </a:r>
            <a:endParaRPr lang="en-US" altLang="en-US" sz="2800">
              <a:latin typeface="Courier New" panose="02070309020205020404" pitchFamily="49" charset="0"/>
            </a:endParaRPr>
          </a:p>
          <a:p>
            <a:pPr>
              <a:lnSpc>
                <a:spcPct val="90000"/>
              </a:lnSpc>
            </a:pPr>
            <a:r>
              <a:rPr lang="en-US" altLang="en-US" sz="2800"/>
              <a:t>select random secret keys:</a:t>
            </a:r>
          </a:p>
          <a:p>
            <a:pPr lvl="1">
              <a:lnSpc>
                <a:spcPct val="90000"/>
              </a:lnSpc>
            </a:pPr>
            <a:r>
              <a:rPr lang="en-AU" altLang="en-US" sz="2400"/>
              <a:t>A chooses </a:t>
            </a:r>
            <a:r>
              <a:rPr lang="en-AU" altLang="en-US" sz="2400">
                <a:latin typeface="Courier New" panose="02070309020205020404" pitchFamily="49" charset="0"/>
              </a:rPr>
              <a:t>x</a:t>
            </a:r>
            <a:r>
              <a:rPr lang="en-AU" altLang="en-US" sz="2400" baseline="-25000">
                <a:latin typeface="Courier New" panose="02070309020205020404" pitchFamily="49" charset="0"/>
              </a:rPr>
              <a:t>A</a:t>
            </a:r>
            <a:r>
              <a:rPr lang="en-AU" altLang="en-US" sz="2400">
                <a:latin typeface="Courier New" panose="02070309020205020404" pitchFamily="49" charset="0"/>
              </a:rPr>
              <a:t>=97, </a:t>
            </a:r>
            <a:r>
              <a:rPr lang="en-AU" altLang="en-US" sz="2400"/>
              <a:t>B chooses </a:t>
            </a:r>
            <a:r>
              <a:rPr lang="en-AU" altLang="en-US" sz="2400">
                <a:latin typeface="Courier New" panose="02070309020205020404" pitchFamily="49" charset="0"/>
              </a:rPr>
              <a:t>x</a:t>
            </a:r>
            <a:r>
              <a:rPr lang="en-AU" altLang="en-US" sz="2400" baseline="-25000">
                <a:latin typeface="Courier New" panose="02070309020205020404" pitchFamily="49" charset="0"/>
              </a:rPr>
              <a:t>B</a:t>
            </a:r>
            <a:r>
              <a:rPr lang="en-AU" altLang="en-US" sz="2400">
                <a:latin typeface="Courier New" panose="02070309020205020404" pitchFamily="49" charset="0"/>
              </a:rPr>
              <a:t>=233</a:t>
            </a:r>
          </a:p>
          <a:p>
            <a:pPr>
              <a:lnSpc>
                <a:spcPct val="90000"/>
              </a:lnSpc>
            </a:pPr>
            <a:r>
              <a:rPr lang="en-US" altLang="en-US" sz="2800"/>
              <a:t>compute respective public keys:</a:t>
            </a:r>
          </a:p>
          <a:p>
            <a:pPr lvl="1">
              <a:lnSpc>
                <a:spcPct val="90000"/>
              </a:lnSpc>
            </a:pPr>
            <a:r>
              <a:rPr lang="en-AU" altLang="en-US" sz="2400">
                <a:latin typeface="Courier New" panose="02070309020205020404" pitchFamily="49" charset="0"/>
              </a:rPr>
              <a:t>y</a:t>
            </a:r>
            <a:r>
              <a:rPr lang="en-AU" altLang="en-US" sz="2400" baseline="-25000">
                <a:latin typeface="Courier New" panose="02070309020205020404" pitchFamily="49" charset="0"/>
              </a:rPr>
              <a:t>A</a:t>
            </a:r>
            <a:r>
              <a:rPr lang="en-AU" altLang="en-US" sz="2400">
                <a:latin typeface="Courier New" panose="02070309020205020404" pitchFamily="49" charset="0"/>
              </a:rPr>
              <a:t>=</a:t>
            </a:r>
            <a:r>
              <a:rPr lang="en-US" altLang="en-US" sz="2400">
                <a:cs typeface="Arial" panose="020B0604020202020204" pitchFamily="34" charset="0"/>
              </a:rPr>
              <a:t>3</a:t>
            </a:r>
            <a:r>
              <a:rPr lang="en-AU" altLang="en-US" sz="2400" baseline="60000">
                <a:latin typeface="Courier New" panose="02070309020205020404" pitchFamily="49" charset="0"/>
              </a:rPr>
              <a:t>97 </a:t>
            </a:r>
            <a:r>
              <a:rPr lang="en-AU" altLang="en-US" sz="2400">
                <a:latin typeface="Courier New" panose="02070309020205020404" pitchFamily="49" charset="0"/>
              </a:rPr>
              <a:t> mod 353 = 40	</a:t>
            </a:r>
            <a:r>
              <a:rPr lang="en-AU" altLang="en-US" sz="2400"/>
              <a:t>(Alice)</a:t>
            </a:r>
          </a:p>
          <a:p>
            <a:pPr lvl="1">
              <a:lnSpc>
                <a:spcPct val="90000"/>
              </a:lnSpc>
            </a:pPr>
            <a:r>
              <a:rPr lang="en-AU" altLang="en-US" sz="2400">
                <a:latin typeface="Courier New" panose="02070309020205020404" pitchFamily="49" charset="0"/>
              </a:rPr>
              <a:t>y</a:t>
            </a:r>
            <a:r>
              <a:rPr lang="en-AU" altLang="en-US" sz="2400" baseline="-25000">
                <a:latin typeface="Courier New" panose="02070309020205020404" pitchFamily="49" charset="0"/>
              </a:rPr>
              <a:t>B</a:t>
            </a:r>
            <a:r>
              <a:rPr lang="en-AU" altLang="en-US" sz="2400">
                <a:latin typeface="Courier New" panose="02070309020205020404" pitchFamily="49" charset="0"/>
              </a:rPr>
              <a:t>=</a:t>
            </a:r>
            <a:r>
              <a:rPr lang="en-US" altLang="en-US" sz="2400">
                <a:cs typeface="Arial" panose="020B0604020202020204" pitchFamily="34" charset="0"/>
              </a:rPr>
              <a:t>3</a:t>
            </a:r>
            <a:r>
              <a:rPr lang="en-AU" altLang="en-US" sz="2400" baseline="60000">
                <a:latin typeface="Courier New" panose="02070309020205020404" pitchFamily="49" charset="0"/>
              </a:rPr>
              <a:t>233</a:t>
            </a:r>
            <a:r>
              <a:rPr lang="en-AU" altLang="en-US" sz="2400">
                <a:latin typeface="Courier New" panose="02070309020205020404" pitchFamily="49" charset="0"/>
              </a:rPr>
              <a:t> mod 353 = 248	</a:t>
            </a:r>
            <a:r>
              <a:rPr lang="en-AU" altLang="en-US" sz="2400"/>
              <a:t>(Bob)</a:t>
            </a:r>
          </a:p>
          <a:p>
            <a:pPr>
              <a:lnSpc>
                <a:spcPct val="90000"/>
              </a:lnSpc>
            </a:pPr>
            <a:r>
              <a:rPr lang="en-US" altLang="en-US" sz="2800"/>
              <a:t>compute shared session key as:</a:t>
            </a:r>
          </a:p>
          <a:p>
            <a:pPr lvl="1">
              <a:lnSpc>
                <a:spcPct val="90000"/>
              </a:lnSpc>
            </a:pPr>
            <a:r>
              <a:rPr lang="en-AU" altLang="en-US" sz="2400">
                <a:latin typeface="Courier New" panose="02070309020205020404" pitchFamily="49" charset="0"/>
              </a:rPr>
              <a:t>K</a:t>
            </a:r>
            <a:r>
              <a:rPr lang="en-AU" altLang="en-US" sz="2400" baseline="-25000">
                <a:latin typeface="Courier New" panose="02070309020205020404" pitchFamily="49" charset="0"/>
              </a:rPr>
              <a:t>AB</a:t>
            </a:r>
            <a:r>
              <a:rPr lang="en-AU" altLang="en-US" sz="2400">
                <a:latin typeface="Courier New" panose="02070309020205020404" pitchFamily="49" charset="0"/>
              </a:rPr>
              <a:t>= y</a:t>
            </a:r>
            <a:r>
              <a:rPr lang="en-AU" altLang="en-US" sz="2400" baseline="-25000">
                <a:latin typeface="Courier New" panose="02070309020205020404" pitchFamily="49" charset="0"/>
              </a:rPr>
              <a:t>B</a:t>
            </a:r>
            <a:r>
              <a:rPr lang="en-AU" altLang="en-US" sz="2400" baseline="60000">
                <a:latin typeface="Courier New" panose="02070309020205020404" pitchFamily="49" charset="0"/>
              </a:rPr>
              <a:t>x</a:t>
            </a:r>
            <a:r>
              <a:rPr lang="en-AU" altLang="en-US" sz="2400" baseline="40000">
                <a:latin typeface="Courier New" panose="02070309020205020404" pitchFamily="49" charset="0"/>
              </a:rPr>
              <a:t>A</a:t>
            </a:r>
            <a:r>
              <a:rPr lang="en-AU" altLang="en-US" sz="2400">
                <a:latin typeface="Courier New" panose="02070309020205020404" pitchFamily="49" charset="0"/>
              </a:rPr>
              <a:t> mod 353 = </a:t>
            </a:r>
            <a:r>
              <a:rPr lang="en-US" altLang="en-US" sz="2400">
                <a:cs typeface="Arial" panose="020B0604020202020204" pitchFamily="34" charset="0"/>
              </a:rPr>
              <a:t>248</a:t>
            </a:r>
            <a:r>
              <a:rPr lang="en-AU" altLang="en-US" sz="2400" baseline="60000">
                <a:latin typeface="Courier New" panose="02070309020205020404" pitchFamily="49" charset="0"/>
              </a:rPr>
              <a:t>97</a:t>
            </a:r>
            <a:r>
              <a:rPr lang="en-AU" altLang="en-US" sz="2400">
                <a:latin typeface="Courier New" panose="02070309020205020404" pitchFamily="49" charset="0"/>
              </a:rPr>
              <a:t> = 160	</a:t>
            </a:r>
            <a:r>
              <a:rPr lang="en-AU" altLang="en-US" sz="2400"/>
              <a:t>(Alice)</a:t>
            </a:r>
          </a:p>
          <a:p>
            <a:pPr lvl="1">
              <a:lnSpc>
                <a:spcPct val="90000"/>
              </a:lnSpc>
            </a:pPr>
            <a:r>
              <a:rPr lang="en-AU" altLang="en-US" sz="2400">
                <a:latin typeface="Courier New" panose="02070309020205020404" pitchFamily="49" charset="0"/>
              </a:rPr>
              <a:t>K</a:t>
            </a:r>
            <a:r>
              <a:rPr lang="en-AU" altLang="en-US" sz="2400" baseline="-25000">
                <a:latin typeface="Courier New" panose="02070309020205020404" pitchFamily="49" charset="0"/>
              </a:rPr>
              <a:t>AB</a:t>
            </a:r>
            <a:r>
              <a:rPr lang="en-AU" altLang="en-US" sz="2400">
                <a:latin typeface="Courier New" panose="02070309020205020404" pitchFamily="49" charset="0"/>
              </a:rPr>
              <a:t>= y</a:t>
            </a:r>
            <a:r>
              <a:rPr lang="en-AU" altLang="en-US" sz="2400" baseline="-25000">
                <a:latin typeface="Courier New" panose="02070309020205020404" pitchFamily="49" charset="0"/>
              </a:rPr>
              <a:t>A</a:t>
            </a:r>
            <a:r>
              <a:rPr lang="en-AU" altLang="en-US" sz="2400" baseline="60000">
                <a:latin typeface="Courier New" panose="02070309020205020404" pitchFamily="49" charset="0"/>
              </a:rPr>
              <a:t>x</a:t>
            </a:r>
            <a:r>
              <a:rPr lang="en-AU" altLang="en-US" sz="2400" baseline="40000">
                <a:latin typeface="Courier New" panose="02070309020205020404" pitchFamily="49" charset="0"/>
              </a:rPr>
              <a:t>B</a:t>
            </a:r>
            <a:r>
              <a:rPr lang="en-AU" altLang="en-US" sz="2400">
                <a:latin typeface="Courier New" panose="02070309020205020404" pitchFamily="49" charset="0"/>
              </a:rPr>
              <a:t> mod 353 = </a:t>
            </a:r>
            <a:r>
              <a:rPr lang="en-US" altLang="en-US" sz="2400">
                <a:cs typeface="Arial" panose="020B0604020202020204" pitchFamily="34" charset="0"/>
              </a:rPr>
              <a:t>40</a:t>
            </a:r>
            <a:r>
              <a:rPr lang="en-AU" altLang="en-US" sz="2400" baseline="60000">
                <a:latin typeface="Courier New" panose="02070309020205020404" pitchFamily="49" charset="0"/>
              </a:rPr>
              <a:t>233</a:t>
            </a:r>
            <a:r>
              <a:rPr lang="en-AU" altLang="en-US" sz="2400">
                <a:latin typeface="Courier New" panose="02070309020205020404" pitchFamily="49" charset="0"/>
              </a:rPr>
              <a:t> = 160	</a:t>
            </a:r>
            <a:r>
              <a:rPr lang="en-AU" altLang="en-US" sz="2400"/>
              <a:t>(Bob)</a:t>
            </a:r>
          </a:p>
          <a:p>
            <a:pPr lvl="1">
              <a:lnSpc>
                <a:spcPct val="90000"/>
              </a:lnSpc>
            </a:pPr>
            <a:endParaRPr lang="en-AU" altLang="en-US" sz="2400"/>
          </a:p>
        </p:txBody>
      </p:sp>
    </p:spTree>
    <p:extLst>
      <p:ext uri="{BB962C8B-B14F-4D97-AF65-F5344CB8AC3E}">
        <p14:creationId xmlns:p14="http://schemas.microsoft.com/office/powerpoint/2010/main" val="427316747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ltLang="en-US" smtClean="0"/>
              <a:t>Attack Example</a:t>
            </a:r>
          </a:p>
        </p:txBody>
      </p:sp>
      <p:sp>
        <p:nvSpPr>
          <p:cNvPr id="36867" name="Content Placeholder 2"/>
          <p:cNvSpPr>
            <a:spLocks noGrp="1"/>
          </p:cNvSpPr>
          <p:nvPr>
            <p:ph idx="1"/>
          </p:nvPr>
        </p:nvSpPr>
        <p:spPr/>
        <p:txBody>
          <a:bodyPr/>
          <a:lstStyle/>
          <a:p>
            <a:r>
              <a:rPr lang="en-US" altLang="en-US" smtClean="0"/>
              <a:t>An attacker would have available the following information:</a:t>
            </a:r>
          </a:p>
          <a:p>
            <a:pPr lvl="1"/>
            <a:r>
              <a:rPr lang="en-US" altLang="en-US" smtClean="0"/>
              <a:t>q = 353; </a:t>
            </a:r>
            <a:r>
              <a:rPr lang="el-GR" altLang="en-US" smtClean="0">
                <a:latin typeface="Courier New" panose="02070309020205020404" pitchFamily="49" charset="0"/>
                <a:cs typeface="Arial" panose="020B0604020202020204" pitchFamily="34" charset="0"/>
              </a:rPr>
              <a:t>α</a:t>
            </a:r>
            <a:r>
              <a:rPr lang="en-US" altLang="en-US" smtClean="0"/>
              <a:t> = 3; Y</a:t>
            </a:r>
            <a:r>
              <a:rPr lang="en-US" altLang="en-US" baseline="-25000" smtClean="0"/>
              <a:t>A</a:t>
            </a:r>
            <a:r>
              <a:rPr lang="en-US" altLang="en-US" smtClean="0"/>
              <a:t> = 40; Y</a:t>
            </a:r>
            <a:r>
              <a:rPr lang="en-US" altLang="en-US" baseline="-25000" smtClean="0"/>
              <a:t>B</a:t>
            </a:r>
            <a:r>
              <a:rPr lang="en-US" altLang="en-US" smtClean="0"/>
              <a:t> = 248</a:t>
            </a:r>
          </a:p>
          <a:p>
            <a:r>
              <a:rPr lang="en-US" altLang="en-US" smtClean="0"/>
              <a:t>By brute force, an attacker E can determine the common key by discovering a solution to eqns</a:t>
            </a:r>
          </a:p>
          <a:p>
            <a:pPr lvl="1"/>
            <a:r>
              <a:rPr lang="en-US" altLang="en-US" smtClean="0"/>
              <a:t> 3</a:t>
            </a:r>
            <a:r>
              <a:rPr lang="en-US" altLang="en-US" baseline="30000" smtClean="0"/>
              <a:t>a</a:t>
            </a:r>
            <a:r>
              <a:rPr lang="en-US" altLang="en-US" smtClean="0"/>
              <a:t> mod 353 = 40 </a:t>
            </a:r>
          </a:p>
          <a:p>
            <a:pPr lvl="1"/>
            <a:r>
              <a:rPr lang="en-US" altLang="en-US" smtClean="0"/>
              <a:t>3</a:t>
            </a:r>
            <a:r>
              <a:rPr lang="en-US" altLang="en-US" baseline="30000" smtClean="0"/>
              <a:t>b</a:t>
            </a:r>
            <a:r>
              <a:rPr lang="en-US" altLang="en-US" smtClean="0"/>
              <a:t> mod 353 = 248 </a:t>
            </a:r>
          </a:p>
          <a:p>
            <a:pPr lvl="1"/>
            <a:r>
              <a:rPr lang="en-US" altLang="en-US" smtClean="0"/>
              <a:t>calculate powers of 3 modulo 353, stopping when the result equals either 40 or 248</a:t>
            </a:r>
          </a:p>
        </p:txBody>
      </p:sp>
    </p:spTree>
    <p:extLst>
      <p:ext uri="{BB962C8B-B14F-4D97-AF65-F5344CB8AC3E}">
        <p14:creationId xmlns:p14="http://schemas.microsoft.com/office/powerpoint/2010/main" val="95329836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026"/>
          <p:cNvSpPr>
            <a:spLocks noGrp="1" noChangeArrowheads="1"/>
          </p:cNvSpPr>
          <p:nvPr>
            <p:ph type="title"/>
          </p:nvPr>
        </p:nvSpPr>
        <p:spPr/>
        <p:txBody>
          <a:bodyPr/>
          <a:lstStyle/>
          <a:p>
            <a:r>
              <a:rPr lang="en-US" altLang="en-US" smtClean="0"/>
              <a:t>Key Exchange Protocols</a:t>
            </a:r>
            <a:endParaRPr lang="en-AU" altLang="en-US" smtClean="0"/>
          </a:p>
        </p:txBody>
      </p:sp>
      <p:sp>
        <p:nvSpPr>
          <p:cNvPr id="32771" name="Rectangle 1027"/>
          <p:cNvSpPr>
            <a:spLocks noGrp="1" noChangeArrowheads="1"/>
          </p:cNvSpPr>
          <p:nvPr>
            <p:ph idx="1"/>
          </p:nvPr>
        </p:nvSpPr>
        <p:spPr>
          <a:xfrm>
            <a:off x="2150533" y="2551289"/>
            <a:ext cx="8229600" cy="4953000"/>
          </a:xfrm>
        </p:spPr>
        <p:txBody>
          <a:bodyPr/>
          <a:lstStyle/>
          <a:p>
            <a:pPr marL="514350" indent="-514350">
              <a:lnSpc>
                <a:spcPct val="90000"/>
              </a:lnSpc>
              <a:buFont typeface="+mj-lt"/>
              <a:buAutoNum type="arabicPeriod"/>
              <a:defRPr/>
            </a:pPr>
            <a:r>
              <a:rPr lang="en-AU" dirty="0" smtClean="0"/>
              <a:t>users could create random private/public D-H keys each time they communicate</a:t>
            </a:r>
          </a:p>
          <a:p>
            <a:pPr marL="514350" indent="-514350">
              <a:lnSpc>
                <a:spcPct val="90000"/>
              </a:lnSpc>
              <a:buFont typeface="+mj-lt"/>
              <a:buAutoNum type="arabicPeriod"/>
              <a:defRPr/>
            </a:pPr>
            <a:r>
              <a:rPr lang="en-AU" dirty="0" smtClean="0"/>
              <a:t>users could create </a:t>
            </a:r>
            <a:r>
              <a:rPr lang="en-US" dirty="0" smtClean="0"/>
              <a:t>generate a long-lasting private value X</a:t>
            </a:r>
            <a:r>
              <a:rPr lang="en-US" baseline="-25000" dirty="0" smtClean="0"/>
              <a:t>i</a:t>
            </a:r>
            <a:r>
              <a:rPr lang="en-US" dirty="0" smtClean="0"/>
              <a:t> (for user </a:t>
            </a:r>
            <a:r>
              <a:rPr lang="en-US" dirty="0" err="1" smtClean="0"/>
              <a:t>i</a:t>
            </a:r>
            <a:r>
              <a:rPr lang="en-US" dirty="0" smtClean="0"/>
              <a:t>) and calculate a public value Y</a:t>
            </a:r>
            <a:r>
              <a:rPr lang="en-US" baseline="-25000" dirty="0" smtClean="0"/>
              <a:t>i</a:t>
            </a:r>
            <a:r>
              <a:rPr lang="en-US" dirty="0" smtClean="0"/>
              <a:t>. </a:t>
            </a:r>
          </a:p>
          <a:p>
            <a:pPr marL="914400" lvl="1" indent="-514350">
              <a:lnSpc>
                <a:spcPct val="90000"/>
              </a:lnSpc>
              <a:defRPr/>
            </a:pPr>
            <a:r>
              <a:rPr lang="en-US" dirty="0" smtClean="0"/>
              <a:t>These public values and q and </a:t>
            </a:r>
            <a:r>
              <a:rPr lang="el-GR" dirty="0" smtClean="0">
                <a:latin typeface="Courier New" pitchFamily="49" charset="0"/>
                <a:cs typeface="Arial" pitchFamily="34" charset="0"/>
              </a:rPr>
              <a:t>α</a:t>
            </a:r>
            <a:r>
              <a:rPr lang="en-US" dirty="0" smtClean="0"/>
              <a:t>, are stored in some central directory</a:t>
            </a:r>
          </a:p>
          <a:p>
            <a:pPr marL="914400" lvl="1" indent="-514350">
              <a:lnSpc>
                <a:spcPct val="90000"/>
              </a:lnSpc>
              <a:defRPr/>
            </a:pPr>
            <a:r>
              <a:rPr lang="en-US" dirty="0" smtClean="0"/>
              <a:t>user j can access </a:t>
            </a:r>
            <a:r>
              <a:rPr lang="en-US" dirty="0" err="1" smtClean="0"/>
              <a:t>i's</a:t>
            </a:r>
            <a:r>
              <a:rPr lang="en-US" dirty="0" smtClean="0"/>
              <a:t> public value, calculate </a:t>
            </a:r>
            <a:r>
              <a:rPr lang="en-AU" dirty="0" smtClean="0">
                <a:latin typeface="Courier New" pitchFamily="49" charset="0"/>
              </a:rPr>
              <a:t>K</a:t>
            </a:r>
            <a:r>
              <a:rPr lang="en-AU" baseline="-25000" dirty="0" smtClean="0">
                <a:latin typeface="Courier New" pitchFamily="49" charset="0"/>
              </a:rPr>
              <a:t>AB</a:t>
            </a:r>
            <a:endParaRPr lang="en-AU" dirty="0" smtClean="0"/>
          </a:p>
          <a:p>
            <a:pPr>
              <a:lnSpc>
                <a:spcPct val="90000"/>
              </a:lnSpc>
              <a:defRPr/>
            </a:pPr>
            <a:r>
              <a:rPr lang="en-AU" dirty="0" smtClean="0"/>
              <a:t>both of these are vulnerable to a meet-in-the-Middle Attack</a:t>
            </a:r>
          </a:p>
          <a:p>
            <a:pPr lvl="1">
              <a:lnSpc>
                <a:spcPct val="90000"/>
              </a:lnSpc>
              <a:defRPr/>
            </a:pPr>
            <a:r>
              <a:rPr lang="en-AU" dirty="0" smtClean="0"/>
              <a:t>authentication of the keys is needed</a:t>
            </a:r>
          </a:p>
          <a:p>
            <a:pPr>
              <a:lnSpc>
                <a:spcPct val="90000"/>
              </a:lnSpc>
              <a:defRPr/>
            </a:pPr>
            <a:endParaRPr lang="en-AU" dirty="0" smtClean="0"/>
          </a:p>
        </p:txBody>
      </p:sp>
    </p:spTree>
    <p:extLst>
      <p:ext uri="{BB962C8B-B14F-4D97-AF65-F5344CB8AC3E}">
        <p14:creationId xmlns:p14="http://schemas.microsoft.com/office/powerpoint/2010/main" val="28060598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62500" lnSpcReduction="20000"/>
          </a:bodyPr>
          <a:lstStyle/>
          <a:p>
            <a:pPr marL="43180" marR="5080">
              <a:lnSpc>
                <a:spcPct val="102600"/>
              </a:lnSpc>
              <a:spcBef>
                <a:spcPts val="114"/>
              </a:spcBef>
            </a:pPr>
            <a:r>
              <a:rPr lang="en-US" spc="-10" dirty="0" smtClean="0">
                <a:latin typeface="LM Sans 10"/>
                <a:cs typeface="LM Sans 10"/>
              </a:rPr>
              <a:t>When </a:t>
            </a:r>
            <a:r>
              <a:rPr lang="en-US" spc="-10" dirty="0">
                <a:latin typeface="LM Sans 10"/>
                <a:cs typeface="LM Sans 10"/>
              </a:rPr>
              <a:t>dividing an integer </a:t>
            </a:r>
            <a:r>
              <a:rPr lang="en-US" spc="-20" dirty="0">
                <a:latin typeface="LM Sans 10"/>
                <a:cs typeface="LM Sans 10"/>
              </a:rPr>
              <a:t>by </a:t>
            </a:r>
            <a:r>
              <a:rPr lang="en-US" spc="-5" dirty="0">
                <a:latin typeface="LM Sans 10"/>
                <a:cs typeface="LM Sans 10"/>
              </a:rPr>
              <a:t>a second </a:t>
            </a:r>
            <a:r>
              <a:rPr lang="en-US" spc="-10" dirty="0">
                <a:latin typeface="LM Sans 10"/>
                <a:cs typeface="LM Sans 10"/>
              </a:rPr>
              <a:t>nonzero integer, </a:t>
            </a:r>
            <a:r>
              <a:rPr lang="en-US" spc="-5" dirty="0">
                <a:latin typeface="LM Sans 10"/>
                <a:cs typeface="LM Sans 10"/>
              </a:rPr>
              <a:t>the </a:t>
            </a:r>
            <a:r>
              <a:rPr lang="en-US" spc="-10" dirty="0">
                <a:latin typeface="LM Sans 10"/>
                <a:cs typeface="LM Sans 10"/>
              </a:rPr>
              <a:t>quotient </a:t>
            </a:r>
            <a:r>
              <a:rPr lang="en-US" spc="-20" dirty="0">
                <a:latin typeface="LM Sans 10"/>
                <a:cs typeface="LM Sans 10"/>
              </a:rPr>
              <a:t>may or  may </a:t>
            </a:r>
            <a:r>
              <a:rPr lang="en-US" spc="-10" dirty="0">
                <a:latin typeface="LM Sans 10"/>
                <a:cs typeface="LM Sans 10"/>
              </a:rPr>
              <a:t>not </a:t>
            </a:r>
            <a:r>
              <a:rPr lang="en-US" spc="10" dirty="0">
                <a:latin typeface="LM Sans 10"/>
                <a:cs typeface="LM Sans 10"/>
              </a:rPr>
              <a:t>be </a:t>
            </a:r>
            <a:r>
              <a:rPr lang="en-US" spc="-10" dirty="0">
                <a:latin typeface="LM Sans 10"/>
                <a:cs typeface="LM Sans 10"/>
              </a:rPr>
              <a:t>an</a:t>
            </a:r>
            <a:r>
              <a:rPr lang="en-US" spc="-5" dirty="0">
                <a:latin typeface="LM Sans 10"/>
                <a:cs typeface="LM Sans 10"/>
              </a:rPr>
              <a:t> </a:t>
            </a:r>
            <a:r>
              <a:rPr lang="en-US" spc="-10" dirty="0">
                <a:latin typeface="LM Sans 10"/>
                <a:cs typeface="LM Sans 10"/>
              </a:rPr>
              <a:t>integer.</a:t>
            </a:r>
            <a:endParaRPr lang="en-US" dirty="0">
              <a:latin typeface="LM Sans 10"/>
              <a:cs typeface="LM Sans 10"/>
            </a:endParaRPr>
          </a:p>
          <a:p>
            <a:pPr marL="43180" algn="just">
              <a:lnSpc>
                <a:spcPct val="100000"/>
              </a:lnSpc>
              <a:spcBef>
                <a:spcPts val="35"/>
              </a:spcBef>
            </a:pPr>
            <a:r>
              <a:rPr lang="en-US" spc="-30" dirty="0">
                <a:latin typeface="LM Sans 10"/>
                <a:cs typeface="LM Sans 10"/>
              </a:rPr>
              <a:t>For </a:t>
            </a:r>
            <a:r>
              <a:rPr lang="en-US" spc="-5" dirty="0">
                <a:latin typeface="LM Sans 10"/>
                <a:cs typeface="LM Sans 10"/>
              </a:rPr>
              <a:t>example, </a:t>
            </a:r>
            <a:r>
              <a:rPr lang="en-US" spc="55" dirty="0">
                <a:latin typeface="MathJax_Main"/>
                <a:cs typeface="MathJax_Main"/>
              </a:rPr>
              <a:t>12</a:t>
            </a:r>
            <a:r>
              <a:rPr lang="en-US" i="1" spc="55" dirty="0">
                <a:latin typeface="Times New Roman"/>
                <a:cs typeface="Times New Roman"/>
              </a:rPr>
              <a:t>/</a:t>
            </a:r>
            <a:r>
              <a:rPr lang="en-US" spc="55" dirty="0">
                <a:latin typeface="MathJax_Main"/>
                <a:cs typeface="MathJax_Main"/>
              </a:rPr>
              <a:t>3 </a:t>
            </a:r>
            <a:r>
              <a:rPr lang="en-US" spc="-10" dirty="0">
                <a:latin typeface="MathJax_Main"/>
                <a:cs typeface="MathJax_Main"/>
              </a:rPr>
              <a:t>= </a:t>
            </a:r>
            <a:r>
              <a:rPr lang="en-US" spc="-5" dirty="0">
                <a:latin typeface="MathJax_Main"/>
                <a:cs typeface="MathJax_Main"/>
              </a:rPr>
              <a:t>4 </a:t>
            </a:r>
            <a:r>
              <a:rPr lang="en-US" spc="-5" dirty="0">
                <a:latin typeface="LM Sans 10"/>
                <a:cs typeface="LM Sans 10"/>
              </a:rPr>
              <a:t>while </a:t>
            </a:r>
            <a:r>
              <a:rPr lang="en-US" spc="75" dirty="0">
                <a:latin typeface="MathJax_Main"/>
                <a:cs typeface="MathJax_Main"/>
              </a:rPr>
              <a:t>9</a:t>
            </a:r>
            <a:r>
              <a:rPr lang="en-US" i="1" spc="75" dirty="0">
                <a:latin typeface="Times New Roman"/>
                <a:cs typeface="Times New Roman"/>
              </a:rPr>
              <a:t>/</a:t>
            </a:r>
            <a:r>
              <a:rPr lang="en-US" spc="75" dirty="0">
                <a:latin typeface="MathJax_Main"/>
                <a:cs typeface="MathJax_Main"/>
              </a:rPr>
              <a:t>4 </a:t>
            </a:r>
            <a:r>
              <a:rPr lang="en-US" spc="-10" dirty="0">
                <a:latin typeface="MathJax_Main"/>
                <a:cs typeface="MathJax_Main"/>
              </a:rPr>
              <a:t>=</a:t>
            </a:r>
            <a:r>
              <a:rPr lang="en-US" spc="80" dirty="0">
                <a:latin typeface="MathJax_Main"/>
                <a:cs typeface="MathJax_Main"/>
              </a:rPr>
              <a:t> </a:t>
            </a:r>
            <a:r>
              <a:rPr lang="en-US" dirty="0">
                <a:latin typeface="MathJax_Main"/>
                <a:cs typeface="MathJax_Main"/>
              </a:rPr>
              <a:t>2</a:t>
            </a:r>
            <a:r>
              <a:rPr lang="en-US" i="1" dirty="0">
                <a:latin typeface="Times New Roman"/>
                <a:cs typeface="Times New Roman"/>
              </a:rPr>
              <a:t>.</a:t>
            </a:r>
            <a:r>
              <a:rPr lang="en-US" dirty="0">
                <a:latin typeface="MathJax_Main"/>
                <a:cs typeface="MathJax_Main"/>
              </a:rPr>
              <a:t>25</a:t>
            </a:r>
            <a:r>
              <a:rPr lang="en-US" dirty="0">
                <a:latin typeface="LM Sans 10"/>
                <a:cs typeface="LM Sans 10"/>
              </a:rPr>
              <a:t>.</a:t>
            </a:r>
          </a:p>
          <a:p>
            <a:pPr>
              <a:lnSpc>
                <a:spcPct val="100000"/>
              </a:lnSpc>
              <a:spcBef>
                <a:spcPts val="40"/>
              </a:spcBef>
            </a:pPr>
            <a:endParaRPr lang="en-US" sz="1400" dirty="0">
              <a:latin typeface="LM Sans 10"/>
              <a:cs typeface="LM Sans 10"/>
            </a:endParaRPr>
          </a:p>
          <a:p>
            <a:pPr marL="43180">
              <a:lnSpc>
                <a:spcPct val="100000"/>
              </a:lnSpc>
            </a:pPr>
            <a:r>
              <a:rPr lang="en-US" spc="-10" dirty="0">
                <a:latin typeface="LM Sans 10"/>
                <a:cs typeface="LM Sans 10"/>
              </a:rPr>
              <a:t>The issue </a:t>
            </a:r>
            <a:r>
              <a:rPr lang="en-US" spc="-5" dirty="0">
                <a:latin typeface="LM Sans 10"/>
                <a:cs typeface="LM Sans 10"/>
              </a:rPr>
              <a:t>of </a:t>
            </a:r>
            <a:r>
              <a:rPr lang="en-US" spc="-15" dirty="0">
                <a:latin typeface="LM Sans 10"/>
                <a:cs typeface="LM Sans 10"/>
              </a:rPr>
              <a:t>divisibility </a:t>
            </a:r>
            <a:r>
              <a:rPr lang="en-US" spc="-10" dirty="0">
                <a:latin typeface="LM Sans 10"/>
                <a:cs typeface="LM Sans 10"/>
              </a:rPr>
              <a:t>is addressed in </a:t>
            </a:r>
            <a:r>
              <a:rPr lang="en-US" spc="-5" dirty="0">
                <a:latin typeface="LM Sans 10"/>
                <a:cs typeface="LM Sans 10"/>
              </a:rPr>
              <a:t>the </a:t>
            </a:r>
            <a:r>
              <a:rPr lang="en-US" spc="-10" dirty="0">
                <a:latin typeface="LM Sans 10"/>
                <a:cs typeface="LM Sans 10"/>
              </a:rPr>
              <a:t>following</a:t>
            </a:r>
            <a:r>
              <a:rPr lang="en-US" spc="35" dirty="0">
                <a:latin typeface="LM Sans 10"/>
                <a:cs typeface="LM Sans 10"/>
              </a:rPr>
              <a:t> </a:t>
            </a:r>
            <a:r>
              <a:rPr lang="en-US" spc="-10" dirty="0">
                <a:latin typeface="LM Sans 10"/>
                <a:cs typeface="LM Sans 10"/>
              </a:rPr>
              <a:t>definition.</a:t>
            </a:r>
            <a:endParaRPr lang="en-US" dirty="0">
              <a:latin typeface="LM Sans 10"/>
              <a:cs typeface="LM Sans 10"/>
            </a:endParaRPr>
          </a:p>
          <a:p>
            <a:pPr marL="43180">
              <a:lnSpc>
                <a:spcPct val="100000"/>
              </a:lnSpc>
              <a:spcBef>
                <a:spcPts val="710"/>
              </a:spcBef>
            </a:pPr>
            <a:r>
              <a:rPr lang="en-US" sz="2800" spc="-5" dirty="0">
                <a:solidFill>
                  <a:srgbClr val="3333B2"/>
                </a:solidFill>
                <a:latin typeface="LM Sans 12"/>
                <a:cs typeface="LM Sans 12"/>
              </a:rPr>
              <a:t>Definition</a:t>
            </a:r>
            <a:endParaRPr lang="en-US" sz="2800" dirty="0">
              <a:latin typeface="LM Sans 12"/>
              <a:cs typeface="LM Sans 12"/>
            </a:endParaRPr>
          </a:p>
          <a:p>
            <a:pPr marL="43180" marR="5080" algn="just">
              <a:lnSpc>
                <a:spcPct val="102600"/>
              </a:lnSpc>
              <a:spcBef>
                <a:spcPts val="185"/>
              </a:spcBef>
            </a:pPr>
            <a:r>
              <a:rPr lang="en-US" spc="-10" dirty="0">
                <a:latin typeface="LM Sans 10"/>
                <a:cs typeface="LM Sans 10"/>
              </a:rPr>
              <a:t>If </a:t>
            </a:r>
            <a:r>
              <a:rPr lang="en-US" i="1" spc="25" dirty="0">
                <a:latin typeface="Times New Roman"/>
                <a:cs typeface="Times New Roman"/>
              </a:rPr>
              <a:t>a </a:t>
            </a:r>
            <a:r>
              <a:rPr lang="en-US" spc="-10" dirty="0">
                <a:latin typeface="LM Sans 10"/>
                <a:cs typeface="LM Sans 10"/>
              </a:rPr>
              <a:t>and </a:t>
            </a:r>
            <a:r>
              <a:rPr lang="en-US" i="1" spc="-85" dirty="0">
                <a:latin typeface="Times New Roman"/>
                <a:cs typeface="Times New Roman"/>
              </a:rPr>
              <a:t>b </a:t>
            </a:r>
            <a:r>
              <a:rPr lang="en-US" spc="-20" dirty="0">
                <a:latin typeface="LM Sans 10"/>
                <a:cs typeface="LM Sans 10"/>
              </a:rPr>
              <a:t>are </a:t>
            </a:r>
            <a:r>
              <a:rPr lang="en-US" spc="-10" dirty="0">
                <a:latin typeface="LM Sans 10"/>
                <a:cs typeface="LM Sans 10"/>
              </a:rPr>
              <a:t>integers </a:t>
            </a:r>
            <a:r>
              <a:rPr lang="en-US" spc="-5" dirty="0">
                <a:latin typeface="LM Sans 10"/>
                <a:cs typeface="LM Sans 10"/>
              </a:rPr>
              <a:t>with </a:t>
            </a:r>
            <a:r>
              <a:rPr lang="en-US" i="1" spc="25" dirty="0">
                <a:latin typeface="Times New Roman"/>
                <a:cs typeface="Times New Roman"/>
              </a:rPr>
              <a:t>a </a:t>
            </a:r>
            <a:r>
              <a:rPr lang="en-US" i="1" spc="-10" dirty="0">
                <a:latin typeface="Arial"/>
                <a:cs typeface="Arial"/>
              </a:rPr>
              <a:t>ƒ</a:t>
            </a:r>
            <a:r>
              <a:rPr lang="en-US" spc="-10" dirty="0">
                <a:latin typeface="MathJax_Main"/>
                <a:cs typeface="MathJax_Main"/>
              </a:rPr>
              <a:t>= 0</a:t>
            </a:r>
            <a:r>
              <a:rPr lang="en-US" spc="-10" dirty="0">
                <a:latin typeface="LM Sans 10"/>
                <a:cs typeface="LM Sans 10"/>
              </a:rPr>
              <a:t>, </a:t>
            </a:r>
            <a:r>
              <a:rPr lang="en-US" spc="-25" dirty="0">
                <a:latin typeface="LM Sans 10"/>
                <a:cs typeface="LM Sans 10"/>
              </a:rPr>
              <a:t>we </a:t>
            </a:r>
            <a:r>
              <a:rPr lang="en-US" spc="-20" dirty="0">
                <a:latin typeface="LM Sans 10"/>
                <a:cs typeface="LM Sans 10"/>
              </a:rPr>
              <a:t>say </a:t>
            </a:r>
            <a:r>
              <a:rPr lang="en-US" spc="-5" dirty="0">
                <a:latin typeface="LM Sans 10"/>
                <a:cs typeface="LM Sans 10"/>
              </a:rPr>
              <a:t>that </a:t>
            </a:r>
            <a:r>
              <a:rPr lang="en-US" i="1" spc="25" dirty="0">
                <a:latin typeface="Times New Roman"/>
                <a:cs typeface="Times New Roman"/>
              </a:rPr>
              <a:t>a </a:t>
            </a:r>
            <a:r>
              <a:rPr lang="en-US" i="1" spc="-10" dirty="0">
                <a:solidFill>
                  <a:srgbClr val="0000FF"/>
                </a:solidFill>
                <a:latin typeface="LM Sans 10"/>
                <a:cs typeface="LM Sans 10"/>
              </a:rPr>
              <a:t>divides </a:t>
            </a:r>
            <a:r>
              <a:rPr lang="en-US" i="1" spc="-85" dirty="0">
                <a:latin typeface="Times New Roman"/>
                <a:cs typeface="Times New Roman"/>
              </a:rPr>
              <a:t>b </a:t>
            </a:r>
            <a:r>
              <a:rPr lang="en-US" spc="-5" dirty="0">
                <a:latin typeface="LM Sans 10"/>
                <a:cs typeface="LM Sans 10"/>
              </a:rPr>
              <a:t>if there exists </a:t>
            </a:r>
            <a:r>
              <a:rPr lang="en-US" spc="-254" dirty="0">
                <a:latin typeface="LM Sans 10"/>
                <a:cs typeface="LM Sans 10"/>
              </a:rPr>
              <a:t>an  </a:t>
            </a:r>
            <a:r>
              <a:rPr lang="en-US" spc="-10" dirty="0">
                <a:latin typeface="LM Sans 10"/>
                <a:cs typeface="LM Sans 10"/>
              </a:rPr>
              <a:t>integer </a:t>
            </a:r>
            <a:r>
              <a:rPr lang="en-US" i="1" spc="-20" dirty="0">
                <a:latin typeface="Times New Roman"/>
                <a:cs typeface="Times New Roman"/>
              </a:rPr>
              <a:t>c </a:t>
            </a:r>
            <a:r>
              <a:rPr lang="en-US" spc="-5" dirty="0">
                <a:latin typeface="LM Sans 10"/>
                <a:cs typeface="LM Sans 10"/>
              </a:rPr>
              <a:t>such that </a:t>
            </a:r>
            <a:r>
              <a:rPr lang="en-US" i="1" spc="-85" dirty="0">
                <a:latin typeface="Times New Roman"/>
                <a:cs typeface="Times New Roman"/>
              </a:rPr>
              <a:t>b </a:t>
            </a:r>
            <a:r>
              <a:rPr lang="en-US" spc="-10" dirty="0">
                <a:latin typeface="MathJax_Main"/>
                <a:cs typeface="MathJax_Main"/>
              </a:rPr>
              <a:t>= </a:t>
            </a:r>
            <a:r>
              <a:rPr lang="en-US" i="1" spc="-5" dirty="0">
                <a:latin typeface="Times New Roman"/>
                <a:cs typeface="Times New Roman"/>
              </a:rPr>
              <a:t>ac</a:t>
            </a:r>
            <a:r>
              <a:rPr lang="en-US" spc="-5" dirty="0">
                <a:latin typeface="LM Sans 10"/>
                <a:cs typeface="LM Sans 10"/>
              </a:rPr>
              <a:t>. </a:t>
            </a:r>
            <a:r>
              <a:rPr lang="en-US" spc="-10" dirty="0">
                <a:latin typeface="LM Sans 10"/>
                <a:cs typeface="LM Sans 10"/>
              </a:rPr>
              <a:t>When </a:t>
            </a:r>
            <a:r>
              <a:rPr lang="en-US" i="1" spc="25" dirty="0">
                <a:latin typeface="Times New Roman"/>
                <a:cs typeface="Times New Roman"/>
              </a:rPr>
              <a:t>a </a:t>
            </a:r>
            <a:r>
              <a:rPr lang="en-US" spc="-10" dirty="0">
                <a:latin typeface="LM Sans 10"/>
                <a:cs typeface="LM Sans 10"/>
              </a:rPr>
              <a:t>divides </a:t>
            </a:r>
            <a:r>
              <a:rPr lang="en-US" i="1" spc="-85" dirty="0">
                <a:latin typeface="Times New Roman"/>
                <a:cs typeface="Times New Roman"/>
              </a:rPr>
              <a:t>b </a:t>
            </a:r>
            <a:r>
              <a:rPr lang="en-US" spc="-25" dirty="0">
                <a:latin typeface="LM Sans 10"/>
                <a:cs typeface="LM Sans 10"/>
              </a:rPr>
              <a:t>we </a:t>
            </a:r>
            <a:r>
              <a:rPr lang="en-US" spc="-20" dirty="0">
                <a:latin typeface="LM Sans 10"/>
                <a:cs typeface="LM Sans 10"/>
              </a:rPr>
              <a:t>say </a:t>
            </a:r>
            <a:r>
              <a:rPr lang="en-US" spc="-5" dirty="0">
                <a:latin typeface="LM Sans 10"/>
                <a:cs typeface="LM Sans 10"/>
              </a:rPr>
              <a:t>that </a:t>
            </a:r>
            <a:r>
              <a:rPr lang="en-US" i="1" spc="25" dirty="0">
                <a:latin typeface="Times New Roman"/>
                <a:cs typeface="Times New Roman"/>
              </a:rPr>
              <a:t>a </a:t>
            </a:r>
            <a:r>
              <a:rPr lang="en-US" spc="-10" dirty="0">
                <a:latin typeface="LM Sans 10"/>
                <a:cs typeface="LM Sans 10"/>
              </a:rPr>
              <a:t>is </a:t>
            </a:r>
            <a:r>
              <a:rPr lang="en-US" spc="-5" dirty="0">
                <a:latin typeface="LM Sans 10"/>
                <a:cs typeface="LM Sans 10"/>
              </a:rPr>
              <a:t>a </a:t>
            </a:r>
            <a:r>
              <a:rPr lang="en-US" i="1" spc="-15" dirty="0">
                <a:solidFill>
                  <a:srgbClr val="0000FF"/>
                </a:solidFill>
                <a:latin typeface="LM Sans 10"/>
                <a:cs typeface="LM Sans 10"/>
              </a:rPr>
              <a:t>factor </a:t>
            </a:r>
            <a:r>
              <a:rPr lang="en-US" spc="-5" dirty="0">
                <a:latin typeface="LM Sans 10"/>
                <a:cs typeface="LM Sans 10"/>
              </a:rPr>
              <a:t>of </a:t>
            </a:r>
            <a:r>
              <a:rPr lang="en-US" i="1" spc="-85" dirty="0">
                <a:latin typeface="Times New Roman"/>
                <a:cs typeface="Times New Roman"/>
              </a:rPr>
              <a:t>b  </a:t>
            </a:r>
            <a:r>
              <a:rPr lang="en-US" spc="-10" dirty="0">
                <a:latin typeface="LM Sans 10"/>
                <a:cs typeface="LM Sans 10"/>
              </a:rPr>
              <a:t>and </a:t>
            </a:r>
            <a:r>
              <a:rPr lang="en-US" spc="-5" dirty="0">
                <a:latin typeface="LM Sans 10"/>
                <a:cs typeface="LM Sans 10"/>
              </a:rPr>
              <a:t>that </a:t>
            </a:r>
            <a:r>
              <a:rPr lang="en-US" i="1" spc="-85" dirty="0">
                <a:latin typeface="Times New Roman"/>
                <a:cs typeface="Times New Roman"/>
              </a:rPr>
              <a:t>b </a:t>
            </a:r>
            <a:r>
              <a:rPr lang="en-US" spc="-10" dirty="0">
                <a:latin typeface="LM Sans 10"/>
                <a:cs typeface="LM Sans 10"/>
              </a:rPr>
              <a:t>is </a:t>
            </a:r>
            <a:r>
              <a:rPr lang="en-US" spc="-5" dirty="0">
                <a:latin typeface="LM Sans 10"/>
                <a:cs typeface="LM Sans 10"/>
              </a:rPr>
              <a:t>a </a:t>
            </a:r>
            <a:r>
              <a:rPr lang="en-US" i="1" spc="-5" dirty="0">
                <a:solidFill>
                  <a:srgbClr val="0000FF"/>
                </a:solidFill>
                <a:latin typeface="LM Sans 10"/>
                <a:cs typeface="LM Sans 10"/>
              </a:rPr>
              <a:t>multiple </a:t>
            </a:r>
            <a:r>
              <a:rPr lang="en-US" spc="-5" dirty="0">
                <a:latin typeface="LM Sans 10"/>
                <a:cs typeface="LM Sans 10"/>
              </a:rPr>
              <a:t>of</a:t>
            </a:r>
            <a:r>
              <a:rPr lang="en-US" spc="-30" dirty="0">
                <a:latin typeface="LM Sans 10"/>
                <a:cs typeface="LM Sans 10"/>
              </a:rPr>
              <a:t> </a:t>
            </a:r>
            <a:r>
              <a:rPr lang="en-US" i="1" spc="5" dirty="0">
                <a:latin typeface="Times New Roman"/>
                <a:cs typeface="Times New Roman"/>
              </a:rPr>
              <a:t>a</a:t>
            </a:r>
            <a:r>
              <a:rPr lang="en-US" spc="5" dirty="0">
                <a:latin typeface="LM Sans 10"/>
                <a:cs typeface="LM Sans 10"/>
              </a:rPr>
              <a:t>.</a:t>
            </a:r>
            <a:endParaRPr lang="en-US" dirty="0">
              <a:latin typeface="LM Sans 10"/>
              <a:cs typeface="LM Sans 10"/>
            </a:endParaRPr>
          </a:p>
          <a:p>
            <a:pPr marL="43180" algn="just">
              <a:lnSpc>
                <a:spcPct val="100000"/>
              </a:lnSpc>
              <a:spcBef>
                <a:spcPts val="35"/>
              </a:spcBef>
            </a:pPr>
            <a:r>
              <a:rPr lang="en-US" spc="-10" dirty="0">
                <a:latin typeface="LM Sans 10"/>
                <a:cs typeface="LM Sans 10"/>
              </a:rPr>
              <a:t>The notation </a:t>
            </a:r>
            <a:r>
              <a:rPr lang="en-US" i="1" spc="25" dirty="0">
                <a:latin typeface="Times New Roman"/>
                <a:cs typeface="Times New Roman"/>
              </a:rPr>
              <a:t>a </a:t>
            </a:r>
            <a:r>
              <a:rPr lang="en-US" i="1" spc="15" dirty="0">
                <a:latin typeface="Arial"/>
                <a:cs typeface="Arial"/>
              </a:rPr>
              <a:t>| </a:t>
            </a:r>
            <a:r>
              <a:rPr lang="en-US" i="1" spc="-85" dirty="0">
                <a:latin typeface="Times New Roman"/>
                <a:cs typeface="Times New Roman"/>
              </a:rPr>
              <a:t>b </a:t>
            </a:r>
            <a:r>
              <a:rPr lang="en-US" spc="-10" dirty="0">
                <a:latin typeface="LM Sans 10"/>
                <a:cs typeface="LM Sans 10"/>
              </a:rPr>
              <a:t>denotes </a:t>
            </a:r>
            <a:r>
              <a:rPr lang="en-US" i="1" spc="25" dirty="0">
                <a:latin typeface="Times New Roman"/>
                <a:cs typeface="Times New Roman"/>
              </a:rPr>
              <a:t>a </a:t>
            </a:r>
            <a:r>
              <a:rPr lang="en-US" spc="-10" dirty="0">
                <a:latin typeface="LM Sans 10"/>
                <a:cs typeface="LM Sans 10"/>
              </a:rPr>
              <a:t>divides </a:t>
            </a:r>
            <a:r>
              <a:rPr lang="en-US" i="1" spc="-85" dirty="0">
                <a:latin typeface="Times New Roman"/>
                <a:cs typeface="Times New Roman"/>
              </a:rPr>
              <a:t>b </a:t>
            </a:r>
            <a:r>
              <a:rPr lang="en-US" spc="-10" dirty="0">
                <a:latin typeface="LM Sans 10"/>
                <a:cs typeface="LM Sans 10"/>
              </a:rPr>
              <a:t>and </a:t>
            </a:r>
            <a:r>
              <a:rPr lang="en-US" i="1" spc="25" dirty="0">
                <a:latin typeface="Times New Roman"/>
                <a:cs typeface="Times New Roman"/>
              </a:rPr>
              <a:t>a </a:t>
            </a:r>
            <a:r>
              <a:rPr lang="en-US" i="1" spc="-10" dirty="0">
                <a:latin typeface="Arial"/>
                <a:cs typeface="Arial"/>
              </a:rPr>
              <a:t>ƒ </a:t>
            </a:r>
            <a:r>
              <a:rPr lang="en-US" i="1" spc="15" dirty="0">
                <a:latin typeface="Arial"/>
                <a:cs typeface="Arial"/>
              </a:rPr>
              <a:t>| </a:t>
            </a:r>
            <a:r>
              <a:rPr lang="en-US" i="1" spc="-85" dirty="0">
                <a:latin typeface="Times New Roman"/>
                <a:cs typeface="Times New Roman"/>
              </a:rPr>
              <a:t>b </a:t>
            </a:r>
            <a:r>
              <a:rPr lang="en-US" spc="-10" dirty="0">
                <a:latin typeface="LM Sans 10"/>
                <a:cs typeface="LM Sans 10"/>
              </a:rPr>
              <a:t>denotes </a:t>
            </a:r>
            <a:r>
              <a:rPr lang="en-US" i="1" spc="25" dirty="0">
                <a:latin typeface="Times New Roman"/>
                <a:cs typeface="Times New Roman"/>
              </a:rPr>
              <a:t>a </a:t>
            </a:r>
            <a:r>
              <a:rPr lang="en-US" dirty="0">
                <a:latin typeface="LM Sans 10"/>
                <a:cs typeface="LM Sans 10"/>
              </a:rPr>
              <a:t>does </a:t>
            </a:r>
            <a:r>
              <a:rPr lang="en-US" spc="-10" dirty="0">
                <a:latin typeface="LM Sans 10"/>
                <a:cs typeface="LM Sans 10"/>
              </a:rPr>
              <a:t>not</a:t>
            </a:r>
            <a:r>
              <a:rPr lang="en-US" spc="260" dirty="0">
                <a:latin typeface="LM Sans 10"/>
                <a:cs typeface="LM Sans 10"/>
              </a:rPr>
              <a:t> </a:t>
            </a:r>
            <a:r>
              <a:rPr lang="en-US" spc="-70" dirty="0" smtClean="0">
                <a:latin typeface="LM Sans 10"/>
                <a:cs typeface="LM Sans 10"/>
              </a:rPr>
              <a:t>divide</a:t>
            </a:r>
            <a:r>
              <a:rPr lang="en-US" dirty="0" smtClean="0">
                <a:latin typeface="LM Sans 10"/>
                <a:cs typeface="LM Sans 10"/>
              </a:rPr>
              <a:t> </a:t>
            </a:r>
            <a:r>
              <a:rPr lang="en-US" i="1" spc="-45" dirty="0" smtClean="0">
                <a:latin typeface="Times New Roman"/>
                <a:cs typeface="Times New Roman"/>
              </a:rPr>
              <a:t>b</a:t>
            </a:r>
            <a:r>
              <a:rPr lang="en-US" spc="-45" dirty="0">
                <a:latin typeface="LM Sans 10"/>
                <a:cs typeface="LM Sans 10"/>
              </a:rPr>
              <a:t>.</a:t>
            </a:r>
            <a:endParaRPr lang="en-US" dirty="0">
              <a:latin typeface="LM Sans 10"/>
              <a:cs typeface="LM Sans 10"/>
            </a:endParaRPr>
          </a:p>
          <a:p>
            <a:pPr>
              <a:lnSpc>
                <a:spcPct val="100000"/>
              </a:lnSpc>
              <a:spcBef>
                <a:spcPts val="20"/>
              </a:spcBef>
            </a:pPr>
            <a:endParaRPr lang="en-US" sz="3200" dirty="0">
              <a:latin typeface="LM Sans 10"/>
              <a:cs typeface="LM Sans 10"/>
            </a:endParaRPr>
          </a:p>
          <a:p>
            <a:pPr marL="43180" marR="92710" algn="just">
              <a:lnSpc>
                <a:spcPct val="102600"/>
              </a:lnSpc>
              <a:spcBef>
                <a:spcPts val="5"/>
              </a:spcBef>
            </a:pPr>
            <a:r>
              <a:rPr lang="en-US" spc="-10" dirty="0">
                <a:latin typeface="LM Sans 10"/>
                <a:cs typeface="LM Sans 10"/>
              </a:rPr>
              <a:t>Back </a:t>
            </a:r>
            <a:r>
              <a:rPr lang="en-US" spc="-5" dirty="0">
                <a:latin typeface="LM Sans 10"/>
                <a:cs typeface="LM Sans 10"/>
              </a:rPr>
              <a:t>to the </a:t>
            </a:r>
            <a:r>
              <a:rPr lang="en-US" dirty="0">
                <a:latin typeface="LM Sans 10"/>
                <a:cs typeface="LM Sans 10"/>
              </a:rPr>
              <a:t>above </a:t>
            </a:r>
            <a:r>
              <a:rPr lang="en-US" spc="-5" dirty="0">
                <a:latin typeface="LM Sans 10"/>
                <a:cs typeface="LM Sans 10"/>
              </a:rPr>
              <a:t>examples, </a:t>
            </a:r>
            <a:r>
              <a:rPr lang="en-US" spc="-25" dirty="0">
                <a:latin typeface="LM Sans 10"/>
                <a:cs typeface="LM Sans 10"/>
              </a:rPr>
              <a:t>we </a:t>
            </a:r>
            <a:r>
              <a:rPr lang="en-US" spc="-5" dirty="0">
                <a:latin typeface="LM Sans 10"/>
                <a:cs typeface="LM Sans 10"/>
              </a:rPr>
              <a:t>see that </a:t>
            </a:r>
            <a:r>
              <a:rPr lang="en-US" spc="-5" dirty="0">
                <a:latin typeface="MathJax_Main"/>
                <a:cs typeface="MathJax_Main"/>
              </a:rPr>
              <a:t>3 </a:t>
            </a:r>
            <a:r>
              <a:rPr lang="en-US" spc="-10" dirty="0">
                <a:latin typeface="LM Sans 10"/>
                <a:cs typeface="LM Sans 10"/>
              </a:rPr>
              <a:t>divides </a:t>
            </a:r>
            <a:r>
              <a:rPr lang="en-US" spc="-5" dirty="0">
                <a:latin typeface="MathJax_Main"/>
                <a:cs typeface="MathJax_Main"/>
              </a:rPr>
              <a:t>12</a:t>
            </a:r>
            <a:r>
              <a:rPr lang="en-US" spc="-5" dirty="0">
                <a:latin typeface="LM Sans 10"/>
                <a:cs typeface="LM Sans 10"/>
              </a:rPr>
              <a:t>, </a:t>
            </a:r>
            <a:r>
              <a:rPr lang="en-US" spc="-10" dirty="0">
                <a:latin typeface="LM Sans 10"/>
                <a:cs typeface="LM Sans 10"/>
              </a:rPr>
              <a:t>denoted as </a:t>
            </a:r>
            <a:r>
              <a:rPr lang="en-US" spc="-5" dirty="0">
                <a:latin typeface="MathJax_Main"/>
                <a:cs typeface="MathJax_Main"/>
              </a:rPr>
              <a:t>3 </a:t>
            </a:r>
            <a:r>
              <a:rPr lang="en-US" i="1" spc="15" dirty="0">
                <a:latin typeface="Arial"/>
                <a:cs typeface="Arial"/>
              </a:rPr>
              <a:t>| </a:t>
            </a:r>
            <a:r>
              <a:rPr lang="en-US" spc="-5" dirty="0">
                <a:latin typeface="MathJax_Main"/>
                <a:cs typeface="MathJax_Main"/>
              </a:rPr>
              <a:t>12</a:t>
            </a:r>
            <a:r>
              <a:rPr lang="en-US" spc="-5" dirty="0">
                <a:latin typeface="LM Sans 10"/>
                <a:cs typeface="LM Sans 10"/>
              </a:rPr>
              <a:t>,  </a:t>
            </a:r>
            <a:r>
              <a:rPr lang="en-US" spc="-10" dirty="0">
                <a:latin typeface="LM Sans 10"/>
                <a:cs typeface="LM Sans 10"/>
              </a:rPr>
              <a:t>and </a:t>
            </a:r>
            <a:r>
              <a:rPr lang="en-US" spc="-5" dirty="0">
                <a:latin typeface="MathJax_Main"/>
                <a:cs typeface="MathJax_Main"/>
              </a:rPr>
              <a:t>4 </a:t>
            </a:r>
            <a:r>
              <a:rPr lang="en-US" dirty="0">
                <a:latin typeface="LM Sans 10"/>
                <a:cs typeface="LM Sans 10"/>
              </a:rPr>
              <a:t>does </a:t>
            </a:r>
            <a:r>
              <a:rPr lang="en-US" spc="-10" dirty="0">
                <a:latin typeface="LM Sans 10"/>
                <a:cs typeface="LM Sans 10"/>
              </a:rPr>
              <a:t>not divide </a:t>
            </a:r>
            <a:r>
              <a:rPr lang="en-US" spc="-10" dirty="0">
                <a:latin typeface="MathJax_Main"/>
                <a:cs typeface="MathJax_Main"/>
              </a:rPr>
              <a:t>9</a:t>
            </a:r>
            <a:r>
              <a:rPr lang="en-US" spc="-10" dirty="0">
                <a:latin typeface="LM Sans 10"/>
                <a:cs typeface="LM Sans 10"/>
              </a:rPr>
              <a:t>, denoted as </a:t>
            </a:r>
            <a:r>
              <a:rPr lang="en-US" spc="-5" dirty="0">
                <a:latin typeface="MathJax_Main"/>
                <a:cs typeface="MathJax_Main"/>
              </a:rPr>
              <a:t>4 </a:t>
            </a:r>
            <a:r>
              <a:rPr lang="en-US" i="1" spc="-10" dirty="0">
                <a:latin typeface="Arial"/>
                <a:cs typeface="Arial"/>
              </a:rPr>
              <a:t>ƒ </a:t>
            </a:r>
            <a:r>
              <a:rPr lang="en-US" i="1" spc="15" dirty="0">
                <a:latin typeface="Arial"/>
                <a:cs typeface="Arial"/>
              </a:rPr>
              <a:t>|</a:t>
            </a:r>
            <a:r>
              <a:rPr lang="en-US" i="1" spc="200" dirty="0">
                <a:latin typeface="Arial"/>
                <a:cs typeface="Arial"/>
              </a:rPr>
              <a:t> </a:t>
            </a:r>
            <a:r>
              <a:rPr lang="en-US" spc="-10" dirty="0">
                <a:latin typeface="MathJax_Main"/>
                <a:cs typeface="MathJax_Main"/>
              </a:rPr>
              <a:t>9</a:t>
            </a:r>
            <a:endParaRPr lang="en-US" dirty="0"/>
          </a:p>
        </p:txBody>
      </p:sp>
      <p:sp>
        <p:nvSpPr>
          <p:cNvPr id="4" name="object 4"/>
          <p:cNvSpPr txBox="1">
            <a:spLocks noGrp="1"/>
          </p:cNvSpPr>
          <p:nvPr>
            <p:ph type="title"/>
          </p:nvPr>
        </p:nvSpPr>
        <p:spPr>
          <a:xfrm>
            <a:off x="1295402" y="1420545"/>
            <a:ext cx="9601196" cy="427040"/>
          </a:xfrm>
          <a:prstGeom prst="rect">
            <a:avLst/>
          </a:prstGeom>
        </p:spPr>
        <p:txBody>
          <a:bodyPr vert="horz" wrap="square" lIns="0" tIns="11430" rIns="0" bIns="0" rtlCol="0">
            <a:spAutoFit/>
          </a:bodyPr>
          <a:lstStyle/>
          <a:p>
            <a:pPr>
              <a:spcBef>
                <a:spcPts val="90"/>
              </a:spcBef>
            </a:pPr>
            <a:r>
              <a:rPr lang="en-US" sz="1400" spc="5" dirty="0">
                <a:solidFill>
                  <a:srgbClr val="3333B2"/>
                </a:solidFill>
                <a:latin typeface="LM Sans 12"/>
                <a:cs typeface="LM Sans 12"/>
              </a:rPr>
              <a:t>Divisibility</a:t>
            </a:r>
            <a:r>
              <a:rPr lang="en-US" sz="1400" dirty="0">
                <a:latin typeface="LM Sans 12"/>
                <a:cs typeface="LM Sans 12"/>
              </a:rPr>
              <a:t/>
            </a:r>
            <a:br>
              <a:rPr lang="en-US" sz="1400" dirty="0">
                <a:latin typeface="LM Sans 12"/>
                <a:cs typeface="LM Sans 12"/>
              </a:rPr>
            </a:br>
            <a:endParaRPr sz="1300" dirty="0">
              <a:latin typeface="Trebuchet MS"/>
              <a:cs typeface="Trebuchet MS"/>
            </a:endParaRPr>
          </a:p>
        </p:txBody>
      </p:sp>
    </p:spTree>
    <p:extLst>
      <p:ext uri="{BB962C8B-B14F-4D97-AF65-F5344CB8AC3E}">
        <p14:creationId xmlns:p14="http://schemas.microsoft.com/office/powerpoint/2010/main" val="73180086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974</TotalTime>
  <Words>9776</Words>
  <Application>Microsoft Office PowerPoint</Application>
  <PresentationFormat>Widescreen</PresentationFormat>
  <Paragraphs>814</Paragraphs>
  <Slides>83</Slides>
  <Notes>18</Notes>
  <HiddenSlides>0</HiddenSlides>
  <MMClips>0</MMClips>
  <ScaleCrop>false</ScaleCrop>
  <HeadingPairs>
    <vt:vector size="6" baseType="variant">
      <vt:variant>
        <vt:lpstr>Fonts Used</vt:lpstr>
      </vt:variant>
      <vt:variant>
        <vt:i4>22</vt:i4>
      </vt:variant>
      <vt:variant>
        <vt:lpstr>Theme</vt:lpstr>
      </vt:variant>
      <vt:variant>
        <vt:i4>1</vt:i4>
      </vt:variant>
      <vt:variant>
        <vt:lpstr>Slide Titles</vt:lpstr>
      </vt:variant>
      <vt:variant>
        <vt:i4>83</vt:i4>
      </vt:variant>
    </vt:vector>
  </HeadingPairs>
  <TitlesOfParts>
    <vt:vector size="106" baseType="lpstr">
      <vt:lpstr>Arial</vt:lpstr>
      <vt:lpstr>BABEL Unicode</vt:lpstr>
      <vt:lpstr>Calibri</vt:lpstr>
      <vt:lpstr>Carlito</vt:lpstr>
      <vt:lpstr>Courier New</vt:lpstr>
      <vt:lpstr>Garamond</vt:lpstr>
      <vt:lpstr>Helvetica</vt:lpstr>
      <vt:lpstr>LM Mono 10</vt:lpstr>
      <vt:lpstr>LM Mono 8</vt:lpstr>
      <vt:lpstr>LM Roman 12</vt:lpstr>
      <vt:lpstr>LM Roman 6</vt:lpstr>
      <vt:lpstr>LM Roman 8</vt:lpstr>
      <vt:lpstr>LM Sans 10</vt:lpstr>
      <vt:lpstr>LM Sans 12</vt:lpstr>
      <vt:lpstr>LM Sans 8</vt:lpstr>
      <vt:lpstr>MathJax_AMS</vt:lpstr>
      <vt:lpstr>MathJax_Main</vt:lpstr>
      <vt:lpstr>Times New Roman</vt:lpstr>
      <vt:lpstr>Times-Roman</vt:lpstr>
      <vt:lpstr>Trebuchet MS</vt:lpstr>
      <vt:lpstr>Verdana</vt:lpstr>
      <vt:lpstr>Wingdings</vt:lpstr>
      <vt:lpstr>Organic</vt:lpstr>
      <vt:lpstr>SCSA1602 - NETWORK SECURITY Unit-3</vt:lpstr>
      <vt:lpstr>Syllabus</vt:lpstr>
      <vt:lpstr>Course Outcomes</vt:lpstr>
      <vt:lpstr>Number Theory</vt:lpstr>
      <vt:lpstr>Introduction </vt:lpstr>
      <vt:lpstr>Divisors </vt:lpstr>
      <vt:lpstr>Properties of Divisibility </vt:lpstr>
      <vt:lpstr>Division Algorithm </vt:lpstr>
      <vt:lpstr>Divisibility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Key Management</vt:lpstr>
      <vt:lpstr>Distribution of Public Keys</vt:lpstr>
      <vt:lpstr>Public Announcement</vt:lpstr>
      <vt:lpstr>Publicly Available Directory</vt:lpstr>
      <vt:lpstr>Public-Key Authority</vt:lpstr>
      <vt:lpstr>Public-Key Authority</vt:lpstr>
      <vt:lpstr>Public-Key Authority Drawbacks</vt:lpstr>
      <vt:lpstr>Public-Key Certificates</vt:lpstr>
      <vt:lpstr>Requirements</vt:lpstr>
      <vt:lpstr>Public-Key Certificates</vt:lpstr>
      <vt:lpstr>Public-Key Distribution of Secret Keys</vt:lpstr>
      <vt:lpstr>Simple Secret Key Distribution</vt:lpstr>
      <vt:lpstr>Man in the Middle Attack</vt:lpstr>
      <vt:lpstr>Public-Key Distribution of Secret Keys</vt:lpstr>
      <vt:lpstr>Hybrid Key Distribution</vt:lpstr>
      <vt:lpstr>Diffie-Hellman Key Exchange</vt:lpstr>
      <vt:lpstr>Diffie-Hellman Key Exchange</vt:lpstr>
      <vt:lpstr>Discrete Logarithms</vt:lpstr>
      <vt:lpstr>Diffie-Hellman Setup</vt:lpstr>
      <vt:lpstr>Diffie-Hellman Key Exchange</vt:lpstr>
      <vt:lpstr>PowerPoint Presentation</vt:lpstr>
      <vt:lpstr>Security of the Diffie-Hellman</vt:lpstr>
      <vt:lpstr>Diffie-Hellman Example </vt:lpstr>
      <vt:lpstr>Attack Example</vt:lpstr>
      <vt:lpstr>Key Exchange Protocols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SCSA5104 - NETWORK TECHNOLOGIES AND PROTOCOLS</dc:title>
  <dc:creator>S.Prayla Shyry</dc:creator>
  <cp:lastModifiedBy>vinodhini mani</cp:lastModifiedBy>
  <cp:revision>108</cp:revision>
  <dcterms:created xsi:type="dcterms:W3CDTF">2020-11-17T03:53:45Z</dcterms:created>
  <dcterms:modified xsi:type="dcterms:W3CDTF">2022-01-19T05:13:28Z</dcterms:modified>
</cp:coreProperties>
</file>