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8" r:id="rId3"/>
    <p:sldId id="323" r:id="rId4"/>
    <p:sldId id="324" r:id="rId5"/>
    <p:sldId id="325" r:id="rId6"/>
    <p:sldId id="326" r:id="rId7"/>
    <p:sldId id="327" r:id="rId8"/>
    <p:sldId id="328" r:id="rId9"/>
    <p:sldId id="341" r:id="rId10"/>
    <p:sldId id="342" r:id="rId11"/>
    <p:sldId id="329" r:id="rId12"/>
    <p:sldId id="330" r:id="rId13"/>
    <p:sldId id="331" r:id="rId14"/>
    <p:sldId id="332" r:id="rId15"/>
    <p:sldId id="343" r:id="rId16"/>
    <p:sldId id="333" r:id="rId17"/>
    <p:sldId id="334" r:id="rId18"/>
    <p:sldId id="335" r:id="rId19"/>
    <p:sldId id="336" r:id="rId20"/>
    <p:sldId id="338" r:id="rId21"/>
    <p:sldId id="340"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2" d="100"/>
          <a:sy n="72" d="100"/>
        </p:scale>
        <p:origin x="-636"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7A3AEE5-65FA-4149-907E-26A77BBE70BA}" type="datetimeFigureOut">
              <a:rPr lang="en-IN" smtClean="0"/>
              <a:pPr/>
              <a:t>03-08-2021</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E7210F9-6746-4E91-ADA9-2CFA9E4FCDA6}" type="slidenum">
              <a:rPr lang="en-IN" smtClean="0"/>
              <a:pPr/>
              <a:t>‹#›</a:t>
            </a:fld>
            <a:endParaRPr lang="en-IN"/>
          </a:p>
        </p:txBody>
      </p:sp>
    </p:spTree>
    <p:extLst>
      <p:ext uri="{BB962C8B-B14F-4D97-AF65-F5344CB8AC3E}">
        <p14:creationId xmlns:p14="http://schemas.microsoft.com/office/powerpoint/2010/main" xmlns="" val="400266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4781" y="2040484"/>
            <a:ext cx="10162439" cy="677108"/>
          </a:xfrm>
          <a:prstGeom prst="rect">
            <a:avLst/>
          </a:prstGeom>
        </p:spPr>
        <p:txBody>
          <a:bodyPr wrap="square" lIns="0" tIns="0" rIns="0" bIns="0">
            <a:spAutoFit/>
          </a:bodyPr>
          <a:lstStyle>
            <a:lvl1pPr>
              <a:defRPr sz="4400" b="1" i="0">
                <a:solidFill>
                  <a:srgbClr val="006FC0"/>
                </a:solidFill>
                <a:latin typeface="Cambria"/>
                <a:cs typeface="Cambria"/>
              </a:defRPr>
            </a:lvl1pPr>
          </a:lstStyle>
          <a:p>
            <a:endParaRPr/>
          </a:p>
        </p:txBody>
      </p:sp>
      <p:sp>
        <p:nvSpPr>
          <p:cNvPr id="3" name="Holder 3"/>
          <p:cNvSpPr>
            <a:spLocks noGrp="1"/>
          </p:cNvSpPr>
          <p:nvPr>
            <p:ph type="subTitle" idx="4"/>
          </p:nvPr>
        </p:nvSpPr>
        <p:spPr>
          <a:xfrm>
            <a:off x="1702055" y="4842461"/>
            <a:ext cx="8787891" cy="307777"/>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08/03/21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08/03/21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Cambria"/>
                <a:cs typeface="Cambria"/>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08/03/21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08/03/21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08/03/21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
            <a:ext cx="12192000" cy="6857999"/>
          </a:xfrm>
          <a:prstGeom prst="rect">
            <a:avLst/>
          </a:prstGeom>
        </p:spPr>
      </p:pic>
      <p:sp>
        <p:nvSpPr>
          <p:cNvPr id="2" name="Holder 2"/>
          <p:cNvSpPr>
            <a:spLocks noGrp="1"/>
          </p:cNvSpPr>
          <p:nvPr>
            <p:ph type="title"/>
          </p:nvPr>
        </p:nvSpPr>
        <p:spPr>
          <a:xfrm>
            <a:off x="1858518" y="213740"/>
            <a:ext cx="8273415" cy="553998"/>
          </a:xfrm>
          <a:prstGeom prst="rect">
            <a:avLst/>
          </a:prstGeom>
        </p:spPr>
        <p:txBody>
          <a:bodyPr wrap="square" lIns="0" tIns="0" rIns="0" bIns="0">
            <a:spAutoFit/>
          </a:bodyPr>
          <a:lstStyle>
            <a:lvl1pPr>
              <a:defRPr sz="3600" b="1" i="0">
                <a:solidFill>
                  <a:schemeClr val="bg1"/>
                </a:solidFill>
                <a:latin typeface="Cambria"/>
                <a:cs typeface="Cambria"/>
              </a:defRPr>
            </a:lvl1pPr>
          </a:lstStyle>
          <a:p>
            <a:endParaRPr/>
          </a:p>
        </p:txBody>
      </p:sp>
      <p:sp>
        <p:nvSpPr>
          <p:cNvPr id="3" name="Holder 3"/>
          <p:cNvSpPr>
            <a:spLocks noGrp="1"/>
          </p:cNvSpPr>
          <p:nvPr>
            <p:ph type="body" idx="1"/>
          </p:nvPr>
        </p:nvSpPr>
        <p:spPr>
          <a:xfrm>
            <a:off x="736193" y="1166194"/>
            <a:ext cx="10704195" cy="307777"/>
          </a:xfrm>
          <a:prstGeom prst="rect">
            <a:avLst/>
          </a:prstGeom>
        </p:spPr>
        <p:txBody>
          <a:bodyPr wrap="square" lIns="0" tIns="0" rIns="0" bIns="0">
            <a:spAutoFit/>
          </a:bodyPr>
          <a:lstStyle>
            <a:lvl1pPr>
              <a:defRPr sz="2000" b="0" i="0">
                <a:solidFill>
                  <a:schemeClr val="bg1"/>
                </a:solidFill>
                <a:latin typeface="Cambria"/>
                <a:cs typeface="Cambria"/>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08/03/21</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Display_device" TargetMode="External"/><Relationship Id="rId2" Type="http://schemas.openxmlformats.org/officeDocument/2006/relationships/hyperlink" Target="https://en.wikipedia.org/wiki/Polarizer"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s://en.wikipedia.org/wiki/File:Passive-3d-tv-technology.jp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yan" TargetMode="External"/><Relationship Id="rId2" Type="http://schemas.openxmlformats.org/officeDocument/2006/relationships/hyperlink" Target="https://en.wikipedia.org/wiki/Red"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Light_field" TargetMode="External"/><Relationship Id="rId2" Type="http://schemas.openxmlformats.org/officeDocument/2006/relationships/hyperlink" Target="https://en.wikipedia.org/wiki/Laser" TargetMode="External"/><Relationship Id="rId1" Type="http://schemas.openxmlformats.org/officeDocument/2006/relationships/slideLayout" Target="../slideLayouts/slideLayout2.xml"/><Relationship Id="rId4" Type="http://schemas.openxmlformats.org/officeDocument/2006/relationships/hyperlink" Target="https://en.wikipedia.org/wiki/Parallax"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Pixel" TargetMode="External"/><Relationship Id="rId2" Type="http://schemas.openxmlformats.org/officeDocument/2006/relationships/hyperlink" Target="https://en.wikipedia.org/wiki/Vox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Multiscopy" TargetMode="External"/><Relationship Id="rId2" Type="http://schemas.openxmlformats.org/officeDocument/2006/relationships/hyperlink" Target="https://en.wikipedia.org/wiki/Autostereoscopy" TargetMode="External"/><Relationship Id="rId1" Type="http://schemas.openxmlformats.org/officeDocument/2006/relationships/slideLayout" Target="../slideLayouts/slideLayout2.xml"/><Relationship Id="rId4" Type="http://schemas.openxmlformats.org/officeDocument/2006/relationships/hyperlink" Target="https://en.wikipedia.org/wiki/Microle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tereopsis" TargetMode="External"/><Relationship Id="rId2" Type="http://schemas.openxmlformats.org/officeDocument/2006/relationships/hyperlink" Target="https://en.wikipedia.org/wiki/Depth_perception" TargetMode="External"/><Relationship Id="rId1" Type="http://schemas.openxmlformats.org/officeDocument/2006/relationships/slideLayout" Target="../slideLayouts/slideLayout2.xml"/><Relationship Id="rId6" Type="http://schemas.openxmlformats.org/officeDocument/2006/relationships/hyperlink" Target="https://en.wikipedia.org/wiki/Three-dimensional_space" TargetMode="External"/><Relationship Id="rId5" Type="http://schemas.openxmlformats.org/officeDocument/2006/relationships/hyperlink" Target="https://en.wikipedia.org/wiki/Two-dimensional" TargetMode="External"/><Relationship Id="rId4" Type="http://schemas.openxmlformats.org/officeDocument/2006/relationships/hyperlink" Target="https://en.wikipedia.org/wiki/Binocular_vis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ccommodation_of_the_eye" TargetMode="External"/><Relationship Id="rId2" Type="http://schemas.openxmlformats.org/officeDocument/2006/relationships/hyperlink" Target="https://en.wikipedia.org/wiki/Stereop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1065" y="65531"/>
            <a:ext cx="12060935" cy="6550152"/>
          </a:xfrm>
          <a:prstGeom prst="rect">
            <a:avLst/>
          </a:prstGeom>
        </p:spPr>
      </p:pic>
      <p:grpSp>
        <p:nvGrpSpPr>
          <p:cNvPr id="5" name="object 5"/>
          <p:cNvGrpSpPr/>
          <p:nvPr/>
        </p:nvGrpSpPr>
        <p:grpSpPr>
          <a:xfrm>
            <a:off x="-91440" y="129539"/>
            <a:ext cx="12376151" cy="6800850"/>
            <a:chOff x="-91439" y="129539"/>
            <a:chExt cx="12376150" cy="6800850"/>
          </a:xfrm>
        </p:grpSpPr>
        <p:sp>
          <p:nvSpPr>
            <p:cNvPr id="6" name="object 6"/>
            <p:cNvSpPr/>
            <p:nvPr/>
          </p:nvSpPr>
          <p:spPr>
            <a:xfrm>
              <a:off x="0" y="6597395"/>
              <a:ext cx="3680460" cy="17780"/>
            </a:xfrm>
            <a:custGeom>
              <a:avLst/>
              <a:gdLst/>
              <a:ahLst/>
              <a:cxnLst/>
              <a:rect l="l" t="t" r="r" b="b"/>
              <a:pathLst>
                <a:path w="3680460" h="17779">
                  <a:moveTo>
                    <a:pt x="0" y="17487"/>
                  </a:moveTo>
                  <a:lnTo>
                    <a:pt x="3680079" y="0"/>
                  </a:lnTo>
                </a:path>
              </a:pathLst>
            </a:custGeom>
            <a:ln w="76200">
              <a:solidFill>
                <a:srgbClr val="FFFFFF"/>
              </a:solidFill>
            </a:ln>
          </p:spPr>
          <p:txBody>
            <a:bodyPr wrap="square" lIns="0" tIns="0" rIns="0" bIns="0" rtlCol="0"/>
            <a:lstStyle/>
            <a:p>
              <a:endParaRPr/>
            </a:p>
          </p:txBody>
        </p:sp>
        <p:sp>
          <p:nvSpPr>
            <p:cNvPr id="7" name="object 7"/>
            <p:cNvSpPr/>
            <p:nvPr/>
          </p:nvSpPr>
          <p:spPr>
            <a:xfrm>
              <a:off x="11023853" y="413765"/>
              <a:ext cx="716280" cy="715010"/>
            </a:xfrm>
            <a:custGeom>
              <a:avLst/>
              <a:gdLst/>
              <a:ahLst/>
              <a:cxnLst/>
              <a:rect l="l" t="t" r="r" b="b"/>
              <a:pathLst>
                <a:path w="716279" h="715010">
                  <a:moveTo>
                    <a:pt x="716279" y="0"/>
                  </a:moveTo>
                  <a:lnTo>
                    <a:pt x="0" y="0"/>
                  </a:lnTo>
                  <a:lnTo>
                    <a:pt x="0" y="714755"/>
                  </a:lnTo>
                  <a:lnTo>
                    <a:pt x="716279" y="714755"/>
                  </a:lnTo>
                  <a:lnTo>
                    <a:pt x="716279" y="0"/>
                  </a:lnTo>
                  <a:close/>
                </a:path>
              </a:pathLst>
            </a:custGeom>
            <a:solidFill>
              <a:srgbClr val="FFC000"/>
            </a:solidFill>
          </p:spPr>
          <p:txBody>
            <a:bodyPr wrap="square" lIns="0" tIns="0" rIns="0" bIns="0" rtlCol="0"/>
            <a:lstStyle/>
            <a:p>
              <a:endParaRPr/>
            </a:p>
          </p:txBody>
        </p:sp>
        <p:sp>
          <p:nvSpPr>
            <p:cNvPr id="8" name="object 8"/>
            <p:cNvSpPr/>
            <p:nvPr/>
          </p:nvSpPr>
          <p:spPr>
            <a:xfrm>
              <a:off x="11023853" y="413765"/>
              <a:ext cx="716280" cy="715010"/>
            </a:xfrm>
            <a:custGeom>
              <a:avLst/>
              <a:gdLst/>
              <a:ahLst/>
              <a:cxnLst/>
              <a:rect l="l" t="t" r="r" b="b"/>
              <a:pathLst>
                <a:path w="716279" h="715010">
                  <a:moveTo>
                    <a:pt x="0" y="714755"/>
                  </a:moveTo>
                  <a:lnTo>
                    <a:pt x="716279" y="714755"/>
                  </a:lnTo>
                  <a:lnTo>
                    <a:pt x="716279" y="0"/>
                  </a:lnTo>
                  <a:lnTo>
                    <a:pt x="0" y="0"/>
                  </a:lnTo>
                  <a:lnTo>
                    <a:pt x="0" y="714755"/>
                  </a:lnTo>
                  <a:close/>
                </a:path>
              </a:pathLst>
            </a:custGeom>
            <a:ln w="19811">
              <a:solidFill>
                <a:srgbClr val="73902E"/>
              </a:solidFill>
            </a:ln>
          </p:spPr>
          <p:txBody>
            <a:bodyPr wrap="square" lIns="0" tIns="0" rIns="0" bIns="0" rtlCol="0"/>
            <a:lstStyle/>
            <a:p>
              <a:endParaRPr/>
            </a:p>
          </p:txBody>
        </p:sp>
        <p:sp>
          <p:nvSpPr>
            <p:cNvPr id="9" name="object 9"/>
            <p:cNvSpPr/>
            <p:nvPr/>
          </p:nvSpPr>
          <p:spPr>
            <a:xfrm>
              <a:off x="11374374" y="139445"/>
              <a:ext cx="731520" cy="548640"/>
            </a:xfrm>
            <a:custGeom>
              <a:avLst/>
              <a:gdLst/>
              <a:ahLst/>
              <a:cxnLst/>
              <a:rect l="l" t="t" r="r" b="b"/>
              <a:pathLst>
                <a:path w="731520" h="548640">
                  <a:moveTo>
                    <a:pt x="731520" y="0"/>
                  </a:moveTo>
                  <a:lnTo>
                    <a:pt x="0" y="0"/>
                  </a:lnTo>
                  <a:lnTo>
                    <a:pt x="0" y="548639"/>
                  </a:lnTo>
                  <a:lnTo>
                    <a:pt x="731520" y="548639"/>
                  </a:lnTo>
                  <a:lnTo>
                    <a:pt x="731520" y="0"/>
                  </a:lnTo>
                  <a:close/>
                </a:path>
              </a:pathLst>
            </a:custGeom>
            <a:solidFill>
              <a:srgbClr val="FFC000"/>
            </a:solidFill>
          </p:spPr>
          <p:txBody>
            <a:bodyPr wrap="square" lIns="0" tIns="0" rIns="0" bIns="0" rtlCol="0"/>
            <a:lstStyle/>
            <a:p>
              <a:endParaRPr/>
            </a:p>
          </p:txBody>
        </p:sp>
        <p:sp>
          <p:nvSpPr>
            <p:cNvPr id="10" name="object 10"/>
            <p:cNvSpPr/>
            <p:nvPr/>
          </p:nvSpPr>
          <p:spPr>
            <a:xfrm>
              <a:off x="11374374" y="139445"/>
              <a:ext cx="731520" cy="548640"/>
            </a:xfrm>
            <a:custGeom>
              <a:avLst/>
              <a:gdLst/>
              <a:ahLst/>
              <a:cxnLst/>
              <a:rect l="l" t="t" r="r" b="b"/>
              <a:pathLst>
                <a:path w="731520" h="548640">
                  <a:moveTo>
                    <a:pt x="0" y="548639"/>
                  </a:moveTo>
                  <a:lnTo>
                    <a:pt x="731520" y="548639"/>
                  </a:lnTo>
                  <a:lnTo>
                    <a:pt x="731520" y="0"/>
                  </a:lnTo>
                  <a:lnTo>
                    <a:pt x="0" y="0"/>
                  </a:lnTo>
                  <a:lnTo>
                    <a:pt x="0" y="548639"/>
                  </a:lnTo>
                  <a:close/>
                </a:path>
              </a:pathLst>
            </a:custGeom>
            <a:ln w="19812">
              <a:solidFill>
                <a:srgbClr val="73902E"/>
              </a:solidFill>
            </a:ln>
          </p:spPr>
          <p:txBody>
            <a:bodyPr wrap="square" lIns="0" tIns="0" rIns="0" bIns="0" rtlCol="0"/>
            <a:lstStyle/>
            <a:p>
              <a:endParaRPr/>
            </a:p>
          </p:txBody>
        </p:sp>
        <p:sp>
          <p:nvSpPr>
            <p:cNvPr id="11" name="object 11"/>
            <p:cNvSpPr/>
            <p:nvPr/>
          </p:nvSpPr>
          <p:spPr>
            <a:xfrm>
              <a:off x="762" y="6781232"/>
              <a:ext cx="12191365" cy="56515"/>
            </a:xfrm>
            <a:custGeom>
              <a:avLst/>
              <a:gdLst/>
              <a:ahLst/>
              <a:cxnLst/>
              <a:rect l="l" t="t" r="r" b="b"/>
              <a:pathLst>
                <a:path w="12191365" h="56515">
                  <a:moveTo>
                    <a:pt x="0" y="56344"/>
                  </a:moveTo>
                  <a:lnTo>
                    <a:pt x="12191238" y="0"/>
                  </a:lnTo>
                </a:path>
              </a:pathLst>
            </a:custGeom>
            <a:ln w="184404">
              <a:solidFill>
                <a:srgbClr val="FFFFFF"/>
              </a:solidFill>
            </a:ln>
          </p:spPr>
          <p:txBody>
            <a:bodyPr wrap="square" lIns="0" tIns="0" rIns="0" bIns="0" rtlCol="0"/>
            <a:lstStyle/>
            <a:p>
              <a:endParaRPr/>
            </a:p>
          </p:txBody>
        </p:sp>
      </p:grpSp>
      <p:sp>
        <p:nvSpPr>
          <p:cNvPr id="12" name="object 12"/>
          <p:cNvSpPr txBox="1"/>
          <p:nvPr/>
        </p:nvSpPr>
        <p:spPr>
          <a:xfrm>
            <a:off x="11094212" y="5976621"/>
            <a:ext cx="95885" cy="166071"/>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FFFFFF"/>
                </a:solidFill>
                <a:latin typeface="Cambria"/>
                <a:cs typeface="Cambria"/>
              </a:rPr>
              <a:t>1</a:t>
            </a:r>
            <a:endParaRPr sz="1000">
              <a:latin typeface="Cambria"/>
              <a:cs typeface="Cambri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3" y="0"/>
            <a:ext cx="12191364" cy="3014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553998"/>
          </a:xfrm>
        </p:spPr>
        <p:txBody>
          <a:bodyPr/>
          <a:lstStyle/>
          <a:p>
            <a:r>
              <a:rPr lang="en-US" dirty="0" smtClean="0"/>
              <a:t>Stereoscopy hardware equipment</a:t>
            </a:r>
            <a:endParaRPr lang="en-US" dirty="0"/>
          </a:p>
        </p:txBody>
      </p:sp>
      <p:sp>
        <p:nvSpPr>
          <p:cNvPr id="3" name="Text Placeholder 2"/>
          <p:cNvSpPr>
            <a:spLocks noGrp="1"/>
          </p:cNvSpPr>
          <p:nvPr>
            <p:ph type="body" idx="1"/>
          </p:nvPr>
        </p:nvSpPr>
        <p:spPr>
          <a:xfrm>
            <a:off x="762000" y="1166194"/>
            <a:ext cx="10678388" cy="2215991"/>
          </a:xfrm>
        </p:spPr>
        <p:txBody>
          <a:bodyPr/>
          <a:lstStyle/>
          <a:p>
            <a:r>
              <a:rPr lang="en-US" sz="3600" dirty="0" smtClean="0"/>
              <a:t>The hardware side consists of two main items</a:t>
            </a:r>
          </a:p>
          <a:p>
            <a:endParaRPr lang="en-US" sz="3600" dirty="0" smtClean="0"/>
          </a:p>
          <a:p>
            <a:pPr>
              <a:buFont typeface="Arial" pitchFamily="34" charset="0"/>
              <a:buChar char="•"/>
            </a:pPr>
            <a:r>
              <a:rPr lang="en-US" sz="3600" dirty="0" smtClean="0"/>
              <a:t>screen or the projector.</a:t>
            </a:r>
          </a:p>
          <a:p>
            <a:pPr>
              <a:buFont typeface="Arial" pitchFamily="34" charset="0"/>
              <a:buChar char="•"/>
            </a:pPr>
            <a:r>
              <a:rPr lang="en-US" sz="3600" dirty="0" smtClean="0"/>
              <a:t>the glasses.</a:t>
            </a:r>
            <a:endParaRPr lang="en-US" sz="3600" dirty="0"/>
          </a:p>
        </p:txBody>
      </p:sp>
      <p:pic>
        <p:nvPicPr>
          <p:cNvPr id="4" name="Picture 3" descr="https://miro.medium.com/max/1400/1*TIXAKvDckyny_Adv816shA.jpe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819400" y="3352800"/>
            <a:ext cx="4343400"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smtClean="0"/>
              <a:t>STEREOSCOPIC TECHNOLOGY</a:t>
            </a:r>
            <a:br>
              <a:rPr lang="en-US" dirty="0" smtClean="0"/>
            </a:br>
            <a:endParaRPr lang="en-US" dirty="0"/>
          </a:p>
        </p:txBody>
      </p:sp>
      <p:sp>
        <p:nvSpPr>
          <p:cNvPr id="3" name="Text Placeholder 2"/>
          <p:cNvSpPr>
            <a:spLocks noGrp="1"/>
          </p:cNvSpPr>
          <p:nvPr>
            <p:ph type="body" idx="1"/>
          </p:nvPr>
        </p:nvSpPr>
        <p:spPr>
          <a:xfrm>
            <a:off x="381000" y="1066800"/>
            <a:ext cx="11455807" cy="1723549"/>
          </a:xfrm>
        </p:spPr>
        <p:txBody>
          <a:bodyPr/>
          <a:lstStyle/>
          <a:p>
            <a:pPr lvl="0"/>
            <a:r>
              <a:rPr lang="en-US" sz="3600" b="1" dirty="0" smtClean="0"/>
              <a:t>Parallax</a:t>
            </a:r>
          </a:p>
          <a:p>
            <a:pPr lvl="0"/>
            <a:r>
              <a:rPr lang="en-US" sz="2800" dirty="0" smtClean="0"/>
              <a:t>Parallax is the ability to see an object in two different ways based on the eye distance, That yields to our depth perception. Three types of parallax</a:t>
            </a:r>
          </a:p>
          <a:p>
            <a:endParaRPr lang="en-US" dirty="0"/>
          </a:p>
        </p:txBody>
      </p:sp>
      <p:pic>
        <p:nvPicPr>
          <p:cNvPr id="4" name="Picture 3" descr="C:\Users\Admin\AppData\Local\Microsoft\Windows\Temporary Internet Files\Content.Word\New Picture (2).bmp"/>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990600" y="2667000"/>
            <a:ext cx="3962400" cy="4191000"/>
          </a:xfrm>
          <a:prstGeom prst="rect">
            <a:avLst/>
          </a:prstGeom>
          <a:noFill/>
          <a:ln>
            <a:noFill/>
          </a:ln>
        </p:spPr>
      </p:pic>
      <p:pic>
        <p:nvPicPr>
          <p:cNvPr id="5" name="Picture 4" descr="C:\Users\Admin\AppData\Local\Microsoft\Windows\Temporary Internet Files\Content.Word\New Picture (2).bmp"/>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7086600" y="2895600"/>
            <a:ext cx="4171315" cy="2138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1" y="124714"/>
            <a:ext cx="5277272" cy="574040"/>
          </a:xfrm>
          <a:prstGeom prst="rect">
            <a:avLst/>
          </a:prstGeom>
        </p:spPr>
        <p:txBody>
          <a:bodyPr vert="horz" wrap="square" lIns="0" tIns="12700" rIns="0" bIns="0" rtlCol="0">
            <a:spAutoFit/>
          </a:bodyPr>
          <a:lstStyle/>
          <a:p>
            <a:pPr marL="12700">
              <a:lnSpc>
                <a:spcPct val="100000"/>
              </a:lnSpc>
              <a:spcBef>
                <a:spcPts val="100"/>
              </a:spcBef>
            </a:pPr>
            <a:r>
              <a:rPr spc="-15" dirty="0"/>
              <a:t>Stereoscopic</a:t>
            </a:r>
            <a:r>
              <a:rPr spc="-80" dirty="0"/>
              <a:t> </a:t>
            </a:r>
            <a:r>
              <a:rPr spc="-5" dirty="0"/>
              <a:t>Viewing</a:t>
            </a:r>
          </a:p>
        </p:txBody>
      </p:sp>
      <p:sp>
        <p:nvSpPr>
          <p:cNvPr id="3" name="object 3"/>
          <p:cNvSpPr txBox="1"/>
          <p:nvPr/>
        </p:nvSpPr>
        <p:spPr>
          <a:xfrm>
            <a:off x="714587" y="762000"/>
            <a:ext cx="10632440" cy="2803332"/>
          </a:xfrm>
          <a:prstGeom prst="rect">
            <a:avLst/>
          </a:prstGeom>
        </p:spPr>
        <p:txBody>
          <a:bodyPr vert="horz" wrap="square" lIns="0" tIns="88900" rIns="0" bIns="0" rtlCol="0">
            <a:spAutoFit/>
          </a:bodyPr>
          <a:lstStyle/>
          <a:p>
            <a:pPr marL="355600" indent="-342900">
              <a:lnSpc>
                <a:spcPct val="100000"/>
              </a:lnSpc>
              <a:spcBef>
                <a:spcPts val="700"/>
              </a:spcBef>
              <a:buFont typeface="Arial MT"/>
              <a:buChar char="•"/>
              <a:tabLst>
                <a:tab pos="354965" algn="l"/>
                <a:tab pos="355600" algn="l"/>
              </a:tabLst>
            </a:pPr>
            <a:r>
              <a:rPr sz="2800" spc="-45" dirty="0">
                <a:solidFill>
                  <a:schemeClr val="bg1"/>
                </a:solidFill>
                <a:latin typeface="Calibri"/>
                <a:cs typeface="Calibri"/>
              </a:rPr>
              <a:t>Two</a:t>
            </a:r>
            <a:r>
              <a:rPr sz="2800" spc="-10" dirty="0">
                <a:solidFill>
                  <a:schemeClr val="bg1"/>
                </a:solidFill>
                <a:latin typeface="Calibri"/>
                <a:cs typeface="Calibri"/>
              </a:rPr>
              <a:t> </a:t>
            </a:r>
            <a:r>
              <a:rPr sz="2800" spc="-5" dirty="0">
                <a:solidFill>
                  <a:schemeClr val="bg1"/>
                </a:solidFill>
                <a:latin typeface="Calibri"/>
                <a:cs typeface="Calibri"/>
              </a:rPr>
              <a:t>styles</a:t>
            </a:r>
            <a:r>
              <a:rPr sz="2800" spc="-20" dirty="0">
                <a:solidFill>
                  <a:schemeClr val="bg1"/>
                </a:solidFill>
                <a:latin typeface="Calibri"/>
                <a:cs typeface="Calibri"/>
              </a:rPr>
              <a:t> </a:t>
            </a:r>
            <a:r>
              <a:rPr sz="2800" spc="-5" dirty="0">
                <a:solidFill>
                  <a:schemeClr val="bg1"/>
                </a:solidFill>
                <a:latin typeface="Calibri"/>
                <a:cs typeface="Calibri"/>
              </a:rPr>
              <a:t>of</a:t>
            </a:r>
            <a:r>
              <a:rPr sz="2800" dirty="0">
                <a:solidFill>
                  <a:schemeClr val="bg1"/>
                </a:solidFill>
                <a:latin typeface="Calibri"/>
                <a:cs typeface="Calibri"/>
              </a:rPr>
              <a:t> </a:t>
            </a:r>
            <a:r>
              <a:rPr sz="2800" spc="-5" dirty="0">
                <a:solidFill>
                  <a:schemeClr val="bg1"/>
                </a:solidFill>
                <a:latin typeface="Calibri"/>
                <a:cs typeface="Calibri"/>
              </a:rPr>
              <a:t>view</a:t>
            </a:r>
            <a:r>
              <a:rPr sz="2800" dirty="0">
                <a:solidFill>
                  <a:schemeClr val="bg1"/>
                </a:solidFill>
                <a:latin typeface="Calibri"/>
                <a:cs typeface="Calibri"/>
              </a:rPr>
              <a:t> </a:t>
            </a:r>
            <a:r>
              <a:rPr sz="2800" spc="-10" dirty="0">
                <a:solidFill>
                  <a:schemeClr val="bg1"/>
                </a:solidFill>
                <a:latin typeface="Calibri"/>
                <a:cs typeface="Calibri"/>
              </a:rPr>
              <a:t>frusta,</a:t>
            </a:r>
            <a:r>
              <a:rPr sz="2800" spc="-15" dirty="0">
                <a:solidFill>
                  <a:schemeClr val="bg1"/>
                </a:solidFill>
                <a:latin typeface="Calibri"/>
                <a:cs typeface="Calibri"/>
              </a:rPr>
              <a:t> </a:t>
            </a:r>
            <a:r>
              <a:rPr sz="2800" spc="-5" dirty="0">
                <a:solidFill>
                  <a:schemeClr val="bg1"/>
                </a:solidFill>
                <a:latin typeface="Calibri"/>
                <a:cs typeface="Calibri"/>
              </a:rPr>
              <a:t>depending</a:t>
            </a:r>
            <a:r>
              <a:rPr sz="2800" dirty="0">
                <a:solidFill>
                  <a:schemeClr val="bg1"/>
                </a:solidFill>
                <a:latin typeface="Calibri"/>
                <a:cs typeface="Calibri"/>
              </a:rPr>
              <a:t> </a:t>
            </a:r>
            <a:r>
              <a:rPr sz="2800" spc="-5" dirty="0">
                <a:solidFill>
                  <a:schemeClr val="bg1"/>
                </a:solidFill>
                <a:latin typeface="Calibri"/>
                <a:cs typeface="Calibri"/>
              </a:rPr>
              <a:t>on</a:t>
            </a:r>
            <a:r>
              <a:rPr sz="2800" dirty="0">
                <a:solidFill>
                  <a:schemeClr val="bg1"/>
                </a:solidFill>
                <a:latin typeface="Calibri"/>
                <a:cs typeface="Calibri"/>
              </a:rPr>
              <a:t> </a:t>
            </a:r>
            <a:r>
              <a:rPr sz="2800" spc="-5" dirty="0">
                <a:solidFill>
                  <a:schemeClr val="bg1"/>
                </a:solidFill>
                <a:latin typeface="Calibri"/>
                <a:cs typeface="Calibri"/>
              </a:rPr>
              <a:t>projection</a:t>
            </a:r>
            <a:r>
              <a:rPr sz="2800" spc="-15" dirty="0">
                <a:solidFill>
                  <a:schemeClr val="bg1"/>
                </a:solidFill>
                <a:latin typeface="Calibri"/>
                <a:cs typeface="Calibri"/>
              </a:rPr>
              <a:t> </a:t>
            </a:r>
            <a:r>
              <a:rPr sz="2800" spc="-20" dirty="0">
                <a:solidFill>
                  <a:schemeClr val="bg1"/>
                </a:solidFill>
                <a:latin typeface="Calibri"/>
                <a:cs typeface="Calibri"/>
              </a:rPr>
              <a:t>system:</a:t>
            </a:r>
            <a:endParaRPr sz="2800">
              <a:solidFill>
                <a:schemeClr val="bg1"/>
              </a:solidFill>
              <a:latin typeface="Calibri"/>
              <a:cs typeface="Calibri"/>
            </a:endParaRPr>
          </a:p>
          <a:p>
            <a:pPr marL="756285" marR="249554" lvl="1" indent="-287020">
              <a:lnSpc>
                <a:spcPct val="100499"/>
              </a:lnSpc>
              <a:spcBef>
                <a:spcPts val="500"/>
              </a:spcBef>
              <a:buFont typeface="Arial MT"/>
              <a:buChar char="–"/>
              <a:tabLst>
                <a:tab pos="756285" algn="l"/>
                <a:tab pos="756920" algn="l"/>
              </a:tabLst>
            </a:pPr>
            <a:r>
              <a:rPr sz="2800" spc="-5" dirty="0">
                <a:solidFill>
                  <a:schemeClr val="bg1"/>
                </a:solidFill>
                <a:latin typeface="Calibri"/>
                <a:cs typeface="Calibri"/>
              </a:rPr>
              <a:t>HMDs:</a:t>
            </a:r>
            <a:r>
              <a:rPr sz="2800" spc="5" dirty="0">
                <a:solidFill>
                  <a:schemeClr val="bg1"/>
                </a:solidFill>
                <a:latin typeface="Calibri"/>
                <a:cs typeface="Calibri"/>
              </a:rPr>
              <a:t> </a:t>
            </a:r>
            <a:r>
              <a:rPr sz="2800" spc="-5" dirty="0">
                <a:solidFill>
                  <a:schemeClr val="bg1"/>
                </a:solidFill>
                <a:latin typeface="Calibri"/>
                <a:cs typeface="Calibri"/>
              </a:rPr>
              <a:t>can</a:t>
            </a:r>
            <a:r>
              <a:rPr sz="2800" spc="5" dirty="0">
                <a:solidFill>
                  <a:schemeClr val="bg1"/>
                </a:solidFill>
                <a:latin typeface="Calibri"/>
                <a:cs typeface="Calibri"/>
              </a:rPr>
              <a:t> </a:t>
            </a:r>
            <a:r>
              <a:rPr sz="2800" spc="-10" dirty="0">
                <a:solidFill>
                  <a:schemeClr val="bg1"/>
                </a:solidFill>
                <a:latin typeface="Calibri"/>
                <a:cs typeface="Calibri"/>
              </a:rPr>
              <a:t>display</a:t>
            </a:r>
            <a:r>
              <a:rPr sz="2800" spc="5" dirty="0">
                <a:solidFill>
                  <a:schemeClr val="bg1"/>
                </a:solidFill>
                <a:latin typeface="Calibri"/>
                <a:cs typeface="Calibri"/>
              </a:rPr>
              <a:t> </a:t>
            </a:r>
            <a:r>
              <a:rPr sz="2800" spc="-10" dirty="0">
                <a:solidFill>
                  <a:schemeClr val="bg1"/>
                </a:solidFill>
                <a:latin typeface="Calibri"/>
                <a:cs typeface="Calibri"/>
              </a:rPr>
              <a:t>two</a:t>
            </a:r>
            <a:r>
              <a:rPr sz="2800" spc="-5" dirty="0">
                <a:solidFill>
                  <a:schemeClr val="bg1"/>
                </a:solidFill>
                <a:latin typeface="Calibri"/>
                <a:cs typeface="Calibri"/>
              </a:rPr>
              <a:t> independent </a:t>
            </a:r>
            <a:r>
              <a:rPr sz="2800" spc="-10" dirty="0">
                <a:solidFill>
                  <a:schemeClr val="bg1"/>
                </a:solidFill>
                <a:latin typeface="Calibri"/>
                <a:cs typeface="Calibri"/>
              </a:rPr>
              <a:t>eye</a:t>
            </a:r>
            <a:r>
              <a:rPr sz="2800" spc="-5" dirty="0">
                <a:solidFill>
                  <a:schemeClr val="bg1"/>
                </a:solidFill>
                <a:latin typeface="Calibri"/>
                <a:cs typeface="Calibri"/>
              </a:rPr>
              <a:t> </a:t>
            </a:r>
            <a:r>
              <a:rPr sz="2800" spc="-10" dirty="0">
                <a:solidFill>
                  <a:schemeClr val="bg1"/>
                </a:solidFill>
                <a:latin typeface="Calibri"/>
                <a:cs typeface="Calibri"/>
              </a:rPr>
              <a:t>views.</a:t>
            </a:r>
            <a:r>
              <a:rPr sz="2800" spc="5" dirty="0">
                <a:solidFill>
                  <a:schemeClr val="bg1"/>
                </a:solidFill>
                <a:latin typeface="Calibri"/>
                <a:cs typeface="Calibri"/>
              </a:rPr>
              <a:t> </a:t>
            </a:r>
            <a:r>
              <a:rPr sz="2800" spc="-5" dirty="0">
                <a:solidFill>
                  <a:schemeClr val="bg1"/>
                </a:solidFill>
                <a:latin typeface="Calibri"/>
                <a:cs typeface="Calibri"/>
              </a:rPr>
              <a:t>The</a:t>
            </a:r>
            <a:r>
              <a:rPr sz="2800" dirty="0">
                <a:solidFill>
                  <a:schemeClr val="bg1"/>
                </a:solidFill>
                <a:latin typeface="Calibri"/>
                <a:cs typeface="Calibri"/>
              </a:rPr>
              <a:t> </a:t>
            </a:r>
            <a:r>
              <a:rPr sz="2800" spc="-5" dirty="0">
                <a:solidFill>
                  <a:schemeClr val="bg1"/>
                </a:solidFill>
                <a:latin typeface="Calibri"/>
                <a:cs typeface="Calibri"/>
              </a:rPr>
              <a:t>image</a:t>
            </a:r>
            <a:r>
              <a:rPr sz="2800" spc="5" dirty="0">
                <a:solidFill>
                  <a:schemeClr val="bg1"/>
                </a:solidFill>
                <a:latin typeface="Calibri"/>
                <a:cs typeface="Calibri"/>
              </a:rPr>
              <a:t> </a:t>
            </a:r>
            <a:r>
              <a:rPr sz="2800" spc="-5" dirty="0">
                <a:solidFill>
                  <a:schemeClr val="bg1"/>
                </a:solidFill>
                <a:latin typeface="Calibri"/>
                <a:cs typeface="Calibri"/>
              </a:rPr>
              <a:t>edges</a:t>
            </a:r>
            <a:r>
              <a:rPr sz="2800" spc="-10" dirty="0">
                <a:solidFill>
                  <a:schemeClr val="bg1"/>
                </a:solidFill>
                <a:latin typeface="Calibri"/>
                <a:cs typeface="Calibri"/>
              </a:rPr>
              <a:t> </a:t>
            </a:r>
            <a:r>
              <a:rPr sz="2800" spc="-5" dirty="0">
                <a:solidFill>
                  <a:schemeClr val="bg1"/>
                </a:solidFill>
                <a:latin typeface="Calibri"/>
                <a:cs typeface="Calibri"/>
              </a:rPr>
              <a:t>do </a:t>
            </a:r>
            <a:r>
              <a:rPr sz="2800" spc="-434" dirty="0">
                <a:solidFill>
                  <a:schemeClr val="bg1"/>
                </a:solidFill>
                <a:latin typeface="Calibri"/>
                <a:cs typeface="Calibri"/>
              </a:rPr>
              <a:t> </a:t>
            </a:r>
            <a:r>
              <a:rPr sz="2800" spc="-5" dirty="0">
                <a:solidFill>
                  <a:schemeClr val="bg1"/>
                </a:solidFill>
                <a:latin typeface="Calibri"/>
                <a:cs typeface="Calibri"/>
              </a:rPr>
              <a:t>not </a:t>
            </a:r>
            <a:r>
              <a:rPr sz="2800" spc="-20" dirty="0">
                <a:solidFill>
                  <a:schemeClr val="bg1"/>
                </a:solidFill>
                <a:latin typeface="Calibri"/>
                <a:cs typeface="Calibri"/>
              </a:rPr>
              <a:t>have</a:t>
            </a:r>
            <a:r>
              <a:rPr sz="2800" dirty="0">
                <a:solidFill>
                  <a:schemeClr val="bg1"/>
                </a:solidFill>
                <a:latin typeface="Calibri"/>
                <a:cs typeface="Calibri"/>
              </a:rPr>
              <a:t> </a:t>
            </a:r>
            <a:r>
              <a:rPr sz="2800" spc="-15" dirty="0">
                <a:solidFill>
                  <a:schemeClr val="bg1"/>
                </a:solidFill>
                <a:latin typeface="Calibri"/>
                <a:cs typeface="Calibri"/>
              </a:rPr>
              <a:t>to</a:t>
            </a:r>
            <a:r>
              <a:rPr sz="2800" spc="-5" dirty="0">
                <a:solidFill>
                  <a:schemeClr val="bg1"/>
                </a:solidFill>
                <a:latin typeface="Calibri"/>
                <a:cs typeface="Calibri"/>
              </a:rPr>
              <a:t> </a:t>
            </a:r>
            <a:r>
              <a:rPr sz="2800" dirty="0">
                <a:solidFill>
                  <a:schemeClr val="bg1"/>
                </a:solidFill>
                <a:latin typeface="Calibri"/>
                <a:cs typeface="Calibri"/>
              </a:rPr>
              <a:t>coincide</a:t>
            </a:r>
            <a:r>
              <a:rPr sz="2800" spc="-25" dirty="0">
                <a:solidFill>
                  <a:schemeClr val="bg1"/>
                </a:solidFill>
                <a:latin typeface="Calibri"/>
                <a:cs typeface="Calibri"/>
              </a:rPr>
              <a:t> </a:t>
            </a:r>
            <a:r>
              <a:rPr sz="2800" spc="-15" dirty="0">
                <a:solidFill>
                  <a:schemeClr val="bg1"/>
                </a:solidFill>
                <a:latin typeface="Calibri"/>
                <a:cs typeface="Calibri"/>
              </a:rPr>
              <a:t>at</a:t>
            </a:r>
            <a:r>
              <a:rPr sz="2800" spc="10" dirty="0">
                <a:solidFill>
                  <a:schemeClr val="bg1"/>
                </a:solidFill>
                <a:latin typeface="Calibri"/>
                <a:cs typeface="Calibri"/>
              </a:rPr>
              <a:t> </a:t>
            </a:r>
            <a:r>
              <a:rPr sz="2800" spc="-25" dirty="0">
                <a:solidFill>
                  <a:schemeClr val="bg1"/>
                </a:solidFill>
                <a:latin typeface="Calibri"/>
                <a:cs typeface="Calibri"/>
              </a:rPr>
              <a:t>zero</a:t>
            </a:r>
            <a:r>
              <a:rPr sz="2800" spc="-5" dirty="0">
                <a:solidFill>
                  <a:schemeClr val="bg1"/>
                </a:solidFill>
                <a:latin typeface="Calibri"/>
                <a:cs typeface="Calibri"/>
              </a:rPr>
              <a:t> </a:t>
            </a:r>
            <a:r>
              <a:rPr sz="2800" dirty="0">
                <a:solidFill>
                  <a:schemeClr val="bg1"/>
                </a:solidFill>
                <a:latin typeface="Calibri"/>
                <a:cs typeface="Calibri"/>
              </a:rPr>
              <a:t>plane</a:t>
            </a:r>
            <a:r>
              <a:rPr sz="2800" spc="-5" dirty="0">
                <a:solidFill>
                  <a:schemeClr val="bg1"/>
                </a:solidFill>
                <a:latin typeface="Calibri"/>
                <a:cs typeface="Calibri"/>
              </a:rPr>
              <a:t> </a:t>
            </a:r>
            <a:r>
              <a:rPr sz="2800" dirty="0">
                <a:solidFill>
                  <a:schemeClr val="bg1"/>
                </a:solidFill>
                <a:latin typeface="Wingdings"/>
                <a:cs typeface="Wingdings"/>
              </a:rPr>
              <a:t></a:t>
            </a:r>
            <a:r>
              <a:rPr sz="2800" spc="-50" dirty="0">
                <a:solidFill>
                  <a:schemeClr val="bg1"/>
                </a:solidFill>
                <a:latin typeface="Times New Roman"/>
                <a:cs typeface="Times New Roman"/>
              </a:rPr>
              <a:t> </a:t>
            </a:r>
            <a:r>
              <a:rPr sz="2800" spc="-10" dirty="0">
                <a:solidFill>
                  <a:schemeClr val="bg1"/>
                </a:solidFill>
                <a:latin typeface="Calibri"/>
                <a:cs typeface="Calibri"/>
              </a:rPr>
              <a:t>cross-eye</a:t>
            </a:r>
            <a:r>
              <a:rPr sz="2800" spc="10" dirty="0">
                <a:solidFill>
                  <a:schemeClr val="bg1"/>
                </a:solidFill>
                <a:latin typeface="Calibri"/>
                <a:cs typeface="Calibri"/>
              </a:rPr>
              <a:t> </a:t>
            </a:r>
            <a:r>
              <a:rPr sz="2800" spc="-5" dirty="0">
                <a:solidFill>
                  <a:schemeClr val="bg1"/>
                </a:solidFill>
                <a:latin typeface="Calibri"/>
                <a:cs typeface="Calibri"/>
              </a:rPr>
              <a:t>or</a:t>
            </a:r>
            <a:r>
              <a:rPr sz="2800" spc="-10" dirty="0">
                <a:solidFill>
                  <a:schemeClr val="bg1"/>
                </a:solidFill>
                <a:latin typeface="Calibri"/>
                <a:cs typeface="Calibri"/>
              </a:rPr>
              <a:t> parallel</a:t>
            </a:r>
            <a:endParaRPr sz="2800">
              <a:solidFill>
                <a:schemeClr val="bg1"/>
              </a:solidFill>
              <a:latin typeface="Calibri"/>
              <a:cs typeface="Calibri"/>
            </a:endParaRPr>
          </a:p>
          <a:p>
            <a:pPr marL="756285" lvl="1" indent="-287020">
              <a:lnSpc>
                <a:spcPct val="100000"/>
              </a:lnSpc>
              <a:spcBef>
                <a:spcPts val="465"/>
              </a:spcBef>
              <a:buFont typeface="Arial MT"/>
              <a:buChar char="–"/>
              <a:tabLst>
                <a:tab pos="756285" algn="l"/>
                <a:tab pos="756920" algn="l"/>
              </a:tabLst>
            </a:pPr>
            <a:r>
              <a:rPr sz="2800" spc="-10" dirty="0">
                <a:solidFill>
                  <a:schemeClr val="bg1"/>
                </a:solidFill>
                <a:latin typeface="Calibri"/>
                <a:cs typeface="Calibri"/>
              </a:rPr>
              <a:t>Projection/wall/screen</a:t>
            </a:r>
            <a:r>
              <a:rPr sz="2800" spc="20" dirty="0">
                <a:solidFill>
                  <a:schemeClr val="bg1"/>
                </a:solidFill>
                <a:latin typeface="Calibri"/>
                <a:cs typeface="Calibri"/>
              </a:rPr>
              <a:t> </a:t>
            </a:r>
            <a:r>
              <a:rPr sz="2800" spc="-15" dirty="0">
                <a:solidFill>
                  <a:schemeClr val="bg1"/>
                </a:solidFill>
                <a:latin typeface="Calibri"/>
                <a:cs typeface="Calibri"/>
              </a:rPr>
              <a:t>systems:</a:t>
            </a:r>
            <a:r>
              <a:rPr sz="2800" spc="15" dirty="0">
                <a:solidFill>
                  <a:schemeClr val="bg1"/>
                </a:solidFill>
                <a:latin typeface="Calibri"/>
                <a:cs typeface="Calibri"/>
              </a:rPr>
              <a:t> </a:t>
            </a:r>
            <a:r>
              <a:rPr sz="2800" spc="-10" dirty="0">
                <a:solidFill>
                  <a:schemeClr val="bg1"/>
                </a:solidFill>
                <a:latin typeface="Calibri"/>
                <a:cs typeface="Calibri"/>
              </a:rPr>
              <a:t>represent</a:t>
            </a:r>
            <a:r>
              <a:rPr sz="2800" spc="30" dirty="0">
                <a:solidFill>
                  <a:schemeClr val="bg1"/>
                </a:solidFill>
                <a:latin typeface="Calibri"/>
                <a:cs typeface="Calibri"/>
              </a:rPr>
              <a:t> </a:t>
            </a:r>
            <a:r>
              <a:rPr sz="2800" dirty="0">
                <a:solidFill>
                  <a:schemeClr val="bg1"/>
                </a:solidFill>
                <a:latin typeface="Calibri"/>
                <a:cs typeface="Calibri"/>
              </a:rPr>
              <a:t>a “window”</a:t>
            </a:r>
            <a:r>
              <a:rPr sz="2800" spc="-20" dirty="0">
                <a:solidFill>
                  <a:schemeClr val="bg1"/>
                </a:solidFill>
                <a:latin typeface="Calibri"/>
                <a:cs typeface="Calibri"/>
              </a:rPr>
              <a:t> </a:t>
            </a:r>
            <a:r>
              <a:rPr sz="2800" spc="-15" dirty="0">
                <a:solidFill>
                  <a:schemeClr val="bg1"/>
                </a:solidFill>
                <a:latin typeface="Calibri"/>
                <a:cs typeface="Calibri"/>
              </a:rPr>
              <a:t>into</a:t>
            </a:r>
            <a:r>
              <a:rPr sz="2800" dirty="0">
                <a:solidFill>
                  <a:schemeClr val="bg1"/>
                </a:solidFill>
                <a:latin typeface="Calibri"/>
                <a:cs typeface="Calibri"/>
              </a:rPr>
              <a:t> the</a:t>
            </a:r>
            <a:r>
              <a:rPr sz="2800" spc="5" dirty="0">
                <a:solidFill>
                  <a:schemeClr val="bg1"/>
                </a:solidFill>
                <a:latin typeface="Calibri"/>
                <a:cs typeface="Calibri"/>
              </a:rPr>
              <a:t> </a:t>
            </a:r>
            <a:r>
              <a:rPr sz="2800" spc="-10" dirty="0">
                <a:solidFill>
                  <a:schemeClr val="bg1"/>
                </a:solidFill>
                <a:latin typeface="Calibri"/>
                <a:cs typeface="Calibri"/>
              </a:rPr>
              <a:t>world.</a:t>
            </a:r>
            <a:endParaRPr sz="2800">
              <a:solidFill>
                <a:schemeClr val="bg1"/>
              </a:solidFill>
              <a:latin typeface="Calibri"/>
              <a:cs typeface="Calibri"/>
            </a:endParaRPr>
          </a:p>
          <a:p>
            <a:pPr marL="756285">
              <a:lnSpc>
                <a:spcPct val="100000"/>
              </a:lnSpc>
              <a:spcBef>
                <a:spcPts val="15"/>
              </a:spcBef>
            </a:pPr>
            <a:r>
              <a:rPr sz="2800" spc="-5" dirty="0">
                <a:solidFill>
                  <a:schemeClr val="bg1"/>
                </a:solidFill>
                <a:latin typeface="Calibri"/>
                <a:cs typeface="Calibri"/>
              </a:rPr>
              <a:t>Seams</a:t>
            </a:r>
            <a:r>
              <a:rPr sz="2800" spc="5" dirty="0">
                <a:solidFill>
                  <a:schemeClr val="bg1"/>
                </a:solidFill>
                <a:latin typeface="Calibri"/>
                <a:cs typeface="Calibri"/>
              </a:rPr>
              <a:t> </a:t>
            </a:r>
            <a:r>
              <a:rPr sz="2800" spc="-10" dirty="0">
                <a:solidFill>
                  <a:schemeClr val="bg1"/>
                </a:solidFill>
                <a:latin typeface="Calibri"/>
                <a:cs typeface="Calibri"/>
              </a:rPr>
              <a:t>must</a:t>
            </a:r>
            <a:r>
              <a:rPr sz="2800" dirty="0">
                <a:solidFill>
                  <a:schemeClr val="bg1"/>
                </a:solidFill>
                <a:latin typeface="Calibri"/>
                <a:cs typeface="Calibri"/>
              </a:rPr>
              <a:t> be </a:t>
            </a:r>
            <a:r>
              <a:rPr sz="2800" spc="-10" dirty="0">
                <a:solidFill>
                  <a:schemeClr val="bg1"/>
                </a:solidFill>
                <a:latin typeface="Calibri"/>
                <a:cs typeface="Calibri"/>
              </a:rPr>
              <a:t>consistent</a:t>
            </a:r>
            <a:r>
              <a:rPr sz="2800" spc="15" dirty="0">
                <a:solidFill>
                  <a:schemeClr val="bg1"/>
                </a:solidFill>
                <a:latin typeface="Calibri"/>
                <a:cs typeface="Calibri"/>
              </a:rPr>
              <a:t> </a:t>
            </a:r>
            <a:r>
              <a:rPr sz="2800" spc="-15" dirty="0">
                <a:solidFill>
                  <a:schemeClr val="bg1"/>
                </a:solidFill>
                <a:latin typeface="Calibri"/>
                <a:cs typeface="Calibri"/>
              </a:rPr>
              <a:t>at</a:t>
            </a:r>
            <a:r>
              <a:rPr sz="2800" dirty="0">
                <a:solidFill>
                  <a:schemeClr val="bg1"/>
                </a:solidFill>
                <a:latin typeface="Calibri"/>
                <a:cs typeface="Calibri"/>
              </a:rPr>
              <a:t> </a:t>
            </a:r>
            <a:r>
              <a:rPr sz="2800" spc="-10" dirty="0">
                <a:solidFill>
                  <a:schemeClr val="bg1"/>
                </a:solidFill>
                <a:latin typeface="Calibri"/>
                <a:cs typeface="Calibri"/>
              </a:rPr>
              <a:t>surface</a:t>
            </a:r>
            <a:r>
              <a:rPr sz="2800" dirty="0">
                <a:solidFill>
                  <a:schemeClr val="bg1"/>
                </a:solidFill>
                <a:latin typeface="Calibri"/>
                <a:cs typeface="Calibri"/>
              </a:rPr>
              <a:t> bounds</a:t>
            </a:r>
            <a:r>
              <a:rPr sz="2800" spc="-5" dirty="0">
                <a:solidFill>
                  <a:schemeClr val="bg1"/>
                </a:solidFill>
                <a:latin typeface="Calibri"/>
                <a:cs typeface="Calibri"/>
              </a:rPr>
              <a:t> </a:t>
            </a:r>
            <a:r>
              <a:rPr sz="2800" dirty="0">
                <a:solidFill>
                  <a:schemeClr val="bg1"/>
                </a:solidFill>
                <a:latin typeface="Wingdings"/>
                <a:cs typeface="Wingdings"/>
              </a:rPr>
              <a:t></a:t>
            </a:r>
            <a:r>
              <a:rPr sz="2800" spc="-50" dirty="0">
                <a:solidFill>
                  <a:schemeClr val="bg1"/>
                </a:solidFill>
                <a:latin typeface="Times New Roman"/>
                <a:cs typeface="Times New Roman"/>
              </a:rPr>
              <a:t> </a:t>
            </a:r>
            <a:r>
              <a:rPr sz="2800" spc="-10" dirty="0">
                <a:solidFill>
                  <a:schemeClr val="bg1"/>
                </a:solidFill>
                <a:latin typeface="Calibri"/>
                <a:cs typeface="Calibri"/>
              </a:rPr>
              <a:t>off-axis</a:t>
            </a:r>
            <a:endParaRPr sz="2800">
              <a:solidFill>
                <a:schemeClr val="bg1"/>
              </a:solidFill>
              <a:latin typeface="Calibri"/>
              <a:cs typeface="Calibri"/>
            </a:endParaRPr>
          </a:p>
        </p:txBody>
      </p:sp>
      <p:pic>
        <p:nvPicPr>
          <p:cNvPr id="4" name="object 4"/>
          <p:cNvPicPr/>
          <p:nvPr/>
        </p:nvPicPr>
        <p:blipFill>
          <a:blip r:embed="rId2" cstate="print"/>
          <a:stretch>
            <a:fillRect/>
          </a:stretch>
        </p:blipFill>
        <p:spPr>
          <a:xfrm>
            <a:off x="2302839" y="3598941"/>
            <a:ext cx="3158523" cy="2824760"/>
          </a:xfrm>
          <a:prstGeom prst="rect">
            <a:avLst/>
          </a:prstGeom>
        </p:spPr>
      </p:pic>
      <p:pic>
        <p:nvPicPr>
          <p:cNvPr id="5" name="object 5"/>
          <p:cNvPicPr/>
          <p:nvPr/>
        </p:nvPicPr>
        <p:blipFill>
          <a:blip r:embed="rId3" cstate="print"/>
          <a:stretch>
            <a:fillRect/>
          </a:stretch>
        </p:blipFill>
        <p:spPr>
          <a:xfrm>
            <a:off x="6346166" y="3607912"/>
            <a:ext cx="3111700" cy="27712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7634393" cy="574040"/>
          </a:xfrm>
          <a:prstGeom prst="rect">
            <a:avLst/>
          </a:prstGeom>
        </p:spPr>
        <p:txBody>
          <a:bodyPr vert="horz" wrap="square" lIns="0" tIns="12700" rIns="0" bIns="0" rtlCol="0">
            <a:spAutoFit/>
          </a:bodyPr>
          <a:lstStyle/>
          <a:p>
            <a:pPr marL="12700">
              <a:lnSpc>
                <a:spcPct val="100000"/>
              </a:lnSpc>
              <a:spcBef>
                <a:spcPts val="100"/>
              </a:spcBef>
            </a:pPr>
            <a:r>
              <a:rPr spc="-10" dirty="0"/>
              <a:t>Off-axis</a:t>
            </a:r>
            <a:r>
              <a:rPr spc="-40" dirty="0"/>
              <a:t> </a:t>
            </a:r>
            <a:r>
              <a:rPr spc="-10" dirty="0"/>
              <a:t>Projection:</a:t>
            </a:r>
            <a:r>
              <a:rPr spc="-45" dirty="0"/>
              <a:t> </a:t>
            </a:r>
            <a:r>
              <a:rPr spc="-5" dirty="0"/>
              <a:t>Other</a:t>
            </a:r>
            <a:r>
              <a:rPr spc="-25" dirty="0"/>
              <a:t> </a:t>
            </a:r>
            <a:r>
              <a:rPr spc="-10" dirty="0"/>
              <a:t>Uses</a:t>
            </a:r>
          </a:p>
        </p:txBody>
      </p:sp>
      <p:sp>
        <p:nvSpPr>
          <p:cNvPr id="3" name="object 3"/>
          <p:cNvSpPr txBox="1"/>
          <p:nvPr/>
        </p:nvSpPr>
        <p:spPr>
          <a:xfrm>
            <a:off x="714587" y="1610995"/>
            <a:ext cx="6818207" cy="3549048"/>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3200" spc="-5" dirty="0">
                <a:solidFill>
                  <a:schemeClr val="bg1"/>
                </a:solidFill>
                <a:latin typeface="Calibri"/>
                <a:cs typeface="Calibri"/>
              </a:rPr>
              <a:t>In </a:t>
            </a:r>
            <a:r>
              <a:rPr sz="3200" spc="-20" dirty="0">
                <a:solidFill>
                  <a:schemeClr val="bg1"/>
                </a:solidFill>
                <a:latin typeface="Calibri"/>
                <a:cs typeface="Calibri"/>
              </a:rPr>
              <a:t>fixed-display</a:t>
            </a:r>
            <a:r>
              <a:rPr sz="3200" spc="40" dirty="0">
                <a:solidFill>
                  <a:schemeClr val="bg1"/>
                </a:solidFill>
                <a:latin typeface="Calibri"/>
                <a:cs typeface="Calibri"/>
              </a:rPr>
              <a:t> </a:t>
            </a:r>
            <a:r>
              <a:rPr sz="3200" spc="-25" dirty="0">
                <a:solidFill>
                  <a:schemeClr val="bg1"/>
                </a:solidFill>
                <a:latin typeface="Calibri"/>
                <a:cs typeface="Calibri"/>
              </a:rPr>
              <a:t>systems,</a:t>
            </a:r>
            <a:r>
              <a:rPr sz="3200" spc="25" dirty="0">
                <a:solidFill>
                  <a:schemeClr val="bg1"/>
                </a:solidFill>
                <a:latin typeface="Calibri"/>
                <a:cs typeface="Calibri"/>
              </a:rPr>
              <a:t> </a:t>
            </a:r>
            <a:r>
              <a:rPr sz="3200" spc="-5" dirty="0">
                <a:solidFill>
                  <a:schemeClr val="bg1"/>
                </a:solidFill>
                <a:latin typeface="Calibri"/>
                <a:cs typeface="Calibri"/>
              </a:rPr>
              <a:t>the</a:t>
            </a:r>
            <a:r>
              <a:rPr sz="3200" spc="5" dirty="0">
                <a:solidFill>
                  <a:schemeClr val="bg1"/>
                </a:solidFill>
                <a:latin typeface="Calibri"/>
                <a:cs typeface="Calibri"/>
              </a:rPr>
              <a:t> </a:t>
            </a:r>
            <a:r>
              <a:rPr sz="3200" spc="-10" dirty="0">
                <a:solidFill>
                  <a:schemeClr val="bg1"/>
                </a:solidFill>
                <a:latin typeface="Calibri"/>
                <a:cs typeface="Calibri"/>
              </a:rPr>
              <a:t>user </a:t>
            </a:r>
            <a:r>
              <a:rPr sz="3200" spc="-615" dirty="0">
                <a:solidFill>
                  <a:schemeClr val="bg1"/>
                </a:solidFill>
                <a:latin typeface="Calibri"/>
                <a:cs typeface="Calibri"/>
              </a:rPr>
              <a:t> </a:t>
            </a:r>
            <a:r>
              <a:rPr sz="3200" spc="-10" dirty="0">
                <a:solidFill>
                  <a:schemeClr val="bg1"/>
                </a:solidFill>
                <a:latin typeface="Calibri"/>
                <a:cs typeface="Calibri"/>
              </a:rPr>
              <a:t>moves</a:t>
            </a:r>
            <a:r>
              <a:rPr sz="3200" spc="10" dirty="0">
                <a:solidFill>
                  <a:schemeClr val="bg1"/>
                </a:solidFill>
                <a:latin typeface="Calibri"/>
                <a:cs typeface="Calibri"/>
              </a:rPr>
              <a:t> </a:t>
            </a:r>
            <a:r>
              <a:rPr sz="3200" spc="-5" dirty="0">
                <a:solidFill>
                  <a:schemeClr val="bg1"/>
                </a:solidFill>
                <a:latin typeface="Calibri"/>
                <a:cs typeface="Calibri"/>
              </a:rPr>
              <a:t>and</a:t>
            </a:r>
            <a:r>
              <a:rPr sz="3200" spc="15" dirty="0">
                <a:solidFill>
                  <a:schemeClr val="bg1"/>
                </a:solidFill>
                <a:latin typeface="Calibri"/>
                <a:cs typeface="Calibri"/>
              </a:rPr>
              <a:t> </a:t>
            </a:r>
            <a:r>
              <a:rPr sz="3200" spc="-30" dirty="0">
                <a:solidFill>
                  <a:schemeClr val="bg1"/>
                </a:solidFill>
                <a:latin typeface="Calibri"/>
                <a:cs typeface="Calibri"/>
              </a:rPr>
              <a:t>takes</a:t>
            </a:r>
            <a:r>
              <a:rPr sz="3200" spc="-5" dirty="0">
                <a:solidFill>
                  <a:schemeClr val="bg1"/>
                </a:solidFill>
                <a:latin typeface="Calibri"/>
                <a:cs typeface="Calibri"/>
              </a:rPr>
              <a:t> the</a:t>
            </a:r>
            <a:r>
              <a:rPr sz="3200" spc="15" dirty="0">
                <a:solidFill>
                  <a:schemeClr val="bg1"/>
                </a:solidFill>
                <a:latin typeface="Calibri"/>
                <a:cs typeface="Calibri"/>
              </a:rPr>
              <a:t> </a:t>
            </a:r>
            <a:r>
              <a:rPr sz="3200" spc="-15" dirty="0">
                <a:solidFill>
                  <a:schemeClr val="bg1"/>
                </a:solidFill>
                <a:latin typeface="Calibri"/>
                <a:cs typeface="Calibri"/>
              </a:rPr>
              <a:t>center</a:t>
            </a:r>
            <a:r>
              <a:rPr sz="3200" spc="-5" dirty="0">
                <a:solidFill>
                  <a:schemeClr val="bg1"/>
                </a:solidFill>
                <a:latin typeface="Calibri"/>
                <a:cs typeface="Calibri"/>
              </a:rPr>
              <a:t> </a:t>
            </a:r>
            <a:r>
              <a:rPr sz="3200" spc="-10" dirty="0">
                <a:solidFill>
                  <a:schemeClr val="bg1"/>
                </a:solidFill>
                <a:latin typeface="Calibri"/>
                <a:cs typeface="Calibri"/>
              </a:rPr>
              <a:t>of </a:t>
            </a:r>
            <a:r>
              <a:rPr sz="3200" spc="-5" dirty="0">
                <a:solidFill>
                  <a:schemeClr val="bg1"/>
                </a:solidFill>
                <a:latin typeface="Calibri"/>
                <a:cs typeface="Calibri"/>
              </a:rPr>
              <a:t> </a:t>
            </a:r>
            <a:r>
              <a:rPr sz="3200" spc="-10" dirty="0">
                <a:solidFill>
                  <a:schemeClr val="bg1"/>
                </a:solidFill>
                <a:latin typeface="Calibri"/>
                <a:cs typeface="Calibri"/>
              </a:rPr>
              <a:t>projection</a:t>
            </a:r>
            <a:r>
              <a:rPr sz="3200" spc="15" dirty="0">
                <a:solidFill>
                  <a:schemeClr val="bg1"/>
                </a:solidFill>
                <a:latin typeface="Calibri"/>
                <a:cs typeface="Calibri"/>
              </a:rPr>
              <a:t> </a:t>
            </a:r>
            <a:r>
              <a:rPr sz="3200" spc="-5" dirty="0">
                <a:solidFill>
                  <a:schemeClr val="bg1"/>
                </a:solidFill>
                <a:latin typeface="Calibri"/>
                <a:cs typeface="Calibri"/>
              </a:rPr>
              <a:t>along</a:t>
            </a:r>
            <a:endParaRPr sz="3200">
              <a:solidFill>
                <a:schemeClr val="bg1"/>
              </a:solidFill>
              <a:latin typeface="Calibri"/>
              <a:cs typeface="Calibri"/>
            </a:endParaRPr>
          </a:p>
          <a:p>
            <a:pPr marL="355600" marR="246379" indent="-342900">
              <a:lnSpc>
                <a:spcPct val="100000"/>
              </a:lnSpc>
              <a:spcBef>
                <a:spcPts val="675"/>
              </a:spcBef>
              <a:buFont typeface="Arial MT"/>
              <a:buChar char="•"/>
              <a:tabLst>
                <a:tab pos="354965" algn="l"/>
                <a:tab pos="355600" algn="l"/>
              </a:tabLst>
            </a:pPr>
            <a:r>
              <a:rPr sz="3200" spc="-5" dirty="0">
                <a:solidFill>
                  <a:schemeClr val="bg1"/>
                </a:solidFill>
                <a:latin typeface="Calibri"/>
                <a:cs typeface="Calibri"/>
              </a:rPr>
              <a:t>The</a:t>
            </a:r>
            <a:r>
              <a:rPr sz="3200" spc="-15" dirty="0">
                <a:solidFill>
                  <a:schemeClr val="bg1"/>
                </a:solidFill>
                <a:latin typeface="Calibri"/>
                <a:cs typeface="Calibri"/>
              </a:rPr>
              <a:t> </a:t>
            </a:r>
            <a:r>
              <a:rPr sz="3200" spc="-20" dirty="0">
                <a:solidFill>
                  <a:schemeClr val="bg1"/>
                </a:solidFill>
                <a:latin typeface="Calibri"/>
                <a:cs typeface="Calibri"/>
              </a:rPr>
              <a:t>formed</a:t>
            </a:r>
            <a:r>
              <a:rPr sz="3200" spc="5" dirty="0">
                <a:solidFill>
                  <a:schemeClr val="bg1"/>
                </a:solidFill>
                <a:latin typeface="Calibri"/>
                <a:cs typeface="Calibri"/>
              </a:rPr>
              <a:t> </a:t>
            </a:r>
            <a:r>
              <a:rPr sz="3200" spc="-10" dirty="0">
                <a:solidFill>
                  <a:schemeClr val="bg1"/>
                </a:solidFill>
                <a:latin typeface="Calibri"/>
                <a:cs typeface="Calibri"/>
              </a:rPr>
              <a:t>view</a:t>
            </a:r>
            <a:r>
              <a:rPr sz="3200" dirty="0">
                <a:solidFill>
                  <a:schemeClr val="bg1"/>
                </a:solidFill>
                <a:latin typeface="Calibri"/>
                <a:cs typeface="Calibri"/>
              </a:rPr>
              <a:t> </a:t>
            </a:r>
            <a:r>
              <a:rPr sz="3200" spc="-20" dirty="0">
                <a:solidFill>
                  <a:schemeClr val="bg1"/>
                </a:solidFill>
                <a:latin typeface="Calibri"/>
                <a:cs typeface="Calibri"/>
              </a:rPr>
              <a:t>frusta</a:t>
            </a:r>
            <a:r>
              <a:rPr sz="3200" spc="25" dirty="0">
                <a:solidFill>
                  <a:schemeClr val="bg1"/>
                </a:solidFill>
                <a:latin typeface="Calibri"/>
                <a:cs typeface="Calibri"/>
              </a:rPr>
              <a:t> </a:t>
            </a:r>
            <a:r>
              <a:rPr sz="3200" spc="-15" dirty="0">
                <a:solidFill>
                  <a:schemeClr val="bg1"/>
                </a:solidFill>
                <a:latin typeface="Calibri"/>
                <a:cs typeface="Calibri"/>
              </a:rPr>
              <a:t>are</a:t>
            </a:r>
            <a:r>
              <a:rPr sz="3200" spc="-5" dirty="0">
                <a:solidFill>
                  <a:schemeClr val="bg1"/>
                </a:solidFill>
                <a:latin typeface="Calibri"/>
                <a:cs typeface="Calibri"/>
              </a:rPr>
              <a:t> </a:t>
            </a:r>
            <a:r>
              <a:rPr sz="3200" spc="-10" dirty="0">
                <a:solidFill>
                  <a:schemeClr val="bg1"/>
                </a:solidFill>
                <a:latin typeface="Calibri"/>
                <a:cs typeface="Calibri"/>
              </a:rPr>
              <a:t>not </a:t>
            </a:r>
            <a:r>
              <a:rPr sz="3200" spc="-620" dirty="0">
                <a:solidFill>
                  <a:schemeClr val="bg1"/>
                </a:solidFill>
                <a:latin typeface="Calibri"/>
                <a:cs typeface="Calibri"/>
              </a:rPr>
              <a:t> </a:t>
            </a:r>
            <a:r>
              <a:rPr sz="3200" spc="-15" dirty="0">
                <a:solidFill>
                  <a:schemeClr val="bg1"/>
                </a:solidFill>
                <a:latin typeface="Calibri"/>
                <a:cs typeface="Calibri"/>
              </a:rPr>
              <a:t>symmetrical</a:t>
            </a:r>
            <a:r>
              <a:rPr sz="3200" spc="5" dirty="0">
                <a:solidFill>
                  <a:schemeClr val="bg1"/>
                </a:solidFill>
                <a:latin typeface="Calibri"/>
                <a:cs typeface="Calibri"/>
              </a:rPr>
              <a:t> </a:t>
            </a:r>
            <a:r>
              <a:rPr sz="3200" spc="-5" dirty="0">
                <a:solidFill>
                  <a:schemeClr val="bg1"/>
                </a:solidFill>
                <a:latin typeface="Calibri"/>
                <a:cs typeface="Calibri"/>
              </a:rPr>
              <a:t>and</a:t>
            </a:r>
            <a:r>
              <a:rPr sz="3200" spc="20" dirty="0">
                <a:solidFill>
                  <a:schemeClr val="bg1"/>
                </a:solidFill>
                <a:latin typeface="Calibri"/>
                <a:cs typeface="Calibri"/>
              </a:rPr>
              <a:t> </a:t>
            </a:r>
            <a:r>
              <a:rPr sz="3200" spc="-20" dirty="0">
                <a:solidFill>
                  <a:schemeClr val="bg1"/>
                </a:solidFill>
                <a:latin typeface="Calibri"/>
                <a:cs typeface="Calibri"/>
              </a:rPr>
              <a:t>therefore,</a:t>
            </a:r>
            <a:r>
              <a:rPr sz="3200" spc="-5" dirty="0">
                <a:solidFill>
                  <a:schemeClr val="bg1"/>
                </a:solidFill>
                <a:latin typeface="Calibri"/>
                <a:cs typeface="Calibri"/>
              </a:rPr>
              <a:t> </a:t>
            </a:r>
            <a:r>
              <a:rPr sz="3200" spc="-20" dirty="0">
                <a:solidFill>
                  <a:schemeClr val="bg1"/>
                </a:solidFill>
                <a:latin typeface="Calibri"/>
                <a:cs typeface="Calibri"/>
              </a:rPr>
              <a:t>off- </a:t>
            </a:r>
            <a:r>
              <a:rPr sz="3200" spc="-620" dirty="0">
                <a:solidFill>
                  <a:schemeClr val="bg1"/>
                </a:solidFill>
                <a:latin typeface="Calibri"/>
                <a:cs typeface="Calibri"/>
              </a:rPr>
              <a:t> </a:t>
            </a:r>
            <a:r>
              <a:rPr sz="3200" spc="-10" dirty="0">
                <a:solidFill>
                  <a:schemeClr val="bg1"/>
                </a:solidFill>
                <a:latin typeface="Calibri"/>
                <a:cs typeface="Calibri"/>
              </a:rPr>
              <a:t>axis projections</a:t>
            </a:r>
            <a:r>
              <a:rPr sz="3200" spc="30" dirty="0">
                <a:solidFill>
                  <a:schemeClr val="bg1"/>
                </a:solidFill>
                <a:latin typeface="Calibri"/>
                <a:cs typeface="Calibri"/>
              </a:rPr>
              <a:t> </a:t>
            </a:r>
            <a:r>
              <a:rPr sz="3200" spc="-15" dirty="0">
                <a:solidFill>
                  <a:schemeClr val="bg1"/>
                </a:solidFill>
                <a:latin typeface="Calibri"/>
                <a:cs typeface="Calibri"/>
              </a:rPr>
              <a:t>must</a:t>
            </a:r>
            <a:r>
              <a:rPr sz="3200" spc="30" dirty="0">
                <a:solidFill>
                  <a:schemeClr val="bg1"/>
                </a:solidFill>
                <a:latin typeface="Calibri"/>
                <a:cs typeface="Calibri"/>
              </a:rPr>
              <a:t> </a:t>
            </a:r>
            <a:r>
              <a:rPr sz="3200" spc="-10" dirty="0">
                <a:solidFill>
                  <a:schemeClr val="bg1"/>
                </a:solidFill>
                <a:latin typeface="Calibri"/>
                <a:cs typeface="Calibri"/>
              </a:rPr>
              <a:t>be </a:t>
            </a:r>
            <a:r>
              <a:rPr sz="3200" spc="-5" dirty="0">
                <a:solidFill>
                  <a:schemeClr val="bg1"/>
                </a:solidFill>
                <a:latin typeface="Calibri"/>
                <a:cs typeface="Calibri"/>
              </a:rPr>
              <a:t> </a:t>
            </a:r>
            <a:r>
              <a:rPr sz="3200" spc="-10" dirty="0">
                <a:solidFill>
                  <a:schemeClr val="bg1"/>
                </a:solidFill>
                <a:latin typeface="Calibri"/>
                <a:cs typeface="Calibri"/>
              </a:rPr>
              <a:t>individually</a:t>
            </a:r>
            <a:r>
              <a:rPr sz="3200" spc="30" dirty="0">
                <a:solidFill>
                  <a:schemeClr val="bg1"/>
                </a:solidFill>
                <a:latin typeface="Calibri"/>
                <a:cs typeface="Calibri"/>
              </a:rPr>
              <a:t> </a:t>
            </a:r>
            <a:r>
              <a:rPr sz="3200" spc="-10" dirty="0">
                <a:solidFill>
                  <a:schemeClr val="bg1"/>
                </a:solidFill>
                <a:latin typeface="Calibri"/>
                <a:cs typeface="Calibri"/>
              </a:rPr>
              <a:t>calculated</a:t>
            </a:r>
            <a:r>
              <a:rPr sz="3200" dirty="0">
                <a:solidFill>
                  <a:schemeClr val="bg1"/>
                </a:solidFill>
                <a:latin typeface="Calibri"/>
                <a:cs typeface="Calibri"/>
              </a:rPr>
              <a:t> </a:t>
            </a:r>
            <a:r>
              <a:rPr sz="3200" spc="-25" dirty="0">
                <a:solidFill>
                  <a:schemeClr val="bg1"/>
                </a:solidFill>
                <a:latin typeface="Calibri"/>
                <a:cs typeface="Calibri"/>
              </a:rPr>
              <a:t>for</a:t>
            </a:r>
            <a:r>
              <a:rPr sz="3200" spc="-20" dirty="0">
                <a:solidFill>
                  <a:schemeClr val="bg1"/>
                </a:solidFill>
                <a:latin typeface="Calibri"/>
                <a:cs typeface="Calibri"/>
              </a:rPr>
              <a:t> </a:t>
            </a:r>
            <a:r>
              <a:rPr sz="3200" dirty="0">
                <a:solidFill>
                  <a:schemeClr val="bg1"/>
                </a:solidFill>
                <a:latin typeface="Calibri"/>
                <a:cs typeface="Calibri"/>
              </a:rPr>
              <a:t>each </a:t>
            </a:r>
            <a:r>
              <a:rPr sz="3200" spc="-615" dirty="0">
                <a:solidFill>
                  <a:schemeClr val="bg1"/>
                </a:solidFill>
                <a:latin typeface="Calibri"/>
                <a:cs typeface="Calibri"/>
              </a:rPr>
              <a:t> </a:t>
            </a:r>
            <a:r>
              <a:rPr sz="3200" spc="-15" dirty="0">
                <a:solidFill>
                  <a:schemeClr val="bg1"/>
                </a:solidFill>
                <a:latin typeface="Calibri"/>
                <a:cs typeface="Calibri"/>
              </a:rPr>
              <a:t>display</a:t>
            </a:r>
            <a:r>
              <a:rPr sz="3200" spc="15" dirty="0">
                <a:solidFill>
                  <a:schemeClr val="bg1"/>
                </a:solidFill>
                <a:latin typeface="Calibri"/>
                <a:cs typeface="Calibri"/>
              </a:rPr>
              <a:t> </a:t>
            </a:r>
            <a:r>
              <a:rPr sz="3200" spc="-5" dirty="0">
                <a:solidFill>
                  <a:schemeClr val="bg1"/>
                </a:solidFill>
                <a:latin typeface="Calibri"/>
                <a:cs typeface="Calibri"/>
              </a:rPr>
              <a:t>tile</a:t>
            </a:r>
            <a:endParaRPr sz="3200">
              <a:solidFill>
                <a:schemeClr val="bg1"/>
              </a:solidFill>
              <a:latin typeface="Calibri"/>
              <a:cs typeface="Calibri"/>
            </a:endParaRPr>
          </a:p>
        </p:txBody>
      </p:sp>
      <p:pic>
        <p:nvPicPr>
          <p:cNvPr id="4" name="object 4"/>
          <p:cNvPicPr/>
          <p:nvPr/>
        </p:nvPicPr>
        <p:blipFill>
          <a:blip r:embed="rId2" cstate="print"/>
          <a:stretch>
            <a:fillRect/>
          </a:stretch>
        </p:blipFill>
        <p:spPr>
          <a:xfrm>
            <a:off x="8039915" y="2414018"/>
            <a:ext cx="3649623" cy="2868229"/>
          </a:xfrm>
          <a:prstGeom prst="rect">
            <a:avLst/>
          </a:prstGeom>
        </p:spPr>
      </p:pic>
      <p:sp>
        <p:nvSpPr>
          <p:cNvPr id="5" name="object 5"/>
          <p:cNvSpPr txBox="1"/>
          <p:nvPr/>
        </p:nvSpPr>
        <p:spPr>
          <a:xfrm>
            <a:off x="8986858" y="2103247"/>
            <a:ext cx="1556173"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Actual</a:t>
            </a:r>
            <a:r>
              <a:rPr sz="1800" spc="-60" dirty="0">
                <a:latin typeface="Arial MT"/>
                <a:cs typeface="Arial MT"/>
              </a:rPr>
              <a:t> </a:t>
            </a:r>
            <a:r>
              <a:rPr sz="1800" spc="-5" dirty="0">
                <a:latin typeface="Arial MT"/>
                <a:cs typeface="Arial MT"/>
              </a:rPr>
              <a:t>user</a:t>
            </a:r>
            <a:endParaRPr sz="1800">
              <a:latin typeface="Arial MT"/>
              <a:cs typeface="Arial MT"/>
            </a:endParaRPr>
          </a:p>
          <a:p>
            <a:pPr marL="12700">
              <a:lnSpc>
                <a:spcPct val="100000"/>
              </a:lnSpc>
            </a:pPr>
            <a:r>
              <a:rPr sz="1800" spc="-5" dirty="0">
                <a:latin typeface="Arial MT"/>
                <a:cs typeface="Arial MT"/>
              </a:rPr>
              <a:t>position</a:t>
            </a:r>
            <a:endParaRPr sz="1800">
              <a:latin typeface="Arial MT"/>
              <a:cs typeface="Arial MT"/>
            </a:endParaRPr>
          </a:p>
        </p:txBody>
      </p:sp>
      <p:sp>
        <p:nvSpPr>
          <p:cNvPr id="6" name="object 6"/>
          <p:cNvSpPr txBox="1"/>
          <p:nvPr/>
        </p:nvSpPr>
        <p:spPr>
          <a:xfrm>
            <a:off x="7930219" y="3975861"/>
            <a:ext cx="1656080"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MT"/>
                <a:cs typeface="Arial MT"/>
              </a:rPr>
              <a:t>Common </a:t>
            </a:r>
            <a:r>
              <a:rPr sz="1800" dirty="0">
                <a:latin typeface="Arial MT"/>
                <a:cs typeface="Arial MT"/>
              </a:rPr>
              <a:t> s</a:t>
            </a:r>
            <a:r>
              <a:rPr sz="1800" spc="-25" dirty="0">
                <a:latin typeface="Arial MT"/>
                <a:cs typeface="Arial MT"/>
              </a:rPr>
              <a:t>y</a:t>
            </a:r>
            <a:r>
              <a:rPr sz="1800" dirty="0">
                <a:latin typeface="Arial MT"/>
                <a:cs typeface="Arial MT"/>
              </a:rPr>
              <a:t>mm</a:t>
            </a:r>
            <a:r>
              <a:rPr sz="1800" spc="-5" dirty="0">
                <a:latin typeface="Arial MT"/>
                <a:cs typeface="Arial MT"/>
              </a:rPr>
              <a:t>etrical  CoP</a:t>
            </a:r>
            <a:endParaRPr sz="18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1" y="124714"/>
            <a:ext cx="7430347" cy="574040"/>
          </a:xfrm>
          <a:prstGeom prst="rect">
            <a:avLst/>
          </a:prstGeom>
        </p:spPr>
        <p:txBody>
          <a:bodyPr vert="horz" wrap="square" lIns="0" tIns="12700" rIns="0" bIns="0" rtlCol="0">
            <a:spAutoFit/>
          </a:bodyPr>
          <a:lstStyle/>
          <a:p>
            <a:pPr marL="12700">
              <a:lnSpc>
                <a:spcPct val="100000"/>
              </a:lnSpc>
              <a:spcBef>
                <a:spcPts val="100"/>
              </a:spcBef>
            </a:pPr>
            <a:r>
              <a:rPr spc="-20" dirty="0"/>
              <a:t>Stereo</a:t>
            </a:r>
            <a:r>
              <a:rPr spc="-50" dirty="0"/>
              <a:t> </a:t>
            </a:r>
            <a:r>
              <a:rPr spc="-10" dirty="0"/>
              <a:t>Rendering</a:t>
            </a:r>
            <a:r>
              <a:rPr spc="-45" dirty="0"/>
              <a:t> </a:t>
            </a:r>
            <a:r>
              <a:rPr spc="-5" dirty="0"/>
              <a:t>Calculations</a:t>
            </a:r>
          </a:p>
        </p:txBody>
      </p:sp>
      <p:sp>
        <p:nvSpPr>
          <p:cNvPr id="3" name="object 3"/>
          <p:cNvSpPr txBox="1"/>
          <p:nvPr/>
        </p:nvSpPr>
        <p:spPr>
          <a:xfrm>
            <a:off x="2332059" y="1731010"/>
            <a:ext cx="234527"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0</a:t>
            </a:r>
            <a:endParaRPr sz="2050">
              <a:latin typeface="Cambria Math"/>
              <a:cs typeface="Cambria Math"/>
            </a:endParaRPr>
          </a:p>
        </p:txBody>
      </p:sp>
      <p:sp>
        <p:nvSpPr>
          <p:cNvPr id="4" name="object 4"/>
          <p:cNvSpPr/>
          <p:nvPr/>
        </p:nvSpPr>
        <p:spPr>
          <a:xfrm>
            <a:off x="3378707" y="1816480"/>
            <a:ext cx="281093" cy="22860"/>
          </a:xfrm>
          <a:custGeom>
            <a:avLst/>
            <a:gdLst/>
            <a:ahLst/>
            <a:cxnLst/>
            <a:rect l="l" t="t" r="r" b="b"/>
            <a:pathLst>
              <a:path w="210819" h="22860">
                <a:moveTo>
                  <a:pt x="210312" y="0"/>
                </a:moveTo>
                <a:lnTo>
                  <a:pt x="0" y="0"/>
                </a:lnTo>
                <a:lnTo>
                  <a:pt x="0" y="22860"/>
                </a:lnTo>
                <a:lnTo>
                  <a:pt x="210312" y="22860"/>
                </a:lnTo>
                <a:lnTo>
                  <a:pt x="210312" y="0"/>
                </a:lnTo>
                <a:close/>
              </a:path>
            </a:pathLst>
          </a:custGeom>
          <a:solidFill>
            <a:srgbClr val="000000"/>
          </a:solidFill>
        </p:spPr>
        <p:txBody>
          <a:bodyPr wrap="square" lIns="0" tIns="0" rIns="0" bIns="0" rtlCol="0"/>
          <a:lstStyle/>
          <a:p>
            <a:endParaRPr/>
          </a:p>
        </p:txBody>
      </p:sp>
      <p:sp>
        <p:nvSpPr>
          <p:cNvPr id="5" name="object 5"/>
          <p:cNvSpPr txBox="1"/>
          <p:nvPr/>
        </p:nvSpPr>
        <p:spPr>
          <a:xfrm>
            <a:off x="941765" y="1293622"/>
            <a:ext cx="2721185" cy="720090"/>
          </a:xfrm>
          <a:prstGeom prst="rect">
            <a:avLst/>
          </a:prstGeom>
        </p:spPr>
        <p:txBody>
          <a:bodyPr vert="horz" wrap="square" lIns="0" tIns="12065" rIns="0" bIns="0" rtlCol="0">
            <a:spAutoFit/>
          </a:bodyPr>
          <a:lstStyle/>
          <a:p>
            <a:pPr marL="1827530">
              <a:lnSpc>
                <a:spcPts val="2735"/>
              </a:lnSpc>
              <a:spcBef>
                <a:spcPts val="95"/>
              </a:spcBef>
            </a:pPr>
            <a:r>
              <a:rPr sz="2800" spc="-5" dirty="0">
                <a:latin typeface="Cambria Math"/>
                <a:cs typeface="Cambria Math"/>
              </a:rPr>
              <a:t>𝜃</a:t>
            </a:r>
            <a:endParaRPr sz="2800">
              <a:latin typeface="Cambria Math"/>
              <a:cs typeface="Cambria Math"/>
            </a:endParaRPr>
          </a:p>
          <a:p>
            <a:pPr marL="12700">
              <a:lnSpc>
                <a:spcPts val="2735"/>
              </a:lnSpc>
              <a:tabLst>
                <a:tab pos="1219835" algn="l"/>
              </a:tabLst>
            </a:pPr>
            <a:r>
              <a:rPr sz="2800" spc="-5" dirty="0">
                <a:latin typeface="Cambria Math"/>
                <a:cs typeface="Cambria Math"/>
              </a:rPr>
              <a:t>𝑑</a:t>
            </a:r>
            <a:r>
              <a:rPr sz="2800" spc="254" dirty="0">
                <a:latin typeface="Cambria Math"/>
                <a:cs typeface="Cambria Math"/>
              </a:rPr>
              <a:t> </a:t>
            </a:r>
            <a:r>
              <a:rPr sz="2800" spc="-5" dirty="0">
                <a:latin typeface="Cambria Math"/>
                <a:cs typeface="Cambria Math"/>
              </a:rPr>
              <a:t>=</a:t>
            </a:r>
            <a:r>
              <a:rPr sz="2800" spc="170" dirty="0">
                <a:latin typeface="Cambria Math"/>
                <a:cs typeface="Cambria Math"/>
              </a:rPr>
              <a:t> </a:t>
            </a:r>
            <a:r>
              <a:rPr sz="2800" spc="-5" dirty="0">
                <a:latin typeface="Cambria Math"/>
                <a:cs typeface="Cambria Math"/>
              </a:rPr>
              <a:t>𝑎𝑧	𝑡𝑎𝑛</a:t>
            </a:r>
            <a:endParaRPr sz="2800">
              <a:latin typeface="Cambria Math"/>
              <a:cs typeface="Cambria Math"/>
            </a:endParaRPr>
          </a:p>
        </p:txBody>
      </p:sp>
      <p:sp>
        <p:nvSpPr>
          <p:cNvPr id="6" name="object 6"/>
          <p:cNvSpPr txBox="1"/>
          <p:nvPr/>
        </p:nvSpPr>
        <p:spPr>
          <a:xfrm>
            <a:off x="3370410" y="1799285"/>
            <a:ext cx="296333"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2</a:t>
            </a:r>
            <a:endParaRPr sz="2800">
              <a:latin typeface="Cambria Math"/>
              <a:cs typeface="Cambria Math"/>
            </a:endParaRPr>
          </a:p>
        </p:txBody>
      </p:sp>
      <p:sp>
        <p:nvSpPr>
          <p:cNvPr id="7" name="object 7"/>
          <p:cNvSpPr/>
          <p:nvPr/>
        </p:nvSpPr>
        <p:spPr>
          <a:xfrm>
            <a:off x="3201923" y="2618104"/>
            <a:ext cx="281093" cy="22860"/>
          </a:xfrm>
          <a:custGeom>
            <a:avLst/>
            <a:gdLst/>
            <a:ahLst/>
            <a:cxnLst/>
            <a:rect l="l" t="t" r="r" b="b"/>
            <a:pathLst>
              <a:path w="210819" h="22860">
                <a:moveTo>
                  <a:pt x="210312" y="0"/>
                </a:moveTo>
                <a:lnTo>
                  <a:pt x="0" y="0"/>
                </a:lnTo>
                <a:lnTo>
                  <a:pt x="0" y="22860"/>
                </a:lnTo>
                <a:lnTo>
                  <a:pt x="210312" y="22860"/>
                </a:lnTo>
                <a:lnTo>
                  <a:pt x="210312" y="0"/>
                </a:lnTo>
                <a:close/>
              </a:path>
            </a:pathLst>
          </a:custGeom>
          <a:solidFill>
            <a:srgbClr val="000000"/>
          </a:solidFill>
        </p:spPr>
        <p:txBody>
          <a:bodyPr wrap="square" lIns="0" tIns="0" rIns="0" bIns="0" rtlCol="0"/>
          <a:lstStyle/>
          <a:p>
            <a:endParaRPr/>
          </a:p>
        </p:txBody>
      </p:sp>
      <p:sp>
        <p:nvSpPr>
          <p:cNvPr id="8" name="object 8"/>
          <p:cNvSpPr txBox="1"/>
          <p:nvPr/>
        </p:nvSpPr>
        <p:spPr>
          <a:xfrm>
            <a:off x="3185498" y="2095626"/>
            <a:ext cx="300567"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𝜃</a:t>
            </a:r>
            <a:endParaRPr sz="2800">
              <a:latin typeface="Cambria Math"/>
              <a:cs typeface="Cambria Math"/>
            </a:endParaRPr>
          </a:p>
        </p:txBody>
      </p:sp>
      <p:sp>
        <p:nvSpPr>
          <p:cNvPr id="9" name="object 9"/>
          <p:cNvSpPr txBox="1"/>
          <p:nvPr/>
        </p:nvSpPr>
        <p:spPr>
          <a:xfrm>
            <a:off x="1086713" y="2363850"/>
            <a:ext cx="2437552"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Cambria Math"/>
                <a:cs typeface="Cambria Math"/>
              </a:rPr>
              <a:t>𝑡</a:t>
            </a:r>
            <a:r>
              <a:rPr sz="2800" spc="195" dirty="0">
                <a:latin typeface="Cambria Math"/>
                <a:cs typeface="Cambria Math"/>
              </a:rPr>
              <a:t> </a:t>
            </a:r>
            <a:r>
              <a:rPr sz="2800" spc="-5" dirty="0">
                <a:latin typeface="Cambria Math"/>
                <a:cs typeface="Cambria Math"/>
              </a:rPr>
              <a:t>=</a:t>
            </a:r>
            <a:r>
              <a:rPr sz="2800" spc="135" dirty="0">
                <a:latin typeface="Cambria Math"/>
                <a:cs typeface="Cambria Math"/>
              </a:rPr>
              <a:t> </a:t>
            </a:r>
            <a:r>
              <a:rPr sz="2800" spc="15" dirty="0">
                <a:latin typeface="Cambria Math"/>
                <a:cs typeface="Cambria Math"/>
              </a:rPr>
              <a:t>𝑧</a:t>
            </a:r>
            <a:r>
              <a:rPr sz="3075" spc="22" baseline="-16260" dirty="0">
                <a:latin typeface="Cambria Math"/>
                <a:cs typeface="Cambria Math"/>
              </a:rPr>
              <a:t>0</a:t>
            </a:r>
            <a:r>
              <a:rPr sz="2800" spc="15" dirty="0">
                <a:latin typeface="Cambria Math"/>
                <a:cs typeface="Cambria Math"/>
              </a:rPr>
              <a:t>𝑡𝑎𝑛</a:t>
            </a:r>
            <a:r>
              <a:rPr sz="2800" spc="-60" dirty="0">
                <a:latin typeface="Cambria Math"/>
                <a:cs typeface="Cambria Math"/>
              </a:rPr>
              <a:t> </a:t>
            </a:r>
            <a:r>
              <a:rPr sz="4200" spc="-7" baseline="-36706" dirty="0">
                <a:latin typeface="Cambria Math"/>
                <a:cs typeface="Cambria Math"/>
              </a:rPr>
              <a:t>2</a:t>
            </a:r>
            <a:endParaRPr sz="4200" baseline="-36706">
              <a:latin typeface="Cambria Math"/>
              <a:cs typeface="Cambria Math"/>
            </a:endParaRPr>
          </a:p>
        </p:txBody>
      </p:sp>
      <p:sp>
        <p:nvSpPr>
          <p:cNvPr id="10" name="object 10"/>
          <p:cNvSpPr/>
          <p:nvPr/>
        </p:nvSpPr>
        <p:spPr>
          <a:xfrm>
            <a:off x="3411219" y="3421253"/>
            <a:ext cx="281093" cy="22860"/>
          </a:xfrm>
          <a:custGeom>
            <a:avLst/>
            <a:gdLst/>
            <a:ahLst/>
            <a:cxnLst/>
            <a:rect l="l" t="t" r="r" b="b"/>
            <a:pathLst>
              <a:path w="210819" h="22860">
                <a:moveTo>
                  <a:pt x="210312" y="0"/>
                </a:moveTo>
                <a:lnTo>
                  <a:pt x="0" y="0"/>
                </a:lnTo>
                <a:lnTo>
                  <a:pt x="0" y="22860"/>
                </a:lnTo>
                <a:lnTo>
                  <a:pt x="210312" y="22860"/>
                </a:lnTo>
                <a:lnTo>
                  <a:pt x="210312" y="0"/>
                </a:lnTo>
                <a:close/>
              </a:path>
            </a:pathLst>
          </a:custGeom>
          <a:solidFill>
            <a:srgbClr val="000000"/>
          </a:solidFill>
        </p:spPr>
        <p:txBody>
          <a:bodyPr wrap="square" lIns="0" tIns="0" rIns="0" bIns="0" rtlCol="0"/>
          <a:lstStyle/>
          <a:p>
            <a:endParaRPr/>
          </a:p>
        </p:txBody>
      </p:sp>
      <p:sp>
        <p:nvSpPr>
          <p:cNvPr id="11" name="object 11"/>
          <p:cNvSpPr txBox="1"/>
          <p:nvPr/>
        </p:nvSpPr>
        <p:spPr>
          <a:xfrm>
            <a:off x="3394794" y="2898774"/>
            <a:ext cx="300567"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𝜃</a:t>
            </a:r>
            <a:endParaRPr sz="2800">
              <a:latin typeface="Cambria Math"/>
              <a:cs typeface="Cambria Math"/>
            </a:endParaRPr>
          </a:p>
        </p:txBody>
      </p:sp>
      <p:sp>
        <p:nvSpPr>
          <p:cNvPr id="12" name="object 12"/>
          <p:cNvSpPr txBox="1"/>
          <p:nvPr/>
        </p:nvSpPr>
        <p:spPr>
          <a:xfrm>
            <a:off x="694538" y="3166694"/>
            <a:ext cx="3038687" cy="1474470"/>
          </a:xfrm>
          <a:prstGeom prst="rect">
            <a:avLst/>
          </a:prstGeom>
        </p:spPr>
        <p:txBody>
          <a:bodyPr vert="horz" wrap="square" lIns="0" tIns="12065" rIns="0" bIns="0" rtlCol="0">
            <a:spAutoFit/>
          </a:bodyPr>
          <a:lstStyle/>
          <a:p>
            <a:pPr marL="173355">
              <a:lnSpc>
                <a:spcPct val="100000"/>
              </a:lnSpc>
              <a:spcBef>
                <a:spcPts val="95"/>
              </a:spcBef>
            </a:pPr>
            <a:r>
              <a:rPr sz="2800" spc="-5" dirty="0">
                <a:latin typeface="Cambria Math"/>
                <a:cs typeface="Cambria Math"/>
              </a:rPr>
              <a:t>𝑏</a:t>
            </a:r>
            <a:r>
              <a:rPr sz="2800" spc="200" dirty="0">
                <a:latin typeface="Cambria Math"/>
                <a:cs typeface="Cambria Math"/>
              </a:rPr>
              <a:t> </a:t>
            </a:r>
            <a:r>
              <a:rPr sz="2800" spc="-5" dirty="0">
                <a:latin typeface="Cambria Math"/>
                <a:cs typeface="Cambria Math"/>
              </a:rPr>
              <a:t>=</a:t>
            </a:r>
            <a:r>
              <a:rPr sz="2800" spc="135" dirty="0">
                <a:latin typeface="Cambria Math"/>
                <a:cs typeface="Cambria Math"/>
              </a:rPr>
              <a:t> </a:t>
            </a:r>
            <a:r>
              <a:rPr sz="2800" spc="10" dirty="0">
                <a:latin typeface="Cambria Math"/>
                <a:cs typeface="Cambria Math"/>
              </a:rPr>
              <a:t>−𝑧</a:t>
            </a:r>
            <a:r>
              <a:rPr sz="3075" spc="15" baseline="-16260" dirty="0">
                <a:latin typeface="Cambria Math"/>
                <a:cs typeface="Cambria Math"/>
              </a:rPr>
              <a:t>0</a:t>
            </a:r>
            <a:r>
              <a:rPr sz="2800" spc="10" dirty="0">
                <a:latin typeface="Cambria Math"/>
                <a:cs typeface="Cambria Math"/>
              </a:rPr>
              <a:t>𝑡𝑎𝑛</a:t>
            </a:r>
            <a:r>
              <a:rPr sz="2800" spc="-70" dirty="0">
                <a:latin typeface="Cambria Math"/>
                <a:cs typeface="Cambria Math"/>
              </a:rPr>
              <a:t> </a:t>
            </a:r>
            <a:r>
              <a:rPr sz="4200" spc="-7" baseline="-36706" dirty="0">
                <a:latin typeface="Cambria Math"/>
                <a:cs typeface="Cambria Math"/>
              </a:rPr>
              <a:t>2</a:t>
            </a:r>
            <a:endParaRPr sz="4200" baseline="-36706">
              <a:latin typeface="Cambria Math"/>
              <a:cs typeface="Cambria Math"/>
            </a:endParaRPr>
          </a:p>
          <a:p>
            <a:pPr marL="38100">
              <a:lnSpc>
                <a:spcPct val="100000"/>
              </a:lnSpc>
              <a:spcBef>
                <a:spcPts val="3734"/>
              </a:spcBef>
            </a:pPr>
            <a:r>
              <a:rPr sz="1800" spc="20" dirty="0">
                <a:latin typeface="Cambria Math"/>
                <a:cs typeface="Cambria Math"/>
              </a:rPr>
              <a:t>𝑎:</a:t>
            </a:r>
            <a:r>
              <a:rPr sz="1800" spc="70" dirty="0">
                <a:latin typeface="Cambria Math"/>
                <a:cs typeface="Cambria Math"/>
              </a:rPr>
              <a:t> </a:t>
            </a:r>
            <a:r>
              <a:rPr sz="1800" spc="-5" dirty="0">
                <a:latin typeface="Arial MT"/>
                <a:cs typeface="Arial MT"/>
              </a:rPr>
              <a:t>Aspect</a:t>
            </a:r>
            <a:r>
              <a:rPr sz="1800" spc="-15" dirty="0">
                <a:latin typeface="Arial MT"/>
                <a:cs typeface="Arial MT"/>
              </a:rPr>
              <a:t> </a:t>
            </a:r>
            <a:r>
              <a:rPr sz="1800" spc="-5" dirty="0">
                <a:latin typeface="Arial MT"/>
                <a:cs typeface="Arial MT"/>
              </a:rPr>
              <a:t>ratio</a:t>
            </a:r>
            <a:endParaRPr sz="1800">
              <a:latin typeface="Arial MT"/>
              <a:cs typeface="Arial MT"/>
            </a:endParaRPr>
          </a:p>
          <a:p>
            <a:pPr marL="38100">
              <a:lnSpc>
                <a:spcPct val="100000"/>
              </a:lnSpc>
            </a:pPr>
            <a:r>
              <a:rPr sz="1800" spc="25" dirty="0">
                <a:latin typeface="Cambria Math"/>
                <a:cs typeface="Cambria Math"/>
              </a:rPr>
              <a:t>𝜃:</a:t>
            </a:r>
            <a:r>
              <a:rPr sz="1800" spc="140" dirty="0">
                <a:latin typeface="Cambria Math"/>
                <a:cs typeface="Cambria Math"/>
              </a:rPr>
              <a:t> </a:t>
            </a:r>
            <a:r>
              <a:rPr sz="1800" spc="-15" dirty="0">
                <a:latin typeface="Arial MT"/>
                <a:cs typeface="Arial MT"/>
              </a:rPr>
              <a:t>Vertical</a:t>
            </a:r>
            <a:r>
              <a:rPr sz="1800" spc="-10" dirty="0">
                <a:latin typeface="Arial MT"/>
                <a:cs typeface="Arial MT"/>
              </a:rPr>
              <a:t> </a:t>
            </a:r>
            <a:r>
              <a:rPr sz="1800" spc="-5" dirty="0">
                <a:latin typeface="Arial MT"/>
                <a:cs typeface="Arial MT"/>
              </a:rPr>
              <a:t>aperture</a:t>
            </a:r>
            <a:endParaRPr sz="1800">
              <a:latin typeface="Arial MT"/>
              <a:cs typeface="Arial MT"/>
            </a:endParaRPr>
          </a:p>
        </p:txBody>
      </p:sp>
      <p:grpSp>
        <p:nvGrpSpPr>
          <p:cNvPr id="13" name="object 13"/>
          <p:cNvGrpSpPr/>
          <p:nvPr/>
        </p:nvGrpSpPr>
        <p:grpSpPr>
          <a:xfrm>
            <a:off x="457200" y="1143001"/>
            <a:ext cx="11546141" cy="5154572"/>
            <a:chOff x="3676760" y="4018556"/>
            <a:chExt cx="5325745" cy="2279015"/>
          </a:xfrm>
        </p:grpSpPr>
        <p:pic>
          <p:nvPicPr>
            <p:cNvPr id="14" name="object 14"/>
            <p:cNvPicPr/>
            <p:nvPr/>
          </p:nvPicPr>
          <p:blipFill>
            <a:blip r:embed="rId2" cstate="print"/>
            <a:stretch>
              <a:fillRect/>
            </a:stretch>
          </p:blipFill>
          <p:spPr>
            <a:xfrm>
              <a:off x="3676760" y="4018556"/>
              <a:ext cx="5325288" cy="2278843"/>
            </a:xfrm>
            <a:prstGeom prst="rect">
              <a:avLst/>
            </a:prstGeom>
          </p:spPr>
        </p:pic>
        <p:sp>
          <p:nvSpPr>
            <p:cNvPr id="15" name="object 15"/>
            <p:cNvSpPr/>
            <p:nvPr/>
          </p:nvSpPr>
          <p:spPr>
            <a:xfrm>
              <a:off x="4552950" y="5645683"/>
              <a:ext cx="135890" cy="15240"/>
            </a:xfrm>
            <a:custGeom>
              <a:avLst/>
              <a:gdLst/>
              <a:ahLst/>
              <a:cxnLst/>
              <a:rect l="l" t="t" r="r" b="b"/>
              <a:pathLst>
                <a:path w="135889" h="15239">
                  <a:moveTo>
                    <a:pt x="135636" y="0"/>
                  </a:moveTo>
                  <a:lnTo>
                    <a:pt x="0" y="0"/>
                  </a:lnTo>
                  <a:lnTo>
                    <a:pt x="0" y="15239"/>
                  </a:lnTo>
                  <a:lnTo>
                    <a:pt x="135636" y="15239"/>
                  </a:lnTo>
                  <a:lnTo>
                    <a:pt x="135636"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6054682" y="5253380"/>
            <a:ext cx="209127" cy="678180"/>
          </a:xfrm>
          <a:prstGeom prst="rect">
            <a:avLst/>
          </a:prstGeom>
        </p:spPr>
        <p:txBody>
          <a:bodyPr vert="horz" wrap="square" lIns="0" tIns="12700" rIns="0" bIns="0" rtlCol="0">
            <a:spAutoFit/>
          </a:bodyPr>
          <a:lstStyle/>
          <a:p>
            <a:pPr marL="17145" marR="5080" indent="-5080">
              <a:lnSpc>
                <a:spcPct val="118900"/>
              </a:lnSpc>
              <a:spcBef>
                <a:spcPts val="100"/>
              </a:spcBef>
            </a:pPr>
            <a:r>
              <a:rPr sz="1800" dirty="0">
                <a:latin typeface="Cambria Math"/>
                <a:cs typeface="Cambria Math"/>
              </a:rPr>
              <a:t>𝜃  2</a:t>
            </a:r>
            <a:endParaRPr sz="1800">
              <a:latin typeface="Cambria Math"/>
              <a:cs typeface="Cambria Math"/>
            </a:endParaRPr>
          </a:p>
        </p:txBody>
      </p:sp>
      <p:sp>
        <p:nvSpPr>
          <p:cNvPr id="17" name="object 17"/>
          <p:cNvSpPr/>
          <p:nvPr/>
        </p:nvSpPr>
        <p:spPr>
          <a:xfrm>
            <a:off x="7192603" y="5645683"/>
            <a:ext cx="181187" cy="15240"/>
          </a:xfrm>
          <a:custGeom>
            <a:avLst/>
            <a:gdLst/>
            <a:ahLst/>
            <a:cxnLst/>
            <a:rect l="l" t="t" r="r" b="b"/>
            <a:pathLst>
              <a:path w="135889" h="15239">
                <a:moveTo>
                  <a:pt x="135636" y="0"/>
                </a:moveTo>
                <a:lnTo>
                  <a:pt x="0" y="0"/>
                </a:lnTo>
                <a:lnTo>
                  <a:pt x="0" y="15239"/>
                </a:lnTo>
                <a:lnTo>
                  <a:pt x="135636" y="15239"/>
                </a:lnTo>
                <a:lnTo>
                  <a:pt x="135636" y="0"/>
                </a:lnTo>
                <a:close/>
              </a:path>
            </a:pathLst>
          </a:custGeom>
          <a:solidFill>
            <a:srgbClr val="000000"/>
          </a:solidFill>
        </p:spPr>
        <p:txBody>
          <a:bodyPr wrap="square" lIns="0" tIns="0" rIns="0" bIns="0" rtlCol="0"/>
          <a:lstStyle/>
          <a:p>
            <a:endParaRPr/>
          </a:p>
        </p:txBody>
      </p:sp>
      <p:sp>
        <p:nvSpPr>
          <p:cNvPr id="18" name="object 18"/>
          <p:cNvSpPr txBox="1"/>
          <p:nvPr/>
        </p:nvSpPr>
        <p:spPr>
          <a:xfrm>
            <a:off x="7176686" y="5253380"/>
            <a:ext cx="209127" cy="678180"/>
          </a:xfrm>
          <a:prstGeom prst="rect">
            <a:avLst/>
          </a:prstGeom>
        </p:spPr>
        <p:txBody>
          <a:bodyPr vert="horz" wrap="square" lIns="0" tIns="12700" rIns="0" bIns="0" rtlCol="0">
            <a:spAutoFit/>
          </a:bodyPr>
          <a:lstStyle/>
          <a:p>
            <a:pPr marL="17145" marR="5080" indent="-5080">
              <a:lnSpc>
                <a:spcPct val="118900"/>
              </a:lnSpc>
              <a:spcBef>
                <a:spcPts val="100"/>
              </a:spcBef>
            </a:pPr>
            <a:r>
              <a:rPr sz="1800" dirty="0">
                <a:latin typeface="Cambria Math"/>
                <a:cs typeface="Cambria Math"/>
              </a:rPr>
              <a:t>𝜃  2</a:t>
            </a:r>
            <a:endParaRPr sz="1800">
              <a:latin typeface="Cambria Math"/>
              <a:cs typeface="Cambria Math"/>
            </a:endParaRPr>
          </a:p>
        </p:txBody>
      </p:sp>
      <p:sp>
        <p:nvSpPr>
          <p:cNvPr id="19" name="object 19"/>
          <p:cNvSpPr txBox="1"/>
          <p:nvPr/>
        </p:nvSpPr>
        <p:spPr>
          <a:xfrm>
            <a:off x="6250094" y="4436491"/>
            <a:ext cx="371687"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mbria Math"/>
                <a:cs typeface="Cambria Math"/>
              </a:rPr>
              <a:t>𝑧</a:t>
            </a:r>
            <a:r>
              <a:rPr sz="1950" spc="-7" baseline="-14957" dirty="0">
                <a:latin typeface="Cambria Math"/>
                <a:cs typeface="Cambria Math"/>
              </a:rPr>
              <a:t>0</a:t>
            </a:r>
            <a:endParaRPr sz="1950" baseline="-14957">
              <a:latin typeface="Cambria Math"/>
              <a:cs typeface="Cambria Math"/>
            </a:endParaRPr>
          </a:p>
        </p:txBody>
      </p:sp>
      <p:sp>
        <p:nvSpPr>
          <p:cNvPr id="20" name="object 20"/>
          <p:cNvSpPr/>
          <p:nvPr/>
        </p:nvSpPr>
        <p:spPr>
          <a:xfrm>
            <a:off x="5602223" y="4093464"/>
            <a:ext cx="768773" cy="111760"/>
          </a:xfrm>
          <a:custGeom>
            <a:avLst/>
            <a:gdLst/>
            <a:ahLst/>
            <a:cxnLst/>
            <a:rect l="l" t="t" r="r" b="b"/>
            <a:pathLst>
              <a:path w="576579" h="111760">
                <a:moveTo>
                  <a:pt x="576072" y="0"/>
                </a:moveTo>
                <a:lnTo>
                  <a:pt x="0" y="0"/>
                </a:lnTo>
                <a:lnTo>
                  <a:pt x="0" y="111251"/>
                </a:lnTo>
                <a:lnTo>
                  <a:pt x="576072" y="111251"/>
                </a:lnTo>
                <a:lnTo>
                  <a:pt x="576072" y="0"/>
                </a:lnTo>
                <a:close/>
              </a:path>
            </a:pathLst>
          </a:custGeom>
          <a:solidFill>
            <a:srgbClr val="FFFFFF"/>
          </a:solidFill>
        </p:spPr>
        <p:txBody>
          <a:bodyPr wrap="square" lIns="0" tIns="0" rIns="0" bIns="0" rtlCol="0"/>
          <a:lstStyle/>
          <a:p>
            <a:endParaRPr/>
          </a:p>
        </p:txBody>
      </p:sp>
      <p:sp>
        <p:nvSpPr>
          <p:cNvPr id="21" name="object 21"/>
          <p:cNvSpPr txBox="1"/>
          <p:nvPr/>
        </p:nvSpPr>
        <p:spPr>
          <a:xfrm>
            <a:off x="5823881" y="3961003"/>
            <a:ext cx="2108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𝑑</a:t>
            </a:r>
            <a:endParaRPr sz="1800">
              <a:latin typeface="Cambria Math"/>
              <a:cs typeface="Cambria Math"/>
            </a:endParaRPr>
          </a:p>
        </p:txBody>
      </p:sp>
      <p:sp>
        <p:nvSpPr>
          <p:cNvPr id="22" name="object 22"/>
          <p:cNvSpPr/>
          <p:nvPr/>
        </p:nvSpPr>
        <p:spPr>
          <a:xfrm>
            <a:off x="7289121" y="1980438"/>
            <a:ext cx="414867" cy="22860"/>
          </a:xfrm>
          <a:custGeom>
            <a:avLst/>
            <a:gdLst/>
            <a:ahLst/>
            <a:cxnLst/>
            <a:rect l="l" t="t" r="r" b="b"/>
            <a:pathLst>
              <a:path w="311150" h="22860">
                <a:moveTo>
                  <a:pt x="310896" y="0"/>
                </a:moveTo>
                <a:lnTo>
                  <a:pt x="0" y="0"/>
                </a:lnTo>
                <a:lnTo>
                  <a:pt x="0" y="22860"/>
                </a:lnTo>
                <a:lnTo>
                  <a:pt x="310896" y="22860"/>
                </a:lnTo>
                <a:lnTo>
                  <a:pt x="310896" y="0"/>
                </a:lnTo>
                <a:close/>
              </a:path>
            </a:pathLst>
          </a:custGeom>
          <a:solidFill>
            <a:srgbClr val="000000"/>
          </a:solidFill>
        </p:spPr>
        <p:txBody>
          <a:bodyPr wrap="square" lIns="0" tIns="0" rIns="0" bIns="0" rtlCol="0"/>
          <a:lstStyle/>
          <a:p>
            <a:endParaRPr/>
          </a:p>
        </p:txBody>
      </p:sp>
      <p:sp>
        <p:nvSpPr>
          <p:cNvPr id="23" name="object 23"/>
          <p:cNvSpPr txBox="1"/>
          <p:nvPr/>
        </p:nvSpPr>
        <p:spPr>
          <a:xfrm>
            <a:off x="7239677" y="1457705"/>
            <a:ext cx="491067" cy="452120"/>
          </a:xfrm>
          <a:prstGeom prst="rect">
            <a:avLst/>
          </a:prstGeom>
        </p:spPr>
        <p:txBody>
          <a:bodyPr vert="horz" wrap="square" lIns="0" tIns="12065" rIns="0" bIns="0" rtlCol="0">
            <a:spAutoFit/>
          </a:bodyPr>
          <a:lstStyle/>
          <a:p>
            <a:pPr marL="38100">
              <a:lnSpc>
                <a:spcPct val="100000"/>
              </a:lnSpc>
              <a:spcBef>
                <a:spcPts val="95"/>
              </a:spcBef>
            </a:pPr>
            <a:r>
              <a:rPr sz="2800" spc="-25" dirty="0">
                <a:latin typeface="Cambria Math"/>
                <a:cs typeface="Cambria Math"/>
              </a:rPr>
              <a:t>𝑒</a:t>
            </a:r>
            <a:r>
              <a:rPr sz="3075" spc="-37" baseline="-16260" dirty="0">
                <a:latin typeface="Cambria Math"/>
                <a:cs typeface="Cambria Math"/>
              </a:rPr>
              <a:t>𝑠</a:t>
            </a:r>
            <a:endParaRPr sz="3075" baseline="-16260">
              <a:latin typeface="Cambria Math"/>
              <a:cs typeface="Cambria Math"/>
            </a:endParaRPr>
          </a:p>
        </p:txBody>
      </p:sp>
      <p:sp>
        <p:nvSpPr>
          <p:cNvPr id="24" name="object 24"/>
          <p:cNvSpPr txBox="1"/>
          <p:nvPr/>
        </p:nvSpPr>
        <p:spPr>
          <a:xfrm>
            <a:off x="5564122" y="1725625"/>
            <a:ext cx="2081107" cy="690245"/>
          </a:xfrm>
          <a:prstGeom prst="rect">
            <a:avLst/>
          </a:prstGeom>
        </p:spPr>
        <p:txBody>
          <a:bodyPr vert="horz" wrap="square" lIns="0" tIns="12065" rIns="0" bIns="0" rtlCol="0">
            <a:spAutoFit/>
          </a:bodyPr>
          <a:lstStyle/>
          <a:p>
            <a:pPr marL="12700">
              <a:lnSpc>
                <a:spcPts val="2615"/>
              </a:lnSpc>
              <a:spcBef>
                <a:spcPts val="95"/>
              </a:spcBef>
            </a:pPr>
            <a:r>
              <a:rPr sz="2800" spc="-5" dirty="0">
                <a:latin typeface="Cambria Math"/>
                <a:cs typeface="Cambria Math"/>
              </a:rPr>
              <a:t>𝑟</a:t>
            </a:r>
            <a:r>
              <a:rPr sz="2800" spc="210" dirty="0">
                <a:latin typeface="Cambria Math"/>
                <a:cs typeface="Cambria Math"/>
              </a:rPr>
              <a:t> </a:t>
            </a:r>
            <a:r>
              <a:rPr sz="2800" spc="-5" dirty="0">
                <a:latin typeface="Cambria Math"/>
                <a:cs typeface="Cambria Math"/>
              </a:rPr>
              <a:t>=</a:t>
            </a:r>
            <a:r>
              <a:rPr sz="2800" spc="140" dirty="0">
                <a:latin typeface="Cambria Math"/>
                <a:cs typeface="Cambria Math"/>
              </a:rPr>
              <a:t> </a:t>
            </a:r>
            <a:r>
              <a:rPr sz="2800" spc="-5" dirty="0">
                <a:latin typeface="Cambria Math"/>
                <a:cs typeface="Cambria Math"/>
              </a:rPr>
              <a:t>𝑑</a:t>
            </a:r>
            <a:r>
              <a:rPr sz="2800" spc="70" dirty="0">
                <a:latin typeface="Cambria Math"/>
                <a:cs typeface="Cambria Math"/>
              </a:rPr>
              <a:t> </a:t>
            </a:r>
            <a:r>
              <a:rPr sz="2800" spc="-5" dirty="0">
                <a:latin typeface="Cambria Math"/>
                <a:cs typeface="Cambria Math"/>
              </a:rPr>
              <a:t>−</a:t>
            </a:r>
            <a:endParaRPr sz="2800">
              <a:latin typeface="Cambria Math"/>
              <a:cs typeface="Cambria Math"/>
            </a:endParaRPr>
          </a:p>
          <a:p>
            <a:pPr marL="1350645">
              <a:lnSpc>
                <a:spcPts val="2615"/>
              </a:lnSpc>
            </a:pPr>
            <a:r>
              <a:rPr sz="2800" spc="-5" dirty="0">
                <a:latin typeface="Cambria Math"/>
                <a:cs typeface="Cambria Math"/>
              </a:rPr>
              <a:t>2</a:t>
            </a:r>
            <a:endParaRPr sz="2800">
              <a:latin typeface="Cambria Math"/>
              <a:cs typeface="Cambria Math"/>
            </a:endParaRPr>
          </a:p>
        </p:txBody>
      </p:sp>
      <p:sp>
        <p:nvSpPr>
          <p:cNvPr id="25" name="object 25"/>
          <p:cNvSpPr txBox="1"/>
          <p:nvPr/>
        </p:nvSpPr>
        <p:spPr>
          <a:xfrm>
            <a:off x="7413752" y="2696972"/>
            <a:ext cx="26924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𝑒</a:t>
            </a:r>
            <a:endParaRPr sz="2800">
              <a:latin typeface="Cambria Math"/>
              <a:cs typeface="Cambria Math"/>
            </a:endParaRPr>
          </a:p>
        </p:txBody>
      </p:sp>
      <p:sp>
        <p:nvSpPr>
          <p:cNvPr id="26" name="object 26"/>
          <p:cNvSpPr txBox="1"/>
          <p:nvPr/>
        </p:nvSpPr>
        <p:spPr>
          <a:xfrm>
            <a:off x="5390048" y="2964891"/>
            <a:ext cx="2480733"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Cambria Math"/>
                <a:cs typeface="Cambria Math"/>
              </a:rPr>
              <a:t>𝑙</a:t>
            </a:r>
            <a:r>
              <a:rPr sz="2800" spc="229" dirty="0">
                <a:latin typeface="Cambria Math"/>
                <a:cs typeface="Cambria Math"/>
              </a:rPr>
              <a:t> </a:t>
            </a:r>
            <a:r>
              <a:rPr sz="2800" spc="-5" dirty="0">
                <a:latin typeface="Cambria Math"/>
                <a:cs typeface="Cambria Math"/>
              </a:rPr>
              <a:t>=</a:t>
            </a:r>
            <a:r>
              <a:rPr sz="2800" spc="145" dirty="0">
                <a:latin typeface="Cambria Math"/>
                <a:cs typeface="Cambria Math"/>
              </a:rPr>
              <a:t> </a:t>
            </a:r>
            <a:r>
              <a:rPr sz="2800" spc="-5" dirty="0">
                <a:latin typeface="Cambria Math"/>
                <a:cs typeface="Cambria Math"/>
              </a:rPr>
              <a:t>−𝑑</a:t>
            </a:r>
            <a:r>
              <a:rPr sz="2800" spc="90" dirty="0">
                <a:latin typeface="Cambria Math"/>
                <a:cs typeface="Cambria Math"/>
              </a:rPr>
              <a:t> </a:t>
            </a:r>
            <a:r>
              <a:rPr sz="2800" spc="-5" dirty="0">
                <a:latin typeface="Cambria Math"/>
                <a:cs typeface="Cambria Math"/>
              </a:rPr>
              <a:t>−</a:t>
            </a:r>
            <a:r>
              <a:rPr sz="4200" u="heavy" spc="1897" baseline="30753" dirty="0">
                <a:uFill>
                  <a:solidFill>
                    <a:srgbClr val="000000"/>
                  </a:solidFill>
                </a:uFill>
                <a:latin typeface="Cambria Math"/>
                <a:cs typeface="Cambria Math"/>
              </a:rPr>
              <a:t> </a:t>
            </a:r>
            <a:r>
              <a:rPr sz="3075" u="heavy" spc="60" baseline="42005" dirty="0">
                <a:uFill>
                  <a:solidFill>
                    <a:srgbClr val="000000"/>
                  </a:solidFill>
                </a:uFill>
                <a:latin typeface="Cambria Math"/>
                <a:cs typeface="Cambria Math"/>
              </a:rPr>
              <a:t>𝑠</a:t>
            </a:r>
            <a:endParaRPr sz="3075" baseline="42005">
              <a:latin typeface="Cambria Math"/>
              <a:cs typeface="Cambria Math"/>
            </a:endParaRPr>
          </a:p>
        </p:txBody>
      </p:sp>
      <p:sp>
        <p:nvSpPr>
          <p:cNvPr id="27" name="object 27"/>
          <p:cNvSpPr txBox="1"/>
          <p:nvPr/>
        </p:nvSpPr>
        <p:spPr>
          <a:xfrm>
            <a:off x="7488936" y="3202635"/>
            <a:ext cx="296333"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2</a:t>
            </a:r>
            <a:endParaRPr sz="2800">
              <a:latin typeface="Cambria Math"/>
              <a:cs typeface="Cambria Math"/>
            </a:endParaRPr>
          </a:p>
        </p:txBody>
      </p:sp>
      <p:sp>
        <p:nvSpPr>
          <p:cNvPr id="28" name="object 28"/>
          <p:cNvSpPr txBox="1"/>
          <p:nvPr/>
        </p:nvSpPr>
        <p:spPr>
          <a:xfrm>
            <a:off x="694538" y="4615942"/>
            <a:ext cx="3228340" cy="848360"/>
          </a:xfrm>
          <a:prstGeom prst="rect">
            <a:avLst/>
          </a:prstGeom>
        </p:spPr>
        <p:txBody>
          <a:bodyPr vert="horz" wrap="square" lIns="0" tIns="12700" rIns="0" bIns="0" rtlCol="0">
            <a:spAutoFit/>
          </a:bodyPr>
          <a:lstStyle/>
          <a:p>
            <a:pPr marL="419100" marR="30480" indent="-381000">
              <a:lnSpc>
                <a:spcPct val="100000"/>
              </a:lnSpc>
              <a:spcBef>
                <a:spcPts val="100"/>
              </a:spcBef>
            </a:pPr>
            <a:r>
              <a:rPr sz="1800" spc="20" dirty="0">
                <a:latin typeface="Cambria Math"/>
                <a:cs typeface="Cambria Math"/>
              </a:rPr>
              <a:t>𝑧</a:t>
            </a:r>
            <a:r>
              <a:rPr sz="1950" spc="30" baseline="-14957" dirty="0">
                <a:latin typeface="Cambria Math"/>
                <a:cs typeface="Cambria Math"/>
              </a:rPr>
              <a:t>0</a:t>
            </a:r>
            <a:r>
              <a:rPr sz="1800" spc="20" dirty="0">
                <a:latin typeface="Arial MT"/>
                <a:cs typeface="Arial MT"/>
              </a:rPr>
              <a:t>:</a:t>
            </a:r>
            <a:r>
              <a:rPr sz="1800" spc="-15" dirty="0">
                <a:latin typeface="Arial MT"/>
                <a:cs typeface="Arial MT"/>
              </a:rPr>
              <a:t> </a:t>
            </a:r>
            <a:r>
              <a:rPr sz="1800" spc="-5" dirty="0">
                <a:latin typeface="Arial MT"/>
                <a:cs typeface="Arial MT"/>
              </a:rPr>
              <a:t>(near)</a:t>
            </a:r>
            <a:r>
              <a:rPr sz="1800" dirty="0">
                <a:latin typeface="Arial MT"/>
                <a:cs typeface="Arial MT"/>
              </a:rPr>
              <a:t> </a:t>
            </a:r>
            <a:r>
              <a:rPr sz="1800" spc="-5" dirty="0">
                <a:latin typeface="Arial MT"/>
                <a:cs typeface="Arial MT"/>
              </a:rPr>
              <a:t>depth </a:t>
            </a:r>
            <a:r>
              <a:rPr sz="1800" dirty="0">
                <a:latin typeface="Arial MT"/>
                <a:cs typeface="Arial MT"/>
              </a:rPr>
              <a:t>at</a:t>
            </a:r>
            <a:r>
              <a:rPr sz="1800" spc="-20" dirty="0">
                <a:latin typeface="Arial MT"/>
                <a:cs typeface="Arial MT"/>
              </a:rPr>
              <a:t> </a:t>
            </a:r>
            <a:r>
              <a:rPr sz="1800" spc="-5" dirty="0">
                <a:latin typeface="Arial MT"/>
                <a:cs typeface="Arial MT"/>
              </a:rPr>
              <a:t>zero </a:t>
            </a:r>
            <a:r>
              <a:rPr sz="1800" spc="-484" dirty="0">
                <a:latin typeface="Arial MT"/>
                <a:cs typeface="Arial MT"/>
              </a:rPr>
              <a:t> </a:t>
            </a:r>
            <a:r>
              <a:rPr sz="1800" spc="-5" dirty="0">
                <a:latin typeface="Arial MT"/>
                <a:cs typeface="Arial MT"/>
              </a:rPr>
              <a:t>parallax</a:t>
            </a:r>
            <a:endParaRPr sz="1800">
              <a:latin typeface="Arial MT"/>
              <a:cs typeface="Arial MT"/>
            </a:endParaRPr>
          </a:p>
          <a:p>
            <a:pPr marL="38100">
              <a:lnSpc>
                <a:spcPct val="100000"/>
              </a:lnSpc>
              <a:tabLst>
                <a:tab pos="427990" algn="l"/>
              </a:tabLst>
            </a:pPr>
            <a:r>
              <a:rPr sz="1800" spc="20" dirty="0">
                <a:latin typeface="Cambria Math"/>
                <a:cs typeface="Cambria Math"/>
              </a:rPr>
              <a:t>𝑒</a:t>
            </a:r>
            <a:r>
              <a:rPr sz="1950" spc="30" baseline="-14957" dirty="0">
                <a:latin typeface="Cambria Math"/>
                <a:cs typeface="Cambria Math"/>
              </a:rPr>
              <a:t>𝑠</a:t>
            </a:r>
            <a:r>
              <a:rPr sz="1800" spc="20" dirty="0">
                <a:latin typeface="Arial MT"/>
                <a:cs typeface="Arial MT"/>
              </a:rPr>
              <a:t>:	</a:t>
            </a:r>
            <a:r>
              <a:rPr sz="1800" spc="-15" dirty="0">
                <a:latin typeface="Arial MT"/>
                <a:cs typeface="Arial MT"/>
              </a:rPr>
              <a:t>Eye</a:t>
            </a:r>
            <a:r>
              <a:rPr sz="1800" spc="-10" dirty="0">
                <a:latin typeface="Arial MT"/>
                <a:cs typeface="Arial MT"/>
              </a:rPr>
              <a:t> </a:t>
            </a:r>
            <a:r>
              <a:rPr sz="1800" spc="-5" dirty="0">
                <a:latin typeface="Arial MT"/>
                <a:cs typeface="Arial MT"/>
              </a:rPr>
              <a:t>separation</a:t>
            </a:r>
            <a:endParaRPr sz="1800">
              <a:latin typeface="Arial MT"/>
              <a:cs typeface="Arial MT"/>
            </a:endParaRPr>
          </a:p>
        </p:txBody>
      </p:sp>
      <p:sp>
        <p:nvSpPr>
          <p:cNvPr id="29" name="object 29"/>
          <p:cNvSpPr txBox="1"/>
          <p:nvPr/>
        </p:nvSpPr>
        <p:spPr>
          <a:xfrm>
            <a:off x="10851388" y="1592961"/>
            <a:ext cx="26924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𝑒</a:t>
            </a:r>
            <a:endParaRPr sz="2800">
              <a:latin typeface="Cambria Math"/>
              <a:cs typeface="Cambria Math"/>
            </a:endParaRPr>
          </a:p>
        </p:txBody>
      </p:sp>
      <p:sp>
        <p:nvSpPr>
          <p:cNvPr id="30" name="object 30"/>
          <p:cNvSpPr txBox="1"/>
          <p:nvPr/>
        </p:nvSpPr>
        <p:spPr>
          <a:xfrm>
            <a:off x="9108271" y="1861185"/>
            <a:ext cx="2199640"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Cambria Math"/>
                <a:cs typeface="Cambria Math"/>
              </a:rPr>
              <a:t>𝑟</a:t>
            </a:r>
            <a:r>
              <a:rPr sz="2800" spc="215" dirty="0">
                <a:latin typeface="Cambria Math"/>
                <a:cs typeface="Cambria Math"/>
              </a:rPr>
              <a:t> </a:t>
            </a:r>
            <a:r>
              <a:rPr sz="2800" spc="-5" dirty="0">
                <a:latin typeface="Cambria Math"/>
                <a:cs typeface="Cambria Math"/>
              </a:rPr>
              <a:t>=</a:t>
            </a:r>
            <a:r>
              <a:rPr sz="2800" spc="145" dirty="0">
                <a:latin typeface="Cambria Math"/>
                <a:cs typeface="Cambria Math"/>
              </a:rPr>
              <a:t> </a:t>
            </a:r>
            <a:r>
              <a:rPr sz="2800" spc="-5" dirty="0">
                <a:latin typeface="Cambria Math"/>
                <a:cs typeface="Cambria Math"/>
              </a:rPr>
              <a:t>𝑑</a:t>
            </a:r>
            <a:r>
              <a:rPr sz="2800" spc="75" dirty="0">
                <a:latin typeface="Cambria Math"/>
                <a:cs typeface="Cambria Math"/>
              </a:rPr>
              <a:t> </a:t>
            </a:r>
            <a:r>
              <a:rPr sz="2800" spc="-5" dirty="0">
                <a:latin typeface="Cambria Math"/>
                <a:cs typeface="Cambria Math"/>
              </a:rPr>
              <a:t>+</a:t>
            </a:r>
            <a:r>
              <a:rPr sz="4200" u="heavy" spc="1912" baseline="30753" dirty="0">
                <a:uFill>
                  <a:solidFill>
                    <a:srgbClr val="000000"/>
                  </a:solidFill>
                </a:uFill>
                <a:latin typeface="Cambria Math"/>
                <a:cs typeface="Cambria Math"/>
              </a:rPr>
              <a:t> </a:t>
            </a:r>
            <a:r>
              <a:rPr sz="3075" u="heavy" spc="60" baseline="42005" dirty="0">
                <a:uFill>
                  <a:solidFill>
                    <a:srgbClr val="000000"/>
                  </a:solidFill>
                </a:uFill>
                <a:latin typeface="Cambria Math"/>
                <a:cs typeface="Cambria Math"/>
              </a:rPr>
              <a:t>𝑠</a:t>
            </a:r>
            <a:endParaRPr sz="3075" baseline="42005">
              <a:latin typeface="Cambria Math"/>
              <a:cs typeface="Cambria Math"/>
            </a:endParaRPr>
          </a:p>
        </p:txBody>
      </p:sp>
      <p:sp>
        <p:nvSpPr>
          <p:cNvPr id="31" name="object 31"/>
          <p:cNvSpPr txBox="1"/>
          <p:nvPr/>
        </p:nvSpPr>
        <p:spPr>
          <a:xfrm>
            <a:off x="10926572" y="2098624"/>
            <a:ext cx="296333"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2</a:t>
            </a:r>
            <a:endParaRPr sz="2800">
              <a:latin typeface="Cambria Math"/>
              <a:cs typeface="Cambria Math"/>
            </a:endParaRPr>
          </a:p>
        </p:txBody>
      </p:sp>
      <p:sp>
        <p:nvSpPr>
          <p:cNvPr id="32" name="object 32"/>
          <p:cNvSpPr/>
          <p:nvPr/>
        </p:nvSpPr>
        <p:spPr>
          <a:xfrm>
            <a:off x="11006667" y="3354704"/>
            <a:ext cx="414867" cy="22860"/>
          </a:xfrm>
          <a:custGeom>
            <a:avLst/>
            <a:gdLst/>
            <a:ahLst/>
            <a:cxnLst/>
            <a:rect l="l" t="t" r="r" b="b"/>
            <a:pathLst>
              <a:path w="311150" h="22860">
                <a:moveTo>
                  <a:pt x="310896" y="0"/>
                </a:moveTo>
                <a:lnTo>
                  <a:pt x="0" y="0"/>
                </a:lnTo>
                <a:lnTo>
                  <a:pt x="0" y="22860"/>
                </a:lnTo>
                <a:lnTo>
                  <a:pt x="310896" y="22860"/>
                </a:lnTo>
                <a:lnTo>
                  <a:pt x="310896" y="0"/>
                </a:lnTo>
                <a:close/>
              </a:path>
            </a:pathLst>
          </a:custGeom>
          <a:solidFill>
            <a:srgbClr val="000000"/>
          </a:solidFill>
        </p:spPr>
        <p:txBody>
          <a:bodyPr wrap="square" lIns="0" tIns="0" rIns="0" bIns="0" rtlCol="0"/>
          <a:lstStyle/>
          <a:p>
            <a:endParaRPr/>
          </a:p>
        </p:txBody>
      </p:sp>
      <p:sp>
        <p:nvSpPr>
          <p:cNvPr id="33" name="object 33"/>
          <p:cNvSpPr txBox="1"/>
          <p:nvPr/>
        </p:nvSpPr>
        <p:spPr>
          <a:xfrm>
            <a:off x="8968062" y="2832354"/>
            <a:ext cx="2480733" cy="720090"/>
          </a:xfrm>
          <a:prstGeom prst="rect">
            <a:avLst/>
          </a:prstGeom>
        </p:spPr>
        <p:txBody>
          <a:bodyPr vert="horz" wrap="square" lIns="0" tIns="12065" rIns="0" bIns="0" rtlCol="0">
            <a:spAutoFit/>
          </a:bodyPr>
          <a:lstStyle/>
          <a:p>
            <a:pPr marL="1530350">
              <a:lnSpc>
                <a:spcPts val="2735"/>
              </a:lnSpc>
              <a:spcBef>
                <a:spcPts val="95"/>
              </a:spcBef>
            </a:pPr>
            <a:r>
              <a:rPr sz="2800" spc="-25" dirty="0">
                <a:latin typeface="Cambria Math"/>
                <a:cs typeface="Cambria Math"/>
              </a:rPr>
              <a:t>𝑒</a:t>
            </a:r>
            <a:r>
              <a:rPr sz="3075" spc="-37" baseline="-16260" dirty="0">
                <a:latin typeface="Cambria Math"/>
                <a:cs typeface="Cambria Math"/>
              </a:rPr>
              <a:t>𝑠</a:t>
            </a:r>
            <a:endParaRPr sz="3075" baseline="-16260">
              <a:latin typeface="Cambria Math"/>
              <a:cs typeface="Cambria Math"/>
            </a:endParaRPr>
          </a:p>
          <a:p>
            <a:pPr marL="38100">
              <a:lnSpc>
                <a:spcPts val="2735"/>
              </a:lnSpc>
            </a:pPr>
            <a:r>
              <a:rPr sz="2800" spc="-5" dirty="0">
                <a:latin typeface="Cambria Math"/>
                <a:cs typeface="Cambria Math"/>
              </a:rPr>
              <a:t>𝑙</a:t>
            </a:r>
            <a:r>
              <a:rPr sz="2800" spc="225" dirty="0">
                <a:latin typeface="Cambria Math"/>
                <a:cs typeface="Cambria Math"/>
              </a:rPr>
              <a:t> </a:t>
            </a:r>
            <a:r>
              <a:rPr sz="2800" spc="-5" dirty="0">
                <a:latin typeface="Cambria Math"/>
                <a:cs typeface="Cambria Math"/>
              </a:rPr>
              <a:t>=</a:t>
            </a:r>
            <a:r>
              <a:rPr sz="2800" spc="140" dirty="0">
                <a:latin typeface="Cambria Math"/>
                <a:cs typeface="Cambria Math"/>
              </a:rPr>
              <a:t> </a:t>
            </a:r>
            <a:r>
              <a:rPr sz="2800" spc="-10" dirty="0">
                <a:latin typeface="Cambria Math"/>
                <a:cs typeface="Cambria Math"/>
              </a:rPr>
              <a:t>−𝑑</a:t>
            </a:r>
            <a:r>
              <a:rPr sz="2800" spc="85"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34" name="object 34"/>
          <p:cNvSpPr txBox="1"/>
          <p:nvPr/>
        </p:nvSpPr>
        <p:spPr>
          <a:xfrm>
            <a:off x="11066779" y="3338017"/>
            <a:ext cx="296333"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2</a:t>
            </a:r>
            <a:endParaRPr sz="2800">
              <a:latin typeface="Cambria Math"/>
              <a:cs typeface="Cambria Math"/>
            </a:endParaRPr>
          </a:p>
        </p:txBody>
      </p:sp>
      <p:sp>
        <p:nvSpPr>
          <p:cNvPr id="35" name="object 35"/>
          <p:cNvSpPr/>
          <p:nvPr/>
        </p:nvSpPr>
        <p:spPr>
          <a:xfrm>
            <a:off x="5490463" y="1412747"/>
            <a:ext cx="2304627" cy="180340"/>
          </a:xfrm>
          <a:custGeom>
            <a:avLst/>
            <a:gdLst/>
            <a:ahLst/>
            <a:cxnLst/>
            <a:rect l="l" t="t" r="r" b="b"/>
            <a:pathLst>
              <a:path w="1728470" h="180340">
                <a:moveTo>
                  <a:pt x="0" y="179831"/>
                </a:moveTo>
                <a:lnTo>
                  <a:pt x="1180" y="144833"/>
                </a:lnTo>
                <a:lnTo>
                  <a:pt x="4397" y="116252"/>
                </a:lnTo>
                <a:lnTo>
                  <a:pt x="9161" y="96982"/>
                </a:lnTo>
                <a:lnTo>
                  <a:pt x="14986" y="89915"/>
                </a:lnTo>
                <a:lnTo>
                  <a:pt x="849122" y="89915"/>
                </a:lnTo>
                <a:lnTo>
                  <a:pt x="854946" y="82849"/>
                </a:lnTo>
                <a:lnTo>
                  <a:pt x="859710" y="63579"/>
                </a:lnTo>
                <a:lnTo>
                  <a:pt x="862927" y="34998"/>
                </a:lnTo>
                <a:lnTo>
                  <a:pt x="864107" y="0"/>
                </a:lnTo>
                <a:lnTo>
                  <a:pt x="865288" y="34998"/>
                </a:lnTo>
                <a:lnTo>
                  <a:pt x="868505" y="63579"/>
                </a:lnTo>
                <a:lnTo>
                  <a:pt x="873269" y="82849"/>
                </a:lnTo>
                <a:lnTo>
                  <a:pt x="879093" y="89915"/>
                </a:lnTo>
                <a:lnTo>
                  <a:pt x="1713229" y="89915"/>
                </a:lnTo>
                <a:lnTo>
                  <a:pt x="1719054" y="96982"/>
                </a:lnTo>
                <a:lnTo>
                  <a:pt x="1723818" y="116252"/>
                </a:lnTo>
                <a:lnTo>
                  <a:pt x="1727035" y="144833"/>
                </a:lnTo>
                <a:lnTo>
                  <a:pt x="1728215" y="179831"/>
                </a:lnTo>
              </a:path>
            </a:pathLst>
          </a:custGeom>
          <a:ln w="9143">
            <a:solidFill>
              <a:srgbClr val="000000"/>
            </a:solidFill>
          </a:ln>
        </p:spPr>
        <p:txBody>
          <a:bodyPr wrap="square" lIns="0" tIns="0" rIns="0" bIns="0" rtlCol="0"/>
          <a:lstStyle/>
          <a:p>
            <a:endParaRPr/>
          </a:p>
        </p:txBody>
      </p:sp>
      <p:sp>
        <p:nvSpPr>
          <p:cNvPr id="36" name="object 36"/>
          <p:cNvSpPr txBox="1"/>
          <p:nvPr/>
        </p:nvSpPr>
        <p:spPr>
          <a:xfrm>
            <a:off x="6105144" y="1160779"/>
            <a:ext cx="1317413"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Right</a:t>
            </a:r>
            <a:r>
              <a:rPr sz="1800" spc="-55" dirty="0">
                <a:latin typeface="Arial MT"/>
                <a:cs typeface="Arial MT"/>
              </a:rPr>
              <a:t> </a:t>
            </a:r>
            <a:r>
              <a:rPr sz="1800" spc="-15" dirty="0">
                <a:latin typeface="Arial MT"/>
                <a:cs typeface="Arial MT"/>
              </a:rPr>
              <a:t>eye</a:t>
            </a:r>
            <a:endParaRPr sz="1800">
              <a:latin typeface="Arial MT"/>
              <a:cs typeface="Arial MT"/>
            </a:endParaRPr>
          </a:p>
        </p:txBody>
      </p:sp>
      <p:sp>
        <p:nvSpPr>
          <p:cNvPr id="37" name="object 37"/>
          <p:cNvSpPr/>
          <p:nvPr/>
        </p:nvSpPr>
        <p:spPr>
          <a:xfrm>
            <a:off x="9068815" y="1403603"/>
            <a:ext cx="2304627" cy="180340"/>
          </a:xfrm>
          <a:custGeom>
            <a:avLst/>
            <a:gdLst/>
            <a:ahLst/>
            <a:cxnLst/>
            <a:rect l="l" t="t" r="r" b="b"/>
            <a:pathLst>
              <a:path w="1728470" h="180340">
                <a:moveTo>
                  <a:pt x="0" y="179832"/>
                </a:moveTo>
                <a:lnTo>
                  <a:pt x="1180" y="144833"/>
                </a:lnTo>
                <a:lnTo>
                  <a:pt x="4397" y="116252"/>
                </a:lnTo>
                <a:lnTo>
                  <a:pt x="9161" y="96982"/>
                </a:lnTo>
                <a:lnTo>
                  <a:pt x="14986" y="89916"/>
                </a:lnTo>
                <a:lnTo>
                  <a:pt x="849122" y="89916"/>
                </a:lnTo>
                <a:lnTo>
                  <a:pt x="854946" y="82849"/>
                </a:lnTo>
                <a:lnTo>
                  <a:pt x="859710" y="63579"/>
                </a:lnTo>
                <a:lnTo>
                  <a:pt x="862927" y="34998"/>
                </a:lnTo>
                <a:lnTo>
                  <a:pt x="864108" y="0"/>
                </a:lnTo>
                <a:lnTo>
                  <a:pt x="865288" y="34998"/>
                </a:lnTo>
                <a:lnTo>
                  <a:pt x="868505" y="63579"/>
                </a:lnTo>
                <a:lnTo>
                  <a:pt x="873269" y="82849"/>
                </a:lnTo>
                <a:lnTo>
                  <a:pt x="879094" y="89916"/>
                </a:lnTo>
                <a:lnTo>
                  <a:pt x="1713230" y="89916"/>
                </a:lnTo>
                <a:lnTo>
                  <a:pt x="1719054" y="96982"/>
                </a:lnTo>
                <a:lnTo>
                  <a:pt x="1723818" y="116252"/>
                </a:lnTo>
                <a:lnTo>
                  <a:pt x="1727035" y="144833"/>
                </a:lnTo>
                <a:lnTo>
                  <a:pt x="1728216" y="179832"/>
                </a:lnTo>
              </a:path>
            </a:pathLst>
          </a:custGeom>
          <a:ln w="9144">
            <a:solidFill>
              <a:srgbClr val="000000"/>
            </a:solidFill>
          </a:ln>
        </p:spPr>
        <p:txBody>
          <a:bodyPr wrap="square" lIns="0" tIns="0" rIns="0" bIns="0" rtlCol="0"/>
          <a:lstStyle/>
          <a:p>
            <a:endParaRPr/>
          </a:p>
        </p:txBody>
      </p:sp>
      <p:sp>
        <p:nvSpPr>
          <p:cNvPr id="38" name="object 38"/>
          <p:cNvSpPr txBox="1"/>
          <p:nvPr/>
        </p:nvSpPr>
        <p:spPr>
          <a:xfrm>
            <a:off x="9682988" y="1151890"/>
            <a:ext cx="1114213"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Left</a:t>
            </a:r>
            <a:r>
              <a:rPr sz="1800" spc="-60" dirty="0">
                <a:latin typeface="Arial MT"/>
                <a:cs typeface="Arial MT"/>
              </a:rPr>
              <a:t> </a:t>
            </a:r>
            <a:r>
              <a:rPr sz="1800" spc="-15" dirty="0">
                <a:latin typeface="Arial MT"/>
                <a:cs typeface="Arial MT"/>
              </a:rPr>
              <a:t>eye</a:t>
            </a:r>
            <a:endParaRPr sz="1800">
              <a:latin typeface="Arial MT"/>
              <a:cs typeface="Arial MT"/>
            </a:endParaRPr>
          </a:p>
        </p:txBody>
      </p:sp>
      <p:sp>
        <p:nvSpPr>
          <p:cNvPr id="39" name="object 39"/>
          <p:cNvSpPr txBox="1"/>
          <p:nvPr/>
        </p:nvSpPr>
        <p:spPr>
          <a:xfrm>
            <a:off x="554060" y="5952235"/>
            <a:ext cx="3849793"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𝑔𝑙𝑚</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𝑓</a:t>
            </a:r>
            <a:r>
              <a:rPr sz="1800" dirty="0">
                <a:latin typeface="Cambria Math"/>
                <a:cs typeface="Cambria Math"/>
              </a:rPr>
              <a:t>𝑟</a:t>
            </a:r>
            <a:r>
              <a:rPr sz="1800" spc="-5" dirty="0">
                <a:latin typeface="Cambria Math"/>
                <a:cs typeface="Cambria Math"/>
              </a:rPr>
              <a:t>𝑢</a:t>
            </a:r>
            <a:r>
              <a:rPr sz="1800" dirty="0">
                <a:latin typeface="Cambria Math"/>
                <a:cs typeface="Cambria Math"/>
              </a:rPr>
              <a:t>𝑠𝑡𝑢</a:t>
            </a:r>
            <a:r>
              <a:rPr sz="1800" spc="50" dirty="0">
                <a:latin typeface="Cambria Math"/>
                <a:cs typeface="Cambria Math"/>
              </a:rPr>
              <a:t>𝑚</a:t>
            </a:r>
            <a:r>
              <a:rPr sz="1800" spc="-5" dirty="0">
                <a:latin typeface="Cambria Math"/>
                <a:cs typeface="Cambria Math"/>
              </a:rPr>
              <a:t>(</a:t>
            </a:r>
            <a:r>
              <a:rPr sz="1800" spc="55" dirty="0">
                <a:latin typeface="Cambria Math"/>
                <a:cs typeface="Cambria Math"/>
              </a:rPr>
              <a:t>𝑙</a:t>
            </a:r>
            <a:r>
              <a:rPr sz="1800" dirty="0">
                <a:latin typeface="Cambria Math"/>
                <a:cs typeface="Cambria Math"/>
              </a:rPr>
              <a:t>,</a:t>
            </a:r>
            <a:r>
              <a:rPr sz="1800" spc="-95" dirty="0">
                <a:latin typeface="Cambria Math"/>
                <a:cs typeface="Cambria Math"/>
              </a:rPr>
              <a:t> </a:t>
            </a:r>
            <a:r>
              <a:rPr sz="1800" spc="30" dirty="0">
                <a:latin typeface="Cambria Math"/>
                <a:cs typeface="Cambria Math"/>
              </a:rPr>
              <a:t>𝑟</a:t>
            </a:r>
            <a:r>
              <a:rPr sz="1800" dirty="0">
                <a:latin typeface="Cambria Math"/>
                <a:cs typeface="Cambria Math"/>
              </a:rPr>
              <a:t>,</a:t>
            </a:r>
            <a:r>
              <a:rPr sz="1800" spc="-95" dirty="0">
                <a:latin typeface="Cambria Math"/>
                <a:cs typeface="Cambria Math"/>
              </a:rPr>
              <a:t> </a:t>
            </a:r>
            <a:r>
              <a:rPr sz="1800" spc="45" dirty="0">
                <a:latin typeface="Cambria Math"/>
                <a:cs typeface="Cambria Math"/>
              </a:rPr>
              <a:t>𝑡</a:t>
            </a:r>
            <a:r>
              <a:rPr sz="1800" dirty="0">
                <a:latin typeface="Cambria Math"/>
                <a:cs typeface="Cambria Math"/>
              </a:rPr>
              <a:t>,</a:t>
            </a:r>
            <a:r>
              <a:rPr sz="1800" spc="-80" dirty="0">
                <a:latin typeface="Cambria Math"/>
                <a:cs typeface="Cambria Math"/>
              </a:rPr>
              <a:t> </a:t>
            </a:r>
            <a:r>
              <a:rPr sz="1800" spc="35" dirty="0">
                <a:latin typeface="Cambria Math"/>
                <a:cs typeface="Cambria Math"/>
              </a:rPr>
              <a:t>𝑏</a:t>
            </a:r>
            <a:r>
              <a:rPr sz="1800" dirty="0">
                <a:latin typeface="Cambria Math"/>
                <a:cs typeface="Cambria Math"/>
              </a:rPr>
              <a:t>,</a:t>
            </a:r>
            <a:r>
              <a:rPr sz="1800" spc="-95" dirty="0">
                <a:latin typeface="Cambria Math"/>
                <a:cs typeface="Cambria Math"/>
              </a:rPr>
              <a:t> </a:t>
            </a:r>
            <a:r>
              <a:rPr sz="1800" spc="35" dirty="0">
                <a:latin typeface="Cambria Math"/>
                <a:cs typeface="Cambria Math"/>
              </a:rPr>
              <a:t>𝑛</a:t>
            </a:r>
            <a:r>
              <a:rPr sz="1800" dirty="0">
                <a:latin typeface="Cambria Math"/>
                <a:cs typeface="Cambria Math"/>
              </a:rPr>
              <a:t>,</a:t>
            </a:r>
            <a:r>
              <a:rPr sz="1800" spc="-85" dirty="0">
                <a:latin typeface="Cambria Math"/>
                <a:cs typeface="Cambria Math"/>
              </a:rPr>
              <a:t> </a:t>
            </a:r>
            <a:r>
              <a:rPr sz="1800" spc="40" dirty="0">
                <a:latin typeface="Cambria Math"/>
                <a:cs typeface="Cambria Math"/>
              </a:rPr>
              <a:t>𝑓</a:t>
            </a:r>
            <a:r>
              <a:rPr sz="1800" dirty="0">
                <a:latin typeface="Cambria Math"/>
                <a:cs typeface="Cambria Math"/>
              </a:rPr>
              <a:t>)</a:t>
            </a:r>
            <a:endParaRPr sz="1800">
              <a:latin typeface="Cambria Math"/>
              <a:cs typeface="Cambria Math"/>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err="1" smtClean="0"/>
              <a:t>Freeviewing</a:t>
            </a:r>
            <a:r>
              <a:rPr lang="en-US" dirty="0" smtClean="0"/>
              <a:t/>
            </a:r>
            <a:br>
              <a:rPr lang="en-US" dirty="0" smtClean="0"/>
            </a:br>
            <a:endParaRPr lang="en-US" dirty="0"/>
          </a:p>
        </p:txBody>
      </p:sp>
      <p:sp>
        <p:nvSpPr>
          <p:cNvPr id="3" name="Text Placeholder 2"/>
          <p:cNvSpPr>
            <a:spLocks noGrp="1"/>
          </p:cNvSpPr>
          <p:nvPr>
            <p:ph type="body" idx="1"/>
          </p:nvPr>
        </p:nvSpPr>
        <p:spPr>
          <a:xfrm>
            <a:off x="736193" y="1166194"/>
            <a:ext cx="10704195" cy="4801314"/>
          </a:xfrm>
        </p:spPr>
        <p:txBody>
          <a:bodyPr/>
          <a:lstStyle/>
          <a:p>
            <a:r>
              <a:rPr lang="en-US" sz="2400" dirty="0" err="1" smtClean="0"/>
              <a:t>Freeviewing</a:t>
            </a:r>
            <a:r>
              <a:rPr lang="en-US" sz="2400" dirty="0" smtClean="0"/>
              <a:t> is viewing a side-by-side image pair without using a viewing device. Two methods are available to </a:t>
            </a:r>
            <a:r>
              <a:rPr lang="en-US" sz="2400" dirty="0" err="1" smtClean="0"/>
              <a:t>freeview</a:t>
            </a:r>
            <a:r>
              <a:rPr lang="en-US" sz="2400" dirty="0" smtClean="0"/>
              <a:t>:</a:t>
            </a:r>
          </a:p>
          <a:p>
            <a:endParaRPr lang="en-US" sz="2400" dirty="0" smtClean="0"/>
          </a:p>
          <a:p>
            <a:r>
              <a:rPr lang="en-US" sz="2400" b="1" dirty="0" smtClean="0"/>
              <a:t>The parallel viewing</a:t>
            </a:r>
            <a:r>
              <a:rPr lang="en-US" sz="2400" dirty="0" smtClean="0"/>
              <a:t>  method uses an image pair with the left-eye image on the left and the right-eye image on the right. The fused three-dimensional image appears larger and more distant than the two actual images, making it possible to convincingly simulate a life-size scene. The viewer attempts to look </a:t>
            </a:r>
            <a:r>
              <a:rPr lang="en-US" sz="2400" i="1" dirty="0" smtClean="0"/>
              <a:t>through</a:t>
            </a:r>
            <a:r>
              <a:rPr lang="en-US" sz="2400" dirty="0" smtClean="0"/>
              <a:t> the images with the eyes substantially parallel, as if looking at the actual scene.</a:t>
            </a:r>
          </a:p>
          <a:p>
            <a:endParaRPr lang="en-US" sz="2400" dirty="0" smtClean="0"/>
          </a:p>
          <a:p>
            <a:r>
              <a:rPr lang="en-US" sz="2400" b="1" dirty="0" smtClean="0"/>
              <a:t>The cross-eyed</a:t>
            </a:r>
            <a:r>
              <a:rPr lang="en-US" sz="2400" dirty="0" smtClean="0"/>
              <a:t> viewing method swaps the left and right eye images so that they will be correctly seen cross-eyed, the left eye viewing the image on the right and vice versa. The fused three-dimensional image appears to be smaller and closer than the actual images, so that large objects and scenes appear miniaturized</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6476153" cy="574040"/>
          </a:xfrm>
          <a:prstGeom prst="rect">
            <a:avLst/>
          </a:prstGeom>
        </p:spPr>
        <p:txBody>
          <a:bodyPr vert="horz" wrap="square" lIns="0" tIns="12700" rIns="0" bIns="0" rtlCol="0">
            <a:spAutoFit/>
          </a:bodyPr>
          <a:lstStyle/>
          <a:p>
            <a:pPr marL="12700">
              <a:lnSpc>
                <a:spcPct val="100000"/>
              </a:lnSpc>
              <a:spcBef>
                <a:spcPts val="100"/>
              </a:spcBef>
            </a:pPr>
            <a:r>
              <a:rPr spc="-20" dirty="0"/>
              <a:t>Stereo</a:t>
            </a:r>
            <a:r>
              <a:rPr spc="-55" dirty="0"/>
              <a:t> </a:t>
            </a:r>
            <a:r>
              <a:rPr spc="-15" dirty="0"/>
              <a:t>Display</a:t>
            </a:r>
            <a:r>
              <a:rPr spc="-25" dirty="0"/>
              <a:t> </a:t>
            </a:r>
            <a:r>
              <a:rPr spc="-35" dirty="0"/>
              <a:t>Technology</a:t>
            </a:r>
          </a:p>
        </p:txBody>
      </p:sp>
      <p:sp>
        <p:nvSpPr>
          <p:cNvPr id="3" name="object 3"/>
          <p:cNvSpPr txBox="1"/>
          <p:nvPr/>
        </p:nvSpPr>
        <p:spPr>
          <a:xfrm>
            <a:off x="714587" y="2037484"/>
            <a:ext cx="10791613" cy="1850507"/>
          </a:xfrm>
          <a:prstGeom prst="rect">
            <a:avLst/>
          </a:prstGeom>
        </p:spPr>
        <p:txBody>
          <a:bodyPr vert="horz" wrap="square" lIns="0" tIns="97790" rIns="0" bIns="0" rtlCol="0">
            <a:spAutoFit/>
          </a:bodyPr>
          <a:lstStyle/>
          <a:p>
            <a:pPr marL="355600" indent="-342900">
              <a:lnSpc>
                <a:spcPct val="100000"/>
              </a:lnSpc>
              <a:spcBef>
                <a:spcPts val="770"/>
              </a:spcBef>
              <a:buFont typeface="Arial MT"/>
              <a:buChar char="•"/>
              <a:tabLst>
                <a:tab pos="354965" algn="l"/>
                <a:tab pos="355600" algn="l"/>
              </a:tabLst>
            </a:pPr>
            <a:r>
              <a:rPr sz="3600" spc="-10" dirty="0">
                <a:solidFill>
                  <a:schemeClr val="bg1"/>
                </a:solidFill>
                <a:latin typeface="Calibri"/>
                <a:cs typeface="Calibri"/>
              </a:rPr>
              <a:t>Active</a:t>
            </a:r>
            <a:r>
              <a:rPr sz="3600" spc="5" dirty="0">
                <a:solidFill>
                  <a:schemeClr val="bg1"/>
                </a:solidFill>
                <a:latin typeface="Calibri"/>
                <a:cs typeface="Calibri"/>
              </a:rPr>
              <a:t> </a:t>
            </a:r>
            <a:r>
              <a:rPr sz="3600" spc="-20" dirty="0">
                <a:solidFill>
                  <a:schemeClr val="bg1"/>
                </a:solidFill>
                <a:latin typeface="Calibri"/>
                <a:cs typeface="Calibri"/>
              </a:rPr>
              <a:t>stereo:</a:t>
            </a:r>
            <a:r>
              <a:rPr sz="3600" spc="20" dirty="0">
                <a:solidFill>
                  <a:schemeClr val="bg1"/>
                </a:solidFill>
                <a:latin typeface="Calibri"/>
                <a:cs typeface="Calibri"/>
              </a:rPr>
              <a:t> </a:t>
            </a:r>
            <a:r>
              <a:rPr sz="3600" spc="-10" dirty="0">
                <a:solidFill>
                  <a:schemeClr val="bg1"/>
                </a:solidFill>
                <a:latin typeface="Calibri"/>
                <a:cs typeface="Calibri"/>
              </a:rPr>
              <a:t>active</a:t>
            </a:r>
            <a:r>
              <a:rPr sz="3600" spc="10" dirty="0">
                <a:solidFill>
                  <a:schemeClr val="bg1"/>
                </a:solidFill>
                <a:latin typeface="Calibri"/>
                <a:cs typeface="Calibri"/>
              </a:rPr>
              <a:t> </a:t>
            </a:r>
            <a:r>
              <a:rPr sz="3600" spc="-10" dirty="0">
                <a:solidFill>
                  <a:schemeClr val="bg1"/>
                </a:solidFill>
                <a:latin typeface="Calibri"/>
                <a:cs typeface="Calibri"/>
              </a:rPr>
              <a:t>switching</a:t>
            </a:r>
            <a:r>
              <a:rPr sz="3600" spc="30" dirty="0">
                <a:solidFill>
                  <a:schemeClr val="bg1"/>
                </a:solidFill>
                <a:latin typeface="Calibri"/>
                <a:cs typeface="Calibri"/>
              </a:rPr>
              <a:t> </a:t>
            </a:r>
            <a:r>
              <a:rPr sz="3600" dirty="0">
                <a:solidFill>
                  <a:schemeClr val="bg1"/>
                </a:solidFill>
                <a:latin typeface="Calibri"/>
                <a:cs typeface="Calibri"/>
              </a:rPr>
              <a:t>e.g.</a:t>
            </a:r>
            <a:r>
              <a:rPr sz="3600" spc="25" dirty="0">
                <a:solidFill>
                  <a:schemeClr val="bg1"/>
                </a:solidFill>
                <a:latin typeface="Calibri"/>
                <a:cs typeface="Calibri"/>
              </a:rPr>
              <a:t> </a:t>
            </a:r>
            <a:r>
              <a:rPr sz="3600" spc="-15" dirty="0">
                <a:solidFill>
                  <a:schemeClr val="bg1"/>
                </a:solidFill>
                <a:latin typeface="Calibri"/>
                <a:cs typeface="Calibri"/>
              </a:rPr>
              <a:t>shutter</a:t>
            </a:r>
            <a:r>
              <a:rPr sz="3600" spc="25" dirty="0">
                <a:solidFill>
                  <a:schemeClr val="bg1"/>
                </a:solidFill>
                <a:latin typeface="Calibri"/>
                <a:cs typeface="Calibri"/>
              </a:rPr>
              <a:t> </a:t>
            </a:r>
            <a:r>
              <a:rPr sz="3600" spc="-5" dirty="0">
                <a:solidFill>
                  <a:schemeClr val="bg1"/>
                </a:solidFill>
                <a:latin typeface="Calibri"/>
                <a:cs typeface="Calibri"/>
              </a:rPr>
              <a:t>glasses</a:t>
            </a:r>
            <a:endParaRPr sz="3600">
              <a:solidFill>
                <a:schemeClr val="bg1"/>
              </a:solidFill>
              <a:latin typeface="Calibri"/>
              <a:cs typeface="Calibri"/>
            </a:endParaRPr>
          </a:p>
          <a:p>
            <a:pPr marL="355600" marR="434340" indent="-342900">
              <a:lnSpc>
                <a:spcPct val="100000"/>
              </a:lnSpc>
              <a:spcBef>
                <a:spcPts val="670"/>
              </a:spcBef>
              <a:buFont typeface="Arial MT"/>
              <a:buChar char="•"/>
              <a:tabLst>
                <a:tab pos="354965" algn="l"/>
                <a:tab pos="355600" algn="l"/>
              </a:tabLst>
            </a:pPr>
            <a:r>
              <a:rPr sz="3600" spc="-15" dirty="0">
                <a:solidFill>
                  <a:schemeClr val="bg1"/>
                </a:solidFill>
                <a:latin typeface="Calibri"/>
                <a:cs typeface="Calibri"/>
              </a:rPr>
              <a:t>Passive</a:t>
            </a:r>
            <a:r>
              <a:rPr sz="3600" spc="10" dirty="0">
                <a:solidFill>
                  <a:schemeClr val="bg1"/>
                </a:solidFill>
                <a:latin typeface="Calibri"/>
                <a:cs typeface="Calibri"/>
              </a:rPr>
              <a:t> </a:t>
            </a:r>
            <a:r>
              <a:rPr sz="3600" spc="-20" dirty="0">
                <a:solidFill>
                  <a:schemeClr val="bg1"/>
                </a:solidFill>
                <a:latin typeface="Calibri"/>
                <a:cs typeface="Calibri"/>
              </a:rPr>
              <a:t>stereo:</a:t>
            </a:r>
            <a:r>
              <a:rPr sz="3600" spc="10" dirty="0">
                <a:solidFill>
                  <a:schemeClr val="bg1"/>
                </a:solidFill>
                <a:latin typeface="Calibri"/>
                <a:cs typeface="Calibri"/>
              </a:rPr>
              <a:t> </a:t>
            </a:r>
            <a:r>
              <a:rPr sz="3600" spc="5" dirty="0">
                <a:solidFill>
                  <a:schemeClr val="bg1"/>
                </a:solidFill>
                <a:latin typeface="Calibri"/>
                <a:cs typeface="Calibri"/>
              </a:rPr>
              <a:t>e.g. </a:t>
            </a:r>
            <a:r>
              <a:rPr sz="3600" spc="-5" dirty="0">
                <a:solidFill>
                  <a:schemeClr val="bg1"/>
                </a:solidFill>
                <a:latin typeface="Calibri"/>
                <a:cs typeface="Calibri"/>
              </a:rPr>
              <a:t>anaglyph</a:t>
            </a:r>
            <a:r>
              <a:rPr sz="3600" spc="15" dirty="0">
                <a:solidFill>
                  <a:schemeClr val="bg1"/>
                </a:solidFill>
                <a:latin typeface="Calibri"/>
                <a:cs typeface="Calibri"/>
              </a:rPr>
              <a:t> </a:t>
            </a:r>
            <a:r>
              <a:rPr sz="3600" spc="-20" dirty="0">
                <a:solidFill>
                  <a:schemeClr val="bg1"/>
                </a:solidFill>
                <a:latin typeface="Calibri"/>
                <a:cs typeface="Calibri"/>
              </a:rPr>
              <a:t>stereo</a:t>
            </a:r>
            <a:r>
              <a:rPr sz="3600" dirty="0">
                <a:solidFill>
                  <a:schemeClr val="bg1"/>
                </a:solidFill>
                <a:latin typeface="Calibri"/>
                <a:cs typeface="Calibri"/>
              </a:rPr>
              <a:t> </a:t>
            </a:r>
            <a:r>
              <a:rPr sz="3600" spc="-10" dirty="0">
                <a:solidFill>
                  <a:schemeClr val="bg1"/>
                </a:solidFill>
                <a:latin typeface="Calibri"/>
                <a:cs typeface="Calibri"/>
              </a:rPr>
              <a:t>(red/blue), </a:t>
            </a:r>
            <a:r>
              <a:rPr sz="3600" spc="-620" dirty="0">
                <a:solidFill>
                  <a:schemeClr val="bg1"/>
                </a:solidFill>
                <a:latin typeface="Calibri"/>
                <a:cs typeface="Calibri"/>
              </a:rPr>
              <a:t> </a:t>
            </a:r>
            <a:r>
              <a:rPr sz="3600" spc="-15" dirty="0">
                <a:solidFill>
                  <a:schemeClr val="bg1"/>
                </a:solidFill>
                <a:latin typeface="Calibri"/>
                <a:cs typeface="Calibri"/>
              </a:rPr>
              <a:t>polarized</a:t>
            </a:r>
            <a:r>
              <a:rPr sz="3600" spc="10" dirty="0">
                <a:solidFill>
                  <a:schemeClr val="bg1"/>
                </a:solidFill>
                <a:latin typeface="Calibri"/>
                <a:cs typeface="Calibri"/>
              </a:rPr>
              <a:t> </a:t>
            </a:r>
            <a:r>
              <a:rPr sz="3600" spc="-15" dirty="0">
                <a:solidFill>
                  <a:schemeClr val="bg1"/>
                </a:solidFill>
                <a:latin typeface="Calibri"/>
                <a:cs typeface="Calibri"/>
              </a:rPr>
              <a:t>filters,</a:t>
            </a:r>
            <a:r>
              <a:rPr sz="3600" spc="10" dirty="0">
                <a:solidFill>
                  <a:schemeClr val="bg1"/>
                </a:solidFill>
                <a:latin typeface="Calibri"/>
                <a:cs typeface="Calibri"/>
              </a:rPr>
              <a:t> </a:t>
            </a:r>
            <a:r>
              <a:rPr sz="3600" spc="-15" dirty="0">
                <a:solidFill>
                  <a:schemeClr val="bg1"/>
                </a:solidFill>
                <a:latin typeface="Calibri"/>
                <a:cs typeface="Calibri"/>
              </a:rPr>
              <a:t>infinitec</a:t>
            </a:r>
            <a:endParaRPr sz="3600">
              <a:solidFill>
                <a:schemeClr val="bg1"/>
              </a:solidFill>
              <a:latin typeface="Calibri"/>
              <a:cs typeface="Calibri"/>
            </a:endParaRPr>
          </a:p>
        </p:txBody>
      </p:sp>
      <p:sp>
        <p:nvSpPr>
          <p:cNvPr id="4" name="object 4"/>
          <p:cNvSpPr txBox="1"/>
          <p:nvPr/>
        </p:nvSpPr>
        <p:spPr>
          <a:xfrm>
            <a:off x="84667" y="6549034"/>
            <a:ext cx="221572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E7E7E"/>
                </a:solidFill>
                <a:latin typeface="Arial MT"/>
                <a:cs typeface="Arial MT"/>
              </a:rPr>
              <a:t>Source:</a:t>
            </a:r>
            <a:r>
              <a:rPr sz="1800" spc="-55" dirty="0">
                <a:solidFill>
                  <a:srgbClr val="7E7E7E"/>
                </a:solidFill>
                <a:latin typeface="Arial MT"/>
                <a:cs typeface="Arial MT"/>
              </a:rPr>
              <a:t> </a:t>
            </a:r>
            <a:r>
              <a:rPr sz="1800" spc="-5" dirty="0">
                <a:solidFill>
                  <a:srgbClr val="7E7E7E"/>
                </a:solidFill>
                <a:latin typeface="Arial MT"/>
                <a:cs typeface="Arial MT"/>
              </a:rPr>
              <a:t>[Kau16]</a:t>
            </a:r>
            <a:endParaRPr sz="1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6341533" cy="574040"/>
          </a:xfrm>
          <a:prstGeom prst="rect">
            <a:avLst/>
          </a:prstGeom>
        </p:spPr>
        <p:txBody>
          <a:bodyPr vert="horz" wrap="square" lIns="0" tIns="12700" rIns="0" bIns="0" rtlCol="0">
            <a:spAutoFit/>
          </a:bodyPr>
          <a:lstStyle/>
          <a:p>
            <a:pPr marL="12700">
              <a:lnSpc>
                <a:spcPct val="100000"/>
              </a:lnSpc>
              <a:spcBef>
                <a:spcPts val="100"/>
              </a:spcBef>
            </a:pPr>
            <a:r>
              <a:rPr spc="-10" dirty="0"/>
              <a:t>Active</a:t>
            </a:r>
            <a:r>
              <a:rPr spc="-30" dirty="0"/>
              <a:t> </a:t>
            </a:r>
            <a:r>
              <a:rPr spc="-20" dirty="0"/>
              <a:t>Stereo</a:t>
            </a:r>
            <a:r>
              <a:rPr spc="-40" dirty="0"/>
              <a:t> </a:t>
            </a:r>
            <a:r>
              <a:rPr dirty="0"/>
              <a:t>-</a:t>
            </a:r>
            <a:r>
              <a:rPr spc="-10" dirty="0"/>
              <a:t> </a:t>
            </a:r>
            <a:r>
              <a:rPr spc="-15" dirty="0"/>
              <a:t>Shuttering</a:t>
            </a:r>
          </a:p>
        </p:txBody>
      </p:sp>
      <p:sp>
        <p:nvSpPr>
          <p:cNvPr id="3" name="object 3"/>
          <p:cNvSpPr txBox="1"/>
          <p:nvPr/>
        </p:nvSpPr>
        <p:spPr>
          <a:xfrm>
            <a:off x="609600" y="914400"/>
            <a:ext cx="10755207" cy="3298339"/>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b="1" spc="-10" dirty="0">
                <a:solidFill>
                  <a:schemeClr val="bg1"/>
                </a:solidFill>
                <a:latin typeface="Calibri"/>
                <a:cs typeface="Calibri"/>
              </a:rPr>
              <a:t>Shutter </a:t>
            </a:r>
            <a:r>
              <a:rPr sz="2800" b="1" dirty="0">
                <a:solidFill>
                  <a:schemeClr val="bg1"/>
                </a:solidFill>
                <a:latin typeface="Calibri"/>
                <a:cs typeface="Calibri"/>
              </a:rPr>
              <a:t>glasses </a:t>
            </a:r>
            <a:r>
              <a:rPr sz="2800" spc="-5" dirty="0">
                <a:solidFill>
                  <a:schemeClr val="bg1"/>
                </a:solidFill>
                <a:latin typeface="Calibri"/>
                <a:cs typeface="Calibri"/>
              </a:rPr>
              <a:t>use </a:t>
            </a:r>
            <a:r>
              <a:rPr sz="2800" spc="-10" dirty="0">
                <a:solidFill>
                  <a:schemeClr val="bg1"/>
                </a:solidFill>
                <a:latin typeface="Calibri"/>
                <a:cs typeface="Calibri"/>
              </a:rPr>
              <a:t>LCD </a:t>
            </a:r>
            <a:r>
              <a:rPr sz="2800" spc="-5" dirty="0">
                <a:solidFill>
                  <a:schemeClr val="bg1"/>
                </a:solidFill>
                <a:latin typeface="Calibri"/>
                <a:cs typeface="Calibri"/>
              </a:rPr>
              <a:t>panels </a:t>
            </a:r>
            <a:r>
              <a:rPr sz="2800" spc="-15" dirty="0">
                <a:solidFill>
                  <a:schemeClr val="bg1"/>
                </a:solidFill>
                <a:latin typeface="Calibri"/>
                <a:cs typeface="Calibri"/>
              </a:rPr>
              <a:t>to </a:t>
            </a:r>
            <a:r>
              <a:rPr sz="2800" spc="-10" dirty="0">
                <a:solidFill>
                  <a:schemeClr val="bg1"/>
                </a:solidFill>
                <a:latin typeface="Calibri"/>
                <a:cs typeface="Calibri"/>
              </a:rPr>
              <a:t>alternate </a:t>
            </a:r>
            <a:r>
              <a:rPr sz="2800" dirty="0">
                <a:solidFill>
                  <a:schemeClr val="bg1"/>
                </a:solidFill>
                <a:latin typeface="Calibri"/>
                <a:cs typeface="Calibri"/>
              </a:rPr>
              <a:t>the </a:t>
            </a:r>
            <a:r>
              <a:rPr sz="2800" spc="-5" dirty="0">
                <a:solidFill>
                  <a:schemeClr val="bg1"/>
                </a:solidFill>
                <a:latin typeface="Calibri"/>
                <a:cs typeface="Calibri"/>
              </a:rPr>
              <a:t>blocking of </a:t>
            </a:r>
            <a:r>
              <a:rPr sz="2800" dirty="0">
                <a:solidFill>
                  <a:schemeClr val="bg1"/>
                </a:solidFill>
                <a:latin typeface="Calibri"/>
                <a:cs typeface="Calibri"/>
              </a:rPr>
              <a:t> </a:t>
            </a:r>
            <a:r>
              <a:rPr sz="2800" spc="-5" dirty="0">
                <a:solidFill>
                  <a:schemeClr val="bg1"/>
                </a:solidFill>
                <a:latin typeface="Calibri"/>
                <a:cs typeface="Calibri"/>
              </a:rPr>
              <a:t>light </a:t>
            </a:r>
            <a:r>
              <a:rPr sz="2800" spc="-15" dirty="0">
                <a:solidFill>
                  <a:schemeClr val="bg1"/>
                </a:solidFill>
                <a:latin typeface="Calibri"/>
                <a:cs typeface="Calibri"/>
              </a:rPr>
              <a:t>to </a:t>
            </a:r>
            <a:r>
              <a:rPr sz="2800" dirty="0">
                <a:solidFill>
                  <a:schemeClr val="bg1"/>
                </a:solidFill>
                <a:latin typeface="Calibri"/>
                <a:cs typeface="Calibri"/>
              </a:rPr>
              <a:t>the </a:t>
            </a:r>
            <a:r>
              <a:rPr sz="2800" spc="-5" dirty="0">
                <a:solidFill>
                  <a:schemeClr val="bg1"/>
                </a:solidFill>
                <a:latin typeface="Calibri"/>
                <a:cs typeface="Calibri"/>
              </a:rPr>
              <a:t>left or right </a:t>
            </a:r>
            <a:r>
              <a:rPr sz="2800" spc="-10" dirty="0">
                <a:solidFill>
                  <a:schemeClr val="bg1"/>
                </a:solidFill>
                <a:latin typeface="Calibri"/>
                <a:cs typeface="Calibri"/>
              </a:rPr>
              <a:t>eye </a:t>
            </a:r>
            <a:r>
              <a:rPr sz="2800" dirty="0">
                <a:solidFill>
                  <a:schemeClr val="bg1"/>
                </a:solidFill>
                <a:latin typeface="Calibri"/>
                <a:cs typeface="Calibri"/>
              </a:rPr>
              <a:t>in </a:t>
            </a:r>
            <a:r>
              <a:rPr sz="2800" spc="-15" dirty="0">
                <a:solidFill>
                  <a:schemeClr val="bg1"/>
                </a:solidFill>
                <a:latin typeface="Calibri"/>
                <a:cs typeface="Calibri"/>
              </a:rPr>
              <a:t>sync </a:t>
            </a:r>
            <a:r>
              <a:rPr sz="2800" dirty="0">
                <a:solidFill>
                  <a:schemeClr val="bg1"/>
                </a:solidFill>
                <a:latin typeface="Calibri"/>
                <a:cs typeface="Calibri"/>
              </a:rPr>
              <a:t>with the </a:t>
            </a:r>
            <a:r>
              <a:rPr sz="2800" spc="-5" dirty="0">
                <a:solidFill>
                  <a:schemeClr val="bg1"/>
                </a:solidFill>
                <a:latin typeface="Calibri"/>
                <a:cs typeface="Calibri"/>
              </a:rPr>
              <a:t>alternating images </a:t>
            </a:r>
            <a:r>
              <a:rPr sz="2800" spc="-530" dirty="0">
                <a:solidFill>
                  <a:schemeClr val="bg1"/>
                </a:solidFill>
                <a:latin typeface="Calibri"/>
                <a:cs typeface="Calibri"/>
              </a:rPr>
              <a:t> </a:t>
            </a:r>
            <a:r>
              <a:rPr sz="2800" spc="-5" dirty="0">
                <a:solidFill>
                  <a:schemeClr val="bg1"/>
                </a:solidFill>
                <a:latin typeface="Calibri"/>
                <a:cs typeface="Calibri"/>
              </a:rPr>
              <a:t>on</a:t>
            </a:r>
            <a:r>
              <a:rPr sz="2800" spc="-10" dirty="0">
                <a:solidFill>
                  <a:schemeClr val="bg1"/>
                </a:solidFill>
                <a:latin typeface="Calibri"/>
                <a:cs typeface="Calibri"/>
              </a:rPr>
              <a:t> </a:t>
            </a:r>
            <a:r>
              <a:rPr sz="2800" dirty="0">
                <a:solidFill>
                  <a:schemeClr val="bg1"/>
                </a:solidFill>
                <a:latin typeface="Calibri"/>
                <a:cs typeface="Calibri"/>
              </a:rPr>
              <a:t>the </a:t>
            </a:r>
            <a:r>
              <a:rPr sz="2800" spc="-10" dirty="0">
                <a:solidFill>
                  <a:schemeClr val="bg1"/>
                </a:solidFill>
                <a:latin typeface="Calibri"/>
                <a:cs typeface="Calibri"/>
              </a:rPr>
              <a:t>display</a:t>
            </a:r>
            <a:r>
              <a:rPr sz="2800" dirty="0">
                <a:solidFill>
                  <a:schemeClr val="bg1"/>
                </a:solidFill>
                <a:latin typeface="Calibri"/>
                <a:cs typeface="Calibri"/>
              </a:rPr>
              <a:t> </a:t>
            </a:r>
            <a:r>
              <a:rPr sz="2800" spc="-25" dirty="0">
                <a:solidFill>
                  <a:schemeClr val="bg1"/>
                </a:solidFill>
                <a:latin typeface="Calibri"/>
                <a:cs typeface="Calibri"/>
              </a:rPr>
              <a:t>system</a:t>
            </a:r>
            <a:endParaRPr sz="2800">
              <a:solidFill>
                <a:schemeClr val="bg1"/>
              </a:solidFill>
              <a:latin typeface="Calibri"/>
              <a:cs typeface="Calibri"/>
            </a:endParaRPr>
          </a:p>
          <a:p>
            <a:pPr marL="355600" indent="-342900">
              <a:lnSpc>
                <a:spcPct val="100000"/>
              </a:lnSpc>
              <a:spcBef>
                <a:spcPts val="575"/>
              </a:spcBef>
              <a:buFont typeface="Arial MT"/>
              <a:buChar char="•"/>
              <a:tabLst>
                <a:tab pos="354965" algn="l"/>
                <a:tab pos="355600" algn="l"/>
              </a:tabLst>
            </a:pPr>
            <a:r>
              <a:rPr sz="2800" spc="-10" dirty="0">
                <a:solidFill>
                  <a:schemeClr val="bg1"/>
                </a:solidFill>
                <a:latin typeface="Calibri"/>
                <a:cs typeface="Calibri"/>
              </a:rPr>
              <a:t>Requires:</a:t>
            </a:r>
            <a:endParaRPr sz="2800">
              <a:solidFill>
                <a:schemeClr val="bg1"/>
              </a:solidFill>
              <a:latin typeface="Calibri"/>
              <a:cs typeface="Calibri"/>
            </a:endParaRPr>
          </a:p>
          <a:p>
            <a:pPr marL="756285" lvl="1" indent="-287020">
              <a:lnSpc>
                <a:spcPct val="100000"/>
              </a:lnSpc>
              <a:spcBef>
                <a:spcPts val="509"/>
              </a:spcBef>
              <a:buFont typeface="Arial MT"/>
              <a:buChar char="–"/>
              <a:tabLst>
                <a:tab pos="756285" algn="l"/>
                <a:tab pos="756920" algn="l"/>
              </a:tabLst>
            </a:pPr>
            <a:r>
              <a:rPr sz="2800" spc="-5" dirty="0">
                <a:solidFill>
                  <a:schemeClr val="bg1"/>
                </a:solidFill>
                <a:latin typeface="Calibri"/>
                <a:cs typeface="Calibri"/>
              </a:rPr>
              <a:t>high</a:t>
            </a:r>
            <a:r>
              <a:rPr sz="2800" spc="-20" dirty="0">
                <a:solidFill>
                  <a:schemeClr val="bg1"/>
                </a:solidFill>
                <a:latin typeface="Calibri"/>
                <a:cs typeface="Calibri"/>
              </a:rPr>
              <a:t> </a:t>
            </a:r>
            <a:r>
              <a:rPr sz="2800" spc="-15" dirty="0">
                <a:solidFill>
                  <a:schemeClr val="bg1"/>
                </a:solidFill>
                <a:latin typeface="Calibri"/>
                <a:cs typeface="Calibri"/>
              </a:rPr>
              <a:t>frame-rate</a:t>
            </a:r>
            <a:r>
              <a:rPr sz="2800" spc="30" dirty="0">
                <a:solidFill>
                  <a:schemeClr val="bg1"/>
                </a:solidFill>
                <a:latin typeface="Calibri"/>
                <a:cs typeface="Calibri"/>
              </a:rPr>
              <a:t> </a:t>
            </a:r>
            <a:r>
              <a:rPr sz="2800" spc="-10" dirty="0">
                <a:solidFill>
                  <a:schemeClr val="bg1"/>
                </a:solidFill>
                <a:latin typeface="Calibri"/>
                <a:cs typeface="Calibri"/>
              </a:rPr>
              <a:t>display</a:t>
            </a:r>
            <a:r>
              <a:rPr sz="2800" spc="5" dirty="0">
                <a:solidFill>
                  <a:schemeClr val="bg1"/>
                </a:solidFill>
                <a:latin typeface="Calibri"/>
                <a:cs typeface="Calibri"/>
              </a:rPr>
              <a:t> </a:t>
            </a:r>
            <a:r>
              <a:rPr sz="2800" spc="-5" dirty="0">
                <a:solidFill>
                  <a:schemeClr val="bg1"/>
                </a:solidFill>
                <a:latin typeface="Calibri"/>
                <a:cs typeface="Calibri"/>
              </a:rPr>
              <a:t>or</a:t>
            </a:r>
            <a:r>
              <a:rPr sz="2800" spc="-10" dirty="0">
                <a:solidFill>
                  <a:schemeClr val="bg1"/>
                </a:solidFill>
                <a:latin typeface="Calibri"/>
                <a:cs typeface="Calibri"/>
              </a:rPr>
              <a:t> projector </a:t>
            </a:r>
            <a:r>
              <a:rPr sz="2800" spc="-5" dirty="0">
                <a:solidFill>
                  <a:schemeClr val="bg1"/>
                </a:solidFill>
                <a:latin typeface="Calibri"/>
                <a:cs typeface="Calibri"/>
              </a:rPr>
              <a:t>(2Xnormal</a:t>
            </a:r>
            <a:r>
              <a:rPr sz="2800" spc="-10" dirty="0">
                <a:solidFill>
                  <a:schemeClr val="bg1"/>
                </a:solidFill>
                <a:latin typeface="Calibri"/>
                <a:cs typeface="Calibri"/>
              </a:rPr>
              <a:t> </a:t>
            </a:r>
            <a:r>
              <a:rPr sz="2800" spc="-5" dirty="0">
                <a:solidFill>
                  <a:schemeClr val="bg1"/>
                </a:solidFill>
                <a:latin typeface="Calibri"/>
                <a:cs typeface="Calibri"/>
              </a:rPr>
              <a:t>speed)</a:t>
            </a:r>
            <a:endParaRPr sz="2800">
              <a:solidFill>
                <a:schemeClr val="bg1"/>
              </a:solidFill>
              <a:latin typeface="Calibri"/>
              <a:cs typeface="Calibri"/>
            </a:endParaRPr>
          </a:p>
          <a:p>
            <a:pPr marL="756285" lvl="1" indent="-287020">
              <a:lnSpc>
                <a:spcPct val="100000"/>
              </a:lnSpc>
              <a:spcBef>
                <a:spcPts val="480"/>
              </a:spcBef>
              <a:buFont typeface="Arial MT"/>
              <a:buChar char="–"/>
              <a:tabLst>
                <a:tab pos="756285" algn="l"/>
                <a:tab pos="756920" algn="l"/>
              </a:tabLst>
            </a:pPr>
            <a:r>
              <a:rPr sz="2800" spc="-20" dirty="0">
                <a:solidFill>
                  <a:schemeClr val="bg1"/>
                </a:solidFill>
                <a:latin typeface="Calibri"/>
                <a:cs typeface="Calibri"/>
              </a:rPr>
              <a:t>Fast</a:t>
            </a:r>
            <a:r>
              <a:rPr sz="2800" dirty="0">
                <a:solidFill>
                  <a:schemeClr val="bg1"/>
                </a:solidFill>
                <a:latin typeface="Calibri"/>
                <a:cs typeface="Calibri"/>
              </a:rPr>
              <a:t> </a:t>
            </a:r>
            <a:r>
              <a:rPr sz="2800" spc="-10" dirty="0">
                <a:solidFill>
                  <a:schemeClr val="bg1"/>
                </a:solidFill>
                <a:latin typeface="Calibri"/>
                <a:cs typeface="Calibri"/>
              </a:rPr>
              <a:t>display</a:t>
            </a:r>
            <a:r>
              <a:rPr sz="2800" spc="5" dirty="0">
                <a:solidFill>
                  <a:schemeClr val="bg1"/>
                </a:solidFill>
                <a:latin typeface="Calibri"/>
                <a:cs typeface="Calibri"/>
              </a:rPr>
              <a:t> </a:t>
            </a:r>
            <a:r>
              <a:rPr sz="2800" spc="-5" dirty="0">
                <a:solidFill>
                  <a:schemeClr val="bg1"/>
                </a:solidFill>
                <a:latin typeface="Calibri"/>
                <a:cs typeface="Calibri"/>
              </a:rPr>
              <a:t>element</a:t>
            </a:r>
            <a:r>
              <a:rPr sz="2800" spc="10" dirty="0">
                <a:solidFill>
                  <a:schemeClr val="bg1"/>
                </a:solidFill>
                <a:latin typeface="Calibri"/>
                <a:cs typeface="Calibri"/>
              </a:rPr>
              <a:t> </a:t>
            </a:r>
            <a:r>
              <a:rPr sz="2800" spc="-5" dirty="0">
                <a:solidFill>
                  <a:schemeClr val="bg1"/>
                </a:solidFill>
                <a:latin typeface="Calibri"/>
                <a:cs typeface="Calibri"/>
              </a:rPr>
              <a:t>switching</a:t>
            </a:r>
            <a:r>
              <a:rPr sz="2800" spc="5" dirty="0">
                <a:solidFill>
                  <a:schemeClr val="bg1"/>
                </a:solidFill>
                <a:latin typeface="Calibri"/>
                <a:cs typeface="Calibri"/>
              </a:rPr>
              <a:t> </a:t>
            </a:r>
            <a:r>
              <a:rPr sz="2800" spc="-15" dirty="0">
                <a:solidFill>
                  <a:schemeClr val="bg1"/>
                </a:solidFill>
                <a:latin typeface="Calibri"/>
                <a:cs typeface="Calibri"/>
              </a:rPr>
              <a:t>to</a:t>
            </a:r>
            <a:r>
              <a:rPr sz="2800" spc="-10" dirty="0">
                <a:solidFill>
                  <a:schemeClr val="bg1"/>
                </a:solidFill>
                <a:latin typeface="Calibri"/>
                <a:cs typeface="Calibri"/>
              </a:rPr>
              <a:t> </a:t>
            </a:r>
            <a:r>
              <a:rPr sz="2800" spc="-15" dirty="0">
                <a:solidFill>
                  <a:schemeClr val="bg1"/>
                </a:solidFill>
                <a:latin typeface="Calibri"/>
                <a:cs typeface="Calibri"/>
              </a:rPr>
              <a:t>avoid</a:t>
            </a:r>
            <a:r>
              <a:rPr sz="2800" spc="-5" dirty="0">
                <a:solidFill>
                  <a:schemeClr val="bg1"/>
                </a:solidFill>
                <a:latin typeface="Calibri"/>
                <a:cs typeface="Calibri"/>
              </a:rPr>
              <a:t> ghosting</a:t>
            </a:r>
            <a:r>
              <a:rPr sz="2800" spc="-20" dirty="0">
                <a:solidFill>
                  <a:schemeClr val="bg1"/>
                </a:solidFill>
                <a:latin typeface="Calibri"/>
                <a:cs typeface="Calibri"/>
              </a:rPr>
              <a:t> </a:t>
            </a:r>
            <a:r>
              <a:rPr sz="2800" spc="-10" dirty="0">
                <a:solidFill>
                  <a:schemeClr val="bg1"/>
                </a:solidFill>
                <a:latin typeface="Calibri"/>
                <a:cs typeface="Calibri"/>
              </a:rPr>
              <a:t>artefacts</a:t>
            </a:r>
            <a:endParaRPr sz="2800">
              <a:solidFill>
                <a:schemeClr val="bg1"/>
              </a:solidFill>
              <a:latin typeface="Calibri"/>
              <a:cs typeface="Calibri"/>
            </a:endParaRPr>
          </a:p>
          <a:p>
            <a:pPr marL="756285" lvl="1" indent="-287020">
              <a:lnSpc>
                <a:spcPct val="100000"/>
              </a:lnSpc>
              <a:spcBef>
                <a:spcPts val="480"/>
              </a:spcBef>
              <a:buFont typeface="Arial MT"/>
              <a:buChar char="–"/>
              <a:tabLst>
                <a:tab pos="756285" algn="l"/>
                <a:tab pos="756920" algn="l"/>
              </a:tabLst>
            </a:pPr>
            <a:r>
              <a:rPr sz="2800" spc="-25" dirty="0">
                <a:solidFill>
                  <a:schemeClr val="bg1"/>
                </a:solidFill>
                <a:latin typeface="Calibri"/>
                <a:cs typeface="Calibri"/>
              </a:rPr>
              <a:t>Very</a:t>
            </a:r>
            <a:r>
              <a:rPr sz="2800" spc="-15" dirty="0">
                <a:solidFill>
                  <a:schemeClr val="bg1"/>
                </a:solidFill>
                <a:latin typeface="Calibri"/>
                <a:cs typeface="Calibri"/>
              </a:rPr>
              <a:t> </a:t>
            </a:r>
            <a:r>
              <a:rPr sz="2800" spc="-5" dirty="0">
                <a:solidFill>
                  <a:schemeClr val="bg1"/>
                </a:solidFill>
                <a:latin typeface="Calibri"/>
                <a:cs typeface="Calibri"/>
              </a:rPr>
              <a:t>good</a:t>
            </a:r>
            <a:r>
              <a:rPr sz="2800" spc="-35" dirty="0">
                <a:solidFill>
                  <a:schemeClr val="bg1"/>
                </a:solidFill>
                <a:latin typeface="Calibri"/>
                <a:cs typeface="Calibri"/>
              </a:rPr>
              <a:t> </a:t>
            </a:r>
            <a:r>
              <a:rPr sz="2800" spc="-10" dirty="0">
                <a:solidFill>
                  <a:schemeClr val="bg1"/>
                </a:solidFill>
                <a:latin typeface="Calibri"/>
                <a:cs typeface="Calibri"/>
              </a:rPr>
              <a:t>darkening</a:t>
            </a:r>
            <a:r>
              <a:rPr sz="2800" spc="-5" dirty="0">
                <a:solidFill>
                  <a:schemeClr val="bg1"/>
                </a:solidFill>
                <a:latin typeface="Calibri"/>
                <a:cs typeface="Calibri"/>
              </a:rPr>
              <a:t> </a:t>
            </a:r>
            <a:r>
              <a:rPr sz="2800" dirty="0">
                <a:solidFill>
                  <a:schemeClr val="bg1"/>
                </a:solidFill>
                <a:latin typeface="Calibri"/>
                <a:cs typeface="Calibri"/>
              </a:rPr>
              <a:t>of</a:t>
            </a:r>
            <a:r>
              <a:rPr sz="2800" spc="-10" dirty="0">
                <a:solidFill>
                  <a:schemeClr val="bg1"/>
                </a:solidFill>
                <a:latin typeface="Calibri"/>
                <a:cs typeface="Calibri"/>
              </a:rPr>
              <a:t> </a:t>
            </a:r>
            <a:r>
              <a:rPr sz="2800" dirty="0">
                <a:solidFill>
                  <a:schemeClr val="bg1"/>
                </a:solidFill>
                <a:latin typeface="Calibri"/>
                <a:cs typeface="Calibri"/>
              </a:rPr>
              <a:t>the</a:t>
            </a:r>
            <a:r>
              <a:rPr sz="2800" spc="-10" dirty="0">
                <a:solidFill>
                  <a:schemeClr val="bg1"/>
                </a:solidFill>
                <a:latin typeface="Calibri"/>
                <a:cs typeface="Calibri"/>
              </a:rPr>
              <a:t> LCD</a:t>
            </a:r>
            <a:r>
              <a:rPr sz="2800" spc="-20" dirty="0">
                <a:solidFill>
                  <a:schemeClr val="bg1"/>
                </a:solidFill>
                <a:latin typeface="Calibri"/>
                <a:cs typeface="Calibri"/>
              </a:rPr>
              <a:t> </a:t>
            </a:r>
            <a:r>
              <a:rPr sz="2800" dirty="0">
                <a:solidFill>
                  <a:schemeClr val="bg1"/>
                </a:solidFill>
                <a:latin typeface="Calibri"/>
                <a:cs typeface="Calibri"/>
              </a:rPr>
              <a:t>(100%</a:t>
            </a:r>
            <a:r>
              <a:rPr sz="2800" spc="-20" dirty="0">
                <a:solidFill>
                  <a:schemeClr val="bg1"/>
                </a:solidFill>
                <a:latin typeface="Calibri"/>
                <a:cs typeface="Calibri"/>
              </a:rPr>
              <a:t> </a:t>
            </a:r>
            <a:r>
              <a:rPr sz="2800" dirty="0">
                <a:solidFill>
                  <a:schemeClr val="bg1"/>
                </a:solidFill>
                <a:latin typeface="Calibri"/>
                <a:cs typeface="Calibri"/>
              </a:rPr>
              <a:t>is </a:t>
            </a:r>
            <a:r>
              <a:rPr sz="2800" spc="-10" dirty="0">
                <a:solidFill>
                  <a:schemeClr val="bg1"/>
                </a:solidFill>
                <a:latin typeface="Calibri"/>
                <a:cs typeface="Calibri"/>
              </a:rPr>
              <a:t>unattainable)</a:t>
            </a:r>
            <a:endParaRPr sz="2800">
              <a:solidFill>
                <a:schemeClr val="bg1"/>
              </a:solidFill>
              <a:latin typeface="Calibri"/>
              <a:cs typeface="Calibri"/>
            </a:endParaRPr>
          </a:p>
        </p:txBody>
      </p:sp>
      <p:pic>
        <p:nvPicPr>
          <p:cNvPr id="4" name="object 4"/>
          <p:cNvPicPr/>
          <p:nvPr/>
        </p:nvPicPr>
        <p:blipFill>
          <a:blip r:embed="rId2" cstate="print"/>
          <a:stretch>
            <a:fillRect/>
          </a:stretch>
        </p:blipFill>
        <p:spPr>
          <a:xfrm>
            <a:off x="2529839" y="4443953"/>
            <a:ext cx="2854723" cy="1793779"/>
          </a:xfrm>
          <a:prstGeom prst="rect">
            <a:avLst/>
          </a:prstGeom>
        </p:spPr>
      </p:pic>
      <p:pic>
        <p:nvPicPr>
          <p:cNvPr id="5" name="object 5"/>
          <p:cNvPicPr/>
          <p:nvPr/>
        </p:nvPicPr>
        <p:blipFill>
          <a:blip r:embed="rId3" cstate="print"/>
          <a:stretch>
            <a:fillRect/>
          </a:stretch>
        </p:blipFill>
        <p:spPr>
          <a:xfrm>
            <a:off x="5592063" y="4443949"/>
            <a:ext cx="5208120" cy="2008473"/>
          </a:xfrm>
          <a:prstGeom prst="rect">
            <a:avLst/>
          </a:prstGeom>
        </p:spPr>
      </p:pic>
      <p:sp>
        <p:nvSpPr>
          <p:cNvPr id="6" name="object 6"/>
          <p:cNvSpPr txBox="1"/>
          <p:nvPr/>
        </p:nvSpPr>
        <p:spPr>
          <a:xfrm>
            <a:off x="84667" y="6549034"/>
            <a:ext cx="221572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E7E7E"/>
                </a:solidFill>
                <a:latin typeface="Arial MT"/>
                <a:cs typeface="Arial MT"/>
              </a:rPr>
              <a:t>Source:</a:t>
            </a:r>
            <a:r>
              <a:rPr sz="1800" spc="-55" dirty="0">
                <a:solidFill>
                  <a:srgbClr val="7E7E7E"/>
                </a:solidFill>
                <a:latin typeface="Arial MT"/>
                <a:cs typeface="Arial MT"/>
              </a:rPr>
              <a:t> </a:t>
            </a:r>
            <a:r>
              <a:rPr sz="1800" spc="-5" dirty="0">
                <a:solidFill>
                  <a:srgbClr val="7E7E7E"/>
                </a:solidFill>
                <a:latin typeface="Arial MT"/>
                <a:cs typeface="Arial MT"/>
              </a:rPr>
              <a:t>[Kau16]</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7866380" cy="574040"/>
          </a:xfrm>
          <a:prstGeom prst="rect">
            <a:avLst/>
          </a:prstGeom>
        </p:spPr>
        <p:txBody>
          <a:bodyPr vert="horz" wrap="square" lIns="0" tIns="12700" rIns="0" bIns="0" rtlCol="0">
            <a:spAutoFit/>
          </a:bodyPr>
          <a:lstStyle/>
          <a:p>
            <a:pPr marL="12700">
              <a:lnSpc>
                <a:spcPct val="100000"/>
              </a:lnSpc>
              <a:spcBef>
                <a:spcPts val="100"/>
              </a:spcBef>
            </a:pPr>
            <a:r>
              <a:rPr spc="-20" dirty="0"/>
              <a:t>Passive</a:t>
            </a:r>
            <a:r>
              <a:rPr dirty="0"/>
              <a:t> </a:t>
            </a:r>
            <a:r>
              <a:rPr spc="-20" dirty="0"/>
              <a:t>Stereo</a:t>
            </a:r>
            <a:r>
              <a:rPr spc="-30" dirty="0"/>
              <a:t> </a:t>
            </a:r>
            <a:r>
              <a:rPr dirty="0"/>
              <a:t>–</a:t>
            </a:r>
            <a:r>
              <a:rPr spc="-5" dirty="0"/>
              <a:t> </a:t>
            </a:r>
            <a:r>
              <a:rPr spc="-20" dirty="0"/>
              <a:t>Polarization</a:t>
            </a:r>
            <a:r>
              <a:rPr spc="-25" dirty="0"/>
              <a:t> </a:t>
            </a:r>
            <a:r>
              <a:rPr spc="-5" dirty="0"/>
              <a:t>(1)</a:t>
            </a:r>
          </a:p>
        </p:txBody>
      </p:sp>
      <p:sp>
        <p:nvSpPr>
          <p:cNvPr id="3" name="object 3"/>
          <p:cNvSpPr txBox="1"/>
          <p:nvPr/>
        </p:nvSpPr>
        <p:spPr>
          <a:xfrm>
            <a:off x="714586" y="914401"/>
            <a:ext cx="10258213" cy="3008516"/>
          </a:xfrm>
          <a:prstGeom prst="rect">
            <a:avLst/>
          </a:prstGeom>
        </p:spPr>
        <p:txBody>
          <a:bodyPr vert="horz" wrap="square" lIns="0" tIns="88900" rIns="0" bIns="0" rtlCol="0">
            <a:spAutoFit/>
          </a:bodyPr>
          <a:lstStyle/>
          <a:p>
            <a:pPr marL="355600" indent="-342900">
              <a:lnSpc>
                <a:spcPct val="100000"/>
              </a:lnSpc>
              <a:spcBef>
                <a:spcPts val="700"/>
              </a:spcBef>
              <a:buFont typeface="Arial MT"/>
              <a:buChar char="•"/>
              <a:tabLst>
                <a:tab pos="354965" algn="l"/>
                <a:tab pos="355600" algn="l"/>
              </a:tabLst>
            </a:pPr>
            <a:r>
              <a:rPr sz="2800" dirty="0">
                <a:solidFill>
                  <a:schemeClr val="bg1"/>
                </a:solidFill>
                <a:latin typeface="Calibri"/>
                <a:cs typeface="Calibri"/>
              </a:rPr>
              <a:t>Use</a:t>
            </a:r>
            <a:r>
              <a:rPr sz="2800" spc="-20" dirty="0">
                <a:solidFill>
                  <a:schemeClr val="bg1"/>
                </a:solidFill>
                <a:latin typeface="Calibri"/>
                <a:cs typeface="Calibri"/>
              </a:rPr>
              <a:t> </a:t>
            </a:r>
            <a:r>
              <a:rPr sz="2800" spc="-10" dirty="0">
                <a:solidFill>
                  <a:schemeClr val="bg1"/>
                </a:solidFill>
                <a:latin typeface="Calibri"/>
                <a:cs typeface="Calibri"/>
              </a:rPr>
              <a:t>two</a:t>
            </a:r>
            <a:r>
              <a:rPr sz="2800" spc="-25" dirty="0">
                <a:solidFill>
                  <a:schemeClr val="bg1"/>
                </a:solidFill>
                <a:latin typeface="Calibri"/>
                <a:cs typeface="Calibri"/>
              </a:rPr>
              <a:t> </a:t>
            </a:r>
            <a:r>
              <a:rPr sz="2800" spc="-15" dirty="0">
                <a:solidFill>
                  <a:schemeClr val="bg1"/>
                </a:solidFill>
                <a:latin typeface="Calibri"/>
                <a:cs typeface="Calibri"/>
              </a:rPr>
              <a:t>projectors</a:t>
            </a:r>
            <a:endParaRPr sz="2800">
              <a:solidFill>
                <a:schemeClr val="bg1"/>
              </a:solidFill>
              <a:latin typeface="Calibri"/>
              <a:cs typeface="Calibri"/>
            </a:endParaRPr>
          </a:p>
          <a:p>
            <a:pPr marL="756285" lvl="1" indent="-287020">
              <a:lnSpc>
                <a:spcPct val="100000"/>
              </a:lnSpc>
              <a:spcBef>
                <a:spcPts val="509"/>
              </a:spcBef>
              <a:buFont typeface="Arial MT"/>
              <a:buChar char="–"/>
              <a:tabLst>
                <a:tab pos="756285" algn="l"/>
                <a:tab pos="756920" algn="l"/>
              </a:tabLst>
            </a:pPr>
            <a:r>
              <a:rPr sz="2800" spc="-10" dirty="0">
                <a:solidFill>
                  <a:schemeClr val="bg1"/>
                </a:solidFill>
                <a:latin typeface="Calibri"/>
                <a:cs typeface="Calibri"/>
              </a:rPr>
              <a:t>Left:</a:t>
            </a:r>
            <a:r>
              <a:rPr sz="2800" dirty="0">
                <a:solidFill>
                  <a:schemeClr val="bg1"/>
                </a:solidFill>
                <a:latin typeface="Calibri"/>
                <a:cs typeface="Calibri"/>
              </a:rPr>
              <a:t> </a:t>
            </a:r>
            <a:r>
              <a:rPr sz="2800" spc="-10" dirty="0">
                <a:solidFill>
                  <a:schemeClr val="bg1"/>
                </a:solidFill>
                <a:latin typeface="Calibri"/>
                <a:cs typeface="Calibri"/>
              </a:rPr>
              <a:t>vertical</a:t>
            </a:r>
            <a:r>
              <a:rPr sz="2800" spc="20" dirty="0">
                <a:solidFill>
                  <a:schemeClr val="bg1"/>
                </a:solidFill>
                <a:latin typeface="Calibri"/>
                <a:cs typeface="Calibri"/>
              </a:rPr>
              <a:t> </a:t>
            </a:r>
            <a:r>
              <a:rPr sz="2800" spc="-10" dirty="0">
                <a:solidFill>
                  <a:schemeClr val="bg1"/>
                </a:solidFill>
                <a:latin typeface="Calibri"/>
                <a:cs typeface="Calibri"/>
              </a:rPr>
              <a:t>filter</a:t>
            </a:r>
            <a:r>
              <a:rPr sz="2800" spc="20" dirty="0">
                <a:solidFill>
                  <a:schemeClr val="bg1"/>
                </a:solidFill>
                <a:latin typeface="Calibri"/>
                <a:cs typeface="Calibri"/>
              </a:rPr>
              <a:t> </a:t>
            </a:r>
            <a:r>
              <a:rPr sz="2800" dirty="0">
                <a:solidFill>
                  <a:schemeClr val="bg1"/>
                </a:solidFill>
                <a:latin typeface="Calibri"/>
                <a:cs typeface="Calibri"/>
              </a:rPr>
              <a:t>in</a:t>
            </a:r>
            <a:r>
              <a:rPr sz="2800" spc="-10" dirty="0">
                <a:solidFill>
                  <a:schemeClr val="bg1"/>
                </a:solidFill>
                <a:latin typeface="Calibri"/>
                <a:cs typeface="Calibri"/>
              </a:rPr>
              <a:t> </a:t>
            </a:r>
            <a:r>
              <a:rPr sz="2800" spc="-15" dirty="0">
                <a:solidFill>
                  <a:schemeClr val="bg1"/>
                </a:solidFill>
                <a:latin typeface="Calibri"/>
                <a:cs typeface="Calibri"/>
              </a:rPr>
              <a:t>front</a:t>
            </a:r>
            <a:r>
              <a:rPr sz="2800" spc="5" dirty="0">
                <a:solidFill>
                  <a:schemeClr val="bg1"/>
                </a:solidFill>
                <a:latin typeface="Calibri"/>
                <a:cs typeface="Calibri"/>
              </a:rPr>
              <a:t> </a:t>
            </a:r>
            <a:r>
              <a:rPr sz="2800" spc="-5" dirty="0">
                <a:solidFill>
                  <a:schemeClr val="bg1"/>
                </a:solidFill>
                <a:latin typeface="Calibri"/>
                <a:cs typeface="Calibri"/>
              </a:rPr>
              <a:t>of </a:t>
            </a:r>
            <a:r>
              <a:rPr sz="2800" dirty="0">
                <a:solidFill>
                  <a:schemeClr val="bg1"/>
                </a:solidFill>
                <a:latin typeface="Calibri"/>
                <a:cs typeface="Calibri"/>
              </a:rPr>
              <a:t>the lens</a:t>
            </a:r>
            <a:endParaRPr sz="2800">
              <a:solidFill>
                <a:schemeClr val="bg1"/>
              </a:solidFill>
              <a:latin typeface="Calibri"/>
              <a:cs typeface="Calibri"/>
            </a:endParaRPr>
          </a:p>
          <a:p>
            <a:pPr marL="756285" lvl="1" indent="-287020">
              <a:lnSpc>
                <a:spcPct val="100000"/>
              </a:lnSpc>
              <a:spcBef>
                <a:spcPts val="480"/>
              </a:spcBef>
              <a:buFont typeface="Arial MT"/>
              <a:buChar char="–"/>
              <a:tabLst>
                <a:tab pos="756285" algn="l"/>
                <a:tab pos="756920" algn="l"/>
              </a:tabLst>
            </a:pPr>
            <a:r>
              <a:rPr sz="2800" spc="-5" dirty="0">
                <a:solidFill>
                  <a:schemeClr val="bg1"/>
                </a:solidFill>
                <a:latin typeface="Calibri"/>
                <a:cs typeface="Calibri"/>
              </a:rPr>
              <a:t>Right:</a:t>
            </a:r>
            <a:r>
              <a:rPr sz="2800" dirty="0">
                <a:solidFill>
                  <a:schemeClr val="bg1"/>
                </a:solidFill>
                <a:latin typeface="Calibri"/>
                <a:cs typeface="Calibri"/>
              </a:rPr>
              <a:t> </a:t>
            </a:r>
            <a:r>
              <a:rPr sz="2800" spc="-15" dirty="0">
                <a:solidFill>
                  <a:schemeClr val="bg1"/>
                </a:solidFill>
                <a:latin typeface="Calibri"/>
                <a:cs typeface="Calibri"/>
              </a:rPr>
              <a:t>horizontal</a:t>
            </a:r>
            <a:r>
              <a:rPr sz="2800" dirty="0">
                <a:solidFill>
                  <a:schemeClr val="bg1"/>
                </a:solidFill>
                <a:latin typeface="Calibri"/>
                <a:cs typeface="Calibri"/>
              </a:rPr>
              <a:t> </a:t>
            </a:r>
            <a:r>
              <a:rPr sz="2800" spc="-10" dirty="0">
                <a:solidFill>
                  <a:schemeClr val="bg1"/>
                </a:solidFill>
                <a:latin typeface="Calibri"/>
                <a:cs typeface="Calibri"/>
              </a:rPr>
              <a:t>filter</a:t>
            </a:r>
            <a:r>
              <a:rPr sz="2800" spc="10" dirty="0">
                <a:solidFill>
                  <a:schemeClr val="bg1"/>
                </a:solidFill>
                <a:latin typeface="Calibri"/>
                <a:cs typeface="Calibri"/>
              </a:rPr>
              <a:t> </a:t>
            </a:r>
            <a:r>
              <a:rPr sz="2800" dirty="0">
                <a:solidFill>
                  <a:schemeClr val="bg1"/>
                </a:solidFill>
                <a:latin typeface="Calibri"/>
                <a:cs typeface="Calibri"/>
              </a:rPr>
              <a:t>in </a:t>
            </a:r>
            <a:r>
              <a:rPr sz="2800" spc="-15" dirty="0">
                <a:solidFill>
                  <a:schemeClr val="bg1"/>
                </a:solidFill>
                <a:latin typeface="Calibri"/>
                <a:cs typeface="Calibri"/>
              </a:rPr>
              <a:t>front</a:t>
            </a:r>
            <a:r>
              <a:rPr sz="2800" dirty="0">
                <a:solidFill>
                  <a:schemeClr val="bg1"/>
                </a:solidFill>
                <a:latin typeface="Calibri"/>
                <a:cs typeface="Calibri"/>
              </a:rPr>
              <a:t> </a:t>
            </a:r>
            <a:r>
              <a:rPr sz="2800" spc="-5" dirty="0">
                <a:solidFill>
                  <a:schemeClr val="bg1"/>
                </a:solidFill>
                <a:latin typeface="Calibri"/>
                <a:cs typeface="Calibri"/>
              </a:rPr>
              <a:t>of </a:t>
            </a:r>
            <a:r>
              <a:rPr sz="2800" dirty="0">
                <a:solidFill>
                  <a:schemeClr val="bg1"/>
                </a:solidFill>
                <a:latin typeface="Calibri"/>
                <a:cs typeface="Calibri"/>
              </a:rPr>
              <a:t>the</a:t>
            </a:r>
            <a:r>
              <a:rPr sz="2800" spc="-5" dirty="0">
                <a:solidFill>
                  <a:schemeClr val="bg1"/>
                </a:solidFill>
                <a:latin typeface="Calibri"/>
                <a:cs typeface="Calibri"/>
              </a:rPr>
              <a:t> lens</a:t>
            </a:r>
            <a:endParaRPr sz="2800">
              <a:solidFill>
                <a:schemeClr val="bg1"/>
              </a:solidFill>
              <a:latin typeface="Calibri"/>
              <a:cs typeface="Calibri"/>
            </a:endParaRPr>
          </a:p>
          <a:p>
            <a:pPr marL="355600" indent="-342900">
              <a:lnSpc>
                <a:spcPct val="100000"/>
              </a:lnSpc>
              <a:spcBef>
                <a:spcPts val="550"/>
              </a:spcBef>
              <a:buFont typeface="Arial MT"/>
              <a:buChar char="•"/>
              <a:tabLst>
                <a:tab pos="354965" algn="l"/>
                <a:tab pos="355600" algn="l"/>
              </a:tabLst>
            </a:pPr>
            <a:r>
              <a:rPr sz="2800" spc="-20" dirty="0">
                <a:solidFill>
                  <a:schemeClr val="bg1"/>
                </a:solidFill>
                <a:latin typeface="Calibri"/>
                <a:cs typeface="Calibri"/>
              </a:rPr>
              <a:t>Wear</a:t>
            </a:r>
            <a:r>
              <a:rPr sz="2800" spc="-25" dirty="0">
                <a:solidFill>
                  <a:schemeClr val="bg1"/>
                </a:solidFill>
                <a:latin typeface="Calibri"/>
                <a:cs typeface="Calibri"/>
              </a:rPr>
              <a:t> </a:t>
            </a:r>
            <a:r>
              <a:rPr sz="2800" dirty="0">
                <a:solidFill>
                  <a:schemeClr val="bg1"/>
                </a:solidFill>
                <a:latin typeface="Calibri"/>
                <a:cs typeface="Calibri"/>
              </a:rPr>
              <a:t>glasses</a:t>
            </a:r>
            <a:r>
              <a:rPr sz="2800" spc="-15" dirty="0">
                <a:solidFill>
                  <a:schemeClr val="bg1"/>
                </a:solidFill>
                <a:latin typeface="Calibri"/>
                <a:cs typeface="Calibri"/>
              </a:rPr>
              <a:t> </a:t>
            </a:r>
            <a:r>
              <a:rPr sz="2800" dirty="0">
                <a:solidFill>
                  <a:schemeClr val="bg1"/>
                </a:solidFill>
                <a:latin typeface="Calibri"/>
                <a:cs typeface="Calibri"/>
              </a:rPr>
              <a:t>with</a:t>
            </a:r>
            <a:r>
              <a:rPr sz="2800" spc="-20" dirty="0">
                <a:solidFill>
                  <a:schemeClr val="bg1"/>
                </a:solidFill>
                <a:latin typeface="Calibri"/>
                <a:cs typeface="Calibri"/>
              </a:rPr>
              <a:t> </a:t>
            </a:r>
            <a:r>
              <a:rPr sz="2800" spc="-10" dirty="0">
                <a:solidFill>
                  <a:schemeClr val="bg1"/>
                </a:solidFill>
                <a:latin typeface="Calibri"/>
                <a:cs typeface="Calibri"/>
              </a:rPr>
              <a:t>polarization</a:t>
            </a:r>
            <a:r>
              <a:rPr sz="2800" spc="-25" dirty="0">
                <a:solidFill>
                  <a:schemeClr val="bg1"/>
                </a:solidFill>
                <a:latin typeface="Calibri"/>
                <a:cs typeface="Calibri"/>
              </a:rPr>
              <a:t> </a:t>
            </a:r>
            <a:r>
              <a:rPr sz="2800" spc="-10" dirty="0">
                <a:solidFill>
                  <a:schemeClr val="bg1"/>
                </a:solidFill>
                <a:latin typeface="Calibri"/>
                <a:cs typeface="Calibri"/>
              </a:rPr>
              <a:t>filters</a:t>
            </a:r>
            <a:endParaRPr sz="2800">
              <a:solidFill>
                <a:schemeClr val="bg1"/>
              </a:solidFill>
              <a:latin typeface="Calibri"/>
              <a:cs typeface="Calibri"/>
            </a:endParaRPr>
          </a:p>
          <a:p>
            <a:pPr marL="756285" lvl="1" indent="-287020">
              <a:lnSpc>
                <a:spcPct val="100000"/>
              </a:lnSpc>
              <a:spcBef>
                <a:spcPts val="509"/>
              </a:spcBef>
              <a:buFont typeface="Arial MT"/>
              <a:buChar char="–"/>
              <a:tabLst>
                <a:tab pos="756285" algn="l"/>
                <a:tab pos="756920" algn="l"/>
              </a:tabLst>
            </a:pPr>
            <a:r>
              <a:rPr sz="2800" spc="-10" dirty="0">
                <a:solidFill>
                  <a:schemeClr val="bg1"/>
                </a:solidFill>
                <a:latin typeface="Calibri"/>
                <a:cs typeface="Calibri"/>
              </a:rPr>
              <a:t>Left</a:t>
            </a:r>
            <a:r>
              <a:rPr sz="2800" spc="-30" dirty="0">
                <a:solidFill>
                  <a:schemeClr val="bg1"/>
                </a:solidFill>
                <a:latin typeface="Calibri"/>
                <a:cs typeface="Calibri"/>
              </a:rPr>
              <a:t> </a:t>
            </a:r>
            <a:r>
              <a:rPr sz="2800" spc="-10" dirty="0">
                <a:solidFill>
                  <a:schemeClr val="bg1"/>
                </a:solidFill>
                <a:latin typeface="Calibri"/>
                <a:cs typeface="Calibri"/>
              </a:rPr>
              <a:t>eye:</a:t>
            </a:r>
            <a:r>
              <a:rPr sz="2800" spc="-30" dirty="0">
                <a:solidFill>
                  <a:schemeClr val="bg1"/>
                </a:solidFill>
                <a:latin typeface="Calibri"/>
                <a:cs typeface="Calibri"/>
              </a:rPr>
              <a:t> </a:t>
            </a:r>
            <a:r>
              <a:rPr sz="2800" spc="-5" dirty="0">
                <a:solidFill>
                  <a:schemeClr val="bg1"/>
                </a:solidFill>
                <a:latin typeface="Calibri"/>
                <a:cs typeface="Calibri"/>
              </a:rPr>
              <a:t>vertical</a:t>
            </a:r>
            <a:endParaRPr sz="2800">
              <a:solidFill>
                <a:schemeClr val="bg1"/>
              </a:solidFill>
              <a:latin typeface="Calibri"/>
              <a:cs typeface="Calibri"/>
            </a:endParaRPr>
          </a:p>
          <a:p>
            <a:pPr marL="756285" lvl="1" indent="-287020">
              <a:lnSpc>
                <a:spcPct val="100000"/>
              </a:lnSpc>
              <a:spcBef>
                <a:spcPts val="480"/>
              </a:spcBef>
              <a:buFont typeface="Arial MT"/>
              <a:buChar char="–"/>
              <a:tabLst>
                <a:tab pos="756285" algn="l"/>
                <a:tab pos="756920" algn="l"/>
              </a:tabLst>
            </a:pPr>
            <a:r>
              <a:rPr sz="2800" spc="-5" dirty="0">
                <a:solidFill>
                  <a:schemeClr val="bg1"/>
                </a:solidFill>
                <a:latin typeface="Calibri"/>
                <a:cs typeface="Calibri"/>
              </a:rPr>
              <a:t>Right</a:t>
            </a:r>
            <a:r>
              <a:rPr sz="2800" spc="-25" dirty="0">
                <a:solidFill>
                  <a:schemeClr val="bg1"/>
                </a:solidFill>
                <a:latin typeface="Calibri"/>
                <a:cs typeface="Calibri"/>
              </a:rPr>
              <a:t> </a:t>
            </a:r>
            <a:r>
              <a:rPr sz="2800" spc="-10" dirty="0">
                <a:solidFill>
                  <a:schemeClr val="bg1"/>
                </a:solidFill>
                <a:latin typeface="Calibri"/>
                <a:cs typeface="Calibri"/>
              </a:rPr>
              <a:t>eye:</a:t>
            </a:r>
            <a:r>
              <a:rPr sz="2800" spc="-20" dirty="0">
                <a:solidFill>
                  <a:schemeClr val="bg1"/>
                </a:solidFill>
                <a:latin typeface="Calibri"/>
                <a:cs typeface="Calibri"/>
              </a:rPr>
              <a:t> </a:t>
            </a:r>
            <a:r>
              <a:rPr sz="2800" spc="-15" dirty="0">
                <a:solidFill>
                  <a:schemeClr val="bg1"/>
                </a:solidFill>
                <a:latin typeface="Calibri"/>
                <a:cs typeface="Calibri"/>
              </a:rPr>
              <a:t>horizontal</a:t>
            </a:r>
            <a:endParaRPr sz="2800">
              <a:solidFill>
                <a:schemeClr val="bg1"/>
              </a:solidFill>
              <a:latin typeface="Calibri"/>
              <a:cs typeface="Calibri"/>
            </a:endParaRPr>
          </a:p>
        </p:txBody>
      </p:sp>
      <p:pic>
        <p:nvPicPr>
          <p:cNvPr id="4" name="object 4"/>
          <p:cNvPicPr/>
          <p:nvPr/>
        </p:nvPicPr>
        <p:blipFill>
          <a:blip r:embed="rId2" cstate="print"/>
          <a:stretch>
            <a:fillRect/>
          </a:stretch>
        </p:blipFill>
        <p:spPr>
          <a:xfrm>
            <a:off x="1141658" y="4567399"/>
            <a:ext cx="4763221" cy="1482881"/>
          </a:xfrm>
          <a:prstGeom prst="rect">
            <a:avLst/>
          </a:prstGeom>
        </p:spPr>
      </p:pic>
      <p:pic>
        <p:nvPicPr>
          <p:cNvPr id="5" name="object 5"/>
          <p:cNvPicPr/>
          <p:nvPr/>
        </p:nvPicPr>
        <p:blipFill>
          <a:blip r:embed="rId3" cstate="print"/>
          <a:stretch>
            <a:fillRect/>
          </a:stretch>
        </p:blipFill>
        <p:spPr>
          <a:xfrm>
            <a:off x="6902371" y="4431741"/>
            <a:ext cx="4761156" cy="1661210"/>
          </a:xfrm>
          <a:prstGeom prst="rect">
            <a:avLst/>
          </a:prstGeom>
        </p:spPr>
      </p:pic>
      <p:sp>
        <p:nvSpPr>
          <p:cNvPr id="6" name="object 6"/>
          <p:cNvSpPr txBox="1"/>
          <p:nvPr/>
        </p:nvSpPr>
        <p:spPr>
          <a:xfrm>
            <a:off x="84667" y="6549034"/>
            <a:ext cx="221572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E7E7E"/>
                </a:solidFill>
                <a:latin typeface="Arial MT"/>
                <a:cs typeface="Arial MT"/>
              </a:rPr>
              <a:t>Source:</a:t>
            </a:r>
            <a:r>
              <a:rPr sz="1800" spc="-55" dirty="0">
                <a:solidFill>
                  <a:srgbClr val="7E7E7E"/>
                </a:solidFill>
                <a:latin typeface="Arial MT"/>
                <a:cs typeface="Arial MT"/>
              </a:rPr>
              <a:t> </a:t>
            </a:r>
            <a:r>
              <a:rPr sz="1800" spc="-5" dirty="0">
                <a:solidFill>
                  <a:srgbClr val="7E7E7E"/>
                </a:solidFill>
                <a:latin typeface="Arial MT"/>
                <a:cs typeface="Arial MT"/>
              </a:rPr>
              <a:t>[Kau16]</a:t>
            </a:r>
            <a:endParaRPr sz="18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7866380" cy="574040"/>
          </a:xfrm>
          <a:prstGeom prst="rect">
            <a:avLst/>
          </a:prstGeom>
        </p:spPr>
        <p:txBody>
          <a:bodyPr vert="horz" wrap="square" lIns="0" tIns="12700" rIns="0" bIns="0" rtlCol="0">
            <a:spAutoFit/>
          </a:bodyPr>
          <a:lstStyle/>
          <a:p>
            <a:pPr marL="12700">
              <a:lnSpc>
                <a:spcPct val="100000"/>
              </a:lnSpc>
              <a:spcBef>
                <a:spcPts val="100"/>
              </a:spcBef>
            </a:pPr>
            <a:r>
              <a:rPr spc="-20" dirty="0"/>
              <a:t>Passive</a:t>
            </a:r>
            <a:r>
              <a:rPr dirty="0"/>
              <a:t> </a:t>
            </a:r>
            <a:r>
              <a:rPr spc="-20" dirty="0"/>
              <a:t>Stereo</a:t>
            </a:r>
            <a:r>
              <a:rPr spc="-30" dirty="0"/>
              <a:t> </a:t>
            </a:r>
            <a:r>
              <a:rPr dirty="0"/>
              <a:t>–</a:t>
            </a:r>
            <a:r>
              <a:rPr spc="-5" dirty="0"/>
              <a:t> </a:t>
            </a:r>
            <a:r>
              <a:rPr spc="-20" dirty="0"/>
              <a:t>Polarization</a:t>
            </a:r>
            <a:r>
              <a:rPr spc="-25" dirty="0"/>
              <a:t> </a:t>
            </a:r>
            <a:r>
              <a:rPr spc="-5" dirty="0"/>
              <a:t>(2)</a:t>
            </a:r>
          </a:p>
        </p:txBody>
      </p:sp>
      <p:pic>
        <p:nvPicPr>
          <p:cNvPr id="3" name="object 3"/>
          <p:cNvPicPr/>
          <p:nvPr/>
        </p:nvPicPr>
        <p:blipFill>
          <a:blip r:embed="rId2" cstate="print"/>
          <a:stretch>
            <a:fillRect/>
          </a:stretch>
        </p:blipFill>
        <p:spPr>
          <a:xfrm>
            <a:off x="1849022" y="1269571"/>
            <a:ext cx="8716745" cy="4731422"/>
          </a:xfrm>
          <a:prstGeom prst="rect">
            <a:avLst/>
          </a:prstGeom>
        </p:spPr>
      </p:pic>
      <p:sp>
        <p:nvSpPr>
          <p:cNvPr id="4" name="object 4"/>
          <p:cNvSpPr txBox="1"/>
          <p:nvPr/>
        </p:nvSpPr>
        <p:spPr>
          <a:xfrm>
            <a:off x="84667" y="6549034"/>
            <a:ext cx="221572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E7E7E"/>
                </a:solidFill>
                <a:latin typeface="Arial MT"/>
                <a:cs typeface="Arial MT"/>
              </a:rPr>
              <a:t>Source:</a:t>
            </a:r>
            <a:r>
              <a:rPr sz="1800" spc="-55" dirty="0">
                <a:solidFill>
                  <a:srgbClr val="7E7E7E"/>
                </a:solidFill>
                <a:latin typeface="Arial MT"/>
                <a:cs typeface="Arial MT"/>
              </a:rPr>
              <a:t> </a:t>
            </a:r>
            <a:r>
              <a:rPr sz="1800" spc="-5" dirty="0">
                <a:solidFill>
                  <a:srgbClr val="7E7E7E"/>
                </a:solidFill>
                <a:latin typeface="Arial MT"/>
                <a:cs typeface="Arial MT"/>
              </a:rPr>
              <a:t>[Kau16]</a:t>
            </a:r>
            <a:endParaRPr sz="18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444752"/>
          </a:xfrm>
          <a:prstGeom prst="rect">
            <a:avLst/>
          </a:prstGeom>
        </p:spPr>
      </p:pic>
      <p:sp>
        <p:nvSpPr>
          <p:cNvPr id="3" name="object 3"/>
          <p:cNvSpPr txBox="1"/>
          <p:nvPr/>
        </p:nvSpPr>
        <p:spPr>
          <a:xfrm>
            <a:off x="78740" y="359106"/>
            <a:ext cx="8760461" cy="566181"/>
          </a:xfrm>
          <a:prstGeom prst="rect">
            <a:avLst/>
          </a:prstGeom>
        </p:spPr>
        <p:txBody>
          <a:bodyPr vert="horz" wrap="square" lIns="0" tIns="12065" rIns="0" bIns="0" rtlCol="0">
            <a:spAutoFit/>
          </a:bodyPr>
          <a:lstStyle/>
          <a:p>
            <a:r>
              <a:rPr lang="en-US" sz="3600" b="1" dirty="0" smtClean="0"/>
              <a:t>FUNDAMENTALS OF COMPUTER GRAPHICS</a:t>
            </a:r>
            <a:endParaRPr lang="en-US" sz="3600" dirty="0"/>
          </a:p>
        </p:txBody>
      </p:sp>
      <p:grpSp>
        <p:nvGrpSpPr>
          <p:cNvPr id="4" name="object 4"/>
          <p:cNvGrpSpPr/>
          <p:nvPr/>
        </p:nvGrpSpPr>
        <p:grpSpPr>
          <a:xfrm>
            <a:off x="-9397" y="1316482"/>
            <a:ext cx="12211685" cy="5551805"/>
            <a:chOff x="-9398" y="1316480"/>
            <a:chExt cx="12211685" cy="5551805"/>
          </a:xfrm>
        </p:grpSpPr>
        <p:sp>
          <p:nvSpPr>
            <p:cNvPr id="5" name="object 5"/>
            <p:cNvSpPr/>
            <p:nvPr/>
          </p:nvSpPr>
          <p:spPr>
            <a:xfrm>
              <a:off x="762" y="1326640"/>
              <a:ext cx="12191365" cy="5531485"/>
            </a:xfrm>
            <a:custGeom>
              <a:avLst/>
              <a:gdLst/>
              <a:ahLst/>
              <a:cxnLst/>
              <a:rect l="l" t="t" r="r" b="b"/>
              <a:pathLst>
                <a:path w="12191365" h="5531484">
                  <a:moveTo>
                    <a:pt x="12191238" y="5531356"/>
                  </a:moveTo>
                  <a:lnTo>
                    <a:pt x="12191238" y="0"/>
                  </a:lnTo>
                  <a:lnTo>
                    <a:pt x="0" y="0"/>
                  </a:lnTo>
                  <a:lnTo>
                    <a:pt x="0" y="5531356"/>
                  </a:lnTo>
                  <a:lnTo>
                    <a:pt x="12191238" y="5531356"/>
                  </a:lnTo>
                  <a:close/>
                </a:path>
              </a:pathLst>
            </a:custGeom>
            <a:solidFill>
              <a:srgbClr val="FFFFFF"/>
            </a:solidFill>
          </p:spPr>
          <p:txBody>
            <a:bodyPr wrap="square" lIns="0" tIns="0" rIns="0" bIns="0" rtlCol="0"/>
            <a:lstStyle/>
            <a:p>
              <a:endParaRPr/>
            </a:p>
          </p:txBody>
        </p:sp>
        <p:sp>
          <p:nvSpPr>
            <p:cNvPr id="6" name="object 6"/>
            <p:cNvSpPr/>
            <p:nvPr/>
          </p:nvSpPr>
          <p:spPr>
            <a:xfrm>
              <a:off x="762" y="1326640"/>
              <a:ext cx="12191365" cy="5531485"/>
            </a:xfrm>
            <a:custGeom>
              <a:avLst/>
              <a:gdLst/>
              <a:ahLst/>
              <a:cxnLst/>
              <a:rect l="l" t="t" r="r" b="b"/>
              <a:pathLst>
                <a:path w="12191365" h="5531484">
                  <a:moveTo>
                    <a:pt x="12191238" y="0"/>
                  </a:moveTo>
                  <a:lnTo>
                    <a:pt x="0" y="0"/>
                  </a:lnTo>
                  <a:lnTo>
                    <a:pt x="0" y="5531356"/>
                  </a:lnTo>
                </a:path>
              </a:pathLst>
            </a:custGeom>
            <a:ln w="19812">
              <a:solidFill>
                <a:srgbClr val="9EC544"/>
              </a:solidFill>
            </a:ln>
          </p:spPr>
          <p:txBody>
            <a:bodyPr wrap="square" lIns="0" tIns="0" rIns="0" bIns="0" rtlCol="0"/>
            <a:lstStyle/>
            <a:p>
              <a:endParaRPr/>
            </a:p>
          </p:txBody>
        </p:sp>
      </p:grpSp>
      <p:sp>
        <p:nvSpPr>
          <p:cNvPr id="7" name="object 7"/>
          <p:cNvSpPr txBox="1"/>
          <p:nvPr/>
        </p:nvSpPr>
        <p:spPr>
          <a:xfrm>
            <a:off x="157480" y="2286002"/>
            <a:ext cx="12034520" cy="2782813"/>
          </a:xfrm>
          <a:prstGeom prst="rect">
            <a:avLst/>
          </a:prstGeom>
        </p:spPr>
        <p:txBody>
          <a:bodyPr vert="horz" wrap="square" lIns="0" tIns="12700" rIns="0" bIns="0" rtlCol="0">
            <a:spAutoFit/>
          </a:bodyPr>
          <a:lstStyle/>
          <a:p>
            <a:pPr>
              <a:buFont typeface="Arial" pitchFamily="34" charset="0"/>
              <a:buChar char="•"/>
            </a:pPr>
            <a:r>
              <a:rPr lang="en-US" sz="3600" dirty="0" smtClean="0"/>
              <a:t>Computer graphics is an art of drawing pictures on computer screens with the help of programming.</a:t>
            </a:r>
          </a:p>
          <a:p>
            <a:pPr>
              <a:buFont typeface="Arial" pitchFamily="34" charset="0"/>
              <a:buChar char="•"/>
            </a:pPr>
            <a:r>
              <a:rPr lang="en-US" sz="3600" dirty="0" smtClean="0"/>
              <a:t> It involves computations, creation, and manipulation of data.</a:t>
            </a:r>
          </a:p>
          <a:p>
            <a:pPr>
              <a:buFont typeface="Arial" pitchFamily="34" charset="0"/>
              <a:buChar char="•"/>
            </a:pPr>
            <a:r>
              <a:rPr lang="en-US" sz="3600" dirty="0" smtClean="0"/>
              <a:t> In other words, we can say that computer graphics is a rendering tool for the generation and manipulation of images.</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8254153" cy="574040"/>
          </a:xfrm>
          <a:prstGeom prst="rect">
            <a:avLst/>
          </a:prstGeom>
        </p:spPr>
        <p:txBody>
          <a:bodyPr vert="horz" wrap="square" lIns="0" tIns="12700" rIns="0" bIns="0" rtlCol="0">
            <a:spAutoFit/>
          </a:bodyPr>
          <a:lstStyle/>
          <a:p>
            <a:pPr marL="12700">
              <a:lnSpc>
                <a:spcPct val="100000"/>
              </a:lnSpc>
              <a:spcBef>
                <a:spcPts val="100"/>
              </a:spcBef>
            </a:pPr>
            <a:r>
              <a:rPr spc="-20" dirty="0"/>
              <a:t>Passive</a:t>
            </a:r>
            <a:r>
              <a:rPr spc="-10" dirty="0"/>
              <a:t> </a:t>
            </a:r>
            <a:r>
              <a:rPr spc="-20" dirty="0"/>
              <a:t>Stereo</a:t>
            </a:r>
            <a:r>
              <a:rPr spc="-35" dirty="0"/>
              <a:t> </a:t>
            </a:r>
            <a:r>
              <a:rPr dirty="0"/>
              <a:t>-</a:t>
            </a:r>
            <a:r>
              <a:rPr spc="-10" dirty="0"/>
              <a:t> </a:t>
            </a:r>
            <a:r>
              <a:rPr spc="-20" dirty="0"/>
              <a:t>Polarized</a:t>
            </a:r>
            <a:r>
              <a:rPr spc="-25" dirty="0"/>
              <a:t> </a:t>
            </a:r>
            <a:r>
              <a:rPr spc="-5" dirty="0"/>
              <a:t>Glasses</a:t>
            </a:r>
          </a:p>
        </p:txBody>
      </p:sp>
      <p:sp>
        <p:nvSpPr>
          <p:cNvPr id="3" name="object 3"/>
          <p:cNvSpPr txBox="1"/>
          <p:nvPr/>
        </p:nvSpPr>
        <p:spPr>
          <a:xfrm>
            <a:off x="714587" y="1525041"/>
            <a:ext cx="8458200" cy="1296509"/>
          </a:xfrm>
          <a:prstGeom prst="rect">
            <a:avLst/>
          </a:prstGeom>
        </p:spPr>
        <p:txBody>
          <a:bodyPr vert="horz" wrap="square" lIns="0" tIns="97790" rIns="0" bIns="0" rtlCol="0">
            <a:spAutoFit/>
          </a:bodyPr>
          <a:lstStyle/>
          <a:p>
            <a:pPr marL="355600" indent="-342900">
              <a:lnSpc>
                <a:spcPct val="100000"/>
              </a:lnSpc>
              <a:spcBef>
                <a:spcPts val="770"/>
              </a:spcBef>
              <a:buFont typeface="Arial MT"/>
              <a:buChar char="•"/>
              <a:tabLst>
                <a:tab pos="354965" algn="l"/>
                <a:tab pos="355600" algn="l"/>
              </a:tabLst>
            </a:pPr>
            <a:r>
              <a:rPr sz="3600" spc="-40" dirty="0">
                <a:solidFill>
                  <a:schemeClr val="bg1"/>
                </a:solidFill>
                <a:latin typeface="Calibri"/>
                <a:cs typeface="Calibri"/>
              </a:rPr>
              <a:t>Very</a:t>
            </a:r>
            <a:r>
              <a:rPr sz="3600" dirty="0">
                <a:solidFill>
                  <a:schemeClr val="bg1"/>
                </a:solidFill>
                <a:latin typeface="Calibri"/>
                <a:cs typeface="Calibri"/>
              </a:rPr>
              <a:t> </a:t>
            </a:r>
            <a:r>
              <a:rPr sz="3600" spc="-5" dirty="0">
                <a:solidFill>
                  <a:schemeClr val="bg1"/>
                </a:solidFill>
                <a:latin typeface="Calibri"/>
                <a:cs typeface="Calibri"/>
              </a:rPr>
              <a:t>cheap,</a:t>
            </a:r>
            <a:r>
              <a:rPr sz="3600" spc="5" dirty="0">
                <a:solidFill>
                  <a:schemeClr val="bg1"/>
                </a:solidFill>
                <a:latin typeface="Calibri"/>
                <a:cs typeface="Calibri"/>
              </a:rPr>
              <a:t> </a:t>
            </a:r>
            <a:r>
              <a:rPr sz="3600" spc="-10" dirty="0">
                <a:solidFill>
                  <a:schemeClr val="bg1"/>
                </a:solidFill>
                <a:latin typeface="Calibri"/>
                <a:cs typeface="Calibri"/>
              </a:rPr>
              <a:t>paper</a:t>
            </a:r>
            <a:r>
              <a:rPr sz="3600" spc="15" dirty="0">
                <a:solidFill>
                  <a:schemeClr val="bg1"/>
                </a:solidFill>
                <a:latin typeface="Calibri"/>
                <a:cs typeface="Calibri"/>
              </a:rPr>
              <a:t> </a:t>
            </a:r>
            <a:r>
              <a:rPr sz="3600" spc="-5" dirty="0">
                <a:solidFill>
                  <a:schemeClr val="bg1"/>
                </a:solidFill>
                <a:latin typeface="Calibri"/>
                <a:cs typeface="Calibri"/>
              </a:rPr>
              <a:t>+ </a:t>
            </a:r>
            <a:r>
              <a:rPr sz="3600" spc="-10" dirty="0">
                <a:solidFill>
                  <a:schemeClr val="bg1"/>
                </a:solidFill>
                <a:latin typeface="Calibri"/>
                <a:cs typeface="Calibri"/>
              </a:rPr>
              <a:t>plastic</a:t>
            </a:r>
            <a:r>
              <a:rPr sz="3600" spc="15" dirty="0">
                <a:solidFill>
                  <a:schemeClr val="bg1"/>
                </a:solidFill>
                <a:latin typeface="Calibri"/>
                <a:cs typeface="Calibri"/>
              </a:rPr>
              <a:t> </a:t>
            </a:r>
            <a:r>
              <a:rPr sz="3600" spc="-25" dirty="0">
                <a:solidFill>
                  <a:schemeClr val="bg1"/>
                </a:solidFill>
                <a:latin typeface="Calibri"/>
                <a:cs typeface="Calibri"/>
              </a:rPr>
              <a:t>foil</a:t>
            </a:r>
            <a:endParaRPr sz="3600">
              <a:solidFill>
                <a:schemeClr val="bg1"/>
              </a:solidFill>
              <a:latin typeface="Calibri"/>
              <a:cs typeface="Calibri"/>
            </a:endParaRPr>
          </a:p>
          <a:p>
            <a:pPr marL="355600" indent="-342900">
              <a:lnSpc>
                <a:spcPct val="100000"/>
              </a:lnSpc>
              <a:spcBef>
                <a:spcPts val="675"/>
              </a:spcBef>
              <a:buFont typeface="Arial MT"/>
              <a:buChar char="•"/>
              <a:tabLst>
                <a:tab pos="354965" algn="l"/>
                <a:tab pos="355600" algn="l"/>
              </a:tabLst>
            </a:pPr>
            <a:r>
              <a:rPr sz="3600" spc="-35" dirty="0">
                <a:solidFill>
                  <a:schemeClr val="bg1"/>
                </a:solidFill>
                <a:latin typeface="Calibri"/>
                <a:cs typeface="Calibri"/>
              </a:rPr>
              <a:t>Trick:</a:t>
            </a:r>
            <a:r>
              <a:rPr sz="3600" spc="-5" dirty="0">
                <a:solidFill>
                  <a:schemeClr val="bg1"/>
                </a:solidFill>
                <a:latin typeface="Calibri"/>
                <a:cs typeface="Calibri"/>
              </a:rPr>
              <a:t> </a:t>
            </a:r>
            <a:r>
              <a:rPr sz="3600" spc="-10" dirty="0">
                <a:solidFill>
                  <a:schemeClr val="bg1"/>
                </a:solidFill>
                <a:latin typeface="Calibri"/>
                <a:cs typeface="Calibri"/>
              </a:rPr>
              <a:t>use</a:t>
            </a:r>
            <a:r>
              <a:rPr sz="3600" spc="15" dirty="0">
                <a:solidFill>
                  <a:schemeClr val="bg1"/>
                </a:solidFill>
                <a:latin typeface="Calibri"/>
                <a:cs typeface="Calibri"/>
              </a:rPr>
              <a:t> </a:t>
            </a:r>
            <a:r>
              <a:rPr sz="3600" spc="-5" dirty="0">
                <a:solidFill>
                  <a:schemeClr val="bg1"/>
                </a:solidFill>
                <a:latin typeface="Calibri"/>
                <a:cs typeface="Calibri"/>
              </a:rPr>
              <a:t>+/-45°-&gt;</a:t>
            </a:r>
            <a:r>
              <a:rPr sz="3600" spc="60" dirty="0">
                <a:solidFill>
                  <a:schemeClr val="bg1"/>
                </a:solidFill>
                <a:latin typeface="Calibri"/>
                <a:cs typeface="Calibri"/>
              </a:rPr>
              <a:t> </a:t>
            </a:r>
            <a:r>
              <a:rPr sz="3600" spc="-5" dirty="0">
                <a:solidFill>
                  <a:schemeClr val="bg1"/>
                </a:solidFill>
                <a:latin typeface="Calibri"/>
                <a:cs typeface="Calibri"/>
              </a:rPr>
              <a:t>no</a:t>
            </a:r>
            <a:r>
              <a:rPr sz="3600" dirty="0">
                <a:solidFill>
                  <a:schemeClr val="bg1"/>
                </a:solidFill>
                <a:latin typeface="Calibri"/>
                <a:cs typeface="Calibri"/>
              </a:rPr>
              <a:t> </a:t>
            </a:r>
            <a:r>
              <a:rPr sz="3600" spc="-15" dirty="0">
                <a:solidFill>
                  <a:schemeClr val="bg1"/>
                </a:solidFill>
                <a:latin typeface="Calibri"/>
                <a:cs typeface="Calibri"/>
              </a:rPr>
              <a:t>wrong</a:t>
            </a:r>
            <a:r>
              <a:rPr sz="3600" spc="10" dirty="0">
                <a:solidFill>
                  <a:schemeClr val="bg1"/>
                </a:solidFill>
                <a:latin typeface="Calibri"/>
                <a:cs typeface="Calibri"/>
              </a:rPr>
              <a:t> </a:t>
            </a:r>
            <a:r>
              <a:rPr sz="3600" spc="-10" dirty="0">
                <a:solidFill>
                  <a:schemeClr val="bg1"/>
                </a:solidFill>
                <a:latin typeface="Calibri"/>
                <a:cs typeface="Calibri"/>
              </a:rPr>
              <a:t>side</a:t>
            </a:r>
            <a:r>
              <a:rPr sz="3600" spc="10" dirty="0">
                <a:solidFill>
                  <a:schemeClr val="bg1"/>
                </a:solidFill>
                <a:latin typeface="Calibri"/>
                <a:cs typeface="Calibri"/>
              </a:rPr>
              <a:t> </a:t>
            </a:r>
            <a:r>
              <a:rPr sz="3600" spc="-10" dirty="0">
                <a:solidFill>
                  <a:schemeClr val="bg1"/>
                </a:solidFill>
                <a:latin typeface="Calibri"/>
                <a:cs typeface="Calibri"/>
              </a:rPr>
              <a:t>wearing</a:t>
            </a:r>
            <a:endParaRPr sz="3600">
              <a:solidFill>
                <a:schemeClr val="bg1"/>
              </a:solidFill>
              <a:latin typeface="Calibri"/>
              <a:cs typeface="Calibri"/>
            </a:endParaRPr>
          </a:p>
        </p:txBody>
      </p:sp>
      <p:pic>
        <p:nvPicPr>
          <p:cNvPr id="4" name="object 4"/>
          <p:cNvPicPr/>
          <p:nvPr/>
        </p:nvPicPr>
        <p:blipFill>
          <a:blip r:embed="rId2" cstate="print"/>
          <a:stretch>
            <a:fillRect/>
          </a:stretch>
        </p:blipFill>
        <p:spPr>
          <a:xfrm>
            <a:off x="814831" y="2976389"/>
            <a:ext cx="10213171" cy="1914045"/>
          </a:xfrm>
          <a:prstGeom prst="rect">
            <a:avLst/>
          </a:prstGeom>
        </p:spPr>
      </p:pic>
      <p:sp>
        <p:nvSpPr>
          <p:cNvPr id="5" name="object 5"/>
          <p:cNvSpPr txBox="1"/>
          <p:nvPr/>
        </p:nvSpPr>
        <p:spPr>
          <a:xfrm>
            <a:off x="84667" y="6549034"/>
            <a:ext cx="221572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E7E7E"/>
                </a:solidFill>
                <a:latin typeface="Arial MT"/>
                <a:cs typeface="Arial MT"/>
              </a:rPr>
              <a:t>Source:</a:t>
            </a:r>
            <a:r>
              <a:rPr sz="1800" spc="-55" dirty="0">
                <a:solidFill>
                  <a:srgbClr val="7E7E7E"/>
                </a:solidFill>
                <a:latin typeface="Arial MT"/>
                <a:cs typeface="Arial MT"/>
              </a:rPr>
              <a:t> </a:t>
            </a:r>
            <a:r>
              <a:rPr sz="1800" spc="-5" dirty="0">
                <a:solidFill>
                  <a:srgbClr val="7E7E7E"/>
                </a:solidFill>
                <a:latin typeface="Arial MT"/>
                <a:cs typeface="Arial MT"/>
              </a:rPr>
              <a:t>[Kau16]</a:t>
            </a:r>
            <a:endParaRPr sz="1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6852073" cy="574040"/>
          </a:xfrm>
          <a:prstGeom prst="rect">
            <a:avLst/>
          </a:prstGeom>
        </p:spPr>
        <p:txBody>
          <a:bodyPr vert="horz" wrap="square" lIns="0" tIns="12700" rIns="0" bIns="0" rtlCol="0">
            <a:spAutoFit/>
          </a:bodyPr>
          <a:lstStyle/>
          <a:p>
            <a:pPr marL="12700">
              <a:lnSpc>
                <a:spcPct val="100000"/>
              </a:lnSpc>
              <a:spcBef>
                <a:spcPts val="100"/>
              </a:spcBef>
            </a:pPr>
            <a:r>
              <a:rPr spc="-20" dirty="0"/>
              <a:t>Passive</a:t>
            </a:r>
            <a:r>
              <a:rPr spc="-10" dirty="0"/>
              <a:t> </a:t>
            </a:r>
            <a:r>
              <a:rPr spc="-20" dirty="0"/>
              <a:t>Stereo</a:t>
            </a:r>
            <a:r>
              <a:rPr spc="-35" dirty="0"/>
              <a:t> </a:t>
            </a:r>
            <a:r>
              <a:rPr dirty="0"/>
              <a:t>–</a:t>
            </a:r>
            <a:r>
              <a:rPr spc="-10" dirty="0"/>
              <a:t> </a:t>
            </a:r>
            <a:r>
              <a:rPr spc="-10"/>
              <a:t>INFITEC </a:t>
            </a:r>
            <a:endParaRPr spc="-5" dirty="0"/>
          </a:p>
        </p:txBody>
      </p:sp>
      <p:pic>
        <p:nvPicPr>
          <p:cNvPr id="3" name="object 3"/>
          <p:cNvPicPr/>
          <p:nvPr/>
        </p:nvPicPr>
        <p:blipFill>
          <a:blip r:embed="rId2" cstate="print"/>
          <a:stretch>
            <a:fillRect/>
          </a:stretch>
        </p:blipFill>
        <p:spPr>
          <a:xfrm>
            <a:off x="1391919" y="1248168"/>
            <a:ext cx="9113679" cy="51297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762" y="124714"/>
            <a:ext cx="6476153" cy="574040"/>
          </a:xfrm>
          <a:prstGeom prst="rect">
            <a:avLst/>
          </a:prstGeom>
        </p:spPr>
        <p:txBody>
          <a:bodyPr vert="horz" wrap="square" lIns="0" tIns="12700" rIns="0" bIns="0" rtlCol="0">
            <a:spAutoFit/>
          </a:bodyPr>
          <a:lstStyle/>
          <a:p>
            <a:pPr marL="12700">
              <a:lnSpc>
                <a:spcPct val="100000"/>
              </a:lnSpc>
              <a:spcBef>
                <a:spcPts val="100"/>
              </a:spcBef>
            </a:pPr>
            <a:r>
              <a:rPr lang="en-US" dirty="0" err="1" smtClean="0"/>
              <a:t>Freeviewing</a:t>
            </a:r>
            <a:endParaRPr spc="-35" dirty="0"/>
          </a:p>
        </p:txBody>
      </p:sp>
      <p:sp>
        <p:nvSpPr>
          <p:cNvPr id="3" name="object 3"/>
          <p:cNvSpPr txBox="1"/>
          <p:nvPr/>
        </p:nvSpPr>
        <p:spPr>
          <a:xfrm>
            <a:off x="228600" y="1143000"/>
            <a:ext cx="11506200" cy="5084725"/>
          </a:xfrm>
          <a:prstGeom prst="rect">
            <a:avLst/>
          </a:prstGeom>
        </p:spPr>
        <p:txBody>
          <a:bodyPr vert="horz" wrap="square" lIns="0" tIns="97790" rIns="0" bIns="0" rtlCol="0">
            <a:spAutoFit/>
          </a:bodyPr>
          <a:lstStyle/>
          <a:p>
            <a:r>
              <a:rPr lang="en-US" sz="3600" dirty="0" err="1" smtClean="0">
                <a:solidFill>
                  <a:schemeClr val="bg1"/>
                </a:solidFill>
              </a:rPr>
              <a:t>Freeviewing</a:t>
            </a:r>
            <a:r>
              <a:rPr lang="en-US" sz="3600" dirty="0" smtClean="0">
                <a:solidFill>
                  <a:schemeClr val="bg1"/>
                </a:solidFill>
              </a:rPr>
              <a:t> is viewing a side-by-side image pair without using a viewing device. Two methods are available to </a:t>
            </a:r>
            <a:r>
              <a:rPr lang="en-US" sz="3600" dirty="0" err="1" smtClean="0">
                <a:solidFill>
                  <a:schemeClr val="bg1"/>
                </a:solidFill>
              </a:rPr>
              <a:t>freeview</a:t>
            </a:r>
            <a:r>
              <a:rPr lang="en-US" sz="3600" dirty="0" smtClean="0">
                <a:solidFill>
                  <a:schemeClr val="bg1"/>
                </a:solidFill>
              </a:rPr>
              <a:t>:</a:t>
            </a:r>
          </a:p>
          <a:p>
            <a:endParaRPr lang="en-US" sz="3600" dirty="0" smtClean="0">
              <a:solidFill>
                <a:schemeClr val="bg1"/>
              </a:solidFill>
            </a:endParaRPr>
          </a:p>
          <a:p>
            <a:r>
              <a:rPr lang="en-US" sz="3600" b="1" dirty="0" smtClean="0">
                <a:solidFill>
                  <a:schemeClr val="bg1"/>
                </a:solidFill>
              </a:rPr>
              <a:t>The parallel viewing</a:t>
            </a:r>
            <a:r>
              <a:rPr lang="en-US" sz="3600" dirty="0" smtClean="0">
                <a:solidFill>
                  <a:schemeClr val="bg1"/>
                </a:solidFill>
              </a:rPr>
              <a:t> </a:t>
            </a:r>
          </a:p>
          <a:p>
            <a:r>
              <a:rPr lang="en-US" sz="3600" dirty="0" smtClean="0">
                <a:solidFill>
                  <a:schemeClr val="bg1"/>
                </a:solidFill>
              </a:rPr>
              <a:t>method uses an image pair with the left-eye image on the left and the right-eye image on the right. The fused three-dimensional image appears larger and more distant than the two actual images, making it possible to convincingly simulate a life-size scene.</a:t>
            </a:r>
            <a:endParaRPr lang="en-US" sz="3600" dirty="0">
              <a:solidFill>
                <a:schemeClr val="bg1"/>
              </a:solidFill>
            </a:endParaRPr>
          </a:p>
        </p:txBody>
      </p:sp>
      <p:sp>
        <p:nvSpPr>
          <p:cNvPr id="4" name="object 4"/>
          <p:cNvSpPr txBox="1"/>
          <p:nvPr/>
        </p:nvSpPr>
        <p:spPr>
          <a:xfrm>
            <a:off x="84667" y="6549034"/>
            <a:ext cx="221572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E7E7E"/>
                </a:solidFill>
                <a:latin typeface="Arial MT"/>
                <a:cs typeface="Arial MT"/>
              </a:rPr>
              <a:t>Source:</a:t>
            </a:r>
            <a:r>
              <a:rPr sz="1800" spc="-55" dirty="0">
                <a:solidFill>
                  <a:srgbClr val="7E7E7E"/>
                </a:solidFill>
                <a:latin typeface="Arial MT"/>
                <a:cs typeface="Arial MT"/>
              </a:rPr>
              <a:t> </a:t>
            </a:r>
            <a:r>
              <a:rPr sz="1800" spc="-5" dirty="0">
                <a:solidFill>
                  <a:srgbClr val="7E7E7E"/>
                </a:solidFill>
                <a:latin typeface="Arial MT"/>
                <a:cs typeface="Arial MT"/>
              </a:rPr>
              <a:t>[Kau16]</a:t>
            </a:r>
            <a:endParaRPr sz="18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36193" y="1166194"/>
            <a:ext cx="10704195" cy="4924425"/>
          </a:xfrm>
        </p:spPr>
        <p:txBody>
          <a:bodyPr/>
          <a:lstStyle/>
          <a:p>
            <a:r>
              <a:rPr lang="en-US" sz="4000" b="1" dirty="0" smtClean="0"/>
              <a:t>The cross-eyed</a:t>
            </a:r>
            <a:r>
              <a:rPr lang="en-US" sz="4000" dirty="0" smtClean="0"/>
              <a:t> </a:t>
            </a:r>
          </a:p>
          <a:p>
            <a:r>
              <a:rPr lang="en-US" sz="4000" dirty="0" smtClean="0"/>
              <a:t>viewing method swaps the left and right eye images so that they will be correctly seen cross-eyed, the left eye viewing the image on the right and vice versa. The fused three-dimensional image appears to be smaller and closer than the actual images, so that large objects and scenes appear miniaturized</a:t>
            </a: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smtClean="0"/>
              <a:t>Shutter system</a:t>
            </a:r>
            <a:r>
              <a:rPr lang="en-US" i="1" dirty="0" smtClean="0"/>
              <a:t/>
            </a:r>
            <a:br>
              <a:rPr lang="en-US" i="1" dirty="0" smtClean="0"/>
            </a:br>
            <a:endParaRPr lang="en-US" dirty="0"/>
          </a:p>
        </p:txBody>
      </p:sp>
      <p:sp>
        <p:nvSpPr>
          <p:cNvPr id="3" name="Text Placeholder 2"/>
          <p:cNvSpPr>
            <a:spLocks noGrp="1"/>
          </p:cNvSpPr>
          <p:nvPr>
            <p:ph type="body" idx="1"/>
          </p:nvPr>
        </p:nvSpPr>
        <p:spPr>
          <a:xfrm>
            <a:off x="736193" y="1166194"/>
            <a:ext cx="10704195" cy="5355312"/>
          </a:xfrm>
        </p:spPr>
        <p:txBody>
          <a:bodyPr/>
          <a:lstStyle/>
          <a:p>
            <a:r>
              <a:rPr lang="en-US" sz="2800" dirty="0" smtClean="0"/>
              <a:t>A shutter system works by openly presenting the image intended for the left eye while blocking the right eye's view, then presenting the right-eye image while blocking the left eye, and repeating this so rapidly that the interruptions do not interfere with the perceived fusion of the two images into a single 3D image.</a:t>
            </a:r>
          </a:p>
          <a:p>
            <a:r>
              <a:rPr lang="en-US" sz="2800" dirty="0" smtClean="0"/>
              <a:t>It generally uses liquid crystal shutter glasses. Each eye's glass contains a liquid crystal layer which has the property of becoming dark when voltage is applied, being otherwise transparent. The glasses are controlled by a timing signal that allows the glasses to alternately darken over one eye, and then the other, in synchronization with the refresh rate of the screen.</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smtClean="0"/>
              <a:t>Polarization systems</a:t>
            </a:r>
            <a:r>
              <a:rPr lang="en-US" i="1" dirty="0" smtClean="0"/>
              <a:t/>
            </a:r>
            <a:br>
              <a:rPr lang="en-US" i="1" dirty="0" smtClean="0"/>
            </a:br>
            <a:endParaRPr lang="en-US" dirty="0"/>
          </a:p>
        </p:txBody>
      </p:sp>
      <p:sp>
        <p:nvSpPr>
          <p:cNvPr id="3" name="Text Placeholder 2"/>
          <p:cNvSpPr>
            <a:spLocks noGrp="1"/>
          </p:cNvSpPr>
          <p:nvPr>
            <p:ph type="body" idx="1"/>
          </p:nvPr>
        </p:nvSpPr>
        <p:spPr>
          <a:xfrm>
            <a:off x="736193" y="1166194"/>
            <a:ext cx="10704195" cy="2585323"/>
          </a:xfrm>
        </p:spPr>
        <p:txBody>
          <a:bodyPr/>
          <a:lstStyle/>
          <a:p>
            <a:r>
              <a:rPr lang="en-US" sz="2800" dirty="0" smtClean="0"/>
              <a:t>To present stereoscopic pictures, two images are projected superimposed onto the same screen through </a:t>
            </a:r>
            <a:r>
              <a:rPr lang="en-US" sz="2800" u="sng" dirty="0" smtClean="0">
                <a:hlinkClick r:id="rId2" tooltip="Polarizer"/>
              </a:rPr>
              <a:t>polarizing</a:t>
            </a:r>
            <a:r>
              <a:rPr lang="en-US" sz="2800" dirty="0" smtClean="0"/>
              <a:t> filters or presented on a </a:t>
            </a:r>
            <a:r>
              <a:rPr lang="en-US" sz="2800" u="sng" dirty="0" smtClean="0">
                <a:hlinkClick r:id="rId3" tooltip="Display device"/>
              </a:rPr>
              <a:t>display</a:t>
            </a:r>
            <a:r>
              <a:rPr lang="en-US" sz="2800" dirty="0" smtClean="0"/>
              <a:t> with polarized filters. For projection, a silver screen is used so that polarization is preserved. On most passive displays every other row of pixels is polarized for one eye or the </a:t>
            </a:r>
            <a:r>
              <a:rPr lang="en-US" sz="2800" dirty="0" err="1" smtClean="0"/>
              <a:t>other.This</a:t>
            </a:r>
            <a:r>
              <a:rPr lang="en-US" sz="2800" dirty="0" smtClean="0"/>
              <a:t> method is also known as being interlaced</a:t>
            </a:r>
            <a:endParaRPr lang="en-US" sz="2800" dirty="0"/>
          </a:p>
        </p:txBody>
      </p:sp>
      <p:pic>
        <p:nvPicPr>
          <p:cNvPr id="4" name="Picture 3" descr="https://upload.wikimedia.org/wikipedia/commons/thumb/4/46/Passive-3d-tv-technology.jpg/220px-Passive-3d-tv-technology.jpg">
            <a:hlinkClick r:id="rId4"/>
          </p:cNvPr>
          <p:cNvPicPr/>
          <p:nvPr/>
        </p:nvPicPr>
        <p:blipFill>
          <a:blip r:embed="rId5">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724400" y="4038600"/>
            <a:ext cx="3962400" cy="25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smtClean="0"/>
              <a:t>Interference filter systems</a:t>
            </a:r>
            <a:r>
              <a:rPr lang="en-US" i="1" dirty="0" smtClean="0"/>
              <a:t/>
            </a:r>
            <a:br>
              <a:rPr lang="en-US" i="1" dirty="0" smtClean="0"/>
            </a:br>
            <a:endParaRPr lang="en-US" dirty="0"/>
          </a:p>
        </p:txBody>
      </p:sp>
      <p:sp>
        <p:nvSpPr>
          <p:cNvPr id="3" name="Text Placeholder 2"/>
          <p:cNvSpPr>
            <a:spLocks noGrp="1"/>
          </p:cNvSpPr>
          <p:nvPr>
            <p:ph type="body" idx="1"/>
          </p:nvPr>
        </p:nvSpPr>
        <p:spPr>
          <a:xfrm>
            <a:off x="736193" y="1166194"/>
            <a:ext cx="10704195" cy="3877985"/>
          </a:xfrm>
        </p:spPr>
        <p:txBody>
          <a:bodyPr/>
          <a:lstStyle/>
          <a:p>
            <a:r>
              <a:rPr lang="en-US" sz="3600" dirty="0" smtClean="0"/>
              <a:t>This technique uses specific wavelengths of red, green, and blue for the right eye, and different wavelengths of red, green, and blue for the left eye. Eyeglasses which filter out the very specific wavelengths allow the wearer to see a full color 3D image. It is also known as </a:t>
            </a:r>
            <a:r>
              <a:rPr lang="en-US" sz="3600" b="1" dirty="0" smtClean="0"/>
              <a:t>spectral comb filtering</a:t>
            </a:r>
            <a:r>
              <a:rPr lang="en-US" sz="3600" dirty="0" smtClean="0"/>
              <a:t> or </a:t>
            </a:r>
            <a:r>
              <a:rPr lang="en-US" sz="3600" b="1" dirty="0" smtClean="0"/>
              <a:t>wavelength multiplex visualization</a:t>
            </a:r>
            <a:r>
              <a:rPr lang="en-US" sz="3600" dirty="0" smtClean="0"/>
              <a:t> or </a:t>
            </a:r>
            <a:r>
              <a:rPr lang="en-US" sz="3600" b="1" dirty="0" smtClean="0"/>
              <a:t>super-anaglyph</a:t>
            </a:r>
            <a:r>
              <a:rPr lang="en-US" sz="3600" dirty="0" smtClean="0"/>
              <a:t>. </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smtClean="0"/>
              <a:t>Color anaglyph systems</a:t>
            </a:r>
            <a:r>
              <a:rPr lang="en-US" i="1" dirty="0" smtClean="0"/>
              <a:t/>
            </a:r>
            <a:br>
              <a:rPr lang="en-US" i="1" dirty="0" smtClean="0"/>
            </a:br>
            <a:endParaRPr lang="en-US" dirty="0"/>
          </a:p>
        </p:txBody>
      </p:sp>
      <p:sp>
        <p:nvSpPr>
          <p:cNvPr id="3" name="Text Placeholder 2"/>
          <p:cNvSpPr>
            <a:spLocks noGrp="1"/>
          </p:cNvSpPr>
          <p:nvPr>
            <p:ph type="body" idx="1"/>
          </p:nvPr>
        </p:nvSpPr>
        <p:spPr>
          <a:xfrm>
            <a:off x="736193" y="1166194"/>
            <a:ext cx="10704195" cy="4431983"/>
          </a:xfrm>
        </p:spPr>
        <p:txBody>
          <a:bodyPr/>
          <a:lstStyle/>
          <a:p>
            <a:r>
              <a:rPr lang="en-US" sz="3600" dirty="0" smtClean="0"/>
              <a:t>Anaglyph 3D is the name given to the stereoscopic 3D effect achieved by means of encoding each eye's image using filters of different (usually chromatically opposite) colors, typically </a:t>
            </a:r>
            <a:r>
              <a:rPr lang="en-US" sz="3600" u="sng" dirty="0" smtClean="0">
                <a:hlinkClick r:id="rId2" tooltip="Red"/>
              </a:rPr>
              <a:t>red</a:t>
            </a:r>
            <a:r>
              <a:rPr lang="en-US" sz="3600" dirty="0" smtClean="0"/>
              <a:t> and </a:t>
            </a:r>
            <a:r>
              <a:rPr lang="en-US" sz="3600" u="sng" dirty="0" smtClean="0">
                <a:hlinkClick r:id="rId3" tooltip="Cyan"/>
              </a:rPr>
              <a:t>cyan</a:t>
            </a:r>
            <a:r>
              <a:rPr lang="en-US" sz="3600" dirty="0" smtClean="0"/>
              <a:t>. Red-cyan filters can be used because our vision processing systems use red and cyan comparisons, as well as blue and yellow, to determine the color and contours of objects.</a:t>
            </a:r>
            <a:endParaRPr lang="en-US" sz="3600" dirty="0"/>
          </a:p>
        </p:txBody>
      </p:sp>
      <p:pic>
        <p:nvPicPr>
          <p:cNvPr id="4" name="Picture 3" descr="C:\Users\Admin\AppData\Local\Microsoft\Windows\Temporary Internet Files\Content.Word\New Picture (2).bmp"/>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8610600" y="4953000"/>
            <a:ext cx="2176272" cy="16424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smtClean="0"/>
              <a:t>Holography</a:t>
            </a:r>
            <a:r>
              <a:rPr lang="en-US" i="1" dirty="0" smtClean="0"/>
              <a:t/>
            </a:r>
            <a:br>
              <a:rPr lang="en-US" i="1" dirty="0" smtClean="0"/>
            </a:br>
            <a:endParaRPr lang="en-US" dirty="0"/>
          </a:p>
        </p:txBody>
      </p:sp>
      <p:sp>
        <p:nvSpPr>
          <p:cNvPr id="3" name="Text Placeholder 2"/>
          <p:cNvSpPr>
            <a:spLocks noGrp="1"/>
          </p:cNvSpPr>
          <p:nvPr>
            <p:ph type="body" idx="1"/>
          </p:nvPr>
        </p:nvSpPr>
        <p:spPr>
          <a:xfrm>
            <a:off x="736193" y="1166194"/>
            <a:ext cx="10704195" cy="3939540"/>
          </a:xfrm>
        </p:spPr>
        <p:txBody>
          <a:bodyPr/>
          <a:lstStyle/>
          <a:p>
            <a:r>
              <a:rPr lang="en-US" sz="3200" u="sng" dirty="0" smtClean="0">
                <a:hlinkClick r:id="rId2" tooltip="Laser"/>
              </a:rPr>
              <a:t>Laser</a:t>
            </a:r>
            <a:r>
              <a:rPr lang="en-US" sz="3200" dirty="0" smtClean="0"/>
              <a:t> holography, in its original "pure" form of the photographic </a:t>
            </a:r>
            <a:r>
              <a:rPr lang="en-US" sz="3200" i="1" dirty="0" smtClean="0"/>
              <a:t>transmission hologram</a:t>
            </a:r>
            <a:r>
              <a:rPr lang="en-US" sz="3200" dirty="0" smtClean="0"/>
              <a:t>, is the only technology yet created which can reproduce an object or scene with such complete realism that the reproduction is visually indistinguishable from the original, given the original lighting conditions. It creates a </a:t>
            </a:r>
            <a:r>
              <a:rPr lang="en-US" sz="3200" u="sng" dirty="0" smtClean="0">
                <a:hlinkClick r:id="rId3" tooltip="Light field"/>
              </a:rPr>
              <a:t>light field</a:t>
            </a:r>
            <a:r>
              <a:rPr lang="en-US" sz="3200" dirty="0" smtClean="0"/>
              <a:t> identical to that which emanated from the original scene, with </a:t>
            </a:r>
            <a:r>
              <a:rPr lang="en-US" sz="3200" u="sng" dirty="0" smtClean="0">
                <a:hlinkClick r:id="rId4" tooltip="Parallax"/>
              </a:rPr>
              <a:t>parallax</a:t>
            </a:r>
            <a:r>
              <a:rPr lang="en-US" sz="3200" dirty="0" smtClean="0"/>
              <a:t> about all axes and a very wide viewing angle.</a:t>
            </a: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Volumetric displays</a:t>
            </a:r>
            <a:endParaRPr lang="en-US" dirty="0"/>
          </a:p>
        </p:txBody>
      </p:sp>
      <p:sp>
        <p:nvSpPr>
          <p:cNvPr id="3" name="Text Placeholder 2"/>
          <p:cNvSpPr>
            <a:spLocks noGrp="1"/>
          </p:cNvSpPr>
          <p:nvPr>
            <p:ph type="body" idx="1"/>
          </p:nvPr>
        </p:nvSpPr>
        <p:spPr>
          <a:xfrm>
            <a:off x="736193" y="1166194"/>
            <a:ext cx="10704195" cy="3631763"/>
          </a:xfrm>
        </p:spPr>
        <p:txBody>
          <a:bodyPr/>
          <a:lstStyle/>
          <a:p>
            <a:r>
              <a:rPr lang="en-US" sz="3600" dirty="0" smtClean="0"/>
              <a:t>Volumetric displays use some physical mechanism to display points of light within a volume. Such displays use </a:t>
            </a:r>
            <a:r>
              <a:rPr lang="en-US" sz="3600" u="sng" dirty="0" err="1" smtClean="0">
                <a:hlinkClick r:id="rId2" tooltip="Voxel"/>
              </a:rPr>
              <a:t>voxels</a:t>
            </a:r>
            <a:r>
              <a:rPr lang="en-US" sz="3600" dirty="0" smtClean="0"/>
              <a:t> instead of </a:t>
            </a:r>
            <a:r>
              <a:rPr lang="en-US" sz="3600" u="sng" dirty="0" smtClean="0">
                <a:hlinkClick r:id="rId3" tooltip="Pixel"/>
              </a:rPr>
              <a:t>pixels</a:t>
            </a:r>
            <a:r>
              <a:rPr lang="en-US" sz="3600" dirty="0" smtClean="0"/>
              <a:t>. Volumetric displays include </a:t>
            </a:r>
            <a:r>
              <a:rPr lang="en-US" sz="3600" dirty="0" err="1" smtClean="0"/>
              <a:t>multiplanar</a:t>
            </a:r>
            <a:r>
              <a:rPr lang="en-US" sz="3600" dirty="0" smtClean="0"/>
              <a:t> displays, which have multiple display planes stacked up, and rotating panel displays, where a rotating panel sweeps out a volume.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smtClean="0"/>
              <a:t>Cathode Ray Tube</a:t>
            </a:r>
            <a:br>
              <a:rPr lang="en-US" dirty="0" smtClean="0"/>
            </a:br>
            <a:endParaRPr lang="en-US" dirty="0"/>
          </a:p>
        </p:txBody>
      </p:sp>
      <p:sp>
        <p:nvSpPr>
          <p:cNvPr id="3" name="Text Placeholder 2"/>
          <p:cNvSpPr>
            <a:spLocks noGrp="1"/>
          </p:cNvSpPr>
          <p:nvPr>
            <p:ph type="body" idx="1"/>
          </p:nvPr>
        </p:nvSpPr>
        <p:spPr>
          <a:xfrm>
            <a:off x="736193" y="1166195"/>
            <a:ext cx="10704195" cy="1661993"/>
          </a:xfrm>
        </p:spPr>
        <p:txBody>
          <a:bodyPr/>
          <a:lstStyle/>
          <a:p>
            <a:r>
              <a:rPr lang="en-US" sz="3600" dirty="0" smtClean="0"/>
              <a:t>The primary output device in a graphical system is the video monitor. The main element of a video monitor is the </a:t>
            </a:r>
            <a:r>
              <a:rPr lang="en-US" sz="3600" b="1" dirty="0" smtClean="0"/>
              <a:t>Cathode Ray Tube </a:t>
            </a:r>
            <a:r>
              <a:rPr lang="en-US" sz="3600" dirty="0" smtClean="0"/>
              <a:t>CRT</a:t>
            </a:r>
            <a:endParaRPr lang="en-US" sz="3600" dirty="0"/>
          </a:p>
        </p:txBody>
      </p:sp>
      <p:pic>
        <p:nvPicPr>
          <p:cNvPr id="4" name="Picture 3" descr="Cathode Ray Tube"/>
          <p:cNvPicPr/>
          <p:nvPr/>
        </p:nvPicPr>
        <p:blipFill>
          <a:blip r:embed="rId2"/>
          <a:srcRect/>
          <a:stretch>
            <a:fillRect/>
          </a:stretch>
        </p:blipFill>
        <p:spPr bwMode="auto">
          <a:xfrm>
            <a:off x="2819401" y="3684907"/>
            <a:ext cx="6574791" cy="317309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pPr lvl="0"/>
            <a:r>
              <a:rPr lang="en-US" dirty="0" smtClean="0"/>
              <a:t>Integral imaging</a:t>
            </a:r>
            <a:r>
              <a:rPr lang="en-US" i="1" dirty="0" smtClean="0"/>
              <a:t/>
            </a:r>
            <a:br>
              <a:rPr lang="en-US" i="1" dirty="0" smtClean="0"/>
            </a:br>
            <a:endParaRPr lang="en-US" dirty="0"/>
          </a:p>
        </p:txBody>
      </p:sp>
      <p:sp>
        <p:nvSpPr>
          <p:cNvPr id="3" name="Text Placeholder 2"/>
          <p:cNvSpPr>
            <a:spLocks noGrp="1"/>
          </p:cNvSpPr>
          <p:nvPr>
            <p:ph type="body" idx="1"/>
          </p:nvPr>
        </p:nvSpPr>
        <p:spPr>
          <a:xfrm>
            <a:off x="736193" y="1166194"/>
            <a:ext cx="10704195" cy="4431983"/>
          </a:xfrm>
        </p:spPr>
        <p:txBody>
          <a:bodyPr/>
          <a:lstStyle/>
          <a:p>
            <a:r>
              <a:rPr lang="en-US" sz="3600" dirty="0" smtClean="0"/>
              <a:t>Integral imaging is a technique for producing 3D displays which are Both  </a:t>
            </a:r>
            <a:r>
              <a:rPr lang="en-US" sz="3600" u="sng" dirty="0" err="1" smtClean="0">
                <a:hlinkClick r:id="rId2" tooltip="Autostereoscopy"/>
              </a:rPr>
              <a:t>autostereoscopic</a:t>
            </a:r>
            <a:r>
              <a:rPr lang="en-US" sz="3600" dirty="0" smtClean="0"/>
              <a:t>   and </a:t>
            </a:r>
          </a:p>
          <a:p>
            <a:r>
              <a:rPr lang="en-US" sz="3600" u="sng" dirty="0" err="1" smtClean="0">
                <a:hlinkClick r:id="rId3" tooltip="Multiscopy"/>
              </a:rPr>
              <a:t>multiscopic</a:t>
            </a:r>
            <a:r>
              <a:rPr lang="en-US" sz="3600" dirty="0" smtClean="0"/>
              <a:t>, </a:t>
            </a:r>
          </a:p>
          <a:p>
            <a:r>
              <a:rPr lang="en-US" sz="3600" dirty="0" smtClean="0"/>
              <a:t>meaning that the 3D image is viewed without the use of special glasses and different aspects are seen when it is viewed from positions that differ either horizontally or vertically. </a:t>
            </a:r>
          </a:p>
          <a:p>
            <a:r>
              <a:rPr lang="en-US" sz="3600" dirty="0" smtClean="0"/>
              <a:t>This is achieved by using an array of </a:t>
            </a:r>
            <a:r>
              <a:rPr lang="en-US" sz="3600" u="sng" dirty="0" err="1" smtClean="0">
                <a:hlinkClick r:id="rId4" tooltip="Microlens"/>
              </a:rPr>
              <a:t>microlenses</a:t>
            </a:r>
            <a:r>
              <a:rPr lang="en-US" sz="3600" dirty="0" smtClean="0"/>
              <a:t> </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smtClean="0"/>
              <a:t>SOFTWARE FOR STEREOSCOPY</a:t>
            </a:r>
            <a:br>
              <a:rPr lang="en-US" dirty="0" smtClean="0"/>
            </a:br>
            <a:endParaRPr lang="en-US" dirty="0"/>
          </a:p>
        </p:txBody>
      </p:sp>
      <p:sp>
        <p:nvSpPr>
          <p:cNvPr id="3" name="Text Placeholder 2"/>
          <p:cNvSpPr>
            <a:spLocks noGrp="1"/>
          </p:cNvSpPr>
          <p:nvPr>
            <p:ph type="body" idx="1"/>
          </p:nvPr>
        </p:nvSpPr>
        <p:spPr>
          <a:xfrm>
            <a:off x="736193" y="1166194"/>
            <a:ext cx="10704195" cy="4739759"/>
          </a:xfrm>
        </p:spPr>
        <p:txBody>
          <a:bodyPr/>
          <a:lstStyle/>
          <a:p>
            <a:r>
              <a:rPr lang="en-US" sz="2800" b="1" dirty="0" err="1" smtClean="0"/>
              <a:t>Bino</a:t>
            </a:r>
            <a:endParaRPr lang="en-US" sz="2800" dirty="0" smtClean="0"/>
          </a:p>
          <a:p>
            <a:r>
              <a:rPr lang="en-US" sz="2800" dirty="0" err="1" smtClean="0"/>
              <a:t>Bino</a:t>
            </a:r>
            <a:r>
              <a:rPr lang="en-US" sz="2800" dirty="0" smtClean="0"/>
              <a:t> plays stereoscopic videos, also known as 3D videos.</a:t>
            </a:r>
          </a:p>
          <a:p>
            <a:endParaRPr lang="en-US" sz="2800" dirty="0" smtClean="0"/>
          </a:p>
          <a:p>
            <a:r>
              <a:rPr lang="en-US" sz="2800" b="1" dirty="0" err="1" smtClean="0"/>
              <a:t>KMovisto</a:t>
            </a:r>
            <a:r>
              <a:rPr lang="en-US" sz="2800" dirty="0" smtClean="0"/>
              <a:t> (Version 0.6.1)  </a:t>
            </a:r>
          </a:p>
          <a:p>
            <a:r>
              <a:rPr lang="en-US" sz="2800" dirty="0" err="1" smtClean="0"/>
              <a:t>KMovisto</a:t>
            </a:r>
            <a:r>
              <a:rPr lang="en-US" sz="2800" dirty="0" smtClean="0"/>
              <a:t> is a molecule viewer for using in quantum chemistry. You are able to import GAUSSIAN 94 and GAUSSIAN 98 files (obtained from UNIX or MS Windows systems) or XYZ files and view your results in several view modes or edit the molecule geometry. Especially the 3D view modes (anaglyph or stereo pair) make it possible to enjoy stereoscopic impressions of the molecular structure - so this is what </a:t>
            </a:r>
            <a:r>
              <a:rPr lang="en-US" sz="2800" dirty="0" err="1" smtClean="0"/>
              <a:t>KMovisto</a:t>
            </a:r>
            <a:r>
              <a:rPr lang="en-US" sz="2800" dirty="0" smtClean="0"/>
              <a:t> makes a real 3D molecule viewer</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36193" y="1166194"/>
            <a:ext cx="10704195" cy="4616648"/>
          </a:xfrm>
        </p:spPr>
        <p:txBody>
          <a:bodyPr/>
          <a:lstStyle/>
          <a:p>
            <a:r>
              <a:rPr lang="en-US" b="1" dirty="0" err="1" smtClean="0"/>
              <a:t>Mplayer</a:t>
            </a:r>
            <a:endParaRPr lang="en-US" dirty="0" smtClean="0"/>
          </a:p>
          <a:p>
            <a:r>
              <a:rPr lang="en-US" dirty="0" smtClean="0"/>
              <a:t>It is a command line video player but is possibly the most popular on Linux because of its capacity to play almost any anything, especially if you count GUIs that use it as a base such as gnome-</a:t>
            </a:r>
            <a:r>
              <a:rPr lang="en-US" dirty="0" err="1" smtClean="0"/>
              <a:t>mplayer</a:t>
            </a:r>
            <a:r>
              <a:rPr lang="en-US" dirty="0" smtClean="0"/>
              <a:t> and </a:t>
            </a:r>
            <a:r>
              <a:rPr lang="en-US" dirty="0" err="1" smtClean="0"/>
              <a:t>smplayer</a:t>
            </a:r>
            <a:r>
              <a:rPr lang="en-US" dirty="0" smtClean="0"/>
              <a:t>.</a:t>
            </a:r>
          </a:p>
          <a:p>
            <a:r>
              <a:rPr lang="en-US" b="1" dirty="0" smtClean="0"/>
              <a:t> </a:t>
            </a:r>
            <a:endParaRPr lang="en-US" dirty="0" smtClean="0"/>
          </a:p>
          <a:p>
            <a:r>
              <a:rPr lang="en-US" b="1" dirty="0" err="1" smtClean="0"/>
              <a:t>Plascoin</a:t>
            </a:r>
            <a:endParaRPr lang="en-US" dirty="0" smtClean="0"/>
          </a:p>
          <a:p>
            <a:r>
              <a:rPr lang="en-US" dirty="0" err="1" smtClean="0"/>
              <a:t>Plascolin</a:t>
            </a:r>
            <a:r>
              <a:rPr lang="en-US" dirty="0" smtClean="0"/>
              <a:t> is a Linux X11 tool to create and to view anaglyph stereo images or to display the left and right image on separate output devices (e.g. projectors).</a:t>
            </a:r>
          </a:p>
          <a:p>
            <a:r>
              <a:rPr lang="en-US" b="1" dirty="0" smtClean="0"/>
              <a:t> </a:t>
            </a:r>
            <a:endParaRPr lang="en-US" dirty="0" smtClean="0"/>
          </a:p>
          <a:p>
            <a:r>
              <a:rPr lang="en-US" b="1" dirty="0" smtClean="0"/>
              <a:t>SIV</a:t>
            </a:r>
            <a:endParaRPr lang="en-US" dirty="0" smtClean="0"/>
          </a:p>
          <a:p>
            <a:r>
              <a:rPr lang="en-US" dirty="0" smtClean="0"/>
              <a:t>SIV (Stereoscopic Image Viewer) is capable of displaying JPS stereo images and MPO stereo images in different stereo modes. It was tried in </a:t>
            </a:r>
            <a:r>
              <a:rPr lang="en-US" dirty="0" err="1" smtClean="0"/>
              <a:t>fullscreen</a:t>
            </a:r>
            <a:r>
              <a:rPr lang="en-US" dirty="0" smtClean="0"/>
              <a:t>/windowed mode with anaglyphic and quad buffered stereo </a:t>
            </a:r>
            <a:r>
              <a:rPr lang="en-US" dirty="0" err="1" smtClean="0"/>
              <a:t>mode.Main</a:t>
            </a:r>
            <a:r>
              <a:rPr lang="en-US" dirty="0" smtClean="0"/>
              <a:t> features in the 1.0 version are quad buffered stereo and vr920 </a:t>
            </a:r>
            <a:r>
              <a:rPr lang="en-US" dirty="0" err="1" smtClean="0"/>
              <a:t>headtracking</a:t>
            </a:r>
            <a:r>
              <a:rPr lang="en-US" dirty="0" smtClean="0"/>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36193" y="1166194"/>
            <a:ext cx="10704195" cy="4308872"/>
          </a:xfrm>
        </p:spPr>
        <p:txBody>
          <a:bodyPr/>
          <a:lstStyle/>
          <a:p>
            <a:r>
              <a:rPr lang="en-US" b="1" dirty="0" smtClean="0"/>
              <a:t>Split MPO</a:t>
            </a:r>
            <a:endParaRPr lang="en-US" dirty="0" smtClean="0"/>
          </a:p>
          <a:p>
            <a:r>
              <a:rPr lang="en-US" dirty="0" smtClean="0"/>
              <a:t>This script takes a folder of .MPO files, extracts left and right images, and assembles them into pairs suitable for cross-eye, side-by-side and over-under (View Magic) use.</a:t>
            </a:r>
          </a:p>
          <a:p>
            <a:r>
              <a:rPr lang="en-US" dirty="0" smtClean="0"/>
              <a:t>The script seems to run fine on Linux and Mac. The shell is specified as "bash", but most should work as well. The script output files are easy to size in Open Office Draw. This script and Open Office Draw are a simple solution for anyone with a Mac or Linux to enjoy stereo photos from this fine Fuji camera.</a:t>
            </a:r>
          </a:p>
          <a:p>
            <a:endParaRPr lang="en-US" b="1" dirty="0" smtClean="0"/>
          </a:p>
          <a:p>
            <a:r>
              <a:rPr lang="en-US" b="1" dirty="0" smtClean="0"/>
              <a:t>Fuji W3 3D </a:t>
            </a:r>
            <a:r>
              <a:rPr lang="en-US" b="1" dirty="0" err="1" smtClean="0"/>
              <a:t>QuickLook</a:t>
            </a:r>
            <a:r>
              <a:rPr lang="en-US" b="1" dirty="0" smtClean="0"/>
              <a:t> </a:t>
            </a:r>
            <a:r>
              <a:rPr lang="en-US" b="1" dirty="0" err="1" smtClean="0"/>
              <a:t>Plugin</a:t>
            </a:r>
            <a:r>
              <a:rPr lang="en-US" dirty="0" smtClean="0"/>
              <a:t> (Version 1.0.0)</a:t>
            </a:r>
          </a:p>
          <a:p>
            <a:r>
              <a:rPr lang="en-US" dirty="0" smtClean="0"/>
              <a:t>This </a:t>
            </a:r>
            <a:r>
              <a:rPr lang="en-US" dirty="0" err="1" smtClean="0"/>
              <a:t>QuickLook</a:t>
            </a:r>
            <a:r>
              <a:rPr lang="en-US" dirty="0" smtClean="0"/>
              <a:t> </a:t>
            </a:r>
            <a:r>
              <a:rPr lang="en-US" dirty="0" err="1" smtClean="0"/>
              <a:t>plugin</a:t>
            </a:r>
            <a:r>
              <a:rPr lang="en-US" dirty="0" smtClean="0"/>
              <a:t> enables a Fuji W3 3D MPO format image to be viewed by default in the finder and other applications using </a:t>
            </a:r>
            <a:r>
              <a:rPr lang="en-US" dirty="0" err="1" smtClean="0"/>
              <a:t>QuickLook</a:t>
            </a:r>
            <a:r>
              <a:rPr lang="en-US" dirty="0" smtClean="0"/>
              <a:t> on Mac OSX 10.5 or later. </a:t>
            </a:r>
            <a:r>
              <a:rPr lang="en-US" dirty="0" err="1" smtClean="0"/>
              <a:t>QuickLook</a:t>
            </a:r>
            <a:r>
              <a:rPr lang="en-US" dirty="0" smtClean="0"/>
              <a:t> isn't available for systems below 10.5</a:t>
            </a:r>
          </a:p>
          <a:p>
            <a:r>
              <a:rPr lang="en-US" b="1" dirty="0" err="1" smtClean="0"/>
              <a:t>StereoPress</a:t>
            </a:r>
            <a:r>
              <a:rPr lang="en-US" b="1" dirty="0" smtClean="0"/>
              <a:t> </a:t>
            </a:r>
            <a:r>
              <a:rPr lang="en-US" dirty="0" smtClean="0"/>
              <a:t>(Version 1.4.0-E)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36193" y="1166194"/>
            <a:ext cx="10704195" cy="5232202"/>
          </a:xfrm>
        </p:spPr>
        <p:txBody>
          <a:bodyPr/>
          <a:lstStyle/>
          <a:p>
            <a:r>
              <a:rPr lang="en-US" b="1" dirty="0" smtClean="0"/>
              <a:t>3D Slide Projector</a:t>
            </a:r>
            <a:r>
              <a:rPr lang="en-US" dirty="0" smtClean="0"/>
              <a:t> (Version 1.05)</a:t>
            </a:r>
          </a:p>
          <a:p>
            <a:r>
              <a:rPr lang="en-US" dirty="0" smtClean="0"/>
              <a:t>This software for creating your 3D slide show runs on Windows computers. It can make 3D images for anaglyphs or for interleave images or for dual projectors from your Left &amp; Right stereo images taken by your digital cameras or scanner, and it can sync wav sounds. All order of your slides show and sounds are indicated by 'order.txt' file at the same folder of this software.</a:t>
            </a:r>
          </a:p>
          <a:p>
            <a:r>
              <a:rPr lang="en-US" dirty="0" smtClean="0"/>
              <a:t>If you have two PC-projectors and dual VGA video card, you will be able to have 3D projection by using dual screen mode of this program.</a:t>
            </a:r>
          </a:p>
          <a:p>
            <a:endParaRPr lang="en-US" b="1" dirty="0" smtClean="0"/>
          </a:p>
          <a:p>
            <a:r>
              <a:rPr lang="en-US" b="1" dirty="0" smtClean="0"/>
              <a:t>Anaglyph Maker</a:t>
            </a:r>
            <a:r>
              <a:rPr lang="en-US" dirty="0" smtClean="0"/>
              <a:t> (Version 1.08)</a:t>
            </a:r>
          </a:p>
          <a:p>
            <a:r>
              <a:rPr lang="en-US" dirty="0" smtClean="0"/>
              <a:t>A wonderful free program to make black &amp; white as well as color anaglyphs and interlaced images for LC-shutter glasses. Requires Windows™ 95, 98, 2000, Me, NT or XP.</a:t>
            </a:r>
          </a:p>
          <a:p>
            <a:endParaRPr lang="en-US" b="1" dirty="0" smtClean="0"/>
          </a:p>
          <a:p>
            <a:r>
              <a:rPr lang="en-US" b="1" dirty="0" smtClean="0"/>
              <a:t>Stereo Movie Builder </a:t>
            </a:r>
            <a:r>
              <a:rPr lang="en-US" dirty="0" smtClean="0"/>
              <a:t>(Version 0.3)</a:t>
            </a:r>
          </a:p>
          <a:p>
            <a:r>
              <a:rPr lang="en-US" dirty="0" smtClean="0"/>
              <a:t>A software for building (stereoscopic) videos from a set of still pictures with various effects as zoom, pan and transitions. </a:t>
            </a:r>
            <a:r>
              <a:rPr lang="en-US" dirty="0" err="1" smtClean="0"/>
              <a:t>StereoMovieBuilder</a:t>
            </a:r>
            <a:r>
              <a:rPr lang="en-US" dirty="0" smtClean="0"/>
              <a:t> can generate standard AVI files, WMV files or </a:t>
            </a:r>
            <a:r>
              <a:rPr lang="en-US" dirty="0" err="1" smtClean="0"/>
              <a:t>Quicktime</a:t>
            </a:r>
            <a:r>
              <a:rPr lang="en-US" dirty="0" smtClean="0"/>
              <a:t> movie files. Input images can be in the JPEG or PNG format and videos. Input images can be </a:t>
            </a:r>
            <a:r>
              <a:rPr lang="en-US" dirty="0" err="1" smtClean="0"/>
              <a:t>monoscopic</a:t>
            </a:r>
            <a:r>
              <a:rPr lang="en-US" dirty="0" smtClean="0"/>
              <a:t> or stereoscopic (side by side images).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1"/>
            <a:ext cx="8273415" cy="1107996"/>
          </a:xfrm>
        </p:spPr>
        <p:txBody>
          <a:bodyPr/>
          <a:lstStyle/>
          <a:p>
            <a:r>
              <a:rPr lang="en-US" dirty="0" smtClean="0"/>
              <a:t>The operation of CRT is very simple −</a:t>
            </a:r>
            <a:br>
              <a:rPr lang="en-US" dirty="0" smtClean="0"/>
            </a:br>
            <a:endParaRPr lang="en-US" dirty="0"/>
          </a:p>
        </p:txBody>
      </p:sp>
      <p:sp>
        <p:nvSpPr>
          <p:cNvPr id="3" name="Text Placeholder 2"/>
          <p:cNvSpPr>
            <a:spLocks noGrp="1"/>
          </p:cNvSpPr>
          <p:nvPr>
            <p:ph type="body" idx="1"/>
          </p:nvPr>
        </p:nvSpPr>
        <p:spPr>
          <a:xfrm>
            <a:off x="152402" y="1166194"/>
            <a:ext cx="11287988" cy="4247317"/>
          </a:xfrm>
        </p:spPr>
        <p:txBody>
          <a:bodyPr/>
          <a:lstStyle/>
          <a:p>
            <a:pPr lvl="0">
              <a:buFont typeface="Arial" pitchFamily="34" charset="0"/>
              <a:buChar char="•"/>
            </a:pPr>
            <a:r>
              <a:rPr lang="en-US" sz="3200" dirty="0" smtClean="0"/>
              <a:t>The electron gun emits a beam of Electrons </a:t>
            </a:r>
            <a:r>
              <a:rPr lang="en-US" sz="3200" dirty="0" err="1" smtClean="0"/>
              <a:t>cathoderays</a:t>
            </a:r>
            <a:r>
              <a:rPr lang="en-US" sz="3200" dirty="0" smtClean="0"/>
              <a:t>.</a:t>
            </a:r>
          </a:p>
          <a:p>
            <a:pPr lvl="0">
              <a:buFont typeface="Arial" pitchFamily="34" charset="0"/>
              <a:buChar char="•"/>
            </a:pPr>
            <a:r>
              <a:rPr lang="en-US" sz="3200" dirty="0" smtClean="0"/>
              <a:t>The electron beam passes through focusing and deflection systems that direct it towards specified positions on the phosphor-coated screen.</a:t>
            </a:r>
          </a:p>
          <a:p>
            <a:pPr lvl="0">
              <a:buFont typeface="Arial" pitchFamily="34" charset="0"/>
              <a:buChar char="•"/>
            </a:pPr>
            <a:r>
              <a:rPr lang="en-US" sz="3200" dirty="0" smtClean="0"/>
              <a:t>When the beam hits the screen, the phosphor emits a small spot of light at each position contacted by the electron beam.</a:t>
            </a:r>
          </a:p>
          <a:p>
            <a:pPr lvl="0">
              <a:buFont typeface="Arial" pitchFamily="34" charset="0"/>
              <a:buChar char="•"/>
            </a:pPr>
            <a:r>
              <a:rPr lang="en-US" sz="3200" dirty="0" smtClean="0"/>
              <a:t>It redraws the picture by directing the electron beam back over the same screen points quickly.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smtClean="0"/>
              <a:t>Raster Scan</a:t>
            </a:r>
            <a:br>
              <a:rPr lang="en-US" dirty="0" smtClean="0"/>
            </a:br>
            <a:endParaRPr lang="en-US" dirty="0"/>
          </a:p>
        </p:txBody>
      </p:sp>
      <p:sp>
        <p:nvSpPr>
          <p:cNvPr id="3" name="Text Placeholder 2"/>
          <p:cNvSpPr>
            <a:spLocks noGrp="1"/>
          </p:cNvSpPr>
          <p:nvPr>
            <p:ph type="body" idx="1"/>
          </p:nvPr>
        </p:nvSpPr>
        <p:spPr>
          <a:xfrm>
            <a:off x="609601" y="762002"/>
            <a:ext cx="10704195" cy="3323987"/>
          </a:xfrm>
        </p:spPr>
        <p:txBody>
          <a:bodyPr/>
          <a:lstStyle/>
          <a:p>
            <a:r>
              <a:rPr lang="en-US" sz="2400" dirty="0" smtClean="0"/>
              <a:t>In a raster scan system, the electron beam is swept across the screen, one row at a time from top to bottom. As the electron beam moves across each row, the beam intensity is turned on and off to create a pattern of illuminated spots.</a:t>
            </a:r>
          </a:p>
          <a:p>
            <a:endParaRPr lang="en-US" sz="2400" dirty="0" smtClean="0"/>
          </a:p>
          <a:p>
            <a:r>
              <a:rPr lang="en-US" sz="2400" dirty="0" smtClean="0"/>
              <a:t>Picture definition is stored in memory area called the </a:t>
            </a:r>
            <a:r>
              <a:rPr lang="en-US" sz="2400" b="1" dirty="0" smtClean="0"/>
              <a:t>Refresh Buffer</a:t>
            </a:r>
            <a:r>
              <a:rPr lang="en-US" sz="2400" dirty="0" smtClean="0"/>
              <a:t> or </a:t>
            </a:r>
            <a:r>
              <a:rPr lang="en-US" sz="2400" b="1" dirty="0" smtClean="0"/>
              <a:t>Frame Buffer</a:t>
            </a:r>
            <a:r>
              <a:rPr lang="en-US" sz="2400" dirty="0" smtClean="0"/>
              <a:t>. This memory area holds the set of intensity values for all the screen points. Stored intensity values are then retrieved from the refresh buffer and “painted” on the screen one row scan line at a time </a:t>
            </a:r>
          </a:p>
          <a:p>
            <a:endParaRPr lang="en-US" sz="2400" dirty="0"/>
          </a:p>
        </p:txBody>
      </p:sp>
      <p:pic>
        <p:nvPicPr>
          <p:cNvPr id="4" name="Picture 3" descr="Raster Scan"/>
          <p:cNvPicPr/>
          <p:nvPr/>
        </p:nvPicPr>
        <p:blipFill>
          <a:blip r:embed="rId2"/>
          <a:srcRect/>
          <a:stretch>
            <a:fillRect/>
          </a:stretch>
        </p:blipFill>
        <p:spPr bwMode="auto">
          <a:xfrm>
            <a:off x="7239001" y="3429000"/>
            <a:ext cx="4645025" cy="32829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err="1" smtClean="0"/>
              <a:t>VectorScan</a:t>
            </a:r>
            <a:r>
              <a:rPr lang="en-US" dirty="0" smtClean="0"/>
              <a:t/>
            </a:r>
            <a:br>
              <a:rPr lang="en-US" dirty="0" smtClean="0"/>
            </a:br>
            <a:endParaRPr lang="en-US" dirty="0"/>
          </a:p>
        </p:txBody>
      </p:sp>
      <p:sp>
        <p:nvSpPr>
          <p:cNvPr id="3" name="Text Placeholder 2"/>
          <p:cNvSpPr>
            <a:spLocks noGrp="1"/>
          </p:cNvSpPr>
          <p:nvPr>
            <p:ph type="body" idx="1"/>
          </p:nvPr>
        </p:nvSpPr>
        <p:spPr>
          <a:xfrm>
            <a:off x="736193" y="1166195"/>
            <a:ext cx="10704195" cy="3631763"/>
          </a:xfrm>
        </p:spPr>
        <p:txBody>
          <a:bodyPr/>
          <a:lstStyle/>
          <a:p>
            <a:r>
              <a:rPr lang="en-US" sz="3600" dirty="0" smtClean="0"/>
              <a:t>In this technique, the electron beam is directed only to the part of the screen where the picture is to be drawn rather than scanning from left to right and top to bottom as in raster scan. It is also called </a:t>
            </a:r>
            <a:r>
              <a:rPr lang="en-US" sz="3600" b="1" dirty="0" smtClean="0"/>
              <a:t>vector display, stroke-writing display,</a:t>
            </a:r>
            <a:r>
              <a:rPr lang="en-US" sz="3600" dirty="0" smtClean="0"/>
              <a:t> or </a:t>
            </a:r>
            <a:r>
              <a:rPr lang="en-US" sz="3600" b="1" dirty="0" smtClean="0"/>
              <a:t>calligraphic display</a:t>
            </a:r>
            <a:r>
              <a:rPr lang="en-US" sz="3600" dirty="0" smtClean="0"/>
              <a:t>.</a:t>
            </a:r>
          </a:p>
          <a:p>
            <a:endParaRPr lang="en-US" dirty="0"/>
          </a:p>
        </p:txBody>
      </p:sp>
      <p:pic>
        <p:nvPicPr>
          <p:cNvPr id="4" name="Picture 3" descr="Random Scan"/>
          <p:cNvPicPr/>
          <p:nvPr/>
        </p:nvPicPr>
        <p:blipFill>
          <a:blip r:embed="rId2"/>
          <a:srcRect/>
          <a:stretch>
            <a:fillRect/>
          </a:stretch>
        </p:blipFill>
        <p:spPr bwMode="auto">
          <a:xfrm>
            <a:off x="3886201" y="3886200"/>
            <a:ext cx="4146868" cy="242316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smtClean="0"/>
              <a:t>STEREOSCOPY</a:t>
            </a:r>
            <a:br>
              <a:rPr lang="en-US" dirty="0" smtClean="0"/>
            </a:br>
            <a:endParaRPr lang="en-US" dirty="0"/>
          </a:p>
        </p:txBody>
      </p:sp>
      <p:sp>
        <p:nvSpPr>
          <p:cNvPr id="3" name="Text Placeholder 2"/>
          <p:cNvSpPr>
            <a:spLocks noGrp="1"/>
          </p:cNvSpPr>
          <p:nvPr>
            <p:ph type="body" idx="1"/>
          </p:nvPr>
        </p:nvSpPr>
        <p:spPr>
          <a:xfrm>
            <a:off x="533400" y="990601"/>
            <a:ext cx="11125200" cy="6032421"/>
          </a:xfrm>
        </p:spPr>
        <p:txBody>
          <a:bodyPr/>
          <a:lstStyle/>
          <a:p>
            <a:pPr>
              <a:buFont typeface="Arial" pitchFamily="34" charset="0"/>
              <a:buChar char="•"/>
            </a:pPr>
            <a:r>
              <a:rPr lang="en-US" sz="2800" dirty="0" smtClean="0"/>
              <a:t>Stereoscopy (also called </a:t>
            </a:r>
            <a:r>
              <a:rPr lang="en-US" sz="2800" dirty="0" err="1" smtClean="0"/>
              <a:t>stereoscopics</a:t>
            </a:r>
            <a:r>
              <a:rPr lang="en-US" sz="2800" dirty="0" smtClean="0"/>
              <a:t> or stereo imaging) is a technique for creating or enhancing the </a:t>
            </a:r>
            <a:r>
              <a:rPr lang="en-US" sz="2800" dirty="0" smtClean="0">
                <a:hlinkClick r:id="rId2"/>
              </a:rPr>
              <a:t>illusion of depth</a:t>
            </a:r>
            <a:r>
              <a:rPr lang="en-US" sz="2800" dirty="0" smtClean="0"/>
              <a:t> in an image by means of </a:t>
            </a:r>
            <a:r>
              <a:rPr lang="en-US" sz="2800" dirty="0" err="1" smtClean="0">
                <a:hlinkClick r:id="rId3"/>
              </a:rPr>
              <a:t>stereopsis</a:t>
            </a:r>
            <a:r>
              <a:rPr lang="en-US" sz="2800" dirty="0" smtClean="0"/>
              <a:t> for </a:t>
            </a:r>
            <a:r>
              <a:rPr lang="en-US" sz="2800" dirty="0" smtClean="0">
                <a:hlinkClick r:id="rId4" tooltip="Binocular vision"/>
              </a:rPr>
              <a:t>binocular vision</a:t>
            </a:r>
            <a:r>
              <a:rPr lang="en-US" sz="2800" dirty="0" smtClean="0"/>
              <a:t>.</a:t>
            </a:r>
          </a:p>
          <a:p>
            <a:pPr>
              <a:buFont typeface="Arial" pitchFamily="34" charset="0"/>
              <a:buChar char="•"/>
            </a:pPr>
            <a:endParaRPr lang="en-US" sz="2800" dirty="0" smtClean="0"/>
          </a:p>
          <a:p>
            <a:pPr>
              <a:buFont typeface="Arial" pitchFamily="34" charset="0"/>
              <a:buChar char="•"/>
            </a:pPr>
            <a:r>
              <a:rPr lang="en-US" sz="2800" dirty="0" smtClean="0"/>
              <a:t>Any stereoscopic image is called a </a:t>
            </a:r>
            <a:r>
              <a:rPr lang="en-US" sz="2800" b="1" dirty="0" smtClean="0"/>
              <a:t>stereogram</a:t>
            </a:r>
            <a:r>
              <a:rPr lang="en-US" sz="2800" dirty="0" smtClean="0"/>
              <a:t>. </a:t>
            </a:r>
          </a:p>
          <a:p>
            <a:pPr>
              <a:buFont typeface="Arial" pitchFamily="34" charset="0"/>
              <a:buChar char="•"/>
            </a:pPr>
            <a:endParaRPr lang="en-US" sz="2800" dirty="0" smtClean="0"/>
          </a:p>
          <a:p>
            <a:pPr>
              <a:buFont typeface="Arial" pitchFamily="34" charset="0"/>
              <a:buChar char="•"/>
            </a:pPr>
            <a:r>
              <a:rPr lang="en-US" sz="2800" dirty="0" smtClean="0"/>
              <a:t>Most stereoscopic methods present two offset images separately to the left and right eye of the viewer. These </a:t>
            </a:r>
            <a:r>
              <a:rPr lang="en-US" sz="2800" dirty="0" smtClean="0">
                <a:hlinkClick r:id="rId5" tooltip="Two-dimensional"/>
              </a:rPr>
              <a:t>two-dimensional</a:t>
            </a:r>
            <a:r>
              <a:rPr lang="en-US" sz="2800" dirty="0" smtClean="0"/>
              <a:t> images are then combined in the brain to give the perception of </a:t>
            </a:r>
            <a:r>
              <a:rPr lang="en-US" sz="2800" dirty="0" smtClean="0">
                <a:hlinkClick r:id="rId6" tooltip="Three-dimensional space"/>
              </a:rPr>
              <a:t>3D</a:t>
            </a:r>
            <a:r>
              <a:rPr lang="en-US" sz="2800" dirty="0" smtClean="0"/>
              <a:t> depth.</a:t>
            </a:r>
          </a:p>
          <a:p>
            <a:pPr>
              <a:buFont typeface="Arial" pitchFamily="34" charset="0"/>
              <a:buChar char="•"/>
            </a:pPr>
            <a:endParaRPr lang="en-US" sz="2800" dirty="0" smtClean="0"/>
          </a:p>
          <a:p>
            <a:pPr>
              <a:buFont typeface="Arial" pitchFamily="34" charset="0"/>
              <a:buChar char="•"/>
            </a:pPr>
            <a:r>
              <a:rPr lang="en-US" sz="2800" dirty="0" smtClean="0"/>
              <a:t>Stereoscopy creates the illusion of three-dimensional depth from given two-dimensional images. Human vision, including the perception of depth, is a complex process, which only begins with the acquisition of visual information taken in through the eyes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09601" y="381000"/>
            <a:ext cx="10704195" cy="6586418"/>
          </a:xfrm>
        </p:spPr>
        <p:txBody>
          <a:bodyPr/>
          <a:lstStyle/>
          <a:p>
            <a:r>
              <a:rPr lang="en-US" sz="2400" dirty="0" smtClean="0"/>
              <a:t>One of the functions that occur within the brain as it interprets what the eyes see is assessing the relative distances of objects from the viewer, and the depth dimension of those objects. </a:t>
            </a:r>
          </a:p>
          <a:p>
            <a:endParaRPr lang="en-US" sz="2400" dirty="0" smtClean="0"/>
          </a:p>
          <a:p>
            <a:r>
              <a:rPr lang="en-US" sz="2400" dirty="0" smtClean="0"/>
              <a:t>The </a:t>
            </a:r>
            <a:r>
              <a:rPr lang="en-US" sz="2400" i="1" dirty="0" smtClean="0"/>
              <a:t>cues</a:t>
            </a:r>
            <a:r>
              <a:rPr lang="en-US" sz="2400" dirty="0" smtClean="0"/>
              <a:t> that the brain uses to gauge relative distances and depth in a perceived scene include.</a:t>
            </a:r>
          </a:p>
          <a:p>
            <a:endParaRPr lang="en-US" sz="2400" dirty="0" smtClean="0"/>
          </a:p>
          <a:p>
            <a:pPr lvl="0">
              <a:buFont typeface="Arial" pitchFamily="34" charset="0"/>
              <a:buChar char="•"/>
            </a:pPr>
            <a:r>
              <a:rPr lang="en-US" sz="2400" dirty="0" err="1" smtClean="0">
                <a:hlinkClick r:id="rId2" tooltip="Stereopsis"/>
              </a:rPr>
              <a:t>Stereopsis</a:t>
            </a:r>
            <a:endParaRPr lang="en-US" sz="2400" dirty="0" smtClean="0"/>
          </a:p>
          <a:p>
            <a:pPr lvl="0">
              <a:buFont typeface="Arial" pitchFamily="34" charset="0"/>
              <a:buChar char="•"/>
            </a:pPr>
            <a:r>
              <a:rPr lang="en-US" sz="2400" dirty="0" smtClean="0">
                <a:hlinkClick r:id="rId3"/>
              </a:rPr>
              <a:t>Accommodation of the eye</a:t>
            </a:r>
            <a:endParaRPr lang="en-US" sz="2400" dirty="0" smtClean="0"/>
          </a:p>
          <a:p>
            <a:pPr lvl="0">
              <a:buFont typeface="Arial" pitchFamily="34" charset="0"/>
              <a:buChar char="•"/>
            </a:pPr>
            <a:r>
              <a:rPr lang="en-US" sz="2400" dirty="0" smtClean="0"/>
              <a:t>Overlapping of one object by another</a:t>
            </a:r>
          </a:p>
          <a:p>
            <a:pPr lvl="0">
              <a:buFont typeface="Arial" pitchFamily="34" charset="0"/>
              <a:buChar char="•"/>
            </a:pPr>
            <a:r>
              <a:rPr lang="en-US" sz="2400" dirty="0" smtClean="0"/>
              <a:t>Subtended visual angle of an object of known size</a:t>
            </a:r>
          </a:p>
          <a:p>
            <a:pPr lvl="0">
              <a:buFont typeface="Arial" pitchFamily="34" charset="0"/>
              <a:buChar char="•"/>
            </a:pPr>
            <a:r>
              <a:rPr lang="en-US" sz="2400" dirty="0" smtClean="0"/>
              <a:t>Linear perspective (convergence of parallel edges)</a:t>
            </a:r>
          </a:p>
          <a:p>
            <a:pPr lvl="0">
              <a:buFont typeface="Arial" pitchFamily="34" charset="0"/>
              <a:buChar char="•"/>
            </a:pPr>
            <a:r>
              <a:rPr lang="en-US" sz="2400" dirty="0" smtClean="0"/>
              <a:t>Vertical position (objects closer to the horizon in the scene tend to be perceived as farther away)</a:t>
            </a:r>
          </a:p>
          <a:p>
            <a:pPr lvl="0">
              <a:buFont typeface="Arial" pitchFamily="34" charset="0"/>
              <a:buChar char="•"/>
            </a:pPr>
            <a:r>
              <a:rPr lang="en-US" sz="2400" dirty="0" smtClean="0"/>
              <a:t>Haze or contrast, saturation, and color, greater distance generally being associated with greater haze, </a:t>
            </a:r>
            <a:r>
              <a:rPr lang="en-US" sz="2400" dirty="0" err="1" smtClean="0"/>
              <a:t>desaturation</a:t>
            </a:r>
            <a:r>
              <a:rPr lang="en-US" sz="2400" dirty="0" smtClean="0"/>
              <a:t>, and a shift toward blue</a:t>
            </a:r>
          </a:p>
          <a:p>
            <a:pPr lvl="0">
              <a:buFont typeface="Arial" pitchFamily="34" charset="0"/>
              <a:buChar char="•"/>
            </a:pPr>
            <a:r>
              <a:rPr lang="en-US" sz="2400" dirty="0" smtClean="0"/>
              <a:t>Change in size of textured pattern detail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518" y="213740"/>
            <a:ext cx="8273415" cy="1107996"/>
          </a:xfrm>
        </p:spPr>
        <p:txBody>
          <a:bodyPr/>
          <a:lstStyle/>
          <a:p>
            <a:r>
              <a:rPr lang="en-US" dirty="0" smtClean="0"/>
              <a:t>Monocular vs. stereo cues</a:t>
            </a:r>
            <a:br>
              <a:rPr lang="en-US" dirty="0" smtClean="0"/>
            </a:br>
            <a:endParaRPr lang="en-US" dirty="0"/>
          </a:p>
        </p:txBody>
      </p:sp>
      <p:sp>
        <p:nvSpPr>
          <p:cNvPr id="3" name="Text Placeholder 2"/>
          <p:cNvSpPr>
            <a:spLocks noGrp="1"/>
          </p:cNvSpPr>
          <p:nvPr>
            <p:ph type="body" idx="1"/>
          </p:nvPr>
        </p:nvSpPr>
        <p:spPr>
          <a:xfrm>
            <a:off x="736193" y="1166194"/>
            <a:ext cx="10704195" cy="3016210"/>
          </a:xfrm>
        </p:spPr>
        <p:txBody>
          <a:bodyPr/>
          <a:lstStyle/>
          <a:p>
            <a:r>
              <a:rPr lang="en-US" sz="2800" dirty="0" smtClean="0"/>
              <a:t>To distinguish between monocular and stereo cues, we can simply say that:</a:t>
            </a:r>
          </a:p>
          <a:p>
            <a:r>
              <a:rPr lang="en-US" sz="2800" dirty="0" smtClean="0"/>
              <a:t>1- Monocular: single eye</a:t>
            </a:r>
          </a:p>
          <a:p>
            <a:r>
              <a:rPr lang="en-US" sz="2800" dirty="0" smtClean="0"/>
              <a:t>2- Stereo cues: two eyes</a:t>
            </a:r>
          </a:p>
          <a:p>
            <a:endParaRPr lang="en-US" sz="2800" dirty="0" smtClean="0"/>
          </a:p>
          <a:p>
            <a:r>
              <a:rPr lang="en-US" sz="2800" dirty="0" smtClean="0"/>
              <a:t>, the stereo cues, using both eyes, give you more depth information; but, you can still estimate some depth information from a single photo</a:t>
            </a:r>
            <a:endParaRPr lang="en-US" sz="2800" dirty="0"/>
          </a:p>
        </p:txBody>
      </p:sp>
      <p:pic>
        <p:nvPicPr>
          <p:cNvPr id="4" name="Picture 3" descr="C:\Users\Admin\AppData\Local\Microsoft\Windows\Temporary Internet Files\Content.Word\New Picture (2).bmp"/>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276600" y="4114800"/>
            <a:ext cx="3200400" cy="2590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1447</Words>
  <Application>Microsoft Office PowerPoint</Application>
  <PresentationFormat>Custom</PresentationFormat>
  <Paragraphs>183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Cathode Ray Tube </vt:lpstr>
      <vt:lpstr>The operation of CRT is very simple − </vt:lpstr>
      <vt:lpstr>Raster Scan </vt:lpstr>
      <vt:lpstr>VectorScan </vt:lpstr>
      <vt:lpstr>STEREOSCOPY </vt:lpstr>
      <vt:lpstr>Slide 8</vt:lpstr>
      <vt:lpstr>Monocular vs. stereo cues </vt:lpstr>
      <vt:lpstr>Stereoscopy hardware equipment</vt:lpstr>
      <vt:lpstr>STEREOSCOPIC TECHNOLOGY </vt:lpstr>
      <vt:lpstr>Stereoscopic Viewing</vt:lpstr>
      <vt:lpstr>Off-axis Projection: Other Uses</vt:lpstr>
      <vt:lpstr>Stereo Rendering Calculations</vt:lpstr>
      <vt:lpstr>Freeviewing </vt:lpstr>
      <vt:lpstr>Stereo Display Technology</vt:lpstr>
      <vt:lpstr>Active Stereo - Shuttering</vt:lpstr>
      <vt:lpstr>Passive Stereo – Polarization (1)</vt:lpstr>
      <vt:lpstr>Passive Stereo – Polarization (2)</vt:lpstr>
      <vt:lpstr>Passive Stereo - Polarized Glasses</vt:lpstr>
      <vt:lpstr>Passive Stereo – INFITEC </vt:lpstr>
      <vt:lpstr>Freeviewing</vt:lpstr>
      <vt:lpstr>Slide 23</vt:lpstr>
      <vt:lpstr>Shutter system </vt:lpstr>
      <vt:lpstr>Polarization systems </vt:lpstr>
      <vt:lpstr>Interference filter systems </vt:lpstr>
      <vt:lpstr>Color anaglyph systems </vt:lpstr>
      <vt:lpstr>Holography </vt:lpstr>
      <vt:lpstr>Volumetric displays</vt:lpstr>
      <vt:lpstr>Integral imaging </vt:lpstr>
      <vt:lpstr>SOFTWARE FOR STEREOSCOPY </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online</cp:lastModifiedBy>
  <cp:revision>23</cp:revision>
  <dcterms:created xsi:type="dcterms:W3CDTF">2021-07-03T07:57:34Z</dcterms:created>
  <dcterms:modified xsi:type="dcterms:W3CDTF">2021-08-03T03:12:33Z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2019-02-27T00:00:00Z</vt:filetime>
  </property>
  <property fmtid="{D5CDD505-2E9C-101B-9397-08002B2CF9AE}" pid="3" name="Creator">
    <vt:lpwstr>Microsoft® PowerPoint® 2013</vt:lpwstr>
  </property>
  <property fmtid="{D5CDD505-2E9C-101B-9397-08002B2CF9AE}" pid="4" name="LastSaved">
    <vt:filetime>2021-07-03T00:00:00Z</vt:filetime>
  </property>
</Properties>
</file>