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E8595C-33B4-4FB6-B065-56707C972343}"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111287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8595C-33B4-4FB6-B065-56707C972343}"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236192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8595C-33B4-4FB6-B065-56707C972343}"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193624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8595C-33B4-4FB6-B065-56707C972343}"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66732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8595C-33B4-4FB6-B065-56707C972343}"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139719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E8595C-33B4-4FB6-B065-56707C972343}"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341249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E8595C-33B4-4FB6-B065-56707C972343}" type="datetimeFigureOut">
              <a:rPr lang="en-US" smtClean="0"/>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375836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E8595C-33B4-4FB6-B065-56707C972343}" type="datetimeFigureOut">
              <a:rPr lang="en-US" smtClean="0"/>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213292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8595C-33B4-4FB6-B065-56707C972343}" type="datetimeFigureOut">
              <a:rPr lang="en-US" smtClean="0"/>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149852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8595C-33B4-4FB6-B065-56707C972343}"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78490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8595C-33B4-4FB6-B065-56707C972343}"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DDC22-B8CE-4F44-96DA-496FEBE29338}" type="slidenum">
              <a:rPr lang="en-US" smtClean="0"/>
              <a:t>‹#›</a:t>
            </a:fld>
            <a:endParaRPr lang="en-US"/>
          </a:p>
        </p:txBody>
      </p:sp>
    </p:spTree>
    <p:extLst>
      <p:ext uri="{BB962C8B-B14F-4D97-AF65-F5344CB8AC3E}">
        <p14:creationId xmlns:p14="http://schemas.microsoft.com/office/powerpoint/2010/main" val="129071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8595C-33B4-4FB6-B065-56707C972343}" type="datetimeFigureOut">
              <a:rPr lang="en-US" smtClean="0"/>
              <a:t>7/15/2022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DDC22-B8CE-4F44-96DA-496FEBE29338}" type="slidenum">
              <a:rPr lang="en-US" smtClean="0"/>
              <a:t>‹#›</a:t>
            </a:fld>
            <a:endParaRPr lang="en-US"/>
          </a:p>
        </p:txBody>
      </p:sp>
    </p:spTree>
    <p:extLst>
      <p:ext uri="{BB962C8B-B14F-4D97-AF65-F5344CB8AC3E}">
        <p14:creationId xmlns:p14="http://schemas.microsoft.com/office/powerpoint/2010/main" val="3379132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r>
              <a:rPr lang="en-US" b="1" dirty="0" smtClean="0"/>
              <a:t>DECENTRALIZATION USING BLOCKCHAIN</a:t>
            </a:r>
            <a:endParaRPr lang="en-US" b="1" dirty="0"/>
          </a:p>
        </p:txBody>
      </p:sp>
    </p:spTree>
    <p:extLst>
      <p:ext uri="{BB962C8B-B14F-4D97-AF65-F5344CB8AC3E}">
        <p14:creationId xmlns:p14="http://schemas.microsoft.com/office/powerpoint/2010/main" val="1112146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fontAlgn="base">
              <a:buNone/>
            </a:pPr>
            <a:r>
              <a:rPr lang="en-US" sz="1900" b="1" dirty="0">
                <a:latin typeface="Times New Roman" pitchFamily="18" charset="0"/>
                <a:cs typeface="Times New Roman" pitchFamily="18" charset="0"/>
              </a:rPr>
              <a:t>b) Delegation</a:t>
            </a:r>
            <a:endParaRPr lang="en-US" sz="1900" dirty="0">
              <a:latin typeface="Times New Roman" pitchFamily="18" charset="0"/>
              <a:cs typeface="Times New Roman" pitchFamily="18" charset="0"/>
            </a:endParaRPr>
          </a:p>
          <a:p>
            <a:pPr lvl="0" algn="just" fontAlgn="base">
              <a:lnSpc>
                <a:spcPct val="150000"/>
              </a:lnSpc>
            </a:pPr>
            <a:r>
              <a:rPr lang="en-US" sz="1900" dirty="0">
                <a:latin typeface="Times New Roman" pitchFamily="18" charset="0"/>
                <a:cs typeface="Times New Roman" pitchFamily="18" charset="0"/>
              </a:rPr>
              <a:t>It is more extensive form of decentralization with semi-autonomous units.</a:t>
            </a:r>
          </a:p>
          <a:p>
            <a:pPr lvl="0" algn="just" fontAlgn="base">
              <a:lnSpc>
                <a:spcPct val="150000"/>
              </a:lnSpc>
            </a:pPr>
            <a:r>
              <a:rPr lang="en-US" sz="1900" dirty="0">
                <a:latin typeface="Times New Roman" pitchFamily="18" charset="0"/>
                <a:cs typeface="Times New Roman" pitchFamily="18" charset="0"/>
              </a:rPr>
              <a:t>Delegation is the transfer of managerial responsibility.</a:t>
            </a:r>
          </a:p>
          <a:p>
            <a:pPr lvl="0" algn="just" fontAlgn="base">
              <a:lnSpc>
                <a:spcPct val="150000"/>
              </a:lnSpc>
            </a:pPr>
            <a:r>
              <a:rPr lang="en-US" sz="1900" dirty="0">
                <a:latin typeface="Times New Roman" pitchFamily="18" charset="0"/>
                <a:cs typeface="Times New Roman" pitchFamily="18" charset="0"/>
              </a:rPr>
              <a:t>Through delegation central governments transfer responsibility for decision-making and administration to semi-autonomous organizations not wholly controlled by the central government, but ultimately accountable to it</a:t>
            </a:r>
          </a:p>
          <a:p>
            <a:pPr lvl="0" algn="just" fontAlgn="base">
              <a:lnSpc>
                <a:spcPct val="150000"/>
              </a:lnSpc>
            </a:pPr>
            <a:r>
              <a:rPr lang="en-US" sz="1900" dirty="0">
                <a:latin typeface="Times New Roman" pitchFamily="18" charset="0"/>
                <a:cs typeface="Times New Roman" pitchFamily="18" charset="0"/>
              </a:rPr>
              <a:t>It is common form of decentralization which involves delegation of authorities and responsibilities</a:t>
            </a:r>
          </a:p>
          <a:p>
            <a:endParaRPr lang="en-US" dirty="0"/>
          </a:p>
        </p:txBody>
      </p:sp>
    </p:spTree>
    <p:extLst>
      <p:ext uri="{BB962C8B-B14F-4D97-AF65-F5344CB8AC3E}">
        <p14:creationId xmlns:p14="http://schemas.microsoft.com/office/powerpoint/2010/main" val="3474371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fontAlgn="base">
              <a:buNone/>
            </a:pPr>
            <a:r>
              <a:rPr lang="en-US" sz="1600" b="1" dirty="0">
                <a:latin typeface="Times New Roman" pitchFamily="18" charset="0"/>
                <a:cs typeface="Times New Roman" pitchFamily="18" charset="0"/>
              </a:rPr>
              <a:t>c) Devolution</a:t>
            </a:r>
            <a:endParaRPr lang="en-US" sz="1600" dirty="0">
              <a:latin typeface="Times New Roman" pitchFamily="18" charset="0"/>
              <a:cs typeface="Times New Roman" pitchFamily="18" charset="0"/>
            </a:endParaRPr>
          </a:p>
          <a:p>
            <a:pPr lvl="0" algn="just" fontAlgn="base"/>
            <a:r>
              <a:rPr lang="en-US" sz="1800" dirty="0">
                <a:latin typeface="Times New Roman" pitchFamily="18" charset="0"/>
                <a:cs typeface="Times New Roman" pitchFamily="18" charset="0"/>
              </a:rPr>
              <a:t>It is an administrative type of decentralization and has the most common understanding of </a:t>
            </a:r>
            <a:r>
              <a:rPr lang="en-US" sz="1800" dirty="0" smtClean="0">
                <a:latin typeface="Times New Roman" pitchFamily="18" charset="0"/>
                <a:cs typeface="Times New Roman" pitchFamily="18" charset="0"/>
              </a:rPr>
              <a:t>decentralization</a:t>
            </a:r>
          </a:p>
          <a:p>
            <a:pPr lvl="0" algn="just" fontAlgn="base"/>
            <a:endParaRPr lang="en-US" sz="1800" dirty="0">
              <a:latin typeface="Times New Roman" pitchFamily="18" charset="0"/>
              <a:cs typeface="Times New Roman" pitchFamily="18" charset="0"/>
            </a:endParaRPr>
          </a:p>
          <a:p>
            <a:pPr lvl="0" algn="just" fontAlgn="base"/>
            <a:r>
              <a:rPr lang="en-US" sz="1800" dirty="0">
                <a:latin typeface="Times New Roman" pitchFamily="18" charset="0"/>
                <a:cs typeface="Times New Roman" pitchFamily="18" charset="0"/>
              </a:rPr>
              <a:t>Here the lower level units are legally constituted as separate governance bodies. Such transfer of authority are considered as </a:t>
            </a:r>
            <a:r>
              <a:rPr lang="en-US" sz="1800" dirty="0" smtClean="0">
                <a:latin typeface="Times New Roman" pitchFamily="18" charset="0"/>
                <a:cs typeface="Times New Roman" pitchFamily="18" charset="0"/>
              </a:rPr>
              <a:t>devolution</a:t>
            </a:r>
          </a:p>
          <a:p>
            <a:pPr lvl="0" algn="just" fontAlgn="base"/>
            <a:endParaRPr lang="en-US" sz="1800" dirty="0">
              <a:latin typeface="Times New Roman" pitchFamily="18" charset="0"/>
              <a:cs typeface="Times New Roman" pitchFamily="18" charset="0"/>
            </a:endParaRPr>
          </a:p>
          <a:p>
            <a:pPr lvl="0" algn="just" fontAlgn="base"/>
            <a:r>
              <a:rPr lang="en-US" sz="1800" dirty="0">
                <a:latin typeface="Times New Roman" pitchFamily="18" charset="0"/>
                <a:cs typeface="Times New Roman" pitchFamily="18" charset="0"/>
              </a:rPr>
              <a:t>Quasi-autonomous units of local government with corporate status has authority for decision-making, finance, and </a:t>
            </a:r>
            <a:r>
              <a:rPr lang="en-US" sz="1800" dirty="0" smtClean="0">
                <a:latin typeface="Times New Roman" pitchFamily="18" charset="0"/>
                <a:cs typeface="Times New Roman" pitchFamily="18" charset="0"/>
              </a:rPr>
              <a:t>management</a:t>
            </a:r>
          </a:p>
          <a:p>
            <a:pPr lvl="0" algn="just" fontAlgn="base"/>
            <a:endParaRPr lang="en-US" sz="1800" dirty="0">
              <a:latin typeface="Times New Roman" pitchFamily="18" charset="0"/>
              <a:cs typeface="Times New Roman" pitchFamily="18" charset="0"/>
            </a:endParaRPr>
          </a:p>
          <a:p>
            <a:pPr lvl="0" algn="just" fontAlgn="base"/>
            <a:r>
              <a:rPr lang="en-US" sz="1800" dirty="0">
                <a:latin typeface="Times New Roman" pitchFamily="18" charset="0"/>
                <a:cs typeface="Times New Roman" pitchFamily="18" charset="0"/>
              </a:rPr>
              <a:t>It is usually transferred to municipalities that elect their own mayors and councils, raise their own revenues, and have independent authority to make investment decisions.</a:t>
            </a: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949335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fontAlgn="base">
              <a:buNone/>
            </a:pPr>
            <a:r>
              <a:rPr lang="en-US" sz="1800" b="1" dirty="0">
                <a:latin typeface="Times New Roman" pitchFamily="18" charset="0"/>
                <a:cs typeface="Times New Roman" pitchFamily="18" charset="0"/>
              </a:rPr>
              <a:t>d) Privatization</a:t>
            </a:r>
            <a:endParaRPr lang="en-US" sz="1800" dirty="0">
              <a:latin typeface="Times New Roman" pitchFamily="18" charset="0"/>
              <a:cs typeface="Times New Roman" pitchFamily="18" charset="0"/>
            </a:endParaRPr>
          </a:p>
          <a:p>
            <a:pPr lvl="0" algn="just" fontAlgn="base"/>
            <a:r>
              <a:rPr lang="en-US" sz="1800" dirty="0">
                <a:latin typeface="Times New Roman" pitchFamily="18" charset="0"/>
                <a:cs typeface="Times New Roman" pitchFamily="18" charset="0"/>
              </a:rPr>
              <a:t>Privatization refers to the transfer of ownership from the government institutions to the private firms/institutions</a:t>
            </a:r>
            <a:r>
              <a:rPr lang="en-US" sz="1800" dirty="0" smtClean="0">
                <a:latin typeface="Times New Roman" pitchFamily="18" charset="0"/>
                <a:cs typeface="Times New Roman" pitchFamily="18" charset="0"/>
              </a:rPr>
              <a:t>.</a:t>
            </a:r>
          </a:p>
          <a:p>
            <a:pPr lvl="0" algn="just" fontAlgn="base"/>
            <a:endParaRPr lang="en-US" sz="1800" dirty="0">
              <a:latin typeface="Times New Roman" pitchFamily="18" charset="0"/>
              <a:cs typeface="Times New Roman" pitchFamily="18" charset="0"/>
            </a:endParaRPr>
          </a:p>
          <a:p>
            <a:pPr lvl="0" algn="just" fontAlgn="base"/>
            <a:r>
              <a:rPr lang="en-US" sz="1800" dirty="0">
                <a:latin typeface="Times New Roman" pitchFamily="18" charset="0"/>
                <a:cs typeface="Times New Roman" pitchFamily="18" charset="0"/>
              </a:rPr>
              <a:t>Privatization is the transfer of governmental function to private ownership.</a:t>
            </a:r>
          </a:p>
          <a:p>
            <a:endParaRPr lang="en-US" dirty="0"/>
          </a:p>
        </p:txBody>
      </p:sp>
    </p:spTree>
    <p:extLst>
      <p:ext uri="{BB962C8B-B14F-4D97-AF65-F5344CB8AC3E}">
        <p14:creationId xmlns:p14="http://schemas.microsoft.com/office/powerpoint/2010/main" val="1100921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fontAlgn="base">
              <a:buNone/>
            </a:pPr>
            <a:r>
              <a:rPr lang="en-US" sz="1600" b="1" dirty="0">
                <a:latin typeface="Times New Roman" pitchFamily="18" charset="0"/>
                <a:cs typeface="Times New Roman" pitchFamily="18" charset="0"/>
              </a:rPr>
              <a:t>3. Fiscal decentralization</a:t>
            </a:r>
            <a:endParaRPr lang="en-US" sz="1600" dirty="0">
              <a:latin typeface="Times New Roman" pitchFamily="18" charset="0"/>
              <a:cs typeface="Times New Roman" pitchFamily="18" charset="0"/>
            </a:endParaRPr>
          </a:p>
          <a:p>
            <a:pPr lvl="0" algn="just" fontAlgn="base"/>
            <a:r>
              <a:rPr lang="en-US" sz="1600" dirty="0">
                <a:latin typeface="Times New Roman" pitchFamily="18" charset="0"/>
                <a:cs typeface="Times New Roman" pitchFamily="18" charset="0"/>
              </a:rPr>
              <a:t>Financial responsibility is a core component of </a:t>
            </a:r>
            <a:r>
              <a:rPr lang="en-US" sz="1600" dirty="0" smtClean="0">
                <a:latin typeface="Times New Roman" pitchFamily="18" charset="0"/>
                <a:cs typeface="Times New Roman" pitchFamily="18" charset="0"/>
              </a:rPr>
              <a:t>decentralization</a:t>
            </a:r>
          </a:p>
          <a:p>
            <a:pPr lvl="0" algn="just" fontAlgn="base"/>
            <a:endParaRPr lang="en-US" sz="1600" dirty="0">
              <a:latin typeface="Times New Roman" pitchFamily="18" charset="0"/>
              <a:cs typeface="Times New Roman" pitchFamily="18" charset="0"/>
            </a:endParaRPr>
          </a:p>
          <a:p>
            <a:pPr lvl="0" algn="just" fontAlgn="base"/>
            <a:r>
              <a:rPr lang="en-US" sz="1600" dirty="0">
                <a:latin typeface="Times New Roman" pitchFamily="18" charset="0"/>
                <a:cs typeface="Times New Roman" pitchFamily="18" charset="0"/>
              </a:rPr>
              <a:t>Adequate revenues are necessary to carry out decentralized functions. Thus it is either raised or transferred through the central </a:t>
            </a:r>
            <a:r>
              <a:rPr lang="en-US" sz="1600" dirty="0" smtClean="0">
                <a:latin typeface="Times New Roman" pitchFamily="18" charset="0"/>
                <a:cs typeface="Times New Roman" pitchFamily="18" charset="0"/>
              </a:rPr>
              <a:t>government</a:t>
            </a:r>
          </a:p>
          <a:p>
            <a:pPr lvl="0" algn="just" fontAlgn="base"/>
            <a:endParaRPr lang="en-US" sz="1600" dirty="0">
              <a:latin typeface="Times New Roman" pitchFamily="18" charset="0"/>
              <a:cs typeface="Times New Roman" pitchFamily="18" charset="0"/>
            </a:endParaRPr>
          </a:p>
          <a:p>
            <a:pPr lvl="0" algn="just" fontAlgn="base"/>
            <a:r>
              <a:rPr lang="en-US" sz="1600" dirty="0">
                <a:latin typeface="Times New Roman" pitchFamily="18" charset="0"/>
                <a:cs typeface="Times New Roman" pitchFamily="18" charset="0"/>
              </a:rPr>
              <a:t>Fiscal decentralization takes many forms:</a:t>
            </a:r>
          </a:p>
          <a:p>
            <a:endParaRPr lang="en-US" dirty="0"/>
          </a:p>
        </p:txBody>
      </p:sp>
    </p:spTree>
    <p:extLst>
      <p:ext uri="{BB962C8B-B14F-4D97-AF65-F5344CB8AC3E}">
        <p14:creationId xmlns:p14="http://schemas.microsoft.com/office/powerpoint/2010/main" val="1940163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fontAlgn="base">
              <a:buNone/>
            </a:pPr>
            <a:r>
              <a:rPr lang="en-US" sz="2100" dirty="0">
                <a:latin typeface="Times New Roman" pitchFamily="18" charset="0"/>
                <a:cs typeface="Times New Roman" pitchFamily="18" charset="0"/>
              </a:rPr>
              <a:t> </a:t>
            </a:r>
          </a:p>
          <a:p>
            <a:pPr lvl="1" algn="just" fontAlgn="base"/>
            <a:r>
              <a:rPr lang="en-US" sz="2100" dirty="0">
                <a:latin typeface="Times New Roman" pitchFamily="18" charset="0"/>
                <a:cs typeface="Times New Roman" pitchFamily="18" charset="0"/>
              </a:rPr>
              <a:t>User charges for self-financing or cost recovery</a:t>
            </a:r>
          </a:p>
          <a:p>
            <a:pPr lvl="1" algn="just" fontAlgn="base"/>
            <a:r>
              <a:rPr lang="en-US" sz="2100" dirty="0">
                <a:latin typeface="Times New Roman" pitchFamily="18" charset="0"/>
                <a:cs typeface="Times New Roman" pitchFamily="18" charset="0"/>
              </a:rPr>
              <a:t>Co-financing or co-production arrangements through which the users participate in providing services and infrastructure through monetary or labor contributions</a:t>
            </a:r>
          </a:p>
          <a:p>
            <a:pPr lvl="1" algn="just" fontAlgn="base"/>
            <a:r>
              <a:rPr lang="en-US" sz="2100" dirty="0">
                <a:latin typeface="Times New Roman" pitchFamily="18" charset="0"/>
                <a:cs typeface="Times New Roman" pitchFamily="18" charset="0"/>
              </a:rPr>
              <a:t>Local revenues are expanded through property or sales taxes, or indirect charges</a:t>
            </a:r>
          </a:p>
          <a:p>
            <a:pPr lvl="1" algn="just" fontAlgn="base"/>
            <a:r>
              <a:rPr lang="en-US" sz="2100" dirty="0">
                <a:latin typeface="Times New Roman" pitchFamily="18" charset="0"/>
                <a:cs typeface="Times New Roman" pitchFamily="18" charset="0"/>
              </a:rPr>
              <a:t>General revenues from taxes that are collected by the central government are shifted to local governments for general or specific uses</a:t>
            </a:r>
          </a:p>
          <a:p>
            <a:pPr lvl="1" algn="just" fontAlgn="base"/>
            <a:r>
              <a:rPr lang="en-US" sz="2100" dirty="0">
                <a:latin typeface="Times New Roman" pitchFamily="18" charset="0"/>
                <a:cs typeface="Times New Roman" pitchFamily="18" charset="0"/>
              </a:rPr>
              <a:t>Municipal borrowing authorization and loan guarantees for mobilization of either national or local government resources.</a:t>
            </a:r>
          </a:p>
          <a:p>
            <a:pPr algn="just" fontAlgn="base"/>
            <a:r>
              <a:rPr lang="en-US" sz="2100" dirty="0">
                <a:latin typeface="Times New Roman" pitchFamily="18" charset="0"/>
                <a:cs typeface="Times New Roman" pitchFamily="18" charset="0"/>
              </a:rPr>
              <a:t>Example: Legal authority to impose tax</a:t>
            </a:r>
          </a:p>
          <a:p>
            <a:endParaRPr lang="en-US" dirty="0"/>
          </a:p>
        </p:txBody>
      </p:sp>
    </p:spTree>
    <p:extLst>
      <p:ext uri="{BB962C8B-B14F-4D97-AF65-F5344CB8AC3E}">
        <p14:creationId xmlns:p14="http://schemas.microsoft.com/office/powerpoint/2010/main" val="1416335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lgn="just" fontAlgn="base">
              <a:lnSpc>
                <a:spcPct val="160000"/>
              </a:lnSpc>
              <a:buNone/>
            </a:pPr>
            <a:r>
              <a:rPr lang="en-US" sz="2300" b="1" dirty="0">
                <a:latin typeface="Times New Roman" pitchFamily="18" charset="0"/>
                <a:cs typeface="Times New Roman" pitchFamily="18" charset="0"/>
              </a:rPr>
              <a:t>Economic or market decentralization</a:t>
            </a:r>
            <a:endParaRPr lang="en-US" sz="2300" dirty="0">
              <a:latin typeface="Times New Roman" pitchFamily="18" charset="0"/>
              <a:cs typeface="Times New Roman" pitchFamily="18" charset="0"/>
            </a:endParaRPr>
          </a:p>
          <a:p>
            <a:pPr lvl="0" algn="just" fontAlgn="base">
              <a:lnSpc>
                <a:spcPct val="160000"/>
              </a:lnSpc>
            </a:pPr>
            <a:r>
              <a:rPr lang="en-US" sz="2300" dirty="0">
                <a:latin typeface="Times New Roman" pitchFamily="18" charset="0"/>
                <a:cs typeface="Times New Roman" pitchFamily="18" charset="0"/>
              </a:rPr>
              <a:t>It is the most complete forms of decentralization from a government’s perspective</a:t>
            </a:r>
          </a:p>
          <a:p>
            <a:pPr lvl="0" algn="just" fontAlgn="base">
              <a:lnSpc>
                <a:spcPct val="160000"/>
              </a:lnSpc>
            </a:pPr>
            <a:r>
              <a:rPr lang="en-US" sz="2300" dirty="0">
                <a:latin typeface="Times New Roman" pitchFamily="18" charset="0"/>
                <a:cs typeface="Times New Roman" pitchFamily="18" charset="0"/>
              </a:rPr>
              <a:t>It includes privatization and deregulation</a:t>
            </a:r>
          </a:p>
          <a:p>
            <a:pPr lvl="0" algn="just" fontAlgn="base">
              <a:lnSpc>
                <a:spcPct val="160000"/>
              </a:lnSpc>
            </a:pPr>
            <a:r>
              <a:rPr lang="en-US" sz="2300" dirty="0">
                <a:latin typeface="Times New Roman" pitchFamily="18" charset="0"/>
                <a:cs typeface="Times New Roman" pitchFamily="18" charset="0"/>
              </a:rPr>
              <a:t>Responsibility for functions is shifted from the public to the private sector</a:t>
            </a:r>
          </a:p>
          <a:p>
            <a:pPr lvl="0" algn="just" fontAlgn="base">
              <a:lnSpc>
                <a:spcPct val="160000"/>
              </a:lnSpc>
            </a:pPr>
            <a:r>
              <a:rPr lang="en-US" sz="2300" dirty="0">
                <a:latin typeface="Times New Roman" pitchFamily="18" charset="0"/>
                <a:cs typeface="Times New Roman" pitchFamily="18" charset="0"/>
              </a:rPr>
              <a:t>It allows functions that had been primarily or exclusively the responsibility of government to be carried out by businesses, community groups, cooperatives, private voluntary associations, and other non-government organizations</a:t>
            </a:r>
          </a:p>
          <a:p>
            <a:pPr lvl="0" algn="just" fontAlgn="base">
              <a:lnSpc>
                <a:spcPct val="160000"/>
              </a:lnSpc>
            </a:pPr>
            <a:r>
              <a:rPr lang="en-US" sz="2300" dirty="0">
                <a:latin typeface="Times New Roman" pitchFamily="18" charset="0"/>
                <a:cs typeface="Times New Roman" pitchFamily="18" charset="0"/>
              </a:rPr>
              <a:t>Example: Electricity or broadcasting provided by various and competing companies</a:t>
            </a:r>
          </a:p>
          <a:p>
            <a:endParaRPr lang="en-US" dirty="0"/>
          </a:p>
        </p:txBody>
      </p:sp>
    </p:spTree>
    <p:extLst>
      <p:ext uri="{BB962C8B-B14F-4D97-AF65-F5344CB8AC3E}">
        <p14:creationId xmlns:p14="http://schemas.microsoft.com/office/powerpoint/2010/main" val="292085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atin typeface="Times New Roman" pitchFamily="18" charset="0"/>
                <a:cs typeface="Times New Roman" pitchFamily="18" charset="0"/>
              </a:rPr>
              <a:t>Block chain and full ecosystem decentralization:</a:t>
            </a:r>
          </a:p>
        </p:txBody>
      </p:sp>
      <p:sp>
        <p:nvSpPr>
          <p:cNvPr id="3" name="Content Placeholder 2"/>
          <p:cNvSpPr>
            <a:spLocks noGrp="1"/>
          </p:cNvSpPr>
          <p:nvPr>
            <p:ph idx="1"/>
          </p:nvPr>
        </p:nvSpPr>
        <p:spPr/>
        <p:txBody>
          <a:bodyPr/>
          <a:lstStyle/>
          <a:p>
            <a:pPr algn="just">
              <a:lnSpc>
                <a:spcPct val="150000"/>
              </a:lnSpc>
            </a:pPr>
            <a:r>
              <a:rPr lang="en-US" sz="1600" dirty="0">
                <a:latin typeface="Times New Roman" pitchFamily="18" charset="0"/>
                <a:cs typeface="Times New Roman" pitchFamily="18" charset="0"/>
              </a:rPr>
              <a:t>In order to achieve complete decentralization, it is necessary that the environment around the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is also decentralized. </a:t>
            </a:r>
            <a:endParaRPr lang="en-US" sz="1600" dirty="0" smtClean="0">
              <a:latin typeface="Times New Roman" pitchFamily="18" charset="0"/>
              <a:cs typeface="Times New Roman" pitchFamily="18" charset="0"/>
            </a:endParaRPr>
          </a:p>
          <a:p>
            <a:pPr algn="just">
              <a:lnSpc>
                <a:spcPct val="150000"/>
              </a:lnSpc>
            </a:pPr>
            <a:r>
              <a:rPr lang="en-US" sz="1600" dirty="0" err="1" smtClean="0">
                <a:latin typeface="Times New Roman" pitchFamily="18" charset="0"/>
                <a:cs typeface="Times New Roman" pitchFamily="18" charset="0"/>
              </a:rPr>
              <a:t>Blockchain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itself is a distributed ledger that runs on top of conventional systems. </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These </a:t>
            </a:r>
            <a:r>
              <a:rPr lang="en-US" sz="1600" dirty="0">
                <a:latin typeface="Times New Roman" pitchFamily="18" charset="0"/>
                <a:cs typeface="Times New Roman" pitchFamily="18" charset="0"/>
              </a:rPr>
              <a:t>elements include storage, communication, and computation. </a:t>
            </a:r>
            <a:endParaRPr lang="en-US" sz="1600" dirty="0" smtClean="0">
              <a:latin typeface="Times New Roman" pitchFamily="18" charset="0"/>
              <a:cs typeface="Times New Roman" pitchFamily="18" charset="0"/>
            </a:endParaRPr>
          </a:p>
          <a:p>
            <a:pPr algn="just">
              <a:lnSpc>
                <a:spcPct val="150000"/>
              </a:lnSpc>
            </a:pPr>
            <a:r>
              <a:rPr lang="en-US" sz="1600" dirty="0"/>
              <a:t>There are other factors, such as Identity and Wealth, that are traditionally based on centralized paradigms and there's a need to decentralize these aspects too in order to achieve a fully decentralized ecosystem.</a:t>
            </a:r>
          </a:p>
          <a:p>
            <a:pPr algn="just">
              <a:lnSpc>
                <a:spcPct val="150000"/>
              </a:lnSpc>
            </a:pPr>
            <a:endParaRPr lang="en-US" sz="1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47003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lnSpc>
                <a:spcPct val="160000"/>
              </a:lnSpc>
            </a:pPr>
            <a:r>
              <a:rPr lang="en-US" sz="2200" dirty="0">
                <a:latin typeface="Times New Roman" pitchFamily="18" charset="0"/>
                <a:cs typeface="Times New Roman" pitchFamily="18" charset="0"/>
              </a:rPr>
              <a:t>A decentralized ecosystem surrounding </a:t>
            </a:r>
            <a:r>
              <a:rPr lang="en-US" sz="2200" dirty="0" err="1">
                <a:latin typeface="Times New Roman" pitchFamily="18" charset="0"/>
                <a:cs typeface="Times New Roman" pitchFamily="18" charset="0"/>
              </a:rPr>
              <a:t>blockchain</a:t>
            </a:r>
            <a:r>
              <a:rPr lang="en-US" sz="2200" dirty="0">
                <a:latin typeface="Times New Roman" pitchFamily="18" charset="0"/>
                <a:cs typeface="Times New Roman" pitchFamily="18" charset="0"/>
              </a:rPr>
              <a:t> technology is needed for full-solutions operations</a:t>
            </a:r>
            <a:r>
              <a:rPr lang="en-US" sz="2200" dirty="0" smtClean="0">
                <a:latin typeface="Times New Roman" pitchFamily="18" charset="0"/>
                <a:cs typeface="Times New Roman" pitchFamily="18" charset="0"/>
              </a:rPr>
              <a:t>.</a:t>
            </a:r>
          </a:p>
          <a:p>
            <a:pPr algn="just">
              <a:lnSpc>
                <a:spcPct val="160000"/>
              </a:lnSpc>
            </a:pPr>
            <a:endParaRPr lang="en-US" sz="2200" dirty="0">
              <a:latin typeface="Times New Roman" pitchFamily="18" charset="0"/>
              <a:cs typeface="Times New Roman" pitchFamily="18" charset="0"/>
            </a:endParaRPr>
          </a:p>
          <a:p>
            <a:pPr algn="just">
              <a:lnSpc>
                <a:spcPct val="160000"/>
              </a:lnSpc>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a:t>
            </a:r>
            <a:r>
              <a:rPr lang="en-US" sz="2200" dirty="0" err="1">
                <a:latin typeface="Times New Roman" pitchFamily="18" charset="0"/>
                <a:cs typeface="Times New Roman" pitchFamily="18" charset="0"/>
              </a:rPr>
              <a:t>blockchain</a:t>
            </a:r>
            <a:r>
              <a:rPr lang="en-US" sz="2200" dirty="0">
                <a:latin typeface="Times New Roman" pitchFamily="18" charset="0"/>
                <a:cs typeface="Times New Roman" pitchFamily="18" charset="0"/>
              </a:rPr>
              <a:t> represents a decentralized transaction ledger that forms a part of a larger computing infrastructure, which must consist of several other functions, including communication, storage, archiving, and file serving</a:t>
            </a:r>
            <a:r>
              <a:rPr lang="en-US" sz="2200" dirty="0" smtClean="0">
                <a:latin typeface="Times New Roman" pitchFamily="18" charset="0"/>
                <a:cs typeface="Times New Roman" pitchFamily="18" charset="0"/>
              </a:rPr>
              <a:t>.</a:t>
            </a:r>
          </a:p>
          <a:p>
            <a:pPr algn="just">
              <a:lnSpc>
                <a:spcPct val="160000"/>
              </a:lnSpc>
            </a:pPr>
            <a:endParaRPr lang="en-US" sz="2200" dirty="0" smtClean="0">
              <a:latin typeface="Times New Roman" pitchFamily="18" charset="0"/>
              <a:cs typeface="Times New Roman" pitchFamily="18" charset="0"/>
            </a:endParaRPr>
          </a:p>
          <a:p>
            <a:pPr algn="just">
              <a:lnSpc>
                <a:spcPct val="160000"/>
              </a:lnSpc>
            </a:pPr>
            <a:r>
              <a:rPr lang="en-US" sz="2200" dirty="0">
                <a:latin typeface="Times New Roman" pitchFamily="18" charset="0"/>
                <a:cs typeface="Times New Roman" pitchFamily="18" charset="0"/>
              </a:rPr>
              <a:t>When it comes to storage, the most obvious need might be a secure, off-chain, decentralized storage for files like Electronic Medical Records, or even something as simple as a Microsoft word document</a:t>
            </a:r>
            <a:r>
              <a:rPr lang="en-US" sz="2200" dirty="0" smtClean="0">
                <a:latin typeface="Times New Roman" pitchFamily="18" charset="0"/>
                <a:cs typeface="Times New Roman" pitchFamily="18" charset="0"/>
              </a:rPr>
              <a:t>.</a:t>
            </a:r>
          </a:p>
          <a:p>
            <a:pPr algn="just">
              <a:lnSpc>
                <a:spcPct val="160000"/>
              </a:lnSpc>
            </a:pPr>
            <a:endParaRPr lang="en-US" sz="2200" dirty="0">
              <a:latin typeface="Times New Roman" pitchFamily="18" charset="0"/>
              <a:cs typeface="Times New Roman" pitchFamily="18" charset="0"/>
            </a:endParaRPr>
          </a:p>
          <a:p>
            <a:pPr algn="just">
              <a:lnSpc>
                <a:spcPct val="160000"/>
              </a:lnSpc>
            </a:pPr>
            <a:r>
              <a:rPr lang="en-US" sz="2200" dirty="0">
                <a:latin typeface="Times New Roman" pitchFamily="18" charset="0"/>
                <a:cs typeface="Times New Roman" pitchFamily="18" charset="0"/>
              </a:rPr>
              <a:t>It is worth pointing out that file storage can either be decentralized - as in the </a:t>
            </a:r>
            <a:r>
              <a:rPr lang="en-US" sz="2200" dirty="0" err="1">
                <a:latin typeface="Times New Roman" pitchFamily="18" charset="0"/>
                <a:cs typeface="Times New Roman" pitchFamily="18" charset="0"/>
              </a:rPr>
              <a:t>blockchain</a:t>
            </a:r>
            <a:r>
              <a:rPr lang="en-US" sz="2200" dirty="0">
                <a:latin typeface="Times New Roman" pitchFamily="18" charset="0"/>
                <a:cs typeface="Times New Roman" pitchFamily="18" charset="0"/>
              </a:rPr>
              <a:t> - or centralized, like Google Drive. </a:t>
            </a:r>
            <a:endParaRPr lang="en-US" sz="2200" dirty="0" smtClean="0">
              <a:latin typeface="Times New Roman" pitchFamily="18" charset="0"/>
              <a:cs typeface="Times New Roman" pitchFamily="18" charset="0"/>
            </a:endParaRPr>
          </a:p>
          <a:p>
            <a:pPr algn="just">
              <a:lnSpc>
                <a:spcPct val="160000"/>
              </a:lnSpc>
            </a:pPr>
            <a:endParaRPr lang="en-US" sz="22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650379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The assets can be registered by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transactions, including a pointer and access method and privileges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When it comes to file serving, the </a:t>
            </a:r>
            <a:r>
              <a:rPr lang="en-US" sz="1600" dirty="0" err="1">
                <a:latin typeface="Times New Roman" pitchFamily="18" charset="0"/>
                <a:cs typeface="Times New Roman" pitchFamily="18" charset="0"/>
              </a:rPr>
              <a:t>InterPlanetary</a:t>
            </a:r>
            <a:r>
              <a:rPr lang="en-US" sz="1600" dirty="0">
                <a:latin typeface="Times New Roman" pitchFamily="18" charset="0"/>
                <a:cs typeface="Times New Roman" pitchFamily="18" charset="0"/>
              </a:rPr>
              <a:t> File System (IPFS) project has suggested an engaging technique, which can be tailored for decentralized file serving.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IPFS represents the need for a worldwide accessible file system, which can provide a form of resolution to the issue of broken website links to files, beyond the idea of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technology</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One of the major causes of concern today is cyber security. Over the past few years, the rate of </a:t>
            </a:r>
            <a:r>
              <a:rPr lang="en-US" sz="1600" dirty="0" err="1">
                <a:latin typeface="Times New Roman" pitchFamily="18" charset="0"/>
                <a:cs typeface="Times New Roman" pitchFamily="18" charset="0"/>
              </a:rPr>
              <a:t>cyberattacks</a:t>
            </a:r>
            <a:r>
              <a:rPr lang="en-US" sz="1600" dirty="0">
                <a:latin typeface="Times New Roman" pitchFamily="18" charset="0"/>
                <a:cs typeface="Times New Roman" pitchFamily="18" charset="0"/>
              </a:rPr>
              <a:t> has risen dramatically. </a:t>
            </a:r>
          </a:p>
          <a:p>
            <a:endParaRPr lang="en-US" dirty="0"/>
          </a:p>
        </p:txBody>
      </p:sp>
    </p:spTree>
    <p:extLst>
      <p:ext uri="{BB962C8B-B14F-4D97-AF65-F5344CB8AC3E}">
        <p14:creationId xmlns:p14="http://schemas.microsoft.com/office/powerpoint/2010/main" val="1333567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The safety of using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is a major question in the minds of many people across the globe.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technology was initially introduced to support </a:t>
            </a:r>
            <a:r>
              <a:rPr lang="en-US" sz="1600" dirty="0" err="1">
                <a:latin typeface="Times New Roman" pitchFamily="18" charset="0"/>
                <a:cs typeface="Times New Roman" pitchFamily="18" charset="0"/>
              </a:rPr>
              <a:t>Bitcoin</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However, since then, it has gathered so much popularity across several industries. It is no strange fact that the influence of this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is beyond </a:t>
            </a:r>
            <a:r>
              <a:rPr lang="en-US" sz="1600" dirty="0" err="1">
                <a:latin typeface="Times New Roman" pitchFamily="18" charset="0"/>
                <a:cs typeface="Times New Roman" pitchFamily="18" charset="0"/>
              </a:rPr>
              <a:t>cryptocurrencies</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dramatic rise in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recognition has brought up questions about its security and integrity. </a:t>
            </a:r>
          </a:p>
          <a:p>
            <a:endParaRPr lang="en-US" dirty="0"/>
          </a:p>
        </p:txBody>
      </p:sp>
    </p:spTree>
    <p:extLst>
      <p:ext uri="{BB962C8B-B14F-4D97-AF65-F5344CB8AC3E}">
        <p14:creationId xmlns:p14="http://schemas.microsoft.com/office/powerpoint/2010/main" val="551110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sz="2000" dirty="0">
                <a:latin typeface="Times New Roman" pitchFamily="18" charset="0"/>
                <a:cs typeface="Times New Roman" pitchFamily="18" charset="0"/>
              </a:rPr>
              <a:t>Methods of decentralization – Routes to decentralization –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and full ecosystem decentralization: Computation, Storage, Communication and decentralization – Smart Contracts – Organization of decentralization: Decentralized Autonomous: Organizations, Corporations, Societies, </a:t>
            </a:r>
            <a:r>
              <a:rPr lang="en-US" sz="2000" dirty="0" err="1">
                <a:latin typeface="Times New Roman" pitchFamily="18" charset="0"/>
                <a:cs typeface="Times New Roman" pitchFamily="18" charset="0"/>
              </a:rPr>
              <a:t>DApps</a:t>
            </a:r>
            <a:r>
              <a:rPr lang="en-US" sz="2000" dirty="0">
                <a:latin typeface="Times New Roman" pitchFamily="18" charset="0"/>
                <a:cs typeface="Times New Roman" pitchFamily="18" charset="0"/>
              </a:rPr>
              <a:t> and their requirements, Operations of </a:t>
            </a:r>
            <a:r>
              <a:rPr lang="en-US" sz="2000" dirty="0" err="1">
                <a:latin typeface="Times New Roman" pitchFamily="18" charset="0"/>
                <a:cs typeface="Times New Roman" pitchFamily="18" charset="0"/>
              </a:rPr>
              <a:t>DApps</a:t>
            </a:r>
            <a:r>
              <a:rPr lang="en-US" sz="2000" dirty="0">
                <a:latin typeface="Times New Roman" pitchFamily="18" charset="0"/>
                <a:cs typeface="Times New Roman" pitchFamily="18" charset="0"/>
              </a:rPr>
              <a:t> – Example of </a:t>
            </a:r>
            <a:r>
              <a:rPr lang="en-US" sz="2000" dirty="0" err="1">
                <a:latin typeface="Times New Roman" pitchFamily="18" charset="0"/>
                <a:cs typeface="Times New Roman" pitchFamily="18" charset="0"/>
              </a:rPr>
              <a:t>DApps</a:t>
            </a:r>
            <a:r>
              <a:rPr lang="en-US" sz="2000" dirty="0">
                <a:latin typeface="Times New Roman" pitchFamily="18" charset="0"/>
                <a:cs typeface="Times New Roman" pitchFamily="18" charset="0"/>
              </a:rPr>
              <a:t>: KYC-Chains, Open </a:t>
            </a:r>
            <a:r>
              <a:rPr lang="en-US" sz="2000" dirty="0" err="1">
                <a:latin typeface="Times New Roman" pitchFamily="18" charset="0"/>
                <a:cs typeface="Times New Roman" pitchFamily="18" charset="0"/>
              </a:rPr>
              <a:t>Bazzar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Lazooz</a:t>
            </a:r>
            <a:endParaRPr lang="en-US" sz="20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608890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900" dirty="0">
                <a:latin typeface="Times New Roman" pitchFamily="18" charset="0"/>
                <a:cs typeface="Times New Roman" pitchFamily="18" charset="0"/>
              </a:rPr>
              <a:t>The revolution in digital money is now moving into banking. If you did not know this then you need to visit </a:t>
            </a:r>
            <a:r>
              <a:rPr lang="en-US" sz="1900" dirty="0" err="1">
                <a:latin typeface="Times New Roman" pitchFamily="18" charset="0"/>
                <a:cs typeface="Times New Roman" pitchFamily="18" charset="0"/>
              </a:rPr>
              <a:t>Bitcoin</a:t>
            </a:r>
            <a:r>
              <a:rPr lang="en-US" sz="1900" dirty="0">
                <a:latin typeface="Times New Roman" pitchFamily="18" charset="0"/>
                <a:cs typeface="Times New Roman" pitchFamily="18" charset="0"/>
              </a:rPr>
              <a:t> Prime because they offer current updates in the crypto world</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You will find several top-rated companies across the globe adopting this technology. For this reason, it is only natural to be sure that this technology is up to the task</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 The data structure that </a:t>
            </a:r>
            <a:r>
              <a:rPr lang="en-US" sz="1900" dirty="0" err="1">
                <a:latin typeface="Times New Roman" pitchFamily="18" charset="0"/>
                <a:cs typeface="Times New Roman" pitchFamily="18" charset="0"/>
              </a:rPr>
              <a:t>blockchain</a:t>
            </a:r>
            <a:r>
              <a:rPr lang="en-US" sz="1900" dirty="0">
                <a:latin typeface="Times New Roman" pitchFamily="18" charset="0"/>
                <a:cs typeface="Times New Roman" pitchFamily="18" charset="0"/>
              </a:rPr>
              <a:t> produces is worth mentioning, as well as its security features. This is based on cryptography and decentralization.</a:t>
            </a:r>
          </a:p>
          <a:p>
            <a:endParaRPr lang="en-US" dirty="0"/>
          </a:p>
        </p:txBody>
      </p:sp>
    </p:spTree>
    <p:extLst>
      <p:ext uri="{BB962C8B-B14F-4D97-AF65-F5344CB8AC3E}">
        <p14:creationId xmlns:p14="http://schemas.microsoft.com/office/powerpoint/2010/main" val="2498417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encourages trust during any given transaction. The </a:t>
            </a:r>
            <a:r>
              <a:rPr lang="en-US" sz="1900" dirty="0" err="1">
                <a:latin typeface="Times New Roman" pitchFamily="18" charset="0"/>
                <a:cs typeface="Times New Roman" pitchFamily="18" charset="0"/>
              </a:rPr>
              <a:t>blockchain</a:t>
            </a:r>
            <a:r>
              <a:rPr lang="en-US" sz="1900" dirty="0">
                <a:latin typeface="Times New Roman" pitchFamily="18" charset="0"/>
                <a:cs typeface="Times New Roman" pitchFamily="18" charset="0"/>
              </a:rPr>
              <a:t> consists of blocks, which contain transactions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 The blocks are cryptographically connected in such a way that they are extremely hard to alter. Besides validating transactions, which are contained in the blocks, a consensus mechanism can also ensure that all transactions are correct</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 Decentralization is possible since every member of the network contributes over a distributed network.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No </a:t>
            </a:r>
            <a:r>
              <a:rPr lang="en-US" sz="1900" dirty="0">
                <a:latin typeface="Times New Roman" pitchFamily="18" charset="0"/>
                <a:cs typeface="Times New Roman" pitchFamily="18" charset="0"/>
              </a:rPr>
              <a:t>single point of failure can exist in such a network. As a result, no single user can change transaction records.</a:t>
            </a:r>
          </a:p>
          <a:p>
            <a:endParaRPr lang="en-US" dirty="0"/>
          </a:p>
        </p:txBody>
      </p:sp>
    </p:spTree>
    <p:extLst>
      <p:ext uri="{BB962C8B-B14F-4D97-AF65-F5344CB8AC3E}">
        <p14:creationId xmlns:p14="http://schemas.microsoft.com/office/powerpoint/2010/main" val="2871725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1900" dirty="0">
                <a:latin typeface="Times New Roman" pitchFamily="18" charset="0"/>
                <a:cs typeface="Times New Roman" pitchFamily="18" charset="0"/>
              </a:rPr>
              <a:t> The popularity of </a:t>
            </a:r>
            <a:r>
              <a:rPr lang="en-US" sz="1900" dirty="0" err="1">
                <a:latin typeface="Times New Roman" pitchFamily="18" charset="0"/>
                <a:cs typeface="Times New Roman" pitchFamily="18" charset="0"/>
              </a:rPr>
              <a:t>blockchain</a:t>
            </a:r>
            <a:r>
              <a:rPr lang="en-US" sz="1900" dirty="0">
                <a:latin typeface="Times New Roman" pitchFamily="18" charset="0"/>
                <a:cs typeface="Times New Roman" pitchFamily="18" charset="0"/>
              </a:rPr>
              <a:t> has ensured that a wide variety of tasks can be solved</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In recent times, </a:t>
            </a:r>
            <a:r>
              <a:rPr lang="en-US" sz="1900" dirty="0" err="1">
                <a:latin typeface="Times New Roman" pitchFamily="18" charset="0"/>
                <a:cs typeface="Times New Roman" pitchFamily="18" charset="0"/>
              </a:rPr>
              <a:t>blockchains</a:t>
            </a:r>
            <a:r>
              <a:rPr lang="en-US" sz="1900" dirty="0">
                <a:latin typeface="Times New Roman" pitchFamily="18" charset="0"/>
                <a:cs typeface="Times New Roman" pitchFamily="18" charset="0"/>
              </a:rPr>
              <a:t> have become a key component that helps in setting up business processes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Besides </a:t>
            </a:r>
            <a:r>
              <a:rPr lang="en-US" sz="1900" dirty="0" err="1">
                <a:latin typeface="Times New Roman" pitchFamily="18" charset="0"/>
                <a:cs typeface="Times New Roman" pitchFamily="18" charset="0"/>
              </a:rPr>
              <a:t>cryptocurrencies</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Blockchain</a:t>
            </a:r>
            <a:r>
              <a:rPr lang="en-US" sz="1900" dirty="0">
                <a:latin typeface="Times New Roman" pitchFamily="18" charset="0"/>
                <a:cs typeface="Times New Roman" pitchFamily="18" charset="0"/>
              </a:rPr>
              <a:t> technology can be applied in workflow management, Internet-Of-Things networks, and more.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 number of businesses have found this technology a crucial component. Its high level of security can expose this technology to a great level of risk</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Besides, there is sensitive information about the assets of various users. This makes it important to have strong protection.</a:t>
            </a:r>
          </a:p>
          <a:p>
            <a:endParaRPr lang="en-US" dirty="0"/>
          </a:p>
        </p:txBody>
      </p:sp>
    </p:spTree>
    <p:extLst>
      <p:ext uri="{BB962C8B-B14F-4D97-AF65-F5344CB8AC3E}">
        <p14:creationId xmlns:p14="http://schemas.microsoft.com/office/powerpoint/2010/main" val="2484643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Furthermore, different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networks vary in who can gain access to the data. The most common types of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are either private or public</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The security measures vary with each type. While everyone is allowed to join a public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network, only selected participants can engage in private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networks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However, regardless of the type of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network, the anonymity of users' identities can be maintained.</a:t>
            </a:r>
          </a:p>
          <a:p>
            <a:endParaRPr lang="en-US" dirty="0"/>
          </a:p>
        </p:txBody>
      </p:sp>
    </p:spTree>
    <p:extLst>
      <p:ext uri="{BB962C8B-B14F-4D97-AF65-F5344CB8AC3E}">
        <p14:creationId xmlns:p14="http://schemas.microsoft.com/office/powerpoint/2010/main" val="1542414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Smart contracts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1900" dirty="0" smtClean="0"/>
              <a:t>Smart </a:t>
            </a:r>
            <a:r>
              <a:rPr lang="en-US" sz="1900" dirty="0"/>
              <a:t>contracts are simply programs stored on a </a:t>
            </a:r>
            <a:r>
              <a:rPr lang="en-US" sz="1900" dirty="0" err="1"/>
              <a:t>blockchain</a:t>
            </a:r>
            <a:r>
              <a:rPr lang="en-US" sz="1900" dirty="0"/>
              <a:t> that run when predetermined conditions are met. </a:t>
            </a:r>
            <a:r>
              <a:rPr lang="en-US" sz="1900" dirty="0" smtClean="0"/>
              <a:t/>
            </a:r>
            <a:br>
              <a:rPr lang="en-US" sz="1900" dirty="0" smtClean="0"/>
            </a:br>
            <a:endParaRPr lang="en-US" sz="1900" dirty="0" smtClean="0"/>
          </a:p>
          <a:p>
            <a:pPr algn="just"/>
            <a:r>
              <a:rPr lang="en-US" sz="1900" dirty="0" smtClean="0"/>
              <a:t>They </a:t>
            </a:r>
            <a:r>
              <a:rPr lang="en-US" sz="1900" dirty="0"/>
              <a:t>typically are used to automate the execution of an agreement so that all participants can be immediately certain of the outcome, without any intermediary’s involvement or time loss. </a:t>
            </a:r>
            <a:endParaRPr lang="en-US" sz="1900" dirty="0" smtClean="0"/>
          </a:p>
          <a:p>
            <a:pPr algn="just"/>
            <a:endParaRPr lang="en-US" sz="1900" dirty="0"/>
          </a:p>
          <a:p>
            <a:pPr algn="just"/>
            <a:r>
              <a:rPr lang="en-US" sz="1900" dirty="0" smtClean="0"/>
              <a:t>They </a:t>
            </a:r>
            <a:r>
              <a:rPr lang="en-US" sz="1900" dirty="0"/>
              <a:t>can also automate a workflow, triggering the next action when conditions are met.</a:t>
            </a:r>
          </a:p>
          <a:p>
            <a:endParaRPr lang="en-US" dirty="0"/>
          </a:p>
          <a:p>
            <a:endParaRPr lang="en-US" dirty="0"/>
          </a:p>
        </p:txBody>
      </p:sp>
    </p:spTree>
    <p:extLst>
      <p:ext uri="{BB962C8B-B14F-4D97-AF65-F5344CB8AC3E}">
        <p14:creationId xmlns:p14="http://schemas.microsoft.com/office/powerpoint/2010/main" val="795725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Smart contracts work</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1600" dirty="0" smtClean="0">
                <a:latin typeface="Times New Roman" pitchFamily="18" charset="0"/>
                <a:cs typeface="Times New Roman" pitchFamily="18" charset="0"/>
              </a:rPr>
              <a:t>Smart </a:t>
            </a:r>
            <a:r>
              <a:rPr lang="en-US" sz="1600" dirty="0">
                <a:latin typeface="Times New Roman" pitchFamily="18" charset="0"/>
                <a:cs typeface="Times New Roman" pitchFamily="18" charset="0"/>
              </a:rPr>
              <a:t>contracts work by following simple “if/when…then…” statements that are written into code on a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 </a:t>
            </a:r>
            <a:r>
              <a:rPr lang="en-US" sz="1600" dirty="0">
                <a:latin typeface="Times New Roman" pitchFamily="18" charset="0"/>
                <a:cs typeface="Times New Roman" pitchFamily="18" charset="0"/>
              </a:rPr>
              <a:t>network of computers executes the actions  when predetermined conditions have been met and verified. These actions could include releasing funds to the appropriate parties, registering a vehicle, sending notifications, or issuing a ticket</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is then updated when the transaction is completed. That means the transaction cannot be changed, and only parties who have been granted permission can see the results.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92557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Within a smart contract, there can be as many stipulations as needed to satisfy the participants that the task will be completed satisfactorily</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To establish the terms, participants must determine how transactions and their data are represented on the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agree on the “if/when...then…” rules that govern those transactions, explore all possible exceptions, and define a framework for resolving disputes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Then the smart contract can be programmed by a developer – although increasingly, organizations that use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for business provide templates, web interfaces, and other online tools to simplify structuring smart contracts.</a:t>
            </a:r>
          </a:p>
          <a:p>
            <a:endParaRPr lang="en-US" dirty="0"/>
          </a:p>
        </p:txBody>
      </p:sp>
    </p:spTree>
    <p:extLst>
      <p:ext uri="{BB962C8B-B14F-4D97-AF65-F5344CB8AC3E}">
        <p14:creationId xmlns:p14="http://schemas.microsoft.com/office/powerpoint/2010/main" val="2256916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smart contracts:</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133475" y="2129631"/>
            <a:ext cx="6877050" cy="3467100"/>
          </a:xfrm>
          <a:prstGeom prst="rect">
            <a:avLst/>
          </a:prstGeom>
        </p:spPr>
      </p:pic>
    </p:spTree>
    <p:extLst>
      <p:ext uri="{BB962C8B-B14F-4D97-AF65-F5344CB8AC3E}">
        <p14:creationId xmlns:p14="http://schemas.microsoft.com/office/powerpoint/2010/main" val="3288599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352550" y="2301081"/>
            <a:ext cx="6438900" cy="3124200"/>
          </a:xfrm>
          <a:prstGeom prst="rect">
            <a:avLst/>
          </a:prstGeom>
        </p:spPr>
      </p:pic>
    </p:spTree>
    <p:extLst>
      <p:ext uri="{BB962C8B-B14F-4D97-AF65-F5344CB8AC3E}">
        <p14:creationId xmlns:p14="http://schemas.microsoft.com/office/powerpoint/2010/main" val="3108697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fontAlgn="base">
              <a:buNone/>
            </a:pPr>
            <a:r>
              <a:rPr lang="en-US" b="1" dirty="0"/>
              <a:t>Applications of smart contracts:</a:t>
            </a:r>
          </a:p>
          <a:p>
            <a:pPr marL="0" indent="0" algn="just" fontAlgn="base">
              <a:buNone/>
            </a:pPr>
            <a:r>
              <a:rPr lang="en-US" sz="1700" b="1" dirty="0" smtClean="0">
                <a:latin typeface="Times New Roman" pitchFamily="18" charset="0"/>
                <a:cs typeface="Times New Roman" pitchFamily="18" charset="0"/>
              </a:rPr>
              <a:t>Safeguarding </a:t>
            </a:r>
            <a:r>
              <a:rPr lang="en-US" sz="1700" b="1" dirty="0">
                <a:latin typeface="Times New Roman" pitchFamily="18" charset="0"/>
                <a:cs typeface="Times New Roman" pitchFamily="18" charset="0"/>
              </a:rPr>
              <a:t>the efficacy of medications:</a:t>
            </a:r>
          </a:p>
          <a:p>
            <a:pPr algn="just" fontAlgn="base"/>
            <a:r>
              <a:rPr lang="en-US" sz="1700" dirty="0">
                <a:latin typeface="Times New Roman" pitchFamily="18" charset="0"/>
                <a:cs typeface="Times New Roman" pitchFamily="18" charset="0"/>
              </a:rPr>
              <a:t>Sonoco and IBM are working to reduce issues in the transport of lifesaving medications by increasing supply chain transparency. </a:t>
            </a:r>
            <a:endParaRPr lang="en-US" sz="1700" dirty="0" smtClean="0">
              <a:latin typeface="Times New Roman" pitchFamily="18" charset="0"/>
              <a:cs typeface="Times New Roman" pitchFamily="18" charset="0"/>
            </a:endParaRPr>
          </a:p>
          <a:p>
            <a:pPr algn="just" fontAlgn="base"/>
            <a:endParaRPr lang="en-US" sz="1700" dirty="0">
              <a:latin typeface="Times New Roman" pitchFamily="18" charset="0"/>
              <a:cs typeface="Times New Roman" pitchFamily="18" charset="0"/>
            </a:endParaRPr>
          </a:p>
          <a:p>
            <a:pPr algn="just" fontAlgn="base"/>
            <a:r>
              <a:rPr lang="en-US" sz="1700" dirty="0" smtClean="0">
                <a:latin typeface="Times New Roman" pitchFamily="18" charset="0"/>
                <a:cs typeface="Times New Roman" pitchFamily="18" charset="0"/>
              </a:rPr>
              <a:t>Powered </a:t>
            </a:r>
            <a:r>
              <a:rPr lang="en-US" sz="1700" dirty="0">
                <a:latin typeface="Times New Roman" pitchFamily="18" charset="0"/>
                <a:cs typeface="Times New Roman" pitchFamily="18" charset="0"/>
              </a:rPr>
              <a:t>by IBM </a:t>
            </a:r>
            <a:r>
              <a:rPr lang="en-US" sz="1700" dirty="0" err="1">
                <a:latin typeface="Times New Roman" pitchFamily="18" charset="0"/>
                <a:cs typeface="Times New Roman" pitchFamily="18" charset="0"/>
              </a:rPr>
              <a:t>Blockchain</a:t>
            </a:r>
            <a:r>
              <a:rPr lang="en-US" sz="1700" dirty="0">
                <a:latin typeface="Times New Roman" pitchFamily="18" charset="0"/>
                <a:cs typeface="Times New Roman" pitchFamily="18" charset="0"/>
              </a:rPr>
              <a:t> Transparent Supply, </a:t>
            </a:r>
            <a:r>
              <a:rPr lang="en-US" sz="1700" dirty="0" err="1">
                <a:latin typeface="Times New Roman" pitchFamily="18" charset="0"/>
                <a:cs typeface="Times New Roman" pitchFamily="18" charset="0"/>
              </a:rPr>
              <a:t>Pharma</a:t>
            </a:r>
            <a:r>
              <a:rPr lang="en-US" sz="1700" dirty="0">
                <a:latin typeface="Times New Roman" pitchFamily="18" charset="0"/>
                <a:cs typeface="Times New Roman" pitchFamily="18" charset="0"/>
              </a:rPr>
              <a:t> Portal is a </a:t>
            </a:r>
            <a:r>
              <a:rPr lang="en-US" sz="1700" dirty="0" err="1">
                <a:latin typeface="Times New Roman" pitchFamily="18" charset="0"/>
                <a:cs typeface="Times New Roman" pitchFamily="18" charset="0"/>
              </a:rPr>
              <a:t>blockchain</a:t>
            </a:r>
            <a:r>
              <a:rPr lang="en-US" sz="1700" dirty="0">
                <a:latin typeface="Times New Roman" pitchFamily="18" charset="0"/>
                <a:cs typeface="Times New Roman" pitchFamily="18" charset="0"/>
              </a:rPr>
              <a:t>-based platform that tracks temperature-controlled pharmaceuticals through the supply chain to provide trusted, reliable and accurate data across multiple parties.</a:t>
            </a:r>
          </a:p>
          <a:p>
            <a:endParaRPr lang="en-US" dirty="0"/>
          </a:p>
        </p:txBody>
      </p:sp>
    </p:spTree>
    <p:extLst>
      <p:ext uri="{BB962C8B-B14F-4D97-AF65-F5344CB8AC3E}">
        <p14:creationId xmlns:p14="http://schemas.microsoft.com/office/powerpoint/2010/main" val="2790167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Methods of decentralization: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itchFamily="18" charset="0"/>
                <a:cs typeface="Times New Roman" pitchFamily="18" charset="0"/>
              </a:rPr>
              <a:t>In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decentralization refers to the transfer of control and decision-making from a centralized entity (individual, organization, or group thereof) to a distributed network. </a:t>
            </a:r>
            <a:endParaRPr lang="en-US" sz="1600" dirty="0" smtClean="0">
              <a:latin typeface="Times New Roman" pitchFamily="18" charset="0"/>
              <a:cs typeface="Times New Roman" pitchFamily="18" charset="0"/>
            </a:endParaRP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Decentralized </a:t>
            </a:r>
            <a:r>
              <a:rPr lang="en-US" sz="1600" dirty="0">
                <a:latin typeface="Times New Roman" pitchFamily="18" charset="0"/>
                <a:cs typeface="Times New Roman" pitchFamily="18" charset="0"/>
              </a:rPr>
              <a:t>networks strive to reduce the level of trust that participants must place in one another, and deter their ability to exert authority or control over one another in ways that degrade the functionality of the network.</a:t>
            </a:r>
          </a:p>
          <a:p>
            <a:pPr marL="0" indent="0">
              <a:buNone/>
            </a:pPr>
            <a:endParaRPr lang="en-US" dirty="0"/>
          </a:p>
        </p:txBody>
      </p:sp>
    </p:spTree>
    <p:extLst>
      <p:ext uri="{BB962C8B-B14F-4D97-AF65-F5344CB8AC3E}">
        <p14:creationId xmlns:p14="http://schemas.microsoft.com/office/powerpoint/2010/main" val="246005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sz="2000" b="1" dirty="0">
                <a:latin typeface="Times New Roman" pitchFamily="18" charset="0"/>
                <a:cs typeface="Times New Roman" pitchFamily="18" charset="0"/>
              </a:rPr>
              <a:t>Increasing trust in retailer-supplier relationships: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Home Depot uses smart contracts on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to quickly resolve disputes with vendors. Through real-time communication and increased visibility into the supply chain, they are building stronger relationships with suppliers, resulting in more time for critical work and innovation</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marL="0" indent="0" algn="just" fontAlgn="base">
              <a:buNone/>
            </a:pPr>
            <a:r>
              <a:rPr lang="en-US" sz="2000" b="1" dirty="0">
                <a:latin typeface="Times New Roman" pitchFamily="18" charset="0"/>
                <a:cs typeface="Times New Roman" pitchFamily="18" charset="0"/>
              </a:rPr>
              <a:t>Making international trade faster and more efficient</a:t>
            </a:r>
          </a:p>
          <a:p>
            <a:pPr algn="just" fontAlgn="base"/>
            <a:r>
              <a:rPr lang="en-US" sz="2000" dirty="0">
                <a:latin typeface="Times New Roman" pitchFamily="18" charset="0"/>
                <a:cs typeface="Times New Roman" pitchFamily="18" charset="0"/>
              </a:rPr>
              <a:t>By joining </a:t>
            </a:r>
            <a:r>
              <a:rPr lang="en-US" sz="2000" dirty="0" err="1">
                <a:latin typeface="Times New Roman" pitchFamily="18" charset="0"/>
                <a:cs typeface="Times New Roman" pitchFamily="18" charset="0"/>
              </a:rPr>
              <a:t>we.trade</a:t>
            </a:r>
            <a:r>
              <a:rPr lang="en-US" sz="2000" dirty="0">
                <a:latin typeface="Times New Roman" pitchFamily="18" charset="0"/>
                <a:cs typeface="Times New Roman" pitchFamily="18" charset="0"/>
              </a:rPr>
              <a:t>, the trade finance network convened by IBM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businesses are creating an ecosystem of trust for global trade. </a:t>
            </a:r>
            <a:endParaRPr lang="en-US" sz="2000" dirty="0" smtClean="0">
              <a:latin typeface="Times New Roman" pitchFamily="18" charset="0"/>
              <a:cs typeface="Times New Roman" pitchFamily="18" charset="0"/>
            </a:endParaRPr>
          </a:p>
          <a:p>
            <a:pPr algn="just" fontAlgn="base"/>
            <a:endParaRPr lang="en-US" sz="2000" dirty="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a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-based platform, </a:t>
            </a:r>
            <a:r>
              <a:rPr lang="en-US" sz="2000" dirty="0" err="1">
                <a:latin typeface="Times New Roman" pitchFamily="18" charset="0"/>
                <a:cs typeface="Times New Roman" pitchFamily="18" charset="0"/>
              </a:rPr>
              <a:t>we.trade</a:t>
            </a:r>
            <a:r>
              <a:rPr lang="en-US" sz="2000" dirty="0">
                <a:latin typeface="Times New Roman" pitchFamily="18" charset="0"/>
                <a:cs typeface="Times New Roman" pitchFamily="18" charset="0"/>
              </a:rPr>
              <a:t> uses standardized rules and simplified trading options to reduce friction and risk while easing the trading process and expanding trade opportunities for participating companies and banks.</a:t>
            </a:r>
          </a:p>
          <a:p>
            <a:pPr fontAlgn="base"/>
            <a:endParaRPr lang="en-US" dirty="0"/>
          </a:p>
          <a:p>
            <a:endParaRPr lang="en-US" dirty="0"/>
          </a:p>
        </p:txBody>
      </p:sp>
    </p:spTree>
    <p:extLst>
      <p:ext uri="{BB962C8B-B14F-4D97-AF65-F5344CB8AC3E}">
        <p14:creationId xmlns:p14="http://schemas.microsoft.com/office/powerpoint/2010/main" val="3534834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Decentralized Organization: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fontAlgn="base"/>
            <a:r>
              <a:rPr lang="en-US" sz="2100" dirty="0">
                <a:latin typeface="Times New Roman" pitchFamily="18" charset="0"/>
                <a:cs typeface="Times New Roman" pitchFamily="18" charset="0"/>
              </a:rPr>
              <a:t>A company with a decentralized organizational structure is one where mid- and lower-level managers make most of the decisions, rather than the senior management team. </a:t>
            </a:r>
            <a:endParaRPr lang="en-US" sz="2100" dirty="0" smtClean="0">
              <a:latin typeface="Times New Roman" pitchFamily="18" charset="0"/>
              <a:cs typeface="Times New Roman" pitchFamily="18" charset="0"/>
            </a:endParaRPr>
          </a:p>
          <a:p>
            <a:pPr algn="just" fontAlgn="base"/>
            <a:endParaRPr lang="en-US" sz="2100" dirty="0">
              <a:latin typeface="Times New Roman" pitchFamily="18" charset="0"/>
              <a:cs typeface="Times New Roman" pitchFamily="18" charset="0"/>
            </a:endParaRPr>
          </a:p>
          <a:p>
            <a:pPr algn="just" fontAlgn="base"/>
            <a:r>
              <a:rPr lang="en-US" sz="2100" dirty="0">
                <a:latin typeface="Times New Roman" pitchFamily="18" charset="0"/>
                <a:cs typeface="Times New Roman" pitchFamily="18" charset="0"/>
              </a:rPr>
              <a:t>Sometimes the employees themselves are even involved in the decision-making process. </a:t>
            </a:r>
            <a:endParaRPr lang="en-US" sz="2100" dirty="0" smtClean="0">
              <a:latin typeface="Times New Roman" pitchFamily="18" charset="0"/>
              <a:cs typeface="Times New Roman" pitchFamily="18" charset="0"/>
            </a:endParaRPr>
          </a:p>
          <a:p>
            <a:pPr algn="just" fontAlgn="base"/>
            <a:endParaRPr lang="en-US" sz="2100" dirty="0">
              <a:latin typeface="Times New Roman" pitchFamily="18" charset="0"/>
              <a:cs typeface="Times New Roman" pitchFamily="18" charset="0"/>
            </a:endParaRPr>
          </a:p>
          <a:p>
            <a:pPr algn="just" fontAlgn="base"/>
            <a:r>
              <a:rPr lang="en-US" sz="2100" dirty="0" smtClean="0">
                <a:latin typeface="Times New Roman" pitchFamily="18" charset="0"/>
                <a:cs typeface="Times New Roman" pitchFamily="18" charset="0"/>
              </a:rPr>
              <a:t>The </a:t>
            </a:r>
            <a:r>
              <a:rPr lang="en-US" sz="2100" dirty="0">
                <a:latin typeface="Times New Roman" pitchFamily="18" charset="0"/>
                <a:cs typeface="Times New Roman" pitchFamily="18" charset="0"/>
              </a:rPr>
              <a:t>opposite of a decentralized organization is a centralized one, where the highest-ranking leaders within the company make all major decisions, and there is a strict decision-making hierarchy. </a:t>
            </a:r>
            <a:endParaRPr lang="en-US" sz="2100" dirty="0" smtClean="0">
              <a:latin typeface="Times New Roman" pitchFamily="18" charset="0"/>
              <a:cs typeface="Times New Roman" pitchFamily="18" charset="0"/>
            </a:endParaRPr>
          </a:p>
          <a:p>
            <a:pPr algn="just" fontAlgn="base"/>
            <a:endParaRPr lang="en-US" sz="2100" dirty="0">
              <a:latin typeface="Times New Roman" pitchFamily="18" charset="0"/>
              <a:cs typeface="Times New Roman" pitchFamily="18" charset="0"/>
            </a:endParaRPr>
          </a:p>
          <a:p>
            <a:pPr algn="just" fontAlgn="base"/>
            <a:r>
              <a:rPr lang="en-US" sz="2100" dirty="0">
                <a:latin typeface="Times New Roman" pitchFamily="18" charset="0"/>
                <a:cs typeface="Times New Roman" pitchFamily="18" charset="0"/>
              </a:rPr>
              <a:t>Most companies are not fully decentralized or centralized, having various degrees of both instead.</a:t>
            </a:r>
          </a:p>
          <a:p>
            <a:endParaRPr lang="en-US" dirty="0"/>
          </a:p>
        </p:txBody>
      </p:sp>
    </p:spTree>
    <p:extLst>
      <p:ext uri="{BB962C8B-B14F-4D97-AF65-F5344CB8AC3E}">
        <p14:creationId xmlns:p14="http://schemas.microsoft.com/office/powerpoint/2010/main" val="3657729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lgn="just" fontAlgn="base">
              <a:buNone/>
            </a:pPr>
            <a:r>
              <a:rPr lang="en-US" sz="2900" dirty="0">
                <a:latin typeface="Times New Roman" pitchFamily="18" charset="0"/>
                <a:cs typeface="Times New Roman" pitchFamily="18" charset="0"/>
              </a:rPr>
              <a:t>Some of the main situations where decentralized organization works well include</a:t>
            </a:r>
            <a:r>
              <a:rPr lang="en-US" sz="2900" dirty="0" smtClean="0">
                <a:latin typeface="Times New Roman" pitchFamily="18" charset="0"/>
                <a:cs typeface="Times New Roman" pitchFamily="18" charset="0"/>
              </a:rPr>
              <a:t>:</a:t>
            </a:r>
          </a:p>
          <a:p>
            <a:pPr algn="just" fontAlgn="base"/>
            <a:endParaRPr lang="en-US" sz="2900" dirty="0">
              <a:latin typeface="Times New Roman" pitchFamily="18" charset="0"/>
              <a:cs typeface="Times New Roman" pitchFamily="18" charset="0"/>
            </a:endParaRPr>
          </a:p>
          <a:p>
            <a:pPr lvl="0" algn="just" fontAlgn="base"/>
            <a:r>
              <a:rPr lang="en-US" sz="2900" dirty="0">
                <a:latin typeface="Times New Roman" pitchFamily="18" charset="0"/>
                <a:cs typeface="Times New Roman" pitchFamily="18" charset="0"/>
              </a:rPr>
              <a:t>When a company has different points of contact with its customers and each requires highly individualized customer service</a:t>
            </a:r>
          </a:p>
          <a:p>
            <a:pPr lvl="0" algn="just" fontAlgn="base"/>
            <a:r>
              <a:rPr lang="en-US" sz="2900" dirty="0">
                <a:latin typeface="Times New Roman" pitchFamily="18" charset="0"/>
                <a:cs typeface="Times New Roman" pitchFamily="18" charset="0"/>
              </a:rPr>
              <a:t>When an organization has a large number of different store locations and its upper management cannot monitor all of them and make important decisions for them</a:t>
            </a:r>
          </a:p>
          <a:p>
            <a:pPr lvl="0" algn="just" fontAlgn="base"/>
            <a:r>
              <a:rPr lang="en-US" sz="2900" dirty="0">
                <a:latin typeface="Times New Roman" pitchFamily="18" charset="0"/>
                <a:cs typeface="Times New Roman" pitchFamily="18" charset="0"/>
              </a:rPr>
              <a:t>When the market for a specific product is fast-paced and there is intense competition, so all decisions need to be made as quickly as possible</a:t>
            </a:r>
          </a:p>
          <a:p>
            <a:pPr lvl="0" algn="just" fontAlgn="base"/>
            <a:r>
              <a:rPr lang="en-US" sz="2900" dirty="0">
                <a:latin typeface="Times New Roman" pitchFamily="18" charset="0"/>
                <a:cs typeface="Times New Roman" pitchFamily="18" charset="0"/>
              </a:rPr>
              <a:t>Where new developments constantly alter the business model, making centralized control less effective</a:t>
            </a:r>
          </a:p>
          <a:p>
            <a:pPr algn="just"/>
            <a:endParaRPr lang="en-US" sz="29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624771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Benefits of decentralized organization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1900" b="1" dirty="0">
                <a:latin typeface="Times New Roman" pitchFamily="18" charset="0"/>
                <a:cs typeface="Times New Roman" pitchFamily="18" charset="0"/>
              </a:rPr>
              <a:t>It lets upper management focus on the long term</a:t>
            </a:r>
            <a:endParaRPr lang="en-US" sz="1900" dirty="0">
              <a:latin typeface="Times New Roman" pitchFamily="18" charset="0"/>
              <a:cs typeface="Times New Roman" pitchFamily="18" charset="0"/>
            </a:endParaRPr>
          </a:p>
          <a:p>
            <a:pPr algn="just">
              <a:lnSpc>
                <a:spcPct val="150000"/>
              </a:lnSpc>
            </a:pPr>
            <a:r>
              <a:rPr lang="en-US" sz="1900" dirty="0">
                <a:latin typeface="Times New Roman" pitchFamily="18" charset="0"/>
                <a:cs typeface="Times New Roman" pitchFamily="18" charset="0"/>
              </a:rPr>
              <a:t>Using a decentralized organization typically means that the company's owner or upper management team no longer needs to spend time with tasks such as recruiting new personnel, ordering supplies and other crucial but time-consuming tasks. </a:t>
            </a:r>
            <a:endParaRPr lang="en-US" sz="1900" dirty="0" smtClean="0">
              <a:latin typeface="Times New Roman" pitchFamily="18" charset="0"/>
              <a:cs typeface="Times New Roman" pitchFamily="18" charset="0"/>
            </a:endParaRPr>
          </a:p>
          <a:p>
            <a:pPr algn="just">
              <a:lnSpc>
                <a:spcPct val="150000"/>
              </a:lnSpc>
            </a:pPr>
            <a:r>
              <a:rPr lang="en-US" sz="1900" dirty="0" smtClean="0">
                <a:latin typeface="Times New Roman" pitchFamily="18" charset="0"/>
                <a:cs typeface="Times New Roman" pitchFamily="18" charset="0"/>
              </a:rPr>
              <a:t>With </a:t>
            </a:r>
            <a:r>
              <a:rPr lang="en-US" sz="1900" dirty="0">
                <a:latin typeface="Times New Roman" pitchFamily="18" charset="0"/>
                <a:cs typeface="Times New Roman" pitchFamily="18" charset="0"/>
              </a:rPr>
              <a:t>the burden of these tasks taken by lower-level employees, the company's leaders can focus on long-term strategies.</a:t>
            </a:r>
          </a:p>
          <a:p>
            <a:endParaRPr lang="en-US" dirty="0"/>
          </a:p>
        </p:txBody>
      </p:sp>
    </p:spTree>
    <p:extLst>
      <p:ext uri="{BB962C8B-B14F-4D97-AF65-F5344CB8AC3E}">
        <p14:creationId xmlns:p14="http://schemas.microsoft.com/office/powerpoint/2010/main" val="3311321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000" b="1" dirty="0">
                <a:latin typeface="Times New Roman" pitchFamily="18" charset="0"/>
                <a:cs typeface="Times New Roman" pitchFamily="18" charset="0"/>
              </a:rPr>
              <a:t>It can empower employees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Giving employees the opportunity to make decisions that directly impact their work can give them a sense of importance within the organization</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This can give them the confidence they need to come up with creative solutions to complicated problems and implement them quicker than they would if they needed approval from upper management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marL="0" indent="0">
              <a:buNone/>
            </a:pPr>
            <a:r>
              <a:rPr lang="en-US" sz="2000" b="1" dirty="0"/>
              <a:t>It can lead to quick and efficient decision-making</a:t>
            </a:r>
            <a:endParaRPr lang="en-US" sz="2000" dirty="0"/>
          </a:p>
          <a:p>
            <a:r>
              <a:rPr lang="en-US" sz="2000" dirty="0"/>
              <a:t>As opposed to a centralized structure, with decisions that usually take a long time to be approved and implemented, a decentralized one allows a lower-level manager to make a decision and implement it immediately without waiting for approval. </a:t>
            </a:r>
            <a:endParaRPr lang="en-US" sz="2000" dirty="0" smtClean="0"/>
          </a:p>
          <a:p>
            <a:endParaRPr lang="en-US" sz="2000" dirty="0" smtClean="0"/>
          </a:p>
          <a:p>
            <a:r>
              <a:rPr lang="en-US" sz="2000" dirty="0" smtClean="0"/>
              <a:t>This </a:t>
            </a:r>
            <a:r>
              <a:rPr lang="en-US" sz="2000" dirty="0"/>
              <a:t>can help the company in situations where quick decisions are crucial for its success.</a:t>
            </a:r>
          </a:p>
          <a:p>
            <a:pPr algn="just"/>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776342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
            </a:r>
            <a:r>
              <a:rPr lang="en-US" dirty="0" smtClean="0"/>
              <a:t>ecentralized </a:t>
            </a:r>
            <a:r>
              <a:rPr lang="en-US" dirty="0"/>
              <a:t>A</a:t>
            </a:r>
            <a:r>
              <a:rPr lang="en-US" dirty="0" smtClean="0"/>
              <a:t>utonomous </a:t>
            </a:r>
            <a:r>
              <a:rPr lang="en-US" dirty="0"/>
              <a:t>O</a:t>
            </a:r>
            <a:r>
              <a:rPr lang="en-US" dirty="0" smtClean="0"/>
              <a:t>rganization </a:t>
            </a:r>
            <a:r>
              <a:rPr lang="en-US" dirty="0"/>
              <a:t>(DAO) </a:t>
            </a:r>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A decentralized autonomous organization (DAO) is an entity with no central leadership. Decisions get made from the bottom-up, governed by a community organized around a specific set of rules enforced on a </a:t>
            </a:r>
            <a:r>
              <a:rPr lang="en-US" sz="1800" dirty="0" err="1" smtClean="0">
                <a:latin typeface="Times New Roman" pitchFamily="18" charset="0"/>
                <a:cs typeface="Times New Roman" pitchFamily="18" charset="0"/>
              </a:rPr>
              <a:t>blockchain</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DAOs are internet-native organizations collectively owned and managed by their members. They have built-in treasuries that are only accessible with the approval of their members. Decisions are made via proposals the group votes on during a specified period</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 DAO works without hierarchical management and can have a large number of purposes. </a:t>
            </a:r>
            <a:endParaRPr lang="en-US" sz="1900" dirty="0" smtClean="0">
              <a:latin typeface="Times New Roman" pitchFamily="18" charset="0"/>
              <a:cs typeface="Times New Roman" pitchFamily="18" charset="0"/>
            </a:endParaRPr>
          </a:p>
          <a:p>
            <a:endParaRPr lang="en-US" dirty="0"/>
          </a:p>
          <a:p>
            <a:endParaRPr lang="en-US" dirty="0"/>
          </a:p>
        </p:txBody>
      </p:sp>
    </p:spTree>
    <p:extLst>
      <p:ext uri="{BB962C8B-B14F-4D97-AF65-F5344CB8AC3E}">
        <p14:creationId xmlns:p14="http://schemas.microsoft.com/office/powerpoint/2010/main" val="2339299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1800" dirty="0">
                <a:latin typeface="Times New Roman" pitchFamily="18" charset="0"/>
                <a:cs typeface="Times New Roman" pitchFamily="18" charset="0"/>
              </a:rPr>
              <a:t>Freelancer networks where contracts pool their funds to pay for software subscriptions, charitable organizations where members approve donations and venture capital firms owned by a group are all possible with these organizations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Before moving on, it’s important to distinguish a DAO, an internet-native organization, from The DAO, one of the first such organizations ever created. The DAO was a project founded in 2016 that ultimately failed and led to a dramatic split of the </a:t>
            </a:r>
            <a:r>
              <a:rPr lang="en-US" sz="1800" dirty="0" err="1">
                <a:latin typeface="Times New Roman" pitchFamily="18" charset="0"/>
                <a:cs typeface="Times New Roman" pitchFamily="18" charset="0"/>
              </a:rPr>
              <a:t>Ethereum</a:t>
            </a:r>
            <a:r>
              <a:rPr lang="en-US" sz="1800" dirty="0">
                <a:latin typeface="Times New Roman" pitchFamily="18" charset="0"/>
                <a:cs typeface="Times New Roman" pitchFamily="18" charset="0"/>
              </a:rPr>
              <a:t> network.</a:t>
            </a:r>
          </a:p>
        </p:txBody>
      </p:sp>
    </p:spTree>
    <p:extLst>
      <p:ext uri="{BB962C8B-B14F-4D97-AF65-F5344CB8AC3E}">
        <p14:creationId xmlns:p14="http://schemas.microsoft.com/office/powerpoint/2010/main" val="294502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800" b="1" dirty="0">
                <a:latin typeface="Times New Roman" pitchFamily="18" charset="0"/>
                <a:cs typeface="Times New Roman" pitchFamily="18" charset="0"/>
              </a:rPr>
              <a:t>Working: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t>
            </a:r>
            <a:r>
              <a:rPr lang="en-US" sz="1900" dirty="0">
                <a:latin typeface="Times New Roman" pitchFamily="18" charset="0"/>
                <a:cs typeface="Times New Roman" pitchFamily="18" charset="0"/>
              </a:rPr>
              <a:t>DAO is an organization where decisions get made from the bottom-up; a collective of members owns the organization. There are various ways to participate in a DAO, usually through the ownership of a token</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DAOs operate using smart contracts, which are essentially chunks of code that automatically execute whenever a set of criteria are met. Smart contracts are deployed on numerous </a:t>
            </a:r>
            <a:r>
              <a:rPr lang="en-US" sz="1900" dirty="0" err="1">
                <a:latin typeface="Times New Roman" pitchFamily="18" charset="0"/>
                <a:cs typeface="Times New Roman" pitchFamily="18" charset="0"/>
              </a:rPr>
              <a:t>blockchains</a:t>
            </a:r>
            <a:r>
              <a:rPr lang="en-US" sz="1900" dirty="0">
                <a:latin typeface="Times New Roman" pitchFamily="18" charset="0"/>
                <a:cs typeface="Times New Roman" pitchFamily="18" charset="0"/>
              </a:rPr>
              <a:t> nowadays, though </a:t>
            </a:r>
            <a:r>
              <a:rPr lang="en-US" sz="1900" dirty="0" err="1">
                <a:latin typeface="Times New Roman" pitchFamily="18" charset="0"/>
                <a:cs typeface="Times New Roman" pitchFamily="18" charset="0"/>
              </a:rPr>
              <a:t>Ethereum</a:t>
            </a:r>
            <a:r>
              <a:rPr lang="en-US" sz="1900" dirty="0">
                <a:latin typeface="Times New Roman" pitchFamily="18" charset="0"/>
                <a:cs typeface="Times New Roman" pitchFamily="18" charset="0"/>
              </a:rPr>
              <a:t> was the first to use them.</a:t>
            </a:r>
          </a:p>
          <a:p>
            <a:pPr algn="just"/>
            <a:r>
              <a:rPr lang="en-US" sz="1900" dirty="0">
                <a:latin typeface="Times New Roman" pitchFamily="18" charset="0"/>
                <a:cs typeface="Times New Roman" pitchFamily="18" charset="0"/>
              </a:rPr>
              <a:t>These smart contracts establish the DAO’s rules. Those with a stake in a DAO then get voting rights and may influence how the organization operates by deciding on or creating new governance proposals.</a:t>
            </a:r>
          </a:p>
        </p:txBody>
      </p:sp>
    </p:spTree>
    <p:extLst>
      <p:ext uri="{BB962C8B-B14F-4D97-AF65-F5344CB8AC3E}">
        <p14:creationId xmlns:p14="http://schemas.microsoft.com/office/powerpoint/2010/main" val="3919045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1600" dirty="0">
                <a:latin typeface="Times New Roman" pitchFamily="18" charset="0"/>
                <a:cs typeface="Times New Roman" pitchFamily="18" charset="0"/>
              </a:rPr>
              <a:t>This model prevents DAOs from being spammed with proposals: A proposal will only pass once the majority of stakeholders approve it. </a:t>
            </a:r>
            <a:endParaRPr lang="en-US" sz="1600" dirty="0" smtClean="0">
              <a:latin typeface="Times New Roman" pitchFamily="18" charset="0"/>
              <a:cs typeface="Times New Roman" pitchFamily="18" charset="0"/>
            </a:endParaRPr>
          </a:p>
          <a:p>
            <a:pPr marL="0" indent="0">
              <a:buNone/>
            </a:pPr>
            <a:endParaRPr lang="en-US" dirty="0"/>
          </a:p>
          <a:p>
            <a:pPr algn="just"/>
            <a:r>
              <a:rPr lang="en-US" sz="1600" dirty="0">
                <a:latin typeface="Times New Roman" pitchFamily="18" charset="0"/>
                <a:cs typeface="Times New Roman" pitchFamily="18" charset="0"/>
              </a:rPr>
              <a:t>DAOs are fully autonomous and transparent. As they are built on open-source </a:t>
            </a:r>
            <a:r>
              <a:rPr lang="en-US" sz="1600" dirty="0" err="1">
                <a:latin typeface="Times New Roman" pitchFamily="18" charset="0"/>
                <a:cs typeface="Times New Roman" pitchFamily="18" charset="0"/>
              </a:rPr>
              <a:t>blockchains</a:t>
            </a:r>
            <a:r>
              <a:rPr lang="en-US" sz="1600" dirty="0">
                <a:latin typeface="Times New Roman" pitchFamily="18" charset="0"/>
                <a:cs typeface="Times New Roman" pitchFamily="18" charset="0"/>
              </a:rPr>
              <a:t>, anyone can view their code.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Anyone </a:t>
            </a:r>
            <a:r>
              <a:rPr lang="en-US" sz="1600" dirty="0">
                <a:latin typeface="Times New Roman" pitchFamily="18" charset="0"/>
                <a:cs typeface="Times New Roman" pitchFamily="18" charset="0"/>
              </a:rPr>
              <a:t>can also audit their built-in treasuries, as the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records all financial transactions.</a:t>
            </a:r>
          </a:p>
          <a:p>
            <a:pPr algn="just"/>
            <a:endParaRPr lang="en-US" dirty="0"/>
          </a:p>
        </p:txBody>
      </p:sp>
    </p:spTree>
    <p:extLst>
      <p:ext uri="{BB962C8B-B14F-4D97-AF65-F5344CB8AC3E}">
        <p14:creationId xmlns:p14="http://schemas.microsoft.com/office/powerpoint/2010/main" val="4271116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990601" y="1524001"/>
            <a:ext cx="7010400" cy="4210844"/>
          </a:xfrm>
          <a:prstGeom prst="rect">
            <a:avLst/>
          </a:prstGeom>
        </p:spPr>
      </p:pic>
    </p:spTree>
    <p:extLst>
      <p:ext uri="{BB962C8B-B14F-4D97-AF65-F5344CB8AC3E}">
        <p14:creationId xmlns:p14="http://schemas.microsoft.com/office/powerpoint/2010/main" val="3973785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Decentralization:</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sz="2100" dirty="0">
                <a:latin typeface="Times New Roman" pitchFamily="18" charset="0"/>
                <a:cs typeface="Times New Roman" pitchFamily="18" charset="0"/>
              </a:rPr>
              <a:t>Decentralization is not a new concept</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When building a technology solution, three primary network architectures are typically considered: centralized, distributed, and decentralized. </a:t>
            </a:r>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While </a:t>
            </a:r>
            <a:r>
              <a:rPr lang="en-US" sz="2100" dirty="0" err="1">
                <a:latin typeface="Times New Roman" pitchFamily="18" charset="0"/>
                <a:cs typeface="Times New Roman" pitchFamily="18" charset="0"/>
              </a:rPr>
              <a:t>blockchain</a:t>
            </a:r>
            <a:r>
              <a:rPr lang="en-US" sz="2100" dirty="0">
                <a:latin typeface="Times New Roman" pitchFamily="18" charset="0"/>
                <a:cs typeface="Times New Roman" pitchFamily="18" charset="0"/>
              </a:rPr>
              <a:t> technologies often make use of decentralized networks, a </a:t>
            </a:r>
            <a:r>
              <a:rPr lang="en-US" sz="2100" dirty="0" err="1">
                <a:latin typeface="Times New Roman" pitchFamily="18" charset="0"/>
                <a:cs typeface="Times New Roman" pitchFamily="18" charset="0"/>
              </a:rPr>
              <a:t>blockchain</a:t>
            </a:r>
            <a:r>
              <a:rPr lang="en-US" sz="2100" dirty="0">
                <a:latin typeface="Times New Roman" pitchFamily="18" charset="0"/>
                <a:cs typeface="Times New Roman" pitchFamily="18" charset="0"/>
              </a:rPr>
              <a:t> application itself cannot be categorized simply as being decentralized or not</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Rather, decentralization is a sliding scale and should be applied to all aspects of a </a:t>
            </a:r>
            <a:r>
              <a:rPr lang="en-US" sz="2100" dirty="0" err="1">
                <a:latin typeface="Times New Roman" pitchFamily="18" charset="0"/>
                <a:cs typeface="Times New Roman" pitchFamily="18" charset="0"/>
              </a:rPr>
              <a:t>blockchain</a:t>
            </a:r>
            <a:r>
              <a:rPr lang="en-US" sz="2100" dirty="0">
                <a:latin typeface="Times New Roman" pitchFamily="18" charset="0"/>
                <a:cs typeface="Times New Roman" pitchFamily="18" charset="0"/>
              </a:rPr>
              <a:t> application</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By decentralizing the management of and access to resources in an application, greater and fairer service can be achieved</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Decentralization typically has some tradeoffs such as lower transaction throughput, but ideally, the tradeoffs are worth the improved stability and service levels they produce.</a:t>
            </a:r>
          </a:p>
          <a:p>
            <a:endParaRPr lang="en-US" dirty="0"/>
          </a:p>
        </p:txBody>
      </p:sp>
    </p:spTree>
    <p:extLst>
      <p:ext uri="{BB962C8B-B14F-4D97-AF65-F5344CB8AC3E}">
        <p14:creationId xmlns:p14="http://schemas.microsoft.com/office/powerpoint/2010/main" val="1314405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b="1" u="sng" dirty="0">
                <a:latin typeface="Times New Roman" pitchFamily="18" charset="0"/>
                <a:cs typeface="Times New Roman" pitchFamily="18" charset="0"/>
              </a:rPr>
              <a:t>DAO launch occurs in three major </a:t>
            </a:r>
            <a:r>
              <a:rPr lang="en-US" sz="2000" b="1" u="sng" dirty="0" smtClean="0">
                <a:latin typeface="Times New Roman" pitchFamily="18" charset="0"/>
                <a:cs typeface="Times New Roman" pitchFamily="18" charset="0"/>
              </a:rPr>
              <a:t>steps:</a:t>
            </a:r>
            <a:endParaRPr lang="en-US" sz="2000" u="sng"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Smart contract creation:</a:t>
            </a:r>
            <a:r>
              <a:rPr lang="en-US" sz="2000" dirty="0">
                <a:latin typeface="Times New Roman" pitchFamily="18" charset="0"/>
                <a:cs typeface="Times New Roman" pitchFamily="18" charset="0"/>
              </a:rPr>
              <a:t> First, a developer or group of developers must create the smart contract behind the DAO.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After </a:t>
            </a:r>
            <a:r>
              <a:rPr lang="en-US" sz="2000" dirty="0">
                <a:latin typeface="Times New Roman" pitchFamily="18" charset="0"/>
                <a:cs typeface="Times New Roman" pitchFamily="18" charset="0"/>
              </a:rPr>
              <a:t>launch, they can only change the rules set by these contracts through the governance system. That means they must extensively test the contracts to ensure they don’t overlook important details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Funding:</a:t>
            </a:r>
            <a:r>
              <a:rPr lang="en-US" sz="2000" dirty="0">
                <a:latin typeface="Times New Roman" pitchFamily="18" charset="0"/>
                <a:cs typeface="Times New Roman" pitchFamily="18" charset="0"/>
              </a:rPr>
              <a:t> After the smart contracts have been created, the DAO needs to determine a way to receive funding and how to enact governance</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More often than not, tokens are sold to raise funds; these tokens give holders voting rights.</a:t>
            </a:r>
          </a:p>
          <a:p>
            <a:endParaRPr lang="en-US" dirty="0"/>
          </a:p>
        </p:txBody>
      </p:sp>
    </p:spTree>
    <p:extLst>
      <p:ext uri="{BB962C8B-B14F-4D97-AF65-F5344CB8AC3E}">
        <p14:creationId xmlns:p14="http://schemas.microsoft.com/office/powerpoint/2010/main" val="29697801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1800" b="1" dirty="0">
                <a:latin typeface="Times New Roman" pitchFamily="18" charset="0"/>
                <a:cs typeface="Times New Roman" pitchFamily="18" charset="0"/>
              </a:rPr>
              <a:t>Deployment:</a:t>
            </a:r>
            <a:r>
              <a:rPr lang="en-US" sz="1800" dirty="0">
                <a:latin typeface="Times New Roman" pitchFamily="18" charset="0"/>
                <a:cs typeface="Times New Roman" pitchFamily="18" charset="0"/>
              </a:rPr>
              <a:t> Once everything is set up, the DAO needs to be deployed on the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From this point on, stakeholders decide on the future of the organization.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organization’s creators — those who wrote the smart contracts — no longer influence the project any more than other stakeholders.</a:t>
            </a:r>
          </a:p>
          <a:p>
            <a:endParaRPr lang="en-US" dirty="0"/>
          </a:p>
        </p:txBody>
      </p:sp>
    </p:spTree>
    <p:extLst>
      <p:ext uri="{BB962C8B-B14F-4D97-AF65-F5344CB8AC3E}">
        <p14:creationId xmlns:p14="http://schemas.microsoft.com/office/powerpoint/2010/main" val="3188336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043112" y="2805906"/>
            <a:ext cx="5057775" cy="2114550"/>
          </a:xfrm>
          <a:prstGeom prst="rect">
            <a:avLst/>
          </a:prstGeom>
        </p:spPr>
      </p:pic>
    </p:spTree>
    <p:extLst>
      <p:ext uri="{BB962C8B-B14F-4D97-AF65-F5344CB8AC3E}">
        <p14:creationId xmlns:p14="http://schemas.microsoft.com/office/powerpoint/2010/main" val="129323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Disadvantages of DAOs</a:t>
            </a:r>
            <a:endParaRPr lang="en-US" dirty="0"/>
          </a:p>
          <a:p>
            <a:pPr algn="just"/>
            <a:r>
              <a:rPr lang="en-US" sz="1800" dirty="0">
                <a:latin typeface="Times New Roman" pitchFamily="18" charset="0"/>
                <a:cs typeface="Times New Roman" pitchFamily="18" charset="0"/>
              </a:rPr>
              <a:t>Decentralized autonomous organizations aren’t perfect. They are an extremely new technology that has attracted much criticism due to lingering concerns regarding their legality, security and structure.</a:t>
            </a:r>
          </a:p>
          <a:p>
            <a:endParaRPr lang="en-US" dirty="0"/>
          </a:p>
        </p:txBody>
      </p:sp>
    </p:spTree>
    <p:extLst>
      <p:ext uri="{BB962C8B-B14F-4D97-AF65-F5344CB8AC3E}">
        <p14:creationId xmlns:p14="http://schemas.microsoft.com/office/powerpoint/2010/main" val="17373915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DAPPS</a:t>
            </a:r>
            <a:endParaRPr lang="en-US" dirty="0"/>
          </a:p>
        </p:txBody>
      </p:sp>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decentralized application (</a:t>
            </a:r>
            <a:r>
              <a:rPr lang="en-US" sz="1800" dirty="0" err="1">
                <a:latin typeface="Times New Roman" pitchFamily="18" charset="0"/>
                <a:cs typeface="Times New Roman" pitchFamily="18" charset="0"/>
              </a:rPr>
              <a:t>dApp</a:t>
            </a:r>
            <a:r>
              <a:rPr lang="en-US" sz="1800" dirty="0">
                <a:latin typeface="Times New Roman" pitchFamily="18" charset="0"/>
                <a:cs typeface="Times New Roman" pitchFamily="18" charset="0"/>
              </a:rPr>
              <a:t>) is </a:t>
            </a:r>
            <a:r>
              <a:rPr lang="en-US" sz="1800" b="1" dirty="0">
                <a:latin typeface="Times New Roman" pitchFamily="18" charset="0"/>
                <a:cs typeface="Times New Roman" pitchFamily="18" charset="0"/>
              </a:rPr>
              <a:t>a type of distributed open source software application that runs on a peer-to-peer (P2P) </a:t>
            </a:r>
            <a:r>
              <a:rPr lang="en-US" sz="1800" b="1" dirty="0" err="1">
                <a:latin typeface="Times New Roman" pitchFamily="18" charset="0"/>
                <a:cs typeface="Times New Roman" pitchFamily="18" charset="0"/>
              </a:rPr>
              <a:t>blockchain</a:t>
            </a:r>
            <a:r>
              <a:rPr lang="en-US" sz="1800" b="1" dirty="0">
                <a:latin typeface="Times New Roman" pitchFamily="18" charset="0"/>
                <a:cs typeface="Times New Roman" pitchFamily="18" charset="0"/>
              </a:rPr>
              <a:t> network rather than on a single computer</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err="1" smtClean="0">
                <a:latin typeface="Times New Roman" pitchFamily="18" charset="0"/>
                <a:cs typeface="Times New Roman" pitchFamily="18" charset="0"/>
              </a:rPr>
              <a:t>DApps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are visibly similar to other software applications that are supported on a website or mobile device but are P2P </a:t>
            </a:r>
            <a:r>
              <a:rPr lang="en-US" sz="1800" dirty="0" smtClean="0">
                <a:latin typeface="Times New Roman" pitchFamily="18" charset="0"/>
                <a:cs typeface="Times New Roman" pitchFamily="18" charset="0"/>
              </a:rPr>
              <a:t>supported.</a:t>
            </a:r>
          </a:p>
          <a:p>
            <a:pPr algn="just"/>
            <a:endParaRPr lang="en-US" sz="1800" dirty="0">
              <a:latin typeface="Times New Roman" pitchFamily="18" charset="0"/>
              <a:cs typeface="Times New Roman" pitchFamily="18" charset="0"/>
            </a:endParaRPr>
          </a:p>
          <a:p>
            <a:pPr algn="just"/>
            <a:endParaRPr lang="en-US" sz="1800" dirty="0"/>
          </a:p>
          <a:p>
            <a:pPr algn="just"/>
            <a:r>
              <a:rPr lang="en-US" sz="1800" dirty="0" smtClean="0"/>
              <a:t>It</a:t>
            </a:r>
            <a:r>
              <a:rPr lang="en-US" sz="1800" dirty="0"/>
              <a:t> enables users to engage in transactions directly with one another as opposed to relying on a central authority.</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770044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000" dirty="0">
                <a:latin typeface="Times New Roman" pitchFamily="18" charset="0"/>
                <a:cs typeface="Times New Roman" pitchFamily="18" charset="0"/>
              </a:rPr>
              <a:t>For an application to be considered decentralized, it must meet the following criteria</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fontAlgn="base">
              <a:lnSpc>
                <a:spcPct val="150000"/>
              </a:lnSpc>
            </a:pPr>
            <a:r>
              <a:rPr lang="en-US" sz="2000" dirty="0"/>
              <a:t>The </a:t>
            </a:r>
            <a:r>
              <a:rPr lang="en-US" sz="2000" dirty="0" err="1"/>
              <a:t>DApp</a:t>
            </a:r>
            <a:r>
              <a:rPr lang="en-US" sz="2000" dirty="0"/>
              <a:t> should be fully open source and autonomous, and no single entity should be in control of a majority of its tokens. All changes to the application must be consensus-driven based on the feedback given by the community.</a:t>
            </a:r>
          </a:p>
          <a:p>
            <a:pPr algn="just" fontAlgn="base">
              <a:lnSpc>
                <a:spcPct val="150000"/>
              </a:lnSpc>
            </a:pPr>
            <a:r>
              <a:rPr lang="en-US" sz="2000" dirty="0"/>
              <a:t>Data and records of operations of the application must be cryptographically secured and stored on a public, decentralized </a:t>
            </a:r>
            <a:r>
              <a:rPr lang="en-US" sz="2000" dirty="0" err="1"/>
              <a:t>blockchain</a:t>
            </a:r>
            <a:r>
              <a:rPr lang="en-US" sz="2000" dirty="0"/>
              <a:t> to avoid any central points of failure.</a:t>
            </a:r>
          </a:p>
          <a:p>
            <a:pPr algn="just" fontAlgn="base">
              <a:lnSpc>
                <a:spcPct val="150000"/>
              </a:lnSpc>
            </a:pPr>
            <a:r>
              <a:rPr lang="en-US" sz="2000" dirty="0"/>
              <a:t>A cryptographic token must be used by the application to provide access and rewards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80058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lnSpcReduction="10000"/>
          </a:bodyPr>
          <a:lstStyle/>
          <a:p>
            <a:pPr algn="just"/>
            <a:r>
              <a:rPr lang="en-US" sz="1900" dirty="0">
                <a:latin typeface="Times New Roman" pitchFamily="18" charset="0"/>
                <a:cs typeface="Times New Roman" pitchFamily="18" charset="0"/>
              </a:rPr>
              <a:t>Decentralization offers various benefits over apps running on a centralized network</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Chiefly is the lack of a third party, thanks to the innovative smart contract.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An </a:t>
            </a:r>
            <a:r>
              <a:rPr lang="en-US" sz="1900" dirty="0">
                <a:latin typeface="Times New Roman" pitchFamily="18" charset="0"/>
                <a:cs typeface="Times New Roman" pitchFamily="18" charset="0"/>
              </a:rPr>
              <a:t>app like </a:t>
            </a:r>
            <a:r>
              <a:rPr lang="en-US" sz="1900" dirty="0" err="1">
                <a:latin typeface="Times New Roman" pitchFamily="18" charset="0"/>
                <a:cs typeface="Times New Roman" pitchFamily="18" charset="0"/>
              </a:rPr>
              <a:t>Venmo</a:t>
            </a:r>
            <a:r>
              <a:rPr lang="en-US" sz="1900" dirty="0">
                <a:latin typeface="Times New Roman" pitchFamily="18" charset="0"/>
                <a:cs typeface="Times New Roman" pitchFamily="18" charset="0"/>
              </a:rPr>
              <a:t> allows one to send money to anyone, however, moving those funds to a bank account costs a fee. Plus, moving fiat often takes days to arrive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Sending money over a decentralized app, however, means there aren’t any or very little costs to be paid.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saves users money on fees, and considering decentralized transactions are almost instant, it saves them time as well.</a:t>
            </a:r>
          </a:p>
          <a:p>
            <a:endParaRPr lang="en-US" dirty="0"/>
          </a:p>
        </p:txBody>
      </p:sp>
    </p:spTree>
    <p:extLst>
      <p:ext uri="{BB962C8B-B14F-4D97-AF65-F5344CB8AC3E}">
        <p14:creationId xmlns:p14="http://schemas.microsoft.com/office/powerpoint/2010/main" val="26198014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800" dirty="0" err="1">
                <a:latin typeface="Times New Roman" pitchFamily="18" charset="0"/>
                <a:cs typeface="Times New Roman" pitchFamily="18" charset="0"/>
              </a:rPr>
              <a:t>DApps</a:t>
            </a:r>
            <a:r>
              <a:rPr lang="en-US" sz="1800" dirty="0">
                <a:latin typeface="Times New Roman" pitchFamily="18" charset="0"/>
                <a:cs typeface="Times New Roman" pitchFamily="18" charset="0"/>
              </a:rPr>
              <a:t> don’t run on centralized servers either. An advantage decentralized platforms have is they’re invulnerable to all types of attacks, as there’s no physical device to target</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Not only does this make the network more secure, but it also means there’s no downtime.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Accessing </a:t>
            </a:r>
            <a:r>
              <a:rPr lang="en-US" sz="1800" dirty="0">
                <a:latin typeface="Times New Roman" pitchFamily="18" charset="0"/>
                <a:cs typeface="Times New Roman" pitchFamily="18" charset="0"/>
              </a:rPr>
              <a:t>these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is always possible. </a:t>
            </a:r>
          </a:p>
        </p:txBody>
      </p:sp>
    </p:spTree>
    <p:extLst>
      <p:ext uri="{BB962C8B-B14F-4D97-AF65-F5344CB8AC3E}">
        <p14:creationId xmlns:p14="http://schemas.microsoft.com/office/powerpoint/2010/main" val="24224658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err="1">
                <a:latin typeface="Times New Roman" pitchFamily="18" charset="0"/>
                <a:cs typeface="Times New Roman" pitchFamily="18" charset="0"/>
              </a:rPr>
              <a:t>DApps</a:t>
            </a:r>
            <a:r>
              <a:rPr lang="en-US" sz="2000" dirty="0">
                <a:latin typeface="Times New Roman" pitchFamily="18" charset="0"/>
                <a:cs typeface="Times New Roman" pitchFamily="18" charset="0"/>
              </a:rPr>
              <a:t> can also apply to almost any industry, such as gaming, medical, governance and even file storage</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 a result, </a:t>
            </a:r>
            <a:r>
              <a:rPr lang="en-US" sz="2000" dirty="0" err="1">
                <a:latin typeface="Times New Roman" pitchFamily="18" charset="0"/>
                <a:cs typeface="Times New Roman" pitchFamily="18" charset="0"/>
              </a:rPr>
              <a:t>DApp</a:t>
            </a:r>
            <a:r>
              <a:rPr lang="en-US" sz="2000" dirty="0">
                <a:latin typeface="Times New Roman" pitchFamily="18" charset="0"/>
                <a:cs typeface="Times New Roman" pitchFamily="18" charset="0"/>
              </a:rPr>
              <a:t> usage is almost no different from traditional applications.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While </a:t>
            </a:r>
            <a:r>
              <a:rPr lang="en-US" sz="2000" dirty="0">
                <a:latin typeface="Times New Roman" pitchFamily="18" charset="0"/>
                <a:cs typeface="Times New Roman" pitchFamily="18" charset="0"/>
              </a:rPr>
              <a:t>users benefit from all the changes on the backend, the actual experience should be the same</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This way of interacting with applications is considered Web 3.0, also referring to the decentralization of information.</a:t>
            </a:r>
          </a:p>
        </p:txBody>
      </p:sp>
    </p:spTree>
    <p:extLst>
      <p:ext uri="{BB962C8B-B14F-4D97-AF65-F5344CB8AC3E}">
        <p14:creationId xmlns:p14="http://schemas.microsoft.com/office/powerpoint/2010/main" val="21406159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1800" dirty="0">
                <a:latin typeface="Times New Roman" pitchFamily="18" charset="0"/>
                <a:cs typeface="Times New Roman" pitchFamily="18" charset="0"/>
              </a:rPr>
              <a:t>Companies then have control over that information, know what their users like to buy, how much money they have and who they know</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That control also means they can take it away. Enter Web 3.0, where </a:t>
            </a:r>
            <a:r>
              <a:rPr lang="en-US" sz="1800" dirty="0" err="1">
                <a:latin typeface="Times New Roman" pitchFamily="18" charset="0"/>
                <a:cs typeface="Times New Roman" pitchFamily="18" charset="0"/>
              </a:rPr>
              <a:t>DApp</a:t>
            </a:r>
            <a:r>
              <a:rPr lang="en-US" sz="1800" dirty="0">
                <a:latin typeface="Times New Roman" pitchFamily="18" charset="0"/>
                <a:cs typeface="Times New Roman" pitchFamily="18" charset="0"/>
              </a:rPr>
              <a:t> usage doesn’t come at the cost of privacy</a:t>
            </a:r>
            <a:r>
              <a:rPr lang="en-US" sz="1800" dirty="0" smtClean="0">
                <a:latin typeface="Times New Roman" pitchFamily="18" charset="0"/>
                <a:cs typeface="Times New Roman" pitchFamily="18" charset="0"/>
              </a:rPr>
              <a:t>.</a:t>
            </a:r>
          </a:p>
          <a:p>
            <a:pPr algn="just"/>
            <a:endParaRPr lang="en-US" sz="1800" b="1" dirty="0">
              <a:latin typeface="Times New Roman" pitchFamily="18" charset="0"/>
              <a:cs typeface="Times New Roman" pitchFamily="18" charset="0"/>
            </a:endParaRPr>
          </a:p>
          <a:p>
            <a:pPr algn="just"/>
            <a:r>
              <a:rPr lang="en-US" sz="1800" dirty="0" smtClean="0"/>
              <a:t>instead</a:t>
            </a:r>
            <a:r>
              <a:rPr lang="en-US" sz="1800" dirty="0"/>
              <a:t>, a user can choose to share only required information for, say, a medical checkup or a loan, and choose who sees it and for how long. </a:t>
            </a:r>
            <a:endParaRPr lang="en-US" sz="1800" dirty="0" smtClean="0"/>
          </a:p>
          <a:p>
            <a:pPr algn="just"/>
            <a:endParaRPr lang="en-US" sz="1800" dirty="0"/>
          </a:p>
          <a:p>
            <a:pPr algn="just"/>
            <a:r>
              <a:rPr lang="en-US" sz="1800" dirty="0" smtClean="0"/>
              <a:t>Companies </a:t>
            </a:r>
            <a:r>
              <a:rPr lang="en-US" sz="1800" dirty="0"/>
              <a:t>might pay for this access as well, ensuring that the users also profit from it. </a:t>
            </a:r>
            <a:endParaRPr lang="en-US" sz="1800" dirty="0" smtClean="0"/>
          </a:p>
          <a:p>
            <a:pPr algn="just"/>
            <a:endParaRPr lang="en-US" sz="1800" dirty="0"/>
          </a:p>
          <a:p>
            <a:pPr algn="just"/>
            <a:r>
              <a:rPr lang="en-US" sz="1800" dirty="0" smtClean="0"/>
              <a:t>There’s </a:t>
            </a:r>
            <a:r>
              <a:rPr lang="en-US" sz="1800" dirty="0"/>
              <a:t>also the problem of trust. In a world where large companies with so-called high security are leaking usernames, emails and passwords, it’s hard to trust anyone completely. </a:t>
            </a:r>
            <a:endParaRPr 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3988977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2400" b="1" dirty="0">
                <a:latin typeface="Times New Roman" pitchFamily="18" charset="0"/>
                <a:cs typeface="Times New Roman" pitchFamily="18" charset="0"/>
              </a:rPr>
              <a:t>Benefits of decentralization</a:t>
            </a:r>
            <a:endParaRPr lang="en-US" sz="2400" dirty="0">
              <a:latin typeface="Times New Roman" pitchFamily="18" charset="0"/>
              <a:cs typeface="Times New Roman" pitchFamily="18" charset="0"/>
            </a:endParaRPr>
          </a:p>
          <a:p>
            <a:pPr marL="0" indent="0" algn="just">
              <a:lnSpc>
                <a:spcPct val="150000"/>
              </a:lnSpc>
              <a:buNone/>
            </a:pPr>
            <a:r>
              <a:rPr lang="en-US" sz="2400" b="1" dirty="0">
                <a:latin typeface="Times New Roman" pitchFamily="18" charset="0"/>
                <a:cs typeface="Times New Roman" pitchFamily="18" charset="0"/>
              </a:rPr>
              <a:t>Provides a trustless environment:</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In a decentralized </a:t>
            </a:r>
            <a:r>
              <a:rPr lang="en-US" sz="2400" dirty="0" err="1">
                <a:latin typeface="Times New Roman" pitchFamily="18" charset="0"/>
                <a:cs typeface="Times New Roman" pitchFamily="18" charset="0"/>
              </a:rPr>
              <a:t>blockchain</a:t>
            </a:r>
            <a:r>
              <a:rPr lang="en-US" sz="2400" dirty="0">
                <a:latin typeface="Times New Roman" pitchFamily="18" charset="0"/>
                <a:cs typeface="Times New Roman" pitchFamily="18" charset="0"/>
              </a:rPr>
              <a:t> network, no one has to know or trust anyone else</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Each member in the network has a copy of the exact same data in the form of a distributed ledger.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a member’s ledger is altered or corrupted in any way, it will be rejected by the majority of the members in the network.</a:t>
            </a:r>
          </a:p>
          <a:p>
            <a:endParaRPr lang="en-US" dirty="0"/>
          </a:p>
        </p:txBody>
      </p:sp>
    </p:spTree>
    <p:extLst>
      <p:ext uri="{BB962C8B-B14F-4D97-AF65-F5344CB8AC3E}">
        <p14:creationId xmlns:p14="http://schemas.microsoft.com/office/powerpoint/2010/main" val="22166174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lgn="just"/>
            <a:r>
              <a:rPr lang="en-US" sz="2100" dirty="0">
                <a:latin typeface="Times New Roman" pitchFamily="18" charset="0"/>
                <a:cs typeface="Times New Roman" pitchFamily="18" charset="0"/>
              </a:rPr>
              <a:t>While decentralized applications might present a future free of corporations, there are currently some major issues that the industry is working to resolve</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For one, the lack of a central authority might mean slower updates and platform changes. After all, one party can simply update their app as they please. </a:t>
            </a:r>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A </a:t>
            </a:r>
            <a:r>
              <a:rPr lang="en-US" sz="2100" dirty="0" err="1">
                <a:latin typeface="Times New Roman" pitchFamily="18" charset="0"/>
                <a:cs typeface="Times New Roman" pitchFamily="18" charset="0"/>
              </a:rPr>
              <a:t>DApp</a:t>
            </a:r>
            <a:r>
              <a:rPr lang="en-US" sz="2100" dirty="0">
                <a:latin typeface="Times New Roman" pitchFamily="18" charset="0"/>
                <a:cs typeface="Times New Roman" pitchFamily="18" charset="0"/>
              </a:rPr>
              <a:t>, however, requires majority consensus from the acting governance — even for a minor bug fix. This could take weeks or even months as users debate the pros and cons of any improvement.</a:t>
            </a:r>
          </a:p>
          <a:p>
            <a:endParaRPr lang="en-US" dirty="0"/>
          </a:p>
        </p:txBody>
      </p:sp>
    </p:spTree>
    <p:extLst>
      <p:ext uri="{BB962C8B-B14F-4D97-AF65-F5344CB8AC3E}">
        <p14:creationId xmlns:p14="http://schemas.microsoft.com/office/powerpoint/2010/main" val="27851453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Also, </a:t>
            </a:r>
            <a:r>
              <a:rPr lang="en-US" sz="1600" dirty="0" err="1">
                <a:latin typeface="Times New Roman" pitchFamily="18" charset="0"/>
                <a:cs typeface="Times New Roman" pitchFamily="18" charset="0"/>
              </a:rPr>
              <a:t>DApps</a:t>
            </a:r>
            <a:r>
              <a:rPr lang="en-US" sz="1600" dirty="0">
                <a:latin typeface="Times New Roman" pitchFamily="18" charset="0"/>
                <a:cs typeface="Times New Roman" pitchFamily="18" charset="0"/>
              </a:rPr>
              <a:t> require a reasonably-sized user base to operate properly. They need nodes, governance and users just to interact with it</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However, accessing </a:t>
            </a:r>
            <a:r>
              <a:rPr lang="en-US" sz="1600" dirty="0" err="1">
                <a:latin typeface="Times New Roman" pitchFamily="18" charset="0"/>
                <a:cs typeface="Times New Roman" pitchFamily="18" charset="0"/>
              </a:rPr>
              <a:t>DApps</a:t>
            </a:r>
            <a:r>
              <a:rPr lang="en-US" sz="1600" dirty="0">
                <a:latin typeface="Times New Roman" pitchFamily="18" charset="0"/>
                <a:cs typeface="Times New Roman" pitchFamily="18" charset="0"/>
              </a:rPr>
              <a:t> can be quite difficult in this early stage, and many aren’t seeing the support they need</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In the future, accessing a </a:t>
            </a:r>
            <a:r>
              <a:rPr lang="en-US" sz="1600" dirty="0" err="1">
                <a:latin typeface="Times New Roman" pitchFamily="18" charset="0"/>
                <a:cs typeface="Times New Roman" pitchFamily="18" charset="0"/>
              </a:rPr>
              <a:t>DApp</a:t>
            </a:r>
            <a:r>
              <a:rPr lang="en-US" sz="1600" dirty="0">
                <a:latin typeface="Times New Roman" pitchFamily="18" charset="0"/>
                <a:cs typeface="Times New Roman" pitchFamily="18" charset="0"/>
              </a:rPr>
              <a:t> might be a download away.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But </a:t>
            </a:r>
            <a:r>
              <a:rPr lang="en-US" sz="1600" dirty="0">
                <a:latin typeface="Times New Roman" pitchFamily="18" charset="0"/>
                <a:cs typeface="Times New Roman" pitchFamily="18" charset="0"/>
              </a:rPr>
              <a:t>for now, users must download a </a:t>
            </a:r>
            <a:r>
              <a:rPr lang="en-US" sz="1600" dirty="0" err="1">
                <a:latin typeface="Times New Roman" pitchFamily="18" charset="0"/>
                <a:cs typeface="Times New Roman" pitchFamily="18" charset="0"/>
              </a:rPr>
              <a:t>DApp</a:t>
            </a:r>
            <a:r>
              <a:rPr lang="en-US" sz="1600" dirty="0">
                <a:latin typeface="Times New Roman" pitchFamily="18" charset="0"/>
                <a:cs typeface="Times New Roman" pitchFamily="18" charset="0"/>
              </a:rPr>
              <a:t>-supported browser, send the required crypto to that wallet and interact from there. While tech-savvy users should have no problem with this, the vast majority of people will have no idea where to start.</a:t>
            </a:r>
          </a:p>
          <a:p>
            <a:endParaRPr lang="en-US" dirty="0"/>
          </a:p>
        </p:txBody>
      </p:sp>
    </p:spTree>
    <p:extLst>
      <p:ext uri="{BB962C8B-B14F-4D97-AF65-F5344CB8AC3E}">
        <p14:creationId xmlns:p14="http://schemas.microsoft.com/office/powerpoint/2010/main" val="36565574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KYC-Chains, Open </a:t>
            </a:r>
            <a:r>
              <a:rPr lang="en-US" dirty="0" err="1">
                <a:latin typeface="Times New Roman" pitchFamily="18" charset="0"/>
                <a:cs typeface="Times New Roman" pitchFamily="18" charset="0"/>
              </a:rPr>
              <a:t>Bazzar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Lazooz</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KYC-Chains:</a:t>
            </a:r>
          </a:p>
          <a:p>
            <a:pPr marL="0" indent="0">
              <a:buNone/>
            </a:pPr>
            <a:endParaRPr lang="en-US" sz="1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410" y="2438399"/>
            <a:ext cx="626299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723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010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771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Advantages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8686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959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2247900"/>
            <a:ext cx="7848599"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425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itchFamily="18" charset="0"/>
                <a:cs typeface="Times New Roman" pitchFamily="18" charset="0"/>
              </a:rPr>
              <a:t>Open Bazaar</a:t>
            </a:r>
            <a:endParaRPr lang="en-US" sz="2000" b="1" dirty="0"/>
          </a:p>
        </p:txBody>
      </p:sp>
      <p:sp>
        <p:nvSpPr>
          <p:cNvPr id="3" name="Content Placeholder 2"/>
          <p:cNvSpPr>
            <a:spLocks noGrp="1"/>
          </p:cNvSpPr>
          <p:nvPr>
            <p:ph idx="1"/>
          </p:nvPr>
        </p:nvSpPr>
        <p:spPr/>
        <p:txBody>
          <a:bodyPr>
            <a:normAutofit lnSpcReduction="10000"/>
          </a:bodyPr>
          <a:lstStyle/>
          <a:p>
            <a:pPr algn="just"/>
            <a:r>
              <a:rPr lang="en-US" sz="1600" dirty="0" err="1">
                <a:latin typeface="Times New Roman" pitchFamily="18" charset="0"/>
                <a:cs typeface="Times New Roman" pitchFamily="18" charset="0"/>
              </a:rPr>
              <a:t>OpenBazaar</a:t>
            </a:r>
            <a:r>
              <a:rPr lang="en-US" sz="1600" dirty="0">
                <a:latin typeface="Times New Roman" pitchFamily="18" charset="0"/>
                <a:cs typeface="Times New Roman" pitchFamily="18" charset="0"/>
              </a:rPr>
              <a:t> was an open source project developing a protocol for e-commerce transactions in a fully decentralized marketplace. </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used </a:t>
            </a:r>
            <a:r>
              <a:rPr lang="en-US" sz="1600" dirty="0" err="1">
                <a:latin typeface="Times New Roman" pitchFamily="18" charset="0"/>
                <a:cs typeface="Times New Roman" pitchFamily="18" charset="0"/>
              </a:rPr>
              <a:t>cryptocurrencies</a:t>
            </a:r>
            <a:r>
              <a:rPr lang="en-US" sz="1600" dirty="0">
                <a:latin typeface="Times New Roman" pitchFamily="18" charset="0"/>
                <a:cs typeface="Times New Roman" pitchFamily="18" charset="0"/>
              </a:rPr>
              <a:t> as medium of exchange and was inspired by a </a:t>
            </a:r>
            <a:r>
              <a:rPr lang="en-US" sz="1600" dirty="0" err="1">
                <a:latin typeface="Times New Roman" pitchFamily="18" charset="0"/>
                <a:cs typeface="Times New Roman" pitchFamily="18" charset="0"/>
              </a:rPr>
              <a:t>hackathon</a:t>
            </a:r>
            <a:r>
              <a:rPr lang="en-US" sz="1600" dirty="0">
                <a:latin typeface="Times New Roman" pitchFamily="18" charset="0"/>
                <a:cs typeface="Times New Roman" pitchFamily="18" charset="0"/>
              </a:rPr>
              <a:t> project called </a:t>
            </a:r>
            <a:r>
              <a:rPr lang="en-US" sz="1600" dirty="0" err="1">
                <a:latin typeface="Times New Roman" pitchFamily="18" charset="0"/>
                <a:cs typeface="Times New Roman" pitchFamily="18" charset="0"/>
              </a:rPr>
              <a:t>DarkMarket</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err="1">
                <a:latin typeface="Times New Roman" pitchFamily="18" charset="0"/>
                <a:cs typeface="Times New Roman" pitchFamily="18" charset="0"/>
              </a:rPr>
              <a:t>OpenBazaar</a:t>
            </a:r>
            <a:r>
              <a:rPr lang="en-US" sz="1600" dirty="0">
                <a:latin typeface="Times New Roman" pitchFamily="18" charset="0"/>
                <a:cs typeface="Times New Roman" pitchFamily="18" charset="0"/>
              </a:rPr>
              <a:t> is a platform that </a:t>
            </a:r>
            <a:r>
              <a:rPr lang="en-US" sz="1600" b="1" dirty="0">
                <a:latin typeface="Times New Roman" pitchFamily="18" charset="0"/>
                <a:cs typeface="Times New Roman" pitchFamily="18" charset="0"/>
              </a:rPr>
              <a:t>lets buyers and sellers connect directly to sell their goods without involving a third party to host the data and charge a transaction fee</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err="1">
                <a:latin typeface="Times New Roman" pitchFamily="18" charset="0"/>
                <a:cs typeface="Times New Roman" pitchFamily="18" charset="0"/>
              </a:rPr>
              <a:t>OpenBazaar</a:t>
            </a:r>
            <a:r>
              <a:rPr lang="en-US" sz="1600" dirty="0">
                <a:latin typeface="Times New Roman" pitchFamily="18" charset="0"/>
                <a:cs typeface="Times New Roman" pitchFamily="18" charset="0"/>
              </a:rPr>
              <a:t>, there is no central server involved at all. It’s a peer-to-peer client to which no government entity can restrict </a:t>
            </a:r>
            <a:r>
              <a:rPr lang="en-US" sz="1600" dirty="0" smtClean="0">
                <a:latin typeface="Times New Roman" pitchFamily="18" charset="0"/>
                <a:cs typeface="Times New Roman" pitchFamily="18" charset="0"/>
              </a:rPr>
              <a:t>access</a:t>
            </a:r>
          </a:p>
          <a:p>
            <a:pPr algn="just"/>
            <a:endParaRPr lang="en-US" sz="1600" dirty="0">
              <a:latin typeface="Times New Roman" pitchFamily="18" charset="0"/>
              <a:cs typeface="Times New Roman" pitchFamily="18" charset="0"/>
            </a:endParaRPr>
          </a:p>
          <a:p>
            <a:pPr algn="just"/>
            <a:r>
              <a:rPr lang="en-US" sz="1600" dirty="0" err="1">
                <a:latin typeface="Times New Roman" pitchFamily="18" charset="0"/>
                <a:cs typeface="Times New Roman" pitchFamily="18" charset="0"/>
              </a:rPr>
              <a:t>OpenBazaar</a:t>
            </a:r>
            <a:r>
              <a:rPr lang="en-US" sz="1600" dirty="0">
                <a:latin typeface="Times New Roman" pitchFamily="18" charset="0"/>
                <a:cs typeface="Times New Roman" pitchFamily="18" charset="0"/>
              </a:rPr>
              <a:t> is a platform that lets buyers and sellers connect directly to sell their goods without involving a third party to host the data and charge a transaction fee.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creators wanted to build on the idea of creating a truly free trade platform for people to send and receive goods without having to go through a central authority.</a:t>
            </a:r>
          </a:p>
        </p:txBody>
      </p:sp>
    </p:spTree>
    <p:extLst>
      <p:ext uri="{BB962C8B-B14F-4D97-AF65-F5344CB8AC3E}">
        <p14:creationId xmlns:p14="http://schemas.microsoft.com/office/powerpoint/2010/main" val="644045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800" dirty="0" err="1">
                <a:latin typeface="Times New Roman" pitchFamily="18" charset="0"/>
                <a:cs typeface="Times New Roman" pitchFamily="18" charset="0"/>
              </a:rPr>
              <a:t>OpenBazaar</a:t>
            </a:r>
            <a:r>
              <a:rPr lang="en-US" sz="1800" dirty="0">
                <a:latin typeface="Times New Roman" pitchFamily="18" charset="0"/>
                <a:cs typeface="Times New Roman" pitchFamily="18" charset="0"/>
              </a:rPr>
              <a:t> is a platform that lets buyers and sellers connect directly to sell their goods without involving a third party to host the data and charge a transaction fee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creators wanted to build on the idea of creating a truly free trade platform for people to send and receive goods without having to go through a central authority.</a:t>
            </a:r>
          </a:p>
        </p:txBody>
      </p:sp>
    </p:spTree>
    <p:extLst>
      <p:ext uri="{BB962C8B-B14F-4D97-AF65-F5344CB8AC3E}">
        <p14:creationId xmlns:p14="http://schemas.microsoft.com/office/powerpoint/2010/main" val="2942215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err="1"/>
              <a:t>OpenBazaar</a:t>
            </a:r>
            <a:r>
              <a:rPr lang="en-US" b="1" dirty="0"/>
              <a:t> </a:t>
            </a:r>
            <a:r>
              <a:rPr lang="en-US" b="1" dirty="0" smtClean="0"/>
              <a:t>Work:</a:t>
            </a:r>
          </a:p>
          <a:p>
            <a:pPr algn="just"/>
            <a:r>
              <a:rPr lang="en-US" sz="2300" dirty="0">
                <a:latin typeface="Times New Roman" pitchFamily="18" charset="0"/>
                <a:cs typeface="Times New Roman" pitchFamily="18" charset="0"/>
              </a:rPr>
              <a:t>Everyone in the </a:t>
            </a:r>
            <a:r>
              <a:rPr lang="en-US" sz="2300" dirty="0" err="1">
                <a:latin typeface="Times New Roman" pitchFamily="18" charset="0"/>
                <a:cs typeface="Times New Roman" pitchFamily="18" charset="0"/>
              </a:rPr>
              <a:t>OpenBazaar</a:t>
            </a:r>
            <a:r>
              <a:rPr lang="en-US" sz="2300" dirty="0">
                <a:latin typeface="Times New Roman" pitchFamily="18" charset="0"/>
                <a:cs typeface="Times New Roman" pitchFamily="18" charset="0"/>
              </a:rPr>
              <a:t> network is a node in the P2P network</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Everyone is assigned three roles that they can build on: merchant, buyer, and/or arbiter. </a:t>
            </a:r>
            <a:endParaRPr lang="en-US" sz="2300" dirty="0" smtClean="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You </a:t>
            </a:r>
            <a:r>
              <a:rPr lang="en-US" sz="2300" dirty="0">
                <a:latin typeface="Times New Roman" pitchFamily="18" charset="0"/>
                <a:cs typeface="Times New Roman" pitchFamily="18" charset="0"/>
              </a:rPr>
              <a:t>can choose what role you mainly want to build your reputation for, and you are not limited to one role. </a:t>
            </a:r>
            <a:endParaRPr lang="en-US" sz="2300" dirty="0" smtClean="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currency presently in use is </a:t>
            </a:r>
            <a:r>
              <a:rPr lang="en-US" sz="2300" dirty="0" err="1">
                <a:latin typeface="Times New Roman" pitchFamily="18" charset="0"/>
                <a:cs typeface="Times New Roman" pitchFamily="18" charset="0"/>
              </a:rPr>
              <a:t>Bitcoin</a:t>
            </a:r>
            <a:r>
              <a:rPr lang="en-US" sz="2300" dirty="0">
                <a:latin typeface="Times New Roman" pitchFamily="18" charset="0"/>
                <a:cs typeface="Times New Roman" pitchFamily="18" charset="0"/>
              </a:rPr>
              <a:t>, removing the barrier to entry of having to deal with a novel currency—but this also doesn’t let the developers automatically be paid for their work. Let’s talk about what the process looks like for each of these three types of actors in the network.</a:t>
            </a:r>
            <a:endParaRPr lang="en-US" sz="23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098627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800" dirty="0" err="1">
                <a:latin typeface="Times New Roman" pitchFamily="18" charset="0"/>
                <a:cs typeface="Times New Roman" pitchFamily="18" charset="0"/>
              </a:rPr>
              <a:t>La'Zooz</a:t>
            </a:r>
            <a:r>
              <a:rPr lang="en-US" sz="1800" dirty="0">
                <a:latin typeface="Times New Roman" pitchFamily="18" charset="0"/>
                <a:cs typeface="Times New Roman" pitchFamily="18" charset="0"/>
              </a:rPr>
              <a:t> is a not-for profit, decentralized transportation platform owned by the community </a:t>
            </a:r>
            <a:r>
              <a:rPr lang="en-US" sz="1800" dirty="0" smtClean="0">
                <a:latin typeface="Times New Roman" pitchFamily="18" charset="0"/>
                <a:cs typeface="Times New Roman" pitchFamily="18" charset="0"/>
              </a:rPr>
              <a:t>and</a:t>
            </a:r>
            <a:r>
              <a:rPr lang="en-US" sz="1800" dirty="0">
                <a:latin typeface="Times New Roman" pitchFamily="18" charset="0"/>
                <a:cs typeface="Times New Roman" pitchFamily="18" charset="0"/>
              </a:rPr>
              <a:t> utilizing vehicle's unused space to create a variety of smart transportation solutions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Their initial product is a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based ride-sharing app where user can share rides based on location, and pay with </a:t>
            </a:r>
            <a:r>
              <a:rPr lang="en-US" sz="1800" dirty="0" err="1">
                <a:latin typeface="Times New Roman" pitchFamily="18" charset="0"/>
                <a:cs typeface="Times New Roman" pitchFamily="18" charset="0"/>
              </a:rPr>
              <a:t>Zooz</a:t>
            </a:r>
            <a:r>
              <a:rPr lang="en-US" sz="1800" dirty="0">
                <a:latin typeface="Times New Roman" pitchFamily="18" charset="0"/>
                <a:cs typeface="Times New Roman" pitchFamily="18" charset="0"/>
              </a:rPr>
              <a:t>, app's local </a:t>
            </a:r>
            <a:r>
              <a:rPr lang="en-US" sz="1800" dirty="0" err="1">
                <a:latin typeface="Times New Roman" pitchFamily="18" charset="0"/>
                <a:cs typeface="Times New Roman" pitchFamily="18" charset="0"/>
              </a:rPr>
              <a:t>cryptocurrency</a:t>
            </a:r>
            <a:r>
              <a:rPr lang="en-US" sz="1800" dirty="0">
                <a:latin typeface="Times New Roman" pitchFamily="18" charset="0"/>
                <a:cs typeface="Times New Roman" pitchFamily="18" charset="0"/>
              </a:rPr>
              <a:t>, built on </a:t>
            </a:r>
            <a:r>
              <a:rPr lang="en-US" sz="1800" dirty="0" err="1">
                <a:latin typeface="Times New Roman" pitchFamily="18" charset="0"/>
                <a:cs typeface="Times New Roman" pitchFamily="18" charset="0"/>
              </a:rPr>
              <a:t>Ethereum</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near future, </a:t>
            </a:r>
            <a:r>
              <a:rPr lang="en-US" sz="1800" dirty="0" err="1">
                <a:latin typeface="Times New Roman" pitchFamily="18" charset="0"/>
                <a:cs typeface="Times New Roman" pitchFamily="18" charset="0"/>
              </a:rPr>
              <a:t>La`Zooz</a:t>
            </a:r>
            <a:r>
              <a:rPr lang="en-US" sz="1800" dirty="0">
                <a:latin typeface="Times New Roman" pitchFamily="18" charset="0"/>
                <a:cs typeface="Times New Roman" pitchFamily="18" charset="0"/>
              </a:rPr>
              <a:t> aims to create a decentralized encrypted repository of user identity and </a:t>
            </a:r>
            <a:r>
              <a:rPr lang="en-US" sz="1800" dirty="0" err="1">
                <a:latin typeface="Times New Roman" pitchFamily="18" charset="0"/>
                <a:cs typeface="Times New Roman" pitchFamily="18" charset="0"/>
              </a:rPr>
              <a:t>realtime</a:t>
            </a:r>
            <a:r>
              <a:rPr lang="en-US" sz="1800" dirty="0">
                <a:latin typeface="Times New Roman" pitchFamily="18" charset="0"/>
                <a:cs typeface="Times New Roman" pitchFamily="18" charset="0"/>
              </a:rPr>
              <a:t> location, that can be leveraged by any service through an API, i.e. public transportation, </a:t>
            </a:r>
            <a:r>
              <a:rPr lang="en-US" sz="1800" dirty="0" err="1">
                <a:latin typeface="Times New Roman" pitchFamily="18" charset="0"/>
                <a:cs typeface="Times New Roman" pitchFamily="18" charset="0"/>
              </a:rPr>
              <a:t>hyperlocal</a:t>
            </a:r>
            <a:r>
              <a:rPr lang="en-US" sz="1800" dirty="0">
                <a:latin typeface="Times New Roman" pitchFamily="18" charset="0"/>
                <a:cs typeface="Times New Roman" pitchFamily="18" charset="0"/>
              </a:rPr>
              <a:t> delivery, on-demand, etc. </a:t>
            </a:r>
          </a:p>
        </p:txBody>
      </p:sp>
    </p:spTree>
    <p:extLst>
      <p:ext uri="{BB962C8B-B14F-4D97-AF65-F5344CB8AC3E}">
        <p14:creationId xmlns:p14="http://schemas.microsoft.com/office/powerpoint/2010/main" val="131818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900" b="1" dirty="0">
                <a:latin typeface="Times New Roman" pitchFamily="18" charset="0"/>
                <a:cs typeface="Times New Roman" pitchFamily="18" charset="0"/>
              </a:rPr>
              <a:t>Improves data reconciliation</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Companies often exchange data with their partners.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data, in turn, is typically transformed and stored in each party’s data silos, only to resurface when it needs to be passed downstream</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Each time the data is transformed, it opens up opportunities for data loss or incorrect data to enter the </a:t>
            </a:r>
            <a:r>
              <a:rPr lang="en-US" sz="1900" dirty="0" err="1">
                <a:latin typeface="Times New Roman" pitchFamily="18" charset="0"/>
                <a:cs typeface="Times New Roman" pitchFamily="18" charset="0"/>
              </a:rPr>
              <a:t>workstream</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By </a:t>
            </a:r>
            <a:r>
              <a:rPr lang="en-US" sz="1900" dirty="0">
                <a:latin typeface="Times New Roman" pitchFamily="18" charset="0"/>
                <a:cs typeface="Times New Roman" pitchFamily="18" charset="0"/>
              </a:rPr>
              <a:t>having a decentralized data store, every entity has access to a real-time, shared view of the data.</a:t>
            </a:r>
          </a:p>
          <a:p>
            <a:endParaRPr lang="en-US" dirty="0"/>
          </a:p>
        </p:txBody>
      </p:sp>
    </p:spTree>
    <p:extLst>
      <p:ext uri="{BB962C8B-B14F-4D97-AF65-F5344CB8AC3E}">
        <p14:creationId xmlns:p14="http://schemas.microsoft.com/office/powerpoint/2010/main" val="3422648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endParaRPr lang="en-US" sz="1700" dirty="0">
              <a:latin typeface="Times New Roman" pitchFamily="18" charset="0"/>
              <a:cs typeface="Times New Roman" pitchFamily="18" charset="0"/>
            </a:endParaRPr>
          </a:p>
          <a:p>
            <a:pPr marL="0" indent="0" algn="just">
              <a:buNone/>
            </a:pPr>
            <a:r>
              <a:rPr lang="en-US" sz="1700" b="1" dirty="0">
                <a:latin typeface="Times New Roman" pitchFamily="18" charset="0"/>
                <a:cs typeface="Times New Roman" pitchFamily="18" charset="0"/>
              </a:rPr>
              <a:t>Reduces points of weakness</a:t>
            </a:r>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Decentralization can reduce points of weakness in systems where there may be too much reliance on specific actors. </a:t>
            </a:r>
            <a:endParaRPr lang="en-US" sz="17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These </a:t>
            </a:r>
            <a:r>
              <a:rPr lang="en-US" sz="1700" dirty="0">
                <a:latin typeface="Times New Roman" pitchFamily="18" charset="0"/>
                <a:cs typeface="Times New Roman" pitchFamily="18" charset="0"/>
              </a:rPr>
              <a:t>weak points could lead to systemic failures, including failure to provide promised services or inefficient service due to the exhaustion of resources, periodic outages, bottlenecks, lack of sufficient incentives for good service, or corruption</a:t>
            </a:r>
            <a:r>
              <a:rPr lang="en-US" sz="1700" dirty="0" smtClean="0">
                <a:latin typeface="Times New Roman" pitchFamily="18" charset="0"/>
                <a:cs typeface="Times New Roman" pitchFamily="18" charset="0"/>
              </a:rPr>
              <a:t>.</a:t>
            </a:r>
          </a:p>
          <a:p>
            <a:pPr algn="just"/>
            <a:endParaRPr lang="en-US" sz="1700" dirty="0" smtClean="0">
              <a:latin typeface="Times New Roman" pitchFamily="18" charset="0"/>
              <a:cs typeface="Times New Roman" pitchFamily="18" charset="0"/>
            </a:endParaRPr>
          </a:p>
          <a:p>
            <a:pPr marL="0" indent="0" algn="just">
              <a:buNone/>
            </a:pPr>
            <a:r>
              <a:rPr lang="en-US" sz="1600" b="1" dirty="0">
                <a:latin typeface="Times New Roman" pitchFamily="18" charset="0"/>
                <a:cs typeface="Times New Roman" pitchFamily="18" charset="0"/>
              </a:rPr>
              <a:t>Optimizes resource </a:t>
            </a:r>
            <a:r>
              <a:rPr lang="en-US" sz="1600" b="1" dirty="0" smtClean="0">
                <a:latin typeface="Times New Roman" pitchFamily="18" charset="0"/>
                <a:cs typeface="Times New Roman" pitchFamily="18" charset="0"/>
              </a:rPr>
              <a:t>distribution</a:t>
            </a:r>
          </a:p>
          <a:p>
            <a:pPr marL="0" indent="0" algn="just">
              <a:buNone/>
            </a:pP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Decentralization can also help optimize the distribution of resources so that promised services are provided with better performance and consistency, as well as a reduced likelihood of catastrophic failure.</a:t>
            </a:r>
          </a:p>
          <a:p>
            <a:pPr algn="just"/>
            <a:endParaRPr lang="en-US" sz="17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793324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marL="457200" indent="-457200" algn="just" fontAlgn="base">
              <a:buAutoNum type="arabicPeriod"/>
            </a:pPr>
            <a:r>
              <a:rPr lang="en-US" sz="2100" b="1" u="sng" dirty="0" smtClean="0">
                <a:latin typeface="Times New Roman" pitchFamily="18" charset="0"/>
                <a:cs typeface="Times New Roman" pitchFamily="18" charset="0"/>
              </a:rPr>
              <a:t>Political </a:t>
            </a:r>
            <a:r>
              <a:rPr lang="en-US" sz="2100" b="1" u="sng" dirty="0">
                <a:latin typeface="Times New Roman" pitchFamily="18" charset="0"/>
                <a:cs typeface="Times New Roman" pitchFamily="18" charset="0"/>
              </a:rPr>
              <a:t>or democratic </a:t>
            </a:r>
            <a:r>
              <a:rPr lang="en-US" sz="2100" b="1" u="sng" dirty="0" smtClean="0">
                <a:latin typeface="Times New Roman" pitchFamily="18" charset="0"/>
                <a:cs typeface="Times New Roman" pitchFamily="18" charset="0"/>
              </a:rPr>
              <a:t>decentralization</a:t>
            </a:r>
          </a:p>
          <a:p>
            <a:pPr marL="457200" indent="-457200" algn="just" fontAlgn="base">
              <a:buAutoNum type="arabicPeriod"/>
            </a:pPr>
            <a:endParaRPr lang="en-US" sz="2100" dirty="0">
              <a:latin typeface="Times New Roman" pitchFamily="18" charset="0"/>
              <a:cs typeface="Times New Roman" pitchFamily="18" charset="0"/>
            </a:endParaRPr>
          </a:p>
          <a:p>
            <a:pPr lvl="0" algn="just" fontAlgn="base"/>
            <a:r>
              <a:rPr lang="en-US" sz="2100" dirty="0">
                <a:latin typeface="Times New Roman" pitchFamily="18" charset="0"/>
                <a:cs typeface="Times New Roman" pitchFamily="18" charset="0"/>
              </a:rPr>
              <a:t>It involves the transfer of administrative, fiscal, and political power through the citizens or their elected </a:t>
            </a:r>
            <a:r>
              <a:rPr lang="en-US" sz="2100" dirty="0" smtClean="0">
                <a:latin typeface="Times New Roman" pitchFamily="18" charset="0"/>
                <a:cs typeface="Times New Roman" pitchFamily="18" charset="0"/>
              </a:rPr>
              <a:t>representatives</a:t>
            </a:r>
          </a:p>
          <a:p>
            <a:pPr lvl="0" algn="just" fontAlgn="base"/>
            <a:endParaRPr lang="en-US" sz="2100" dirty="0">
              <a:latin typeface="Times New Roman" pitchFamily="18" charset="0"/>
              <a:cs typeface="Times New Roman" pitchFamily="18" charset="0"/>
            </a:endParaRPr>
          </a:p>
          <a:p>
            <a:pPr lvl="0" algn="just" fontAlgn="base"/>
            <a:r>
              <a:rPr lang="en-US" sz="2100" dirty="0">
                <a:latin typeface="Times New Roman" pitchFamily="18" charset="0"/>
                <a:cs typeface="Times New Roman" pitchFamily="18" charset="0"/>
              </a:rPr>
              <a:t>It gives citizens, or their representatives, more influence in the formulation and implementation of policies through </a:t>
            </a:r>
            <a:r>
              <a:rPr lang="en-US" sz="2100" dirty="0" smtClean="0">
                <a:latin typeface="Times New Roman" pitchFamily="18" charset="0"/>
                <a:cs typeface="Times New Roman" pitchFamily="18" charset="0"/>
              </a:rPr>
              <a:t>democratization</a:t>
            </a:r>
          </a:p>
          <a:p>
            <a:pPr lvl="0" algn="just" fontAlgn="base"/>
            <a:endParaRPr lang="en-US" sz="2100" dirty="0">
              <a:latin typeface="Times New Roman" pitchFamily="18" charset="0"/>
              <a:cs typeface="Times New Roman" pitchFamily="18" charset="0"/>
            </a:endParaRPr>
          </a:p>
          <a:p>
            <a:pPr lvl="0" algn="just" fontAlgn="base"/>
            <a:r>
              <a:rPr lang="en-US" sz="2100" dirty="0">
                <a:latin typeface="Times New Roman" pitchFamily="18" charset="0"/>
                <a:cs typeface="Times New Roman" pitchFamily="18" charset="0"/>
              </a:rPr>
              <a:t>This concept implies that the selection of representatives from local electoral jurisdictions that allows citizens to know better their political </a:t>
            </a:r>
            <a:r>
              <a:rPr lang="en-US" sz="2100" dirty="0" smtClean="0">
                <a:latin typeface="Times New Roman" pitchFamily="18" charset="0"/>
                <a:cs typeface="Times New Roman" pitchFamily="18" charset="0"/>
              </a:rPr>
              <a:t>representatives</a:t>
            </a:r>
          </a:p>
          <a:p>
            <a:pPr lvl="0" algn="just" fontAlgn="base"/>
            <a:endParaRPr lang="en-US" sz="2100" dirty="0">
              <a:latin typeface="Times New Roman" pitchFamily="18" charset="0"/>
              <a:cs typeface="Times New Roman" pitchFamily="18" charset="0"/>
            </a:endParaRPr>
          </a:p>
          <a:p>
            <a:pPr lvl="0" algn="just" fontAlgn="base"/>
            <a:r>
              <a:rPr lang="en-US" sz="2100" dirty="0">
                <a:latin typeface="Times New Roman" pitchFamily="18" charset="0"/>
                <a:cs typeface="Times New Roman" pitchFamily="18" charset="0"/>
              </a:rPr>
              <a:t>Example: Free election to vote the representative of the country</a:t>
            </a:r>
          </a:p>
          <a:p>
            <a:pPr marL="0" indent="0" algn="just" fontAlgn="base">
              <a:buNone/>
            </a:pPr>
            <a:r>
              <a:rPr lang="en-US" sz="2100" b="1" dirty="0">
                <a:latin typeface="Times New Roman" pitchFamily="18" charset="0"/>
                <a:cs typeface="Times New Roman" pitchFamily="18" charset="0"/>
              </a:rPr>
              <a:t> </a:t>
            </a:r>
            <a:endParaRPr lang="en-US" sz="21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644966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latin typeface="Times New Roman" pitchFamily="18" charset="0"/>
                <a:cs typeface="Times New Roman" pitchFamily="18" charset="0"/>
              </a:rPr>
              <a:t>Administrative decentralization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seeks to redistribute authority, responsibility and financial resources among different levels of </a:t>
            </a:r>
            <a:r>
              <a:rPr lang="en-US" sz="1800" dirty="0" smtClean="0">
                <a:latin typeface="Times New Roman" pitchFamily="18" charset="0"/>
                <a:cs typeface="Times New Roman" pitchFamily="18" charset="0"/>
              </a:rPr>
              <a:t>government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It has 4 forms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marL="0" indent="0" fontAlgn="base">
              <a:buNone/>
            </a:pPr>
            <a:r>
              <a:rPr lang="en-US" sz="2100" b="1" dirty="0">
                <a:latin typeface="Times New Roman" pitchFamily="18" charset="0"/>
                <a:cs typeface="Times New Roman" pitchFamily="18" charset="0"/>
              </a:rPr>
              <a:t>a) </a:t>
            </a:r>
            <a:r>
              <a:rPr lang="en-US" sz="2100" b="1" dirty="0" err="1">
                <a:latin typeface="Times New Roman" pitchFamily="18" charset="0"/>
                <a:cs typeface="Times New Roman" pitchFamily="18" charset="0"/>
              </a:rPr>
              <a:t>Deconcentration</a:t>
            </a:r>
            <a:endParaRPr lang="en-US" sz="2100" dirty="0">
              <a:latin typeface="Times New Roman" pitchFamily="18" charset="0"/>
              <a:cs typeface="Times New Roman" pitchFamily="18" charset="0"/>
            </a:endParaRPr>
          </a:p>
          <a:p>
            <a:pPr lvl="0" fontAlgn="base"/>
            <a:r>
              <a:rPr lang="en-US" sz="2100" dirty="0">
                <a:latin typeface="Times New Roman" pitchFamily="18" charset="0"/>
                <a:cs typeface="Times New Roman" pitchFamily="18" charset="0"/>
              </a:rPr>
              <a:t>It is the weakest and inexpensive form of decentralization  used frequently in unitary states</a:t>
            </a:r>
          </a:p>
          <a:p>
            <a:pPr lvl="0" fontAlgn="base"/>
            <a:r>
              <a:rPr lang="en-US" sz="2100" dirty="0">
                <a:latin typeface="Times New Roman" pitchFamily="18" charset="0"/>
                <a:cs typeface="Times New Roman" pitchFamily="18" charset="0"/>
              </a:rPr>
              <a:t>Here different levels of central government redistributes authority, financial and management responsibilities</a:t>
            </a:r>
          </a:p>
          <a:p>
            <a:pPr lvl="0" fontAlgn="base"/>
            <a:r>
              <a:rPr lang="en-US" sz="2100" dirty="0">
                <a:latin typeface="Times New Roman" pitchFamily="18" charset="0"/>
                <a:cs typeface="Times New Roman" pitchFamily="18" charset="0"/>
              </a:rPr>
              <a:t>It uses administrative means to function properly. Thus it is also called as administrative decentralization</a:t>
            </a:r>
          </a:p>
          <a:p>
            <a:pPr lvl="0" fontAlgn="base"/>
            <a:r>
              <a:rPr lang="en-US" sz="2100" dirty="0">
                <a:latin typeface="Times New Roman" pitchFamily="18" charset="0"/>
                <a:cs typeface="Times New Roman" pitchFamily="18" charset="0"/>
              </a:rPr>
              <a:t>This form of decentralization is mostly seen in developing countries</a:t>
            </a:r>
          </a:p>
          <a:p>
            <a:endParaRPr lang="en-US" dirty="0"/>
          </a:p>
        </p:txBody>
      </p:sp>
    </p:spTree>
    <p:extLst>
      <p:ext uri="{BB962C8B-B14F-4D97-AF65-F5344CB8AC3E}">
        <p14:creationId xmlns:p14="http://schemas.microsoft.com/office/powerpoint/2010/main" val="3505580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3942</Words>
  <Application>Microsoft Office PowerPoint</Application>
  <PresentationFormat>On-screen Show (4:3)</PresentationFormat>
  <Paragraphs>324</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UNIT 3</vt:lpstr>
      <vt:lpstr>PowerPoint Presentation</vt:lpstr>
      <vt:lpstr>Methods of decentralization: </vt:lpstr>
      <vt:lpstr>Need for Decentralization: </vt:lpstr>
      <vt:lpstr>PowerPoint Presentation</vt:lpstr>
      <vt:lpstr>PowerPoint Presentation</vt:lpstr>
      <vt:lpstr>PowerPoint Presentation</vt:lpstr>
      <vt:lpstr>Methods: </vt:lpstr>
      <vt:lpstr>Administrative decentralization </vt:lpstr>
      <vt:lpstr>PowerPoint Presentation</vt:lpstr>
      <vt:lpstr>PowerPoint Presentation</vt:lpstr>
      <vt:lpstr>PowerPoint Presentation</vt:lpstr>
      <vt:lpstr>PowerPoint Presentation</vt:lpstr>
      <vt:lpstr>PowerPoint Presentation</vt:lpstr>
      <vt:lpstr>PowerPoint Presentation</vt:lpstr>
      <vt:lpstr>Block chain and full ecosystem decentralization: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Smart contracts </vt:lpstr>
      <vt:lpstr> Smart contracts work </vt:lpstr>
      <vt:lpstr>PowerPoint Presentation</vt:lpstr>
      <vt:lpstr>Benefits of smart contracts: </vt:lpstr>
      <vt:lpstr>PowerPoint Presentation</vt:lpstr>
      <vt:lpstr>PowerPoint Presentation</vt:lpstr>
      <vt:lpstr>PowerPoint Presentation</vt:lpstr>
      <vt:lpstr>Decentralized Organization: </vt:lpstr>
      <vt:lpstr>PowerPoint Presentation</vt:lpstr>
      <vt:lpstr>Benefits of decentralized organization </vt:lpstr>
      <vt:lpstr>PowerPoint Presentation</vt:lpstr>
      <vt:lpstr>Decentralized Autonomous Organization (DAO)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DAPPS</vt:lpstr>
      <vt:lpstr>Requirements</vt:lpstr>
      <vt:lpstr>Operations:</vt:lpstr>
      <vt:lpstr>PowerPoint Presentation</vt:lpstr>
      <vt:lpstr>PowerPoint Presentation</vt:lpstr>
      <vt:lpstr>PowerPoint Presentation</vt:lpstr>
      <vt:lpstr>Drawbacks:</vt:lpstr>
      <vt:lpstr>PowerPoint Presentation</vt:lpstr>
      <vt:lpstr> KYC-Chains, Open Bazzar, Lazooz </vt:lpstr>
      <vt:lpstr>PowerPoint Presentation</vt:lpstr>
      <vt:lpstr>Advantages</vt:lpstr>
      <vt:lpstr>PowerPoint Presentation</vt:lpstr>
      <vt:lpstr>Open Bazaar</vt:lpstr>
      <vt:lpstr>PowerPoint Presentation</vt:lpstr>
      <vt:lpstr>Working: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hpprobook</dc:creator>
  <cp:lastModifiedBy>hpprobook</cp:lastModifiedBy>
  <cp:revision>31</cp:revision>
  <dcterms:created xsi:type="dcterms:W3CDTF">2022-07-04T06:06:45Z</dcterms:created>
  <dcterms:modified xsi:type="dcterms:W3CDTF">2022-07-15T07:15:28Z</dcterms:modified>
</cp:coreProperties>
</file>