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1" r:id="rId2"/>
    <p:sldId id="290" r:id="rId3"/>
    <p:sldId id="277" r:id="rId4"/>
    <p:sldId id="311" r:id="rId5"/>
    <p:sldId id="291" r:id="rId6"/>
    <p:sldId id="279" r:id="rId7"/>
    <p:sldId id="281" r:id="rId8"/>
    <p:sldId id="302" r:id="rId9"/>
    <p:sldId id="300" r:id="rId10"/>
    <p:sldId id="301" r:id="rId11"/>
    <p:sldId id="303" r:id="rId12"/>
    <p:sldId id="307" r:id="rId13"/>
    <p:sldId id="299" r:id="rId14"/>
    <p:sldId id="309" r:id="rId15"/>
    <p:sldId id="310" r:id="rId16"/>
    <p:sldId id="312" r:id="rId17"/>
    <p:sldId id="313" r:id="rId18"/>
    <p:sldId id="296" r:id="rId19"/>
    <p:sldId id="305" r:id="rId20"/>
    <p:sldId id="297" r:id="rId21"/>
    <p:sldId id="288" r:id="rId22"/>
    <p:sldId id="31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5256" autoAdjust="0"/>
  </p:normalViewPr>
  <p:slideViewPr>
    <p:cSldViewPr>
      <p:cViewPr varScale="1">
        <p:scale>
          <a:sx n="95" d="100"/>
          <a:sy n="95" d="100"/>
        </p:scale>
        <p:origin x="1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7</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29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29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29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29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29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29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29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create-music-recommendation-system-using-python-ce5401317159" TargetMode="External"/><Relationship Id="rId2" Type="http://schemas.openxmlformats.org/officeDocument/2006/relationships/hyperlink" Target="https://medium.com/swlh/spotify-song-prediction-and-recommendation-system-b3bbc71398ad" TargetMode="External"/><Relationship Id="rId1" Type="http://schemas.openxmlformats.org/officeDocument/2006/relationships/slideLayout" Target="../slideLayouts/slideLayout2.xml"/><Relationship Id="rId6" Type="http://schemas.openxmlformats.org/officeDocument/2006/relationships/hyperlink" Target="https://medium.com/@bharat.tiwari/creating-an-audio-player-in-react-native-2628c4262db4" TargetMode="External"/><Relationship Id="rId5" Type="http://schemas.openxmlformats.org/officeDocument/2006/relationships/hyperlink" Target="https://medium.com/analytics-vidhya/a-complete-guide-to-adam-and-rmsprop-optimizer-75f4502d83be" TargetMode="External"/><Relationship Id="rId4" Type="http://schemas.openxmlformats.org/officeDocument/2006/relationships/hyperlink" Target="https://github.com/atulapra/Emotion-detection"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29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US" sz="2800" b="1" dirty="0">
                <a:effectLst/>
                <a:latin typeface="Arial" panose="020B0604020202020204" pitchFamily="34" charset="0"/>
                <a:ea typeface="Arial" panose="020B0604020202020204" pitchFamily="34" charset="0"/>
              </a:rPr>
              <a:t>SONG RECOMMENDER USING FACIAL EXPRESSION</a:t>
            </a:r>
            <a:endParaRPr lang="en-US" sz="2800" dirty="0"/>
          </a:p>
        </p:txBody>
      </p:sp>
      <p:sp>
        <p:nvSpPr>
          <p:cNvPr id="8" name="Rectangle 7"/>
          <p:cNvSpPr/>
          <p:nvPr/>
        </p:nvSpPr>
        <p:spPr>
          <a:xfrm>
            <a:off x="762000" y="3048000"/>
            <a:ext cx="6400800" cy="1754326"/>
          </a:xfrm>
          <a:prstGeom prst="rect">
            <a:avLst/>
          </a:prstGeom>
        </p:spPr>
        <p:txBody>
          <a:bodyPr wrap="square">
            <a:spAutoFit/>
          </a:bodyPr>
          <a:lstStyle/>
          <a:p>
            <a:r>
              <a:rPr lang="en-US" dirty="0">
                <a:latin typeface="Arial" pitchFamily="34" charset="0"/>
                <a:cs typeface="Arial" pitchFamily="34" charset="0"/>
              </a:rPr>
              <a:t>Internal Guide: DR.B.ANKAYARKANNI</a:t>
            </a:r>
            <a:endParaRPr lang="en-IN" sz="1800" b="1" dirty="0">
              <a:effectLst/>
              <a:latin typeface="Arial" panose="020B0604020202020204" pitchFamily="34" charset="0"/>
              <a:ea typeface="Arial" panose="020B0604020202020204"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Mr. HARIHARAN B P	</a:t>
            </a:r>
          </a:p>
          <a:p>
            <a:pPr>
              <a:lnSpc>
                <a:spcPct val="150000"/>
              </a:lnSpc>
            </a:pPr>
            <a:r>
              <a:rPr lang="en-US" dirty="0">
                <a:latin typeface="Arial" pitchFamily="34" charset="0"/>
                <a:cs typeface="Arial" pitchFamily="34" charset="0"/>
              </a:rPr>
              <a:t>Register Number: 39110373</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11" name="Content Placeholder 10">
            <a:extLst>
              <a:ext uri="{FF2B5EF4-FFF2-40B4-BE49-F238E27FC236}">
                <a16:creationId xmlns:a16="http://schemas.microsoft.com/office/drawing/2014/main" id="{0E26FEB5-F56E-491A-8C41-E2D30C1D4BD7}"/>
              </a:ext>
            </a:extLst>
          </p:cNvPr>
          <p:cNvSpPr>
            <a:spLocks noGrp="1"/>
          </p:cNvSpPr>
          <p:nvPr>
            <p:ph idx="1"/>
          </p:nvPr>
        </p:nvSpPr>
        <p:spPr>
          <a:xfrm>
            <a:off x="457200" y="1295400"/>
            <a:ext cx="3886200" cy="5060950"/>
          </a:xfrm>
        </p:spPr>
        <p:txBody>
          <a:bodyPr>
            <a:normAutofit fontScale="25000" lnSpcReduction="20000"/>
          </a:bodyPr>
          <a:lstStyle/>
          <a:p>
            <a:pPr>
              <a:lnSpc>
                <a:spcPct val="170000"/>
              </a:lnSpc>
            </a:pPr>
            <a:r>
              <a:rPr lang="en-IN" sz="6000" dirty="0">
                <a:solidFill>
                  <a:srgbClr val="000000"/>
                </a:solidFill>
                <a:effectLst/>
                <a:latin typeface="Arial" panose="020B0604020202020204" pitchFamily="34" charset="0"/>
                <a:ea typeface="Times New Roman" panose="02020603050405020304" pitchFamily="18" charset="0"/>
              </a:rPr>
              <a:t>In this project, the agile development cycle will be used to guide the development process. </a:t>
            </a:r>
          </a:p>
          <a:p>
            <a:pPr>
              <a:lnSpc>
                <a:spcPct val="170000"/>
              </a:lnSpc>
            </a:pPr>
            <a:r>
              <a:rPr lang="en-IN" sz="6000" dirty="0">
                <a:solidFill>
                  <a:srgbClr val="000000"/>
                </a:solidFill>
                <a:effectLst/>
                <a:latin typeface="Arial" panose="020B0604020202020204" pitchFamily="34" charset="0"/>
                <a:ea typeface="Times New Roman" panose="02020603050405020304" pitchFamily="18" charset="0"/>
              </a:rPr>
              <a:t>The reason for using agile methods is that mobile applications have a short software life cycle and rapidly changing technologies, so users will constantly change their requirement and needs in response to technological changes. </a:t>
            </a:r>
          </a:p>
          <a:p>
            <a:endParaRPr lang="en-IN" sz="1600" dirty="0"/>
          </a:p>
        </p:txBody>
      </p:sp>
      <p:sp>
        <p:nvSpPr>
          <p:cNvPr id="4" name="Date Placeholder 3"/>
          <p:cNvSpPr>
            <a:spLocks noGrp="1"/>
          </p:cNvSpPr>
          <p:nvPr>
            <p:ph type="dt" sz="half" idx="10"/>
          </p:nvPr>
        </p:nvSpPr>
        <p:spPr/>
        <p:txBody>
          <a:bodyPr/>
          <a:lstStyle/>
          <a:p>
            <a:fld id="{C88A2916-C0A4-4267-9374-48ED518F9068}"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pic>
        <p:nvPicPr>
          <p:cNvPr id="9" name="Content Placeholder 5">
            <a:extLst>
              <a:ext uri="{FF2B5EF4-FFF2-40B4-BE49-F238E27FC236}">
                <a16:creationId xmlns:a16="http://schemas.microsoft.com/office/drawing/2014/main" id="{8E5F5DEA-3733-47D1-8CAF-05993267F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752" y="1295400"/>
            <a:ext cx="4620895" cy="5060950"/>
          </a:xfrm>
          <a:prstGeom prst="rect">
            <a:avLst/>
          </a:prstGeom>
        </p:spPr>
      </p:pic>
    </p:spTree>
    <p:extLst>
      <p:ext uri="{BB962C8B-B14F-4D97-AF65-F5344CB8AC3E}">
        <p14:creationId xmlns:p14="http://schemas.microsoft.com/office/powerpoint/2010/main" val="1760860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381000" y="1295400"/>
            <a:ext cx="8384309" cy="5181600"/>
          </a:xfrm>
        </p:spPr>
        <p:txBody>
          <a:bodyPr>
            <a:noAutofit/>
          </a:bodyPr>
          <a:lstStyle/>
          <a:p>
            <a:pPr algn="just">
              <a:tabLst>
                <a:tab pos="2535555" algn="l"/>
              </a:tabLst>
            </a:pPr>
            <a:r>
              <a:rPr lang="en-US" sz="1400" dirty="0">
                <a:effectLst/>
                <a:latin typeface="Arial" panose="020B0604020202020204" pitchFamily="34" charset="0"/>
                <a:ea typeface="Arial" panose="020B0604020202020204" pitchFamily="34" charset="0"/>
              </a:rPr>
              <a:t>HARDWARE REQUIREMENTS:</a:t>
            </a:r>
          </a:p>
          <a:p>
            <a:pPr marL="0" indent="0" algn="just">
              <a:buNone/>
              <a:tabLst>
                <a:tab pos="2535555" algn="l"/>
              </a:tabLst>
            </a:pPr>
            <a:r>
              <a:rPr lang="en-US" sz="1400" dirty="0">
                <a:latin typeface="Arial" panose="020B0604020202020204" pitchFamily="34" charset="0"/>
                <a:ea typeface="Arial" panose="020B0604020202020204" pitchFamily="34" charset="0"/>
              </a:rPr>
              <a:t>      1) Android Device/Emulator</a:t>
            </a:r>
          </a:p>
          <a:p>
            <a:pPr marL="0" indent="0" algn="just">
              <a:buNone/>
              <a:tabLst>
                <a:tab pos="2535555" algn="l"/>
              </a:tabLst>
            </a:pPr>
            <a:r>
              <a:rPr lang="en-US" sz="1400" dirty="0">
                <a:latin typeface="Arial" panose="020B0604020202020204" pitchFamily="34" charset="0"/>
                <a:ea typeface="Arial" panose="020B0604020202020204" pitchFamily="34" charset="0"/>
              </a:rPr>
              <a:t>      2) </a:t>
            </a:r>
            <a:r>
              <a:rPr lang="en-US" sz="1400" dirty="0">
                <a:effectLst/>
                <a:latin typeface="Arial" panose="020B0604020202020204" pitchFamily="34" charset="0"/>
                <a:ea typeface="Arial" panose="020B0604020202020204" pitchFamily="34" charset="0"/>
              </a:rPr>
              <a:t>Android 8 or more.</a:t>
            </a:r>
          </a:p>
          <a:p>
            <a:pPr marL="0" indent="0" algn="just">
              <a:buNone/>
              <a:tabLst>
                <a:tab pos="2535555" algn="l"/>
              </a:tabLst>
            </a:pPr>
            <a:r>
              <a:rPr lang="en-US" sz="1400" dirty="0">
                <a:latin typeface="Arial" panose="020B0604020202020204" pitchFamily="34" charset="0"/>
                <a:ea typeface="Arial" panose="020B0604020202020204" pitchFamily="34" charset="0"/>
              </a:rPr>
              <a:t>      3) Min of 4GB RAM in device.</a:t>
            </a:r>
          </a:p>
          <a:p>
            <a:pPr marL="0" indent="0" algn="just">
              <a:buNone/>
              <a:tabLst>
                <a:tab pos="2535555" algn="l"/>
              </a:tabLst>
            </a:pPr>
            <a:endParaRPr lang="en-US" sz="1400" dirty="0">
              <a:latin typeface="Arial" panose="020B0604020202020204" pitchFamily="34" charset="0"/>
              <a:ea typeface="Arial" panose="020B0604020202020204" pitchFamily="34" charset="0"/>
            </a:endParaRPr>
          </a:p>
          <a:p>
            <a:pPr algn="just">
              <a:tabLst>
                <a:tab pos="2535555" algn="l"/>
              </a:tabLst>
            </a:pPr>
            <a:r>
              <a:rPr lang="en-US" sz="1400" dirty="0">
                <a:effectLst/>
                <a:latin typeface="Arial" panose="020B0604020202020204" pitchFamily="34" charset="0"/>
                <a:ea typeface="Arial" panose="020B0604020202020204" pitchFamily="34" charset="0"/>
              </a:rPr>
              <a:t>SOFTWARE REQUIREMENTS:</a:t>
            </a:r>
          </a:p>
          <a:p>
            <a:pPr marL="0" indent="0" algn="just">
              <a:buNone/>
              <a:tabLst>
                <a:tab pos="2535555" algn="l"/>
              </a:tabLst>
            </a:pPr>
            <a:r>
              <a:rPr lang="en-US" sz="1400" dirty="0">
                <a:latin typeface="Arial" panose="020B0604020202020204" pitchFamily="34" charset="0"/>
                <a:ea typeface="Arial" panose="020B0604020202020204" pitchFamily="34" charset="0"/>
              </a:rPr>
              <a:t>      1) VSCode/Android Studio for making any development changes </a:t>
            </a:r>
          </a:p>
          <a:p>
            <a:pPr marL="0" indent="0" algn="just">
              <a:buNone/>
              <a:tabLst>
                <a:tab pos="2535555" algn="l"/>
              </a:tabLst>
            </a:pPr>
            <a:r>
              <a:rPr lang="en-US" sz="1400" dirty="0">
                <a:latin typeface="Arial" panose="020B0604020202020204" pitchFamily="34" charset="0"/>
                <a:ea typeface="Arial" panose="020B0604020202020204" pitchFamily="34" charset="0"/>
              </a:rPr>
              <a:t>      2) React-Native version 0.68</a:t>
            </a:r>
          </a:p>
          <a:p>
            <a:pPr marL="0" indent="0" algn="just">
              <a:buNone/>
              <a:tabLst>
                <a:tab pos="2535555" algn="l"/>
              </a:tabLst>
            </a:pPr>
            <a:endParaRPr lang="en-US" sz="1400" dirty="0">
              <a:latin typeface="Arial" pitchFamily="34" charset="0"/>
              <a:cs typeface="Arial" pitchFamily="34" charset="0"/>
            </a:endParaRPr>
          </a:p>
          <a:p>
            <a:pPr marL="0" indent="0" algn="just">
              <a:buNone/>
              <a:tabLst>
                <a:tab pos="2535555" algn="l"/>
              </a:tabLst>
            </a:pPr>
            <a:r>
              <a:rPr lang="en-US" sz="1400" dirty="0">
                <a:latin typeface="Arial" pitchFamily="34" charset="0"/>
                <a:cs typeface="Arial" pitchFamily="34" charset="0"/>
              </a:rPr>
              <a:t>TOOLS/LANGUAGES USED:</a:t>
            </a:r>
          </a:p>
          <a:p>
            <a:pPr algn="just">
              <a:tabLst>
                <a:tab pos="2535555" algn="l"/>
              </a:tabLst>
            </a:pPr>
            <a:r>
              <a:rPr lang="en-US" sz="1400" dirty="0">
                <a:latin typeface="Arial" pitchFamily="34" charset="0"/>
                <a:cs typeface="Arial" pitchFamily="34" charset="0"/>
              </a:rPr>
              <a:t>Firebase</a:t>
            </a:r>
          </a:p>
          <a:p>
            <a:pPr algn="just">
              <a:tabLst>
                <a:tab pos="2535555" algn="l"/>
              </a:tabLst>
            </a:pPr>
            <a:r>
              <a:rPr lang="en-US" sz="1400" dirty="0">
                <a:latin typeface="Arial" pitchFamily="34" charset="0"/>
                <a:cs typeface="Arial" pitchFamily="34" charset="0"/>
              </a:rPr>
              <a:t>Figma</a:t>
            </a:r>
          </a:p>
          <a:p>
            <a:pPr algn="just">
              <a:tabLst>
                <a:tab pos="2535555" algn="l"/>
              </a:tabLst>
            </a:pPr>
            <a:r>
              <a:rPr lang="en-US" sz="1400" dirty="0">
                <a:latin typeface="Arial" pitchFamily="34" charset="0"/>
                <a:cs typeface="Arial" pitchFamily="34" charset="0"/>
              </a:rPr>
              <a:t>Canva</a:t>
            </a:r>
          </a:p>
          <a:p>
            <a:pPr algn="just">
              <a:tabLst>
                <a:tab pos="2535555" algn="l"/>
              </a:tabLst>
            </a:pPr>
            <a:r>
              <a:rPr lang="en-US" sz="1400" dirty="0">
                <a:latin typeface="Arial" pitchFamily="34" charset="0"/>
                <a:cs typeface="Arial" pitchFamily="34" charset="0"/>
              </a:rPr>
              <a:t>JavaScript</a:t>
            </a:r>
          </a:p>
          <a:p>
            <a:pPr algn="just">
              <a:tabLst>
                <a:tab pos="2535555" algn="l"/>
              </a:tabLst>
            </a:pPr>
            <a:r>
              <a:rPr lang="en-US" sz="1400" b="1" dirty="0">
                <a:latin typeface="Arial" panose="020B0604020202020204" pitchFamily="34" charset="0"/>
                <a:ea typeface="Arial" panose="020B0604020202020204" pitchFamily="34" charset="0"/>
              </a:rPr>
              <a:t>Functional requirements </a:t>
            </a:r>
            <a:r>
              <a:rPr lang="en-US" sz="1400" dirty="0">
                <a:latin typeface="Arial" panose="020B0604020202020204" pitchFamily="34" charset="0"/>
                <a:ea typeface="Arial" panose="020B0604020202020204" pitchFamily="34" charset="0"/>
              </a:rPr>
              <a:t>include song playlist, login/signup functions, song play functions.</a:t>
            </a:r>
          </a:p>
          <a:p>
            <a:pPr algn="just">
              <a:tabLst>
                <a:tab pos="2535555" algn="l"/>
              </a:tabLst>
            </a:pPr>
            <a:endParaRPr lang="en-US" sz="1400" b="1" dirty="0">
              <a:latin typeface="Arial" panose="020B0604020202020204" pitchFamily="34" charset="0"/>
              <a:ea typeface="Arial" panose="020B0604020202020204" pitchFamily="34" charset="0"/>
            </a:endParaRPr>
          </a:p>
          <a:p>
            <a:pPr algn="just">
              <a:tabLst>
                <a:tab pos="2535555" algn="l"/>
              </a:tabLst>
            </a:pPr>
            <a:r>
              <a:rPr lang="en-US" sz="1400" b="1" dirty="0">
                <a:latin typeface="Arial" panose="020B0604020202020204" pitchFamily="34" charset="0"/>
                <a:ea typeface="Arial" panose="020B0604020202020204" pitchFamily="34" charset="0"/>
              </a:rPr>
              <a:t>Non-functional requirements </a:t>
            </a:r>
            <a:r>
              <a:rPr lang="en-US" sz="1400" dirty="0">
                <a:latin typeface="Arial" panose="020B0604020202020204" pitchFamily="34" charset="0"/>
                <a:ea typeface="Arial" panose="020B0604020202020204" pitchFamily="34" charset="0"/>
              </a:rPr>
              <a:t>include usability, scalability, convenience, and others.</a:t>
            </a:r>
          </a:p>
          <a:p>
            <a:pPr marL="0" indent="0" algn="just">
              <a:buNone/>
              <a:tabLst>
                <a:tab pos="2535555" algn="l"/>
              </a:tabLst>
            </a:pPr>
            <a:endParaRPr lang="en-IN" sz="1400" dirty="0">
              <a:latin typeface="Arial" panose="020B0604020202020204" pitchFamily="34" charset="0"/>
              <a:ea typeface="Arial" panose="020B0604020202020204" pitchFamily="34" charset="0"/>
            </a:endParaRPr>
          </a:p>
          <a:p>
            <a:pPr algn="just">
              <a:tabLst>
                <a:tab pos="2535555" algn="l"/>
              </a:tabLst>
            </a:pPr>
            <a:endParaRPr lang="en-US" sz="1900" dirty="0">
              <a:latin typeface="Arial" pitchFamily="34" charset="0"/>
              <a:cs typeface="Arial" pitchFamily="34" charset="0"/>
            </a:endParaRPr>
          </a:p>
          <a:p>
            <a:pPr algn="just">
              <a:tabLst>
                <a:tab pos="2535555" algn="l"/>
              </a:tabLst>
            </a:pPr>
            <a:endParaRPr lang="en-US" sz="1900" dirty="0">
              <a:latin typeface="Arial" pitchFamily="34" charset="0"/>
              <a:cs typeface="Arial" pitchFamily="34" charset="0"/>
            </a:endParaRPr>
          </a:p>
          <a:p>
            <a:pPr marL="0" indent="0" algn="just">
              <a:buNone/>
              <a:tabLst>
                <a:tab pos="2535555" algn="l"/>
              </a:tabLst>
            </a:pPr>
            <a:endParaRPr lang="en-US" sz="1700" dirty="0">
              <a:latin typeface="Arial" panose="020B0604020202020204" pitchFamily="34" charset="0"/>
              <a:ea typeface="Arial" panose="020B0604020202020204" pitchFamily="34" charset="0"/>
            </a:endParaRPr>
          </a:p>
          <a:p>
            <a:pPr marL="0" indent="0" algn="just">
              <a:buNone/>
              <a:tabLst>
                <a:tab pos="2535555" algn="l"/>
              </a:tabLst>
            </a:pPr>
            <a:endParaRPr lang="en-IN" sz="17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084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62AF-FBEF-4019-A1E6-690351EA368C}"/>
              </a:ext>
            </a:extLst>
          </p:cNvPr>
          <p:cNvSpPr>
            <a:spLocks noGrp="1"/>
          </p:cNvSpPr>
          <p:nvPr>
            <p:ph type="title"/>
          </p:nvPr>
        </p:nvSpPr>
        <p:spPr/>
        <p:txBody>
          <a:bodyPr/>
          <a:lstStyle/>
          <a:p>
            <a:pPr algn="l"/>
            <a:r>
              <a:rPr lang="en-US" sz="4400" dirty="0">
                <a:solidFill>
                  <a:srgbClr val="C00000"/>
                </a:solidFill>
                <a:latin typeface="Arial" pitchFamily="34" charset="0"/>
                <a:cs typeface="Arial" pitchFamily="34" charset="0"/>
              </a:rPr>
              <a:t>Methodology</a:t>
            </a:r>
            <a:endParaRPr lang="en-IN" dirty="0"/>
          </a:p>
        </p:txBody>
      </p:sp>
      <p:sp>
        <p:nvSpPr>
          <p:cNvPr id="3" name="Content Placeholder 2">
            <a:extLst>
              <a:ext uri="{FF2B5EF4-FFF2-40B4-BE49-F238E27FC236}">
                <a16:creationId xmlns:a16="http://schemas.microsoft.com/office/drawing/2014/main" id="{8989E68D-D3EE-4679-821D-56FA96216CDB}"/>
              </a:ext>
            </a:extLst>
          </p:cNvPr>
          <p:cNvSpPr>
            <a:spLocks noGrp="1"/>
          </p:cNvSpPr>
          <p:nvPr>
            <p:ph idx="1"/>
          </p:nvPr>
        </p:nvSpPr>
        <p:spPr>
          <a:xfrm>
            <a:off x="457200" y="1600200"/>
            <a:ext cx="8229600" cy="4724400"/>
          </a:xfrm>
        </p:spPr>
        <p:txBody>
          <a:bodyPr>
            <a:normAutofit fontScale="92500" lnSpcReduction="20000"/>
          </a:bodyPr>
          <a:lstStyle/>
          <a:p>
            <a:pPr algn="just"/>
            <a:r>
              <a:rPr lang="en-GB" sz="2400" dirty="0"/>
              <a:t>In this project, the agile development cycle will be used to guide the development process. The reason for using agile methods is that mobile applications have a short software life cycle and rapidly changing technologies, so users will constantly change their requirement and needs in response to technological changes. </a:t>
            </a:r>
            <a:endParaRPr lang="en-US" sz="2400" dirty="0"/>
          </a:p>
          <a:p>
            <a:pPr algn="just"/>
            <a:r>
              <a:rPr lang="en-US" sz="2400" dirty="0"/>
              <a:t>Step 1: Open a new android project</a:t>
            </a:r>
          </a:p>
          <a:p>
            <a:pPr algn="just"/>
            <a:r>
              <a:rPr lang="en-US" sz="2400" dirty="0"/>
              <a:t>Step 2: Designing the User Interface of the app</a:t>
            </a:r>
          </a:p>
          <a:p>
            <a:pPr lvl="1" algn="just"/>
            <a:r>
              <a:rPr lang="en-US" sz="2000" dirty="0"/>
              <a:t>a imageView– to show our given image for the song3 </a:t>
            </a:r>
          </a:p>
          <a:p>
            <a:pPr lvl="1" algn="just"/>
            <a:r>
              <a:rPr lang="en-US" sz="2000" dirty="0"/>
              <a:t>Buttons : a play button to play our song pause button to pause our song stop button to stop our song</a:t>
            </a:r>
          </a:p>
          <a:p>
            <a:pPr lvl="1" algn="just"/>
            <a:r>
              <a:rPr lang="en-US" sz="2000" dirty="0"/>
              <a:t>Horizontal Linear Layout</a:t>
            </a:r>
          </a:p>
          <a:p>
            <a:pPr lvl="1" algn="just"/>
            <a:r>
              <a:rPr lang="en-US" sz="2000" dirty="0"/>
              <a:t>Forward/backward</a:t>
            </a:r>
            <a:endParaRPr lang="en-IN" sz="2000" dirty="0"/>
          </a:p>
          <a:p>
            <a:pPr algn="just"/>
            <a:r>
              <a:rPr lang="en-US" sz="2400" dirty="0"/>
              <a:t>Step 3: Adding the music file to our app</a:t>
            </a:r>
          </a:p>
          <a:p>
            <a:pPr algn="just"/>
            <a:r>
              <a:rPr lang="en-US" sz="2400" dirty="0"/>
              <a:t>Step 4: Let’s code the functionality of our App</a:t>
            </a:r>
          </a:p>
          <a:p>
            <a:pPr algn="just"/>
            <a:r>
              <a:rPr lang="en-US" sz="2400" dirty="0"/>
              <a:t>Step 5: Let’s Run our app</a:t>
            </a:r>
          </a:p>
        </p:txBody>
      </p:sp>
      <p:sp>
        <p:nvSpPr>
          <p:cNvPr id="4" name="Date Placeholder 3">
            <a:extLst>
              <a:ext uri="{FF2B5EF4-FFF2-40B4-BE49-F238E27FC236}">
                <a16:creationId xmlns:a16="http://schemas.microsoft.com/office/drawing/2014/main" id="{7DFDE98F-88D3-483D-B362-5CBA701F1751}"/>
              </a:ext>
            </a:extLst>
          </p:cNvPr>
          <p:cNvSpPr>
            <a:spLocks noGrp="1"/>
          </p:cNvSpPr>
          <p:nvPr>
            <p:ph type="dt" sz="half" idx="10"/>
          </p:nvPr>
        </p:nvSpPr>
        <p:spPr/>
        <p:txBody>
          <a:bodyPr/>
          <a:lstStyle/>
          <a:p>
            <a:fld id="{A2414E9F-A237-4082-B37B-D926ADB268EE}" type="datetime3">
              <a:rPr lang="en-US" smtClean="0"/>
              <a:pPr/>
              <a:t>29 April 2022</a:t>
            </a:fld>
            <a:endParaRPr lang="en-US"/>
          </a:p>
        </p:txBody>
      </p:sp>
      <p:sp>
        <p:nvSpPr>
          <p:cNvPr id="5" name="Footer Placeholder 4">
            <a:extLst>
              <a:ext uri="{FF2B5EF4-FFF2-40B4-BE49-F238E27FC236}">
                <a16:creationId xmlns:a16="http://schemas.microsoft.com/office/drawing/2014/main" id="{02FD139A-0D6D-4CBE-BB95-9719E09D30C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43CC349-7F53-4AB3-B0B1-45CE33AA04AC}"/>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348850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28600"/>
            <a:ext cx="8305800" cy="836613"/>
          </a:xfrm>
        </p:spPr>
        <p:txBody>
          <a:bodyPr>
            <a:normAutofit/>
          </a:bodyPr>
          <a:lstStyle/>
          <a:p>
            <a:pPr algn="l"/>
            <a:r>
              <a:rPr lang="en-US" sz="4000" dirty="0">
                <a:solidFill>
                  <a:srgbClr val="C00000"/>
                </a:solidFill>
                <a:latin typeface="Arial" pitchFamily="34" charset="0"/>
                <a:cs typeface="Arial" pitchFamily="34" charset="0"/>
              </a:rPr>
              <a:t>Design Principles</a:t>
            </a:r>
          </a:p>
        </p:txBody>
      </p:sp>
      <p:sp>
        <p:nvSpPr>
          <p:cNvPr id="2" name="Content Placeholder 1">
            <a:extLst>
              <a:ext uri="{FF2B5EF4-FFF2-40B4-BE49-F238E27FC236}">
                <a16:creationId xmlns:a16="http://schemas.microsoft.com/office/drawing/2014/main" id="{37DBCEC4-CD1F-40CF-BB9E-A6A18B4AB078}"/>
              </a:ext>
            </a:extLst>
          </p:cNvPr>
          <p:cNvSpPr>
            <a:spLocks noGrp="1"/>
          </p:cNvSpPr>
          <p:nvPr>
            <p:ph idx="1"/>
          </p:nvPr>
        </p:nvSpPr>
        <p:spPr>
          <a:xfrm>
            <a:off x="381000" y="1295400"/>
            <a:ext cx="8305800" cy="5334000"/>
          </a:xfrm>
        </p:spPr>
        <p:txBody>
          <a:bodyPr numCol="1">
            <a:noAutofit/>
          </a:bodyPr>
          <a:lstStyle/>
          <a:p>
            <a:pPr marL="708660" algn="just">
              <a:lnSpc>
                <a:spcPct val="150000"/>
              </a:lnSpc>
              <a:buAutoNum type="arabicParenBoth"/>
            </a:pPr>
            <a:r>
              <a:rPr lang="en-IN" sz="1800" dirty="0">
                <a:solidFill>
                  <a:srgbClr val="000000"/>
                </a:solidFill>
                <a:effectLst/>
                <a:latin typeface="Arial" panose="020B0604020202020204" pitchFamily="34" charset="0"/>
                <a:ea typeface="Times New Roman" panose="02020603050405020304" pitchFamily="18" charset="0"/>
              </a:rPr>
              <a:t>Reliability:</a:t>
            </a:r>
          </a:p>
          <a:p>
            <a:pPr marL="765810" lvl="1" indent="0" algn="just">
              <a:lnSpc>
                <a:spcPct val="150000"/>
              </a:lnSpc>
              <a:buNone/>
            </a:pPr>
            <a:r>
              <a:rPr lang="en-US" sz="1300" dirty="0">
                <a:effectLst/>
                <a:latin typeface="Arial" panose="020B0604020202020204" pitchFamily="34" charset="0"/>
                <a:ea typeface="Arial" panose="020B0604020202020204" pitchFamily="34" charset="0"/>
              </a:rPr>
              <a:t>The reliability of the software system refers to the ability to avoid fault occurred in the process of system running, as well as the ability to remedy troubles once the fault occurs.</a:t>
            </a:r>
            <a:endParaRPr lang="en-IN" sz="1300" dirty="0">
              <a:solidFill>
                <a:srgbClr val="000000"/>
              </a:solidFill>
              <a:effectLst/>
              <a:latin typeface="Arial" panose="020B0604020202020204" pitchFamily="34" charset="0"/>
              <a:ea typeface="Times New Roman" panose="02020603050405020304" pitchFamily="18" charset="0"/>
            </a:endParaRPr>
          </a:p>
          <a:p>
            <a:pPr marL="365760" indent="0" algn="just">
              <a:lnSpc>
                <a:spcPct val="150000"/>
              </a:lnSpc>
              <a:buNone/>
            </a:pPr>
            <a:r>
              <a:rPr lang="en-IN" sz="1800" dirty="0">
                <a:solidFill>
                  <a:srgbClr val="000000"/>
                </a:solidFill>
                <a:effectLst/>
                <a:latin typeface="Arial" panose="020B0604020202020204" pitchFamily="34" charset="0"/>
                <a:ea typeface="Times New Roman" panose="02020603050405020304" pitchFamily="18" charset="0"/>
              </a:rPr>
              <a:t>(2) Reusability:</a:t>
            </a:r>
          </a:p>
          <a:p>
            <a:pPr marL="765810" lvl="1" indent="0" algn="just">
              <a:lnSpc>
                <a:spcPct val="150000"/>
              </a:lnSpc>
              <a:buNone/>
            </a:pPr>
            <a:r>
              <a:rPr lang="en-US" sz="1300" dirty="0">
                <a:effectLst/>
                <a:latin typeface="Arial" panose="020B0604020202020204" pitchFamily="34" charset="0"/>
                <a:ea typeface="Arial" panose="020B0604020202020204" pitchFamily="34" charset="0"/>
              </a:rPr>
              <a:t>Look for commonness of similar codes, and come out new method abstractly and reasonably</a:t>
            </a:r>
            <a:endParaRPr lang="en-IN" sz="1300" dirty="0">
              <a:solidFill>
                <a:srgbClr val="000000"/>
              </a:solidFill>
              <a:effectLst/>
              <a:latin typeface="Arial" panose="020B0604020202020204" pitchFamily="34" charset="0"/>
              <a:ea typeface="Times New Roman" panose="02020603050405020304" pitchFamily="18" charset="0"/>
            </a:endParaRPr>
          </a:p>
          <a:p>
            <a:pPr marL="365760" indent="0" algn="just">
              <a:lnSpc>
                <a:spcPct val="150000"/>
              </a:lnSpc>
              <a:buNone/>
            </a:pPr>
            <a:r>
              <a:rPr lang="en-IN" sz="1800" dirty="0">
                <a:solidFill>
                  <a:srgbClr val="000000"/>
                </a:solidFill>
                <a:effectLst/>
                <a:latin typeface="Arial" panose="020B0604020202020204" pitchFamily="34" charset="0"/>
                <a:ea typeface="Times New Roman" panose="02020603050405020304" pitchFamily="18" charset="0"/>
              </a:rPr>
              <a:t>(3) Understandability:</a:t>
            </a:r>
          </a:p>
          <a:p>
            <a:pPr marL="765810" lvl="1" indent="0" algn="just">
              <a:lnSpc>
                <a:spcPct val="150000"/>
              </a:lnSpc>
              <a:buNone/>
            </a:pPr>
            <a:r>
              <a:rPr lang="en-US" sz="1300" dirty="0">
                <a:effectLst/>
                <a:latin typeface="Arial" panose="020B0604020202020204" pitchFamily="34" charset="0"/>
                <a:ea typeface="Arial" panose="020B0604020202020204" pitchFamily="34" charset="0"/>
              </a:rPr>
              <a:t>The understandability of software not only require clear and readable document, but the simplified structure of software itself</a:t>
            </a:r>
            <a:r>
              <a:rPr lang="en-IN" sz="1300" dirty="0">
                <a:solidFill>
                  <a:srgbClr val="000000"/>
                </a:solidFill>
                <a:effectLst/>
                <a:latin typeface="Arial" panose="020B0604020202020204" pitchFamily="34" charset="0"/>
                <a:ea typeface="Times New Roman" panose="02020603050405020304" pitchFamily="18" charset="0"/>
              </a:rPr>
              <a:t> </a:t>
            </a:r>
          </a:p>
          <a:p>
            <a:pPr marL="365760" indent="0" algn="just">
              <a:lnSpc>
                <a:spcPct val="150000"/>
              </a:lnSpc>
              <a:buNone/>
            </a:pPr>
            <a:r>
              <a:rPr lang="en-IN" sz="1800" dirty="0">
                <a:solidFill>
                  <a:srgbClr val="000000"/>
                </a:solidFill>
                <a:effectLst/>
                <a:latin typeface="Arial" panose="020B0604020202020204" pitchFamily="34" charset="0"/>
                <a:ea typeface="Times New Roman" panose="02020603050405020304" pitchFamily="18" charset="0"/>
              </a:rPr>
              <a:t>(4) Simple program:</a:t>
            </a:r>
          </a:p>
          <a:p>
            <a:pPr marL="765810" lvl="1" indent="0" algn="just">
              <a:lnSpc>
                <a:spcPct val="150000"/>
              </a:lnSpc>
              <a:buNone/>
            </a:pPr>
            <a:r>
              <a:rPr lang="en-IN" sz="1300" dirty="0">
                <a:solidFill>
                  <a:srgbClr val="000000"/>
                </a:solidFill>
                <a:effectLst/>
                <a:latin typeface="Arial" panose="020B0604020202020204" pitchFamily="34" charset="0"/>
                <a:ea typeface="Times New Roman" panose="02020603050405020304" pitchFamily="18" charset="0"/>
              </a:rPr>
              <a:t>To keep the program simple and clear, good programmers can use simple program to solve complex problems.</a:t>
            </a:r>
          </a:p>
          <a:p>
            <a:pPr marL="365760" indent="0" algn="just">
              <a:lnSpc>
                <a:spcPct val="150000"/>
              </a:lnSpc>
              <a:buNone/>
            </a:pPr>
            <a:r>
              <a:rPr lang="en-IN" sz="1800" dirty="0">
                <a:solidFill>
                  <a:srgbClr val="000000"/>
                </a:solidFill>
                <a:effectLst/>
                <a:latin typeface="Arial" panose="020B0604020202020204" pitchFamily="34" charset="0"/>
                <a:ea typeface="Times New Roman" panose="02020603050405020304" pitchFamily="18" charset="0"/>
              </a:rPr>
              <a:t>(5) Testability:</a:t>
            </a:r>
          </a:p>
          <a:p>
            <a:pPr marL="765810" lvl="1" indent="0" algn="just">
              <a:lnSpc>
                <a:spcPct val="150000"/>
              </a:lnSpc>
              <a:buNone/>
            </a:pPr>
            <a:r>
              <a:rPr lang="en-US" sz="1300" dirty="0">
                <a:effectLst/>
                <a:latin typeface="Arial" panose="020B0604020202020204" pitchFamily="34" charset="0"/>
                <a:ea typeface="Arial" panose="020B0604020202020204" pitchFamily="34" charset="0"/>
              </a:rPr>
              <a:t>Testability means that the created system has a proper data collection to conduct a comprehensive test of the entire system</a:t>
            </a:r>
            <a:r>
              <a:rPr lang="en-IN" sz="1300" dirty="0">
                <a:solidFill>
                  <a:srgbClr val="000000"/>
                </a:solidFill>
                <a:effectLst/>
                <a:latin typeface="Arial" panose="020B0604020202020204" pitchFamily="34" charset="0"/>
                <a:ea typeface="Times New Roman" panose="02020603050405020304" pitchFamily="18" charset="0"/>
              </a:rPr>
              <a:t> </a:t>
            </a:r>
          </a:p>
          <a:p>
            <a:pPr marL="0" indent="0">
              <a:buNone/>
            </a:pPr>
            <a:endParaRPr lang="en-US" sz="1600" dirty="0">
              <a:effectLst/>
              <a:latin typeface="Arial" panose="020B0604020202020204" pitchFamily="34" charset="0"/>
              <a:ea typeface="Arial" panose="020B0604020202020204" pitchFamily="34" charset="0"/>
              <a:cs typeface="Arial" panose="020B0604020202020204" pitchFamily="34" charset="0"/>
            </a:endParaRPr>
          </a:p>
          <a:p>
            <a:endParaRPr lang="en-IN" sz="1600" dirty="0"/>
          </a:p>
        </p:txBody>
      </p:sp>
      <p:sp>
        <p:nvSpPr>
          <p:cNvPr id="4" name="Date Placeholder 3"/>
          <p:cNvSpPr>
            <a:spLocks noGrp="1"/>
          </p:cNvSpPr>
          <p:nvPr>
            <p:ph type="dt" sz="half" idx="10"/>
          </p:nvPr>
        </p:nvSpPr>
        <p:spPr/>
        <p:txBody>
          <a:bodyPr/>
          <a:lstStyle/>
          <a:p>
            <a:fld id="{ED9E4403-D133-4E34-8516-5B0E43270005}"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33160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1BF7-B284-4324-BD06-E8510C698468}"/>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Application Screen shots</a:t>
            </a:r>
            <a:endParaRPr lang="en-IN" dirty="0"/>
          </a:p>
        </p:txBody>
      </p:sp>
      <p:sp>
        <p:nvSpPr>
          <p:cNvPr id="3" name="Date Placeholder 2">
            <a:extLst>
              <a:ext uri="{FF2B5EF4-FFF2-40B4-BE49-F238E27FC236}">
                <a16:creationId xmlns:a16="http://schemas.microsoft.com/office/drawing/2014/main" id="{39662F21-71F2-45B3-9652-E3CD53132B20}"/>
              </a:ext>
            </a:extLst>
          </p:cNvPr>
          <p:cNvSpPr>
            <a:spLocks noGrp="1"/>
          </p:cNvSpPr>
          <p:nvPr>
            <p:ph type="dt" sz="half" idx="10"/>
          </p:nvPr>
        </p:nvSpPr>
        <p:spPr/>
        <p:txBody>
          <a:bodyPr/>
          <a:lstStyle/>
          <a:p>
            <a:fld id="{1A9C9DA3-207B-4128-A780-0899C9C276AD}" type="datetime3">
              <a:rPr lang="en-US" smtClean="0"/>
              <a:pPr/>
              <a:t>29 April 2022</a:t>
            </a:fld>
            <a:endParaRPr lang="en-US"/>
          </a:p>
        </p:txBody>
      </p:sp>
      <p:sp>
        <p:nvSpPr>
          <p:cNvPr id="4" name="Footer Placeholder 3">
            <a:extLst>
              <a:ext uri="{FF2B5EF4-FFF2-40B4-BE49-F238E27FC236}">
                <a16:creationId xmlns:a16="http://schemas.microsoft.com/office/drawing/2014/main" id="{61954013-244D-411E-BFBD-69D19546B233}"/>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C535C410-9898-46C7-B165-83FF81DA270A}"/>
              </a:ext>
            </a:extLst>
          </p:cNvPr>
          <p:cNvSpPr>
            <a:spLocks noGrp="1"/>
          </p:cNvSpPr>
          <p:nvPr>
            <p:ph type="sldNum" sz="quarter" idx="12"/>
          </p:nvPr>
        </p:nvSpPr>
        <p:spPr/>
        <p:txBody>
          <a:bodyPr/>
          <a:lstStyle/>
          <a:p>
            <a:fld id="{7B28076C-CE04-4A00-BFAA-A90EA8355859}" type="slidenum">
              <a:rPr lang="en-US" smtClean="0"/>
              <a:pPr/>
              <a:t>14</a:t>
            </a:fld>
            <a:endParaRPr lang="en-US"/>
          </a:p>
        </p:txBody>
      </p:sp>
      <p:pic>
        <p:nvPicPr>
          <p:cNvPr id="7" name="Picture 6">
            <a:extLst>
              <a:ext uri="{FF2B5EF4-FFF2-40B4-BE49-F238E27FC236}">
                <a16:creationId xmlns:a16="http://schemas.microsoft.com/office/drawing/2014/main" id="{247C0231-7510-4B7C-B465-BC5410FA6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2133600" cy="4615132"/>
          </a:xfrm>
          <a:prstGeom prst="rect">
            <a:avLst/>
          </a:prstGeom>
        </p:spPr>
      </p:pic>
      <p:pic>
        <p:nvPicPr>
          <p:cNvPr id="9" name="Picture 8">
            <a:extLst>
              <a:ext uri="{FF2B5EF4-FFF2-40B4-BE49-F238E27FC236}">
                <a16:creationId xmlns:a16="http://schemas.microsoft.com/office/drawing/2014/main" id="{E63FB8EB-E1CF-4CA5-9FDD-DD673416D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499559"/>
            <a:ext cx="2209800" cy="4615132"/>
          </a:xfrm>
          <a:prstGeom prst="rect">
            <a:avLst/>
          </a:prstGeom>
        </p:spPr>
      </p:pic>
      <p:pic>
        <p:nvPicPr>
          <p:cNvPr id="8" name="Picture 7">
            <a:extLst>
              <a:ext uri="{FF2B5EF4-FFF2-40B4-BE49-F238E27FC236}">
                <a16:creationId xmlns:a16="http://schemas.microsoft.com/office/drawing/2014/main" id="{41A0951D-191B-474D-B2E3-3FAE63F8F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1524000"/>
            <a:ext cx="2286000" cy="4599317"/>
          </a:xfrm>
          <a:prstGeom prst="rect">
            <a:avLst/>
          </a:prstGeom>
        </p:spPr>
      </p:pic>
    </p:spTree>
    <p:extLst>
      <p:ext uri="{BB962C8B-B14F-4D97-AF65-F5344CB8AC3E}">
        <p14:creationId xmlns:p14="http://schemas.microsoft.com/office/powerpoint/2010/main" val="89780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1BF7-B284-4324-BD06-E8510C698468}"/>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Application Screen shots</a:t>
            </a:r>
            <a:endParaRPr lang="en-IN" dirty="0"/>
          </a:p>
        </p:txBody>
      </p:sp>
      <p:sp>
        <p:nvSpPr>
          <p:cNvPr id="3" name="Date Placeholder 2">
            <a:extLst>
              <a:ext uri="{FF2B5EF4-FFF2-40B4-BE49-F238E27FC236}">
                <a16:creationId xmlns:a16="http://schemas.microsoft.com/office/drawing/2014/main" id="{39662F21-71F2-45B3-9652-E3CD53132B20}"/>
              </a:ext>
            </a:extLst>
          </p:cNvPr>
          <p:cNvSpPr>
            <a:spLocks noGrp="1"/>
          </p:cNvSpPr>
          <p:nvPr>
            <p:ph type="dt" sz="half" idx="10"/>
          </p:nvPr>
        </p:nvSpPr>
        <p:spPr/>
        <p:txBody>
          <a:bodyPr/>
          <a:lstStyle/>
          <a:p>
            <a:fld id="{1A9C9DA3-207B-4128-A780-0899C9C276AD}" type="datetime3">
              <a:rPr lang="en-US" smtClean="0"/>
              <a:pPr/>
              <a:t>29 April 2022</a:t>
            </a:fld>
            <a:endParaRPr lang="en-US"/>
          </a:p>
        </p:txBody>
      </p:sp>
      <p:sp>
        <p:nvSpPr>
          <p:cNvPr id="4" name="Footer Placeholder 3">
            <a:extLst>
              <a:ext uri="{FF2B5EF4-FFF2-40B4-BE49-F238E27FC236}">
                <a16:creationId xmlns:a16="http://schemas.microsoft.com/office/drawing/2014/main" id="{61954013-244D-411E-BFBD-69D19546B233}"/>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C535C410-9898-46C7-B165-83FF81DA270A}"/>
              </a:ext>
            </a:extLst>
          </p:cNvPr>
          <p:cNvSpPr>
            <a:spLocks noGrp="1"/>
          </p:cNvSpPr>
          <p:nvPr>
            <p:ph type="sldNum" sz="quarter" idx="12"/>
          </p:nvPr>
        </p:nvSpPr>
        <p:spPr>
          <a:xfrm>
            <a:off x="6498765" y="6356350"/>
            <a:ext cx="1676067" cy="306389"/>
          </a:xfrm>
        </p:spPr>
        <p:txBody>
          <a:bodyPr/>
          <a:lstStyle/>
          <a:p>
            <a:fld id="{7B28076C-CE04-4A00-BFAA-A90EA8355859}" type="slidenum">
              <a:rPr lang="en-US" smtClean="0"/>
              <a:pPr/>
              <a:t>15</a:t>
            </a:fld>
            <a:endParaRPr lang="en-US"/>
          </a:p>
        </p:txBody>
      </p:sp>
      <p:pic>
        <p:nvPicPr>
          <p:cNvPr id="11" name="Picture 10">
            <a:extLst>
              <a:ext uri="{FF2B5EF4-FFF2-40B4-BE49-F238E27FC236}">
                <a16:creationId xmlns:a16="http://schemas.microsoft.com/office/drawing/2014/main" id="{B7F1C8A8-6B48-40A9-9526-1F34D3B43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536221"/>
            <a:ext cx="2133600" cy="4648200"/>
          </a:xfrm>
          <a:prstGeom prst="rect">
            <a:avLst/>
          </a:prstGeom>
        </p:spPr>
      </p:pic>
      <p:pic>
        <p:nvPicPr>
          <p:cNvPr id="9" name="Picture 8">
            <a:extLst>
              <a:ext uri="{FF2B5EF4-FFF2-40B4-BE49-F238E27FC236}">
                <a16:creationId xmlns:a16="http://schemas.microsoft.com/office/drawing/2014/main" id="{9983B784-675E-43EB-98FD-9453FAB28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529751"/>
            <a:ext cx="2209800" cy="4648200"/>
          </a:xfrm>
          <a:prstGeom prst="rect">
            <a:avLst/>
          </a:prstGeom>
        </p:spPr>
      </p:pic>
    </p:spTree>
    <p:extLst>
      <p:ext uri="{BB962C8B-B14F-4D97-AF65-F5344CB8AC3E}">
        <p14:creationId xmlns:p14="http://schemas.microsoft.com/office/powerpoint/2010/main" val="410857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pic>
        <p:nvPicPr>
          <p:cNvPr id="12" name="Picture 11">
            <a:extLst>
              <a:ext uri="{FF2B5EF4-FFF2-40B4-BE49-F238E27FC236}">
                <a16:creationId xmlns:a16="http://schemas.microsoft.com/office/drawing/2014/main" id="{6A171650-DF75-475F-ADCF-DE80043FFDD1}"/>
              </a:ext>
            </a:extLst>
          </p:cNvPr>
          <p:cNvPicPr>
            <a:picLocks noChangeAspect="1"/>
          </p:cNvPicPr>
          <p:nvPr/>
        </p:nvPicPr>
        <p:blipFill>
          <a:blip r:embed="rId2"/>
          <a:stretch>
            <a:fillRect/>
          </a:stretch>
        </p:blipFill>
        <p:spPr>
          <a:xfrm>
            <a:off x="609600" y="232744"/>
            <a:ext cx="3250971" cy="6248400"/>
          </a:xfrm>
          <a:prstGeom prst="rect">
            <a:avLst/>
          </a:prstGeom>
        </p:spPr>
      </p:pic>
      <p:pic>
        <p:nvPicPr>
          <p:cNvPr id="13" name="Picture 12">
            <a:extLst>
              <a:ext uri="{FF2B5EF4-FFF2-40B4-BE49-F238E27FC236}">
                <a16:creationId xmlns:a16="http://schemas.microsoft.com/office/drawing/2014/main" id="{6DCF3E87-FDD6-4A14-BF89-9281B656C805}"/>
              </a:ext>
            </a:extLst>
          </p:cNvPr>
          <p:cNvPicPr>
            <a:picLocks noChangeAspect="1"/>
          </p:cNvPicPr>
          <p:nvPr/>
        </p:nvPicPr>
        <p:blipFill>
          <a:blip r:embed="rId3"/>
          <a:stretch>
            <a:fillRect/>
          </a:stretch>
        </p:blipFill>
        <p:spPr>
          <a:xfrm>
            <a:off x="4876800" y="268839"/>
            <a:ext cx="3218749" cy="6248401"/>
          </a:xfrm>
          <a:prstGeom prst="rect">
            <a:avLst/>
          </a:prstGeom>
        </p:spPr>
      </p:pic>
    </p:spTree>
    <p:extLst>
      <p:ext uri="{BB962C8B-B14F-4D97-AF65-F5344CB8AC3E}">
        <p14:creationId xmlns:p14="http://schemas.microsoft.com/office/powerpoint/2010/main" val="2438569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pic>
        <p:nvPicPr>
          <p:cNvPr id="7" name="Picture 6">
            <a:extLst>
              <a:ext uri="{FF2B5EF4-FFF2-40B4-BE49-F238E27FC236}">
                <a16:creationId xmlns:a16="http://schemas.microsoft.com/office/drawing/2014/main" id="{E28694E4-591E-4C5E-8D21-05F4D1F11A9A}"/>
              </a:ext>
            </a:extLst>
          </p:cNvPr>
          <p:cNvPicPr>
            <a:picLocks noChangeAspect="1"/>
          </p:cNvPicPr>
          <p:nvPr/>
        </p:nvPicPr>
        <p:blipFill>
          <a:blip r:embed="rId2"/>
          <a:stretch>
            <a:fillRect/>
          </a:stretch>
        </p:blipFill>
        <p:spPr>
          <a:xfrm>
            <a:off x="457200" y="196516"/>
            <a:ext cx="3279209" cy="6400800"/>
          </a:xfrm>
          <a:prstGeom prst="rect">
            <a:avLst/>
          </a:prstGeom>
        </p:spPr>
      </p:pic>
      <p:pic>
        <p:nvPicPr>
          <p:cNvPr id="8" name="Picture 7">
            <a:extLst>
              <a:ext uri="{FF2B5EF4-FFF2-40B4-BE49-F238E27FC236}">
                <a16:creationId xmlns:a16="http://schemas.microsoft.com/office/drawing/2014/main" id="{6E043308-52EE-46C2-A0F3-FDB32C5BF017}"/>
              </a:ext>
            </a:extLst>
          </p:cNvPr>
          <p:cNvPicPr>
            <a:picLocks noChangeAspect="1"/>
          </p:cNvPicPr>
          <p:nvPr/>
        </p:nvPicPr>
        <p:blipFill>
          <a:blip r:embed="rId3"/>
          <a:stretch>
            <a:fillRect/>
          </a:stretch>
        </p:blipFill>
        <p:spPr>
          <a:xfrm>
            <a:off x="5334000" y="228600"/>
            <a:ext cx="3225487" cy="6400800"/>
          </a:xfrm>
          <a:prstGeom prst="rect">
            <a:avLst/>
          </a:prstGeom>
        </p:spPr>
      </p:pic>
    </p:spTree>
    <p:extLst>
      <p:ext uri="{BB962C8B-B14F-4D97-AF65-F5344CB8AC3E}">
        <p14:creationId xmlns:p14="http://schemas.microsoft.com/office/powerpoint/2010/main" val="420159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304800" y="1219200"/>
            <a:ext cx="8610600" cy="5137150"/>
          </a:xfrm>
        </p:spPr>
        <p:txBody>
          <a:bodyPr>
            <a:noAutofit/>
          </a:bodyPr>
          <a:lstStyle/>
          <a:p>
            <a:pPr algn="just">
              <a:lnSpc>
                <a:spcPct val="150000"/>
              </a:lnSpc>
              <a:spcAft>
                <a:spcPts val="800"/>
              </a:spcAft>
            </a:pPr>
            <a:r>
              <a:rPr lang="en-IN" sz="1800" dirty="0">
                <a:effectLst/>
                <a:latin typeface="Arial" panose="020B0604020202020204" pitchFamily="34" charset="0"/>
                <a:ea typeface="Times New Roman" panose="02020603050405020304" pitchFamily="18" charset="0"/>
              </a:rPr>
              <a:t>This project has been developed to give us great advancement in the field of machine learning technology. </a:t>
            </a:r>
          </a:p>
          <a:p>
            <a:pPr algn="just">
              <a:lnSpc>
                <a:spcPct val="150000"/>
              </a:lnSpc>
              <a:spcAft>
                <a:spcPts val="800"/>
              </a:spcAft>
            </a:pPr>
            <a:r>
              <a:rPr lang="en-IN" sz="1800" dirty="0">
                <a:effectLst/>
                <a:latin typeface="Arial" panose="020B0604020202020204" pitchFamily="34" charset="0"/>
                <a:ea typeface="Times New Roman" panose="02020603050405020304" pitchFamily="18" charset="0"/>
              </a:rPr>
              <a:t>Emotion Based Music player fulfils to sort out the music based on the emotions of the user such as whether it is happy or sad. </a:t>
            </a:r>
          </a:p>
          <a:p>
            <a:pPr algn="just">
              <a:lnSpc>
                <a:spcPct val="150000"/>
              </a:lnSpc>
              <a:spcAft>
                <a:spcPts val="800"/>
              </a:spcAft>
            </a:pPr>
            <a:r>
              <a:rPr lang="en-IN" sz="1800" dirty="0">
                <a:effectLst/>
                <a:latin typeface="Arial" panose="020B0604020202020204" pitchFamily="34" charset="0"/>
                <a:ea typeface="Times New Roman" panose="02020603050405020304" pitchFamily="18" charset="0"/>
              </a:rPr>
              <a:t>So, totally our work aims to develop a player which is based on user need and it helps to revive in case of free time or leisure time if we want to hear music based on our current situation. </a:t>
            </a:r>
          </a:p>
          <a:p>
            <a:pPr algn="just">
              <a:lnSpc>
                <a:spcPct val="150000"/>
              </a:lnSpc>
              <a:spcAft>
                <a:spcPts val="800"/>
              </a:spcAft>
            </a:pPr>
            <a:r>
              <a:rPr lang="en-IN" sz="1800" dirty="0">
                <a:latin typeface="Arial" panose="020B0604020202020204" pitchFamily="34" charset="0"/>
                <a:ea typeface="Arial" panose="020B0604020202020204" pitchFamily="34" charset="0"/>
              </a:rPr>
              <a:t>UI has been implemented to integrate with the deep learning model</a:t>
            </a:r>
            <a:endParaRPr lang="en-IN" sz="1800" dirty="0">
              <a:effectLst/>
              <a:latin typeface="Arial" panose="020B0604020202020204" pitchFamily="34" charset="0"/>
              <a:ea typeface="Arial" panose="020B0604020202020204" pitchFamily="34" charset="0"/>
            </a:endParaRPr>
          </a:p>
          <a:p>
            <a:pPr algn="just">
              <a:spcBef>
                <a:spcPts val="1200"/>
              </a:spcBef>
              <a:spcAft>
                <a:spcPts val="1200"/>
              </a:spcAft>
              <a:buSzPts val="1000"/>
              <a:tabLst>
                <a:tab pos="457200" algn="l"/>
              </a:tabLst>
            </a:pPr>
            <a:endParaRPr lang="en-US" sz="1400"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284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304800" y="1295400"/>
            <a:ext cx="8610600" cy="5060950"/>
          </a:xfrm>
        </p:spPr>
        <p:txBody>
          <a:bodyPr>
            <a:noAutofit/>
          </a:bodyPr>
          <a:lstStyle/>
          <a:p>
            <a:pPr algn="just">
              <a:lnSpc>
                <a:spcPct val="150000"/>
              </a:lnSpc>
            </a:pPr>
            <a:r>
              <a:rPr lang="en-IN" sz="2000" b="1" dirty="0">
                <a:latin typeface="Arial" pitchFamily="34" charset="0"/>
                <a:cs typeface="Arial" pitchFamily="34" charset="0"/>
              </a:rPr>
              <a:t>FUTURE WORKS: </a:t>
            </a:r>
          </a:p>
          <a:p>
            <a:pPr algn="just">
              <a:lnSpc>
                <a:spcPct val="150000"/>
              </a:lnSpc>
            </a:pPr>
            <a:r>
              <a:rPr lang="en-IN" sz="1600" dirty="0">
                <a:latin typeface="Arial" pitchFamily="34" charset="0"/>
                <a:cs typeface="Arial" pitchFamily="34" charset="0"/>
              </a:rPr>
              <a:t>I</a:t>
            </a:r>
            <a:r>
              <a:rPr lang="en-IN" sz="1700" dirty="0">
                <a:latin typeface="Arial" pitchFamily="34" charset="0"/>
                <a:cs typeface="Arial" pitchFamily="34" charset="0"/>
              </a:rPr>
              <a:t>. Enhanced interactivity, allowing users to open song playlist when they swipe up from the music playing interface</a:t>
            </a:r>
          </a:p>
          <a:p>
            <a:pPr algn="just">
              <a:lnSpc>
                <a:spcPct val="150000"/>
              </a:lnSpc>
            </a:pPr>
            <a:r>
              <a:rPr lang="en-IN" sz="1600" dirty="0">
                <a:latin typeface="Arial" pitchFamily="34" charset="0"/>
                <a:cs typeface="Arial" pitchFamily="34" charset="0"/>
              </a:rPr>
              <a:t>Implement of the in-app download of songs, rather than the current use of </a:t>
            </a:r>
            <a:r>
              <a:rPr lang="en-IN" sz="1600" dirty="0" err="1">
                <a:latin typeface="Arial" pitchFamily="34" charset="0"/>
                <a:cs typeface="Arial" pitchFamily="34" charset="0"/>
              </a:rPr>
              <a:t>aspecific</a:t>
            </a:r>
            <a:r>
              <a:rPr lang="en-IN" sz="1600" dirty="0">
                <a:latin typeface="Arial" pitchFamily="34" charset="0"/>
                <a:cs typeface="Arial" pitchFamily="34" charset="0"/>
              </a:rPr>
              <a:t> website as a hyperlink</a:t>
            </a:r>
          </a:p>
          <a:p>
            <a:pPr algn="just">
              <a:lnSpc>
                <a:spcPct val="150000"/>
              </a:lnSpc>
            </a:pPr>
            <a:r>
              <a:rPr lang="en-IN" sz="1600" dirty="0">
                <a:latin typeface="Arial" pitchFamily="34" charset="0"/>
                <a:cs typeface="Arial" pitchFamily="34" charset="0"/>
              </a:rPr>
              <a:t>Refactoring code, rebuild the coding structure to make the coding look </a:t>
            </a:r>
            <a:r>
              <a:rPr lang="en-IN" sz="1600" dirty="0" err="1">
                <a:latin typeface="Arial" pitchFamily="34" charset="0"/>
                <a:cs typeface="Arial" pitchFamily="34" charset="0"/>
              </a:rPr>
              <a:t>cleaner,easier</a:t>
            </a:r>
            <a:r>
              <a:rPr lang="en-IN" sz="1600" dirty="0">
                <a:latin typeface="Arial" pitchFamily="34" charset="0"/>
                <a:cs typeface="Arial" pitchFamily="34" charset="0"/>
              </a:rPr>
              <a:t> to understand and perform efficiently</a:t>
            </a:r>
          </a:p>
          <a:p>
            <a:pPr algn="just">
              <a:lnSpc>
                <a:spcPct val="150000"/>
              </a:lnSpc>
            </a:pPr>
            <a:r>
              <a:rPr lang="en-IN" sz="1600" dirty="0">
                <a:latin typeface="Arial" pitchFamily="34" charset="0"/>
                <a:cs typeface="Arial" pitchFamily="34" charset="0"/>
              </a:rPr>
              <a:t>Cross-platform, running the app on IOS, not only Android</a:t>
            </a:r>
            <a:endParaRPr lang="en-IN" sz="1600" dirty="0">
              <a:effectLst/>
              <a:latin typeface="Arial" panose="020B0604020202020204" pitchFamily="34" charset="0"/>
              <a:ea typeface="Arial" panose="020B0604020202020204" pitchFamily="34" charset="0"/>
              <a:cs typeface="Arial" pitchFamily="34" charset="0"/>
            </a:endParaRPr>
          </a:p>
        </p:txBody>
      </p:sp>
    </p:spTree>
    <p:extLst>
      <p:ext uri="{BB962C8B-B14F-4D97-AF65-F5344CB8AC3E}">
        <p14:creationId xmlns:p14="http://schemas.microsoft.com/office/powerpoint/2010/main" val="298783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Project</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Methodology</a:t>
            </a:r>
          </a:p>
          <a:p>
            <a:r>
              <a:rPr lang="en-US" sz="2000" dirty="0">
                <a:latin typeface="Arial" pitchFamily="34" charset="0"/>
                <a:cs typeface="Arial" pitchFamily="34" charset="0"/>
              </a:rPr>
              <a:t>Design Principles</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29 April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724400"/>
          </a:xfrm>
        </p:spPr>
        <p:txBody>
          <a:bodyPr>
            <a:normAutofit/>
          </a:bodyPr>
          <a:lstStyle/>
          <a:p>
            <a:pPr algn="just">
              <a:lnSpc>
                <a:spcPct val="150000"/>
              </a:lnSpc>
            </a:pPr>
            <a:r>
              <a:rPr lang="en-IN" sz="1500" dirty="0">
                <a:effectLst/>
                <a:latin typeface="Arial" panose="020B0604020202020204" pitchFamily="34" charset="0"/>
                <a:ea typeface="Times New Roman" panose="02020603050405020304" pitchFamily="18" charset="0"/>
              </a:rPr>
              <a:t>This project has been developed to give us great advancement in the field of machine learning technology. </a:t>
            </a:r>
          </a:p>
          <a:p>
            <a:pPr algn="just">
              <a:lnSpc>
                <a:spcPct val="150000"/>
              </a:lnSpc>
            </a:pPr>
            <a:r>
              <a:rPr lang="en-IN" sz="1500" dirty="0">
                <a:effectLst/>
                <a:latin typeface="Arial" panose="020B0604020202020204" pitchFamily="34" charset="0"/>
                <a:ea typeface="Times New Roman" panose="02020603050405020304" pitchFamily="18" charset="0"/>
              </a:rPr>
              <a:t>Emotion Based Music player fulfils to sort out the music based on the emotions of the user such as whether it is happy or sad. </a:t>
            </a:r>
          </a:p>
          <a:p>
            <a:pPr algn="just">
              <a:lnSpc>
                <a:spcPct val="150000"/>
              </a:lnSpc>
            </a:pPr>
            <a:r>
              <a:rPr lang="en-IN" sz="1500" dirty="0">
                <a:effectLst/>
                <a:latin typeface="Arial" panose="020B0604020202020204" pitchFamily="34" charset="0"/>
                <a:ea typeface="Times New Roman" panose="02020603050405020304" pitchFamily="18" charset="0"/>
              </a:rPr>
              <a:t>So, totally our work aims to develop a player which is based on user need and it helps to revive in case of free time or leisure time if we want to hear music based on our current situation. </a:t>
            </a:r>
          </a:p>
          <a:p>
            <a:pPr algn="just">
              <a:lnSpc>
                <a:spcPct val="150000"/>
              </a:lnSpc>
            </a:pPr>
            <a:r>
              <a:rPr lang="en-IN" sz="1500" dirty="0">
                <a:latin typeface="Arial" pitchFamily="34" charset="0"/>
                <a:cs typeface="Arial" pitchFamily="34" charset="0"/>
              </a:rPr>
              <a:t>Music player system realized the basic function of player: play, pause, rewind and fast forward a, volume adjustment is performed through the Android System Itself, play mode, seek bar, This development implicated the popular mobile terminal development technology</a:t>
            </a:r>
          </a:p>
          <a:p>
            <a:pPr algn="just">
              <a:lnSpc>
                <a:spcPct val="150000"/>
              </a:lnSpc>
            </a:pPr>
            <a:r>
              <a:rPr lang="en-IN" sz="1500" dirty="0">
                <a:latin typeface="Arial" pitchFamily="34" charset="0"/>
                <a:cs typeface="Arial" pitchFamily="34" charset="0"/>
              </a:rPr>
              <a:t>It is a basic and simple music player and can be use hassle free, with simple controls and functions.</a:t>
            </a:r>
            <a:endParaRPr lang="en-US" sz="1500" dirty="0">
              <a:latin typeface="Arial" pitchFamily="34" charset="0"/>
              <a:cs typeface="Arial" pitchFamily="34" charset="0"/>
            </a:endParaRPr>
          </a:p>
        </p:txBody>
      </p:sp>
    </p:spTree>
    <p:extLst>
      <p:ext uri="{BB962C8B-B14F-4D97-AF65-F5344CB8AC3E}">
        <p14:creationId xmlns:p14="http://schemas.microsoft.com/office/powerpoint/2010/main" val="3971716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E5AA5752-80B1-4020-AECC-573395ECCB78}"/>
              </a:ext>
            </a:extLst>
          </p:cNvPr>
          <p:cNvSpPr>
            <a:spLocks noGrp="1"/>
          </p:cNvSpPr>
          <p:nvPr>
            <p:ph idx="1"/>
          </p:nvPr>
        </p:nvSpPr>
        <p:spPr>
          <a:xfrm>
            <a:off x="304800" y="1219200"/>
            <a:ext cx="8587509" cy="5137150"/>
          </a:xfrm>
        </p:spPr>
        <p:txBody>
          <a:bodyPr>
            <a:normAutofit fontScale="85000" lnSpcReduction="10000"/>
          </a:bodyPr>
          <a:lstStyle/>
          <a:p>
            <a:pPr marL="0" indent="0" algn="l" rtl="0" eaLnBrk="1" fontAlgn="t" latinLnBrk="0" hangingPunct="1">
              <a:spcBef>
                <a:spcPts val="0"/>
              </a:spcBef>
              <a:spcAft>
                <a:spcPts val="0"/>
              </a:spcAft>
              <a:buNone/>
            </a:pPr>
            <a:r>
              <a:rPr lang="en-US" sz="1800" b="0" i="0" u="none" strike="noStrike" kern="1200" dirty="0">
                <a:solidFill>
                  <a:srgbClr val="000000"/>
                </a:solidFill>
                <a:effectLst/>
                <a:latin typeface="Calibri" panose="020F0502020204030204" pitchFamily="34" charset="0"/>
              </a:rPr>
              <a:t>[1]</a:t>
            </a: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t> Spotify — Song Prediction and Recommendation System</a:t>
            </a:r>
            <a:b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b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t>     by : </a:t>
            </a:r>
            <a:r>
              <a:rPr lang="en-GB" sz="1800" b="0" i="0" u="none" strike="noStrike" kern="1200" dirty="0" err="1">
                <a:solidFill>
                  <a:srgbClr val="000000"/>
                </a:solidFill>
                <a:effectLst/>
                <a:latin typeface="Times New Roman" panose="02020603050405020304" pitchFamily="18" charset="0"/>
                <a:cs typeface="Times New Roman" panose="02020603050405020304" pitchFamily="18" charset="0"/>
              </a:rPr>
              <a:t>Sunku</a:t>
            </a: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t> Sowmya </a:t>
            </a:r>
            <a:r>
              <a:rPr lang="en-GB" sz="1800" b="0" i="0" u="none" strike="noStrike" kern="1200" dirty="0" err="1">
                <a:solidFill>
                  <a:srgbClr val="000000"/>
                </a:solidFill>
                <a:effectLst/>
                <a:latin typeface="Times New Roman" panose="02020603050405020304" pitchFamily="18" charset="0"/>
                <a:cs typeface="Times New Roman" panose="02020603050405020304" pitchFamily="18" charset="0"/>
              </a:rPr>
              <a:t>Sree</a:t>
            </a:r>
            <a:b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b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t>     Source: </a:t>
            </a: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hlinkClick r:id="rId2"/>
              </a:rPr>
              <a:t>https://medium.com/swlh/spotify-song-prediction-and-recommendation-system-b3bbc71398ad</a:t>
            </a:r>
            <a:endParaRPr lang="en-GB" sz="18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t>[2] Create Music Recommendation System Using Python</a:t>
            </a:r>
            <a:b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b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t>     by : Ajinkya Khobragade</a:t>
            </a:r>
            <a:b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b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t>     Source: </a:t>
            </a: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hlinkClick r:id="rId3"/>
              </a:rPr>
              <a:t>https://towardsdatascience.com/create-music-recommendation-system-using-python-ce5401317159</a:t>
            </a:r>
            <a:endParaRPr lang="en-GB" sz="18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t>[3] Facial Recognition using OpenCV </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t>      by: Atul Balaji</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rPr>
              <a:t>      Source: </a:t>
            </a:r>
            <a:r>
              <a:rPr lang="en-GB" sz="1800" b="0" i="0" u="none" strike="noStrike" kern="1200" dirty="0">
                <a:solidFill>
                  <a:srgbClr val="000000"/>
                </a:solidFill>
                <a:effectLst/>
                <a:latin typeface="Times New Roman" panose="02020603050405020304" pitchFamily="18" charset="0"/>
                <a:cs typeface="Times New Roman" panose="02020603050405020304" pitchFamily="18" charset="0"/>
                <a:hlinkClick r:id="rId4"/>
              </a:rPr>
              <a:t>https://github.com/atulapra/Emotion-detection</a:t>
            </a:r>
            <a:endParaRPr lang="en-GB" sz="18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GB" sz="1800" b="0" i="0" u="none" strike="noStrike" kern="1200" dirty="0">
                <a:solidFill>
                  <a:srgbClr val="000000"/>
                </a:solidFill>
                <a:effectLst/>
                <a:latin typeface="Calibri" panose="020F0502020204030204" pitchFamily="34" charset="0"/>
              </a:rPr>
              <a:t>[4] A Complete Guide to Adam and RMSprop Optimizer</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GB" sz="1800" b="0" i="0" u="none" strike="noStrike" kern="1200" dirty="0">
                <a:solidFill>
                  <a:srgbClr val="000000"/>
                </a:solidFill>
                <a:effectLst/>
                <a:latin typeface="Calibri" panose="020F0502020204030204" pitchFamily="34" charset="0"/>
              </a:rPr>
              <a:t>     By: </a:t>
            </a:r>
            <a:r>
              <a:rPr lang="en-GB" sz="1800" b="0" i="0" u="none" strike="noStrike" kern="1200" dirty="0" err="1">
                <a:solidFill>
                  <a:srgbClr val="000000"/>
                </a:solidFill>
                <a:effectLst/>
                <a:latin typeface="Calibri" panose="020F0502020204030204" pitchFamily="34" charset="0"/>
              </a:rPr>
              <a:t>Sanghvirajit</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GB" sz="1800" b="0" i="0" u="none" strike="noStrike" kern="1200" dirty="0">
                <a:solidFill>
                  <a:srgbClr val="000000"/>
                </a:solidFill>
                <a:effectLst/>
                <a:latin typeface="Calibri" panose="020F0502020204030204" pitchFamily="34" charset="0"/>
              </a:rPr>
              <a:t>    Source: </a:t>
            </a:r>
            <a:r>
              <a:rPr lang="en-GB" sz="1800" b="0" i="0" u="sng" strike="noStrike" kern="1200" dirty="0">
                <a:solidFill>
                  <a:srgbClr val="000000"/>
                </a:solidFill>
                <a:effectLst/>
                <a:latin typeface="Calibri" panose="020F0502020204030204" pitchFamily="34" charset="0"/>
                <a:hlinkClick r:id="rId5"/>
              </a:rPr>
              <a:t>https://medium.com/analytics-vidhya/a-complete-guide-to-adam-and-rmsprop-optimizer-75f4502d83be</a:t>
            </a:r>
            <a:endParaRPr lang="en-GB" sz="1800" b="0" i="0" u="sng" strike="noStrike" kern="1200" dirty="0">
              <a:solidFill>
                <a:srgbClr val="000000"/>
              </a:solidFill>
              <a:effectLst/>
              <a:latin typeface="Calibri" panose="020F0502020204030204" pitchFamily="34" charset="0"/>
            </a:endParaRP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a:p>
            <a:pPr marL="0" indent="0" algn="l">
              <a:lnSpc>
                <a:spcPct val="110000"/>
              </a:lnSpc>
              <a:spcBef>
                <a:spcPts val="720"/>
              </a:spcBef>
              <a:buNone/>
            </a:pPr>
            <a:r>
              <a:rPr lang="en-US" sz="1800" b="0" kern="0" spc="-20" dirty="0">
                <a:solidFill>
                  <a:srgbClr val="000000"/>
                </a:solidFill>
                <a:effectLst/>
                <a:latin typeface="Arial" panose="020B0604020202020204" pitchFamily="34" charset="0"/>
                <a:ea typeface="Arial" panose="020B0604020202020204" pitchFamily="34" charset="0"/>
              </a:rPr>
              <a:t> </a:t>
            </a:r>
            <a:r>
              <a:rPr lang="en-US" sz="1800" b="0" kern="0" spc="-20" dirty="0">
                <a:solidFill>
                  <a:srgbClr val="000000"/>
                </a:solidFill>
                <a:effectLst/>
                <a:latin typeface="+mj-lt"/>
                <a:ea typeface="Arial" panose="020B0604020202020204" pitchFamily="34" charset="0"/>
              </a:rPr>
              <a:t>[5] Creating an Audio Player in React-Native</a:t>
            </a:r>
            <a:endParaRPr lang="en-IN" sz="1800" b="1" kern="0" dirty="0">
              <a:effectLst/>
              <a:latin typeface="+mj-lt"/>
              <a:ea typeface="Arial" panose="020B0604020202020204" pitchFamily="34" charset="0"/>
            </a:endParaRPr>
          </a:p>
          <a:p>
            <a:pPr marL="0" indent="0" algn="l">
              <a:lnSpc>
                <a:spcPct val="110000"/>
              </a:lnSpc>
              <a:spcBef>
                <a:spcPts val="720"/>
              </a:spcBef>
              <a:buNone/>
            </a:pPr>
            <a:r>
              <a:rPr lang="en-US" sz="1800" b="0" kern="0" spc="-20" dirty="0">
                <a:solidFill>
                  <a:srgbClr val="000000"/>
                </a:solidFill>
                <a:effectLst/>
                <a:latin typeface="+mj-lt"/>
                <a:ea typeface="Arial" panose="020B0604020202020204" pitchFamily="34" charset="0"/>
              </a:rPr>
              <a:t>     By: </a:t>
            </a:r>
            <a:r>
              <a:rPr lang="en-US" sz="1800" kern="0" dirty="0">
                <a:solidFill>
                  <a:srgbClr val="000000"/>
                </a:solidFill>
                <a:latin typeface="+mj-lt"/>
                <a:ea typeface="Arial" panose="020B0604020202020204" pitchFamily="34" charset="0"/>
              </a:rPr>
              <a:t>Bharat Tiwari</a:t>
            </a:r>
            <a:endParaRPr lang="en-IN" sz="1800" b="1" kern="0" dirty="0">
              <a:effectLst/>
              <a:latin typeface="+mj-lt"/>
              <a:ea typeface="Arial" panose="020B0604020202020204" pitchFamily="34" charset="0"/>
            </a:endParaRPr>
          </a:p>
          <a:p>
            <a:pPr marL="0" indent="0" algn="l">
              <a:lnSpc>
                <a:spcPct val="110000"/>
              </a:lnSpc>
              <a:spcBef>
                <a:spcPts val="720"/>
              </a:spcBef>
              <a:buNone/>
            </a:pPr>
            <a:r>
              <a:rPr lang="en-US" sz="1800" b="0" kern="0" dirty="0">
                <a:solidFill>
                  <a:srgbClr val="000000"/>
                </a:solidFill>
                <a:effectLst/>
                <a:latin typeface="+mj-lt"/>
                <a:ea typeface="Arial" panose="020B0604020202020204" pitchFamily="34" charset="0"/>
              </a:rPr>
              <a:t>     Source: </a:t>
            </a:r>
            <a:r>
              <a:rPr lang="en-US" sz="1800" b="0" u="sng" kern="0" dirty="0">
                <a:solidFill>
                  <a:srgbClr val="000000"/>
                </a:solidFill>
                <a:effectLst/>
                <a:latin typeface="+mj-lt"/>
                <a:ea typeface="Arial" panose="020B0604020202020204" pitchFamily="34" charset="0"/>
                <a:hlinkClick r:id="rId6"/>
              </a:rPr>
              <a:t>https://medium.com/@bharat.tiwari/creating-an-audio-player-in-react-native-2628c4262db4</a:t>
            </a:r>
            <a:endParaRPr lang="en-IN" sz="1800" b="1" kern="0" dirty="0">
              <a:effectLst/>
              <a:latin typeface="+mj-lt"/>
              <a:ea typeface="Arial" panose="020B0604020202020204" pitchFamily="34" charset="0"/>
            </a:endParaRP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1979194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4388D-52A5-4875-A6B2-917115DE5020}"/>
              </a:ext>
            </a:extLst>
          </p:cNvPr>
          <p:cNvSpPr>
            <a:spLocks noGrp="1"/>
          </p:cNvSpPr>
          <p:nvPr>
            <p:ph type="dt" sz="half" idx="10"/>
          </p:nvPr>
        </p:nvSpPr>
        <p:spPr/>
        <p:txBody>
          <a:bodyPr/>
          <a:lstStyle/>
          <a:p>
            <a:fld id="{9828E112-8377-45A9-BD19-18629BBD0547}" type="datetime3">
              <a:rPr lang="en-US" smtClean="0"/>
              <a:pPr/>
              <a:t>29 April 2022</a:t>
            </a:fld>
            <a:endParaRPr lang="en-US"/>
          </a:p>
        </p:txBody>
      </p:sp>
      <p:sp>
        <p:nvSpPr>
          <p:cNvPr id="3" name="Footer Placeholder 2">
            <a:extLst>
              <a:ext uri="{FF2B5EF4-FFF2-40B4-BE49-F238E27FC236}">
                <a16:creationId xmlns:a16="http://schemas.microsoft.com/office/drawing/2014/main" id="{FA99E195-D766-4FF7-8D08-710B86A20FAF}"/>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id="{2D5FE06D-5AF9-41FC-95BB-4C182C8ED38C}"/>
              </a:ext>
            </a:extLst>
          </p:cNvPr>
          <p:cNvSpPr>
            <a:spLocks noGrp="1"/>
          </p:cNvSpPr>
          <p:nvPr>
            <p:ph type="sldNum" sz="quarter" idx="12"/>
          </p:nvPr>
        </p:nvSpPr>
        <p:spPr/>
        <p:txBody>
          <a:bodyPr/>
          <a:lstStyle/>
          <a:p>
            <a:fld id="{7B28076C-CE04-4A00-BFAA-A90EA8355859}" type="slidenum">
              <a:rPr lang="en-US" smtClean="0"/>
              <a:pPr/>
              <a:t>22</a:t>
            </a:fld>
            <a:endParaRPr lang="en-US"/>
          </a:p>
        </p:txBody>
      </p:sp>
      <p:pic>
        <p:nvPicPr>
          <p:cNvPr id="5" name="Picture 2" descr="2,517 Presentation thank you Vector Images, Presentation thank you  Illustrations | Depositphotos">
            <a:extLst>
              <a:ext uri="{FF2B5EF4-FFF2-40B4-BE49-F238E27FC236}">
                <a16:creationId xmlns:a16="http://schemas.microsoft.com/office/drawing/2014/main" id="{DB443D69-D4F9-4D83-A22D-80427A64A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51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Project</a:t>
            </a:r>
          </a:p>
        </p:txBody>
      </p:sp>
      <p:sp>
        <p:nvSpPr>
          <p:cNvPr id="6" name="Content Placeholder 2"/>
          <p:cNvSpPr txBox="1">
            <a:spLocks/>
          </p:cNvSpPr>
          <p:nvPr/>
        </p:nvSpPr>
        <p:spPr>
          <a:xfrm>
            <a:off x="609600" y="1524000"/>
            <a:ext cx="8001000" cy="4571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en-GB" sz="2800" dirty="0">
                <a:latin typeface="Arial" pitchFamily="34" charset="0"/>
                <a:cs typeface="Arial" pitchFamily="34" charset="0"/>
              </a:rPr>
              <a:t>As we have taken option 1(THE PRIDE), and we are a team of 3 members, </a:t>
            </a:r>
          </a:p>
          <a:p>
            <a:pPr lvl="1" algn="just">
              <a:lnSpc>
                <a:spcPct val="80000"/>
              </a:lnSpc>
            </a:pPr>
            <a:r>
              <a:rPr lang="en-GB" sz="2400" dirty="0">
                <a:latin typeface="Arial" pitchFamily="34" charset="0"/>
                <a:cs typeface="Arial" pitchFamily="34" charset="0"/>
              </a:rPr>
              <a:t>JAGADEESH. N (39110393)</a:t>
            </a:r>
          </a:p>
          <a:p>
            <a:pPr lvl="1" algn="just">
              <a:lnSpc>
                <a:spcPct val="80000"/>
              </a:lnSpc>
            </a:pPr>
            <a:r>
              <a:rPr lang="en-GB" sz="2400" dirty="0">
                <a:latin typeface="Arial" pitchFamily="34" charset="0"/>
                <a:cs typeface="Arial" pitchFamily="34" charset="0"/>
              </a:rPr>
              <a:t>MOHNISH DEVARAJ (39110636)</a:t>
            </a:r>
          </a:p>
          <a:p>
            <a:pPr lvl="1" algn="just">
              <a:lnSpc>
                <a:spcPct val="80000"/>
              </a:lnSpc>
            </a:pPr>
            <a:r>
              <a:rPr lang="en-GB" sz="2400" dirty="0">
                <a:latin typeface="Arial" pitchFamily="34" charset="0"/>
                <a:cs typeface="Arial" pitchFamily="34" charset="0"/>
              </a:rPr>
              <a:t>HARIHARAN B P (39110373)</a:t>
            </a:r>
          </a:p>
          <a:p>
            <a:pPr marL="457200" lvl="1" indent="0" algn="just">
              <a:lnSpc>
                <a:spcPct val="80000"/>
              </a:lnSpc>
              <a:buNone/>
            </a:pPr>
            <a:r>
              <a:rPr lang="en-GB" sz="2400" dirty="0">
                <a:latin typeface="Arial" pitchFamily="34" charset="0"/>
                <a:cs typeface="Arial" pitchFamily="34" charset="0"/>
              </a:rPr>
              <a:t>So, we have taken our own project and we are working under the guidance of </a:t>
            </a:r>
            <a:r>
              <a:rPr lang="en-GB" sz="2400" b="1" dirty="0" err="1">
                <a:latin typeface="Arial" pitchFamily="34" charset="0"/>
                <a:cs typeface="Arial" pitchFamily="34" charset="0"/>
              </a:rPr>
              <a:t>Dr.</a:t>
            </a:r>
            <a:r>
              <a:rPr lang="en-GB" sz="2400" b="1" dirty="0">
                <a:latin typeface="Arial" pitchFamily="34" charset="0"/>
                <a:cs typeface="Arial" pitchFamily="34" charset="0"/>
              </a:rPr>
              <a:t> Albert J Mayan M.E., Ph.D., </a:t>
            </a:r>
          </a:p>
          <a:p>
            <a:pPr marL="342900" lvl="1" indent="-342900" algn="just">
              <a:lnSpc>
                <a:spcPct val="80000"/>
              </a:lnSpc>
              <a:buFont typeface="Arial" panose="020B0604020202020204" pitchFamily="34" charset="0"/>
              <a:buChar char="•"/>
            </a:pPr>
            <a:r>
              <a:rPr lang="en-GB" sz="2400" dirty="0">
                <a:latin typeface="Arial" pitchFamily="34" charset="0"/>
                <a:cs typeface="Arial" pitchFamily="34" charset="0"/>
              </a:rPr>
              <a:t>We have taken this as our final project as this is a big and new app for the android platforms.</a:t>
            </a:r>
            <a:endParaRPr lang="en-US" sz="2400"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29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100" dirty="0">
                <a:solidFill>
                  <a:srgbClr val="FF0000"/>
                </a:solidFill>
                <a:latin typeface="Arial" pitchFamily="34" charset="0"/>
                <a:cs typeface="Arial" pitchFamily="34" charset="0"/>
              </a:rPr>
              <a:t>MODULES</a:t>
            </a:r>
            <a:r>
              <a:rPr lang="en-GB" sz="4100" dirty="0">
                <a:solidFill>
                  <a:srgbClr val="FF0000"/>
                </a:solidFill>
                <a:latin typeface="Arial" pitchFamily="34" charset="0"/>
                <a:cs typeface="Arial" pitchFamily="34" charset="0"/>
              </a:rPr>
              <a:t>:</a:t>
            </a:r>
            <a:br>
              <a:rPr lang="en-GB" sz="4100" dirty="0">
                <a:solidFill>
                  <a:srgbClr val="FF0000"/>
                </a:solidFill>
                <a:latin typeface="Arial" pitchFamily="34" charset="0"/>
                <a:cs typeface="Arial" pitchFamily="34" charset="0"/>
              </a:rPr>
            </a:br>
            <a:endParaRPr lang="en-IN" sz="4100" dirty="0">
              <a:solidFill>
                <a:srgbClr val="FF0000"/>
              </a:solidFill>
            </a:endParaRPr>
          </a:p>
        </p:txBody>
      </p:sp>
      <p:sp>
        <p:nvSpPr>
          <p:cNvPr id="3" name="Content Placeholder 2"/>
          <p:cNvSpPr>
            <a:spLocks noGrp="1"/>
          </p:cNvSpPr>
          <p:nvPr>
            <p:ph idx="1"/>
          </p:nvPr>
        </p:nvSpPr>
        <p:spPr/>
        <p:txBody>
          <a:bodyPr/>
          <a:lstStyle/>
          <a:p>
            <a:pPr algn="just">
              <a:lnSpc>
                <a:spcPct val="80000"/>
              </a:lnSpc>
            </a:pPr>
            <a:r>
              <a:rPr lang="en-GB" sz="2400" b="1" dirty="0">
                <a:latin typeface="Arial" pitchFamily="34" charset="0"/>
                <a:cs typeface="Arial" pitchFamily="34" charset="0"/>
              </a:rPr>
              <a:t>Module-1: </a:t>
            </a:r>
            <a:r>
              <a:rPr lang="en-GB" sz="2400" dirty="0">
                <a:latin typeface="Arial" pitchFamily="34" charset="0"/>
                <a:cs typeface="Arial" pitchFamily="34" charset="0"/>
              </a:rPr>
              <a:t>Emotion Detection (Completed).</a:t>
            </a:r>
          </a:p>
          <a:p>
            <a:pPr marL="0" indent="0">
              <a:buNone/>
            </a:pPr>
            <a:r>
              <a:rPr lang="en-GB" sz="2400" b="1" dirty="0">
                <a:latin typeface="Arial" pitchFamily="34" charset="0"/>
                <a:cs typeface="Arial" pitchFamily="34" charset="0"/>
              </a:rPr>
              <a:t> </a:t>
            </a:r>
          </a:p>
          <a:p>
            <a:r>
              <a:rPr lang="en-GB" sz="2400" b="1" dirty="0">
                <a:latin typeface="Arial" pitchFamily="34" charset="0"/>
                <a:cs typeface="Arial" pitchFamily="34" charset="0"/>
              </a:rPr>
              <a:t>Module-2: </a:t>
            </a:r>
            <a:r>
              <a:rPr lang="en-GB" sz="2400" dirty="0">
                <a:latin typeface="Arial" pitchFamily="34" charset="0"/>
                <a:cs typeface="Arial" pitchFamily="34" charset="0"/>
              </a:rPr>
              <a:t>App frontend UI with Cloud integration.</a:t>
            </a:r>
          </a:p>
          <a:p>
            <a:pPr marL="0" indent="0">
              <a:buNone/>
            </a:pPr>
            <a:endParaRPr lang="en-GB" sz="2400" b="1" dirty="0">
              <a:latin typeface="Arial" pitchFamily="34" charset="0"/>
              <a:cs typeface="Arial" pitchFamily="34" charset="0"/>
            </a:endParaRPr>
          </a:p>
          <a:p>
            <a:r>
              <a:rPr lang="en-GB" sz="2400" b="1" dirty="0">
                <a:latin typeface="Arial" pitchFamily="34" charset="0"/>
                <a:cs typeface="Arial" pitchFamily="34" charset="0"/>
              </a:rPr>
              <a:t>Module-3: </a:t>
            </a:r>
            <a:r>
              <a:rPr lang="en-GB" sz="2400" dirty="0">
                <a:latin typeface="Arial" pitchFamily="34" charset="0"/>
                <a:cs typeface="Arial" pitchFamily="34" charset="0"/>
              </a:rPr>
              <a:t>Merging the front-end with the Emotion Detection Model.</a:t>
            </a:r>
          </a:p>
          <a:p>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162384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295400"/>
            <a:ext cx="8305800" cy="495300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600" dirty="0">
                <a:solidFill>
                  <a:srgbClr val="000000"/>
                </a:solidFill>
                <a:effectLst/>
                <a:latin typeface="Arial" panose="020B0604020202020204" pitchFamily="34" charset="0"/>
                <a:ea typeface="Calibri" panose="020F0502020204030204" pitchFamily="34" charset="0"/>
              </a:rPr>
              <a:t>“SONG RECOMMEDER SYSTEM USING </a:t>
            </a:r>
            <a:r>
              <a:rPr lang="en-US" sz="1600">
                <a:solidFill>
                  <a:srgbClr val="000000"/>
                </a:solidFill>
                <a:effectLst/>
                <a:latin typeface="Arial" panose="020B0604020202020204" pitchFamily="34" charset="0"/>
                <a:ea typeface="Calibri" panose="020F0502020204030204" pitchFamily="34" charset="0"/>
              </a:rPr>
              <a:t>EMOTION </a:t>
            </a:r>
            <a:r>
              <a:rPr lang="en-US" sz="1600">
                <a:solidFill>
                  <a:srgbClr val="000000"/>
                </a:solidFill>
                <a:latin typeface="Arial" panose="020B0604020202020204" pitchFamily="34" charset="0"/>
                <a:ea typeface="Calibri" panose="020F0502020204030204" pitchFamily="34" charset="0"/>
              </a:rPr>
              <a:t>EXPRESSION</a:t>
            </a:r>
            <a:r>
              <a:rPr lang="en-US" sz="1600">
                <a:solidFill>
                  <a:srgbClr val="000000"/>
                </a:solidFill>
                <a:effectLst/>
                <a:latin typeface="Arial" panose="020B0604020202020204" pitchFamily="34" charset="0"/>
                <a:ea typeface="Calibri" panose="020F0502020204030204" pitchFamily="34" charset="0"/>
              </a:rPr>
              <a:t>” </a:t>
            </a:r>
            <a:r>
              <a:rPr lang="en-US" sz="1600" dirty="0">
                <a:solidFill>
                  <a:srgbClr val="000000"/>
                </a:solidFill>
                <a:effectLst/>
                <a:latin typeface="Arial" panose="020B0604020202020204" pitchFamily="34" charset="0"/>
                <a:ea typeface="Calibri" panose="020F0502020204030204" pitchFamily="34" charset="0"/>
              </a:rPr>
              <a:t>is an Android Application where a user will be able to play songs according to their mood(emotion). </a:t>
            </a:r>
          </a:p>
          <a:p>
            <a:pPr marL="0" indent="0" algn="just">
              <a:buNone/>
            </a:pPr>
            <a:endParaRPr lang="en-US" sz="1600" dirty="0">
              <a:solidFill>
                <a:srgbClr val="000000"/>
              </a:solidFill>
              <a:effectLst/>
              <a:latin typeface="Arial" panose="020B0604020202020204" pitchFamily="34" charset="0"/>
              <a:ea typeface="Calibri" panose="020F0502020204030204" pitchFamily="34" charset="0"/>
            </a:endParaRPr>
          </a:p>
          <a:p>
            <a:pPr algn="just"/>
            <a:r>
              <a:rPr lang="en-US" sz="1600" dirty="0">
                <a:solidFill>
                  <a:srgbClr val="000000"/>
                </a:solidFill>
                <a:effectLst/>
                <a:latin typeface="Arial" panose="020B0604020202020204" pitchFamily="34" charset="0"/>
                <a:ea typeface="Calibri" panose="020F0502020204030204" pitchFamily="34" charset="0"/>
              </a:rPr>
              <a:t>This application lets the user to select the language and using emotional recognition.</a:t>
            </a:r>
          </a:p>
          <a:p>
            <a:pPr marL="0" indent="0" algn="just">
              <a:buNone/>
            </a:pPr>
            <a:endParaRPr lang="en-US" sz="1600" dirty="0">
              <a:solidFill>
                <a:srgbClr val="000000"/>
              </a:solidFill>
              <a:effectLst/>
              <a:latin typeface="Arial" panose="020B0604020202020204" pitchFamily="34" charset="0"/>
              <a:ea typeface="Calibri" panose="020F0502020204030204" pitchFamily="34" charset="0"/>
            </a:endParaRPr>
          </a:p>
          <a:p>
            <a:pPr algn="just"/>
            <a:r>
              <a:rPr lang="en-US" sz="1600" dirty="0">
                <a:solidFill>
                  <a:srgbClr val="000000"/>
                </a:solidFill>
                <a:effectLst/>
                <a:latin typeface="Arial" panose="020B0604020202020204" pitchFamily="34" charset="0"/>
                <a:ea typeface="Calibri" panose="020F0502020204030204" pitchFamily="34" charset="0"/>
              </a:rPr>
              <a:t>“SONG” a well-known and very meaningful word, which is the one-stop you will go to calm your mind and all the surroundings will be gone when you dive into this virtual world full of your favorite songs. </a:t>
            </a:r>
          </a:p>
          <a:p>
            <a:pPr marL="0" indent="0" algn="just">
              <a:buNone/>
            </a:pPr>
            <a:endParaRPr lang="en-US" sz="1600" dirty="0">
              <a:solidFill>
                <a:srgbClr val="000000"/>
              </a:solidFill>
              <a:effectLst/>
              <a:latin typeface="Arial" panose="020B0604020202020204" pitchFamily="34" charset="0"/>
              <a:ea typeface="Calibri" panose="020F0502020204030204" pitchFamily="34" charset="0"/>
            </a:endParaRPr>
          </a:p>
          <a:p>
            <a:pPr algn="just"/>
            <a:r>
              <a:rPr lang="en-US" sz="1600" dirty="0">
                <a:solidFill>
                  <a:srgbClr val="000000"/>
                </a:solidFill>
                <a:effectLst/>
                <a:latin typeface="Arial" panose="020B0604020202020204" pitchFamily="34" charset="0"/>
                <a:ea typeface="Calibri" panose="020F0502020204030204" pitchFamily="34" charset="0"/>
              </a:rPr>
              <a:t>Music plays an important role in an individual’s life. It is an important source of entertainment and is often associated with a therapeutic role. </a:t>
            </a:r>
          </a:p>
          <a:p>
            <a:pPr marL="0" indent="0" algn="just">
              <a:buNone/>
            </a:pPr>
            <a:endParaRPr lang="en-US" sz="1600" dirty="0">
              <a:solidFill>
                <a:srgbClr val="000000"/>
              </a:solidFill>
              <a:effectLst/>
              <a:latin typeface="Arial" panose="020B0604020202020204" pitchFamily="34" charset="0"/>
              <a:ea typeface="Calibri" panose="020F0502020204030204" pitchFamily="34" charset="0"/>
            </a:endParaRPr>
          </a:p>
          <a:p>
            <a:pPr algn="just"/>
            <a:r>
              <a:rPr lang="en-US" sz="1600" dirty="0">
                <a:solidFill>
                  <a:srgbClr val="000000"/>
                </a:solidFill>
                <a:effectLst/>
                <a:latin typeface="Arial" panose="020B0604020202020204" pitchFamily="34" charset="0"/>
                <a:ea typeface="Calibri" panose="020F0502020204030204" pitchFamily="34" charset="0"/>
              </a:rPr>
              <a:t>With the Advent of technology and continuous Advancements in multimedia, sophisticated music players have been.</a:t>
            </a:r>
          </a:p>
          <a:p>
            <a:pPr marL="0" indent="0" algn="just">
              <a:buNone/>
            </a:pPr>
            <a:endParaRPr lang="en-US" sz="1600" dirty="0">
              <a:solidFill>
                <a:srgbClr val="000000"/>
              </a:solidFill>
              <a:effectLst/>
              <a:latin typeface="Arial" panose="020B0604020202020204" pitchFamily="34" charset="0"/>
              <a:ea typeface="Calibri" panose="020F0502020204030204" pitchFamily="34" charset="0"/>
            </a:endParaRPr>
          </a:p>
          <a:p>
            <a:pPr algn="just"/>
            <a:r>
              <a:rPr lang="en-US" sz="1600" dirty="0">
                <a:solidFill>
                  <a:srgbClr val="000000"/>
                </a:solidFill>
                <a:effectLst/>
                <a:latin typeface="Arial" panose="020B0604020202020204" pitchFamily="34" charset="0"/>
                <a:ea typeface="Calibri" panose="020F0502020204030204" pitchFamily="34" charset="0"/>
              </a:rPr>
              <a:t>As we all know, human emotion played a vital role in recent times and will play in coming future. </a:t>
            </a:r>
          </a:p>
          <a:p>
            <a:pPr marL="0" indent="0" algn="just">
              <a:buNone/>
            </a:pPr>
            <a:endParaRPr lang="en-US" sz="1600" dirty="0">
              <a:solidFill>
                <a:srgbClr val="000000"/>
              </a:solidFill>
              <a:effectLst/>
              <a:latin typeface="Arial" panose="020B0604020202020204" pitchFamily="34" charset="0"/>
              <a:ea typeface="Calibri" panose="020F0502020204030204" pitchFamily="34" charset="0"/>
            </a:endParaRPr>
          </a:p>
          <a:p>
            <a:pPr algn="just"/>
            <a:r>
              <a:rPr lang="en-US" sz="1600" dirty="0">
                <a:solidFill>
                  <a:srgbClr val="000000"/>
                </a:solidFill>
                <a:effectLst/>
                <a:latin typeface="Arial" panose="020B0604020202020204" pitchFamily="34" charset="0"/>
                <a:ea typeface="Calibri" panose="020F0502020204030204" pitchFamily="34" charset="0"/>
              </a:rPr>
              <a:t>To overcome these scenarios this idea has been developed and </a:t>
            </a:r>
            <a:r>
              <a:rPr lang="en-US" sz="1600" dirty="0">
                <a:solidFill>
                  <a:srgbClr val="000000"/>
                </a:solidFill>
                <a:latin typeface="Arial" panose="020B0604020202020204" pitchFamily="34" charset="0"/>
                <a:ea typeface="Calibri" panose="020F0502020204030204" pitchFamily="34" charset="0"/>
              </a:rPr>
              <a:t>also is the objective of this idea.</a:t>
            </a:r>
            <a:endParaRPr lang="en-US" sz="1600" dirty="0">
              <a:solidFill>
                <a:srgbClr val="000000"/>
              </a:solidFill>
              <a:effectLst/>
              <a:latin typeface="Arial" panose="020B0604020202020204" pitchFamily="34" charset="0"/>
              <a:ea typeface="Calibri" panose="020F0502020204030204" pitchFamily="34" charset="0"/>
            </a:endParaRPr>
          </a:p>
          <a:p>
            <a:pPr algn="just"/>
            <a:endParaRPr lang="en-US" sz="14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29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390525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29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Objectives</a:t>
            </a:r>
          </a:p>
        </p:txBody>
      </p:sp>
      <p:sp>
        <p:nvSpPr>
          <p:cNvPr id="11" name="Content Placeholder 2"/>
          <p:cNvSpPr>
            <a:spLocks noGrp="1"/>
          </p:cNvSpPr>
          <p:nvPr>
            <p:ph idx="1"/>
          </p:nvPr>
        </p:nvSpPr>
        <p:spPr>
          <a:xfrm>
            <a:off x="533400" y="1371600"/>
            <a:ext cx="8153400" cy="5105400"/>
          </a:xfrm>
        </p:spPr>
        <p:txBody>
          <a:bodyPr>
            <a:normAutofit fontScale="92500" lnSpcReduction="10000"/>
          </a:bodyPr>
          <a:lstStyle/>
          <a:p>
            <a:pPr algn="just"/>
            <a:r>
              <a:rPr lang="en-US"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“SONG RECOMMEDER SYSTEM USING EMOTION DETECTION” is an Android Application where a user will be able to play songs according to their mood(emotion). This application lets the user to select the language and using emotional recognition.</a:t>
            </a:r>
          </a:p>
          <a:p>
            <a:pPr algn="just"/>
            <a:endParaRPr lang="en-US" sz="19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gn="just"/>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objective of the project is to extract feature from human face and detect emotion and play music according to the emotion detected. Facial expressions are captured locally using a camera device. Then the facial structures are compared and the songs are played based on what the emotion is.</a:t>
            </a:r>
          </a:p>
          <a:p>
            <a:pPr algn="just"/>
            <a:endParaRPr lang="en-IN" sz="1900" dirty="0">
              <a:latin typeface="Arial" pitchFamily="34" charset="0"/>
              <a:cs typeface="Arial" pitchFamily="34" charset="0"/>
            </a:endParaRPr>
          </a:p>
          <a:p>
            <a:pPr algn="just"/>
            <a:r>
              <a:rPr lang="en-IN" sz="1900" dirty="0">
                <a:latin typeface="Arial" pitchFamily="34" charset="0"/>
                <a:cs typeface="Arial" pitchFamily="34" charset="0"/>
              </a:rPr>
              <a:t>Android is open source code mobile phone operating system that comes out by Google. Music player in this project is application software based on Google Android. Music is one of the best ways to relieve pressure in stressful modern society life. The purpose of this project is to develop a player which can play the mainstream file format. To browse and query the storage space as well as operation of playing can be realised. Meanwhile, this software can play, pause and select songs with latest button and next button according to sets requirement as well as set up songs.</a:t>
            </a:r>
            <a:endParaRPr lang="en-US" sz="1900" dirty="0">
              <a:latin typeface="Arial" pitchFamily="34" charset="0"/>
              <a:cs typeface="Arial" pitchFamily="34" charset="0"/>
            </a:endParaRPr>
          </a:p>
          <a:p>
            <a:pPr algn="just"/>
            <a:endParaRPr lang="en-US" sz="2400" dirty="0">
              <a:latin typeface="Arial" pitchFamily="34" charset="0"/>
              <a:cs typeface="Arial" pitchFamily="34" charset="0"/>
            </a:endParaRPr>
          </a:p>
        </p:txBody>
      </p:sp>
    </p:spTree>
    <p:extLst>
      <p:ext uri="{BB962C8B-B14F-4D97-AF65-F5344CB8AC3E}">
        <p14:creationId xmlns:p14="http://schemas.microsoft.com/office/powerpoint/2010/main" val="31859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US" dirty="0">
                <a:solidFill>
                  <a:srgbClr val="C00000"/>
                </a:solidFill>
                <a:latin typeface="Arial" pitchFamily="34" charset="0"/>
                <a:cs typeface="Arial" pitchFamily="34" charset="0"/>
              </a:rPr>
              <a:t>Ideation Map</a:t>
            </a:r>
            <a:endParaRPr lang="en-US" dirty="0">
              <a:solidFill>
                <a:srgbClr val="C00000"/>
              </a:solidFill>
            </a:endParaRPr>
          </a:p>
        </p:txBody>
      </p:sp>
      <p:sp>
        <p:nvSpPr>
          <p:cNvPr id="9" name="Content Placeholder 2"/>
          <p:cNvSpPr>
            <a:spLocks noGrp="1"/>
          </p:cNvSpPr>
          <p:nvPr>
            <p:ph sz="half" idx="1"/>
          </p:nvPr>
        </p:nvSpPr>
        <p:spPr/>
        <p:txBody>
          <a:bodyPr>
            <a:noAutofit/>
          </a:bodyPr>
          <a:lstStyle/>
          <a:p>
            <a:pPr algn="just"/>
            <a:endParaRPr lang="en-US" b="1" dirty="0">
              <a:latin typeface="Arial" pitchFamily="34" charset="0"/>
              <a:cs typeface="Arial" pitchFamily="34" charset="0"/>
            </a:endParaRPr>
          </a:p>
          <a:p>
            <a:pPr algn="just"/>
            <a:endParaRPr lang="en-US" b="1" dirty="0"/>
          </a:p>
        </p:txBody>
      </p:sp>
      <p:pic>
        <p:nvPicPr>
          <p:cNvPr id="15" name="Content Placeholder 14">
            <a:extLst>
              <a:ext uri="{FF2B5EF4-FFF2-40B4-BE49-F238E27FC236}">
                <a16:creationId xmlns:a16="http://schemas.microsoft.com/office/drawing/2014/main" id="{7546D650-389D-42F0-927A-2947A5625923}"/>
              </a:ext>
            </a:extLst>
          </p:cNvPr>
          <p:cNvPicPr>
            <a:picLocks noGrp="1" noChangeAspect="1"/>
          </p:cNvPicPr>
          <p:nvPr>
            <p:ph sz="half" idx="2"/>
          </p:nvPr>
        </p:nvPicPr>
        <p:blipFill>
          <a:blip r:embed="rId3"/>
          <a:stretch>
            <a:fillRect/>
          </a:stretch>
        </p:blipFill>
        <p:spPr>
          <a:xfrm>
            <a:off x="457200" y="1438564"/>
            <a:ext cx="8305800" cy="4687599"/>
          </a:xfrm>
        </p:spPr>
      </p:pic>
      <p:sp>
        <p:nvSpPr>
          <p:cNvPr id="4" name="Date Placeholder 3"/>
          <p:cNvSpPr>
            <a:spLocks noGrp="1"/>
          </p:cNvSpPr>
          <p:nvPr>
            <p:ph type="dt" sz="half" idx="10"/>
          </p:nvPr>
        </p:nvSpPr>
        <p:spPr/>
        <p:txBody>
          <a:bodyPr/>
          <a:lstStyle/>
          <a:p>
            <a:fld id="{E530106A-D64C-4B85-9F30-8CF68746E9AD}"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397855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381000" y="1600200"/>
            <a:ext cx="8384309" cy="4756150"/>
          </a:xfrm>
        </p:spPr>
        <p:txBody>
          <a:bodyPr>
            <a:noAutofit/>
          </a:bodyPr>
          <a:lstStyle/>
          <a:p>
            <a:pPr algn="just">
              <a:tabLst>
                <a:tab pos="2535555" algn="l"/>
              </a:tabLst>
            </a:pPr>
            <a:r>
              <a:rPr lang="en-US" sz="1800" dirty="0">
                <a:solidFill>
                  <a:srgbClr val="000000"/>
                </a:solidFill>
                <a:effectLst/>
                <a:latin typeface="Arial" panose="020B0604020202020204" pitchFamily="34" charset="0"/>
                <a:ea typeface="Arial" panose="020B0604020202020204" pitchFamily="34" charset="0"/>
              </a:rPr>
              <a:t>ANDRIOD DEVELOPMENT ENVIRONMENT</a:t>
            </a:r>
          </a:p>
          <a:p>
            <a:pPr algn="just">
              <a:tabLst>
                <a:tab pos="2535555" algn="l"/>
              </a:tabLst>
            </a:pPr>
            <a:r>
              <a:rPr lang="en-US" sz="1800" dirty="0">
                <a:solidFill>
                  <a:srgbClr val="000000"/>
                </a:solidFill>
                <a:effectLst/>
                <a:latin typeface="Arial" panose="020B0604020202020204" pitchFamily="34" charset="0"/>
                <a:ea typeface="Arial" panose="020B0604020202020204" pitchFamily="34" charset="0"/>
              </a:rPr>
              <a:t>Install the Android SDK</a:t>
            </a:r>
          </a:p>
          <a:p>
            <a:pPr lvl="1" algn="just">
              <a:tabLst>
                <a:tab pos="2535555" algn="l"/>
              </a:tabLst>
            </a:pPr>
            <a:r>
              <a:rPr lang="en-US" sz="1600" dirty="0">
                <a:effectLst/>
                <a:latin typeface="Arial" panose="020B0604020202020204" pitchFamily="34" charset="0"/>
                <a:ea typeface="Arial" panose="020B0604020202020204" pitchFamily="34" charset="0"/>
              </a:rPr>
              <a:t>Android Studio installs the latest Android SDK by default. Building a React Native app with native code, however, requires the Android 11 (R) SDK in particular. Additional Android SDKs can be installed through the SDK Manager in Android Studio.</a:t>
            </a:r>
            <a:endParaRPr lang="en-IN" sz="1600" dirty="0">
              <a:effectLst/>
              <a:latin typeface="Arial" panose="020B0604020202020204" pitchFamily="34" charset="0"/>
              <a:ea typeface="Arial" panose="020B0604020202020204" pitchFamily="34" charset="0"/>
            </a:endParaRPr>
          </a:p>
          <a:p>
            <a:pPr algn="just">
              <a:tabLst>
                <a:tab pos="2535555" algn="l"/>
              </a:tabLst>
            </a:pPr>
            <a:r>
              <a:rPr lang="en-IN" sz="1800" dirty="0">
                <a:solidFill>
                  <a:srgbClr val="000000"/>
                </a:solidFill>
                <a:effectLst/>
                <a:latin typeface="Arial" panose="020B0604020202020204" pitchFamily="34" charset="0"/>
                <a:ea typeface="Times New Roman" panose="02020603050405020304" pitchFamily="18" charset="0"/>
              </a:rPr>
              <a:t>Config the Android home environment variable</a:t>
            </a:r>
            <a:endParaRPr lang="en-IN" sz="1300" dirty="0">
              <a:solidFill>
                <a:srgbClr val="000000"/>
              </a:solidFill>
              <a:latin typeface="Arial" panose="020B0604020202020204" pitchFamily="34" charset="0"/>
              <a:ea typeface="Times New Roman" panose="02020603050405020304" pitchFamily="18" charset="0"/>
            </a:endParaRPr>
          </a:p>
          <a:p>
            <a:pPr algn="just">
              <a:tabLst>
                <a:tab pos="2535555" algn="l"/>
              </a:tabLst>
            </a:pPr>
            <a:r>
              <a:rPr lang="en-IN" sz="1800" dirty="0">
                <a:solidFill>
                  <a:srgbClr val="000000"/>
                </a:solidFill>
                <a:effectLst/>
                <a:latin typeface="Arial" panose="020B0604020202020204" pitchFamily="34" charset="0"/>
                <a:ea typeface="Times New Roman" panose="02020603050405020304" pitchFamily="18" charset="0"/>
              </a:rPr>
              <a:t>Add platform-tools to path</a:t>
            </a:r>
            <a:endParaRPr lang="en-IN" sz="1800" dirty="0">
              <a:solidFill>
                <a:srgbClr val="000000"/>
              </a:solidFill>
              <a:latin typeface="Arial" panose="020B0604020202020204" pitchFamily="34" charset="0"/>
              <a:ea typeface="Times New Roman" panose="02020603050405020304" pitchFamily="18" charset="0"/>
            </a:endParaRPr>
          </a:p>
          <a:p>
            <a:pPr algn="just">
              <a:tabLst>
                <a:tab pos="2535555" algn="l"/>
              </a:tabLst>
            </a:pPr>
            <a:r>
              <a:rPr lang="en-US" sz="1800" dirty="0">
                <a:effectLst/>
                <a:latin typeface="Arial" panose="020B0604020202020204" pitchFamily="34" charset="0"/>
                <a:ea typeface="Times New Roman" panose="02020603050405020304" pitchFamily="18" charset="0"/>
              </a:rPr>
              <a:t>To start the application</a:t>
            </a:r>
            <a:r>
              <a:rPr lang="en-US" sz="1600" dirty="0">
                <a:effectLst/>
                <a:latin typeface="Arial" panose="020B0604020202020204" pitchFamily="34" charset="0"/>
                <a:ea typeface="Times New Roman" panose="02020603050405020304" pitchFamily="18" charset="0"/>
              </a:rPr>
              <a:t>:-</a:t>
            </a:r>
          </a:p>
          <a:p>
            <a:pPr lvl="1" algn="just">
              <a:tabLst>
                <a:tab pos="2535555" algn="l"/>
              </a:tabLst>
            </a:pPr>
            <a:r>
              <a:rPr lang="en-US" sz="1600" dirty="0">
                <a:effectLst/>
                <a:latin typeface="Arial" panose="020B0604020202020204" pitchFamily="34" charset="0"/>
                <a:ea typeface="Times New Roman" panose="02020603050405020304" pitchFamily="18" charset="0"/>
              </a:rPr>
              <a:t>1) Turn on the emulator in android studio </a:t>
            </a:r>
          </a:p>
          <a:p>
            <a:pPr lvl="1" algn="just">
              <a:tabLst>
                <a:tab pos="2535555" algn="l"/>
              </a:tabLst>
            </a:pPr>
            <a:r>
              <a:rPr lang="en-US" sz="1600" dirty="0">
                <a:effectLst/>
                <a:latin typeface="Arial" panose="020B0604020202020204" pitchFamily="34" charset="0"/>
                <a:ea typeface="Times New Roman" panose="02020603050405020304" pitchFamily="18" charset="0"/>
              </a:rPr>
              <a:t>2) In your terminal navigate to your project root</a:t>
            </a:r>
          </a:p>
          <a:p>
            <a:pPr lvl="1" algn="just">
              <a:tabLst>
                <a:tab pos="2535555" algn="l"/>
              </a:tabLst>
            </a:pPr>
            <a:r>
              <a:rPr lang="en-US" sz="1600" dirty="0">
                <a:effectLst/>
                <a:latin typeface="Arial" panose="020B0604020202020204" pitchFamily="34" charset="0"/>
                <a:ea typeface="Times New Roman" panose="02020603050405020304" pitchFamily="18" charset="0"/>
              </a:rPr>
              <a:t>3) run the following command:-  </a:t>
            </a:r>
            <a:r>
              <a:rPr lang="en-US" sz="1600" dirty="0" err="1">
                <a:effectLst/>
                <a:latin typeface="Arial" panose="020B0604020202020204" pitchFamily="34" charset="0"/>
                <a:ea typeface="Times New Roman" panose="02020603050405020304" pitchFamily="18" charset="0"/>
              </a:rPr>
              <a:t>npx</a:t>
            </a:r>
            <a:r>
              <a:rPr lang="en-US" sz="1600" dirty="0">
                <a:effectLst/>
                <a:latin typeface="Arial" panose="020B0604020202020204" pitchFamily="34" charset="0"/>
                <a:ea typeface="Times New Roman" panose="02020603050405020304" pitchFamily="18" charset="0"/>
              </a:rPr>
              <a:t> react-native run-android</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0530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29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pic>
        <p:nvPicPr>
          <p:cNvPr id="10" name="Content Placeholder 9">
            <a:extLst>
              <a:ext uri="{FF2B5EF4-FFF2-40B4-BE49-F238E27FC236}">
                <a16:creationId xmlns:a16="http://schemas.microsoft.com/office/drawing/2014/main" id="{3ACC12FE-CD52-4C50-80CB-9069FF79A8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928" y="1312416"/>
            <a:ext cx="2523598" cy="5060950"/>
          </a:xfrm>
          <a:prstGeom prst="rect">
            <a:avLst/>
          </a:prstGeom>
          <a:noFill/>
          <a:ln>
            <a:noFill/>
          </a:ln>
        </p:spPr>
      </p:pic>
      <p:pic>
        <p:nvPicPr>
          <p:cNvPr id="11" name="Picture 10">
            <a:extLst>
              <a:ext uri="{FF2B5EF4-FFF2-40B4-BE49-F238E27FC236}">
                <a16:creationId xmlns:a16="http://schemas.microsoft.com/office/drawing/2014/main" id="{B7B966D0-F5C5-4571-819E-0B23ADEF18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0254" y="1828800"/>
            <a:ext cx="5579745" cy="2943225"/>
          </a:xfrm>
          <a:prstGeom prst="rect">
            <a:avLst/>
          </a:prstGeom>
          <a:noFill/>
          <a:ln>
            <a:noFill/>
          </a:ln>
        </p:spPr>
      </p:pic>
    </p:spTree>
    <p:extLst>
      <p:ext uri="{BB962C8B-B14F-4D97-AF65-F5344CB8AC3E}">
        <p14:creationId xmlns:p14="http://schemas.microsoft.com/office/powerpoint/2010/main" val="163477705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1052</TotalTime>
  <Words>1636</Words>
  <Application>Microsoft Office PowerPoint</Application>
  <PresentationFormat>On-screen Show (4:3)</PresentationFormat>
  <Paragraphs>214</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Custom Design</vt:lpstr>
      <vt:lpstr> </vt:lpstr>
      <vt:lpstr>Presentation Outline</vt:lpstr>
      <vt:lpstr>PowerPoint Presentation</vt:lpstr>
      <vt:lpstr>MODULES: </vt:lpstr>
      <vt:lpstr>PowerPoint Presentation</vt:lpstr>
      <vt:lpstr>Objectives</vt:lpstr>
      <vt:lpstr>Ideation Map</vt:lpstr>
      <vt:lpstr>Project Implementation</vt:lpstr>
      <vt:lpstr>Project Implementation</vt:lpstr>
      <vt:lpstr>Project Implementation</vt:lpstr>
      <vt:lpstr>Project Implementation</vt:lpstr>
      <vt:lpstr>Methodology</vt:lpstr>
      <vt:lpstr>Design Principles</vt:lpstr>
      <vt:lpstr>Application Screen shots</vt:lpstr>
      <vt:lpstr>Application Screen shots</vt:lpstr>
      <vt:lpstr>PowerPoint Presentation</vt:lpstr>
      <vt:lpstr>PowerPoint Presentation</vt:lpstr>
      <vt:lpstr>Results and Discussion</vt:lpstr>
      <vt:lpstr>Results and Discussion</vt:lpstr>
      <vt:lpstr> 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HARIHARAN B P</cp:lastModifiedBy>
  <cp:revision>125</cp:revision>
  <dcterms:created xsi:type="dcterms:W3CDTF">2019-11-06T07:48:53Z</dcterms:created>
  <dcterms:modified xsi:type="dcterms:W3CDTF">2022-04-29T09:24:00Z</dcterms:modified>
</cp:coreProperties>
</file>