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9" r:id="rId5"/>
    <p:sldId id="290" r:id="rId6"/>
    <p:sldId id="271" r:id="rId7"/>
    <p:sldId id="272" r:id="rId8"/>
    <p:sldId id="279" r:id="rId9"/>
    <p:sldId id="273" r:id="rId10"/>
    <p:sldId id="284" r:id="rId11"/>
    <p:sldId id="266" r:id="rId12"/>
    <p:sldId id="265" r:id="rId13"/>
    <p:sldId id="267" r:id="rId14"/>
    <p:sldId id="278" r:id="rId15"/>
    <p:sldId id="275" r:id="rId16"/>
    <p:sldId id="276" r:id="rId17"/>
    <p:sldId id="280" r:id="rId18"/>
    <p:sldId id="281" r:id="rId19"/>
    <p:sldId id="282" r:id="rId20"/>
    <p:sldId id="287" r:id="rId21"/>
    <p:sldId id="283" r:id="rId22"/>
    <p:sldId id="291" r:id="rId23"/>
    <p:sldId id="285" r:id="rId24"/>
    <p:sldId id="286" r:id="rId25"/>
    <p:sldId id="263" r:id="rId26"/>
    <p:sldId id="288"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6CAA-4ABC-4E80-939D-1A5173E10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4E697C-A87C-47CE-A6DB-5AE89E675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052783-9D26-436C-BEBA-F48A76E38CEF}"/>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4E030489-B863-463C-9670-F0C97DCA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2425C-FA9F-4464-B404-69611ADCD370}"/>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34084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DAD8D-9143-423E-88A9-D26F5AA238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2C50E-CBC1-4260-B132-C4B11E66BF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151CA-23E4-4197-B092-5284F5002FA4}"/>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A7ADC76D-DEF9-4BD9-AE50-D2796887C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7A053-1199-4316-B863-D9C4D43B846B}"/>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327293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CDAE7-A3B0-427A-B33C-77E439E20F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36CA0-77CF-4831-A011-60910EBF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95BDE-DC62-46C3-AE8A-61D5AA3807EC}"/>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24144D8F-9E25-4FAB-976C-4BA388192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2AC5D-934B-4EBB-8F3B-E3FDFCF46342}"/>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297609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F09C-B563-4279-B0E6-FFE9E7A41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80D69-BE9B-4174-904A-D32805CC77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12A735-A2EC-42DC-AF1F-BD3C701E0F52}"/>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80071F05-13AD-443B-ADE6-295ABA953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11A95-253A-4C14-A4EB-8324DBA8981D}"/>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21426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5FB8-2092-4F7E-A3B6-D6FBF56FD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175FB5-7412-46AB-93A3-309CB1C51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434979-9061-47EC-A51C-789362D574DE}"/>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5F9A7C80-D11A-4324-9344-B40EDB5BE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BB5C4-07F3-4D62-BF37-D18DD657CCB8}"/>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284185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1B87-3716-4546-AA38-4DD5C6989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1BAE0-4CE9-4DF2-B9CD-2813B1B54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B3CE79-E953-4C72-A8B8-CDC951D08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9C5487-C6AD-4FC5-A793-8838E7E437D9}"/>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6" name="Footer Placeholder 5">
            <a:extLst>
              <a:ext uri="{FF2B5EF4-FFF2-40B4-BE49-F238E27FC236}">
                <a16:creationId xmlns:a16="http://schemas.microsoft.com/office/drawing/2014/main" id="{EE1AAAC6-62B8-4F49-B6B1-7667BED48A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72BFB8-568D-440B-80EB-58B7C9B3C393}"/>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254205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8EB0-18F1-470E-97F8-C49695C2AB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F93840-9B0F-4192-BF8A-737F8D92A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7E060-63E0-4FF7-AB7F-16F575542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08B26C-89CC-4EB3-A549-08A7611A1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2E392-1281-4110-8347-41A1FCF77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A921C0-D5CC-421B-B118-428D65AA5088}"/>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8" name="Footer Placeholder 7">
            <a:extLst>
              <a:ext uri="{FF2B5EF4-FFF2-40B4-BE49-F238E27FC236}">
                <a16:creationId xmlns:a16="http://schemas.microsoft.com/office/drawing/2014/main" id="{E9774C8C-3587-4F30-8F24-4B1DF9906B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A0B5D3-BDD2-493D-8AD3-59C2560B07F4}"/>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32185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435C-831B-4A6D-B8DA-544006EFBD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FD42DB-8BCD-40E2-98C7-4DC4BDE79578}"/>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4" name="Footer Placeholder 3">
            <a:extLst>
              <a:ext uri="{FF2B5EF4-FFF2-40B4-BE49-F238E27FC236}">
                <a16:creationId xmlns:a16="http://schemas.microsoft.com/office/drawing/2014/main" id="{AC82FD8C-7C81-43F2-9410-33503477AA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F4543F-0CF2-4E43-93BF-9F47C52BCF85}"/>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176827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F5B1B-A9B0-4CDE-8DF3-65055E2ACAE8}"/>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3" name="Footer Placeholder 2">
            <a:extLst>
              <a:ext uri="{FF2B5EF4-FFF2-40B4-BE49-F238E27FC236}">
                <a16:creationId xmlns:a16="http://schemas.microsoft.com/office/drawing/2014/main" id="{6B8FC31C-7B9E-4536-9AAE-E4D3C8506D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BD6769-6B05-4CFC-83C9-D26310DD499E}"/>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31647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9F35-B408-4FC6-AD9E-D483CF0D0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B59470-137F-4D1F-B93F-9ECD86753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CF5F49-1197-4BCD-954F-E8DD413D8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9DC85-B780-4735-A250-4C6DF63A7DC1}"/>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6" name="Footer Placeholder 5">
            <a:extLst>
              <a:ext uri="{FF2B5EF4-FFF2-40B4-BE49-F238E27FC236}">
                <a16:creationId xmlns:a16="http://schemas.microsoft.com/office/drawing/2014/main" id="{D925CB1C-B0B4-40A9-9E65-D8C92D15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C56D70-3EBA-4ABC-BC2E-81C638010011}"/>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177668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B71F-D051-420E-A32A-86CFCDC8E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5C558-91D1-4AFB-9168-A21100E2F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D6E91F-80F7-4D6C-9B72-8CC5D7F36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05DE6-0EA1-4538-BBD9-D4FA791FF6FF}"/>
              </a:ext>
            </a:extLst>
          </p:cNvPr>
          <p:cNvSpPr>
            <a:spLocks noGrp="1"/>
          </p:cNvSpPr>
          <p:nvPr>
            <p:ph type="dt" sz="half" idx="10"/>
          </p:nvPr>
        </p:nvSpPr>
        <p:spPr/>
        <p:txBody>
          <a:bodyPr/>
          <a:lstStyle/>
          <a:p>
            <a:fld id="{1036C699-2CAD-43B4-AFB5-A89239D373AB}" type="datetimeFigureOut">
              <a:rPr lang="en-IN" smtClean="0"/>
              <a:t>14-11-2021</a:t>
            </a:fld>
            <a:endParaRPr lang="en-IN"/>
          </a:p>
        </p:txBody>
      </p:sp>
      <p:sp>
        <p:nvSpPr>
          <p:cNvPr id="6" name="Footer Placeholder 5">
            <a:extLst>
              <a:ext uri="{FF2B5EF4-FFF2-40B4-BE49-F238E27FC236}">
                <a16:creationId xmlns:a16="http://schemas.microsoft.com/office/drawing/2014/main" id="{1B91F078-6A81-4C98-A510-F10EA85F8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BA082-5A6D-43AF-87E3-378C9A8CCC8B}"/>
              </a:ext>
            </a:extLst>
          </p:cNvPr>
          <p:cNvSpPr>
            <a:spLocks noGrp="1"/>
          </p:cNvSpPr>
          <p:nvPr>
            <p:ph type="sldNum" sz="quarter" idx="12"/>
          </p:nvPr>
        </p:nvSpPr>
        <p:spPr/>
        <p:txBody>
          <a:bodyPr/>
          <a:lstStyle/>
          <a:p>
            <a:fld id="{F757FC5E-D5A9-464C-B5C0-25C509EB27BF}" type="slidenum">
              <a:rPr lang="en-IN" smtClean="0"/>
              <a:t>‹#›</a:t>
            </a:fld>
            <a:endParaRPr lang="en-IN"/>
          </a:p>
        </p:txBody>
      </p:sp>
    </p:spTree>
    <p:extLst>
      <p:ext uri="{BB962C8B-B14F-4D97-AF65-F5344CB8AC3E}">
        <p14:creationId xmlns:p14="http://schemas.microsoft.com/office/powerpoint/2010/main" val="179436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9F3D2B-D9D7-4183-8AA4-BA1C9E644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17D52B-28E8-4DE7-B9A5-9B7B980AC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74CD-9F7C-4FC8-B4D8-EDD638919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6C699-2CAD-43B4-AFB5-A89239D373AB}" type="datetimeFigureOut">
              <a:rPr lang="en-IN" smtClean="0"/>
              <a:t>14-11-2021</a:t>
            </a:fld>
            <a:endParaRPr lang="en-IN"/>
          </a:p>
        </p:txBody>
      </p:sp>
      <p:sp>
        <p:nvSpPr>
          <p:cNvPr id="5" name="Footer Placeholder 4">
            <a:extLst>
              <a:ext uri="{FF2B5EF4-FFF2-40B4-BE49-F238E27FC236}">
                <a16:creationId xmlns:a16="http://schemas.microsoft.com/office/drawing/2014/main" id="{4320AED0-12F6-429E-B684-716603F37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960026-57AC-40C4-824B-E1A43DE6E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7FC5E-D5A9-464C-B5C0-25C509EB27BF}" type="slidenum">
              <a:rPr lang="en-IN" smtClean="0"/>
              <a:t>‹#›</a:t>
            </a:fld>
            <a:endParaRPr lang="en-IN"/>
          </a:p>
        </p:txBody>
      </p:sp>
    </p:spTree>
    <p:extLst>
      <p:ext uri="{BB962C8B-B14F-4D97-AF65-F5344CB8AC3E}">
        <p14:creationId xmlns:p14="http://schemas.microsoft.com/office/powerpoint/2010/main" val="2260619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deadskull7/fer201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owardsdatascience.com/create-music-recommendation-system-using-python-ce5401317159" TargetMode="External"/><Relationship Id="rId2" Type="http://schemas.openxmlformats.org/officeDocument/2006/relationships/hyperlink" Target="https://medium.com/swlh/spotify-song-prediction-and-recommendation-system-b3bbc71398ad" TargetMode="External"/><Relationship Id="rId1" Type="http://schemas.openxmlformats.org/officeDocument/2006/relationships/slideLayout" Target="../slideLayouts/slideLayout6.xml"/><Relationship Id="rId5" Type="http://schemas.openxmlformats.org/officeDocument/2006/relationships/hyperlink" Target="https://www.kaggle.com/c/challenges-in-representation-learning-facial-expression-recognition-challenge/data" TargetMode="External"/><Relationship Id="rId4" Type="http://schemas.openxmlformats.org/officeDocument/2006/relationships/hyperlink" Target="https://medium.com/analytics-vidhya/a-complete-guide-to-adam-and-rmsprop-optimizer-75f4502d83b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5C69-8997-4D70-BA19-F95AEB12F268}"/>
              </a:ext>
            </a:extLst>
          </p:cNvPr>
          <p:cNvSpPr>
            <a:spLocks noGrp="1"/>
          </p:cNvSpPr>
          <p:nvPr>
            <p:ph type="ctrTitle"/>
          </p:nvPr>
        </p:nvSpPr>
        <p:spPr>
          <a:xfrm>
            <a:off x="1524000" y="533400"/>
            <a:ext cx="9144000" cy="1914525"/>
          </a:xfrm>
        </p:spPr>
        <p:txBody>
          <a:bodyPr>
            <a:normAutofit/>
          </a:bodyPr>
          <a:lstStyle/>
          <a:p>
            <a:r>
              <a:rPr lang="en-US" dirty="0">
                <a:solidFill>
                  <a:schemeClr val="accent5">
                    <a:lumMod val="20000"/>
                    <a:lumOff val="80000"/>
                  </a:schemeClr>
                </a:solidFill>
                <a:latin typeface="Agency FB" panose="020B0503020202020204" pitchFamily="34" charset="0"/>
              </a:rPr>
              <a:t>SONG RECOMMENDER USING FACIAL EXPRESSION</a:t>
            </a:r>
            <a:endParaRPr lang="en-IN" dirty="0">
              <a:solidFill>
                <a:schemeClr val="accent5">
                  <a:lumMod val="20000"/>
                  <a:lumOff val="80000"/>
                </a:schemeClr>
              </a:solidFill>
              <a:latin typeface="Agency FB" panose="020B0503020202020204" pitchFamily="34" charset="0"/>
            </a:endParaRPr>
          </a:p>
        </p:txBody>
      </p:sp>
    </p:spTree>
    <p:extLst>
      <p:ext uri="{BB962C8B-B14F-4D97-AF65-F5344CB8AC3E}">
        <p14:creationId xmlns:p14="http://schemas.microsoft.com/office/powerpoint/2010/main" val="113894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01BD-5553-48B9-B8E2-53A75736C6EF}"/>
              </a:ext>
            </a:extLst>
          </p:cNvPr>
          <p:cNvSpPr>
            <a:spLocks noGrp="1"/>
          </p:cNvSpPr>
          <p:nvPr>
            <p:ph type="title"/>
          </p:nvPr>
        </p:nvSpPr>
        <p:spPr>
          <a:xfrm>
            <a:off x="385618" y="97271"/>
            <a:ext cx="10515600" cy="1325563"/>
          </a:xfrm>
        </p:spPr>
        <p:txBody>
          <a:bodyPr/>
          <a:lstStyle/>
          <a:p>
            <a:r>
              <a:rPr lang="en-GB" dirty="0"/>
              <a:t>Requirements:</a:t>
            </a:r>
            <a:endParaRPr lang="en-IN" dirty="0"/>
          </a:p>
        </p:txBody>
      </p:sp>
      <p:sp>
        <p:nvSpPr>
          <p:cNvPr id="3" name="Content Placeholder 2">
            <a:extLst>
              <a:ext uri="{FF2B5EF4-FFF2-40B4-BE49-F238E27FC236}">
                <a16:creationId xmlns:a16="http://schemas.microsoft.com/office/drawing/2014/main" id="{353D7579-B77A-4EB8-89C2-69BA6A9023CE}"/>
              </a:ext>
            </a:extLst>
          </p:cNvPr>
          <p:cNvSpPr>
            <a:spLocks noGrp="1"/>
          </p:cNvSpPr>
          <p:nvPr>
            <p:ph idx="1"/>
          </p:nvPr>
        </p:nvSpPr>
        <p:spPr>
          <a:xfrm>
            <a:off x="184727" y="1422834"/>
            <a:ext cx="11711709" cy="4885601"/>
          </a:xfrm>
        </p:spPr>
        <p:txBody>
          <a:bodyPr>
            <a:normAutofit lnSpcReduction="10000"/>
          </a:bodyPr>
          <a:lstStyle/>
          <a:p>
            <a:pPr algn="just">
              <a:tabLst>
                <a:tab pos="2535555" algn="l"/>
              </a:tabLst>
            </a:pPr>
            <a:r>
              <a:rPr lang="en-GB" sz="2800" dirty="0">
                <a:effectLst/>
                <a:latin typeface="Arial" panose="020B0604020202020204" pitchFamily="34" charset="0"/>
                <a:ea typeface="Arial" panose="020B0604020202020204" pitchFamily="34" charset="0"/>
              </a:rPr>
              <a:t>Functional requirements include:</a:t>
            </a:r>
          </a:p>
          <a:p>
            <a:pPr marL="0" indent="0" algn="just">
              <a:buNone/>
              <a:tabLst>
                <a:tab pos="2535555" algn="l"/>
              </a:tabLst>
            </a:pPr>
            <a:r>
              <a:rPr lang="en-GB" dirty="0">
                <a:latin typeface="Arial" panose="020B0604020202020204" pitchFamily="34" charset="0"/>
                <a:ea typeface="Arial" panose="020B0604020202020204" pitchFamily="34" charset="0"/>
              </a:rPr>
              <a:t>     A</a:t>
            </a:r>
            <a:r>
              <a:rPr lang="en-GB" sz="2800" dirty="0">
                <a:effectLst/>
                <a:latin typeface="Arial" panose="020B0604020202020204" pitchFamily="34" charset="0"/>
                <a:ea typeface="Arial" panose="020B0604020202020204" pitchFamily="34" charset="0"/>
              </a:rPr>
              <a:t>cquiring face images, </a:t>
            </a:r>
          </a:p>
          <a:p>
            <a:pPr marL="0" indent="0" algn="just">
              <a:buNone/>
              <a:tabLst>
                <a:tab pos="2535555" algn="l"/>
              </a:tabLst>
            </a:pPr>
            <a:r>
              <a:rPr lang="en-GB" dirty="0">
                <a:latin typeface="Arial" panose="020B0604020202020204" pitchFamily="34" charset="0"/>
                <a:ea typeface="Arial" panose="020B0604020202020204" pitchFamily="34" charset="0"/>
              </a:rPr>
              <a:t>     </a:t>
            </a:r>
            <a:r>
              <a:rPr lang="en-GB" sz="2800" dirty="0">
                <a:effectLst/>
                <a:latin typeface="Arial" panose="020B0604020202020204" pitchFamily="34" charset="0"/>
                <a:ea typeface="Arial" panose="020B0604020202020204" pitchFamily="34" charset="0"/>
              </a:rPr>
              <a:t>Image pre-processing,</a:t>
            </a:r>
          </a:p>
          <a:p>
            <a:pPr marL="0" indent="0" algn="just">
              <a:buNone/>
              <a:tabLst>
                <a:tab pos="2535555" algn="l"/>
              </a:tabLst>
            </a:pPr>
            <a:r>
              <a:rPr lang="en-GB" dirty="0">
                <a:latin typeface="Arial" panose="020B0604020202020204" pitchFamily="34" charset="0"/>
                <a:ea typeface="Arial" panose="020B0604020202020204" pitchFamily="34" charset="0"/>
              </a:rPr>
              <a:t>     F</a:t>
            </a:r>
            <a:r>
              <a:rPr lang="en-GB" sz="2800" dirty="0">
                <a:effectLst/>
                <a:latin typeface="Arial" panose="020B0604020202020204" pitchFamily="34" charset="0"/>
                <a:ea typeface="Arial" panose="020B0604020202020204" pitchFamily="34" charset="0"/>
              </a:rPr>
              <a:t>ace detection</a:t>
            </a:r>
          </a:p>
          <a:p>
            <a:pPr marL="0" indent="0" algn="just">
              <a:buNone/>
              <a:tabLst>
                <a:tab pos="2535555" algn="l"/>
              </a:tabLst>
            </a:pPr>
            <a:r>
              <a:rPr lang="en-GB" sz="2800" dirty="0">
                <a:effectLst/>
                <a:latin typeface="Arial" panose="020B0604020202020204" pitchFamily="34" charset="0"/>
                <a:ea typeface="Arial" panose="020B0604020202020204" pitchFamily="34" charset="0"/>
              </a:rPr>
              <a:t>     Managing users face images.</a:t>
            </a:r>
          </a:p>
          <a:p>
            <a:pPr algn="just">
              <a:tabLst>
                <a:tab pos="2535555" algn="l"/>
              </a:tabLst>
            </a:pPr>
            <a:r>
              <a:rPr lang="en-GB" sz="2800" dirty="0">
                <a:effectLst/>
                <a:latin typeface="Arial" panose="020B0604020202020204" pitchFamily="34" charset="0"/>
                <a:ea typeface="Arial" panose="020B0604020202020204" pitchFamily="34" charset="0"/>
              </a:rPr>
              <a:t>Non-functional requirements include:</a:t>
            </a:r>
          </a:p>
          <a:p>
            <a:pPr marL="0" indent="0" algn="just">
              <a:buNone/>
              <a:tabLst>
                <a:tab pos="2535555" algn="l"/>
              </a:tabLst>
            </a:pPr>
            <a:r>
              <a:rPr lang="en-GB" dirty="0">
                <a:latin typeface="Arial" panose="020B0604020202020204" pitchFamily="34" charset="0"/>
                <a:ea typeface="Arial" panose="020B0604020202020204" pitchFamily="34" charset="0"/>
              </a:rPr>
              <a:t>   U</a:t>
            </a:r>
            <a:r>
              <a:rPr lang="en-GB" sz="2800" dirty="0">
                <a:effectLst/>
                <a:latin typeface="Arial" panose="020B0604020202020204" pitchFamily="34" charset="0"/>
                <a:ea typeface="Arial" panose="020B0604020202020204" pitchFamily="34" charset="0"/>
              </a:rPr>
              <a:t>sability, </a:t>
            </a:r>
          </a:p>
          <a:p>
            <a:pPr marL="0" indent="0" algn="just">
              <a:buNone/>
              <a:tabLst>
                <a:tab pos="2535555" algn="l"/>
              </a:tabLst>
            </a:pPr>
            <a:r>
              <a:rPr lang="en-GB" sz="2800" dirty="0">
                <a:effectLst/>
                <a:latin typeface="Arial" panose="020B0604020202020204" pitchFamily="34" charset="0"/>
                <a:ea typeface="Arial" panose="020B0604020202020204" pitchFamily="34" charset="0"/>
              </a:rPr>
              <a:t>   Scalability, </a:t>
            </a:r>
          </a:p>
          <a:p>
            <a:pPr marL="0" indent="0" algn="just">
              <a:buNone/>
              <a:tabLst>
                <a:tab pos="2535555" algn="l"/>
              </a:tabLst>
            </a:pPr>
            <a:r>
              <a:rPr lang="en-GB" dirty="0">
                <a:latin typeface="Arial" panose="020B0604020202020204" pitchFamily="34" charset="0"/>
                <a:ea typeface="Arial" panose="020B0604020202020204" pitchFamily="34" charset="0"/>
              </a:rPr>
              <a:t>  </a:t>
            </a:r>
            <a:r>
              <a:rPr lang="en-GB" sz="2800" dirty="0">
                <a:effectLst/>
                <a:latin typeface="Arial" panose="020B0604020202020204" pitchFamily="34" charset="0"/>
                <a:ea typeface="Arial" panose="020B0604020202020204" pitchFamily="34" charset="0"/>
              </a:rPr>
              <a:t>Convenience to capture image, </a:t>
            </a:r>
          </a:p>
          <a:p>
            <a:pPr marL="0" indent="0" algn="just">
              <a:buNone/>
              <a:tabLst>
                <a:tab pos="2535555" algn="l"/>
              </a:tabLst>
            </a:pPr>
            <a:r>
              <a:rPr lang="en-GB" dirty="0">
                <a:latin typeface="Arial" panose="020B0604020202020204" pitchFamily="34" charset="0"/>
                <a:ea typeface="Arial" panose="020B0604020202020204" pitchFamily="34" charset="0"/>
              </a:rPr>
              <a:t>  G</a:t>
            </a:r>
            <a:r>
              <a:rPr lang="en-GB" sz="2800" dirty="0">
                <a:effectLst/>
                <a:latin typeface="Arial" panose="020B0604020202020204" pitchFamily="34" charset="0"/>
                <a:ea typeface="Arial" panose="020B0604020202020204" pitchFamily="34" charset="0"/>
              </a:rPr>
              <a:t>uidelines for acquiring face images.</a:t>
            </a:r>
            <a:endParaRPr lang="en-IN" dirty="0"/>
          </a:p>
        </p:txBody>
      </p:sp>
    </p:spTree>
    <p:extLst>
      <p:ext uri="{BB962C8B-B14F-4D97-AF65-F5344CB8AC3E}">
        <p14:creationId xmlns:p14="http://schemas.microsoft.com/office/powerpoint/2010/main" val="167667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1507-4E9A-4D40-8512-E5B6870D628F}"/>
              </a:ext>
            </a:extLst>
          </p:cNvPr>
          <p:cNvSpPr>
            <a:spLocks noGrp="1"/>
          </p:cNvSpPr>
          <p:nvPr>
            <p:ph type="title"/>
          </p:nvPr>
        </p:nvSpPr>
        <p:spPr/>
        <p:txBody>
          <a:bodyPr>
            <a:normAutofit/>
          </a:bodyPr>
          <a:lstStyle/>
          <a:p>
            <a:pPr algn="ctr"/>
            <a:r>
              <a:rPr lang="en-GB" sz="6600" i="1" dirty="0">
                <a:latin typeface="Agency FB" panose="020B0503020202020204" pitchFamily="34" charset="0"/>
                <a:cs typeface="Times New Roman" panose="02020603050405020304" pitchFamily="18" charset="0"/>
              </a:rPr>
              <a:t>IDEATION MAP</a:t>
            </a:r>
            <a:endParaRPr lang="en-IN" sz="6600" i="1" dirty="0">
              <a:latin typeface="Agency FB" panose="020B0503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B98AB91-A685-4953-87F4-4A3D901F9B76}"/>
              </a:ext>
            </a:extLst>
          </p:cNvPr>
          <p:cNvPicPr>
            <a:picLocks noChangeAspect="1"/>
          </p:cNvPicPr>
          <p:nvPr/>
        </p:nvPicPr>
        <p:blipFill rotWithShape="1">
          <a:blip r:embed="rId2"/>
          <a:srcRect l="3371" t="6498" r="3011" b="17408"/>
          <a:stretch/>
        </p:blipFill>
        <p:spPr>
          <a:xfrm rot="16200000">
            <a:off x="3927815" y="810437"/>
            <a:ext cx="4742775" cy="6853380"/>
          </a:xfrm>
          <a:prstGeom prst="rect">
            <a:avLst/>
          </a:prstGeom>
        </p:spPr>
      </p:pic>
    </p:spTree>
    <p:extLst>
      <p:ext uri="{BB962C8B-B14F-4D97-AF65-F5344CB8AC3E}">
        <p14:creationId xmlns:p14="http://schemas.microsoft.com/office/powerpoint/2010/main" val="386499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AF67-B451-4EAB-8CF3-8E44F6F38C5A}"/>
              </a:ext>
            </a:extLst>
          </p:cNvPr>
          <p:cNvSpPr>
            <a:spLocks noGrp="1"/>
          </p:cNvSpPr>
          <p:nvPr>
            <p:ph type="title"/>
          </p:nvPr>
        </p:nvSpPr>
        <p:spPr/>
        <p:txBody>
          <a:bodyPr>
            <a:normAutofit/>
          </a:bodyPr>
          <a:lstStyle/>
          <a:p>
            <a:pPr algn="ctr"/>
            <a:r>
              <a:rPr lang="en-GB" sz="6600" i="1" dirty="0">
                <a:latin typeface="Agency FB" panose="020B0503020202020204" pitchFamily="34" charset="0"/>
                <a:cs typeface="Times New Roman" panose="02020603050405020304" pitchFamily="18" charset="0"/>
              </a:rPr>
              <a:t>PROPOSED WORK:</a:t>
            </a:r>
            <a:endParaRPr lang="en-IN" sz="6600" i="1" dirty="0">
              <a:latin typeface="Agency FB" panose="020B0503020202020204" pitchFamily="34" charset="0"/>
            </a:endParaRPr>
          </a:p>
        </p:txBody>
      </p:sp>
      <p:pic>
        <p:nvPicPr>
          <p:cNvPr id="5" name="Picture 4">
            <a:extLst>
              <a:ext uri="{FF2B5EF4-FFF2-40B4-BE49-F238E27FC236}">
                <a16:creationId xmlns:a16="http://schemas.microsoft.com/office/drawing/2014/main" id="{0512F1C7-6DCA-4162-876C-DA94EDAC427D}"/>
              </a:ext>
            </a:extLst>
          </p:cNvPr>
          <p:cNvPicPr>
            <a:picLocks noChangeAspect="1"/>
          </p:cNvPicPr>
          <p:nvPr/>
        </p:nvPicPr>
        <p:blipFill rotWithShape="1">
          <a:blip r:embed="rId2"/>
          <a:srcRect l="9117" t="4209" b="10269"/>
          <a:stretch/>
        </p:blipFill>
        <p:spPr>
          <a:xfrm rot="16200000">
            <a:off x="3698450" y="-113155"/>
            <a:ext cx="4795102" cy="8021783"/>
          </a:xfrm>
          <a:prstGeom prst="rect">
            <a:avLst/>
          </a:prstGeom>
        </p:spPr>
      </p:pic>
    </p:spTree>
    <p:extLst>
      <p:ext uri="{BB962C8B-B14F-4D97-AF65-F5344CB8AC3E}">
        <p14:creationId xmlns:p14="http://schemas.microsoft.com/office/powerpoint/2010/main" val="362992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5CAFE9-EC1E-4D41-979A-1BEDD21102F3}"/>
              </a:ext>
            </a:extLst>
          </p:cNvPr>
          <p:cNvPicPr>
            <a:picLocks noChangeAspect="1"/>
          </p:cNvPicPr>
          <p:nvPr/>
        </p:nvPicPr>
        <p:blipFill>
          <a:blip r:embed="rId2"/>
          <a:stretch>
            <a:fillRect/>
          </a:stretch>
        </p:blipFill>
        <p:spPr>
          <a:xfrm>
            <a:off x="4062561" y="1154544"/>
            <a:ext cx="7761138" cy="5126184"/>
          </a:xfrm>
          <a:prstGeom prst="rect">
            <a:avLst/>
          </a:prstGeom>
        </p:spPr>
      </p:pic>
      <p:pic>
        <p:nvPicPr>
          <p:cNvPr id="5" name="Picture 4">
            <a:extLst>
              <a:ext uri="{FF2B5EF4-FFF2-40B4-BE49-F238E27FC236}">
                <a16:creationId xmlns:a16="http://schemas.microsoft.com/office/drawing/2014/main" id="{ED9BD885-BF20-4C24-AFD0-7E98F9D27071}"/>
              </a:ext>
            </a:extLst>
          </p:cNvPr>
          <p:cNvPicPr>
            <a:picLocks noChangeAspect="1"/>
          </p:cNvPicPr>
          <p:nvPr/>
        </p:nvPicPr>
        <p:blipFill rotWithShape="1">
          <a:blip r:embed="rId3"/>
          <a:srcRect l="21751" r="3393"/>
          <a:stretch/>
        </p:blipFill>
        <p:spPr>
          <a:xfrm>
            <a:off x="803562" y="1154544"/>
            <a:ext cx="3573319" cy="5703455"/>
          </a:xfrm>
          <a:prstGeom prst="rect">
            <a:avLst/>
          </a:prstGeom>
        </p:spPr>
      </p:pic>
      <p:sp>
        <p:nvSpPr>
          <p:cNvPr id="7" name="Title 6">
            <a:extLst>
              <a:ext uri="{FF2B5EF4-FFF2-40B4-BE49-F238E27FC236}">
                <a16:creationId xmlns:a16="http://schemas.microsoft.com/office/drawing/2014/main" id="{FBDF52D3-BD62-4FE8-B3B8-28EA0CEC39E6}"/>
              </a:ext>
            </a:extLst>
          </p:cNvPr>
          <p:cNvSpPr>
            <a:spLocks noGrp="1"/>
          </p:cNvSpPr>
          <p:nvPr>
            <p:ph type="title"/>
          </p:nvPr>
        </p:nvSpPr>
        <p:spPr>
          <a:xfrm>
            <a:off x="719283" y="0"/>
            <a:ext cx="10515600" cy="1325563"/>
          </a:xfrm>
        </p:spPr>
        <p:txBody>
          <a:bodyPr>
            <a:normAutofit/>
          </a:bodyPr>
          <a:lstStyle/>
          <a:p>
            <a:r>
              <a:rPr lang="en-GB" sz="2800" dirty="0">
                <a:latin typeface="Agency FB" panose="020B0503020202020204" pitchFamily="34" charset="0"/>
              </a:rPr>
              <a:t>ACTIVITY DIAGRAM:			SEQUENCE DIAGRAM:</a:t>
            </a:r>
            <a:endParaRPr lang="en-IN" sz="2800" dirty="0">
              <a:latin typeface="Agency FB" panose="020B0503020202020204" pitchFamily="34" charset="0"/>
            </a:endParaRPr>
          </a:p>
        </p:txBody>
      </p:sp>
    </p:spTree>
    <p:extLst>
      <p:ext uri="{BB962C8B-B14F-4D97-AF65-F5344CB8AC3E}">
        <p14:creationId xmlns:p14="http://schemas.microsoft.com/office/powerpoint/2010/main" val="202133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47,000+ Design Pictures">
            <a:extLst>
              <a:ext uri="{FF2B5EF4-FFF2-40B4-BE49-F238E27FC236}">
                <a16:creationId xmlns:a16="http://schemas.microsoft.com/office/drawing/2014/main" id="{8D9540F2-9E16-4BE0-ABB7-7D52276B9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2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4A0D-73BD-4473-B3C2-FE6AD5FB61CB}"/>
              </a:ext>
            </a:extLst>
          </p:cNvPr>
          <p:cNvSpPr>
            <a:spLocks noGrp="1"/>
          </p:cNvSpPr>
          <p:nvPr>
            <p:ph type="title"/>
          </p:nvPr>
        </p:nvSpPr>
        <p:spPr/>
        <p:txBody>
          <a:bodyPr/>
          <a:lstStyle/>
          <a:p>
            <a:r>
              <a:rPr lang="en-GB" dirty="0"/>
              <a:t>Tools used:</a:t>
            </a:r>
            <a:endParaRPr lang="en-IN" dirty="0"/>
          </a:p>
        </p:txBody>
      </p:sp>
      <p:sp>
        <p:nvSpPr>
          <p:cNvPr id="3" name="Content Placeholder 2">
            <a:extLst>
              <a:ext uri="{FF2B5EF4-FFF2-40B4-BE49-F238E27FC236}">
                <a16:creationId xmlns:a16="http://schemas.microsoft.com/office/drawing/2014/main" id="{800F2467-F4D7-4375-A532-EC2270F2D666}"/>
              </a:ext>
            </a:extLst>
          </p:cNvPr>
          <p:cNvSpPr>
            <a:spLocks noGrp="1"/>
          </p:cNvSpPr>
          <p:nvPr>
            <p:ph idx="1"/>
          </p:nvPr>
        </p:nvSpPr>
        <p:spPr>
          <a:xfrm>
            <a:off x="404091" y="1749281"/>
            <a:ext cx="5581073" cy="4351338"/>
          </a:xfrm>
        </p:spPr>
        <p:txBody>
          <a:bodyPr/>
          <a:lstStyle/>
          <a:p>
            <a:r>
              <a:rPr lang="en-GB" dirty="0"/>
              <a:t>OpenCV</a:t>
            </a:r>
          </a:p>
          <a:p>
            <a:r>
              <a:rPr lang="en-GB" dirty="0"/>
              <a:t>Flutter(front-end)</a:t>
            </a:r>
          </a:p>
          <a:p>
            <a:r>
              <a:rPr lang="en-IN" dirty="0" err="1"/>
              <a:t>Kraggle</a:t>
            </a:r>
            <a:r>
              <a:rPr lang="en-IN" dirty="0"/>
              <a:t> </a:t>
            </a:r>
          </a:p>
          <a:p>
            <a:r>
              <a:rPr lang="en-IN" dirty="0"/>
              <a:t>Postgres (database)</a:t>
            </a:r>
          </a:p>
          <a:p>
            <a:r>
              <a:rPr lang="en-IN" dirty="0"/>
              <a:t>CNN for recognition</a:t>
            </a:r>
          </a:p>
          <a:p>
            <a:r>
              <a:rPr lang="en-IN" dirty="0" err="1"/>
              <a:t>Tensorflow</a:t>
            </a:r>
            <a:endParaRPr lang="en-IN" dirty="0"/>
          </a:p>
          <a:p>
            <a:r>
              <a:rPr lang="en-IN" dirty="0"/>
              <a:t>Keras Module( </a:t>
            </a:r>
            <a:r>
              <a:rPr lang="en-IN" dirty="0" err="1"/>
              <a:t>Tensorflow</a:t>
            </a:r>
            <a:r>
              <a:rPr lang="en-IN" dirty="0"/>
              <a:t> Module)</a:t>
            </a:r>
          </a:p>
          <a:p>
            <a:pPr marL="0" indent="0">
              <a:buNone/>
            </a:pPr>
            <a:endParaRPr lang="en-IN" dirty="0"/>
          </a:p>
          <a:p>
            <a:endParaRPr lang="en-IN" dirty="0"/>
          </a:p>
        </p:txBody>
      </p:sp>
      <p:sp>
        <p:nvSpPr>
          <p:cNvPr id="4" name="TextBox 3">
            <a:extLst>
              <a:ext uri="{FF2B5EF4-FFF2-40B4-BE49-F238E27FC236}">
                <a16:creationId xmlns:a16="http://schemas.microsoft.com/office/drawing/2014/main" id="{2DEC2364-6B90-4E7A-A923-50D96E769E5B}"/>
              </a:ext>
            </a:extLst>
          </p:cNvPr>
          <p:cNvSpPr txBox="1"/>
          <p:nvPr/>
        </p:nvSpPr>
        <p:spPr>
          <a:xfrm>
            <a:off x="5985164" y="775853"/>
            <a:ext cx="6022108" cy="3046988"/>
          </a:xfrm>
          <a:prstGeom prst="rect">
            <a:avLst/>
          </a:prstGeom>
          <a:noFill/>
        </p:spPr>
        <p:txBody>
          <a:bodyPr wrap="square">
            <a:spAutoFit/>
          </a:bodyPr>
          <a:lstStyle/>
          <a:p>
            <a:r>
              <a:rPr lang="en-IN" sz="2400" dirty="0"/>
              <a:t>MODULE DESCRIPTION </a:t>
            </a:r>
          </a:p>
          <a:p>
            <a:endParaRPr lang="en-IN" sz="2400" dirty="0"/>
          </a:p>
          <a:p>
            <a:r>
              <a:rPr lang="en-IN" sz="2400" dirty="0"/>
              <a:t>The proposed system majorly involves modules</a:t>
            </a:r>
          </a:p>
          <a:p>
            <a:endParaRPr lang="en-IN" sz="2400" dirty="0"/>
          </a:p>
          <a:p>
            <a:r>
              <a:rPr lang="en-IN" sz="2400" dirty="0"/>
              <a:t> </a:t>
            </a:r>
            <a:r>
              <a:rPr lang="en-IN" sz="2400" dirty="0" err="1"/>
              <a:t>A.Face</a:t>
            </a:r>
            <a:r>
              <a:rPr lang="en-IN" sz="2400" dirty="0"/>
              <a:t> extraction module.</a:t>
            </a:r>
          </a:p>
          <a:p>
            <a:r>
              <a:rPr lang="en-IN" sz="2400" dirty="0" err="1"/>
              <a:t>B.Emotion</a:t>
            </a:r>
            <a:r>
              <a:rPr lang="en-IN" sz="2400" dirty="0"/>
              <a:t> recognition module</a:t>
            </a:r>
          </a:p>
          <a:p>
            <a:r>
              <a:rPr lang="en-IN" sz="2400" dirty="0"/>
              <a:t>C. Audio extraction module </a:t>
            </a:r>
          </a:p>
          <a:p>
            <a:r>
              <a:rPr lang="en-IN" sz="2400" dirty="0"/>
              <a:t>D. Emotion-audio recognition module</a:t>
            </a:r>
          </a:p>
        </p:txBody>
      </p:sp>
    </p:spTree>
    <p:extLst>
      <p:ext uri="{BB962C8B-B14F-4D97-AF65-F5344CB8AC3E}">
        <p14:creationId xmlns:p14="http://schemas.microsoft.com/office/powerpoint/2010/main" val="392795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p:txBody>
          <a:bodyPr/>
          <a:lstStyle/>
          <a:p>
            <a:r>
              <a:rPr lang="en-GB" dirty="0"/>
              <a:t>UI/UX</a:t>
            </a:r>
            <a:endParaRPr lang="en-IN" dirty="0"/>
          </a:p>
        </p:txBody>
      </p:sp>
      <p:pic>
        <p:nvPicPr>
          <p:cNvPr id="1028" name="Picture 4" descr="Music App UI designs, themes, templates and downloadable graphic elements  on Dribbble">
            <a:extLst>
              <a:ext uri="{FF2B5EF4-FFF2-40B4-BE49-F238E27FC236}">
                <a16:creationId xmlns:a16="http://schemas.microsoft.com/office/drawing/2014/main" id="{E11B8CBC-3EBE-4A64-817C-2B86F9D00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82" y="1940069"/>
            <a:ext cx="5504295" cy="41282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n on design">
            <a:extLst>
              <a:ext uri="{FF2B5EF4-FFF2-40B4-BE49-F238E27FC236}">
                <a16:creationId xmlns:a16="http://schemas.microsoft.com/office/drawing/2014/main" id="{6DCBE9E4-3C75-4D5F-9501-C1303E1CB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653" y="1940069"/>
            <a:ext cx="3575420" cy="3463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8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7" y="1520824"/>
            <a:ext cx="4989946" cy="4833793"/>
          </a:xfrm>
        </p:spPr>
        <p:txBody>
          <a:bodyPr/>
          <a:lstStyle/>
          <a:p>
            <a:pPr marL="0" indent="0" algn="just">
              <a:buNone/>
            </a:pPr>
            <a:r>
              <a:rPr lang="en-US" sz="2000" dirty="0">
                <a:effectLst/>
                <a:latin typeface="Arial" panose="020B0604020202020204" pitchFamily="34" charset="0"/>
                <a:ea typeface="Arial" panose="020B0604020202020204" pitchFamily="34" charset="0"/>
              </a:rPr>
              <a:t>FACE CAPTURING: </a:t>
            </a:r>
          </a:p>
          <a:p>
            <a:pPr marL="0" indent="0" algn="just">
              <a:buNone/>
            </a:pPr>
            <a:endParaRPr lang="en-US" sz="2000" dirty="0">
              <a:effectLst/>
              <a:latin typeface="Arial" panose="020B0604020202020204" pitchFamily="34" charset="0"/>
              <a:ea typeface="Arial" panose="020B0604020202020204" pitchFamily="34" charset="0"/>
            </a:endParaRPr>
          </a:p>
          <a:p>
            <a:pPr algn="just"/>
            <a:r>
              <a:rPr lang="en-US" sz="1800" dirty="0">
                <a:latin typeface="Arial" panose="020B0604020202020204" pitchFamily="34" charset="0"/>
                <a:ea typeface="Arial" panose="020B0604020202020204" pitchFamily="34" charset="0"/>
              </a:rPr>
              <a:t>C</a:t>
            </a:r>
            <a:r>
              <a:rPr lang="en-US" sz="1800" dirty="0">
                <a:effectLst/>
                <a:latin typeface="Arial" panose="020B0604020202020204" pitchFamily="34" charset="0"/>
                <a:ea typeface="Arial" panose="020B0604020202020204" pitchFamily="34" charset="0"/>
              </a:rPr>
              <a:t>apture images so here we are using the common device i.e., webcam or can use any other physical devices.</a:t>
            </a:r>
          </a:p>
          <a:p>
            <a:pPr marL="0" indent="0" algn="just">
              <a:buNone/>
            </a:pPr>
            <a:endParaRPr lang="en-US" sz="1800" dirty="0">
              <a:effectLst/>
              <a:latin typeface="Arial" panose="020B0604020202020204" pitchFamily="34" charset="0"/>
              <a:ea typeface="Arial" panose="020B0604020202020204" pitchFamily="34" charset="0"/>
            </a:endParaRPr>
          </a:p>
          <a:p>
            <a:pPr algn="just"/>
            <a:r>
              <a:rPr lang="en-US" sz="1800" dirty="0">
                <a:latin typeface="Arial" panose="020B0604020202020204" pitchFamily="34" charset="0"/>
              </a:rPr>
              <a:t>Computer Vision Library. </a:t>
            </a:r>
          </a:p>
          <a:p>
            <a:pPr marL="0" indent="0" algn="just">
              <a:buNone/>
            </a:pPr>
            <a:endParaRPr lang="en-US" sz="1800" dirty="0">
              <a:latin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We authenticate and classify the images and we use positive images that actually contain images in order to train the classifier. </a:t>
            </a:r>
            <a:r>
              <a:rPr lang="en-US" sz="1800" dirty="0">
                <a:latin typeface="Arial" panose="020B0604020202020204" pitchFamily="34" charset="0"/>
              </a:rPr>
              <a:t>  </a:t>
            </a:r>
            <a:endParaRPr lang="en-IN" dirty="0"/>
          </a:p>
        </p:txBody>
      </p:sp>
      <p:pic>
        <p:nvPicPr>
          <p:cNvPr id="2050" name="Picture 2" descr="Face Recognition System Project: Capture &amp; Detection">
            <a:extLst>
              <a:ext uri="{FF2B5EF4-FFF2-40B4-BE49-F238E27FC236}">
                <a16:creationId xmlns:a16="http://schemas.microsoft.com/office/drawing/2014/main" id="{301689A8-5C53-4A1A-AA9E-CE56D365B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329" y="1365250"/>
            <a:ext cx="5071448" cy="390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0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a:xfrm>
            <a:off x="542636" y="195261"/>
            <a:ext cx="10515600" cy="1325563"/>
          </a:xfrm>
        </p:spPr>
        <p:txBody>
          <a:bodyPr/>
          <a:lstStyle/>
          <a:p>
            <a:r>
              <a:rPr lang="en-IN" dirty="0"/>
              <a:t>PROCESS:</a:t>
            </a:r>
          </a:p>
        </p:txBody>
      </p:sp>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6" y="1677842"/>
            <a:ext cx="4989946" cy="4584413"/>
          </a:xfrm>
        </p:spPr>
        <p:txBody>
          <a:bodyPr/>
          <a:lstStyle/>
          <a:p>
            <a:pPr marL="0" lvl="0" indent="0" algn="just">
              <a:lnSpc>
                <a:spcPct val="150000"/>
              </a:lnSpc>
              <a:buNone/>
              <a:tabLst>
                <a:tab pos="2535555" algn="l"/>
              </a:tabLst>
            </a:pPr>
            <a:r>
              <a:rPr lang="en-US" sz="1800" dirty="0">
                <a:effectLst/>
                <a:latin typeface="Arial" panose="020B0604020202020204" pitchFamily="34" charset="0"/>
                <a:ea typeface="Arial" panose="020B0604020202020204" pitchFamily="34" charset="0"/>
              </a:rPr>
              <a:t>FACE DETECTION: </a:t>
            </a:r>
            <a:endParaRPr lang="en-IN" sz="1800" dirty="0">
              <a:latin typeface="Arial" panose="020B0604020202020204" pitchFamily="34" charset="0"/>
              <a:ea typeface="Arial" panose="020B0604020202020204" pitchFamily="34" charset="0"/>
            </a:endParaRPr>
          </a:p>
          <a:p>
            <a:pPr marL="0" lvl="0" indent="0" algn="just">
              <a:lnSpc>
                <a:spcPct val="150000"/>
              </a:lnSpc>
              <a:buNone/>
              <a:tabLst>
                <a:tab pos="2535555" algn="l"/>
              </a:tabLst>
            </a:pPr>
            <a:endParaRPr lang="en-US" sz="2000"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This image processing system is used for reducing the face space dimensions.</a:t>
            </a:r>
          </a:p>
          <a:p>
            <a:pPr marL="0" indent="0" algn="just">
              <a:buNone/>
            </a:pPr>
            <a:endParaRPr lang="en-US" sz="1800" dirty="0">
              <a:effectLst/>
              <a:latin typeface="Arial" panose="020B0604020202020204" pitchFamily="34" charset="0"/>
              <a:ea typeface="Arial" panose="020B0604020202020204" pitchFamily="34" charset="0"/>
            </a:endParaRPr>
          </a:p>
          <a:p>
            <a:pPr algn="just"/>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o obtain the feature of the image characteristics. </a:t>
            </a:r>
          </a:p>
          <a:p>
            <a:pPr marL="0" indent="0" algn="just">
              <a:buNone/>
            </a:pPr>
            <a:endParaRPr lang="en-US" sz="1800" dirty="0">
              <a:effectLst/>
              <a:latin typeface="Arial" panose="020B0604020202020204" pitchFamily="34" charset="0"/>
              <a:ea typeface="Arial" panose="020B0604020202020204" pitchFamily="34" charset="0"/>
            </a:endParaRPr>
          </a:p>
          <a:p>
            <a:pPr algn="just"/>
            <a:r>
              <a:rPr lang="en-US" sz="1800" dirty="0">
                <a:latin typeface="Arial" panose="020B0604020202020204" pitchFamily="34" charset="0"/>
                <a:ea typeface="Arial" panose="020B0604020202020204" pitchFamily="34" charset="0"/>
              </a:rPr>
              <a:t>W</a:t>
            </a:r>
            <a:r>
              <a:rPr lang="en-US" sz="1800" dirty="0">
                <a:effectLst/>
                <a:latin typeface="Arial" panose="020B0604020202020204" pitchFamily="34" charset="0"/>
                <a:ea typeface="Arial" panose="020B0604020202020204" pitchFamily="34" charset="0"/>
              </a:rPr>
              <a:t>e use this because it maximizes the training process in between classes. </a:t>
            </a:r>
            <a:endParaRPr lang="en-IN" dirty="0"/>
          </a:p>
        </p:txBody>
      </p:sp>
      <p:pic>
        <p:nvPicPr>
          <p:cNvPr id="3074" name="Picture 2" descr="Top 7 Resources To Learn Facial Recognition">
            <a:extLst>
              <a:ext uri="{FF2B5EF4-FFF2-40B4-BE49-F238E27FC236}">
                <a16:creationId xmlns:a16="http://schemas.microsoft.com/office/drawing/2014/main" id="{13A66ADD-3004-4C19-B1B7-4EBD63761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329" y="1375856"/>
            <a:ext cx="4622038" cy="324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42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6" y="147781"/>
            <a:ext cx="6707910" cy="6585527"/>
          </a:xfrm>
        </p:spPr>
        <p:txBody>
          <a:bodyPr>
            <a:normAutofit/>
          </a:bodyPr>
          <a:lstStyle/>
          <a:p>
            <a:pPr marL="0" lvl="0" indent="0" algn="just">
              <a:lnSpc>
                <a:spcPct val="150000"/>
              </a:lnSpc>
              <a:buNone/>
              <a:tabLst>
                <a:tab pos="2535555" algn="l"/>
              </a:tabLst>
            </a:pPr>
            <a:r>
              <a:rPr lang="en-US" sz="1800" dirty="0">
                <a:effectLst/>
                <a:latin typeface="Arial" panose="020B0604020202020204" pitchFamily="34" charset="0"/>
                <a:ea typeface="Arial" panose="020B0604020202020204" pitchFamily="34" charset="0"/>
              </a:rPr>
              <a:t>EMOTION CLASSIFICATION</a:t>
            </a:r>
          </a:p>
          <a:p>
            <a:pPr algn="just">
              <a:lnSpc>
                <a:spcPct val="150000"/>
              </a:lnSpc>
              <a:tabLst>
                <a:tab pos="2535555" algn="l"/>
              </a:tabLst>
            </a:pPr>
            <a:r>
              <a:rPr lang="en-US" sz="1800" dirty="0">
                <a:effectLst/>
                <a:latin typeface="Arial" panose="020B0604020202020204" pitchFamily="34" charset="0"/>
                <a:ea typeface="Arial" panose="020B0604020202020204" pitchFamily="34" charset="0"/>
              </a:rPr>
              <a:t>The images that are extracted previously will processed using the function. </a:t>
            </a:r>
          </a:p>
          <a:p>
            <a:pPr algn="just">
              <a:lnSpc>
                <a:spcPct val="150000"/>
              </a:lnSpc>
              <a:tabLst>
                <a:tab pos="2535555" algn="l"/>
              </a:tabLst>
            </a:pPr>
            <a:r>
              <a:rPr lang="en-US" sz="1800" dirty="0">
                <a:effectLst/>
                <a:latin typeface="Arial" panose="020B0604020202020204" pitchFamily="34" charset="0"/>
                <a:ea typeface="Arial" panose="020B0604020202020204" pitchFamily="34" charset="0"/>
              </a:rPr>
              <a:t>The code will extract the facial spatial positions from the face image and it is based on the pixel’s intensity values that are indexed at each point. </a:t>
            </a:r>
            <a:endParaRPr lang="en-US" sz="1800" dirty="0">
              <a:latin typeface="Arial" panose="020B0604020202020204" pitchFamily="34" charset="0"/>
              <a:ea typeface="Arial" panose="020B0604020202020204" pitchFamily="34" charset="0"/>
            </a:endParaRPr>
          </a:p>
          <a:p>
            <a:pPr marL="0" indent="0" algn="just">
              <a:lnSpc>
                <a:spcPct val="150000"/>
              </a:lnSpc>
              <a:buNone/>
              <a:tabLst>
                <a:tab pos="2535555" algn="l"/>
              </a:tabLst>
            </a:pPr>
            <a:r>
              <a:rPr lang="en-US" sz="1800" dirty="0">
                <a:effectLst/>
                <a:latin typeface="Arial" panose="020B0604020202020204" pitchFamily="34" charset="0"/>
                <a:ea typeface="Arial" panose="020B0604020202020204" pitchFamily="34" charset="0"/>
              </a:rPr>
              <a:t>MUSIC RECOMMENDATION:</a:t>
            </a:r>
          </a:p>
          <a:p>
            <a:pPr algn="just">
              <a:lnSpc>
                <a:spcPct val="150000"/>
              </a:lnSpc>
              <a:tabLst>
                <a:tab pos="2535555" algn="l"/>
              </a:tabLst>
            </a:pPr>
            <a:r>
              <a:rPr lang="en-US" sz="1800" dirty="0">
                <a:effectLst/>
                <a:latin typeface="Arial" panose="020B0604020202020204" pitchFamily="34" charset="0"/>
                <a:ea typeface="Arial" panose="020B0604020202020204" pitchFamily="34" charset="0"/>
              </a:rPr>
              <a:t>The input images that is acquired is from the camera and is used to capture real-time images.</a:t>
            </a:r>
          </a:p>
          <a:p>
            <a:pPr algn="just">
              <a:lnSpc>
                <a:spcPct val="150000"/>
              </a:lnSpc>
              <a:tabLst>
                <a:tab pos="2535555" algn="l"/>
              </a:tabLst>
            </a:pPr>
            <a:r>
              <a:rPr lang="en-US" sz="1800" dirty="0">
                <a:effectLst/>
                <a:latin typeface="Arial" panose="020B0604020202020204" pitchFamily="34" charset="0"/>
                <a:ea typeface="Arial" panose="020B0604020202020204" pitchFamily="34" charset="0"/>
              </a:rPr>
              <a:t>It compares the values that are present as a threshold in the code. </a:t>
            </a:r>
          </a:p>
          <a:p>
            <a:pPr algn="just">
              <a:lnSpc>
                <a:spcPct val="150000"/>
              </a:lnSpc>
              <a:tabLst>
                <a:tab pos="2535555" algn="l"/>
              </a:tabLst>
            </a:pPr>
            <a:r>
              <a:rPr lang="en-US" sz="1800" dirty="0">
                <a:effectLst/>
                <a:latin typeface="Arial" panose="020B0604020202020204" pitchFamily="34" charset="0"/>
                <a:ea typeface="Arial" panose="020B0604020202020204" pitchFamily="34" charset="0"/>
              </a:rPr>
              <a:t>The values will be transferred to perform the service. The songs will be played from the detected emotion</a:t>
            </a:r>
            <a:endParaRPr lang="en-US" sz="1800" dirty="0">
              <a:latin typeface="Arial" panose="020B0604020202020204" pitchFamily="34" charset="0"/>
            </a:endParaRPr>
          </a:p>
        </p:txBody>
      </p:sp>
      <p:pic>
        <p:nvPicPr>
          <p:cNvPr id="3074" name="Picture 2" descr="Top 7 Resources To Learn Facial Recognition">
            <a:extLst>
              <a:ext uri="{FF2B5EF4-FFF2-40B4-BE49-F238E27FC236}">
                <a16:creationId xmlns:a16="http://schemas.microsoft.com/office/drawing/2014/main" id="{13A66ADD-3004-4C19-B1B7-4EBD63761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171" y="997527"/>
            <a:ext cx="4924356" cy="3565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21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7747-6048-4EAA-9B95-1B2771ECF128}"/>
              </a:ext>
            </a:extLst>
          </p:cNvPr>
          <p:cNvSpPr>
            <a:spLocks noGrp="1"/>
          </p:cNvSpPr>
          <p:nvPr>
            <p:ph type="title"/>
          </p:nvPr>
        </p:nvSpPr>
        <p:spPr/>
        <p:txBody>
          <a:bodyPr>
            <a:normAutofit/>
          </a:bodyPr>
          <a:lstStyle/>
          <a:p>
            <a:r>
              <a:rPr lang="en-US" sz="6000" dirty="0">
                <a:solidFill>
                  <a:schemeClr val="tx1">
                    <a:lumMod val="75000"/>
                    <a:lumOff val="25000"/>
                  </a:schemeClr>
                </a:solidFill>
                <a:latin typeface="Agency FB" panose="020B0503020202020204" pitchFamily="34" charset="0"/>
              </a:rPr>
              <a:t>PROBLEM STATEMENT :</a:t>
            </a:r>
            <a:endParaRPr lang="en-IN" sz="6000" dirty="0">
              <a:solidFill>
                <a:schemeClr val="tx1">
                  <a:lumMod val="75000"/>
                  <a:lumOff val="25000"/>
                </a:schemeClr>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6230F419-F832-47FB-B4C8-7314404FD14C}"/>
              </a:ext>
            </a:extLst>
          </p:cNvPr>
          <p:cNvSpPr>
            <a:spLocks noGrp="1"/>
          </p:cNvSpPr>
          <p:nvPr>
            <p:ph idx="1"/>
          </p:nvPr>
        </p:nvSpPr>
        <p:spPr/>
        <p:txBody>
          <a:bodyPr>
            <a:normAutofit/>
          </a:bodyPr>
          <a:lstStyle/>
          <a:p>
            <a:pPr marL="0" indent="0">
              <a:buNone/>
            </a:pPr>
            <a:r>
              <a:rPr lang="en-US" sz="3200" dirty="0">
                <a:latin typeface="Agency FB" panose="020B0503020202020204" pitchFamily="34" charset="0"/>
              </a:rPr>
              <a:t>THE PROJECT IS TO DEVELOP AN EMOTION BASED MUSIC </a:t>
            </a:r>
          </a:p>
          <a:p>
            <a:pPr marL="0" indent="0">
              <a:buNone/>
            </a:pPr>
            <a:r>
              <a:rPr lang="en-US" sz="3200" dirty="0">
                <a:latin typeface="Agency FB" panose="020B0503020202020204" pitchFamily="34" charset="0"/>
              </a:rPr>
              <a:t>PLAYER WHICH IS AN ANDROID APPLICATION MEANT </a:t>
            </a:r>
          </a:p>
          <a:p>
            <a:pPr marL="0" indent="0">
              <a:buNone/>
            </a:pPr>
            <a:r>
              <a:rPr lang="en-US" sz="3200" dirty="0">
                <a:latin typeface="Agency FB" panose="020B0503020202020204" pitchFamily="34" charset="0"/>
              </a:rPr>
              <a:t>FOR USERS TO MINIMIZE HUMAN EFFORTS IN MANAGING </a:t>
            </a:r>
          </a:p>
          <a:p>
            <a:pPr marL="0" indent="0">
              <a:buNone/>
            </a:pPr>
            <a:r>
              <a:rPr lang="en-US" sz="3200" dirty="0">
                <a:latin typeface="Agency FB" panose="020B0503020202020204" pitchFamily="34" charset="0"/>
              </a:rPr>
              <a:t>PLAYLISTS.</a:t>
            </a:r>
          </a:p>
          <a:p>
            <a:pPr marL="0" indent="0">
              <a:buNone/>
            </a:pPr>
            <a:endParaRPr lang="en-IN" sz="3200" dirty="0">
              <a:latin typeface="Agency FB" panose="020B0503020202020204" pitchFamily="34" charset="0"/>
            </a:endParaRPr>
          </a:p>
        </p:txBody>
      </p:sp>
    </p:spTree>
    <p:extLst>
      <p:ext uri="{BB962C8B-B14F-4D97-AF65-F5344CB8AC3E}">
        <p14:creationId xmlns:p14="http://schemas.microsoft.com/office/powerpoint/2010/main" val="24473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a:xfrm>
            <a:off x="385618" y="190643"/>
            <a:ext cx="10515600" cy="1325563"/>
          </a:xfrm>
        </p:spPr>
        <p:txBody>
          <a:bodyPr/>
          <a:lstStyle/>
          <a:p>
            <a:r>
              <a:rPr lang="en-IN" dirty="0"/>
              <a:t>PROCESS:</a:t>
            </a:r>
          </a:p>
        </p:txBody>
      </p:sp>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6" y="1520823"/>
            <a:ext cx="5784273" cy="5146533"/>
          </a:xfrm>
        </p:spPr>
        <p:txBody>
          <a:bodyPr>
            <a:normAutofit lnSpcReduction="10000"/>
          </a:bodyPr>
          <a:lstStyle/>
          <a:p>
            <a:pPr algn="just"/>
            <a:r>
              <a:rPr lang="en-US" sz="2000" dirty="0">
                <a:latin typeface="Arial" panose="020B0604020202020204" pitchFamily="34" charset="0"/>
                <a:cs typeface="Arial" panose="020B0604020202020204" pitchFamily="34" charset="0"/>
              </a:rPr>
              <a:t>We used algorithms like CNN (Convolution Neural Network), </a:t>
            </a:r>
            <a:r>
              <a:rPr lang="en-US" sz="2000" dirty="0" err="1">
                <a:effectLst/>
                <a:latin typeface="Arial" panose="020B0604020202020204" pitchFamily="34" charset="0"/>
                <a:ea typeface="Arial" panose="020B0604020202020204" pitchFamily="34" charset="0"/>
              </a:rPr>
              <a:t>HaarCascade</a:t>
            </a:r>
            <a:r>
              <a:rPr lang="en-US" sz="2000" dirty="0">
                <a:effectLst/>
                <a:latin typeface="Arial" panose="020B0604020202020204" pitchFamily="34" charset="0"/>
                <a:ea typeface="Arial" panose="020B0604020202020204" pitchFamily="34" charset="0"/>
              </a:rPr>
              <a:t>, </a:t>
            </a:r>
            <a:r>
              <a:rPr lang="en-US" sz="2000" dirty="0" err="1">
                <a:effectLst/>
                <a:latin typeface="Arial" panose="020B0604020202020204" pitchFamily="34" charset="0"/>
                <a:ea typeface="Arial" panose="020B0604020202020204" pitchFamily="34" charset="0"/>
              </a:rPr>
              <a:t>MobileNet</a:t>
            </a:r>
            <a:r>
              <a:rPr lang="en-US" sz="2000" dirty="0">
                <a:effectLst/>
                <a:latin typeface="Arial" panose="020B0604020202020204" pitchFamily="34" charset="0"/>
                <a:ea typeface="Arial" panose="020B0604020202020204" pitchFamily="34" charset="0"/>
              </a:rPr>
              <a:t>.</a:t>
            </a:r>
          </a:p>
          <a:p>
            <a:pPr marL="0" indent="0" algn="just">
              <a:buNone/>
            </a:pPr>
            <a:endParaRPr lang="en-US" sz="2000" dirty="0">
              <a:effectLst/>
              <a:latin typeface="Arial" panose="020B0604020202020204" pitchFamily="34" charset="0"/>
              <a:ea typeface="Arial" panose="020B0604020202020204" pitchFamily="34" charset="0"/>
            </a:endParaRPr>
          </a:p>
          <a:p>
            <a:pPr algn="just"/>
            <a:r>
              <a:rPr lang="en-US" sz="2000" dirty="0">
                <a:latin typeface="Arial" panose="020B0604020202020204" pitchFamily="34" charset="0"/>
                <a:cs typeface="Arial" panose="020B0604020202020204" pitchFamily="34" charset="0"/>
              </a:rPr>
              <a:t>Optimization algorithms such as, </a:t>
            </a:r>
            <a:r>
              <a:rPr lang="en-US" sz="2000" dirty="0">
                <a:effectLst/>
                <a:latin typeface="Arial" panose="020B0604020202020204" pitchFamily="34" charset="0"/>
                <a:ea typeface="Arial" panose="020B0604020202020204" pitchFamily="34" charset="0"/>
              </a:rPr>
              <a:t>RMS-Prop (Root Mean Square Propagation)</a:t>
            </a:r>
            <a:r>
              <a:rPr lang="en-US" sz="2000" dirty="0">
                <a:effectLst/>
                <a:latin typeface="Arial" panose="020B0604020202020204" pitchFamily="34" charset="0"/>
                <a:ea typeface="Arial" panose="020B0604020202020204" pitchFamily="34" charset="0"/>
                <a:cs typeface="Arial" panose="020B0604020202020204" pitchFamily="34" charset="0"/>
              </a:rPr>
              <a:t>, </a:t>
            </a:r>
            <a:r>
              <a:rPr lang="en-US" sz="2000" dirty="0">
                <a:effectLst/>
                <a:latin typeface="Arial" panose="020B0604020202020204" pitchFamily="34" charset="0"/>
                <a:ea typeface="Arial" panose="020B0604020202020204" pitchFamily="34" charset="0"/>
              </a:rPr>
              <a:t>Adam (Adaptive Moment Estimation)</a:t>
            </a:r>
            <a:r>
              <a:rPr lang="en-US" sz="2000" dirty="0">
                <a:effectLst/>
                <a:latin typeface="Arial" panose="020B0604020202020204" pitchFamily="34" charset="0"/>
                <a:ea typeface="Arial" panose="020B0604020202020204" pitchFamily="34" charset="0"/>
                <a:cs typeface="Arial" panose="020B0604020202020204" pitchFamily="34" charset="0"/>
              </a:rPr>
              <a:t>.</a:t>
            </a:r>
          </a:p>
          <a:p>
            <a:pPr marL="0" indent="0" algn="just">
              <a:buNone/>
            </a:pPr>
            <a:endParaRPr lang="en-US" sz="2000" dirty="0">
              <a:effectLst/>
              <a:latin typeface="Arial" panose="020B0604020202020204" pitchFamily="34" charset="0"/>
              <a:ea typeface="Arial" panose="020B0604020202020204" pitchFamily="34" charset="0"/>
              <a:cs typeface="Arial" panose="020B0604020202020204" pitchFamily="34" charset="0"/>
            </a:endParaRPr>
          </a:p>
          <a:p>
            <a:pPr algn="just"/>
            <a:r>
              <a:rPr lang="en-US" sz="2000" dirty="0">
                <a:effectLst/>
                <a:latin typeface="Arial" panose="020B0604020202020204" pitchFamily="34" charset="0"/>
                <a:ea typeface="Arial" panose="020B0604020202020204" pitchFamily="34" charset="0"/>
              </a:rPr>
              <a:t>Training error is the error that you get when you run the trained model back on the training data</a:t>
            </a:r>
            <a:r>
              <a:rPr lang="en-US" sz="2000" dirty="0">
                <a:effectLst/>
                <a:latin typeface="Arial" panose="020B0604020202020204" pitchFamily="34" charset="0"/>
                <a:ea typeface="Arial" panose="020B0604020202020204" pitchFamily="34" charset="0"/>
                <a:cs typeface="Arial" panose="020B0604020202020204" pitchFamily="34" charset="0"/>
              </a:rPr>
              <a:t>.</a:t>
            </a:r>
          </a:p>
          <a:p>
            <a:pPr marL="0" indent="0" algn="just">
              <a:buNone/>
            </a:pPr>
            <a:endParaRPr lang="en-US" sz="2000" dirty="0">
              <a:effectLst/>
              <a:latin typeface="Arial" panose="020B0604020202020204" pitchFamily="34" charset="0"/>
              <a:ea typeface="Arial" panose="020B0604020202020204" pitchFamily="34" charset="0"/>
              <a:cs typeface="Arial" panose="020B0604020202020204" pitchFamily="34" charset="0"/>
            </a:endParaRPr>
          </a:p>
          <a:p>
            <a:pPr algn="just"/>
            <a:r>
              <a:rPr lang="en-US" sz="2000" dirty="0">
                <a:effectLst/>
                <a:latin typeface="Arial" panose="020B0604020202020204" pitchFamily="34" charset="0"/>
                <a:ea typeface="Arial" panose="020B0604020202020204" pitchFamily="34" charset="0"/>
              </a:rPr>
              <a:t>Test error is the error you get when you run the trained model on a set of data that it has previously never been exposed to</a:t>
            </a:r>
            <a:r>
              <a:rPr lang="en-US" sz="2000" dirty="0">
                <a:latin typeface="Arial" panose="020B0604020202020204" pitchFamily="34" charset="0"/>
                <a:ea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ea typeface="Arial" panose="020B0604020202020204" pitchFamily="34" charset="0"/>
              <a:cs typeface="Arial" panose="020B0604020202020204" pitchFamily="34" charset="0"/>
            </a:endParaRPr>
          </a:p>
          <a:p>
            <a:pPr algn="just"/>
            <a:r>
              <a:rPr lang="en-US" sz="2000" dirty="0">
                <a:latin typeface="Arial" panose="020B0604020202020204" pitchFamily="34" charset="0"/>
                <a:ea typeface="Arial" panose="020B0604020202020204" pitchFamily="34" charset="0"/>
                <a:cs typeface="Arial" panose="020B0604020202020204" pitchFamily="34" charset="0"/>
              </a:rPr>
              <a:t>In optimization we used Early Stopping and Loss Function. </a:t>
            </a:r>
          </a:p>
        </p:txBody>
      </p:sp>
      <p:pic>
        <p:nvPicPr>
          <p:cNvPr id="5" name="Picture 4">
            <a:extLst>
              <a:ext uri="{FF2B5EF4-FFF2-40B4-BE49-F238E27FC236}">
                <a16:creationId xmlns:a16="http://schemas.microsoft.com/office/drawing/2014/main" id="{69D1D8E0-10B7-4735-A2A1-5254642C50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0290" y="600286"/>
            <a:ext cx="3175346" cy="2828714"/>
          </a:xfrm>
          <a:prstGeom prst="rect">
            <a:avLst/>
          </a:prstGeom>
          <a:noFill/>
          <a:ln>
            <a:noFill/>
          </a:ln>
        </p:spPr>
      </p:pic>
      <p:pic>
        <p:nvPicPr>
          <p:cNvPr id="6" name="Picture 5">
            <a:extLst>
              <a:ext uri="{FF2B5EF4-FFF2-40B4-BE49-F238E27FC236}">
                <a16:creationId xmlns:a16="http://schemas.microsoft.com/office/drawing/2014/main" id="{3C4A82AD-D100-4319-8557-ADEE845822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7770" y="4403579"/>
            <a:ext cx="3898262" cy="1045875"/>
          </a:xfrm>
          <a:prstGeom prst="rect">
            <a:avLst/>
          </a:prstGeom>
          <a:noFill/>
        </p:spPr>
      </p:pic>
      <p:pic>
        <p:nvPicPr>
          <p:cNvPr id="7" name="Picture 6">
            <a:extLst>
              <a:ext uri="{FF2B5EF4-FFF2-40B4-BE49-F238E27FC236}">
                <a16:creationId xmlns:a16="http://schemas.microsoft.com/office/drawing/2014/main" id="{B383D940-DF40-4267-A1F9-632E911840CB}"/>
              </a:ext>
            </a:extLst>
          </p:cNvPr>
          <p:cNvPicPr>
            <a:picLocks noChangeAspect="1"/>
          </p:cNvPicPr>
          <p:nvPr/>
        </p:nvPicPr>
        <p:blipFill>
          <a:blip r:embed="rId4"/>
          <a:stretch>
            <a:fillRect/>
          </a:stretch>
        </p:blipFill>
        <p:spPr>
          <a:xfrm>
            <a:off x="8295842" y="3472868"/>
            <a:ext cx="2028825" cy="428625"/>
          </a:xfrm>
          <a:prstGeom prst="rect">
            <a:avLst/>
          </a:prstGeom>
        </p:spPr>
      </p:pic>
      <p:pic>
        <p:nvPicPr>
          <p:cNvPr id="9" name="Picture 8">
            <a:extLst>
              <a:ext uri="{FF2B5EF4-FFF2-40B4-BE49-F238E27FC236}">
                <a16:creationId xmlns:a16="http://schemas.microsoft.com/office/drawing/2014/main" id="{7FB9874B-6B2B-464A-9FDA-C7286A0E396C}"/>
              </a:ext>
            </a:extLst>
          </p:cNvPr>
          <p:cNvPicPr>
            <a:picLocks noChangeAspect="1"/>
          </p:cNvPicPr>
          <p:nvPr/>
        </p:nvPicPr>
        <p:blipFill>
          <a:blip r:embed="rId5"/>
          <a:stretch>
            <a:fillRect/>
          </a:stretch>
        </p:blipFill>
        <p:spPr>
          <a:xfrm>
            <a:off x="8702038" y="5648613"/>
            <a:ext cx="1609725" cy="419100"/>
          </a:xfrm>
          <a:prstGeom prst="rect">
            <a:avLst/>
          </a:prstGeom>
        </p:spPr>
      </p:pic>
    </p:spTree>
    <p:extLst>
      <p:ext uri="{BB962C8B-B14F-4D97-AF65-F5344CB8AC3E}">
        <p14:creationId xmlns:p14="http://schemas.microsoft.com/office/powerpoint/2010/main" val="358629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a:xfrm>
            <a:off x="385618" y="190643"/>
            <a:ext cx="10515600" cy="1325563"/>
          </a:xfrm>
        </p:spPr>
        <p:txBody>
          <a:bodyPr/>
          <a:lstStyle/>
          <a:p>
            <a:r>
              <a:rPr lang="en-IN" dirty="0"/>
              <a:t>PROCESS:</a:t>
            </a:r>
          </a:p>
        </p:txBody>
      </p:sp>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7" y="1877292"/>
            <a:ext cx="5784273" cy="2724727"/>
          </a:xfrm>
        </p:spPr>
        <p:txBody>
          <a:bodyPr>
            <a:normAutofit/>
          </a:bodyPr>
          <a:lstStyle/>
          <a:p>
            <a:r>
              <a:rPr lang="en-US" sz="2000" dirty="0">
                <a:latin typeface="Arial" panose="020B0604020202020204" pitchFamily="34" charset="0"/>
                <a:ea typeface="Arial" panose="020B0604020202020204" pitchFamily="34" charset="0"/>
                <a:cs typeface="Arial" panose="020B0604020202020204" pitchFamily="34" charset="0"/>
              </a:rPr>
              <a:t>Methods like </a:t>
            </a:r>
            <a:r>
              <a:rPr lang="en-US" sz="2000" dirty="0">
                <a:effectLst/>
                <a:latin typeface="Arial" panose="020B0604020202020204" pitchFamily="34" charset="0"/>
                <a:ea typeface="Arial" panose="020B0604020202020204" pitchFamily="34" charset="0"/>
              </a:rPr>
              <a:t>TRANFER LEARNING</a:t>
            </a:r>
            <a:r>
              <a:rPr lang="en-US" sz="2000" dirty="0">
                <a:effectLst/>
                <a:latin typeface="Arial" panose="020B0604020202020204" pitchFamily="34" charset="0"/>
                <a:ea typeface="Arial" panose="020B0604020202020204" pitchFamily="34" charset="0"/>
                <a:cs typeface="Arial" panose="020B0604020202020204" pitchFamily="34" charset="0"/>
              </a:rPr>
              <a:t>, </a:t>
            </a:r>
            <a:r>
              <a:rPr lang="en-US" sz="2000" dirty="0">
                <a:effectLst/>
                <a:latin typeface="Arial" panose="020B0604020202020204" pitchFamily="34" charset="0"/>
                <a:ea typeface="Arial" panose="020B0604020202020204" pitchFamily="34" charset="0"/>
              </a:rPr>
              <a:t>DATA AUGMENTATION</a:t>
            </a:r>
            <a:r>
              <a:rPr lang="en-US" sz="2000" dirty="0">
                <a:effectLst/>
                <a:latin typeface="Arial" panose="020B0604020202020204" pitchFamily="34" charset="0"/>
                <a:ea typeface="Arial" panose="020B0604020202020204" pitchFamily="34" charset="0"/>
                <a:cs typeface="Arial" panose="020B0604020202020204" pitchFamily="34" charset="0"/>
              </a:rPr>
              <a:t>, </a:t>
            </a:r>
            <a:r>
              <a:rPr lang="en-US" sz="2000" dirty="0">
                <a:effectLst/>
                <a:latin typeface="Arial" panose="020B0604020202020204" pitchFamily="34" charset="0"/>
                <a:ea typeface="Arial" panose="020B0604020202020204" pitchFamily="34" charset="0"/>
              </a:rPr>
              <a:t>BATCH NORMALIZATION are also used</a:t>
            </a:r>
            <a:r>
              <a:rPr lang="en-US" sz="2000" dirty="0">
                <a:latin typeface="Arial" panose="020B0604020202020204" pitchFamily="34" charset="0"/>
                <a:ea typeface="Arial" panose="020B0604020202020204" pitchFamily="34" charset="0"/>
                <a:cs typeface="Arial" panose="020B0604020202020204" pitchFamily="34" charset="0"/>
              </a:rPr>
              <a:t>.</a:t>
            </a:r>
          </a:p>
          <a:p>
            <a:r>
              <a:rPr lang="en-US" sz="2000" dirty="0">
                <a:latin typeface="Arial" panose="020B0604020202020204" pitchFamily="34" charset="0"/>
                <a:ea typeface="Arial" panose="020B0604020202020204" pitchFamily="34" charset="0"/>
                <a:cs typeface="Arial" panose="020B0604020202020204" pitchFamily="34" charset="0"/>
              </a:rPr>
              <a:t>We also used </a:t>
            </a:r>
            <a:r>
              <a:rPr lang="en-US" sz="2000" dirty="0">
                <a:effectLst/>
                <a:latin typeface="Arial" panose="020B0604020202020204" pitchFamily="34" charset="0"/>
                <a:ea typeface="Arial" panose="020B0604020202020204" pitchFamily="34" charset="0"/>
              </a:rPr>
              <a:t>LOSS CATEGORICAL CROSS ENTROPY</a:t>
            </a:r>
            <a:r>
              <a:rPr lang="en-US" sz="2000" dirty="0">
                <a:latin typeface="Arial" panose="020B0604020202020204" pitchFamily="34" charset="0"/>
                <a:ea typeface="Arial" panose="020B0604020202020204" pitchFamily="34" charset="0"/>
                <a:cs typeface="Arial" panose="020B0604020202020204" pitchFamily="34" charset="0"/>
              </a:rPr>
              <a:t> which means </a:t>
            </a:r>
            <a:r>
              <a:rPr lang="en-US" sz="2000" dirty="0">
                <a:effectLst/>
                <a:latin typeface="Arial" panose="020B0604020202020204" pitchFamily="34" charset="0"/>
                <a:ea typeface="Arial" panose="020B0604020202020204" pitchFamily="34" charset="0"/>
              </a:rPr>
              <a:t>Cross-entropy builds upon the idea of entropy from information theory.</a:t>
            </a:r>
            <a:endParaRPr lang="en-US" sz="2000" dirty="0">
              <a:effectLst/>
              <a:latin typeface="Arial" panose="020B0604020202020204" pitchFamily="34" charset="0"/>
              <a:ea typeface="Arial" panose="020B0604020202020204" pitchFamily="34" charset="0"/>
              <a:cs typeface="Arial" panose="020B0604020202020204" pitchFamily="34" charset="0"/>
            </a:endParaRPr>
          </a:p>
          <a:p>
            <a:endParaRPr lang="en-US" sz="2000" dirty="0">
              <a:latin typeface="Arial" panose="020B0604020202020204" pitchFamily="34" charset="0"/>
              <a:ea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76C429B-88FB-418F-87E3-3BD68EE9D0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25"/>
          <a:stretch/>
        </p:blipFill>
        <p:spPr bwMode="auto">
          <a:xfrm>
            <a:off x="7862455" y="853424"/>
            <a:ext cx="3200400" cy="4406598"/>
          </a:xfrm>
          <a:prstGeom prst="rect">
            <a:avLst/>
          </a:prstGeom>
          <a:noFill/>
          <a:ln>
            <a:noFill/>
          </a:ln>
        </p:spPr>
      </p:pic>
    </p:spTree>
    <p:extLst>
      <p:ext uri="{BB962C8B-B14F-4D97-AF65-F5344CB8AC3E}">
        <p14:creationId xmlns:p14="http://schemas.microsoft.com/office/powerpoint/2010/main" val="3481561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0F4-D12A-4AB0-8E22-DA86F80D3A83}"/>
              </a:ext>
            </a:extLst>
          </p:cNvPr>
          <p:cNvSpPr>
            <a:spLocks noGrp="1"/>
          </p:cNvSpPr>
          <p:nvPr>
            <p:ph type="title"/>
          </p:nvPr>
        </p:nvSpPr>
        <p:spPr>
          <a:xfrm>
            <a:off x="385618" y="190643"/>
            <a:ext cx="10515600" cy="1325563"/>
          </a:xfrm>
        </p:spPr>
        <p:txBody>
          <a:bodyPr/>
          <a:lstStyle/>
          <a:p>
            <a:r>
              <a:rPr lang="en-IN" dirty="0"/>
              <a:t>PROCESS:</a:t>
            </a:r>
          </a:p>
        </p:txBody>
      </p:sp>
      <p:sp>
        <p:nvSpPr>
          <p:cNvPr id="3" name="Content Placeholder 2">
            <a:extLst>
              <a:ext uri="{FF2B5EF4-FFF2-40B4-BE49-F238E27FC236}">
                <a16:creationId xmlns:a16="http://schemas.microsoft.com/office/drawing/2014/main" id="{1E356269-1A97-4468-A7F8-6EF7044B2D55}"/>
              </a:ext>
            </a:extLst>
          </p:cNvPr>
          <p:cNvSpPr>
            <a:spLocks noGrp="1"/>
          </p:cNvSpPr>
          <p:nvPr>
            <p:ph idx="1"/>
          </p:nvPr>
        </p:nvSpPr>
        <p:spPr>
          <a:xfrm>
            <a:off x="311727" y="1516206"/>
            <a:ext cx="6477000" cy="5151151"/>
          </a:xfrm>
        </p:spPr>
        <p:txBody>
          <a:bodyPr>
            <a:normAutofit/>
          </a:bodyPr>
          <a:lstStyle/>
          <a:p>
            <a:pPr marL="0" indent="0" algn="just">
              <a:buNone/>
            </a:pPr>
            <a:r>
              <a:rPr lang="en-IN" sz="2000" dirty="0">
                <a:solidFill>
                  <a:srgbClr val="000000"/>
                </a:solidFill>
                <a:effectLst/>
                <a:latin typeface="Arial" panose="020B0604020202020204" pitchFamily="34" charset="0"/>
                <a:ea typeface="Times New Roman" panose="02020603050405020304" pitchFamily="18" charset="0"/>
              </a:rPr>
              <a:t>Step 1: The user gives input, which is in the form of the image captured using the camera.</a:t>
            </a:r>
          </a:p>
          <a:p>
            <a:pPr marL="0" indent="0" algn="just">
              <a:buNone/>
            </a:pP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Arial" panose="020B0604020202020204" pitchFamily="34" charset="0"/>
                <a:ea typeface="Times New Roman" panose="02020603050405020304" pitchFamily="18" charset="0"/>
              </a:rPr>
              <a:t>Step 2: The image gets analysed by our model and gets classified as a happy, sad, neutral or angry emotion.</a:t>
            </a:r>
          </a:p>
          <a:p>
            <a:pPr marL="0" indent="0" algn="just">
              <a:buNone/>
            </a:pP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Arial" panose="020B0604020202020204" pitchFamily="34" charset="0"/>
                <a:ea typeface="Times New Roman" panose="02020603050405020304" pitchFamily="18" charset="0"/>
              </a:rPr>
              <a:t>Step 3: The data gets extracted and detected with the training datasets, which are fer-13 datasets.</a:t>
            </a:r>
          </a:p>
          <a:p>
            <a:pPr marL="0" indent="0" algn="just">
              <a:buNone/>
            </a:pP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Arial" panose="020B0604020202020204" pitchFamily="34" charset="0"/>
                <a:ea typeface="Times New Roman" panose="02020603050405020304" pitchFamily="18" charset="0"/>
              </a:rPr>
              <a:t>Step 4: The playlist or songs are chosen according to the facial mood recognition of the user.</a:t>
            </a:r>
          </a:p>
          <a:p>
            <a:pPr marL="0" indent="0" algn="just">
              <a:buNone/>
            </a:pP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Arial" panose="020B0604020202020204" pitchFamily="34" charset="0"/>
                <a:ea typeface="Times New Roman" panose="02020603050405020304" pitchFamily="18" charset="0"/>
              </a:rPr>
              <a:t>Step 5: The music gets played to boost the user’s mood after successful detection of the sentiments</a:t>
            </a:r>
            <a:endParaRPr lang="en-IN" sz="2000" dirty="0">
              <a:effectLst/>
              <a:latin typeface="Times New Roman" panose="02020603050405020304" pitchFamily="18" charset="0"/>
              <a:ea typeface="Times New Roman" panose="02020603050405020304" pitchFamily="18" charset="0"/>
            </a:endParaRPr>
          </a:p>
          <a:p>
            <a:pPr algn="just"/>
            <a:endParaRPr lang="en-IN" sz="2400" dirty="0"/>
          </a:p>
          <a:p>
            <a:pPr algn="just"/>
            <a:endParaRPr lang="en-US" sz="2000" dirty="0">
              <a:latin typeface="Arial" panose="020B0604020202020204" pitchFamily="34" charset="0"/>
              <a:ea typeface="Arial" panose="020B0604020202020204" pitchFamily="34" charset="0"/>
              <a:cs typeface="Arial" panose="020B0604020202020204" pitchFamily="34" charset="0"/>
            </a:endParaRPr>
          </a:p>
        </p:txBody>
      </p:sp>
      <p:pic>
        <p:nvPicPr>
          <p:cNvPr id="5" name="Content Placeholder 5">
            <a:extLst>
              <a:ext uri="{FF2B5EF4-FFF2-40B4-BE49-F238E27FC236}">
                <a16:creationId xmlns:a16="http://schemas.microsoft.com/office/drawing/2014/main" id="{5C6331AD-E9BE-4144-AB89-3F4014DED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608" y="279399"/>
            <a:ext cx="4990377" cy="5751945"/>
          </a:xfrm>
          <a:prstGeom prst="rect">
            <a:avLst/>
          </a:prstGeom>
        </p:spPr>
      </p:pic>
    </p:spTree>
    <p:extLst>
      <p:ext uri="{BB962C8B-B14F-4D97-AF65-F5344CB8AC3E}">
        <p14:creationId xmlns:p14="http://schemas.microsoft.com/office/powerpoint/2010/main" val="346728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45CA-8638-4BFC-BC0B-38D3767ED1D9}"/>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Results and Discussion</a:t>
            </a:r>
            <a:endParaRPr lang="en-IN" dirty="0"/>
          </a:p>
        </p:txBody>
      </p:sp>
      <p:sp>
        <p:nvSpPr>
          <p:cNvPr id="3" name="Content Placeholder 2">
            <a:extLst>
              <a:ext uri="{FF2B5EF4-FFF2-40B4-BE49-F238E27FC236}">
                <a16:creationId xmlns:a16="http://schemas.microsoft.com/office/drawing/2014/main" id="{16CBF69A-D88D-42FC-B427-9A74DE61D230}"/>
              </a:ext>
            </a:extLst>
          </p:cNvPr>
          <p:cNvSpPr>
            <a:spLocks noGrp="1"/>
          </p:cNvSpPr>
          <p:nvPr>
            <p:ph idx="1"/>
          </p:nvPr>
        </p:nvSpPr>
        <p:spPr>
          <a:xfrm>
            <a:off x="203200" y="1560944"/>
            <a:ext cx="11776364" cy="4784437"/>
          </a:xfrm>
        </p:spPr>
        <p:txBody>
          <a:bodyPr>
            <a:normAutofit fontScale="77500" lnSpcReduction="20000"/>
          </a:bodyPr>
          <a:lstStyle/>
          <a:p>
            <a:pPr algn="just">
              <a:spcBef>
                <a:spcPts val="1200"/>
              </a:spcBef>
              <a:spcAft>
                <a:spcPts val="1200"/>
              </a:spcAft>
            </a:pPr>
            <a:endParaRPr lang="en-IN" sz="2800" dirty="0">
              <a:solidFill>
                <a:srgbClr val="24292F"/>
              </a:solidFill>
              <a:effectLst/>
              <a:latin typeface="Arial" panose="020B0604020202020204" pitchFamily="34" charset="0"/>
              <a:ea typeface="Times New Roman" panose="02020603050405020304" pitchFamily="18" charset="0"/>
              <a:cs typeface="Arial" panose="020B0604020202020204" pitchFamily="34" charset="0"/>
            </a:endParaRPr>
          </a:p>
          <a:p>
            <a:pPr algn="just">
              <a:spcBef>
                <a:spcPts val="1200"/>
              </a:spcBef>
              <a:spcAft>
                <a:spcPts val="1200"/>
              </a:spcAft>
            </a:pPr>
            <a:r>
              <a:rPr lang="en-IN" sz="2800" dirty="0">
                <a:solidFill>
                  <a:srgbClr val="24292F"/>
                </a:solidFill>
                <a:effectLst/>
                <a:latin typeface="Arial" panose="020B0604020202020204" pitchFamily="34" charset="0"/>
                <a:ea typeface="Times New Roman" panose="02020603050405020304" pitchFamily="18" charset="0"/>
                <a:cs typeface="Arial" panose="020B0604020202020204" pitchFamily="34" charset="0"/>
              </a:rPr>
              <a:t>This implementation by default detects emotions on all faces in the webcam feed. With a simple 4-layer CNN, the test accuracy reached 63.2% in 50 epochs.</a:t>
            </a:r>
          </a:p>
          <a:p>
            <a:pPr algn="just">
              <a:spcBef>
                <a:spcPts val="1200"/>
              </a:spcBef>
              <a:spcAft>
                <a:spcPts val="1200"/>
              </a:spcAft>
              <a:buSzPts val="1000"/>
              <a:tabLst>
                <a:tab pos="457200" algn="l"/>
              </a:tabLst>
            </a:pPr>
            <a:r>
              <a:rPr lang="en-IN"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IN" sz="2800" dirty="0">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original FER2013 dataset in Kaggle</a:t>
            </a:r>
            <a:r>
              <a:rPr lang="en-IN"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available as a single csv file. It has been converted into a dataset of images in the PNG format for training/testing and provided this as the dataset.</a:t>
            </a:r>
          </a:p>
          <a:p>
            <a:pPr marL="342900" lvl="0" indent="-342900" algn="just">
              <a:lnSpc>
                <a:spcPct val="150000"/>
              </a:lnSpc>
              <a:spcBef>
                <a:spcPts val="1200"/>
              </a:spcBef>
              <a:spcAft>
                <a:spcPts val="1200"/>
              </a:spcAft>
              <a:buSzPts val="1000"/>
              <a:buFont typeface="Symbol" panose="05050102010706020507" pitchFamily="18" charset="2"/>
              <a:buChar char=""/>
              <a:tabLst>
                <a:tab pos="457200" algn="l"/>
              </a:tabLst>
            </a:pPr>
            <a:r>
              <a:rPr lang="en-IN" sz="2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It is one of the more challenging datasets with human-level accuracy only at 65±5% and the highest performing published works achieving 75.2% test accuracy. Easily downloadable on Kaggle, the dataset’s 35,887 contained images are normalized to 224,224 pixels in grayscale. FER2013 is, however, not a balanced dataset.</a:t>
            </a:r>
            <a:endParaRPr lang="en-IN" sz="2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41903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45CA-8638-4BFC-BC0B-38D3767ED1D9}"/>
              </a:ext>
            </a:extLst>
          </p:cNvPr>
          <p:cNvSpPr>
            <a:spLocks noGrp="1"/>
          </p:cNvSpPr>
          <p:nvPr>
            <p:ph type="title"/>
          </p:nvPr>
        </p:nvSpPr>
        <p:spPr>
          <a:xfrm>
            <a:off x="406401" y="235381"/>
            <a:ext cx="11030527" cy="1325563"/>
          </a:xfrm>
        </p:spPr>
        <p:txBody>
          <a:bodyPr>
            <a:normAutofit/>
          </a:bodyPr>
          <a:lstStyle/>
          <a:p>
            <a:pPr algn="ctr"/>
            <a:r>
              <a:rPr lang="en-US" dirty="0">
                <a:solidFill>
                  <a:srgbClr val="C00000"/>
                </a:solidFill>
                <a:latin typeface="Arial" pitchFamily="34" charset="0"/>
                <a:cs typeface="Arial" pitchFamily="34" charset="0"/>
              </a:rPr>
              <a:t>Conclusion</a:t>
            </a:r>
            <a:endParaRPr lang="en-IN" dirty="0"/>
          </a:p>
        </p:txBody>
      </p:sp>
      <p:sp>
        <p:nvSpPr>
          <p:cNvPr id="3" name="Content Placeholder 2">
            <a:extLst>
              <a:ext uri="{FF2B5EF4-FFF2-40B4-BE49-F238E27FC236}">
                <a16:creationId xmlns:a16="http://schemas.microsoft.com/office/drawing/2014/main" id="{16CBF69A-D88D-42FC-B427-9A74DE61D230}"/>
              </a:ext>
            </a:extLst>
          </p:cNvPr>
          <p:cNvSpPr>
            <a:spLocks noGrp="1"/>
          </p:cNvSpPr>
          <p:nvPr>
            <p:ph idx="1"/>
          </p:nvPr>
        </p:nvSpPr>
        <p:spPr>
          <a:xfrm>
            <a:off x="203200" y="1560944"/>
            <a:ext cx="11776364" cy="4784437"/>
          </a:xfrm>
        </p:spPr>
        <p:txBody>
          <a:bodyPr>
            <a:normAutofit fontScale="92500" lnSpcReduction="20000"/>
          </a:bodyPr>
          <a:lstStyle/>
          <a:p>
            <a:pPr algn="just">
              <a:lnSpc>
                <a:spcPct val="150000"/>
              </a:lnSpc>
            </a:pPr>
            <a:r>
              <a:rPr lang="en-IN" sz="2800" dirty="0">
                <a:effectLst/>
                <a:latin typeface="Arial" panose="020B0604020202020204" pitchFamily="34" charset="0"/>
                <a:ea typeface="Times New Roman" panose="02020603050405020304" pitchFamily="18" charset="0"/>
              </a:rPr>
              <a:t>This project has been developed to give us great advancement in the field of machine learning technology. </a:t>
            </a:r>
          </a:p>
          <a:p>
            <a:pPr algn="just">
              <a:lnSpc>
                <a:spcPct val="150000"/>
              </a:lnSpc>
            </a:pPr>
            <a:r>
              <a:rPr lang="en-IN" sz="2800" dirty="0">
                <a:effectLst/>
                <a:latin typeface="Arial" panose="020B0604020202020204" pitchFamily="34" charset="0"/>
                <a:ea typeface="Times New Roman" panose="02020603050405020304" pitchFamily="18" charset="0"/>
              </a:rPr>
              <a:t>Emotion Based Music player fulfils to sort out the music based on the emotions of the user such as whether it is happy or sad. </a:t>
            </a:r>
          </a:p>
          <a:p>
            <a:pPr algn="just">
              <a:lnSpc>
                <a:spcPct val="150000"/>
              </a:lnSpc>
            </a:pPr>
            <a:r>
              <a:rPr lang="en-IN" sz="2800" dirty="0">
                <a:effectLst/>
                <a:latin typeface="Arial" panose="020B0604020202020204" pitchFamily="34" charset="0"/>
                <a:ea typeface="Times New Roman" panose="02020603050405020304" pitchFamily="18" charset="0"/>
              </a:rPr>
              <a:t>So, totally our work aims to develop a player which is based on user need and it helps to revive in case of free time or leisure time if we want to hear music based on our current situation. </a:t>
            </a:r>
          </a:p>
          <a:p>
            <a:pPr algn="just">
              <a:lnSpc>
                <a:spcPct val="150000"/>
              </a:lnSpc>
            </a:pPr>
            <a:r>
              <a:rPr lang="en-IN" sz="2800" dirty="0">
                <a:latin typeface="Arial" panose="020B0604020202020204" pitchFamily="34" charset="0"/>
              </a:rPr>
              <a:t>The front-end of the app is to be developed and will be submitted later.</a:t>
            </a:r>
            <a:endParaRPr lang="en-US" dirty="0"/>
          </a:p>
        </p:txBody>
      </p:sp>
    </p:spTree>
    <p:extLst>
      <p:ext uri="{BB962C8B-B14F-4D97-AF65-F5344CB8AC3E}">
        <p14:creationId xmlns:p14="http://schemas.microsoft.com/office/powerpoint/2010/main" val="211327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CA7B-8689-4BFE-9C5F-762B3A3449FC}"/>
              </a:ext>
            </a:extLst>
          </p:cNvPr>
          <p:cNvSpPr>
            <a:spLocks noGrp="1"/>
          </p:cNvSpPr>
          <p:nvPr>
            <p:ph type="title"/>
          </p:nvPr>
        </p:nvSpPr>
        <p:spPr>
          <a:xfrm>
            <a:off x="221672" y="868218"/>
            <a:ext cx="11767128" cy="5597236"/>
          </a:xfrm>
        </p:spPr>
        <p:txBody>
          <a:bodyPr>
            <a:normAutofit fontScale="90000"/>
          </a:bodyPr>
          <a:lstStyle/>
          <a:p>
            <a:pPr marL="0" indent="0" algn="l" rtl="0" eaLnBrk="1" fontAlgn="t" latinLnBrk="0" hangingPunct="1">
              <a:spcBef>
                <a:spcPts val="0"/>
              </a:spcBef>
              <a:spcAft>
                <a:spcPts val="0"/>
              </a:spcAft>
              <a:buNone/>
            </a:pPr>
            <a:r>
              <a:rPr lang="en-GB" sz="4900" i="1" dirty="0">
                <a:latin typeface="Agency FB" panose="020B0503020202020204" pitchFamily="34" charset="0"/>
                <a:cs typeface="Times New Roman" panose="02020603050405020304" pitchFamily="18" charset="0"/>
              </a:rPr>
              <a:t>REFERENCES</a:t>
            </a:r>
            <a:r>
              <a:rPr lang="en-GB" sz="4900" i="1" dirty="0">
                <a:latin typeface="Times New Roman" panose="02020603050405020304" pitchFamily="18" charset="0"/>
                <a:cs typeface="Times New Roman" panose="02020603050405020304" pitchFamily="18" charset="0"/>
              </a:rPr>
              <a:t>:</a:t>
            </a:r>
            <a:br>
              <a:rPr lang="en-GB" b="1" u="sng"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1) Spotify — Song Prediction and Recommendation System</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by : </a:t>
            </a:r>
            <a:r>
              <a:rPr lang="en-GB" sz="2000" dirty="0" err="1">
                <a:latin typeface="Times New Roman" panose="02020603050405020304" pitchFamily="18" charset="0"/>
                <a:cs typeface="Times New Roman" panose="02020603050405020304" pitchFamily="18" charset="0"/>
              </a:rPr>
              <a:t>Sunku</a:t>
            </a:r>
            <a:r>
              <a:rPr lang="en-GB" sz="2000" dirty="0">
                <a:latin typeface="Times New Roman" panose="02020603050405020304" pitchFamily="18" charset="0"/>
                <a:cs typeface="Times New Roman" panose="02020603050405020304" pitchFamily="18" charset="0"/>
              </a:rPr>
              <a:t> Sowmya </a:t>
            </a:r>
            <a:r>
              <a:rPr lang="en-GB" sz="2000" dirty="0" err="1">
                <a:latin typeface="Times New Roman" panose="02020603050405020304" pitchFamily="18" charset="0"/>
                <a:cs typeface="Times New Roman" panose="02020603050405020304" pitchFamily="18" charset="0"/>
              </a:rPr>
              <a:t>Sree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Source: </a:t>
            </a:r>
            <a:r>
              <a:rPr lang="en-GB" sz="2000" dirty="0">
                <a:latin typeface="Times New Roman" panose="02020603050405020304" pitchFamily="18" charset="0"/>
                <a:cs typeface="Times New Roman" panose="02020603050405020304" pitchFamily="18" charset="0"/>
                <a:hlinkClick r:id="rId2"/>
              </a:rPr>
              <a:t>https://medium.com/swlh/spotify-song-prediction-and-recommendation-system-b3bbc71398ad</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Create Music Recommendation System Using Python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by : Ajinkya Khobragade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Source: </a:t>
            </a:r>
            <a:r>
              <a:rPr lang="en-GB" sz="2000" dirty="0">
                <a:latin typeface="Times New Roman" panose="02020603050405020304" pitchFamily="18" charset="0"/>
                <a:cs typeface="Times New Roman" panose="02020603050405020304" pitchFamily="18" charset="0"/>
                <a:hlinkClick r:id="rId3"/>
              </a:rPr>
              <a:t>https://towardsdatascience.com/create-music-recommendation-system-using-python-ce5401317159</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a:t>
            </a:r>
            <a:r>
              <a:rPr lang="en-GB" sz="2000" b="0" i="0" u="none" strike="noStrike" kern="1200" dirty="0">
                <a:solidFill>
                  <a:srgbClr val="000000"/>
                </a:solidFill>
                <a:effectLst/>
                <a:latin typeface="Calibri" panose="020F0502020204030204" pitchFamily="34" charset="0"/>
              </a:rPr>
              <a:t>A Complete Guide to Adam and RMSprop Optimizer</a:t>
            </a:r>
            <a:br>
              <a:rPr lang="en-IN" sz="2000" b="0" i="0" u="none" strike="noStrike" dirty="0">
                <a:effectLst/>
                <a:latin typeface="Arial" panose="020B0604020202020204" pitchFamily="34" charset="0"/>
              </a:rPr>
            </a:br>
            <a:r>
              <a:rPr lang="en-GB" sz="2000" b="0" i="0" u="none" strike="noStrike" kern="1200" dirty="0">
                <a:solidFill>
                  <a:srgbClr val="000000"/>
                </a:solidFill>
                <a:effectLst/>
                <a:latin typeface="Calibri" panose="020F0502020204030204" pitchFamily="34" charset="0"/>
              </a:rPr>
              <a:t>     By: </a:t>
            </a:r>
            <a:r>
              <a:rPr lang="en-GB" sz="2000" b="0" i="0" u="none" strike="noStrike" kern="1200" dirty="0" err="1">
                <a:solidFill>
                  <a:srgbClr val="000000"/>
                </a:solidFill>
                <a:effectLst/>
                <a:latin typeface="Calibri" panose="020F0502020204030204" pitchFamily="34" charset="0"/>
              </a:rPr>
              <a:t>Sanghvirajit</a:t>
            </a:r>
            <a:br>
              <a:rPr lang="en-IN" sz="2000" b="0" i="0" u="none" strike="noStrike" dirty="0">
                <a:effectLst/>
                <a:latin typeface="Arial" panose="020B0604020202020204" pitchFamily="34" charset="0"/>
              </a:rPr>
            </a:br>
            <a:r>
              <a:rPr lang="en-GB" sz="2000" b="0" i="0" u="none" strike="noStrike" kern="1200" dirty="0">
                <a:solidFill>
                  <a:srgbClr val="000000"/>
                </a:solidFill>
                <a:effectLst/>
                <a:latin typeface="Calibri" panose="020F0502020204030204" pitchFamily="34" charset="0"/>
              </a:rPr>
              <a:t>    Source: </a:t>
            </a:r>
            <a:r>
              <a:rPr lang="en-GB" sz="2000" b="0" i="0" u="sng" strike="noStrike" kern="1200" dirty="0">
                <a:solidFill>
                  <a:srgbClr val="000000"/>
                </a:solidFill>
                <a:effectLst/>
                <a:latin typeface="Calibri" panose="020F0502020204030204" pitchFamily="34" charset="0"/>
                <a:hlinkClick r:id="rId4"/>
              </a:rPr>
              <a:t>https://medium.com/analytics-vidhya/a-complete-guide-to-adam-and-rmsprop-optimizer-75f4502d83be</a:t>
            </a:r>
            <a:br>
              <a:rPr lang="en-GB" sz="2000" b="0" i="0" u="sng" strike="noStrike" kern="1200" dirty="0">
                <a:solidFill>
                  <a:srgbClr val="000000"/>
                </a:solidFill>
                <a:effectLst/>
                <a:latin typeface="Calibri" panose="020F0502020204030204" pitchFamily="34" charset="0"/>
              </a:rPr>
            </a:br>
            <a:br>
              <a:rPr lang="en-IN" sz="2000" b="0" i="0" u="none" strike="noStrike" dirty="0">
                <a:effectLst/>
                <a:latin typeface="Arial" panose="020B0604020202020204" pitchFamily="34" charset="0"/>
              </a:rPr>
            </a:br>
            <a:r>
              <a:rPr lang="en-GB" sz="2000" b="0" i="0" u="none" strike="noStrike" kern="1200" dirty="0">
                <a:solidFill>
                  <a:srgbClr val="000000"/>
                </a:solidFill>
                <a:effectLst/>
                <a:latin typeface="Calibri" panose="020F0502020204030204" pitchFamily="34" charset="0"/>
              </a:rPr>
              <a:t>[5] Dataset source</a:t>
            </a:r>
            <a:br>
              <a:rPr lang="en-IN" sz="2000" b="0" i="0" u="none" strike="noStrike" dirty="0">
                <a:effectLst/>
                <a:latin typeface="Arial" panose="020B0604020202020204" pitchFamily="34" charset="0"/>
              </a:rPr>
            </a:br>
            <a:r>
              <a:rPr lang="en-GB" sz="2000" b="0" i="0" u="none" strike="noStrike" kern="1200" dirty="0">
                <a:solidFill>
                  <a:srgbClr val="000000"/>
                </a:solidFill>
                <a:effectLst/>
                <a:latin typeface="Calibri" panose="020F0502020204030204" pitchFamily="34" charset="0"/>
              </a:rPr>
              <a:t>     By: Kaggle website</a:t>
            </a:r>
            <a:br>
              <a:rPr lang="en-IN" sz="2000" b="0" i="0" u="none" strike="noStrike" dirty="0">
                <a:effectLst/>
                <a:latin typeface="Arial" panose="020B0604020202020204" pitchFamily="34" charset="0"/>
              </a:rPr>
            </a:br>
            <a:r>
              <a:rPr lang="en-GB" sz="2000" b="0" i="0" u="none" strike="noStrike" kern="1200" dirty="0">
                <a:solidFill>
                  <a:srgbClr val="000000"/>
                </a:solidFill>
                <a:effectLst/>
                <a:latin typeface="Calibri" panose="020F0502020204030204" pitchFamily="34" charset="0"/>
              </a:rPr>
              <a:t>     Source</a:t>
            </a:r>
            <a:r>
              <a:rPr lang="en-GB" sz="2000" b="0" i="0" u="sng" strike="noStrike" kern="1200" dirty="0">
                <a:solidFill>
                  <a:srgbClr val="000000"/>
                </a:solidFill>
                <a:effectLst/>
                <a:latin typeface="Calibri" panose="020F0502020204030204" pitchFamily="34" charset="0"/>
              </a:rPr>
              <a:t>: </a:t>
            </a:r>
            <a:r>
              <a:rPr lang="en-GB" sz="2000" b="0" i="0" u="sng" strike="noStrike" kern="1200" dirty="0">
                <a:solidFill>
                  <a:srgbClr val="000000"/>
                </a:solidFill>
                <a:effectLst/>
                <a:latin typeface="Calibri" panose="020F0502020204030204" pitchFamily="34" charset="0"/>
                <a:hlinkClick r:id="rId5"/>
              </a:rPr>
              <a:t>https://www.kaggle.com/c/challenges-in-representation-learning-facial-expression-recognition-challenge/data</a:t>
            </a:r>
            <a:br>
              <a:rPr lang="en-IN" sz="2000" b="0" i="0" u="none" strike="noStrike" dirty="0">
                <a:effectLst/>
                <a:latin typeface="Arial" panose="020B0604020202020204" pitchFamily="34"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375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10EF-87A1-46D0-AE84-F47BAB6A592E}"/>
              </a:ext>
            </a:extLst>
          </p:cNvPr>
          <p:cNvSpPr>
            <a:spLocks noGrp="1"/>
          </p:cNvSpPr>
          <p:nvPr>
            <p:ph type="title"/>
          </p:nvPr>
        </p:nvSpPr>
        <p:spPr/>
        <p:txBody>
          <a:bodyPr/>
          <a:lstStyle/>
          <a:p>
            <a:r>
              <a:rPr lang="en-GB" dirty="0"/>
              <a:t>ADVANTAGES</a:t>
            </a:r>
            <a:endParaRPr lang="en-IN" dirty="0"/>
          </a:p>
        </p:txBody>
      </p:sp>
      <p:sp>
        <p:nvSpPr>
          <p:cNvPr id="3" name="Content Placeholder 2">
            <a:extLst>
              <a:ext uri="{FF2B5EF4-FFF2-40B4-BE49-F238E27FC236}">
                <a16:creationId xmlns:a16="http://schemas.microsoft.com/office/drawing/2014/main" id="{AB76B534-CB42-457D-89CA-BB921E5BD22F}"/>
              </a:ext>
            </a:extLst>
          </p:cNvPr>
          <p:cNvSpPr>
            <a:spLocks noGrp="1"/>
          </p:cNvSpPr>
          <p:nvPr>
            <p:ph idx="1"/>
          </p:nvPr>
        </p:nvSpPr>
        <p:spPr/>
        <p:txBody>
          <a:bodyPr>
            <a:normAutofit/>
          </a:bodyPr>
          <a:lstStyle/>
          <a:p>
            <a:pPr marL="342900" lvl="0" indent="-342900">
              <a:lnSpc>
                <a:spcPct val="150000"/>
              </a:lnSpc>
              <a:buSzPts val="1000"/>
              <a:buFont typeface="+mj-lt"/>
              <a:buAutoNum type="arabicPeriod"/>
              <a:tabLst>
                <a:tab pos="457200" algn="l"/>
              </a:tabLst>
            </a:pPr>
            <a:r>
              <a:rPr lang="en-IN" dirty="0">
                <a:solidFill>
                  <a:srgbClr val="000000"/>
                </a:solidFill>
                <a:effectLst/>
                <a:latin typeface="Arial" panose="020B0604020202020204" pitchFamily="34" charset="0"/>
                <a:ea typeface="Times New Roman" panose="02020603050405020304" pitchFamily="18" charset="0"/>
              </a:rPr>
              <a:t>Users don’t want to select song manually.</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mj-lt"/>
              <a:buAutoNum type="arabicPeriod"/>
              <a:tabLst>
                <a:tab pos="499110" algn="l"/>
              </a:tabLst>
            </a:pPr>
            <a:r>
              <a:rPr lang="en-IN" dirty="0">
                <a:solidFill>
                  <a:srgbClr val="000000"/>
                </a:solidFill>
                <a:effectLst/>
                <a:latin typeface="Arial" panose="020B0604020202020204" pitchFamily="34" charset="0"/>
                <a:ea typeface="Times New Roman" panose="02020603050405020304" pitchFamily="18" charset="0"/>
              </a:rPr>
              <a:t>No need of playlist.</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buSzPts val="1000"/>
              <a:buFont typeface="+mj-lt"/>
              <a:buAutoNum type="arabicPeriod"/>
              <a:tabLst>
                <a:tab pos="499110" algn="l"/>
              </a:tabLst>
            </a:pPr>
            <a:r>
              <a:rPr lang="en-IN" dirty="0">
                <a:solidFill>
                  <a:srgbClr val="000000"/>
                </a:solidFill>
                <a:effectLst/>
                <a:latin typeface="Arial" panose="020B0604020202020204" pitchFamily="34" charset="0"/>
                <a:ea typeface="Times New Roman" panose="02020603050405020304" pitchFamily="18" charset="0"/>
              </a:rPr>
              <a:t>Users don’t want to classify the songs based on the emotions.</a:t>
            </a:r>
            <a:endParaRPr lang="en-IN" dirty="0">
              <a:effectLst/>
              <a:latin typeface="Times New Roman" panose="02020603050405020304" pitchFamily="18" charset="0"/>
              <a:ea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2236580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517 Presentation thank you Vector Images, Presentation thank you  Illustrations | Depositphotos">
            <a:extLst>
              <a:ext uri="{FF2B5EF4-FFF2-40B4-BE49-F238E27FC236}">
                <a16:creationId xmlns:a16="http://schemas.microsoft.com/office/drawing/2014/main" id="{600B82DF-5C18-4B02-99FF-C80D18F6E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07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657,429 Planning Photos - Free &amp;amp; Royalty-Free Stock Photos from Dreamstime">
            <a:extLst>
              <a:ext uri="{FF2B5EF4-FFF2-40B4-BE49-F238E27FC236}">
                <a16:creationId xmlns:a16="http://schemas.microsoft.com/office/drawing/2014/main" id="{2ABF7EA4-5361-4321-8C5E-2C259B9823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88"/>
          <a:stretch/>
        </p:blipFill>
        <p:spPr bwMode="auto">
          <a:xfrm>
            <a:off x="0" y="0"/>
            <a:ext cx="12192000" cy="6856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1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1E24B-039A-4CFE-915A-BD1B1874C729}"/>
              </a:ext>
            </a:extLst>
          </p:cNvPr>
          <p:cNvPicPr>
            <a:picLocks noChangeAspect="1"/>
          </p:cNvPicPr>
          <p:nvPr/>
        </p:nvPicPr>
        <p:blipFill>
          <a:blip r:embed="rId2"/>
          <a:stretch>
            <a:fillRect/>
          </a:stretch>
        </p:blipFill>
        <p:spPr>
          <a:xfrm>
            <a:off x="101682" y="1064490"/>
            <a:ext cx="6975343" cy="3738419"/>
          </a:xfrm>
          <a:prstGeom prst="rect">
            <a:avLst/>
          </a:prstGeom>
        </p:spPr>
      </p:pic>
      <p:pic>
        <p:nvPicPr>
          <p:cNvPr id="7" name="Picture 6">
            <a:extLst>
              <a:ext uri="{FF2B5EF4-FFF2-40B4-BE49-F238E27FC236}">
                <a16:creationId xmlns:a16="http://schemas.microsoft.com/office/drawing/2014/main" id="{5C5A482D-DC07-4DD4-AED7-F678E9CD0187}"/>
              </a:ext>
            </a:extLst>
          </p:cNvPr>
          <p:cNvPicPr>
            <a:picLocks noChangeAspect="1"/>
          </p:cNvPicPr>
          <p:nvPr/>
        </p:nvPicPr>
        <p:blipFill>
          <a:blip r:embed="rId3"/>
          <a:stretch>
            <a:fillRect/>
          </a:stretch>
        </p:blipFill>
        <p:spPr>
          <a:xfrm>
            <a:off x="7801643" y="1064490"/>
            <a:ext cx="3632976" cy="3738419"/>
          </a:xfrm>
          <a:prstGeom prst="rect">
            <a:avLst/>
          </a:prstGeom>
        </p:spPr>
      </p:pic>
    </p:spTree>
    <p:extLst>
      <p:ext uri="{BB962C8B-B14F-4D97-AF65-F5344CB8AC3E}">
        <p14:creationId xmlns:p14="http://schemas.microsoft.com/office/powerpoint/2010/main" val="422889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1F2C8-FA05-4491-BC46-4C115CCF2B1A}"/>
              </a:ext>
            </a:extLst>
          </p:cNvPr>
          <p:cNvSpPr>
            <a:spLocks noGrp="1"/>
          </p:cNvSpPr>
          <p:nvPr>
            <p:ph idx="1"/>
          </p:nvPr>
        </p:nvSpPr>
        <p:spPr>
          <a:xfrm>
            <a:off x="838200" y="2784007"/>
            <a:ext cx="10515600" cy="3496720"/>
          </a:xfrm>
        </p:spPr>
        <p:txBody>
          <a:bodyPr>
            <a:normAutofit/>
          </a:bodyPr>
          <a:lstStyle/>
          <a:p>
            <a:r>
              <a:rPr lang="en-GB" sz="2400" i="1" dirty="0">
                <a:latin typeface="Agency FB" panose="020B0503020202020204" pitchFamily="34" charset="0"/>
                <a:cs typeface="Arial" panose="020B0604020202020204" pitchFamily="34" charset="0"/>
              </a:rPr>
              <a:t>There are a lot of music/song recommender system but, none has the ability to give songs based on the present human emotion. </a:t>
            </a:r>
          </a:p>
          <a:p>
            <a:r>
              <a:rPr lang="en-GB" sz="2400" i="1" dirty="0">
                <a:latin typeface="Agency FB" panose="020B0503020202020204" pitchFamily="34" charset="0"/>
                <a:cs typeface="Arial" panose="020B0604020202020204" pitchFamily="34" charset="0"/>
              </a:rPr>
              <a:t>So, we came up with the idea to use these resources to develop a app which uses Deep Learning and song datasets to recommend songs to the user based on his current emotion. </a:t>
            </a:r>
          </a:p>
          <a:p>
            <a:r>
              <a:rPr lang="en-GB" sz="2400" i="1" dirty="0">
                <a:latin typeface="Agency FB" panose="020B0503020202020204" pitchFamily="34" charset="0"/>
                <a:cs typeface="Arial" panose="020B0604020202020204" pitchFamily="34" charset="0"/>
              </a:rPr>
              <a:t>Yes, there are apps which takes user’s manual input and recommends song but, this system reduces the user’s work and makes his search low.</a:t>
            </a:r>
          </a:p>
          <a:p>
            <a:r>
              <a:rPr lang="en-GB" sz="2400" i="1" dirty="0">
                <a:latin typeface="Agency FB" panose="020B0503020202020204" pitchFamily="34" charset="0"/>
                <a:cs typeface="Arial" panose="020B0604020202020204" pitchFamily="34" charset="0"/>
              </a:rPr>
              <a:t>So, it struck us that why shouldn’t we give it a go and make it a reality for the user’s as an instant song listening app.</a:t>
            </a:r>
            <a:endParaRPr lang="en-IN" sz="2400" i="1" dirty="0">
              <a:latin typeface="Agency FB" panose="020B0503020202020204" pitchFamily="34" charset="0"/>
              <a:cs typeface="Arial" panose="020B0604020202020204" pitchFamily="34" charset="0"/>
            </a:endParaRPr>
          </a:p>
        </p:txBody>
      </p:sp>
      <p:pic>
        <p:nvPicPr>
          <p:cNvPr id="4" name="Picture 3" descr="Top Positive Quotes To Inspire You (With Images)">
            <a:extLst>
              <a:ext uri="{FF2B5EF4-FFF2-40B4-BE49-F238E27FC236}">
                <a16:creationId xmlns:a16="http://schemas.microsoft.com/office/drawing/2014/main" id="{36977ED9-117B-4D30-96A6-DF220EBB04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01" t="7550" r="16436" b="23671"/>
          <a:stretch/>
        </p:blipFill>
        <p:spPr bwMode="auto">
          <a:xfrm>
            <a:off x="2992581" y="212436"/>
            <a:ext cx="5505434" cy="2262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3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E53D-8B3E-4540-8F3B-B4DBA2F598B2}"/>
              </a:ext>
            </a:extLst>
          </p:cNvPr>
          <p:cNvSpPr>
            <a:spLocks noGrp="1"/>
          </p:cNvSpPr>
          <p:nvPr>
            <p:ph type="title"/>
          </p:nvPr>
        </p:nvSpPr>
        <p:spPr/>
        <p:txBody>
          <a:bodyPr/>
          <a:lstStyle/>
          <a:p>
            <a:r>
              <a:rPr lang="en-US" sz="4400" dirty="0">
                <a:latin typeface="Agency FB" panose="020B0503020202020204" pitchFamily="34" charset="0"/>
              </a:rPr>
              <a:t>ABSTRACT:</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285B000D-CB62-4744-BEC6-BBBFD931E70B}"/>
              </a:ext>
            </a:extLst>
          </p:cNvPr>
          <p:cNvSpPr>
            <a:spLocks noGrp="1"/>
          </p:cNvSpPr>
          <p:nvPr>
            <p:ph idx="1"/>
          </p:nvPr>
        </p:nvSpPr>
        <p:spPr>
          <a:xfrm>
            <a:off x="323272" y="1413162"/>
            <a:ext cx="11453092" cy="4941455"/>
          </a:xfrm>
        </p:spPr>
        <p:txBody>
          <a:bodyPr>
            <a:normAutofit lnSpcReduction="10000"/>
          </a:bodyPr>
          <a:lstStyle/>
          <a:p>
            <a:pPr algn="just"/>
            <a:endParaRPr lang="en-GB" i="1"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Music plays an important role in an individual’s life. It is an important source of entertainment and is often associated with a therapeutic role. </a:t>
            </a:r>
          </a:p>
          <a:p>
            <a:pPr marL="0" indent="0" algn="just">
              <a:buNone/>
            </a:pP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This is an android application where a user will be able to play songs according to their mood (emotion). </a:t>
            </a:r>
          </a:p>
          <a:p>
            <a:pPr marL="0" indent="0" algn="just">
              <a:buNone/>
            </a:pP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This application lets the user select the language and using facial expression recognition, it selects and plays a song according to their mood. </a:t>
            </a:r>
          </a:p>
        </p:txBody>
      </p:sp>
    </p:spTree>
    <p:extLst>
      <p:ext uri="{BB962C8B-B14F-4D97-AF65-F5344CB8AC3E}">
        <p14:creationId xmlns:p14="http://schemas.microsoft.com/office/powerpoint/2010/main" val="57508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1ED-2D9E-4729-81DB-D1E727F8117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65977E-BBF8-4911-ABCF-43B8C10E5789}"/>
              </a:ext>
            </a:extLst>
          </p:cNvPr>
          <p:cNvSpPr>
            <a:spLocks noGrp="1"/>
          </p:cNvSpPr>
          <p:nvPr>
            <p:ph idx="1"/>
          </p:nvPr>
        </p:nvSpPr>
        <p:spPr>
          <a:xfrm>
            <a:off x="764308" y="1487055"/>
            <a:ext cx="4980709" cy="4479636"/>
          </a:xfrm>
        </p:spPr>
        <p:txBody>
          <a:bodyPr>
            <a:normAutofit/>
          </a:bodyPr>
          <a:lstStyle/>
          <a:p>
            <a:pPr algn="just"/>
            <a:r>
              <a:rPr lang="en-US" sz="1800" dirty="0">
                <a:effectLst/>
                <a:latin typeface="Arial" panose="020B0604020202020204" pitchFamily="34" charset="0"/>
                <a:ea typeface="Arial" panose="020B0604020202020204" pitchFamily="34" charset="0"/>
              </a:rPr>
              <a:t>We presented a model to recommend a music-based om the emotion based detected from the facial expression.</a:t>
            </a:r>
          </a:p>
          <a:p>
            <a:pPr marL="0" indent="0" algn="just">
              <a:buNone/>
            </a:pPr>
            <a:endParaRPr lang="en-US" sz="1800" dirty="0">
              <a:effectLst/>
              <a:latin typeface="Arial" panose="020B0604020202020204" pitchFamily="34" charset="0"/>
              <a:ea typeface="Arial" panose="020B0604020202020204" pitchFamily="34" charset="0"/>
            </a:endParaRPr>
          </a:p>
          <a:p>
            <a:pPr algn="just"/>
            <a:r>
              <a:rPr lang="en-US" sz="1800" dirty="0">
                <a:latin typeface="Arial" panose="020B0604020202020204" pitchFamily="34" charset="0"/>
                <a:ea typeface="Arial" panose="020B0604020202020204" pitchFamily="34" charset="0"/>
              </a:rPr>
              <a:t>D</a:t>
            </a:r>
            <a:r>
              <a:rPr lang="en-US" sz="1800" dirty="0">
                <a:effectLst/>
                <a:latin typeface="Arial" panose="020B0604020202020204" pitchFamily="34" charset="0"/>
                <a:ea typeface="Arial" panose="020B0604020202020204" pitchFamily="34" charset="0"/>
              </a:rPr>
              <a:t>esigned &amp; developed an emotion-based music recommendation system using face recognition System.</a:t>
            </a:r>
          </a:p>
          <a:p>
            <a:pPr marL="0" indent="0" algn="just">
              <a:buNone/>
            </a:pPr>
            <a:endParaRPr lang="en-US" sz="1800" dirty="0">
              <a:effectLst/>
              <a:latin typeface="Arial" panose="020B0604020202020204" pitchFamily="34" charset="0"/>
              <a:ea typeface="Arial" panose="020B0604020202020204" pitchFamily="34" charset="0"/>
            </a:endParaRPr>
          </a:p>
          <a:p>
            <a:pPr algn="just"/>
            <a:r>
              <a:rPr lang="en-US" sz="1800" dirty="0">
                <a:effectLst/>
                <a:latin typeface="Arial" panose="020B0604020202020204" pitchFamily="34" charset="0"/>
                <a:ea typeface="Arial" panose="020B0604020202020204" pitchFamily="34" charset="0"/>
              </a:rPr>
              <a:t>Thus, the proposed system presents Face based emotion recognition system to detect the emotions and play music from the emotion detected.</a:t>
            </a:r>
            <a:endParaRPr lang="en-IN" sz="1800" dirty="0">
              <a:effectLst/>
              <a:latin typeface="Arial" panose="020B0604020202020204" pitchFamily="34" charset="0"/>
              <a:ea typeface="Arial" panose="020B0604020202020204" pitchFamily="34" charset="0"/>
            </a:endParaRPr>
          </a:p>
          <a:p>
            <a:pPr algn="just"/>
            <a:endParaRPr lang="en-IN" dirty="0"/>
          </a:p>
        </p:txBody>
      </p:sp>
      <p:pic>
        <p:nvPicPr>
          <p:cNvPr id="1026" name="Picture 2" descr="106,839 BEST Scope IMAGES, STOCK PHOTOS &amp;amp; VECTORS | Adobe Stock">
            <a:extLst>
              <a:ext uri="{FF2B5EF4-FFF2-40B4-BE49-F238E27FC236}">
                <a16:creationId xmlns:a16="http://schemas.microsoft.com/office/drawing/2014/main" id="{B0BAED8C-088B-4159-A19A-6458E13A1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218" y="689263"/>
            <a:ext cx="6086475" cy="501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55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quirements Analysis - Assignment Point">
            <a:extLst>
              <a:ext uri="{FF2B5EF4-FFF2-40B4-BE49-F238E27FC236}">
                <a16:creationId xmlns:a16="http://schemas.microsoft.com/office/drawing/2014/main" id="{48B8E42D-9DD9-45FE-9CEB-C7F824378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235" y="1662617"/>
            <a:ext cx="7065530" cy="353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7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01BD-5553-48B9-B8E2-53A75736C6EF}"/>
              </a:ext>
            </a:extLst>
          </p:cNvPr>
          <p:cNvSpPr>
            <a:spLocks noGrp="1"/>
          </p:cNvSpPr>
          <p:nvPr>
            <p:ph type="title"/>
          </p:nvPr>
        </p:nvSpPr>
        <p:spPr>
          <a:xfrm>
            <a:off x="951345" y="431224"/>
            <a:ext cx="3595255" cy="900257"/>
          </a:xfrm>
        </p:spPr>
        <p:txBody>
          <a:bodyPr/>
          <a:lstStyle/>
          <a:p>
            <a:r>
              <a:rPr lang="en-GB" dirty="0"/>
              <a:t>Requirements:</a:t>
            </a:r>
            <a:endParaRPr lang="en-IN" dirty="0"/>
          </a:p>
        </p:txBody>
      </p:sp>
      <p:sp>
        <p:nvSpPr>
          <p:cNvPr id="3" name="Content Placeholder 2">
            <a:extLst>
              <a:ext uri="{FF2B5EF4-FFF2-40B4-BE49-F238E27FC236}">
                <a16:creationId xmlns:a16="http://schemas.microsoft.com/office/drawing/2014/main" id="{353D7579-B77A-4EB8-89C2-69BA6A9023CE}"/>
              </a:ext>
            </a:extLst>
          </p:cNvPr>
          <p:cNvSpPr>
            <a:spLocks noGrp="1"/>
          </p:cNvSpPr>
          <p:nvPr>
            <p:ph idx="1"/>
          </p:nvPr>
        </p:nvSpPr>
        <p:spPr>
          <a:xfrm>
            <a:off x="247074" y="1682463"/>
            <a:ext cx="11058236" cy="4145484"/>
          </a:xfrm>
        </p:spPr>
        <p:txBody>
          <a:bodyPr>
            <a:normAutofit/>
          </a:bodyPr>
          <a:lstStyle/>
          <a:p>
            <a:pPr algn="just">
              <a:tabLst>
                <a:tab pos="2535555" algn="l"/>
              </a:tabLst>
            </a:pPr>
            <a:r>
              <a:rPr lang="en-US" sz="2000" dirty="0">
                <a:effectLst/>
                <a:latin typeface="Arial" panose="020B0604020202020204" pitchFamily="34" charset="0"/>
                <a:ea typeface="Arial" panose="020B0604020202020204" pitchFamily="34" charset="0"/>
              </a:rPr>
              <a:t>HARDWARE REQUIREMENTS:</a:t>
            </a:r>
          </a:p>
          <a:p>
            <a:pPr marL="0" indent="0" algn="just">
              <a:buNone/>
              <a:tabLst>
                <a:tab pos="2535555" algn="l"/>
              </a:tabLst>
            </a:pPr>
            <a:r>
              <a:rPr lang="en-US" sz="2000" dirty="0">
                <a:latin typeface="Arial" panose="020B0604020202020204" pitchFamily="34" charset="0"/>
                <a:ea typeface="Arial" panose="020B0604020202020204" pitchFamily="34" charset="0"/>
              </a:rPr>
              <a:t>      1) ANDRIOD DEVICE/EMULATOR</a:t>
            </a:r>
          </a:p>
          <a:p>
            <a:pPr marL="0" indent="0" algn="just">
              <a:buNone/>
              <a:tabLst>
                <a:tab pos="2535555" algn="l"/>
              </a:tabLst>
            </a:pPr>
            <a:r>
              <a:rPr lang="en-US" sz="2000" dirty="0">
                <a:latin typeface="Arial" panose="020B0604020202020204" pitchFamily="34" charset="0"/>
                <a:ea typeface="Arial" panose="020B0604020202020204" pitchFamily="34" charset="0"/>
              </a:rPr>
              <a:t>      2) </a:t>
            </a:r>
            <a:r>
              <a:rPr lang="en-US" sz="2000" dirty="0">
                <a:effectLst/>
                <a:latin typeface="Arial" panose="020B0604020202020204" pitchFamily="34" charset="0"/>
                <a:ea typeface="Arial" panose="020B0604020202020204" pitchFamily="34" charset="0"/>
              </a:rPr>
              <a:t>Android 8 or more.</a:t>
            </a:r>
          </a:p>
          <a:p>
            <a:pPr marL="0" indent="0" algn="just">
              <a:buNone/>
              <a:tabLst>
                <a:tab pos="2535555" algn="l"/>
              </a:tabLst>
            </a:pPr>
            <a:r>
              <a:rPr lang="en-US" sz="2000" dirty="0">
                <a:latin typeface="Arial" panose="020B0604020202020204" pitchFamily="34" charset="0"/>
                <a:ea typeface="Arial" panose="020B0604020202020204" pitchFamily="34" charset="0"/>
              </a:rPr>
              <a:t>      3) Min of 4GB RAM in device.</a:t>
            </a:r>
          </a:p>
          <a:p>
            <a:pPr marL="0" indent="0" algn="just">
              <a:buNone/>
              <a:tabLst>
                <a:tab pos="2535555" algn="l"/>
              </a:tabLst>
            </a:pPr>
            <a:endParaRPr lang="en-US" sz="2000" dirty="0">
              <a:latin typeface="Arial" panose="020B0604020202020204" pitchFamily="34" charset="0"/>
              <a:ea typeface="Arial" panose="020B0604020202020204" pitchFamily="34" charset="0"/>
            </a:endParaRPr>
          </a:p>
          <a:p>
            <a:pPr algn="just">
              <a:tabLst>
                <a:tab pos="2535555" algn="l"/>
              </a:tabLst>
            </a:pPr>
            <a:r>
              <a:rPr lang="en-US" sz="2000" dirty="0">
                <a:effectLst/>
                <a:latin typeface="Arial" panose="020B0604020202020204" pitchFamily="34" charset="0"/>
                <a:ea typeface="Arial" panose="020B0604020202020204" pitchFamily="34" charset="0"/>
              </a:rPr>
              <a:t>SOFTWARE REQUIREMENTS:</a:t>
            </a:r>
          </a:p>
          <a:p>
            <a:pPr marL="0" indent="0" algn="just">
              <a:buNone/>
              <a:tabLst>
                <a:tab pos="2535555" algn="l"/>
              </a:tabLst>
            </a:pPr>
            <a:r>
              <a:rPr lang="en-US" sz="2000" dirty="0">
                <a:latin typeface="Arial" panose="020B0604020202020204" pitchFamily="34" charset="0"/>
                <a:ea typeface="Arial" panose="020B0604020202020204" pitchFamily="34" charset="0"/>
              </a:rPr>
              <a:t>      1) </a:t>
            </a:r>
            <a:r>
              <a:rPr lang="en-US" sz="2000" dirty="0" err="1">
                <a:latin typeface="Arial" panose="020B0604020202020204" pitchFamily="34" charset="0"/>
                <a:ea typeface="Arial" panose="020B0604020202020204" pitchFamily="34" charset="0"/>
              </a:rPr>
              <a:t>VSCode</a:t>
            </a:r>
            <a:r>
              <a:rPr lang="en-US" sz="2000" dirty="0">
                <a:latin typeface="Arial" panose="020B0604020202020204" pitchFamily="34" charset="0"/>
                <a:ea typeface="Arial" panose="020B0604020202020204" pitchFamily="34" charset="0"/>
              </a:rPr>
              <a:t>/Android Studio for making any development changes</a:t>
            </a:r>
          </a:p>
          <a:p>
            <a:pPr marL="0" indent="0" algn="just">
              <a:buNone/>
              <a:tabLst>
                <a:tab pos="2535555" algn="l"/>
              </a:tabLst>
            </a:pPr>
            <a:r>
              <a:rPr lang="en-US" sz="2000" dirty="0">
                <a:latin typeface="Arial" panose="020B0604020202020204" pitchFamily="34" charset="0"/>
                <a:ea typeface="Arial" panose="020B0604020202020204" pitchFamily="34" charset="0"/>
              </a:rPr>
              <a:t>      2) Flutter SDK 2.5 or more.</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2208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1252</Words>
  <Application>Microsoft Office PowerPoint</Application>
  <PresentationFormat>Widescreen</PresentationFormat>
  <Paragraphs>124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Agency FB</vt:lpstr>
      <vt:lpstr>Arial</vt:lpstr>
      <vt:lpstr>Calibri</vt:lpstr>
      <vt:lpstr>Calibri Light</vt:lpstr>
      <vt:lpstr>Symbol</vt:lpstr>
      <vt:lpstr>Times New Roman</vt:lpstr>
      <vt:lpstr>Office Theme</vt:lpstr>
      <vt:lpstr>SONG RECOMMENDER USING FACIAL EXPRESSION</vt:lpstr>
      <vt:lpstr>PROBLEM STATEMENT :</vt:lpstr>
      <vt:lpstr>PowerPoint Presentation</vt:lpstr>
      <vt:lpstr>PowerPoint Presentation</vt:lpstr>
      <vt:lpstr>PowerPoint Presentation</vt:lpstr>
      <vt:lpstr>ABSTRACT:</vt:lpstr>
      <vt:lpstr>Scope:</vt:lpstr>
      <vt:lpstr>PowerPoint Presentation</vt:lpstr>
      <vt:lpstr>Requirements:</vt:lpstr>
      <vt:lpstr>Requirements:</vt:lpstr>
      <vt:lpstr>IDEATION MAP</vt:lpstr>
      <vt:lpstr>PROPOSED WORK:</vt:lpstr>
      <vt:lpstr>ACTIVITY DIAGRAM:   SEQUENCE DIAGRAM:</vt:lpstr>
      <vt:lpstr>PowerPoint Presentation</vt:lpstr>
      <vt:lpstr>Tools used:</vt:lpstr>
      <vt:lpstr>UI/UX</vt:lpstr>
      <vt:lpstr>PROCESS:</vt:lpstr>
      <vt:lpstr>PROCESS:</vt:lpstr>
      <vt:lpstr>PowerPoint Presentation</vt:lpstr>
      <vt:lpstr>PROCESS:</vt:lpstr>
      <vt:lpstr>PROCESS:</vt:lpstr>
      <vt:lpstr>PROCESS:</vt:lpstr>
      <vt:lpstr>Results and Discussion</vt:lpstr>
      <vt:lpstr>Conclusion</vt:lpstr>
      <vt:lpstr>REFERENCES:   1) Spotify — Song Prediction and Recommendation System      by : Sunku Sowmya Sree      Source: https://medium.com/swlh/spotify-song-prediction-and-recommendation-system-b3bbc71398ad    2) Create Music Recommendation System Using Python      by : Ajinkya Khobragade      Source: https://towardsdatascience.com/create-music-recommendation-system-using-python-ce5401317159  [3] A Complete Guide to Adam and RMSprop Optimizer      By: Sanghvirajit     Source: https://medium.com/analytics-vidhya/a-complete-guide-to-adam-and-rmsprop-optimizer-75f4502d83be  [5] Dataset source      By: Kaggle website      Source: https://www.kaggle.com/c/challenges-in-representation-learning-facial-expression-recognition-challenge/data    </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SONG RECOMMENDER USING FACIAL EXPRESSION</dc:title>
  <dc:creator>Devaraj Sreeram</dc:creator>
  <cp:lastModifiedBy>HARIHARAN B P</cp:lastModifiedBy>
  <cp:revision>24</cp:revision>
  <dcterms:created xsi:type="dcterms:W3CDTF">2021-09-14T14:00:02Z</dcterms:created>
  <dcterms:modified xsi:type="dcterms:W3CDTF">2021-11-14T06:06:23Z</dcterms:modified>
</cp:coreProperties>
</file>