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44"/>
  </p:notesMasterIdLst>
  <p:sldIdLst>
    <p:sldId id="256" r:id="rId2"/>
    <p:sldId id="257" r:id="rId3"/>
    <p:sldId id="261" r:id="rId4"/>
    <p:sldId id="262" r:id="rId5"/>
    <p:sldId id="311" r:id="rId6"/>
    <p:sldId id="263" r:id="rId7"/>
    <p:sldId id="264" r:id="rId8"/>
    <p:sldId id="265" r:id="rId9"/>
    <p:sldId id="295" r:id="rId10"/>
    <p:sldId id="293" r:id="rId11"/>
    <p:sldId id="266" r:id="rId12"/>
    <p:sldId id="267" r:id="rId13"/>
    <p:sldId id="294" r:id="rId14"/>
    <p:sldId id="296" r:id="rId15"/>
    <p:sldId id="268" r:id="rId16"/>
    <p:sldId id="269" r:id="rId17"/>
    <p:sldId id="289" r:id="rId18"/>
    <p:sldId id="290" r:id="rId19"/>
    <p:sldId id="291" r:id="rId20"/>
    <p:sldId id="292" r:id="rId21"/>
    <p:sldId id="274" r:id="rId22"/>
    <p:sldId id="275" r:id="rId23"/>
    <p:sldId id="276" r:id="rId24"/>
    <p:sldId id="277" r:id="rId25"/>
    <p:sldId id="278" r:id="rId26"/>
    <p:sldId id="297" r:id="rId27"/>
    <p:sldId id="280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303" r:id="rId36"/>
    <p:sldId id="298" r:id="rId37"/>
    <p:sldId id="300" r:id="rId38"/>
    <p:sldId id="304" r:id="rId39"/>
    <p:sldId id="301" r:id="rId40"/>
    <p:sldId id="299" r:id="rId41"/>
    <p:sldId id="302" r:id="rId42"/>
    <p:sldId id="308" r:id="rId4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" y="-6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28DB8-B0B0-4145-B95A-E6A1D3B630EA}" type="datetimeFigureOut">
              <a:rPr lang="tr-TR" smtClean="0"/>
              <a:t>6.10.2023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167BE-5387-4651-BC78-7FF2850790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377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1’den</a:t>
            </a:r>
            <a:r>
              <a:rPr lang="tr-TR" sz="1200" spc="15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100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kadar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 sayıları</a:t>
            </a:r>
            <a:r>
              <a:rPr lang="tr-TR" sz="1200" spc="5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yazdıran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program</a:t>
            </a:r>
            <a:r>
              <a:rPr lang="tr-TR" sz="1200" spc="-4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akışını</a:t>
            </a:r>
            <a:r>
              <a:rPr lang="tr-TR" sz="1200" spc="-25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çiziniz</a:t>
            </a:r>
            <a:endParaRPr lang="tr-TR" sz="1200" dirty="0" smtClean="0">
              <a:latin typeface="Trebuchet MS"/>
              <a:cs typeface="Trebuchet M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167BE-5387-4651-BC78-7FF28507905A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08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İsim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ve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soyadınızı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ekrana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5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defa yazdıran </a:t>
            </a:r>
            <a:r>
              <a:rPr lang="tr-TR" sz="1200" spc="-71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programın algoritma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ve </a:t>
            </a:r>
            <a:r>
              <a:rPr lang="tr-TR" sz="1200" spc="-710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akış</a:t>
            </a:r>
            <a:r>
              <a:rPr lang="tr-TR" sz="1200" spc="-15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lang="tr-TR" sz="1200" dirty="0" smtClean="0">
                <a:solidFill>
                  <a:srgbClr val="202745"/>
                </a:solidFill>
                <a:latin typeface="Trebuchet MS"/>
                <a:cs typeface="Trebuchet MS"/>
              </a:rPr>
              <a:t>şemasını </a:t>
            </a:r>
            <a:r>
              <a:rPr lang="tr-TR" sz="12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yazın?</a:t>
            </a:r>
            <a:endParaRPr lang="tr-TR" sz="1200" dirty="0" smtClean="0">
              <a:latin typeface="Trebuchet MS"/>
              <a:cs typeface="Trebuchet MS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167BE-5387-4651-BC78-7FF28507905A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934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1+2..10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167BE-5387-4651-BC78-7FF28507905A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22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11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0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77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72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24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620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4679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994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40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2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29536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44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27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810891" y="3276600"/>
            <a:ext cx="552005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lang="tr-TR"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Dr. </a:t>
            </a:r>
            <a:r>
              <a:rPr lang="tr-TR" sz="2000" dirty="0" err="1" smtClean="0">
                <a:solidFill>
                  <a:srgbClr val="202745"/>
                </a:solidFill>
                <a:latin typeface="Microsoft Sans Serif"/>
                <a:cs typeface="Microsoft Sans Serif"/>
              </a:rPr>
              <a:t>Öğr</a:t>
            </a:r>
            <a:r>
              <a:rPr lang="tr-TR"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. Üyesi</a:t>
            </a:r>
            <a:r>
              <a:rPr sz="2000" spc="-2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lang="tr-TR" sz="2000" spc="-5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Hasan YETİŞ</a:t>
            </a:r>
            <a:endParaRPr sz="2000" dirty="0">
              <a:latin typeface="Microsoft Sans Serif"/>
              <a:cs typeface="Microsoft Sans Serif"/>
            </a:endParaRPr>
          </a:p>
          <a:p>
            <a:pPr marL="1905" algn="ctr">
              <a:lnSpc>
                <a:spcPct val="100000"/>
              </a:lnSpc>
              <a:spcBef>
                <a:spcPts val="480"/>
              </a:spcBef>
            </a:pPr>
            <a:r>
              <a:rPr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20</a:t>
            </a:r>
            <a:r>
              <a:rPr lang="tr-TR"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23</a:t>
            </a:r>
            <a:r>
              <a:rPr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-20</a:t>
            </a:r>
            <a:r>
              <a:rPr lang="tr-TR" sz="200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24</a:t>
            </a:r>
            <a:r>
              <a:rPr sz="2000" spc="-35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02745"/>
                </a:solidFill>
                <a:latin typeface="Microsoft Sans Serif"/>
                <a:cs typeface="Microsoft Sans Serif"/>
              </a:rPr>
              <a:t>Güz</a:t>
            </a:r>
            <a:r>
              <a:rPr sz="2000" spc="-20" dirty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02745"/>
                </a:solidFill>
                <a:latin typeface="Microsoft Sans Serif"/>
                <a:cs typeface="Microsoft Sans Serif"/>
              </a:rPr>
              <a:t>Dönemi</a:t>
            </a:r>
            <a:endParaRPr sz="20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spc="15" dirty="0">
                <a:solidFill>
                  <a:srgbClr val="202745"/>
                </a:solidFill>
                <a:latin typeface="Microsoft Sans Serif"/>
                <a:cs typeface="Microsoft Sans Serif"/>
              </a:rPr>
              <a:t>Fırat</a:t>
            </a:r>
            <a:r>
              <a:rPr sz="2000" dirty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02745"/>
                </a:solidFill>
                <a:latin typeface="Microsoft Sans Serif"/>
                <a:cs typeface="Microsoft Sans Serif"/>
              </a:rPr>
              <a:t>Üniversitesi</a:t>
            </a:r>
            <a:r>
              <a:rPr sz="2000" spc="10" dirty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02745"/>
                </a:solidFill>
                <a:latin typeface="Microsoft Sans Serif"/>
                <a:cs typeface="Microsoft Sans Serif"/>
              </a:rPr>
              <a:t>Bilgisayar</a:t>
            </a:r>
            <a:r>
              <a:rPr sz="2000" spc="25" dirty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02745"/>
                </a:solidFill>
                <a:latin typeface="Microsoft Sans Serif"/>
                <a:cs typeface="Microsoft Sans Serif"/>
              </a:rPr>
              <a:t>Mühendisliği</a:t>
            </a:r>
            <a:r>
              <a:rPr sz="2000" spc="10" dirty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202745"/>
                </a:solidFill>
                <a:latin typeface="Microsoft Sans Serif"/>
                <a:cs typeface="Microsoft Sans Serif"/>
              </a:rPr>
              <a:t>Bölümü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1158265" y="5972132"/>
            <a:ext cx="7238365" cy="719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lang="tr-TR" spc="-5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Prof. Dr. İlhan</a:t>
            </a:r>
            <a:r>
              <a:rPr lang="tr-TR" spc="-11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 </a:t>
            </a:r>
            <a:r>
              <a:rPr lang="tr-TR" spc="-30" dirty="0" err="1" smtClean="0">
                <a:solidFill>
                  <a:srgbClr val="202745"/>
                </a:solidFill>
                <a:latin typeface="Microsoft Sans Serif"/>
                <a:cs typeface="Microsoft Sans Serif"/>
              </a:rPr>
              <a:t>AYDIN’ın</a:t>
            </a:r>
            <a:r>
              <a:rPr lang="tr-TR" spc="-30" dirty="0" smtClean="0">
                <a:solidFill>
                  <a:srgbClr val="202745"/>
                </a:solidFill>
                <a:latin typeface="Microsoft Sans Serif"/>
                <a:cs typeface="Microsoft Sans Serif"/>
              </a:rPr>
              <a:t> sunumlarından uyarlanmıştır.</a:t>
            </a:r>
            <a:endParaRPr lang="tr-TR" dirty="0">
              <a:latin typeface="Microsoft Sans Serif"/>
              <a:cs typeface="Microsoft Sans Serif"/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1158265" y="1902818"/>
            <a:ext cx="6947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latin typeface="Bahnschrift Condensed" panose="020B0502040204020203" pitchFamily="34" charset="0"/>
              </a:rPr>
              <a:t>ALGORİTMA VE PROGRAMLAMA 1 </a:t>
            </a:r>
            <a:endParaRPr lang="tr-TR" sz="4800" b="1" dirty="0">
              <a:latin typeface="Bahnschrift Condensed" panose="020B0502040204020203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3804523" y="1081311"/>
            <a:ext cx="15327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800" dirty="0">
                <a:latin typeface="Bahnschrift Condensed" panose="020B0502040204020203" pitchFamily="34" charset="0"/>
              </a:rPr>
              <a:t>BMÜ111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33474" y="1355523"/>
            <a:ext cx="8010525" cy="2066976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61950" marR="770255" indent="-349250">
              <a:lnSpc>
                <a:spcPct val="87900"/>
              </a:lnSpc>
              <a:spcBef>
                <a:spcPts val="570"/>
              </a:spcBef>
              <a:buFont typeface="Wingdings" panose="05000000000000000000" pitchFamily="2" charset="2"/>
              <a:buChar char="Ø"/>
            </a:pPr>
            <a:r>
              <a:rPr sz="2000" spc="-1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Derleyici</a:t>
            </a:r>
            <a:r>
              <a:rPr sz="2000" spc="6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yüksek</a:t>
            </a:r>
            <a:r>
              <a:rPr sz="20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0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bir</a:t>
            </a:r>
            <a:r>
              <a:rPr sz="20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programı</a:t>
            </a:r>
            <a:r>
              <a:rPr sz="20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bilgisayarın</a:t>
            </a:r>
            <a:r>
              <a:rPr lang="tr-TR" sz="20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5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ça</a:t>
            </a:r>
            <a:r>
              <a:rPr sz="2000" spc="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lıştırabildiği</a:t>
            </a:r>
            <a:r>
              <a:rPr sz="2000" spc="6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daha</a:t>
            </a:r>
            <a:r>
              <a:rPr sz="20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düşük </a:t>
            </a:r>
            <a:r>
              <a:rPr sz="2000" spc="-6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0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bir</a:t>
            </a:r>
            <a:r>
              <a:rPr sz="20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programa</a:t>
            </a:r>
            <a:r>
              <a:rPr sz="20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0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dönüştürür.</a:t>
            </a:r>
            <a:endParaRPr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55600" marR="5080" indent="-342900">
              <a:lnSpc>
                <a:spcPct val="87900"/>
              </a:lnSpc>
              <a:spcBef>
                <a:spcPts val="340"/>
              </a:spcBef>
              <a:buFont typeface="Wingdings" panose="05000000000000000000" pitchFamily="2" charset="2"/>
              <a:buChar char="Ø"/>
            </a:pPr>
            <a:r>
              <a:rPr lang="tr-TR" sz="2000" spc="-5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Kaynak kod, ileri seviye programlama dili ile oluşturulan koda verilen isimdir</a:t>
            </a:r>
            <a:r>
              <a:rPr sz="2000" i="1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55600" indent="-342900">
              <a:lnSpc>
                <a:spcPts val="3395"/>
              </a:lnSpc>
              <a:buFont typeface="Wingdings" panose="05000000000000000000" pitchFamily="2" charset="2"/>
              <a:buChar char="Ø"/>
            </a:pPr>
            <a:r>
              <a:rPr lang="tr-TR" sz="20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Makinelerin anlayabileceği hale çevrilen kod program olarak çağrılabilir.</a:t>
            </a:r>
            <a:endParaRPr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Compiler - HPC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74"/>
          <a:stretch/>
        </p:blipFill>
        <p:spPr bwMode="auto">
          <a:xfrm>
            <a:off x="812483" y="4038600"/>
            <a:ext cx="8001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066800" y="5562600"/>
            <a:ext cx="20574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derleyici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79970" y="1160472"/>
            <a:ext cx="8295005" cy="5304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tr-TR" sz="2200" dirty="0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</a:t>
            </a:r>
            <a:r>
              <a:rPr lang="tr-TR" sz="2200" spc="-5" dirty="0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10" dirty="0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</a:t>
            </a:r>
            <a:endParaRPr lang="tr-TR" sz="2200" dirty="0" smtClean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32740">
              <a:spcBef>
                <a:spcPts val="45"/>
              </a:spcBef>
            </a:pPr>
            <a:r>
              <a:rPr lang="tr-TR" sz="2200" spc="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*Geçerli</a:t>
            </a:r>
            <a:r>
              <a:rPr lang="tr-TR" sz="2200" spc="-5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programı</a:t>
            </a:r>
            <a:endParaRPr lang="tr-TR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78460"/>
            <a:r>
              <a:rPr sz="2200" spc="3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Programın</a:t>
            </a:r>
            <a:r>
              <a:rPr sz="2200" spc="-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kullandığı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veriyi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78460">
              <a:spcBef>
                <a:spcPts val="60"/>
              </a:spcBef>
            </a:pPr>
            <a:r>
              <a:rPr sz="2200" spc="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*Ara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hesaplamaların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sonuçlarını</a:t>
            </a:r>
            <a:r>
              <a:rPr sz="22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tutar.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8419">
              <a:spcBef>
                <a:spcPts val="70"/>
              </a:spcBef>
            </a:pPr>
            <a:r>
              <a:rPr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sz="2200" spc="-229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Genellikle</a:t>
            </a:r>
            <a:r>
              <a:rPr sz="2200" spc="4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Megabyte</a:t>
            </a:r>
            <a:r>
              <a:rPr sz="22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veya</a:t>
            </a: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Gigabyte</a:t>
            </a:r>
            <a:r>
              <a:rPr sz="22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ile</a:t>
            </a: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ifade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edilir.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 GB</a:t>
            </a:r>
            <a:r>
              <a:rPr sz="2200" spc="6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RAM)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78460">
              <a:spcBef>
                <a:spcPts val="65"/>
              </a:spcBef>
              <a:tabLst>
                <a:tab pos="1265555" algn="l"/>
              </a:tabLst>
            </a:pP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*RAM	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rastgele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erişilebilir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hafızanın(</a:t>
            </a:r>
            <a:r>
              <a:rPr sz="2200" i="1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random</a:t>
            </a:r>
            <a:r>
              <a:rPr sz="2200" i="1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access</a:t>
            </a:r>
            <a:r>
              <a:rPr sz="2200" i="1" spc="-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memory)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61340"/>
            <a:r>
              <a:rPr sz="2200" i="1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kısaltmasıdır.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78460">
              <a:spcBef>
                <a:spcPts val="180"/>
              </a:spcBef>
            </a:pP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*Byte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hafızanın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büyüklüğünü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ifade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eder</a:t>
            </a:r>
          </a:p>
          <a:p>
            <a:pPr marL="158115">
              <a:spcBef>
                <a:spcPts val="145"/>
              </a:spcBef>
            </a:pPr>
            <a:endParaRPr lang="tr-TR" sz="2200" spc="5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spcBef>
                <a:spcPts val="495"/>
              </a:spcBef>
            </a:pPr>
            <a:r>
              <a:rPr sz="2200" spc="-16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114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İkincil</a:t>
            </a:r>
            <a:r>
              <a:rPr sz="2200" spc="10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hafıza</a:t>
            </a:r>
            <a:r>
              <a:rPr sz="2200" spc="-5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olarak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ifade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edilir.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spcBef>
                <a:spcPts val="1080"/>
              </a:spcBef>
            </a:pP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 </a:t>
            </a:r>
            <a:r>
              <a:rPr sz="2200" spc="-1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Sabit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disk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sürücüler, disketler,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CD’ler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vb.</a:t>
            </a:r>
          </a:p>
          <a:p>
            <a:pPr marL="12700">
              <a:spcBef>
                <a:spcPts val="1080"/>
              </a:spcBef>
            </a:pP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9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Kalıcı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hafızadır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9085" marR="2694940" indent="-287020">
              <a:spcBef>
                <a:spcPts val="1080"/>
              </a:spcBef>
              <a:tabLst>
                <a:tab pos="2950210" algn="l"/>
              </a:tabLst>
            </a:pP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Genellikle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gigabyte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veya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terabyte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ile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ifade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sz="22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dilir</a:t>
            </a:r>
            <a:r>
              <a:rPr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(Örneğin 500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gigabyte</a:t>
            </a:r>
            <a:r>
              <a:rPr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Unvan 1"/>
          <p:cNvSpPr txBox="1">
            <a:spLocks/>
          </p:cNvSpPr>
          <p:nvPr/>
        </p:nvSpPr>
        <p:spPr>
          <a:xfrm>
            <a:off x="889495" y="381000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hafıza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14400" y="1044953"/>
            <a:ext cx="7543165" cy="1560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10"/>
              </a:lnSpc>
              <a:spcBef>
                <a:spcPts val="105"/>
              </a:spcBef>
            </a:pPr>
            <a:r>
              <a:rPr sz="2850" spc="1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Bir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bit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0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veya</a:t>
            </a:r>
            <a:r>
              <a:rPr sz="22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değerini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alan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sayıdır.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3204"/>
              </a:lnSpc>
            </a:pPr>
            <a:r>
              <a:rPr sz="2850" spc="1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Bir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byte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8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bitten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oluşur.</a:t>
            </a:r>
            <a:endParaRPr sz="2200" dirty="0">
              <a:latin typeface="Microsoft Sans Serif"/>
              <a:cs typeface="Microsoft Sans Serif"/>
            </a:endParaRPr>
          </a:p>
          <a:p>
            <a:pPr marL="12700">
              <a:lnSpc>
                <a:spcPts val="3115"/>
              </a:lnSpc>
            </a:pPr>
            <a:r>
              <a:rPr sz="2850" spc="2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Ana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hafızada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her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byte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hafızanın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adresi</a:t>
            </a:r>
            <a:r>
              <a:rPr sz="22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olarak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isimlendirilen</a:t>
            </a:r>
            <a:endParaRPr sz="2200" dirty="0">
              <a:latin typeface="Microsoft Sans Serif"/>
              <a:cs typeface="Microsoft Sans Serif"/>
            </a:endParaRPr>
          </a:p>
          <a:p>
            <a:pPr marL="194945">
              <a:lnSpc>
                <a:spcPts val="2445"/>
              </a:lnSpc>
            </a:pPr>
            <a:r>
              <a:rPr sz="2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numaralandırılmış</a:t>
            </a:r>
            <a:r>
              <a:rPr sz="22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bir</a:t>
            </a:r>
            <a:r>
              <a:rPr sz="22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yerde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bulunur.</a:t>
            </a:r>
            <a:endParaRPr sz="22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02216"/>
              </p:ext>
            </p:extLst>
          </p:nvPr>
        </p:nvGraphicFramePr>
        <p:xfrm>
          <a:off x="2107247" y="2743200"/>
          <a:ext cx="5157470" cy="3973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42"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Birim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Eşitlik</a:t>
                      </a: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Bit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Digit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(0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veya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1)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42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Bits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Kilobyte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42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Kilobytes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Megabyte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Megabytes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Gigabyte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Gigabytes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Terabyte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142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Terabytes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Petabyte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Petabytes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Exabyte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-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Exabytes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Zettabyte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Zettabytes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Yottabyte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14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1024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Yottabytes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34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Brontobyte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A7EA52"/>
                      </a:solidFill>
                      <a:prstDash val="solid"/>
                    </a:lnL>
                    <a:lnR w="12700">
                      <a:solidFill>
                        <a:srgbClr val="A7EA52"/>
                      </a:solidFill>
                      <a:prstDash val="solid"/>
                    </a:lnR>
                    <a:lnT w="12700">
                      <a:solidFill>
                        <a:srgbClr val="A7EA52"/>
                      </a:solidFill>
                      <a:prstDash val="solid"/>
                    </a:lnT>
                    <a:lnB w="12700">
                      <a:solidFill>
                        <a:srgbClr val="A7EA52"/>
                      </a:solidFill>
                      <a:prstDash val="solid"/>
                    </a:lnB>
                    <a:solidFill>
                      <a:srgbClr val="F0F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Unvan 1"/>
          <p:cNvSpPr txBox="1">
            <a:spLocks/>
          </p:cNvSpPr>
          <p:nvPr/>
        </p:nvSpPr>
        <p:spPr>
          <a:xfrm>
            <a:off x="869111" y="332918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err="1" smtClean="0">
                <a:latin typeface="Bahnschrift Condensed" panose="020B0502040204020203" pitchFamily="34" charset="0"/>
              </a:rPr>
              <a:t>Bİt</a:t>
            </a:r>
            <a:r>
              <a:rPr lang="tr-TR" sz="4800" dirty="0" smtClean="0">
                <a:latin typeface="Bahnschrift Condensed" panose="020B0502040204020203" pitchFamily="34" charset="0"/>
              </a:rPr>
              <a:t>, </a:t>
            </a:r>
            <a:r>
              <a:rPr lang="tr-TR" sz="4800" dirty="0" err="1" smtClean="0">
                <a:latin typeface="Bahnschrift Condensed" panose="020B0502040204020203" pitchFamily="34" charset="0"/>
              </a:rPr>
              <a:t>byte</a:t>
            </a:r>
            <a:r>
              <a:rPr lang="tr-TR" sz="4800" dirty="0" smtClean="0">
                <a:latin typeface="Bahnschrift Condensed" panose="020B0502040204020203" pitchFamily="34" charset="0"/>
              </a:rPr>
              <a:t> ve adresler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/>
          <p:cNvSpPr txBox="1">
            <a:spLocks/>
          </p:cNvSpPr>
          <p:nvPr/>
        </p:nvSpPr>
        <p:spPr>
          <a:xfrm>
            <a:off x="869111" y="332918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Değişkenler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63713"/>
            <a:ext cx="4495800" cy="417982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8600"/>
            <a:ext cx="26003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/>
          <p:cNvSpPr txBox="1">
            <a:spLocks/>
          </p:cNvSpPr>
          <p:nvPr/>
        </p:nvSpPr>
        <p:spPr>
          <a:xfrm>
            <a:off x="869111" y="332918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Değişkenler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925" y="1452667"/>
            <a:ext cx="4495800" cy="4179824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832577" y="1452667"/>
            <a:ext cx="388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8 bit = 1 </a:t>
            </a:r>
            <a:r>
              <a:rPr lang="tr-TR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</a:t>
            </a: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16 bit = 2 </a:t>
            </a:r>
            <a:r>
              <a:rPr lang="tr-TR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</a:t>
            </a: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24 bit = 2byte…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Aşağıda 1 </a:t>
            </a:r>
            <a:r>
              <a:rPr lang="tr-TR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</a:t>
            </a: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ile ifade edilen 2 farklı veri tipi bulunmaktadır: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Tam sayı: 65 -&gt; 01000001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Karakter: A   -&gt; 01000001 (ASCII karakter kodunda karşılığı 65’tir)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Bilgisayarların bu verileri yorumlayabilmesi için verinin tipini bilmesi gerekir.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Bunun için kullanılan değişken tipini belirlemek veya tahmin etmek gerekir. </a:t>
            </a:r>
            <a:endParaRPr lang="tr-TR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2000" y="1219200"/>
            <a:ext cx="8382000" cy="519898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17500" marR="782955" indent="-182880">
              <a:lnSpc>
                <a:spcPct val="85800"/>
              </a:lnSpc>
              <a:spcBef>
                <a:spcPts val="590"/>
              </a:spcBef>
            </a:pP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*Bütün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veri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türleri</a:t>
            </a:r>
            <a:r>
              <a:rPr sz="22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(sayılar,</a:t>
            </a: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harfler,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kelimeler,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ses,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görüntü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 </a:t>
            </a:r>
            <a:r>
              <a:rPr sz="2200" spc="-5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programlar)</a:t>
            </a:r>
            <a:r>
              <a:rPr sz="22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1’ler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ile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kodlanır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depolanır.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33985">
              <a:lnSpc>
                <a:spcPts val="3335"/>
              </a:lnSpc>
            </a:pP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*Bir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byte’tan</a:t>
            </a: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daha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fazla</a:t>
            </a: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alan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gerektiğinde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ardışık</a:t>
            </a:r>
            <a:r>
              <a:rPr sz="220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byte’lar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kullanılır.</a:t>
            </a:r>
          </a:p>
          <a:p>
            <a:pPr marL="203200">
              <a:lnSpc>
                <a:spcPct val="100000"/>
              </a:lnSpc>
              <a:spcBef>
                <a:spcPts val="1185"/>
              </a:spcBef>
            </a:pPr>
            <a:r>
              <a:rPr sz="2200" spc="-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DOSYALAR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9085" marR="632460" indent="-287020">
              <a:lnSpc>
                <a:spcPts val="2810"/>
              </a:lnSpc>
              <a:spcBef>
                <a:spcPts val="2015"/>
              </a:spcBef>
            </a:pPr>
            <a:r>
              <a:rPr sz="2200" spc="-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Yardımcı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hafızada</a:t>
            </a:r>
            <a:r>
              <a:rPr sz="22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byte’ların</a:t>
            </a: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büyük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bir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grubu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dosya </a:t>
            </a:r>
            <a:r>
              <a:rPr sz="2200" spc="-6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olarak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isimlendirilir.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alar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isimlere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hipti</a:t>
            </a: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299085" marR="1242060" indent="-287020">
              <a:lnSpc>
                <a:spcPts val="2810"/>
              </a:lnSpc>
              <a:spcBef>
                <a:spcPts val="1270"/>
              </a:spcBef>
            </a:pPr>
            <a:r>
              <a:rPr sz="2200" spc="-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yal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kla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ö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 ve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dizi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olara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isimlendirilen 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gruplarda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toplanır.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spc="-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programları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dosyalarda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depolanır.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99085" marR="417195" indent="-287020">
              <a:lnSpc>
                <a:spcPts val="2810"/>
              </a:lnSpc>
              <a:spcBef>
                <a:spcPts val="1265"/>
              </a:spcBef>
            </a:pPr>
            <a:r>
              <a:rPr sz="2200" spc="-18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-1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çalıştırılacağı</a:t>
            </a:r>
            <a:r>
              <a:rPr sz="22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zaman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yardımcı 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hafızadan </a:t>
            </a:r>
            <a:r>
              <a:rPr sz="2200" spc="-6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hafızaya</a:t>
            </a: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kopyalanır.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869111" y="332918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Veri depolaması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40969" y="1447800"/>
            <a:ext cx="7798231" cy="3700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225"/>
              </a:lnSpc>
              <a:spcBef>
                <a:spcPts val="105"/>
              </a:spcBef>
            </a:pPr>
            <a:r>
              <a:rPr sz="2850" dirty="0">
                <a:latin typeface="Georgia"/>
                <a:cs typeface="Georgia"/>
              </a:rPr>
              <a:t>*</a:t>
            </a:r>
            <a:r>
              <a:rPr sz="2200" dirty="0">
                <a:latin typeface="Microsoft Sans Serif"/>
                <a:cs typeface="Microsoft Sans Serif"/>
              </a:rPr>
              <a:t>Bilgisayarda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veriler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0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1’ler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ile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saklanırken,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0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ve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1’leri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 err="1" smtClean="0">
                <a:latin typeface="Microsoft Sans Serif"/>
                <a:cs typeface="Microsoft Sans Serif"/>
              </a:rPr>
              <a:t>kullanarak</a:t>
            </a:r>
            <a:r>
              <a:rPr lang="tr-TR" sz="2200" spc="-5" dirty="0" smtClean="0">
                <a:latin typeface="Microsoft Sans Serif"/>
                <a:cs typeface="Microsoft Sans Serif"/>
              </a:rPr>
              <a:t> </a:t>
            </a:r>
            <a:r>
              <a:rPr sz="2200" spc="-5" dirty="0" smtClean="0">
                <a:latin typeface="Microsoft Sans Serif"/>
                <a:cs typeface="Microsoft Sans Serif"/>
              </a:rPr>
              <a:t>program</a:t>
            </a:r>
            <a:r>
              <a:rPr sz="2200" spc="20" dirty="0" smtClean="0">
                <a:latin typeface="Microsoft Sans Serif"/>
                <a:cs typeface="Microsoft Sans Serif"/>
              </a:rPr>
              <a:t> </a:t>
            </a:r>
            <a:r>
              <a:rPr sz="2200" spc="30" dirty="0">
                <a:latin typeface="Microsoft Sans Serif"/>
                <a:cs typeface="Microsoft Sans Serif"/>
              </a:rPr>
              <a:t>yazımı</a:t>
            </a:r>
            <a:r>
              <a:rPr sz="2200" spc="45" dirty="0">
                <a:latin typeface="Microsoft Sans Serif"/>
                <a:cs typeface="Microsoft Sans Serif"/>
              </a:rPr>
              <a:t> </a:t>
            </a:r>
            <a:r>
              <a:rPr sz="2200" spc="-20" dirty="0">
                <a:latin typeface="Microsoft Sans Serif"/>
                <a:cs typeface="Microsoft Sans Serif"/>
              </a:rPr>
              <a:t>zordur.</a:t>
            </a:r>
            <a:endParaRPr sz="2200" dirty="0">
              <a:latin typeface="Microsoft Sans Serif"/>
              <a:cs typeface="Microsoft Sans Serif"/>
            </a:endParaRPr>
          </a:p>
          <a:p>
            <a:pPr marL="195580" marR="1015365" indent="-183515">
              <a:lnSpc>
                <a:spcPct val="85800"/>
              </a:lnSpc>
              <a:spcBef>
                <a:spcPts val="440"/>
              </a:spcBef>
            </a:pPr>
            <a:r>
              <a:rPr sz="2850" spc="10" dirty="0">
                <a:latin typeface="Georgia"/>
                <a:cs typeface="Georgia"/>
              </a:rPr>
              <a:t>*</a:t>
            </a:r>
            <a:r>
              <a:rPr sz="2200" spc="10" dirty="0">
                <a:latin typeface="Microsoft Sans Serif"/>
                <a:cs typeface="Microsoft Sans Serif"/>
              </a:rPr>
              <a:t>Fakat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video,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ses,</a:t>
            </a:r>
            <a:r>
              <a:rPr sz="2200" spc="30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karakter,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programlar,</a:t>
            </a:r>
            <a:r>
              <a:rPr sz="2200" spc="6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harfler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ve</a:t>
            </a:r>
            <a:r>
              <a:rPr sz="2200" spc="40" dirty="0">
                <a:latin typeface="Microsoft Sans Serif"/>
                <a:cs typeface="Microsoft Sans Serif"/>
              </a:rPr>
              <a:t> </a:t>
            </a:r>
            <a:r>
              <a:rPr sz="2200" spc="15" dirty="0">
                <a:latin typeface="Microsoft Sans Serif"/>
                <a:cs typeface="Microsoft Sans Serif"/>
              </a:rPr>
              <a:t>sayıların </a:t>
            </a:r>
            <a:r>
              <a:rPr sz="2200" spc="-570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dönüşümü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otomatik</a:t>
            </a:r>
            <a:r>
              <a:rPr sz="2200" spc="5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yapılır.</a:t>
            </a:r>
          </a:p>
          <a:p>
            <a:pPr marL="163830">
              <a:lnSpc>
                <a:spcPct val="100000"/>
              </a:lnSpc>
              <a:spcBef>
                <a:spcPts val="555"/>
              </a:spcBef>
            </a:pPr>
            <a:endParaRPr lang="tr-TR" sz="3200" dirty="0" smtClean="0">
              <a:latin typeface="Microsoft Sans Serif"/>
              <a:cs typeface="Microsoft Sans Serif"/>
            </a:endParaRPr>
          </a:p>
          <a:p>
            <a:pPr marL="157480">
              <a:lnSpc>
                <a:spcPct val="100000"/>
              </a:lnSpc>
              <a:spcBef>
                <a:spcPts val="1285"/>
              </a:spcBef>
            </a:pPr>
            <a:r>
              <a:rPr sz="1600" spc="-160" dirty="0" smtClean="0">
                <a:latin typeface="Segoe UI Symbol"/>
                <a:cs typeface="Segoe UI Symbol"/>
              </a:rPr>
              <a:t>⯈</a:t>
            </a:r>
            <a:r>
              <a:rPr sz="1600" spc="130" dirty="0" smtClean="0">
                <a:latin typeface="Segoe UI Symbol"/>
                <a:cs typeface="Segoe UI Symbol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program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bilgisayar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için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çalıştırılacak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komut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setidir.</a:t>
            </a:r>
            <a:endParaRPr sz="2000" dirty="0">
              <a:latin typeface="Microsoft Sans Serif"/>
              <a:cs typeface="Microsoft Sans Serif"/>
            </a:endParaRPr>
          </a:p>
          <a:p>
            <a:pPr marL="443865" marR="31750" indent="-287020">
              <a:lnSpc>
                <a:spcPct val="100000"/>
              </a:lnSpc>
              <a:spcBef>
                <a:spcPts val="1080"/>
              </a:spcBef>
            </a:pPr>
            <a:r>
              <a:rPr sz="1600" spc="-160" dirty="0">
                <a:latin typeface="Segoe UI Symbol"/>
                <a:cs typeface="Segoe UI Symbol"/>
              </a:rPr>
              <a:t>⯈</a:t>
            </a:r>
            <a:r>
              <a:rPr sz="1600" spc="-140" dirty="0">
                <a:latin typeface="Segoe UI Symbol"/>
                <a:cs typeface="Segoe UI Symbol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Programları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günlük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hayatta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sıklıkla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kullanırız.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(email,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kelime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işlemciler,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video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oyunları,</a:t>
            </a:r>
            <a:r>
              <a:rPr sz="2000" dirty="0">
                <a:latin typeface="Microsoft Sans Serif"/>
                <a:cs typeface="Microsoft Sans Serif"/>
              </a:rPr>
              <a:t> banka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ATMleri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vb.)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Microsoft Sans Serif"/>
              <a:cs typeface="Microsoft Sans Serif"/>
            </a:endParaRPr>
          </a:p>
        </p:txBody>
      </p:sp>
      <p:sp>
        <p:nvSpPr>
          <p:cNvPr id="19" name="Unvan 1"/>
          <p:cNvSpPr txBox="1">
            <a:spLocks/>
          </p:cNvSpPr>
          <p:nvPr/>
        </p:nvSpPr>
        <p:spPr>
          <a:xfrm>
            <a:off x="869111" y="332918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Veri depolaması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Algoritma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8758" y="1676400"/>
            <a:ext cx="7633742" cy="43434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Algoritma belirli bir işi yapmak için tasarlanmış; giriş-çıkışları belirli, kesinlik içeren sıralı ve sonlu adımlar kümesidir. 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Algoritma Özellikleri:</a:t>
            </a:r>
          </a:p>
          <a:p>
            <a:pPr marL="539750" indent="90488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Girişleri-çıkışları belirli</a:t>
            </a:r>
          </a:p>
          <a:p>
            <a:pPr marL="539750" indent="90488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Kesinlik içermeli</a:t>
            </a:r>
          </a:p>
          <a:p>
            <a:pPr marL="539750" indent="90488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Sıralı ve sonlu adımlardan oluşmalı</a:t>
            </a:r>
          </a:p>
          <a:p>
            <a:pPr marL="539750" indent="90488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Gereksiz adımlardan arındırılmalı</a:t>
            </a:r>
          </a:p>
          <a:p>
            <a:pPr marL="539750" indent="90488">
              <a:buFont typeface="Wingdings" panose="05000000000000000000" pitchFamily="2" charset="2"/>
              <a:buChar char="Ø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Verimli çalışmalı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9859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Örnek 1- Girilen iki sayıdan büyük olanı ekrana yazdıran algoritma: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Başla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Sayı1 ve Sayı2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Sayı1 &gt; Sayı2 ise ekrana Sayı1 değerini yazdır. Adım 5’e git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Değilse ekrana Sayı2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Bitir</a:t>
            </a:r>
          </a:p>
          <a:p>
            <a:endParaRPr lang="tr-T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Algoritma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9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29363" y="2621432"/>
            <a:ext cx="7633742" cy="3593591"/>
          </a:xfrm>
        </p:spPr>
        <p:txBody>
          <a:bodyPr>
            <a:normAutofit/>
          </a:bodyPr>
          <a:lstStyle/>
          <a:p>
            <a:pPr marL="1227138" indent="-514350">
              <a:buFont typeface="+mj-lt"/>
              <a:buAutoNum type="arabicPeriod"/>
            </a:pPr>
            <a:r>
              <a:rPr lang="tr-TR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Başla</a:t>
            </a:r>
            <a:endParaRPr lang="tr-TR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sayı ve n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sonuç=1, sayaç=0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sonuç = sonuç*sayı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sayaç = sayaç + 1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sayaç &lt; n ise adım 4’e git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Değilse ekrana sonuç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Bitir</a:t>
            </a:r>
          </a:p>
          <a:p>
            <a:endParaRPr lang="tr-TR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Algoritma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328803" y="1694394"/>
                <a:ext cx="36475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803" y="1694394"/>
                <a:ext cx="3647504" cy="276999"/>
              </a:xfrm>
              <a:prstGeom prst="rect">
                <a:avLst/>
              </a:prstGeom>
              <a:blipFill>
                <a:blip r:embed="rId2"/>
                <a:stretch>
                  <a:fillRect l="-502" r="-1171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33" y="2041189"/>
            <a:ext cx="2787974" cy="182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1938686" y="2172315"/>
                <a:ext cx="3287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6" y="2172315"/>
                <a:ext cx="3287268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1938686" y="2182808"/>
                <a:ext cx="3287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86" y="2182808"/>
                <a:ext cx="3287268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295400" y="1128451"/>
                <a:ext cx="7086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Örnek 2- Girilen sayının üstel (n) değerinin alınması: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𝑆𝑎𝑦𝚤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tr-TR" dirty="0" smtClean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) </a:t>
                </a:r>
                <a:endParaRPr lang="tr-TR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128451"/>
                <a:ext cx="7086600" cy="369332"/>
              </a:xfrm>
              <a:prstGeom prst="rect">
                <a:avLst/>
              </a:prstGeom>
              <a:blipFill>
                <a:blip r:embed="rId6"/>
                <a:stretch>
                  <a:fillRect l="-775" t="-6557" b="-262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kdörtgen 8"/>
          <p:cNvSpPr/>
          <p:nvPr/>
        </p:nvSpPr>
        <p:spPr>
          <a:xfrm>
            <a:off x="5614130" y="1659331"/>
            <a:ext cx="88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5683614" y="1999297"/>
                <a:ext cx="24069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ç=1</m:t>
                      </m:r>
                    </m:oMath>
                  </m:oMathPara>
                </a14:m>
                <a:endParaRPr lang="tr-T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14" y="1999297"/>
                <a:ext cx="2406968" cy="553998"/>
              </a:xfrm>
              <a:prstGeom prst="rect">
                <a:avLst/>
              </a:prstGeom>
              <a:blipFill>
                <a:blip r:embed="rId7"/>
                <a:stretch>
                  <a:fillRect l="-3544" b="-164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7886411" y="2279575"/>
                <a:ext cx="12575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411" y="2279575"/>
                <a:ext cx="1257589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43872" y="2319968"/>
            <a:ext cx="261700" cy="1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6937" y="1205355"/>
            <a:ext cx="3072588" cy="4302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u="sng" spc="-5" dirty="0" err="1" smtClean="0">
                <a:solidFill>
                  <a:srgbClr val="000000"/>
                </a:solidFill>
                <a:latin typeface="Trebuchet MS"/>
                <a:cs typeface="Trebuchet MS"/>
              </a:rPr>
              <a:t>Dersin</a:t>
            </a:r>
            <a:r>
              <a:rPr sz="2700" u="sng" spc="-65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700" u="sng" spc="-5" dirty="0">
                <a:solidFill>
                  <a:srgbClr val="000000"/>
                </a:solidFill>
                <a:latin typeface="Trebuchet MS"/>
                <a:cs typeface="Trebuchet MS"/>
              </a:rPr>
              <a:t>amacı</a:t>
            </a:r>
            <a:endParaRPr sz="2700" u="sng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936" y="1752600"/>
            <a:ext cx="8930463" cy="4673523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675640" marR="759460" indent="-342900">
              <a:lnSpc>
                <a:spcPct val="66800"/>
              </a:lnSpc>
              <a:spcBef>
                <a:spcPts val="1355"/>
              </a:spcBef>
              <a:buFont typeface="Wingdings" panose="05000000000000000000" pitchFamily="2" charset="2"/>
              <a:buChar char="Ø"/>
            </a:pPr>
            <a:r>
              <a:rPr sz="2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Bilgisayarlara</a:t>
            </a:r>
            <a:r>
              <a:rPr sz="2400" spc="2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giriş,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algoritma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geliştirme,</a:t>
            </a:r>
            <a:r>
              <a:rPr sz="24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akış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şemaları</a:t>
            </a:r>
            <a:endParaRPr lang="tr-TR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640" marR="759460" indent="-342900">
              <a:lnSpc>
                <a:spcPct val="66800"/>
              </a:lnSpc>
              <a:spcBef>
                <a:spcPts val="1355"/>
              </a:spcBef>
              <a:buFont typeface="Wingdings" panose="05000000000000000000" pitchFamily="2" charset="2"/>
              <a:buChar char="Ø"/>
            </a:pPr>
            <a:r>
              <a:rPr sz="2400" spc="-1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Programlamaya</a:t>
            </a:r>
            <a:r>
              <a:rPr sz="24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giriş,</a:t>
            </a:r>
            <a:r>
              <a:rPr sz="24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diliyle</a:t>
            </a:r>
            <a:r>
              <a:rPr sz="24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</a:t>
            </a:r>
            <a:r>
              <a:rPr sz="24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yazma</a:t>
            </a:r>
            <a:endParaRPr lang="tr-TR" sz="2400" spc="-5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640" marR="759460" indent="-342900">
              <a:lnSpc>
                <a:spcPct val="66800"/>
              </a:lnSpc>
              <a:spcBef>
                <a:spcPts val="1355"/>
              </a:spcBef>
              <a:buFont typeface="Wingdings" panose="05000000000000000000" pitchFamily="2" charset="2"/>
              <a:buChar char="Ø"/>
            </a:pP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ts val="3295"/>
              </a:lnSpc>
            </a:pPr>
            <a:r>
              <a:rPr sz="2700" b="1" u="sng" dirty="0" err="1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Sizden</a:t>
            </a:r>
            <a:r>
              <a:rPr sz="2700" b="1" u="sng" spc="-35" dirty="0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700" b="1" u="sng" spc="-5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beklenen</a:t>
            </a:r>
            <a:endParaRPr sz="2700" b="1" u="sng" dirty="0">
              <a:solidFill>
                <a:srgbClr val="C0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Dersleri</a:t>
            </a:r>
            <a:r>
              <a:rPr sz="2400" spc="1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takip</a:t>
            </a:r>
            <a:r>
              <a:rPr sz="24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etmek (yoklama</a:t>
            </a:r>
            <a:r>
              <a:rPr sz="24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için değil,</a:t>
            </a:r>
            <a:r>
              <a:rPr sz="24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ders</a:t>
            </a:r>
            <a:r>
              <a:rPr sz="24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için</a:t>
            </a:r>
            <a:r>
              <a:rPr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r-TR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Derste</a:t>
            </a:r>
            <a:r>
              <a:rPr sz="24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aynı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anda</a:t>
            </a:r>
            <a:r>
              <a:rPr sz="24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sadece</a:t>
            </a:r>
            <a:r>
              <a:rPr sz="24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bir </a:t>
            </a:r>
            <a:r>
              <a:rPr sz="24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kişi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konuşur</a:t>
            </a:r>
            <a:endParaRPr lang="tr-TR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</a:t>
            </a:r>
            <a:r>
              <a:rPr sz="24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zaman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soru</a:t>
            </a:r>
            <a:r>
              <a:rPr sz="24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sorabilirsiniz</a:t>
            </a:r>
            <a:endParaRPr lang="tr-TR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Sadece</a:t>
            </a:r>
            <a:r>
              <a:rPr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soru</a:t>
            </a:r>
            <a:r>
              <a:rPr sz="24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sorarsanız</a:t>
            </a:r>
            <a:r>
              <a:rPr sz="24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cevap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alırsınız</a:t>
            </a:r>
            <a:r>
              <a:rPr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!</a:t>
            </a:r>
            <a:endParaRPr lang="tr-TR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Çok</a:t>
            </a:r>
            <a:r>
              <a:rPr sz="24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düşünmeniz,</a:t>
            </a:r>
            <a:r>
              <a:rPr sz="24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anlatılanların</a:t>
            </a:r>
            <a:r>
              <a:rPr sz="24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dışında</a:t>
            </a:r>
            <a:r>
              <a:rPr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-5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araştırma</a:t>
            </a:r>
            <a:r>
              <a:rPr lang="tr-TR"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332105">
              <a:lnSpc>
                <a:spcPts val="2880"/>
              </a:lnSpc>
            </a:pPr>
            <a:r>
              <a:rPr lang="tr-TR"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Yapmanız, </a:t>
            </a:r>
            <a:r>
              <a:rPr lang="tr-TR" sz="2400" b="1" spc="-5" dirty="0" smtClean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SORGULAMANIZ</a:t>
            </a:r>
          </a:p>
          <a:p>
            <a:pPr marL="675005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tr-TR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</a:t>
            </a:r>
            <a:r>
              <a:rPr lang="tr-TR" sz="24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önemlisi</a:t>
            </a:r>
            <a:r>
              <a:rPr lang="tr-TR" sz="24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çok </a:t>
            </a:r>
            <a:r>
              <a:rPr lang="tr-TR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sayıda</a:t>
            </a:r>
            <a:r>
              <a:rPr lang="tr-TR" sz="2400" spc="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b="1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</a:t>
            </a:r>
            <a:r>
              <a:rPr lang="tr-TR" sz="2400" b="1" spc="-5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b="1" spc="-4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YAZMAK</a:t>
            </a:r>
            <a:endParaRPr lang="tr-TR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32105">
              <a:lnSpc>
                <a:spcPts val="2880"/>
              </a:lnSpc>
            </a:pPr>
            <a:endParaRPr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741718" y="257358"/>
            <a:ext cx="834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600" dirty="0" smtClean="0">
                <a:latin typeface="Bahnschrift Condensed" panose="020B0502040204020203" pitchFamily="34" charset="0"/>
              </a:rPr>
              <a:t>BMÜ111 - ALGORİTMA VE PROGRAMLAMA </a:t>
            </a:r>
            <a:r>
              <a:rPr lang="tr-TR" sz="4600" dirty="0">
                <a:latin typeface="Bahnschrift Condensed" panose="020B0502040204020203" pitchFamily="34" charset="0"/>
              </a:rPr>
              <a:t>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Programlama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8758" y="3505200"/>
            <a:ext cx="7633742" cy="2286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/>
              <a:t>Programlama; bir problemin çözümünü içeren algoritmanın  programlama dilleri aracılığıyla koda </a:t>
            </a:r>
            <a:r>
              <a:rPr lang="tr-TR" sz="2400" dirty="0" smtClean="0"/>
              <a:t>dönüştürülmesi </a:t>
            </a:r>
            <a:r>
              <a:rPr lang="tr-TR" sz="2400" dirty="0"/>
              <a:t>işlemidir.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400" dirty="0"/>
              <a:t> Program; kodun derleyici ile derlenmesi sonucu bilgisayar tarafından çalışabilir hale gelmiş halidir.</a:t>
            </a:r>
          </a:p>
          <a:p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1" y="1623058"/>
            <a:ext cx="699885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014" y="208864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1122475" y="1752600"/>
            <a:ext cx="7470902" cy="263084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Akış</a:t>
            </a:r>
            <a:r>
              <a:rPr sz="2400" spc="-3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şemaları</a:t>
            </a:r>
            <a:endParaRPr sz="2400" dirty="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180"/>
              </a:spcBef>
            </a:pPr>
            <a:r>
              <a:rPr sz="280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10" dirty="0">
                <a:solidFill>
                  <a:srgbClr val="202745"/>
                </a:solidFill>
                <a:latin typeface="Trebuchet MS"/>
                <a:cs typeface="Trebuchet MS"/>
              </a:rPr>
              <a:t>Programcı</a:t>
            </a:r>
            <a:r>
              <a:rPr sz="2400" spc="-4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tarafından</a:t>
            </a:r>
            <a:r>
              <a:rPr sz="2400" spc="-5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hazırlanır</a:t>
            </a:r>
            <a:endParaRPr sz="2400" dirty="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60"/>
              </a:spcBef>
            </a:pPr>
            <a:r>
              <a:rPr sz="2800" spc="1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10" dirty="0">
                <a:solidFill>
                  <a:srgbClr val="202745"/>
                </a:solidFill>
                <a:latin typeface="Trebuchet MS"/>
                <a:cs typeface="Trebuchet MS"/>
              </a:rPr>
              <a:t>Programın</a:t>
            </a:r>
            <a:r>
              <a:rPr sz="2400" spc="-5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genel</a:t>
            </a:r>
            <a:r>
              <a:rPr sz="2400" spc="-4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görünümü</a:t>
            </a:r>
            <a:endParaRPr sz="2400" dirty="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65"/>
              </a:spcBef>
            </a:pPr>
            <a:r>
              <a:rPr sz="2800" spc="2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20" dirty="0">
                <a:solidFill>
                  <a:srgbClr val="202745"/>
                </a:solidFill>
                <a:latin typeface="Trebuchet MS"/>
                <a:cs typeface="Trebuchet MS"/>
              </a:rPr>
              <a:t>Planını</a:t>
            </a:r>
            <a:endParaRPr sz="2400" dirty="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60"/>
              </a:spcBef>
            </a:pPr>
            <a:r>
              <a:rPr sz="2800" spc="4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40" dirty="0">
                <a:solidFill>
                  <a:srgbClr val="202745"/>
                </a:solidFill>
                <a:latin typeface="Trebuchet MS"/>
                <a:cs typeface="Trebuchet MS"/>
              </a:rPr>
              <a:t>Akış</a:t>
            </a:r>
            <a:r>
              <a:rPr sz="2400" spc="-4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yönünü</a:t>
            </a:r>
            <a:endParaRPr sz="2400" dirty="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60"/>
              </a:spcBef>
            </a:pPr>
            <a:r>
              <a:rPr sz="2800" spc="1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15" dirty="0">
                <a:solidFill>
                  <a:srgbClr val="202745"/>
                </a:solidFill>
                <a:latin typeface="Trebuchet MS"/>
                <a:cs typeface="Trebuchet MS"/>
              </a:rPr>
              <a:t>Çözümleri</a:t>
            </a:r>
            <a:r>
              <a:rPr sz="2400" spc="-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adım</a:t>
            </a:r>
            <a:r>
              <a:rPr sz="2400" spc="-1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 err="1">
                <a:solidFill>
                  <a:srgbClr val="202745"/>
                </a:solidFill>
                <a:latin typeface="Trebuchet MS"/>
                <a:cs typeface="Trebuchet MS"/>
              </a:rPr>
              <a:t>adım</a:t>
            </a:r>
            <a:r>
              <a:rPr sz="2400" spc="-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 err="1" smtClean="0">
                <a:solidFill>
                  <a:srgbClr val="202745"/>
                </a:solidFill>
                <a:latin typeface="Trebuchet MS"/>
                <a:cs typeface="Trebuchet MS"/>
              </a:rPr>
              <a:t>gösteren</a:t>
            </a:r>
            <a:r>
              <a:rPr lang="tr-TR" sz="2400" spc="-5" dirty="0" smtClean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30" dirty="0" err="1" smtClean="0">
                <a:solidFill>
                  <a:srgbClr val="202745"/>
                </a:solidFill>
                <a:latin typeface="Trebuchet MS"/>
                <a:cs typeface="Trebuchet MS"/>
              </a:rPr>
              <a:t>şemalardır</a:t>
            </a:r>
            <a:r>
              <a:rPr sz="2400" spc="-30" dirty="0">
                <a:solidFill>
                  <a:srgbClr val="202745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Akış şemaları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kdörtgen 30"/>
          <p:cNvSpPr/>
          <p:nvPr/>
        </p:nvSpPr>
        <p:spPr>
          <a:xfrm>
            <a:off x="3764686" y="2370250"/>
            <a:ext cx="1371600" cy="421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Akış Çizelgesi: Veri 31"/>
          <p:cNvSpPr/>
          <p:nvPr/>
        </p:nvSpPr>
        <p:spPr>
          <a:xfrm>
            <a:off x="6561226" y="2296590"/>
            <a:ext cx="1699260" cy="46228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Akış Çizelgesi: Belge 32"/>
          <p:cNvSpPr/>
          <p:nvPr/>
        </p:nvSpPr>
        <p:spPr>
          <a:xfrm>
            <a:off x="876706" y="3918380"/>
            <a:ext cx="1559560" cy="82296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Akış Çizelgesi: Karar 33"/>
          <p:cNvSpPr/>
          <p:nvPr/>
        </p:nvSpPr>
        <p:spPr>
          <a:xfrm>
            <a:off x="4036466" y="4021250"/>
            <a:ext cx="828040" cy="8229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Akış Çizelgesi: Sonlandırıcı 34"/>
          <p:cNvSpPr/>
          <p:nvPr/>
        </p:nvSpPr>
        <p:spPr>
          <a:xfrm>
            <a:off x="1054506" y="2296590"/>
            <a:ext cx="1224280" cy="4673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/>
          <p:cNvSpPr/>
          <p:nvPr/>
        </p:nvSpPr>
        <p:spPr>
          <a:xfrm>
            <a:off x="7095896" y="4050460"/>
            <a:ext cx="1150620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Akış Çizelgesi: Karar 36"/>
          <p:cNvSpPr/>
          <p:nvPr/>
        </p:nvSpPr>
        <p:spPr>
          <a:xfrm>
            <a:off x="6801256" y="4042840"/>
            <a:ext cx="609600" cy="5791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Akış Çizelgesi: Karar 37"/>
          <p:cNvSpPr/>
          <p:nvPr/>
        </p:nvSpPr>
        <p:spPr>
          <a:xfrm>
            <a:off x="7936636" y="4040300"/>
            <a:ext cx="599440" cy="5740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9" name="Düz Bağlayıcı 38"/>
          <p:cNvCxnSpPr>
            <a:stCxn id="37" idx="1"/>
            <a:endCxn id="37" idx="2"/>
          </p:cNvCxnSpPr>
          <p:nvPr/>
        </p:nvCxnSpPr>
        <p:spPr>
          <a:xfrm>
            <a:off x="6801256" y="4332400"/>
            <a:ext cx="304800" cy="289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stCxn id="37" idx="1"/>
            <a:endCxn id="37" idx="0"/>
          </p:cNvCxnSpPr>
          <p:nvPr/>
        </p:nvCxnSpPr>
        <p:spPr>
          <a:xfrm flipV="1">
            <a:off x="6801256" y="4042840"/>
            <a:ext cx="304800" cy="289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>
            <a:stCxn id="38" idx="0"/>
            <a:endCxn id="38" idx="3"/>
          </p:cNvCxnSpPr>
          <p:nvPr/>
        </p:nvCxnSpPr>
        <p:spPr>
          <a:xfrm>
            <a:off x="8236356" y="4040300"/>
            <a:ext cx="299720" cy="28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/>
          <p:cNvCxnSpPr>
            <a:stCxn id="38" idx="2"/>
            <a:endCxn id="38" idx="3"/>
          </p:cNvCxnSpPr>
          <p:nvPr/>
        </p:nvCxnSpPr>
        <p:spPr>
          <a:xfrm flipV="1">
            <a:off x="8236356" y="4327320"/>
            <a:ext cx="299720" cy="28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1054506" y="287571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Başla/Bitir</a:t>
            </a:r>
            <a:endParaRPr lang="tr-TR" dirty="0"/>
          </a:p>
        </p:txBody>
      </p:sp>
      <p:sp>
        <p:nvSpPr>
          <p:cNvPr id="44" name="Metin kutusu 43"/>
          <p:cNvSpPr txBox="1"/>
          <p:nvPr/>
        </p:nvSpPr>
        <p:spPr>
          <a:xfrm>
            <a:off x="4108084" y="28525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İşlem</a:t>
            </a:r>
            <a:endParaRPr lang="tr-TR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6801256" y="287571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Veri Girişi</a:t>
            </a:r>
            <a:endParaRPr lang="tr-TR" dirty="0"/>
          </a:p>
        </p:txBody>
      </p:sp>
      <p:sp>
        <p:nvSpPr>
          <p:cNvPr id="46" name="Metin kutusu 45"/>
          <p:cNvSpPr txBox="1"/>
          <p:nvPr/>
        </p:nvSpPr>
        <p:spPr>
          <a:xfrm>
            <a:off x="1089899" y="4910250"/>
            <a:ext cx="10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Veri Çıkışı</a:t>
            </a:r>
            <a:endParaRPr lang="tr-TR" dirty="0"/>
          </a:p>
        </p:txBody>
      </p:sp>
      <p:sp>
        <p:nvSpPr>
          <p:cNvPr id="47" name="Metin kutusu 46"/>
          <p:cNvSpPr txBox="1"/>
          <p:nvPr/>
        </p:nvSpPr>
        <p:spPr>
          <a:xfrm>
            <a:off x="3560337" y="4890962"/>
            <a:ext cx="180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Koşullu Dallanma</a:t>
            </a:r>
            <a:endParaRPr lang="tr-TR" dirty="0"/>
          </a:p>
        </p:txBody>
      </p:sp>
      <p:sp>
        <p:nvSpPr>
          <p:cNvPr id="48" name="Metin kutusu 47"/>
          <p:cNvSpPr txBox="1"/>
          <p:nvPr/>
        </p:nvSpPr>
        <p:spPr>
          <a:xfrm>
            <a:off x="7270294" y="48442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50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Akış şemaları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7540"/>
            <a:ext cx="37909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1343913" y="1897506"/>
            <a:ext cx="2164715" cy="1680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dirty="0">
                <a:solidFill>
                  <a:srgbClr val="C3250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sz="280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Sıralı</a:t>
            </a:r>
            <a:r>
              <a:rPr sz="2800" spc="-25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akış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600" dirty="0">
                <a:solidFill>
                  <a:srgbClr val="C3250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sz="280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Şartlı</a:t>
            </a:r>
            <a:r>
              <a:rPr sz="2800" spc="-3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akış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600" spc="-45" dirty="0">
                <a:solidFill>
                  <a:srgbClr val="C3250C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sz="2800" spc="-45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Tekrarlı</a:t>
            </a:r>
            <a:r>
              <a:rPr sz="2800" spc="-5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akış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smtClean="0">
                <a:latin typeface="Bahnschrift Condensed" panose="020B0502040204020203" pitchFamily="34" charset="0"/>
              </a:rPr>
              <a:t>Akış şemaları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7909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4559934" y="1838070"/>
            <a:ext cx="3430904" cy="1214120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95580" marR="5080" indent="-183515">
              <a:lnSpc>
                <a:spcPct val="97600"/>
              </a:lnSpc>
              <a:spcBef>
                <a:spcPts val="209"/>
              </a:spcBef>
            </a:pPr>
            <a:r>
              <a:rPr sz="31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Bütün işlemlerin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sırayla </a:t>
            </a:r>
            <a:r>
              <a:rPr sz="2400" spc="-7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biribirini</a:t>
            </a:r>
            <a:r>
              <a:rPr sz="2400" spc="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takip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02745"/>
                </a:solidFill>
                <a:latin typeface="Trebuchet MS"/>
                <a:cs typeface="Trebuchet MS"/>
              </a:rPr>
              <a:t>ettiği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 akış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934" y="3523869"/>
            <a:ext cx="3221990" cy="8483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95580" marR="5080" indent="-183515">
              <a:lnSpc>
                <a:spcPct val="95400"/>
              </a:lnSpc>
              <a:spcBef>
                <a:spcPts val="290"/>
              </a:spcBef>
            </a:pPr>
            <a:r>
              <a:rPr sz="31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Daha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önceki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işlemlere </a:t>
            </a:r>
            <a:r>
              <a:rPr sz="2400" spc="-7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geri</a:t>
            </a:r>
            <a:r>
              <a:rPr sz="2400" spc="-10" dirty="0">
                <a:solidFill>
                  <a:srgbClr val="202745"/>
                </a:solidFill>
                <a:latin typeface="Trebuchet MS"/>
                <a:cs typeface="Trebuchet MS"/>
              </a:rPr>
              <a:t> dönülmez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4844034"/>
            <a:ext cx="3303270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Karşılaştırma</a:t>
            </a:r>
            <a:r>
              <a:rPr sz="2400" spc="-4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yapılmaz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1200" y="2209800"/>
            <a:ext cx="16764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1.Adım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1200" y="3200400"/>
            <a:ext cx="16764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alibri"/>
                <a:cs typeface="Calibri"/>
              </a:rPr>
              <a:t>2.Adım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7400" y="4191000"/>
            <a:ext cx="1676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Calibri"/>
                <a:cs typeface="Calibri"/>
              </a:rPr>
              <a:t>3.Adım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5100" y="26670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3397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397" y="457200"/>
                </a:lnTo>
                <a:close/>
              </a:path>
              <a:path w="76200" h="533400">
                <a:moveTo>
                  <a:pt x="42799" y="0"/>
                </a:moveTo>
                <a:lnTo>
                  <a:pt x="33274" y="0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799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2922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5100" y="36576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3397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397" y="457200"/>
                </a:lnTo>
                <a:close/>
              </a:path>
              <a:path w="76200" h="533400">
                <a:moveTo>
                  <a:pt x="42799" y="0"/>
                </a:moveTo>
                <a:lnTo>
                  <a:pt x="33274" y="0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799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2922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Sıralı akış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5878" y="2225116"/>
            <a:ext cx="3818254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Klavyeden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girilen 2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sayının </a:t>
            </a:r>
            <a:r>
              <a:rPr sz="2800" spc="-6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toplamını</a:t>
            </a:r>
            <a:r>
              <a:rPr sz="2800" spc="6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bulan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programın</a:t>
            </a:r>
            <a:r>
              <a:rPr sz="2800" spc="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algoritma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ve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akış</a:t>
            </a:r>
            <a:r>
              <a:rPr sz="280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şemasını</a:t>
            </a:r>
            <a:r>
              <a:rPr sz="2800" spc="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yapınız.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8413" y="2209863"/>
            <a:ext cx="1276350" cy="501015"/>
            <a:chOff x="2038413" y="2209863"/>
            <a:chExt cx="1276350" cy="501015"/>
          </a:xfrm>
        </p:grpSpPr>
        <p:sp>
          <p:nvSpPr>
            <p:cNvPr id="4" name="object 4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633349" y="0"/>
                  </a:moveTo>
                  <a:lnTo>
                    <a:pt x="568576" y="1266"/>
                  </a:lnTo>
                  <a:lnTo>
                    <a:pt x="505679" y="4985"/>
                  </a:lnTo>
                  <a:lnTo>
                    <a:pt x="444974" y="11032"/>
                  </a:lnTo>
                  <a:lnTo>
                    <a:pt x="386780" y="19284"/>
                  </a:lnTo>
                  <a:lnTo>
                    <a:pt x="331414" y="29618"/>
                  </a:lnTo>
                  <a:lnTo>
                    <a:pt x="279195" y="41911"/>
                  </a:lnTo>
                  <a:lnTo>
                    <a:pt x="230440" y="56040"/>
                  </a:lnTo>
                  <a:lnTo>
                    <a:pt x="185467" y="71881"/>
                  </a:lnTo>
                  <a:lnTo>
                    <a:pt x="144595" y="89313"/>
                  </a:lnTo>
                  <a:lnTo>
                    <a:pt x="108140" y="108210"/>
                  </a:lnTo>
                  <a:lnTo>
                    <a:pt x="49758" y="149911"/>
                  </a:lnTo>
                  <a:lnTo>
                    <a:pt x="12863" y="196000"/>
                  </a:lnTo>
                  <a:lnTo>
                    <a:pt x="0" y="245490"/>
                  </a:lnTo>
                  <a:lnTo>
                    <a:pt x="3268" y="270601"/>
                  </a:lnTo>
                  <a:lnTo>
                    <a:pt x="28465" y="318524"/>
                  </a:lnTo>
                  <a:lnTo>
                    <a:pt x="76422" y="362560"/>
                  </a:lnTo>
                  <a:lnTo>
                    <a:pt x="144595" y="401720"/>
                  </a:lnTo>
                  <a:lnTo>
                    <a:pt x="185467" y="419163"/>
                  </a:lnTo>
                  <a:lnTo>
                    <a:pt x="230440" y="435016"/>
                  </a:lnTo>
                  <a:lnTo>
                    <a:pt x="279195" y="449157"/>
                  </a:lnTo>
                  <a:lnTo>
                    <a:pt x="331414" y="461461"/>
                  </a:lnTo>
                  <a:lnTo>
                    <a:pt x="386780" y="471804"/>
                  </a:lnTo>
                  <a:lnTo>
                    <a:pt x="444974" y="480065"/>
                  </a:lnTo>
                  <a:lnTo>
                    <a:pt x="505679" y="486118"/>
                  </a:lnTo>
                  <a:lnTo>
                    <a:pt x="568576" y="489840"/>
                  </a:lnTo>
                  <a:lnTo>
                    <a:pt x="633349" y="491109"/>
                  </a:lnTo>
                  <a:lnTo>
                    <a:pt x="698122" y="489840"/>
                  </a:lnTo>
                  <a:lnTo>
                    <a:pt x="761023" y="486118"/>
                  </a:lnTo>
                  <a:lnTo>
                    <a:pt x="821734" y="480065"/>
                  </a:lnTo>
                  <a:lnTo>
                    <a:pt x="879937" y="471805"/>
                  </a:lnTo>
                  <a:lnTo>
                    <a:pt x="935312" y="461461"/>
                  </a:lnTo>
                  <a:lnTo>
                    <a:pt x="987542" y="449157"/>
                  </a:lnTo>
                  <a:lnTo>
                    <a:pt x="1036309" y="435016"/>
                  </a:lnTo>
                  <a:lnTo>
                    <a:pt x="1081293" y="419163"/>
                  </a:lnTo>
                  <a:lnTo>
                    <a:pt x="1122178" y="401720"/>
                  </a:lnTo>
                  <a:lnTo>
                    <a:pt x="1158644" y="382811"/>
                  </a:lnTo>
                  <a:lnTo>
                    <a:pt x="1217046" y="341090"/>
                  </a:lnTo>
                  <a:lnTo>
                    <a:pt x="1253956" y="294987"/>
                  </a:lnTo>
                  <a:lnTo>
                    <a:pt x="1266825" y="245490"/>
                  </a:lnTo>
                  <a:lnTo>
                    <a:pt x="1263554" y="220381"/>
                  </a:lnTo>
                  <a:lnTo>
                    <a:pt x="1238347" y="172469"/>
                  </a:lnTo>
                  <a:lnTo>
                    <a:pt x="1190373" y="128451"/>
                  </a:lnTo>
                  <a:lnTo>
                    <a:pt x="1122178" y="89313"/>
                  </a:lnTo>
                  <a:lnTo>
                    <a:pt x="1081293" y="71882"/>
                  </a:lnTo>
                  <a:lnTo>
                    <a:pt x="1036309" y="56040"/>
                  </a:lnTo>
                  <a:lnTo>
                    <a:pt x="987542" y="41911"/>
                  </a:lnTo>
                  <a:lnTo>
                    <a:pt x="935312" y="29618"/>
                  </a:lnTo>
                  <a:lnTo>
                    <a:pt x="879937" y="19284"/>
                  </a:lnTo>
                  <a:lnTo>
                    <a:pt x="821734" y="11032"/>
                  </a:lnTo>
                  <a:lnTo>
                    <a:pt x="761023" y="4985"/>
                  </a:lnTo>
                  <a:lnTo>
                    <a:pt x="698122" y="1266"/>
                  </a:lnTo>
                  <a:lnTo>
                    <a:pt x="633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0" y="245490"/>
                  </a:moveTo>
                  <a:lnTo>
                    <a:pt x="12863" y="196000"/>
                  </a:lnTo>
                  <a:lnTo>
                    <a:pt x="49758" y="149911"/>
                  </a:lnTo>
                  <a:lnTo>
                    <a:pt x="108140" y="108210"/>
                  </a:lnTo>
                  <a:lnTo>
                    <a:pt x="144595" y="89313"/>
                  </a:lnTo>
                  <a:lnTo>
                    <a:pt x="185467" y="71881"/>
                  </a:lnTo>
                  <a:lnTo>
                    <a:pt x="230440" y="56040"/>
                  </a:lnTo>
                  <a:lnTo>
                    <a:pt x="279195" y="41911"/>
                  </a:lnTo>
                  <a:lnTo>
                    <a:pt x="331414" y="29618"/>
                  </a:lnTo>
                  <a:lnTo>
                    <a:pt x="386780" y="19284"/>
                  </a:lnTo>
                  <a:lnTo>
                    <a:pt x="444974" y="11032"/>
                  </a:lnTo>
                  <a:lnTo>
                    <a:pt x="505679" y="4985"/>
                  </a:lnTo>
                  <a:lnTo>
                    <a:pt x="568576" y="1266"/>
                  </a:lnTo>
                  <a:lnTo>
                    <a:pt x="633349" y="0"/>
                  </a:lnTo>
                  <a:lnTo>
                    <a:pt x="698122" y="1266"/>
                  </a:lnTo>
                  <a:lnTo>
                    <a:pt x="761023" y="4985"/>
                  </a:lnTo>
                  <a:lnTo>
                    <a:pt x="821734" y="11032"/>
                  </a:lnTo>
                  <a:lnTo>
                    <a:pt x="879937" y="19284"/>
                  </a:lnTo>
                  <a:lnTo>
                    <a:pt x="935312" y="29618"/>
                  </a:lnTo>
                  <a:lnTo>
                    <a:pt x="987542" y="41911"/>
                  </a:lnTo>
                  <a:lnTo>
                    <a:pt x="1036309" y="56040"/>
                  </a:lnTo>
                  <a:lnTo>
                    <a:pt x="1081293" y="71882"/>
                  </a:lnTo>
                  <a:lnTo>
                    <a:pt x="1122178" y="89313"/>
                  </a:lnTo>
                  <a:lnTo>
                    <a:pt x="1158644" y="108210"/>
                  </a:lnTo>
                  <a:lnTo>
                    <a:pt x="1217046" y="149911"/>
                  </a:lnTo>
                  <a:lnTo>
                    <a:pt x="1253956" y="196000"/>
                  </a:lnTo>
                  <a:lnTo>
                    <a:pt x="1266825" y="245490"/>
                  </a:lnTo>
                  <a:lnTo>
                    <a:pt x="1263554" y="270601"/>
                  </a:lnTo>
                  <a:lnTo>
                    <a:pt x="1238347" y="318524"/>
                  </a:lnTo>
                  <a:lnTo>
                    <a:pt x="1190373" y="362560"/>
                  </a:lnTo>
                  <a:lnTo>
                    <a:pt x="1122178" y="401720"/>
                  </a:lnTo>
                  <a:lnTo>
                    <a:pt x="1081293" y="419163"/>
                  </a:lnTo>
                  <a:lnTo>
                    <a:pt x="1036309" y="435016"/>
                  </a:lnTo>
                  <a:lnTo>
                    <a:pt x="987542" y="449157"/>
                  </a:lnTo>
                  <a:lnTo>
                    <a:pt x="935312" y="461461"/>
                  </a:lnTo>
                  <a:lnTo>
                    <a:pt x="879937" y="471805"/>
                  </a:lnTo>
                  <a:lnTo>
                    <a:pt x="821734" y="480065"/>
                  </a:lnTo>
                  <a:lnTo>
                    <a:pt x="761023" y="486118"/>
                  </a:lnTo>
                  <a:lnTo>
                    <a:pt x="698122" y="489840"/>
                  </a:lnTo>
                  <a:lnTo>
                    <a:pt x="633349" y="491109"/>
                  </a:lnTo>
                  <a:lnTo>
                    <a:pt x="568576" y="489840"/>
                  </a:lnTo>
                  <a:lnTo>
                    <a:pt x="505679" y="486118"/>
                  </a:lnTo>
                  <a:lnTo>
                    <a:pt x="444974" y="480065"/>
                  </a:lnTo>
                  <a:lnTo>
                    <a:pt x="386780" y="471804"/>
                  </a:lnTo>
                  <a:lnTo>
                    <a:pt x="331414" y="461461"/>
                  </a:lnTo>
                  <a:lnTo>
                    <a:pt x="279195" y="449157"/>
                  </a:lnTo>
                  <a:lnTo>
                    <a:pt x="230440" y="435016"/>
                  </a:lnTo>
                  <a:lnTo>
                    <a:pt x="185467" y="419163"/>
                  </a:lnTo>
                  <a:lnTo>
                    <a:pt x="144595" y="401720"/>
                  </a:lnTo>
                  <a:lnTo>
                    <a:pt x="108140" y="382811"/>
                  </a:lnTo>
                  <a:lnTo>
                    <a:pt x="49758" y="341090"/>
                  </a:lnTo>
                  <a:lnTo>
                    <a:pt x="12863" y="294987"/>
                  </a:lnTo>
                  <a:lnTo>
                    <a:pt x="0" y="2454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07717" y="2314193"/>
            <a:ext cx="4768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Basla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95488" y="2705480"/>
            <a:ext cx="2543175" cy="987425"/>
            <a:chOff x="1495488" y="2705480"/>
            <a:chExt cx="2543175" cy="987425"/>
          </a:xfrm>
        </p:grpSpPr>
        <p:sp>
          <p:nvSpPr>
            <p:cNvPr id="8" name="object 8"/>
            <p:cNvSpPr/>
            <p:nvPr/>
          </p:nvSpPr>
          <p:spPr>
            <a:xfrm>
              <a:off x="2725419" y="2705480"/>
              <a:ext cx="76200" cy="327660"/>
            </a:xfrm>
            <a:custGeom>
              <a:avLst/>
              <a:gdLst/>
              <a:ahLst/>
              <a:cxnLst/>
              <a:rect l="l" t="t" r="r" b="b"/>
              <a:pathLst>
                <a:path w="76200" h="327660">
                  <a:moveTo>
                    <a:pt x="33323" y="251738"/>
                  </a:moveTo>
                  <a:lnTo>
                    <a:pt x="0" y="253238"/>
                  </a:lnTo>
                  <a:lnTo>
                    <a:pt x="41529" y="327660"/>
                  </a:lnTo>
                  <a:lnTo>
                    <a:pt x="69695" y="264414"/>
                  </a:lnTo>
                  <a:lnTo>
                    <a:pt x="33909" y="264414"/>
                  </a:lnTo>
                  <a:lnTo>
                    <a:pt x="33323" y="251738"/>
                  </a:lnTo>
                  <a:close/>
                </a:path>
                <a:path w="76200" h="327660">
                  <a:moveTo>
                    <a:pt x="42846" y="251309"/>
                  </a:moveTo>
                  <a:lnTo>
                    <a:pt x="33323" y="251738"/>
                  </a:lnTo>
                  <a:lnTo>
                    <a:pt x="33909" y="264414"/>
                  </a:lnTo>
                  <a:lnTo>
                    <a:pt x="43434" y="264033"/>
                  </a:lnTo>
                  <a:lnTo>
                    <a:pt x="42846" y="251309"/>
                  </a:lnTo>
                  <a:close/>
                </a:path>
                <a:path w="76200" h="327660">
                  <a:moveTo>
                    <a:pt x="76200" y="249809"/>
                  </a:moveTo>
                  <a:lnTo>
                    <a:pt x="42846" y="251309"/>
                  </a:lnTo>
                  <a:lnTo>
                    <a:pt x="43434" y="264033"/>
                  </a:lnTo>
                  <a:lnTo>
                    <a:pt x="33909" y="264414"/>
                  </a:lnTo>
                  <a:lnTo>
                    <a:pt x="69695" y="264414"/>
                  </a:lnTo>
                  <a:lnTo>
                    <a:pt x="76200" y="249809"/>
                  </a:lnTo>
                  <a:close/>
                </a:path>
                <a:path w="76200" h="327660">
                  <a:moveTo>
                    <a:pt x="31242" y="0"/>
                  </a:moveTo>
                  <a:lnTo>
                    <a:pt x="21717" y="381"/>
                  </a:lnTo>
                  <a:lnTo>
                    <a:pt x="33323" y="251738"/>
                  </a:lnTo>
                  <a:lnTo>
                    <a:pt x="42846" y="251309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2533650" y="0"/>
                  </a:moveTo>
                  <a:lnTo>
                    <a:pt x="506730" y="0"/>
                  </a:lnTo>
                  <a:lnTo>
                    <a:pt x="0" y="654812"/>
                  </a:lnTo>
                  <a:lnTo>
                    <a:pt x="2026920" y="654812"/>
                  </a:lnTo>
                  <a:lnTo>
                    <a:pt x="25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0" y="654812"/>
                  </a:moveTo>
                  <a:lnTo>
                    <a:pt x="506730" y="0"/>
                  </a:lnTo>
                  <a:lnTo>
                    <a:pt x="2533650" y="0"/>
                  </a:lnTo>
                  <a:lnTo>
                    <a:pt x="2026920" y="654812"/>
                  </a:lnTo>
                  <a:lnTo>
                    <a:pt x="0" y="654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86101" y="3060954"/>
            <a:ext cx="937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Oku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Sayi1,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Sayi2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0532" y="3687698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33326" y="251807"/>
                </a:moveTo>
                <a:lnTo>
                  <a:pt x="0" y="253364"/>
                </a:lnTo>
                <a:lnTo>
                  <a:pt x="41529" y="327659"/>
                </a:lnTo>
                <a:lnTo>
                  <a:pt x="69592" y="264413"/>
                </a:lnTo>
                <a:lnTo>
                  <a:pt x="33909" y="264413"/>
                </a:lnTo>
                <a:lnTo>
                  <a:pt x="33326" y="251807"/>
                </a:lnTo>
                <a:close/>
              </a:path>
              <a:path w="76200" h="327660">
                <a:moveTo>
                  <a:pt x="42848" y="251362"/>
                </a:moveTo>
                <a:lnTo>
                  <a:pt x="33326" y="251807"/>
                </a:lnTo>
                <a:lnTo>
                  <a:pt x="33909" y="264413"/>
                </a:lnTo>
                <a:lnTo>
                  <a:pt x="43434" y="264032"/>
                </a:lnTo>
                <a:lnTo>
                  <a:pt x="42848" y="251362"/>
                </a:lnTo>
                <a:close/>
              </a:path>
              <a:path w="76200" h="327660">
                <a:moveTo>
                  <a:pt x="76073" y="249808"/>
                </a:moveTo>
                <a:lnTo>
                  <a:pt x="42848" y="251362"/>
                </a:lnTo>
                <a:lnTo>
                  <a:pt x="43434" y="264032"/>
                </a:lnTo>
                <a:lnTo>
                  <a:pt x="33909" y="264413"/>
                </a:lnTo>
                <a:lnTo>
                  <a:pt x="69592" y="264413"/>
                </a:lnTo>
                <a:lnTo>
                  <a:pt x="76073" y="249808"/>
                </a:lnTo>
                <a:close/>
              </a:path>
              <a:path w="76200" h="327660">
                <a:moveTo>
                  <a:pt x="31242" y="0"/>
                </a:moveTo>
                <a:lnTo>
                  <a:pt x="21717" y="507"/>
                </a:lnTo>
                <a:lnTo>
                  <a:pt x="33326" y="251807"/>
                </a:lnTo>
                <a:lnTo>
                  <a:pt x="42848" y="251362"/>
                </a:lnTo>
                <a:lnTo>
                  <a:pt x="3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1226" y="4015333"/>
            <a:ext cx="2533650" cy="4914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600" spc="-15" dirty="0">
                <a:latin typeface="Times New Roman"/>
                <a:cs typeface="Times New Roman"/>
              </a:rPr>
              <a:t>Toplam=Sayi1+Sayi2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19388" y="4506340"/>
            <a:ext cx="1276350" cy="1642110"/>
            <a:chOff x="2219388" y="4506340"/>
            <a:chExt cx="1276350" cy="1642110"/>
          </a:xfrm>
        </p:grpSpPr>
        <p:sp>
          <p:nvSpPr>
            <p:cNvPr id="19" name="object 19"/>
            <p:cNvSpPr/>
            <p:nvPr/>
          </p:nvSpPr>
          <p:spPr>
            <a:xfrm>
              <a:off x="2740533" y="4506340"/>
              <a:ext cx="76200" cy="327660"/>
            </a:xfrm>
            <a:custGeom>
              <a:avLst/>
              <a:gdLst/>
              <a:ahLst/>
              <a:cxnLst/>
              <a:rect l="l" t="t" r="r" b="b"/>
              <a:pathLst>
                <a:path w="76200" h="327660">
                  <a:moveTo>
                    <a:pt x="33321" y="251680"/>
                  </a:moveTo>
                  <a:lnTo>
                    <a:pt x="0" y="253237"/>
                  </a:lnTo>
                  <a:lnTo>
                    <a:pt x="41529" y="327532"/>
                  </a:lnTo>
                  <a:lnTo>
                    <a:pt x="69536" y="264413"/>
                  </a:lnTo>
                  <a:lnTo>
                    <a:pt x="33909" y="264413"/>
                  </a:lnTo>
                  <a:lnTo>
                    <a:pt x="33321" y="251680"/>
                  </a:lnTo>
                  <a:close/>
                </a:path>
                <a:path w="76200" h="327660">
                  <a:moveTo>
                    <a:pt x="42848" y="251235"/>
                  </a:moveTo>
                  <a:lnTo>
                    <a:pt x="33321" y="251680"/>
                  </a:lnTo>
                  <a:lnTo>
                    <a:pt x="33909" y="264413"/>
                  </a:lnTo>
                  <a:lnTo>
                    <a:pt x="43434" y="263905"/>
                  </a:lnTo>
                  <a:lnTo>
                    <a:pt x="42848" y="251235"/>
                  </a:lnTo>
                  <a:close/>
                </a:path>
                <a:path w="76200" h="327660">
                  <a:moveTo>
                    <a:pt x="76073" y="249681"/>
                  </a:moveTo>
                  <a:lnTo>
                    <a:pt x="42848" y="251235"/>
                  </a:lnTo>
                  <a:lnTo>
                    <a:pt x="43434" y="263905"/>
                  </a:lnTo>
                  <a:lnTo>
                    <a:pt x="33909" y="264413"/>
                  </a:lnTo>
                  <a:lnTo>
                    <a:pt x="69536" y="264413"/>
                  </a:lnTo>
                  <a:lnTo>
                    <a:pt x="76073" y="249681"/>
                  </a:lnTo>
                  <a:close/>
                </a:path>
                <a:path w="76200" h="327660">
                  <a:moveTo>
                    <a:pt x="31242" y="0"/>
                  </a:moveTo>
                  <a:lnTo>
                    <a:pt x="21717" y="380"/>
                  </a:lnTo>
                  <a:lnTo>
                    <a:pt x="33321" y="251680"/>
                  </a:lnTo>
                  <a:lnTo>
                    <a:pt x="42848" y="251235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24151" y="5652490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633349" y="0"/>
                  </a:moveTo>
                  <a:lnTo>
                    <a:pt x="568576" y="1267"/>
                  </a:lnTo>
                  <a:lnTo>
                    <a:pt x="505679" y="4989"/>
                  </a:lnTo>
                  <a:lnTo>
                    <a:pt x="444974" y="11040"/>
                  </a:lnTo>
                  <a:lnTo>
                    <a:pt x="386780" y="19297"/>
                  </a:lnTo>
                  <a:lnTo>
                    <a:pt x="331414" y="29638"/>
                  </a:lnTo>
                  <a:lnTo>
                    <a:pt x="279195" y="41938"/>
                  </a:lnTo>
                  <a:lnTo>
                    <a:pt x="230440" y="56075"/>
                  </a:lnTo>
                  <a:lnTo>
                    <a:pt x="185467" y="71924"/>
                  </a:lnTo>
                  <a:lnTo>
                    <a:pt x="144595" y="89363"/>
                  </a:lnTo>
                  <a:lnTo>
                    <a:pt x="108140" y="108268"/>
                  </a:lnTo>
                  <a:lnTo>
                    <a:pt x="49758" y="149981"/>
                  </a:lnTo>
                  <a:lnTo>
                    <a:pt x="12863" y="196076"/>
                  </a:lnTo>
                  <a:lnTo>
                    <a:pt x="0" y="245567"/>
                  </a:lnTo>
                  <a:lnTo>
                    <a:pt x="3268" y="270675"/>
                  </a:lnTo>
                  <a:lnTo>
                    <a:pt x="28465" y="318591"/>
                  </a:lnTo>
                  <a:lnTo>
                    <a:pt x="76422" y="362619"/>
                  </a:lnTo>
                  <a:lnTo>
                    <a:pt x="144595" y="401770"/>
                  </a:lnTo>
                  <a:lnTo>
                    <a:pt x="185467" y="419209"/>
                  </a:lnTo>
                  <a:lnTo>
                    <a:pt x="230440" y="435058"/>
                  </a:lnTo>
                  <a:lnTo>
                    <a:pt x="279195" y="449195"/>
                  </a:lnTo>
                  <a:lnTo>
                    <a:pt x="331414" y="461495"/>
                  </a:lnTo>
                  <a:lnTo>
                    <a:pt x="386780" y="471836"/>
                  </a:lnTo>
                  <a:lnTo>
                    <a:pt x="444974" y="480094"/>
                  </a:lnTo>
                  <a:lnTo>
                    <a:pt x="505679" y="486145"/>
                  </a:lnTo>
                  <a:lnTo>
                    <a:pt x="568576" y="489866"/>
                  </a:lnTo>
                  <a:lnTo>
                    <a:pt x="633349" y="491134"/>
                  </a:lnTo>
                  <a:lnTo>
                    <a:pt x="698122" y="489866"/>
                  </a:lnTo>
                  <a:lnTo>
                    <a:pt x="761023" y="486145"/>
                  </a:lnTo>
                  <a:lnTo>
                    <a:pt x="821734" y="480094"/>
                  </a:lnTo>
                  <a:lnTo>
                    <a:pt x="879937" y="471836"/>
                  </a:lnTo>
                  <a:lnTo>
                    <a:pt x="935312" y="461495"/>
                  </a:lnTo>
                  <a:lnTo>
                    <a:pt x="987542" y="449195"/>
                  </a:lnTo>
                  <a:lnTo>
                    <a:pt x="1036309" y="435058"/>
                  </a:lnTo>
                  <a:lnTo>
                    <a:pt x="1081293" y="419209"/>
                  </a:lnTo>
                  <a:lnTo>
                    <a:pt x="1122178" y="401770"/>
                  </a:lnTo>
                  <a:lnTo>
                    <a:pt x="1158644" y="382866"/>
                  </a:lnTo>
                  <a:lnTo>
                    <a:pt x="1217046" y="341153"/>
                  </a:lnTo>
                  <a:lnTo>
                    <a:pt x="1253956" y="295057"/>
                  </a:lnTo>
                  <a:lnTo>
                    <a:pt x="1266825" y="245567"/>
                  </a:lnTo>
                  <a:lnTo>
                    <a:pt x="1263554" y="220459"/>
                  </a:lnTo>
                  <a:lnTo>
                    <a:pt x="1238347" y="172542"/>
                  </a:lnTo>
                  <a:lnTo>
                    <a:pt x="1190373" y="128515"/>
                  </a:lnTo>
                  <a:lnTo>
                    <a:pt x="1122178" y="89363"/>
                  </a:lnTo>
                  <a:lnTo>
                    <a:pt x="1081293" y="71924"/>
                  </a:lnTo>
                  <a:lnTo>
                    <a:pt x="1036309" y="56075"/>
                  </a:lnTo>
                  <a:lnTo>
                    <a:pt x="987542" y="41938"/>
                  </a:lnTo>
                  <a:lnTo>
                    <a:pt x="935312" y="29638"/>
                  </a:lnTo>
                  <a:lnTo>
                    <a:pt x="879937" y="19297"/>
                  </a:lnTo>
                  <a:lnTo>
                    <a:pt x="821734" y="11040"/>
                  </a:lnTo>
                  <a:lnTo>
                    <a:pt x="761023" y="4989"/>
                  </a:lnTo>
                  <a:lnTo>
                    <a:pt x="698122" y="1267"/>
                  </a:lnTo>
                  <a:lnTo>
                    <a:pt x="633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4151" y="5652490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0" y="245567"/>
                  </a:moveTo>
                  <a:lnTo>
                    <a:pt x="12863" y="196076"/>
                  </a:lnTo>
                  <a:lnTo>
                    <a:pt x="49758" y="149981"/>
                  </a:lnTo>
                  <a:lnTo>
                    <a:pt x="108140" y="108268"/>
                  </a:lnTo>
                  <a:lnTo>
                    <a:pt x="144595" y="89363"/>
                  </a:lnTo>
                  <a:lnTo>
                    <a:pt x="185467" y="71924"/>
                  </a:lnTo>
                  <a:lnTo>
                    <a:pt x="230440" y="56075"/>
                  </a:lnTo>
                  <a:lnTo>
                    <a:pt x="279195" y="41938"/>
                  </a:lnTo>
                  <a:lnTo>
                    <a:pt x="331414" y="29638"/>
                  </a:lnTo>
                  <a:lnTo>
                    <a:pt x="386780" y="19297"/>
                  </a:lnTo>
                  <a:lnTo>
                    <a:pt x="444974" y="11040"/>
                  </a:lnTo>
                  <a:lnTo>
                    <a:pt x="505679" y="4989"/>
                  </a:lnTo>
                  <a:lnTo>
                    <a:pt x="568576" y="1267"/>
                  </a:lnTo>
                  <a:lnTo>
                    <a:pt x="633349" y="0"/>
                  </a:lnTo>
                  <a:lnTo>
                    <a:pt x="698122" y="1267"/>
                  </a:lnTo>
                  <a:lnTo>
                    <a:pt x="761023" y="4989"/>
                  </a:lnTo>
                  <a:lnTo>
                    <a:pt x="821734" y="11040"/>
                  </a:lnTo>
                  <a:lnTo>
                    <a:pt x="879937" y="19297"/>
                  </a:lnTo>
                  <a:lnTo>
                    <a:pt x="935312" y="29638"/>
                  </a:lnTo>
                  <a:lnTo>
                    <a:pt x="987542" y="41938"/>
                  </a:lnTo>
                  <a:lnTo>
                    <a:pt x="1036309" y="56075"/>
                  </a:lnTo>
                  <a:lnTo>
                    <a:pt x="1081293" y="71924"/>
                  </a:lnTo>
                  <a:lnTo>
                    <a:pt x="1122178" y="89363"/>
                  </a:lnTo>
                  <a:lnTo>
                    <a:pt x="1158644" y="108268"/>
                  </a:lnTo>
                  <a:lnTo>
                    <a:pt x="1217046" y="149981"/>
                  </a:lnTo>
                  <a:lnTo>
                    <a:pt x="1253956" y="196076"/>
                  </a:lnTo>
                  <a:lnTo>
                    <a:pt x="1266825" y="245567"/>
                  </a:lnTo>
                  <a:lnTo>
                    <a:pt x="1263554" y="270675"/>
                  </a:lnTo>
                  <a:lnTo>
                    <a:pt x="1238347" y="318591"/>
                  </a:lnTo>
                  <a:lnTo>
                    <a:pt x="1190373" y="362619"/>
                  </a:lnTo>
                  <a:lnTo>
                    <a:pt x="1122178" y="401770"/>
                  </a:lnTo>
                  <a:lnTo>
                    <a:pt x="1081293" y="419209"/>
                  </a:lnTo>
                  <a:lnTo>
                    <a:pt x="1036309" y="435058"/>
                  </a:lnTo>
                  <a:lnTo>
                    <a:pt x="987542" y="449195"/>
                  </a:lnTo>
                  <a:lnTo>
                    <a:pt x="935312" y="461495"/>
                  </a:lnTo>
                  <a:lnTo>
                    <a:pt x="879937" y="471836"/>
                  </a:lnTo>
                  <a:lnTo>
                    <a:pt x="821734" y="480094"/>
                  </a:lnTo>
                  <a:lnTo>
                    <a:pt x="761023" y="486145"/>
                  </a:lnTo>
                  <a:lnTo>
                    <a:pt x="698122" y="489866"/>
                  </a:lnTo>
                  <a:lnTo>
                    <a:pt x="633349" y="491134"/>
                  </a:lnTo>
                  <a:lnTo>
                    <a:pt x="568576" y="489866"/>
                  </a:lnTo>
                  <a:lnTo>
                    <a:pt x="505679" y="486145"/>
                  </a:lnTo>
                  <a:lnTo>
                    <a:pt x="444974" y="480094"/>
                  </a:lnTo>
                  <a:lnTo>
                    <a:pt x="386780" y="471836"/>
                  </a:lnTo>
                  <a:lnTo>
                    <a:pt x="331414" y="461495"/>
                  </a:lnTo>
                  <a:lnTo>
                    <a:pt x="279195" y="449195"/>
                  </a:lnTo>
                  <a:lnTo>
                    <a:pt x="230440" y="435058"/>
                  </a:lnTo>
                  <a:lnTo>
                    <a:pt x="185467" y="419209"/>
                  </a:lnTo>
                  <a:lnTo>
                    <a:pt x="144595" y="401770"/>
                  </a:lnTo>
                  <a:lnTo>
                    <a:pt x="108140" y="382866"/>
                  </a:lnTo>
                  <a:lnTo>
                    <a:pt x="49758" y="341153"/>
                  </a:lnTo>
                  <a:lnTo>
                    <a:pt x="12863" y="295057"/>
                  </a:lnTo>
                  <a:lnTo>
                    <a:pt x="0" y="24556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8819" y="5752896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Bitir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40532" y="5324855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33323" y="251735"/>
                </a:moveTo>
                <a:lnTo>
                  <a:pt x="0" y="253238"/>
                </a:lnTo>
                <a:lnTo>
                  <a:pt x="41529" y="327634"/>
                </a:lnTo>
                <a:lnTo>
                  <a:pt x="69584" y="264426"/>
                </a:lnTo>
                <a:lnTo>
                  <a:pt x="33909" y="264426"/>
                </a:lnTo>
                <a:lnTo>
                  <a:pt x="33323" y="251735"/>
                </a:lnTo>
                <a:close/>
              </a:path>
              <a:path w="76200" h="327660">
                <a:moveTo>
                  <a:pt x="42848" y="251306"/>
                </a:moveTo>
                <a:lnTo>
                  <a:pt x="33323" y="251735"/>
                </a:lnTo>
                <a:lnTo>
                  <a:pt x="33909" y="264426"/>
                </a:lnTo>
                <a:lnTo>
                  <a:pt x="43434" y="263982"/>
                </a:lnTo>
                <a:lnTo>
                  <a:pt x="42848" y="251306"/>
                </a:lnTo>
                <a:close/>
              </a:path>
              <a:path w="76200" h="327660">
                <a:moveTo>
                  <a:pt x="76073" y="249809"/>
                </a:moveTo>
                <a:lnTo>
                  <a:pt x="42848" y="251306"/>
                </a:lnTo>
                <a:lnTo>
                  <a:pt x="43434" y="263982"/>
                </a:lnTo>
                <a:lnTo>
                  <a:pt x="33909" y="264426"/>
                </a:lnTo>
                <a:lnTo>
                  <a:pt x="69584" y="264426"/>
                </a:lnTo>
                <a:lnTo>
                  <a:pt x="76073" y="249809"/>
                </a:lnTo>
                <a:close/>
              </a:path>
              <a:path w="76200" h="327660">
                <a:moveTo>
                  <a:pt x="31242" y="0"/>
                </a:moveTo>
                <a:lnTo>
                  <a:pt x="21717" y="381"/>
                </a:lnTo>
                <a:lnTo>
                  <a:pt x="33323" y="251735"/>
                </a:lnTo>
                <a:lnTo>
                  <a:pt x="42848" y="251306"/>
                </a:lnTo>
                <a:lnTo>
                  <a:pt x="31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93014" y="208864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29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26" name="Akış Çizelgesi: Belge 25"/>
          <p:cNvSpPr/>
          <p:nvPr/>
        </p:nvSpPr>
        <p:spPr>
          <a:xfrm>
            <a:off x="1960752" y="4874094"/>
            <a:ext cx="1559560" cy="51654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bject 17"/>
          <p:cNvSpPr txBox="1"/>
          <p:nvPr/>
        </p:nvSpPr>
        <p:spPr>
          <a:xfrm>
            <a:off x="2242057" y="4955234"/>
            <a:ext cx="996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65" dirty="0">
                <a:latin typeface="Times New Roman"/>
                <a:cs typeface="Times New Roman"/>
              </a:rPr>
              <a:t>Y</a:t>
            </a:r>
            <a:r>
              <a:rPr sz="1600" spc="-5" dirty="0">
                <a:latin typeface="Times New Roman"/>
                <a:cs typeface="Times New Roman"/>
              </a:rPr>
              <a:t>az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20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oplam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3"/>
          <p:cNvGrpSpPr/>
          <p:nvPr/>
        </p:nvGrpSpPr>
        <p:grpSpPr>
          <a:xfrm>
            <a:off x="2138426" y="5942613"/>
            <a:ext cx="1276350" cy="501015"/>
            <a:chOff x="2038413" y="2209863"/>
            <a:chExt cx="1276350" cy="501015"/>
          </a:xfrm>
        </p:grpSpPr>
        <p:sp>
          <p:nvSpPr>
            <p:cNvPr id="25" name="object 4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633349" y="0"/>
                  </a:moveTo>
                  <a:lnTo>
                    <a:pt x="568576" y="1266"/>
                  </a:lnTo>
                  <a:lnTo>
                    <a:pt x="505679" y="4985"/>
                  </a:lnTo>
                  <a:lnTo>
                    <a:pt x="444974" y="11032"/>
                  </a:lnTo>
                  <a:lnTo>
                    <a:pt x="386780" y="19284"/>
                  </a:lnTo>
                  <a:lnTo>
                    <a:pt x="331414" y="29618"/>
                  </a:lnTo>
                  <a:lnTo>
                    <a:pt x="279195" y="41911"/>
                  </a:lnTo>
                  <a:lnTo>
                    <a:pt x="230440" y="56040"/>
                  </a:lnTo>
                  <a:lnTo>
                    <a:pt x="185467" y="71881"/>
                  </a:lnTo>
                  <a:lnTo>
                    <a:pt x="144595" y="89313"/>
                  </a:lnTo>
                  <a:lnTo>
                    <a:pt x="108140" y="108210"/>
                  </a:lnTo>
                  <a:lnTo>
                    <a:pt x="49758" y="149911"/>
                  </a:lnTo>
                  <a:lnTo>
                    <a:pt x="12863" y="196000"/>
                  </a:lnTo>
                  <a:lnTo>
                    <a:pt x="0" y="245490"/>
                  </a:lnTo>
                  <a:lnTo>
                    <a:pt x="3268" y="270601"/>
                  </a:lnTo>
                  <a:lnTo>
                    <a:pt x="28465" y="318524"/>
                  </a:lnTo>
                  <a:lnTo>
                    <a:pt x="76422" y="362560"/>
                  </a:lnTo>
                  <a:lnTo>
                    <a:pt x="144595" y="401720"/>
                  </a:lnTo>
                  <a:lnTo>
                    <a:pt x="185467" y="419163"/>
                  </a:lnTo>
                  <a:lnTo>
                    <a:pt x="230440" y="435016"/>
                  </a:lnTo>
                  <a:lnTo>
                    <a:pt x="279195" y="449157"/>
                  </a:lnTo>
                  <a:lnTo>
                    <a:pt x="331414" y="461461"/>
                  </a:lnTo>
                  <a:lnTo>
                    <a:pt x="386780" y="471804"/>
                  </a:lnTo>
                  <a:lnTo>
                    <a:pt x="444974" y="480065"/>
                  </a:lnTo>
                  <a:lnTo>
                    <a:pt x="505679" y="486118"/>
                  </a:lnTo>
                  <a:lnTo>
                    <a:pt x="568576" y="489840"/>
                  </a:lnTo>
                  <a:lnTo>
                    <a:pt x="633349" y="491109"/>
                  </a:lnTo>
                  <a:lnTo>
                    <a:pt x="698122" y="489840"/>
                  </a:lnTo>
                  <a:lnTo>
                    <a:pt x="761023" y="486118"/>
                  </a:lnTo>
                  <a:lnTo>
                    <a:pt x="821734" y="480065"/>
                  </a:lnTo>
                  <a:lnTo>
                    <a:pt x="879937" y="471805"/>
                  </a:lnTo>
                  <a:lnTo>
                    <a:pt x="935312" y="461461"/>
                  </a:lnTo>
                  <a:lnTo>
                    <a:pt x="987542" y="449157"/>
                  </a:lnTo>
                  <a:lnTo>
                    <a:pt x="1036309" y="435016"/>
                  </a:lnTo>
                  <a:lnTo>
                    <a:pt x="1081293" y="419163"/>
                  </a:lnTo>
                  <a:lnTo>
                    <a:pt x="1122178" y="401720"/>
                  </a:lnTo>
                  <a:lnTo>
                    <a:pt x="1158644" y="382811"/>
                  </a:lnTo>
                  <a:lnTo>
                    <a:pt x="1217046" y="341090"/>
                  </a:lnTo>
                  <a:lnTo>
                    <a:pt x="1253956" y="294987"/>
                  </a:lnTo>
                  <a:lnTo>
                    <a:pt x="1266825" y="245490"/>
                  </a:lnTo>
                  <a:lnTo>
                    <a:pt x="1263554" y="220381"/>
                  </a:lnTo>
                  <a:lnTo>
                    <a:pt x="1238347" y="172469"/>
                  </a:lnTo>
                  <a:lnTo>
                    <a:pt x="1190373" y="128451"/>
                  </a:lnTo>
                  <a:lnTo>
                    <a:pt x="1122178" y="89313"/>
                  </a:lnTo>
                  <a:lnTo>
                    <a:pt x="1081293" y="71882"/>
                  </a:lnTo>
                  <a:lnTo>
                    <a:pt x="1036309" y="56040"/>
                  </a:lnTo>
                  <a:lnTo>
                    <a:pt x="987542" y="41911"/>
                  </a:lnTo>
                  <a:lnTo>
                    <a:pt x="935312" y="29618"/>
                  </a:lnTo>
                  <a:lnTo>
                    <a:pt x="879937" y="19284"/>
                  </a:lnTo>
                  <a:lnTo>
                    <a:pt x="821734" y="11032"/>
                  </a:lnTo>
                  <a:lnTo>
                    <a:pt x="761023" y="4985"/>
                  </a:lnTo>
                  <a:lnTo>
                    <a:pt x="698122" y="1266"/>
                  </a:lnTo>
                  <a:lnTo>
                    <a:pt x="633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0" y="245490"/>
                  </a:moveTo>
                  <a:lnTo>
                    <a:pt x="12863" y="196000"/>
                  </a:lnTo>
                  <a:lnTo>
                    <a:pt x="49758" y="149911"/>
                  </a:lnTo>
                  <a:lnTo>
                    <a:pt x="108140" y="108210"/>
                  </a:lnTo>
                  <a:lnTo>
                    <a:pt x="144595" y="89313"/>
                  </a:lnTo>
                  <a:lnTo>
                    <a:pt x="185467" y="71881"/>
                  </a:lnTo>
                  <a:lnTo>
                    <a:pt x="230440" y="56040"/>
                  </a:lnTo>
                  <a:lnTo>
                    <a:pt x="279195" y="41911"/>
                  </a:lnTo>
                  <a:lnTo>
                    <a:pt x="331414" y="29618"/>
                  </a:lnTo>
                  <a:lnTo>
                    <a:pt x="386780" y="19284"/>
                  </a:lnTo>
                  <a:lnTo>
                    <a:pt x="444974" y="11032"/>
                  </a:lnTo>
                  <a:lnTo>
                    <a:pt x="505679" y="4985"/>
                  </a:lnTo>
                  <a:lnTo>
                    <a:pt x="568576" y="1266"/>
                  </a:lnTo>
                  <a:lnTo>
                    <a:pt x="633349" y="0"/>
                  </a:lnTo>
                  <a:lnTo>
                    <a:pt x="698122" y="1266"/>
                  </a:lnTo>
                  <a:lnTo>
                    <a:pt x="761023" y="4985"/>
                  </a:lnTo>
                  <a:lnTo>
                    <a:pt x="821734" y="11032"/>
                  </a:lnTo>
                  <a:lnTo>
                    <a:pt x="879937" y="19284"/>
                  </a:lnTo>
                  <a:lnTo>
                    <a:pt x="935312" y="29618"/>
                  </a:lnTo>
                  <a:lnTo>
                    <a:pt x="987542" y="41911"/>
                  </a:lnTo>
                  <a:lnTo>
                    <a:pt x="1036309" y="56040"/>
                  </a:lnTo>
                  <a:lnTo>
                    <a:pt x="1081293" y="71882"/>
                  </a:lnTo>
                  <a:lnTo>
                    <a:pt x="1122178" y="89313"/>
                  </a:lnTo>
                  <a:lnTo>
                    <a:pt x="1158644" y="108210"/>
                  </a:lnTo>
                  <a:lnTo>
                    <a:pt x="1217046" y="149911"/>
                  </a:lnTo>
                  <a:lnTo>
                    <a:pt x="1253956" y="196000"/>
                  </a:lnTo>
                  <a:lnTo>
                    <a:pt x="1266825" y="245490"/>
                  </a:lnTo>
                  <a:lnTo>
                    <a:pt x="1263554" y="270601"/>
                  </a:lnTo>
                  <a:lnTo>
                    <a:pt x="1238347" y="318524"/>
                  </a:lnTo>
                  <a:lnTo>
                    <a:pt x="1190373" y="362560"/>
                  </a:lnTo>
                  <a:lnTo>
                    <a:pt x="1122178" y="401720"/>
                  </a:lnTo>
                  <a:lnTo>
                    <a:pt x="1081293" y="419163"/>
                  </a:lnTo>
                  <a:lnTo>
                    <a:pt x="1036309" y="435016"/>
                  </a:lnTo>
                  <a:lnTo>
                    <a:pt x="987542" y="449157"/>
                  </a:lnTo>
                  <a:lnTo>
                    <a:pt x="935312" y="461461"/>
                  </a:lnTo>
                  <a:lnTo>
                    <a:pt x="879937" y="471805"/>
                  </a:lnTo>
                  <a:lnTo>
                    <a:pt x="821734" y="480065"/>
                  </a:lnTo>
                  <a:lnTo>
                    <a:pt x="761023" y="486118"/>
                  </a:lnTo>
                  <a:lnTo>
                    <a:pt x="698122" y="489840"/>
                  </a:lnTo>
                  <a:lnTo>
                    <a:pt x="633349" y="491109"/>
                  </a:lnTo>
                  <a:lnTo>
                    <a:pt x="568576" y="489840"/>
                  </a:lnTo>
                  <a:lnTo>
                    <a:pt x="505679" y="486118"/>
                  </a:lnTo>
                  <a:lnTo>
                    <a:pt x="444974" y="480065"/>
                  </a:lnTo>
                  <a:lnTo>
                    <a:pt x="386780" y="471804"/>
                  </a:lnTo>
                  <a:lnTo>
                    <a:pt x="331414" y="461461"/>
                  </a:lnTo>
                  <a:lnTo>
                    <a:pt x="279195" y="449157"/>
                  </a:lnTo>
                  <a:lnTo>
                    <a:pt x="230440" y="435016"/>
                  </a:lnTo>
                  <a:lnTo>
                    <a:pt x="185467" y="419163"/>
                  </a:lnTo>
                  <a:lnTo>
                    <a:pt x="144595" y="401720"/>
                  </a:lnTo>
                  <a:lnTo>
                    <a:pt x="108140" y="382811"/>
                  </a:lnTo>
                  <a:lnTo>
                    <a:pt x="49758" y="341090"/>
                  </a:lnTo>
                  <a:lnTo>
                    <a:pt x="12863" y="294987"/>
                  </a:lnTo>
                  <a:lnTo>
                    <a:pt x="0" y="2454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3"/>
          <p:cNvGrpSpPr/>
          <p:nvPr/>
        </p:nvGrpSpPr>
        <p:grpSpPr>
          <a:xfrm>
            <a:off x="2047337" y="1694820"/>
            <a:ext cx="1276350" cy="501015"/>
            <a:chOff x="2038413" y="2209863"/>
            <a:chExt cx="1276350" cy="501015"/>
          </a:xfrm>
        </p:grpSpPr>
        <p:sp>
          <p:nvSpPr>
            <p:cNvPr id="22" name="object 4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633349" y="0"/>
                  </a:moveTo>
                  <a:lnTo>
                    <a:pt x="568576" y="1266"/>
                  </a:lnTo>
                  <a:lnTo>
                    <a:pt x="505679" y="4985"/>
                  </a:lnTo>
                  <a:lnTo>
                    <a:pt x="444974" y="11032"/>
                  </a:lnTo>
                  <a:lnTo>
                    <a:pt x="386780" y="19284"/>
                  </a:lnTo>
                  <a:lnTo>
                    <a:pt x="331414" y="29618"/>
                  </a:lnTo>
                  <a:lnTo>
                    <a:pt x="279195" y="41911"/>
                  </a:lnTo>
                  <a:lnTo>
                    <a:pt x="230440" y="56040"/>
                  </a:lnTo>
                  <a:lnTo>
                    <a:pt x="185467" y="71881"/>
                  </a:lnTo>
                  <a:lnTo>
                    <a:pt x="144595" y="89313"/>
                  </a:lnTo>
                  <a:lnTo>
                    <a:pt x="108140" y="108210"/>
                  </a:lnTo>
                  <a:lnTo>
                    <a:pt x="49758" y="149911"/>
                  </a:lnTo>
                  <a:lnTo>
                    <a:pt x="12863" y="196000"/>
                  </a:lnTo>
                  <a:lnTo>
                    <a:pt x="0" y="245490"/>
                  </a:lnTo>
                  <a:lnTo>
                    <a:pt x="3268" y="270601"/>
                  </a:lnTo>
                  <a:lnTo>
                    <a:pt x="28465" y="318524"/>
                  </a:lnTo>
                  <a:lnTo>
                    <a:pt x="76422" y="362560"/>
                  </a:lnTo>
                  <a:lnTo>
                    <a:pt x="144595" y="401720"/>
                  </a:lnTo>
                  <a:lnTo>
                    <a:pt x="185467" y="419163"/>
                  </a:lnTo>
                  <a:lnTo>
                    <a:pt x="230440" y="435016"/>
                  </a:lnTo>
                  <a:lnTo>
                    <a:pt x="279195" y="449157"/>
                  </a:lnTo>
                  <a:lnTo>
                    <a:pt x="331414" y="461461"/>
                  </a:lnTo>
                  <a:lnTo>
                    <a:pt x="386780" y="471804"/>
                  </a:lnTo>
                  <a:lnTo>
                    <a:pt x="444974" y="480065"/>
                  </a:lnTo>
                  <a:lnTo>
                    <a:pt x="505679" y="486118"/>
                  </a:lnTo>
                  <a:lnTo>
                    <a:pt x="568576" y="489840"/>
                  </a:lnTo>
                  <a:lnTo>
                    <a:pt x="633349" y="491109"/>
                  </a:lnTo>
                  <a:lnTo>
                    <a:pt x="698122" y="489840"/>
                  </a:lnTo>
                  <a:lnTo>
                    <a:pt x="761023" y="486118"/>
                  </a:lnTo>
                  <a:lnTo>
                    <a:pt x="821734" y="480065"/>
                  </a:lnTo>
                  <a:lnTo>
                    <a:pt x="879937" y="471805"/>
                  </a:lnTo>
                  <a:lnTo>
                    <a:pt x="935312" y="461461"/>
                  </a:lnTo>
                  <a:lnTo>
                    <a:pt x="987542" y="449157"/>
                  </a:lnTo>
                  <a:lnTo>
                    <a:pt x="1036309" y="435016"/>
                  </a:lnTo>
                  <a:lnTo>
                    <a:pt x="1081293" y="419163"/>
                  </a:lnTo>
                  <a:lnTo>
                    <a:pt x="1122178" y="401720"/>
                  </a:lnTo>
                  <a:lnTo>
                    <a:pt x="1158644" y="382811"/>
                  </a:lnTo>
                  <a:lnTo>
                    <a:pt x="1217046" y="341090"/>
                  </a:lnTo>
                  <a:lnTo>
                    <a:pt x="1253956" y="294987"/>
                  </a:lnTo>
                  <a:lnTo>
                    <a:pt x="1266825" y="245490"/>
                  </a:lnTo>
                  <a:lnTo>
                    <a:pt x="1263554" y="220381"/>
                  </a:lnTo>
                  <a:lnTo>
                    <a:pt x="1238347" y="172469"/>
                  </a:lnTo>
                  <a:lnTo>
                    <a:pt x="1190373" y="128451"/>
                  </a:lnTo>
                  <a:lnTo>
                    <a:pt x="1122178" y="89313"/>
                  </a:lnTo>
                  <a:lnTo>
                    <a:pt x="1081293" y="71882"/>
                  </a:lnTo>
                  <a:lnTo>
                    <a:pt x="1036309" y="56040"/>
                  </a:lnTo>
                  <a:lnTo>
                    <a:pt x="987542" y="41911"/>
                  </a:lnTo>
                  <a:lnTo>
                    <a:pt x="935312" y="29618"/>
                  </a:lnTo>
                  <a:lnTo>
                    <a:pt x="879937" y="19284"/>
                  </a:lnTo>
                  <a:lnTo>
                    <a:pt x="821734" y="11032"/>
                  </a:lnTo>
                  <a:lnTo>
                    <a:pt x="761023" y="4985"/>
                  </a:lnTo>
                  <a:lnTo>
                    <a:pt x="698122" y="1266"/>
                  </a:lnTo>
                  <a:lnTo>
                    <a:pt x="633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0" y="245490"/>
                  </a:moveTo>
                  <a:lnTo>
                    <a:pt x="12863" y="196000"/>
                  </a:lnTo>
                  <a:lnTo>
                    <a:pt x="49758" y="149911"/>
                  </a:lnTo>
                  <a:lnTo>
                    <a:pt x="108140" y="108210"/>
                  </a:lnTo>
                  <a:lnTo>
                    <a:pt x="144595" y="89313"/>
                  </a:lnTo>
                  <a:lnTo>
                    <a:pt x="185467" y="71881"/>
                  </a:lnTo>
                  <a:lnTo>
                    <a:pt x="230440" y="56040"/>
                  </a:lnTo>
                  <a:lnTo>
                    <a:pt x="279195" y="41911"/>
                  </a:lnTo>
                  <a:lnTo>
                    <a:pt x="331414" y="29618"/>
                  </a:lnTo>
                  <a:lnTo>
                    <a:pt x="386780" y="19284"/>
                  </a:lnTo>
                  <a:lnTo>
                    <a:pt x="444974" y="11032"/>
                  </a:lnTo>
                  <a:lnTo>
                    <a:pt x="505679" y="4985"/>
                  </a:lnTo>
                  <a:lnTo>
                    <a:pt x="568576" y="1266"/>
                  </a:lnTo>
                  <a:lnTo>
                    <a:pt x="633349" y="0"/>
                  </a:lnTo>
                  <a:lnTo>
                    <a:pt x="698122" y="1266"/>
                  </a:lnTo>
                  <a:lnTo>
                    <a:pt x="761023" y="4985"/>
                  </a:lnTo>
                  <a:lnTo>
                    <a:pt x="821734" y="11032"/>
                  </a:lnTo>
                  <a:lnTo>
                    <a:pt x="879937" y="19284"/>
                  </a:lnTo>
                  <a:lnTo>
                    <a:pt x="935312" y="29618"/>
                  </a:lnTo>
                  <a:lnTo>
                    <a:pt x="987542" y="41911"/>
                  </a:lnTo>
                  <a:lnTo>
                    <a:pt x="1036309" y="56040"/>
                  </a:lnTo>
                  <a:lnTo>
                    <a:pt x="1081293" y="71882"/>
                  </a:lnTo>
                  <a:lnTo>
                    <a:pt x="1122178" y="89313"/>
                  </a:lnTo>
                  <a:lnTo>
                    <a:pt x="1158644" y="108210"/>
                  </a:lnTo>
                  <a:lnTo>
                    <a:pt x="1217046" y="149911"/>
                  </a:lnTo>
                  <a:lnTo>
                    <a:pt x="1253956" y="196000"/>
                  </a:lnTo>
                  <a:lnTo>
                    <a:pt x="1266825" y="245490"/>
                  </a:lnTo>
                  <a:lnTo>
                    <a:pt x="1263554" y="270601"/>
                  </a:lnTo>
                  <a:lnTo>
                    <a:pt x="1238347" y="318524"/>
                  </a:lnTo>
                  <a:lnTo>
                    <a:pt x="1190373" y="362560"/>
                  </a:lnTo>
                  <a:lnTo>
                    <a:pt x="1122178" y="401720"/>
                  </a:lnTo>
                  <a:lnTo>
                    <a:pt x="1081293" y="419163"/>
                  </a:lnTo>
                  <a:lnTo>
                    <a:pt x="1036309" y="435016"/>
                  </a:lnTo>
                  <a:lnTo>
                    <a:pt x="987542" y="449157"/>
                  </a:lnTo>
                  <a:lnTo>
                    <a:pt x="935312" y="461461"/>
                  </a:lnTo>
                  <a:lnTo>
                    <a:pt x="879937" y="471805"/>
                  </a:lnTo>
                  <a:lnTo>
                    <a:pt x="821734" y="480065"/>
                  </a:lnTo>
                  <a:lnTo>
                    <a:pt x="761023" y="486118"/>
                  </a:lnTo>
                  <a:lnTo>
                    <a:pt x="698122" y="489840"/>
                  </a:lnTo>
                  <a:lnTo>
                    <a:pt x="633349" y="491109"/>
                  </a:lnTo>
                  <a:lnTo>
                    <a:pt x="568576" y="489840"/>
                  </a:lnTo>
                  <a:lnTo>
                    <a:pt x="505679" y="486118"/>
                  </a:lnTo>
                  <a:lnTo>
                    <a:pt x="444974" y="480065"/>
                  </a:lnTo>
                  <a:lnTo>
                    <a:pt x="386780" y="471804"/>
                  </a:lnTo>
                  <a:lnTo>
                    <a:pt x="331414" y="461461"/>
                  </a:lnTo>
                  <a:lnTo>
                    <a:pt x="279195" y="449157"/>
                  </a:lnTo>
                  <a:lnTo>
                    <a:pt x="230440" y="435016"/>
                  </a:lnTo>
                  <a:lnTo>
                    <a:pt x="185467" y="419163"/>
                  </a:lnTo>
                  <a:lnTo>
                    <a:pt x="144595" y="401720"/>
                  </a:lnTo>
                  <a:lnTo>
                    <a:pt x="108140" y="382811"/>
                  </a:lnTo>
                  <a:lnTo>
                    <a:pt x="49758" y="341090"/>
                  </a:lnTo>
                  <a:lnTo>
                    <a:pt x="12863" y="294987"/>
                  </a:lnTo>
                  <a:lnTo>
                    <a:pt x="0" y="2454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7"/>
          <p:cNvGrpSpPr/>
          <p:nvPr/>
        </p:nvGrpSpPr>
        <p:grpSpPr>
          <a:xfrm>
            <a:off x="1509776" y="2637949"/>
            <a:ext cx="2533650" cy="344414"/>
            <a:chOff x="1500250" y="3033140"/>
            <a:chExt cx="2533650" cy="655320"/>
          </a:xfrm>
        </p:grpSpPr>
        <p:sp>
          <p:nvSpPr>
            <p:cNvPr id="19" name="object 9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2533650" y="0"/>
                  </a:moveTo>
                  <a:lnTo>
                    <a:pt x="506730" y="0"/>
                  </a:lnTo>
                  <a:lnTo>
                    <a:pt x="0" y="654812"/>
                  </a:lnTo>
                  <a:lnTo>
                    <a:pt x="2026920" y="654812"/>
                  </a:lnTo>
                  <a:lnTo>
                    <a:pt x="25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0" y="654812"/>
                  </a:moveTo>
                  <a:lnTo>
                    <a:pt x="506730" y="0"/>
                  </a:lnTo>
                  <a:lnTo>
                    <a:pt x="2533650" y="0"/>
                  </a:lnTo>
                  <a:lnTo>
                    <a:pt x="2026920" y="654812"/>
                  </a:lnTo>
                  <a:lnTo>
                    <a:pt x="0" y="6548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 txBox="1"/>
          <p:nvPr/>
        </p:nvSpPr>
        <p:spPr>
          <a:xfrm>
            <a:off x="1552826" y="3524803"/>
            <a:ext cx="2533650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1580882" y="4153394"/>
            <a:ext cx="2533650" cy="2866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Akış Çizelgesi: Belge 9"/>
          <p:cNvSpPr/>
          <p:nvPr/>
        </p:nvSpPr>
        <p:spPr>
          <a:xfrm>
            <a:off x="1425288" y="4924623"/>
            <a:ext cx="2778697" cy="76775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bject 4"/>
          <p:cNvSpPr txBox="1">
            <a:spLocks noGrp="1"/>
          </p:cNvSpPr>
          <p:nvPr>
            <p:ph sz="half" idx="4294967295"/>
          </p:nvPr>
        </p:nvSpPr>
        <p:spPr>
          <a:xfrm>
            <a:off x="4712589" y="1929510"/>
            <a:ext cx="3667759" cy="387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222885" indent="-182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SORU:Yarıçapı</a:t>
            </a:r>
            <a:r>
              <a:rPr spc="25" dirty="0"/>
              <a:t> </a:t>
            </a:r>
            <a:r>
              <a:rPr dirty="0"/>
              <a:t>verilen </a:t>
            </a:r>
            <a:r>
              <a:rPr spc="5" dirty="0"/>
              <a:t> </a:t>
            </a:r>
            <a:r>
              <a:rPr spc="-5" dirty="0"/>
              <a:t>çemberin</a:t>
            </a:r>
            <a:r>
              <a:rPr dirty="0"/>
              <a:t> </a:t>
            </a:r>
            <a:r>
              <a:rPr spc="-5" dirty="0"/>
              <a:t>alanını</a:t>
            </a:r>
            <a:r>
              <a:rPr spc="5" dirty="0"/>
              <a:t> </a:t>
            </a:r>
            <a:r>
              <a:rPr dirty="0"/>
              <a:t>ve </a:t>
            </a:r>
            <a:r>
              <a:rPr spc="5" dirty="0"/>
              <a:t> </a:t>
            </a:r>
            <a:r>
              <a:rPr spc="-5" dirty="0"/>
              <a:t>çevresini hesaplayan </a:t>
            </a:r>
            <a:r>
              <a:rPr dirty="0"/>
              <a:t> </a:t>
            </a:r>
            <a:r>
              <a:rPr spc="-5" dirty="0"/>
              <a:t>program</a:t>
            </a:r>
            <a:r>
              <a:rPr spc="-30" dirty="0"/>
              <a:t> </a:t>
            </a:r>
            <a:r>
              <a:rPr spc="-5" dirty="0"/>
              <a:t>akışını</a:t>
            </a:r>
            <a:r>
              <a:rPr spc="-20" dirty="0"/>
              <a:t> </a:t>
            </a:r>
            <a:r>
              <a:rPr spc="-5" dirty="0"/>
              <a:t>çiziniz.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/>
          </a:p>
          <a:p>
            <a:pPr marL="88900">
              <a:lnSpc>
                <a:spcPct val="100000"/>
              </a:lnSpc>
            </a:pPr>
            <a:r>
              <a:rPr spc="-5" dirty="0"/>
              <a:t>ANALİZ:</a:t>
            </a:r>
          </a:p>
          <a:p>
            <a:pPr marL="88900" marR="55880">
              <a:lnSpc>
                <a:spcPct val="130500"/>
              </a:lnSpc>
              <a:tabLst>
                <a:tab pos="1595755" algn="l"/>
              </a:tabLst>
            </a:pPr>
            <a:r>
              <a:rPr spc="-5" dirty="0"/>
              <a:t>Çemberin yarıçapı okunur </a:t>
            </a:r>
            <a:r>
              <a:rPr spc="-710" dirty="0"/>
              <a:t> </a:t>
            </a:r>
            <a:r>
              <a:rPr spc="-5" dirty="0"/>
              <a:t>Alan=pi*r</a:t>
            </a:r>
            <a:r>
              <a:rPr sz="2400" spc="-7" baseline="24305" dirty="0"/>
              <a:t>2	</a:t>
            </a:r>
            <a:r>
              <a:rPr sz="2400" spc="-5" dirty="0"/>
              <a:t>Çevre=2*pi*r </a:t>
            </a:r>
            <a:r>
              <a:rPr sz="2400" dirty="0"/>
              <a:t> </a:t>
            </a:r>
            <a:r>
              <a:rPr sz="2400" spc="-5" dirty="0"/>
              <a:t>Sonuçlar</a:t>
            </a:r>
            <a:r>
              <a:rPr sz="2400" dirty="0"/>
              <a:t> </a:t>
            </a:r>
            <a:r>
              <a:rPr sz="2400" spc="-5" dirty="0"/>
              <a:t>ekrana</a:t>
            </a:r>
            <a:r>
              <a:rPr sz="2400" dirty="0"/>
              <a:t> </a:t>
            </a:r>
            <a:r>
              <a:rPr sz="2400" spc="-5" dirty="0"/>
              <a:t>yazılır</a:t>
            </a: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2624201" y="2209799"/>
            <a:ext cx="76200" cy="1219200"/>
          </a:xfrm>
          <a:custGeom>
            <a:avLst/>
            <a:gdLst/>
            <a:ahLst/>
            <a:cxnLst/>
            <a:rect l="l" t="t" r="r" b="b"/>
            <a:pathLst>
              <a:path w="76200" h="1219200">
                <a:moveTo>
                  <a:pt x="76200" y="1143000"/>
                </a:moveTo>
                <a:lnTo>
                  <a:pt x="42799" y="1143000"/>
                </a:lnTo>
                <a:lnTo>
                  <a:pt x="42799" y="762000"/>
                </a:lnTo>
                <a:lnTo>
                  <a:pt x="33274" y="762000"/>
                </a:lnTo>
                <a:lnTo>
                  <a:pt x="33274" y="1143000"/>
                </a:lnTo>
                <a:lnTo>
                  <a:pt x="0" y="1143000"/>
                </a:lnTo>
                <a:lnTo>
                  <a:pt x="38100" y="1219200"/>
                </a:lnTo>
                <a:lnTo>
                  <a:pt x="69850" y="1155700"/>
                </a:lnTo>
                <a:lnTo>
                  <a:pt x="76200" y="1143000"/>
                </a:lnTo>
                <a:close/>
              </a:path>
              <a:path w="76200" h="1219200">
                <a:moveTo>
                  <a:pt x="76200" y="381000"/>
                </a:moveTo>
                <a:lnTo>
                  <a:pt x="42799" y="381000"/>
                </a:lnTo>
                <a:lnTo>
                  <a:pt x="42799" y="0"/>
                </a:lnTo>
                <a:lnTo>
                  <a:pt x="33274" y="0"/>
                </a:lnTo>
                <a:lnTo>
                  <a:pt x="33274" y="381000"/>
                </a:ln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4201" y="3886200"/>
            <a:ext cx="152400" cy="2057400"/>
          </a:xfrm>
          <a:custGeom>
            <a:avLst/>
            <a:gdLst/>
            <a:ahLst/>
            <a:cxnLst/>
            <a:rect l="l" t="t" r="r" b="b"/>
            <a:pathLst>
              <a:path w="152400" h="2057400">
                <a:moveTo>
                  <a:pt x="76200" y="228600"/>
                </a:moveTo>
                <a:lnTo>
                  <a:pt x="42799" y="228600"/>
                </a:lnTo>
                <a:lnTo>
                  <a:pt x="42799" y="0"/>
                </a:lnTo>
                <a:lnTo>
                  <a:pt x="33274" y="0"/>
                </a:lnTo>
                <a:lnTo>
                  <a:pt x="33274" y="228600"/>
                </a:ln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  <a:path w="152400" h="2057400">
                <a:moveTo>
                  <a:pt x="152400" y="1981200"/>
                </a:moveTo>
                <a:lnTo>
                  <a:pt x="118999" y="1981200"/>
                </a:lnTo>
                <a:lnTo>
                  <a:pt x="118999" y="1676400"/>
                </a:lnTo>
                <a:lnTo>
                  <a:pt x="109474" y="1676400"/>
                </a:lnTo>
                <a:lnTo>
                  <a:pt x="109474" y="1981200"/>
                </a:lnTo>
                <a:lnTo>
                  <a:pt x="76200" y="1981200"/>
                </a:lnTo>
                <a:lnTo>
                  <a:pt x="114300" y="2057400"/>
                </a:lnTo>
                <a:lnTo>
                  <a:pt x="146050" y="1993900"/>
                </a:lnTo>
                <a:lnTo>
                  <a:pt x="152400" y="1981200"/>
                </a:lnTo>
                <a:close/>
              </a:path>
              <a:path w="152400" h="2057400">
                <a:moveTo>
                  <a:pt x="152400" y="990600"/>
                </a:moveTo>
                <a:lnTo>
                  <a:pt x="118999" y="990600"/>
                </a:lnTo>
                <a:lnTo>
                  <a:pt x="118999" y="609600"/>
                </a:lnTo>
                <a:lnTo>
                  <a:pt x="109474" y="609600"/>
                </a:lnTo>
                <a:lnTo>
                  <a:pt x="109474" y="990600"/>
                </a:lnTo>
                <a:lnTo>
                  <a:pt x="76200" y="990600"/>
                </a:lnTo>
                <a:lnTo>
                  <a:pt x="114300" y="1066800"/>
                </a:lnTo>
                <a:lnTo>
                  <a:pt x="146050" y="1003300"/>
                </a:lnTo>
                <a:lnTo>
                  <a:pt x="152400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2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786880" y="4959981"/>
            <a:ext cx="245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Alan</a:t>
            </a:r>
            <a:r>
              <a:rPr lang="tr-TR" spc="-25" dirty="0"/>
              <a:t> </a:t>
            </a:r>
            <a:r>
              <a:rPr lang="tr-TR" spc="-15" dirty="0"/>
              <a:t>ve</a:t>
            </a:r>
            <a:r>
              <a:rPr lang="tr-TR" spc="10" dirty="0"/>
              <a:t> </a:t>
            </a:r>
            <a:r>
              <a:rPr lang="tr-TR" spc="-10" dirty="0"/>
              <a:t>çevre </a:t>
            </a:r>
            <a:r>
              <a:rPr lang="tr-TR" spc="-5" dirty="0"/>
              <a:t> </a:t>
            </a:r>
            <a:r>
              <a:rPr lang="tr-TR" spc="-5" dirty="0" smtClean="0"/>
              <a:t>D</a:t>
            </a:r>
            <a:r>
              <a:rPr lang="tr-TR" spc="5" dirty="0" smtClean="0"/>
              <a:t>e</a:t>
            </a:r>
            <a:r>
              <a:rPr lang="tr-TR" spc="-25" dirty="0" smtClean="0"/>
              <a:t>ğ</a:t>
            </a:r>
            <a:r>
              <a:rPr lang="tr-TR" dirty="0" smtClean="0"/>
              <a:t>e</a:t>
            </a:r>
            <a:r>
              <a:rPr lang="tr-TR" spc="5" dirty="0" smtClean="0"/>
              <a:t>r</a:t>
            </a:r>
            <a:r>
              <a:rPr lang="tr-TR" dirty="0" smtClean="0"/>
              <a:t>l</a:t>
            </a:r>
            <a:r>
              <a:rPr lang="tr-TR" spc="5" dirty="0" smtClean="0"/>
              <a:t>e</a:t>
            </a:r>
            <a:r>
              <a:rPr lang="tr-TR" dirty="0" smtClean="0"/>
              <a:t>rini </a:t>
            </a:r>
            <a:r>
              <a:rPr lang="tr-TR" spc="-35" dirty="0" smtClean="0"/>
              <a:t>y</a:t>
            </a:r>
            <a:r>
              <a:rPr lang="tr-TR" dirty="0" smtClean="0"/>
              <a:t>a</a:t>
            </a:r>
            <a:r>
              <a:rPr lang="tr-TR" spc="-45" dirty="0" smtClean="0"/>
              <a:t>z</a:t>
            </a:r>
            <a:r>
              <a:rPr lang="tr-TR" spc="-5" dirty="0" smtClean="0"/>
              <a:t>dır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580882" y="4114799"/>
            <a:ext cx="2304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69215" algn="ctr">
              <a:lnSpc>
                <a:spcPct val="100000"/>
              </a:lnSpc>
            </a:pPr>
            <a:r>
              <a:rPr lang="tr-TR" spc="-5" dirty="0" err="1"/>
              <a:t>Cevre</a:t>
            </a:r>
            <a:r>
              <a:rPr lang="tr-TR" spc="-5" dirty="0"/>
              <a:t>=2*3.14*</a:t>
            </a:r>
            <a:r>
              <a:rPr lang="tr-TR" spc="-5" dirty="0" err="1"/>
              <a:t>yaricap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>
          <a:xfrm>
            <a:off x="1466848" y="3463921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Alan</a:t>
            </a:r>
            <a:r>
              <a:rPr lang="tr-TR" spc="5" dirty="0"/>
              <a:t>=</a:t>
            </a:r>
            <a:r>
              <a:rPr lang="tr-TR" dirty="0"/>
              <a:t>3</a:t>
            </a:r>
            <a:r>
              <a:rPr lang="tr-TR" spc="-10" dirty="0"/>
              <a:t>.</a:t>
            </a:r>
            <a:r>
              <a:rPr lang="tr-TR" dirty="0"/>
              <a:t>1</a:t>
            </a:r>
            <a:r>
              <a:rPr lang="tr-TR" spc="-10" dirty="0"/>
              <a:t>4</a:t>
            </a:r>
            <a:r>
              <a:rPr lang="tr-TR" spc="-5" dirty="0"/>
              <a:t>*</a:t>
            </a:r>
            <a:r>
              <a:rPr lang="tr-TR" spc="-30" dirty="0" err="1"/>
              <a:t>y</a:t>
            </a:r>
            <a:r>
              <a:rPr lang="tr-TR" dirty="0" err="1"/>
              <a:t>ari</a:t>
            </a:r>
            <a:r>
              <a:rPr lang="tr-TR" spc="-15" dirty="0" err="1"/>
              <a:t>c</a:t>
            </a:r>
            <a:r>
              <a:rPr lang="tr-TR" dirty="0" err="1"/>
              <a:t>ap</a:t>
            </a:r>
            <a:r>
              <a:rPr lang="tr-TR" dirty="0"/>
              <a:t>*</a:t>
            </a:r>
            <a:r>
              <a:rPr lang="tr-TR" spc="-35" dirty="0" err="1"/>
              <a:t>y</a:t>
            </a:r>
            <a:r>
              <a:rPr lang="tr-TR" dirty="0" err="1"/>
              <a:t>ari</a:t>
            </a:r>
            <a:r>
              <a:rPr lang="tr-TR" spc="-15" dirty="0" err="1"/>
              <a:t>c</a:t>
            </a:r>
            <a:r>
              <a:rPr lang="tr-TR" dirty="0" err="1"/>
              <a:t>ap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2047337" y="2273786"/>
            <a:ext cx="1306127" cy="743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5080" indent="-154940" algn="ctr">
              <a:lnSpc>
                <a:spcPts val="6240"/>
              </a:lnSpc>
              <a:spcBef>
                <a:spcPts val="285"/>
              </a:spcBef>
            </a:pPr>
            <a:r>
              <a:rPr lang="tr-TR" spc="-20" dirty="0" smtClean="0"/>
              <a:t>Oku</a:t>
            </a:r>
            <a:r>
              <a:rPr lang="tr-TR" spc="-10" dirty="0" smtClean="0"/>
              <a:t> </a:t>
            </a:r>
            <a:r>
              <a:rPr lang="tr-TR" spc="-10" dirty="0" err="1"/>
              <a:t>yaricap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2384448" y="1758156"/>
            <a:ext cx="631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pc="-5" dirty="0"/>
              <a:t>başla</a:t>
            </a:r>
            <a:endParaRPr lang="tr-TR" dirty="0"/>
          </a:p>
        </p:txBody>
      </p:sp>
      <p:sp>
        <p:nvSpPr>
          <p:cNvPr id="27" name="Dikdörtgen 26"/>
          <p:cNvSpPr/>
          <p:nvPr/>
        </p:nvSpPr>
        <p:spPr>
          <a:xfrm>
            <a:off x="2460649" y="5987533"/>
            <a:ext cx="567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pc="-5" dirty="0" smtClean="0"/>
              <a:t>bitir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17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/>
          <p:cNvGrpSpPr/>
          <p:nvPr/>
        </p:nvGrpSpPr>
        <p:grpSpPr>
          <a:xfrm>
            <a:off x="1991487" y="1423921"/>
            <a:ext cx="1276350" cy="501015"/>
            <a:chOff x="2038413" y="2209863"/>
            <a:chExt cx="1276350" cy="501015"/>
          </a:xfrm>
        </p:grpSpPr>
        <p:sp>
          <p:nvSpPr>
            <p:cNvPr id="33" name="object 4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633349" y="0"/>
                  </a:moveTo>
                  <a:lnTo>
                    <a:pt x="568576" y="1266"/>
                  </a:lnTo>
                  <a:lnTo>
                    <a:pt x="505679" y="4985"/>
                  </a:lnTo>
                  <a:lnTo>
                    <a:pt x="444974" y="11032"/>
                  </a:lnTo>
                  <a:lnTo>
                    <a:pt x="386780" y="19284"/>
                  </a:lnTo>
                  <a:lnTo>
                    <a:pt x="331414" y="29618"/>
                  </a:lnTo>
                  <a:lnTo>
                    <a:pt x="279195" y="41911"/>
                  </a:lnTo>
                  <a:lnTo>
                    <a:pt x="230440" y="56040"/>
                  </a:lnTo>
                  <a:lnTo>
                    <a:pt x="185467" y="71881"/>
                  </a:lnTo>
                  <a:lnTo>
                    <a:pt x="144595" y="89313"/>
                  </a:lnTo>
                  <a:lnTo>
                    <a:pt x="108140" y="108210"/>
                  </a:lnTo>
                  <a:lnTo>
                    <a:pt x="49758" y="149911"/>
                  </a:lnTo>
                  <a:lnTo>
                    <a:pt x="12863" y="196000"/>
                  </a:lnTo>
                  <a:lnTo>
                    <a:pt x="0" y="245490"/>
                  </a:lnTo>
                  <a:lnTo>
                    <a:pt x="3268" y="270601"/>
                  </a:lnTo>
                  <a:lnTo>
                    <a:pt x="28465" y="318524"/>
                  </a:lnTo>
                  <a:lnTo>
                    <a:pt x="76422" y="362560"/>
                  </a:lnTo>
                  <a:lnTo>
                    <a:pt x="144595" y="401720"/>
                  </a:lnTo>
                  <a:lnTo>
                    <a:pt x="185467" y="419163"/>
                  </a:lnTo>
                  <a:lnTo>
                    <a:pt x="230440" y="435016"/>
                  </a:lnTo>
                  <a:lnTo>
                    <a:pt x="279195" y="449157"/>
                  </a:lnTo>
                  <a:lnTo>
                    <a:pt x="331414" y="461461"/>
                  </a:lnTo>
                  <a:lnTo>
                    <a:pt x="386780" y="471804"/>
                  </a:lnTo>
                  <a:lnTo>
                    <a:pt x="444974" y="480065"/>
                  </a:lnTo>
                  <a:lnTo>
                    <a:pt x="505679" y="486118"/>
                  </a:lnTo>
                  <a:lnTo>
                    <a:pt x="568576" y="489840"/>
                  </a:lnTo>
                  <a:lnTo>
                    <a:pt x="633349" y="491109"/>
                  </a:lnTo>
                  <a:lnTo>
                    <a:pt x="698122" y="489840"/>
                  </a:lnTo>
                  <a:lnTo>
                    <a:pt x="761023" y="486118"/>
                  </a:lnTo>
                  <a:lnTo>
                    <a:pt x="821734" y="480065"/>
                  </a:lnTo>
                  <a:lnTo>
                    <a:pt x="879937" y="471805"/>
                  </a:lnTo>
                  <a:lnTo>
                    <a:pt x="935312" y="461461"/>
                  </a:lnTo>
                  <a:lnTo>
                    <a:pt x="987542" y="449157"/>
                  </a:lnTo>
                  <a:lnTo>
                    <a:pt x="1036309" y="435016"/>
                  </a:lnTo>
                  <a:lnTo>
                    <a:pt x="1081293" y="419163"/>
                  </a:lnTo>
                  <a:lnTo>
                    <a:pt x="1122178" y="401720"/>
                  </a:lnTo>
                  <a:lnTo>
                    <a:pt x="1158644" y="382811"/>
                  </a:lnTo>
                  <a:lnTo>
                    <a:pt x="1217046" y="341090"/>
                  </a:lnTo>
                  <a:lnTo>
                    <a:pt x="1253956" y="294987"/>
                  </a:lnTo>
                  <a:lnTo>
                    <a:pt x="1266825" y="245490"/>
                  </a:lnTo>
                  <a:lnTo>
                    <a:pt x="1263554" y="220381"/>
                  </a:lnTo>
                  <a:lnTo>
                    <a:pt x="1238347" y="172469"/>
                  </a:lnTo>
                  <a:lnTo>
                    <a:pt x="1190373" y="128451"/>
                  </a:lnTo>
                  <a:lnTo>
                    <a:pt x="1122178" y="89313"/>
                  </a:lnTo>
                  <a:lnTo>
                    <a:pt x="1081293" y="71882"/>
                  </a:lnTo>
                  <a:lnTo>
                    <a:pt x="1036309" y="56040"/>
                  </a:lnTo>
                  <a:lnTo>
                    <a:pt x="987542" y="41911"/>
                  </a:lnTo>
                  <a:lnTo>
                    <a:pt x="935312" y="29618"/>
                  </a:lnTo>
                  <a:lnTo>
                    <a:pt x="879937" y="19284"/>
                  </a:lnTo>
                  <a:lnTo>
                    <a:pt x="821734" y="11032"/>
                  </a:lnTo>
                  <a:lnTo>
                    <a:pt x="761023" y="4985"/>
                  </a:lnTo>
                  <a:lnTo>
                    <a:pt x="698122" y="1266"/>
                  </a:lnTo>
                  <a:lnTo>
                    <a:pt x="633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/>
            <p:cNvSpPr/>
            <p:nvPr/>
          </p:nvSpPr>
          <p:spPr>
            <a:xfrm>
              <a:off x="2043176" y="2214626"/>
              <a:ext cx="1266825" cy="491490"/>
            </a:xfrm>
            <a:custGeom>
              <a:avLst/>
              <a:gdLst/>
              <a:ahLst/>
              <a:cxnLst/>
              <a:rect l="l" t="t" r="r" b="b"/>
              <a:pathLst>
                <a:path w="1266825" h="491489">
                  <a:moveTo>
                    <a:pt x="0" y="245490"/>
                  </a:moveTo>
                  <a:lnTo>
                    <a:pt x="12863" y="196000"/>
                  </a:lnTo>
                  <a:lnTo>
                    <a:pt x="49758" y="149911"/>
                  </a:lnTo>
                  <a:lnTo>
                    <a:pt x="108140" y="108210"/>
                  </a:lnTo>
                  <a:lnTo>
                    <a:pt x="144595" y="89313"/>
                  </a:lnTo>
                  <a:lnTo>
                    <a:pt x="185467" y="71881"/>
                  </a:lnTo>
                  <a:lnTo>
                    <a:pt x="230440" y="56040"/>
                  </a:lnTo>
                  <a:lnTo>
                    <a:pt x="279195" y="41911"/>
                  </a:lnTo>
                  <a:lnTo>
                    <a:pt x="331414" y="29618"/>
                  </a:lnTo>
                  <a:lnTo>
                    <a:pt x="386780" y="19284"/>
                  </a:lnTo>
                  <a:lnTo>
                    <a:pt x="444974" y="11032"/>
                  </a:lnTo>
                  <a:lnTo>
                    <a:pt x="505679" y="4985"/>
                  </a:lnTo>
                  <a:lnTo>
                    <a:pt x="568576" y="1266"/>
                  </a:lnTo>
                  <a:lnTo>
                    <a:pt x="633349" y="0"/>
                  </a:lnTo>
                  <a:lnTo>
                    <a:pt x="698122" y="1266"/>
                  </a:lnTo>
                  <a:lnTo>
                    <a:pt x="761023" y="4985"/>
                  </a:lnTo>
                  <a:lnTo>
                    <a:pt x="821734" y="11032"/>
                  </a:lnTo>
                  <a:lnTo>
                    <a:pt x="879937" y="19284"/>
                  </a:lnTo>
                  <a:lnTo>
                    <a:pt x="935312" y="29618"/>
                  </a:lnTo>
                  <a:lnTo>
                    <a:pt x="987542" y="41911"/>
                  </a:lnTo>
                  <a:lnTo>
                    <a:pt x="1036309" y="56040"/>
                  </a:lnTo>
                  <a:lnTo>
                    <a:pt x="1081293" y="71882"/>
                  </a:lnTo>
                  <a:lnTo>
                    <a:pt x="1122178" y="89313"/>
                  </a:lnTo>
                  <a:lnTo>
                    <a:pt x="1158644" y="108210"/>
                  </a:lnTo>
                  <a:lnTo>
                    <a:pt x="1217046" y="149911"/>
                  </a:lnTo>
                  <a:lnTo>
                    <a:pt x="1253956" y="196000"/>
                  </a:lnTo>
                  <a:lnTo>
                    <a:pt x="1266825" y="245490"/>
                  </a:lnTo>
                  <a:lnTo>
                    <a:pt x="1263554" y="270601"/>
                  </a:lnTo>
                  <a:lnTo>
                    <a:pt x="1238347" y="318524"/>
                  </a:lnTo>
                  <a:lnTo>
                    <a:pt x="1190373" y="362560"/>
                  </a:lnTo>
                  <a:lnTo>
                    <a:pt x="1122178" y="401720"/>
                  </a:lnTo>
                  <a:lnTo>
                    <a:pt x="1081293" y="419163"/>
                  </a:lnTo>
                  <a:lnTo>
                    <a:pt x="1036309" y="435016"/>
                  </a:lnTo>
                  <a:lnTo>
                    <a:pt x="987542" y="449157"/>
                  </a:lnTo>
                  <a:lnTo>
                    <a:pt x="935312" y="461461"/>
                  </a:lnTo>
                  <a:lnTo>
                    <a:pt x="879937" y="471805"/>
                  </a:lnTo>
                  <a:lnTo>
                    <a:pt x="821734" y="480065"/>
                  </a:lnTo>
                  <a:lnTo>
                    <a:pt x="761023" y="486118"/>
                  </a:lnTo>
                  <a:lnTo>
                    <a:pt x="698122" y="489840"/>
                  </a:lnTo>
                  <a:lnTo>
                    <a:pt x="633349" y="491109"/>
                  </a:lnTo>
                  <a:lnTo>
                    <a:pt x="568576" y="489840"/>
                  </a:lnTo>
                  <a:lnTo>
                    <a:pt x="505679" y="486118"/>
                  </a:lnTo>
                  <a:lnTo>
                    <a:pt x="444974" y="480065"/>
                  </a:lnTo>
                  <a:lnTo>
                    <a:pt x="386780" y="471804"/>
                  </a:lnTo>
                  <a:lnTo>
                    <a:pt x="331414" y="461461"/>
                  </a:lnTo>
                  <a:lnTo>
                    <a:pt x="279195" y="449157"/>
                  </a:lnTo>
                  <a:lnTo>
                    <a:pt x="230440" y="435016"/>
                  </a:lnTo>
                  <a:lnTo>
                    <a:pt x="185467" y="419163"/>
                  </a:lnTo>
                  <a:lnTo>
                    <a:pt x="144595" y="401720"/>
                  </a:lnTo>
                  <a:lnTo>
                    <a:pt x="108140" y="382811"/>
                  </a:lnTo>
                  <a:lnTo>
                    <a:pt x="49758" y="341090"/>
                  </a:lnTo>
                  <a:lnTo>
                    <a:pt x="12863" y="294987"/>
                  </a:lnTo>
                  <a:lnTo>
                    <a:pt x="0" y="2454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Akış Çizelgesi: Belge 27"/>
          <p:cNvSpPr/>
          <p:nvPr/>
        </p:nvSpPr>
        <p:spPr>
          <a:xfrm>
            <a:off x="1342674" y="4736705"/>
            <a:ext cx="2778697" cy="60547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bject 10"/>
          <p:cNvSpPr txBox="1"/>
          <p:nvPr/>
        </p:nvSpPr>
        <p:spPr>
          <a:xfrm>
            <a:off x="5022850" y="1931035"/>
            <a:ext cx="358521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02745"/>
                </a:solidFill>
                <a:latin typeface="Trebuchet MS"/>
                <a:cs typeface="Trebuchet MS"/>
              </a:rPr>
              <a:t>Klavyeden girilen 3 sayının </a:t>
            </a:r>
            <a:r>
              <a:rPr sz="22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202745"/>
                </a:solidFill>
                <a:latin typeface="Trebuchet MS"/>
                <a:cs typeface="Trebuchet MS"/>
              </a:rPr>
              <a:t>aritmetik</a:t>
            </a:r>
            <a:r>
              <a:rPr sz="2200" spc="-4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202745"/>
                </a:solidFill>
                <a:latin typeface="Trebuchet MS"/>
                <a:cs typeface="Trebuchet MS"/>
              </a:rPr>
              <a:t>ortalamasını</a:t>
            </a:r>
            <a:r>
              <a:rPr sz="2200" spc="-6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02745"/>
                </a:solidFill>
                <a:latin typeface="Trebuchet MS"/>
                <a:cs typeface="Trebuchet MS"/>
              </a:rPr>
              <a:t>bulan </a:t>
            </a:r>
            <a:r>
              <a:rPr sz="2200" spc="-65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202745"/>
                </a:solidFill>
                <a:latin typeface="Trebuchet MS"/>
                <a:cs typeface="Trebuchet MS"/>
              </a:rPr>
              <a:t>programın algoritma </a:t>
            </a:r>
            <a:r>
              <a:rPr sz="2200" spc="-5" dirty="0">
                <a:solidFill>
                  <a:srgbClr val="202745"/>
                </a:solidFill>
                <a:latin typeface="Trebuchet MS"/>
                <a:cs typeface="Trebuchet MS"/>
              </a:rPr>
              <a:t>ve </a:t>
            </a:r>
            <a:r>
              <a:rPr sz="2200" spc="-10" dirty="0">
                <a:solidFill>
                  <a:srgbClr val="202745"/>
                </a:solidFill>
                <a:latin typeface="Trebuchet MS"/>
                <a:cs typeface="Trebuchet MS"/>
              </a:rPr>
              <a:t>akış </a:t>
            </a:r>
            <a:r>
              <a:rPr sz="2200" spc="-5" dirty="0">
                <a:solidFill>
                  <a:srgbClr val="202745"/>
                </a:solidFill>
                <a:latin typeface="Trebuchet MS"/>
                <a:cs typeface="Trebuchet MS"/>
              </a:rPr>
              <a:t> şemasını</a:t>
            </a:r>
            <a:r>
              <a:rPr sz="2200" spc="-10" dirty="0">
                <a:solidFill>
                  <a:srgbClr val="202745"/>
                </a:solidFill>
                <a:latin typeface="Trebuchet MS"/>
                <a:cs typeface="Trebuchet MS"/>
              </a:rPr>
              <a:t> yazın</a:t>
            </a:r>
            <a:r>
              <a:rPr sz="22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3429" y="1460408"/>
            <a:ext cx="67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Başla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81037" y="2003805"/>
            <a:ext cx="4276725" cy="1058545"/>
            <a:chOff x="681037" y="2003805"/>
            <a:chExt cx="4276725" cy="1058545"/>
          </a:xfrm>
        </p:grpSpPr>
        <p:sp>
          <p:nvSpPr>
            <p:cNvPr id="13" name="object 13"/>
            <p:cNvSpPr/>
            <p:nvPr/>
          </p:nvSpPr>
          <p:spPr>
            <a:xfrm>
              <a:off x="2655823" y="2003805"/>
              <a:ext cx="76200" cy="421640"/>
            </a:xfrm>
            <a:custGeom>
              <a:avLst/>
              <a:gdLst/>
              <a:ahLst/>
              <a:cxnLst/>
              <a:rect l="l" t="t" r="r" b="b"/>
              <a:pathLst>
                <a:path w="76200" h="421639">
                  <a:moveTo>
                    <a:pt x="33274" y="345313"/>
                  </a:moveTo>
                  <a:lnTo>
                    <a:pt x="0" y="345313"/>
                  </a:lnTo>
                  <a:lnTo>
                    <a:pt x="38100" y="421513"/>
                  </a:lnTo>
                  <a:lnTo>
                    <a:pt x="69850" y="358013"/>
                  </a:lnTo>
                  <a:lnTo>
                    <a:pt x="33274" y="358013"/>
                  </a:lnTo>
                  <a:lnTo>
                    <a:pt x="33274" y="345313"/>
                  </a:lnTo>
                  <a:close/>
                </a:path>
                <a:path w="76200" h="421639">
                  <a:moveTo>
                    <a:pt x="42799" y="0"/>
                  </a:moveTo>
                  <a:lnTo>
                    <a:pt x="33274" y="0"/>
                  </a:lnTo>
                  <a:lnTo>
                    <a:pt x="33274" y="358013"/>
                  </a:lnTo>
                  <a:lnTo>
                    <a:pt x="42799" y="358013"/>
                  </a:lnTo>
                  <a:lnTo>
                    <a:pt x="42799" y="0"/>
                  </a:lnTo>
                  <a:close/>
                </a:path>
                <a:path w="76200" h="421639">
                  <a:moveTo>
                    <a:pt x="76200" y="345313"/>
                  </a:moveTo>
                  <a:lnTo>
                    <a:pt x="42799" y="345313"/>
                  </a:lnTo>
                  <a:lnTo>
                    <a:pt x="42799" y="358013"/>
                  </a:lnTo>
                  <a:lnTo>
                    <a:pt x="69850" y="358013"/>
                  </a:lnTo>
                  <a:lnTo>
                    <a:pt x="76200" y="345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2425318"/>
              <a:ext cx="4267200" cy="632460"/>
            </a:xfrm>
            <a:custGeom>
              <a:avLst/>
              <a:gdLst/>
              <a:ahLst/>
              <a:cxnLst/>
              <a:rect l="l" t="t" r="r" b="b"/>
              <a:pathLst>
                <a:path w="4267200" h="632460">
                  <a:moveTo>
                    <a:pt x="4267200" y="0"/>
                  </a:moveTo>
                  <a:lnTo>
                    <a:pt x="853440" y="0"/>
                  </a:lnTo>
                  <a:lnTo>
                    <a:pt x="0" y="632205"/>
                  </a:lnTo>
                  <a:lnTo>
                    <a:pt x="3413760" y="632205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2425318"/>
              <a:ext cx="4267200" cy="632460"/>
            </a:xfrm>
            <a:custGeom>
              <a:avLst/>
              <a:gdLst/>
              <a:ahLst/>
              <a:cxnLst/>
              <a:rect l="l" t="t" r="r" b="b"/>
              <a:pathLst>
                <a:path w="4267200" h="632460">
                  <a:moveTo>
                    <a:pt x="0" y="632205"/>
                  </a:moveTo>
                  <a:lnTo>
                    <a:pt x="853440" y="0"/>
                  </a:lnTo>
                  <a:lnTo>
                    <a:pt x="4267200" y="0"/>
                  </a:lnTo>
                  <a:lnTo>
                    <a:pt x="3413760" y="632205"/>
                  </a:lnTo>
                  <a:lnTo>
                    <a:pt x="0" y="6322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18233" y="2443734"/>
            <a:ext cx="162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Oku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S1,S2,S3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5800" y="3057525"/>
            <a:ext cx="4152900" cy="3372091"/>
            <a:chOff x="685800" y="3057525"/>
            <a:chExt cx="4152900" cy="3372091"/>
          </a:xfrm>
        </p:grpSpPr>
        <p:sp>
          <p:nvSpPr>
            <p:cNvPr id="18" name="object 18"/>
            <p:cNvSpPr/>
            <p:nvPr/>
          </p:nvSpPr>
          <p:spPr>
            <a:xfrm>
              <a:off x="2655823" y="3057525"/>
              <a:ext cx="76200" cy="421640"/>
            </a:xfrm>
            <a:custGeom>
              <a:avLst/>
              <a:gdLst/>
              <a:ahLst/>
              <a:cxnLst/>
              <a:rect l="l" t="t" r="r" b="b"/>
              <a:pathLst>
                <a:path w="76200" h="421639">
                  <a:moveTo>
                    <a:pt x="33274" y="345313"/>
                  </a:moveTo>
                  <a:lnTo>
                    <a:pt x="0" y="345313"/>
                  </a:lnTo>
                  <a:lnTo>
                    <a:pt x="38100" y="421513"/>
                  </a:lnTo>
                  <a:lnTo>
                    <a:pt x="69850" y="358013"/>
                  </a:lnTo>
                  <a:lnTo>
                    <a:pt x="33274" y="358013"/>
                  </a:lnTo>
                  <a:lnTo>
                    <a:pt x="33274" y="345313"/>
                  </a:lnTo>
                  <a:close/>
                </a:path>
                <a:path w="76200" h="421639">
                  <a:moveTo>
                    <a:pt x="42799" y="0"/>
                  </a:moveTo>
                  <a:lnTo>
                    <a:pt x="33274" y="0"/>
                  </a:lnTo>
                  <a:lnTo>
                    <a:pt x="33274" y="358013"/>
                  </a:lnTo>
                  <a:lnTo>
                    <a:pt x="42799" y="358013"/>
                  </a:lnTo>
                  <a:lnTo>
                    <a:pt x="42799" y="0"/>
                  </a:lnTo>
                  <a:close/>
                </a:path>
                <a:path w="76200" h="421639">
                  <a:moveTo>
                    <a:pt x="76200" y="345313"/>
                  </a:moveTo>
                  <a:lnTo>
                    <a:pt x="42799" y="345313"/>
                  </a:lnTo>
                  <a:lnTo>
                    <a:pt x="42799" y="358013"/>
                  </a:lnTo>
                  <a:lnTo>
                    <a:pt x="69850" y="358013"/>
                  </a:lnTo>
                  <a:lnTo>
                    <a:pt x="76200" y="345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800" y="3478974"/>
              <a:ext cx="4152900" cy="843280"/>
            </a:xfrm>
            <a:custGeom>
              <a:avLst/>
              <a:gdLst/>
              <a:ahLst/>
              <a:cxnLst/>
              <a:rect l="l" t="t" r="r" b="b"/>
              <a:pathLst>
                <a:path w="4152900" h="843279">
                  <a:moveTo>
                    <a:pt x="4152900" y="0"/>
                  </a:moveTo>
                  <a:lnTo>
                    <a:pt x="0" y="0"/>
                  </a:lnTo>
                  <a:lnTo>
                    <a:pt x="0" y="842962"/>
                  </a:lnTo>
                  <a:lnTo>
                    <a:pt x="4152900" y="842962"/>
                  </a:lnTo>
                  <a:lnTo>
                    <a:pt x="415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3478974"/>
              <a:ext cx="4152900" cy="843280"/>
            </a:xfrm>
            <a:custGeom>
              <a:avLst/>
              <a:gdLst/>
              <a:ahLst/>
              <a:cxnLst/>
              <a:rect l="l" t="t" r="r" b="b"/>
              <a:pathLst>
                <a:path w="4152900" h="843279">
                  <a:moveTo>
                    <a:pt x="0" y="842962"/>
                  </a:moveTo>
                  <a:lnTo>
                    <a:pt x="4152900" y="842962"/>
                  </a:lnTo>
                  <a:lnTo>
                    <a:pt x="4152900" y="0"/>
                  </a:lnTo>
                  <a:lnTo>
                    <a:pt x="0" y="0"/>
                  </a:lnTo>
                  <a:lnTo>
                    <a:pt x="0" y="8429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5823" y="4321936"/>
              <a:ext cx="76200" cy="421640"/>
            </a:xfrm>
            <a:custGeom>
              <a:avLst/>
              <a:gdLst/>
              <a:ahLst/>
              <a:cxnLst/>
              <a:rect l="l" t="t" r="r" b="b"/>
              <a:pathLst>
                <a:path w="76200" h="421639">
                  <a:moveTo>
                    <a:pt x="33274" y="345313"/>
                  </a:moveTo>
                  <a:lnTo>
                    <a:pt x="0" y="345313"/>
                  </a:lnTo>
                  <a:lnTo>
                    <a:pt x="38100" y="421513"/>
                  </a:lnTo>
                  <a:lnTo>
                    <a:pt x="69850" y="358013"/>
                  </a:lnTo>
                  <a:lnTo>
                    <a:pt x="33274" y="358013"/>
                  </a:lnTo>
                  <a:lnTo>
                    <a:pt x="33274" y="345313"/>
                  </a:lnTo>
                  <a:close/>
                </a:path>
                <a:path w="76200" h="421639">
                  <a:moveTo>
                    <a:pt x="42799" y="0"/>
                  </a:moveTo>
                  <a:lnTo>
                    <a:pt x="33274" y="0"/>
                  </a:lnTo>
                  <a:lnTo>
                    <a:pt x="33274" y="358013"/>
                  </a:lnTo>
                  <a:lnTo>
                    <a:pt x="42799" y="358013"/>
                  </a:lnTo>
                  <a:lnTo>
                    <a:pt x="42799" y="0"/>
                  </a:lnTo>
                  <a:close/>
                </a:path>
                <a:path w="76200" h="421639">
                  <a:moveTo>
                    <a:pt x="76200" y="345313"/>
                  </a:moveTo>
                  <a:lnTo>
                    <a:pt x="42799" y="345313"/>
                  </a:lnTo>
                  <a:lnTo>
                    <a:pt x="42799" y="358013"/>
                  </a:lnTo>
                  <a:lnTo>
                    <a:pt x="69850" y="358013"/>
                  </a:lnTo>
                  <a:lnTo>
                    <a:pt x="76200" y="345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9861" y="5797156"/>
              <a:ext cx="2008505" cy="632460"/>
            </a:xfrm>
            <a:custGeom>
              <a:avLst/>
              <a:gdLst/>
              <a:ahLst/>
              <a:cxnLst/>
              <a:rect l="l" t="t" r="r" b="b"/>
              <a:pathLst>
                <a:path w="2008504" h="632460">
                  <a:moveTo>
                    <a:pt x="1004062" y="0"/>
                  </a:moveTo>
                  <a:lnTo>
                    <a:pt x="935308" y="729"/>
                  </a:lnTo>
                  <a:lnTo>
                    <a:pt x="867799" y="2885"/>
                  </a:lnTo>
                  <a:lnTo>
                    <a:pt x="801685" y="6422"/>
                  </a:lnTo>
                  <a:lnTo>
                    <a:pt x="737114" y="11291"/>
                  </a:lnTo>
                  <a:lnTo>
                    <a:pt x="674236" y="17447"/>
                  </a:lnTo>
                  <a:lnTo>
                    <a:pt x="613201" y="24841"/>
                  </a:lnTo>
                  <a:lnTo>
                    <a:pt x="554158" y="33427"/>
                  </a:lnTo>
                  <a:lnTo>
                    <a:pt x="497256" y="43158"/>
                  </a:lnTo>
                  <a:lnTo>
                    <a:pt x="442645" y="53986"/>
                  </a:lnTo>
                  <a:lnTo>
                    <a:pt x="390475" y="65865"/>
                  </a:lnTo>
                  <a:lnTo>
                    <a:pt x="340894" y="78747"/>
                  </a:lnTo>
                  <a:lnTo>
                    <a:pt x="294052" y="92586"/>
                  </a:lnTo>
                  <a:lnTo>
                    <a:pt x="250099" y="107333"/>
                  </a:lnTo>
                  <a:lnTo>
                    <a:pt x="209184" y="122943"/>
                  </a:lnTo>
                  <a:lnTo>
                    <a:pt x="171456" y="139368"/>
                  </a:lnTo>
                  <a:lnTo>
                    <a:pt x="137065" y="156561"/>
                  </a:lnTo>
                  <a:lnTo>
                    <a:pt x="78892" y="193063"/>
                  </a:lnTo>
                  <a:lnTo>
                    <a:pt x="35860" y="232071"/>
                  </a:lnTo>
                  <a:lnTo>
                    <a:pt x="9164" y="273210"/>
                  </a:lnTo>
                  <a:lnTo>
                    <a:pt x="0" y="316103"/>
                  </a:lnTo>
                  <a:lnTo>
                    <a:pt x="2315" y="337746"/>
                  </a:lnTo>
                  <a:lnTo>
                    <a:pt x="20395" y="379811"/>
                  </a:lnTo>
                  <a:lnTo>
                    <a:pt x="55409" y="419934"/>
                  </a:lnTo>
                  <a:lnTo>
                    <a:pt x="106161" y="457738"/>
                  </a:lnTo>
                  <a:lnTo>
                    <a:pt x="171456" y="492846"/>
                  </a:lnTo>
                  <a:lnTo>
                    <a:pt x="209184" y="509272"/>
                  </a:lnTo>
                  <a:lnTo>
                    <a:pt x="250099" y="524882"/>
                  </a:lnTo>
                  <a:lnTo>
                    <a:pt x="294052" y="539630"/>
                  </a:lnTo>
                  <a:lnTo>
                    <a:pt x="340894" y="553469"/>
                  </a:lnTo>
                  <a:lnTo>
                    <a:pt x="390475" y="566352"/>
                  </a:lnTo>
                  <a:lnTo>
                    <a:pt x="442645" y="578231"/>
                  </a:lnTo>
                  <a:lnTo>
                    <a:pt x="497256" y="589059"/>
                  </a:lnTo>
                  <a:lnTo>
                    <a:pt x="554158" y="598790"/>
                  </a:lnTo>
                  <a:lnTo>
                    <a:pt x="613201" y="607376"/>
                  </a:lnTo>
                  <a:lnTo>
                    <a:pt x="674236" y="614771"/>
                  </a:lnTo>
                  <a:lnTo>
                    <a:pt x="737114" y="620926"/>
                  </a:lnTo>
                  <a:lnTo>
                    <a:pt x="801685" y="625796"/>
                  </a:lnTo>
                  <a:lnTo>
                    <a:pt x="867799" y="629332"/>
                  </a:lnTo>
                  <a:lnTo>
                    <a:pt x="935308" y="631489"/>
                  </a:lnTo>
                  <a:lnTo>
                    <a:pt x="1004062" y="632218"/>
                  </a:lnTo>
                  <a:lnTo>
                    <a:pt x="1072800" y="631489"/>
                  </a:lnTo>
                  <a:lnTo>
                    <a:pt x="1140297" y="629332"/>
                  </a:lnTo>
                  <a:lnTo>
                    <a:pt x="1206402" y="625796"/>
                  </a:lnTo>
                  <a:lnTo>
                    <a:pt x="1270965" y="620926"/>
                  </a:lnTo>
                  <a:lnTo>
                    <a:pt x="1333837" y="614771"/>
                  </a:lnTo>
                  <a:lnTo>
                    <a:pt x="1394868" y="607376"/>
                  </a:lnTo>
                  <a:lnTo>
                    <a:pt x="1453909" y="598790"/>
                  </a:lnTo>
                  <a:lnTo>
                    <a:pt x="1510810" y="589059"/>
                  </a:lnTo>
                  <a:lnTo>
                    <a:pt x="1565422" y="578231"/>
                  </a:lnTo>
                  <a:lnTo>
                    <a:pt x="1617594" y="566352"/>
                  </a:lnTo>
                  <a:lnTo>
                    <a:pt x="1667178" y="553469"/>
                  </a:lnTo>
                  <a:lnTo>
                    <a:pt x="1714023" y="539630"/>
                  </a:lnTo>
                  <a:lnTo>
                    <a:pt x="1757981" y="524882"/>
                  </a:lnTo>
                  <a:lnTo>
                    <a:pt x="1798901" y="509272"/>
                  </a:lnTo>
                  <a:lnTo>
                    <a:pt x="1836633" y="492846"/>
                  </a:lnTo>
                  <a:lnTo>
                    <a:pt x="1871029" y="475653"/>
                  </a:lnTo>
                  <a:lnTo>
                    <a:pt x="1929213" y="439149"/>
                  </a:lnTo>
                  <a:lnTo>
                    <a:pt x="1972254" y="400139"/>
                  </a:lnTo>
                  <a:lnTo>
                    <a:pt x="1998957" y="358998"/>
                  </a:lnTo>
                  <a:lnTo>
                    <a:pt x="2008124" y="316103"/>
                  </a:lnTo>
                  <a:lnTo>
                    <a:pt x="2005807" y="294461"/>
                  </a:lnTo>
                  <a:lnTo>
                    <a:pt x="1987723" y="252398"/>
                  </a:lnTo>
                  <a:lnTo>
                    <a:pt x="1952701" y="212277"/>
                  </a:lnTo>
                  <a:lnTo>
                    <a:pt x="1901939" y="174475"/>
                  </a:lnTo>
                  <a:lnTo>
                    <a:pt x="1836633" y="139368"/>
                  </a:lnTo>
                  <a:lnTo>
                    <a:pt x="1798901" y="122943"/>
                  </a:lnTo>
                  <a:lnTo>
                    <a:pt x="1757981" y="107333"/>
                  </a:lnTo>
                  <a:lnTo>
                    <a:pt x="1714023" y="92586"/>
                  </a:lnTo>
                  <a:lnTo>
                    <a:pt x="1667178" y="78747"/>
                  </a:lnTo>
                  <a:lnTo>
                    <a:pt x="1617594" y="65865"/>
                  </a:lnTo>
                  <a:lnTo>
                    <a:pt x="1565422" y="53986"/>
                  </a:lnTo>
                  <a:lnTo>
                    <a:pt x="1510810" y="43158"/>
                  </a:lnTo>
                  <a:lnTo>
                    <a:pt x="1453909" y="33427"/>
                  </a:lnTo>
                  <a:lnTo>
                    <a:pt x="1394868" y="24841"/>
                  </a:lnTo>
                  <a:lnTo>
                    <a:pt x="1333837" y="17447"/>
                  </a:lnTo>
                  <a:lnTo>
                    <a:pt x="1270965" y="11291"/>
                  </a:lnTo>
                  <a:lnTo>
                    <a:pt x="1206402" y="6422"/>
                  </a:lnTo>
                  <a:lnTo>
                    <a:pt x="1140297" y="2885"/>
                  </a:lnTo>
                  <a:lnTo>
                    <a:pt x="1072800" y="729"/>
                  </a:lnTo>
                  <a:lnTo>
                    <a:pt x="10040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9861" y="5797156"/>
              <a:ext cx="2008505" cy="632460"/>
            </a:xfrm>
            <a:custGeom>
              <a:avLst/>
              <a:gdLst/>
              <a:ahLst/>
              <a:cxnLst/>
              <a:rect l="l" t="t" r="r" b="b"/>
              <a:pathLst>
                <a:path w="2008504" h="632460">
                  <a:moveTo>
                    <a:pt x="0" y="316103"/>
                  </a:moveTo>
                  <a:lnTo>
                    <a:pt x="9164" y="273210"/>
                  </a:lnTo>
                  <a:lnTo>
                    <a:pt x="35860" y="232071"/>
                  </a:lnTo>
                  <a:lnTo>
                    <a:pt x="78892" y="193063"/>
                  </a:lnTo>
                  <a:lnTo>
                    <a:pt x="137065" y="156561"/>
                  </a:lnTo>
                  <a:lnTo>
                    <a:pt x="171456" y="139368"/>
                  </a:lnTo>
                  <a:lnTo>
                    <a:pt x="209184" y="122943"/>
                  </a:lnTo>
                  <a:lnTo>
                    <a:pt x="250099" y="107333"/>
                  </a:lnTo>
                  <a:lnTo>
                    <a:pt x="294052" y="92586"/>
                  </a:lnTo>
                  <a:lnTo>
                    <a:pt x="340894" y="78747"/>
                  </a:lnTo>
                  <a:lnTo>
                    <a:pt x="390475" y="65865"/>
                  </a:lnTo>
                  <a:lnTo>
                    <a:pt x="442645" y="53986"/>
                  </a:lnTo>
                  <a:lnTo>
                    <a:pt x="497256" y="43158"/>
                  </a:lnTo>
                  <a:lnTo>
                    <a:pt x="554158" y="33427"/>
                  </a:lnTo>
                  <a:lnTo>
                    <a:pt x="613201" y="24841"/>
                  </a:lnTo>
                  <a:lnTo>
                    <a:pt x="674236" y="17447"/>
                  </a:lnTo>
                  <a:lnTo>
                    <a:pt x="737114" y="11291"/>
                  </a:lnTo>
                  <a:lnTo>
                    <a:pt x="801685" y="6422"/>
                  </a:lnTo>
                  <a:lnTo>
                    <a:pt x="867799" y="2885"/>
                  </a:lnTo>
                  <a:lnTo>
                    <a:pt x="935308" y="729"/>
                  </a:lnTo>
                  <a:lnTo>
                    <a:pt x="1004062" y="0"/>
                  </a:lnTo>
                  <a:lnTo>
                    <a:pt x="1072800" y="729"/>
                  </a:lnTo>
                  <a:lnTo>
                    <a:pt x="1140297" y="2885"/>
                  </a:lnTo>
                  <a:lnTo>
                    <a:pt x="1206402" y="6422"/>
                  </a:lnTo>
                  <a:lnTo>
                    <a:pt x="1270965" y="11291"/>
                  </a:lnTo>
                  <a:lnTo>
                    <a:pt x="1333837" y="17447"/>
                  </a:lnTo>
                  <a:lnTo>
                    <a:pt x="1394868" y="24841"/>
                  </a:lnTo>
                  <a:lnTo>
                    <a:pt x="1453909" y="33427"/>
                  </a:lnTo>
                  <a:lnTo>
                    <a:pt x="1510810" y="43158"/>
                  </a:lnTo>
                  <a:lnTo>
                    <a:pt x="1565422" y="53986"/>
                  </a:lnTo>
                  <a:lnTo>
                    <a:pt x="1617594" y="65865"/>
                  </a:lnTo>
                  <a:lnTo>
                    <a:pt x="1667178" y="78747"/>
                  </a:lnTo>
                  <a:lnTo>
                    <a:pt x="1714023" y="92586"/>
                  </a:lnTo>
                  <a:lnTo>
                    <a:pt x="1757981" y="107333"/>
                  </a:lnTo>
                  <a:lnTo>
                    <a:pt x="1798901" y="122943"/>
                  </a:lnTo>
                  <a:lnTo>
                    <a:pt x="1836633" y="139368"/>
                  </a:lnTo>
                  <a:lnTo>
                    <a:pt x="1871029" y="156561"/>
                  </a:lnTo>
                  <a:lnTo>
                    <a:pt x="1929213" y="193063"/>
                  </a:lnTo>
                  <a:lnTo>
                    <a:pt x="1972254" y="232071"/>
                  </a:lnTo>
                  <a:lnTo>
                    <a:pt x="1998957" y="273210"/>
                  </a:lnTo>
                  <a:lnTo>
                    <a:pt x="2008124" y="316103"/>
                  </a:lnTo>
                  <a:lnTo>
                    <a:pt x="2005807" y="337746"/>
                  </a:lnTo>
                  <a:lnTo>
                    <a:pt x="1987723" y="379811"/>
                  </a:lnTo>
                  <a:lnTo>
                    <a:pt x="1952701" y="419934"/>
                  </a:lnTo>
                  <a:lnTo>
                    <a:pt x="1901939" y="457738"/>
                  </a:lnTo>
                  <a:lnTo>
                    <a:pt x="1836633" y="492846"/>
                  </a:lnTo>
                  <a:lnTo>
                    <a:pt x="1798901" y="509272"/>
                  </a:lnTo>
                  <a:lnTo>
                    <a:pt x="1757981" y="524882"/>
                  </a:lnTo>
                  <a:lnTo>
                    <a:pt x="1714023" y="539630"/>
                  </a:lnTo>
                  <a:lnTo>
                    <a:pt x="1667178" y="553469"/>
                  </a:lnTo>
                  <a:lnTo>
                    <a:pt x="1617594" y="566352"/>
                  </a:lnTo>
                  <a:lnTo>
                    <a:pt x="1565422" y="578231"/>
                  </a:lnTo>
                  <a:lnTo>
                    <a:pt x="1510810" y="589059"/>
                  </a:lnTo>
                  <a:lnTo>
                    <a:pt x="1453909" y="598790"/>
                  </a:lnTo>
                  <a:lnTo>
                    <a:pt x="1394868" y="607376"/>
                  </a:lnTo>
                  <a:lnTo>
                    <a:pt x="1333837" y="614771"/>
                  </a:lnTo>
                  <a:lnTo>
                    <a:pt x="1270965" y="620926"/>
                  </a:lnTo>
                  <a:lnTo>
                    <a:pt x="1206402" y="625796"/>
                  </a:lnTo>
                  <a:lnTo>
                    <a:pt x="1140297" y="629332"/>
                  </a:lnTo>
                  <a:lnTo>
                    <a:pt x="1072800" y="631489"/>
                  </a:lnTo>
                  <a:lnTo>
                    <a:pt x="1004062" y="632218"/>
                  </a:lnTo>
                  <a:lnTo>
                    <a:pt x="935308" y="631489"/>
                  </a:lnTo>
                  <a:lnTo>
                    <a:pt x="867799" y="629332"/>
                  </a:lnTo>
                  <a:lnTo>
                    <a:pt x="801685" y="625796"/>
                  </a:lnTo>
                  <a:lnTo>
                    <a:pt x="737114" y="620926"/>
                  </a:lnTo>
                  <a:lnTo>
                    <a:pt x="674236" y="614771"/>
                  </a:lnTo>
                  <a:lnTo>
                    <a:pt x="613201" y="607376"/>
                  </a:lnTo>
                  <a:lnTo>
                    <a:pt x="554158" y="598790"/>
                  </a:lnTo>
                  <a:lnTo>
                    <a:pt x="497256" y="589059"/>
                  </a:lnTo>
                  <a:lnTo>
                    <a:pt x="442645" y="578231"/>
                  </a:lnTo>
                  <a:lnTo>
                    <a:pt x="390475" y="566352"/>
                  </a:lnTo>
                  <a:lnTo>
                    <a:pt x="340894" y="553469"/>
                  </a:lnTo>
                  <a:lnTo>
                    <a:pt x="294052" y="539630"/>
                  </a:lnTo>
                  <a:lnTo>
                    <a:pt x="250099" y="524882"/>
                  </a:lnTo>
                  <a:lnTo>
                    <a:pt x="209184" y="509272"/>
                  </a:lnTo>
                  <a:lnTo>
                    <a:pt x="171456" y="492846"/>
                  </a:lnTo>
                  <a:lnTo>
                    <a:pt x="137065" y="475653"/>
                  </a:lnTo>
                  <a:lnTo>
                    <a:pt x="78892" y="439149"/>
                  </a:lnTo>
                  <a:lnTo>
                    <a:pt x="35860" y="400139"/>
                  </a:lnTo>
                  <a:lnTo>
                    <a:pt x="9164" y="358998"/>
                  </a:lnTo>
                  <a:lnTo>
                    <a:pt x="0" y="3161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64540" y="3362252"/>
            <a:ext cx="2269490" cy="2925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5"/>
              </a:spcBef>
            </a:pPr>
            <a:r>
              <a:rPr sz="2400" spc="-22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opla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1+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2+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3  </a:t>
            </a:r>
            <a:r>
              <a:rPr sz="2400" spc="-25" dirty="0">
                <a:latin typeface="Calibri"/>
                <a:cs typeface="Calibri"/>
              </a:rPr>
              <a:t>Ort=Toplam/3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tr-TR" sz="2400"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 dirty="0">
              <a:latin typeface="Calibri"/>
              <a:cs typeface="Calibri"/>
            </a:endParaRPr>
          </a:p>
          <a:p>
            <a:pPr marL="1310640">
              <a:lnSpc>
                <a:spcPct val="100000"/>
              </a:lnSpc>
            </a:pPr>
            <a:r>
              <a:rPr lang="tr-TR" sz="2400" dirty="0" smtClean="0">
                <a:latin typeface="Calibri"/>
                <a:cs typeface="Calibri"/>
              </a:rPr>
              <a:t>    </a:t>
            </a:r>
            <a:r>
              <a:rPr sz="2400" dirty="0" err="1" smtClean="0">
                <a:latin typeface="Calibri"/>
                <a:cs typeface="Calibri"/>
              </a:rPr>
              <a:t>Bitir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5823" y="5375655"/>
            <a:ext cx="76200" cy="421640"/>
          </a:xfrm>
          <a:custGeom>
            <a:avLst/>
            <a:gdLst/>
            <a:ahLst/>
            <a:cxnLst/>
            <a:rect l="l" t="t" r="r" b="b"/>
            <a:pathLst>
              <a:path w="76200" h="421639">
                <a:moveTo>
                  <a:pt x="33274" y="345300"/>
                </a:moveTo>
                <a:lnTo>
                  <a:pt x="0" y="345300"/>
                </a:lnTo>
                <a:lnTo>
                  <a:pt x="38100" y="421500"/>
                </a:lnTo>
                <a:lnTo>
                  <a:pt x="69850" y="358000"/>
                </a:lnTo>
                <a:lnTo>
                  <a:pt x="33274" y="358000"/>
                </a:lnTo>
                <a:lnTo>
                  <a:pt x="33274" y="345300"/>
                </a:lnTo>
                <a:close/>
              </a:path>
              <a:path w="76200" h="421639">
                <a:moveTo>
                  <a:pt x="42799" y="0"/>
                </a:moveTo>
                <a:lnTo>
                  <a:pt x="33274" y="0"/>
                </a:lnTo>
                <a:lnTo>
                  <a:pt x="33274" y="358000"/>
                </a:lnTo>
                <a:lnTo>
                  <a:pt x="42799" y="358000"/>
                </a:lnTo>
                <a:lnTo>
                  <a:pt x="42799" y="0"/>
                </a:lnTo>
                <a:close/>
              </a:path>
              <a:path w="76200" h="421639">
                <a:moveTo>
                  <a:pt x="76200" y="345300"/>
                </a:moveTo>
                <a:lnTo>
                  <a:pt x="42799" y="345300"/>
                </a:lnTo>
                <a:lnTo>
                  <a:pt x="42799" y="358000"/>
                </a:lnTo>
                <a:lnTo>
                  <a:pt x="69850" y="358000"/>
                </a:lnTo>
                <a:lnTo>
                  <a:pt x="76200" y="34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3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323383" y="4743450"/>
            <a:ext cx="1919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66140">
              <a:lnSpc>
                <a:spcPct val="100000"/>
              </a:lnSpc>
              <a:spcBef>
                <a:spcPts val="5"/>
              </a:spcBef>
            </a:pPr>
            <a:r>
              <a:rPr lang="tr-TR" sz="2400" spc="-165" dirty="0">
                <a:latin typeface="Calibri"/>
                <a:cs typeface="Calibri"/>
              </a:rPr>
              <a:t>Y</a:t>
            </a:r>
            <a:r>
              <a:rPr lang="tr-TR" sz="2400" dirty="0">
                <a:latin typeface="Calibri"/>
                <a:cs typeface="Calibri"/>
              </a:rPr>
              <a:t>az</a:t>
            </a:r>
            <a:r>
              <a:rPr lang="tr-TR" sz="2400" spc="5" dirty="0">
                <a:latin typeface="Calibri"/>
                <a:cs typeface="Calibri"/>
              </a:rPr>
              <a:t> </a:t>
            </a:r>
            <a:r>
              <a:rPr lang="tr-TR" sz="2400" spc="-5" dirty="0" err="1">
                <a:latin typeface="Calibri"/>
                <a:cs typeface="Calibri"/>
              </a:rPr>
              <a:t>Ort</a:t>
            </a:r>
            <a:endParaRPr lang="tr-TR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014" y="208864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5168900" y="1821306"/>
            <a:ext cx="3481070" cy="16821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800" spc="-5" dirty="0">
                <a:solidFill>
                  <a:srgbClr val="202745"/>
                </a:solidFill>
                <a:latin typeface="Trebuchet MS"/>
                <a:cs typeface="Trebuchet MS"/>
              </a:rPr>
              <a:t>Karşılaştırma</a:t>
            </a:r>
            <a:r>
              <a:rPr sz="28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ifadesi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6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800" spc="-5" dirty="0">
                <a:solidFill>
                  <a:srgbClr val="202745"/>
                </a:solidFill>
                <a:latin typeface="Trebuchet MS"/>
                <a:cs typeface="Trebuchet MS"/>
              </a:rPr>
              <a:t>Doğru</a:t>
            </a:r>
            <a:r>
              <a:rPr sz="2800" spc="-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202745"/>
                </a:solidFill>
                <a:latin typeface="Trebuchet MS"/>
                <a:cs typeface="Trebuchet MS"/>
              </a:rPr>
              <a:t>Bir</a:t>
            </a:r>
            <a:r>
              <a:rPr sz="2800" spc="-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koldan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3600" spc="-2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800" spc="-25" dirty="0">
                <a:solidFill>
                  <a:srgbClr val="202745"/>
                </a:solidFill>
                <a:latin typeface="Trebuchet MS"/>
                <a:cs typeface="Trebuchet MS"/>
              </a:rPr>
              <a:t>Yanlış</a:t>
            </a:r>
            <a:r>
              <a:rPr sz="2800" spc="-25" dirty="0">
                <a:solidFill>
                  <a:srgbClr val="202745"/>
                </a:solidFill>
                <a:latin typeface="Wingdings"/>
                <a:cs typeface="Wingdings"/>
              </a:rPr>
              <a:t></a:t>
            </a:r>
            <a:r>
              <a:rPr sz="2800" spc="-25" dirty="0">
                <a:solidFill>
                  <a:srgbClr val="202745"/>
                </a:solidFill>
                <a:latin typeface="Trebuchet MS"/>
                <a:cs typeface="Trebuchet MS"/>
              </a:rPr>
              <a:t>Diğer</a:t>
            </a:r>
            <a:r>
              <a:rPr sz="2800" spc="-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koldan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2209800"/>
            <a:ext cx="1981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latin typeface="Calibri"/>
                <a:cs typeface="Calibri"/>
              </a:rPr>
              <a:t>Giriş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kısmı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3200400"/>
            <a:ext cx="2209800" cy="838200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419100"/>
                </a:moveTo>
                <a:lnTo>
                  <a:pt x="1104900" y="0"/>
                </a:lnTo>
                <a:lnTo>
                  <a:pt x="2209800" y="419100"/>
                </a:lnTo>
                <a:lnTo>
                  <a:pt x="1104900" y="83820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7438" y="3438525"/>
            <a:ext cx="134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ş</a:t>
            </a:r>
            <a:r>
              <a:rPr sz="2000" spc="-10" dirty="0">
                <a:latin typeface="Calibri"/>
                <a:cs typeface="Calibri"/>
              </a:rPr>
              <a:t>ı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35" dirty="0">
                <a:latin typeface="Calibri"/>
                <a:cs typeface="Calibri"/>
              </a:rPr>
              <a:t>ş</a:t>
            </a:r>
            <a:r>
              <a:rPr sz="2000" dirty="0">
                <a:latin typeface="Calibri"/>
                <a:cs typeface="Calibri"/>
              </a:rPr>
              <a:t>tı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6600" y="4191000"/>
            <a:ext cx="16002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İşlemler1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600" y="4267200"/>
            <a:ext cx="1676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Calibri"/>
                <a:cs typeface="Calibri"/>
              </a:rPr>
              <a:t>İşlemler2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5100" y="25908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3397" y="457200"/>
                </a:moveTo>
                <a:lnTo>
                  <a:pt x="0" y="457200"/>
                </a:lnTo>
                <a:lnTo>
                  <a:pt x="38100" y="533400"/>
                </a:lnTo>
                <a:lnTo>
                  <a:pt x="69850" y="469900"/>
                </a:lnTo>
                <a:lnTo>
                  <a:pt x="33400" y="469900"/>
                </a:lnTo>
                <a:lnTo>
                  <a:pt x="33397" y="457200"/>
                </a:lnTo>
                <a:close/>
              </a:path>
              <a:path w="76200" h="533400">
                <a:moveTo>
                  <a:pt x="42799" y="0"/>
                </a:moveTo>
                <a:lnTo>
                  <a:pt x="33274" y="0"/>
                </a:lnTo>
                <a:lnTo>
                  <a:pt x="33400" y="469900"/>
                </a:lnTo>
                <a:lnTo>
                  <a:pt x="42925" y="469900"/>
                </a:lnTo>
                <a:lnTo>
                  <a:pt x="42799" y="0"/>
                </a:lnTo>
                <a:close/>
              </a:path>
              <a:path w="76200" h="533400">
                <a:moveTo>
                  <a:pt x="76200" y="457200"/>
                </a:moveTo>
                <a:lnTo>
                  <a:pt x="42922" y="457200"/>
                </a:lnTo>
                <a:lnTo>
                  <a:pt x="42925" y="469900"/>
                </a:lnTo>
                <a:lnTo>
                  <a:pt x="69850" y="469900"/>
                </a:lnTo>
                <a:lnTo>
                  <a:pt x="76200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257300" y="3576637"/>
            <a:ext cx="3048000" cy="690880"/>
            <a:chOff x="1257300" y="3576637"/>
            <a:chExt cx="3048000" cy="690880"/>
          </a:xfrm>
        </p:grpSpPr>
        <p:sp>
          <p:nvSpPr>
            <p:cNvPr id="15" name="object 15"/>
            <p:cNvSpPr/>
            <p:nvPr/>
          </p:nvSpPr>
          <p:spPr>
            <a:xfrm>
              <a:off x="1676400" y="35814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400" y="3581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7300" y="3581400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33398" y="609600"/>
                  </a:moveTo>
                  <a:lnTo>
                    <a:pt x="0" y="609600"/>
                  </a:lnTo>
                  <a:lnTo>
                    <a:pt x="38100" y="685800"/>
                  </a:lnTo>
                  <a:lnTo>
                    <a:pt x="69850" y="622300"/>
                  </a:lnTo>
                  <a:lnTo>
                    <a:pt x="33400" y="622300"/>
                  </a:lnTo>
                  <a:lnTo>
                    <a:pt x="33398" y="609600"/>
                  </a:lnTo>
                  <a:close/>
                </a:path>
                <a:path w="76200" h="685800">
                  <a:moveTo>
                    <a:pt x="42799" y="0"/>
                  </a:moveTo>
                  <a:lnTo>
                    <a:pt x="33274" y="0"/>
                  </a:lnTo>
                  <a:lnTo>
                    <a:pt x="33400" y="622300"/>
                  </a:lnTo>
                  <a:lnTo>
                    <a:pt x="42925" y="622300"/>
                  </a:lnTo>
                  <a:lnTo>
                    <a:pt x="42799" y="0"/>
                  </a:lnTo>
                  <a:close/>
                </a:path>
                <a:path w="76200" h="685800">
                  <a:moveTo>
                    <a:pt x="76200" y="609600"/>
                  </a:moveTo>
                  <a:lnTo>
                    <a:pt x="42923" y="609600"/>
                  </a:lnTo>
                  <a:lnTo>
                    <a:pt x="42925" y="622300"/>
                  </a:lnTo>
                  <a:lnTo>
                    <a:pt x="69850" y="6223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200" y="3581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29100" y="3581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3274" y="533400"/>
                  </a:move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33274" y="546100"/>
                  </a:lnTo>
                  <a:lnTo>
                    <a:pt x="33274" y="533400"/>
                  </a:lnTo>
                  <a:close/>
                </a:path>
                <a:path w="76200" h="609600">
                  <a:moveTo>
                    <a:pt x="42799" y="0"/>
                  </a:moveTo>
                  <a:lnTo>
                    <a:pt x="33274" y="0"/>
                  </a:lnTo>
                  <a:lnTo>
                    <a:pt x="33274" y="546100"/>
                  </a:lnTo>
                  <a:lnTo>
                    <a:pt x="42799" y="546100"/>
                  </a:lnTo>
                  <a:lnTo>
                    <a:pt x="42799" y="0"/>
                  </a:lnTo>
                  <a:close/>
                </a:path>
                <a:path w="76200" h="609600">
                  <a:moveTo>
                    <a:pt x="76200" y="533400"/>
                  </a:moveTo>
                  <a:lnTo>
                    <a:pt x="42799" y="533400"/>
                  </a:lnTo>
                  <a:lnTo>
                    <a:pt x="42799" y="546100"/>
                  </a:lnTo>
                  <a:lnTo>
                    <a:pt x="69850" y="546100"/>
                  </a:lnTo>
                  <a:lnTo>
                    <a:pt x="7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90637" y="4648200"/>
            <a:ext cx="690563" cy="723900"/>
            <a:chOff x="1290637" y="4648200"/>
            <a:chExt cx="1224280" cy="723900"/>
          </a:xfrm>
        </p:grpSpPr>
        <p:sp>
          <p:nvSpPr>
            <p:cNvPr id="21" name="object 21"/>
            <p:cNvSpPr/>
            <p:nvPr/>
          </p:nvSpPr>
          <p:spPr>
            <a:xfrm>
              <a:off x="1295400" y="46482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5400" y="5295900"/>
              <a:ext cx="1219200" cy="76200"/>
            </a:xfrm>
            <a:custGeom>
              <a:avLst/>
              <a:gdLst/>
              <a:ahLst/>
              <a:cxnLst/>
              <a:rect l="l" t="t" r="r" b="b"/>
              <a:pathLst>
                <a:path w="1219200" h="76200">
                  <a:moveTo>
                    <a:pt x="1143000" y="0"/>
                  </a:moveTo>
                  <a:lnTo>
                    <a:pt x="1143000" y="76200"/>
                  </a:lnTo>
                  <a:lnTo>
                    <a:pt x="1209802" y="42799"/>
                  </a:lnTo>
                  <a:lnTo>
                    <a:pt x="1155700" y="42799"/>
                  </a:lnTo>
                  <a:lnTo>
                    <a:pt x="1155700" y="33274"/>
                  </a:lnTo>
                  <a:lnTo>
                    <a:pt x="1209548" y="33274"/>
                  </a:lnTo>
                  <a:lnTo>
                    <a:pt x="1143000" y="0"/>
                  </a:lnTo>
                  <a:close/>
                </a:path>
                <a:path w="1219200" h="76200">
                  <a:moveTo>
                    <a:pt x="1143000" y="33274"/>
                  </a:moveTo>
                  <a:lnTo>
                    <a:pt x="0" y="33274"/>
                  </a:lnTo>
                  <a:lnTo>
                    <a:pt x="0" y="42799"/>
                  </a:lnTo>
                  <a:lnTo>
                    <a:pt x="1143000" y="42799"/>
                  </a:lnTo>
                  <a:lnTo>
                    <a:pt x="1143000" y="33274"/>
                  </a:lnTo>
                  <a:close/>
                </a:path>
                <a:path w="1219200" h="76200">
                  <a:moveTo>
                    <a:pt x="1209548" y="33274"/>
                  </a:moveTo>
                  <a:lnTo>
                    <a:pt x="1155700" y="33274"/>
                  </a:lnTo>
                  <a:lnTo>
                    <a:pt x="1155700" y="42799"/>
                  </a:lnTo>
                  <a:lnTo>
                    <a:pt x="1209802" y="42799"/>
                  </a:lnTo>
                  <a:lnTo>
                    <a:pt x="1219200" y="38100"/>
                  </a:lnTo>
                  <a:lnTo>
                    <a:pt x="1209548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429000" y="4648200"/>
            <a:ext cx="919480" cy="723900"/>
            <a:chOff x="2819400" y="4648200"/>
            <a:chExt cx="1529080" cy="723900"/>
          </a:xfrm>
        </p:grpSpPr>
        <p:sp>
          <p:nvSpPr>
            <p:cNvPr id="24" name="object 24"/>
            <p:cNvSpPr/>
            <p:nvPr/>
          </p:nvSpPr>
          <p:spPr>
            <a:xfrm>
              <a:off x="4343400" y="46482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9400" y="5295900"/>
              <a:ext cx="1524000" cy="76200"/>
            </a:xfrm>
            <a:custGeom>
              <a:avLst/>
              <a:gdLst/>
              <a:ahLst/>
              <a:cxnLst/>
              <a:rect l="l" t="t" r="r" b="b"/>
              <a:pathLst>
                <a:path w="1524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1524000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1524000" h="76200">
                  <a:moveTo>
                    <a:pt x="1524000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1524000" y="42799"/>
                  </a:lnTo>
                  <a:lnTo>
                    <a:pt x="1524000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81200" y="5181599"/>
            <a:ext cx="14478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85"/>
              </a:lnSpc>
            </a:pPr>
            <a:r>
              <a:rPr sz="2000" spc="-5" dirty="0">
                <a:latin typeface="Calibri"/>
                <a:cs typeface="Calibri"/>
              </a:rPr>
              <a:t>Çıkış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Şartlı akış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4404995" y="3727194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9" name="object 10"/>
          <p:cNvSpPr txBox="1"/>
          <p:nvPr/>
        </p:nvSpPr>
        <p:spPr>
          <a:xfrm>
            <a:off x="1319327" y="3733801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80543"/>
            <a:ext cx="379095" cy="923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5414517" y="1929510"/>
            <a:ext cx="29292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Üç kenarının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uzunluğu</a:t>
            </a:r>
            <a:r>
              <a:rPr sz="2400" spc="-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girilen</a:t>
            </a:r>
            <a:r>
              <a:rPr sz="2400" spc="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bir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üçgenin eşkenar olup </a:t>
            </a:r>
            <a:r>
              <a:rPr sz="2400" spc="-7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olmadığını</a:t>
            </a:r>
            <a:r>
              <a:rPr sz="2400" spc="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test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edecek</a:t>
            </a:r>
            <a:r>
              <a:rPr sz="2400" spc="-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program</a:t>
            </a:r>
            <a:r>
              <a:rPr sz="2400" spc="-4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02745"/>
                </a:solidFill>
                <a:latin typeface="Trebuchet MS"/>
                <a:cs typeface="Trebuchet MS"/>
              </a:rPr>
              <a:t>akışı </a:t>
            </a:r>
            <a:r>
              <a:rPr sz="2400" spc="-70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02745"/>
                </a:solidFill>
                <a:latin typeface="Trebuchet MS"/>
                <a:cs typeface="Trebuchet MS"/>
              </a:rPr>
              <a:t>geliştiriniz.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1786001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343281" y="0"/>
                </a:moveTo>
                <a:lnTo>
                  <a:pt x="1790319" y="0"/>
                </a:lnTo>
                <a:lnTo>
                  <a:pt x="1852030" y="2454"/>
                </a:lnTo>
                <a:lnTo>
                  <a:pt x="1910109" y="9529"/>
                </a:lnTo>
                <a:lnTo>
                  <a:pt x="1963589" y="20795"/>
                </a:lnTo>
                <a:lnTo>
                  <a:pt x="2011499" y="35820"/>
                </a:lnTo>
                <a:lnTo>
                  <a:pt x="2052871" y="54175"/>
                </a:lnTo>
                <a:lnTo>
                  <a:pt x="2086736" y="75428"/>
                </a:lnTo>
                <a:lnTo>
                  <a:pt x="2128070" y="124908"/>
                </a:lnTo>
                <a:lnTo>
                  <a:pt x="2133600" y="152273"/>
                </a:lnTo>
                <a:lnTo>
                  <a:pt x="2128070" y="179675"/>
                </a:lnTo>
                <a:lnTo>
                  <a:pt x="2086737" y="229206"/>
                </a:lnTo>
                <a:lnTo>
                  <a:pt x="2052871" y="250475"/>
                </a:lnTo>
                <a:lnTo>
                  <a:pt x="2011499" y="268841"/>
                </a:lnTo>
                <a:lnTo>
                  <a:pt x="1963589" y="283873"/>
                </a:lnTo>
                <a:lnTo>
                  <a:pt x="1910109" y="295142"/>
                </a:lnTo>
                <a:lnTo>
                  <a:pt x="1852030" y="302218"/>
                </a:lnTo>
                <a:lnTo>
                  <a:pt x="1790319" y="304673"/>
                </a:lnTo>
                <a:lnTo>
                  <a:pt x="343281" y="304673"/>
                </a:lnTo>
                <a:lnTo>
                  <a:pt x="281569" y="302218"/>
                </a:lnTo>
                <a:lnTo>
                  <a:pt x="223490" y="295142"/>
                </a:lnTo>
                <a:lnTo>
                  <a:pt x="170010" y="283873"/>
                </a:lnTo>
                <a:lnTo>
                  <a:pt x="122100" y="268841"/>
                </a:lnTo>
                <a:lnTo>
                  <a:pt x="80728" y="250475"/>
                </a:lnTo>
                <a:lnTo>
                  <a:pt x="46862" y="229206"/>
                </a:lnTo>
                <a:lnTo>
                  <a:pt x="5529" y="179675"/>
                </a:lnTo>
                <a:lnTo>
                  <a:pt x="0" y="152273"/>
                </a:lnTo>
                <a:lnTo>
                  <a:pt x="5529" y="124908"/>
                </a:lnTo>
                <a:lnTo>
                  <a:pt x="46862" y="75428"/>
                </a:lnTo>
                <a:lnTo>
                  <a:pt x="80728" y="54175"/>
                </a:lnTo>
                <a:lnTo>
                  <a:pt x="122100" y="35820"/>
                </a:lnTo>
                <a:lnTo>
                  <a:pt x="170010" y="20795"/>
                </a:lnTo>
                <a:lnTo>
                  <a:pt x="223490" y="9529"/>
                </a:lnTo>
                <a:lnTo>
                  <a:pt x="281569" y="2454"/>
                </a:lnTo>
                <a:lnTo>
                  <a:pt x="3432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1970" y="1723390"/>
            <a:ext cx="666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başla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7320" y="2452242"/>
            <a:ext cx="149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A,B,C’yi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oku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3600" y="3124200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762000" y="0"/>
                </a:lnTo>
                <a:lnTo>
                  <a:pt x="1524000" y="342900"/>
                </a:lnTo>
                <a:lnTo>
                  <a:pt x="762000" y="68580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5757" y="3252596"/>
            <a:ext cx="520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A=B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6669" y="4151833"/>
            <a:ext cx="955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Eşkenar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değildir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yaz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0" y="4114800"/>
            <a:ext cx="1676400" cy="457200"/>
          </a:xfrm>
          <a:custGeom>
            <a:avLst/>
            <a:gdLst/>
            <a:ahLst/>
            <a:cxnLst/>
            <a:rect l="l" t="t" r="r" b="b"/>
            <a:pathLst>
              <a:path w="1676400" h="457200">
                <a:moveTo>
                  <a:pt x="0" y="228600"/>
                </a:moveTo>
                <a:lnTo>
                  <a:pt x="838200" y="0"/>
                </a:lnTo>
                <a:lnTo>
                  <a:pt x="1676400" y="228600"/>
                </a:lnTo>
                <a:lnTo>
                  <a:pt x="838200" y="4572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7882" y="4128973"/>
            <a:ext cx="517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A=C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78735" y="4952238"/>
            <a:ext cx="687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Eşkenar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Değ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ir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2321" y="5036058"/>
            <a:ext cx="8870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eşkenardır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09800" y="6019800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269748" y="0"/>
                </a:moveTo>
                <a:lnTo>
                  <a:pt x="1406652" y="0"/>
                </a:lnTo>
                <a:lnTo>
                  <a:pt x="1461013" y="3870"/>
                </a:lnTo>
                <a:lnTo>
                  <a:pt x="1511647" y="14970"/>
                </a:lnTo>
                <a:lnTo>
                  <a:pt x="1557467" y="32535"/>
                </a:lnTo>
                <a:lnTo>
                  <a:pt x="1597390" y="55797"/>
                </a:lnTo>
                <a:lnTo>
                  <a:pt x="1630329" y="83991"/>
                </a:lnTo>
                <a:lnTo>
                  <a:pt x="1655200" y="116350"/>
                </a:lnTo>
                <a:lnTo>
                  <a:pt x="1670919" y="152108"/>
                </a:lnTo>
                <a:lnTo>
                  <a:pt x="1676400" y="190500"/>
                </a:lnTo>
                <a:lnTo>
                  <a:pt x="1670919" y="228891"/>
                </a:lnTo>
                <a:lnTo>
                  <a:pt x="1655200" y="264649"/>
                </a:lnTo>
                <a:lnTo>
                  <a:pt x="1630329" y="297008"/>
                </a:lnTo>
                <a:lnTo>
                  <a:pt x="1597390" y="325202"/>
                </a:lnTo>
                <a:lnTo>
                  <a:pt x="1557467" y="348464"/>
                </a:lnTo>
                <a:lnTo>
                  <a:pt x="1511647" y="366029"/>
                </a:lnTo>
                <a:lnTo>
                  <a:pt x="1461013" y="377129"/>
                </a:lnTo>
                <a:lnTo>
                  <a:pt x="1406652" y="381000"/>
                </a:lnTo>
                <a:lnTo>
                  <a:pt x="269748" y="381000"/>
                </a:lnTo>
                <a:lnTo>
                  <a:pt x="215386" y="377129"/>
                </a:lnTo>
                <a:lnTo>
                  <a:pt x="164752" y="366029"/>
                </a:lnTo>
                <a:lnTo>
                  <a:pt x="118932" y="348464"/>
                </a:lnTo>
                <a:lnTo>
                  <a:pt x="79009" y="325202"/>
                </a:lnTo>
                <a:lnTo>
                  <a:pt x="46070" y="297008"/>
                </a:lnTo>
                <a:lnTo>
                  <a:pt x="21199" y="264649"/>
                </a:lnTo>
                <a:lnTo>
                  <a:pt x="5480" y="228891"/>
                </a:lnTo>
                <a:lnTo>
                  <a:pt x="0" y="190500"/>
                </a:lnTo>
                <a:lnTo>
                  <a:pt x="5480" y="152108"/>
                </a:lnTo>
                <a:lnTo>
                  <a:pt x="21199" y="116350"/>
                </a:lnTo>
                <a:lnTo>
                  <a:pt x="46070" y="83991"/>
                </a:lnTo>
                <a:lnTo>
                  <a:pt x="79009" y="55797"/>
                </a:lnTo>
                <a:lnTo>
                  <a:pt x="118932" y="32535"/>
                </a:lnTo>
                <a:lnTo>
                  <a:pt x="164752" y="14970"/>
                </a:lnTo>
                <a:lnTo>
                  <a:pt x="215386" y="3870"/>
                </a:lnTo>
                <a:lnTo>
                  <a:pt x="26974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23717" y="6029959"/>
            <a:ext cx="449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bitir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4500" y="2057400"/>
            <a:ext cx="3048000" cy="4038600"/>
            <a:chOff x="1714500" y="2057400"/>
            <a:chExt cx="3048000" cy="4038600"/>
          </a:xfrm>
        </p:grpSpPr>
        <p:sp>
          <p:nvSpPr>
            <p:cNvPr id="25" name="object 25"/>
            <p:cNvSpPr/>
            <p:nvPr/>
          </p:nvSpPr>
          <p:spPr>
            <a:xfrm>
              <a:off x="2857500" y="2057399"/>
              <a:ext cx="76200" cy="1066800"/>
            </a:xfrm>
            <a:custGeom>
              <a:avLst/>
              <a:gdLst/>
              <a:ahLst/>
              <a:cxnLst/>
              <a:rect l="l" t="t" r="r" b="b"/>
              <a:pathLst>
                <a:path w="76200" h="1066800">
                  <a:moveTo>
                    <a:pt x="76200" y="990600"/>
                  </a:moveTo>
                  <a:lnTo>
                    <a:pt x="42913" y="990600"/>
                  </a:lnTo>
                  <a:lnTo>
                    <a:pt x="42799" y="762000"/>
                  </a:lnTo>
                  <a:lnTo>
                    <a:pt x="33274" y="762000"/>
                  </a:lnTo>
                  <a:lnTo>
                    <a:pt x="33388" y="990600"/>
                  </a:lnTo>
                  <a:lnTo>
                    <a:pt x="0" y="990600"/>
                  </a:lnTo>
                  <a:lnTo>
                    <a:pt x="38100" y="1066800"/>
                  </a:lnTo>
                  <a:lnTo>
                    <a:pt x="69850" y="1003300"/>
                  </a:lnTo>
                  <a:lnTo>
                    <a:pt x="76200" y="990600"/>
                  </a:lnTo>
                  <a:close/>
                </a:path>
                <a:path w="76200" h="1066800">
                  <a:moveTo>
                    <a:pt x="76200" y="381000"/>
                  </a:moveTo>
                  <a:lnTo>
                    <a:pt x="42913" y="381000"/>
                  </a:lnTo>
                  <a:lnTo>
                    <a:pt x="42799" y="0"/>
                  </a:lnTo>
                  <a:lnTo>
                    <a:pt x="33274" y="0"/>
                  </a:lnTo>
                  <a:lnTo>
                    <a:pt x="33388" y="381000"/>
                  </a:ln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2600" y="3429000"/>
              <a:ext cx="2286000" cy="76200"/>
            </a:xfrm>
            <a:custGeom>
              <a:avLst/>
              <a:gdLst/>
              <a:ahLst/>
              <a:cxnLst/>
              <a:rect l="l" t="t" r="r" b="b"/>
              <a:pathLst>
                <a:path w="2286000" h="76200">
                  <a:moveTo>
                    <a:pt x="381000" y="76200"/>
                  </a:moveTo>
                  <a:lnTo>
                    <a:pt x="0" y="76200"/>
                  </a:lnTo>
                </a:path>
                <a:path w="2286000" h="76200">
                  <a:moveTo>
                    <a:pt x="1905000" y="0"/>
                  </a:moveTo>
                  <a:lnTo>
                    <a:pt x="2286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3428999"/>
              <a:ext cx="2362200" cy="685800"/>
            </a:xfrm>
            <a:custGeom>
              <a:avLst/>
              <a:gdLst/>
              <a:ahLst/>
              <a:cxnLst/>
              <a:rect l="l" t="t" r="r" b="b"/>
              <a:pathLst>
                <a:path w="2362200" h="685800">
                  <a:moveTo>
                    <a:pt x="76200" y="609600"/>
                  </a:moveTo>
                  <a:lnTo>
                    <a:pt x="42913" y="609600"/>
                  </a:lnTo>
                  <a:lnTo>
                    <a:pt x="42799" y="76200"/>
                  </a:lnTo>
                  <a:lnTo>
                    <a:pt x="33274" y="76200"/>
                  </a:lnTo>
                  <a:lnTo>
                    <a:pt x="33388" y="609600"/>
                  </a:lnTo>
                  <a:lnTo>
                    <a:pt x="0" y="609600"/>
                  </a:lnTo>
                  <a:lnTo>
                    <a:pt x="38100" y="685800"/>
                  </a:lnTo>
                  <a:lnTo>
                    <a:pt x="69850" y="622300"/>
                  </a:lnTo>
                  <a:lnTo>
                    <a:pt x="76200" y="609600"/>
                  </a:lnTo>
                  <a:close/>
                </a:path>
                <a:path w="2362200" h="685800">
                  <a:moveTo>
                    <a:pt x="2362200" y="609600"/>
                  </a:moveTo>
                  <a:lnTo>
                    <a:pt x="2328799" y="609600"/>
                  </a:lnTo>
                  <a:lnTo>
                    <a:pt x="2328799" y="0"/>
                  </a:lnTo>
                  <a:lnTo>
                    <a:pt x="2319274" y="0"/>
                  </a:lnTo>
                  <a:lnTo>
                    <a:pt x="2319274" y="609600"/>
                  </a:lnTo>
                  <a:lnTo>
                    <a:pt x="2286000" y="609600"/>
                  </a:lnTo>
                  <a:lnTo>
                    <a:pt x="2324100" y="685800"/>
                  </a:lnTo>
                  <a:lnTo>
                    <a:pt x="2355850" y="622300"/>
                  </a:lnTo>
                  <a:lnTo>
                    <a:pt x="2362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2600" y="4343400"/>
              <a:ext cx="1371600" cy="1447800"/>
            </a:xfrm>
            <a:custGeom>
              <a:avLst/>
              <a:gdLst/>
              <a:ahLst/>
              <a:cxnLst/>
              <a:rect l="l" t="t" r="r" b="b"/>
              <a:pathLst>
                <a:path w="1371600" h="1447800">
                  <a:moveTo>
                    <a:pt x="0" y="381000"/>
                  </a:moveTo>
                  <a:lnTo>
                    <a:pt x="0" y="1447800"/>
                  </a:lnTo>
                </a:path>
                <a:path w="1371600" h="1447800">
                  <a:moveTo>
                    <a:pt x="1371600" y="0"/>
                  </a:moveTo>
                  <a:lnTo>
                    <a:pt x="1104900" y="14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400" y="4343399"/>
              <a:ext cx="1943100" cy="657225"/>
            </a:xfrm>
            <a:custGeom>
              <a:avLst/>
              <a:gdLst/>
              <a:ahLst/>
              <a:cxnLst/>
              <a:rect l="l" t="t" r="r" b="b"/>
              <a:pathLst>
                <a:path w="1943100" h="657225">
                  <a:moveTo>
                    <a:pt x="76200" y="581025"/>
                  </a:moveTo>
                  <a:lnTo>
                    <a:pt x="42799" y="581025"/>
                  </a:lnTo>
                  <a:lnTo>
                    <a:pt x="42799" y="14351"/>
                  </a:lnTo>
                  <a:lnTo>
                    <a:pt x="33274" y="14351"/>
                  </a:lnTo>
                  <a:lnTo>
                    <a:pt x="33274" y="581025"/>
                  </a:lnTo>
                  <a:lnTo>
                    <a:pt x="0" y="581025"/>
                  </a:lnTo>
                  <a:lnTo>
                    <a:pt x="38100" y="657225"/>
                  </a:lnTo>
                  <a:lnTo>
                    <a:pt x="69850" y="593725"/>
                  </a:lnTo>
                  <a:lnTo>
                    <a:pt x="76200" y="581025"/>
                  </a:lnTo>
                  <a:close/>
                </a:path>
                <a:path w="1943100" h="657225">
                  <a:moveTo>
                    <a:pt x="1943100" y="457200"/>
                  </a:moveTo>
                  <a:lnTo>
                    <a:pt x="1909699" y="457200"/>
                  </a:lnTo>
                  <a:lnTo>
                    <a:pt x="1909699" y="0"/>
                  </a:lnTo>
                  <a:lnTo>
                    <a:pt x="1900174" y="0"/>
                  </a:lnTo>
                  <a:lnTo>
                    <a:pt x="1900174" y="457200"/>
                  </a:lnTo>
                  <a:lnTo>
                    <a:pt x="1866900" y="457200"/>
                  </a:lnTo>
                  <a:lnTo>
                    <a:pt x="1905000" y="533400"/>
                  </a:lnTo>
                  <a:lnTo>
                    <a:pt x="1936750" y="469900"/>
                  </a:lnTo>
                  <a:lnTo>
                    <a:pt x="19431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5600" y="5486400"/>
              <a:ext cx="1676400" cy="152400"/>
            </a:xfrm>
            <a:custGeom>
              <a:avLst/>
              <a:gdLst/>
              <a:ahLst/>
              <a:cxnLst/>
              <a:rect l="l" t="t" r="r" b="b"/>
              <a:pathLst>
                <a:path w="1676400" h="152400">
                  <a:moveTo>
                    <a:pt x="1676400" y="0"/>
                  </a:moveTo>
                  <a:lnTo>
                    <a:pt x="1676400" y="152400"/>
                  </a:lnTo>
                </a:path>
                <a:path w="167640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5600" y="5600700"/>
              <a:ext cx="1676400" cy="76200"/>
            </a:xfrm>
            <a:custGeom>
              <a:avLst/>
              <a:gdLst/>
              <a:ahLst/>
              <a:cxnLst/>
              <a:rect l="l" t="t" r="r" b="b"/>
              <a:pathLst>
                <a:path w="1676400" h="76200">
                  <a:moveTo>
                    <a:pt x="762000" y="38100"/>
                  </a:moveTo>
                  <a:lnTo>
                    <a:pt x="752475" y="33337"/>
                  </a:lnTo>
                  <a:lnTo>
                    <a:pt x="685800" y="0"/>
                  </a:lnTo>
                  <a:lnTo>
                    <a:pt x="685800" y="33337"/>
                  </a:lnTo>
                  <a:lnTo>
                    <a:pt x="0" y="33337"/>
                  </a:lnTo>
                  <a:lnTo>
                    <a:pt x="0" y="42862"/>
                  </a:lnTo>
                  <a:lnTo>
                    <a:pt x="685800" y="42862"/>
                  </a:lnTo>
                  <a:lnTo>
                    <a:pt x="685800" y="76200"/>
                  </a:lnTo>
                  <a:lnTo>
                    <a:pt x="752475" y="42862"/>
                  </a:lnTo>
                  <a:lnTo>
                    <a:pt x="762000" y="38100"/>
                  </a:lnTo>
                  <a:close/>
                </a:path>
                <a:path w="1676400" h="76200">
                  <a:moveTo>
                    <a:pt x="1676400" y="33337"/>
                  </a:moveTo>
                  <a:lnTo>
                    <a:pt x="838200" y="33337"/>
                  </a:lnTo>
                  <a:lnTo>
                    <a:pt x="838200" y="0"/>
                  </a:lnTo>
                  <a:lnTo>
                    <a:pt x="762000" y="38100"/>
                  </a:lnTo>
                  <a:lnTo>
                    <a:pt x="838200" y="76200"/>
                  </a:lnTo>
                  <a:lnTo>
                    <a:pt x="838200" y="42862"/>
                  </a:lnTo>
                  <a:lnTo>
                    <a:pt x="1676400" y="42862"/>
                  </a:lnTo>
                  <a:lnTo>
                    <a:pt x="167640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57600" y="56388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52600" y="5753100"/>
              <a:ext cx="1905000" cy="342900"/>
            </a:xfrm>
            <a:custGeom>
              <a:avLst/>
              <a:gdLst/>
              <a:ahLst/>
              <a:cxnLst/>
              <a:rect l="l" t="t" r="r" b="b"/>
              <a:pathLst>
                <a:path w="1905000" h="342900">
                  <a:moveTo>
                    <a:pt x="1409700" y="266700"/>
                  </a:moveTo>
                  <a:lnTo>
                    <a:pt x="1376299" y="266700"/>
                  </a:lnTo>
                  <a:lnTo>
                    <a:pt x="1376299" y="38100"/>
                  </a:lnTo>
                  <a:lnTo>
                    <a:pt x="1371600" y="38100"/>
                  </a:lnTo>
                  <a:lnTo>
                    <a:pt x="1362075" y="33337"/>
                  </a:lnTo>
                  <a:lnTo>
                    <a:pt x="1295400" y="0"/>
                  </a:lnTo>
                  <a:lnTo>
                    <a:pt x="1295400" y="33337"/>
                  </a:lnTo>
                  <a:lnTo>
                    <a:pt x="0" y="33337"/>
                  </a:lnTo>
                  <a:lnTo>
                    <a:pt x="0" y="42862"/>
                  </a:lnTo>
                  <a:lnTo>
                    <a:pt x="1295400" y="42862"/>
                  </a:lnTo>
                  <a:lnTo>
                    <a:pt x="1295400" y="76200"/>
                  </a:lnTo>
                  <a:lnTo>
                    <a:pt x="1362075" y="42862"/>
                  </a:lnTo>
                  <a:lnTo>
                    <a:pt x="1366774" y="40513"/>
                  </a:lnTo>
                  <a:lnTo>
                    <a:pt x="1366888" y="266700"/>
                  </a:lnTo>
                  <a:lnTo>
                    <a:pt x="1333500" y="266700"/>
                  </a:lnTo>
                  <a:lnTo>
                    <a:pt x="1371600" y="342900"/>
                  </a:lnTo>
                  <a:lnTo>
                    <a:pt x="1403350" y="279400"/>
                  </a:lnTo>
                  <a:lnTo>
                    <a:pt x="1409700" y="266700"/>
                  </a:lnTo>
                  <a:close/>
                </a:path>
                <a:path w="1905000" h="342900">
                  <a:moveTo>
                    <a:pt x="1905000" y="33337"/>
                  </a:moveTo>
                  <a:lnTo>
                    <a:pt x="1466850" y="33337"/>
                  </a:lnTo>
                  <a:lnTo>
                    <a:pt x="1466850" y="0"/>
                  </a:lnTo>
                  <a:lnTo>
                    <a:pt x="1390650" y="38100"/>
                  </a:lnTo>
                  <a:lnTo>
                    <a:pt x="1466850" y="76200"/>
                  </a:lnTo>
                  <a:lnTo>
                    <a:pt x="1466850" y="42862"/>
                  </a:lnTo>
                  <a:lnTo>
                    <a:pt x="1905000" y="42862"/>
                  </a:lnTo>
                  <a:lnTo>
                    <a:pt x="1905000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8" name="Akış Çizelgesi: Belge 37"/>
          <p:cNvSpPr/>
          <p:nvPr/>
        </p:nvSpPr>
        <p:spPr>
          <a:xfrm>
            <a:off x="1163622" y="4140036"/>
            <a:ext cx="1287940" cy="60547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Akış Çizelgesi: Belge 38"/>
          <p:cNvSpPr/>
          <p:nvPr/>
        </p:nvSpPr>
        <p:spPr>
          <a:xfrm>
            <a:off x="2325336" y="4974111"/>
            <a:ext cx="1287940" cy="55038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kış Çizelgesi: Belge 39"/>
          <p:cNvSpPr/>
          <p:nvPr/>
        </p:nvSpPr>
        <p:spPr>
          <a:xfrm>
            <a:off x="3896868" y="4881990"/>
            <a:ext cx="1287940" cy="60547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42" name="object 7"/>
          <p:cNvGrpSpPr/>
          <p:nvPr/>
        </p:nvGrpSpPr>
        <p:grpSpPr>
          <a:xfrm>
            <a:off x="1702481" y="2492912"/>
            <a:ext cx="2533650" cy="318181"/>
            <a:chOff x="1500250" y="3033140"/>
            <a:chExt cx="2533650" cy="655320"/>
          </a:xfrm>
          <a:noFill/>
        </p:grpSpPr>
        <p:sp>
          <p:nvSpPr>
            <p:cNvPr id="43" name="object 9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2533650" y="0"/>
                  </a:moveTo>
                  <a:lnTo>
                    <a:pt x="506730" y="0"/>
                  </a:lnTo>
                  <a:lnTo>
                    <a:pt x="0" y="654812"/>
                  </a:lnTo>
                  <a:lnTo>
                    <a:pt x="2026920" y="654812"/>
                  </a:lnTo>
                  <a:lnTo>
                    <a:pt x="2533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0"/>
            <p:cNvSpPr/>
            <p:nvPr/>
          </p:nvSpPr>
          <p:spPr>
            <a:xfrm>
              <a:off x="1500250" y="3033140"/>
              <a:ext cx="2533650" cy="655320"/>
            </a:xfrm>
            <a:custGeom>
              <a:avLst/>
              <a:gdLst/>
              <a:ahLst/>
              <a:cxnLst/>
              <a:rect l="l" t="t" r="r" b="b"/>
              <a:pathLst>
                <a:path w="2533650" h="655320">
                  <a:moveTo>
                    <a:pt x="0" y="654812"/>
                  </a:moveTo>
                  <a:lnTo>
                    <a:pt x="506730" y="0"/>
                  </a:lnTo>
                  <a:lnTo>
                    <a:pt x="2533650" y="0"/>
                  </a:lnTo>
                  <a:lnTo>
                    <a:pt x="2026920" y="654812"/>
                  </a:lnTo>
                  <a:lnTo>
                    <a:pt x="0" y="654812"/>
                  </a:lnTo>
                  <a:close/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0"/>
          <p:cNvSpPr txBox="1"/>
          <p:nvPr/>
        </p:nvSpPr>
        <p:spPr>
          <a:xfrm>
            <a:off x="4118320" y="3601274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4813427" y="4442798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7" name="object 10"/>
          <p:cNvSpPr txBox="1"/>
          <p:nvPr/>
        </p:nvSpPr>
        <p:spPr>
          <a:xfrm>
            <a:off x="1802797" y="3622395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1" name="object 10"/>
          <p:cNvSpPr txBox="1"/>
          <p:nvPr/>
        </p:nvSpPr>
        <p:spPr>
          <a:xfrm>
            <a:off x="2924175" y="4542809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38200" y="2133600"/>
            <a:ext cx="7250888" cy="26829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>
              <a:lnSpc>
                <a:spcPts val="3354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tr-TR" sz="2850" spc="-10" dirty="0" smtClean="0">
                <a:solidFill>
                  <a:srgbClr val="C3250C"/>
                </a:solidFill>
                <a:latin typeface="Georgia"/>
                <a:cs typeface="Georgia"/>
              </a:rPr>
              <a:t>YSS = Vize * 0,4 + Final*0,6</a:t>
            </a:r>
          </a:p>
          <a:p>
            <a:pPr marL="457200" indent="-457200">
              <a:lnSpc>
                <a:spcPts val="3354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lang="tr-TR" sz="2850" spc="-10" dirty="0" smtClean="0">
                <a:solidFill>
                  <a:srgbClr val="C3250C"/>
                </a:solidFill>
                <a:latin typeface="Georgia"/>
                <a:cs typeface="Georgia"/>
              </a:rPr>
              <a:t>Ödev * 0,4</a:t>
            </a:r>
          </a:p>
          <a:p>
            <a:pPr marL="538163" lvl="1" indent="-363538">
              <a:lnSpc>
                <a:spcPts val="3354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sz="2200" spc="-10" dirty="0" err="1" smtClean="0">
                <a:latin typeface="Trebuchet MS"/>
                <a:cs typeface="Trebuchet MS"/>
              </a:rPr>
              <a:t>Problemleri</a:t>
            </a:r>
            <a:r>
              <a:rPr sz="2200" spc="-10" dirty="0">
                <a:latin typeface="Trebuchet MS"/>
                <a:cs typeface="Trebuchet MS"/>
              </a:rPr>
              <a:t>,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örnekleri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arkadaşlarınızla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tartışabilir,</a:t>
            </a:r>
            <a:endParaRPr sz="2200" dirty="0">
              <a:latin typeface="Trebuchet MS"/>
              <a:cs typeface="Trebuchet MS"/>
            </a:endParaRPr>
          </a:p>
          <a:p>
            <a:pPr marL="182245">
              <a:lnSpc>
                <a:spcPts val="2575"/>
              </a:lnSpc>
            </a:pPr>
            <a:r>
              <a:rPr sz="2200" spc="-5" dirty="0">
                <a:latin typeface="Trebuchet MS"/>
                <a:cs typeface="Trebuchet MS"/>
              </a:rPr>
              <a:t>internetten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5" dirty="0" err="1">
                <a:latin typeface="Trebuchet MS"/>
                <a:cs typeface="Trebuchet MS"/>
              </a:rPr>
              <a:t>örnekler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10" dirty="0" err="1" smtClean="0">
                <a:latin typeface="Trebuchet MS"/>
                <a:cs typeface="Trebuchet MS"/>
              </a:rPr>
              <a:t>arayabilirsini</a:t>
            </a:r>
            <a:r>
              <a:rPr lang="tr-TR" sz="2200" spc="-10" dirty="0" smtClean="0">
                <a:latin typeface="Trebuchet MS"/>
                <a:cs typeface="Trebuchet MS"/>
              </a:rPr>
              <a:t>z</a:t>
            </a:r>
          </a:p>
          <a:p>
            <a:pPr marL="525145" indent="-342900">
              <a:lnSpc>
                <a:spcPts val="2575"/>
              </a:lnSpc>
              <a:buFont typeface="Wingdings" panose="05000000000000000000" pitchFamily="2" charset="2"/>
              <a:buChar char="Ø"/>
            </a:pPr>
            <a:r>
              <a:rPr sz="2200" spc="20" dirty="0" err="1" smtClean="0">
                <a:latin typeface="Trebuchet MS"/>
                <a:cs typeface="Trebuchet MS"/>
              </a:rPr>
              <a:t>Ama</a:t>
            </a:r>
            <a:r>
              <a:rPr sz="2200" dirty="0" smtClean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ödevler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kendi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çalışmanızın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 err="1">
                <a:latin typeface="Trebuchet MS"/>
                <a:cs typeface="Trebuchet MS"/>
              </a:rPr>
              <a:t>ürünü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 err="1" smtClean="0">
                <a:latin typeface="Trebuchet MS"/>
                <a:cs typeface="Trebuchet MS"/>
              </a:rPr>
              <a:t>olmalıdır</a:t>
            </a:r>
            <a:endParaRPr lang="tr-TR" sz="2200" spc="-5" dirty="0">
              <a:latin typeface="Trebuchet MS"/>
              <a:cs typeface="Trebuchet MS"/>
            </a:endParaRPr>
          </a:p>
          <a:p>
            <a:pPr marL="525145" indent="-342900">
              <a:lnSpc>
                <a:spcPts val="2575"/>
              </a:lnSpc>
              <a:buFont typeface="Wingdings" panose="05000000000000000000" pitchFamily="2" charset="2"/>
              <a:buChar char="Ø"/>
            </a:pPr>
            <a:r>
              <a:rPr sz="2200" spc="10" dirty="0" err="1" smtClean="0">
                <a:latin typeface="Trebuchet MS"/>
                <a:cs typeface="Trebuchet MS"/>
              </a:rPr>
              <a:t>Sınıfta</a:t>
            </a:r>
            <a:r>
              <a:rPr sz="2200" dirty="0" smtClean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yapılacak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quizler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ve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ödevler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vize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10" dirty="0" err="1">
                <a:latin typeface="Trebuchet MS"/>
                <a:cs typeface="Trebuchet MS"/>
              </a:rPr>
              <a:t>notunuza</a:t>
            </a:r>
            <a:r>
              <a:rPr sz="2200" spc="10" dirty="0">
                <a:latin typeface="Trebuchet MS"/>
                <a:cs typeface="Trebuchet MS"/>
              </a:rPr>
              <a:t> </a:t>
            </a:r>
            <a:r>
              <a:rPr sz="2200" spc="-10" dirty="0" smtClean="0">
                <a:latin typeface="Trebuchet MS"/>
                <a:cs typeface="Trebuchet MS"/>
              </a:rPr>
              <a:t>%</a:t>
            </a:r>
            <a:r>
              <a:rPr lang="tr-TR" sz="2200" spc="-10" dirty="0" smtClean="0">
                <a:latin typeface="Trebuchet MS"/>
                <a:cs typeface="Trebuchet MS"/>
              </a:rPr>
              <a:t>4</a:t>
            </a:r>
            <a:r>
              <a:rPr sz="2200" spc="-10" dirty="0" smtClean="0">
                <a:latin typeface="Trebuchet MS"/>
                <a:cs typeface="Trebuchet MS"/>
              </a:rPr>
              <a:t>0 </a:t>
            </a:r>
            <a:r>
              <a:rPr sz="2200" spc="-645" dirty="0" smtClean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oranında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etki edecektir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4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13015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değerlendirme</a:t>
            </a:r>
            <a:endParaRPr lang="tr-TR" sz="48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kış Çizelgesi: Belge 45"/>
          <p:cNvSpPr/>
          <p:nvPr/>
        </p:nvSpPr>
        <p:spPr>
          <a:xfrm>
            <a:off x="4238307" y="5346573"/>
            <a:ext cx="1586230" cy="60547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object 7"/>
          <p:cNvGrpSpPr/>
          <p:nvPr/>
        </p:nvGrpSpPr>
        <p:grpSpPr>
          <a:xfrm>
            <a:off x="3943350" y="1152588"/>
            <a:ext cx="2152650" cy="1267460"/>
            <a:chOff x="3424237" y="1152588"/>
            <a:chExt cx="2152650" cy="1267460"/>
          </a:xfrm>
        </p:grpSpPr>
        <p:sp>
          <p:nvSpPr>
            <p:cNvPr id="8" name="object 8"/>
            <p:cNvSpPr/>
            <p:nvPr/>
          </p:nvSpPr>
          <p:spPr>
            <a:xfrm>
              <a:off x="4222115" y="1157350"/>
              <a:ext cx="908685" cy="419734"/>
            </a:xfrm>
            <a:custGeom>
              <a:avLst/>
              <a:gdLst/>
              <a:ahLst/>
              <a:cxnLst/>
              <a:rect l="l" t="t" r="r" b="b"/>
              <a:pathLst>
                <a:path w="908685" h="419734">
                  <a:moveTo>
                    <a:pt x="454279" y="0"/>
                  </a:moveTo>
                  <a:lnTo>
                    <a:pt x="392623" y="1913"/>
                  </a:lnTo>
                  <a:lnTo>
                    <a:pt x="333492" y="7487"/>
                  </a:lnTo>
                  <a:lnTo>
                    <a:pt x="277427" y="16472"/>
                  </a:lnTo>
                  <a:lnTo>
                    <a:pt x="224968" y="28617"/>
                  </a:lnTo>
                  <a:lnTo>
                    <a:pt x="176656" y="43672"/>
                  </a:lnTo>
                  <a:lnTo>
                    <a:pt x="133032" y="61388"/>
                  </a:lnTo>
                  <a:lnTo>
                    <a:pt x="94636" y="81514"/>
                  </a:lnTo>
                  <a:lnTo>
                    <a:pt x="62008" y="103801"/>
                  </a:lnTo>
                  <a:lnTo>
                    <a:pt x="16223" y="153855"/>
                  </a:lnTo>
                  <a:lnTo>
                    <a:pt x="0" y="209550"/>
                  </a:lnTo>
                  <a:lnTo>
                    <a:pt x="4145" y="238006"/>
                  </a:lnTo>
                  <a:lnTo>
                    <a:pt x="35690" y="291175"/>
                  </a:lnTo>
                  <a:lnTo>
                    <a:pt x="94636" y="337686"/>
                  </a:lnTo>
                  <a:lnTo>
                    <a:pt x="133032" y="357822"/>
                  </a:lnTo>
                  <a:lnTo>
                    <a:pt x="176656" y="375545"/>
                  </a:lnTo>
                  <a:lnTo>
                    <a:pt x="224968" y="390604"/>
                  </a:lnTo>
                  <a:lnTo>
                    <a:pt x="277427" y="402752"/>
                  </a:lnTo>
                  <a:lnTo>
                    <a:pt x="333492" y="411738"/>
                  </a:lnTo>
                  <a:lnTo>
                    <a:pt x="392623" y="417313"/>
                  </a:lnTo>
                  <a:lnTo>
                    <a:pt x="454279" y="419226"/>
                  </a:lnTo>
                  <a:lnTo>
                    <a:pt x="515905" y="417313"/>
                  </a:lnTo>
                  <a:lnTo>
                    <a:pt x="575011" y="411738"/>
                  </a:lnTo>
                  <a:lnTo>
                    <a:pt x="631057" y="402752"/>
                  </a:lnTo>
                  <a:lnTo>
                    <a:pt x="683499" y="390604"/>
                  </a:lnTo>
                  <a:lnTo>
                    <a:pt x="731799" y="375545"/>
                  </a:lnTo>
                  <a:lnTo>
                    <a:pt x="775414" y="357822"/>
                  </a:lnTo>
                  <a:lnTo>
                    <a:pt x="813803" y="337686"/>
                  </a:lnTo>
                  <a:lnTo>
                    <a:pt x="846426" y="315388"/>
                  </a:lnTo>
                  <a:lnTo>
                    <a:pt x="892208" y="265298"/>
                  </a:lnTo>
                  <a:lnTo>
                    <a:pt x="908431" y="209550"/>
                  </a:lnTo>
                  <a:lnTo>
                    <a:pt x="904285" y="181122"/>
                  </a:lnTo>
                  <a:lnTo>
                    <a:pt x="872742" y="127998"/>
                  </a:lnTo>
                  <a:lnTo>
                    <a:pt x="813803" y="81514"/>
                  </a:lnTo>
                  <a:lnTo>
                    <a:pt x="775414" y="61388"/>
                  </a:lnTo>
                  <a:lnTo>
                    <a:pt x="731799" y="43672"/>
                  </a:lnTo>
                  <a:lnTo>
                    <a:pt x="683499" y="28617"/>
                  </a:lnTo>
                  <a:lnTo>
                    <a:pt x="631057" y="16472"/>
                  </a:lnTo>
                  <a:lnTo>
                    <a:pt x="575011" y="7487"/>
                  </a:lnTo>
                  <a:lnTo>
                    <a:pt x="515905" y="1913"/>
                  </a:lnTo>
                  <a:lnTo>
                    <a:pt x="4542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2115" y="1157350"/>
              <a:ext cx="908685" cy="419734"/>
            </a:xfrm>
            <a:custGeom>
              <a:avLst/>
              <a:gdLst/>
              <a:ahLst/>
              <a:cxnLst/>
              <a:rect l="l" t="t" r="r" b="b"/>
              <a:pathLst>
                <a:path w="908685" h="419734">
                  <a:moveTo>
                    <a:pt x="0" y="209550"/>
                  </a:moveTo>
                  <a:lnTo>
                    <a:pt x="16223" y="153855"/>
                  </a:lnTo>
                  <a:lnTo>
                    <a:pt x="62008" y="103801"/>
                  </a:lnTo>
                  <a:lnTo>
                    <a:pt x="94636" y="81514"/>
                  </a:lnTo>
                  <a:lnTo>
                    <a:pt x="133032" y="61388"/>
                  </a:lnTo>
                  <a:lnTo>
                    <a:pt x="176656" y="43672"/>
                  </a:lnTo>
                  <a:lnTo>
                    <a:pt x="224968" y="28617"/>
                  </a:lnTo>
                  <a:lnTo>
                    <a:pt x="277427" y="16472"/>
                  </a:lnTo>
                  <a:lnTo>
                    <a:pt x="333492" y="7487"/>
                  </a:lnTo>
                  <a:lnTo>
                    <a:pt x="392623" y="1913"/>
                  </a:lnTo>
                  <a:lnTo>
                    <a:pt x="454279" y="0"/>
                  </a:lnTo>
                  <a:lnTo>
                    <a:pt x="515905" y="1913"/>
                  </a:lnTo>
                  <a:lnTo>
                    <a:pt x="575011" y="7487"/>
                  </a:lnTo>
                  <a:lnTo>
                    <a:pt x="631057" y="16472"/>
                  </a:lnTo>
                  <a:lnTo>
                    <a:pt x="683499" y="28617"/>
                  </a:lnTo>
                  <a:lnTo>
                    <a:pt x="731799" y="43672"/>
                  </a:lnTo>
                  <a:lnTo>
                    <a:pt x="775414" y="61388"/>
                  </a:lnTo>
                  <a:lnTo>
                    <a:pt x="813803" y="81514"/>
                  </a:lnTo>
                  <a:lnTo>
                    <a:pt x="846426" y="103801"/>
                  </a:lnTo>
                  <a:lnTo>
                    <a:pt x="892208" y="153855"/>
                  </a:lnTo>
                  <a:lnTo>
                    <a:pt x="908431" y="209550"/>
                  </a:lnTo>
                  <a:lnTo>
                    <a:pt x="904285" y="238006"/>
                  </a:lnTo>
                  <a:lnTo>
                    <a:pt x="872742" y="291175"/>
                  </a:lnTo>
                  <a:lnTo>
                    <a:pt x="813803" y="337686"/>
                  </a:lnTo>
                  <a:lnTo>
                    <a:pt x="775414" y="357822"/>
                  </a:lnTo>
                  <a:lnTo>
                    <a:pt x="731799" y="375545"/>
                  </a:lnTo>
                  <a:lnTo>
                    <a:pt x="683499" y="390604"/>
                  </a:lnTo>
                  <a:lnTo>
                    <a:pt x="631057" y="402752"/>
                  </a:lnTo>
                  <a:lnTo>
                    <a:pt x="575011" y="411738"/>
                  </a:lnTo>
                  <a:lnTo>
                    <a:pt x="515905" y="417313"/>
                  </a:lnTo>
                  <a:lnTo>
                    <a:pt x="454279" y="419226"/>
                  </a:lnTo>
                  <a:lnTo>
                    <a:pt x="392623" y="417313"/>
                  </a:lnTo>
                  <a:lnTo>
                    <a:pt x="333492" y="411738"/>
                  </a:lnTo>
                  <a:lnTo>
                    <a:pt x="277427" y="402752"/>
                  </a:lnTo>
                  <a:lnTo>
                    <a:pt x="224968" y="390604"/>
                  </a:lnTo>
                  <a:lnTo>
                    <a:pt x="176656" y="375545"/>
                  </a:lnTo>
                  <a:lnTo>
                    <a:pt x="133032" y="357822"/>
                  </a:lnTo>
                  <a:lnTo>
                    <a:pt x="94636" y="337686"/>
                  </a:lnTo>
                  <a:lnTo>
                    <a:pt x="62008" y="315388"/>
                  </a:lnTo>
                  <a:lnTo>
                    <a:pt x="16223" y="265298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8294" y="1576577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33273" y="203454"/>
                  </a:moveTo>
                  <a:lnTo>
                    <a:pt x="0" y="203454"/>
                  </a:lnTo>
                  <a:lnTo>
                    <a:pt x="38100" y="279654"/>
                  </a:lnTo>
                  <a:lnTo>
                    <a:pt x="69850" y="216154"/>
                  </a:lnTo>
                  <a:lnTo>
                    <a:pt x="33273" y="216154"/>
                  </a:lnTo>
                  <a:lnTo>
                    <a:pt x="33273" y="203454"/>
                  </a:lnTo>
                  <a:close/>
                </a:path>
                <a:path w="76200" h="280035">
                  <a:moveTo>
                    <a:pt x="42798" y="0"/>
                  </a:moveTo>
                  <a:lnTo>
                    <a:pt x="33273" y="0"/>
                  </a:lnTo>
                  <a:lnTo>
                    <a:pt x="33273" y="216154"/>
                  </a:lnTo>
                  <a:lnTo>
                    <a:pt x="42798" y="216154"/>
                  </a:lnTo>
                  <a:lnTo>
                    <a:pt x="42798" y="0"/>
                  </a:lnTo>
                  <a:close/>
                </a:path>
                <a:path w="76200" h="280035">
                  <a:moveTo>
                    <a:pt x="76200" y="203454"/>
                  </a:moveTo>
                  <a:lnTo>
                    <a:pt x="42798" y="203454"/>
                  </a:lnTo>
                  <a:lnTo>
                    <a:pt x="42798" y="216154"/>
                  </a:lnTo>
                  <a:lnTo>
                    <a:pt x="69850" y="216154"/>
                  </a:lnTo>
                  <a:lnTo>
                    <a:pt x="76200" y="203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9000" y="1856231"/>
              <a:ext cx="2143125" cy="559435"/>
            </a:xfrm>
            <a:custGeom>
              <a:avLst/>
              <a:gdLst/>
              <a:ahLst/>
              <a:cxnLst/>
              <a:rect l="l" t="t" r="r" b="b"/>
              <a:pathLst>
                <a:path w="2143125" h="559435">
                  <a:moveTo>
                    <a:pt x="2143125" y="0"/>
                  </a:moveTo>
                  <a:lnTo>
                    <a:pt x="428625" y="0"/>
                  </a:lnTo>
                  <a:lnTo>
                    <a:pt x="0" y="559053"/>
                  </a:lnTo>
                  <a:lnTo>
                    <a:pt x="1714500" y="559053"/>
                  </a:lnTo>
                  <a:lnTo>
                    <a:pt x="2143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29000" y="1856231"/>
              <a:ext cx="2143125" cy="559435"/>
            </a:xfrm>
            <a:custGeom>
              <a:avLst/>
              <a:gdLst/>
              <a:ahLst/>
              <a:cxnLst/>
              <a:rect l="l" t="t" r="r" b="b"/>
              <a:pathLst>
                <a:path w="2143125" h="559435">
                  <a:moveTo>
                    <a:pt x="0" y="559053"/>
                  </a:moveTo>
                  <a:lnTo>
                    <a:pt x="428625" y="0"/>
                  </a:lnTo>
                  <a:lnTo>
                    <a:pt x="2143125" y="0"/>
                  </a:lnTo>
                  <a:lnTo>
                    <a:pt x="1714500" y="559053"/>
                  </a:lnTo>
                  <a:lnTo>
                    <a:pt x="0" y="5590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5985" y="1241247"/>
            <a:ext cx="954405" cy="1150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aşla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spc="-15" dirty="0">
                <a:latin typeface="Calibri"/>
                <a:cs typeface="Calibri"/>
              </a:rPr>
              <a:t>Oku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sayi1,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Calibri"/>
                <a:cs typeface="Calibri"/>
              </a:rPr>
              <a:t>sayi2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93083" y="2415285"/>
            <a:ext cx="1902460" cy="1344930"/>
            <a:chOff x="3573970" y="2415285"/>
            <a:chExt cx="1902460" cy="1344930"/>
          </a:xfrm>
        </p:grpSpPr>
        <p:sp>
          <p:nvSpPr>
            <p:cNvPr id="15" name="object 15"/>
            <p:cNvSpPr/>
            <p:nvPr/>
          </p:nvSpPr>
          <p:spPr>
            <a:xfrm>
              <a:off x="4486783" y="2415285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33400" y="203453"/>
                  </a:moveTo>
                  <a:lnTo>
                    <a:pt x="0" y="203453"/>
                  </a:lnTo>
                  <a:lnTo>
                    <a:pt x="38100" y="279653"/>
                  </a:lnTo>
                  <a:lnTo>
                    <a:pt x="69850" y="216153"/>
                  </a:lnTo>
                  <a:lnTo>
                    <a:pt x="33400" y="216153"/>
                  </a:lnTo>
                  <a:lnTo>
                    <a:pt x="33400" y="203453"/>
                  </a:lnTo>
                  <a:close/>
                </a:path>
                <a:path w="76200" h="280035">
                  <a:moveTo>
                    <a:pt x="42925" y="0"/>
                  </a:moveTo>
                  <a:lnTo>
                    <a:pt x="33400" y="0"/>
                  </a:lnTo>
                  <a:lnTo>
                    <a:pt x="33400" y="216153"/>
                  </a:lnTo>
                  <a:lnTo>
                    <a:pt x="42925" y="216153"/>
                  </a:lnTo>
                  <a:lnTo>
                    <a:pt x="42925" y="0"/>
                  </a:lnTo>
                  <a:close/>
                </a:path>
                <a:path w="76200" h="280035">
                  <a:moveTo>
                    <a:pt x="76200" y="203453"/>
                  </a:moveTo>
                  <a:lnTo>
                    <a:pt x="42925" y="203453"/>
                  </a:lnTo>
                  <a:lnTo>
                    <a:pt x="42925" y="216153"/>
                  </a:lnTo>
                  <a:lnTo>
                    <a:pt x="69850" y="216153"/>
                  </a:lnTo>
                  <a:lnTo>
                    <a:pt x="76200" y="203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8733" y="2729864"/>
              <a:ext cx="1892935" cy="1025525"/>
            </a:xfrm>
            <a:custGeom>
              <a:avLst/>
              <a:gdLst/>
              <a:ahLst/>
              <a:cxnLst/>
              <a:rect l="l" t="t" r="r" b="b"/>
              <a:pathLst>
                <a:path w="1892935" h="1025525">
                  <a:moveTo>
                    <a:pt x="946150" y="0"/>
                  </a:moveTo>
                  <a:lnTo>
                    <a:pt x="0" y="512445"/>
                  </a:lnTo>
                  <a:lnTo>
                    <a:pt x="946150" y="1025017"/>
                  </a:lnTo>
                  <a:lnTo>
                    <a:pt x="1892427" y="512445"/>
                  </a:lnTo>
                  <a:lnTo>
                    <a:pt x="946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8733" y="2729864"/>
              <a:ext cx="1892935" cy="1025525"/>
            </a:xfrm>
            <a:custGeom>
              <a:avLst/>
              <a:gdLst/>
              <a:ahLst/>
              <a:cxnLst/>
              <a:rect l="l" t="t" r="r" b="b"/>
              <a:pathLst>
                <a:path w="1892935" h="1025525">
                  <a:moveTo>
                    <a:pt x="0" y="512445"/>
                  </a:moveTo>
                  <a:lnTo>
                    <a:pt x="946150" y="0"/>
                  </a:lnTo>
                  <a:lnTo>
                    <a:pt x="1892427" y="512445"/>
                  </a:lnTo>
                  <a:lnTo>
                    <a:pt x="946150" y="1025017"/>
                  </a:lnTo>
                  <a:lnTo>
                    <a:pt x="0" y="5124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50422" y="3007613"/>
            <a:ext cx="788670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600" spc="-10" dirty="0">
                <a:latin typeface="Calibri"/>
                <a:cs typeface="Calibri"/>
              </a:rPr>
              <a:t>Sayi1&gt;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sayi2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0029" y="3215894"/>
            <a:ext cx="605790" cy="76200"/>
          </a:xfrm>
          <a:custGeom>
            <a:avLst/>
            <a:gdLst/>
            <a:ahLst/>
            <a:cxnLst/>
            <a:rect l="l" t="t" r="r" b="b"/>
            <a:pathLst>
              <a:path w="6057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605789" h="76200">
                <a:moveTo>
                  <a:pt x="76200" y="33400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605789" h="76200">
                <a:moveTo>
                  <a:pt x="605662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605662" y="42925"/>
                </a:lnTo>
                <a:lnTo>
                  <a:pt x="605662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10114" y="2916173"/>
            <a:ext cx="124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75009" y="3696715"/>
            <a:ext cx="151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80383" y="4064571"/>
            <a:ext cx="1902460" cy="1035050"/>
            <a:chOff x="3561270" y="4064571"/>
            <a:chExt cx="1902460" cy="1035050"/>
          </a:xfrm>
        </p:grpSpPr>
        <p:sp>
          <p:nvSpPr>
            <p:cNvPr id="27" name="object 27"/>
            <p:cNvSpPr/>
            <p:nvPr/>
          </p:nvSpPr>
          <p:spPr>
            <a:xfrm>
              <a:off x="3566033" y="4069334"/>
              <a:ext cx="1892935" cy="1025525"/>
            </a:xfrm>
            <a:custGeom>
              <a:avLst/>
              <a:gdLst/>
              <a:ahLst/>
              <a:cxnLst/>
              <a:rect l="l" t="t" r="r" b="b"/>
              <a:pathLst>
                <a:path w="1892935" h="1025525">
                  <a:moveTo>
                    <a:pt x="946276" y="0"/>
                  </a:moveTo>
                  <a:lnTo>
                    <a:pt x="0" y="512572"/>
                  </a:lnTo>
                  <a:lnTo>
                    <a:pt x="946276" y="1025144"/>
                  </a:lnTo>
                  <a:lnTo>
                    <a:pt x="1892553" y="512572"/>
                  </a:lnTo>
                  <a:lnTo>
                    <a:pt x="946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6033" y="4069334"/>
              <a:ext cx="1892935" cy="1025525"/>
            </a:xfrm>
            <a:custGeom>
              <a:avLst/>
              <a:gdLst/>
              <a:ahLst/>
              <a:cxnLst/>
              <a:rect l="l" t="t" r="r" b="b"/>
              <a:pathLst>
                <a:path w="1892935" h="1025525">
                  <a:moveTo>
                    <a:pt x="0" y="512572"/>
                  </a:moveTo>
                  <a:lnTo>
                    <a:pt x="946276" y="0"/>
                  </a:lnTo>
                  <a:lnTo>
                    <a:pt x="1892553" y="512572"/>
                  </a:lnTo>
                  <a:lnTo>
                    <a:pt x="946276" y="1025144"/>
                  </a:lnTo>
                  <a:lnTo>
                    <a:pt x="0" y="5125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37722" y="4347464"/>
            <a:ext cx="788670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600" spc="-10" dirty="0">
                <a:latin typeface="Calibri"/>
                <a:cs typeface="Calibri"/>
              </a:rPr>
              <a:t>Sayi2&gt;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sayi1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63683" y="4046042"/>
            <a:ext cx="125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05896" y="3789807"/>
            <a:ext cx="76200" cy="280035"/>
          </a:xfrm>
          <a:custGeom>
            <a:avLst/>
            <a:gdLst/>
            <a:ahLst/>
            <a:cxnLst/>
            <a:rect l="l" t="t" r="r" b="b"/>
            <a:pathLst>
              <a:path w="76200" h="280035">
                <a:moveTo>
                  <a:pt x="33400" y="203327"/>
                </a:moveTo>
                <a:lnTo>
                  <a:pt x="0" y="203327"/>
                </a:lnTo>
                <a:lnTo>
                  <a:pt x="38100" y="279527"/>
                </a:lnTo>
                <a:lnTo>
                  <a:pt x="69850" y="216027"/>
                </a:lnTo>
                <a:lnTo>
                  <a:pt x="33400" y="216027"/>
                </a:lnTo>
                <a:lnTo>
                  <a:pt x="33400" y="203327"/>
                </a:lnTo>
                <a:close/>
              </a:path>
              <a:path w="76200" h="280035">
                <a:moveTo>
                  <a:pt x="42925" y="0"/>
                </a:moveTo>
                <a:lnTo>
                  <a:pt x="33400" y="0"/>
                </a:lnTo>
                <a:lnTo>
                  <a:pt x="33400" y="216027"/>
                </a:lnTo>
                <a:lnTo>
                  <a:pt x="42925" y="216027"/>
                </a:lnTo>
                <a:lnTo>
                  <a:pt x="42925" y="0"/>
                </a:lnTo>
                <a:close/>
              </a:path>
              <a:path w="76200" h="280035">
                <a:moveTo>
                  <a:pt x="76200" y="203327"/>
                </a:moveTo>
                <a:lnTo>
                  <a:pt x="42925" y="203327"/>
                </a:lnTo>
                <a:lnTo>
                  <a:pt x="42925" y="216027"/>
                </a:lnTo>
                <a:lnTo>
                  <a:pt x="69850" y="216027"/>
                </a:lnTo>
                <a:lnTo>
                  <a:pt x="76200" y="203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3467036" y="4555490"/>
            <a:ext cx="2069338" cy="2088590"/>
            <a:chOff x="2947923" y="4555490"/>
            <a:chExt cx="2069338" cy="2088590"/>
          </a:xfrm>
        </p:grpSpPr>
        <p:sp>
          <p:nvSpPr>
            <p:cNvPr id="37" name="object 37"/>
            <p:cNvSpPr/>
            <p:nvPr/>
          </p:nvSpPr>
          <p:spPr>
            <a:xfrm>
              <a:off x="2947923" y="4555490"/>
              <a:ext cx="605790" cy="76200"/>
            </a:xfrm>
            <a:custGeom>
              <a:avLst/>
              <a:gdLst/>
              <a:ahLst/>
              <a:cxnLst/>
              <a:rect l="l" t="t" r="r" b="b"/>
              <a:pathLst>
                <a:path w="60578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799"/>
                  </a:lnTo>
                  <a:lnTo>
                    <a:pt x="63500" y="42799"/>
                  </a:lnTo>
                  <a:lnTo>
                    <a:pt x="63500" y="33274"/>
                  </a:lnTo>
                  <a:lnTo>
                    <a:pt x="76200" y="33274"/>
                  </a:lnTo>
                  <a:lnTo>
                    <a:pt x="76200" y="0"/>
                  </a:lnTo>
                  <a:close/>
                </a:path>
                <a:path w="605789" h="76200">
                  <a:moveTo>
                    <a:pt x="76200" y="33274"/>
                  </a:moveTo>
                  <a:lnTo>
                    <a:pt x="63500" y="33274"/>
                  </a:lnTo>
                  <a:lnTo>
                    <a:pt x="63500" y="42799"/>
                  </a:lnTo>
                  <a:lnTo>
                    <a:pt x="76200" y="42799"/>
                  </a:lnTo>
                  <a:lnTo>
                    <a:pt x="76200" y="33274"/>
                  </a:lnTo>
                  <a:close/>
                </a:path>
                <a:path w="605789" h="76200">
                  <a:moveTo>
                    <a:pt x="605536" y="33274"/>
                  </a:moveTo>
                  <a:lnTo>
                    <a:pt x="76200" y="33274"/>
                  </a:lnTo>
                  <a:lnTo>
                    <a:pt x="76200" y="42799"/>
                  </a:lnTo>
                  <a:lnTo>
                    <a:pt x="605536" y="42799"/>
                  </a:lnTo>
                  <a:lnTo>
                    <a:pt x="605536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74209" y="5094478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33400" y="203327"/>
                  </a:moveTo>
                  <a:lnTo>
                    <a:pt x="0" y="203327"/>
                  </a:lnTo>
                  <a:lnTo>
                    <a:pt x="38100" y="279527"/>
                  </a:lnTo>
                  <a:lnTo>
                    <a:pt x="69850" y="216027"/>
                  </a:lnTo>
                  <a:lnTo>
                    <a:pt x="33400" y="216027"/>
                  </a:lnTo>
                  <a:lnTo>
                    <a:pt x="33400" y="203327"/>
                  </a:lnTo>
                  <a:close/>
                </a:path>
                <a:path w="76200" h="280035">
                  <a:moveTo>
                    <a:pt x="42925" y="0"/>
                  </a:moveTo>
                  <a:lnTo>
                    <a:pt x="33400" y="0"/>
                  </a:lnTo>
                  <a:lnTo>
                    <a:pt x="33400" y="216027"/>
                  </a:lnTo>
                  <a:lnTo>
                    <a:pt x="42925" y="216027"/>
                  </a:lnTo>
                  <a:lnTo>
                    <a:pt x="42925" y="0"/>
                  </a:lnTo>
                  <a:close/>
                </a:path>
                <a:path w="76200" h="280035">
                  <a:moveTo>
                    <a:pt x="76200" y="203327"/>
                  </a:moveTo>
                  <a:lnTo>
                    <a:pt x="42925" y="203327"/>
                  </a:lnTo>
                  <a:lnTo>
                    <a:pt x="42925" y="216027"/>
                  </a:lnTo>
                  <a:lnTo>
                    <a:pt x="69850" y="216027"/>
                  </a:lnTo>
                  <a:lnTo>
                    <a:pt x="76200" y="203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08576" y="6224346"/>
              <a:ext cx="908685" cy="419734"/>
            </a:xfrm>
            <a:custGeom>
              <a:avLst/>
              <a:gdLst/>
              <a:ahLst/>
              <a:cxnLst/>
              <a:rect l="l" t="t" r="r" b="b"/>
              <a:pathLst>
                <a:path w="908685" h="419734">
                  <a:moveTo>
                    <a:pt x="454278" y="0"/>
                  </a:moveTo>
                  <a:lnTo>
                    <a:pt x="392623" y="1913"/>
                  </a:lnTo>
                  <a:lnTo>
                    <a:pt x="333492" y="7489"/>
                  </a:lnTo>
                  <a:lnTo>
                    <a:pt x="277427" y="16475"/>
                  </a:lnTo>
                  <a:lnTo>
                    <a:pt x="224968" y="28624"/>
                  </a:lnTo>
                  <a:lnTo>
                    <a:pt x="176656" y="43684"/>
                  </a:lnTo>
                  <a:lnTo>
                    <a:pt x="133032" y="61407"/>
                  </a:lnTo>
                  <a:lnTo>
                    <a:pt x="94636" y="81542"/>
                  </a:lnTo>
                  <a:lnTo>
                    <a:pt x="62008" y="103840"/>
                  </a:lnTo>
                  <a:lnTo>
                    <a:pt x="16223" y="153925"/>
                  </a:lnTo>
                  <a:lnTo>
                    <a:pt x="0" y="209664"/>
                  </a:lnTo>
                  <a:lnTo>
                    <a:pt x="4145" y="238115"/>
                  </a:lnTo>
                  <a:lnTo>
                    <a:pt x="35690" y="291278"/>
                  </a:lnTo>
                  <a:lnTo>
                    <a:pt x="94636" y="337790"/>
                  </a:lnTo>
                  <a:lnTo>
                    <a:pt x="133032" y="357927"/>
                  </a:lnTo>
                  <a:lnTo>
                    <a:pt x="176656" y="375651"/>
                  </a:lnTo>
                  <a:lnTo>
                    <a:pt x="224968" y="390713"/>
                  </a:lnTo>
                  <a:lnTo>
                    <a:pt x="277427" y="402863"/>
                  </a:lnTo>
                  <a:lnTo>
                    <a:pt x="333492" y="411851"/>
                  </a:lnTo>
                  <a:lnTo>
                    <a:pt x="392623" y="417427"/>
                  </a:lnTo>
                  <a:lnTo>
                    <a:pt x="454278" y="419341"/>
                  </a:lnTo>
                  <a:lnTo>
                    <a:pt x="515905" y="417427"/>
                  </a:lnTo>
                  <a:lnTo>
                    <a:pt x="575011" y="411851"/>
                  </a:lnTo>
                  <a:lnTo>
                    <a:pt x="631057" y="402863"/>
                  </a:lnTo>
                  <a:lnTo>
                    <a:pt x="683499" y="390713"/>
                  </a:lnTo>
                  <a:lnTo>
                    <a:pt x="731799" y="375651"/>
                  </a:lnTo>
                  <a:lnTo>
                    <a:pt x="775414" y="357927"/>
                  </a:lnTo>
                  <a:lnTo>
                    <a:pt x="813803" y="337790"/>
                  </a:lnTo>
                  <a:lnTo>
                    <a:pt x="846426" y="315491"/>
                  </a:lnTo>
                  <a:lnTo>
                    <a:pt x="892208" y="265403"/>
                  </a:lnTo>
                  <a:lnTo>
                    <a:pt x="908431" y="209664"/>
                  </a:lnTo>
                  <a:lnTo>
                    <a:pt x="904285" y="181213"/>
                  </a:lnTo>
                  <a:lnTo>
                    <a:pt x="872742" y="128051"/>
                  </a:lnTo>
                  <a:lnTo>
                    <a:pt x="813803" y="81542"/>
                  </a:lnTo>
                  <a:lnTo>
                    <a:pt x="775414" y="61407"/>
                  </a:lnTo>
                  <a:lnTo>
                    <a:pt x="731799" y="43684"/>
                  </a:lnTo>
                  <a:lnTo>
                    <a:pt x="683499" y="28624"/>
                  </a:lnTo>
                  <a:lnTo>
                    <a:pt x="631057" y="16475"/>
                  </a:lnTo>
                  <a:lnTo>
                    <a:pt x="575011" y="7489"/>
                  </a:lnTo>
                  <a:lnTo>
                    <a:pt x="515905" y="1913"/>
                  </a:lnTo>
                  <a:lnTo>
                    <a:pt x="454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08576" y="6224346"/>
              <a:ext cx="908685" cy="419734"/>
            </a:xfrm>
            <a:custGeom>
              <a:avLst/>
              <a:gdLst/>
              <a:ahLst/>
              <a:cxnLst/>
              <a:rect l="l" t="t" r="r" b="b"/>
              <a:pathLst>
                <a:path w="908685" h="419734">
                  <a:moveTo>
                    <a:pt x="0" y="209664"/>
                  </a:moveTo>
                  <a:lnTo>
                    <a:pt x="16223" y="153925"/>
                  </a:lnTo>
                  <a:lnTo>
                    <a:pt x="62008" y="103840"/>
                  </a:lnTo>
                  <a:lnTo>
                    <a:pt x="94636" y="81542"/>
                  </a:lnTo>
                  <a:lnTo>
                    <a:pt x="133032" y="61407"/>
                  </a:lnTo>
                  <a:lnTo>
                    <a:pt x="176656" y="43684"/>
                  </a:lnTo>
                  <a:lnTo>
                    <a:pt x="224968" y="28624"/>
                  </a:lnTo>
                  <a:lnTo>
                    <a:pt x="277427" y="16475"/>
                  </a:lnTo>
                  <a:lnTo>
                    <a:pt x="333492" y="7489"/>
                  </a:lnTo>
                  <a:lnTo>
                    <a:pt x="392623" y="1913"/>
                  </a:lnTo>
                  <a:lnTo>
                    <a:pt x="454278" y="0"/>
                  </a:lnTo>
                  <a:lnTo>
                    <a:pt x="515905" y="1913"/>
                  </a:lnTo>
                  <a:lnTo>
                    <a:pt x="575011" y="7489"/>
                  </a:lnTo>
                  <a:lnTo>
                    <a:pt x="631057" y="16475"/>
                  </a:lnTo>
                  <a:lnTo>
                    <a:pt x="683499" y="28624"/>
                  </a:lnTo>
                  <a:lnTo>
                    <a:pt x="731799" y="43684"/>
                  </a:lnTo>
                  <a:lnTo>
                    <a:pt x="775414" y="61407"/>
                  </a:lnTo>
                  <a:lnTo>
                    <a:pt x="813803" y="81542"/>
                  </a:lnTo>
                  <a:lnTo>
                    <a:pt x="846426" y="103840"/>
                  </a:lnTo>
                  <a:lnTo>
                    <a:pt x="892208" y="153925"/>
                  </a:lnTo>
                  <a:lnTo>
                    <a:pt x="908431" y="209664"/>
                  </a:lnTo>
                  <a:lnTo>
                    <a:pt x="904285" y="238115"/>
                  </a:lnTo>
                  <a:lnTo>
                    <a:pt x="872742" y="291278"/>
                  </a:lnTo>
                  <a:lnTo>
                    <a:pt x="813803" y="337790"/>
                  </a:lnTo>
                  <a:lnTo>
                    <a:pt x="775414" y="357927"/>
                  </a:lnTo>
                  <a:lnTo>
                    <a:pt x="731799" y="375651"/>
                  </a:lnTo>
                  <a:lnTo>
                    <a:pt x="683499" y="390713"/>
                  </a:lnTo>
                  <a:lnTo>
                    <a:pt x="631057" y="402863"/>
                  </a:lnTo>
                  <a:lnTo>
                    <a:pt x="575011" y="411851"/>
                  </a:lnTo>
                  <a:lnTo>
                    <a:pt x="515905" y="417427"/>
                  </a:lnTo>
                  <a:lnTo>
                    <a:pt x="454278" y="419341"/>
                  </a:lnTo>
                  <a:lnTo>
                    <a:pt x="392623" y="417427"/>
                  </a:lnTo>
                  <a:lnTo>
                    <a:pt x="333492" y="411851"/>
                  </a:lnTo>
                  <a:lnTo>
                    <a:pt x="277427" y="402863"/>
                  </a:lnTo>
                  <a:lnTo>
                    <a:pt x="224968" y="390713"/>
                  </a:lnTo>
                  <a:lnTo>
                    <a:pt x="176656" y="375651"/>
                  </a:lnTo>
                  <a:lnTo>
                    <a:pt x="133032" y="357927"/>
                  </a:lnTo>
                  <a:lnTo>
                    <a:pt x="94636" y="337790"/>
                  </a:lnTo>
                  <a:lnTo>
                    <a:pt x="62008" y="315491"/>
                  </a:lnTo>
                  <a:lnTo>
                    <a:pt x="16223" y="265403"/>
                  </a:lnTo>
                  <a:lnTo>
                    <a:pt x="0" y="209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78541" y="5396280"/>
            <a:ext cx="1136459" cy="11930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spc="-40" dirty="0">
                <a:latin typeface="Calibri"/>
                <a:cs typeface="Calibri"/>
              </a:rPr>
              <a:t>Yaz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“S1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S2</a:t>
            </a:r>
            <a:r>
              <a:rPr sz="1600" spc="-10" dirty="0" smtClean="0">
                <a:latin typeface="Calibri"/>
                <a:cs typeface="Calibri"/>
              </a:rPr>
              <a:t>”</a:t>
            </a:r>
            <a:endParaRPr lang="tr-TR" sz="1600" spc="-10" dirty="0" smtClean="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85"/>
              </a:spcBef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 marL="273685">
              <a:lnSpc>
                <a:spcPct val="100000"/>
              </a:lnSpc>
              <a:spcBef>
                <a:spcPts val="1385"/>
              </a:spcBef>
            </a:pPr>
            <a:r>
              <a:rPr sz="1600" spc="-5" dirty="0">
                <a:latin typeface="Calibri"/>
                <a:cs typeface="Calibri"/>
              </a:rPr>
              <a:t>Bitir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6763" y="3215893"/>
            <a:ext cx="4315460" cy="3011805"/>
          </a:xfrm>
          <a:custGeom>
            <a:avLst/>
            <a:gdLst/>
            <a:ahLst/>
            <a:cxnLst/>
            <a:rect l="l" t="t" r="r" b="b"/>
            <a:pathLst>
              <a:path w="4315460" h="3011804">
                <a:moveTo>
                  <a:pt x="4315333" y="2920606"/>
                </a:moveTo>
                <a:lnTo>
                  <a:pt x="4282059" y="2920606"/>
                </a:lnTo>
                <a:lnTo>
                  <a:pt x="4282059" y="2717241"/>
                </a:lnTo>
                <a:lnTo>
                  <a:pt x="4272534" y="2717241"/>
                </a:lnTo>
                <a:lnTo>
                  <a:pt x="4272534" y="2920606"/>
                </a:lnTo>
                <a:lnTo>
                  <a:pt x="4239133" y="2920606"/>
                </a:lnTo>
                <a:lnTo>
                  <a:pt x="4261688" y="2965742"/>
                </a:lnTo>
                <a:lnTo>
                  <a:pt x="4201033" y="2935401"/>
                </a:lnTo>
                <a:lnTo>
                  <a:pt x="4201033" y="2968739"/>
                </a:lnTo>
                <a:lnTo>
                  <a:pt x="40474" y="2968739"/>
                </a:lnTo>
                <a:lnTo>
                  <a:pt x="69837" y="2910014"/>
                </a:lnTo>
                <a:lnTo>
                  <a:pt x="76200" y="2897301"/>
                </a:lnTo>
                <a:lnTo>
                  <a:pt x="42862" y="2897301"/>
                </a:lnTo>
                <a:lnTo>
                  <a:pt x="42862" y="1298549"/>
                </a:lnTo>
                <a:lnTo>
                  <a:pt x="114300" y="1334262"/>
                </a:lnTo>
                <a:lnTo>
                  <a:pt x="114300" y="1300861"/>
                </a:lnTo>
                <a:lnTo>
                  <a:pt x="1097915" y="1300861"/>
                </a:lnTo>
                <a:lnTo>
                  <a:pt x="1097915" y="1291336"/>
                </a:lnTo>
                <a:lnTo>
                  <a:pt x="114300" y="1291336"/>
                </a:lnTo>
                <a:lnTo>
                  <a:pt x="114300" y="1258062"/>
                </a:lnTo>
                <a:lnTo>
                  <a:pt x="42862" y="1293787"/>
                </a:lnTo>
                <a:lnTo>
                  <a:pt x="42862" y="40487"/>
                </a:lnTo>
                <a:lnTo>
                  <a:pt x="114300" y="76200"/>
                </a:lnTo>
                <a:lnTo>
                  <a:pt x="114300" y="42926"/>
                </a:lnTo>
                <a:lnTo>
                  <a:pt x="1249299" y="42926"/>
                </a:lnTo>
                <a:lnTo>
                  <a:pt x="1249299" y="33401"/>
                </a:lnTo>
                <a:lnTo>
                  <a:pt x="114300" y="33401"/>
                </a:lnTo>
                <a:lnTo>
                  <a:pt x="114300" y="0"/>
                </a:lnTo>
                <a:lnTo>
                  <a:pt x="38100" y="38100"/>
                </a:lnTo>
                <a:lnTo>
                  <a:pt x="33337" y="38100"/>
                </a:lnTo>
                <a:lnTo>
                  <a:pt x="33337" y="2897301"/>
                </a:lnTo>
                <a:lnTo>
                  <a:pt x="0" y="2897301"/>
                </a:lnTo>
                <a:lnTo>
                  <a:pt x="38100" y="2973501"/>
                </a:lnTo>
                <a:lnTo>
                  <a:pt x="38100" y="2978264"/>
                </a:lnTo>
                <a:lnTo>
                  <a:pt x="4201033" y="2978264"/>
                </a:lnTo>
                <a:lnTo>
                  <a:pt x="4201033" y="3011601"/>
                </a:lnTo>
                <a:lnTo>
                  <a:pt x="4267708" y="2978264"/>
                </a:lnTo>
                <a:lnTo>
                  <a:pt x="4267911" y="2978162"/>
                </a:lnTo>
                <a:lnTo>
                  <a:pt x="4277233" y="2996806"/>
                </a:lnTo>
                <a:lnTo>
                  <a:pt x="4308983" y="2933306"/>
                </a:lnTo>
                <a:lnTo>
                  <a:pt x="4315333" y="292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150483" y="2508123"/>
            <a:ext cx="273875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Klavyeden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girilen</a:t>
            </a:r>
            <a:r>
              <a:rPr sz="2800" spc="-4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2 </a:t>
            </a:r>
            <a:r>
              <a:rPr sz="2800" spc="-6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sayıyı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karşılaştırıp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sonucu</a:t>
            </a:r>
            <a:r>
              <a:rPr sz="2800" spc="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ekrana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02745"/>
                </a:solidFill>
                <a:latin typeface="Calibri"/>
                <a:cs typeface="Calibri"/>
              </a:rPr>
              <a:t>yazdıran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 algoritma </a:t>
            </a:r>
            <a:r>
              <a:rPr sz="2800" spc="-62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02745"/>
                </a:solidFill>
                <a:latin typeface="Calibri"/>
                <a:cs typeface="Calibri"/>
              </a:rPr>
              <a:t>ve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akış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Calibri"/>
                <a:cs typeface="Calibri"/>
              </a:rPr>
              <a:t>şemasını </a:t>
            </a:r>
            <a:r>
              <a:rPr sz="2800" spc="-5" dirty="0">
                <a:solidFill>
                  <a:srgbClr val="202745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02745"/>
                </a:solidFill>
                <a:latin typeface="Calibri"/>
                <a:cs typeface="Calibri"/>
              </a:rPr>
              <a:t>yazın?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7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2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48" name="Akış Çizelgesi: Belge 47"/>
          <p:cNvSpPr/>
          <p:nvPr/>
        </p:nvSpPr>
        <p:spPr>
          <a:xfrm>
            <a:off x="1935481" y="3018626"/>
            <a:ext cx="1586230" cy="60547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bject 22"/>
          <p:cNvSpPr txBox="1"/>
          <p:nvPr/>
        </p:nvSpPr>
        <p:spPr>
          <a:xfrm>
            <a:off x="2251360" y="3112847"/>
            <a:ext cx="1096900" cy="2595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spc="-40" dirty="0">
                <a:latin typeface="Calibri"/>
                <a:cs typeface="Calibri"/>
              </a:rPr>
              <a:t>Yaz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“S1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&gt;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S2”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9" name="Akış Çizelgesi: Belge 48"/>
          <p:cNvSpPr/>
          <p:nvPr/>
        </p:nvSpPr>
        <p:spPr>
          <a:xfrm>
            <a:off x="1879219" y="4320424"/>
            <a:ext cx="1586230" cy="60547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bject 35"/>
          <p:cNvSpPr txBox="1"/>
          <p:nvPr/>
        </p:nvSpPr>
        <p:spPr>
          <a:xfrm>
            <a:off x="2161509" y="4452317"/>
            <a:ext cx="1126426" cy="2595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spc="-40" dirty="0">
                <a:latin typeface="Calibri"/>
                <a:cs typeface="Calibri"/>
              </a:rPr>
              <a:t>Yaz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“S2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&gt;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S1”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8364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7" name="object 7"/>
          <p:cNvSpPr txBox="1"/>
          <p:nvPr/>
        </p:nvSpPr>
        <p:spPr>
          <a:xfrm>
            <a:off x="1115364" y="5022341"/>
            <a:ext cx="6984365" cy="9855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94945" marR="5080" indent="-182880">
              <a:lnSpc>
                <a:spcPct val="95500"/>
              </a:lnSpc>
              <a:spcBef>
                <a:spcPts val="330"/>
              </a:spcBef>
            </a:pPr>
            <a:r>
              <a:rPr sz="3600" spc="-3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800" spc="-30" dirty="0">
                <a:solidFill>
                  <a:srgbClr val="202745"/>
                </a:solidFill>
                <a:latin typeface="Trebuchet MS"/>
                <a:cs typeface="Trebuchet MS"/>
              </a:rPr>
              <a:t>Aynı</a:t>
            </a:r>
            <a:r>
              <a:rPr sz="28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işlemleri</a:t>
            </a:r>
            <a:r>
              <a:rPr sz="2800" spc="1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birçok</a:t>
            </a:r>
            <a:r>
              <a:rPr sz="2800" spc="1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defa</a:t>
            </a:r>
            <a:r>
              <a:rPr sz="28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202745"/>
                </a:solidFill>
                <a:latin typeface="Trebuchet MS"/>
                <a:cs typeface="Trebuchet MS"/>
              </a:rPr>
              <a:t>tekrar</a:t>
            </a:r>
            <a:r>
              <a:rPr sz="2800" spc="15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eden</a:t>
            </a:r>
            <a:r>
              <a:rPr sz="280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02745"/>
                </a:solidFill>
                <a:latin typeface="Trebuchet MS"/>
                <a:cs typeface="Trebuchet MS"/>
              </a:rPr>
              <a:t>akış </a:t>
            </a:r>
            <a:r>
              <a:rPr sz="2800" spc="-830" dirty="0">
                <a:solidFill>
                  <a:srgbClr val="202745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202745"/>
                </a:solidFill>
                <a:latin typeface="Trebuchet MS"/>
                <a:cs typeface="Trebuchet MS"/>
              </a:rPr>
              <a:t>şemalarıdır.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057400"/>
            <a:ext cx="17526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45"/>
              </a:spcBef>
            </a:pPr>
            <a:r>
              <a:rPr sz="1600" spc="-10" dirty="0">
                <a:latin typeface="Calibri"/>
                <a:cs typeface="Calibri"/>
              </a:rPr>
              <a:t>Önceki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2743200"/>
            <a:ext cx="1447800" cy="838200"/>
          </a:xfrm>
          <a:custGeom>
            <a:avLst/>
            <a:gdLst/>
            <a:ahLst/>
            <a:cxnLst/>
            <a:rect l="l" t="t" r="r" b="b"/>
            <a:pathLst>
              <a:path w="1447800" h="838200">
                <a:moveTo>
                  <a:pt x="0" y="419100"/>
                </a:moveTo>
                <a:lnTo>
                  <a:pt x="723900" y="0"/>
                </a:lnTo>
                <a:lnTo>
                  <a:pt x="1447800" y="419100"/>
                </a:lnTo>
                <a:lnTo>
                  <a:pt x="723900" y="83820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1467" y="3016072"/>
            <a:ext cx="1071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karşılaştırma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0" y="3657600"/>
            <a:ext cx="12192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445"/>
              </a:spcBef>
            </a:pP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400" y="4495800"/>
            <a:ext cx="1676400" cy="228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ts val="1770"/>
              </a:lnSpc>
            </a:pPr>
            <a:r>
              <a:rPr sz="1600" spc="-15" dirty="0">
                <a:latin typeface="Calibri"/>
                <a:cs typeface="Calibri"/>
              </a:rPr>
              <a:t>Sonraki</a:t>
            </a:r>
            <a:r>
              <a:rPr sz="1600" spc="-5" dirty="0">
                <a:latin typeface="Calibri"/>
                <a:cs typeface="Calibri"/>
              </a:rPr>
              <a:t> işlemler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0700" y="2438400"/>
            <a:ext cx="1948180" cy="2057400"/>
            <a:chOff x="1790700" y="2438400"/>
            <a:chExt cx="1948180" cy="2057400"/>
          </a:xfrm>
        </p:grpSpPr>
        <p:sp>
          <p:nvSpPr>
            <p:cNvPr id="14" name="object 14"/>
            <p:cNvSpPr/>
            <p:nvPr/>
          </p:nvSpPr>
          <p:spPr>
            <a:xfrm>
              <a:off x="1866900" y="2438400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3394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3400" y="241300"/>
                  </a:lnTo>
                  <a:lnTo>
                    <a:pt x="33394" y="228600"/>
                  </a:lnTo>
                  <a:close/>
                </a:path>
                <a:path w="76200" h="304800">
                  <a:moveTo>
                    <a:pt x="42799" y="0"/>
                  </a:moveTo>
                  <a:lnTo>
                    <a:pt x="33274" y="0"/>
                  </a:lnTo>
                  <a:lnTo>
                    <a:pt x="33400" y="241300"/>
                  </a:lnTo>
                  <a:lnTo>
                    <a:pt x="42925" y="241300"/>
                  </a:lnTo>
                  <a:lnTo>
                    <a:pt x="42799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2919" y="228600"/>
                  </a:lnTo>
                  <a:lnTo>
                    <a:pt x="42925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800" y="31242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3700" y="3124200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33397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33400" y="469900"/>
                  </a:lnTo>
                  <a:lnTo>
                    <a:pt x="33397" y="457200"/>
                  </a:lnTo>
                  <a:close/>
                </a:path>
                <a:path w="76200" h="533400">
                  <a:moveTo>
                    <a:pt x="42799" y="0"/>
                  </a:moveTo>
                  <a:lnTo>
                    <a:pt x="33274" y="0"/>
                  </a:lnTo>
                  <a:lnTo>
                    <a:pt x="33400" y="469900"/>
                  </a:lnTo>
                  <a:lnTo>
                    <a:pt x="42925" y="469900"/>
                  </a:lnTo>
                  <a:lnTo>
                    <a:pt x="42799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42922" y="457200"/>
                  </a:lnTo>
                  <a:lnTo>
                    <a:pt x="42925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71800" y="2743200"/>
              <a:ext cx="762000" cy="1524000"/>
            </a:xfrm>
            <a:custGeom>
              <a:avLst/>
              <a:gdLst/>
              <a:ahLst/>
              <a:cxnLst/>
              <a:rect l="l" t="t" r="r" b="b"/>
              <a:pathLst>
                <a:path w="762000" h="1524000">
                  <a:moveTo>
                    <a:pt x="0" y="1295400"/>
                  </a:moveTo>
                  <a:lnTo>
                    <a:pt x="0" y="1524000"/>
                  </a:lnTo>
                </a:path>
                <a:path w="762000" h="1524000">
                  <a:moveTo>
                    <a:pt x="0" y="1524000"/>
                  </a:moveTo>
                  <a:lnTo>
                    <a:pt x="762000" y="1524000"/>
                  </a:lnTo>
                </a:path>
                <a:path w="762000" h="1524000">
                  <a:moveTo>
                    <a:pt x="762000" y="1524000"/>
                  </a:moveTo>
                  <a:lnTo>
                    <a:pt x="762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90700" y="2705099"/>
              <a:ext cx="1943100" cy="1790700"/>
            </a:xfrm>
            <a:custGeom>
              <a:avLst/>
              <a:gdLst/>
              <a:ahLst/>
              <a:cxnLst/>
              <a:rect l="l" t="t" r="r" b="b"/>
              <a:pathLst>
                <a:path w="1943100" h="1790700">
                  <a:moveTo>
                    <a:pt x="76200" y="1714500"/>
                  </a:moveTo>
                  <a:lnTo>
                    <a:pt x="42913" y="1714500"/>
                  </a:lnTo>
                  <a:lnTo>
                    <a:pt x="42799" y="876300"/>
                  </a:lnTo>
                  <a:lnTo>
                    <a:pt x="33274" y="876300"/>
                  </a:lnTo>
                  <a:lnTo>
                    <a:pt x="33388" y="1714500"/>
                  </a:lnTo>
                  <a:lnTo>
                    <a:pt x="0" y="1714500"/>
                  </a:lnTo>
                  <a:lnTo>
                    <a:pt x="38100" y="1790700"/>
                  </a:lnTo>
                  <a:lnTo>
                    <a:pt x="69850" y="1727200"/>
                  </a:lnTo>
                  <a:lnTo>
                    <a:pt x="76200" y="1714500"/>
                  </a:lnTo>
                  <a:close/>
                </a:path>
                <a:path w="1943100" h="1790700">
                  <a:moveTo>
                    <a:pt x="1943100" y="33274"/>
                  </a:moveTo>
                  <a:lnTo>
                    <a:pt x="266700" y="33401"/>
                  </a:lnTo>
                  <a:lnTo>
                    <a:pt x="266700" y="0"/>
                  </a:lnTo>
                  <a:lnTo>
                    <a:pt x="190500" y="38100"/>
                  </a:lnTo>
                  <a:lnTo>
                    <a:pt x="266700" y="76200"/>
                  </a:lnTo>
                  <a:lnTo>
                    <a:pt x="266700" y="42926"/>
                  </a:lnTo>
                  <a:lnTo>
                    <a:pt x="1943100" y="42799"/>
                  </a:lnTo>
                  <a:lnTo>
                    <a:pt x="1943100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14800" y="2057400"/>
            <a:ext cx="16002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Calibri"/>
                <a:cs typeface="Calibri"/>
              </a:rPr>
              <a:t>Önceki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14800" y="2667000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228600"/>
                </a:move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6064" y="2635123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ş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spc="-5" dirty="0">
                <a:latin typeface="Calibri"/>
                <a:cs typeface="Calibri"/>
              </a:rPr>
              <a:t>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14800" y="3200400"/>
            <a:ext cx="1524000" cy="762000"/>
          </a:xfrm>
          <a:custGeom>
            <a:avLst/>
            <a:gdLst/>
            <a:ahLst/>
            <a:cxnLst/>
            <a:rect l="l" t="t" r="r" b="b"/>
            <a:pathLst>
              <a:path w="1524000" h="762000">
                <a:moveTo>
                  <a:pt x="0" y="381000"/>
                </a:moveTo>
                <a:lnTo>
                  <a:pt x="762000" y="0"/>
                </a:lnTo>
                <a:lnTo>
                  <a:pt x="1524000" y="381000"/>
                </a:lnTo>
                <a:lnTo>
                  <a:pt x="762000" y="76200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1114" y="3435477"/>
            <a:ext cx="1071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karşılaştırma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4800" y="4267200"/>
            <a:ext cx="16002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50"/>
              </a:spcBef>
            </a:pPr>
            <a:r>
              <a:rPr sz="1600" spc="-15" dirty="0">
                <a:latin typeface="Calibri"/>
                <a:cs typeface="Calibri"/>
              </a:rPr>
              <a:t>Sonraki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62500" y="2362200"/>
            <a:ext cx="1457960" cy="1905000"/>
            <a:chOff x="4762500" y="2362200"/>
            <a:chExt cx="1457960" cy="1905000"/>
          </a:xfrm>
        </p:grpSpPr>
        <p:sp>
          <p:nvSpPr>
            <p:cNvPr id="26" name="object 26"/>
            <p:cNvSpPr/>
            <p:nvPr/>
          </p:nvSpPr>
          <p:spPr>
            <a:xfrm>
              <a:off x="4762500" y="2362199"/>
              <a:ext cx="76200" cy="1905000"/>
            </a:xfrm>
            <a:custGeom>
              <a:avLst/>
              <a:gdLst/>
              <a:ahLst/>
              <a:cxnLst/>
              <a:rect l="l" t="t" r="r" b="b"/>
              <a:pathLst>
                <a:path w="76200" h="1905000">
                  <a:moveTo>
                    <a:pt x="76200" y="1828800"/>
                  </a:moveTo>
                  <a:lnTo>
                    <a:pt x="42799" y="1828800"/>
                  </a:lnTo>
                  <a:lnTo>
                    <a:pt x="42799" y="1600200"/>
                  </a:lnTo>
                  <a:lnTo>
                    <a:pt x="33274" y="1600200"/>
                  </a:lnTo>
                  <a:lnTo>
                    <a:pt x="33274" y="1828800"/>
                  </a:lnTo>
                  <a:lnTo>
                    <a:pt x="0" y="1828800"/>
                  </a:lnTo>
                  <a:lnTo>
                    <a:pt x="38100" y="1905000"/>
                  </a:lnTo>
                  <a:lnTo>
                    <a:pt x="69850" y="1841500"/>
                  </a:lnTo>
                  <a:lnTo>
                    <a:pt x="76200" y="1828800"/>
                  </a:lnTo>
                  <a:close/>
                </a:path>
                <a:path w="76200" h="1905000">
                  <a:moveTo>
                    <a:pt x="76200" y="838200"/>
                  </a:moveTo>
                  <a:lnTo>
                    <a:pt x="42799" y="838200"/>
                  </a:lnTo>
                  <a:lnTo>
                    <a:pt x="42799" y="533400"/>
                  </a:lnTo>
                  <a:lnTo>
                    <a:pt x="33274" y="533400"/>
                  </a:lnTo>
                  <a:lnTo>
                    <a:pt x="33274" y="838200"/>
                  </a:lnTo>
                  <a:lnTo>
                    <a:pt x="0" y="838200"/>
                  </a:lnTo>
                  <a:lnTo>
                    <a:pt x="38100" y="914400"/>
                  </a:lnTo>
                  <a:lnTo>
                    <a:pt x="69850" y="850900"/>
                  </a:lnTo>
                  <a:lnTo>
                    <a:pt x="76200" y="838200"/>
                  </a:lnTo>
                  <a:close/>
                </a:path>
                <a:path w="76200" h="1905000">
                  <a:moveTo>
                    <a:pt x="76200" y="304800"/>
                  </a:moveTo>
                  <a:lnTo>
                    <a:pt x="42799" y="304800"/>
                  </a:lnTo>
                  <a:lnTo>
                    <a:pt x="42799" y="0"/>
                  </a:lnTo>
                  <a:lnTo>
                    <a:pt x="33274" y="0"/>
                  </a:lnTo>
                  <a:lnTo>
                    <a:pt x="33274" y="304800"/>
                  </a:lnTo>
                  <a:lnTo>
                    <a:pt x="0" y="304800"/>
                  </a:lnTo>
                  <a:lnTo>
                    <a:pt x="38100" y="381000"/>
                  </a:lnTo>
                  <a:lnTo>
                    <a:pt x="69850" y="3175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8800" y="2571750"/>
              <a:ext cx="576580" cy="1009650"/>
            </a:xfrm>
            <a:custGeom>
              <a:avLst/>
              <a:gdLst/>
              <a:ahLst/>
              <a:cxnLst/>
              <a:rect l="l" t="t" r="r" b="b"/>
              <a:pathLst>
                <a:path w="576579" h="1009650">
                  <a:moveTo>
                    <a:pt x="0" y="1009650"/>
                  </a:moveTo>
                  <a:lnTo>
                    <a:pt x="533400" y="1009650"/>
                  </a:lnTo>
                </a:path>
                <a:path w="576579" h="1009650">
                  <a:moveTo>
                    <a:pt x="549275" y="1009650"/>
                  </a:moveTo>
                  <a:lnTo>
                    <a:pt x="57632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00600" y="2551684"/>
              <a:ext cx="1414780" cy="76200"/>
            </a:xfrm>
            <a:custGeom>
              <a:avLst/>
              <a:gdLst/>
              <a:ahLst/>
              <a:cxnLst/>
              <a:rect l="l" t="t" r="r" b="b"/>
              <a:pathLst>
                <a:path w="1414779" h="76200">
                  <a:moveTo>
                    <a:pt x="75691" y="0"/>
                  </a:moveTo>
                  <a:lnTo>
                    <a:pt x="0" y="39115"/>
                  </a:lnTo>
                  <a:lnTo>
                    <a:pt x="76708" y="76200"/>
                  </a:lnTo>
                  <a:lnTo>
                    <a:pt x="76266" y="43052"/>
                  </a:lnTo>
                  <a:lnTo>
                    <a:pt x="63500" y="43052"/>
                  </a:lnTo>
                  <a:lnTo>
                    <a:pt x="63373" y="33527"/>
                  </a:lnTo>
                  <a:lnTo>
                    <a:pt x="76136" y="33355"/>
                  </a:lnTo>
                  <a:lnTo>
                    <a:pt x="75691" y="0"/>
                  </a:lnTo>
                  <a:close/>
                </a:path>
                <a:path w="1414779" h="76200">
                  <a:moveTo>
                    <a:pt x="76136" y="33355"/>
                  </a:moveTo>
                  <a:lnTo>
                    <a:pt x="63373" y="33527"/>
                  </a:lnTo>
                  <a:lnTo>
                    <a:pt x="63500" y="43052"/>
                  </a:lnTo>
                  <a:lnTo>
                    <a:pt x="76263" y="42880"/>
                  </a:lnTo>
                  <a:lnTo>
                    <a:pt x="76136" y="33355"/>
                  </a:lnTo>
                  <a:close/>
                </a:path>
                <a:path w="1414779" h="76200">
                  <a:moveTo>
                    <a:pt x="76263" y="42880"/>
                  </a:moveTo>
                  <a:lnTo>
                    <a:pt x="63500" y="43052"/>
                  </a:lnTo>
                  <a:lnTo>
                    <a:pt x="76266" y="43052"/>
                  </a:lnTo>
                  <a:lnTo>
                    <a:pt x="76263" y="42880"/>
                  </a:lnTo>
                  <a:close/>
                </a:path>
                <a:path w="1414779" h="76200">
                  <a:moveTo>
                    <a:pt x="1414399" y="15239"/>
                  </a:moveTo>
                  <a:lnTo>
                    <a:pt x="76136" y="33355"/>
                  </a:lnTo>
                  <a:lnTo>
                    <a:pt x="76263" y="42880"/>
                  </a:lnTo>
                  <a:lnTo>
                    <a:pt x="1414526" y="24764"/>
                  </a:lnTo>
                  <a:lnTo>
                    <a:pt x="1414399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53200" y="2057400"/>
            <a:ext cx="16002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45"/>
              </a:spcBef>
            </a:pPr>
            <a:r>
              <a:rPr sz="1600" spc="-10" dirty="0">
                <a:latin typeface="Calibri"/>
                <a:cs typeface="Calibri"/>
              </a:rPr>
              <a:t>Önceki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53200" y="28956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304800"/>
                </a:moveTo>
                <a:lnTo>
                  <a:pt x="243840" y="0"/>
                </a:lnTo>
                <a:lnTo>
                  <a:pt x="975359" y="0"/>
                </a:lnTo>
                <a:lnTo>
                  <a:pt x="1219200" y="304800"/>
                </a:lnTo>
                <a:lnTo>
                  <a:pt x="975359" y="609600"/>
                </a:lnTo>
                <a:lnTo>
                  <a:pt x="243840" y="60960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81876" y="3054476"/>
            <a:ext cx="564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defa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00800" y="4267200"/>
            <a:ext cx="16764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50"/>
              </a:spcBef>
            </a:pPr>
            <a:r>
              <a:rPr sz="1600" spc="-15" dirty="0">
                <a:latin typeface="Calibri"/>
                <a:cs typeface="Calibri"/>
              </a:rPr>
              <a:t>Sonraki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1400" y="3810000"/>
            <a:ext cx="1219200" cy="228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210">
              <a:lnSpc>
                <a:spcPts val="1764"/>
              </a:lnSpc>
            </a:pPr>
            <a:r>
              <a:rPr sz="1600" spc="-5" dirty="0">
                <a:latin typeface="Calibri"/>
                <a:cs typeface="Calibri"/>
              </a:rPr>
              <a:t>işlemler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48500" y="2362200"/>
            <a:ext cx="1719580" cy="1910080"/>
            <a:chOff x="7048500" y="2362200"/>
            <a:chExt cx="1719580" cy="1910080"/>
          </a:xfrm>
        </p:grpSpPr>
        <p:sp>
          <p:nvSpPr>
            <p:cNvPr id="35" name="object 35"/>
            <p:cNvSpPr/>
            <p:nvPr/>
          </p:nvSpPr>
          <p:spPr>
            <a:xfrm>
              <a:off x="7048500" y="2362199"/>
              <a:ext cx="76200" cy="1905000"/>
            </a:xfrm>
            <a:custGeom>
              <a:avLst/>
              <a:gdLst/>
              <a:ahLst/>
              <a:cxnLst/>
              <a:rect l="l" t="t" r="r" b="b"/>
              <a:pathLst>
                <a:path w="76200" h="1905000">
                  <a:moveTo>
                    <a:pt x="76200" y="1828800"/>
                  </a:moveTo>
                  <a:lnTo>
                    <a:pt x="42799" y="1828800"/>
                  </a:lnTo>
                  <a:lnTo>
                    <a:pt x="42799" y="1143000"/>
                  </a:lnTo>
                  <a:lnTo>
                    <a:pt x="33274" y="1143000"/>
                  </a:lnTo>
                  <a:lnTo>
                    <a:pt x="33274" y="1828800"/>
                  </a:lnTo>
                  <a:lnTo>
                    <a:pt x="0" y="1828800"/>
                  </a:lnTo>
                  <a:lnTo>
                    <a:pt x="38100" y="1905000"/>
                  </a:lnTo>
                  <a:lnTo>
                    <a:pt x="69850" y="1841500"/>
                  </a:lnTo>
                  <a:lnTo>
                    <a:pt x="76200" y="1828800"/>
                  </a:lnTo>
                  <a:close/>
                </a:path>
                <a:path w="76200" h="1905000">
                  <a:moveTo>
                    <a:pt x="76200" y="457200"/>
                  </a:moveTo>
                  <a:lnTo>
                    <a:pt x="42799" y="457200"/>
                  </a:lnTo>
                  <a:lnTo>
                    <a:pt x="42799" y="0"/>
                  </a:lnTo>
                  <a:lnTo>
                    <a:pt x="33274" y="0"/>
                  </a:lnTo>
                  <a:lnTo>
                    <a:pt x="33274" y="457200"/>
                  </a:ln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2400" y="3200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15300" y="3200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3274" y="533400"/>
                  </a:moveTo>
                  <a:lnTo>
                    <a:pt x="0" y="533400"/>
                  </a:lnTo>
                  <a:lnTo>
                    <a:pt x="38100" y="609600"/>
                  </a:lnTo>
                  <a:lnTo>
                    <a:pt x="69850" y="546100"/>
                  </a:lnTo>
                  <a:lnTo>
                    <a:pt x="33274" y="546100"/>
                  </a:lnTo>
                  <a:lnTo>
                    <a:pt x="33274" y="533400"/>
                  </a:lnTo>
                  <a:close/>
                </a:path>
                <a:path w="76200" h="609600">
                  <a:moveTo>
                    <a:pt x="42799" y="0"/>
                  </a:moveTo>
                  <a:lnTo>
                    <a:pt x="33274" y="0"/>
                  </a:lnTo>
                  <a:lnTo>
                    <a:pt x="33274" y="546100"/>
                  </a:lnTo>
                  <a:lnTo>
                    <a:pt x="42799" y="546100"/>
                  </a:lnTo>
                  <a:lnTo>
                    <a:pt x="42799" y="0"/>
                  </a:lnTo>
                  <a:close/>
                </a:path>
                <a:path w="76200" h="609600">
                  <a:moveTo>
                    <a:pt x="76200" y="533400"/>
                  </a:moveTo>
                  <a:lnTo>
                    <a:pt x="42799" y="533400"/>
                  </a:lnTo>
                  <a:lnTo>
                    <a:pt x="42799" y="546100"/>
                  </a:lnTo>
                  <a:lnTo>
                    <a:pt x="69850" y="546100"/>
                  </a:lnTo>
                  <a:lnTo>
                    <a:pt x="762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3400" y="2590800"/>
              <a:ext cx="609600" cy="1676400"/>
            </a:xfrm>
            <a:custGeom>
              <a:avLst/>
              <a:gdLst/>
              <a:ahLst/>
              <a:cxnLst/>
              <a:rect l="l" t="t" r="r" b="b"/>
              <a:pathLst>
                <a:path w="609600" h="1676400">
                  <a:moveTo>
                    <a:pt x="0" y="1447800"/>
                  </a:moveTo>
                  <a:lnTo>
                    <a:pt x="0" y="1676400"/>
                  </a:lnTo>
                </a:path>
                <a:path w="609600" h="1676400">
                  <a:moveTo>
                    <a:pt x="0" y="1676400"/>
                  </a:moveTo>
                  <a:lnTo>
                    <a:pt x="609600" y="1676400"/>
                  </a:lnTo>
                </a:path>
                <a:path w="609600" h="1676400">
                  <a:moveTo>
                    <a:pt x="609600" y="1676400"/>
                  </a:moveTo>
                  <a:lnTo>
                    <a:pt x="609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6600" y="2628900"/>
              <a:ext cx="1676400" cy="76200"/>
            </a:xfrm>
            <a:custGeom>
              <a:avLst/>
              <a:gdLst/>
              <a:ahLst/>
              <a:cxnLst/>
              <a:rect l="l" t="t" r="r" b="b"/>
              <a:pathLst>
                <a:path w="16764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925"/>
                  </a:lnTo>
                  <a:lnTo>
                    <a:pt x="63500" y="42925"/>
                  </a:lnTo>
                  <a:lnTo>
                    <a:pt x="63500" y="33400"/>
                  </a:lnTo>
                  <a:lnTo>
                    <a:pt x="76200" y="33399"/>
                  </a:lnTo>
                  <a:lnTo>
                    <a:pt x="76200" y="0"/>
                  </a:lnTo>
                  <a:close/>
                </a:path>
                <a:path w="1676400" h="76200">
                  <a:moveTo>
                    <a:pt x="76200" y="33399"/>
                  </a:moveTo>
                  <a:lnTo>
                    <a:pt x="63500" y="33400"/>
                  </a:lnTo>
                  <a:lnTo>
                    <a:pt x="63500" y="42925"/>
                  </a:lnTo>
                  <a:lnTo>
                    <a:pt x="76200" y="42924"/>
                  </a:lnTo>
                  <a:lnTo>
                    <a:pt x="76200" y="33399"/>
                  </a:lnTo>
                  <a:close/>
                </a:path>
                <a:path w="1676400" h="76200">
                  <a:moveTo>
                    <a:pt x="76200" y="42924"/>
                  </a:moveTo>
                  <a:lnTo>
                    <a:pt x="63500" y="42925"/>
                  </a:lnTo>
                  <a:lnTo>
                    <a:pt x="76200" y="42925"/>
                  </a:lnTo>
                  <a:close/>
                </a:path>
                <a:path w="1676400" h="76200">
                  <a:moveTo>
                    <a:pt x="1676400" y="33274"/>
                  </a:moveTo>
                  <a:lnTo>
                    <a:pt x="76200" y="33399"/>
                  </a:lnTo>
                  <a:lnTo>
                    <a:pt x="76200" y="42924"/>
                  </a:lnTo>
                  <a:lnTo>
                    <a:pt x="1676400" y="42799"/>
                  </a:lnTo>
                  <a:lnTo>
                    <a:pt x="1676400" y="33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Tekrarlı akış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41" name="object 10"/>
          <p:cNvSpPr txBox="1"/>
          <p:nvPr/>
        </p:nvSpPr>
        <p:spPr>
          <a:xfrm>
            <a:off x="3031044" y="3200400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5840794" y="3305051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3" name="object 10"/>
          <p:cNvSpPr txBox="1"/>
          <p:nvPr/>
        </p:nvSpPr>
        <p:spPr>
          <a:xfrm>
            <a:off x="1566545" y="3857490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4" name="object 10"/>
          <p:cNvSpPr txBox="1"/>
          <p:nvPr/>
        </p:nvSpPr>
        <p:spPr>
          <a:xfrm>
            <a:off x="4519295" y="2961428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65989"/>
            <a:ext cx="379095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900" spc="-5" dirty="0"/>
              <a:t>*</a:t>
            </a:r>
            <a:endParaRPr sz="5900"/>
          </a:p>
        </p:txBody>
      </p:sp>
      <p:sp>
        <p:nvSpPr>
          <p:cNvPr id="10" name="object 10"/>
          <p:cNvSpPr txBox="1"/>
          <p:nvPr/>
        </p:nvSpPr>
        <p:spPr>
          <a:xfrm>
            <a:off x="2030095" y="1363217"/>
            <a:ext cx="452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ş</a:t>
            </a:r>
            <a:r>
              <a:rPr sz="1600" spc="-5" dirty="0">
                <a:latin typeface="Calibri"/>
                <a:cs typeface="Calibri"/>
              </a:rPr>
              <a:t>la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4925" y="2043176"/>
            <a:ext cx="21336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05"/>
              </a:lnSpc>
            </a:pPr>
            <a:r>
              <a:rPr sz="1600" spc="-15" dirty="0">
                <a:latin typeface="Calibri"/>
                <a:cs typeface="Calibri"/>
              </a:rPr>
              <a:t>Sayacı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45" dirty="0">
                <a:latin typeface="Calibri"/>
                <a:cs typeface="Calibri"/>
              </a:rPr>
              <a:t>1’e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eşitle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95"/>
              </a:lnSpc>
            </a:pPr>
            <a:r>
              <a:rPr sz="1600" spc="-15" dirty="0">
                <a:latin typeface="Calibri"/>
                <a:cs typeface="Calibri"/>
              </a:rPr>
              <a:t>Sayaç=1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5210" y="3230625"/>
            <a:ext cx="2282190" cy="1076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Sayac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&lt;=100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Calibri"/>
              <a:cs typeface="Calibri"/>
            </a:endParaRPr>
          </a:p>
          <a:p>
            <a:pPr marL="1147445" algn="ctr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Sayacı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ekrana</a:t>
            </a:r>
            <a:endParaRPr sz="1600" dirty="0">
              <a:latin typeface="Calibri"/>
              <a:cs typeface="Calibri"/>
            </a:endParaRPr>
          </a:p>
          <a:p>
            <a:pPr marL="1193165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libri"/>
                <a:cs typeface="Calibri"/>
              </a:rPr>
              <a:t>yazdır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8925" y="4557648"/>
            <a:ext cx="1676400" cy="457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710"/>
              </a:lnSpc>
            </a:pPr>
            <a:r>
              <a:rPr sz="1600" spc="-15" dirty="0">
                <a:latin typeface="Calibri"/>
                <a:cs typeface="Calibri"/>
              </a:rPr>
              <a:t>Sayacı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artır</a:t>
            </a:r>
            <a:endParaRPr sz="1600">
              <a:latin typeface="Calibri"/>
              <a:cs typeface="Calibri"/>
            </a:endParaRPr>
          </a:p>
          <a:p>
            <a:pPr marL="233679">
              <a:lnSpc>
                <a:spcPts val="1889"/>
              </a:lnSpc>
            </a:pPr>
            <a:r>
              <a:rPr sz="1600" spc="-15" dirty="0">
                <a:latin typeface="Calibri"/>
                <a:cs typeface="Calibri"/>
              </a:rPr>
              <a:t>Sayac=sayac+1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33500" y="5319776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318769" y="0"/>
                </a:moveTo>
                <a:lnTo>
                  <a:pt x="1662430" y="0"/>
                </a:lnTo>
                <a:lnTo>
                  <a:pt x="1719721" y="3066"/>
                </a:lnTo>
                <a:lnTo>
                  <a:pt x="1773647" y="11909"/>
                </a:lnTo>
                <a:lnTo>
                  <a:pt x="1823306" y="25992"/>
                </a:lnTo>
                <a:lnTo>
                  <a:pt x="1867797" y="44779"/>
                </a:lnTo>
                <a:lnTo>
                  <a:pt x="1906219" y="67733"/>
                </a:lnTo>
                <a:lnTo>
                  <a:pt x="1937671" y="94318"/>
                </a:lnTo>
                <a:lnTo>
                  <a:pt x="1976063" y="156238"/>
                </a:lnTo>
                <a:lnTo>
                  <a:pt x="1981200" y="190500"/>
                </a:lnTo>
                <a:lnTo>
                  <a:pt x="1976063" y="224722"/>
                </a:lnTo>
                <a:lnTo>
                  <a:pt x="1937671" y="286602"/>
                </a:lnTo>
                <a:lnTo>
                  <a:pt x="1906219" y="313182"/>
                </a:lnTo>
                <a:lnTo>
                  <a:pt x="1867797" y="336137"/>
                </a:lnTo>
                <a:lnTo>
                  <a:pt x="1823306" y="354929"/>
                </a:lnTo>
                <a:lnTo>
                  <a:pt x="1773647" y="369018"/>
                </a:lnTo>
                <a:lnTo>
                  <a:pt x="1719721" y="377867"/>
                </a:lnTo>
                <a:lnTo>
                  <a:pt x="1662430" y="380936"/>
                </a:lnTo>
                <a:lnTo>
                  <a:pt x="318769" y="380936"/>
                </a:lnTo>
                <a:lnTo>
                  <a:pt x="261445" y="377867"/>
                </a:lnTo>
                <a:lnTo>
                  <a:pt x="207501" y="369018"/>
                </a:lnTo>
                <a:lnTo>
                  <a:pt x="157837" y="354929"/>
                </a:lnTo>
                <a:lnTo>
                  <a:pt x="113350" y="336137"/>
                </a:lnTo>
                <a:lnTo>
                  <a:pt x="74938" y="313182"/>
                </a:lnTo>
                <a:lnTo>
                  <a:pt x="43499" y="286602"/>
                </a:lnTo>
                <a:lnTo>
                  <a:pt x="5132" y="224722"/>
                </a:lnTo>
                <a:lnTo>
                  <a:pt x="0" y="190500"/>
                </a:lnTo>
                <a:lnTo>
                  <a:pt x="5132" y="156238"/>
                </a:lnTo>
                <a:lnTo>
                  <a:pt x="43499" y="94318"/>
                </a:lnTo>
                <a:lnTo>
                  <a:pt x="74938" y="67733"/>
                </a:lnTo>
                <a:lnTo>
                  <a:pt x="113350" y="44779"/>
                </a:lnTo>
                <a:lnTo>
                  <a:pt x="157837" y="25992"/>
                </a:lnTo>
                <a:lnTo>
                  <a:pt x="207501" y="11909"/>
                </a:lnTo>
                <a:lnTo>
                  <a:pt x="261445" y="3066"/>
                </a:lnTo>
                <a:lnTo>
                  <a:pt x="3187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1347" y="5364556"/>
            <a:ext cx="365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7425" y="1662048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295525" y="2500248"/>
            <a:ext cx="2466975" cy="2867660"/>
            <a:chOff x="2295525" y="2500248"/>
            <a:chExt cx="2466975" cy="2867660"/>
          </a:xfrm>
        </p:grpSpPr>
        <p:sp>
          <p:nvSpPr>
            <p:cNvPr id="19" name="object 19"/>
            <p:cNvSpPr/>
            <p:nvPr/>
          </p:nvSpPr>
          <p:spPr>
            <a:xfrm>
              <a:off x="2333625" y="2500248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33274" y="381000"/>
                  </a:moveTo>
                  <a:lnTo>
                    <a:pt x="0" y="381000"/>
                  </a:lnTo>
                  <a:lnTo>
                    <a:pt x="38100" y="457200"/>
                  </a:lnTo>
                  <a:lnTo>
                    <a:pt x="69850" y="393700"/>
                  </a:lnTo>
                  <a:lnTo>
                    <a:pt x="33274" y="393700"/>
                  </a:lnTo>
                  <a:lnTo>
                    <a:pt x="33274" y="381000"/>
                  </a:lnTo>
                  <a:close/>
                </a:path>
                <a:path w="76200" h="457200">
                  <a:moveTo>
                    <a:pt x="42799" y="0"/>
                  </a:moveTo>
                  <a:lnTo>
                    <a:pt x="33274" y="0"/>
                  </a:lnTo>
                  <a:lnTo>
                    <a:pt x="33274" y="393700"/>
                  </a:lnTo>
                  <a:lnTo>
                    <a:pt x="42799" y="393700"/>
                  </a:lnTo>
                  <a:lnTo>
                    <a:pt x="42799" y="0"/>
                  </a:lnTo>
                  <a:close/>
                </a:path>
                <a:path w="76200" h="457200">
                  <a:moveTo>
                    <a:pt x="76200" y="381000"/>
                  </a:moveTo>
                  <a:lnTo>
                    <a:pt x="42799" y="381000"/>
                  </a:lnTo>
                  <a:lnTo>
                    <a:pt x="42799" y="393700"/>
                  </a:lnTo>
                  <a:lnTo>
                    <a:pt x="69850" y="393700"/>
                  </a:lnTo>
                  <a:lnTo>
                    <a:pt x="76200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90875" y="336715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5525" y="3367150"/>
              <a:ext cx="1148080" cy="2000250"/>
            </a:xfrm>
            <a:custGeom>
              <a:avLst/>
              <a:gdLst/>
              <a:ahLst/>
              <a:cxnLst/>
              <a:rect l="l" t="t" r="r" b="b"/>
              <a:pathLst>
                <a:path w="1148079" h="2000250">
                  <a:moveTo>
                    <a:pt x="76200" y="1924050"/>
                  </a:moveTo>
                  <a:lnTo>
                    <a:pt x="42799" y="1924050"/>
                  </a:lnTo>
                  <a:lnTo>
                    <a:pt x="42799" y="428625"/>
                  </a:lnTo>
                  <a:lnTo>
                    <a:pt x="33274" y="428625"/>
                  </a:lnTo>
                  <a:lnTo>
                    <a:pt x="33274" y="1924050"/>
                  </a:lnTo>
                  <a:lnTo>
                    <a:pt x="0" y="1924050"/>
                  </a:lnTo>
                  <a:lnTo>
                    <a:pt x="38100" y="2000250"/>
                  </a:lnTo>
                  <a:lnTo>
                    <a:pt x="69850" y="1936750"/>
                  </a:lnTo>
                  <a:lnTo>
                    <a:pt x="76200" y="1924050"/>
                  </a:lnTo>
                  <a:close/>
                </a:path>
                <a:path w="1148079" h="2000250">
                  <a:moveTo>
                    <a:pt x="1147699" y="352425"/>
                  </a:moveTo>
                  <a:lnTo>
                    <a:pt x="1114425" y="352425"/>
                  </a:lnTo>
                  <a:lnTo>
                    <a:pt x="1114425" y="0"/>
                  </a:lnTo>
                  <a:lnTo>
                    <a:pt x="1104900" y="0"/>
                  </a:lnTo>
                  <a:lnTo>
                    <a:pt x="1104900" y="352425"/>
                  </a:lnTo>
                  <a:lnTo>
                    <a:pt x="1071499" y="352425"/>
                  </a:lnTo>
                  <a:lnTo>
                    <a:pt x="1109599" y="428625"/>
                  </a:lnTo>
                  <a:lnTo>
                    <a:pt x="1141349" y="365125"/>
                  </a:lnTo>
                  <a:lnTo>
                    <a:pt x="1147699" y="352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2825" y="4329048"/>
              <a:ext cx="76200" cy="2286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667125" y="2881248"/>
              <a:ext cx="1066800" cy="2362835"/>
            </a:xfrm>
            <a:custGeom>
              <a:avLst/>
              <a:gdLst/>
              <a:ahLst/>
              <a:cxnLst/>
              <a:rect l="l" t="t" r="r" b="b"/>
              <a:pathLst>
                <a:path w="1066800" h="2362835">
                  <a:moveTo>
                    <a:pt x="0" y="2133600"/>
                  </a:moveTo>
                  <a:lnTo>
                    <a:pt x="0" y="2362327"/>
                  </a:lnTo>
                </a:path>
                <a:path w="1066800" h="2362835">
                  <a:moveTo>
                    <a:pt x="0" y="2362327"/>
                  </a:moveTo>
                  <a:lnTo>
                    <a:pt x="1066800" y="2362327"/>
                  </a:lnTo>
                </a:path>
                <a:path w="1066800" h="2362835">
                  <a:moveTo>
                    <a:pt x="1066800" y="2362327"/>
                  </a:moveTo>
                  <a:lnTo>
                    <a:pt x="1066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7925" y="2842767"/>
              <a:ext cx="2314575" cy="76200"/>
            </a:xfrm>
            <a:custGeom>
              <a:avLst/>
              <a:gdLst/>
              <a:ahLst/>
              <a:cxnLst/>
              <a:rect l="l" t="t" r="r" b="b"/>
              <a:pathLst>
                <a:path w="2314575" h="76200">
                  <a:moveTo>
                    <a:pt x="75945" y="0"/>
                  </a:moveTo>
                  <a:lnTo>
                    <a:pt x="0" y="38481"/>
                  </a:lnTo>
                  <a:lnTo>
                    <a:pt x="76454" y="76200"/>
                  </a:lnTo>
                  <a:lnTo>
                    <a:pt x="76232" y="42926"/>
                  </a:lnTo>
                  <a:lnTo>
                    <a:pt x="63500" y="42926"/>
                  </a:lnTo>
                  <a:lnTo>
                    <a:pt x="63500" y="33401"/>
                  </a:lnTo>
                  <a:lnTo>
                    <a:pt x="76168" y="33323"/>
                  </a:lnTo>
                  <a:lnTo>
                    <a:pt x="75945" y="0"/>
                  </a:lnTo>
                  <a:close/>
                </a:path>
                <a:path w="2314575" h="76200">
                  <a:moveTo>
                    <a:pt x="76168" y="33323"/>
                  </a:moveTo>
                  <a:lnTo>
                    <a:pt x="63500" y="33401"/>
                  </a:lnTo>
                  <a:lnTo>
                    <a:pt x="63500" y="42926"/>
                  </a:lnTo>
                  <a:lnTo>
                    <a:pt x="76231" y="42847"/>
                  </a:lnTo>
                  <a:lnTo>
                    <a:pt x="76168" y="33323"/>
                  </a:lnTo>
                  <a:close/>
                </a:path>
                <a:path w="2314575" h="76200">
                  <a:moveTo>
                    <a:pt x="76231" y="42847"/>
                  </a:moveTo>
                  <a:lnTo>
                    <a:pt x="63500" y="42926"/>
                  </a:lnTo>
                  <a:lnTo>
                    <a:pt x="76232" y="42926"/>
                  </a:lnTo>
                  <a:close/>
                </a:path>
                <a:path w="2314575" h="76200">
                  <a:moveTo>
                    <a:pt x="2314575" y="19558"/>
                  </a:moveTo>
                  <a:lnTo>
                    <a:pt x="76168" y="33323"/>
                  </a:lnTo>
                  <a:lnTo>
                    <a:pt x="76231" y="42847"/>
                  </a:lnTo>
                  <a:lnTo>
                    <a:pt x="2314575" y="29083"/>
                  </a:lnTo>
                  <a:lnTo>
                    <a:pt x="2314575" y="19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26" name="Akış Çizelgesi: Belge 25"/>
          <p:cNvSpPr/>
          <p:nvPr/>
        </p:nvSpPr>
        <p:spPr>
          <a:xfrm>
            <a:off x="2897647" y="3797710"/>
            <a:ext cx="1386556" cy="58163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bject 9"/>
          <p:cNvSpPr/>
          <p:nvPr/>
        </p:nvSpPr>
        <p:spPr>
          <a:xfrm>
            <a:off x="1639202" y="2944747"/>
            <a:ext cx="1447800" cy="838200"/>
          </a:xfrm>
          <a:custGeom>
            <a:avLst/>
            <a:gdLst/>
            <a:ahLst/>
            <a:cxnLst/>
            <a:rect l="l" t="t" r="r" b="b"/>
            <a:pathLst>
              <a:path w="1447800" h="838200">
                <a:moveTo>
                  <a:pt x="0" y="419100"/>
                </a:moveTo>
                <a:lnTo>
                  <a:pt x="723900" y="0"/>
                </a:lnTo>
                <a:lnTo>
                  <a:pt x="1447800" y="419100"/>
                </a:lnTo>
                <a:lnTo>
                  <a:pt x="723900" y="83820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 txBox="1"/>
          <p:nvPr/>
        </p:nvSpPr>
        <p:spPr>
          <a:xfrm>
            <a:off x="3430333" y="3351432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9" name="object 10"/>
          <p:cNvSpPr txBox="1"/>
          <p:nvPr/>
        </p:nvSpPr>
        <p:spPr>
          <a:xfrm>
            <a:off x="2128694" y="4227318"/>
            <a:ext cx="452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1600" spc="-10" dirty="0" smtClean="0">
                <a:latin typeface="Calibri"/>
                <a:cs typeface="Calibri"/>
              </a:rPr>
              <a:t>H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0" name="object 15"/>
          <p:cNvSpPr/>
          <p:nvPr/>
        </p:nvSpPr>
        <p:spPr>
          <a:xfrm>
            <a:off x="1711872" y="1295400"/>
            <a:ext cx="1089199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318769" y="0"/>
                </a:moveTo>
                <a:lnTo>
                  <a:pt x="1662430" y="0"/>
                </a:lnTo>
                <a:lnTo>
                  <a:pt x="1719721" y="3066"/>
                </a:lnTo>
                <a:lnTo>
                  <a:pt x="1773647" y="11909"/>
                </a:lnTo>
                <a:lnTo>
                  <a:pt x="1823306" y="25992"/>
                </a:lnTo>
                <a:lnTo>
                  <a:pt x="1867797" y="44779"/>
                </a:lnTo>
                <a:lnTo>
                  <a:pt x="1906219" y="67733"/>
                </a:lnTo>
                <a:lnTo>
                  <a:pt x="1937671" y="94318"/>
                </a:lnTo>
                <a:lnTo>
                  <a:pt x="1976063" y="156238"/>
                </a:lnTo>
                <a:lnTo>
                  <a:pt x="1981200" y="190500"/>
                </a:lnTo>
                <a:lnTo>
                  <a:pt x="1976063" y="224722"/>
                </a:lnTo>
                <a:lnTo>
                  <a:pt x="1937671" y="286602"/>
                </a:lnTo>
                <a:lnTo>
                  <a:pt x="1906219" y="313182"/>
                </a:lnTo>
                <a:lnTo>
                  <a:pt x="1867797" y="336137"/>
                </a:lnTo>
                <a:lnTo>
                  <a:pt x="1823306" y="354929"/>
                </a:lnTo>
                <a:lnTo>
                  <a:pt x="1773647" y="369018"/>
                </a:lnTo>
                <a:lnTo>
                  <a:pt x="1719721" y="377867"/>
                </a:lnTo>
                <a:lnTo>
                  <a:pt x="1662430" y="380936"/>
                </a:lnTo>
                <a:lnTo>
                  <a:pt x="318769" y="380936"/>
                </a:lnTo>
                <a:lnTo>
                  <a:pt x="261445" y="377867"/>
                </a:lnTo>
                <a:lnTo>
                  <a:pt x="207501" y="369018"/>
                </a:lnTo>
                <a:lnTo>
                  <a:pt x="157837" y="354929"/>
                </a:lnTo>
                <a:lnTo>
                  <a:pt x="113350" y="336137"/>
                </a:lnTo>
                <a:lnTo>
                  <a:pt x="74938" y="313182"/>
                </a:lnTo>
                <a:lnTo>
                  <a:pt x="43499" y="286602"/>
                </a:lnTo>
                <a:lnTo>
                  <a:pt x="5132" y="224722"/>
                </a:lnTo>
                <a:lnTo>
                  <a:pt x="0" y="190500"/>
                </a:lnTo>
                <a:lnTo>
                  <a:pt x="5132" y="156238"/>
                </a:lnTo>
                <a:lnTo>
                  <a:pt x="43499" y="94318"/>
                </a:lnTo>
                <a:lnTo>
                  <a:pt x="74938" y="67733"/>
                </a:lnTo>
                <a:lnTo>
                  <a:pt x="113350" y="44779"/>
                </a:lnTo>
                <a:lnTo>
                  <a:pt x="157837" y="25992"/>
                </a:lnTo>
                <a:lnTo>
                  <a:pt x="207501" y="11909"/>
                </a:lnTo>
                <a:lnTo>
                  <a:pt x="261445" y="3066"/>
                </a:lnTo>
                <a:lnTo>
                  <a:pt x="31876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kış Çizelgesi: Belge 34"/>
          <p:cNvSpPr/>
          <p:nvPr/>
        </p:nvSpPr>
        <p:spPr>
          <a:xfrm>
            <a:off x="1423669" y="2890746"/>
            <a:ext cx="2698751" cy="60547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0" name="object 10"/>
          <p:cNvGrpSpPr/>
          <p:nvPr/>
        </p:nvGrpSpPr>
        <p:grpSpPr>
          <a:xfrm>
            <a:off x="3427666" y="5819622"/>
            <a:ext cx="1506855" cy="471805"/>
            <a:chOff x="3427666" y="5819622"/>
            <a:chExt cx="1506855" cy="471805"/>
          </a:xfrm>
        </p:grpSpPr>
        <p:sp>
          <p:nvSpPr>
            <p:cNvPr id="11" name="object 11"/>
            <p:cNvSpPr/>
            <p:nvPr/>
          </p:nvSpPr>
          <p:spPr>
            <a:xfrm>
              <a:off x="3432428" y="5824385"/>
              <a:ext cx="1497330" cy="462280"/>
            </a:xfrm>
            <a:custGeom>
              <a:avLst/>
              <a:gdLst/>
              <a:ahLst/>
              <a:cxnLst/>
              <a:rect l="l" t="t" r="r" b="b"/>
              <a:pathLst>
                <a:path w="1497329" h="462279">
                  <a:moveTo>
                    <a:pt x="748411" y="0"/>
                  </a:moveTo>
                  <a:lnTo>
                    <a:pt x="680283" y="944"/>
                  </a:lnTo>
                  <a:lnTo>
                    <a:pt x="613870" y="3722"/>
                  </a:lnTo>
                  <a:lnTo>
                    <a:pt x="549436" y="8254"/>
                  </a:lnTo>
                  <a:lnTo>
                    <a:pt x="487246" y="14456"/>
                  </a:lnTo>
                  <a:lnTo>
                    <a:pt x="427563" y="22248"/>
                  </a:lnTo>
                  <a:lnTo>
                    <a:pt x="370651" y="31547"/>
                  </a:lnTo>
                  <a:lnTo>
                    <a:pt x="316775" y="42273"/>
                  </a:lnTo>
                  <a:lnTo>
                    <a:pt x="266199" y="54344"/>
                  </a:lnTo>
                  <a:lnTo>
                    <a:pt x="219186" y="67678"/>
                  </a:lnTo>
                  <a:lnTo>
                    <a:pt x="176000" y="82193"/>
                  </a:lnTo>
                  <a:lnTo>
                    <a:pt x="136907" y="97809"/>
                  </a:lnTo>
                  <a:lnTo>
                    <a:pt x="102169" y="114442"/>
                  </a:lnTo>
                  <a:lnTo>
                    <a:pt x="46816" y="150439"/>
                  </a:lnTo>
                  <a:lnTo>
                    <a:pt x="12056" y="189530"/>
                  </a:lnTo>
                  <a:lnTo>
                    <a:pt x="0" y="231063"/>
                  </a:lnTo>
                  <a:lnTo>
                    <a:pt x="3058" y="252094"/>
                  </a:lnTo>
                  <a:lnTo>
                    <a:pt x="26730" y="292487"/>
                  </a:lnTo>
                  <a:lnTo>
                    <a:pt x="72051" y="330111"/>
                  </a:lnTo>
                  <a:lnTo>
                    <a:pt x="136907" y="364314"/>
                  </a:lnTo>
                  <a:lnTo>
                    <a:pt x="176000" y="379928"/>
                  </a:lnTo>
                  <a:lnTo>
                    <a:pt x="219186" y="394442"/>
                  </a:lnTo>
                  <a:lnTo>
                    <a:pt x="266199" y="407775"/>
                  </a:lnTo>
                  <a:lnTo>
                    <a:pt x="316775" y="419845"/>
                  </a:lnTo>
                  <a:lnTo>
                    <a:pt x="370651" y="430570"/>
                  </a:lnTo>
                  <a:lnTo>
                    <a:pt x="427563" y="439869"/>
                  </a:lnTo>
                  <a:lnTo>
                    <a:pt x="487246" y="447660"/>
                  </a:lnTo>
                  <a:lnTo>
                    <a:pt x="549436" y="453861"/>
                  </a:lnTo>
                  <a:lnTo>
                    <a:pt x="613870" y="458392"/>
                  </a:lnTo>
                  <a:lnTo>
                    <a:pt x="680283" y="461170"/>
                  </a:lnTo>
                  <a:lnTo>
                    <a:pt x="748411" y="462114"/>
                  </a:lnTo>
                  <a:lnTo>
                    <a:pt x="816520" y="461170"/>
                  </a:lnTo>
                  <a:lnTo>
                    <a:pt x="882918" y="458392"/>
                  </a:lnTo>
                  <a:lnTo>
                    <a:pt x="947341" y="453861"/>
                  </a:lnTo>
                  <a:lnTo>
                    <a:pt x="1009524" y="447660"/>
                  </a:lnTo>
                  <a:lnTo>
                    <a:pt x="1069203" y="439869"/>
                  </a:lnTo>
                  <a:lnTo>
                    <a:pt x="1126113" y="430570"/>
                  </a:lnTo>
                  <a:lnTo>
                    <a:pt x="1179990" y="419845"/>
                  </a:lnTo>
                  <a:lnTo>
                    <a:pt x="1230570" y="407775"/>
                  </a:lnTo>
                  <a:lnTo>
                    <a:pt x="1277588" y="394442"/>
                  </a:lnTo>
                  <a:lnTo>
                    <a:pt x="1320779" y="379928"/>
                  </a:lnTo>
                  <a:lnTo>
                    <a:pt x="1359879" y="364314"/>
                  </a:lnTo>
                  <a:lnTo>
                    <a:pt x="1394624" y="347681"/>
                  </a:lnTo>
                  <a:lnTo>
                    <a:pt x="1449990" y="311686"/>
                  </a:lnTo>
                  <a:lnTo>
                    <a:pt x="1484761" y="272596"/>
                  </a:lnTo>
                  <a:lnTo>
                    <a:pt x="1496822" y="231063"/>
                  </a:lnTo>
                  <a:lnTo>
                    <a:pt x="1493762" y="210032"/>
                  </a:lnTo>
                  <a:lnTo>
                    <a:pt x="1470082" y="169639"/>
                  </a:lnTo>
                  <a:lnTo>
                    <a:pt x="1424749" y="132013"/>
                  </a:lnTo>
                  <a:lnTo>
                    <a:pt x="1359879" y="97809"/>
                  </a:lnTo>
                  <a:lnTo>
                    <a:pt x="1320779" y="82193"/>
                  </a:lnTo>
                  <a:lnTo>
                    <a:pt x="1277588" y="67678"/>
                  </a:lnTo>
                  <a:lnTo>
                    <a:pt x="1230570" y="54344"/>
                  </a:lnTo>
                  <a:lnTo>
                    <a:pt x="1179990" y="42273"/>
                  </a:lnTo>
                  <a:lnTo>
                    <a:pt x="1126113" y="31547"/>
                  </a:lnTo>
                  <a:lnTo>
                    <a:pt x="1069203" y="22248"/>
                  </a:lnTo>
                  <a:lnTo>
                    <a:pt x="1009524" y="14456"/>
                  </a:lnTo>
                  <a:lnTo>
                    <a:pt x="947341" y="8254"/>
                  </a:lnTo>
                  <a:lnTo>
                    <a:pt x="882918" y="3722"/>
                  </a:lnTo>
                  <a:lnTo>
                    <a:pt x="816520" y="944"/>
                  </a:lnTo>
                  <a:lnTo>
                    <a:pt x="748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2428" y="5824385"/>
              <a:ext cx="1497330" cy="462280"/>
            </a:xfrm>
            <a:custGeom>
              <a:avLst/>
              <a:gdLst/>
              <a:ahLst/>
              <a:cxnLst/>
              <a:rect l="l" t="t" r="r" b="b"/>
              <a:pathLst>
                <a:path w="1497329" h="462279">
                  <a:moveTo>
                    <a:pt x="0" y="231063"/>
                  </a:moveTo>
                  <a:lnTo>
                    <a:pt x="12056" y="189530"/>
                  </a:lnTo>
                  <a:lnTo>
                    <a:pt x="46816" y="150439"/>
                  </a:lnTo>
                  <a:lnTo>
                    <a:pt x="102169" y="114442"/>
                  </a:lnTo>
                  <a:lnTo>
                    <a:pt x="136907" y="97809"/>
                  </a:lnTo>
                  <a:lnTo>
                    <a:pt x="176000" y="82193"/>
                  </a:lnTo>
                  <a:lnTo>
                    <a:pt x="219186" y="67678"/>
                  </a:lnTo>
                  <a:lnTo>
                    <a:pt x="266199" y="54344"/>
                  </a:lnTo>
                  <a:lnTo>
                    <a:pt x="316775" y="42273"/>
                  </a:lnTo>
                  <a:lnTo>
                    <a:pt x="370651" y="31547"/>
                  </a:lnTo>
                  <a:lnTo>
                    <a:pt x="427563" y="22248"/>
                  </a:lnTo>
                  <a:lnTo>
                    <a:pt x="487246" y="14456"/>
                  </a:lnTo>
                  <a:lnTo>
                    <a:pt x="549436" y="8254"/>
                  </a:lnTo>
                  <a:lnTo>
                    <a:pt x="613870" y="3722"/>
                  </a:lnTo>
                  <a:lnTo>
                    <a:pt x="680283" y="944"/>
                  </a:lnTo>
                  <a:lnTo>
                    <a:pt x="748411" y="0"/>
                  </a:lnTo>
                  <a:lnTo>
                    <a:pt x="816520" y="944"/>
                  </a:lnTo>
                  <a:lnTo>
                    <a:pt x="882918" y="3722"/>
                  </a:lnTo>
                  <a:lnTo>
                    <a:pt x="947341" y="8254"/>
                  </a:lnTo>
                  <a:lnTo>
                    <a:pt x="1009524" y="14456"/>
                  </a:lnTo>
                  <a:lnTo>
                    <a:pt x="1069203" y="22248"/>
                  </a:lnTo>
                  <a:lnTo>
                    <a:pt x="1126113" y="31547"/>
                  </a:lnTo>
                  <a:lnTo>
                    <a:pt x="1179990" y="42273"/>
                  </a:lnTo>
                  <a:lnTo>
                    <a:pt x="1230570" y="54344"/>
                  </a:lnTo>
                  <a:lnTo>
                    <a:pt x="1277588" y="67678"/>
                  </a:lnTo>
                  <a:lnTo>
                    <a:pt x="1320779" y="82193"/>
                  </a:lnTo>
                  <a:lnTo>
                    <a:pt x="1359879" y="97809"/>
                  </a:lnTo>
                  <a:lnTo>
                    <a:pt x="1394624" y="114442"/>
                  </a:lnTo>
                  <a:lnTo>
                    <a:pt x="1449990" y="150439"/>
                  </a:lnTo>
                  <a:lnTo>
                    <a:pt x="1484761" y="189530"/>
                  </a:lnTo>
                  <a:lnTo>
                    <a:pt x="1496822" y="231063"/>
                  </a:lnTo>
                  <a:lnTo>
                    <a:pt x="1493762" y="252094"/>
                  </a:lnTo>
                  <a:lnTo>
                    <a:pt x="1470082" y="292487"/>
                  </a:lnTo>
                  <a:lnTo>
                    <a:pt x="1424749" y="330111"/>
                  </a:lnTo>
                  <a:lnTo>
                    <a:pt x="1359879" y="364314"/>
                  </a:lnTo>
                  <a:lnTo>
                    <a:pt x="1320779" y="379928"/>
                  </a:lnTo>
                  <a:lnTo>
                    <a:pt x="1277588" y="394442"/>
                  </a:lnTo>
                  <a:lnTo>
                    <a:pt x="1230570" y="407775"/>
                  </a:lnTo>
                  <a:lnTo>
                    <a:pt x="1179990" y="419845"/>
                  </a:lnTo>
                  <a:lnTo>
                    <a:pt x="1126113" y="430570"/>
                  </a:lnTo>
                  <a:lnTo>
                    <a:pt x="1069203" y="439869"/>
                  </a:lnTo>
                  <a:lnTo>
                    <a:pt x="1009524" y="447660"/>
                  </a:lnTo>
                  <a:lnTo>
                    <a:pt x="947341" y="453861"/>
                  </a:lnTo>
                  <a:lnTo>
                    <a:pt x="882918" y="458392"/>
                  </a:lnTo>
                  <a:lnTo>
                    <a:pt x="816520" y="461170"/>
                  </a:lnTo>
                  <a:lnTo>
                    <a:pt x="748411" y="462114"/>
                  </a:lnTo>
                  <a:lnTo>
                    <a:pt x="680283" y="461170"/>
                  </a:lnTo>
                  <a:lnTo>
                    <a:pt x="613870" y="458392"/>
                  </a:lnTo>
                  <a:lnTo>
                    <a:pt x="549436" y="453861"/>
                  </a:lnTo>
                  <a:lnTo>
                    <a:pt x="487246" y="447660"/>
                  </a:lnTo>
                  <a:lnTo>
                    <a:pt x="427563" y="439869"/>
                  </a:lnTo>
                  <a:lnTo>
                    <a:pt x="370651" y="430570"/>
                  </a:lnTo>
                  <a:lnTo>
                    <a:pt x="316775" y="419845"/>
                  </a:lnTo>
                  <a:lnTo>
                    <a:pt x="266199" y="407775"/>
                  </a:lnTo>
                  <a:lnTo>
                    <a:pt x="219186" y="394442"/>
                  </a:lnTo>
                  <a:lnTo>
                    <a:pt x="176000" y="379928"/>
                  </a:lnTo>
                  <a:lnTo>
                    <a:pt x="136907" y="364314"/>
                  </a:lnTo>
                  <a:lnTo>
                    <a:pt x="102169" y="347681"/>
                  </a:lnTo>
                  <a:lnTo>
                    <a:pt x="46816" y="311686"/>
                  </a:lnTo>
                  <a:lnTo>
                    <a:pt x="12056" y="272596"/>
                  </a:lnTo>
                  <a:lnTo>
                    <a:pt x="0" y="2310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30878" y="5909868"/>
            <a:ext cx="539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Bitir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8535" y="2127542"/>
            <a:ext cx="2058035" cy="462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spc="-15" dirty="0">
                <a:latin typeface="Calibri"/>
                <a:cs typeface="Calibri"/>
              </a:rPr>
              <a:t>Sayac=0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5917" y="2589657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3274" y="231775"/>
                </a:moveTo>
                <a:lnTo>
                  <a:pt x="0" y="231775"/>
                </a:lnTo>
                <a:lnTo>
                  <a:pt x="38100" y="307975"/>
                </a:lnTo>
                <a:lnTo>
                  <a:pt x="69850" y="244475"/>
                </a:lnTo>
                <a:lnTo>
                  <a:pt x="33274" y="244475"/>
                </a:lnTo>
                <a:lnTo>
                  <a:pt x="33274" y="231775"/>
                </a:lnTo>
                <a:close/>
              </a:path>
              <a:path w="76200" h="307975">
                <a:moveTo>
                  <a:pt x="42799" y="0"/>
                </a:moveTo>
                <a:lnTo>
                  <a:pt x="33274" y="0"/>
                </a:lnTo>
                <a:lnTo>
                  <a:pt x="33274" y="244475"/>
                </a:lnTo>
                <a:lnTo>
                  <a:pt x="42799" y="244475"/>
                </a:lnTo>
                <a:lnTo>
                  <a:pt x="42799" y="0"/>
                </a:lnTo>
                <a:close/>
              </a:path>
              <a:path w="76200" h="307975">
                <a:moveTo>
                  <a:pt x="76200" y="231775"/>
                </a:moveTo>
                <a:lnTo>
                  <a:pt x="42799" y="231775"/>
                </a:lnTo>
                <a:lnTo>
                  <a:pt x="42799" y="244475"/>
                </a:lnTo>
                <a:lnTo>
                  <a:pt x="69850" y="244475"/>
                </a:lnTo>
                <a:lnTo>
                  <a:pt x="76200" y="2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52726" y="2911602"/>
            <a:ext cx="2120774" cy="3826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5"/>
              </a:spcBef>
            </a:pPr>
            <a:r>
              <a:rPr sz="2400" spc="-55" dirty="0">
                <a:latin typeface="Calibri"/>
                <a:cs typeface="Calibri"/>
              </a:rPr>
              <a:t>Yaz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“Ali 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Ç</a:t>
            </a:r>
            <a:r>
              <a:rPr sz="2400" dirty="0">
                <a:latin typeface="Calibri"/>
                <a:cs typeface="Calibri"/>
              </a:rPr>
              <a:t>alış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an”</a:t>
            </a:r>
          </a:p>
        </p:txBody>
      </p:sp>
      <p:sp>
        <p:nvSpPr>
          <p:cNvPr id="20" name="object 20"/>
          <p:cNvSpPr/>
          <p:nvPr/>
        </p:nvSpPr>
        <p:spPr>
          <a:xfrm>
            <a:off x="2645917" y="3513835"/>
            <a:ext cx="76200" cy="308610"/>
          </a:xfrm>
          <a:custGeom>
            <a:avLst/>
            <a:gdLst/>
            <a:ahLst/>
            <a:cxnLst/>
            <a:rect l="l" t="t" r="r" b="b"/>
            <a:pathLst>
              <a:path w="76200" h="308610">
                <a:moveTo>
                  <a:pt x="33274" y="231901"/>
                </a:moveTo>
                <a:lnTo>
                  <a:pt x="0" y="231901"/>
                </a:lnTo>
                <a:lnTo>
                  <a:pt x="38100" y="308101"/>
                </a:lnTo>
                <a:lnTo>
                  <a:pt x="69850" y="244601"/>
                </a:lnTo>
                <a:lnTo>
                  <a:pt x="33274" y="244601"/>
                </a:lnTo>
                <a:lnTo>
                  <a:pt x="33274" y="231901"/>
                </a:lnTo>
                <a:close/>
              </a:path>
              <a:path w="76200" h="308610">
                <a:moveTo>
                  <a:pt x="42799" y="0"/>
                </a:moveTo>
                <a:lnTo>
                  <a:pt x="33274" y="0"/>
                </a:lnTo>
                <a:lnTo>
                  <a:pt x="33274" y="244601"/>
                </a:lnTo>
                <a:lnTo>
                  <a:pt x="42799" y="244601"/>
                </a:lnTo>
                <a:lnTo>
                  <a:pt x="42799" y="0"/>
                </a:lnTo>
                <a:close/>
              </a:path>
              <a:path w="76200" h="308610">
                <a:moveTo>
                  <a:pt x="76200" y="231901"/>
                </a:moveTo>
                <a:lnTo>
                  <a:pt x="42799" y="231901"/>
                </a:lnTo>
                <a:lnTo>
                  <a:pt x="42799" y="244601"/>
                </a:lnTo>
                <a:lnTo>
                  <a:pt x="69850" y="244601"/>
                </a:lnTo>
                <a:lnTo>
                  <a:pt x="76200" y="231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8535" y="3821849"/>
            <a:ext cx="2058035" cy="462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spc="-15" dirty="0">
                <a:latin typeface="Calibri"/>
                <a:cs typeface="Calibri"/>
              </a:rPr>
              <a:t>sayac=sayac+1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52244" y="2711360"/>
            <a:ext cx="3506787" cy="3138894"/>
            <a:chOff x="1452244" y="2711360"/>
            <a:chExt cx="3506787" cy="3138894"/>
          </a:xfrm>
        </p:grpSpPr>
        <p:sp>
          <p:nvSpPr>
            <p:cNvPr id="23" name="object 23"/>
            <p:cNvSpPr/>
            <p:nvPr/>
          </p:nvSpPr>
          <p:spPr>
            <a:xfrm>
              <a:off x="1452244" y="4617719"/>
              <a:ext cx="2432685" cy="1232535"/>
            </a:xfrm>
            <a:custGeom>
              <a:avLst/>
              <a:gdLst/>
              <a:ahLst/>
              <a:cxnLst/>
              <a:rect l="l" t="t" r="r" b="b"/>
              <a:pathLst>
                <a:path w="2432685" h="1232535">
                  <a:moveTo>
                    <a:pt x="1216152" y="0"/>
                  </a:moveTo>
                  <a:lnTo>
                    <a:pt x="0" y="616203"/>
                  </a:lnTo>
                  <a:lnTo>
                    <a:pt x="1216152" y="1232344"/>
                  </a:lnTo>
                  <a:lnTo>
                    <a:pt x="2432304" y="616203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2244" y="4617719"/>
              <a:ext cx="2432685" cy="1232535"/>
            </a:xfrm>
            <a:custGeom>
              <a:avLst/>
              <a:gdLst/>
              <a:ahLst/>
              <a:cxnLst/>
              <a:rect l="l" t="t" r="r" b="b"/>
              <a:pathLst>
                <a:path w="2432685" h="1232535">
                  <a:moveTo>
                    <a:pt x="0" y="616203"/>
                  </a:moveTo>
                  <a:lnTo>
                    <a:pt x="1216152" y="0"/>
                  </a:lnTo>
                  <a:lnTo>
                    <a:pt x="2432304" y="616203"/>
                  </a:lnTo>
                  <a:lnTo>
                    <a:pt x="1216152" y="1232344"/>
                  </a:lnTo>
                  <a:lnTo>
                    <a:pt x="0" y="6162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8586" y="2711360"/>
              <a:ext cx="2290445" cy="2541270"/>
            </a:xfrm>
            <a:custGeom>
              <a:avLst/>
              <a:gdLst/>
              <a:ahLst/>
              <a:cxnLst/>
              <a:rect l="l" t="t" r="r" b="b"/>
              <a:pathLst>
                <a:path w="2290445" h="2541270">
                  <a:moveTo>
                    <a:pt x="76200" y="1810258"/>
                  </a:moveTo>
                  <a:lnTo>
                    <a:pt x="42799" y="1810258"/>
                  </a:lnTo>
                  <a:lnTo>
                    <a:pt x="42799" y="1578356"/>
                  </a:lnTo>
                  <a:lnTo>
                    <a:pt x="33274" y="1578356"/>
                  </a:lnTo>
                  <a:lnTo>
                    <a:pt x="33274" y="1810258"/>
                  </a:lnTo>
                  <a:lnTo>
                    <a:pt x="0" y="1810258"/>
                  </a:lnTo>
                  <a:lnTo>
                    <a:pt x="38100" y="1886458"/>
                  </a:lnTo>
                  <a:lnTo>
                    <a:pt x="69850" y="1822958"/>
                  </a:lnTo>
                  <a:lnTo>
                    <a:pt x="76200" y="1810258"/>
                  </a:lnTo>
                  <a:close/>
                </a:path>
                <a:path w="2290445" h="2541270">
                  <a:moveTo>
                    <a:pt x="2290191" y="114300"/>
                  </a:moveTo>
                  <a:lnTo>
                    <a:pt x="2283841" y="101600"/>
                  </a:lnTo>
                  <a:lnTo>
                    <a:pt x="2254440" y="42799"/>
                  </a:lnTo>
                  <a:lnTo>
                    <a:pt x="2283333" y="42799"/>
                  </a:lnTo>
                  <a:lnTo>
                    <a:pt x="2283333" y="33274"/>
                  </a:lnTo>
                  <a:lnTo>
                    <a:pt x="114300" y="33274"/>
                  </a:lnTo>
                  <a:lnTo>
                    <a:pt x="114300" y="0"/>
                  </a:lnTo>
                  <a:lnTo>
                    <a:pt x="38100" y="38100"/>
                  </a:lnTo>
                  <a:lnTo>
                    <a:pt x="114300" y="76200"/>
                  </a:lnTo>
                  <a:lnTo>
                    <a:pt x="114300" y="42799"/>
                  </a:lnTo>
                  <a:lnTo>
                    <a:pt x="2249741" y="42799"/>
                  </a:lnTo>
                  <a:lnTo>
                    <a:pt x="2213991" y="114300"/>
                  </a:lnTo>
                  <a:lnTo>
                    <a:pt x="2247265" y="114300"/>
                  </a:lnTo>
                  <a:lnTo>
                    <a:pt x="2247265" y="2484691"/>
                  </a:lnTo>
                  <a:lnTo>
                    <a:pt x="2207006" y="2464562"/>
                  </a:lnTo>
                  <a:lnTo>
                    <a:pt x="2207006" y="2497836"/>
                  </a:lnTo>
                  <a:lnTo>
                    <a:pt x="1160653" y="2497836"/>
                  </a:lnTo>
                  <a:lnTo>
                    <a:pt x="1160653" y="2507361"/>
                  </a:lnTo>
                  <a:lnTo>
                    <a:pt x="2207006" y="2507361"/>
                  </a:lnTo>
                  <a:lnTo>
                    <a:pt x="2207006" y="2540762"/>
                  </a:lnTo>
                  <a:lnTo>
                    <a:pt x="2273808" y="2507361"/>
                  </a:lnTo>
                  <a:lnTo>
                    <a:pt x="2283206" y="2502662"/>
                  </a:lnTo>
                  <a:lnTo>
                    <a:pt x="2273554" y="2497836"/>
                  </a:lnTo>
                  <a:lnTo>
                    <a:pt x="2256790" y="2489454"/>
                  </a:lnTo>
                  <a:lnTo>
                    <a:pt x="2256790" y="114300"/>
                  </a:lnTo>
                  <a:lnTo>
                    <a:pt x="2290191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98875" y="4920233"/>
            <a:ext cx="17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79117" y="4940300"/>
            <a:ext cx="1353311" cy="1255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3025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5" dirty="0">
                <a:latin typeface="Calibri"/>
                <a:cs typeface="Calibri"/>
              </a:rPr>
              <a:t>&lt;5  </a:t>
            </a:r>
            <a:r>
              <a:rPr sz="2400" dirty="0">
                <a:latin typeface="Calibri"/>
                <a:cs typeface="Calibri"/>
              </a:rPr>
              <a:t>mi?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Calibri"/>
                <a:cs typeface="Calibri"/>
              </a:rPr>
              <a:t>H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1930844" y="1352613"/>
            <a:ext cx="1506855" cy="471805"/>
            <a:chOff x="1930844" y="1352613"/>
            <a:chExt cx="1506855" cy="471805"/>
          </a:xfrm>
        </p:grpSpPr>
        <p:sp>
          <p:nvSpPr>
            <p:cNvPr id="29" name="object 29"/>
            <p:cNvSpPr/>
            <p:nvPr/>
          </p:nvSpPr>
          <p:spPr>
            <a:xfrm>
              <a:off x="1935607" y="1357375"/>
              <a:ext cx="1497330" cy="462280"/>
            </a:xfrm>
            <a:custGeom>
              <a:avLst/>
              <a:gdLst/>
              <a:ahLst/>
              <a:cxnLst/>
              <a:rect l="l" t="t" r="r" b="b"/>
              <a:pathLst>
                <a:path w="1497329" h="462280">
                  <a:moveTo>
                    <a:pt x="748411" y="0"/>
                  </a:moveTo>
                  <a:lnTo>
                    <a:pt x="680283" y="943"/>
                  </a:lnTo>
                  <a:lnTo>
                    <a:pt x="613870" y="3720"/>
                  </a:lnTo>
                  <a:lnTo>
                    <a:pt x="549436" y="8248"/>
                  </a:lnTo>
                  <a:lnTo>
                    <a:pt x="487246" y="14446"/>
                  </a:lnTo>
                  <a:lnTo>
                    <a:pt x="427563" y="22234"/>
                  </a:lnTo>
                  <a:lnTo>
                    <a:pt x="370651" y="31528"/>
                  </a:lnTo>
                  <a:lnTo>
                    <a:pt x="316775" y="42249"/>
                  </a:lnTo>
                  <a:lnTo>
                    <a:pt x="266199" y="54314"/>
                  </a:lnTo>
                  <a:lnTo>
                    <a:pt x="219186" y="67643"/>
                  </a:lnTo>
                  <a:lnTo>
                    <a:pt x="176000" y="82153"/>
                  </a:lnTo>
                  <a:lnTo>
                    <a:pt x="136907" y="97764"/>
                  </a:lnTo>
                  <a:lnTo>
                    <a:pt x="102169" y="114394"/>
                  </a:lnTo>
                  <a:lnTo>
                    <a:pt x="46816" y="150384"/>
                  </a:lnTo>
                  <a:lnTo>
                    <a:pt x="12056" y="189474"/>
                  </a:lnTo>
                  <a:lnTo>
                    <a:pt x="0" y="231012"/>
                  </a:lnTo>
                  <a:lnTo>
                    <a:pt x="3058" y="252047"/>
                  </a:lnTo>
                  <a:lnTo>
                    <a:pt x="26730" y="292442"/>
                  </a:lnTo>
                  <a:lnTo>
                    <a:pt x="72051" y="330064"/>
                  </a:lnTo>
                  <a:lnTo>
                    <a:pt x="136907" y="364261"/>
                  </a:lnTo>
                  <a:lnTo>
                    <a:pt x="176000" y="379872"/>
                  </a:lnTo>
                  <a:lnTo>
                    <a:pt x="219186" y="394382"/>
                  </a:lnTo>
                  <a:lnTo>
                    <a:pt x="266199" y="407711"/>
                  </a:lnTo>
                  <a:lnTo>
                    <a:pt x="316775" y="419776"/>
                  </a:lnTo>
                  <a:lnTo>
                    <a:pt x="370651" y="430497"/>
                  </a:lnTo>
                  <a:lnTo>
                    <a:pt x="427563" y="439791"/>
                  </a:lnTo>
                  <a:lnTo>
                    <a:pt x="487246" y="447579"/>
                  </a:lnTo>
                  <a:lnTo>
                    <a:pt x="549436" y="453777"/>
                  </a:lnTo>
                  <a:lnTo>
                    <a:pt x="613870" y="458305"/>
                  </a:lnTo>
                  <a:lnTo>
                    <a:pt x="680283" y="461082"/>
                  </a:lnTo>
                  <a:lnTo>
                    <a:pt x="748411" y="462025"/>
                  </a:lnTo>
                  <a:lnTo>
                    <a:pt x="816520" y="461082"/>
                  </a:lnTo>
                  <a:lnTo>
                    <a:pt x="882918" y="458305"/>
                  </a:lnTo>
                  <a:lnTo>
                    <a:pt x="947341" y="453777"/>
                  </a:lnTo>
                  <a:lnTo>
                    <a:pt x="1009524" y="447579"/>
                  </a:lnTo>
                  <a:lnTo>
                    <a:pt x="1069203" y="439791"/>
                  </a:lnTo>
                  <a:lnTo>
                    <a:pt x="1126113" y="430497"/>
                  </a:lnTo>
                  <a:lnTo>
                    <a:pt x="1179990" y="419776"/>
                  </a:lnTo>
                  <a:lnTo>
                    <a:pt x="1230570" y="407711"/>
                  </a:lnTo>
                  <a:lnTo>
                    <a:pt x="1277588" y="394382"/>
                  </a:lnTo>
                  <a:lnTo>
                    <a:pt x="1320779" y="379872"/>
                  </a:lnTo>
                  <a:lnTo>
                    <a:pt x="1359879" y="364261"/>
                  </a:lnTo>
                  <a:lnTo>
                    <a:pt x="1394624" y="347631"/>
                  </a:lnTo>
                  <a:lnTo>
                    <a:pt x="1449990" y="311641"/>
                  </a:lnTo>
                  <a:lnTo>
                    <a:pt x="1484761" y="272551"/>
                  </a:lnTo>
                  <a:lnTo>
                    <a:pt x="1496821" y="231012"/>
                  </a:lnTo>
                  <a:lnTo>
                    <a:pt x="1493762" y="209978"/>
                  </a:lnTo>
                  <a:lnTo>
                    <a:pt x="1470082" y="169583"/>
                  </a:lnTo>
                  <a:lnTo>
                    <a:pt x="1424749" y="131961"/>
                  </a:lnTo>
                  <a:lnTo>
                    <a:pt x="1359879" y="97764"/>
                  </a:lnTo>
                  <a:lnTo>
                    <a:pt x="1320779" y="82153"/>
                  </a:lnTo>
                  <a:lnTo>
                    <a:pt x="1277588" y="67643"/>
                  </a:lnTo>
                  <a:lnTo>
                    <a:pt x="1230570" y="54314"/>
                  </a:lnTo>
                  <a:lnTo>
                    <a:pt x="1179990" y="42249"/>
                  </a:lnTo>
                  <a:lnTo>
                    <a:pt x="1126113" y="31528"/>
                  </a:lnTo>
                  <a:lnTo>
                    <a:pt x="1069203" y="22234"/>
                  </a:lnTo>
                  <a:lnTo>
                    <a:pt x="1009524" y="14446"/>
                  </a:lnTo>
                  <a:lnTo>
                    <a:pt x="947341" y="8248"/>
                  </a:lnTo>
                  <a:lnTo>
                    <a:pt x="882918" y="3720"/>
                  </a:lnTo>
                  <a:lnTo>
                    <a:pt x="816520" y="943"/>
                  </a:lnTo>
                  <a:lnTo>
                    <a:pt x="748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5607" y="1357375"/>
              <a:ext cx="1497330" cy="462280"/>
            </a:xfrm>
            <a:custGeom>
              <a:avLst/>
              <a:gdLst/>
              <a:ahLst/>
              <a:cxnLst/>
              <a:rect l="l" t="t" r="r" b="b"/>
              <a:pathLst>
                <a:path w="1497329" h="462280">
                  <a:moveTo>
                    <a:pt x="0" y="231012"/>
                  </a:moveTo>
                  <a:lnTo>
                    <a:pt x="12056" y="189474"/>
                  </a:lnTo>
                  <a:lnTo>
                    <a:pt x="46816" y="150384"/>
                  </a:lnTo>
                  <a:lnTo>
                    <a:pt x="102169" y="114394"/>
                  </a:lnTo>
                  <a:lnTo>
                    <a:pt x="136907" y="97764"/>
                  </a:lnTo>
                  <a:lnTo>
                    <a:pt x="176000" y="82153"/>
                  </a:lnTo>
                  <a:lnTo>
                    <a:pt x="219186" y="67643"/>
                  </a:lnTo>
                  <a:lnTo>
                    <a:pt x="266199" y="54314"/>
                  </a:lnTo>
                  <a:lnTo>
                    <a:pt x="316775" y="42249"/>
                  </a:lnTo>
                  <a:lnTo>
                    <a:pt x="370651" y="31528"/>
                  </a:lnTo>
                  <a:lnTo>
                    <a:pt x="427563" y="22234"/>
                  </a:lnTo>
                  <a:lnTo>
                    <a:pt x="487246" y="14446"/>
                  </a:lnTo>
                  <a:lnTo>
                    <a:pt x="549436" y="8248"/>
                  </a:lnTo>
                  <a:lnTo>
                    <a:pt x="613870" y="3720"/>
                  </a:lnTo>
                  <a:lnTo>
                    <a:pt x="680283" y="943"/>
                  </a:lnTo>
                  <a:lnTo>
                    <a:pt x="748411" y="0"/>
                  </a:lnTo>
                  <a:lnTo>
                    <a:pt x="816520" y="943"/>
                  </a:lnTo>
                  <a:lnTo>
                    <a:pt x="882918" y="3720"/>
                  </a:lnTo>
                  <a:lnTo>
                    <a:pt x="947341" y="8248"/>
                  </a:lnTo>
                  <a:lnTo>
                    <a:pt x="1009524" y="14446"/>
                  </a:lnTo>
                  <a:lnTo>
                    <a:pt x="1069203" y="22234"/>
                  </a:lnTo>
                  <a:lnTo>
                    <a:pt x="1126113" y="31528"/>
                  </a:lnTo>
                  <a:lnTo>
                    <a:pt x="1179990" y="42249"/>
                  </a:lnTo>
                  <a:lnTo>
                    <a:pt x="1230570" y="54314"/>
                  </a:lnTo>
                  <a:lnTo>
                    <a:pt x="1277588" y="67643"/>
                  </a:lnTo>
                  <a:lnTo>
                    <a:pt x="1320779" y="82153"/>
                  </a:lnTo>
                  <a:lnTo>
                    <a:pt x="1359879" y="97764"/>
                  </a:lnTo>
                  <a:lnTo>
                    <a:pt x="1394624" y="114394"/>
                  </a:lnTo>
                  <a:lnTo>
                    <a:pt x="1449990" y="150384"/>
                  </a:lnTo>
                  <a:lnTo>
                    <a:pt x="1484761" y="189474"/>
                  </a:lnTo>
                  <a:lnTo>
                    <a:pt x="1496821" y="231012"/>
                  </a:lnTo>
                  <a:lnTo>
                    <a:pt x="1493762" y="252047"/>
                  </a:lnTo>
                  <a:lnTo>
                    <a:pt x="1470082" y="292442"/>
                  </a:lnTo>
                  <a:lnTo>
                    <a:pt x="1424749" y="330064"/>
                  </a:lnTo>
                  <a:lnTo>
                    <a:pt x="1359879" y="364261"/>
                  </a:lnTo>
                  <a:lnTo>
                    <a:pt x="1320779" y="379872"/>
                  </a:lnTo>
                  <a:lnTo>
                    <a:pt x="1277588" y="394382"/>
                  </a:lnTo>
                  <a:lnTo>
                    <a:pt x="1230570" y="407711"/>
                  </a:lnTo>
                  <a:lnTo>
                    <a:pt x="1179990" y="419776"/>
                  </a:lnTo>
                  <a:lnTo>
                    <a:pt x="1126113" y="430497"/>
                  </a:lnTo>
                  <a:lnTo>
                    <a:pt x="1069203" y="439791"/>
                  </a:lnTo>
                  <a:lnTo>
                    <a:pt x="1009524" y="447579"/>
                  </a:lnTo>
                  <a:lnTo>
                    <a:pt x="947341" y="453777"/>
                  </a:lnTo>
                  <a:lnTo>
                    <a:pt x="882918" y="458305"/>
                  </a:lnTo>
                  <a:lnTo>
                    <a:pt x="816520" y="461082"/>
                  </a:lnTo>
                  <a:lnTo>
                    <a:pt x="748411" y="462025"/>
                  </a:lnTo>
                  <a:lnTo>
                    <a:pt x="680283" y="461082"/>
                  </a:lnTo>
                  <a:lnTo>
                    <a:pt x="613870" y="458305"/>
                  </a:lnTo>
                  <a:lnTo>
                    <a:pt x="549436" y="453777"/>
                  </a:lnTo>
                  <a:lnTo>
                    <a:pt x="487246" y="447579"/>
                  </a:lnTo>
                  <a:lnTo>
                    <a:pt x="427563" y="439791"/>
                  </a:lnTo>
                  <a:lnTo>
                    <a:pt x="370651" y="430497"/>
                  </a:lnTo>
                  <a:lnTo>
                    <a:pt x="316775" y="419776"/>
                  </a:lnTo>
                  <a:lnTo>
                    <a:pt x="266199" y="407711"/>
                  </a:lnTo>
                  <a:lnTo>
                    <a:pt x="219186" y="394382"/>
                  </a:lnTo>
                  <a:lnTo>
                    <a:pt x="176000" y="379872"/>
                  </a:lnTo>
                  <a:lnTo>
                    <a:pt x="136907" y="364261"/>
                  </a:lnTo>
                  <a:lnTo>
                    <a:pt x="102169" y="347631"/>
                  </a:lnTo>
                  <a:lnTo>
                    <a:pt x="46816" y="311641"/>
                  </a:lnTo>
                  <a:lnTo>
                    <a:pt x="12056" y="272551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33929" y="1441526"/>
            <a:ext cx="673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Başla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41981" y="5836970"/>
            <a:ext cx="790575" cy="307975"/>
          </a:xfrm>
          <a:custGeom>
            <a:avLst/>
            <a:gdLst/>
            <a:ahLst/>
            <a:cxnLst/>
            <a:rect l="l" t="t" r="r" b="b"/>
            <a:pathLst>
              <a:path w="790575" h="307975">
                <a:moveTo>
                  <a:pt x="790448" y="269824"/>
                </a:moveTo>
                <a:lnTo>
                  <a:pt x="714248" y="231724"/>
                </a:lnTo>
                <a:lnTo>
                  <a:pt x="714248" y="265061"/>
                </a:lnTo>
                <a:lnTo>
                  <a:pt x="55295" y="265061"/>
                </a:lnTo>
                <a:lnTo>
                  <a:pt x="69557" y="232333"/>
                </a:lnTo>
                <a:lnTo>
                  <a:pt x="76073" y="217385"/>
                </a:lnTo>
                <a:lnTo>
                  <a:pt x="42760" y="219151"/>
                </a:lnTo>
                <a:lnTo>
                  <a:pt x="31242" y="0"/>
                </a:lnTo>
                <a:lnTo>
                  <a:pt x="21717" y="508"/>
                </a:lnTo>
                <a:lnTo>
                  <a:pt x="33235" y="219659"/>
                </a:lnTo>
                <a:lnTo>
                  <a:pt x="0" y="221411"/>
                </a:lnTo>
                <a:lnTo>
                  <a:pt x="42037" y="295490"/>
                </a:lnTo>
                <a:lnTo>
                  <a:pt x="51142" y="274586"/>
                </a:lnTo>
                <a:lnTo>
                  <a:pt x="714248" y="274586"/>
                </a:lnTo>
                <a:lnTo>
                  <a:pt x="714248" y="307924"/>
                </a:lnTo>
                <a:lnTo>
                  <a:pt x="780923" y="274586"/>
                </a:lnTo>
                <a:lnTo>
                  <a:pt x="790448" y="269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2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6" name="object 16"/>
          <p:cNvSpPr/>
          <p:nvPr/>
        </p:nvSpPr>
        <p:spPr>
          <a:xfrm>
            <a:off x="2590800" y="1828800"/>
            <a:ext cx="76200" cy="307975"/>
          </a:xfrm>
          <a:custGeom>
            <a:avLst/>
            <a:gdLst/>
            <a:ahLst/>
            <a:cxnLst/>
            <a:rect l="l" t="t" r="r" b="b"/>
            <a:pathLst>
              <a:path w="76200" h="307975">
                <a:moveTo>
                  <a:pt x="33274" y="231775"/>
                </a:moveTo>
                <a:lnTo>
                  <a:pt x="0" y="231775"/>
                </a:lnTo>
                <a:lnTo>
                  <a:pt x="38100" y="307975"/>
                </a:lnTo>
                <a:lnTo>
                  <a:pt x="69850" y="244475"/>
                </a:lnTo>
                <a:lnTo>
                  <a:pt x="33274" y="244475"/>
                </a:lnTo>
                <a:lnTo>
                  <a:pt x="33274" y="231775"/>
                </a:lnTo>
                <a:close/>
              </a:path>
              <a:path w="76200" h="307975">
                <a:moveTo>
                  <a:pt x="42799" y="0"/>
                </a:moveTo>
                <a:lnTo>
                  <a:pt x="33274" y="0"/>
                </a:lnTo>
                <a:lnTo>
                  <a:pt x="33274" y="244475"/>
                </a:lnTo>
                <a:lnTo>
                  <a:pt x="42799" y="244475"/>
                </a:lnTo>
                <a:lnTo>
                  <a:pt x="42799" y="0"/>
                </a:lnTo>
                <a:close/>
              </a:path>
              <a:path w="76200" h="307975">
                <a:moveTo>
                  <a:pt x="76200" y="231775"/>
                </a:moveTo>
                <a:lnTo>
                  <a:pt x="42799" y="231775"/>
                </a:lnTo>
                <a:lnTo>
                  <a:pt x="42799" y="244475"/>
                </a:lnTo>
                <a:lnTo>
                  <a:pt x="69850" y="244475"/>
                </a:lnTo>
                <a:lnTo>
                  <a:pt x="76200" y="231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kış Çizelgesi: Belge 35"/>
          <p:cNvSpPr/>
          <p:nvPr/>
        </p:nvSpPr>
        <p:spPr>
          <a:xfrm>
            <a:off x="1963166" y="5252272"/>
            <a:ext cx="1715644" cy="48030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bject 12"/>
          <p:cNvSpPr/>
          <p:nvPr/>
        </p:nvSpPr>
        <p:spPr>
          <a:xfrm>
            <a:off x="2930779" y="1817370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33400" y="189483"/>
                </a:moveTo>
                <a:lnTo>
                  <a:pt x="0" y="189483"/>
                </a:lnTo>
                <a:lnTo>
                  <a:pt x="38100" y="265683"/>
                </a:lnTo>
                <a:lnTo>
                  <a:pt x="69850" y="202183"/>
                </a:lnTo>
                <a:lnTo>
                  <a:pt x="33400" y="202183"/>
                </a:lnTo>
                <a:lnTo>
                  <a:pt x="33400" y="189483"/>
                </a:lnTo>
                <a:close/>
              </a:path>
              <a:path w="76200" h="266064">
                <a:moveTo>
                  <a:pt x="42925" y="0"/>
                </a:moveTo>
                <a:lnTo>
                  <a:pt x="33400" y="0"/>
                </a:lnTo>
                <a:lnTo>
                  <a:pt x="33400" y="202183"/>
                </a:lnTo>
                <a:lnTo>
                  <a:pt x="42925" y="202183"/>
                </a:lnTo>
                <a:lnTo>
                  <a:pt x="42925" y="0"/>
                </a:lnTo>
                <a:close/>
              </a:path>
              <a:path w="76200" h="266064">
                <a:moveTo>
                  <a:pt x="76200" y="189483"/>
                </a:moveTo>
                <a:lnTo>
                  <a:pt x="42925" y="189483"/>
                </a:lnTo>
                <a:lnTo>
                  <a:pt x="42925" y="202183"/>
                </a:lnTo>
                <a:lnTo>
                  <a:pt x="69850" y="202183"/>
                </a:lnTo>
                <a:lnTo>
                  <a:pt x="76200" y="189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8761" y="2094166"/>
            <a:ext cx="2816225" cy="3987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sz="1600" spc="-15" dirty="0">
                <a:latin typeface="Calibri"/>
                <a:cs typeface="Calibri"/>
              </a:rPr>
              <a:t>Sayac=0,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Toplam=0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30779" y="2481707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33400" y="189483"/>
                </a:moveTo>
                <a:lnTo>
                  <a:pt x="0" y="189483"/>
                </a:lnTo>
                <a:lnTo>
                  <a:pt x="38100" y="265683"/>
                </a:lnTo>
                <a:lnTo>
                  <a:pt x="69850" y="202183"/>
                </a:lnTo>
                <a:lnTo>
                  <a:pt x="33400" y="202183"/>
                </a:lnTo>
                <a:lnTo>
                  <a:pt x="33400" y="189483"/>
                </a:lnTo>
                <a:close/>
              </a:path>
              <a:path w="76200" h="266064">
                <a:moveTo>
                  <a:pt x="42925" y="0"/>
                </a:moveTo>
                <a:lnTo>
                  <a:pt x="33400" y="0"/>
                </a:lnTo>
                <a:lnTo>
                  <a:pt x="33400" y="202183"/>
                </a:lnTo>
                <a:lnTo>
                  <a:pt x="42925" y="202183"/>
                </a:lnTo>
                <a:lnTo>
                  <a:pt x="42925" y="0"/>
                </a:lnTo>
                <a:close/>
              </a:path>
              <a:path w="76200" h="266064">
                <a:moveTo>
                  <a:pt x="76200" y="189483"/>
                </a:moveTo>
                <a:lnTo>
                  <a:pt x="42925" y="189483"/>
                </a:lnTo>
                <a:lnTo>
                  <a:pt x="42925" y="202183"/>
                </a:lnTo>
                <a:lnTo>
                  <a:pt x="69850" y="202183"/>
                </a:lnTo>
                <a:lnTo>
                  <a:pt x="76200" y="189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61998" y="2747327"/>
            <a:ext cx="2816225" cy="3987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275"/>
              </a:spcBef>
            </a:pPr>
            <a:r>
              <a:rPr sz="1600" spc="-15" dirty="0">
                <a:latin typeface="Calibri"/>
                <a:cs typeface="Calibri"/>
              </a:rPr>
              <a:t>Sayac=Sayac+1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8403" y="3406965"/>
            <a:ext cx="2021205" cy="939800"/>
            <a:chOff x="1958403" y="3406965"/>
            <a:chExt cx="2021205" cy="939800"/>
          </a:xfrm>
        </p:grpSpPr>
        <p:sp>
          <p:nvSpPr>
            <p:cNvPr id="17" name="object 17"/>
            <p:cNvSpPr/>
            <p:nvPr/>
          </p:nvSpPr>
          <p:spPr>
            <a:xfrm>
              <a:off x="1963166" y="3411728"/>
              <a:ext cx="2011680" cy="930275"/>
            </a:xfrm>
            <a:custGeom>
              <a:avLst/>
              <a:gdLst/>
              <a:ahLst/>
              <a:cxnLst/>
              <a:rect l="l" t="t" r="r" b="b"/>
              <a:pathLst>
                <a:path w="2011679" h="930275">
                  <a:moveTo>
                    <a:pt x="1005713" y="0"/>
                  </a:moveTo>
                  <a:lnTo>
                    <a:pt x="0" y="464947"/>
                  </a:lnTo>
                  <a:lnTo>
                    <a:pt x="1005713" y="930021"/>
                  </a:lnTo>
                  <a:lnTo>
                    <a:pt x="2011553" y="464947"/>
                  </a:lnTo>
                  <a:lnTo>
                    <a:pt x="1005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3166" y="3411728"/>
              <a:ext cx="2011680" cy="930275"/>
            </a:xfrm>
            <a:custGeom>
              <a:avLst/>
              <a:gdLst/>
              <a:ahLst/>
              <a:cxnLst/>
              <a:rect l="l" t="t" r="r" b="b"/>
              <a:pathLst>
                <a:path w="2011679" h="930275">
                  <a:moveTo>
                    <a:pt x="0" y="464947"/>
                  </a:moveTo>
                  <a:lnTo>
                    <a:pt x="1005713" y="0"/>
                  </a:lnTo>
                  <a:lnTo>
                    <a:pt x="2011553" y="464947"/>
                  </a:lnTo>
                  <a:lnTo>
                    <a:pt x="1005713" y="930021"/>
                  </a:lnTo>
                  <a:lnTo>
                    <a:pt x="0" y="4649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45207" y="3667505"/>
            <a:ext cx="789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Sayac&gt;10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30779" y="3145917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33400" y="189611"/>
                </a:moveTo>
                <a:lnTo>
                  <a:pt x="0" y="189611"/>
                </a:lnTo>
                <a:lnTo>
                  <a:pt x="38100" y="265811"/>
                </a:lnTo>
                <a:lnTo>
                  <a:pt x="69850" y="202311"/>
                </a:lnTo>
                <a:lnTo>
                  <a:pt x="33400" y="202311"/>
                </a:lnTo>
                <a:lnTo>
                  <a:pt x="33400" y="189611"/>
                </a:lnTo>
                <a:close/>
              </a:path>
              <a:path w="76200" h="266064">
                <a:moveTo>
                  <a:pt x="42925" y="0"/>
                </a:moveTo>
                <a:lnTo>
                  <a:pt x="33400" y="0"/>
                </a:lnTo>
                <a:lnTo>
                  <a:pt x="33400" y="202311"/>
                </a:lnTo>
                <a:lnTo>
                  <a:pt x="42925" y="202311"/>
                </a:lnTo>
                <a:lnTo>
                  <a:pt x="42925" y="0"/>
                </a:lnTo>
                <a:close/>
              </a:path>
              <a:path w="76200" h="266064">
                <a:moveTo>
                  <a:pt x="76200" y="189611"/>
                </a:moveTo>
                <a:lnTo>
                  <a:pt x="42925" y="189611"/>
                </a:lnTo>
                <a:lnTo>
                  <a:pt x="42925" y="202311"/>
                </a:lnTo>
                <a:lnTo>
                  <a:pt x="69850" y="202311"/>
                </a:lnTo>
                <a:lnTo>
                  <a:pt x="76200" y="189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61998" y="4607496"/>
            <a:ext cx="3017520" cy="3987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280"/>
              </a:spcBef>
            </a:pPr>
            <a:r>
              <a:rPr sz="1600" spc="-25" dirty="0">
                <a:latin typeface="Calibri"/>
                <a:cs typeface="Calibri"/>
              </a:rPr>
              <a:t>Toplam=Toplam+Sayac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64333" y="5969355"/>
            <a:ext cx="1609725" cy="531495"/>
            <a:chOff x="2164333" y="5969355"/>
            <a:chExt cx="1609725" cy="531495"/>
          </a:xfrm>
        </p:grpSpPr>
        <p:sp>
          <p:nvSpPr>
            <p:cNvPr id="28" name="object 28"/>
            <p:cNvSpPr/>
            <p:nvPr/>
          </p:nvSpPr>
          <p:spPr>
            <a:xfrm>
              <a:off x="2164333" y="5969355"/>
              <a:ext cx="1609725" cy="531495"/>
            </a:xfrm>
            <a:custGeom>
              <a:avLst/>
              <a:gdLst/>
              <a:ahLst/>
              <a:cxnLst/>
              <a:rect l="l" t="t" r="r" b="b"/>
              <a:pathLst>
                <a:path w="1609725" h="531495">
                  <a:moveTo>
                    <a:pt x="804545" y="0"/>
                  </a:moveTo>
                  <a:lnTo>
                    <a:pt x="735120" y="975"/>
                  </a:lnTo>
                  <a:lnTo>
                    <a:pt x="667337" y="3848"/>
                  </a:lnTo>
                  <a:lnTo>
                    <a:pt x="601436" y="8539"/>
                  </a:lnTo>
                  <a:lnTo>
                    <a:pt x="537659" y="14968"/>
                  </a:lnTo>
                  <a:lnTo>
                    <a:pt x="476246" y="23055"/>
                  </a:lnTo>
                  <a:lnTo>
                    <a:pt x="417441" y="32721"/>
                  </a:lnTo>
                  <a:lnTo>
                    <a:pt x="361483" y="43885"/>
                  </a:lnTo>
                  <a:lnTo>
                    <a:pt x="308614" y="56469"/>
                  </a:lnTo>
                  <a:lnTo>
                    <a:pt x="259077" y="70391"/>
                  </a:lnTo>
                  <a:lnTo>
                    <a:pt x="213111" y="85573"/>
                  </a:lnTo>
                  <a:lnTo>
                    <a:pt x="170959" y="101935"/>
                  </a:lnTo>
                  <a:lnTo>
                    <a:pt x="132862" y="119396"/>
                  </a:lnTo>
                  <a:lnTo>
                    <a:pt x="99061" y="137878"/>
                  </a:lnTo>
                  <a:lnTo>
                    <a:pt x="45314" y="177582"/>
                  </a:lnTo>
                  <a:lnTo>
                    <a:pt x="11650" y="220410"/>
                  </a:lnTo>
                  <a:lnTo>
                    <a:pt x="0" y="265722"/>
                  </a:lnTo>
                  <a:lnTo>
                    <a:pt x="2952" y="288650"/>
                  </a:lnTo>
                  <a:lnTo>
                    <a:pt x="25851" y="332803"/>
                  </a:lnTo>
                  <a:lnTo>
                    <a:pt x="69798" y="374151"/>
                  </a:lnTo>
                  <a:lnTo>
                    <a:pt x="132862" y="412056"/>
                  </a:lnTo>
                  <a:lnTo>
                    <a:pt x="170959" y="429518"/>
                  </a:lnTo>
                  <a:lnTo>
                    <a:pt x="213111" y="445881"/>
                  </a:lnTo>
                  <a:lnTo>
                    <a:pt x="259077" y="461063"/>
                  </a:lnTo>
                  <a:lnTo>
                    <a:pt x="308614" y="474986"/>
                  </a:lnTo>
                  <a:lnTo>
                    <a:pt x="361483" y="487570"/>
                  </a:lnTo>
                  <a:lnTo>
                    <a:pt x="417441" y="498735"/>
                  </a:lnTo>
                  <a:lnTo>
                    <a:pt x="476246" y="508401"/>
                  </a:lnTo>
                  <a:lnTo>
                    <a:pt x="537659" y="516488"/>
                  </a:lnTo>
                  <a:lnTo>
                    <a:pt x="601436" y="522917"/>
                  </a:lnTo>
                  <a:lnTo>
                    <a:pt x="667337" y="527608"/>
                  </a:lnTo>
                  <a:lnTo>
                    <a:pt x="735120" y="530481"/>
                  </a:lnTo>
                  <a:lnTo>
                    <a:pt x="804545" y="531456"/>
                  </a:lnTo>
                  <a:lnTo>
                    <a:pt x="873970" y="530481"/>
                  </a:lnTo>
                  <a:lnTo>
                    <a:pt x="941756" y="527608"/>
                  </a:lnTo>
                  <a:lnTo>
                    <a:pt x="1007662" y="522917"/>
                  </a:lnTo>
                  <a:lnTo>
                    <a:pt x="1071445" y="516488"/>
                  </a:lnTo>
                  <a:lnTo>
                    <a:pt x="1132864" y="508401"/>
                  </a:lnTo>
                  <a:lnTo>
                    <a:pt x="1191678" y="498735"/>
                  </a:lnTo>
                  <a:lnTo>
                    <a:pt x="1247645" y="487570"/>
                  </a:lnTo>
                  <a:lnTo>
                    <a:pt x="1300523" y="474986"/>
                  </a:lnTo>
                  <a:lnTo>
                    <a:pt x="1350071" y="461063"/>
                  </a:lnTo>
                  <a:lnTo>
                    <a:pt x="1396047" y="445881"/>
                  </a:lnTo>
                  <a:lnTo>
                    <a:pt x="1438209" y="429518"/>
                  </a:lnTo>
                  <a:lnTo>
                    <a:pt x="1476315" y="412056"/>
                  </a:lnTo>
                  <a:lnTo>
                    <a:pt x="1510125" y="393574"/>
                  </a:lnTo>
                  <a:lnTo>
                    <a:pt x="1563887" y="353867"/>
                  </a:lnTo>
                  <a:lnTo>
                    <a:pt x="1597562" y="311037"/>
                  </a:lnTo>
                  <a:lnTo>
                    <a:pt x="1609217" y="265722"/>
                  </a:lnTo>
                  <a:lnTo>
                    <a:pt x="1606263" y="242795"/>
                  </a:lnTo>
                  <a:lnTo>
                    <a:pt x="1583356" y="198645"/>
                  </a:lnTo>
                  <a:lnTo>
                    <a:pt x="1539396" y="157300"/>
                  </a:lnTo>
                  <a:lnTo>
                    <a:pt x="1476315" y="119396"/>
                  </a:lnTo>
                  <a:lnTo>
                    <a:pt x="1438209" y="101935"/>
                  </a:lnTo>
                  <a:lnTo>
                    <a:pt x="1396047" y="85573"/>
                  </a:lnTo>
                  <a:lnTo>
                    <a:pt x="1350071" y="70391"/>
                  </a:lnTo>
                  <a:lnTo>
                    <a:pt x="1300523" y="56469"/>
                  </a:lnTo>
                  <a:lnTo>
                    <a:pt x="1247645" y="43885"/>
                  </a:lnTo>
                  <a:lnTo>
                    <a:pt x="1191678" y="32721"/>
                  </a:lnTo>
                  <a:lnTo>
                    <a:pt x="1132864" y="23055"/>
                  </a:lnTo>
                  <a:lnTo>
                    <a:pt x="1071445" y="14968"/>
                  </a:lnTo>
                  <a:lnTo>
                    <a:pt x="1007662" y="8539"/>
                  </a:lnTo>
                  <a:lnTo>
                    <a:pt x="941756" y="3848"/>
                  </a:lnTo>
                  <a:lnTo>
                    <a:pt x="873970" y="975"/>
                  </a:lnTo>
                  <a:lnTo>
                    <a:pt x="804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64333" y="5969355"/>
              <a:ext cx="1609725" cy="531495"/>
            </a:xfrm>
            <a:custGeom>
              <a:avLst/>
              <a:gdLst/>
              <a:ahLst/>
              <a:cxnLst/>
              <a:rect l="l" t="t" r="r" b="b"/>
              <a:pathLst>
                <a:path w="1609725" h="531495">
                  <a:moveTo>
                    <a:pt x="0" y="265722"/>
                  </a:moveTo>
                  <a:lnTo>
                    <a:pt x="11650" y="220410"/>
                  </a:lnTo>
                  <a:lnTo>
                    <a:pt x="45314" y="177582"/>
                  </a:lnTo>
                  <a:lnTo>
                    <a:pt x="99061" y="137878"/>
                  </a:lnTo>
                  <a:lnTo>
                    <a:pt x="132862" y="119396"/>
                  </a:lnTo>
                  <a:lnTo>
                    <a:pt x="170959" y="101935"/>
                  </a:lnTo>
                  <a:lnTo>
                    <a:pt x="213111" y="85573"/>
                  </a:lnTo>
                  <a:lnTo>
                    <a:pt x="259077" y="70391"/>
                  </a:lnTo>
                  <a:lnTo>
                    <a:pt x="308614" y="56469"/>
                  </a:lnTo>
                  <a:lnTo>
                    <a:pt x="361483" y="43885"/>
                  </a:lnTo>
                  <a:lnTo>
                    <a:pt x="417441" y="32721"/>
                  </a:lnTo>
                  <a:lnTo>
                    <a:pt x="476246" y="23055"/>
                  </a:lnTo>
                  <a:lnTo>
                    <a:pt x="537659" y="14968"/>
                  </a:lnTo>
                  <a:lnTo>
                    <a:pt x="601436" y="8539"/>
                  </a:lnTo>
                  <a:lnTo>
                    <a:pt x="667337" y="3848"/>
                  </a:lnTo>
                  <a:lnTo>
                    <a:pt x="735120" y="975"/>
                  </a:lnTo>
                  <a:lnTo>
                    <a:pt x="804545" y="0"/>
                  </a:lnTo>
                  <a:lnTo>
                    <a:pt x="873970" y="975"/>
                  </a:lnTo>
                  <a:lnTo>
                    <a:pt x="941756" y="3848"/>
                  </a:lnTo>
                  <a:lnTo>
                    <a:pt x="1007662" y="8539"/>
                  </a:lnTo>
                  <a:lnTo>
                    <a:pt x="1071445" y="14968"/>
                  </a:lnTo>
                  <a:lnTo>
                    <a:pt x="1132864" y="23055"/>
                  </a:lnTo>
                  <a:lnTo>
                    <a:pt x="1191678" y="32721"/>
                  </a:lnTo>
                  <a:lnTo>
                    <a:pt x="1247645" y="43885"/>
                  </a:lnTo>
                  <a:lnTo>
                    <a:pt x="1300523" y="56469"/>
                  </a:lnTo>
                  <a:lnTo>
                    <a:pt x="1350071" y="70391"/>
                  </a:lnTo>
                  <a:lnTo>
                    <a:pt x="1396047" y="85573"/>
                  </a:lnTo>
                  <a:lnTo>
                    <a:pt x="1438209" y="101935"/>
                  </a:lnTo>
                  <a:lnTo>
                    <a:pt x="1476315" y="119396"/>
                  </a:lnTo>
                  <a:lnTo>
                    <a:pt x="1510125" y="137878"/>
                  </a:lnTo>
                  <a:lnTo>
                    <a:pt x="1563887" y="177582"/>
                  </a:lnTo>
                  <a:lnTo>
                    <a:pt x="1597562" y="220410"/>
                  </a:lnTo>
                  <a:lnTo>
                    <a:pt x="1609217" y="265722"/>
                  </a:lnTo>
                  <a:lnTo>
                    <a:pt x="1606263" y="288650"/>
                  </a:lnTo>
                  <a:lnTo>
                    <a:pt x="1583356" y="332803"/>
                  </a:lnTo>
                  <a:lnTo>
                    <a:pt x="1539396" y="374151"/>
                  </a:lnTo>
                  <a:lnTo>
                    <a:pt x="1476315" y="412056"/>
                  </a:lnTo>
                  <a:lnTo>
                    <a:pt x="1438209" y="429518"/>
                  </a:lnTo>
                  <a:lnTo>
                    <a:pt x="1396047" y="445881"/>
                  </a:lnTo>
                  <a:lnTo>
                    <a:pt x="1350071" y="461063"/>
                  </a:lnTo>
                  <a:lnTo>
                    <a:pt x="1300523" y="474986"/>
                  </a:lnTo>
                  <a:lnTo>
                    <a:pt x="1247645" y="487570"/>
                  </a:lnTo>
                  <a:lnTo>
                    <a:pt x="1191678" y="498735"/>
                  </a:lnTo>
                  <a:lnTo>
                    <a:pt x="1132864" y="508401"/>
                  </a:lnTo>
                  <a:lnTo>
                    <a:pt x="1071445" y="516488"/>
                  </a:lnTo>
                  <a:lnTo>
                    <a:pt x="1007662" y="522917"/>
                  </a:lnTo>
                  <a:lnTo>
                    <a:pt x="941756" y="527608"/>
                  </a:lnTo>
                  <a:lnTo>
                    <a:pt x="873970" y="530481"/>
                  </a:lnTo>
                  <a:lnTo>
                    <a:pt x="804545" y="531456"/>
                  </a:lnTo>
                  <a:lnTo>
                    <a:pt x="735120" y="530481"/>
                  </a:lnTo>
                  <a:lnTo>
                    <a:pt x="667337" y="527608"/>
                  </a:lnTo>
                  <a:lnTo>
                    <a:pt x="601436" y="522917"/>
                  </a:lnTo>
                  <a:lnTo>
                    <a:pt x="537659" y="516488"/>
                  </a:lnTo>
                  <a:lnTo>
                    <a:pt x="476246" y="508401"/>
                  </a:lnTo>
                  <a:lnTo>
                    <a:pt x="417441" y="498735"/>
                  </a:lnTo>
                  <a:lnTo>
                    <a:pt x="361483" y="487570"/>
                  </a:lnTo>
                  <a:lnTo>
                    <a:pt x="308614" y="474986"/>
                  </a:lnTo>
                  <a:lnTo>
                    <a:pt x="259077" y="461063"/>
                  </a:lnTo>
                  <a:lnTo>
                    <a:pt x="213111" y="445881"/>
                  </a:lnTo>
                  <a:lnTo>
                    <a:pt x="170959" y="429518"/>
                  </a:lnTo>
                  <a:lnTo>
                    <a:pt x="132862" y="412056"/>
                  </a:lnTo>
                  <a:lnTo>
                    <a:pt x="99061" y="393574"/>
                  </a:lnTo>
                  <a:lnTo>
                    <a:pt x="45314" y="353867"/>
                  </a:lnTo>
                  <a:lnTo>
                    <a:pt x="11650" y="311037"/>
                  </a:lnTo>
                  <a:lnTo>
                    <a:pt x="0" y="2657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41881" y="5329020"/>
            <a:ext cx="934719" cy="101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4" dirty="0">
                <a:latin typeface="Calibri"/>
                <a:cs typeface="Calibri"/>
              </a:rPr>
              <a:t>Y</a:t>
            </a:r>
            <a:r>
              <a:rPr sz="1600" spc="-5" dirty="0">
                <a:latin typeface="Calibri"/>
                <a:cs typeface="Calibri"/>
              </a:rPr>
              <a:t>az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0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op</a:t>
            </a:r>
            <a:r>
              <a:rPr sz="1600" spc="-5" dirty="0">
                <a:latin typeface="Calibri"/>
                <a:cs typeface="Calibri"/>
              </a:rPr>
              <a:t>lam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BİTİR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30779" y="5692546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33400" y="189534"/>
                </a:moveTo>
                <a:lnTo>
                  <a:pt x="0" y="189534"/>
                </a:lnTo>
                <a:lnTo>
                  <a:pt x="38100" y="265734"/>
                </a:lnTo>
                <a:lnTo>
                  <a:pt x="69850" y="202234"/>
                </a:lnTo>
                <a:lnTo>
                  <a:pt x="33400" y="202234"/>
                </a:lnTo>
                <a:lnTo>
                  <a:pt x="33400" y="189534"/>
                </a:lnTo>
                <a:close/>
              </a:path>
              <a:path w="76200" h="266064">
                <a:moveTo>
                  <a:pt x="42925" y="0"/>
                </a:moveTo>
                <a:lnTo>
                  <a:pt x="33400" y="0"/>
                </a:lnTo>
                <a:lnTo>
                  <a:pt x="33400" y="202234"/>
                </a:lnTo>
                <a:lnTo>
                  <a:pt x="42925" y="202234"/>
                </a:lnTo>
                <a:lnTo>
                  <a:pt x="42925" y="0"/>
                </a:lnTo>
                <a:close/>
              </a:path>
              <a:path w="76200" h="266064">
                <a:moveTo>
                  <a:pt x="76200" y="189534"/>
                </a:moveTo>
                <a:lnTo>
                  <a:pt x="42925" y="189534"/>
                </a:lnTo>
                <a:lnTo>
                  <a:pt x="42925" y="202234"/>
                </a:lnTo>
                <a:lnTo>
                  <a:pt x="69850" y="202234"/>
                </a:lnTo>
                <a:lnTo>
                  <a:pt x="76200" y="18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56714" y="3611956"/>
            <a:ext cx="125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1070" y="4265422"/>
            <a:ext cx="151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3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923920" y="4335335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33400" y="189611"/>
                </a:moveTo>
                <a:lnTo>
                  <a:pt x="0" y="189611"/>
                </a:lnTo>
                <a:lnTo>
                  <a:pt x="38100" y="265811"/>
                </a:lnTo>
                <a:lnTo>
                  <a:pt x="69850" y="202311"/>
                </a:lnTo>
                <a:lnTo>
                  <a:pt x="33400" y="202311"/>
                </a:lnTo>
                <a:lnTo>
                  <a:pt x="33400" y="189611"/>
                </a:lnTo>
                <a:close/>
              </a:path>
              <a:path w="76200" h="266064">
                <a:moveTo>
                  <a:pt x="42925" y="0"/>
                </a:moveTo>
                <a:lnTo>
                  <a:pt x="33400" y="0"/>
                </a:lnTo>
                <a:lnTo>
                  <a:pt x="33400" y="202311"/>
                </a:lnTo>
                <a:lnTo>
                  <a:pt x="42925" y="202311"/>
                </a:lnTo>
                <a:lnTo>
                  <a:pt x="42925" y="0"/>
                </a:lnTo>
                <a:close/>
              </a:path>
              <a:path w="76200" h="266064">
                <a:moveTo>
                  <a:pt x="76200" y="189611"/>
                </a:moveTo>
                <a:lnTo>
                  <a:pt x="42925" y="189611"/>
                </a:lnTo>
                <a:lnTo>
                  <a:pt x="42925" y="202311"/>
                </a:lnTo>
                <a:lnTo>
                  <a:pt x="69850" y="202311"/>
                </a:lnTo>
                <a:lnTo>
                  <a:pt x="76200" y="189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Düz Bağlayıcı 4"/>
          <p:cNvCxnSpPr>
            <a:endCxn id="36" idx="1"/>
          </p:cNvCxnSpPr>
          <p:nvPr/>
        </p:nvCxnSpPr>
        <p:spPr>
          <a:xfrm>
            <a:off x="1295400" y="5492424"/>
            <a:ext cx="667766" cy="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1295400" y="3876865"/>
            <a:ext cx="0" cy="161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>
            <a:off x="1307364" y="3876865"/>
            <a:ext cx="6677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/>
          <p:nvPr/>
        </p:nvCxnSpPr>
        <p:spPr>
          <a:xfrm>
            <a:off x="5257800" y="2946717"/>
            <a:ext cx="0" cy="18601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/>
          <p:nvPr/>
        </p:nvCxnSpPr>
        <p:spPr>
          <a:xfrm>
            <a:off x="4779518" y="4800599"/>
            <a:ext cx="478282" cy="6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/>
          <p:cNvCxnSpPr>
            <a:endCxn id="15" idx="3"/>
          </p:cNvCxnSpPr>
          <p:nvPr/>
        </p:nvCxnSpPr>
        <p:spPr>
          <a:xfrm flipH="1">
            <a:off x="4578223" y="2946717"/>
            <a:ext cx="679577" cy="0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object 23"/>
          <p:cNvGrpSpPr/>
          <p:nvPr/>
        </p:nvGrpSpPr>
        <p:grpSpPr>
          <a:xfrm>
            <a:off x="2135314" y="1255203"/>
            <a:ext cx="1609725" cy="531495"/>
            <a:chOff x="2164333" y="5969355"/>
            <a:chExt cx="1609725" cy="531495"/>
          </a:xfrm>
        </p:grpSpPr>
        <p:sp>
          <p:nvSpPr>
            <p:cNvPr id="45" name="object 28"/>
            <p:cNvSpPr/>
            <p:nvPr/>
          </p:nvSpPr>
          <p:spPr>
            <a:xfrm>
              <a:off x="2164333" y="5969355"/>
              <a:ext cx="1609725" cy="531495"/>
            </a:xfrm>
            <a:custGeom>
              <a:avLst/>
              <a:gdLst/>
              <a:ahLst/>
              <a:cxnLst/>
              <a:rect l="l" t="t" r="r" b="b"/>
              <a:pathLst>
                <a:path w="1609725" h="531495">
                  <a:moveTo>
                    <a:pt x="804545" y="0"/>
                  </a:moveTo>
                  <a:lnTo>
                    <a:pt x="735120" y="975"/>
                  </a:lnTo>
                  <a:lnTo>
                    <a:pt x="667337" y="3848"/>
                  </a:lnTo>
                  <a:lnTo>
                    <a:pt x="601436" y="8539"/>
                  </a:lnTo>
                  <a:lnTo>
                    <a:pt x="537659" y="14968"/>
                  </a:lnTo>
                  <a:lnTo>
                    <a:pt x="476246" y="23055"/>
                  </a:lnTo>
                  <a:lnTo>
                    <a:pt x="417441" y="32721"/>
                  </a:lnTo>
                  <a:lnTo>
                    <a:pt x="361483" y="43885"/>
                  </a:lnTo>
                  <a:lnTo>
                    <a:pt x="308614" y="56469"/>
                  </a:lnTo>
                  <a:lnTo>
                    <a:pt x="259077" y="70391"/>
                  </a:lnTo>
                  <a:lnTo>
                    <a:pt x="213111" y="85573"/>
                  </a:lnTo>
                  <a:lnTo>
                    <a:pt x="170959" y="101935"/>
                  </a:lnTo>
                  <a:lnTo>
                    <a:pt x="132862" y="119396"/>
                  </a:lnTo>
                  <a:lnTo>
                    <a:pt x="99061" y="137878"/>
                  </a:lnTo>
                  <a:lnTo>
                    <a:pt x="45314" y="177582"/>
                  </a:lnTo>
                  <a:lnTo>
                    <a:pt x="11650" y="220410"/>
                  </a:lnTo>
                  <a:lnTo>
                    <a:pt x="0" y="265722"/>
                  </a:lnTo>
                  <a:lnTo>
                    <a:pt x="2952" y="288650"/>
                  </a:lnTo>
                  <a:lnTo>
                    <a:pt x="25851" y="332803"/>
                  </a:lnTo>
                  <a:lnTo>
                    <a:pt x="69798" y="374151"/>
                  </a:lnTo>
                  <a:lnTo>
                    <a:pt x="132862" y="412056"/>
                  </a:lnTo>
                  <a:lnTo>
                    <a:pt x="170959" y="429518"/>
                  </a:lnTo>
                  <a:lnTo>
                    <a:pt x="213111" y="445881"/>
                  </a:lnTo>
                  <a:lnTo>
                    <a:pt x="259077" y="461063"/>
                  </a:lnTo>
                  <a:lnTo>
                    <a:pt x="308614" y="474986"/>
                  </a:lnTo>
                  <a:lnTo>
                    <a:pt x="361483" y="487570"/>
                  </a:lnTo>
                  <a:lnTo>
                    <a:pt x="417441" y="498735"/>
                  </a:lnTo>
                  <a:lnTo>
                    <a:pt x="476246" y="508401"/>
                  </a:lnTo>
                  <a:lnTo>
                    <a:pt x="537659" y="516488"/>
                  </a:lnTo>
                  <a:lnTo>
                    <a:pt x="601436" y="522917"/>
                  </a:lnTo>
                  <a:lnTo>
                    <a:pt x="667337" y="527608"/>
                  </a:lnTo>
                  <a:lnTo>
                    <a:pt x="735120" y="530481"/>
                  </a:lnTo>
                  <a:lnTo>
                    <a:pt x="804545" y="531456"/>
                  </a:lnTo>
                  <a:lnTo>
                    <a:pt x="873970" y="530481"/>
                  </a:lnTo>
                  <a:lnTo>
                    <a:pt x="941756" y="527608"/>
                  </a:lnTo>
                  <a:lnTo>
                    <a:pt x="1007662" y="522917"/>
                  </a:lnTo>
                  <a:lnTo>
                    <a:pt x="1071445" y="516488"/>
                  </a:lnTo>
                  <a:lnTo>
                    <a:pt x="1132864" y="508401"/>
                  </a:lnTo>
                  <a:lnTo>
                    <a:pt x="1191678" y="498735"/>
                  </a:lnTo>
                  <a:lnTo>
                    <a:pt x="1247645" y="487570"/>
                  </a:lnTo>
                  <a:lnTo>
                    <a:pt x="1300523" y="474986"/>
                  </a:lnTo>
                  <a:lnTo>
                    <a:pt x="1350071" y="461063"/>
                  </a:lnTo>
                  <a:lnTo>
                    <a:pt x="1396047" y="445881"/>
                  </a:lnTo>
                  <a:lnTo>
                    <a:pt x="1438209" y="429518"/>
                  </a:lnTo>
                  <a:lnTo>
                    <a:pt x="1476315" y="412056"/>
                  </a:lnTo>
                  <a:lnTo>
                    <a:pt x="1510125" y="393574"/>
                  </a:lnTo>
                  <a:lnTo>
                    <a:pt x="1563887" y="353867"/>
                  </a:lnTo>
                  <a:lnTo>
                    <a:pt x="1597562" y="311037"/>
                  </a:lnTo>
                  <a:lnTo>
                    <a:pt x="1609217" y="265722"/>
                  </a:lnTo>
                  <a:lnTo>
                    <a:pt x="1606263" y="242795"/>
                  </a:lnTo>
                  <a:lnTo>
                    <a:pt x="1583356" y="198645"/>
                  </a:lnTo>
                  <a:lnTo>
                    <a:pt x="1539396" y="157300"/>
                  </a:lnTo>
                  <a:lnTo>
                    <a:pt x="1476315" y="119396"/>
                  </a:lnTo>
                  <a:lnTo>
                    <a:pt x="1438209" y="101935"/>
                  </a:lnTo>
                  <a:lnTo>
                    <a:pt x="1396047" y="85573"/>
                  </a:lnTo>
                  <a:lnTo>
                    <a:pt x="1350071" y="70391"/>
                  </a:lnTo>
                  <a:lnTo>
                    <a:pt x="1300523" y="56469"/>
                  </a:lnTo>
                  <a:lnTo>
                    <a:pt x="1247645" y="43885"/>
                  </a:lnTo>
                  <a:lnTo>
                    <a:pt x="1191678" y="32721"/>
                  </a:lnTo>
                  <a:lnTo>
                    <a:pt x="1132864" y="23055"/>
                  </a:lnTo>
                  <a:lnTo>
                    <a:pt x="1071445" y="14968"/>
                  </a:lnTo>
                  <a:lnTo>
                    <a:pt x="1007662" y="8539"/>
                  </a:lnTo>
                  <a:lnTo>
                    <a:pt x="941756" y="3848"/>
                  </a:lnTo>
                  <a:lnTo>
                    <a:pt x="873970" y="975"/>
                  </a:lnTo>
                  <a:lnTo>
                    <a:pt x="804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9"/>
            <p:cNvSpPr/>
            <p:nvPr/>
          </p:nvSpPr>
          <p:spPr>
            <a:xfrm>
              <a:off x="2164333" y="5969355"/>
              <a:ext cx="1609725" cy="531495"/>
            </a:xfrm>
            <a:custGeom>
              <a:avLst/>
              <a:gdLst/>
              <a:ahLst/>
              <a:cxnLst/>
              <a:rect l="l" t="t" r="r" b="b"/>
              <a:pathLst>
                <a:path w="1609725" h="531495">
                  <a:moveTo>
                    <a:pt x="0" y="265722"/>
                  </a:moveTo>
                  <a:lnTo>
                    <a:pt x="11650" y="220410"/>
                  </a:lnTo>
                  <a:lnTo>
                    <a:pt x="45314" y="177582"/>
                  </a:lnTo>
                  <a:lnTo>
                    <a:pt x="99061" y="137878"/>
                  </a:lnTo>
                  <a:lnTo>
                    <a:pt x="132862" y="119396"/>
                  </a:lnTo>
                  <a:lnTo>
                    <a:pt x="170959" y="101935"/>
                  </a:lnTo>
                  <a:lnTo>
                    <a:pt x="213111" y="85573"/>
                  </a:lnTo>
                  <a:lnTo>
                    <a:pt x="259077" y="70391"/>
                  </a:lnTo>
                  <a:lnTo>
                    <a:pt x="308614" y="56469"/>
                  </a:lnTo>
                  <a:lnTo>
                    <a:pt x="361483" y="43885"/>
                  </a:lnTo>
                  <a:lnTo>
                    <a:pt x="417441" y="32721"/>
                  </a:lnTo>
                  <a:lnTo>
                    <a:pt x="476246" y="23055"/>
                  </a:lnTo>
                  <a:lnTo>
                    <a:pt x="537659" y="14968"/>
                  </a:lnTo>
                  <a:lnTo>
                    <a:pt x="601436" y="8539"/>
                  </a:lnTo>
                  <a:lnTo>
                    <a:pt x="667337" y="3848"/>
                  </a:lnTo>
                  <a:lnTo>
                    <a:pt x="735120" y="975"/>
                  </a:lnTo>
                  <a:lnTo>
                    <a:pt x="804545" y="0"/>
                  </a:lnTo>
                  <a:lnTo>
                    <a:pt x="873970" y="975"/>
                  </a:lnTo>
                  <a:lnTo>
                    <a:pt x="941756" y="3848"/>
                  </a:lnTo>
                  <a:lnTo>
                    <a:pt x="1007662" y="8539"/>
                  </a:lnTo>
                  <a:lnTo>
                    <a:pt x="1071445" y="14968"/>
                  </a:lnTo>
                  <a:lnTo>
                    <a:pt x="1132864" y="23055"/>
                  </a:lnTo>
                  <a:lnTo>
                    <a:pt x="1191678" y="32721"/>
                  </a:lnTo>
                  <a:lnTo>
                    <a:pt x="1247645" y="43885"/>
                  </a:lnTo>
                  <a:lnTo>
                    <a:pt x="1300523" y="56469"/>
                  </a:lnTo>
                  <a:lnTo>
                    <a:pt x="1350071" y="70391"/>
                  </a:lnTo>
                  <a:lnTo>
                    <a:pt x="1396047" y="85573"/>
                  </a:lnTo>
                  <a:lnTo>
                    <a:pt x="1438209" y="101935"/>
                  </a:lnTo>
                  <a:lnTo>
                    <a:pt x="1476315" y="119396"/>
                  </a:lnTo>
                  <a:lnTo>
                    <a:pt x="1510125" y="137878"/>
                  </a:lnTo>
                  <a:lnTo>
                    <a:pt x="1563887" y="177582"/>
                  </a:lnTo>
                  <a:lnTo>
                    <a:pt x="1597562" y="220410"/>
                  </a:lnTo>
                  <a:lnTo>
                    <a:pt x="1609217" y="265722"/>
                  </a:lnTo>
                  <a:lnTo>
                    <a:pt x="1606263" y="288650"/>
                  </a:lnTo>
                  <a:lnTo>
                    <a:pt x="1583356" y="332803"/>
                  </a:lnTo>
                  <a:lnTo>
                    <a:pt x="1539396" y="374151"/>
                  </a:lnTo>
                  <a:lnTo>
                    <a:pt x="1476315" y="412056"/>
                  </a:lnTo>
                  <a:lnTo>
                    <a:pt x="1438209" y="429518"/>
                  </a:lnTo>
                  <a:lnTo>
                    <a:pt x="1396047" y="445881"/>
                  </a:lnTo>
                  <a:lnTo>
                    <a:pt x="1350071" y="461063"/>
                  </a:lnTo>
                  <a:lnTo>
                    <a:pt x="1300523" y="474986"/>
                  </a:lnTo>
                  <a:lnTo>
                    <a:pt x="1247645" y="487570"/>
                  </a:lnTo>
                  <a:lnTo>
                    <a:pt x="1191678" y="498735"/>
                  </a:lnTo>
                  <a:lnTo>
                    <a:pt x="1132864" y="508401"/>
                  </a:lnTo>
                  <a:lnTo>
                    <a:pt x="1071445" y="516488"/>
                  </a:lnTo>
                  <a:lnTo>
                    <a:pt x="1007662" y="522917"/>
                  </a:lnTo>
                  <a:lnTo>
                    <a:pt x="941756" y="527608"/>
                  </a:lnTo>
                  <a:lnTo>
                    <a:pt x="873970" y="530481"/>
                  </a:lnTo>
                  <a:lnTo>
                    <a:pt x="804545" y="531456"/>
                  </a:lnTo>
                  <a:lnTo>
                    <a:pt x="735120" y="530481"/>
                  </a:lnTo>
                  <a:lnTo>
                    <a:pt x="667337" y="527608"/>
                  </a:lnTo>
                  <a:lnTo>
                    <a:pt x="601436" y="522917"/>
                  </a:lnTo>
                  <a:lnTo>
                    <a:pt x="537659" y="516488"/>
                  </a:lnTo>
                  <a:lnTo>
                    <a:pt x="476246" y="508401"/>
                  </a:lnTo>
                  <a:lnTo>
                    <a:pt x="417441" y="498735"/>
                  </a:lnTo>
                  <a:lnTo>
                    <a:pt x="361483" y="487570"/>
                  </a:lnTo>
                  <a:lnTo>
                    <a:pt x="308614" y="474986"/>
                  </a:lnTo>
                  <a:lnTo>
                    <a:pt x="259077" y="461063"/>
                  </a:lnTo>
                  <a:lnTo>
                    <a:pt x="213111" y="445881"/>
                  </a:lnTo>
                  <a:lnTo>
                    <a:pt x="170959" y="429518"/>
                  </a:lnTo>
                  <a:lnTo>
                    <a:pt x="132862" y="412056"/>
                  </a:lnTo>
                  <a:lnTo>
                    <a:pt x="99061" y="393574"/>
                  </a:lnTo>
                  <a:lnTo>
                    <a:pt x="45314" y="353867"/>
                  </a:lnTo>
                  <a:lnTo>
                    <a:pt x="11650" y="311037"/>
                  </a:lnTo>
                  <a:lnTo>
                    <a:pt x="0" y="26572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6491" y="1398174"/>
            <a:ext cx="547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B</a:t>
            </a:r>
            <a:r>
              <a:rPr sz="1600" spc="-5" dirty="0">
                <a:latin typeface="Calibri"/>
                <a:cs typeface="Calibri"/>
              </a:rPr>
              <a:t>AŞLA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Girilen İki sayıdan büyük olanı ekrana yazdıran algoritmanın akış şemasını/diyagramını çiziniz.</a:t>
            </a:r>
            <a:endParaRPr lang="tr-TR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091158" y="5347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4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913706" y="2514600"/>
            <a:ext cx="5014534" cy="2892148"/>
          </a:xfrm>
        </p:spPr>
        <p:txBody>
          <a:bodyPr>
            <a:normAutofit fontScale="77500" lnSpcReduction="20000"/>
          </a:bodyPr>
          <a:lstStyle/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Sayı1 ve Sayı2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Sayı1 &gt; Sayı2 ise ekrana Sayı1 değerini yazdır. Adım 5’e git.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Değilse ekrana Sayı2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Bitir</a:t>
            </a:r>
            <a:endParaRPr lang="tr-TR" dirty="0"/>
          </a:p>
        </p:txBody>
      </p:sp>
      <p:sp>
        <p:nvSpPr>
          <p:cNvPr id="21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4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8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kış Çizelgesi: Veri 3"/>
          <p:cNvSpPr/>
          <p:nvPr/>
        </p:nvSpPr>
        <p:spPr>
          <a:xfrm>
            <a:off x="1763198" y="2981130"/>
            <a:ext cx="1803516" cy="600862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Sayı1, Sayı2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Akış Çizelgesi: Belge 4"/>
          <p:cNvSpPr/>
          <p:nvPr/>
        </p:nvSpPr>
        <p:spPr>
          <a:xfrm>
            <a:off x="2108083" y="4922560"/>
            <a:ext cx="1067081" cy="55753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Sayı2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Akış Çizelgesi: Karar 5"/>
          <p:cNvSpPr/>
          <p:nvPr/>
        </p:nvSpPr>
        <p:spPr>
          <a:xfrm>
            <a:off x="2224426" y="3851156"/>
            <a:ext cx="828040" cy="82296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kış Çizelgesi: Sonlandırıcı 6"/>
          <p:cNvSpPr/>
          <p:nvPr/>
        </p:nvSpPr>
        <p:spPr>
          <a:xfrm>
            <a:off x="2052816" y="2128884"/>
            <a:ext cx="1224280" cy="4673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Başla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4147951" y="2961858"/>
            <a:ext cx="5014534" cy="2892148"/>
          </a:xfrm>
        </p:spPr>
        <p:txBody>
          <a:bodyPr>
            <a:normAutofit fontScale="77500" lnSpcReduction="20000"/>
          </a:bodyPr>
          <a:lstStyle/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Sayı1 ve Sayı2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Sayı1 &gt; Sayı2 ise ekrana Sayı1 değerini yazdır. Adım 5’e git.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Değilse ekrana Sayı2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Bitir</a:t>
            </a:r>
            <a:endParaRPr lang="tr-TR" dirty="0"/>
          </a:p>
        </p:txBody>
      </p:sp>
      <p:sp>
        <p:nvSpPr>
          <p:cNvPr id="9" name="Akış Çizelgesi: Belge 8"/>
          <p:cNvSpPr/>
          <p:nvPr/>
        </p:nvSpPr>
        <p:spPr>
          <a:xfrm>
            <a:off x="3633703" y="3983871"/>
            <a:ext cx="1067081" cy="55753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0" name="Akış Çizelgesi: Sonlandırıcı 9"/>
          <p:cNvSpPr/>
          <p:nvPr/>
        </p:nvSpPr>
        <p:spPr>
          <a:xfrm>
            <a:off x="2039503" y="5873278"/>
            <a:ext cx="1224280" cy="46736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Bitir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1" name="Düz Ok Bağlayıcısı 10"/>
          <p:cNvCxnSpPr>
            <a:stCxn id="7" idx="2"/>
            <a:endCxn id="4" idx="1"/>
          </p:cNvCxnSpPr>
          <p:nvPr/>
        </p:nvCxnSpPr>
        <p:spPr>
          <a:xfrm>
            <a:off x="2664956" y="2596244"/>
            <a:ext cx="0" cy="384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4" idx="4"/>
          </p:cNvCxnSpPr>
          <p:nvPr/>
        </p:nvCxnSpPr>
        <p:spPr>
          <a:xfrm flipH="1">
            <a:off x="2659263" y="3581992"/>
            <a:ext cx="5693" cy="26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stCxn id="6" idx="2"/>
            <a:endCxn id="5" idx="0"/>
          </p:cNvCxnSpPr>
          <p:nvPr/>
        </p:nvCxnSpPr>
        <p:spPr>
          <a:xfrm>
            <a:off x="2638446" y="4674116"/>
            <a:ext cx="3178" cy="248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>
            <a:endCxn id="10" idx="0"/>
          </p:cNvCxnSpPr>
          <p:nvPr/>
        </p:nvCxnSpPr>
        <p:spPr>
          <a:xfrm>
            <a:off x="2638446" y="5428240"/>
            <a:ext cx="13197" cy="4450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>
            <a:endCxn id="9" idx="1"/>
          </p:cNvCxnSpPr>
          <p:nvPr/>
        </p:nvCxnSpPr>
        <p:spPr>
          <a:xfrm>
            <a:off x="3039269" y="4261585"/>
            <a:ext cx="594434" cy="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3258701" y="6106958"/>
            <a:ext cx="1043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4271664" y="4466100"/>
            <a:ext cx="30201" cy="16408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kdörtgen 17"/>
          <p:cNvSpPr/>
          <p:nvPr/>
        </p:nvSpPr>
        <p:spPr>
          <a:xfrm>
            <a:off x="685800" y="4038600"/>
            <a:ext cx="153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Sayı1 &gt; Sayı2 ?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>
            <a:off x="2692645" y="456870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H</a:t>
            </a:r>
            <a:endParaRPr lang="tr-TR" dirty="0"/>
          </a:p>
        </p:txBody>
      </p:sp>
      <p:sp>
        <p:nvSpPr>
          <p:cNvPr id="20" name="Dikdörtgen 19"/>
          <p:cNvSpPr/>
          <p:nvPr/>
        </p:nvSpPr>
        <p:spPr>
          <a:xfrm>
            <a:off x="3188048" y="388669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E</a:t>
            </a:r>
            <a:endParaRPr lang="tr-TR" dirty="0"/>
          </a:p>
        </p:txBody>
      </p:sp>
      <p:sp>
        <p:nvSpPr>
          <p:cNvPr id="21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4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Girilen sayının üstel değerini alan algoritmanın akış şeması/diyagramını çiziniz.</a:t>
            </a:r>
            <a:endParaRPr lang="tr-TR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091158" y="5347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5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1091158" y="4114800"/>
                <a:ext cx="36475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58" y="4114800"/>
                <a:ext cx="3647504" cy="276999"/>
              </a:xfrm>
              <a:prstGeom prst="rect">
                <a:avLst/>
              </a:prstGeom>
              <a:blipFill>
                <a:blip r:embed="rId2"/>
                <a:stretch>
                  <a:fillRect l="-502" r="-1171" b="-355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Resi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88" y="4461595"/>
            <a:ext cx="2787974" cy="182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1701041" y="4592721"/>
                <a:ext cx="3287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41" y="4592721"/>
                <a:ext cx="3287268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1701041" y="4603214"/>
                <a:ext cx="32872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041" y="4603214"/>
                <a:ext cx="3287268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ikdörtgen 16"/>
          <p:cNvSpPr/>
          <p:nvPr/>
        </p:nvSpPr>
        <p:spPr>
          <a:xfrm>
            <a:off x="5376485" y="4079737"/>
            <a:ext cx="88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Çözüm: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>
                <a:off x="5445969" y="4419703"/>
                <a:ext cx="24069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ç=1</m:t>
                      </m:r>
                    </m:oMath>
                  </m:oMathPara>
                </a14:m>
                <a:endParaRPr lang="tr-T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ç ∗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𝑆𝑎𝑦𝚤</m:t>
                      </m:r>
                    </m:oMath>
                  </m:oMathPara>
                </a14:m>
                <a:endParaRPr lang="tr-TR" b="0" dirty="0" smtClean="0"/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969" y="4419703"/>
                <a:ext cx="2406968" cy="553998"/>
              </a:xfrm>
              <a:prstGeom prst="rect">
                <a:avLst/>
              </a:prstGeom>
              <a:blipFill>
                <a:blip r:embed="rId6"/>
                <a:stretch>
                  <a:fillRect l="-3544" b="-175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/>
              <p:cNvSpPr txBox="1"/>
              <p:nvPr/>
            </p:nvSpPr>
            <p:spPr>
              <a:xfrm>
                <a:off x="7648766" y="4699981"/>
                <a:ext cx="12575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𝑘𝑒𝑧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Metin kutus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66" y="4699981"/>
                <a:ext cx="1257589" cy="27699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Resi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06227" y="4740374"/>
            <a:ext cx="261700" cy="1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İçerik Yer Tutucusu 2"/>
          <p:cNvSpPr txBox="1">
            <a:spLocks/>
          </p:cNvSpPr>
          <p:nvPr/>
        </p:nvSpPr>
        <p:spPr>
          <a:xfrm>
            <a:off x="904310" y="1874517"/>
            <a:ext cx="6791890" cy="38404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sayı ve n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sonuç=1, sayaç=0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sonuç = sonuç*sayı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sayaç = sayaç + 1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sayaç &lt; n ise adım 4’e git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Değilse ekrana sonuç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400" dirty="0" smtClean="0"/>
              <a:t>Bitir</a:t>
            </a:r>
          </a:p>
          <a:p>
            <a:endParaRPr lang="tr-TR" sz="1800" dirty="0"/>
          </a:p>
        </p:txBody>
      </p:sp>
      <p:sp>
        <p:nvSpPr>
          <p:cNvPr id="48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5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66800" y="1752600"/>
            <a:ext cx="7119620" cy="395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984" indent="-515620">
              <a:lnSpc>
                <a:spcPts val="3370"/>
              </a:lnSpc>
              <a:buClr>
                <a:srgbClr val="C3250C"/>
              </a:buClr>
              <a:buSzPct val="128571"/>
              <a:buAutoNum type="arabicPeriod"/>
              <a:tabLst>
                <a:tab pos="51562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Bilgisayar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donanımı</a:t>
            </a:r>
            <a:r>
              <a:rPr sz="2800" spc="6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ve</a:t>
            </a:r>
            <a:r>
              <a:rPr sz="2800" spc="40" dirty="0">
                <a:latin typeface="Microsoft Sans Serif"/>
                <a:cs typeface="Microsoft Sans Serif"/>
              </a:rPr>
              <a:t> yazılımı,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Algoritma</a:t>
            </a:r>
            <a:endParaRPr sz="2800" dirty="0">
              <a:latin typeface="Microsoft Sans Serif"/>
              <a:cs typeface="Microsoft Sans Serif"/>
            </a:endParaRPr>
          </a:p>
          <a:p>
            <a:pPr marL="514984">
              <a:lnSpc>
                <a:spcPts val="3030"/>
              </a:lnSpc>
            </a:pPr>
            <a:r>
              <a:rPr sz="2800" spc="-10" dirty="0">
                <a:latin typeface="Microsoft Sans Serif"/>
                <a:cs typeface="Microsoft Sans Serif"/>
              </a:rPr>
              <a:t>Geliştirme,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30" dirty="0" err="1">
                <a:latin typeface="Microsoft Sans Serif"/>
                <a:cs typeface="Microsoft Sans Serif"/>
              </a:rPr>
              <a:t>Akış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" dirty="0" err="1" smtClean="0">
                <a:latin typeface="Microsoft Sans Serif"/>
                <a:cs typeface="Microsoft Sans Serif"/>
              </a:rPr>
              <a:t>Şemaları</a:t>
            </a:r>
            <a:r>
              <a:rPr lang="tr-TR" sz="2800" spc="10" dirty="0" smtClean="0">
                <a:latin typeface="Microsoft Sans Serif"/>
                <a:cs typeface="Microsoft Sans Serif"/>
              </a:rPr>
              <a:t>, Sözde kod</a:t>
            </a:r>
            <a:endParaRPr sz="2800" dirty="0">
              <a:latin typeface="Microsoft Sans Serif"/>
              <a:cs typeface="Microsoft Sans Serif"/>
            </a:endParaRPr>
          </a:p>
          <a:p>
            <a:pPr marL="514984" indent="-515620">
              <a:lnSpc>
                <a:spcPts val="4079"/>
              </a:lnSpc>
              <a:buClr>
                <a:srgbClr val="C3250C"/>
              </a:buClr>
              <a:buSzPct val="128571"/>
              <a:buAutoNum type="arabicPeriod" startAt="2"/>
              <a:tabLst>
                <a:tab pos="515620" algn="l"/>
              </a:tabLst>
            </a:pPr>
            <a:r>
              <a:rPr sz="2800" dirty="0">
                <a:latin typeface="Microsoft Sans Serif"/>
                <a:cs typeface="Microsoft Sans Serif"/>
              </a:rPr>
              <a:t>Java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lang="tr-TR" sz="2800" spc="-5" dirty="0" smtClean="0">
                <a:latin typeface="Microsoft Sans Serif"/>
                <a:cs typeface="Microsoft Sans Serif"/>
              </a:rPr>
              <a:t>programlama</a:t>
            </a:r>
            <a:endParaRPr sz="2800" dirty="0">
              <a:latin typeface="Microsoft Sans Serif"/>
              <a:cs typeface="Microsoft Sans Serif"/>
            </a:endParaRPr>
          </a:p>
          <a:p>
            <a:pPr marL="514984" marR="287020" indent="-515620">
              <a:lnSpc>
                <a:spcPct val="85900"/>
              </a:lnSpc>
              <a:spcBef>
                <a:spcPts val="445"/>
              </a:spcBef>
              <a:buClr>
                <a:srgbClr val="C3250C"/>
              </a:buClr>
              <a:buSzPct val="128571"/>
              <a:buAutoNum type="arabicPeriod" startAt="2"/>
              <a:tabLst>
                <a:tab pos="5156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Java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Dilinin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35" dirty="0">
                <a:latin typeface="Microsoft Sans Serif"/>
                <a:cs typeface="Microsoft Sans Serif"/>
              </a:rPr>
              <a:t>yapısı, </a:t>
            </a:r>
            <a:r>
              <a:rPr sz="2800" spc="-5" dirty="0">
                <a:latin typeface="Microsoft Sans Serif"/>
                <a:cs typeface="Microsoft Sans Serif"/>
              </a:rPr>
              <a:t>veri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türleri,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20" dirty="0" err="1">
                <a:latin typeface="Microsoft Sans Serif"/>
                <a:cs typeface="Microsoft Sans Serif"/>
              </a:rPr>
              <a:t>giriş</a:t>
            </a:r>
            <a:r>
              <a:rPr sz="2800" spc="20" dirty="0">
                <a:latin typeface="Microsoft Sans Serif"/>
                <a:cs typeface="Microsoft Sans Serif"/>
              </a:rPr>
              <a:t>/</a:t>
            </a:r>
            <a:r>
              <a:rPr sz="2800" spc="20" dirty="0" err="1">
                <a:latin typeface="Microsoft Sans Serif"/>
                <a:cs typeface="Microsoft Sans Serif"/>
              </a:rPr>
              <a:t>çıkış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5" dirty="0" err="1" smtClean="0">
                <a:latin typeface="Microsoft Sans Serif"/>
                <a:cs typeface="Microsoft Sans Serif"/>
              </a:rPr>
              <a:t>fonksiyonları</a:t>
            </a:r>
            <a:endParaRPr lang="tr-TR" sz="2800" spc="5" dirty="0" smtClean="0">
              <a:latin typeface="Microsoft Sans Serif"/>
              <a:cs typeface="Microsoft Sans Serif"/>
            </a:endParaRPr>
          </a:p>
          <a:p>
            <a:pPr marL="514984" marR="287020" indent="-515620">
              <a:lnSpc>
                <a:spcPct val="85900"/>
              </a:lnSpc>
              <a:spcBef>
                <a:spcPts val="445"/>
              </a:spcBef>
              <a:buClr>
                <a:srgbClr val="C3250C"/>
              </a:buClr>
              <a:buSzPct val="128571"/>
              <a:buAutoNum type="arabicPeriod" startAt="2"/>
              <a:tabLst>
                <a:tab pos="515620" algn="l"/>
              </a:tabLst>
            </a:pPr>
            <a:r>
              <a:rPr lang="tr-TR" sz="2800" spc="5" dirty="0" smtClean="0">
                <a:latin typeface="Microsoft Sans Serif"/>
                <a:cs typeface="Microsoft Sans Serif"/>
              </a:rPr>
              <a:t>Değişkenler, </a:t>
            </a:r>
            <a:r>
              <a:rPr sz="2800" spc="30" dirty="0" err="1" smtClean="0">
                <a:latin typeface="Microsoft Sans Serif"/>
                <a:cs typeface="Microsoft Sans Serif"/>
              </a:rPr>
              <a:t>Akış</a:t>
            </a:r>
            <a:r>
              <a:rPr sz="2800" spc="25" dirty="0" smtClean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Kontrol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(karar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yapıları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ve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döngüler)</a:t>
            </a:r>
            <a:endParaRPr sz="2800" dirty="0">
              <a:latin typeface="Microsoft Sans Serif"/>
              <a:cs typeface="Microsoft Sans Serif"/>
            </a:endParaRPr>
          </a:p>
          <a:p>
            <a:pPr marL="514984" indent="-515620">
              <a:lnSpc>
                <a:spcPts val="3995"/>
              </a:lnSpc>
              <a:buClr>
                <a:srgbClr val="C3250C"/>
              </a:buClr>
              <a:buSzPct val="128571"/>
              <a:buAutoNum type="arabicPeriod" startAt="2"/>
              <a:tabLst>
                <a:tab pos="515620" algn="l"/>
              </a:tabLst>
            </a:pPr>
            <a:r>
              <a:rPr lang="tr-TR" sz="2800" spc="-10" dirty="0" smtClean="0">
                <a:latin typeface="Microsoft Sans Serif"/>
                <a:cs typeface="Microsoft Sans Serif"/>
              </a:rPr>
              <a:t>Tek boyutlu ve çok boyutlu d</a:t>
            </a:r>
            <a:r>
              <a:rPr sz="2800" spc="-10" dirty="0" err="1" smtClean="0">
                <a:latin typeface="Microsoft Sans Serif"/>
                <a:cs typeface="Microsoft Sans Serif"/>
              </a:rPr>
              <a:t>iziler</a:t>
            </a:r>
            <a:endParaRPr sz="2800" dirty="0">
              <a:latin typeface="Microsoft Sans Serif"/>
              <a:cs typeface="Microsoft Sans Serif"/>
            </a:endParaRPr>
          </a:p>
          <a:p>
            <a:pPr marL="514984" indent="-515620">
              <a:lnSpc>
                <a:spcPts val="4000"/>
              </a:lnSpc>
              <a:buClr>
                <a:srgbClr val="C3250C"/>
              </a:buClr>
              <a:buSzPct val="128571"/>
              <a:buAutoNum type="arabicPeriod" startAt="2"/>
              <a:tabLst>
                <a:tab pos="515620" algn="l"/>
              </a:tabLst>
            </a:pPr>
            <a:r>
              <a:rPr sz="2800" spc="-5" dirty="0">
                <a:latin typeface="Microsoft Sans Serif"/>
                <a:cs typeface="Microsoft Sans Serif"/>
              </a:rPr>
              <a:t>Metotlar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 err="1">
                <a:latin typeface="Microsoft Sans Serif"/>
                <a:cs typeface="Microsoft Sans Serif"/>
              </a:rPr>
              <a:t>ve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30" dirty="0" err="1" smtClean="0">
                <a:latin typeface="Microsoft Sans Serif"/>
                <a:cs typeface="Microsoft Sans Serif"/>
              </a:rPr>
              <a:t>Sınıflar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  <a:cs typeface="Arial" panose="020B0604020202020204" pitchFamily="34" charset="0"/>
              </a:rPr>
              <a:t>DERS İçeriği </a:t>
            </a:r>
            <a:endParaRPr lang="tr-TR" sz="48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Düz Ok Bağlayıcısı 25"/>
          <p:cNvCxnSpPr/>
          <p:nvPr/>
        </p:nvCxnSpPr>
        <p:spPr>
          <a:xfrm>
            <a:off x="2295651" y="2911062"/>
            <a:ext cx="1" cy="353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kış Çizelgesi: Veri 26"/>
          <p:cNvSpPr/>
          <p:nvPr/>
        </p:nvSpPr>
        <p:spPr>
          <a:xfrm>
            <a:off x="1484250" y="2639400"/>
            <a:ext cx="1780259" cy="39093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sayı, 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8" name="Akış Çizelgesi: Belge 27"/>
          <p:cNvSpPr/>
          <p:nvPr/>
        </p:nvSpPr>
        <p:spPr>
          <a:xfrm>
            <a:off x="1836420" y="5537624"/>
            <a:ext cx="1067081" cy="47149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Akış Çizelgesi: Sonlandırıcı 28"/>
          <p:cNvSpPr/>
          <p:nvPr/>
        </p:nvSpPr>
        <p:spPr>
          <a:xfrm>
            <a:off x="1905000" y="2133600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Başla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0" name="Düz Ok Bağlayıcısı 29"/>
          <p:cNvCxnSpPr>
            <a:stCxn id="29" idx="2"/>
            <a:endCxn id="27" idx="1"/>
          </p:cNvCxnSpPr>
          <p:nvPr/>
        </p:nvCxnSpPr>
        <p:spPr>
          <a:xfrm flipH="1">
            <a:off x="2374380" y="2468481"/>
            <a:ext cx="2024" cy="170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H="1">
            <a:off x="3748227" y="4000989"/>
            <a:ext cx="2417" cy="1131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/>
          <p:cNvSpPr/>
          <p:nvPr/>
        </p:nvSpPr>
        <p:spPr>
          <a:xfrm>
            <a:off x="2307505" y="520918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H</a:t>
            </a:r>
            <a:endParaRPr lang="tr-TR" dirty="0"/>
          </a:p>
        </p:txBody>
      </p:sp>
      <p:sp>
        <p:nvSpPr>
          <p:cNvPr id="33" name="Dikdörtgen 32"/>
          <p:cNvSpPr/>
          <p:nvPr/>
        </p:nvSpPr>
        <p:spPr>
          <a:xfrm>
            <a:off x="2638156" y="482203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E</a:t>
            </a:r>
            <a:endParaRPr lang="tr-TR" dirty="0"/>
          </a:p>
        </p:txBody>
      </p:sp>
      <p:sp>
        <p:nvSpPr>
          <p:cNvPr id="34" name="İçerik Yer Tutucusu 2"/>
          <p:cNvSpPr txBox="1">
            <a:spLocks/>
          </p:cNvSpPr>
          <p:nvPr/>
        </p:nvSpPr>
        <p:spPr>
          <a:xfrm>
            <a:off x="3872685" y="2324242"/>
            <a:ext cx="4660888" cy="29022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Başla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sayı ve n değerlerini oku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sonuç=1, sayaç=0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sonuç = sonuç*sayı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sayaç = sayaç + 1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sayaç &lt; n ise adım 4’e git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Değilse ekrana sonuç değerini yazdır</a:t>
            </a:r>
          </a:p>
          <a:p>
            <a:pPr marL="1227138" indent="-514350">
              <a:buFont typeface="+mj-lt"/>
              <a:buAutoNum type="arabicPeriod"/>
            </a:pPr>
            <a:r>
              <a:rPr lang="tr-TR" dirty="0" smtClean="0"/>
              <a:t>Bitir</a:t>
            </a:r>
          </a:p>
          <a:p>
            <a:endParaRPr lang="tr-TR" sz="1600" dirty="0"/>
          </a:p>
        </p:txBody>
      </p:sp>
      <p:sp>
        <p:nvSpPr>
          <p:cNvPr id="35" name="Dikdörtgen 34"/>
          <p:cNvSpPr/>
          <p:nvPr/>
        </p:nvSpPr>
        <p:spPr>
          <a:xfrm>
            <a:off x="1208714" y="3273415"/>
            <a:ext cx="2229508" cy="368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1, sayaç = 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1241214" y="3825288"/>
            <a:ext cx="2164508" cy="35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sonuç*sayı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7" name="Dikdörtgen 36"/>
          <p:cNvSpPr/>
          <p:nvPr/>
        </p:nvSpPr>
        <p:spPr>
          <a:xfrm>
            <a:off x="1238797" y="4333664"/>
            <a:ext cx="2164508" cy="36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sayaç = sayaç+1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8" name="Akış Çizelgesi: Karar 37"/>
          <p:cNvSpPr/>
          <p:nvPr/>
        </p:nvSpPr>
        <p:spPr>
          <a:xfrm>
            <a:off x="2009465" y="4861641"/>
            <a:ext cx="567538" cy="542052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Akış Çizelgesi: Sonlandırıcı 38"/>
          <p:cNvSpPr/>
          <p:nvPr/>
        </p:nvSpPr>
        <p:spPr>
          <a:xfrm>
            <a:off x="1816996" y="6143051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Bitir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0" name="Düz Bağlayıcı 39"/>
          <p:cNvCxnSpPr>
            <a:endCxn id="38" idx="3"/>
          </p:cNvCxnSpPr>
          <p:nvPr/>
        </p:nvCxnSpPr>
        <p:spPr>
          <a:xfrm flipH="1">
            <a:off x="2577003" y="5124083"/>
            <a:ext cx="1171224" cy="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Ok Bağlayıcısı 40"/>
          <p:cNvCxnSpPr>
            <a:endCxn id="36" idx="3"/>
          </p:cNvCxnSpPr>
          <p:nvPr/>
        </p:nvCxnSpPr>
        <p:spPr>
          <a:xfrm flipH="1">
            <a:off x="3405722" y="4000989"/>
            <a:ext cx="344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35" idx="2"/>
            <a:endCxn id="36" idx="0"/>
          </p:cNvCxnSpPr>
          <p:nvPr/>
        </p:nvCxnSpPr>
        <p:spPr>
          <a:xfrm>
            <a:off x="2323468" y="3642006"/>
            <a:ext cx="0" cy="1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endCxn id="37" idx="0"/>
          </p:cNvCxnSpPr>
          <p:nvPr/>
        </p:nvCxnSpPr>
        <p:spPr>
          <a:xfrm flipH="1">
            <a:off x="2321051" y="4175913"/>
            <a:ext cx="2417" cy="15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/>
          <p:nvPr/>
        </p:nvCxnSpPr>
        <p:spPr>
          <a:xfrm flipH="1">
            <a:off x="2293234" y="4710148"/>
            <a:ext cx="2417" cy="15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/>
          <p:nvPr/>
        </p:nvCxnSpPr>
        <p:spPr>
          <a:xfrm flipH="1">
            <a:off x="2290817" y="5397435"/>
            <a:ext cx="2417" cy="15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 flipH="1">
            <a:off x="2288400" y="5989716"/>
            <a:ext cx="2417" cy="15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kdörtgen 46"/>
          <p:cNvSpPr/>
          <p:nvPr/>
        </p:nvSpPr>
        <p:spPr>
          <a:xfrm>
            <a:off x="833555" y="4885785"/>
            <a:ext cx="11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sayaç &lt; n ?</a:t>
            </a:r>
            <a:endParaRPr lang="tr-TR" dirty="0"/>
          </a:p>
        </p:txBody>
      </p:sp>
      <p:sp>
        <p:nvSpPr>
          <p:cNvPr id="48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5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Düz Ok Bağlayıcısı 3"/>
          <p:cNvCxnSpPr/>
          <p:nvPr/>
        </p:nvCxnSpPr>
        <p:spPr>
          <a:xfrm>
            <a:off x="6940285" y="2938661"/>
            <a:ext cx="1" cy="3531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kış Çizelgesi: Veri 4"/>
          <p:cNvSpPr/>
          <p:nvPr/>
        </p:nvSpPr>
        <p:spPr>
          <a:xfrm>
            <a:off x="6128884" y="2666999"/>
            <a:ext cx="1780259" cy="39093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sayı, 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Akış Çizelgesi: Belge 5"/>
          <p:cNvSpPr/>
          <p:nvPr/>
        </p:nvSpPr>
        <p:spPr>
          <a:xfrm>
            <a:off x="7190071" y="5304965"/>
            <a:ext cx="1067081" cy="47149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Akış Çizelgesi: Sonlandırıcı 6"/>
          <p:cNvSpPr/>
          <p:nvPr/>
        </p:nvSpPr>
        <p:spPr>
          <a:xfrm>
            <a:off x="6549634" y="2161199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Başla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8" name="Düz Ok Bağlayıcısı 7"/>
          <p:cNvCxnSpPr>
            <a:stCxn id="7" idx="2"/>
            <a:endCxn id="5" idx="1"/>
          </p:cNvCxnSpPr>
          <p:nvPr/>
        </p:nvCxnSpPr>
        <p:spPr>
          <a:xfrm flipH="1">
            <a:off x="7019014" y="2496080"/>
            <a:ext cx="2024" cy="170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6353969" y="5005412"/>
            <a:ext cx="3284" cy="1940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kdörtgen 9"/>
          <p:cNvSpPr/>
          <p:nvPr/>
        </p:nvSpPr>
        <p:spPr>
          <a:xfrm>
            <a:off x="5853348" y="3301014"/>
            <a:ext cx="2229508" cy="368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1, sayaç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5335693" y="4699121"/>
            <a:ext cx="2164508" cy="35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sonuç*sayı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2" name="Akış Çizelgesi: Sonlandırıcı 11"/>
          <p:cNvSpPr/>
          <p:nvPr/>
        </p:nvSpPr>
        <p:spPr>
          <a:xfrm>
            <a:off x="7252208" y="5910809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Bitir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3" name="Düz Ok Bağlayıcısı 12"/>
          <p:cNvCxnSpPr>
            <a:stCxn id="10" idx="2"/>
            <a:endCxn id="11" idx="0"/>
          </p:cNvCxnSpPr>
          <p:nvPr/>
        </p:nvCxnSpPr>
        <p:spPr>
          <a:xfrm>
            <a:off x="6968102" y="3669605"/>
            <a:ext cx="0" cy="1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>
            <a:off x="6347043" y="4459919"/>
            <a:ext cx="223" cy="241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7716138" y="4444679"/>
            <a:ext cx="7474" cy="841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H="1">
            <a:off x="7723612" y="5757474"/>
            <a:ext cx="2417" cy="15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5796584" y="3885879"/>
            <a:ext cx="2195699" cy="55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Akış Çizelgesi: Karar 17"/>
          <p:cNvSpPr/>
          <p:nvPr/>
        </p:nvSpPr>
        <p:spPr>
          <a:xfrm>
            <a:off x="5501945" y="3878259"/>
            <a:ext cx="609600" cy="57912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Akış Çizelgesi: Karar 18"/>
          <p:cNvSpPr/>
          <p:nvPr/>
        </p:nvSpPr>
        <p:spPr>
          <a:xfrm>
            <a:off x="7687482" y="3885879"/>
            <a:ext cx="599440" cy="57404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0" name="Düz Bağlayıcı 19"/>
          <p:cNvCxnSpPr>
            <a:stCxn id="18" idx="1"/>
            <a:endCxn id="18" idx="2"/>
          </p:cNvCxnSpPr>
          <p:nvPr/>
        </p:nvCxnSpPr>
        <p:spPr>
          <a:xfrm>
            <a:off x="5501945" y="4167819"/>
            <a:ext cx="304800" cy="289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>
            <a:stCxn id="18" idx="1"/>
            <a:endCxn id="18" idx="0"/>
          </p:cNvCxnSpPr>
          <p:nvPr/>
        </p:nvCxnSpPr>
        <p:spPr>
          <a:xfrm flipV="1">
            <a:off x="5501945" y="3878259"/>
            <a:ext cx="304800" cy="289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>
            <a:stCxn id="19" idx="0"/>
            <a:endCxn id="19" idx="3"/>
          </p:cNvCxnSpPr>
          <p:nvPr/>
        </p:nvCxnSpPr>
        <p:spPr>
          <a:xfrm>
            <a:off x="7987202" y="3885879"/>
            <a:ext cx="299720" cy="28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>
            <a:stCxn id="19" idx="2"/>
            <a:endCxn id="19" idx="3"/>
          </p:cNvCxnSpPr>
          <p:nvPr/>
        </p:nvCxnSpPr>
        <p:spPr>
          <a:xfrm flipV="1">
            <a:off x="7987202" y="4172899"/>
            <a:ext cx="299720" cy="28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kdörtgen 23"/>
          <p:cNvSpPr/>
          <p:nvPr/>
        </p:nvSpPr>
        <p:spPr>
          <a:xfrm>
            <a:off x="5551957" y="3974156"/>
            <a:ext cx="2739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sayaç = 0; sayaç&lt;n; sayaç++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5" name="Düz Bağlayıcı 24"/>
          <p:cNvCxnSpPr/>
          <p:nvPr/>
        </p:nvCxnSpPr>
        <p:spPr>
          <a:xfrm flipH="1">
            <a:off x="5044023" y="5192699"/>
            <a:ext cx="13132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Bağlayıcı 25"/>
          <p:cNvCxnSpPr/>
          <p:nvPr/>
        </p:nvCxnSpPr>
        <p:spPr>
          <a:xfrm>
            <a:off x="5044023" y="4167819"/>
            <a:ext cx="0" cy="1031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endCxn id="18" idx="1"/>
          </p:cNvCxnSpPr>
          <p:nvPr/>
        </p:nvCxnSpPr>
        <p:spPr>
          <a:xfrm flipV="1">
            <a:off x="5042322" y="4167819"/>
            <a:ext cx="459623" cy="5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2413661" y="2938662"/>
            <a:ext cx="1" cy="353179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Veri 28"/>
          <p:cNvSpPr/>
          <p:nvPr/>
        </p:nvSpPr>
        <p:spPr>
          <a:xfrm>
            <a:off x="1602260" y="2667000"/>
            <a:ext cx="1780259" cy="39093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sayı, 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0" name="Akış Çizelgesi: Belge 29"/>
          <p:cNvSpPr/>
          <p:nvPr/>
        </p:nvSpPr>
        <p:spPr>
          <a:xfrm>
            <a:off x="1954430" y="5565224"/>
            <a:ext cx="1067081" cy="471496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1" name="Akış Çizelgesi: Sonlandırıcı 30"/>
          <p:cNvSpPr/>
          <p:nvPr/>
        </p:nvSpPr>
        <p:spPr>
          <a:xfrm>
            <a:off x="2023010" y="2161200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Başla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2" name="Düz Ok Bağlayıcısı 31"/>
          <p:cNvCxnSpPr>
            <a:stCxn id="31" idx="2"/>
            <a:endCxn id="29" idx="1"/>
          </p:cNvCxnSpPr>
          <p:nvPr/>
        </p:nvCxnSpPr>
        <p:spPr>
          <a:xfrm flipH="1">
            <a:off x="2492390" y="2496081"/>
            <a:ext cx="2024" cy="170919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/>
          <p:cNvCxnSpPr/>
          <p:nvPr/>
        </p:nvCxnSpPr>
        <p:spPr>
          <a:xfrm flipH="1">
            <a:off x="3867239" y="4026414"/>
            <a:ext cx="2417" cy="1131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kdörtgen 33"/>
          <p:cNvSpPr/>
          <p:nvPr/>
        </p:nvSpPr>
        <p:spPr>
          <a:xfrm>
            <a:off x="2425515" y="523678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H</a:t>
            </a:r>
            <a:endParaRPr lang="tr-TR" dirty="0"/>
          </a:p>
        </p:txBody>
      </p:sp>
      <p:sp>
        <p:nvSpPr>
          <p:cNvPr id="35" name="Dikdörtgen 34"/>
          <p:cNvSpPr/>
          <p:nvPr/>
        </p:nvSpPr>
        <p:spPr>
          <a:xfrm>
            <a:off x="2756166" y="484963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E</a:t>
            </a:r>
            <a:endParaRPr lang="tr-TR" dirty="0"/>
          </a:p>
        </p:txBody>
      </p:sp>
      <p:sp>
        <p:nvSpPr>
          <p:cNvPr id="36" name="Dikdörtgen 35"/>
          <p:cNvSpPr/>
          <p:nvPr/>
        </p:nvSpPr>
        <p:spPr>
          <a:xfrm>
            <a:off x="1326724" y="3301015"/>
            <a:ext cx="2229508" cy="368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1, sayaç = 0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7" name="Dikdörtgen 36"/>
          <p:cNvSpPr/>
          <p:nvPr/>
        </p:nvSpPr>
        <p:spPr>
          <a:xfrm>
            <a:off x="1359224" y="3852888"/>
            <a:ext cx="2164508" cy="35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sonuç = sonuç*sayı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8" name="Dikdörtgen 37"/>
          <p:cNvSpPr/>
          <p:nvPr/>
        </p:nvSpPr>
        <p:spPr>
          <a:xfrm>
            <a:off x="1356807" y="4361264"/>
            <a:ext cx="2164508" cy="369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sayaç = sayaç+1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9" name="Akış Çizelgesi: Karar 38"/>
          <p:cNvSpPr/>
          <p:nvPr/>
        </p:nvSpPr>
        <p:spPr>
          <a:xfrm>
            <a:off x="2127475" y="4889241"/>
            <a:ext cx="567538" cy="542052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Akış Çizelgesi: Sonlandırıcı 39"/>
          <p:cNvSpPr/>
          <p:nvPr/>
        </p:nvSpPr>
        <p:spPr>
          <a:xfrm>
            <a:off x="1935006" y="6170651"/>
            <a:ext cx="942808" cy="33488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Bitir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1" name="Düz Bağlayıcı 40"/>
          <p:cNvCxnSpPr>
            <a:endCxn id="39" idx="3"/>
          </p:cNvCxnSpPr>
          <p:nvPr/>
        </p:nvCxnSpPr>
        <p:spPr>
          <a:xfrm flipH="1">
            <a:off x="2695013" y="5151683"/>
            <a:ext cx="1171224" cy="85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endCxn id="37" idx="3"/>
          </p:cNvCxnSpPr>
          <p:nvPr/>
        </p:nvCxnSpPr>
        <p:spPr>
          <a:xfrm flipH="1">
            <a:off x="3523732" y="4028589"/>
            <a:ext cx="344922" cy="0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36" idx="2"/>
            <a:endCxn id="37" idx="0"/>
          </p:cNvCxnSpPr>
          <p:nvPr/>
        </p:nvCxnSpPr>
        <p:spPr>
          <a:xfrm>
            <a:off x="2441478" y="3669606"/>
            <a:ext cx="0" cy="183282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>
            <a:endCxn id="38" idx="0"/>
          </p:cNvCxnSpPr>
          <p:nvPr/>
        </p:nvCxnSpPr>
        <p:spPr>
          <a:xfrm flipH="1">
            <a:off x="2439061" y="4203513"/>
            <a:ext cx="2417" cy="157751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/>
          <p:nvPr/>
        </p:nvCxnSpPr>
        <p:spPr>
          <a:xfrm flipH="1">
            <a:off x="2411244" y="4737748"/>
            <a:ext cx="2417" cy="157751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/>
          <p:nvPr/>
        </p:nvCxnSpPr>
        <p:spPr>
          <a:xfrm flipH="1">
            <a:off x="2408827" y="5425035"/>
            <a:ext cx="2417" cy="157751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Ok Bağlayıcısı 46"/>
          <p:cNvCxnSpPr/>
          <p:nvPr/>
        </p:nvCxnSpPr>
        <p:spPr>
          <a:xfrm flipH="1">
            <a:off x="2406410" y="6017316"/>
            <a:ext cx="2417" cy="157751"/>
          </a:xfrm>
          <a:prstGeom prst="straightConnector1">
            <a:avLst/>
          </a:prstGeom>
          <a:ln w="1587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 47"/>
          <p:cNvSpPr/>
          <p:nvPr/>
        </p:nvSpPr>
        <p:spPr>
          <a:xfrm>
            <a:off x="955459" y="4973426"/>
            <a:ext cx="119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sayaç &lt; n ?</a:t>
            </a:r>
            <a:endParaRPr lang="tr-TR" dirty="0"/>
          </a:p>
        </p:txBody>
      </p:sp>
      <p:sp>
        <p:nvSpPr>
          <p:cNvPr id="49" name="Dikdörtgen 48"/>
          <p:cNvSpPr/>
          <p:nvPr/>
        </p:nvSpPr>
        <p:spPr>
          <a:xfrm>
            <a:off x="4362797" y="394295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=</a:t>
            </a:r>
            <a:endParaRPr lang="tr-TR" dirty="0"/>
          </a:p>
        </p:txBody>
      </p:sp>
      <p:sp>
        <p:nvSpPr>
          <p:cNvPr id="50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Örnek 5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nvan 1"/>
          <p:cNvSpPr txBox="1">
            <a:spLocks/>
          </p:cNvSpPr>
          <p:nvPr/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ödev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51" name="İçerik Yer Tutucusu 2"/>
          <p:cNvSpPr txBox="1">
            <a:spLocks/>
          </p:cNvSpPr>
          <p:nvPr/>
        </p:nvSpPr>
        <p:spPr>
          <a:xfrm>
            <a:off x="1091158" y="4022666"/>
            <a:ext cx="6791890" cy="38404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7138" indent="-514350">
              <a:buFont typeface="+mj-lt"/>
              <a:buAutoNum type="arabicPeriod"/>
            </a:pPr>
            <a:endParaRPr lang="tr-TR" sz="2800" dirty="0" smtClean="0"/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Temel kod blokları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Akış şemalarının koda dönüştürülmesi</a:t>
            </a:r>
          </a:p>
          <a:p>
            <a:endParaRPr lang="tr-TR" dirty="0"/>
          </a:p>
        </p:txBody>
      </p:sp>
      <p:sp>
        <p:nvSpPr>
          <p:cNvPr id="52" name="Unvan 1"/>
          <p:cNvSpPr txBox="1">
            <a:spLocks/>
          </p:cNvSpPr>
          <p:nvPr/>
        </p:nvSpPr>
        <p:spPr>
          <a:xfrm>
            <a:off x="948283" y="3505200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Gelecek hafta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53" name="İçerik Yer Tutucusu 2"/>
          <p:cNvSpPr txBox="1">
            <a:spLocks/>
          </p:cNvSpPr>
          <p:nvPr/>
        </p:nvSpPr>
        <p:spPr>
          <a:xfrm>
            <a:off x="1091158" y="899674"/>
            <a:ext cx="7900442" cy="384048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27138" indent="-514350">
              <a:buFont typeface="+mj-lt"/>
              <a:buAutoNum type="arabicPeriod"/>
            </a:pPr>
            <a:endParaRPr lang="tr-TR" sz="2800" dirty="0" smtClean="0"/>
          </a:p>
          <a:p>
            <a:pPr marL="1227138" indent="-514350">
              <a:buFont typeface="+mj-lt"/>
              <a:buAutoNum type="arabicPeriod"/>
            </a:pPr>
            <a:r>
              <a:rPr lang="tr-TR" sz="2800" dirty="0" err="1" smtClean="0"/>
              <a:t>Netbeans</a:t>
            </a:r>
            <a:r>
              <a:rPr lang="tr-TR" sz="2800" dirty="0" smtClean="0"/>
              <a:t> kurulumu</a:t>
            </a:r>
          </a:p>
          <a:p>
            <a:pPr marL="1227138" indent="-514350">
              <a:buFont typeface="+mj-lt"/>
              <a:buAutoNum type="arabicPeriod"/>
            </a:pPr>
            <a:r>
              <a:rPr lang="tr-TR" sz="2800" dirty="0" smtClean="0"/>
              <a:t>İnternetten akış şemaları örnekleri araştırma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31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Algoritma 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19200"/>
            <a:ext cx="7633742" cy="4343400"/>
          </a:xfrm>
        </p:spPr>
        <p:txBody>
          <a:bodyPr>
            <a:normAutofit/>
          </a:bodyPr>
          <a:lstStyle/>
          <a:p>
            <a:r>
              <a:rPr lang="tr-TR" sz="24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Algoritma </a:t>
            </a: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belirli bir işi yapmak için tasarlanmış; giriş-çıkışları belirli, kesinlik içeren sıralı ve sonlu adımlar kümesidir. </a:t>
            </a:r>
            <a:endParaRPr lang="tr-TR" sz="24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4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Yönlendirme, yol gösterme, tarif </a:t>
            </a:r>
            <a:r>
              <a:rPr lang="tr-TR" sz="2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(kabiliyetlerine göre</a:t>
            </a:r>
            <a:r>
              <a:rPr lang="tr-TR" sz="22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tr-TR" sz="24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tr-TR" sz="22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İnsan: yürüme, hareket - Yemek tarifi, Yol tarifi</a:t>
            </a:r>
            <a:endParaRPr lang="tr-TR" dirty="0" smtClean="0"/>
          </a:p>
          <a:p>
            <a:pPr lvl="1"/>
            <a:r>
              <a:rPr lang="tr-TR" sz="22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Bilgisayar: okuma, yazma, karşılaştırma, aritmetik işlemler</a:t>
            </a:r>
          </a:p>
        </p:txBody>
      </p:sp>
      <p:pic>
        <p:nvPicPr>
          <p:cNvPr id="2050" name="Picture 2" descr="10 Best Coding Games to Advance Your Programming Skills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23" y="4495800"/>
            <a:ext cx="6922496" cy="312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48283" y="1371600"/>
            <a:ext cx="7653020" cy="1446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20"/>
              </a:spcBef>
            </a:pPr>
            <a:r>
              <a:rPr sz="3100" spc="5" dirty="0" smtClean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Donanım</a:t>
            </a:r>
            <a:r>
              <a:rPr sz="2400" spc="5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ve</a:t>
            </a:r>
            <a:r>
              <a:rPr sz="2400" spc="1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hafıza</a:t>
            </a:r>
            <a:endParaRPr sz="2400" dirty="0" smtClean="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  <a:spcBef>
                <a:spcPts val="35"/>
              </a:spcBef>
            </a:pPr>
            <a:r>
              <a:rPr sz="3100" spc="-5" dirty="0" smtClean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-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Programlar</a:t>
            </a:r>
            <a:endParaRPr sz="2400" dirty="0" smtClean="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  <a:spcBef>
                <a:spcPts val="40"/>
              </a:spcBef>
            </a:pPr>
            <a:r>
              <a:rPr sz="3100" spc="-5" dirty="0" smtClean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-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Programlama</a:t>
            </a:r>
            <a:r>
              <a:rPr sz="2400" spc="3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Dilleri</a:t>
            </a:r>
            <a:r>
              <a:rPr sz="2400" spc="8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ve</a:t>
            </a:r>
            <a:r>
              <a:rPr sz="2400" spc="2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derleyiciler</a:t>
            </a:r>
            <a:endParaRPr sz="2400" dirty="0" smtClean="0">
              <a:latin typeface="Microsoft Sans Serif"/>
              <a:cs typeface="Microsoft Sans Serif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Temel kavramlar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938758" y="3733800"/>
            <a:ext cx="7848600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lang="tr-TR" sz="2000" spc="-1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</a:t>
            </a:r>
            <a:r>
              <a:rPr lang="tr-TR" sz="2000" spc="-1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tr-TR" sz="2000" spc="-2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tr-TR" sz="2000" spc="-1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</a:t>
            </a:r>
            <a:r>
              <a:rPr lang="tr-TR" sz="2000" spc="-2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tr-TR" sz="200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yar</a:t>
            </a:r>
            <a:r>
              <a:rPr lang="tr-TR" sz="2000" spc="7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sistemleri</a:t>
            </a:r>
            <a:r>
              <a:rPr lang="tr-TR" sz="2000" spc="3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</a:t>
            </a:r>
            <a:r>
              <a:rPr lang="tr-TR" sz="2000" spc="-1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tr-TR" sz="2000" spc="4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</a:t>
            </a:r>
            <a:r>
              <a:rPr lang="tr-TR" sz="2000" spc="-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ı</a:t>
            </a:r>
            <a:r>
              <a:rPr lang="tr-TR" sz="200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tr-TR" sz="2000" spc="6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lang="tr-TR" sz="2000" spc="2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3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yaz</a:t>
            </a:r>
            <a:r>
              <a:rPr lang="tr-TR" sz="2000" spc="-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ı</a:t>
            </a:r>
            <a:r>
              <a:rPr lang="tr-TR" sz="2000" spc="4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tr-TR" sz="2000" spc="2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ı</a:t>
            </a:r>
            <a:r>
              <a:rPr lang="tr-TR" sz="200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mdan</a:t>
            </a:r>
            <a:r>
              <a:rPr lang="tr-TR" sz="2000" spc="7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1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</a:t>
            </a:r>
            <a:r>
              <a:rPr lang="tr-TR" sz="2000" spc="-2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</a:t>
            </a:r>
            <a:r>
              <a:rPr lang="tr-TR" sz="2000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şu</a:t>
            </a:r>
            <a:r>
              <a:rPr lang="tr-TR" sz="2000" spc="15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tr-TR" sz="2000" i="1" dirty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tr-TR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41350" indent="-171450">
              <a:lnSpc>
                <a:spcPct val="100000"/>
              </a:lnSpc>
              <a:spcBef>
                <a:spcPts val="1085"/>
              </a:spcBef>
              <a:buFont typeface="Wingdings" panose="05000000000000000000" pitchFamily="2" charset="2"/>
              <a:buChar char="Ø"/>
            </a:pPr>
            <a:r>
              <a:rPr lang="tr-TR" sz="2000" spc="12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Donanım</a:t>
            </a:r>
            <a:r>
              <a:rPr lang="tr-TR" sz="200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</a:t>
            </a:r>
            <a:r>
              <a:rPr lang="tr-TR" sz="2000" spc="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sistemlerinin </a:t>
            </a:r>
            <a:r>
              <a:rPr lang="tr-TR" sz="200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somut</a:t>
            </a:r>
            <a:r>
              <a:rPr lang="tr-TR" sz="2000" spc="-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1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bölümleridir.</a:t>
            </a:r>
            <a:endParaRPr lang="tr-TR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41350" indent="-1714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</a:pPr>
            <a:r>
              <a:rPr lang="tr-TR" sz="2000" spc="114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Yazılım</a:t>
            </a:r>
            <a:r>
              <a:rPr lang="tr-TR" sz="2000" spc="2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komut</a:t>
            </a:r>
            <a:r>
              <a:rPr lang="tr-TR" sz="2000" spc="-1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setinden</a:t>
            </a:r>
            <a:r>
              <a:rPr lang="tr-TR" sz="2000" spc="-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oluşan</a:t>
            </a:r>
            <a:r>
              <a:rPr lang="tr-TR" sz="2000" spc="-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programları</a:t>
            </a:r>
            <a:r>
              <a:rPr lang="tr-TR" sz="2000" spc="-3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2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içerir.</a:t>
            </a:r>
            <a:endParaRPr lang="tr-TR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641350" indent="-17145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</a:pPr>
            <a:r>
              <a:rPr lang="tr-TR" sz="2000" spc="-36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1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Donanım</a:t>
            </a:r>
            <a:r>
              <a:rPr lang="tr-TR" sz="2000" spc="6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sistemleri</a:t>
            </a:r>
            <a:r>
              <a:rPr lang="tr-TR" sz="2000" spc="4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2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ile</a:t>
            </a:r>
            <a:r>
              <a:rPr lang="tr-TR" sz="2000" spc="4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aşinalık</a:t>
            </a:r>
            <a:r>
              <a:rPr lang="tr-TR" sz="2000" spc="3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-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bize</a:t>
            </a:r>
            <a:r>
              <a:rPr lang="tr-TR" sz="2000" spc="4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yazılımı </a:t>
            </a:r>
            <a:r>
              <a:rPr lang="tr-TR" sz="2000" spc="-73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1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anlamamıza</a:t>
            </a:r>
            <a:r>
              <a:rPr lang="tr-TR" sz="2000" spc="55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000" spc="3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yardımcı </a:t>
            </a:r>
            <a:r>
              <a:rPr lang="tr-TR" sz="2000" spc="-40" dirty="0" smtClean="0">
                <a:solidFill>
                  <a:srgbClr val="0E486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olur.</a:t>
            </a:r>
            <a:endParaRPr lang="tr-TR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85800" y="1833691"/>
            <a:ext cx="4440851" cy="35112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5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Çoğu</a:t>
            </a:r>
            <a:r>
              <a:rPr sz="2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Microsoft Sans Serif"/>
                <a:cs typeface="Microsoft Sans Serif"/>
              </a:rPr>
              <a:t>modern</a:t>
            </a:r>
            <a:r>
              <a:rPr sz="24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bilgisayarlar</a:t>
            </a:r>
            <a:r>
              <a:rPr sz="24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benzer</a:t>
            </a:r>
            <a:r>
              <a:rPr sz="24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bileşenlere</a:t>
            </a:r>
            <a:r>
              <a:rPr sz="24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sahiptir</a:t>
            </a:r>
            <a:r>
              <a:rPr sz="28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2800" dirty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140"/>
              </a:spcBef>
            </a:pPr>
            <a:r>
              <a:rPr sz="2600" spc="3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0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Giriş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aygıtları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(Klavye,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fare,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tarayıcı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vb</a:t>
            </a:r>
            <a:r>
              <a:rPr sz="2000" spc="-1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.)</a:t>
            </a:r>
            <a:endParaRPr sz="2000" dirty="0" smtClean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60"/>
              </a:spcBef>
            </a:pPr>
            <a:r>
              <a:rPr sz="2600" spc="60" dirty="0" smtClean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000" spc="6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Çıkış</a:t>
            </a:r>
            <a:r>
              <a:rPr sz="2000" spc="2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aygıtları</a:t>
            </a:r>
            <a:r>
              <a:rPr sz="2000" spc="2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(</a:t>
            </a:r>
            <a:r>
              <a:rPr sz="2000" spc="-15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Monitör</a:t>
            </a:r>
            <a:r>
              <a:rPr sz="2000" spc="-1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2000" spc="-7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 err="1" smtClean="0">
                <a:solidFill>
                  <a:srgbClr val="404040"/>
                </a:solidFill>
                <a:latin typeface="Microsoft Sans Serif"/>
                <a:cs typeface="Microsoft Sans Serif"/>
              </a:rPr>
              <a:t>Yazıcı</a:t>
            </a:r>
            <a:r>
              <a:rPr sz="200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2000" spc="2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vb.)</a:t>
            </a:r>
            <a:endParaRPr sz="2000" dirty="0" smtClean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60"/>
              </a:spcBef>
            </a:pPr>
            <a:r>
              <a:rPr sz="2600" spc="25" dirty="0" smtClean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İşlemci</a:t>
            </a:r>
            <a:endParaRPr sz="2000" dirty="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60"/>
              </a:spcBef>
            </a:pPr>
            <a:r>
              <a:rPr sz="2600" spc="50" dirty="0">
                <a:solidFill>
                  <a:srgbClr val="C3250C"/>
                </a:solidFill>
                <a:latin typeface="Georgia"/>
                <a:cs typeface="Georgia"/>
              </a:rPr>
              <a:t>*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İki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hafıza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birimi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(Ana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hafıza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ve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yardımcı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 err="1">
                <a:solidFill>
                  <a:srgbClr val="404040"/>
                </a:solidFill>
                <a:latin typeface="Microsoft Sans Serif"/>
                <a:cs typeface="Microsoft Sans Serif"/>
              </a:rPr>
              <a:t>hafıza</a:t>
            </a:r>
            <a:r>
              <a:rPr sz="2000" spc="10" dirty="0" smtClean="0">
                <a:solidFill>
                  <a:srgbClr val="404040"/>
                </a:solidFill>
                <a:latin typeface="Microsoft Sans Serif"/>
                <a:cs typeface="Microsoft Sans Serif"/>
              </a:rPr>
              <a:t>).</a:t>
            </a:r>
            <a:endParaRPr lang="tr-TR" sz="2000" spc="10" dirty="0" smtClean="0">
              <a:solidFill>
                <a:srgbClr val="404040"/>
              </a:solidFill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  <a:spcBef>
                <a:spcPts val="60"/>
              </a:spcBef>
            </a:pPr>
            <a:endParaRPr lang="tr-TR" sz="2000" spc="10" dirty="0">
              <a:solidFill>
                <a:srgbClr val="404040"/>
              </a:solidFill>
              <a:latin typeface="Microsoft Sans Serif"/>
              <a:cs typeface="Microsoft Sans Serif"/>
            </a:endParaRPr>
          </a:p>
        </p:txBody>
      </p:sp>
      <p:sp>
        <p:nvSpPr>
          <p:cNvPr id="12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Temel kavramlar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41" y="1600200"/>
            <a:ext cx="3406892" cy="3657600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3352800" y="5462716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740">
              <a:lnSpc>
                <a:spcPct val="100000"/>
              </a:lnSpc>
              <a:spcBef>
                <a:spcPts val="60"/>
              </a:spcBef>
            </a:pPr>
            <a:r>
              <a:rPr lang="tr-TR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İşletim sistemi bu bileşenleri yöneten sistemdir.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200" y="1066800"/>
            <a:ext cx="8610600" cy="20354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0"/>
              </a:spcBef>
            </a:pPr>
            <a:r>
              <a:rPr sz="2800" spc="-5" dirty="0">
                <a:latin typeface="Georgia"/>
                <a:cs typeface="Georgia"/>
              </a:rPr>
              <a:t>*</a:t>
            </a:r>
            <a:r>
              <a:rPr sz="2000" spc="-5" dirty="0">
                <a:latin typeface="Microsoft Sans Serif"/>
                <a:cs typeface="Microsoft Sans Serif"/>
              </a:rPr>
              <a:t>Merkezi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işlem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birimi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veya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çip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olarak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isimlendirilir.</a:t>
            </a:r>
            <a:endParaRPr sz="2000" dirty="0">
              <a:latin typeface="Microsoft Sans Serif"/>
              <a:cs typeface="Microsoft Sans Serif"/>
            </a:endParaRPr>
          </a:p>
          <a:p>
            <a:pPr marL="32384">
              <a:lnSpc>
                <a:spcPct val="100000"/>
              </a:lnSpc>
              <a:spcBef>
                <a:spcPts val="35"/>
              </a:spcBef>
            </a:pPr>
            <a:r>
              <a:rPr sz="2800" spc="-5" dirty="0">
                <a:latin typeface="Georgia"/>
                <a:cs typeface="Georgia"/>
              </a:rPr>
              <a:t>*</a:t>
            </a:r>
            <a:r>
              <a:rPr sz="2000" spc="-5" dirty="0">
                <a:latin typeface="Microsoft Sans Serif"/>
                <a:cs typeface="Microsoft Sans Serif"/>
              </a:rPr>
              <a:t>İşlemci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programın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komutlarını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çalıştırır.</a:t>
            </a:r>
            <a:endParaRPr sz="2000" dirty="0">
              <a:latin typeface="Microsoft Sans Serif"/>
              <a:cs typeface="Microsoft Sans Serif"/>
            </a:endParaRPr>
          </a:p>
          <a:p>
            <a:pPr marL="32384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Georgia"/>
                <a:cs typeface="Georgia"/>
              </a:rPr>
              <a:t>*</a:t>
            </a:r>
            <a:r>
              <a:rPr sz="2000" spc="-5" dirty="0">
                <a:latin typeface="Microsoft Sans Serif"/>
                <a:cs typeface="Microsoft Sans Serif"/>
              </a:rPr>
              <a:t>Sadece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çok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basit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komutları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25" dirty="0" err="1">
                <a:latin typeface="Microsoft Sans Serif"/>
                <a:cs typeface="Microsoft Sans Serif"/>
              </a:rPr>
              <a:t>işleyebilir</a:t>
            </a:r>
            <a:r>
              <a:rPr sz="2000" spc="-25" dirty="0" smtClean="0">
                <a:latin typeface="Microsoft Sans Serif"/>
                <a:cs typeface="Microsoft Sans Serif"/>
              </a:rPr>
              <a:t>.</a:t>
            </a:r>
            <a:r>
              <a:rPr lang="tr-TR" sz="2000" spc="-25" dirty="0" smtClean="0">
                <a:latin typeface="Microsoft Sans Serif"/>
                <a:cs typeface="Microsoft Sans Serif"/>
              </a:rPr>
              <a:t> (toplama, karşılaştırma, yazma …)</a:t>
            </a:r>
            <a:endParaRPr sz="2000" dirty="0">
              <a:latin typeface="Microsoft Sans Serif"/>
              <a:cs typeface="Microsoft Sans Serif"/>
            </a:endParaRPr>
          </a:p>
          <a:p>
            <a:pPr marL="215265" marR="1090295" indent="-182880">
              <a:lnSpc>
                <a:spcPct val="95400"/>
              </a:lnSpc>
              <a:spcBef>
                <a:spcPts val="204"/>
              </a:spcBef>
            </a:pPr>
            <a:r>
              <a:rPr sz="2800" spc="-5" dirty="0">
                <a:latin typeface="Georgia"/>
                <a:cs typeface="Georgia"/>
              </a:rPr>
              <a:t>*</a:t>
            </a:r>
            <a:r>
              <a:rPr sz="2000" spc="-5" dirty="0">
                <a:latin typeface="Microsoft Sans Serif"/>
                <a:cs typeface="Microsoft Sans Serif"/>
              </a:rPr>
              <a:t>Hesaplama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gücü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program</a:t>
            </a:r>
            <a:r>
              <a:rPr sz="2000" spc="25" dirty="0">
                <a:latin typeface="Microsoft Sans Serif"/>
                <a:cs typeface="Microsoft Sans Serif"/>
              </a:rPr>
              <a:t> hız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ve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5" dirty="0" err="1" smtClean="0">
                <a:latin typeface="Microsoft Sans Serif"/>
                <a:cs typeface="Microsoft Sans Serif"/>
              </a:rPr>
              <a:t>programın</a:t>
            </a:r>
            <a:r>
              <a:rPr lang="tr-TR" sz="2000" spc="5" dirty="0">
                <a:latin typeface="Microsoft Sans Serif"/>
                <a:cs typeface="Microsoft Sans Serif"/>
              </a:rPr>
              <a:t> </a:t>
            </a:r>
            <a:r>
              <a:rPr sz="2000" spc="15" dirty="0" err="1" smtClean="0">
                <a:latin typeface="Microsoft Sans Serif"/>
                <a:cs typeface="Microsoft Sans Serif"/>
              </a:rPr>
              <a:t>karmaşıklığından</a:t>
            </a:r>
            <a:r>
              <a:rPr sz="2000" spc="65" dirty="0" smtClean="0">
                <a:latin typeface="Microsoft Sans Serif"/>
                <a:cs typeface="Microsoft Sans Serif"/>
              </a:rPr>
              <a:t> </a:t>
            </a:r>
            <a:r>
              <a:rPr sz="2000" spc="-35" dirty="0" err="1">
                <a:latin typeface="Microsoft Sans Serif"/>
                <a:cs typeface="Microsoft Sans Serif"/>
              </a:rPr>
              <a:t>gelir</a:t>
            </a:r>
            <a:r>
              <a:rPr sz="2000" spc="-35" dirty="0" smtClean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9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işlemci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505200"/>
            <a:ext cx="3955529" cy="2550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200" y="1295400"/>
            <a:ext cx="8130540" cy="5329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2535"/>
              </a:lnSpc>
            </a:pPr>
            <a:r>
              <a:rPr sz="2200" spc="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İ</a:t>
            </a:r>
            <a:r>
              <a:rPr lang="tr-TR"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ş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letim</a:t>
            </a:r>
            <a:r>
              <a:rPr lang="tr-TR" sz="2200" spc="-2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tr-TR"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</a:t>
            </a:r>
            <a:r>
              <a:rPr lang="tr-TR"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tr-TR" sz="2200" spc="-1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</a:t>
            </a:r>
            <a:r>
              <a:rPr lang="tr-TR" sz="2200" spc="-4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donan</a:t>
            </a:r>
            <a:r>
              <a:rPr lang="tr-TR"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ı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tr-TR"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ı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nı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tr-TR" sz="2200" spc="-4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doğ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uda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tr-TR" sz="2200" spc="-5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denetim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tr-TR" sz="2200" spc="-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 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yönetiminden, temel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 işlemlerinden ve uygulama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programlarını </a:t>
            </a:r>
            <a:r>
              <a:rPr lang="tr-TR" sz="2200" spc="-59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spc="-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çalıştırmaktan</a:t>
            </a:r>
            <a:r>
              <a:rPr lang="tr-TR" sz="2200" spc="-4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sorumlu</a:t>
            </a:r>
            <a:r>
              <a:rPr lang="tr-TR" sz="2200" spc="-4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olan</a:t>
            </a:r>
            <a:r>
              <a:rPr lang="tr-TR" sz="2200" spc="-1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tr-TR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</a:t>
            </a:r>
            <a:r>
              <a:rPr lang="tr-TR" sz="2200" spc="-2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yazılımıdır </a:t>
            </a:r>
          </a:p>
          <a:p>
            <a:pPr marL="133985">
              <a:lnSpc>
                <a:spcPts val="2535"/>
              </a:lnSpc>
            </a:pPr>
            <a:r>
              <a:rPr lang="tr-TR" sz="2200" spc="2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sz="2200" spc="2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İşletim</a:t>
            </a:r>
            <a:r>
              <a:rPr sz="2200" spc="5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sistemi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sizin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için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programları</a:t>
            </a:r>
            <a:r>
              <a:rPr sz="2200" spc="-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başlatır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onlara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erişim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sağlar.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17500" marR="5080" indent="-182880">
              <a:lnSpc>
                <a:spcPct val="85700"/>
              </a:lnSpc>
              <a:spcBef>
                <a:spcPts val="355"/>
              </a:spcBef>
            </a:pPr>
            <a:r>
              <a:rPr sz="220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*En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çok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bilinen işletim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sistemleri,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Microsoft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Windows,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Apple’s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Mac OS, </a:t>
            </a:r>
            <a:r>
              <a:rPr sz="2200" spc="-5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Linux,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sz="2200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UNIX.</a:t>
            </a:r>
          </a:p>
          <a:p>
            <a:pPr>
              <a:lnSpc>
                <a:spcPct val="100000"/>
              </a:lnSpc>
            </a:pP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tr-TR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3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Yüksek</a:t>
            </a:r>
            <a:r>
              <a:rPr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200" i="1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diller</a:t>
            </a:r>
            <a:r>
              <a:rPr sz="2200" i="1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nispeten</a:t>
            </a:r>
            <a:r>
              <a:rPr sz="2200" i="1" spc="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anlaşılması</a:t>
            </a:r>
            <a:r>
              <a:rPr sz="2200" i="1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</a:t>
            </a:r>
            <a:r>
              <a:rPr sz="2200" i="1" spc="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yazması</a:t>
            </a:r>
            <a:r>
              <a:rPr sz="2200" i="1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i="1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kolaydır.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3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Java,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Pascal,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FORTRAN,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C,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C++, BASIC,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Basic,</a:t>
            </a:r>
            <a:r>
              <a:rPr sz="2200" spc="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vb.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3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Fakat</a:t>
            </a:r>
            <a:r>
              <a:rPr sz="2200" spc="2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bilgisayar</a:t>
            </a:r>
            <a:r>
              <a:rPr sz="2200" spc="7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donanımı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yüksek</a:t>
            </a:r>
            <a:r>
              <a:rPr sz="2200" spc="6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2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dilleri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anlamaz.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</a:pPr>
            <a:r>
              <a:rPr sz="2200" spc="-1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⯈</a:t>
            </a:r>
            <a:r>
              <a:rPr sz="2200" spc="35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</a:t>
            </a:r>
            <a:r>
              <a:rPr sz="2200" spc="2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yüzden</a:t>
            </a: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yüksek</a:t>
            </a:r>
            <a:r>
              <a:rPr sz="2200" spc="5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200" spc="7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düşük</a:t>
            </a:r>
            <a:r>
              <a:rPr sz="2200" spc="3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seviyeli</a:t>
            </a:r>
            <a:r>
              <a:rPr sz="2200" spc="6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bir</a:t>
            </a:r>
            <a:r>
              <a:rPr sz="2200" spc="4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dile</a:t>
            </a:r>
            <a:r>
              <a:rPr sz="2200" spc="3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200" spc="-1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dönüştürülmelidir.</a:t>
            </a:r>
            <a:endParaRPr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</p:spPr>
        <p:txBody>
          <a:bodyPr>
            <a:normAutofit/>
          </a:bodyPr>
          <a:lstStyle/>
          <a:p>
            <a:r>
              <a:rPr lang="tr-TR" sz="4800" dirty="0" smtClean="0">
                <a:latin typeface="Bahnschrift Condensed" panose="020B0502040204020203" pitchFamily="34" charset="0"/>
              </a:rPr>
              <a:t>İşletim sistemi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762000" y="3733800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 smtClean="0">
                <a:latin typeface="Bahnschrift Condensed" panose="020B0502040204020203" pitchFamily="34" charset="0"/>
              </a:rPr>
              <a:t>Programlama dili</a:t>
            </a:r>
            <a:endParaRPr lang="tr-T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688</TotalTime>
  <Words>1686</Words>
  <Application>Microsoft Office PowerPoint</Application>
  <PresentationFormat>Ekran Gösterisi (4:3)</PresentationFormat>
  <Paragraphs>425</Paragraphs>
  <Slides>42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5" baseType="lpstr">
      <vt:lpstr>Arial</vt:lpstr>
      <vt:lpstr>Bahnschrift Condensed</vt:lpstr>
      <vt:lpstr>Calibri</vt:lpstr>
      <vt:lpstr>Cambria Math</vt:lpstr>
      <vt:lpstr>Georgia</vt:lpstr>
      <vt:lpstr>Gill Sans MT</vt:lpstr>
      <vt:lpstr>Impact</vt:lpstr>
      <vt:lpstr>Microsoft Sans Serif</vt:lpstr>
      <vt:lpstr>Segoe UI Symbol</vt:lpstr>
      <vt:lpstr>Times New Roman</vt:lpstr>
      <vt:lpstr>Trebuchet MS</vt:lpstr>
      <vt:lpstr>Wingdings</vt:lpstr>
      <vt:lpstr>Badge</vt:lpstr>
      <vt:lpstr>PowerPoint Sunusu</vt:lpstr>
      <vt:lpstr>Dersin amacı</vt:lpstr>
      <vt:lpstr>değerlendirme</vt:lpstr>
      <vt:lpstr>DERS İçeriği </vt:lpstr>
      <vt:lpstr>Algoritma </vt:lpstr>
      <vt:lpstr>Temel kavramlar</vt:lpstr>
      <vt:lpstr>Temel kavramlar</vt:lpstr>
      <vt:lpstr>işlemci</vt:lpstr>
      <vt:lpstr>İşletim sistemi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Algoritma </vt:lpstr>
      <vt:lpstr>Algoritma </vt:lpstr>
      <vt:lpstr>Algoritma </vt:lpstr>
      <vt:lpstr>Programlama </vt:lpstr>
      <vt:lpstr>*</vt:lpstr>
      <vt:lpstr>Akış şemaları </vt:lpstr>
      <vt:lpstr>*</vt:lpstr>
      <vt:lpstr>*</vt:lpstr>
      <vt:lpstr>*</vt:lpstr>
      <vt:lpstr>PowerPoint Sunusu</vt:lpstr>
      <vt:lpstr>PowerPoint Sunusu</vt:lpstr>
      <vt:lpstr>*</vt:lpstr>
      <vt:lpstr>*</vt:lpstr>
      <vt:lpstr>PowerPoint Sunusu</vt:lpstr>
      <vt:lpstr>*</vt:lpstr>
      <vt:lpstr>*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Computers and Java</dc:title>
  <dc:creator>Robert P. Burton;İlhan Aydın;Hasan Yetiş</dc:creator>
  <cp:lastModifiedBy>Lenovo</cp:lastModifiedBy>
  <cp:revision>60</cp:revision>
  <dcterms:created xsi:type="dcterms:W3CDTF">2023-10-03T06:21:44Z</dcterms:created>
  <dcterms:modified xsi:type="dcterms:W3CDTF">2023-10-06T11:48:16Z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2023-10-03T00:00:00Z</vt:filetime>
  </property>
</Properties>
</file>