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523" r:id="rId3"/>
    <p:sldId id="1160" r:id="rId5"/>
    <p:sldId id="1161" r:id="rId6"/>
    <p:sldId id="1162" r:id="rId7"/>
    <p:sldId id="1163" r:id="rId8"/>
    <p:sldId id="1164" r:id="rId9"/>
    <p:sldId id="1165" r:id="rId10"/>
    <p:sldId id="1166" r:id="rId11"/>
    <p:sldId id="1167" r:id="rId12"/>
    <p:sldId id="1170" r:id="rId13"/>
    <p:sldId id="1171" r:id="rId14"/>
    <p:sldId id="1174" r:id="rId15"/>
    <p:sldId id="1175" r:id="rId16"/>
    <p:sldId id="1176" r:id="rId17"/>
    <p:sldId id="1178" r:id="rId18"/>
    <p:sldId id="1179" r:id="rId19"/>
    <p:sldId id="1180" r:id="rId20"/>
    <p:sldId id="1181" r:id="rId21"/>
    <p:sldId id="1182" r:id="rId22"/>
    <p:sldId id="1183" r:id="rId23"/>
    <p:sldId id="1137" r:id="rId24"/>
    <p:sldId id="1072" r:id="rId25"/>
    <p:sldId id="1069" r:id="rId26"/>
    <p:sldId id="1186" r:id="rId27"/>
    <p:sldId id="1070" r:id="rId28"/>
    <p:sldId id="1071" r:id="rId29"/>
    <p:sldId id="1193" r:id="rId30"/>
    <p:sldId id="1194" r:id="rId31"/>
    <p:sldId id="1187" r:id="rId32"/>
    <p:sldId id="1197" r:id="rId33"/>
    <p:sldId id="1199" r:id="rId34"/>
    <p:sldId id="1200" r:id="rId35"/>
    <p:sldId id="1201" r:id="rId36"/>
    <p:sldId id="1202" r:id="rId37"/>
    <p:sldId id="1203" r:id="rId38"/>
    <p:sldId id="1205" r:id="rId39"/>
    <p:sldId id="1168" r:id="rId40"/>
    <p:sldId id="1177" r:id="rId41"/>
    <p:sldId id="1192" r:id="rId42"/>
    <p:sldId id="1198" r:id="rId43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48"/>
    </p:embeddedFont>
    <p:embeddedFont>
      <p:font typeface="微软雅黑" panose="020B0503020204020204" pitchFamily="34" charset="-122"/>
      <p:regular r:id="rId49"/>
    </p:embeddedFont>
    <p:embeddedFont>
      <p:font typeface="楷体" panose="02010609060101010101" charset="-122"/>
      <p:regular r:id="rId50"/>
    </p:embeddedFont>
    <p:embeddedFont>
      <p:font typeface="Calibri" panose="020F0502020204030204" charset="0"/>
      <p:regular r:id="rId51"/>
      <p:bold r:id="rId52"/>
      <p:italic r:id="rId53"/>
      <p:boldItalic r:id="rId54"/>
    </p:embeddedFont>
    <p:embeddedFont>
      <p:font typeface="方正粗黑宋简体" panose="02000000000000000000" charset="-122"/>
      <p:regular r:id="rId55"/>
    </p:embeddedFont>
  </p:embeddedFontLst>
  <p:custDataLst>
    <p:tags r:id="rId56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0" userDrawn="1">
          <p15:clr>
            <a:srgbClr val="A4A3A4"/>
          </p15:clr>
        </p15:guide>
        <p15:guide id="2" pos="57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0066FF"/>
    <a:srgbClr val="A38302"/>
    <a:srgbClr val="FEFCDE"/>
    <a:srgbClr val="00B050"/>
    <a:srgbClr val="FF00FF"/>
    <a:srgbClr val="FF66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9" autoAdjust="0"/>
    <p:restoredTop sz="94705" autoAdjust="0"/>
  </p:normalViewPr>
  <p:slideViewPr>
    <p:cSldViewPr>
      <p:cViewPr>
        <p:scale>
          <a:sx n="100" d="100"/>
          <a:sy n="100" d="100"/>
        </p:scale>
        <p:origin x="-666" y="-216"/>
      </p:cViewPr>
      <p:guideLst>
        <p:guide orient="horz" pos="3180"/>
        <p:guide pos="5790"/>
      </p:guideLst>
    </p:cSldViewPr>
  </p:slideViewPr>
  <p:outlineViewPr>
    <p:cViewPr>
      <p:scale>
        <a:sx n="33" d="100"/>
        <a:sy n="33" d="100"/>
      </p:scale>
      <p:origin x="0" y="11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notesViewPr>
    <p:cSldViewPr>
      <p:cViewPr varScale="1">
        <p:scale>
          <a:sx n="65" d="100"/>
          <a:sy n="65" d="100"/>
        </p:scale>
        <p:origin x="-2502" y="-114"/>
      </p:cViewPr>
      <p:guideLst>
        <p:guide orient="horz" pos="3172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2.xml"/><Relationship Id="rId55" Type="http://schemas.openxmlformats.org/officeDocument/2006/relationships/font" Target="fonts/font8.fntdata"/><Relationship Id="rId54" Type="http://schemas.openxmlformats.org/officeDocument/2006/relationships/font" Target="fonts/font7.fntdata"/><Relationship Id="rId53" Type="http://schemas.openxmlformats.org/officeDocument/2006/relationships/font" Target="fonts/font6.fntdata"/><Relationship Id="rId52" Type="http://schemas.openxmlformats.org/officeDocument/2006/relationships/font" Target="fonts/font5.fntdata"/><Relationship Id="rId51" Type="http://schemas.openxmlformats.org/officeDocument/2006/relationships/font" Target="fonts/font4.fntdata"/><Relationship Id="rId50" Type="http://schemas.openxmlformats.org/officeDocument/2006/relationships/font" Target="fonts/font3.fntdata"/><Relationship Id="rId5" Type="http://schemas.openxmlformats.org/officeDocument/2006/relationships/slide" Target="slides/slide2.xml"/><Relationship Id="rId49" Type="http://schemas.openxmlformats.org/officeDocument/2006/relationships/font" Target="fonts/font2.fntdata"/><Relationship Id="rId48" Type="http://schemas.openxmlformats.org/officeDocument/2006/relationships/font" Target="fonts/font1.fntdata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C8EF0-063C-4EC8-822D-D4BEE606CB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F7337-2D4C-4836-9F96-E27918AAD3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2E35E-6DB1-4671-AA13-E9173BD066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D010-A9A3-4117-BFBF-9C1583B3E1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5514D-1C19-4227-9FDB-AE9C2557C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母版素材包\小树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7710"/>
          <a:stretch>
            <a:fillRect/>
          </a:stretch>
        </p:blipFill>
        <p:spPr bwMode="auto">
          <a:xfrm>
            <a:off x="0" y="-3176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915984" cy="3600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PPT母版素材包\标题分隔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3" r="14710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8"/>
          <p:cNvSpPr txBox="1"/>
          <p:nvPr/>
        </p:nvSpPr>
        <p:spPr>
          <a:xfrm>
            <a:off x="1686627" y="1851670"/>
            <a:ext cx="5770747" cy="99257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softEdge rad="31750"/>
          </a:effec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知识点专项复习</a:t>
            </a:r>
            <a:endParaRPr lang="zh-CN" altLang="en-US" sz="6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273" y="123478"/>
            <a:ext cx="3203575" cy="252095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99000">
                <a:schemeClr val="bg1">
                  <a:alpha val="0"/>
                </a:schemeClr>
              </a:gs>
              <a:gs pos="77000">
                <a:schemeClr val="bg1">
                  <a:alpha val="5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342" y="12347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语文 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年级  上册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625" y="1131590"/>
            <a:ext cx="89433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《故宫博物院》一文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）材料，从不同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方面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）介绍了故宫博物院。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例如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:(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）的特点和整体风貌。重点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介绍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故宫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）的建筑艺术，展现故宫宏伟的建筑群与和谐统一的布局。歌颂了中国古代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劳动人民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48064" y="1131590"/>
            <a:ext cx="1128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四则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3155" y="1558310"/>
            <a:ext cx="1009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详略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58585" y="1554113"/>
            <a:ext cx="1689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规模宏大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0340" y="1993285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布局统一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490" y="1993285"/>
            <a:ext cx="1868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建筑精美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0660" y="240540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丰富多彩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490" y="3286145"/>
            <a:ext cx="19704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智慧和才能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3990" y="1059582"/>
            <a:ext cx="89046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《桥》一文，作者满怀深情地塑造了一位普通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）的光辉形象，面对狂奔而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来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他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把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）留给别人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把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）留给自己，用自己的血肉之躯筑起了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座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）的桥梁。借此赞扬以老支书为代表的优秀共产党员在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危难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面前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）的崇高精神。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4490" y="1467252"/>
            <a:ext cx="20250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共产党员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95160" y="1476044"/>
            <a:ext cx="1009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洪水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3874" y="2346727"/>
            <a:ext cx="1009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不朽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923817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生的希望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2020" y="1915025"/>
            <a:ext cx="1868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死的危险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490" y="3205345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不徇私情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3965" y="3205345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无私无畏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5095" y="3205345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英勇献身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625" y="1406525"/>
            <a:ext cx="89433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11.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《夏天里的成长》一文，作者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采用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）的写作手法。先总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写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）是万物迅速生长的季节，然后再分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写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）飞快地生长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）都飞快地生长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）也在尽力地长。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95933" y="1406525"/>
            <a:ext cx="1128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总分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46850" y="1823963"/>
            <a:ext cx="10496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夏天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222377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万物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9912" y="2223770"/>
            <a:ext cx="986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什么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4328" y="2223770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人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8275" y="1491630"/>
            <a:ext cx="88074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12.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《盼》一文，作者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围绕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）写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---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盼着妈妈同意让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出去买东西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---(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）、盼着第二天下雨等事例来写的。表现了童年时代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66657" y="1491630"/>
            <a:ext cx="6534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盼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33160" y="1491630"/>
            <a:ext cx="1621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盼着下雨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7849" y="1923528"/>
            <a:ext cx="1689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盼着雨停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140" y="2782146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天真可爱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5833" y="1284398"/>
            <a:ext cx="89433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13.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《只有一个地球》一文，作者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运用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）的写作手法，就是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）的修辞手法来说明事物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）的一种方法。本文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把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）比作人类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）、生命的摇篮，说明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地球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）而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又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）的特点。打比方增强了说明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7373" y="1275606"/>
            <a:ext cx="13862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打比方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56669" y="1697783"/>
            <a:ext cx="1009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比喻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13406" y="1697783"/>
            <a:ext cx="10109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特征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3553" y="2146093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地球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392" y="2137301"/>
            <a:ext cx="958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母亲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325" y="2551466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渺小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1564" y="2551466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无私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2633" y="3007788"/>
            <a:ext cx="13373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形象性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11443" y="3007788"/>
            <a:ext cx="12553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生动性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9075" y="1637665"/>
            <a:ext cx="83750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14.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《月光曲》写贝多芬走进茅屋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）弹一首曲子，以满足她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）。从中可以体会到贝多芬地穷苦人民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3925" y="1637665"/>
            <a:ext cx="15220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盲姑娘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9815" y="2068195"/>
            <a:ext cx="1009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心愿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19730" y="2499360"/>
            <a:ext cx="1689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深切同情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8280" y="249936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热爱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5310" y="1347614"/>
            <a:ext cx="79933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15.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《京剧趣谈》一文，作者写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）两部分内容，具体介绍了《马鞭》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）；《亮相》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）亮相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）亮相。表现了作者对中国传统戏曲艺术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40730" y="1347614"/>
            <a:ext cx="18205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《马鞭》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1515" y="1788304"/>
            <a:ext cx="1315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《亮相》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5241" y="2200517"/>
            <a:ext cx="1689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实在道具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6735" y="2209309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虚拟道具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8800" y="2600469"/>
            <a:ext cx="11626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动态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48195" y="2209309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静态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07235" y="3071004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热爱之情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330" y="1262494"/>
            <a:ext cx="89433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16.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《少年闰土》一文，作者通过回忆来写的，具体过程是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:(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；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）；回忆四件事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---(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；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）。将少年闰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土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）形象展现在我们眼前。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1668600"/>
            <a:ext cx="1128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初见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29344" y="1677392"/>
            <a:ext cx="1128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相聚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0992" y="1677392"/>
            <a:ext cx="1689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雪地捕鸟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860" y="2124189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海边拾贝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9375" y="2124189"/>
            <a:ext cx="1868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看瓜刺猹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2124189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看鱼儿跳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9734" y="2115397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别离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89052" y="2543289"/>
            <a:ext cx="1689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聪明能干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0411" y="2543289"/>
            <a:ext cx="1868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见识丰富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1021" y="2543289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活泼可爱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528" y="1356406"/>
            <a:ext cx="8526086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17.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《好的故事》课文开头描写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它的特点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）的，给人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）的感觉。表达了作者对黑暗社会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1485" y="1347614"/>
            <a:ext cx="10107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夜色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8704" y="1783126"/>
            <a:ext cx="990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昏暗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73850" y="1783126"/>
            <a:ext cx="982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昏沉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7526" y="1783126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沉闷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5839" y="1783126"/>
            <a:ext cx="11353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窒息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504" y="219885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压抑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45839" y="2181271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憎恨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296" y="2631682"/>
            <a:ext cx="918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厌恶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6263" y="1446530"/>
            <a:ext cx="86582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18.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《我的伯父鲁迅先生》通过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写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）几件小事，反映了鲁迅先生为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自己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），为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别人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）的伟大精神。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96136" y="1446530"/>
            <a:ext cx="27051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谈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《水浒传》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398" y="1860550"/>
            <a:ext cx="23133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笑谈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碰壁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”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21878" y="1860550"/>
            <a:ext cx="1689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燃放花筒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0423" y="186055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救助车夫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013" y="2310765"/>
            <a:ext cx="1868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关心女佣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523" y="2739390"/>
            <a:ext cx="12553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想得少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20661" y="2730598"/>
            <a:ext cx="12553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想得多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640" y="595630"/>
            <a:ext cx="4222115" cy="7078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一、主题内容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640" y="1664335"/>
            <a:ext cx="90525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《草原》一文讲述的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）先生第一次访问内蒙古大草原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）。写出了草原的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天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），草原的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小丘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），草原的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牛羊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），草原的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人民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2125" y="1654810"/>
            <a:ext cx="897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老舍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0860" y="206502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所见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3760" y="207835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所闻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95545" y="207454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所感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7030" y="251079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晴朗清新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83100" y="251079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翠色欲滴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6555" y="2933065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茁壮兴旺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3575" y="2933065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热情豪放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81800" y="294259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多才多艺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330" y="1347614"/>
            <a:ext cx="89433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19.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《有的人》这首诗运用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）的写作手法，热情歌颂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）的人；无情地鞭挞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）的反动统治者。热情歌颂了鲁迅先生为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人民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）的可贵精神，号召人们做真正与价值的人。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11395" y="1347614"/>
            <a:ext cx="1128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对比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5299" y="1769203"/>
            <a:ext cx="16338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热爱人民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57" y="1769203"/>
            <a:ext cx="1689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造福人民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360" y="220838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剥削人民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3415" y="2208380"/>
            <a:ext cx="1868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危害人民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8939" y="2613902"/>
            <a:ext cx="1680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无私奉献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标注 5"/>
          <p:cNvSpPr/>
          <p:nvPr/>
        </p:nvSpPr>
        <p:spPr>
          <a:xfrm>
            <a:off x="755576" y="3562018"/>
            <a:ext cx="7892241" cy="1097964"/>
          </a:xfrm>
          <a:prstGeom prst="wedgeRectCallout">
            <a:avLst>
              <a:gd name="adj1" fmla="val 37915"/>
              <a:gd name="adj2" fmla="val -7450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这句话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运用比喻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的修辞手法，将雨珠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比作珍贵的珍珠玛瑙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，生动形象地写出雨后景象的美丽。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635" y="1355090"/>
            <a:ext cx="7821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比喻句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635" y="2185035"/>
            <a:ext cx="8634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小小的花苞圆圆的，鼓鼓的，恰似衣襟上的盘花扣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路灯照着路旁的小杨树，小杨树上像挂满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了珍珠玛瑙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634" y="513715"/>
            <a:ext cx="7197685" cy="7078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二、重点句子理解。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标注 1"/>
          <p:cNvSpPr/>
          <p:nvPr/>
        </p:nvSpPr>
        <p:spPr>
          <a:xfrm>
            <a:off x="1971377" y="171395"/>
            <a:ext cx="5768975" cy="1248227"/>
          </a:xfrm>
          <a:prstGeom prst="wedgeRectCallout">
            <a:avLst>
              <a:gd name="adj1" fmla="val 42603"/>
              <a:gd name="adj2" fmla="val 6344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这句话运用了拟人的修辞手法，写起了风。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嘻嘻地笑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表面上是写风的声音，实际上是写我的内心暗喜---终于变天了。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5430" y="517525"/>
            <a:ext cx="7821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拟人句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1521574"/>
            <a:ext cx="8634730" cy="198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路边的小杨树忽然沙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啦啦地喧闹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起来，就像在嘻嘻地笑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看不见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它们的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根，山洪涌下的泥埋住了树的下半截，树却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勇敢地顶住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了山洪的凶猛。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4635" y="713105"/>
            <a:ext cx="7821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排比句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635" y="1563638"/>
            <a:ext cx="863473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我真爱这一篇好的故事，趁碎影还在，我要追回他，完成他，留下他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846063" y="3001415"/>
            <a:ext cx="7902401" cy="1370535"/>
          </a:xfrm>
          <a:prstGeom prst="wedgeRectCallout">
            <a:avLst>
              <a:gd name="adj1" fmla="val -25413"/>
              <a:gd name="adj2" fmla="val -771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这句话运用排比的修辞手法，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sym typeface="+mn-ea"/>
              </a:rPr>
              <a:t>使整句话有节奏感，形象生动、朗朗上口。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生动体现了作者对美好理想的强烈的渴望和执着的追求。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4635" y="713105"/>
            <a:ext cx="201310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夸张句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045" y="1410097"/>
            <a:ext cx="863473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我还以为是树上掉下来的，直到我仰着头躲开树，甜丝丝的雨点儿又滴到我嘴唇上时，我的心才又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像要从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嗓子里蹦出来一样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2555776" y="3289447"/>
            <a:ext cx="5224318" cy="1370535"/>
          </a:xfrm>
          <a:prstGeom prst="wedgeRectCallout">
            <a:avLst>
              <a:gd name="adj1" fmla="val -30363"/>
              <a:gd name="adj2" fmla="val -6754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这句话运用夸张的修辞手法，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sym typeface="+mn-ea"/>
              </a:rPr>
              <a:t>形象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生动地写出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sym typeface="+mn-ea"/>
              </a:rPr>
              <a:t>了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sym typeface="+mn-ea"/>
              </a:rPr>
              <a:t>我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sym typeface="+mn-ea"/>
              </a:rPr>
              <a:t>感受到下雨时狂喜的心情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4635" y="538480"/>
            <a:ext cx="7821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反问句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635" y="1419860"/>
            <a:ext cx="86347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你还算是个党员吗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?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再说，又有多少人能够去居住呢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?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1907704" y="2715766"/>
            <a:ext cx="6837645" cy="1482780"/>
          </a:xfrm>
          <a:prstGeom prst="wedgeRectCallout">
            <a:avLst>
              <a:gd name="adj1" fmla="val -30622"/>
              <a:gd name="adj2" fmla="val -6956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这句话运用反问的修辞手法，使语气更加强烈，突出强调了即使有了这样的条件，也不会有大规模移民的机会。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1456" y="411510"/>
            <a:ext cx="3262432" cy="7078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三、巩固练习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7089" y="1101447"/>
            <a:ext cx="12573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选择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7089" y="1623417"/>
            <a:ext cx="846137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）《穷人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》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一课中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桑娜心里觉得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揍我一顿也好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，这说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明了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    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.桑娜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认为自己做错了，所以丈夫应该揍自己一顿。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B.桑娜的丈夫脾气粗暴 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桑娜自作主张把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孩子抱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回家，宁可让丈夫揍一顿，也要收养孤儿。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15680" y="2013307"/>
            <a:ext cx="5082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</a:t>
            </a:r>
            <a:endParaRPr lang="en-US" altLang="zh-CN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7089" y="915566"/>
            <a:ext cx="846137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charset="0"/>
              </a:rPr>
              <a:t>（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charset="0"/>
              </a:rPr>
              <a:t>2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charset="0"/>
              </a:rPr>
              <a:t>）结合课文内容，下列关于火星的说法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描述正确的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A.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1877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年，意大利的一位天文学家观察到火星表面有很多纵横的黑色条纹，这是火星人开挖的运河。 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B.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1877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年，意大利的一位天文学家观察到火星表面有很多纵横的黑色条纹，原来是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一连串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的暗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环形山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和暗的斑点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24082" y="1332761"/>
            <a:ext cx="362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</a:t>
            </a:r>
            <a:endParaRPr lang="en-US" altLang="zh-CN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4440" y="1347614"/>
            <a:ext cx="844804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）“您，您就是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贝多芬先生吧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?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”这句话应该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用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   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的语气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来读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A.怀疑   B.惊讶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C.激动   D.不安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600" y="1745268"/>
            <a:ext cx="362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0914" y="1491630"/>
            <a:ext cx="83375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542925"/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可是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一连好多天，白天天上都是瓦蓝瓦蓝的，夜晚又变成满天星斗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6898" y="699542"/>
            <a:ext cx="19723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理解句子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0502" y="2770743"/>
            <a:ext cx="8064896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表转折，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盼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的愿望久久不能实现，说明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内心十分迫切。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360" y="1651000"/>
            <a:ext cx="90525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《丁香结》一文，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作者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）象征生活中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解不开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）。我们既要有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赏花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），又要有解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结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）。生命给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你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芬芳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）的同时，也给你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幽怨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）。这是人生常态，也是本文给我们的深刻启示。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68520" y="165100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丁香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0085" y="206438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愁怨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8890" y="206438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情调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2580" y="246443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心志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28440" y="2464435"/>
            <a:ext cx="979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丁香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7645" y="2943860"/>
            <a:ext cx="13703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丁香结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70763" y="1131590"/>
            <a:ext cx="8189669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）同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茫茫宇宙相比，地球是渺小的。它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只有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这么大，不会再长大。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3" y="2427734"/>
            <a:ext cx="8179251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    “</a:t>
            </a:r>
            <a:r>
              <a:rPr lang="zh-CN" altLang="en-US" dirty="0">
                <a:sym typeface="+mn-ea"/>
              </a:rPr>
              <a:t>只有</a:t>
            </a:r>
            <a:r>
              <a:rPr lang="en-US" altLang="zh-CN" dirty="0"/>
              <a:t>”</a:t>
            </a:r>
            <a:r>
              <a:rPr lang="zh-CN" altLang="en-US" dirty="0"/>
              <a:t>二字，加强语气，强调了地球不会再变大。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980" y="1131590"/>
            <a:ext cx="84480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）事情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已经过去很长时间了。在天安门前璀璨的华灯下面，我又想起这位亲爱的战友来。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980" y="2458720"/>
            <a:ext cx="844804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    </a:t>
            </a:r>
            <a:r>
              <a:rPr lang="zh-CN" altLang="en-US" dirty="0"/>
              <a:t>结尾又写灯光，与开头照应。这句话寄托了作者的愿望和无限的哀思，告诉我们无论何时，我们都不要忘了那些革命先烈。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764" y="1549008"/>
            <a:ext cx="83947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）《草原》一文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按照(   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顺序，先后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写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了(   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图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 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图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 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图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图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图五幅画面，表现了草原的风光美、人情美和民俗美。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755" y="569595"/>
            <a:ext cx="34023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根据课文内容填空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9783" y="1549008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事情发展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7723" y="1956678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草原风光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99793" y="1967473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远道迎客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88383" y="1966203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亲切相见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0218" y="2370063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盛情款待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3726" y="240549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联欢话别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0" grpId="0"/>
      <p:bldP spid="11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720" y="1613535"/>
            <a:ext cx="824547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）《狼牙山五壮士》一文，按事情发展顺序写的，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依次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是(         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)---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)---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en-US" altLang="zh-CN" sz="28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---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)---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2658" y="2044065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接受任务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1228" y="204406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痛击敌人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0232" y="2045047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诱敌上山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5616" y="247523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顶峰歼敌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33391" y="247523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英勇悬崖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720" y="1613535"/>
            <a:ext cx="85439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）《穷人》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作者(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国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作家(        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其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代表作(             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           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等。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9607" y="1613535"/>
            <a:ext cx="540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俄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6107" y="161353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列夫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·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托尔斯泰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4982" y="2044700"/>
            <a:ext cx="2685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《战争与和平》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1097" y="204470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《安娜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·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卡列尼娜》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082" y="247523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《复活》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100" y="1485265"/>
            <a:ext cx="85439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）《少年闰土》第一自然段是闰土的出场，让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我们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看看( 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写出闰土刺猹有力，而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猹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的( 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不仅写出了猹的狡猾难刺，也反衬出闰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土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的(   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0167" y="1866265"/>
            <a:ext cx="540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捏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8737" y="1866265"/>
            <a:ext cx="540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刺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241" y="2339340"/>
            <a:ext cx="640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扭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12573" y="2346201"/>
            <a:ext cx="68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逃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0670" y="2778125"/>
            <a:ext cx="1101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机智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41888" y="2778125"/>
            <a:ext cx="1101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勇敢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0" grpId="0"/>
      <p:bldP spid="11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4140" y="427990"/>
            <a:ext cx="3262432" cy="7078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四、真题练习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8073" y="1995686"/>
            <a:ext cx="8482399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《穷人》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一文，主要写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）和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他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桑娜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）邻居西蒙，在西蒙死去后毅然收养了她的两个孤儿的故事。赞美了桑娜和渔夫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宁可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）也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）的美好心灵。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020" y="1328450"/>
            <a:ext cx="4088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根据课文内容，填空。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11695" y="1995686"/>
            <a:ext cx="1128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渔夫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22790" y="1995686"/>
            <a:ext cx="1009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妻子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21115" y="2398911"/>
            <a:ext cx="9975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关心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7670" y="2398911"/>
            <a:ext cx="965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同情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703" y="3288546"/>
            <a:ext cx="1868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自己吃苦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3848" y="3269496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帮助别人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625" y="1131590"/>
            <a:ext cx="87947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《宇宙生命之迷》一文，采用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）的写作方法。课文开头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列举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），这样能激发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读者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），显得新颖别致，说明了人类一直没有间断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放弃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）的奥秘。我们从现在就要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努力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学习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），用我们人类聪明的智慧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才能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）更多的宇宙之谜。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71235" y="1131590"/>
            <a:ext cx="19024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先总后分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13555" y="1572280"/>
            <a:ext cx="20142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神话故事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7280" y="1993285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阅读兴趣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43355" y="2854980"/>
            <a:ext cx="2585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科学文化知识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9840" y="237492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探索宇宙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1840" y="3286145"/>
            <a:ext cx="1054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揭开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5164" y="1419622"/>
            <a:ext cx="8655308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《青山不老》一文有一个很强烈的对比，那就是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）的对比。在这样的环境下老人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用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）年的时间在晋西北奇迹般地创造了一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片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），实现了自己的人生价值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1699" y="1819037"/>
            <a:ext cx="21609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瘦瘦的老人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37269" y="1819037"/>
            <a:ext cx="27476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恶劣的环境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14798" y="2238772"/>
            <a:ext cx="11328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十五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0253" y="2693432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绿洲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1152" y="2683907"/>
            <a:ext cx="18688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造福后代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39552" y="1547956"/>
            <a:ext cx="8064896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542925"/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故宫博物院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》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一课中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第一自然段在文中的作用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542925"/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.课文的总起，总写故宫。 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542925"/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B.开篇点题，引出下文。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75969" y="1965151"/>
            <a:ext cx="542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AB</a:t>
            </a:r>
            <a:endParaRPr lang="en-US" altLang="zh-CN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584" y="843558"/>
            <a:ext cx="5253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理解课文内容，选择正确的选项。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970" y="1651000"/>
            <a:ext cx="90519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《花之歌》一文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采用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）的写作方法，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把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想象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成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）、生者赠与死者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最后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42130" y="165100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想象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015" y="2064385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花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9700" y="2064385"/>
            <a:ext cx="23279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大自然的话语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73725" y="2064385"/>
            <a:ext cx="3042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从苍穹坠落的星星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3535" y="2504440"/>
            <a:ext cx="23361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诸元素之女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33115" y="2504440"/>
            <a:ext cx="37071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亲友之间交往的礼品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6945" y="294386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祭献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3985" y="2943860"/>
            <a:ext cx="26485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婚礼的冠冕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47980" y="1664335"/>
            <a:ext cx="84480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这位普通老人让我领悟到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青山是不会老的。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2412221"/>
            <a:ext cx="8328476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方正粗黑宋简体" panose="02000000000000000000" charset="-122"/>
              </a:rPr>
              <a:t>老人不仅留下了这片青山，还留下了更为宝贵的东西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方正粗黑宋简体" panose="02000000000000000000" charset="-122"/>
              </a:rPr>
              <a:t>---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方正粗黑宋简体" panose="02000000000000000000" charset="-122"/>
              </a:rPr>
              <a:t>与环境作斗争的不屈精神。老人的精神不老，青山也必将长青。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180" y="843558"/>
            <a:ext cx="5253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分析句子，理解主题。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445" y="1131590"/>
            <a:ext cx="90519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《七律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长征》一文，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采用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的修辞方法，写出了山势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）、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难以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），从而烘托出了红军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战士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）。我们从中体会到今日的幸福生活是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多么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），我们要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运用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）精神克服生活中的各种困难。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04745" y="113159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夸张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17420" y="154497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险峻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72697" y="154497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攀越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60490" y="2424450"/>
            <a:ext cx="911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长征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93825" y="1993285"/>
            <a:ext cx="25406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大无畏的精神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59610" y="242445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来之不易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496" y="1247031"/>
            <a:ext cx="90519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《狼牙山五壮士》一文，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按照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）的顺序记叙的，全文故事情节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概括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）。表现了五位壮士热爱祖国、热爱人民、仇恨敌人、勇于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牺牲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54281" y="1247031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事情发展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24809" y="1664226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接受任务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0766" y="2108726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引上绝路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3611" y="2108726"/>
            <a:ext cx="1753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跳下悬崖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44626" y="1673751"/>
            <a:ext cx="16173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痛击敌人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8711" y="2108726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顶峰歼敌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811" y="2970421"/>
            <a:ext cx="1753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革命精神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3826" y="2970421"/>
            <a:ext cx="1753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英雄气概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625" y="1131590"/>
            <a:ext cx="87947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《开国大典》一文，通过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）盛大场面的描写，让我们感受到现场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,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也让文章的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主题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），使人读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后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）油然而生。开国大典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分为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）、宣布典礼开始、宣布中华人民共和国成立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）、宣读政府公告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、(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80940" y="1131590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开国大典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86630" y="1566565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热烈气氛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3830" y="1993285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鲜明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12323" y="2835930"/>
            <a:ext cx="14116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升国旗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6865" y="2400295"/>
            <a:ext cx="16846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群众入场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4020" y="1993285"/>
            <a:ext cx="12553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自豪感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10804" y="2835930"/>
            <a:ext cx="1277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阅兵式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870" y="3257570"/>
            <a:ext cx="1753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群众游行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625" y="1203598"/>
            <a:ext cx="87947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《灯光》一文，在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课文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）出现了五次，贯穿全文，是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文章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）。本文以《灯光》为题的深刻含义是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灯光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种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）的代表，是郝副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营长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），是他奋勇杀敌、英勇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捐躯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），也是留在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灵魂深处永远的记忆。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5541" y="1203598"/>
            <a:ext cx="897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灯光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20365" y="1630318"/>
            <a:ext cx="11690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灵魂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85590" y="2065293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幸福生活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83475" y="2460898"/>
            <a:ext cx="1116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动力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835" y="2460898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理想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625" y="1203598"/>
            <a:ext cx="87947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《竹节人》一文，通过回忆作者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小时候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如何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）竹节人玩具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如何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）竹节人玩具、从玩竹节人玩具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得到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）、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老师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也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）上了竹节人玩具的记叙，表现了传统玩具给孩子们带来的乐趣，表达了作者对童年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生活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2800" b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38085" y="1203598"/>
            <a:ext cx="897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制造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10255" y="1632858"/>
            <a:ext cx="8299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玩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63675" y="2065293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快乐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55775" y="2926988"/>
            <a:ext cx="1200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向往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23055" y="2065293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痴迷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14395" y="2926988"/>
            <a:ext cx="1054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怀念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9dc6d3b9-f0a1-4ddf-bdde-5002b43d53d9}"/>
  <p:tag name="KSO_WPP_MARK_KEY" val="28c51117-2ffc-40eb-a217-be8968118efd"/>
  <p:tag name="COMMONDATA" val="eyJoZGlkIjoiNDkyZjk4MzVmNDdlY2JmZjk3NzFhYzNkMTk2ZmFjNjEifQ=="/>
</p:tagLst>
</file>

<file path=ppt/theme/theme1.xml><?xml version="1.0" encoding="utf-8"?>
<a:theme xmlns:a="http://schemas.openxmlformats.org/drawingml/2006/main" name="1_Office 主题​​">
  <a:themeElements>
    <a:clrScheme name="自定义 15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B3C5"/>
      </a:accent1>
      <a:accent2>
        <a:srgbClr val="F07474"/>
      </a:accent2>
      <a:accent3>
        <a:srgbClr val="FFBF53"/>
      </a:accent3>
      <a:accent4>
        <a:srgbClr val="673B77"/>
      </a:accent4>
      <a:accent5>
        <a:srgbClr val="00B9FA"/>
      </a:accent5>
      <a:accent6>
        <a:srgbClr val="BECE37"/>
      </a:accent6>
      <a:hlink>
        <a:srgbClr val="B381D9"/>
      </a:hlink>
      <a:folHlink>
        <a:srgbClr val="800080"/>
      </a:folHlink>
    </a:clrScheme>
    <a:fontScheme name="自定义 3">
      <a:majorFont>
        <a:latin typeface="Impact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  <a:ln>
          <a:noFill/>
        </a:ln>
        <a:effectLst>
          <a:outerShdw blurRad="444500" dist="254000" dir="8100000" algn="tr" rotWithShape="0">
            <a:prstClr val="black">
              <a:alpha val="5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5062</Words>
  <Application>WPS 演示</Application>
  <PresentationFormat>全屏显示(16:9)</PresentationFormat>
  <Paragraphs>491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宋体</vt:lpstr>
      <vt:lpstr>Wingdings</vt:lpstr>
      <vt:lpstr>黑体</vt:lpstr>
      <vt:lpstr>微软雅黑</vt:lpstr>
      <vt:lpstr>楷体</vt:lpstr>
      <vt:lpstr>Times New Roman</vt:lpstr>
      <vt:lpstr>Arial Unicode MS</vt:lpstr>
      <vt:lpstr>Calibri</vt:lpstr>
      <vt:lpstr>Wingdings</vt:lpstr>
      <vt:lpstr>方正粗黑宋简体</vt:lpstr>
      <vt:lpstr>Xingkai SC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3588.pptx</dc:title>
  <dc:creator/>
  <cp:lastModifiedBy>Administrator</cp:lastModifiedBy>
  <cp:revision>236</cp:revision>
  <dcterms:created xsi:type="dcterms:W3CDTF">2017-03-17T02:28:00Z</dcterms:created>
  <dcterms:modified xsi:type="dcterms:W3CDTF">2022-12-23T08:14:32Z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26F4477E77F04D588F690E033961AABF</vt:lpwstr>
  </property>
</Properties>
</file>