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4" r:id="rId1"/>
  </p:sldMasterIdLst>
  <p:notesMasterIdLst>
    <p:notesMasterId r:id="rId2"/>
  </p:notesMasterIdLst>
  <p:handoutMasterIdLst>
    <p:handoutMasterId r:id="rId3"/>
  </p:handoutMasterIdLst>
  <p:sldIdLst>
    <p:sldId id="259" r:id="rId4"/>
    <p:sldId id="294" r:id="rId5"/>
    <p:sldId id="266" r:id="rId6"/>
    <p:sldId id="305" r:id="rId7"/>
    <p:sldId id="306" r:id="rId8"/>
    <p:sldId id="307" r:id="rId9"/>
    <p:sldId id="308" r:id="rId10"/>
    <p:sldId id="319" r:id="rId11"/>
    <p:sldId id="327" r:id="rId12"/>
    <p:sldId id="328" r:id="rId13"/>
    <p:sldId id="329" r:id="rId14"/>
    <p:sldId id="330" r:id="rId15"/>
    <p:sldId id="321" r:id="rId16"/>
    <p:sldId id="324" r:id="rId17"/>
    <p:sldId id="325" r:id="rId18"/>
    <p:sldId id="326" r:id="rId19"/>
    <p:sldId id="322" r:id="rId20"/>
    <p:sldId id="331" r:id="rId21"/>
    <p:sldId id="333" r:id="rId22"/>
    <p:sldId id="332" r:id="rId23"/>
    <p:sldId id="309" r:id="rId24"/>
    <p:sldId id="310" r:id="rId25"/>
    <p:sldId id="312" r:id="rId26"/>
    <p:sldId id="313" r:id="rId27"/>
    <p:sldId id="315" r:id="rId28"/>
    <p:sldId id="314" r:id="rId29"/>
    <p:sldId id="316" r:id="rId30"/>
    <p:sldId id="317" r:id="rId31"/>
    <p:sldId id="318" r:id="rId32"/>
    <p:sldId id="334" r:id="rId33"/>
    <p:sldId id="33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2578" autoAdjust="0"/>
  </p:normalViewPr>
  <p:slideViewPr>
    <p:cSldViewPr snapToGrid="0">
      <p:cViewPr varScale="1">
        <p:scale>
          <a:sx n="100" d="100"/>
          <a:sy n="100" d="100"/>
        </p:scale>
        <p:origin x="1330" y="91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2023-07-15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2023-07-15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금일 </a:t>
            </a:r>
            <a:r>
              <a:rPr lang="en-US" altLang="ko-KR"/>
              <a:t>L1,L2</a:t>
            </a:r>
            <a:r>
              <a:rPr lang="ko-KR" altLang="en-US"/>
              <a:t> 정규화 및 엘라스틱 넷 </a:t>
            </a:r>
            <a:r>
              <a:rPr lang="en-US" altLang="ko-KR"/>
              <a:t>Stacking blending</a:t>
            </a:r>
            <a:r>
              <a:rPr lang="ko-KR" altLang="en-US"/>
              <a:t> 발표를 맡게된 프로젝트 </a:t>
            </a:r>
            <a:r>
              <a:rPr lang="en-US" altLang="ko-KR"/>
              <a:t>2</a:t>
            </a:r>
            <a:r>
              <a:rPr lang="ko-KR" altLang="en-US"/>
              <a:t>팀 박성민입니다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사이킷런에서 제공하는 </a:t>
            </a:r>
            <a:r>
              <a:rPr lang="en-US" altLang="ko-KR"/>
              <a:t>Ridge</a:t>
            </a:r>
            <a:r>
              <a:rPr lang="ko-KR" altLang="en-US"/>
              <a:t>를 불러와 객체를 만듭니다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이때 </a:t>
            </a:r>
            <a:r>
              <a:rPr lang="en-US" altLang="ko-KR"/>
              <a:t>alpha</a:t>
            </a:r>
            <a:r>
              <a:rPr lang="ko-KR" altLang="en-US"/>
              <a:t>값이 가중치의 패널티를 부여하는 정도입니다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두번째로 </a:t>
            </a:r>
            <a:r>
              <a:rPr lang="en-US" altLang="ko-KR"/>
              <a:t>alpha</a:t>
            </a:r>
            <a:r>
              <a:rPr lang="ko-KR" altLang="en-US"/>
              <a:t>값에 따른 가중치 변화입니다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노란색 박스는 상대적으로 큰 가중치를 가진 컬럼들이 변하는 정도입니다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빨간색 박스는 비중요도 컬럼들이지만 </a:t>
            </a:r>
            <a:r>
              <a:rPr lang="en-US" altLang="ko-KR"/>
              <a:t>0</a:t>
            </a:r>
            <a:r>
              <a:rPr lang="ko-KR" altLang="en-US"/>
              <a:t>에 수렴하지 않고 값을 가지고 있는 것을 알수있습니다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그래프를 보시게 되면 알파값 즉 패널티에 따라 전체적으로 컬럼들의 가중치가 감소하는 것을 알 수있습니다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크게 보시면 그림을 누른다라고 생각하면 이해가 되지 않을까여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사이킷런에서 제공하는 엘라스틱넷을 불러와 객체를 만듭니다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이때 </a:t>
            </a:r>
            <a:r>
              <a:rPr lang="en-US" altLang="ko-KR"/>
              <a:t>alpha</a:t>
            </a:r>
            <a:r>
              <a:rPr lang="ko-KR" altLang="en-US"/>
              <a:t>값이 가중치의 패널티를 부여하는 정도이며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또한 엘라스틱 넷은 </a:t>
            </a:r>
            <a:r>
              <a:rPr lang="en-US" altLang="ko-KR"/>
              <a:t>l1_ratio</a:t>
            </a:r>
            <a:r>
              <a:rPr lang="ko-KR" altLang="en-US"/>
              <a:t>가 있는데 </a:t>
            </a:r>
            <a:r>
              <a:rPr lang="en-US" altLang="ko-KR"/>
              <a:t>l1</a:t>
            </a:r>
            <a:r>
              <a:rPr lang="ko-KR" altLang="en-US"/>
              <a:t>의 정도를 어떻게 사용할지 정하는 하이퍼파라미터입니다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디폴트 값은 </a:t>
            </a:r>
            <a:r>
              <a:rPr lang="en-US" altLang="ko-KR"/>
              <a:t>0.5</a:t>
            </a:r>
            <a:r>
              <a:rPr lang="ko-KR" altLang="en-US"/>
              <a:t>즉 </a:t>
            </a:r>
            <a:r>
              <a:rPr lang="en-US" altLang="ko-KR"/>
              <a:t>l1,l2</a:t>
            </a:r>
            <a:r>
              <a:rPr lang="ko-KR" altLang="en-US"/>
              <a:t> 규제를 절반씩 사용하겠다는 것입니다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만약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l1_ratio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일 시 </a:t>
            </a:r>
            <a:r>
              <a:rPr lang="en-US" altLang="ko-KR"/>
              <a:t>l1</a:t>
            </a:r>
            <a:r>
              <a:rPr lang="ko-KR" altLang="en-US"/>
              <a:t> 규제만 적용하겠다는 것이며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l1_ratio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이면 </a:t>
            </a:r>
            <a:r>
              <a:rPr lang="en-US" altLang="ko-KR"/>
              <a:t>l2</a:t>
            </a:r>
            <a:r>
              <a:rPr lang="ko-KR" altLang="en-US"/>
              <a:t> 만 적용하겠다는 것입니다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다음은 </a:t>
            </a:r>
            <a:r>
              <a:rPr lang="en-US" altLang="ko-KR"/>
              <a:t>alpha</a:t>
            </a:r>
            <a:r>
              <a:rPr lang="ko-KR" altLang="en-US"/>
              <a:t>값과 </a:t>
            </a:r>
            <a:r>
              <a:rPr lang="en-US" altLang="ko-KR"/>
              <a:t>l1_ratio</a:t>
            </a:r>
            <a:r>
              <a:rPr lang="ko-KR" altLang="en-US"/>
              <a:t>값에 변화에 따른 가중치 변화입니다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시각화 자료를 보시게 되면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가장 마지막 하단에 위치한 </a:t>
            </a:r>
            <a:r>
              <a:rPr lang="en-US" altLang="ko-KR"/>
              <a:t>Nox</a:t>
            </a:r>
            <a:r>
              <a:rPr lang="ko-KR" altLang="en-US"/>
              <a:t>라는 컬럼은 상대적으로 </a:t>
            </a:r>
            <a:r>
              <a:rPr lang="en-US" altLang="ko-KR"/>
              <a:t>l1</a:t>
            </a:r>
            <a:r>
              <a:rPr lang="ko-KR" altLang="en-US"/>
              <a:t>규제에 비율이 올라가면 올라갈수록 가중치가 회복되는 모습을 볼 수있습니다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l1</a:t>
            </a:r>
            <a:r>
              <a:rPr lang="ko-KR" altLang="en-US"/>
              <a:t>은 비중요도 변수를 먼저 가중치를 </a:t>
            </a:r>
            <a:r>
              <a:rPr lang="en-US" altLang="ko-KR"/>
              <a:t>0</a:t>
            </a:r>
            <a:r>
              <a:rPr lang="ko-KR" altLang="en-US"/>
              <a:t>에 수렴하게 만드니깐여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스태킹입니다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원리는 </a:t>
            </a:r>
            <a:r>
              <a:rPr lang="en-US" altLang="ko-KR"/>
              <a:t>1</a:t>
            </a:r>
            <a:r>
              <a:rPr lang="ko-KR" altLang="en-US"/>
              <a:t>가지 데이터를 가지고 </a:t>
            </a:r>
            <a:r>
              <a:rPr lang="en-US" altLang="ko-KR"/>
              <a:t>n</a:t>
            </a:r>
            <a:r>
              <a:rPr lang="ko-KR" altLang="en-US"/>
              <a:t>개의 모델을 학습시킨후 </a:t>
            </a:r>
            <a:endParaRPr lang="ko-KR" altLang="en-US"/>
          </a:p>
          <a:p>
            <a:pPr>
              <a:defRPr/>
            </a:pPr>
            <a:r>
              <a:rPr lang="ko-KR" altLang="en-US"/>
              <a:t>거기서 파생되는 </a:t>
            </a:r>
            <a:r>
              <a:rPr lang="en-US" altLang="ko-KR"/>
              <a:t>n</a:t>
            </a:r>
            <a:r>
              <a:rPr lang="ko-KR" altLang="en-US"/>
              <a:t>개의 예측값을 새로운 모델 </a:t>
            </a:r>
            <a:r>
              <a:rPr lang="en-US" altLang="ko-KR"/>
              <a:t>(Meta Model)</a:t>
            </a:r>
            <a:r>
              <a:rPr lang="ko-KR" altLang="en-US"/>
              <a:t>에 학습데이터로 사용하여 예측해보는 것을 말합니다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특징은 </a:t>
            </a:r>
            <a:r>
              <a:rPr lang="en-US" altLang="ko-KR"/>
              <a:t>~~~~~~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왼쪽은 잠시 후 저희가 적용해본 스태킹의 간단한 과정을 시각화해봤습니다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저희는 </a:t>
            </a:r>
            <a:r>
              <a:rPr lang="en-US" altLang="ko-KR"/>
              <a:t>1</a:t>
            </a:r>
            <a:r>
              <a:rPr lang="ko-KR" altLang="en-US"/>
              <a:t>가지 모델을 돌린 결과값을 메타 모델에 적용시키고 </a:t>
            </a:r>
            <a:r>
              <a:rPr lang="en-US" altLang="ko-KR"/>
              <a:t>rmse</a:t>
            </a:r>
            <a:r>
              <a:rPr lang="ko-KR" altLang="en-US"/>
              <a:t>를 비교하겠습니다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목차입니다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첫번째로 </a:t>
            </a:r>
            <a:r>
              <a:rPr lang="en-US" altLang="ko-KR"/>
              <a:t>L1,L2</a:t>
            </a:r>
            <a:r>
              <a:rPr lang="ko-KR" altLang="en-US"/>
              <a:t> 엘라스틱 넷의 특징을 설명할 것입니다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두번째로 </a:t>
            </a:r>
            <a:r>
              <a:rPr lang="en-US" altLang="ko-KR"/>
              <a:t>L1,L2</a:t>
            </a:r>
            <a:r>
              <a:rPr lang="ko-KR" altLang="en-US"/>
              <a:t> 엘라스틱 넷을 적용했을 예시를 설명하겠습니다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세번재로 앙상블 기법인 </a:t>
            </a:r>
            <a:r>
              <a:rPr lang="en-US" altLang="ko-KR"/>
              <a:t>Stacking / blending</a:t>
            </a:r>
            <a:r>
              <a:rPr lang="ko-KR" altLang="en-US"/>
              <a:t>의 특징을 설명하고</a:t>
            </a:r>
            <a:endParaRPr lang="ko-KR" altLang="en-US"/>
          </a:p>
          <a:p>
            <a:pPr>
              <a:defRPr/>
            </a:pPr>
            <a:r>
              <a:rPr lang="ko-KR" altLang="en-US"/>
              <a:t>마지막으로 앙상블 기법을 적용한 특징을 보이겠습니다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블랜딩입니다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원리는 </a:t>
            </a:r>
            <a:r>
              <a:rPr lang="en-US" altLang="ko-KR"/>
              <a:t>~~~~~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왼쪽은 저희가 블랜딩 기법을 적용해본 과정을 시각화 한 것입니다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스태킹 블랜딩에 사용할 공통 데이터인 유방암 데이터입니다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총 </a:t>
            </a:r>
            <a:r>
              <a:rPr lang="en-US" altLang="ko-KR"/>
              <a:t>30</a:t>
            </a:r>
            <a:r>
              <a:rPr lang="ko-KR" altLang="en-US"/>
              <a:t>개의 독립변수가 있는데 크게 </a:t>
            </a:r>
            <a:r>
              <a:rPr lang="en-US" altLang="ko-KR"/>
              <a:t>3</a:t>
            </a:r>
            <a:r>
              <a:rPr lang="ko-KR" altLang="en-US"/>
              <a:t>가지 분류로 나눴습니다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첫번째로 </a:t>
            </a:r>
            <a:r>
              <a:rPr lang="en-US" altLang="ko-KR"/>
              <a:t>~</a:t>
            </a:r>
            <a:endParaRPr lang="en-US" altLang="ko-KR"/>
          </a:p>
          <a:p>
            <a:pPr>
              <a:defRPr/>
            </a:pPr>
            <a:r>
              <a:rPr lang="ko-KR" altLang="en-US"/>
              <a:t>두번쨰로</a:t>
            </a:r>
            <a:r>
              <a:rPr lang="en-US" altLang="ko-KR"/>
              <a:t>~</a:t>
            </a:r>
            <a:endParaRPr lang="en-US" altLang="ko-KR"/>
          </a:p>
          <a:p>
            <a:pPr>
              <a:defRPr/>
            </a:pPr>
            <a:r>
              <a:rPr lang="ko-KR" altLang="en-US"/>
              <a:t>세번쨰로</a:t>
            </a:r>
            <a:r>
              <a:rPr lang="en-US" altLang="ko-KR"/>
              <a:t>~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 독립변수들을 가지고 종양의 악성</a:t>
            </a:r>
            <a:r>
              <a:rPr lang="en-US" altLang="ko-KR"/>
              <a:t>,</a:t>
            </a:r>
            <a:r>
              <a:rPr lang="ko-KR" altLang="en-US"/>
              <a:t>양성 즉 암인지 부종인지 예측하는 데이터를 사용할 것입니다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스태킹 과정입니다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기본모델은 랜덤포레스트를 돌릴것이며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최종모델 즉 메타모델은 선형회귀를 사용할 것입니다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후 </a:t>
            </a:r>
            <a:endParaRPr lang="ko-KR" altLang="en-US"/>
          </a:p>
          <a:p>
            <a:pPr>
              <a:defRPr/>
            </a:pPr>
            <a:r>
              <a:rPr lang="ko-KR" altLang="en-US"/>
              <a:t>랜덤포레스트의 </a:t>
            </a:r>
            <a:r>
              <a:rPr lang="en-US" altLang="ko-KR"/>
              <a:t>rmse</a:t>
            </a:r>
            <a:r>
              <a:rPr lang="ko-KR" altLang="en-US"/>
              <a:t>와</a:t>
            </a:r>
            <a:endParaRPr lang="ko-KR" altLang="en-US"/>
          </a:p>
          <a:p>
            <a:pPr>
              <a:defRPr/>
            </a:pPr>
            <a:r>
              <a:rPr lang="en-US" altLang="ko-KR"/>
              <a:t>stacking</a:t>
            </a:r>
            <a:r>
              <a:rPr lang="ko-KR" altLang="en-US"/>
              <a:t>을 사용한 후 </a:t>
            </a:r>
            <a:r>
              <a:rPr lang="en-US" altLang="ko-KR"/>
              <a:t>rmse</a:t>
            </a:r>
            <a:r>
              <a:rPr lang="ko-KR" altLang="en-US"/>
              <a:t>를 비교하겠습니다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기본모델의 랜덤포레스트를 돌리게 되면 </a:t>
            </a:r>
            <a:r>
              <a:rPr lang="en-US" altLang="ko-KR"/>
              <a:t>RMSE</a:t>
            </a:r>
            <a:r>
              <a:rPr lang="ko-KR" altLang="en-US"/>
              <a:t>가 </a:t>
            </a:r>
            <a:r>
              <a:rPr lang="en-US" altLang="ko-KR"/>
              <a:t>2.905</a:t>
            </a:r>
            <a:r>
              <a:rPr lang="ko-KR" altLang="en-US"/>
              <a:t>인 것을 알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그러고 이제 스태킹을 적용하기 위해 사이킷런에서 제공하는 </a:t>
            </a:r>
            <a:r>
              <a:rPr lang="en-US" altLang="ko-KR"/>
              <a:t>Stackingregressor</a:t>
            </a:r>
            <a:r>
              <a:rPr lang="ko-KR" altLang="en-US"/>
              <a:t>를 이용하여 </a:t>
            </a:r>
            <a:endParaRPr lang="ko-KR" altLang="en-US"/>
          </a:p>
          <a:p>
            <a:pPr>
              <a:defRPr/>
            </a:pPr>
            <a:r>
              <a:rPr lang="ko-KR" altLang="en-US"/>
              <a:t>하이퍼 파라미터의 기본모델이 무엇인지 넣어주고</a:t>
            </a:r>
            <a:r>
              <a:rPr lang="en-US" altLang="ko-KR"/>
              <a:t>,</a:t>
            </a:r>
            <a:r>
              <a:rPr lang="ko-KR" altLang="en-US"/>
              <a:t> 마지막 모델을 무엇을 할 것인지도 정합니다 저희는 선형회귀여서 </a:t>
            </a:r>
            <a:r>
              <a:rPr lang="en-US" altLang="ko-KR"/>
              <a:t>lr</a:t>
            </a:r>
            <a:r>
              <a:rPr lang="ko-KR" altLang="en-US"/>
              <a:t>을 선택했습니다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 후 </a:t>
            </a:r>
            <a:r>
              <a:rPr lang="en-US" altLang="ko-KR"/>
              <a:t>rmse</a:t>
            </a:r>
            <a:r>
              <a:rPr lang="ko-KR" altLang="en-US"/>
              <a:t>를 비교하면 기존 </a:t>
            </a:r>
            <a:r>
              <a:rPr lang="en-US" altLang="ko-KR"/>
              <a:t>2.905</a:t>
            </a:r>
            <a:r>
              <a:rPr lang="ko-KR" altLang="en-US"/>
              <a:t>와달리 현재 </a:t>
            </a:r>
            <a:r>
              <a:rPr lang="en-US" altLang="ko-KR"/>
              <a:t>2.835</a:t>
            </a:r>
            <a:r>
              <a:rPr lang="ko-KR" altLang="en-US"/>
              <a:t>로 오차율이 감소한 것을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 정규화는 </a:t>
            </a:r>
            <a:r>
              <a:rPr lang="en-US" altLang="ko-KR"/>
              <a:t>Lasso(</a:t>
            </a:r>
            <a:r>
              <a:rPr lang="ko-KR" altLang="en-US"/>
              <a:t>라쏘</a:t>
            </a:r>
            <a:r>
              <a:rPr lang="en-US" altLang="ko-KR"/>
              <a:t>)</a:t>
            </a:r>
            <a:r>
              <a:rPr lang="ko-KR" altLang="en-US"/>
              <a:t>라고 흔히 불리는 정규화입니다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과적합 방지를 위해 사용하는 방법중 </a:t>
            </a:r>
            <a:r>
              <a:rPr lang="en-US" altLang="ko-KR"/>
              <a:t>1</a:t>
            </a:r>
            <a:r>
              <a:rPr lang="ko-KR" altLang="en-US"/>
              <a:t>개이며</a:t>
            </a:r>
            <a:r>
              <a:rPr lang="en-US" altLang="ko-KR"/>
              <a:t>,</a:t>
            </a:r>
            <a:r>
              <a:rPr lang="ko-KR" altLang="en-US"/>
              <a:t> 계산은 가중치와 편향 즉 </a:t>
            </a:r>
            <a:r>
              <a:rPr lang="en-US" altLang="ko-KR"/>
              <a:t>Weight</a:t>
            </a:r>
            <a:r>
              <a:rPr lang="ko-KR" altLang="en-US"/>
              <a:t>와 </a:t>
            </a:r>
            <a:r>
              <a:rPr lang="en-US" altLang="ko-KR"/>
              <a:t>bias</a:t>
            </a:r>
            <a:r>
              <a:rPr lang="ko-KR" altLang="en-US"/>
              <a:t>의 모든 절대값의 합을 기준으로 패널티를 적용합니다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상대적으로 비중요변수 즉 가중치가 작은 변수를 우선적으로 줄이게 되는 방법입니다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이에 따라</a:t>
            </a:r>
            <a:endParaRPr lang="ko-KR" altLang="en-US"/>
          </a:p>
          <a:p>
            <a:pPr>
              <a:defRPr/>
            </a:pPr>
            <a:r>
              <a:rPr lang="ko-KR" altLang="en-US"/>
              <a:t>상대적으로 변수간의 상관관계가 높은 데이터를 사용한 모델에 적용시 성능 저하가 될 가능성이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예를 들어 </a:t>
            </a:r>
            <a:r>
              <a:rPr lang="en-US" altLang="ko-KR"/>
              <a:t>A</a:t>
            </a:r>
            <a:r>
              <a:rPr lang="ko-KR" altLang="en-US"/>
              <a:t>라는 변수는 </a:t>
            </a:r>
            <a:r>
              <a:rPr lang="en-US" altLang="ko-KR"/>
              <a:t>B</a:t>
            </a:r>
            <a:r>
              <a:rPr lang="ko-KR" altLang="en-US"/>
              <a:t>라는 변수와 상관계수가 높은데 </a:t>
            </a:r>
            <a:r>
              <a:rPr lang="en-US" altLang="ko-KR"/>
              <a:t>B</a:t>
            </a:r>
            <a:r>
              <a:rPr lang="ko-KR" altLang="en-US"/>
              <a:t> 변수가 모델의 가중치가 적게 잡혀 </a:t>
            </a:r>
            <a:r>
              <a:rPr lang="en-US" altLang="ko-KR"/>
              <a:t>L1</a:t>
            </a:r>
            <a:r>
              <a:rPr lang="ko-KR" altLang="en-US"/>
              <a:t> 정규화를 적용시 </a:t>
            </a:r>
            <a:r>
              <a:rPr lang="en-US" altLang="ko-KR"/>
              <a:t>0</a:t>
            </a:r>
            <a:r>
              <a:rPr lang="ko-KR" altLang="en-US"/>
              <a:t>에 수렴하게 되면 </a:t>
            </a:r>
            <a:endParaRPr lang="ko-KR" altLang="en-US"/>
          </a:p>
          <a:p>
            <a:pPr>
              <a:defRPr/>
            </a:pPr>
            <a:r>
              <a:rPr lang="ko-KR" altLang="en-US"/>
              <a:t>성능저하가 될 수 있다는 것이 예시입니다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L2</a:t>
            </a:r>
            <a:r>
              <a:rPr lang="ko-KR" altLang="en-US"/>
              <a:t> 정규화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Ridge</a:t>
            </a:r>
            <a:r>
              <a:rPr lang="ko-KR" altLang="en-US"/>
              <a:t>기법으로도 불리기도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과 마찬가지로 모델 컬럼의 가중치에 대해 패널티를 부여하는 것과 과적합 방지에 선택해서 사용해 볼 수 있는 방법은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하지만 차이점으로는 계산법인데 가중치와 편향의 제곱의 합으로 계산이 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이러한 계산 방식은 </a:t>
            </a:r>
            <a:r>
              <a:rPr lang="en-US" altLang="ko-KR"/>
              <a:t>L1</a:t>
            </a:r>
            <a:r>
              <a:rPr lang="ko-KR" altLang="en-US"/>
              <a:t>은 </a:t>
            </a:r>
            <a:r>
              <a:rPr lang="en-US" altLang="ko-KR"/>
              <a:t>0</a:t>
            </a:r>
            <a:r>
              <a:rPr lang="ko-KR" altLang="en-US"/>
              <a:t>에 수렴할 수 있는데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L2</a:t>
            </a:r>
            <a:r>
              <a:rPr lang="ko-KR" altLang="en-US"/>
              <a:t>는 제곱의 합으로써 </a:t>
            </a:r>
            <a:r>
              <a:rPr lang="en-US" altLang="ko-KR"/>
              <a:t>0</a:t>
            </a:r>
            <a:r>
              <a:rPr lang="ko-KR" altLang="en-US"/>
              <a:t>으로 수렴할 확률이 상대적으로 적습니다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L2</a:t>
            </a:r>
            <a:r>
              <a:rPr lang="ko-KR" altLang="en-US"/>
              <a:t>는 </a:t>
            </a:r>
            <a:r>
              <a:rPr lang="en-US" altLang="ko-KR"/>
              <a:t>L1</a:t>
            </a:r>
            <a:r>
              <a:rPr lang="ko-KR" altLang="en-US"/>
              <a:t>과 반대로 중요 변수를 우선적으로 줄입니다</a:t>
            </a:r>
            <a:r>
              <a:rPr lang="en-US" altLang="ko-KR"/>
              <a:t>.</a:t>
            </a:r>
            <a:r>
              <a:rPr lang="ko-KR" altLang="en-US"/>
              <a:t> 쉽게 생각하면 큰 가중치를 가지고 있다면 큰 패널티를 부여받는것입니다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가중치의 기존 크기를 </a:t>
            </a:r>
            <a:r>
              <a:rPr lang="en-US" altLang="ko-KR"/>
              <a:t>100</a:t>
            </a:r>
            <a:r>
              <a:rPr lang="ko-KR" altLang="en-US"/>
              <a:t>이라 한다면 전체적으로 줄이는 기법이 </a:t>
            </a:r>
            <a:r>
              <a:rPr lang="en-US" altLang="ko-KR"/>
              <a:t>L2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변수간의 상관관계가 높아도 좋은 성능을 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과 달리 </a:t>
            </a:r>
            <a:r>
              <a:rPr lang="en-US" altLang="ko-KR"/>
              <a:t>L2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만들지 않기 때문이죠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엘라스틱 넷입니다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L1,L2</a:t>
            </a:r>
            <a:r>
              <a:rPr lang="ko-KR" altLang="en-US"/>
              <a:t>규제를 모두 사용할수 있게 만든 방법입니다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다른 규제와 마찬가지로 과적합을 방지할 수 있는 방법이 되며</a:t>
            </a:r>
            <a:r>
              <a:rPr lang="en-US" altLang="ko-KR"/>
              <a:t>,</a:t>
            </a:r>
            <a:r>
              <a:rPr lang="ko-KR" altLang="en-US"/>
              <a:t> 가중치 패널티를 주는 방식입니다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특징으로는 </a:t>
            </a:r>
            <a:r>
              <a:rPr lang="en-US" altLang="ko-KR"/>
              <a:t>L1</a:t>
            </a:r>
            <a:r>
              <a:rPr lang="ko-KR" altLang="en-US"/>
              <a:t>의 단점 패널티가 올라가면 가중치가 </a:t>
            </a:r>
            <a:r>
              <a:rPr lang="en-US" altLang="ko-KR"/>
              <a:t>0</a:t>
            </a:r>
            <a:r>
              <a:rPr lang="ko-KR" altLang="en-US"/>
              <a:t>에 수렴하게 만드는 점과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L2</a:t>
            </a:r>
            <a:r>
              <a:rPr lang="ko-KR" altLang="en-US"/>
              <a:t>의 모든 컬럼의 가중치를 줄이지만</a:t>
            </a:r>
            <a:r>
              <a:rPr lang="en-US" altLang="ko-KR"/>
              <a:t>,</a:t>
            </a:r>
            <a:r>
              <a:rPr lang="ko-KR" altLang="en-US"/>
              <a:t> 비중요 변수도 여전히 가중치를 가지고 있는 단점을 해결할수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L1,L2</a:t>
            </a:r>
            <a:r>
              <a:rPr lang="ko-KR" altLang="en-US"/>
              <a:t>의 비율을 하이퍼파라미터로 정할수 있다는 것이 특징입니다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L1 </a:t>
            </a:r>
            <a:r>
              <a:rPr lang="ko-KR" altLang="en-US"/>
              <a:t>예시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라는 컬럼의 상관관계가 </a:t>
            </a:r>
            <a:r>
              <a:rPr lang="en-US" altLang="ko-KR"/>
              <a:t>0.8</a:t>
            </a:r>
            <a:r>
              <a:rPr lang="ko-KR" altLang="en-US"/>
              <a:t>일때 </a:t>
            </a:r>
            <a:r>
              <a:rPr lang="en-US" altLang="ko-KR"/>
              <a:t>/</a:t>
            </a:r>
            <a:r>
              <a:rPr lang="ko-KR" altLang="en-US"/>
              <a:t> 모델의 가중치가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위고 </a:t>
            </a:r>
            <a:r>
              <a:rPr lang="en-US" altLang="ko-KR"/>
              <a:t>B</a:t>
            </a:r>
            <a:r>
              <a:rPr lang="ko-KR" altLang="en-US"/>
              <a:t>는 꼴지라고 가정해보자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이랬을 때 </a:t>
            </a:r>
            <a:r>
              <a:rPr lang="en-US" altLang="ko-KR"/>
              <a:t>L1</a:t>
            </a:r>
            <a:r>
              <a:rPr lang="ko-KR" altLang="en-US"/>
              <a:t>을 적용하면 </a:t>
            </a:r>
            <a:r>
              <a:rPr lang="en-US" altLang="ko-KR"/>
              <a:t>B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 될 것이고</a:t>
            </a:r>
            <a:r>
              <a:rPr lang="en-US" altLang="ko-KR"/>
              <a:t>,</a:t>
            </a:r>
            <a:r>
              <a:rPr lang="ko-KR" altLang="en-US"/>
              <a:t> 그에 따라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연관성으로 인해 성능 저하 우려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적용은 크게 </a:t>
            </a:r>
            <a:r>
              <a:rPr lang="en-US" altLang="ko-KR"/>
              <a:t>3</a:t>
            </a:r>
            <a:r>
              <a:rPr lang="ko-KR" altLang="en-US"/>
              <a:t>가지로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을 적용하고</a:t>
            </a:r>
            <a:endParaRPr lang="ko-KR" altLang="en-US"/>
          </a:p>
          <a:p>
            <a:pPr>
              <a:defRPr/>
            </a:pPr>
            <a:r>
              <a:rPr lang="en-US" altLang="ko-KR"/>
              <a:t>L1</a:t>
            </a:r>
            <a:r>
              <a:rPr lang="ko-KR" altLang="en-US"/>
              <a:t>을 적용한 </a:t>
            </a:r>
            <a:r>
              <a:rPr lang="en-US" altLang="ko-KR"/>
              <a:t>column</a:t>
            </a:r>
            <a:r>
              <a:rPr lang="ko-KR" altLang="en-US"/>
              <a:t>의 가중치를 표로 확인하고</a:t>
            </a:r>
            <a:endParaRPr lang="ko-KR" altLang="en-US"/>
          </a:p>
          <a:p>
            <a:pPr>
              <a:defRPr/>
            </a:pPr>
            <a:r>
              <a:rPr lang="ko-KR" altLang="en-US"/>
              <a:t>마지막으로 시각화 자료로 확인해보겠습니다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사이킷런에서 제공하는 </a:t>
            </a:r>
            <a:r>
              <a:rPr lang="en-US" altLang="ko-KR"/>
              <a:t>lasso</a:t>
            </a:r>
            <a:r>
              <a:rPr lang="ko-KR" altLang="en-US"/>
              <a:t>를 불러와 객체를 만듭니다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이때 </a:t>
            </a:r>
            <a:r>
              <a:rPr lang="en-US" altLang="ko-KR"/>
              <a:t>alpha</a:t>
            </a:r>
            <a:r>
              <a:rPr lang="ko-KR" altLang="en-US"/>
              <a:t>값이 가중치의 패널티를 부여하는 정도입니다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이에 따라 </a:t>
            </a:r>
            <a:r>
              <a:rPr lang="en-US" altLang="ko-KR"/>
              <a:t>l1</a:t>
            </a:r>
            <a:r>
              <a:rPr lang="ko-KR" altLang="en-US"/>
              <a:t>을 적용한 모델의 가중치 변화입니다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표는 간략하게 알수 있었으며</a:t>
            </a:r>
            <a:r>
              <a:rPr lang="en-US" altLang="ko-KR"/>
              <a:t>,</a:t>
            </a:r>
            <a:r>
              <a:rPr lang="ko-KR" altLang="en-US"/>
              <a:t> 눈에 쉽게 들어오게 시각화 자료보겠습니다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각 표는 </a:t>
            </a:r>
            <a:r>
              <a:rPr lang="en-US" altLang="ko-KR"/>
              <a:t>alpha</a:t>
            </a:r>
            <a:r>
              <a:rPr lang="ko-KR" altLang="en-US"/>
              <a:t>값 별 컬럼의 가중치 변화인데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가운데에 위치하는 컬럼들을 보시면 상대적으로 비중요도가 있는 변수들이 순서가 바뀌는 것을 알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L2</a:t>
            </a:r>
            <a:r>
              <a:rPr lang="en-US" altLang="ko-KR" baseline="0"/>
              <a:t> </a:t>
            </a:r>
            <a:r>
              <a:rPr lang="ko-KR" altLang="en-US" baseline="0"/>
              <a:t>규제</a:t>
            </a:r>
            <a:r>
              <a:rPr lang="en-US" altLang="ko-KR" baseline="0"/>
              <a:t> </a:t>
            </a:r>
            <a:r>
              <a:rPr lang="ko-KR" altLang="en-US" baseline="0"/>
              <a:t>표 자료 </a:t>
            </a:r>
            <a:endParaRPr lang="ko-KR" altLang="en-US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노란색 </a:t>
            </a:r>
            <a:r>
              <a:rPr lang="en-US" altLang="ko-KR" baseline="0"/>
              <a:t>BOX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771C398-EBCC-4210-8AFD-1D056CED0821}" type="datetime1">
              <a:rPr lang="ko-KR" altLang="en-US"/>
              <a:pPr lvl="0">
                <a:defRPr/>
              </a:pPr>
              <a:t>2023-07-14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789EC6C-4145-4527-B052-BF633A9807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slide" Target="slide11.xml"  /><Relationship Id="rId6" Type="http://schemas.openxmlformats.org/officeDocument/2006/relationships/image" Target="../media/image3.png"  /><Relationship Id="rId7" Type="http://schemas.openxmlformats.org/officeDocument/2006/relationships/slide" Target="slide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slide" Target="slide15.xml"  /><Relationship Id="rId5" Type="http://schemas.openxmlformats.org/officeDocument/2006/relationships/image" Target="../media/image7.png"  /><Relationship Id="rId6" Type="http://schemas.openxmlformats.org/officeDocument/2006/relationships/slide" Target="slide16.xml"  /><Relationship Id="rId7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slide" Target="slide19.xml"  /><Relationship Id="rId6" Type="http://schemas.openxmlformats.org/officeDocument/2006/relationships/image" Target="../media/image13.png"  /><Relationship Id="rId7" Type="http://schemas.openxmlformats.org/officeDocument/2006/relationships/slide" Target="slide20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073713" y="5223919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rgbClr val="d9d9d9"/>
                </a:solidFill>
              </a:rPr>
              <a:t>송태인             김준호          박성민           서승수         최영현           한형진</a:t>
            </a:r>
            <a:endParaRPr lang="ko-KR" altLang="en-US" sz="1500" b="1" spc="-300">
              <a:solidFill>
                <a:srgbClr val="d9d9d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6567" y="4923734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rgbClr val="d9d9d9"/>
                </a:solidFill>
              </a:rPr>
              <a:t>프로젝트 </a:t>
            </a:r>
            <a:r>
              <a:rPr lang="en-US" altLang="ko-KR" sz="1500" b="1" spc="-300">
                <a:solidFill>
                  <a:srgbClr val="d9d9d9"/>
                </a:solidFill>
              </a:rPr>
              <a:t>2</a:t>
            </a:r>
            <a:r>
              <a:rPr lang="ko-KR" altLang="en-US" sz="1500" b="1" spc="-300">
                <a:solidFill>
                  <a:srgbClr val="d9d9d9"/>
                </a:solidFill>
              </a:rPr>
              <a:t>팀</a:t>
            </a:r>
            <a:endParaRPr lang="ko-KR" altLang="en-US" sz="1500" b="1" spc="-300">
              <a:solidFill>
                <a:srgbClr val="d9d9d9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817616" y="1282003"/>
            <a:ext cx="5236474" cy="5575997"/>
            <a:chOff x="738958" y="308610"/>
            <a:chExt cx="5236474" cy="557599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182712" cy="44799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L1,L2</a:t>
              </a:r>
              <a:r>
                <a:rPr lang="ko-KR" altLang="en-US" sz="7200" b="1" spc="-300">
                  <a:solidFill>
                    <a:srgbClr val="bfbfbf"/>
                  </a:solidFill>
                </a:rPr>
                <a:t> 정규화</a:t>
              </a:r>
              <a:endParaRPr lang="ko-KR" altLang="en-US" sz="7200" b="1" spc="-300">
                <a:solidFill>
                  <a:srgbClr val="bfbfbf"/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rgbClr val="bfbfbf"/>
                  </a:solidFill>
                </a:rPr>
                <a:t>엘라스틱 넷</a:t>
              </a:r>
              <a:endParaRPr lang="ko-KR" altLang="en-US" sz="7200" b="1" spc="-300">
                <a:solidFill>
                  <a:srgbClr val="bfbfbf"/>
                </a:solidFill>
              </a:endParaRPr>
            </a:p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Stacking</a:t>
              </a:r>
              <a:endParaRPr lang="en-US" altLang="ko-KR" sz="7200" b="1" spc="-300">
                <a:solidFill>
                  <a:srgbClr val="bfbfbf"/>
                </a:solidFill>
              </a:endParaRPr>
            </a:p>
            <a:p>
              <a:pPr lvl="0">
                <a:defRPr/>
              </a:pPr>
              <a:r>
                <a:rPr lang="en-US" altLang="ko-KR" sz="7200" b="1" spc="-300">
                  <a:solidFill>
                    <a:srgbClr val="bfbfbf"/>
                  </a:solidFill>
                </a:rPr>
                <a:t>Blending</a:t>
              </a:r>
              <a:endParaRPr lang="ko-KR" altLang="en-US" sz="7200" b="1" spc="-300">
                <a:solidFill>
                  <a:srgbClr val="bfbfb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8958" y="308610"/>
              <a:ext cx="5183347" cy="5575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L1,L2</a:t>
              </a: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 정규화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엘라스틱 넷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Stacking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Blending</a:t>
              </a:r>
              <a:endParaRPr lang="en-US" altLang="ko-KR" sz="7200" b="1" spc="-300">
                <a:solidFill>
                  <a:schemeClr val="accent1">
                    <a:alpha val="70000"/>
                  </a:schemeClr>
                </a:solidFill>
              </a:endParaRPr>
            </a:p>
            <a:p>
              <a:pPr lvl="0">
                <a:defRPr/>
              </a:pP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39637" y="5225340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송태인             김준호          박성민           서승수         최영현           한형진</a:t>
            </a:r>
            <a:endParaRPr lang="ko-KR" altLang="en-US" sz="15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8407" y="4901489"/>
            <a:ext cx="38468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프로젝트 </a:t>
            </a:r>
            <a:r>
              <a:rPr lang="en-US" altLang="ko-KR" sz="1500" b="1" spc="-300">
                <a:solidFill>
                  <a:schemeClr val="accent1">
                    <a:alpha val="70000"/>
                  </a:schemeClr>
                </a:solidFill>
              </a:rPr>
              <a:t>2</a:t>
            </a:r>
            <a:r>
              <a:rPr lang="ko-KR" altLang="en-US" sz="1500" b="1" spc="-300">
                <a:solidFill>
                  <a:schemeClr val="accent1">
                    <a:alpha val="70000"/>
                  </a:schemeClr>
                </a:solidFill>
              </a:rPr>
              <a:t>팀</a:t>
            </a:r>
            <a:endParaRPr lang="ko-KR" altLang="en-US" sz="15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7359" y="4519128"/>
            <a:ext cx="24080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Lasso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객체 형성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9873" y="4551776"/>
            <a:ext cx="4083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값에 따른 가중치 변화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61530" y="4495464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시각화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dirty="0"/>
              <a:t>L1 </a:t>
            </a:r>
            <a:r>
              <a:rPr lang="ko-KR" altLang="en-US" sz="2200" dirty="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2161165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2139689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2134660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6" y="2737495"/>
            <a:ext cx="3230392" cy="747747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슬라이드 확대/축소 9">
                <a:extLst>
                  <a:ext uri="{FF2B5EF4-FFF2-40B4-BE49-F238E27FC236}">
                    <a16:creationId xmlns:a16="http://schemas.microsoft.com/office/drawing/2014/main" id="{C73730F0-9E8E-B3ED-68DE-D34A1B8BFF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689810"/>
                  </p:ext>
                </p:extLst>
              </p:nvPr>
            </p:nvGraphicFramePr>
            <p:xfrm>
              <a:off x="4695231" y="2337468"/>
              <a:ext cx="3048000" cy="1714500"/>
            </p:xfrm>
            <a:graphic>
              <a:graphicData uri="http://schemas.microsoft.com/office/powerpoint/2016/slidezoom">
                <pslz:sldZm>
                  <pslz:sldZmObj sldId="329" cId="1396133260">
                    <pslz:zmPr id="{412C8518-5C1F-469B-AC09-0A9B66226901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슬라이드 확대/축소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73730F0-9E8E-B3ED-68DE-D34A1B8BFF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5231" y="233746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슬라이드 확대/축소 11">
                <a:extLst>
                  <a:ext uri="{FF2B5EF4-FFF2-40B4-BE49-F238E27FC236}">
                    <a16:creationId xmlns:a16="http://schemas.microsoft.com/office/drawing/2014/main" id="{E7903250-42F2-8618-6959-09414F6DAE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5028873"/>
                  </p:ext>
                </p:extLst>
              </p:nvPr>
            </p:nvGraphicFramePr>
            <p:xfrm>
              <a:off x="8345228" y="2254118"/>
              <a:ext cx="3048000" cy="1714500"/>
            </p:xfrm>
            <a:graphic>
              <a:graphicData uri="http://schemas.microsoft.com/office/powerpoint/2016/slidezoom">
                <pslz:sldZm>
                  <pslz:sldZmObj sldId="330" cId="1533985294">
                    <pslz:zmPr id="{E76778DB-867A-4B12-967D-72503F1475E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슬라이드 확대/축소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7903250-42F2-8618-6959-09414F6DAE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5228" y="225411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22" y="545594"/>
            <a:ext cx="7096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362"/>
            <a:ext cx="12192000" cy="39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8529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468544" y="2586273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01047" y="3471085"/>
            <a:ext cx="1313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Ridge </a:t>
            </a:r>
            <a:r>
              <a:rPr lang="ko-KR" altLang="en-US">
                <a:solidFill>
                  <a:schemeClr val="bg1"/>
                </a:solidFill>
              </a:rPr>
              <a:t>적용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4526" y="3471085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6426" y="3471085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465674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484724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 </a:t>
            </a:r>
            <a:r>
              <a:rPr lang="ko-KR" altLang="en-US" sz="2200"/>
              <a:t>적용</a:t>
            </a:r>
            <a:endParaRPr lang="ko-KR" altLang="en-US" sz="2200"/>
          </a:p>
        </p:txBody>
      </p:sp>
      <p:sp>
        <p:nvSpPr>
          <p:cNvPr id="30" name="TextBox 29"/>
          <p:cNvSpPr txBox="1"/>
          <p:nvPr/>
        </p:nvSpPr>
        <p:spPr>
          <a:xfrm>
            <a:off x="1633874" y="2915150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915150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904354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5374" y="4700010"/>
            <a:ext cx="23920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Ridge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객체 생성</a:t>
            </a:r>
            <a:endParaRPr lang="en-US" altLang="ko-KR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9873" y="4732658"/>
            <a:ext cx="40831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값에 따른 가중치 변화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61530" y="4676346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시각화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 </a:t>
            </a:r>
            <a:r>
              <a:rPr lang="ko-KR" altLang="en-US" sz="2200"/>
              <a:t>적용</a:t>
            </a:r>
            <a:endParaRPr lang="ko-KR" altLang="en-US" sz="2200"/>
          </a:p>
        </p:txBody>
      </p:sp>
      <p:grpSp>
        <p:nvGrpSpPr>
          <p:cNvPr id="45" name="그룹 3"/>
          <p:cNvGrpSpPr/>
          <p:nvPr/>
        </p:nvGrpSpPr>
        <p:grpSpPr>
          <a:xfrm rot="0">
            <a:off x="931706" y="2342047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 rot="0">
            <a:off x="4604215" y="2320571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 rot="0">
            <a:off x="8235310" y="2315542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1346" y="2968675"/>
            <a:ext cx="3230392" cy="899939"/>
          </a:xfrm>
          <a:prstGeom prst="rect">
            <a:avLst/>
          </a:prstGeom>
        </p:spPr>
      </p:pic>
      <p:pic>
        <p:nvPicPr>
          <p:cNvPr id="3" name="슬라이드 확대/축소 2">
            <a:hlinkClick r:id="rId4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2081" y="2454419"/>
            <a:ext cx="3465175" cy="1949161"/>
          </a:xfrm>
          <a:prstGeom prst="rect">
            <a:avLst/>
          </a:prstGeom>
        </p:spPr>
      </p:pic>
      <p:pic>
        <p:nvPicPr>
          <p:cNvPr id="6" name="슬라이드 확대/축소 5">
            <a:hlinkClick r:id="rId6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55006" y="2454419"/>
            <a:ext cx="30480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9" y="970868"/>
            <a:ext cx="9069185" cy="49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1347041"/>
            <a:ext cx="1201109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356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13872" y="3149540"/>
            <a:ext cx="12875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Elastic Net</a:t>
            </a: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적용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4526" y="3149540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5459" y="3178115"/>
            <a:ext cx="878205" cy="363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209704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Elastic Net</a:t>
            </a:r>
            <a:r>
              <a:rPr lang="ko-KR" altLang="en-US" sz="2200"/>
              <a:t>적용</a:t>
            </a:r>
            <a:endParaRPr lang="ko-KR" altLang="en-US" sz="2200"/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752" y="4700010"/>
            <a:ext cx="30572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Elastic Net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객체 생성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648" y="4707440"/>
            <a:ext cx="4171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Alpha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값과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l1_ratio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값에 따른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가중치 변화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25008" y="4697391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시각화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09704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dirty="0"/>
              <a:t>Elastic Net</a:t>
            </a:r>
            <a:r>
              <a:rPr lang="ko-KR" altLang="en-US" sz="2200" dirty="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2342047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2320571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2315542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2926335"/>
            <a:ext cx="3230032" cy="897742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슬라이드 확대/축소 5">
                <a:extLst>
                  <a:ext uri="{FF2B5EF4-FFF2-40B4-BE49-F238E27FC236}">
                    <a16:creationId xmlns:a16="http://schemas.microsoft.com/office/drawing/2014/main" id="{8B07E5B3-4317-BF52-A820-73CD484D3B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282509"/>
                  </p:ext>
                </p:extLst>
              </p:nvPr>
            </p:nvGraphicFramePr>
            <p:xfrm>
              <a:off x="4776137" y="2573855"/>
              <a:ext cx="2886187" cy="1623480"/>
            </p:xfrm>
            <a:graphic>
              <a:graphicData uri="http://schemas.microsoft.com/office/powerpoint/2016/slidezoom">
                <pslz:sldZm>
                  <pslz:sldZmObj sldId="333" cId="1463813033">
                    <pslz:zmPr id="{453409F3-D8BC-4065-AF6E-41E9F4183E6B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6187" cy="16234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슬라이드 확대/축소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B07E5B3-4317-BF52-A820-73CD484D3B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6137" y="2573855"/>
                <a:ext cx="2886187" cy="16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슬라이드 확대/축소 7">
                <a:extLst>
                  <a:ext uri="{FF2B5EF4-FFF2-40B4-BE49-F238E27FC236}">
                    <a16:creationId xmlns:a16="http://schemas.microsoft.com/office/drawing/2014/main" id="{E0E210D4-4CBE-AB0A-CBD5-3340E0763B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5804009"/>
                  </p:ext>
                </p:extLst>
              </p:nvPr>
            </p:nvGraphicFramePr>
            <p:xfrm>
              <a:off x="8390320" y="2522563"/>
              <a:ext cx="2977372" cy="1674772"/>
            </p:xfrm>
            <a:graphic>
              <a:graphicData uri="http://schemas.microsoft.com/office/powerpoint/2016/slidezoom">
                <pslz:sldZm>
                  <pslz:sldZmObj sldId="332" cId="2853262030">
                    <pslz:zmPr id="{271D363C-21E3-47DE-BDAE-5F22471F2468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77372" cy="167477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슬라이드 확대/축소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0E210D4-4CBE-AB0A-CBD5-3340E0763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0320" y="2522563"/>
                <a:ext cx="2977372" cy="1674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8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" y="1547550"/>
            <a:ext cx="1211749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30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57636" y="3568064"/>
            <a:ext cx="5440106" cy="1287781"/>
            <a:chOff x="257636" y="3206557"/>
            <a:chExt cx="5440106" cy="1287781"/>
          </a:xfrm>
        </p:grpSpPr>
        <p:sp>
          <p:nvSpPr>
            <p:cNvPr id="9" name="TextBox 8"/>
            <p:cNvSpPr txBox="1"/>
            <p:nvPr/>
          </p:nvSpPr>
          <p:spPr>
            <a:xfrm>
              <a:off x="792126" y="3575889"/>
              <a:ext cx="3541394" cy="918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L1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en-US" altLang="ko-KR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L2</a:t>
              </a:r>
              <a:endPara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  <a:p>
              <a:pPr marL="180975" indent="-180975">
                <a:lnSpc>
                  <a:spcPct val="130000"/>
                </a:lnSpc>
                <a:buFont typeface="Wingdings"/>
                <a:buChar char="§"/>
                <a:defRPr/>
              </a:pPr>
              <a:r>
                <a:rPr lang="ko-KR" altLang="en-US" sz="1400" spc="-150">
                  <a:solidFill>
                    <a:schemeClr val="bg1"/>
                  </a:solidFill>
                  <a:latin typeface="Noto Sans CJK KR Thin"/>
                  <a:ea typeface="Noto Sans CJK KR Thin"/>
                  <a:cs typeface="Arial"/>
                </a:rPr>
                <a:t>엘라스틱 넷</a:t>
              </a:r>
              <a:endPara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257636" y="3206557"/>
              <a:ext cx="2348404" cy="369332"/>
              <a:chOff x="257636" y="3255887"/>
              <a:chExt cx="234840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57636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001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84804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L1 L2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 엘라스틱 넷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2760812" y="3219429"/>
              <a:ext cx="2936930" cy="384830"/>
              <a:chOff x="2760812" y="3219429"/>
              <a:chExt cx="2936930" cy="3848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60812" y="3234927"/>
                <a:ext cx="60305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solidFill>
                      <a:schemeClr val="bg1"/>
                    </a:solidFill>
                  </a:rPr>
                  <a:t>002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62623" y="3219429"/>
                <a:ext cx="24351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pc="-150">
                    <a:solidFill>
                      <a:schemeClr val="bg1"/>
                    </a:solidFill>
                  </a:rPr>
                  <a:t>L1 L2 </a:t>
                </a:r>
                <a:r>
                  <a:rPr lang="ko-KR" altLang="en-US" spc="-150">
                    <a:solidFill>
                      <a:schemeClr val="bg1"/>
                    </a:solidFill>
                  </a:rPr>
                  <a:t>엘라스틱 넷 적용</a:t>
                </a:r>
                <a:endParaRPr lang="ko-KR" altLang="en-US" spc="-15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055873" y="3206557"/>
              <a:ext cx="25526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>
                <a:solidFill>
                  <a:schemeClr val="bg1"/>
                </a:solidFill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5055873" y="3568064"/>
            <a:ext cx="2552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bg1"/>
              </a:solidFill>
            </a:endParaRPr>
          </a:p>
        </p:txBody>
      </p:sp>
      <p:sp>
        <p:nvSpPr>
          <p:cNvPr id="42" name="TextBox 20"/>
          <p:cNvSpPr txBox="1"/>
          <p:nvPr/>
        </p:nvSpPr>
        <p:spPr>
          <a:xfrm>
            <a:off x="5622257" y="3580935"/>
            <a:ext cx="601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003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3" name="TextBox 21"/>
          <p:cNvSpPr txBox="1"/>
          <p:nvPr/>
        </p:nvSpPr>
        <p:spPr>
          <a:xfrm>
            <a:off x="6077630" y="3580935"/>
            <a:ext cx="127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앙상블 모델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7662244" y="3594530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004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8115050" y="3573833"/>
            <a:ext cx="127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bg1"/>
                </a:solidFill>
              </a:rPr>
              <a:t>앙상블 적용</a:t>
            </a:r>
            <a:endParaRPr lang="ko-KR" altLang="en-US" spc="-150">
              <a:solidFill>
                <a:schemeClr val="bg1"/>
              </a:solidFill>
            </a:endParaRPr>
          </a:p>
        </p:txBody>
      </p:sp>
      <p:sp>
        <p:nvSpPr>
          <p:cNvPr id="46" name="TextBox 14"/>
          <p:cNvSpPr txBox="1"/>
          <p:nvPr/>
        </p:nvSpPr>
        <p:spPr>
          <a:xfrm>
            <a:off x="6120928" y="3963862"/>
            <a:ext cx="3541394" cy="64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stacking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blending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47" name="TextBox 14"/>
          <p:cNvSpPr txBox="1"/>
          <p:nvPr/>
        </p:nvSpPr>
        <p:spPr>
          <a:xfrm>
            <a:off x="8141816" y="3960503"/>
            <a:ext cx="3541394" cy="640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stacking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blending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3276127" y="3923211"/>
            <a:ext cx="3541394" cy="918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L1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en-US" altLang="ko-KR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L2</a:t>
            </a:r>
            <a:endParaRPr lang="en-US" altLang="ko-KR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  <a:p>
            <a:pPr marL="180975" indent="-180975">
              <a:lnSpc>
                <a:spcPct val="130000"/>
              </a:lnSpc>
              <a:buFont typeface="Wingdings"/>
              <a:buChar char="§"/>
              <a:defRPr/>
            </a:pPr>
            <a:r>
              <a:rPr lang="ko-KR" altLang="en-US" sz="1400" spc="-150">
                <a:solidFill>
                  <a:schemeClr val="bg1"/>
                </a:solidFill>
                <a:latin typeface="Noto Sans CJK KR Thin"/>
                <a:ea typeface="Noto Sans CJK KR Thin"/>
                <a:cs typeface="Arial"/>
              </a:rPr>
              <a:t>엘라스틱 넷</a:t>
            </a:r>
            <a:endParaRPr lang="ko-KR" altLang="en-US" sz="1400" spc="-150">
              <a:solidFill>
                <a:schemeClr val="bg1"/>
              </a:solidFill>
              <a:latin typeface="Noto Sans CJK KR Thin"/>
              <a:ea typeface="Noto Sans CJK KR Thin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65"/>
            <a:ext cx="12192000" cy="44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09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8"/>
          <p:cNvSpPr txBox="1"/>
          <p:nvPr/>
        </p:nvSpPr>
        <p:spPr>
          <a:xfrm>
            <a:off x="533432" y="3549402"/>
            <a:ext cx="22573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모델 앙상블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95154" y="3516687"/>
            <a:ext cx="22573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accent1"/>
                </a:solidFill>
                <a:latin typeface="+mn-ea"/>
              </a:rPr>
              <a:t>모델 앙상블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3389197" y="3594928"/>
            <a:ext cx="91440" cy="1252786"/>
          </a:xfrm>
          <a:custGeom>
            <a:avLst/>
            <a:gd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389197" y="2251991"/>
            <a:ext cx="91440" cy="1252786"/>
          </a:xfrm>
          <a:custGeom>
            <a:avLst/>
            <a:gd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2" name="직사각형 31"/>
          <p:cNvSpPr/>
          <p:nvPr/>
        </p:nvSpPr>
        <p:spPr>
          <a:xfrm>
            <a:off x="2754054" y="1571129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2754054" y="1571129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3400" kern="1200"/>
              <a:t>Data</a:t>
            </a:r>
            <a:endParaRPr lang="en-US" altLang="ko-KR" sz="3400" kern="1200"/>
          </a:p>
        </p:txBody>
      </p:sp>
      <p:sp>
        <p:nvSpPr>
          <p:cNvPr id="34" name="직사각형 33"/>
          <p:cNvSpPr/>
          <p:nvPr/>
        </p:nvSpPr>
        <p:spPr>
          <a:xfrm>
            <a:off x="2742880" y="293987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기본 모델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1930211" y="2537953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25" name="TextBox 24"/>
          <p:cNvSpPr txBox="1"/>
          <p:nvPr/>
        </p:nvSpPr>
        <p:spPr>
          <a:xfrm>
            <a:off x="6398863" y="1153332"/>
            <a:ext cx="3359151" cy="574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스태킹</a:t>
            </a:r>
            <a:r>
              <a:rPr lang="en-US" altLang="ko-KR" sz="3200" b="1">
                <a:solidFill>
                  <a:schemeClr val="tx2"/>
                </a:solidFill>
              </a:rPr>
              <a:t>(Stacking)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0247" y="1621202"/>
            <a:ext cx="497721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>
                <a:solidFill>
                  <a:schemeClr val="tx2"/>
                </a:solidFill>
              </a:rPr>
              <a:t>원리</a:t>
            </a:r>
            <a:r>
              <a:rPr lang="en-US" altLang="ko-KR" sz="1500" b="1">
                <a:solidFill>
                  <a:schemeClr val="tx2"/>
                </a:solidFill>
              </a:rPr>
              <a:t>)</a:t>
            </a: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1</a:t>
            </a:r>
            <a:r>
              <a:rPr lang="ko-KR" altLang="en-US" sz="1500" b="1">
                <a:solidFill>
                  <a:schemeClr val="tx2"/>
                </a:solidFill>
              </a:rPr>
              <a:t>가지 데이터를 가지고  </a:t>
            </a:r>
            <a:r>
              <a:rPr lang="en-US" altLang="ko-KR" sz="1500" b="1">
                <a:solidFill>
                  <a:schemeClr val="tx2"/>
                </a:solidFill>
              </a:rPr>
              <a:t>n</a:t>
            </a:r>
            <a:r>
              <a:rPr lang="ko-KR" altLang="en-US" sz="1500" b="1">
                <a:solidFill>
                  <a:schemeClr val="tx2"/>
                </a:solidFill>
              </a:rPr>
              <a:t>개의 모델을 학습 시킨 후 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n</a:t>
            </a:r>
            <a:r>
              <a:rPr lang="ko-KR" altLang="en-US" sz="1500" b="1">
                <a:solidFill>
                  <a:schemeClr val="tx2"/>
                </a:solidFill>
              </a:rPr>
              <a:t>개의 예측값을 새로운 모델</a:t>
            </a:r>
            <a:r>
              <a:rPr lang="en-US" altLang="ko-KR" sz="1500" b="1">
                <a:solidFill>
                  <a:schemeClr val="tx2"/>
                </a:solidFill>
              </a:rPr>
              <a:t>(Meta Model) </a:t>
            </a:r>
            <a:r>
              <a:rPr lang="ko-KR" altLang="en-US" sz="1500" b="1">
                <a:solidFill>
                  <a:schemeClr val="tx2"/>
                </a:solidFill>
              </a:rPr>
              <a:t>학습데이터로 새로운 예측값을 확인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>
                <a:solidFill>
                  <a:schemeClr val="tx2"/>
                </a:solidFill>
              </a:rPr>
              <a:t>특징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1. </a:t>
            </a:r>
            <a:r>
              <a:rPr lang="ko-KR" altLang="en-US" sz="1500" b="1">
                <a:solidFill>
                  <a:schemeClr val="tx2"/>
                </a:solidFill>
              </a:rPr>
              <a:t>사이킷 런에서 모듈을 제공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2. </a:t>
            </a:r>
            <a:r>
              <a:rPr lang="ko-KR" altLang="en-US" sz="1500" b="1">
                <a:solidFill>
                  <a:schemeClr val="tx2"/>
                </a:solidFill>
              </a:rPr>
              <a:t>개별 모델에 대한 약점을 보안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3. </a:t>
            </a:r>
            <a:r>
              <a:rPr lang="ko-KR" altLang="en-US" sz="1500" b="1">
                <a:solidFill>
                  <a:schemeClr val="tx2"/>
                </a:solidFill>
              </a:rPr>
              <a:t>기존 학습 모델과 최종 모델을 선택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4.</a:t>
            </a:r>
            <a:r>
              <a:rPr lang="ko-KR" altLang="en-US" sz="1500" b="1">
                <a:solidFill>
                  <a:schemeClr val="tx2"/>
                </a:solidFill>
              </a:rPr>
              <a:t> 모델의 복잡성이 증가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5.</a:t>
            </a:r>
            <a:r>
              <a:rPr lang="ko-KR" altLang="en-US" sz="1500" b="1">
                <a:solidFill>
                  <a:schemeClr val="tx2"/>
                </a:solidFill>
              </a:rPr>
              <a:t> 다양한 모델을 사용할 수 있기에 섬세한 조정 필요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6.</a:t>
            </a:r>
            <a:r>
              <a:rPr lang="ko-KR" altLang="en-US" sz="1500" b="1">
                <a:solidFill>
                  <a:schemeClr val="tx2"/>
                </a:solidFill>
              </a:rPr>
              <a:t> 계산 비용 증가</a:t>
            </a:r>
            <a:r>
              <a:rPr lang="en-US" altLang="ko-KR" sz="1500" b="1">
                <a:solidFill>
                  <a:schemeClr val="tx2"/>
                </a:solidFill>
              </a:rPr>
              <a:t>(</a:t>
            </a:r>
            <a:r>
              <a:rPr lang="ko-KR" altLang="en-US" sz="1500" b="1">
                <a:solidFill>
                  <a:schemeClr val="tx2"/>
                </a:solidFill>
              </a:rPr>
              <a:t>메모리사용량</a:t>
            </a:r>
            <a:r>
              <a:rPr lang="en-US" altLang="ko-KR" sz="1500" b="1">
                <a:solidFill>
                  <a:schemeClr val="tx2"/>
                </a:solidFill>
              </a:rPr>
              <a:t>,</a:t>
            </a:r>
            <a:r>
              <a:rPr lang="ko-KR" altLang="en-US" sz="1500" b="1">
                <a:solidFill>
                  <a:schemeClr val="tx2"/>
                </a:solidFill>
              </a:rPr>
              <a:t> 연산량</a:t>
            </a:r>
            <a:r>
              <a:rPr lang="en-US" altLang="ko-KR" sz="1500" b="1">
                <a:solidFill>
                  <a:schemeClr val="tx2"/>
                </a:solidFill>
              </a:rPr>
              <a:t>...etc)</a:t>
            </a: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9697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Stacking</a:t>
            </a:r>
            <a:endParaRPr lang="en-US" altLang="ko-KR" sz="2200"/>
          </a:p>
        </p:txBody>
      </p:sp>
      <p:cxnSp>
        <p:nvCxnSpPr>
          <p:cNvPr id="53" name="직선 연결선 32"/>
          <p:cNvCxnSpPr/>
          <p:nvPr/>
        </p:nvCxnSpPr>
        <p:spPr>
          <a:xfrm>
            <a:off x="1857079" y="3255925"/>
            <a:ext cx="122500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55" name="이등변 삼각형 10"/>
          <p:cNvSpPr/>
          <p:nvPr/>
        </p:nvSpPr>
        <p:spPr>
          <a:xfrm>
            <a:off x="6171055" y="1896091"/>
            <a:ext cx="252053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이등변 삼각형 10"/>
          <p:cNvSpPr/>
          <p:nvPr/>
        </p:nvSpPr>
        <p:spPr>
          <a:xfrm>
            <a:off x="6191250" y="3495675"/>
            <a:ext cx="228388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7" name="직선 연결선 32"/>
          <p:cNvCxnSpPr/>
          <p:nvPr/>
        </p:nvCxnSpPr>
        <p:spPr>
          <a:xfrm>
            <a:off x="6095999" y="3177387"/>
            <a:ext cx="5593720" cy="17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776121" y="4146381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모델</a:t>
            </a:r>
            <a:endParaRPr lang="en-US" altLang="ko-KR"/>
          </a:p>
        </p:txBody>
      </p:sp>
      <p:sp>
        <p:nvSpPr>
          <p:cNvPr id="42" name="자유형 41"/>
          <p:cNvSpPr/>
          <p:nvPr/>
        </p:nvSpPr>
        <p:spPr>
          <a:xfrm>
            <a:off x="3411263" y="4719335"/>
            <a:ext cx="91440" cy="1252786"/>
          </a:xfrm>
          <a:custGeom>
            <a:avLst/>
            <a:gdLst/>
            <a:rect l="0" t="0" r="0" b="0"/>
            <a:pathLst>
              <a:path>
                <a:moveTo>
                  <a:pt x="45720" y="0"/>
                </a:moveTo>
                <a:lnTo>
                  <a:pt x="4572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43" name="직사각형 42"/>
          <p:cNvSpPr/>
          <p:nvPr/>
        </p:nvSpPr>
        <p:spPr>
          <a:xfrm>
            <a:off x="2776132" y="5515123"/>
            <a:ext cx="136172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예측</a:t>
            </a:r>
            <a:endParaRPr lang="ko-KR" altLang="en-US"/>
          </a:p>
        </p:txBody>
      </p:sp>
      <p:sp>
        <p:nvSpPr>
          <p:cNvPr id="47" name="TextBox 24"/>
          <p:cNvSpPr txBox="1"/>
          <p:nvPr/>
        </p:nvSpPr>
        <p:spPr>
          <a:xfrm>
            <a:off x="839934" y="3242463"/>
            <a:ext cx="1589666" cy="246221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모델 개수</a:t>
            </a:r>
            <a:r>
              <a:rPr lang="en-US" altLang="ko-KR" sz="1000" b="1">
                <a:solidFill>
                  <a:schemeClr val="tx2"/>
                </a:solidFill>
              </a:rPr>
              <a:t> </a:t>
            </a:r>
            <a:r>
              <a:rPr lang="ko-KR" altLang="en-US" sz="1000" b="1">
                <a:solidFill>
                  <a:schemeClr val="tx2"/>
                </a:solidFill>
              </a:rPr>
              <a:t>및 선택 가능</a:t>
            </a:r>
            <a:endParaRPr lang="en-US" altLang="ko-KR" sz="1000" b="1">
              <a:solidFill>
                <a:schemeClr val="tx2"/>
              </a:solidFill>
            </a:endParaRPr>
          </a:p>
        </p:txBody>
      </p:sp>
      <p:cxnSp>
        <p:nvCxnSpPr>
          <p:cNvPr id="48" name="직선 연결선 32"/>
          <p:cNvCxnSpPr/>
          <p:nvPr/>
        </p:nvCxnSpPr>
        <p:spPr>
          <a:xfrm>
            <a:off x="2006529" y="4550351"/>
            <a:ext cx="122500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4"/>
          <p:cNvSpPr txBox="1"/>
          <p:nvPr/>
        </p:nvSpPr>
        <p:spPr>
          <a:xfrm>
            <a:off x="886663" y="4541931"/>
            <a:ext cx="1570605" cy="553998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기본모델의 예측값</a:t>
            </a:r>
            <a:endParaRPr lang="ko-KR" altLang="en-US" sz="1000" b="1">
              <a:solidFill>
                <a:schemeClr val="tx2"/>
              </a:solidFill>
            </a:endParaRPr>
          </a:p>
          <a:p>
            <a:pPr lvl="0">
              <a:defRPr/>
            </a:pPr>
            <a:endParaRPr lang="en-US" altLang="ko-KR" sz="1000" b="1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ko-KR" altLang="en-US" sz="1000" b="1">
                <a:solidFill>
                  <a:schemeClr val="tx2"/>
                </a:solidFill>
              </a:rPr>
              <a:t>최종모델의 학습데이터</a:t>
            </a:r>
            <a:endParaRPr lang="en-US" altLang="ko-KR" sz="1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 rot="16181847">
            <a:off x="714133" y="4174950"/>
            <a:ext cx="1647686" cy="825526"/>
          </a:xfrm>
          <a:custGeom>
            <a:avLst/>
            <a:gdLst/>
            <a:rect l="0" t="0" r="0" b="0"/>
            <a:pathLst>
              <a:path>
                <a:moveTo>
                  <a:pt x="1647686" y="0"/>
                </a:moveTo>
                <a:lnTo>
                  <a:pt x="1647686" y="1109805"/>
                </a:lnTo>
                <a:lnTo>
                  <a:pt x="0" y="1109805"/>
                </a:lnTo>
                <a:lnTo>
                  <a:pt x="0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9" name="자유형 28"/>
          <p:cNvSpPr/>
          <p:nvPr/>
        </p:nvSpPr>
        <p:spPr>
          <a:xfrm rot="16191625">
            <a:off x="917636" y="2322182"/>
            <a:ext cx="1647686" cy="1252786"/>
          </a:xfrm>
          <a:custGeom>
            <a:avLst/>
            <a:gdLst/>
            <a:rect l="0" t="0" r="0" b="0"/>
            <a:pathLst>
              <a:path>
                <a:moveTo>
                  <a:pt x="0" y="0"/>
                </a:moveTo>
                <a:lnTo>
                  <a:pt x="0" y="1109805"/>
                </a:lnTo>
                <a:lnTo>
                  <a:pt x="1647686" y="1109805"/>
                </a:lnTo>
                <a:lnTo>
                  <a:pt x="1647686" y="1252786"/>
                </a:lnTo>
              </a:path>
            </a:pathLst>
          </a:custGeom>
          <a:noFill/>
          <a:ln w="12700" cap="flat" cmpd="sng" algn="ctr"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05940" y="3327783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LGBM</a:t>
            </a:r>
            <a:endParaRPr lang="en-US" altLang="ko-KR"/>
          </a:p>
        </p:txBody>
      </p:sp>
      <p:sp>
        <p:nvSpPr>
          <p:cNvPr id="39" name="TextBox 38"/>
          <p:cNvSpPr txBox="1"/>
          <p:nvPr/>
        </p:nvSpPr>
        <p:spPr>
          <a:xfrm>
            <a:off x="8690950" y="1055493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25" name="TextBox 24"/>
          <p:cNvSpPr txBox="1"/>
          <p:nvPr/>
        </p:nvSpPr>
        <p:spPr>
          <a:xfrm>
            <a:off x="6754847" y="1649165"/>
            <a:ext cx="4512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2"/>
                </a:solidFill>
              </a:rPr>
              <a:t>블랜딩 </a:t>
            </a:r>
            <a:r>
              <a:rPr lang="en-US" altLang="ko-KR" sz="3200" b="1">
                <a:solidFill>
                  <a:schemeClr val="tx2"/>
                </a:solidFill>
              </a:rPr>
              <a:t>(Blending)</a:t>
            </a:r>
            <a:endParaRPr lang="en-US" altLang="ko-KR" sz="3200" b="1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4847" y="2433986"/>
            <a:ext cx="49772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500" b="1">
                <a:solidFill>
                  <a:schemeClr val="tx2"/>
                </a:solidFill>
              </a:rPr>
              <a:t>원리</a:t>
            </a:r>
            <a:r>
              <a:rPr lang="en-US" altLang="ko-KR" sz="1500" b="1">
                <a:solidFill>
                  <a:schemeClr val="tx2"/>
                </a:solidFill>
              </a:rPr>
              <a:t>)</a:t>
            </a: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1. Data</a:t>
            </a:r>
            <a:r>
              <a:rPr lang="ko-KR" altLang="en-US" sz="1500" b="1">
                <a:solidFill>
                  <a:schemeClr val="tx2"/>
                </a:solidFill>
              </a:rPr>
              <a:t>를 </a:t>
            </a:r>
            <a:r>
              <a:rPr lang="en-US" altLang="ko-KR" sz="1500" b="1">
                <a:solidFill>
                  <a:schemeClr val="tx2"/>
                </a:solidFill>
              </a:rPr>
              <a:t>3</a:t>
            </a:r>
            <a:r>
              <a:rPr lang="ko-KR" altLang="en-US" sz="1500" b="1">
                <a:solidFill>
                  <a:schemeClr val="tx2"/>
                </a:solidFill>
              </a:rPr>
              <a:t>가지로 나눈다</a:t>
            </a:r>
            <a:r>
              <a:rPr lang="en-US" altLang="ko-KR" sz="1500" b="1">
                <a:solidFill>
                  <a:schemeClr val="tx2"/>
                </a:solidFill>
              </a:rPr>
              <a:t> (Train, Test, Valid)</a:t>
            </a:r>
            <a:endParaRPr lang="en-US" altLang="ko-KR" sz="1500" b="1">
              <a:solidFill>
                <a:schemeClr val="tx2"/>
              </a:solidFill>
            </a:endParaRPr>
          </a:p>
          <a:p>
            <a:pPr marL="342900" indent="-342900" algn="just">
              <a:buAutoNum type="arabicPeriod"/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2. </a:t>
            </a:r>
            <a:r>
              <a:rPr lang="ko-KR" altLang="en-US" sz="1500" b="1">
                <a:solidFill>
                  <a:schemeClr val="tx2"/>
                </a:solidFill>
              </a:rPr>
              <a:t>각각의 모델의 </a:t>
            </a:r>
            <a:r>
              <a:rPr lang="en-US" altLang="ko-KR" sz="1500" b="1">
                <a:solidFill>
                  <a:schemeClr val="tx2"/>
                </a:solidFill>
              </a:rPr>
              <a:t>Train</a:t>
            </a:r>
            <a:r>
              <a:rPr lang="ko-KR" altLang="en-US" sz="1500" b="1">
                <a:solidFill>
                  <a:schemeClr val="tx2"/>
                </a:solidFill>
              </a:rPr>
              <a:t>으로 학습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3. </a:t>
            </a:r>
            <a:r>
              <a:rPr lang="ko-KR" altLang="en-US" sz="1500" b="1">
                <a:solidFill>
                  <a:schemeClr val="tx2"/>
                </a:solidFill>
              </a:rPr>
              <a:t>각각의 모델의 </a:t>
            </a:r>
            <a:r>
              <a:rPr lang="en-US" altLang="ko-KR" sz="1500" b="1">
                <a:solidFill>
                  <a:schemeClr val="tx2"/>
                </a:solidFill>
              </a:rPr>
              <a:t>predict</a:t>
            </a:r>
            <a:r>
              <a:rPr lang="ko-KR" altLang="en-US" sz="1500" b="1">
                <a:solidFill>
                  <a:schemeClr val="tx2"/>
                </a:solidFill>
              </a:rPr>
              <a:t>를 </a:t>
            </a:r>
            <a:r>
              <a:rPr lang="en-US" altLang="ko-KR" sz="1500" b="1">
                <a:solidFill>
                  <a:schemeClr val="tx2"/>
                </a:solidFill>
              </a:rPr>
              <a:t>Test</a:t>
            </a:r>
            <a:r>
              <a:rPr lang="ko-KR" altLang="en-US" sz="1500" b="1">
                <a:solidFill>
                  <a:schemeClr val="tx2"/>
                </a:solidFill>
              </a:rPr>
              <a:t>와 </a:t>
            </a:r>
            <a:r>
              <a:rPr lang="en-US" altLang="ko-KR" sz="1500" b="1">
                <a:solidFill>
                  <a:schemeClr val="tx2"/>
                </a:solidFill>
              </a:rPr>
              <a:t>Valid</a:t>
            </a:r>
            <a:r>
              <a:rPr lang="ko-KR" altLang="en-US" sz="1500" b="1">
                <a:solidFill>
                  <a:schemeClr val="tx2"/>
                </a:solidFill>
              </a:rPr>
              <a:t>를</a:t>
            </a:r>
            <a:r>
              <a:rPr lang="en-US" altLang="ko-KR" sz="1500" b="1">
                <a:solidFill>
                  <a:schemeClr val="tx2"/>
                </a:solidFill>
              </a:rPr>
              <a:t> </a:t>
            </a:r>
            <a:r>
              <a:rPr lang="ko-KR" altLang="en-US" sz="1500" b="1">
                <a:solidFill>
                  <a:schemeClr val="tx2"/>
                </a:solidFill>
              </a:rPr>
              <a:t>적용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4. </a:t>
            </a:r>
            <a:r>
              <a:rPr lang="ko-KR" altLang="en-US" sz="1500" b="1">
                <a:solidFill>
                  <a:schemeClr val="tx2"/>
                </a:solidFill>
              </a:rPr>
              <a:t>각각 모델의 </a:t>
            </a:r>
            <a:r>
              <a:rPr lang="en-US" altLang="ko-KR" sz="1500" b="1">
                <a:solidFill>
                  <a:schemeClr val="tx2"/>
                </a:solidFill>
              </a:rPr>
              <a:t>Test</a:t>
            </a:r>
            <a:r>
              <a:rPr lang="ko-KR" altLang="en-US" sz="1500" b="1">
                <a:solidFill>
                  <a:schemeClr val="tx2"/>
                </a:solidFill>
              </a:rPr>
              <a:t> </a:t>
            </a:r>
            <a:r>
              <a:rPr lang="en-US" altLang="ko-KR" sz="1500" b="1">
                <a:solidFill>
                  <a:schemeClr val="tx2"/>
                </a:solidFill>
              </a:rPr>
              <a:t>predict</a:t>
            </a:r>
            <a:r>
              <a:rPr lang="ko-KR" altLang="en-US" sz="1500" b="1">
                <a:solidFill>
                  <a:schemeClr val="tx2"/>
                </a:solidFill>
              </a:rPr>
              <a:t>을 </a:t>
            </a:r>
            <a:r>
              <a:rPr lang="en-US" altLang="ko-KR" sz="1500" b="1">
                <a:solidFill>
                  <a:schemeClr val="tx2"/>
                </a:solidFill>
              </a:rPr>
              <a:t> </a:t>
            </a:r>
            <a:r>
              <a:rPr lang="ko-KR" altLang="en-US" sz="1500" b="1">
                <a:solidFill>
                  <a:schemeClr val="tx2"/>
                </a:solidFill>
              </a:rPr>
              <a:t>메타 모델에 </a:t>
            </a:r>
            <a:r>
              <a:rPr lang="en-US" altLang="ko-KR" sz="1500" b="1">
                <a:solidFill>
                  <a:schemeClr val="tx2"/>
                </a:solidFill>
              </a:rPr>
              <a:t>train </a:t>
            </a: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 b="1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500" b="1">
                <a:solidFill>
                  <a:schemeClr val="tx2"/>
                </a:solidFill>
              </a:rPr>
              <a:t>6. Valid set</a:t>
            </a:r>
            <a:r>
              <a:rPr lang="ko-KR" altLang="en-US" sz="1500" b="1">
                <a:solidFill>
                  <a:schemeClr val="tx2"/>
                </a:solidFill>
              </a:rPr>
              <a:t>로 예측 값의 결과 확인</a:t>
            </a:r>
            <a:endParaRPr lang="ko-KR" altLang="en-US" sz="1500" b="1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50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50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3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29887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Blending</a:t>
            </a:r>
            <a:endParaRPr lang="en-US" altLang="ko-KR" sz="2200"/>
          </a:p>
        </p:txBody>
      </p:sp>
      <p:sp>
        <p:nvSpPr>
          <p:cNvPr id="32" name="직사각형 31"/>
          <p:cNvSpPr/>
          <p:nvPr/>
        </p:nvSpPr>
        <p:spPr>
          <a:xfrm>
            <a:off x="133200" y="3429000"/>
            <a:ext cx="122307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4" name="직사각형 33"/>
          <p:cNvSpPr/>
          <p:nvPr/>
        </p:nvSpPr>
        <p:spPr>
          <a:xfrm>
            <a:off x="2313914" y="169528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Linear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Regression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2355134" y="4954001"/>
            <a:ext cx="1361724" cy="680862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SVM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1621406" y="2558302"/>
            <a:ext cx="1361724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altLang="en-US" sz="3400" kern="1200"/>
          </a:p>
        </p:txBody>
      </p:sp>
      <p:sp>
        <p:nvSpPr>
          <p:cNvPr id="43" name="직사각형 42"/>
          <p:cNvSpPr/>
          <p:nvPr/>
        </p:nvSpPr>
        <p:spPr>
          <a:xfrm>
            <a:off x="5623468" y="3593802"/>
            <a:ext cx="800774" cy="68086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/>
              <a:t>최종 예측</a:t>
            </a:r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cxnSp>
        <p:nvCxnSpPr>
          <p:cNvPr id="59" name="직선 연결선 58"/>
          <p:cNvCxnSpPr/>
          <p:nvPr/>
        </p:nvCxnSpPr>
        <p:spPr>
          <a:xfrm>
            <a:off x="3652865" y="2039600"/>
            <a:ext cx="483180" cy="1400092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6" idx="3"/>
          </p:cNvCxnSpPr>
          <p:nvPr/>
        </p:nvCxnSpPr>
        <p:spPr>
          <a:xfrm flipV="1">
            <a:off x="3716858" y="4125683"/>
            <a:ext cx="427536" cy="1168749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150903" y="2005443"/>
            <a:ext cx="1059887" cy="359526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</a:rPr>
              <a:t>(Train)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Valid set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|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</a:rPr>
              <a:t>(Predict)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Test set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52865" y="3919424"/>
            <a:ext cx="472906" cy="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3" idx="1"/>
          </p:cNvCxnSpPr>
          <p:nvPr/>
        </p:nvCxnSpPr>
        <p:spPr>
          <a:xfrm>
            <a:off x="5195932" y="3919424"/>
            <a:ext cx="427536" cy="1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200" y="3429000"/>
            <a:ext cx="1197069" cy="680862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590" tIns="21590" rIns="21590" bIns="21590" anchor="ctr" anchorCtr="0">
            <a:noAutofit/>
          </a:bodyPr>
          <a:lstStyle/>
          <a:p>
            <a:pPr marL="0" lvl="0" indent="0" algn="ctr" defTabSz="1511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3400" kern="1200"/>
              <a:t>Data</a:t>
            </a:r>
            <a:endParaRPr lang="en-US" altLang="ko-KR" sz="3400" kern="1200"/>
          </a:p>
        </p:txBody>
      </p:sp>
      <p:sp>
        <p:nvSpPr>
          <p:cNvPr id="31" name="이등변 삼각형 10"/>
          <p:cNvSpPr/>
          <p:nvPr/>
        </p:nvSpPr>
        <p:spPr>
          <a:xfrm>
            <a:off x="6522091" y="2700227"/>
            <a:ext cx="252053" cy="198506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0956" cy="573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8"/>
          <p:cNvSpPr txBox="1"/>
          <p:nvPr/>
        </p:nvSpPr>
        <p:spPr>
          <a:xfrm>
            <a:off x="533431" y="3549402"/>
            <a:ext cx="39388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모델 앙상블 사용하기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89352" y="3519258"/>
            <a:ext cx="39388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150" dirty="0">
                <a:solidFill>
                  <a:schemeClr val="accent1"/>
                </a:solidFill>
                <a:latin typeface="+mn-ea"/>
              </a:rPr>
              <a:t>모델 앙상블 사용하기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88881" y="2057400"/>
            <a:ext cx="5555438" cy="304958"/>
            <a:chOff x="1188881" y="2057400"/>
            <a:chExt cx="5555438" cy="30495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Target </a:t>
              </a:r>
              <a:endParaRPr lang="en-US" altLang="ko-KR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1194797" y="2916274"/>
            <a:ext cx="5561356" cy="304800"/>
            <a:chOff x="1188881" y="2570126"/>
            <a:chExt cx="5561356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5561355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en-US" altLang="ko-KR"/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181382" y="3429000"/>
            <a:ext cx="5568854" cy="309636"/>
            <a:chOff x="1175466" y="3082852"/>
            <a:chExt cx="5568854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5555439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1194797" y="3941726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531775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1159300" y="2609539"/>
            <a:ext cx="10340986" cy="7407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94797" y="4766955"/>
            <a:ext cx="9885442" cy="1085731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936718" y="2871012"/>
            <a:ext cx="3523838" cy="39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의심세포의 질감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 크기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너비 등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4621142" cy="39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종양의 악성</a:t>
            </a:r>
            <a:r>
              <a:rPr lang="en-US" altLang="ko-KR" sz="2000" b="1">
                <a:solidFill>
                  <a:schemeClr val="accent1"/>
                </a:solidFill>
              </a:rPr>
              <a:t>,</a:t>
            </a:r>
            <a:r>
              <a:rPr lang="ko-KR" altLang="en-US" sz="2000" b="1">
                <a:solidFill>
                  <a:schemeClr val="accent1"/>
                </a:solidFill>
              </a:rPr>
              <a:t> 양성 여부 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6719" y="3382644"/>
            <a:ext cx="4044069" cy="38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질감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크기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너비 오차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6716" y="3894276"/>
            <a:ext cx="3771490" cy="3900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암 세포들의 최대 크기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넓이</a:t>
            </a:r>
            <a:r>
              <a:rPr lang="en-US" altLang="ko-KR" sz="2000" b="1">
                <a:solidFill>
                  <a:schemeClr val="tx1"/>
                </a:solidFill>
              </a:rPr>
              <a:t>,</a:t>
            </a:r>
            <a:r>
              <a:rPr lang="ko-KR" altLang="en-US" sz="2000" b="1">
                <a:solidFill>
                  <a:schemeClr val="tx1"/>
                </a:solidFill>
              </a:rPr>
              <a:t>질감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67012" y="2107106"/>
            <a:ext cx="4328988" cy="22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900">
              <a:solidFill>
                <a:schemeClr val="tx2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88881" y="581361"/>
            <a:ext cx="33031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Sklearn </a:t>
            </a:r>
            <a:r>
              <a:rPr lang="ko-KR" altLang="en-US" sz="2200"/>
              <a:t>유방암 데이터 셋</a:t>
            </a:r>
            <a:endParaRPr lang="ko-KR" altLang="en-US" sz="2200"/>
          </a:p>
        </p:txBody>
      </p:sp>
      <p:sp>
        <p:nvSpPr>
          <p:cNvPr id="68" name="TextBox 40"/>
          <p:cNvSpPr txBox="1"/>
          <p:nvPr/>
        </p:nvSpPr>
        <p:spPr>
          <a:xfrm>
            <a:off x="3241144" y="5100045"/>
            <a:ext cx="5709712" cy="393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총 </a:t>
            </a:r>
            <a:r>
              <a:rPr lang="en-US" altLang="ko-KR" sz="2000" b="1">
                <a:solidFill>
                  <a:schemeClr val="accent1"/>
                </a:solidFill>
              </a:rPr>
              <a:t>30</a:t>
            </a:r>
            <a:r>
              <a:rPr lang="ko-KR" altLang="en-US" sz="2000" b="1">
                <a:solidFill>
                  <a:schemeClr val="accent1"/>
                </a:solidFill>
              </a:rPr>
              <a:t>개의 독립변수와 </a:t>
            </a:r>
            <a:r>
              <a:rPr lang="en-US" altLang="ko-KR" sz="2000" b="1">
                <a:solidFill>
                  <a:schemeClr val="accent1"/>
                </a:solidFill>
              </a:rPr>
              <a:t>Target</a:t>
            </a:r>
            <a:r>
              <a:rPr lang="ko-KR" altLang="en-US" sz="2000" b="1">
                <a:solidFill>
                  <a:schemeClr val="accent1"/>
                </a:solidFill>
              </a:rPr>
              <a:t>의 관계를 확인한다</a:t>
            </a:r>
            <a:r>
              <a:rPr lang="en-US" altLang="ko-KR" sz="2000" b="1">
                <a:solidFill>
                  <a:schemeClr val="accent1"/>
                </a:solidFill>
              </a:rPr>
              <a:t>.</a:t>
            </a:r>
            <a:endParaRPr lang="en-US" altLang="ko-KR" sz="2000" b="1">
              <a:solidFill>
                <a:schemeClr val="accent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1"/>
          <p:cNvSpPr/>
          <p:nvPr/>
        </p:nvSpPr>
        <p:spPr>
          <a:xfrm>
            <a:off x="4605352" y="456442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1"/>
          <p:cNvSpPr/>
          <p:nvPr/>
        </p:nvSpPr>
        <p:spPr>
          <a:xfrm>
            <a:off x="1112234" y="4512601"/>
            <a:ext cx="2981295" cy="1807502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7335" y="3149540"/>
            <a:ext cx="1668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데이터 셋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7335" y="3149540"/>
            <a:ext cx="1573530" cy="639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Stacking</a:t>
            </a: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모델 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>
                <a:solidFill>
                  <a:schemeClr val="bg1"/>
                </a:solidFill>
              </a:rPr>
              <a:t>개 선정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5435" y="3244334"/>
            <a:ext cx="13735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RMSE</a:t>
            </a:r>
            <a:r>
              <a:rPr lang="ko-KR" altLang="en-US">
                <a:solidFill>
                  <a:schemeClr val="bg1"/>
                </a:solidFill>
              </a:rPr>
              <a:t> 비교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809" y="4572223"/>
            <a:ext cx="2492382" cy="2026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Stacking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기본모델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RandomForest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최종 모델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LinearRegression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0" y="581361"/>
            <a:ext cx="3969860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Stacking </a:t>
            </a:r>
            <a:r>
              <a:rPr lang="ko-KR" altLang="en-US" sz="2200"/>
              <a:t>사용하기</a:t>
            </a:r>
            <a:endParaRPr lang="ko-KR" altLang="en-US" sz="2200"/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3579" y="2611353"/>
            <a:ext cx="2134997" cy="51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 2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0401" y="4805633"/>
            <a:ext cx="3007771" cy="793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Sklearn</a:t>
            </a:r>
            <a:r>
              <a:rPr lang="ko-KR" altLang="en-US" b="1">
                <a:solidFill>
                  <a:schemeClr val="tx1"/>
                </a:solidFill>
              </a:rPr>
              <a:t>의 유방암 데이터 셋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1"/>
          <p:cNvSpPr/>
          <p:nvPr/>
        </p:nvSpPr>
        <p:spPr>
          <a:xfrm>
            <a:off x="8431680" y="448609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40923" y="4200765"/>
            <a:ext cx="3007771" cy="188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기존 모델의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VS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Stacking</a:t>
            </a:r>
            <a:r>
              <a:rPr lang="ko-KR" altLang="en-US" b="1">
                <a:solidFill>
                  <a:schemeClr val="tx1"/>
                </a:solidFill>
              </a:rPr>
              <a:t> 적용한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7933" y="4137304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개 모델의</a:t>
            </a: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 RMSE</a:t>
            </a:r>
            <a:endParaRPr lang="en-US" altLang="ko-KR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0811" y="5027736"/>
            <a:ext cx="3658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1.</a:t>
            </a:r>
            <a:r>
              <a:rPr lang="ko-KR" altLang="en-US" sz="1200">
                <a:solidFill>
                  <a:schemeClr val="tx2"/>
                </a:solidFill>
              </a:rPr>
              <a:t> </a:t>
            </a:r>
            <a:r>
              <a:rPr lang="en-US" altLang="ko-KR" sz="1200">
                <a:solidFill>
                  <a:schemeClr val="tx2"/>
                </a:solidFill>
              </a:rPr>
              <a:t>Stacking</a:t>
            </a:r>
            <a:r>
              <a:rPr lang="ko-KR" altLang="en-US" sz="1200">
                <a:solidFill>
                  <a:schemeClr val="tx2"/>
                </a:solidFill>
              </a:rPr>
              <a:t>은 </a:t>
            </a:r>
            <a:r>
              <a:rPr lang="en-US" altLang="ko-KR" sz="1200">
                <a:solidFill>
                  <a:schemeClr val="tx2"/>
                </a:solidFill>
              </a:rPr>
              <a:t>sklearn</a:t>
            </a:r>
            <a:r>
              <a:rPr lang="ko-KR" altLang="en-US" sz="1200">
                <a:solidFill>
                  <a:schemeClr val="tx2"/>
                </a:solidFill>
              </a:rPr>
              <a:t>에서 제공하는 모듈</a:t>
            </a:r>
            <a:endParaRPr lang="ko-KR" altLang="en-US" sz="120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20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2.</a:t>
            </a:r>
            <a:r>
              <a:rPr lang="ko-KR" altLang="en-US" sz="1200">
                <a:solidFill>
                  <a:schemeClr val="tx2"/>
                </a:solidFill>
              </a:rPr>
              <a:t> 기존 학습한 모델을 </a:t>
            </a:r>
            <a:r>
              <a:rPr lang="en-US" altLang="ko-KR" sz="1200">
                <a:solidFill>
                  <a:schemeClr val="tx2"/>
                </a:solidFill>
              </a:rPr>
              <a:t>stack_models</a:t>
            </a:r>
            <a:r>
              <a:rPr lang="ko-KR" altLang="en-US" sz="1200">
                <a:solidFill>
                  <a:schemeClr val="tx2"/>
                </a:solidFill>
              </a:rPr>
              <a:t>에 저장</a:t>
            </a:r>
            <a:endParaRPr lang="ko-KR" altLang="en-US" sz="120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20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>
                <a:solidFill>
                  <a:schemeClr val="tx2"/>
                </a:solidFill>
              </a:rPr>
              <a:t>3.</a:t>
            </a:r>
            <a:r>
              <a:rPr lang="ko-KR" altLang="en-US" sz="1200">
                <a:solidFill>
                  <a:schemeClr val="tx2"/>
                </a:solidFill>
              </a:rPr>
              <a:t> </a:t>
            </a:r>
            <a:r>
              <a:rPr lang="en-US" altLang="ko-KR" sz="1200">
                <a:solidFill>
                  <a:schemeClr val="tx2"/>
                </a:solidFill>
              </a:rPr>
              <a:t>stacking</a:t>
            </a:r>
            <a:r>
              <a:rPr lang="ko-KR" altLang="en-US" sz="1200">
                <a:solidFill>
                  <a:schemeClr val="tx2"/>
                </a:solidFill>
              </a:rPr>
              <a:t> 모듈에 기본모델 </a:t>
            </a:r>
            <a:r>
              <a:rPr lang="en-US" altLang="ko-KR" sz="1200">
                <a:solidFill>
                  <a:schemeClr val="tx2"/>
                </a:solidFill>
              </a:rPr>
              <a:t>+</a:t>
            </a:r>
            <a:r>
              <a:rPr lang="ko-KR" altLang="en-US" sz="1200">
                <a:solidFill>
                  <a:schemeClr val="tx2"/>
                </a:solidFill>
              </a:rPr>
              <a:t> 새로운 모델 입력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86526" y="4143220"/>
            <a:ext cx="2726055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Stacking 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객체 설정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28104" y="4113640"/>
            <a:ext cx="17748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tx2">
                    <a:lumMod val="75000"/>
                  </a:schemeClr>
                </a:solidFill>
              </a:rPr>
              <a:t>RMSE</a:t>
            </a:r>
            <a:r>
              <a:rPr lang="ko-KR" altLang="en-US" sz="2400">
                <a:solidFill>
                  <a:schemeClr val="tx2">
                    <a:lumMod val="75000"/>
                  </a:schemeClr>
                </a:solidFill>
              </a:rPr>
              <a:t> 비교</a:t>
            </a: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91245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Stacking </a:t>
            </a:r>
            <a:r>
              <a:rPr lang="ko-KR" altLang="en-US" sz="2200"/>
              <a:t>적용</a:t>
            </a:r>
            <a:endParaRPr lang="ko-KR" altLang="en-US" sz="2200"/>
          </a:p>
        </p:txBody>
      </p:sp>
      <p:grpSp>
        <p:nvGrpSpPr>
          <p:cNvPr id="45" name="그룹 3"/>
          <p:cNvGrpSpPr/>
          <p:nvPr/>
        </p:nvGrpSpPr>
        <p:grpSpPr>
          <a:xfrm rot="0">
            <a:off x="931706" y="1779341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 rot="0">
            <a:off x="4604215" y="1757865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 rot="0">
            <a:off x="8235310" y="1752836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607" y="2292482"/>
            <a:ext cx="3235132" cy="110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4216" y="2269819"/>
            <a:ext cx="3230032" cy="1130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34950" y="2269819"/>
            <a:ext cx="3230392" cy="113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1"/>
          <p:cNvSpPr/>
          <p:nvPr/>
        </p:nvSpPr>
        <p:spPr>
          <a:xfrm>
            <a:off x="4605352" y="456442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1"/>
          <p:cNvSpPr/>
          <p:nvPr/>
        </p:nvSpPr>
        <p:spPr>
          <a:xfrm>
            <a:off x="1112234" y="4512601"/>
            <a:ext cx="2981295" cy="1807502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7335" y="3149540"/>
            <a:ext cx="1668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데이터 셋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6385" y="3149540"/>
            <a:ext cx="1573530" cy="639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Blending</a:t>
            </a: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모델 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개 설정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04960" y="3244334"/>
            <a:ext cx="13735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RMSE</a:t>
            </a:r>
            <a:r>
              <a:rPr lang="ko-KR" altLang="en-US">
                <a:solidFill>
                  <a:schemeClr val="bg1"/>
                </a:solidFill>
              </a:rPr>
              <a:t> 비교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6103" y="4583478"/>
            <a:ext cx="3379792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SVC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/>
              <a:t>LGBM</a:t>
            </a:r>
            <a:endParaRPr lang="en-US" altLang="ko-KR" sz="1400" b="1"/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LinearRegression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+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400" b="1"/>
              <a:t>Meta Model : Random Forest</a:t>
            </a:r>
            <a:endParaRPr lang="en-US" altLang="ko-KR" sz="1400" b="1"/>
          </a:p>
          <a:p>
            <a:pPr algn="ctr">
              <a:defRPr/>
            </a:pPr>
            <a:endParaRPr lang="en-US" altLang="ko-KR" sz="1500" b="1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en-US" altLang="ko-KR" sz="1050">
              <a:solidFill>
                <a:schemeClr val="tx2"/>
              </a:solidFill>
            </a:endParaRPr>
          </a:p>
          <a:p>
            <a:pPr algn="just">
              <a:defRPr/>
            </a:pPr>
            <a:endParaRPr lang="ko-KR" altLang="en-US" sz="105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4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78" y="581361"/>
            <a:ext cx="3979387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모델 앙상블 </a:t>
            </a:r>
            <a:r>
              <a:rPr lang="en-US" altLang="ko-KR" sz="2200"/>
              <a:t>Blending </a:t>
            </a:r>
            <a:r>
              <a:rPr lang="ko-KR" altLang="en-US" sz="2200"/>
              <a:t>사용하기</a:t>
            </a:r>
            <a:endParaRPr lang="ko-KR" altLang="en-US" sz="2200"/>
          </a:p>
        </p:txBody>
      </p: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3579" y="2611353"/>
            <a:ext cx="2134997" cy="51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 2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8995" y="4965101"/>
            <a:ext cx="300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Sklearn</a:t>
            </a:r>
            <a:r>
              <a:rPr lang="ko-KR" altLang="en-US" b="1">
                <a:solidFill>
                  <a:schemeClr val="tx1"/>
                </a:solidFill>
              </a:rPr>
              <a:t>의 유방암 데이터 셋</a:t>
            </a: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/>
          </a:p>
          <a:p>
            <a:pPr algn="ctr">
              <a:defRPr/>
            </a:pPr>
            <a:r>
              <a:rPr lang="en-US" altLang="ko-KR" b="1"/>
              <a:t>Train / Test / Valid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1"/>
          <p:cNvSpPr/>
          <p:nvPr/>
        </p:nvSpPr>
        <p:spPr>
          <a:xfrm>
            <a:off x="8431680" y="4486098"/>
            <a:ext cx="2981295" cy="172467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40923" y="4200765"/>
            <a:ext cx="3007771" cy="188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r>
              <a:rPr lang="ko-KR" altLang="en-US" b="1">
                <a:solidFill>
                  <a:schemeClr val="tx1"/>
                </a:solidFill>
              </a:rPr>
              <a:t>가지의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VS</a:t>
            </a: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Blending</a:t>
            </a:r>
            <a:r>
              <a:rPr lang="ko-KR" altLang="en-US" b="1">
                <a:solidFill>
                  <a:schemeClr val="tx1"/>
                </a:solidFill>
              </a:rPr>
              <a:t> 적용한 </a:t>
            </a:r>
            <a:r>
              <a:rPr lang="en-US" altLang="ko-KR" b="1">
                <a:solidFill>
                  <a:schemeClr val="tx1"/>
                </a:solidFill>
              </a:rPr>
              <a:t>RMSE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0754" y="4137304"/>
            <a:ext cx="22012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데이터 셋 분리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7887" y="5082505"/>
            <a:ext cx="3366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Train – Train Data set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Predict – Test / Valid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9724" y="4143220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개 모델의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 RMSE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033511" y="4113640"/>
            <a:ext cx="1764030" cy="446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RMSE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 비교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8881" y="581361"/>
            <a:ext cx="19219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Blending </a:t>
            </a:r>
            <a:r>
              <a:rPr lang="ko-KR" altLang="en-US" sz="2200"/>
              <a:t>적용</a:t>
            </a:r>
          </a:p>
        </p:txBody>
      </p:sp>
      <p:grpSp>
        <p:nvGrpSpPr>
          <p:cNvPr id="45" name="그룹 3"/>
          <p:cNvGrpSpPr/>
          <p:nvPr/>
        </p:nvGrpSpPr>
        <p:grpSpPr>
          <a:xfrm>
            <a:off x="931706" y="1779341"/>
            <a:ext cx="3230392" cy="2121215"/>
            <a:chOff x="1188881" y="2057400"/>
            <a:chExt cx="5555438" cy="304958"/>
          </a:xfrm>
        </p:grpSpPr>
        <p:sp>
          <p:nvSpPr>
            <p:cNvPr id="46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52" name="그룹 3"/>
          <p:cNvGrpSpPr/>
          <p:nvPr/>
        </p:nvGrpSpPr>
        <p:grpSpPr>
          <a:xfrm>
            <a:off x="4604215" y="1757865"/>
            <a:ext cx="3230392" cy="2121215"/>
            <a:chOff x="1188881" y="2057400"/>
            <a:chExt cx="5555438" cy="304958"/>
          </a:xfrm>
        </p:grpSpPr>
        <p:sp>
          <p:nvSpPr>
            <p:cNvPr id="53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grpSp>
        <p:nvGrpSpPr>
          <p:cNvPr id="60" name="그룹 3"/>
          <p:cNvGrpSpPr/>
          <p:nvPr/>
        </p:nvGrpSpPr>
        <p:grpSpPr>
          <a:xfrm>
            <a:off x="8235310" y="1752836"/>
            <a:ext cx="3230392" cy="2121215"/>
            <a:chOff x="1188881" y="2057400"/>
            <a:chExt cx="5555438" cy="304958"/>
          </a:xfrm>
        </p:grpSpPr>
        <p:sp>
          <p:nvSpPr>
            <p:cNvPr id="61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모서리가 둥근 직사각형 31"/>
            <p:cNvSpPr/>
            <p:nvPr/>
          </p:nvSpPr>
          <p:spPr>
            <a:xfrm>
              <a:off x="1188881" y="2057400"/>
              <a:ext cx="5555438" cy="30495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30754" y="5040332"/>
            <a:ext cx="33663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72% train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20% test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ko-KR" altLang="en-US" sz="1200" dirty="0">
                <a:solidFill>
                  <a:schemeClr val="tx2"/>
                </a:solidFill>
              </a:rPr>
              <a:t>전체 데이터의 </a:t>
            </a:r>
            <a:r>
              <a:rPr lang="en-US" altLang="ko-KR" sz="1200" dirty="0">
                <a:solidFill>
                  <a:schemeClr val="tx2"/>
                </a:solidFill>
              </a:rPr>
              <a:t>8% Valid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7" y="2065908"/>
            <a:ext cx="3230031" cy="1546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49" y="2275243"/>
            <a:ext cx="3230393" cy="11911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488928" y="4890932"/>
            <a:ext cx="3366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Blending</a:t>
            </a:r>
            <a:r>
              <a:rPr lang="ko-KR" altLang="en-US" sz="1200" dirty="0">
                <a:solidFill>
                  <a:schemeClr val="tx2"/>
                </a:solidFill>
              </a:rPr>
              <a:t>을 적용한 모델의 </a:t>
            </a:r>
            <a:r>
              <a:rPr lang="en-US" altLang="ko-KR" sz="1200" dirty="0">
                <a:solidFill>
                  <a:schemeClr val="tx2"/>
                </a:solidFill>
              </a:rPr>
              <a:t>RMSE: 0.18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LGBM RMSE: 0.18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>
                <a:solidFill>
                  <a:schemeClr val="tx2"/>
                </a:solidFill>
              </a:rPr>
              <a:t>SVC RMSE: 0.24</a:t>
            </a:r>
          </a:p>
          <a:p>
            <a:pPr algn="just">
              <a:defRPr/>
            </a:pPr>
            <a:endParaRPr lang="en-US" altLang="ko-KR" sz="1200" dirty="0">
              <a:solidFill>
                <a:schemeClr val="tx2"/>
              </a:solidFill>
            </a:endParaRPr>
          </a:p>
          <a:p>
            <a:pPr algn="just">
              <a:defRPr/>
            </a:pPr>
            <a:r>
              <a:rPr lang="en-US" altLang="ko-KR" sz="1200" dirty="0" err="1">
                <a:solidFill>
                  <a:schemeClr val="tx2"/>
                </a:solidFill>
              </a:rPr>
              <a:t>Lr</a:t>
            </a:r>
            <a:r>
              <a:rPr lang="en-US" altLang="ko-KR" sz="1200" dirty="0">
                <a:solidFill>
                  <a:schemeClr val="tx2"/>
                </a:solidFill>
              </a:rPr>
              <a:t> RMSE: 0.29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35" y="2275243"/>
            <a:ext cx="3230392" cy="1047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>
                <a:solidFill>
                  <a:schemeClr val="tx2"/>
                </a:solidFill>
              </a:rPr>
              <a:t>001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564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넷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87795" y="3549402"/>
            <a:ext cx="26564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accent2"/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accent2"/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accent2"/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accent2"/>
                </a:solidFill>
                <a:latin typeface="+mn-ea"/>
              </a:rPr>
              <a:t> 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1" name="직사각형 27"/>
          <p:cNvSpPr/>
          <p:nvPr/>
        </p:nvSpPr>
        <p:spPr>
          <a:xfrm>
            <a:off x="4199496" y="2251931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29"/>
          <p:cNvSpPr txBox="1"/>
          <p:nvPr/>
        </p:nvSpPr>
        <p:spPr>
          <a:xfrm>
            <a:off x="4948343" y="2929205"/>
            <a:ext cx="2896447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Q </a:t>
            </a:r>
            <a:r>
              <a:rPr lang="en-US" altLang="ko-KR" sz="8000" b="1">
                <a:solidFill>
                  <a:schemeClr val="accent2"/>
                </a:solidFill>
              </a:rPr>
              <a:t>n A</a:t>
            </a:r>
            <a:endParaRPr lang="en-US" altLang="ko-KR" sz="8000" b="1">
              <a:solidFill>
                <a:schemeClr val="accent2"/>
              </a:solidFill>
            </a:endParaRPr>
          </a:p>
        </p:txBody>
      </p:sp>
      <p:sp>
        <p:nvSpPr>
          <p:cNvPr id="33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1" name="직사각형 27"/>
          <p:cNvSpPr/>
          <p:nvPr/>
        </p:nvSpPr>
        <p:spPr>
          <a:xfrm>
            <a:off x="4199496" y="2251931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29"/>
          <p:cNvSpPr txBox="1"/>
          <p:nvPr/>
        </p:nvSpPr>
        <p:spPr>
          <a:xfrm>
            <a:off x="4691168" y="2929205"/>
            <a:ext cx="3782272" cy="13075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Th</a:t>
            </a:r>
            <a:r>
              <a:rPr lang="en-US" altLang="ko-KR" sz="8000" b="1">
                <a:solidFill>
                  <a:schemeClr val="accent2"/>
                </a:solidFill>
              </a:rPr>
              <a:t>anks</a:t>
            </a:r>
            <a:endParaRPr lang="en-US" altLang="ko-KR" sz="8000" b="1">
              <a:solidFill>
                <a:schemeClr val="accent2"/>
              </a:solidFill>
            </a:endParaRPr>
          </a:p>
        </p:txBody>
      </p:sp>
      <p:sp>
        <p:nvSpPr>
          <p:cNvPr id="33" name="모서리가 둥근 직사각형 64"/>
          <p:cNvSpPr/>
          <p:nvPr/>
        </p:nvSpPr>
        <p:spPr>
          <a:xfrm>
            <a:off x="9702440" y="6547565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2297" y="4078043"/>
            <a:ext cx="1817318" cy="1002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비중요 변수를 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우선적으로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줄임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7274" y="2930616"/>
            <a:ext cx="2235391" cy="10013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변수간의 상관관계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높으면 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성능 저하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2446" y="4065172"/>
            <a:ext cx="1817319" cy="1002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가중치와 편향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모든 절대값의 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합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1" y="581361"/>
            <a:ext cx="2426809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L1</a:t>
            </a:r>
            <a:r>
              <a:rPr lang="ko-KR" altLang="en-US" sz="2200"/>
              <a:t> 정규화 </a:t>
            </a:r>
            <a:r>
              <a:rPr lang="en-US" altLang="ko-KR" sz="2200"/>
              <a:t>(Lasso)</a:t>
            </a:r>
            <a:endParaRPr lang="en-US" altLang="ko-KR" sz="2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28460" y="4078042"/>
            <a:ext cx="1449705" cy="996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중요 변수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우선적으로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줄임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809" y="2930616"/>
            <a:ext cx="2249806" cy="10013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변수간 상관관계가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높아도 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좋은 성능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0031" y="4232503"/>
            <a:ext cx="1751159" cy="6995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가중치와 편향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제곱의 합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1" y="581361"/>
            <a:ext cx="241728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L2</a:t>
            </a:r>
            <a:r>
              <a:rPr lang="ko-KR" altLang="en-US" sz="2200"/>
              <a:t> 정규화 </a:t>
            </a:r>
            <a:r>
              <a:rPr lang="en-US" altLang="ko-KR" sz="2200"/>
              <a:t>(Ridge)</a:t>
            </a:r>
            <a:endParaRPr lang="en-US" altLang="ko-KR" sz="2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096000" y="3221262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8735" y="3032781"/>
            <a:ext cx="2049780" cy="396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Overfitting</a:t>
            </a:r>
            <a:r>
              <a:rPr lang="ko-KR" altLang="en-US" sz="2000" b="1">
                <a:solidFill>
                  <a:schemeClr val="tx2"/>
                </a:solidFill>
              </a:rPr>
              <a:t> 방지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3641" y="3962197"/>
            <a:ext cx="1935481" cy="130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tx2"/>
                </a:solidFill>
              </a:rPr>
              <a:t>L1,L2</a:t>
            </a:r>
            <a:r>
              <a:rPr lang="ko-KR" altLang="en-US" sz="2000" b="1">
                <a:solidFill>
                  <a:schemeClr val="tx2"/>
                </a:solidFill>
              </a:rPr>
              <a:t>의 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하이퍼파라미터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혼합 비율을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정함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85735" y="2930616"/>
            <a:ext cx="1830705" cy="69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L1,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L2</a:t>
            </a:r>
            <a:r>
              <a:rPr lang="ko-KR" altLang="en-US" sz="2000" b="1">
                <a:solidFill>
                  <a:schemeClr val="bg1"/>
                </a:solidFill>
              </a:rPr>
              <a:t> 규제를 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합쳐서 사용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5560" y="3074453"/>
            <a:ext cx="17545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가중치 패널티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5260" y="4232503"/>
            <a:ext cx="1754505" cy="6995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 </a:t>
            </a:r>
            <a:r>
              <a:rPr lang="en-US" altLang="ko-KR" sz="2000" b="1">
                <a:solidFill>
                  <a:schemeClr val="tx2"/>
                </a:solidFill>
              </a:rPr>
              <a:t>L1,L2</a:t>
            </a:r>
            <a:r>
              <a:rPr lang="ko-KR" altLang="en-US" sz="2000" b="1">
                <a:solidFill>
                  <a:schemeClr val="tx2"/>
                </a:solidFill>
              </a:rPr>
              <a:t>의 단점</a:t>
            </a:r>
            <a:endParaRPr lang="ko-KR" altLang="en-US" sz="2000" b="1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tx2"/>
                </a:solidFill>
              </a:rPr>
              <a:t>해소 가능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1055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en-US" altLang="ko-KR" sz="3200" b="1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8880" y="581361"/>
            <a:ext cx="3255485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엘라스틱 넷 </a:t>
            </a:r>
            <a:r>
              <a:rPr lang="en-US" altLang="ko-KR" sz="2200"/>
              <a:t>(Elastic Net)</a:t>
            </a:r>
            <a:endParaRPr lang="en-US" altLang="ko-KR" sz="2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39632" y="1971302"/>
          <a:ext cx="10912734" cy="446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591"/>
                <a:gridCol w="2723863"/>
                <a:gridCol w="2733689"/>
                <a:gridCol w="2727591"/>
              </a:tblGrid>
              <a:tr h="89287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L1</a:t>
                      </a:r>
                      <a:endParaRPr lang="en-US" altLang="ko-KR" sz="2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L2</a:t>
                      </a:r>
                      <a:endParaRPr lang="en-US" altLang="ko-KR" sz="2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1">
                          <a:solidFill>
                            <a:schemeClr val="bg1"/>
                          </a:solidFill>
                        </a:rPr>
                        <a:t>Elastic Net</a:t>
                      </a:r>
                      <a:endParaRPr lang="en-US" altLang="ko-KR" sz="20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</a:tr>
              <a:tr h="89287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특징 </a:t>
                      </a: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변수 상관관계가 높을 때</a:t>
                      </a:r>
                      <a:endParaRPr lang="ko-KR" altLang="en-US"/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성능 ↓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변수 상관관계가 높아도</a:t>
                      </a:r>
                      <a:endParaRPr lang="ko-KR" altLang="en-US"/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좋은 성능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변수상관관계를 반영한 정규화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9542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특징 </a:t>
                      </a: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비중요 변수를 우선적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줄임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중요 변수를 우선적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줄임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상관관계가 큰 변수를 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선택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배제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92873"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특징 </a:t>
                      </a: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특성 선택에 유리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다중공산성 문제 해결 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수행시간이 상대적 오래걸림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873">
                <a:tc gridSpan="4"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/>
                        <a:t>overfitting</a:t>
                      </a:r>
                      <a:r>
                        <a:rPr lang="ko-KR" altLang="en-US" sz="2300"/>
                        <a:t>을 방지하고 일반화 성능을 향상시키기 위함</a:t>
                      </a:r>
                      <a:endParaRPr lang="ko-KR" altLang="en-US" sz="2300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8881" y="581361"/>
            <a:ext cx="2817334" cy="4168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/>
              <a:t>정규화 방식의 차이점</a:t>
            </a:r>
            <a:endParaRPr lang="ko-KR" altLang="en-US" sz="2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93889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넷 적용하기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02441" y="6328748"/>
            <a:ext cx="2405063" cy="41403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89352" y="3556881"/>
            <a:ext cx="393889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150" dirty="0">
                <a:solidFill>
                  <a:schemeClr val="accent1"/>
                </a:solidFill>
                <a:latin typeface="+mn-ea"/>
              </a:rPr>
              <a:t>L1 / L2 </a:t>
            </a:r>
            <a:r>
              <a:rPr lang="ko-KR" altLang="en-US" sz="3200" b="1" spc="-150" dirty="0">
                <a:solidFill>
                  <a:schemeClr val="accent1"/>
                </a:solidFill>
                <a:latin typeface="+mn-ea"/>
              </a:rPr>
              <a:t>정규화</a:t>
            </a:r>
          </a:p>
          <a:p>
            <a:pPr lvl="0">
              <a:defRPr/>
            </a:pPr>
            <a:r>
              <a:rPr lang="ko-KR" altLang="en-US" sz="3200" b="1" spc="-150" dirty="0" err="1">
                <a:solidFill>
                  <a:schemeClr val="accent1"/>
                </a:solidFill>
                <a:latin typeface="+mn-ea"/>
              </a:rPr>
              <a:t>엘라스틱</a:t>
            </a:r>
            <a:r>
              <a:rPr lang="ko-KR" altLang="en-US" sz="3200" b="1" spc="-150" dirty="0">
                <a:solidFill>
                  <a:schemeClr val="accent1"/>
                </a:solidFill>
                <a:latin typeface="+mn-ea"/>
              </a:rPr>
              <a:t> 넷 적용하기</a:t>
            </a:r>
          </a:p>
        </p:txBody>
      </p:sp>
    </p:spTree>
    <p:extLst>
      <p:ext uri="{BB962C8B-B14F-4D97-AF65-F5344CB8AC3E}">
        <p14:creationId xmlns:p14="http://schemas.microsoft.com/office/powerpoint/2010/main" val="37677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1468544" y="2646565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26695" y="3531377"/>
            <a:ext cx="12618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Lasso</a:t>
            </a:r>
            <a:r>
              <a:rPr lang="ko-KR" altLang="en-US">
                <a:solidFill>
                  <a:schemeClr val="bg1"/>
                </a:solidFill>
              </a:rPr>
              <a:t>적용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4526" y="3531377"/>
            <a:ext cx="140294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Column</a:t>
            </a:r>
            <a:r>
              <a:rPr lang="ko-KR" altLang="en-US">
                <a:solidFill>
                  <a:schemeClr val="bg1"/>
                </a:solidFill>
              </a:rPr>
              <a:t>별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가중치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6426" y="3531377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시각화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52596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545016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8881" y="581361"/>
            <a:ext cx="114165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/>
              <a:t>L1 </a:t>
            </a:r>
            <a:r>
              <a:rPr lang="ko-KR" altLang="en-US" sz="2200"/>
              <a:t>적용</a:t>
            </a:r>
            <a:endParaRPr lang="ko-KR" altLang="en-US" sz="2200"/>
          </a:p>
        </p:txBody>
      </p:sp>
      <p:sp>
        <p:nvSpPr>
          <p:cNvPr id="30" name="TextBox 29"/>
          <p:cNvSpPr txBox="1"/>
          <p:nvPr/>
        </p:nvSpPr>
        <p:spPr>
          <a:xfrm>
            <a:off x="1633874" y="2975442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975442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964646"/>
            <a:ext cx="1419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Step3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865" y="6525806"/>
            <a:ext cx="2405063" cy="19521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630</ep:Words>
  <ep:PresentationFormat>와이드스크린</ep:PresentationFormat>
  <ep:Paragraphs>237</ep:Paragraphs>
  <ep:Slides>31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Administrator</cp:lastModifiedBy>
  <dcterms:modified xsi:type="dcterms:W3CDTF">2023-07-15T02:36:14.311</dcterms:modified>
  <cp:revision>251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