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2"/>
  </p:notesMasterIdLst>
  <p:sldIdLst>
    <p:sldId id="258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icrosoft%20PowerPoint%20&#20869;&#12398;&#12464;&#12521;&#12501;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平均入眠時間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'[Microsoft PowerPoint 内のグラフ]Sheet1'!$B$1:$C$1</c:f>
              <c:strCache>
                <c:ptCount val="2"/>
                <c:pt idx="0">
                  <c:v>若年者</c:v>
                </c:pt>
                <c:pt idx="1">
                  <c:v>高齢者</c:v>
                </c:pt>
              </c:strCache>
            </c:strRef>
          </c:cat>
          <c:val>
            <c:numRef>
              <c:f>'[Microsoft PowerPoint 内のグラフ]Sheet1'!$B$2:$C$2</c:f>
              <c:numCache>
                <c:formatCode>General</c:formatCode>
                <c:ptCount val="2"/>
                <c:pt idx="0">
                  <c:v>7.5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ED-424D-AC7E-49F4670FE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8538416"/>
        <c:axId val="448538832"/>
      </c:barChart>
      <c:catAx>
        <c:axId val="448538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/>
                  <a:t>年齢層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538832"/>
        <c:crosses val="autoZero"/>
        <c:auto val="1"/>
        <c:lblAlgn val="ctr"/>
        <c:lblOffset val="100"/>
        <c:noMultiLvlLbl val="0"/>
      </c:catAx>
      <c:valAx>
        <c:axId val="448538832"/>
        <c:scaling>
          <c:orientation val="minMax"/>
        </c:scaling>
        <c:delete val="0"/>
        <c:axPos val="b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 dirty="0"/>
                  <a:t>入眠</a:t>
                </a:r>
                <a:r>
                  <a:rPr lang="ja-JP" altLang="en-US" sz="1200" b="1" dirty="0" smtClean="0"/>
                  <a:t>時間（分）</a:t>
                </a:r>
                <a:endParaRPr lang="ja-JP" altLang="en-US" sz="12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53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C787C-95BA-497D-A4F3-74D7B07E4423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5ADE8-FA8E-4A81-8128-1A1C00424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30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若年者の方が健康的であり，この時間を正常値と捉えるのであれば，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寝つきがいい人と悪い人の差は僅差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分間である．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25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両者は密接に関係しているのではないか，という仮説を基に解説していく．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5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雪山で眠ったら死んでしまうというケースがある．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冷房で冷え切った会議室もこれに当てはまるので要注意である．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0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分間入浴した人のデータ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睡眠の計測実験は時間がかかるため，この方法はデータの採取を効率的に行うことができる．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健常者であっても昼間（</a:t>
            </a:r>
            <a:r>
              <a:rPr kumimoji="1" lang="en-US" altLang="ja-JP" dirty="0" smtClean="0"/>
              <a:t>I~J</a:t>
            </a:r>
            <a:r>
              <a:rPr kumimoji="1" lang="ja-JP" altLang="en-US" dirty="0" smtClean="0"/>
              <a:t>）に強い眠気やレム睡眠を検知することができた．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56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36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3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78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28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8110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60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9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4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10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0500" y="127000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bg1"/>
                </a:solidFill>
              </a:rPr>
              <a:t>3</a:t>
            </a:r>
            <a:r>
              <a:rPr kumimoji="1" lang="ja-JP" altLang="en-US" sz="4800" dirty="0" smtClean="0">
                <a:solidFill>
                  <a:schemeClr val="bg1"/>
                </a:solidFill>
              </a:rPr>
              <a:t>章 スタンフォード式最高の睡眠法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0500" y="1046897"/>
            <a:ext cx="542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作成日：</a:t>
            </a:r>
            <a:r>
              <a:rPr kumimoji="1" lang="en-US" altLang="ja-JP" sz="2000" smtClean="0">
                <a:solidFill>
                  <a:schemeClr val="bg1"/>
                </a:solidFill>
              </a:rPr>
              <a:t>2017/07/4(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火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</a:rPr>
              <a:t>1730022 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岩瀬 拓哉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睡眠クオリティを上げる３つの「体温スイッチ」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b="1" dirty="0" smtClean="0"/>
              <a:t>深部体温</a:t>
            </a:r>
            <a:r>
              <a:rPr kumimoji="1" lang="ja-JP" altLang="en-US" sz="2000" dirty="0" smtClean="0"/>
              <a:t>を大きく上げてから下げるほうが効果が高い．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endParaRPr kumimoji="1" lang="en-US" altLang="ja-JP" sz="2000" dirty="0" smtClean="0"/>
          </a:p>
          <a:p>
            <a:r>
              <a:rPr lang="ja-JP" altLang="en-US" sz="2000" dirty="0" smtClean="0">
                <a:solidFill>
                  <a:schemeClr val="accent2"/>
                </a:solidFill>
              </a:rPr>
              <a:t>〇</a:t>
            </a:r>
            <a:r>
              <a:rPr lang="ja-JP" altLang="en-US" sz="2000" dirty="0" smtClean="0"/>
              <a:t>「</a:t>
            </a:r>
            <a:r>
              <a:rPr lang="ja-JP" altLang="en-US" sz="2000" b="1" dirty="0" smtClean="0"/>
              <a:t>足湯</a:t>
            </a:r>
            <a:r>
              <a:rPr lang="ja-JP" altLang="en-US" sz="2000" dirty="0" smtClean="0"/>
              <a:t>」で熱放射を促し，入浴と同等の効果が見込める．</a:t>
            </a:r>
            <a:endParaRPr lang="en-US" altLang="ja-JP" sz="2000" dirty="0" smtClean="0"/>
          </a:p>
          <a:p>
            <a:r>
              <a:rPr kumimoji="1" lang="en-US" altLang="ja-JP" sz="2000" dirty="0" smtClean="0">
                <a:solidFill>
                  <a:schemeClr val="accent1"/>
                </a:solidFill>
              </a:rPr>
              <a:t>×</a:t>
            </a:r>
            <a:r>
              <a:rPr kumimoji="1" lang="ja-JP" altLang="en-US" sz="2000" dirty="0" smtClean="0">
                <a:solidFill>
                  <a:schemeClr val="accent1"/>
                </a:solidFill>
              </a:rPr>
              <a:t>  </a:t>
            </a:r>
            <a:r>
              <a:rPr kumimoji="1" lang="ja-JP" altLang="en-US" sz="2000" b="1" dirty="0" smtClean="0"/>
              <a:t>靴下</a:t>
            </a:r>
            <a:r>
              <a:rPr kumimoji="1" lang="ja-JP" altLang="en-US" sz="2000" dirty="0" smtClean="0"/>
              <a:t>を履いたままだと熱放射が妨げられてしまう．</a:t>
            </a:r>
            <a:endParaRPr kumimoji="1" lang="en-US" altLang="ja-JP" sz="2000" dirty="0" smtClean="0"/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kumimoji="1" lang="ja-JP" altLang="en-US" sz="2000" dirty="0" smtClean="0"/>
              <a:t>根本的な体質改善</a:t>
            </a:r>
            <a:endParaRPr kumimoji="1"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運動</a:t>
            </a:r>
            <a:r>
              <a:rPr lang="ja-JP" altLang="en-US" sz="2000" dirty="0"/>
              <a:t>不足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解消</a:t>
            </a:r>
            <a:r>
              <a:rPr lang="ja-JP" altLang="en-US" sz="2000" dirty="0" smtClean="0"/>
              <a:t>して</a:t>
            </a:r>
            <a:r>
              <a:rPr lang="ja-JP" altLang="en-US" sz="2000" dirty="0"/>
              <a:t>血</a:t>
            </a:r>
            <a:r>
              <a:rPr lang="ja-JP" altLang="en-US" sz="2000" dirty="0" smtClean="0"/>
              <a:t>流</a:t>
            </a:r>
            <a:r>
              <a:rPr lang="ja-JP" altLang="en-US" sz="2000" dirty="0"/>
              <a:t>量</a:t>
            </a:r>
            <a:r>
              <a:rPr lang="ja-JP" altLang="en-US" sz="2000" dirty="0" smtClean="0"/>
              <a:t>を増やす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 smtClean="0"/>
              <a:t>生活</a:t>
            </a:r>
            <a:r>
              <a:rPr kumimoji="1" lang="ja-JP" altLang="en-US" sz="2000" dirty="0"/>
              <a:t>習慣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/>
              <a:t>見直</a:t>
            </a:r>
            <a:r>
              <a:rPr kumimoji="1" lang="ja-JP" altLang="en-US" sz="2000" dirty="0" smtClean="0"/>
              <a:t>す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1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湿度が高すぎると発汗しなくなり，熱放射が妨げられる </a:t>
            </a:r>
            <a:r>
              <a:rPr kumimoji="1" lang="en-US" altLang="ja-JP" sz="2000" dirty="0" smtClean="0"/>
              <a:t>= </a:t>
            </a:r>
            <a:r>
              <a:rPr kumimoji="1" lang="ja-JP" altLang="en-US" sz="2000" dirty="0" smtClean="0"/>
              <a:t>眠りが阻害される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熱に関して，「</a:t>
            </a:r>
            <a:r>
              <a:rPr kumimoji="1" lang="ja-JP" altLang="en-US" sz="2000" b="1" dirty="0" smtClean="0"/>
              <a:t>室温</a:t>
            </a:r>
            <a:r>
              <a:rPr kumimoji="1" lang="ja-JP" altLang="en-US" sz="2000" dirty="0" smtClean="0"/>
              <a:t>」「</a:t>
            </a:r>
            <a:r>
              <a:rPr kumimoji="1" lang="ja-JP" altLang="en-US" sz="2000" b="1" dirty="0" smtClean="0"/>
              <a:t>湿度</a:t>
            </a:r>
            <a:r>
              <a:rPr kumimoji="1" lang="ja-JP" altLang="en-US" sz="2000" dirty="0" smtClean="0"/>
              <a:t>」による影響は大きい．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/>
              <a:t>脳</a:t>
            </a:r>
            <a:r>
              <a:rPr lang="ja-JP" altLang="en-US" sz="2000" dirty="0" smtClean="0"/>
              <a:t>の温度変化 ≒ 深部体温の動き</a:t>
            </a:r>
            <a:endParaRPr lang="en-US" altLang="ja-JP" sz="2000" dirty="0" smtClean="0"/>
          </a:p>
          <a:p>
            <a:endParaRPr kumimoji="1" lang="en-US" altLang="ja-JP" sz="1050" dirty="0" smtClean="0"/>
          </a:p>
          <a:p>
            <a:r>
              <a:rPr lang="ja-JP" altLang="en-US" sz="2000" dirty="0" smtClean="0"/>
              <a:t>しかし，</a:t>
            </a:r>
            <a:endParaRPr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000" dirty="0" smtClean="0"/>
              <a:t>深部体温の変化</a:t>
            </a:r>
            <a:r>
              <a:rPr lang="ja-JP" altLang="en-US" sz="2000" dirty="0" smtClean="0"/>
              <a:t>は，ノンレム，レム睡眠時でわずか</a:t>
            </a:r>
            <a:endParaRPr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脳</a:t>
            </a:r>
            <a:r>
              <a:rPr kumimoji="1" lang="ja-JP" altLang="en-US" sz="2000" dirty="0" smtClean="0"/>
              <a:t>の温度はレム睡眠時の時に少し高くなる．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➡ 夢を見ているとき，脳は起きていて，脳血流量が増加している．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睡眠クオリティを上げる３つの「体温スイッチ」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117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2159563" y="2997200"/>
            <a:ext cx="9217024" cy="787400"/>
          </a:xfrm>
          <a:prstGeom prst="rect">
            <a:avLst/>
          </a:prstGeom>
        </p:spPr>
        <p:txBody>
          <a:bodyPr lIns="396000" anchor="t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600" dirty="0">
                <a:latin typeface="+mj-ea"/>
                <a:ea typeface="+mj-ea"/>
              </a:rPr>
              <a:t>入眠</a:t>
            </a:r>
            <a:r>
              <a:rPr lang="ja-JP" altLang="en-US" sz="3600" dirty="0" smtClean="0">
                <a:latin typeface="+mj-ea"/>
                <a:ea typeface="+mj-ea"/>
              </a:rPr>
              <a:t>をパターン化する「脳のスイッチ」</a:t>
            </a:r>
            <a:endParaRPr lang="ja-JP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83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入眠をパターン化する「脳のスイッチ」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環境が変わると脳が反応して，不眠が誘発される．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➡ 睡眠は，外的な要因による影響を受けやすい．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 smtClean="0"/>
              <a:t>たとえば光．</a:t>
            </a:r>
            <a:endParaRPr lang="en-US" altLang="ja-JP" sz="2000" dirty="0" smtClean="0"/>
          </a:p>
          <a:p>
            <a:r>
              <a:rPr lang="ja-JP" altLang="en-US" sz="2000" dirty="0" smtClean="0"/>
              <a:t>ブルーライトの影響を睡眠に与えるためには，画面に顔を近づけて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じっと見続けるぐらいのことをしなければいけない．</a:t>
            </a:r>
            <a:endParaRPr lang="en-US" altLang="ja-JP" sz="2000" dirty="0" smtClean="0"/>
          </a:p>
          <a:p>
            <a:endParaRPr kumimoji="1" lang="en-US" altLang="ja-JP" sz="1050" dirty="0"/>
          </a:p>
          <a:p>
            <a:r>
              <a:rPr lang="ja-JP" altLang="en-US" sz="2000" dirty="0" smtClean="0"/>
              <a:t> スマホやパソコンが睡眠に与えている影響の原因は，どちらかというと操作の方である．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648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モノトナスの法則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運転中に風景が変わらないと眠くなることがある．</a:t>
            </a:r>
            <a:endParaRPr kumimoji="1" lang="en-US" altLang="ja-JP" sz="2000" dirty="0" smtClean="0"/>
          </a:p>
          <a:p>
            <a:r>
              <a:rPr lang="ja-JP" altLang="en-US" sz="2000" dirty="0"/>
              <a:t>➡</a:t>
            </a:r>
            <a:r>
              <a:rPr lang="ja-JP" altLang="en-US" sz="2000" dirty="0" smtClean="0"/>
              <a:t>単調な状況において，脳は考えることをやめて眠くなる．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endParaRPr lang="en-US" altLang="ja-JP" sz="2000" dirty="0" smtClean="0"/>
          </a:p>
          <a:p>
            <a:endParaRPr kumimoji="1" lang="en-US" altLang="ja-JP" sz="2000" dirty="0"/>
          </a:p>
          <a:p>
            <a:endParaRPr lang="en-US" altLang="ja-JP" sz="2000" dirty="0" smtClean="0"/>
          </a:p>
          <a:p>
            <a:r>
              <a:rPr kumimoji="1" lang="ja-JP" altLang="en-US" sz="2000" dirty="0" smtClean="0"/>
              <a:t>「ゆりかごの揺れ」．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定期的なリズムのある揺れが眠気を促進させる．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入眠をパターン化する「脳のスイッチ」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41173" y="3598476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1 / f </a:t>
            </a:r>
            <a:r>
              <a:rPr lang="ja-JP" altLang="en-US" dirty="0" smtClean="0"/>
              <a:t>ゆらぎ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983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2159563" y="2997200"/>
            <a:ext cx="9217024" cy="787400"/>
          </a:xfrm>
          <a:prstGeom prst="rect">
            <a:avLst/>
          </a:prstGeom>
        </p:spPr>
        <p:txBody>
          <a:bodyPr lIns="396000" anchor="t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600" dirty="0">
                <a:latin typeface="+mj-ea"/>
                <a:ea typeface="+mj-ea"/>
              </a:rPr>
              <a:t>脳</a:t>
            </a:r>
            <a:r>
              <a:rPr lang="ja-JP" altLang="en-US" sz="3600" dirty="0" smtClean="0">
                <a:latin typeface="+mj-ea"/>
                <a:ea typeface="+mj-ea"/>
              </a:rPr>
              <a:t>にも「寝たくない」ときがある</a:t>
            </a:r>
            <a:endParaRPr lang="ja-JP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217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脳にも「寝たくない」ときがある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睡眠</a:t>
            </a:r>
            <a:r>
              <a:rPr kumimoji="1" lang="ja-JP" altLang="en-US" dirty="0" smtClean="0"/>
              <a:t>物質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b="1" dirty="0" smtClean="0"/>
              <a:t>アデノシン</a:t>
            </a:r>
            <a:r>
              <a:rPr lang="en-US" altLang="ja-JP" sz="2000" dirty="0" smtClean="0"/>
              <a:t>…</a:t>
            </a:r>
            <a:r>
              <a:rPr lang="ja-JP" altLang="en-US" sz="2000" dirty="0" smtClean="0"/>
              <a:t> 抑制の働きを持つ神経伝達物質</a:t>
            </a:r>
            <a:endParaRPr lang="en-US" altLang="ja-JP" sz="2000" dirty="0" smtClean="0"/>
          </a:p>
          <a:p>
            <a:r>
              <a:rPr kumimoji="1" lang="ja-JP" altLang="en-US" sz="2000" b="1" dirty="0" smtClean="0"/>
              <a:t>➡ </a:t>
            </a:r>
            <a:r>
              <a:rPr kumimoji="1" lang="ja-JP" altLang="en-US" sz="2000" dirty="0" smtClean="0"/>
              <a:t>カフェインがアデノシンの</a:t>
            </a:r>
            <a:r>
              <a:rPr lang="ja-JP" altLang="en-US" sz="2000" dirty="0"/>
              <a:t>働</a:t>
            </a:r>
            <a:r>
              <a:rPr lang="ja-JP" altLang="en-US" sz="2000" dirty="0" smtClean="0"/>
              <a:t>きを妨害する．（眠気覚ましになる）</a:t>
            </a:r>
            <a:endParaRPr lang="en-US" altLang="ja-JP" sz="2000" dirty="0" smtClean="0"/>
          </a:p>
          <a:p>
            <a:endParaRPr kumimoji="1" lang="en-US" altLang="ja-JP" sz="1050" b="1" dirty="0"/>
          </a:p>
          <a:p>
            <a:r>
              <a:rPr lang="ja-JP" altLang="en-US" sz="2000" b="1" dirty="0" smtClean="0"/>
              <a:t>オレキシン</a:t>
            </a:r>
            <a:r>
              <a:rPr lang="en-US" altLang="ja-JP" sz="2000" dirty="0" smtClean="0"/>
              <a:t>…</a:t>
            </a:r>
            <a:r>
              <a:rPr lang="ja-JP" altLang="en-US" sz="2000" dirty="0" smtClean="0"/>
              <a:t> 覚醒を引き起こす神経伝達</a:t>
            </a:r>
            <a:r>
              <a:rPr lang="ja-JP" altLang="en-US" sz="2000" dirty="0" smtClean="0"/>
              <a:t>物質</a:t>
            </a:r>
            <a:endParaRPr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 smtClean="0"/>
          </a:p>
          <a:p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655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脳にも「寝たくない」ときがある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2238915" y="1312299"/>
            <a:ext cx="7714168" cy="525048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071779" y="5057988"/>
            <a:ext cx="251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ナルコレプシー</a:t>
            </a:r>
            <a:r>
              <a:rPr kumimoji="1" lang="en-US" altLang="ja-JP" dirty="0" smtClean="0"/>
              <a:t>…</a:t>
            </a:r>
            <a:br>
              <a:rPr kumimoji="1" lang="en-US" altLang="ja-JP" dirty="0" smtClean="0"/>
            </a:br>
            <a:r>
              <a:rPr kumimoji="1" lang="ja-JP" altLang="en-US" dirty="0" smtClean="0"/>
              <a:t>場所や時間に関係なく眠りに落ちてしまう．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77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 20 minute day</a:t>
            </a:r>
            <a:r>
              <a:rPr lang="en-US" altLang="ja-JP" dirty="0"/>
              <a:t>…</a:t>
            </a:r>
            <a:r>
              <a:rPr lang="en-US" altLang="ja-JP" dirty="0" smtClean="0"/>
              <a:t>13</a:t>
            </a:r>
            <a:r>
              <a:rPr lang="ja-JP" altLang="en-US" dirty="0"/>
              <a:t>分起きて</a:t>
            </a:r>
            <a:r>
              <a:rPr lang="en-US" altLang="ja-JP" dirty="0"/>
              <a:t>7</a:t>
            </a:r>
            <a:r>
              <a:rPr lang="ja-JP" altLang="en-US" dirty="0"/>
              <a:t>分</a:t>
            </a:r>
            <a:r>
              <a:rPr lang="ja-JP" altLang="en-US" dirty="0" smtClean="0"/>
              <a:t>寝る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➡ この実験では，通常就寝する時間の直前である</a:t>
            </a:r>
            <a:r>
              <a:rPr kumimoji="1" lang="ja-JP" altLang="en-US" sz="2400" u="sng" dirty="0" smtClean="0">
                <a:solidFill>
                  <a:srgbClr val="FF0000"/>
                </a:solidFill>
              </a:rPr>
              <a:t>２</a:t>
            </a:r>
            <a:r>
              <a:rPr kumimoji="1" lang="ja-JP" altLang="en-US" sz="2000" u="sng" dirty="0" smtClean="0">
                <a:solidFill>
                  <a:srgbClr val="FF0000"/>
                </a:solidFill>
              </a:rPr>
              <a:t>時間前が最も眠りにくい</a:t>
            </a:r>
            <a:r>
              <a:rPr kumimoji="1" lang="ja-JP" altLang="en-US" sz="2000" dirty="0" smtClean="0"/>
              <a:t>．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例えば，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24</a:t>
            </a:r>
            <a:r>
              <a:rPr lang="ja-JP" altLang="en-US" sz="2000" dirty="0" smtClean="0"/>
              <a:t>時に寝ている人は，その２時間前である</a:t>
            </a:r>
            <a:r>
              <a:rPr lang="en-US" altLang="ja-JP" sz="2000" dirty="0" smtClean="0"/>
              <a:t>22</a:t>
            </a:r>
            <a:r>
              <a:rPr lang="ja-JP" altLang="en-US" sz="2000" dirty="0" smtClean="0"/>
              <a:t>時が一番眠りづらい．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➡ この時間を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Forbidden Zone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（進入禁止域）</a:t>
            </a:r>
            <a:r>
              <a:rPr lang="ja-JP" altLang="en-US" sz="2000" dirty="0" smtClean="0"/>
              <a:t>という．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 smtClean="0"/>
              <a:t>次の日，一時間早く起きなければならないとき，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u="sng" dirty="0" smtClean="0"/>
              <a:t>いつも通り寝て，睡眠時間を</a:t>
            </a:r>
            <a:r>
              <a:rPr lang="ja-JP" altLang="en-US" sz="2400" u="sng" dirty="0" smtClean="0"/>
              <a:t>１</a:t>
            </a:r>
            <a:r>
              <a:rPr lang="ja-JP" altLang="en-US" sz="2000" u="sng" dirty="0" smtClean="0"/>
              <a:t>時間削る</a:t>
            </a:r>
            <a:endParaRPr lang="en-US" altLang="ja-JP" sz="2000" u="sng" dirty="0" smtClean="0"/>
          </a:p>
          <a:p>
            <a:r>
              <a:rPr lang="ja-JP" altLang="en-US" sz="2000" dirty="0" smtClean="0"/>
              <a:t>また，１時間早く風呂に入るのがおすすめ．</a:t>
            </a:r>
            <a:endParaRPr lang="en-US" altLang="ja-JP" sz="2000" dirty="0" smtClean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脳にも「寝たくない」ときがある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84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000" b="1" dirty="0" smtClean="0">
                <a:solidFill>
                  <a:schemeClr val="accent1"/>
                </a:solidFill>
              </a:rPr>
              <a:t>睡眠</a:t>
            </a:r>
            <a:r>
              <a:rPr kumimoji="1" lang="ja-JP" altLang="en-US" sz="2000" dirty="0" smtClean="0"/>
              <a:t>と</a:t>
            </a:r>
            <a:r>
              <a:rPr kumimoji="1" lang="ja-JP" altLang="en-US" sz="2000" b="1" dirty="0" smtClean="0">
                <a:solidFill>
                  <a:schemeClr val="accent1"/>
                </a:solidFill>
              </a:rPr>
              <a:t>体温</a:t>
            </a:r>
            <a:r>
              <a:rPr kumimoji="1" lang="ja-JP" altLang="en-US" sz="2000" dirty="0" smtClean="0"/>
              <a:t>は互いに影響し合う．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dirty="0" smtClean="0"/>
              <a:t>入眠の</a:t>
            </a:r>
            <a:r>
              <a:rPr lang="en-US" altLang="ja-JP" sz="2400" dirty="0" smtClean="0">
                <a:solidFill>
                  <a:schemeClr val="accent2"/>
                </a:solidFill>
              </a:rPr>
              <a:t>90</a:t>
            </a:r>
            <a:r>
              <a:rPr lang="ja-JP" altLang="en-US" sz="2000" dirty="0" smtClean="0"/>
              <a:t>分前に入浴すると，睡眠の質が上がる．</a:t>
            </a:r>
            <a:endParaRPr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通常入眠時より</a:t>
            </a:r>
            <a:r>
              <a:rPr kumimoji="1" lang="en-US" altLang="ja-JP" sz="2400" dirty="0" smtClean="0">
                <a:solidFill>
                  <a:schemeClr val="accent2"/>
                </a:solidFill>
              </a:rPr>
              <a:t>2</a:t>
            </a:r>
            <a:r>
              <a:rPr kumimoji="1" lang="ja-JP" altLang="en-US" sz="2000" dirty="0" smtClean="0"/>
              <a:t>時間前は最も眠りづらい．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眠い時に寝るのが一番良い．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dirty="0"/>
              <a:t>日頃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パフォーマンス</a:t>
            </a:r>
            <a:r>
              <a:rPr lang="ja-JP" altLang="en-US" sz="2000" dirty="0" smtClean="0"/>
              <a:t>は脳内化学物質＜ノルアドレナリンやドーパミン等＞の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働きに依存する．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➡ 定時に寝る／起きることを心掛ける．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endParaRPr kumimoji="1" lang="ja-JP" altLang="en-US" sz="2000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本章のまとめ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213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159563" y="2997200"/>
            <a:ext cx="9217024" cy="787400"/>
          </a:xfrm>
        </p:spPr>
        <p:txBody>
          <a:bodyPr/>
          <a:lstStyle/>
          <a:p>
            <a:pPr algn="ctr"/>
            <a:r>
              <a:rPr kumimoji="1" lang="ja-JP" altLang="en-US" sz="3600" dirty="0" smtClean="0">
                <a:latin typeface="+mj-ea"/>
                <a:ea typeface="+mj-ea"/>
              </a:rPr>
              <a:t>体温と脳が</a:t>
            </a:r>
            <a:r>
              <a:rPr kumimoji="1" lang="ja-JP" altLang="en-US" sz="3600" b="1" dirty="0" smtClean="0">
                <a:latin typeface="+mj-ea"/>
                <a:ea typeface="+mj-ea"/>
              </a:rPr>
              <a:t>「最高の睡眠」</a:t>
            </a:r>
            <a:r>
              <a:rPr kumimoji="1" lang="ja-JP" altLang="en-US" sz="3600" dirty="0" smtClean="0">
                <a:latin typeface="+mj-ea"/>
                <a:ea typeface="+mj-ea"/>
              </a:rPr>
              <a:t>を生む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42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 smtClean="0"/>
              <a:t>体温と脳が「最高の睡眠」を生む</a:t>
            </a:r>
            <a:endParaRPr kumimoji="1" lang="ja-JP" altLang="en-US" sz="4400" b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541174" y="2411015"/>
            <a:ext cx="5151704" cy="3994316"/>
          </a:xfrm>
        </p:spPr>
        <p:txBody>
          <a:bodyPr/>
          <a:lstStyle/>
          <a:p>
            <a:r>
              <a:rPr kumimoji="1" lang="ja-JP" altLang="en-US" sz="2000" b="1" dirty="0" smtClean="0"/>
              <a:t>入眠潜時</a:t>
            </a:r>
            <a:r>
              <a:rPr kumimoji="1" lang="en-US" altLang="ja-JP" sz="2000" dirty="0" smtClean="0"/>
              <a:t>…</a:t>
            </a:r>
            <a:r>
              <a:rPr kumimoji="1" lang="ja-JP" altLang="en-US" sz="2000" dirty="0" smtClean="0"/>
              <a:t> 眠りに入るまでの所要時間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400" b="1" dirty="0" smtClean="0">
                <a:solidFill>
                  <a:schemeClr val="accent2"/>
                </a:solidFill>
              </a:rPr>
              <a:t>日中の覚醒度合いの低さ</a:t>
            </a:r>
            <a:r>
              <a:rPr kumimoji="1" lang="ja-JP" altLang="en-US" sz="2000" dirty="0" smtClean="0"/>
              <a:t>が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睡眠の質を決める．</a:t>
            </a:r>
            <a:endParaRPr kumimoji="1" lang="ja-JP" altLang="en-US" sz="2000" dirty="0"/>
          </a:p>
        </p:txBody>
      </p:sp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181544"/>
              </p:ext>
            </p:extLst>
          </p:nvPr>
        </p:nvGraphicFramePr>
        <p:xfrm>
          <a:off x="5554163" y="2452483"/>
          <a:ext cx="6302477" cy="3781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9807678" y="4852219"/>
            <a:ext cx="97339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343103" y="4522403"/>
            <a:ext cx="190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 smtClean="0">
                <a:solidFill>
                  <a:schemeClr val="accent2"/>
                </a:solidFill>
              </a:rPr>
              <a:t>約</a:t>
            </a:r>
            <a:r>
              <a:rPr lang="en-US" altLang="ja-JP" sz="1200" b="1" dirty="0" smtClean="0">
                <a:solidFill>
                  <a:schemeClr val="accent2"/>
                </a:solidFill>
              </a:rPr>
              <a:t>2</a:t>
            </a:r>
            <a:r>
              <a:rPr lang="ja-JP" altLang="en-US" sz="1200" b="1" dirty="0" smtClean="0">
                <a:solidFill>
                  <a:schemeClr val="accent2"/>
                </a:solidFill>
              </a:rPr>
              <a:t>分間</a:t>
            </a:r>
            <a:endParaRPr kumimoji="1" lang="ja-JP" alt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/>
            <a:r>
              <a:rPr kumimoji="1" lang="ja-JP" altLang="en-US" sz="2000" dirty="0" smtClean="0"/>
              <a:t>１日の中で体温は</a:t>
            </a:r>
            <a:r>
              <a:rPr kumimoji="1" lang="en-US" altLang="ja-JP" sz="2000" dirty="0" smtClean="0"/>
              <a:t>0.7</a:t>
            </a:r>
            <a:r>
              <a:rPr kumimoji="1" lang="ja-JP" altLang="en-US" sz="2000" dirty="0" smtClean="0"/>
              <a:t>℃ほどの変化がある</a:t>
            </a:r>
            <a:endParaRPr kumimoji="1" lang="en-US" altLang="ja-JP" sz="2000" dirty="0" smtClean="0"/>
          </a:p>
          <a:p>
            <a:pPr algn="ctr"/>
            <a:endParaRPr lang="en-US" altLang="ja-JP" sz="2000" dirty="0"/>
          </a:p>
          <a:p>
            <a:pPr algn="ctr"/>
            <a:r>
              <a:rPr kumimoji="1" lang="ja-JP" altLang="en-US" sz="2000" dirty="0" smtClean="0"/>
              <a:t>体温が高いとパフォーマンスが良く，低いとエラーが多い．</a:t>
            </a:r>
            <a:endParaRPr kumimoji="1" lang="en-US" altLang="ja-JP" sz="2000" dirty="0" smtClean="0"/>
          </a:p>
          <a:p>
            <a:pPr algn="ctr"/>
            <a:endParaRPr lang="en-US" altLang="ja-JP" sz="2000" dirty="0"/>
          </a:p>
          <a:p>
            <a:pPr algn="ctr"/>
            <a:r>
              <a:rPr kumimoji="1" lang="ja-JP" altLang="en-US" sz="2000" dirty="0" smtClean="0"/>
              <a:t>パフォーマンスを最大限に発揮させるためには，</a:t>
            </a:r>
            <a:r>
              <a:rPr kumimoji="1" lang="ja-JP" altLang="en-US" sz="2400" b="1" dirty="0" smtClean="0">
                <a:solidFill>
                  <a:schemeClr val="accent2"/>
                </a:solidFill>
              </a:rPr>
              <a:t>体温</a:t>
            </a:r>
            <a:r>
              <a:rPr kumimoji="1" lang="ja-JP" altLang="en-US" sz="2000" dirty="0" smtClean="0"/>
              <a:t>と</a:t>
            </a:r>
            <a:r>
              <a:rPr kumimoji="1" lang="ja-JP" altLang="en-US" sz="2400" b="1" dirty="0" smtClean="0">
                <a:solidFill>
                  <a:schemeClr val="accent2"/>
                </a:solidFill>
              </a:rPr>
              <a:t>睡眠</a:t>
            </a:r>
            <a:r>
              <a:rPr kumimoji="1" lang="ja-JP" altLang="en-US" sz="2000" dirty="0" smtClean="0"/>
              <a:t>は大事</a:t>
            </a:r>
            <a:endParaRPr kumimoji="1" lang="ja-JP" altLang="en-US" sz="2000" dirty="0"/>
          </a:p>
        </p:txBody>
      </p:sp>
      <p:sp>
        <p:nvSpPr>
          <p:cNvPr id="5" name="下矢印 4"/>
          <p:cNvSpPr/>
          <p:nvPr/>
        </p:nvSpPr>
        <p:spPr>
          <a:xfrm>
            <a:off x="5911334" y="2851687"/>
            <a:ext cx="588936" cy="309967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5911334" y="3580747"/>
            <a:ext cx="588936" cy="309967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sz="4400" b="0" dirty="0" smtClean="0"/>
              <a:t>体温と脳が「最高の睡眠」を生む</a:t>
            </a:r>
            <a:endParaRPr kumimoji="1" lang="ja-JP" alt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9252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体温には</a:t>
            </a:r>
            <a:r>
              <a:rPr kumimoji="1" lang="ja-JP" altLang="en-US" sz="2000" b="1" dirty="0" smtClean="0">
                <a:solidFill>
                  <a:schemeClr val="accent2"/>
                </a:solidFill>
              </a:rPr>
              <a:t>皮膚温度</a:t>
            </a:r>
            <a:r>
              <a:rPr kumimoji="1" lang="ja-JP" altLang="en-US" sz="2000" dirty="0" smtClean="0"/>
              <a:t>と</a:t>
            </a:r>
            <a:r>
              <a:rPr kumimoji="1" lang="ja-JP" altLang="en-US" sz="2000" b="1" dirty="0" smtClean="0">
                <a:solidFill>
                  <a:schemeClr val="accent2"/>
                </a:solidFill>
              </a:rPr>
              <a:t>深部体温</a:t>
            </a:r>
            <a:r>
              <a:rPr kumimoji="1" lang="ja-JP" altLang="en-US" sz="2000" dirty="0" smtClean="0"/>
              <a:t>の</a:t>
            </a:r>
            <a:r>
              <a:rPr kumimoji="1" lang="ja-JP" altLang="en-US" sz="2400" dirty="0" smtClean="0"/>
              <a:t>２</a:t>
            </a:r>
            <a:r>
              <a:rPr kumimoji="1" lang="ja-JP" altLang="en-US" sz="2000" dirty="0" smtClean="0"/>
              <a:t>種類がある．</a:t>
            </a:r>
            <a:endParaRPr kumimoji="1" lang="en-US" altLang="ja-JP" sz="2000" dirty="0" smtClean="0"/>
          </a:p>
          <a:p>
            <a:endParaRPr lang="en-US" altLang="ja-JP" sz="105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sz="2000" dirty="0" smtClean="0"/>
              <a:t>入眠時（睡眠中）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皮膚温度が上昇し，手足の毛細血管から熱を放出することで</a:t>
            </a:r>
            <a:r>
              <a:rPr lang="ja-JP" altLang="en-US" sz="2000" dirty="0" smtClean="0"/>
              <a:t>深部</a:t>
            </a:r>
            <a:r>
              <a:rPr kumimoji="1" lang="ja-JP" altLang="en-US" sz="2000" dirty="0" smtClean="0"/>
              <a:t>体温を下げている．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endParaRPr kumimoji="1" lang="en-US" altLang="ja-JP" sz="1050" dirty="0" smtClean="0"/>
          </a:p>
          <a:p>
            <a:r>
              <a:rPr kumimoji="1" lang="ja-JP" altLang="en-US" sz="2000" dirty="0" smtClean="0"/>
              <a:t>体温を維持することは生命を維持すること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	</a:t>
            </a:r>
            <a:r>
              <a:rPr lang="ja-JP" altLang="en-US" sz="2000" dirty="0" smtClean="0"/>
              <a:t>　</a:t>
            </a:r>
            <a:r>
              <a:rPr lang="ja-JP" altLang="en-US" sz="1600" dirty="0" smtClean="0">
                <a:solidFill>
                  <a:srgbClr val="4070AA"/>
                </a:solidFill>
              </a:rPr>
              <a:t>（</a:t>
            </a:r>
            <a:r>
              <a:rPr lang="ja-JP" altLang="en-US" sz="1600" b="1" dirty="0" smtClean="0">
                <a:solidFill>
                  <a:srgbClr val="4070AA"/>
                </a:solidFill>
              </a:rPr>
              <a:t>運動を始める</a:t>
            </a:r>
            <a:r>
              <a:rPr lang="ja-JP" altLang="en-US" sz="1600" dirty="0" smtClean="0">
                <a:solidFill>
                  <a:srgbClr val="4070AA"/>
                </a:solidFill>
              </a:rPr>
              <a:t>）</a:t>
            </a:r>
            <a:endParaRPr lang="en-US" altLang="ja-JP" sz="1600" dirty="0">
              <a:solidFill>
                <a:srgbClr val="4070AA"/>
              </a:solidFill>
            </a:endParaRPr>
          </a:p>
          <a:p>
            <a:r>
              <a:rPr lang="ja-JP" altLang="en-US" sz="2000" dirty="0" smtClean="0"/>
              <a:t>筋肉を動かして熱生産を開始する．</a:t>
            </a:r>
            <a:endParaRPr lang="en-US" altLang="ja-JP" sz="2000" dirty="0" smtClean="0"/>
          </a:p>
          <a:p>
            <a:r>
              <a:rPr lang="en-US" altLang="ja-JP" sz="2000" dirty="0" smtClean="0"/>
              <a:t>	</a:t>
            </a:r>
            <a:r>
              <a:rPr lang="ja-JP" altLang="en-US" sz="2000" dirty="0" smtClean="0"/>
              <a:t>　</a:t>
            </a:r>
            <a:r>
              <a:rPr lang="ja-JP" altLang="en-US" sz="1600" dirty="0" smtClean="0">
                <a:solidFill>
                  <a:srgbClr val="4070AA"/>
                </a:solidFill>
              </a:rPr>
              <a:t>（</a:t>
            </a:r>
            <a:r>
              <a:rPr lang="ja-JP" altLang="en-US" sz="1600" b="1" dirty="0" smtClean="0">
                <a:solidFill>
                  <a:srgbClr val="4070AA"/>
                </a:solidFill>
              </a:rPr>
              <a:t>体温が上がらなかったら）</a:t>
            </a:r>
            <a:endParaRPr lang="en-US" altLang="ja-JP" sz="1600" b="1" dirty="0">
              <a:solidFill>
                <a:srgbClr val="4070AA"/>
              </a:solidFill>
            </a:endParaRPr>
          </a:p>
          <a:p>
            <a:r>
              <a:rPr lang="ja-JP" altLang="en-US" sz="2000" dirty="0" smtClean="0"/>
              <a:t>命に直接かかわりのない部分がスリープモードとなる．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kumimoji="1" lang="ja-JP" altLang="en-US" sz="2000" dirty="0" smtClean="0"/>
              <a:t>入眠が始まると通常より早く熱が奪われ，低体温症に陥る．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sz="4400" b="0" dirty="0" smtClean="0"/>
              <a:t>体温と脳が「最高の睡眠」を生む</a:t>
            </a:r>
            <a:endParaRPr kumimoji="1" lang="ja-JP" altLang="en-US" sz="4400" b="0" dirty="0"/>
          </a:p>
        </p:txBody>
      </p:sp>
      <p:sp>
        <p:nvSpPr>
          <p:cNvPr id="10" name="下矢印 9"/>
          <p:cNvSpPr/>
          <p:nvPr/>
        </p:nvSpPr>
        <p:spPr>
          <a:xfrm>
            <a:off x="1748768" y="5052446"/>
            <a:ext cx="427473" cy="247973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748769" y="4315182"/>
            <a:ext cx="427473" cy="247973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748768" y="5789710"/>
            <a:ext cx="427473" cy="247973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4070AA"/>
                </a:solidFill>
              </a:rPr>
              <a:t>体温</a:t>
            </a:r>
            <a:r>
              <a:rPr kumimoji="1" lang="ja-JP" altLang="en-US" dirty="0" smtClean="0"/>
              <a:t>と</a:t>
            </a:r>
            <a:r>
              <a:rPr kumimoji="1" lang="ja-JP" altLang="en-US" b="1" dirty="0" smtClean="0">
                <a:solidFill>
                  <a:srgbClr val="4070AA"/>
                </a:solidFill>
              </a:rPr>
              <a:t>睡眠</a:t>
            </a:r>
            <a:r>
              <a:rPr kumimoji="1" lang="ja-JP" altLang="en-US" dirty="0" smtClean="0"/>
              <a:t>の大切なポイント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体温を上げてパフォーマンスを上げる．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b="1" dirty="0" smtClean="0"/>
              <a:t>皮膚</a:t>
            </a:r>
            <a:r>
              <a:rPr lang="ja-JP" altLang="en-US" sz="2000" b="1" dirty="0"/>
              <a:t>温度</a:t>
            </a:r>
            <a:r>
              <a:rPr lang="ja-JP" altLang="en-US" sz="2000" dirty="0" smtClean="0"/>
              <a:t>を上げて熱放射すると，</a:t>
            </a:r>
            <a:r>
              <a:rPr lang="ja-JP" altLang="en-US" sz="2000" b="1" dirty="0" smtClean="0"/>
              <a:t>深部体温</a:t>
            </a:r>
            <a:r>
              <a:rPr lang="ja-JP" altLang="en-US" sz="2000" dirty="0" smtClean="0"/>
              <a:t>は下がり，入眠体勢に入る．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ゴールデンタイム（</a:t>
            </a:r>
            <a:r>
              <a:rPr kumimoji="1" lang="en-US" altLang="ja-JP" sz="2000" dirty="0" smtClean="0"/>
              <a:t>90</a:t>
            </a:r>
            <a:r>
              <a:rPr kumimoji="1" lang="ja-JP" altLang="en-US" sz="2000" dirty="0" smtClean="0"/>
              <a:t>分間）時は体温を下げ，眠りの質を上げる．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朝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近</a:t>
            </a:r>
            <a:r>
              <a:rPr lang="ja-JP" altLang="en-US" sz="2000" dirty="0" smtClean="0"/>
              <a:t>づくにつれ，体温が上昇して覚醒していく．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sz="4400" b="0" dirty="0" smtClean="0"/>
              <a:t>体温と脳が「最高の睡眠」を生む</a:t>
            </a:r>
            <a:endParaRPr kumimoji="1" lang="ja-JP" alt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5269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2159563" y="2997200"/>
            <a:ext cx="9217024" cy="787400"/>
          </a:xfrm>
          <a:prstGeom prst="rect">
            <a:avLst/>
          </a:prstGeom>
        </p:spPr>
        <p:txBody>
          <a:bodyPr lIns="396000" anchor="t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600" dirty="0" smtClean="0">
                <a:latin typeface="+mj-ea"/>
                <a:ea typeface="+mj-ea"/>
              </a:rPr>
              <a:t>睡眠クオリティを上げる３つの</a:t>
            </a:r>
            <a:r>
              <a:rPr lang="ja-JP" altLang="en-US" sz="3600" b="1" dirty="0" smtClean="0">
                <a:latin typeface="+mj-ea"/>
                <a:ea typeface="+mj-ea"/>
              </a:rPr>
              <a:t>「体温スイッチ」</a:t>
            </a:r>
            <a:endParaRPr lang="ja-JP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960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睡眠クオリティを上げる３つの「体温スイッチ」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就寝</a:t>
            </a:r>
            <a:r>
              <a:rPr kumimoji="1" lang="en-US" altLang="ja-JP" sz="2800" dirty="0" smtClean="0"/>
              <a:t>90</a:t>
            </a:r>
            <a:r>
              <a:rPr kumimoji="1" lang="ja-JP" altLang="en-US" dirty="0" smtClean="0"/>
              <a:t>分前の入浴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b="1" dirty="0" smtClean="0"/>
              <a:t>深部体温</a:t>
            </a:r>
            <a:r>
              <a:rPr kumimoji="1" lang="ja-JP" altLang="en-US" sz="2000" dirty="0" smtClean="0"/>
              <a:t>の</a:t>
            </a:r>
            <a:r>
              <a:rPr kumimoji="1" lang="ja-JP" altLang="en-US" sz="2000" b="1" dirty="0" smtClean="0"/>
              <a:t>ある作用</a:t>
            </a:r>
            <a:r>
              <a:rPr kumimoji="1" lang="ja-JP" altLang="en-US" sz="2000" dirty="0" smtClean="0"/>
              <a:t>を利用すれば，</a:t>
            </a:r>
            <a:r>
              <a:rPr kumimoji="1" lang="ja-JP" altLang="en-US" sz="2000" b="1" dirty="0" smtClean="0"/>
              <a:t>皮膚温度</a:t>
            </a:r>
            <a:r>
              <a:rPr kumimoji="1" lang="ja-JP" altLang="en-US" sz="2000" dirty="0" smtClean="0"/>
              <a:t>と</a:t>
            </a:r>
            <a:r>
              <a:rPr kumimoji="1" lang="ja-JP" altLang="en-US" sz="2000" b="1" dirty="0" smtClean="0"/>
              <a:t>深部体温</a:t>
            </a:r>
            <a:r>
              <a:rPr kumimoji="1" lang="ja-JP" altLang="en-US" sz="2000" dirty="0" smtClean="0"/>
              <a:t>の差をより縮めることができる．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➡ </a:t>
            </a:r>
            <a:r>
              <a:rPr lang="ja-JP" altLang="en-US" sz="2400" b="1" dirty="0" smtClean="0">
                <a:solidFill>
                  <a:schemeClr val="accent2"/>
                </a:solidFill>
              </a:rPr>
              <a:t>入浴</a:t>
            </a:r>
            <a:r>
              <a:rPr lang="ja-JP" altLang="en-US" sz="2000" dirty="0" smtClean="0"/>
              <a:t>は深部体温を変化させやすい</a:t>
            </a:r>
            <a:endParaRPr lang="en-US" altLang="ja-JP" sz="2000" dirty="0" smtClean="0"/>
          </a:p>
          <a:p>
            <a:endParaRPr lang="en-US" altLang="ja-JP" sz="2000" b="1" dirty="0">
              <a:solidFill>
                <a:schemeClr val="accent2"/>
              </a:solidFill>
            </a:endParaRPr>
          </a:p>
          <a:p>
            <a:endParaRPr lang="en-US" altLang="ja-JP" sz="2400" b="1" dirty="0" smtClean="0">
              <a:solidFill>
                <a:schemeClr val="accent2"/>
              </a:solidFill>
            </a:endParaRPr>
          </a:p>
          <a:p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92272" y="2201891"/>
            <a:ext cx="1720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chemeClr val="accent2"/>
                </a:solidFill>
              </a:rPr>
              <a:t>・・・・</a:t>
            </a:r>
            <a:endParaRPr lang="ja-JP" altLang="en-US" sz="2000" b="1" dirty="0">
              <a:solidFill>
                <a:schemeClr val="accent2"/>
              </a:solidFill>
            </a:endParaRPr>
          </a:p>
          <a:p>
            <a:endParaRPr lang="ja-JP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1920162" y="1300787"/>
            <a:ext cx="8273460" cy="5502541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-21134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睡眠クオリティを上げる３つの「体温スイッチ」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789695" y="3146156"/>
            <a:ext cx="58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789695" y="3840996"/>
            <a:ext cx="58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531031" y="3840996"/>
            <a:ext cx="11649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78397" y="3696632"/>
            <a:ext cx="10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37.0</a:t>
            </a:r>
            <a:r>
              <a:rPr kumimoji="1" lang="ja-JP" altLang="en-US" dirty="0" smtClean="0"/>
              <a:t>℃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78397" y="2961490"/>
            <a:ext cx="10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37.5</a:t>
            </a:r>
            <a:r>
              <a:rPr kumimoji="1" lang="ja-JP" altLang="en-US" dirty="0" smtClean="0"/>
              <a:t>℃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3531031" y="3146156"/>
            <a:ext cx="17228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5205295" y="2122984"/>
            <a:ext cx="374095" cy="381286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34373" y="5424407"/>
            <a:ext cx="26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ゴールデンタイム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3">
      <a:majorFont>
        <a:latin typeface="Segoe UI"/>
        <a:ea typeface="Meiryo UI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521</TotalTime>
  <Words>843</Words>
  <Application>Microsoft Office PowerPoint</Application>
  <PresentationFormat>ワイド画面</PresentationFormat>
  <Paragraphs>122</Paragraphs>
  <Slides>19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8" baseType="lpstr">
      <vt:lpstr>Meiryo UI</vt:lpstr>
      <vt:lpstr>ＭＳ Ｐゴシック</vt:lpstr>
      <vt:lpstr>游ゴシック</vt:lpstr>
      <vt:lpstr>Arial</vt:lpstr>
      <vt:lpstr>Calibri</vt:lpstr>
      <vt:lpstr>Segoe UI</vt:lpstr>
      <vt:lpstr>Wingdings</vt:lpstr>
      <vt:lpstr>Blue-pleated-shape-on-the-white-background-PowerPoint-Templates-Widescreen</vt:lpstr>
      <vt:lpstr>Custom Design</vt:lpstr>
      <vt:lpstr>PowerPoint プレゼンテーション</vt:lpstr>
      <vt:lpstr>PowerPoint プレゼンテーション</vt:lpstr>
      <vt:lpstr>体温と脳が「最高の睡眠」を生む</vt:lpstr>
      <vt:lpstr>体温と脳が「最高の睡眠」を生む</vt:lpstr>
      <vt:lpstr>体温と脳が「最高の睡眠」を生む</vt:lpstr>
      <vt:lpstr>体温と脳が「最高の睡眠」を生む</vt:lpstr>
      <vt:lpstr>PowerPoint プレゼンテーション</vt:lpstr>
      <vt:lpstr>睡眠クオリティを上げる３つの「体温スイッチ」</vt:lpstr>
      <vt:lpstr>睡眠クオリティを上げる３つの「体温スイッチ」</vt:lpstr>
      <vt:lpstr>睡眠クオリティを上げる３つの「体温スイッチ」</vt:lpstr>
      <vt:lpstr>睡眠クオリティを上げる３つの「体温スイッチ」</vt:lpstr>
      <vt:lpstr>PowerPoint プレゼンテーション</vt:lpstr>
      <vt:lpstr>入眠をパターン化する「脳のスイッチ」</vt:lpstr>
      <vt:lpstr>入眠をパターン化する「脳のスイッチ」</vt:lpstr>
      <vt:lpstr>PowerPoint プレゼンテーション</vt:lpstr>
      <vt:lpstr>脳にも「寝たくない」ときがある</vt:lpstr>
      <vt:lpstr>脳にも「寝たくない」ときがある</vt:lpstr>
      <vt:lpstr>脳にも「寝たくない」ときがある</vt:lpstr>
      <vt:lpstr>本章のまとめ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34</cp:revision>
  <dcterms:created xsi:type="dcterms:W3CDTF">2017-06-20T06:59:49Z</dcterms:created>
  <dcterms:modified xsi:type="dcterms:W3CDTF">2017-07-03T15:59:05Z</dcterms:modified>
</cp:coreProperties>
</file>