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7"/>
  </p:notesMasterIdLst>
  <p:sldIdLst>
    <p:sldId id="257" r:id="rId3"/>
    <p:sldId id="259" r:id="rId4"/>
    <p:sldId id="274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9" r:id="rId20"/>
    <p:sldId id="276" r:id="rId21"/>
    <p:sldId id="277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8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uya Iwase" initials="TI" lastIdx="1" clrIdx="0">
    <p:extLst>
      <p:ext uri="{19B8F6BF-5375-455C-9EA6-DF929625EA0E}">
        <p15:presenceInfo xmlns:p15="http://schemas.microsoft.com/office/powerpoint/2012/main" userId="314d637efe344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9C7"/>
    <a:srgbClr val="F6882E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88126" autoAdjust="0"/>
  </p:normalViewPr>
  <p:slideViewPr>
    <p:cSldViewPr snapToGrid="0">
      <p:cViewPr varScale="1">
        <p:scale>
          <a:sx n="63" d="100"/>
          <a:sy n="6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A998B-21F3-4EED-A1B6-DD89E60CF608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4B66507D-686B-4C0B-BB7C-3C7B2AF57BD0}">
      <dgm:prSet phldrT="[テキスト]" custT="1"/>
      <dgm:spPr/>
      <dgm:t>
        <a:bodyPr/>
        <a:lstStyle/>
        <a:p>
          <a:r>
            <a:rPr lang="ja-JP" altLang="en-US" sz="2400" b="1" dirty="0" smtClean="0">
              <a:solidFill>
                <a:schemeClr val="bg1"/>
              </a:solidFill>
            </a:rPr>
            <a:t>非</a:t>
          </a:r>
          <a:r>
            <a:rPr lang="ja-JP" altLang="en-US" sz="2100" b="1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dirty="0" smtClean="0">
              <a:solidFill>
                <a:schemeClr val="bg1"/>
              </a:solidFill>
            </a:rPr>
            <a:t>データ</a:t>
          </a:r>
          <a:endParaRPr kumimoji="1" lang="en-US" altLang="ja-JP" sz="2100" b="1" dirty="0" smtClean="0">
            <a:solidFill>
              <a:schemeClr val="bg1"/>
            </a:solidFill>
          </a:endParaRPr>
        </a:p>
        <a:p>
          <a:r>
            <a:rPr lang="en-US" altLang="ja-JP" sz="2100" b="1" dirty="0" smtClean="0">
              <a:solidFill>
                <a:schemeClr val="bg1"/>
              </a:solidFill>
            </a:rPr>
            <a:t>(</a:t>
          </a:r>
          <a:r>
            <a:rPr lang="ja-JP" altLang="en-US" sz="2100" b="1" dirty="0" smtClean="0">
              <a:solidFill>
                <a:schemeClr val="bg1"/>
              </a:solidFill>
            </a:rPr>
            <a:t>定</a:t>
          </a:r>
          <a:r>
            <a:rPr lang="ja-JP" altLang="en-US" sz="2400" b="1" dirty="0" smtClean="0">
              <a:solidFill>
                <a:schemeClr val="bg1"/>
              </a:solidFill>
            </a:rPr>
            <a:t>性</a:t>
          </a:r>
          <a:r>
            <a:rPr lang="ja-JP" altLang="en-US" sz="2100" b="1" dirty="0" smtClean="0">
              <a:solidFill>
                <a:schemeClr val="bg1"/>
              </a:solidFill>
            </a:rPr>
            <a:t>的特徴</a:t>
          </a:r>
          <a:r>
            <a:rPr lang="en-US" altLang="ja-JP" sz="2100" b="1" dirty="0" smtClean="0">
              <a:solidFill>
                <a:schemeClr val="bg1"/>
              </a:solidFill>
            </a:rPr>
            <a:t>)</a:t>
          </a:r>
          <a:endParaRPr kumimoji="1" lang="ja-JP" altLang="en-US" sz="2100" dirty="0"/>
        </a:p>
      </dgm:t>
    </dgm:pt>
    <dgm:pt modelId="{167FFB21-215B-472E-B3F5-CA047CC6F7FA}" type="parTrans" cxnId="{5DFB8737-2D64-40F3-947F-9AA36FA8CA61}">
      <dgm:prSet/>
      <dgm:spPr/>
      <dgm:t>
        <a:bodyPr/>
        <a:lstStyle/>
        <a:p>
          <a:endParaRPr kumimoji="1" lang="ja-JP" altLang="en-US"/>
        </a:p>
      </dgm:t>
    </dgm:pt>
    <dgm:pt modelId="{0CDCCF45-089C-4651-8A7A-7DFE678F4C7B}" type="sibTrans" cxnId="{5DFB8737-2D64-40F3-947F-9AA36FA8CA61}">
      <dgm:prSet/>
      <dgm:spPr/>
      <dgm:t>
        <a:bodyPr/>
        <a:lstStyle/>
        <a:p>
          <a:endParaRPr kumimoji="1" lang="ja-JP" altLang="en-US"/>
        </a:p>
      </dgm:t>
    </dgm:pt>
    <dgm:pt modelId="{163654C5-1D95-4404-8205-260891903FCD}">
      <dgm:prSet phldrT="[テキスト]"/>
      <dgm:spPr/>
      <dgm:t>
        <a:bodyPr/>
        <a:lstStyle/>
        <a:p>
          <a:r>
            <a:rPr kumimoji="1" lang="ja-JP" altLang="en-US" b="1" dirty="0" smtClean="0">
              <a:solidFill>
                <a:schemeClr val="accent2"/>
              </a:solidFill>
            </a:rPr>
            <a:t>名義尺度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クラスラベル</a:t>
          </a:r>
          <a:endParaRPr kumimoji="1" lang="ja-JP" altLang="en-US" dirty="0"/>
        </a:p>
      </dgm:t>
    </dgm:pt>
    <dgm:pt modelId="{A6900E47-DD4D-4EA6-A720-A46B95FA9709}" type="parTrans" cxnId="{88934D4C-306A-4547-9A4C-B6CA2785AADF}">
      <dgm:prSet/>
      <dgm:spPr/>
      <dgm:t>
        <a:bodyPr/>
        <a:lstStyle/>
        <a:p>
          <a:endParaRPr kumimoji="1" lang="ja-JP" altLang="en-US"/>
        </a:p>
      </dgm:t>
    </dgm:pt>
    <dgm:pt modelId="{85CE5F8D-40B6-4817-BC40-CBE82AA38C92}" type="sibTrans" cxnId="{88934D4C-306A-4547-9A4C-B6CA2785AADF}">
      <dgm:prSet/>
      <dgm:spPr/>
      <dgm:t>
        <a:bodyPr/>
        <a:lstStyle/>
        <a:p>
          <a:endParaRPr kumimoji="1" lang="ja-JP" altLang="en-US"/>
        </a:p>
      </dgm:t>
    </dgm:pt>
    <dgm:pt modelId="{27B72FED-8AFC-45B9-A99A-E9AD29BF5A05}">
      <dgm:prSet phldrT="[テキスト]" custT="1"/>
      <dgm:spPr/>
      <dgm:t>
        <a:bodyPr/>
        <a:lstStyle/>
        <a:p>
          <a:r>
            <a:rPr lang="ja-JP" altLang="en-US" sz="2100" b="1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dirty="0" smtClean="0">
              <a:solidFill>
                <a:schemeClr val="bg1"/>
              </a:solidFill>
            </a:rPr>
            <a:t>データ</a:t>
          </a:r>
          <a:endParaRPr kumimoji="1" lang="en-US" altLang="ja-JP" sz="2100" b="1" dirty="0" smtClean="0">
            <a:solidFill>
              <a:schemeClr val="bg1"/>
            </a:solidFill>
          </a:endParaRPr>
        </a:p>
        <a:p>
          <a:r>
            <a:rPr lang="en-US" altLang="ja-JP" sz="2100" b="1" dirty="0" smtClean="0">
              <a:solidFill>
                <a:schemeClr val="bg1"/>
              </a:solidFill>
            </a:rPr>
            <a:t>(</a:t>
          </a:r>
          <a:r>
            <a:rPr lang="ja-JP" altLang="en-US" sz="2100" b="1" dirty="0" smtClean="0">
              <a:solidFill>
                <a:schemeClr val="bg1"/>
              </a:solidFill>
            </a:rPr>
            <a:t>定</a:t>
          </a:r>
          <a:r>
            <a:rPr lang="ja-JP" altLang="en-US" sz="2400" b="1" dirty="0" smtClean="0">
              <a:solidFill>
                <a:schemeClr val="bg1"/>
              </a:solidFill>
            </a:rPr>
            <a:t>量</a:t>
          </a:r>
          <a:r>
            <a:rPr lang="ja-JP" altLang="en-US" sz="2100" b="1" dirty="0" smtClean="0">
              <a:solidFill>
                <a:schemeClr val="bg1"/>
              </a:solidFill>
            </a:rPr>
            <a:t>的特徴</a:t>
          </a:r>
          <a:r>
            <a:rPr lang="en-US" altLang="ja-JP" sz="2100" b="1" dirty="0" smtClean="0">
              <a:solidFill>
                <a:schemeClr val="bg1"/>
              </a:solidFill>
            </a:rPr>
            <a:t>)</a:t>
          </a:r>
          <a:endParaRPr kumimoji="1" lang="ja-JP" altLang="en-US" sz="2100" dirty="0"/>
        </a:p>
      </dgm:t>
    </dgm:pt>
    <dgm:pt modelId="{13C4BB9D-FCFF-4360-8D6F-27511F886D23}" type="parTrans" cxnId="{0C53E70B-1965-4E00-8634-3252B08E0494}">
      <dgm:prSet/>
      <dgm:spPr/>
      <dgm:t>
        <a:bodyPr/>
        <a:lstStyle/>
        <a:p>
          <a:endParaRPr kumimoji="1" lang="ja-JP" altLang="en-US"/>
        </a:p>
      </dgm:t>
    </dgm:pt>
    <dgm:pt modelId="{AE77D811-9696-4732-B818-55B84F72DC31}" type="sibTrans" cxnId="{0C53E70B-1965-4E00-8634-3252B08E0494}">
      <dgm:prSet/>
      <dgm:spPr/>
      <dgm:t>
        <a:bodyPr/>
        <a:lstStyle/>
        <a:p>
          <a:endParaRPr kumimoji="1" lang="ja-JP" altLang="en-US"/>
        </a:p>
      </dgm:t>
    </dgm:pt>
    <dgm:pt modelId="{F5864685-AE39-4FB5-9C4E-6412411ED7FF}">
      <dgm:prSet phldrT="[テキスト]"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比例</a:t>
          </a:r>
          <a:r>
            <a:rPr kumimoji="1" lang="ja-JP" altLang="en-US" b="1" dirty="0" smtClean="0">
              <a:solidFill>
                <a:schemeClr val="accent2"/>
              </a:solidFill>
            </a:rPr>
            <a:t>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身長，体重</a:t>
          </a:r>
          <a:endParaRPr kumimoji="1" lang="ja-JP" altLang="en-US" dirty="0"/>
        </a:p>
      </dgm:t>
    </dgm:pt>
    <dgm:pt modelId="{0CEF9352-18CF-4956-8B73-A9806CF43827}" type="parTrans" cxnId="{284FC517-241D-4E51-8B96-83E289BEB262}">
      <dgm:prSet/>
      <dgm:spPr/>
      <dgm:t>
        <a:bodyPr/>
        <a:lstStyle/>
        <a:p>
          <a:endParaRPr kumimoji="1" lang="ja-JP" altLang="en-US"/>
        </a:p>
      </dgm:t>
    </dgm:pt>
    <dgm:pt modelId="{E733EA2F-2410-40D7-A18F-191A8BE9627E}" type="sibTrans" cxnId="{284FC517-241D-4E51-8B96-83E289BEB262}">
      <dgm:prSet/>
      <dgm:spPr/>
      <dgm:t>
        <a:bodyPr/>
        <a:lstStyle/>
        <a:p>
          <a:endParaRPr kumimoji="1" lang="ja-JP" altLang="en-US"/>
        </a:p>
      </dgm:t>
    </dgm:pt>
    <dgm:pt modelId="{A8DB2E86-6F8F-4B91-941B-BC90012B105E}">
      <dgm:prSet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順序尺度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「大，中，小」</a:t>
          </a:r>
          <a:endParaRPr kumimoji="1" lang="ja-JP" altLang="en-US" b="1" dirty="0">
            <a:solidFill>
              <a:schemeClr val="accent2"/>
            </a:solidFill>
          </a:endParaRPr>
        </a:p>
      </dgm:t>
    </dgm:pt>
    <dgm:pt modelId="{8BAD11A9-5E2E-4CFA-BA0A-305228D90CE4}" type="parTrans" cxnId="{4C857173-A311-4D57-83F1-6145148CB592}">
      <dgm:prSet/>
      <dgm:spPr/>
      <dgm:t>
        <a:bodyPr/>
        <a:lstStyle/>
        <a:p>
          <a:endParaRPr kumimoji="1" lang="ja-JP" altLang="en-US"/>
        </a:p>
      </dgm:t>
    </dgm:pt>
    <dgm:pt modelId="{CAADB541-82A6-4BC4-88A2-F55F2E791C90}" type="sibTrans" cxnId="{4C857173-A311-4D57-83F1-6145148CB592}">
      <dgm:prSet/>
      <dgm:spPr/>
      <dgm:t>
        <a:bodyPr/>
        <a:lstStyle/>
        <a:p>
          <a:endParaRPr kumimoji="1" lang="ja-JP" altLang="en-US"/>
        </a:p>
      </dgm:t>
    </dgm:pt>
    <dgm:pt modelId="{F4C7A85B-BD67-4175-80B3-0E57CAFAF35C}">
      <dgm:prSet/>
      <dgm:spPr/>
      <dgm:t>
        <a:bodyPr/>
        <a:lstStyle/>
        <a:p>
          <a:endParaRPr kumimoji="1" lang="en-US" altLang="ja-JP" b="1" dirty="0" smtClean="0">
            <a:solidFill>
              <a:schemeClr val="accent2"/>
            </a:solidFill>
          </a:endParaRPr>
        </a:p>
      </dgm:t>
    </dgm:pt>
    <dgm:pt modelId="{01D11D75-950B-459D-8B87-AECB68E64499}" type="parTrans" cxnId="{B0307A87-30BC-4852-B802-88809F048EFD}">
      <dgm:prSet/>
      <dgm:spPr/>
      <dgm:t>
        <a:bodyPr/>
        <a:lstStyle/>
        <a:p>
          <a:endParaRPr kumimoji="1" lang="ja-JP" altLang="en-US"/>
        </a:p>
      </dgm:t>
    </dgm:pt>
    <dgm:pt modelId="{F888A6DD-3640-461E-9D68-CD9696AF9A00}" type="sibTrans" cxnId="{B0307A87-30BC-4852-B802-88809F048EFD}">
      <dgm:prSet/>
      <dgm:spPr/>
      <dgm:t>
        <a:bodyPr/>
        <a:lstStyle/>
        <a:p>
          <a:endParaRPr kumimoji="1" lang="ja-JP" altLang="en-US"/>
        </a:p>
      </dgm:t>
    </dgm:pt>
    <dgm:pt modelId="{EB7DEC4F-8908-47DE-8E8B-AA6C90016389}">
      <dgm:prSet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間隔尺度</a:t>
          </a:r>
          <a:r>
            <a:rPr lang="en-US" altLang="ja-JP" b="1" dirty="0" smtClean="0">
              <a:solidFill>
                <a:schemeClr val="accent2"/>
              </a:solidFill>
            </a:rPr>
            <a:t>…</a:t>
          </a:r>
          <a:r>
            <a:rPr lang="ja-JP" altLang="en-US" b="1" dirty="0" smtClean="0">
              <a:solidFill>
                <a:schemeClr val="accent2"/>
              </a:solidFill>
            </a:rPr>
            <a:t> 気温</a:t>
          </a:r>
          <a:r>
            <a:rPr lang="en-US" altLang="ja-JP" b="1" dirty="0" smtClean="0">
              <a:solidFill>
                <a:schemeClr val="accent2"/>
              </a:solidFill>
            </a:rPr>
            <a:t>(</a:t>
          </a:r>
          <a:r>
            <a:rPr lang="ja-JP" altLang="en-US" b="1" dirty="0" smtClean="0">
              <a:solidFill>
                <a:schemeClr val="accent2"/>
              </a:solidFill>
            </a:rPr>
            <a:t>摂氏</a:t>
          </a:r>
          <a:r>
            <a:rPr lang="en-US" altLang="ja-JP" b="1" dirty="0" smtClean="0">
              <a:solidFill>
                <a:schemeClr val="accent2"/>
              </a:solidFill>
            </a:rPr>
            <a:t>)</a:t>
          </a:r>
          <a:endParaRPr kumimoji="1" lang="ja-JP" altLang="en-US" b="1" dirty="0">
            <a:solidFill>
              <a:schemeClr val="accent2"/>
            </a:solidFill>
          </a:endParaRPr>
        </a:p>
      </dgm:t>
    </dgm:pt>
    <dgm:pt modelId="{89AC37BC-D050-45C2-BD7E-CA14436DED37}" type="parTrans" cxnId="{00BB2AB0-7F70-42E5-B50B-C632A51BFD91}">
      <dgm:prSet/>
      <dgm:spPr/>
      <dgm:t>
        <a:bodyPr/>
        <a:lstStyle/>
        <a:p>
          <a:endParaRPr kumimoji="1" lang="ja-JP" altLang="en-US"/>
        </a:p>
      </dgm:t>
    </dgm:pt>
    <dgm:pt modelId="{17A9497A-BD61-43AC-8D55-4F691F242E6D}" type="sibTrans" cxnId="{00BB2AB0-7F70-42E5-B50B-C632A51BFD91}">
      <dgm:prSet/>
      <dgm:spPr/>
      <dgm:t>
        <a:bodyPr/>
        <a:lstStyle/>
        <a:p>
          <a:endParaRPr kumimoji="1" lang="ja-JP" altLang="en-US"/>
        </a:p>
      </dgm:t>
    </dgm:pt>
    <dgm:pt modelId="{3F6C5E46-6BBA-4C51-9FF0-7621CF2AB491}">
      <dgm:prSet/>
      <dgm:spPr/>
      <dgm:t>
        <a:bodyPr/>
        <a:lstStyle/>
        <a:p>
          <a:endParaRPr kumimoji="1" lang="en-US" altLang="ja-JP" b="1" dirty="0" smtClean="0">
            <a:solidFill>
              <a:schemeClr val="accent2"/>
            </a:solidFill>
          </a:endParaRPr>
        </a:p>
      </dgm:t>
    </dgm:pt>
    <dgm:pt modelId="{D84D7FF6-153A-4309-A5F5-F5C0F2B44D23}" type="sibTrans" cxnId="{996DEE26-A3FC-4158-B4FC-5397EA4893C7}">
      <dgm:prSet/>
      <dgm:spPr/>
      <dgm:t>
        <a:bodyPr/>
        <a:lstStyle/>
        <a:p>
          <a:endParaRPr kumimoji="1" lang="ja-JP" altLang="en-US"/>
        </a:p>
      </dgm:t>
    </dgm:pt>
    <dgm:pt modelId="{198BD39C-3791-4C7A-B2D7-C4C51A45EF72}" type="parTrans" cxnId="{996DEE26-A3FC-4158-B4FC-5397EA4893C7}">
      <dgm:prSet/>
      <dgm:spPr/>
      <dgm:t>
        <a:bodyPr/>
        <a:lstStyle/>
        <a:p>
          <a:endParaRPr kumimoji="1" lang="ja-JP" altLang="en-US"/>
        </a:p>
      </dgm:t>
    </dgm:pt>
    <dgm:pt modelId="{2CC4E58E-5012-4265-87C1-F908C83C3A18}" type="pres">
      <dgm:prSet presAssocID="{55CA998B-21F3-4EED-A1B6-DD89E60C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9E2C731-A223-4A9A-991A-5BEC2F02DFBD}" type="pres">
      <dgm:prSet presAssocID="{4B66507D-686B-4C0B-BB7C-3C7B2AF57BD0}" presName="composite" presStyleCnt="0"/>
      <dgm:spPr/>
    </dgm:pt>
    <dgm:pt modelId="{D75A05AF-6C77-4657-8C47-E11A7271BC65}" type="pres">
      <dgm:prSet presAssocID="{4B66507D-686B-4C0B-BB7C-3C7B2AF57BD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383EE50-68DD-4040-B501-E1442BCB1D67}" type="pres">
      <dgm:prSet presAssocID="{4B66507D-686B-4C0B-BB7C-3C7B2AF57BD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889BB7-6BFB-4454-BB86-F977B1A92640}" type="pres">
      <dgm:prSet presAssocID="{0CDCCF45-089C-4651-8A7A-7DFE678F4C7B}" presName="space" presStyleCnt="0"/>
      <dgm:spPr/>
    </dgm:pt>
    <dgm:pt modelId="{EA0C74BA-90C3-420C-B51E-814A22E7EAC9}" type="pres">
      <dgm:prSet presAssocID="{27B72FED-8AFC-45B9-A99A-E9AD29BF5A05}" presName="composite" presStyleCnt="0"/>
      <dgm:spPr/>
    </dgm:pt>
    <dgm:pt modelId="{1F28CB46-9BB0-4A81-A1AC-91278094ED62}" type="pres">
      <dgm:prSet presAssocID="{27B72FED-8AFC-45B9-A99A-E9AD29BF5A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CF1366-0888-4500-B37B-80D6C861DA49}" type="pres">
      <dgm:prSet presAssocID="{27B72FED-8AFC-45B9-A99A-E9AD29BF5A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C53E70B-1965-4E00-8634-3252B08E0494}" srcId="{55CA998B-21F3-4EED-A1B6-DD89E60CF608}" destId="{27B72FED-8AFC-45B9-A99A-E9AD29BF5A05}" srcOrd="1" destOrd="0" parTransId="{13C4BB9D-FCFF-4360-8D6F-27511F886D23}" sibTransId="{AE77D811-9696-4732-B818-55B84F72DC31}"/>
    <dgm:cxn modelId="{5DFB8737-2D64-40F3-947F-9AA36FA8CA61}" srcId="{55CA998B-21F3-4EED-A1B6-DD89E60CF608}" destId="{4B66507D-686B-4C0B-BB7C-3C7B2AF57BD0}" srcOrd="0" destOrd="0" parTransId="{167FFB21-215B-472E-B3F5-CA047CC6F7FA}" sibTransId="{0CDCCF45-089C-4651-8A7A-7DFE678F4C7B}"/>
    <dgm:cxn modelId="{66E97DB3-D1AE-4CBD-B08B-D62E101EB022}" type="presOf" srcId="{F5864685-AE39-4FB5-9C4E-6412411ED7FF}" destId="{1BCF1366-0888-4500-B37B-80D6C861DA49}" srcOrd="0" destOrd="0" presId="urn:microsoft.com/office/officeart/2005/8/layout/hList1"/>
    <dgm:cxn modelId="{5A43DF2A-5E8C-4DE9-A510-84E8A52FFFBE}" type="presOf" srcId="{F4C7A85B-BD67-4175-80B3-0E57CAFAF35C}" destId="{1BCF1366-0888-4500-B37B-80D6C861DA49}" srcOrd="0" destOrd="1" presId="urn:microsoft.com/office/officeart/2005/8/layout/hList1"/>
    <dgm:cxn modelId="{5CA0A9DF-EBDC-4B11-9CE1-581C0B5B597E}" type="presOf" srcId="{EB7DEC4F-8908-47DE-8E8B-AA6C90016389}" destId="{1BCF1366-0888-4500-B37B-80D6C861DA49}" srcOrd="0" destOrd="2" presId="urn:microsoft.com/office/officeart/2005/8/layout/hList1"/>
    <dgm:cxn modelId="{B0307A87-30BC-4852-B802-88809F048EFD}" srcId="{27B72FED-8AFC-45B9-A99A-E9AD29BF5A05}" destId="{F4C7A85B-BD67-4175-80B3-0E57CAFAF35C}" srcOrd="1" destOrd="0" parTransId="{01D11D75-950B-459D-8B87-AECB68E64499}" sibTransId="{F888A6DD-3640-461E-9D68-CD9696AF9A00}"/>
    <dgm:cxn modelId="{EADE5E3F-BE6A-43C0-AD57-DA94AD7B14E4}" type="presOf" srcId="{4B66507D-686B-4C0B-BB7C-3C7B2AF57BD0}" destId="{D75A05AF-6C77-4657-8C47-E11A7271BC65}" srcOrd="0" destOrd="0" presId="urn:microsoft.com/office/officeart/2005/8/layout/hList1"/>
    <dgm:cxn modelId="{284FC517-241D-4E51-8B96-83E289BEB262}" srcId="{27B72FED-8AFC-45B9-A99A-E9AD29BF5A05}" destId="{F5864685-AE39-4FB5-9C4E-6412411ED7FF}" srcOrd="0" destOrd="0" parTransId="{0CEF9352-18CF-4956-8B73-A9806CF43827}" sibTransId="{E733EA2F-2410-40D7-A18F-191A8BE9627E}"/>
    <dgm:cxn modelId="{B4D3AA85-30BD-4A0F-B634-B4C86921B2FD}" type="presOf" srcId="{A8DB2E86-6F8F-4B91-941B-BC90012B105E}" destId="{C383EE50-68DD-4040-B501-E1442BCB1D67}" srcOrd="0" destOrd="2" presId="urn:microsoft.com/office/officeart/2005/8/layout/hList1"/>
    <dgm:cxn modelId="{34D64208-7B10-423E-AB9A-31F01500D8FF}" type="presOf" srcId="{3F6C5E46-6BBA-4C51-9FF0-7621CF2AB491}" destId="{C383EE50-68DD-4040-B501-E1442BCB1D67}" srcOrd="0" destOrd="1" presId="urn:microsoft.com/office/officeart/2005/8/layout/hList1"/>
    <dgm:cxn modelId="{DB2397A6-B343-4561-8454-D87B082E9A0D}" type="presOf" srcId="{27B72FED-8AFC-45B9-A99A-E9AD29BF5A05}" destId="{1F28CB46-9BB0-4A81-A1AC-91278094ED62}" srcOrd="0" destOrd="0" presId="urn:microsoft.com/office/officeart/2005/8/layout/hList1"/>
    <dgm:cxn modelId="{0536922E-EFAC-41D4-A51E-4619DCFE9E5E}" type="presOf" srcId="{163654C5-1D95-4404-8205-260891903FCD}" destId="{C383EE50-68DD-4040-B501-E1442BCB1D67}" srcOrd="0" destOrd="0" presId="urn:microsoft.com/office/officeart/2005/8/layout/hList1"/>
    <dgm:cxn modelId="{996DEE26-A3FC-4158-B4FC-5397EA4893C7}" srcId="{4B66507D-686B-4C0B-BB7C-3C7B2AF57BD0}" destId="{3F6C5E46-6BBA-4C51-9FF0-7621CF2AB491}" srcOrd="1" destOrd="0" parTransId="{198BD39C-3791-4C7A-B2D7-C4C51A45EF72}" sibTransId="{D84D7FF6-153A-4309-A5F5-F5C0F2B44D23}"/>
    <dgm:cxn modelId="{00BB2AB0-7F70-42E5-B50B-C632A51BFD91}" srcId="{27B72FED-8AFC-45B9-A99A-E9AD29BF5A05}" destId="{EB7DEC4F-8908-47DE-8E8B-AA6C90016389}" srcOrd="2" destOrd="0" parTransId="{89AC37BC-D050-45C2-BD7E-CA14436DED37}" sibTransId="{17A9497A-BD61-43AC-8D55-4F691F242E6D}"/>
    <dgm:cxn modelId="{88934D4C-306A-4547-9A4C-B6CA2785AADF}" srcId="{4B66507D-686B-4C0B-BB7C-3C7B2AF57BD0}" destId="{163654C5-1D95-4404-8205-260891903FCD}" srcOrd="0" destOrd="0" parTransId="{A6900E47-DD4D-4EA6-A720-A46B95FA9709}" sibTransId="{85CE5F8D-40B6-4817-BC40-CBE82AA38C92}"/>
    <dgm:cxn modelId="{4C857173-A311-4D57-83F1-6145148CB592}" srcId="{4B66507D-686B-4C0B-BB7C-3C7B2AF57BD0}" destId="{A8DB2E86-6F8F-4B91-941B-BC90012B105E}" srcOrd="2" destOrd="0" parTransId="{8BAD11A9-5E2E-4CFA-BA0A-305228D90CE4}" sibTransId="{CAADB541-82A6-4BC4-88A2-F55F2E791C90}"/>
    <dgm:cxn modelId="{416B1583-FA86-4648-9896-F683E7CFED82}" type="presOf" srcId="{55CA998B-21F3-4EED-A1B6-DD89E60CF608}" destId="{2CC4E58E-5012-4265-87C1-F908C83C3A18}" srcOrd="0" destOrd="0" presId="urn:microsoft.com/office/officeart/2005/8/layout/hList1"/>
    <dgm:cxn modelId="{AEEEDA35-4845-4E35-9F54-BA11B0A5CDC5}" type="presParOf" srcId="{2CC4E58E-5012-4265-87C1-F908C83C3A18}" destId="{F9E2C731-A223-4A9A-991A-5BEC2F02DFBD}" srcOrd="0" destOrd="0" presId="urn:microsoft.com/office/officeart/2005/8/layout/hList1"/>
    <dgm:cxn modelId="{F959DD30-3C1D-4C8B-9912-D3DD8A7ACB79}" type="presParOf" srcId="{F9E2C731-A223-4A9A-991A-5BEC2F02DFBD}" destId="{D75A05AF-6C77-4657-8C47-E11A7271BC65}" srcOrd="0" destOrd="0" presId="urn:microsoft.com/office/officeart/2005/8/layout/hList1"/>
    <dgm:cxn modelId="{EEBAE941-9F5A-4F40-84D1-E3FF9BD2664F}" type="presParOf" srcId="{F9E2C731-A223-4A9A-991A-5BEC2F02DFBD}" destId="{C383EE50-68DD-4040-B501-E1442BCB1D67}" srcOrd="1" destOrd="0" presId="urn:microsoft.com/office/officeart/2005/8/layout/hList1"/>
    <dgm:cxn modelId="{93844998-A470-4A87-8231-849912CA1F79}" type="presParOf" srcId="{2CC4E58E-5012-4265-87C1-F908C83C3A18}" destId="{AD889BB7-6BFB-4454-BB86-F977B1A92640}" srcOrd="1" destOrd="0" presId="urn:microsoft.com/office/officeart/2005/8/layout/hList1"/>
    <dgm:cxn modelId="{0F2492D2-1FC5-448D-9392-24C2F9876CBB}" type="presParOf" srcId="{2CC4E58E-5012-4265-87C1-F908C83C3A18}" destId="{EA0C74BA-90C3-420C-B51E-814A22E7EAC9}" srcOrd="2" destOrd="0" presId="urn:microsoft.com/office/officeart/2005/8/layout/hList1"/>
    <dgm:cxn modelId="{A9ED92E4-6A54-4075-8D60-5DEC360EAFA5}" type="presParOf" srcId="{EA0C74BA-90C3-420C-B51E-814A22E7EAC9}" destId="{1F28CB46-9BB0-4A81-A1AC-91278094ED62}" srcOrd="0" destOrd="0" presId="urn:microsoft.com/office/officeart/2005/8/layout/hList1"/>
    <dgm:cxn modelId="{2D0928B2-B14C-4BF9-A2FE-1C8E15B8B2CB}" type="presParOf" srcId="{EA0C74BA-90C3-420C-B51E-814A22E7EAC9}" destId="{1BCF1366-0888-4500-B37B-80D6C861DA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05AF-6C77-4657-8C47-E11A7271BC65}">
      <dsp:nvSpPr>
        <dsp:cNvPr id="0" name=""/>
        <dsp:cNvSpPr/>
      </dsp:nvSpPr>
      <dsp:spPr>
        <a:xfrm>
          <a:off x="38" y="36289"/>
          <a:ext cx="3710842" cy="1279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1" kern="1200" dirty="0" smtClean="0">
              <a:solidFill>
                <a:schemeClr val="bg1"/>
              </a:solidFill>
            </a:rPr>
            <a:t>非</a:t>
          </a:r>
          <a:r>
            <a:rPr lang="ja-JP" altLang="en-US" sz="2100" b="1" kern="1200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kern="1200" dirty="0" smtClean="0">
              <a:solidFill>
                <a:schemeClr val="bg1"/>
              </a:solidFill>
            </a:rPr>
            <a:t>データ</a:t>
          </a:r>
          <a:endParaRPr kumimoji="1" lang="en-US" altLang="ja-JP" sz="21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b="1" kern="1200" dirty="0" smtClean="0">
              <a:solidFill>
                <a:schemeClr val="bg1"/>
              </a:solidFill>
            </a:rPr>
            <a:t>(</a:t>
          </a:r>
          <a:r>
            <a:rPr lang="ja-JP" altLang="en-US" sz="2100" b="1" kern="1200" dirty="0" smtClean="0">
              <a:solidFill>
                <a:schemeClr val="bg1"/>
              </a:solidFill>
            </a:rPr>
            <a:t>定</a:t>
          </a:r>
          <a:r>
            <a:rPr lang="ja-JP" altLang="en-US" sz="2400" b="1" kern="1200" dirty="0" smtClean="0">
              <a:solidFill>
                <a:schemeClr val="bg1"/>
              </a:solidFill>
            </a:rPr>
            <a:t>性</a:t>
          </a:r>
          <a:r>
            <a:rPr lang="ja-JP" altLang="en-US" sz="2100" b="1" kern="1200" dirty="0" smtClean="0">
              <a:solidFill>
                <a:schemeClr val="bg1"/>
              </a:solidFill>
            </a:rPr>
            <a:t>的特徴</a:t>
          </a:r>
          <a:r>
            <a:rPr lang="en-US" altLang="ja-JP" sz="2100" b="1" kern="1200" dirty="0" smtClean="0">
              <a:solidFill>
                <a:schemeClr val="bg1"/>
              </a:solidFill>
            </a:rPr>
            <a:t>)</a:t>
          </a:r>
          <a:endParaRPr kumimoji="1" lang="ja-JP" altLang="en-US" sz="2100" kern="1200" dirty="0"/>
        </a:p>
      </dsp:txBody>
      <dsp:txXfrm>
        <a:off x="38" y="36289"/>
        <a:ext cx="3710842" cy="1279338"/>
      </dsp:txXfrm>
    </dsp:sp>
    <dsp:sp modelId="{C383EE50-68DD-4040-B501-E1442BCB1D67}">
      <dsp:nvSpPr>
        <dsp:cNvPr id="0" name=""/>
        <dsp:cNvSpPr/>
      </dsp:nvSpPr>
      <dsp:spPr>
        <a:xfrm>
          <a:off x="38" y="1315627"/>
          <a:ext cx="3710842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b="1" kern="1200" dirty="0" smtClean="0">
              <a:solidFill>
                <a:schemeClr val="accent2"/>
              </a:solidFill>
            </a:rPr>
            <a:t>名義尺度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クラスラベル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en-US" altLang="ja-JP" sz="1900" b="1" kern="1200" dirty="0" smtClean="0">
            <a:solidFill>
              <a:schemeClr val="accent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順序尺度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「大，中，小」</a:t>
          </a:r>
          <a:endParaRPr kumimoji="1" lang="ja-JP" altLang="en-US" sz="1900" b="1" kern="1200" dirty="0">
            <a:solidFill>
              <a:schemeClr val="accent2"/>
            </a:solidFill>
          </a:endParaRPr>
        </a:p>
      </dsp:txBody>
      <dsp:txXfrm>
        <a:off x="38" y="1315627"/>
        <a:ext cx="3710842" cy="1382107"/>
      </dsp:txXfrm>
    </dsp:sp>
    <dsp:sp modelId="{1F28CB46-9BB0-4A81-A1AC-91278094ED62}">
      <dsp:nvSpPr>
        <dsp:cNvPr id="0" name=""/>
        <dsp:cNvSpPr/>
      </dsp:nvSpPr>
      <dsp:spPr>
        <a:xfrm>
          <a:off x="4230399" y="36289"/>
          <a:ext cx="3710842" cy="1279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100" b="1" kern="1200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kern="1200" dirty="0" smtClean="0">
              <a:solidFill>
                <a:schemeClr val="bg1"/>
              </a:solidFill>
            </a:rPr>
            <a:t>データ</a:t>
          </a:r>
          <a:endParaRPr kumimoji="1" lang="en-US" altLang="ja-JP" sz="2100" b="1" kern="1200" dirty="0" smtClean="0">
            <a:solidFill>
              <a:schemeClr val="bg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b="1" kern="1200" dirty="0" smtClean="0">
              <a:solidFill>
                <a:schemeClr val="bg1"/>
              </a:solidFill>
            </a:rPr>
            <a:t>(</a:t>
          </a:r>
          <a:r>
            <a:rPr lang="ja-JP" altLang="en-US" sz="2100" b="1" kern="1200" dirty="0" smtClean="0">
              <a:solidFill>
                <a:schemeClr val="bg1"/>
              </a:solidFill>
            </a:rPr>
            <a:t>定</a:t>
          </a:r>
          <a:r>
            <a:rPr lang="ja-JP" altLang="en-US" sz="2400" b="1" kern="1200" dirty="0" smtClean="0">
              <a:solidFill>
                <a:schemeClr val="bg1"/>
              </a:solidFill>
            </a:rPr>
            <a:t>量</a:t>
          </a:r>
          <a:r>
            <a:rPr lang="ja-JP" altLang="en-US" sz="2100" b="1" kern="1200" dirty="0" smtClean="0">
              <a:solidFill>
                <a:schemeClr val="bg1"/>
              </a:solidFill>
            </a:rPr>
            <a:t>的特徴</a:t>
          </a:r>
          <a:r>
            <a:rPr lang="en-US" altLang="ja-JP" sz="2100" b="1" kern="1200" dirty="0" smtClean="0">
              <a:solidFill>
                <a:schemeClr val="bg1"/>
              </a:solidFill>
            </a:rPr>
            <a:t>)</a:t>
          </a:r>
          <a:endParaRPr kumimoji="1" lang="ja-JP" altLang="en-US" sz="2100" kern="1200" dirty="0"/>
        </a:p>
      </dsp:txBody>
      <dsp:txXfrm>
        <a:off x="4230399" y="36289"/>
        <a:ext cx="3710842" cy="1279338"/>
      </dsp:txXfrm>
    </dsp:sp>
    <dsp:sp modelId="{1BCF1366-0888-4500-B37B-80D6C861DA49}">
      <dsp:nvSpPr>
        <dsp:cNvPr id="0" name=""/>
        <dsp:cNvSpPr/>
      </dsp:nvSpPr>
      <dsp:spPr>
        <a:xfrm>
          <a:off x="4230399" y="1315627"/>
          <a:ext cx="3710842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比例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身長，体重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en-US" altLang="ja-JP" sz="1900" b="1" kern="1200" dirty="0" smtClean="0">
            <a:solidFill>
              <a:schemeClr val="accent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間隔尺度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lang="ja-JP" altLang="en-US" sz="1900" b="1" kern="1200" dirty="0" smtClean="0">
              <a:solidFill>
                <a:schemeClr val="accent2"/>
              </a:solidFill>
            </a:rPr>
            <a:t> 気温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(</a:t>
          </a:r>
          <a:r>
            <a:rPr lang="ja-JP" altLang="en-US" sz="1900" b="1" kern="1200" dirty="0" smtClean="0">
              <a:solidFill>
                <a:schemeClr val="accent2"/>
              </a:solidFill>
            </a:rPr>
            <a:t>摂氏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)</a:t>
          </a:r>
          <a:endParaRPr kumimoji="1" lang="ja-JP" altLang="en-US" sz="1900" b="1" kern="1200" dirty="0">
            <a:solidFill>
              <a:schemeClr val="accent2"/>
            </a:solidFill>
          </a:endParaRPr>
        </a:p>
      </dsp:txBody>
      <dsp:txXfrm>
        <a:off x="4230399" y="1315627"/>
        <a:ext cx="3710842" cy="138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A32DA-0C1E-49DC-BC65-A787B49A955C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76D1-458D-4F67-A2B3-4EE9A7B5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3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0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4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43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73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126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上記の式のようにパラメータ</a:t>
            </a:r>
            <a:r>
              <a:rPr kumimoji="1" lang="en-US" altLang="ja-JP" dirty="0" smtClean="0"/>
              <a:t>ω</a:t>
            </a:r>
            <a:r>
              <a:rPr kumimoji="1" lang="ja-JP" altLang="en-US" dirty="0" smtClean="0"/>
              <a:t>と入力ベクトル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の線形関数（内積）で表現される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6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個の特徴を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次元特徴として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4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個の特徴を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次元特徴として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26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ブートストラップサンプルを</a:t>
            </a:r>
            <a:r>
              <a:rPr kumimoji="1" lang="en-US" altLang="ja-JP" dirty="0" smtClean="0"/>
              <a:t>N*</a:t>
            </a:r>
            <a:r>
              <a:rPr kumimoji="1" lang="ja-JP" altLang="en-US" dirty="0" smtClean="0"/>
              <a:t>で表し，誤識別率</a:t>
            </a:r>
            <a:r>
              <a:rPr kumimoji="1" lang="en-US" altLang="ja-JP" dirty="0" smtClean="0"/>
              <a:t>ε(N*,N*)</a:t>
            </a:r>
            <a:r>
              <a:rPr kumimoji="1" lang="ja-JP" altLang="en-US" dirty="0" smtClean="0"/>
              <a:t>で表す．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もともとのデータ集合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をテストデータとして得られる誤識別率</a:t>
            </a:r>
            <a:r>
              <a:rPr kumimoji="1" lang="en-US" altLang="ja-JP" dirty="0" smtClean="0"/>
              <a:t>ε(N*,N)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9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駅の券売機を一例として，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50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円玉といった特徴を抽出する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券売機は特徴ベクトルを用いて</a:t>
            </a:r>
            <a:r>
              <a:rPr kumimoji="1" lang="en-US" altLang="ja-JP" dirty="0" smtClean="0"/>
              <a:t>10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50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円玉クラスに分類する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81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パターン認識とは，識別に有効な特徴を抽出することから始まる．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比例尺度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原点が定まっている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間隔尺度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原点はあっても「無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ゼロ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」ではない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6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従属変数</a:t>
            </a:r>
            <a:r>
              <a:rPr kumimoji="1" lang="en-US" altLang="ja-JP" dirty="0" smtClean="0"/>
              <a:t>(y)</a:t>
            </a:r>
            <a:r>
              <a:rPr kumimoji="1" lang="ja-JP" altLang="en-US" dirty="0" smtClean="0"/>
              <a:t>は独立変数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の一時式で表すことができる．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11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この場合だと予測することはできない．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この時，「何らかの要因が作用している」ことが考えられる．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そこで，「何らかの要因」が存在する場合を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存在しない場合を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とする，新しい独立変数を導入する．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8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16*16=256</a:t>
            </a:r>
            <a:r>
              <a:rPr kumimoji="1" lang="ja-JP" altLang="en-US" dirty="0" smtClean="0"/>
              <a:t>個の画素値からなる文字の画像データの場合，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次元のベクトルで表現する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1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各画素が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の階調を持っていると仮定したとき（２階調は白と黒），区画の数は全体で</a:t>
            </a:r>
            <a:r>
              <a:rPr kumimoji="1" lang="en-US" altLang="ja-JP" dirty="0" smtClean="0"/>
              <a:t>16xp256</a:t>
            </a:r>
            <a:r>
              <a:rPr kumimoji="1" lang="ja-JP" altLang="en-US" dirty="0" smtClean="0"/>
              <a:t>という膨大な数の数値データとなる．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は階調，特徴ベクトルは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6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1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62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8973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8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9943" y="295164"/>
            <a:ext cx="9622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chemeClr val="bg1"/>
                </a:solidFill>
              </a:rPr>
              <a:t>はじめて</a:t>
            </a:r>
            <a:r>
              <a:rPr lang="ja-JP" altLang="en-US" sz="4400" b="1" dirty="0">
                <a:solidFill>
                  <a:schemeClr val="bg1"/>
                </a:solidFill>
              </a:rPr>
              <a:t>の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パターン認識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</a:rPr>
              <a:t>第１～２章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9943" y="1770745"/>
            <a:ext cx="438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電気通信大学　情報理工学研究科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</a:rPr>
              <a:t>髙玉研究室　修士１年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42120" y="5135880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作成日：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2017/05/23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07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4778644" y="2870925"/>
            <a:ext cx="2634712" cy="573366"/>
          </a:xfrm>
          <a:prstGeom prst="downArrow">
            <a:avLst>
              <a:gd name="adj1" fmla="val 30000"/>
              <a:gd name="adj2" fmla="val 98655"/>
            </a:avLst>
          </a:prstGeom>
          <a:solidFill>
            <a:srgbClr val="EB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56455750"/>
              </p:ext>
            </p:extLst>
          </p:nvPr>
        </p:nvGraphicFramePr>
        <p:xfrm>
          <a:off x="2125360" y="3459789"/>
          <a:ext cx="7941281" cy="273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5360" y="2178537"/>
            <a:ext cx="794128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bg1"/>
                </a:solidFill>
              </a:rPr>
              <a:t>観測データ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64610" y="4008876"/>
            <a:ext cx="46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93063" y="3955887"/>
            <a:ext cx="46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10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01479" y="2411015"/>
            <a:ext cx="3688596" cy="3994316"/>
          </a:xfrm>
        </p:spPr>
        <p:txBody>
          <a:bodyPr/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定性的な特徴</a:t>
            </a:r>
            <a:r>
              <a:rPr kumimoji="1" lang="ja-JP" altLang="en-US" sz="2000" dirty="0" smtClean="0"/>
              <a:t>を表現するために</a:t>
            </a:r>
            <a:r>
              <a:rPr kumimoji="1" lang="ja-JP" altLang="en-US" sz="2000" b="1" dirty="0" smtClean="0"/>
              <a:t>符号化</a:t>
            </a:r>
            <a:r>
              <a:rPr kumimoji="1" lang="ja-JP" altLang="en-US" sz="2000" dirty="0" smtClean="0"/>
              <a:t>を用いる．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1050" dirty="0" smtClean="0"/>
          </a:p>
          <a:p>
            <a:r>
              <a:rPr lang="ja-JP" altLang="en-US" sz="2000" dirty="0" smtClean="0"/>
              <a:t>例えば，観測データを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２つの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クラスラベルで表すとき，「</a:t>
            </a:r>
            <a:r>
              <a:rPr lang="en-US" altLang="ja-JP" sz="2000" dirty="0" smtClean="0"/>
              <a:t>0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」のみで符号化する．</a:t>
            </a:r>
            <a:endParaRPr kumimoji="1" lang="ja-JP" altLang="en-US" sz="20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53" y="1508787"/>
            <a:ext cx="2309247" cy="50715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42" y="2185167"/>
            <a:ext cx="5048955" cy="42201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138047" y="120070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y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76433" y="120070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x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06825" y="1784744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36334" y="5917769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7036231" y="2727702"/>
            <a:ext cx="4324027" cy="26812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0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06" y="1549831"/>
            <a:ext cx="2173836" cy="502531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29559" y="3874575"/>
            <a:ext cx="1844300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78" y="2213746"/>
            <a:ext cx="5144218" cy="419158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59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73244"/>
            <a:ext cx="3200400" cy="4944762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08120" y="3855720"/>
            <a:ext cx="284988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5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ベクトル空間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98121" y="2411015"/>
            <a:ext cx="4389119" cy="3994316"/>
          </a:xfrm>
        </p:spPr>
        <p:txBody>
          <a:bodyPr/>
          <a:lstStyle/>
          <a:p>
            <a:r>
              <a:rPr kumimoji="1" lang="ja-JP" altLang="en-US" sz="2000" dirty="0" smtClean="0"/>
              <a:t>特徴ベクトルで張られた空間．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例えば，文字認識において取り込んだ画像データから文字の識別に必要な特徴を抽出する．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1875666"/>
            <a:ext cx="6830378" cy="43821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7381" y="5087861"/>
            <a:ext cx="358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文字の傾き，曲率，面積，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8171" y="4428001"/>
            <a:ext cx="2956560" cy="5564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特徴ベクトル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40080" y="5732233"/>
                <a:ext cx="201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732233"/>
                <a:ext cx="2019206" cy="276999"/>
              </a:xfrm>
              <a:prstGeom prst="rect">
                <a:avLst/>
              </a:prstGeom>
              <a:blipFill>
                <a:blip r:embed="rId4"/>
                <a:stretch>
                  <a:fillRect l="-906" r="-302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8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次元の呪い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61" y="2411015"/>
            <a:ext cx="3718559" cy="3994316"/>
          </a:xfrm>
        </p:spPr>
        <p:txBody>
          <a:bodyPr/>
          <a:lstStyle/>
          <a:p>
            <a:r>
              <a:rPr kumimoji="1" lang="ja-JP" altLang="en-US" sz="2000" dirty="0" smtClean="0"/>
              <a:t>空間の次元が増加するにつれて指数関数的に大きくなること．</a:t>
            </a:r>
            <a:endParaRPr kumimoji="1" lang="en-US" altLang="ja-JP" sz="2000" dirty="0" smtClean="0"/>
          </a:p>
          <a:p>
            <a:endParaRPr lang="en-US" altLang="ja-JP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1875666"/>
            <a:ext cx="6830378" cy="438211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74875"/>
              </p:ext>
            </p:extLst>
          </p:nvPr>
        </p:nvGraphicFramePr>
        <p:xfrm>
          <a:off x="1472389" y="3357036"/>
          <a:ext cx="327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3797998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90184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93674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118650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85421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29914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37418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47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429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157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730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504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2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72961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>
          <a:xfrm flipH="1">
            <a:off x="4251960" y="2804160"/>
            <a:ext cx="1158240" cy="55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33338" y="4741095"/>
                <a:ext cx="1584960" cy="714876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ln w="0">
                    <a:noFill/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38" y="4741095"/>
                <a:ext cx="1584960" cy="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50800" dir="54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1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dirty="0" smtClean="0"/>
                  <a:t>次元</a:t>
                </a:r>
                <a:r>
                  <a:rPr kumimoji="1" lang="ja-JP" altLang="en-US" b="1" dirty="0" smtClean="0"/>
                  <a:t>単位超立方体</a:t>
                </a:r>
                <a:r>
                  <a:rPr kumimoji="1" lang="ja-JP" altLang="en-US" dirty="0" smtClean="0"/>
                  <a:t>の中心から頂点までの距離は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197655"/>
                <a:ext cx="11329259" cy="19476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rad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197655"/>
                <a:ext cx="11329259" cy="1947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1173" y="3925777"/>
                <a:ext cx="10454640" cy="18381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kumimoji="1" lang="ja-JP" altLang="en-US" sz="2000" dirty="0" smtClean="0"/>
                  <a:t>各次元に一般化した正多胞体であり，</a:t>
                </a:r>
                <a:r>
                  <a:rPr kumimoji="1" lang="en-US" altLang="ja-JP" sz="2400" dirty="0" smtClean="0"/>
                  <a:t>0</a:t>
                </a:r>
                <a:r>
                  <a:rPr kumimoji="1" lang="ja-JP" altLang="en-US" sz="2000" dirty="0" smtClean="0"/>
                  <a:t>次元で</a:t>
                </a:r>
                <a:r>
                  <a:rPr lang="ja-JP" altLang="en-US" sz="2000" dirty="0" smtClean="0"/>
                  <a:t>点，</a:t>
                </a:r>
                <a:r>
                  <a:rPr lang="en-US" altLang="ja-JP" sz="2400" dirty="0" smtClean="0"/>
                  <a:t>1</a:t>
                </a:r>
                <a:r>
                  <a:rPr lang="ja-JP" altLang="en-US" sz="2000" dirty="0" smtClean="0"/>
                  <a:t>次元で直線，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r>
                  <a:rPr lang="en-US" altLang="ja-JP" sz="2400" dirty="0" smtClean="0"/>
                  <a:t>2</a:t>
                </a:r>
                <a:r>
                  <a:rPr lang="ja-JP" altLang="en-US" sz="2000" dirty="0" smtClean="0"/>
                  <a:t>次元で正方形，</a:t>
                </a:r>
                <a:r>
                  <a:rPr lang="en-US" altLang="ja-JP" sz="2400" dirty="0" smtClean="0"/>
                  <a:t>3</a:t>
                </a:r>
                <a:r>
                  <a:rPr lang="ja-JP" altLang="en-US" sz="2000" dirty="0" smtClean="0"/>
                  <a:t>次元で立方体となる．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endParaRPr lang="en-US" altLang="ja-JP" sz="9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kumimoji="1" lang="ja-JP" altLang="en-US" sz="2000" dirty="0"/>
                  <a:t>各頂点</a:t>
                </a:r>
                <a:r>
                  <a:rPr kumimoji="1" lang="ja-JP" altLang="en-US" sz="2000" dirty="0" smtClean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000" dirty="0" smtClean="0"/>
                  <a:t>方向に伸びる辺の長さはすべて等しく，角も直角である．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9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2000" dirty="0" smtClean="0"/>
                  <a:t>面は各軸の直交する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000" dirty="0" smtClean="0"/>
                  <a:t>次元超平面で構成され，全部で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000" dirty="0" smtClean="0"/>
                  <a:t>個の面を持つ．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" y="3925777"/>
                <a:ext cx="10454640" cy="1838132"/>
              </a:xfrm>
              <a:prstGeom prst="rect">
                <a:avLst/>
              </a:prstGeom>
              <a:blipFill>
                <a:blip r:embed="rId4"/>
                <a:stretch>
                  <a:fillRect l="-525" t="-2318" b="-3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59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9563" y="2839356"/>
            <a:ext cx="10032437" cy="1179288"/>
          </a:xfrm>
        </p:spPr>
        <p:txBody>
          <a:bodyPr/>
          <a:lstStyle/>
          <a:p>
            <a:r>
              <a:rPr kumimoji="1" lang="ja-JP" altLang="en-US" dirty="0" smtClean="0"/>
              <a:t>第２章  識別規則と学習法の概要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6664959" cy="397285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ja-JP" altLang="en-US" sz="2000" b="1" dirty="0" smtClean="0">
                <a:solidFill>
                  <a:schemeClr val="accent6"/>
                </a:solidFill>
              </a:rPr>
              <a:t>事後確率による方法</a:t>
            </a:r>
            <a:r>
              <a:rPr lang="ja-JP" altLang="en-US" sz="2000" dirty="0" smtClean="0">
                <a:solidFill>
                  <a:schemeClr val="accent6"/>
                </a:solidFill>
              </a:rPr>
              <a:t>： </a:t>
            </a:r>
            <a:r>
              <a:rPr lang="en-US" altLang="ja-JP" sz="2000" dirty="0" smtClean="0"/>
              <a:t>ex. </a:t>
            </a:r>
            <a:r>
              <a:rPr lang="ja-JP" altLang="en-US" sz="2000" dirty="0" smtClean="0"/>
              <a:t>ベイズの最大事後確率法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パターン空間に確率分布を仮定し，事後確率が最大のクラスに分類する．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881544"/>
            <a:ext cx="4937256" cy="3341964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23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43841" y="2411015"/>
                <a:ext cx="6664959" cy="532751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距離による方法： </a:t>
                </a:r>
                <a:r>
                  <a:rPr kumimoji="1" lang="en-US" altLang="ja-JP" sz="2000" dirty="0" smtClean="0"/>
                  <a:t>ex. </a:t>
                </a:r>
                <a:r>
                  <a:rPr kumimoji="1" lang="ja-JP" altLang="en-US" sz="2000" dirty="0" smtClean="0"/>
                  <a:t>最近傍法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入力ベクトル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と各クラスの代表ベクトルとの距離を測定し，最も近い代表ベクトルに分類する．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105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43841" y="2411015"/>
                <a:ext cx="6664959" cy="5327518"/>
              </a:xfrm>
              <a:blipFill>
                <a:blip r:embed="rId3"/>
                <a:stretch>
                  <a:fillRect t="-802" r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99" y="2122984"/>
            <a:ext cx="3648305" cy="4552717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8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Abstract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ja-JP" altLang="en-US" sz="2800" dirty="0" smtClean="0"/>
              <a:t>１</a:t>
            </a:r>
            <a:r>
              <a:rPr kumimoji="1" lang="ja-JP" altLang="en-US" dirty="0" smtClean="0"/>
              <a:t>章　はじめに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653408" y="2000511"/>
            <a:ext cx="9217024" cy="111929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kumimoji="1" lang="ja-JP" altLang="en-US" sz="2000" dirty="0" smtClean="0"/>
              <a:t>パターン認識とは</a:t>
            </a:r>
            <a:endParaRPr kumimoji="1"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 smtClean="0"/>
              <a:t>特徴の型</a:t>
            </a:r>
            <a:endParaRPr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kumimoji="1" lang="ja-JP" altLang="en-US" sz="2000" dirty="0" smtClean="0"/>
              <a:t>特徴ベクトル空間と次元の呪い</a:t>
            </a:r>
            <a:endParaRPr kumimoji="1" lang="ja-JP" altLang="en-US" sz="20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53408" y="3693845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第</a:t>
            </a:r>
            <a:r>
              <a:rPr lang="ja-JP" altLang="en-US" sz="2800" dirty="0" smtClean="0"/>
              <a:t>２</a:t>
            </a:r>
            <a:r>
              <a:rPr lang="ja-JP" altLang="en-US" dirty="0" smtClean="0"/>
              <a:t>章　識別規則と学習法の概要</a:t>
            </a:r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653408" y="4409640"/>
            <a:ext cx="9217024" cy="1119292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r>
              <a:rPr lang="ja-JP" altLang="en-US" sz="2000" dirty="0" smtClean="0"/>
              <a:t>識別</a:t>
            </a:r>
            <a:r>
              <a:rPr lang="ja-JP" altLang="en-US" sz="2000" dirty="0"/>
              <a:t>規則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学習法</a:t>
            </a:r>
            <a:r>
              <a:rPr lang="ja-JP" altLang="en-US" sz="2000" dirty="0" smtClean="0"/>
              <a:t>の分類</a:t>
            </a:r>
            <a:endParaRPr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/>
              <a:t>汎化</a:t>
            </a:r>
            <a:r>
              <a:rPr lang="ja-JP" altLang="en-US" sz="2000" dirty="0" smtClean="0"/>
              <a:t>能力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4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43841" y="2411015"/>
                <a:ext cx="11626592" cy="39943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3"/>
                </a:pP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関数値による方法：</a:t>
                </a:r>
                <a:r>
                  <a:rPr lang="ja-JP" altLang="en-US" sz="2000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sz="2000" dirty="0" smtClean="0"/>
                  <a:t>ex. </a:t>
                </a:r>
                <a:r>
                  <a:rPr lang="ja-JP" altLang="en-US" sz="2000" dirty="0" smtClean="0"/>
                  <a:t>サポートベクタマシン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 smtClean="0"/>
                  <a:t>の正負あるいは最大値でクラスを決める．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 err="1" smtClean="0"/>
                  <a:t>を識</a:t>
                </a:r>
                <a:r>
                  <a:rPr lang="ja-JP" altLang="en-US" sz="2000" dirty="0" smtClean="0"/>
                  <a:t>別関数という．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43841" y="2411015"/>
                <a:ext cx="1162659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243841" y="5503332"/>
            <a:ext cx="11612799" cy="11108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3" y="2452483"/>
            <a:ext cx="5997707" cy="3163174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74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11626592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4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決定木による方法：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ja-JP" altLang="en-US" sz="2000" dirty="0" smtClean="0"/>
              <a:t>識別規則の審議を順次適応し，決定木の形でクラスを決める．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243841" y="5503332"/>
            <a:ext cx="11612799" cy="11108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22" y="2122984"/>
            <a:ext cx="3968017" cy="4103908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教師付き学習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59081" y="2411015"/>
                <a:ext cx="11611352" cy="3994316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識別規則は入力データ（特徴ベクトル）からクラスへの写像を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 smtClean="0"/>
                  <a:t>で表す．</a:t>
                </a:r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写像の性質を決めるパラメータを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で表す．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■ </a:t>
                </a:r>
                <a:r>
                  <a:rPr kumimoji="1" lang="ja-JP" altLang="en-US" sz="2000" dirty="0" smtClean="0"/>
                  <a:t>入力データが正しいクラスに対応する関数値を出すよう，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を調整することが必要．</a:t>
                </a:r>
                <a:endParaRPr kumimoji="1" lang="en-US" altLang="ja-JP" sz="2000" dirty="0" smtClean="0"/>
              </a:p>
              <a:p>
                <a:r>
                  <a:rPr lang="en-US" altLang="ja-JP" sz="1050" dirty="0" smtClean="0"/>
                  <a:t/>
                </a:r>
                <a:br>
                  <a:rPr lang="en-US" altLang="ja-JP" sz="1050" dirty="0" smtClean="0"/>
                </a:br>
                <a:r>
                  <a:rPr lang="ja-JP" altLang="en-US" sz="2000" dirty="0" smtClean="0"/>
                  <a:t>■ 学習するためには，入力データとそのクラスを指定したデータを対にした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学習データ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となる．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ja-JP" sz="2000" dirty="0" smtClean="0">
                    <a:solidFill>
                      <a:schemeClr val="tx1"/>
                    </a:solidFill>
                  </a:rPr>
                </a:br>
                <a:r>
                  <a:rPr lang="ja-JP" altLang="en-US" sz="2000" dirty="0" smtClean="0">
                    <a:solidFill>
                      <a:schemeClr val="tx1"/>
                    </a:solidFill>
                  </a:rPr>
                  <a:t>（クラスを指定したデータを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教師データ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という）</a:t>
                </a:r>
                <a:endParaRPr lang="en-US" altLang="ja-JP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9081" y="2411015"/>
                <a:ext cx="1161135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392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198121" y="2411015"/>
                <a:ext cx="11672312" cy="3994316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教師データが２クラスの場合，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３クラス以上ある場合，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0,1,0,0,0,0,0</m:t>
                            </m:r>
                          </m:e>
                        </m:d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ja-JP" sz="2000" b="0" dirty="0" smtClean="0"/>
              </a:p>
              <a:p>
                <a:r>
                  <a:rPr kumimoji="1" lang="ja-JP" altLang="en-US" sz="2000" dirty="0" err="1" smtClean="0"/>
                  <a:t>のように</a:t>
                </a:r>
                <a:r>
                  <a:rPr kumimoji="1" lang="ja-JP" altLang="en-US" sz="2000" dirty="0" smtClean="0"/>
                  <a:t>表し，これらの学習に必要なすべてのデータの対の集合を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学習データセット</a:t>
                </a:r>
                <a:r>
                  <a:rPr kumimoji="1" lang="ja-JP" altLang="en-US" sz="2000" dirty="0" smtClean="0"/>
                  <a:t>という（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で表す）</a:t>
                </a:r>
                <a:endParaRPr kumimoji="1" lang="en-US" altLang="ja-JP" sz="2000" dirty="0" smtClean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学習</a:t>
                </a:r>
                <a:r>
                  <a:rPr lang="ja-JP" altLang="en-US" sz="2000" dirty="0" smtClean="0"/>
                  <a:t>の</a:t>
                </a:r>
                <a:r>
                  <a:rPr kumimoji="1" lang="ja-JP" altLang="en-US" sz="2000" dirty="0" smtClean="0"/>
                  <a:t>目的は，学習データを正しく識別できる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lang="ja-JP" altLang="en-US" sz="2000" dirty="0"/>
                  <a:t>求</a:t>
                </a:r>
                <a:r>
                  <a:rPr lang="ja-JP" altLang="en-US" sz="2000" dirty="0" smtClean="0"/>
                  <a:t>めることである．</a:t>
                </a:r>
                <a:endParaRPr lang="en-US" altLang="ja-JP" sz="2000" dirty="0" smtClean="0"/>
              </a:p>
              <a:p>
                <a:r>
                  <a:rPr lang="en-US" altLang="ja-JP" sz="1050" dirty="0" smtClean="0"/>
                  <a:t/>
                </a:r>
                <a:br>
                  <a:rPr lang="en-US" altLang="ja-JP" sz="1050" dirty="0" smtClean="0"/>
                </a:br>
                <a:r>
                  <a:rPr lang="ja-JP" altLang="en-US" sz="2000" dirty="0" smtClean="0"/>
                  <a:t>学習データセットを用いて，識別関数の出力と教師データの誤差が小さくなるよう</a:t>
                </a:r>
                <a:r>
                  <a:rPr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ja-JP" altLang="en-US" sz="2000" dirty="0" smtClean="0"/>
                  <a:t>を調整する．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lang="ja-JP" altLang="en-US" sz="2000" dirty="0" smtClean="0"/>
                  <a:t>➡ </a:t>
                </a:r>
                <a:r>
                  <a:rPr kumimoji="1" lang="ja-JP" altLang="en-US" sz="2000" dirty="0" smtClean="0"/>
                  <a:t>調整が終わった識別関数は，学習に使用しなかったテストデータセット（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）を用いて性能評価を行う．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8121" y="2411015"/>
                <a:ext cx="11672312" cy="39943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教師付き学習</a:t>
            </a:r>
            <a:endParaRPr kumimoji="1"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964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27381" y="4053840"/>
            <a:ext cx="10933099" cy="2351491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例：ある月の平均降雨量と作物の収穫量関係について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平均降雨量から作物の収穫量を推測することができる．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関数値として作物の収量は</a:t>
            </a:r>
            <a:r>
              <a:rPr lang="ja-JP" altLang="en-US" sz="2000" b="1" dirty="0">
                <a:solidFill>
                  <a:schemeClr val="accent6"/>
                </a:solidFill>
              </a:rPr>
              <a:t>被説明変数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，関数の引用として平均降雨量は</a:t>
            </a:r>
            <a:r>
              <a:rPr lang="ja-JP" altLang="en-US" sz="2000" b="1" dirty="0">
                <a:solidFill>
                  <a:schemeClr val="accent6"/>
                </a:solidFill>
              </a:rPr>
              <a:t>説明変数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と扱うことができる．</a:t>
            </a:r>
          </a:p>
          <a:p>
            <a:pPr algn="ctr"/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教師付き学習と線形回帰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28601" y="2411015"/>
                <a:ext cx="11641832" cy="1642825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任意の関数値を入力として与えられた場合，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識別関数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000" dirty="0" smtClean="0"/>
                  <a:t>は，与えられた関数値を近似できる能力を持つ必要がある．</a:t>
                </a:r>
                <a:endParaRPr kumimoji="1" lang="en-US" altLang="ja-JP" sz="2000" dirty="0" smtClean="0"/>
              </a:p>
              <a:p>
                <a:endParaRPr lang="en-US" altLang="ja-JP" sz="1050" dirty="0"/>
              </a:p>
              <a:p>
                <a:r>
                  <a:rPr kumimoji="1" lang="ja-JP" altLang="en-US" sz="2000" dirty="0" smtClean="0"/>
                  <a:t>この問題を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関数近似</a:t>
                </a:r>
                <a:r>
                  <a:rPr kumimoji="1" lang="ja-JP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（関数回帰）</a:t>
                </a:r>
                <a:r>
                  <a:rPr kumimoji="1" lang="ja-JP" altLang="en-US" sz="2000" dirty="0" smtClean="0"/>
                  <a:t>といい，線形関数で近似する場合は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線形回帰</a:t>
                </a:r>
                <a:r>
                  <a:rPr kumimoji="1" lang="ja-JP" altLang="en-US" sz="2000" dirty="0" smtClean="0"/>
                  <a:t>と呼ばれる．</a:t>
                </a:r>
                <a:endParaRPr kumimoji="1" lang="en-US" altLang="ja-JP" sz="2000" dirty="0" smtClean="0"/>
              </a:p>
              <a:p>
                <a:endParaRPr lang="en-US" altLang="ja-JP" sz="2000" dirty="0" smtClean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28601" y="2411015"/>
                <a:ext cx="11641832" cy="1642825"/>
              </a:xfrm>
              <a:blipFill>
                <a:blip r:embed="rId2"/>
                <a:stretch>
                  <a:fillRect t="-26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9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66255" y="2411015"/>
            <a:ext cx="11704177" cy="3994316"/>
          </a:xfrm>
        </p:spPr>
        <p:txBody>
          <a:bodyPr/>
          <a:lstStyle/>
          <a:p>
            <a:r>
              <a:rPr kumimoji="1" lang="ja-JP" altLang="en-US" sz="2000" dirty="0" smtClean="0"/>
              <a:t>入力データ間の距離や類似度によって自動的に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クラスタリング</a:t>
            </a:r>
            <a:r>
              <a:rPr kumimoji="1" lang="ja-JP" altLang="en-US" sz="2000" dirty="0" smtClean="0"/>
              <a:t>することが主目的となる．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b="1" dirty="0" smtClean="0"/>
              <a:t>教師なし学習</a:t>
            </a:r>
            <a:r>
              <a:rPr kumimoji="1" lang="ja-JP" altLang="en-US" sz="2000" dirty="0" smtClean="0"/>
              <a:t>，</a:t>
            </a:r>
            <a:r>
              <a:rPr kumimoji="1" lang="ja-JP" altLang="en-US" sz="2000" b="1" dirty="0" smtClean="0"/>
              <a:t>自己組織型学習</a:t>
            </a:r>
            <a:r>
              <a:rPr kumimoji="1" lang="ja-JP" altLang="en-US" sz="2000" dirty="0" smtClean="0"/>
              <a:t>と呼ばれる．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一部のデータのみに教師データを付けて学習を行う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形質導入学習</a:t>
            </a:r>
            <a:r>
              <a:rPr kumimoji="1" lang="ja-JP" altLang="en-US" sz="2000" dirty="0" smtClean="0"/>
              <a:t>という学習法も提案されている．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教師を一部のデータのみに付与し，そのデータからデータの持つ共通した特徴を手掛かりに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教師の形質を導入する手法．作業コストが安い．</a:t>
            </a:r>
            <a:endParaRPr lang="en-US" altLang="ja-JP" sz="2000" dirty="0" smtClean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ja-JP" altLang="en-US" dirty="0" smtClean="0"/>
              <a:t>教師なし</a:t>
            </a:r>
            <a:r>
              <a:rPr lang="ja-JP" altLang="en-US" dirty="0"/>
              <a:t>学習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7" name="正方形/長方形 6"/>
          <p:cNvSpPr/>
          <p:nvPr/>
        </p:nvSpPr>
        <p:spPr>
          <a:xfrm>
            <a:off x="527381" y="4671753"/>
            <a:ext cx="11043936" cy="171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例：教師情報が付与したラベルありデータとラベルなしデータが与え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ら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れている状況を考える 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このとき，与えられたラベルなしデータのラベルを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あり学習のように任意のデータのラベルを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予測する関数を求めるといったことが可能．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4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汎化能力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60" y="2411015"/>
            <a:ext cx="11657072" cy="3994316"/>
          </a:xfrm>
        </p:spPr>
        <p:txBody>
          <a:bodyPr/>
          <a:lstStyle/>
          <a:p>
            <a:r>
              <a:rPr lang="ja-JP" altLang="en-US" sz="2000" dirty="0" smtClean="0"/>
              <a:t>学習の目的は，識別</a:t>
            </a:r>
            <a:r>
              <a:rPr lang="ja-JP" altLang="en-US" sz="2000" dirty="0"/>
              <a:t>関数の出力と教師データの誤差が小さくなるよう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ja-JP" altLang="en-US" sz="2000" dirty="0"/>
              <a:t>を調整する．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しかし，学習データに含まれていない未知データに対しては上手く動作する保証はない．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➡</a:t>
            </a:r>
            <a:r>
              <a:rPr lang="ja-JP" altLang="en-US" sz="2000" dirty="0"/>
              <a:t>学習に使用しなかった</a:t>
            </a:r>
            <a:r>
              <a:rPr lang="ja-JP" altLang="en-US" sz="2000" dirty="0" smtClean="0"/>
              <a:t>テストデータセットを用いて性能評価を行い，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この時の未知データに対する識別能力を</a:t>
            </a:r>
            <a:r>
              <a:rPr lang="ja-JP" altLang="en-US" sz="2000" b="1" dirty="0" smtClean="0">
                <a:solidFill>
                  <a:schemeClr val="accent6"/>
                </a:solidFill>
              </a:rPr>
              <a:t>汎化能力</a:t>
            </a:r>
            <a:r>
              <a:rPr lang="ja-JP" altLang="en-US" sz="2000" dirty="0" smtClean="0"/>
              <a:t>という．またその誤差を</a:t>
            </a:r>
            <a:r>
              <a:rPr lang="ja-JP" altLang="en-US" sz="2000" b="1" dirty="0" smtClean="0">
                <a:solidFill>
                  <a:schemeClr val="accent6"/>
                </a:solidFill>
              </a:rPr>
              <a:t>汎化誤差</a:t>
            </a:r>
            <a:r>
              <a:rPr lang="ja-JP" altLang="en-US" sz="2000" dirty="0" smtClean="0"/>
              <a:t>という．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2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</p:spPr>
            <p:txBody>
              <a:bodyPr/>
              <a:lstStyle/>
              <a:p>
                <a:r>
                  <a:rPr kumimoji="1" lang="ja-JP" altLang="en-US" sz="2000" b="1" dirty="0" smtClean="0"/>
                  <a:t>前提条件</a:t>
                </a:r>
                <a:endParaRPr kumimoji="1" lang="en-US" altLang="ja-JP" sz="2000" b="1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すべてのデータの</a:t>
                </a:r>
                <a:r>
                  <a:rPr lang="ja-JP" altLang="en-US" sz="2000" dirty="0"/>
                  <a:t>集合</a:t>
                </a:r>
                <a:r>
                  <a:rPr lang="ja-JP" altLang="en-US" sz="2000" dirty="0" smtClean="0"/>
                  <a:t>を</a:t>
                </a:r>
                <a:r>
                  <a:rPr lang="ja-JP" altLang="en-US" sz="2000" b="1" dirty="0">
                    <a:solidFill>
                      <a:schemeClr val="accent6"/>
                    </a:solidFill>
                  </a:rPr>
                  <a:t>母集団</a:t>
                </a:r>
                <a:r>
                  <a:rPr lang="ja-JP" altLang="en-US" sz="2000" dirty="0" smtClean="0"/>
                  <a:t>と呼び，母集団を分割して学習データセット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とテストデータセット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作成する．それぞれのデータセットの特徴ベクトルの分布を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し</m:t>
                    </m:r>
                  </m:oMath>
                </a14:m>
                <a:r>
                  <a:rPr kumimoji="1" lang="ja-JP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を用いて設計し，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を用いて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テストした際の誤り率を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 smtClean="0"/>
                  <a:t>で表す．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/>
                  <a:t>母集団</a:t>
                </a:r>
                <a:r>
                  <a:rPr lang="ja-JP" altLang="en-US" sz="2000" dirty="0" smtClean="0"/>
                  <a:t>を用いた</a:t>
                </a: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000" dirty="0" smtClean="0"/>
                  <a:t>次元特徴の分布を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真の分布</a:t>
                </a:r>
                <a:r>
                  <a:rPr lang="ja-JP" altLang="en-US" sz="2000" dirty="0" smtClean="0"/>
                  <a:t>と呼び，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000" dirty="0" smtClean="0"/>
                  <a:t>で表す．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は</a:t>
                </a:r>
                <a:r>
                  <a:rPr lang="ja-JP" altLang="en-US" sz="2000" dirty="0"/>
                  <a:t>真</a:t>
                </a:r>
                <a:r>
                  <a:rPr kumimoji="1" lang="ja-JP" altLang="en-US" sz="2000" dirty="0" smtClean="0"/>
                  <a:t>の分布からランダムに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サンプルされたものであり，各特長の平均や分散が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000" dirty="0" smtClean="0"/>
                  <a:t>と同じになるとは限らない．</a:t>
                </a:r>
                <a:r>
                  <a:rPr lang="en-US" altLang="ja-JP" sz="2000" dirty="0"/>
                  <a:t/>
                </a:r>
                <a:br>
                  <a:rPr lang="en-US" altLang="ja-JP" sz="2000" dirty="0"/>
                </a:br>
                <a:r>
                  <a:rPr lang="ja-JP" altLang="en-US" sz="2000" dirty="0" smtClean="0"/>
                  <a:t>➡ このずれを，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バイアス</a:t>
                </a:r>
                <a:r>
                  <a:rPr lang="ja-JP" altLang="en-US" sz="2000" dirty="0" smtClean="0"/>
                  <a:t>という．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5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</p:spPr>
            <p:txBody>
              <a:bodyPr/>
              <a:lstStyle/>
              <a:p>
                <a:r>
                  <a:rPr kumimoji="1" lang="ja-JP" altLang="en-US" sz="2000" b="1" dirty="0" smtClean="0"/>
                  <a:t>前提条件</a:t>
                </a:r>
                <a:endParaRPr kumimoji="1" lang="en-US" altLang="ja-JP" sz="2000" b="1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真の誤り率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ja-JP" altLang="en-US" sz="2000" dirty="0" smtClean="0"/>
                  <a:t>は真の分布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000" dirty="0" smtClean="0"/>
                  <a:t>を用いてテストしたときの誤り率を表す．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母集団からサンプリングした同じデータを学習とテストに用いた際の誤り率を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 smtClean="0"/>
                  <a:t>とし，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再代入誤り率</a:t>
                </a:r>
                <a:r>
                  <a:rPr kumimoji="1" lang="ja-JP" altLang="en-US" sz="2000" dirty="0" smtClean="0"/>
                  <a:t>を呼ぶ．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2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74321" y="2182787"/>
            <a:ext cx="11582320" cy="3994316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ホールドアウト法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母集団を分割して一方を学習に使い，他方をテストのためにおいておき，誤り率の推定に使用する．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これによって求められる誤り率を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ホールドアウト誤り率</a:t>
            </a:r>
            <a:r>
              <a:rPr kumimoji="1" lang="ja-JP" altLang="en-US" sz="2000" dirty="0" smtClean="0"/>
              <a:t>という．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学習制度と性能評価がトレードオフの関係</a:t>
            </a:r>
            <a:r>
              <a:rPr kumimoji="1" lang="en-US" altLang="ja-JP" sz="2000" u="sng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u="sng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/>
              <a:t>にあるため，手元に大量のデータがない場合はいい性能評価を行うことができまい．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37" y="3505740"/>
            <a:ext cx="6457886" cy="3084755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2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9617" y="2839356"/>
            <a:ext cx="9230816" cy="1179288"/>
          </a:xfrm>
        </p:spPr>
        <p:txBody>
          <a:bodyPr/>
          <a:lstStyle/>
          <a:p>
            <a:r>
              <a:rPr kumimoji="1" lang="ja-JP" altLang="en-US" dirty="0" smtClean="0"/>
              <a:t>第１章  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6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74321" y="2182787"/>
                <a:ext cx="6497964" cy="39943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交</a:t>
                </a:r>
                <a:r>
                  <a:rPr lang="ja-JP" altLang="en-US" sz="2000" b="1" dirty="0">
                    <a:solidFill>
                      <a:schemeClr val="accent6"/>
                    </a:solidFill>
                  </a:rPr>
                  <a:t>差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確認法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母集団を</a:t>
                </a:r>
                <a:r>
                  <a:rPr kumimoji="1" lang="en-US" altLang="ja-JP" sz="2000" dirty="0" smtClean="0"/>
                  <a:t>m</a:t>
                </a:r>
                <a:r>
                  <a:rPr kumimoji="1" lang="ja-JP" altLang="en-US" sz="2000" dirty="0" smtClean="0"/>
                  <a:t>個のグループに分割し，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000" dirty="0" smtClean="0"/>
                  <a:t>個のグループを用いて学習を行う．そのうち，残りの１つのグループでテストを行う．これを全グループがテストに用いられるよう</a:t>
                </a:r>
                <a:r>
                  <a:rPr kumimoji="1" lang="en-US" altLang="ja-JP" sz="2000" dirty="0" smtClean="0"/>
                  <a:t>m</a:t>
                </a:r>
                <a:r>
                  <a:rPr kumimoji="1" lang="ja-JP" altLang="en-US" sz="2000" dirty="0" smtClean="0"/>
                  <a:t>回繰り返し，その誤り率の平均を性能予測値とする．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 smtClean="0"/>
                  <a:t>番目のグループの誤り率を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とすると，誤識別率の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予測値は，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en-US" altLang="ja-JP" sz="2000" b="0" dirty="0" smtClean="0"/>
                  <a:t/>
                </a:r>
                <a:br>
                  <a:rPr kumimoji="1" lang="en-US" altLang="ja-JP" sz="2000" b="0" dirty="0" smtClean="0"/>
                </a:br>
                <a14:m>
                  <m:oMath xmlns:m="http://schemas.openxmlformats.org/officeDocument/2006/math"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と予測される</m:t>
                    </m:r>
                    <m:r>
                      <a:rPr lang="ja-JP" altLang="en-US" sz="2000" dirty="0">
                        <a:latin typeface="Cambria Math" panose="02040503050406030204" pitchFamily="18" charset="0"/>
                      </a:rPr>
                      <m:t>．</m:t>
                    </m:r>
                  </m:oMath>
                </a14:m>
                <a:endParaRPr kumimoji="1" lang="en-US" altLang="ja-JP" sz="2000" dirty="0" smtClean="0"/>
              </a:p>
              <a:p>
                <a:pPr marL="457200" indent="-457200">
                  <a:buFont typeface="+mj-lt"/>
                  <a:buAutoNum type="alphaLcPeriod" startAt="2"/>
                </a:pPr>
                <a:endParaRPr lang="en-US" altLang="ja-JP" sz="1000" dirty="0"/>
              </a:p>
              <a:p>
                <a:r>
                  <a:rPr kumimoji="1" lang="ja-JP" altLang="en-US" sz="2000" dirty="0" smtClean="0"/>
                  <a:t>分割によりグループごとのデータのバイアスがかかる可能性が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あるため，分割方法を変えて交差確認法を繰り返す必要がある．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74321" y="2182787"/>
                <a:ext cx="6497964" cy="3994316"/>
              </a:xfrm>
              <a:blipFill>
                <a:blip r:embed="rId2"/>
                <a:stretch>
                  <a:fillRect t="-916" r="-2251" b="-9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85" y="1508787"/>
            <a:ext cx="4809429" cy="4823811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2247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59081" y="2411015"/>
            <a:ext cx="11611352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一つ抜き法（ジャックナイフ法）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交差確認法において，データ数とグループ数を等しくして行う．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組み合わせが１つなので１回だけやればよい．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867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59" y="2411015"/>
            <a:ext cx="4720939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4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ブートストラップ法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再代入誤り率バイアスを補正するために使用される．総数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個の母集団に対し，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個のデータを用いて設計し，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個のデータでテストを行い再代入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誤り率を求め，真の誤り率との差分を取ることでバイアスを明らかにする．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298" y="2411015"/>
            <a:ext cx="6922342" cy="3639265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0464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汎化能力の評価法とモデル選択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9418319" cy="3994316"/>
          </a:xfrm>
        </p:spPr>
        <p:txBody>
          <a:bodyPr/>
          <a:lstStyle/>
          <a:p>
            <a:r>
              <a:rPr kumimoji="1" lang="ja-JP" altLang="en-US" sz="2000" dirty="0" smtClean="0"/>
              <a:t>学習データによってパラメータ調整を行い，誤り率を評価しても目標以上の精度が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出ない場合は識別関数を変える必要がある．誤り率が最も小さくなるパラメータを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選択する方法を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モデル選択</a:t>
            </a:r>
            <a:r>
              <a:rPr kumimoji="1" lang="ja-JP" altLang="en-US" sz="2000" dirty="0" smtClean="0"/>
              <a:t>という．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4072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線形写像について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kumimoji="1" lang="ja-JP" altLang="en-US" sz="2000" dirty="0" smtClean="0"/>
                  <a:t>２つの集合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err="1" smtClean="0"/>
                  <a:t>，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smtClean="0"/>
                  <a:t>が存在する．</a:t>
                </a:r>
                <a:endParaRPr kumimoji="1" lang="en-US" altLang="ja-JP" sz="2000" dirty="0" smtClean="0"/>
              </a:p>
              <a:p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smtClean="0"/>
                  <a:t>の任意の要素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000" dirty="0" smtClean="0"/>
                  <a:t>に対して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smtClean="0"/>
                  <a:t>のただ一つの要素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sz="2000" dirty="0" smtClean="0"/>
                  <a:t>を対応させるような規則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000" dirty="0" smtClean="0"/>
                  <a:t>があるとき，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この対応関係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smtClean="0"/>
                  <a:t>から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err="1" smtClean="0"/>
                  <a:t>への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写像</a:t>
                </a:r>
                <a:r>
                  <a:rPr kumimoji="1" lang="ja-JP" altLang="en-US" sz="2000" dirty="0" smtClean="0"/>
                  <a:t>という（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000" dirty="0" smtClean="0"/>
                  <a:t>で表す）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広辞苑によると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ja-JP" altLang="en-US" sz="2400" b="1" dirty="0" smtClean="0">
                <a:solidFill>
                  <a:schemeClr val="accent6"/>
                </a:solidFill>
              </a:rPr>
              <a:t>パターン 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は</a:t>
            </a:r>
            <a:r>
              <a:rPr lang="en-US" altLang="ja-JP" sz="2400" dirty="0"/>
              <a:t>…</a:t>
            </a:r>
            <a:r>
              <a:rPr lang="ja-JP" altLang="en-US" sz="2400" dirty="0"/>
              <a:t> 「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型</a:t>
            </a:r>
            <a:r>
              <a:rPr lang="ja-JP" altLang="en-US" sz="2400" dirty="0"/>
              <a:t>」，「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類型</a:t>
            </a:r>
            <a:r>
              <a:rPr lang="ja-JP" altLang="en-US" sz="2400" dirty="0"/>
              <a:t>」</a:t>
            </a:r>
          </a:p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認識 </a:t>
            </a:r>
            <a:r>
              <a:rPr kumimoji="1" lang="ja-JP" altLang="en-US" sz="2000" dirty="0" smtClean="0"/>
              <a:t>とは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 「人間がものごとを知るはたらき，及びその内容」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つまり，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「物事の類型を知るはたらき，およびその内容」</a:t>
            </a:r>
            <a:endParaRPr kumimoji="1" lang="ja-JP" altLang="en-US" sz="2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0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7061200" y="1778497"/>
            <a:ext cx="81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識別規則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845234" y="1808837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フリーフォーム 23"/>
          <p:cNvSpPr/>
          <p:nvPr/>
        </p:nvSpPr>
        <p:spPr>
          <a:xfrm>
            <a:off x="4853136" y="3957151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特徴ベクトル</a:t>
            </a:r>
            <a:r>
              <a:rPr kumimoji="1" lang="en-US" altLang="ja-JP" sz="2900" kern="1200" dirty="0" smtClean="0"/>
              <a:t/>
            </a:r>
            <a:br>
              <a:rPr kumimoji="1" lang="en-US" altLang="ja-JP" sz="2900" kern="1200" dirty="0" smtClean="0"/>
            </a:br>
            <a:r>
              <a:rPr kumimoji="1" lang="ja-JP" altLang="en-US" sz="2000" kern="1200" dirty="0" smtClean="0"/>
              <a:t>サイズ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透過率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穴の有無など</a:t>
            </a:r>
            <a:endParaRPr kumimoji="1" lang="ja-JP" altLang="en-US" sz="2000" kern="1200" dirty="0"/>
          </a:p>
        </p:txBody>
      </p:sp>
      <p:sp>
        <p:nvSpPr>
          <p:cNvPr id="26" name="角丸四角形 25"/>
          <p:cNvSpPr/>
          <p:nvPr/>
        </p:nvSpPr>
        <p:spPr>
          <a:xfrm>
            <a:off x="7985004" y="1744481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フリーフォーム 24"/>
          <p:cNvSpPr/>
          <p:nvPr/>
        </p:nvSpPr>
        <p:spPr>
          <a:xfrm rot="21529546">
            <a:off x="7260494" y="2545375"/>
            <a:ext cx="390180" cy="486627"/>
          </a:xfrm>
          <a:custGeom>
            <a:avLst/>
            <a:gdLst>
              <a:gd name="connsiteX0" fmla="*/ 0 w 390180"/>
              <a:gd name="connsiteY0" fmla="*/ 97325 h 486627"/>
              <a:gd name="connsiteX1" fmla="*/ 195090 w 390180"/>
              <a:gd name="connsiteY1" fmla="*/ 97325 h 486627"/>
              <a:gd name="connsiteX2" fmla="*/ 195090 w 390180"/>
              <a:gd name="connsiteY2" fmla="*/ 0 h 486627"/>
              <a:gd name="connsiteX3" fmla="*/ 390180 w 390180"/>
              <a:gd name="connsiteY3" fmla="*/ 243314 h 486627"/>
              <a:gd name="connsiteX4" fmla="*/ 195090 w 390180"/>
              <a:gd name="connsiteY4" fmla="*/ 486627 h 486627"/>
              <a:gd name="connsiteX5" fmla="*/ 195090 w 390180"/>
              <a:gd name="connsiteY5" fmla="*/ 389302 h 486627"/>
              <a:gd name="connsiteX6" fmla="*/ 0 w 390180"/>
              <a:gd name="connsiteY6" fmla="*/ 389302 h 486627"/>
              <a:gd name="connsiteX7" fmla="*/ 0 w 390180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80" h="486627">
                <a:moveTo>
                  <a:pt x="0" y="97325"/>
                </a:moveTo>
                <a:lnTo>
                  <a:pt x="195090" y="97325"/>
                </a:lnTo>
                <a:lnTo>
                  <a:pt x="195090" y="0"/>
                </a:lnTo>
                <a:lnTo>
                  <a:pt x="390180" y="243314"/>
                </a:lnTo>
                <a:lnTo>
                  <a:pt x="195090" y="486627"/>
                </a:lnTo>
                <a:lnTo>
                  <a:pt x="19509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17054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7" name="フリーフォーム 26"/>
          <p:cNvSpPr/>
          <p:nvPr/>
        </p:nvSpPr>
        <p:spPr>
          <a:xfrm>
            <a:off x="7875974" y="3855707"/>
            <a:ext cx="2025202" cy="2282625"/>
          </a:xfrm>
          <a:custGeom>
            <a:avLst/>
            <a:gdLst>
              <a:gd name="connsiteX0" fmla="*/ 0 w 2025202"/>
              <a:gd name="connsiteY0" fmla="*/ 202520 h 2282625"/>
              <a:gd name="connsiteX1" fmla="*/ 202520 w 2025202"/>
              <a:gd name="connsiteY1" fmla="*/ 0 h 2282625"/>
              <a:gd name="connsiteX2" fmla="*/ 1822682 w 2025202"/>
              <a:gd name="connsiteY2" fmla="*/ 0 h 2282625"/>
              <a:gd name="connsiteX3" fmla="*/ 2025202 w 2025202"/>
              <a:gd name="connsiteY3" fmla="*/ 202520 h 2282625"/>
              <a:gd name="connsiteX4" fmla="*/ 2025202 w 2025202"/>
              <a:gd name="connsiteY4" fmla="*/ 2080105 h 2282625"/>
              <a:gd name="connsiteX5" fmla="*/ 1822682 w 2025202"/>
              <a:gd name="connsiteY5" fmla="*/ 2282625 h 2282625"/>
              <a:gd name="connsiteX6" fmla="*/ 202520 w 2025202"/>
              <a:gd name="connsiteY6" fmla="*/ 2282625 h 2282625"/>
              <a:gd name="connsiteX7" fmla="*/ 0 w 2025202"/>
              <a:gd name="connsiteY7" fmla="*/ 2080105 h 2282625"/>
              <a:gd name="connsiteX8" fmla="*/ 0 w 2025202"/>
              <a:gd name="connsiteY8" fmla="*/ 202520 h 22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282625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2080105"/>
                </a:lnTo>
                <a:cubicBezTo>
                  <a:pt x="2025202" y="2191954"/>
                  <a:pt x="1934531" y="2282625"/>
                  <a:pt x="1822682" y="2282625"/>
                </a:cubicBezTo>
                <a:lnTo>
                  <a:pt x="202520" y="2282625"/>
                </a:lnTo>
                <a:cubicBezTo>
                  <a:pt x="90671" y="2282625"/>
                  <a:pt x="0" y="2191954"/>
                  <a:pt x="0" y="2080105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/>
              <a:t>識別クラス</a:t>
            </a:r>
            <a:r>
              <a:rPr kumimoji="1" lang="en-US" altLang="ja-JP" sz="1500" kern="1200" dirty="0" smtClean="0"/>
              <a:t/>
            </a:r>
            <a:br>
              <a:rPr kumimoji="1" lang="en-US" altLang="ja-JP" sz="1500" kern="1200" dirty="0" smtClean="0"/>
            </a:br>
            <a:r>
              <a:rPr lang="en-US" altLang="ja-JP" sz="2400" dirty="0" smtClean="0"/>
              <a:t>10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50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100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1800" kern="1200" dirty="0" smtClean="0"/>
              <a:t>識別不可</a:t>
            </a:r>
            <a:endParaRPr kumimoji="1" lang="en-US" altLang="ja-JP" sz="1800" kern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19142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チケット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1179288"/>
            <a:ext cx="12192000" cy="56787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35200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850572" y="1931413"/>
            <a:ext cx="1731912" cy="1534900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フリーフォーム 17"/>
          <p:cNvSpPr/>
          <p:nvPr/>
        </p:nvSpPr>
        <p:spPr>
          <a:xfrm>
            <a:off x="1850572" y="3952807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316" tIns="131316" rIns="150756" bIns="1313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識別対象</a:t>
            </a:r>
            <a: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en-US" altLang="ja-JP" sz="2400" kern="1200" dirty="0" smtClean="0"/>
              <a:t>10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50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100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</p:txBody>
      </p:sp>
      <p:sp>
        <p:nvSpPr>
          <p:cNvPr id="19" name="フリーフォーム 18"/>
          <p:cNvSpPr/>
          <p:nvPr/>
        </p:nvSpPr>
        <p:spPr>
          <a:xfrm>
            <a:off x="4125859" y="2515310"/>
            <a:ext cx="447570" cy="486627"/>
          </a:xfrm>
          <a:custGeom>
            <a:avLst/>
            <a:gdLst>
              <a:gd name="connsiteX0" fmla="*/ 0 w 442299"/>
              <a:gd name="connsiteY0" fmla="*/ 97325 h 486627"/>
              <a:gd name="connsiteX1" fmla="*/ 221150 w 442299"/>
              <a:gd name="connsiteY1" fmla="*/ 97325 h 486627"/>
              <a:gd name="connsiteX2" fmla="*/ 221150 w 442299"/>
              <a:gd name="connsiteY2" fmla="*/ 0 h 486627"/>
              <a:gd name="connsiteX3" fmla="*/ 442299 w 442299"/>
              <a:gd name="connsiteY3" fmla="*/ 243314 h 486627"/>
              <a:gd name="connsiteX4" fmla="*/ 221150 w 442299"/>
              <a:gd name="connsiteY4" fmla="*/ 486627 h 486627"/>
              <a:gd name="connsiteX5" fmla="*/ 221150 w 442299"/>
              <a:gd name="connsiteY5" fmla="*/ 389302 h 486627"/>
              <a:gd name="connsiteX6" fmla="*/ 0 w 442299"/>
              <a:gd name="connsiteY6" fmla="*/ 389302 h 486627"/>
              <a:gd name="connsiteX7" fmla="*/ 0 w 442299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299" h="486627">
                <a:moveTo>
                  <a:pt x="0" y="97325"/>
                </a:moveTo>
                <a:lnTo>
                  <a:pt x="221150" y="97325"/>
                </a:lnTo>
                <a:lnTo>
                  <a:pt x="221150" y="0"/>
                </a:lnTo>
                <a:lnTo>
                  <a:pt x="442299" y="243314"/>
                </a:lnTo>
                <a:lnTo>
                  <a:pt x="221150" y="486627"/>
                </a:lnTo>
                <a:lnTo>
                  <a:pt x="22115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32690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45644" y="1778497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特徴</a:t>
            </a:r>
            <a:r>
              <a:rPr kumimoji="1" lang="en-US" altLang="ja-JP" b="1" dirty="0" smtClean="0">
                <a:solidFill>
                  <a:srgbClr val="F6882E"/>
                </a:solidFill>
              </a:rPr>
              <a:t/>
            </a:r>
            <a:br>
              <a:rPr kumimoji="1" lang="en-US" altLang="ja-JP" b="1" dirty="0" smtClean="0">
                <a:solidFill>
                  <a:srgbClr val="F6882E"/>
                </a:solidFill>
              </a:rPr>
            </a:br>
            <a:r>
              <a:rPr lang="ja-JP" altLang="en-US" b="1" dirty="0">
                <a:solidFill>
                  <a:srgbClr val="F6882E"/>
                </a:solidFill>
              </a:rPr>
              <a:t>抽出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28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7985004" y="1744481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フリーフォーム 26"/>
          <p:cNvSpPr/>
          <p:nvPr/>
        </p:nvSpPr>
        <p:spPr>
          <a:xfrm>
            <a:off x="7875974" y="3855707"/>
            <a:ext cx="2025202" cy="2282625"/>
          </a:xfrm>
          <a:custGeom>
            <a:avLst/>
            <a:gdLst>
              <a:gd name="connsiteX0" fmla="*/ 0 w 2025202"/>
              <a:gd name="connsiteY0" fmla="*/ 202520 h 2282625"/>
              <a:gd name="connsiteX1" fmla="*/ 202520 w 2025202"/>
              <a:gd name="connsiteY1" fmla="*/ 0 h 2282625"/>
              <a:gd name="connsiteX2" fmla="*/ 1822682 w 2025202"/>
              <a:gd name="connsiteY2" fmla="*/ 0 h 2282625"/>
              <a:gd name="connsiteX3" fmla="*/ 2025202 w 2025202"/>
              <a:gd name="connsiteY3" fmla="*/ 202520 h 2282625"/>
              <a:gd name="connsiteX4" fmla="*/ 2025202 w 2025202"/>
              <a:gd name="connsiteY4" fmla="*/ 2080105 h 2282625"/>
              <a:gd name="connsiteX5" fmla="*/ 1822682 w 2025202"/>
              <a:gd name="connsiteY5" fmla="*/ 2282625 h 2282625"/>
              <a:gd name="connsiteX6" fmla="*/ 202520 w 2025202"/>
              <a:gd name="connsiteY6" fmla="*/ 2282625 h 2282625"/>
              <a:gd name="connsiteX7" fmla="*/ 0 w 2025202"/>
              <a:gd name="connsiteY7" fmla="*/ 2080105 h 2282625"/>
              <a:gd name="connsiteX8" fmla="*/ 0 w 2025202"/>
              <a:gd name="connsiteY8" fmla="*/ 202520 h 22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282625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2080105"/>
                </a:lnTo>
                <a:cubicBezTo>
                  <a:pt x="2025202" y="2191954"/>
                  <a:pt x="1934531" y="2282625"/>
                  <a:pt x="1822682" y="2282625"/>
                </a:cubicBezTo>
                <a:lnTo>
                  <a:pt x="202520" y="2282625"/>
                </a:lnTo>
                <a:cubicBezTo>
                  <a:pt x="90671" y="2282625"/>
                  <a:pt x="0" y="2191954"/>
                  <a:pt x="0" y="2080105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/>
              <a:t>識別クラス</a:t>
            </a:r>
            <a:r>
              <a:rPr kumimoji="1" lang="en-US" altLang="ja-JP" sz="1500" kern="1200" dirty="0" smtClean="0"/>
              <a:t/>
            </a:r>
            <a:br>
              <a:rPr kumimoji="1" lang="en-US" altLang="ja-JP" sz="1500" kern="1200" dirty="0" smtClean="0"/>
            </a:br>
            <a:r>
              <a:rPr lang="en-US" altLang="ja-JP" sz="2400" dirty="0" smtClean="0"/>
              <a:t>10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50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100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1800" kern="1200" dirty="0" smtClean="0"/>
              <a:t>識別不可</a:t>
            </a:r>
            <a:endParaRPr kumimoji="1" lang="en-US" altLang="ja-JP" sz="1800" kern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19142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チケット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35200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850572" y="1931413"/>
            <a:ext cx="1731912" cy="1534900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フリーフォーム 17"/>
          <p:cNvSpPr/>
          <p:nvPr/>
        </p:nvSpPr>
        <p:spPr>
          <a:xfrm>
            <a:off x="1850572" y="3952807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316" tIns="131316" rIns="150756" bIns="1313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識別対象</a:t>
            </a:r>
            <a: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en-US" altLang="ja-JP" sz="2400" kern="1200" dirty="0" smtClean="0"/>
              <a:t>10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50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100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</p:txBody>
      </p:sp>
      <p:sp>
        <p:nvSpPr>
          <p:cNvPr id="19" name="フリーフォーム 18"/>
          <p:cNvSpPr/>
          <p:nvPr/>
        </p:nvSpPr>
        <p:spPr>
          <a:xfrm>
            <a:off x="4125859" y="2515310"/>
            <a:ext cx="447570" cy="486627"/>
          </a:xfrm>
          <a:custGeom>
            <a:avLst/>
            <a:gdLst>
              <a:gd name="connsiteX0" fmla="*/ 0 w 442299"/>
              <a:gd name="connsiteY0" fmla="*/ 97325 h 486627"/>
              <a:gd name="connsiteX1" fmla="*/ 221150 w 442299"/>
              <a:gd name="connsiteY1" fmla="*/ 97325 h 486627"/>
              <a:gd name="connsiteX2" fmla="*/ 221150 w 442299"/>
              <a:gd name="connsiteY2" fmla="*/ 0 h 486627"/>
              <a:gd name="connsiteX3" fmla="*/ 442299 w 442299"/>
              <a:gd name="connsiteY3" fmla="*/ 243314 h 486627"/>
              <a:gd name="connsiteX4" fmla="*/ 221150 w 442299"/>
              <a:gd name="connsiteY4" fmla="*/ 486627 h 486627"/>
              <a:gd name="connsiteX5" fmla="*/ 221150 w 442299"/>
              <a:gd name="connsiteY5" fmla="*/ 389302 h 486627"/>
              <a:gd name="connsiteX6" fmla="*/ 0 w 442299"/>
              <a:gd name="connsiteY6" fmla="*/ 389302 h 486627"/>
              <a:gd name="connsiteX7" fmla="*/ 0 w 442299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299" h="486627">
                <a:moveTo>
                  <a:pt x="0" y="97325"/>
                </a:moveTo>
                <a:lnTo>
                  <a:pt x="221150" y="97325"/>
                </a:lnTo>
                <a:lnTo>
                  <a:pt x="221150" y="0"/>
                </a:lnTo>
                <a:lnTo>
                  <a:pt x="442299" y="243314"/>
                </a:lnTo>
                <a:lnTo>
                  <a:pt x="221150" y="486627"/>
                </a:lnTo>
                <a:lnTo>
                  <a:pt x="22115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32690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45644" y="1778497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特徴</a:t>
            </a:r>
            <a:r>
              <a:rPr kumimoji="1" lang="en-US" altLang="ja-JP" b="1" dirty="0" smtClean="0">
                <a:solidFill>
                  <a:srgbClr val="F6882E"/>
                </a:solidFill>
              </a:rPr>
              <a:t/>
            </a:r>
            <a:br>
              <a:rPr kumimoji="1" lang="en-US" altLang="ja-JP" b="1" dirty="0" smtClean="0">
                <a:solidFill>
                  <a:srgbClr val="F6882E"/>
                </a:solidFill>
              </a:rPr>
            </a:br>
            <a:r>
              <a:rPr lang="ja-JP" altLang="en-US" b="1" dirty="0">
                <a:solidFill>
                  <a:srgbClr val="F6882E"/>
                </a:solidFill>
              </a:rPr>
              <a:t>抽出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1179288"/>
            <a:ext cx="12192000" cy="56787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61200" y="1778497"/>
            <a:ext cx="81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識別規則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845234" y="1808837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フリーフォーム 23"/>
          <p:cNvSpPr/>
          <p:nvPr/>
        </p:nvSpPr>
        <p:spPr>
          <a:xfrm>
            <a:off x="4853136" y="3957151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特徴ベクトル</a:t>
            </a:r>
            <a:r>
              <a:rPr kumimoji="1" lang="en-US" altLang="ja-JP" sz="2900" kern="1200" dirty="0" smtClean="0"/>
              <a:t/>
            </a:r>
            <a:br>
              <a:rPr kumimoji="1" lang="en-US" altLang="ja-JP" sz="2900" kern="1200" dirty="0" smtClean="0"/>
            </a:br>
            <a:r>
              <a:rPr kumimoji="1" lang="ja-JP" altLang="en-US" sz="2000" kern="1200" dirty="0" smtClean="0"/>
              <a:t>サイズ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透過率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穴の有無など</a:t>
            </a:r>
            <a:endParaRPr kumimoji="1" lang="ja-JP" altLang="en-US" sz="2000" kern="1200" dirty="0"/>
          </a:p>
        </p:txBody>
      </p:sp>
      <p:sp>
        <p:nvSpPr>
          <p:cNvPr id="25" name="フリーフォーム 24"/>
          <p:cNvSpPr/>
          <p:nvPr/>
        </p:nvSpPr>
        <p:spPr>
          <a:xfrm rot="21529546">
            <a:off x="7260494" y="2545375"/>
            <a:ext cx="390180" cy="486627"/>
          </a:xfrm>
          <a:custGeom>
            <a:avLst/>
            <a:gdLst>
              <a:gd name="connsiteX0" fmla="*/ 0 w 390180"/>
              <a:gd name="connsiteY0" fmla="*/ 97325 h 486627"/>
              <a:gd name="connsiteX1" fmla="*/ 195090 w 390180"/>
              <a:gd name="connsiteY1" fmla="*/ 97325 h 486627"/>
              <a:gd name="connsiteX2" fmla="*/ 195090 w 390180"/>
              <a:gd name="connsiteY2" fmla="*/ 0 h 486627"/>
              <a:gd name="connsiteX3" fmla="*/ 390180 w 390180"/>
              <a:gd name="connsiteY3" fmla="*/ 243314 h 486627"/>
              <a:gd name="connsiteX4" fmla="*/ 195090 w 390180"/>
              <a:gd name="connsiteY4" fmla="*/ 486627 h 486627"/>
              <a:gd name="connsiteX5" fmla="*/ 195090 w 390180"/>
              <a:gd name="connsiteY5" fmla="*/ 389302 h 486627"/>
              <a:gd name="connsiteX6" fmla="*/ 0 w 390180"/>
              <a:gd name="connsiteY6" fmla="*/ 389302 h 486627"/>
              <a:gd name="connsiteX7" fmla="*/ 0 w 390180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80" h="486627">
                <a:moveTo>
                  <a:pt x="0" y="97325"/>
                </a:moveTo>
                <a:lnTo>
                  <a:pt x="195090" y="97325"/>
                </a:lnTo>
                <a:lnTo>
                  <a:pt x="195090" y="0"/>
                </a:lnTo>
                <a:lnTo>
                  <a:pt x="390180" y="243314"/>
                </a:lnTo>
                <a:lnTo>
                  <a:pt x="195090" y="486627"/>
                </a:lnTo>
                <a:lnTo>
                  <a:pt x="19509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17054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45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7061200" y="1778497"/>
            <a:ext cx="81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識別規則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845234" y="1808837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フリーフォーム 23"/>
          <p:cNvSpPr/>
          <p:nvPr/>
        </p:nvSpPr>
        <p:spPr>
          <a:xfrm>
            <a:off x="4853136" y="3957151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特徴ベクトル</a:t>
            </a:r>
            <a:r>
              <a:rPr kumimoji="1" lang="en-US" altLang="ja-JP" sz="2900" kern="1200" dirty="0" smtClean="0"/>
              <a:t/>
            </a:r>
            <a:br>
              <a:rPr kumimoji="1" lang="en-US" altLang="ja-JP" sz="2900" kern="1200" dirty="0" smtClean="0"/>
            </a:br>
            <a:r>
              <a:rPr kumimoji="1" lang="ja-JP" altLang="en-US" sz="2000" kern="1200" dirty="0" smtClean="0"/>
              <a:t>サイズ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透過率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穴の有無など</a:t>
            </a:r>
            <a:endParaRPr kumimoji="1" lang="ja-JP" altLang="en-US" sz="2000" kern="1200" dirty="0"/>
          </a:p>
        </p:txBody>
      </p:sp>
      <p:sp>
        <p:nvSpPr>
          <p:cNvPr id="25" name="フリーフォーム 24"/>
          <p:cNvSpPr/>
          <p:nvPr/>
        </p:nvSpPr>
        <p:spPr>
          <a:xfrm rot="21529546">
            <a:off x="7260494" y="2545375"/>
            <a:ext cx="390180" cy="486627"/>
          </a:xfrm>
          <a:custGeom>
            <a:avLst/>
            <a:gdLst>
              <a:gd name="connsiteX0" fmla="*/ 0 w 390180"/>
              <a:gd name="connsiteY0" fmla="*/ 97325 h 486627"/>
              <a:gd name="connsiteX1" fmla="*/ 195090 w 390180"/>
              <a:gd name="connsiteY1" fmla="*/ 97325 h 486627"/>
              <a:gd name="connsiteX2" fmla="*/ 195090 w 390180"/>
              <a:gd name="connsiteY2" fmla="*/ 0 h 486627"/>
              <a:gd name="connsiteX3" fmla="*/ 390180 w 390180"/>
              <a:gd name="connsiteY3" fmla="*/ 243314 h 486627"/>
              <a:gd name="connsiteX4" fmla="*/ 195090 w 390180"/>
              <a:gd name="connsiteY4" fmla="*/ 486627 h 486627"/>
              <a:gd name="connsiteX5" fmla="*/ 195090 w 390180"/>
              <a:gd name="connsiteY5" fmla="*/ 389302 h 486627"/>
              <a:gd name="connsiteX6" fmla="*/ 0 w 390180"/>
              <a:gd name="connsiteY6" fmla="*/ 389302 h 486627"/>
              <a:gd name="connsiteX7" fmla="*/ 0 w 390180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80" h="486627">
                <a:moveTo>
                  <a:pt x="0" y="97325"/>
                </a:moveTo>
                <a:lnTo>
                  <a:pt x="195090" y="97325"/>
                </a:lnTo>
                <a:lnTo>
                  <a:pt x="195090" y="0"/>
                </a:lnTo>
                <a:lnTo>
                  <a:pt x="390180" y="243314"/>
                </a:lnTo>
                <a:lnTo>
                  <a:pt x="195090" y="486627"/>
                </a:lnTo>
                <a:lnTo>
                  <a:pt x="19509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17054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35200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850572" y="1931413"/>
            <a:ext cx="1731912" cy="1534900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フリーフォーム 17"/>
          <p:cNvSpPr/>
          <p:nvPr/>
        </p:nvSpPr>
        <p:spPr>
          <a:xfrm>
            <a:off x="1850572" y="3952807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316" tIns="131316" rIns="150756" bIns="1313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識別対象</a:t>
            </a:r>
            <a: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en-US" altLang="ja-JP" sz="2400" kern="1200" dirty="0" smtClean="0"/>
              <a:t>10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50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100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</p:txBody>
      </p:sp>
      <p:sp>
        <p:nvSpPr>
          <p:cNvPr id="19" name="フリーフォーム 18"/>
          <p:cNvSpPr/>
          <p:nvPr/>
        </p:nvSpPr>
        <p:spPr>
          <a:xfrm>
            <a:off x="4125859" y="2515310"/>
            <a:ext cx="447570" cy="486627"/>
          </a:xfrm>
          <a:custGeom>
            <a:avLst/>
            <a:gdLst>
              <a:gd name="connsiteX0" fmla="*/ 0 w 442299"/>
              <a:gd name="connsiteY0" fmla="*/ 97325 h 486627"/>
              <a:gd name="connsiteX1" fmla="*/ 221150 w 442299"/>
              <a:gd name="connsiteY1" fmla="*/ 97325 h 486627"/>
              <a:gd name="connsiteX2" fmla="*/ 221150 w 442299"/>
              <a:gd name="connsiteY2" fmla="*/ 0 h 486627"/>
              <a:gd name="connsiteX3" fmla="*/ 442299 w 442299"/>
              <a:gd name="connsiteY3" fmla="*/ 243314 h 486627"/>
              <a:gd name="connsiteX4" fmla="*/ 221150 w 442299"/>
              <a:gd name="connsiteY4" fmla="*/ 486627 h 486627"/>
              <a:gd name="connsiteX5" fmla="*/ 221150 w 442299"/>
              <a:gd name="connsiteY5" fmla="*/ 389302 h 486627"/>
              <a:gd name="connsiteX6" fmla="*/ 0 w 442299"/>
              <a:gd name="connsiteY6" fmla="*/ 389302 h 486627"/>
              <a:gd name="connsiteX7" fmla="*/ 0 w 442299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299" h="486627">
                <a:moveTo>
                  <a:pt x="0" y="97325"/>
                </a:moveTo>
                <a:lnTo>
                  <a:pt x="221150" y="97325"/>
                </a:lnTo>
                <a:lnTo>
                  <a:pt x="221150" y="0"/>
                </a:lnTo>
                <a:lnTo>
                  <a:pt x="442299" y="243314"/>
                </a:lnTo>
                <a:lnTo>
                  <a:pt x="221150" y="486627"/>
                </a:lnTo>
                <a:lnTo>
                  <a:pt x="22115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32690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45644" y="1778497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特徴</a:t>
            </a:r>
            <a:r>
              <a:rPr kumimoji="1" lang="en-US" altLang="ja-JP" b="1" dirty="0" smtClean="0">
                <a:solidFill>
                  <a:srgbClr val="F6882E"/>
                </a:solidFill>
              </a:rPr>
              <a:t/>
            </a:r>
            <a:br>
              <a:rPr kumimoji="1" lang="en-US" altLang="ja-JP" b="1" dirty="0" smtClean="0">
                <a:solidFill>
                  <a:srgbClr val="F6882E"/>
                </a:solidFill>
              </a:rPr>
            </a:br>
            <a:r>
              <a:rPr lang="ja-JP" altLang="en-US" b="1" dirty="0">
                <a:solidFill>
                  <a:srgbClr val="F6882E"/>
                </a:solidFill>
              </a:rPr>
              <a:t>抽出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1179288"/>
            <a:ext cx="12192000" cy="567871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985004" y="1744481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フリーフォーム 26"/>
          <p:cNvSpPr/>
          <p:nvPr/>
        </p:nvSpPr>
        <p:spPr>
          <a:xfrm>
            <a:off x="7875974" y="3855707"/>
            <a:ext cx="2025202" cy="2282625"/>
          </a:xfrm>
          <a:custGeom>
            <a:avLst/>
            <a:gdLst>
              <a:gd name="connsiteX0" fmla="*/ 0 w 2025202"/>
              <a:gd name="connsiteY0" fmla="*/ 202520 h 2282625"/>
              <a:gd name="connsiteX1" fmla="*/ 202520 w 2025202"/>
              <a:gd name="connsiteY1" fmla="*/ 0 h 2282625"/>
              <a:gd name="connsiteX2" fmla="*/ 1822682 w 2025202"/>
              <a:gd name="connsiteY2" fmla="*/ 0 h 2282625"/>
              <a:gd name="connsiteX3" fmla="*/ 2025202 w 2025202"/>
              <a:gd name="connsiteY3" fmla="*/ 202520 h 2282625"/>
              <a:gd name="connsiteX4" fmla="*/ 2025202 w 2025202"/>
              <a:gd name="connsiteY4" fmla="*/ 2080105 h 2282625"/>
              <a:gd name="connsiteX5" fmla="*/ 1822682 w 2025202"/>
              <a:gd name="connsiteY5" fmla="*/ 2282625 h 2282625"/>
              <a:gd name="connsiteX6" fmla="*/ 202520 w 2025202"/>
              <a:gd name="connsiteY6" fmla="*/ 2282625 h 2282625"/>
              <a:gd name="connsiteX7" fmla="*/ 0 w 2025202"/>
              <a:gd name="connsiteY7" fmla="*/ 2080105 h 2282625"/>
              <a:gd name="connsiteX8" fmla="*/ 0 w 2025202"/>
              <a:gd name="connsiteY8" fmla="*/ 202520 h 22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282625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2080105"/>
                </a:lnTo>
                <a:cubicBezTo>
                  <a:pt x="2025202" y="2191954"/>
                  <a:pt x="1934531" y="2282625"/>
                  <a:pt x="1822682" y="2282625"/>
                </a:cubicBezTo>
                <a:lnTo>
                  <a:pt x="202520" y="2282625"/>
                </a:lnTo>
                <a:cubicBezTo>
                  <a:pt x="90671" y="2282625"/>
                  <a:pt x="0" y="2191954"/>
                  <a:pt x="0" y="2080105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/>
              <a:t>識別クラス</a:t>
            </a:r>
            <a:r>
              <a:rPr kumimoji="1" lang="en-US" altLang="ja-JP" sz="1500" kern="1200" dirty="0" smtClean="0"/>
              <a:t/>
            </a:r>
            <a:br>
              <a:rPr kumimoji="1" lang="en-US" altLang="ja-JP" sz="1500" kern="1200" dirty="0" smtClean="0"/>
            </a:br>
            <a:r>
              <a:rPr lang="en-US" altLang="ja-JP" sz="2400" dirty="0" smtClean="0"/>
              <a:t>10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50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100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1800" kern="1200" dirty="0" smtClean="0"/>
              <a:t>識別不可</a:t>
            </a:r>
            <a:endParaRPr kumimoji="1" lang="en-US" altLang="ja-JP" sz="1800" kern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19142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チケット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3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800" b="1" dirty="0" smtClean="0">
                <a:solidFill>
                  <a:srgbClr val="F6882E"/>
                </a:solidFill>
              </a:rPr>
              <a:t>識別規則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入力データが正しいクラスに所属しているかを判別する．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この規則を作るためには，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入力データ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クラス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対</a:t>
            </a:r>
            <a:r>
              <a:rPr lang="ja-JP" altLang="en-US" sz="2400" dirty="0" smtClean="0">
                <a:solidFill>
                  <a:srgbClr val="FF0000"/>
                </a:solidFill>
              </a:rPr>
              <a:t>にした事例</a:t>
            </a:r>
            <a:r>
              <a:rPr lang="ja-JP" altLang="en-US" sz="2400" dirty="0" smtClean="0"/>
              <a:t>を多く用意し，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それらの対応関係を学習する必要がある．</a:t>
            </a:r>
            <a:endParaRPr kumimoji="1" lang="ja-JP" altLang="en-US" sz="2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26877" y="3763688"/>
            <a:ext cx="4185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学習データ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22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800" b="1" dirty="0" smtClean="0">
                <a:solidFill>
                  <a:srgbClr val="F6882E"/>
                </a:solidFill>
              </a:rPr>
              <a:t>識別規則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入力データが正しいクラスに所属しているかを判別する．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この規則を作るためには，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入力データ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クラス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対</a:t>
            </a:r>
            <a:r>
              <a:rPr lang="ja-JP" altLang="en-US" sz="2400" dirty="0" smtClean="0">
                <a:solidFill>
                  <a:srgbClr val="FF0000"/>
                </a:solidFill>
              </a:rPr>
              <a:t>にした事例</a:t>
            </a:r>
            <a:r>
              <a:rPr lang="ja-JP" altLang="en-US" sz="2400" dirty="0" smtClean="0"/>
              <a:t>を多く用意し，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それらの対応関係を学習する必要がある．</a:t>
            </a:r>
            <a:endParaRPr kumimoji="1" lang="ja-JP" altLang="en-US" sz="2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26877" y="3763688"/>
            <a:ext cx="4185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学習データ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2122984"/>
            <a:ext cx="12192000" cy="47350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60133" y="3386667"/>
            <a:ext cx="6671734" cy="130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rgbClr val="FF0000"/>
                </a:solidFill>
              </a:rPr>
              <a:t>入力データ（パターン）を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800" b="1" dirty="0" smtClean="0">
                <a:solidFill>
                  <a:srgbClr val="FF0000"/>
                </a:solidFill>
              </a:rPr>
            </a:br>
            <a:r>
              <a:rPr kumimoji="1" lang="ja-JP" altLang="en-US" sz="2800" b="1" dirty="0" smtClean="0">
                <a:solidFill>
                  <a:srgbClr val="FF0000"/>
                </a:solidFill>
              </a:rPr>
              <a:t>クラスと照らし合わせること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1921</TotalTime>
  <Words>1195</Words>
  <Application>Microsoft Office PowerPoint</Application>
  <PresentationFormat>ワイド画面</PresentationFormat>
  <Paragraphs>259</Paragraphs>
  <Slides>34</Slides>
  <Notes>17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44" baseType="lpstr">
      <vt:lpstr>Meiryo UI</vt:lpstr>
      <vt:lpstr>ＭＳ Ｐゴシック</vt:lpstr>
      <vt:lpstr>游ゴシック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Abstract</vt:lpstr>
      <vt:lpstr>第１章  はじめに</vt:lpstr>
      <vt:lpstr>パターン認識とは</vt:lpstr>
      <vt:lpstr>パターン認識とは</vt:lpstr>
      <vt:lpstr>パターン認識とは</vt:lpstr>
      <vt:lpstr>パターン認識とは</vt:lpstr>
      <vt:lpstr>パターン認識とは</vt:lpstr>
      <vt:lpstr>パターン認識とは</vt:lpstr>
      <vt:lpstr>特徴の型</vt:lpstr>
      <vt:lpstr>特徴の型</vt:lpstr>
      <vt:lpstr>特徴の型</vt:lpstr>
      <vt:lpstr>特徴の型</vt:lpstr>
      <vt:lpstr>特徴ベクトル空間と次元の呪い</vt:lpstr>
      <vt:lpstr>特徴ベクトル空間と次元の呪い</vt:lpstr>
      <vt:lpstr>特徴ベクトル空間と次元の呪い</vt:lpstr>
      <vt:lpstr>第２章  識別規則と学習法の概要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汎化能力</vt:lpstr>
      <vt:lpstr>汎化能力</vt:lpstr>
      <vt:lpstr>汎化能力</vt:lpstr>
      <vt:lpstr>汎化能力</vt:lpstr>
      <vt:lpstr>汎化能力</vt:lpstr>
      <vt:lpstr>汎化能力</vt:lpstr>
      <vt:lpstr>汎化能力</vt:lpstr>
      <vt:lpstr>汎化能力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63</cp:revision>
  <dcterms:created xsi:type="dcterms:W3CDTF">2017-05-02T17:17:21Z</dcterms:created>
  <dcterms:modified xsi:type="dcterms:W3CDTF">2017-05-22T06:15:48Z</dcterms:modified>
</cp:coreProperties>
</file>