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0" r:id="rId1"/>
  </p:sldMasterIdLst>
  <p:notesMasterIdLst>
    <p:notesMasterId r:id="rId22"/>
  </p:notesMasterIdLst>
  <p:sldIdLst>
    <p:sldId id="264" r:id="rId2"/>
    <p:sldId id="266" r:id="rId3"/>
    <p:sldId id="265" r:id="rId4"/>
    <p:sldId id="268" r:id="rId5"/>
    <p:sldId id="285" r:id="rId6"/>
    <p:sldId id="269" r:id="rId7"/>
    <p:sldId id="271" r:id="rId8"/>
    <p:sldId id="289" r:id="rId9"/>
    <p:sldId id="290" r:id="rId10"/>
    <p:sldId id="291" r:id="rId11"/>
    <p:sldId id="274" r:id="rId12"/>
    <p:sldId id="276" r:id="rId13"/>
    <p:sldId id="277" r:id="rId14"/>
    <p:sldId id="279" r:id="rId15"/>
    <p:sldId id="280" r:id="rId16"/>
    <p:sldId id="286" r:id="rId17"/>
    <p:sldId id="281" r:id="rId18"/>
    <p:sldId id="282" r:id="rId19"/>
    <p:sldId id="283" r:id="rId20"/>
    <p:sldId id="284" r:id="rId21"/>
  </p:sldIdLst>
  <p:sldSz cx="9144000" cy="6858000" type="screen4x3"/>
  <p:notesSz cx="6778625" cy="991076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xmlns:mc="http://schemas.openxmlformats.org/markup-compatibility/2006" xmlns:a14="http://schemas.microsoft.com/office/drawing/2010/main" val="FF0000" mc:Ignorable=""/>
        </p14:laserClr>
      </p:ext>
      <p:ext uri="{2FDB2607-1784-4EEB-B798-7EB5836EED8A}">
        <p14:showMediaCtrls xmlns:p14="http://schemas.microsoft.com/office/powerpoint/2010/main" val="1"/>
      </p:ext>
    </p:extLst>
  </p:showPr>
  <p:clrMru>
    <a:srgbClr xmlns:mc="http://schemas.openxmlformats.org/markup-compatibility/2006" xmlns:a14="http://schemas.microsoft.com/office/drawing/2010/main" val="BCF462" mc:Ignorable=""/>
    <a:srgbClr xmlns:mc="http://schemas.openxmlformats.org/markup-compatibility/2006" xmlns:a14="http://schemas.microsoft.com/office/drawing/2010/main" val="85ED69" mc:Ignorable=""/>
    <a:srgbClr xmlns:mc="http://schemas.openxmlformats.org/markup-compatibility/2006" xmlns:a14="http://schemas.microsoft.com/office/drawing/2010/main" val="FFFF4F" mc:Ignorable=""/>
    <a:srgbClr xmlns:mc="http://schemas.openxmlformats.org/markup-compatibility/2006" xmlns:a14="http://schemas.microsoft.com/office/drawing/2010/main" val="FFCC00" mc:Ignorable=""/>
    <a:srgbClr xmlns:mc="http://schemas.openxmlformats.org/markup-compatibility/2006" xmlns:a14="http://schemas.microsoft.com/office/drawing/2010/main" val="B8226D" mc:Ignorable=""/>
    <a:srgbClr xmlns:mc="http://schemas.openxmlformats.org/markup-compatibility/2006" xmlns:a14="http://schemas.microsoft.com/office/drawing/2010/main" val="009900" mc:Ignorable=""/>
    <a:srgbClr xmlns:mc="http://schemas.openxmlformats.org/markup-compatibility/2006" xmlns:a14="http://schemas.microsoft.com/office/drawing/2010/main" val="990033" mc:Ignorable=""/>
    <a:srgbClr xmlns:mc="http://schemas.openxmlformats.org/markup-compatibility/2006" xmlns:a14="http://schemas.microsoft.com/office/drawing/2010/main" val="663300" mc:Ignorable=""/>
    <a:srgbClr xmlns:mc="http://schemas.openxmlformats.org/markup-compatibility/2006" xmlns:a14="http://schemas.microsoft.com/office/drawing/2010/main" val="FFFFA7" mc:Ignorable=""/>
    <a:srgbClr xmlns:mc="http://schemas.openxmlformats.org/markup-compatibility/2006" xmlns:a14="http://schemas.microsoft.com/office/drawing/2010/main" val="FFFFCC"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7" autoAdjust="0"/>
    <p:restoredTop sz="81849" autoAdjust="0"/>
  </p:normalViewPr>
  <p:slideViewPr>
    <p:cSldViewPr>
      <p:cViewPr>
        <p:scale>
          <a:sx n="66" d="100"/>
          <a:sy n="66" d="100"/>
        </p:scale>
        <p:origin x="-1446" y="-12"/>
      </p:cViewPr>
      <p:guideLst>
        <p:guide orient="horz" pos="2160"/>
        <p:guide pos="2880"/>
      </p:guideLst>
    </p:cSldViewPr>
  </p:slideViewPr>
  <p:notesTextViewPr>
    <p:cViewPr>
      <p:scale>
        <a:sx n="75" d="100"/>
        <a:sy n="7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7404" cy="495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5123" name="Rectangle 3"/>
          <p:cNvSpPr>
            <a:spLocks noGrp="1" noChangeArrowheads="1"/>
          </p:cNvSpPr>
          <p:nvPr>
            <p:ph type="dt" idx="1"/>
          </p:nvPr>
        </p:nvSpPr>
        <p:spPr bwMode="auto">
          <a:xfrm>
            <a:off x="3839652" y="0"/>
            <a:ext cx="2937404" cy="495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5124" name="Rectangle 4"/>
          <p:cNvSpPr>
            <a:spLocks noGrp="1" noRot="1" noChangeAspect="1" noChangeArrowheads="1" noTextEdit="1"/>
          </p:cNvSpPr>
          <p:nvPr>
            <p:ph type="sldImg" idx="2"/>
          </p:nvPr>
        </p:nvSpPr>
        <p:spPr bwMode="auto">
          <a:xfrm>
            <a:off x="912813" y="742950"/>
            <a:ext cx="4953000" cy="3716338"/>
          </a:xfrm>
          <a:prstGeom prst="rect">
            <a:avLst/>
          </a:prstGeom>
          <a:noFill/>
          <a:ln w="9525">
            <a:solidFill>
              <a:srgbClr xmlns:mc="http://schemas.openxmlformats.org/markup-compatibility/2006" xmlns:a14="http://schemas.microsoft.com/office/drawing/2010/main" val="000000" mc:Ignorable=""/>
            </a:solidFill>
            <a:miter lim="800000"/>
            <a:headEnd/>
            <a:tailEnd/>
          </a:ln>
          <a:effectLst/>
        </p:spPr>
      </p:sp>
      <p:sp>
        <p:nvSpPr>
          <p:cNvPr id="5125" name="Rectangle 5"/>
          <p:cNvSpPr>
            <a:spLocks noGrp="1" noChangeArrowheads="1"/>
          </p:cNvSpPr>
          <p:nvPr>
            <p:ph type="body" sz="quarter" idx="3"/>
          </p:nvPr>
        </p:nvSpPr>
        <p:spPr bwMode="auto">
          <a:xfrm>
            <a:off x="677863" y="4707613"/>
            <a:ext cx="5422900" cy="445984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126" name="Rectangle 6"/>
          <p:cNvSpPr>
            <a:spLocks noGrp="1" noChangeArrowheads="1"/>
          </p:cNvSpPr>
          <p:nvPr>
            <p:ph type="ftr" sz="quarter" idx="4"/>
          </p:nvPr>
        </p:nvSpPr>
        <p:spPr bwMode="auto">
          <a:xfrm>
            <a:off x="0" y="9413505"/>
            <a:ext cx="2937404" cy="495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5127" name="Rectangle 7"/>
          <p:cNvSpPr>
            <a:spLocks noGrp="1" noChangeArrowheads="1"/>
          </p:cNvSpPr>
          <p:nvPr>
            <p:ph type="sldNum" sz="quarter" idx="5"/>
          </p:nvPr>
        </p:nvSpPr>
        <p:spPr bwMode="auto">
          <a:xfrm>
            <a:off x="3839652" y="9413505"/>
            <a:ext cx="2937404" cy="495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4F064E-9E56-45D6-A87E-C77B0B4CFD7E}" type="slidenum">
              <a:rPr lang="en-US" altLang="ja-JP"/>
              <a:pPr/>
              <a:t>‹#›</a:t>
            </a:fld>
            <a:endParaRPr lang="en-US" altLang="ja-JP"/>
          </a:p>
        </p:txBody>
      </p:sp>
    </p:spTree>
    <p:extLst>
      <p:ext uri="{BB962C8B-B14F-4D97-AF65-F5344CB8AC3E}">
        <p14:creationId xmlns:p14="http://schemas.microsoft.com/office/powerpoint/2010/main" val="13802919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２つのハブ（</a:t>
            </a:r>
            <a:r>
              <a:rPr kumimoji="1" lang="en-US" altLang="ja-JP" dirty="0" smtClean="0"/>
              <a:t>Los</a:t>
            </a:r>
            <a:r>
              <a:rPr kumimoji="1" lang="ja-JP" altLang="en-US" dirty="0" smtClean="0"/>
              <a:t>と</a:t>
            </a:r>
            <a:r>
              <a:rPr kumimoji="1" lang="en-US" altLang="ja-JP" dirty="0" smtClean="0"/>
              <a:t>NY</a:t>
            </a:r>
            <a:r>
              <a:rPr kumimoji="1" lang="ja-JP" altLang="en-US" dirty="0" smtClean="0"/>
              <a:t>）</a:t>
            </a:r>
            <a:endParaRPr kumimoji="1" lang="en-US" altLang="ja-JP" dirty="0" smtClean="0"/>
          </a:p>
          <a:p>
            <a:r>
              <a:rPr kumimoji="1" lang="ja-JP" altLang="en-US" dirty="0" smtClean="0"/>
              <a:t>ハブが出発地もしくは行き先ならラッキー</a:t>
            </a:r>
            <a:r>
              <a:rPr lang="ja-JP" altLang="en-US" dirty="0" smtClean="0"/>
              <a:t>（いっぱい便もありそうだし）</a:t>
            </a:r>
            <a:endParaRPr lang="en-US" altLang="ja-JP" dirty="0" smtClean="0"/>
          </a:p>
          <a:p>
            <a:endParaRPr lang="en-US" altLang="ja-JP"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smtClean="0"/>
              <a:t>だけど、</a:t>
            </a:r>
            <a:r>
              <a:rPr kumimoji="1" lang="en-US" altLang="ja-JP" dirty="0" smtClean="0"/>
              <a:t>Denver</a:t>
            </a:r>
            <a:r>
              <a:rPr kumimoji="1" lang="ja-JP" altLang="en-US" dirty="0" smtClean="0"/>
              <a:t>から</a:t>
            </a:r>
            <a:r>
              <a:rPr kumimoji="1" lang="en-US" altLang="ja-JP" dirty="0" smtClean="0"/>
              <a:t>Houston</a:t>
            </a:r>
            <a:r>
              <a:rPr kumimoji="1" lang="ja-JP" altLang="en-US" dirty="0" err="1" smtClean="0"/>
              <a:t>への</a:t>
            </a:r>
            <a:r>
              <a:rPr kumimoji="1" lang="ja-JP" altLang="en-US" dirty="0" smtClean="0"/>
              <a:t>道は直行便もなくて、何回も乗り換えなくてはいけない</a:t>
            </a:r>
            <a:endParaRPr kumimoji="1" lang="en-US" altLang="ja-JP" dirty="0" smtClean="0"/>
          </a:p>
          <a:p>
            <a:endParaRPr lang="en-US" altLang="ja-JP" dirty="0" smtClean="0"/>
          </a:p>
          <a:p>
            <a:r>
              <a:rPr lang="ja-JP" altLang="en-US" dirty="0" smtClean="0"/>
              <a:t>飛行機会社にとっては、こういうルートネットワークは最もメンテもコーディネイトもしやすい。</a:t>
            </a:r>
            <a:endParaRPr lang="en-US" altLang="ja-JP" dirty="0" smtClean="0"/>
          </a:p>
          <a:p>
            <a:r>
              <a:rPr kumimoji="1" lang="ja-JP" altLang="en-US" dirty="0" smtClean="0"/>
              <a:t>良いサービス施設</a:t>
            </a:r>
            <a:r>
              <a:rPr lang="ja-JP" altLang="en-US" dirty="0" smtClean="0"/>
              <a:t>や陸上スタッフは全てではなくハブにあればいい</a:t>
            </a:r>
            <a:endParaRPr lang="en-US" altLang="ja-JP" dirty="0" smtClean="0"/>
          </a:p>
          <a:p>
            <a:r>
              <a:rPr kumimoji="1" lang="ja-JP" altLang="en-US" dirty="0" smtClean="0"/>
              <a:t>実際の距離より多くの距離を飛ばなきゃいけないけど、運航コストが低い</a:t>
            </a:r>
            <a:endParaRPr kumimoji="1" lang="en-US" altLang="ja-JP" dirty="0" smtClean="0"/>
          </a:p>
          <a:p>
            <a:r>
              <a:rPr lang="ja-JP" altLang="en-US" dirty="0" smtClean="0"/>
              <a:t>　飛行機会社側の目線</a:t>
            </a:r>
            <a:endParaRPr lang="en-US" altLang="ja-JP" dirty="0" smtClean="0"/>
          </a:p>
          <a:p>
            <a:r>
              <a:rPr kumimoji="1" lang="ja-JP" altLang="en-US" dirty="0" smtClean="0"/>
              <a:t>だけど乗客からしてみれば不便極まりない！（まあチケットは安いだろうけど）</a:t>
            </a:r>
            <a:endParaRPr kumimoji="1" lang="en-US" altLang="ja-JP" dirty="0" smtClean="0"/>
          </a:p>
          <a:p>
            <a:endParaRPr kumimoji="1" lang="en-US" altLang="ja-JP"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smtClean="0"/>
              <a:t>それに対して</a:t>
            </a:r>
            <a:r>
              <a:rPr kumimoji="1" lang="en-US" altLang="ja-JP" dirty="0" smtClean="0"/>
              <a:t>Fig.8</a:t>
            </a:r>
            <a:r>
              <a:rPr kumimoji="1" lang="ja-JP" altLang="en-US" dirty="0" smtClean="0"/>
              <a:t>は便利、だけど高い！</a:t>
            </a:r>
          </a:p>
          <a:p>
            <a:endParaRPr kumimoji="1"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8</a:t>
            </a:fld>
            <a:endParaRPr lang="en-US" altLang="ja-JP"/>
          </a:p>
        </p:txBody>
      </p:sp>
    </p:spTree>
    <p:extLst>
      <p:ext uri="{BB962C8B-B14F-4D97-AF65-F5344CB8AC3E}">
        <p14:creationId xmlns:p14="http://schemas.microsoft.com/office/powerpoint/2010/main" val="3627753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たとえ実際に</a:t>
            </a:r>
            <a:r>
              <a:rPr kumimoji="1" lang="en-US" altLang="ja-JP" dirty="0" smtClean="0"/>
              <a:t>1</a:t>
            </a:r>
            <a:r>
              <a:rPr kumimoji="1" lang="ja-JP" altLang="en-US" dirty="0" err="1" smtClean="0"/>
              <a:t>つしか</a:t>
            </a:r>
            <a:r>
              <a:rPr kumimoji="1" lang="ja-JP" altLang="en-US" dirty="0" smtClean="0"/>
              <a:t>実行しないにせよ、複数の最適解の知識があることは有益（選べるしね！）</a:t>
            </a:r>
            <a:endParaRPr kumimoji="1" lang="en-US" altLang="ja-JP" dirty="0" smtClean="0"/>
          </a:p>
          <a:p>
            <a:endParaRPr kumimoji="1" lang="en-US" altLang="ja-JP" dirty="0" smtClean="0"/>
          </a:p>
          <a:p>
            <a:endParaRPr lang="en-US" altLang="ja-JP" dirty="0" smtClean="0"/>
          </a:p>
          <a:p>
            <a:r>
              <a:rPr lang="ja-JP" altLang="en-US" dirty="0" smtClean="0"/>
              <a:t>たとえ実際に</a:t>
            </a:r>
            <a:r>
              <a:rPr lang="en-US" altLang="ja-JP" dirty="0" smtClean="0"/>
              <a:t>1</a:t>
            </a:r>
            <a:r>
              <a:rPr lang="ja-JP" altLang="en-US" dirty="0" err="1" smtClean="0"/>
              <a:t>つしか</a:t>
            </a:r>
            <a:r>
              <a:rPr lang="ja-JP" altLang="en-US" dirty="0" smtClean="0"/>
              <a:t>実行しないにせよ、複数の最適解の知識があることはデザイナーには有益（選べる</a:t>
            </a:r>
            <a:endParaRPr lang="en-US" altLang="ja-JP" dirty="0" smtClean="0"/>
          </a:p>
          <a:p>
            <a:endParaRPr lang="en-US" altLang="ja-JP" dirty="0" smtClean="0"/>
          </a:p>
          <a:p>
            <a:r>
              <a:rPr lang="ja-JP" altLang="en-US" dirty="0" smtClean="0"/>
              <a:t>多目的最適化破綻目的最適化よりも複雑だけど、</a:t>
            </a:r>
            <a:endParaRPr lang="en-US" altLang="ja-JP" dirty="0" smtClean="0"/>
          </a:p>
          <a:p>
            <a:endParaRPr lang="en-US" altLang="ja-JP" dirty="0" smtClean="0"/>
          </a:p>
          <a:p>
            <a:r>
              <a:rPr lang="ja-JP" altLang="en-US" dirty="0" smtClean="0"/>
              <a:t>複数のシミュレーションを回さなくてすむし、人工的な訂正がいらないし</a:t>
            </a:r>
            <a:r>
              <a:rPr lang="en-US" altLang="ja-JP" dirty="0" smtClean="0"/>
              <a:t>…</a:t>
            </a:r>
          </a:p>
          <a:p>
            <a:endParaRPr lang="en-US" altLang="ja-JP" dirty="0" smtClean="0"/>
          </a:p>
          <a:p>
            <a:r>
              <a:rPr lang="ja-JP" altLang="en-US" dirty="0" smtClean="0"/>
              <a:t>そういった面でも支配の概念は、障害のうちのいくつかを克服し、</a:t>
            </a:r>
          </a:p>
          <a:p>
            <a:r>
              <a:rPr lang="ja-JP" altLang="en-US" dirty="0" smtClean="0"/>
              <a:t>かつユーザに多数の目的を扱う実際的な手段</a:t>
            </a:r>
          </a:p>
          <a:p>
            <a:r>
              <a:rPr lang="en-US" altLang="ja-JP" dirty="0" smtClean="0"/>
              <a:t>(</a:t>
            </a:r>
            <a:r>
              <a:rPr lang="ja-JP" altLang="en-US" dirty="0" smtClean="0"/>
              <a:t>過去に達成するのには可能でなかった問題</a:t>
            </a:r>
            <a:r>
              <a:rPr lang="en-US" altLang="ja-JP" dirty="0" smtClean="0"/>
              <a:t>)</a:t>
            </a:r>
            <a:r>
              <a:rPr lang="ja-JP" altLang="en-US" dirty="0" smtClean="0"/>
              <a:t>を</a:t>
            </a:r>
          </a:p>
          <a:p>
            <a:r>
              <a:rPr lang="ja-JP" altLang="en-US" dirty="0" smtClean="0"/>
              <a:t>与えるのを支援します。　（</a:t>
            </a:r>
            <a:r>
              <a:rPr lang="en-US" altLang="ja-JP" dirty="0" err="1" smtClean="0"/>
              <a:t>livedoor</a:t>
            </a:r>
            <a:r>
              <a:rPr lang="en-US" altLang="ja-JP" dirty="0" smtClean="0"/>
              <a:t>)</a:t>
            </a:r>
          </a:p>
          <a:p>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19</a:t>
            </a:fld>
            <a:endParaRPr lang="en-US" altLang="ja-JP"/>
          </a:p>
        </p:txBody>
      </p:sp>
    </p:spTree>
    <p:extLst>
      <p:ext uri="{BB962C8B-B14F-4D97-AF65-F5344CB8AC3E}">
        <p14:creationId xmlns:p14="http://schemas.microsoft.com/office/powerpoint/2010/main" val="392636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Ⅰ</a:t>
            </a:r>
            <a:r>
              <a:rPr lang="ja-JP" altLang="en-US" dirty="0" smtClean="0"/>
              <a:t>→</a:t>
            </a:r>
            <a:r>
              <a:rPr lang="en-US" altLang="ja-JP" dirty="0" smtClean="0"/>
              <a:t>d</a:t>
            </a:r>
            <a:r>
              <a:rPr lang="ja-JP" altLang="en-US" dirty="0" smtClean="0"/>
              <a:t>と</a:t>
            </a:r>
            <a:r>
              <a:rPr lang="en-US" altLang="ja-JP" dirty="0" smtClean="0"/>
              <a:t>l</a:t>
            </a:r>
            <a:r>
              <a:rPr lang="ja-JP" altLang="en-US" dirty="0" smtClean="0"/>
              <a:t>を小さくすればするほど満たされるけど、そうすると硬さが足りなくてたわみがおおきくなってしまう。</a:t>
            </a:r>
            <a:endParaRPr lang="en-US" altLang="ja-JP" dirty="0" smtClean="0"/>
          </a:p>
          <a:p>
            <a:r>
              <a:rPr lang="en-US" altLang="ja-JP" dirty="0" smtClean="0"/>
              <a:t>Ⅱ</a:t>
            </a:r>
            <a:r>
              <a:rPr lang="ja-JP" altLang="en-US" dirty="0" smtClean="0"/>
              <a:t>→直径を太くしたほうがいいけど・・・重くなるよね</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9</a:t>
            </a:fld>
            <a:endParaRPr lang="en-US" altLang="ja-JP"/>
          </a:p>
        </p:txBody>
      </p:sp>
    </p:spTree>
    <p:extLst>
      <p:ext uri="{BB962C8B-B14F-4D97-AF65-F5344CB8AC3E}">
        <p14:creationId xmlns:p14="http://schemas.microsoft.com/office/powerpoint/2010/main" val="395543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10</a:t>
            </a:fld>
            <a:endParaRPr lang="en-US" altLang="ja-JP"/>
          </a:p>
        </p:txBody>
      </p:sp>
    </p:spTree>
    <p:extLst>
      <p:ext uri="{BB962C8B-B14F-4D97-AF65-F5344CB8AC3E}">
        <p14:creationId xmlns:p14="http://schemas.microsoft.com/office/powerpoint/2010/main" val="234523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11</a:t>
            </a:fld>
            <a:endParaRPr lang="en-US" altLang="ja-JP"/>
          </a:p>
        </p:txBody>
      </p:sp>
    </p:spTree>
    <p:extLst>
      <p:ext uri="{BB962C8B-B14F-4D97-AF65-F5344CB8AC3E}">
        <p14:creationId xmlns:p14="http://schemas.microsoft.com/office/powerpoint/2010/main" val="117663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ja-JP" dirty="0" smtClean="0"/>
              <a:t>2.4.6</a:t>
            </a:r>
            <a:r>
              <a:rPr lang="ja-JP" altLang="en-US" dirty="0" smtClean="0"/>
              <a:t>章でどうやって非支配解集合を</a:t>
            </a:r>
            <a:r>
              <a:rPr lang="en-US" altLang="ja-JP" dirty="0" smtClean="0"/>
              <a:t>identify</a:t>
            </a:r>
            <a:r>
              <a:rPr lang="ja-JP" altLang="en-US" dirty="0" smtClean="0"/>
              <a:t>するかを述べるよ。</a:t>
            </a:r>
            <a:endParaRPr kumimoji="1" lang="ja-JP" altLang="en-US" dirty="0" smtClean="0"/>
          </a:p>
          <a:p>
            <a:r>
              <a:rPr kumimoji="1" lang="ja-JP" altLang="en-US" dirty="0" smtClean="0"/>
              <a:t>非支配解と被支配解の面白い観察をするよ。</a:t>
            </a:r>
            <a:endParaRPr kumimoji="1" lang="en-US" altLang="ja-JP" dirty="0" smtClean="0"/>
          </a:p>
          <a:p>
            <a:r>
              <a:rPr kumimoji="1" lang="en-US" altLang="ja-JP" dirty="0" smtClean="0"/>
              <a:t>Fig.11</a:t>
            </a:r>
            <a:r>
              <a:rPr kumimoji="1" lang="ja-JP" altLang="en-US" dirty="0" smtClean="0"/>
              <a:t>の</a:t>
            </a:r>
            <a:r>
              <a:rPr kumimoji="1" lang="en-US" altLang="ja-JP" dirty="0" smtClean="0"/>
              <a:t>D</a:t>
            </a:r>
            <a:r>
              <a:rPr lang="ja-JP" altLang="en-US" dirty="0" smtClean="0"/>
              <a:t>と</a:t>
            </a:r>
            <a:r>
              <a:rPr lang="en-US" altLang="ja-JP" dirty="0" smtClean="0"/>
              <a:t>E</a:t>
            </a:r>
            <a:r>
              <a:rPr lang="ja-JP" altLang="en-US" dirty="0" smtClean="0"/>
              <a:t>を比べると、</a:t>
            </a:r>
            <a:r>
              <a:rPr lang="en-US" altLang="ja-JP" dirty="0" smtClean="0"/>
              <a:t>E</a:t>
            </a:r>
            <a:r>
              <a:rPr lang="ja-JP" altLang="en-US" dirty="0" smtClean="0"/>
              <a:t>は</a:t>
            </a:r>
            <a:r>
              <a:rPr lang="en-US" altLang="ja-JP" dirty="0" smtClean="0"/>
              <a:t>D</a:t>
            </a:r>
            <a:r>
              <a:rPr lang="ja-JP" altLang="en-US" dirty="0" smtClean="0"/>
              <a:t>に目的関数</a:t>
            </a:r>
            <a:r>
              <a:rPr lang="en-US" altLang="ja-JP" dirty="0" smtClean="0"/>
              <a:t>1</a:t>
            </a:r>
            <a:r>
              <a:rPr lang="ja-JP" altLang="en-US" dirty="0" smtClean="0"/>
              <a:t>では劣っているけど</a:t>
            </a:r>
            <a:r>
              <a:rPr lang="en-US" altLang="ja-JP" dirty="0" smtClean="0"/>
              <a:t>2</a:t>
            </a:r>
            <a:r>
              <a:rPr lang="ja-JP" altLang="en-US" dirty="0" smtClean="0"/>
              <a:t>では勝っている</a:t>
            </a:r>
            <a:endParaRPr lang="en-US" altLang="ja-JP" dirty="0" smtClean="0"/>
          </a:p>
          <a:p>
            <a:endParaRPr kumimoji="1" lang="en-US" altLang="ja-JP" dirty="0" smtClean="0"/>
          </a:p>
          <a:p>
            <a:r>
              <a:rPr lang="ja-JP" altLang="en-US" dirty="0" smtClean="0"/>
              <a:t>他の解がなかったら</a:t>
            </a:r>
            <a:r>
              <a:rPr lang="en-US" altLang="ja-JP" dirty="0" smtClean="0"/>
              <a:t>E</a:t>
            </a:r>
            <a:r>
              <a:rPr lang="ja-JP" altLang="en-US" dirty="0" smtClean="0"/>
              <a:t>を</a:t>
            </a:r>
            <a:r>
              <a:rPr lang="en-US" altLang="ja-JP" dirty="0" smtClean="0"/>
              <a:t>D</a:t>
            </a:r>
            <a:r>
              <a:rPr lang="ja-JP" altLang="en-US" dirty="0" smtClean="0"/>
              <a:t>と一緒のグループに入れたくなるよね。</a:t>
            </a:r>
            <a:endParaRPr lang="en-US" altLang="ja-JP" dirty="0" smtClean="0"/>
          </a:p>
          <a:p>
            <a:r>
              <a:rPr kumimoji="1" lang="ja-JP" altLang="en-US" dirty="0" smtClean="0"/>
              <a:t>でも</a:t>
            </a:r>
            <a:r>
              <a:rPr kumimoji="1" lang="en-US" altLang="ja-JP" dirty="0" smtClean="0"/>
              <a:t>C</a:t>
            </a:r>
            <a:r>
              <a:rPr kumimoji="1" lang="ja-JP" altLang="en-US" dirty="0" smtClean="0"/>
              <a:t>が現れたら、</a:t>
            </a:r>
            <a:r>
              <a:rPr lang="en-US" altLang="ja-JP" dirty="0" smtClean="0"/>
              <a:t>C</a:t>
            </a:r>
            <a:r>
              <a:rPr lang="ja-JP" altLang="en-US" dirty="0" smtClean="0"/>
              <a:t>と</a:t>
            </a:r>
            <a:r>
              <a:rPr lang="en-US" altLang="ja-JP" dirty="0" smtClean="0"/>
              <a:t>D</a:t>
            </a:r>
            <a:r>
              <a:rPr lang="ja-JP" altLang="en-US" dirty="0" smtClean="0"/>
              <a:t>は互いに非支配の関係だけど、</a:t>
            </a:r>
            <a:r>
              <a:rPr kumimoji="1" lang="en-US" altLang="ja-JP" dirty="0" smtClean="0"/>
              <a:t>E</a:t>
            </a:r>
            <a:r>
              <a:rPr kumimoji="1" lang="ja-JP" altLang="en-US" dirty="0" err="1" smtClean="0"/>
              <a:t>は披</a:t>
            </a:r>
            <a:r>
              <a:rPr kumimoji="1" lang="ja-JP" altLang="en-US" dirty="0" smtClean="0"/>
              <a:t>支配解ですわ。</a:t>
            </a:r>
            <a:endParaRPr kumimoji="1" lang="en-US" altLang="ja-JP" dirty="0" smtClean="0"/>
          </a:p>
          <a:p>
            <a:endParaRPr lang="en-US" altLang="ja-JP" dirty="0" smtClean="0"/>
          </a:p>
          <a:p>
            <a:r>
              <a:rPr kumimoji="1" lang="ja-JP" altLang="en-US" dirty="0" smtClean="0"/>
              <a:t>つまり、非支配解集合は他の全ての解</a:t>
            </a:r>
            <a:r>
              <a:rPr kumimoji="1" lang="en-US" altLang="ja-JP" dirty="0" smtClean="0"/>
              <a:t>X</a:t>
            </a:r>
            <a:r>
              <a:rPr kumimoji="1" lang="ja-JP" altLang="en-US" dirty="0" smtClean="0"/>
              <a:t>と比べなければならない。</a:t>
            </a:r>
            <a:endParaRPr kumimoji="1" lang="en-US" altLang="ja-JP" dirty="0" smtClean="0"/>
          </a:p>
          <a:p>
            <a:endParaRPr lang="en-US" altLang="ja-JP" dirty="0" smtClean="0"/>
          </a:p>
          <a:p>
            <a:r>
              <a:rPr lang="ja-JP" altLang="en-US" dirty="0" smtClean="0"/>
              <a:t>特に、以下の</a:t>
            </a:r>
            <a:r>
              <a:rPr lang="en-US" altLang="ja-JP" dirty="0" smtClean="0"/>
              <a:t>2</a:t>
            </a:r>
            <a:r>
              <a:rPr lang="ja-JP" altLang="en-US" dirty="0" smtClean="0"/>
              <a:t>点を満たしてなければ非支配解とはいえない。</a:t>
            </a:r>
            <a:endParaRPr lang="en-US" altLang="ja-JP" dirty="0" smtClean="0"/>
          </a:p>
          <a:p>
            <a:endParaRPr kumimoji="1" lang="en-US" altLang="ja-JP" dirty="0" smtClean="0"/>
          </a:p>
          <a:p>
            <a:r>
              <a:rPr lang="ja-JP" altLang="en-US" dirty="0" smtClean="0"/>
              <a:t>１．</a:t>
            </a:r>
            <a:r>
              <a:rPr lang="en-US" altLang="ja-JP" dirty="0" smtClean="0"/>
              <a:t>P1</a:t>
            </a:r>
            <a:r>
              <a:rPr lang="ja-JP" altLang="en-US" dirty="0" smtClean="0"/>
              <a:t>内のどの</a:t>
            </a:r>
            <a:r>
              <a:rPr lang="en-US" altLang="ja-JP" dirty="0" smtClean="0"/>
              <a:t>2</a:t>
            </a:r>
            <a:r>
              <a:rPr lang="ja-JP" altLang="en-US" dirty="0" err="1" smtClean="0"/>
              <a:t>つの</a:t>
            </a:r>
            <a:r>
              <a:rPr lang="ja-JP" altLang="en-US" dirty="0" smtClean="0"/>
              <a:t>解も、互いに非支配の関係にあること</a:t>
            </a:r>
            <a:endParaRPr lang="en-US" altLang="ja-JP" dirty="0" smtClean="0"/>
          </a:p>
          <a:p>
            <a:r>
              <a:rPr kumimoji="1" lang="ja-JP" altLang="en-US" dirty="0" smtClean="0"/>
              <a:t>２．</a:t>
            </a:r>
            <a:r>
              <a:rPr kumimoji="1" lang="en-US" altLang="ja-JP" dirty="0" smtClean="0"/>
              <a:t>P1</a:t>
            </a:r>
            <a:r>
              <a:rPr kumimoji="1" lang="ja-JP" altLang="en-US" dirty="0" smtClean="0"/>
              <a:t>に属さない全ての解は、少なくとも</a:t>
            </a:r>
            <a:r>
              <a:rPr kumimoji="1" lang="en-US" altLang="ja-JP" dirty="0" smtClean="0"/>
              <a:t>1</a:t>
            </a:r>
            <a:r>
              <a:rPr kumimoji="1" lang="ja-JP" altLang="en-US" dirty="0" err="1" smtClean="0"/>
              <a:t>つの</a:t>
            </a:r>
            <a:r>
              <a:rPr kumimoji="1" lang="en-US" altLang="ja-JP" dirty="0" smtClean="0"/>
              <a:t>P1</a:t>
            </a:r>
            <a:r>
              <a:rPr kumimoji="1" lang="ja-JP" altLang="en-US" dirty="0" smtClean="0"/>
              <a:t>の解に支配されていなければならない</a:t>
            </a:r>
          </a:p>
          <a:p>
            <a:endParaRPr kumimoji="1" lang="en-US" altLang="ja-JP" dirty="0" smtClean="0"/>
          </a:p>
          <a:p>
            <a:r>
              <a:rPr lang="ja-JP" altLang="en-US" dirty="0" smtClean="0"/>
              <a:t>多目的問題の探索領域は２つの</a:t>
            </a:r>
            <a:r>
              <a:rPr lang="en-US" altLang="ja-JP" dirty="0" smtClean="0"/>
              <a:t>overlap</a:t>
            </a:r>
            <a:r>
              <a:rPr lang="ja-JP" altLang="en-US" dirty="0" smtClean="0"/>
              <a:t>しない領域に分けることができる</a:t>
            </a:r>
            <a:endParaRPr lang="en-US" altLang="ja-JP" dirty="0" smtClean="0"/>
          </a:p>
          <a:p>
            <a:r>
              <a:rPr lang="ja-JP" altLang="en-US" dirty="0" smtClean="0"/>
              <a:t>・最適と最適でないとこ。</a:t>
            </a:r>
            <a:endParaRPr lang="en-US" altLang="ja-JP" dirty="0" smtClean="0"/>
          </a:p>
          <a:p>
            <a:endParaRPr lang="en-US" altLang="ja-JP" dirty="0" smtClean="0"/>
          </a:p>
          <a:p>
            <a:r>
              <a:rPr lang="ja-JP" altLang="en-US" dirty="0" smtClean="0"/>
              <a:t>さっきは</a:t>
            </a:r>
            <a:r>
              <a:rPr lang="en-US" altLang="ja-JP" dirty="0" smtClean="0"/>
              <a:t>2</a:t>
            </a:r>
            <a:r>
              <a:rPr lang="ja-JP" altLang="en-US" dirty="0" err="1" smtClean="0"/>
              <a:t>つの</a:t>
            </a:r>
            <a:r>
              <a:rPr lang="ja-JP" altLang="en-US" dirty="0" smtClean="0"/>
              <a:t>目的について説明したけど、２つ以上のもっと多い目的の中でも同じ。</a:t>
            </a:r>
            <a:endParaRPr lang="en-US" altLang="ja-JP" dirty="0" smtClean="0"/>
          </a:p>
          <a:p>
            <a:endParaRPr lang="en-US" altLang="ja-JP" dirty="0" smtClean="0"/>
          </a:p>
          <a:p>
            <a:r>
              <a:rPr lang="ja-JP" altLang="en-US" dirty="0" smtClean="0"/>
              <a:t>競合する目的関数同士の場合、通常最適解集合には</a:t>
            </a:r>
            <a:r>
              <a:rPr lang="en-US" altLang="ja-JP" dirty="0" smtClean="0"/>
              <a:t>1</a:t>
            </a:r>
            <a:r>
              <a:rPr lang="ja-JP" altLang="en-US" dirty="0" smtClean="0"/>
              <a:t>つ以上の解がある。</a:t>
            </a:r>
            <a:endParaRPr lang="en-US" altLang="ja-JP" dirty="0" smtClean="0"/>
          </a:p>
          <a:p>
            <a:endParaRPr lang="en-US" altLang="ja-JP" dirty="0" smtClean="0"/>
          </a:p>
          <a:p>
            <a:r>
              <a:rPr lang="en-US" altLang="ja-JP" dirty="0" smtClean="0"/>
              <a:t>Fig.11</a:t>
            </a:r>
            <a:r>
              <a:rPr lang="ja-JP" altLang="en-US" dirty="0" err="1" smtClean="0"/>
              <a:t>のように</a:t>
            </a:r>
            <a:r>
              <a:rPr lang="ja-JP" altLang="en-US" dirty="0" smtClean="0"/>
              <a:t>たくさんパレート最適解があると、ある解を問題の追加的な情報なしに他の解に勝っているとするのが難しい</a:t>
            </a:r>
            <a:endParaRPr lang="en-US" altLang="ja-JP" dirty="0" smtClean="0"/>
          </a:p>
          <a:p>
            <a:endParaRPr lang="en-US" altLang="ja-JP" dirty="0" smtClean="0"/>
          </a:p>
          <a:p>
            <a:r>
              <a:rPr lang="ja-JP" altLang="en-US" dirty="0" smtClean="0"/>
              <a:t>もし</a:t>
            </a:r>
            <a:r>
              <a:rPr lang="en-US" altLang="ja-JP" dirty="0" smtClean="0"/>
              <a:t>higher level</a:t>
            </a:r>
            <a:r>
              <a:rPr lang="ja-JP" altLang="en-US" dirty="0" smtClean="0"/>
              <a:t>の情報が満足に使えるなら、バイアスのある探索（８．６以降で言うよ）が使える</a:t>
            </a:r>
            <a:endParaRPr lang="en-US" altLang="ja-JP" dirty="0" smtClean="0"/>
          </a:p>
          <a:p>
            <a:r>
              <a:rPr lang="ja-JP" altLang="en-US" dirty="0" smtClean="0"/>
              <a:t>でももしそういうのがないんだったら、全ての最適解が等しく重要。</a:t>
            </a:r>
            <a:endParaRPr lang="en-US" altLang="ja-JP" dirty="0" smtClean="0"/>
          </a:p>
          <a:p>
            <a:endParaRPr lang="en-US" altLang="ja-JP" dirty="0" smtClean="0"/>
          </a:p>
          <a:p>
            <a:r>
              <a:rPr lang="ja-JP" altLang="en-US" dirty="0" smtClean="0"/>
              <a:t>だから多目的最適化には</a:t>
            </a:r>
            <a:r>
              <a:rPr lang="en-US" altLang="ja-JP" dirty="0" smtClean="0"/>
              <a:t>2</a:t>
            </a:r>
            <a:r>
              <a:rPr lang="ja-JP" altLang="en-US" dirty="0" err="1" smtClean="0"/>
              <a:t>つの</a:t>
            </a:r>
            <a:r>
              <a:rPr lang="ja-JP" altLang="en-US" dirty="0" smtClean="0"/>
              <a:t>ゴールがあると推測されるよ。</a:t>
            </a:r>
            <a:endParaRPr lang="en-US" altLang="ja-JP" dirty="0" smtClean="0"/>
          </a:p>
          <a:p>
            <a:r>
              <a:rPr lang="en-US" altLang="ja-JP" dirty="0" smtClean="0"/>
              <a:t>1.</a:t>
            </a:r>
            <a:r>
              <a:rPr lang="ja-JP" altLang="en-US" dirty="0" smtClean="0"/>
              <a:t>できるだけパレート最適フロントに近い解を探索すること</a:t>
            </a:r>
            <a:endParaRPr lang="en-US" altLang="ja-JP" dirty="0" smtClean="0"/>
          </a:p>
          <a:p>
            <a:r>
              <a:rPr lang="en-US" altLang="ja-JP" dirty="0" smtClean="0"/>
              <a:t>2.</a:t>
            </a:r>
            <a:r>
              <a:rPr lang="ja-JP" altLang="en-US" dirty="0" smtClean="0"/>
              <a:t>できるだけ多様性を持って最適解集合を探索すること　</a:t>
            </a:r>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12</a:t>
            </a:fld>
            <a:endParaRPr lang="en-US" altLang="ja-JP"/>
          </a:p>
        </p:txBody>
      </p:sp>
    </p:spTree>
    <p:extLst>
      <p:ext uri="{BB962C8B-B14F-4D97-AF65-F5344CB8AC3E}">
        <p14:creationId xmlns:p14="http://schemas.microsoft.com/office/powerpoint/2010/main" val="3108367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つ目のゴールはどんな最適化タスクにも共通の義務的な（強制的な）もの。本当に最適じゃないとこに収束した解は必要ないからね。シングルともおんなじね。</a:t>
            </a:r>
            <a:endParaRPr kumimoji="1" lang="en-US" altLang="ja-JP" dirty="0" smtClean="0"/>
          </a:p>
          <a:p>
            <a:endParaRPr lang="en-US" altLang="ja-JP" dirty="0" smtClean="0"/>
          </a:p>
          <a:p>
            <a:r>
              <a:rPr kumimoji="1" lang="en-US" altLang="ja-JP" dirty="0" smtClean="0"/>
              <a:t>2</a:t>
            </a:r>
            <a:r>
              <a:rPr kumimoji="1" lang="ja-JP" altLang="en-US" dirty="0" smtClean="0"/>
              <a:t>つ目のゴールは多目的最適化問題に特有のもの。</a:t>
            </a:r>
            <a:endParaRPr kumimoji="1" lang="en-US" altLang="ja-JP" dirty="0" smtClean="0"/>
          </a:p>
          <a:p>
            <a:r>
              <a:rPr lang="ja-JP" altLang="en-US" dirty="0" smtClean="0"/>
              <a:t>パレート面に近い解に収束するだけでなく、パレート最適領域にまばらに存在することが必要。</a:t>
            </a:r>
            <a:endParaRPr lang="en-US" altLang="ja-JP" dirty="0" smtClean="0"/>
          </a:p>
          <a:p>
            <a:endParaRPr kumimoji="1" lang="en-US" altLang="ja-JP" dirty="0" smtClean="0"/>
          </a:p>
          <a:p>
            <a:endParaRPr kumimoji="1" lang="en-US" altLang="ja-JP" dirty="0" smtClean="0"/>
          </a:p>
          <a:p>
            <a:r>
              <a:rPr lang="en-US" altLang="ja-JP" dirty="0" smtClean="0"/>
              <a:t>MOEA</a:t>
            </a:r>
            <a:r>
              <a:rPr lang="ja-JP" altLang="en-US" dirty="0" smtClean="0"/>
              <a:t>は決定変数領域（</a:t>
            </a:r>
            <a:r>
              <a:rPr lang="en-US" altLang="ja-JP" dirty="0" smtClean="0"/>
              <a:t>decision variable space</a:t>
            </a:r>
            <a:r>
              <a:rPr lang="ja-JP" altLang="en-US" dirty="0" smtClean="0"/>
              <a:t>）と目的空間の</a:t>
            </a:r>
            <a:r>
              <a:rPr lang="en-US" altLang="ja-JP" dirty="0" smtClean="0"/>
              <a:t>2</a:t>
            </a:r>
            <a:r>
              <a:rPr lang="ja-JP" altLang="en-US" dirty="0" err="1" smtClean="0"/>
              <a:t>つの</a:t>
            </a:r>
            <a:r>
              <a:rPr lang="ja-JP" altLang="en-US" dirty="0" smtClean="0"/>
              <a:t>空間を扱うので解の“多様性”は両方の領域で</a:t>
            </a:r>
            <a:r>
              <a:rPr lang="en-US" altLang="ja-JP" dirty="0" err="1" smtClean="0"/>
              <a:t>difine</a:t>
            </a:r>
            <a:r>
              <a:rPr lang="ja-JP" altLang="en-US" dirty="0" smtClean="0"/>
              <a:t>することができる</a:t>
            </a:r>
            <a:endParaRPr lang="en-US" altLang="ja-JP" dirty="0" smtClean="0"/>
          </a:p>
          <a:p>
            <a:r>
              <a:rPr lang="ja-JP" altLang="en-US" dirty="0" smtClean="0"/>
              <a:t>たとえば、決定変数領域において</a:t>
            </a:r>
            <a:r>
              <a:rPr lang="en-US" altLang="ja-JP" dirty="0" smtClean="0"/>
              <a:t>2</a:t>
            </a:r>
            <a:r>
              <a:rPr lang="ja-JP" altLang="en-US" dirty="0" err="1" smtClean="0"/>
              <a:t>つの</a:t>
            </a:r>
            <a:r>
              <a:rPr lang="ja-JP" altLang="en-US" dirty="0" smtClean="0"/>
              <a:t>解のユークリッド距離が長いと</a:t>
            </a:r>
            <a:r>
              <a:rPr lang="en-US" altLang="ja-JP" dirty="0" smtClean="0"/>
              <a:t>diverse</a:t>
            </a:r>
            <a:r>
              <a:rPr lang="ja-JP" altLang="en-US" dirty="0" smtClean="0"/>
              <a:t>であるといえるとする。同様に目的空間でもユークリッド距離が長いと多であるといえる。</a:t>
            </a:r>
            <a:endParaRPr lang="en-US" altLang="ja-JP" dirty="0" smtClean="0"/>
          </a:p>
          <a:p>
            <a:endParaRPr lang="en-US" altLang="ja-JP" dirty="0" smtClean="0"/>
          </a:p>
          <a:p>
            <a:r>
              <a:rPr lang="ja-JP" altLang="en-US" dirty="0" smtClean="0"/>
              <a:t>多くの問題では、一方の領域での多様性はもう一方の領域でも保たれることが多いが、全ての問題でそうであるとはいえない。</a:t>
            </a:r>
            <a:endParaRPr lang="en-US" altLang="ja-JP" dirty="0" smtClean="0"/>
          </a:p>
          <a:p>
            <a:endParaRPr lang="en-US" altLang="ja-JP" dirty="0" smtClean="0"/>
          </a:p>
          <a:p>
            <a:r>
              <a:rPr lang="ja-JP" altLang="en-US" dirty="0" smtClean="0"/>
              <a:t>そのような複雑で非線形な問題では、</a:t>
            </a:r>
            <a:r>
              <a:rPr lang="en-US" altLang="ja-JP" dirty="0" smtClean="0"/>
              <a:t>desired space</a:t>
            </a:r>
            <a:r>
              <a:rPr lang="ja-JP" altLang="en-US" dirty="0" err="1" smtClean="0"/>
              <a:t>で</a:t>
            </a:r>
            <a:r>
              <a:rPr lang="ja-JP" altLang="en-US" dirty="0" smtClean="0"/>
              <a:t>よい多様性を持つ解集合を美津子とが課題となっている。</a:t>
            </a:r>
            <a:r>
              <a:rPr lang="en-US" altLang="ja-JP" dirty="0" smtClean="0"/>
              <a:t>(Deb. 1999c</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13</a:t>
            </a:fld>
            <a:endParaRPr lang="en-US" altLang="ja-JP"/>
          </a:p>
        </p:txBody>
      </p:sp>
    </p:spTree>
    <p:extLst>
      <p:ext uri="{BB962C8B-B14F-4D97-AF65-F5344CB8AC3E}">
        <p14:creationId xmlns:p14="http://schemas.microsoft.com/office/powerpoint/2010/main" val="380304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単目的最適化は</a:t>
            </a:r>
            <a:r>
              <a:rPr kumimoji="1" lang="en-US" altLang="ja-JP" dirty="0" smtClean="0"/>
              <a:t>1</a:t>
            </a:r>
            <a:r>
              <a:rPr kumimoji="1" lang="ja-JP" altLang="en-US" dirty="0" err="1" smtClean="0"/>
              <a:t>つの</a:t>
            </a:r>
            <a:r>
              <a:rPr kumimoji="1" lang="ja-JP" altLang="en-US" dirty="0" smtClean="0"/>
              <a:t>ゴールを目指せばよい（</a:t>
            </a:r>
            <a:r>
              <a:rPr kumimoji="1" lang="en-US" altLang="ja-JP" dirty="0" smtClean="0"/>
              <a:t>1</a:t>
            </a:r>
            <a:r>
              <a:rPr kumimoji="1" lang="ja-JP" altLang="en-US" dirty="0" smtClean="0"/>
              <a:t>個の最適解を求める）</a:t>
            </a:r>
            <a:endParaRPr kumimoji="1" lang="en-US" altLang="ja-JP" dirty="0" smtClean="0"/>
          </a:p>
          <a:p>
            <a:r>
              <a:rPr lang="ja-JP" altLang="en-US" dirty="0" smtClean="0"/>
              <a:t>探索領域はいくつもの局所解をもつかもしれないが、ゴールはグローバルな最適解。</a:t>
            </a:r>
            <a:endParaRPr lang="en-US" altLang="ja-JP" dirty="0" smtClean="0"/>
          </a:p>
          <a:p>
            <a:endParaRPr kumimoji="1" lang="en-US" altLang="ja-JP" dirty="0" smtClean="0"/>
          </a:p>
          <a:p>
            <a:r>
              <a:rPr lang="ja-JP" altLang="en-US" dirty="0" smtClean="0"/>
              <a:t>例外が１つ。</a:t>
            </a:r>
            <a:endParaRPr lang="en-US" altLang="ja-JP" dirty="0" smtClean="0"/>
          </a:p>
          <a:p>
            <a:r>
              <a:rPr kumimoji="1" lang="en-US" altLang="ja-JP" dirty="0" smtClean="0"/>
              <a:t>Multi-modal</a:t>
            </a:r>
            <a:r>
              <a:rPr kumimoji="1" lang="ja-JP" altLang="en-US" dirty="0" smtClean="0"/>
              <a:t>（多様）</a:t>
            </a:r>
            <a:r>
              <a:rPr lang="ja-JP" altLang="en-US" dirty="0" smtClean="0"/>
              <a:t>な最適化（４．６章で出てくるよ）では、いくつかのローカル・グローバルな最適解を見つけることがゴール</a:t>
            </a:r>
            <a:endParaRPr lang="en-US" altLang="ja-JP" dirty="0" smtClean="0"/>
          </a:p>
          <a:p>
            <a:endParaRPr kumimoji="1" lang="en-US" altLang="ja-JP" dirty="0" smtClean="0"/>
          </a:p>
          <a:p>
            <a:r>
              <a:rPr kumimoji="1" lang="ja-JP" altLang="en-US" dirty="0" smtClean="0"/>
              <a:t>ま、でも大抵の単目的最適化アルゴリズムでは</a:t>
            </a:r>
            <a:r>
              <a:rPr kumimoji="1" lang="en-US" altLang="ja-JP" dirty="0" smtClean="0"/>
              <a:t>1</a:t>
            </a:r>
            <a:r>
              <a:rPr kumimoji="1" lang="ja-JP" altLang="en-US" dirty="0" err="1" smtClean="0"/>
              <a:t>つの</a:t>
            </a:r>
            <a:r>
              <a:rPr kumimoji="1" lang="ja-JP" altLang="en-US" dirty="0" smtClean="0"/>
              <a:t>最適解を求めるのが目的（たとえいくつも最適解があろうとも）</a:t>
            </a:r>
            <a:endParaRPr kumimoji="1" lang="en-US" altLang="ja-JP" dirty="0" smtClean="0"/>
          </a:p>
          <a:p>
            <a:r>
              <a:rPr lang="ja-JP" altLang="en-US" dirty="0" smtClean="0"/>
              <a:t>単目的最適化アルゴリズムでは、新しい解が古いものよりも評価が良い限り、新しいのを採用する。</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16</a:t>
            </a:fld>
            <a:endParaRPr lang="en-US" altLang="ja-JP"/>
          </a:p>
        </p:txBody>
      </p:sp>
    </p:spTree>
    <p:extLst>
      <p:ext uri="{BB962C8B-B14F-4D97-AF65-F5344CB8AC3E}">
        <p14:creationId xmlns:p14="http://schemas.microsoft.com/office/powerpoint/2010/main" val="2529250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ja-JP" altLang="en-US" dirty="0" smtClean="0"/>
              <a:t>パレート最適</a:t>
            </a:r>
            <a:r>
              <a:rPr kumimoji="1" lang="ja-JP" altLang="en-US" dirty="0" err="1" smtClean="0"/>
              <a:t>フロントにに近い</a:t>
            </a:r>
            <a:r>
              <a:rPr kumimoji="1" lang="ja-JP" altLang="en-US" dirty="0" smtClean="0"/>
              <a:t>解集合を探索するアルゴリズムは①を満たすけれども、②をみたさない。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17</a:t>
            </a:fld>
            <a:endParaRPr lang="en-US" altLang="ja-JP"/>
          </a:p>
        </p:txBody>
      </p:sp>
    </p:spTree>
    <p:extLst>
      <p:ext uri="{BB962C8B-B14F-4D97-AF65-F5344CB8AC3E}">
        <p14:creationId xmlns:p14="http://schemas.microsoft.com/office/powerpoint/2010/main" val="3451053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片方の探索領域で近接している</a:t>
            </a:r>
            <a:r>
              <a:rPr lang="en-US" altLang="ja-JP" dirty="0" smtClean="0"/>
              <a:t>2</a:t>
            </a:r>
            <a:r>
              <a:rPr lang="ja-JP" altLang="en-US" dirty="0" err="1" smtClean="0"/>
              <a:t>つの</a:t>
            </a:r>
            <a:r>
              <a:rPr lang="ja-JP" altLang="en-US" dirty="0" smtClean="0"/>
              <a:t>解は、もう片方の探索領域でも近接しているとは限らない。</a:t>
            </a:r>
            <a:endParaRPr lang="en-US" altLang="ja-JP" dirty="0" smtClean="0"/>
          </a:p>
          <a:p>
            <a:endParaRPr kumimoji="1" lang="en-US" altLang="ja-JP" dirty="0" smtClean="0"/>
          </a:p>
          <a:p>
            <a:r>
              <a:rPr lang="ja-JP" altLang="en-US" dirty="0" smtClean="0"/>
              <a:t>だから、多様性を保つという課題を達成すると同時に、多様性を達成できるような領域を決定することが重要だ。</a:t>
            </a:r>
            <a:endParaRPr lang="en-US" altLang="ja-JP" dirty="0" smtClean="0"/>
          </a:p>
          <a:p>
            <a:endParaRPr kumimoji="1" lang="en-US" altLang="ja-JP" dirty="0" smtClean="0"/>
          </a:p>
          <a:p>
            <a:r>
              <a:rPr lang="ja-JP" altLang="en-US" dirty="0" smtClean="0"/>
              <a:t>全ての最適化アルゴリズムでは、探索は決定変数空間でされる。しかし、決定変数空間でのアルゴリズムの</a:t>
            </a:r>
            <a:r>
              <a:rPr lang="en-US" altLang="ja-JP" dirty="0" smtClean="0"/>
              <a:t>proceedings</a:t>
            </a:r>
            <a:r>
              <a:rPr lang="ja-JP" altLang="en-US" dirty="0" smtClean="0"/>
              <a:t>が目的空間でもトレースされる場合がある。</a:t>
            </a:r>
            <a:endParaRPr lang="en-US" altLang="ja-JP" dirty="0" smtClean="0"/>
          </a:p>
          <a:p>
            <a:r>
              <a:rPr kumimoji="1" lang="ja-JP" altLang="en-US" dirty="0" smtClean="0"/>
              <a:t>また、逆に目的空間における</a:t>
            </a:r>
            <a:r>
              <a:rPr kumimoji="1" lang="en-US" altLang="ja-JP" dirty="0" smtClean="0"/>
              <a:t>proceedings</a:t>
            </a:r>
            <a:r>
              <a:rPr kumimoji="1" lang="ja-JP" altLang="en-US" dirty="0" smtClean="0"/>
              <a:t>が決定変数空間での探索を進ませる場合もある。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7E4F064E-9E56-45D6-A87E-C77B0B4CFD7E}" type="slidenum">
              <a:rPr lang="en-US" altLang="ja-JP" smtClean="0"/>
              <a:pPr/>
              <a:t>18</a:t>
            </a:fld>
            <a:endParaRPr lang="en-US" altLang="ja-JP"/>
          </a:p>
        </p:txBody>
      </p:sp>
    </p:spTree>
    <p:extLst>
      <p:ext uri="{BB962C8B-B14F-4D97-AF65-F5344CB8AC3E}">
        <p14:creationId xmlns:p14="http://schemas.microsoft.com/office/powerpoint/2010/main" val="125505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3" name="正方形/長方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正方形/長方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正方形/長方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正方形/長方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正方形/長方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角丸四角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角丸四角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正方形/長方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ja-JP" altLang="en-US" smtClean="0"/>
              <a:t>マスター タイトルの書式設定</a:t>
            </a:r>
            <a:endParaRPr kumimoji="0" lang="en-US"/>
          </a:p>
        </p:txBody>
      </p:sp>
      <p:sp>
        <p:nvSpPr>
          <p:cNvPr id="9" name="サブタイトル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a:xfrm>
            <a:off x="6705600" y="4206240"/>
            <a:ext cx="960120" cy="457200"/>
          </a:xfrm>
          <a:prstGeom prst="rect">
            <a:avLst/>
          </a:prstGeom>
        </p:spPr>
        <p:txBody>
          <a:bodyPr/>
          <a:lstStyle/>
          <a:p>
            <a:fld id="{27174126-9DC4-4B34-BFF1-4F9526BC8C14}" type="datetime1">
              <a:rPr lang="ja-JP" altLang="en-US" smtClean="0"/>
              <a:pPr/>
              <a:t>2010/10/6</a:t>
            </a:fld>
            <a:endParaRPr lang="en-US" altLang="ja-JP"/>
          </a:p>
        </p:txBody>
      </p:sp>
      <p:sp>
        <p:nvSpPr>
          <p:cNvPr id="17" name="フッター プレースホルダー 16"/>
          <p:cNvSpPr>
            <a:spLocks noGrp="1"/>
          </p:cNvSpPr>
          <p:nvPr>
            <p:ph type="ftr" sz="quarter" idx="11"/>
          </p:nvPr>
        </p:nvSpPr>
        <p:spPr>
          <a:xfrm>
            <a:off x="5410200" y="4205288"/>
            <a:ext cx="1295400" cy="457200"/>
          </a:xfrm>
          <a:prstGeom prst="rect">
            <a:avLst/>
          </a:prstGeom>
        </p:spPr>
        <p:txBody>
          <a:bodyPr/>
          <a:lstStyle/>
          <a:p>
            <a:endParaRPr lang="en-US" altLang="ja-JP"/>
          </a:p>
        </p:txBody>
      </p:sp>
      <p:sp>
        <p:nvSpPr>
          <p:cNvPr id="29" name="スライド番号プレースホルダー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5A71EA8-6216-42FB-A847-CF2C46A75810}" type="slidenum">
              <a:rPr kumimoji="1" lang="ja-JP" altLang="en-US" smtClean="0"/>
              <a:t>‹#›</a:t>
            </a:fld>
            <a:endParaRPr kumimoji="1" lang="ja-JP" alt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6586536" y="612648"/>
            <a:ext cx="957264" cy="457200"/>
          </a:xfrm>
          <a:prstGeom prst="rect">
            <a:avLst/>
          </a:prstGeom>
        </p:spPr>
        <p:txBody>
          <a:bodyPr/>
          <a:lstStyle/>
          <a:p>
            <a:fld id="{9C97AC55-7726-44CA-81C2-C63FB2DD7A68}" type="datetime1">
              <a:rPr lang="ja-JP" altLang="en-US" smtClean="0"/>
              <a:pPr/>
              <a:t>2010/10/6</a:t>
            </a:fld>
            <a:endParaRPr lang="en-US" altLang="ja-JP"/>
          </a:p>
        </p:txBody>
      </p:sp>
      <p:sp>
        <p:nvSpPr>
          <p:cNvPr id="5" name="フッター プレースホルダー 4"/>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5D42E4C1-7275-4228-8BDC-51CAD24A757B}" type="slidenum">
              <a:rPr lang="en-US" altLang="ja-JP" smtClean="0"/>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1800" y="1143000"/>
            <a:ext cx="1905000" cy="5486400"/>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1143000"/>
            <a:ext cx="6248400" cy="5486400"/>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6586536" y="612648"/>
            <a:ext cx="957264" cy="457200"/>
          </a:xfrm>
          <a:prstGeom prst="rect">
            <a:avLst/>
          </a:prstGeom>
        </p:spPr>
        <p:txBody>
          <a:bodyPr/>
          <a:lstStyle/>
          <a:p>
            <a:fld id="{6F19565C-727B-4F5E-B170-265021C5B2A2}" type="datetime1">
              <a:rPr lang="ja-JP" altLang="en-US" smtClean="0"/>
              <a:pPr/>
              <a:t>2010/10/6</a:t>
            </a:fld>
            <a:endParaRPr lang="en-US" altLang="ja-JP"/>
          </a:p>
        </p:txBody>
      </p:sp>
      <p:sp>
        <p:nvSpPr>
          <p:cNvPr id="5" name="フッター プレースホルダー 4"/>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9B6AF6EA-E165-4056-B1E1-FAABACAB5295}" type="slidenum">
              <a:rPr lang="en-US" altLang="ja-JP" smtClean="0"/>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a:xfrm>
            <a:off x="6586536" y="612648"/>
            <a:ext cx="957264" cy="457200"/>
          </a:xfrm>
          <a:prstGeom prst="rect">
            <a:avLst/>
          </a:prstGeom>
        </p:spPr>
        <p:txBody>
          <a:bodyPr/>
          <a:lstStyle/>
          <a:p>
            <a:fld id="{324BF2EF-9A4C-49C2-81DE-45D709A6B19C}" type="datetime1">
              <a:rPr lang="ja-JP" altLang="en-US" smtClean="0"/>
              <a:pPr/>
              <a:t>2010/10/6</a:t>
            </a:fld>
            <a:endParaRPr lang="en-US" altLang="ja-JP"/>
          </a:p>
        </p:txBody>
      </p:sp>
      <p:sp>
        <p:nvSpPr>
          <p:cNvPr id="5" name="フッター プレースホルダー 4"/>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EE8789F6-5B2E-4ADE-AF82-7C71FC59C020}" type="slidenum">
              <a:rPr lang="en-US" altLang="ja-JP" smtClean="0"/>
              <a:pPr/>
              <a:t>‹#›</a:t>
            </a:fld>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xmlns:mc="http://schemas.openxmlformats.org/markup-compatibility/2006" xmlns:a14="http://schemas.microsoft.com/office/drawing/2010/main" val="FFFFFF" mc:Ignorable=""/>
                </a:solidFill>
                <a:effectLst>
                  <a:outerShdw blurRad="38100" dist="38100" dir="5400000" algn="tl" rotWithShape="0">
                    <a:srgbClr xmlns:mc="http://schemas.openxmlformats.org/markup-compatibility/2006" xmlns:a14="http://schemas.microsoft.com/office/drawing/2010/main" val="000000" mc:Ignorable="">
                      <a:alpha val="25000"/>
                    </a:srgbClr>
                  </a:outerShdw>
                </a:effectLst>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a:xfrm>
            <a:off x="6586536" y="612648"/>
            <a:ext cx="957264" cy="457200"/>
          </a:xfrm>
          <a:prstGeom prst="rect">
            <a:avLst/>
          </a:prstGeom>
        </p:spPr>
        <p:txBody>
          <a:bodyPr/>
          <a:lstStyle/>
          <a:p>
            <a:fld id="{06B06A39-F5E4-4AEB-AA28-1F9A1D0CFFBE}" type="datetime1">
              <a:rPr lang="ja-JP" altLang="en-US" smtClean="0"/>
              <a:pPr/>
              <a:t>2010/10/6</a:t>
            </a:fld>
            <a:endParaRPr lang="en-US" altLang="ja-JP"/>
          </a:p>
        </p:txBody>
      </p:sp>
      <p:sp>
        <p:nvSpPr>
          <p:cNvPr id="5" name="フッター プレースホルダー 4"/>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6" name="スライド番号プレースホルダー 5"/>
          <p:cNvSpPr>
            <a:spLocks noGrp="1"/>
          </p:cNvSpPr>
          <p:nvPr>
            <p:ph type="sldNum" sz="quarter" idx="12"/>
          </p:nvPr>
        </p:nvSpPr>
        <p:spPr/>
        <p:txBody>
          <a:bodyPr/>
          <a:lstStyle/>
          <a:p>
            <a:fld id="{B919D75C-C1CF-4E89-86B0-76F5B899D0B2}" type="slidenum">
              <a:rPr lang="en-US" altLang="ja-JP" smtClean="0"/>
              <a:pPr/>
              <a:t>‹#›</a:t>
            </a:fld>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586536" y="612648"/>
            <a:ext cx="957264" cy="457200"/>
          </a:xfrm>
          <a:prstGeom prst="rect">
            <a:avLst/>
          </a:prstGeom>
        </p:spPr>
        <p:txBody>
          <a:bodyPr/>
          <a:lstStyle/>
          <a:p>
            <a:fld id="{D6F2E573-CCD3-4B73-9924-9F87A2336ACD}" type="datetime1">
              <a:rPr lang="ja-JP" altLang="en-US" smtClean="0"/>
              <a:pPr/>
              <a:t>2010/10/6</a:t>
            </a:fld>
            <a:endParaRPr lang="en-US" altLang="ja-JP"/>
          </a:p>
        </p:txBody>
      </p:sp>
      <p:sp>
        <p:nvSpPr>
          <p:cNvPr id="6" name="フッター プレースホルダー 5"/>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B3DD162A-9083-4380-AE45-6FBBFF845037}" type="slidenum">
              <a:rPr lang="en-US" altLang="ja-JP" smtClean="0"/>
              <a:pPr/>
              <a:t>‹#›</a:t>
            </a:fld>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143000"/>
            <a:ext cx="8382000" cy="1069848"/>
          </a:xfrm>
        </p:spPr>
        <p:txBody>
          <a:bodyPr anchor="ctr"/>
          <a:lstStyle>
            <a:lvl1pPr>
              <a:defRPr sz="4000" b="0" i="0" cap="none" baseline="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5" name="コンテンツ プレースホルダー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ー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6" name="日付プレースホルダー 25"/>
          <p:cNvSpPr>
            <a:spLocks noGrp="1"/>
          </p:cNvSpPr>
          <p:nvPr>
            <p:ph type="dt" sz="half" idx="10"/>
          </p:nvPr>
        </p:nvSpPr>
        <p:spPr>
          <a:xfrm>
            <a:off x="6586536" y="612648"/>
            <a:ext cx="957264" cy="457200"/>
          </a:xfrm>
          <a:prstGeom prst="rect">
            <a:avLst/>
          </a:prstGeom>
        </p:spPr>
        <p:txBody>
          <a:bodyPr rtlCol="0"/>
          <a:lstStyle/>
          <a:p>
            <a:fld id="{36DC3E99-F53F-4794-B17D-61478F8EC136}" type="datetime1">
              <a:rPr lang="ja-JP" altLang="en-US" smtClean="0"/>
              <a:pPr/>
              <a:t>2010/10/6</a:t>
            </a:fld>
            <a:endParaRPr lang="en-US" altLang="ja-JP"/>
          </a:p>
        </p:txBody>
      </p:sp>
      <p:sp>
        <p:nvSpPr>
          <p:cNvPr id="27" name="スライド番号プレースホルダー 26"/>
          <p:cNvSpPr>
            <a:spLocks noGrp="1"/>
          </p:cNvSpPr>
          <p:nvPr>
            <p:ph type="sldNum" sz="quarter" idx="11"/>
          </p:nvPr>
        </p:nvSpPr>
        <p:spPr/>
        <p:txBody>
          <a:bodyPr rtlCol="0"/>
          <a:lstStyle/>
          <a:p>
            <a:fld id="{E0EC4C81-0D83-4CB7-9E94-8142E44320C7}" type="slidenum">
              <a:rPr lang="en-US" altLang="ja-JP" smtClean="0"/>
              <a:pPr/>
              <a:t>‹#›</a:t>
            </a:fld>
            <a:endParaRPr lang="en-US" altLang="ja-JP"/>
          </a:p>
        </p:txBody>
      </p:sp>
      <p:sp>
        <p:nvSpPr>
          <p:cNvPr id="28" name="フッター プレースホルダー 27"/>
          <p:cNvSpPr>
            <a:spLocks noGrp="1"/>
          </p:cNvSpPr>
          <p:nvPr>
            <p:ph type="ftr" sz="quarter" idx="12"/>
          </p:nvPr>
        </p:nvSpPr>
        <p:spPr>
          <a:xfrm>
            <a:off x="5257800" y="612648"/>
            <a:ext cx="1325880" cy="457200"/>
          </a:xfrm>
          <a:prstGeom prst="rect">
            <a:avLst/>
          </a:prstGeom>
        </p:spPr>
        <p:txBody>
          <a:bodyPr rtlCol="0"/>
          <a:lstStyle/>
          <a:p>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404664"/>
            <a:ext cx="8229600" cy="504056"/>
          </a:xfrm>
        </p:spPr>
        <p:txBody>
          <a:bodyPr anchor="ctr">
            <a:noAutofit/>
          </a:bodyPr>
          <a:lstStyle>
            <a:lvl1pPr>
              <a:defRPr sz="2800">
                <a:solidFill>
                  <a:srgbClr xmlns:mc="http://schemas.openxmlformats.org/markup-compatibility/2006" xmlns:a14="http://schemas.microsoft.com/office/drawing/2010/main" val="B8226D" mc:Ignorable=""/>
                </a:solidFill>
              </a:defRPr>
            </a:lvl1pPr>
          </a:lstStyle>
          <a:p>
            <a:r>
              <a:rPr kumimoji="0" lang="ja-JP" altLang="en-US" dirty="0" smtClean="0"/>
              <a:t>マスター タイトルの書式設定</a:t>
            </a:r>
            <a:endParaRPr kumimoji="0" lang="en-US" dirty="0"/>
          </a:p>
        </p:txBody>
      </p:sp>
      <p:sp>
        <p:nvSpPr>
          <p:cNvPr id="5" name="スライド番号プレースホルダー 4"/>
          <p:cNvSpPr>
            <a:spLocks noGrp="1"/>
          </p:cNvSpPr>
          <p:nvPr>
            <p:ph type="sldNum" sz="quarter" idx="12"/>
          </p:nvPr>
        </p:nvSpPr>
        <p:spPr>
          <a:xfrm>
            <a:off x="8174736" y="2272"/>
            <a:ext cx="762000" cy="365760"/>
          </a:xfrm>
        </p:spPr>
        <p:txBody>
          <a:bodyPr/>
          <a:lstStyle/>
          <a:p>
            <a:fld id="{C8889769-FDDC-4118-A149-3F089645EDD7}" type="slidenum">
              <a:rPr lang="en-US" altLang="ja-JP" smtClean="0"/>
              <a:pPr/>
              <a:t>‹#›</a:t>
            </a:fld>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586536" y="612648"/>
            <a:ext cx="957264" cy="457200"/>
          </a:xfrm>
          <a:prstGeom prst="rect">
            <a:avLst/>
          </a:prstGeom>
        </p:spPr>
        <p:txBody>
          <a:bodyPr/>
          <a:lstStyle/>
          <a:p>
            <a:fld id="{509FD419-8B4B-4F6B-97EE-FD14A970D566}" type="datetime1">
              <a:rPr lang="ja-JP" altLang="en-US" smtClean="0"/>
              <a:pPr/>
              <a:t>2010/10/6</a:t>
            </a:fld>
            <a:endParaRPr lang="en-US" altLang="ja-JP"/>
          </a:p>
        </p:txBody>
      </p:sp>
      <p:sp>
        <p:nvSpPr>
          <p:cNvPr id="3" name="フッター プレースホルダー 2"/>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4" name="スライド番号プレースホルダー 3"/>
          <p:cNvSpPr>
            <a:spLocks noGrp="1"/>
          </p:cNvSpPr>
          <p:nvPr>
            <p:ph type="sldNum" sz="quarter" idx="12"/>
          </p:nvPr>
        </p:nvSpPr>
        <p:spPr/>
        <p:txBody>
          <a:bodyPr/>
          <a:lstStyle/>
          <a:p>
            <a:fld id="{25F828FB-354D-4806-AD78-5D771F255798}" type="slidenum">
              <a:rPr lang="en-US" altLang="ja-JP" smtClean="0"/>
              <a:pPr/>
              <a:t>‹#›</a:t>
            </a:fld>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5353496" y="1101970"/>
            <a:ext cx="3383280" cy="877824"/>
          </a:xfrm>
        </p:spPr>
        <p:txBody>
          <a:bodyPr anchor="b"/>
          <a:lstStyle>
            <a:lvl1pPr algn="l">
              <a:buNone/>
              <a:defRPr sz="1800" b="1"/>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a:xfrm>
            <a:off x="6586536" y="612648"/>
            <a:ext cx="957264" cy="457200"/>
          </a:xfrm>
          <a:prstGeom prst="rect">
            <a:avLst/>
          </a:prstGeom>
        </p:spPr>
        <p:txBody>
          <a:bodyPr/>
          <a:lstStyle/>
          <a:p>
            <a:fld id="{5E701408-961A-4599-9728-4DD93A73C354}" type="datetime1">
              <a:rPr lang="ja-JP" altLang="en-US" smtClean="0"/>
              <a:pPr/>
              <a:t>2010/10/6</a:t>
            </a:fld>
            <a:endParaRPr lang="en-US" altLang="ja-JP"/>
          </a:p>
        </p:txBody>
      </p:sp>
      <p:sp>
        <p:nvSpPr>
          <p:cNvPr id="6" name="フッター プレースホルダー 5"/>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C4F9D9F6-6536-42A9-A7B4-EF744F7086C7}" type="slidenum">
              <a:rPr lang="en-US" altLang="ja-JP" smtClean="0"/>
              <a:pPr/>
              <a:t>‹#›</a:t>
            </a:fld>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403671" y="1143000"/>
            <a:ext cx="4572000" cy="4572000"/>
          </a:xfrm>
          <a:solidFill>
            <a:srgbClr xmlns:mc="http://schemas.openxmlformats.org/markup-compatibility/2006" xmlns:a14="http://schemas.microsoft.com/office/drawing/2010/main" val="EAEAEA" mc:Ignorable=""/>
          </a:solidFill>
          <a:ln w="50800">
            <a:solidFill>
              <a:srgbClr xmlns:mc="http://schemas.openxmlformats.org/markup-compatibility/2006" xmlns:a14="http://schemas.microsoft.com/office/drawing/2010/main" val="FFFFFF" mc:Ignorable=""/>
            </a:solidFill>
            <a:miter lim="800000"/>
          </a:ln>
          <a:effectLst>
            <a:outerShdw blurRad="57150" dist="31750" dir="4800000" algn="tl" rotWithShape="0">
              <a:srgbClr xmlns:mc="http://schemas.openxmlformats.org/markup-compatibility/2006" xmlns:a14="http://schemas.microsoft.com/office/drawing/2010/main" val="000000" mc:Ignorable="">
                <a:alpha val="25000"/>
              </a:srgbClr>
            </a:outerShdw>
          </a:effectLst>
          <a:scene3d>
            <a:camera prst="orthographicFront"/>
            <a:lightRig rig="twoPt" dir="t">
              <a:rot lat="0" lon="0" rev="7200000"/>
            </a:lightRig>
          </a:scene3d>
          <a:sp3d contourW="2540">
            <a:bevelT w="25400" h="19050"/>
            <a:contourClr>
              <a:srgbClr xmlns:mc="http://schemas.openxmlformats.org/markup-compatibility/2006" xmlns:a14="http://schemas.microsoft.com/office/drawing/2010/main" val="AEAEAE" mc:Ignorable=""/>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ー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a:xfrm>
            <a:off x="6586536" y="612648"/>
            <a:ext cx="957264" cy="457200"/>
          </a:xfrm>
          <a:prstGeom prst="rect">
            <a:avLst/>
          </a:prstGeom>
        </p:spPr>
        <p:txBody>
          <a:bodyPr/>
          <a:lstStyle/>
          <a:p>
            <a:fld id="{03BC9D04-C979-47F1-8302-7BCBB80F4D1F}" type="datetime1">
              <a:rPr lang="ja-JP" altLang="en-US" smtClean="0"/>
              <a:pPr/>
              <a:t>2010/10/6</a:t>
            </a:fld>
            <a:endParaRPr lang="en-US" altLang="ja-JP"/>
          </a:p>
        </p:txBody>
      </p:sp>
      <p:sp>
        <p:nvSpPr>
          <p:cNvPr id="6" name="フッター プレースホルダー 5"/>
          <p:cNvSpPr>
            <a:spLocks noGrp="1"/>
          </p:cNvSpPr>
          <p:nvPr>
            <p:ph type="ftr" sz="quarter" idx="11"/>
          </p:nvPr>
        </p:nvSpPr>
        <p:spPr>
          <a:xfrm>
            <a:off x="5257800" y="612648"/>
            <a:ext cx="1325880" cy="457200"/>
          </a:xfrm>
          <a:prstGeom prst="rect">
            <a:avLst/>
          </a:prstGeom>
        </p:spPr>
        <p:txBody>
          <a:bodyPr/>
          <a:lstStyle/>
          <a:p>
            <a:endParaRPr lang="en-US" altLang="ja-JP"/>
          </a:p>
        </p:txBody>
      </p:sp>
      <p:sp>
        <p:nvSpPr>
          <p:cNvPr id="7" name="スライド番号プレースホルダー 6"/>
          <p:cNvSpPr>
            <a:spLocks noGrp="1"/>
          </p:cNvSpPr>
          <p:nvPr>
            <p:ph type="sldNum" sz="quarter" idx="12"/>
          </p:nvPr>
        </p:nvSpPr>
        <p:spPr/>
        <p:txBody>
          <a:bodyPr/>
          <a:lstStyle/>
          <a:p>
            <a:fld id="{A4749352-B181-49F5-9A58-4753903183C2}" type="slidenum">
              <a:rPr lang="en-US" altLang="ja-JP" smtClean="0"/>
              <a:pPr/>
              <a:t>‹#›</a:t>
            </a:fld>
            <a:endParaRPr lang="en-US" altLang="ja-JP"/>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正方形/長方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正方形/長方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正方形/長方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正方形/長方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正方形/長方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角丸四角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角丸四角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正方形/長方形 34"/>
          <p:cNvSpPr/>
          <p:nvPr/>
        </p:nvSpPr>
        <p:spPr bwMode="invGray">
          <a:xfrm>
            <a:off x="9084966" y="-2001"/>
            <a:ext cx="57626" cy="621792"/>
          </a:xfrm>
          <a:prstGeom prst="rect">
            <a:avLst/>
          </a:prstGeom>
          <a:solidFill>
            <a:srgbClr xmlns:mc="http://schemas.openxmlformats.org/markup-compatibility/2006" xmlns:a14="http://schemas.microsoft.com/office/drawing/2010/main" val="FFFFFF" mc:Ignorable="">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正方形/長方形 35"/>
          <p:cNvSpPr/>
          <p:nvPr/>
        </p:nvSpPr>
        <p:spPr bwMode="invGray">
          <a:xfrm>
            <a:off x="9044481" y="-2001"/>
            <a:ext cx="27432" cy="621792"/>
          </a:xfrm>
          <a:prstGeom prst="rect">
            <a:avLst/>
          </a:prstGeom>
          <a:solidFill>
            <a:srgbClr xmlns:mc="http://schemas.openxmlformats.org/markup-compatibility/2006" xmlns:a14="http://schemas.microsoft.com/office/drawing/2010/main" val="FFFFFF" mc:Ignorable="">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正方形/長方形 36"/>
          <p:cNvSpPr/>
          <p:nvPr/>
        </p:nvSpPr>
        <p:spPr bwMode="invGray">
          <a:xfrm>
            <a:off x="9025428" y="-2001"/>
            <a:ext cx="9144" cy="621792"/>
          </a:xfrm>
          <a:prstGeom prst="rect">
            <a:avLst/>
          </a:prstGeom>
          <a:solidFill>
            <a:srgbClr xmlns:mc="http://schemas.openxmlformats.org/markup-compatibility/2006" xmlns:a14="http://schemas.microsoft.com/office/drawing/2010/main" val="FFFFFF" mc:Ignorable="">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正方形/長方形 37"/>
          <p:cNvSpPr/>
          <p:nvPr/>
        </p:nvSpPr>
        <p:spPr bwMode="invGray">
          <a:xfrm>
            <a:off x="8975423" y="-2001"/>
            <a:ext cx="27432" cy="621792"/>
          </a:xfrm>
          <a:prstGeom prst="rect">
            <a:avLst/>
          </a:prstGeom>
          <a:solidFill>
            <a:srgbClr xmlns:mc="http://schemas.openxmlformats.org/markup-compatibility/2006" xmlns:a14="http://schemas.microsoft.com/office/drawing/2010/main" val="FFFFFF" mc:Ignorable="">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正方形/長方形 38"/>
          <p:cNvSpPr/>
          <p:nvPr/>
        </p:nvSpPr>
        <p:spPr bwMode="invGray">
          <a:xfrm>
            <a:off x="8915677" y="380"/>
            <a:ext cx="54864" cy="585216"/>
          </a:xfrm>
          <a:prstGeom prst="rect">
            <a:avLst/>
          </a:prstGeom>
          <a:solidFill>
            <a:srgbClr xmlns:mc="http://schemas.openxmlformats.org/markup-compatibility/2006" xmlns:a14="http://schemas.microsoft.com/office/drawing/2010/main" val="FFFFFF" mc:Ignorable="">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正方形/長方形 39"/>
          <p:cNvSpPr/>
          <p:nvPr/>
        </p:nvSpPr>
        <p:spPr bwMode="invGray">
          <a:xfrm>
            <a:off x="8873475" y="380"/>
            <a:ext cx="9144" cy="585216"/>
          </a:xfrm>
          <a:prstGeom prst="rect">
            <a:avLst/>
          </a:prstGeom>
          <a:solidFill>
            <a:srgbClr xmlns:mc="http://schemas.openxmlformats.org/markup-compatibility/2006" xmlns:a14="http://schemas.microsoft.com/office/drawing/2010/main" val="FFFFFF" mc:Ignorable="">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タイトル プレースホルダー 21"/>
          <p:cNvSpPr>
            <a:spLocks noGrp="1"/>
          </p:cNvSpPr>
          <p:nvPr>
            <p:ph type="title"/>
          </p:nvPr>
        </p:nvSpPr>
        <p:spPr>
          <a:xfrm>
            <a:off x="1" y="326390"/>
            <a:ext cx="8229600" cy="598258"/>
          </a:xfrm>
          <a:prstGeom prst="rect">
            <a:avLst/>
          </a:prstGeom>
        </p:spPr>
        <p:txBody>
          <a:bodyPr vert="horz" anchor="ctr">
            <a:normAutofit/>
          </a:bodyPr>
          <a:lstStyle/>
          <a:p>
            <a:r>
              <a:rPr kumimoji="0" lang="ja-JP" altLang="en-US" dirty="0" smtClean="0"/>
              <a:t>マスター タイトルの書式設定</a:t>
            </a:r>
            <a:endParaRPr kumimoji="0" lang="en-US" dirty="0"/>
          </a:p>
        </p:txBody>
      </p:sp>
      <p:sp>
        <p:nvSpPr>
          <p:cNvPr id="13" name="テキスト プレースホルダー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3" name="スライド番号プレースホルダー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xmlns:mc="http://schemas.openxmlformats.org/markup-compatibility/2006" xmlns:a14="http://schemas.microsoft.com/office/drawing/2010/main" val="FFFFFF" mc:Ignorable=""/>
                </a:solidFill>
              </a:defRPr>
            </a:lvl1pPr>
          </a:lstStyle>
          <a:p>
            <a:fld id="{CE7796C6-EC6E-4656-8A25-3C78F8A06B37}" type="slidenum">
              <a:rPr lang="en-US" altLang="ja-JP" smtClean="0"/>
              <a:pPr/>
              <a:t>‹#›</a:t>
            </a:fld>
            <a:endParaRPr lang="en-US" altLang="ja-JP"/>
          </a:p>
        </p:txBody>
      </p:sp>
      <p:pic>
        <p:nvPicPr>
          <p:cNvPr id="9218" name="図 2" descr="C:\Users\saori\Desktop\ha.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738944" y="5805264"/>
            <a:ext cx="1403648" cy="1052736"/>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xmlns:p14="http://schemas.microsoft.com/office/powerpoint/2010/main" id="1" dur="indefinite" restart="never" nodeType="tmRoot"/>
      </p:par>
    </p:tnLst>
  </p:timing>
  <p:hf hdr="0" ftr="0" dt="0"/>
  <p:txStyles>
    <p:titleStyle>
      <a:lvl1pPr algn="l" rtl="0" eaLnBrk="1" latinLnBrk="0" hangingPunct="1">
        <a:spcBef>
          <a:spcPct val="0"/>
        </a:spcBef>
        <a:buNone/>
        <a:defRPr kumimoji="1" sz="2800" kern="1200">
          <a:solidFill>
            <a:srgbClr xmlns:mc="http://schemas.openxmlformats.org/markup-compatibility/2006" xmlns:a14="http://schemas.microsoft.com/office/drawing/2010/main" val="B8226D" mc:Ignorable=""/>
          </a:solidFill>
          <a:latin typeface="Aharoni" pitchFamily="2" charset="-79"/>
          <a:ea typeface="+mj-ea"/>
          <a:cs typeface="Aharoni" pitchFamily="2" charset="-79"/>
        </a:defRPr>
      </a:lvl1pPr>
    </p:titleStyle>
    <p:bodyStyle>
      <a:lvl1pPr marL="365760" indent="-256032" algn="l" rtl="0" eaLnBrk="1" latinLnBrk="0" hangingPunct="1">
        <a:spcBef>
          <a:spcPts val="300"/>
        </a:spcBef>
        <a:buClr>
          <a:schemeClr val="accent3"/>
        </a:buClr>
        <a:buFont typeface="Georgia"/>
        <a:buChar char="•"/>
        <a:defRPr kumimoji="1"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1"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1"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1"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1"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1"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1"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1"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1" sz="1400" kern="1200" baseline="0">
          <a:solidFill>
            <a:schemeClr val="accent3"/>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endParaRPr lang="en-US" altLang="ja-JP" dirty="0"/>
          </a:p>
        </p:txBody>
      </p:sp>
      <p:sp>
        <p:nvSpPr>
          <p:cNvPr id="4" name="テキスト ボックス 3"/>
          <p:cNvSpPr txBox="1"/>
          <p:nvPr/>
        </p:nvSpPr>
        <p:spPr>
          <a:xfrm>
            <a:off x="0" y="2826224"/>
            <a:ext cx="3672800" cy="738664"/>
          </a:xfrm>
          <a:prstGeom prst="rect">
            <a:avLst/>
          </a:prstGeom>
          <a:noFill/>
        </p:spPr>
        <p:txBody>
          <a:bodyPr wrap="none" rtlCol="0">
            <a:spAutoFit/>
          </a:bodyPr>
          <a:lstStyle/>
          <a:p>
            <a:pPr algn="ctr"/>
            <a:r>
              <a:rPr kumimoji="1" lang="en-US" altLang="ja-JP" sz="2400" b="1" dirty="0" smtClean="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rPr>
              <a:t>2010 / 10 / 12   GA</a:t>
            </a:r>
            <a:r>
              <a:rPr kumimoji="1" lang="ja-JP" altLang="en-US" sz="2400" b="1" dirty="0" smtClean="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rPr>
              <a:t>ゼミ</a:t>
            </a:r>
            <a:endParaRPr kumimoji="1" lang="en-US" altLang="ja-JP" sz="2400" b="1" dirty="0" smtClean="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endParaRPr>
          </a:p>
          <a:p>
            <a:pPr algn="ctr"/>
            <a:r>
              <a:rPr lang="ja-JP" altLang="en-US" dirty="0" smtClean="0">
                <a:latin typeface="HGP創英角ｺﾞｼｯｸUB" pitchFamily="50" charset="-128"/>
                <a:ea typeface="HGP創英角ｺﾞｼｯｸUB" pitchFamily="50" charset="-128"/>
              </a:rPr>
              <a:t>担当：伊勢谷沙織</a:t>
            </a:r>
            <a:endParaRPr kumimoji="1" lang="ja-JP" altLang="en-US" dirty="0">
              <a:latin typeface="HGP創英角ｺﾞｼｯｸUB" pitchFamily="50" charset="-128"/>
              <a:ea typeface="HGP創英角ｺﾞｼｯｸUB" pitchFamily="50" charset="-128"/>
            </a:endParaRPr>
          </a:p>
        </p:txBody>
      </p:sp>
      <p:sp>
        <p:nvSpPr>
          <p:cNvPr id="5" name="正方形/長方形 4"/>
          <p:cNvSpPr/>
          <p:nvPr/>
        </p:nvSpPr>
        <p:spPr>
          <a:xfrm>
            <a:off x="3834987" y="783288"/>
            <a:ext cx="5112568" cy="4085872"/>
          </a:xfrm>
          <a:prstGeom prst="rect">
            <a:avLst/>
          </a:prstGeom>
          <a:solidFill>
            <a:srgbClr xmlns:mc="http://schemas.openxmlformats.org/markup-compatibility/2006" xmlns:a14="http://schemas.microsoft.com/office/drawing/2010/main" val="B8226D" mc:Ignorable=""/>
          </a:solidFill>
          <a:ln w="28575">
            <a:noFill/>
            <a:prstDash val="sysDash"/>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u"/>
            </a:pPr>
            <a:r>
              <a:rPr kumimoji="1" lang="en-US" altLang="ja-JP" sz="2400" b="1" dirty="0" smtClean="0">
                <a:solidFill>
                  <a:schemeClr val="bg1"/>
                </a:solidFill>
                <a:latin typeface="Aharoni" pitchFamily="2" charset="-79"/>
                <a:cs typeface="Aharoni" pitchFamily="2" charset="-79"/>
              </a:rPr>
              <a:t>2.1 Multi-Objective Optimization Problem</a:t>
            </a:r>
          </a:p>
          <a:p>
            <a:pPr marL="285750" indent="-285750">
              <a:buFont typeface="Wingdings" pitchFamily="2" charset="2"/>
              <a:buChar char="u"/>
            </a:pPr>
            <a:endParaRPr lang="en-US" altLang="ja-JP" sz="2400" b="1" dirty="0">
              <a:solidFill>
                <a:schemeClr val="bg1"/>
              </a:solidFill>
              <a:latin typeface="Aharoni" pitchFamily="2" charset="-79"/>
              <a:cs typeface="Aharoni" pitchFamily="2" charset="-79"/>
            </a:endParaRPr>
          </a:p>
          <a:p>
            <a:pPr marL="285750" indent="-285750">
              <a:buFont typeface="Wingdings" pitchFamily="2" charset="2"/>
              <a:buChar char="u"/>
            </a:pPr>
            <a:r>
              <a:rPr kumimoji="1" lang="en-US" altLang="ja-JP" sz="2400" b="1" dirty="0" smtClean="0">
                <a:solidFill>
                  <a:schemeClr val="bg1"/>
                </a:solidFill>
                <a:latin typeface="Aharoni" pitchFamily="2" charset="-79"/>
                <a:cs typeface="Aharoni" pitchFamily="2" charset="-79"/>
              </a:rPr>
              <a:t>2.2 Principles of Multi-Objective Optimization</a:t>
            </a:r>
          </a:p>
          <a:p>
            <a:pPr marL="285750" indent="-285750">
              <a:buFont typeface="Wingdings" pitchFamily="2" charset="2"/>
              <a:buChar char="u"/>
            </a:pPr>
            <a:endParaRPr lang="en-US" altLang="ja-JP" sz="2400" b="1" dirty="0">
              <a:solidFill>
                <a:schemeClr val="bg1"/>
              </a:solidFill>
              <a:latin typeface="Aharoni" pitchFamily="2" charset="-79"/>
              <a:cs typeface="Aharoni" pitchFamily="2" charset="-79"/>
            </a:endParaRPr>
          </a:p>
          <a:p>
            <a:pPr marL="285750" indent="-285750">
              <a:buFont typeface="Wingdings" pitchFamily="2" charset="2"/>
              <a:buChar char="u"/>
            </a:pPr>
            <a:r>
              <a:rPr kumimoji="1" lang="en-US" altLang="ja-JP" sz="2400" b="1" dirty="0" smtClean="0">
                <a:solidFill>
                  <a:schemeClr val="bg1"/>
                </a:solidFill>
                <a:latin typeface="Aharoni" pitchFamily="2" charset="-79"/>
                <a:cs typeface="Aharoni" pitchFamily="2" charset="-79"/>
              </a:rPr>
              <a:t>2.3 Difference with Single-Objectiv</a:t>
            </a:r>
            <a:r>
              <a:rPr lang="en-US" altLang="ja-JP" sz="2400" b="1" dirty="0" smtClean="0">
                <a:solidFill>
                  <a:schemeClr val="bg1"/>
                </a:solidFill>
                <a:latin typeface="Aharoni" pitchFamily="2" charset="-79"/>
                <a:cs typeface="Aharoni" pitchFamily="2" charset="-79"/>
              </a:rPr>
              <a:t>e Optimization</a:t>
            </a:r>
            <a:endParaRPr kumimoji="1" lang="ja-JP" altLang="en-US" sz="2400" b="1" dirty="0">
              <a:solidFill>
                <a:schemeClr val="bg1"/>
              </a:solidFill>
              <a:latin typeface="Aharoni" pitchFamily="2" charset="-79"/>
              <a:cs typeface="Aharoni" pitchFamily="2" charset="-79"/>
            </a:endParaRPr>
          </a:p>
        </p:txBody>
      </p:sp>
      <p:sp>
        <p:nvSpPr>
          <p:cNvPr id="6" name="テキスト ボックス 5"/>
          <p:cNvSpPr txBox="1"/>
          <p:nvPr/>
        </p:nvSpPr>
        <p:spPr>
          <a:xfrm>
            <a:off x="226039" y="5157192"/>
            <a:ext cx="8917961" cy="461665"/>
          </a:xfrm>
          <a:prstGeom prst="rect">
            <a:avLst/>
          </a:prstGeom>
          <a:noFill/>
        </p:spPr>
        <p:txBody>
          <a:bodyPr wrap="square" rtlCol="0">
            <a:spAutoFit/>
          </a:bodyPr>
          <a:lstStyle/>
          <a:p>
            <a:pPr algn="ctr"/>
            <a:r>
              <a:rPr kumimoji="1" lang="ja-JP" altLang="en-US" sz="2400" dirty="0" smtClean="0">
                <a:latin typeface="HGP創英角ｺﾞｼｯｸUB" pitchFamily="50" charset="-128"/>
                <a:ea typeface="HGP創英角ｺﾞｼｯｸUB" pitchFamily="50" charset="-128"/>
              </a:rPr>
              <a:t>多目的最適化とはなんぞやの章です</a:t>
            </a:r>
            <a:endParaRPr kumimoji="1" lang="ja-JP" altLang="en-US" sz="2400" dirty="0">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20220373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2.2.1 Illustrating Pareto-Optimal Solutions</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9</a:t>
            </a:fld>
            <a:endParaRPr lang="en-US" altLang="ja-JP"/>
          </a:p>
        </p:txBody>
      </p:sp>
      <p:sp>
        <p:nvSpPr>
          <p:cNvPr id="9" name="正方形/長方形 8"/>
          <p:cNvSpPr/>
          <p:nvPr/>
        </p:nvSpPr>
        <p:spPr>
          <a:xfrm>
            <a:off x="2852662" y="2153897"/>
            <a:ext cx="2016224" cy="36004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 name="片側の 2 つの角を丸めた四角形 6"/>
          <p:cNvSpPr/>
          <p:nvPr/>
        </p:nvSpPr>
        <p:spPr>
          <a:xfrm rot="16200000">
            <a:off x="2023881" y="2114593"/>
            <a:ext cx="1152128" cy="510659"/>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中かっこ 9"/>
          <p:cNvSpPr/>
          <p:nvPr/>
        </p:nvSpPr>
        <p:spPr>
          <a:xfrm rot="16200000">
            <a:off x="3703747" y="1814509"/>
            <a:ext cx="360041" cy="1986260"/>
          </a:xfrm>
          <a:prstGeom prst="leftBrace">
            <a:avLst>
              <a:gd name="adj1" fmla="val 75353"/>
              <a:gd name="adj2" fmla="val 51138"/>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 name="テキスト ボックス 10"/>
              <p:cNvSpPr txBox="1"/>
              <p:nvPr/>
            </p:nvSpPr>
            <p:spPr>
              <a:xfrm>
                <a:off x="3745468" y="2987660"/>
                <a:ext cx="3282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i="1" dirty="0" smtClean="0">
                          <a:latin typeface="Cambria Math"/>
                        </a:rPr>
                        <m:t>l</m:t>
                      </m:r>
                    </m:oMath>
                  </m:oMathPara>
                </a14:m>
                <a:endParaRPr kumimoji="1" lang="ja-JP" altLang="en-US" dirty="0"/>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3745468" y="2987660"/>
                <a:ext cx="328230" cy="369332"/>
              </a:xfrm>
              <a:prstGeom prst="rect">
                <a:avLst/>
              </a:prstGeom>
              <a:blipFill rotWithShape="1">
                <a:blip r:embed="rId3"/>
                <a:stretch>
                  <a:fillRect t="-8197" r="-25926" b="-24590"/>
                </a:stretch>
              </a:blipFill>
            </p:spPr>
            <p:txBody>
              <a:bodyPr/>
              <a:lstStyle/>
              <a:p>
                <a:r>
                  <a:rPr lang="ja-JP" altLang="en-US">
                    <a:noFill/>
                  </a:rPr>
                  <a:t> </a:t>
                </a:r>
              </a:p>
            </p:txBody>
          </p:sp>
        </mc:Fallback>
      </mc:AlternateContent>
      <p:sp>
        <p:nvSpPr>
          <p:cNvPr id="12" name="円/楕円​​ 11"/>
          <p:cNvSpPr/>
          <p:nvPr/>
        </p:nvSpPr>
        <p:spPr>
          <a:xfrm>
            <a:off x="5703376" y="2081889"/>
            <a:ext cx="504056" cy="504056"/>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左中かっこ 12"/>
          <p:cNvSpPr/>
          <p:nvPr/>
        </p:nvSpPr>
        <p:spPr>
          <a:xfrm rot="10800000">
            <a:off x="6337756" y="2081888"/>
            <a:ext cx="180020" cy="504056"/>
          </a:xfrm>
          <a:prstGeom prst="leftBrace">
            <a:avLst>
              <a:gd name="adj1" fmla="val 75353"/>
              <a:gd name="adj2" fmla="val 51138"/>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 name="テキスト ボックス 13"/>
              <p:cNvSpPr txBox="1"/>
              <p:nvPr/>
            </p:nvSpPr>
            <p:spPr>
              <a:xfrm>
                <a:off x="6487112" y="2149249"/>
                <a:ext cx="38914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i="1" dirty="0" smtClean="0">
                          <a:latin typeface="Cambria Math"/>
                        </a:rPr>
                        <m:t>d</m:t>
                      </m:r>
                    </m:oMath>
                  </m:oMathPara>
                </a14:m>
                <a:endParaRPr kumimoji="1" lang="ja-JP" altLang="en-US"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6487112" y="2149249"/>
                <a:ext cx="389144" cy="369332"/>
              </a:xfrm>
              <a:prstGeom prst="rect">
                <a:avLst/>
              </a:prstGeom>
              <a:blipFill rotWithShape="1">
                <a:blip r:embed="rId4"/>
                <a:stretch>
                  <a:fillRect t="-8333" r="-21875" b="-25000"/>
                </a:stretch>
              </a:blipFill>
            </p:spPr>
            <p:txBody>
              <a:bodyPr/>
              <a:lstStyle/>
              <a:p>
                <a:r>
                  <a:rPr lang="ja-JP" altLang="en-US">
                    <a:noFill/>
                  </a:rPr>
                  <a:t> </a:t>
                </a:r>
              </a:p>
            </p:txBody>
          </p:sp>
        </mc:Fallback>
      </mc:AlternateContent>
      <p:sp>
        <p:nvSpPr>
          <p:cNvPr id="15" name="下矢印​​ 14"/>
          <p:cNvSpPr/>
          <p:nvPr/>
        </p:nvSpPr>
        <p:spPr>
          <a:xfrm>
            <a:off x="4771223" y="1793856"/>
            <a:ext cx="195326" cy="28803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テキスト ボックス 15"/>
              <p:cNvSpPr txBox="1"/>
              <p:nvPr/>
            </p:nvSpPr>
            <p:spPr>
              <a:xfrm>
                <a:off x="4966549" y="1712555"/>
                <a:ext cx="39709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i="1" dirty="0" smtClean="0">
                          <a:latin typeface="Cambria Math"/>
                        </a:rPr>
                        <m:t>P</m:t>
                      </m:r>
                    </m:oMath>
                  </m:oMathPara>
                </a14:m>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4966549" y="1712555"/>
                <a:ext cx="397096" cy="369332"/>
              </a:xfrm>
              <a:prstGeom prst="rect">
                <a:avLst/>
              </a:prstGeom>
              <a:blipFill rotWithShape="1">
                <a:blip r:embed="rId5"/>
                <a:stretch>
                  <a:fillRect t="-8197" r="-20000" b="-24590"/>
                </a:stretch>
              </a:blipFill>
            </p:spPr>
            <p:txBody>
              <a:bodyPr/>
              <a:lstStyle/>
              <a:p>
                <a:r>
                  <a:rPr lang="ja-JP" altLang="en-US">
                    <a:noFill/>
                  </a:rPr>
                  <a:t> </a:t>
                </a:r>
              </a:p>
            </p:txBody>
          </p:sp>
        </mc:Fallback>
      </mc:AlternateContent>
      <p:sp>
        <p:nvSpPr>
          <p:cNvPr id="17" name="正方形/長方形 16"/>
          <p:cNvSpPr/>
          <p:nvPr/>
        </p:nvSpPr>
        <p:spPr>
          <a:xfrm>
            <a:off x="364381" y="1084240"/>
            <a:ext cx="8771953" cy="400110"/>
          </a:xfrm>
          <a:prstGeom prst="rect">
            <a:avLst/>
          </a:prstGeom>
        </p:spPr>
        <p:txBody>
          <a:bodyPr wrap="none">
            <a:spAutoFit/>
          </a:bodyPr>
          <a:lstStyle/>
          <a:p>
            <a:r>
              <a:rPr lang="ja-JP" altLang="en-US" sz="2000" dirty="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rPr>
              <a:t>片持ち梁のデザイン問題</a:t>
            </a:r>
            <a:r>
              <a:rPr lang="ja-JP" altLang="en-US" sz="2000" dirty="0"/>
              <a:t>を例に</a:t>
            </a:r>
            <a:r>
              <a:rPr lang="ja-JP" altLang="en-US" sz="2000" dirty="0" smtClean="0"/>
              <a:t>とって</a:t>
            </a:r>
            <a:r>
              <a:rPr lang="ja-JP" altLang="en-US" sz="2000" dirty="0" smtClean="0">
                <a:solidFill>
                  <a:srgbClr xmlns:mc="http://schemas.openxmlformats.org/markup-compatibility/2006" xmlns:a14="http://schemas.microsoft.com/office/drawing/2010/main" val="002060" mc:Ignorable=""/>
                </a:solidFill>
                <a:latin typeface="HGP創英角ｺﾞｼｯｸUB" pitchFamily="50" charset="-128"/>
                <a:ea typeface="HGP創英角ｺﾞｼｯｸUB" pitchFamily="50" charset="-128"/>
              </a:rPr>
              <a:t>パレート</a:t>
            </a:r>
            <a:r>
              <a:rPr lang="ja-JP" altLang="en-US" sz="2000" dirty="0">
                <a:solidFill>
                  <a:srgbClr xmlns:mc="http://schemas.openxmlformats.org/markup-compatibility/2006" xmlns:a14="http://schemas.microsoft.com/office/drawing/2010/main" val="002060" mc:Ignorable=""/>
                </a:solidFill>
                <a:latin typeface="HGP創英角ｺﾞｼｯｸUB" pitchFamily="50" charset="-128"/>
                <a:ea typeface="HGP創英角ｺﾞｼｯｸUB" pitchFamily="50" charset="-128"/>
              </a:rPr>
              <a:t>最適解集合</a:t>
            </a:r>
            <a:r>
              <a:rPr lang="ja-JP" altLang="en-US" sz="2000" dirty="0"/>
              <a:t>のコンセプトを説明</a:t>
            </a:r>
            <a:r>
              <a:rPr lang="ja-JP" altLang="en-US" sz="2000" dirty="0" smtClean="0"/>
              <a:t>する</a:t>
            </a:r>
            <a:endParaRPr lang="en-US" altLang="ja-JP" sz="2000" dirty="0" smtClean="0"/>
          </a:p>
        </p:txBody>
      </p:sp>
      <mc:AlternateContent xmlns:mc="http://schemas.openxmlformats.org/markup-compatibility/2006">
        <mc:Choice xmlns:a14="http://schemas.microsoft.com/office/drawing/2010/main" Requires="a14">
          <p:sp>
            <p:nvSpPr>
              <p:cNvPr id="18" name="正方形/長方形 17"/>
              <p:cNvSpPr/>
              <p:nvPr/>
            </p:nvSpPr>
            <p:spPr>
              <a:xfrm>
                <a:off x="359631" y="3449548"/>
                <a:ext cx="3710075" cy="934230"/>
              </a:xfrm>
              <a:prstGeom prst="rect">
                <a:avLst/>
              </a:prstGeom>
              <a:solidFill>
                <a:schemeClr val="accent3">
                  <a:lumMod val="20000"/>
                  <a:lumOff val="80000"/>
                </a:schemeClr>
              </a:solidFill>
              <a:effectLst>
                <a:outerShdw blurRad="50800" dist="38100" dir="5400000" algn="t" rotWithShape="0">
                  <a:prstClr val="black">
                    <a:alpha val="40000"/>
                  </a:prstClr>
                </a:outerShdw>
              </a:effectLst>
            </p:spPr>
            <p:txBody>
              <a:bodyPr wrap="square">
                <a:spAutoFit/>
              </a:bodyPr>
              <a:lstStyle/>
              <a:p>
                <a:r>
                  <a:rPr lang="en-US" altLang="ja-JP" sz="2000" dirty="0"/>
                  <a:t>Ⅰ</a:t>
                </a:r>
                <a:r>
                  <a:rPr lang="ja-JP" altLang="en-US" sz="2000" dirty="0" err="1"/>
                  <a:t>．</a:t>
                </a:r>
                <a:r>
                  <a:rPr lang="ja-JP" altLang="en-US" sz="2000" dirty="0"/>
                  <a:t>梁の重さ</a:t>
                </a:r>
                <a14:m>
                  <m:oMath xmlns:m="http://schemas.openxmlformats.org/officeDocument/2006/math">
                    <m:sSub>
                      <m:sSubPr>
                        <m:ctrlPr>
                          <a:rPr lang="en-US" altLang="ja-JP" sz="2800" i="1" dirty="0">
                            <a:latin typeface="Cambria Math"/>
                          </a:rPr>
                        </m:ctrlPr>
                      </m:sSubPr>
                      <m:e>
                        <m:r>
                          <a:rPr lang="en-US" altLang="ja-JP" sz="2800" i="1" dirty="0">
                            <a:latin typeface="Cambria Math"/>
                          </a:rPr>
                          <m:t>f</m:t>
                        </m:r>
                      </m:e>
                      <m:sub>
                        <m:r>
                          <a:rPr lang="en-US" altLang="ja-JP" sz="2800" i="1">
                            <a:latin typeface="Cambria Math"/>
                          </a:rPr>
                          <m:t>1</m:t>
                        </m:r>
                      </m:sub>
                    </m:sSub>
                  </m:oMath>
                </a14:m>
                <a:r>
                  <a:rPr lang="ja-JP" altLang="en-US" sz="2000" dirty="0"/>
                  <a:t>を</a:t>
                </a:r>
                <a:r>
                  <a:rPr lang="ja-JP" altLang="en-US" sz="2000" b="1" dirty="0"/>
                  <a:t>最小化</a:t>
                </a:r>
                <a:r>
                  <a:rPr lang="ja-JP" altLang="en-US" sz="2000" dirty="0"/>
                  <a:t>したい</a:t>
                </a:r>
                <a:endParaRPr lang="en-US" altLang="ja-JP" sz="2000" dirty="0"/>
              </a:p>
              <a:p>
                <a:r>
                  <a:rPr lang="en-US" altLang="ja-JP" sz="2000" dirty="0"/>
                  <a:t>Ⅱ</a:t>
                </a:r>
                <a:r>
                  <a:rPr lang="ja-JP" altLang="en-US" sz="2000" dirty="0" err="1"/>
                  <a:t>．</a:t>
                </a:r>
                <a:r>
                  <a:rPr lang="ja-JP" altLang="en-US" sz="2000" dirty="0"/>
                  <a:t>たわみ</a:t>
                </a:r>
                <a14:m>
                  <m:oMath xmlns:m="http://schemas.openxmlformats.org/officeDocument/2006/math">
                    <m:sSub>
                      <m:sSubPr>
                        <m:ctrlPr>
                          <a:rPr lang="en-US" altLang="ja-JP" sz="2800" i="1" dirty="0">
                            <a:latin typeface="Cambria Math"/>
                          </a:rPr>
                        </m:ctrlPr>
                      </m:sSubPr>
                      <m:e>
                        <m:r>
                          <a:rPr lang="en-US" altLang="ja-JP" sz="2800" i="1" dirty="0">
                            <a:latin typeface="Cambria Math"/>
                          </a:rPr>
                          <m:t>f</m:t>
                        </m:r>
                      </m:e>
                      <m:sub>
                        <m:r>
                          <a:rPr lang="en-US" altLang="ja-JP" sz="2800" i="1" dirty="0">
                            <a:latin typeface="Cambria Math"/>
                          </a:rPr>
                          <m:t>2</m:t>
                        </m:r>
                      </m:sub>
                    </m:sSub>
                  </m:oMath>
                </a14:m>
                <a:r>
                  <a:rPr lang="ja-JP" altLang="en-US" sz="2000" dirty="0"/>
                  <a:t>を</a:t>
                </a:r>
                <a:r>
                  <a:rPr lang="ja-JP" altLang="en-US" sz="2000" b="1" dirty="0"/>
                  <a:t>最小化</a:t>
                </a:r>
                <a:r>
                  <a:rPr lang="ja-JP" altLang="en-US" sz="2000" dirty="0"/>
                  <a:t>したい</a:t>
                </a:r>
                <a:endParaRPr lang="en-US" altLang="ja-JP" sz="2000" dirty="0"/>
              </a:p>
            </p:txBody>
          </p:sp>
        </mc:Choice>
        <mc:Fallback>
          <p:sp>
            <p:nvSpPr>
              <p:cNvPr id="18" name="正方形/長方形 17"/>
              <p:cNvSpPr>
                <a:spLocks noRot="1" noChangeAspect="1" noMove="1" noResize="1" noEditPoints="1" noAdjustHandles="1" noChangeArrowheads="1" noChangeShapeType="1" noTextEdit="1"/>
              </p:cNvSpPr>
              <p:nvPr/>
            </p:nvSpPr>
            <p:spPr>
              <a:xfrm>
                <a:off x="359631" y="3449548"/>
                <a:ext cx="3710075" cy="934230"/>
              </a:xfrm>
              <a:prstGeom prst="rect">
                <a:avLst/>
              </a:prstGeom>
              <a:blipFill rotWithShape="1">
                <a:blip r:embed="rId6"/>
                <a:stretch>
                  <a:fillRect/>
                </a:stretch>
              </a:blipFill>
              <a:effectLst>
                <a:outerShdw blurRad="50800" dist="38100" dir="5400000" algn="t" rotWithShape="0">
                  <a:prstClr val="black">
                    <a:alpha val="40000"/>
                  </a:prstClr>
                </a:outerShdw>
              </a:effectLst>
            </p:spPr>
            <p:txBody>
              <a:bodyPr/>
              <a:lstStyle/>
              <a:p>
                <a:r>
                  <a:rPr lang="ja-JP" altLang="en-US">
                    <a:noFill/>
                  </a:rPr>
                  <a:t> </a:t>
                </a:r>
              </a:p>
            </p:txBody>
          </p:sp>
        </mc:Fallback>
      </mc:AlternateContent>
      <p:sp>
        <p:nvSpPr>
          <p:cNvPr id="20" name="右矢印​​ 19"/>
          <p:cNvSpPr/>
          <p:nvPr/>
        </p:nvSpPr>
        <p:spPr>
          <a:xfrm>
            <a:off x="4283968" y="3645024"/>
            <a:ext cx="466389" cy="50405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正方形/長方形 20"/>
              <p:cNvSpPr/>
              <p:nvPr/>
            </p:nvSpPr>
            <p:spPr>
              <a:xfrm>
                <a:off x="5178090" y="3441194"/>
                <a:ext cx="3710075" cy="769441"/>
              </a:xfrm>
              <a:prstGeom prst="rect">
                <a:avLst/>
              </a:prstGeom>
              <a:solidFill>
                <a:schemeClr val="accent3">
                  <a:lumMod val="20000"/>
                  <a:lumOff val="80000"/>
                </a:schemeClr>
              </a:solidFill>
              <a:effectLst>
                <a:outerShdw blurRad="50800" dist="38100" dir="5400000" algn="t" rotWithShape="0">
                  <a:prstClr val="black">
                    <a:alpha val="40000"/>
                  </a:prstClr>
                </a:outerShdw>
              </a:effectLst>
            </p:spPr>
            <p:txBody>
              <a:bodyPr wrap="square">
                <a:spAutoFit/>
              </a:bodyPr>
              <a:lstStyle/>
              <a:p>
                <a:r>
                  <a:rPr lang="ja-JP" altLang="en-US" sz="2000" dirty="0" smtClean="0"/>
                  <a:t>そのための</a:t>
                </a:r>
                <a:endParaRPr lang="en-US" altLang="ja-JP" sz="2000" dirty="0" smtClean="0"/>
              </a:p>
              <a:p>
                <a:r>
                  <a:rPr lang="ja-JP" altLang="en-US" sz="2000" dirty="0"/>
                  <a:t>梁</a:t>
                </a:r>
                <a:r>
                  <a:rPr lang="ja-JP" altLang="en-US" sz="2000" dirty="0" smtClean="0"/>
                  <a:t>の</a:t>
                </a:r>
                <a:r>
                  <a:rPr lang="ja-JP" altLang="en-US" sz="2400" dirty="0" smtClean="0"/>
                  <a:t>長さ</a:t>
                </a:r>
                <a14:m>
                  <m:oMath xmlns:m="http://schemas.openxmlformats.org/officeDocument/2006/math">
                    <m:r>
                      <a:rPr lang="en-US" altLang="ja-JP" sz="2400" i="1" dirty="0">
                        <a:latin typeface="Cambria Math"/>
                      </a:rPr>
                      <m:t>l</m:t>
                    </m:r>
                  </m:oMath>
                </a14:m>
                <a:r>
                  <a:rPr lang="ja-JP" altLang="en-US" sz="2400" dirty="0" smtClean="0"/>
                  <a:t>と直径</a:t>
                </a:r>
                <a14:m>
                  <m:oMath xmlns:m="http://schemas.openxmlformats.org/officeDocument/2006/math">
                    <m:r>
                      <a:rPr lang="en-US" altLang="ja-JP" sz="2400" i="1" dirty="0" smtClean="0">
                        <a:latin typeface="Cambria Math"/>
                      </a:rPr>
                      <m:t>d</m:t>
                    </m:r>
                  </m:oMath>
                </a14:m>
                <a:r>
                  <a:rPr lang="ja-JP" altLang="en-US" sz="2000" dirty="0" smtClean="0"/>
                  <a:t>を求める</a:t>
                </a:r>
                <a:endParaRPr lang="en-US" altLang="ja-JP" sz="2000" i="1" dirty="0">
                  <a:latin typeface="Cambria Math"/>
                </a:endParaRPr>
              </a:p>
            </p:txBody>
          </p:sp>
        </mc:Choice>
        <mc:Fallback>
          <p:sp>
            <p:nvSpPr>
              <p:cNvPr id="21" name="正方形/長方形 20"/>
              <p:cNvSpPr>
                <a:spLocks noRot="1" noChangeAspect="1" noMove="1" noResize="1" noEditPoints="1" noAdjustHandles="1" noChangeArrowheads="1" noChangeShapeType="1" noTextEdit="1"/>
              </p:cNvSpPr>
              <p:nvPr/>
            </p:nvSpPr>
            <p:spPr>
              <a:xfrm>
                <a:off x="5178090" y="3441194"/>
                <a:ext cx="3710075" cy="769441"/>
              </a:xfrm>
              <a:prstGeom prst="rect">
                <a:avLst/>
              </a:prstGeom>
              <a:blipFill rotWithShape="1">
                <a:blip r:embed="rId7"/>
                <a:stretch>
                  <a:fillRect/>
                </a:stretch>
              </a:blipFill>
              <a:effectLst>
                <a:outerShdw blurRad="50800" dist="38100" dir="5400000" algn="t" rotWithShape="0">
                  <a:prstClr val="black">
                    <a:alpha val="40000"/>
                  </a:prstClr>
                </a:outerShdw>
              </a:effectLst>
            </p:spPr>
            <p:txBody>
              <a:bodyPr/>
              <a:lstStyle/>
              <a:p>
                <a:r>
                  <a:rPr lang="ja-JP" altLang="en-US">
                    <a:noFill/>
                  </a:rPr>
                  <a:t> </a:t>
                </a:r>
              </a:p>
            </p:txBody>
          </p:sp>
        </mc:Fallback>
      </mc:AlternateContent>
      <p:sp>
        <p:nvSpPr>
          <p:cNvPr id="26" name="テキスト ボックス 25"/>
          <p:cNvSpPr txBox="1"/>
          <p:nvPr/>
        </p:nvSpPr>
        <p:spPr>
          <a:xfrm>
            <a:off x="6350427" y="4303317"/>
            <a:ext cx="2544286" cy="646331"/>
          </a:xfrm>
          <a:prstGeom prst="rect">
            <a:avLst/>
          </a:prstGeom>
          <a:noFill/>
        </p:spPr>
        <p:txBody>
          <a:bodyPr wrap="none" rtlCol="0">
            <a:spAutoFit/>
          </a:bodyPr>
          <a:lstStyle/>
          <a:p>
            <a:pPr algn="ctr"/>
            <a:r>
              <a:rPr lang="en-US" altLang="ja-JP" i="1" dirty="0" err="1" smtClean="0"/>
              <a:t>s.t.</a:t>
            </a:r>
            <a:r>
              <a:rPr lang="en-US" altLang="ja-JP" i="1" dirty="0" smtClean="0"/>
              <a:t>  </a:t>
            </a:r>
            <a:r>
              <a:rPr lang="en-US" altLang="ja-JP" dirty="0" smtClean="0"/>
              <a:t>200</a:t>
            </a:r>
            <a:r>
              <a:rPr lang="ja-JP" altLang="en-US" dirty="0" smtClean="0"/>
              <a:t>≦</a:t>
            </a:r>
            <a:r>
              <a:rPr lang="en-US" altLang="ja-JP" dirty="0" smtClean="0"/>
              <a:t>l</a:t>
            </a:r>
            <a:r>
              <a:rPr lang="ja-JP" altLang="en-US" dirty="0"/>
              <a:t> </a:t>
            </a:r>
            <a:r>
              <a:rPr lang="ja-JP" altLang="en-US" dirty="0" smtClean="0"/>
              <a:t>≦</a:t>
            </a:r>
            <a:r>
              <a:rPr lang="en-US" altLang="ja-JP" dirty="0" smtClean="0"/>
              <a:t>1000 mm</a:t>
            </a:r>
          </a:p>
          <a:p>
            <a:pPr algn="ctr"/>
            <a:r>
              <a:rPr lang="en-US" altLang="ja-JP" dirty="0" smtClean="0"/>
              <a:t>10</a:t>
            </a:r>
            <a:r>
              <a:rPr lang="ja-JP" altLang="en-US" dirty="0"/>
              <a:t> </a:t>
            </a:r>
            <a:r>
              <a:rPr lang="ja-JP" altLang="en-US" dirty="0" smtClean="0"/>
              <a:t>≦</a:t>
            </a:r>
            <a:r>
              <a:rPr lang="en-US" altLang="ja-JP" dirty="0" smtClean="0"/>
              <a:t>d</a:t>
            </a:r>
            <a:r>
              <a:rPr lang="ja-JP" altLang="en-US" dirty="0"/>
              <a:t> </a:t>
            </a:r>
            <a:r>
              <a:rPr lang="ja-JP" altLang="en-US" dirty="0" smtClean="0"/>
              <a:t>≦</a:t>
            </a:r>
            <a:r>
              <a:rPr lang="en-US" altLang="ja-JP" dirty="0" smtClean="0"/>
              <a:t>50 mm</a:t>
            </a:r>
          </a:p>
        </p:txBody>
      </p:sp>
      <p:sp>
        <p:nvSpPr>
          <p:cNvPr id="27" name="テキスト ボックス 26"/>
          <p:cNvSpPr txBox="1"/>
          <p:nvPr/>
        </p:nvSpPr>
        <p:spPr>
          <a:xfrm>
            <a:off x="827584" y="5229200"/>
            <a:ext cx="7344816" cy="1323439"/>
          </a:xfrm>
          <a:prstGeom prst="rect">
            <a:avLst/>
          </a:prstGeom>
          <a:noFill/>
        </p:spPr>
        <p:txBody>
          <a:bodyPr wrap="square" rtlCol="0">
            <a:spAutoFit/>
          </a:bodyPr>
          <a:lstStyle/>
          <a:p>
            <a:pPr algn="ctr"/>
            <a:r>
              <a:rPr lang="en-US" altLang="ja-JP" sz="2400" dirty="0"/>
              <a:t>l</a:t>
            </a:r>
            <a:r>
              <a:rPr lang="ja-JP" altLang="en-US" sz="2400" dirty="0" smtClean="0"/>
              <a:t>と</a:t>
            </a:r>
            <a:r>
              <a:rPr lang="en-US" altLang="ja-JP" sz="2400" dirty="0" smtClean="0"/>
              <a:t>d</a:t>
            </a:r>
            <a:r>
              <a:rPr lang="ja-JP" altLang="en-US" sz="2400" dirty="0" smtClean="0"/>
              <a:t>を小さくすればするほど</a:t>
            </a:r>
            <a:r>
              <a:rPr lang="en-US" altLang="ja-JP" sz="2400" dirty="0" smtClean="0"/>
              <a:t>Ⅰ</a:t>
            </a:r>
            <a:r>
              <a:rPr lang="ja-JP" altLang="en-US" sz="2400" dirty="0" smtClean="0"/>
              <a:t>は満たされるがたわむ</a:t>
            </a:r>
            <a:endParaRPr lang="en-US" altLang="ja-JP" sz="2400" dirty="0" smtClean="0"/>
          </a:p>
          <a:p>
            <a:pPr algn="ctr"/>
            <a:endParaRPr lang="en-US" altLang="ja-JP" sz="3200" dirty="0" smtClean="0"/>
          </a:p>
          <a:p>
            <a:pPr algn="ctr"/>
            <a:r>
              <a:rPr lang="ja-JP" altLang="en-US" sz="2400" dirty="0" smtClean="0"/>
              <a:t>直径を太くすれば</a:t>
            </a:r>
            <a:r>
              <a:rPr lang="en-US" altLang="ja-JP" sz="2400" dirty="0" smtClean="0"/>
              <a:t>Ⅱ</a:t>
            </a:r>
            <a:r>
              <a:rPr lang="ja-JP" altLang="en-US" sz="2400" dirty="0" smtClean="0"/>
              <a:t>は満たされるけど重くなる</a:t>
            </a:r>
            <a:endParaRPr lang="en-US" altLang="ja-JP" sz="2400" dirty="0" smtClean="0"/>
          </a:p>
        </p:txBody>
      </p:sp>
      <p:sp>
        <p:nvSpPr>
          <p:cNvPr id="28" name="上下矢印 27"/>
          <p:cNvSpPr/>
          <p:nvPr/>
        </p:nvSpPr>
        <p:spPr>
          <a:xfrm>
            <a:off x="4337142" y="5638891"/>
            <a:ext cx="360040" cy="504056"/>
          </a:xfrm>
          <a:prstGeom prst="up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420581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2.2.1 Illustrating Pareto-Optimal Solutions</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10</a:t>
            </a:fld>
            <a:endParaRPr lang="en-US" altLang="ja-JP"/>
          </a:p>
        </p:txBody>
      </p:sp>
      <p:pic>
        <p:nvPicPr>
          <p:cNvPr id="5122" name="図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880" y="1166173"/>
            <a:ext cx="4629222" cy="184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図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418" y="3102885"/>
            <a:ext cx="1478390" cy="65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図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106" y="3239680"/>
            <a:ext cx="4863326" cy="521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角丸四角形 6"/>
          <p:cNvSpPr/>
          <p:nvPr/>
        </p:nvSpPr>
        <p:spPr>
          <a:xfrm>
            <a:off x="251520" y="960983"/>
            <a:ext cx="2016224" cy="3077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b="1" dirty="0" smtClean="0"/>
              <a:t>式にすると</a:t>
            </a:r>
            <a:r>
              <a:rPr lang="en-US" altLang="ja-JP" b="1" dirty="0" smtClean="0"/>
              <a:t>…</a:t>
            </a:r>
            <a:endParaRPr kumimoji="1" lang="ja-JP" altLang="en-US" b="1" dirty="0"/>
          </a:p>
        </p:txBody>
      </p:sp>
      <p:sp>
        <p:nvSpPr>
          <p:cNvPr id="4" name="フローチャート : 代替処理 3"/>
          <p:cNvSpPr/>
          <p:nvPr/>
        </p:nvSpPr>
        <p:spPr>
          <a:xfrm>
            <a:off x="1669297" y="1340768"/>
            <a:ext cx="576064" cy="36004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sz="1400" dirty="0" smtClean="0"/>
              <a:t>重さ</a:t>
            </a:r>
            <a:endParaRPr kumimoji="1" lang="ja-JP" altLang="en-US" sz="1400" dirty="0"/>
          </a:p>
        </p:txBody>
      </p:sp>
      <p:sp>
        <p:nvSpPr>
          <p:cNvPr id="9" name="フローチャート : 代替処理 8"/>
          <p:cNvSpPr/>
          <p:nvPr/>
        </p:nvSpPr>
        <p:spPr>
          <a:xfrm>
            <a:off x="1605637" y="1844824"/>
            <a:ext cx="803216" cy="360040"/>
          </a:xfrm>
          <a:prstGeom prst="flowChartAlternate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400" dirty="0"/>
              <a:t>たわみ</a:t>
            </a:r>
            <a:endParaRPr kumimoji="1" lang="ja-JP" altLang="en-US" sz="1400" dirty="0"/>
          </a:p>
        </p:txBody>
      </p:sp>
      <p:pic>
        <p:nvPicPr>
          <p:cNvPr id="5125" name="図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4005064"/>
            <a:ext cx="7488832" cy="2852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1669297" y="5157192"/>
            <a:ext cx="1584176" cy="338554"/>
          </a:xfrm>
          <a:prstGeom prst="rect">
            <a:avLst/>
          </a:prstGeom>
          <a:noFill/>
        </p:spPr>
        <p:txBody>
          <a:bodyPr wrap="square" rtlCol="0">
            <a:spAutoFit/>
          </a:bodyPr>
          <a:lstStyle/>
          <a:p>
            <a:r>
              <a:rPr kumimoji="1" lang="ja-JP" altLang="en-US" sz="1600" dirty="0" smtClean="0">
                <a:solidFill>
                  <a:srgbClr xmlns:mc="http://schemas.openxmlformats.org/markup-compatibility/2006" xmlns:a14="http://schemas.microsoft.com/office/drawing/2010/main" val="FF0000" mc:Ignorable=""/>
                </a:solidFill>
                <a:latin typeface="HGP創英角ｺﾞｼｯｸUB" pitchFamily="50" charset="-128"/>
                <a:ea typeface="HGP創英角ｺﾞｼｯｸUB" pitchFamily="50" charset="-128"/>
              </a:rPr>
              <a:t>決定変数領域</a:t>
            </a:r>
            <a:endParaRPr kumimoji="1" lang="ja-JP" altLang="en-US" sz="1600" dirty="0">
              <a:solidFill>
                <a:srgbClr xmlns:mc="http://schemas.openxmlformats.org/markup-compatibility/2006" xmlns:a14="http://schemas.microsoft.com/office/drawing/2010/main" val="FF0000" mc:Ignorable=""/>
              </a:solidFill>
              <a:latin typeface="HGP創英角ｺﾞｼｯｸUB" pitchFamily="50" charset="-128"/>
              <a:ea typeface="HGP創英角ｺﾞｼｯｸUB" pitchFamily="50" charset="-128"/>
            </a:endParaRPr>
          </a:p>
        </p:txBody>
      </p:sp>
      <p:sp>
        <p:nvSpPr>
          <p:cNvPr id="13" name="テキスト ボックス 12"/>
          <p:cNvSpPr txBox="1"/>
          <p:nvPr/>
        </p:nvSpPr>
        <p:spPr>
          <a:xfrm>
            <a:off x="7020272" y="4293096"/>
            <a:ext cx="1512168" cy="338554"/>
          </a:xfrm>
          <a:prstGeom prst="rect">
            <a:avLst/>
          </a:prstGeom>
          <a:noFill/>
        </p:spPr>
        <p:txBody>
          <a:bodyPr wrap="square" rtlCol="0">
            <a:spAutoFit/>
          </a:bodyPr>
          <a:lstStyle/>
          <a:p>
            <a:r>
              <a:rPr lang="ja-JP" altLang="en-US" sz="1600" dirty="0" smtClean="0">
                <a:solidFill>
                  <a:srgbClr xmlns:mc="http://schemas.openxmlformats.org/markup-compatibility/2006" xmlns:a14="http://schemas.microsoft.com/office/drawing/2010/main" val="FF0000" mc:Ignorable=""/>
                </a:solidFill>
                <a:latin typeface="HGP創英角ｺﾞｼｯｸUB" pitchFamily="50" charset="-128"/>
                <a:ea typeface="HGP創英角ｺﾞｼｯｸUB" pitchFamily="50" charset="-128"/>
              </a:rPr>
              <a:t>目的関数</a:t>
            </a:r>
            <a:r>
              <a:rPr kumimoji="1" lang="ja-JP" altLang="en-US" sz="1600" dirty="0" smtClean="0">
                <a:solidFill>
                  <a:srgbClr xmlns:mc="http://schemas.openxmlformats.org/markup-compatibility/2006" xmlns:a14="http://schemas.microsoft.com/office/drawing/2010/main" val="FF0000" mc:Ignorable=""/>
                </a:solidFill>
                <a:latin typeface="HGP創英角ｺﾞｼｯｸUB" pitchFamily="50" charset="-128"/>
                <a:ea typeface="HGP創英角ｺﾞｼｯｸUB" pitchFamily="50" charset="-128"/>
              </a:rPr>
              <a:t>領域</a:t>
            </a:r>
            <a:endParaRPr kumimoji="1" lang="ja-JP" altLang="en-US" sz="1600" dirty="0">
              <a:solidFill>
                <a:srgbClr xmlns:mc="http://schemas.openxmlformats.org/markup-compatibility/2006" xmlns:a14="http://schemas.microsoft.com/office/drawing/2010/main" val="FF0000" mc:Ignorable=""/>
              </a:solidFill>
              <a:latin typeface="HGP創英角ｺﾞｼｯｸUB" pitchFamily="50" charset="-128"/>
              <a:ea typeface="HGP創英角ｺﾞｼｯｸUB" pitchFamily="50" charset="-128"/>
            </a:endParaRPr>
          </a:p>
        </p:txBody>
      </p:sp>
    </p:spTree>
    <p:extLst>
      <p:ext uri="{BB962C8B-B14F-4D97-AF65-F5344CB8AC3E}">
        <p14:creationId xmlns:p14="http://schemas.microsoft.com/office/powerpoint/2010/main" val="10058587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2.2.1 Illustrating Pareto-Optimal Solutions</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11</a:t>
            </a:fld>
            <a:endParaRPr lang="en-US" altLang="ja-JP"/>
          </a:p>
        </p:txBody>
      </p:sp>
      <p:sp>
        <p:nvSpPr>
          <p:cNvPr id="4" name="テキスト ボックス 3"/>
          <p:cNvSpPr txBox="1"/>
          <p:nvPr/>
        </p:nvSpPr>
        <p:spPr>
          <a:xfrm>
            <a:off x="4902463" y="3851592"/>
            <a:ext cx="4211960" cy="738664"/>
          </a:xfrm>
          <a:prstGeom prst="rect">
            <a:avLst/>
          </a:prstGeom>
          <a:noFill/>
        </p:spPr>
        <p:txBody>
          <a:bodyPr wrap="square" rtlCol="0">
            <a:spAutoFit/>
          </a:bodyPr>
          <a:lstStyle/>
          <a:p>
            <a:r>
              <a:rPr lang="ja-JP" altLang="en-US" dirty="0" smtClean="0"/>
              <a:t>非優越解の集合を</a:t>
            </a:r>
            <a:endParaRPr lang="en-US" altLang="ja-JP" dirty="0"/>
          </a:p>
          <a:p>
            <a:pPr algn="ctr"/>
            <a:r>
              <a:rPr kumimoji="1" lang="ja-JP" altLang="en-US" sz="2400" b="1" dirty="0" smtClean="0">
                <a:solidFill>
                  <a:srgbClr xmlns:mc="http://schemas.openxmlformats.org/markup-compatibility/2006" xmlns:a14="http://schemas.microsoft.com/office/drawing/2010/main" val="FF0000" mc:Ignorable=""/>
                </a:solidFill>
              </a:rPr>
              <a:t>パレート最適解集合</a:t>
            </a:r>
            <a:r>
              <a:rPr kumimoji="1" lang="ja-JP" altLang="en-US" dirty="0" smtClean="0"/>
              <a:t>という</a:t>
            </a:r>
            <a:endParaRPr kumimoji="1" lang="ja-JP" altLang="en-US" dirty="0"/>
          </a:p>
        </p:txBody>
      </p:sp>
      <p:pic>
        <p:nvPicPr>
          <p:cNvPr id="7173" name="図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797152"/>
            <a:ext cx="4641602" cy="193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正方形/長方形 5"/>
          <p:cNvSpPr/>
          <p:nvPr/>
        </p:nvSpPr>
        <p:spPr>
          <a:xfrm>
            <a:off x="4718607" y="980728"/>
            <a:ext cx="4408304" cy="707886"/>
          </a:xfrm>
          <a:prstGeom prst="rect">
            <a:avLst/>
          </a:prstGeom>
        </p:spPr>
        <p:txBody>
          <a:bodyPr wrap="square">
            <a:spAutoFit/>
          </a:bodyPr>
          <a:lstStyle/>
          <a:p>
            <a:r>
              <a:rPr lang="ja-JP" altLang="en-US" sz="2000" dirty="0" smtClean="0"/>
              <a:t>非優越解（</a:t>
            </a:r>
            <a:r>
              <a:rPr lang="en-US" altLang="ja-JP" sz="2000" dirty="0" smtClean="0"/>
              <a:t>non-dominated)</a:t>
            </a:r>
            <a:r>
              <a:rPr lang="ja-JP" altLang="en-US" sz="2000" dirty="0" smtClean="0"/>
              <a:t>集合</a:t>
            </a:r>
            <a:r>
              <a:rPr lang="en-US" altLang="ja-JP" sz="2000" dirty="0"/>
              <a:t>P1</a:t>
            </a:r>
            <a:r>
              <a:rPr lang="ja-JP" altLang="en-US" sz="2000" dirty="0" smtClean="0"/>
              <a:t>と</a:t>
            </a:r>
            <a:endParaRPr lang="en-US" altLang="ja-JP" sz="2000" dirty="0" smtClean="0"/>
          </a:p>
          <a:p>
            <a:r>
              <a:rPr lang="ja-JP" altLang="en-US" sz="2000" dirty="0" smtClean="0"/>
              <a:t>優越</a:t>
            </a:r>
            <a:r>
              <a:rPr lang="en-US" altLang="ja-JP" sz="2000" dirty="0" smtClean="0"/>
              <a:t>(dominated)</a:t>
            </a:r>
            <a:r>
              <a:rPr lang="ja-JP" altLang="en-US" sz="2000" dirty="0" smtClean="0"/>
              <a:t>解</a:t>
            </a:r>
            <a:r>
              <a:rPr lang="ja-JP" altLang="en-US" sz="2000" dirty="0"/>
              <a:t>集合</a:t>
            </a:r>
            <a:r>
              <a:rPr lang="en-US" altLang="ja-JP" sz="2000" dirty="0"/>
              <a:t>P2</a:t>
            </a:r>
            <a:r>
              <a:rPr lang="ja-JP" altLang="en-US" sz="2000" dirty="0"/>
              <a:t>に</a:t>
            </a:r>
            <a:r>
              <a:rPr lang="ja-JP" altLang="en-US" sz="2000" dirty="0" smtClean="0"/>
              <a:t>分け</a:t>
            </a:r>
            <a:r>
              <a:rPr lang="ja-JP" altLang="en-US" sz="2000" dirty="0"/>
              <a:t>れる</a:t>
            </a:r>
            <a:endParaRPr lang="en-US" altLang="ja-JP" sz="2000" dirty="0"/>
          </a:p>
        </p:txBody>
      </p:sp>
      <p:pic>
        <p:nvPicPr>
          <p:cNvPr id="7174" name="図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29" y="993643"/>
            <a:ext cx="4495108" cy="3262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4969339" y="2132856"/>
            <a:ext cx="4145084" cy="1200329"/>
          </a:xfrm>
          <a:prstGeom prst="rect">
            <a:avLst/>
          </a:prstGeom>
          <a:noFill/>
        </p:spPr>
        <p:txBody>
          <a:bodyPr wrap="square" rtlCol="0">
            <a:spAutoFit/>
          </a:bodyPr>
          <a:lstStyle/>
          <a:p>
            <a:r>
              <a:rPr kumimoji="1" lang="en-US" altLang="ja-JP" dirty="0" smtClean="0"/>
              <a:t>B</a:t>
            </a:r>
            <a:r>
              <a:rPr kumimoji="1" lang="ja-JP" altLang="en-US" dirty="0" smtClean="0"/>
              <a:t>と</a:t>
            </a:r>
            <a:r>
              <a:rPr lang="en-US" altLang="ja-JP" dirty="0"/>
              <a:t>C</a:t>
            </a:r>
            <a:r>
              <a:rPr lang="ja-JP" altLang="en-US" dirty="0" smtClean="0"/>
              <a:t>を比較すると</a:t>
            </a:r>
            <a:endParaRPr lang="en-US" altLang="ja-JP" dirty="0"/>
          </a:p>
          <a:p>
            <a:r>
              <a:rPr lang="ja-JP" altLang="en-US" b="1" dirty="0" smtClean="0"/>
              <a:t>重さ：</a:t>
            </a:r>
            <a:r>
              <a:rPr lang="en-US" altLang="ja-JP" dirty="0" smtClean="0"/>
              <a:t>	</a:t>
            </a:r>
            <a:r>
              <a:rPr lang="en-US" altLang="ja-JP" b="1" dirty="0" smtClean="0">
                <a:solidFill>
                  <a:srgbClr xmlns:mc="http://schemas.openxmlformats.org/markup-compatibility/2006" xmlns:a14="http://schemas.microsoft.com/office/drawing/2010/main" val="FF0000" mc:Ignorable=""/>
                </a:solidFill>
              </a:rPr>
              <a:t>B</a:t>
            </a:r>
            <a:r>
              <a:rPr lang="ja-JP" altLang="en-US" b="1" dirty="0" smtClean="0">
                <a:solidFill>
                  <a:srgbClr xmlns:mc="http://schemas.openxmlformats.org/markup-compatibility/2006" xmlns:a14="http://schemas.microsoft.com/office/drawing/2010/main" val="FF0000" mc:Ignorable=""/>
                </a:solidFill>
              </a:rPr>
              <a:t>＜</a:t>
            </a:r>
            <a:r>
              <a:rPr lang="en-US" altLang="ja-JP" b="1" dirty="0" smtClean="0">
                <a:solidFill>
                  <a:srgbClr xmlns:mc="http://schemas.openxmlformats.org/markup-compatibility/2006" xmlns:a14="http://schemas.microsoft.com/office/drawing/2010/main" val="FF0000" mc:Ignorable=""/>
                </a:solidFill>
              </a:rPr>
              <a:t>C</a:t>
            </a:r>
          </a:p>
          <a:p>
            <a:r>
              <a:rPr lang="ja-JP" altLang="en-US" b="1" dirty="0" smtClean="0"/>
              <a:t>たわみ：</a:t>
            </a:r>
            <a:r>
              <a:rPr lang="en-US" altLang="ja-JP" dirty="0" smtClean="0"/>
              <a:t>	</a:t>
            </a:r>
            <a:r>
              <a:rPr lang="en-US" altLang="ja-JP" b="1" dirty="0" smtClean="0">
                <a:solidFill>
                  <a:srgbClr xmlns:mc="http://schemas.openxmlformats.org/markup-compatibility/2006" xmlns:a14="http://schemas.microsoft.com/office/drawing/2010/main" val="FF0000" mc:Ignorable=""/>
                </a:solidFill>
              </a:rPr>
              <a:t>C</a:t>
            </a:r>
            <a:r>
              <a:rPr lang="ja-JP" altLang="en-US" b="1" dirty="0" smtClean="0">
                <a:solidFill>
                  <a:srgbClr xmlns:mc="http://schemas.openxmlformats.org/markup-compatibility/2006" xmlns:a14="http://schemas.microsoft.com/office/drawing/2010/main" val="FF0000" mc:Ignorable=""/>
                </a:solidFill>
              </a:rPr>
              <a:t>＜</a:t>
            </a:r>
            <a:r>
              <a:rPr lang="en-US" altLang="ja-JP" b="1" dirty="0" smtClean="0">
                <a:solidFill>
                  <a:srgbClr xmlns:mc="http://schemas.openxmlformats.org/markup-compatibility/2006" xmlns:a14="http://schemas.microsoft.com/office/drawing/2010/main" val="FF0000" mc:Ignorable=""/>
                </a:solidFill>
              </a:rPr>
              <a:t>B</a:t>
            </a:r>
          </a:p>
          <a:p>
            <a:r>
              <a:rPr lang="ja-JP" altLang="en-US" dirty="0" smtClean="0"/>
              <a:t>→どちらが優れているとはいえない状態</a:t>
            </a:r>
            <a:endParaRPr lang="en-US" altLang="ja-JP" dirty="0" smtClean="0"/>
          </a:p>
        </p:txBody>
      </p:sp>
      <p:cxnSp>
        <p:nvCxnSpPr>
          <p:cNvPr id="10" name="直線​​コネクタ 9"/>
          <p:cNvCxnSpPr/>
          <p:nvPr/>
        </p:nvCxnSpPr>
        <p:spPr>
          <a:xfrm>
            <a:off x="5364088" y="3333185"/>
            <a:ext cx="3512090" cy="0"/>
          </a:xfrm>
          <a:prstGeom prst="line">
            <a:avLst/>
          </a:prstGeom>
        </p:spPr>
        <p:style>
          <a:lnRef idx="3">
            <a:schemeClr val="accent4"/>
          </a:lnRef>
          <a:fillRef idx="0">
            <a:schemeClr val="accent4"/>
          </a:fillRef>
          <a:effectRef idx="2">
            <a:schemeClr val="accent4"/>
          </a:effectRef>
          <a:fontRef idx="minor">
            <a:schemeClr val="tx1"/>
          </a:fontRef>
        </p:style>
      </p:cxnSp>
      <p:sp>
        <p:nvSpPr>
          <p:cNvPr id="12" name="下矢印​​ 11"/>
          <p:cNvSpPr/>
          <p:nvPr/>
        </p:nvSpPr>
        <p:spPr>
          <a:xfrm>
            <a:off x="6868105" y="3333185"/>
            <a:ext cx="504056" cy="36004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75442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2.2.1 Illustrating Pareto-Optimal Solutions</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12</a:t>
            </a:fld>
            <a:endParaRPr lang="en-US" altLang="ja-JP"/>
          </a:p>
        </p:txBody>
      </p:sp>
      <p:sp>
        <p:nvSpPr>
          <p:cNvPr id="6" name="テキスト ボックス 5"/>
          <p:cNvSpPr txBox="1"/>
          <p:nvPr/>
        </p:nvSpPr>
        <p:spPr>
          <a:xfrm>
            <a:off x="401636" y="1340768"/>
            <a:ext cx="8604956" cy="1200329"/>
          </a:xfrm>
          <a:prstGeom prst="rect">
            <a:avLst/>
          </a:prstGeom>
          <a:solidFill>
            <a:schemeClr val="accent2">
              <a:lumMod val="20000"/>
              <a:lumOff val="80000"/>
            </a:schemeClr>
          </a:solidFill>
          <a:ln w="28575">
            <a:solidFill>
              <a:schemeClr val="accent6">
                <a:lumMod val="75000"/>
              </a:schemeClr>
            </a:solidFill>
            <a:prstDash val="dash"/>
          </a:ln>
        </p:spPr>
        <p:txBody>
          <a:bodyPr wrap="square" rtlCol="0">
            <a:spAutoFit/>
          </a:bodyPr>
          <a:lstStyle/>
          <a:p>
            <a:pPr marL="457200" indent="-457200">
              <a:buFont typeface="+mj-ea"/>
              <a:buAutoNum type="circleNumDbPlain"/>
            </a:pPr>
            <a:r>
              <a:rPr lang="en-US" altLang="ja-JP" sz="2400" dirty="0" smtClean="0"/>
              <a:t>P1</a:t>
            </a:r>
            <a:r>
              <a:rPr lang="ja-JP" altLang="en-US" sz="2400" dirty="0" smtClean="0"/>
              <a:t>内の任意に選んだ</a:t>
            </a:r>
            <a:r>
              <a:rPr lang="en-US" altLang="ja-JP" sz="2400" dirty="0" smtClean="0"/>
              <a:t>2</a:t>
            </a:r>
            <a:r>
              <a:rPr lang="ja-JP" altLang="en-US" sz="2400" dirty="0" smtClean="0"/>
              <a:t>つの</a:t>
            </a:r>
            <a:r>
              <a:rPr lang="ja-JP" altLang="en-US" sz="2400" dirty="0" smtClean="0"/>
              <a:t>解は、互いに非支配の関係にある</a:t>
            </a:r>
            <a:endParaRPr lang="en-US" altLang="ja-JP" sz="2400" dirty="0" smtClean="0"/>
          </a:p>
          <a:p>
            <a:pPr marL="457200" indent="-457200">
              <a:buFont typeface="+mj-ea"/>
              <a:buAutoNum type="circleNumDbPlain"/>
            </a:pPr>
            <a:r>
              <a:rPr kumimoji="1" lang="en-US" altLang="ja-JP" sz="2400" dirty="0" smtClean="0"/>
              <a:t>P1</a:t>
            </a:r>
            <a:r>
              <a:rPr kumimoji="1" lang="ja-JP" altLang="en-US" sz="2400" dirty="0" smtClean="0"/>
              <a:t>に属さない全ての解は、少なくとも</a:t>
            </a:r>
            <a:r>
              <a:rPr kumimoji="1" lang="en-US" altLang="ja-JP" sz="2400" dirty="0" smtClean="0"/>
              <a:t>1</a:t>
            </a:r>
            <a:r>
              <a:rPr kumimoji="1" lang="ja-JP" altLang="en-US" sz="2400" dirty="0" smtClean="0"/>
              <a:t>つの</a:t>
            </a:r>
            <a:r>
              <a:rPr kumimoji="1" lang="en-US" altLang="ja-JP" sz="2400" dirty="0" smtClean="0"/>
              <a:t>P1</a:t>
            </a:r>
            <a:r>
              <a:rPr kumimoji="1" lang="ja-JP" altLang="en-US" sz="2400" dirty="0" smtClean="0"/>
              <a:t>の解に支配されてい</a:t>
            </a:r>
            <a:r>
              <a:rPr lang="ja-JP" altLang="en-US" sz="2400" dirty="0"/>
              <a:t>る</a:t>
            </a:r>
            <a:endParaRPr kumimoji="1" lang="ja-JP" altLang="en-US" sz="2400" dirty="0"/>
          </a:p>
        </p:txBody>
      </p:sp>
      <p:sp>
        <p:nvSpPr>
          <p:cNvPr id="7" name="正方形/長方形 6"/>
          <p:cNvSpPr/>
          <p:nvPr/>
        </p:nvSpPr>
        <p:spPr>
          <a:xfrm>
            <a:off x="431540" y="908720"/>
            <a:ext cx="212423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非優越解の定義</a:t>
            </a:r>
            <a:endParaRPr kumimoji="1" lang="ja-JP" altLang="en-US" dirty="0"/>
          </a:p>
        </p:txBody>
      </p:sp>
      <p:sp>
        <p:nvSpPr>
          <p:cNvPr id="8" name="正方形/長方形 7"/>
          <p:cNvSpPr/>
          <p:nvPr/>
        </p:nvSpPr>
        <p:spPr>
          <a:xfrm>
            <a:off x="431540" y="2924944"/>
            <a:ext cx="8388932" cy="2246769"/>
          </a:xfrm>
          <a:prstGeom prst="rect">
            <a:avLst/>
          </a:prstGeom>
        </p:spPr>
        <p:txBody>
          <a:bodyPr wrap="square">
            <a:spAutoFit/>
          </a:bodyPr>
          <a:lstStyle/>
          <a:p>
            <a:pPr marL="342900" indent="-342900">
              <a:buClr>
                <a:srgbClr xmlns:mc="http://schemas.openxmlformats.org/markup-compatibility/2006" xmlns:a14="http://schemas.microsoft.com/office/drawing/2010/main" val="B8226D" mc:Ignorable=""/>
              </a:buClr>
              <a:buFont typeface="Wingdings" pitchFamily="2" charset="2"/>
              <a:buChar char="l"/>
            </a:pPr>
            <a:endParaRPr lang="en-US" altLang="ja-JP" sz="2000" dirty="0"/>
          </a:p>
          <a:p>
            <a:pPr marL="342900" indent="-342900">
              <a:buClr>
                <a:srgbClr xmlns:mc="http://schemas.openxmlformats.org/markup-compatibility/2006" xmlns:a14="http://schemas.microsoft.com/office/drawing/2010/main" val="B8226D" mc:Ignorable=""/>
              </a:buClr>
              <a:buFont typeface="Wingdings" pitchFamily="2" charset="2"/>
              <a:buChar char="l"/>
            </a:pPr>
            <a:r>
              <a:rPr lang="ja-JP" altLang="en-US" sz="2000" dirty="0"/>
              <a:t>競合する目的関数同士の場合、通常最適解集合には</a:t>
            </a:r>
            <a:r>
              <a:rPr lang="en-US" altLang="ja-JP" sz="2000" dirty="0">
                <a:solidFill>
                  <a:srgbClr xmlns:mc="http://schemas.openxmlformats.org/markup-compatibility/2006" xmlns:a14="http://schemas.microsoft.com/office/drawing/2010/main" val="FF0000" mc:Ignorable=""/>
                </a:solidFill>
              </a:rPr>
              <a:t>1</a:t>
            </a:r>
            <a:r>
              <a:rPr lang="ja-JP" altLang="en-US" sz="2000" dirty="0">
                <a:solidFill>
                  <a:srgbClr xmlns:mc="http://schemas.openxmlformats.org/markup-compatibility/2006" xmlns:a14="http://schemas.microsoft.com/office/drawing/2010/main" val="FF0000" mc:Ignorable=""/>
                </a:solidFill>
              </a:rPr>
              <a:t>つ以上の解</a:t>
            </a:r>
            <a:r>
              <a:rPr lang="ja-JP" altLang="en-US" sz="2000" dirty="0"/>
              <a:t>がある。</a:t>
            </a:r>
            <a:endParaRPr lang="en-US" altLang="ja-JP" sz="2000" dirty="0"/>
          </a:p>
          <a:p>
            <a:pPr marL="342900" indent="-342900">
              <a:buClr>
                <a:srgbClr xmlns:mc="http://schemas.openxmlformats.org/markup-compatibility/2006" xmlns:a14="http://schemas.microsoft.com/office/drawing/2010/main" val="B8226D" mc:Ignorable=""/>
              </a:buClr>
              <a:buFont typeface="Wingdings" pitchFamily="2" charset="2"/>
              <a:buChar char="l"/>
            </a:pPr>
            <a:endParaRPr lang="en-US" altLang="ja-JP" sz="2000" dirty="0"/>
          </a:p>
          <a:p>
            <a:pPr marL="342900" indent="-342900">
              <a:buClr>
                <a:srgbClr xmlns:mc="http://schemas.openxmlformats.org/markup-compatibility/2006" xmlns:a14="http://schemas.microsoft.com/office/drawing/2010/main" val="B8226D" mc:Ignorable=""/>
              </a:buClr>
              <a:buFont typeface="Wingdings" pitchFamily="2" charset="2"/>
              <a:buChar char="l"/>
            </a:pPr>
            <a:r>
              <a:rPr lang="ja-JP" altLang="en-US" sz="2000" dirty="0" smtClean="0"/>
              <a:t>たくさん</a:t>
            </a:r>
            <a:r>
              <a:rPr lang="ja-JP" altLang="en-US" sz="2000" dirty="0"/>
              <a:t>パレート最適解があると、ある解を問題の追加的な情報なしに他の解に勝っているとするのが</a:t>
            </a:r>
            <a:r>
              <a:rPr lang="ja-JP" altLang="en-US" sz="2000" dirty="0" smtClean="0"/>
              <a:t>難しい　</a:t>
            </a:r>
            <a:r>
              <a:rPr lang="ja-JP" altLang="en-US" sz="2000" b="1" dirty="0" smtClean="0">
                <a:solidFill>
                  <a:srgbClr xmlns:mc="http://schemas.openxmlformats.org/markup-compatibility/2006" xmlns:a14="http://schemas.microsoft.com/office/drawing/2010/main" val="FF0000" mc:Ignorable=""/>
                </a:solidFill>
              </a:rPr>
              <a:t>→等しく重要</a:t>
            </a:r>
            <a:endParaRPr lang="en-US" altLang="ja-JP" sz="2000" b="1" dirty="0">
              <a:solidFill>
                <a:srgbClr xmlns:mc="http://schemas.openxmlformats.org/markup-compatibility/2006" xmlns:a14="http://schemas.microsoft.com/office/drawing/2010/main" val="FF0000" mc:Ignorable=""/>
              </a:solidFill>
            </a:endParaRPr>
          </a:p>
          <a:p>
            <a:pPr marL="342900" indent="-342900">
              <a:buClr>
                <a:srgbClr xmlns:mc="http://schemas.openxmlformats.org/markup-compatibility/2006" xmlns:a14="http://schemas.microsoft.com/office/drawing/2010/main" val="B8226D" mc:Ignorable=""/>
              </a:buClr>
              <a:buFont typeface="Wingdings" pitchFamily="2" charset="2"/>
              <a:buChar char="l"/>
            </a:pPr>
            <a:endParaRPr lang="en-US" altLang="ja-JP" sz="2000" dirty="0" smtClean="0"/>
          </a:p>
          <a:p>
            <a:pPr marL="342900" indent="-342900">
              <a:buClr>
                <a:srgbClr xmlns:mc="http://schemas.openxmlformats.org/markup-compatibility/2006" xmlns:a14="http://schemas.microsoft.com/office/drawing/2010/main" val="B8226D" mc:Ignorable=""/>
              </a:buClr>
              <a:buFont typeface="Wingdings" pitchFamily="2" charset="2"/>
              <a:buChar char="l"/>
            </a:pPr>
            <a:endParaRPr lang="en-US" altLang="ja-JP" sz="2000" dirty="0"/>
          </a:p>
        </p:txBody>
      </p:sp>
      <p:sp>
        <p:nvSpPr>
          <p:cNvPr id="9" name="テキスト ボックス 8"/>
          <p:cNvSpPr txBox="1"/>
          <p:nvPr/>
        </p:nvSpPr>
        <p:spPr>
          <a:xfrm>
            <a:off x="5130957" y="4525382"/>
            <a:ext cx="3906839" cy="646331"/>
          </a:xfrm>
          <a:prstGeom prst="rect">
            <a:avLst/>
          </a:prstGeom>
          <a:noFill/>
        </p:spPr>
        <p:txBody>
          <a:bodyPr wrap="none" rtlCol="0">
            <a:spAutoFit/>
          </a:bodyPr>
          <a:lstStyle/>
          <a:p>
            <a:r>
              <a:rPr lang="ja-JP" altLang="en-US" b="1" dirty="0" smtClean="0">
                <a:solidFill>
                  <a:srgbClr xmlns:mc="http://schemas.openxmlformats.org/markup-compatibility/2006" xmlns:a14="http://schemas.microsoft.com/office/drawing/2010/main" val="002060" mc:Ignorable=""/>
                </a:solidFill>
              </a:rPr>
              <a:t>多目的最適化問題は、パレート最適解</a:t>
            </a:r>
            <a:endParaRPr lang="en-US" altLang="ja-JP" b="1" dirty="0" smtClean="0">
              <a:solidFill>
                <a:srgbClr xmlns:mc="http://schemas.openxmlformats.org/markup-compatibility/2006" xmlns:a14="http://schemas.microsoft.com/office/drawing/2010/main" val="002060" mc:Ignorable=""/>
              </a:solidFill>
            </a:endParaRPr>
          </a:p>
          <a:p>
            <a:r>
              <a:rPr kumimoji="1" lang="ja-JP" altLang="en-US" b="1" dirty="0" smtClean="0">
                <a:solidFill>
                  <a:srgbClr xmlns:mc="http://schemas.openxmlformats.org/markup-compatibility/2006" xmlns:a14="http://schemas.microsoft.com/office/drawing/2010/main" val="002060" mc:Ignorable=""/>
                </a:solidFill>
              </a:rPr>
              <a:t>集合を見つけるのを目的とする</a:t>
            </a:r>
            <a:endParaRPr kumimoji="1" lang="ja-JP" altLang="en-US" b="1" dirty="0">
              <a:solidFill>
                <a:srgbClr xmlns:mc="http://schemas.openxmlformats.org/markup-compatibility/2006" xmlns:a14="http://schemas.microsoft.com/office/drawing/2010/main" val="002060" mc:Ignorable=""/>
              </a:solidFill>
            </a:endParaRPr>
          </a:p>
        </p:txBody>
      </p:sp>
      <p:sp>
        <p:nvSpPr>
          <p:cNvPr id="12" name="右矢印​​ 11"/>
          <p:cNvSpPr/>
          <p:nvPr/>
        </p:nvSpPr>
        <p:spPr>
          <a:xfrm>
            <a:off x="4824923" y="4686964"/>
            <a:ext cx="306034"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形吹き出し 12"/>
          <p:cNvSpPr/>
          <p:nvPr/>
        </p:nvSpPr>
        <p:spPr>
          <a:xfrm>
            <a:off x="1835696" y="5661248"/>
            <a:ext cx="5194472" cy="963116"/>
          </a:xfrm>
          <a:prstGeom prst="wedgeEllipseCallout">
            <a:avLst>
              <a:gd name="adj1" fmla="val 62246"/>
              <a:gd name="adj2" fmla="val 4298"/>
            </a:avLst>
          </a:prstGeom>
        </p:spPr>
        <p:style>
          <a:lnRef idx="1">
            <a:schemeClr val="accent4"/>
          </a:lnRef>
          <a:fillRef idx="2">
            <a:schemeClr val="accent4"/>
          </a:fillRef>
          <a:effectRef idx="1">
            <a:schemeClr val="accent4"/>
          </a:effectRef>
          <a:fontRef idx="minor">
            <a:schemeClr val="dk1"/>
          </a:fontRef>
        </p:style>
        <p:txBody>
          <a:bodyPr rtlCol="0" anchor="ctr"/>
          <a:lstStyle/>
          <a:p>
            <a:pPr>
              <a:buClr>
                <a:srgbClr xmlns:mc="http://schemas.openxmlformats.org/markup-compatibility/2006" xmlns:a14="http://schemas.microsoft.com/office/drawing/2010/main" val="B8226D" mc:Ignorable=""/>
              </a:buClr>
            </a:pPr>
            <a:r>
              <a:rPr lang="ja-JP" altLang="en-US" dirty="0"/>
              <a:t>もし</a:t>
            </a:r>
            <a:r>
              <a:rPr lang="en-US" altLang="ja-JP" dirty="0"/>
              <a:t>higher level</a:t>
            </a:r>
            <a:r>
              <a:rPr lang="ja-JP" altLang="en-US" dirty="0"/>
              <a:t>の情報が満足に使えるなら、バイアスのある探索（８．６以降で説明）が使える</a:t>
            </a:r>
            <a:endParaRPr lang="en-US" altLang="ja-JP" dirty="0"/>
          </a:p>
        </p:txBody>
      </p:sp>
    </p:spTree>
    <p:extLst>
      <p:ext uri="{BB962C8B-B14F-4D97-AF65-F5344CB8AC3E}">
        <p14:creationId xmlns:p14="http://schemas.microsoft.com/office/powerpoint/2010/main" val="74643382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2.2.2 Objectives in Multi-Objective Optimization</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13</a:t>
            </a:fld>
            <a:endParaRPr lang="en-US" altLang="ja-JP"/>
          </a:p>
        </p:txBody>
      </p:sp>
      <p:sp>
        <p:nvSpPr>
          <p:cNvPr id="4" name="テキスト ボックス 3"/>
          <p:cNvSpPr txBox="1"/>
          <p:nvPr/>
        </p:nvSpPr>
        <p:spPr>
          <a:xfrm>
            <a:off x="3435212" y="2313745"/>
            <a:ext cx="5544615" cy="646331"/>
          </a:xfrm>
          <a:prstGeom prst="rect">
            <a:avLst/>
          </a:prstGeom>
          <a:noFill/>
        </p:spPr>
        <p:txBody>
          <a:bodyPr wrap="square" rtlCol="0">
            <a:spAutoFit/>
          </a:bodyPr>
          <a:lstStyle/>
          <a:p>
            <a:pPr algn="ctr"/>
            <a:r>
              <a:rPr lang="ja-JP" altLang="en-US" dirty="0" smtClean="0">
                <a:solidFill>
                  <a:srgbClr xmlns:mc="http://schemas.openxmlformats.org/markup-compatibility/2006" xmlns:a14="http://schemas.microsoft.com/office/drawing/2010/main" val="002060" mc:Ignorable=""/>
                </a:solidFill>
              </a:rPr>
              <a:t>パレート面に近い解に収束するだけでなく</a:t>
            </a:r>
            <a:endParaRPr lang="en-US" altLang="ja-JP" dirty="0" smtClean="0">
              <a:solidFill>
                <a:srgbClr xmlns:mc="http://schemas.openxmlformats.org/markup-compatibility/2006" xmlns:a14="http://schemas.microsoft.com/office/drawing/2010/main" val="002060" mc:Ignorable=""/>
              </a:solidFill>
            </a:endParaRPr>
          </a:p>
          <a:p>
            <a:pPr algn="ctr"/>
            <a:r>
              <a:rPr lang="ja-JP" altLang="en-US" dirty="0" smtClean="0">
                <a:solidFill>
                  <a:srgbClr xmlns:mc="http://schemas.openxmlformats.org/markup-compatibility/2006" xmlns:a14="http://schemas.microsoft.com/office/drawing/2010/main" val="002060" mc:Ignorable=""/>
                </a:solidFill>
              </a:rPr>
              <a:t>パレート最適領域にまばらに存在することが必要</a:t>
            </a:r>
            <a:endParaRPr kumimoji="1" lang="en-US" altLang="ja-JP" dirty="0" smtClean="0">
              <a:solidFill>
                <a:srgbClr xmlns:mc="http://schemas.openxmlformats.org/markup-compatibility/2006" xmlns:a14="http://schemas.microsoft.com/office/drawing/2010/main" val="002060" mc:Ignorable=""/>
              </a:solidFill>
            </a:endParaRPr>
          </a:p>
        </p:txBody>
      </p:sp>
      <p:sp>
        <p:nvSpPr>
          <p:cNvPr id="5" name="テキスト ボックス 4"/>
          <p:cNvSpPr txBox="1"/>
          <p:nvPr/>
        </p:nvSpPr>
        <p:spPr>
          <a:xfrm>
            <a:off x="360675" y="3789040"/>
            <a:ext cx="8527829" cy="2164695"/>
          </a:xfrm>
          <a:prstGeom prst="rect">
            <a:avLst/>
          </a:prstGeom>
          <a:noFill/>
        </p:spPr>
        <p:txBody>
          <a:bodyPr wrap="square" rtlCol="0">
            <a:spAutoFit/>
          </a:bodyPr>
          <a:lstStyle/>
          <a:p>
            <a:pPr marL="342900" indent="-342900">
              <a:lnSpc>
                <a:spcPts val="2800"/>
              </a:lnSpc>
              <a:buClr>
                <a:srgbClr xmlns:mc="http://schemas.openxmlformats.org/markup-compatibility/2006" xmlns:a14="http://schemas.microsoft.com/office/drawing/2010/main" val="B8226D" mc:Ignorable=""/>
              </a:buClr>
              <a:buFont typeface="Wingdings" pitchFamily="2" charset="2"/>
              <a:buChar char="l"/>
            </a:pPr>
            <a:r>
              <a:rPr lang="ja-JP" altLang="en-US" sz="2200" dirty="0" smtClean="0"/>
              <a:t>解の“多様性”は決定変数領域と目的関数領域の両方で定義できる</a:t>
            </a:r>
            <a:endParaRPr lang="en-US" altLang="ja-JP" sz="2200" dirty="0" smtClean="0"/>
          </a:p>
          <a:p>
            <a:pPr lvl="1">
              <a:lnSpc>
                <a:spcPts val="2800"/>
              </a:lnSpc>
              <a:buClr>
                <a:srgbClr xmlns:mc="http://schemas.openxmlformats.org/markup-compatibility/2006" xmlns:a14="http://schemas.microsoft.com/office/drawing/2010/main" val="B8226D" mc:Ignorable=""/>
              </a:buClr>
            </a:pPr>
            <a:r>
              <a:rPr lang="ja-JP" altLang="en-US" dirty="0" smtClean="0"/>
              <a:t>たとえば、決定変数領域において</a:t>
            </a:r>
            <a:r>
              <a:rPr lang="en-US" altLang="ja-JP" dirty="0" smtClean="0"/>
              <a:t>2</a:t>
            </a:r>
            <a:r>
              <a:rPr lang="ja-JP" altLang="en-US" dirty="0" err="1" smtClean="0"/>
              <a:t>つの</a:t>
            </a:r>
            <a:r>
              <a:rPr lang="ja-JP" altLang="en-US" dirty="0" smtClean="0"/>
              <a:t>解のユークリッド距離が長いと</a:t>
            </a:r>
            <a:r>
              <a:rPr lang="en-US" altLang="ja-JP" dirty="0" smtClean="0"/>
              <a:t>diverse</a:t>
            </a:r>
            <a:r>
              <a:rPr lang="ja-JP" altLang="en-US" dirty="0" smtClean="0"/>
              <a:t>であるといえ、同様に目的空間でもユークリッド距離が長いと</a:t>
            </a:r>
            <a:r>
              <a:rPr lang="en-US" altLang="ja-JP" dirty="0" smtClean="0"/>
              <a:t>diverse</a:t>
            </a:r>
            <a:r>
              <a:rPr lang="ja-JP" altLang="en-US" dirty="0" smtClean="0"/>
              <a:t>であるといえる</a:t>
            </a:r>
            <a:endParaRPr lang="en-US" altLang="ja-JP" dirty="0" smtClean="0"/>
          </a:p>
          <a:p>
            <a:pPr>
              <a:lnSpc>
                <a:spcPts val="2800"/>
              </a:lnSpc>
            </a:pPr>
            <a:endParaRPr lang="en-US" altLang="ja-JP" dirty="0" smtClean="0"/>
          </a:p>
          <a:p>
            <a:pPr marL="285750" indent="-285750">
              <a:lnSpc>
                <a:spcPts val="2800"/>
              </a:lnSpc>
              <a:buClr>
                <a:srgbClr xmlns:mc="http://schemas.openxmlformats.org/markup-compatibility/2006" xmlns:a14="http://schemas.microsoft.com/office/drawing/2010/main" val="B8226D" mc:Ignorable=""/>
              </a:buClr>
              <a:buFont typeface="Wingdings" pitchFamily="2" charset="2"/>
              <a:buChar char="l"/>
            </a:pPr>
            <a:r>
              <a:rPr lang="ja-JP" altLang="en-US" sz="2200" dirty="0" smtClean="0"/>
              <a:t>一方の領域での多様性がもう一方の領域で保たれる保証はない</a:t>
            </a:r>
            <a:endParaRPr lang="en-US" altLang="ja-JP" sz="2200" dirty="0" smtClean="0"/>
          </a:p>
          <a:p>
            <a:endParaRPr lang="en-US" altLang="ja-JP" dirty="0"/>
          </a:p>
        </p:txBody>
      </p:sp>
      <p:sp>
        <p:nvSpPr>
          <p:cNvPr id="6" name="正方形/長方形 5"/>
          <p:cNvSpPr/>
          <p:nvPr/>
        </p:nvSpPr>
        <p:spPr>
          <a:xfrm>
            <a:off x="323528" y="1145864"/>
            <a:ext cx="8564976" cy="1107996"/>
          </a:xfrm>
          <a:prstGeom prst="rect">
            <a:avLst/>
          </a:prstGeom>
          <a:solidFill>
            <a:srgbClr xmlns:mc="http://schemas.openxmlformats.org/markup-compatibility/2006" xmlns:a14="http://schemas.microsoft.com/office/drawing/2010/main" val="BCF462" mc:Ignorable=""/>
          </a:solidFill>
          <a:effectLst>
            <a:outerShdw blurRad="50800" dist="38100" algn="l" rotWithShape="0">
              <a:prstClr val="black">
                <a:alpha val="40000"/>
              </a:prstClr>
            </a:outerShdw>
          </a:effectLst>
        </p:spPr>
        <p:txBody>
          <a:bodyPr wrap="square">
            <a:spAutoFit/>
          </a:bodyPr>
          <a:lstStyle/>
          <a:p>
            <a:r>
              <a:rPr lang="ja-JP" altLang="en-US" dirty="0" smtClean="0"/>
              <a:t>多目的</a:t>
            </a:r>
            <a:r>
              <a:rPr lang="ja-JP" altLang="en-US" dirty="0"/>
              <a:t>最適化には</a:t>
            </a:r>
            <a:r>
              <a:rPr lang="en-US" altLang="ja-JP" dirty="0"/>
              <a:t>2</a:t>
            </a:r>
            <a:r>
              <a:rPr lang="ja-JP" altLang="en-US" dirty="0" err="1"/>
              <a:t>つの</a:t>
            </a:r>
            <a:r>
              <a:rPr lang="ja-JP" altLang="en-US" dirty="0"/>
              <a:t>ゴールが</a:t>
            </a:r>
            <a:r>
              <a:rPr lang="ja-JP" altLang="en-US" dirty="0" smtClean="0"/>
              <a:t>ある</a:t>
            </a:r>
            <a:endParaRPr lang="en-US" altLang="ja-JP" dirty="0" smtClean="0"/>
          </a:p>
          <a:p>
            <a:pPr lvl="1"/>
            <a:r>
              <a:rPr lang="ja-JP" altLang="en-US" sz="2400" b="1" dirty="0" smtClean="0"/>
              <a:t>① パレート</a:t>
            </a:r>
            <a:r>
              <a:rPr lang="ja-JP" altLang="en-US" sz="2400" b="1" dirty="0"/>
              <a:t>最適フロントに近い解を探索すること</a:t>
            </a:r>
            <a:endParaRPr lang="en-US" altLang="ja-JP" sz="2400" b="1" dirty="0"/>
          </a:p>
          <a:p>
            <a:pPr lvl="1"/>
            <a:r>
              <a:rPr lang="ja-JP" altLang="en-US" sz="2400" b="1" dirty="0" smtClean="0"/>
              <a:t>② 多様性</a:t>
            </a:r>
            <a:r>
              <a:rPr lang="ja-JP" altLang="en-US" sz="2400" b="1" dirty="0"/>
              <a:t>を持って最適解集合を探索する</a:t>
            </a:r>
            <a:r>
              <a:rPr lang="ja-JP" altLang="en-US" sz="2400" b="1" dirty="0" smtClean="0"/>
              <a:t>こと</a:t>
            </a:r>
            <a:endParaRPr lang="en-US" altLang="ja-JP" sz="2400" b="1" dirty="0"/>
          </a:p>
        </p:txBody>
      </p:sp>
      <p:sp>
        <p:nvSpPr>
          <p:cNvPr id="7" name="テキスト ボックス 6"/>
          <p:cNvSpPr txBox="1"/>
          <p:nvPr/>
        </p:nvSpPr>
        <p:spPr>
          <a:xfrm>
            <a:off x="7149504" y="1330530"/>
            <a:ext cx="1524776" cy="738664"/>
          </a:xfrm>
          <a:prstGeom prst="rect">
            <a:avLst/>
          </a:prstGeom>
          <a:noFill/>
        </p:spPr>
        <p:txBody>
          <a:bodyPr wrap="none" rtlCol="0">
            <a:spAutoFit/>
          </a:bodyPr>
          <a:lstStyle/>
          <a:p>
            <a:r>
              <a:rPr kumimoji="1" lang="ja-JP" altLang="en-US" sz="1600" b="1" dirty="0" smtClean="0">
                <a:solidFill>
                  <a:srgbClr xmlns:mc="http://schemas.openxmlformats.org/markup-compatibility/2006" xmlns:a14="http://schemas.microsoft.com/office/drawing/2010/main" val="FF0000" mc:Ignorable=""/>
                </a:solidFill>
              </a:rPr>
              <a:t>（単目的と同じ）</a:t>
            </a:r>
            <a:endParaRPr kumimoji="1" lang="en-US" altLang="ja-JP" sz="1600" b="1" dirty="0" smtClean="0">
              <a:solidFill>
                <a:srgbClr xmlns:mc="http://schemas.openxmlformats.org/markup-compatibility/2006" xmlns:a14="http://schemas.microsoft.com/office/drawing/2010/main" val="FF0000" mc:Ignorable=""/>
              </a:solidFill>
            </a:endParaRPr>
          </a:p>
          <a:p>
            <a:endParaRPr kumimoji="1" lang="en-US" altLang="ja-JP" sz="1000" b="1" dirty="0" smtClean="0">
              <a:solidFill>
                <a:srgbClr xmlns:mc="http://schemas.openxmlformats.org/markup-compatibility/2006" xmlns:a14="http://schemas.microsoft.com/office/drawing/2010/main" val="FF0000" mc:Ignorable=""/>
              </a:solidFill>
            </a:endParaRPr>
          </a:p>
          <a:p>
            <a:r>
              <a:rPr lang="ja-JP" altLang="en-US" sz="1600" b="1" dirty="0" smtClean="0">
                <a:solidFill>
                  <a:srgbClr xmlns:mc="http://schemas.openxmlformats.org/markup-compatibility/2006" xmlns:a14="http://schemas.microsoft.com/office/drawing/2010/main" val="FF0000" mc:Ignorable=""/>
                </a:solidFill>
              </a:rPr>
              <a:t>（多目的特有）</a:t>
            </a:r>
            <a:endParaRPr kumimoji="1" lang="ja-JP" altLang="en-US" sz="1600" b="1" dirty="0">
              <a:solidFill>
                <a:srgbClr xmlns:mc="http://schemas.openxmlformats.org/markup-compatibility/2006" xmlns:a14="http://schemas.microsoft.com/office/drawing/2010/main" val="FF0000" mc:Ignorable=""/>
              </a:solidFill>
            </a:endParaRPr>
          </a:p>
        </p:txBody>
      </p:sp>
    </p:spTree>
    <p:extLst>
      <p:ext uri="{BB962C8B-B14F-4D97-AF65-F5344CB8AC3E}">
        <p14:creationId xmlns:p14="http://schemas.microsoft.com/office/powerpoint/2010/main" val="36273420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2.2.3. Non-Conflicting Objectives</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14</a:t>
            </a:fld>
            <a:endParaRPr lang="en-US" altLang="ja-JP"/>
          </a:p>
        </p:txBody>
      </p:sp>
      <p:sp>
        <p:nvSpPr>
          <p:cNvPr id="4" name="テキスト ボックス 3"/>
          <p:cNvSpPr txBox="1"/>
          <p:nvPr/>
        </p:nvSpPr>
        <p:spPr>
          <a:xfrm>
            <a:off x="1475656" y="1114651"/>
            <a:ext cx="6579790" cy="830997"/>
          </a:xfrm>
          <a:prstGeom prst="rect">
            <a:avLst/>
          </a:prstGeom>
          <a:solidFill>
            <a:schemeClr val="accent2">
              <a:lumMod val="20000"/>
              <a:lumOff val="80000"/>
            </a:schemeClr>
          </a:solidFill>
        </p:spPr>
        <p:txBody>
          <a:bodyPr wrap="square" rtlCol="0">
            <a:spAutoFit/>
          </a:bodyPr>
          <a:lstStyle/>
          <a:p>
            <a:r>
              <a:rPr lang="ja-JP" altLang="en-US" sz="2400" dirty="0" smtClean="0"/>
              <a:t>多目的のパレート最適解集合が存在するのは、</a:t>
            </a:r>
            <a:endParaRPr lang="en-US" altLang="ja-JP" sz="2400" dirty="0" smtClean="0"/>
          </a:p>
          <a:p>
            <a:r>
              <a:rPr lang="ja-JP" altLang="en-US" sz="2400" dirty="0" smtClean="0"/>
              <a:t>目的が互いに競合する場合のとき</a:t>
            </a:r>
            <a:endParaRPr kumimoji="1" lang="ja-JP" altLang="en-US" sz="2400" dirty="0"/>
          </a:p>
        </p:txBody>
      </p:sp>
      <mc:AlternateContent xmlns:mc="http://schemas.openxmlformats.org/markup-compatibility/2006">
        <mc:Choice xmlns:a14="http://schemas.microsoft.com/office/drawing/2010/main" Requires="a14">
          <p:sp>
            <p:nvSpPr>
              <p:cNvPr id="5" name="テキスト ボックス 4"/>
              <p:cNvSpPr txBox="1"/>
              <p:nvPr/>
            </p:nvSpPr>
            <p:spPr>
              <a:xfrm>
                <a:off x="0" y="2348880"/>
                <a:ext cx="7560840" cy="2554545"/>
              </a:xfrm>
              <a:prstGeom prst="rect">
                <a:avLst/>
              </a:prstGeom>
              <a:noFill/>
            </p:spPr>
            <p:txBody>
              <a:bodyPr wrap="square" rtlCol="0">
                <a:spAutoFit/>
              </a:bodyPr>
              <a:lstStyle/>
              <a:p>
                <a:r>
                  <a:rPr kumimoji="1" lang="ja-JP" altLang="en-US" sz="2000" dirty="0" smtClean="0"/>
                  <a:t>例：片持ち梁</a:t>
                </a:r>
                <a:endParaRPr kumimoji="1" lang="en-US" altLang="ja-JP" sz="2000" dirty="0" smtClean="0"/>
              </a:p>
              <a:p>
                <a:endParaRPr lang="en-US" altLang="ja-JP" sz="2000" dirty="0" smtClean="0"/>
              </a:p>
              <a:p>
                <a:r>
                  <a:rPr lang="ja-JP" altLang="en-US" sz="2000" dirty="0" smtClean="0"/>
                  <a:t>目的が①たわみ</a:t>
                </a:r>
                <a14:m>
                  <m:oMath xmlns:m="http://schemas.openxmlformats.org/officeDocument/2006/math">
                    <m:r>
                      <a:rPr lang="ja-JP" altLang="en-US" sz="2000" i="1" dirty="0" smtClean="0">
                        <a:latin typeface="Cambria Math"/>
                      </a:rPr>
                      <m:t>𝛿</m:t>
                    </m:r>
                  </m:oMath>
                </a14:m>
                <a:r>
                  <a:rPr kumimoji="1" lang="ja-JP" altLang="en-US" sz="2000" dirty="0" smtClean="0"/>
                  <a:t>を最小化すること</a:t>
                </a:r>
                <a:r>
                  <a:rPr lang="ja-JP" altLang="en-US" sz="2000" dirty="0" smtClean="0"/>
                  <a:t>と②梁にかかる最大の力</a:t>
                </a:r>
                <a14:m>
                  <m:oMath xmlns:m="http://schemas.openxmlformats.org/officeDocument/2006/math">
                    <m:sSub>
                      <m:sSubPr>
                        <m:ctrlPr>
                          <a:rPr lang="en-US" altLang="ja-JP" sz="2000" i="1" dirty="0" smtClean="0">
                            <a:latin typeface="Cambria Math"/>
                          </a:rPr>
                        </m:ctrlPr>
                      </m:sSubPr>
                      <m:e>
                        <m:r>
                          <a:rPr lang="ja-JP" altLang="en-US" sz="2000" i="1" dirty="0">
                            <a:latin typeface="Cambria Math"/>
                          </a:rPr>
                          <m:t>𝜎</m:t>
                        </m:r>
                      </m:e>
                      <m:sub>
                        <m:r>
                          <a:rPr lang="en-US" altLang="ja-JP" sz="2000" i="1" smtClean="0">
                            <a:latin typeface="Cambria Math"/>
                          </a:rPr>
                          <m:t>max</m:t>
                        </m:r>
                      </m:sub>
                    </m:sSub>
                  </m:oMath>
                </a14:m>
                <a:r>
                  <a:rPr lang="ja-JP" altLang="en-US" sz="2000" dirty="0" smtClean="0"/>
                  <a:t>を最小化することなら</a:t>
                </a:r>
                <a:r>
                  <a:rPr lang="ja-JP" altLang="en-US" sz="2000" dirty="0"/>
                  <a:t>パレート最適解が</a:t>
                </a:r>
                <a:r>
                  <a:rPr lang="en-US" altLang="ja-JP" sz="2000" dirty="0"/>
                  <a:t>1</a:t>
                </a:r>
                <a:r>
                  <a:rPr lang="ja-JP" altLang="en-US" sz="2000" dirty="0" err="1"/>
                  <a:t>つに</a:t>
                </a:r>
                <a:r>
                  <a:rPr lang="ja-JP" altLang="en-US" sz="2000" dirty="0" smtClean="0"/>
                  <a:t>収束する（</a:t>
                </a:r>
                <a:r>
                  <a:rPr lang="en-US" altLang="ja-JP" sz="2000" dirty="0" smtClean="0"/>
                  <a:t>A</a:t>
                </a:r>
                <a:r>
                  <a:rPr lang="ja-JP" altLang="en-US" sz="2000" dirty="0" smtClean="0"/>
                  <a:t>）</a:t>
                </a:r>
                <a:endParaRPr lang="en-US" altLang="ja-JP" sz="2000" dirty="0"/>
              </a:p>
              <a:p>
                <a:endParaRPr lang="en-US" altLang="ja-JP" sz="2000" dirty="0" smtClean="0"/>
              </a:p>
              <a:p>
                <a:r>
                  <a:rPr lang="ja-JP" altLang="en-US" sz="2000" dirty="0" smtClean="0"/>
                  <a:t>直径</a:t>
                </a:r>
                <a:r>
                  <a:rPr lang="ja-JP" altLang="en-US" sz="2000" dirty="0"/>
                  <a:t>を大きくして梁</a:t>
                </a:r>
                <a:r>
                  <a:rPr lang="ja-JP" altLang="en-US" sz="2000" dirty="0" smtClean="0"/>
                  <a:t>を硬化することが</a:t>
                </a:r>
                <a:endParaRPr lang="en-US" altLang="ja-JP" sz="2000" dirty="0"/>
              </a:p>
              <a:p>
                <a:r>
                  <a:rPr lang="ja-JP" altLang="en-US" sz="2000" dirty="0" smtClean="0"/>
                  <a:t>結果的にたわみと最大圧力が両方最小</a:t>
                </a:r>
                <a:r>
                  <a:rPr lang="ja-JP" altLang="en-US" sz="2000" dirty="0"/>
                  <a:t>に</a:t>
                </a:r>
                <a:r>
                  <a:rPr lang="ja-JP" altLang="en-US" sz="2000" dirty="0" smtClean="0"/>
                  <a:t>なる</a:t>
                </a:r>
                <a:endParaRPr lang="en-US" altLang="ja-JP" sz="2000" dirty="0" smtClean="0"/>
              </a:p>
              <a:p>
                <a:pPr lvl="3"/>
                <a:r>
                  <a:rPr lang="ja-JP" altLang="en-US" sz="2000" b="1" dirty="0">
                    <a:solidFill>
                      <a:srgbClr val="FF0000" mc:Ignorable=""/>
                    </a:solidFill>
                  </a:rPr>
                  <a:t>⇒</a:t>
                </a:r>
                <a:r>
                  <a:rPr lang="ja-JP" altLang="en-US" sz="2000" b="1" dirty="0" smtClean="0">
                    <a:solidFill>
                      <a:srgbClr val="FF0000" mc:Ignorable=""/>
                    </a:solidFill>
                  </a:rPr>
                  <a:t>単</a:t>
                </a:r>
                <a:r>
                  <a:rPr lang="ja-JP" altLang="en-US" sz="2000" b="1" dirty="0">
                    <a:solidFill>
                      <a:srgbClr val="FF0000" mc:Ignorable=""/>
                    </a:solidFill>
                  </a:rPr>
                  <a:t>目的と</a:t>
                </a:r>
                <a:r>
                  <a:rPr lang="ja-JP" altLang="en-US" sz="2000" b="1" dirty="0" smtClean="0">
                    <a:solidFill>
                      <a:srgbClr val="FF0000" mc:Ignorable=""/>
                    </a:solidFill>
                  </a:rPr>
                  <a:t>一緒</a:t>
                </a:r>
                <a:endParaRPr lang="en-US" altLang="ja-JP" sz="2000" b="1" dirty="0">
                  <a:solidFill>
                    <a:srgbClr val="FF0000" mc:Ignorable=""/>
                  </a:solidFill>
                </a:endParaRPr>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0" y="2348880"/>
                <a:ext cx="7560840" cy="2554545"/>
              </a:xfrm>
              <a:prstGeom prst="rect">
                <a:avLst/>
              </a:prstGeom>
              <a:blipFill rotWithShape="1">
                <a:blip r:embed="rId2"/>
                <a:stretch>
                  <a:fillRect l="-806" t="-1671" b="-3580"/>
                </a:stretch>
              </a:blipFill>
            </p:spPr>
            <p:txBody>
              <a:bodyPr/>
              <a:lstStyle/>
              <a:p>
                <a:r>
                  <a:rPr lang="ja-JP" altLang="en-US">
                    <a:noFill/>
                  </a:rPr>
                  <a:t> </a:t>
                </a:r>
              </a:p>
            </p:txBody>
          </p:sp>
        </mc:Fallback>
      </mc:AlternateContent>
      <p:sp>
        <p:nvSpPr>
          <p:cNvPr id="6" name="円/楕円​​ 5"/>
          <p:cNvSpPr/>
          <p:nvPr/>
        </p:nvSpPr>
        <p:spPr>
          <a:xfrm>
            <a:off x="525116" y="1242118"/>
            <a:ext cx="576064" cy="576064"/>
          </a:xfrm>
          <a:prstGeom prst="ellipse">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注</a:t>
            </a:r>
            <a:endParaRPr kumimoji="1" lang="ja-JP" altLang="en-US" dirty="0"/>
          </a:p>
        </p:txBody>
      </p:sp>
      <p:pic>
        <p:nvPicPr>
          <p:cNvPr id="14338" name="図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514" y="3707665"/>
            <a:ext cx="4205486" cy="316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35024" y="5732462"/>
            <a:ext cx="4967064" cy="830997"/>
          </a:xfrm>
          <a:prstGeom prst="rect">
            <a:avLst/>
          </a:prstGeom>
        </p:spPr>
        <p:txBody>
          <a:bodyPr wrap="square">
            <a:spAutoFit/>
          </a:bodyPr>
          <a:lstStyle/>
          <a:p>
            <a:pPr algn="ctr"/>
            <a:r>
              <a:rPr lang="ja-JP" altLang="en-US" sz="2400" dirty="0" smtClean="0">
                <a:solidFill>
                  <a:srgbClr xmlns:mc="http://schemas.openxmlformats.org/markup-compatibility/2006" xmlns:a14="http://schemas.microsoft.com/office/drawing/2010/main" val="002060" mc:Ignorable=""/>
                </a:solidFill>
              </a:rPr>
              <a:t>最適解が一つになるような</a:t>
            </a:r>
            <a:endParaRPr lang="en-US" altLang="ja-JP" sz="2400" dirty="0" smtClean="0">
              <a:solidFill>
                <a:srgbClr xmlns:mc="http://schemas.openxmlformats.org/markup-compatibility/2006" xmlns:a14="http://schemas.microsoft.com/office/drawing/2010/main" val="002060" mc:Ignorable=""/>
              </a:solidFill>
            </a:endParaRPr>
          </a:p>
          <a:p>
            <a:pPr algn="ctr"/>
            <a:r>
              <a:rPr lang="ja-JP" altLang="en-US" sz="2400" dirty="0" smtClean="0">
                <a:solidFill>
                  <a:srgbClr xmlns:mc="http://schemas.openxmlformats.org/markup-compatibility/2006" xmlns:a14="http://schemas.microsoft.com/office/drawing/2010/main" val="002060" mc:Ignorable=""/>
                </a:solidFill>
              </a:rPr>
              <a:t>問題になる可能性あり</a:t>
            </a:r>
            <a:endParaRPr lang="en-US" altLang="ja-JP" sz="2400" dirty="0">
              <a:solidFill>
                <a:srgbClr xmlns:mc="http://schemas.openxmlformats.org/markup-compatibility/2006" xmlns:a14="http://schemas.microsoft.com/office/drawing/2010/main" val="002060" mc:Ignorable=""/>
              </a:solidFill>
            </a:endParaRPr>
          </a:p>
        </p:txBody>
      </p:sp>
    </p:spTree>
    <p:extLst>
      <p:ext uri="{BB962C8B-B14F-4D97-AF65-F5344CB8AC3E}">
        <p14:creationId xmlns:p14="http://schemas.microsoft.com/office/powerpoint/2010/main" val="17538440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15</a:t>
            </a:fld>
            <a:endParaRPr lang="en-US" altLang="ja-JP"/>
          </a:p>
        </p:txBody>
      </p:sp>
      <p:sp>
        <p:nvSpPr>
          <p:cNvPr id="5" name="正方形/長方形 4"/>
          <p:cNvSpPr/>
          <p:nvPr/>
        </p:nvSpPr>
        <p:spPr>
          <a:xfrm>
            <a:off x="539552" y="1965224"/>
            <a:ext cx="7759931" cy="2604939"/>
          </a:xfrm>
          <a:prstGeom prst="rect">
            <a:avLst/>
          </a:prstGeom>
          <a:noFill/>
          <a:ln w="28575">
            <a:noFill/>
            <a:prstDash val="sysDash"/>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500"/>
              </a:lnSpc>
            </a:pPr>
            <a:r>
              <a:rPr kumimoji="1" lang="en-US" altLang="ja-JP" sz="4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2.3</a:t>
            </a:r>
            <a:r>
              <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p>
          <a:p>
            <a:pPr algn="ctr">
              <a:lnSpc>
                <a:spcPts val="6500"/>
              </a:lnSpc>
            </a:pPr>
            <a:r>
              <a:rPr lang="en-US" altLang="ja-JP" sz="66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D</a:t>
            </a:r>
            <a:r>
              <a:rPr lang="en-US" altLang="ja-JP" sz="4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ifference</a:t>
            </a:r>
            <a:r>
              <a:rPr lang="en-US" altLang="ja-JP" sz="66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r>
              <a:rPr lang="en-US" altLang="ja-JP" sz="4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with</a:t>
            </a:r>
            <a:r>
              <a:rPr lang="en-US" altLang="ja-JP" sz="66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endParaRPr lang="en-US" altLang="ja-JP" sz="6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endParaRPr>
          </a:p>
          <a:p>
            <a:pPr algn="ctr">
              <a:lnSpc>
                <a:spcPts val="6500"/>
              </a:lnSpc>
            </a:pPr>
            <a:r>
              <a:rPr lang="en-US" altLang="ja-JP" sz="5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S</a:t>
            </a:r>
            <a:r>
              <a:rPr lang="en-US" altLang="ja-JP" sz="4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ingle</a:t>
            </a:r>
            <a:r>
              <a:rPr lang="en-US" altLang="ja-JP" sz="6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a:t>
            </a:r>
            <a:r>
              <a:rPr lang="en-US" altLang="ja-JP" sz="5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O</a:t>
            </a:r>
            <a:r>
              <a:rPr lang="en-US" altLang="ja-JP" sz="4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bjective</a:t>
            </a:r>
            <a:r>
              <a:rPr lang="en-US" altLang="ja-JP" sz="6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r>
              <a:rPr lang="en-US" altLang="ja-JP" sz="5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O</a:t>
            </a:r>
            <a:r>
              <a:rPr lang="en-US" altLang="ja-JP" sz="4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ptimization</a:t>
            </a:r>
          </a:p>
        </p:txBody>
      </p:sp>
      <p:pic>
        <p:nvPicPr>
          <p:cNvPr id="11266" name="図 2" descr="C:\Users\saori\Desktop\bir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915278"/>
            <a:ext cx="2463215" cy="2099891"/>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4172826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800" dirty="0" smtClean="0"/>
              <a:t>2.3</a:t>
            </a:r>
            <a:r>
              <a:rPr kumimoji="1" lang="ja-JP" altLang="en-US" sz="2800" dirty="0" smtClean="0"/>
              <a:t>　</a:t>
            </a:r>
            <a:r>
              <a:rPr kumimoji="1" lang="en-US" altLang="ja-JP" sz="2800" dirty="0" smtClean="0"/>
              <a:t>Difference with Single-Objective Optimization</a:t>
            </a:r>
            <a:endParaRPr kumimoji="1" lang="ja-JP" altLang="en-US" sz="2800"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16</a:t>
            </a:fld>
            <a:endParaRPr lang="en-US" altLang="ja-JP"/>
          </a:p>
        </p:txBody>
      </p:sp>
      <p:sp>
        <p:nvSpPr>
          <p:cNvPr id="4" name="テキスト ボックス 3"/>
          <p:cNvSpPr txBox="1"/>
          <p:nvPr/>
        </p:nvSpPr>
        <p:spPr>
          <a:xfrm>
            <a:off x="899592" y="2060848"/>
            <a:ext cx="6912768" cy="212365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altLang="ja-JP" dirty="0" smtClean="0">
              <a:latin typeface="ＭＳ Ｐゴシック" pitchFamily="50" charset="-128"/>
              <a:ea typeface="ＭＳ Ｐゴシック" pitchFamily="50" charset="-128"/>
            </a:endParaRPr>
          </a:p>
          <a:p>
            <a:r>
              <a:rPr lang="ja-JP" altLang="en-US" dirty="0" smtClean="0">
                <a:latin typeface="ＭＳ Ｐゴシック" pitchFamily="50" charset="-128"/>
                <a:ea typeface="ＭＳ Ｐゴシック" pitchFamily="50" charset="-128"/>
              </a:rPr>
              <a:t>多目的問題の単目的と異なる点</a:t>
            </a:r>
            <a:endParaRPr lang="en-US" altLang="ja-JP" dirty="0" smtClean="0">
              <a:latin typeface="ＭＳ Ｐゴシック" pitchFamily="50" charset="-128"/>
              <a:ea typeface="ＭＳ Ｐゴシック" pitchFamily="50" charset="-128"/>
            </a:endParaRPr>
          </a:p>
          <a:p>
            <a:pPr marL="342900" indent="-342900">
              <a:buFont typeface="+mj-ea"/>
              <a:buAutoNum type="circleNumDbPlain"/>
            </a:pPr>
            <a:r>
              <a:rPr lang="ja-JP" altLang="en-US"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rPr>
              <a:t>２つのゴールがあること</a:t>
            </a:r>
            <a:endParaRPr lang="en-US" altLang="ja-JP"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endParaRPr>
          </a:p>
          <a:p>
            <a:pPr marL="342900" indent="-342900">
              <a:buFont typeface="+mj-ea"/>
              <a:buAutoNum type="circleNumDbPlain"/>
            </a:pPr>
            <a:r>
              <a:rPr lang="ja-JP" altLang="en-US"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rPr>
              <a:t>２つの探索領域を扱うこと</a:t>
            </a:r>
            <a:endParaRPr lang="en-US" altLang="ja-JP"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endParaRPr>
          </a:p>
          <a:p>
            <a:pPr marL="342900" indent="-342900">
              <a:buFont typeface="+mj-ea"/>
              <a:buAutoNum type="circleNumDbPlain"/>
            </a:pPr>
            <a:r>
              <a:rPr lang="ja-JP" altLang="en-US"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rPr>
              <a:t>人為的な</a:t>
            </a:r>
            <a:r>
              <a:rPr lang="en-US" altLang="ja-JP"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rPr>
              <a:t>fix-up</a:t>
            </a:r>
            <a:r>
              <a:rPr lang="ja-JP" altLang="en-US"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rPr>
              <a:t>（整頓・修正？）がい</a:t>
            </a:r>
            <a:r>
              <a:rPr lang="ja-JP" altLang="en-US" sz="2400" b="1" dirty="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rPr>
              <a:t>らない</a:t>
            </a:r>
            <a:r>
              <a:rPr lang="ja-JP" altLang="en-US"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rPr>
              <a:t>こと</a:t>
            </a:r>
            <a:endParaRPr lang="en-US" altLang="ja-JP"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endParaRPr>
          </a:p>
          <a:p>
            <a:pPr marL="342900" indent="-342900">
              <a:buFont typeface="+mj-ea"/>
              <a:buAutoNum type="circleNumDbPlain"/>
            </a:pPr>
            <a:endParaRPr lang="en-US" altLang="ja-JP" sz="2400" b="1" dirty="0" smtClean="0">
              <a:solidFill>
                <a:srgbClr xmlns:mc="http://schemas.openxmlformats.org/markup-compatibility/2006" xmlns:a14="http://schemas.microsoft.com/office/drawing/2010/main" val="002060" mc:Ignorable=""/>
              </a:solidFill>
              <a:latin typeface="ＭＳ Ｐゴシック" pitchFamily="50" charset="-128"/>
              <a:ea typeface="ＭＳ Ｐゴシック" pitchFamily="50" charset="-128"/>
            </a:endParaRPr>
          </a:p>
        </p:txBody>
      </p:sp>
      <p:sp>
        <p:nvSpPr>
          <p:cNvPr id="8" name="テキスト ボックス 7"/>
          <p:cNvSpPr txBox="1"/>
          <p:nvPr/>
        </p:nvSpPr>
        <p:spPr>
          <a:xfrm>
            <a:off x="3707904" y="4725144"/>
            <a:ext cx="4320480" cy="400110"/>
          </a:xfrm>
          <a:prstGeom prst="rect">
            <a:avLst/>
          </a:prstGeom>
          <a:noFill/>
        </p:spPr>
        <p:txBody>
          <a:bodyPr wrap="square" rtlCol="0">
            <a:spAutoFit/>
          </a:bodyPr>
          <a:lstStyle/>
          <a:p>
            <a:pPr algn="r"/>
            <a:r>
              <a:rPr kumimoji="1" lang="ja-JP" altLang="en-US" sz="2000" dirty="0" smtClean="0"/>
              <a:t>ひとつひとつについてみていきます</a:t>
            </a:r>
            <a:endParaRPr kumimoji="1" lang="ja-JP" altLang="en-US" sz="2000" dirty="0"/>
          </a:p>
        </p:txBody>
      </p:sp>
    </p:spTree>
    <p:extLst>
      <p:ext uri="{BB962C8B-B14F-4D97-AF65-F5344CB8AC3E}">
        <p14:creationId xmlns:p14="http://schemas.microsoft.com/office/powerpoint/2010/main" val="294007341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2.3.1 Two Goals Instead of One</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17</a:t>
            </a:fld>
            <a:endParaRPr lang="en-US" altLang="ja-JP"/>
          </a:p>
        </p:txBody>
      </p:sp>
      <p:sp>
        <p:nvSpPr>
          <p:cNvPr id="4" name="テキスト ボックス 3"/>
          <p:cNvSpPr txBox="1"/>
          <p:nvPr/>
        </p:nvSpPr>
        <p:spPr>
          <a:xfrm>
            <a:off x="251520" y="3284983"/>
            <a:ext cx="8748464" cy="2677656"/>
          </a:xfrm>
          <a:prstGeom prst="rect">
            <a:avLst/>
          </a:prstGeom>
          <a:noFill/>
        </p:spPr>
        <p:txBody>
          <a:bodyPr wrap="square" rtlCol="0">
            <a:spAutoFit/>
          </a:bodyPr>
          <a:lstStyle/>
          <a:p>
            <a:pPr algn="ctr"/>
            <a:endParaRPr lang="en-US" altLang="ja-JP" sz="2000" dirty="0"/>
          </a:p>
          <a:p>
            <a:pPr algn="ctr"/>
            <a:r>
              <a:rPr lang="ja-JP" altLang="en-US" sz="2000" dirty="0" smtClean="0"/>
              <a:t>この二つは片方を達成したからといってもう片方を達成するわけではない</a:t>
            </a:r>
            <a:endParaRPr lang="en-US" altLang="ja-JP" sz="2000" dirty="0" smtClean="0"/>
          </a:p>
          <a:p>
            <a:pPr algn="ctr"/>
            <a:endParaRPr lang="en-US" altLang="ja-JP" sz="2000" dirty="0" smtClean="0"/>
          </a:p>
          <a:p>
            <a:pPr algn="ctr"/>
            <a:endParaRPr lang="en-US" altLang="ja-JP" sz="2000" dirty="0" smtClean="0"/>
          </a:p>
          <a:p>
            <a:pPr algn="ctr"/>
            <a:r>
              <a:rPr lang="ja-JP" altLang="en-US" sz="2000" dirty="0" smtClean="0"/>
              <a:t>上記二つを満たすメカニズムがアルゴリズムの中に導入されている必要がある</a:t>
            </a:r>
            <a:endParaRPr lang="en-US" altLang="ja-JP" sz="2000" dirty="0" smtClean="0"/>
          </a:p>
          <a:p>
            <a:pPr algn="ctr"/>
            <a:endParaRPr lang="en-US" altLang="ja-JP" sz="2000" dirty="0" smtClean="0"/>
          </a:p>
          <a:p>
            <a:pPr algn="ctr"/>
            <a:endParaRPr lang="en-US" altLang="ja-JP" sz="2400" b="1" dirty="0"/>
          </a:p>
          <a:p>
            <a:pPr algn="ctr"/>
            <a:r>
              <a:rPr lang="ja-JP" altLang="en-US" sz="2400" b="1" dirty="0" smtClean="0"/>
              <a:t>だからこそ、単目的よりも難しい</a:t>
            </a:r>
            <a:endParaRPr lang="en-US" altLang="ja-JP" sz="2400" b="1" dirty="0" smtClean="0"/>
          </a:p>
        </p:txBody>
      </p:sp>
      <p:sp>
        <p:nvSpPr>
          <p:cNvPr id="5" name="テキスト ボックス 4"/>
          <p:cNvSpPr txBox="1"/>
          <p:nvPr/>
        </p:nvSpPr>
        <p:spPr>
          <a:xfrm>
            <a:off x="1043608" y="1484784"/>
            <a:ext cx="6401111" cy="830997"/>
          </a:xfrm>
          <a:prstGeom prst="rect">
            <a:avLst/>
          </a:prstGeom>
          <a:solidFill>
            <a:srgbClr xmlns:mc="http://schemas.openxmlformats.org/markup-compatibility/2006" xmlns:a14="http://schemas.microsoft.com/office/drawing/2010/main" val="BCF462" mc:Ignorable=""/>
          </a:solidFill>
        </p:spPr>
        <p:txBody>
          <a:bodyPr wrap="none" rtlCol="0">
            <a:spAutoFit/>
          </a:bodyPr>
          <a:lstStyle/>
          <a:p>
            <a:pPr marL="457200" indent="-457200">
              <a:buClr>
                <a:srgbClr xmlns:mc="http://schemas.openxmlformats.org/markup-compatibility/2006" xmlns:a14="http://schemas.microsoft.com/office/drawing/2010/main" val="FF0000" mc:Ignorable=""/>
              </a:buClr>
              <a:buFont typeface="+mj-ea"/>
              <a:buAutoNum type="circleNumDbPlain"/>
            </a:pPr>
            <a:r>
              <a:rPr lang="ja-JP" altLang="en-US" sz="2400" dirty="0" smtClean="0"/>
              <a:t>パレート</a:t>
            </a:r>
            <a:r>
              <a:rPr lang="ja-JP" altLang="en-US" sz="2400" dirty="0"/>
              <a:t>最適フロントに向かって進化すること</a:t>
            </a:r>
            <a:endParaRPr lang="en-US" altLang="ja-JP" sz="2400" dirty="0"/>
          </a:p>
          <a:p>
            <a:pPr marL="457200" indent="-457200">
              <a:buClr>
                <a:srgbClr xmlns:mc="http://schemas.openxmlformats.org/markup-compatibility/2006" xmlns:a14="http://schemas.microsoft.com/office/drawing/2010/main" val="FF0000" mc:Ignorable=""/>
              </a:buClr>
              <a:buFont typeface="+mj-ea"/>
              <a:buAutoNum type="circleNumDbPlain"/>
            </a:pPr>
            <a:r>
              <a:rPr lang="ja-JP" altLang="en-US" sz="2400" dirty="0" smtClean="0"/>
              <a:t>非支配</a:t>
            </a:r>
            <a:r>
              <a:rPr lang="ja-JP" altLang="en-US" sz="2400" dirty="0"/>
              <a:t>フロントでの解の多様性を保つ</a:t>
            </a:r>
            <a:r>
              <a:rPr lang="ja-JP" altLang="en-US" sz="2400" dirty="0" smtClean="0"/>
              <a:t>こと</a:t>
            </a:r>
            <a:endParaRPr kumimoji="1" lang="ja-JP" altLang="en-US" sz="2400" dirty="0"/>
          </a:p>
        </p:txBody>
      </p:sp>
      <p:sp>
        <p:nvSpPr>
          <p:cNvPr id="6" name="正方形/長方形 5"/>
          <p:cNvSpPr/>
          <p:nvPr/>
        </p:nvSpPr>
        <p:spPr>
          <a:xfrm>
            <a:off x="539164" y="980728"/>
            <a:ext cx="2688557" cy="369332"/>
          </a:xfrm>
          <a:prstGeom prst="rect">
            <a:avLst/>
          </a:prstGeom>
        </p:spPr>
        <p:txBody>
          <a:bodyPr wrap="none">
            <a:spAutoFit/>
          </a:bodyPr>
          <a:lstStyle/>
          <a:p>
            <a:r>
              <a:rPr lang="ja-JP" altLang="en-US" dirty="0"/>
              <a:t>多目的最適化のゴールは</a:t>
            </a:r>
            <a:endParaRPr lang="en-US" altLang="ja-JP" dirty="0"/>
          </a:p>
        </p:txBody>
      </p:sp>
      <p:sp>
        <p:nvSpPr>
          <p:cNvPr id="7" name="下矢印​​ 6"/>
          <p:cNvSpPr/>
          <p:nvPr/>
        </p:nvSpPr>
        <p:spPr>
          <a:xfrm>
            <a:off x="4067944" y="4077072"/>
            <a:ext cx="5578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下矢印​​ 7"/>
          <p:cNvSpPr/>
          <p:nvPr/>
        </p:nvSpPr>
        <p:spPr>
          <a:xfrm>
            <a:off x="4067944" y="4941168"/>
            <a:ext cx="55780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706749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2.3.2 Dealing with Two Search space</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18</a:t>
            </a:fld>
            <a:endParaRPr lang="en-US" altLang="ja-JP"/>
          </a:p>
        </p:txBody>
      </p:sp>
      <p:sp>
        <p:nvSpPr>
          <p:cNvPr id="4" name="テキスト ボックス 3"/>
          <p:cNvSpPr txBox="1"/>
          <p:nvPr/>
        </p:nvSpPr>
        <p:spPr>
          <a:xfrm>
            <a:off x="293936" y="1124744"/>
            <a:ext cx="8598544" cy="1261884"/>
          </a:xfrm>
          <a:prstGeom prst="rect">
            <a:avLst/>
          </a:prstGeom>
          <a:noFill/>
        </p:spPr>
        <p:txBody>
          <a:bodyPr wrap="square" rtlCol="0">
            <a:spAutoFit/>
          </a:bodyPr>
          <a:lstStyle/>
          <a:p>
            <a:r>
              <a:rPr lang="ja-JP" altLang="en-US" sz="2000" dirty="0"/>
              <a:t>単</a:t>
            </a:r>
            <a:r>
              <a:rPr lang="ja-JP" altLang="en-US" sz="2000" dirty="0" smtClean="0"/>
              <a:t>目的だと、</a:t>
            </a:r>
            <a:r>
              <a:rPr lang="ja-JP" altLang="en-US" sz="2000" dirty="0" smtClean="0">
                <a:solidFill>
                  <a:srgbClr xmlns:mc="http://schemas.openxmlformats.org/markup-compatibility/2006" xmlns:a14="http://schemas.microsoft.com/office/drawing/2010/main" val="C00000" mc:Ignorable=""/>
                </a:solidFill>
              </a:rPr>
              <a:t>決定変数領域</a:t>
            </a:r>
            <a:r>
              <a:rPr lang="ja-JP" altLang="en-US" sz="2000" dirty="0" smtClean="0"/>
              <a:t>という</a:t>
            </a:r>
            <a:r>
              <a:rPr lang="en-US" altLang="ja-JP" sz="3600" dirty="0" smtClean="0"/>
              <a:t>1</a:t>
            </a:r>
            <a:r>
              <a:rPr lang="ja-JP" altLang="en-US" sz="2000" dirty="0" smtClean="0"/>
              <a:t>つのみの探索領域</a:t>
            </a:r>
            <a:endParaRPr lang="en-US" altLang="ja-JP" sz="2000" dirty="0" smtClean="0"/>
          </a:p>
          <a:p>
            <a:r>
              <a:rPr lang="en-US" altLang="ja-JP" sz="2000" dirty="0" smtClean="0"/>
              <a:t>	</a:t>
            </a:r>
            <a:r>
              <a:rPr lang="ja-JP" altLang="en-US" sz="2000" dirty="0" smtClean="0"/>
              <a:t>多目的だと、加えて</a:t>
            </a:r>
            <a:r>
              <a:rPr lang="ja-JP" altLang="en-US" sz="2000" dirty="0" smtClean="0">
                <a:solidFill>
                  <a:srgbClr xmlns:mc="http://schemas.openxmlformats.org/markup-compatibility/2006" xmlns:a14="http://schemas.microsoft.com/office/drawing/2010/main" val="C00000" mc:Ignorable=""/>
                </a:solidFill>
              </a:rPr>
              <a:t>目的関数領域</a:t>
            </a:r>
            <a:r>
              <a:rPr lang="ja-JP" altLang="en-US" sz="2000" dirty="0"/>
              <a:t>も</a:t>
            </a:r>
            <a:r>
              <a:rPr lang="ja-JP" altLang="en-US" sz="2000" dirty="0" smtClean="0"/>
              <a:t>探索する必要がある</a:t>
            </a:r>
            <a:endParaRPr lang="en-US" altLang="ja-JP" sz="2000" dirty="0" smtClean="0"/>
          </a:p>
          <a:p>
            <a:endParaRPr kumimoji="1" lang="en-US" altLang="ja-JP" sz="2000" dirty="0"/>
          </a:p>
        </p:txBody>
      </p:sp>
      <p:sp>
        <p:nvSpPr>
          <p:cNvPr id="5" name="左右矢印 4"/>
          <p:cNvSpPr/>
          <p:nvPr/>
        </p:nvSpPr>
        <p:spPr>
          <a:xfrm>
            <a:off x="683568" y="1674416"/>
            <a:ext cx="504056" cy="288032"/>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p>
        </p:txBody>
      </p:sp>
      <p:sp>
        <p:nvSpPr>
          <p:cNvPr id="6" name="正方形/長方形 5"/>
          <p:cNvSpPr/>
          <p:nvPr/>
        </p:nvSpPr>
        <p:spPr>
          <a:xfrm>
            <a:off x="293936" y="4418338"/>
            <a:ext cx="8598544" cy="1938992"/>
          </a:xfrm>
          <a:prstGeom prst="rect">
            <a:avLst/>
          </a:prstGeom>
        </p:spPr>
        <p:txBody>
          <a:bodyPr wrap="square">
            <a:spAutoFit/>
          </a:bodyPr>
          <a:lstStyle/>
          <a:p>
            <a:r>
              <a:rPr lang="en-US" altLang="ja-JP" sz="2000" dirty="0" smtClean="0"/>
              <a:t>mapping</a:t>
            </a:r>
            <a:r>
              <a:rPr lang="ja-JP" altLang="en-US" sz="2000" dirty="0"/>
              <a:t>は多くの場合非線形で、二つの探索領域の要素は</a:t>
            </a:r>
            <a:r>
              <a:rPr lang="ja-JP" altLang="en-US" sz="2000" dirty="0" smtClean="0"/>
              <a:t>似ない場合がある</a:t>
            </a:r>
            <a:endParaRPr lang="en-US" altLang="ja-JP" sz="2000" dirty="0" smtClean="0"/>
          </a:p>
          <a:p>
            <a:r>
              <a:rPr lang="ja-JP" altLang="en-US" sz="2000" dirty="0" smtClean="0"/>
              <a:t>→多様性を保つことと同時に、多様性を達成できる領域を決定することが重要</a:t>
            </a:r>
            <a:endParaRPr lang="en-US" altLang="ja-JP" sz="2000" dirty="0"/>
          </a:p>
          <a:p>
            <a:endParaRPr lang="en-US" altLang="ja-JP" sz="2000" dirty="0"/>
          </a:p>
          <a:p>
            <a:r>
              <a:rPr lang="ja-JP" altLang="en-US" sz="2000" dirty="0" smtClean="0"/>
              <a:t>決定</a:t>
            </a:r>
            <a:r>
              <a:rPr lang="ja-JP" altLang="en-US" sz="2000" dirty="0"/>
              <a:t>変数空間</a:t>
            </a:r>
            <a:r>
              <a:rPr lang="ja-JP" altLang="en-US" sz="2000" dirty="0" smtClean="0"/>
              <a:t>での</a:t>
            </a:r>
            <a:r>
              <a:rPr lang="en-US" altLang="ja-JP" sz="2000" dirty="0"/>
              <a:t>proceedings</a:t>
            </a:r>
            <a:r>
              <a:rPr lang="ja-JP" altLang="en-US" sz="2000" dirty="0"/>
              <a:t>が目的</a:t>
            </a:r>
            <a:r>
              <a:rPr lang="ja-JP" altLang="en-US" sz="2000" dirty="0" smtClean="0"/>
              <a:t>空間</a:t>
            </a:r>
            <a:r>
              <a:rPr lang="ja-JP" altLang="en-US" sz="2000" dirty="0"/>
              <a:t>にも</a:t>
            </a:r>
            <a:r>
              <a:rPr lang="ja-JP" altLang="en-US" sz="2000" dirty="0" smtClean="0"/>
              <a:t>トレースされ</a:t>
            </a:r>
            <a:endParaRPr lang="en-US" altLang="ja-JP" sz="2000" dirty="0"/>
          </a:p>
          <a:p>
            <a:r>
              <a:rPr lang="ja-JP" altLang="en-US" sz="2000" dirty="0" smtClean="0"/>
              <a:t>逆</a:t>
            </a:r>
            <a:r>
              <a:rPr lang="ja-JP" altLang="en-US" sz="2000" dirty="0"/>
              <a:t>に目的空間における</a:t>
            </a:r>
            <a:r>
              <a:rPr lang="en-US" altLang="ja-JP" sz="2000" dirty="0"/>
              <a:t>proceedings</a:t>
            </a:r>
            <a:r>
              <a:rPr lang="ja-JP" altLang="en-US" sz="2000" dirty="0"/>
              <a:t>が決定変数空間での探索を</a:t>
            </a:r>
            <a:r>
              <a:rPr lang="ja-JP" altLang="en-US" sz="2000" dirty="0" smtClean="0"/>
              <a:t>進ませる</a:t>
            </a:r>
            <a:r>
              <a:rPr lang="ja-JP" altLang="en-US" sz="2000" dirty="0"/>
              <a:t>よう</a:t>
            </a:r>
            <a:r>
              <a:rPr lang="ja-JP" altLang="en-US" sz="2000" dirty="0" smtClean="0"/>
              <a:t>な場合が解探索が容易に。</a:t>
            </a:r>
            <a:endParaRPr lang="en-US" altLang="ja-JP" sz="2000" dirty="0"/>
          </a:p>
        </p:txBody>
      </p:sp>
      <p:sp>
        <p:nvSpPr>
          <p:cNvPr id="9" name="円/楕円​​ 8"/>
          <p:cNvSpPr/>
          <p:nvPr/>
        </p:nvSpPr>
        <p:spPr>
          <a:xfrm>
            <a:off x="1403648" y="2708920"/>
            <a:ext cx="1944216" cy="13681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決定変数</a:t>
            </a:r>
            <a:endParaRPr kumimoji="1" lang="en-US" altLang="ja-JP" dirty="0" smtClean="0"/>
          </a:p>
          <a:p>
            <a:pPr algn="ctr"/>
            <a:r>
              <a:rPr kumimoji="1" lang="ja-JP" altLang="en-US" dirty="0" smtClean="0"/>
              <a:t>領域</a:t>
            </a:r>
            <a:endParaRPr kumimoji="1" lang="ja-JP" altLang="en-US" dirty="0"/>
          </a:p>
        </p:txBody>
      </p:sp>
      <p:sp>
        <p:nvSpPr>
          <p:cNvPr id="10" name="円/楕円​​ 9"/>
          <p:cNvSpPr/>
          <p:nvPr/>
        </p:nvSpPr>
        <p:spPr>
          <a:xfrm>
            <a:off x="5508104" y="2708920"/>
            <a:ext cx="1944216" cy="136815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目的関数</a:t>
            </a:r>
            <a:endParaRPr kumimoji="1" lang="en-US" altLang="ja-JP" dirty="0" smtClean="0"/>
          </a:p>
          <a:p>
            <a:pPr algn="ctr"/>
            <a:r>
              <a:rPr lang="ja-JP" altLang="en-US" dirty="0"/>
              <a:t>領域</a:t>
            </a:r>
            <a:endParaRPr kumimoji="1" lang="ja-JP" altLang="en-US" dirty="0"/>
          </a:p>
        </p:txBody>
      </p:sp>
      <p:sp>
        <p:nvSpPr>
          <p:cNvPr id="11" name="下カーブ矢印 10"/>
          <p:cNvSpPr/>
          <p:nvPr/>
        </p:nvSpPr>
        <p:spPr>
          <a:xfrm>
            <a:off x="3419872" y="2636912"/>
            <a:ext cx="2160240" cy="504056"/>
          </a:xfrm>
          <a:prstGeom prst="curvedDownArrow">
            <a:avLst>
              <a:gd name="adj1" fmla="val 25000"/>
              <a:gd name="adj2" fmla="val 102246"/>
              <a:gd name="adj3" fmla="val 25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sp>
        <p:nvSpPr>
          <p:cNvPr id="14" name="下カーブ矢印 13"/>
          <p:cNvSpPr/>
          <p:nvPr/>
        </p:nvSpPr>
        <p:spPr>
          <a:xfrm rot="10800000">
            <a:off x="3347864" y="3573016"/>
            <a:ext cx="2160240" cy="504056"/>
          </a:xfrm>
          <a:prstGeom prst="curvedDownArrow">
            <a:avLst>
              <a:gd name="adj1" fmla="val 25000"/>
              <a:gd name="adj2" fmla="val 102246"/>
              <a:gd name="adj3" fmla="val 25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p:cNvSpPr txBox="1"/>
          <p:nvPr/>
        </p:nvSpPr>
        <p:spPr>
          <a:xfrm>
            <a:off x="3779912" y="3140968"/>
            <a:ext cx="1309720" cy="400110"/>
          </a:xfrm>
          <a:prstGeom prst="rect">
            <a:avLst/>
          </a:prstGeom>
          <a:noFill/>
        </p:spPr>
        <p:txBody>
          <a:bodyPr wrap="square" rtlCol="0">
            <a:spAutoFit/>
          </a:bodyPr>
          <a:lstStyle/>
          <a:p>
            <a:r>
              <a:rPr kumimoji="1" lang="en-US" altLang="ja-JP" sz="2000" dirty="0" smtClean="0">
                <a:solidFill>
                  <a:srgbClr xmlns:mc="http://schemas.openxmlformats.org/markup-compatibility/2006" xmlns:a14="http://schemas.microsoft.com/office/drawing/2010/main" val="00B050" mc:Ignorable=""/>
                </a:solidFill>
                <a:latin typeface="Aharoni" pitchFamily="2" charset="-79"/>
                <a:cs typeface="Aharoni" pitchFamily="2" charset="-79"/>
              </a:rPr>
              <a:t>Mapping</a:t>
            </a:r>
            <a:endParaRPr kumimoji="1" lang="ja-JP" altLang="en-US" sz="2000" dirty="0">
              <a:solidFill>
                <a:srgbClr xmlns:mc="http://schemas.openxmlformats.org/markup-compatibility/2006" xmlns:a14="http://schemas.microsoft.com/office/drawing/2010/main" val="00B050" mc:Ignorable=""/>
              </a:solidFill>
              <a:latin typeface="Aharoni" pitchFamily="2" charset="-79"/>
              <a:cs typeface="Aharoni" pitchFamily="2" charset="-79"/>
            </a:endParaRPr>
          </a:p>
        </p:txBody>
      </p:sp>
      <p:sp>
        <p:nvSpPr>
          <p:cNvPr id="18" name="フリー​​フォーム 17"/>
          <p:cNvSpPr/>
          <p:nvPr/>
        </p:nvSpPr>
        <p:spPr>
          <a:xfrm>
            <a:off x="550967" y="2985423"/>
            <a:ext cx="769258" cy="711200"/>
          </a:xfrm>
          <a:custGeom>
            <a:avLst/>
            <a:gdLst>
              <a:gd name="connsiteX0" fmla="*/ 0 w 769258"/>
              <a:gd name="connsiteY0" fmla="*/ 0 h 711200"/>
              <a:gd name="connsiteX1" fmla="*/ 0 w 769258"/>
              <a:gd name="connsiteY1" fmla="*/ 711200 h 711200"/>
              <a:gd name="connsiteX2" fmla="*/ 769258 w 769258"/>
              <a:gd name="connsiteY2" fmla="*/ 711200 h 711200"/>
            </a:gdLst>
            <a:ahLst/>
            <a:cxnLst>
              <a:cxn ang="0">
                <a:pos x="connsiteX0" y="connsiteY0"/>
              </a:cxn>
              <a:cxn ang="0">
                <a:pos x="connsiteX1" y="connsiteY1"/>
              </a:cxn>
              <a:cxn ang="0">
                <a:pos x="connsiteX2" y="connsiteY2"/>
              </a:cxn>
            </a:cxnLst>
            <a:rect l="l" t="t" r="r" b="b"/>
            <a:pathLst>
              <a:path w="769258" h="711200">
                <a:moveTo>
                  <a:pt x="0" y="0"/>
                </a:moveTo>
                <a:lnTo>
                  <a:pt x="0" y="711200"/>
                </a:lnTo>
                <a:lnTo>
                  <a:pt x="769258" y="71120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9" name="フリー​​フォーム 18"/>
          <p:cNvSpPr/>
          <p:nvPr/>
        </p:nvSpPr>
        <p:spPr>
          <a:xfrm>
            <a:off x="7668344" y="2985423"/>
            <a:ext cx="769258" cy="711200"/>
          </a:xfrm>
          <a:custGeom>
            <a:avLst/>
            <a:gdLst>
              <a:gd name="connsiteX0" fmla="*/ 0 w 769258"/>
              <a:gd name="connsiteY0" fmla="*/ 0 h 711200"/>
              <a:gd name="connsiteX1" fmla="*/ 0 w 769258"/>
              <a:gd name="connsiteY1" fmla="*/ 711200 h 711200"/>
              <a:gd name="connsiteX2" fmla="*/ 769258 w 769258"/>
              <a:gd name="connsiteY2" fmla="*/ 711200 h 711200"/>
            </a:gdLst>
            <a:ahLst/>
            <a:cxnLst>
              <a:cxn ang="0">
                <a:pos x="connsiteX0" y="connsiteY0"/>
              </a:cxn>
              <a:cxn ang="0">
                <a:pos x="connsiteX1" y="connsiteY1"/>
              </a:cxn>
              <a:cxn ang="0">
                <a:pos x="connsiteX2" y="connsiteY2"/>
              </a:cxn>
            </a:cxnLst>
            <a:rect l="l" t="t" r="r" b="b"/>
            <a:pathLst>
              <a:path w="769258" h="711200">
                <a:moveTo>
                  <a:pt x="0" y="0"/>
                </a:moveTo>
                <a:lnTo>
                  <a:pt x="0" y="711200"/>
                </a:lnTo>
                <a:lnTo>
                  <a:pt x="769258" y="71120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21" name="フリー​​フォーム 20"/>
          <p:cNvSpPr/>
          <p:nvPr/>
        </p:nvSpPr>
        <p:spPr>
          <a:xfrm>
            <a:off x="7794171" y="2917371"/>
            <a:ext cx="928915" cy="624115"/>
          </a:xfrm>
          <a:custGeom>
            <a:avLst/>
            <a:gdLst>
              <a:gd name="connsiteX0" fmla="*/ 0 w 928915"/>
              <a:gd name="connsiteY0" fmla="*/ 0 h 624115"/>
              <a:gd name="connsiteX1" fmla="*/ 246743 w 928915"/>
              <a:gd name="connsiteY1" fmla="*/ 0 h 624115"/>
              <a:gd name="connsiteX2" fmla="*/ 435429 w 928915"/>
              <a:gd name="connsiteY2" fmla="*/ 29029 h 624115"/>
              <a:gd name="connsiteX3" fmla="*/ 551543 w 928915"/>
              <a:gd name="connsiteY3" fmla="*/ 87086 h 624115"/>
              <a:gd name="connsiteX4" fmla="*/ 638629 w 928915"/>
              <a:gd name="connsiteY4" fmla="*/ 130629 h 624115"/>
              <a:gd name="connsiteX5" fmla="*/ 725715 w 928915"/>
              <a:gd name="connsiteY5" fmla="*/ 188686 h 624115"/>
              <a:gd name="connsiteX6" fmla="*/ 769258 w 928915"/>
              <a:gd name="connsiteY6" fmla="*/ 217715 h 624115"/>
              <a:gd name="connsiteX7" fmla="*/ 798286 w 928915"/>
              <a:gd name="connsiteY7" fmla="*/ 261258 h 624115"/>
              <a:gd name="connsiteX8" fmla="*/ 812800 w 928915"/>
              <a:gd name="connsiteY8" fmla="*/ 304800 h 624115"/>
              <a:gd name="connsiteX9" fmla="*/ 856343 w 928915"/>
              <a:gd name="connsiteY9" fmla="*/ 348343 h 624115"/>
              <a:gd name="connsiteX10" fmla="*/ 899886 w 928915"/>
              <a:gd name="connsiteY10" fmla="*/ 478972 h 624115"/>
              <a:gd name="connsiteX11" fmla="*/ 914400 w 928915"/>
              <a:gd name="connsiteY11" fmla="*/ 522515 h 624115"/>
              <a:gd name="connsiteX12" fmla="*/ 928915 w 928915"/>
              <a:gd name="connsiteY12" fmla="*/ 566058 h 624115"/>
              <a:gd name="connsiteX13" fmla="*/ 885372 w 928915"/>
              <a:gd name="connsiteY13" fmla="*/ 595086 h 624115"/>
              <a:gd name="connsiteX14" fmla="*/ 406400 w 928915"/>
              <a:gd name="connsiteY14" fmla="*/ 566058 h 624115"/>
              <a:gd name="connsiteX15" fmla="*/ 362858 w 928915"/>
              <a:gd name="connsiteY15" fmla="*/ 595086 h 624115"/>
              <a:gd name="connsiteX16" fmla="*/ 275772 w 928915"/>
              <a:gd name="connsiteY16" fmla="*/ 624115 h 624115"/>
              <a:gd name="connsiteX17" fmla="*/ 145143 w 928915"/>
              <a:gd name="connsiteY17" fmla="*/ 580572 h 624115"/>
              <a:gd name="connsiteX18" fmla="*/ 130629 w 928915"/>
              <a:gd name="connsiteY18" fmla="*/ 537029 h 624115"/>
              <a:gd name="connsiteX19" fmla="*/ 87086 w 928915"/>
              <a:gd name="connsiteY19" fmla="*/ 362858 h 624115"/>
              <a:gd name="connsiteX20" fmla="*/ 43543 w 928915"/>
              <a:gd name="connsiteY20" fmla="*/ 333829 h 624115"/>
              <a:gd name="connsiteX21" fmla="*/ 14515 w 928915"/>
              <a:gd name="connsiteY21" fmla="*/ 246743 h 624115"/>
              <a:gd name="connsiteX22" fmla="*/ 0 w 928915"/>
              <a:gd name="connsiteY22" fmla="*/ 0 h 62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28915" h="624115">
                <a:moveTo>
                  <a:pt x="0" y="0"/>
                </a:moveTo>
                <a:lnTo>
                  <a:pt x="246743" y="0"/>
                </a:lnTo>
                <a:lnTo>
                  <a:pt x="435429" y="29029"/>
                </a:lnTo>
                <a:cubicBezTo>
                  <a:pt x="474134" y="48381"/>
                  <a:pt x="513554" y="66365"/>
                  <a:pt x="551543" y="87086"/>
                </a:cubicBezTo>
                <a:cubicBezTo>
                  <a:pt x="639972" y="135320"/>
                  <a:pt x="550335" y="101198"/>
                  <a:pt x="638629" y="130629"/>
                </a:cubicBezTo>
                <a:lnTo>
                  <a:pt x="725715" y="188686"/>
                </a:lnTo>
                <a:lnTo>
                  <a:pt x="769258" y="217715"/>
                </a:lnTo>
                <a:cubicBezTo>
                  <a:pt x="778934" y="232229"/>
                  <a:pt x="790485" y="245656"/>
                  <a:pt x="798286" y="261258"/>
                </a:cubicBezTo>
                <a:cubicBezTo>
                  <a:pt x="805128" y="274942"/>
                  <a:pt x="804314" y="292070"/>
                  <a:pt x="812800" y="304800"/>
                </a:cubicBezTo>
                <a:cubicBezTo>
                  <a:pt x="824186" y="321879"/>
                  <a:pt x="841829" y="333829"/>
                  <a:pt x="856343" y="348343"/>
                </a:cubicBezTo>
                <a:lnTo>
                  <a:pt x="899886" y="478972"/>
                </a:lnTo>
                <a:lnTo>
                  <a:pt x="914400" y="522515"/>
                </a:lnTo>
                <a:lnTo>
                  <a:pt x="928915" y="566058"/>
                </a:lnTo>
                <a:cubicBezTo>
                  <a:pt x="914401" y="575734"/>
                  <a:pt x="902808" y="594558"/>
                  <a:pt x="885372" y="595086"/>
                </a:cubicBezTo>
                <a:cubicBezTo>
                  <a:pt x="513528" y="606354"/>
                  <a:pt x="579405" y="623725"/>
                  <a:pt x="406400" y="566058"/>
                </a:cubicBezTo>
                <a:cubicBezTo>
                  <a:pt x="391886" y="575734"/>
                  <a:pt x="378798" y="588001"/>
                  <a:pt x="362858" y="595086"/>
                </a:cubicBezTo>
                <a:cubicBezTo>
                  <a:pt x="334896" y="607513"/>
                  <a:pt x="275772" y="624115"/>
                  <a:pt x="275772" y="624115"/>
                </a:cubicBezTo>
                <a:cubicBezTo>
                  <a:pt x="233281" y="617033"/>
                  <a:pt x="176540" y="619818"/>
                  <a:pt x="145143" y="580572"/>
                </a:cubicBezTo>
                <a:cubicBezTo>
                  <a:pt x="135586" y="568625"/>
                  <a:pt x="135467" y="551543"/>
                  <a:pt x="130629" y="537029"/>
                </a:cubicBezTo>
                <a:cubicBezTo>
                  <a:pt x="122559" y="464400"/>
                  <a:pt x="137085" y="412856"/>
                  <a:pt x="87086" y="362858"/>
                </a:cubicBezTo>
                <a:cubicBezTo>
                  <a:pt x="74751" y="350523"/>
                  <a:pt x="58057" y="343505"/>
                  <a:pt x="43543" y="333829"/>
                </a:cubicBezTo>
                <a:cubicBezTo>
                  <a:pt x="33867" y="304800"/>
                  <a:pt x="12480" y="277274"/>
                  <a:pt x="14515" y="246743"/>
                </a:cubicBezTo>
                <a:lnTo>
                  <a:pt x="0" y="0"/>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2" name="フリー​​フォーム 21"/>
          <p:cNvSpPr/>
          <p:nvPr/>
        </p:nvSpPr>
        <p:spPr>
          <a:xfrm>
            <a:off x="653143" y="2946400"/>
            <a:ext cx="624114" cy="609600"/>
          </a:xfrm>
          <a:custGeom>
            <a:avLst/>
            <a:gdLst>
              <a:gd name="connsiteX0" fmla="*/ 72571 w 624114"/>
              <a:gd name="connsiteY0" fmla="*/ 609600 h 609600"/>
              <a:gd name="connsiteX1" fmla="*/ 72571 w 624114"/>
              <a:gd name="connsiteY1" fmla="*/ 609600 h 609600"/>
              <a:gd name="connsiteX2" fmla="*/ 14514 w 624114"/>
              <a:gd name="connsiteY2" fmla="*/ 478971 h 609600"/>
              <a:gd name="connsiteX3" fmla="*/ 0 w 624114"/>
              <a:gd name="connsiteY3" fmla="*/ 435429 h 609600"/>
              <a:gd name="connsiteX4" fmla="*/ 14514 w 624114"/>
              <a:gd name="connsiteY4" fmla="*/ 290286 h 609600"/>
              <a:gd name="connsiteX5" fmla="*/ 72571 w 624114"/>
              <a:gd name="connsiteY5" fmla="*/ 232229 h 609600"/>
              <a:gd name="connsiteX6" fmla="*/ 116114 w 624114"/>
              <a:gd name="connsiteY6" fmla="*/ 203200 h 609600"/>
              <a:gd name="connsiteX7" fmla="*/ 217714 w 624114"/>
              <a:gd name="connsiteY7" fmla="*/ 174171 h 609600"/>
              <a:gd name="connsiteX8" fmla="*/ 261257 w 624114"/>
              <a:gd name="connsiteY8" fmla="*/ 145143 h 609600"/>
              <a:gd name="connsiteX9" fmla="*/ 275771 w 624114"/>
              <a:gd name="connsiteY9" fmla="*/ 101600 h 609600"/>
              <a:gd name="connsiteX10" fmla="*/ 290286 w 624114"/>
              <a:gd name="connsiteY10" fmla="*/ 14514 h 609600"/>
              <a:gd name="connsiteX11" fmla="*/ 333828 w 624114"/>
              <a:gd name="connsiteY11" fmla="*/ 0 h 609600"/>
              <a:gd name="connsiteX12" fmla="*/ 508000 w 624114"/>
              <a:gd name="connsiteY12" fmla="*/ 14514 h 609600"/>
              <a:gd name="connsiteX13" fmla="*/ 537028 w 624114"/>
              <a:gd name="connsiteY13" fmla="*/ 58057 h 609600"/>
              <a:gd name="connsiteX14" fmla="*/ 580571 w 624114"/>
              <a:gd name="connsiteY14" fmla="*/ 188686 h 609600"/>
              <a:gd name="connsiteX15" fmla="*/ 595086 w 624114"/>
              <a:gd name="connsiteY15" fmla="*/ 232229 h 609600"/>
              <a:gd name="connsiteX16" fmla="*/ 624114 w 624114"/>
              <a:gd name="connsiteY16" fmla="*/ 275771 h 609600"/>
              <a:gd name="connsiteX17" fmla="*/ 609600 w 624114"/>
              <a:gd name="connsiteY17" fmla="*/ 362857 h 609600"/>
              <a:gd name="connsiteX18" fmla="*/ 478971 w 624114"/>
              <a:gd name="connsiteY18" fmla="*/ 435429 h 609600"/>
              <a:gd name="connsiteX19" fmla="*/ 420914 w 624114"/>
              <a:gd name="connsiteY19" fmla="*/ 449943 h 609600"/>
              <a:gd name="connsiteX20" fmla="*/ 377371 w 624114"/>
              <a:gd name="connsiteY20" fmla="*/ 478971 h 609600"/>
              <a:gd name="connsiteX21" fmla="*/ 362857 w 624114"/>
              <a:gd name="connsiteY21" fmla="*/ 522514 h 609600"/>
              <a:gd name="connsiteX22" fmla="*/ 275771 w 624114"/>
              <a:gd name="connsiteY22" fmla="*/ 551543 h 609600"/>
              <a:gd name="connsiteX23" fmla="*/ 232228 w 624114"/>
              <a:gd name="connsiteY23" fmla="*/ 566057 h 609600"/>
              <a:gd name="connsiteX24" fmla="*/ 43543 w 624114"/>
              <a:gd name="connsiteY24" fmla="*/ 580571 h 609600"/>
              <a:gd name="connsiteX25" fmla="*/ 43543 w 624114"/>
              <a:gd name="connsiteY25" fmla="*/ 551543 h 609600"/>
              <a:gd name="connsiteX26" fmla="*/ 72571 w 624114"/>
              <a:gd name="connsiteY26" fmla="*/ 493486 h 609600"/>
              <a:gd name="connsiteX27" fmla="*/ 14514 w 624114"/>
              <a:gd name="connsiteY27" fmla="*/ 522514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4114" h="609600">
                <a:moveTo>
                  <a:pt x="72571" y="609600"/>
                </a:moveTo>
                <a:lnTo>
                  <a:pt x="72571" y="609600"/>
                </a:lnTo>
                <a:cubicBezTo>
                  <a:pt x="53219" y="566057"/>
                  <a:pt x="32841" y="522955"/>
                  <a:pt x="14514" y="478971"/>
                </a:cubicBezTo>
                <a:cubicBezTo>
                  <a:pt x="8630" y="464849"/>
                  <a:pt x="0" y="450728"/>
                  <a:pt x="0" y="435429"/>
                </a:cubicBezTo>
                <a:cubicBezTo>
                  <a:pt x="0" y="386807"/>
                  <a:pt x="7121" y="338343"/>
                  <a:pt x="14514" y="290286"/>
                </a:cubicBezTo>
                <a:cubicBezTo>
                  <a:pt x="22882" y="235890"/>
                  <a:pt x="25497" y="247920"/>
                  <a:pt x="72571" y="232229"/>
                </a:cubicBezTo>
                <a:cubicBezTo>
                  <a:pt x="87085" y="222553"/>
                  <a:pt x="100080" y="210072"/>
                  <a:pt x="116114" y="203200"/>
                </a:cubicBezTo>
                <a:cubicBezTo>
                  <a:pt x="181245" y="175287"/>
                  <a:pt x="161205" y="202425"/>
                  <a:pt x="217714" y="174171"/>
                </a:cubicBezTo>
                <a:cubicBezTo>
                  <a:pt x="233316" y="166370"/>
                  <a:pt x="246743" y="154819"/>
                  <a:pt x="261257" y="145143"/>
                </a:cubicBezTo>
                <a:cubicBezTo>
                  <a:pt x="266095" y="130629"/>
                  <a:pt x="272452" y="116535"/>
                  <a:pt x="275771" y="101600"/>
                </a:cubicBezTo>
                <a:cubicBezTo>
                  <a:pt x="282155" y="72872"/>
                  <a:pt x="275685" y="40066"/>
                  <a:pt x="290286" y="14514"/>
                </a:cubicBezTo>
                <a:cubicBezTo>
                  <a:pt x="297876" y="1231"/>
                  <a:pt x="319314" y="4838"/>
                  <a:pt x="333828" y="0"/>
                </a:cubicBezTo>
                <a:cubicBezTo>
                  <a:pt x="391885" y="4838"/>
                  <a:pt x="451983" y="-1491"/>
                  <a:pt x="508000" y="14514"/>
                </a:cubicBezTo>
                <a:cubicBezTo>
                  <a:pt x="524773" y="19306"/>
                  <a:pt x="529943" y="42117"/>
                  <a:pt x="537028" y="58057"/>
                </a:cubicBezTo>
                <a:cubicBezTo>
                  <a:pt x="537035" y="58072"/>
                  <a:pt x="573311" y="166907"/>
                  <a:pt x="580571" y="188686"/>
                </a:cubicBezTo>
                <a:cubicBezTo>
                  <a:pt x="585409" y="203200"/>
                  <a:pt x="586599" y="219499"/>
                  <a:pt x="595086" y="232229"/>
                </a:cubicBezTo>
                <a:lnTo>
                  <a:pt x="624114" y="275771"/>
                </a:lnTo>
                <a:cubicBezTo>
                  <a:pt x="619276" y="304800"/>
                  <a:pt x="626476" y="338748"/>
                  <a:pt x="609600" y="362857"/>
                </a:cubicBezTo>
                <a:cubicBezTo>
                  <a:pt x="583612" y="399982"/>
                  <a:pt x="523236" y="422782"/>
                  <a:pt x="478971" y="435429"/>
                </a:cubicBezTo>
                <a:cubicBezTo>
                  <a:pt x="459791" y="440909"/>
                  <a:pt x="440266" y="445105"/>
                  <a:pt x="420914" y="449943"/>
                </a:cubicBezTo>
                <a:cubicBezTo>
                  <a:pt x="406400" y="459619"/>
                  <a:pt x="388268" y="465350"/>
                  <a:pt x="377371" y="478971"/>
                </a:cubicBezTo>
                <a:cubicBezTo>
                  <a:pt x="367814" y="490918"/>
                  <a:pt x="375307" y="513621"/>
                  <a:pt x="362857" y="522514"/>
                </a:cubicBezTo>
                <a:cubicBezTo>
                  <a:pt x="337958" y="540299"/>
                  <a:pt x="304800" y="541867"/>
                  <a:pt x="275771" y="551543"/>
                </a:cubicBezTo>
                <a:lnTo>
                  <a:pt x="232228" y="566057"/>
                </a:lnTo>
                <a:cubicBezTo>
                  <a:pt x="160292" y="614016"/>
                  <a:pt x="172424" y="619235"/>
                  <a:pt x="43543" y="580571"/>
                </a:cubicBezTo>
                <a:cubicBezTo>
                  <a:pt x="34275" y="577791"/>
                  <a:pt x="43543" y="561219"/>
                  <a:pt x="43543" y="551543"/>
                </a:cubicBezTo>
                <a:lnTo>
                  <a:pt x="72571" y="493486"/>
                </a:lnTo>
                <a:lnTo>
                  <a:pt x="14514" y="522514"/>
                </a:lnTo>
              </a:path>
            </a:pathLst>
          </a:custGeom>
          <a:solidFill>
            <a:schemeClr val="accent3">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円/楕円​​ 22"/>
          <p:cNvSpPr/>
          <p:nvPr/>
        </p:nvSpPr>
        <p:spPr>
          <a:xfrm>
            <a:off x="827584" y="3220518"/>
            <a:ext cx="45719" cy="45719"/>
          </a:xfrm>
          <a:prstGeom prst="ellipse">
            <a:avLst/>
          </a:prstGeom>
          <a:solidFill>
            <a:srgbClr xmlns:mc="http://schemas.openxmlformats.org/markup-compatibility/2006" xmlns:a14="http://schemas.microsoft.com/office/drawing/2010/main" val="FF0000" mc:Ignorable=""/>
          </a:solidFill>
          <a:ln>
            <a:solidFill>
              <a:srgbClr xmlns:mc="http://schemas.openxmlformats.org/markup-compatibility/2006" xmlns:a14="http://schemas.microsoft.com/office/drawing/2010/main" val="C00000" mc:Ignorabl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42340" y="3216823"/>
            <a:ext cx="45719" cy="45719"/>
          </a:xfrm>
          <a:prstGeom prst="ellipse">
            <a:avLst/>
          </a:prstGeom>
          <a:solidFill>
            <a:srgbClr xmlns:mc="http://schemas.openxmlformats.org/markup-compatibility/2006" xmlns:a14="http://schemas.microsoft.com/office/drawing/2010/main" val="FF0000" mc:Ignorable=""/>
          </a:solidFill>
          <a:ln>
            <a:solidFill>
              <a:srgbClr xmlns:mc="http://schemas.openxmlformats.org/markup-compatibility/2006" xmlns:a14="http://schemas.microsoft.com/office/drawing/2010/main" val="C00000" mc:Ignorabl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7884368" y="2985423"/>
            <a:ext cx="45719" cy="45719"/>
          </a:xfrm>
          <a:prstGeom prst="ellipse">
            <a:avLst/>
          </a:prstGeom>
          <a:solidFill>
            <a:srgbClr xmlns:mc="http://schemas.openxmlformats.org/markup-compatibility/2006" xmlns:a14="http://schemas.microsoft.com/office/drawing/2010/main" val="FF0000" mc:Ignorable=""/>
          </a:solidFill>
          <a:ln>
            <a:solidFill>
              <a:srgbClr xmlns:mc="http://schemas.openxmlformats.org/markup-compatibility/2006" xmlns:a14="http://schemas.microsoft.com/office/drawing/2010/main" val="C00000" mc:Ignorabl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8316416" y="3429000"/>
            <a:ext cx="45719" cy="45719"/>
          </a:xfrm>
          <a:prstGeom prst="ellipse">
            <a:avLst/>
          </a:prstGeom>
          <a:solidFill>
            <a:srgbClr xmlns:mc="http://schemas.openxmlformats.org/markup-compatibility/2006" xmlns:a14="http://schemas.microsoft.com/office/drawing/2010/main" val="FF0000" mc:Ignorable=""/>
          </a:solidFill>
          <a:ln>
            <a:solidFill>
              <a:srgbClr xmlns:mc="http://schemas.openxmlformats.org/markup-compatibility/2006" xmlns:a14="http://schemas.microsoft.com/office/drawing/2010/main" val="C00000" mc:Ignorabl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16746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a:t>
            </a:fld>
            <a:endParaRPr lang="en-US" altLang="ja-JP" dirty="0"/>
          </a:p>
        </p:txBody>
      </p:sp>
      <p:sp>
        <p:nvSpPr>
          <p:cNvPr id="5" name="正方形/長方形 4"/>
          <p:cNvSpPr/>
          <p:nvPr/>
        </p:nvSpPr>
        <p:spPr>
          <a:xfrm>
            <a:off x="1187624" y="1916062"/>
            <a:ext cx="7759931" cy="2604939"/>
          </a:xfrm>
          <a:prstGeom prst="rect">
            <a:avLst/>
          </a:prstGeom>
          <a:noFill/>
          <a:ln w="28575">
            <a:noFill/>
            <a:prstDash val="sysDash"/>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2.1</a:t>
            </a:r>
            <a:r>
              <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p>
          <a:p>
            <a:pPr algn="ctr"/>
            <a:r>
              <a:rPr kumimoji="1" lang="en-US" altLang="ja-JP" sz="6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M</a:t>
            </a:r>
            <a:r>
              <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ulti-</a:t>
            </a:r>
            <a:r>
              <a:rPr kumimoji="1" lang="en-US" altLang="ja-JP" sz="6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O</a:t>
            </a:r>
            <a:r>
              <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bjective </a:t>
            </a:r>
          </a:p>
          <a:p>
            <a:pPr algn="ctr"/>
            <a:r>
              <a:rPr kumimoji="1" lang="en-US" altLang="ja-JP" sz="48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O</a:t>
            </a:r>
            <a:r>
              <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ptimization </a:t>
            </a:r>
            <a:r>
              <a:rPr kumimoji="1" lang="en-US" altLang="ja-JP" sz="48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P</a:t>
            </a:r>
            <a:r>
              <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roblem</a:t>
            </a:r>
          </a:p>
          <a:p>
            <a:pPr algn="ctr"/>
            <a:r>
              <a:rPr lang="ja-JP" altLang="en-US" sz="32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a:t>
            </a:r>
            <a:r>
              <a:rPr lang="en-US" altLang="ja-JP" sz="32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MOOP</a:t>
            </a:r>
            <a:r>
              <a:rPr lang="ja-JP" altLang="en-US" sz="32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a:t>
            </a:r>
            <a:endPar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endParaRPr>
          </a:p>
        </p:txBody>
      </p:sp>
      <p:pic>
        <p:nvPicPr>
          <p:cNvPr id="8195" name="図 3" descr="C:\Users\saori\Desktop\bi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71600" y="2348880"/>
            <a:ext cx="1842841" cy="1622301"/>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50103239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2.3.3.  No Artificial Fix-Ups</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19</a:t>
            </a:fld>
            <a:endParaRPr lang="en-US" altLang="ja-JP"/>
          </a:p>
        </p:txBody>
      </p:sp>
      <p:sp>
        <p:nvSpPr>
          <p:cNvPr id="4" name="テキスト ボックス 3"/>
          <p:cNvSpPr txBox="1"/>
          <p:nvPr/>
        </p:nvSpPr>
        <p:spPr>
          <a:xfrm>
            <a:off x="323528" y="980728"/>
            <a:ext cx="8496944" cy="1015663"/>
          </a:xfrm>
          <a:prstGeom prst="rect">
            <a:avLst/>
          </a:prstGeom>
          <a:noFill/>
        </p:spPr>
        <p:txBody>
          <a:bodyPr wrap="square" rtlCol="0">
            <a:spAutoFit/>
          </a:bodyPr>
          <a:lstStyle/>
          <a:p>
            <a:r>
              <a:rPr kumimoji="1" lang="ja-JP" altLang="en-US" sz="2000" dirty="0" smtClean="0"/>
              <a:t>ほとんどの現実の問題は多目的最適化問題</a:t>
            </a:r>
            <a:endParaRPr kumimoji="1" lang="en-US" altLang="ja-JP" sz="2000" dirty="0" smtClean="0"/>
          </a:p>
          <a:p>
            <a:r>
              <a:rPr lang="en-US" altLang="ja-JP" sz="2000" dirty="0" smtClean="0"/>
              <a:t>	</a:t>
            </a:r>
            <a:r>
              <a:rPr lang="ja-JP" altLang="en-US" sz="2000" dirty="0" smtClean="0"/>
              <a:t>これまで多目的問題をうまく扱える手段が欠けていた</a:t>
            </a:r>
            <a:endParaRPr lang="en-US" altLang="ja-JP" sz="2000" dirty="0" smtClean="0"/>
          </a:p>
          <a:p>
            <a:r>
              <a:rPr kumimoji="1" lang="en-US" altLang="ja-JP" sz="2000" dirty="0" smtClean="0"/>
              <a:t>		fix-ups</a:t>
            </a:r>
            <a:r>
              <a:rPr kumimoji="1" lang="ja-JP" altLang="en-US" sz="2000" dirty="0" smtClean="0"/>
              <a:t>することで補ってきた</a:t>
            </a:r>
            <a:endParaRPr kumimoji="1" lang="en-US" altLang="ja-JP" sz="2000" dirty="0" smtClean="0"/>
          </a:p>
        </p:txBody>
      </p:sp>
      <p:sp>
        <p:nvSpPr>
          <p:cNvPr id="5" name="右矢印​​ 4"/>
          <p:cNvSpPr/>
          <p:nvPr/>
        </p:nvSpPr>
        <p:spPr>
          <a:xfrm>
            <a:off x="1043608" y="1420280"/>
            <a:ext cx="216024" cy="21602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6" name="右矢印​​ 5"/>
          <p:cNvSpPr/>
          <p:nvPr/>
        </p:nvSpPr>
        <p:spPr>
          <a:xfrm>
            <a:off x="1979712" y="1700808"/>
            <a:ext cx="216024" cy="21602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53389" y="4562354"/>
            <a:ext cx="3354515" cy="369332"/>
          </a:xfrm>
          <a:prstGeom prst="rect">
            <a:avLst/>
          </a:prstGeom>
          <a:noFill/>
        </p:spPr>
        <p:txBody>
          <a:bodyPr wrap="square" rtlCol="0">
            <a:spAutoFit/>
          </a:bodyPr>
          <a:lstStyle/>
          <a:p>
            <a:r>
              <a:rPr kumimoji="1" lang="ja-JP" altLang="en-US" dirty="0" smtClean="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rPr>
              <a:t>その</a:t>
            </a:r>
            <a:r>
              <a:rPr lang="ja-JP" altLang="en-US" dirty="0" smtClean="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rPr>
              <a:t>点多目的最適化手法は・・・</a:t>
            </a:r>
            <a:endParaRPr kumimoji="1" lang="ja-JP" altLang="en-US" dirty="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endParaRPr>
          </a:p>
        </p:txBody>
      </p:sp>
      <p:sp>
        <p:nvSpPr>
          <p:cNvPr id="10" name="テキスト ボックス 9"/>
          <p:cNvSpPr txBox="1"/>
          <p:nvPr/>
        </p:nvSpPr>
        <p:spPr>
          <a:xfrm>
            <a:off x="827584" y="4878452"/>
            <a:ext cx="7114448" cy="1631216"/>
          </a:xfrm>
          <a:prstGeom prst="rect">
            <a:avLst/>
          </a:prstGeom>
          <a:noFill/>
          <a:ln>
            <a:solidFill>
              <a:schemeClr val="accent1">
                <a:lumMod val="60000"/>
                <a:lumOff val="40000"/>
              </a:schemeClr>
            </a:solidFill>
            <a:prstDash val="dash"/>
          </a:ln>
        </p:spPr>
        <p:txBody>
          <a:bodyPr wrap="none" rtlCol="0">
            <a:spAutoFit/>
          </a:bodyPr>
          <a:lstStyle/>
          <a:p>
            <a:r>
              <a:rPr kumimoji="1" lang="ja-JP" altLang="en-US" sz="2000" dirty="0" smtClean="0"/>
              <a:t>・単目的よりも複雑だけど</a:t>
            </a:r>
            <a:endParaRPr kumimoji="1" lang="en-US" altLang="ja-JP" sz="2000" dirty="0" smtClean="0"/>
          </a:p>
          <a:p>
            <a:r>
              <a:rPr lang="ja-JP" altLang="en-US" sz="2000" dirty="0" smtClean="0"/>
              <a:t>・複数のシミュレーションを回さなくてすむ</a:t>
            </a:r>
            <a:endParaRPr lang="en-US" altLang="ja-JP" sz="2000" dirty="0" smtClean="0"/>
          </a:p>
          <a:p>
            <a:r>
              <a:rPr kumimoji="1" lang="ja-JP" altLang="en-US" sz="2000" dirty="0" smtClean="0"/>
              <a:t>・人為的な操作（</a:t>
            </a:r>
            <a:r>
              <a:rPr lang="en-US" altLang="ja-JP" sz="2000" dirty="0" smtClean="0"/>
              <a:t>fix-ups</a:t>
            </a:r>
            <a:r>
              <a:rPr lang="ja-JP" altLang="en-US" sz="2000" dirty="0" smtClean="0"/>
              <a:t>）がいらない</a:t>
            </a:r>
            <a:endParaRPr lang="en-US" altLang="ja-JP" sz="2000" dirty="0" smtClean="0"/>
          </a:p>
          <a:p>
            <a:endParaRPr kumimoji="1" lang="en-US" altLang="ja-JP" sz="2000" dirty="0"/>
          </a:p>
          <a:p>
            <a:r>
              <a:rPr lang="en-US" altLang="ja-JP" sz="2000" dirty="0"/>
              <a:t>	</a:t>
            </a:r>
            <a:r>
              <a:rPr lang="ja-JP" altLang="en-US" sz="2000" dirty="0" smtClean="0"/>
              <a:t>「支配」という概念は多数の目的を扱う手段として有効！</a:t>
            </a:r>
            <a:endParaRPr kumimoji="1" lang="ja-JP" altLang="en-US" sz="2000" dirty="0"/>
          </a:p>
        </p:txBody>
      </p:sp>
      <p:sp>
        <p:nvSpPr>
          <p:cNvPr id="11" name="角丸四角形吹き出し 10"/>
          <p:cNvSpPr/>
          <p:nvPr/>
        </p:nvSpPr>
        <p:spPr>
          <a:xfrm>
            <a:off x="755576" y="2204864"/>
            <a:ext cx="8064896" cy="2357490"/>
          </a:xfrm>
          <a:prstGeom prst="wedgeRoundRectCallout">
            <a:avLst>
              <a:gd name="adj1" fmla="val -26157"/>
              <a:gd name="adj2" fmla="val -59134"/>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ja-JP" altLang="en-US" sz="2000" dirty="0" smtClean="0">
                <a:latin typeface="Aharoni" pitchFamily="2" charset="-79"/>
                <a:cs typeface="Aharoni" pitchFamily="2" charset="-79"/>
              </a:rPr>
              <a:t>例①：</a:t>
            </a:r>
            <a:r>
              <a:rPr kumimoji="1" lang="en-US" altLang="ja-JP" sz="2400" dirty="0" smtClean="0">
                <a:latin typeface="Aharoni" pitchFamily="2" charset="-79"/>
                <a:cs typeface="Aharoni" pitchFamily="2" charset="-79"/>
              </a:rPr>
              <a:t>weighted sum approach</a:t>
            </a:r>
            <a:endParaRPr kumimoji="1" lang="en-US" altLang="ja-JP" sz="2000" dirty="0" smtClean="0">
              <a:latin typeface="Aharoni" pitchFamily="2" charset="-79"/>
              <a:cs typeface="Aharoni" pitchFamily="2" charset="-79"/>
            </a:endParaRPr>
          </a:p>
          <a:p>
            <a:pPr lvl="1"/>
            <a:r>
              <a:rPr lang="ja-JP" altLang="en-US" sz="2000" dirty="0" smtClean="0">
                <a:latin typeface="ＭＳ Ｐゴシック" pitchFamily="50" charset="-128"/>
                <a:ea typeface="ＭＳ Ｐゴシック" pitchFamily="50" charset="-128"/>
                <a:cs typeface="Aharoni" pitchFamily="2" charset="-79"/>
              </a:rPr>
              <a:t>各目的に重みをつけて足し合わせた、合成目的関数を作る方法</a:t>
            </a:r>
            <a:endParaRPr lang="en-US" altLang="ja-JP" sz="2000" dirty="0">
              <a:latin typeface="ＭＳ Ｐゴシック" pitchFamily="50" charset="-128"/>
              <a:ea typeface="ＭＳ Ｐゴシック" pitchFamily="50" charset="-128"/>
              <a:cs typeface="Aharoni" pitchFamily="2" charset="-79"/>
            </a:endParaRPr>
          </a:p>
          <a:p>
            <a:r>
              <a:rPr lang="ja-JP" altLang="en-US" sz="2000" dirty="0" smtClean="0">
                <a:latin typeface="Aharoni" pitchFamily="2" charset="-79"/>
                <a:cs typeface="Aharoni" pitchFamily="2" charset="-79"/>
              </a:rPr>
              <a:t>例②：</a:t>
            </a:r>
            <a:r>
              <a:rPr lang="en-US" altLang="ja-JP" sz="2400" b="1" dirty="0" smtClean="0">
                <a:latin typeface="Aharoni" pitchFamily="2" charset="-79"/>
                <a:cs typeface="Aharoni" pitchFamily="2" charset="-79"/>
              </a:rPr>
              <a:t>ε</a:t>
            </a:r>
            <a:r>
              <a:rPr lang="en-US" altLang="ja-JP" sz="2400" dirty="0" smtClean="0">
                <a:latin typeface="Aharoni" pitchFamily="2" charset="-79"/>
                <a:cs typeface="Aharoni" pitchFamily="2" charset="-79"/>
              </a:rPr>
              <a:t>-constraint method</a:t>
            </a:r>
            <a:endParaRPr lang="en-US" altLang="ja-JP" sz="2000" dirty="0" smtClean="0">
              <a:latin typeface="Aharoni" pitchFamily="2" charset="-79"/>
              <a:cs typeface="Aharoni" pitchFamily="2" charset="-79"/>
            </a:endParaRPr>
          </a:p>
          <a:p>
            <a:pPr lvl="1"/>
            <a:r>
              <a:rPr kumimoji="1" lang="ja-JP" altLang="en-US" sz="2000" dirty="0" smtClean="0">
                <a:latin typeface="ＭＳ Ｐゴシック" pitchFamily="50" charset="-128"/>
                <a:ea typeface="ＭＳ Ｐゴシック" pitchFamily="50" charset="-128"/>
                <a:cs typeface="Aharoni" pitchFamily="2" charset="-79"/>
              </a:rPr>
              <a:t>任意の目的関数以外の目的関数を制約条件とし、任意目的関数の最適化に集約する方法</a:t>
            </a:r>
            <a:endParaRPr kumimoji="1" lang="en-US" altLang="ja-JP" sz="2000" dirty="0" smtClean="0">
              <a:latin typeface="ＭＳ Ｐゴシック" pitchFamily="50" charset="-128"/>
              <a:ea typeface="ＭＳ Ｐゴシック" pitchFamily="50" charset="-128"/>
              <a:cs typeface="Aharoni" pitchFamily="2" charset="-79"/>
            </a:endParaRPr>
          </a:p>
          <a:p>
            <a:pPr lvl="1" algn="r"/>
            <a:r>
              <a:rPr lang="ja-JP" altLang="en-US" dirty="0">
                <a:solidFill>
                  <a:srgbClr xmlns:mc="http://schemas.openxmlformats.org/markup-compatibility/2006" xmlns:a14="http://schemas.microsoft.com/office/drawing/2010/main" val="C00000" mc:Ignorable=""/>
                </a:solidFill>
                <a:latin typeface="ＭＳ Ｐゴシック" pitchFamily="50" charset="-128"/>
                <a:ea typeface="ＭＳ Ｐゴシック" pitchFamily="50" charset="-128"/>
                <a:cs typeface="Aharoni" pitchFamily="2" charset="-79"/>
              </a:rPr>
              <a:t>どちら</a:t>
            </a:r>
            <a:r>
              <a:rPr lang="ja-JP" altLang="en-US" dirty="0" smtClean="0">
                <a:solidFill>
                  <a:srgbClr xmlns:mc="http://schemas.openxmlformats.org/markup-compatibility/2006" xmlns:a14="http://schemas.microsoft.com/office/drawing/2010/main" val="C00000" mc:Ignorable=""/>
                </a:solidFill>
                <a:latin typeface="ＭＳ Ｐゴシック" pitchFamily="50" charset="-128"/>
                <a:ea typeface="ＭＳ Ｐゴシック" pitchFamily="50" charset="-128"/>
                <a:cs typeface="Aharoni" pitchFamily="2" charset="-79"/>
              </a:rPr>
              <a:t>も単目的問題に変換している。</a:t>
            </a:r>
            <a:endParaRPr lang="en-US" altLang="ja-JP" dirty="0" smtClean="0">
              <a:solidFill>
                <a:srgbClr xmlns:mc="http://schemas.openxmlformats.org/markup-compatibility/2006" xmlns:a14="http://schemas.microsoft.com/office/drawing/2010/main" val="C00000" mc:Ignorable=""/>
              </a:solidFill>
              <a:latin typeface="ＭＳ Ｐゴシック" pitchFamily="50" charset="-128"/>
              <a:ea typeface="ＭＳ Ｐゴシック" pitchFamily="50" charset="-128"/>
              <a:cs typeface="Aharoni" pitchFamily="2" charset="-79"/>
            </a:endParaRPr>
          </a:p>
          <a:p>
            <a:pPr lvl="1" algn="r"/>
            <a:r>
              <a:rPr kumimoji="1" lang="ja-JP" altLang="en-US" dirty="0" smtClean="0">
                <a:solidFill>
                  <a:srgbClr xmlns:mc="http://schemas.openxmlformats.org/markup-compatibility/2006" xmlns:a14="http://schemas.microsoft.com/office/drawing/2010/main" val="C00000" mc:Ignorable=""/>
                </a:solidFill>
                <a:latin typeface="ＭＳ Ｐゴシック" pitchFamily="50" charset="-128"/>
                <a:ea typeface="ＭＳ Ｐゴシック" pitchFamily="50" charset="-128"/>
                <a:cs typeface="Aharoni" pitchFamily="2" charset="-79"/>
              </a:rPr>
              <a:t>だけど重み付けや、制約化する目的によって解が変わる</a:t>
            </a:r>
            <a:endParaRPr kumimoji="1" lang="ja-JP" altLang="en-US" sz="1600" dirty="0">
              <a:solidFill>
                <a:srgbClr xmlns:mc="http://schemas.openxmlformats.org/markup-compatibility/2006" xmlns:a14="http://schemas.microsoft.com/office/drawing/2010/main" val="C00000" mc:Ignorable=""/>
              </a:solidFill>
              <a:latin typeface="ＭＳ Ｐゴシック" pitchFamily="50" charset="-128"/>
              <a:ea typeface="ＭＳ Ｐゴシック" pitchFamily="50" charset="-128"/>
              <a:cs typeface="Aharoni" pitchFamily="2" charset="-79"/>
            </a:endParaRPr>
          </a:p>
        </p:txBody>
      </p:sp>
    </p:spTree>
    <p:extLst>
      <p:ext uri="{BB962C8B-B14F-4D97-AF65-F5344CB8AC3E}">
        <p14:creationId xmlns:p14="http://schemas.microsoft.com/office/powerpoint/2010/main" val="424826797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2.1 </a:t>
            </a:r>
            <a:r>
              <a:rPr kumimoji="1" lang="ja-JP" altLang="en-US" dirty="0" smtClean="0"/>
              <a:t>多目的最適解問題（概要）</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2</a:t>
            </a:fld>
            <a:endParaRPr lang="en-US" altLang="ja-JP" dirty="0"/>
          </a:p>
        </p:txBody>
      </p:sp>
      <p:sp>
        <p:nvSpPr>
          <p:cNvPr id="4" name="テキスト ボックス 3"/>
          <p:cNvSpPr txBox="1"/>
          <p:nvPr/>
        </p:nvSpPr>
        <p:spPr>
          <a:xfrm>
            <a:off x="539552" y="836712"/>
            <a:ext cx="7431843" cy="400110"/>
          </a:xfrm>
          <a:prstGeom prst="rect">
            <a:avLst/>
          </a:prstGeom>
          <a:noFill/>
        </p:spPr>
        <p:txBody>
          <a:bodyPr wrap="none" rtlCol="0">
            <a:spAutoFit/>
          </a:bodyPr>
          <a:lstStyle/>
          <a:p>
            <a:r>
              <a:rPr kumimoji="1" lang="ja-JP" altLang="en-US" sz="2000" dirty="0" smtClean="0"/>
              <a:t>多目的最適化問題は多数の最大化／最小化したい目的関数をもつ</a:t>
            </a:r>
            <a:endParaRPr kumimoji="1" lang="ja-JP" altLang="en-US" sz="2000" dirty="0"/>
          </a:p>
        </p:txBody>
      </p:sp>
      <p:pic>
        <p:nvPicPr>
          <p:cNvPr id="1026" name="図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804529"/>
            <a:ext cx="7920880" cy="1368152"/>
          </a:xfrm>
          <a:prstGeom prst="rect">
            <a:avLst/>
          </a:prstGeom>
          <a:solidFill>
            <a:srgbClr xmlns:mc="http://schemas.openxmlformats.org/markup-compatibility/2006" xmlns:a14="http://schemas.microsoft.com/office/drawing/2010/main" val="FFFFFF" mc:Ignorable="">
              <a:shade val="85000"/>
            </a:srgbClr>
          </a:solidFill>
          <a:ln w="190500" cap="rnd">
            <a:solidFill>
              <a:srgbClr xmlns:mc="http://schemas.openxmlformats.org/markup-compatibility/2006" xmlns:a14="http://schemas.microsoft.com/office/drawing/2010/main" val="FFFFFF" mc:Ignorable=""/>
            </a:solidFill>
          </a:ln>
          <a:effectLst>
            <a:outerShdw blurRad="50000" algn="tl" rotWithShape="0">
              <a:srgbClr xmlns:mc="http://schemas.openxmlformats.org/markup-compatibility/2006" xmlns:a14="http://schemas.microsoft.com/office/drawing/2010/main" val="000000" mc:Ignorable="">
                <a:alpha val="41000"/>
              </a:srgbClr>
            </a:outerShdw>
          </a:effectLst>
          <a:scene3d>
            <a:camera prst="orthographicFront"/>
            <a:lightRig rig="twoPt" dir="t">
              <a:rot lat="0" lon="0" rev="7800000"/>
            </a:lightRig>
          </a:scene3d>
          <a:sp3d contourW="6350">
            <a:bevelT w="50800" h="16510"/>
            <a:contourClr>
              <a:srgbClr xmlns:mc="http://schemas.openxmlformats.org/markup-compatibility/2006" xmlns:a14="http://schemas.microsoft.com/office/drawing/2010/main" val="C0C0C0" mc:Ignorable=""/>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テキスト ボックス 6"/>
          <p:cNvSpPr txBox="1"/>
          <p:nvPr/>
        </p:nvSpPr>
        <p:spPr>
          <a:xfrm>
            <a:off x="539552" y="1422090"/>
            <a:ext cx="3692036" cy="369332"/>
          </a:xfrm>
          <a:prstGeom prst="rect">
            <a:avLst/>
          </a:prstGeom>
          <a:noFill/>
        </p:spPr>
        <p:txBody>
          <a:bodyPr wrap="none" rtlCol="0">
            <a:spAutoFit/>
          </a:bodyPr>
          <a:lstStyle/>
          <a:p>
            <a:r>
              <a:rPr kumimoji="1" lang="ja-JP" altLang="en-US" dirty="0" smtClean="0"/>
              <a:t>通常</a:t>
            </a:r>
            <a:r>
              <a:rPr kumimoji="1" lang="en-US" altLang="ja-JP" dirty="0" smtClean="0"/>
              <a:t>MOOP</a:t>
            </a:r>
            <a:r>
              <a:rPr kumimoji="1" lang="ja-JP" altLang="en-US" dirty="0" smtClean="0"/>
              <a:t>は以下のように表される</a:t>
            </a:r>
            <a:endParaRPr kumimoji="1" lang="ja-JP" altLang="en-US" dirty="0"/>
          </a:p>
        </p:txBody>
      </p:sp>
      <p:sp>
        <p:nvSpPr>
          <p:cNvPr id="8" name="テキスト ボックス 7"/>
          <p:cNvSpPr txBox="1"/>
          <p:nvPr/>
        </p:nvSpPr>
        <p:spPr>
          <a:xfrm>
            <a:off x="5724128" y="3753391"/>
            <a:ext cx="3289683" cy="369332"/>
          </a:xfrm>
          <a:prstGeom prst="rect">
            <a:avLst/>
          </a:prstGeom>
          <a:noFill/>
        </p:spPr>
        <p:txBody>
          <a:bodyPr wrap="none" rtlCol="0">
            <a:spAutoFit/>
          </a:bodyPr>
          <a:lstStyle/>
          <a:p>
            <a:r>
              <a:rPr kumimoji="1" lang="ja-JP" altLang="en-US" dirty="0" smtClean="0"/>
              <a:t>解</a:t>
            </a:r>
            <a:r>
              <a:rPr kumimoji="1" lang="en-US" altLang="ja-JP" dirty="0" smtClean="0"/>
              <a:t>x</a:t>
            </a:r>
            <a:r>
              <a:rPr lang="ja-JP" altLang="en-US" dirty="0" smtClean="0"/>
              <a:t>は</a:t>
            </a:r>
            <a:r>
              <a:rPr lang="en-US" altLang="ja-JP" dirty="0" smtClean="0"/>
              <a:t>n</a:t>
            </a:r>
            <a:r>
              <a:rPr lang="ja-JP" altLang="en-US" dirty="0" smtClean="0"/>
              <a:t>個の決定変数のベクトル</a:t>
            </a:r>
            <a:endParaRPr kumimoji="1" lang="ja-JP" altLang="en-US" dirty="0"/>
          </a:p>
        </p:txBody>
      </p:sp>
      <p:pic>
        <p:nvPicPr>
          <p:cNvPr id="1027" name="図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664" y="3321343"/>
            <a:ext cx="319407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テキスト ボックス 9"/>
          <p:cNvSpPr txBox="1"/>
          <p:nvPr/>
        </p:nvSpPr>
        <p:spPr>
          <a:xfrm>
            <a:off x="3331341" y="3423940"/>
            <a:ext cx="1569660" cy="369332"/>
          </a:xfrm>
          <a:prstGeom prst="rect">
            <a:avLst/>
          </a:prstGeom>
          <a:noFill/>
        </p:spPr>
        <p:txBody>
          <a:bodyPr wrap="none" rtlCol="0">
            <a:spAutoFit/>
          </a:bodyPr>
          <a:lstStyle/>
          <a:p>
            <a:r>
              <a:rPr lang="ja-JP" altLang="en-US" dirty="0" smtClean="0"/>
              <a:t>決定変数領域</a:t>
            </a:r>
            <a:endParaRPr kumimoji="1" lang="ja-JP" altLang="en-US" dirty="0"/>
          </a:p>
        </p:txBody>
      </p:sp>
      <p:cxnSp>
        <p:nvCxnSpPr>
          <p:cNvPr id="9" name="直線矢印​​コネクタ 8"/>
          <p:cNvCxnSpPr/>
          <p:nvPr/>
        </p:nvCxnSpPr>
        <p:spPr>
          <a:xfrm flipV="1">
            <a:off x="4139952" y="3133961"/>
            <a:ext cx="0" cy="29503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テキスト ボックス 21"/>
          <p:cNvSpPr txBox="1"/>
          <p:nvPr/>
        </p:nvSpPr>
        <p:spPr>
          <a:xfrm>
            <a:off x="5711650" y="4149435"/>
            <a:ext cx="2364750" cy="369332"/>
          </a:xfrm>
          <a:prstGeom prst="rect">
            <a:avLst/>
          </a:prstGeom>
          <a:noFill/>
        </p:spPr>
        <p:txBody>
          <a:bodyPr wrap="none" rtlCol="0">
            <a:spAutoFit/>
          </a:bodyPr>
          <a:lstStyle/>
          <a:p>
            <a:r>
              <a:rPr lang="en-US" altLang="ja-JP" dirty="0" smtClean="0"/>
              <a:t>g(x)</a:t>
            </a:r>
            <a:r>
              <a:rPr lang="ja-JP" altLang="en-US" dirty="0" smtClean="0"/>
              <a:t>や</a:t>
            </a:r>
            <a:r>
              <a:rPr lang="en-US" altLang="ja-JP" dirty="0" smtClean="0"/>
              <a:t>h(x)</a:t>
            </a:r>
            <a:r>
              <a:rPr lang="ja-JP" altLang="en-US" dirty="0" smtClean="0"/>
              <a:t>は制約関数</a:t>
            </a:r>
            <a:endParaRPr kumimoji="1" lang="en-US" altLang="ja-JP" dirty="0" smtClean="0"/>
          </a:p>
        </p:txBody>
      </p:sp>
      <p:sp>
        <p:nvSpPr>
          <p:cNvPr id="20" name="正方形/長方形 19"/>
          <p:cNvSpPr/>
          <p:nvPr/>
        </p:nvSpPr>
        <p:spPr>
          <a:xfrm>
            <a:off x="801984" y="5517232"/>
            <a:ext cx="5794764" cy="461665"/>
          </a:xfrm>
          <a:prstGeom prst="rect">
            <a:avLst/>
          </a:prstGeom>
        </p:spPr>
        <p:txBody>
          <a:bodyPr wrap="square">
            <a:spAutoFit/>
          </a:bodyPr>
          <a:lstStyle/>
          <a:p>
            <a:r>
              <a:rPr lang="ja-JP" altLang="en-US" sz="2000" dirty="0" smtClean="0"/>
              <a:t>制約</a:t>
            </a:r>
            <a:r>
              <a:rPr lang="ja-JP" altLang="en-US" sz="2000" dirty="0"/>
              <a:t>を</a:t>
            </a:r>
            <a:r>
              <a:rPr lang="ja-JP" altLang="en-US" sz="2000" dirty="0" smtClean="0"/>
              <a:t>満たさない解</a:t>
            </a:r>
            <a:r>
              <a:rPr lang="ja-JP" altLang="en-US" sz="2000" dirty="0"/>
              <a:t>は</a:t>
            </a:r>
            <a:r>
              <a:rPr lang="ja-JP" altLang="en-US" sz="2400" dirty="0">
                <a:solidFill>
                  <a:srgbClr xmlns:mc="http://schemas.openxmlformats.org/markup-compatibility/2006" xmlns:a14="http://schemas.microsoft.com/office/drawing/2010/main" val="C00000" mc:Ignorable=""/>
                </a:solidFill>
              </a:rPr>
              <a:t>実行不可能</a:t>
            </a:r>
            <a:r>
              <a:rPr lang="ja-JP" altLang="en-US" sz="2400" dirty="0" smtClean="0">
                <a:solidFill>
                  <a:srgbClr xmlns:mc="http://schemas.openxmlformats.org/markup-compatibility/2006" xmlns:a14="http://schemas.microsoft.com/office/drawing/2010/main" val="C00000" mc:Ignorable=""/>
                </a:solidFill>
              </a:rPr>
              <a:t>解</a:t>
            </a:r>
            <a:endParaRPr lang="ja-JP" altLang="en-US" sz="2000" dirty="0">
              <a:solidFill>
                <a:srgbClr xmlns:mc="http://schemas.openxmlformats.org/markup-compatibility/2006" xmlns:a14="http://schemas.microsoft.com/office/drawing/2010/main" val="C00000" mc:Ignorable=""/>
              </a:solidFill>
            </a:endParaRPr>
          </a:p>
        </p:txBody>
      </p:sp>
      <p:pic>
        <p:nvPicPr>
          <p:cNvPr id="24" name="図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094" y="4482756"/>
            <a:ext cx="3990494" cy="43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テキスト ボックス 24"/>
          <p:cNvSpPr txBox="1"/>
          <p:nvPr/>
        </p:nvSpPr>
        <p:spPr>
          <a:xfrm>
            <a:off x="801984" y="4113424"/>
            <a:ext cx="3408305" cy="369332"/>
          </a:xfrm>
          <a:prstGeom prst="rect">
            <a:avLst/>
          </a:prstGeom>
          <a:noFill/>
        </p:spPr>
        <p:txBody>
          <a:bodyPr wrap="none" rtlCol="0">
            <a:spAutoFit/>
          </a:bodyPr>
          <a:lstStyle/>
          <a:p>
            <a:r>
              <a:rPr kumimoji="1" lang="en-US" altLang="ja-JP" dirty="0" smtClean="0"/>
              <a:t>M</a:t>
            </a:r>
            <a:r>
              <a:rPr kumimoji="1" lang="ja-JP" altLang="en-US" dirty="0" smtClean="0"/>
              <a:t>個の目的関数を</a:t>
            </a:r>
            <a:r>
              <a:rPr lang="ja-JP" altLang="en-US" dirty="0" smtClean="0"/>
              <a:t>最小化</a:t>
            </a:r>
            <a:r>
              <a:rPr lang="en-US" altLang="ja-JP" dirty="0" smtClean="0"/>
              <a:t>/</a:t>
            </a:r>
            <a:r>
              <a:rPr lang="ja-JP" altLang="en-US" dirty="0" smtClean="0"/>
              <a:t>最大化</a:t>
            </a:r>
            <a:endParaRPr kumimoji="1" lang="ja-JP" altLang="en-US" dirty="0"/>
          </a:p>
        </p:txBody>
      </p:sp>
    </p:spTree>
    <p:extLst>
      <p:ext uri="{BB962C8B-B14F-4D97-AF65-F5344CB8AC3E}">
        <p14:creationId xmlns:p14="http://schemas.microsoft.com/office/powerpoint/2010/main" val="139786814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2.1</a:t>
            </a:r>
            <a:r>
              <a:rPr kumimoji="1" lang="ja-JP" altLang="en-US" dirty="0" smtClean="0"/>
              <a:t>　多目的最適化問題（概要）</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3</a:t>
            </a:fld>
            <a:endParaRPr lang="en-US" altLang="ja-JP" dirty="0"/>
          </a:p>
        </p:txBody>
      </p:sp>
      <p:sp>
        <p:nvSpPr>
          <p:cNvPr id="7" name="テキスト ボックス 6"/>
          <p:cNvSpPr txBox="1"/>
          <p:nvPr/>
        </p:nvSpPr>
        <p:spPr>
          <a:xfrm>
            <a:off x="251520" y="836712"/>
            <a:ext cx="5941050" cy="1200329"/>
          </a:xfrm>
          <a:prstGeom prst="rect">
            <a:avLst/>
          </a:prstGeom>
          <a:noFill/>
        </p:spPr>
        <p:txBody>
          <a:bodyPr wrap="none" rtlCol="0">
            <a:spAutoFit/>
          </a:bodyPr>
          <a:lstStyle/>
          <a:p>
            <a:r>
              <a:rPr kumimoji="1" lang="ja-JP" altLang="en-US" dirty="0" smtClean="0"/>
              <a:t>単目的と多目的の大きな違いのひとつ</a:t>
            </a:r>
            <a:endParaRPr kumimoji="1" lang="en-US" altLang="ja-JP" dirty="0" smtClean="0"/>
          </a:p>
          <a:p>
            <a:r>
              <a:rPr lang="ja-JP" altLang="en-US" dirty="0" smtClean="0"/>
              <a:t>多目的：多次元の探索領域を構成する</a:t>
            </a:r>
            <a:endParaRPr lang="en-US" altLang="ja-JP" dirty="0" smtClean="0"/>
          </a:p>
          <a:p>
            <a:endParaRPr kumimoji="1" lang="en-US" altLang="ja-JP" dirty="0"/>
          </a:p>
          <a:p>
            <a:r>
              <a:rPr kumimoji="1" lang="ja-JP" altLang="en-US" dirty="0" smtClean="0"/>
              <a:t>Ｎ次元の解ベクトルと</a:t>
            </a:r>
            <a:r>
              <a:rPr kumimoji="1" lang="en-US" altLang="ja-JP" dirty="0" smtClean="0"/>
              <a:t>M</a:t>
            </a:r>
            <a:r>
              <a:rPr kumimoji="1" lang="ja-JP" altLang="en-US" dirty="0" smtClean="0"/>
              <a:t>次元の目的ベクトルの間に</a:t>
            </a:r>
            <a:r>
              <a:rPr kumimoji="1" lang="en-US" altLang="ja-JP" dirty="0" smtClean="0"/>
              <a:t>mapping</a:t>
            </a:r>
            <a:endParaRPr kumimoji="1" lang="ja-JP" altLang="en-US" dirty="0"/>
          </a:p>
        </p:txBody>
      </p:sp>
      <p:pic>
        <p:nvPicPr>
          <p:cNvPr id="8" name="図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724608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06167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4</a:t>
            </a:fld>
            <a:endParaRPr lang="en-US" altLang="ja-JP" dirty="0"/>
          </a:p>
        </p:txBody>
      </p:sp>
      <p:sp>
        <p:nvSpPr>
          <p:cNvPr id="5" name="正方形/長方形 4"/>
          <p:cNvSpPr/>
          <p:nvPr/>
        </p:nvSpPr>
        <p:spPr>
          <a:xfrm>
            <a:off x="971600" y="1772816"/>
            <a:ext cx="7759931" cy="2604939"/>
          </a:xfrm>
          <a:prstGeom prst="rect">
            <a:avLst/>
          </a:prstGeom>
          <a:noFill/>
          <a:ln w="28575">
            <a:noFill/>
            <a:prstDash val="sysDash"/>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6500"/>
              </a:lnSpc>
            </a:pPr>
            <a:r>
              <a:rPr kumimoji="1" lang="en-US" altLang="ja-JP" sz="4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2.2</a:t>
            </a:r>
            <a:r>
              <a:rPr kumimoji="1" lang="en-US" altLang="ja-JP" sz="3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p>
          <a:p>
            <a:pPr algn="ctr">
              <a:lnSpc>
                <a:spcPts val="6500"/>
              </a:lnSpc>
            </a:pPr>
            <a:r>
              <a:rPr lang="en-US" altLang="ja-JP" sz="66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P</a:t>
            </a:r>
            <a:r>
              <a:rPr lang="en-US" altLang="ja-JP" sz="4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rinciples</a:t>
            </a:r>
            <a:r>
              <a:rPr lang="en-US" altLang="ja-JP" sz="66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r>
              <a:rPr lang="en-US" altLang="ja-JP" sz="4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of</a:t>
            </a:r>
            <a:r>
              <a:rPr lang="en-US" altLang="ja-JP" sz="66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endParaRPr lang="en-US" altLang="ja-JP" sz="6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endParaRPr>
          </a:p>
          <a:p>
            <a:pPr algn="ctr">
              <a:lnSpc>
                <a:spcPts val="6500"/>
              </a:lnSpc>
            </a:pPr>
            <a:r>
              <a:rPr lang="en-US" altLang="ja-JP" sz="5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M</a:t>
            </a:r>
            <a:r>
              <a:rPr lang="en-US" altLang="ja-JP" sz="4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ulti-</a:t>
            </a:r>
            <a:r>
              <a:rPr lang="en-US" altLang="ja-JP" sz="5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O</a:t>
            </a:r>
            <a:r>
              <a:rPr lang="en-US" altLang="ja-JP" sz="44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bjective</a:t>
            </a:r>
            <a:r>
              <a:rPr lang="en-US" altLang="ja-JP" sz="6600" b="1" dirty="0" smtClean="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 </a:t>
            </a:r>
            <a:r>
              <a:rPr lang="en-US" altLang="ja-JP" sz="5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O</a:t>
            </a:r>
            <a:r>
              <a:rPr lang="en-US" altLang="ja-JP" sz="44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rPr>
              <a:t>ptimization</a:t>
            </a:r>
            <a:endParaRPr lang="en-US" altLang="ja-JP" sz="6600" b="1" dirty="0">
              <a:solidFill>
                <a:srgbClr xmlns:mc="http://schemas.openxmlformats.org/markup-compatibility/2006" xmlns:a14="http://schemas.microsoft.com/office/drawing/2010/main" val="990033"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haroni" pitchFamily="2" charset="-79"/>
              <a:cs typeface="Aharoni" pitchFamily="2" charset="-79"/>
            </a:endParaRPr>
          </a:p>
        </p:txBody>
      </p:sp>
      <p:pic>
        <p:nvPicPr>
          <p:cNvPr id="10242" name="図 2" descr="C:\Users\saori\Desktop\bir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63379"/>
            <a:ext cx="2075450" cy="2028752"/>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Tree>
    <p:extLst>
      <p:ext uri="{BB962C8B-B14F-4D97-AF65-F5344CB8AC3E}">
        <p14:creationId xmlns:p14="http://schemas.microsoft.com/office/powerpoint/2010/main" val="15638439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2.1.1</a:t>
            </a:r>
            <a:r>
              <a:rPr lang="ja-JP" altLang="en-US" dirty="0" smtClean="0"/>
              <a:t>　線形と非線形の</a:t>
            </a:r>
            <a:r>
              <a:rPr lang="en-US" altLang="ja-JP" dirty="0" smtClean="0"/>
              <a:t>MOOP</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5</a:t>
            </a:fld>
            <a:endParaRPr lang="en-US" altLang="ja-JP" dirty="0"/>
          </a:p>
        </p:txBody>
      </p:sp>
      <p:sp>
        <p:nvSpPr>
          <p:cNvPr id="4" name="テキスト ボックス 3"/>
          <p:cNvSpPr txBox="1"/>
          <p:nvPr/>
        </p:nvSpPr>
        <p:spPr>
          <a:xfrm>
            <a:off x="467544" y="851769"/>
            <a:ext cx="8280920" cy="2185214"/>
          </a:xfrm>
          <a:prstGeom prst="rect">
            <a:avLst/>
          </a:prstGeom>
          <a:noFill/>
        </p:spPr>
        <p:txBody>
          <a:bodyPr wrap="square" rtlCol="0">
            <a:spAutoFit/>
          </a:bodyPr>
          <a:lstStyle/>
          <a:p>
            <a:r>
              <a:rPr lang="en-US" altLang="ja-JP" sz="2400" dirty="0" smtClean="0"/>
              <a:t>MOOP</a:t>
            </a:r>
            <a:r>
              <a:rPr lang="ja-JP" altLang="en-US" sz="2400" dirty="0" smtClean="0"/>
              <a:t>で全ての目的関数や制約関数が</a:t>
            </a:r>
            <a:endParaRPr lang="en-US" altLang="ja-JP" sz="2400" dirty="0" smtClean="0"/>
          </a:p>
          <a:p>
            <a:endParaRPr lang="en-US" altLang="ja-JP" sz="2400" dirty="0"/>
          </a:p>
          <a:p>
            <a:r>
              <a:rPr lang="ja-JP" altLang="en-US" sz="2400" dirty="0" smtClean="0"/>
              <a:t>線形ならば</a:t>
            </a:r>
            <a:r>
              <a:rPr lang="en-US" altLang="ja-JP" sz="2400" dirty="0" smtClean="0"/>
              <a:t>	</a:t>
            </a:r>
            <a:r>
              <a:rPr lang="en-US" altLang="ja-JP" sz="2800" dirty="0" smtClean="0"/>
              <a:t>multi objective </a:t>
            </a:r>
            <a:r>
              <a:rPr lang="en-US" altLang="ja-JP" sz="3200" b="1" dirty="0" smtClean="0">
                <a:solidFill>
                  <a:srgbClr xmlns:mc="http://schemas.openxmlformats.org/markup-compatibility/2006" xmlns:a14="http://schemas.microsoft.com/office/drawing/2010/main" val="FF0000" mc:Ignorable=""/>
                </a:solidFill>
              </a:rPr>
              <a:t>linear</a:t>
            </a:r>
            <a:r>
              <a:rPr lang="ja-JP" altLang="en-US" sz="2800" dirty="0" smtClean="0"/>
              <a:t>　</a:t>
            </a:r>
            <a:r>
              <a:rPr lang="en-US" altLang="ja-JP" sz="2800" dirty="0" smtClean="0"/>
              <a:t>program(MOLP)</a:t>
            </a:r>
            <a:r>
              <a:rPr lang="ja-JP" altLang="en-US" sz="2800" dirty="0" smtClean="0"/>
              <a:t>　</a:t>
            </a:r>
            <a:endParaRPr lang="en-US" altLang="ja-JP" sz="2400" dirty="0"/>
          </a:p>
          <a:p>
            <a:r>
              <a:rPr kumimoji="1" lang="ja-JP" altLang="en-US" sz="2400" dirty="0" smtClean="0"/>
              <a:t>非線形ならば</a:t>
            </a:r>
            <a:r>
              <a:rPr kumimoji="1" lang="en-US" altLang="ja-JP" sz="2400" dirty="0" smtClean="0"/>
              <a:t>	</a:t>
            </a:r>
            <a:r>
              <a:rPr lang="en-US" altLang="ja-JP" sz="2800" b="1" dirty="0">
                <a:solidFill>
                  <a:srgbClr xmlns:mc="http://schemas.openxmlformats.org/markup-compatibility/2006" xmlns:a14="http://schemas.microsoft.com/office/drawing/2010/main" val="FF0000" mc:Ignorable=""/>
                </a:solidFill>
              </a:rPr>
              <a:t>Nonlinear</a:t>
            </a:r>
            <a:r>
              <a:rPr lang="en-US" altLang="ja-JP" sz="2800" dirty="0"/>
              <a:t> multi-objective problem</a:t>
            </a:r>
            <a:endParaRPr lang="ja-JP" altLang="en-US" sz="2800" dirty="0"/>
          </a:p>
          <a:p>
            <a:pPr algn="r"/>
            <a:r>
              <a:rPr kumimoji="1" lang="ja-JP" altLang="en-US" sz="2400" dirty="0" smtClean="0"/>
              <a:t>という</a:t>
            </a:r>
            <a:endParaRPr kumimoji="1" lang="ja-JP" altLang="en-US" sz="2400" dirty="0"/>
          </a:p>
        </p:txBody>
      </p:sp>
      <p:pic>
        <p:nvPicPr>
          <p:cNvPr id="12290" name="図 2" descr="C:\Users\saori\Desktop\u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293096"/>
            <a:ext cx="2133600" cy="1600200"/>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7" name="円形吹き出し 6"/>
          <p:cNvSpPr/>
          <p:nvPr/>
        </p:nvSpPr>
        <p:spPr>
          <a:xfrm>
            <a:off x="3851920" y="3356992"/>
            <a:ext cx="4248472" cy="1368152"/>
          </a:xfrm>
          <a:prstGeom prst="wedgeEllipseCallout">
            <a:avLst>
              <a:gd name="adj1" fmla="val -65631"/>
              <a:gd name="adj2" fmla="val 45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latin typeface="あずきフォントP" pitchFamily="2" charset="-128"/>
                <a:ea typeface="あずきフォントP" pitchFamily="2" charset="-128"/>
              </a:rPr>
              <a:t>現実世界の出来事</a:t>
            </a:r>
            <a:r>
              <a:rPr lang="ja-JP" altLang="en-US" sz="2400" dirty="0" smtClean="0">
                <a:latin typeface="あずきフォントP" pitchFamily="2" charset="-128"/>
                <a:ea typeface="あずきフォントP" pitchFamily="2" charset="-128"/>
              </a:rPr>
              <a:t>は</a:t>
            </a:r>
            <a:endParaRPr lang="en-US" altLang="ja-JP" sz="2400" dirty="0" smtClean="0">
              <a:latin typeface="あずきフォントP" pitchFamily="2" charset="-128"/>
              <a:ea typeface="あずきフォントP" pitchFamily="2" charset="-128"/>
            </a:endParaRPr>
          </a:p>
          <a:p>
            <a:r>
              <a:rPr lang="ja-JP" altLang="en-US" sz="2400" dirty="0" smtClean="0">
                <a:latin typeface="あずきフォントP" pitchFamily="2" charset="-128"/>
                <a:ea typeface="あずきフォントP" pitchFamily="2" charset="-128"/>
              </a:rPr>
              <a:t>大体</a:t>
            </a:r>
            <a:r>
              <a:rPr lang="en-US" altLang="ja-JP" sz="2400" dirty="0">
                <a:latin typeface="あずきフォントP" pitchFamily="2" charset="-128"/>
                <a:ea typeface="あずきフォントP" pitchFamily="2" charset="-128"/>
              </a:rPr>
              <a:t>non-linear</a:t>
            </a:r>
            <a:endParaRPr lang="ja-JP" altLang="en-US" sz="2400" dirty="0">
              <a:latin typeface="あずきフォントP" pitchFamily="2" charset="-128"/>
              <a:ea typeface="あずきフォントP" pitchFamily="2" charset="-128"/>
            </a:endParaRPr>
          </a:p>
        </p:txBody>
      </p:sp>
    </p:spTree>
    <p:extLst>
      <p:ext uri="{BB962C8B-B14F-4D97-AF65-F5344CB8AC3E}">
        <p14:creationId xmlns:p14="http://schemas.microsoft.com/office/powerpoint/2010/main" val="26321217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2.1.2 Convex and </a:t>
            </a:r>
            <a:r>
              <a:rPr lang="en-US" altLang="ja-JP" dirty="0" err="1" smtClean="0"/>
              <a:t>Nonconvex</a:t>
            </a:r>
            <a:r>
              <a:rPr lang="en-US" altLang="ja-JP" dirty="0" smtClean="0"/>
              <a:t> MOOP </a:t>
            </a:r>
            <a:r>
              <a:rPr lang="ja-JP" altLang="en-US" sz="2000" dirty="0" smtClean="0"/>
              <a:t>（凸型と凹型の</a:t>
            </a:r>
            <a:r>
              <a:rPr lang="en-US" altLang="ja-JP" sz="2000" dirty="0" smtClean="0"/>
              <a:t>MOOP</a:t>
            </a:r>
            <a:r>
              <a:rPr lang="ja-JP" altLang="en-US" sz="2000"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6</a:t>
            </a:fld>
            <a:endParaRPr lang="en-US" altLang="ja-JP"/>
          </a:p>
        </p:txBody>
      </p:sp>
      <p:pic>
        <p:nvPicPr>
          <p:cNvPr id="4099" name="図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161050"/>
            <a:ext cx="1661510" cy="275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971600" y="4912908"/>
            <a:ext cx="7072770" cy="953531"/>
          </a:xfrm>
          <a:prstGeom prst="rect">
            <a:avLst/>
          </a:prstGeom>
          <a:noFill/>
        </p:spPr>
        <p:txBody>
          <a:bodyPr wrap="none" rtlCol="0">
            <a:spAutoFit/>
          </a:bodyPr>
          <a:lstStyle/>
          <a:p>
            <a:pPr>
              <a:lnSpc>
                <a:spcPts val="2300"/>
              </a:lnSpc>
            </a:pPr>
            <a:r>
              <a:rPr kumimoji="1" lang="ja-JP" altLang="en-US" dirty="0" smtClean="0"/>
              <a:t>①　</a:t>
            </a:r>
            <a:r>
              <a:rPr kumimoji="1" lang="en-US" altLang="ja-JP" dirty="0" smtClean="0"/>
              <a:t>X1 </a:t>
            </a:r>
            <a:r>
              <a:rPr kumimoji="1" lang="ja-JP" altLang="en-US" dirty="0" smtClean="0"/>
              <a:t>と</a:t>
            </a:r>
            <a:r>
              <a:rPr kumimoji="1" lang="en-US" altLang="ja-JP" dirty="0" smtClean="0"/>
              <a:t>x2</a:t>
            </a:r>
            <a:r>
              <a:rPr kumimoji="1" lang="ja-JP" altLang="en-US" dirty="0" smtClean="0"/>
              <a:t>の間の</a:t>
            </a:r>
            <a:r>
              <a:rPr lang="ja-JP" altLang="en-US" dirty="0" smtClean="0"/>
              <a:t>点を通る</a:t>
            </a:r>
            <a:r>
              <a:rPr lang="en-US" altLang="ja-JP" dirty="0" smtClean="0"/>
              <a:t>f(x)</a:t>
            </a:r>
            <a:r>
              <a:rPr lang="ja-JP" altLang="en-US" dirty="0" smtClean="0"/>
              <a:t>の線形近似は</a:t>
            </a:r>
            <a:r>
              <a:rPr lang="en-US" altLang="ja-JP" dirty="0" smtClean="0"/>
              <a:t>f(x)</a:t>
            </a:r>
            <a:r>
              <a:rPr lang="ja-JP" altLang="en-US" dirty="0" smtClean="0"/>
              <a:t>の値よりも小さい</a:t>
            </a:r>
            <a:endParaRPr lang="en-US" altLang="ja-JP" dirty="0" smtClean="0"/>
          </a:p>
          <a:p>
            <a:pPr>
              <a:lnSpc>
                <a:spcPts val="2300"/>
              </a:lnSpc>
            </a:pPr>
            <a:r>
              <a:rPr lang="ja-JP" altLang="en-US" dirty="0" smtClean="0"/>
              <a:t>②　</a:t>
            </a:r>
            <a:r>
              <a:rPr lang="en-US" altLang="ja-JP" dirty="0" smtClean="0"/>
              <a:t>f(x)</a:t>
            </a:r>
            <a:r>
              <a:rPr lang="ja-JP" altLang="en-US" dirty="0" smtClean="0"/>
              <a:t>のヘッセ行列</a:t>
            </a:r>
            <a:r>
              <a:rPr lang="en-US" altLang="ja-JP" dirty="0" smtClean="0"/>
              <a:t>(Hessian matrix)</a:t>
            </a:r>
            <a:r>
              <a:rPr lang="ja-JP" altLang="en-US" dirty="0" smtClean="0"/>
              <a:t>は全ての</a:t>
            </a:r>
            <a:r>
              <a:rPr lang="en-US" altLang="ja-JP" dirty="0" smtClean="0"/>
              <a:t>x</a:t>
            </a:r>
            <a:r>
              <a:rPr lang="ja-JP" altLang="en-US" dirty="0" smtClean="0"/>
              <a:t>について正符号である</a:t>
            </a:r>
            <a:endParaRPr lang="en-US" altLang="ja-JP" dirty="0" smtClean="0"/>
          </a:p>
          <a:p>
            <a:pPr>
              <a:lnSpc>
                <a:spcPts val="2300"/>
              </a:lnSpc>
            </a:pPr>
            <a:r>
              <a:rPr kumimoji="1" lang="ja-JP" altLang="en-US" dirty="0" smtClean="0"/>
              <a:t>③　凸関数にとって、ローカル最小値は常にグローバルの最小値</a:t>
            </a:r>
            <a:endParaRPr kumimoji="1" lang="ja-JP" altLang="en-US" dirty="0"/>
          </a:p>
        </p:txBody>
      </p:sp>
      <p:sp>
        <p:nvSpPr>
          <p:cNvPr id="7" name="テキスト ボックス 6"/>
          <p:cNvSpPr txBox="1"/>
          <p:nvPr/>
        </p:nvSpPr>
        <p:spPr>
          <a:xfrm>
            <a:off x="3611270" y="4574354"/>
            <a:ext cx="3507692" cy="338554"/>
          </a:xfrm>
          <a:prstGeom prst="rect">
            <a:avLst/>
          </a:prstGeom>
          <a:noFill/>
        </p:spPr>
        <p:txBody>
          <a:bodyPr wrap="none" rtlCol="0">
            <a:spAutoFit/>
          </a:bodyPr>
          <a:lstStyle/>
          <a:p>
            <a:r>
              <a:rPr kumimoji="1" lang="ja-JP" altLang="en-US" sz="1600" dirty="0" smtClean="0">
                <a:solidFill>
                  <a:srgbClr xmlns:mc="http://schemas.openxmlformats.org/markup-compatibility/2006" xmlns:a14="http://schemas.microsoft.com/office/drawing/2010/main" val="FF0000" mc:Ignorable=""/>
                </a:solidFill>
              </a:rPr>
              <a:t>不等号の向きが変わると凹関数になる</a:t>
            </a:r>
            <a:endParaRPr kumimoji="1" lang="ja-JP" altLang="en-US" sz="1600" dirty="0">
              <a:solidFill>
                <a:srgbClr xmlns:mc="http://schemas.openxmlformats.org/markup-compatibility/2006" xmlns:a14="http://schemas.microsoft.com/office/drawing/2010/main" val="FF0000" mc:Ignorable=""/>
              </a:solidFill>
            </a:endParaRPr>
          </a:p>
        </p:txBody>
      </p:sp>
      <p:sp>
        <p:nvSpPr>
          <p:cNvPr id="9" name="テキスト ボックス 8"/>
          <p:cNvSpPr txBox="1"/>
          <p:nvPr/>
        </p:nvSpPr>
        <p:spPr>
          <a:xfrm>
            <a:off x="179512" y="1021874"/>
            <a:ext cx="1407758" cy="400110"/>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pPr algn="ctr"/>
            <a:r>
              <a:rPr kumimoji="1" lang="ja-JP" altLang="en-US" sz="2000" dirty="0" smtClean="0"/>
              <a:t>凸関数とは</a:t>
            </a:r>
            <a:endParaRPr kumimoji="1" lang="en-US" altLang="ja-JP" sz="2000" dirty="0" smtClean="0"/>
          </a:p>
        </p:txBody>
      </p:sp>
      <p:pic>
        <p:nvPicPr>
          <p:cNvPr id="4101" name="図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022" y="4077072"/>
            <a:ext cx="444649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上矢印 7"/>
          <p:cNvSpPr/>
          <p:nvPr/>
        </p:nvSpPr>
        <p:spPr>
          <a:xfrm>
            <a:off x="3467254" y="4425347"/>
            <a:ext cx="144016" cy="289422"/>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pic>
        <p:nvPicPr>
          <p:cNvPr id="4102" name="図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559" y="980728"/>
            <a:ext cx="5608745" cy="3024336"/>
          </a:xfrm>
          <a:prstGeom prst="rect">
            <a:avLst/>
          </a:prstGeom>
          <a:solidFill>
            <a:srgbClr xmlns:mc="http://schemas.openxmlformats.org/markup-compatibility/2006" xmlns:a14="http://schemas.microsoft.com/office/drawing/2010/main" val="FFFFFF" mc:Ignorable="">
              <a:shade val="85000"/>
            </a:srgbClr>
          </a:solidFill>
          <a:ln w="88900" cap="sq">
            <a:solidFill>
              <a:srgbClr xmlns:mc="http://schemas.openxmlformats.org/markup-compatibility/2006" xmlns:a14="http://schemas.microsoft.com/office/drawing/2010/main" val="FFFFFF" mc:Ignorable=""/>
            </a:solidFill>
            <a:miter lim="800000"/>
          </a:ln>
          <a:effectLst>
            <a:outerShdw blurRad="55000" dist="18000" dir="5400000" algn="tl" rotWithShape="0">
              <a:srgbClr xmlns:mc="http://schemas.openxmlformats.org/markup-compatibility/2006" xmlns:a14="http://schemas.microsoft.com/office/drawing/2010/main" val="000000" mc:Ignorable="">
                <a:alpha val="40000"/>
              </a:srgbClr>
            </a:outerShdw>
          </a:effectLst>
          <a:scene3d>
            <a:camera prst="orthographicFront"/>
            <a:lightRig rig="twoPt" dir="t">
              <a:rot lat="0" lon="0" rev="7200000"/>
            </a:lightRig>
          </a:scene3d>
          <a:sp3d>
            <a:bevelT w="25400" h="19050"/>
            <a:contourClr>
              <a:srgbClr xmlns:mc="http://schemas.openxmlformats.org/markup-compatibility/2006" xmlns:a14="http://schemas.microsoft.com/office/drawing/2010/main" val="FFFFFF" mc:Ignorable=""/>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テキスト ボックス 9"/>
          <p:cNvSpPr txBox="1"/>
          <p:nvPr/>
        </p:nvSpPr>
        <p:spPr>
          <a:xfrm>
            <a:off x="699554" y="6082882"/>
            <a:ext cx="7344816" cy="369332"/>
          </a:xfrm>
          <a:prstGeom prst="rect">
            <a:avLst/>
          </a:prstGeom>
          <a:noFill/>
        </p:spPr>
        <p:txBody>
          <a:bodyPr wrap="square" rtlCol="0">
            <a:spAutoFit/>
          </a:bodyPr>
          <a:lstStyle/>
          <a:p>
            <a:r>
              <a:rPr lang="ja-JP" altLang="en-US" dirty="0" smtClean="0"/>
              <a:t>制約式</a:t>
            </a:r>
            <a:r>
              <a:rPr lang="en-US" altLang="ja-JP" dirty="0" smtClean="0"/>
              <a:t>g(x)</a:t>
            </a:r>
            <a:r>
              <a:rPr lang="ja-JP" altLang="en-US" dirty="0" smtClean="0"/>
              <a:t>が凹</a:t>
            </a:r>
            <a:r>
              <a:rPr lang="ja-JP" altLang="en-US" dirty="0"/>
              <a:t>関数</a:t>
            </a:r>
            <a:r>
              <a:rPr lang="ja-JP" altLang="en-US" dirty="0" smtClean="0"/>
              <a:t>ならば、</a:t>
            </a:r>
            <a:r>
              <a:rPr lang="en-US" altLang="ja-JP" dirty="0" smtClean="0"/>
              <a:t>g(x)</a:t>
            </a:r>
            <a:r>
              <a:rPr lang="ja-JP" altLang="en-US" dirty="0" smtClean="0"/>
              <a:t>≧</a:t>
            </a:r>
            <a:r>
              <a:rPr lang="en-US" altLang="ja-JP" dirty="0" smtClean="0"/>
              <a:t>0</a:t>
            </a:r>
            <a:r>
              <a:rPr lang="ja-JP" altLang="en-US" dirty="0" smtClean="0"/>
              <a:t>を満たす解は凸型の領域に近くなる</a:t>
            </a:r>
            <a:endParaRPr kumimoji="1" lang="en-US" altLang="ja-JP" dirty="0" smtClean="0"/>
          </a:p>
        </p:txBody>
      </p:sp>
    </p:spTree>
    <p:extLst>
      <p:ext uri="{BB962C8B-B14F-4D97-AF65-F5344CB8AC3E}">
        <p14:creationId xmlns:p14="http://schemas.microsoft.com/office/powerpoint/2010/main" val="36220443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404664"/>
            <a:ext cx="9144000" cy="504056"/>
          </a:xfrm>
        </p:spPr>
        <p:txBody>
          <a:bodyPr/>
          <a:lstStyle/>
          <a:p>
            <a:r>
              <a:rPr lang="en-US" altLang="ja-JP" dirty="0"/>
              <a:t>2.1.2 Convex and </a:t>
            </a:r>
            <a:r>
              <a:rPr lang="en-US" altLang="ja-JP" dirty="0" err="1"/>
              <a:t>Nonconvex</a:t>
            </a:r>
            <a:r>
              <a:rPr lang="en-US" altLang="ja-JP" dirty="0"/>
              <a:t> MOOP </a:t>
            </a:r>
            <a:r>
              <a:rPr lang="ja-JP" altLang="en-US" sz="2000" dirty="0"/>
              <a:t>（凸型と凹型の</a:t>
            </a:r>
            <a:r>
              <a:rPr lang="en-US" altLang="ja-JP" sz="2000" dirty="0"/>
              <a:t>MOOP</a:t>
            </a:r>
            <a:r>
              <a:rPr lang="ja-JP" altLang="en-US" sz="2000" dirty="0"/>
              <a:t>）</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7</a:t>
            </a:fld>
            <a:endParaRPr lang="en-US" altLang="ja-JP"/>
          </a:p>
        </p:txBody>
      </p:sp>
      <p:sp>
        <p:nvSpPr>
          <p:cNvPr id="4" name="テキスト ボックス 3"/>
          <p:cNvSpPr txBox="1"/>
          <p:nvPr/>
        </p:nvSpPr>
        <p:spPr>
          <a:xfrm>
            <a:off x="1115616" y="1545883"/>
            <a:ext cx="6768752"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ts val="2600"/>
              </a:lnSpc>
            </a:pPr>
            <a:r>
              <a:rPr lang="ja-JP" altLang="en-US" sz="2000" dirty="0" smtClean="0">
                <a:latin typeface="ＭＳ Ｐゴシック" pitchFamily="50" charset="-128"/>
                <a:ea typeface="ＭＳ Ｐゴシック" pitchFamily="50" charset="-128"/>
              </a:rPr>
              <a:t>全ての目的関数が凸型で実行可能領域が凸型の場合</a:t>
            </a:r>
            <a:endParaRPr lang="en-US" altLang="ja-JP" sz="2000" dirty="0" smtClean="0">
              <a:latin typeface="ＭＳ Ｐゴシック" pitchFamily="50" charset="-128"/>
              <a:ea typeface="ＭＳ Ｐゴシック" pitchFamily="50" charset="-128"/>
            </a:endParaRPr>
          </a:p>
          <a:p>
            <a:pPr>
              <a:lnSpc>
                <a:spcPts val="2600"/>
              </a:lnSpc>
            </a:pPr>
            <a:r>
              <a:rPr lang="ja-JP" altLang="en-US" sz="2000" dirty="0" smtClean="0">
                <a:latin typeface="ＭＳ Ｐゴシック" pitchFamily="50" charset="-128"/>
                <a:ea typeface="ＭＳ Ｐゴシック" pitchFamily="50" charset="-128"/>
              </a:rPr>
              <a:t>（も</a:t>
            </a:r>
            <a:r>
              <a:rPr lang="ja-JP" altLang="en-US" sz="2000" dirty="0">
                <a:latin typeface="ＭＳ Ｐゴシック" pitchFamily="50" charset="-128"/>
                <a:ea typeface="ＭＳ Ｐゴシック" pitchFamily="50" charset="-128"/>
              </a:rPr>
              <a:t>しく</a:t>
            </a:r>
            <a:r>
              <a:rPr lang="ja-JP" altLang="en-US" sz="2000" dirty="0" smtClean="0">
                <a:latin typeface="ＭＳ Ｐゴシック" pitchFamily="50" charset="-128"/>
                <a:ea typeface="ＭＳ Ｐゴシック" pitchFamily="50" charset="-128"/>
              </a:rPr>
              <a:t>は不等式の制約が凹型かつ等式の制約が線形のとき）</a:t>
            </a:r>
            <a:endParaRPr lang="en-US" altLang="ja-JP" sz="2000" dirty="0" smtClean="0">
              <a:latin typeface="ＭＳ Ｐゴシック" pitchFamily="50" charset="-128"/>
              <a:ea typeface="ＭＳ Ｐゴシック" pitchFamily="50" charset="-128"/>
            </a:endParaRPr>
          </a:p>
          <a:p>
            <a:pPr>
              <a:lnSpc>
                <a:spcPts val="2600"/>
              </a:lnSpc>
            </a:pPr>
            <a:r>
              <a:rPr kumimoji="1" lang="en-US" altLang="ja-JP" sz="2000" dirty="0" smtClean="0">
                <a:latin typeface="ＭＳ Ｐゴシック" pitchFamily="50" charset="-128"/>
                <a:ea typeface="ＭＳ Ｐゴシック" pitchFamily="50" charset="-128"/>
              </a:rPr>
              <a:t>MOOP</a:t>
            </a:r>
            <a:r>
              <a:rPr kumimoji="1" lang="ja-JP" altLang="en-US" sz="2000" dirty="0" smtClean="0">
                <a:latin typeface="ＭＳ Ｐゴシック" pitchFamily="50" charset="-128"/>
                <a:ea typeface="ＭＳ Ｐゴシック" pitchFamily="50" charset="-128"/>
              </a:rPr>
              <a:t>は凹型である</a:t>
            </a:r>
            <a:endParaRPr kumimoji="1" lang="en-US" altLang="ja-JP" sz="2000" dirty="0" smtClean="0">
              <a:latin typeface="ＭＳ Ｐゴシック" pitchFamily="50" charset="-128"/>
              <a:ea typeface="ＭＳ Ｐゴシック" pitchFamily="50" charset="-128"/>
            </a:endParaRPr>
          </a:p>
        </p:txBody>
      </p:sp>
      <p:sp>
        <p:nvSpPr>
          <p:cNvPr id="5" name="角丸四角形 4"/>
          <p:cNvSpPr/>
          <p:nvPr/>
        </p:nvSpPr>
        <p:spPr>
          <a:xfrm>
            <a:off x="971600" y="1224271"/>
            <a:ext cx="792088" cy="3451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定義</a:t>
            </a:r>
            <a:endParaRPr kumimoji="1" lang="ja-JP" altLang="en-US" dirty="0"/>
          </a:p>
        </p:txBody>
      </p:sp>
      <p:sp>
        <p:nvSpPr>
          <p:cNvPr id="6" name="テキスト ボックス 5"/>
          <p:cNvSpPr txBox="1"/>
          <p:nvPr/>
        </p:nvSpPr>
        <p:spPr>
          <a:xfrm>
            <a:off x="583332" y="3284984"/>
            <a:ext cx="8208912" cy="2308324"/>
          </a:xfrm>
          <a:prstGeom prst="rect">
            <a:avLst/>
          </a:prstGeom>
          <a:noFill/>
        </p:spPr>
        <p:txBody>
          <a:bodyPr wrap="square" rtlCol="0">
            <a:spAutoFit/>
          </a:bodyPr>
          <a:lstStyle/>
          <a:p>
            <a:endParaRPr lang="en-US" altLang="ja-JP" sz="2400" dirty="0"/>
          </a:p>
          <a:p>
            <a:r>
              <a:rPr kumimoji="1" lang="ja-JP" altLang="en-US" sz="2400" dirty="0" smtClean="0"/>
              <a:t>２つの領域における凸性</a:t>
            </a:r>
            <a:r>
              <a:rPr lang="ja-JP" altLang="en-US" sz="2400" dirty="0" smtClean="0"/>
              <a:t>は</a:t>
            </a:r>
            <a:r>
              <a:rPr lang="en-US" altLang="ja-JP" sz="2400" dirty="0" smtClean="0"/>
              <a:t>MOOP</a:t>
            </a:r>
            <a:r>
              <a:rPr lang="ja-JP" altLang="en-US" sz="2400" dirty="0" smtClean="0"/>
              <a:t>を扱うアルゴリズムにとってとても重要</a:t>
            </a:r>
            <a:endParaRPr lang="en-US" altLang="ja-JP" sz="2400" dirty="0" smtClean="0"/>
          </a:p>
          <a:p>
            <a:endParaRPr kumimoji="1" lang="en-US" altLang="ja-JP" sz="2400" dirty="0"/>
          </a:p>
          <a:p>
            <a:r>
              <a:rPr lang="ja-JP" altLang="en-US" sz="2400" dirty="0" smtClean="0"/>
              <a:t>さらに、探索領域は凹型かもしれないが、パレート最適フロントは凸型かもしれないことを注意する</a:t>
            </a:r>
            <a:endParaRPr kumimoji="1" lang="ja-JP" altLang="en-US" sz="2400" dirty="0"/>
          </a:p>
        </p:txBody>
      </p:sp>
    </p:spTree>
    <p:extLst>
      <p:ext uri="{BB962C8B-B14F-4D97-AF65-F5344CB8AC3E}">
        <p14:creationId xmlns:p14="http://schemas.microsoft.com/office/powerpoint/2010/main" val="42135023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a:t>
            </a:r>
            <a:r>
              <a:rPr lang="ja-JP" altLang="en-US" dirty="0"/>
              <a:t>　</a:t>
            </a:r>
            <a:r>
              <a:rPr lang="en-US" altLang="ja-JP" dirty="0"/>
              <a:t>Principles of Multi-Objective Optimization</a:t>
            </a:r>
            <a:endParaRPr kumimoji="1" lang="ja-JP" altLang="en-US" dirty="0"/>
          </a:p>
        </p:txBody>
      </p:sp>
      <p:sp>
        <p:nvSpPr>
          <p:cNvPr id="3" name="スライド番号プレースホルダー 2"/>
          <p:cNvSpPr>
            <a:spLocks noGrp="1"/>
          </p:cNvSpPr>
          <p:nvPr>
            <p:ph type="sldNum" sz="quarter" idx="12"/>
          </p:nvPr>
        </p:nvSpPr>
        <p:spPr/>
        <p:txBody>
          <a:bodyPr/>
          <a:lstStyle/>
          <a:p>
            <a:fld id="{C8889769-FDDC-4118-A149-3F089645EDD7}" type="slidenum">
              <a:rPr lang="en-US" altLang="ja-JP" smtClean="0"/>
              <a:pPr/>
              <a:t>8</a:t>
            </a:fld>
            <a:endParaRPr lang="en-US" altLang="ja-JP"/>
          </a:p>
        </p:txBody>
      </p:sp>
      <p:pic>
        <p:nvPicPr>
          <p:cNvPr id="13314" name="図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6130"/>
            <a:ext cx="3923928"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図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356" y="2022346"/>
            <a:ext cx="4032448" cy="2299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3"/>
          <p:cNvSpPr/>
          <p:nvPr/>
        </p:nvSpPr>
        <p:spPr>
          <a:xfrm>
            <a:off x="0" y="1038672"/>
            <a:ext cx="7452320" cy="646331"/>
          </a:xfrm>
          <a:prstGeom prst="rect">
            <a:avLst/>
          </a:prstGeom>
        </p:spPr>
        <p:txBody>
          <a:bodyPr wrap="square">
            <a:spAutoFit/>
          </a:bodyPr>
          <a:lstStyle/>
          <a:p>
            <a:r>
              <a:rPr lang="en-US" altLang="ja-JP" dirty="0" smtClean="0"/>
              <a:t>MOOP</a:t>
            </a:r>
            <a:r>
              <a:rPr lang="ja-JP" altLang="en-US" dirty="0" smtClean="0"/>
              <a:t>の本質について飛行機</a:t>
            </a:r>
            <a:r>
              <a:rPr lang="ja-JP" altLang="en-US" dirty="0"/>
              <a:t>のルート</a:t>
            </a:r>
            <a:r>
              <a:rPr lang="ja-JP" altLang="en-US" dirty="0" smtClean="0"/>
              <a:t>問題を例にとって説明</a:t>
            </a:r>
            <a:endParaRPr lang="en-US" altLang="ja-JP" dirty="0" smtClean="0"/>
          </a:p>
          <a:p>
            <a:pPr lvl="1" algn="ctr"/>
            <a:r>
              <a:rPr lang="ja-JP" altLang="en-US" dirty="0" smtClean="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rPr>
              <a:t>どれだけ直行便をつくるか・乗り継ぎ便をつくるかの問題</a:t>
            </a:r>
            <a:endParaRPr lang="en-US" altLang="ja-JP" dirty="0">
              <a:solidFill>
                <a:srgbClr xmlns:mc="http://schemas.openxmlformats.org/markup-compatibility/2006" xmlns:a14="http://schemas.microsoft.com/office/drawing/2010/main" val="C00000" mc:Ignorable=""/>
              </a:solidFill>
              <a:latin typeface="HGP創英角ｺﾞｼｯｸUB" pitchFamily="50" charset="-128"/>
              <a:ea typeface="HGP創英角ｺﾞｼｯｸUB" pitchFamily="50" charset="-128"/>
            </a:endParaRPr>
          </a:p>
        </p:txBody>
      </p:sp>
      <p:sp>
        <p:nvSpPr>
          <p:cNvPr id="5" name="正方形/長方形 4"/>
          <p:cNvSpPr/>
          <p:nvPr/>
        </p:nvSpPr>
        <p:spPr>
          <a:xfrm>
            <a:off x="2123728" y="1700808"/>
            <a:ext cx="5184576" cy="338554"/>
          </a:xfrm>
          <a:prstGeom prst="rect">
            <a:avLst/>
          </a:prstGeom>
        </p:spPr>
        <p:txBody>
          <a:bodyPr wrap="square">
            <a:spAutoFit/>
          </a:bodyPr>
          <a:lstStyle/>
          <a:p>
            <a:pPr algn="ctr"/>
            <a:r>
              <a:rPr lang="en-US" altLang="ja-JP" sz="1600" dirty="0">
                <a:latin typeface="HGP創英角ｺﾞｼｯｸUB" pitchFamily="50" charset="-128"/>
                <a:ea typeface="HGP創英角ｺﾞｼｯｸUB" pitchFamily="50" charset="-128"/>
              </a:rPr>
              <a:t>USA</a:t>
            </a:r>
            <a:r>
              <a:rPr lang="ja-JP" altLang="en-US" sz="1600" dirty="0">
                <a:latin typeface="HGP創英角ｺﾞｼｯｸUB" pitchFamily="50" charset="-128"/>
                <a:ea typeface="HGP創英角ｺﾞｼｯｸUB" pitchFamily="50" charset="-128"/>
              </a:rPr>
              <a:t>内のいくつかの都市を結ぶ飛行機の</a:t>
            </a:r>
            <a:r>
              <a:rPr lang="ja-JP" altLang="en-US" sz="1600" dirty="0" smtClean="0">
                <a:latin typeface="HGP創英角ｺﾞｼｯｸUB" pitchFamily="50" charset="-128"/>
                <a:ea typeface="HGP創英角ｺﾞｼｯｸUB" pitchFamily="50" charset="-128"/>
              </a:rPr>
              <a:t>ルートの例</a:t>
            </a:r>
            <a:endParaRPr lang="ja-JP" altLang="en-US" sz="1600" dirty="0">
              <a:latin typeface="HGP創英角ｺﾞｼｯｸUB" pitchFamily="50" charset="-128"/>
              <a:ea typeface="HGP創英角ｺﾞｼｯｸUB" pitchFamily="50" charset="-128"/>
            </a:endParaRPr>
          </a:p>
        </p:txBody>
      </p:sp>
      <p:sp>
        <p:nvSpPr>
          <p:cNvPr id="6" name="テキスト ボックス 5"/>
          <p:cNvSpPr txBox="1"/>
          <p:nvPr/>
        </p:nvSpPr>
        <p:spPr>
          <a:xfrm>
            <a:off x="683568" y="4293096"/>
            <a:ext cx="3851920" cy="1138773"/>
          </a:xfrm>
          <a:prstGeom prst="rect">
            <a:avLst/>
          </a:prstGeom>
          <a:noFill/>
        </p:spPr>
        <p:txBody>
          <a:bodyPr wrap="square" rtlCol="0">
            <a:spAutoFit/>
          </a:bodyPr>
          <a:lstStyle/>
          <a:p>
            <a:r>
              <a:rPr kumimoji="1" lang="ja-JP" altLang="en-US" dirty="0" smtClean="0"/>
              <a:t>メンテナンスが楽</a:t>
            </a:r>
            <a:r>
              <a:rPr kumimoji="1" lang="ja-JP" altLang="en-US" sz="1600" dirty="0" smtClean="0"/>
              <a:t>（良いサービス施設やスタッフはハブに集中させられる）</a:t>
            </a:r>
            <a:endParaRPr kumimoji="1" lang="en-US" altLang="ja-JP" sz="1600" dirty="0" smtClean="0"/>
          </a:p>
          <a:p>
            <a:endParaRPr lang="en-US" altLang="ja-JP" sz="1600" dirty="0"/>
          </a:p>
          <a:p>
            <a:r>
              <a:rPr kumimoji="1" lang="ja-JP" altLang="en-US" dirty="0" smtClean="0"/>
              <a:t>不便（チケット安いけど）</a:t>
            </a:r>
            <a:endParaRPr kumimoji="1" lang="ja-JP" altLang="en-US" dirty="0"/>
          </a:p>
        </p:txBody>
      </p:sp>
      <p:sp>
        <p:nvSpPr>
          <p:cNvPr id="7" name="角丸四角形 6"/>
          <p:cNvSpPr/>
          <p:nvPr/>
        </p:nvSpPr>
        <p:spPr>
          <a:xfrm>
            <a:off x="55116" y="4448472"/>
            <a:ext cx="576064" cy="3077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b="1" dirty="0" smtClean="0"/>
              <a:t>会社</a:t>
            </a:r>
            <a:endParaRPr kumimoji="1" lang="ja-JP" altLang="en-US" sz="1400" b="1" dirty="0"/>
          </a:p>
        </p:txBody>
      </p:sp>
      <p:sp>
        <p:nvSpPr>
          <p:cNvPr id="10" name="角丸四角形 9"/>
          <p:cNvSpPr/>
          <p:nvPr/>
        </p:nvSpPr>
        <p:spPr>
          <a:xfrm>
            <a:off x="4860032" y="4448472"/>
            <a:ext cx="576064" cy="30777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1400" b="1" dirty="0" smtClean="0"/>
              <a:t>会社</a:t>
            </a:r>
            <a:endParaRPr kumimoji="1" lang="ja-JP" altLang="en-US" sz="1400" b="1" dirty="0"/>
          </a:p>
        </p:txBody>
      </p:sp>
      <p:sp>
        <p:nvSpPr>
          <p:cNvPr id="11" name="角丸四角形 10"/>
          <p:cNvSpPr/>
          <p:nvPr/>
        </p:nvSpPr>
        <p:spPr>
          <a:xfrm>
            <a:off x="55116" y="5085184"/>
            <a:ext cx="576064" cy="30777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400" b="1" dirty="0"/>
              <a:t>乗客</a:t>
            </a:r>
            <a:endParaRPr kumimoji="1" lang="ja-JP" altLang="en-US" sz="1400" b="1" dirty="0"/>
          </a:p>
        </p:txBody>
      </p:sp>
      <p:sp>
        <p:nvSpPr>
          <p:cNvPr id="12" name="角丸四角形 11"/>
          <p:cNvSpPr/>
          <p:nvPr/>
        </p:nvSpPr>
        <p:spPr>
          <a:xfrm>
            <a:off x="4860032" y="5085184"/>
            <a:ext cx="576064" cy="30777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sz="1400" b="1" dirty="0"/>
              <a:t>乗客</a:t>
            </a:r>
            <a:endParaRPr kumimoji="1" lang="ja-JP" altLang="en-US" sz="1400" b="1" dirty="0"/>
          </a:p>
        </p:txBody>
      </p:sp>
      <p:sp>
        <p:nvSpPr>
          <p:cNvPr id="13" name="テキスト ボックス 12"/>
          <p:cNvSpPr txBox="1"/>
          <p:nvPr/>
        </p:nvSpPr>
        <p:spPr>
          <a:xfrm>
            <a:off x="5436096" y="4357811"/>
            <a:ext cx="3851920" cy="1107996"/>
          </a:xfrm>
          <a:prstGeom prst="rect">
            <a:avLst/>
          </a:prstGeom>
          <a:noFill/>
        </p:spPr>
        <p:txBody>
          <a:bodyPr wrap="square" rtlCol="0">
            <a:spAutoFit/>
          </a:bodyPr>
          <a:lstStyle/>
          <a:p>
            <a:r>
              <a:rPr lang="ja-JP" altLang="en-US" dirty="0" smtClean="0"/>
              <a:t>コストが莫大にかかる</a:t>
            </a:r>
            <a:endParaRPr lang="en-US" altLang="ja-JP" dirty="0" smtClean="0"/>
          </a:p>
          <a:p>
            <a:endParaRPr lang="en-US" altLang="ja-JP" sz="1200" dirty="0" smtClean="0"/>
          </a:p>
          <a:p>
            <a:endParaRPr lang="en-US" altLang="ja-JP" sz="1600" dirty="0"/>
          </a:p>
          <a:p>
            <a:r>
              <a:rPr kumimoji="1" lang="ja-JP" altLang="en-US" dirty="0" smtClean="0"/>
              <a:t>便利（チケット高いけど）</a:t>
            </a:r>
            <a:endParaRPr kumimoji="1" lang="ja-JP" altLang="en-US" dirty="0"/>
          </a:p>
        </p:txBody>
      </p:sp>
      <p:sp>
        <p:nvSpPr>
          <p:cNvPr id="14" name="テキスト ボックス 13"/>
          <p:cNvSpPr txBox="1"/>
          <p:nvPr/>
        </p:nvSpPr>
        <p:spPr>
          <a:xfrm>
            <a:off x="197768" y="5733256"/>
            <a:ext cx="7974632" cy="1015663"/>
          </a:xfrm>
          <a:prstGeom prst="rect">
            <a:avLst/>
          </a:prstGeom>
          <a:noFill/>
        </p:spPr>
        <p:txBody>
          <a:bodyPr wrap="square" rtlCol="0">
            <a:spAutoFit/>
          </a:bodyPr>
          <a:lstStyle/>
          <a:p>
            <a:r>
              <a:rPr kumimoji="1" lang="ja-JP" altLang="en-US" sz="2000" dirty="0" smtClean="0"/>
              <a:t>↑の図は極端な例</a:t>
            </a:r>
            <a:endParaRPr lang="en-US" altLang="ja-JP" sz="2000" dirty="0"/>
          </a:p>
          <a:p>
            <a:r>
              <a:rPr lang="ja-JP" altLang="en-US" sz="2000" dirty="0" smtClean="0"/>
              <a:t>便利さとコストのかかりかたが丁度良いくらいの便構成を知りたい！</a:t>
            </a:r>
            <a:endParaRPr lang="en-US" altLang="ja-JP" sz="2000" dirty="0" smtClean="0"/>
          </a:p>
          <a:p>
            <a:pPr lvl="2"/>
            <a:r>
              <a:rPr kumimoji="1" lang="ja-JP" altLang="en-US" sz="2000" dirty="0"/>
              <a:t>そんな</a:t>
            </a:r>
            <a:r>
              <a:rPr kumimoji="1" lang="ja-JP" altLang="en-US" sz="2000" dirty="0" smtClean="0"/>
              <a:t>時単目的ではなく、多目的最適化が役に立つ！</a:t>
            </a:r>
            <a:endParaRPr kumimoji="1" lang="ja-JP" altLang="en-US" sz="2000" dirty="0"/>
          </a:p>
        </p:txBody>
      </p:sp>
      <p:sp>
        <p:nvSpPr>
          <p:cNvPr id="8" name="右矢印​​ 7"/>
          <p:cNvSpPr/>
          <p:nvPr/>
        </p:nvSpPr>
        <p:spPr>
          <a:xfrm>
            <a:off x="773832" y="6366939"/>
            <a:ext cx="413792"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1996487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アーバン">
  <a:themeElements>
    <a:clrScheme name="アーバン">
      <a:dk1>
        <a:sysClr val="windowText" lastClr="000000"/>
      </a:dk1>
      <a:lt1>
        <a:sysClr val="window" lastClr="FFFFFF"/>
      </a:lt1>
      <a:dk2>
        <a:srgbClr xmlns:mc="http://schemas.openxmlformats.org/markup-compatibility/2006" xmlns:a14="http://schemas.microsoft.com/office/drawing/2010/main" val="424456" mc:Ignorable=""/>
      </a:dk2>
      <a:lt2>
        <a:srgbClr xmlns:mc="http://schemas.openxmlformats.org/markup-compatibility/2006" xmlns:a14="http://schemas.microsoft.com/office/drawing/2010/main" val="DEDEDE" mc:Ignorable=""/>
      </a:lt2>
      <a:accent1>
        <a:srgbClr xmlns:mc="http://schemas.openxmlformats.org/markup-compatibility/2006" xmlns:a14="http://schemas.microsoft.com/office/drawing/2010/main" val="53548A" mc:Ignorable=""/>
      </a:accent1>
      <a:accent2>
        <a:srgbClr xmlns:mc="http://schemas.openxmlformats.org/markup-compatibility/2006" xmlns:a14="http://schemas.microsoft.com/office/drawing/2010/main" val="438086" mc:Ignorable=""/>
      </a:accent2>
      <a:accent3>
        <a:srgbClr xmlns:mc="http://schemas.openxmlformats.org/markup-compatibility/2006" xmlns:a14="http://schemas.microsoft.com/office/drawing/2010/main" val="A04DA3" mc:Ignorable=""/>
      </a:accent3>
      <a:accent4>
        <a:srgbClr xmlns:mc="http://schemas.openxmlformats.org/markup-compatibility/2006" xmlns:a14="http://schemas.microsoft.com/office/drawing/2010/main" val="C4652D" mc:Ignorable=""/>
      </a:accent4>
      <a:accent5>
        <a:srgbClr xmlns:mc="http://schemas.openxmlformats.org/markup-compatibility/2006" xmlns:a14="http://schemas.microsoft.com/office/drawing/2010/main" val="8B5D3D" mc:Ignorable=""/>
      </a:accent5>
      <a:accent6>
        <a:srgbClr xmlns:mc="http://schemas.openxmlformats.org/markup-compatibility/2006" xmlns:a14="http://schemas.microsoft.com/office/drawing/2010/main" val="5C92B5" mc:Ignorable=""/>
      </a:accent6>
      <a:hlink>
        <a:srgbClr xmlns:mc="http://schemas.openxmlformats.org/markup-compatibility/2006" xmlns:a14="http://schemas.microsoft.com/office/drawing/2010/main" val="67AFBD" mc:Ignorable=""/>
      </a:hlink>
      <a:folHlink>
        <a:srgbClr xmlns:mc="http://schemas.openxmlformats.org/markup-compatibility/2006" xmlns:a14="http://schemas.microsoft.com/office/drawing/2010/main" val="C2A874" mc:Ignorable=""/>
      </a:folHlink>
    </a:clrScheme>
    <a:fontScheme name="アーバン">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xmlns:mc="http://schemas.openxmlformats.org/markup-compatibility/2006" xmlns:a14="http://schemas.microsoft.com/office/drawing/2010/main" val="000000" mc:Ignorable="">
                <a:alpha val="40000"/>
              </a:srgbClr>
            </a:outerShdw>
          </a:effectLst>
        </a:effectStyle>
        <a:effectStyle>
          <a:effectLst>
            <a:outerShdw blurRad="50800" dist="25400" dir="5400000" rotWithShape="0">
              <a:srgbClr xmlns:mc="http://schemas.openxmlformats.org/markup-compatibility/2006" xmlns:a14="http://schemas.microsoft.com/office/drawing/2010/main" val="000000" mc:Ignorable="">
                <a:alpha val="45000"/>
              </a:srgbClr>
            </a:outerShdw>
          </a:effectLst>
        </a:effectStyle>
        <a:effectStyle>
          <a:effectLst>
            <a:outerShdw blurRad="50800" dist="25400" dir="5400000" rotWithShape="0">
              <a:srgbClr xmlns:mc="http://schemas.openxmlformats.org/markup-compatibility/2006" xmlns:a14="http://schemas.microsoft.com/office/drawing/2010/main" val="000000" mc:Ignorable="">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
      <a:dk1>
        <a:srgbClr xmlns:mc="http://schemas.openxmlformats.org/markup-compatibility/2006" xmlns:a14="http://schemas.microsoft.com/office/drawing/2010/main" val="000000" mc:Ignorable=""/>
      </a:dk1>
      <a:lt1>
        <a:srgbClr xmlns:mc="http://schemas.openxmlformats.org/markup-compatibility/2006" xmlns:a14="http://schemas.microsoft.com/office/drawing/2010/main" val="FFFFFF" mc:Ignorable=""/>
      </a:lt1>
      <a:dk2>
        <a:srgbClr xmlns:mc="http://schemas.openxmlformats.org/markup-compatibility/2006" xmlns:a14="http://schemas.microsoft.com/office/drawing/2010/main" val="000000" mc:Ignorable=""/>
      </a:dk2>
      <a:lt2>
        <a:srgbClr xmlns:mc="http://schemas.openxmlformats.org/markup-compatibility/2006" xmlns:a14="http://schemas.microsoft.com/office/drawing/2010/main" val="808080" mc:Ignorable=""/>
      </a:lt2>
      <a:accent1>
        <a:srgbClr xmlns:mc="http://schemas.openxmlformats.org/markup-compatibility/2006" xmlns:a14="http://schemas.microsoft.com/office/drawing/2010/main" val="BBE0E3" mc:Ignorable=""/>
      </a:accent1>
      <a:accent2>
        <a:srgbClr xmlns:mc="http://schemas.openxmlformats.org/markup-compatibility/2006" xmlns:a14="http://schemas.microsoft.com/office/drawing/2010/main" val="333399" mc:Ignorable=""/>
      </a:accent2>
      <a:accent3>
        <a:srgbClr xmlns:mc="http://schemas.openxmlformats.org/markup-compatibility/2006" xmlns:a14="http://schemas.microsoft.com/office/drawing/2010/main" val="FFFFFF" mc:Ignorable=""/>
      </a:accent3>
      <a:accent4>
        <a:srgbClr xmlns:mc="http://schemas.openxmlformats.org/markup-compatibility/2006" xmlns:a14="http://schemas.microsoft.com/office/drawing/2010/main" val="000000" mc:Ignorable=""/>
      </a:accent4>
      <a:accent5>
        <a:srgbClr xmlns:mc="http://schemas.openxmlformats.org/markup-compatibility/2006" xmlns:a14="http://schemas.microsoft.com/office/drawing/2010/main" val="DAEDEF" mc:Ignorable=""/>
      </a:accent5>
      <a:accent6>
        <a:srgbClr xmlns:mc="http://schemas.openxmlformats.org/markup-compatibility/2006" xmlns:a14="http://schemas.microsoft.com/office/drawing/2010/main" val="2D2D8A" mc:Ignorable=""/>
      </a:accent6>
      <a:hlink>
        <a:srgbClr xmlns:mc="http://schemas.openxmlformats.org/markup-compatibility/2006" xmlns:a14="http://schemas.microsoft.com/office/drawing/2010/main" val="009999" mc:Ignorable=""/>
      </a:hlink>
      <a:folHlink>
        <a:srgbClr xmlns:mc="http://schemas.openxmlformats.org/markup-compatibility/2006" xmlns:a14="http://schemas.microsoft.com/office/drawing/2010/main" val="99CC0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7788</TotalTime>
  <Words>2410</Words>
  <Application>Microsoft Office PowerPoint</Application>
  <PresentationFormat>画面に合わせる (4:3)</PresentationFormat>
  <Paragraphs>299</Paragraphs>
  <Slides>20</Slides>
  <Notes>10</Notes>
  <HiddenSlides>0</HiddenSlides>
  <MMClips>0</MMClips>
  <ScaleCrop>false</ScaleCrop>
  <HeadingPairs>
    <vt:vector size="4" baseType="variant">
      <vt:variant>
        <vt:lpstr>テーマ</vt:lpstr>
      </vt:variant>
      <vt:variant>
        <vt:i4>1</vt:i4>
      </vt:variant>
      <vt:variant>
        <vt:lpstr>スライド タイトル</vt:lpstr>
      </vt:variant>
      <vt:variant>
        <vt:i4>20</vt:i4>
      </vt:variant>
    </vt:vector>
  </HeadingPairs>
  <TitlesOfParts>
    <vt:vector size="21" baseType="lpstr">
      <vt:lpstr>アーバン</vt:lpstr>
      <vt:lpstr>PowerPoint プレゼンテーション</vt:lpstr>
      <vt:lpstr>PowerPoint プレゼンテーション</vt:lpstr>
      <vt:lpstr>2.1 多目的最適解問題（概要）</vt:lpstr>
      <vt:lpstr>2.1　多目的最適化問題（概要）</vt:lpstr>
      <vt:lpstr>PowerPoint プレゼンテーション</vt:lpstr>
      <vt:lpstr>2.1.1　線形と非線形のMOOP</vt:lpstr>
      <vt:lpstr>2.1.2 Convex and Nonconvex MOOP （凸型と凹型のMOOP）</vt:lpstr>
      <vt:lpstr>2.1.2 Convex and Nonconvex MOOP （凸型と凹型のMOOP）</vt:lpstr>
      <vt:lpstr>2.2　Principles of Multi-Objective Optimization</vt:lpstr>
      <vt:lpstr>2.2.1 Illustrating Pareto-Optimal Solutions</vt:lpstr>
      <vt:lpstr>2.2.1 Illustrating Pareto-Optimal Solutions</vt:lpstr>
      <vt:lpstr>2.2.1 Illustrating Pareto-Optimal Solutions</vt:lpstr>
      <vt:lpstr>2.2.1 Illustrating Pareto-Optimal Solutions</vt:lpstr>
      <vt:lpstr>2.2.2 Objectives in Multi-Objective Optimization</vt:lpstr>
      <vt:lpstr>2.2.3. Non-Conflicting Objectives</vt:lpstr>
      <vt:lpstr>PowerPoint プレゼンテーション</vt:lpstr>
      <vt:lpstr>2.3　Difference with Single-Objective Optimization</vt:lpstr>
      <vt:lpstr>2.3.1 Two Goals Instead of One</vt:lpstr>
      <vt:lpstr>2.3.2 Dealing with Two Search space</vt:lpstr>
      <vt:lpstr>2.3.3.  No Artificial Fix-Ups</vt:lpstr>
    </vt:vector>
  </TitlesOfParts>
  <Company>nttlab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研究進捗</dc:title>
  <dc:creator>Non</dc:creator>
  <cp:lastModifiedBy>SaoriIseya</cp:lastModifiedBy>
  <cp:revision>124</cp:revision>
  <dcterms:created xsi:type="dcterms:W3CDTF">2010-10-04T01:43:30Z</dcterms:created>
  <dcterms:modified xsi:type="dcterms:W3CDTF">2010-10-11T12:04:27Z</dcterms:modified>
</cp:coreProperties>
</file>