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7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4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64762-A585-434E-80EF-CB3314940561}" type="datetimeFigureOut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0223-CDA8-46F3-9B19-ED0196F9AFC4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D0223-CDA8-46F3-9B19-ED0196F9AFC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A593-E307-4C5C-A127-AEBDD4FBA318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8A123-518E-4F46-9D5C-86F7BE9788B6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BAE0-D551-4BB9-BABF-79CD7B6F3AF7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2BC-CDF3-42CF-9B01-D49A39B43BF4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E4C9-9D10-4984-A108-8D81CDED1BA0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6E56-98B0-44C7-9DB7-931EBF1CFAC4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F26FC-A2A7-420B-93E0-5516FDF0FD4B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C8AF-BE1D-4CB2-89D7-B42F7C34C03A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CBD3-24BF-42E1-AB4C-8A4E25F8AADD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4B879-2A29-4B62-851A-E2D733ACFD85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F8A5-29A7-441F-8599-12C400F306F3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E788A-1A42-4EA8-B6C4-F050696DF5F0}" type="datetime1">
              <a:rPr kumimoji="1" lang="ja-JP" altLang="en-US" smtClean="0"/>
              <a:pPr/>
              <a:t>2010/10/12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D021-7EBA-4486-AEE0-3A13CDEBDDB9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jpeg"/><Relationship Id="rId4" Type="http://schemas.openxmlformats.org/officeDocument/2006/relationships/oleObject" Target="../embeddings/oleObject1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3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jpe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GA</a:t>
            </a:r>
            <a:r>
              <a:rPr kumimoji="1" lang="ja-JP" altLang="en-US" dirty="0" smtClean="0"/>
              <a:t>ゼミ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2.4~2.6</a:t>
            </a:r>
            <a:r>
              <a:rPr lang="ja-JP" altLang="en-US" dirty="0" smtClean="0"/>
              <a:t>章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10/12/2010</a:t>
            </a:r>
          </a:p>
          <a:p>
            <a:r>
              <a:rPr lang="ja-JP" altLang="en-US" dirty="0" smtClean="0"/>
              <a:t>高玉研</a:t>
            </a:r>
            <a:r>
              <a:rPr lang="ja-JP" altLang="en-US" dirty="0"/>
              <a:t>　島</a:t>
            </a:r>
            <a:r>
              <a:rPr lang="ja-JP" altLang="en-US" dirty="0" smtClean="0"/>
              <a:t>田智大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2.4.3 Properties of Domination Relation(1)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任意の２解（解１と解２）の取り得る支配関係</a:t>
            </a: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Y</a:t>
            </a:r>
            <a:r>
              <a:rPr lang="ja-JP" altLang="en-US" dirty="0" smtClean="0"/>
              <a:t>を支配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</a:t>
            </a:r>
            <a:r>
              <a:rPr lang="en-US" altLang="ja-JP" dirty="0" smtClean="0"/>
              <a:t>Y</a:t>
            </a:r>
            <a:r>
              <a:rPr lang="ja-JP" altLang="en-US" dirty="0" smtClean="0"/>
              <a:t>に支配される </a:t>
            </a:r>
            <a:r>
              <a:rPr lang="en-US" altLang="ja-JP" dirty="0" smtClean="0"/>
              <a:t>or </a:t>
            </a:r>
            <a:r>
              <a:rPr lang="ja-JP" altLang="en-US" dirty="0" smtClean="0"/>
              <a:t> </a:t>
            </a:r>
            <a:r>
              <a:rPr lang="en-US" altLang="ja-JP" dirty="0" smtClean="0"/>
              <a:t>X</a:t>
            </a:r>
            <a:r>
              <a:rPr lang="ja-JP" altLang="en-US" dirty="0" smtClean="0"/>
              <a:t>と</a:t>
            </a:r>
            <a:r>
              <a:rPr lang="en-US" altLang="ja-JP" dirty="0" smtClean="0"/>
              <a:t>Y</a:t>
            </a:r>
            <a:r>
              <a:rPr lang="ja-JP" altLang="en-US" dirty="0" smtClean="0"/>
              <a:t>は互いに支配しない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支配操作の２値関係特性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Cormen</a:t>
            </a:r>
            <a:r>
              <a:rPr lang="ja-JP" altLang="en-US" dirty="0" smtClean="0"/>
              <a:t>ら</a:t>
            </a:r>
            <a:r>
              <a:rPr lang="en-US" altLang="ja-JP" dirty="0" smtClean="0"/>
              <a:t>/1990]</a:t>
            </a: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ja-JP" dirty="0" smtClean="0"/>
              <a:t>Reflexive</a:t>
            </a:r>
            <a:r>
              <a:rPr lang="ja-JP" altLang="en-US" dirty="0" smtClean="0"/>
              <a:t>（再帰性）なし</a:t>
            </a:r>
            <a:endParaRPr lang="en-US" altLang="ja-JP" dirty="0" smtClean="0"/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ある解はそれ自身を支配できない（</a:t>
            </a:r>
            <a:r>
              <a:rPr lang="en-US" altLang="ja-JP" dirty="0" smtClean="0"/>
              <a:t>			       </a:t>
            </a:r>
            <a:r>
              <a:rPr lang="ja-JP" altLang="en-US" dirty="0" smtClean="0"/>
              <a:t>を満たさない）</a:t>
            </a: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ja-JP" dirty="0" smtClean="0"/>
              <a:t>Symmetric</a:t>
            </a:r>
            <a:r>
              <a:rPr lang="ja-JP" altLang="en-US" dirty="0" smtClean="0"/>
              <a:t>（対称性）なし</a:t>
            </a:r>
            <a:endParaRPr lang="en-US" altLang="ja-JP" dirty="0" smtClean="0"/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　　　は　　　を意味しない</a:t>
            </a: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ja-JP" dirty="0" smtClean="0"/>
              <a:t>Anti-symmetric</a:t>
            </a:r>
            <a:r>
              <a:rPr lang="ja-JP" altLang="en-US" dirty="0" smtClean="0"/>
              <a:t>（非対称性）なし</a:t>
            </a:r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対称性がない⇒非対称性は成り立たない</a:t>
            </a:r>
          </a:p>
          <a:p>
            <a:pPr marL="674370" lvl="1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en-US" altLang="ja-JP" dirty="0" smtClean="0"/>
              <a:t>Transitive</a:t>
            </a:r>
            <a:r>
              <a:rPr lang="ja-JP" altLang="en-US" dirty="0" smtClean="0"/>
              <a:t>（推移性）あり</a:t>
            </a:r>
          </a:p>
          <a:p>
            <a:pPr marL="1074420" lvl="2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支配関係は　　　かつ　　   なら　　  である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dirty="0" smtClean="0"/>
              <a:t>解</a:t>
            </a:r>
            <a:r>
              <a:rPr lang="en-US" altLang="ja-JP" dirty="0" smtClean="0"/>
              <a:t>X</a:t>
            </a:r>
            <a:r>
              <a:rPr lang="ja-JP" altLang="en-US" dirty="0" smtClean="0"/>
              <a:t>が解</a:t>
            </a:r>
            <a:r>
              <a:rPr lang="en-US" altLang="ja-JP" dirty="0" smtClean="0"/>
              <a:t>Y</a:t>
            </a:r>
            <a:r>
              <a:rPr lang="ja-JP" altLang="en-US" dirty="0" smtClean="0"/>
              <a:t>を支配する⇔解</a:t>
            </a:r>
            <a:r>
              <a:rPr lang="en-US" altLang="ja-JP" dirty="0" smtClean="0"/>
              <a:t>Y</a:t>
            </a:r>
            <a:r>
              <a:rPr lang="ja-JP" altLang="en-US" dirty="0" smtClean="0"/>
              <a:t>が解</a:t>
            </a:r>
            <a:r>
              <a:rPr lang="en-US" altLang="ja-JP" dirty="0" smtClean="0"/>
              <a:t>X</a:t>
            </a:r>
            <a:r>
              <a:rPr lang="ja-JP" altLang="en-US" dirty="0" smtClean="0"/>
              <a:t>を支配する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5220072" y="2996952"/>
          <a:ext cx="2880320" cy="375948"/>
        </p:xfrm>
        <a:graphic>
          <a:graphicData uri="http://schemas.openxmlformats.org/presentationml/2006/ole">
            <p:oleObj spid="_x0000_s23555" name="数式" r:id="rId3" imgW="2044440" imgH="266400" progId="Equation.3">
              <p:embed/>
            </p:oleObj>
          </a:graphicData>
        </a:graphic>
      </p:graphicFrame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1623095" y="3928988"/>
          <a:ext cx="428625" cy="292100"/>
        </p:xfrm>
        <a:graphic>
          <a:graphicData uri="http://schemas.openxmlformats.org/presentationml/2006/ole">
            <p:oleObj spid="_x0000_s23556" name="数式" r:id="rId4" imgW="317160" imgH="215640" progId="Equation.3">
              <p:embed/>
            </p:oleObj>
          </a:graphicData>
        </a:graphic>
      </p:graphicFrame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343175" y="3928988"/>
          <a:ext cx="428625" cy="292100"/>
        </p:xfrm>
        <a:graphic>
          <a:graphicData uri="http://schemas.openxmlformats.org/presentationml/2006/ole">
            <p:oleObj spid="_x0000_s23557" name="数式" r:id="rId5" imgW="317160" imgH="215640" progId="Equation.3">
              <p:embed/>
            </p:oleObj>
          </a:graphicData>
        </a:graphic>
      </p:graphicFrame>
      <p:graphicFrame>
        <p:nvGraphicFramePr>
          <p:cNvPr id="23561" name="Object 3"/>
          <p:cNvGraphicFramePr>
            <a:graphicFrameLocks noChangeAspect="1"/>
          </p:cNvGraphicFramePr>
          <p:nvPr/>
        </p:nvGraphicFramePr>
        <p:xfrm>
          <a:off x="2823989" y="5225132"/>
          <a:ext cx="523875" cy="285750"/>
        </p:xfrm>
        <a:graphic>
          <a:graphicData uri="http://schemas.openxmlformats.org/presentationml/2006/ole">
            <p:oleObj spid="_x0000_s23561" name="数式" r:id="rId6" imgW="317160" imgH="215640" progId="Equation.3">
              <p:embed/>
            </p:oleObj>
          </a:graphicData>
        </a:graphic>
      </p:graphicFrame>
      <p:graphicFrame>
        <p:nvGraphicFramePr>
          <p:cNvPr id="23562" name="Object 5"/>
          <p:cNvGraphicFramePr>
            <a:graphicFrameLocks noChangeAspect="1"/>
          </p:cNvGraphicFramePr>
          <p:nvPr/>
        </p:nvGraphicFramePr>
        <p:xfrm>
          <a:off x="3816673" y="5225132"/>
          <a:ext cx="395287" cy="292100"/>
        </p:xfrm>
        <a:graphic>
          <a:graphicData uri="http://schemas.openxmlformats.org/presentationml/2006/ole">
            <p:oleObj spid="_x0000_s23562" name="数式" r:id="rId7" imgW="291960" imgH="215640" progId="Equation.3">
              <p:embed/>
            </p:oleObj>
          </a:graphicData>
        </a:graphic>
      </p:graphicFrame>
      <p:graphicFrame>
        <p:nvGraphicFramePr>
          <p:cNvPr id="23563" name="Object 6"/>
          <p:cNvGraphicFramePr>
            <a:graphicFrameLocks noChangeAspect="1"/>
          </p:cNvGraphicFramePr>
          <p:nvPr/>
        </p:nvGraphicFramePr>
        <p:xfrm>
          <a:off x="4647431" y="5225132"/>
          <a:ext cx="428625" cy="292100"/>
        </p:xfrm>
        <a:graphic>
          <a:graphicData uri="http://schemas.openxmlformats.org/presentationml/2006/ole">
            <p:oleObj spid="_x0000_s23563" name="数式" r:id="rId8" imgW="317160" imgH="215640" progId="Equation.3">
              <p:embed/>
            </p:oleObj>
          </a:graphicData>
        </a:graphic>
      </p:graphicFrame>
      <p:cxnSp>
        <p:nvCxnSpPr>
          <p:cNvPr id="17" name="直線コネクタ 16"/>
          <p:cNvCxnSpPr/>
          <p:nvPr/>
        </p:nvCxnSpPr>
        <p:spPr>
          <a:xfrm rot="5400000">
            <a:off x="3601988" y="5652740"/>
            <a:ext cx="288032" cy="1440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2.4.3 Properties of Domination Relation(2)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ja-JP" altLang="en-US" dirty="0" smtClean="0"/>
              <a:t>２値関係を整列</a:t>
            </a:r>
            <a:r>
              <a:rPr lang="en-US" altLang="ja-JP" dirty="0" smtClean="0"/>
              <a:t>(ordering)</a:t>
            </a:r>
            <a:r>
              <a:rPr lang="ja-JP" altLang="en-US" dirty="0" smtClean="0"/>
              <a:t>関係と見なすには、少なくとも</a:t>
            </a:r>
            <a:r>
              <a:rPr lang="en-US" altLang="ja-JP" dirty="0" smtClean="0"/>
              <a:t>Transitive</a:t>
            </a:r>
            <a:r>
              <a:rPr lang="ja-JP" altLang="en-US" dirty="0" smtClean="0"/>
              <a:t>が必要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Chankong&amp;Haimes</a:t>
            </a:r>
            <a:r>
              <a:rPr lang="en-US" altLang="ja-JP" dirty="0" smtClean="0"/>
              <a:t>/1983]</a:t>
            </a:r>
          </a:p>
          <a:p>
            <a:r>
              <a:rPr lang="ja-JP" altLang="en-US" dirty="0" smtClean="0"/>
              <a:t>支配関係が</a:t>
            </a:r>
            <a:r>
              <a:rPr lang="en-US" altLang="ja-JP" dirty="0" smtClean="0"/>
              <a:t>Reflexive , Anti-symmetric , Transitive</a:t>
            </a:r>
            <a:r>
              <a:rPr lang="ja-JP" altLang="en-US" dirty="0" smtClean="0"/>
              <a:t>を持つ時、大雑把に「不完全状態</a:t>
            </a:r>
            <a:r>
              <a:rPr lang="en-US" altLang="ja-JP" dirty="0" smtClean="0"/>
              <a:t>(partial order)</a:t>
            </a:r>
            <a:r>
              <a:rPr lang="ja-JP" altLang="en-US" dirty="0" smtClean="0"/>
              <a:t>」と呼ぶ</a:t>
            </a:r>
            <a:endParaRPr lang="en-US" altLang="ja-JP" dirty="0" smtClean="0"/>
          </a:p>
          <a:p>
            <a:r>
              <a:rPr lang="ja-JP" altLang="en-US" dirty="0" smtClean="0"/>
              <a:t>不完全状態が定義されるような集合を「不完全状態集合」と呼ぶ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一般的には、支配関係は不完全状態でないが、厳密にいえば</a:t>
            </a:r>
            <a:r>
              <a:rPr lang="en-US" altLang="ja-JP" dirty="0" smtClean="0"/>
              <a:t>(strictly)</a:t>
            </a:r>
            <a:r>
              <a:rPr lang="ja-JP" altLang="en-US" dirty="0" smtClean="0"/>
              <a:t>不完全状態である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支配関係は</a:t>
            </a:r>
            <a:r>
              <a:rPr kumimoji="1" lang="en-US" altLang="ja-JP" dirty="0" smtClean="0"/>
              <a:t>Reflexive </a:t>
            </a:r>
            <a:r>
              <a:rPr kumimoji="1" lang="ja-JP" altLang="en-US" dirty="0" smtClean="0"/>
              <a:t>でなく，非対称でない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2.4.4 Pareto-Optimality(1)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10" name="コンテンツ プレースホルダ 12" descr="2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28625" y="1428750"/>
            <a:ext cx="2838450" cy="2409825"/>
          </a:xfrm>
        </p:spPr>
      </p:pic>
      <p:sp>
        <p:nvSpPr>
          <p:cNvPr id="11" name="テキスト ボックス 14"/>
          <p:cNvSpPr txBox="1">
            <a:spLocks noChangeArrowheads="1"/>
          </p:cNvSpPr>
          <p:nvPr/>
        </p:nvSpPr>
        <p:spPr bwMode="auto">
          <a:xfrm>
            <a:off x="3429000" y="1571625"/>
            <a:ext cx="5500688" cy="1969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 解３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(12,1)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と解５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(16,2)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の比較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  f1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の観点では解５は解３より良い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  f2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の観点では解５は解３より劣る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endParaRPr kumimoji="0" lang="en-US" altLang="ja-JP" sz="7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→どちらの解も条件</a:t>
            </a:r>
            <a:r>
              <a:rPr kumimoji="0" lang="ja-JP" altLang="en-US" sz="18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                      </a:t>
            </a:r>
            <a:endParaRPr kumimoji="0" lang="en-US" altLang="ja-JP" sz="1800" b="0" i="0" u="none" strike="noStrike" kern="0" cap="none" spc="0" normalizeH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を満たさない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endParaRPr kumimoji="0" lang="en-US" altLang="ja-JP" sz="700" b="0" i="0" u="sng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ＭＳ Ｐゴシック" pitchFamily="50" charset="-128"/>
                <a:ea typeface="ＭＳ Ｐゴシック" pitchFamily="50" charset="-128"/>
              </a:rPr>
              <a:t>⇒</a:t>
            </a:r>
            <a:r>
              <a:rPr kumimoji="0" lang="ja-JP" altLang="en-US" kern="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支配関係が成り立たない</a:t>
            </a:r>
            <a:endParaRPr kumimoji="0" lang="ja-JP" altLang="en-US" sz="1800" b="0" i="0" u="sng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2" name="コンテンツ プレースホルダ 13"/>
          <p:cNvSpPr txBox="1">
            <a:spLocks/>
          </p:cNvSpPr>
          <p:nvPr/>
        </p:nvSpPr>
        <p:spPr bwMode="auto">
          <a:xfrm>
            <a:off x="785813" y="4000500"/>
            <a:ext cx="8143875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与えられた解の有限集合で、起こり得る</a:t>
            </a:r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全組み合わせを</a:t>
            </a:r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逐一比較</a:t>
            </a:r>
            <a:endParaRPr lang="en-US" altLang="ja-JP" sz="2600" dirty="0">
              <a:latin typeface="ＭＳ Ｐゴシック" pitchFamily="50" charset="-128"/>
              <a:ea typeface="ＭＳ Ｐゴシック" pitchFamily="50" charset="-128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b="1" dirty="0" smtClean="0">
                <a:latin typeface="ＭＳ Ｐゴシック" pitchFamily="50" charset="-128"/>
                <a:ea typeface="ＭＳ Ｐゴシック" pitchFamily="50" charset="-128"/>
              </a:rPr>
              <a:t>⇒</a:t>
            </a:r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互いに</a:t>
            </a:r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支配</a:t>
            </a:r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し合わない解</a:t>
            </a:r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の</a:t>
            </a:r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集合が存在</a:t>
            </a:r>
            <a:endParaRPr lang="en-US" altLang="ja-JP" sz="26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dirty="0" smtClean="0">
                <a:latin typeface="ＭＳ Ｐゴシック" pitchFamily="50" charset="-128"/>
                <a:ea typeface="ＭＳ Ｐゴシック" pitchFamily="50" charset="-128"/>
              </a:rPr>
              <a:t>（非優越解集合</a:t>
            </a:r>
            <a:r>
              <a:rPr lang="ja-JP" altLang="en-US" sz="2600" dirty="0">
                <a:latin typeface="ＭＳ Ｐゴシック" pitchFamily="50" charset="-128"/>
                <a:ea typeface="ＭＳ Ｐゴシック" pitchFamily="50" charset="-128"/>
              </a:rPr>
              <a:t>）</a:t>
            </a:r>
            <a:endParaRPr lang="en-US" altLang="ja-JP" sz="26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13" name="円/楕円 12"/>
          <p:cNvSpPr/>
          <p:nvPr/>
        </p:nvSpPr>
        <p:spPr>
          <a:xfrm>
            <a:off x="2428875" y="2571750"/>
            <a:ext cx="357188" cy="357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HG創英ﾌﾟﾚｾﾞﾝｽEB"/>
              <a:cs typeface="+mn-cs"/>
            </a:endParaRPr>
          </a:p>
        </p:txBody>
      </p:sp>
      <p:sp>
        <p:nvSpPr>
          <p:cNvPr id="14" name="円/楕円 13"/>
          <p:cNvSpPr/>
          <p:nvPr/>
        </p:nvSpPr>
        <p:spPr>
          <a:xfrm>
            <a:off x="2000250" y="2857500"/>
            <a:ext cx="357188" cy="35718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erpetua"/>
              <a:ea typeface="HG創英ﾌﾟﾚｾﾞﾝｽEB"/>
              <a:cs typeface="+mn-cs"/>
            </a:endParaRPr>
          </a:p>
        </p:txBody>
      </p:sp>
      <p:grpSp>
        <p:nvGrpSpPr>
          <p:cNvPr id="15" name="グループ化 14"/>
          <p:cNvGrpSpPr/>
          <p:nvPr/>
        </p:nvGrpSpPr>
        <p:grpSpPr>
          <a:xfrm>
            <a:off x="5508104" y="2526483"/>
            <a:ext cx="2690487" cy="360361"/>
            <a:chOff x="5223309" y="2292525"/>
            <a:chExt cx="3794125" cy="485775"/>
          </a:xfrm>
        </p:grpSpPr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5223309" y="2292525"/>
            <a:ext cx="3794125" cy="485775"/>
          </p:xfrm>
          <a:graphic>
            <a:graphicData uri="http://schemas.openxmlformats.org/presentationml/2006/ole">
              <p:oleObj spid="_x0000_s24578" name="数式" r:id="rId4" imgW="1981080" imgH="253800" progId="Equation.3">
                <p:embed/>
              </p:oleObj>
            </a:graphicData>
          </a:graphic>
        </p:graphicFrame>
        <p:cxnSp>
          <p:nvCxnSpPr>
            <p:cNvPr id="17" name="直線コネクタ 16"/>
            <p:cNvCxnSpPr/>
            <p:nvPr/>
          </p:nvCxnSpPr>
          <p:spPr>
            <a:xfrm rot="5400000">
              <a:off x="6058150" y="2481477"/>
              <a:ext cx="234692" cy="9829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2.4.4 Pareto-Optimality(2)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ja-JP" altLang="en-US" dirty="0" smtClean="0"/>
              <a:t>定義：非優越解集合</a:t>
            </a:r>
            <a:endParaRPr lang="en-US" altLang="ja-JP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ja-JP" altLang="en-US" dirty="0" smtClean="0"/>
              <a:t>解集合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dirty="0" smtClean="0"/>
              <a:t>に対する非優越解集合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baseline="30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ja-JP" altLang="en-US" dirty="0" smtClean="0"/>
              <a:t>は、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dirty="0" smtClean="0"/>
              <a:t>の他の解に</a:t>
            </a:r>
            <a:endParaRPr lang="en-US" altLang="ja-JP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ja-JP" altLang="en-US" dirty="0" smtClean="0"/>
              <a:t>よって支配されない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dirty="0" smtClean="0"/>
              <a:t>(</a:t>
            </a:r>
            <a:r>
              <a:rPr lang="ja-JP" altLang="en-US" dirty="0" smtClean="0"/>
              <a:t>探索空間全体</a:t>
            </a:r>
            <a:r>
              <a:rPr lang="en-US" altLang="ja-JP" dirty="0" smtClean="0"/>
              <a:t>) </a:t>
            </a:r>
            <a:r>
              <a:rPr lang="ja-JP" altLang="en-US" dirty="0" smtClean="0"/>
              <a:t>⇒ </a:t>
            </a:r>
            <a:r>
              <a:rPr lang="en-US" altLang="ja-JP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baseline="30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dirty="0" smtClean="0"/>
              <a:t>=</a:t>
            </a:r>
            <a:r>
              <a:rPr lang="ja-JP" altLang="en-US" dirty="0" smtClean="0"/>
              <a:t>パレート最適解集合</a:t>
            </a:r>
            <a:endParaRPr lang="en-US" altLang="ja-JP" dirty="0" smtClean="0"/>
          </a:p>
          <a:p>
            <a:pPr lvl="1" eaLnBrk="1" hangingPunct="1">
              <a:buFont typeface="Wingdings 2" pitchFamily="18" charset="2"/>
              <a:buNone/>
            </a:pPr>
            <a:endParaRPr lang="en-US" altLang="ja-JP" dirty="0" smtClean="0"/>
          </a:p>
          <a:p>
            <a:pPr eaLnBrk="1" hangingPunct="1"/>
            <a:r>
              <a:rPr lang="ja-JP" altLang="en-US" dirty="0" smtClean="0"/>
              <a:t>非優越解の特徴</a:t>
            </a:r>
            <a:endParaRPr lang="en-US" altLang="ja-JP" dirty="0" smtClean="0"/>
          </a:p>
          <a:p>
            <a:pPr lvl="1" eaLnBrk="1" hangingPunct="1"/>
            <a:r>
              <a:rPr lang="ja-JP" altLang="en-US" dirty="0" smtClean="0"/>
              <a:t>集合中の任意の解は、集合外の全解を支配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集合中の解は集合外の解より優れている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2.4.4 Pareto-Optimality(3)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問題ケースに対するパレート面の位置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22" name="表 21"/>
          <p:cNvGraphicFramePr>
            <a:graphicFrameLocks noGrp="1"/>
          </p:cNvGraphicFramePr>
          <p:nvPr/>
        </p:nvGraphicFramePr>
        <p:xfrm>
          <a:off x="683568" y="2014240"/>
          <a:ext cx="7704855" cy="4655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/>
                <a:gridCol w="2880320"/>
                <a:gridCol w="3744415"/>
              </a:tblGrid>
              <a:tr h="397642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f2</a:t>
                      </a:r>
                      <a:r>
                        <a:rPr kumimoji="1" lang="ja-JP" altLang="en-US" dirty="0" smtClean="0"/>
                        <a:t>＼</a:t>
                      </a:r>
                      <a:r>
                        <a:rPr kumimoji="1" lang="en-US" altLang="ja-JP" dirty="0" smtClean="0"/>
                        <a:t>f1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Minimize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Maximize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21287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Minimize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212873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Maximize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グループ化 39"/>
          <p:cNvGrpSpPr>
            <a:grpSpLocks/>
          </p:cNvGrpSpPr>
          <p:nvPr/>
        </p:nvGrpSpPr>
        <p:grpSpPr bwMode="auto">
          <a:xfrm>
            <a:off x="5455493" y="2448545"/>
            <a:ext cx="2428875" cy="2060575"/>
            <a:chOff x="6143636" y="2714620"/>
            <a:chExt cx="2428892" cy="2059983"/>
          </a:xfrm>
        </p:grpSpPr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3636" y="2714620"/>
              <a:ext cx="2357454" cy="20599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曲線コネクタ 15"/>
            <p:cNvCxnSpPr/>
            <p:nvPr/>
          </p:nvCxnSpPr>
          <p:spPr>
            <a:xfrm rot="16200000" flipH="1">
              <a:off x="7536740" y="4178638"/>
              <a:ext cx="428502" cy="21431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32"/>
            <p:cNvSpPr txBox="1">
              <a:spLocks noChangeArrowheads="1"/>
            </p:cNvSpPr>
            <p:nvPr/>
          </p:nvSpPr>
          <p:spPr bwMode="auto">
            <a:xfrm>
              <a:off x="6286512" y="3714752"/>
              <a:ext cx="2286016" cy="369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パレート</a:t>
              </a:r>
              <a:r>
                <a:rPr lang="ja-JP" altLang="en-US" dirty="0" smtClean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最適解集合</a:t>
              </a:r>
              <a:endParaRPr lang="ja-JP" altLang="en-US" dirty="0">
                <a:solidFill>
                  <a:srgbClr val="00B050"/>
                </a:solidFill>
                <a:latin typeface="Perpetua" pitchFamily="18" charset="0"/>
                <a:ea typeface="HG創英ﾌﾟﾚｾﾞﾝｽEB" pitchFamily="17" charset="-128"/>
              </a:endParaRPr>
            </a:p>
          </p:txBody>
        </p:sp>
      </p:grpSp>
      <p:grpSp>
        <p:nvGrpSpPr>
          <p:cNvPr id="5" name="グループ化 37"/>
          <p:cNvGrpSpPr>
            <a:grpSpLocks/>
          </p:cNvGrpSpPr>
          <p:nvPr/>
        </p:nvGrpSpPr>
        <p:grpSpPr bwMode="auto">
          <a:xfrm>
            <a:off x="2071117" y="2472357"/>
            <a:ext cx="2428875" cy="2036763"/>
            <a:chOff x="357158" y="2571744"/>
            <a:chExt cx="2428892" cy="2036661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7158" y="2571744"/>
              <a:ext cx="2357454" cy="2036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" name="曲線コネクタ 6"/>
            <p:cNvCxnSpPr/>
            <p:nvPr/>
          </p:nvCxnSpPr>
          <p:spPr>
            <a:xfrm rot="5400000">
              <a:off x="928674" y="3786117"/>
              <a:ext cx="428604" cy="142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テキスト ボックス 8"/>
            <p:cNvSpPr txBox="1">
              <a:spLocks noChangeArrowheads="1"/>
            </p:cNvSpPr>
            <p:nvPr/>
          </p:nvSpPr>
          <p:spPr bwMode="auto">
            <a:xfrm>
              <a:off x="500034" y="3214686"/>
              <a:ext cx="2286016" cy="369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パレート</a:t>
              </a:r>
              <a:r>
                <a:rPr lang="ja-JP" altLang="en-US" dirty="0" smtClean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最適解集合</a:t>
              </a:r>
              <a:endParaRPr lang="ja-JP" altLang="en-US" dirty="0">
                <a:solidFill>
                  <a:srgbClr val="00B050"/>
                </a:solidFill>
                <a:latin typeface="Perpetua" pitchFamily="18" charset="0"/>
                <a:ea typeface="HG創英ﾌﾟﾚｾﾞﾝｽEB" pitchFamily="17" charset="-128"/>
              </a:endParaRPr>
            </a:p>
          </p:txBody>
        </p:sp>
      </p:grpSp>
      <p:grpSp>
        <p:nvGrpSpPr>
          <p:cNvPr id="9" name="グループ化 38"/>
          <p:cNvGrpSpPr>
            <a:grpSpLocks/>
          </p:cNvGrpSpPr>
          <p:nvPr/>
        </p:nvGrpSpPr>
        <p:grpSpPr bwMode="auto">
          <a:xfrm>
            <a:off x="2219697" y="4597102"/>
            <a:ext cx="3000375" cy="2000250"/>
            <a:chOff x="3286116" y="2643182"/>
            <a:chExt cx="3000396" cy="2000264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86116" y="2643182"/>
              <a:ext cx="2348795" cy="2000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曲線コネクタ 10"/>
            <p:cNvCxnSpPr/>
            <p:nvPr/>
          </p:nvCxnSpPr>
          <p:spPr>
            <a:xfrm rot="5400000" flipH="1" flipV="1">
              <a:off x="4536281" y="3178967"/>
              <a:ext cx="428628" cy="7143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線コネクタ 11"/>
            <p:cNvCxnSpPr/>
            <p:nvPr/>
          </p:nvCxnSpPr>
          <p:spPr>
            <a:xfrm rot="10800000">
              <a:off x="3571868" y="3286123"/>
              <a:ext cx="500067" cy="214315"/>
            </a:xfrm>
            <a:prstGeom prst="curvedConnector3">
              <a:avLst>
                <a:gd name="adj1" fmla="val 55541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20"/>
            <p:cNvSpPr txBox="1">
              <a:spLocks noChangeArrowheads="1"/>
            </p:cNvSpPr>
            <p:nvPr/>
          </p:nvSpPr>
          <p:spPr bwMode="auto">
            <a:xfrm>
              <a:off x="4000496" y="3429000"/>
              <a:ext cx="228601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パレート</a:t>
              </a:r>
              <a:endParaRPr lang="en-US" altLang="ja-JP" dirty="0">
                <a:solidFill>
                  <a:srgbClr val="00B050"/>
                </a:solidFill>
                <a:latin typeface="Perpetua" pitchFamily="18" charset="0"/>
                <a:ea typeface="HG創英ﾌﾟﾚｾﾞﾝｽEB" pitchFamily="17" charset="-128"/>
              </a:endParaRPr>
            </a:p>
            <a:p>
              <a:r>
                <a:rPr lang="ja-JP" altLang="en-US" dirty="0" smtClean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最適解集合</a:t>
              </a:r>
              <a:endParaRPr lang="ja-JP" altLang="en-US" dirty="0">
                <a:solidFill>
                  <a:srgbClr val="00B050"/>
                </a:solidFill>
                <a:latin typeface="Perpetua" pitchFamily="18" charset="0"/>
                <a:ea typeface="HG創英ﾌﾟﾚｾﾞﾝｽEB" pitchFamily="17" charset="-128"/>
              </a:endParaRPr>
            </a:p>
          </p:txBody>
        </p:sp>
      </p:grpSp>
      <p:grpSp>
        <p:nvGrpSpPr>
          <p:cNvPr id="18" name="グループ化 40"/>
          <p:cNvGrpSpPr>
            <a:grpSpLocks/>
          </p:cNvGrpSpPr>
          <p:nvPr/>
        </p:nvGrpSpPr>
        <p:grpSpPr bwMode="auto">
          <a:xfrm>
            <a:off x="5508104" y="4630440"/>
            <a:ext cx="2289175" cy="1966912"/>
            <a:chOff x="1714480" y="4891083"/>
            <a:chExt cx="2288504" cy="1966917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14480" y="4891083"/>
              <a:ext cx="2288504" cy="1966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0" name="曲線コネクタ 19"/>
            <p:cNvCxnSpPr/>
            <p:nvPr/>
          </p:nvCxnSpPr>
          <p:spPr>
            <a:xfrm rot="5400000" flipH="1" flipV="1">
              <a:off x="2964206" y="5322101"/>
              <a:ext cx="428626" cy="7141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36"/>
            <p:cNvSpPr txBox="1">
              <a:spLocks noChangeArrowheads="1"/>
            </p:cNvSpPr>
            <p:nvPr/>
          </p:nvSpPr>
          <p:spPr bwMode="auto">
            <a:xfrm>
              <a:off x="2000232" y="5572140"/>
              <a:ext cx="1441933" cy="646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ja-JP" altLang="en-US" dirty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パレート</a:t>
              </a:r>
              <a:endParaRPr lang="en-US" altLang="ja-JP" dirty="0">
                <a:solidFill>
                  <a:srgbClr val="00B050"/>
                </a:solidFill>
                <a:latin typeface="Perpetua" pitchFamily="18" charset="0"/>
                <a:ea typeface="HG創英ﾌﾟﾚｾﾞﾝｽEB" pitchFamily="17" charset="-128"/>
              </a:endParaRPr>
            </a:p>
            <a:p>
              <a:r>
                <a:rPr lang="ja-JP" altLang="en-US" dirty="0" smtClean="0">
                  <a:solidFill>
                    <a:srgbClr val="00B050"/>
                  </a:solidFill>
                  <a:latin typeface="Perpetua" pitchFamily="18" charset="0"/>
                  <a:ea typeface="HG創英ﾌﾟﾚｾﾞﾝｽEB" pitchFamily="17" charset="-128"/>
                </a:rPr>
                <a:t>最適解集合</a:t>
              </a:r>
              <a:endParaRPr lang="ja-JP" altLang="en-US" dirty="0">
                <a:solidFill>
                  <a:srgbClr val="00B050"/>
                </a:solidFill>
                <a:latin typeface="Perpetua" pitchFamily="18" charset="0"/>
                <a:ea typeface="HG創英ﾌﾟﾚｾﾞﾝｽEB" pitchFamily="17" charset="-128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2.4.4 Pareto-Optimality(4)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sz="2400" dirty="0" smtClean="0"/>
              <a:t>最大化→最小化問題に変換、全目的の最小化などを扱うため、多くの場合、二重化原則を用いる</a:t>
            </a:r>
            <a:endParaRPr lang="en-US" altLang="ja-JP" sz="2400" dirty="0" smtClean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r>
              <a:rPr lang="ja-JP" altLang="en-US" sz="2400" dirty="0" smtClean="0"/>
              <a:t>単一目的最適化での大域的／局所的最適解の様に多目的最適化での大域的／局所的パレート最適集合が存在</a:t>
            </a:r>
            <a:endParaRPr lang="en-US" altLang="ja-JP" sz="2400" dirty="0" smtClean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ja-JP" altLang="en-US" sz="2400" dirty="0" smtClean="0"/>
              <a:t>定義：大域的パレート最適集合</a:t>
            </a:r>
            <a:endParaRPr lang="en-US" altLang="ja-JP" sz="2400" dirty="0" smtClean="0"/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ja-JP" altLang="en-US" sz="2000" dirty="0" smtClean="0"/>
              <a:t>探索空間Ｓ全体での非支配集合＝大域的パレート最適集合</a:t>
            </a:r>
            <a:endParaRPr lang="en-US" altLang="ja-JP" sz="2000" dirty="0" smtClean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ja-JP" altLang="en-US" sz="2400" dirty="0" smtClean="0"/>
              <a:t>定義：局所的パレート最適集合</a:t>
            </a:r>
            <a:endParaRPr lang="en-US" altLang="ja-JP" sz="2400" dirty="0" smtClean="0"/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ja-JP" altLang="en-US" sz="2000" dirty="0" smtClean="0"/>
              <a:t>集合</a:t>
            </a:r>
            <a:r>
              <a:rPr lang="en-US" altLang="ja-JP" sz="2000" b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000" dirty="0" smtClean="0"/>
              <a:t>の各要素ごとに、</a:t>
            </a:r>
            <a:r>
              <a:rPr lang="en-US" altLang="ja-JP" sz="2000" b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000" dirty="0" smtClean="0"/>
              <a:t>の要素を支配する解</a:t>
            </a:r>
            <a:r>
              <a:rPr lang="en-US" altLang="ja-JP" sz="20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000" dirty="0" smtClean="0"/>
              <a:t>が</a:t>
            </a:r>
            <a:endParaRPr lang="en-US" altLang="ja-JP" sz="2000" dirty="0" smtClean="0"/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en-US" altLang="ja-JP" sz="2000" dirty="0" smtClean="0"/>
              <a:t>(</a:t>
            </a:r>
            <a:r>
              <a:rPr lang="en-US" altLang="ja-JP" sz="2000" i="1" dirty="0" smtClean="0"/>
              <a:t>ε</a:t>
            </a:r>
            <a:r>
              <a:rPr lang="ja-JP" altLang="en-US" sz="2000" dirty="0" smtClean="0"/>
              <a:t>は十分小さい正数</a:t>
            </a:r>
            <a:r>
              <a:rPr lang="en-US" altLang="ja-JP" sz="2000" dirty="0" smtClean="0"/>
              <a:t>)</a:t>
            </a:r>
            <a:r>
              <a:rPr lang="ja-JP" altLang="en-US" sz="2000" dirty="0" smtClean="0"/>
              <a:t>という</a:t>
            </a:r>
            <a:r>
              <a:rPr lang="en-US" altLang="ja-JP" sz="2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000" dirty="0" smtClean="0"/>
              <a:t>の近傍にひとつも存在しないとき</a:t>
            </a:r>
            <a:endParaRPr lang="en-US" altLang="ja-JP" sz="2000" dirty="0" smtClean="0"/>
          </a:p>
          <a:p>
            <a:pPr marL="822960" lvl="2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en-US" altLang="ja-JP" sz="2000" b="1" u="sng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ja-JP" altLang="en-US" sz="2000" dirty="0" smtClean="0"/>
              <a:t>に属する解は局所的パレート最適集合を構成する</a:t>
            </a:r>
            <a:endParaRPr lang="en-US" altLang="ja-JP" sz="2000" u="sng" dirty="0" smtClean="0"/>
          </a:p>
          <a:p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graphicFrame>
        <p:nvGraphicFramePr>
          <p:cNvPr id="25603" name="Object 2"/>
          <p:cNvGraphicFramePr>
            <a:graphicFrameLocks noChangeAspect="1"/>
          </p:cNvGraphicFramePr>
          <p:nvPr/>
        </p:nvGraphicFramePr>
        <p:xfrm>
          <a:off x="6524773" y="4377804"/>
          <a:ext cx="1071563" cy="363538"/>
        </p:xfrm>
        <a:graphic>
          <a:graphicData uri="http://schemas.openxmlformats.org/presentationml/2006/ole">
            <p:oleObj spid="_x0000_s25603" name="数式" r:id="rId3" imgW="749160" imgH="253800" progId="Equation.3">
              <p:embed/>
            </p:oleObj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2.4.4 Pareto-Optimality(5)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9588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ja-JP" altLang="en-US" sz="2400" dirty="0" smtClean="0"/>
              <a:t>一般的にパレート最適解集合＝大域的パレート最適集合を意味する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大域的パレート最適解集合＝</a:t>
            </a:r>
            <a:r>
              <a:rPr lang="en-US" altLang="ja-JP" sz="2400" dirty="0" smtClean="0"/>
              <a:t>MOOP</a:t>
            </a:r>
            <a:r>
              <a:rPr lang="ja-JP" altLang="en-US" sz="2400" dirty="0" smtClean="0"/>
              <a:t>の最適解</a:t>
            </a:r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endParaRPr lang="en-US" altLang="ja-JP" sz="2400" dirty="0" smtClean="0"/>
          </a:p>
          <a:p>
            <a:pPr eaLnBrk="1" hangingPunct="1"/>
            <a:r>
              <a:rPr lang="ja-JP" altLang="en-US" sz="1400" dirty="0" smtClean="0"/>
              <a:t>　</a:t>
            </a:r>
            <a:endParaRPr lang="en-US" altLang="ja-JP" sz="1400" dirty="0" smtClean="0"/>
          </a:p>
          <a:p>
            <a:pPr lvl="1" eaLnBrk="1" hangingPunct="1">
              <a:buNone/>
            </a:pPr>
            <a:endParaRPr lang="en-US" altLang="ja-JP" sz="2400" dirty="0" smtClean="0"/>
          </a:p>
          <a:p>
            <a:pPr lvl="1" eaLnBrk="1" hangingPunct="1">
              <a:buNone/>
            </a:pP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大域的パレート最適集合でも局所的パレート最適集合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2400" dirty="0" smtClean="0"/>
              <a:t>でもある</a:t>
            </a:r>
            <a:endParaRPr lang="en-US" altLang="ja-JP" sz="2400" dirty="0" smtClean="0"/>
          </a:p>
          <a:p>
            <a:pPr>
              <a:buNone/>
            </a:pPr>
            <a:r>
              <a:rPr lang="ja-JP" altLang="en-US" sz="1600" dirty="0" smtClean="0"/>
              <a:t>（近くに支配する解が存在しないから）</a:t>
            </a:r>
            <a:endParaRPr lang="en-US" altLang="ja-JP" sz="1600" dirty="0" smtClean="0"/>
          </a:p>
        </p:txBody>
      </p:sp>
      <p:pic>
        <p:nvPicPr>
          <p:cNvPr id="7" name="図 3" descr="4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2714625"/>
            <a:ext cx="4357688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4572000" y="3000375"/>
            <a:ext cx="435768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 smtClean="0"/>
              <a:t>局所パレート最適解を構成する決定変数ベクトルは，連続問題であっても決定変数空間で連続している必要はない</a:t>
            </a:r>
            <a:endParaRPr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2.4.5 Strong Dominance and</a:t>
            </a:r>
            <a:br>
              <a:rPr lang="en-US" altLang="ja-JP" dirty="0" smtClean="0"/>
            </a:br>
            <a:r>
              <a:rPr lang="en-US" altLang="ja-JP" dirty="0" smtClean="0"/>
              <a:t>Weak Pareto-Optimality(1)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2.4.2</a:t>
            </a:r>
            <a:r>
              <a:rPr lang="ja-JP" altLang="en-US" dirty="0" smtClean="0"/>
              <a:t>で定義した“支配”は</a:t>
            </a:r>
            <a:r>
              <a:rPr lang="en-US" altLang="ja-JP" dirty="0" smtClean="0"/>
              <a:t>『</a:t>
            </a:r>
            <a:r>
              <a:rPr lang="ja-JP" altLang="en-US" dirty="0" smtClean="0"/>
              <a:t>弱支配</a:t>
            </a:r>
            <a:r>
              <a:rPr lang="en-US" altLang="ja-JP" dirty="0" smtClean="0"/>
              <a:t>』</a:t>
            </a:r>
          </a:p>
          <a:p>
            <a:r>
              <a:rPr kumimoji="1" lang="ja-JP" altLang="en-US" dirty="0" smtClean="0"/>
              <a:t>定義：強支配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						</a:t>
            </a:r>
            <a:r>
              <a:rPr lang="ja-JP" altLang="en-US" dirty="0" smtClean="0"/>
              <a:t>が成り立つとき，解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は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を強く支配する</a:t>
            </a:r>
            <a:r>
              <a:rPr lang="en-US" altLang="ja-JP" dirty="0" smtClean="0"/>
              <a:t>	(              )</a:t>
            </a:r>
          </a:p>
          <a:p>
            <a:pPr lvl="1"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pPr lvl="1">
              <a:buNone/>
            </a:pPr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187624" y="2780928"/>
          <a:ext cx="3794125" cy="485775"/>
        </p:xfrm>
        <a:graphic>
          <a:graphicData uri="http://schemas.openxmlformats.org/presentationml/2006/ole">
            <p:oleObj spid="_x0000_s27650" name="数式" r:id="rId3" imgW="1981080" imgH="253800" progId="Equation.3">
              <p:embed/>
            </p:oleObj>
          </a:graphicData>
        </a:graphic>
      </p:graphicFrame>
      <p:graphicFrame>
        <p:nvGraphicFramePr>
          <p:cNvPr id="27651" name="Object 2"/>
          <p:cNvGraphicFramePr>
            <a:graphicFrameLocks noChangeAspect="1"/>
          </p:cNvGraphicFramePr>
          <p:nvPr/>
        </p:nvGraphicFramePr>
        <p:xfrm>
          <a:off x="4355976" y="3317999"/>
          <a:ext cx="979487" cy="327025"/>
        </p:xfrm>
        <a:graphic>
          <a:graphicData uri="http://schemas.openxmlformats.org/presentationml/2006/ole">
            <p:oleObj spid="_x0000_s27651" name="数式" r:id="rId4" imgW="609480" imgH="203040" progId="Equation.3">
              <p:embed/>
            </p:oleObj>
          </a:graphicData>
        </a:graphic>
      </p:graphicFrame>
      <p:pic>
        <p:nvPicPr>
          <p:cNvPr id="10" name="コンテンツ プレースホルダ 12" descr="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5438" y="3933056"/>
            <a:ext cx="28384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テキスト ボックス 5"/>
          <p:cNvSpPr txBox="1">
            <a:spLocks noChangeArrowheads="1"/>
          </p:cNvSpPr>
          <p:nvPr/>
        </p:nvSpPr>
        <p:spPr bwMode="auto">
          <a:xfrm>
            <a:off x="3823841" y="4365104"/>
            <a:ext cx="55006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Arial" charset="0"/>
              <a:buChar char="•"/>
            </a:pP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  解１</a:t>
            </a: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(9,2)</a:t>
            </a: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と解５</a:t>
            </a: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(16,2)</a:t>
            </a:r>
          </a:p>
          <a:p>
            <a:pPr>
              <a:buClr>
                <a:schemeClr val="accent1"/>
              </a:buClr>
            </a:pP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  </a:t>
            </a: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解５は解１</a:t>
            </a:r>
            <a:r>
              <a:rPr lang="ja-JP" altLang="en-US" dirty="0" smtClean="0">
                <a:latin typeface="Perpetua" pitchFamily="18" charset="0"/>
                <a:ea typeface="HG創英ﾌﾟﾚｾﾞﾝｽEB" pitchFamily="17" charset="-128"/>
              </a:rPr>
              <a:t>を</a:t>
            </a:r>
            <a:r>
              <a:rPr lang="ja-JP" altLang="en-US" dirty="0" smtClean="0">
                <a:solidFill>
                  <a:srgbClr val="FF0000"/>
                </a:solidFill>
                <a:latin typeface="Perpetua" pitchFamily="18" charset="0"/>
                <a:ea typeface="HG創英ﾌﾟﾚｾﾞﾝｽEB" pitchFamily="17" charset="-128"/>
              </a:rPr>
              <a:t>弱支配</a:t>
            </a:r>
            <a:endParaRPr lang="en-US" altLang="ja-JP" dirty="0" smtClean="0">
              <a:solidFill>
                <a:srgbClr val="FF0000"/>
              </a:solidFill>
              <a:latin typeface="Perpetua" pitchFamily="18" charset="0"/>
              <a:ea typeface="HG創英ﾌﾟﾚｾﾞﾝｽEB" pitchFamily="17" charset="-128"/>
            </a:endParaRPr>
          </a:p>
          <a:p>
            <a:pPr>
              <a:buClr>
                <a:schemeClr val="accent1"/>
              </a:buClr>
            </a:pPr>
            <a:endParaRPr lang="en-US" altLang="ja-JP" dirty="0">
              <a:latin typeface="Perpetua" pitchFamily="18" charset="0"/>
              <a:ea typeface="HG創英ﾌﾟﾚｾﾞﾝｽEB" pitchFamily="17" charset="-128"/>
            </a:endParaRPr>
          </a:p>
          <a:p>
            <a:pPr>
              <a:buClr>
                <a:schemeClr val="accent1"/>
              </a:buClr>
              <a:buFont typeface="Arial" charset="0"/>
              <a:buChar char="•"/>
            </a:pP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  </a:t>
            </a: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解１</a:t>
            </a: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(9,2)</a:t>
            </a: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と解３</a:t>
            </a: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(12,1)</a:t>
            </a: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の比較</a:t>
            </a:r>
            <a:endParaRPr lang="en-US" altLang="ja-JP" dirty="0">
              <a:latin typeface="Perpetua" pitchFamily="18" charset="0"/>
              <a:ea typeface="HG創英ﾌﾟﾚｾﾞﾝｽEB" pitchFamily="17" charset="-128"/>
            </a:endParaRPr>
          </a:p>
          <a:p>
            <a:pPr>
              <a:buClr>
                <a:schemeClr val="accent1"/>
              </a:buClr>
            </a:pPr>
            <a:r>
              <a:rPr lang="en-US" altLang="ja-JP" dirty="0">
                <a:latin typeface="Perpetua" pitchFamily="18" charset="0"/>
                <a:ea typeface="HG創英ﾌﾟﾚｾﾞﾝｽEB" pitchFamily="17" charset="-128"/>
              </a:rPr>
              <a:t>  </a:t>
            </a:r>
            <a:r>
              <a:rPr lang="ja-JP" altLang="en-US" dirty="0">
                <a:latin typeface="Perpetua" pitchFamily="18" charset="0"/>
                <a:ea typeface="HG創英ﾌﾟﾚｾﾞﾝｽEB" pitchFamily="17" charset="-128"/>
              </a:rPr>
              <a:t>解３は解１を</a:t>
            </a:r>
            <a:r>
              <a:rPr lang="ja-JP" altLang="en-US" i="1" u="sng" dirty="0">
                <a:solidFill>
                  <a:srgbClr val="FF0000"/>
                </a:solidFill>
                <a:latin typeface="Perpetua" pitchFamily="18" charset="0"/>
                <a:ea typeface="HG創英ﾌﾟﾚｾﾞﾝｽEB" pitchFamily="17" charset="-128"/>
              </a:rPr>
              <a:t>強く</a:t>
            </a:r>
            <a:r>
              <a:rPr lang="ja-JP" altLang="en-US" i="1" u="sng" dirty="0" smtClean="0">
                <a:solidFill>
                  <a:srgbClr val="FF0000"/>
                </a:solidFill>
                <a:latin typeface="Perpetua" pitchFamily="18" charset="0"/>
                <a:ea typeface="HG創英ﾌﾟﾚｾﾞﾝｽEB" pitchFamily="17" charset="-128"/>
              </a:rPr>
              <a:t>支配</a:t>
            </a:r>
            <a:endParaRPr lang="en-US" altLang="ja-JP" i="1" u="sng" dirty="0">
              <a:solidFill>
                <a:srgbClr val="FF0000"/>
              </a:solidFill>
              <a:latin typeface="Perpetua" pitchFamily="18" charset="0"/>
              <a:ea typeface="HG創英ﾌﾟﾚｾﾞﾝｽEB" pitchFamily="17" charset="-128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 flipV="1">
            <a:off x="1148435" y="5564777"/>
            <a:ext cx="1255131" cy="11401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 flipH="1" flipV="1">
            <a:off x="1763688" y="4941168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87624" y="5373216"/>
            <a:ext cx="1656184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 rot="5400000" flipH="1" flipV="1">
            <a:off x="2195736" y="4725144"/>
            <a:ext cx="1296144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1180259" y="5361862"/>
            <a:ext cx="916980" cy="3572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rot="5400000" flipH="1" flipV="1">
            <a:off x="1566302" y="4828618"/>
            <a:ext cx="1067756" cy="588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2.4.5 Strong Dominance and</a:t>
            </a:r>
            <a:br>
              <a:rPr lang="en-US" altLang="ja-JP" dirty="0" smtClean="0"/>
            </a:br>
            <a:r>
              <a:rPr lang="en-US" altLang="ja-JP" dirty="0" smtClean="0"/>
              <a:t>Weak Pareto-Optimality(2)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パレート最適集合は常に非支配集合である</a:t>
            </a:r>
            <a:endParaRPr lang="en-US" altLang="ja-JP" dirty="0" smtClean="0"/>
          </a:p>
          <a:p>
            <a:pPr lvl="1" eaLnBrk="1" hangingPunct="1"/>
            <a:r>
              <a:rPr lang="ja-JP" altLang="en-US" dirty="0" smtClean="0"/>
              <a:t>しかし，非支配解集合はパレート最適解や非パレート最適解のいくつかを含む場合あり</a:t>
            </a:r>
            <a:endParaRPr lang="en-US" altLang="ja-JP" dirty="0" smtClean="0"/>
          </a:p>
          <a:p>
            <a:pPr eaLnBrk="1" hangingPunct="1">
              <a:buFont typeface="Wingdings 2" pitchFamily="18" charset="2"/>
              <a:buNone/>
            </a:pPr>
            <a:r>
              <a:rPr lang="ja-JP" altLang="en-US" b="1" dirty="0" smtClean="0">
                <a:solidFill>
                  <a:schemeClr val="accent2"/>
                </a:solidFill>
              </a:rPr>
              <a:t>⇒</a:t>
            </a:r>
            <a:r>
              <a:rPr lang="ja-JP" altLang="en-US" u="sng" dirty="0" smtClean="0">
                <a:solidFill>
                  <a:schemeClr val="accent2"/>
                </a:solidFill>
              </a:rPr>
              <a:t>非支配解は、真のパレート最適解集合を用いない最適化アルゴリズムによって見つかる</a:t>
            </a:r>
            <a:endParaRPr lang="en-US" altLang="ja-JP" b="1" u="sng" dirty="0" smtClean="0">
              <a:solidFill>
                <a:schemeClr val="accent2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ja-JP" altLang="en-US" sz="2000" dirty="0" smtClean="0"/>
              <a:t>　   </a:t>
            </a:r>
            <a:r>
              <a:rPr lang="en-US" altLang="ja-JP" sz="2000" dirty="0" smtClean="0"/>
              <a:t>population</a:t>
            </a:r>
            <a:r>
              <a:rPr lang="ja-JP" altLang="en-US" sz="2000" dirty="0" smtClean="0"/>
              <a:t>内の非支配集合を適切に強調するアルゴリズムは、真のパレート最適領域に近づくよう、探索を誘導していくことが期待される</a:t>
            </a:r>
            <a:endParaRPr lang="en-US" altLang="ja-JP" sz="2000" dirty="0" smtClean="0"/>
          </a:p>
          <a:p>
            <a:pPr eaLnBrk="1" hangingPunct="1"/>
            <a:r>
              <a:rPr lang="ja-JP" altLang="en-US" dirty="0" smtClean="0"/>
              <a:t>与えられた</a:t>
            </a:r>
            <a:r>
              <a:rPr lang="en-US" altLang="ja-JP" dirty="0" smtClean="0"/>
              <a:t>pop</a:t>
            </a:r>
            <a:r>
              <a:rPr lang="ja-JP" altLang="en-US" dirty="0" smtClean="0"/>
              <a:t>から非支配集合をどう見つけるか</a:t>
            </a:r>
            <a:r>
              <a:rPr lang="en-US" altLang="ja-JP" b="1" dirty="0" smtClean="0"/>
              <a:t>?</a:t>
            </a:r>
          </a:p>
          <a:p>
            <a:pPr eaLnBrk="1" hangingPunct="1">
              <a:buFont typeface="Wingdings 2" pitchFamily="18" charset="2"/>
              <a:buNone/>
            </a:pPr>
            <a:r>
              <a:rPr lang="ja-JP" altLang="en-US" sz="2200" dirty="0" smtClean="0"/>
              <a:t>　非支配解は多目的最適化アルゴリズムの反復で発見される</a:t>
            </a:r>
            <a:endParaRPr lang="en-US" altLang="ja-JP" sz="22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ja-JP" altLang="en-US" sz="2200" b="1" dirty="0" smtClean="0"/>
              <a:t>⇒</a:t>
            </a:r>
            <a:r>
              <a:rPr lang="ja-JP" altLang="en-US" sz="2200" dirty="0" smtClean="0"/>
              <a:t>効率よく計算する手順がある</a:t>
            </a:r>
            <a:endParaRPr lang="en-US" altLang="ja-JP" sz="2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2.4.6</a:t>
            </a:r>
            <a:r>
              <a:rPr kumimoji="1" lang="ja-JP" alt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ja-JP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Procedure for Finding a Non-Dominated Set</a:t>
            </a:r>
            <a:endParaRPr kumimoji="1" lang="ja-JP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914400" y="1447800"/>
            <a:ext cx="7772400" cy="50530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非支配集合をみつける原理≒最小実数値集合をみつける原理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最小実数値集合の場合：関係演算子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＞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を使って、２つの値のうち小さい方を見つける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非支配集合の場合：支配関係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 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を使って（場合によっては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 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）２つの解のうち良い方をみつける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手法は色々ある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アルゴリズムの計算量の違い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細やかで低速な手法～効率的で高速な手法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各手法で発見された非支配集合は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中での最良解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　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347864" y="3360862"/>
          <a:ext cx="285750" cy="284162"/>
        </p:xfrm>
        <a:graphic>
          <a:graphicData uri="http://schemas.openxmlformats.org/presentationml/2006/ole">
            <p:oleObj spid="_x0000_s34818" name="数式" r:id="rId3" imgW="139680" imgH="139680" progId="Equation.3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5940152" y="2852936"/>
          <a:ext cx="285750" cy="439737"/>
        </p:xfrm>
        <a:graphic>
          <a:graphicData uri="http://schemas.openxmlformats.org/presentationml/2006/ole">
            <p:oleObj spid="_x0000_s34819" name="数式" r:id="rId4" imgW="1396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2.4 Dominance and Pareto-Optimality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ほとんどの</a:t>
            </a:r>
            <a:r>
              <a:rPr kumimoji="1" lang="en-US" altLang="ja-JP" dirty="0" smtClean="0"/>
              <a:t>MOEA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探索の過程でパレート支配の概念を利用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限れられた</a:t>
            </a:r>
            <a:r>
              <a:rPr lang="en-US" altLang="ja-JP" dirty="0" smtClean="0"/>
              <a:t>Population</a:t>
            </a:r>
            <a:r>
              <a:rPr lang="ja-JP" altLang="en-US" dirty="0" smtClean="0"/>
              <a:t>内の解に対する支配解の識別法を整理しましょう！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3923928" y="2924944"/>
            <a:ext cx="864096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ja-JP" dirty="0" smtClean="0"/>
              <a:t>Approach 1:Naive and Slow</a:t>
            </a: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各々の解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population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中の他の解と比較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が支配されるとき：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は非支配集合に属さない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が支配されないとき：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は非支配集合に属する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手順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解のカウンタ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１にセットし，非支配集合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P’=Φ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にセット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解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i="1" dirty="0" smtClean="0">
                <a:latin typeface="Times New Roman" pitchFamily="18" charset="0"/>
                <a:cs typeface="Times New Roman" pitchFamily="18" charset="0"/>
              </a:rPr>
              <a:t>≠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ごとに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が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を支配するかチェック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支配するとき→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Step4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へ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Step3:P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が空集合でなければ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j=j+1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をして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へ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空集合のとき→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P’=P’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1"/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Step4: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i=i+1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をして</a:t>
            </a:r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i="1" dirty="0" smtClean="0">
                <a:latin typeface="Times New Roman" pitchFamily="18" charset="0"/>
                <a:cs typeface="Times New Roman" pitchFamily="18" charset="0"/>
              </a:rPr>
              <a:t>≦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なら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へ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pPr lvl="4"/>
            <a:r>
              <a:rPr lang="en-US" altLang="ja-JP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i="1" dirty="0" smtClean="0">
                <a:latin typeface="Times New Roman" pitchFamily="18" charset="0"/>
                <a:cs typeface="Times New Roman" pitchFamily="18" charset="0"/>
              </a:rPr>
              <a:t>&gt;N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のとき→終了。非支配集合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P’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を得る</a:t>
            </a:r>
            <a:endParaRPr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(2)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5" name="コンテンツ プレースホルダ 12" descr="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714500"/>
            <a:ext cx="28384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13"/>
          </a:xfrm>
        </p:spPr>
        <p:txBody>
          <a:bodyPr/>
          <a:lstStyle/>
          <a:p>
            <a:pPr eaLnBrk="1" hangingPunct="1"/>
            <a:r>
              <a:rPr lang="ja-JP" altLang="en-US" sz="2000" smtClean="0"/>
              <a:t>実行例（Ｎ＝５</a:t>
            </a:r>
            <a:r>
              <a:rPr lang="en-US" altLang="ja-JP" sz="2000" smtClean="0"/>
              <a:t>,</a:t>
            </a:r>
            <a:r>
              <a:rPr lang="ja-JP" altLang="en-US" sz="2000" smtClean="0"/>
              <a:t>Ｐ＝</a:t>
            </a:r>
            <a:r>
              <a:rPr lang="en-US" altLang="ja-JP" sz="2000" smtClean="0"/>
              <a:t>{</a:t>
            </a:r>
            <a:r>
              <a:rPr lang="ja-JP" altLang="en-US" sz="2000" smtClean="0"/>
              <a:t>解</a:t>
            </a:r>
            <a:r>
              <a:rPr lang="en-US" altLang="ja-JP" sz="2000" smtClean="0"/>
              <a:t>1,2,3,4,5}</a:t>
            </a:r>
            <a:r>
              <a:rPr lang="ja-JP" altLang="en-US" sz="2000" smtClean="0"/>
              <a:t>）</a:t>
            </a:r>
            <a:endParaRPr lang="en-US" altLang="ja-JP" sz="2000" smtClean="0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3071813" y="1785938"/>
            <a:ext cx="535781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（１）Ｓｔｅｐ１：</a:t>
            </a:r>
            <a:r>
              <a:rPr lang="en-US" altLang="ja-JP"/>
              <a:t>i=1,P’=Φ</a:t>
            </a:r>
          </a:p>
          <a:p>
            <a:r>
              <a:rPr lang="ja-JP" altLang="en-US" sz="600"/>
              <a:t>　</a:t>
            </a:r>
            <a:endParaRPr lang="en-US" altLang="ja-JP"/>
          </a:p>
          <a:p>
            <a:r>
              <a:rPr lang="ja-JP" altLang="en-US"/>
              <a:t>（２）Ｓｔｅｐ２：</a:t>
            </a:r>
            <a:r>
              <a:rPr lang="en-US" altLang="ja-JP"/>
              <a:t>j=2,</a:t>
            </a:r>
            <a:r>
              <a:rPr lang="ja-JP" altLang="en-US"/>
              <a:t>ｊは</a:t>
            </a:r>
            <a:r>
              <a:rPr lang="en-US" altLang="ja-JP"/>
              <a:t>i</a:t>
            </a:r>
            <a:r>
              <a:rPr lang="ja-JP" altLang="en-US"/>
              <a:t>を支配しないので</a:t>
            </a:r>
            <a:r>
              <a:rPr lang="en-US" altLang="ja-JP"/>
              <a:t>Step3</a:t>
            </a:r>
            <a:r>
              <a:rPr lang="ja-JP" altLang="en-US"/>
              <a:t>へ</a:t>
            </a:r>
            <a:endParaRPr lang="en-US" altLang="ja-JP"/>
          </a:p>
          <a:p>
            <a:r>
              <a:rPr lang="ja-JP" altLang="en-US"/>
              <a:t>　　・Ｓｔｅｐ３：Ｐ≠</a:t>
            </a:r>
            <a:r>
              <a:rPr lang="en-US" altLang="ja-JP"/>
              <a:t>Φ</a:t>
            </a:r>
            <a:r>
              <a:rPr lang="ja-JP" altLang="en-US"/>
              <a:t>なので</a:t>
            </a:r>
            <a:r>
              <a:rPr lang="en-US" altLang="ja-JP"/>
              <a:t>j=3</a:t>
            </a:r>
            <a:r>
              <a:rPr lang="ja-JP" altLang="en-US"/>
              <a:t>をして</a:t>
            </a:r>
            <a:r>
              <a:rPr lang="en-US" altLang="ja-JP"/>
              <a:t>Step2</a:t>
            </a:r>
            <a:r>
              <a:rPr lang="ja-JP" altLang="en-US"/>
              <a:t>へ</a:t>
            </a:r>
            <a:endParaRPr lang="en-US" altLang="ja-JP"/>
          </a:p>
          <a:p>
            <a:r>
              <a:rPr lang="ja-JP" altLang="en-US"/>
              <a:t>　　・Ｓｔｅｐ２：</a:t>
            </a:r>
            <a:r>
              <a:rPr lang="en-US" altLang="ja-JP"/>
              <a:t>j=3,j</a:t>
            </a:r>
            <a:r>
              <a:rPr lang="ja-JP" altLang="en-US"/>
              <a:t>は</a:t>
            </a:r>
            <a:r>
              <a:rPr lang="en-US" altLang="ja-JP"/>
              <a:t>i</a:t>
            </a:r>
            <a:r>
              <a:rPr lang="ja-JP" altLang="en-US"/>
              <a:t>を支配するので</a:t>
            </a:r>
            <a:r>
              <a:rPr lang="en-US" altLang="ja-JP"/>
              <a:t>Step4</a:t>
            </a:r>
            <a:r>
              <a:rPr lang="ja-JP" altLang="en-US"/>
              <a:t>へ</a:t>
            </a:r>
            <a:endParaRPr lang="en-US" altLang="ja-JP"/>
          </a:p>
          <a:p>
            <a:r>
              <a:rPr lang="ja-JP" altLang="en-US"/>
              <a:t>　　・Ｓｔｅｐ４：</a:t>
            </a:r>
            <a:r>
              <a:rPr lang="en-US" altLang="ja-JP"/>
              <a:t>i=2</a:t>
            </a:r>
            <a:r>
              <a:rPr lang="ja-JP" altLang="en-US"/>
              <a:t>＜Ｎなので</a:t>
            </a:r>
            <a:r>
              <a:rPr lang="en-US" altLang="ja-JP"/>
              <a:t>Step2</a:t>
            </a:r>
            <a:r>
              <a:rPr lang="ja-JP" altLang="en-US"/>
              <a:t>へ（解１≠非支配解）</a:t>
            </a:r>
            <a:endParaRPr lang="en-US" altLang="ja-JP"/>
          </a:p>
          <a:p>
            <a:r>
              <a:rPr lang="ja-JP" altLang="en-US" sz="800"/>
              <a:t>　</a:t>
            </a:r>
            <a:endParaRPr lang="en-US" altLang="ja-JP"/>
          </a:p>
          <a:p>
            <a:r>
              <a:rPr lang="ja-JP" altLang="en-US"/>
              <a:t>（３）Ｓｔｅｐ２：</a:t>
            </a:r>
            <a:r>
              <a:rPr lang="en-US" altLang="ja-JP"/>
              <a:t>j=</a:t>
            </a:r>
            <a:r>
              <a:rPr lang="ja-JP" altLang="en-US"/>
              <a:t>１</a:t>
            </a:r>
            <a:r>
              <a:rPr lang="en-US" altLang="ja-JP"/>
              <a:t>,</a:t>
            </a:r>
            <a:r>
              <a:rPr lang="ja-JP" altLang="en-US"/>
              <a:t>ｊは</a:t>
            </a:r>
            <a:r>
              <a:rPr lang="en-US" altLang="ja-JP"/>
              <a:t>i</a:t>
            </a:r>
            <a:r>
              <a:rPr lang="ja-JP" altLang="en-US"/>
              <a:t>を支配するので</a:t>
            </a:r>
            <a:r>
              <a:rPr lang="en-US" altLang="ja-JP"/>
              <a:t>Step4</a:t>
            </a:r>
            <a:r>
              <a:rPr lang="ja-JP" altLang="en-US"/>
              <a:t>へ</a:t>
            </a:r>
            <a:endParaRPr lang="en-US" altLang="ja-JP"/>
          </a:p>
          <a:p>
            <a:r>
              <a:rPr lang="ja-JP" altLang="en-US"/>
              <a:t>　　・Ｓｔｅｐ４：</a:t>
            </a:r>
            <a:r>
              <a:rPr lang="en-US" altLang="ja-JP"/>
              <a:t>i=3</a:t>
            </a:r>
            <a:r>
              <a:rPr lang="ja-JP" altLang="en-US"/>
              <a:t>＜</a:t>
            </a:r>
            <a:r>
              <a:rPr lang="en-US" altLang="ja-JP"/>
              <a:t>N</a:t>
            </a:r>
            <a:r>
              <a:rPr lang="ja-JP" altLang="en-US"/>
              <a:t>なので</a:t>
            </a:r>
            <a:r>
              <a:rPr lang="en-US" altLang="ja-JP"/>
              <a:t>Step2</a:t>
            </a:r>
            <a:r>
              <a:rPr lang="ja-JP" altLang="en-US"/>
              <a:t>へ（解２≠非支配解）</a:t>
            </a:r>
            <a:endParaRPr lang="en-US" altLang="ja-JP"/>
          </a:p>
        </p:txBody>
      </p:sp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214313" y="4071938"/>
            <a:ext cx="8929687" cy="255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（４）Ｓｔｅｐ２：</a:t>
            </a:r>
            <a:r>
              <a:rPr lang="en-US" altLang="ja-JP" dirty="0"/>
              <a:t>j=1,j</a:t>
            </a:r>
            <a:r>
              <a:rPr lang="ja-JP" altLang="en-US" dirty="0"/>
              <a:t>は</a:t>
            </a:r>
            <a:r>
              <a:rPr lang="en-US" altLang="ja-JP" dirty="0" err="1"/>
              <a:t>i</a:t>
            </a:r>
            <a:r>
              <a:rPr lang="ja-JP" altLang="en-US" dirty="0"/>
              <a:t>を支配しない→</a:t>
            </a:r>
            <a:r>
              <a:rPr lang="en-US" altLang="ja-JP" dirty="0"/>
              <a:t>Step3</a:t>
            </a:r>
            <a:r>
              <a:rPr lang="ja-JP" altLang="en-US" dirty="0"/>
              <a:t>により</a:t>
            </a:r>
            <a:r>
              <a:rPr lang="en-US" altLang="ja-JP" dirty="0"/>
              <a:t>j=</a:t>
            </a:r>
            <a:r>
              <a:rPr lang="ja-JP" altLang="en-US" dirty="0"/>
              <a:t>２となって</a:t>
            </a:r>
            <a:r>
              <a:rPr lang="en-US" altLang="ja-JP" dirty="0"/>
              <a:t>Step2</a:t>
            </a:r>
            <a:r>
              <a:rPr lang="ja-JP" altLang="en-US" dirty="0"/>
              <a:t>へ</a:t>
            </a:r>
            <a:endParaRPr lang="en-US" altLang="ja-JP" dirty="0"/>
          </a:p>
          <a:p>
            <a:r>
              <a:rPr lang="ja-JP" altLang="en-US" dirty="0"/>
              <a:t>　　・Ｓｔｅｐ２：</a:t>
            </a:r>
            <a:r>
              <a:rPr lang="en-US" altLang="ja-JP" dirty="0"/>
              <a:t>j=2,j</a:t>
            </a:r>
            <a:r>
              <a:rPr lang="ja-JP" altLang="en-US" dirty="0"/>
              <a:t>は</a:t>
            </a:r>
            <a:r>
              <a:rPr lang="en-US" altLang="ja-JP" dirty="0" err="1"/>
              <a:t>i</a:t>
            </a:r>
            <a:r>
              <a:rPr lang="ja-JP" altLang="en-US" dirty="0"/>
              <a:t>を支配しない→</a:t>
            </a:r>
            <a:r>
              <a:rPr lang="en-US" altLang="ja-JP" dirty="0"/>
              <a:t>Step3</a:t>
            </a:r>
            <a:r>
              <a:rPr lang="ja-JP" altLang="en-US" dirty="0"/>
              <a:t>により</a:t>
            </a:r>
            <a:r>
              <a:rPr lang="en-US" altLang="ja-JP" dirty="0"/>
              <a:t>j=3</a:t>
            </a:r>
            <a:r>
              <a:rPr lang="ja-JP" altLang="en-US" dirty="0"/>
              <a:t>となって</a:t>
            </a:r>
            <a:r>
              <a:rPr lang="en-US" altLang="ja-JP" dirty="0"/>
              <a:t>Step2</a:t>
            </a:r>
            <a:r>
              <a:rPr lang="ja-JP" altLang="en-US" dirty="0"/>
              <a:t>へ</a:t>
            </a:r>
            <a:endParaRPr lang="en-US" altLang="ja-JP" dirty="0"/>
          </a:p>
          <a:p>
            <a:r>
              <a:rPr lang="ja-JP" altLang="en-US" dirty="0"/>
              <a:t>　　・Ｓｔｅｐ２：</a:t>
            </a:r>
            <a:r>
              <a:rPr lang="en-US" altLang="ja-JP" dirty="0"/>
              <a:t>j=3,j</a:t>
            </a:r>
            <a:r>
              <a:rPr lang="ja-JP" altLang="en-US" dirty="0"/>
              <a:t>は</a:t>
            </a:r>
            <a:r>
              <a:rPr lang="en-US" altLang="ja-JP" dirty="0" err="1"/>
              <a:t>i</a:t>
            </a:r>
            <a:r>
              <a:rPr lang="ja-JP" altLang="en-US" dirty="0"/>
              <a:t>を支配しない→</a:t>
            </a:r>
            <a:r>
              <a:rPr lang="en-US" altLang="ja-JP" dirty="0"/>
              <a:t>Step3</a:t>
            </a:r>
            <a:r>
              <a:rPr lang="ja-JP" altLang="en-US" dirty="0"/>
              <a:t>により</a:t>
            </a:r>
            <a:r>
              <a:rPr lang="en-US" altLang="ja-JP" dirty="0"/>
              <a:t>j=4</a:t>
            </a:r>
            <a:r>
              <a:rPr lang="ja-JP" altLang="en-US" dirty="0"/>
              <a:t>となって</a:t>
            </a:r>
            <a:r>
              <a:rPr lang="en-US" altLang="ja-JP" dirty="0"/>
              <a:t>Step2</a:t>
            </a:r>
            <a:r>
              <a:rPr lang="ja-JP" altLang="en-US" dirty="0"/>
              <a:t>へ</a:t>
            </a:r>
            <a:endParaRPr lang="en-US" altLang="ja-JP" dirty="0"/>
          </a:p>
          <a:p>
            <a:r>
              <a:rPr lang="ja-JP" altLang="en-US" dirty="0"/>
              <a:t>　　・Ｓｔｅｐ２：</a:t>
            </a:r>
            <a:r>
              <a:rPr lang="en-US" altLang="ja-JP" dirty="0"/>
              <a:t>j=4,j</a:t>
            </a:r>
            <a:r>
              <a:rPr lang="ja-JP" altLang="en-US" dirty="0"/>
              <a:t>は</a:t>
            </a:r>
            <a:r>
              <a:rPr lang="en-US" altLang="ja-JP" dirty="0" err="1"/>
              <a:t>i</a:t>
            </a:r>
            <a:r>
              <a:rPr lang="ja-JP" altLang="en-US" dirty="0"/>
              <a:t>を支配しない→</a:t>
            </a:r>
            <a:r>
              <a:rPr lang="en-US" altLang="ja-JP" dirty="0"/>
              <a:t>Step3</a:t>
            </a:r>
            <a:r>
              <a:rPr lang="ja-JP" altLang="en-US" dirty="0"/>
              <a:t>により</a:t>
            </a:r>
            <a:r>
              <a:rPr lang="en-US" altLang="ja-JP" dirty="0"/>
              <a:t>j=5</a:t>
            </a:r>
            <a:r>
              <a:rPr lang="ja-JP" altLang="en-US" dirty="0"/>
              <a:t>となって</a:t>
            </a:r>
            <a:r>
              <a:rPr lang="en-US" altLang="ja-JP" dirty="0"/>
              <a:t>Step2</a:t>
            </a:r>
            <a:r>
              <a:rPr lang="ja-JP" altLang="en-US" dirty="0"/>
              <a:t>へ</a:t>
            </a:r>
            <a:endParaRPr lang="en-US" altLang="ja-JP" dirty="0"/>
          </a:p>
          <a:p>
            <a:r>
              <a:rPr lang="ja-JP" altLang="en-US" dirty="0"/>
              <a:t>　　・Ｓｔｅｐ２：</a:t>
            </a:r>
            <a:r>
              <a:rPr lang="en-US" altLang="ja-JP" dirty="0"/>
              <a:t>j=5,j</a:t>
            </a:r>
            <a:r>
              <a:rPr lang="ja-JP" altLang="en-US" dirty="0"/>
              <a:t>は</a:t>
            </a:r>
            <a:r>
              <a:rPr lang="en-US" altLang="ja-JP" dirty="0" err="1"/>
              <a:t>i</a:t>
            </a:r>
            <a:r>
              <a:rPr lang="ja-JP" altLang="en-US" dirty="0"/>
              <a:t>を支配しない→</a:t>
            </a:r>
            <a:r>
              <a:rPr lang="en-US" altLang="ja-JP" dirty="0"/>
              <a:t>Step3</a:t>
            </a:r>
            <a:r>
              <a:rPr lang="ja-JP" altLang="en-US" dirty="0"/>
              <a:t>により</a:t>
            </a:r>
            <a:r>
              <a:rPr lang="en-US" altLang="ja-JP" dirty="0"/>
              <a:t>P</a:t>
            </a:r>
            <a:r>
              <a:rPr lang="en-US" altLang="ja-JP" b="1" dirty="0"/>
              <a:t>’</a:t>
            </a:r>
            <a:r>
              <a:rPr lang="en-US" altLang="ja-JP" dirty="0"/>
              <a:t>={3}</a:t>
            </a:r>
            <a:r>
              <a:rPr lang="ja-JP" altLang="en-US" dirty="0"/>
              <a:t>　（解３＝非支配解）</a:t>
            </a:r>
            <a:endParaRPr lang="en-US" altLang="ja-JP" dirty="0"/>
          </a:p>
          <a:p>
            <a:r>
              <a:rPr lang="ja-JP" altLang="en-US" dirty="0"/>
              <a:t>　　・Ｓｔｅｐ４：</a:t>
            </a:r>
            <a:r>
              <a:rPr lang="en-US" altLang="ja-JP" dirty="0" err="1"/>
              <a:t>i</a:t>
            </a:r>
            <a:r>
              <a:rPr lang="en-US" altLang="ja-JP" dirty="0"/>
              <a:t>=4</a:t>
            </a:r>
            <a:r>
              <a:rPr lang="ja-JP" altLang="en-US" dirty="0"/>
              <a:t>＜</a:t>
            </a:r>
            <a:r>
              <a:rPr lang="en-US" altLang="ja-JP" dirty="0"/>
              <a:t>N</a:t>
            </a:r>
            <a:r>
              <a:rPr lang="ja-JP" altLang="en-US" dirty="0" err="1"/>
              <a:t>なの</a:t>
            </a:r>
            <a:r>
              <a:rPr lang="ja-JP" altLang="en-US" dirty="0"/>
              <a:t>で</a:t>
            </a:r>
            <a:r>
              <a:rPr lang="en-US" altLang="ja-JP" dirty="0"/>
              <a:t>Step2</a:t>
            </a:r>
            <a:r>
              <a:rPr lang="ja-JP" altLang="en-US" dirty="0"/>
              <a:t>へ（解３＝非支配解）</a:t>
            </a:r>
            <a:endParaRPr lang="en-US" altLang="ja-JP" dirty="0"/>
          </a:p>
          <a:p>
            <a:r>
              <a:rPr lang="ja-JP" altLang="en-US" sz="800" dirty="0"/>
              <a:t>　</a:t>
            </a:r>
            <a:endParaRPr lang="en-US" altLang="ja-JP" dirty="0"/>
          </a:p>
          <a:p>
            <a:r>
              <a:rPr lang="ja-JP" altLang="en-US" dirty="0"/>
              <a:t>（５）解４について（２）や（３）と同様にみていくと解４≠非支配解なので</a:t>
            </a:r>
            <a:r>
              <a:rPr lang="en-US" altLang="ja-JP" dirty="0" err="1"/>
              <a:t>i</a:t>
            </a:r>
            <a:r>
              <a:rPr lang="en-US" altLang="ja-JP" dirty="0"/>
              <a:t>=5</a:t>
            </a:r>
            <a:r>
              <a:rPr lang="ja-JP" altLang="en-US" dirty="0"/>
              <a:t>をして</a:t>
            </a:r>
            <a:r>
              <a:rPr lang="en-US" altLang="ja-JP" dirty="0"/>
              <a:t>Step2</a:t>
            </a:r>
            <a:r>
              <a:rPr lang="ja-JP" altLang="en-US" dirty="0"/>
              <a:t>へ</a:t>
            </a:r>
            <a:endParaRPr lang="en-US" altLang="ja-JP" dirty="0"/>
          </a:p>
          <a:p>
            <a:r>
              <a:rPr lang="ja-JP" altLang="en-US" sz="800" dirty="0"/>
              <a:t>　</a:t>
            </a:r>
            <a:endParaRPr lang="en-US" altLang="ja-JP" dirty="0"/>
          </a:p>
          <a:p>
            <a:r>
              <a:rPr lang="ja-JP" altLang="en-US" dirty="0"/>
              <a:t>（６）解５について（４）と同様にみていくと解５＝非支配解なので</a:t>
            </a:r>
            <a:r>
              <a:rPr lang="en-US" altLang="ja-JP" dirty="0"/>
              <a:t>P</a:t>
            </a:r>
            <a:r>
              <a:rPr lang="en-US" altLang="ja-JP" b="1" dirty="0"/>
              <a:t>’</a:t>
            </a:r>
            <a:r>
              <a:rPr lang="en-US" altLang="ja-JP" dirty="0"/>
              <a:t>={3,5}:</a:t>
            </a:r>
            <a:r>
              <a:rPr lang="ja-JP" altLang="en-US" dirty="0"/>
              <a:t>最終的な解</a:t>
            </a:r>
            <a:endParaRPr lang="en-US" altLang="ja-JP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(3)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13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2400" dirty="0" smtClean="0"/>
              <a:t>プロシージャの合計計算量＝</a:t>
            </a:r>
            <a:r>
              <a:rPr lang="en-US" altLang="ja-JP" sz="2400" b="1" dirty="0" smtClean="0"/>
              <a:t>O(MN²)</a:t>
            </a:r>
          </a:p>
          <a:p>
            <a:pPr lvl="1" eaLnBrk="1" hangingPunct="1"/>
            <a:r>
              <a:rPr lang="en-US" altLang="ja-JP" sz="2000" b="1" dirty="0" smtClean="0"/>
              <a:t>Step2</a:t>
            </a:r>
            <a:r>
              <a:rPr lang="ja-JP" altLang="en-US" sz="2000" dirty="0" smtClean="0"/>
              <a:t>では</a:t>
            </a:r>
            <a:r>
              <a:rPr lang="en-US" altLang="ja-JP" sz="2000" b="1" dirty="0" smtClean="0"/>
              <a:t>O(MN)</a:t>
            </a:r>
          </a:p>
          <a:p>
            <a:pPr lvl="2" eaLnBrk="1" hangingPunct="1"/>
            <a:r>
              <a:rPr lang="ja-JP" altLang="en-US" sz="1800" dirty="0" smtClean="0"/>
              <a:t>支配関係を比較する解の数＝</a:t>
            </a:r>
            <a:r>
              <a:rPr lang="en-US" altLang="ja-JP" sz="1800" b="1" dirty="0" smtClean="0"/>
              <a:t>N</a:t>
            </a:r>
          </a:p>
          <a:p>
            <a:pPr lvl="2" eaLnBrk="1" hangingPunct="1"/>
            <a:r>
              <a:rPr lang="ja-JP" altLang="en-US" sz="1800" dirty="0" smtClean="0"/>
              <a:t>１解の最大比較回数＝</a:t>
            </a:r>
            <a:r>
              <a:rPr lang="en-US" altLang="ja-JP" sz="1800" b="1" dirty="0" smtClean="0"/>
              <a:t>M</a:t>
            </a:r>
          </a:p>
          <a:p>
            <a:pPr lvl="1" eaLnBrk="1" hangingPunct="1"/>
            <a:r>
              <a:rPr lang="en-US" altLang="ja-JP" sz="2000" b="1" dirty="0" smtClean="0"/>
              <a:t>Step4</a:t>
            </a:r>
            <a:r>
              <a:rPr lang="ja-JP" altLang="en-US" sz="2000" dirty="0" smtClean="0"/>
              <a:t>は再帰的に</a:t>
            </a:r>
            <a:r>
              <a:rPr lang="en-US" altLang="ja-JP" sz="2000" b="1" dirty="0" smtClean="0"/>
              <a:t>Step2</a:t>
            </a:r>
            <a:r>
              <a:rPr lang="ja-JP" altLang="en-US" sz="2000" dirty="0" smtClean="0"/>
              <a:t>を呼び出す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実質は総当りではないので計算コストは若干理論値より低い</a:t>
            </a:r>
            <a:endParaRPr lang="en-US" altLang="ja-JP" sz="2000" dirty="0" smtClean="0"/>
          </a:p>
        </p:txBody>
      </p:sp>
      <p:pic>
        <p:nvPicPr>
          <p:cNvPr id="6" name="図 4" descr="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06" y="3672408"/>
            <a:ext cx="3847754" cy="306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4139952" y="4554994"/>
            <a:ext cx="45365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dirty="0" smtClean="0"/>
              <a:t>・シミュレーション</a:t>
            </a:r>
            <a:r>
              <a:rPr lang="en-US" altLang="ja-JP" dirty="0"/>
              <a:t>100</a:t>
            </a:r>
            <a:r>
              <a:rPr lang="ja-JP" altLang="en-US" dirty="0"/>
              <a:t>回の平均</a:t>
            </a:r>
            <a:endParaRPr lang="en-US" altLang="ja-JP" dirty="0"/>
          </a:p>
          <a:p>
            <a:r>
              <a:rPr lang="ja-JP" altLang="en-US" dirty="0" smtClean="0"/>
              <a:t>・</a:t>
            </a:r>
            <a:r>
              <a:rPr lang="en-US" altLang="ja-JP" dirty="0" smtClean="0"/>
              <a:t>pop </a:t>
            </a:r>
            <a:r>
              <a:rPr lang="en-US" altLang="ja-JP" dirty="0"/>
              <a:t>size</a:t>
            </a:r>
            <a:r>
              <a:rPr lang="ja-JP" altLang="en-US" dirty="0"/>
              <a:t>に従って計算量は多項式的に増加</a:t>
            </a:r>
            <a:endParaRPr lang="en-US" altLang="ja-JP" dirty="0"/>
          </a:p>
          <a:p>
            <a:r>
              <a:rPr lang="ja-JP" altLang="en-US" dirty="0"/>
              <a:t>・Ｍの増加⇒パレート最適面が高次元と</a:t>
            </a:r>
            <a:r>
              <a:rPr lang="ja-JP" altLang="en-US" dirty="0" smtClean="0"/>
              <a:t>なる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/>
              <a:t>M=3</a:t>
            </a:r>
            <a:r>
              <a:rPr lang="ja-JP" altLang="en-US" dirty="0"/>
              <a:t>なら</a:t>
            </a:r>
            <a:r>
              <a:rPr lang="en-US" altLang="ja-JP" dirty="0"/>
              <a:t>3</a:t>
            </a:r>
            <a:r>
              <a:rPr lang="ja-JP" altLang="en-US" dirty="0"/>
              <a:t>次元）</a:t>
            </a:r>
            <a:endParaRPr lang="en-US" altLang="ja-JP" dirty="0"/>
          </a:p>
          <a:p>
            <a:r>
              <a:rPr lang="ja-JP" altLang="en-US" dirty="0"/>
              <a:t>・多くの問題ではＭは</a:t>
            </a:r>
            <a:r>
              <a:rPr lang="ja-JP" altLang="en-US" dirty="0" smtClean="0"/>
              <a:t>固定</a:t>
            </a:r>
            <a:endParaRPr lang="en-US" altLang="ja-JP" dirty="0" smtClean="0"/>
          </a:p>
          <a:p>
            <a:r>
              <a:rPr lang="ja-JP" altLang="en-US" dirty="0" smtClean="0"/>
              <a:t>→Ｎ</a:t>
            </a:r>
            <a:r>
              <a:rPr lang="ja-JP" altLang="en-US" dirty="0"/>
              <a:t>への依存の方が重要</a:t>
            </a:r>
            <a:endParaRPr lang="en-US" altLang="ja-JP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(4)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ja-JP" sz="2400" dirty="0" smtClean="0"/>
              <a:t>Approach 2: Continuously Update</a:t>
            </a:r>
          </a:p>
          <a:p>
            <a:pPr lvl="1" eaLnBrk="1" hangingPunct="1"/>
            <a:r>
              <a:rPr lang="en-US" altLang="ja-JP" sz="2000" dirty="0" smtClean="0"/>
              <a:t>better bookkeeping</a:t>
            </a:r>
            <a:r>
              <a:rPr lang="ja-JP" altLang="en-US" sz="2000" dirty="0" smtClean="0"/>
              <a:t>によって、</a:t>
            </a:r>
            <a:r>
              <a:rPr lang="en-US" altLang="ja-JP" sz="2000" dirty="0" smtClean="0"/>
              <a:t>Approach1</a:t>
            </a:r>
            <a:r>
              <a:rPr lang="ja-JP" altLang="en-US" sz="2000" dirty="0" smtClean="0"/>
              <a:t>より高速に計算</a:t>
            </a:r>
            <a:endParaRPr lang="en-US" altLang="ja-JP" sz="2000" dirty="0" smtClean="0"/>
          </a:p>
          <a:p>
            <a:pPr lvl="1" eaLnBrk="1" hangingPunct="1"/>
            <a:endParaRPr lang="en-US" altLang="ja-JP" sz="2000" dirty="0" smtClean="0"/>
          </a:p>
          <a:p>
            <a:pPr eaLnBrk="1" hangingPunct="1"/>
            <a:r>
              <a:rPr lang="ja-JP" altLang="en-US" sz="2200" dirty="0" smtClean="0"/>
              <a:t>手順</a:t>
            </a:r>
            <a:endParaRPr lang="en-US" altLang="ja-JP" sz="2200" dirty="0" smtClean="0"/>
          </a:p>
          <a:p>
            <a:pPr lvl="1" eaLnBrk="1" hangingPunct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非支配集合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’={1}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で初期化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Step2: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j=1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にセット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Step3: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と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中の要素</a:t>
            </a:r>
            <a:r>
              <a:rPr lang="en-US" altLang="ja-JP" sz="20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の支配関係を比較</a:t>
            </a: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Step4: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が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を支配するとき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3" eaLnBrk="1" hangingPunct="1"/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’=</a:t>
            </a: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＼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’(j)}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　（</a:t>
            </a: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から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番目の要素を削除）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/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&lt;|</a:t>
            </a: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’|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のとき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j=j+1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をして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Step3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へ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4" eaLnBrk="1" hangingPunct="1"/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≧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’|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のとき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Step5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へ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eaLnBrk="1" hangingPunct="1"/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が</a:t>
            </a:r>
            <a:r>
              <a:rPr lang="en-US" altLang="ja-JP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を支配するとき</a:t>
            </a:r>
            <a:r>
              <a:rPr lang="en-US" altLang="ja-JP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=i+1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をして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Step2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へ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Step5: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’=</a:t>
            </a:r>
            <a:r>
              <a:rPr lang="en-US" altLang="ja-JP" sz="20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∪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ja-JP" sz="20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lvl="2" eaLnBrk="1" hangingPunct="1"/>
            <a:r>
              <a:rPr lang="en-US" altLang="ja-JP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&lt;N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なら</a:t>
            </a:r>
            <a:r>
              <a:rPr lang="en-US" altLang="ja-JP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=i+1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をして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Step2</a:t>
            </a:r>
          </a:p>
          <a:p>
            <a:pPr lvl="2" eaLnBrk="1" hangingPunct="1"/>
            <a:r>
              <a:rPr lang="en-US" altLang="ja-JP" sz="1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1800" i="1" dirty="0" smtClean="0">
                <a:latin typeface="Times New Roman" pitchFamily="18" charset="0"/>
                <a:cs typeface="Times New Roman" pitchFamily="18" charset="0"/>
              </a:rPr>
              <a:t>≧</a:t>
            </a:r>
            <a:r>
              <a:rPr lang="en-US" altLang="ja-JP" sz="18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なら終了、非支配解集合</a:t>
            </a:r>
            <a:r>
              <a:rPr lang="en-US" altLang="ja-JP" sz="1800" b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18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ja-JP" altLang="en-US" sz="1800" dirty="0" smtClean="0">
                <a:latin typeface="Times New Roman" pitchFamily="18" charset="0"/>
                <a:cs typeface="Times New Roman" pitchFamily="18" charset="0"/>
              </a:rPr>
              <a:t>を得る</a:t>
            </a: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(5)</a:t>
            </a:r>
            <a:endParaRPr kumimoji="1" lang="ja-JP" altLang="en-US" b="1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pic>
        <p:nvPicPr>
          <p:cNvPr id="5" name="コンテンツ プレースホルダ 12" descr="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714500"/>
            <a:ext cx="28384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914400" y="1447800"/>
            <a:ext cx="777240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実行例（Ｎ＝５</a:t>
            </a:r>
            <a:r>
              <a:rPr kumimoji="1" lang="en-US" altLang="ja-JP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Ｐ＝</a:t>
            </a:r>
            <a:r>
              <a:rPr kumimoji="1" lang="en-US" altLang="ja-JP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1,2,3,4,5}</a:t>
            </a:r>
            <a:r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en-US" altLang="ja-JP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3071813" y="1785938"/>
            <a:ext cx="5357812" cy="275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（１）Ｓｔｅｐ１：</a:t>
            </a:r>
            <a:r>
              <a:rPr lang="en-US" altLang="ja-JP"/>
              <a:t>P’={1} , i=2 </a:t>
            </a:r>
          </a:p>
          <a:p>
            <a:r>
              <a:rPr lang="ja-JP" altLang="en-US" sz="600"/>
              <a:t>　</a:t>
            </a:r>
            <a:endParaRPr lang="en-US" altLang="ja-JP"/>
          </a:p>
          <a:p>
            <a:r>
              <a:rPr lang="ja-JP" altLang="en-US"/>
              <a:t>（２）Ｓｔｅｐ２：</a:t>
            </a:r>
            <a:r>
              <a:rPr lang="en-US" altLang="ja-JP"/>
              <a:t>j=1</a:t>
            </a:r>
            <a:r>
              <a:rPr lang="ja-JP" altLang="en-US"/>
              <a:t>（示す先は解１）</a:t>
            </a:r>
            <a:endParaRPr lang="en-US" altLang="ja-JP"/>
          </a:p>
          <a:p>
            <a:r>
              <a:rPr lang="ja-JP" altLang="en-US"/>
              <a:t>　　・Ｓｔｅｐ３：</a:t>
            </a:r>
            <a:r>
              <a:rPr lang="en-US" altLang="ja-JP"/>
              <a:t>i </a:t>
            </a:r>
            <a:r>
              <a:rPr lang="ja-JP" altLang="en-US"/>
              <a:t>と</a:t>
            </a:r>
            <a:r>
              <a:rPr lang="en-US" altLang="ja-JP"/>
              <a:t>P’</a:t>
            </a:r>
            <a:r>
              <a:rPr lang="ja-JP" altLang="en-US"/>
              <a:t>の要素（</a:t>
            </a:r>
            <a:r>
              <a:rPr lang="en-US" altLang="ja-JP"/>
              <a:t>j=1</a:t>
            </a:r>
            <a:r>
              <a:rPr lang="ja-JP" altLang="en-US"/>
              <a:t>のみ）を比較：</a:t>
            </a:r>
            <a:r>
              <a:rPr lang="en-US" altLang="ja-JP"/>
              <a:t>j</a:t>
            </a:r>
            <a:r>
              <a:rPr lang="ja-JP" altLang="en-US"/>
              <a:t>     </a:t>
            </a:r>
            <a:r>
              <a:rPr lang="en-US" altLang="ja-JP"/>
              <a:t>i</a:t>
            </a:r>
          </a:p>
          <a:p>
            <a:r>
              <a:rPr lang="ja-JP" altLang="en-US"/>
              <a:t>　　・Ｓｔｅｐ４：</a:t>
            </a:r>
            <a:r>
              <a:rPr lang="en-US" altLang="ja-JP"/>
              <a:t>i=3</a:t>
            </a:r>
            <a:r>
              <a:rPr lang="ja-JP" altLang="en-US"/>
              <a:t>にして</a:t>
            </a:r>
            <a:r>
              <a:rPr lang="en-US" altLang="ja-JP"/>
              <a:t>Step2</a:t>
            </a:r>
            <a:r>
              <a:rPr lang="ja-JP" altLang="en-US"/>
              <a:t>へ（解２≠非支配解）</a:t>
            </a:r>
            <a:endParaRPr lang="en-US" altLang="ja-JP" sz="800"/>
          </a:p>
          <a:p>
            <a:r>
              <a:rPr lang="ja-JP" altLang="en-US" sz="500"/>
              <a:t>　</a:t>
            </a:r>
            <a:endParaRPr lang="en-US" altLang="ja-JP" sz="500"/>
          </a:p>
          <a:p>
            <a:r>
              <a:rPr lang="ja-JP" altLang="en-US"/>
              <a:t>（３）Ｓｔｅｐ２：</a:t>
            </a:r>
            <a:r>
              <a:rPr lang="en-US" altLang="ja-JP"/>
              <a:t>j=</a:t>
            </a:r>
            <a:r>
              <a:rPr lang="ja-JP" altLang="en-US"/>
              <a:t>１（示す先は解１）</a:t>
            </a:r>
            <a:endParaRPr lang="en-US" altLang="ja-JP"/>
          </a:p>
          <a:p>
            <a:r>
              <a:rPr lang="ja-JP" altLang="en-US"/>
              <a:t>　　・Ｓｔｅｐ３：</a:t>
            </a:r>
            <a:r>
              <a:rPr lang="en-US" altLang="ja-JP"/>
              <a:t>i </a:t>
            </a:r>
            <a:r>
              <a:rPr lang="ja-JP" altLang="en-US"/>
              <a:t>と</a:t>
            </a:r>
            <a:r>
              <a:rPr lang="en-US" altLang="ja-JP"/>
              <a:t>P’</a:t>
            </a:r>
            <a:r>
              <a:rPr lang="ja-JP" altLang="en-US"/>
              <a:t>の要素（</a:t>
            </a:r>
            <a:r>
              <a:rPr lang="en-US" altLang="ja-JP"/>
              <a:t>j=1</a:t>
            </a:r>
            <a:r>
              <a:rPr lang="ja-JP" altLang="en-US"/>
              <a:t>のみ）を比較：</a:t>
            </a:r>
            <a:r>
              <a:rPr lang="en-US" altLang="ja-JP"/>
              <a:t>i</a:t>
            </a:r>
            <a:r>
              <a:rPr lang="ja-JP" altLang="en-US"/>
              <a:t>     </a:t>
            </a:r>
            <a:r>
              <a:rPr lang="en-US" altLang="ja-JP"/>
              <a:t>j</a:t>
            </a:r>
          </a:p>
          <a:p>
            <a:r>
              <a:rPr lang="ja-JP" altLang="en-US"/>
              <a:t>　　・Ｓｔｅｐ４：</a:t>
            </a:r>
            <a:r>
              <a:rPr lang="en-US" altLang="ja-JP"/>
              <a:t>P’=Φ , |P’|</a:t>
            </a:r>
            <a:r>
              <a:rPr lang="ja-JP" altLang="en-US"/>
              <a:t>≧</a:t>
            </a:r>
            <a:r>
              <a:rPr lang="en-US" altLang="ja-JP"/>
              <a:t>j </a:t>
            </a:r>
            <a:r>
              <a:rPr lang="ja-JP" altLang="en-US"/>
              <a:t>なので</a:t>
            </a:r>
            <a:r>
              <a:rPr lang="en-US" altLang="ja-JP"/>
              <a:t>Step5</a:t>
            </a:r>
            <a:r>
              <a:rPr lang="ja-JP" altLang="en-US"/>
              <a:t>へ</a:t>
            </a:r>
            <a:endParaRPr lang="en-US" altLang="ja-JP"/>
          </a:p>
          <a:p>
            <a:r>
              <a:rPr lang="ja-JP" altLang="en-US"/>
              <a:t>　　・Ｓｔｅｐ５：</a:t>
            </a:r>
            <a:r>
              <a:rPr lang="en-US" altLang="ja-JP"/>
              <a:t>P’={3} , </a:t>
            </a:r>
            <a:r>
              <a:rPr lang="ja-JP" altLang="en-US"/>
              <a:t>（解３＝非支配解）</a:t>
            </a:r>
            <a:endParaRPr lang="en-US" altLang="ja-JP"/>
          </a:p>
          <a:p>
            <a:r>
              <a:rPr lang="en-US" altLang="ja-JP"/>
              <a:t>	</a:t>
            </a:r>
            <a:r>
              <a:rPr lang="ja-JP" altLang="en-US"/>
              <a:t>　　 </a:t>
            </a:r>
            <a:r>
              <a:rPr lang="en-US" altLang="ja-JP"/>
              <a:t>i</a:t>
            </a:r>
            <a:r>
              <a:rPr lang="ja-JP" altLang="en-US"/>
              <a:t>＜</a:t>
            </a:r>
            <a:r>
              <a:rPr lang="en-US" altLang="ja-JP"/>
              <a:t>N </a:t>
            </a:r>
            <a:r>
              <a:rPr lang="ja-JP" altLang="en-US"/>
              <a:t>なので</a:t>
            </a:r>
            <a:r>
              <a:rPr lang="en-US" altLang="ja-JP"/>
              <a:t>i=4</a:t>
            </a:r>
            <a:r>
              <a:rPr lang="ja-JP" altLang="en-US"/>
              <a:t>にして</a:t>
            </a:r>
            <a:r>
              <a:rPr lang="en-US" altLang="ja-JP"/>
              <a:t>Step2</a:t>
            </a:r>
            <a:r>
              <a:rPr lang="ja-JP" altLang="en-US"/>
              <a:t>へ</a:t>
            </a:r>
            <a:endParaRPr lang="en-US" altLang="ja-JP"/>
          </a:p>
        </p:txBody>
      </p:sp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214313" y="4500563"/>
            <a:ext cx="8929687" cy="215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/>
              <a:t>（４）Ｓｔｅｐ２：</a:t>
            </a:r>
            <a:r>
              <a:rPr lang="en-US" altLang="ja-JP" dirty="0"/>
              <a:t>j=1</a:t>
            </a:r>
            <a:r>
              <a:rPr lang="ja-JP" altLang="en-US" dirty="0"/>
              <a:t>（示す先は解３）</a:t>
            </a:r>
            <a:endParaRPr lang="en-US" altLang="ja-JP" dirty="0"/>
          </a:p>
          <a:p>
            <a:r>
              <a:rPr lang="ja-JP" altLang="en-US" dirty="0"/>
              <a:t>　　・Ｓｔｅｐ３：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と</a:t>
            </a:r>
            <a:r>
              <a:rPr lang="en-US" altLang="ja-JP" dirty="0"/>
              <a:t>P’</a:t>
            </a:r>
            <a:r>
              <a:rPr lang="ja-JP" altLang="en-US" dirty="0"/>
              <a:t>の要素（</a:t>
            </a:r>
            <a:r>
              <a:rPr lang="en-US" altLang="ja-JP" dirty="0"/>
              <a:t>j=1</a:t>
            </a:r>
            <a:r>
              <a:rPr lang="ja-JP" altLang="en-US" dirty="0"/>
              <a:t>のみ）を比較：</a:t>
            </a:r>
            <a:r>
              <a:rPr lang="en-US" altLang="ja-JP" dirty="0"/>
              <a:t>j</a:t>
            </a:r>
            <a:r>
              <a:rPr lang="ja-JP" altLang="en-US" dirty="0"/>
              <a:t>    </a:t>
            </a:r>
            <a:r>
              <a:rPr lang="en-US" altLang="ja-JP" dirty="0" err="1"/>
              <a:t>i</a:t>
            </a:r>
            <a:endParaRPr lang="en-US" altLang="ja-JP" dirty="0"/>
          </a:p>
          <a:p>
            <a:r>
              <a:rPr lang="ja-JP" altLang="en-US" dirty="0"/>
              <a:t>　　・Ｓｔｅｐ４：</a:t>
            </a:r>
            <a:r>
              <a:rPr lang="en-US" altLang="ja-JP" dirty="0" err="1"/>
              <a:t>i</a:t>
            </a:r>
            <a:r>
              <a:rPr lang="en-US" altLang="ja-JP" dirty="0"/>
              <a:t>=5</a:t>
            </a:r>
            <a:r>
              <a:rPr lang="ja-JP" altLang="en-US" dirty="0"/>
              <a:t>にして</a:t>
            </a:r>
            <a:r>
              <a:rPr lang="en-US" altLang="ja-JP" dirty="0"/>
              <a:t>Step2</a:t>
            </a:r>
            <a:r>
              <a:rPr lang="ja-JP" altLang="en-US" dirty="0"/>
              <a:t>へ（解４≠非支配解）</a:t>
            </a:r>
            <a:endParaRPr lang="en-US" altLang="ja-JP" sz="800" dirty="0"/>
          </a:p>
          <a:p>
            <a:r>
              <a:rPr lang="ja-JP" altLang="en-US" sz="800" dirty="0"/>
              <a:t>　</a:t>
            </a:r>
            <a:endParaRPr lang="en-US" altLang="ja-JP" sz="800" dirty="0"/>
          </a:p>
          <a:p>
            <a:r>
              <a:rPr lang="ja-JP" altLang="en-US" dirty="0"/>
              <a:t>（５）Ｓｔｅｐ２：</a:t>
            </a:r>
            <a:r>
              <a:rPr lang="en-US" altLang="ja-JP" dirty="0"/>
              <a:t>j=</a:t>
            </a:r>
            <a:r>
              <a:rPr lang="ja-JP" altLang="en-US" dirty="0"/>
              <a:t>１（示す先は解３）</a:t>
            </a:r>
            <a:endParaRPr lang="en-US" altLang="ja-JP" dirty="0"/>
          </a:p>
          <a:p>
            <a:r>
              <a:rPr lang="ja-JP" altLang="en-US" dirty="0"/>
              <a:t>　　・Ｓｔｅｐ３：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と</a:t>
            </a:r>
            <a:r>
              <a:rPr lang="en-US" altLang="ja-JP" dirty="0"/>
              <a:t>P’</a:t>
            </a:r>
            <a:r>
              <a:rPr lang="ja-JP" altLang="en-US" dirty="0"/>
              <a:t>の要素（</a:t>
            </a:r>
            <a:r>
              <a:rPr lang="en-US" altLang="ja-JP" dirty="0"/>
              <a:t>j=1</a:t>
            </a:r>
            <a:r>
              <a:rPr lang="ja-JP" altLang="en-US" dirty="0"/>
              <a:t>のみ）を比較：互いに支配し合わないので</a:t>
            </a:r>
            <a:r>
              <a:rPr lang="en-US" altLang="ja-JP" dirty="0"/>
              <a:t>Step5</a:t>
            </a:r>
            <a:r>
              <a:rPr lang="ja-JP" altLang="en-US" dirty="0"/>
              <a:t>へ</a:t>
            </a:r>
            <a:endParaRPr lang="en-US" altLang="ja-JP" dirty="0"/>
          </a:p>
          <a:p>
            <a:r>
              <a:rPr lang="ja-JP" altLang="en-US" dirty="0"/>
              <a:t>　　・Ｓｔｅｐ５：</a:t>
            </a:r>
            <a:r>
              <a:rPr lang="en-US" altLang="ja-JP" dirty="0"/>
              <a:t>P’={3,5} , </a:t>
            </a:r>
            <a:r>
              <a:rPr lang="ja-JP" altLang="en-US" dirty="0"/>
              <a:t>（解５＝非支配解）</a:t>
            </a:r>
            <a:endParaRPr lang="en-US" altLang="ja-JP" dirty="0"/>
          </a:p>
          <a:p>
            <a:r>
              <a:rPr lang="en-US" altLang="ja-JP" dirty="0"/>
              <a:t>	</a:t>
            </a:r>
            <a:r>
              <a:rPr lang="ja-JP" altLang="en-US" dirty="0"/>
              <a:t>　　 </a:t>
            </a:r>
            <a:r>
              <a:rPr lang="en-US" altLang="ja-JP" dirty="0" err="1"/>
              <a:t>i</a:t>
            </a:r>
            <a:r>
              <a:rPr lang="ja-JP" altLang="en-US" dirty="0"/>
              <a:t>≧</a:t>
            </a:r>
            <a:r>
              <a:rPr lang="en-US" altLang="ja-JP" dirty="0"/>
              <a:t>N </a:t>
            </a:r>
            <a:r>
              <a:rPr lang="ja-JP" altLang="en-US" dirty="0" err="1"/>
              <a:t>なので</a:t>
            </a:r>
            <a:r>
              <a:rPr lang="ja-JP" altLang="en-US" dirty="0"/>
              <a:t>終了、非支配集合は</a:t>
            </a:r>
            <a:r>
              <a:rPr lang="en-US" altLang="ja-JP" dirty="0"/>
              <a:t>P’={3,5}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7429500" y="2428875"/>
          <a:ext cx="231775" cy="357188"/>
        </p:xfrm>
        <a:graphic>
          <a:graphicData uri="http://schemas.openxmlformats.org/presentationml/2006/ole">
            <p:oleObj spid="_x0000_s28674" name="数式" r:id="rId4" imgW="139680" imgH="21564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7429500" y="3286125"/>
          <a:ext cx="231775" cy="357188"/>
        </p:xfrm>
        <a:graphic>
          <a:graphicData uri="http://schemas.openxmlformats.org/presentationml/2006/ole">
            <p:oleObj spid="_x0000_s28675" name="数式" r:id="rId5" imgW="139680" imgH="21564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4500563" y="4786313"/>
          <a:ext cx="214312" cy="331787"/>
        </p:xfrm>
        <a:graphic>
          <a:graphicData uri="http://schemas.openxmlformats.org/presentationml/2006/ole">
            <p:oleObj spid="_x0000_s28676" name="数式" r:id="rId6" imgW="1396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(6)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pic>
        <p:nvPicPr>
          <p:cNvPr id="5" name="図 4" descr="5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861048"/>
            <a:ext cx="3600400" cy="287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13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2400" dirty="0" smtClean="0"/>
              <a:t>プロシージャの合計計算量＝</a:t>
            </a:r>
            <a:r>
              <a:rPr lang="en-US" altLang="ja-JP" sz="2400" b="1" dirty="0" smtClean="0"/>
              <a:t>O(MN²)</a:t>
            </a:r>
          </a:p>
          <a:p>
            <a:pPr lvl="1" eaLnBrk="1" hangingPunct="1"/>
            <a:r>
              <a:rPr lang="ja-JP" altLang="en-US" sz="2000" dirty="0" smtClean="0"/>
              <a:t>比較回数は</a:t>
            </a:r>
            <a:r>
              <a:rPr lang="en-US" altLang="ja-JP" sz="2000" b="1" dirty="0" smtClean="0"/>
              <a:t>1+2+…+N=N(N-1)/2</a:t>
            </a:r>
            <a:r>
              <a:rPr lang="ja-JP" altLang="en-US" sz="2000" b="1" dirty="0" smtClean="0"/>
              <a:t> </a:t>
            </a:r>
            <a:endParaRPr lang="en-US" altLang="ja-JP" sz="2000" dirty="0" smtClean="0"/>
          </a:p>
          <a:p>
            <a:pPr lvl="2" eaLnBrk="1" hangingPunct="1"/>
            <a:r>
              <a:rPr lang="ja-JP" altLang="en-US" sz="1800" dirty="0" smtClean="0"/>
              <a:t>２番目の解が</a:t>
            </a:r>
            <a:r>
              <a:rPr lang="en-US" altLang="ja-JP" sz="1800" b="1" dirty="0" smtClean="0"/>
              <a:t>P’</a:t>
            </a:r>
            <a:r>
              <a:rPr lang="ja-JP" altLang="en-US" sz="1800" dirty="0" smtClean="0"/>
              <a:t>の要素（１つだけ）と比較される</a:t>
            </a:r>
            <a:endParaRPr lang="en-US" altLang="ja-JP" sz="1800" b="1" dirty="0" smtClean="0"/>
          </a:p>
          <a:p>
            <a:pPr lvl="2" eaLnBrk="1" hangingPunct="1"/>
            <a:r>
              <a:rPr lang="ja-JP" altLang="en-US" sz="1800" dirty="0" smtClean="0"/>
              <a:t>３番目の解は</a:t>
            </a:r>
            <a:r>
              <a:rPr lang="en-US" altLang="ja-JP" sz="1800" b="1" dirty="0" smtClean="0"/>
              <a:t>P’</a:t>
            </a:r>
            <a:r>
              <a:rPr lang="ja-JP" altLang="en-US" sz="1800" dirty="0" smtClean="0"/>
              <a:t>の要素（最大で２つ）と比較される・・・</a:t>
            </a:r>
            <a:endParaRPr lang="en-US" altLang="ja-JP" sz="1800" dirty="0" smtClean="0"/>
          </a:p>
          <a:p>
            <a:pPr lvl="1" eaLnBrk="1" hangingPunct="1"/>
            <a:r>
              <a:rPr lang="en-US" altLang="ja-JP" sz="2000" b="1" dirty="0" smtClean="0"/>
              <a:t>P’</a:t>
            </a:r>
            <a:r>
              <a:rPr lang="ja-JP" altLang="en-US" sz="2000" dirty="0" smtClean="0"/>
              <a:t>の要素数は常に増えるわけではない</a:t>
            </a:r>
            <a:endParaRPr lang="en-US" altLang="ja-JP" sz="2000" dirty="0" smtClean="0"/>
          </a:p>
          <a:p>
            <a:pPr lvl="2">
              <a:buNone/>
            </a:pPr>
            <a:r>
              <a:rPr lang="ja-JP" altLang="en-US" sz="1600" dirty="0" smtClean="0"/>
              <a:t>→実際の計算量は理論値より少なくなる</a:t>
            </a:r>
            <a:endParaRPr lang="en-US" altLang="ja-JP" sz="1600" dirty="0" smtClean="0"/>
          </a:p>
        </p:txBody>
      </p:sp>
      <p:sp>
        <p:nvSpPr>
          <p:cNvPr id="7" name="テキスト ボックス 5"/>
          <p:cNvSpPr txBox="1">
            <a:spLocks noChangeArrowheads="1"/>
          </p:cNvSpPr>
          <p:nvPr/>
        </p:nvSpPr>
        <p:spPr bwMode="auto">
          <a:xfrm>
            <a:off x="4143375" y="4714875"/>
            <a:ext cx="3429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dirty="0">
                <a:sym typeface="Wingdings" pitchFamily="2" charset="2"/>
              </a:rPr>
              <a:t>・</a:t>
            </a: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>
                <a:sym typeface="Wingdings" pitchFamily="2" charset="2"/>
              </a:rPr>
              <a:t>より比較回数の平均は少ない</a:t>
            </a:r>
            <a:endParaRPr lang="en-US" altLang="ja-JP" dirty="0">
              <a:sym typeface="Wingdings" pitchFamily="2" charset="2"/>
            </a:endParaRPr>
          </a:p>
          <a:p>
            <a:r>
              <a:rPr lang="ja-JP" altLang="en-US" dirty="0">
                <a:sym typeface="Wingdings" pitchFamily="2" charset="2"/>
              </a:rPr>
              <a:t>・傾きは</a:t>
            </a:r>
            <a:r>
              <a:rPr lang="en-US" altLang="ja-JP" dirty="0">
                <a:sym typeface="Wingdings" pitchFamily="2" charset="2"/>
              </a:rPr>
              <a:t>(1)</a:t>
            </a:r>
            <a:r>
              <a:rPr lang="ja-JP" altLang="en-US" dirty="0" smtClean="0">
                <a:sym typeface="Wingdings" pitchFamily="2" charset="2"/>
              </a:rPr>
              <a:t>とほぼ一致</a:t>
            </a:r>
            <a:endParaRPr lang="en-US" altLang="ja-JP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(7)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32048" y="1412777"/>
            <a:ext cx="8964488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Approach 3</a:t>
            </a:r>
            <a:r>
              <a:rPr kumimoji="1" lang="ja-JP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1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Kung et al.’s Efficient</a:t>
            </a:r>
            <a:r>
              <a:rPr kumimoji="1" lang="en-US" altLang="ja-JP" sz="2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Method</a:t>
            </a:r>
            <a:endParaRPr kumimoji="1" lang="en-US" altLang="ja-JP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第１目的関数の重要度で</a:t>
            </a:r>
            <a:r>
              <a:rPr lang="en-US" altLang="ja-JP" sz="2400" dirty="0" smtClean="0"/>
              <a:t>population</a:t>
            </a:r>
            <a:r>
              <a:rPr lang="ja-JP" altLang="en-US" sz="2400" dirty="0" smtClean="0"/>
              <a:t>内の要素</a:t>
            </a:r>
            <a:r>
              <a:rPr kumimoji="1" lang="ja-JP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を降順にソート</a:t>
            </a:r>
            <a:endParaRPr kumimoji="1" lang="en-US" altLang="ja-JP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トップ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0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ボトム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：再帰的に二分される</a:t>
            </a:r>
            <a:endParaRPr kumimoji="1" lang="en-US" altLang="ja-JP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のどの要素にも支配されない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の要素は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にマージ</a:t>
            </a:r>
            <a:endParaRPr kumimoji="1" lang="en-US" altLang="ja-JP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マージと支配関係比較はボトムアップに実行</a:t>
            </a:r>
            <a:endParaRPr kumimoji="1" lang="en-US" altLang="ja-JP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indent="-285750">
              <a:spcBef>
                <a:spcPct val="20000"/>
              </a:spcBef>
            </a:pPr>
            <a:r>
              <a:rPr lang="ja-JP" altLang="en-US" sz="2400" dirty="0" smtClean="0"/>
              <a:t>手順</a:t>
            </a:r>
            <a:r>
              <a:rPr kumimoji="1" lang="ja-JP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1" lang="en-US" altLang="ja-JP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</a:t>
            </a:r>
            <a:r>
              <a:rPr kumimoji="1" lang="ja-JP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の実行結果が非支配集合）</a:t>
            </a:r>
            <a:endParaRPr kumimoji="1" lang="en-US" altLang="ja-JP" sz="24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Step1:population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を第１目的関数値で降順にソートし、</a:t>
            </a:r>
            <a:endParaRPr kumimoji="1" lang="en-US" altLang="ja-JP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　　　 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size </a:t>
            </a:r>
            <a:r>
              <a:rPr kumimoji="1" lang="en-US" altLang="ja-JP" sz="200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の 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population 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として名付ける</a:t>
            </a:r>
            <a:endParaRPr kumimoji="1" lang="en-US" altLang="ja-JP" sz="20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Step2:|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|=1</a:t>
            </a:r>
            <a:r>
              <a:rPr kumimoji="1" lang="ja-JP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のとき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Front(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sz="2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ja-JP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en-US" altLang="ja-JP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|</a:t>
            </a:r>
            <a:r>
              <a:rPr kumimoji="1" lang="ja-JP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≠</a:t>
            </a:r>
            <a:r>
              <a:rPr kumimoji="1" lang="en-US" altLang="ja-JP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ja-JP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なら                                  </a:t>
            </a:r>
            <a:r>
              <a:rPr kumimoji="1" lang="en-US" altLang="ja-JP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各々が要素１になるまで再帰的に二分する</a:t>
            </a:r>
            <a:endParaRPr kumimoji="1" lang="en-US" altLang="ja-JP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ja-JP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の</a:t>
            </a:r>
            <a:r>
              <a:rPr kumimoji="1" lang="en-US" altLang="ja-JP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ja-JP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番目の解が</a:t>
            </a:r>
            <a:r>
              <a:rPr kumimoji="1" lang="en-US" altLang="ja-JP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ja-JP" altLang="en-US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のいずれの要素にも支配されないとき</a:t>
            </a:r>
            <a:endParaRPr kumimoji="1" lang="en-US" altLang="ja-JP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ja-JP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マージ集合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  <a:r>
              <a:rPr kumimoji="1" lang="en-US" altLang="ja-JP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1" lang="en-US" altLang="ja-JP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{</a:t>
            </a:r>
            <a:r>
              <a:rPr kumimoji="1" lang="en-US" altLang="ja-JP" sz="1600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1" lang="en-US" altLang="ja-JP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1" lang="ja-JP" altLang="en-US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を生成し、</a:t>
            </a:r>
            <a:r>
              <a:rPr kumimoji="1" lang="en-US" altLang="ja-JP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Front(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)=</a:t>
            </a:r>
            <a:r>
              <a:rPr kumimoji="1" lang="en-US" altLang="ja-JP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1" lang="en-US" altLang="ja-JP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2699792" y="4725144"/>
          <a:ext cx="4956001" cy="500063"/>
        </p:xfrm>
        <a:graphic>
          <a:graphicData uri="http://schemas.openxmlformats.org/presentationml/2006/ole">
            <p:oleObj spid="_x0000_s29698" name="数式" r:id="rId3" imgW="3085920" imgH="330120" progId="Equation.3">
              <p:embed/>
            </p:oleObj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(8)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pic>
        <p:nvPicPr>
          <p:cNvPr id="5" name="コンテンツ プレースホルダ 12" descr="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3" y="1714500"/>
            <a:ext cx="28384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13"/>
          </a:xfrm>
        </p:spPr>
        <p:txBody>
          <a:bodyPr/>
          <a:lstStyle/>
          <a:p>
            <a:pPr eaLnBrk="1" hangingPunct="1"/>
            <a:r>
              <a:rPr lang="ja-JP" altLang="en-US" sz="2000" smtClean="0"/>
              <a:t>実行例（Ｎ＝５</a:t>
            </a:r>
            <a:r>
              <a:rPr lang="en-US" altLang="ja-JP" sz="2000" smtClean="0"/>
              <a:t>,</a:t>
            </a:r>
            <a:r>
              <a:rPr lang="ja-JP" altLang="en-US" sz="2000" smtClean="0"/>
              <a:t>Ｐ＝</a:t>
            </a:r>
            <a:r>
              <a:rPr lang="en-US" altLang="ja-JP" sz="2000" smtClean="0"/>
              <a:t>{</a:t>
            </a:r>
            <a:r>
              <a:rPr lang="ja-JP" altLang="en-US" sz="2000" smtClean="0"/>
              <a:t>解</a:t>
            </a:r>
            <a:r>
              <a:rPr lang="en-US" altLang="ja-JP" sz="2000" smtClean="0"/>
              <a:t>1,2,3,4,5}</a:t>
            </a:r>
            <a:r>
              <a:rPr lang="ja-JP" altLang="en-US" sz="2000" smtClean="0"/>
              <a:t>）</a:t>
            </a:r>
            <a:endParaRPr lang="en-US" altLang="ja-JP" sz="2000" smtClean="0"/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3286125" y="1857375"/>
            <a:ext cx="5857875" cy="204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（１）</a:t>
            </a:r>
            <a:r>
              <a:rPr lang="en-US" altLang="ja-JP"/>
              <a:t>Step1:</a:t>
            </a:r>
            <a:r>
              <a:rPr lang="ja-JP" altLang="en-US"/>
              <a:t>ソートした</a:t>
            </a:r>
            <a:r>
              <a:rPr lang="en-US" altLang="ja-JP"/>
              <a:t>P={5,3,4,1,2}  </a:t>
            </a:r>
          </a:p>
          <a:p>
            <a:r>
              <a:rPr lang="ja-JP" altLang="en-US" sz="600"/>
              <a:t>　</a:t>
            </a:r>
            <a:endParaRPr lang="en-US" altLang="ja-JP"/>
          </a:p>
          <a:p>
            <a:r>
              <a:rPr lang="ja-JP" altLang="en-US"/>
              <a:t>（２）</a:t>
            </a:r>
            <a:r>
              <a:rPr lang="en-US" altLang="ja-JP"/>
              <a:t>Step2:|P|</a:t>
            </a:r>
            <a:r>
              <a:rPr lang="ja-JP" altLang="en-US"/>
              <a:t>≠</a:t>
            </a:r>
            <a:r>
              <a:rPr lang="en-US" altLang="ja-JP"/>
              <a:t>0</a:t>
            </a:r>
            <a:r>
              <a:rPr lang="ja-JP" altLang="en-US"/>
              <a:t>なので</a:t>
            </a:r>
            <a:r>
              <a:rPr lang="en-US" altLang="ja-JP"/>
              <a:t>T=Front({5,3}) , B=Front({4,1,2})</a:t>
            </a:r>
          </a:p>
          <a:p>
            <a:r>
              <a:rPr lang="ja-JP" altLang="en-US" sz="800"/>
              <a:t>　</a:t>
            </a:r>
            <a:endParaRPr lang="en-US" altLang="ja-JP" sz="800"/>
          </a:p>
          <a:p>
            <a:r>
              <a:rPr lang="ja-JP" altLang="en-US"/>
              <a:t>（３）</a:t>
            </a:r>
            <a:r>
              <a:rPr lang="en-US" altLang="ja-JP"/>
              <a:t>T=Front({5,3})</a:t>
            </a:r>
            <a:r>
              <a:rPr lang="ja-JP" altLang="en-US"/>
              <a:t>について</a:t>
            </a:r>
            <a:endParaRPr lang="en-US" altLang="ja-JP"/>
          </a:p>
          <a:p>
            <a:r>
              <a:rPr lang="ja-JP" altLang="en-US"/>
              <a:t>　　・</a:t>
            </a:r>
            <a:r>
              <a:rPr lang="en-US" altLang="ja-JP"/>
              <a:t>T</a:t>
            </a:r>
            <a:r>
              <a:rPr lang="ja-JP" altLang="en-US"/>
              <a:t>を再帰的に二分して</a:t>
            </a:r>
            <a:r>
              <a:rPr lang="en-US" altLang="ja-JP"/>
              <a:t>T=Front({5}) , T=Front({3})</a:t>
            </a:r>
          </a:p>
          <a:p>
            <a:r>
              <a:rPr lang="ja-JP" altLang="en-US"/>
              <a:t>　　・</a:t>
            </a:r>
            <a:r>
              <a:rPr lang="en-US" altLang="ja-JP"/>
              <a:t>T={5} , B={3} </a:t>
            </a:r>
            <a:r>
              <a:rPr lang="ja-JP" altLang="en-US"/>
              <a:t>を比較：互いに支配し合わない</a:t>
            </a:r>
            <a:endParaRPr lang="en-US" altLang="ja-JP"/>
          </a:p>
          <a:p>
            <a:r>
              <a:rPr lang="ja-JP" altLang="en-US"/>
              <a:t>　　・</a:t>
            </a:r>
            <a:r>
              <a:rPr lang="en-US" altLang="ja-JP"/>
              <a:t>M={5,3}</a:t>
            </a:r>
            <a:r>
              <a:rPr lang="ja-JP" altLang="en-US"/>
              <a:t>を生成し、</a:t>
            </a:r>
            <a:r>
              <a:rPr lang="en-US" altLang="ja-JP"/>
              <a:t>Front({5,3})={5,3}</a:t>
            </a:r>
            <a:endParaRPr lang="en-US" altLang="ja-JP" sz="800"/>
          </a:p>
        </p:txBody>
      </p:sp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214313" y="4143375"/>
            <a:ext cx="43576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（４）</a:t>
            </a:r>
            <a:r>
              <a:rPr lang="en-US" altLang="ja-JP"/>
              <a:t>B=Front({4,1,2})</a:t>
            </a:r>
            <a:r>
              <a:rPr lang="ja-JP" altLang="en-US"/>
              <a:t>について（３）と同様に</a:t>
            </a:r>
            <a:endParaRPr lang="en-US" altLang="ja-JP"/>
          </a:p>
        </p:txBody>
      </p:sp>
      <p:cxnSp>
        <p:nvCxnSpPr>
          <p:cNvPr id="9" name="直線矢印コネクタ 8"/>
          <p:cNvCxnSpPr>
            <a:endCxn id="11" idx="0"/>
          </p:cNvCxnSpPr>
          <p:nvPr/>
        </p:nvCxnSpPr>
        <p:spPr>
          <a:xfrm rot="10800000" flipV="1">
            <a:off x="749300" y="4500563"/>
            <a:ext cx="125095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12" idx="0"/>
          </p:cNvCxnSpPr>
          <p:nvPr/>
        </p:nvCxnSpPr>
        <p:spPr>
          <a:xfrm>
            <a:off x="2000250" y="4500563"/>
            <a:ext cx="1428750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3"/>
          <p:cNvSpPr txBox="1">
            <a:spLocks noChangeArrowheads="1"/>
          </p:cNvSpPr>
          <p:nvPr/>
        </p:nvSpPr>
        <p:spPr bwMode="auto">
          <a:xfrm>
            <a:off x="142875" y="4643438"/>
            <a:ext cx="12144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Front({4})</a:t>
            </a:r>
          </a:p>
        </p:txBody>
      </p:sp>
      <p:sp>
        <p:nvSpPr>
          <p:cNvPr id="12" name="テキスト ボックス 14"/>
          <p:cNvSpPr txBox="1">
            <a:spLocks noChangeArrowheads="1"/>
          </p:cNvSpPr>
          <p:nvPr/>
        </p:nvSpPr>
        <p:spPr bwMode="auto">
          <a:xfrm>
            <a:off x="2714625" y="4643438"/>
            <a:ext cx="1428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Front({1,2})</a:t>
            </a:r>
          </a:p>
        </p:txBody>
      </p:sp>
      <p:sp>
        <p:nvSpPr>
          <p:cNvPr id="13" name="テキスト ボックス 20"/>
          <p:cNvSpPr txBox="1">
            <a:spLocks noChangeArrowheads="1"/>
          </p:cNvSpPr>
          <p:nvPr/>
        </p:nvSpPr>
        <p:spPr bwMode="auto">
          <a:xfrm>
            <a:off x="500063" y="52149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{4}</a:t>
            </a:r>
          </a:p>
        </p:txBody>
      </p:sp>
      <p:cxnSp>
        <p:nvCxnSpPr>
          <p:cNvPr id="14" name="直線矢印コネクタ 13"/>
          <p:cNvCxnSpPr>
            <a:stCxn id="11" idx="2"/>
            <a:endCxn id="13" idx="0"/>
          </p:cNvCxnSpPr>
          <p:nvPr/>
        </p:nvCxnSpPr>
        <p:spPr>
          <a:xfrm rot="5400000">
            <a:off x="648494" y="5114131"/>
            <a:ext cx="203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24"/>
          <p:cNvSpPr txBox="1">
            <a:spLocks noChangeArrowheads="1"/>
          </p:cNvSpPr>
          <p:nvPr/>
        </p:nvSpPr>
        <p:spPr bwMode="auto">
          <a:xfrm>
            <a:off x="1571625" y="50720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Front({1})</a:t>
            </a:r>
          </a:p>
        </p:txBody>
      </p:sp>
      <p:sp>
        <p:nvSpPr>
          <p:cNvPr id="16" name="テキスト ボックス 25"/>
          <p:cNvSpPr txBox="1">
            <a:spLocks noChangeArrowheads="1"/>
          </p:cNvSpPr>
          <p:nvPr/>
        </p:nvSpPr>
        <p:spPr bwMode="auto">
          <a:xfrm>
            <a:off x="3286125" y="507206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Front({2})</a:t>
            </a:r>
          </a:p>
        </p:txBody>
      </p:sp>
      <p:cxnSp>
        <p:nvCxnSpPr>
          <p:cNvPr id="17" name="直線矢印コネクタ 16"/>
          <p:cNvCxnSpPr>
            <a:stCxn id="12" idx="2"/>
            <a:endCxn id="15" idx="0"/>
          </p:cNvCxnSpPr>
          <p:nvPr/>
        </p:nvCxnSpPr>
        <p:spPr>
          <a:xfrm rot="5400000">
            <a:off x="2792413" y="4435475"/>
            <a:ext cx="58738" cy="1214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12" idx="2"/>
            <a:endCxn id="16" idx="0"/>
          </p:cNvCxnSpPr>
          <p:nvPr/>
        </p:nvCxnSpPr>
        <p:spPr>
          <a:xfrm rot="16200000" flipH="1">
            <a:off x="3649663" y="4792662"/>
            <a:ext cx="58738" cy="500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33"/>
          <p:cNvSpPr txBox="1">
            <a:spLocks noChangeArrowheads="1"/>
          </p:cNvSpPr>
          <p:nvPr/>
        </p:nvSpPr>
        <p:spPr bwMode="auto">
          <a:xfrm>
            <a:off x="1857375" y="55721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{1}</a:t>
            </a:r>
          </a:p>
        </p:txBody>
      </p:sp>
      <p:cxnSp>
        <p:nvCxnSpPr>
          <p:cNvPr id="20" name="直線矢印コネクタ 19"/>
          <p:cNvCxnSpPr>
            <a:endCxn id="19" idx="0"/>
          </p:cNvCxnSpPr>
          <p:nvPr/>
        </p:nvCxnSpPr>
        <p:spPr>
          <a:xfrm rot="5400000">
            <a:off x="2005807" y="5471319"/>
            <a:ext cx="203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35"/>
          <p:cNvSpPr txBox="1">
            <a:spLocks noChangeArrowheads="1"/>
          </p:cNvSpPr>
          <p:nvPr/>
        </p:nvSpPr>
        <p:spPr bwMode="auto">
          <a:xfrm>
            <a:off x="3571875" y="5572125"/>
            <a:ext cx="500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{2}</a:t>
            </a:r>
          </a:p>
        </p:txBody>
      </p:sp>
      <p:cxnSp>
        <p:nvCxnSpPr>
          <p:cNvPr id="22" name="直線矢印コネクタ 21"/>
          <p:cNvCxnSpPr>
            <a:endCxn id="21" idx="0"/>
          </p:cNvCxnSpPr>
          <p:nvPr/>
        </p:nvCxnSpPr>
        <p:spPr>
          <a:xfrm rot="5400000">
            <a:off x="3720307" y="5471319"/>
            <a:ext cx="203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2857500" y="5572125"/>
          <a:ext cx="231775" cy="357188"/>
        </p:xfrm>
        <a:graphic>
          <a:graphicData uri="http://schemas.openxmlformats.org/presentationml/2006/ole">
            <p:oleObj spid="_x0000_s30722" name="数式" r:id="rId4" imgW="139680" imgH="215640" progId="Equation.3">
              <p:embed/>
            </p:oleObj>
          </a:graphicData>
        </a:graphic>
      </p:graphicFrame>
      <p:sp>
        <p:nvSpPr>
          <p:cNvPr id="24" name="テキスト ボックス 41"/>
          <p:cNvSpPr txBox="1">
            <a:spLocks noChangeArrowheads="1"/>
          </p:cNvSpPr>
          <p:nvPr/>
        </p:nvSpPr>
        <p:spPr bwMode="auto">
          <a:xfrm>
            <a:off x="2500313" y="5929313"/>
            <a:ext cx="1285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M={1}</a:t>
            </a:r>
          </a:p>
        </p:txBody>
      </p:sp>
      <p:cxnSp>
        <p:nvCxnSpPr>
          <p:cNvPr id="25" name="直線矢印コネクタ 24"/>
          <p:cNvCxnSpPr>
            <a:stCxn id="19" idx="3"/>
          </p:cNvCxnSpPr>
          <p:nvPr/>
        </p:nvCxnSpPr>
        <p:spPr>
          <a:xfrm>
            <a:off x="2357438" y="5756275"/>
            <a:ext cx="571500" cy="17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21" idx="1"/>
          </p:cNvCxnSpPr>
          <p:nvPr/>
        </p:nvCxnSpPr>
        <p:spPr>
          <a:xfrm rot="10800000" flipV="1">
            <a:off x="3000375" y="5756275"/>
            <a:ext cx="571500" cy="173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55"/>
          <p:cNvSpPr txBox="1">
            <a:spLocks noChangeArrowheads="1"/>
          </p:cNvSpPr>
          <p:nvPr/>
        </p:nvSpPr>
        <p:spPr bwMode="auto">
          <a:xfrm>
            <a:off x="1000125" y="6286500"/>
            <a:ext cx="1285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/>
              <a:t>M={4,1}</a:t>
            </a:r>
          </a:p>
        </p:txBody>
      </p:sp>
      <p:cxnSp>
        <p:nvCxnSpPr>
          <p:cNvPr id="28" name="直線矢印コネクタ 27"/>
          <p:cNvCxnSpPr>
            <a:endCxn id="27" idx="0"/>
          </p:cNvCxnSpPr>
          <p:nvPr/>
        </p:nvCxnSpPr>
        <p:spPr>
          <a:xfrm>
            <a:off x="785813" y="5572125"/>
            <a:ext cx="857250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24" idx="1"/>
          </p:cNvCxnSpPr>
          <p:nvPr/>
        </p:nvCxnSpPr>
        <p:spPr>
          <a:xfrm rot="10800000" flipV="1">
            <a:off x="1643063" y="6113463"/>
            <a:ext cx="857250" cy="20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60"/>
          <p:cNvSpPr txBox="1">
            <a:spLocks noChangeArrowheads="1"/>
          </p:cNvSpPr>
          <p:nvPr/>
        </p:nvSpPr>
        <p:spPr bwMode="auto">
          <a:xfrm>
            <a:off x="285750" y="6000750"/>
            <a:ext cx="12858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1200"/>
              <a:t>支配し合わない</a:t>
            </a:r>
            <a:endParaRPr lang="en-US" altLang="ja-JP" sz="1200"/>
          </a:p>
        </p:txBody>
      </p:sp>
      <p:sp>
        <p:nvSpPr>
          <p:cNvPr id="31" name="テキスト ボックス 61"/>
          <p:cNvSpPr txBox="1">
            <a:spLocks noChangeArrowheads="1"/>
          </p:cNvSpPr>
          <p:nvPr/>
        </p:nvSpPr>
        <p:spPr bwMode="auto">
          <a:xfrm>
            <a:off x="5000625" y="4143375"/>
            <a:ext cx="3857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（５）</a:t>
            </a:r>
            <a:r>
              <a:rPr lang="en-US" altLang="ja-JP"/>
              <a:t>Front(P)=({5,3},{4,1})</a:t>
            </a:r>
          </a:p>
          <a:p>
            <a:r>
              <a:rPr lang="ja-JP" altLang="en-US"/>
              <a:t>　　・</a:t>
            </a:r>
            <a:r>
              <a:rPr lang="en-US" altLang="ja-JP"/>
              <a:t>{5,3}</a:t>
            </a:r>
            <a:r>
              <a:rPr lang="ja-JP" altLang="en-US"/>
              <a:t>と</a:t>
            </a:r>
            <a:r>
              <a:rPr lang="en-US" altLang="ja-JP"/>
              <a:t>{4,1}</a:t>
            </a:r>
            <a:r>
              <a:rPr lang="ja-JP" altLang="en-US"/>
              <a:t>を比較：</a:t>
            </a:r>
            <a:r>
              <a:rPr lang="en-US" altLang="ja-JP"/>
              <a:t>{5,3}     {4,1}</a:t>
            </a:r>
          </a:p>
          <a:p>
            <a:r>
              <a:rPr lang="ja-JP" altLang="en-US"/>
              <a:t>　　・非支配集合は</a:t>
            </a:r>
            <a:r>
              <a:rPr lang="en-US" altLang="ja-JP"/>
              <a:t>Front(P)={5,3}</a:t>
            </a:r>
          </a:p>
        </p:txBody>
      </p:sp>
      <p:graphicFrame>
        <p:nvGraphicFramePr>
          <p:cNvPr id="32" name="Object 6"/>
          <p:cNvGraphicFramePr>
            <a:graphicFrameLocks noChangeAspect="1"/>
          </p:cNvGraphicFramePr>
          <p:nvPr/>
        </p:nvGraphicFramePr>
        <p:xfrm>
          <a:off x="7929563" y="4357688"/>
          <a:ext cx="231775" cy="357187"/>
        </p:xfrm>
        <a:graphic>
          <a:graphicData uri="http://schemas.openxmlformats.org/presentationml/2006/ole">
            <p:oleObj spid="_x0000_s30723" name="数式" r:id="rId5" imgW="1396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2.4.6 Procedure for Finding a Non-Dominated Set (9)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pic>
        <p:nvPicPr>
          <p:cNvPr id="16" name="図 13" descr="6-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6753">
            <a:off x="4102100" y="2587773"/>
            <a:ext cx="43624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53013"/>
          </a:xfrm>
          <a:prstGeom prst="rect">
            <a:avLst/>
          </a:prstGeo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ja-JP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・合計計算量</a:t>
            </a:r>
            <a:endParaRPr kumimoji="0" lang="en-US" altLang="ja-JP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M</a:t>
            </a:r>
            <a:r>
              <a:rPr kumimoji="0" lang="ja-JP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≧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のとき</a:t>
            </a:r>
            <a:endParaRPr kumimoji="0" lang="en-US" altLang="ja-JP" sz="2000" kern="0" dirty="0" smtClean="0">
              <a:solidFill>
                <a:sysClr val="windowText" lastClr="000000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	M</a:t>
            </a: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＜</a:t>
            </a:r>
            <a:r>
              <a:rPr kumimoji="0" lang="en-US" altLang="ja-JP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4</a:t>
            </a:r>
            <a:r>
              <a:rPr kumimoji="0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のとき</a:t>
            </a:r>
            <a:endParaRPr kumimoji="0" lang="en-US" altLang="ja-JP" sz="2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テキスト ボックス 5"/>
          <p:cNvSpPr txBox="1">
            <a:spLocks noChangeArrowheads="1"/>
          </p:cNvSpPr>
          <p:nvPr/>
        </p:nvSpPr>
        <p:spPr bwMode="auto">
          <a:xfrm>
            <a:off x="467544" y="5651400"/>
            <a:ext cx="3429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・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(1)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よりも</a:t>
            </a:r>
            <a:r>
              <a:rPr kumimoji="0" lang="en-US" altLang="ja-JP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(2)</a:t>
            </a:r>
            <a:r>
              <a:rPr kumimoji="0" lang="ja-JP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よりも少ない計算量</a:t>
            </a:r>
            <a:endParaRPr kumimoji="0" lang="en-US" altLang="ja-JP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21" name="図 4" descr="5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8" y="2678261"/>
            <a:ext cx="35814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4" name="Object 2"/>
          <p:cNvGraphicFramePr>
            <a:graphicFrameLocks noChangeAspect="1"/>
          </p:cNvGraphicFramePr>
          <p:nvPr/>
        </p:nvGraphicFramePr>
        <p:xfrm>
          <a:off x="3286125" y="1844824"/>
          <a:ext cx="1500188" cy="325437"/>
        </p:xfrm>
        <a:graphic>
          <a:graphicData uri="http://schemas.openxmlformats.org/presentationml/2006/ole">
            <p:oleObj spid="_x0000_s31748" name="数式" r:id="rId5" imgW="1054080" imgH="228600" progId="Equation.3">
              <p:embed/>
            </p:oleObj>
          </a:graphicData>
        </a:graphic>
      </p:graphicFrame>
      <p:graphicFrame>
        <p:nvGraphicFramePr>
          <p:cNvPr id="25" name="Object 3"/>
          <p:cNvGraphicFramePr>
            <a:graphicFrameLocks noChangeAspect="1"/>
          </p:cNvGraphicFramePr>
          <p:nvPr/>
        </p:nvGraphicFramePr>
        <p:xfrm>
          <a:off x="3286125" y="2175396"/>
          <a:ext cx="1309688" cy="317500"/>
        </p:xfrm>
        <a:graphic>
          <a:graphicData uri="http://schemas.openxmlformats.org/presentationml/2006/ole">
            <p:oleObj spid="_x0000_s31749" name="数式" r:id="rId6" imgW="838080" imgH="203040" progId="Equation.3">
              <p:embed/>
            </p:oleObj>
          </a:graphicData>
        </a:graphic>
      </p:graphicFrame>
      <p:sp>
        <p:nvSpPr>
          <p:cNvPr id="26" name="テキスト ボックス 25"/>
          <p:cNvSpPr txBox="1"/>
          <p:nvPr/>
        </p:nvSpPr>
        <p:spPr>
          <a:xfrm>
            <a:off x="4286250" y="3893269"/>
            <a:ext cx="4643438" cy="2632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・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M=10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のとき、計算量は３手法で類似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・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M=20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のときも類似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・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(3)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の計算量が多項式的になっているのは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pop size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Wingdings" pitchFamily="2" charset="2"/>
              </a:rPr>
              <a:t>のみの効率を評価しているため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sym typeface="Wingdings" pitchFamily="2" charset="2"/>
              </a:rPr>
              <a:t>・時間的計算量は各手法の平均時間計算を</a:t>
            </a:r>
            <a:endParaRPr kumimoji="0" lang="en-US" altLang="ja-JP" sz="1800" b="0" i="0" u="sng" strike="noStrike" kern="0" cap="none" spc="0" normalizeH="0" baseline="0" noProof="0" dirty="0">
              <a:ln>
                <a:noFill/>
              </a:ln>
              <a:solidFill>
                <a:srgbClr val="855D5D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sym typeface="Wingdings" pitchFamily="2" charset="2"/>
              </a:rPr>
              <a:t>　</a:t>
            </a:r>
            <a:r>
              <a:rPr kumimoji="0" lang="ja-JP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sym typeface="Wingdings" pitchFamily="2" charset="2"/>
              </a:rPr>
              <a:t>反映する</a:t>
            </a:r>
            <a:endParaRPr kumimoji="0" lang="en-US" altLang="ja-JP" sz="1800" b="0" i="0" u="sng" strike="noStrike" kern="0" cap="none" spc="0" normalizeH="0" baseline="0" noProof="0" dirty="0">
              <a:ln>
                <a:noFill/>
              </a:ln>
              <a:solidFill>
                <a:srgbClr val="855D5D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sng" strike="noStrike" kern="0" cap="none" spc="0" normalizeH="0" baseline="0" noProof="0" dirty="0">
                <a:ln>
                  <a:noFill/>
                </a:ln>
                <a:solidFill>
                  <a:srgbClr val="855D5D"/>
                </a:solidFill>
                <a:effectLst/>
                <a:uLnTx/>
                <a:uFillTx/>
                <a:sym typeface="Wingdings" pitchFamily="2" charset="2"/>
              </a:rPr>
              <a:t>・各計算量は最悪の場合を想定している</a:t>
            </a:r>
            <a:endParaRPr kumimoji="0" lang="en-US" altLang="ja-JP" sz="1800" b="0" i="0" u="sng" strike="noStrike" kern="0" cap="none" spc="0" normalizeH="0" baseline="0" noProof="0" dirty="0">
              <a:ln>
                <a:noFill/>
              </a:ln>
              <a:solidFill>
                <a:srgbClr val="855D5D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900" b="0" i="0" u="sng" strike="noStrike" kern="0" cap="none" spc="0" normalizeH="0" baseline="0" noProof="0" dirty="0">
              <a:ln>
                <a:noFill/>
              </a:ln>
              <a:solidFill>
                <a:srgbClr val="855D5D"/>
              </a:solidFill>
              <a:effectLst/>
              <a:uLnTx/>
              <a:uFillTx/>
              <a:sym typeface="Wingdings" pitchFamily="2" charset="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sym typeface="Wingdings" pitchFamily="2" charset="2"/>
              </a:rPr>
              <a:t>・実験結果はＯ（Ｎ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sym typeface="Wingdings" pitchFamily="2" charset="2"/>
              </a:rPr>
              <a:t>²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9B2D1F"/>
                </a:solidFill>
                <a:effectLst/>
                <a:uLnTx/>
                <a:uFillTx/>
                <a:sym typeface="Wingdings" pitchFamily="2" charset="2"/>
              </a:rPr>
              <a:t>）に近付く</a:t>
            </a:r>
            <a:endParaRPr kumimoji="0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9B2D1F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2.4.7 Non-Dominated Sorting of a Population(1)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ja-JP" altLang="en-US" dirty="0" smtClean="0"/>
              <a:t>非支配レベルごとに分類</a:t>
            </a:r>
            <a:endParaRPr lang="en-US" altLang="ja-JP" dirty="0" smtClean="0"/>
          </a:p>
          <a:p>
            <a:pPr lvl="1" eaLnBrk="1" hangingPunct="1"/>
            <a:r>
              <a:rPr lang="ja-JP" altLang="en-US" dirty="0" smtClean="0"/>
              <a:t>これまでの手法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→</a:t>
            </a:r>
            <a:r>
              <a:rPr lang="en-US" altLang="ja-JP" dirty="0" smtClean="0"/>
              <a:t>population</a:t>
            </a:r>
            <a:r>
              <a:rPr lang="ja-JP" altLang="en-US" dirty="0" smtClean="0"/>
              <a:t>を非支配集合</a:t>
            </a:r>
            <a:r>
              <a:rPr lang="ja-JP" altLang="en-US" b="1" dirty="0" smtClean="0"/>
              <a:t>／</a:t>
            </a:r>
            <a:r>
              <a:rPr lang="ja-JP" altLang="en-US" dirty="0" smtClean="0"/>
              <a:t>被支配集合のみの２つに分類</a:t>
            </a:r>
            <a:endParaRPr lang="en-US" altLang="ja-JP" dirty="0" smtClean="0"/>
          </a:p>
          <a:p>
            <a:pPr lvl="1" eaLnBrk="1" hangingPunct="1"/>
            <a:r>
              <a:rPr lang="ja-JP" altLang="en-US" dirty="0" smtClean="0"/>
              <a:t>解の良さ：レベル１の非支配解＞レベル２＞・・・</a:t>
            </a:r>
            <a:endParaRPr lang="en-US" altLang="ja-JP" dirty="0" smtClean="0"/>
          </a:p>
          <a:p>
            <a:pPr lvl="1" eaLnBrk="1" hangingPunct="1"/>
            <a:endParaRPr lang="en-US" altLang="ja-JP" dirty="0" smtClean="0"/>
          </a:p>
          <a:p>
            <a:pPr eaLnBrk="1" hangingPunct="1"/>
            <a:r>
              <a:rPr lang="ja-JP" altLang="en-US" dirty="0" smtClean="0"/>
              <a:t>シンプルなアルゴリズム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Step1:</a:t>
            </a:r>
            <a:r>
              <a:rPr lang="ja-JP" altLang="en-US" dirty="0" smtClean="0"/>
              <a:t>全非支配解</a:t>
            </a:r>
            <a:r>
              <a:rPr lang="en-US" altLang="ja-JP" dirty="0" err="1" smtClean="0"/>
              <a:t>P</a:t>
            </a:r>
            <a:r>
              <a:rPr lang="en-US" altLang="ja-JP" sz="1600" dirty="0" err="1" smtClean="0"/>
              <a:t>j</a:t>
            </a:r>
            <a:r>
              <a:rPr lang="en-US" altLang="ja-JP" sz="1600" dirty="0" smtClean="0"/>
              <a:t>(j=1,2,…)</a:t>
            </a:r>
            <a:r>
              <a:rPr lang="en-US" altLang="ja-JP" dirty="0" smtClean="0"/>
              <a:t>=Φ,</a:t>
            </a:r>
            <a:r>
              <a:rPr lang="ja-JP" altLang="en-US" dirty="0" smtClean="0"/>
              <a:t>レベルカウンタ</a:t>
            </a:r>
            <a:r>
              <a:rPr lang="en-US" altLang="ja-JP" dirty="0" smtClean="0"/>
              <a:t>j=1</a:t>
            </a:r>
          </a:p>
          <a:p>
            <a:pPr lvl="1" eaLnBrk="1" hangingPunct="1"/>
            <a:r>
              <a:rPr lang="en-US" altLang="ja-JP" dirty="0" smtClean="0"/>
              <a:t>Step2:</a:t>
            </a:r>
            <a:r>
              <a:rPr lang="ja-JP" altLang="en-US" dirty="0" smtClean="0"/>
              <a:t>手法</a:t>
            </a:r>
            <a:r>
              <a:rPr lang="en-US" altLang="ja-JP" dirty="0" smtClean="0"/>
              <a:t>(1)</a:t>
            </a:r>
            <a:r>
              <a:rPr lang="ja-JP" altLang="en-US" dirty="0" smtClean="0"/>
              <a:t>～</a:t>
            </a:r>
            <a:r>
              <a:rPr lang="en-US" altLang="ja-JP" dirty="0" smtClean="0"/>
              <a:t>(3)</a:t>
            </a:r>
            <a:r>
              <a:rPr lang="ja-JP" altLang="en-US" dirty="0" smtClean="0"/>
              <a:t>のどれかで非支配集合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を見つける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Step3:P</a:t>
            </a:r>
            <a:r>
              <a:rPr lang="en-US" altLang="ja-JP" sz="1800" dirty="0" smtClean="0"/>
              <a:t>j</a:t>
            </a:r>
            <a:r>
              <a:rPr lang="en-US" altLang="ja-JP" dirty="0" smtClean="0"/>
              <a:t>=P’ , P=P</a:t>
            </a:r>
            <a:r>
              <a:rPr lang="ja-JP" altLang="en-US" sz="2000" dirty="0" smtClean="0"/>
              <a:t>＼</a:t>
            </a:r>
            <a:r>
              <a:rPr lang="en-US" altLang="ja-JP" dirty="0" smtClean="0"/>
              <a:t>P’</a:t>
            </a:r>
            <a:r>
              <a:rPr lang="ja-JP" altLang="en-US" dirty="0" smtClean="0"/>
              <a:t> に更新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Step4:P</a:t>
            </a:r>
            <a:r>
              <a:rPr lang="ja-JP" altLang="en-US" dirty="0" smtClean="0"/>
              <a:t>≠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</a:t>
            </a:r>
            <a:r>
              <a:rPr lang="en-US" altLang="ja-JP" dirty="0" smtClean="0"/>
              <a:t>j=j+1</a:t>
            </a:r>
            <a:r>
              <a:rPr lang="ja-JP" altLang="en-US" dirty="0" smtClean="0"/>
              <a:t>にして</a:t>
            </a:r>
            <a:r>
              <a:rPr lang="en-US" altLang="ja-JP" dirty="0" smtClean="0"/>
              <a:t>Step2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ja-JP" altLang="en-US" dirty="0" smtClean="0"/>
              <a:t>　　　 </a:t>
            </a:r>
            <a:r>
              <a:rPr lang="en-US" altLang="ja-JP" dirty="0" smtClean="0"/>
              <a:t>P=0</a:t>
            </a:r>
            <a:r>
              <a:rPr lang="ja-JP" altLang="en-US" dirty="0" smtClean="0"/>
              <a:t>のとき終了、非支配集合</a:t>
            </a:r>
            <a:r>
              <a:rPr lang="en-US" altLang="ja-JP" dirty="0" smtClean="0"/>
              <a:t>P</a:t>
            </a:r>
            <a:r>
              <a:rPr lang="en-US" altLang="ja-JP" sz="1800" dirty="0" smtClean="0"/>
              <a:t>i(</a:t>
            </a:r>
            <a:r>
              <a:rPr lang="en-US" altLang="ja-JP" sz="1800" dirty="0" err="1" smtClean="0"/>
              <a:t>i</a:t>
            </a:r>
            <a:r>
              <a:rPr lang="en-US" altLang="ja-JP" sz="1800" dirty="0" smtClean="0"/>
              <a:t>=1,2,…)</a:t>
            </a:r>
            <a:r>
              <a:rPr lang="ja-JP" altLang="en-US" dirty="0" smtClean="0"/>
              <a:t>を得る</a:t>
            </a:r>
            <a:endParaRPr lang="en-US" altLang="ja-JP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2.4.1 Special Solutions(1)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637112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Ideal Objective Vector</a:t>
            </a:r>
          </a:p>
          <a:p>
            <a:pPr lvl="1"/>
            <a:r>
              <a:rPr lang="ja-JP" altLang="en-US" sz="2400" dirty="0"/>
              <a:t>それぞれ</a:t>
            </a:r>
            <a:r>
              <a:rPr lang="ja-JP" altLang="en-US" sz="2400" dirty="0" smtClean="0"/>
              <a:t>の目的関数に対して，最適値をもつ解が存在</a:t>
            </a:r>
            <a:endParaRPr lang="en-US" altLang="ja-JP" sz="2400" dirty="0" smtClean="0"/>
          </a:p>
          <a:p>
            <a:pPr lvl="1"/>
            <a:r>
              <a:rPr lang="ja-JP" altLang="en-US" sz="2400" dirty="0"/>
              <a:t>実際</a:t>
            </a:r>
            <a:r>
              <a:rPr lang="ja-JP" altLang="en-US" sz="2400" dirty="0" smtClean="0"/>
              <a:t>には存在しない解（理由は後述）</a:t>
            </a:r>
            <a:endParaRPr lang="en-US" altLang="ja-JP" sz="2400" dirty="0" smtClean="0"/>
          </a:p>
          <a:p>
            <a:r>
              <a:rPr lang="ja-JP" altLang="en-US" sz="2800" dirty="0" smtClean="0"/>
              <a:t>定義</a:t>
            </a:r>
            <a:endParaRPr lang="en-US" altLang="ja-JP" sz="2800" dirty="0"/>
          </a:p>
          <a:p>
            <a:pPr lvl="1"/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ja-JP" altLang="en-US" sz="2400" dirty="0" smtClean="0"/>
              <a:t>番目の目的関数おいて最適値をもつ決定変数を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ja-JP" altLang="en-US" sz="2400" dirty="0" smtClean="0"/>
              <a:t>と</a:t>
            </a:r>
            <a:r>
              <a:rPr lang="ja-JP" altLang="en-US" sz="2400" dirty="0"/>
              <a:t>し</a:t>
            </a:r>
            <a:r>
              <a:rPr lang="ja-JP" altLang="en-US" sz="2400" dirty="0" smtClean="0"/>
              <a:t>，対応する最適値を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ja-JP" sz="24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とすると</a:t>
            </a:r>
            <a:r>
              <a:rPr lang="en-US" altLang="ja-JP" sz="2400" dirty="0" smtClean="0"/>
              <a:t>Ideal Objective Vector 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b="1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ja-JP" altLang="en-US" sz="2400" dirty="0" smtClean="0"/>
              <a:t>は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algn="ctr">
              <a:buNone/>
            </a:pP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800" b="1" i="1" baseline="30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ja-JP" alt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8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8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8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altLang="ja-JP" sz="28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8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,…,</a:t>
            </a:r>
            <a:r>
              <a:rPr lang="en-US" altLang="ja-JP" sz="2800" i="1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800" i="1" baseline="-25000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8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8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ja-JP" sz="2800" dirty="0" smtClean="0"/>
          </a:p>
          <a:p>
            <a:pPr>
              <a:buNone/>
            </a:pPr>
            <a:endParaRPr kumimoji="1" lang="ja-JP" altLang="en-US" sz="28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2.4.7 Non-Dominated Sorting of a Population(2)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pic>
        <p:nvPicPr>
          <p:cNvPr id="5" name="コンテンツ プレースホルダ 12" descr="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714500"/>
            <a:ext cx="2838450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914400" y="1447800"/>
            <a:ext cx="7772400" cy="5053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実行例（Ｎ＝５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Ｐ＝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</a:t>
            </a:r>
            <a:r>
              <a:rPr kumimoji="1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1,2,3,4,5}</a:t>
            </a:r>
            <a:r>
              <a:rPr kumimoji="1" lang="ja-JP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</a:t>
            </a:r>
            <a:endParaRPr kumimoji="1" lang="en-US" altLang="ja-JP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テキスト ボックス 4"/>
          <p:cNvSpPr txBox="1">
            <a:spLocks noChangeArrowheads="1"/>
          </p:cNvSpPr>
          <p:nvPr/>
        </p:nvSpPr>
        <p:spPr bwMode="auto">
          <a:xfrm>
            <a:off x="3071813" y="1785938"/>
            <a:ext cx="5357812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（１）Ｓｔｅｐ１：</a:t>
            </a:r>
            <a:r>
              <a:rPr lang="en-US" altLang="ja-JP"/>
              <a:t>i=1 </a:t>
            </a:r>
          </a:p>
          <a:p>
            <a:r>
              <a:rPr lang="ja-JP" altLang="en-US" sz="600"/>
              <a:t>　</a:t>
            </a:r>
            <a:endParaRPr lang="en-US" altLang="ja-JP"/>
          </a:p>
          <a:p>
            <a:r>
              <a:rPr lang="ja-JP" altLang="en-US"/>
              <a:t>（２）レベル１の非支配解の探索</a:t>
            </a:r>
            <a:endParaRPr lang="en-US" altLang="ja-JP"/>
          </a:p>
          <a:p>
            <a:r>
              <a:rPr lang="ja-JP" altLang="en-US"/>
              <a:t>　　・Ｓｔｅｐ２：いずれかの手法で</a:t>
            </a:r>
            <a:r>
              <a:rPr lang="en-US" altLang="ja-JP"/>
              <a:t>P’={3,5}</a:t>
            </a:r>
            <a:r>
              <a:rPr lang="ja-JP" altLang="en-US"/>
              <a:t>を得る</a:t>
            </a:r>
            <a:endParaRPr lang="en-US" altLang="ja-JP"/>
          </a:p>
          <a:p>
            <a:r>
              <a:rPr lang="ja-JP" altLang="en-US"/>
              <a:t>　　・Ｓｔｅｐ３：</a:t>
            </a:r>
            <a:r>
              <a:rPr lang="en-US" altLang="ja-JP"/>
              <a:t>P</a:t>
            </a:r>
            <a:r>
              <a:rPr lang="en-US" altLang="ja-JP" sz="1200"/>
              <a:t>1</a:t>
            </a:r>
            <a:r>
              <a:rPr lang="en-US" altLang="ja-JP"/>
              <a:t>=P’={3,5} , P={1,2,4}</a:t>
            </a:r>
            <a:r>
              <a:rPr lang="ja-JP" altLang="en-US"/>
              <a:t>に更新</a:t>
            </a:r>
            <a:endParaRPr lang="en-US" altLang="ja-JP"/>
          </a:p>
          <a:p>
            <a:r>
              <a:rPr lang="ja-JP" altLang="en-US"/>
              <a:t>　　・Ｓｔｅｐ４：</a:t>
            </a:r>
            <a:r>
              <a:rPr lang="en-US" altLang="ja-JP"/>
              <a:t>P</a:t>
            </a:r>
            <a:r>
              <a:rPr lang="ja-JP" altLang="en-US"/>
              <a:t>≠</a:t>
            </a:r>
            <a:r>
              <a:rPr lang="en-US" altLang="ja-JP"/>
              <a:t>Φ</a:t>
            </a:r>
            <a:r>
              <a:rPr lang="ja-JP" altLang="en-US"/>
              <a:t>なので</a:t>
            </a:r>
            <a:r>
              <a:rPr lang="en-US" altLang="ja-JP"/>
              <a:t>j=2</a:t>
            </a:r>
            <a:r>
              <a:rPr lang="ja-JP" altLang="en-US"/>
              <a:t>にして</a:t>
            </a:r>
            <a:r>
              <a:rPr lang="en-US" altLang="ja-JP"/>
              <a:t>Step2</a:t>
            </a:r>
            <a:r>
              <a:rPr lang="ja-JP" altLang="en-US"/>
              <a:t>へ</a:t>
            </a:r>
            <a:endParaRPr lang="en-US" altLang="ja-JP" sz="800"/>
          </a:p>
          <a:p>
            <a:r>
              <a:rPr lang="ja-JP" altLang="en-US" sz="500"/>
              <a:t>　</a:t>
            </a:r>
            <a:endParaRPr lang="en-US" altLang="ja-JP" sz="500"/>
          </a:p>
          <a:p>
            <a:r>
              <a:rPr lang="ja-JP" altLang="en-US"/>
              <a:t>（３）レベル２の非支配解の探索</a:t>
            </a:r>
            <a:endParaRPr lang="en-US" altLang="ja-JP"/>
          </a:p>
          <a:p>
            <a:r>
              <a:rPr lang="ja-JP" altLang="en-US"/>
              <a:t>　　・Ｓｔｅｐ２：いずれかの手法で</a:t>
            </a:r>
            <a:r>
              <a:rPr lang="en-US" altLang="ja-JP"/>
              <a:t>P’={1,4}</a:t>
            </a:r>
            <a:r>
              <a:rPr lang="ja-JP" altLang="en-US"/>
              <a:t>を得る</a:t>
            </a:r>
            <a:endParaRPr lang="en-US" altLang="ja-JP"/>
          </a:p>
          <a:p>
            <a:r>
              <a:rPr lang="ja-JP" altLang="en-US"/>
              <a:t>　　・Ｓｔｅｐ３：</a:t>
            </a:r>
            <a:r>
              <a:rPr lang="en-US" altLang="ja-JP"/>
              <a:t>P</a:t>
            </a:r>
            <a:r>
              <a:rPr lang="en-US" altLang="ja-JP" sz="1200"/>
              <a:t>2</a:t>
            </a:r>
            <a:r>
              <a:rPr lang="en-US" altLang="ja-JP"/>
              <a:t>=P’={1,4} , P={2}</a:t>
            </a:r>
            <a:r>
              <a:rPr lang="ja-JP" altLang="en-US"/>
              <a:t>に更新</a:t>
            </a:r>
            <a:endParaRPr lang="en-US" altLang="ja-JP"/>
          </a:p>
          <a:p>
            <a:r>
              <a:rPr lang="ja-JP" altLang="en-US"/>
              <a:t>　　・Ｓｔｅｐ４：</a:t>
            </a:r>
            <a:r>
              <a:rPr lang="en-US" altLang="ja-JP"/>
              <a:t>P</a:t>
            </a:r>
            <a:r>
              <a:rPr lang="ja-JP" altLang="en-US"/>
              <a:t>≠</a:t>
            </a:r>
            <a:r>
              <a:rPr lang="en-US" altLang="ja-JP"/>
              <a:t>Φ</a:t>
            </a:r>
            <a:r>
              <a:rPr lang="ja-JP" altLang="en-US"/>
              <a:t>なので</a:t>
            </a:r>
            <a:r>
              <a:rPr lang="en-US" altLang="ja-JP"/>
              <a:t>j=3</a:t>
            </a:r>
            <a:r>
              <a:rPr lang="ja-JP" altLang="en-US"/>
              <a:t>にして</a:t>
            </a:r>
            <a:r>
              <a:rPr lang="en-US" altLang="ja-JP"/>
              <a:t>Step2</a:t>
            </a:r>
            <a:r>
              <a:rPr lang="ja-JP" altLang="en-US"/>
              <a:t>へ</a:t>
            </a:r>
            <a:endParaRPr lang="en-US" altLang="ja-JP"/>
          </a:p>
          <a:p>
            <a:r>
              <a:rPr lang="ja-JP" altLang="en-US" sz="500"/>
              <a:t>　</a:t>
            </a:r>
            <a:endParaRPr lang="en-US" altLang="ja-JP" sz="500"/>
          </a:p>
          <a:p>
            <a:r>
              <a:rPr lang="ja-JP" altLang="en-US"/>
              <a:t>（４）レベル３の非支配解の探索</a:t>
            </a:r>
            <a:endParaRPr lang="en-US" altLang="ja-JP"/>
          </a:p>
          <a:p>
            <a:r>
              <a:rPr lang="ja-JP" altLang="en-US"/>
              <a:t>　　・</a:t>
            </a:r>
            <a:r>
              <a:rPr lang="en-US" altLang="ja-JP"/>
              <a:t>P</a:t>
            </a:r>
            <a:r>
              <a:rPr lang="ja-JP" altLang="en-US"/>
              <a:t>の要素は１つだけなので、自動的に決定</a:t>
            </a:r>
            <a:endParaRPr lang="en-US" altLang="ja-JP"/>
          </a:p>
          <a:p>
            <a:endParaRPr lang="en-US" altLang="ja-JP" sz="800"/>
          </a:p>
        </p:txBody>
      </p:sp>
      <p:sp>
        <p:nvSpPr>
          <p:cNvPr id="8" name="テキスト ボックス 5"/>
          <p:cNvSpPr txBox="1">
            <a:spLocks noChangeArrowheads="1"/>
          </p:cNvSpPr>
          <p:nvPr/>
        </p:nvSpPr>
        <p:spPr bwMode="auto">
          <a:xfrm>
            <a:off x="3214688" y="5572125"/>
            <a:ext cx="42148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結果：非支配度の降順に</a:t>
            </a:r>
            <a:r>
              <a:rPr lang="en-US" altLang="ja-JP"/>
              <a:t>((3,5),(1,4),(2))</a:t>
            </a:r>
          </a:p>
          <a:p>
            <a:r>
              <a:rPr lang="ja-JP" altLang="en-US"/>
              <a:t>←結果の図示</a:t>
            </a:r>
            <a:endParaRPr lang="en-US" altLang="ja-JP"/>
          </a:p>
        </p:txBody>
      </p:sp>
      <p:pic>
        <p:nvPicPr>
          <p:cNvPr id="9" name="図 9" descr="7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5" y="4429125"/>
            <a:ext cx="27209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2.4.7 Non-Dominated Sorting of a Population(3)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pic>
        <p:nvPicPr>
          <p:cNvPr id="11" name="図 3" descr="8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59734">
            <a:off x="441934" y="4812201"/>
            <a:ext cx="4267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ja-JP" altLang="en-US" sz="2400" dirty="0" smtClean="0"/>
              <a:t>完全分類化プロシージャ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Ex:Simple</a:t>
            </a:r>
            <a:r>
              <a:rPr lang="en-US" altLang="ja-JP" sz="2400" dirty="0" smtClean="0"/>
              <a:t> Procedure)</a:t>
            </a:r>
            <a:r>
              <a:rPr lang="ja-JP" altLang="en-US" sz="2400" dirty="0" smtClean="0"/>
              <a:t>の計算量は各非支配集合の計算量の合計</a:t>
            </a:r>
            <a:endParaRPr lang="en-US" altLang="ja-JP" sz="2400" dirty="0" smtClean="0"/>
          </a:p>
          <a:p>
            <a:pPr lvl="1" eaLnBrk="1" hangingPunct="1"/>
            <a:r>
              <a:rPr lang="ja-JP" altLang="en-US" sz="2000" dirty="0" smtClean="0"/>
              <a:t>計算量の多さもレベル１＞レベル２＞</a:t>
            </a:r>
            <a:r>
              <a:rPr lang="en-US" altLang="ja-JP" sz="2000" dirty="0" smtClean="0"/>
              <a:t>…</a:t>
            </a:r>
          </a:p>
          <a:p>
            <a:pPr eaLnBrk="1" hangingPunct="1"/>
            <a:r>
              <a:rPr lang="ja-JP" altLang="en-US" sz="2400" dirty="0" smtClean="0"/>
              <a:t>平均的に、非支配レベル数</a:t>
            </a:r>
            <a:r>
              <a:rPr lang="en-US" altLang="ja-JP" sz="2400" b="1" dirty="0" smtClean="0"/>
              <a:t>&lt;&lt;pop size</a:t>
            </a:r>
            <a:endParaRPr lang="en-US" altLang="ja-JP" sz="2400" dirty="0" smtClean="0"/>
          </a:p>
          <a:p>
            <a:pPr eaLnBrk="1" hangingPunct="1"/>
            <a:r>
              <a:rPr lang="ja-JP" altLang="en-US" sz="2400" dirty="0" smtClean="0"/>
              <a:t>類似研究では</a:t>
            </a:r>
            <a:endParaRPr lang="en-US" altLang="ja-JP" sz="2400" dirty="0" smtClean="0"/>
          </a:p>
          <a:p>
            <a:pPr lvl="1" eaLnBrk="1" hangingPunct="1"/>
            <a:r>
              <a:rPr lang="ja-JP" altLang="en-US" sz="2000" dirty="0" smtClean="0"/>
              <a:t>全計算量の測定</a:t>
            </a:r>
            <a:endParaRPr lang="en-US" altLang="ja-JP" sz="2000" dirty="0" smtClean="0"/>
          </a:p>
          <a:p>
            <a:pPr lvl="2"/>
            <a:r>
              <a:rPr lang="en-US" altLang="ja-JP" sz="1600" dirty="0" smtClean="0"/>
              <a:t>pop</a:t>
            </a:r>
            <a:r>
              <a:rPr lang="ja-JP" altLang="en-US" sz="1600" dirty="0" smtClean="0"/>
              <a:t>を異なる非支配レベルに応じてソートする必要あり</a:t>
            </a:r>
            <a:endParaRPr lang="en-US" altLang="ja-JP" sz="1600" dirty="0" smtClean="0"/>
          </a:p>
          <a:p>
            <a:pPr lvl="1" eaLnBrk="1" hangingPunct="1"/>
            <a:r>
              <a:rPr lang="ja-JP" altLang="en-US" sz="2000" dirty="0" smtClean="0"/>
              <a:t>計算量の増加率：手法</a:t>
            </a:r>
            <a:r>
              <a:rPr lang="en-US" altLang="ja-JP" sz="2000" b="1" dirty="0" smtClean="0"/>
              <a:t>(3)</a:t>
            </a:r>
            <a:r>
              <a:rPr lang="ja-JP" altLang="en-US" sz="2000" dirty="0" smtClean="0"/>
              <a:t>が最良</a:t>
            </a:r>
            <a:endParaRPr lang="en-US" altLang="ja-JP" sz="2000" dirty="0" smtClean="0"/>
          </a:p>
        </p:txBody>
      </p:sp>
      <p:sp>
        <p:nvSpPr>
          <p:cNvPr id="13" name="テキスト ボックス 4"/>
          <p:cNvSpPr txBox="1">
            <a:spLocks noChangeArrowheads="1"/>
          </p:cNvSpPr>
          <p:nvPr/>
        </p:nvSpPr>
        <p:spPr bwMode="auto">
          <a:xfrm>
            <a:off x="4714875" y="5286375"/>
            <a:ext cx="4214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/>
              <a:t>異なる</a:t>
            </a:r>
            <a:r>
              <a:rPr lang="en-US" altLang="ja-JP"/>
              <a:t>pop</a:t>
            </a:r>
            <a:r>
              <a:rPr lang="ja-JP" altLang="en-US"/>
              <a:t> </a:t>
            </a:r>
            <a:r>
              <a:rPr lang="en-US" altLang="ja-JP"/>
              <a:t>size N</a:t>
            </a:r>
            <a:r>
              <a:rPr lang="ja-JP" altLang="en-US"/>
              <a:t>と</a:t>
            </a:r>
            <a:r>
              <a:rPr lang="en-US" altLang="ja-JP"/>
              <a:t>Objective</a:t>
            </a:r>
            <a:r>
              <a:rPr lang="ja-JP" altLang="en-US"/>
              <a:t>数</a:t>
            </a:r>
            <a:r>
              <a:rPr lang="en-US" altLang="ja-JP"/>
              <a:t>M</a:t>
            </a:r>
            <a:r>
              <a:rPr lang="ja-JP" altLang="en-US"/>
              <a:t>で</a:t>
            </a:r>
            <a:endParaRPr lang="en-US" altLang="ja-JP"/>
          </a:p>
          <a:p>
            <a:r>
              <a:rPr lang="ja-JP" altLang="en-US"/>
              <a:t>シミュレーションした結果の計算量</a:t>
            </a:r>
            <a:endParaRPr lang="en-US" altLang="ja-JP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2.4.7</a:t>
            </a:r>
            <a:r>
              <a:rPr lang="ja-JP" altLang="en-US" dirty="0" smtClean="0"/>
              <a:t> </a:t>
            </a:r>
            <a:r>
              <a:rPr lang="en-US" altLang="ja-JP" dirty="0" smtClean="0"/>
              <a:t>Non-Dominated Sorting of a Population(4)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5" name="コンテンツ プレースホル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15288" cy="51958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ja-JP" dirty="0" smtClean="0"/>
              <a:t>An O(MN²) Non-Dominated Sorting Procedure</a:t>
            </a:r>
          </a:p>
          <a:p>
            <a:pPr lvl="1" eaLnBrk="1" hangingPunct="1"/>
            <a:r>
              <a:rPr lang="ja-JP" altLang="en-US" sz="2200" dirty="0" smtClean="0"/>
              <a:t>計算量測定に</a:t>
            </a:r>
            <a:r>
              <a:rPr lang="en-US" altLang="ja-JP" sz="2200" dirty="0" smtClean="0"/>
              <a:t>O(MN²)</a:t>
            </a:r>
            <a:r>
              <a:rPr lang="ja-JP" altLang="en-US" sz="2200" dirty="0" smtClean="0"/>
              <a:t>を要する</a:t>
            </a:r>
            <a:r>
              <a:rPr lang="en-US" altLang="ja-JP" sz="2200" dirty="0" smtClean="0"/>
              <a:t>better </a:t>
            </a:r>
            <a:r>
              <a:rPr lang="en-US" altLang="ja-JP" sz="2200" dirty="0" err="1" smtClean="0"/>
              <a:t>bookkeepting</a:t>
            </a:r>
            <a:r>
              <a:rPr lang="ja-JP" altLang="en-US" sz="2200" dirty="0" smtClean="0"/>
              <a:t>戦略</a:t>
            </a:r>
            <a:endParaRPr lang="en-US" altLang="ja-JP" sz="2200" dirty="0" smtClean="0"/>
          </a:p>
          <a:p>
            <a:pPr lvl="1" eaLnBrk="1" hangingPunct="1"/>
            <a:r>
              <a:rPr lang="en-US" altLang="ja-JP" sz="2200" dirty="0" smtClean="0"/>
              <a:t>O(MN²)</a:t>
            </a:r>
            <a:r>
              <a:rPr lang="ja-JP" altLang="en-US" sz="2200" dirty="0" err="1" smtClean="0"/>
              <a:t>だけ</a:t>
            </a:r>
            <a:r>
              <a:rPr lang="ja-JP" altLang="en-US" sz="2200" dirty="0" smtClean="0"/>
              <a:t>比較する間に計算すること</a:t>
            </a:r>
            <a:endParaRPr lang="en-US" altLang="ja-JP" sz="2200" dirty="0" smtClean="0"/>
          </a:p>
          <a:p>
            <a:pPr lvl="2" eaLnBrk="1" hangingPunct="1"/>
            <a:r>
              <a:rPr lang="en-US" altLang="ja-JP" dirty="0" smtClean="0"/>
              <a:t>Domination count </a:t>
            </a:r>
            <a:r>
              <a:rPr lang="en-US" altLang="ja-JP" dirty="0" err="1" smtClean="0"/>
              <a:t>η</a:t>
            </a:r>
            <a:r>
              <a:rPr lang="en-US" altLang="ja-JP" sz="1400" dirty="0" err="1" smtClean="0"/>
              <a:t>i</a:t>
            </a:r>
            <a:r>
              <a:rPr lang="ja-JP" altLang="en-US" dirty="0" smtClean="0"/>
              <a:t>：解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を支配する解の数</a:t>
            </a:r>
            <a:endParaRPr lang="en-US" altLang="ja-JP" dirty="0" smtClean="0"/>
          </a:p>
          <a:p>
            <a:pPr lvl="2" eaLnBrk="1" hangingPunct="1"/>
            <a:r>
              <a:rPr lang="ja-JP" altLang="en-US" dirty="0" smtClean="0"/>
              <a:t>解集合</a:t>
            </a:r>
            <a:r>
              <a:rPr lang="en-US" altLang="ja-JP" dirty="0" smtClean="0"/>
              <a:t>S</a:t>
            </a:r>
            <a:r>
              <a:rPr lang="en-US" altLang="ja-JP" sz="1400" dirty="0" smtClean="0"/>
              <a:t>i</a:t>
            </a:r>
            <a:r>
              <a:rPr lang="ja-JP" altLang="en-US" dirty="0" smtClean="0"/>
              <a:t>：解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が支配する集合</a:t>
            </a:r>
            <a:endParaRPr lang="en-US" altLang="ja-JP" dirty="0" smtClean="0"/>
          </a:p>
          <a:p>
            <a:pPr eaLnBrk="1" hangingPunct="1"/>
            <a:r>
              <a:rPr lang="ja-JP" altLang="en-US" dirty="0" smtClean="0"/>
              <a:t>アルゴリズム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Step1:</a:t>
            </a:r>
            <a:r>
              <a:rPr lang="ja-JP" altLang="en-US" dirty="0" smtClean="0"/>
              <a:t>各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∈</a:t>
            </a:r>
            <a:r>
              <a:rPr lang="en-US" altLang="ja-JP" dirty="0" smtClean="0"/>
              <a:t>P</a:t>
            </a:r>
            <a:r>
              <a:rPr lang="ja-JP" altLang="en-US" dirty="0" smtClean="0"/>
              <a:t>ごとに</a:t>
            </a:r>
            <a:r>
              <a:rPr lang="en-US" altLang="ja-JP" dirty="0" err="1" smtClean="0"/>
              <a:t>η</a:t>
            </a:r>
            <a:r>
              <a:rPr lang="en-US" altLang="ja-JP" sz="1600" baseline="-25000" dirty="0" err="1" smtClean="0"/>
              <a:t>i</a:t>
            </a:r>
            <a:r>
              <a:rPr lang="en-US" altLang="ja-JP" dirty="0" smtClean="0"/>
              <a:t>=0 , S</a:t>
            </a:r>
            <a:r>
              <a:rPr lang="en-US" altLang="ja-JP" baseline="-25000" dirty="0" smtClean="0"/>
              <a:t>i</a:t>
            </a:r>
            <a:r>
              <a:rPr lang="en-US" altLang="ja-JP" dirty="0" smtClean="0"/>
              <a:t>=Φ</a:t>
            </a:r>
            <a:r>
              <a:rPr lang="ja-JP" altLang="en-US" dirty="0" smtClean="0"/>
              <a:t>として初期化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Step2:i    j</a:t>
            </a:r>
            <a:r>
              <a:rPr lang="ja-JP" altLang="en-US" dirty="0" smtClean="0"/>
              <a:t>なら</a:t>
            </a:r>
            <a:r>
              <a:rPr lang="en-US" altLang="ja-JP" dirty="0" smtClean="0"/>
              <a:t>S</a:t>
            </a:r>
            <a:r>
              <a:rPr lang="en-US" altLang="ja-JP" baseline="-25000" dirty="0" smtClean="0"/>
              <a:t>p</a:t>
            </a:r>
            <a:r>
              <a:rPr lang="en-US" altLang="ja-JP" dirty="0" smtClean="0"/>
              <a:t>=S</a:t>
            </a:r>
            <a:r>
              <a:rPr lang="en-US" altLang="ja-JP" baseline="-25000" dirty="0" smtClean="0"/>
              <a:t>p</a:t>
            </a:r>
            <a:r>
              <a:rPr lang="ja-JP" altLang="en-US" dirty="0" smtClean="0"/>
              <a:t>∪</a:t>
            </a:r>
            <a:r>
              <a:rPr lang="en-US" altLang="ja-JP" dirty="0" smtClean="0"/>
              <a:t>{j}</a:t>
            </a:r>
            <a:r>
              <a:rPr lang="ja-JP" altLang="en-US" dirty="0" err="1" smtClean="0"/>
              <a:t>，</a:t>
            </a:r>
            <a:r>
              <a:rPr lang="ja-JP" altLang="en-US" dirty="0" smtClean="0"/>
              <a:t>   </a:t>
            </a:r>
            <a:r>
              <a:rPr lang="en-US" altLang="ja-JP" dirty="0" smtClean="0"/>
              <a:t>j    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なら</a:t>
            </a:r>
            <a:r>
              <a:rPr lang="en-US" altLang="ja-JP" dirty="0" err="1" smtClean="0"/>
              <a:t>η</a:t>
            </a:r>
            <a:r>
              <a:rPr lang="en-US" altLang="ja-JP" sz="1400" dirty="0" err="1" smtClean="0"/>
              <a:t>i</a:t>
            </a:r>
            <a:r>
              <a:rPr lang="en-US" altLang="ja-JP" dirty="0" smtClean="0"/>
              <a:t>=η</a:t>
            </a:r>
            <a:r>
              <a:rPr lang="en-US" altLang="ja-JP" sz="1400" dirty="0" smtClean="0"/>
              <a:t>i</a:t>
            </a:r>
            <a:r>
              <a:rPr lang="en-US" altLang="ja-JP" dirty="0" smtClean="0"/>
              <a:t>+1</a:t>
            </a:r>
            <a:r>
              <a:rPr lang="ja-JP" altLang="en-US" dirty="0" smtClean="0"/>
              <a:t>をセット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Step3:η</a:t>
            </a:r>
            <a:r>
              <a:rPr lang="en-US" altLang="ja-JP" sz="1400" dirty="0" smtClean="0"/>
              <a:t>i</a:t>
            </a:r>
            <a:r>
              <a:rPr lang="en-US" altLang="ja-JP" dirty="0" smtClean="0"/>
              <a:t>=0</a:t>
            </a:r>
            <a:r>
              <a:rPr lang="ja-JP" altLang="en-US" dirty="0" smtClean="0"/>
              <a:t>のとき</a:t>
            </a:r>
            <a:r>
              <a:rPr lang="en-US" altLang="ja-JP" dirty="0" err="1" smtClean="0"/>
              <a:t>i</a:t>
            </a:r>
            <a:r>
              <a:rPr lang="ja-JP" altLang="en-US" dirty="0" smtClean="0"/>
              <a:t>を</a:t>
            </a:r>
            <a:r>
              <a:rPr lang="en-US" altLang="ja-JP" dirty="0" smtClean="0"/>
              <a:t>P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に入れてフロントカウンタ</a:t>
            </a:r>
            <a:r>
              <a:rPr lang="en-US" altLang="ja-JP" dirty="0" smtClean="0"/>
              <a:t>κ=1</a:t>
            </a:r>
          </a:p>
          <a:p>
            <a:pPr lvl="1" eaLnBrk="1" hangingPunct="1"/>
            <a:r>
              <a:rPr lang="en-US" altLang="ja-JP" dirty="0" smtClean="0"/>
              <a:t>Step4:P</a:t>
            </a:r>
            <a:r>
              <a:rPr lang="en-US" altLang="ja-JP" baseline="-25000" dirty="0" smtClean="0"/>
              <a:t>k</a:t>
            </a:r>
            <a:r>
              <a:rPr lang="ja-JP" altLang="en-US" dirty="0" smtClean="0"/>
              <a:t>≠</a:t>
            </a:r>
            <a:r>
              <a:rPr lang="en-US" altLang="ja-JP" dirty="0" smtClean="0"/>
              <a:t>0</a:t>
            </a:r>
            <a:r>
              <a:rPr lang="ja-JP" altLang="en-US" dirty="0" smtClean="0"/>
              <a:t>のとき</a:t>
            </a:r>
            <a:r>
              <a:rPr lang="en-US" altLang="ja-JP" dirty="0" smtClean="0"/>
              <a:t>Step5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lvl="1" eaLnBrk="1" hangingPunct="1"/>
            <a:r>
              <a:rPr lang="en-US" altLang="ja-JP" dirty="0" smtClean="0"/>
              <a:t>Step5:Q=Φ</a:t>
            </a:r>
            <a:r>
              <a:rPr lang="ja-JP" altLang="en-US" dirty="0" smtClean="0"/>
              <a:t>で初期化、各</a:t>
            </a:r>
            <a:r>
              <a:rPr lang="en-US" altLang="ja-JP" dirty="0" smtClean="0"/>
              <a:t>j</a:t>
            </a:r>
            <a:r>
              <a:rPr lang="ja-JP" altLang="en-US" dirty="0" smtClean="0"/>
              <a:t>∈</a:t>
            </a:r>
            <a:r>
              <a:rPr lang="en-US" altLang="ja-JP" dirty="0" smtClean="0"/>
              <a:t>S</a:t>
            </a:r>
            <a:r>
              <a:rPr lang="en-US" altLang="ja-JP" sz="1800" dirty="0" smtClean="0"/>
              <a:t>i</a:t>
            </a:r>
            <a:r>
              <a:rPr lang="ja-JP" altLang="en-US" dirty="0" smtClean="0"/>
              <a:t>について、</a:t>
            </a:r>
            <a:endParaRPr lang="en-US" altLang="ja-JP" dirty="0" smtClean="0"/>
          </a:p>
          <a:p>
            <a:pPr lvl="2" eaLnBrk="1" hangingPunct="1"/>
            <a:r>
              <a:rPr lang="en-US" altLang="ja-JP" dirty="0" smtClean="0"/>
              <a:t>Step5a:η</a:t>
            </a:r>
            <a:r>
              <a:rPr lang="en-US" altLang="ja-JP" sz="1100" dirty="0" smtClean="0"/>
              <a:t>i</a:t>
            </a:r>
            <a:r>
              <a:rPr lang="en-US" altLang="ja-JP" dirty="0" smtClean="0"/>
              <a:t>=η</a:t>
            </a:r>
            <a:r>
              <a:rPr lang="en-US" altLang="ja-JP" sz="1100" dirty="0" smtClean="0"/>
              <a:t>i</a:t>
            </a:r>
            <a:r>
              <a:rPr lang="en-US" altLang="ja-JP" dirty="0" smtClean="0"/>
              <a:t>-1</a:t>
            </a:r>
            <a:r>
              <a:rPr lang="ja-JP" altLang="en-US" dirty="0" smtClean="0"/>
              <a:t>　　</a:t>
            </a:r>
            <a:r>
              <a:rPr lang="en-US" altLang="ja-JP" dirty="0" smtClean="0"/>
              <a:t>Step5b:η</a:t>
            </a:r>
            <a:r>
              <a:rPr lang="en-US" altLang="ja-JP" sz="1100" dirty="0" smtClean="0"/>
              <a:t>i</a:t>
            </a:r>
            <a:r>
              <a:rPr lang="en-US" altLang="ja-JP" dirty="0" smtClean="0"/>
              <a:t>=0</a:t>
            </a:r>
            <a:r>
              <a:rPr lang="ja-JP" altLang="en-US" dirty="0" smtClean="0"/>
              <a:t>のとき</a:t>
            </a:r>
            <a:r>
              <a:rPr lang="en-US" altLang="ja-JP" dirty="0" smtClean="0"/>
              <a:t>Q=Q</a:t>
            </a:r>
            <a:r>
              <a:rPr lang="ja-JP" altLang="en-US" dirty="0" smtClean="0"/>
              <a:t>∪</a:t>
            </a:r>
            <a:r>
              <a:rPr lang="en-US" altLang="ja-JP" dirty="0" smtClean="0"/>
              <a:t>{j}</a:t>
            </a:r>
          </a:p>
          <a:p>
            <a:pPr lvl="1" eaLnBrk="1" hangingPunct="1"/>
            <a:r>
              <a:rPr lang="en-US" altLang="ja-JP" dirty="0" smtClean="0"/>
              <a:t>Step6:κ=κ+1 , </a:t>
            </a:r>
            <a:r>
              <a:rPr lang="en-US" altLang="ja-JP" dirty="0" err="1" smtClean="0"/>
              <a:t>P</a:t>
            </a:r>
            <a:r>
              <a:rPr lang="en-US" altLang="ja-JP" sz="1600" dirty="0" err="1" smtClean="0"/>
              <a:t>k</a:t>
            </a:r>
            <a:r>
              <a:rPr lang="en-US" altLang="ja-JP" dirty="0" smtClean="0"/>
              <a:t>=Q </a:t>
            </a:r>
            <a:r>
              <a:rPr lang="ja-JP" altLang="en-US" dirty="0" smtClean="0"/>
              <a:t>にして</a:t>
            </a:r>
            <a:r>
              <a:rPr lang="en-US" altLang="ja-JP" dirty="0" smtClean="0"/>
              <a:t>Step4</a:t>
            </a:r>
            <a:r>
              <a:rPr lang="ja-JP" altLang="en-US" dirty="0" smtClean="0"/>
              <a:t>へ</a:t>
            </a:r>
            <a:endParaRPr lang="en-US" altLang="ja-JP" dirty="0" smtClean="0"/>
          </a:p>
          <a:p>
            <a:pPr eaLnBrk="1" hangingPunct="1"/>
            <a:endParaRPr lang="en-US" altLang="ja-JP" dirty="0" smtClean="0"/>
          </a:p>
        </p:txBody>
      </p:sp>
      <p:sp>
        <p:nvSpPr>
          <p:cNvPr id="6" name="正方形/長方形 9"/>
          <p:cNvSpPr>
            <a:spLocks noChangeArrowheads="1"/>
          </p:cNvSpPr>
          <p:nvPr/>
        </p:nvSpPr>
        <p:spPr bwMode="auto">
          <a:xfrm>
            <a:off x="406574" y="4129137"/>
            <a:ext cx="7810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b="1" dirty="0"/>
              <a:t>O(MN²)</a:t>
            </a:r>
            <a:endParaRPr lang="ja-JP" altLang="en-US" sz="1400" dirty="0"/>
          </a:p>
        </p:txBody>
      </p:sp>
      <p:sp>
        <p:nvSpPr>
          <p:cNvPr id="7" name="左中かっこ 6"/>
          <p:cNvSpPr/>
          <p:nvPr/>
        </p:nvSpPr>
        <p:spPr>
          <a:xfrm>
            <a:off x="1117327" y="3717032"/>
            <a:ext cx="214313" cy="1071563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8" name="左中かっこ 7"/>
          <p:cNvSpPr/>
          <p:nvPr/>
        </p:nvSpPr>
        <p:spPr>
          <a:xfrm>
            <a:off x="1167868" y="4829971"/>
            <a:ext cx="142875" cy="1428750"/>
          </a:xfrm>
          <a:prstGeom prst="leftBrac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9" name="正方形/長方形 12"/>
          <p:cNvSpPr>
            <a:spLocks noChangeArrowheads="1"/>
          </p:cNvSpPr>
          <p:nvPr/>
        </p:nvSpPr>
        <p:spPr bwMode="auto">
          <a:xfrm>
            <a:off x="483791" y="5373216"/>
            <a:ext cx="631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b="1" dirty="0"/>
              <a:t>O(N²)</a:t>
            </a:r>
            <a:endParaRPr lang="ja-JP" altLang="en-US" sz="1400" dirty="0"/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/>
        </p:nvGraphicFramePr>
        <p:xfrm>
          <a:off x="5436096" y="3997375"/>
          <a:ext cx="285750" cy="439737"/>
        </p:xfrm>
        <a:graphic>
          <a:graphicData uri="http://schemas.openxmlformats.org/presentationml/2006/ole">
            <p:oleObj spid="_x0000_s32770" name="数式" r:id="rId3" imgW="139680" imgH="215640" progId="Equation.3">
              <p:embed/>
            </p:oleObj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653910" y="3997375"/>
          <a:ext cx="285750" cy="439737"/>
        </p:xfrm>
        <a:graphic>
          <a:graphicData uri="http://schemas.openxmlformats.org/presentationml/2006/ole">
            <p:oleObj spid="_x0000_s32771" name="数式" r:id="rId4" imgW="1396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2.5 Optimality Conditions(1)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単一目的最適化のように</a:t>
            </a:r>
            <a:r>
              <a:rPr kumimoji="1" lang="ja-JP" altLang="en-US" sz="2400" dirty="0" smtClean="0"/>
              <a:t>最適解，準最適解，が</a:t>
            </a:r>
            <a:r>
              <a:rPr kumimoji="1" lang="en-US" altLang="ja-JP" sz="2400" dirty="0" smtClean="0"/>
              <a:t>MOOP</a:t>
            </a:r>
            <a:r>
              <a:rPr kumimoji="1" lang="ja-JP" altLang="en-US" sz="2400" dirty="0" smtClean="0"/>
              <a:t>の場合でも存在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そのための必要十分条件を割り出そう</a:t>
            </a:r>
            <a:endParaRPr lang="en-US" altLang="ja-JP" sz="2000" dirty="0" smtClean="0"/>
          </a:p>
          <a:p>
            <a:pPr lvl="1"/>
            <a:r>
              <a:rPr kumimoji="1" lang="ja-JP" altLang="en-US" sz="2000" dirty="0" smtClean="0"/>
              <a:t>連続関数を仮定</a:t>
            </a:r>
            <a:endParaRPr kumimoji="1" lang="en-US" altLang="ja-JP" sz="2000" dirty="0" smtClean="0"/>
          </a:p>
          <a:p>
            <a:pPr lvl="1"/>
            <a:endParaRPr lang="en-US" altLang="ja-JP" sz="2000" dirty="0" smtClean="0"/>
          </a:p>
          <a:p>
            <a:r>
              <a:rPr kumimoji="1" lang="en-US" altLang="ja-JP" sz="2400" dirty="0" smtClean="0"/>
              <a:t>Fritz-John necessary condition</a:t>
            </a:r>
          </a:p>
          <a:p>
            <a:pPr lvl="1"/>
            <a:r>
              <a:rPr lang="en-US" altLang="ja-JP" sz="2000" dirty="0" smtClean="0"/>
              <a:t>x</a:t>
            </a:r>
            <a:r>
              <a:rPr lang="en-US" altLang="ja-JP" sz="2000" baseline="30000" dirty="0" smtClean="0"/>
              <a:t>*</a:t>
            </a:r>
            <a:r>
              <a:rPr lang="ja-JP" altLang="en-US" sz="2000" dirty="0" smtClean="0"/>
              <a:t>がパレート最適解であるためには以下の条件が必須</a:t>
            </a:r>
            <a:endParaRPr lang="en-US" altLang="ja-JP" sz="2000" dirty="0" smtClean="0"/>
          </a:p>
          <a:p>
            <a:pPr lvl="1"/>
            <a:endParaRPr kumimoji="1" lang="ja-JP" altLang="en-US" sz="20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1511243" y="4437063"/>
          <a:ext cx="4284893" cy="504105"/>
        </p:xfrm>
        <a:graphic>
          <a:graphicData uri="http://schemas.openxmlformats.org/presentationml/2006/ole">
            <p:oleObj spid="_x0000_s35842" name="数式" r:id="rId3" imgW="2590560" imgH="304560" progId="Equation.3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509390" y="5024537"/>
          <a:ext cx="3422650" cy="420687"/>
        </p:xfrm>
        <a:graphic>
          <a:graphicData uri="http://schemas.openxmlformats.org/presentationml/2006/ole">
            <p:oleObj spid="_x0000_s35843" name="数式" r:id="rId4" imgW="2070000" imgH="253800" progId="Equation.3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013918" y="5549900"/>
          <a:ext cx="4870450" cy="377825"/>
        </p:xfrm>
        <a:graphic>
          <a:graphicData uri="http://schemas.openxmlformats.org/presentationml/2006/ole">
            <p:oleObj spid="_x0000_s35844" name="数式" r:id="rId5" imgW="2946240" imgH="228600" progId="Equation.3">
              <p:embed/>
            </p:oleObj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2123728" y="557994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ただし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Optimality Conditions(2)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err="1" smtClean="0"/>
              <a:t>Miettinen</a:t>
            </a:r>
            <a:r>
              <a:rPr kumimoji="1" lang="ja-JP" altLang="en-US" sz="2400" dirty="0" smtClean="0"/>
              <a:t>が</a:t>
            </a:r>
            <a:r>
              <a:rPr kumimoji="1" lang="en-US" altLang="ja-JP" sz="2400" dirty="0" smtClean="0"/>
              <a:t>Kuhn-Tucker</a:t>
            </a:r>
            <a:r>
              <a:rPr kumimoji="1" lang="ja-JP" altLang="en-US" sz="2400" dirty="0" smtClean="0"/>
              <a:t>法（単一目的最適化の解析的アプローチ）に酷似していることを指摘</a:t>
            </a:r>
            <a:endParaRPr kumimoji="1" lang="en-US" altLang="ja-JP" sz="2400" dirty="0" smtClean="0"/>
          </a:p>
          <a:p>
            <a:pPr lvl="1"/>
            <a:r>
              <a:rPr lang="ja-JP" altLang="en-US" sz="2000" dirty="0" smtClean="0"/>
              <a:t>上記解析にて制約がない場合を考える</a:t>
            </a:r>
            <a:endParaRPr kumimoji="1" lang="en-US" altLang="ja-JP" sz="20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607642" y="3088829"/>
          <a:ext cx="2100262" cy="484187"/>
        </p:xfrm>
        <a:graphic>
          <a:graphicData uri="http://schemas.openxmlformats.org/presentationml/2006/ole">
            <p:oleObj spid="_x0000_s36866" name="数式" r:id="rId3" imgW="1269720" imgH="291960" progId="Equation.3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5293047" y="2914625"/>
          <a:ext cx="3527425" cy="2314575"/>
        </p:xfrm>
        <a:graphic>
          <a:graphicData uri="http://schemas.openxmlformats.org/presentationml/2006/ole">
            <p:oleObj spid="_x0000_s36867" name="数式" r:id="rId4" imgW="2133360" imgH="1396800" progId="Equation.3">
              <p:embed/>
            </p:oleObj>
          </a:graphicData>
        </a:graphic>
      </p:graphicFrame>
      <p:sp>
        <p:nvSpPr>
          <p:cNvPr id="8" name="右矢印 7"/>
          <p:cNvSpPr/>
          <p:nvPr/>
        </p:nvSpPr>
        <p:spPr>
          <a:xfrm>
            <a:off x="3995936" y="3068960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9552" y="3861048"/>
            <a:ext cx="4320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・非線形関数の場合，導関数も非線形．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λ</a:t>
            </a:r>
            <a:r>
              <a:rPr kumimoji="1" lang="ja-JP" altLang="en-US" dirty="0" smtClean="0"/>
              <a:t>ベクトルによって，パレート最適解が存在しないことを確かめられる．</a:t>
            </a:r>
            <a:endParaRPr kumimoji="1" lang="en-US" altLang="ja-JP" dirty="0" smtClean="0"/>
          </a:p>
          <a:p>
            <a:r>
              <a:rPr lang="ja-JP" altLang="en-US" dirty="0" smtClean="0"/>
              <a:t>・上記式が満たされなかった場合，</a:t>
            </a:r>
            <a:r>
              <a:rPr lang="en-US" altLang="ja-JP" dirty="0" smtClean="0"/>
              <a:t>λ</a:t>
            </a:r>
            <a:r>
              <a:rPr lang="ja-JP" altLang="en-US" dirty="0" smtClean="0"/>
              <a:t>ベクトルに対応するパレート最適解は存在しない．</a:t>
            </a:r>
            <a:endParaRPr lang="en-US" altLang="ja-JP" dirty="0" smtClean="0"/>
          </a:p>
          <a:p>
            <a:r>
              <a:rPr kumimoji="1" lang="ja-JP" altLang="en-US" dirty="0" smtClean="0"/>
              <a:t>・しかし，上記の必要条件でパレート最適解の存在が保証されたわけではない．</a:t>
            </a:r>
            <a:endParaRPr kumimoji="1" lang="en-US" altLang="ja-JP" dirty="0" smtClean="0"/>
          </a:p>
          <a:p>
            <a:r>
              <a:rPr lang="ja-JP" altLang="en-US" dirty="0" smtClean="0"/>
              <a:t>・つまり，上記式を満たした解であっても，必ずパレート最適解であることはない．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Optimality Conditions(3)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簡単のため，</a:t>
            </a:r>
            <a:r>
              <a:rPr lang="en-US" altLang="ja-JP" sz="2400" dirty="0" smtClean="0"/>
              <a:t>n=M</a:t>
            </a:r>
            <a:r>
              <a:rPr lang="ja-JP" altLang="en-US" sz="2400" dirty="0" smtClean="0"/>
              <a:t>の場合を考えると，パレート最適解は以下の関係式を満たさなければならない．</a:t>
            </a:r>
            <a:endParaRPr kumimoji="1" lang="ja-JP" altLang="en-US" sz="24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899592" y="2554585"/>
          <a:ext cx="2624137" cy="2314575"/>
        </p:xfrm>
        <a:graphic>
          <a:graphicData uri="http://schemas.openxmlformats.org/presentationml/2006/ole">
            <p:oleObj spid="_x0000_s37890" name="数式" r:id="rId3" imgW="1587240" imgH="1396800" progId="Equation.3">
              <p:embed/>
            </p:oleObj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779912" y="328498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偏導関数行列の行列式が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になる必要あり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5013176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目的ならば</a:t>
            </a:r>
            <a:endParaRPr kumimoji="1" lang="ja-JP" altLang="en-US" dirty="0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971600" y="5521349"/>
          <a:ext cx="1847850" cy="715963"/>
        </p:xfrm>
        <a:graphic>
          <a:graphicData uri="http://schemas.openxmlformats.org/presentationml/2006/ole">
            <p:oleObj spid="_x0000_s37891" name="数式" r:id="rId4" imgW="111744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2.5 Optimality Conditions(4)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 smtClean="0"/>
              <a:t>目的関数が凸の場合を考える</a:t>
            </a:r>
            <a:endParaRPr lang="en-US" altLang="ja-JP" sz="2400" dirty="0" smtClean="0"/>
          </a:p>
          <a:p>
            <a:r>
              <a:rPr kumimoji="1" lang="en-US" altLang="ja-JP" sz="2400" dirty="0" err="1" smtClean="0"/>
              <a:t>Karush</a:t>
            </a:r>
            <a:r>
              <a:rPr kumimoji="1" lang="en-US" altLang="ja-JP" sz="2400" dirty="0" smtClean="0"/>
              <a:t>-Kuhn-</a:t>
            </a:r>
            <a:r>
              <a:rPr kumimoji="1" lang="en-US" altLang="ja-JP" sz="2400" dirty="0" err="1" smtClean="0"/>
              <a:t>Tacker</a:t>
            </a:r>
            <a:r>
              <a:rPr kumimoji="1" lang="en-US" altLang="ja-JP" sz="2400" dirty="0" smtClean="0"/>
              <a:t> sufficient condition for Pareto-Optimality</a:t>
            </a:r>
          </a:p>
          <a:p>
            <a:pPr lvl="1">
              <a:buNone/>
            </a:pPr>
            <a:r>
              <a:rPr lang="en-US" altLang="ja-JP" sz="2000" dirty="0" smtClean="0"/>
              <a:t>(Miettinen,1999)</a:t>
            </a:r>
            <a:endParaRPr kumimoji="1" lang="en-US" altLang="ja-JP" sz="2000" dirty="0" smtClean="0"/>
          </a:p>
          <a:p>
            <a:pPr lvl="1"/>
            <a:r>
              <a:rPr lang="en-US" altLang="ja-JP" sz="2000" dirty="0" smtClean="0"/>
              <a:t>x</a:t>
            </a:r>
            <a:r>
              <a:rPr lang="en-US" altLang="ja-JP" sz="2000" baseline="30000" dirty="0" smtClean="0"/>
              <a:t>*</a:t>
            </a:r>
            <a:r>
              <a:rPr lang="ja-JP" altLang="en-US" sz="2000" dirty="0" smtClean="0"/>
              <a:t>がパレート最適解であるためには以下の条件が必須</a:t>
            </a:r>
            <a:endParaRPr lang="en-US" altLang="ja-JP" sz="2000" dirty="0" smtClean="0"/>
          </a:p>
          <a:p>
            <a:pPr lvl="1">
              <a:buNone/>
            </a:pPr>
            <a:endParaRPr kumimoji="1" lang="ja-JP" altLang="en-US" sz="20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1045461" y="3068911"/>
          <a:ext cx="4284893" cy="504105"/>
        </p:xfrm>
        <a:graphic>
          <a:graphicData uri="http://schemas.openxmlformats.org/presentationml/2006/ole">
            <p:oleObj spid="_x0000_s38914" name="数式" r:id="rId3" imgW="2590560" imgH="30456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043608" y="3656385"/>
          <a:ext cx="3422650" cy="420687"/>
        </p:xfrm>
        <a:graphic>
          <a:graphicData uri="http://schemas.openxmlformats.org/presentationml/2006/ole">
            <p:oleObj spid="_x0000_s38915" name="数式" r:id="rId4" imgW="2070000" imgH="25380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009900" y="4181475"/>
          <a:ext cx="3946525" cy="377825"/>
        </p:xfrm>
        <a:graphic>
          <a:graphicData uri="http://schemas.openxmlformats.org/presentationml/2006/ole">
            <p:oleObj spid="_x0000_s38916" name="数式" r:id="rId5" imgW="2387520" imgH="228600" progId="Equation.3">
              <p:embed/>
            </p:oleObj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657946" y="42117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ただし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7584" y="5229200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目的関数が非凸の場合は条件が異なる</a:t>
            </a:r>
            <a:r>
              <a:rPr lang="ja-JP" altLang="en-US" dirty="0" smtClean="0"/>
              <a:t>（</a:t>
            </a:r>
            <a:r>
              <a:rPr lang="en-US" altLang="ja-JP" dirty="0" smtClean="0"/>
              <a:t>Bhatia and Aggarwal,1992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2.6	Summary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MOOP</a:t>
            </a:r>
          </a:p>
          <a:p>
            <a:pPr lvl="1"/>
            <a:r>
              <a:rPr lang="ja-JP" altLang="en-US" dirty="0" smtClean="0"/>
              <a:t>現実に沿った問題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しかし，解くのが大変かつふさわしく，効率的な手法が存在しない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Single-Objective</a:t>
            </a:r>
            <a:r>
              <a:rPr lang="ja-JP" altLang="en-US" dirty="0" smtClean="0"/>
              <a:t>問題を変形することで対処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パレート最適概念を導入，多点探索化</a:t>
            </a:r>
            <a:endParaRPr lang="en-US" altLang="ja-JP" dirty="0" smtClean="0"/>
          </a:p>
          <a:p>
            <a:r>
              <a:rPr lang="ja-JP" altLang="en-US" dirty="0" smtClean="0"/>
              <a:t>多目的最適化アルゴリズム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並列にパレート最適解を解の多様性を持ったまま探索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一般にパレート支配の概念を導入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非優越解の発見法，それに準じたソーティングを解説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非優越ソートは</a:t>
            </a:r>
            <a:r>
              <a:rPr lang="en-US" altLang="ja-JP" dirty="0" smtClean="0"/>
              <a:t>O(MN</a:t>
            </a:r>
            <a:r>
              <a:rPr lang="en-US" altLang="ja-JP" baseline="30000" dirty="0" smtClean="0"/>
              <a:t>2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が最も効率的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2.4.1 Special Solutions(2)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MOOP</a:t>
            </a:r>
            <a:r>
              <a:rPr kumimoji="1" lang="ja-JP" altLang="en-US" sz="2800" dirty="0" smtClean="0"/>
              <a:t>は一般にパレート面を形成</a:t>
            </a:r>
            <a:endParaRPr kumimoji="1" lang="en-US" altLang="ja-JP" sz="2800" dirty="0" smtClean="0"/>
          </a:p>
          <a:p>
            <a:pPr lvl="1"/>
            <a:r>
              <a:rPr lang="ja-JP" altLang="en-US" sz="2400" dirty="0"/>
              <a:t>同時</a:t>
            </a:r>
            <a:r>
              <a:rPr lang="ja-JP" altLang="en-US" sz="2400" dirty="0" smtClean="0"/>
              <a:t>にすべての目的関数の最適値は満たせない</a:t>
            </a:r>
            <a:endParaRPr lang="en-US" altLang="ja-JP" sz="2400" dirty="0" smtClean="0"/>
          </a:p>
          <a:p>
            <a:pPr lvl="1"/>
            <a:r>
              <a:rPr kumimoji="1" lang="en-US" altLang="ja-JP" sz="2400" dirty="0"/>
              <a:t>Ideal Objective </a:t>
            </a:r>
            <a:r>
              <a:rPr kumimoji="1" lang="en-US" altLang="ja-JP" sz="2400" dirty="0" smtClean="0"/>
              <a:t>Vector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unfeasible</a:t>
            </a:r>
            <a:r>
              <a:rPr kumimoji="1" lang="ja-JP" altLang="en-US" sz="2400" dirty="0" smtClean="0"/>
              <a:t>な解</a:t>
            </a:r>
            <a:endParaRPr kumimoji="1" lang="en-US" altLang="ja-JP" sz="2400" dirty="0" smtClean="0"/>
          </a:p>
          <a:p>
            <a:r>
              <a:rPr kumimoji="1" lang="en-US" altLang="ja-JP" sz="2800" dirty="0" smtClean="0"/>
              <a:t>Ideal Objective Vector</a:t>
            </a:r>
            <a:r>
              <a:rPr kumimoji="1" lang="ja-JP" altLang="en-US" sz="2800" dirty="0" smtClean="0"/>
              <a:t>は問題固有の参照点</a:t>
            </a:r>
            <a:endParaRPr kumimoji="1" lang="en-US" altLang="ja-JP" sz="2800" dirty="0" smtClean="0"/>
          </a:p>
          <a:p>
            <a:pPr lvl="1"/>
            <a:r>
              <a:rPr kumimoji="1" lang="ja-JP" altLang="en-US" sz="2400" dirty="0" smtClean="0"/>
              <a:t>すべての目的関数の最適値の情報を持つ</a:t>
            </a:r>
            <a:endParaRPr kumimoji="1" lang="en-US" altLang="ja-JP" sz="2400" dirty="0" smtClean="0"/>
          </a:p>
          <a:p>
            <a:pPr lvl="2"/>
            <a:r>
              <a:rPr lang="en-US" altLang="ja-JP" sz="20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000" b="1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ja-JP" altLang="en-US" sz="2000" dirty="0" smtClean="0"/>
              <a:t>に</a:t>
            </a:r>
            <a:r>
              <a:rPr kumimoji="1" lang="ja-JP" altLang="en-US" sz="2000" dirty="0" smtClean="0"/>
              <a:t>近いほどよい</a:t>
            </a:r>
            <a:endParaRPr kumimoji="1" lang="en-US" altLang="ja-JP" sz="2000" dirty="0" smtClean="0"/>
          </a:p>
          <a:p>
            <a:pPr lvl="2"/>
            <a:r>
              <a:rPr kumimoji="1" lang="ja-JP" altLang="en-US" sz="2000" dirty="0" smtClean="0"/>
              <a:t>目的関数値の正規化</a:t>
            </a:r>
            <a:endParaRPr kumimoji="1" lang="en-US" altLang="ja-JP" sz="2000" dirty="0" smtClean="0"/>
          </a:p>
          <a:p>
            <a:pPr lvl="2">
              <a:buNone/>
            </a:pPr>
            <a:r>
              <a:rPr kumimoji="1" lang="ja-JP" altLang="en-US" sz="2000" dirty="0" smtClean="0"/>
              <a:t>の際用いられる</a:t>
            </a:r>
            <a:endParaRPr kumimoji="1" lang="en-US" altLang="ja-JP" sz="2000" dirty="0" smtClean="0"/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6" name="コンテンツ プレースホルダ 5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364088" y="3933056"/>
            <a:ext cx="3544888" cy="2857500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5724128" y="602128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2.4.1 Special Solutions(3)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ja-JP" sz="2800" dirty="0" smtClean="0"/>
              <a:t>Utopian Objective Vector</a:t>
            </a:r>
            <a:r>
              <a:rPr lang="en-US" altLang="ja-JP" sz="2800" dirty="0" smtClean="0"/>
              <a:t>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ja-JP" altLang="en-US" sz="2800" i="1" dirty="0" smtClean="0">
                <a:latin typeface="Times New Roman" pitchFamily="18" charset="0"/>
                <a:cs typeface="Times New Roman" pitchFamily="18" charset="0"/>
              </a:rPr>
              <a:t>*</a:t>
            </a:r>
            <a:endParaRPr kumimoji="1" lang="en-US" altLang="ja-JP" sz="28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ja-JP" sz="2400" dirty="0" smtClean="0"/>
              <a:t>Ideal Objective Vector</a:t>
            </a:r>
            <a:r>
              <a:rPr lang="ja-JP" altLang="en-US" sz="2400" dirty="0"/>
              <a:t> 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i="1" dirty="0" smtClean="0"/>
              <a:t>*</a:t>
            </a:r>
            <a:r>
              <a:rPr lang="ja-JP" altLang="en-US" sz="2400" dirty="0" smtClean="0"/>
              <a:t>の場合，少なくともひとつの目的関数が</a:t>
            </a:r>
            <a:r>
              <a:rPr lang="en-US" altLang="ja-JP" sz="2400" dirty="0" smtClean="0"/>
              <a:t>feasible</a:t>
            </a:r>
          </a:p>
          <a:p>
            <a:pPr lvl="1"/>
            <a:r>
              <a:rPr lang="ja-JP" altLang="en-US" sz="2400" dirty="0" smtClean="0"/>
              <a:t>アルゴリズムによっては厳密に大きい値（≧ではなく＞）が必要</a:t>
            </a:r>
            <a:endParaRPr lang="en-US" altLang="ja-JP" sz="2400" dirty="0" smtClean="0"/>
          </a:p>
          <a:p>
            <a:r>
              <a:rPr kumimoji="1" lang="ja-JP" altLang="en-US" sz="2800" dirty="0" smtClean="0"/>
              <a:t>定義</a:t>
            </a:r>
            <a:endParaRPr lang="en-US" altLang="ja-JP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	z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ja-JP" altLang="en-US" sz="2400" i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ja-JP" sz="24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 i="1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ja-JP" sz="2400" i="1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ja-JP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　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	  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ただし </a:t>
            </a: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ja-JP" sz="2400" i="1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ja-JP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&gt; 0 (</a:t>
            </a: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∀</a:t>
            </a:r>
            <a:r>
              <a:rPr lang="en-US" altLang="ja-JP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=1,2, … ,M)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</a:br>
            <a:endParaRPr lang="en-US" altLang="ja-JP" sz="2400" dirty="0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スライド番号プレースホルダ 3"/>
          <p:cNvSpPr txBox="1">
            <a:spLocks/>
          </p:cNvSpPr>
          <p:nvPr/>
        </p:nvSpPr>
        <p:spPr>
          <a:xfrm>
            <a:off x="5689104" y="59243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AD021-7EBA-4486-AEE0-3A13CDEBDDB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コンテンツ プレースホルダ 5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499992" y="3501008"/>
            <a:ext cx="3544888" cy="2857500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4788024" y="5805264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2.4.1 Special </a:t>
            </a:r>
            <a:r>
              <a:rPr lang="en-US" altLang="ja-JP" dirty="0" smtClean="0"/>
              <a:t>Solutions(4)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sz="2800" dirty="0" smtClean="0"/>
              <a:t>Nadir Objective Vector</a:t>
            </a:r>
          </a:p>
          <a:p>
            <a:pPr lvl="1"/>
            <a:r>
              <a:rPr lang="en-US" altLang="ja-JP" sz="2400" dirty="0" smtClean="0"/>
              <a:t>Ideal </a:t>
            </a:r>
            <a:r>
              <a:rPr lang="ja-JP" altLang="en-US" sz="2400" dirty="0" smtClean="0"/>
              <a:t>･･･ </a:t>
            </a:r>
            <a:r>
              <a:rPr lang="en-US" altLang="ja-JP" sz="2400" dirty="0" smtClean="0"/>
              <a:t>feasible space </a:t>
            </a:r>
            <a:r>
              <a:rPr lang="ja-JP" altLang="en-US" sz="2400" dirty="0" smtClean="0"/>
              <a:t>の目的関数最適値を集めたもの</a:t>
            </a:r>
            <a:endParaRPr lang="en-US" altLang="ja-JP" sz="2400" dirty="0" smtClean="0"/>
          </a:p>
          <a:p>
            <a:pPr lvl="1"/>
            <a:r>
              <a:rPr kumimoji="1" lang="en-US" altLang="ja-JP" sz="2400" dirty="0"/>
              <a:t>Nadir </a:t>
            </a:r>
            <a:r>
              <a:rPr kumimoji="1" lang="ja-JP" altLang="en-US" sz="2400" dirty="0" smtClean="0"/>
              <a:t>･･･各目的関数のパレート面内での最悪の値をまとめたベクトル</a:t>
            </a:r>
            <a:endParaRPr lang="en-US" altLang="ja-JP" sz="2400" dirty="0"/>
          </a:p>
          <a:p>
            <a:pPr lvl="2"/>
            <a:r>
              <a:rPr kumimoji="1" lang="ja-JP" altLang="en-US" sz="2000" dirty="0" smtClean="0"/>
              <a:t>探索空間の最悪値をまとめたもの（図の</a:t>
            </a:r>
            <a:r>
              <a:rPr kumimoji="1" lang="en-US" altLang="ja-JP" sz="2000" dirty="0" smtClean="0"/>
              <a:t>W</a:t>
            </a:r>
            <a:r>
              <a:rPr kumimoji="1" lang="ja-JP" altLang="en-US" sz="2000" dirty="0" smtClean="0"/>
              <a:t>）ではない</a:t>
            </a:r>
            <a:endParaRPr kumimoji="1" lang="en-US" altLang="ja-JP" sz="2000" dirty="0" smtClean="0"/>
          </a:p>
          <a:p>
            <a:r>
              <a:rPr kumimoji="1" lang="ja-JP" altLang="en-US" sz="2800" dirty="0" smtClean="0"/>
              <a:t>計算</a:t>
            </a:r>
            <a:endParaRPr kumimoji="1" lang="en-US" altLang="ja-JP" sz="2800" dirty="0" smtClean="0"/>
          </a:p>
          <a:p>
            <a:pPr lvl="1"/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i="1" dirty="0" smtClean="0"/>
              <a:t>*</a:t>
            </a:r>
            <a:r>
              <a:rPr lang="ja-JP" altLang="en-US" sz="2400" dirty="0" smtClean="0"/>
              <a:t>を利用（実際の算出は難）</a:t>
            </a:r>
            <a:endParaRPr lang="en-US" altLang="ja-JP" sz="2400" dirty="0"/>
          </a:p>
          <a:p>
            <a:pPr lvl="1">
              <a:buNone/>
            </a:pP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i="1" dirty="0" smtClean="0"/>
              <a:t>*</a:t>
            </a:r>
            <a:r>
              <a:rPr lang="en-US" altLang="ja-JP" sz="2400" baseline="30000" dirty="0" smtClean="0"/>
              <a:t>(1)</a:t>
            </a:r>
            <a:r>
              <a:rPr lang="en-US" altLang="ja-JP" sz="2400" i="1" dirty="0" smtClean="0"/>
              <a:t>=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*(1)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*(1)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lvl="1">
              <a:buNone/>
            </a:pP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i="1" dirty="0" smtClean="0"/>
              <a:t>*</a:t>
            </a:r>
            <a:r>
              <a:rPr lang="en-US" altLang="ja-JP" sz="2400" baseline="30000" dirty="0" smtClean="0"/>
              <a:t>(2)</a:t>
            </a:r>
            <a:r>
              <a:rPr lang="en-US" altLang="ja-JP" sz="2400" i="1" dirty="0" smtClean="0"/>
              <a:t>=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*(2)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*(2)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T </a:t>
            </a:r>
          </a:p>
          <a:p>
            <a:pPr lvl="1">
              <a:buNone/>
            </a:pPr>
            <a:r>
              <a:rPr lang="ja-JP" altLang="en-US" sz="2400" dirty="0" smtClean="0">
                <a:latin typeface="Times New Roman" pitchFamily="18" charset="0"/>
                <a:cs typeface="Times New Roman" pitchFamily="18" charset="0"/>
              </a:rPr>
              <a:t>より</a:t>
            </a:r>
            <a:endParaRPr lang="en-US" altLang="ja-JP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ja-JP" sz="24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baseline="30000" dirty="0" err="1" smtClean="0">
                <a:latin typeface="Times New Roman" pitchFamily="18" charset="0"/>
                <a:cs typeface="Times New Roman" pitchFamily="18" charset="0"/>
              </a:rPr>
              <a:t>nad</a:t>
            </a:r>
            <a:r>
              <a:rPr lang="en-US" altLang="ja-JP" sz="2400" i="1" dirty="0" smtClean="0"/>
              <a:t>=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 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*(2)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, f</a:t>
            </a:r>
            <a:r>
              <a:rPr lang="en-US" altLang="ja-JP" sz="2400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*(1)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en-US" altLang="ja-JP" sz="2400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スライド番号プレースホルダ 3"/>
          <p:cNvSpPr txBox="1">
            <a:spLocks/>
          </p:cNvSpPr>
          <p:nvPr/>
        </p:nvSpPr>
        <p:spPr>
          <a:xfrm>
            <a:off x="6193160" y="60683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1AD021-7EBA-4486-AEE0-3A13CDEBDDB9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コンテンツ プレースホルダ 5" descr="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004048" y="3645024"/>
            <a:ext cx="3544888" cy="2857500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7020272" y="414908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2.4.1 Special </a:t>
            </a:r>
            <a:r>
              <a:rPr lang="en-US" altLang="ja-JP" dirty="0" smtClean="0"/>
              <a:t>Solutions(4)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Nadir objective vector</a:t>
            </a:r>
            <a:r>
              <a:rPr kumimoji="1" lang="ja-JP" altLang="en-US" sz="2800" dirty="0" smtClean="0"/>
              <a:t>の存在</a:t>
            </a:r>
            <a:endParaRPr kumimoji="1" lang="en-US" altLang="ja-JP" sz="2800" dirty="0" smtClean="0"/>
          </a:p>
          <a:p>
            <a:pPr lvl="1"/>
            <a:r>
              <a:rPr lang="ja-JP" altLang="en-US" sz="2400" dirty="0" smtClean="0"/>
              <a:t>パレート面の連続性，凸か否かによって存在するかしないか決定</a:t>
            </a:r>
            <a:endParaRPr lang="en-US" altLang="ja-JP" sz="2400" dirty="0"/>
          </a:p>
          <a:p>
            <a:r>
              <a:rPr lang="ja-JP" altLang="en-US" sz="2800" dirty="0" smtClean="0"/>
              <a:t>パレート最適領域内にある目的関数値の正規化を行う方法</a:t>
            </a:r>
            <a:endParaRPr lang="en-US" altLang="ja-JP" sz="2800" dirty="0" smtClean="0"/>
          </a:p>
          <a:p>
            <a:pPr lvl="1"/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i="1" dirty="0" smtClean="0"/>
              <a:t>*</a:t>
            </a:r>
            <a:r>
              <a:rPr lang="ja-JP" altLang="en-US" sz="2400" i="1" dirty="0" err="1" smtClean="0"/>
              <a:t>，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baseline="30000" dirty="0" err="1" smtClean="0">
                <a:latin typeface="Times New Roman" pitchFamily="18" charset="0"/>
                <a:cs typeface="Times New Roman" pitchFamily="18" charset="0"/>
              </a:rPr>
              <a:t>nad</a:t>
            </a:r>
            <a:r>
              <a:rPr lang="ja-JP" altLang="en-US" sz="2400" dirty="0" smtClean="0"/>
              <a:t>を利用</a:t>
            </a:r>
            <a:endParaRPr lang="en-US" altLang="ja-JP" sz="2400" dirty="0" smtClean="0"/>
          </a:p>
          <a:p>
            <a:pPr lvl="1"/>
            <a:endParaRPr lang="en-US" altLang="ja-JP" sz="2400" dirty="0"/>
          </a:p>
          <a:p>
            <a:pPr lvl="1"/>
            <a:endParaRPr lang="en-US" altLang="ja-JP" sz="24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1619672" y="4509120"/>
          <a:ext cx="3040338" cy="1440160"/>
        </p:xfrm>
        <a:graphic>
          <a:graphicData uri="http://schemas.openxmlformats.org/presentationml/2006/ole">
            <p:oleObj spid="_x0000_s1026" name="数式" r:id="rId3" imgW="965160" imgH="457200" progId="Equation.3">
              <p:embed/>
            </p:oleObj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5148064" y="55172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(2.6)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2.4.2 Concept of Domination(1)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パレート支配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以下の条件を同時に満たすとき解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baseline="-25000" dirty="0" smtClean="0"/>
              <a:t>1</a:t>
            </a:r>
            <a:r>
              <a:rPr lang="ja-JP" altLang="en-US" dirty="0" smtClean="0"/>
              <a:t>が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baseline="-25000" dirty="0"/>
              <a:t>2</a:t>
            </a:r>
            <a:r>
              <a:rPr lang="ja-JP" altLang="en-US" dirty="0" smtClean="0"/>
              <a:t>を支配すると定義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1.</a:t>
            </a:r>
          </a:p>
          <a:p>
            <a:pPr lvl="2"/>
            <a:r>
              <a:rPr lang="en-US" altLang="ja-JP" dirty="0" smtClean="0"/>
              <a:t>2.</a:t>
            </a:r>
          </a:p>
          <a:p>
            <a:pPr lvl="2"/>
            <a:endParaRPr lang="en-US" altLang="ja-JP" dirty="0" smtClean="0"/>
          </a:p>
          <a:p>
            <a:pPr lvl="2">
              <a:buNone/>
            </a:pPr>
            <a:r>
              <a:rPr lang="en-US" altLang="ja-JP" dirty="0" smtClean="0"/>
              <a:t>※</a:t>
            </a:r>
            <a:r>
              <a:rPr lang="ja-JP" altLang="en-US" dirty="0" smtClean="0"/>
              <a:t>演算子　　は左辺が右辺より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優れていることを意味する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（演算子＜，＞と同義）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2244725" y="3530600"/>
          <a:ext cx="3916363" cy="511175"/>
        </p:xfrm>
        <a:graphic>
          <a:graphicData uri="http://schemas.openxmlformats.org/presentationml/2006/ole">
            <p:oleObj spid="_x0000_s2051" name="数式" r:id="rId3" imgW="2044440" imgH="266400" progId="Equation.3">
              <p:embed/>
            </p:oleObj>
          </a:graphicData>
        </a:graphic>
      </p:graphicFrame>
      <p:grpSp>
        <p:nvGrpSpPr>
          <p:cNvPr id="14" name="グループ化 13"/>
          <p:cNvGrpSpPr/>
          <p:nvPr/>
        </p:nvGrpSpPr>
        <p:grpSpPr>
          <a:xfrm>
            <a:off x="2241550" y="3068638"/>
            <a:ext cx="3794125" cy="485775"/>
            <a:chOff x="2241550" y="3068638"/>
            <a:chExt cx="3794125" cy="485775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2241550" y="3068638"/>
            <a:ext cx="3794125" cy="485775"/>
          </p:xfrm>
          <a:graphic>
            <a:graphicData uri="http://schemas.openxmlformats.org/presentationml/2006/ole">
              <p:oleObj spid="_x0000_s2050" name="数式" r:id="rId4" imgW="1981080" imgH="253800" progId="Equation.3">
                <p:embed/>
              </p:oleObj>
            </a:graphicData>
          </a:graphic>
        </p:graphicFrame>
        <p:cxnSp>
          <p:nvCxnSpPr>
            <p:cNvPr id="8" name="直線コネクタ 7"/>
            <p:cNvCxnSpPr/>
            <p:nvPr/>
          </p:nvCxnSpPr>
          <p:spPr>
            <a:xfrm rot="5400000">
              <a:off x="3056022" y="3280286"/>
              <a:ext cx="234692" cy="982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コンテンツ プレースホルダ 12" descr="2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5549974" y="4005064"/>
            <a:ext cx="2838450" cy="2409825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 rot="16200000">
            <a:off x="2668434" y="446847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△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2.4.2 Concept of Domination(2)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D021-7EBA-4486-AEE0-3A13CDEBDDB9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5" name="コンテンツ プレースホルダ 12" descr="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528" y="1484784"/>
            <a:ext cx="3135263" cy="2661817"/>
          </a:xfrm>
        </p:spPr>
      </p:pic>
      <p:sp>
        <p:nvSpPr>
          <p:cNvPr id="6" name="テキスト ボックス 14"/>
          <p:cNvSpPr txBox="1">
            <a:spLocks noChangeArrowheads="1"/>
          </p:cNvSpPr>
          <p:nvPr/>
        </p:nvSpPr>
        <p:spPr bwMode="auto">
          <a:xfrm>
            <a:off x="3429000" y="1571625"/>
            <a:ext cx="5500688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1"/>
              </a:buClr>
              <a:buFont typeface="Arial" charset="0"/>
              <a:buChar char="•"/>
            </a:pPr>
            <a:r>
              <a:rPr lang="ja-JP" altLang="en-US" dirty="0">
                <a:latin typeface="+mn-ea"/>
              </a:rPr>
              <a:t>  解１</a:t>
            </a:r>
            <a:r>
              <a:rPr lang="en-US" altLang="ja-JP" dirty="0">
                <a:latin typeface="+mn-ea"/>
              </a:rPr>
              <a:t>(9,2)</a:t>
            </a:r>
            <a:r>
              <a:rPr lang="ja-JP" altLang="en-US" dirty="0">
                <a:latin typeface="+mn-ea"/>
              </a:rPr>
              <a:t>と解２</a:t>
            </a:r>
            <a:r>
              <a:rPr lang="en-US" altLang="ja-JP" dirty="0">
                <a:latin typeface="+mn-ea"/>
              </a:rPr>
              <a:t>(8,5)</a:t>
            </a:r>
            <a:r>
              <a:rPr lang="ja-JP" altLang="en-US" dirty="0">
                <a:latin typeface="+mn-ea"/>
              </a:rPr>
              <a:t>の比較</a:t>
            </a: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</a:pPr>
            <a:r>
              <a:rPr lang="en-US" altLang="ja-JP" dirty="0">
                <a:latin typeface="+mn-ea"/>
              </a:rPr>
              <a:t>  f1</a:t>
            </a:r>
            <a:r>
              <a:rPr lang="ja-JP" altLang="en-US" dirty="0">
                <a:latin typeface="+mn-ea"/>
              </a:rPr>
              <a:t>の観点では解１は解２より良い</a:t>
            </a: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</a:pPr>
            <a:r>
              <a:rPr lang="en-US" altLang="ja-JP" dirty="0">
                <a:latin typeface="+mn-ea"/>
              </a:rPr>
              <a:t>  f2</a:t>
            </a:r>
            <a:r>
              <a:rPr lang="ja-JP" altLang="en-US" dirty="0">
                <a:latin typeface="+mn-ea"/>
              </a:rPr>
              <a:t>の観点では解１は解２より良い</a:t>
            </a: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</a:pPr>
            <a:r>
              <a:rPr lang="ja-JP" altLang="en-US" dirty="0">
                <a:solidFill>
                  <a:schemeClr val="accent2"/>
                </a:solidFill>
                <a:latin typeface="+mn-ea"/>
              </a:rPr>
              <a:t>⇒解１は解２を</a:t>
            </a:r>
            <a:r>
              <a:rPr lang="ja-JP" altLang="en-US" dirty="0" smtClean="0">
                <a:solidFill>
                  <a:schemeClr val="accent2"/>
                </a:solidFill>
                <a:latin typeface="+mn-ea"/>
              </a:rPr>
              <a:t>支配</a:t>
            </a:r>
            <a:endParaRPr lang="en-US" altLang="ja-JP" dirty="0">
              <a:solidFill>
                <a:schemeClr val="accent2"/>
              </a:solidFill>
              <a:latin typeface="+mn-ea"/>
            </a:endParaRPr>
          </a:p>
          <a:p>
            <a:pPr>
              <a:buClr>
                <a:schemeClr val="accent1"/>
              </a:buClr>
            </a:pP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  <a:buFont typeface="Arial" charset="0"/>
              <a:buChar char="•"/>
            </a:pPr>
            <a:r>
              <a:rPr lang="en-US" altLang="ja-JP" dirty="0">
                <a:latin typeface="+mn-ea"/>
              </a:rPr>
              <a:t>  </a:t>
            </a:r>
            <a:r>
              <a:rPr lang="ja-JP" altLang="en-US" dirty="0">
                <a:latin typeface="+mn-ea"/>
              </a:rPr>
              <a:t>解１</a:t>
            </a:r>
            <a:r>
              <a:rPr lang="en-US" altLang="ja-JP" dirty="0">
                <a:latin typeface="+mn-ea"/>
              </a:rPr>
              <a:t>(9,2)</a:t>
            </a:r>
            <a:r>
              <a:rPr lang="ja-JP" altLang="en-US" dirty="0">
                <a:latin typeface="+mn-ea"/>
              </a:rPr>
              <a:t>と解５</a:t>
            </a:r>
            <a:r>
              <a:rPr lang="en-US" altLang="ja-JP" dirty="0">
                <a:latin typeface="+mn-ea"/>
              </a:rPr>
              <a:t>(16,2)</a:t>
            </a:r>
            <a:r>
              <a:rPr lang="ja-JP" altLang="en-US" dirty="0">
                <a:latin typeface="+mn-ea"/>
              </a:rPr>
              <a:t>の比較</a:t>
            </a: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</a:pPr>
            <a:r>
              <a:rPr lang="en-US" altLang="ja-JP" dirty="0">
                <a:latin typeface="+mn-ea"/>
              </a:rPr>
              <a:t>  f1</a:t>
            </a:r>
            <a:r>
              <a:rPr lang="ja-JP" altLang="en-US" dirty="0">
                <a:latin typeface="+mn-ea"/>
              </a:rPr>
              <a:t>の観点では解５は解１より良い</a:t>
            </a: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</a:pPr>
            <a:r>
              <a:rPr lang="en-US" altLang="ja-JP" dirty="0">
                <a:latin typeface="+mn-ea"/>
              </a:rPr>
              <a:t>  f2</a:t>
            </a:r>
            <a:r>
              <a:rPr lang="ja-JP" altLang="en-US" dirty="0">
                <a:latin typeface="+mn-ea"/>
              </a:rPr>
              <a:t>の観点では解５は解１に劣らない（等しい）</a:t>
            </a:r>
            <a:endParaRPr lang="en-US" altLang="ja-JP" dirty="0">
              <a:latin typeface="+mn-ea"/>
            </a:endParaRPr>
          </a:p>
          <a:p>
            <a:pPr>
              <a:buClr>
                <a:schemeClr val="accent1"/>
              </a:buClr>
            </a:pPr>
            <a:r>
              <a:rPr lang="ja-JP" altLang="en-US" dirty="0">
                <a:solidFill>
                  <a:schemeClr val="accent2"/>
                </a:solidFill>
                <a:latin typeface="+mn-ea"/>
              </a:rPr>
              <a:t>⇒解５は解１を</a:t>
            </a:r>
            <a:r>
              <a:rPr lang="ja-JP" altLang="en-US" dirty="0" smtClean="0">
                <a:solidFill>
                  <a:schemeClr val="accent2"/>
                </a:solidFill>
                <a:latin typeface="+mn-ea"/>
              </a:rPr>
              <a:t>支配</a:t>
            </a:r>
            <a:endParaRPr lang="ja-JP" altLang="en-US" dirty="0">
              <a:latin typeface="+mn-ea"/>
            </a:endParaRPr>
          </a:p>
        </p:txBody>
      </p:sp>
      <p:sp>
        <p:nvSpPr>
          <p:cNvPr id="7" name="コンテンツ プレースホルダ 13"/>
          <p:cNvSpPr txBox="1">
            <a:spLocks/>
          </p:cNvSpPr>
          <p:nvPr/>
        </p:nvSpPr>
        <p:spPr bwMode="auto">
          <a:xfrm>
            <a:off x="785813" y="4357688"/>
            <a:ext cx="7772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dirty="0">
                <a:latin typeface="+mn-ea"/>
              </a:rPr>
              <a:t>解</a:t>
            </a:r>
            <a:r>
              <a:rPr lang="en-US" altLang="ja-JP" sz="2600" dirty="0">
                <a:latin typeface="+mn-ea"/>
              </a:rPr>
              <a:t>x(1)</a:t>
            </a:r>
            <a:r>
              <a:rPr lang="ja-JP" altLang="en-US" sz="2600" dirty="0">
                <a:latin typeface="+mn-ea"/>
              </a:rPr>
              <a:t>が解</a:t>
            </a:r>
            <a:r>
              <a:rPr lang="en-US" altLang="ja-JP" sz="2600" dirty="0">
                <a:latin typeface="+mn-ea"/>
              </a:rPr>
              <a:t>x(2)</a:t>
            </a:r>
            <a:r>
              <a:rPr lang="ja-JP" altLang="en-US" sz="2600" dirty="0">
                <a:latin typeface="+mn-ea"/>
              </a:rPr>
              <a:t>を</a:t>
            </a:r>
            <a:r>
              <a:rPr lang="ja-JP" altLang="en-US" sz="2600" dirty="0" smtClean="0">
                <a:latin typeface="+mn-ea"/>
              </a:rPr>
              <a:t>支配⇒</a:t>
            </a:r>
            <a:r>
              <a:rPr lang="en-US" altLang="ja-JP" sz="2600" dirty="0" smtClean="0">
                <a:latin typeface="+mn-ea"/>
              </a:rPr>
              <a:t>x(1</a:t>
            </a:r>
            <a:r>
              <a:rPr lang="en-US" altLang="ja-JP" sz="2600" dirty="0">
                <a:latin typeface="+mn-ea"/>
              </a:rPr>
              <a:t>)</a:t>
            </a:r>
            <a:r>
              <a:rPr lang="ja-JP" altLang="en-US" sz="2600" dirty="0">
                <a:latin typeface="+mn-ea"/>
              </a:rPr>
              <a:t>が</a:t>
            </a:r>
            <a:r>
              <a:rPr lang="en-US" altLang="ja-JP" sz="2600" dirty="0">
                <a:latin typeface="+mn-ea"/>
              </a:rPr>
              <a:t>x(2)</a:t>
            </a:r>
            <a:r>
              <a:rPr lang="ja-JP" altLang="en-US" sz="2600" dirty="0">
                <a:latin typeface="+mn-ea"/>
              </a:rPr>
              <a:t>より優れて</a:t>
            </a:r>
            <a:r>
              <a:rPr lang="ja-JP" altLang="en-US" sz="2600" dirty="0" smtClean="0">
                <a:latin typeface="+mn-ea"/>
              </a:rPr>
              <a:t>いる</a:t>
            </a:r>
            <a:endParaRPr lang="en-US" altLang="ja-JP" sz="2600" dirty="0" smtClean="0">
              <a:latin typeface="+mn-e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dirty="0" smtClean="0">
                <a:latin typeface="+mn-ea"/>
              </a:rPr>
              <a:t>（</a:t>
            </a:r>
            <a:r>
              <a:rPr lang="ja-JP" altLang="en-US" sz="2600" dirty="0">
                <a:latin typeface="+mn-ea"/>
              </a:rPr>
              <a:t>多目的最適化表現的な意味で）</a:t>
            </a:r>
            <a:endParaRPr lang="en-US" altLang="ja-JP" sz="2600" dirty="0">
              <a:latin typeface="+mn-e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b="1" dirty="0" smtClean="0">
                <a:latin typeface="+mn-ea"/>
              </a:rPr>
              <a:t>→</a:t>
            </a:r>
            <a:r>
              <a:rPr lang="ja-JP" altLang="en-US" sz="2600" dirty="0" smtClean="0">
                <a:latin typeface="+mn-ea"/>
              </a:rPr>
              <a:t>複数の目的関数間</a:t>
            </a:r>
            <a:r>
              <a:rPr lang="ja-JP" altLang="en-US" sz="2600" dirty="0">
                <a:latin typeface="+mn-ea"/>
              </a:rPr>
              <a:t>での解の比較が可能になる</a:t>
            </a:r>
            <a:endParaRPr lang="en-US" altLang="ja-JP" sz="2600" dirty="0">
              <a:latin typeface="+mn-ea"/>
            </a:endParaRPr>
          </a:p>
          <a:p>
            <a:pPr marL="273050" indent="-27305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ja-JP" altLang="en-US" sz="2600" b="1" dirty="0">
                <a:latin typeface="+mn-ea"/>
              </a:rPr>
              <a:t>⇒</a:t>
            </a:r>
            <a:r>
              <a:rPr lang="ja-JP" altLang="en-US" sz="2600" u="sng" dirty="0">
                <a:solidFill>
                  <a:schemeClr val="accent2"/>
                </a:solidFill>
                <a:latin typeface="+mn-ea"/>
              </a:rPr>
              <a:t>非支配解の探索のために支配の概念が使われる</a:t>
            </a:r>
            <a:endParaRPr lang="en-US" altLang="ja-JP" sz="2600" u="sng" dirty="0">
              <a:solidFill>
                <a:schemeClr val="accent2"/>
              </a:solidFill>
              <a:latin typeface="+mn-ea"/>
            </a:endParaRPr>
          </a:p>
        </p:txBody>
      </p:sp>
      <p:cxnSp>
        <p:nvCxnSpPr>
          <p:cNvPr id="9" name="直線コネクタ 8"/>
          <p:cNvCxnSpPr/>
          <p:nvPr/>
        </p:nvCxnSpPr>
        <p:spPr>
          <a:xfrm>
            <a:off x="755576" y="3068960"/>
            <a:ext cx="1080120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 flipH="1" flipV="1">
            <a:off x="1187624" y="2420888"/>
            <a:ext cx="1296144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755576" y="3068960"/>
            <a:ext cx="1944216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rot="5400000" flipH="1" flipV="1">
            <a:off x="2051720" y="2420888"/>
            <a:ext cx="1296144" cy="0"/>
          </a:xfrm>
          <a:prstGeom prst="line">
            <a:avLst/>
          </a:prstGeom>
          <a:ln w="1905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787400" y="2311400"/>
            <a:ext cx="916980" cy="3572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rot="16200000" flipV="1">
            <a:off x="1426952" y="2037544"/>
            <a:ext cx="542156" cy="12700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2757</Words>
  <Application>Microsoft Office PowerPoint</Application>
  <PresentationFormat>画面に合わせる (4:3)</PresentationFormat>
  <Paragraphs>461</Paragraphs>
  <Slides>40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2" baseType="lpstr">
      <vt:lpstr>Office テーマ</vt:lpstr>
      <vt:lpstr>数式</vt:lpstr>
      <vt:lpstr>GAゼミ 2.4~2.6章</vt:lpstr>
      <vt:lpstr>2.4 Dominance and Pareto-Optimality</vt:lpstr>
      <vt:lpstr>2.4.1 Special Solutions(1)</vt:lpstr>
      <vt:lpstr>2.4.1 Special Solutions(2)</vt:lpstr>
      <vt:lpstr>2.4.1 Special Solutions(3)</vt:lpstr>
      <vt:lpstr>2.4.1 Special Solutions(4)</vt:lpstr>
      <vt:lpstr>2.4.1 Special Solutions(4)</vt:lpstr>
      <vt:lpstr>2.4.2 Concept of Domination(1)</vt:lpstr>
      <vt:lpstr>2.4.2 Concept of Domination(2)</vt:lpstr>
      <vt:lpstr>2.4.3 Properties of Domination Relation(1)</vt:lpstr>
      <vt:lpstr>2.4.3 Properties of Domination Relation(2)</vt:lpstr>
      <vt:lpstr>2.4.4 Pareto-Optimality(1)</vt:lpstr>
      <vt:lpstr>2.4.4 Pareto-Optimality(2)</vt:lpstr>
      <vt:lpstr>2.4.4 Pareto-Optimality(3)</vt:lpstr>
      <vt:lpstr>2.4.4 Pareto-Optimality(4)</vt:lpstr>
      <vt:lpstr>2.4.4 Pareto-Optimality(5)</vt:lpstr>
      <vt:lpstr>2.4.5 Strong Dominance and Weak Pareto-Optimality(1)</vt:lpstr>
      <vt:lpstr>2.4.5 Strong Dominance and Weak Pareto-Optimality(2)</vt:lpstr>
      <vt:lpstr>スライド 19</vt:lpstr>
      <vt:lpstr>2.4.6 Procedure for Finding a Non-Dominated Set (1)</vt:lpstr>
      <vt:lpstr>2.4.6 Procedure for Finding a Non-Dominated Set (2)</vt:lpstr>
      <vt:lpstr>2.4.6 Procedure for Finding a Non-Dominated Set (3)</vt:lpstr>
      <vt:lpstr>2.4.6 Procedure for Finding a Non-Dominated Set (4)</vt:lpstr>
      <vt:lpstr>2.4.6 Procedure for Finding a Non-Dominated Set (5)</vt:lpstr>
      <vt:lpstr>2.4.6 Procedure for Finding a Non-Dominated Set (6)</vt:lpstr>
      <vt:lpstr>2.4.6 Procedure for Finding a Non-Dominated Set (7)</vt:lpstr>
      <vt:lpstr>2.4.6 Procedure for Finding a Non-Dominated Set (8)</vt:lpstr>
      <vt:lpstr>2.4.6 Procedure for Finding a Non-Dominated Set (9)</vt:lpstr>
      <vt:lpstr>2.4.7 Non-Dominated Sorting of a Population(1)</vt:lpstr>
      <vt:lpstr>2.4.7 Non-Dominated Sorting of a Population(2)</vt:lpstr>
      <vt:lpstr>2.4.7 Non-Dominated Sorting of a Population(3)</vt:lpstr>
      <vt:lpstr>2.4.7 Non-Dominated Sorting of a Population(4)</vt:lpstr>
      <vt:lpstr>2.5 Optimality Conditions(1)</vt:lpstr>
      <vt:lpstr>2.5 Optimality Conditions(2)</vt:lpstr>
      <vt:lpstr>2.5 Optimality Conditions(3)</vt:lpstr>
      <vt:lpstr>2.5 Optimality Conditions(4)</vt:lpstr>
      <vt:lpstr>2.6 Summary</vt:lpstr>
      <vt:lpstr>スライド 38</vt:lpstr>
      <vt:lpstr>スライド 39</vt:lpstr>
      <vt:lpstr>スライド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GAゼミ 2.4~2.6章</dc:title>
  <dc:creator>tomohiro</dc:creator>
  <cp:lastModifiedBy>tomohiro</cp:lastModifiedBy>
  <cp:revision>75</cp:revision>
  <dcterms:created xsi:type="dcterms:W3CDTF">2010-10-10T14:20:44Z</dcterms:created>
  <dcterms:modified xsi:type="dcterms:W3CDTF">2010-10-11T17:02:34Z</dcterms:modified>
</cp:coreProperties>
</file>