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2.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Override PartName="/ppt/diagrams/data100.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9"/>
  </p:notesMasterIdLst>
  <p:sldIdLst>
    <p:sldId id="256" r:id="rId2"/>
    <p:sldId id="258" r:id="rId3"/>
    <p:sldId id="257" r:id="rId4"/>
    <p:sldId id="270" r:id="rId5"/>
    <p:sldId id="259" r:id="rId6"/>
    <p:sldId id="260" r:id="rId7"/>
    <p:sldId id="271" r:id="rId8"/>
    <p:sldId id="262" r:id="rId9"/>
    <p:sldId id="264" r:id="rId10"/>
    <p:sldId id="265" r:id="rId11"/>
    <p:sldId id="266" r:id="rId12"/>
    <p:sldId id="275" r:id="rId13"/>
    <p:sldId id="273" r:id="rId14"/>
    <p:sldId id="267" r:id="rId15"/>
    <p:sldId id="272" r:id="rId16"/>
    <p:sldId id="269" r:id="rId17"/>
    <p:sldId id="276" r:id="rId18"/>
  </p:sldIdLst>
  <p:sldSz cx="9144000" cy="6858000" type="screen4x3"/>
  <p:notesSz cx="6778625" cy="9910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667" autoAdjust="0"/>
  </p:normalViewPr>
  <p:slideViewPr>
    <p:cSldViewPr snapToObjects="1" showGuides="1">
      <p:cViewPr>
        <p:scale>
          <a:sx n="100" d="100"/>
          <a:sy n="100" d="100"/>
        </p:scale>
        <p:origin x="-1944" y="-330"/>
      </p:cViewPr>
      <p:guideLst>
        <p:guide orient="horz" pos="2160"/>
        <p:guide pos="2880"/>
      </p:guideLst>
    </p:cSldViewPr>
  </p:slideViewPr>
  <p:notesTextViewPr>
    <p:cViewPr>
      <p:scale>
        <a:sx n="1" d="1"/>
        <a:sy n="1" d="1"/>
      </p:scale>
      <p:origin x="0" y="0"/>
    </p:cViewPr>
  </p:notesTextViewPr>
  <p:notesViewPr>
    <p:cSldViewPr snapToObjects="1" showGuides="1">
      <p:cViewPr varScale="1">
        <p:scale>
          <a:sx n="83" d="100"/>
          <a:sy n="83" d="100"/>
        </p:scale>
        <p:origin x="-3876" y="-90"/>
      </p:cViewPr>
      <p:guideLst>
        <p:guide orient="horz" pos="3122"/>
        <p:guide pos="21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00.xml.rels><?xml version="1.0" encoding="UTF-8" standalone="yes"?>
<Relationships xmlns="http://schemas.openxmlformats.org/package/2006/relationships"><Relationship Id="rId1" Type="http://schemas.openxmlformats.org/officeDocument/2006/relationships/image" Target="../media/image300.png"/></Relationships>
</file>

<file path=ppt/diagrams/_rels/data7.xml.rels><?xml version="1.0" encoding="UTF-8" standalone="yes"?>
<Relationships xmlns="http://schemas.openxmlformats.org/package/2006/relationships"><Relationship Id="rId1" Type="http://schemas.openxmlformats.org/officeDocument/2006/relationships/image" Target="../media/image271.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lang="ja-JP" altLang="en-US" dirty="0" smtClean="0">
              <a:latin typeface="M+ 1p" pitchFamily="50" charset="-128"/>
              <a:ea typeface="M+ 1p" pitchFamily="50" charset="-128"/>
              <a:cs typeface="M+ 1p" pitchFamily="50" charset="-128"/>
            </a:rPr>
            <a:t>最適解</a:t>
          </a:r>
          <a:r>
            <a:rPr lang="ja-JP" dirty="0" smtClean="0">
              <a:latin typeface="M+ 1p" pitchFamily="50" charset="-128"/>
              <a:ea typeface="M+ 1p" pitchFamily="50" charset="-128"/>
              <a:cs typeface="M+ 1p" pitchFamily="50" charset="-128"/>
            </a:rPr>
            <a:t>を定め、重み付けをした距離を最小化</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t>
        <a:bodyPr/>
        <a:lstStyle/>
        <a:p>
          <a:endParaRPr kumimoji="1" lang="ja-JP" altLang="en-US"/>
        </a:p>
      </dgm:t>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t>
        <a:bodyPr/>
        <a:lstStyle/>
        <a:p>
          <a:endParaRPr kumimoji="1" lang="ja-JP" altLang="en-US"/>
        </a:p>
      </dgm:t>
    </dgm:pt>
    <dgm:pt modelId="{5B206CA1-2676-41C3-93E2-8A808F32D425}" type="pres">
      <dgm:prSet presAssocID="{0D466665-B428-4FA0-92F6-8D0CE51FAB64}" presName="childText" presStyleLbl="conFgAcc1" presStyleIdx="0" presStyleCnt="1">
        <dgm:presLayoutVars>
          <dgm:bulletEnabled val="1"/>
        </dgm:presLayoutVars>
      </dgm:prSet>
      <dgm:spPr/>
      <dgm:t>
        <a:bodyPr/>
        <a:lstStyle/>
        <a:p>
          <a:endParaRPr kumimoji="1" lang="ja-JP" altLang="en-US"/>
        </a:p>
      </dgm:t>
    </dgm:pt>
  </dgm:ptLst>
  <dgm:cxnLst>
    <dgm:cxn modelId="{816FA885-9421-4DDD-87B4-4BAF4C0E3E24}" type="presOf" srcId="{0D466665-B428-4FA0-92F6-8D0CE51FAB64}" destId="{645BBFC3-516E-47D1-A4AB-DFE1621AF8BF}" srcOrd="1" destOrd="0" presId="urn:microsoft.com/office/officeart/2005/8/layout/list1"/>
    <dgm:cxn modelId="{4864B3BE-8124-4703-939E-7E159F6C6A6D}" type="presOf" srcId="{69AAD020-6619-4167-8364-D85A99807FD5}" destId="{E86310EA-4C4E-4B6E-AF05-5687B1174258}" srcOrd="0"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AABC999B-83AD-4462-93EE-D8C390ED60F6}" srcId="{69AAD020-6619-4167-8364-D85A99807FD5}" destId="{0D466665-B428-4FA0-92F6-8D0CE51FAB64}" srcOrd="0" destOrd="0" parTransId="{112C3E80-02D3-4E97-A5C1-3ECB0AD2A983}" sibTransId="{4B59263D-07D5-44B8-8E05-59D54E7828B5}"/>
    <dgm:cxn modelId="{E0387F54-B154-49CC-89E6-5832FF0780EB}" type="presOf" srcId="{BEB4E295-70D4-4926-AEBC-71C5441CBCDC}" destId="{5B206CA1-2676-41C3-93E2-8A808F32D425}" srcOrd="0" destOrd="0" presId="urn:microsoft.com/office/officeart/2005/8/layout/list1"/>
    <dgm:cxn modelId="{D19944DB-6F4A-4612-BA4F-CE442B35C9E6}" type="presOf" srcId="{0D466665-B428-4FA0-92F6-8D0CE51FAB64}" destId="{3FEAB675-CCEA-4A98-95CE-1AB925B966F6}" srcOrd="0" destOrd="0" presId="urn:microsoft.com/office/officeart/2005/8/layout/list1"/>
    <dgm:cxn modelId="{C4113010-3FD1-4EB6-9EF6-AA59D7D17349}" type="presParOf" srcId="{E86310EA-4C4E-4B6E-AF05-5687B1174258}" destId="{CB615CC9-9B91-4BAA-996C-EB83CF827738}" srcOrd="0" destOrd="0" presId="urn:microsoft.com/office/officeart/2005/8/layout/list1"/>
    <dgm:cxn modelId="{55383E6D-34B3-4B71-AEB7-F19963426946}" type="presParOf" srcId="{CB615CC9-9B91-4BAA-996C-EB83CF827738}" destId="{3FEAB675-CCEA-4A98-95CE-1AB925B966F6}" srcOrd="0" destOrd="0" presId="urn:microsoft.com/office/officeart/2005/8/layout/list1"/>
    <dgm:cxn modelId="{D509862C-5E07-4738-BDE6-B32FD855A3BC}" type="presParOf" srcId="{CB615CC9-9B91-4BAA-996C-EB83CF827738}" destId="{645BBFC3-516E-47D1-A4AB-DFE1621AF8BF}" srcOrd="1" destOrd="0" presId="urn:microsoft.com/office/officeart/2005/8/layout/list1"/>
    <dgm:cxn modelId="{06F78AF7-D269-4E01-92A0-719048EC57B7}" type="presParOf" srcId="{E86310EA-4C4E-4B6E-AF05-5687B1174258}" destId="{2CC6B179-985B-483F-8C1D-3091742169FC}" srcOrd="1" destOrd="0" presId="urn:microsoft.com/office/officeart/2005/8/layout/list1"/>
    <dgm:cxn modelId="{9AD58642-4E6E-428F-9906-B4A827DB7A37}"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mc:AlternateContent xmlns:mc="http://schemas.openxmlformats.org/markup-compatibility/2006" xmlns:a14="http://schemas.microsoft.com/office/drawing/2010/main">
      <mc:Choice Requires="a14">
        <dgm:pt modelId="{BEB4E295-70D4-4926-AEBC-71C5441CBCDC}">
          <dgm:prSet phldrT="[テキスト]"/>
          <dgm:spPr/>
          <dgm:t>
            <a:bodyPr tIns="374400" bIns="0"/>
            <a:lstStyle/>
            <a:p>
              <a:pPr rtl="0"/>
              <a:r>
                <a:rPr kumimoji="1" lang="en-US" altLang="ja-JP" dirty="0" smtClean="0">
                  <a:latin typeface="M+ 1p" pitchFamily="50" charset="-128"/>
                  <a:ea typeface="M+ 1p" pitchFamily="50" charset="-128"/>
                  <a:cs typeface="M+ 1p" pitchFamily="50" charset="-128"/>
                </a:rPr>
                <a:t>M</a:t>
              </a:r>
              <a:r>
                <a:rPr kumimoji="1" lang="ja-JP" altLang="en-US" dirty="0" smtClean="0">
                  <a:latin typeface="M+ 1p" pitchFamily="50" charset="-128"/>
                  <a:ea typeface="M+ 1p" pitchFamily="50" charset="-128"/>
                  <a:cs typeface="M+ 1p" pitchFamily="50" charset="-128"/>
                </a:rPr>
                <a:t>目的についての効用関数</a:t>
              </a:r>
              <a14:m>
                <m:oMath xmlns:m="http://schemas.openxmlformats.org/officeDocument/2006/math">
                  <m:r>
                    <a:rPr kumimoji="1" lang="en-US" altLang="ja-JP" b="0" i="1" smtClean="0">
                      <a:latin typeface="Cambria Math"/>
                      <a:ea typeface="M+ 1p" pitchFamily="50" charset="-128"/>
                      <a:cs typeface="M+ 1p" pitchFamily="50" charset="-128"/>
                    </a:rPr>
                    <m:t>𝑈</m:t>
                  </m:r>
                  <m:r>
                    <a:rPr kumimoji="1" lang="en-US" altLang="ja-JP" b="0" i="1" smtClean="0">
                      <a:latin typeface="Cambria Math"/>
                      <a:ea typeface="M+ 1p" pitchFamily="50" charset="-128"/>
                      <a:cs typeface="M+ 1p" pitchFamily="50" charset="-128"/>
                    </a:rPr>
                    <m:t>:</m:t>
                  </m:r>
                  <m:sSup>
                    <m:sSupPr>
                      <m:ctrlPr>
                        <a:rPr kumimoji="1" lang="en-US" altLang="ja-JP" b="0" i="1" smtClean="0">
                          <a:latin typeface="Cambria Math"/>
                          <a:ea typeface="M+ 1p" pitchFamily="50" charset="-128"/>
                          <a:cs typeface="M+ 1p" pitchFamily="50" charset="-128"/>
                        </a:rPr>
                      </m:ctrlPr>
                    </m:sSupPr>
                    <m:e>
                      <m:r>
                        <a:rPr kumimoji="1" lang="en-US" altLang="ja-JP" b="1" i="1" smtClean="0">
                          <a:latin typeface="Cambria Math"/>
                          <a:ea typeface="M+ 1p" pitchFamily="50" charset="-128"/>
                          <a:cs typeface="M+ 1p" pitchFamily="50" charset="-128"/>
                        </a:rPr>
                        <m:t>𝑹</m:t>
                      </m:r>
                    </m:e>
                    <m:sup>
                      <m:r>
                        <a:rPr kumimoji="1" lang="en-US" altLang="ja-JP" b="0" i="1" smtClean="0">
                          <a:latin typeface="Cambria Math"/>
                          <a:ea typeface="M+ 1p" pitchFamily="50" charset="-128"/>
                          <a:cs typeface="M+ 1p" pitchFamily="50" charset="-128"/>
                        </a:rPr>
                        <m:t>𝑀</m:t>
                      </m:r>
                    </m:sup>
                  </m:sSup>
                  <m:r>
                    <a:rPr kumimoji="1" lang="en-US" altLang="ja-JP" b="0" i="1" smtClean="0">
                      <a:latin typeface="Cambria Math"/>
                      <a:ea typeface="Cambria Math"/>
                      <a:cs typeface="M+ 1p" pitchFamily="50" charset="-128"/>
                    </a:rPr>
                    <m:t>→</m:t>
                  </m:r>
                  <m:r>
                    <a:rPr kumimoji="1" lang="en-US" altLang="ja-JP" b="1" i="1" smtClean="0">
                      <a:latin typeface="Cambria Math"/>
                      <a:ea typeface="Cambria Math"/>
                      <a:cs typeface="M+ 1p" pitchFamily="50" charset="-128"/>
                    </a:rPr>
                    <m:t>𝑹</m:t>
                  </m:r>
                </m:oMath>
              </a14:m>
              <a:r>
                <a:rPr kumimoji="1" lang="ja-JP" altLang="en-US" dirty="0" smtClean="0">
                  <a:latin typeface="M+ 1p" pitchFamily="50" charset="-128"/>
                  <a:ea typeface="M+ 1p" pitchFamily="50" charset="-128"/>
                  <a:cs typeface="M+ 1p" pitchFamily="50" charset="-128"/>
                </a:rPr>
                <a:t>を使用</a:t>
              </a:r>
              <a:endParaRPr kumimoji="1" lang="ja-JP" altLang="en-US" dirty="0">
                <a:latin typeface="M+ 1p" pitchFamily="50" charset="-128"/>
                <a:ea typeface="M+ 1p" pitchFamily="50" charset="-128"/>
                <a:cs typeface="M+ 1p" pitchFamily="50" charset="-128"/>
              </a:endParaRPr>
            </a:p>
          </dgm:t>
        </dgm:pt>
      </mc:Choice>
      <mc:Fallback xmlns="">
        <dgm:pt modelId="{BEB4E295-70D4-4926-AEBC-71C5441CBCDC}">
          <dgm:prSet phldrT="[テキスト]"/>
          <dgm:spPr/>
          <dgm:t>
            <a:bodyPr tIns="374400" bIns="0"/>
            <a:lstStyle/>
            <a:p>
              <a:pPr rtl="0"/>
              <a:r>
                <a:rPr kumimoji="1" lang="en-US" altLang="ja-JP" dirty="0" smtClean="0">
                  <a:latin typeface="M+ 1p" pitchFamily="50" charset="-128"/>
                  <a:ea typeface="M+ 1p" pitchFamily="50" charset="-128"/>
                  <a:cs typeface="M+ 1p" pitchFamily="50" charset="-128"/>
                </a:rPr>
                <a:t>M</a:t>
              </a:r>
              <a:r>
                <a:rPr kumimoji="1" lang="ja-JP" altLang="en-US" dirty="0" smtClean="0">
                  <a:latin typeface="M+ 1p" pitchFamily="50" charset="-128"/>
                  <a:ea typeface="M+ 1p" pitchFamily="50" charset="-128"/>
                  <a:cs typeface="M+ 1p" pitchFamily="50" charset="-128"/>
                </a:rPr>
                <a:t>目的についての効用</a:t>
              </a:r>
              <a:r>
                <a:rPr kumimoji="1" lang="ja-JP" altLang="en-US" dirty="0" smtClean="0">
                  <a:latin typeface="M+ 1p" pitchFamily="50" charset="-128"/>
                  <a:ea typeface="M+ 1p" pitchFamily="50" charset="-128"/>
                  <a:cs typeface="M+ 1p" pitchFamily="50" charset="-128"/>
                </a:rPr>
                <a:t>関数</a:t>
              </a:r>
              <a:r>
                <a:rPr kumimoji="1" lang="en-US" altLang="ja-JP" b="0" i="0" smtClean="0">
                  <a:latin typeface="Cambria Math"/>
                  <a:ea typeface="M+ 1p" pitchFamily="50" charset="-128"/>
                  <a:cs typeface="M+ 1p" pitchFamily="50" charset="-128"/>
                </a:rPr>
                <a:t>𝑈:</a:t>
              </a:r>
              <a:r>
                <a:rPr kumimoji="1" lang="en-US" altLang="ja-JP" b="1" i="0" smtClean="0">
                  <a:latin typeface="Cambria Math"/>
                  <a:ea typeface="M+ 1p" pitchFamily="50" charset="-128"/>
                  <a:cs typeface="M+ 1p" pitchFamily="50" charset="-128"/>
                </a:rPr>
                <a:t>𝑹</a:t>
              </a:r>
              <a:r>
                <a:rPr kumimoji="1" lang="en-US" altLang="ja-JP" b="0" i="0" smtClean="0">
                  <a:latin typeface="Cambria Math"/>
                  <a:ea typeface="M+ 1p" pitchFamily="50" charset="-128"/>
                  <a:cs typeface="M+ 1p" pitchFamily="50" charset="-128"/>
                </a:rPr>
                <a:t>^𝑀</a:t>
              </a:r>
              <a:r>
                <a:rPr kumimoji="1" lang="en-US" altLang="ja-JP" b="0" i="0" smtClean="0">
                  <a:latin typeface="Cambria Math"/>
                  <a:ea typeface="Cambria Math"/>
                  <a:cs typeface="M+ 1p" pitchFamily="50" charset="-128"/>
                </a:rPr>
                <a:t>→</a:t>
              </a:r>
              <a:r>
                <a:rPr kumimoji="1" lang="en-US" altLang="ja-JP" b="1" i="0" smtClean="0">
                  <a:latin typeface="Cambria Math"/>
                  <a:ea typeface="Cambria Math"/>
                  <a:cs typeface="M+ 1p" pitchFamily="50" charset="-128"/>
                </a:rPr>
                <a:t>𝑹</a:t>
              </a:r>
              <a:r>
                <a:rPr kumimoji="1" lang="ja-JP" altLang="en-US" dirty="0" smtClean="0">
                  <a:latin typeface="M+ 1p" pitchFamily="50" charset="-128"/>
                  <a:ea typeface="M+ 1p" pitchFamily="50" charset="-128"/>
                  <a:cs typeface="M+ 1p" pitchFamily="50" charset="-128"/>
                </a:rPr>
                <a:t>を使用</a:t>
              </a:r>
              <a:endParaRPr kumimoji="1" lang="ja-JP" altLang="en-US" dirty="0">
                <a:latin typeface="M+ 1p" pitchFamily="50" charset="-128"/>
                <a:ea typeface="M+ 1p" pitchFamily="50" charset="-128"/>
                <a:cs typeface="M+ 1p" pitchFamily="50" charset="-128"/>
              </a:endParaRPr>
            </a:p>
          </dgm:t>
        </dgm:pt>
      </mc:Fallback>
    </mc:AlternateConten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AC4D3BD6-A7A4-4C2A-8BF0-529FE9927D74}">
      <dgm:prSet/>
      <dgm:spPr/>
      <dgm:t>
        <a:bodyPr/>
        <a:lstStyle/>
        <a:p>
          <a:pPr rtl="0"/>
          <a:r>
            <a:rPr kumimoji="1" lang="ja-JP" altLang="en-US" dirty="0" smtClean="0">
              <a:latin typeface="M+ 1p" pitchFamily="50" charset="-128"/>
              <a:ea typeface="M+ 1p" pitchFamily="50" charset="-128"/>
              <a:cs typeface="M+ 1p" pitchFamily="50" charset="-128"/>
            </a:rPr>
            <a:t>効用関数は全体の実行可能領域に対し有効である必要</a:t>
          </a:r>
          <a:endParaRPr kumimoji="1" lang="ja-JP" altLang="en-US" dirty="0">
            <a:latin typeface="M+ 1p" pitchFamily="50" charset="-128"/>
            <a:ea typeface="M+ 1p" pitchFamily="50" charset="-128"/>
            <a:cs typeface="M+ 1p" pitchFamily="50" charset="-128"/>
          </a:endParaRPr>
        </a:p>
      </dgm:t>
    </dgm:pt>
    <dgm:pt modelId="{67B867AF-DE66-41D8-B43C-B0D00A6DA3EE}" type="parTrans" cxnId="{3B10D12D-619B-4025-83FE-233CCDB4377E}">
      <dgm:prSet/>
      <dgm:spPr/>
      <dgm:t>
        <a:bodyPr/>
        <a:lstStyle/>
        <a:p>
          <a:endParaRPr kumimoji="1" lang="ja-JP" altLang="en-US"/>
        </a:p>
      </dgm:t>
    </dgm:pt>
    <dgm:pt modelId="{CA56BB71-CEDB-4FAA-9720-2697CABFD520}" type="sibTrans" cxnId="{3B10D12D-619B-4025-83FE-233CCDB4377E}">
      <dgm:prSet/>
      <dgm:spPr/>
      <dgm:t>
        <a:bodyPr/>
        <a:lstStyle/>
        <a:p>
          <a:endParaRPr kumimoji="1" lang="ja-JP" altLang="en-US"/>
        </a:p>
      </dgm:t>
    </dgm:pt>
    <mc:AlternateContent xmlns:mc="http://schemas.openxmlformats.org/markup-compatibility/2006" xmlns:a14="http://schemas.microsoft.com/office/drawing/2010/main">
      <mc:Choice Requires="a14">
        <dgm:pt modelId="{2017A1FE-C166-4BE3-8E59-4888A9AF4976}">
          <dgm:prSet/>
          <dgm:spPr/>
          <dgm:t>
            <a:bodyPr/>
            <a:lstStyle/>
            <a:p>
              <a:pPr rtl="0"/>
              <a14:m>
                <m:oMath xmlns:m="http://schemas.openxmlformats.org/officeDocument/2006/math">
                  <m:r>
                    <a:rPr kumimoji="1" lang="en-US" altLang="ja-JP" b="0" i="1" smtClean="0">
                      <a:latin typeface="Cambria Math"/>
                      <a:ea typeface="M+ 1p" pitchFamily="50" charset="-128"/>
                      <a:cs typeface="M+ 1p" pitchFamily="50" charset="-128"/>
                    </a:rPr>
                    <m:t>𝑈</m:t>
                  </m:r>
                  <m:d>
                    <m:dPr>
                      <m:ctrlPr>
                        <a:rPr kumimoji="1" lang="en-US" altLang="ja-JP" b="0" i="1" smtClean="0">
                          <a:latin typeface="Cambria Math"/>
                          <a:ea typeface="M+ 1p" pitchFamily="50" charset="-128"/>
                          <a:cs typeface="M+ 1p" pitchFamily="50" charset="-128"/>
                        </a:rPr>
                      </m:ctrlPr>
                    </m:dPr>
                    <m:e>
                      <m:r>
                        <a:rPr kumimoji="1" lang="en-US" altLang="ja-JP" b="0" i="1" smtClean="0">
                          <a:latin typeface="Cambria Math"/>
                          <a:ea typeface="M+ 1p" pitchFamily="50" charset="-128"/>
                          <a:cs typeface="M+ 1p" pitchFamily="50" charset="-128"/>
                        </a:rPr>
                        <m:t>𝑓</m:t>
                      </m:r>
                      <m:d>
                        <m:dPr>
                          <m:ctrlPr>
                            <a:rPr kumimoji="1" lang="en-US" altLang="ja-JP" b="0" i="1" smtClean="0">
                              <a:latin typeface="Cambria Math"/>
                              <a:ea typeface="M+ 1p" pitchFamily="50" charset="-128"/>
                              <a:cs typeface="M+ 1p" pitchFamily="50" charset="-128"/>
                            </a:rPr>
                          </m:ctrlPr>
                        </m:dPr>
                        <m:e>
                          <m:sSub>
                            <m:sSubPr>
                              <m:ctrlPr>
                                <a:rPr kumimoji="1" lang="en-US" altLang="ja-JP" b="0" i="1" smtClean="0">
                                  <a:latin typeface="Cambria Math"/>
                                  <a:ea typeface="M+ 1p" pitchFamily="50" charset="-128"/>
                                  <a:cs typeface="M+ 1p" pitchFamily="50" charset="-128"/>
                                </a:rPr>
                              </m:ctrlPr>
                            </m:sSubPr>
                            <m:e>
                              <m:r>
                                <a:rPr kumimoji="1" lang="en-US" altLang="ja-JP" b="0" i="1" smtClean="0">
                                  <a:latin typeface="Cambria Math"/>
                                  <a:ea typeface="M+ 1p" pitchFamily="50" charset="-128"/>
                                  <a:cs typeface="M+ 1p" pitchFamily="50" charset="-128"/>
                                </a:rPr>
                                <m:t>𝑥</m:t>
                              </m:r>
                            </m:e>
                            <m:sub>
                              <m:r>
                                <a:rPr kumimoji="1" lang="en-US" altLang="ja-JP" b="0" i="1" smtClean="0">
                                  <a:latin typeface="Cambria Math"/>
                                  <a:ea typeface="M+ 1p" pitchFamily="50" charset="-128"/>
                                  <a:cs typeface="M+ 1p" pitchFamily="50" charset="-128"/>
                                </a:rPr>
                                <m:t>𝑖</m:t>
                              </m:r>
                            </m:sub>
                          </m:sSub>
                        </m:e>
                      </m:d>
                    </m:e>
                  </m:d>
                  <m:r>
                    <a:rPr kumimoji="1" lang="en-US" altLang="ja-JP" b="0" i="1" smtClean="0">
                      <a:latin typeface="Cambria Math"/>
                      <a:ea typeface="Cambria Math"/>
                      <a:cs typeface="M+ 1p" pitchFamily="50" charset="-128"/>
                    </a:rPr>
                    <m:t>&gt;</m:t>
                  </m:r>
                  <m:r>
                    <a:rPr kumimoji="1" lang="en-US" altLang="ja-JP" b="0" i="1" smtClean="0">
                      <a:latin typeface="Cambria Math"/>
                      <a:ea typeface="M+ 1p" pitchFamily="50" charset="-128"/>
                      <a:cs typeface="M+ 1p" pitchFamily="50" charset="-128"/>
                    </a:rPr>
                    <m:t>𝑈</m:t>
                  </m:r>
                  <m:d>
                    <m:dPr>
                      <m:ctrlPr>
                        <a:rPr kumimoji="1" lang="en-US" altLang="ja-JP" b="0" i="1" smtClean="0">
                          <a:latin typeface="Cambria Math"/>
                          <a:ea typeface="M+ 1p" pitchFamily="50" charset="-128"/>
                          <a:cs typeface="M+ 1p" pitchFamily="50" charset="-128"/>
                        </a:rPr>
                      </m:ctrlPr>
                    </m:dPr>
                    <m:e>
                      <m:r>
                        <a:rPr kumimoji="1" lang="en-US" altLang="ja-JP" b="0" i="1" smtClean="0">
                          <a:latin typeface="Cambria Math"/>
                          <a:ea typeface="M+ 1p" pitchFamily="50" charset="-128"/>
                          <a:cs typeface="M+ 1p" pitchFamily="50" charset="-128"/>
                        </a:rPr>
                        <m:t>𝑓</m:t>
                      </m:r>
                      <m:d>
                        <m:dPr>
                          <m:ctrlPr>
                            <a:rPr kumimoji="1" lang="en-US" altLang="ja-JP" b="0" i="1" smtClean="0">
                              <a:latin typeface="Cambria Math"/>
                              <a:ea typeface="M+ 1p" pitchFamily="50" charset="-128"/>
                              <a:cs typeface="M+ 1p" pitchFamily="50" charset="-128"/>
                            </a:rPr>
                          </m:ctrlPr>
                        </m:dPr>
                        <m:e>
                          <m:sSub>
                            <m:sSubPr>
                              <m:ctrlPr>
                                <a:rPr kumimoji="1" lang="en-US" altLang="ja-JP" b="0" i="1" smtClean="0">
                                  <a:latin typeface="Cambria Math"/>
                                  <a:ea typeface="M+ 1p" pitchFamily="50" charset="-128"/>
                                  <a:cs typeface="M+ 1p" pitchFamily="50" charset="-128"/>
                                </a:rPr>
                              </m:ctrlPr>
                            </m:sSubPr>
                            <m:e>
                              <m:r>
                                <a:rPr kumimoji="1" lang="en-US" altLang="ja-JP" b="0" i="1" smtClean="0">
                                  <a:latin typeface="Cambria Math"/>
                                  <a:ea typeface="M+ 1p" pitchFamily="50" charset="-128"/>
                                  <a:cs typeface="M+ 1p" pitchFamily="50" charset="-128"/>
                                </a:rPr>
                                <m:t>𝑥</m:t>
                              </m:r>
                            </m:e>
                            <m:sub>
                              <m:r>
                                <a:rPr kumimoji="1" lang="en-US" altLang="ja-JP" b="0" i="1" smtClean="0">
                                  <a:latin typeface="Cambria Math"/>
                                  <a:ea typeface="M+ 1p" pitchFamily="50" charset="-128"/>
                                  <a:cs typeface="M+ 1p" pitchFamily="50" charset="-128"/>
                                </a:rPr>
                                <m:t>𝑗</m:t>
                              </m:r>
                            </m:sub>
                          </m:sSub>
                        </m:e>
                      </m:d>
                    </m:e>
                  </m:d>
                </m:oMath>
              </a14:m>
              <a:r>
                <a:rPr kumimoji="1" lang="ja-JP" altLang="en-US" dirty="0" smtClean="0">
                  <a:latin typeface="M+ 1p" pitchFamily="50" charset="-128"/>
                  <a:ea typeface="M+ 1p" pitchFamily="50" charset="-128"/>
                  <a:cs typeface="M+ 1p" pitchFamily="50" charset="-128"/>
                </a:rPr>
                <a:t>の関係がある時、</a:t>
              </a:r>
              <a:r>
                <a:rPr kumimoji="1" lang="en-US" altLang="ja-JP" i="1" dirty="0" smtClean="0">
                  <a:latin typeface="Times New Roman" pitchFamily="18" charset="0"/>
                  <a:ea typeface="Cambria Math" pitchFamily="18" charset="0"/>
                  <a:cs typeface="Times New Roman" pitchFamily="18" charset="0"/>
                </a:rPr>
                <a:t>i</a:t>
              </a:r>
              <a:r>
                <a:rPr kumimoji="1" lang="ja-JP" altLang="en-US" dirty="0" smtClean="0">
                  <a:latin typeface="M+ 1p" pitchFamily="50" charset="-128"/>
                  <a:ea typeface="M+ 1p" pitchFamily="50" charset="-128"/>
                  <a:cs typeface="M+ 1p" pitchFamily="50" charset="-128"/>
                </a:rPr>
                <a:t>の解が優れている</a:t>
              </a:r>
              <a:endParaRPr kumimoji="1" lang="ja-JP" altLang="en-US" dirty="0">
                <a:latin typeface="M+ 1p" pitchFamily="50" charset="-128"/>
                <a:ea typeface="M+ 1p" pitchFamily="50" charset="-128"/>
                <a:cs typeface="M+ 1p" pitchFamily="50" charset="-128"/>
              </a:endParaRPr>
            </a:p>
          </dgm:t>
        </dgm:pt>
      </mc:Choice>
      <mc:Fallback xmlns="">
        <dgm:pt modelId="{2017A1FE-C166-4BE3-8E59-4888A9AF4976}">
          <dgm:prSet/>
          <dgm:spPr/>
          <dgm:t>
            <a:bodyPr/>
            <a:lstStyle/>
            <a:p>
              <a:pPr rtl="0"/>
              <a:r>
                <a:rPr kumimoji="1" lang="en-US" altLang="ja-JP" b="0" i="0" smtClean="0">
                  <a:latin typeface="Cambria Math"/>
                  <a:ea typeface="M+ 1p" pitchFamily="50" charset="-128"/>
                  <a:cs typeface="M+ 1p" pitchFamily="50" charset="-128"/>
                </a:rPr>
                <a:t>𝑈(𝑓(𝑥_𝑖 ))</a:t>
              </a:r>
              <a:r>
                <a:rPr kumimoji="1" lang="en-US" altLang="ja-JP" b="0" i="0" smtClean="0">
                  <a:latin typeface="Cambria Math"/>
                  <a:ea typeface="Cambria Math"/>
                  <a:cs typeface="M+ 1p" pitchFamily="50" charset="-128"/>
                </a:rPr>
                <a:t>&gt;</a:t>
              </a:r>
              <a:r>
                <a:rPr kumimoji="1" lang="en-US" altLang="ja-JP" b="0" i="0" smtClean="0">
                  <a:latin typeface="Cambria Math"/>
                  <a:ea typeface="M+ 1p" pitchFamily="50" charset="-128"/>
                  <a:cs typeface="M+ 1p" pitchFamily="50" charset="-128"/>
                </a:rPr>
                <a:t>𝑈</a:t>
              </a:r>
              <a:r>
                <a:rPr kumimoji="1" lang="en-US" altLang="ja-JP" b="0" i="0" smtClean="0">
                  <a:latin typeface="Cambria Math"/>
                  <a:ea typeface="M+ 1p" pitchFamily="50" charset="-128"/>
                  <a:cs typeface="M+ 1p" pitchFamily="50" charset="-128"/>
                </a:rPr>
                <a:t>(𝑓(𝑥_</a:t>
              </a:r>
              <a:r>
                <a:rPr kumimoji="1" lang="en-US" altLang="ja-JP" b="0" i="0" smtClean="0">
                  <a:latin typeface="Cambria Math"/>
                  <a:ea typeface="M+ 1p" pitchFamily="50" charset="-128"/>
                  <a:cs typeface="M+ 1p" pitchFamily="50" charset="-128"/>
                </a:rPr>
                <a:t>𝑗 ))</a:t>
              </a:r>
              <a:r>
                <a:rPr kumimoji="1" lang="ja-JP" altLang="en-US" dirty="0" smtClean="0">
                  <a:latin typeface="M+ 1p" pitchFamily="50" charset="-128"/>
                  <a:ea typeface="M+ 1p" pitchFamily="50" charset="-128"/>
                  <a:cs typeface="M+ 1p" pitchFamily="50" charset="-128"/>
                </a:rPr>
                <a:t>の</a:t>
              </a:r>
              <a:r>
                <a:rPr kumimoji="1" lang="ja-JP" altLang="en-US" dirty="0" smtClean="0">
                  <a:latin typeface="M+ 1p" pitchFamily="50" charset="-128"/>
                  <a:ea typeface="M+ 1p" pitchFamily="50" charset="-128"/>
                  <a:cs typeface="M+ 1p" pitchFamily="50" charset="-128"/>
                </a:rPr>
                <a:t>関係がある時、</a:t>
              </a:r>
              <a:r>
                <a:rPr kumimoji="1" lang="en-US" altLang="ja-JP" i="1" dirty="0" smtClean="0">
                  <a:latin typeface="Times New Roman" pitchFamily="18" charset="0"/>
                  <a:ea typeface="Cambria Math" pitchFamily="18" charset="0"/>
                  <a:cs typeface="Times New Roman" pitchFamily="18" charset="0"/>
                </a:rPr>
                <a:t>i</a:t>
              </a:r>
              <a:r>
                <a:rPr kumimoji="1" lang="ja-JP" altLang="en-US" dirty="0" smtClean="0">
                  <a:latin typeface="M+ 1p" pitchFamily="50" charset="-128"/>
                  <a:ea typeface="M+ 1p" pitchFamily="50" charset="-128"/>
                  <a:cs typeface="M+ 1p" pitchFamily="50" charset="-128"/>
                </a:rPr>
                <a:t>の解が優れている</a:t>
              </a:r>
              <a:endParaRPr kumimoji="1" lang="ja-JP" altLang="en-US" dirty="0">
                <a:latin typeface="M+ 1p" pitchFamily="50" charset="-128"/>
                <a:ea typeface="M+ 1p" pitchFamily="50" charset="-128"/>
                <a:cs typeface="M+ 1p" pitchFamily="50" charset="-128"/>
              </a:endParaRPr>
            </a:p>
          </dgm:t>
        </dgm:pt>
      </mc:Fallback>
    </mc:AlternateContent>
    <dgm:pt modelId="{440EAEED-01EC-4014-BB39-F0949E77109D}" type="parTrans" cxnId="{28C862F3-1093-4D97-945E-B209C24DE8E3}">
      <dgm:prSet/>
      <dgm:spPr/>
      <dgm:t>
        <a:bodyPr/>
        <a:lstStyle/>
        <a:p>
          <a:endParaRPr kumimoji="1" lang="ja-JP" altLang="en-US"/>
        </a:p>
      </dgm:t>
    </dgm:pt>
    <dgm:pt modelId="{DDB98A4A-AFD6-4D05-B917-89A6C36944B5}" type="sibTrans" cxnId="{28C862F3-1093-4D97-945E-B209C24DE8E3}">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429" custLinFactNeighborY="2115">
        <dgm:presLayoutVars>
          <dgm:bulletEnabled val="1"/>
        </dgm:presLayoutVars>
      </dgm:prSet>
      <dgm:spPr/>
      <dgm:t>
        <a:bodyPr/>
        <a:lstStyle/>
        <a:p>
          <a:endParaRPr kumimoji="1" lang="ja-JP" altLang="en-US"/>
        </a:p>
      </dgm:t>
    </dgm:pt>
  </dgm:ptLst>
  <dgm:cxnLst>
    <dgm:cxn modelId="{3B10D12D-619B-4025-83FE-233CCDB4377E}" srcId="{0D466665-B428-4FA0-92F6-8D0CE51FAB64}" destId="{AC4D3BD6-A7A4-4C2A-8BF0-529FE9927D74}" srcOrd="1" destOrd="0" parTransId="{67B867AF-DE66-41D8-B43C-B0D00A6DA3EE}" sibTransId="{CA56BB71-CEDB-4FAA-9720-2697CABFD520}"/>
    <dgm:cxn modelId="{9996FA61-1A85-4111-B4D1-285C3777FD3F}" srcId="{0D466665-B428-4FA0-92F6-8D0CE51FAB64}" destId="{BEB4E295-70D4-4926-AEBC-71C5441CBCDC}" srcOrd="0" destOrd="0" parTransId="{BD105AB5-2098-486B-AA2B-8134B5FFF7C0}" sibTransId="{9C06FDE1-56DC-4D15-8FE6-5F3C8E1D3D62}"/>
    <dgm:cxn modelId="{CFC8CFC0-E780-4E52-80A9-B023CE272107}" type="presOf" srcId="{AC4D3BD6-A7A4-4C2A-8BF0-529FE9927D74}" destId="{5B206CA1-2676-41C3-93E2-8A808F32D425}" srcOrd="0" destOrd="1"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FD395870-8543-4259-BB80-EA15027CF858}" type="presOf" srcId="{0D466665-B428-4FA0-92F6-8D0CE51FAB64}" destId="{3FEAB675-CCEA-4A98-95CE-1AB925B966F6}" srcOrd="0" destOrd="0" presId="urn:microsoft.com/office/officeart/2005/8/layout/list1"/>
    <dgm:cxn modelId="{38F690DB-B1AF-43C0-BCA3-40B76B872721}" type="presOf" srcId="{BEB4E295-70D4-4926-AEBC-71C5441CBCDC}" destId="{5B206CA1-2676-41C3-93E2-8A808F32D425}" srcOrd="0" destOrd="0" presId="urn:microsoft.com/office/officeart/2005/8/layout/list1"/>
    <dgm:cxn modelId="{0973B561-9F0A-4B45-A318-DE5821A221D6}" type="presOf" srcId="{0D466665-B428-4FA0-92F6-8D0CE51FAB64}" destId="{645BBFC3-516E-47D1-A4AB-DFE1621AF8BF}" srcOrd="1" destOrd="0" presId="urn:microsoft.com/office/officeart/2005/8/layout/list1"/>
    <dgm:cxn modelId="{39F186F7-43AA-4529-9FB4-BEA098B2E619}" type="presOf" srcId="{2017A1FE-C166-4BE3-8E59-4888A9AF4976}" destId="{5B206CA1-2676-41C3-93E2-8A808F32D425}" srcOrd="0" destOrd="2" presId="urn:microsoft.com/office/officeart/2005/8/layout/list1"/>
    <dgm:cxn modelId="{28C862F3-1093-4D97-945E-B209C24DE8E3}" srcId="{0D466665-B428-4FA0-92F6-8D0CE51FAB64}" destId="{2017A1FE-C166-4BE3-8E59-4888A9AF4976}" srcOrd="2" destOrd="0" parTransId="{440EAEED-01EC-4014-BB39-F0949E77109D}" sibTransId="{DDB98A4A-AFD6-4D05-B917-89A6C36944B5}"/>
    <dgm:cxn modelId="{5294AB54-B944-48B6-AECE-F74F016993E5}" type="presOf" srcId="{69AAD020-6619-4167-8364-D85A99807FD5}" destId="{E86310EA-4C4E-4B6E-AF05-5687B1174258}" srcOrd="0" destOrd="0" presId="urn:microsoft.com/office/officeart/2005/8/layout/list1"/>
    <dgm:cxn modelId="{DF5C92A2-D090-49FE-BA06-8EB3FD0EC73C}" type="presParOf" srcId="{E86310EA-4C4E-4B6E-AF05-5687B1174258}" destId="{CB615CC9-9B91-4BAA-996C-EB83CF827738}" srcOrd="0" destOrd="0" presId="urn:microsoft.com/office/officeart/2005/8/layout/list1"/>
    <dgm:cxn modelId="{2DEE08FA-89B0-4582-A2A1-C19D2BF8A1F3}" type="presParOf" srcId="{CB615CC9-9B91-4BAA-996C-EB83CF827738}" destId="{3FEAB675-CCEA-4A98-95CE-1AB925B966F6}" srcOrd="0" destOrd="0" presId="urn:microsoft.com/office/officeart/2005/8/layout/list1"/>
    <dgm:cxn modelId="{5837DACB-6153-455E-9699-11B3BDE6856D}" type="presParOf" srcId="{CB615CC9-9B91-4BAA-996C-EB83CF827738}" destId="{645BBFC3-516E-47D1-A4AB-DFE1621AF8BF}" srcOrd="1" destOrd="0" presId="urn:microsoft.com/office/officeart/2005/8/layout/list1"/>
    <dgm:cxn modelId="{93220209-0DA0-4954-B056-0374F896698F}" type="presParOf" srcId="{E86310EA-4C4E-4B6E-AF05-5687B1174258}" destId="{2CC6B179-985B-483F-8C1D-3091742169FC}" srcOrd="1" destOrd="0" presId="urn:microsoft.com/office/officeart/2005/8/layout/list1"/>
    <dgm:cxn modelId="{C0D92776-4E30-420E-B431-41F394BC655D}"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0.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a:blipFill rotWithShape="1">
          <a:blip xmlns:r="http://schemas.openxmlformats.org/officeDocument/2006/relationships" r:embed="rId1"/>
          <a:stretch>
            <a:fillRect b="-12062"/>
          </a:stretch>
        </a:blipFill>
      </dgm:spPr>
      <dgm:t>
        <a:bodyPr/>
        <a:lstStyle/>
        <a:p>
          <a:r>
            <a:rPr lang="ja-JP" altLang="en-US">
              <a:noFill/>
            </a:rPr>
            <a:t> </a:t>
          </a: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AC4D3BD6-A7A4-4C2A-8BF0-529FE9927D74}">
      <dgm:prSet/>
      <dgm:spPr/>
      <dgm:t>
        <a:bodyPr/>
        <a:lstStyle/>
        <a:p>
          <a:r>
            <a:rPr lang="ja-JP" altLang="en-US">
              <a:noFill/>
            </a:rPr>
            <a:t> </a:t>
          </a:r>
        </a:p>
      </dgm:t>
    </dgm:pt>
    <dgm:pt modelId="{67B867AF-DE66-41D8-B43C-B0D00A6DA3EE}" type="parTrans" cxnId="{3B10D12D-619B-4025-83FE-233CCDB4377E}">
      <dgm:prSet/>
      <dgm:spPr/>
      <dgm:t>
        <a:bodyPr/>
        <a:lstStyle/>
        <a:p>
          <a:endParaRPr kumimoji="1" lang="ja-JP" altLang="en-US"/>
        </a:p>
      </dgm:t>
    </dgm:pt>
    <dgm:pt modelId="{CA56BB71-CEDB-4FAA-9720-2697CABFD520}" type="sibTrans" cxnId="{3B10D12D-619B-4025-83FE-233CCDB4377E}">
      <dgm:prSet/>
      <dgm:spPr/>
      <dgm:t>
        <a:bodyPr/>
        <a:lstStyle/>
        <a:p>
          <a:endParaRPr kumimoji="1" lang="ja-JP" altLang="en-US"/>
        </a:p>
      </dgm:t>
    </dgm:pt>
    <dgm:pt modelId="{2017A1FE-C166-4BE3-8E59-4888A9AF4976}">
      <dgm:prSet/>
      <dgm:spPr/>
      <dgm:t>
        <a:bodyPr/>
        <a:lstStyle/>
        <a:p>
          <a:r>
            <a:rPr lang="ja-JP" altLang="en-US">
              <a:noFill/>
            </a:rPr>
            <a:t> </a:t>
          </a:r>
        </a:p>
      </dgm:t>
    </dgm:pt>
    <dgm:pt modelId="{440EAEED-01EC-4014-BB39-F0949E77109D}" type="parTrans" cxnId="{28C862F3-1093-4D97-945E-B209C24DE8E3}">
      <dgm:prSet/>
      <dgm:spPr/>
      <dgm:t>
        <a:bodyPr/>
        <a:lstStyle/>
        <a:p>
          <a:endParaRPr kumimoji="1" lang="ja-JP" altLang="en-US"/>
        </a:p>
      </dgm:t>
    </dgm:pt>
    <dgm:pt modelId="{DDB98A4A-AFD6-4D05-B917-89A6C36944B5}" type="sibTrans" cxnId="{28C862F3-1093-4D97-945E-B209C24DE8E3}">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429" custLinFactNeighborY="2115">
        <dgm:presLayoutVars>
          <dgm:bulletEnabled val="1"/>
        </dgm:presLayoutVars>
      </dgm:prSet>
      <dgm:spPr/>
      <dgm:t>
        <a:bodyPr/>
        <a:lstStyle/>
        <a:p>
          <a:endParaRPr kumimoji="1" lang="ja-JP" altLang="en-US"/>
        </a:p>
      </dgm:t>
    </dgm:pt>
  </dgm:ptLst>
  <dgm:cxnLst>
    <dgm:cxn modelId="{3B10D12D-619B-4025-83FE-233CCDB4377E}" srcId="{0D466665-B428-4FA0-92F6-8D0CE51FAB64}" destId="{AC4D3BD6-A7A4-4C2A-8BF0-529FE9927D74}" srcOrd="1" destOrd="0" parTransId="{67B867AF-DE66-41D8-B43C-B0D00A6DA3EE}" sibTransId="{CA56BB71-CEDB-4FAA-9720-2697CABFD520}"/>
    <dgm:cxn modelId="{9996FA61-1A85-4111-B4D1-285C3777FD3F}" srcId="{0D466665-B428-4FA0-92F6-8D0CE51FAB64}" destId="{BEB4E295-70D4-4926-AEBC-71C5441CBCDC}" srcOrd="0" destOrd="0" parTransId="{BD105AB5-2098-486B-AA2B-8134B5FFF7C0}" sibTransId="{9C06FDE1-56DC-4D15-8FE6-5F3C8E1D3D62}"/>
    <dgm:cxn modelId="{CFC8CFC0-E780-4E52-80A9-B023CE272107}" type="presOf" srcId="{AC4D3BD6-A7A4-4C2A-8BF0-529FE9927D74}" destId="{5B206CA1-2676-41C3-93E2-8A808F32D425}" srcOrd="0" destOrd="1"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FD395870-8543-4259-BB80-EA15027CF858}" type="presOf" srcId="{0D466665-B428-4FA0-92F6-8D0CE51FAB64}" destId="{3FEAB675-CCEA-4A98-95CE-1AB925B966F6}" srcOrd="0" destOrd="0" presId="urn:microsoft.com/office/officeart/2005/8/layout/list1"/>
    <dgm:cxn modelId="{38F690DB-B1AF-43C0-BCA3-40B76B872721}" type="presOf" srcId="{BEB4E295-70D4-4926-AEBC-71C5441CBCDC}" destId="{5B206CA1-2676-41C3-93E2-8A808F32D425}" srcOrd="0" destOrd="0" presId="urn:microsoft.com/office/officeart/2005/8/layout/list1"/>
    <dgm:cxn modelId="{0973B561-9F0A-4B45-A318-DE5821A221D6}" type="presOf" srcId="{0D466665-B428-4FA0-92F6-8D0CE51FAB64}" destId="{645BBFC3-516E-47D1-A4AB-DFE1621AF8BF}" srcOrd="1" destOrd="0" presId="urn:microsoft.com/office/officeart/2005/8/layout/list1"/>
    <dgm:cxn modelId="{39F186F7-43AA-4529-9FB4-BEA098B2E619}" type="presOf" srcId="{2017A1FE-C166-4BE3-8E59-4888A9AF4976}" destId="{5B206CA1-2676-41C3-93E2-8A808F32D425}" srcOrd="0" destOrd="2" presId="urn:microsoft.com/office/officeart/2005/8/layout/list1"/>
    <dgm:cxn modelId="{28C862F3-1093-4D97-945E-B209C24DE8E3}" srcId="{0D466665-B428-4FA0-92F6-8D0CE51FAB64}" destId="{2017A1FE-C166-4BE3-8E59-4888A9AF4976}" srcOrd="2" destOrd="0" parTransId="{440EAEED-01EC-4014-BB39-F0949E77109D}" sibTransId="{DDB98A4A-AFD6-4D05-B917-89A6C36944B5}"/>
    <dgm:cxn modelId="{5294AB54-B944-48B6-AECE-F74F016993E5}" type="presOf" srcId="{69AAD020-6619-4167-8364-D85A99807FD5}" destId="{E86310EA-4C4E-4B6E-AF05-5687B1174258}" srcOrd="0" destOrd="0" presId="urn:microsoft.com/office/officeart/2005/8/layout/list1"/>
    <dgm:cxn modelId="{DF5C92A2-D090-49FE-BA06-8EB3FD0EC73C}" type="presParOf" srcId="{E86310EA-4C4E-4B6E-AF05-5687B1174258}" destId="{CB615CC9-9B91-4BAA-996C-EB83CF827738}" srcOrd="0" destOrd="0" presId="urn:microsoft.com/office/officeart/2005/8/layout/list1"/>
    <dgm:cxn modelId="{2DEE08FA-89B0-4582-A2A1-C19D2BF8A1F3}" type="presParOf" srcId="{CB615CC9-9B91-4BAA-996C-EB83CF827738}" destId="{3FEAB675-CCEA-4A98-95CE-1AB925B966F6}" srcOrd="0" destOrd="0" presId="urn:microsoft.com/office/officeart/2005/8/layout/list1"/>
    <dgm:cxn modelId="{5837DACB-6153-455E-9699-11B3BDE6856D}" type="presParOf" srcId="{CB615CC9-9B91-4BAA-996C-EB83CF827738}" destId="{645BBFC3-516E-47D1-A4AB-DFE1621AF8BF}" srcOrd="1" destOrd="0" presId="urn:microsoft.com/office/officeart/2005/8/layout/list1"/>
    <dgm:cxn modelId="{93220209-0DA0-4954-B056-0374F896698F}" type="presParOf" srcId="{E86310EA-4C4E-4B6E-AF05-5687B1174258}" destId="{2CC6B179-985B-483F-8C1D-3091742169FC}" srcOrd="1" destOrd="0" presId="urn:microsoft.com/office/officeart/2005/8/layout/list1"/>
    <dgm:cxn modelId="{C0D92776-4E30-420E-B431-41F394BC655D}"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latin typeface="M+ 1p" pitchFamily="50" charset="-128"/>
              <a:ea typeface="M+ 1p" pitchFamily="50" charset="-128"/>
              <a:cs typeface="M+ 1p" pitchFamily="50" charset="-128"/>
            </a:rPr>
            <a:t>Advantages</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適当な効用関数があれば、簡単に適応可能</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97C1B113-2584-41B9-BC72-C782B37EAB17}">
      <dgm:prSet phldrT="[テキスト]"/>
      <dgm:spPr/>
      <dgm:t>
        <a:bodyPr tIns="374400" bIns="0"/>
        <a:lstStyle/>
        <a:p>
          <a:pPr rtl="0"/>
          <a:r>
            <a:rPr lang="ja-JP" altLang="en-US" b="0" i="0" dirty="0" smtClean="0">
              <a:latin typeface="M+ 1p" pitchFamily="50" charset="-128"/>
              <a:ea typeface="M+ 1p" pitchFamily="50" charset="-128"/>
              <a:cs typeface="M+ 1p" pitchFamily="50" charset="-128"/>
            </a:rPr>
            <a:t>離散的な可能領域での</a:t>
          </a:r>
          <a:r>
            <a:rPr lang="zh-TW" altLang="en-US" dirty="0" smtClean="0"/>
            <a:t>多目的意思決定 </a:t>
          </a:r>
          <a:r>
            <a:rPr lang="en-US" altLang="ja-JP" b="0" i="0" dirty="0" smtClean="0">
              <a:latin typeface="M+ 1p" pitchFamily="50" charset="-128"/>
              <a:ea typeface="M+ 1p" pitchFamily="50" charset="-128"/>
              <a:cs typeface="M+ 1p" pitchFamily="50" charset="-128"/>
            </a:rPr>
            <a:t>(MCDA)</a:t>
          </a:r>
          <a:r>
            <a:rPr lang="ja-JP" altLang="en-US" b="0" i="0" dirty="0" smtClean="0">
              <a:latin typeface="M+ 1p" pitchFamily="50" charset="-128"/>
              <a:ea typeface="M+ 1p" pitchFamily="50" charset="-128"/>
              <a:cs typeface="M+ 1p" pitchFamily="50" charset="-128"/>
            </a:rPr>
            <a:t>によく使われる</a:t>
          </a:r>
          <a:endParaRPr kumimoji="1" lang="ja-JP" altLang="en-US" baseline="30000" dirty="0">
            <a:latin typeface="M+ 1p" pitchFamily="50" charset="-128"/>
            <a:ea typeface="M+ 1p" pitchFamily="50" charset="-128"/>
            <a:cs typeface="M+ 1p" pitchFamily="50" charset="-128"/>
          </a:endParaRPr>
        </a:p>
      </dgm:t>
    </dgm:pt>
    <dgm:pt modelId="{FA09FB19-6C60-4E6D-A031-FBAA436DE7DC}" type="parTrans" cxnId="{018D9F00-2FDD-4612-A927-88ECCC2E5468}">
      <dgm:prSet/>
      <dgm:spPr/>
      <dgm:t>
        <a:bodyPr/>
        <a:lstStyle/>
        <a:p>
          <a:endParaRPr kumimoji="1" lang="ja-JP" altLang="en-US"/>
        </a:p>
      </dgm:t>
    </dgm:pt>
    <dgm:pt modelId="{98D23069-8A56-4243-8347-95771871D89C}" type="sibTrans" cxnId="{018D9F00-2FDD-4612-A927-88ECCC2E5468}">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34708"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167" custLinFactNeighborY="1510">
        <dgm:presLayoutVars>
          <dgm:bulletEnabled val="1"/>
        </dgm:presLayoutVars>
      </dgm:prSet>
      <dgm:spPr/>
      <dgm:t>
        <a:bodyPr/>
        <a:lstStyle/>
        <a:p>
          <a:endParaRPr kumimoji="1" lang="ja-JP" altLang="en-US"/>
        </a:p>
      </dgm:t>
    </dgm:pt>
  </dgm:ptLst>
  <dgm:cxnLst>
    <dgm:cxn modelId="{876B018D-60C4-4FB6-99F4-4DBE79C21EE8}" type="presOf" srcId="{69AAD020-6619-4167-8364-D85A99807FD5}" destId="{E86310EA-4C4E-4B6E-AF05-5687B1174258}" srcOrd="0"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784446E2-6DB9-4DF2-8FF1-BE5F8C173811}" type="presOf" srcId="{97C1B113-2584-41B9-BC72-C782B37EAB17}" destId="{5B206CA1-2676-41C3-93E2-8A808F32D425}" srcOrd="0" destOrd="1"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13104D1A-391F-409D-A621-F87A9D190375}" type="presOf" srcId="{BEB4E295-70D4-4926-AEBC-71C5441CBCDC}" destId="{5B206CA1-2676-41C3-93E2-8A808F32D425}" srcOrd="0" destOrd="0" presId="urn:microsoft.com/office/officeart/2005/8/layout/list1"/>
    <dgm:cxn modelId="{9F67B9EB-E8AC-4367-80A1-084DB9A1FB16}" type="presOf" srcId="{0D466665-B428-4FA0-92F6-8D0CE51FAB64}" destId="{645BBFC3-516E-47D1-A4AB-DFE1621AF8BF}" srcOrd="1" destOrd="0" presId="urn:microsoft.com/office/officeart/2005/8/layout/list1"/>
    <dgm:cxn modelId="{018D9F00-2FDD-4612-A927-88ECCC2E5468}" srcId="{0D466665-B428-4FA0-92F6-8D0CE51FAB64}" destId="{97C1B113-2584-41B9-BC72-C782B37EAB17}" srcOrd="1" destOrd="0" parTransId="{FA09FB19-6C60-4E6D-A031-FBAA436DE7DC}" sibTransId="{98D23069-8A56-4243-8347-95771871D89C}"/>
    <dgm:cxn modelId="{A996A119-B9E0-4E40-919D-915BDEF78D96}" type="presOf" srcId="{0D466665-B428-4FA0-92F6-8D0CE51FAB64}" destId="{3FEAB675-CCEA-4A98-95CE-1AB925B966F6}" srcOrd="0" destOrd="0" presId="urn:microsoft.com/office/officeart/2005/8/layout/list1"/>
    <dgm:cxn modelId="{DA505CCF-94AF-4D29-8895-41209FA9BA71}" type="presParOf" srcId="{E86310EA-4C4E-4B6E-AF05-5687B1174258}" destId="{CB615CC9-9B91-4BAA-996C-EB83CF827738}" srcOrd="0" destOrd="0" presId="urn:microsoft.com/office/officeart/2005/8/layout/list1"/>
    <dgm:cxn modelId="{DCB9AE18-2A15-4704-BA84-52498FB32F72}" type="presParOf" srcId="{CB615CC9-9B91-4BAA-996C-EB83CF827738}" destId="{3FEAB675-CCEA-4A98-95CE-1AB925B966F6}" srcOrd="0" destOrd="0" presId="urn:microsoft.com/office/officeart/2005/8/layout/list1"/>
    <dgm:cxn modelId="{496A4B46-F251-4CE0-9FAF-9683B460AC4C}" type="presParOf" srcId="{CB615CC9-9B91-4BAA-996C-EB83CF827738}" destId="{645BBFC3-516E-47D1-A4AB-DFE1621AF8BF}" srcOrd="1" destOrd="0" presId="urn:microsoft.com/office/officeart/2005/8/layout/list1"/>
    <dgm:cxn modelId="{3F6C3888-EB1E-41BB-ADE5-E96BA63BA360}" type="presParOf" srcId="{E86310EA-4C4E-4B6E-AF05-5687B1174258}" destId="{2CC6B179-985B-483F-8C1D-3091742169FC}" srcOrd="1" destOrd="0" presId="urn:microsoft.com/office/officeart/2005/8/layout/list1"/>
    <dgm:cxn modelId="{E5519A60-25E5-4B86-96BB-7A76CAB4096D}"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latin typeface="M+ 1p" pitchFamily="50" charset="-128"/>
              <a:ea typeface="M+ 1p" pitchFamily="50" charset="-128"/>
              <a:cs typeface="M+ 1p" pitchFamily="50" charset="-128"/>
            </a:rPr>
            <a:t>Disadvantages</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性能は効用関数の設計に依存する</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C7F399AB-9DCE-4841-9996-B613016AA9D7}">
      <dgm:prSet/>
      <dgm:spPr/>
      <dgm:t>
        <a:bodyPr/>
        <a:lstStyle/>
        <a:p>
          <a:r>
            <a:rPr lang="ja-JP" altLang="en-US" dirty="0" smtClean="0">
              <a:latin typeface="M+ 1p" pitchFamily="50" charset="-128"/>
              <a:ea typeface="M+ 1p" pitchFamily="50" charset="-128"/>
              <a:cs typeface="M+ 1p" pitchFamily="50" charset="-128"/>
            </a:rPr>
            <a:t>探索領域全体をカバーできるような効用関数が必要</a:t>
          </a:r>
          <a:endParaRPr lang="en-US" altLang="ja-JP" dirty="0" smtClean="0">
            <a:latin typeface="M+ 1p" pitchFamily="50" charset="-128"/>
            <a:ea typeface="M+ 1p" pitchFamily="50" charset="-128"/>
            <a:cs typeface="M+ 1p" pitchFamily="50" charset="-128"/>
          </a:endParaRPr>
        </a:p>
      </dgm:t>
    </dgm:pt>
    <dgm:pt modelId="{62A7898C-6F02-4823-BC9A-F553ACE03261}" type="parTrans" cxnId="{43A1828F-FA67-4BF2-B318-2E2245E7B601}">
      <dgm:prSet/>
      <dgm:spPr/>
      <dgm:t>
        <a:bodyPr/>
        <a:lstStyle/>
        <a:p>
          <a:endParaRPr kumimoji="1" lang="ja-JP" altLang="en-US"/>
        </a:p>
      </dgm:t>
    </dgm:pt>
    <dgm:pt modelId="{9912303D-AF79-452E-8D67-CD2E86D3A346}" type="sibTrans" cxnId="{43A1828F-FA67-4BF2-B318-2E2245E7B601}">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42247"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167" custLinFactNeighborY="1510">
        <dgm:presLayoutVars>
          <dgm:bulletEnabled val="1"/>
        </dgm:presLayoutVars>
      </dgm:prSet>
      <dgm:spPr/>
      <dgm:t>
        <a:bodyPr/>
        <a:lstStyle/>
        <a:p>
          <a:endParaRPr kumimoji="1" lang="ja-JP" altLang="en-US"/>
        </a:p>
      </dgm:t>
    </dgm:pt>
  </dgm:ptLst>
  <dgm:cxnLst>
    <dgm:cxn modelId="{9996FA61-1A85-4111-B4D1-285C3777FD3F}" srcId="{0D466665-B428-4FA0-92F6-8D0CE51FAB64}" destId="{BEB4E295-70D4-4926-AEBC-71C5441CBCDC}" srcOrd="0" destOrd="0" parTransId="{BD105AB5-2098-486B-AA2B-8134B5FFF7C0}" sibTransId="{9C06FDE1-56DC-4D15-8FE6-5F3C8E1D3D62}"/>
    <dgm:cxn modelId="{8CAD7648-A59F-4E86-870D-4A92C1A491A2}" type="presOf" srcId="{BEB4E295-70D4-4926-AEBC-71C5441CBCDC}" destId="{5B206CA1-2676-41C3-93E2-8A808F32D425}" srcOrd="0" destOrd="0" presId="urn:microsoft.com/office/officeart/2005/8/layout/list1"/>
    <dgm:cxn modelId="{F73448CB-B344-4E7C-8E6D-7BF0175156AE}" type="presOf" srcId="{0D466665-B428-4FA0-92F6-8D0CE51FAB64}" destId="{3FEAB675-CCEA-4A98-95CE-1AB925B966F6}" srcOrd="0" destOrd="0"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A93603A9-5038-4987-ACE9-68BACDE27532}" type="presOf" srcId="{0D466665-B428-4FA0-92F6-8D0CE51FAB64}" destId="{645BBFC3-516E-47D1-A4AB-DFE1621AF8BF}" srcOrd="1" destOrd="0" presId="urn:microsoft.com/office/officeart/2005/8/layout/list1"/>
    <dgm:cxn modelId="{C3065C14-38C5-444B-9DBB-FCB0117F68CF}" type="presOf" srcId="{C7F399AB-9DCE-4841-9996-B613016AA9D7}" destId="{5B206CA1-2676-41C3-93E2-8A808F32D425}" srcOrd="0" destOrd="1" presId="urn:microsoft.com/office/officeart/2005/8/layout/list1"/>
    <dgm:cxn modelId="{43A1828F-FA67-4BF2-B318-2E2245E7B601}" srcId="{0D466665-B428-4FA0-92F6-8D0CE51FAB64}" destId="{C7F399AB-9DCE-4841-9996-B613016AA9D7}" srcOrd="1" destOrd="0" parTransId="{62A7898C-6F02-4823-BC9A-F553ACE03261}" sibTransId="{9912303D-AF79-452E-8D67-CD2E86D3A346}"/>
    <dgm:cxn modelId="{062401C8-F082-4D4B-B861-42FFF644788C}" type="presOf" srcId="{69AAD020-6619-4167-8364-D85A99807FD5}" destId="{E86310EA-4C4E-4B6E-AF05-5687B1174258}" srcOrd="0" destOrd="0" presId="urn:microsoft.com/office/officeart/2005/8/layout/list1"/>
    <dgm:cxn modelId="{9C4F7E5A-CECD-41A8-8549-798E5BBAC0C1}" type="presParOf" srcId="{E86310EA-4C4E-4B6E-AF05-5687B1174258}" destId="{CB615CC9-9B91-4BAA-996C-EB83CF827738}" srcOrd="0" destOrd="0" presId="urn:microsoft.com/office/officeart/2005/8/layout/list1"/>
    <dgm:cxn modelId="{EA0A02B6-4E3C-486A-944D-137575AFE5B2}" type="presParOf" srcId="{CB615CC9-9B91-4BAA-996C-EB83CF827738}" destId="{3FEAB675-CCEA-4A98-95CE-1AB925B966F6}" srcOrd="0" destOrd="0" presId="urn:microsoft.com/office/officeart/2005/8/layout/list1"/>
    <dgm:cxn modelId="{47A104A7-4FB0-4AC9-818D-B0D8130C72D9}" type="presParOf" srcId="{CB615CC9-9B91-4BAA-996C-EB83CF827738}" destId="{645BBFC3-516E-47D1-A4AB-DFE1621AF8BF}" srcOrd="1" destOrd="0" presId="urn:microsoft.com/office/officeart/2005/8/layout/list1"/>
    <dgm:cxn modelId="{7E0C436F-8675-4CFE-BB70-272DDFECD1DD}" type="presParOf" srcId="{E86310EA-4C4E-4B6E-AF05-5687B1174258}" destId="{2CC6B179-985B-483F-8C1D-3091742169FC}" srcOrd="1" destOrd="0" presId="urn:microsoft.com/office/officeart/2005/8/layout/list1"/>
    <dgm:cxn modelId="{0B2A91B6-8660-466C-A384-EAD1D79B21A4}"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latin typeface="M+ 1p" pitchFamily="50" charset="-128"/>
              <a:ea typeface="M+ 1p" pitchFamily="50" charset="-128"/>
              <a:cs typeface="M+ 1p" pitchFamily="50" charset="-128"/>
            </a:rPr>
            <a:t>Advantages</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lang="ja-JP" altLang="en-US" dirty="0" smtClean="0">
              <a:latin typeface="M+ 1p" pitchFamily="50" charset="-128"/>
              <a:ea typeface="M+ 1p" pitchFamily="50" charset="-128"/>
              <a:cs typeface="M+ 1p" pitchFamily="50" charset="-128"/>
            </a:rPr>
            <a:t>チェビシェフメトリック手法</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15592188-8DD5-421E-A811-DB626DBF04A4}">
      <dgm:prSet phldrT="[テキスト]"/>
      <dgm:spPr/>
      <dgm:t>
        <a:bodyPr tIns="374400" bIns="0"/>
        <a:lstStyle/>
        <a:p>
          <a:pPr rtl="0"/>
          <a:r>
            <a:rPr lang="en-US" altLang="ja-JP" dirty="0" smtClean="0">
              <a:latin typeface="M+ 1p" pitchFamily="50" charset="-128"/>
              <a:ea typeface="M+ 1p" pitchFamily="50" charset="-128"/>
              <a:cs typeface="M+ 1p" pitchFamily="50" charset="-128"/>
            </a:rPr>
            <a:t>z*</a:t>
          </a:r>
          <a:r>
            <a:rPr lang="ja-JP" altLang="en-US" dirty="0" smtClean="0">
              <a:latin typeface="M+ 1p" pitchFamily="50" charset="-128"/>
              <a:ea typeface="M+ 1p" pitchFamily="50" charset="-128"/>
              <a:cs typeface="M+ 1p" pitchFamily="50" charset="-128"/>
            </a:rPr>
            <a:t>が理想点なら、全てのパレート解を発見可能</a:t>
          </a:r>
          <a:endParaRPr kumimoji="1" lang="ja-JP" altLang="en-US" dirty="0">
            <a:latin typeface="M+ 1p" pitchFamily="50" charset="-128"/>
            <a:ea typeface="M+ 1p" pitchFamily="50" charset="-128"/>
            <a:cs typeface="M+ 1p" pitchFamily="50" charset="-128"/>
          </a:endParaRPr>
        </a:p>
      </dgm:t>
    </dgm:pt>
    <dgm:pt modelId="{8A8C7C4B-AC8E-459F-8A8A-3A1971406586}" type="parTrans" cxnId="{A604135D-CD30-4756-A664-670C0E82F1D1}">
      <dgm:prSet/>
      <dgm:spPr/>
      <dgm:t>
        <a:bodyPr/>
        <a:lstStyle/>
        <a:p>
          <a:endParaRPr kumimoji="1" lang="ja-JP" altLang="en-US"/>
        </a:p>
      </dgm:t>
    </dgm:pt>
    <dgm:pt modelId="{50343B72-C0DA-4F95-B39F-974A4B69B00E}" type="sibTrans" cxnId="{A604135D-CD30-4756-A664-670C0E82F1D1}">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34708"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167" custLinFactNeighborY="1510">
        <dgm:presLayoutVars>
          <dgm:bulletEnabled val="1"/>
        </dgm:presLayoutVars>
      </dgm:prSet>
      <dgm:spPr/>
      <dgm:t>
        <a:bodyPr/>
        <a:lstStyle/>
        <a:p>
          <a:endParaRPr kumimoji="1" lang="ja-JP" altLang="en-US"/>
        </a:p>
      </dgm:t>
    </dgm:pt>
  </dgm:ptLst>
  <dgm:cxnLst>
    <dgm:cxn modelId="{9996FA61-1A85-4111-B4D1-285C3777FD3F}" srcId="{0D466665-B428-4FA0-92F6-8D0CE51FAB64}" destId="{BEB4E295-70D4-4926-AEBC-71C5441CBCDC}" srcOrd="0" destOrd="0" parTransId="{BD105AB5-2098-486B-AA2B-8134B5FFF7C0}" sibTransId="{9C06FDE1-56DC-4D15-8FE6-5F3C8E1D3D62}"/>
    <dgm:cxn modelId="{3DA3B6A4-2F53-4C29-89F6-93A1A5501DBE}" type="presOf" srcId="{0D466665-B428-4FA0-92F6-8D0CE51FAB64}" destId="{645BBFC3-516E-47D1-A4AB-DFE1621AF8BF}" srcOrd="1" destOrd="0" presId="urn:microsoft.com/office/officeart/2005/8/layout/list1"/>
    <dgm:cxn modelId="{EE85002F-F26F-4721-A3FA-9DE8FE304AA4}" type="presOf" srcId="{69AAD020-6619-4167-8364-D85A99807FD5}" destId="{E86310EA-4C4E-4B6E-AF05-5687B1174258}" srcOrd="0" destOrd="0"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39BD9F7E-061D-4862-97E5-6678DDD1D03A}" type="presOf" srcId="{0D466665-B428-4FA0-92F6-8D0CE51FAB64}" destId="{3FEAB675-CCEA-4A98-95CE-1AB925B966F6}" srcOrd="0" destOrd="0" presId="urn:microsoft.com/office/officeart/2005/8/layout/list1"/>
    <dgm:cxn modelId="{987EA8AB-2F2F-4BB4-9AFA-36B33A47864A}" type="presOf" srcId="{BEB4E295-70D4-4926-AEBC-71C5441CBCDC}" destId="{5B206CA1-2676-41C3-93E2-8A808F32D425}" srcOrd="0" destOrd="0" presId="urn:microsoft.com/office/officeart/2005/8/layout/list1"/>
    <dgm:cxn modelId="{A604135D-CD30-4756-A664-670C0E82F1D1}" srcId="{0D466665-B428-4FA0-92F6-8D0CE51FAB64}" destId="{15592188-8DD5-421E-A811-DB626DBF04A4}" srcOrd="1" destOrd="0" parTransId="{8A8C7C4B-AC8E-459F-8A8A-3A1971406586}" sibTransId="{50343B72-C0DA-4F95-B39F-974A4B69B00E}"/>
    <dgm:cxn modelId="{F0400829-6F4E-4D8E-AB72-CF60590849A5}" type="presOf" srcId="{15592188-8DD5-421E-A811-DB626DBF04A4}" destId="{5B206CA1-2676-41C3-93E2-8A808F32D425}" srcOrd="0" destOrd="1" presId="urn:microsoft.com/office/officeart/2005/8/layout/list1"/>
    <dgm:cxn modelId="{A0D2AEC7-9A7D-4A62-9E79-B235180977F1}" type="presParOf" srcId="{E86310EA-4C4E-4B6E-AF05-5687B1174258}" destId="{CB615CC9-9B91-4BAA-996C-EB83CF827738}" srcOrd="0" destOrd="0" presId="urn:microsoft.com/office/officeart/2005/8/layout/list1"/>
    <dgm:cxn modelId="{A729E0C1-1D2F-4754-8E2B-C6BCF6CF837E}" type="presParOf" srcId="{CB615CC9-9B91-4BAA-996C-EB83CF827738}" destId="{3FEAB675-CCEA-4A98-95CE-1AB925B966F6}" srcOrd="0" destOrd="0" presId="urn:microsoft.com/office/officeart/2005/8/layout/list1"/>
    <dgm:cxn modelId="{679E34CA-A8F8-42D9-ABA4-B188120F84F2}" type="presParOf" srcId="{CB615CC9-9B91-4BAA-996C-EB83CF827738}" destId="{645BBFC3-516E-47D1-A4AB-DFE1621AF8BF}" srcOrd="1" destOrd="0" presId="urn:microsoft.com/office/officeart/2005/8/layout/list1"/>
    <dgm:cxn modelId="{E6629862-A0F9-4B65-A924-C50A14A9FCF1}" type="presParOf" srcId="{E86310EA-4C4E-4B6E-AF05-5687B1174258}" destId="{2CC6B179-985B-483F-8C1D-3091742169FC}" srcOrd="1" destOrd="0" presId="urn:microsoft.com/office/officeart/2005/8/layout/list1"/>
    <dgm:cxn modelId="{127618A6-8699-4EE1-BA1C-30E19262266C}"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t>Disadvantages</a:t>
          </a:r>
          <a:endParaRPr kumimoji="1" lang="ja-JP" altLang="en-US" dirty="0"/>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lang="ja-JP" altLang="en-US" dirty="0" smtClean="0">
              <a:latin typeface="M+ 1p" pitchFamily="50" charset="-128"/>
              <a:ea typeface="M+ 1p" pitchFamily="50" charset="-128"/>
              <a:cs typeface="M+ 1p" pitchFamily="50" charset="-128"/>
            </a:rPr>
            <a:t>それぞれの目的関数は、正規化することが望ましい</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C7F399AB-9DCE-4841-9996-B613016AA9D7}">
      <dgm:prSet/>
      <dgm:spPr/>
      <dgm:t>
        <a:bodyPr/>
        <a:lstStyle/>
        <a:p>
          <a:r>
            <a:rPr lang="ja-JP" altLang="en-US" dirty="0" smtClean="0">
              <a:latin typeface="M+ 1p" pitchFamily="50" charset="-128"/>
              <a:ea typeface="M+ 1p" pitchFamily="50" charset="-128"/>
              <a:cs typeface="M+ 1p" pitchFamily="50" charset="-128"/>
            </a:rPr>
            <a:t>最初に</a:t>
          </a:r>
          <a:r>
            <a:rPr lang="en-US" altLang="ja-JP" dirty="0" smtClean="0">
              <a:latin typeface="M+ 1p" pitchFamily="50" charset="-128"/>
              <a:ea typeface="M+ 1p" pitchFamily="50" charset="-128"/>
              <a:cs typeface="M+ 1p" pitchFamily="50" charset="-128"/>
            </a:rPr>
            <a:t>z*</a:t>
          </a:r>
          <a:r>
            <a:rPr lang="ja-JP" altLang="en-US" dirty="0" smtClean="0">
              <a:latin typeface="M+ 1p" pitchFamily="50" charset="-128"/>
              <a:ea typeface="M+ 1p" pitchFamily="50" charset="-128"/>
              <a:cs typeface="M+ 1p" pitchFamily="50" charset="-128"/>
            </a:rPr>
            <a:t>を探さないといけない</a:t>
          </a:r>
          <a:endParaRPr lang="en-US" altLang="ja-JP" dirty="0" smtClean="0">
            <a:latin typeface="M+ 1p" pitchFamily="50" charset="-128"/>
            <a:ea typeface="M+ 1p" pitchFamily="50" charset="-128"/>
            <a:cs typeface="M+ 1p" pitchFamily="50" charset="-128"/>
          </a:endParaRPr>
        </a:p>
      </dgm:t>
    </dgm:pt>
    <dgm:pt modelId="{62A7898C-6F02-4823-BC9A-F553ACE03261}" type="parTrans" cxnId="{43A1828F-FA67-4BF2-B318-2E2245E7B601}">
      <dgm:prSet/>
      <dgm:spPr/>
      <dgm:t>
        <a:bodyPr/>
        <a:lstStyle/>
        <a:p>
          <a:endParaRPr kumimoji="1" lang="ja-JP" altLang="en-US"/>
        </a:p>
      </dgm:t>
    </dgm:pt>
    <dgm:pt modelId="{9912303D-AF79-452E-8D67-CD2E86D3A346}" type="sibTrans" cxnId="{43A1828F-FA67-4BF2-B318-2E2245E7B601}">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42247"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167" custLinFactNeighborY="1510">
        <dgm:presLayoutVars>
          <dgm:bulletEnabled val="1"/>
        </dgm:presLayoutVars>
      </dgm:prSet>
      <dgm:spPr/>
      <dgm:t>
        <a:bodyPr/>
        <a:lstStyle/>
        <a:p>
          <a:endParaRPr kumimoji="1" lang="ja-JP" altLang="en-US"/>
        </a:p>
      </dgm:t>
    </dgm:pt>
  </dgm:ptLst>
  <dgm:cxnLst>
    <dgm:cxn modelId="{AB728824-E948-44FD-857C-B75747E70EF4}" type="presOf" srcId="{69AAD020-6619-4167-8364-D85A99807FD5}" destId="{E86310EA-4C4E-4B6E-AF05-5687B1174258}" srcOrd="0"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AABC999B-83AD-4462-93EE-D8C390ED60F6}" srcId="{69AAD020-6619-4167-8364-D85A99807FD5}" destId="{0D466665-B428-4FA0-92F6-8D0CE51FAB64}" srcOrd="0" destOrd="0" parTransId="{112C3E80-02D3-4E97-A5C1-3ECB0AD2A983}" sibTransId="{4B59263D-07D5-44B8-8E05-59D54E7828B5}"/>
    <dgm:cxn modelId="{121CD6DE-48A4-47D8-AAEE-926F042475DB}" type="presOf" srcId="{C7F399AB-9DCE-4841-9996-B613016AA9D7}" destId="{5B206CA1-2676-41C3-93E2-8A808F32D425}" srcOrd="0" destOrd="1" presId="urn:microsoft.com/office/officeart/2005/8/layout/list1"/>
    <dgm:cxn modelId="{B02A1CA2-66AB-42DF-BB3B-F6DA19CA3E59}" type="presOf" srcId="{0D466665-B428-4FA0-92F6-8D0CE51FAB64}" destId="{3FEAB675-CCEA-4A98-95CE-1AB925B966F6}" srcOrd="0" destOrd="0" presId="urn:microsoft.com/office/officeart/2005/8/layout/list1"/>
    <dgm:cxn modelId="{21503982-396F-447B-AEED-075D628BF615}" type="presOf" srcId="{BEB4E295-70D4-4926-AEBC-71C5441CBCDC}" destId="{5B206CA1-2676-41C3-93E2-8A808F32D425}" srcOrd="0" destOrd="0" presId="urn:microsoft.com/office/officeart/2005/8/layout/list1"/>
    <dgm:cxn modelId="{01525824-8E60-4DCD-8075-F6E501C93E6B}" type="presOf" srcId="{0D466665-B428-4FA0-92F6-8D0CE51FAB64}" destId="{645BBFC3-516E-47D1-A4AB-DFE1621AF8BF}" srcOrd="1" destOrd="0" presId="urn:microsoft.com/office/officeart/2005/8/layout/list1"/>
    <dgm:cxn modelId="{43A1828F-FA67-4BF2-B318-2E2245E7B601}" srcId="{0D466665-B428-4FA0-92F6-8D0CE51FAB64}" destId="{C7F399AB-9DCE-4841-9996-B613016AA9D7}" srcOrd="1" destOrd="0" parTransId="{62A7898C-6F02-4823-BC9A-F553ACE03261}" sibTransId="{9912303D-AF79-452E-8D67-CD2E86D3A346}"/>
    <dgm:cxn modelId="{46E024E8-FD1A-4148-8A86-B451D3E01057}" type="presParOf" srcId="{E86310EA-4C4E-4B6E-AF05-5687B1174258}" destId="{CB615CC9-9B91-4BAA-996C-EB83CF827738}" srcOrd="0" destOrd="0" presId="urn:microsoft.com/office/officeart/2005/8/layout/list1"/>
    <dgm:cxn modelId="{AB9BD4EE-0A3D-4671-BD21-6714DD197232}" type="presParOf" srcId="{CB615CC9-9B91-4BAA-996C-EB83CF827738}" destId="{3FEAB675-CCEA-4A98-95CE-1AB925B966F6}" srcOrd="0" destOrd="0" presId="urn:microsoft.com/office/officeart/2005/8/layout/list1"/>
    <dgm:cxn modelId="{594F99EE-DE5D-4E33-8586-B0049ED236A7}" type="presParOf" srcId="{CB615CC9-9B91-4BAA-996C-EB83CF827738}" destId="{645BBFC3-516E-47D1-A4AB-DFE1621AF8BF}" srcOrd="1" destOrd="0" presId="urn:microsoft.com/office/officeart/2005/8/layout/list1"/>
    <dgm:cxn modelId="{B3B6DAD2-0A50-4896-AAAD-29709D6DA970}" type="presParOf" srcId="{E86310EA-4C4E-4B6E-AF05-5687B1174258}" destId="{2CC6B179-985B-483F-8C1D-3091742169FC}" srcOrd="1" destOrd="0" presId="urn:microsoft.com/office/officeart/2005/8/layout/list1"/>
    <dgm:cxn modelId="{215BBFF2-E57C-42D0-8B26-92487427BBBA}"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最適点を中心に回転させる</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dgm:presLayoutVars>
          <dgm:bulletEnabled val="1"/>
        </dgm:presLayoutVars>
      </dgm:prSet>
      <dgm:spPr/>
      <dgm:t>
        <a:bodyPr/>
        <a:lstStyle/>
        <a:p>
          <a:endParaRPr kumimoji="1" lang="ja-JP" altLang="en-US"/>
        </a:p>
      </dgm:t>
    </dgm:pt>
  </dgm:ptLst>
  <dgm:cxnLst>
    <dgm:cxn modelId="{26C5BF8E-F4FB-4DBC-AAFD-564B9E87CD87}" type="presOf" srcId="{BEB4E295-70D4-4926-AEBC-71C5441CBCDC}" destId="{5B206CA1-2676-41C3-93E2-8A808F32D425}" srcOrd="0" destOrd="0" presId="urn:microsoft.com/office/officeart/2005/8/layout/list1"/>
    <dgm:cxn modelId="{9C7CECE5-5335-4B99-A258-3528C41DEA63}" type="presOf" srcId="{69AAD020-6619-4167-8364-D85A99807FD5}" destId="{E86310EA-4C4E-4B6E-AF05-5687B1174258}" srcOrd="0"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AABC999B-83AD-4462-93EE-D8C390ED60F6}" srcId="{69AAD020-6619-4167-8364-D85A99807FD5}" destId="{0D466665-B428-4FA0-92F6-8D0CE51FAB64}" srcOrd="0" destOrd="0" parTransId="{112C3E80-02D3-4E97-A5C1-3ECB0AD2A983}" sibTransId="{4B59263D-07D5-44B8-8E05-59D54E7828B5}"/>
    <dgm:cxn modelId="{E4BDAA4C-1221-40EF-94EE-C761CECE51D7}" type="presOf" srcId="{0D466665-B428-4FA0-92F6-8D0CE51FAB64}" destId="{645BBFC3-516E-47D1-A4AB-DFE1621AF8BF}" srcOrd="1" destOrd="0" presId="urn:microsoft.com/office/officeart/2005/8/layout/list1"/>
    <dgm:cxn modelId="{D3A3A1B7-9B3D-48A7-AAD7-EF945442E119}" type="presOf" srcId="{0D466665-B428-4FA0-92F6-8D0CE51FAB64}" destId="{3FEAB675-CCEA-4A98-95CE-1AB925B966F6}" srcOrd="0" destOrd="0" presId="urn:microsoft.com/office/officeart/2005/8/layout/list1"/>
    <dgm:cxn modelId="{6F165D08-B4F8-49E0-AD5B-1A86021CA31A}" type="presParOf" srcId="{E86310EA-4C4E-4B6E-AF05-5687B1174258}" destId="{CB615CC9-9B91-4BAA-996C-EB83CF827738}" srcOrd="0" destOrd="0" presId="urn:microsoft.com/office/officeart/2005/8/layout/list1"/>
    <dgm:cxn modelId="{E80E0B3D-084E-4AC4-BF22-82930817E07B}" type="presParOf" srcId="{CB615CC9-9B91-4BAA-996C-EB83CF827738}" destId="{3FEAB675-CCEA-4A98-95CE-1AB925B966F6}" srcOrd="0" destOrd="0" presId="urn:microsoft.com/office/officeart/2005/8/layout/list1"/>
    <dgm:cxn modelId="{FA0EE58E-BB27-4526-9E52-7234FAE73588}" type="presParOf" srcId="{CB615CC9-9B91-4BAA-996C-EB83CF827738}" destId="{645BBFC3-516E-47D1-A4AB-DFE1621AF8BF}" srcOrd="1" destOrd="0" presId="urn:microsoft.com/office/officeart/2005/8/layout/list1"/>
    <dgm:cxn modelId="{A6CB0064-1F7F-4950-A570-A35FCCCF6AF6}" type="presParOf" srcId="{E86310EA-4C4E-4B6E-AF05-5687B1174258}" destId="{2CC6B179-985B-483F-8C1D-3091742169FC}" srcOrd="1" destOrd="0" presId="urn:microsoft.com/office/officeart/2005/8/layout/list1"/>
    <dgm:cxn modelId="{940533CC-454E-4D55-910F-C92AAD1C3876}"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パレート解が見つかるたびに</a:t>
          </a:r>
          <a:r>
            <a:rPr kumimoji="1" lang="en-US" altLang="ja-JP" dirty="0" smtClean="0">
              <a:latin typeface="M+ 1p" pitchFamily="50" charset="-128"/>
              <a:ea typeface="M+ 1p" pitchFamily="50" charset="-128"/>
              <a:cs typeface="M+ 1p" pitchFamily="50" charset="-128"/>
            </a:rPr>
            <a:t>z*</a:t>
          </a:r>
          <a:r>
            <a:rPr kumimoji="1" lang="ja-JP" altLang="en-US" dirty="0" smtClean="0">
              <a:latin typeface="M+ 1p" pitchFamily="50" charset="-128"/>
              <a:ea typeface="M+ 1p" pitchFamily="50" charset="-128"/>
              <a:cs typeface="M+ 1p" pitchFamily="50" charset="-128"/>
            </a:rPr>
            <a:t>を移動する</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E9C013EB-990A-426F-A892-6D483D55811B}">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パレートフロントに</a:t>
          </a:r>
          <a:r>
            <a:rPr kumimoji="1" lang="en-US" altLang="ja-JP" dirty="0" smtClean="0">
              <a:latin typeface="M+ 1p" pitchFamily="50" charset="-128"/>
              <a:ea typeface="M+ 1p" pitchFamily="50" charset="-128"/>
              <a:cs typeface="M+ 1p" pitchFamily="50" charset="-128"/>
            </a:rPr>
            <a:t>z*</a:t>
          </a:r>
          <a:r>
            <a:rPr kumimoji="1" lang="ja-JP" altLang="en-US" dirty="0" smtClean="0">
              <a:latin typeface="M+ 1p" pitchFamily="50" charset="-128"/>
              <a:ea typeface="M+ 1p" pitchFamily="50" charset="-128"/>
              <a:cs typeface="M+ 1p" pitchFamily="50" charset="-128"/>
            </a:rPr>
            <a:t>を近づけることで新たな解を発見可能</a:t>
          </a:r>
          <a:endParaRPr kumimoji="1" lang="ja-JP" altLang="en-US" dirty="0">
            <a:latin typeface="M+ 1p" pitchFamily="50" charset="-128"/>
            <a:ea typeface="M+ 1p" pitchFamily="50" charset="-128"/>
            <a:cs typeface="M+ 1p" pitchFamily="50" charset="-128"/>
          </a:endParaRPr>
        </a:p>
      </dgm:t>
    </dgm:pt>
    <dgm:pt modelId="{455B94C3-7DB1-45F3-82E7-3D2C89487038}" type="parTrans" cxnId="{08F06D9F-D43A-44A4-BCE7-15D2614058F4}">
      <dgm:prSet/>
      <dgm:spPr/>
      <dgm:t>
        <a:bodyPr/>
        <a:lstStyle/>
        <a:p>
          <a:endParaRPr kumimoji="1" lang="ja-JP" altLang="en-US"/>
        </a:p>
      </dgm:t>
    </dgm:pt>
    <dgm:pt modelId="{1D0C877C-F48B-4521-8CF7-8893599AA258}" type="sibTrans" cxnId="{08F06D9F-D43A-44A4-BCE7-15D2614058F4}">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Y="-16415">
        <dgm:presLayoutVars>
          <dgm:bulletEnabled val="1"/>
        </dgm:presLayoutVars>
      </dgm:prSet>
      <dgm:spPr/>
      <dgm:t>
        <a:bodyPr/>
        <a:lstStyle/>
        <a:p>
          <a:endParaRPr kumimoji="1" lang="ja-JP" altLang="en-US"/>
        </a:p>
      </dgm:t>
    </dgm:pt>
  </dgm:ptLst>
  <dgm:cxnLst>
    <dgm:cxn modelId="{9996FA61-1A85-4111-B4D1-285C3777FD3F}" srcId="{0D466665-B428-4FA0-92F6-8D0CE51FAB64}" destId="{BEB4E295-70D4-4926-AEBC-71C5441CBCDC}" srcOrd="0" destOrd="0" parTransId="{BD105AB5-2098-486B-AA2B-8134B5FFF7C0}" sibTransId="{9C06FDE1-56DC-4D15-8FE6-5F3C8E1D3D62}"/>
    <dgm:cxn modelId="{669C01D7-79EA-4EAC-976D-91717968AAA5}" type="presOf" srcId="{BEB4E295-70D4-4926-AEBC-71C5441CBCDC}" destId="{5B206CA1-2676-41C3-93E2-8A808F32D425}" srcOrd="0" destOrd="0" presId="urn:microsoft.com/office/officeart/2005/8/layout/list1"/>
    <dgm:cxn modelId="{08F06D9F-D43A-44A4-BCE7-15D2614058F4}" srcId="{0D466665-B428-4FA0-92F6-8D0CE51FAB64}" destId="{E9C013EB-990A-426F-A892-6D483D55811B}" srcOrd="1" destOrd="0" parTransId="{455B94C3-7DB1-45F3-82E7-3D2C89487038}" sibTransId="{1D0C877C-F48B-4521-8CF7-8893599AA258}"/>
    <dgm:cxn modelId="{AABC999B-83AD-4462-93EE-D8C390ED60F6}" srcId="{69AAD020-6619-4167-8364-D85A99807FD5}" destId="{0D466665-B428-4FA0-92F6-8D0CE51FAB64}" srcOrd="0" destOrd="0" parTransId="{112C3E80-02D3-4E97-A5C1-3ECB0AD2A983}" sibTransId="{4B59263D-07D5-44B8-8E05-59D54E7828B5}"/>
    <dgm:cxn modelId="{26489C75-38F7-474C-A21D-DDB5D3BAE84D}" type="presOf" srcId="{0D466665-B428-4FA0-92F6-8D0CE51FAB64}" destId="{3FEAB675-CCEA-4A98-95CE-1AB925B966F6}" srcOrd="0" destOrd="0" presId="urn:microsoft.com/office/officeart/2005/8/layout/list1"/>
    <dgm:cxn modelId="{BC86E7EC-48CA-41A9-B731-E6C623092880}" type="presOf" srcId="{E9C013EB-990A-426F-A892-6D483D55811B}" destId="{5B206CA1-2676-41C3-93E2-8A808F32D425}" srcOrd="0" destOrd="1" presId="urn:microsoft.com/office/officeart/2005/8/layout/list1"/>
    <dgm:cxn modelId="{C0A071FE-7294-4E8B-864F-3E85223E305D}" type="presOf" srcId="{0D466665-B428-4FA0-92F6-8D0CE51FAB64}" destId="{645BBFC3-516E-47D1-A4AB-DFE1621AF8BF}" srcOrd="1" destOrd="0" presId="urn:microsoft.com/office/officeart/2005/8/layout/list1"/>
    <dgm:cxn modelId="{3559E63B-1DE4-4946-B0A8-F6D7F4BE8370}" type="presOf" srcId="{69AAD020-6619-4167-8364-D85A99807FD5}" destId="{E86310EA-4C4E-4B6E-AF05-5687B1174258}" srcOrd="0" destOrd="0" presId="urn:microsoft.com/office/officeart/2005/8/layout/list1"/>
    <dgm:cxn modelId="{67123368-799D-45FC-B873-1E5C01F55330}" type="presParOf" srcId="{E86310EA-4C4E-4B6E-AF05-5687B1174258}" destId="{CB615CC9-9B91-4BAA-996C-EB83CF827738}" srcOrd="0" destOrd="0" presId="urn:microsoft.com/office/officeart/2005/8/layout/list1"/>
    <dgm:cxn modelId="{AA21B961-7D0D-4649-BED9-28E3545BECF0}" type="presParOf" srcId="{CB615CC9-9B91-4BAA-996C-EB83CF827738}" destId="{3FEAB675-CCEA-4A98-95CE-1AB925B966F6}" srcOrd="0" destOrd="0" presId="urn:microsoft.com/office/officeart/2005/8/layout/list1"/>
    <dgm:cxn modelId="{CF052689-83E9-4998-B798-FCC0C287FF2C}" type="presParOf" srcId="{CB615CC9-9B91-4BAA-996C-EB83CF827738}" destId="{645BBFC3-516E-47D1-A4AB-DFE1621AF8BF}" srcOrd="1" destOrd="0" presId="urn:microsoft.com/office/officeart/2005/8/layout/list1"/>
    <dgm:cxn modelId="{ECB99149-76C1-4BB4-8A4C-6825ABD44A89}" type="presParOf" srcId="{E86310EA-4C4E-4B6E-AF05-5687B1174258}" destId="{2CC6B179-985B-483F-8C1D-3091742169FC}" srcOrd="1" destOrd="0" presId="urn:microsoft.com/office/officeart/2005/8/layout/list1"/>
    <dgm:cxn modelId="{F810BFC3-AE01-4EEC-AA2C-99B4D9CC9DCD}"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実行可能領域に基準解</a:t>
          </a:r>
          <a:r>
            <a:rPr kumimoji="1" lang="en-US" altLang="ja-JP" dirty="0" smtClean="0">
              <a:latin typeface="M+ 1p" pitchFamily="50" charset="-128"/>
              <a:ea typeface="M+ 1p" pitchFamily="50" charset="-128"/>
              <a:cs typeface="M+ 1p" pitchFamily="50" charset="-128"/>
            </a:rPr>
            <a:t>z</a:t>
          </a:r>
          <a:r>
            <a:rPr kumimoji="1" lang="en-US" altLang="ja-JP" baseline="30000" dirty="0" smtClean="0">
              <a:latin typeface="M+ 1p" pitchFamily="50" charset="-128"/>
              <a:ea typeface="M+ 1p" pitchFamily="50" charset="-128"/>
              <a:cs typeface="M+ 1p" pitchFamily="50" charset="-128"/>
            </a:rPr>
            <a:t>0</a:t>
          </a:r>
          <a:r>
            <a:rPr kumimoji="1" lang="ja-JP" altLang="en-US" dirty="0" smtClean="0">
              <a:latin typeface="M+ 1p" pitchFamily="50" charset="-128"/>
              <a:ea typeface="M+ 1p" pitchFamily="50" charset="-128"/>
              <a:cs typeface="M+ 1p" pitchFamily="50" charset="-128"/>
            </a:rPr>
            <a:t>をランダムにとる</a:t>
          </a:r>
          <a:endParaRPr kumimoji="1" lang="ja-JP" altLang="en-US" dirty="0">
            <a:latin typeface="M+ 1p" pitchFamily="50" charset="-128"/>
            <a:ea typeface="M+ 1p" pitchFamily="50"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mc:AlternateContent xmlns:mc="http://schemas.openxmlformats.org/markup-compatibility/2006" xmlns:a14="http://schemas.microsoft.com/office/drawing/2010/main">
      <mc:Choice Requires="a14">
        <dgm:pt modelId="{398C3C4A-5379-4ACF-AD60-CBE111BEDE75}">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各目的空間上で</a:t>
              </a:r>
              <a14:m>
                <m:oMath xmlns:m="http://schemas.openxmlformats.org/officeDocument/2006/math">
                  <m:r>
                    <a:rPr kumimoji="1" lang="en-US" altLang="ja-JP" b="0" i="0" smtClean="0">
                      <a:latin typeface="Cambria Math"/>
                      <a:ea typeface="M+ 1p" pitchFamily="50" charset="-128"/>
                      <a:cs typeface="M+ 1p" pitchFamily="50" charset="-128"/>
                    </a:rPr>
                    <m:t>|</m:t>
                  </m:r>
                  <m:sSubSup>
                    <m:sSubSupPr>
                      <m:ctrlPr>
                        <a:rPr kumimoji="1" lang="en-US" altLang="ja-JP" i="1" smtClean="0">
                          <a:latin typeface="Cambria Math"/>
                          <a:ea typeface="M+ 1p" pitchFamily="50" charset="-128"/>
                          <a:cs typeface="M+ 1p" pitchFamily="50" charset="-128"/>
                        </a:rPr>
                      </m:ctrlPr>
                    </m:sSubSupPr>
                    <m:e>
                      <m:r>
                        <a:rPr kumimoji="1" lang="en-US" altLang="ja-JP" b="0" i="1" smtClean="0">
                          <a:latin typeface="Cambria Math"/>
                          <a:ea typeface="M+ 1p" pitchFamily="50" charset="-128"/>
                          <a:cs typeface="M+ 1p" pitchFamily="50" charset="-128"/>
                        </a:rPr>
                        <m:t>𝑧</m:t>
                      </m:r>
                    </m:e>
                    <m:sub>
                      <m:r>
                        <a:rPr kumimoji="1" lang="en-US" altLang="ja-JP" b="0" i="1" smtClean="0">
                          <a:latin typeface="Cambria Math"/>
                          <a:ea typeface="M+ 1p" pitchFamily="50" charset="-128"/>
                          <a:cs typeface="M+ 1p" pitchFamily="50" charset="-128"/>
                        </a:rPr>
                        <m:t>𝑚</m:t>
                      </m:r>
                    </m:sub>
                    <m:sup>
                      <m:r>
                        <a:rPr kumimoji="1" lang="en-US" altLang="ja-JP" b="0" i="1" smtClean="0">
                          <a:latin typeface="Cambria Math"/>
                          <a:ea typeface="M+ 1p" pitchFamily="50" charset="-128"/>
                          <a:cs typeface="M+ 1p" pitchFamily="50" charset="-128"/>
                        </a:rPr>
                        <m:t>0</m:t>
                      </m:r>
                    </m:sup>
                  </m:sSubSup>
                  <m:r>
                    <a:rPr kumimoji="1" lang="en-US" altLang="ja-JP" b="0" i="1" smtClean="0">
                      <a:latin typeface="Cambria Math"/>
                      <a:ea typeface="M+ 1p" pitchFamily="50" charset="-128"/>
                      <a:cs typeface="M+ 1p" pitchFamily="50" charset="-128"/>
                    </a:rPr>
                    <m:t>−</m:t>
                  </m:r>
                  <m:sSub>
                    <m:sSubPr>
                      <m:ctrlPr>
                        <a:rPr kumimoji="1" lang="en-US" altLang="ja-JP" b="0" i="1" smtClean="0">
                          <a:latin typeface="Cambria Math"/>
                          <a:ea typeface="M+ 1p" pitchFamily="50" charset="-128"/>
                          <a:cs typeface="M+ 1p" pitchFamily="50" charset="-128"/>
                        </a:rPr>
                      </m:ctrlPr>
                    </m:sSubPr>
                    <m:e>
                      <m:r>
                        <a:rPr kumimoji="1" lang="en-US" altLang="ja-JP" b="0" i="1" smtClean="0">
                          <a:latin typeface="Cambria Math"/>
                          <a:ea typeface="M+ 1p" pitchFamily="50" charset="-128"/>
                          <a:cs typeface="M+ 1p" pitchFamily="50" charset="-128"/>
                        </a:rPr>
                        <m:t>𝑓</m:t>
                      </m:r>
                    </m:e>
                    <m:sub>
                      <m:r>
                        <a:rPr kumimoji="1" lang="en-US" altLang="ja-JP" b="0" i="1" smtClean="0">
                          <a:latin typeface="Cambria Math"/>
                          <a:ea typeface="M+ 1p" pitchFamily="50" charset="-128"/>
                          <a:cs typeface="M+ 1p" pitchFamily="50" charset="-128"/>
                        </a:rPr>
                        <m:t>𝑚</m:t>
                      </m:r>
                    </m:sub>
                  </m:sSub>
                  <m:r>
                    <a:rPr kumimoji="1" lang="en-US" altLang="ja-JP" b="0" i="1" smtClean="0">
                      <a:latin typeface="Cambria Math"/>
                      <a:ea typeface="M+ 1p" pitchFamily="50" charset="-128"/>
                      <a:cs typeface="M+ 1p" pitchFamily="50" charset="-128"/>
                    </a:rPr>
                    <m:t>(</m:t>
                  </m:r>
                  <m:r>
                    <a:rPr kumimoji="1" lang="en-US" altLang="ja-JP" b="0" i="1" smtClean="0">
                      <a:latin typeface="Cambria Math"/>
                      <a:ea typeface="M+ 1p" pitchFamily="50" charset="-128"/>
                      <a:cs typeface="M+ 1p" pitchFamily="50" charset="-128"/>
                    </a:rPr>
                    <m:t>𝑥</m:t>
                  </m:r>
                  <m:r>
                    <a:rPr kumimoji="1" lang="en-US" altLang="ja-JP" b="0" i="1" smtClean="0">
                      <a:latin typeface="Cambria Math"/>
                      <a:ea typeface="M+ 1p" pitchFamily="50" charset="-128"/>
                      <a:cs typeface="M+ 1p" pitchFamily="50" charset="-128"/>
                    </a:rPr>
                    <m:t>)| </m:t>
                  </m:r>
                </m:oMath>
              </a14:m>
              <a:r>
                <a:rPr kumimoji="1" lang="ja-JP" altLang="en-US" dirty="0" smtClean="0">
                  <a:latin typeface="M+ 1p" pitchFamily="50" charset="-128"/>
                  <a:ea typeface="M+ 1p" pitchFamily="50" charset="-128"/>
                  <a:cs typeface="M+ 1p" pitchFamily="50" charset="-128"/>
                </a:rPr>
                <a:t>の合計を最大化する</a:t>
              </a:r>
              <a:endParaRPr kumimoji="1" lang="ja-JP" altLang="en-US" baseline="-25000" dirty="0">
                <a:latin typeface="M+ 1p" pitchFamily="50" charset="-128"/>
                <a:ea typeface="M+ 1p" pitchFamily="50" charset="-128"/>
                <a:cs typeface="M+ 1p" pitchFamily="50" charset="-128"/>
              </a:endParaRPr>
            </a:p>
          </dgm:t>
        </dgm:pt>
      </mc:Choice>
      <mc:Fallback xmlns="">
        <dgm:pt modelId="{398C3C4A-5379-4ACF-AD60-CBE111BEDE75}">
          <dgm:prSet phldrT="[テキスト]"/>
          <dgm:spPr/>
          <dgm:t>
            <a:bodyPr tIns="374400" bIns="0"/>
            <a:lstStyle/>
            <a:p>
              <a:pPr rtl="0"/>
              <a:r>
                <a:rPr kumimoji="1" lang="ja-JP" altLang="en-US" dirty="0" smtClean="0">
                  <a:latin typeface="M+ 1p" pitchFamily="50" charset="-128"/>
                  <a:ea typeface="M+ 1p" pitchFamily="50" charset="-128"/>
                  <a:cs typeface="M+ 1p" pitchFamily="50" charset="-128"/>
                </a:rPr>
                <a:t>各目的空間上で</a:t>
              </a:r>
              <a:r>
                <a:rPr kumimoji="1" lang="en-US" altLang="ja-JP" b="0" i="0" smtClean="0">
                  <a:latin typeface="Cambria Math"/>
                  <a:ea typeface="M+ 1p" pitchFamily="50" charset="-128"/>
                  <a:cs typeface="M+ 1p" pitchFamily="50" charset="-128"/>
                </a:rPr>
                <a:t>|</a:t>
              </a:r>
              <a:r>
                <a:rPr kumimoji="1" lang="en-US" altLang="ja-JP" b="0" i="0" smtClean="0">
                  <a:latin typeface="Cambria Math"/>
                  <a:ea typeface="M+ 1p" pitchFamily="50" charset="-128"/>
                  <a:cs typeface="M+ 1p" pitchFamily="50" charset="-128"/>
                </a:rPr>
                <a:t>𝑧</a:t>
              </a:r>
              <a:r>
                <a:rPr kumimoji="1" lang="en-US" altLang="ja-JP" b="0" i="0" smtClean="0">
                  <a:latin typeface="Cambria Math"/>
                  <a:ea typeface="M+ 1p" pitchFamily="50" charset="-128"/>
                  <a:cs typeface="M+ 1p" pitchFamily="50" charset="-128"/>
                </a:rPr>
                <a:t>_</a:t>
              </a:r>
              <a:r>
                <a:rPr kumimoji="1" lang="en-US" altLang="ja-JP" b="0" i="0" smtClean="0">
                  <a:latin typeface="Cambria Math"/>
                  <a:ea typeface="M+ 1p" pitchFamily="50" charset="-128"/>
                  <a:cs typeface="M+ 1p" pitchFamily="50" charset="-128"/>
                </a:rPr>
                <a:t>𝑚^0−𝑓_𝑚 (𝑥)</a:t>
              </a:r>
              <a:r>
                <a:rPr kumimoji="1" lang="en-US" altLang="ja-JP" b="0" i="0" smtClean="0">
                  <a:latin typeface="Cambria Math"/>
                  <a:ea typeface="M+ 1p" pitchFamily="50" charset="-128"/>
                  <a:cs typeface="M+ 1p" pitchFamily="50" charset="-128"/>
                </a:rPr>
                <a:t>|</a:t>
              </a:r>
              <a:r>
                <a:rPr kumimoji="1" lang="en-US" altLang="ja-JP" i="0" smtClean="0">
                  <a:latin typeface="Cambria Math"/>
                  <a:ea typeface="M+ 1p" pitchFamily="50" charset="-128"/>
                  <a:cs typeface="M+ 1p" pitchFamily="50" charset="-128"/>
                </a:rPr>
                <a:t> </a:t>
              </a:r>
              <a:r>
                <a:rPr kumimoji="1" lang="ja-JP" altLang="en-US" dirty="0" smtClean="0">
                  <a:latin typeface="M+ 1p" pitchFamily="50" charset="-128"/>
                  <a:ea typeface="M+ 1p" pitchFamily="50" charset="-128"/>
                  <a:cs typeface="M+ 1p" pitchFamily="50" charset="-128"/>
                </a:rPr>
                <a:t>の合計を最大化する</a:t>
              </a:r>
              <a:endParaRPr kumimoji="1" lang="ja-JP" altLang="en-US" baseline="-25000" dirty="0">
                <a:latin typeface="M+ 1p" pitchFamily="50" charset="-128"/>
                <a:ea typeface="M+ 1p" pitchFamily="50" charset="-128"/>
                <a:cs typeface="M+ 1p" pitchFamily="50" charset="-128"/>
              </a:endParaRPr>
            </a:p>
          </dgm:t>
        </dgm:pt>
      </mc:Fallback>
    </mc:AlternateContent>
    <dgm:pt modelId="{941901BE-25CB-48CD-9D01-4D85F99CE46A}" type="parTrans" cxnId="{61A6871C-7DD3-40C9-B92A-18E52FA3EC9B}">
      <dgm:prSet/>
      <dgm:spPr/>
      <dgm:t>
        <a:bodyPr/>
        <a:lstStyle/>
        <a:p>
          <a:endParaRPr kumimoji="1" lang="ja-JP" altLang="en-US"/>
        </a:p>
      </dgm:t>
    </dgm:pt>
    <dgm:pt modelId="{5AA9C759-BDA5-4F97-B5A3-C55B2AAFA4D4}" type="sibTrans" cxnId="{61A6871C-7DD3-40C9-B92A-18E52FA3EC9B}">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dgm:presLayoutVars>
          <dgm:bulletEnabled val="1"/>
        </dgm:presLayoutVars>
      </dgm:prSet>
      <dgm:spPr/>
      <dgm:t>
        <a:bodyPr/>
        <a:lstStyle/>
        <a:p>
          <a:endParaRPr kumimoji="1" lang="ja-JP" altLang="en-US"/>
        </a:p>
      </dgm:t>
    </dgm:pt>
  </dgm:ptLst>
  <dgm:cxnLst>
    <dgm:cxn modelId="{9996FA61-1A85-4111-B4D1-285C3777FD3F}" srcId="{0D466665-B428-4FA0-92F6-8D0CE51FAB64}" destId="{BEB4E295-70D4-4926-AEBC-71C5441CBCDC}" srcOrd="0" destOrd="0" parTransId="{BD105AB5-2098-486B-AA2B-8134B5FFF7C0}" sibTransId="{9C06FDE1-56DC-4D15-8FE6-5F3C8E1D3D62}"/>
    <dgm:cxn modelId="{61DB01A2-FAB0-41A9-B746-AC83CC35D585}" type="presOf" srcId="{0D466665-B428-4FA0-92F6-8D0CE51FAB64}" destId="{3FEAB675-CCEA-4A98-95CE-1AB925B966F6}" srcOrd="0" destOrd="0" presId="urn:microsoft.com/office/officeart/2005/8/layout/list1"/>
    <dgm:cxn modelId="{E785EEF1-446D-47B4-8CAA-E27EAECAFEEE}" type="presOf" srcId="{69AAD020-6619-4167-8364-D85A99807FD5}" destId="{E86310EA-4C4E-4B6E-AF05-5687B1174258}" srcOrd="0" destOrd="0"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BCCDDC75-B9E4-477E-87B3-C9BAF0D44237}" type="presOf" srcId="{398C3C4A-5379-4ACF-AD60-CBE111BEDE75}" destId="{5B206CA1-2676-41C3-93E2-8A808F32D425}" srcOrd="0" destOrd="1" presId="urn:microsoft.com/office/officeart/2005/8/layout/list1"/>
    <dgm:cxn modelId="{2CCA726C-8A93-4511-8C8D-F69DD66A7E69}" type="presOf" srcId="{BEB4E295-70D4-4926-AEBC-71C5441CBCDC}" destId="{5B206CA1-2676-41C3-93E2-8A808F32D425}" srcOrd="0" destOrd="0" presId="urn:microsoft.com/office/officeart/2005/8/layout/list1"/>
    <dgm:cxn modelId="{0C8BA621-D7C0-492E-952E-018C1E85D5F5}" type="presOf" srcId="{0D466665-B428-4FA0-92F6-8D0CE51FAB64}" destId="{645BBFC3-516E-47D1-A4AB-DFE1621AF8BF}" srcOrd="1" destOrd="0" presId="urn:microsoft.com/office/officeart/2005/8/layout/list1"/>
    <dgm:cxn modelId="{61A6871C-7DD3-40C9-B92A-18E52FA3EC9B}" srcId="{0D466665-B428-4FA0-92F6-8D0CE51FAB64}" destId="{398C3C4A-5379-4ACF-AD60-CBE111BEDE75}" srcOrd="1" destOrd="0" parTransId="{941901BE-25CB-48CD-9D01-4D85F99CE46A}" sibTransId="{5AA9C759-BDA5-4F97-B5A3-C55B2AAFA4D4}"/>
    <dgm:cxn modelId="{FB57F817-9FC2-4CB1-A936-875BEDFCCAB0}" type="presParOf" srcId="{E86310EA-4C4E-4B6E-AF05-5687B1174258}" destId="{CB615CC9-9B91-4BAA-996C-EB83CF827738}" srcOrd="0" destOrd="0" presId="urn:microsoft.com/office/officeart/2005/8/layout/list1"/>
    <dgm:cxn modelId="{DECAAA71-645D-4C47-84F3-C3E286E687E2}" type="presParOf" srcId="{CB615CC9-9B91-4BAA-996C-EB83CF827738}" destId="{3FEAB675-CCEA-4A98-95CE-1AB925B966F6}" srcOrd="0" destOrd="0" presId="urn:microsoft.com/office/officeart/2005/8/layout/list1"/>
    <dgm:cxn modelId="{9B073458-7453-43DD-936C-52BA499321DA}" type="presParOf" srcId="{CB615CC9-9B91-4BAA-996C-EB83CF827738}" destId="{645BBFC3-516E-47D1-A4AB-DFE1621AF8BF}" srcOrd="1" destOrd="0" presId="urn:microsoft.com/office/officeart/2005/8/layout/list1"/>
    <dgm:cxn modelId="{7BB0DB4B-FB0D-4B62-AEF4-AAAD17B7A63B}" type="presParOf" srcId="{E86310EA-4C4E-4B6E-AF05-5687B1174258}" destId="{2CC6B179-985B-483F-8C1D-3091742169FC}" srcOrd="1" destOrd="0" presId="urn:microsoft.com/office/officeart/2005/8/layout/list1"/>
    <dgm:cxn modelId="{1FC6BA81-5694-4280-8B6C-217CF45CD291}"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kumimoji="1" lang="en-US" altLang="ja-JP" dirty="0" smtClean="0">
              <a:latin typeface="M+ 1p" pitchFamily="50" charset="-128"/>
              <a:ea typeface="M+ 1p" pitchFamily="50" charset="-128"/>
              <a:cs typeface="M+ 1p" pitchFamily="50" charset="-128"/>
            </a:rPr>
            <a:t>Idea</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dgm:spPr>
        <a:blipFill rotWithShape="1">
          <a:blip xmlns:r="http://schemas.openxmlformats.org/officeDocument/2006/relationships" r:embed="rId1"/>
          <a:stretch>
            <a:fillRect b="-16822"/>
          </a:stretch>
        </a:blipFill>
      </dgm:spPr>
      <dgm:t>
        <a:bodyPr/>
        <a:lstStyle/>
        <a:p>
          <a:r>
            <a:rPr lang="ja-JP" altLang="en-US">
              <a:noFill/>
            </a:rPr>
            <a:t> </a:t>
          </a: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398C3C4A-5379-4ACF-AD60-CBE111BEDE75}">
      <dgm:prSet phldrT="[テキスト]"/>
      <dgm:spPr/>
      <dgm:t>
        <a:bodyPr/>
        <a:lstStyle/>
        <a:p>
          <a:r>
            <a:rPr lang="ja-JP" altLang="en-US">
              <a:noFill/>
            </a:rPr>
            <a:t> </a:t>
          </a:r>
        </a:p>
      </dgm:t>
    </dgm:pt>
    <dgm:pt modelId="{941901BE-25CB-48CD-9D01-4D85F99CE46A}" type="parTrans" cxnId="{61A6871C-7DD3-40C9-B92A-18E52FA3EC9B}">
      <dgm:prSet/>
      <dgm:spPr/>
      <dgm:t>
        <a:bodyPr/>
        <a:lstStyle/>
        <a:p>
          <a:endParaRPr kumimoji="1" lang="ja-JP" altLang="en-US"/>
        </a:p>
      </dgm:t>
    </dgm:pt>
    <dgm:pt modelId="{5AA9C759-BDA5-4F97-B5A3-C55B2AAFA4D4}" type="sibTrans" cxnId="{61A6871C-7DD3-40C9-B92A-18E52FA3EC9B}">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19629"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dgm:presLayoutVars>
          <dgm:bulletEnabled val="1"/>
        </dgm:presLayoutVars>
      </dgm:prSet>
      <dgm:spPr/>
      <dgm:t>
        <a:bodyPr/>
        <a:lstStyle/>
        <a:p>
          <a:endParaRPr kumimoji="1" lang="ja-JP" altLang="en-US"/>
        </a:p>
      </dgm:t>
    </dgm:pt>
  </dgm:ptLst>
  <dgm:cxnLst>
    <dgm:cxn modelId="{9996FA61-1A85-4111-B4D1-285C3777FD3F}" srcId="{0D466665-B428-4FA0-92F6-8D0CE51FAB64}" destId="{BEB4E295-70D4-4926-AEBC-71C5441CBCDC}" srcOrd="0" destOrd="0" parTransId="{BD105AB5-2098-486B-AA2B-8134B5FFF7C0}" sibTransId="{9C06FDE1-56DC-4D15-8FE6-5F3C8E1D3D62}"/>
    <dgm:cxn modelId="{61DB01A2-FAB0-41A9-B746-AC83CC35D585}" type="presOf" srcId="{0D466665-B428-4FA0-92F6-8D0CE51FAB64}" destId="{3FEAB675-CCEA-4A98-95CE-1AB925B966F6}" srcOrd="0" destOrd="0" presId="urn:microsoft.com/office/officeart/2005/8/layout/list1"/>
    <dgm:cxn modelId="{E785EEF1-446D-47B4-8CAA-E27EAECAFEEE}" type="presOf" srcId="{69AAD020-6619-4167-8364-D85A99807FD5}" destId="{E86310EA-4C4E-4B6E-AF05-5687B1174258}" srcOrd="0" destOrd="0"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BCCDDC75-B9E4-477E-87B3-C9BAF0D44237}" type="presOf" srcId="{398C3C4A-5379-4ACF-AD60-CBE111BEDE75}" destId="{5B206CA1-2676-41C3-93E2-8A808F32D425}" srcOrd="0" destOrd="1" presId="urn:microsoft.com/office/officeart/2005/8/layout/list1"/>
    <dgm:cxn modelId="{2CCA726C-8A93-4511-8C8D-F69DD66A7E69}" type="presOf" srcId="{BEB4E295-70D4-4926-AEBC-71C5441CBCDC}" destId="{5B206CA1-2676-41C3-93E2-8A808F32D425}" srcOrd="0" destOrd="0" presId="urn:microsoft.com/office/officeart/2005/8/layout/list1"/>
    <dgm:cxn modelId="{0C8BA621-D7C0-492E-952E-018C1E85D5F5}" type="presOf" srcId="{0D466665-B428-4FA0-92F6-8D0CE51FAB64}" destId="{645BBFC3-516E-47D1-A4AB-DFE1621AF8BF}" srcOrd="1" destOrd="0" presId="urn:microsoft.com/office/officeart/2005/8/layout/list1"/>
    <dgm:cxn modelId="{61A6871C-7DD3-40C9-B92A-18E52FA3EC9B}" srcId="{0D466665-B428-4FA0-92F6-8D0CE51FAB64}" destId="{398C3C4A-5379-4ACF-AD60-CBE111BEDE75}" srcOrd="1" destOrd="0" parTransId="{941901BE-25CB-48CD-9D01-4D85F99CE46A}" sibTransId="{5AA9C759-BDA5-4F97-B5A3-C55B2AAFA4D4}"/>
    <dgm:cxn modelId="{FB57F817-9FC2-4CB1-A936-875BEDFCCAB0}" type="presParOf" srcId="{E86310EA-4C4E-4B6E-AF05-5687B1174258}" destId="{CB615CC9-9B91-4BAA-996C-EB83CF827738}" srcOrd="0" destOrd="0" presId="urn:microsoft.com/office/officeart/2005/8/layout/list1"/>
    <dgm:cxn modelId="{DECAAA71-645D-4C47-84F3-C3E286E687E2}" type="presParOf" srcId="{CB615CC9-9B91-4BAA-996C-EB83CF827738}" destId="{3FEAB675-CCEA-4A98-95CE-1AB925B966F6}" srcOrd="0" destOrd="0" presId="urn:microsoft.com/office/officeart/2005/8/layout/list1"/>
    <dgm:cxn modelId="{9B073458-7453-43DD-936C-52BA499321DA}" type="presParOf" srcId="{CB615CC9-9B91-4BAA-996C-EB83CF827738}" destId="{645BBFC3-516E-47D1-A4AB-DFE1621AF8BF}" srcOrd="1" destOrd="0" presId="urn:microsoft.com/office/officeart/2005/8/layout/list1"/>
    <dgm:cxn modelId="{7BB0DB4B-FB0D-4B62-AEF4-AAAD17B7A63B}" type="presParOf" srcId="{E86310EA-4C4E-4B6E-AF05-5687B1174258}" destId="{2CC6B179-985B-483F-8C1D-3091742169FC}" srcOrd="1" destOrd="0" presId="urn:microsoft.com/office/officeart/2005/8/layout/list1"/>
    <dgm:cxn modelId="{1FC6BA81-5694-4280-8B6C-217CF45CD291}"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latin typeface="M+ 1p" pitchFamily="50" charset="-128"/>
              <a:ea typeface="M+ 1p" pitchFamily="50" charset="-128"/>
              <a:cs typeface="M+ 1p" pitchFamily="50" charset="-128"/>
            </a:rPr>
            <a:t>Advantages</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custT="1"/>
      <dgm:spPr/>
      <dgm:t>
        <a:bodyPr tIns="374400" bIns="0"/>
        <a:lstStyle/>
        <a:p>
          <a:pPr rtl="0"/>
          <a:r>
            <a:rPr kumimoji="1" lang="ja-JP" altLang="en-US" sz="2000" dirty="0" smtClean="0">
              <a:latin typeface="M+1P+IPAG" pitchFamily="2" charset="-128"/>
              <a:ea typeface="M+1P+IPAG" pitchFamily="2" charset="-128"/>
              <a:cs typeface="M+ 1p" pitchFamily="50" charset="-128"/>
            </a:rPr>
            <a:t>スケーリング問題を回</a:t>
          </a:r>
          <a:r>
            <a:rPr kumimoji="1" lang="ja-JP" altLang="en-US" sz="2000" b="0" dirty="0" smtClean="0">
              <a:latin typeface="M+1P+IPAG" pitchFamily="2" charset="-128"/>
              <a:ea typeface="M+1P+IPAG" pitchFamily="2" charset="-128"/>
              <a:cs typeface="M+ 1p" pitchFamily="50" charset="-128"/>
            </a:rPr>
            <a:t>避</a:t>
          </a:r>
          <a:r>
            <a:rPr kumimoji="1" lang="en-US" altLang="ja-JP" sz="2000" dirty="0" smtClean="0">
              <a:latin typeface="M+1P+IPAG" pitchFamily="2" charset="-128"/>
              <a:ea typeface="M+1P+IPAG" pitchFamily="2" charset="-128"/>
              <a:cs typeface="M+ 1p" pitchFamily="50" charset="-128"/>
            </a:rPr>
            <a:t>:</a:t>
          </a:r>
          <a:r>
            <a:rPr kumimoji="1" lang="ja-JP" altLang="en-US" sz="2000" dirty="0" smtClean="0">
              <a:latin typeface="M+1P+IPAG" pitchFamily="2" charset="-128"/>
              <a:ea typeface="M+1P+IPAG" pitchFamily="2" charset="-128"/>
              <a:cs typeface="M+ 1p" pitchFamily="50" charset="-128"/>
            </a:rPr>
            <a:t>個体の違いを合計する前に正規化</a:t>
          </a:r>
          <a:endParaRPr kumimoji="1" lang="ja-JP" altLang="en-US" sz="2000" dirty="0">
            <a:latin typeface="M+1P+IPAG" pitchFamily="2" charset="-128"/>
            <a:ea typeface="M+1P+IPAG" pitchFamily="2"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97C1B113-2584-41B9-BC72-C782B37EAB17}">
      <dgm:prSet phldrT="[テキスト]" custT="1"/>
      <dgm:spPr/>
      <dgm:t>
        <a:bodyPr tIns="374400" bIns="0"/>
        <a:lstStyle/>
        <a:p>
          <a:pPr rtl="0"/>
          <a:r>
            <a:rPr kumimoji="1" lang="en-US" altLang="ja-JP" sz="2000" dirty="0" smtClean="0">
              <a:latin typeface="M+1P+IPAG" pitchFamily="2" charset="-128"/>
              <a:ea typeface="M+1P+IPAG" pitchFamily="2" charset="-128"/>
              <a:cs typeface="M+ 1p" pitchFamily="50" charset="-128"/>
            </a:rPr>
            <a:t>z</a:t>
          </a:r>
          <a:r>
            <a:rPr kumimoji="1" lang="en-US" altLang="ja-JP" sz="2000" baseline="30000" dirty="0" smtClean="0">
              <a:latin typeface="M+1P+IPAG" pitchFamily="2" charset="-128"/>
              <a:ea typeface="M+1P+IPAG" pitchFamily="2" charset="-128"/>
              <a:cs typeface="M+ 1p" pitchFamily="50" charset="-128"/>
            </a:rPr>
            <a:t>0</a:t>
          </a:r>
          <a:r>
            <a:rPr kumimoji="1" lang="ja-JP" altLang="en-US" sz="2000" dirty="0" err="1" smtClean="0">
              <a:latin typeface="M+1P+IPAG" pitchFamily="2" charset="-128"/>
              <a:ea typeface="M+1P+IPAG" pitchFamily="2" charset="-128"/>
              <a:cs typeface="M+ 1p" pitchFamily="50" charset="-128"/>
            </a:rPr>
            <a:t>を適</a:t>
          </a:r>
          <a:r>
            <a:rPr kumimoji="1" lang="ja-JP" altLang="en-US" sz="2000" dirty="0" smtClean="0">
              <a:latin typeface="M+1P+IPAG" pitchFamily="2" charset="-128"/>
              <a:ea typeface="M+1P+IPAG" pitchFamily="2" charset="-128"/>
              <a:cs typeface="M+ 1p" pitchFamily="50" charset="-128"/>
            </a:rPr>
            <a:t>切に選択すると、非凸面の多目的最適化に使える</a:t>
          </a:r>
          <a:endParaRPr kumimoji="1" lang="ja-JP" altLang="en-US" sz="2000" baseline="30000" dirty="0">
            <a:latin typeface="M+1P+IPAG" pitchFamily="2" charset="-128"/>
            <a:ea typeface="M+1P+IPAG" pitchFamily="2" charset="-128"/>
            <a:cs typeface="M+ 1p" pitchFamily="50" charset="-128"/>
          </a:endParaRPr>
        </a:p>
      </dgm:t>
    </dgm:pt>
    <dgm:pt modelId="{FA09FB19-6C60-4E6D-A031-FBAA436DE7DC}" type="parTrans" cxnId="{018D9F00-2FDD-4612-A927-88ECCC2E5468}">
      <dgm:prSet/>
      <dgm:spPr/>
      <dgm:t>
        <a:bodyPr/>
        <a:lstStyle/>
        <a:p>
          <a:endParaRPr kumimoji="1" lang="ja-JP" altLang="en-US"/>
        </a:p>
      </dgm:t>
    </dgm:pt>
    <dgm:pt modelId="{98D23069-8A56-4243-8347-95771871D89C}" type="sibTrans" cxnId="{018D9F00-2FDD-4612-A927-88ECCC2E5468}">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34708"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79" custLinFactNeighborY="26735">
        <dgm:presLayoutVars>
          <dgm:bulletEnabled val="1"/>
        </dgm:presLayoutVars>
      </dgm:prSet>
      <dgm:spPr/>
      <dgm:t>
        <a:bodyPr/>
        <a:lstStyle/>
        <a:p>
          <a:endParaRPr kumimoji="1" lang="ja-JP" altLang="en-US"/>
        </a:p>
      </dgm:t>
    </dgm:pt>
  </dgm:ptLst>
  <dgm:cxnLst>
    <dgm:cxn modelId="{6D928AFE-CB89-48A4-BC83-55562CED296E}" type="presOf" srcId="{69AAD020-6619-4167-8364-D85A99807FD5}" destId="{E86310EA-4C4E-4B6E-AF05-5687B1174258}" srcOrd="0" destOrd="0" presId="urn:microsoft.com/office/officeart/2005/8/layout/list1"/>
    <dgm:cxn modelId="{0A6232B5-3EA2-4085-87E0-6927DE9CEADD}" type="presOf" srcId="{0D466665-B428-4FA0-92F6-8D0CE51FAB64}" destId="{3FEAB675-CCEA-4A98-95CE-1AB925B966F6}" srcOrd="0"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9C06F49F-EB48-4B83-A546-CCC59B41BEA1}" type="presOf" srcId="{BEB4E295-70D4-4926-AEBC-71C5441CBCDC}" destId="{5B206CA1-2676-41C3-93E2-8A808F32D425}" srcOrd="0" destOrd="0" presId="urn:microsoft.com/office/officeart/2005/8/layout/list1"/>
    <dgm:cxn modelId="{DF9AC7C9-8B1F-4D64-90AF-FEE0B6530094}" type="presOf" srcId="{0D466665-B428-4FA0-92F6-8D0CE51FAB64}" destId="{645BBFC3-516E-47D1-A4AB-DFE1621AF8BF}" srcOrd="1" destOrd="0" presId="urn:microsoft.com/office/officeart/2005/8/layout/list1"/>
    <dgm:cxn modelId="{AABC999B-83AD-4462-93EE-D8C390ED60F6}" srcId="{69AAD020-6619-4167-8364-D85A99807FD5}" destId="{0D466665-B428-4FA0-92F6-8D0CE51FAB64}" srcOrd="0" destOrd="0" parTransId="{112C3E80-02D3-4E97-A5C1-3ECB0AD2A983}" sibTransId="{4B59263D-07D5-44B8-8E05-59D54E7828B5}"/>
    <dgm:cxn modelId="{70C4570D-A660-4DD4-AF61-C60DF8DA2621}" type="presOf" srcId="{97C1B113-2584-41B9-BC72-C782B37EAB17}" destId="{5B206CA1-2676-41C3-93E2-8A808F32D425}" srcOrd="0" destOrd="1" presId="urn:microsoft.com/office/officeart/2005/8/layout/list1"/>
    <dgm:cxn modelId="{018D9F00-2FDD-4612-A927-88ECCC2E5468}" srcId="{0D466665-B428-4FA0-92F6-8D0CE51FAB64}" destId="{97C1B113-2584-41B9-BC72-C782B37EAB17}" srcOrd="1" destOrd="0" parTransId="{FA09FB19-6C60-4E6D-A031-FBAA436DE7DC}" sibTransId="{98D23069-8A56-4243-8347-95771871D89C}"/>
    <dgm:cxn modelId="{0DB9E6B2-8E1E-475D-9028-B9EF03176658}" type="presParOf" srcId="{E86310EA-4C4E-4B6E-AF05-5687B1174258}" destId="{CB615CC9-9B91-4BAA-996C-EB83CF827738}" srcOrd="0" destOrd="0" presId="urn:microsoft.com/office/officeart/2005/8/layout/list1"/>
    <dgm:cxn modelId="{0A83623C-4E7D-49B4-9715-73836AE986B6}" type="presParOf" srcId="{CB615CC9-9B91-4BAA-996C-EB83CF827738}" destId="{3FEAB675-CCEA-4A98-95CE-1AB925B966F6}" srcOrd="0" destOrd="0" presId="urn:microsoft.com/office/officeart/2005/8/layout/list1"/>
    <dgm:cxn modelId="{1EE47657-18F5-488A-B13E-F339823E118A}" type="presParOf" srcId="{CB615CC9-9B91-4BAA-996C-EB83CF827738}" destId="{645BBFC3-516E-47D1-A4AB-DFE1621AF8BF}" srcOrd="1" destOrd="0" presId="urn:microsoft.com/office/officeart/2005/8/layout/list1"/>
    <dgm:cxn modelId="{74347CCA-E96D-4F68-B6A8-9ED0572B159D}" type="presParOf" srcId="{E86310EA-4C4E-4B6E-AF05-5687B1174258}" destId="{2CC6B179-985B-483F-8C1D-3091742169FC}" srcOrd="1" destOrd="0" presId="urn:microsoft.com/office/officeart/2005/8/layout/list1"/>
    <dgm:cxn modelId="{E0A2826D-79AA-415B-B677-83F6D8859E12}"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AAD020-6619-4167-8364-D85A99807FD5}" type="doc">
      <dgm:prSet loTypeId="urn:microsoft.com/office/officeart/2005/8/layout/list1" loCatId="list" qsTypeId="urn:microsoft.com/office/officeart/2005/8/quickstyle/simple3" qsCatId="simple" csTypeId="urn:microsoft.com/office/officeart/2005/8/colors/accent0_1" csCatId="mainScheme" phldr="1"/>
      <dgm:spPr/>
      <dgm:t>
        <a:bodyPr/>
        <a:lstStyle/>
        <a:p>
          <a:endParaRPr kumimoji="1" lang="ja-JP" altLang="en-US"/>
        </a:p>
      </dgm:t>
    </dgm:pt>
    <dgm:pt modelId="{0D466665-B428-4FA0-92F6-8D0CE51FAB64}">
      <dgm:prSet phldrT="[テキスト]"/>
      <dgm:spPr/>
      <dgm:t>
        <a:bodyPr/>
        <a:lstStyle/>
        <a:p>
          <a:r>
            <a:rPr lang="en-US" altLang="ja-JP" dirty="0" smtClean="0">
              <a:latin typeface="M+ 1p" pitchFamily="50" charset="-128"/>
              <a:ea typeface="M+ 1p" pitchFamily="50" charset="-128"/>
              <a:cs typeface="M+ 1p" pitchFamily="50" charset="-128"/>
            </a:rPr>
            <a:t>Disadvantages</a:t>
          </a:r>
          <a:endParaRPr kumimoji="1" lang="ja-JP" altLang="en-US" dirty="0">
            <a:latin typeface="M+ 1p" pitchFamily="50" charset="-128"/>
            <a:ea typeface="M+ 1p" pitchFamily="50" charset="-128"/>
            <a:cs typeface="M+ 1p" pitchFamily="50" charset="-128"/>
          </a:endParaRPr>
        </a:p>
      </dgm:t>
    </dgm:pt>
    <dgm:pt modelId="{112C3E80-02D3-4E97-A5C1-3ECB0AD2A983}" type="parTrans" cxnId="{AABC999B-83AD-4462-93EE-D8C390ED60F6}">
      <dgm:prSet/>
      <dgm:spPr/>
      <dgm:t>
        <a:bodyPr/>
        <a:lstStyle/>
        <a:p>
          <a:endParaRPr kumimoji="1" lang="ja-JP" altLang="en-US"/>
        </a:p>
      </dgm:t>
    </dgm:pt>
    <dgm:pt modelId="{4B59263D-07D5-44B8-8E05-59D54E7828B5}" type="sibTrans" cxnId="{AABC999B-83AD-4462-93EE-D8C390ED60F6}">
      <dgm:prSet/>
      <dgm:spPr/>
      <dgm:t>
        <a:bodyPr/>
        <a:lstStyle/>
        <a:p>
          <a:endParaRPr kumimoji="1" lang="ja-JP" altLang="en-US"/>
        </a:p>
      </dgm:t>
    </dgm:pt>
    <dgm:pt modelId="{BEB4E295-70D4-4926-AEBC-71C5441CBCDC}">
      <dgm:prSet phldrT="[テキスト]" custT="1"/>
      <dgm:spPr/>
      <dgm:t>
        <a:bodyPr tIns="374400" bIns="0"/>
        <a:lstStyle/>
        <a:p>
          <a:pPr rtl="0"/>
          <a:r>
            <a:rPr kumimoji="1" lang="ja-JP" altLang="en-US" sz="2000" dirty="0" smtClean="0">
              <a:latin typeface="M+1P+IPAG" pitchFamily="2" charset="-128"/>
              <a:ea typeface="M+1P+IPAG" pitchFamily="2" charset="-128"/>
              <a:cs typeface="M+ 1p" pitchFamily="50" charset="-128"/>
            </a:rPr>
            <a:t>解は</a:t>
          </a:r>
          <a:r>
            <a:rPr kumimoji="1" lang="en-US" altLang="ja-JP" sz="2000" dirty="0" smtClean="0">
              <a:latin typeface="M+1P+IPAG" pitchFamily="2" charset="-128"/>
              <a:ea typeface="M+1P+IPAG" pitchFamily="2" charset="-128"/>
              <a:cs typeface="M+ 1p" pitchFamily="50" charset="-128"/>
            </a:rPr>
            <a:t>z</a:t>
          </a:r>
          <a:r>
            <a:rPr kumimoji="1" lang="en-US" altLang="ja-JP" sz="2000" baseline="30000" dirty="0" smtClean="0">
              <a:latin typeface="M+1P+IPAG" pitchFamily="2" charset="-128"/>
              <a:ea typeface="M+1P+IPAG" pitchFamily="2" charset="-128"/>
              <a:cs typeface="M+ 1p" pitchFamily="50" charset="-128"/>
            </a:rPr>
            <a:t>0</a:t>
          </a:r>
          <a:r>
            <a:rPr kumimoji="1" lang="ja-JP" altLang="en-US" sz="2000" dirty="0" smtClean="0">
              <a:latin typeface="M+1P+IPAG" pitchFamily="2" charset="-128"/>
              <a:ea typeface="M+1P+IPAG" pitchFamily="2" charset="-128"/>
              <a:cs typeface="M+ 1p" pitchFamily="50" charset="-128"/>
            </a:rPr>
            <a:t>を支配しなくてはいけないので、制約がきつくなる</a:t>
          </a:r>
          <a:endParaRPr kumimoji="1" lang="ja-JP" altLang="en-US" sz="2000" dirty="0">
            <a:latin typeface="M+1P+IPAG" pitchFamily="2" charset="-128"/>
            <a:ea typeface="M+1P+IPAG" pitchFamily="2" charset="-128"/>
            <a:cs typeface="M+ 1p" pitchFamily="50" charset="-128"/>
          </a:endParaRPr>
        </a:p>
      </dgm:t>
    </dgm:pt>
    <dgm:pt modelId="{BD105AB5-2098-486B-AA2B-8134B5FFF7C0}" type="parTrans" cxnId="{9996FA61-1A85-4111-B4D1-285C3777FD3F}">
      <dgm:prSet/>
      <dgm:spPr/>
      <dgm:t>
        <a:bodyPr/>
        <a:lstStyle/>
        <a:p>
          <a:endParaRPr kumimoji="1" lang="ja-JP" altLang="en-US"/>
        </a:p>
      </dgm:t>
    </dgm:pt>
    <dgm:pt modelId="{9C06FDE1-56DC-4D15-8FE6-5F3C8E1D3D62}" type="sibTrans" cxnId="{9996FA61-1A85-4111-B4D1-285C3777FD3F}">
      <dgm:prSet/>
      <dgm:spPr/>
      <dgm:t>
        <a:bodyPr/>
        <a:lstStyle/>
        <a:p>
          <a:endParaRPr kumimoji="1" lang="ja-JP" altLang="en-US"/>
        </a:p>
      </dgm:t>
    </dgm:pt>
    <dgm:pt modelId="{C7F399AB-9DCE-4841-9996-B613016AA9D7}">
      <dgm:prSet custT="1"/>
      <dgm:spPr/>
      <dgm:t>
        <a:bodyPr/>
        <a:lstStyle/>
        <a:p>
          <a:r>
            <a:rPr lang="ja-JP" altLang="en-US" sz="2000" dirty="0" smtClean="0">
              <a:latin typeface="M+1P+IPAG" pitchFamily="2" charset="-128"/>
              <a:ea typeface="M+1P+IPAG" pitchFamily="2" charset="-128"/>
              <a:cs typeface="M+ 1p" pitchFamily="50" charset="-128"/>
            </a:rPr>
            <a:t>目的関数は微分不可能なので、勾配法の使用に難あり</a:t>
          </a:r>
          <a:endParaRPr lang="en-US" altLang="ja-JP" sz="2000" dirty="0" smtClean="0">
            <a:latin typeface="M+1P+IPAG" pitchFamily="2" charset="-128"/>
            <a:ea typeface="M+1P+IPAG" pitchFamily="2" charset="-128"/>
            <a:cs typeface="M+ 1p" pitchFamily="50" charset="-128"/>
          </a:endParaRPr>
        </a:p>
      </dgm:t>
    </dgm:pt>
    <dgm:pt modelId="{62A7898C-6F02-4823-BC9A-F553ACE03261}" type="parTrans" cxnId="{43A1828F-FA67-4BF2-B318-2E2245E7B601}">
      <dgm:prSet/>
      <dgm:spPr/>
      <dgm:t>
        <a:bodyPr/>
        <a:lstStyle/>
        <a:p>
          <a:endParaRPr kumimoji="1" lang="ja-JP" altLang="en-US"/>
        </a:p>
      </dgm:t>
    </dgm:pt>
    <dgm:pt modelId="{9912303D-AF79-452E-8D67-CD2E86D3A346}" type="sibTrans" cxnId="{43A1828F-FA67-4BF2-B318-2E2245E7B601}">
      <dgm:prSet/>
      <dgm:spPr/>
      <dgm:t>
        <a:bodyPr/>
        <a:lstStyle/>
        <a:p>
          <a:endParaRPr kumimoji="1" lang="ja-JP" altLang="en-US"/>
        </a:p>
      </dgm:t>
    </dgm:pt>
    <dgm:pt modelId="{E86310EA-4C4E-4B6E-AF05-5687B1174258}" type="pres">
      <dgm:prSet presAssocID="{69AAD020-6619-4167-8364-D85A99807FD5}" presName="linear" presStyleCnt="0">
        <dgm:presLayoutVars>
          <dgm:dir/>
          <dgm:animLvl val="lvl"/>
          <dgm:resizeHandles val="exact"/>
        </dgm:presLayoutVars>
      </dgm:prSet>
      <dgm:spPr/>
      <dgm:t>
        <a:bodyPr/>
        <a:lstStyle/>
        <a:p>
          <a:endParaRPr kumimoji="1" lang="ja-JP" altLang="en-US"/>
        </a:p>
      </dgm:t>
    </dgm:pt>
    <dgm:pt modelId="{CB615CC9-9B91-4BAA-996C-EB83CF827738}" type="pres">
      <dgm:prSet presAssocID="{0D466665-B428-4FA0-92F6-8D0CE51FAB64}" presName="parentLin" presStyleCnt="0"/>
      <dgm:spPr/>
    </dgm:pt>
    <dgm:pt modelId="{3FEAB675-CCEA-4A98-95CE-1AB925B966F6}" type="pres">
      <dgm:prSet presAssocID="{0D466665-B428-4FA0-92F6-8D0CE51FAB64}" presName="parentLeftMargin" presStyleLbl="node1" presStyleIdx="0" presStyleCnt="1"/>
      <dgm:spPr/>
      <dgm:t>
        <a:bodyPr/>
        <a:lstStyle/>
        <a:p>
          <a:endParaRPr kumimoji="1" lang="ja-JP" altLang="en-US"/>
        </a:p>
      </dgm:t>
    </dgm:pt>
    <dgm:pt modelId="{645BBFC3-516E-47D1-A4AB-DFE1621AF8BF}" type="pres">
      <dgm:prSet presAssocID="{0D466665-B428-4FA0-92F6-8D0CE51FAB64}" presName="parentText" presStyleLbl="node1" presStyleIdx="0" presStyleCnt="1" custScaleX="42247" custScaleY="77825" custLinFactNeighborX="-60869" custLinFactNeighborY="-3941">
        <dgm:presLayoutVars>
          <dgm:chMax val="0"/>
          <dgm:bulletEnabled val="1"/>
        </dgm:presLayoutVars>
      </dgm:prSet>
      <dgm:spPr/>
      <dgm:t>
        <a:bodyPr/>
        <a:lstStyle/>
        <a:p>
          <a:endParaRPr kumimoji="1" lang="ja-JP" altLang="en-US"/>
        </a:p>
      </dgm:t>
    </dgm:pt>
    <dgm:pt modelId="{2CC6B179-985B-483F-8C1D-3091742169FC}" type="pres">
      <dgm:prSet presAssocID="{0D466665-B428-4FA0-92F6-8D0CE51FAB64}" presName="negativeSpace" presStyleCnt="0"/>
      <dgm:spPr/>
    </dgm:pt>
    <dgm:pt modelId="{5B206CA1-2676-41C3-93E2-8A808F32D425}" type="pres">
      <dgm:prSet presAssocID="{0D466665-B428-4FA0-92F6-8D0CE51FAB64}" presName="childText" presStyleLbl="conFgAcc1" presStyleIdx="0" presStyleCnt="1" custLinFactNeighborX="167" custLinFactNeighborY="1510">
        <dgm:presLayoutVars>
          <dgm:bulletEnabled val="1"/>
        </dgm:presLayoutVars>
      </dgm:prSet>
      <dgm:spPr/>
      <dgm:t>
        <a:bodyPr/>
        <a:lstStyle/>
        <a:p>
          <a:endParaRPr kumimoji="1" lang="ja-JP" altLang="en-US"/>
        </a:p>
      </dgm:t>
    </dgm:pt>
  </dgm:ptLst>
  <dgm:cxnLst>
    <dgm:cxn modelId="{04EFAD75-FB71-4957-A161-61B165130D5E}" type="presOf" srcId="{0D466665-B428-4FA0-92F6-8D0CE51FAB64}" destId="{645BBFC3-516E-47D1-A4AB-DFE1621AF8BF}" srcOrd="1" destOrd="0" presId="urn:microsoft.com/office/officeart/2005/8/layout/list1"/>
    <dgm:cxn modelId="{9996FA61-1A85-4111-B4D1-285C3777FD3F}" srcId="{0D466665-B428-4FA0-92F6-8D0CE51FAB64}" destId="{BEB4E295-70D4-4926-AEBC-71C5441CBCDC}" srcOrd="0" destOrd="0" parTransId="{BD105AB5-2098-486B-AA2B-8134B5FFF7C0}" sibTransId="{9C06FDE1-56DC-4D15-8FE6-5F3C8E1D3D62}"/>
    <dgm:cxn modelId="{AABC999B-83AD-4462-93EE-D8C390ED60F6}" srcId="{69AAD020-6619-4167-8364-D85A99807FD5}" destId="{0D466665-B428-4FA0-92F6-8D0CE51FAB64}" srcOrd="0" destOrd="0" parTransId="{112C3E80-02D3-4E97-A5C1-3ECB0AD2A983}" sibTransId="{4B59263D-07D5-44B8-8E05-59D54E7828B5}"/>
    <dgm:cxn modelId="{43A1828F-FA67-4BF2-B318-2E2245E7B601}" srcId="{0D466665-B428-4FA0-92F6-8D0CE51FAB64}" destId="{C7F399AB-9DCE-4841-9996-B613016AA9D7}" srcOrd="1" destOrd="0" parTransId="{62A7898C-6F02-4823-BC9A-F553ACE03261}" sibTransId="{9912303D-AF79-452E-8D67-CD2E86D3A346}"/>
    <dgm:cxn modelId="{73D216CB-47CF-4E7C-ACB5-E48484CDBF88}" type="presOf" srcId="{0D466665-B428-4FA0-92F6-8D0CE51FAB64}" destId="{3FEAB675-CCEA-4A98-95CE-1AB925B966F6}" srcOrd="0" destOrd="0" presId="urn:microsoft.com/office/officeart/2005/8/layout/list1"/>
    <dgm:cxn modelId="{30A3D90B-5998-4203-97EB-5DDAC0852E63}" type="presOf" srcId="{BEB4E295-70D4-4926-AEBC-71C5441CBCDC}" destId="{5B206CA1-2676-41C3-93E2-8A808F32D425}" srcOrd="0" destOrd="0" presId="urn:microsoft.com/office/officeart/2005/8/layout/list1"/>
    <dgm:cxn modelId="{5731F175-2E76-4021-B159-9221726D08AB}" type="presOf" srcId="{C7F399AB-9DCE-4841-9996-B613016AA9D7}" destId="{5B206CA1-2676-41C3-93E2-8A808F32D425}" srcOrd="0" destOrd="1" presId="urn:microsoft.com/office/officeart/2005/8/layout/list1"/>
    <dgm:cxn modelId="{F55E3AC4-EE7C-438A-BF34-6FCAEFA82720}" type="presOf" srcId="{69AAD020-6619-4167-8364-D85A99807FD5}" destId="{E86310EA-4C4E-4B6E-AF05-5687B1174258}" srcOrd="0" destOrd="0" presId="urn:microsoft.com/office/officeart/2005/8/layout/list1"/>
    <dgm:cxn modelId="{05B47CBE-A1C6-47D5-914A-9AE5CE3B9B6A}" type="presParOf" srcId="{E86310EA-4C4E-4B6E-AF05-5687B1174258}" destId="{CB615CC9-9B91-4BAA-996C-EB83CF827738}" srcOrd="0" destOrd="0" presId="urn:microsoft.com/office/officeart/2005/8/layout/list1"/>
    <dgm:cxn modelId="{175093BF-6499-42E6-9732-955A91263C75}" type="presParOf" srcId="{CB615CC9-9B91-4BAA-996C-EB83CF827738}" destId="{3FEAB675-CCEA-4A98-95CE-1AB925B966F6}" srcOrd="0" destOrd="0" presId="urn:microsoft.com/office/officeart/2005/8/layout/list1"/>
    <dgm:cxn modelId="{429CE174-F999-40A2-983D-EBD16E626A05}" type="presParOf" srcId="{CB615CC9-9B91-4BAA-996C-EB83CF827738}" destId="{645BBFC3-516E-47D1-A4AB-DFE1621AF8BF}" srcOrd="1" destOrd="0" presId="urn:microsoft.com/office/officeart/2005/8/layout/list1"/>
    <dgm:cxn modelId="{FA651AC3-0B92-47E7-9753-33ABAEB96264}" type="presParOf" srcId="{E86310EA-4C4E-4B6E-AF05-5687B1174258}" destId="{2CC6B179-985B-483F-8C1D-3091742169FC}" srcOrd="1" destOrd="0" presId="urn:microsoft.com/office/officeart/2005/8/layout/list1"/>
    <dgm:cxn modelId="{69EFC3BF-F475-4246-B78B-760667B8BBE1}" type="presParOf" srcId="{E86310EA-4C4E-4B6E-AF05-5687B1174258}" destId="{5B206CA1-2676-41C3-93E2-8A808F32D425}"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208876"/>
          <a:ext cx="8194472" cy="851287"/>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228600" lvl="1" indent="-228600" algn="l" defTabSz="1022350" rtl="0">
            <a:lnSpc>
              <a:spcPct val="90000"/>
            </a:lnSpc>
            <a:spcBef>
              <a:spcPct val="0"/>
            </a:spcBef>
            <a:spcAft>
              <a:spcPct val="15000"/>
            </a:spcAft>
            <a:buChar char="••"/>
          </a:pPr>
          <a:r>
            <a:rPr lang="ja-JP" altLang="en-US" sz="2300" kern="1200" dirty="0" smtClean="0">
              <a:latin typeface="M+ 1p" pitchFamily="50" charset="-128"/>
              <a:ea typeface="M+ 1p" pitchFamily="50" charset="-128"/>
              <a:cs typeface="M+ 1p" pitchFamily="50" charset="-128"/>
            </a:rPr>
            <a:t>最適解</a:t>
          </a:r>
          <a:r>
            <a:rPr lang="ja-JP" sz="2300" kern="1200" dirty="0" smtClean="0">
              <a:latin typeface="M+ 1p" pitchFamily="50" charset="-128"/>
              <a:ea typeface="M+ 1p" pitchFamily="50" charset="-128"/>
              <a:cs typeface="M+ 1p" pitchFamily="50" charset="-128"/>
            </a:rPr>
            <a:t>を定め、重み付けをした距離を最小化</a:t>
          </a:r>
          <a:endParaRPr kumimoji="1" lang="ja-JP" altLang="en-US" sz="2300" kern="1200" dirty="0">
            <a:latin typeface="M+ 1p" pitchFamily="50" charset="-128"/>
            <a:ea typeface="M+ 1p" pitchFamily="50" charset="-128"/>
            <a:cs typeface="M+ 1p" pitchFamily="50" charset="-128"/>
          </a:endParaRPr>
        </a:p>
      </dsp:txBody>
      <dsp:txXfrm>
        <a:off x="0" y="208876"/>
        <a:ext cx="8194472" cy="851287"/>
      </dsp:txXfrm>
    </dsp:sp>
    <dsp:sp modelId="{645BBFC3-516E-47D1-A4AB-DFE1621AF8BF}">
      <dsp:nvSpPr>
        <dsp:cNvPr id="0" name=""/>
        <dsp:cNvSpPr/>
      </dsp:nvSpPr>
      <dsp:spPr>
        <a:xfrm>
          <a:off x="160172" y="0"/>
          <a:ext cx="1124845" cy="5284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1022350">
            <a:lnSpc>
              <a:spcPct val="90000"/>
            </a:lnSpc>
            <a:spcBef>
              <a:spcPct val="0"/>
            </a:spcBef>
            <a:spcAft>
              <a:spcPct val="35000"/>
            </a:spcAft>
          </a:pPr>
          <a:r>
            <a:rPr kumimoji="1" lang="en-US" altLang="ja-JP" sz="2300" kern="1200" dirty="0" smtClean="0">
              <a:latin typeface="M+ 1p" pitchFamily="50" charset="-128"/>
              <a:ea typeface="M+ 1p" pitchFamily="50" charset="-128"/>
              <a:cs typeface="M+ 1p" pitchFamily="50" charset="-128"/>
            </a:rPr>
            <a:t>Idea</a:t>
          </a:r>
          <a:endParaRPr kumimoji="1" lang="ja-JP" altLang="en-US" sz="2300" kern="1200" dirty="0">
            <a:latin typeface="M+ 1p" pitchFamily="50" charset="-128"/>
            <a:ea typeface="M+ 1p" pitchFamily="50" charset="-128"/>
            <a:cs typeface="M+ 1p" pitchFamily="50" charset="-128"/>
          </a:endParaRPr>
        </a:p>
      </dsp:txBody>
      <dsp:txXfrm>
        <a:off x="185966" y="25794"/>
        <a:ext cx="1073257" cy="4768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230912"/>
          <a:ext cx="8194472" cy="14742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228600" lvl="1" indent="-228600" algn="l" defTabSz="933450" rtl="0">
            <a:lnSpc>
              <a:spcPct val="90000"/>
            </a:lnSpc>
            <a:spcBef>
              <a:spcPct val="0"/>
            </a:spcBef>
            <a:spcAft>
              <a:spcPct val="15000"/>
            </a:spcAft>
            <a:buChar char="••"/>
          </a:pPr>
          <a:r>
            <a:rPr lang="ja-JP" altLang="en-US" sz="2100" kern="1200" dirty="0" smtClean="0">
              <a:latin typeface="M+ 1p" pitchFamily="50" charset="-128"/>
              <a:ea typeface="M+ 1p" pitchFamily="50" charset="-128"/>
              <a:cs typeface="M+ 1p" pitchFamily="50" charset="-128"/>
            </a:rPr>
            <a:t>チェビシェフメトリック手法</a:t>
          </a:r>
          <a:endParaRPr kumimoji="1" lang="ja-JP" altLang="en-US" sz="2100" kern="1200" dirty="0">
            <a:latin typeface="M+ 1p" pitchFamily="50" charset="-128"/>
            <a:ea typeface="M+ 1p" pitchFamily="50" charset="-128"/>
            <a:cs typeface="M+ 1p" pitchFamily="50" charset="-128"/>
          </a:endParaRPr>
        </a:p>
        <a:p>
          <a:pPr marL="228600" lvl="1" indent="-228600" algn="l" defTabSz="933450" rtl="0">
            <a:lnSpc>
              <a:spcPct val="90000"/>
            </a:lnSpc>
            <a:spcBef>
              <a:spcPct val="0"/>
            </a:spcBef>
            <a:spcAft>
              <a:spcPct val="15000"/>
            </a:spcAft>
            <a:buChar char="••"/>
          </a:pPr>
          <a:r>
            <a:rPr lang="en-US" altLang="ja-JP" sz="2100" kern="1200" dirty="0" smtClean="0">
              <a:latin typeface="M+ 1p" pitchFamily="50" charset="-128"/>
              <a:ea typeface="M+ 1p" pitchFamily="50" charset="-128"/>
              <a:cs typeface="M+ 1p" pitchFamily="50" charset="-128"/>
            </a:rPr>
            <a:t>z*</a:t>
          </a:r>
          <a:r>
            <a:rPr lang="ja-JP" altLang="en-US" sz="2100" kern="1200" dirty="0" smtClean="0">
              <a:latin typeface="M+ 1p" pitchFamily="50" charset="-128"/>
              <a:ea typeface="M+ 1p" pitchFamily="50" charset="-128"/>
              <a:cs typeface="M+ 1p" pitchFamily="50" charset="-128"/>
            </a:rPr>
            <a:t>が理想点なら、全てのパレート解を発見可能</a:t>
          </a:r>
          <a:endParaRPr kumimoji="1" lang="ja-JP" altLang="en-US" sz="2100" kern="1200" dirty="0">
            <a:latin typeface="M+ 1p" pitchFamily="50" charset="-128"/>
            <a:ea typeface="M+ 1p" pitchFamily="50" charset="-128"/>
            <a:cs typeface="M+ 1p" pitchFamily="50" charset="-128"/>
          </a:endParaRPr>
        </a:p>
      </dsp:txBody>
      <dsp:txXfrm>
        <a:off x="0" y="230912"/>
        <a:ext cx="8194472" cy="1474200"/>
      </dsp:txXfrm>
    </dsp:sp>
    <dsp:sp modelId="{645BBFC3-516E-47D1-A4AB-DFE1621AF8BF}">
      <dsp:nvSpPr>
        <dsp:cNvPr id="0" name=""/>
        <dsp:cNvSpPr/>
      </dsp:nvSpPr>
      <dsp:spPr>
        <a:xfrm>
          <a:off x="160328" y="507"/>
          <a:ext cx="1990896" cy="55137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933450">
            <a:lnSpc>
              <a:spcPct val="90000"/>
            </a:lnSpc>
            <a:spcBef>
              <a:spcPct val="0"/>
            </a:spcBef>
            <a:spcAft>
              <a:spcPct val="35000"/>
            </a:spcAft>
          </a:pPr>
          <a:r>
            <a:rPr lang="en-US" altLang="ja-JP" sz="2100" kern="1200" dirty="0" smtClean="0">
              <a:latin typeface="M+ 1p" pitchFamily="50" charset="-128"/>
              <a:ea typeface="M+ 1p" pitchFamily="50" charset="-128"/>
              <a:cs typeface="M+ 1p" pitchFamily="50" charset="-128"/>
            </a:rPr>
            <a:t>Advantages</a:t>
          </a:r>
          <a:endParaRPr kumimoji="1" lang="ja-JP" altLang="en-US" sz="2100" kern="1200" dirty="0">
            <a:latin typeface="M+ 1p" pitchFamily="50" charset="-128"/>
            <a:ea typeface="M+ 1p" pitchFamily="50" charset="-128"/>
            <a:cs typeface="M+ 1p" pitchFamily="50" charset="-128"/>
          </a:endParaRPr>
        </a:p>
      </dsp:txBody>
      <dsp:txXfrm>
        <a:off x="187244" y="27423"/>
        <a:ext cx="1937064" cy="497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266352"/>
          <a:ext cx="8194472" cy="13860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228600" lvl="1" indent="-228600" algn="l" defTabSz="977900" rtl="0">
            <a:lnSpc>
              <a:spcPct val="90000"/>
            </a:lnSpc>
            <a:spcBef>
              <a:spcPct val="0"/>
            </a:spcBef>
            <a:spcAft>
              <a:spcPct val="15000"/>
            </a:spcAft>
            <a:buChar char="••"/>
          </a:pPr>
          <a:r>
            <a:rPr lang="ja-JP" altLang="en-US" sz="2200" kern="1200" dirty="0" smtClean="0">
              <a:latin typeface="M+ 1p" pitchFamily="50" charset="-128"/>
              <a:ea typeface="M+ 1p" pitchFamily="50" charset="-128"/>
              <a:cs typeface="M+ 1p" pitchFamily="50" charset="-128"/>
            </a:rPr>
            <a:t>それぞれの目的関数は、正規化することが望ましい</a:t>
          </a:r>
          <a:endParaRPr kumimoji="1" lang="ja-JP" altLang="en-US" sz="2200" kern="1200" dirty="0">
            <a:latin typeface="M+ 1p" pitchFamily="50" charset="-128"/>
            <a:ea typeface="M+ 1p" pitchFamily="50" charset="-128"/>
            <a:cs typeface="M+ 1p" pitchFamily="50" charset="-128"/>
          </a:endParaRPr>
        </a:p>
        <a:p>
          <a:pPr marL="228600" lvl="1" indent="-228600" algn="l" defTabSz="977900">
            <a:lnSpc>
              <a:spcPct val="90000"/>
            </a:lnSpc>
            <a:spcBef>
              <a:spcPct val="0"/>
            </a:spcBef>
            <a:spcAft>
              <a:spcPct val="15000"/>
            </a:spcAft>
            <a:buChar char="••"/>
          </a:pPr>
          <a:r>
            <a:rPr lang="ja-JP" altLang="en-US" sz="2200" kern="1200" dirty="0" smtClean="0">
              <a:latin typeface="M+ 1p" pitchFamily="50" charset="-128"/>
              <a:ea typeface="M+ 1p" pitchFamily="50" charset="-128"/>
              <a:cs typeface="M+ 1p" pitchFamily="50" charset="-128"/>
            </a:rPr>
            <a:t>最初に</a:t>
          </a:r>
          <a:r>
            <a:rPr lang="en-US" altLang="ja-JP" sz="2200" kern="1200" dirty="0" smtClean="0">
              <a:latin typeface="M+ 1p" pitchFamily="50" charset="-128"/>
              <a:ea typeface="M+ 1p" pitchFamily="50" charset="-128"/>
              <a:cs typeface="M+ 1p" pitchFamily="50" charset="-128"/>
            </a:rPr>
            <a:t>z*</a:t>
          </a:r>
          <a:r>
            <a:rPr lang="ja-JP" altLang="en-US" sz="2200" kern="1200" dirty="0" smtClean="0">
              <a:latin typeface="M+ 1p" pitchFamily="50" charset="-128"/>
              <a:ea typeface="M+ 1p" pitchFamily="50" charset="-128"/>
              <a:cs typeface="M+ 1p" pitchFamily="50" charset="-128"/>
            </a:rPr>
            <a:t>を探さないといけない</a:t>
          </a:r>
          <a:endParaRPr lang="en-US" altLang="ja-JP" sz="2200" kern="1200" dirty="0" smtClean="0">
            <a:latin typeface="M+ 1p" pitchFamily="50" charset="-128"/>
            <a:ea typeface="M+ 1p" pitchFamily="50" charset="-128"/>
            <a:cs typeface="M+ 1p" pitchFamily="50" charset="-128"/>
          </a:endParaRPr>
        </a:p>
      </dsp:txBody>
      <dsp:txXfrm>
        <a:off x="0" y="266352"/>
        <a:ext cx="8194472" cy="1386000"/>
      </dsp:txXfrm>
    </dsp:sp>
    <dsp:sp modelId="{645BBFC3-516E-47D1-A4AB-DFE1621AF8BF}">
      <dsp:nvSpPr>
        <dsp:cNvPr id="0" name=""/>
        <dsp:cNvSpPr/>
      </dsp:nvSpPr>
      <dsp:spPr>
        <a:xfrm>
          <a:off x="160328" y="55148"/>
          <a:ext cx="2423343" cy="505426"/>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977900">
            <a:lnSpc>
              <a:spcPct val="90000"/>
            </a:lnSpc>
            <a:spcBef>
              <a:spcPct val="0"/>
            </a:spcBef>
            <a:spcAft>
              <a:spcPct val="35000"/>
            </a:spcAft>
          </a:pPr>
          <a:r>
            <a:rPr lang="en-US" altLang="ja-JP" sz="2200" kern="1200" dirty="0" smtClean="0"/>
            <a:t>Disadvantages</a:t>
          </a:r>
          <a:endParaRPr kumimoji="1" lang="ja-JP" altLang="en-US" sz="2200" kern="1200" dirty="0"/>
        </a:p>
      </dsp:txBody>
      <dsp:txXfrm>
        <a:off x="185001" y="79821"/>
        <a:ext cx="2373997" cy="4560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208876"/>
          <a:ext cx="8194472" cy="851287"/>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228600" lvl="1" indent="-228600" algn="l" defTabSz="1022350" rtl="0">
            <a:lnSpc>
              <a:spcPct val="90000"/>
            </a:lnSpc>
            <a:spcBef>
              <a:spcPct val="0"/>
            </a:spcBef>
            <a:spcAft>
              <a:spcPct val="15000"/>
            </a:spcAft>
            <a:buChar char="••"/>
          </a:pPr>
          <a:r>
            <a:rPr kumimoji="1" lang="ja-JP" altLang="en-US" sz="2300" kern="1200" dirty="0" smtClean="0">
              <a:latin typeface="M+ 1p" pitchFamily="50" charset="-128"/>
              <a:ea typeface="M+ 1p" pitchFamily="50" charset="-128"/>
              <a:cs typeface="M+ 1p" pitchFamily="50" charset="-128"/>
            </a:rPr>
            <a:t>最適点を中心に回転させる</a:t>
          </a:r>
          <a:endParaRPr kumimoji="1" lang="ja-JP" altLang="en-US" sz="2300" kern="1200" dirty="0">
            <a:latin typeface="M+ 1p" pitchFamily="50" charset="-128"/>
            <a:ea typeface="M+ 1p" pitchFamily="50" charset="-128"/>
            <a:cs typeface="M+ 1p" pitchFamily="50" charset="-128"/>
          </a:endParaRPr>
        </a:p>
      </dsp:txBody>
      <dsp:txXfrm>
        <a:off x="0" y="208876"/>
        <a:ext cx="8194472" cy="851287"/>
      </dsp:txXfrm>
    </dsp:sp>
    <dsp:sp modelId="{645BBFC3-516E-47D1-A4AB-DFE1621AF8BF}">
      <dsp:nvSpPr>
        <dsp:cNvPr id="0" name=""/>
        <dsp:cNvSpPr/>
      </dsp:nvSpPr>
      <dsp:spPr>
        <a:xfrm>
          <a:off x="160172" y="0"/>
          <a:ext cx="1124845" cy="528400"/>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1022350">
            <a:lnSpc>
              <a:spcPct val="90000"/>
            </a:lnSpc>
            <a:spcBef>
              <a:spcPct val="0"/>
            </a:spcBef>
            <a:spcAft>
              <a:spcPct val="35000"/>
            </a:spcAft>
          </a:pPr>
          <a:r>
            <a:rPr kumimoji="1" lang="en-US" altLang="ja-JP" sz="2300" kern="1200" dirty="0" smtClean="0">
              <a:latin typeface="M+ 1p" pitchFamily="50" charset="-128"/>
              <a:ea typeface="M+ 1p" pitchFamily="50" charset="-128"/>
              <a:cs typeface="M+ 1p" pitchFamily="50" charset="-128"/>
            </a:rPr>
            <a:t>Idea</a:t>
          </a:r>
          <a:endParaRPr kumimoji="1" lang="ja-JP" altLang="en-US" sz="2300" kern="1200" dirty="0">
            <a:latin typeface="M+ 1p" pitchFamily="50" charset="-128"/>
            <a:ea typeface="M+ 1p" pitchFamily="50" charset="-128"/>
            <a:cs typeface="M+ 1p" pitchFamily="50" charset="-128"/>
          </a:endParaRPr>
        </a:p>
      </dsp:txBody>
      <dsp:txXfrm>
        <a:off x="185966" y="25794"/>
        <a:ext cx="1073257" cy="4768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303673"/>
          <a:ext cx="8194472" cy="125685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171450" lvl="1" indent="-171450" algn="l" defTabSz="844550" rtl="0">
            <a:lnSpc>
              <a:spcPct val="90000"/>
            </a:lnSpc>
            <a:spcBef>
              <a:spcPct val="0"/>
            </a:spcBef>
            <a:spcAft>
              <a:spcPct val="15000"/>
            </a:spcAft>
            <a:buChar char="••"/>
          </a:pPr>
          <a:r>
            <a:rPr kumimoji="1" lang="ja-JP" altLang="en-US" sz="1900" kern="1200" dirty="0" smtClean="0">
              <a:latin typeface="M+ 1p" pitchFamily="50" charset="-128"/>
              <a:ea typeface="M+ 1p" pitchFamily="50" charset="-128"/>
              <a:cs typeface="M+ 1p" pitchFamily="50" charset="-128"/>
            </a:rPr>
            <a:t>パレート解が見つかるたびに</a:t>
          </a:r>
          <a:r>
            <a:rPr kumimoji="1" lang="en-US" altLang="ja-JP" sz="1900" kern="1200" dirty="0" smtClean="0">
              <a:latin typeface="M+ 1p" pitchFamily="50" charset="-128"/>
              <a:ea typeface="M+ 1p" pitchFamily="50" charset="-128"/>
              <a:cs typeface="M+ 1p" pitchFamily="50" charset="-128"/>
            </a:rPr>
            <a:t>z*</a:t>
          </a:r>
          <a:r>
            <a:rPr kumimoji="1" lang="ja-JP" altLang="en-US" sz="1900" kern="1200" dirty="0" smtClean="0">
              <a:latin typeface="M+ 1p" pitchFamily="50" charset="-128"/>
              <a:ea typeface="M+ 1p" pitchFamily="50" charset="-128"/>
              <a:cs typeface="M+ 1p" pitchFamily="50" charset="-128"/>
            </a:rPr>
            <a:t>を移動する</a:t>
          </a:r>
          <a:endParaRPr kumimoji="1" lang="ja-JP" altLang="en-US" sz="1900" kern="1200" dirty="0">
            <a:latin typeface="M+ 1p" pitchFamily="50" charset="-128"/>
            <a:ea typeface="M+ 1p" pitchFamily="50" charset="-128"/>
            <a:cs typeface="M+ 1p" pitchFamily="50" charset="-128"/>
          </a:endParaRPr>
        </a:p>
        <a:p>
          <a:pPr marL="171450" lvl="1" indent="-171450" algn="l" defTabSz="844550" rtl="0">
            <a:lnSpc>
              <a:spcPct val="90000"/>
            </a:lnSpc>
            <a:spcBef>
              <a:spcPct val="0"/>
            </a:spcBef>
            <a:spcAft>
              <a:spcPct val="15000"/>
            </a:spcAft>
            <a:buChar char="••"/>
          </a:pPr>
          <a:r>
            <a:rPr kumimoji="1" lang="ja-JP" altLang="en-US" sz="1900" kern="1200" dirty="0" smtClean="0">
              <a:latin typeface="M+ 1p" pitchFamily="50" charset="-128"/>
              <a:ea typeface="M+ 1p" pitchFamily="50" charset="-128"/>
              <a:cs typeface="M+ 1p" pitchFamily="50" charset="-128"/>
            </a:rPr>
            <a:t>パレートフロントに</a:t>
          </a:r>
          <a:r>
            <a:rPr kumimoji="1" lang="en-US" altLang="ja-JP" sz="1900" kern="1200" dirty="0" smtClean="0">
              <a:latin typeface="M+ 1p" pitchFamily="50" charset="-128"/>
              <a:ea typeface="M+ 1p" pitchFamily="50" charset="-128"/>
              <a:cs typeface="M+ 1p" pitchFamily="50" charset="-128"/>
            </a:rPr>
            <a:t>z*</a:t>
          </a:r>
          <a:r>
            <a:rPr kumimoji="1" lang="ja-JP" altLang="en-US" sz="1900" kern="1200" dirty="0" smtClean="0">
              <a:latin typeface="M+ 1p" pitchFamily="50" charset="-128"/>
              <a:ea typeface="M+ 1p" pitchFamily="50" charset="-128"/>
              <a:cs typeface="M+ 1p" pitchFamily="50" charset="-128"/>
            </a:rPr>
            <a:t>を近づけることで新たな解を発見可能</a:t>
          </a:r>
          <a:endParaRPr kumimoji="1" lang="ja-JP" altLang="en-US" sz="1900" kern="1200" dirty="0">
            <a:latin typeface="M+ 1p" pitchFamily="50" charset="-128"/>
            <a:ea typeface="M+ 1p" pitchFamily="50" charset="-128"/>
            <a:cs typeface="M+ 1p" pitchFamily="50" charset="-128"/>
          </a:endParaRPr>
        </a:p>
      </dsp:txBody>
      <dsp:txXfrm>
        <a:off x="0" y="303673"/>
        <a:ext cx="8194472" cy="1256850"/>
      </dsp:txXfrm>
    </dsp:sp>
    <dsp:sp modelId="{645BBFC3-516E-47D1-A4AB-DFE1621AF8BF}">
      <dsp:nvSpPr>
        <dsp:cNvPr id="0" name=""/>
        <dsp:cNvSpPr/>
      </dsp:nvSpPr>
      <dsp:spPr>
        <a:xfrm>
          <a:off x="160328" y="171538"/>
          <a:ext cx="1125945" cy="436504"/>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844550">
            <a:lnSpc>
              <a:spcPct val="90000"/>
            </a:lnSpc>
            <a:spcBef>
              <a:spcPct val="0"/>
            </a:spcBef>
            <a:spcAft>
              <a:spcPct val="35000"/>
            </a:spcAft>
          </a:pPr>
          <a:r>
            <a:rPr kumimoji="1" lang="en-US" altLang="ja-JP" sz="1900" kern="1200" dirty="0" smtClean="0">
              <a:latin typeface="M+ 1p" pitchFamily="50" charset="-128"/>
              <a:ea typeface="M+ 1p" pitchFamily="50" charset="-128"/>
              <a:cs typeface="M+ 1p" pitchFamily="50" charset="-128"/>
            </a:rPr>
            <a:t>Idea</a:t>
          </a:r>
          <a:endParaRPr kumimoji="1" lang="ja-JP" altLang="en-US" sz="1900" kern="1200" dirty="0">
            <a:latin typeface="M+ 1p" pitchFamily="50" charset="-128"/>
            <a:ea typeface="M+ 1p" pitchFamily="50" charset="-128"/>
            <a:cs typeface="M+ 1p" pitchFamily="50" charset="-128"/>
          </a:endParaRPr>
        </a:p>
      </dsp:txBody>
      <dsp:txXfrm>
        <a:off x="181636" y="192846"/>
        <a:ext cx="1083329" cy="3938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166368"/>
          <a:ext cx="8194472" cy="129150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228600" lvl="1" indent="-228600" algn="l" defTabSz="889000" rtl="0">
            <a:lnSpc>
              <a:spcPct val="90000"/>
            </a:lnSpc>
            <a:spcBef>
              <a:spcPct val="0"/>
            </a:spcBef>
            <a:spcAft>
              <a:spcPct val="15000"/>
            </a:spcAft>
            <a:buChar char="••"/>
          </a:pPr>
          <a:r>
            <a:rPr kumimoji="1" lang="ja-JP" altLang="en-US" sz="2000" kern="1200" dirty="0" smtClean="0">
              <a:latin typeface="M+ 1p" pitchFamily="50" charset="-128"/>
              <a:ea typeface="M+ 1p" pitchFamily="50" charset="-128"/>
              <a:cs typeface="M+ 1p" pitchFamily="50" charset="-128"/>
            </a:rPr>
            <a:t>実行可能領域に基準解</a:t>
          </a:r>
          <a:r>
            <a:rPr kumimoji="1" lang="en-US" altLang="ja-JP" sz="2000" kern="1200" dirty="0" smtClean="0">
              <a:latin typeface="M+ 1p" pitchFamily="50" charset="-128"/>
              <a:ea typeface="M+ 1p" pitchFamily="50" charset="-128"/>
              <a:cs typeface="M+ 1p" pitchFamily="50" charset="-128"/>
            </a:rPr>
            <a:t>z</a:t>
          </a:r>
          <a:r>
            <a:rPr kumimoji="1" lang="en-US" altLang="ja-JP" sz="2000" kern="1200" baseline="30000" dirty="0" smtClean="0">
              <a:latin typeface="M+ 1p" pitchFamily="50" charset="-128"/>
              <a:ea typeface="M+ 1p" pitchFamily="50" charset="-128"/>
              <a:cs typeface="M+ 1p" pitchFamily="50" charset="-128"/>
            </a:rPr>
            <a:t>0</a:t>
          </a:r>
          <a:r>
            <a:rPr kumimoji="1" lang="ja-JP" altLang="en-US" sz="2000" kern="1200" dirty="0" smtClean="0">
              <a:latin typeface="M+ 1p" pitchFamily="50" charset="-128"/>
              <a:ea typeface="M+ 1p" pitchFamily="50" charset="-128"/>
              <a:cs typeface="M+ 1p" pitchFamily="50" charset="-128"/>
            </a:rPr>
            <a:t>をランダムにとる</a:t>
          </a:r>
          <a:endParaRPr kumimoji="1" lang="ja-JP" altLang="en-US" sz="2000" kern="1200" dirty="0">
            <a:latin typeface="M+ 1p" pitchFamily="50" charset="-128"/>
            <a:ea typeface="M+ 1p" pitchFamily="50" charset="-128"/>
            <a:cs typeface="M+ 1p" pitchFamily="50" charset="-128"/>
          </a:endParaRPr>
        </a:p>
        <a:p>
          <a:pPr marL="228600" lvl="1" indent="-228600" algn="l" defTabSz="889000" rtl="0">
            <a:lnSpc>
              <a:spcPct val="90000"/>
            </a:lnSpc>
            <a:spcBef>
              <a:spcPct val="0"/>
            </a:spcBef>
            <a:spcAft>
              <a:spcPct val="15000"/>
            </a:spcAft>
            <a:buChar char="••"/>
          </a:pPr>
          <a:r>
            <a:rPr kumimoji="1" lang="ja-JP" altLang="en-US" sz="2000" kern="1200" dirty="0" smtClean="0">
              <a:latin typeface="M+ 1p" pitchFamily="50" charset="-128"/>
              <a:ea typeface="M+ 1p" pitchFamily="50" charset="-128"/>
              <a:cs typeface="M+ 1p" pitchFamily="50" charset="-128"/>
            </a:rPr>
            <a:t>各目的空間上で</a:t>
          </a:r>
          <a14:m xmlns:a14="http://schemas.microsoft.com/office/drawing/2010/main">
            <m:oMath xmlns:m="http://schemas.openxmlformats.org/officeDocument/2006/math">
              <m:r>
                <a:rPr kumimoji="1" lang="en-US" altLang="ja-JP" sz="2000" b="0" i="0" kern="1200" smtClean="0">
                  <a:latin typeface="Cambria Math"/>
                  <a:ea typeface="M+ 1p" pitchFamily="50" charset="-128"/>
                  <a:cs typeface="M+ 1p" pitchFamily="50" charset="-128"/>
                </a:rPr>
                <m:t>|</m:t>
              </m:r>
              <m:sSubSup>
                <m:sSubSupPr>
                  <m:ctrlPr>
                    <a:rPr kumimoji="1" lang="en-US" altLang="ja-JP" sz="2000" i="1" kern="1200" smtClean="0">
                      <a:latin typeface="Cambria Math"/>
                      <a:ea typeface="M+ 1p" pitchFamily="50" charset="-128"/>
                      <a:cs typeface="M+ 1p" pitchFamily="50" charset="-128"/>
                    </a:rPr>
                  </m:ctrlPr>
                </m:sSubSupPr>
                <m:e>
                  <m:r>
                    <a:rPr kumimoji="1" lang="en-US" altLang="ja-JP" sz="2000" b="0" i="1" kern="1200" smtClean="0">
                      <a:latin typeface="Cambria Math"/>
                      <a:ea typeface="M+ 1p" pitchFamily="50" charset="-128"/>
                      <a:cs typeface="M+ 1p" pitchFamily="50" charset="-128"/>
                    </a:rPr>
                    <m:t>𝑧</m:t>
                  </m:r>
                </m:e>
                <m:sub>
                  <m:r>
                    <a:rPr kumimoji="1" lang="en-US" altLang="ja-JP" sz="2000" b="0" i="1" kern="1200" smtClean="0">
                      <a:latin typeface="Cambria Math"/>
                      <a:ea typeface="M+ 1p" pitchFamily="50" charset="-128"/>
                      <a:cs typeface="M+ 1p" pitchFamily="50" charset="-128"/>
                    </a:rPr>
                    <m:t>𝑚</m:t>
                  </m:r>
                </m:sub>
                <m:sup>
                  <m:r>
                    <a:rPr kumimoji="1" lang="en-US" altLang="ja-JP" sz="2000" b="0" i="1" kern="1200" smtClean="0">
                      <a:latin typeface="Cambria Math"/>
                      <a:ea typeface="M+ 1p" pitchFamily="50" charset="-128"/>
                      <a:cs typeface="M+ 1p" pitchFamily="50" charset="-128"/>
                    </a:rPr>
                    <m:t>0</m:t>
                  </m:r>
                </m:sup>
              </m:sSubSup>
              <m:r>
                <a:rPr kumimoji="1" lang="en-US" altLang="ja-JP" sz="2000" b="0" i="1" kern="1200" smtClean="0">
                  <a:latin typeface="Cambria Math"/>
                  <a:ea typeface="M+ 1p" pitchFamily="50" charset="-128"/>
                  <a:cs typeface="M+ 1p" pitchFamily="50" charset="-128"/>
                </a:rPr>
                <m:t>−</m:t>
              </m:r>
              <m:sSub>
                <m:sSubPr>
                  <m:ctrlPr>
                    <a:rPr kumimoji="1" lang="en-US" altLang="ja-JP" sz="2000" b="0" i="1" kern="1200" smtClean="0">
                      <a:latin typeface="Cambria Math"/>
                      <a:ea typeface="M+ 1p" pitchFamily="50" charset="-128"/>
                      <a:cs typeface="M+ 1p" pitchFamily="50" charset="-128"/>
                    </a:rPr>
                  </m:ctrlPr>
                </m:sSubPr>
                <m:e>
                  <m:r>
                    <a:rPr kumimoji="1" lang="en-US" altLang="ja-JP" sz="2000" b="0" i="1" kern="1200" smtClean="0">
                      <a:latin typeface="Cambria Math"/>
                      <a:ea typeface="M+ 1p" pitchFamily="50" charset="-128"/>
                      <a:cs typeface="M+ 1p" pitchFamily="50" charset="-128"/>
                    </a:rPr>
                    <m:t>𝑓</m:t>
                  </m:r>
                </m:e>
                <m:sub>
                  <m:r>
                    <a:rPr kumimoji="1" lang="en-US" altLang="ja-JP" sz="2000" b="0" i="1" kern="1200" smtClean="0">
                      <a:latin typeface="Cambria Math"/>
                      <a:ea typeface="M+ 1p" pitchFamily="50" charset="-128"/>
                      <a:cs typeface="M+ 1p" pitchFamily="50" charset="-128"/>
                    </a:rPr>
                    <m:t>𝑚</m:t>
                  </m:r>
                </m:sub>
              </m:sSub>
              <m:r>
                <a:rPr kumimoji="1" lang="en-US" altLang="ja-JP" sz="2000" b="0" i="1" kern="1200" smtClean="0">
                  <a:latin typeface="Cambria Math"/>
                  <a:ea typeface="M+ 1p" pitchFamily="50" charset="-128"/>
                  <a:cs typeface="M+ 1p" pitchFamily="50" charset="-128"/>
                </a:rPr>
                <m:t>(</m:t>
              </m:r>
              <m:r>
                <a:rPr kumimoji="1" lang="en-US" altLang="ja-JP" sz="2000" b="0" i="1" kern="1200" smtClean="0">
                  <a:latin typeface="Cambria Math"/>
                  <a:ea typeface="M+ 1p" pitchFamily="50" charset="-128"/>
                  <a:cs typeface="M+ 1p" pitchFamily="50" charset="-128"/>
                </a:rPr>
                <m:t>𝑥</m:t>
              </m:r>
              <m:r>
                <a:rPr kumimoji="1" lang="en-US" altLang="ja-JP" sz="2000" b="0" i="1" kern="1200" smtClean="0">
                  <a:latin typeface="Cambria Math"/>
                  <a:ea typeface="M+ 1p" pitchFamily="50" charset="-128"/>
                  <a:cs typeface="M+ 1p" pitchFamily="50" charset="-128"/>
                </a:rPr>
                <m:t>)| </m:t>
              </m:r>
            </m:oMath>
          </a14:m>
          <a:r>
            <a:rPr kumimoji="1" lang="ja-JP" altLang="en-US" sz="2000" kern="1200" dirty="0" smtClean="0">
              <a:latin typeface="M+ 1p" pitchFamily="50" charset="-128"/>
              <a:ea typeface="M+ 1p" pitchFamily="50" charset="-128"/>
              <a:cs typeface="M+ 1p" pitchFamily="50" charset="-128"/>
            </a:rPr>
            <a:t>の合計を最大化する</a:t>
          </a:r>
          <a:endParaRPr kumimoji="1" lang="ja-JP" altLang="en-US" sz="2000" kern="1200" baseline="-25000" dirty="0">
            <a:latin typeface="M+ 1p" pitchFamily="50" charset="-128"/>
            <a:ea typeface="M+ 1p" pitchFamily="50" charset="-128"/>
            <a:cs typeface="M+ 1p" pitchFamily="50" charset="-128"/>
          </a:endParaRPr>
        </a:p>
      </dsp:txBody>
      <dsp:txXfrm>
        <a:off x="0" y="166368"/>
        <a:ext cx="8194472" cy="1291500"/>
      </dsp:txXfrm>
    </dsp:sp>
    <dsp:sp modelId="{645BBFC3-516E-47D1-A4AB-DFE1621AF8BF}">
      <dsp:nvSpPr>
        <dsp:cNvPr id="0" name=""/>
        <dsp:cNvSpPr/>
      </dsp:nvSpPr>
      <dsp:spPr>
        <a:xfrm>
          <a:off x="160172" y="0"/>
          <a:ext cx="1124845" cy="459478"/>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889000">
            <a:lnSpc>
              <a:spcPct val="90000"/>
            </a:lnSpc>
            <a:spcBef>
              <a:spcPct val="0"/>
            </a:spcBef>
            <a:spcAft>
              <a:spcPct val="35000"/>
            </a:spcAft>
          </a:pPr>
          <a:r>
            <a:rPr kumimoji="1" lang="en-US" altLang="ja-JP" sz="2000" kern="1200" dirty="0" smtClean="0">
              <a:latin typeface="M+ 1p" pitchFamily="50" charset="-128"/>
              <a:ea typeface="M+ 1p" pitchFamily="50" charset="-128"/>
              <a:cs typeface="M+ 1p" pitchFamily="50" charset="-128"/>
            </a:rPr>
            <a:t>Idea</a:t>
          </a:r>
          <a:endParaRPr kumimoji="1" lang="ja-JP" altLang="en-US" sz="2000" kern="1200" dirty="0">
            <a:latin typeface="M+ 1p" pitchFamily="50" charset="-128"/>
            <a:ea typeface="M+ 1p" pitchFamily="50" charset="-128"/>
            <a:cs typeface="M+ 1p" pitchFamily="50" charset="-128"/>
          </a:endParaRPr>
        </a:p>
      </dsp:txBody>
      <dsp:txXfrm>
        <a:off x="182602" y="22430"/>
        <a:ext cx="1079985" cy="4146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06CA1-2676-41C3-93E2-8A808F32D425}">
      <dsp:nvSpPr>
        <dsp:cNvPr id="0" name=""/>
        <dsp:cNvSpPr/>
      </dsp:nvSpPr>
      <dsp:spPr>
        <a:xfrm>
          <a:off x="0" y="162746"/>
          <a:ext cx="8194472" cy="1552950"/>
        </a:xfrm>
        <a:prstGeom prst="rect">
          <a:avLst/>
        </a:prstGeom>
        <a:solidFill>
          <a:schemeClr val="dk1">
            <a:alpha val="90000"/>
            <a:tint val="40000"/>
            <a:hueOff val="0"/>
            <a:satOff val="0"/>
            <a:lumOff val="0"/>
            <a:alphaOff val="0"/>
          </a:schemeClr>
        </a:solidFill>
        <a:ln w="9525" cap="flat" cmpd="sng" algn="ctr">
          <a:solidFill>
            <a:schemeClr val="dk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5982" tIns="374400" rIns="635982" bIns="0" numCol="1" spcCol="1270" anchor="t" anchorCtr="0">
          <a:noAutofit/>
        </a:bodyPr>
        <a:lstStyle/>
        <a:p>
          <a:pPr marL="171450" lvl="1" indent="-171450" algn="l" defTabSz="755650" rtl="0">
            <a:lnSpc>
              <a:spcPct val="90000"/>
            </a:lnSpc>
            <a:spcBef>
              <a:spcPct val="0"/>
            </a:spcBef>
            <a:spcAft>
              <a:spcPct val="15000"/>
            </a:spcAft>
            <a:buChar char="••"/>
          </a:pPr>
          <a:r>
            <a:rPr kumimoji="1" lang="en-US" altLang="ja-JP" sz="1700" kern="1200" dirty="0" smtClean="0">
              <a:latin typeface="M+ 1p" pitchFamily="50" charset="-128"/>
              <a:ea typeface="M+ 1p" pitchFamily="50" charset="-128"/>
              <a:cs typeface="M+ 1p" pitchFamily="50" charset="-128"/>
            </a:rPr>
            <a:t>M</a:t>
          </a:r>
          <a:r>
            <a:rPr kumimoji="1" lang="ja-JP" altLang="en-US" sz="1700" kern="1200" dirty="0" smtClean="0">
              <a:latin typeface="M+ 1p" pitchFamily="50" charset="-128"/>
              <a:ea typeface="M+ 1p" pitchFamily="50" charset="-128"/>
              <a:cs typeface="M+ 1p" pitchFamily="50" charset="-128"/>
            </a:rPr>
            <a:t>目的についての効用関数</a:t>
          </a:r>
          <a14:m xmlns:a14="http://schemas.microsoft.com/office/drawing/2010/main">
            <m:oMath xmlns:m="http://schemas.openxmlformats.org/officeDocument/2006/math">
              <m:r>
                <a:rPr kumimoji="1" lang="en-US" altLang="ja-JP" sz="1700" b="0" i="1" kern="1200" smtClean="0">
                  <a:latin typeface="Cambria Math"/>
                  <a:ea typeface="M+ 1p" pitchFamily="50" charset="-128"/>
                  <a:cs typeface="M+ 1p" pitchFamily="50" charset="-128"/>
                </a:rPr>
                <m:t>𝑈</m:t>
              </m:r>
              <m:r>
                <a:rPr kumimoji="1" lang="en-US" altLang="ja-JP" sz="1700" b="0" i="1" kern="1200" smtClean="0">
                  <a:latin typeface="Cambria Math"/>
                  <a:ea typeface="M+ 1p" pitchFamily="50" charset="-128"/>
                  <a:cs typeface="M+ 1p" pitchFamily="50" charset="-128"/>
                </a:rPr>
                <m:t>:</m:t>
              </m:r>
              <m:sSup>
                <m:sSupPr>
                  <m:ctrlPr>
                    <a:rPr kumimoji="1" lang="en-US" altLang="ja-JP" sz="1700" b="0" i="1" kern="1200" smtClean="0">
                      <a:latin typeface="Cambria Math"/>
                      <a:ea typeface="M+ 1p" pitchFamily="50" charset="-128"/>
                      <a:cs typeface="M+ 1p" pitchFamily="50" charset="-128"/>
                    </a:rPr>
                  </m:ctrlPr>
                </m:sSupPr>
                <m:e>
                  <m:r>
                    <a:rPr kumimoji="1" lang="en-US" altLang="ja-JP" sz="1700" b="1" i="1" kern="1200" smtClean="0">
                      <a:latin typeface="Cambria Math"/>
                      <a:ea typeface="M+ 1p" pitchFamily="50" charset="-128"/>
                      <a:cs typeface="M+ 1p" pitchFamily="50" charset="-128"/>
                    </a:rPr>
                    <m:t>𝑹</m:t>
                  </m:r>
                </m:e>
                <m:sup>
                  <m:r>
                    <a:rPr kumimoji="1" lang="en-US" altLang="ja-JP" sz="1700" b="0" i="1" kern="1200" smtClean="0">
                      <a:latin typeface="Cambria Math"/>
                      <a:ea typeface="M+ 1p" pitchFamily="50" charset="-128"/>
                      <a:cs typeface="M+ 1p" pitchFamily="50" charset="-128"/>
                    </a:rPr>
                    <m:t>𝑀</m:t>
                  </m:r>
                </m:sup>
              </m:sSup>
              <m:r>
                <a:rPr kumimoji="1" lang="en-US" altLang="ja-JP" sz="1700" b="0" i="1" kern="1200" smtClean="0">
                  <a:latin typeface="Cambria Math"/>
                  <a:ea typeface="Cambria Math"/>
                  <a:cs typeface="M+ 1p" pitchFamily="50" charset="-128"/>
                </a:rPr>
                <m:t>→</m:t>
              </m:r>
              <m:r>
                <a:rPr kumimoji="1" lang="en-US" altLang="ja-JP" sz="1700" b="1" i="1" kern="1200" smtClean="0">
                  <a:latin typeface="Cambria Math"/>
                  <a:ea typeface="Cambria Math"/>
                  <a:cs typeface="M+ 1p" pitchFamily="50" charset="-128"/>
                </a:rPr>
                <m:t>𝑹</m:t>
              </m:r>
            </m:oMath>
          </a14:m>
          <a:r>
            <a:rPr kumimoji="1" lang="ja-JP" altLang="en-US" sz="1700" kern="1200" dirty="0" smtClean="0">
              <a:latin typeface="M+ 1p" pitchFamily="50" charset="-128"/>
              <a:ea typeface="M+ 1p" pitchFamily="50" charset="-128"/>
              <a:cs typeface="M+ 1p" pitchFamily="50" charset="-128"/>
            </a:rPr>
            <a:t>を使用</a:t>
          </a:r>
          <a:endParaRPr kumimoji="1" lang="ja-JP" altLang="en-US" sz="1700" kern="1200" dirty="0">
            <a:latin typeface="M+ 1p" pitchFamily="50" charset="-128"/>
            <a:ea typeface="M+ 1p" pitchFamily="50" charset="-128"/>
            <a:cs typeface="M+ 1p" pitchFamily="50" charset="-128"/>
          </a:endParaRPr>
        </a:p>
        <a:p>
          <a:pPr marL="171450" lvl="1" indent="-171450" algn="l" defTabSz="755650" rtl="0">
            <a:lnSpc>
              <a:spcPct val="90000"/>
            </a:lnSpc>
            <a:spcBef>
              <a:spcPct val="0"/>
            </a:spcBef>
            <a:spcAft>
              <a:spcPct val="15000"/>
            </a:spcAft>
            <a:buChar char="••"/>
          </a:pPr>
          <a:r>
            <a:rPr kumimoji="1" lang="ja-JP" altLang="en-US" sz="1700" kern="1200" dirty="0" smtClean="0">
              <a:latin typeface="M+ 1p" pitchFamily="50" charset="-128"/>
              <a:ea typeface="M+ 1p" pitchFamily="50" charset="-128"/>
              <a:cs typeface="M+ 1p" pitchFamily="50" charset="-128"/>
            </a:rPr>
            <a:t>効用関数は全体の実行可能領域に対し有効である必要</a:t>
          </a:r>
          <a:endParaRPr kumimoji="1" lang="ja-JP" altLang="en-US" sz="1700" kern="1200" dirty="0">
            <a:latin typeface="M+ 1p" pitchFamily="50" charset="-128"/>
            <a:ea typeface="M+ 1p" pitchFamily="50" charset="-128"/>
            <a:cs typeface="M+ 1p" pitchFamily="50" charset="-128"/>
          </a:endParaRPr>
        </a:p>
        <a:p>
          <a:pPr marL="171450" lvl="1" indent="-171450" algn="l" defTabSz="755650" rtl="0">
            <a:lnSpc>
              <a:spcPct val="90000"/>
            </a:lnSpc>
            <a:spcBef>
              <a:spcPct val="0"/>
            </a:spcBef>
            <a:spcAft>
              <a:spcPct val="15000"/>
            </a:spcAft>
            <a:buChar char="••"/>
          </a:pPr>
          <a14:m xmlns:a14="http://schemas.microsoft.com/office/drawing/2010/main">
            <m:oMath xmlns:m="http://schemas.openxmlformats.org/officeDocument/2006/math">
              <m:r>
                <a:rPr kumimoji="1" lang="en-US" altLang="ja-JP" sz="1700" b="0" i="1" kern="1200" smtClean="0">
                  <a:latin typeface="Cambria Math"/>
                  <a:ea typeface="M+ 1p" pitchFamily="50" charset="-128"/>
                  <a:cs typeface="M+ 1p" pitchFamily="50" charset="-128"/>
                </a:rPr>
                <m:t>𝑈</m:t>
              </m:r>
              <m:d>
                <m:dPr>
                  <m:ctrlPr>
                    <a:rPr kumimoji="1" lang="en-US" altLang="ja-JP" sz="1700" b="0" i="1" kern="1200" smtClean="0">
                      <a:latin typeface="Cambria Math"/>
                      <a:ea typeface="M+ 1p" pitchFamily="50" charset="-128"/>
                      <a:cs typeface="M+ 1p" pitchFamily="50" charset="-128"/>
                    </a:rPr>
                  </m:ctrlPr>
                </m:dPr>
                <m:e>
                  <m:r>
                    <a:rPr kumimoji="1" lang="en-US" altLang="ja-JP" sz="1700" b="0" i="1" kern="1200" smtClean="0">
                      <a:latin typeface="Cambria Math"/>
                      <a:ea typeface="M+ 1p" pitchFamily="50" charset="-128"/>
                      <a:cs typeface="M+ 1p" pitchFamily="50" charset="-128"/>
                    </a:rPr>
                    <m:t>𝑓</m:t>
                  </m:r>
                  <m:d>
                    <m:dPr>
                      <m:ctrlPr>
                        <a:rPr kumimoji="1" lang="en-US" altLang="ja-JP" sz="1700" b="0" i="1" kern="1200" smtClean="0">
                          <a:latin typeface="Cambria Math"/>
                          <a:ea typeface="M+ 1p" pitchFamily="50" charset="-128"/>
                          <a:cs typeface="M+ 1p" pitchFamily="50" charset="-128"/>
                        </a:rPr>
                      </m:ctrlPr>
                    </m:dPr>
                    <m:e>
                      <m:sSub>
                        <m:sSubPr>
                          <m:ctrlPr>
                            <a:rPr kumimoji="1" lang="en-US" altLang="ja-JP" sz="1700" b="0" i="1" kern="1200" smtClean="0">
                              <a:latin typeface="Cambria Math"/>
                              <a:ea typeface="M+ 1p" pitchFamily="50" charset="-128"/>
                              <a:cs typeface="M+ 1p" pitchFamily="50" charset="-128"/>
                            </a:rPr>
                          </m:ctrlPr>
                        </m:sSubPr>
                        <m:e>
                          <m:r>
                            <a:rPr kumimoji="1" lang="en-US" altLang="ja-JP" sz="1700" b="0" i="1" kern="1200" smtClean="0">
                              <a:latin typeface="Cambria Math"/>
                              <a:ea typeface="M+ 1p" pitchFamily="50" charset="-128"/>
                              <a:cs typeface="M+ 1p" pitchFamily="50" charset="-128"/>
                            </a:rPr>
                            <m:t>𝑥</m:t>
                          </m:r>
                        </m:e>
                        <m:sub>
                          <m:r>
                            <a:rPr kumimoji="1" lang="en-US" altLang="ja-JP" sz="1700" b="0" i="1" kern="1200" smtClean="0">
                              <a:latin typeface="Cambria Math"/>
                              <a:ea typeface="M+ 1p" pitchFamily="50" charset="-128"/>
                              <a:cs typeface="M+ 1p" pitchFamily="50" charset="-128"/>
                            </a:rPr>
                            <m:t>𝑖</m:t>
                          </m:r>
                        </m:sub>
                      </m:sSub>
                    </m:e>
                  </m:d>
                </m:e>
              </m:d>
              <m:r>
                <a:rPr kumimoji="1" lang="en-US" altLang="ja-JP" sz="1700" b="0" i="1" kern="1200" smtClean="0">
                  <a:latin typeface="Cambria Math"/>
                  <a:ea typeface="Cambria Math"/>
                  <a:cs typeface="M+ 1p" pitchFamily="50" charset="-128"/>
                </a:rPr>
                <m:t>&gt;</m:t>
              </m:r>
              <m:r>
                <a:rPr kumimoji="1" lang="en-US" altLang="ja-JP" sz="1700" b="0" i="1" kern="1200" smtClean="0">
                  <a:latin typeface="Cambria Math"/>
                  <a:ea typeface="M+ 1p" pitchFamily="50" charset="-128"/>
                  <a:cs typeface="M+ 1p" pitchFamily="50" charset="-128"/>
                </a:rPr>
                <m:t>𝑈</m:t>
              </m:r>
              <m:d>
                <m:dPr>
                  <m:ctrlPr>
                    <a:rPr kumimoji="1" lang="en-US" altLang="ja-JP" sz="1700" b="0" i="1" kern="1200" smtClean="0">
                      <a:latin typeface="Cambria Math"/>
                      <a:ea typeface="M+ 1p" pitchFamily="50" charset="-128"/>
                      <a:cs typeface="M+ 1p" pitchFamily="50" charset="-128"/>
                    </a:rPr>
                  </m:ctrlPr>
                </m:dPr>
                <m:e>
                  <m:r>
                    <a:rPr kumimoji="1" lang="en-US" altLang="ja-JP" sz="1700" b="0" i="1" kern="1200" smtClean="0">
                      <a:latin typeface="Cambria Math"/>
                      <a:ea typeface="M+ 1p" pitchFamily="50" charset="-128"/>
                      <a:cs typeface="M+ 1p" pitchFamily="50" charset="-128"/>
                    </a:rPr>
                    <m:t>𝑓</m:t>
                  </m:r>
                  <m:d>
                    <m:dPr>
                      <m:ctrlPr>
                        <a:rPr kumimoji="1" lang="en-US" altLang="ja-JP" sz="1700" b="0" i="1" kern="1200" smtClean="0">
                          <a:latin typeface="Cambria Math"/>
                          <a:ea typeface="M+ 1p" pitchFamily="50" charset="-128"/>
                          <a:cs typeface="M+ 1p" pitchFamily="50" charset="-128"/>
                        </a:rPr>
                      </m:ctrlPr>
                    </m:dPr>
                    <m:e>
                      <m:sSub>
                        <m:sSubPr>
                          <m:ctrlPr>
                            <a:rPr kumimoji="1" lang="en-US" altLang="ja-JP" sz="1700" b="0" i="1" kern="1200" smtClean="0">
                              <a:latin typeface="Cambria Math"/>
                              <a:ea typeface="M+ 1p" pitchFamily="50" charset="-128"/>
                              <a:cs typeface="M+ 1p" pitchFamily="50" charset="-128"/>
                            </a:rPr>
                          </m:ctrlPr>
                        </m:sSubPr>
                        <m:e>
                          <m:r>
                            <a:rPr kumimoji="1" lang="en-US" altLang="ja-JP" sz="1700" b="0" i="1" kern="1200" smtClean="0">
                              <a:latin typeface="Cambria Math"/>
                              <a:ea typeface="M+ 1p" pitchFamily="50" charset="-128"/>
                              <a:cs typeface="M+ 1p" pitchFamily="50" charset="-128"/>
                            </a:rPr>
                            <m:t>𝑥</m:t>
                          </m:r>
                        </m:e>
                        <m:sub>
                          <m:r>
                            <a:rPr kumimoji="1" lang="en-US" altLang="ja-JP" sz="1700" b="0" i="1" kern="1200" smtClean="0">
                              <a:latin typeface="Cambria Math"/>
                              <a:ea typeface="M+ 1p" pitchFamily="50" charset="-128"/>
                              <a:cs typeface="M+ 1p" pitchFamily="50" charset="-128"/>
                            </a:rPr>
                            <m:t>𝑗</m:t>
                          </m:r>
                        </m:sub>
                      </m:sSub>
                    </m:e>
                  </m:d>
                </m:e>
              </m:d>
            </m:oMath>
          </a14:m>
          <a:r>
            <a:rPr kumimoji="1" lang="ja-JP" altLang="en-US" sz="1700" kern="1200" dirty="0" smtClean="0">
              <a:latin typeface="M+ 1p" pitchFamily="50" charset="-128"/>
              <a:ea typeface="M+ 1p" pitchFamily="50" charset="-128"/>
              <a:cs typeface="M+ 1p" pitchFamily="50" charset="-128"/>
            </a:rPr>
            <a:t>の関係がある時、</a:t>
          </a:r>
          <a:r>
            <a:rPr kumimoji="1" lang="en-US" altLang="ja-JP" sz="1700" i="1" kern="1200" dirty="0" smtClean="0">
              <a:latin typeface="Times New Roman" pitchFamily="18" charset="0"/>
              <a:ea typeface="Cambria Math" pitchFamily="18" charset="0"/>
              <a:cs typeface="Times New Roman" pitchFamily="18" charset="0"/>
            </a:rPr>
            <a:t>i</a:t>
          </a:r>
          <a:r>
            <a:rPr kumimoji="1" lang="ja-JP" altLang="en-US" sz="1700" kern="1200" dirty="0" smtClean="0">
              <a:latin typeface="M+ 1p" pitchFamily="50" charset="-128"/>
              <a:ea typeface="M+ 1p" pitchFamily="50" charset="-128"/>
              <a:cs typeface="M+ 1p" pitchFamily="50" charset="-128"/>
            </a:rPr>
            <a:t>の解が優れている</a:t>
          </a:r>
          <a:endParaRPr kumimoji="1" lang="ja-JP" altLang="en-US" sz="1700" kern="1200" dirty="0">
            <a:latin typeface="M+ 1p" pitchFamily="50" charset="-128"/>
            <a:ea typeface="M+ 1p" pitchFamily="50" charset="-128"/>
            <a:cs typeface="M+ 1p" pitchFamily="50" charset="-128"/>
          </a:endParaRPr>
        </a:p>
      </dsp:txBody>
      <dsp:txXfrm>
        <a:off x="0" y="162746"/>
        <a:ext cx="8194472" cy="1552950"/>
      </dsp:txXfrm>
    </dsp:sp>
    <dsp:sp modelId="{645BBFC3-516E-47D1-A4AB-DFE1621AF8BF}">
      <dsp:nvSpPr>
        <dsp:cNvPr id="0" name=""/>
        <dsp:cNvSpPr/>
      </dsp:nvSpPr>
      <dsp:spPr>
        <a:xfrm>
          <a:off x="160328" y="0"/>
          <a:ext cx="1125945" cy="390556"/>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6812" tIns="0" rIns="216812" bIns="0" numCol="1" spcCol="1270" anchor="ctr" anchorCtr="0">
          <a:noAutofit/>
        </a:bodyPr>
        <a:lstStyle/>
        <a:p>
          <a:pPr lvl="0" algn="l" defTabSz="755650">
            <a:lnSpc>
              <a:spcPct val="90000"/>
            </a:lnSpc>
            <a:spcBef>
              <a:spcPct val="0"/>
            </a:spcBef>
            <a:spcAft>
              <a:spcPct val="35000"/>
            </a:spcAft>
          </a:pPr>
          <a:r>
            <a:rPr kumimoji="1" lang="en-US" altLang="ja-JP" sz="1700" kern="1200" dirty="0" smtClean="0">
              <a:latin typeface="M+ 1p" pitchFamily="50" charset="-128"/>
              <a:ea typeface="M+ 1p" pitchFamily="50" charset="-128"/>
              <a:cs typeface="M+ 1p" pitchFamily="50" charset="-128"/>
            </a:rPr>
            <a:t>Idea</a:t>
          </a:r>
          <a:endParaRPr kumimoji="1" lang="ja-JP" altLang="en-US" sz="1700" kern="1200" dirty="0">
            <a:latin typeface="M+ 1p" pitchFamily="50" charset="-128"/>
            <a:ea typeface="M+ 1p" pitchFamily="50" charset="-128"/>
            <a:cs typeface="M+ 1p" pitchFamily="50" charset="-128"/>
          </a:endParaRPr>
        </a:p>
      </dsp:txBody>
      <dsp:txXfrm>
        <a:off x="179393" y="19065"/>
        <a:ext cx="1087815" cy="35242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37404" cy="49553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39652" y="0"/>
            <a:ext cx="2937404" cy="495538"/>
          </a:xfrm>
          <a:prstGeom prst="rect">
            <a:avLst/>
          </a:prstGeom>
        </p:spPr>
        <p:txBody>
          <a:bodyPr vert="horz" lIns="91440" tIns="45720" rIns="91440" bIns="45720" rtlCol="0"/>
          <a:lstStyle>
            <a:lvl1pPr algn="r">
              <a:defRPr sz="1200"/>
            </a:lvl1pPr>
          </a:lstStyle>
          <a:p>
            <a:fld id="{83F7D864-492A-43A0-8D5E-0FC3FB8C607D}" type="datetimeFigureOut">
              <a:rPr kumimoji="1" lang="ja-JP" altLang="en-US" smtClean="0"/>
              <a:t>2010/12/21</a:t>
            </a:fld>
            <a:endParaRPr kumimoji="1" lang="ja-JP" altLang="en-US"/>
          </a:p>
        </p:txBody>
      </p:sp>
      <p:sp>
        <p:nvSpPr>
          <p:cNvPr id="4" name="スライド イメージ プレースホルダー 3"/>
          <p:cNvSpPr>
            <a:spLocks noGrp="1" noRot="1" noChangeAspect="1"/>
          </p:cNvSpPr>
          <p:nvPr>
            <p:ph type="sldImg" idx="2"/>
          </p:nvPr>
        </p:nvSpPr>
        <p:spPr>
          <a:xfrm>
            <a:off x="912813" y="742950"/>
            <a:ext cx="4953000" cy="371633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7863" y="4707613"/>
            <a:ext cx="5422900" cy="4459843"/>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13505"/>
            <a:ext cx="2937404" cy="49553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39652" y="9413505"/>
            <a:ext cx="2937404" cy="495538"/>
          </a:xfrm>
          <a:prstGeom prst="rect">
            <a:avLst/>
          </a:prstGeom>
        </p:spPr>
        <p:txBody>
          <a:bodyPr vert="horz" lIns="91440" tIns="45720" rIns="91440" bIns="45720" rtlCol="0" anchor="b"/>
          <a:lstStyle>
            <a:lvl1pPr algn="r">
              <a:defRPr sz="1200"/>
            </a:lvl1pPr>
          </a:lstStyle>
          <a:p>
            <a:fld id="{77B4A2B9-3F2A-42A4-AE16-8018C323A3D0}" type="slidenum">
              <a:rPr kumimoji="1" lang="ja-JP" altLang="en-US" smtClean="0"/>
              <a:t>‹#›</a:t>
            </a:fld>
            <a:endParaRPr kumimoji="1" lang="ja-JP" altLang="en-US"/>
          </a:p>
        </p:txBody>
      </p:sp>
    </p:spTree>
    <p:extLst>
      <p:ext uri="{BB962C8B-B14F-4D97-AF65-F5344CB8AC3E}">
        <p14:creationId xmlns:p14="http://schemas.microsoft.com/office/powerpoint/2010/main" val="35500700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orsj.or.jp/~wiki/wiki/index.php/%E5%AF%BE%E8%A9%B1%E5%9E%8B%E8%A7%A3%E6%B3%95_(%E5%A4%9A%E7%9B%AE%E7%9A%84%E8%A8%88%E7%94%BB%E3%81%AB%E3%81%8A%E3%81%91%E3%82%8B)"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a:t>
            </a:fld>
            <a:endParaRPr kumimoji="1" lang="ja-JP" altLang="en-US" dirty="0"/>
          </a:p>
        </p:txBody>
      </p:sp>
    </p:spTree>
    <p:extLst>
      <p:ext uri="{BB962C8B-B14F-4D97-AF65-F5344CB8AC3E}">
        <p14:creationId xmlns:p14="http://schemas.microsoft.com/office/powerpoint/2010/main" val="4050338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10</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11</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12</a:t>
            </a:fld>
            <a:endParaRPr kumimoji="1" lang="ja-JP" altLang="en-US"/>
          </a:p>
        </p:txBody>
      </p:sp>
    </p:spTree>
    <p:extLst>
      <p:ext uri="{BB962C8B-B14F-4D97-AF65-F5344CB8AC3E}">
        <p14:creationId xmlns:p14="http://schemas.microsoft.com/office/powerpoint/2010/main" val="3559312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まず</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最初のアプローチは特に目的関数の数が少ない</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例えば２目的の</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場合や</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実行可能解が比較的少数の有限個しか存在しないような場合であれば</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有効となる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実際にパレート最適解を求めるには</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もとの多目的計画問題を何らかのパラメータを含む通常の数理計画問題に変換するスカラー化を行う</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この方法として代表的なものは今まで見てきた手法である。</a:t>
            </a:r>
            <a:endParaRPr kumimoji="1" lang="en-US" altLang="ja-JP" dirty="0" smtClean="0"/>
          </a:p>
          <a:p>
            <a:endParaRPr kumimoji="1" lang="en-US" altLang="ja-JP" dirty="0" smtClean="0"/>
          </a:p>
          <a:p>
            <a:r>
              <a:rPr kumimoji="1" lang="ja-JP" altLang="en-US" sz="1200" b="0" i="0" kern="1200" dirty="0" smtClean="0">
                <a:solidFill>
                  <a:schemeClr val="tx1"/>
                </a:solidFill>
                <a:effectLst/>
                <a:latin typeface="+mn-lt"/>
                <a:ea typeface="+mn-ea"/>
                <a:cs typeface="+mn-cs"/>
              </a:rPr>
              <a:t>次に２番目のアプローチの価値関数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効用関数</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の同定については</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多属性効用理論がよく知られている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この際大切なことは</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目的関数間の独立性が十分確保されていることである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詳細については </a:t>
            </a:r>
            <a:r>
              <a:rPr kumimoji="1" lang="en-US" altLang="ja-JP" sz="1200" b="0" i="0" kern="1200" dirty="0" smtClean="0">
                <a:solidFill>
                  <a:schemeClr val="tx1"/>
                </a:solidFill>
                <a:effectLst/>
                <a:latin typeface="+mn-lt"/>
                <a:ea typeface="+mn-ea"/>
                <a:cs typeface="+mn-cs"/>
              </a:rPr>
              <a:t>[4] </a:t>
            </a:r>
            <a:r>
              <a:rPr kumimoji="1" lang="ja-JP" altLang="en-US" sz="1200" b="0" i="0" kern="1200" dirty="0" smtClean="0">
                <a:solidFill>
                  <a:schemeClr val="tx1"/>
                </a:solidFill>
                <a:effectLst/>
                <a:latin typeface="+mn-lt"/>
                <a:ea typeface="+mn-ea"/>
                <a:cs typeface="+mn-cs"/>
              </a:rPr>
              <a:t>に詳しい</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なお</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上に挙げた加重和目的関数やノルム関数を効用関数として想定し</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そのパラメータを同定するのも</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このアプローチの簡略版と考えられる</a:t>
            </a:r>
            <a:r>
              <a:rPr kumimoji="1" lang="en-US" altLang="ja-JP" sz="1200" b="0" i="0" kern="1200" dirty="0" smtClean="0">
                <a:solidFill>
                  <a:schemeClr val="tx1"/>
                </a:solidFill>
                <a:effectLst/>
                <a:latin typeface="+mn-lt"/>
                <a:ea typeface="+mn-ea"/>
                <a:cs typeface="+mn-cs"/>
              </a:rPr>
              <a:t>.</a:t>
            </a: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　最後のアプローチが</a:t>
            </a:r>
            <a:r>
              <a:rPr kumimoji="1" lang="ja-JP" altLang="en-US" sz="1200" b="0" i="0" u="none" strike="noStrike" kern="1200" dirty="0" smtClean="0">
                <a:solidFill>
                  <a:schemeClr val="tx1"/>
                </a:solidFill>
                <a:effectLst/>
                <a:latin typeface="+mn-lt"/>
                <a:ea typeface="+mn-ea"/>
                <a:cs typeface="+mn-cs"/>
                <a:hlinkClick r:id="rId3" tooltip="対話型解法 (多目的計画における)"/>
              </a:rPr>
              <a:t>対話型解法</a:t>
            </a:r>
            <a:r>
              <a:rPr kumimoji="1" lang="ja-JP" altLang="en-US" sz="1200" b="0" i="0" kern="1200" dirty="0" smtClean="0">
                <a:solidFill>
                  <a:schemeClr val="tx1"/>
                </a:solidFill>
                <a:effectLst/>
                <a:latin typeface="+mn-lt"/>
                <a:ea typeface="+mn-ea"/>
                <a:cs typeface="+mn-cs"/>
              </a:rPr>
              <a:t>とよばれているもので</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コンピュータによる候補解の算出と意思決定者による選好情報の提示を交互に繰り返していくことにより</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選好解を探索する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両者の情報交換の仕方によって</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いくつもの方法が考えられているが</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人間が関わっているだけに</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ヒューマンフレンドリーな方法であることが望まれる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現在までに提案された主な対話型解法については </a:t>
            </a:r>
            <a:r>
              <a:rPr kumimoji="1" lang="en-US" altLang="ja-JP" sz="1200" b="0" i="0" kern="1200" dirty="0" smtClean="0">
                <a:solidFill>
                  <a:schemeClr val="tx1"/>
                </a:solidFill>
                <a:effectLst/>
                <a:latin typeface="+mn-lt"/>
                <a:ea typeface="+mn-ea"/>
                <a:cs typeface="+mn-cs"/>
              </a:rPr>
              <a:t>[2]</a:t>
            </a:r>
            <a:r>
              <a:rPr kumimoji="1" lang="ja-JP" altLang="en-US" sz="1200" b="0" i="0" kern="1200" dirty="0" smtClean="0">
                <a:solidFill>
                  <a:schemeClr val="tx1"/>
                </a:solidFill>
                <a:effectLst/>
                <a:latin typeface="+mn-lt"/>
                <a:ea typeface="+mn-ea"/>
                <a:cs typeface="+mn-cs"/>
              </a:rPr>
              <a:t>に詳しい</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日本語では </a:t>
            </a:r>
            <a:r>
              <a:rPr kumimoji="1" lang="en-US" altLang="ja-JP" sz="1200" b="0" i="0" kern="1200" dirty="0" smtClean="0">
                <a:solidFill>
                  <a:schemeClr val="tx1"/>
                </a:solidFill>
                <a:effectLst/>
                <a:latin typeface="+mn-lt"/>
                <a:ea typeface="+mn-ea"/>
                <a:cs typeface="+mn-cs"/>
              </a:rPr>
              <a:t>[3]</a:t>
            </a:r>
            <a:r>
              <a:rPr kumimoji="1" lang="ja-JP" altLang="en-US" sz="1200" b="0" i="0" kern="1200" dirty="0" smtClean="0">
                <a:solidFill>
                  <a:schemeClr val="tx1"/>
                </a:solidFill>
                <a:effectLst/>
                <a:latin typeface="+mn-lt"/>
                <a:ea typeface="+mn-ea"/>
                <a:cs typeface="+mn-cs"/>
              </a:rPr>
              <a:t>に希求水準法を中心とした説明がある</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さらには</a:t>
            </a:r>
            <a:r>
              <a:rPr kumimoji="1" lang="en-US" altLang="ja-JP" sz="1200" b="0" i="0" kern="1200" dirty="0" smtClean="0">
                <a:solidFill>
                  <a:schemeClr val="tx1"/>
                </a:solidFill>
                <a:effectLst/>
                <a:latin typeface="+mn-lt"/>
                <a:ea typeface="+mn-ea"/>
                <a:cs typeface="+mn-cs"/>
              </a:rPr>
              <a:t>,</a:t>
            </a:r>
            <a:r>
              <a:rPr kumimoji="1" lang="ja-JP" altLang="en-US" sz="1200" b="0" i="0" kern="1200" dirty="0" smtClean="0">
                <a:solidFill>
                  <a:schemeClr val="tx1"/>
                </a:solidFill>
                <a:effectLst/>
                <a:latin typeface="+mn-lt"/>
                <a:ea typeface="+mn-ea"/>
                <a:cs typeface="+mn-cs"/>
              </a:rPr>
              <a:t>まだ研究が進んでいないが</a:t>
            </a:r>
            <a:r>
              <a:rPr kumimoji="1" lang="en-US" altLang="ja-JP" sz="1200" b="0" i="0" kern="1200" dirty="0" smtClean="0">
                <a:solidFill>
                  <a:schemeClr val="tx1"/>
                </a:solidFill>
                <a:effectLst/>
                <a:latin typeface="+mn-lt"/>
                <a:ea typeface="+mn-ea"/>
                <a:cs typeface="+mn-cs"/>
              </a:rPr>
              <a:t>, DEA</a:t>
            </a:r>
            <a:r>
              <a:rPr kumimoji="1" lang="ja-JP" altLang="en-US" sz="1200" b="0" i="0" kern="1200" dirty="0" smtClean="0">
                <a:solidFill>
                  <a:schemeClr val="tx1"/>
                </a:solidFill>
                <a:effectLst/>
                <a:latin typeface="+mn-lt"/>
                <a:ea typeface="+mn-ea"/>
                <a:cs typeface="+mn-cs"/>
              </a:rPr>
              <a:t>を応用して</a:t>
            </a:r>
            <a:r>
              <a:rPr kumimoji="1" lang="en-US" altLang="ja-JP" sz="1200" b="0" i="0" kern="1200" dirty="0" smtClean="0">
                <a:solidFill>
                  <a:schemeClr val="tx1"/>
                </a:solidFill>
                <a:effectLst/>
                <a:latin typeface="+mn-lt"/>
                <a:ea typeface="+mn-ea"/>
                <a:cs typeface="+mn-cs"/>
              </a:rPr>
              <a:t>, </a:t>
            </a:r>
            <a:r>
              <a:rPr kumimoji="1" lang="ja-JP" altLang="en-US" sz="1200" b="0" i="0" kern="1200" dirty="0" smtClean="0">
                <a:solidFill>
                  <a:schemeClr val="tx1"/>
                </a:solidFill>
                <a:effectLst/>
                <a:latin typeface="+mn-lt"/>
                <a:ea typeface="+mn-ea"/>
                <a:cs typeface="+mn-cs"/>
              </a:rPr>
              <a:t>選好解を選ぶ方法も考えられている</a:t>
            </a:r>
            <a:r>
              <a:rPr kumimoji="1" lang="en-US" altLang="ja-JP" sz="1200" b="0" i="0" kern="1200" dirty="0" smtClean="0">
                <a:solidFill>
                  <a:schemeClr val="tx1"/>
                </a:solidFill>
                <a:effectLst/>
                <a:latin typeface="+mn-lt"/>
                <a:ea typeface="+mn-ea"/>
                <a:cs typeface="+mn-cs"/>
              </a:rPr>
              <a:t>.</a:t>
            </a:r>
          </a:p>
          <a:p>
            <a:r>
              <a:rPr lang="ja-JP" altLang="en-US" dirty="0" smtClean="0"/>
              <a:t/>
            </a:r>
            <a:br>
              <a:rPr lang="ja-JP" altLang="en-US" dirty="0" smtClean="0"/>
            </a:br>
            <a:endParaRPr kumimoji="1" lang="ja-JP" altLang="en-US" dirty="0"/>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13</a:t>
            </a:fld>
            <a:endParaRPr kumimoji="1" lang="ja-JP" altLang="en-US"/>
          </a:p>
        </p:txBody>
      </p:sp>
    </p:spTree>
    <p:extLst>
      <p:ext uri="{BB962C8B-B14F-4D97-AF65-F5344CB8AC3E}">
        <p14:creationId xmlns:p14="http://schemas.microsoft.com/office/powerpoint/2010/main" val="355931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14</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15</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16</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2</a:t>
            </a:fld>
            <a:endParaRPr kumimoji="1" lang="ja-JP" altLang="en-US" dirty="0"/>
          </a:p>
        </p:txBody>
      </p:sp>
    </p:spTree>
    <p:extLst>
      <p:ext uri="{BB962C8B-B14F-4D97-AF65-F5344CB8AC3E}">
        <p14:creationId xmlns:p14="http://schemas.microsoft.com/office/powerpoint/2010/main" val="2439250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3</a:t>
            </a:fld>
            <a:endParaRPr kumimoji="1" lang="ja-JP" altLang="en-US"/>
          </a:p>
        </p:txBody>
      </p:sp>
    </p:spTree>
    <p:extLst>
      <p:ext uri="{BB962C8B-B14F-4D97-AF65-F5344CB8AC3E}">
        <p14:creationId xmlns:p14="http://schemas.microsoft.com/office/powerpoint/2010/main" val="386836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4</a:t>
            </a:fld>
            <a:endParaRPr kumimoji="1" lang="ja-JP" altLang="en-US"/>
          </a:p>
        </p:txBody>
      </p:sp>
    </p:spTree>
    <p:extLst>
      <p:ext uri="{BB962C8B-B14F-4D97-AF65-F5344CB8AC3E}">
        <p14:creationId xmlns:p14="http://schemas.microsoft.com/office/powerpoint/2010/main" val="4114900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5</a:t>
            </a:fld>
            <a:endParaRPr kumimoji="1" lang="ja-JP" altLang="en-US"/>
          </a:p>
        </p:txBody>
      </p:sp>
    </p:spTree>
    <p:extLst>
      <p:ext uri="{BB962C8B-B14F-4D97-AF65-F5344CB8AC3E}">
        <p14:creationId xmlns:p14="http://schemas.microsoft.com/office/powerpoint/2010/main" val="237031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6</a:t>
            </a:fld>
            <a:endParaRPr kumimoji="1" lang="ja-JP" altLang="en-US"/>
          </a:p>
        </p:txBody>
      </p:sp>
    </p:spTree>
    <p:extLst>
      <p:ext uri="{BB962C8B-B14F-4D97-AF65-F5344CB8AC3E}">
        <p14:creationId xmlns:p14="http://schemas.microsoft.com/office/powerpoint/2010/main" val="411324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7</a:t>
            </a:fld>
            <a:endParaRPr kumimoji="1" lang="ja-JP" altLang="en-US"/>
          </a:p>
        </p:txBody>
      </p:sp>
    </p:spTree>
    <p:extLst>
      <p:ext uri="{BB962C8B-B14F-4D97-AF65-F5344CB8AC3E}">
        <p14:creationId xmlns:p14="http://schemas.microsoft.com/office/powerpoint/2010/main" val="2818105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8</a:t>
            </a:fld>
            <a:endParaRPr kumimoji="1" lang="ja-JP" altLang="en-US"/>
          </a:p>
        </p:txBody>
      </p:sp>
    </p:spTree>
    <p:extLst>
      <p:ext uri="{BB962C8B-B14F-4D97-AF65-F5344CB8AC3E}">
        <p14:creationId xmlns:p14="http://schemas.microsoft.com/office/powerpoint/2010/main" val="4113244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77B4A2B9-3F2A-42A4-AE16-8018C323A3D0}" type="slidenum">
              <a:rPr kumimoji="1" lang="ja-JP" altLang="en-US" smtClean="0"/>
              <a:t>9</a:t>
            </a:fld>
            <a:endParaRPr kumimoji="1" lang="ja-JP" altLang="en-US"/>
          </a:p>
        </p:txBody>
      </p:sp>
    </p:spTree>
    <p:extLst>
      <p:ext uri="{BB962C8B-B14F-4D97-AF65-F5344CB8AC3E}">
        <p14:creationId xmlns:p14="http://schemas.microsoft.com/office/powerpoint/2010/main" val="24392508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bg1"/>
        </a:solidFill>
        <a:effectLst/>
      </p:bgPr>
    </p:bg>
    <p:spTree>
      <p:nvGrpSpPr>
        <p:cNvPr id="1" name=""/>
        <p:cNvGrpSpPr/>
        <p:nvPr/>
      </p:nvGrpSpPr>
      <p:grpSpPr>
        <a:xfrm>
          <a:off x="0" y="0"/>
          <a:ext cx="0" cy="0"/>
          <a:chOff x="0" y="0"/>
          <a:chExt cx="0" cy="0"/>
        </a:xfrm>
      </p:grpSpPr>
      <p:sp>
        <p:nvSpPr>
          <p:cNvPr id="20" name="正方形/長方形 19"/>
          <p:cNvSpPr/>
          <p:nvPr/>
        </p:nvSpPr>
        <p:spPr>
          <a:xfrm>
            <a:off x="0" y="914400"/>
            <a:ext cx="9144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
        <p:nvSpPr>
          <p:cNvPr id="9" name="Line 10"/>
          <p:cNvSpPr>
            <a:spLocks noChangeShapeType="1"/>
          </p:cNvSpPr>
          <p:nvPr/>
        </p:nvSpPr>
        <p:spPr bwMode="auto">
          <a:xfrm>
            <a:off x="914400" y="0"/>
            <a:ext cx="0" cy="6669360"/>
          </a:xfrm>
          <a:prstGeom prst="line">
            <a:avLst/>
          </a:prstGeom>
          <a:noFill/>
          <a:ln w="9525">
            <a:solidFill>
              <a:srgbClr val="FF9900"/>
            </a:solidFill>
            <a:round/>
            <a:headEnd/>
            <a:tailEnd/>
          </a:ln>
          <a:effectLst/>
        </p:spPr>
        <p:txBody>
          <a:bodyPr/>
          <a:lstStyle/>
          <a:p>
            <a:pPr fontAlgn="auto">
              <a:spcBef>
                <a:spcPts val="0"/>
              </a:spcBef>
              <a:spcAft>
                <a:spcPts val="0"/>
              </a:spcAft>
              <a:defRPr/>
            </a:pPr>
            <a:endParaRPr lang="ja-JP" altLang="en-US" dirty="0">
              <a:latin typeface="M+ 1p" pitchFamily="50" charset="-128"/>
              <a:ea typeface="M+ 1p" pitchFamily="50" charset="-128"/>
              <a:cs typeface="M+ 1p" pitchFamily="50" charset="-128"/>
            </a:endParaRPr>
          </a:p>
        </p:txBody>
      </p:sp>
      <p:sp>
        <p:nvSpPr>
          <p:cNvPr id="4" name="日付プレースホルダー 3"/>
          <p:cNvSpPr>
            <a:spLocks noGrp="1"/>
          </p:cNvSpPr>
          <p:nvPr>
            <p:ph type="dt" sz="half" idx="10"/>
          </p:nvPr>
        </p:nvSpPr>
        <p:spPr>
          <a:noFill/>
        </p:spPr>
        <p:txBody>
          <a:bodyPr/>
          <a:lstStyle>
            <a:lvl1pPr>
              <a:defRPr>
                <a:latin typeface="M+ 1p" pitchFamily="50" charset="-128"/>
                <a:ea typeface="M+ 1p" pitchFamily="50" charset="-128"/>
                <a:cs typeface="M+ 1p" pitchFamily="50" charset="-128"/>
              </a:defRPr>
            </a:lvl1pPr>
          </a:lstStyle>
          <a:p>
            <a:r>
              <a:rPr lang="en-US" altLang="ja-JP" smtClean="0"/>
              <a:t>2010/12/14</a:t>
            </a:r>
            <a:endParaRPr lang="ja-JP" altLang="en-US"/>
          </a:p>
        </p:txBody>
      </p:sp>
      <p:sp>
        <p:nvSpPr>
          <p:cNvPr id="2" name="タイトル 1"/>
          <p:cNvSpPr>
            <a:spLocks noGrp="1"/>
          </p:cNvSpPr>
          <p:nvPr>
            <p:ph type="ctrTitle"/>
          </p:nvPr>
        </p:nvSpPr>
        <p:spPr>
          <a:xfrm>
            <a:off x="685800" y="2130425"/>
            <a:ext cx="7772400" cy="1470025"/>
          </a:xfrm>
        </p:spPr>
        <p:txBody>
          <a:bodyPr/>
          <a:lstStyle>
            <a:lvl1pPr>
              <a:defRPr>
                <a:latin typeface="M+ 1p" pitchFamily="50" charset="-128"/>
                <a:ea typeface="M+ 1p" pitchFamily="50" charset="-128"/>
                <a:cs typeface="M+ 1p" pitchFamily="50" charset="-128"/>
              </a:defRPr>
            </a:lvl1pPr>
          </a:lstStyle>
          <a:p>
            <a:r>
              <a:rPr kumimoji="1" lang="ja-JP" altLang="en-US" smtClean="0"/>
              <a:t>マスター タイトルの書式設定</a:t>
            </a:r>
            <a:endParaRPr kumimoji="1"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M+ 1p" pitchFamily="50" charset="-128"/>
                <a:ea typeface="M+ 1p" pitchFamily="50" charset="-128"/>
                <a:cs typeface="M+ 1p"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5" name="フッター プレースホルダー 4"/>
          <p:cNvSpPr>
            <a:spLocks noGrp="1"/>
          </p:cNvSpPr>
          <p:nvPr>
            <p:ph type="ftr" sz="quarter" idx="11"/>
          </p:nvPr>
        </p:nvSpPr>
        <p:spPr/>
        <p:txBody>
          <a:bodyPr/>
          <a:lstStyle>
            <a:lvl1pPr>
              <a:defRPr>
                <a:latin typeface="M+ 1p" pitchFamily="50" charset="-128"/>
                <a:ea typeface="M+ 1p" pitchFamily="50" charset="-128"/>
                <a:cs typeface="M+ 1p" pitchFamily="50" charset="-128"/>
              </a:defRPr>
            </a:lvl1pPr>
          </a:lstStyle>
          <a:p>
            <a:r>
              <a:rPr lang="en-US" altLang="ja-JP" smtClean="0"/>
              <a:t>Sato &amp; Takadama Lab GA</a:t>
            </a:r>
            <a:r>
              <a:rPr lang="ja-JP" altLang="en-US" smtClean="0"/>
              <a:t> </a:t>
            </a:r>
            <a:r>
              <a:rPr lang="en-US" altLang="ja-JP" smtClean="0"/>
              <a:t>seminar</a:t>
            </a:r>
            <a:endParaRPr lang="ja-JP" altLang="en-US" dirty="0" smtClean="0"/>
          </a:p>
        </p:txBody>
      </p:sp>
      <p:sp>
        <p:nvSpPr>
          <p:cNvPr id="6" name="スライド番号プレースホルダー 5"/>
          <p:cNvSpPr>
            <a:spLocks noGrp="1"/>
          </p:cNvSpPr>
          <p:nvPr>
            <p:ph type="sldNum" sz="quarter" idx="12"/>
          </p:nvPr>
        </p:nvSpPr>
        <p:spPr/>
        <p:txBody>
          <a:bodyPr/>
          <a:lstStyle>
            <a:lvl1pPr>
              <a:defRPr>
                <a:latin typeface="M+ 1p" pitchFamily="50" charset="-128"/>
                <a:ea typeface="M+ 1p" pitchFamily="50" charset="-128"/>
                <a:cs typeface="M+ 1p" pitchFamily="50" charset="-128"/>
              </a:defRPr>
            </a:lvl1pPr>
          </a:lstStyle>
          <a:p>
            <a:fld id="{CB470A67-9D25-4151-BB0E-22C12A63BFCD}" type="slidenum">
              <a:rPr lang="ja-JP" altLang="en-US" smtClean="0"/>
              <a:pPr/>
              <a:t>‹#›</a:t>
            </a:fld>
            <a:endParaRPr lang="ja-JP" altLang="en-US"/>
          </a:p>
        </p:txBody>
      </p:sp>
      <p:sp>
        <p:nvSpPr>
          <p:cNvPr id="7" name="Rectangle 6"/>
          <p:cNvSpPr>
            <a:spLocks noChangeArrowheads="1"/>
          </p:cNvSpPr>
          <p:nvPr/>
        </p:nvSpPr>
        <p:spPr bwMode="auto">
          <a:xfrm>
            <a:off x="0" y="0"/>
            <a:ext cx="9144000" cy="912813"/>
          </a:xfrm>
          <a:prstGeom prst="rect">
            <a:avLst/>
          </a:prstGeom>
          <a:gradFill rotWithShape="0">
            <a:gsLst>
              <a:gs pos="0">
                <a:srgbClr val="333333"/>
              </a:gs>
              <a:gs pos="100000">
                <a:srgbClr val="333333">
                  <a:gamma/>
                  <a:tint val="73725"/>
                  <a:invGamma/>
                </a:srgbClr>
              </a:gs>
            </a:gsLst>
            <a:lin ang="5400000" scaled="1"/>
          </a:gradFill>
          <a:ln w="9525">
            <a:noFill/>
            <a:miter lim="800000"/>
            <a:headEnd/>
            <a:tailEnd/>
          </a:ln>
          <a:effectLst/>
        </p:spPr>
        <p:txBody>
          <a:bodyPr wrap="none" anchor="ctr"/>
          <a:lstStyle/>
          <a:p>
            <a:pPr>
              <a:defRPr/>
            </a:pPr>
            <a:endParaRPr lang="ja-JP" altLang="en-US">
              <a:latin typeface="M+ 1p" pitchFamily="50" charset="-128"/>
              <a:ea typeface="M+ 1p" pitchFamily="50" charset="-128"/>
              <a:cs typeface="M+ 1p" pitchFamily="50" charset="-128"/>
            </a:endParaRPr>
          </a:p>
        </p:txBody>
      </p:sp>
      <p:sp>
        <p:nvSpPr>
          <p:cNvPr id="8" name="Rectangle 7"/>
          <p:cNvSpPr>
            <a:spLocks noChangeArrowheads="1"/>
          </p:cNvSpPr>
          <p:nvPr/>
        </p:nvSpPr>
        <p:spPr bwMode="auto">
          <a:xfrm flipV="1">
            <a:off x="0" y="1588"/>
            <a:ext cx="914400" cy="914400"/>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anchor="ctr"/>
          <a:lstStyle/>
          <a:p>
            <a:pPr lvl="0"/>
            <a:endParaRPr lang="ja-JP" altLang="en-US">
              <a:latin typeface="M+ 1p" pitchFamily="50" charset="-128"/>
              <a:ea typeface="M+ 1p" pitchFamily="50" charset="-128"/>
              <a:cs typeface="M+ 1p" pitchFamily="50" charset="-128"/>
            </a:endParaRPr>
          </a:p>
        </p:txBody>
      </p:sp>
      <p:sp>
        <p:nvSpPr>
          <p:cNvPr id="10" name="Rectangle 11"/>
          <p:cNvSpPr>
            <a:spLocks noChangeArrowheads="1"/>
          </p:cNvSpPr>
          <p:nvPr/>
        </p:nvSpPr>
        <p:spPr bwMode="auto">
          <a:xfrm flipV="1">
            <a:off x="914400" y="914400"/>
            <a:ext cx="457200" cy="457200"/>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anchor="ctr"/>
          <a:lstStyle/>
          <a:p>
            <a:pPr lvl="0"/>
            <a:endParaRPr lang="ja-JP" altLang="en-US">
              <a:latin typeface="M+ 1p" pitchFamily="50" charset="-128"/>
              <a:ea typeface="M+ 1p" pitchFamily="50" charset="-128"/>
              <a:cs typeface="M+ 1p" pitchFamily="50" charset="-128"/>
            </a:endParaRPr>
          </a:p>
        </p:txBody>
      </p:sp>
      <p:sp>
        <p:nvSpPr>
          <p:cNvPr id="11" name="Rectangle 12"/>
          <p:cNvSpPr>
            <a:spLocks noChangeArrowheads="1"/>
          </p:cNvSpPr>
          <p:nvPr/>
        </p:nvSpPr>
        <p:spPr bwMode="auto">
          <a:xfrm flipV="1">
            <a:off x="609600" y="1371600"/>
            <a:ext cx="304800" cy="304800"/>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anchor="ctr"/>
          <a:lstStyle/>
          <a:p>
            <a:pPr lvl="0"/>
            <a:endParaRPr lang="ja-JP" altLang="en-US">
              <a:latin typeface="M+ 1p" pitchFamily="50" charset="-128"/>
              <a:ea typeface="M+ 1p" pitchFamily="50" charset="-128"/>
              <a:cs typeface="M+ 1p" pitchFamily="50" charset="-128"/>
            </a:endParaRPr>
          </a:p>
        </p:txBody>
      </p:sp>
      <p:sp>
        <p:nvSpPr>
          <p:cNvPr id="12" name="Rectangle 13"/>
          <p:cNvSpPr>
            <a:spLocks noChangeArrowheads="1"/>
          </p:cNvSpPr>
          <p:nvPr/>
        </p:nvSpPr>
        <p:spPr bwMode="auto">
          <a:xfrm flipV="1">
            <a:off x="304800" y="1066800"/>
            <a:ext cx="304800" cy="304800"/>
          </a:xfrm>
          <a:prstGeom prst="rect">
            <a:avLst/>
          </a:prstGeom>
          <a:gradFill rotWithShape="0">
            <a:gsLst>
              <a:gs pos="0">
                <a:schemeClr val="bg1"/>
              </a:gs>
              <a:gs pos="100000">
                <a:schemeClr val="bg1">
                  <a:gamma/>
                  <a:tint val="73725"/>
                  <a:invGamma/>
                </a:schemeClr>
              </a:gs>
            </a:gsLst>
            <a:lin ang="2700000" scaled="1"/>
          </a:gradFill>
          <a:ln w="9525">
            <a:solidFill>
              <a:srgbClr val="FF9900"/>
            </a:solidFill>
            <a:miter lim="800000"/>
            <a:headEnd/>
            <a:tailEnd/>
          </a:ln>
          <a:effectLst/>
        </p:spPr>
        <p:txBody>
          <a:bodyPr wrap="none" anchor="ctr"/>
          <a:lstStyle/>
          <a:p>
            <a:pPr>
              <a:defRPr/>
            </a:pPr>
            <a:endParaRPr lang="ja-JP" altLang="en-US">
              <a:latin typeface="M+ 1p" pitchFamily="50" charset="-128"/>
              <a:ea typeface="M+ 1p" pitchFamily="50" charset="-128"/>
              <a:cs typeface="M+ 1p" pitchFamily="50" charset="-128"/>
            </a:endParaRPr>
          </a:p>
        </p:txBody>
      </p:sp>
      <p:sp>
        <p:nvSpPr>
          <p:cNvPr id="13" name="Line 10"/>
          <p:cNvSpPr>
            <a:spLocks noChangeShapeType="1"/>
          </p:cNvSpPr>
          <p:nvPr/>
        </p:nvSpPr>
        <p:spPr bwMode="auto">
          <a:xfrm>
            <a:off x="0" y="915988"/>
            <a:ext cx="9144000" cy="0"/>
          </a:xfrm>
          <a:prstGeom prst="line">
            <a:avLst/>
          </a:prstGeom>
          <a:noFill/>
          <a:ln w="9525">
            <a:solidFill>
              <a:srgbClr val="FF9900"/>
            </a:solidFill>
            <a:round/>
            <a:headEnd/>
            <a:tailEnd/>
          </a:ln>
          <a:effectLst/>
        </p:spPr>
        <p:txBody>
          <a:bodyPr/>
          <a:lstStyle/>
          <a:p>
            <a:pPr fontAlgn="auto">
              <a:spcBef>
                <a:spcPts val="0"/>
              </a:spcBef>
              <a:spcAft>
                <a:spcPts val="0"/>
              </a:spcAft>
              <a:defRPr/>
            </a:pPr>
            <a:endParaRPr lang="ja-JP" altLang="en-US" dirty="0">
              <a:latin typeface="M+ 1p" pitchFamily="50" charset="-128"/>
              <a:ea typeface="M+ 1p" pitchFamily="50" charset="-128"/>
              <a:cs typeface="M+ 1p" pitchFamily="50" charset="-128"/>
            </a:endParaRPr>
          </a:p>
        </p:txBody>
      </p:sp>
      <p:pic>
        <p:nvPicPr>
          <p:cNvPr id="17" name="Picture 2" descr="\\nas\KeijiSato\gazemi\takadamalab_satolabPot\satoLab.png"/>
          <p:cNvPicPr>
            <a:picLocks noChangeAspect="1" noChangeArrowheads="1"/>
          </p:cNvPicPr>
          <p:nvPr/>
        </p:nvPicPr>
        <p:blipFill>
          <a:blip r:embed="rId2" cstate="email">
            <a:duotone>
              <a:prstClr val="black"/>
              <a:schemeClr val="accent6">
                <a:tint val="45000"/>
                <a:satMod val="400000"/>
              </a:schemeClr>
            </a:duotone>
            <a:extLst>
              <a:ext uri="{BEBA8EAE-BF5A-486C-A8C5-ECC9F3942E4B}">
                <a14:imgProps xmlns:a14="http://schemas.microsoft.com/office/drawing/2010/main">
                  <a14:imgLayer r:embed="rId3">
                    <a14:imgEffect>
                      <a14:colorTemperature colorTemp="11500"/>
                    </a14:imgEffect>
                    <a14:imgEffect>
                      <a14:saturation sat="400000"/>
                    </a14:imgEffect>
                    <a14:imgEffect>
                      <a14:brightnessContrast bright="54000" contrast="46000"/>
                    </a14:imgEffect>
                  </a14:imgLayer>
                </a14:imgProps>
              </a:ext>
              <a:ext uri="{28A0092B-C50C-407E-A947-70E740481C1C}">
                <a14:useLocalDpi xmlns:a14="http://schemas.microsoft.com/office/drawing/2010/main"/>
              </a:ext>
            </a:extLst>
          </a:blip>
          <a:srcRect/>
          <a:stretch>
            <a:fillRect/>
          </a:stretch>
        </p:blipFill>
        <p:spPr bwMode="auto">
          <a:xfrm>
            <a:off x="6876256" y="44970"/>
            <a:ext cx="509000" cy="18752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nas\KeijiSato\gazemi\takadamalab_satolabPot\takadamalab.png"/>
          <p:cNvPicPr>
            <a:picLocks noChangeAspect="1" noChangeArrowheads="1"/>
          </p:cNvPicPr>
          <p:nvPr/>
        </p:nvPicPr>
        <p:blipFill>
          <a:blip r:embed="rId4" cstate="email">
            <a:lum bright="70000" contrast="-70000"/>
            <a:extLst>
              <a:ext uri="{28A0092B-C50C-407E-A947-70E740481C1C}">
                <a14:useLocalDpi xmlns:a14="http://schemas.microsoft.com/office/drawing/2010/main"/>
              </a:ext>
            </a:extLst>
          </a:blip>
          <a:srcRect/>
          <a:stretch>
            <a:fillRect/>
          </a:stretch>
        </p:blipFill>
        <p:spPr bwMode="auto">
          <a:xfrm>
            <a:off x="7646850" y="45290"/>
            <a:ext cx="1440160" cy="187205"/>
          </a:xfrm>
          <a:prstGeom prst="rect">
            <a:avLst/>
          </a:prstGeom>
          <a:noFill/>
          <a:extLst>
            <a:ext uri="{909E8E84-426E-40DD-AFC4-6F175D3DCCD1}">
              <a14:hiddenFill xmlns:a14="http://schemas.microsoft.com/office/drawing/2010/main">
                <a:solidFill>
                  <a:srgbClr val="FFFFFF"/>
                </a:solidFill>
              </a14:hiddenFill>
            </a:ext>
          </a:extLst>
        </p:spPr>
      </p:pic>
      <p:sp>
        <p:nvSpPr>
          <p:cNvPr id="19" name="乗算記号 18"/>
          <p:cNvSpPr/>
          <p:nvPr/>
        </p:nvSpPr>
        <p:spPr>
          <a:xfrm>
            <a:off x="7382110" y="16295"/>
            <a:ext cx="288032" cy="244353"/>
          </a:xfrm>
          <a:prstGeom prst="mathMultiply">
            <a:avLst>
              <a:gd name="adj1" fmla="val 922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Tree>
    <p:extLst>
      <p:ext uri="{BB962C8B-B14F-4D97-AF65-F5344CB8AC3E}">
        <p14:creationId xmlns:p14="http://schemas.microsoft.com/office/powerpoint/2010/main" val="342263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67717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3345919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16" name="Rectangle 20"/>
          <p:cNvSpPr>
            <a:spLocks noGrp="1"/>
          </p:cNvSpPr>
          <p:nvPr>
            <p:ph type="ctrTitle"/>
          </p:nvPr>
        </p:nvSpPr>
        <p:spPr>
          <a:xfrm>
            <a:off x="722376" y="2688336"/>
            <a:ext cx="7772400" cy="3108960"/>
          </a:xfrm>
        </p:spPr>
        <p:txBody>
          <a:bodyPr anchor="t" anchorCtr="0">
            <a:noAutofit/>
          </a:bodyPr>
          <a:lstStyle>
            <a:lvl1pPr algn="ctr">
              <a:defRPr lang="en-US" sz="6200" b="1" cap="none" spc="0" dirty="0" smtClean="0">
                <a:ln w="1905"/>
                <a:gradFill>
                  <a:gsLst>
                    <a:gs pos="0">
                      <a:schemeClr val="tx2">
                        <a:shade val="30000"/>
                        <a:satMod val="255000"/>
                      </a:schemeClr>
                    </a:gs>
                    <a:gs pos="58000">
                      <a:schemeClr val="tx2">
                        <a:tint val="90000"/>
                        <a:satMod val="300000"/>
                      </a:schemeClr>
                    </a:gs>
                    <a:gs pos="100000">
                      <a:schemeClr val="tx2">
                        <a:tint val="80000"/>
                        <a:satMod val="255000"/>
                      </a:schemeClr>
                    </a:gs>
                  </a:gsLst>
                  <a:lin ang="5400000"/>
                </a:gradFill>
                <a:effectLst>
                  <a:innerShdw blurRad="69850" dist="43180" dir="5400000">
                    <a:srgbClr val="000000">
                      <a:alpha val="65000"/>
                    </a:srgbClr>
                  </a:innerShdw>
                </a:effectLst>
              </a:defRPr>
            </a:lvl1pPr>
          </a:lstStyle>
          <a:p>
            <a:r>
              <a:rPr lang="ja-JP" altLang="en-US" dirty="0" smtClean="0"/>
              <a:t>マスター タイトルの書式設定</a:t>
            </a:r>
            <a:endParaRPr lang="en-US" dirty="0"/>
          </a:p>
        </p:txBody>
      </p:sp>
      <p:sp>
        <p:nvSpPr>
          <p:cNvPr id="24" name="Rectangle 26"/>
          <p:cNvSpPr>
            <a:spLocks noGrp="1"/>
          </p:cNvSpPr>
          <p:nvPr>
            <p:ph type="subTitle" idx="1"/>
          </p:nvPr>
        </p:nvSpPr>
        <p:spPr>
          <a:xfrm>
            <a:off x="722376" y="1133856"/>
            <a:ext cx="7772400" cy="1508760"/>
          </a:xfrm>
        </p:spPr>
        <p:txBody>
          <a:bodyPr anchor="b">
            <a:normAutofit/>
          </a:bodyPr>
          <a:lstStyle>
            <a:lvl1pPr marL="0" indent="0" algn="ctr">
              <a:buNone/>
              <a:defRPr lang="en-US" sz="2200" b="0">
                <a:solidFill>
                  <a:schemeClr val="tx2">
                    <a:shade val="55000"/>
                  </a:schemeClr>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ja-JP" altLang="en-US" dirty="0" smtClean="0"/>
              <a:t>マスター サブタイトルの書式設定</a:t>
            </a:r>
            <a:endParaRPr lang="en-US" dirty="0"/>
          </a:p>
        </p:txBody>
      </p:sp>
      <p:sp>
        <p:nvSpPr>
          <p:cNvPr id="7" name="日付プレースホルダー 6"/>
          <p:cNvSpPr>
            <a:spLocks noGrp="1"/>
          </p:cNvSpPr>
          <p:nvPr>
            <p:ph type="dt" sz="half" idx="10"/>
          </p:nvPr>
        </p:nvSpPr>
        <p:spPr/>
        <p:txBody>
          <a:bodyPr/>
          <a:lstStyle/>
          <a:p>
            <a:r>
              <a:rPr kumimoji="1" lang="en-US" altLang="ja-JP" smtClean="0"/>
              <a:t>2010/12/14</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10" name="スライド番号プレースホルダー 9"/>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ja-JP" altLang="en-US" smtClean="0"/>
              <a:t>マスター タイトルの書式設定</a:t>
            </a:r>
            <a:endParaRPr lang="en-US"/>
          </a:p>
        </p:txBody>
      </p:sp>
      <p:sp>
        <p:nvSpPr>
          <p:cNvPr id="3" name="Rectangle 3"/>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Rectangle 4"/>
          <p:cNvSpPr>
            <a:spLocks noGrp="1"/>
          </p:cNvSpPr>
          <p:nvPr>
            <p:ph type="dt" sz="half" idx="10"/>
          </p:nvPr>
        </p:nvSpPr>
        <p:spPr/>
        <p:txBody>
          <a:bodyPr/>
          <a:lstStyle/>
          <a:p>
            <a:r>
              <a:rPr kumimoji="1" lang="en-US" altLang="ja-JP" smtClean="0"/>
              <a:t>2010/12/14</a:t>
            </a:r>
            <a:endParaRPr kumimoji="1" lang="ja-JP" altLang="en-US"/>
          </a:p>
        </p:txBody>
      </p:sp>
      <p:sp>
        <p:nvSpPr>
          <p:cNvPr id="5" name="Rectangle 5"/>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Rectangle 6"/>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セクション見出し">
    <p:bg>
      <p:bgPr>
        <a:gradFill rotWithShape="1">
          <a:gsLst>
            <a:gs pos="0">
              <a:schemeClr val="bg1">
                <a:tint val="80000"/>
                <a:satMod val="300000"/>
              </a:schemeClr>
            </a:gs>
            <a:gs pos="100000">
              <a:srgbClr val="F2F2F2"/>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ounded Rectangle 7"/>
          <p:cNvSpPr/>
          <p:nvPr/>
        </p:nvSpPr>
        <p:spPr>
          <a:xfrm>
            <a:off x="690563" y="491696"/>
            <a:ext cx="7762875" cy="5874608"/>
          </a:xfrm>
          <a:prstGeom prst="roundRect">
            <a:avLst>
              <a:gd name="adj" fmla="val 2238"/>
            </a:avLst>
          </a:prstGeom>
          <a:gradFill rotWithShape="1">
            <a:gsLst>
              <a:gs pos="0">
                <a:schemeClr val="bg1">
                  <a:satMod val="300000"/>
                  <a:alpha val="50000"/>
                </a:schemeClr>
              </a:gs>
              <a:gs pos="35000">
                <a:schemeClr val="bg1">
                  <a:satMod val="300000"/>
                  <a:alpha val="87000"/>
                </a:schemeClr>
              </a:gs>
              <a:gs pos="50000">
                <a:schemeClr val="bg1">
                  <a:satMod val="300000"/>
                  <a:alpha val="92000"/>
                </a:schemeClr>
              </a:gs>
              <a:gs pos="60000">
                <a:schemeClr val="bg1">
                  <a:satMod val="300000"/>
                  <a:alpha val="89000"/>
                </a:schemeClr>
              </a:gs>
              <a:gs pos="100000">
                <a:schemeClr val="bg1">
                  <a:satMod val="300000"/>
                  <a:alpha val="55000"/>
                </a:schemeClr>
              </a:gs>
            </a:gsLst>
            <a:lin ang="5400000" scaled="1"/>
          </a:gradFill>
          <a:ln>
            <a:noFill/>
          </a:ln>
          <a:effectLst>
            <a:outerShdw blurRad="63500" dist="45720" dir="5400000" algn="t" rotWithShape="0">
              <a:schemeClr val="bg2">
                <a:shade val="30000"/>
                <a:satMod val="250000"/>
                <a:alpha val="90000"/>
              </a:schemeClr>
            </a:outerShdw>
          </a:effectLst>
          <a:scene3d>
            <a:camera prst="orthographicFront">
              <a:rot lat="0" lon="0" rev="0"/>
            </a:camera>
            <a:lightRig rig="contrasting" dir="t">
              <a:rot lat="0" lon="0" rev="7500000"/>
            </a:lightRig>
          </a:scene3d>
          <a:sp3d contourW="6350" prstMaterial="powder">
            <a:bevelT w="50800" h="63500"/>
            <a:contourClr>
              <a:schemeClr val="bg2">
                <a:shade val="90000"/>
                <a:lumMod val="55000"/>
              </a:scheme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orbel"/>
              <a:ea typeface="+mn-ea"/>
              <a:cs typeface="+mn-cs"/>
            </a:endParaRPr>
          </a:p>
        </p:txBody>
      </p:sp>
      <p:sp>
        <p:nvSpPr>
          <p:cNvPr id="2" name="Rectangle 2"/>
          <p:cNvSpPr>
            <a:spLocks noGrp="1"/>
          </p:cNvSpPr>
          <p:nvPr>
            <p:ph type="title"/>
          </p:nvPr>
        </p:nvSpPr>
        <p:spPr>
          <a:xfrm>
            <a:off x="777240" y="795996"/>
            <a:ext cx="7589520" cy="3112843"/>
          </a:xfrm>
        </p:spPr>
        <p:txBody>
          <a:bodyPr anchor="b">
            <a:normAutofit/>
          </a:bodyPr>
          <a:lstStyle>
            <a:lvl1pPr algn="ctr">
              <a:buNone/>
              <a:defRPr lang="en-US" sz="6200" b="1" cap="none" spc="0" dirty="0">
                <a:ln w="1905"/>
                <a:gradFill>
                  <a:gsLst>
                    <a:gs pos="0">
                      <a:schemeClr val="tx2">
                        <a:shade val="30000"/>
                        <a:satMod val="255000"/>
                      </a:schemeClr>
                    </a:gs>
                    <a:gs pos="58000">
                      <a:schemeClr val="tx2">
                        <a:tint val="90000"/>
                        <a:satMod val="300000"/>
                      </a:schemeClr>
                    </a:gs>
                    <a:gs pos="100000">
                      <a:schemeClr val="tx2">
                        <a:tint val="80000"/>
                        <a:satMod val="255000"/>
                      </a:schemeClr>
                    </a:gs>
                  </a:gsLst>
                  <a:lin ang="5400000"/>
                </a:gradFill>
                <a:effectLst>
                  <a:innerShdw blurRad="69850" dist="43180" dir="5400000">
                    <a:srgbClr val="000000">
                      <a:alpha val="65000"/>
                    </a:srgbClr>
                  </a:innerShdw>
                </a:effectLst>
              </a:defRPr>
            </a:lvl1pPr>
          </a:lstStyle>
          <a:p>
            <a:r>
              <a:rPr lang="ja-JP" altLang="en-US" smtClean="0"/>
              <a:t>マスター タイトルの書式設定</a:t>
            </a:r>
            <a:endParaRPr lang="en-US" dirty="0"/>
          </a:p>
        </p:txBody>
      </p:sp>
      <p:sp>
        <p:nvSpPr>
          <p:cNvPr id="3" name="Rectangle 3"/>
          <p:cNvSpPr>
            <a:spLocks noGrp="1"/>
          </p:cNvSpPr>
          <p:nvPr>
            <p:ph type="body" idx="1"/>
          </p:nvPr>
        </p:nvSpPr>
        <p:spPr>
          <a:xfrm>
            <a:off x="777240" y="3948552"/>
            <a:ext cx="7589520" cy="1509712"/>
          </a:xfrm>
        </p:spPr>
        <p:txBody>
          <a:bodyPr anchor="t">
            <a:normAutofit/>
          </a:bodyPr>
          <a:lstStyle>
            <a:lvl1pPr indent="0" algn="ctr">
              <a:buNone/>
              <a:defRPr lang="en-US" sz="22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ja-JP" altLang="en-US" smtClean="0"/>
              <a:t>マスター テキストの書式設定</a:t>
            </a:r>
          </a:p>
        </p:txBody>
      </p:sp>
      <p:sp>
        <p:nvSpPr>
          <p:cNvPr id="4" name="Rectangle 4"/>
          <p:cNvSpPr>
            <a:spLocks noGrp="1"/>
          </p:cNvSpPr>
          <p:nvPr>
            <p:ph type="dt" sz="half" idx="10"/>
          </p:nvPr>
        </p:nvSpPr>
        <p:spPr>
          <a:xfrm>
            <a:off x="762000" y="5958840"/>
            <a:ext cx="2133600" cy="365760"/>
          </a:xfrm>
        </p:spPr>
        <p:txBody>
          <a:bodyPr/>
          <a:lstStyle/>
          <a:p>
            <a:r>
              <a:rPr kumimoji="1" lang="en-US" altLang="ja-JP" smtClean="0"/>
              <a:t>2010/12/14</a:t>
            </a:r>
            <a:endParaRPr kumimoji="1" lang="ja-JP" altLang="en-US"/>
          </a:p>
        </p:txBody>
      </p:sp>
      <p:sp>
        <p:nvSpPr>
          <p:cNvPr id="5" name="Rectangle 5"/>
          <p:cNvSpPr>
            <a:spLocks noGrp="1"/>
          </p:cNvSpPr>
          <p:nvPr>
            <p:ph type="ftr" sz="quarter" idx="11"/>
          </p:nvPr>
        </p:nvSpPr>
        <p:spPr>
          <a:xfrm>
            <a:off x="3124200" y="5958840"/>
            <a:ext cx="2895600" cy="365760"/>
          </a:xfrm>
        </p:spPr>
        <p:txBody>
          <a:bodyPr/>
          <a:lstStyle/>
          <a:p>
            <a:r>
              <a:rPr kumimoji="1" lang="en-US" altLang="ja-JP" smtClean="0"/>
              <a:t>Sato &amp; Takadama Lab GA seminar</a:t>
            </a:r>
            <a:endParaRPr kumimoji="1" lang="ja-JP" altLang="en-US"/>
          </a:p>
        </p:txBody>
      </p:sp>
      <p:sp>
        <p:nvSpPr>
          <p:cNvPr id="6" name="Rectangle 6"/>
          <p:cNvSpPr>
            <a:spLocks noGrp="1"/>
          </p:cNvSpPr>
          <p:nvPr>
            <p:ph type="sldNum" sz="quarter" idx="12"/>
          </p:nvPr>
        </p:nvSpPr>
        <p:spPr>
          <a:xfrm>
            <a:off x="6248400" y="5958840"/>
            <a:ext cx="2133600" cy="365760"/>
          </a:xfrm>
        </p:spPr>
        <p:txBody>
          <a:bodyPr/>
          <a:lstStyle/>
          <a:p>
            <a:fld id="{CB470A67-9D25-4151-BB0E-22C12A63BFCD}" type="slidenum">
              <a:rPr kumimoji="1" lang="ja-JP" altLang="en-US" smtClean="0"/>
              <a:t>‹#›</a:t>
            </a:fld>
            <a:endParaRPr kumimoji="1" lang="ja-JP" altLang="en-US"/>
          </a:p>
        </p:txBody>
      </p:sp>
      <p:pic>
        <p:nvPicPr>
          <p:cNvPr id="9" name="Picture 2" descr="C:\Documents and Settings\Keiji SATO\デスクトップ\g3015.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99592" y="8232"/>
            <a:ext cx="1485813" cy="223838"/>
          </a:xfrm>
          <a:prstGeom prst="rect">
            <a:avLst/>
          </a:prstGeom>
          <a:noFill/>
          <a:extLst>
            <a:ext uri="{909E8E84-426E-40DD-AFC4-6F175D3DCCD1}">
              <a14:hiddenFill xmlns:a14="http://schemas.microsoft.com/office/drawing/2010/main">
                <a:solidFill>
                  <a:srgbClr val="FFFFFF"/>
                </a:solidFill>
              </a14:hiddenFill>
            </a:ext>
          </a:extLst>
        </p:spPr>
      </p:pic>
      <p:sp>
        <p:nvSpPr>
          <p:cNvPr id="10" name="乗算記号 9"/>
          <p:cNvSpPr/>
          <p:nvPr userDrawn="1"/>
        </p:nvSpPr>
        <p:spPr>
          <a:xfrm>
            <a:off x="597271" y="-32097"/>
            <a:ext cx="288032" cy="288032"/>
          </a:xfrm>
          <a:prstGeom prst="mathMultiply">
            <a:avLst>
              <a:gd name="adj1" fmla="val 8639"/>
            </a:avLst>
          </a:prstGeom>
        </p:spPr>
        <p:style>
          <a:lnRef idx="2">
            <a:schemeClr val="dk1"/>
          </a:lnRef>
          <a:fillRef idx="1002">
            <a:schemeClr val="dk1"/>
          </a:fillRef>
          <a:effectRef idx="0">
            <a:schemeClr val="dk1"/>
          </a:effectRef>
          <a:fontRef idx="minor">
            <a:schemeClr val="dk1"/>
          </a:fontRef>
        </p:style>
        <p:txBody>
          <a:bodyPr rtlCol="0" anchor="ctr"/>
          <a:lstStyle/>
          <a:p>
            <a:pPr algn="ctr"/>
            <a:endParaRPr kumimoji="1" lang="ja-JP" altLang="en-US"/>
          </a:p>
        </p:txBody>
      </p:sp>
      <p:pic>
        <p:nvPicPr>
          <p:cNvPr id="5122" name="Picture 2" descr="C:\Documents and Settings\Keiji SATO\My Documents\My Pictures\2010-10-10\satolab.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459"/>
            <a:ext cx="620071" cy="22337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プレースホルダー 11"/>
          <p:cNvSpPr>
            <a:spLocks noGrp="1"/>
          </p:cNvSpPr>
          <p:nvPr>
            <p:ph type="body" sz="quarter" idx="13" hasCustomPrompt="1"/>
          </p:nvPr>
        </p:nvSpPr>
        <p:spPr>
          <a:xfrm>
            <a:off x="5436096" y="-35198"/>
            <a:ext cx="3672408" cy="223838"/>
          </a:xfrm>
        </p:spPr>
        <p:txBody>
          <a:bodyPr>
            <a:noAutofit/>
          </a:bodyPr>
          <a:lstStyle>
            <a:lvl1pPr marL="182880" indent="0">
              <a:buNone/>
              <a:defRPr sz="1400" b="1" baseline="0"/>
            </a:lvl1pPr>
          </a:lstStyle>
          <a:p>
            <a:pPr lvl="0"/>
            <a:r>
              <a:rPr kumimoji="1" lang="en-US" altLang="ja-JP" dirty="0" smtClean="0"/>
              <a:t>Sato &amp; </a:t>
            </a:r>
            <a:r>
              <a:rPr kumimoji="1" lang="en-US" altLang="ja-JP" dirty="0" err="1" smtClean="0"/>
              <a:t>Takadama</a:t>
            </a:r>
            <a:r>
              <a:rPr kumimoji="1" lang="en-US" altLang="ja-JP" dirty="0" smtClean="0"/>
              <a:t> Lab GA</a:t>
            </a:r>
            <a:r>
              <a:rPr kumimoji="1" lang="ja-JP" altLang="en-US" dirty="0" smtClean="0"/>
              <a:t> </a:t>
            </a:r>
            <a:r>
              <a:rPr kumimoji="1" lang="en-US" altLang="ja-JP" dirty="0" smtClean="0"/>
              <a:t>seminar</a:t>
            </a:r>
            <a:endParaRPr kumimoji="1"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51520" y="260648"/>
            <a:ext cx="8640960" cy="877114"/>
          </a:xfrm>
        </p:spPr>
        <p:txBody>
          <a:bodyPr>
            <a:normAutofit/>
          </a:bodyPr>
          <a:lstStyle>
            <a:lvl1pPr>
              <a:defRPr sz="36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51520" y="1268760"/>
            <a:ext cx="8640960" cy="4857403"/>
          </a:xfrm>
        </p:spPr>
        <p:txBody>
          <a:bodyPr>
            <a:normAutofit/>
          </a:bodyPr>
          <a:lstStyle>
            <a:lvl1pPr>
              <a:defRPr sz="2800"/>
            </a:lvl1pPr>
            <a:lvl2pPr>
              <a:defRPr sz="2400"/>
            </a:lvl2pPr>
            <a:lvl3pPr>
              <a:defRPr sz="2000"/>
            </a:lvl3pPr>
            <a:lvl4pPr>
              <a:defRPr sz="1800"/>
            </a:lvl4pPr>
            <a:lvl5pPr>
              <a:defRPr sz="18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1863708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298112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r>
              <a:rPr kumimoji="1" lang="en-US" altLang="ja-JP" smtClean="0"/>
              <a:t>2010/12/14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7" name="スライド番号プレースホルダー 6"/>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265912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r>
              <a:rPr kumimoji="1" lang="en-US" altLang="ja-JP" smtClean="0"/>
              <a:t>2010/12/14</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9" name="スライド番号プレースホルダー 8"/>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336672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2010/12/14</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5" name="スライド番号プレースホルダー 4"/>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1993778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kumimoji="1" lang="en-US" altLang="ja-JP" smtClean="0"/>
              <a:t>2010/12/14</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4" name="スライド番号プレースホルダー 3"/>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4210164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2010/12/14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7" name="スライド番号プレースホルダー 6"/>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330197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r>
              <a:rPr kumimoji="1" lang="en-US" altLang="ja-JP" smtClean="0"/>
              <a:t>2010/12/14</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7" name="スライド番号プレースホルダー 6"/>
          <p:cNvSpPr>
            <a:spLocks noGrp="1"/>
          </p:cNvSpPr>
          <p:nvPr>
            <p:ph type="sldNum" sz="quarter" idx="12"/>
          </p:nvPr>
        </p:nvSpPr>
        <p:spPr/>
        <p:txBody>
          <a:bodyPr/>
          <a:lstStyle/>
          <a:p>
            <a:fld id="{CB470A67-9D25-4151-BB0E-22C12A63BFCD}" type="slidenum">
              <a:rPr kumimoji="1" lang="ja-JP" altLang="en-US" smtClean="0"/>
              <a:t>‹#›</a:t>
            </a:fld>
            <a:endParaRPr kumimoji="1" lang="ja-JP" altLang="en-US"/>
          </a:p>
        </p:txBody>
      </p:sp>
    </p:spTree>
    <p:extLst>
      <p:ext uri="{BB962C8B-B14F-4D97-AF65-F5344CB8AC3E}">
        <p14:creationId xmlns:p14="http://schemas.microsoft.com/office/powerpoint/2010/main" val="1799357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51460" y="274638"/>
            <a:ext cx="8641080" cy="832114"/>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51460" y="1268760"/>
            <a:ext cx="8641080" cy="525658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249731" y="6669360"/>
            <a:ext cx="2133600" cy="163912"/>
          </a:xfrm>
          <a:prstGeom prst="rect">
            <a:avLst/>
          </a:prstGeom>
        </p:spPr>
        <p:txBody>
          <a:bodyPr vert="horz" lIns="91440" tIns="45720" rIns="91440" bIns="45720" rtlCol="0" anchor="ctr"/>
          <a:lstStyle>
            <a:lvl1pPr algn="l">
              <a:defRPr sz="1200">
                <a:solidFill>
                  <a:schemeClr val="tx1">
                    <a:tint val="75000"/>
                  </a:schemeClr>
                </a:solidFill>
                <a:latin typeface="M+ 1p" pitchFamily="50" charset="-128"/>
                <a:ea typeface="M+ 1p" pitchFamily="50" charset="-128"/>
                <a:cs typeface="M+ 1p" pitchFamily="50" charset="-128"/>
              </a:defRPr>
            </a:lvl1pPr>
          </a:lstStyle>
          <a:p>
            <a:r>
              <a:rPr lang="en-US" altLang="ja-JP" smtClean="0"/>
              <a:t>2010/12/14</a:t>
            </a:r>
            <a:endParaRPr lang="ja-JP" altLang="en-US"/>
          </a:p>
        </p:txBody>
      </p:sp>
      <p:sp>
        <p:nvSpPr>
          <p:cNvPr id="5" name="フッター プレースホルダー 4"/>
          <p:cNvSpPr>
            <a:spLocks noGrp="1"/>
          </p:cNvSpPr>
          <p:nvPr>
            <p:ph type="ftr" sz="quarter" idx="3"/>
          </p:nvPr>
        </p:nvSpPr>
        <p:spPr>
          <a:xfrm>
            <a:off x="2843808" y="6669360"/>
            <a:ext cx="3456384" cy="163912"/>
          </a:xfrm>
          <a:prstGeom prst="rect">
            <a:avLst/>
          </a:prstGeom>
        </p:spPr>
        <p:txBody>
          <a:bodyPr vert="horz" lIns="91440" tIns="45720" rIns="91440" bIns="45720" rtlCol="0" anchor="ctr"/>
          <a:lstStyle>
            <a:lvl1pPr algn="ctr">
              <a:defRPr sz="1200">
                <a:solidFill>
                  <a:schemeClr val="tx1">
                    <a:tint val="75000"/>
                  </a:schemeClr>
                </a:solidFill>
                <a:latin typeface="M+ 1p" pitchFamily="50" charset="-128"/>
                <a:ea typeface="M+ 1p" pitchFamily="50" charset="-128"/>
                <a:cs typeface="M+ 1p" pitchFamily="50" charset="-128"/>
              </a:defRPr>
            </a:lvl1pPr>
          </a:lstStyle>
          <a:p>
            <a:r>
              <a:rPr lang="en-US" altLang="ja-JP" smtClean="0"/>
              <a:t>Sato &amp; Takadama Lab GA</a:t>
            </a:r>
            <a:r>
              <a:rPr lang="ja-JP" altLang="en-US" smtClean="0"/>
              <a:t> </a:t>
            </a:r>
            <a:r>
              <a:rPr lang="en-US" altLang="ja-JP" smtClean="0"/>
              <a:t>seminar</a:t>
            </a:r>
            <a:endParaRPr lang="ja-JP" altLang="en-US" dirty="0" smtClean="0"/>
          </a:p>
        </p:txBody>
      </p:sp>
      <p:sp>
        <p:nvSpPr>
          <p:cNvPr id="6" name="スライド番号プレースホルダー 5"/>
          <p:cNvSpPr>
            <a:spLocks noGrp="1"/>
          </p:cNvSpPr>
          <p:nvPr>
            <p:ph type="sldNum" sz="quarter" idx="4"/>
          </p:nvPr>
        </p:nvSpPr>
        <p:spPr>
          <a:xfrm>
            <a:off x="6732240" y="6669360"/>
            <a:ext cx="2133600" cy="163912"/>
          </a:xfrm>
          <a:prstGeom prst="rect">
            <a:avLst/>
          </a:prstGeom>
        </p:spPr>
        <p:txBody>
          <a:bodyPr vert="horz" lIns="91440" tIns="45720" rIns="91440" bIns="45720" rtlCol="0" anchor="ctr"/>
          <a:lstStyle>
            <a:lvl1pPr algn="r">
              <a:defRPr sz="1200">
                <a:solidFill>
                  <a:schemeClr val="tx1">
                    <a:tint val="75000"/>
                  </a:schemeClr>
                </a:solidFill>
                <a:latin typeface="M+ 1p" pitchFamily="50" charset="-128"/>
                <a:ea typeface="M+ 1p" pitchFamily="50" charset="-128"/>
                <a:cs typeface="M+ 1p" pitchFamily="50" charset="-128"/>
              </a:defRPr>
            </a:lvl1pPr>
          </a:lstStyle>
          <a:p>
            <a:fld id="{CB470A67-9D25-4151-BB0E-22C12A63BFCD}" type="slidenum">
              <a:rPr lang="ja-JP" altLang="en-US" smtClean="0"/>
              <a:pPr/>
              <a:t>‹#›</a:t>
            </a:fld>
            <a:endParaRPr lang="ja-JP" altLang="en-US"/>
          </a:p>
        </p:txBody>
      </p:sp>
      <p:sp>
        <p:nvSpPr>
          <p:cNvPr id="7" name="正方形/長方形 6"/>
          <p:cNvSpPr/>
          <p:nvPr/>
        </p:nvSpPr>
        <p:spPr>
          <a:xfrm>
            <a:off x="0" y="1106752"/>
            <a:ext cx="251460" cy="90000"/>
          </a:xfrm>
          <a:prstGeom prst="rect">
            <a:avLst/>
          </a:prstGeom>
          <a:gradFill rotWithShape="0">
            <a:gsLst>
              <a:gs pos="0">
                <a:srgbClr val="FF6600"/>
              </a:gs>
              <a:gs pos="100000">
                <a:srgbClr val="FF6600">
                  <a:gamma/>
                  <a:tint val="73725"/>
                  <a:invGamma/>
                </a:srgbClr>
              </a:gs>
            </a:gsLst>
            <a:lin ang="2700000" scaled="1"/>
          </a:gradFill>
          <a:ln w="9525">
            <a:noFill/>
            <a:miter lim="800000"/>
            <a:headEnd/>
            <a:tailEnd/>
          </a:ln>
          <a:effectLst/>
        </p:spPr>
        <p:txBody>
          <a:bodyPr wrap="none" anchor="ctr"/>
          <a:lstStyle/>
          <a:p>
            <a:pPr lvl="0"/>
            <a:endParaRPr lang="ja-JP" altLang="en-US">
              <a:solidFill>
                <a:schemeClr val="tx1"/>
              </a:solidFill>
              <a:latin typeface="M+ 1p" pitchFamily="50" charset="-128"/>
              <a:ea typeface="M+ 1p" pitchFamily="50" charset="-128"/>
              <a:cs typeface="M+ 1p" pitchFamily="50" charset="-128"/>
            </a:endParaRPr>
          </a:p>
        </p:txBody>
      </p:sp>
      <p:sp>
        <p:nvSpPr>
          <p:cNvPr id="8" name="正方形/長方形 7"/>
          <p:cNvSpPr/>
          <p:nvPr/>
        </p:nvSpPr>
        <p:spPr>
          <a:xfrm>
            <a:off x="323528" y="1106752"/>
            <a:ext cx="8820472" cy="90000"/>
          </a:xfrm>
          <a:prstGeom prst="rect">
            <a:avLst/>
          </a:prstGeom>
          <a:gradFill rotWithShape="0">
            <a:gsLst>
              <a:gs pos="0">
                <a:srgbClr val="333333"/>
              </a:gs>
              <a:gs pos="100000">
                <a:srgbClr val="333333">
                  <a:gamma/>
                  <a:tint val="73725"/>
                  <a:invGamma/>
                </a:srgbClr>
              </a:gs>
            </a:gsLst>
            <a:lin ang="5400000" scaled="1"/>
          </a:gradFill>
          <a:ln w="9525">
            <a:noFill/>
            <a:miter lim="800000"/>
            <a:headEnd/>
            <a:tailEnd/>
          </a:ln>
          <a:effectLst/>
        </p:spPr>
        <p:txBody>
          <a:bodyPr wrap="none" anchor="ctr"/>
          <a:lstStyle/>
          <a:p>
            <a:pPr lvl="0"/>
            <a:endParaRPr lang="ja-JP" altLang="en-US">
              <a:solidFill>
                <a:schemeClr val="tx1"/>
              </a:solidFill>
              <a:latin typeface="M+ 1p" pitchFamily="50" charset="-128"/>
              <a:ea typeface="M+ 1p" pitchFamily="50" charset="-128"/>
              <a:cs typeface="M+ 1p" pitchFamily="50" charset="-128"/>
            </a:endParaRPr>
          </a:p>
        </p:txBody>
      </p:sp>
      <p:pic>
        <p:nvPicPr>
          <p:cNvPr id="9" name="Picture 2" descr="\\nas\KeijiSato\gazemi\takadamalab_satolabPot\satoLab.png"/>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6876256" y="44970"/>
            <a:ext cx="509000" cy="1875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nas\KeijiSato\gazemi\takadamalab_satolabPot\takadamalab.png"/>
          <p:cNvPicPr>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7646850" y="45290"/>
            <a:ext cx="1440160" cy="187205"/>
          </a:xfrm>
          <a:prstGeom prst="rect">
            <a:avLst/>
          </a:prstGeom>
          <a:noFill/>
          <a:extLst>
            <a:ext uri="{909E8E84-426E-40DD-AFC4-6F175D3DCCD1}">
              <a14:hiddenFill xmlns:a14="http://schemas.microsoft.com/office/drawing/2010/main">
                <a:solidFill>
                  <a:srgbClr val="FFFFFF"/>
                </a:solidFill>
              </a14:hiddenFill>
            </a:ext>
          </a:extLst>
        </p:spPr>
      </p:pic>
      <p:sp>
        <p:nvSpPr>
          <p:cNvPr id="11" name="乗算記号 10"/>
          <p:cNvSpPr/>
          <p:nvPr/>
        </p:nvSpPr>
        <p:spPr>
          <a:xfrm>
            <a:off x="7382110" y="16295"/>
            <a:ext cx="288032" cy="244353"/>
          </a:xfrm>
          <a:prstGeom prst="mathMultiply">
            <a:avLst>
              <a:gd name="adj1" fmla="val 922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Tree>
    <p:extLst>
      <p:ext uri="{BB962C8B-B14F-4D97-AF65-F5344CB8AC3E}">
        <p14:creationId xmlns:p14="http://schemas.microsoft.com/office/powerpoint/2010/main" val="44594239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69" r:id="rId12"/>
    <p:sldLayoutId id="2147483770" r:id="rId13"/>
    <p:sldLayoutId id="2147483771" r:id="rId14"/>
  </p:sldLayoutIdLst>
  <p:hf hdr="0"/>
  <p:txStyles>
    <p:titleStyle>
      <a:lvl1pPr algn="ctr" defTabSz="914400" rtl="0" eaLnBrk="1" latinLnBrk="0" hangingPunct="1">
        <a:spcBef>
          <a:spcPct val="0"/>
        </a:spcBef>
        <a:buNone/>
        <a:defRPr kumimoji="1" sz="3600" kern="1200">
          <a:solidFill>
            <a:schemeClr val="tx1"/>
          </a:solidFill>
          <a:latin typeface="M+ 1p" pitchFamily="50" charset="-128"/>
          <a:ea typeface="M+ 1p" pitchFamily="50" charset="-128"/>
          <a:cs typeface="M+ 1p" pitchFamily="50" charset="-128"/>
        </a:defRPr>
      </a:lvl1pPr>
    </p:titleStyle>
    <p:bodyStyle>
      <a:lvl1pPr marL="342900" indent="-342900" algn="l" defTabSz="914400" rtl="0" eaLnBrk="1" latinLnBrk="0" hangingPunct="1">
        <a:spcBef>
          <a:spcPct val="20000"/>
        </a:spcBef>
        <a:buFont typeface="Arial" pitchFamily="34" charset="0"/>
        <a:buChar char="•"/>
        <a:defRPr kumimoji="1" sz="2800" kern="1200">
          <a:solidFill>
            <a:schemeClr val="tx1"/>
          </a:solidFill>
          <a:latin typeface="M+ 1p" pitchFamily="50" charset="-128"/>
          <a:ea typeface="M+ 1p" pitchFamily="50" charset="-128"/>
          <a:cs typeface="M+ 1p" pitchFamily="50" charset="-128"/>
        </a:defRPr>
      </a:lvl1pPr>
      <a:lvl2pPr marL="742950" indent="-285750" algn="l" defTabSz="914400" rtl="0" eaLnBrk="1" latinLnBrk="0" hangingPunct="1">
        <a:spcBef>
          <a:spcPct val="20000"/>
        </a:spcBef>
        <a:buFont typeface="Arial" pitchFamily="34" charset="0"/>
        <a:buChar char="–"/>
        <a:defRPr kumimoji="1" sz="2400" kern="1200">
          <a:solidFill>
            <a:schemeClr val="tx1"/>
          </a:solidFill>
          <a:latin typeface="M+ 1p" pitchFamily="50" charset="-128"/>
          <a:ea typeface="M+ 1p" pitchFamily="50" charset="-128"/>
          <a:cs typeface="M+ 1p" pitchFamily="50" charset="-128"/>
        </a:defRPr>
      </a:lvl2pPr>
      <a:lvl3pPr marL="1143000" indent="-228600" algn="l" defTabSz="914400" rtl="0" eaLnBrk="1" latinLnBrk="0" hangingPunct="1">
        <a:spcBef>
          <a:spcPct val="20000"/>
        </a:spcBef>
        <a:buFont typeface="M+ 1c" pitchFamily="50" charset="-128"/>
        <a:buChar char="‣"/>
        <a:defRPr kumimoji="1" sz="2000" kern="1200">
          <a:solidFill>
            <a:schemeClr val="tx1"/>
          </a:solidFill>
          <a:latin typeface="M+ 1p" pitchFamily="50" charset="-128"/>
          <a:ea typeface="M+ 1p" pitchFamily="50" charset="-128"/>
          <a:cs typeface="M+ 1p" pitchFamily="50" charset="-128"/>
        </a:defRPr>
      </a:lvl3pPr>
      <a:lvl4pPr marL="1600200" indent="-228600" algn="l" defTabSz="914400" rtl="0" eaLnBrk="1" latinLnBrk="0" hangingPunct="1">
        <a:spcBef>
          <a:spcPct val="20000"/>
        </a:spcBef>
        <a:buFont typeface="Georgia" pitchFamily="18" charset="0"/>
        <a:buChar char="▫"/>
        <a:defRPr kumimoji="1" sz="1800" kern="1200">
          <a:solidFill>
            <a:schemeClr val="tx1"/>
          </a:solidFill>
          <a:latin typeface="M+ 1p" pitchFamily="50" charset="-128"/>
          <a:ea typeface="M+ 1p" pitchFamily="50" charset="-128"/>
          <a:cs typeface="M+ 1p" pitchFamily="50" charset="-128"/>
        </a:defRPr>
      </a:lvl4pPr>
      <a:lvl5pPr marL="2057400" indent="-228600" algn="l" defTabSz="914400" rtl="0" eaLnBrk="1" latinLnBrk="0" hangingPunct="1">
        <a:spcBef>
          <a:spcPct val="20000"/>
        </a:spcBef>
        <a:buFont typeface="Arial" pitchFamily="34" charset="0"/>
        <a:buChar char="•"/>
        <a:defRPr kumimoji="1" sz="1800" kern="1200">
          <a:solidFill>
            <a:schemeClr val="tx1"/>
          </a:solidFill>
          <a:latin typeface="M+ 1p" pitchFamily="50" charset="-128"/>
          <a:ea typeface="M+ 1p" pitchFamily="50" charset="-128"/>
          <a:cs typeface="M+ 1p" pitchFamily="50" charset="-128"/>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rsj.or.jp/~wiki/wiki/index.php/%E3%80%8A%E5%A4%9A%E7%9B%AE%E7%9A%84%E8%A8%88%E7%94%BB%E3%80%8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0.xml"/><Relationship Id="rId13" Type="http://schemas.openxmlformats.org/officeDocument/2006/relationships/image" Target="../media/image29.png"/><Relationship Id="rId3" Type="http://schemas.openxmlformats.org/officeDocument/2006/relationships/diagramData" Target="../diagrams/data10.xml"/><Relationship Id="rId7" Type="http://schemas.microsoft.com/office/2007/relationships/diagramDrawing" Target="../diagrams/drawing9.xml"/><Relationship Id="rId12"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diagramColors" Target="../diagrams/colors9.xml"/><Relationship Id="rId5" Type="http://schemas.openxmlformats.org/officeDocument/2006/relationships/diagramQuickStyle" Target="../diagrams/quickStyle9.xml"/><Relationship Id="rId10"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6.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11" Type="http://schemas.microsoft.com/office/2007/relationships/diagramDrawing" Target="../diagrams/drawing1.xml"/><Relationship Id="rId5" Type="http://schemas.openxmlformats.org/officeDocument/2006/relationships/image" Target="../media/image8.png"/><Relationship Id="rId10" Type="http://schemas.openxmlformats.org/officeDocument/2006/relationships/diagramColors" Target="../diagrams/colors1.xml"/><Relationship Id="rId4" Type="http://schemas.openxmlformats.org/officeDocument/2006/relationships/image" Target="../media/image7.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0.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notesSlide" Target="../notesSlides/notesSlide6.xml"/><Relationship Id="rId7" Type="http://schemas.openxmlformats.org/officeDocument/2006/relationships/image" Target="../media/image20.png"/><Relationship Id="rId12" Type="http://schemas.microsoft.com/office/2007/relationships/diagramDrawing" Target="../diagrams/drawing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diagramColors" Target="../diagrams/colors4.xml"/><Relationship Id="rId5" Type="http://schemas.openxmlformats.org/officeDocument/2006/relationships/oleObject" Target="../embeddings/oleObject1.bin"/><Relationship Id="rId10" Type="http://schemas.openxmlformats.org/officeDocument/2006/relationships/diagramQuickStyle" Target="../diagrams/quickStyle4.xml"/><Relationship Id="rId4" Type="http://schemas.openxmlformats.org/officeDocument/2006/relationships/image" Target="../media/image19.png"/><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image" Target="../media/image270.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GA</a:t>
            </a:r>
            <a:r>
              <a:rPr kumimoji="1" lang="ja-JP" altLang="en-US" dirty="0" smtClean="0"/>
              <a:t>ゼミ　第</a:t>
            </a:r>
            <a:r>
              <a:rPr lang="en-US" altLang="ja-JP"/>
              <a:t>9</a:t>
            </a:r>
            <a:r>
              <a:rPr kumimoji="1" lang="ja-JP" altLang="en-US" smtClean="0"/>
              <a:t>回</a:t>
            </a:r>
            <a:endParaRPr kumimoji="1" lang="ja-JP" altLang="en-US" dirty="0"/>
          </a:p>
        </p:txBody>
      </p:sp>
      <p:sp>
        <p:nvSpPr>
          <p:cNvPr id="3" name="サブタイトル 2"/>
          <p:cNvSpPr>
            <a:spLocks noGrp="1"/>
          </p:cNvSpPr>
          <p:nvPr>
            <p:ph type="subTitle" idx="1"/>
          </p:nvPr>
        </p:nvSpPr>
        <p:spPr>
          <a:xfrm>
            <a:off x="1371600" y="5373216"/>
            <a:ext cx="6400800" cy="1032520"/>
          </a:xfrm>
        </p:spPr>
        <p:txBody>
          <a:bodyPr>
            <a:normAutofit/>
          </a:bodyPr>
          <a:lstStyle/>
          <a:p>
            <a:r>
              <a:rPr kumimoji="1" lang="ja-JP" altLang="en-US" dirty="0" smtClean="0"/>
              <a:t>佐藤　圭二</a:t>
            </a:r>
            <a:endParaRPr kumimoji="1" lang="en-US" altLang="ja-JP" dirty="0" smtClean="0"/>
          </a:p>
          <a:p>
            <a:r>
              <a:rPr kumimoji="1" lang="en-US" altLang="ja-JP" dirty="0" smtClean="0"/>
              <a:t>2010/12/21</a:t>
            </a:r>
            <a:r>
              <a:rPr kumimoji="1" lang="ja-JP" altLang="en-US" dirty="0" smtClean="0"/>
              <a:t>（火）</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dirty="0"/>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1</a:t>
            </a:fld>
            <a:endParaRPr kumimoji="1" lang="ja-JP" altLang="en-US" dirty="0"/>
          </a:p>
        </p:txBody>
      </p:sp>
      <p:sp>
        <p:nvSpPr>
          <p:cNvPr id="5" name="テキスト ボックス 4"/>
          <p:cNvSpPr txBox="1"/>
          <p:nvPr/>
        </p:nvSpPr>
        <p:spPr>
          <a:xfrm>
            <a:off x="2771800" y="3945830"/>
            <a:ext cx="3600400" cy="923330"/>
          </a:xfrm>
          <a:prstGeom prst="rect">
            <a:avLst/>
          </a:prstGeom>
          <a:noFill/>
        </p:spPr>
        <p:txBody>
          <a:bodyPr wrap="square" rtlCol="0">
            <a:spAutoFit/>
          </a:bodyPr>
          <a:lstStyle/>
          <a:p>
            <a:r>
              <a:rPr kumimoji="1" lang="en-US" altLang="ja-JP" dirty="0" smtClean="0">
                <a:latin typeface="M+ 1p" pitchFamily="50" charset="-128"/>
                <a:ea typeface="M+ 1p" pitchFamily="50" charset="-128"/>
                <a:cs typeface="M+ 1p" pitchFamily="50" charset="-128"/>
              </a:rPr>
              <a:t>3.3 Weighted Metric Methods</a:t>
            </a:r>
          </a:p>
          <a:p>
            <a:r>
              <a:rPr kumimoji="1" lang="en-US" altLang="ja-JP" dirty="0" smtClean="0">
                <a:latin typeface="M+ 1p" pitchFamily="50" charset="-128"/>
                <a:ea typeface="M+ 1p" pitchFamily="50" charset="-128"/>
                <a:cs typeface="M+ 1p" pitchFamily="50" charset="-128"/>
              </a:rPr>
              <a:t>3.4 Benson’s Method</a:t>
            </a:r>
          </a:p>
          <a:p>
            <a:r>
              <a:rPr lang="en-US" altLang="ja-JP" dirty="0" smtClean="0">
                <a:latin typeface="M+ 1p" pitchFamily="50" charset="-128"/>
                <a:ea typeface="M+ 1p" pitchFamily="50" charset="-128"/>
                <a:cs typeface="M+ 1p" pitchFamily="50" charset="-128"/>
              </a:rPr>
              <a:t>3.5 Value Function Method</a:t>
            </a:r>
            <a:endParaRPr kumimoji="1" lang="ja-JP" altLang="en-US" dirty="0">
              <a:latin typeface="M+ 1p" pitchFamily="50" charset="-128"/>
              <a:ea typeface="M+ 1p" pitchFamily="50" charset="-128"/>
              <a:cs typeface="M+ 1p" pitchFamily="50" charset="-128"/>
            </a:endParaRPr>
          </a:p>
        </p:txBody>
      </p:sp>
      <p:sp>
        <p:nvSpPr>
          <p:cNvPr id="7" name="フッター プレースホルダー 6"/>
          <p:cNvSpPr>
            <a:spLocks noGrp="1"/>
          </p:cNvSpPr>
          <p:nvPr>
            <p:ph type="ftr" sz="quarter" idx="11"/>
          </p:nvPr>
        </p:nvSpPr>
        <p:spPr/>
        <p:txBody>
          <a:bodyPr/>
          <a:lstStyle/>
          <a:p>
            <a:r>
              <a:rPr lang="en-US" altLang="ja-JP" smtClean="0"/>
              <a:t>Sato &amp; Takadama Lab GA</a:t>
            </a:r>
            <a:r>
              <a:rPr lang="ja-JP" altLang="en-US" smtClean="0"/>
              <a:t> </a:t>
            </a:r>
            <a:r>
              <a:rPr lang="en-US" altLang="ja-JP" smtClean="0"/>
              <a:t>seminar</a:t>
            </a:r>
            <a:endParaRPr lang="ja-JP" altLang="en-US" dirty="0" smtClean="0"/>
          </a:p>
        </p:txBody>
      </p:sp>
    </p:spTree>
    <p:extLst>
      <p:ext uri="{BB962C8B-B14F-4D97-AF65-F5344CB8AC3E}">
        <p14:creationId xmlns:p14="http://schemas.microsoft.com/office/powerpoint/2010/main" val="7056368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3.4 Benson’s Method</a:t>
            </a:r>
            <a:r>
              <a:rPr lang="en-US" altLang="ja-JP" dirty="0"/>
              <a:t/>
            </a:r>
            <a:br>
              <a:rPr lang="en-US" altLang="ja-JP" dirty="0"/>
            </a:br>
            <a:r>
              <a:rPr lang="en-US" altLang="ja-JP" sz="2400" dirty="0" smtClean="0"/>
              <a:t>- </a:t>
            </a:r>
            <a:r>
              <a:rPr lang="ja-JP" altLang="en-US" sz="2400" dirty="0" smtClean="0"/>
              <a:t>距離を測る</a:t>
            </a:r>
            <a:r>
              <a:rPr lang="en-US" altLang="ja-JP" sz="2400" dirty="0" smtClean="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dirty="0" smtClean="0"/>
              <a:t>2010/12/14</a:t>
            </a:r>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Sato &amp; </a:t>
            </a:r>
            <a:r>
              <a:rPr kumimoji="1" lang="en-US" altLang="ja-JP" dirty="0" err="1" smtClean="0"/>
              <a:t>Takadama</a:t>
            </a:r>
            <a:r>
              <a:rPr kumimoji="1" lang="en-US" altLang="ja-JP" dirty="0" smtClean="0"/>
              <a:t> Lab GA seminar</a:t>
            </a:r>
            <a:endParaRPr kumimoji="1" lang="ja-JP" altLang="en-US" dirty="0"/>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t>10</a:t>
            </a:fld>
            <a:endParaRPr kumimoji="1" lang="ja-JP" altLang="en-US"/>
          </a:p>
        </p:txBody>
      </p:sp>
      <p:pic>
        <p:nvPicPr>
          <p:cNvPr id="4098" name="Picture 2" descr="C:\Documents and Settings\Keiji SATO\My Documents\My Pictures\2010-10-10\fig5.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0286" y="1916832"/>
            <a:ext cx="45434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98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3.4 Benson’s Method</a:t>
            </a:r>
            <a:r>
              <a:rPr lang="en-US" altLang="ja-JP" dirty="0"/>
              <a:t/>
            </a:r>
            <a:br>
              <a:rPr lang="en-US" altLang="ja-JP" dirty="0"/>
            </a:br>
            <a:r>
              <a:rPr lang="en-US" altLang="ja-JP" sz="2400" dirty="0" smtClean="0"/>
              <a:t>- </a:t>
            </a:r>
            <a:r>
              <a:rPr lang="ja-JP" altLang="en-US" sz="2400" dirty="0" smtClean="0"/>
              <a:t>距離を測る</a:t>
            </a:r>
            <a:r>
              <a:rPr lang="en-US" altLang="ja-JP" sz="2400" dirty="0" smtClean="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dirty="0" smtClean="0">
                <a:latin typeface="M+ 1p" pitchFamily="50" charset="-128"/>
                <a:ea typeface="M+ 1p" pitchFamily="50" charset="-128"/>
                <a:cs typeface="M+ 1p" pitchFamily="50" charset="-128"/>
              </a:rPr>
              <a:t>2010/12/14</a:t>
            </a:r>
            <a:endParaRPr kumimoji="1" lang="ja-JP" altLang="en-US" dirty="0">
              <a:latin typeface="M+ 1p" pitchFamily="50" charset="-128"/>
              <a:ea typeface="M+ 1p" pitchFamily="50" charset="-128"/>
              <a:cs typeface="M+ 1p" pitchFamily="50" charset="-128"/>
            </a:endParaRPr>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11</a:t>
            </a:fld>
            <a:endParaRPr kumimoji="1" lang="ja-JP" altLang="en-US">
              <a:latin typeface="M+ 1p" pitchFamily="50" charset="-128"/>
              <a:ea typeface="M+ 1p" pitchFamily="50" charset="-128"/>
              <a:cs typeface="M+ 1p" pitchFamily="50" charset="-128"/>
            </a:endParaRPr>
          </a:p>
        </p:txBody>
      </p:sp>
      <p:graphicFrame>
        <p:nvGraphicFramePr>
          <p:cNvPr id="6" name="図表 5"/>
          <p:cNvGraphicFramePr/>
          <p:nvPr>
            <p:extLst>
              <p:ext uri="{D42A27DB-BD31-4B8C-83A1-F6EECF244321}">
                <p14:modId xmlns:p14="http://schemas.microsoft.com/office/powerpoint/2010/main" val="3563636386"/>
              </p:ext>
            </p:extLst>
          </p:nvPr>
        </p:nvGraphicFramePr>
        <p:xfrm>
          <a:off x="461044" y="1988840"/>
          <a:ext cx="8194472"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図表 6"/>
          <p:cNvGraphicFramePr/>
          <p:nvPr>
            <p:extLst>
              <p:ext uri="{D42A27DB-BD31-4B8C-83A1-F6EECF244321}">
                <p14:modId xmlns:p14="http://schemas.microsoft.com/office/powerpoint/2010/main" val="1465115298"/>
              </p:ext>
            </p:extLst>
          </p:nvPr>
        </p:nvGraphicFramePr>
        <p:xfrm>
          <a:off x="467544" y="4005064"/>
          <a:ext cx="8194472" cy="14401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フッター プレースホルダー 2"/>
          <p:cNvSpPr>
            <a:spLocks noGrp="1"/>
          </p:cNvSpPr>
          <p:nvPr>
            <p:ph type="ftr" sz="quarter" idx="11"/>
          </p:nvPr>
        </p:nvSpPr>
        <p:spPr/>
        <p:txBody>
          <a:bodyPr/>
          <a:lstStyle/>
          <a:p>
            <a:r>
              <a:rPr kumimoji="1" lang="en-US" altLang="ja-JP" smtClean="0">
                <a:latin typeface="M+ 1p" pitchFamily="50" charset="-128"/>
                <a:ea typeface="M+ 1p" pitchFamily="50" charset="-128"/>
                <a:cs typeface="M+ 1p" pitchFamily="50" charset="-128"/>
              </a:rPr>
              <a:t>Sato &amp; Takadama Lab GA seminar</a:t>
            </a:r>
            <a:endParaRPr kumimoji="1" lang="ja-JP" altLang="en-US">
              <a:latin typeface="M+ 1p" pitchFamily="50" charset="-128"/>
              <a:ea typeface="M+ 1p" pitchFamily="50" charset="-128"/>
              <a:cs typeface="M+ 1p" pitchFamily="50" charset="-128"/>
            </a:endParaRPr>
          </a:p>
        </p:txBody>
      </p:sp>
    </p:spTree>
    <p:extLst>
      <p:ext uri="{BB962C8B-B14F-4D97-AF65-F5344CB8AC3E}">
        <p14:creationId xmlns:p14="http://schemas.microsoft.com/office/powerpoint/2010/main" val="126863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a:t>3.5 Value Function Method</a:t>
            </a:r>
            <a:br>
              <a:rPr lang="en-US" altLang="ja-JP" dirty="0"/>
            </a:br>
            <a:r>
              <a:rPr lang="en-US" altLang="ja-JP" sz="2400" dirty="0"/>
              <a:t>- </a:t>
            </a:r>
            <a:r>
              <a:rPr lang="ja-JP" altLang="en-US" sz="2400" dirty="0"/>
              <a:t>効用関数で最適化 </a:t>
            </a:r>
            <a:r>
              <a:rPr lang="en-US" altLang="ja-JP" sz="2400" dirty="0"/>
              <a:t>-</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smtClean="0"/>
              <a:t>2010/12/14</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5" name="スライド番号プレースホルダー 4"/>
          <p:cNvSpPr>
            <a:spLocks noGrp="1"/>
          </p:cNvSpPr>
          <p:nvPr>
            <p:ph type="sldNum" sz="quarter" idx="12"/>
          </p:nvPr>
        </p:nvSpPr>
        <p:spPr/>
        <p:txBody>
          <a:bodyPr/>
          <a:lstStyle/>
          <a:p>
            <a:fld id="{CB470A67-9D25-4151-BB0E-22C12A63BFCD}" type="slidenum">
              <a:rPr kumimoji="1" lang="ja-JP" altLang="en-US" smtClean="0"/>
              <a:t>12</a:t>
            </a:fld>
            <a:endParaRPr kumimoji="1" lang="ja-JP" altLang="en-US"/>
          </a:p>
        </p:txBody>
      </p:sp>
      <p:sp>
        <p:nvSpPr>
          <p:cNvPr id="8" name="タイトル 5"/>
          <p:cNvSpPr txBox="1">
            <a:spLocks/>
          </p:cNvSpPr>
          <p:nvPr/>
        </p:nvSpPr>
        <p:spPr>
          <a:xfrm>
            <a:off x="323528" y="1484784"/>
            <a:ext cx="8570096" cy="4693136"/>
          </a:xfrm>
          <a:prstGeom prst="rect">
            <a:avLst/>
          </a:prstGeom>
        </p:spPr>
        <p:txBody>
          <a:bodyPr vert="horz" lIns="91440" tIns="45720" rIns="91440" bIns="45720" rtlCol="0" anchor="t">
            <a:normAutofit/>
          </a:bodyPr>
          <a:lstStyle>
            <a:lvl1pPr algn="ctr" defTabSz="914400" rtl="0" eaLnBrk="1" latinLnBrk="0" hangingPunct="1">
              <a:spcBef>
                <a:spcPct val="0"/>
              </a:spcBef>
              <a:buNone/>
              <a:defRPr kumimoji="1" sz="3600" kern="1200">
                <a:solidFill>
                  <a:schemeClr val="tx1"/>
                </a:solidFill>
                <a:latin typeface="M+ 1p" pitchFamily="50" charset="-128"/>
                <a:ea typeface="M+ 1p" pitchFamily="50" charset="-128"/>
                <a:cs typeface="M+ 1p" pitchFamily="50" charset="-128"/>
              </a:defRPr>
            </a:lvl1pPr>
          </a:lstStyle>
          <a:p>
            <a:pPr algn="l"/>
            <a:r>
              <a:rPr lang="ja-JP" altLang="en-US" sz="4800" dirty="0"/>
              <a:t>の前に・・・・・</a:t>
            </a:r>
          </a:p>
          <a:p>
            <a:pPr algn="l"/>
            <a:endParaRPr lang="en-US" altLang="ja-JP" sz="4800" dirty="0" smtClean="0"/>
          </a:p>
          <a:p>
            <a:pPr algn="l"/>
            <a:r>
              <a:rPr lang="ja-JP" altLang="en-US" sz="4800" dirty="0" smtClean="0"/>
              <a:t>多目的意思決定について</a:t>
            </a:r>
            <a:r>
              <a:rPr lang="en-US" altLang="ja-JP" sz="4800" dirty="0" smtClean="0"/>
              <a:t/>
            </a:r>
            <a:br>
              <a:rPr lang="en-US" altLang="ja-JP" sz="4800" dirty="0" smtClean="0"/>
            </a:br>
            <a:r>
              <a:rPr lang="ja-JP" altLang="en-US" sz="4800" dirty="0" smtClean="0"/>
              <a:t>勉強します</a:t>
            </a:r>
            <a:endParaRPr lang="en-US" altLang="ja-JP" sz="4800" dirty="0" smtClean="0"/>
          </a:p>
          <a:p>
            <a:pPr algn="l"/>
            <a:endParaRPr lang="en-US" altLang="ja-JP" sz="4800" dirty="0"/>
          </a:p>
          <a:p>
            <a:pPr algn="l"/>
            <a:r>
              <a:rPr lang="ja-JP" altLang="en-US" sz="2800" dirty="0"/>
              <a:t>効用</a:t>
            </a:r>
            <a:r>
              <a:rPr lang="ja-JP" altLang="en-US" sz="2800" dirty="0" smtClean="0"/>
              <a:t>関数</a:t>
            </a:r>
            <a:r>
              <a:rPr lang="ja-JP" altLang="en-US" sz="2800" dirty="0"/>
              <a:t>と</a:t>
            </a:r>
            <a:r>
              <a:rPr lang="ja-JP" altLang="en-US" sz="2800" dirty="0" smtClean="0"/>
              <a:t>はなんぞやというお話</a:t>
            </a:r>
            <a:endParaRPr lang="ja-JP" altLang="en-US" sz="2800" dirty="0"/>
          </a:p>
        </p:txBody>
      </p:sp>
    </p:spTree>
    <p:extLst>
      <p:ext uri="{BB962C8B-B14F-4D97-AF65-F5344CB8AC3E}">
        <p14:creationId xmlns:p14="http://schemas.microsoft.com/office/powerpoint/2010/main" val="4041400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a:t>3.5 Value Function Method</a:t>
            </a:r>
            <a:br>
              <a:rPr lang="en-US" altLang="ja-JP" dirty="0"/>
            </a:br>
            <a:r>
              <a:rPr lang="en-US" altLang="ja-JP" sz="2400" dirty="0"/>
              <a:t>- </a:t>
            </a:r>
            <a:r>
              <a:rPr lang="ja-JP" altLang="en-US" sz="2400" dirty="0" smtClean="0"/>
              <a:t>導入 </a:t>
            </a:r>
            <a:r>
              <a:rPr lang="en-US" altLang="ja-JP" sz="2400" dirty="0" smtClean="0"/>
              <a:t>| </a:t>
            </a:r>
            <a:r>
              <a:rPr lang="ja-JP" altLang="en-US" sz="2400" dirty="0" smtClean="0"/>
              <a:t>多目的意思決定について </a:t>
            </a:r>
            <a:r>
              <a:rPr lang="en-US" altLang="ja-JP" sz="2400" dirty="0"/>
              <a:t>-</a:t>
            </a:r>
            <a:endParaRPr kumimoji="1" lang="ja-JP" altLang="en-US" dirty="0"/>
          </a:p>
        </p:txBody>
      </p:sp>
      <p:sp>
        <p:nvSpPr>
          <p:cNvPr id="7" name="コンテンツ プレースホルダー 6"/>
          <p:cNvSpPr>
            <a:spLocks noGrp="1"/>
          </p:cNvSpPr>
          <p:nvPr>
            <p:ph idx="1"/>
          </p:nvPr>
        </p:nvSpPr>
        <p:spPr/>
        <p:txBody>
          <a:bodyPr>
            <a:normAutofit fontScale="92500" lnSpcReduction="10000"/>
          </a:bodyPr>
          <a:lstStyle/>
          <a:p>
            <a:r>
              <a:rPr lang="ja-JP" altLang="en-US" dirty="0" smtClean="0"/>
              <a:t>いろんな言い方があります</a:t>
            </a:r>
            <a:endParaRPr lang="en-US" altLang="zh-TW" dirty="0" smtClean="0"/>
          </a:p>
          <a:p>
            <a:pPr lvl="1"/>
            <a:r>
              <a:rPr lang="zh-TW" altLang="en-US" dirty="0" smtClean="0">
                <a:latin typeface="IPA P明朝" pitchFamily="18" charset="-128"/>
                <a:ea typeface="IPA P明朝" pitchFamily="18" charset="-128"/>
              </a:rPr>
              <a:t>多目的</a:t>
            </a:r>
            <a:r>
              <a:rPr lang="zh-TW" altLang="en-US" dirty="0">
                <a:latin typeface="IPA P明朝" pitchFamily="18" charset="-128"/>
                <a:ea typeface="IPA P明朝" pitchFamily="18" charset="-128"/>
              </a:rPr>
              <a:t>意思</a:t>
            </a:r>
            <a:r>
              <a:rPr lang="zh-TW" altLang="en-US" dirty="0" smtClean="0">
                <a:latin typeface="IPA P明朝" pitchFamily="18" charset="-128"/>
                <a:ea typeface="IPA P明朝" pitchFamily="18" charset="-128"/>
              </a:rPr>
              <a:t>決定 </a:t>
            </a:r>
            <a:r>
              <a:rPr lang="en-US" altLang="zh-TW" dirty="0" smtClean="0"/>
              <a:t>| </a:t>
            </a:r>
            <a:r>
              <a:rPr lang="en-US" altLang="zh-TW" dirty="0" smtClean="0">
                <a:latin typeface="Times New Roman" pitchFamily="18" charset="0"/>
                <a:ea typeface="IPA P明朝" pitchFamily="18" charset="-128"/>
                <a:cs typeface="Times New Roman" pitchFamily="18" charset="0"/>
              </a:rPr>
              <a:t>M</a:t>
            </a:r>
            <a:r>
              <a:rPr lang="en-US" altLang="ja-JP" dirty="0" smtClean="0">
                <a:latin typeface="Times New Roman" pitchFamily="18" charset="0"/>
                <a:ea typeface="IPA P明朝" pitchFamily="18" charset="-128"/>
                <a:cs typeface="Times New Roman" pitchFamily="18" charset="0"/>
              </a:rPr>
              <a:t>ultiple Criteria Decision Making</a:t>
            </a:r>
          </a:p>
          <a:p>
            <a:pPr lvl="1"/>
            <a:r>
              <a:rPr lang="ja-JP" altLang="en-US" dirty="0">
                <a:latin typeface="IPA P明朝" pitchFamily="18" charset="-128"/>
                <a:ea typeface="IPA P明朝" pitchFamily="18" charset="-128"/>
              </a:rPr>
              <a:t>多目的</a:t>
            </a:r>
            <a:r>
              <a:rPr lang="ja-JP" altLang="en-US" dirty="0" smtClean="0">
                <a:latin typeface="IPA P明朝" pitchFamily="18" charset="-128"/>
                <a:ea typeface="IPA P明朝" pitchFamily="18" charset="-128"/>
              </a:rPr>
              <a:t>計画</a:t>
            </a:r>
            <a:r>
              <a:rPr lang="ja-JP" altLang="en-US" dirty="0">
                <a:latin typeface="+mn-lt"/>
              </a:rPr>
              <a:t> </a:t>
            </a:r>
            <a:r>
              <a:rPr lang="en-US" altLang="ja-JP" dirty="0" smtClean="0">
                <a:latin typeface="+mn-lt"/>
              </a:rPr>
              <a:t>| </a:t>
            </a:r>
            <a:r>
              <a:rPr lang="en-US" altLang="ja-JP" dirty="0" smtClean="0">
                <a:latin typeface="Times New Roman" pitchFamily="18" charset="0"/>
                <a:cs typeface="Times New Roman" pitchFamily="18" charset="0"/>
              </a:rPr>
              <a:t>Multi-Objective Programming</a:t>
            </a:r>
          </a:p>
          <a:p>
            <a:pPr lvl="1"/>
            <a:endParaRPr lang="en-US" altLang="ja-JP" dirty="0">
              <a:latin typeface="+mn-lt"/>
            </a:endParaRPr>
          </a:p>
          <a:p>
            <a:r>
              <a:rPr lang="ja-JP" altLang="en-US" dirty="0" smtClean="0">
                <a:latin typeface="+mn-lt"/>
              </a:rPr>
              <a:t>なにするの？</a:t>
            </a:r>
            <a:endParaRPr lang="en-US" altLang="ja-JP" dirty="0" smtClean="0">
              <a:latin typeface="+mn-lt"/>
            </a:endParaRPr>
          </a:p>
          <a:p>
            <a:pPr lvl="1"/>
            <a:r>
              <a:rPr lang="ja-JP" altLang="en-US" sz="1900" dirty="0">
                <a:latin typeface="IPA P明朝" pitchFamily="18" charset="-128"/>
                <a:ea typeface="IPA P明朝" pitchFamily="18" charset="-128"/>
              </a:rPr>
              <a:t>多目的意思</a:t>
            </a:r>
            <a:r>
              <a:rPr lang="ja-JP" altLang="en-US" sz="1900" dirty="0" smtClean="0">
                <a:latin typeface="IPA P明朝" pitchFamily="18" charset="-128"/>
                <a:ea typeface="IPA P明朝" pitchFamily="18" charset="-128"/>
              </a:rPr>
              <a:t>決定問題と</a:t>
            </a:r>
            <a:r>
              <a:rPr lang="ja-JP" altLang="en-US" sz="1900" dirty="0">
                <a:latin typeface="IPA P明朝" pitchFamily="18" charset="-128"/>
                <a:ea typeface="IPA P明朝" pitchFamily="18" charset="-128"/>
              </a:rPr>
              <a:t>は，複数の目的を同時に満足させるパレート解群を意思決定者が何らかの判断で優劣を付け，選好解を選択</a:t>
            </a:r>
            <a:r>
              <a:rPr lang="ja-JP" altLang="en-US" sz="1900" dirty="0" smtClean="0">
                <a:latin typeface="IPA P明朝" pitchFamily="18" charset="-128"/>
                <a:ea typeface="IPA P明朝" pitchFamily="18" charset="-128"/>
              </a:rPr>
              <a:t>する問題</a:t>
            </a:r>
            <a:r>
              <a:rPr lang="en-US" altLang="ja-JP" sz="1900" dirty="0" smtClean="0">
                <a:latin typeface="IPA P明朝" pitchFamily="18" charset="-128"/>
                <a:ea typeface="IPA P明朝" pitchFamily="18" charset="-128"/>
              </a:rPr>
              <a:t>.</a:t>
            </a:r>
          </a:p>
          <a:p>
            <a:pPr lvl="1"/>
            <a:endParaRPr lang="en-US" altLang="ja-JP" dirty="0" smtClean="0">
              <a:latin typeface="+mn-lt"/>
            </a:endParaRPr>
          </a:p>
          <a:p>
            <a:r>
              <a:rPr lang="ja-JP" altLang="en-US" dirty="0" smtClean="0">
                <a:latin typeface="+mn-lt"/>
              </a:rPr>
              <a:t>アプローチ</a:t>
            </a:r>
            <a:r>
              <a:rPr lang="ja-JP" altLang="en-US" dirty="0">
                <a:latin typeface="+mn-lt"/>
              </a:rPr>
              <a:t>方法</a:t>
            </a:r>
            <a:endParaRPr lang="en-US" altLang="ja-JP" dirty="0">
              <a:latin typeface="+mn-lt"/>
            </a:endParaRPr>
          </a:p>
          <a:p>
            <a:pPr marL="800100" lvl="1" indent="-342900">
              <a:buFont typeface="+mj-lt"/>
              <a:buAutoNum type="arabicPeriod"/>
            </a:pPr>
            <a:r>
              <a:rPr lang="ja-JP" altLang="en-US" sz="1700" dirty="0">
                <a:latin typeface="IPA P明朝" pitchFamily="18" charset="-128"/>
                <a:ea typeface="IPA P明朝" pitchFamily="18" charset="-128"/>
              </a:rPr>
              <a:t>パレート最適解のすべて</a:t>
            </a:r>
            <a:r>
              <a:rPr lang="en-US" altLang="ja-JP" sz="1700" dirty="0" smtClean="0">
                <a:latin typeface="IPA P明朝" pitchFamily="18" charset="-128"/>
                <a:ea typeface="IPA P明朝" pitchFamily="18" charset="-128"/>
              </a:rPr>
              <a:t>(</a:t>
            </a:r>
            <a:r>
              <a:rPr lang="ja-JP" altLang="en-US" sz="1700" dirty="0" smtClean="0">
                <a:latin typeface="IPA P明朝" pitchFamily="18" charset="-128"/>
                <a:ea typeface="IPA P明朝" pitchFamily="18" charset="-128"/>
              </a:rPr>
              <a:t>十分</a:t>
            </a:r>
            <a:r>
              <a:rPr lang="ja-JP" altLang="en-US" sz="1700" dirty="0">
                <a:latin typeface="IPA P明朝" pitchFamily="18" charset="-128"/>
                <a:ea typeface="IPA P明朝" pitchFamily="18" charset="-128"/>
              </a:rPr>
              <a:t>多く</a:t>
            </a:r>
            <a:r>
              <a:rPr lang="en-US" altLang="ja-JP" sz="1700" dirty="0">
                <a:latin typeface="IPA P明朝" pitchFamily="18" charset="-128"/>
                <a:ea typeface="IPA P明朝" pitchFamily="18" charset="-128"/>
              </a:rPr>
              <a:t>)</a:t>
            </a:r>
            <a:r>
              <a:rPr lang="ja-JP" altLang="en-US" sz="1700" dirty="0">
                <a:latin typeface="IPA P明朝" pitchFamily="18" charset="-128"/>
                <a:ea typeface="IPA P明朝" pitchFamily="18" charset="-128"/>
              </a:rPr>
              <a:t>を求め</a:t>
            </a:r>
            <a:r>
              <a:rPr lang="en-US" altLang="ja-JP" sz="1700" dirty="0">
                <a:latin typeface="IPA P明朝" pitchFamily="18" charset="-128"/>
                <a:ea typeface="IPA P明朝" pitchFamily="18" charset="-128"/>
              </a:rPr>
              <a:t>, </a:t>
            </a:r>
            <a:r>
              <a:rPr lang="ja-JP" altLang="en-US" sz="1700" dirty="0">
                <a:latin typeface="IPA P明朝" pitchFamily="18" charset="-128"/>
                <a:ea typeface="IPA P明朝" pitchFamily="18" charset="-128"/>
              </a:rPr>
              <a:t>それを意思決定者に提示</a:t>
            </a:r>
            <a:r>
              <a:rPr lang="ja-JP" altLang="en-US" sz="1700" dirty="0" smtClean="0">
                <a:latin typeface="IPA P明朝" pitchFamily="18" charset="-128"/>
                <a:ea typeface="IPA P明朝" pitchFamily="18" charset="-128"/>
              </a:rPr>
              <a:t>して</a:t>
            </a:r>
            <a:r>
              <a:rPr lang="en-US" altLang="ja-JP" sz="1700" dirty="0" smtClean="0">
                <a:latin typeface="IPA P明朝" pitchFamily="18" charset="-128"/>
                <a:ea typeface="IPA P明朝" pitchFamily="18" charset="-128"/>
              </a:rPr>
              <a:t> </a:t>
            </a:r>
            <a:r>
              <a:rPr lang="ja-JP" altLang="en-US" sz="1700" dirty="0">
                <a:latin typeface="IPA P明朝" pitchFamily="18" charset="-128"/>
                <a:ea typeface="IPA P明朝" pitchFamily="18" charset="-128"/>
              </a:rPr>
              <a:t>選考解を決定してもらう</a:t>
            </a:r>
            <a:r>
              <a:rPr lang="en-US" altLang="ja-JP" sz="1700" dirty="0" smtClean="0">
                <a:latin typeface="IPA P明朝" pitchFamily="18" charset="-128"/>
                <a:ea typeface="IPA P明朝" pitchFamily="18" charset="-128"/>
              </a:rPr>
              <a:t>.</a:t>
            </a:r>
            <a:endParaRPr lang="en-US" altLang="ja-JP" sz="1700" dirty="0">
              <a:latin typeface="IPA P明朝" pitchFamily="18" charset="-128"/>
              <a:ea typeface="IPA P明朝" pitchFamily="18" charset="-128"/>
            </a:endParaRPr>
          </a:p>
          <a:p>
            <a:pPr marL="800100" lvl="1" indent="-342900">
              <a:buFont typeface="+mj-lt"/>
              <a:buAutoNum type="arabicPeriod"/>
            </a:pPr>
            <a:r>
              <a:rPr lang="ja-JP" altLang="en-US" sz="1700" dirty="0">
                <a:latin typeface="IPA P明朝" pitchFamily="18" charset="-128"/>
                <a:ea typeface="IPA P明朝" pitchFamily="18" charset="-128"/>
              </a:rPr>
              <a:t>意思決定者の選好を表す実数値関数である価値関数</a:t>
            </a:r>
            <a:r>
              <a:rPr lang="en-US" altLang="ja-JP" sz="1700" dirty="0">
                <a:latin typeface="IPA P明朝" pitchFamily="18" charset="-128"/>
                <a:ea typeface="IPA P明朝" pitchFamily="18" charset="-128"/>
              </a:rPr>
              <a:t>(</a:t>
            </a:r>
            <a:r>
              <a:rPr lang="ja-JP" altLang="en-US" sz="1700" dirty="0">
                <a:latin typeface="IPA P明朝" pitchFamily="18" charset="-128"/>
                <a:ea typeface="IPA P明朝" pitchFamily="18" charset="-128"/>
              </a:rPr>
              <a:t>もしくは効用関数</a:t>
            </a:r>
            <a:r>
              <a:rPr lang="en-US" altLang="ja-JP" sz="1700" dirty="0">
                <a:latin typeface="IPA P明朝" pitchFamily="18" charset="-128"/>
                <a:ea typeface="IPA P明朝" pitchFamily="18" charset="-128"/>
              </a:rPr>
              <a:t>)</a:t>
            </a:r>
            <a:r>
              <a:rPr lang="ja-JP" altLang="en-US" sz="1700" dirty="0">
                <a:latin typeface="IPA P明朝" pitchFamily="18" charset="-128"/>
                <a:ea typeface="IPA P明朝" pitchFamily="18" charset="-128"/>
              </a:rPr>
              <a:t>を求め</a:t>
            </a:r>
            <a:r>
              <a:rPr lang="en-US" altLang="ja-JP" sz="1700" dirty="0">
                <a:latin typeface="IPA P明朝" pitchFamily="18" charset="-128"/>
                <a:ea typeface="IPA P明朝" pitchFamily="18" charset="-128"/>
              </a:rPr>
              <a:t>, </a:t>
            </a:r>
            <a:r>
              <a:rPr lang="ja-JP" altLang="en-US" sz="1700" dirty="0">
                <a:latin typeface="IPA P明朝" pitchFamily="18" charset="-128"/>
                <a:ea typeface="IPA P明朝" pitchFamily="18" charset="-128"/>
              </a:rPr>
              <a:t>それを最適化する通常の数理計画問題を解く</a:t>
            </a:r>
            <a:r>
              <a:rPr lang="en-US" altLang="ja-JP" sz="1700" dirty="0" smtClean="0">
                <a:latin typeface="IPA P明朝" pitchFamily="18" charset="-128"/>
                <a:ea typeface="IPA P明朝" pitchFamily="18" charset="-128"/>
              </a:rPr>
              <a:t>.</a:t>
            </a:r>
            <a:endParaRPr lang="en-US" altLang="ja-JP" sz="1700" dirty="0">
              <a:latin typeface="IPA P明朝" pitchFamily="18" charset="-128"/>
              <a:ea typeface="IPA P明朝" pitchFamily="18" charset="-128"/>
            </a:endParaRPr>
          </a:p>
          <a:p>
            <a:pPr marL="800100" lvl="1" indent="-342900">
              <a:buFont typeface="+mj-lt"/>
              <a:buAutoNum type="arabicPeriod"/>
            </a:pPr>
            <a:r>
              <a:rPr lang="ja-JP" altLang="en-US" sz="1700" dirty="0">
                <a:latin typeface="IPA P明朝" pitchFamily="18" charset="-128"/>
                <a:ea typeface="IPA P明朝" pitchFamily="18" charset="-128"/>
              </a:rPr>
              <a:t>コンピュータによるパレート最適解の導出とその解に基づく意思決定者の局所的な選好情報を用いて</a:t>
            </a:r>
            <a:r>
              <a:rPr lang="en-US" altLang="ja-JP" sz="1700" dirty="0">
                <a:latin typeface="IPA P明朝" pitchFamily="18" charset="-128"/>
                <a:ea typeface="IPA P明朝" pitchFamily="18" charset="-128"/>
              </a:rPr>
              <a:t>, </a:t>
            </a:r>
            <a:r>
              <a:rPr lang="ja-JP" altLang="en-US" sz="1700" dirty="0">
                <a:latin typeface="IPA P明朝" pitchFamily="18" charset="-128"/>
                <a:ea typeface="IPA P明朝" pitchFamily="18" charset="-128"/>
              </a:rPr>
              <a:t>両者の対話を繰り返すことにより</a:t>
            </a:r>
            <a:r>
              <a:rPr lang="en-US" altLang="ja-JP" sz="1700" dirty="0">
                <a:latin typeface="IPA P明朝" pitchFamily="18" charset="-128"/>
                <a:ea typeface="IPA P明朝" pitchFamily="18" charset="-128"/>
              </a:rPr>
              <a:t>, </a:t>
            </a:r>
            <a:r>
              <a:rPr lang="ja-JP" altLang="en-US" sz="1700" dirty="0">
                <a:latin typeface="IPA P明朝" pitchFamily="18" charset="-128"/>
                <a:ea typeface="IPA P明朝" pitchFamily="18" charset="-128"/>
              </a:rPr>
              <a:t>選好解を求める</a:t>
            </a:r>
          </a:p>
        </p:txBody>
      </p:sp>
      <p:sp>
        <p:nvSpPr>
          <p:cNvPr id="3" name="日付プレースホルダー 2"/>
          <p:cNvSpPr>
            <a:spLocks noGrp="1"/>
          </p:cNvSpPr>
          <p:nvPr>
            <p:ph type="dt" sz="half" idx="10"/>
          </p:nvPr>
        </p:nvSpPr>
        <p:spPr/>
        <p:txBody>
          <a:bodyPr/>
          <a:lstStyle/>
          <a:p>
            <a:r>
              <a:rPr kumimoji="1" lang="en-US" altLang="ja-JP" smtClean="0"/>
              <a:t>2010/12/14</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5" name="スライド番号プレースホルダー 4"/>
          <p:cNvSpPr>
            <a:spLocks noGrp="1"/>
          </p:cNvSpPr>
          <p:nvPr>
            <p:ph type="sldNum" sz="quarter" idx="12"/>
          </p:nvPr>
        </p:nvSpPr>
        <p:spPr/>
        <p:txBody>
          <a:bodyPr/>
          <a:lstStyle/>
          <a:p>
            <a:fld id="{CB470A67-9D25-4151-BB0E-22C12A63BFCD}" type="slidenum">
              <a:rPr kumimoji="1" lang="ja-JP" altLang="en-US" smtClean="0"/>
              <a:t>13</a:t>
            </a:fld>
            <a:endParaRPr kumimoji="1" lang="ja-JP" altLang="en-US"/>
          </a:p>
        </p:txBody>
      </p:sp>
      <p:sp>
        <p:nvSpPr>
          <p:cNvPr id="2" name="テキスト ボックス 1"/>
          <p:cNvSpPr txBox="1"/>
          <p:nvPr/>
        </p:nvSpPr>
        <p:spPr>
          <a:xfrm>
            <a:off x="1455575" y="6093296"/>
            <a:ext cx="7580921" cy="415498"/>
          </a:xfrm>
          <a:prstGeom prst="rect">
            <a:avLst/>
          </a:prstGeom>
          <a:noFill/>
        </p:spPr>
        <p:txBody>
          <a:bodyPr wrap="none" rtlCol="0">
            <a:spAutoFit/>
          </a:bodyPr>
          <a:lstStyle/>
          <a:p>
            <a:r>
              <a:rPr lang="en-US" altLang="ja-JP" sz="1050" b="1" dirty="0"/>
              <a:t>OR</a:t>
            </a:r>
            <a:r>
              <a:rPr lang="ja-JP" altLang="en-US" sz="1050" b="1" dirty="0"/>
              <a:t>事典</a:t>
            </a:r>
            <a:r>
              <a:rPr lang="en-US" altLang="ja-JP" sz="1050" b="1" dirty="0" smtClean="0"/>
              <a:t>Wiki</a:t>
            </a:r>
            <a:r>
              <a:rPr lang="en-US" altLang="ja-JP" sz="1050" dirty="0"/>
              <a:t> </a:t>
            </a:r>
            <a:r>
              <a:rPr lang="en-US" altLang="ja-JP" sz="1050" dirty="0" smtClean="0"/>
              <a:t>《</a:t>
            </a:r>
            <a:r>
              <a:rPr lang="ja-JP" altLang="en-US" sz="1050" dirty="0"/>
              <a:t>多目的計画</a:t>
            </a:r>
            <a:r>
              <a:rPr lang="en-US" altLang="ja-JP" sz="1050" dirty="0" smtClean="0"/>
              <a:t>》</a:t>
            </a:r>
            <a:r>
              <a:rPr lang="ja-JP" altLang="en-US" sz="1050" dirty="0" smtClean="0"/>
              <a:t>より</a:t>
            </a:r>
            <a:endParaRPr lang="en-US" altLang="ja-JP" sz="1050" dirty="0"/>
          </a:p>
          <a:p>
            <a:r>
              <a:rPr lang="en-US" altLang="ja-JP" sz="1050" dirty="0" smtClean="0">
                <a:hlinkClick r:id="rId3"/>
              </a:rPr>
              <a:t>http</a:t>
            </a:r>
            <a:r>
              <a:rPr lang="en-US" altLang="ja-JP" sz="1050" dirty="0">
                <a:hlinkClick r:id="rId3"/>
              </a:rPr>
              <a:t>://www.orsj.or.jp/~wiki/wiki/index.php/%E3%80%8A%E5%A4%9A%E7%9B%AE%E7%9A%84%E8%A8%88%E7%94%BB%E3%80%8B</a:t>
            </a:r>
            <a:endParaRPr kumimoji="1" lang="ja-JP" altLang="en-US" sz="1050" dirty="0"/>
          </a:p>
        </p:txBody>
      </p:sp>
    </p:spTree>
    <p:extLst>
      <p:ext uri="{BB962C8B-B14F-4D97-AF65-F5344CB8AC3E}">
        <p14:creationId xmlns:p14="http://schemas.microsoft.com/office/powerpoint/2010/main" val="124833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3.5 Value Function Method</a:t>
            </a:r>
            <a:r>
              <a:rPr lang="en-US" altLang="ja-JP" dirty="0"/>
              <a:t/>
            </a:r>
            <a:br>
              <a:rPr lang="en-US" altLang="ja-JP" dirty="0"/>
            </a:br>
            <a:r>
              <a:rPr lang="en-US" altLang="ja-JP" sz="2400" dirty="0" smtClean="0"/>
              <a:t>- </a:t>
            </a:r>
            <a:r>
              <a:rPr lang="ja-JP" altLang="en-US" sz="2400" dirty="0" smtClean="0"/>
              <a:t>効用関数で最適化 </a:t>
            </a:r>
            <a:r>
              <a:rPr lang="en-US" altLang="ja-JP" sz="2400" dirty="0" smtClean="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smtClean="0"/>
              <a:t>2010/12/14</a:t>
            </a:r>
            <a:endParaRPr kumimoji="1" lang="ja-JP" altLang="en-US"/>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graphicFrame>
            <p:nvGraphicFramePr>
              <p:cNvPr id="8" name="図表 7"/>
              <p:cNvGraphicFramePr/>
              <p:nvPr>
                <p:extLst>
                  <p:ext uri="{D42A27DB-BD31-4B8C-83A1-F6EECF244321}">
                    <p14:modId xmlns:p14="http://schemas.microsoft.com/office/powerpoint/2010/main" val="1739910535"/>
                  </p:ext>
                </p:extLst>
              </p:nvPr>
            </p:nvGraphicFramePr>
            <p:xfrm>
              <a:off x="461044" y="1412775"/>
              <a:ext cx="8194472" cy="1728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8" name="図表 7"/>
              <p:cNvGraphicFramePr/>
              <p:nvPr>
                <p:extLst>
                  <p:ext uri="{D42A27DB-BD31-4B8C-83A1-F6EECF244321}">
                    <p14:modId xmlns:p14="http://schemas.microsoft.com/office/powerpoint/2010/main" val="1739910535"/>
                  </p:ext>
                </p:extLst>
              </p:nvPr>
            </p:nvGraphicFramePr>
            <p:xfrm>
              <a:off x="461044" y="1412775"/>
              <a:ext cx="8194472" cy="1728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pic>
        <p:nvPicPr>
          <p:cNvPr id="5127" name="Picture 7" descr="C:\Documents and Settings\Keiji SATO\My Documents\My Pictures\2010-10-10\eq6.png"/>
          <p:cNvPicPr>
            <a:picLocks noChangeAspect="1" noChangeArrowheads="1"/>
          </p:cNvPicPr>
          <p:nvPr/>
        </p:nvPicPr>
        <p:blipFill>
          <a:blip r:embed="rId12">
            <a:extLst>
              <a:ext uri="{28A0092B-C50C-407E-A947-70E740481C1C}">
                <a14:useLocalDpi xmlns:a14="http://schemas.microsoft.com/office/drawing/2010/main"/>
              </a:ext>
            </a:extLst>
          </a:blip>
          <a:srcRect/>
          <a:stretch>
            <a:fillRect/>
          </a:stretch>
        </p:blipFill>
        <p:spPr bwMode="auto">
          <a:xfrm>
            <a:off x="1209675" y="3212976"/>
            <a:ext cx="6724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Documents and Settings\Keiji SATO\My Documents\My Pictures\2010-10-10\eq7.png"/>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1224200" y="5069298"/>
            <a:ext cx="4211896" cy="357508"/>
          </a:xfrm>
          <a:prstGeom prst="rect">
            <a:avLst/>
          </a:prstGeom>
          <a:noFill/>
          <a:extLst>
            <a:ext uri="{909E8E84-426E-40DD-AFC4-6F175D3DCCD1}">
              <a14:hiddenFill xmlns:a14="http://schemas.microsoft.com/office/drawing/2010/main">
                <a:solidFill>
                  <a:srgbClr val="FFFFFF"/>
                </a:solidFill>
              </a14:hiddenFill>
            </a:ext>
          </a:extLst>
        </p:spPr>
      </p:pic>
      <p:sp>
        <p:nvSpPr>
          <p:cNvPr id="4" name="フッター プレースホルダー 3"/>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1551741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3.5 Value Function Method</a:t>
            </a:r>
            <a:br>
              <a:rPr lang="en-US" altLang="ja-JP" dirty="0"/>
            </a:br>
            <a:r>
              <a:rPr lang="en-US" altLang="ja-JP" sz="2400" dirty="0"/>
              <a:t>- </a:t>
            </a:r>
            <a:r>
              <a:rPr lang="ja-JP" altLang="en-US" sz="2400" dirty="0"/>
              <a:t>効用関数で最適化 </a:t>
            </a:r>
            <a:r>
              <a:rPr lang="en-US" altLang="ja-JP" sz="2400" dirty="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dirty="0" smtClean="0"/>
              <a:t>2010/12/14</a:t>
            </a:r>
            <a:endParaRPr kumimoji="1" lang="ja-JP" altLang="en-US" dirty="0"/>
          </a:p>
        </p:txBody>
      </p:sp>
      <p:sp>
        <p:nvSpPr>
          <p:cNvPr id="3" name="フッター プレースホルダー 2"/>
          <p:cNvSpPr>
            <a:spLocks noGrp="1"/>
          </p:cNvSpPr>
          <p:nvPr>
            <p:ph type="ftr" sz="quarter" idx="11"/>
          </p:nvPr>
        </p:nvSpPr>
        <p:spPr/>
        <p:txBody>
          <a:bodyPr/>
          <a:lstStyle/>
          <a:p>
            <a:r>
              <a:rPr kumimoji="1" lang="en-US" altLang="ja-JP" dirty="0" smtClean="0"/>
              <a:t>Sato &amp; </a:t>
            </a:r>
            <a:r>
              <a:rPr kumimoji="1" lang="en-US" altLang="ja-JP" dirty="0" err="1" smtClean="0"/>
              <a:t>Takadama</a:t>
            </a:r>
            <a:r>
              <a:rPr kumimoji="1" lang="en-US" altLang="ja-JP" dirty="0" smtClean="0"/>
              <a:t> Lab GA seminar</a:t>
            </a:r>
            <a:endParaRPr kumimoji="1" lang="ja-JP" altLang="en-US" dirty="0"/>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t>15</a:t>
            </a:fld>
            <a:endParaRPr kumimoji="1" lang="ja-JP" altLang="en-US"/>
          </a:p>
        </p:txBody>
      </p:sp>
      <p:pic>
        <p:nvPicPr>
          <p:cNvPr id="8194" name="Picture 2" descr="C:\Users\takadamalab\Desktop\GAゼミ作業フォルダ\画像\fig8.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2378359" y="1556792"/>
            <a:ext cx="4544519" cy="4883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338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3.5 Value Function Method</a:t>
            </a:r>
            <a:br>
              <a:rPr lang="en-US" altLang="ja-JP" dirty="0"/>
            </a:br>
            <a:r>
              <a:rPr lang="en-US" altLang="ja-JP" sz="2400" dirty="0"/>
              <a:t>- </a:t>
            </a:r>
            <a:r>
              <a:rPr lang="ja-JP" altLang="en-US" sz="2400" dirty="0"/>
              <a:t>効用関数で最適化 </a:t>
            </a:r>
            <a:r>
              <a:rPr lang="en-US" altLang="ja-JP" sz="2400" dirty="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smtClean="0"/>
              <a:t>2010/12/14</a:t>
            </a:r>
            <a:endParaRPr kumimoji="1" lang="ja-JP" altLang="en-US"/>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t>16</a:t>
            </a:fld>
            <a:endParaRPr kumimoji="1" lang="ja-JP" altLang="en-US"/>
          </a:p>
        </p:txBody>
      </p:sp>
      <p:graphicFrame>
        <p:nvGraphicFramePr>
          <p:cNvPr id="6" name="図表 5"/>
          <p:cNvGraphicFramePr/>
          <p:nvPr>
            <p:extLst>
              <p:ext uri="{D42A27DB-BD31-4B8C-83A1-F6EECF244321}">
                <p14:modId xmlns:p14="http://schemas.microsoft.com/office/powerpoint/2010/main" val="3210938947"/>
              </p:ext>
            </p:extLst>
          </p:nvPr>
        </p:nvGraphicFramePr>
        <p:xfrm>
          <a:off x="461044" y="1988840"/>
          <a:ext cx="8194472"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図表 6"/>
          <p:cNvGraphicFramePr/>
          <p:nvPr>
            <p:extLst>
              <p:ext uri="{D42A27DB-BD31-4B8C-83A1-F6EECF244321}">
                <p14:modId xmlns:p14="http://schemas.microsoft.com/office/powerpoint/2010/main" val="2423000906"/>
              </p:ext>
            </p:extLst>
          </p:nvPr>
        </p:nvGraphicFramePr>
        <p:xfrm>
          <a:off x="467544" y="4005064"/>
          <a:ext cx="8194472" cy="13681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フッター プレースホルダー 2"/>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4215724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おしまい</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3" name="日付プレースホルダー 2"/>
          <p:cNvSpPr>
            <a:spLocks noGrp="1"/>
          </p:cNvSpPr>
          <p:nvPr>
            <p:ph type="dt" sz="half" idx="10"/>
          </p:nvPr>
        </p:nvSpPr>
        <p:spPr/>
        <p:txBody>
          <a:bodyPr/>
          <a:lstStyle/>
          <a:p>
            <a:r>
              <a:rPr kumimoji="1" lang="en-US" altLang="ja-JP" smtClean="0"/>
              <a:t>2010/12/14</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5" name="スライド番号プレースホルダー 4"/>
          <p:cNvSpPr>
            <a:spLocks noGrp="1"/>
          </p:cNvSpPr>
          <p:nvPr>
            <p:ph type="sldNum" sz="quarter" idx="12"/>
          </p:nvPr>
        </p:nvSpPr>
        <p:spPr/>
        <p:txBody>
          <a:bodyPr/>
          <a:lstStyle/>
          <a:p>
            <a:fld id="{CB470A67-9D25-4151-BB0E-22C12A63BFCD}" type="slidenum">
              <a:rPr kumimoji="1" lang="ja-JP" altLang="en-US" smtClean="0"/>
              <a:t>17</a:t>
            </a:fld>
            <a:endParaRPr kumimoji="1" lang="ja-JP" altLang="en-US"/>
          </a:p>
        </p:txBody>
      </p:sp>
    </p:spTree>
    <p:extLst>
      <p:ext uri="{BB962C8B-B14F-4D97-AF65-F5344CB8AC3E}">
        <p14:creationId xmlns:p14="http://schemas.microsoft.com/office/powerpoint/2010/main" val="2293951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直線矢印コネクタ 26"/>
          <p:cNvCxnSpPr/>
          <p:nvPr/>
        </p:nvCxnSpPr>
        <p:spPr>
          <a:xfrm>
            <a:off x="3995936" y="5301208"/>
            <a:ext cx="3145528" cy="624104"/>
          </a:xfrm>
          <a:prstGeom prst="bentConnector3">
            <a:avLst>
              <a:gd name="adj1" fmla="val 72965"/>
            </a:avLst>
          </a:prstGeom>
          <a:ln>
            <a:tailEnd type="arrow"/>
          </a:ln>
        </p:spPr>
        <p:style>
          <a:lnRef idx="2">
            <a:schemeClr val="dk1"/>
          </a:lnRef>
          <a:fillRef idx="0">
            <a:schemeClr val="dk1"/>
          </a:fillRef>
          <a:effectRef idx="1">
            <a:schemeClr val="dk1"/>
          </a:effectRef>
          <a:fontRef idx="minor">
            <a:schemeClr val="tx1"/>
          </a:fontRef>
        </p:style>
      </p:cxnSp>
      <p:sp>
        <p:nvSpPr>
          <p:cNvPr id="2" name="タイトル 1"/>
          <p:cNvSpPr>
            <a:spLocks noGrp="1"/>
          </p:cNvSpPr>
          <p:nvPr>
            <p:ph type="title"/>
          </p:nvPr>
        </p:nvSpPr>
        <p:spPr/>
        <p:txBody>
          <a:bodyPr>
            <a:normAutofit fontScale="90000"/>
          </a:bodyPr>
          <a:lstStyle/>
          <a:p>
            <a:r>
              <a:rPr lang="en-US" altLang="ja-JP" dirty="0"/>
              <a:t>3.3 Weighted Metric Methods</a:t>
            </a:r>
            <a:br>
              <a:rPr lang="en-US" altLang="ja-JP" dirty="0"/>
            </a:br>
            <a:r>
              <a:rPr lang="en-US" altLang="ja-JP" sz="2400" dirty="0" smtClean="0"/>
              <a:t>-</a:t>
            </a:r>
            <a:r>
              <a:rPr lang="ja-JP" altLang="en-US" sz="2400" dirty="0" smtClean="0"/>
              <a:t> 最適点との距離を測る </a:t>
            </a:r>
            <a:r>
              <a:rPr lang="en-US" altLang="ja-JP" sz="2400" dirty="0" smtClean="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smtClean="0">
                <a:latin typeface="M+ 1p" pitchFamily="50" charset="-128"/>
                <a:ea typeface="M+ 1p" pitchFamily="50" charset="-128"/>
                <a:cs typeface="M+ 1p" pitchFamily="50" charset="-128"/>
              </a:rPr>
              <a:t>2010/12/14</a:t>
            </a:r>
            <a:endParaRPr kumimoji="1" lang="ja-JP" altLang="en-US" dirty="0">
              <a:latin typeface="M+ 1p" pitchFamily="50" charset="-128"/>
              <a:ea typeface="M+ 1p" pitchFamily="50" charset="-128"/>
              <a:cs typeface="M+ 1p" pitchFamily="50" charset="-128"/>
            </a:endParaRPr>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2</a:t>
            </a:fld>
            <a:endParaRPr kumimoji="1" lang="ja-JP" altLang="en-US" dirty="0">
              <a:latin typeface="M+ 1p" pitchFamily="50" charset="-128"/>
              <a:ea typeface="M+ 1p" pitchFamily="50" charset="-128"/>
              <a:cs typeface="M+ 1p" pitchFamily="50" charset="-128"/>
            </a:endParaRPr>
          </a:p>
        </p:txBody>
      </p:sp>
      <p:sp>
        <p:nvSpPr>
          <p:cNvPr id="5" name="テキスト ボックス 4"/>
          <p:cNvSpPr txBox="1"/>
          <p:nvPr/>
        </p:nvSpPr>
        <p:spPr>
          <a:xfrm>
            <a:off x="4971681" y="2728347"/>
            <a:ext cx="2350322" cy="246221"/>
          </a:xfrm>
          <a:prstGeom prst="rect">
            <a:avLst/>
          </a:prstGeom>
          <a:noFill/>
        </p:spPr>
        <p:txBody>
          <a:bodyPr wrap="none" rtlCol="0">
            <a:spAutoFit/>
          </a:bodyPr>
          <a:lstStyle/>
          <a:p>
            <a:pPr algn="ctr"/>
            <a:r>
              <a:rPr lang="en-US" altLang="ja-JP" sz="1000" dirty="0" smtClean="0">
                <a:latin typeface="M+ 1p" pitchFamily="50" charset="-128"/>
                <a:ea typeface="M+ 1p" pitchFamily="50" charset="-128"/>
                <a:cs typeface="M+ 1p" pitchFamily="50" charset="-128"/>
              </a:rPr>
              <a:t>(p=1)</a:t>
            </a:r>
            <a:r>
              <a:rPr kumimoji="1" lang="en-US" altLang="ja-JP" sz="1000" dirty="0" smtClean="0">
                <a:latin typeface="M+ 1p" pitchFamily="50" charset="-128"/>
                <a:ea typeface="M+ 1p" pitchFamily="50" charset="-128"/>
                <a:cs typeface="M+ 1p" pitchFamily="50" charset="-128"/>
              </a:rPr>
              <a:t>Taxicab or Manhattan norm</a:t>
            </a:r>
            <a:endParaRPr kumimoji="1" lang="ja-JP" altLang="en-US" sz="1000" dirty="0">
              <a:latin typeface="M+ 1p" pitchFamily="50" charset="-128"/>
              <a:ea typeface="M+ 1p" pitchFamily="50" charset="-128"/>
              <a:cs typeface="M+ 1p" pitchFamily="50" charset="-128"/>
            </a:endParaRPr>
          </a:p>
        </p:txBody>
      </p:sp>
      <mc:AlternateContent xmlns:mc="http://schemas.openxmlformats.org/markup-compatibility/2006" xmlns:a14="http://schemas.microsoft.com/office/drawing/2010/main">
        <mc:Choice Requires="a14">
          <p:sp>
            <p:nvSpPr>
              <p:cNvPr id="7" name="テキスト ボックス 6"/>
              <p:cNvSpPr txBox="1"/>
              <p:nvPr/>
            </p:nvSpPr>
            <p:spPr>
              <a:xfrm>
                <a:off x="682048" y="4528919"/>
                <a:ext cx="5258104" cy="1236108"/>
              </a:xfrm>
              <a:prstGeom prst="rect">
                <a:avLst/>
              </a:prstGeom>
              <a:noFill/>
            </p:spPr>
            <p:txBody>
              <a:bodyPr wrap="square" rtlCol="0">
                <a:spAutoFit/>
              </a:bodyPr>
              <a:lstStyle/>
              <a:p>
                <a:r>
                  <a:rPr lang="ja-JP" altLang="en-US" dirty="0" smtClean="0">
                    <a:latin typeface="M+ 1p" pitchFamily="50" charset="-128"/>
                    <a:ea typeface="M+ 1p" pitchFamily="50" charset="-128"/>
                    <a:cs typeface="M+ 1p" pitchFamily="50" charset="-128"/>
                  </a:rPr>
                  <a:t>・ </a:t>
                </a:r>
                <a14:m>
                  <m:oMath xmlns:m="http://schemas.openxmlformats.org/officeDocument/2006/math">
                    <m:sSub>
                      <m:sSubPr>
                        <m:ctrlPr>
                          <a:rPr kumimoji="1" lang="en-US" altLang="ja-JP" b="0" i="1" smtClean="0">
                            <a:latin typeface="Cambria Math"/>
                          </a:rPr>
                        </m:ctrlPr>
                      </m:sSubPr>
                      <m:e>
                        <m:r>
                          <a:rPr kumimoji="1" lang="en-US" altLang="ja-JP" b="0" i="1" smtClean="0">
                            <a:latin typeface="Cambria Math"/>
                          </a:rPr>
                          <m:t>𝑤</m:t>
                        </m:r>
                      </m:e>
                      <m:sub>
                        <m:r>
                          <a:rPr kumimoji="1" lang="en-US" altLang="ja-JP" b="0" i="1" smtClean="0">
                            <a:latin typeface="Cambria Math"/>
                          </a:rPr>
                          <m:t>𝑚</m:t>
                        </m:r>
                      </m:sub>
                    </m:sSub>
                    <m:r>
                      <a:rPr kumimoji="1" lang="en-US" altLang="ja-JP" b="0" i="1" smtClean="0">
                        <a:latin typeface="Cambria Math"/>
                        <a:ea typeface="Cambria Math"/>
                      </a:rPr>
                      <m:t>&gt;0</m:t>
                    </m:r>
                  </m:oMath>
                </a14:m>
                <a:r>
                  <a:rPr kumimoji="1" lang="ja-JP" altLang="en-US" b="0" dirty="0" smtClean="0">
                    <a:latin typeface="M+ 1p" pitchFamily="50" charset="-128"/>
                    <a:ea typeface="M+ 1p" pitchFamily="50" charset="-128"/>
                    <a:cs typeface="M+ 1p" pitchFamily="50" charset="-128"/>
                  </a:rPr>
                  <a:t>　</a:t>
                </a:r>
                <a:endParaRPr kumimoji="1" lang="en-US" altLang="ja-JP" b="0" dirty="0" smtClean="0">
                  <a:latin typeface="M+ 1p" pitchFamily="50" charset="-128"/>
                  <a:ea typeface="M+ 1p" pitchFamily="50" charset="-128"/>
                  <a:cs typeface="M+ 1p" pitchFamily="50" charset="-128"/>
                </a:endParaRPr>
              </a:p>
              <a:p>
                <a:r>
                  <a:rPr lang="ja-JP" altLang="en-US" dirty="0" smtClean="0">
                    <a:latin typeface="M+ 1p" pitchFamily="50" charset="-128"/>
                    <a:ea typeface="M+ 1p" pitchFamily="50" charset="-128"/>
                    <a:cs typeface="M+ 1p" pitchFamily="50" charset="-128"/>
                  </a:rPr>
                  <a:t>・ </a:t>
                </a:r>
                <a14:m>
                  <m:oMath xmlns:m="http://schemas.openxmlformats.org/officeDocument/2006/math">
                    <m:r>
                      <a:rPr kumimoji="1" lang="en-US" altLang="ja-JP" b="0" i="1" smtClean="0">
                        <a:latin typeface="Cambria Math"/>
                      </a:rPr>
                      <m:t>𝑝</m:t>
                    </m:r>
                    <m:r>
                      <a:rPr kumimoji="1" lang="en-US" altLang="ja-JP" b="0" i="1" smtClean="0">
                        <a:latin typeface="Cambria Math"/>
                        <a:ea typeface="Cambria Math"/>
                      </a:rPr>
                      <m:t>∈[0,∞]</m:t>
                    </m:r>
                  </m:oMath>
                </a14:m>
                <a:r>
                  <a:rPr kumimoji="1" lang="ja-JP" altLang="en-US" b="0" dirty="0" smtClean="0">
                    <a:latin typeface="M+ 1p" pitchFamily="50" charset="-128"/>
                    <a:ea typeface="M+ 1p" pitchFamily="50" charset="-128"/>
                    <a:cs typeface="M+ 1p" pitchFamily="50" charset="-128"/>
                  </a:rPr>
                  <a:t>　</a:t>
                </a:r>
                <a:endParaRPr kumimoji="1" lang="en-US" altLang="ja-JP" b="0" dirty="0" smtClean="0">
                  <a:latin typeface="M+ 1p" pitchFamily="50" charset="-128"/>
                  <a:ea typeface="M+ 1p" pitchFamily="50" charset="-128"/>
                  <a:cs typeface="M+ 1p" pitchFamily="50" charset="-128"/>
                </a:endParaRPr>
              </a:p>
              <a:p>
                <a:r>
                  <a:rPr lang="ja-JP" altLang="en-US" dirty="0" smtClean="0">
                    <a:latin typeface="M+ 1p" pitchFamily="50" charset="-128"/>
                    <a:ea typeface="M+ 1p" pitchFamily="50" charset="-128"/>
                    <a:cs typeface="M+ 1p" pitchFamily="50" charset="-128"/>
                  </a:rPr>
                  <a:t>・ </a:t>
                </a:r>
                <a14:m>
                  <m:oMath xmlns:m="http://schemas.openxmlformats.org/officeDocument/2006/math">
                    <m:sSup>
                      <m:sSupPr>
                        <m:ctrlPr>
                          <a:rPr kumimoji="1" lang="en-US" altLang="ja-JP" b="0" i="1" smtClean="0">
                            <a:latin typeface="Cambria Math"/>
                          </a:rPr>
                        </m:ctrlPr>
                      </m:sSupPr>
                      <m:e>
                        <m:r>
                          <a:rPr kumimoji="1" lang="en-US" altLang="ja-JP" b="0" i="1" smtClean="0">
                            <a:latin typeface="Cambria Math"/>
                          </a:rPr>
                          <m:t>𝑧</m:t>
                        </m:r>
                      </m:e>
                      <m:sup>
                        <m:r>
                          <a:rPr kumimoji="1" lang="en-US" altLang="ja-JP" b="0" i="1" smtClean="0">
                            <a:latin typeface="Cambria Math"/>
                          </a:rPr>
                          <m:t>∗</m:t>
                        </m:r>
                      </m:sup>
                    </m:sSup>
                    <m:r>
                      <a:rPr kumimoji="1" lang="en-US" altLang="ja-JP" b="0" i="1" smtClean="0">
                        <a:latin typeface="Cambria Math"/>
                      </a:rPr>
                      <m:t>:</m:t>
                    </m:r>
                    <m:r>
                      <a:rPr lang="ja-JP" altLang="en-US" i="1">
                        <a:latin typeface="Cambria Math"/>
                      </a:rPr>
                      <m:t>最適解</m:t>
                    </m:r>
                  </m:oMath>
                </a14:m>
                <a:r>
                  <a:rPr kumimoji="1" lang="en-US" altLang="ja-JP" dirty="0" smtClean="0">
                    <a:latin typeface="M+ 1p" pitchFamily="50" charset="-128"/>
                    <a:ea typeface="M+ 1p" pitchFamily="50" charset="-128"/>
                    <a:cs typeface="M+ 1p" pitchFamily="50" charset="-128"/>
                  </a:rPr>
                  <a:t>(ideal solution)</a:t>
                </a:r>
              </a:p>
              <a:p>
                <a:r>
                  <a:rPr lang="ja-JP" altLang="en-US" dirty="0" smtClean="0">
                    <a:latin typeface="M+ 1p" pitchFamily="50" charset="-128"/>
                    <a:ea typeface="M+ 1p" pitchFamily="50" charset="-128"/>
                    <a:cs typeface="M+ 1p" pitchFamily="50" charset="-128"/>
                  </a:rPr>
                  <a:t>・ </a:t>
                </a:r>
                <a14:m>
                  <m:oMath xmlns:m="http://schemas.openxmlformats.org/officeDocument/2006/math">
                    <m:r>
                      <a:rPr kumimoji="1" lang="en-US" altLang="ja-JP" b="0" i="1" smtClean="0">
                        <a:latin typeface="Cambria Math"/>
                      </a:rPr>
                      <m:t>𝑝</m:t>
                    </m:r>
                    <m:r>
                      <a:rPr kumimoji="1" lang="en-US" altLang="ja-JP" b="0" i="1" smtClean="0">
                        <a:latin typeface="Cambria Math"/>
                      </a:rPr>
                      <m:t>=1</m:t>
                    </m:r>
                    <m:r>
                      <a:rPr lang="ja-JP" altLang="en-US" i="1">
                        <a:latin typeface="Cambria Math"/>
                      </a:rPr>
                      <m:t>の時</m:t>
                    </m:r>
                    <m:r>
                      <a:rPr lang="ja-JP" altLang="en-US" b="0" i="1" smtClean="0">
                        <a:latin typeface="Cambria Math"/>
                      </a:rPr>
                      <m:t>は</m:t>
                    </m:r>
                  </m:oMath>
                </a14:m>
                <a:r>
                  <a:rPr kumimoji="1" lang="en-US" altLang="ja-JP" dirty="0" smtClean="0">
                    <a:latin typeface="M+ 1p" pitchFamily="50" charset="-128"/>
                    <a:ea typeface="M+ 1p" pitchFamily="50" charset="-128"/>
                    <a:cs typeface="M+ 1p" pitchFamily="50" charset="-128"/>
                  </a:rPr>
                  <a:t>weighted sum method</a:t>
                </a:r>
                <a:r>
                  <a:rPr kumimoji="1" lang="ja-JP" altLang="en-US" dirty="0" smtClean="0">
                    <a:latin typeface="M+ 1p" pitchFamily="50" charset="-128"/>
                    <a:ea typeface="M+ 1p" pitchFamily="50" charset="-128"/>
                    <a:cs typeface="M+ 1p" pitchFamily="50" charset="-128"/>
                  </a:rPr>
                  <a:t>と同じ</a:t>
                </a:r>
                <a:endParaRPr kumimoji="1" lang="en-US" altLang="ja-JP" dirty="0" smtClean="0">
                  <a:latin typeface="M+ 1p" pitchFamily="50" charset="-128"/>
                  <a:ea typeface="M+ 1p" pitchFamily="50" charset="-128"/>
                  <a:cs typeface="M+ 1p" pitchFamily="50" charset="-128"/>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682048" y="4528919"/>
                <a:ext cx="5258104" cy="1236108"/>
              </a:xfrm>
              <a:prstGeom prst="rect">
                <a:avLst/>
              </a:prstGeom>
              <a:blipFill rotWithShape="1">
                <a:blip r:embed="rId3"/>
                <a:stretch>
                  <a:fillRect l="-1044" t="-2463" b="-3941"/>
                </a:stretch>
              </a:blipFill>
            </p:spPr>
            <p:txBody>
              <a:bodyPr/>
              <a:lstStyle/>
              <a:p>
                <a:r>
                  <a:rPr lang="ja-JP" altLang="en-US">
                    <a:noFill/>
                  </a:rPr>
                  <a:t> </a:t>
                </a:r>
              </a:p>
            </p:txBody>
          </p:sp>
        </mc:Fallback>
      </mc:AlternateContent>
      <p:pic>
        <p:nvPicPr>
          <p:cNvPr id="2057" name="Picture 9" descr="C:\Documents and Settings\Keiji SATO\My Documents\My Pictures\2010-10-10\metrigh1.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35886" y="2872363"/>
            <a:ext cx="2478218" cy="216024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2059" name="Picture 11" descr="C:\Documents and Settings\Keiji SATO\My Documents\My Pictures\2010-10-10\eq1.png"/>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54071" y="2790825"/>
            <a:ext cx="4800331" cy="137731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Documents and Settings\Keiji SATO\My Documents\My Pictures\2010-10-10\fig2.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364753" y="4640535"/>
            <a:ext cx="2290763" cy="2028825"/>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p:cNvSpPr txBox="1"/>
          <p:nvPr/>
        </p:nvSpPr>
        <p:spPr>
          <a:xfrm>
            <a:off x="6581254" y="4456539"/>
            <a:ext cx="1481495" cy="246221"/>
          </a:xfrm>
          <a:prstGeom prst="rect">
            <a:avLst/>
          </a:prstGeom>
          <a:noFill/>
        </p:spPr>
        <p:txBody>
          <a:bodyPr wrap="none" rtlCol="0">
            <a:spAutoFit/>
          </a:bodyPr>
          <a:lstStyle/>
          <a:p>
            <a:pPr algn="ctr"/>
            <a:r>
              <a:rPr lang="en-US" altLang="ja-JP" sz="1000" dirty="0" smtClean="0">
                <a:latin typeface="M+ 1p" pitchFamily="50" charset="-128"/>
                <a:ea typeface="M+ 1p" pitchFamily="50" charset="-128"/>
                <a:cs typeface="M+ 1p" pitchFamily="50" charset="-128"/>
              </a:rPr>
              <a:t>(p=2)Euclidean norm</a:t>
            </a:r>
            <a:endParaRPr kumimoji="1" lang="ja-JP" altLang="en-US" sz="1000" dirty="0">
              <a:latin typeface="M+ 1p" pitchFamily="50" charset="-128"/>
              <a:ea typeface="M+ 1p" pitchFamily="50" charset="-128"/>
              <a:cs typeface="M+ 1p" pitchFamily="50" charset="-128"/>
            </a:endParaRPr>
          </a:p>
        </p:txBody>
      </p:sp>
      <p:graphicFrame>
        <p:nvGraphicFramePr>
          <p:cNvPr id="10" name="図表 9"/>
          <p:cNvGraphicFramePr/>
          <p:nvPr>
            <p:extLst>
              <p:ext uri="{D42A27DB-BD31-4B8C-83A1-F6EECF244321}">
                <p14:modId xmlns:p14="http://schemas.microsoft.com/office/powerpoint/2010/main" val="1326565256"/>
              </p:ext>
            </p:extLst>
          </p:nvPr>
        </p:nvGraphicFramePr>
        <p:xfrm>
          <a:off x="461044" y="1412776"/>
          <a:ext cx="8194472" cy="10801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4" name="直線矢印コネクタ 13"/>
          <p:cNvCxnSpPr/>
          <p:nvPr/>
        </p:nvCxnSpPr>
        <p:spPr>
          <a:xfrm flipV="1">
            <a:off x="3995936" y="4293096"/>
            <a:ext cx="1944216" cy="1008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 name="フッター プレースホルダー 2"/>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42830777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C:\Documents and Settings\Keiji SATO\My Documents\My Pictures\2010-10-10\metrigh3.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868144" y="3926185"/>
            <a:ext cx="2650438" cy="245514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251520" y="260648"/>
            <a:ext cx="8640960" cy="877114"/>
          </a:xfrm>
        </p:spPr>
        <p:txBody>
          <a:bodyPr>
            <a:normAutofit fontScale="90000"/>
          </a:bodyPr>
          <a:lstStyle/>
          <a:p>
            <a:r>
              <a:rPr kumimoji="1" lang="en-US" altLang="ja-JP" dirty="0" smtClean="0"/>
              <a:t>3.3 Weighted Metric Methods</a:t>
            </a:r>
            <a:br>
              <a:rPr kumimoji="1" lang="en-US" altLang="ja-JP" dirty="0" smtClean="0"/>
            </a:br>
            <a:r>
              <a:rPr lang="en-US" altLang="ja-JP" sz="2400" dirty="0"/>
              <a:t>-</a:t>
            </a:r>
            <a:r>
              <a:rPr lang="ja-JP" altLang="en-US" sz="2400" dirty="0"/>
              <a:t> 最適点との距離を測る </a:t>
            </a:r>
            <a:r>
              <a:rPr lang="en-US" altLang="ja-JP" sz="2400" dirty="0"/>
              <a:t>-</a:t>
            </a:r>
            <a:endParaRPr kumimoji="1" lang="ja-JP" altLang="en-US" dirty="0"/>
          </a:p>
        </p:txBody>
      </p:sp>
      <p:sp>
        <p:nvSpPr>
          <p:cNvPr id="3" name="コンテンツ プレースホルダー 2"/>
          <p:cNvSpPr>
            <a:spLocks noGrp="1"/>
          </p:cNvSpPr>
          <p:nvPr>
            <p:ph idx="1"/>
          </p:nvPr>
        </p:nvSpPr>
        <p:spPr/>
        <p:txBody>
          <a:bodyPr/>
          <a:lstStyle/>
          <a:p>
            <a:pPr lvl="1"/>
            <a:endParaRPr lang="en-US" altLang="ja-JP" dirty="0"/>
          </a:p>
          <a:p>
            <a:endParaRPr lang="en-US" altLang="ja-JP" dirty="0"/>
          </a:p>
        </p:txBody>
      </p:sp>
      <p:sp>
        <p:nvSpPr>
          <p:cNvPr id="15" name="日付プレースホルダー 14"/>
          <p:cNvSpPr>
            <a:spLocks noGrp="1"/>
          </p:cNvSpPr>
          <p:nvPr>
            <p:ph type="dt" sz="half" idx="10"/>
          </p:nvPr>
        </p:nvSpPr>
        <p:spPr/>
        <p:txBody>
          <a:bodyPr/>
          <a:lstStyle/>
          <a:p>
            <a:r>
              <a:rPr kumimoji="1" lang="en-US" altLang="ja-JP" smtClean="0">
                <a:latin typeface="M+ 1p" pitchFamily="50" charset="-128"/>
                <a:ea typeface="M+ 1p" pitchFamily="50" charset="-128"/>
                <a:cs typeface="M+ 1p" pitchFamily="50" charset="-128"/>
              </a:rPr>
              <a:t>2010/12/14</a:t>
            </a:r>
            <a:endParaRPr kumimoji="1" lang="ja-JP" altLang="en-US">
              <a:latin typeface="M+ 1p" pitchFamily="50" charset="-128"/>
              <a:ea typeface="M+ 1p" pitchFamily="50" charset="-128"/>
              <a:cs typeface="M+ 1p" pitchFamily="50" charset="-128"/>
            </a:endParaRPr>
          </a:p>
        </p:txBody>
      </p:sp>
      <p:sp>
        <p:nvSpPr>
          <p:cNvPr id="17" name="スライド番号プレースホルダー 16"/>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3</a:t>
            </a:fld>
            <a:endParaRPr kumimoji="1" lang="ja-JP" altLang="en-US">
              <a:latin typeface="M+ 1p" pitchFamily="50" charset="-128"/>
              <a:ea typeface="M+ 1p" pitchFamily="50" charset="-128"/>
              <a:cs typeface="M+ 1p" pitchFamily="50" charset="-128"/>
            </a:endParaRPr>
          </a:p>
        </p:txBody>
      </p:sp>
      <p:sp>
        <p:nvSpPr>
          <p:cNvPr id="20" name="テキスト ボックス 19"/>
          <p:cNvSpPr txBox="1"/>
          <p:nvPr/>
        </p:nvSpPr>
        <p:spPr>
          <a:xfrm>
            <a:off x="6267949" y="3683789"/>
            <a:ext cx="564578" cy="246221"/>
          </a:xfrm>
          <a:prstGeom prst="rect">
            <a:avLst/>
          </a:prstGeom>
          <a:noFill/>
        </p:spPr>
        <p:txBody>
          <a:bodyPr wrap="none" rtlCol="0">
            <a:spAutoFit/>
          </a:bodyPr>
          <a:lstStyle/>
          <a:p>
            <a:pPr algn="ctr"/>
            <a:r>
              <a:rPr lang="en-US" altLang="ja-JP" sz="1000" dirty="0" smtClean="0">
                <a:latin typeface="M+ 1p" pitchFamily="50" charset="-128"/>
                <a:ea typeface="M+ 1p" pitchFamily="50" charset="-128"/>
                <a:cs typeface="M+ 1p" pitchFamily="50" charset="-128"/>
              </a:rPr>
              <a:t>(</a:t>
            </a:r>
            <a:r>
              <a:rPr lang="en-US" altLang="ja-JP" sz="1000" dirty="0">
                <a:latin typeface="M+ 1p" pitchFamily="50" charset="-128"/>
                <a:ea typeface="M+ 1p" pitchFamily="50" charset="-128"/>
                <a:cs typeface="M+ 1p" pitchFamily="50" charset="-128"/>
              </a:rPr>
              <a:t>p=∞)</a:t>
            </a:r>
            <a:endParaRPr kumimoji="1" lang="ja-JP" altLang="en-US" sz="1000" dirty="0">
              <a:latin typeface="M+ 1p" pitchFamily="50" charset="-128"/>
              <a:ea typeface="M+ 1p" pitchFamily="50" charset="-128"/>
              <a:cs typeface="M+ 1p" pitchFamily="50" charset="-128"/>
            </a:endParaRPr>
          </a:p>
        </p:txBody>
      </p:sp>
      <p:pic>
        <p:nvPicPr>
          <p:cNvPr id="21" name="Picture 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385685" y="1576052"/>
            <a:ext cx="1858723" cy="157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角丸四角形 8"/>
          <p:cNvSpPr/>
          <p:nvPr/>
        </p:nvSpPr>
        <p:spPr>
          <a:xfrm>
            <a:off x="611560" y="3429000"/>
            <a:ext cx="7992888" cy="3096344"/>
          </a:xfrm>
          <a:prstGeom prst="roundRect">
            <a:avLst>
              <a:gd name="adj" fmla="val 7808"/>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latin typeface="M+ 1p" pitchFamily="50" charset="-128"/>
              <a:ea typeface="M+ 1p" pitchFamily="50" charset="-128"/>
              <a:cs typeface="M+ 1p" pitchFamily="50" charset="-128"/>
            </a:endParaRPr>
          </a:p>
        </p:txBody>
      </p:sp>
      <p:sp>
        <p:nvSpPr>
          <p:cNvPr id="10" name="角丸四角形 9"/>
          <p:cNvSpPr/>
          <p:nvPr/>
        </p:nvSpPr>
        <p:spPr>
          <a:xfrm>
            <a:off x="827584" y="3279315"/>
            <a:ext cx="4104456" cy="3657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i="1" dirty="0" smtClean="0">
                <a:latin typeface="M+ 1p" pitchFamily="50" charset="-128"/>
                <a:ea typeface="M+ 1p" pitchFamily="50" charset="-128"/>
                <a:cs typeface="M+ 1p" pitchFamily="50" charset="-128"/>
              </a:rPr>
              <a:t>Weighted </a:t>
            </a:r>
            <a:r>
              <a:rPr kumimoji="1" lang="en-US" altLang="ja-JP" i="1" dirty="0" err="1" smtClean="0">
                <a:latin typeface="M+ 1p" pitchFamily="50" charset="-128"/>
                <a:ea typeface="M+ 1p" pitchFamily="50" charset="-128"/>
                <a:cs typeface="M+ 1p" pitchFamily="50" charset="-128"/>
              </a:rPr>
              <a:t>Tchebycheff</a:t>
            </a:r>
            <a:r>
              <a:rPr kumimoji="1" lang="en-US" altLang="ja-JP" i="1" dirty="0" smtClean="0">
                <a:latin typeface="M+ 1p" pitchFamily="50" charset="-128"/>
                <a:ea typeface="M+ 1p" pitchFamily="50" charset="-128"/>
                <a:cs typeface="M+ 1p" pitchFamily="50" charset="-128"/>
              </a:rPr>
              <a:t> </a:t>
            </a:r>
            <a:r>
              <a:rPr kumimoji="1" lang="en-US" altLang="ja-JP" dirty="0" smtClean="0">
                <a:latin typeface="M+ 1p" pitchFamily="50" charset="-128"/>
                <a:ea typeface="M+ 1p" pitchFamily="50" charset="-128"/>
                <a:cs typeface="M+ 1p" pitchFamily="50" charset="-128"/>
              </a:rPr>
              <a:t>problem</a:t>
            </a:r>
            <a:endParaRPr kumimoji="1" lang="ja-JP" altLang="en-US" dirty="0">
              <a:latin typeface="M+ 1p" pitchFamily="50" charset="-128"/>
              <a:ea typeface="M+ 1p" pitchFamily="50" charset="-128"/>
              <a:cs typeface="M+ 1p" pitchFamily="50" charset="-128"/>
            </a:endParaRPr>
          </a:p>
        </p:txBody>
      </p:sp>
      <p:pic>
        <p:nvPicPr>
          <p:cNvPr id="25" name="Picture 6" descr="C:\Documents and Settings\Keiji SATO\My Documents\My Pictures\2010-10-10\metrigh2png.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91880" y="1522393"/>
            <a:ext cx="1866708" cy="167807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9" descr="C:\Documents and Settings\Keiji SATO\My Documents\My Pictures\2010-10-10\metrigh1.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611560" y="1484784"/>
            <a:ext cx="2011364" cy="1753288"/>
          </a:xfrm>
          <a:prstGeom prst="rect">
            <a:avLst/>
          </a:prstGeom>
          <a:noFill/>
          <a:extLst>
            <a:ext uri="{909E8E84-426E-40DD-AFC4-6F175D3DCCD1}">
              <a14:hiddenFill xmlns:a14="http://schemas.microsoft.com/office/drawing/2010/main">
                <a:solidFill>
                  <a:srgbClr val="FFFFFF"/>
                </a:solidFill>
              </a14:hiddenFill>
            </a:ext>
          </a:extLst>
        </p:spPr>
      </p:pic>
      <p:sp>
        <p:nvSpPr>
          <p:cNvPr id="12" name="右矢印 11"/>
          <p:cNvSpPr/>
          <p:nvPr/>
        </p:nvSpPr>
        <p:spPr>
          <a:xfrm>
            <a:off x="2778991" y="1988840"/>
            <a:ext cx="712889" cy="37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
        <p:nvSpPr>
          <p:cNvPr id="28" name="右矢印 27"/>
          <p:cNvSpPr/>
          <p:nvPr/>
        </p:nvSpPr>
        <p:spPr>
          <a:xfrm>
            <a:off x="5409447" y="1988840"/>
            <a:ext cx="712889" cy="3725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
        <p:nvSpPr>
          <p:cNvPr id="29" name="右矢印 28"/>
          <p:cNvSpPr/>
          <p:nvPr/>
        </p:nvSpPr>
        <p:spPr>
          <a:xfrm rot="5400000">
            <a:off x="6958601" y="3203612"/>
            <a:ext cx="712889" cy="7065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sp>
        <p:nvSpPr>
          <p:cNvPr id="30" name="テキスト ボックス 29"/>
          <p:cNvSpPr txBox="1"/>
          <p:nvPr/>
        </p:nvSpPr>
        <p:spPr>
          <a:xfrm>
            <a:off x="6122336" y="3553051"/>
            <a:ext cx="688009"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latin typeface="M+ 1p" pitchFamily="50" charset="-128"/>
                <a:ea typeface="M+ 1p" pitchFamily="50" charset="-128"/>
                <a:cs typeface="M+ 1p" pitchFamily="50" charset="-128"/>
              </a:rPr>
              <a:t>p=</a:t>
            </a:r>
            <a:r>
              <a:rPr kumimoji="1" lang="ja-JP" altLang="en-US" dirty="0" smtClean="0">
                <a:latin typeface="M+ 1p" pitchFamily="50" charset="-128"/>
                <a:ea typeface="M+ 1p" pitchFamily="50" charset="-128"/>
                <a:cs typeface="M+ 1p" pitchFamily="50" charset="-128"/>
              </a:rPr>
              <a:t>∞</a:t>
            </a:r>
            <a:endParaRPr kumimoji="1" lang="ja-JP" altLang="en-US" dirty="0">
              <a:latin typeface="M+ 1p" pitchFamily="50" charset="-128"/>
              <a:ea typeface="M+ 1p" pitchFamily="50" charset="-128"/>
              <a:cs typeface="M+ 1p" pitchFamily="50" charset="-128"/>
            </a:endParaRPr>
          </a:p>
        </p:txBody>
      </p:sp>
      <p:sp>
        <p:nvSpPr>
          <p:cNvPr id="31" name="テキスト ボックス 30"/>
          <p:cNvSpPr txBox="1"/>
          <p:nvPr/>
        </p:nvSpPr>
        <p:spPr>
          <a:xfrm>
            <a:off x="6077221" y="1326873"/>
            <a:ext cx="636713"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latin typeface="M+ 1p" pitchFamily="50" charset="-128"/>
                <a:ea typeface="M+ 1p" pitchFamily="50" charset="-128"/>
                <a:cs typeface="M+ 1p" pitchFamily="50" charset="-128"/>
              </a:rPr>
              <a:t>p=6</a:t>
            </a:r>
            <a:endParaRPr kumimoji="1" lang="ja-JP" altLang="en-US" dirty="0">
              <a:latin typeface="M+ 1p" pitchFamily="50" charset="-128"/>
              <a:ea typeface="M+ 1p" pitchFamily="50" charset="-128"/>
              <a:cs typeface="M+ 1p" pitchFamily="50" charset="-128"/>
            </a:endParaRPr>
          </a:p>
        </p:txBody>
      </p:sp>
      <p:sp>
        <p:nvSpPr>
          <p:cNvPr id="32" name="テキスト ボックス 31"/>
          <p:cNvSpPr txBox="1"/>
          <p:nvPr/>
        </p:nvSpPr>
        <p:spPr>
          <a:xfrm>
            <a:off x="3347864" y="1326873"/>
            <a:ext cx="636713"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latin typeface="M+ 1p" pitchFamily="50" charset="-128"/>
                <a:ea typeface="M+ 1p" pitchFamily="50" charset="-128"/>
                <a:cs typeface="M+ 1p" pitchFamily="50" charset="-128"/>
              </a:rPr>
              <a:t>p=2</a:t>
            </a:r>
            <a:endParaRPr kumimoji="1" lang="ja-JP" altLang="en-US" dirty="0">
              <a:latin typeface="M+ 1p" pitchFamily="50" charset="-128"/>
              <a:ea typeface="M+ 1p" pitchFamily="50" charset="-128"/>
              <a:cs typeface="M+ 1p" pitchFamily="50" charset="-128"/>
            </a:endParaRPr>
          </a:p>
        </p:txBody>
      </p:sp>
      <p:sp>
        <p:nvSpPr>
          <p:cNvPr id="4" name="テキスト ボックス 3"/>
          <p:cNvSpPr txBox="1"/>
          <p:nvPr/>
        </p:nvSpPr>
        <p:spPr>
          <a:xfrm>
            <a:off x="3291944" y="5922892"/>
            <a:ext cx="2262158" cy="369332"/>
          </a:xfrm>
          <a:prstGeom prst="rect">
            <a:avLst/>
          </a:prstGeom>
          <a:noFill/>
        </p:spPr>
        <p:txBody>
          <a:bodyPr wrap="none" rtlCol="0">
            <a:spAutoFit/>
          </a:bodyPr>
          <a:lstStyle/>
          <a:p>
            <a:r>
              <a:rPr lang="ja-JP" altLang="en-US" dirty="0">
                <a:latin typeface="M+ 1p" pitchFamily="50" charset="-128"/>
                <a:ea typeface="M+ 1p" pitchFamily="50" charset="-128"/>
                <a:cs typeface="M+ 1p" pitchFamily="50" charset="-128"/>
              </a:rPr>
              <a:t>どこの点</a:t>
            </a:r>
            <a:r>
              <a:rPr lang="ja-JP" altLang="en-US" dirty="0" smtClean="0">
                <a:latin typeface="M+ 1p" pitchFamily="50" charset="-128"/>
                <a:ea typeface="M+ 1p" pitchFamily="50" charset="-128"/>
                <a:cs typeface="M+ 1p" pitchFamily="50" charset="-128"/>
              </a:rPr>
              <a:t>でもとれる</a:t>
            </a:r>
            <a:endParaRPr kumimoji="1" lang="ja-JP" altLang="en-US" dirty="0">
              <a:latin typeface="M+ 1p" pitchFamily="50" charset="-128"/>
              <a:ea typeface="M+ 1p" pitchFamily="50" charset="-128"/>
              <a:cs typeface="M+ 1p" pitchFamily="50" charset="-128"/>
            </a:endParaRPr>
          </a:p>
        </p:txBody>
      </p:sp>
      <p:sp>
        <p:nvSpPr>
          <p:cNvPr id="5" name="正方形/長方形 4"/>
          <p:cNvSpPr/>
          <p:nvPr/>
        </p:nvSpPr>
        <p:spPr>
          <a:xfrm>
            <a:off x="5940152" y="4855464"/>
            <a:ext cx="1512208" cy="143676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 1p" pitchFamily="50" charset="-128"/>
              <a:ea typeface="M+ 1p" pitchFamily="50" charset="-128"/>
              <a:cs typeface="M+ 1p" pitchFamily="50" charset="-128"/>
            </a:endParaRPr>
          </a:p>
        </p:txBody>
      </p:sp>
      <p:cxnSp>
        <p:nvCxnSpPr>
          <p:cNvPr id="7" name="直線コネクタ 6"/>
          <p:cNvCxnSpPr>
            <a:stCxn id="4" idx="3"/>
          </p:cNvCxnSpPr>
          <p:nvPr/>
        </p:nvCxnSpPr>
        <p:spPr>
          <a:xfrm flipV="1">
            <a:off x="5554102" y="4864608"/>
            <a:ext cx="1889114" cy="1242950"/>
          </a:xfrm>
          <a:prstGeom prst="line">
            <a:avLst/>
          </a:prstGeom>
        </p:spPr>
        <p:style>
          <a:lnRef idx="2">
            <a:schemeClr val="dk1"/>
          </a:lnRef>
          <a:fillRef idx="0">
            <a:schemeClr val="dk1"/>
          </a:fillRef>
          <a:effectRef idx="1">
            <a:schemeClr val="dk1"/>
          </a:effectRef>
          <a:fontRef idx="minor">
            <a:schemeClr val="tx1"/>
          </a:fontRef>
        </p:style>
      </p:cxnSp>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pic>
        <p:nvPicPr>
          <p:cNvPr id="2050" name="Picture 2" descr="C:\Users\takadamalab\Desktop\GAゼミ作業フォルダ\画像\eq2.png"/>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p:blipFill>
        <p:spPr bwMode="auto">
          <a:xfrm>
            <a:off x="792163" y="4100930"/>
            <a:ext cx="4930691" cy="947320"/>
          </a:xfrm>
          <a:prstGeom prst="rect">
            <a:avLst/>
          </a:prstGeom>
          <a:noFill/>
          <a:extLst>
            <a:ext uri="{909E8E84-426E-40DD-AFC4-6F175D3DCCD1}">
              <a14:hiddenFill xmlns:a14="http://schemas.microsoft.com/office/drawing/2010/main">
                <a:solidFill>
                  <a:srgbClr val="FFFFFF"/>
                </a:solidFill>
              </a14:hiddenFill>
            </a:ext>
          </a:extLst>
        </p:spPr>
      </p:pic>
      <p:sp>
        <p:nvSpPr>
          <p:cNvPr id="27" name="テキスト ボックス 26"/>
          <p:cNvSpPr txBox="1"/>
          <p:nvPr/>
        </p:nvSpPr>
        <p:spPr>
          <a:xfrm>
            <a:off x="509227" y="1326873"/>
            <a:ext cx="636713" cy="369332"/>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dirty="0" smtClean="0">
                <a:latin typeface="M+ 1p" pitchFamily="50" charset="-128"/>
                <a:ea typeface="M+ 1p" pitchFamily="50" charset="-128"/>
                <a:cs typeface="M+ 1p" pitchFamily="50" charset="-128"/>
              </a:rPr>
              <a:t>p=1</a:t>
            </a:r>
            <a:endParaRPr kumimoji="1" lang="ja-JP" altLang="en-US" dirty="0">
              <a:latin typeface="M+ 1p" pitchFamily="50" charset="-128"/>
              <a:ea typeface="M+ 1p" pitchFamily="50" charset="-128"/>
              <a:cs typeface="M+ 1p" pitchFamily="50" charset="-128"/>
            </a:endParaRPr>
          </a:p>
        </p:txBody>
      </p:sp>
    </p:spTree>
    <p:extLst>
      <p:ext uri="{BB962C8B-B14F-4D97-AF65-F5344CB8AC3E}">
        <p14:creationId xmlns:p14="http://schemas.microsoft.com/office/powerpoint/2010/main" val="1808421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takadamalab\Desktop\GAゼミ作業フォルダ\画像\table3.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259632" y="5163269"/>
            <a:ext cx="5881688"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en-US" altLang="ja-JP" dirty="0" smtClean="0"/>
              <a:t>3.3.1 Hand Calculations</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4</a:t>
            </a:fld>
            <a:endParaRPr kumimoji="1" lang="ja-JP" altLang="en-US"/>
          </a:p>
        </p:txBody>
      </p:sp>
      <mc:AlternateContent xmlns:mc="http://schemas.openxmlformats.org/markup-compatibility/2006" xmlns:a14="http://schemas.microsoft.com/office/drawing/2010/main">
        <mc:Choice Requires="a14">
          <p:sp>
            <p:nvSpPr>
              <p:cNvPr id="7" name="テキスト ボックス 6"/>
              <p:cNvSpPr txBox="1"/>
              <p:nvPr/>
            </p:nvSpPr>
            <p:spPr>
              <a:xfrm>
                <a:off x="121590" y="1556792"/>
                <a:ext cx="5776258" cy="92704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a:rPr>
                        <m:t>𝑀𝑖𝑛𝑖𝑚𝑎𝑧𝑒</m:t>
                      </m:r>
                      <m:r>
                        <a:rPr lang="en-US" altLang="ja-JP" i="1" smtClean="0">
                          <a:latin typeface="Cambria Math"/>
                        </a:rPr>
                        <m:t> </m:t>
                      </m:r>
                      <m:sSub>
                        <m:sSubPr>
                          <m:ctrlPr>
                            <a:rPr lang="en-US" altLang="ja-JP" i="1">
                              <a:latin typeface="Cambria Math"/>
                            </a:rPr>
                          </m:ctrlPr>
                        </m:sSubPr>
                        <m:e>
                          <m:r>
                            <a:rPr lang="en-US" altLang="ja-JP" i="1">
                              <a:latin typeface="Cambria Math"/>
                            </a:rPr>
                            <m:t>𝑓</m:t>
                          </m:r>
                        </m:e>
                        <m:sub>
                          <m:r>
                            <a:rPr lang="en-US" altLang="ja-JP" i="1">
                              <a:latin typeface="Cambria Math"/>
                            </a:rPr>
                            <m:t>1</m:t>
                          </m:r>
                        </m:sub>
                      </m:sSub>
                      <m:r>
                        <a:rPr lang="en-US" altLang="ja-JP" b="0" i="1" smtClean="0">
                          <a:latin typeface="Cambria Math"/>
                        </a:rPr>
                        <m:t>(</m:t>
                      </m:r>
                      <m:r>
                        <a:rPr lang="en-US" altLang="ja-JP" b="0" i="1" smtClean="0">
                          <a:latin typeface="Cambria Math"/>
                        </a:rPr>
                        <m:t>𝑥</m:t>
                      </m:r>
                      <m:r>
                        <a:rPr lang="en-US" altLang="ja-JP" b="0" i="1" smtClean="0">
                          <a:latin typeface="Cambria Math"/>
                        </a:rPr>
                        <m:t>) =</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oMath>
                  </m:oMathPara>
                </a14:m>
                <a:endParaRPr lang="en-US" altLang="ja-JP" dirty="0">
                  <a:ea typeface="Cambria Math"/>
                </a:endParaRPr>
              </a:p>
              <a:p>
                <a:pPr/>
                <a14:m>
                  <m:oMathPara xmlns:m="http://schemas.openxmlformats.org/officeDocument/2006/math">
                    <m:oMathParaPr>
                      <m:jc m:val="centerGroup"/>
                    </m:oMathParaPr>
                    <m:oMath xmlns:m="http://schemas.openxmlformats.org/officeDocument/2006/math">
                      <m:r>
                        <a:rPr lang="en-US" altLang="ja-JP" i="1">
                          <a:latin typeface="Cambria Math"/>
                          <a:ea typeface="Cambria Math"/>
                        </a:rPr>
                        <m:t>𝑀𝑖𝑛𝑖𝑚𝑎𝑧𝑒</m:t>
                      </m:r>
                      <m:r>
                        <a:rPr lang="en-US" altLang="ja-JP" i="1">
                          <a:latin typeface="Cambria Math"/>
                          <a:ea typeface="Cambria Math"/>
                        </a:rPr>
                        <m:t> </m:t>
                      </m:r>
                      <m:sSub>
                        <m:sSubPr>
                          <m:ctrlPr>
                            <a:rPr lang="en-US" altLang="ja-JP" i="1">
                              <a:latin typeface="Cambria Math"/>
                              <a:ea typeface="Cambria Math"/>
                            </a:rPr>
                          </m:ctrlPr>
                        </m:sSubPr>
                        <m:e>
                          <m:r>
                            <a:rPr lang="en-US" altLang="ja-JP" i="1">
                              <a:latin typeface="Cambria Math"/>
                              <a:ea typeface="Cambria Math"/>
                            </a:rPr>
                            <m:t>𝑓</m:t>
                          </m:r>
                        </m:e>
                        <m:sub>
                          <m:r>
                            <a:rPr lang="en-US" altLang="ja-JP" i="1">
                              <a:latin typeface="Cambria Math"/>
                              <a:ea typeface="Cambria Math"/>
                            </a:rPr>
                            <m:t>2</m:t>
                          </m:r>
                        </m:sub>
                      </m:sSub>
                      <m:r>
                        <a:rPr lang="en-US" altLang="ja-JP" b="0" i="1" smtClean="0">
                          <a:latin typeface="Cambria Math"/>
                          <a:ea typeface="Cambria Math"/>
                        </a:rPr>
                        <m:t>(</m:t>
                      </m:r>
                      <m:r>
                        <a:rPr lang="en-US" altLang="ja-JP" b="0" i="1" smtClean="0">
                          <a:latin typeface="Cambria Math"/>
                          <a:ea typeface="Cambria Math"/>
                        </a:rPr>
                        <m:t>𝑥</m:t>
                      </m:r>
                      <m:r>
                        <a:rPr lang="en-US" altLang="ja-JP" b="0" i="1" smtClean="0">
                          <a:latin typeface="Cambria Math"/>
                          <a:ea typeface="Cambria Math"/>
                        </a:rPr>
                        <m:t>) =1+</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2</m:t>
                          </m:r>
                        </m:sub>
                        <m:sup>
                          <m:r>
                            <a:rPr lang="en-US" altLang="ja-JP" i="1">
                              <a:latin typeface="Cambria Math"/>
                              <a:ea typeface="Cambria Math"/>
                            </a:rPr>
                            <m:t>2</m:t>
                          </m:r>
                        </m:sup>
                      </m:sSubSup>
                      <m:r>
                        <a:rPr lang="en-US" altLang="ja-JP">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i="1">
                          <a:latin typeface="Cambria Math"/>
                          <a:ea typeface="Cambria Math"/>
                        </a:rPr>
                        <m:t>−</m:t>
                      </m:r>
                      <m:func>
                        <m:funcPr>
                          <m:ctrlPr>
                            <a:rPr lang="en-US" altLang="ja-JP" i="1">
                              <a:latin typeface="Cambria Math"/>
                              <a:ea typeface="Cambria Math"/>
                            </a:rPr>
                          </m:ctrlPr>
                        </m:funcPr>
                        <m:fName>
                          <m:r>
                            <a:rPr lang="en-US" altLang="ja-JP" b="0" i="1" smtClean="0">
                              <a:latin typeface="Cambria Math"/>
                              <a:ea typeface="Cambria Math"/>
                            </a:rPr>
                            <m:t>0.1</m:t>
                          </m:r>
                          <m:r>
                            <a:rPr lang="en-US" altLang="ja-JP" i="1">
                              <a:latin typeface="Cambria Math"/>
                              <a:ea typeface="Cambria Math"/>
                            </a:rPr>
                            <m:t>×</m:t>
                          </m:r>
                          <m:r>
                            <m:rPr>
                              <m:sty m:val="p"/>
                            </m:rPr>
                            <a:rPr lang="en-US" altLang="ja-JP">
                              <a:latin typeface="Cambria Math"/>
                              <a:ea typeface="Cambria Math"/>
                            </a:rPr>
                            <m:t>sin</m:t>
                          </m:r>
                        </m:fName>
                        <m:e>
                          <m:r>
                            <a:rPr lang="en-US" altLang="ja-JP" i="1">
                              <a:latin typeface="Cambria Math"/>
                              <a:ea typeface="Cambria Math"/>
                            </a:rPr>
                            <m:t>(3</m:t>
                          </m:r>
                          <m:r>
                            <a:rPr lang="ja-JP" altLang="en-US" i="1">
                              <a:latin typeface="Cambria Math"/>
                              <a:ea typeface="Cambria Math"/>
                            </a:rPr>
                            <m:t>𝜋</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b="0" i="1" smtClean="0">
                              <a:latin typeface="Cambria Math"/>
                              <a:ea typeface="Cambria Math"/>
                            </a:rPr>
                            <m:t>)</m:t>
                          </m:r>
                          <m:r>
                            <a:rPr lang="en-US" altLang="ja-JP" i="1" smtClean="0">
                              <a:latin typeface="Cambria Math"/>
                              <a:ea typeface="Cambria Math"/>
                            </a:rPr>
                            <m:t> </m:t>
                          </m:r>
                        </m:e>
                      </m:func>
                    </m:oMath>
                  </m:oMathPara>
                </a14:m>
                <a:endParaRPr lang="en-US" altLang="ja-JP" dirty="0">
                  <a:ea typeface="Cambria Math"/>
                </a:endParaRPr>
              </a:p>
              <a:p>
                <a:pPr/>
                <a14:m>
                  <m:oMathPara xmlns:m="http://schemas.openxmlformats.org/officeDocument/2006/math">
                    <m:oMathParaPr>
                      <m:jc m:val="centerGroup"/>
                    </m:oMathParaPr>
                    <m:oMath xmlns:m="http://schemas.openxmlformats.org/officeDocument/2006/math">
                      <m:r>
                        <a:rPr lang="en-US" altLang="ja-JP" i="1">
                          <a:latin typeface="Cambria Math"/>
                          <a:ea typeface="Cambria Math"/>
                        </a:rPr>
                        <m:t>𝑠𝑢𝑏𝑗𝑒𝑐𝑡</m:t>
                      </m:r>
                      <m:r>
                        <a:rPr lang="en-US" altLang="ja-JP" i="1">
                          <a:latin typeface="Cambria Math"/>
                          <a:ea typeface="Cambria Math"/>
                        </a:rPr>
                        <m:t> </m:t>
                      </m:r>
                      <m:r>
                        <a:rPr lang="en-US" altLang="ja-JP" i="1">
                          <a:latin typeface="Cambria Math"/>
                          <a:ea typeface="Cambria Math"/>
                        </a:rPr>
                        <m:t>𝑡𝑜</m:t>
                      </m:r>
                      <m:r>
                        <a:rPr lang="en-US" altLang="ja-JP" i="1">
                          <a:latin typeface="Cambria Math"/>
                          <a:ea typeface="Cambria Math"/>
                        </a:rPr>
                        <m:t>    0≤</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i="1">
                          <a:latin typeface="Cambria Math"/>
                          <a:ea typeface="Cambria Math"/>
                        </a:rPr>
                        <m:t>≤1, −2≤</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2</m:t>
                          </m:r>
                        </m:sub>
                      </m:sSub>
                      <m:r>
                        <a:rPr lang="en-US" altLang="ja-JP" i="1">
                          <a:latin typeface="Cambria Math"/>
                          <a:ea typeface="Cambria Math"/>
                        </a:rPr>
                        <m:t>≤2</m:t>
                      </m:r>
                    </m:oMath>
                  </m:oMathPara>
                </a14:m>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21590" y="1556792"/>
                <a:ext cx="5776258" cy="927049"/>
              </a:xfrm>
              <a:prstGeom prst="rect">
                <a:avLst/>
              </a:prstGeom>
              <a:blipFill rotWithShape="1">
                <a:blip r:embed="rId4"/>
                <a:stretch>
                  <a:fillRect b="-3896"/>
                </a:stretch>
              </a:blipFill>
              <a:ln>
                <a:solidFill>
                  <a:schemeClr val="tx1"/>
                </a:solidFill>
              </a:ln>
            </p:spPr>
            <p:txBody>
              <a:bodyPr/>
              <a:lstStyle/>
              <a:p>
                <a:r>
                  <a:rPr lang="ja-JP" altLang="en-US">
                    <a:noFill/>
                  </a:rPr>
                  <a:t> </a:t>
                </a:r>
              </a:p>
            </p:txBody>
          </p:sp>
        </mc:Fallback>
      </mc:AlternateContent>
      <p:pic>
        <p:nvPicPr>
          <p:cNvPr id="6146" name="Picture 2" descr="C:\Users\takadamalab\Desktop\GAゼミ作業フォルダ\画像\fig3.png"/>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5897848" y="1463654"/>
            <a:ext cx="3138648" cy="299896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テキスト ボックス 8"/>
              <p:cNvSpPr txBox="1"/>
              <p:nvPr/>
            </p:nvSpPr>
            <p:spPr>
              <a:xfrm>
                <a:off x="121590" y="2954827"/>
                <a:ext cx="4817601" cy="650050"/>
              </a:xfrm>
              <a:prstGeom prst="rect">
                <a:avLst/>
              </a:prstGeom>
              <a:no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a:rPr>
                        <m:t>𝑝</m:t>
                      </m:r>
                      <m:r>
                        <a:rPr kumimoji="1" lang="en-US" altLang="ja-JP" b="0" i="1" smtClean="0">
                          <a:latin typeface="Cambria Math"/>
                        </a:rPr>
                        <m:t>=2, </m:t>
                      </m:r>
                      <m:sSubSup>
                        <m:sSubSupPr>
                          <m:ctrlPr>
                            <a:rPr kumimoji="1" lang="en-US" altLang="ja-JP" b="0" i="1" smtClean="0">
                              <a:latin typeface="Cambria Math"/>
                            </a:rPr>
                          </m:ctrlPr>
                        </m:sSubSupPr>
                        <m:e>
                          <m:r>
                            <a:rPr kumimoji="1" lang="en-US" altLang="ja-JP" b="0" i="1" smtClean="0">
                              <a:latin typeface="Cambria Math"/>
                            </a:rPr>
                            <m:t>𝑧</m:t>
                          </m:r>
                        </m:e>
                        <m:sub>
                          <m:r>
                            <a:rPr kumimoji="1" lang="en-US" altLang="ja-JP" b="0" i="1" smtClean="0">
                              <a:latin typeface="Cambria Math"/>
                            </a:rPr>
                            <m:t>1</m:t>
                          </m:r>
                        </m:sub>
                        <m:sup>
                          <m:r>
                            <a:rPr kumimoji="1" lang="en-US" altLang="ja-JP" b="0" i="1" smtClean="0">
                              <a:latin typeface="Cambria Math"/>
                            </a:rPr>
                            <m:t>∗</m:t>
                          </m:r>
                        </m:sup>
                      </m:sSubSup>
                      <m:r>
                        <a:rPr kumimoji="1" lang="en-US" altLang="ja-JP" b="0" i="1" smtClean="0">
                          <a:latin typeface="Cambria Math"/>
                        </a:rPr>
                        <m:t>=</m:t>
                      </m:r>
                      <m:sSubSup>
                        <m:sSubSupPr>
                          <m:ctrlPr>
                            <a:rPr lang="en-US" altLang="ja-JP" i="1">
                              <a:latin typeface="Cambria Math"/>
                            </a:rPr>
                          </m:ctrlPr>
                        </m:sSubSupPr>
                        <m:e>
                          <m:r>
                            <a:rPr lang="en-US" altLang="ja-JP" i="1">
                              <a:latin typeface="Cambria Math"/>
                            </a:rPr>
                            <m:t>𝑧</m:t>
                          </m:r>
                        </m:e>
                        <m:sub>
                          <m:r>
                            <a:rPr lang="en-US" altLang="ja-JP" b="0" i="1" smtClean="0">
                              <a:latin typeface="Cambria Math"/>
                            </a:rPr>
                            <m:t>2</m:t>
                          </m:r>
                        </m:sub>
                        <m:sup>
                          <m:r>
                            <a:rPr lang="en-US" altLang="ja-JP" i="1">
                              <a:latin typeface="Cambria Math"/>
                            </a:rPr>
                            <m:t>∗</m:t>
                          </m:r>
                        </m:sup>
                      </m:sSubSup>
                      <m:r>
                        <a:rPr lang="en-US" altLang="ja-JP" b="0" i="1" smtClean="0">
                          <a:latin typeface="Cambria Math"/>
                        </a:rPr>
                        <m:t>=0</m:t>
                      </m:r>
                    </m:oMath>
                  </m:oMathPara>
                </a14:m>
                <a:endParaRPr lang="en-US" altLang="ja-JP" b="0" dirty="0" smtClean="0"/>
              </a:p>
              <a:p>
                <a14:m>
                  <m:oMath xmlns:m="http://schemas.openxmlformats.org/officeDocument/2006/math">
                    <m:sSubSup>
                      <m:sSubSupPr>
                        <m:ctrlPr>
                          <a:rPr lang="en-US" altLang="ja-JP" i="1">
                            <a:latin typeface="Cambria Math"/>
                          </a:rPr>
                        </m:ctrlPr>
                      </m:sSubSupPr>
                      <m:e>
                        <m:r>
                          <a:rPr lang="en-US" altLang="ja-JP" i="1">
                            <a:latin typeface="Cambria Math"/>
                          </a:rPr>
                          <m:t>𝑙</m:t>
                        </m:r>
                      </m:e>
                      <m:sub>
                        <m:r>
                          <a:rPr lang="en-US" altLang="ja-JP" i="1">
                            <a:latin typeface="Cambria Math"/>
                          </a:rPr>
                          <m:t>2</m:t>
                        </m:r>
                      </m:sub>
                      <m:sup>
                        <m:r>
                          <a:rPr lang="en-US" altLang="ja-JP" i="1">
                            <a:latin typeface="Cambria Math"/>
                          </a:rPr>
                          <m:t>2</m:t>
                        </m:r>
                      </m:sup>
                    </m:sSubSup>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𝑤</m:t>
                        </m:r>
                      </m:e>
                      <m:sub>
                        <m:r>
                          <a:rPr lang="en-US" altLang="ja-JP" i="1">
                            <a:latin typeface="Cambria Math"/>
                            <a:ea typeface="Cambria Math"/>
                          </a:rPr>
                          <m:t>1</m:t>
                        </m:r>
                      </m:sub>
                    </m:sSub>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i="1">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𝑤</m:t>
                        </m:r>
                      </m:e>
                      <m:sub>
                        <m:r>
                          <a:rPr lang="en-US" altLang="ja-JP" i="1">
                            <a:latin typeface="Cambria Math"/>
                            <a:ea typeface="Cambria Math"/>
                          </a:rPr>
                          <m:t>2</m:t>
                        </m:r>
                      </m:sub>
                    </m:sSub>
                  </m:oMath>
                </a14:m>
                <a:r>
                  <a:rPr lang="en-US" altLang="ja-JP" dirty="0" smtClean="0"/>
                  <a:t>[</a:t>
                </a:r>
                <a14:m>
                  <m:oMath xmlns:m="http://schemas.openxmlformats.org/officeDocument/2006/math">
                    <m:r>
                      <a:rPr lang="en-US" altLang="ja-JP" i="1">
                        <a:latin typeface="Cambria Math"/>
                        <a:ea typeface="Cambria Math"/>
                      </a:rPr>
                      <m:t>1+</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2</m:t>
                        </m:r>
                      </m:sub>
                      <m:sup>
                        <m:r>
                          <a:rPr lang="en-US" altLang="ja-JP" i="1">
                            <a:latin typeface="Cambria Math"/>
                            <a:ea typeface="Cambria Math"/>
                          </a:rPr>
                          <m:t>2</m:t>
                        </m:r>
                      </m:sup>
                    </m:sSubSup>
                    <m:r>
                      <a:rPr lang="en-US" altLang="ja-JP">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i="1">
                        <a:latin typeface="Cambria Math"/>
                        <a:ea typeface="Cambria Math"/>
                      </a:rPr>
                      <m:t>−0.1×</m:t>
                    </m:r>
                    <m:r>
                      <m:rPr>
                        <m:sty m:val="p"/>
                      </m:rPr>
                      <a:rPr lang="en-US" altLang="ja-JP">
                        <a:latin typeface="Cambria Math"/>
                        <a:ea typeface="Cambria Math"/>
                      </a:rPr>
                      <m:t>sin</m:t>
                    </m:r>
                    <m:r>
                      <a:rPr lang="en-US" altLang="ja-JP" i="1">
                        <a:latin typeface="Cambria Math"/>
                        <a:ea typeface="Cambria Math"/>
                      </a:rPr>
                      <m:t>(3</m:t>
                    </m:r>
                    <m:r>
                      <a:rPr lang="ja-JP" altLang="en-US" i="1">
                        <a:latin typeface="Cambria Math"/>
                        <a:ea typeface="Cambria Math"/>
                      </a:rPr>
                      <m:t>𝜋</m:t>
                    </m:r>
                    <m:sSub>
                      <m:sSubPr>
                        <m:ctrlPr>
                          <a:rPr lang="en-US" altLang="ja-JP" i="1">
                            <a:latin typeface="Cambria Math"/>
                            <a:ea typeface="Cambria Math"/>
                          </a:rPr>
                        </m:ctrlPr>
                      </m:sSubPr>
                      <m:e>
                        <m:r>
                          <a:rPr lang="en-US" altLang="ja-JP" i="1">
                            <a:latin typeface="Cambria Math"/>
                            <a:ea typeface="Cambria Math"/>
                          </a:rPr>
                          <m:t>𝑥</m:t>
                        </m:r>
                      </m:e>
                      <m:sub>
                        <m:r>
                          <a:rPr lang="en-US" altLang="ja-JP" i="1">
                            <a:latin typeface="Cambria Math"/>
                            <a:ea typeface="Cambria Math"/>
                          </a:rPr>
                          <m:t>1</m:t>
                        </m:r>
                      </m:sub>
                    </m:sSub>
                    <m:r>
                      <a:rPr lang="en-US" altLang="ja-JP" i="1">
                        <a:latin typeface="Cambria Math"/>
                        <a:ea typeface="Cambria Math"/>
                      </a:rPr>
                      <m:t>)</m:t>
                    </m:r>
                  </m:oMath>
                </a14:m>
                <a:r>
                  <a:rPr lang="en-US" altLang="ja-JP" dirty="0" smtClean="0"/>
                  <a:t>]</a:t>
                </a:r>
                <a:endParaRPr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21590" y="2954827"/>
                <a:ext cx="4817601" cy="650050"/>
              </a:xfrm>
              <a:prstGeom prst="rect">
                <a:avLst/>
              </a:prstGeom>
              <a:blipFill rotWithShape="1">
                <a:blip r:embed="rId6"/>
                <a:stretch>
                  <a:fillRect r="-126" b="-13889"/>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21590" y="4365104"/>
                <a:ext cx="6826674" cy="650178"/>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a:ea typeface="Cambria Math"/>
                            </a:rPr>
                          </m:ctrlPr>
                        </m:sSubPr>
                        <m:e>
                          <m:r>
                            <a:rPr lang="en-US" altLang="ja-JP" i="1">
                              <a:latin typeface="Cambria Math"/>
                              <a:ea typeface="Cambria Math"/>
                            </a:rPr>
                            <m:t>𝑤</m:t>
                          </m:r>
                        </m:e>
                        <m:sub>
                          <m:r>
                            <a:rPr lang="en-US" altLang="ja-JP" i="1">
                              <a:latin typeface="Cambria Math"/>
                              <a:ea typeface="Cambria Math"/>
                            </a:rPr>
                            <m:t>1</m:t>
                          </m:r>
                        </m:sub>
                      </m:sSub>
                      <m:sSubSup>
                        <m:sSubSupPr>
                          <m:ctrlPr>
                            <a:rPr lang="en-US" altLang="ja-JP" i="1" smtClean="0">
                              <a:latin typeface="Cambria Math"/>
                              <a:ea typeface="Cambria Math"/>
                            </a:rPr>
                          </m:ctrlPr>
                        </m:sSubSupPr>
                        <m:e>
                          <m:r>
                            <a:rPr lang="en-US" altLang="ja-JP" b="0" i="1" smtClean="0">
                              <a:latin typeface="Cambria Math"/>
                              <a:ea typeface="Cambria Math"/>
                            </a:rPr>
                            <m:t>𝑥</m:t>
                          </m:r>
                        </m:e>
                        <m:sub>
                          <m:r>
                            <a:rPr lang="en-US" altLang="ja-JP" b="0" i="1" smtClean="0">
                              <a:latin typeface="Cambria Math"/>
                              <a:ea typeface="Cambria Math"/>
                            </a:rPr>
                            <m:t>1</m:t>
                          </m:r>
                        </m:sub>
                        <m:sup>
                          <m:r>
                            <a:rPr lang="en-US" altLang="ja-JP" b="0" i="1" smtClean="0">
                              <a:latin typeface="Cambria Math"/>
                              <a:ea typeface="Cambria Math"/>
                            </a:rPr>
                            <m:t>∗</m:t>
                          </m:r>
                        </m:sup>
                      </m:sSubSup>
                      <m:r>
                        <a:rPr lang="en-US" altLang="ja-JP" b="0" i="1" smtClean="0">
                          <a:latin typeface="Cambria Math"/>
                          <a:ea typeface="Cambria Math"/>
                        </a:rPr>
                        <m:t>−</m:t>
                      </m:r>
                      <m:sSub>
                        <m:sSubPr>
                          <m:ctrlPr>
                            <a:rPr lang="en-US" altLang="ja-JP" i="1">
                              <a:latin typeface="Cambria Math"/>
                              <a:ea typeface="Cambria Math"/>
                            </a:rPr>
                          </m:ctrlPr>
                        </m:sSubPr>
                        <m:e>
                          <m:r>
                            <a:rPr lang="en-US" altLang="ja-JP" i="1">
                              <a:latin typeface="Cambria Math"/>
                              <a:ea typeface="Cambria Math"/>
                            </a:rPr>
                            <m:t>𝑤</m:t>
                          </m:r>
                        </m:e>
                        <m:sub>
                          <m:r>
                            <a:rPr lang="en-US" altLang="ja-JP" i="1">
                              <a:latin typeface="Cambria Math"/>
                              <a:ea typeface="Cambria Math"/>
                            </a:rPr>
                            <m:t>2</m:t>
                          </m:r>
                        </m:sub>
                      </m:sSub>
                      <m:r>
                        <a:rPr lang="en-US" altLang="ja-JP" b="0" i="1" smtClean="0">
                          <a:latin typeface="Cambria Math"/>
                          <a:ea typeface="Cambria Math"/>
                        </a:rPr>
                        <m:t>[</m:t>
                      </m:r>
                      <m:r>
                        <a:rPr lang="en-US" altLang="ja-JP" i="1">
                          <a:latin typeface="Cambria Math"/>
                          <a:ea typeface="Cambria Math"/>
                        </a:rPr>
                        <m:t>1+</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2</m:t>
                          </m:r>
                        </m:sub>
                        <m:sup>
                          <m:r>
                            <a:rPr lang="en-US" altLang="ja-JP" i="1">
                              <a:latin typeface="Cambria Math"/>
                              <a:ea typeface="Cambria Math"/>
                            </a:rPr>
                            <m:t>∗2</m:t>
                          </m:r>
                        </m:sup>
                      </m:sSubSup>
                      <m:r>
                        <a:rPr lang="en-US" altLang="ja-JP">
                          <a:latin typeface="Cambria Math"/>
                          <a:ea typeface="Cambria Math"/>
                        </a:rPr>
                        <m:t>−</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1</m:t>
                          </m:r>
                        </m:sub>
                        <m:sup>
                          <m:r>
                            <a:rPr lang="en-US" altLang="ja-JP" i="1">
                              <a:latin typeface="Cambria Math"/>
                              <a:ea typeface="Cambria Math"/>
                            </a:rPr>
                            <m:t>∗</m:t>
                          </m:r>
                        </m:sup>
                      </m:sSubSup>
                      <m:r>
                        <a:rPr lang="en-US" altLang="ja-JP" i="1">
                          <a:latin typeface="Cambria Math"/>
                          <a:ea typeface="Cambria Math"/>
                        </a:rPr>
                        <m:t>−0.1×</m:t>
                      </m:r>
                      <m:r>
                        <m:rPr>
                          <m:sty m:val="p"/>
                        </m:rPr>
                        <a:rPr lang="en-US" altLang="ja-JP">
                          <a:latin typeface="Cambria Math"/>
                          <a:ea typeface="Cambria Math"/>
                        </a:rPr>
                        <m:t>sin</m:t>
                      </m:r>
                      <m:r>
                        <a:rPr lang="en-US" altLang="ja-JP">
                          <a:latin typeface="Cambria Math"/>
                          <a:ea typeface="Cambria Math"/>
                        </a:rPr>
                        <m:t>(</m:t>
                      </m:r>
                      <m:r>
                        <a:rPr lang="en-US" altLang="ja-JP" i="1">
                          <a:latin typeface="Cambria Math"/>
                          <a:ea typeface="Cambria Math"/>
                        </a:rPr>
                        <m:t>3</m:t>
                      </m:r>
                      <m:r>
                        <a:rPr lang="ja-JP" altLang="en-US" i="1">
                          <a:latin typeface="Cambria Math"/>
                          <a:ea typeface="Cambria Math"/>
                        </a:rPr>
                        <m:t>𝜋</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1</m:t>
                          </m:r>
                        </m:sub>
                        <m:sup>
                          <m:r>
                            <a:rPr lang="en-US" altLang="ja-JP" i="1">
                              <a:latin typeface="Cambria Math"/>
                              <a:ea typeface="Cambria Math"/>
                            </a:rPr>
                            <m:t>∗</m:t>
                          </m:r>
                        </m:sup>
                      </m:sSubSup>
                      <m:r>
                        <a:rPr lang="en-US" altLang="ja-JP">
                          <a:latin typeface="Cambria Math"/>
                          <a:ea typeface="Cambria Math"/>
                        </a:rPr>
                        <m:t>)</m:t>
                      </m:r>
                      <m:r>
                        <a:rPr lang="en-US" altLang="ja-JP" b="0" i="1" smtClean="0">
                          <a:latin typeface="Cambria Math"/>
                          <a:ea typeface="Cambria Math"/>
                        </a:rPr>
                        <m:t>][</m:t>
                      </m:r>
                      <m:r>
                        <a:rPr lang="en-US" altLang="ja-JP" i="1">
                          <a:latin typeface="Cambria Math"/>
                          <a:ea typeface="Cambria Math"/>
                        </a:rPr>
                        <m:t>1</m:t>
                      </m:r>
                      <m:r>
                        <a:rPr lang="en-US" altLang="ja-JP">
                          <a:latin typeface="Cambria Math"/>
                          <a:ea typeface="Cambria Math"/>
                        </a:rPr>
                        <m:t>−0.3</m:t>
                      </m:r>
                      <m:r>
                        <m:rPr>
                          <m:sty m:val="p"/>
                        </m:rPr>
                        <a:rPr lang="en-US" altLang="ja-JP">
                          <a:latin typeface="Cambria Math"/>
                          <a:ea typeface="Cambria Math"/>
                        </a:rPr>
                        <m:t>sin</m:t>
                      </m:r>
                      <m:r>
                        <a:rPr lang="en-US" altLang="ja-JP">
                          <a:latin typeface="Cambria Math"/>
                          <a:ea typeface="Cambria Math"/>
                        </a:rPr>
                        <m:t>(</m:t>
                      </m:r>
                      <m:r>
                        <a:rPr lang="en-US" altLang="ja-JP" i="1">
                          <a:latin typeface="Cambria Math"/>
                          <a:ea typeface="Cambria Math"/>
                        </a:rPr>
                        <m:t>3</m:t>
                      </m:r>
                      <m:r>
                        <a:rPr lang="ja-JP" altLang="en-US" i="1">
                          <a:latin typeface="Cambria Math"/>
                          <a:ea typeface="Cambria Math"/>
                        </a:rPr>
                        <m:t>𝜋</m:t>
                      </m:r>
                      <m:sSubSup>
                        <m:sSubSupPr>
                          <m:ctrlPr>
                            <a:rPr lang="en-US" altLang="ja-JP" i="1">
                              <a:latin typeface="Cambria Math"/>
                              <a:ea typeface="Cambria Math"/>
                            </a:rPr>
                          </m:ctrlPr>
                        </m:sSubSupPr>
                        <m:e>
                          <m:r>
                            <a:rPr lang="en-US" altLang="ja-JP" i="1">
                              <a:latin typeface="Cambria Math"/>
                              <a:ea typeface="Cambria Math"/>
                            </a:rPr>
                            <m:t>𝑥</m:t>
                          </m:r>
                        </m:e>
                        <m:sub>
                          <m:r>
                            <a:rPr lang="en-US" altLang="ja-JP" i="1">
                              <a:latin typeface="Cambria Math"/>
                              <a:ea typeface="Cambria Math"/>
                            </a:rPr>
                            <m:t>1</m:t>
                          </m:r>
                        </m:sub>
                        <m:sup>
                          <m:r>
                            <a:rPr lang="en-US" altLang="ja-JP" i="1">
                              <a:latin typeface="Cambria Math"/>
                              <a:ea typeface="Cambria Math"/>
                            </a:rPr>
                            <m:t>∗</m:t>
                          </m:r>
                        </m:sup>
                      </m:sSubSup>
                      <m:r>
                        <a:rPr lang="en-US" altLang="ja-JP">
                          <a:latin typeface="Cambria Math"/>
                          <a:ea typeface="Cambria Math"/>
                        </a:rPr>
                        <m:t>)</m:t>
                      </m:r>
                      <m:r>
                        <a:rPr lang="en-US" altLang="ja-JP" b="0" i="1" smtClean="0">
                          <a:latin typeface="Cambria Math"/>
                          <a:ea typeface="Cambria Math"/>
                        </a:rPr>
                        <m:t>]</m:t>
                      </m:r>
                      <m:r>
                        <a:rPr lang="en-US" altLang="ja-JP" i="1" smtClean="0">
                          <a:latin typeface="Cambria Math"/>
                          <a:ea typeface="Cambria Math"/>
                        </a:rPr>
                        <m:t> </m:t>
                      </m:r>
                      <m:r>
                        <a:rPr lang="en-US" altLang="ja-JP" b="0" i="1" smtClean="0">
                          <a:latin typeface="Cambria Math"/>
                          <a:ea typeface="Cambria Math"/>
                        </a:rPr>
                        <m:t>=0</m:t>
                      </m:r>
                    </m:oMath>
                  </m:oMathPara>
                </a14:m>
                <a:endParaRPr lang="en-US" altLang="ja-JP" dirty="0" smtClean="0"/>
              </a:p>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a:rPr>
                          </m:ctrlPr>
                        </m:sSubSupPr>
                        <m:e>
                          <m:r>
                            <a:rPr lang="en-US" altLang="ja-JP" b="0" i="1" smtClean="0">
                              <a:latin typeface="Cambria Math"/>
                            </a:rPr>
                            <m:t>𝑤</m:t>
                          </m:r>
                        </m:e>
                        <m:sub>
                          <m:r>
                            <a:rPr lang="en-US" altLang="ja-JP" b="0" i="1" smtClean="0">
                              <a:latin typeface="Cambria Math"/>
                            </a:rPr>
                            <m:t>2</m:t>
                          </m:r>
                        </m:sub>
                        <m:sup>
                          <m:r>
                            <a:rPr lang="en-US" altLang="ja-JP" b="0" i="1" smtClean="0">
                              <a:latin typeface="Cambria Math"/>
                            </a:rPr>
                            <m:t>∗</m:t>
                          </m:r>
                        </m:sup>
                      </m:sSubSup>
                      <m:r>
                        <a:rPr lang="en-US" altLang="ja-JP" b="0" i="1" smtClean="0">
                          <a:latin typeface="Cambria Math"/>
                        </a:rPr>
                        <m:t>=0</m:t>
                      </m:r>
                    </m:oMath>
                  </m:oMathPara>
                </a14:m>
                <a:endParaRPr lang="ja-JP" altLang="en-US"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21590" y="4365104"/>
                <a:ext cx="6826674" cy="650178"/>
              </a:xfrm>
              <a:prstGeom prst="rect">
                <a:avLst/>
              </a:prstGeom>
              <a:blipFill rotWithShape="1">
                <a:blip r:embed="rId7"/>
                <a:stretch>
                  <a:fillRect/>
                </a:stretch>
              </a:blipFill>
              <a:ln>
                <a:solidFill>
                  <a:schemeClr val="tx1"/>
                </a:solidFill>
              </a:ln>
            </p:spPr>
            <p:txBody>
              <a:bodyPr/>
              <a:lstStyle/>
              <a:p>
                <a:r>
                  <a:rPr lang="ja-JP" altLang="en-US">
                    <a:noFill/>
                  </a:rPr>
                  <a:t> </a:t>
                </a:r>
              </a:p>
            </p:txBody>
          </p:sp>
        </mc:Fallback>
      </mc:AlternateContent>
      <p:sp>
        <p:nvSpPr>
          <p:cNvPr id="10" name="角丸四角形 9"/>
          <p:cNvSpPr/>
          <p:nvPr/>
        </p:nvSpPr>
        <p:spPr>
          <a:xfrm>
            <a:off x="206924" y="1340768"/>
            <a:ext cx="1657973"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latin typeface="M+ 1p" pitchFamily="50" charset="-128"/>
                <a:ea typeface="M+ 1p" pitchFamily="50" charset="-128"/>
                <a:cs typeface="M+ 1p" pitchFamily="50" charset="-128"/>
              </a:rPr>
              <a:t>目的関数</a:t>
            </a:r>
            <a:endParaRPr kumimoji="1" lang="ja-JP" altLang="en-US" sz="1600" dirty="0">
              <a:latin typeface="M+ 1p" pitchFamily="50" charset="-128"/>
              <a:ea typeface="M+ 1p" pitchFamily="50" charset="-128"/>
              <a:cs typeface="M+ 1p" pitchFamily="50" charset="-128"/>
            </a:endParaRPr>
          </a:p>
        </p:txBody>
      </p:sp>
      <p:sp>
        <p:nvSpPr>
          <p:cNvPr id="14" name="角丸四角形 13"/>
          <p:cNvSpPr/>
          <p:nvPr/>
        </p:nvSpPr>
        <p:spPr>
          <a:xfrm>
            <a:off x="206924" y="2708920"/>
            <a:ext cx="2420860"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smtClean="0">
                <a:ea typeface="M+ 1p" pitchFamily="50" charset="-128"/>
                <a:cs typeface="M+ 1p" pitchFamily="50" charset="-128"/>
              </a:rPr>
              <a:t>Weighted metric method</a:t>
            </a:r>
            <a:endParaRPr kumimoji="1" lang="ja-JP" altLang="en-US" sz="1600" dirty="0">
              <a:ea typeface="M+ 1p" pitchFamily="50" charset="-128"/>
              <a:cs typeface="M+ 1p" pitchFamily="50" charset="-128"/>
            </a:endParaRPr>
          </a:p>
        </p:txBody>
      </p:sp>
      <p:sp>
        <p:nvSpPr>
          <p:cNvPr id="15" name="角丸四角形 14"/>
          <p:cNvSpPr/>
          <p:nvPr/>
        </p:nvSpPr>
        <p:spPr>
          <a:xfrm>
            <a:off x="206924" y="4124141"/>
            <a:ext cx="1657973"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latin typeface="M+ 1p" pitchFamily="50" charset="-128"/>
                <a:ea typeface="M+ 1p" pitchFamily="50" charset="-128"/>
                <a:cs typeface="M+ 1p" pitchFamily="50" charset="-128"/>
              </a:rPr>
              <a:t>偏微分後の関数</a:t>
            </a:r>
            <a:endParaRPr kumimoji="1" lang="ja-JP" altLang="en-US" sz="1600" dirty="0">
              <a:latin typeface="M+ 1p" pitchFamily="50" charset="-128"/>
              <a:ea typeface="M+ 1p" pitchFamily="50" charset="-128"/>
              <a:cs typeface="M+ 1p" pitchFamily="50" charset="-128"/>
            </a:endParaRPr>
          </a:p>
        </p:txBody>
      </p:sp>
      <p:sp>
        <p:nvSpPr>
          <p:cNvPr id="16" name="フリーフォーム 15"/>
          <p:cNvSpPr/>
          <p:nvPr/>
        </p:nvSpPr>
        <p:spPr>
          <a:xfrm>
            <a:off x="4458246" y="2344189"/>
            <a:ext cx="2977794" cy="3248230"/>
          </a:xfrm>
          <a:custGeom>
            <a:avLst/>
            <a:gdLst>
              <a:gd name="connsiteX0" fmla="*/ 0 w 2947167"/>
              <a:gd name="connsiteY0" fmla="*/ 3316778 h 3316778"/>
              <a:gd name="connsiteX1" fmla="*/ 2776451 w 2947167"/>
              <a:gd name="connsiteY1" fmla="*/ 2676698 h 3316778"/>
              <a:gd name="connsiteX2" fmla="*/ 2410691 w 2947167"/>
              <a:gd name="connsiteY2" fmla="*/ 0 h 3316778"/>
            </a:gdLst>
            <a:ahLst/>
            <a:cxnLst>
              <a:cxn ang="0">
                <a:pos x="connsiteX0" y="connsiteY0"/>
              </a:cxn>
              <a:cxn ang="0">
                <a:pos x="connsiteX1" y="connsiteY1"/>
              </a:cxn>
              <a:cxn ang="0">
                <a:pos x="connsiteX2" y="connsiteY2"/>
              </a:cxn>
            </a:cxnLst>
            <a:rect l="l" t="t" r="r" b="b"/>
            <a:pathLst>
              <a:path w="2947167" h="3316778">
                <a:moveTo>
                  <a:pt x="0" y="3316778"/>
                </a:moveTo>
                <a:cubicBezTo>
                  <a:pt x="1187334" y="3273136"/>
                  <a:pt x="2374669" y="3229494"/>
                  <a:pt x="2776451" y="2676698"/>
                </a:cubicBezTo>
                <a:cubicBezTo>
                  <a:pt x="3178233" y="2123902"/>
                  <a:pt x="2794462" y="1061951"/>
                  <a:pt x="2410691" y="0"/>
                </a:cubicBezTo>
              </a:path>
            </a:pathLst>
          </a:custGeom>
          <a:ln w="15875">
            <a:solidFill>
              <a:srgbClr val="0070C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フリーフォーム 17"/>
          <p:cNvSpPr/>
          <p:nvPr/>
        </p:nvSpPr>
        <p:spPr>
          <a:xfrm>
            <a:off x="5447580" y="3150524"/>
            <a:ext cx="2458024" cy="2585258"/>
          </a:xfrm>
          <a:custGeom>
            <a:avLst/>
            <a:gdLst>
              <a:gd name="connsiteX0" fmla="*/ 2527069 w 2535582"/>
              <a:gd name="connsiteY0" fmla="*/ 0 h 2585258"/>
              <a:gd name="connsiteX1" fmla="*/ 2377440 w 2535582"/>
              <a:gd name="connsiteY1" fmla="*/ 1712421 h 2585258"/>
              <a:gd name="connsiteX2" fmla="*/ 1446414 w 2535582"/>
              <a:gd name="connsiteY2" fmla="*/ 2419003 h 2585258"/>
              <a:gd name="connsiteX3" fmla="*/ 0 w 2535582"/>
              <a:gd name="connsiteY3" fmla="*/ 2585258 h 2585258"/>
            </a:gdLst>
            <a:ahLst/>
            <a:cxnLst>
              <a:cxn ang="0">
                <a:pos x="connsiteX0" y="connsiteY0"/>
              </a:cxn>
              <a:cxn ang="0">
                <a:pos x="connsiteX1" y="connsiteY1"/>
              </a:cxn>
              <a:cxn ang="0">
                <a:pos x="connsiteX2" y="connsiteY2"/>
              </a:cxn>
              <a:cxn ang="0">
                <a:pos x="connsiteX3" y="connsiteY3"/>
              </a:cxn>
            </a:cxnLst>
            <a:rect l="l" t="t" r="r" b="b"/>
            <a:pathLst>
              <a:path w="2535582" h="2585258">
                <a:moveTo>
                  <a:pt x="2527069" y="0"/>
                </a:moveTo>
                <a:cubicBezTo>
                  <a:pt x="2542309" y="654627"/>
                  <a:pt x="2557549" y="1309254"/>
                  <a:pt x="2377440" y="1712421"/>
                </a:cubicBezTo>
                <a:cubicBezTo>
                  <a:pt x="2197331" y="2115588"/>
                  <a:pt x="1842654" y="2273530"/>
                  <a:pt x="1446414" y="2419003"/>
                </a:cubicBezTo>
                <a:cubicBezTo>
                  <a:pt x="1050174" y="2564476"/>
                  <a:pt x="525087" y="2574867"/>
                  <a:pt x="0" y="2585258"/>
                </a:cubicBezTo>
              </a:path>
            </a:pathLst>
          </a:custGeom>
          <a:ln w="15875">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角丸四角形 19"/>
          <p:cNvSpPr/>
          <p:nvPr/>
        </p:nvSpPr>
        <p:spPr>
          <a:xfrm>
            <a:off x="4200476" y="5589241"/>
            <a:ext cx="515540" cy="50377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角丸四角形 22"/>
          <p:cNvSpPr/>
          <p:nvPr/>
        </p:nvSpPr>
        <p:spPr>
          <a:xfrm>
            <a:off x="4932040" y="5592419"/>
            <a:ext cx="515540" cy="503774"/>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7621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normAutofit fontScale="90000"/>
          </a:bodyPr>
          <a:lstStyle/>
          <a:p>
            <a:r>
              <a:rPr lang="en-US" altLang="ja-JP" dirty="0" smtClean="0"/>
              <a:t>3.3.2-3.3.3 </a:t>
            </a:r>
            <a:r>
              <a:rPr lang="en-US" altLang="ja-JP" dirty="0"/>
              <a:t>Weighted Metric Methods</a:t>
            </a:r>
            <a:br>
              <a:rPr lang="en-US" altLang="ja-JP" dirty="0"/>
            </a:br>
            <a:r>
              <a:rPr lang="en-US" altLang="ja-JP" sz="2400" dirty="0"/>
              <a:t>-</a:t>
            </a:r>
            <a:r>
              <a:rPr lang="ja-JP" altLang="en-US" sz="2400" dirty="0"/>
              <a:t> </a:t>
            </a:r>
            <a:r>
              <a:rPr lang="en-US" altLang="ja-JP" sz="2400" dirty="0" smtClean="0"/>
              <a:t>Advantages and Disadvantages</a:t>
            </a:r>
            <a:r>
              <a:rPr lang="ja-JP" altLang="en-US" sz="2400" dirty="0" smtClean="0"/>
              <a:t> </a:t>
            </a:r>
            <a:r>
              <a:rPr lang="en-US" altLang="ja-JP" sz="2400" dirty="0"/>
              <a:t>-</a:t>
            </a:r>
            <a:endParaRPr kumimoji="1" lang="ja-JP" altLang="en-US" dirty="0"/>
          </a:p>
        </p:txBody>
      </p:sp>
      <p:sp>
        <p:nvSpPr>
          <p:cNvPr id="8" name="日付プレースホルダー 7"/>
          <p:cNvSpPr>
            <a:spLocks noGrp="1"/>
          </p:cNvSpPr>
          <p:nvPr>
            <p:ph type="dt" sz="half" idx="10"/>
          </p:nvPr>
        </p:nvSpPr>
        <p:spPr/>
        <p:txBody>
          <a:bodyPr/>
          <a:lstStyle/>
          <a:p>
            <a:r>
              <a:rPr kumimoji="1" lang="en-US" altLang="ja-JP" smtClean="0">
                <a:latin typeface="M+ 1p" pitchFamily="50" charset="-128"/>
                <a:ea typeface="M+ 1p" pitchFamily="50" charset="-128"/>
                <a:cs typeface="M+ 1p" pitchFamily="50" charset="-128"/>
              </a:rPr>
              <a:t>2010/12/14</a:t>
            </a:r>
            <a:endParaRPr kumimoji="1" lang="ja-JP" altLang="en-US">
              <a:latin typeface="M+ 1p" pitchFamily="50" charset="-128"/>
              <a:ea typeface="M+ 1p" pitchFamily="50" charset="-128"/>
              <a:cs typeface="M+ 1p" pitchFamily="50" charset="-128"/>
            </a:endParaRPr>
          </a:p>
        </p:txBody>
      </p:sp>
      <p:sp>
        <p:nvSpPr>
          <p:cNvPr id="9" name="スライド番号プレースホルダー 8"/>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5</a:t>
            </a:fld>
            <a:endParaRPr kumimoji="1" lang="ja-JP" altLang="en-US">
              <a:latin typeface="M+ 1p" pitchFamily="50" charset="-128"/>
              <a:ea typeface="M+ 1p" pitchFamily="50" charset="-128"/>
              <a:cs typeface="M+ 1p" pitchFamily="50" charset="-128"/>
            </a:endParaRPr>
          </a:p>
        </p:txBody>
      </p:sp>
      <p:graphicFrame>
        <p:nvGraphicFramePr>
          <p:cNvPr id="4" name="図表 3"/>
          <p:cNvGraphicFramePr/>
          <p:nvPr>
            <p:extLst>
              <p:ext uri="{D42A27DB-BD31-4B8C-83A1-F6EECF244321}">
                <p14:modId xmlns:p14="http://schemas.microsoft.com/office/powerpoint/2010/main" val="679989813"/>
              </p:ext>
            </p:extLst>
          </p:nvPr>
        </p:nvGraphicFramePr>
        <p:xfrm>
          <a:off x="461044" y="1628800"/>
          <a:ext cx="8194472" cy="1728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図表 4"/>
          <p:cNvGraphicFramePr/>
          <p:nvPr>
            <p:extLst>
              <p:ext uri="{D42A27DB-BD31-4B8C-83A1-F6EECF244321}">
                <p14:modId xmlns:p14="http://schemas.microsoft.com/office/powerpoint/2010/main" val="1125534317"/>
              </p:ext>
            </p:extLst>
          </p:nvPr>
        </p:nvGraphicFramePr>
        <p:xfrm>
          <a:off x="467544" y="3645024"/>
          <a:ext cx="8194472" cy="17281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フッター プレースホルダー 1"/>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27998421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3.3.4 Rotated Weighted </a:t>
            </a:r>
            <a:r>
              <a:rPr lang="en-US" altLang="ja-JP" dirty="0"/>
              <a:t>Metric </a:t>
            </a:r>
            <a:r>
              <a:rPr lang="en-US" altLang="ja-JP" dirty="0" smtClean="0"/>
              <a:t>Method</a:t>
            </a:r>
            <a:r>
              <a:rPr lang="en-US" altLang="ja-JP" dirty="0"/>
              <a:t/>
            </a:r>
            <a:br>
              <a:rPr lang="en-US" altLang="ja-JP" dirty="0"/>
            </a:br>
            <a:r>
              <a:rPr lang="en-US" altLang="ja-JP" sz="2400" dirty="0" smtClean="0"/>
              <a:t>- </a:t>
            </a:r>
            <a:r>
              <a:rPr lang="ja-JP" altLang="en-US" sz="2400" dirty="0" smtClean="0"/>
              <a:t>そのままでダメ</a:t>
            </a:r>
            <a:r>
              <a:rPr lang="ja-JP" altLang="en-US" sz="2400" dirty="0"/>
              <a:t>なら回して</a:t>
            </a:r>
            <a:r>
              <a:rPr lang="ja-JP" altLang="en-US" sz="2400" dirty="0" smtClean="0"/>
              <a:t>みないか？ </a:t>
            </a:r>
            <a:r>
              <a:rPr lang="en-US" altLang="ja-JP" sz="2400" dirty="0" smtClean="0"/>
              <a:t>-</a:t>
            </a:r>
            <a:endParaRPr kumimoji="1" lang="ja-JP" altLang="en-US" dirty="0"/>
          </a:p>
        </p:txBody>
      </p:sp>
      <p:sp>
        <p:nvSpPr>
          <p:cNvPr id="3" name="日付プレースホルダー 2"/>
          <p:cNvSpPr>
            <a:spLocks noGrp="1"/>
          </p:cNvSpPr>
          <p:nvPr>
            <p:ph type="dt" sz="half" idx="10"/>
          </p:nvPr>
        </p:nvSpPr>
        <p:spPr/>
        <p:txBody>
          <a:bodyPr/>
          <a:lstStyle/>
          <a:p>
            <a:r>
              <a:rPr kumimoji="1" lang="en-US" altLang="ja-JP" smtClean="0">
                <a:latin typeface="M+ 1p" pitchFamily="50" charset="-128"/>
                <a:ea typeface="M+ 1p" pitchFamily="50" charset="-128"/>
                <a:cs typeface="M+ 1p" pitchFamily="50" charset="-128"/>
              </a:rPr>
              <a:t>2010/12/14</a:t>
            </a:r>
            <a:endParaRPr kumimoji="1" lang="ja-JP" altLang="en-US">
              <a:latin typeface="M+ 1p" pitchFamily="50" charset="-128"/>
              <a:ea typeface="M+ 1p" pitchFamily="50" charset="-128"/>
              <a:cs typeface="M+ 1p" pitchFamily="50" charset="-128"/>
            </a:endParaRPr>
          </a:p>
        </p:txBody>
      </p:sp>
      <p:sp>
        <p:nvSpPr>
          <p:cNvPr id="4" name="スライド番号プレースホルダー 3"/>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6</a:t>
            </a:fld>
            <a:endParaRPr kumimoji="1" lang="ja-JP" altLang="en-US" dirty="0">
              <a:latin typeface="M+ 1p" pitchFamily="50" charset="-128"/>
              <a:ea typeface="M+ 1p" pitchFamily="50" charset="-128"/>
              <a:cs typeface="M+ 1p" pitchFamily="50" charset="-128"/>
            </a:endParaRPr>
          </a:p>
        </p:txBody>
      </p:sp>
      <p:pic>
        <p:nvPicPr>
          <p:cNvPr id="1026" name="Picture 2" descr="C:\Documents and Settings\Keiji SATO\My Documents\My Pictures\2010-10-10\fig3.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732798" y="2887871"/>
            <a:ext cx="3905274" cy="3427077"/>
          </a:xfrm>
          <a:prstGeom prst="rect">
            <a:avLst/>
          </a:prstGeom>
          <a:noFill/>
          <a:extLst>
            <a:ext uri="{909E8E84-426E-40DD-AFC4-6F175D3DCCD1}">
              <a14:hiddenFill xmlns:a14="http://schemas.microsoft.com/office/drawing/2010/main">
                <a:solidFill>
                  <a:srgbClr val="FFFFFF"/>
                </a:solidFill>
              </a14:hiddenFill>
            </a:ext>
          </a:extLst>
        </p:spPr>
      </p:pic>
      <p:sp>
        <p:nvSpPr>
          <p:cNvPr id="10" name="環状矢印 9"/>
          <p:cNvSpPr/>
          <p:nvPr/>
        </p:nvSpPr>
        <p:spPr>
          <a:xfrm rot="17645567" flipV="1">
            <a:off x="4731367" y="3910047"/>
            <a:ext cx="2046481" cy="2149070"/>
          </a:xfrm>
          <a:prstGeom prst="circularArrow">
            <a:avLst>
              <a:gd name="adj1" fmla="val 12500"/>
              <a:gd name="adj2" fmla="val 1142319"/>
              <a:gd name="adj3" fmla="val 20457681"/>
              <a:gd name="adj4" fmla="val 15875253"/>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 1p" pitchFamily="50" charset="-128"/>
              <a:ea typeface="M+ 1p" pitchFamily="50" charset="-128"/>
              <a:cs typeface="M+ 1p" pitchFamily="50" charset="-128"/>
            </a:endParaRPr>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787998166"/>
              </p:ext>
            </p:extLst>
          </p:nvPr>
        </p:nvGraphicFramePr>
        <p:xfrm>
          <a:off x="861847" y="2887871"/>
          <a:ext cx="938651" cy="592832"/>
        </p:xfrm>
        <a:graphic>
          <a:graphicData uri="http://schemas.openxmlformats.org/presentationml/2006/ole">
            <mc:AlternateContent xmlns:mc="http://schemas.openxmlformats.org/markup-compatibility/2006">
              <mc:Choice xmlns:v="urn:schemas-microsoft-com:vml" Requires="v">
                <p:oleObj spid="_x0000_s1068" name="数式" r:id="rId5" imgW="482400" imgH="304560" progId="Equation.3">
                  <p:embed/>
                </p:oleObj>
              </mc:Choice>
              <mc:Fallback>
                <p:oleObj name="数式" r:id="rId5" imgW="482400" imgH="304560" progId="Equation.3">
                  <p:embed/>
                  <p:pic>
                    <p:nvPicPr>
                      <p:cNvPr id="0" name=""/>
                      <p:cNvPicPr/>
                      <p:nvPr/>
                    </p:nvPicPr>
                    <p:blipFill>
                      <a:blip r:embed="rId6"/>
                      <a:stretch>
                        <a:fillRect/>
                      </a:stretch>
                    </p:blipFill>
                    <p:spPr>
                      <a:xfrm>
                        <a:off x="861847" y="2887871"/>
                        <a:ext cx="938651" cy="592832"/>
                      </a:xfrm>
                      <a:prstGeom prst="rect">
                        <a:avLst/>
                      </a:prstGeom>
                    </p:spPr>
                  </p:pic>
                </p:oleObj>
              </mc:Fallback>
            </mc:AlternateContent>
          </a:graphicData>
        </a:graphic>
      </p:graphicFrame>
      <p:cxnSp>
        <p:nvCxnSpPr>
          <p:cNvPr id="15" name="直線コネクタ 14"/>
          <p:cNvCxnSpPr>
            <a:endCxn id="13" idx="3"/>
          </p:cNvCxnSpPr>
          <p:nvPr/>
        </p:nvCxnSpPr>
        <p:spPr>
          <a:xfrm flipH="1" flipV="1">
            <a:off x="1800498" y="3184287"/>
            <a:ext cx="4355678" cy="1180817"/>
          </a:xfrm>
          <a:prstGeom prst="line">
            <a:avLst/>
          </a:prstGeom>
        </p:spPr>
        <p:style>
          <a:lnRef idx="3">
            <a:schemeClr val="dk1"/>
          </a:lnRef>
          <a:fillRef idx="0">
            <a:schemeClr val="dk1"/>
          </a:fillRef>
          <a:effectRef idx="2">
            <a:schemeClr val="dk1"/>
          </a:effectRef>
          <a:fontRef idx="minor">
            <a:schemeClr val="tx1"/>
          </a:fontRef>
        </p:style>
      </p:cxnSp>
      <p:pic>
        <p:nvPicPr>
          <p:cNvPr id="1028" name="Picture 4" descr="C:\Documents and Settings\Keiji SATO\My Documents\My Pictures\2010-10-10\eq4.png"/>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599678" y="4797152"/>
            <a:ext cx="3014019" cy="76816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469330" y="3480703"/>
            <a:ext cx="1585690" cy="276999"/>
          </a:xfrm>
          <a:prstGeom prst="rect">
            <a:avLst/>
          </a:prstGeom>
          <a:noFill/>
        </p:spPr>
        <p:txBody>
          <a:bodyPr wrap="none" rtlCol="0">
            <a:spAutoFit/>
          </a:bodyPr>
          <a:lstStyle/>
          <a:p>
            <a:r>
              <a:rPr kumimoji="1" lang="en-US" altLang="ja-JP" sz="1200" b="0" dirty="0" smtClean="0">
                <a:latin typeface="M+ 1p" pitchFamily="50" charset="-128"/>
                <a:ea typeface="M+ 1p" pitchFamily="50" charset="-128"/>
                <a:cs typeface="M+ 1p" pitchFamily="50" charset="-128"/>
              </a:rPr>
              <a:t>R</a:t>
            </a:r>
            <a:r>
              <a:rPr kumimoji="1" lang="ja-JP" altLang="en-US" sz="1200" b="0" dirty="0" smtClean="0">
                <a:latin typeface="M+ 1p" pitchFamily="50" charset="-128"/>
                <a:ea typeface="M+ 1p" pitchFamily="50" charset="-128"/>
                <a:cs typeface="M+ 1p" pitchFamily="50" charset="-128"/>
              </a:rPr>
              <a:t>は</a:t>
            </a:r>
            <a:r>
              <a:rPr kumimoji="1" lang="en-US" altLang="ja-JP" sz="1200" b="0" dirty="0" smtClean="0">
                <a:latin typeface="M+ 1p" pitchFamily="50" charset="-128"/>
                <a:ea typeface="M+ 1p" pitchFamily="50" charset="-128"/>
                <a:cs typeface="M+ 1p" pitchFamily="50" charset="-128"/>
              </a:rPr>
              <a:t>M×M</a:t>
            </a:r>
            <a:r>
              <a:rPr kumimoji="1" lang="ja-JP" altLang="en-US" sz="1200" b="0" dirty="0" smtClean="0">
                <a:latin typeface="M+ 1p" pitchFamily="50" charset="-128"/>
                <a:ea typeface="M+ 1p" pitchFamily="50" charset="-128"/>
                <a:cs typeface="M+ 1p" pitchFamily="50" charset="-128"/>
              </a:rPr>
              <a:t>の回転行列</a:t>
            </a:r>
            <a:endParaRPr kumimoji="1" lang="en-US" altLang="ja-JP" sz="1200" b="0" dirty="0" smtClean="0">
              <a:latin typeface="M+ 1p" pitchFamily="50" charset="-128"/>
              <a:ea typeface="M+ 1p" pitchFamily="50" charset="-128"/>
              <a:cs typeface="M+ 1p" pitchFamily="50" charset="-128"/>
            </a:endParaRPr>
          </a:p>
        </p:txBody>
      </p:sp>
      <p:graphicFrame>
        <p:nvGraphicFramePr>
          <p:cNvPr id="25" name="図表 24"/>
          <p:cNvGraphicFramePr/>
          <p:nvPr>
            <p:extLst>
              <p:ext uri="{D42A27DB-BD31-4B8C-83A1-F6EECF244321}">
                <p14:modId xmlns:p14="http://schemas.microsoft.com/office/powerpoint/2010/main" val="995674078"/>
              </p:ext>
            </p:extLst>
          </p:nvPr>
        </p:nvGraphicFramePr>
        <p:xfrm>
          <a:off x="461044" y="1412776"/>
          <a:ext cx="8194472"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テキスト ボックス 30"/>
          <p:cNvSpPr txBox="1"/>
          <p:nvPr/>
        </p:nvSpPr>
        <p:spPr>
          <a:xfrm>
            <a:off x="499595" y="4492837"/>
            <a:ext cx="1960793" cy="369332"/>
          </a:xfrm>
          <a:prstGeom prst="rect">
            <a:avLst/>
          </a:prstGeom>
          <a:noFill/>
        </p:spPr>
        <p:txBody>
          <a:bodyPr wrap="none" rtlCol="0">
            <a:spAutoFit/>
          </a:bodyPr>
          <a:lstStyle/>
          <a:p>
            <a:r>
              <a:rPr lang="ja-JP" altLang="en-US" dirty="0" smtClean="0">
                <a:latin typeface="M+ 1p" pitchFamily="50" charset="-128"/>
                <a:ea typeface="M+ 1p" pitchFamily="50" charset="-128"/>
                <a:cs typeface="M+ 1p" pitchFamily="50" charset="-128"/>
              </a:rPr>
              <a:t>・回転後の</a:t>
            </a:r>
            <a:r>
              <a:rPr lang="en-US" altLang="ja-JP" dirty="0" err="1" smtClean="0">
                <a:latin typeface="M+ 1p" pitchFamily="50" charset="-128"/>
                <a:ea typeface="M+ 1p" pitchFamily="50" charset="-128"/>
                <a:cs typeface="M+ 1p" pitchFamily="50" charset="-128"/>
              </a:rPr>
              <a:t>l</a:t>
            </a:r>
            <a:r>
              <a:rPr lang="en-US" altLang="ja-JP" baseline="-25000" dirty="0" err="1" smtClean="0">
                <a:latin typeface="M+ 1p" pitchFamily="50" charset="-128"/>
                <a:ea typeface="M+ 1p" pitchFamily="50" charset="-128"/>
                <a:cs typeface="M+ 1p" pitchFamily="50" charset="-128"/>
              </a:rPr>
              <a:t>p</a:t>
            </a:r>
            <a:r>
              <a:rPr lang="ja-JP" altLang="en-US" dirty="0" smtClean="0">
                <a:latin typeface="M+ 1p" pitchFamily="50" charset="-128"/>
                <a:ea typeface="M+ 1p" pitchFamily="50" charset="-128"/>
                <a:cs typeface="M+ 1p" pitchFamily="50" charset="-128"/>
              </a:rPr>
              <a:t>の式</a:t>
            </a:r>
            <a:endParaRPr kumimoji="1" lang="en-US" altLang="ja-JP" dirty="0" smtClean="0">
              <a:latin typeface="M+ 1p" pitchFamily="50" charset="-128"/>
              <a:ea typeface="M+ 1p" pitchFamily="50" charset="-128"/>
              <a:cs typeface="M+ 1p" pitchFamily="50" charset="-128"/>
            </a:endParaRPr>
          </a:p>
        </p:txBody>
      </p:sp>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198437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3.3.4 Rotated Weighted Metric Method</a:t>
            </a:r>
            <a:br>
              <a:rPr lang="en-US" altLang="ja-JP" dirty="0"/>
            </a:br>
            <a:r>
              <a:rPr lang="en-US" altLang="ja-JP" sz="2400" dirty="0"/>
              <a:t>- </a:t>
            </a:r>
            <a:r>
              <a:rPr lang="ja-JP" altLang="en-US" sz="2400" dirty="0"/>
              <a:t>そのままでダメなら回してみないか？ </a:t>
            </a:r>
            <a:r>
              <a:rPr lang="en-US" altLang="ja-JP" sz="2400" dirty="0"/>
              <a:t>-</a:t>
            </a:r>
            <a:endParaRPr kumimoji="1" lang="ja-JP" altLang="en-US" dirty="0"/>
          </a:p>
        </p:txBody>
      </p:sp>
      <p:sp>
        <p:nvSpPr>
          <p:cNvPr id="4" name="日付プレースホルダー 3"/>
          <p:cNvSpPr>
            <a:spLocks noGrp="1"/>
          </p:cNvSpPr>
          <p:nvPr>
            <p:ph type="dt" sz="half" idx="10"/>
          </p:nvPr>
        </p:nvSpPr>
        <p:spPr/>
        <p:txBody>
          <a:bodyPr/>
          <a:lstStyle/>
          <a:p>
            <a:r>
              <a:rPr kumimoji="1" lang="en-US" altLang="ja-JP" smtClean="0"/>
              <a:t>2010/12/14</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smtClean="0"/>
              <a:t>Sato &amp; Takadama Lab GA seminar</a:t>
            </a:r>
            <a:endParaRPr kumimoji="1" lang="ja-JP" altLang="en-US"/>
          </a:p>
        </p:txBody>
      </p:sp>
      <p:sp>
        <p:nvSpPr>
          <p:cNvPr id="6" name="スライド番号プレースホルダー 5"/>
          <p:cNvSpPr>
            <a:spLocks noGrp="1"/>
          </p:cNvSpPr>
          <p:nvPr>
            <p:ph type="sldNum" sz="quarter" idx="12"/>
          </p:nvPr>
        </p:nvSpPr>
        <p:spPr/>
        <p:txBody>
          <a:bodyPr/>
          <a:lstStyle/>
          <a:p>
            <a:fld id="{CB470A67-9D25-4151-BB0E-22C12A63BFCD}" type="slidenum">
              <a:rPr kumimoji="1" lang="ja-JP" altLang="en-US" smtClean="0"/>
              <a:t>7</a:t>
            </a:fld>
            <a:endParaRPr kumimoji="1" lang="ja-JP" altLang="en-US"/>
          </a:p>
        </p:txBody>
      </p:sp>
      <p:sp>
        <p:nvSpPr>
          <p:cNvPr id="19" name="正方形/長方形 18"/>
          <p:cNvSpPr/>
          <p:nvPr/>
        </p:nvSpPr>
        <p:spPr>
          <a:xfrm>
            <a:off x="206924" y="1669220"/>
            <a:ext cx="4553286" cy="1261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19" descr="C:\Users\takadamalab\Desktop\GAゼミ作業フォルダ\画像\wq5.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9003" y="1888575"/>
            <a:ext cx="2592289" cy="38829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0" descr="C:\Users\takadamalab\Desktop\GAゼミ作業フォルダ\画像\eq6.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4528" y="2241953"/>
            <a:ext cx="4121238" cy="565660"/>
          </a:xfrm>
          <a:prstGeom prst="rect">
            <a:avLst/>
          </a:prstGeom>
          <a:noFill/>
          <a:extLst>
            <a:ext uri="{909E8E84-426E-40DD-AFC4-6F175D3DCCD1}">
              <a14:hiddenFill xmlns:a14="http://schemas.microsoft.com/office/drawing/2010/main">
                <a:solidFill>
                  <a:srgbClr val="FFFFFF"/>
                </a:solidFill>
              </a14:hiddenFill>
            </a:ext>
          </a:extLst>
        </p:spPr>
      </p:pic>
      <p:sp>
        <p:nvSpPr>
          <p:cNvPr id="24" name="角丸四角形 23"/>
          <p:cNvSpPr/>
          <p:nvPr/>
        </p:nvSpPr>
        <p:spPr>
          <a:xfrm>
            <a:off x="283844" y="1484784"/>
            <a:ext cx="1773198" cy="368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t>p=2</a:t>
            </a:r>
            <a:r>
              <a:rPr lang="ja-JP" altLang="en-US" dirty="0"/>
              <a:t>の時の関数</a:t>
            </a:r>
          </a:p>
        </p:txBody>
      </p:sp>
      <p:pic>
        <p:nvPicPr>
          <p:cNvPr id="7170" name="Picture 2" descr="C:\Users\takadamalab\Desktop\GAゼミ作業フォルダ\画像\table4.png"/>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2914" y="4480167"/>
            <a:ext cx="6791598" cy="1622584"/>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Users\takadamalab\Desktop\GAゼミ作業フォルダ\画像\fig4.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212843" y="1484784"/>
            <a:ext cx="3843338" cy="328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166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100" dirty="0" smtClean="0"/>
              <a:t>3.3.5 Dynamically Changing the Ideal Solution</a:t>
            </a:r>
            <a:r>
              <a:rPr lang="en-US" altLang="ja-JP" sz="3100" dirty="0"/>
              <a:t/>
            </a:r>
            <a:br>
              <a:rPr lang="en-US" altLang="ja-JP" sz="3100" dirty="0"/>
            </a:br>
            <a:r>
              <a:rPr lang="en-US" altLang="ja-JP" sz="2400" dirty="0" smtClean="0"/>
              <a:t>- </a:t>
            </a:r>
            <a:r>
              <a:rPr lang="ja-JP" altLang="en-US" sz="2400" dirty="0" smtClean="0"/>
              <a:t>動的に</a:t>
            </a:r>
            <a:r>
              <a:rPr lang="ja-JP" altLang="en-US" sz="2400" dirty="0"/>
              <a:t>最適点</a:t>
            </a:r>
            <a:r>
              <a:rPr lang="ja-JP" altLang="en-US" sz="2400" dirty="0" smtClean="0"/>
              <a:t>を移動する </a:t>
            </a:r>
            <a:r>
              <a:rPr lang="en-US" altLang="ja-JP" sz="2400" dirty="0" smtClean="0"/>
              <a:t>-</a:t>
            </a:r>
            <a:endParaRPr kumimoji="1" lang="ja-JP" altLang="en-US" sz="2800" dirty="0"/>
          </a:p>
        </p:txBody>
      </p:sp>
      <p:sp>
        <p:nvSpPr>
          <p:cNvPr id="3" name="日付プレースホルダー 2"/>
          <p:cNvSpPr>
            <a:spLocks noGrp="1"/>
          </p:cNvSpPr>
          <p:nvPr>
            <p:ph type="dt" sz="half" idx="10"/>
          </p:nvPr>
        </p:nvSpPr>
        <p:spPr/>
        <p:txBody>
          <a:bodyPr/>
          <a:lstStyle/>
          <a:p>
            <a:r>
              <a:rPr kumimoji="1" lang="en-US" altLang="ja-JP" smtClean="0">
                <a:latin typeface="M+ 1p" pitchFamily="50" charset="-128"/>
                <a:ea typeface="M+ 1p" pitchFamily="50" charset="-128"/>
                <a:cs typeface="M+ 1p" pitchFamily="50" charset="-128"/>
              </a:rPr>
              <a:t>2010/12/14</a:t>
            </a:r>
            <a:endParaRPr kumimoji="1" lang="ja-JP" altLang="en-US">
              <a:latin typeface="M+ 1p" pitchFamily="50" charset="-128"/>
              <a:ea typeface="M+ 1p" pitchFamily="50" charset="-128"/>
              <a:cs typeface="M+ 1p" pitchFamily="50" charset="-128"/>
            </a:endParaRPr>
          </a:p>
        </p:txBody>
      </p:sp>
      <p:sp>
        <p:nvSpPr>
          <p:cNvPr id="4" name="スライド番号プレースホルダー 3"/>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8</a:t>
            </a:fld>
            <a:endParaRPr kumimoji="1" lang="ja-JP" altLang="en-US">
              <a:latin typeface="M+ 1p" pitchFamily="50" charset="-128"/>
              <a:ea typeface="M+ 1p" pitchFamily="50" charset="-128"/>
              <a:cs typeface="M+ 1p" pitchFamily="50" charset="-128"/>
            </a:endParaRPr>
          </a:p>
        </p:txBody>
      </p:sp>
      <p:graphicFrame>
        <p:nvGraphicFramePr>
          <p:cNvPr id="5" name="図表 4"/>
          <p:cNvGraphicFramePr/>
          <p:nvPr>
            <p:extLst>
              <p:ext uri="{D42A27DB-BD31-4B8C-83A1-F6EECF244321}">
                <p14:modId xmlns:p14="http://schemas.microsoft.com/office/powerpoint/2010/main" val="49253922"/>
              </p:ext>
            </p:extLst>
          </p:nvPr>
        </p:nvGraphicFramePr>
        <p:xfrm>
          <a:off x="461044" y="1268760"/>
          <a:ext cx="8194472" cy="180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Documents and Settings\Keiji SATO\My Documents\My Pictures\2010-10-10\fig4.png"/>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2843808" y="3265961"/>
            <a:ext cx="3427810" cy="3395086"/>
          </a:xfrm>
          <a:prstGeom prst="rect">
            <a:avLst/>
          </a:prstGeom>
          <a:noFill/>
          <a:extLst>
            <a:ext uri="{909E8E84-426E-40DD-AFC4-6F175D3DCCD1}">
              <a14:hiddenFill xmlns:a14="http://schemas.microsoft.com/office/drawing/2010/main">
                <a:solidFill>
                  <a:srgbClr val="FFFFFF"/>
                </a:solidFill>
              </a14:hiddenFill>
            </a:ext>
          </a:extLst>
        </p:spPr>
      </p:pic>
      <p:sp>
        <p:nvSpPr>
          <p:cNvPr id="6" name="フッター プレースホルダー 5"/>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1811008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3.4 Benson’s Method</a:t>
            </a:r>
            <a:r>
              <a:rPr lang="en-US" altLang="ja-JP" dirty="0"/>
              <a:t/>
            </a:r>
            <a:br>
              <a:rPr lang="en-US" altLang="ja-JP" dirty="0"/>
            </a:br>
            <a:r>
              <a:rPr lang="en-US" altLang="ja-JP" sz="2400" dirty="0" smtClean="0"/>
              <a:t>- </a:t>
            </a:r>
            <a:r>
              <a:rPr lang="ja-JP" altLang="en-US" sz="2400" dirty="0" smtClean="0"/>
              <a:t>基準点との距離を測る</a:t>
            </a:r>
            <a:r>
              <a:rPr lang="en-US" altLang="ja-JP" sz="2400" dirty="0" smtClean="0"/>
              <a:t>-</a:t>
            </a:r>
            <a:endParaRPr kumimoji="1" lang="ja-JP" altLang="en-US" dirty="0"/>
          </a:p>
        </p:txBody>
      </p:sp>
      <p:sp>
        <p:nvSpPr>
          <p:cNvPr id="21" name="日付プレースホルダー 20"/>
          <p:cNvSpPr>
            <a:spLocks noGrp="1"/>
          </p:cNvSpPr>
          <p:nvPr>
            <p:ph type="dt" sz="half" idx="10"/>
          </p:nvPr>
        </p:nvSpPr>
        <p:spPr/>
        <p:txBody>
          <a:bodyPr/>
          <a:lstStyle/>
          <a:p>
            <a:r>
              <a:rPr kumimoji="1" lang="en-US" altLang="ja-JP" dirty="0" smtClean="0">
                <a:latin typeface="M+ 1p" pitchFamily="50" charset="-128"/>
                <a:ea typeface="M+ 1p" pitchFamily="50" charset="-128"/>
                <a:cs typeface="M+ 1p" pitchFamily="50" charset="-128"/>
              </a:rPr>
              <a:t>2010/12/14</a:t>
            </a:r>
            <a:endParaRPr kumimoji="1" lang="ja-JP" altLang="en-US" dirty="0">
              <a:latin typeface="M+ 1p" pitchFamily="50" charset="-128"/>
              <a:ea typeface="M+ 1p" pitchFamily="50" charset="-128"/>
              <a:cs typeface="M+ 1p" pitchFamily="50" charset="-128"/>
            </a:endParaRPr>
          </a:p>
        </p:txBody>
      </p:sp>
      <p:sp>
        <p:nvSpPr>
          <p:cNvPr id="22" name="スライド番号プレースホルダー 21"/>
          <p:cNvSpPr>
            <a:spLocks noGrp="1"/>
          </p:cNvSpPr>
          <p:nvPr>
            <p:ph type="sldNum" sz="quarter" idx="12"/>
          </p:nvPr>
        </p:nvSpPr>
        <p:spPr/>
        <p:txBody>
          <a:bodyPr/>
          <a:lstStyle/>
          <a:p>
            <a:fld id="{CB470A67-9D25-4151-BB0E-22C12A63BFCD}" type="slidenum">
              <a:rPr kumimoji="1" lang="ja-JP" altLang="en-US" smtClean="0">
                <a:latin typeface="M+ 1p" pitchFamily="50" charset="-128"/>
                <a:ea typeface="M+ 1p" pitchFamily="50" charset="-128"/>
                <a:cs typeface="M+ 1p" pitchFamily="50" charset="-128"/>
              </a:rPr>
              <a:t>9</a:t>
            </a:fld>
            <a:endParaRPr kumimoji="1" lang="ja-JP" altLang="en-US">
              <a:latin typeface="M+ 1p" pitchFamily="50" charset="-128"/>
              <a:ea typeface="M+ 1p" pitchFamily="50" charset="-128"/>
              <a:cs typeface="M+ 1p" pitchFamily="50" charset="-128"/>
            </a:endParaRPr>
          </a:p>
        </p:txBody>
      </p:sp>
      <mc:AlternateContent xmlns:mc="http://schemas.openxmlformats.org/markup-compatibility/2006" xmlns:a14="http://schemas.microsoft.com/office/drawing/2010/main">
        <mc:Choice Requires="a14">
          <p:graphicFrame>
            <p:nvGraphicFramePr>
              <p:cNvPr id="10" name="図表 9"/>
              <p:cNvGraphicFramePr/>
              <p:nvPr>
                <p:extLst>
                  <p:ext uri="{D42A27DB-BD31-4B8C-83A1-F6EECF244321}">
                    <p14:modId xmlns:p14="http://schemas.microsoft.com/office/powerpoint/2010/main" val="2191671759"/>
                  </p:ext>
                </p:extLst>
              </p:nvPr>
            </p:nvGraphicFramePr>
            <p:xfrm>
              <a:off x="461044" y="1412775"/>
              <a:ext cx="8194472" cy="1459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10" name="図表 9"/>
              <p:cNvGraphicFramePr/>
              <p:nvPr>
                <p:extLst>
                  <p:ext uri="{D42A27DB-BD31-4B8C-83A1-F6EECF244321}">
                    <p14:modId xmlns:p14="http://schemas.microsoft.com/office/powerpoint/2010/main" val="2191671759"/>
                  </p:ext>
                </p:extLst>
              </p:nvPr>
            </p:nvGraphicFramePr>
            <p:xfrm>
              <a:off x="461044" y="1412775"/>
              <a:ext cx="8194472" cy="14599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pic>
        <p:nvPicPr>
          <p:cNvPr id="3074" name="Picture 2" descr="C:\Documents and Settings\Keiji SATO\My Documents\My Pictures\2010-10-10\eq5.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55576" y="3068960"/>
            <a:ext cx="7632848" cy="18722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5" name="テキスト ボックス 14"/>
              <p:cNvSpPr txBox="1"/>
              <p:nvPr/>
            </p:nvSpPr>
            <p:spPr>
              <a:xfrm>
                <a:off x="682048" y="5158933"/>
                <a:ext cx="5258104" cy="710131"/>
              </a:xfrm>
              <a:prstGeom prst="rect">
                <a:avLst/>
              </a:prstGeom>
              <a:noFill/>
            </p:spPr>
            <p:txBody>
              <a:bodyPr wrap="square" rtlCol="0">
                <a:spAutoFit/>
              </a:bodyPr>
              <a:lstStyle/>
              <a:p>
                <a:r>
                  <a:rPr lang="ja-JP" altLang="en-US" sz="2000" dirty="0" smtClean="0">
                    <a:latin typeface="M+ 1p" pitchFamily="50" charset="-128"/>
                    <a:ea typeface="M+ 1p" pitchFamily="50" charset="-128"/>
                    <a:cs typeface="M+ 1p" pitchFamily="50" charset="-128"/>
                  </a:rPr>
                  <a:t>・</a:t>
                </a:r>
                <a14:m>
                  <m:oMath xmlns:m="http://schemas.openxmlformats.org/officeDocument/2006/math">
                    <m:sSub>
                      <m:sSubPr>
                        <m:ctrlPr>
                          <a:rPr lang="en-US" altLang="ja-JP" sz="2000" i="1" smtClean="0">
                            <a:latin typeface="Cambria Math"/>
                            <a:ea typeface="M+ 1p" pitchFamily="50" charset="-128"/>
                            <a:cs typeface="M+ 1p" pitchFamily="50" charset="-128"/>
                          </a:rPr>
                        </m:ctrlPr>
                      </m:sSubPr>
                      <m:e>
                        <m:r>
                          <a:rPr lang="en-US" altLang="ja-JP" sz="2000" b="0" i="1" smtClean="0">
                            <a:latin typeface="Cambria Math"/>
                            <a:ea typeface="M+ 1p" pitchFamily="50" charset="-128"/>
                            <a:cs typeface="M+ 1p" pitchFamily="50" charset="-128"/>
                          </a:rPr>
                          <m:t>𝑓</m:t>
                        </m:r>
                      </m:e>
                      <m:sub>
                        <m:r>
                          <a:rPr lang="en-US" altLang="ja-JP" sz="2000" b="0" i="1" smtClean="0">
                            <a:latin typeface="Cambria Math"/>
                            <a:ea typeface="M+ 1p" pitchFamily="50" charset="-128"/>
                            <a:cs typeface="M+ 1p" pitchFamily="50" charset="-128"/>
                          </a:rPr>
                          <m:t>𝑚</m:t>
                        </m:r>
                      </m:sub>
                    </m:sSub>
                    <m:d>
                      <m:dPr>
                        <m:ctrlPr>
                          <a:rPr lang="en-US" altLang="ja-JP" sz="2000" i="1" smtClean="0">
                            <a:latin typeface="Cambria Math"/>
                            <a:ea typeface="M+ 1p" pitchFamily="50" charset="-128"/>
                            <a:cs typeface="M+ 1p" pitchFamily="50" charset="-128"/>
                          </a:rPr>
                        </m:ctrlPr>
                      </m:dPr>
                      <m:e>
                        <m:r>
                          <a:rPr lang="en-US" altLang="ja-JP" sz="2000" b="0" i="1" smtClean="0">
                            <a:latin typeface="Cambria Math"/>
                            <a:ea typeface="M+ 1p" pitchFamily="50" charset="-128"/>
                            <a:cs typeface="M+ 1p" pitchFamily="50" charset="-128"/>
                          </a:rPr>
                          <m:t>𝑥</m:t>
                        </m:r>
                      </m:e>
                    </m:d>
                    <m:r>
                      <a:rPr lang="en-US" altLang="ja-JP" sz="2000" i="1" smtClean="0">
                        <a:latin typeface="Cambria Math"/>
                        <a:ea typeface="Cambria Math"/>
                        <a:cs typeface="M+ 1p" pitchFamily="50" charset="-128"/>
                      </a:rPr>
                      <m:t>≤</m:t>
                    </m:r>
                    <m:sSubSup>
                      <m:sSubSupPr>
                        <m:ctrlPr>
                          <a:rPr lang="en-US" altLang="ja-JP" sz="2000" i="1" smtClean="0">
                            <a:latin typeface="Cambria Math"/>
                            <a:ea typeface="Cambria Math"/>
                            <a:cs typeface="M+ 1p" pitchFamily="50" charset="-128"/>
                          </a:rPr>
                        </m:ctrlPr>
                      </m:sSubSupPr>
                      <m:e>
                        <m:r>
                          <a:rPr lang="en-US" altLang="ja-JP" sz="2000" b="0" i="1" smtClean="0">
                            <a:latin typeface="Cambria Math"/>
                            <a:ea typeface="Cambria Math"/>
                            <a:cs typeface="M+ 1p" pitchFamily="50" charset="-128"/>
                          </a:rPr>
                          <m:t>𝑧</m:t>
                        </m:r>
                      </m:e>
                      <m:sub>
                        <m:r>
                          <a:rPr lang="en-US" altLang="ja-JP" sz="2000" b="0" i="1" smtClean="0">
                            <a:latin typeface="Cambria Math"/>
                            <a:ea typeface="Cambria Math"/>
                            <a:cs typeface="M+ 1p" pitchFamily="50" charset="-128"/>
                          </a:rPr>
                          <m:t>𝑚</m:t>
                        </m:r>
                      </m:sub>
                      <m:sup>
                        <m:r>
                          <a:rPr lang="en-US" altLang="ja-JP" sz="2000" b="0" i="1" smtClean="0">
                            <a:latin typeface="Cambria Math"/>
                            <a:ea typeface="Cambria Math"/>
                            <a:cs typeface="M+ 1p" pitchFamily="50" charset="-128"/>
                          </a:rPr>
                          <m:t>0</m:t>
                        </m:r>
                      </m:sup>
                    </m:sSubSup>
                  </m:oMath>
                </a14:m>
                <a:r>
                  <a:rPr lang="ja-JP" altLang="en-US" sz="2000" dirty="0" smtClean="0">
                    <a:latin typeface="M+ 1p" pitchFamily="50" charset="-128"/>
                    <a:ea typeface="M+ 1p" pitchFamily="50" charset="-128"/>
                    <a:cs typeface="M+ 1p" pitchFamily="50" charset="-128"/>
                  </a:rPr>
                  <a:t>の制約が新たに追加</a:t>
                </a:r>
                <a:endParaRPr lang="en-US" altLang="ja-JP" sz="2000" dirty="0" smtClean="0">
                  <a:latin typeface="M+ 1p" pitchFamily="50" charset="-128"/>
                  <a:ea typeface="M+ 1p" pitchFamily="50" charset="-128"/>
                  <a:cs typeface="M+ 1p" pitchFamily="50" charset="-128"/>
                </a:endParaRPr>
              </a:p>
              <a:p>
                <a:r>
                  <a:rPr lang="ja-JP" altLang="en-US" sz="2000" dirty="0" smtClean="0">
                    <a:latin typeface="M+ 1p" pitchFamily="50" charset="-128"/>
                    <a:ea typeface="M+ 1p" pitchFamily="50" charset="-128"/>
                    <a:cs typeface="M+ 1p" pitchFamily="50" charset="-128"/>
                  </a:rPr>
                  <a:t>・ </a:t>
                </a:r>
                <a14:m>
                  <m:oMath xmlns:m="http://schemas.openxmlformats.org/officeDocument/2006/math">
                    <m:sSup>
                      <m:sSupPr>
                        <m:ctrlPr>
                          <a:rPr kumimoji="1" lang="en-US" altLang="ja-JP" sz="2000" b="0" i="1" smtClean="0">
                            <a:latin typeface="Cambria Math"/>
                          </a:rPr>
                        </m:ctrlPr>
                      </m:sSupPr>
                      <m:e>
                        <m:r>
                          <a:rPr kumimoji="1" lang="en-US" altLang="ja-JP" sz="2000" b="0" i="1" smtClean="0">
                            <a:latin typeface="Cambria Math"/>
                          </a:rPr>
                          <m:t>𝑧</m:t>
                        </m:r>
                      </m:e>
                      <m:sup>
                        <m:r>
                          <a:rPr kumimoji="1" lang="en-US" altLang="ja-JP" sz="2000" b="0" i="1" smtClean="0">
                            <a:latin typeface="Cambria Math"/>
                          </a:rPr>
                          <m:t>0</m:t>
                        </m:r>
                      </m:sup>
                    </m:sSup>
                    <m:r>
                      <a:rPr kumimoji="1" lang="en-US" altLang="ja-JP" sz="2000" b="0" i="1" smtClean="0">
                        <a:latin typeface="Cambria Math"/>
                      </a:rPr>
                      <m:t>:</m:t>
                    </m:r>
                    <m:r>
                      <a:rPr lang="ja-JP" altLang="en-US" sz="2000" i="1">
                        <a:latin typeface="Cambria Math"/>
                      </a:rPr>
                      <m:t>基準解</m:t>
                    </m:r>
                  </m:oMath>
                </a14:m>
                <a:r>
                  <a:rPr kumimoji="1" lang="en-US" altLang="ja-JP" sz="2000" dirty="0" smtClean="0">
                    <a:latin typeface="M+ 1p" pitchFamily="50" charset="-128"/>
                    <a:ea typeface="M+ 1p" pitchFamily="50" charset="-128"/>
                    <a:cs typeface="M+ 1p" pitchFamily="50" charset="-128"/>
                  </a:rPr>
                  <a:t>(reference solution)</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682048" y="5158933"/>
                <a:ext cx="5258104" cy="710131"/>
              </a:xfrm>
              <a:prstGeom prst="rect">
                <a:avLst/>
              </a:prstGeom>
              <a:blipFill rotWithShape="1">
                <a:blip r:embed="rId13"/>
                <a:stretch>
                  <a:fillRect l="-1276" t="-4274" b="-13675"/>
                </a:stretch>
              </a:blipFill>
            </p:spPr>
            <p:txBody>
              <a:bodyPr/>
              <a:lstStyle/>
              <a:p>
                <a:r>
                  <a:rPr lang="ja-JP" altLang="en-US">
                    <a:noFill/>
                  </a:rPr>
                  <a:t> </a:t>
                </a:r>
              </a:p>
            </p:txBody>
          </p:sp>
        </mc:Fallback>
      </mc:AlternateContent>
      <p:sp>
        <p:nvSpPr>
          <p:cNvPr id="3" name="フッター プレースホルダー 2"/>
          <p:cNvSpPr>
            <a:spLocks noGrp="1"/>
          </p:cNvSpPr>
          <p:nvPr>
            <p:ph type="ftr" sz="quarter" idx="11"/>
          </p:nvPr>
        </p:nvSpPr>
        <p:spPr/>
        <p:txBody>
          <a:bodyPr/>
          <a:lstStyle/>
          <a:p>
            <a:r>
              <a:rPr kumimoji="1" lang="en-US" altLang="ja-JP" smtClean="0"/>
              <a:t>Sato &amp; Takadama Lab GA seminar</a:t>
            </a:r>
            <a:endParaRPr kumimoji="1" lang="ja-JP" altLang="en-US"/>
          </a:p>
        </p:txBody>
      </p:sp>
    </p:spTree>
    <p:extLst>
      <p:ext uri="{BB962C8B-B14F-4D97-AF65-F5344CB8AC3E}">
        <p14:creationId xmlns:p14="http://schemas.microsoft.com/office/powerpoint/2010/main" val="4140005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tolab_takadamala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フォント+ユニバーサルデザイン">
      <a:majorFont>
        <a:latin typeface="Calibri"/>
        <a:ea typeface="M+ 1p"/>
        <a:cs typeface=""/>
      </a:majorFont>
      <a:minorFont>
        <a:latin typeface="Calibri"/>
        <a:ea typeface="M+ 1p"/>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satolab_takadamalab</Template>
  <TotalTime>1085</TotalTime>
  <Words>1143</Words>
  <Application>Microsoft Office PowerPoint</Application>
  <PresentationFormat>画面に合わせる (4:3)</PresentationFormat>
  <Paragraphs>173</Paragraphs>
  <Slides>17</Slides>
  <Notes>16</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19" baseType="lpstr">
      <vt:lpstr>satolab_takadamalab</vt:lpstr>
      <vt:lpstr>数式</vt:lpstr>
      <vt:lpstr>GAゼミ　第9回</vt:lpstr>
      <vt:lpstr>3.3 Weighted Metric Methods - 最適点との距離を測る -</vt:lpstr>
      <vt:lpstr>3.3 Weighted Metric Methods - 最適点との距離を測る -</vt:lpstr>
      <vt:lpstr>3.3.1 Hand Calculations</vt:lpstr>
      <vt:lpstr>3.3.2-3.3.3 Weighted Metric Methods - Advantages and Disadvantages -</vt:lpstr>
      <vt:lpstr>3.3.4 Rotated Weighted Metric Method - そのままでダメなら回してみないか？ -</vt:lpstr>
      <vt:lpstr>3.3.4 Rotated Weighted Metric Method - そのままでダメなら回してみないか？ -</vt:lpstr>
      <vt:lpstr>3.3.5 Dynamically Changing the Ideal Solution - 動的に最適点を移動する -</vt:lpstr>
      <vt:lpstr>3.4 Benson’s Method - 基準点との距離を測る-</vt:lpstr>
      <vt:lpstr>3.4 Benson’s Method - 距離を測る-</vt:lpstr>
      <vt:lpstr>3.4 Benson’s Method - 距離を測る-</vt:lpstr>
      <vt:lpstr>3.5 Value Function Method - 効用関数で最適化 -</vt:lpstr>
      <vt:lpstr>3.5 Value Function Method - 導入 | 多目的意思決定について -</vt:lpstr>
      <vt:lpstr>3.5 Value Function Method - 効用関数で最適化 -</vt:lpstr>
      <vt:lpstr>3.5 Value Function Method - 効用関数で最適化 -</vt:lpstr>
      <vt:lpstr>3.5 Value Function Method - 効用関数で最適化 -</vt:lpstr>
      <vt:lpstr>おしまい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Keiji SATO</dc:creator>
  <cp:lastModifiedBy>takadamalab</cp:lastModifiedBy>
  <cp:revision>74</cp:revision>
  <cp:lastPrinted>2010-12-19T17:41:19Z</cp:lastPrinted>
  <dcterms:created xsi:type="dcterms:W3CDTF">2010-10-27T10:59:47Z</dcterms:created>
  <dcterms:modified xsi:type="dcterms:W3CDTF">2010-12-21T13:08:03Z</dcterms:modified>
</cp:coreProperties>
</file>