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0" r:id="rId6"/>
    <p:sldId id="268" r:id="rId7"/>
    <p:sldId id="269" r:id="rId8"/>
    <p:sldId id="261" r:id="rId9"/>
    <p:sldId id="270" r:id="rId10"/>
    <p:sldId id="271" r:id="rId11"/>
    <p:sldId id="262" r:id="rId12"/>
    <p:sldId id="263" r:id="rId13"/>
    <p:sldId id="264" r:id="rId14"/>
    <p:sldId id="265" r:id="rId15"/>
    <p:sldId id="266" r:id="rId16"/>
    <p:sldId id="267" r:id="rId17"/>
    <p:sldId id="272" r:id="rId18"/>
    <p:sldId id="273" r:id="rId19"/>
    <p:sldId id="274" r:id="rId2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C32D2E"/>
    <a:srgbClr val="3891A7"/>
    <a:srgbClr val="FF3300"/>
    <a:srgbClr val="FFCC00"/>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667" autoAdjust="0"/>
  </p:normalViewPr>
  <p:slideViewPr>
    <p:cSldViewPr>
      <p:cViewPr varScale="1">
        <p:scale>
          <a:sx n="68" d="100"/>
          <a:sy n="68" d="100"/>
        </p:scale>
        <p:origin x="-100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D91D82-217A-40B4-A5EB-21FE6AB244F1}" type="datetimeFigureOut">
              <a:rPr kumimoji="1" lang="ja-JP" altLang="en-US" smtClean="0"/>
              <a:pPr/>
              <a:t>2010/10/22</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5649F5-6CBC-483E-84EC-53070B21AF7F}"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85000" lnSpcReduction="20000"/>
          </a:bodyPr>
          <a:lstStyle/>
          <a:p>
            <a:r>
              <a:rPr kumimoji="1" lang="en-US" altLang="ja-JP" dirty="0" smtClean="0"/>
              <a:t>When binary-coded GAs need to be used to handle problems having a continuous search space, a number of difficulties arise.</a:t>
            </a:r>
          </a:p>
          <a:p>
            <a:r>
              <a:rPr kumimoji="1" lang="en-US" altLang="ja-JP" dirty="0" smtClean="0"/>
              <a:t>2</a:t>
            </a:r>
            <a:r>
              <a:rPr kumimoji="1" lang="ja-JP" altLang="en-US" dirty="0" smtClean="0"/>
              <a:t>進法のコード化された</a:t>
            </a:r>
            <a:r>
              <a:rPr kumimoji="1" lang="en-US" altLang="ja-JP" dirty="0" smtClean="0"/>
              <a:t>GA</a:t>
            </a:r>
            <a:r>
              <a:rPr kumimoji="1" lang="ja-JP" altLang="en-US" dirty="0" smtClean="0"/>
              <a:t>が連続的な検索スペースがある問題を扱うために使用される必要がある場合、多くの障害は発生します。</a:t>
            </a:r>
            <a:endParaRPr kumimoji="1" lang="en-US" altLang="ja-JP" dirty="0" smtClean="0"/>
          </a:p>
          <a:p>
            <a:r>
              <a:rPr kumimoji="1" lang="en-US" altLang="ja-JP" dirty="0" smtClean="0"/>
              <a:t>One difficulty is the Hamming cliffs associated with certain strings from which a transition to a neighboring solution(in real space) requires the alteration of many bits.</a:t>
            </a:r>
          </a:p>
          <a:p>
            <a:r>
              <a:rPr kumimoji="1" lang="en-US" altLang="ja-JP" dirty="0" smtClean="0"/>
              <a:t>1</a:t>
            </a:r>
            <a:r>
              <a:rPr kumimoji="1" lang="ja-JP" altLang="en-US" dirty="0" err="1" smtClean="0"/>
              <a:t>つの</a:t>
            </a:r>
            <a:r>
              <a:rPr kumimoji="1" lang="ja-JP" altLang="en-US" dirty="0" smtClean="0"/>
              <a:t>困難は、近隣の解決</a:t>
            </a:r>
            <a:r>
              <a:rPr kumimoji="1" lang="en-US" altLang="ja-JP" dirty="0" smtClean="0"/>
              <a:t>(</a:t>
            </a:r>
            <a:r>
              <a:rPr kumimoji="1" lang="ja-JP" altLang="en-US" dirty="0" smtClean="0"/>
              <a:t>実際のスペース中の</a:t>
            </a:r>
            <a:r>
              <a:rPr kumimoji="1" lang="en-US" altLang="ja-JP" dirty="0" smtClean="0"/>
              <a:t>)</a:t>
            </a:r>
            <a:r>
              <a:rPr kumimoji="1" lang="ja-JP" altLang="en-US" dirty="0" err="1" smtClean="0"/>
              <a:t>への</a:t>
            </a:r>
            <a:r>
              <a:rPr kumimoji="1" lang="ja-JP" altLang="en-US" dirty="0" smtClean="0"/>
              <a:t>推移が多くのビットの変更を要求する、ある付帯条件に関連した</a:t>
            </a:r>
            <a:r>
              <a:rPr kumimoji="1" lang="en-US" altLang="ja-JP" dirty="0" smtClean="0"/>
              <a:t>Hamming</a:t>
            </a:r>
            <a:r>
              <a:rPr kumimoji="1" lang="ja-JP" altLang="en-US" dirty="0" smtClean="0"/>
              <a:t>崖です。</a:t>
            </a:r>
            <a:endParaRPr kumimoji="1" lang="en-US" altLang="ja-JP" dirty="0" smtClean="0"/>
          </a:p>
          <a:p>
            <a:endParaRPr kumimoji="1" lang="en-US" altLang="ja-JP" dirty="0" smtClean="0"/>
          </a:p>
          <a:p>
            <a:r>
              <a:rPr kumimoji="1" lang="en-US" altLang="ja-JP" dirty="0" smtClean="0"/>
              <a:t>The other difficulty is the inability to achieve any arbitrary precision in the optimal solution.</a:t>
            </a:r>
          </a:p>
          <a:p>
            <a:r>
              <a:rPr kumimoji="1" lang="ja-JP" altLang="en-US" dirty="0" smtClean="0"/>
              <a:t>別の困難は最適解でどんな任意の正確さも達成する無力です。</a:t>
            </a:r>
            <a:r>
              <a:rPr kumimoji="1" lang="en-US" altLang="ja-JP" dirty="0" smtClean="0"/>
              <a:t>(</a:t>
            </a:r>
            <a:r>
              <a:rPr kumimoji="1" lang="ja-JP" altLang="en-US" dirty="0" smtClean="0"/>
              <a:t>任意の精度を得ることができない</a:t>
            </a:r>
            <a:r>
              <a:rPr kumimoji="1" lang="en-US" altLang="ja-JP" dirty="0" smtClean="0"/>
              <a:t>)</a:t>
            </a:r>
          </a:p>
          <a:p>
            <a:endParaRPr kumimoji="1" lang="en-US" altLang="ja-JP" dirty="0" smtClean="0"/>
          </a:p>
          <a:p>
            <a:r>
              <a:rPr kumimoji="1" lang="en-US" altLang="ja-JP" dirty="0" smtClean="0"/>
              <a:t>In binary-coded GAs, the string length must be chosen a priori to enable GAs to achieve a certain in the solution.</a:t>
            </a:r>
          </a:p>
          <a:p>
            <a:r>
              <a:rPr kumimoji="1" lang="en-US" altLang="ja-JP" dirty="0" smtClean="0"/>
              <a:t>2</a:t>
            </a:r>
            <a:r>
              <a:rPr kumimoji="1" lang="ja-JP" altLang="en-US" dirty="0" smtClean="0"/>
              <a:t>進法のコード化された</a:t>
            </a:r>
            <a:r>
              <a:rPr kumimoji="1" lang="en-US" altLang="ja-JP" dirty="0" smtClean="0"/>
              <a:t>GA</a:t>
            </a:r>
            <a:r>
              <a:rPr kumimoji="1" lang="ja-JP" altLang="en-US" dirty="0" smtClean="0"/>
              <a:t>では、ストリング長は</a:t>
            </a:r>
            <a:r>
              <a:rPr kumimoji="1" lang="en-US" altLang="ja-JP" dirty="0" smtClean="0"/>
              <a:t>GA</a:t>
            </a:r>
            <a:r>
              <a:rPr kumimoji="1" lang="ja-JP" altLang="en-US" dirty="0" smtClean="0"/>
              <a:t>が達成することを可能にするために演繹的に選ばれなければなりません、</a:t>
            </a:r>
            <a:r>
              <a:rPr kumimoji="1" lang="en-US" altLang="ja-JP" dirty="0" smtClean="0"/>
              <a:t>1</a:t>
            </a:r>
            <a:r>
              <a:rPr kumimoji="1" lang="ja-JP" altLang="en-US" dirty="0" smtClean="0"/>
              <a:t>つの、解決においてある</a:t>
            </a:r>
            <a:endParaRPr kumimoji="1" lang="en-US" altLang="ja-JP" dirty="0" smtClean="0"/>
          </a:p>
          <a:p>
            <a:r>
              <a:rPr kumimoji="1" lang="ja-JP" altLang="en-US" dirty="0" smtClean="0"/>
              <a:t>（バイナリでコード化された</a:t>
            </a:r>
            <a:r>
              <a:rPr kumimoji="1" lang="en-US" altLang="ja-JP" dirty="0" smtClean="0"/>
              <a:t>GAs</a:t>
            </a:r>
            <a:r>
              <a:rPr kumimoji="1" lang="ja-JP" altLang="en-US" dirty="0" smtClean="0"/>
              <a:t>では、</a:t>
            </a:r>
            <a:r>
              <a:rPr kumimoji="1" lang="en-US" altLang="ja-JP" dirty="0" smtClean="0"/>
              <a:t>GAs</a:t>
            </a:r>
            <a:r>
              <a:rPr kumimoji="1" lang="ja-JP" altLang="en-US" dirty="0" smtClean="0"/>
              <a:t>が解決策をあるコネで達成するのを可能にするために先験的にストリング長を選ばなければなりません。）</a:t>
            </a:r>
            <a:endParaRPr kumimoji="1" lang="en-US" altLang="ja-JP" dirty="0" smtClean="0"/>
          </a:p>
          <a:p>
            <a:r>
              <a:rPr kumimoji="1" lang="en-US" altLang="ja-JP" dirty="0" smtClean="0"/>
              <a:t>The more the required precision, then larger is the string length.</a:t>
            </a:r>
          </a:p>
          <a:p>
            <a:r>
              <a:rPr kumimoji="1" lang="ja-JP" altLang="en-US" dirty="0" smtClean="0"/>
              <a:t>より多くの物、要求された正確（精度）、その後より大きな、ストリング（配列）長です。</a:t>
            </a:r>
            <a:endParaRPr kumimoji="1" lang="en-US" altLang="ja-JP" dirty="0" smtClean="0"/>
          </a:p>
          <a:p>
            <a:r>
              <a:rPr kumimoji="1" lang="ja-JP" altLang="en-US" dirty="0" smtClean="0"/>
              <a:t>（要求された精度であればあるほどストリング長は長くなる。）</a:t>
            </a:r>
            <a:endParaRPr kumimoji="1" lang="en-US" altLang="ja-JP" dirty="0" smtClean="0"/>
          </a:p>
          <a:p>
            <a:r>
              <a:rPr kumimoji="1" lang="en-US" altLang="ja-JP" dirty="0" smtClean="0"/>
              <a:t>For large strings, the population size requirement is also large, there</a:t>
            </a:r>
            <a:r>
              <a:rPr kumimoji="1" lang="ja-JP" altLang="en-US" dirty="0" smtClean="0"/>
              <a:t>　</a:t>
            </a:r>
            <a:r>
              <a:rPr kumimoji="1" lang="en-US" altLang="ja-JP" dirty="0" smtClean="0"/>
              <a:t>by increasing the computational complexity of the algorithm.</a:t>
            </a:r>
          </a:p>
          <a:p>
            <a:r>
              <a:rPr kumimoji="1" lang="ja-JP" altLang="en-US" dirty="0" smtClean="0"/>
              <a:t>大きなストリングについては、人口サイズ要求がさらに大きく、そのために、アルゴリズムの計算上の複雑さを増加させます。</a:t>
            </a:r>
            <a:endParaRPr kumimoji="1" lang="en-US" altLang="ja-JP" dirty="0" smtClean="0"/>
          </a:p>
          <a:p>
            <a:r>
              <a:rPr kumimoji="1" lang="ja-JP" altLang="en-US" dirty="0" smtClean="0"/>
              <a:t>（大きいストリングにおいて、また、人口サイズ要件も大きくて、その結果、アルゴリズムの計算量を増加させます。）</a:t>
            </a:r>
            <a:endParaRPr kumimoji="1" lang="en-US" altLang="ja-JP" dirty="0" smtClean="0"/>
          </a:p>
          <a:p>
            <a:endParaRPr kumimoji="1" lang="en-US" altLang="ja-JP" dirty="0" smtClean="0"/>
          </a:p>
          <a:p>
            <a:r>
              <a:rPr kumimoji="1" lang="en-US" altLang="ja-JP" dirty="0" smtClean="0"/>
              <a:t>Since a fixed coding scheme is used to code the decision variables, variable bounds must be such that they bracket the optimum variable value.</a:t>
            </a:r>
          </a:p>
          <a:p>
            <a:r>
              <a:rPr kumimoji="1" lang="ja-JP" altLang="en-US" dirty="0" smtClean="0"/>
              <a:t>固定コード体系が決定変数をコード化するために使用されるので、変数境界はそれらが最適の変数価値を一括するような状態であるに違いありません。</a:t>
            </a:r>
            <a:endParaRPr kumimoji="1" lang="en-US" altLang="ja-JP" dirty="0" smtClean="0"/>
          </a:p>
          <a:p>
            <a:r>
              <a:rPr kumimoji="1" lang="ja-JP" altLang="en-US" dirty="0" smtClean="0"/>
              <a:t>（固定コード構成が決定変数をコード化するのに使用されるので、可変領域はそれらが最適な可変値に腕木を付けるほどでなければなりません。）</a:t>
            </a:r>
            <a:endParaRPr kumimoji="1" lang="en-US" altLang="ja-JP" dirty="0" smtClean="0"/>
          </a:p>
          <a:p>
            <a:r>
              <a:rPr kumimoji="1" lang="en-US" altLang="ja-JP" dirty="0" smtClean="0"/>
              <a:t>Since in many problems this information is not usually known a priori, this may cause some difficulty in using binary-coded GAs  in such problems.</a:t>
            </a:r>
          </a:p>
          <a:p>
            <a:r>
              <a:rPr kumimoji="1" lang="ja-JP" altLang="en-US" dirty="0" smtClean="0"/>
              <a:t>多くの問題では、この情報が通常演繹的に知られていないので、これはそのような問題の中で</a:t>
            </a:r>
            <a:r>
              <a:rPr kumimoji="1" lang="en-US" altLang="ja-JP" dirty="0" smtClean="0"/>
              <a:t>2</a:t>
            </a:r>
            <a:r>
              <a:rPr kumimoji="1" lang="ja-JP" altLang="en-US" dirty="0" smtClean="0"/>
              <a:t>進法のコード化された</a:t>
            </a:r>
            <a:r>
              <a:rPr kumimoji="1" lang="en-US" altLang="ja-JP" dirty="0" smtClean="0"/>
              <a:t>GA</a:t>
            </a:r>
            <a:r>
              <a:rPr kumimoji="1" lang="ja-JP" altLang="en-US" dirty="0" smtClean="0"/>
              <a:t>を使用する際のある困難さを引き起こすかもしれません。</a:t>
            </a:r>
            <a:endParaRPr kumimoji="1" lang="en-US" altLang="ja-JP" dirty="0" smtClean="0"/>
          </a:p>
          <a:p>
            <a:r>
              <a:rPr kumimoji="1" lang="ja-JP" altLang="en-US" dirty="0" smtClean="0"/>
              <a:t>（多くの問題では、この情報が先験的に通常知られていないので、これはそのような問題にバイナリでコード化された</a:t>
            </a:r>
            <a:r>
              <a:rPr kumimoji="1" lang="en-US" altLang="ja-JP" dirty="0" smtClean="0"/>
              <a:t>GAs</a:t>
            </a:r>
            <a:r>
              <a:rPr kumimoji="1" lang="ja-JP" altLang="en-US" dirty="0" smtClean="0"/>
              <a:t>を使用することにおける苦労を引き起こすかもしれません。）</a:t>
            </a:r>
            <a:endParaRPr kumimoji="1" lang="en-US" altLang="ja-JP" dirty="0" smtClean="0"/>
          </a:p>
          <a:p>
            <a:r>
              <a:rPr kumimoji="1" lang="en-US" altLang="ja-JP" dirty="0" smtClean="0"/>
              <a:t>Furthermore, a careful thinking of the schema processing in binary strings reveals that not all Holland's schemata are equally  important in most problems having a continuous search space.</a:t>
            </a:r>
          </a:p>
          <a:p>
            <a:r>
              <a:rPr kumimoji="1" lang="ja-JP" altLang="en-US" dirty="0" smtClean="0"/>
              <a:t>更に、</a:t>
            </a:r>
            <a:r>
              <a:rPr kumimoji="1" lang="en-US" altLang="ja-JP" dirty="0" smtClean="0"/>
              <a:t>2</a:t>
            </a:r>
            <a:r>
              <a:rPr kumimoji="1" lang="ja-JP" altLang="en-US" dirty="0" smtClean="0"/>
              <a:t>進法のストリング中の図表処理の注意深い思考は、すべての</a:t>
            </a:r>
            <a:r>
              <a:rPr kumimoji="1" lang="en-US" altLang="ja-JP" dirty="0" smtClean="0"/>
              <a:t>(</a:t>
            </a:r>
            <a:r>
              <a:rPr kumimoji="1" lang="ja-JP" altLang="en-US" dirty="0" smtClean="0"/>
              <a:t>ない</a:t>
            </a:r>
            <a:r>
              <a:rPr kumimoji="1" lang="en-US" altLang="ja-JP" dirty="0" smtClean="0"/>
              <a:t>)</a:t>
            </a:r>
            <a:r>
              <a:rPr kumimoji="1" lang="ja-JP" altLang="en-US" dirty="0" smtClean="0"/>
              <a:t>オランダの図式が連続的な検索スペースがあるほとんどの問題において等しく重要であることを明らかにします。</a:t>
            </a:r>
            <a:endParaRPr kumimoji="1" lang="en-US" altLang="ja-JP" dirty="0" smtClean="0"/>
          </a:p>
          <a:p>
            <a:r>
              <a:rPr kumimoji="1" lang="ja-JP" altLang="en-US" dirty="0" smtClean="0"/>
              <a:t>（その上、</a:t>
            </a:r>
            <a:r>
              <a:rPr kumimoji="1" lang="en-US" altLang="ja-JP" dirty="0" smtClean="0"/>
              <a:t>2</a:t>
            </a:r>
            <a:r>
              <a:rPr kumimoji="1" lang="ja-JP" altLang="en-US" dirty="0" smtClean="0"/>
              <a:t>進のストリングにおける、図式処理の慎重な考えは、すべてのオランダのどんな概要も連続した検索スペースを持つことにおけるほとんどの問題で等しく重要でないことを明らかにします。）</a:t>
            </a:r>
          </a:p>
          <a:p>
            <a:endParaRPr kumimoji="1" lang="en-US" altLang="ja-JP" dirty="0" smtClean="0"/>
          </a:p>
          <a:p>
            <a:r>
              <a:rPr kumimoji="1" lang="en-US" altLang="ja-JP" dirty="0" smtClean="0"/>
              <a:t>To a continuous search space, the meaningful schemata are those that represent the contiguous regions of the search space.</a:t>
            </a:r>
          </a:p>
          <a:p>
            <a:r>
              <a:rPr kumimoji="1" lang="ja-JP" altLang="en-US" dirty="0" smtClean="0"/>
              <a:t>連続した検索スペース、重要な概要には、検索スペースの隣接する領域を代表するものがあります。</a:t>
            </a:r>
          </a:p>
          <a:p>
            <a:r>
              <a:rPr kumimoji="1" lang="en-US" altLang="ja-JP" dirty="0" smtClean="0"/>
              <a:t>The schema,(****1) for example, represents every other point in the </a:t>
            </a:r>
            <a:r>
              <a:rPr kumimoji="1" lang="en-US" altLang="ja-JP" dirty="0" err="1" smtClean="0"/>
              <a:t>discretized</a:t>
            </a:r>
            <a:r>
              <a:rPr kumimoji="1" lang="en-US" altLang="ja-JP" dirty="0" smtClean="0"/>
              <a:t> search space.</a:t>
            </a:r>
          </a:p>
          <a:p>
            <a:r>
              <a:rPr kumimoji="1" lang="ja-JP" altLang="en-US" dirty="0" smtClean="0"/>
              <a:t>図表</a:t>
            </a:r>
            <a:r>
              <a:rPr kumimoji="1" lang="en-US" altLang="ja-JP" dirty="0" smtClean="0"/>
              <a:t>(****1)</a:t>
            </a:r>
            <a:r>
              <a:rPr kumimoji="1" lang="ja-JP" altLang="en-US" dirty="0" smtClean="0"/>
              <a:t>は例えば、個別になった検索スペースで</a:t>
            </a:r>
            <a:r>
              <a:rPr kumimoji="1" lang="en-US" altLang="ja-JP" dirty="0" smtClean="0"/>
              <a:t>1</a:t>
            </a:r>
            <a:r>
              <a:rPr kumimoji="1" lang="ja-JP" altLang="en-US" dirty="0" smtClean="0"/>
              <a:t>ポイントおきを表わします。</a:t>
            </a:r>
            <a:endParaRPr kumimoji="1" lang="en-US" altLang="ja-JP" dirty="0" smtClean="0"/>
          </a:p>
          <a:p>
            <a:r>
              <a:rPr kumimoji="1" lang="en-US" altLang="ja-JP" dirty="0" smtClean="0"/>
              <a:t>Although this schema may be useful in certain periodic or oscillatory functions, the schema(1****) signifies a more meaningful schema representing the right-half  of the search space in most problems.</a:t>
            </a:r>
          </a:p>
          <a:p>
            <a:r>
              <a:rPr kumimoji="1" lang="ja-JP" altLang="en-US" dirty="0" smtClean="0"/>
              <a:t>この図表はある周期的か振動する機能において有用かもしれませんが、図表</a:t>
            </a:r>
            <a:r>
              <a:rPr kumimoji="1" lang="en-US" altLang="ja-JP" dirty="0" smtClean="0"/>
              <a:t>(1****)</a:t>
            </a:r>
            <a:r>
              <a:rPr kumimoji="1" lang="ja-JP" altLang="en-US" dirty="0" smtClean="0"/>
              <a:t>はほとんどの問題の中で検索スペースのライトハーフを表わすもっと意味のある図表を示します。</a:t>
            </a:r>
            <a:endParaRPr kumimoji="1" lang="en-US" altLang="ja-JP" dirty="0" smtClean="0"/>
          </a:p>
          <a:p>
            <a:r>
              <a:rPr kumimoji="1" lang="en-US" altLang="ja-JP" dirty="0" smtClean="0"/>
              <a:t>Thus, the crossover operator used in the binary coding needs to be redesigned in order to increase the propagation of more meaningful schemata pertaining to a continuous search space.</a:t>
            </a:r>
          </a:p>
          <a:p>
            <a:r>
              <a:rPr kumimoji="1" lang="ja-JP" altLang="en-US" dirty="0" smtClean="0"/>
              <a:t>したがって、</a:t>
            </a:r>
            <a:r>
              <a:rPr kumimoji="1" lang="en-US" altLang="ja-JP" dirty="0" smtClean="0"/>
              <a:t>2</a:t>
            </a:r>
            <a:r>
              <a:rPr kumimoji="1" lang="ja-JP" altLang="en-US" dirty="0" smtClean="0"/>
              <a:t>進法のコード化の中で使用されるクロスオーバー・オペレーターは連続的な検索スペースに関係するもっと意味のある図式の宣伝を増加させるためにデザインを変更する必要があります。</a:t>
            </a:r>
            <a:endParaRPr kumimoji="1" lang="en-US" altLang="ja-JP" dirty="0" smtClean="0"/>
          </a:p>
          <a:p>
            <a:endParaRPr kumimoji="1" lang="en-US" altLang="ja-JP" dirty="0" smtClean="0"/>
          </a:p>
          <a:p>
            <a:r>
              <a:rPr kumimoji="1" lang="en-US" altLang="ja-JP" dirty="0" smtClean="0"/>
              <a:t>There exists a number of real-parameter GA implementations, where crossover and mutation operators are applied  directly to real parameter values.</a:t>
            </a:r>
          </a:p>
          <a:p>
            <a:r>
              <a:rPr kumimoji="1" lang="ja-JP" altLang="en-US" dirty="0" smtClean="0"/>
              <a:t>クロスオーバーと変化のオペレーターが実際のパラメーター価値に直接適用される場合、多くの実際のパラメーターの</a:t>
            </a:r>
            <a:r>
              <a:rPr kumimoji="1" lang="en-US" altLang="ja-JP" dirty="0" smtClean="0"/>
              <a:t>GA</a:t>
            </a:r>
            <a:r>
              <a:rPr kumimoji="1" lang="ja-JP" altLang="en-US" dirty="0" smtClean="0"/>
              <a:t>のインプリメンテーションが存在します。</a:t>
            </a:r>
            <a:endParaRPr kumimoji="1" lang="en-US" altLang="ja-JP" dirty="0" smtClean="0"/>
          </a:p>
          <a:p>
            <a:r>
              <a:rPr kumimoji="1" lang="en-US" altLang="ja-JP" dirty="0" smtClean="0"/>
              <a:t>Since real parameters are used directly (without any string coding), solving real-parameter optimization binary-coded GAs, decision variables can be directly used to compute the fitness valued.</a:t>
            </a:r>
          </a:p>
          <a:p>
            <a:r>
              <a:rPr kumimoji="1" lang="ja-JP" altLang="en-US" dirty="0" smtClean="0"/>
              <a:t>実際のパラメータ最適化の</a:t>
            </a:r>
            <a:r>
              <a:rPr kumimoji="1" lang="en-US" altLang="ja-JP" dirty="0" smtClean="0"/>
              <a:t>2</a:t>
            </a:r>
            <a:r>
              <a:rPr kumimoji="1" lang="ja-JP" altLang="en-US" dirty="0" smtClean="0"/>
              <a:t>進法のコード化された</a:t>
            </a:r>
            <a:r>
              <a:rPr kumimoji="1" lang="en-US" altLang="ja-JP" dirty="0" smtClean="0"/>
              <a:t>GA</a:t>
            </a:r>
            <a:r>
              <a:rPr kumimoji="1" lang="ja-JP" altLang="en-US" dirty="0" err="1" smtClean="0"/>
              <a:t>を解</a:t>
            </a:r>
            <a:r>
              <a:rPr kumimoji="1" lang="ja-JP" altLang="en-US" dirty="0" smtClean="0"/>
              <a:t>決して、実際のパラメーターが直接</a:t>
            </a:r>
            <a:r>
              <a:rPr kumimoji="1" lang="en-US" altLang="ja-JP" dirty="0" smtClean="0"/>
              <a:t>(</a:t>
            </a:r>
            <a:r>
              <a:rPr kumimoji="1" lang="ja-JP" altLang="en-US" dirty="0" smtClean="0"/>
              <a:t>ストリング・コード化なしで</a:t>
            </a:r>
            <a:r>
              <a:rPr kumimoji="1" lang="en-US" altLang="ja-JP" dirty="0" smtClean="0"/>
              <a:t>)</a:t>
            </a:r>
            <a:r>
              <a:rPr kumimoji="1" lang="ja-JP" altLang="en-US" dirty="0" smtClean="0"/>
              <a:t>使用されるので、決定変数は適合性を計算するために直接使用することができます、評価しました。</a:t>
            </a:r>
            <a:endParaRPr kumimoji="1" lang="en-US" altLang="ja-JP" dirty="0" smtClean="0"/>
          </a:p>
          <a:p>
            <a:r>
              <a:rPr kumimoji="1" lang="en-US" altLang="ja-JP" dirty="0" smtClean="0"/>
              <a:t>Since the selection operator works with the fitness value, any selection operator used with binary-coded GAs can also be used in real-parameter GAs.</a:t>
            </a:r>
          </a:p>
          <a:p>
            <a:r>
              <a:rPr kumimoji="1" lang="ja-JP" altLang="en-US" dirty="0" smtClean="0"/>
              <a:t>選択オペレーターが適合性価値を用いて仕事をするので、</a:t>
            </a:r>
            <a:r>
              <a:rPr kumimoji="1" lang="en-US" altLang="ja-JP" dirty="0" smtClean="0"/>
              <a:t>2</a:t>
            </a:r>
            <a:r>
              <a:rPr kumimoji="1" lang="ja-JP" altLang="en-US" dirty="0" smtClean="0"/>
              <a:t>進法のコード化された</a:t>
            </a:r>
            <a:r>
              <a:rPr kumimoji="1" lang="en-US" altLang="ja-JP" dirty="0" smtClean="0"/>
              <a:t>GA</a:t>
            </a:r>
            <a:r>
              <a:rPr kumimoji="1" lang="ja-JP" altLang="en-US" dirty="0" smtClean="0"/>
              <a:t>と使用されるどんな選択オペレーターも実際のパラメーターの</a:t>
            </a:r>
            <a:r>
              <a:rPr kumimoji="1" lang="en-US" altLang="ja-JP" dirty="0" smtClean="0"/>
              <a:t>GA</a:t>
            </a:r>
            <a:r>
              <a:rPr kumimoji="1" lang="ja-JP" altLang="en-US" dirty="0" smtClean="0"/>
              <a:t>で使用することができます。</a:t>
            </a:r>
            <a:endParaRPr kumimoji="1" lang="en-US" altLang="ja-JP" dirty="0" smtClean="0"/>
          </a:p>
          <a:p>
            <a:endParaRPr kumimoji="1" lang="en-US" altLang="ja-JP" dirty="0" smtClean="0"/>
          </a:p>
          <a:p>
            <a:r>
              <a:rPr kumimoji="1" lang="en-US" altLang="ja-JP" dirty="0" smtClean="0"/>
              <a:t>However, the difficulty arises with the search operators.</a:t>
            </a:r>
          </a:p>
          <a:p>
            <a:r>
              <a:rPr kumimoji="1" lang="ja-JP" altLang="en-US" dirty="0" smtClean="0"/>
              <a:t>しかしながら、困難は探索オペレーターと発生します。</a:t>
            </a:r>
            <a:endParaRPr kumimoji="1" lang="en-US" altLang="ja-JP" dirty="0" smtClean="0"/>
          </a:p>
          <a:p>
            <a:endParaRPr kumimoji="1" lang="en-US" altLang="ja-JP" dirty="0" smtClean="0"/>
          </a:p>
          <a:p>
            <a:endParaRPr kumimoji="1" lang="en-US" altLang="ja-JP" dirty="0" smtClean="0"/>
          </a:p>
          <a:p>
            <a:endParaRPr kumimoji="1" lang="en-US" altLang="ja-JP" dirty="0" smtClean="0"/>
          </a:p>
          <a:p>
            <a:r>
              <a:rPr kumimoji="1" lang="en-US" altLang="ja-JP" dirty="0" smtClean="0"/>
              <a:t>In the binary-coded GAs, decision variables are coded in finite-length strings and exchanging portions of two parent strings is easier to implement and visualize.</a:t>
            </a:r>
          </a:p>
          <a:p>
            <a:r>
              <a:rPr kumimoji="1" lang="en-US" altLang="ja-JP" dirty="0" smtClean="0"/>
              <a:t>2</a:t>
            </a:r>
            <a:r>
              <a:rPr kumimoji="1" lang="ja-JP" altLang="en-US" dirty="0" smtClean="0"/>
              <a:t>進法の</a:t>
            </a:r>
            <a:r>
              <a:rPr kumimoji="1" lang="ja-JP" altLang="en-US" u="none" dirty="0" smtClean="0"/>
              <a:t>コード化された</a:t>
            </a:r>
            <a:r>
              <a:rPr kumimoji="1" lang="en-US" altLang="ja-JP" u="none" dirty="0" smtClean="0"/>
              <a:t>GA</a:t>
            </a:r>
            <a:r>
              <a:rPr kumimoji="1" lang="ja-JP" altLang="en-US" u="none" dirty="0" smtClean="0"/>
              <a:t>では、決定変数はそうです、有限の長さのストリング</a:t>
            </a:r>
            <a:r>
              <a:rPr kumimoji="1" lang="ja-JP" altLang="en-US" dirty="0" smtClean="0"/>
              <a:t>および</a:t>
            </a:r>
            <a:r>
              <a:rPr kumimoji="1" lang="en-US" altLang="ja-JP" dirty="0" smtClean="0"/>
              <a:t>2</a:t>
            </a:r>
            <a:r>
              <a:rPr kumimoji="1" lang="ja-JP" altLang="en-US" dirty="0" err="1" smtClean="0"/>
              <a:t>つの</a:t>
            </a:r>
            <a:r>
              <a:rPr kumimoji="1" lang="ja-JP" altLang="en-US" dirty="0" smtClean="0"/>
              <a:t>親ストリングの交換する部分の中でコード化した、インプリメントし視覚化するのにより容易です。</a:t>
            </a:r>
            <a:endParaRPr kumimoji="1" lang="en-US" altLang="ja-JP" dirty="0" smtClean="0"/>
          </a:p>
          <a:p>
            <a:r>
              <a:rPr kumimoji="1" lang="en-US" altLang="ja-JP" dirty="0" smtClean="0"/>
              <a:t>Simply flipping a bit to perform mutation is also convenient and resembles a natural mutation event.</a:t>
            </a:r>
          </a:p>
          <a:p>
            <a:r>
              <a:rPr kumimoji="1" lang="ja-JP" altLang="en-US" dirty="0" smtClean="0"/>
              <a:t>さらに、変化を行なうために単にビットを弾くことは便利で、自然な変化の出来事に似ています。</a:t>
            </a:r>
            <a:endParaRPr kumimoji="1" lang="en-US" altLang="ja-JP" dirty="0" smtClean="0"/>
          </a:p>
          <a:p>
            <a:r>
              <a:rPr kumimoji="1" lang="en-US" altLang="ja-JP" dirty="0" smtClean="0">
                <a:solidFill>
                  <a:srgbClr val="FF0000"/>
                </a:solidFill>
              </a:rPr>
              <a:t>In real-parameter GAs, the main challenge is how to use a pair of real-parameter decision variable vectors to create a new pair of offspring  vectors or how to perturb a decision variable vector to a mutated vector in a meaningful manner.</a:t>
            </a:r>
          </a:p>
          <a:p>
            <a:r>
              <a:rPr kumimoji="1" lang="ja-JP" altLang="en-US" dirty="0" smtClean="0">
                <a:solidFill>
                  <a:srgbClr val="FF0000"/>
                </a:solidFill>
              </a:rPr>
              <a:t>実際のパラメーターの</a:t>
            </a:r>
            <a:r>
              <a:rPr kumimoji="1" lang="en-US" altLang="ja-JP" dirty="0" smtClean="0">
                <a:solidFill>
                  <a:srgbClr val="FF0000"/>
                </a:solidFill>
              </a:rPr>
              <a:t>GA</a:t>
            </a:r>
            <a:r>
              <a:rPr kumimoji="1" lang="ja-JP" altLang="en-US" dirty="0" smtClean="0">
                <a:solidFill>
                  <a:srgbClr val="FF0000"/>
                </a:solidFill>
              </a:rPr>
              <a:t>では、主な挑戦は、新しい</a:t>
            </a:r>
            <a:r>
              <a:rPr kumimoji="1" lang="en-US" altLang="ja-JP" dirty="0" smtClean="0">
                <a:solidFill>
                  <a:srgbClr val="FF0000"/>
                </a:solidFill>
              </a:rPr>
              <a:t>1</a:t>
            </a:r>
            <a:r>
              <a:rPr kumimoji="1" lang="ja-JP" altLang="en-US" dirty="0" smtClean="0">
                <a:solidFill>
                  <a:srgbClr val="FF0000"/>
                </a:solidFill>
              </a:rPr>
              <a:t>ペアの結果ベクトルを作成するために</a:t>
            </a:r>
            <a:r>
              <a:rPr kumimoji="1" lang="en-US" altLang="ja-JP" dirty="0" smtClean="0">
                <a:solidFill>
                  <a:srgbClr val="FF0000"/>
                </a:solidFill>
              </a:rPr>
              <a:t>1</a:t>
            </a:r>
            <a:r>
              <a:rPr kumimoji="1" lang="ja-JP" altLang="en-US" dirty="0" smtClean="0">
                <a:solidFill>
                  <a:srgbClr val="FF0000"/>
                </a:solidFill>
              </a:rPr>
              <a:t>ペアの実際のパラメーターの決定変数ベクトルを使用する方法、あるいは意味のあるやり方で変化させられたベクトルに決定変数ベクトルを乱す方法です。</a:t>
            </a:r>
            <a:endParaRPr kumimoji="1" lang="en-US" altLang="ja-JP" dirty="0" smtClean="0">
              <a:solidFill>
                <a:srgbClr val="FF0000"/>
              </a:solidFill>
            </a:endParaRPr>
          </a:p>
          <a:p>
            <a:r>
              <a:rPr kumimoji="1" lang="en-US" altLang="ja-JP" dirty="0" smtClean="0">
                <a:solidFill>
                  <a:srgbClr val="FF0000"/>
                </a:solidFill>
              </a:rPr>
              <a:t>As in such cases the term 'crossover' is not that meaningful, they can be best described as blending operators.</a:t>
            </a:r>
          </a:p>
          <a:p>
            <a:r>
              <a:rPr kumimoji="1" lang="ja-JP" altLang="en-US" dirty="0" smtClean="0">
                <a:solidFill>
                  <a:srgbClr val="FF0000"/>
                </a:solidFill>
              </a:rPr>
              <a:t>そのような場合、用語「クロスオーバー」があまり意味がないと、それらは、オペレーターの混合として最も記述することができます。</a:t>
            </a:r>
            <a:endParaRPr kumimoji="1" lang="en-US" altLang="ja-JP" dirty="0" smtClean="0">
              <a:solidFill>
                <a:srgbClr val="FF0000"/>
              </a:solidFill>
            </a:endParaRPr>
          </a:p>
          <a:p>
            <a:r>
              <a:rPr kumimoji="1" lang="en-US" altLang="ja-JP" dirty="0" smtClean="0">
                <a:solidFill>
                  <a:srgbClr val="FF0000"/>
                </a:solidFill>
              </a:rPr>
              <a:t>However, most blending operators in real-parameter GAs are known as crossover operators , and we will continue to use the same term here .</a:t>
            </a:r>
          </a:p>
          <a:p>
            <a:r>
              <a:rPr kumimoji="1" lang="ja-JP" altLang="en-US" dirty="0" smtClean="0">
                <a:solidFill>
                  <a:srgbClr val="FF0000"/>
                </a:solidFill>
              </a:rPr>
              <a:t>しかしながら、実際のパラメーターの</a:t>
            </a:r>
            <a:r>
              <a:rPr kumimoji="1" lang="en-US" altLang="ja-JP" dirty="0" smtClean="0">
                <a:solidFill>
                  <a:srgbClr val="FF0000"/>
                </a:solidFill>
              </a:rPr>
              <a:t>GA</a:t>
            </a:r>
            <a:r>
              <a:rPr kumimoji="1" lang="ja-JP" altLang="en-US" dirty="0" smtClean="0">
                <a:solidFill>
                  <a:srgbClr val="FF0000"/>
                </a:solidFill>
              </a:rPr>
              <a:t>のほとんどの混じるオペレーターは、クロスオーバー・オペレーターとして知られています。また、私たちはここで同じ用語を使用し続けるでしょう。</a:t>
            </a:r>
            <a:endParaRPr kumimoji="1" lang="en-US" altLang="ja-JP" dirty="0" smtClean="0">
              <a:solidFill>
                <a:srgbClr val="FF0000"/>
              </a:solidFill>
            </a:endParaRPr>
          </a:p>
          <a:p>
            <a:r>
              <a:rPr kumimoji="1" lang="en-US" altLang="ja-JP" dirty="0" smtClean="0">
                <a:solidFill>
                  <a:srgbClr val="FF0000"/>
                </a:solidFill>
              </a:rPr>
              <a:t>First, we describe a number of real-parameter crossover operators and then present a few real-parameter mutation operators.</a:t>
            </a:r>
          </a:p>
          <a:p>
            <a:r>
              <a:rPr kumimoji="1" lang="ja-JP" altLang="en-US" dirty="0" smtClean="0">
                <a:solidFill>
                  <a:srgbClr val="FF0000"/>
                </a:solidFill>
              </a:rPr>
              <a:t>最初に、私たちは多くの実際のパラメーターのクロスオーバー・オペレーターについて記述し、次に、数人の実際のパラメーターの変化オペレーターを示します。</a:t>
            </a:r>
            <a:endParaRPr kumimoji="1" lang="en-US" altLang="ja-JP" dirty="0" smtClean="0">
              <a:solidFill>
                <a:srgbClr val="FF0000"/>
              </a:solidFill>
            </a:endParaRPr>
          </a:p>
          <a:p>
            <a:r>
              <a:rPr kumimoji="1" lang="en-US" altLang="ja-JP" dirty="0" err="1" smtClean="0">
                <a:solidFill>
                  <a:srgbClr val="FF0000"/>
                </a:solidFill>
              </a:rPr>
              <a:t>Herrara</a:t>
            </a:r>
            <a:r>
              <a:rPr kumimoji="1" lang="en-US" altLang="ja-JP" dirty="0" smtClean="0">
                <a:solidFill>
                  <a:srgbClr val="FF0000"/>
                </a:solidFill>
              </a:rPr>
              <a:t> et al. have provided a good overview of many real-parameter crossover and mutation operators.</a:t>
            </a:r>
          </a:p>
          <a:p>
            <a:r>
              <a:rPr kumimoji="1" lang="en-US" altLang="ja-JP" dirty="0" err="1" smtClean="0">
                <a:solidFill>
                  <a:srgbClr val="FF0000"/>
                </a:solidFill>
              </a:rPr>
              <a:t>Herrara</a:t>
            </a:r>
            <a:r>
              <a:rPr kumimoji="1" lang="ja-JP" altLang="en-US" dirty="0" smtClean="0">
                <a:solidFill>
                  <a:srgbClr val="FF0000"/>
                </a:solidFill>
              </a:rPr>
              <a:t>らは、多くの実際のパラメーターのクロスオーバーおよび変化オペレーターのよい概観を提供しました。</a:t>
            </a:r>
            <a:endParaRPr kumimoji="1" lang="ja-JP" altLang="en-US" dirty="0">
              <a:solidFill>
                <a:srgbClr val="FF0000"/>
              </a:solidFill>
            </a:endParaRPr>
          </a:p>
        </p:txBody>
      </p:sp>
      <p:sp>
        <p:nvSpPr>
          <p:cNvPr id="4" name="スライド番号プレースホルダ 3"/>
          <p:cNvSpPr>
            <a:spLocks noGrp="1"/>
          </p:cNvSpPr>
          <p:nvPr>
            <p:ph type="sldNum" sz="quarter" idx="10"/>
          </p:nvPr>
        </p:nvSpPr>
        <p:spPr/>
        <p:txBody>
          <a:bodyPr/>
          <a:lstStyle/>
          <a:p>
            <a:fld id="{A75649F5-6CBC-483E-84EC-53070B21AF7F}" type="slidenum">
              <a:rPr kumimoji="1" lang="ja-JP" altLang="en-US" smtClean="0"/>
              <a:pPr/>
              <a:t>2</a:t>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lnSpcReduction="10000"/>
          </a:bodyPr>
          <a:lstStyle/>
          <a:p>
            <a:r>
              <a:rPr kumimoji="1" lang="en-US" altLang="ja-JP" dirty="0" smtClean="0"/>
              <a:t>Voigt et al.(1995) suggested a fuzzy recombination (FR) operator, which is similar to the above SBX operator. In fact, the FR operator can be thought of as a special case of the SBX operator with n=1.</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フォークト他</a:t>
            </a:r>
            <a:r>
              <a:rPr kumimoji="1" lang="en-US" altLang="ja-JP" dirty="0" smtClean="0"/>
              <a:t>(1995)</a:t>
            </a:r>
            <a:r>
              <a:rPr kumimoji="1" lang="ja-JP" altLang="en-US" dirty="0" smtClean="0"/>
              <a:t>はあいまいな再結合</a:t>
            </a:r>
            <a:r>
              <a:rPr kumimoji="1" lang="en-US" altLang="ja-JP" dirty="0" smtClean="0"/>
              <a:t>(FR)</a:t>
            </a:r>
            <a:r>
              <a:rPr kumimoji="1" lang="ja-JP" altLang="en-US" dirty="0" smtClean="0"/>
              <a:t>オペレータを示しました。</a:t>
            </a:r>
            <a:r>
              <a:rPr kumimoji="1" lang="en-US" altLang="ja-JP" dirty="0" smtClean="0"/>
              <a:t>(</a:t>
            </a:r>
            <a:r>
              <a:rPr kumimoji="1" lang="ja-JP" altLang="en-US" dirty="0" smtClean="0"/>
              <a:t>そのオペレータは、上の</a:t>
            </a:r>
            <a:r>
              <a:rPr kumimoji="1" lang="en-US" altLang="ja-JP" dirty="0" smtClean="0"/>
              <a:t>SBX</a:t>
            </a:r>
            <a:r>
              <a:rPr kumimoji="1" lang="ja-JP" altLang="en-US" dirty="0" smtClean="0"/>
              <a:t>オペレータと同様です</a:t>
            </a:r>
            <a:r>
              <a:rPr kumimoji="1" lang="en-US" altLang="ja-JP" dirty="0" smtClean="0"/>
              <a:t>)</a:t>
            </a:r>
            <a:r>
              <a:rPr kumimoji="1" lang="ja-JP" altLang="en-US" dirty="0" err="1" smtClean="0"/>
              <a:t>。</a:t>
            </a:r>
            <a:r>
              <a:rPr kumimoji="1" lang="ja-JP" altLang="en-US" dirty="0" smtClean="0"/>
              <a:t> 事実上、特殊なものとして</a:t>
            </a:r>
            <a:r>
              <a:rPr kumimoji="1" lang="en-US" altLang="ja-JP" dirty="0" smtClean="0"/>
              <a:t>n=1</a:t>
            </a:r>
            <a:r>
              <a:rPr kumimoji="1" lang="ja-JP" altLang="en-US" dirty="0" smtClean="0"/>
              <a:t>をもっている</a:t>
            </a:r>
            <a:r>
              <a:rPr kumimoji="1" lang="en-US" altLang="ja-JP" dirty="0" smtClean="0"/>
              <a:t>SBX</a:t>
            </a:r>
            <a:r>
              <a:rPr kumimoji="1" lang="ja-JP" altLang="en-US" dirty="0" smtClean="0"/>
              <a:t>オペレータと</a:t>
            </a:r>
            <a:r>
              <a:rPr kumimoji="1" lang="en-US" altLang="ja-JP" dirty="0" smtClean="0"/>
              <a:t>FR</a:t>
            </a:r>
            <a:r>
              <a:rPr kumimoji="1" lang="ja-JP" altLang="en-US" dirty="0" smtClean="0"/>
              <a:t>オペレータを思うことができます。</a:t>
            </a:r>
          </a:p>
          <a:p>
            <a:endParaRPr kumimoji="1" lang="en-US" altLang="ja-JP" dirty="0" smtClean="0"/>
          </a:p>
          <a:p>
            <a:r>
              <a:rPr kumimoji="1" lang="en-US" altLang="ja-JP" dirty="0" smtClean="0"/>
              <a:t>Like other recombination operators, this operator also has a tunable parameter d.</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また、他の再結合オペレータのように、このオペレータには、</a:t>
            </a:r>
            <a:r>
              <a:rPr kumimoji="1" lang="ja-JP" altLang="en-US" b="1" u="sng" dirty="0" smtClean="0"/>
              <a:t>調整可能なパラメタ</a:t>
            </a:r>
            <a:r>
              <a:rPr kumimoji="1" lang="en-US" altLang="ja-JP" b="1" u="sng" dirty="0" smtClean="0"/>
              <a:t>d</a:t>
            </a:r>
            <a:r>
              <a:rPr kumimoji="1" lang="ja-JP" altLang="en-US" dirty="0" smtClean="0"/>
              <a:t>があります。</a:t>
            </a:r>
          </a:p>
          <a:p>
            <a:endParaRPr kumimoji="1" lang="en-US" altLang="ja-JP" dirty="0" smtClean="0"/>
          </a:p>
          <a:p>
            <a:r>
              <a:rPr kumimoji="1" lang="en-US" altLang="ja-JP" dirty="0" smtClean="0"/>
              <a:t>First, the difference between two parent solutions is computed.</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まず最初に、</a:t>
            </a:r>
            <a:r>
              <a:rPr kumimoji="1" lang="en-US" altLang="ja-JP" dirty="0" smtClean="0"/>
              <a:t>2</a:t>
            </a:r>
            <a:r>
              <a:rPr kumimoji="1" lang="ja-JP" altLang="en-US" dirty="0" err="1" smtClean="0"/>
              <a:t>つの</a:t>
            </a:r>
            <a:r>
              <a:rPr kumimoji="1" lang="ja-JP" altLang="en-US" dirty="0" smtClean="0"/>
              <a:t>親解決策の違いは計算されます。</a:t>
            </a:r>
          </a:p>
          <a:p>
            <a:endParaRPr kumimoji="1" lang="en-US" altLang="ja-JP" dirty="0" smtClean="0"/>
          </a:p>
          <a:p>
            <a:r>
              <a:rPr kumimoji="1" lang="en-US" altLang="ja-JP" dirty="0" smtClean="0"/>
              <a:t>Thereafter, a triangular probability distribution is used around each proportional to the difference in parents or S1, as shown in Figure 63.</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その後、三角形の確率分布はそれぞれ両親か</a:t>
            </a:r>
            <a:r>
              <a:rPr kumimoji="1" lang="en-US" altLang="ja-JP" dirty="0" smtClean="0"/>
              <a:t>S1</a:t>
            </a:r>
            <a:r>
              <a:rPr kumimoji="1" lang="ja-JP" altLang="en-US" dirty="0" smtClean="0"/>
              <a:t>の違いに比例する周りで使用されます、図</a:t>
            </a:r>
            <a:r>
              <a:rPr kumimoji="1" lang="en-US" altLang="ja-JP" dirty="0" smtClean="0"/>
              <a:t>63</a:t>
            </a:r>
            <a:r>
              <a:rPr kumimoji="1" lang="ja-JP" altLang="en-US" dirty="0" smtClean="0"/>
              <a:t>に示されているように。</a:t>
            </a:r>
          </a:p>
          <a:p>
            <a:endParaRPr kumimoji="1" lang="en-US" altLang="ja-JP" dirty="0" smtClean="0"/>
          </a:p>
          <a:p>
            <a:r>
              <a:rPr kumimoji="1" lang="en-US" altLang="ja-JP" dirty="0" smtClean="0"/>
              <a:t>Like the SBX operator, this operator also gibes importance to the creation of solutions closer to the parents than away from them.</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また、</a:t>
            </a:r>
            <a:r>
              <a:rPr kumimoji="1" lang="en-US" altLang="ja-JP" dirty="0" smtClean="0"/>
              <a:t>SBX</a:t>
            </a:r>
            <a:r>
              <a:rPr kumimoji="1" lang="ja-JP" altLang="en-US" dirty="0" smtClean="0"/>
              <a:t>オペレータのように、このオペレータはあざけります。彼らから遠くより両親の解決策クローザーの創造への重要性。</a:t>
            </a:r>
          </a:p>
          <a:p>
            <a:endParaRPr kumimoji="1" lang="en-US" altLang="ja-JP" dirty="0" smtClean="0"/>
          </a:p>
          <a:p>
            <a:r>
              <a:rPr kumimoji="1" lang="en-US" altLang="ja-JP" dirty="0" smtClean="0"/>
              <a:t>The distribution can be changed with the parameter d.</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パラメタ</a:t>
            </a:r>
            <a:r>
              <a:rPr kumimoji="1" lang="en-US" altLang="ja-JP" dirty="0" smtClean="0"/>
              <a:t>d</a:t>
            </a:r>
            <a:r>
              <a:rPr kumimoji="1" lang="ja-JP" altLang="en-US" dirty="0" smtClean="0"/>
              <a:t>によると、分配を変えることができます。</a:t>
            </a:r>
          </a:p>
          <a:p>
            <a:endParaRPr kumimoji="1" lang="en-US" altLang="ja-JP" dirty="0" smtClean="0"/>
          </a:p>
          <a:p>
            <a:r>
              <a:rPr kumimoji="1" lang="en-US" altLang="ja-JP" dirty="0" smtClean="0"/>
              <a:t>As d is large, solutions away from the parents can get created.</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d</a:t>
            </a:r>
            <a:r>
              <a:rPr kumimoji="1" lang="ja-JP" altLang="en-US" dirty="0" smtClean="0"/>
              <a:t>が大きいときに、両親から遠くの解決策を作成できます。</a:t>
            </a:r>
          </a:p>
          <a:p>
            <a:endParaRPr kumimoji="1" lang="en-US" altLang="ja-JP" dirty="0" smtClean="0"/>
          </a:p>
          <a:p>
            <a:r>
              <a:rPr kumimoji="1" lang="en-US" altLang="ja-JP" dirty="0" smtClean="0"/>
              <a:t>However, if d is small, only near-parent solutions are allowed.</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しかしながら、親だけの、</a:t>
            </a:r>
            <a:r>
              <a:rPr kumimoji="1" lang="en-US" altLang="ja-JP" dirty="0" smtClean="0"/>
              <a:t>d</a:t>
            </a:r>
            <a:r>
              <a:rPr kumimoji="1" lang="ja-JP" altLang="en-US" dirty="0" smtClean="0"/>
              <a:t>が小さいなら解決策は許容されています。</a:t>
            </a:r>
          </a:p>
          <a:p>
            <a:endParaRPr kumimoji="1" lang="en-US" altLang="ja-JP" dirty="0" smtClean="0"/>
          </a:p>
          <a:p>
            <a:r>
              <a:rPr kumimoji="1" lang="en-US" altLang="ja-JP" dirty="0" smtClean="0"/>
              <a:t>Like the BLX and SBX operators, this operator also creates distant solutions in proportion to the spread of the parent solutions.</a:t>
            </a:r>
          </a:p>
          <a:p>
            <a:r>
              <a:rPr kumimoji="1" lang="ja-JP" altLang="en-US" dirty="0" smtClean="0"/>
              <a:t>また、</a:t>
            </a:r>
            <a:r>
              <a:rPr kumimoji="1" lang="en-US" altLang="ja-JP" dirty="0" smtClean="0"/>
              <a:t>BLX</a:t>
            </a:r>
            <a:r>
              <a:rPr kumimoji="1" lang="ja-JP" altLang="en-US" dirty="0" smtClean="0"/>
              <a:t>と</a:t>
            </a:r>
            <a:r>
              <a:rPr kumimoji="1" lang="en-US" altLang="ja-JP" dirty="0" smtClean="0"/>
              <a:t>SBX</a:t>
            </a:r>
            <a:r>
              <a:rPr kumimoji="1" lang="ja-JP" altLang="en-US" dirty="0" smtClean="0"/>
              <a:t>オペレータのように、このオペレータは親解決策の普及に比例して遠方の解決策を作成します。</a:t>
            </a:r>
            <a:endParaRPr kumimoji="1" lang="ja-JP" altLang="en-US" dirty="0"/>
          </a:p>
        </p:txBody>
      </p:sp>
      <p:sp>
        <p:nvSpPr>
          <p:cNvPr id="4" name="スライド番号プレースホルダ 3"/>
          <p:cNvSpPr>
            <a:spLocks noGrp="1"/>
          </p:cNvSpPr>
          <p:nvPr>
            <p:ph type="sldNum" sz="quarter" idx="10"/>
          </p:nvPr>
        </p:nvSpPr>
        <p:spPr/>
        <p:txBody>
          <a:bodyPr/>
          <a:lstStyle/>
          <a:p>
            <a:fld id="{A75649F5-6CBC-483E-84EC-53070B21AF7F}" type="slidenum">
              <a:rPr kumimoji="1" lang="ja-JP" altLang="en-US" smtClean="0"/>
              <a:pPr/>
              <a:t>11</a:t>
            </a:fld>
            <a:endParaRPr kumimoji="1"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92500" lnSpcReduction="20000"/>
          </a:bodyPr>
          <a:lstStyle/>
          <a:p>
            <a:r>
              <a:rPr kumimoji="1" lang="en-US" altLang="ja-JP" dirty="0" smtClean="0"/>
              <a:t>Ono and Kobayashi (1997) suggested a </a:t>
            </a:r>
            <a:r>
              <a:rPr kumimoji="1" lang="en-US" altLang="ja-JP" dirty="0" err="1" smtClean="0"/>
              <a:t>unimodal</a:t>
            </a:r>
            <a:r>
              <a:rPr kumimoji="1" lang="en-US" altLang="ja-JP" dirty="0" smtClean="0"/>
              <a:t> normally distributed crossover (UNDX) operator, where three or more parent solutions are used to create two or more offspring.</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小野と小林</a:t>
            </a:r>
            <a:r>
              <a:rPr kumimoji="1" lang="en-US" altLang="ja-JP" dirty="0" smtClean="0"/>
              <a:t>(1997)</a:t>
            </a:r>
            <a:r>
              <a:rPr kumimoji="1" lang="ja-JP" altLang="en-US" dirty="0" smtClean="0"/>
              <a:t>はユニモーダル通常、分配された横断歩道</a:t>
            </a:r>
            <a:r>
              <a:rPr kumimoji="1" lang="en-US" altLang="ja-JP" dirty="0" smtClean="0"/>
              <a:t>(UNDX)</a:t>
            </a:r>
            <a:r>
              <a:rPr kumimoji="1" lang="ja-JP" altLang="en-US" dirty="0" smtClean="0"/>
              <a:t>オペレータを勧めました。そこでは、</a:t>
            </a:r>
            <a:r>
              <a:rPr kumimoji="1" lang="en-US" altLang="ja-JP" dirty="0" smtClean="0"/>
              <a:t>3</a:t>
            </a:r>
            <a:r>
              <a:rPr kumimoji="1" lang="ja-JP" altLang="en-US" dirty="0" smtClean="0"/>
              <a:t>つ以上の親解決策が、</a:t>
            </a:r>
            <a:r>
              <a:rPr kumimoji="1" lang="en-US" altLang="ja-JP" dirty="0" smtClean="0"/>
              <a:t>2</a:t>
            </a:r>
            <a:r>
              <a:rPr kumimoji="1" lang="ja-JP" altLang="en-US" dirty="0" smtClean="0"/>
              <a:t>人以上の子を創造するのに使用されます。</a:t>
            </a:r>
          </a:p>
          <a:p>
            <a:endParaRPr kumimoji="1" lang="en-US" altLang="ja-JP" dirty="0" smtClean="0"/>
          </a:p>
          <a:p>
            <a:r>
              <a:rPr kumimoji="1" lang="en-US" altLang="ja-JP" dirty="0" smtClean="0"/>
              <a:t>Offspring are created from an ellipsoidal probability distribution with one axis formed along the line joining two of the three parent solutions and the extent of the orthogonal direction is decided by the per perpendicular distance of the third parent from the axis (Figure 64).</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1" u="sng" dirty="0" smtClean="0"/>
              <a:t>1</a:t>
            </a:r>
            <a:r>
              <a:rPr kumimoji="1" lang="ja-JP" altLang="en-US" b="1" u="sng" dirty="0" smtClean="0"/>
              <a:t>本の軸が</a:t>
            </a:r>
            <a:r>
              <a:rPr kumimoji="1" lang="en-US" altLang="ja-JP" b="1" u="sng" dirty="0" smtClean="0"/>
              <a:t>3</a:t>
            </a:r>
            <a:r>
              <a:rPr kumimoji="1" lang="ja-JP" altLang="en-US" b="1" u="sng" dirty="0" err="1" smtClean="0"/>
              <a:t>つの</a:t>
            </a:r>
            <a:r>
              <a:rPr kumimoji="1" lang="ja-JP" altLang="en-US" b="1" u="sng" dirty="0" smtClean="0"/>
              <a:t>親解決策のうち</a:t>
            </a:r>
            <a:r>
              <a:rPr kumimoji="1" lang="en-US" altLang="ja-JP" b="1" u="sng" dirty="0" smtClean="0"/>
              <a:t>2</a:t>
            </a:r>
            <a:r>
              <a:rPr kumimoji="1" lang="ja-JP" altLang="en-US" b="1" u="sng" dirty="0" smtClean="0"/>
              <a:t>と直交した指示の範囲が決められる線接合に沿って形成されている状態で子が隋円体の確率分布から創造される、軸</a:t>
            </a:r>
            <a:r>
              <a:rPr kumimoji="1" lang="en-US" altLang="ja-JP" b="1" u="sng" dirty="0" smtClean="0"/>
              <a:t>(</a:t>
            </a:r>
            <a:r>
              <a:rPr kumimoji="1" lang="ja-JP" altLang="en-US" b="1" u="sng" dirty="0" smtClean="0"/>
              <a:t>図</a:t>
            </a:r>
            <a:r>
              <a:rPr kumimoji="1" lang="en-US" altLang="ja-JP" b="1" u="sng" dirty="0" smtClean="0"/>
              <a:t>64)</a:t>
            </a:r>
            <a:r>
              <a:rPr kumimoji="1" lang="ja-JP" altLang="en-US" b="1" u="sng" dirty="0" smtClean="0"/>
              <a:t>からの</a:t>
            </a:r>
            <a:r>
              <a:rPr kumimoji="1" lang="en-US" altLang="ja-JP" b="1" u="sng" dirty="0" smtClean="0"/>
              <a:t>3</a:t>
            </a:r>
            <a:r>
              <a:rPr kumimoji="1" lang="ja-JP" altLang="en-US" b="1" u="sng" dirty="0" smtClean="0"/>
              <a:t>番目の親の垂直な距離単位で。</a:t>
            </a:r>
          </a:p>
          <a:p>
            <a:endParaRPr kumimoji="1" lang="en-US" altLang="ja-JP" dirty="0" smtClean="0"/>
          </a:p>
          <a:p>
            <a:r>
              <a:rPr kumimoji="1" lang="en-US" altLang="ja-JP" dirty="0" smtClean="0"/>
              <a:t>Unlike the BLX operator, this operator assigns more probability  fro creating solutions near the center of the first two parents than near the parents themselves.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BLX</a:t>
            </a:r>
            <a:r>
              <a:rPr kumimoji="1" lang="ja-JP" altLang="en-US" dirty="0" smtClean="0"/>
              <a:t>オペレータと異なって、このオペレータは、最初の</a:t>
            </a:r>
            <a:r>
              <a:rPr kumimoji="1" lang="en-US" altLang="ja-JP" dirty="0" smtClean="0"/>
              <a:t>2</a:t>
            </a:r>
            <a:r>
              <a:rPr kumimoji="1" lang="ja-JP" altLang="en-US" dirty="0" smtClean="0"/>
              <a:t>人の両親のセンターの近くで解決策を作成しながら、両親自身よりさらに多くの確率</a:t>
            </a:r>
            <a:r>
              <a:rPr kumimoji="1" lang="en-US" altLang="ja-JP" dirty="0" smtClean="0"/>
              <a:t>fro</a:t>
            </a:r>
            <a:r>
              <a:rPr kumimoji="1" lang="ja-JP" altLang="en-US" dirty="0" smtClean="0"/>
              <a:t>を割り当てます。</a:t>
            </a:r>
          </a:p>
          <a:p>
            <a:endParaRPr kumimoji="1" lang="en-US" altLang="ja-JP" dirty="0" smtClean="0"/>
          </a:p>
          <a:p>
            <a:r>
              <a:rPr kumimoji="1" lang="en-US" altLang="ja-JP" dirty="0" smtClean="0"/>
              <a:t>Recently, a multi-parental UNDX operator with more than three parents has also been suggested (Kita et al., 1998).</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また、最近、</a:t>
            </a:r>
            <a:r>
              <a:rPr kumimoji="1" lang="en-US" altLang="ja-JP" dirty="0" smtClean="0"/>
              <a:t>3</a:t>
            </a:r>
            <a:r>
              <a:rPr kumimoji="1" lang="ja-JP" altLang="en-US" dirty="0" smtClean="0"/>
              <a:t>人以上の両親とのマルチ親の</a:t>
            </a:r>
            <a:r>
              <a:rPr kumimoji="1" lang="en-US" altLang="ja-JP" dirty="0" smtClean="0"/>
              <a:t>UNDX</a:t>
            </a:r>
            <a:r>
              <a:rPr kumimoji="1" lang="ja-JP" altLang="en-US" dirty="0" smtClean="0"/>
              <a:t>オペレータは示されました</a:t>
            </a:r>
            <a:r>
              <a:rPr kumimoji="1" lang="en-US" altLang="ja-JP" dirty="0" smtClean="0"/>
              <a:t>(</a:t>
            </a:r>
            <a:r>
              <a:rPr kumimoji="1" lang="ja-JP" altLang="en-US" dirty="0" smtClean="0"/>
              <a:t>北他、</a:t>
            </a:r>
            <a:r>
              <a:rPr kumimoji="1" lang="en-US" altLang="ja-JP" dirty="0" smtClean="0"/>
              <a:t>1998)</a:t>
            </a:r>
            <a:r>
              <a:rPr kumimoji="1" lang="ja-JP" altLang="en-US" dirty="0" err="1" smtClean="0"/>
              <a:t>。</a:t>
            </a:r>
            <a:endParaRPr kumimoji="1" lang="ja-JP" altLang="en-US" dirty="0" smtClean="0"/>
          </a:p>
          <a:p>
            <a:endParaRPr kumimoji="1" lang="en-US" altLang="ja-JP" dirty="0" smtClean="0"/>
          </a:p>
          <a:p>
            <a:r>
              <a:rPr kumimoji="1" lang="en-US" altLang="ja-JP" dirty="0" smtClean="0"/>
              <a:t>Like the BLX operator, this operator also assigns offspring proportional to the spread of the parent solutions.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また、</a:t>
            </a:r>
            <a:r>
              <a:rPr kumimoji="1" lang="en-US" altLang="ja-JP" dirty="0" smtClean="0"/>
              <a:t>BLX</a:t>
            </a:r>
            <a:r>
              <a:rPr kumimoji="1" lang="ja-JP" altLang="en-US" dirty="0" smtClean="0"/>
              <a:t>オペレータのように、このオペレータは親解決策の普及に比例している子を選任します。</a:t>
            </a:r>
          </a:p>
          <a:p>
            <a:endParaRPr kumimoji="1" lang="en-US" altLang="ja-JP" dirty="0" smtClean="0"/>
          </a:p>
          <a:p>
            <a:endParaRPr kumimoji="1" lang="ja-JP" altLang="en-US" dirty="0" smtClean="0"/>
          </a:p>
          <a:p>
            <a:endParaRPr kumimoji="1" lang="ja-JP" altLang="en-US" dirty="0" smtClean="0"/>
          </a:p>
          <a:p>
            <a:endParaRPr kumimoji="1" lang="ja-JP" altLang="en-US" dirty="0" smtClean="0"/>
          </a:p>
          <a:p>
            <a:endParaRPr kumimoji="1" lang="ja-JP" altLang="en-US" dirty="0" smtClean="0"/>
          </a:p>
        </p:txBody>
      </p:sp>
      <p:sp>
        <p:nvSpPr>
          <p:cNvPr id="4" name="スライド番号プレースホルダ 3"/>
          <p:cNvSpPr>
            <a:spLocks noGrp="1"/>
          </p:cNvSpPr>
          <p:nvPr>
            <p:ph type="sldNum" sz="quarter" idx="10"/>
          </p:nvPr>
        </p:nvSpPr>
        <p:spPr/>
        <p:txBody>
          <a:bodyPr/>
          <a:lstStyle/>
          <a:p>
            <a:fld id="{A75649F5-6CBC-483E-84EC-53070B21AF7F}" type="slidenum">
              <a:rPr kumimoji="1" lang="ja-JP" altLang="en-US" smtClean="0"/>
              <a:pPr/>
              <a:t>12</a:t>
            </a:fld>
            <a:endParaRPr kumimoji="1"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92500" lnSpcReduction="10000"/>
          </a:bodyPr>
          <a:lstStyle/>
          <a:p>
            <a:r>
              <a:rPr kumimoji="1" lang="en-US" altLang="ja-JP" dirty="0" smtClean="0"/>
              <a:t>In the simplex crossover (</a:t>
            </a:r>
            <a:r>
              <a:rPr kumimoji="1" lang="en-US" altLang="ja-JP" dirty="0" err="1" smtClean="0"/>
              <a:t>Tsutsui</a:t>
            </a:r>
            <a:r>
              <a:rPr kumimoji="1" lang="en-US" altLang="ja-JP" dirty="0" smtClean="0"/>
              <a:t> et al., 1999), more than two parents participate in the crossover operation.</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シンプレクス横断歩道</a:t>
            </a:r>
            <a:r>
              <a:rPr kumimoji="1" lang="en-US" altLang="ja-JP" dirty="0" smtClean="0"/>
              <a:t>(</a:t>
            </a:r>
            <a:r>
              <a:rPr kumimoji="1" lang="ja-JP" altLang="en-US" dirty="0" smtClean="0"/>
              <a:t>筒井他、</a:t>
            </a:r>
            <a:r>
              <a:rPr kumimoji="1" lang="en-US" altLang="ja-JP" dirty="0" smtClean="0"/>
              <a:t>1999)</a:t>
            </a:r>
            <a:r>
              <a:rPr kumimoji="1" lang="ja-JP" altLang="en-US" dirty="0" smtClean="0"/>
              <a:t>では、</a:t>
            </a:r>
            <a:r>
              <a:rPr kumimoji="1" lang="en-US" altLang="ja-JP" dirty="0" smtClean="0"/>
              <a:t>2</a:t>
            </a:r>
            <a:r>
              <a:rPr kumimoji="1" lang="ja-JP" altLang="en-US" dirty="0" smtClean="0"/>
              <a:t>人以上の両親が交差操作に参加します。</a:t>
            </a:r>
          </a:p>
          <a:p>
            <a:endParaRPr kumimoji="1" lang="en-US" altLang="ja-JP" dirty="0" smtClean="0"/>
          </a:p>
          <a:p>
            <a:r>
              <a:rPr kumimoji="1" lang="en-US" altLang="ja-JP" dirty="0" smtClean="0"/>
              <a:t>As many as (n+1) parents (where n is the number of decision variables) are used as a simplex ( representing a region enclosed by the points).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(n+1)</a:t>
            </a:r>
            <a:r>
              <a:rPr kumimoji="1" lang="ja-JP" altLang="en-US" dirty="0" smtClean="0"/>
              <a:t>両親</a:t>
            </a:r>
            <a:r>
              <a:rPr kumimoji="1" lang="en-US" altLang="ja-JP" dirty="0" smtClean="0"/>
              <a:t>(n</a:t>
            </a:r>
            <a:r>
              <a:rPr kumimoji="1" lang="ja-JP" altLang="en-US" dirty="0" smtClean="0"/>
              <a:t>が決定変数の数であるところ</a:t>
            </a:r>
            <a:r>
              <a:rPr kumimoji="1" lang="en-US" altLang="ja-JP" dirty="0" smtClean="0"/>
              <a:t>)</a:t>
            </a:r>
            <a:r>
              <a:rPr kumimoji="1" lang="ja-JP" altLang="en-US" dirty="0" smtClean="0"/>
              <a:t>がシンプレクスとして使用されます</a:t>
            </a:r>
            <a:r>
              <a:rPr kumimoji="1" lang="en-US" altLang="ja-JP" dirty="0" smtClean="0"/>
              <a:t>(</a:t>
            </a:r>
            <a:r>
              <a:rPr kumimoji="1" lang="ja-JP" altLang="en-US" dirty="0" smtClean="0"/>
              <a:t>ポイントによって囲まれる領域を代表して</a:t>
            </a:r>
            <a:r>
              <a:rPr kumimoji="1" lang="en-US" altLang="ja-JP" dirty="0" smtClean="0"/>
              <a:t>)</a:t>
            </a:r>
            <a:r>
              <a:rPr kumimoji="1" lang="ja-JP" altLang="en-US" dirty="0" err="1" smtClean="0"/>
              <a:t>。</a:t>
            </a:r>
            <a:endParaRPr kumimoji="1" lang="ja-JP" altLang="en-US" dirty="0" smtClean="0"/>
          </a:p>
          <a:p>
            <a:endParaRPr kumimoji="1" lang="en-US" altLang="ja-JP" dirty="0" smtClean="0"/>
          </a:p>
          <a:p>
            <a:r>
              <a:rPr kumimoji="1" lang="en-US" altLang="ja-JP" dirty="0" smtClean="0"/>
              <a:t>The </a:t>
            </a:r>
            <a:r>
              <a:rPr kumimoji="1" lang="en-US" altLang="ja-JP" dirty="0" err="1" smtClean="0"/>
              <a:t>centroid</a:t>
            </a:r>
            <a:r>
              <a:rPr kumimoji="1" lang="en-US" altLang="ja-JP" dirty="0" smtClean="0"/>
              <a:t> of these parents are first calculated.</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これらの両親の図心は最初に、計算されます。</a:t>
            </a:r>
          </a:p>
          <a:p>
            <a:endParaRPr kumimoji="1" lang="en-US" altLang="ja-JP" dirty="0" smtClean="0"/>
          </a:p>
          <a:p>
            <a:r>
              <a:rPr kumimoji="1" lang="en-US" altLang="ja-JP" dirty="0" smtClean="0"/>
              <a:t>Thereafter, the simplex is enlarged by extending the apex of the simplex at points away from the </a:t>
            </a:r>
            <a:r>
              <a:rPr kumimoji="1" lang="en-US" altLang="ja-JP" dirty="0" err="1" smtClean="0"/>
              <a:t>centroid</a:t>
            </a:r>
            <a:r>
              <a:rPr kumimoji="1" lang="en-US" altLang="ja-JP"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その後、シンプレクスは、図心から何ポイントも離れたところでシンプレクスの頂点を広げることによって、拡大されます。</a:t>
            </a:r>
          </a:p>
          <a:p>
            <a:endParaRPr kumimoji="1" lang="en-US" altLang="ja-JP" dirty="0" smtClean="0"/>
          </a:p>
          <a:p>
            <a:r>
              <a:rPr kumimoji="1" lang="en-US" altLang="ja-JP" dirty="0" smtClean="0"/>
              <a:t>Each apex is placed on a line joining the </a:t>
            </a:r>
            <a:r>
              <a:rPr kumimoji="1" lang="en-US" altLang="ja-JP" dirty="0" err="1" smtClean="0"/>
              <a:t>centroid</a:t>
            </a:r>
            <a:r>
              <a:rPr kumimoji="1" lang="en-US" altLang="ja-JP" dirty="0" smtClean="0"/>
              <a:t> and each parent.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各頂点は図心と各親に加わる線に置かれます。</a:t>
            </a:r>
          </a:p>
          <a:p>
            <a:endParaRPr kumimoji="1" lang="en-US" altLang="ja-JP" dirty="0" smtClean="0"/>
          </a:p>
          <a:p>
            <a:r>
              <a:rPr kumimoji="1" lang="en-US" altLang="ja-JP" dirty="0" smtClean="0"/>
              <a:t>Thereafter with a uniform probability distribution a number of solutions (H=200 is suggested) are created from this extended simplex.</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その後、一様確率分配で、多くの解決策</a:t>
            </a:r>
            <a:r>
              <a:rPr kumimoji="1" lang="en-US" altLang="ja-JP" dirty="0" smtClean="0"/>
              <a:t>(H=200</a:t>
            </a:r>
            <a:r>
              <a:rPr kumimoji="1" lang="ja-JP" altLang="en-US" dirty="0" smtClean="0"/>
              <a:t>は示される</a:t>
            </a:r>
            <a:r>
              <a:rPr kumimoji="1" lang="en-US" altLang="ja-JP" dirty="0" smtClean="0"/>
              <a:t>)</a:t>
            </a:r>
            <a:r>
              <a:rPr kumimoji="1" lang="ja-JP" altLang="en-US" dirty="0" smtClean="0"/>
              <a:t>がこの拡張シンプレクスから作成されます。</a:t>
            </a:r>
          </a:p>
          <a:p>
            <a:endParaRPr kumimoji="1" lang="en-US" altLang="ja-JP" dirty="0" smtClean="0"/>
          </a:p>
          <a:p>
            <a:r>
              <a:rPr kumimoji="1" lang="en-US" altLang="ja-JP" dirty="0" smtClean="0"/>
              <a:t>Figure 65 illustrates this procedure.</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図</a:t>
            </a:r>
            <a:r>
              <a:rPr kumimoji="1" lang="en-US" altLang="ja-JP" dirty="0" smtClean="0"/>
              <a:t>65</a:t>
            </a:r>
            <a:r>
              <a:rPr kumimoji="1" lang="ja-JP" altLang="en-US" dirty="0" smtClean="0"/>
              <a:t>はこの手順を例証します。</a:t>
            </a:r>
          </a:p>
          <a:p>
            <a:endParaRPr kumimoji="1" lang="en-US" altLang="ja-JP" dirty="0" smtClean="0"/>
          </a:p>
          <a:p>
            <a:r>
              <a:rPr kumimoji="1" lang="en-US" altLang="ja-JP" dirty="0" smtClean="0"/>
              <a:t>Investigators have suggested replacing only two of the parents solutions from a set of H new solutions and the two parent solutions.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捜査官は、</a:t>
            </a:r>
            <a:r>
              <a:rPr kumimoji="1" lang="en-US" altLang="ja-JP" dirty="0" smtClean="0"/>
              <a:t>1</a:t>
            </a:r>
            <a:r>
              <a:rPr kumimoji="1" lang="ja-JP" altLang="en-US" dirty="0" smtClean="0"/>
              <a:t>セットの</a:t>
            </a:r>
            <a:r>
              <a:rPr kumimoji="1" lang="en-US" altLang="ja-JP" dirty="0" smtClean="0"/>
              <a:t>H</a:t>
            </a:r>
            <a:r>
              <a:rPr kumimoji="1" lang="ja-JP" altLang="en-US" dirty="0" smtClean="0"/>
              <a:t>新しい解決と</a:t>
            </a:r>
            <a:r>
              <a:rPr kumimoji="1" lang="en-US" altLang="ja-JP" dirty="0" smtClean="0"/>
              <a:t>2</a:t>
            </a:r>
            <a:r>
              <a:rPr kumimoji="1" lang="ja-JP" altLang="en-US" dirty="0" err="1" smtClean="0"/>
              <a:t>つの</a:t>
            </a:r>
            <a:r>
              <a:rPr kumimoji="1" lang="ja-JP" altLang="en-US" dirty="0" smtClean="0"/>
              <a:t>親解答から</a:t>
            </a:r>
            <a:r>
              <a:rPr kumimoji="1" lang="en-US" altLang="ja-JP" dirty="0" smtClean="0"/>
              <a:t>2</a:t>
            </a:r>
            <a:r>
              <a:rPr kumimoji="1" lang="ja-JP" altLang="en-US" dirty="0" err="1" smtClean="0"/>
              <a:t>つの</a:t>
            </a:r>
            <a:r>
              <a:rPr kumimoji="1" lang="ja-JP" altLang="en-US" dirty="0" smtClean="0"/>
              <a:t>両親の解決策だけを取り替えることを提案しました。</a:t>
            </a:r>
          </a:p>
          <a:p>
            <a:endParaRPr kumimoji="1" lang="en-US" altLang="ja-JP" dirty="0" smtClean="0"/>
          </a:p>
          <a:p>
            <a:r>
              <a:rPr kumimoji="1" lang="en-US" altLang="ja-JP" dirty="0" smtClean="0"/>
              <a:t>The first offspring is the best solution of H wheel selection from the set H, excluding the already chosen first offspring.</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最初の子はセット</a:t>
            </a:r>
            <a:r>
              <a:rPr kumimoji="1" lang="en-US" altLang="ja-JP" dirty="0" smtClean="0"/>
              <a:t>H</a:t>
            </a:r>
            <a:r>
              <a:rPr kumimoji="1" lang="ja-JP" altLang="en-US" dirty="0" smtClean="0"/>
              <a:t>からの</a:t>
            </a:r>
            <a:r>
              <a:rPr kumimoji="1" lang="en-US" altLang="ja-JP" dirty="0" smtClean="0"/>
              <a:t>H</a:t>
            </a:r>
            <a:r>
              <a:rPr kumimoji="1" lang="ja-JP" altLang="en-US" dirty="0" smtClean="0"/>
              <a:t>ホイール選択の最も良い解決策です、既に選ばれた最初の子を除いて。</a:t>
            </a:r>
          </a:p>
          <a:p>
            <a:endParaRPr kumimoji="1" lang="en-US" altLang="ja-JP" dirty="0" smtClean="0"/>
          </a:p>
          <a:p>
            <a:r>
              <a:rPr kumimoji="1" lang="en-US" altLang="ja-JP" dirty="0" smtClean="0"/>
              <a:t>Since, at least n solutions are needed to span an n-dimensional search space, the use of (n+1) solutions in the simplex seems like a good idea.</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以来、少なくとも</a:t>
            </a:r>
            <a:r>
              <a:rPr kumimoji="1" lang="en-US" altLang="ja-JP" dirty="0" smtClean="0"/>
              <a:t>n</a:t>
            </a:r>
            <a:r>
              <a:rPr kumimoji="1" lang="ja-JP" altLang="en-US" dirty="0" smtClean="0"/>
              <a:t>解決策が、</a:t>
            </a:r>
            <a:r>
              <a:rPr kumimoji="1" lang="en-US" altLang="ja-JP" dirty="0" smtClean="0"/>
              <a:t>n</a:t>
            </a:r>
            <a:r>
              <a:rPr kumimoji="1" lang="ja-JP" altLang="en-US" dirty="0" smtClean="0"/>
              <a:t>次元の検索スペースにかかるのに必要であり、シンプレクスにおける</a:t>
            </a:r>
            <a:r>
              <a:rPr kumimoji="1" lang="en-US" altLang="ja-JP" dirty="0" smtClean="0"/>
              <a:t>(n+1)</a:t>
            </a:r>
            <a:r>
              <a:rPr kumimoji="1" lang="ja-JP" altLang="en-US" dirty="0" smtClean="0"/>
              <a:t>解決策の使用は名案のように思えます。</a:t>
            </a:r>
          </a:p>
          <a:p>
            <a:endParaRPr kumimoji="1" lang="en-US" altLang="ja-JP" dirty="0" smtClean="0"/>
          </a:p>
          <a:p>
            <a:endParaRPr kumimoji="1" lang="en-US" altLang="ja-JP" dirty="0" smtClean="0"/>
          </a:p>
          <a:p>
            <a:r>
              <a:rPr kumimoji="1" lang="en-US" altLang="ja-JP" dirty="0" smtClean="0"/>
              <a:t>On a number of different correlated problems, investigators have shown that their GA with the simplex crossover can find increased precision in the obtained solution much faster than GAs with the UNDX operator.</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多くの異なった関連問題では、捜査官は、シンプレクス横断歩道がある彼らの</a:t>
            </a:r>
            <a:r>
              <a:rPr kumimoji="1" lang="en-US" altLang="ja-JP" dirty="0" smtClean="0"/>
              <a:t>GA</a:t>
            </a:r>
            <a:r>
              <a:rPr kumimoji="1" lang="ja-JP" altLang="en-US" dirty="0" smtClean="0"/>
              <a:t>が</a:t>
            </a:r>
            <a:r>
              <a:rPr kumimoji="1" lang="en-US" altLang="ja-JP" dirty="0" smtClean="0"/>
              <a:t>UNDX</a:t>
            </a:r>
            <a:r>
              <a:rPr kumimoji="1" lang="ja-JP" altLang="en-US" dirty="0" smtClean="0"/>
              <a:t>オペレータと共に得られた解決策の増加する精度を</a:t>
            </a:r>
            <a:r>
              <a:rPr kumimoji="1" lang="en-US" altLang="ja-JP" dirty="0" smtClean="0"/>
              <a:t>GAs</a:t>
            </a:r>
            <a:r>
              <a:rPr kumimoji="1" lang="ja-JP" altLang="en-US" dirty="0" smtClean="0"/>
              <a:t>よりはるかに速く見つけることができるのを示しました。</a:t>
            </a:r>
          </a:p>
          <a:p>
            <a:endParaRPr kumimoji="1" lang="en-US" altLang="ja-JP" dirty="0" smtClean="0"/>
          </a:p>
          <a:p>
            <a:r>
              <a:rPr kumimoji="1" lang="en-US" altLang="ja-JP" dirty="0" smtClean="0"/>
              <a:t>Moreover, they argue that this crossover operator is invariant in terms of linear coordinate transformation.</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そのうえ、彼らは、この交差オペレータが直線的な座標変換で不変であると主張します。</a:t>
            </a:r>
          </a:p>
          <a:p>
            <a:endParaRPr kumimoji="1" lang="en-US" altLang="ja-JP" dirty="0" smtClean="0"/>
          </a:p>
          <a:p>
            <a:r>
              <a:rPr kumimoji="1" lang="en-US" altLang="ja-JP" dirty="0" smtClean="0"/>
              <a:t>Since the choice of two offspring from two parent solutions, a straightforward comparison of this crossover operator with the UNDX operator or any other real-parameter crossover operator (such as SBX or BLX) is difficult.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以来、</a:t>
            </a:r>
            <a:r>
              <a:rPr kumimoji="1" lang="en-US" altLang="ja-JP" dirty="0" smtClean="0"/>
              <a:t>2</a:t>
            </a:r>
            <a:r>
              <a:rPr kumimoji="1" lang="ja-JP" altLang="en-US" dirty="0" err="1" smtClean="0"/>
              <a:t>つの</a:t>
            </a:r>
            <a:r>
              <a:rPr kumimoji="1" lang="ja-JP" altLang="en-US" dirty="0" smtClean="0"/>
              <a:t>親解決策からの</a:t>
            </a:r>
            <a:r>
              <a:rPr kumimoji="1" lang="en-US" altLang="ja-JP" dirty="0" smtClean="0"/>
              <a:t>2</a:t>
            </a:r>
            <a:r>
              <a:rPr kumimoji="1" lang="ja-JP" altLang="en-US" dirty="0" smtClean="0"/>
              <a:t>人の子の選択、</a:t>
            </a:r>
            <a:r>
              <a:rPr kumimoji="1" lang="en-US" altLang="ja-JP" dirty="0" smtClean="0"/>
              <a:t>UNDX</a:t>
            </a:r>
            <a:r>
              <a:rPr kumimoji="1" lang="ja-JP" altLang="en-US" dirty="0" smtClean="0"/>
              <a:t>オペレータとのこの交差オペレータの簡単な比較またはいかなる他の実パラメーター交差オペレータ</a:t>
            </a:r>
            <a:r>
              <a:rPr kumimoji="1" lang="en-US" altLang="ja-JP" dirty="0" smtClean="0"/>
              <a:t>(SBX</a:t>
            </a:r>
            <a:r>
              <a:rPr kumimoji="1" lang="ja-JP" altLang="en-US" dirty="0" smtClean="0"/>
              <a:t>か</a:t>
            </a:r>
            <a:r>
              <a:rPr kumimoji="1" lang="en-US" altLang="ja-JP" dirty="0" smtClean="0"/>
              <a:t>BLX</a:t>
            </a:r>
            <a:r>
              <a:rPr kumimoji="1" lang="ja-JP" altLang="en-US" dirty="0" smtClean="0"/>
              <a:t>などの</a:t>
            </a:r>
            <a:r>
              <a:rPr kumimoji="1" lang="en-US" altLang="ja-JP" dirty="0" smtClean="0"/>
              <a:t>)</a:t>
            </a:r>
            <a:r>
              <a:rPr kumimoji="1" lang="ja-JP" altLang="en-US" dirty="0" smtClean="0"/>
              <a:t>も難しいです。</a:t>
            </a:r>
          </a:p>
          <a:p>
            <a:endParaRPr kumimoji="1" lang="en-US" altLang="ja-JP" dirty="0" smtClean="0"/>
          </a:p>
          <a:p>
            <a:endParaRPr kumimoji="1" lang="ja-JP" altLang="en-US" dirty="0" smtClean="0"/>
          </a:p>
          <a:p>
            <a:endParaRPr kumimoji="1" lang="ja-JP" altLang="en-US" dirty="0" smtClean="0"/>
          </a:p>
        </p:txBody>
      </p:sp>
      <p:sp>
        <p:nvSpPr>
          <p:cNvPr id="4" name="スライド番号プレースホルダ 3"/>
          <p:cNvSpPr>
            <a:spLocks noGrp="1"/>
          </p:cNvSpPr>
          <p:nvPr>
            <p:ph type="sldNum" sz="quarter" idx="10"/>
          </p:nvPr>
        </p:nvSpPr>
        <p:spPr/>
        <p:txBody>
          <a:bodyPr/>
          <a:lstStyle/>
          <a:p>
            <a:fld id="{A75649F5-6CBC-483E-84EC-53070B21AF7F}" type="slidenum">
              <a:rPr kumimoji="1" lang="ja-JP" altLang="en-US" smtClean="0"/>
              <a:pPr/>
              <a:t>13</a:t>
            </a:fld>
            <a:endParaRPr kumimoji="1"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85000" lnSpcReduction="20000"/>
          </a:bodyPr>
          <a:lstStyle/>
          <a:p>
            <a:r>
              <a:rPr kumimoji="1" lang="en-US" altLang="ja-JP" dirty="0" smtClean="0"/>
              <a:t>This operator (</a:t>
            </a:r>
            <a:r>
              <a:rPr kumimoji="1" lang="en-US" altLang="ja-JP" dirty="0" err="1" smtClean="0"/>
              <a:t>Herrara</a:t>
            </a:r>
            <a:r>
              <a:rPr kumimoji="1" lang="en-US" altLang="ja-JP" dirty="0" smtClean="0"/>
              <a:t> et al., 1995) is also applied variable by variable.</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このオペレータ</a:t>
            </a:r>
            <a:r>
              <a:rPr kumimoji="1" lang="en-US" altLang="ja-JP" dirty="0" smtClean="0"/>
              <a:t>(</a:t>
            </a:r>
            <a:r>
              <a:rPr kumimoji="1" lang="en-US" altLang="ja-JP" dirty="0" err="1" smtClean="0"/>
              <a:t>Herrara</a:t>
            </a:r>
            <a:r>
              <a:rPr kumimoji="1" lang="ja-JP" altLang="en-US" dirty="0" smtClean="0"/>
              <a:t>他、</a:t>
            </a:r>
            <a:r>
              <a:rPr kumimoji="1" lang="en-US" altLang="ja-JP" dirty="0" smtClean="0"/>
              <a:t>1995)</a:t>
            </a:r>
            <a:r>
              <a:rPr kumimoji="1" lang="ja-JP" altLang="en-US" dirty="0" smtClean="0"/>
              <a:t>は変数ですごとにまた、適用されている。</a:t>
            </a:r>
          </a:p>
          <a:p>
            <a:endParaRPr kumimoji="1" lang="en-US" altLang="ja-JP" dirty="0" smtClean="0"/>
          </a:p>
          <a:p>
            <a:r>
              <a:rPr kumimoji="1" lang="en-US" altLang="ja-JP" dirty="0" smtClean="0"/>
              <a:t>For each variable x, three regions are marked: region I S1, region II S2 and region III S3 (here, we assume that S4).</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各変数</a:t>
            </a:r>
            <a:r>
              <a:rPr kumimoji="1" lang="en-US" altLang="ja-JP" dirty="0" smtClean="0"/>
              <a:t>x</a:t>
            </a:r>
            <a:r>
              <a:rPr kumimoji="1" lang="ja-JP" altLang="en-US" dirty="0" smtClean="0"/>
              <a:t>において、</a:t>
            </a:r>
            <a:r>
              <a:rPr kumimoji="1" lang="en-US" altLang="ja-JP" dirty="0" smtClean="0"/>
              <a:t>3</a:t>
            </a:r>
            <a:r>
              <a:rPr kumimoji="1" lang="ja-JP" altLang="en-US" dirty="0" err="1" smtClean="0"/>
              <a:t>つの</a:t>
            </a:r>
            <a:r>
              <a:rPr kumimoji="1" lang="ja-JP" altLang="en-US" dirty="0" smtClean="0"/>
              <a:t>領域が著しいです</a:t>
            </a:r>
            <a:r>
              <a:rPr kumimoji="1" lang="en-US" altLang="ja-JP" dirty="0" smtClean="0"/>
              <a:t>: </a:t>
            </a:r>
            <a:r>
              <a:rPr kumimoji="1" lang="ja-JP" altLang="en-US" dirty="0" smtClean="0"/>
              <a:t>領域</a:t>
            </a:r>
            <a:r>
              <a:rPr kumimoji="1" lang="en-US" altLang="ja-JP" dirty="0" smtClean="0"/>
              <a:t>I S1</a:t>
            </a:r>
            <a:r>
              <a:rPr kumimoji="1" lang="ja-JP" altLang="en-US" dirty="0" err="1" smtClean="0"/>
              <a:t>、</a:t>
            </a:r>
            <a:r>
              <a:rPr kumimoji="1" lang="ja-JP" altLang="en-US" dirty="0" smtClean="0"/>
              <a:t>領域</a:t>
            </a:r>
            <a:r>
              <a:rPr kumimoji="1" lang="en-US" altLang="ja-JP" dirty="0" smtClean="0"/>
              <a:t>II S2</a:t>
            </a:r>
            <a:r>
              <a:rPr kumimoji="1" lang="ja-JP" altLang="en-US" dirty="0" smtClean="0"/>
              <a:t>と領域</a:t>
            </a:r>
            <a:r>
              <a:rPr kumimoji="1" lang="en-US" altLang="ja-JP" dirty="0" smtClean="0"/>
              <a:t>III S3</a:t>
            </a:r>
            <a:r>
              <a:rPr kumimoji="1" lang="ja-JP" altLang="en-US" dirty="0" err="1" smtClean="0"/>
              <a:t>、</a:t>
            </a:r>
            <a:r>
              <a:rPr kumimoji="1" lang="en-US" altLang="ja-JP" dirty="0" smtClean="0"/>
              <a:t>(</a:t>
            </a:r>
            <a:r>
              <a:rPr kumimoji="1" lang="ja-JP" altLang="en-US" dirty="0" smtClean="0"/>
              <a:t>ここ、私たちがその</a:t>
            </a:r>
            <a:r>
              <a:rPr kumimoji="1" lang="en-US" altLang="ja-JP" dirty="0" smtClean="0"/>
              <a:t>S4</a:t>
            </a:r>
            <a:r>
              <a:rPr kumimoji="1" lang="ja-JP" altLang="en-US" dirty="0" smtClean="0"/>
              <a:t>を仮定する、</a:t>
            </a:r>
            <a:r>
              <a:rPr kumimoji="1" lang="en-US" altLang="ja-JP" dirty="0" smtClean="0"/>
              <a:t>)</a:t>
            </a:r>
          </a:p>
          <a:p>
            <a:endParaRPr kumimoji="1" lang="en-US" altLang="ja-JP" dirty="0" smtClean="0"/>
          </a:p>
          <a:p>
            <a:r>
              <a:rPr kumimoji="1" lang="en-US" altLang="ja-JP" dirty="0" smtClean="0"/>
              <a:t>The fourth  region is an over lapping region S5 with all of the above three regions.</a:t>
            </a:r>
            <a:r>
              <a:rPr kumimoji="1" lang="ja-JP" altLang="en-US" dirty="0" smtClean="0"/>
              <a:t>　</a:t>
            </a:r>
            <a:r>
              <a:rPr kumimoji="1" lang="en-US" altLang="ja-JP" dirty="0" smtClean="0"/>
              <a:t>Here, S6 and S7.</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4</a:t>
            </a:r>
            <a:r>
              <a:rPr kumimoji="1" lang="ja-JP" altLang="en-US" dirty="0" smtClean="0"/>
              <a:t>番目の領域がある、上の</a:t>
            </a:r>
            <a:r>
              <a:rPr kumimoji="1" lang="en-US" altLang="ja-JP" dirty="0" smtClean="0"/>
              <a:t>3</a:t>
            </a:r>
            <a:r>
              <a:rPr kumimoji="1" lang="ja-JP" altLang="en-US" dirty="0" err="1" smtClean="0"/>
              <a:t>つの</a:t>
            </a:r>
            <a:r>
              <a:rPr kumimoji="1" lang="ja-JP" altLang="en-US" dirty="0" smtClean="0"/>
              <a:t>領域のすべてで領域</a:t>
            </a:r>
            <a:r>
              <a:rPr kumimoji="1" lang="en-US" altLang="ja-JP" dirty="0" smtClean="0"/>
              <a:t>S5</a:t>
            </a:r>
            <a:r>
              <a:rPr kumimoji="1" lang="ja-JP" altLang="en-US" dirty="0" smtClean="0"/>
              <a:t>を巻き付ける上で。　ここ、</a:t>
            </a:r>
            <a:r>
              <a:rPr kumimoji="1" lang="en-US" altLang="ja-JP" dirty="0" smtClean="0"/>
              <a:t>S6</a:t>
            </a:r>
            <a:r>
              <a:rPr kumimoji="1" lang="ja-JP" altLang="en-US" dirty="0" smtClean="0"/>
              <a:t>と</a:t>
            </a:r>
            <a:r>
              <a:rPr kumimoji="1" lang="en-US" altLang="ja-JP" dirty="0" smtClean="0"/>
              <a:t>S7</a:t>
            </a:r>
            <a:r>
              <a:rPr kumimoji="1" lang="ja-JP" altLang="en-US" dirty="0" err="1" smtClean="0"/>
              <a:t>。</a:t>
            </a:r>
            <a:endParaRPr kumimoji="1" lang="ja-JP" altLang="en-US" dirty="0" smtClean="0"/>
          </a:p>
          <a:p>
            <a:endParaRPr kumimoji="1" lang="en-US" altLang="ja-JP" dirty="0" smtClean="0"/>
          </a:p>
          <a:p>
            <a:r>
              <a:rPr kumimoji="1" lang="en-US" altLang="ja-JP" dirty="0" smtClean="0"/>
              <a:t>All of these four regions are shown in Figure 66.</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これらの</a:t>
            </a:r>
            <a:r>
              <a:rPr kumimoji="1" lang="en-US" altLang="ja-JP" dirty="0" smtClean="0"/>
              <a:t>4</a:t>
            </a:r>
            <a:r>
              <a:rPr kumimoji="1" lang="ja-JP" altLang="en-US" dirty="0" err="1" smtClean="0"/>
              <a:t>つの</a:t>
            </a:r>
            <a:r>
              <a:rPr kumimoji="1" lang="ja-JP" altLang="en-US" dirty="0" smtClean="0"/>
              <a:t>領域のすべてが図</a:t>
            </a:r>
            <a:r>
              <a:rPr kumimoji="1" lang="en-US" altLang="ja-JP" dirty="0" smtClean="0"/>
              <a:t>66</a:t>
            </a:r>
            <a:r>
              <a:rPr kumimoji="1" lang="ja-JP" altLang="en-US" dirty="0" smtClean="0"/>
              <a:t>に示されています。</a:t>
            </a:r>
          </a:p>
          <a:p>
            <a:endParaRPr kumimoji="1" lang="en-US" altLang="ja-JP" dirty="0" smtClean="0"/>
          </a:p>
          <a:p>
            <a:r>
              <a:rPr kumimoji="1" lang="en-US" altLang="ja-JP" dirty="0" smtClean="0"/>
              <a:t>Once these regions are identified, one solution is chosen from each of them by using user-defined fuzzy connective functions, which are defined over two normalized parents: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これらの領域がいったん特定されると、</a:t>
            </a:r>
            <a:r>
              <a:rPr kumimoji="1" lang="en-US" altLang="ja-JP" dirty="0" smtClean="0"/>
              <a:t>1</a:t>
            </a:r>
            <a:r>
              <a:rPr kumimoji="1" lang="ja-JP" altLang="en-US" dirty="0" err="1" smtClean="0"/>
              <a:t>つの</a:t>
            </a:r>
            <a:r>
              <a:rPr kumimoji="1" lang="ja-JP" altLang="en-US" dirty="0" smtClean="0"/>
              <a:t>解決策が、それぞれのそれらから</a:t>
            </a:r>
            <a:r>
              <a:rPr kumimoji="1" lang="en-US" altLang="ja-JP" dirty="0" smtClean="0"/>
              <a:t>2</a:t>
            </a:r>
            <a:r>
              <a:rPr kumimoji="1" lang="ja-JP" altLang="en-US" dirty="0" smtClean="0"/>
              <a:t>人の正常にされた両親の上で定義されるユーザによって定義されたあいまいな接続的な機能を使用することによって、選ばれています</a:t>
            </a:r>
            <a:r>
              <a:rPr kumimoji="1" lang="en-US" altLang="ja-JP" dirty="0" smtClean="0"/>
              <a:t>:</a:t>
            </a:r>
          </a:p>
          <a:p>
            <a:endParaRPr kumimoji="1" lang="en-US" altLang="ja-JP" dirty="0" smtClean="0"/>
          </a:p>
          <a:p>
            <a:r>
              <a:rPr kumimoji="1" lang="en-US" altLang="ja-JP" dirty="0" smtClean="0"/>
              <a:t>Four different connectives (T, G, P, and C) are used in different regions: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4</a:t>
            </a:r>
            <a:r>
              <a:rPr kumimoji="1" lang="ja-JP" altLang="en-US" dirty="0" err="1" smtClean="0"/>
              <a:t>つの</a:t>
            </a:r>
            <a:r>
              <a:rPr kumimoji="1" lang="ja-JP" altLang="en-US" dirty="0" smtClean="0"/>
              <a:t>異なった接続する物</a:t>
            </a:r>
            <a:r>
              <a:rPr kumimoji="1" lang="en-US" altLang="ja-JP" dirty="0" smtClean="0"/>
              <a:t>(T</a:t>
            </a:r>
            <a:r>
              <a:rPr kumimoji="1" lang="ja-JP" altLang="en-US" dirty="0" err="1" smtClean="0"/>
              <a:t>、</a:t>
            </a:r>
            <a:r>
              <a:rPr kumimoji="1" lang="en-US" altLang="ja-JP" dirty="0" smtClean="0"/>
              <a:t>G</a:t>
            </a:r>
            <a:r>
              <a:rPr kumimoji="1" lang="ja-JP" altLang="en-US" dirty="0" err="1" smtClean="0"/>
              <a:t>、</a:t>
            </a:r>
            <a:r>
              <a:rPr kumimoji="1" lang="en-US" altLang="ja-JP" dirty="0" smtClean="0"/>
              <a:t>P</a:t>
            </a:r>
            <a:r>
              <a:rPr kumimoji="1" lang="ja-JP" altLang="en-US" dirty="0" err="1" smtClean="0"/>
              <a:t>、</a:t>
            </a:r>
            <a:r>
              <a:rPr kumimoji="1" lang="ja-JP" altLang="en-US" dirty="0" smtClean="0"/>
              <a:t>および</a:t>
            </a:r>
            <a:r>
              <a:rPr kumimoji="1" lang="en-US" altLang="ja-JP" dirty="0" smtClean="0"/>
              <a:t>C)</a:t>
            </a:r>
            <a:r>
              <a:rPr kumimoji="1" lang="ja-JP" altLang="en-US" dirty="0" smtClean="0"/>
              <a:t>が異なった領域で使用されます</a:t>
            </a:r>
            <a:r>
              <a:rPr kumimoji="1" lang="en-US" altLang="ja-JP" dirty="0" smtClean="0"/>
              <a:t>:</a:t>
            </a:r>
          </a:p>
          <a:p>
            <a:endParaRPr kumimoji="1" lang="en-US" altLang="ja-JP" dirty="0" smtClean="0"/>
          </a:p>
          <a:p>
            <a:r>
              <a:rPr kumimoji="1" lang="en-US" altLang="ja-JP" dirty="0" smtClean="0"/>
              <a:t>Investigators have suggested different forms for these connectives.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捜査官はこれらの接続する物のための異なった書式を勧めました。</a:t>
            </a:r>
          </a:p>
          <a:p>
            <a:endParaRPr kumimoji="1" lang="en-US" altLang="ja-JP" dirty="0" smtClean="0"/>
          </a:p>
          <a:p>
            <a:r>
              <a:rPr kumimoji="1" lang="en-US" altLang="ja-JP" dirty="0" smtClean="0"/>
              <a:t>By applying this approach to a number of test problems, they suggested that the following connectives give the best performance:</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このアプローチを多くの試験問題に適用することによって、以下の接続する物が最も良い性能を与えるのを示しました</a:t>
            </a:r>
            <a:r>
              <a:rPr kumimoji="1" lang="en-US" altLang="ja-JP" dirty="0" smtClean="0"/>
              <a:t>:</a:t>
            </a:r>
          </a:p>
          <a:p>
            <a:endParaRPr kumimoji="1" lang="en-US" altLang="ja-JP" dirty="0" smtClean="0"/>
          </a:p>
          <a:p>
            <a:r>
              <a:rPr kumimoji="1" lang="en-US" altLang="ja-JP" dirty="0" smtClean="0"/>
              <a:t>A list of other fuzzy connectives can be found from the original study (Herrera et al., 1998).</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元の研究</a:t>
            </a:r>
            <a:r>
              <a:rPr kumimoji="1" lang="en-US" altLang="ja-JP" dirty="0" smtClean="0"/>
              <a:t>(</a:t>
            </a:r>
            <a:r>
              <a:rPr kumimoji="1" lang="ja-JP" altLang="en-US" dirty="0" smtClean="0"/>
              <a:t>ヘレラ他、</a:t>
            </a:r>
            <a:r>
              <a:rPr kumimoji="1" lang="en-US" altLang="ja-JP" dirty="0" smtClean="0"/>
              <a:t>1998)</a:t>
            </a:r>
            <a:r>
              <a:rPr kumimoji="1" lang="ja-JP" altLang="en-US" dirty="0" smtClean="0"/>
              <a:t>から他のあいまいな接続する物のリストを見つけることができます。</a:t>
            </a:r>
          </a:p>
          <a:p>
            <a:endParaRPr kumimoji="1" lang="en-US" altLang="ja-JP" dirty="0" smtClean="0"/>
          </a:p>
          <a:p>
            <a:r>
              <a:rPr kumimoji="1" lang="en-US" altLang="ja-JP" dirty="0" smtClean="0"/>
              <a:t>Of the four solutions, two of these directly replace the two parent solutions.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4</a:t>
            </a:r>
            <a:r>
              <a:rPr kumimoji="1" lang="ja-JP" altLang="en-US" dirty="0" err="1" smtClean="0"/>
              <a:t>つの</a:t>
            </a:r>
            <a:r>
              <a:rPr kumimoji="1" lang="ja-JP" altLang="en-US" dirty="0" smtClean="0"/>
              <a:t>解決策では、これらの</a:t>
            </a:r>
            <a:r>
              <a:rPr kumimoji="1" lang="en-US" altLang="ja-JP" dirty="0" smtClean="0"/>
              <a:t>2</a:t>
            </a:r>
            <a:r>
              <a:rPr kumimoji="1" lang="ja-JP" altLang="en-US" dirty="0" smtClean="0"/>
              <a:t>は直接</a:t>
            </a:r>
            <a:r>
              <a:rPr kumimoji="1" lang="en-US" altLang="ja-JP" dirty="0" smtClean="0"/>
              <a:t>2</a:t>
            </a:r>
            <a:r>
              <a:rPr kumimoji="1" lang="ja-JP" altLang="en-US" dirty="0" err="1" smtClean="0"/>
              <a:t>つの</a:t>
            </a:r>
            <a:r>
              <a:rPr kumimoji="1" lang="ja-JP" altLang="en-US" dirty="0" smtClean="0"/>
              <a:t>親解決策を置き換えます。</a:t>
            </a:r>
          </a:p>
          <a:p>
            <a:endParaRPr kumimoji="1" lang="en-US" altLang="ja-JP" dirty="0" smtClean="0"/>
          </a:p>
          <a:p>
            <a:r>
              <a:rPr kumimoji="1" lang="en-US" altLang="ja-JP" dirty="0" smtClean="0"/>
              <a:t>The other two solutions replace two random solutions taken from the rest of the population members waiting to undergo a crossover.</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他の</a:t>
            </a:r>
            <a:r>
              <a:rPr kumimoji="1" lang="en-US" altLang="ja-JP" dirty="0" smtClean="0"/>
              <a:t>2</a:t>
            </a:r>
            <a:r>
              <a:rPr kumimoji="1" lang="ja-JP" altLang="en-US" dirty="0" err="1" smtClean="0"/>
              <a:t>つの</a:t>
            </a:r>
            <a:r>
              <a:rPr kumimoji="1" lang="ja-JP" altLang="en-US" dirty="0" smtClean="0"/>
              <a:t>解決策が横断歩道を受けるのを待っている人口メンバーの残りから取られた</a:t>
            </a:r>
            <a:r>
              <a:rPr kumimoji="1" lang="en-US" altLang="ja-JP" dirty="0" smtClean="0"/>
              <a:t>2</a:t>
            </a:r>
            <a:r>
              <a:rPr kumimoji="1" lang="ja-JP" altLang="en-US" dirty="0" err="1" smtClean="0"/>
              <a:t>つの</a:t>
            </a:r>
            <a:r>
              <a:rPr kumimoji="1" lang="ja-JP" altLang="en-US" dirty="0" smtClean="0"/>
              <a:t>ランダム解を置き換えます。</a:t>
            </a:r>
          </a:p>
          <a:p>
            <a:endParaRPr kumimoji="1" lang="en-US" altLang="ja-JP" dirty="0" smtClean="0"/>
          </a:p>
          <a:p>
            <a:r>
              <a:rPr kumimoji="1" lang="en-US" altLang="ja-JP" dirty="0" smtClean="0"/>
              <a:t>It is clear that the performance of this crossover depends on the chosen fuzzy connective functions.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この横断歩道の性能を選ばれたあいまいな接続的な機能に依存するのは、明確です。</a:t>
            </a:r>
          </a:p>
          <a:p>
            <a:endParaRPr kumimoji="1" lang="en-US" altLang="ja-JP" dirty="0" smtClean="0"/>
          </a:p>
          <a:p>
            <a:r>
              <a:rPr kumimoji="1" lang="en-US" altLang="ja-JP" dirty="0" smtClean="0"/>
              <a:t>Compared to other crossover operators, it is interesting to ponder whether such complicated arithmetic operators are needed to make the crossover operator efficient.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他の交差オペレータと比べて、そのような複雑な算術演算子が交差オペレータを効率的にするのに必要であるかどうかを熟考するのは、おもしろいです。</a:t>
            </a:r>
          </a:p>
        </p:txBody>
      </p:sp>
      <p:sp>
        <p:nvSpPr>
          <p:cNvPr id="4" name="スライド番号プレースホルダ 3"/>
          <p:cNvSpPr>
            <a:spLocks noGrp="1"/>
          </p:cNvSpPr>
          <p:nvPr>
            <p:ph type="sldNum" sz="quarter" idx="10"/>
          </p:nvPr>
        </p:nvSpPr>
        <p:spPr/>
        <p:txBody>
          <a:bodyPr/>
          <a:lstStyle/>
          <a:p>
            <a:fld id="{A75649F5-6CBC-483E-84EC-53070B21AF7F}" type="slidenum">
              <a:rPr kumimoji="1" lang="ja-JP" altLang="en-US" smtClean="0"/>
              <a:pPr/>
              <a:t>14</a:t>
            </a:fld>
            <a:endParaRPr kumimoji="1" lang="ja-JP"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85000" lnSpcReduction="20000"/>
          </a:bodyPr>
          <a:lstStyle/>
          <a:p>
            <a:r>
              <a:rPr kumimoji="1" lang="en-US" altLang="ja-JP" dirty="0" smtClean="0"/>
              <a:t>In the unfair average crossover (Nomura and Miyoshi, 1996), two parents are used and two offspring are created.</a:t>
            </a:r>
          </a:p>
          <a:p>
            <a:r>
              <a:rPr kumimoji="1" lang="ja-JP" altLang="en-US" dirty="0" smtClean="0"/>
              <a:t>不公平では、横断歩道を平均してください。</a:t>
            </a:r>
            <a:r>
              <a:rPr kumimoji="1" lang="en-US" altLang="ja-JP" dirty="0" smtClean="0"/>
              <a:t>(</a:t>
            </a:r>
            <a:r>
              <a:rPr kumimoji="1" lang="ja-JP" altLang="en-US" dirty="0" smtClean="0"/>
              <a:t>野村と三好、</a:t>
            </a:r>
            <a:r>
              <a:rPr kumimoji="1" lang="en-US" altLang="ja-JP" dirty="0" smtClean="0"/>
              <a:t>1996)</a:t>
            </a:r>
            <a:r>
              <a:rPr kumimoji="1" lang="ja-JP" altLang="en-US" dirty="0" err="1" smtClean="0"/>
              <a:t>、</a:t>
            </a:r>
            <a:r>
              <a:rPr kumimoji="1" lang="en-US" altLang="ja-JP" dirty="0" smtClean="0"/>
              <a:t>2</a:t>
            </a:r>
            <a:r>
              <a:rPr kumimoji="1" lang="ja-JP" altLang="en-US" dirty="0" smtClean="0"/>
              <a:t>人の両親が使用されていて、</a:t>
            </a:r>
            <a:r>
              <a:rPr kumimoji="1" lang="en-US" altLang="ja-JP" dirty="0" smtClean="0"/>
              <a:t>2</a:t>
            </a:r>
            <a:r>
              <a:rPr kumimoji="1" lang="ja-JP" altLang="en-US" dirty="0" smtClean="0"/>
              <a:t>人の子が創造されます。</a:t>
            </a:r>
            <a:endParaRPr kumimoji="1" lang="en-US" altLang="ja-JP" dirty="0" smtClean="0"/>
          </a:p>
          <a:p>
            <a:r>
              <a:rPr kumimoji="1" lang="en-US" altLang="ja-JP" dirty="0" smtClean="0"/>
              <a:t>However, unlike the SBX or BLX operators, this crossover operator does not preserve the mean of the parent solutions, but instead will create offspring towards one of the parent solutions.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しかしながら、この交差オペレータは、</a:t>
            </a:r>
            <a:r>
              <a:rPr kumimoji="1" lang="en-US" altLang="ja-JP" dirty="0" smtClean="0"/>
              <a:t>SBX</a:t>
            </a:r>
            <a:r>
              <a:rPr kumimoji="1" lang="ja-JP" altLang="en-US" dirty="0" smtClean="0"/>
              <a:t>か</a:t>
            </a:r>
            <a:r>
              <a:rPr kumimoji="1" lang="en-US" altLang="ja-JP" dirty="0" smtClean="0"/>
              <a:t>BLX</a:t>
            </a:r>
            <a:r>
              <a:rPr kumimoji="1" lang="ja-JP" altLang="en-US" dirty="0" smtClean="0"/>
              <a:t>オペレータと異なって、親解決策の平均を保存しませんが、代わりに親解決策の</a:t>
            </a:r>
            <a:r>
              <a:rPr kumimoji="1" lang="en-US" altLang="ja-JP" dirty="0" smtClean="0"/>
              <a:t>1</a:t>
            </a:r>
            <a:r>
              <a:rPr kumimoji="1" lang="ja-JP" altLang="en-US" dirty="0" err="1" smtClean="0"/>
              <a:t>つに</a:t>
            </a:r>
            <a:r>
              <a:rPr kumimoji="1" lang="ja-JP" altLang="en-US" dirty="0" smtClean="0"/>
              <a:t>向かって子を創造するでしょう。</a:t>
            </a:r>
          </a:p>
          <a:p>
            <a:endParaRPr kumimoji="1" lang="en-US" altLang="ja-JP" dirty="0" smtClean="0"/>
          </a:p>
          <a:p>
            <a:r>
              <a:rPr kumimoji="1" lang="en-US" altLang="ja-JP" dirty="0" smtClean="0"/>
              <a:t>Unless this favored parent solution is the better of the two parent solutions, introduction of such a bias is hard to justify.</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a:t>
            </a:r>
            <a:r>
              <a:rPr kumimoji="1" lang="ja-JP" altLang="en-US" dirty="0" err="1" smtClean="0"/>
              <a:t>つの</a:t>
            </a:r>
            <a:r>
              <a:rPr kumimoji="1" lang="ja-JP" altLang="en-US" dirty="0" smtClean="0"/>
              <a:t>親解決策でこの好評な親解決策が、より良くない場合、そのような偏見の導入は正当化しにくいです。</a:t>
            </a:r>
          </a:p>
          <a:p>
            <a:endParaRPr kumimoji="1" lang="en-US" altLang="ja-JP" dirty="0" smtClean="0"/>
          </a:p>
          <a:p>
            <a:r>
              <a:rPr kumimoji="1" lang="en-US" altLang="ja-JP" dirty="0" smtClean="0"/>
              <a:t>Specifically, the following equations can be used to create offspring with shiki1:</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明確に、</a:t>
            </a:r>
            <a:r>
              <a:rPr kumimoji="1" lang="en-US" altLang="ja-JP" dirty="0" smtClean="0"/>
              <a:t>shiki1</a:t>
            </a:r>
            <a:r>
              <a:rPr kumimoji="1" lang="ja-JP" altLang="en-US" dirty="0" smtClean="0"/>
              <a:t>で子を創造するのに以下の方程式を使用できます</a:t>
            </a:r>
            <a:r>
              <a:rPr kumimoji="1" lang="en-US" altLang="ja-JP" dirty="0" smtClean="0"/>
              <a:t>:</a:t>
            </a:r>
          </a:p>
          <a:p>
            <a:endParaRPr kumimoji="1" lang="en-US" altLang="ja-JP" dirty="0" smtClean="0"/>
          </a:p>
          <a:p>
            <a:r>
              <a:rPr kumimoji="1" lang="en-US" altLang="ja-JP" dirty="0" smtClean="0"/>
              <a:t>The parameter j is a randomly chosen integer between 1 and n, indicating the cross site.</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交差しているサイトを示して、パラメタ</a:t>
            </a:r>
            <a:r>
              <a:rPr kumimoji="1" lang="en-US" altLang="ja-JP" dirty="0" smtClean="0"/>
              <a:t>j</a:t>
            </a:r>
            <a:r>
              <a:rPr kumimoji="1" lang="ja-JP" altLang="en-US" dirty="0" smtClean="0"/>
              <a:t>は</a:t>
            </a:r>
            <a:r>
              <a:rPr kumimoji="1" lang="en-US" altLang="ja-JP" dirty="0" smtClean="0"/>
              <a:t>1</a:t>
            </a:r>
            <a:r>
              <a:rPr kumimoji="1" lang="ja-JP" altLang="en-US" dirty="0" smtClean="0"/>
              <a:t>と</a:t>
            </a:r>
            <a:r>
              <a:rPr kumimoji="1" lang="en-US" altLang="ja-JP" dirty="0" smtClean="0"/>
              <a:t>n</a:t>
            </a:r>
            <a:r>
              <a:rPr kumimoji="1" lang="ja-JP" altLang="en-US" dirty="0" smtClean="0"/>
              <a:t>の間の手当たりしだいに選ばれた整数です。</a:t>
            </a:r>
          </a:p>
          <a:p>
            <a:endParaRPr kumimoji="1" lang="en-US" altLang="ja-JP" dirty="0" smtClean="0"/>
          </a:p>
          <a:p>
            <a:r>
              <a:rPr kumimoji="1" lang="en-US" altLang="ja-JP" dirty="0" smtClean="0"/>
              <a:t>For two variables (n=2) and with a cross site at j=2, the bias in creating offspring is clearly shown in Figure 67.</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a:t>
            </a:r>
            <a:r>
              <a:rPr kumimoji="1" lang="ja-JP" altLang="en-US" dirty="0" err="1" smtClean="0"/>
              <a:t>つの</a:t>
            </a:r>
            <a:r>
              <a:rPr kumimoji="1" lang="ja-JP" altLang="en-US" dirty="0" smtClean="0"/>
              <a:t>変数</a:t>
            </a:r>
            <a:r>
              <a:rPr kumimoji="1" lang="en-US" altLang="ja-JP" dirty="0" smtClean="0"/>
              <a:t>(n=2)</a:t>
            </a:r>
            <a:r>
              <a:rPr kumimoji="1" lang="ja-JP" altLang="en-US" dirty="0" err="1" smtClean="0"/>
              <a:t>、</a:t>
            </a:r>
            <a:r>
              <a:rPr kumimoji="1" lang="ja-JP" altLang="en-US" dirty="0" smtClean="0"/>
              <a:t>そして、交差しているサイトが</a:t>
            </a:r>
            <a:r>
              <a:rPr kumimoji="1" lang="en-US" altLang="ja-JP" dirty="0" smtClean="0"/>
              <a:t>j=2</a:t>
            </a:r>
            <a:r>
              <a:rPr kumimoji="1" lang="ja-JP" altLang="en-US" dirty="0" smtClean="0"/>
              <a:t>にある状態で、子を創造することにおける偏見は図</a:t>
            </a:r>
            <a:r>
              <a:rPr kumimoji="1" lang="en-US" altLang="ja-JP" dirty="0" smtClean="0"/>
              <a:t>67</a:t>
            </a:r>
            <a:r>
              <a:rPr kumimoji="1" lang="ja-JP" altLang="en-US" dirty="0" smtClean="0"/>
              <a:t>に明確に示されています。</a:t>
            </a:r>
          </a:p>
          <a:p>
            <a:endParaRPr kumimoji="1" lang="en-US" altLang="ja-JP" dirty="0" smtClean="0"/>
          </a:p>
          <a:p>
            <a:r>
              <a:rPr kumimoji="1" lang="en-US" altLang="ja-JP" dirty="0" smtClean="0"/>
              <a:t>The shaded region marks the possible location of the offspring.</a:t>
            </a:r>
            <a:endParaRPr kumimoji="1" lang="ja-JP"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網掛け領域は子の可能な位置を示します。</a:t>
            </a:r>
          </a:p>
        </p:txBody>
      </p:sp>
      <p:sp>
        <p:nvSpPr>
          <p:cNvPr id="4" name="スライド番号プレースホルダ 3"/>
          <p:cNvSpPr>
            <a:spLocks noGrp="1"/>
          </p:cNvSpPr>
          <p:nvPr>
            <p:ph type="sldNum" sz="quarter" idx="10"/>
          </p:nvPr>
        </p:nvSpPr>
        <p:spPr/>
        <p:txBody>
          <a:bodyPr/>
          <a:lstStyle/>
          <a:p>
            <a:fld id="{A75649F5-6CBC-483E-84EC-53070B21AF7F}" type="slidenum">
              <a:rPr kumimoji="1" lang="ja-JP" altLang="en-US" smtClean="0"/>
              <a:pPr/>
              <a:t>15</a:t>
            </a:fld>
            <a:endParaRPr kumimoji="1"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25000" lnSpcReduction="20000"/>
          </a:bodyPr>
          <a:lstStyle/>
          <a:p>
            <a:r>
              <a:rPr kumimoji="1" lang="en-US" altLang="ja-JP" dirty="0" smtClean="0"/>
              <a:t>The plethora of different real-parameter crossover operators discussed above clearly shows the importance and the need for real-parameter GAs.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異なった実パラメーター交差オペレータの過剰は明確にショーを超えて実パラメーター</a:t>
            </a:r>
            <a:r>
              <a:rPr kumimoji="1" lang="en-US" altLang="ja-JP" dirty="0" smtClean="0"/>
              <a:t>GAs</a:t>
            </a:r>
            <a:r>
              <a:rPr kumimoji="1" lang="ja-JP" altLang="en-US" dirty="0" smtClean="0"/>
              <a:t>の重要性と必要性について議論しました。</a:t>
            </a:r>
          </a:p>
          <a:p>
            <a:endParaRPr kumimoji="1" lang="en-US" altLang="ja-JP" dirty="0" smtClean="0"/>
          </a:p>
          <a:p>
            <a:r>
              <a:rPr kumimoji="1" lang="en-US" altLang="ja-JP" dirty="0" smtClean="0"/>
              <a:t>However, a simple thought also comes to mind: 'Are all these crossover operators different from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しかしながら、また、簡単な考えは思い浮かびます</a:t>
            </a:r>
            <a:r>
              <a:rPr kumimoji="1" lang="en-US" altLang="ja-JP" dirty="0" smtClean="0"/>
              <a:t>: '</a:t>
            </a:r>
            <a:r>
              <a:rPr kumimoji="1" lang="ja-JP" altLang="en-US" dirty="0" smtClean="0"/>
              <a:t>これらのすべての交差オペレータがお互いと異なっていますか</a:t>
            </a:r>
            <a:r>
              <a:rPr kumimoji="1" lang="en-US" altLang="ja-JP" dirty="0" smtClean="0"/>
              <a:t>?'</a:t>
            </a:r>
          </a:p>
          <a:p>
            <a:endParaRPr kumimoji="1" lang="en-US" altLang="ja-JP" dirty="0" smtClean="0"/>
          </a:p>
          <a:p>
            <a:r>
              <a:rPr kumimoji="1" lang="en-US" altLang="ja-JP" dirty="0" smtClean="0"/>
              <a:t>There exist a number of theoretical studies involved with trying to understand the properties of different crossover operators (Nomura, 1997; </a:t>
            </a:r>
            <a:r>
              <a:rPr kumimoji="1" lang="en-US" altLang="ja-JP" dirty="0" err="1" smtClean="0"/>
              <a:t>Qi</a:t>
            </a:r>
            <a:r>
              <a:rPr kumimoji="1" lang="en-US" altLang="ja-JP" dirty="0" smtClean="0"/>
              <a:t> and </a:t>
            </a:r>
            <a:r>
              <a:rPr kumimoji="1" lang="en-US" altLang="ja-JP" dirty="0" err="1" smtClean="0"/>
              <a:t>Palmieri</a:t>
            </a:r>
            <a:r>
              <a:rPr kumimoji="1" lang="en-US" altLang="ja-JP" dirty="0" smtClean="0"/>
              <a:t>, 1993).</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異なった交差オペレータの特性を理解するトライにかかわる多くの理論研究</a:t>
            </a:r>
            <a:r>
              <a:rPr kumimoji="1" lang="en-US" altLang="ja-JP" dirty="0" smtClean="0"/>
              <a:t>(; </a:t>
            </a:r>
            <a:r>
              <a:rPr kumimoji="1" lang="ja-JP" altLang="en-US" dirty="0" smtClean="0"/>
              <a:t>野村と</a:t>
            </a:r>
            <a:r>
              <a:rPr kumimoji="1" lang="en-US" altLang="ja-JP" dirty="0" smtClean="0"/>
              <a:t>1997</a:t>
            </a:r>
            <a:r>
              <a:rPr kumimoji="1" lang="ja-JP" altLang="en-US" dirty="0" err="1" smtClean="0"/>
              <a:t>と杞と</a:t>
            </a:r>
            <a:r>
              <a:rPr kumimoji="1" lang="ja-JP" altLang="en-US" dirty="0" smtClean="0"/>
              <a:t>パルミエリ、</a:t>
            </a:r>
            <a:r>
              <a:rPr kumimoji="1" lang="en-US" altLang="ja-JP" dirty="0" smtClean="0"/>
              <a:t>1993)</a:t>
            </a:r>
            <a:r>
              <a:rPr kumimoji="1" lang="ja-JP" altLang="en-US" dirty="0" err="1" smtClean="0"/>
              <a:t>が存</a:t>
            </a:r>
            <a:r>
              <a:rPr kumimoji="1" lang="ja-JP" altLang="en-US" dirty="0" smtClean="0"/>
              <a:t>在しています。</a:t>
            </a:r>
          </a:p>
          <a:p>
            <a:endParaRPr kumimoji="1" lang="en-US" altLang="ja-JP" dirty="0" smtClean="0"/>
          </a:p>
          <a:p>
            <a:r>
              <a:rPr kumimoji="1" lang="en-US" altLang="ja-JP" dirty="0" smtClean="0"/>
              <a:t>A recent study (Beyer and Deb, 2000) has found similarity in all of these operators.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最近の研究</a:t>
            </a:r>
            <a:r>
              <a:rPr kumimoji="1" lang="en-US" altLang="ja-JP" dirty="0" smtClean="0"/>
              <a:t>(Beyer</a:t>
            </a:r>
            <a:r>
              <a:rPr kumimoji="1" lang="ja-JP" altLang="en-US" dirty="0" smtClean="0"/>
              <a:t>と</a:t>
            </a:r>
            <a:r>
              <a:rPr kumimoji="1" lang="en-US" altLang="ja-JP" dirty="0" smtClean="0"/>
              <a:t>Deb</a:t>
            </a:r>
            <a:r>
              <a:rPr kumimoji="1" lang="ja-JP" altLang="en-US" dirty="0" err="1" smtClean="0"/>
              <a:t>、</a:t>
            </a:r>
            <a:r>
              <a:rPr kumimoji="1" lang="en-US" altLang="ja-JP" dirty="0" smtClean="0"/>
              <a:t>2000)</a:t>
            </a:r>
            <a:r>
              <a:rPr kumimoji="1" lang="ja-JP" altLang="en-US" dirty="0" smtClean="0"/>
              <a:t>はこれらのオペレータのすべてで類似性を見つけました。</a:t>
            </a:r>
          </a:p>
          <a:p>
            <a:endParaRPr kumimoji="1" lang="en-US" altLang="ja-JP" dirty="0" smtClean="0"/>
          </a:p>
          <a:p>
            <a:endParaRPr kumimoji="1" lang="en-US" altLang="ja-JP" dirty="0" smtClean="0"/>
          </a:p>
          <a:p>
            <a:r>
              <a:rPr kumimoji="1" lang="en-US" altLang="ja-JP" dirty="0" smtClean="0"/>
              <a:t> The issue of ' this crossover operator' versus 'that crossover operator' is really context-dependent.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その交差オペレータ</a:t>
            </a:r>
            <a:r>
              <a:rPr kumimoji="1" lang="en-US" altLang="ja-JP" dirty="0" smtClean="0"/>
              <a:t>'</a:t>
            </a:r>
            <a:r>
              <a:rPr kumimoji="1" lang="ja-JP" altLang="en-US" dirty="0" smtClean="0"/>
              <a:t>に対する</a:t>
            </a:r>
            <a:r>
              <a:rPr kumimoji="1" lang="en-US" altLang="ja-JP" dirty="0" smtClean="0"/>
              <a:t>'</a:t>
            </a:r>
            <a:r>
              <a:rPr kumimoji="1" lang="ja-JP" altLang="en-US" dirty="0" smtClean="0"/>
              <a:t>この交差オペレータ</a:t>
            </a:r>
            <a:r>
              <a:rPr kumimoji="1" lang="en-US" altLang="ja-JP" dirty="0" smtClean="0"/>
              <a:t>'</a:t>
            </a:r>
            <a:r>
              <a:rPr kumimoji="1" lang="ja-JP" altLang="en-US" dirty="0" smtClean="0"/>
              <a:t>の問題は本当に文脈依存しています。</a:t>
            </a:r>
          </a:p>
          <a:p>
            <a:endParaRPr kumimoji="1" lang="en-US" altLang="ja-JP" dirty="0" smtClean="0"/>
          </a:p>
          <a:p>
            <a:r>
              <a:rPr kumimoji="1" lang="en-US" altLang="ja-JP" dirty="0" smtClean="0"/>
              <a:t>The crossover cannot be viewed as an independent operator.</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独立しているオペレータとして横断歩道を見なすことができません。</a:t>
            </a:r>
          </a:p>
          <a:p>
            <a:endParaRPr kumimoji="1" lang="en-US" altLang="ja-JP" dirty="0" smtClean="0"/>
          </a:p>
          <a:p>
            <a:r>
              <a:rPr kumimoji="1" lang="en-US" altLang="ja-JP" dirty="0" smtClean="0"/>
              <a:t>The issue of exploitation and exploration makes a crossover operator dependent on the chosen selection operator for a successful GA run.</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開発と探検の問題で、交差オペレータはうまくいっている</a:t>
            </a:r>
            <a:r>
              <a:rPr kumimoji="1" lang="en-US" altLang="ja-JP" dirty="0" smtClean="0"/>
              <a:t>GA</a:t>
            </a:r>
            <a:r>
              <a:rPr kumimoji="1" lang="ja-JP" altLang="en-US" dirty="0" smtClean="0"/>
              <a:t>走行において選ばれた選択オペレータに依存するようになります。</a:t>
            </a:r>
          </a:p>
          <a:p>
            <a:endParaRPr kumimoji="1" lang="en-US" altLang="ja-JP" dirty="0" smtClean="0"/>
          </a:p>
          <a:p>
            <a:r>
              <a:rPr kumimoji="1" lang="en-US" altLang="ja-JP" dirty="0" smtClean="0"/>
              <a:t>Viewed in this way, Beyer and Deb argued that in most situations the selection operator reduces the population diversity, because selection eliminates some population members by making duplicates of a few others.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このように見られて、</a:t>
            </a:r>
            <a:r>
              <a:rPr kumimoji="1" lang="en-US" altLang="ja-JP" dirty="0" smtClean="0"/>
              <a:t>Beyer</a:t>
            </a:r>
            <a:r>
              <a:rPr kumimoji="1" lang="ja-JP" altLang="en-US" dirty="0" smtClean="0"/>
              <a:t>と</a:t>
            </a:r>
            <a:r>
              <a:rPr kumimoji="1" lang="en-US" altLang="ja-JP" dirty="0" smtClean="0"/>
              <a:t>Deb</a:t>
            </a:r>
            <a:r>
              <a:rPr kumimoji="1" lang="ja-JP" altLang="en-US" dirty="0" smtClean="0"/>
              <a:t>は、ほとんどの状況で、選択オペレータが個体数の多様性を減少させると主張しました、選択が数人の他のものの写しを作ることによって何人かの人口メンバーを排除するので。</a:t>
            </a:r>
          </a:p>
          <a:p>
            <a:endParaRPr kumimoji="1" lang="en-US" altLang="ja-JP" dirty="0" smtClean="0"/>
          </a:p>
          <a:p>
            <a:r>
              <a:rPr kumimoji="1" lang="en-US" altLang="ja-JP" dirty="0" smtClean="0"/>
              <a:t>Figure 68 show a population, one instance of the effect of a selection operator on this population, and one instance of the effect of a recombination operator on the mating pool.</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図</a:t>
            </a:r>
            <a:r>
              <a:rPr kumimoji="1" lang="en-US" altLang="ja-JP" dirty="0" smtClean="0"/>
              <a:t>68</a:t>
            </a:r>
            <a:r>
              <a:rPr kumimoji="1" lang="ja-JP" altLang="en-US" dirty="0" smtClean="0"/>
              <a:t>は人口、選択オペレータの効果のこの人口に関する</a:t>
            </a:r>
            <a:r>
              <a:rPr kumimoji="1" lang="en-US" altLang="ja-JP" dirty="0" smtClean="0"/>
              <a:t>1</a:t>
            </a:r>
            <a:r>
              <a:rPr kumimoji="1" lang="ja-JP" altLang="en-US" dirty="0" err="1" smtClean="0"/>
              <a:t>つの</a:t>
            </a:r>
            <a:r>
              <a:rPr kumimoji="1" lang="ja-JP" altLang="en-US" dirty="0" smtClean="0"/>
              <a:t>例、および交配プールの再結合オペレータの効果の</a:t>
            </a:r>
            <a:r>
              <a:rPr kumimoji="1" lang="en-US" altLang="ja-JP" dirty="0" smtClean="0"/>
              <a:t>1</a:t>
            </a:r>
            <a:r>
              <a:rPr kumimoji="1" lang="ja-JP" altLang="en-US" dirty="0" err="1" smtClean="0"/>
              <a:t>つの</a:t>
            </a:r>
            <a:r>
              <a:rPr kumimoji="1" lang="ja-JP" altLang="en-US" dirty="0" smtClean="0"/>
              <a:t>例を示しています。</a:t>
            </a:r>
          </a:p>
          <a:p>
            <a:endParaRPr kumimoji="1" lang="en-US" altLang="ja-JP" dirty="0" smtClean="0"/>
          </a:p>
          <a:p>
            <a:r>
              <a:rPr kumimoji="1" lang="en-US" altLang="ja-JP" dirty="0" smtClean="0"/>
              <a:t>The extent of reduction in diversity due to the selection operator can be related to the exploitation power of the selection operator.</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選択オペレータによる多様性の減少の範囲は選択オペレータの開発パワーに関連する場合があります。</a:t>
            </a:r>
          </a:p>
          <a:p>
            <a:endParaRPr kumimoji="1" lang="en-US" altLang="ja-JP" dirty="0" smtClean="0"/>
          </a:p>
          <a:p>
            <a:r>
              <a:rPr kumimoji="1" lang="en-US" altLang="ja-JP" dirty="0" smtClean="0"/>
              <a:t>Thereafter, when a crossover operator is acted on the population found after the selection operator, it should enhance the population diversity in general.</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交差オペレータがその後選択オペレータの後に見つけられた人口に演じられるとき、それは、一般に、個体数の多様性を高めるべきです。</a:t>
            </a:r>
          </a:p>
          <a:p>
            <a:endParaRPr kumimoji="1" lang="en-US" altLang="ja-JP" dirty="0" smtClean="0"/>
          </a:p>
          <a:p>
            <a:r>
              <a:rPr kumimoji="1" lang="en-US" altLang="ja-JP" dirty="0" smtClean="0"/>
              <a:t>Such a balance between the reduction and enhancement of population diversity will allow a GA to have an adequate search property.</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個体数の多様性の減少と増進の間のそのようなバランスで、</a:t>
            </a:r>
            <a:r>
              <a:rPr kumimoji="1" lang="en-US" altLang="ja-JP" dirty="0" smtClean="0"/>
              <a:t>GA</a:t>
            </a:r>
            <a:r>
              <a:rPr kumimoji="1" lang="ja-JP" altLang="en-US" dirty="0" smtClean="0"/>
              <a:t>は適切な検索の特性を持つことができるでしょう。</a:t>
            </a:r>
          </a:p>
          <a:p>
            <a:endParaRPr kumimoji="1" lang="en-US" altLang="ja-JP" dirty="0" smtClean="0"/>
          </a:p>
          <a:p>
            <a:r>
              <a:rPr kumimoji="1" lang="en-US" altLang="ja-JP" dirty="0" smtClean="0"/>
              <a:t>It is important to highlight that a balance between exploitation and exploration is also achieved from the characteristic time of each operator for binary GAs (refer to page 100).</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強調するために、また、開発と探検の間のバランスがバイナリ</a:t>
            </a:r>
            <a:r>
              <a:rPr kumimoji="1" lang="en-US" altLang="ja-JP" dirty="0" smtClean="0"/>
              <a:t>GAs</a:t>
            </a:r>
            <a:r>
              <a:rPr kumimoji="1" lang="ja-JP" altLang="en-US" dirty="0" smtClean="0"/>
              <a:t>のためにそれぞれのオペレータの特性時間から獲得されるのは</a:t>
            </a:r>
            <a:r>
              <a:rPr kumimoji="1" lang="en-US" altLang="ja-JP" dirty="0" smtClean="0"/>
              <a:t>(100</a:t>
            </a:r>
            <a:r>
              <a:rPr kumimoji="1" lang="ja-JP" altLang="en-US" dirty="0" smtClean="0"/>
              <a:t>ページを参照してください</a:t>
            </a:r>
            <a:r>
              <a:rPr kumimoji="1" lang="en-US" altLang="ja-JP" dirty="0" smtClean="0"/>
              <a:t>)</a:t>
            </a:r>
            <a:r>
              <a:rPr kumimoji="1" lang="ja-JP" altLang="en-US" dirty="0" err="1" smtClean="0"/>
              <a:t>、</a:t>
            </a:r>
            <a:r>
              <a:rPr kumimoji="1" lang="ja-JP" altLang="en-US" dirty="0" smtClean="0"/>
              <a:t>重要です。</a:t>
            </a:r>
          </a:p>
          <a:p>
            <a:endParaRPr kumimoji="1" lang="en-US" altLang="ja-JP" dirty="0" smtClean="0"/>
          </a:p>
          <a:p>
            <a:r>
              <a:rPr kumimoji="1" lang="en-US" altLang="ja-JP" dirty="0" smtClean="0"/>
              <a:t>Based on these arguments, two postulations have been recently suggested (Beyer and Deb, 2000).</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これらの議論に基づいて、</a:t>
            </a:r>
            <a:r>
              <a:rPr kumimoji="1" lang="en-US" altLang="ja-JP" dirty="0" smtClean="0"/>
              <a:t>2</a:t>
            </a:r>
            <a:r>
              <a:rPr kumimoji="1" lang="ja-JP" altLang="en-US" dirty="0" err="1" smtClean="0"/>
              <a:t>つの</a:t>
            </a:r>
            <a:r>
              <a:rPr kumimoji="1" lang="ja-JP" altLang="en-US" dirty="0" smtClean="0"/>
              <a:t>前提条件が最近、示されました</a:t>
            </a:r>
            <a:r>
              <a:rPr kumimoji="1" lang="en-US" altLang="ja-JP" dirty="0" smtClean="0"/>
              <a:t>(Beyer</a:t>
            </a:r>
            <a:r>
              <a:rPr kumimoji="1" lang="ja-JP" altLang="en-US" dirty="0" smtClean="0"/>
              <a:t>と</a:t>
            </a:r>
            <a:r>
              <a:rPr kumimoji="1" lang="en-US" altLang="ja-JP" dirty="0" smtClean="0"/>
              <a:t>Deb</a:t>
            </a:r>
            <a:r>
              <a:rPr kumimoji="1" lang="ja-JP" altLang="en-US" dirty="0" err="1" smtClean="0"/>
              <a:t>、</a:t>
            </a:r>
            <a:r>
              <a:rPr kumimoji="1" lang="en-US" altLang="ja-JP" dirty="0" smtClean="0"/>
              <a:t>2000)</a:t>
            </a:r>
            <a:r>
              <a:rPr kumimoji="1" lang="ja-JP" altLang="en-US" dirty="0" err="1" smtClean="0"/>
              <a:t>。</a:t>
            </a:r>
            <a:endParaRPr kumimoji="1" lang="ja-JP" altLang="en-US" dirty="0" smtClean="0"/>
          </a:p>
          <a:p>
            <a:endParaRPr kumimoji="1" lang="en-US" altLang="ja-JP" dirty="0" smtClean="0"/>
          </a:p>
          <a:p>
            <a:r>
              <a:rPr kumimoji="1" lang="en-US" altLang="ja-JP" dirty="0" smtClean="0"/>
              <a:t>Under a crossover operator:</a:t>
            </a:r>
          </a:p>
          <a:p>
            <a:r>
              <a:rPr kumimoji="1" lang="en-US" altLang="ja-JP" dirty="0" smtClean="0"/>
              <a:t>1. the population mean should not change;</a:t>
            </a:r>
          </a:p>
          <a:p>
            <a:r>
              <a:rPr kumimoji="1" lang="en-US" altLang="ja-JP" dirty="0" smtClean="0"/>
              <a:t>2. the population diversity should increase, in general.</a:t>
            </a:r>
          </a:p>
          <a:p>
            <a:r>
              <a:rPr kumimoji="1" lang="ja-JP" altLang="en-US" dirty="0" smtClean="0"/>
              <a:t>交差オペレータの下で</a:t>
            </a:r>
            <a:r>
              <a:rPr kumimoji="1" lang="en-US" altLang="ja-JP" dirty="0" smtClean="0"/>
              <a:t>:</a:t>
            </a:r>
          </a:p>
          <a:p>
            <a:r>
              <a:rPr kumimoji="1" lang="en-US" altLang="ja-JP" dirty="0" smtClean="0"/>
              <a:t>1. </a:t>
            </a:r>
            <a:r>
              <a:rPr kumimoji="1" lang="ja-JP" altLang="en-US" dirty="0" smtClean="0"/>
              <a:t>母平均は変化するべきではありません。</a:t>
            </a:r>
          </a:p>
          <a:p>
            <a:r>
              <a:rPr kumimoji="1" lang="en-US" altLang="ja-JP" dirty="0" smtClean="0"/>
              <a:t>2. </a:t>
            </a:r>
            <a:r>
              <a:rPr kumimoji="1" lang="ja-JP" altLang="en-US" dirty="0" smtClean="0"/>
              <a:t>一般に、個体数の多様性は増加するべきです。</a:t>
            </a:r>
          </a:p>
          <a:p>
            <a:endParaRPr kumimoji="1" lang="en-US" altLang="ja-JP" dirty="0" smtClean="0"/>
          </a:p>
          <a:p>
            <a:r>
              <a:rPr kumimoji="1" lang="en-US" altLang="ja-JP" dirty="0" smtClean="0"/>
              <a:t>Although not intuitive, the first postulation is desired.</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直感的ではありませんが、最初の前提条件は望まれています。</a:t>
            </a:r>
          </a:p>
          <a:p>
            <a:endParaRPr kumimoji="1" lang="en-US" altLang="ja-JP" dirty="0" smtClean="0"/>
          </a:p>
          <a:p>
            <a:r>
              <a:rPr kumimoji="1" lang="en-US" altLang="ja-JP" dirty="0" smtClean="0"/>
              <a:t>Since most crossover operators do not use any fitness information, there is no reason for a crossover operator to steer the search in any particular direction.</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ほとんどの交差オペレータが少しのフィットネス情報も使用しないので、交差オペレータが検索をどんな特定の方向にも導く理由が全くありません。</a:t>
            </a:r>
          </a:p>
          <a:p>
            <a:endParaRPr kumimoji="1" lang="en-US" altLang="ja-JP" dirty="0" smtClean="0"/>
          </a:p>
          <a:p>
            <a:r>
              <a:rPr kumimoji="1" lang="en-US" altLang="ja-JP" dirty="0" smtClean="0"/>
              <a:t>The best that a crossover operator can do is to keep the mean of the offspring population the same as that of the parent population and alter the population variance.</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交差オペレータが尽くすことができるベストは、子の母集団の平均を母集団のものと同じに保って、母分散を変更することです。</a:t>
            </a:r>
          </a:p>
          <a:p>
            <a:endParaRPr kumimoji="1" lang="en-US" altLang="ja-JP" dirty="0" smtClean="0"/>
          </a:p>
          <a:p>
            <a:r>
              <a:rPr kumimoji="1" lang="en-US" altLang="ja-JP" dirty="0" smtClean="0"/>
              <a:t>The second postulation also makes sense.</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また、</a:t>
            </a:r>
            <a:r>
              <a:rPr kumimoji="1" lang="en-US" altLang="ja-JP" dirty="0" smtClean="0"/>
              <a:t>2</a:t>
            </a:r>
            <a:r>
              <a:rPr kumimoji="1" lang="ja-JP" altLang="en-US" dirty="0" smtClean="0"/>
              <a:t>番目の前提条件は理解できます。</a:t>
            </a:r>
          </a:p>
          <a:p>
            <a:endParaRPr kumimoji="1" lang="en-US" altLang="ja-JP" dirty="0" smtClean="0"/>
          </a:p>
          <a:p>
            <a:r>
              <a:rPr kumimoji="1" lang="en-US" altLang="ja-JP" dirty="0" smtClean="0"/>
              <a:t>Since a selection operator reduces the population variance in general, if a crossover operator also reduces the population variance, the combined action may lead to a premature convergence.</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選択オペレータが一般に、母分散を減少させるので、また、交差オペレータが母分散を減少させるなら、共同作戦は早熟収束につながるかもしれません。</a:t>
            </a:r>
          </a:p>
          <a:p>
            <a:endParaRPr kumimoji="1" lang="en-US" altLang="ja-JP" dirty="0" smtClean="0"/>
          </a:p>
          <a:p>
            <a:r>
              <a:rPr kumimoji="1" lang="en-US" altLang="ja-JP" dirty="0" smtClean="0"/>
              <a:t>To counterbalance the reduction in population variance due to the selection operator, the crossover operator should increase the population variance in general.</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選択オペレータのため母分散の減少を相殺するために、交差オペレータは一般に、母分散を増加させるべきです。</a:t>
            </a:r>
          </a:p>
          <a:p>
            <a:endParaRPr kumimoji="1" lang="en-US" altLang="ja-JP" dirty="0" smtClean="0"/>
          </a:p>
          <a:p>
            <a:r>
              <a:rPr kumimoji="1" lang="en-US" altLang="ja-JP" dirty="0" smtClean="0"/>
              <a:t>Beyer and Deb (2000) gave arguments for an increase in population diversity for several types of objective functions.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Beyer</a:t>
            </a:r>
            <a:r>
              <a:rPr kumimoji="1" lang="ja-JP" altLang="en-US" dirty="0" smtClean="0"/>
              <a:t>と</a:t>
            </a:r>
            <a:r>
              <a:rPr kumimoji="1" lang="en-US" altLang="ja-JP" dirty="0" smtClean="0"/>
              <a:t>Deb(2000)</a:t>
            </a:r>
            <a:r>
              <a:rPr kumimoji="1" lang="ja-JP" altLang="en-US" dirty="0" smtClean="0"/>
              <a:t>はいくつかのタイプの目的関数のために個体数の多様性の増加のための議論を与えました。</a:t>
            </a:r>
          </a:p>
          <a:p>
            <a:endParaRPr kumimoji="1" lang="en-US" altLang="ja-JP" dirty="0" smtClean="0"/>
          </a:p>
          <a:p>
            <a:r>
              <a:rPr kumimoji="1" lang="en-US" altLang="ja-JP" dirty="0" smtClean="0"/>
              <a:t>In the light of the above two postulates, it will suffice to characterize a crossover operator with two factors: the shift in the population mean and the growth of population variance with generations.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上の</a:t>
            </a:r>
            <a:r>
              <a:rPr kumimoji="1" lang="en-US" altLang="ja-JP" dirty="0" smtClean="0"/>
              <a:t>2</a:t>
            </a:r>
            <a:r>
              <a:rPr kumimoji="1" lang="ja-JP" altLang="en-US" dirty="0" err="1" smtClean="0"/>
              <a:t>つの</a:t>
            </a:r>
            <a:r>
              <a:rPr kumimoji="1" lang="ja-JP" altLang="en-US" dirty="0" smtClean="0"/>
              <a:t>公理の見地から、</a:t>
            </a:r>
            <a:r>
              <a:rPr kumimoji="1" lang="en-US" altLang="ja-JP" dirty="0" smtClean="0"/>
              <a:t>2</a:t>
            </a:r>
            <a:r>
              <a:rPr kumimoji="1" lang="ja-JP" altLang="en-US" dirty="0" err="1" smtClean="0"/>
              <a:t>つの</a:t>
            </a:r>
            <a:r>
              <a:rPr kumimoji="1" lang="ja-JP" altLang="en-US" dirty="0" smtClean="0"/>
              <a:t>要素で交差オペレータについて描写するために十分でしょう</a:t>
            </a:r>
            <a:r>
              <a:rPr kumimoji="1" lang="en-US" altLang="ja-JP" dirty="0" smtClean="0"/>
              <a:t>: </a:t>
            </a:r>
            <a:r>
              <a:rPr kumimoji="1" lang="ja-JP" altLang="en-US" dirty="0" smtClean="0"/>
              <a:t>母平均におけるシフトと何世代もの母分散の成長。</a:t>
            </a:r>
          </a:p>
          <a:p>
            <a:endParaRPr kumimoji="1" lang="en-US" altLang="ja-JP" dirty="0" smtClean="0"/>
          </a:p>
          <a:p>
            <a:r>
              <a:rPr kumimoji="1" lang="en-US" altLang="ja-JP" dirty="0" smtClean="0"/>
              <a:t>The study calculated the population mean and variance under three real-parameter crossover operators in terms of their characteristic parameters.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研究は彼らの独特のパラメタに関して</a:t>
            </a:r>
            <a:r>
              <a:rPr kumimoji="1" lang="en-US" altLang="ja-JP" dirty="0" smtClean="0"/>
              <a:t>3</a:t>
            </a:r>
            <a:r>
              <a:rPr kumimoji="1" lang="ja-JP" altLang="en-US" dirty="0" smtClean="0"/>
              <a:t>人の実パラメーター交差オペレータの下で母平均と変化について計算しました。</a:t>
            </a:r>
          </a:p>
          <a:p>
            <a:endParaRPr kumimoji="1" lang="en-US" altLang="ja-JP" dirty="0" smtClean="0"/>
          </a:p>
          <a:p>
            <a:r>
              <a:rPr kumimoji="1" lang="en-US" altLang="ja-JP" dirty="0" smtClean="0"/>
              <a:t>By equating the variance growth of the SBX, BLX and FR operators, the investigators obtained four sets of characteristic parameter values (shown in Table 6) producing identical variance growth in a flat fitness landscape.</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SBX</a:t>
            </a:r>
            <a:r>
              <a:rPr kumimoji="1" lang="ja-JP" altLang="en-US" dirty="0" err="1" smtClean="0"/>
              <a:t>、</a:t>
            </a:r>
            <a:r>
              <a:rPr kumimoji="1" lang="en-US" altLang="ja-JP" dirty="0" smtClean="0"/>
              <a:t>BLX</a:t>
            </a:r>
            <a:r>
              <a:rPr kumimoji="1" lang="ja-JP" altLang="en-US" dirty="0" err="1" smtClean="0"/>
              <a:t>、</a:t>
            </a:r>
            <a:r>
              <a:rPr kumimoji="1" lang="ja-JP" altLang="en-US" dirty="0" smtClean="0"/>
              <a:t>および</a:t>
            </a:r>
            <a:r>
              <a:rPr kumimoji="1" lang="en-US" altLang="ja-JP" dirty="0" smtClean="0"/>
              <a:t>FR</a:t>
            </a:r>
            <a:r>
              <a:rPr kumimoji="1" lang="ja-JP" altLang="en-US" dirty="0" smtClean="0"/>
              <a:t>オペレータの変化の成長を等しくすることによって、捜査官は平坦なフィットネス風景における同じ変化の成長を発生させながら、</a:t>
            </a:r>
            <a:r>
              <a:rPr kumimoji="1" lang="en-US" altLang="ja-JP" dirty="0" smtClean="0"/>
              <a:t>4</a:t>
            </a:r>
            <a:r>
              <a:rPr kumimoji="1" lang="ja-JP" altLang="en-US" dirty="0" smtClean="0"/>
              <a:t>セットの独特のパラメタ値</a:t>
            </a:r>
            <a:r>
              <a:rPr kumimoji="1" lang="en-US" altLang="ja-JP" dirty="0" smtClean="0"/>
              <a:t>(Table6</a:t>
            </a:r>
            <a:r>
              <a:rPr kumimoji="1" lang="ja-JP" altLang="en-US" dirty="0" smtClean="0"/>
              <a:t>では、目立つ</a:t>
            </a:r>
            <a:r>
              <a:rPr kumimoji="1" lang="en-US" altLang="ja-JP" dirty="0" smtClean="0"/>
              <a:t>)</a:t>
            </a:r>
            <a:r>
              <a:rPr kumimoji="1" lang="ja-JP" altLang="en-US" dirty="0" smtClean="0"/>
              <a:t>を得ました。</a:t>
            </a:r>
          </a:p>
          <a:p>
            <a:endParaRPr kumimoji="1" lang="en-US" altLang="ja-JP" dirty="0" smtClean="0"/>
          </a:p>
          <a:p>
            <a:r>
              <a:rPr kumimoji="1" lang="en-US" altLang="ja-JP" dirty="0" smtClean="0"/>
              <a:t>This means that on a flat fitness landscape, a GA with SBX-2, BLX-0.662, FR-1.095 will have similar performances.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これは、平坦なフィットネス風景、</a:t>
            </a:r>
            <a:r>
              <a:rPr kumimoji="1" lang="en-US" altLang="ja-JP" dirty="0" smtClean="0"/>
              <a:t>SBX-2</a:t>
            </a:r>
            <a:r>
              <a:rPr kumimoji="1" lang="ja-JP" altLang="en-US" dirty="0" smtClean="0"/>
              <a:t>と</a:t>
            </a:r>
            <a:r>
              <a:rPr kumimoji="1" lang="en-US" altLang="ja-JP" dirty="0" smtClean="0"/>
              <a:t>GA</a:t>
            </a:r>
            <a:r>
              <a:rPr kumimoji="1" lang="ja-JP" altLang="en-US" dirty="0" err="1" smtClean="0"/>
              <a:t>、</a:t>
            </a:r>
            <a:r>
              <a:rPr kumimoji="1" lang="en-US" altLang="ja-JP" dirty="0" smtClean="0"/>
              <a:t>BLX-0.662</a:t>
            </a:r>
            <a:r>
              <a:rPr kumimoji="1" lang="ja-JP" altLang="en-US" dirty="0" smtClean="0"/>
              <a:t>では、</a:t>
            </a:r>
            <a:r>
              <a:rPr kumimoji="1" lang="en-US" altLang="ja-JP" dirty="0" smtClean="0"/>
              <a:t>FR-1.095</a:t>
            </a:r>
            <a:r>
              <a:rPr kumimoji="1" lang="ja-JP" altLang="en-US" dirty="0" smtClean="0"/>
              <a:t>が同様の性能を持つことを意味します。</a:t>
            </a:r>
          </a:p>
          <a:p>
            <a:endParaRPr kumimoji="1" lang="en-US" altLang="ja-JP" dirty="0" smtClean="0"/>
          </a:p>
          <a:p>
            <a:r>
              <a:rPr kumimoji="1" lang="en-US" altLang="ja-JP" dirty="0" smtClean="0"/>
              <a:t>Although in other fitness functions, these parameters values may not produce exactly the same performance, the above argument suggests that there exist characteristic parameter values which will make these crossover operators equivalent.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他の適合度関数では、これらのパラメタ値はまさに同じ性能を製作しないかもしれませんが、上の議論は、これらの交差オペレータを同等にする独特のパラメタ値が、存在するのを示します。</a:t>
            </a:r>
          </a:p>
          <a:p>
            <a:endParaRPr kumimoji="1" lang="en-US" altLang="ja-JP" dirty="0" smtClean="0"/>
          </a:p>
          <a:p>
            <a:r>
              <a:rPr kumimoji="1" lang="en-US" altLang="ja-JP" dirty="0" smtClean="0"/>
              <a:t>In other words, all of the mean-preserving crossover operators can be expected to show similar behavior for certain characteristic parameter settings of each operator.</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言い換えれば、平均を保存している交差オペレータのすべてがそれぞれのオペレータのある独特のパラメタ設定のための同様の振舞いを示すと予想できます。</a:t>
            </a:r>
          </a:p>
          <a:p>
            <a:endParaRPr kumimoji="1" lang="en-US" altLang="ja-JP" dirty="0" smtClean="0"/>
          </a:p>
          <a:p>
            <a:r>
              <a:rPr kumimoji="1" lang="en-US" altLang="ja-JP" dirty="0" smtClean="0"/>
              <a:t>However, the generic FCB crossover operator and the unfair average crossover operator discussed above do not preserve the population mean.</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しかしながら、一般的な</a:t>
            </a:r>
            <a:r>
              <a:rPr kumimoji="1" lang="en-US" altLang="ja-JP" dirty="0" smtClean="0"/>
              <a:t>FCB</a:t>
            </a:r>
            <a:r>
              <a:rPr kumimoji="1" lang="ja-JP" altLang="en-US" dirty="0" smtClean="0"/>
              <a:t>交差オペレータと上で議論した不公平な普通の交差オペレータは、母平均を保存しません。</a:t>
            </a:r>
          </a:p>
          <a:p>
            <a:endParaRPr kumimoji="1" lang="en-US" altLang="ja-JP" dirty="0" smtClean="0"/>
          </a:p>
          <a:p>
            <a:r>
              <a:rPr kumimoji="1" lang="en-US" altLang="ja-JP" dirty="0" smtClean="0"/>
              <a:t>There may be a difference in performance of GAs with these crossover operators with GAs with mean-preserving crossover operators.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平均を保存している交差オペレータがいる</a:t>
            </a:r>
            <a:r>
              <a:rPr kumimoji="1" lang="en-US" altLang="ja-JP" dirty="0" smtClean="0"/>
              <a:t>GAs</a:t>
            </a:r>
            <a:r>
              <a:rPr kumimoji="1" lang="ja-JP" altLang="en-US" dirty="0" smtClean="0"/>
              <a:t>のこれらの交差オペレータとの</a:t>
            </a:r>
            <a:r>
              <a:rPr kumimoji="1" lang="en-US" altLang="ja-JP" dirty="0" smtClean="0"/>
              <a:t>GAs</a:t>
            </a:r>
            <a:r>
              <a:rPr kumimoji="1" lang="ja-JP" altLang="en-US" dirty="0" smtClean="0"/>
              <a:t>の性能の違いがあるかもしれません。</a:t>
            </a:r>
          </a:p>
          <a:p>
            <a:endParaRPr kumimoji="1" lang="en-US" altLang="ja-JP" dirty="0" smtClean="0"/>
          </a:p>
          <a:p>
            <a:r>
              <a:rPr kumimoji="1" lang="en-US" altLang="ja-JP" dirty="0" smtClean="0"/>
              <a:t>Its is mentioned earlier that the motivation for using a crossover operator which does not preserve the mean of the parent population in the created offspring population is weak.</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それ、作成された子の母集団における、母集団の平均を保存しない交差オペレータを使用することに関する動機が弱いのは、より早く言及されています。</a:t>
            </a:r>
          </a:p>
          <a:p>
            <a:endParaRPr kumimoji="1" lang="en-US" altLang="ja-JP" dirty="0" smtClean="0"/>
          </a:p>
          <a:p>
            <a:r>
              <a:rPr kumimoji="1" lang="en-US" altLang="ja-JP" dirty="0" smtClean="0"/>
              <a:t> Since real-parameter crossover operators directly manipulate two or more real numbers to create one or more real numbers as offspring, one may wonder whether there is a special need for using another mutation operator.</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実パラメーター交差オペレータが子として</a:t>
            </a:r>
            <a:r>
              <a:rPr kumimoji="1" lang="en-US" altLang="ja-JP" dirty="0" smtClean="0"/>
              <a:t>1</a:t>
            </a:r>
            <a:r>
              <a:rPr kumimoji="1" lang="ja-JP" altLang="en-US" dirty="0" smtClean="0"/>
              <a:t>つ以上の実数を作成するために直接</a:t>
            </a:r>
            <a:r>
              <a:rPr kumimoji="1" lang="en-US" altLang="ja-JP" dirty="0" smtClean="0"/>
              <a:t>2</a:t>
            </a:r>
            <a:r>
              <a:rPr kumimoji="1" lang="ja-JP" altLang="en-US" dirty="0" smtClean="0"/>
              <a:t>つ以上の実数を操るので、別の変異オペレータを使用する特別な必要があるかどうかと思うかもしれません。</a:t>
            </a:r>
          </a:p>
          <a:p>
            <a:endParaRPr kumimoji="1" lang="en-US" altLang="ja-JP" dirty="0" smtClean="0"/>
          </a:p>
          <a:p>
            <a:r>
              <a:rPr kumimoji="1" lang="en-US" altLang="ja-JP" dirty="0" smtClean="0"/>
              <a:t>The confusion arises because both operators seem to be doing the same task, i.e. perturb every solution in the parent population to create a new population.</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両方のオペレータが、同じタスクをしているように思えるので、混乱は起こります、すなわち、母集団におけるあらゆる解決策を混乱させて、新しい人口を作成してください。</a:t>
            </a:r>
          </a:p>
          <a:p>
            <a:endParaRPr kumimoji="1" lang="en-US" altLang="ja-JP" dirty="0" smtClean="0"/>
          </a:p>
          <a:p>
            <a:r>
              <a:rPr kumimoji="1" lang="en-US" altLang="ja-JP" dirty="0" smtClean="0"/>
              <a:t>The distinction among operators lies in the extent of perturbation allowed in each operator.</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オペレータの中の区別が各オペレータに許容された摂動の範囲にあります。</a:t>
            </a:r>
          </a:p>
          <a:p>
            <a:endParaRPr kumimoji="1" lang="en-US" altLang="ja-JP" dirty="0" smtClean="0"/>
          </a:p>
          <a:p>
            <a:r>
              <a:rPr kumimoji="1" lang="en-US" altLang="ja-JP" dirty="0" smtClean="0"/>
              <a:t>Although debatable, this author believes the distinction between a crossover and a mutation operator lies mainly in the number of parent solutions used in the perturbation process.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論争の余地がありますが、この作者は、主に摂動の過程で使用される親解決策の数には横断歩道と変異オペレータの区別があると信じています。</a:t>
            </a:r>
          </a:p>
          <a:p>
            <a:endParaRPr kumimoji="1" lang="en-US" altLang="ja-JP" dirty="0" smtClean="0"/>
          </a:p>
          <a:p>
            <a:r>
              <a:rPr kumimoji="1" lang="en-US" altLang="ja-JP" dirty="0" smtClean="0"/>
              <a:t>If only one parent solution is used, it should be called a mutation operation.</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片方の親解決策だけが使用されているなら、それは変異操作と呼ばれるべきです。</a:t>
            </a:r>
          </a:p>
          <a:p>
            <a:endParaRPr kumimoji="1" lang="en-US" altLang="ja-JP" dirty="0" smtClean="0"/>
          </a:p>
          <a:p>
            <a:r>
              <a:rPr kumimoji="1" lang="en-US" altLang="ja-JP" dirty="0" smtClean="0"/>
              <a:t>With only one parent, a range of perturbations must be predefined.</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片方の親だけと共に、さまざまな摂動を事前に定義しなければなりません。</a:t>
            </a:r>
          </a:p>
          <a:p>
            <a:endParaRPr kumimoji="1" lang="en-US" altLang="ja-JP" dirty="0" smtClean="0"/>
          </a:p>
          <a:p>
            <a:r>
              <a:rPr kumimoji="1" lang="en-US" altLang="ja-JP" dirty="0" smtClean="0"/>
              <a:t>However, if more than one parent solution is used in the perturbation process, the range of perturbation may be adaptive and can be determined from the diversity of the parents on the fly.</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しかしながら、</a:t>
            </a:r>
            <a:r>
              <a:rPr kumimoji="1" lang="en-US" altLang="ja-JP" dirty="0" smtClean="0"/>
              <a:t>1</a:t>
            </a:r>
            <a:r>
              <a:rPr kumimoji="1" lang="ja-JP" altLang="en-US" dirty="0" smtClean="0"/>
              <a:t>つ以上の親解決策が摂動の過程で使用されるなら、摂動の範囲は、適応型であるかもしれなく、進行中の両親の多様性から決定できます。</a:t>
            </a:r>
          </a:p>
          <a:p>
            <a:endParaRPr kumimoji="1" lang="en-US" altLang="ja-JP" dirty="0" smtClean="0"/>
          </a:p>
          <a:p>
            <a:r>
              <a:rPr kumimoji="1" lang="en-US" altLang="ja-JP" dirty="0" smtClean="0"/>
              <a:t>If the diversity in participating parents is large, the crossover can create offspring which are also diverse with respect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参加している両親の多様性が大きいなら、横断歩道は子を創造できます</a:t>
            </a:r>
            <a:r>
              <a:rPr kumimoji="1" lang="en-US" altLang="ja-JP" dirty="0" smtClean="0"/>
              <a:t>(</a:t>
            </a:r>
            <a:r>
              <a:rPr kumimoji="1" lang="ja-JP" altLang="en-US" dirty="0" smtClean="0"/>
              <a:t>また、お互いに関してさまざまです</a:t>
            </a:r>
            <a:r>
              <a:rPr kumimoji="1" lang="en-US" altLang="ja-JP" dirty="0" smtClean="0"/>
              <a:t>)</a:t>
            </a:r>
            <a:r>
              <a:rPr kumimoji="1" lang="ja-JP" altLang="en-US" dirty="0" err="1" smtClean="0"/>
              <a:t>。</a:t>
            </a:r>
            <a:endParaRPr kumimoji="1" lang="ja-JP" altLang="en-US" dirty="0" smtClean="0"/>
          </a:p>
          <a:p>
            <a:endParaRPr kumimoji="1" lang="en-US" altLang="ja-JP" dirty="0" smtClean="0"/>
          </a:p>
          <a:p>
            <a:r>
              <a:rPr kumimoji="1" lang="en-US" altLang="ja-JP" dirty="0" smtClean="0"/>
              <a:t>Thus, with a crossover operator, it is possible to achieve adaptively large or small perturbations without any predefined setting of the range of perturbation.</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したがって、交差オペレータでは、摂動の範囲の少しも事前に定義された設定なしで適応型に大きいか小さい摂動を達成するのは、可能です。</a:t>
            </a:r>
          </a:p>
          <a:p>
            <a:endParaRPr kumimoji="1" lang="en-US" altLang="ja-JP" dirty="0" smtClean="0"/>
          </a:p>
          <a:p>
            <a:r>
              <a:rPr kumimoji="1" lang="en-US" altLang="ja-JP" dirty="0" smtClean="0"/>
              <a:t>As in the binary-coded GA a mutation is meant to have a local perturbation, in real-parameter GAs a local perturbation in a predefined manner can also be useful in maintaining diversity in a population.</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変異には、バイナリでコード化された</a:t>
            </a:r>
            <a:r>
              <a:rPr kumimoji="1" lang="en-US" altLang="ja-JP" dirty="0" smtClean="0"/>
              <a:t>GA</a:t>
            </a:r>
            <a:r>
              <a:rPr kumimoji="1" lang="ja-JP" altLang="en-US" dirty="0" smtClean="0"/>
              <a:t>のように、局所摂動があることになっています、支持するまた事前に定義された方法における局所摂動も人口における多様性であることを役に立つ場合がある実パラメーター</a:t>
            </a:r>
            <a:r>
              <a:rPr kumimoji="1" lang="en-US" altLang="ja-JP" dirty="0" smtClean="0"/>
              <a:t>GAs</a:t>
            </a:r>
            <a:r>
              <a:rPr kumimoji="1" lang="ja-JP" altLang="en-US" dirty="0" smtClean="0"/>
              <a:t>で。</a:t>
            </a:r>
          </a:p>
          <a:p>
            <a:endParaRPr kumimoji="1" lang="en-US" altLang="ja-JP" dirty="0" smtClean="0"/>
          </a:p>
          <a:p>
            <a:r>
              <a:rPr kumimoji="1" lang="en-US" altLang="ja-JP" dirty="0" smtClean="0"/>
              <a:t>In the following, we will mention some of the most commonly used real-parameter mutation operators.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以下では、私たちは、大部分のいくつかが一般的に実パラメーター変異オペレータを使用したと言及するつもりです。</a:t>
            </a:r>
          </a:p>
        </p:txBody>
      </p:sp>
      <p:sp>
        <p:nvSpPr>
          <p:cNvPr id="4" name="スライド番号プレースホルダ 3"/>
          <p:cNvSpPr>
            <a:spLocks noGrp="1"/>
          </p:cNvSpPr>
          <p:nvPr>
            <p:ph type="sldNum" sz="quarter" idx="10"/>
          </p:nvPr>
        </p:nvSpPr>
        <p:spPr/>
        <p:txBody>
          <a:bodyPr/>
          <a:lstStyle/>
          <a:p>
            <a:fld id="{A75649F5-6CBC-483E-84EC-53070B21AF7F}" type="slidenum">
              <a:rPr kumimoji="1" lang="ja-JP" altLang="en-US" smtClean="0"/>
              <a:pPr/>
              <a:t>16</a:t>
            </a:fld>
            <a:endParaRPr kumimoji="1" lang="ja-JP"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25000" lnSpcReduction="20000"/>
          </a:bodyPr>
          <a:lstStyle/>
          <a:p>
            <a:endParaRPr kumimoji="1" lang="en-US" altLang="ja-JP" dirty="0" smtClean="0"/>
          </a:p>
          <a:p>
            <a:r>
              <a:rPr kumimoji="1" lang="en-US" altLang="ja-JP" dirty="0" smtClean="0"/>
              <a:t> The issue of ' this crossover operator' versus 'that crossover operator' is really context-dependent.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その交差オペレータ</a:t>
            </a:r>
            <a:r>
              <a:rPr kumimoji="1" lang="en-US" altLang="ja-JP" dirty="0" smtClean="0"/>
              <a:t>'</a:t>
            </a:r>
            <a:r>
              <a:rPr kumimoji="1" lang="ja-JP" altLang="en-US" dirty="0" smtClean="0"/>
              <a:t>に対する</a:t>
            </a:r>
            <a:r>
              <a:rPr kumimoji="1" lang="en-US" altLang="ja-JP" dirty="0" smtClean="0"/>
              <a:t>'</a:t>
            </a:r>
            <a:r>
              <a:rPr kumimoji="1" lang="ja-JP" altLang="en-US" dirty="0" smtClean="0"/>
              <a:t>この交差オペレータ</a:t>
            </a:r>
            <a:r>
              <a:rPr kumimoji="1" lang="en-US" altLang="ja-JP" dirty="0" smtClean="0"/>
              <a:t>'</a:t>
            </a:r>
            <a:r>
              <a:rPr kumimoji="1" lang="ja-JP" altLang="en-US" dirty="0" smtClean="0"/>
              <a:t>の問題は本当に文脈依存しています。</a:t>
            </a:r>
          </a:p>
          <a:p>
            <a:endParaRPr kumimoji="1" lang="en-US" altLang="ja-JP" dirty="0" smtClean="0"/>
          </a:p>
          <a:p>
            <a:r>
              <a:rPr kumimoji="1" lang="en-US" altLang="ja-JP" dirty="0" smtClean="0"/>
              <a:t>The crossover cannot be viewed as an independent operator.</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独立しているオペレータとして横断歩道を見なすことができません。</a:t>
            </a:r>
          </a:p>
          <a:p>
            <a:endParaRPr kumimoji="1" lang="en-US" altLang="ja-JP" dirty="0" smtClean="0"/>
          </a:p>
          <a:p>
            <a:r>
              <a:rPr kumimoji="1" lang="en-US" altLang="ja-JP" dirty="0" smtClean="0"/>
              <a:t>The issue of exploitation and exploration makes a crossover operator dependent on the chosen selection operator for a successful GA run.</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開発と探検の問題で、交差オペレータはうまくいっている</a:t>
            </a:r>
            <a:r>
              <a:rPr kumimoji="1" lang="en-US" altLang="ja-JP" dirty="0" smtClean="0"/>
              <a:t>GA</a:t>
            </a:r>
            <a:r>
              <a:rPr kumimoji="1" lang="ja-JP" altLang="en-US" dirty="0" smtClean="0"/>
              <a:t>走行において選ばれた選択オペレータに依存するようになります。</a:t>
            </a:r>
          </a:p>
          <a:p>
            <a:endParaRPr kumimoji="1" lang="en-US" altLang="ja-JP" dirty="0" smtClean="0"/>
          </a:p>
          <a:p>
            <a:r>
              <a:rPr kumimoji="1" lang="en-US" altLang="ja-JP" dirty="0" smtClean="0"/>
              <a:t>Viewed in this way, Beyer and Deb argued that in most situations the selection operator reduces the population diversity, because selection eliminates some population members by making duplicates of a few others.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このように見られて、</a:t>
            </a:r>
            <a:r>
              <a:rPr kumimoji="1" lang="en-US" altLang="ja-JP" dirty="0" smtClean="0"/>
              <a:t>Beyer</a:t>
            </a:r>
            <a:r>
              <a:rPr kumimoji="1" lang="ja-JP" altLang="en-US" dirty="0" smtClean="0"/>
              <a:t>と</a:t>
            </a:r>
            <a:r>
              <a:rPr kumimoji="1" lang="en-US" altLang="ja-JP" dirty="0" smtClean="0"/>
              <a:t>Deb</a:t>
            </a:r>
            <a:r>
              <a:rPr kumimoji="1" lang="ja-JP" altLang="en-US" dirty="0" smtClean="0"/>
              <a:t>は、ほとんどの状況で、選択オペレータが個体数の多様性を減少させると主張しました、選択が数人の他のものの写しを作ることによって何人かの人口メンバーを排除するので。</a:t>
            </a:r>
          </a:p>
          <a:p>
            <a:endParaRPr kumimoji="1" lang="en-US" altLang="ja-JP" dirty="0" smtClean="0"/>
          </a:p>
          <a:p>
            <a:r>
              <a:rPr kumimoji="1" lang="en-US" altLang="ja-JP" dirty="0" smtClean="0"/>
              <a:t>Figure 68 show a population, one instance of the effect of a selection operator on this population, and one instance of the effect of a recombination operator on the mating pool.</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図</a:t>
            </a:r>
            <a:r>
              <a:rPr kumimoji="1" lang="en-US" altLang="ja-JP" dirty="0" smtClean="0"/>
              <a:t>68</a:t>
            </a:r>
            <a:r>
              <a:rPr kumimoji="1" lang="ja-JP" altLang="en-US" dirty="0" smtClean="0"/>
              <a:t>は人口、選択オペレータの効果のこの人口に関する</a:t>
            </a:r>
            <a:r>
              <a:rPr kumimoji="1" lang="en-US" altLang="ja-JP" dirty="0" smtClean="0"/>
              <a:t>1</a:t>
            </a:r>
            <a:r>
              <a:rPr kumimoji="1" lang="ja-JP" altLang="en-US" dirty="0" err="1" smtClean="0"/>
              <a:t>つの</a:t>
            </a:r>
            <a:r>
              <a:rPr kumimoji="1" lang="ja-JP" altLang="en-US" dirty="0" smtClean="0"/>
              <a:t>例、および交配プールの再結合オペレータの効果の</a:t>
            </a:r>
            <a:r>
              <a:rPr kumimoji="1" lang="en-US" altLang="ja-JP" dirty="0" smtClean="0"/>
              <a:t>1</a:t>
            </a:r>
            <a:r>
              <a:rPr kumimoji="1" lang="ja-JP" altLang="en-US" dirty="0" err="1" smtClean="0"/>
              <a:t>つの</a:t>
            </a:r>
            <a:r>
              <a:rPr kumimoji="1" lang="ja-JP" altLang="en-US" dirty="0" smtClean="0"/>
              <a:t>例を示しています。</a:t>
            </a:r>
          </a:p>
          <a:p>
            <a:endParaRPr kumimoji="1" lang="en-US" altLang="ja-JP" dirty="0" smtClean="0"/>
          </a:p>
          <a:p>
            <a:r>
              <a:rPr kumimoji="1" lang="en-US" altLang="ja-JP" dirty="0" smtClean="0"/>
              <a:t>The extent of reduction in diversity due to the selection operator can be related to the exploitation power of the selection operator.</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選択オペレータによる多様性の減少の範囲は選択オペレータの開発パワーに関連する場合があります。</a:t>
            </a:r>
          </a:p>
          <a:p>
            <a:endParaRPr kumimoji="1" lang="en-US" altLang="ja-JP" dirty="0" smtClean="0"/>
          </a:p>
          <a:p>
            <a:r>
              <a:rPr kumimoji="1" lang="en-US" altLang="ja-JP" dirty="0" smtClean="0"/>
              <a:t>Thereafter, when a crossover operator is acted on the population found after the selection operator, it should enhance the population diversity in general.</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交差オペレータがその後選択オペレータの後に見つけられた人口に演じられるとき、それは、一般に、個体数の多様性を高めるべきです。</a:t>
            </a:r>
          </a:p>
          <a:p>
            <a:endParaRPr kumimoji="1" lang="en-US" altLang="ja-JP" dirty="0" smtClean="0"/>
          </a:p>
          <a:p>
            <a:r>
              <a:rPr kumimoji="1" lang="en-US" altLang="ja-JP" dirty="0" smtClean="0"/>
              <a:t>Such a balance between the reduction and enhancement of population diversity will allow a GA to have an adequate search property.</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個体数の多様性の減少と増進の間のそのようなバランスで、</a:t>
            </a:r>
            <a:r>
              <a:rPr kumimoji="1" lang="en-US" altLang="ja-JP" dirty="0" smtClean="0"/>
              <a:t>GA</a:t>
            </a:r>
            <a:r>
              <a:rPr kumimoji="1" lang="ja-JP" altLang="en-US" dirty="0" smtClean="0"/>
              <a:t>は適切な検索の特性を持つことができるでしょう。</a:t>
            </a:r>
          </a:p>
          <a:p>
            <a:endParaRPr kumimoji="1" lang="en-US" altLang="ja-JP" dirty="0" smtClean="0"/>
          </a:p>
          <a:p>
            <a:r>
              <a:rPr kumimoji="1" lang="en-US" altLang="ja-JP" dirty="0" smtClean="0"/>
              <a:t>It is important to highlight that a balance between exploitation and exploration is also achieved from the characteristic time of each operator for binary GAs (refer to page 100).</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強調するために、また、開発と探検の間のバランスがバイナリ</a:t>
            </a:r>
            <a:r>
              <a:rPr kumimoji="1" lang="en-US" altLang="ja-JP" dirty="0" smtClean="0"/>
              <a:t>GAs</a:t>
            </a:r>
            <a:r>
              <a:rPr kumimoji="1" lang="ja-JP" altLang="en-US" dirty="0" smtClean="0"/>
              <a:t>のためにそれぞれのオペレータの特性時間から獲得されるのは</a:t>
            </a:r>
            <a:r>
              <a:rPr kumimoji="1" lang="en-US" altLang="ja-JP" dirty="0" smtClean="0"/>
              <a:t>(100</a:t>
            </a:r>
            <a:r>
              <a:rPr kumimoji="1" lang="ja-JP" altLang="en-US" dirty="0" smtClean="0"/>
              <a:t>ページを参照してください</a:t>
            </a:r>
            <a:r>
              <a:rPr kumimoji="1" lang="en-US" altLang="ja-JP" dirty="0" smtClean="0"/>
              <a:t>)</a:t>
            </a:r>
            <a:r>
              <a:rPr kumimoji="1" lang="ja-JP" altLang="en-US" dirty="0" err="1" smtClean="0"/>
              <a:t>、</a:t>
            </a:r>
            <a:r>
              <a:rPr kumimoji="1" lang="ja-JP" altLang="en-US" dirty="0" smtClean="0"/>
              <a:t>重要です。</a:t>
            </a:r>
          </a:p>
          <a:p>
            <a:endParaRPr kumimoji="1" lang="en-US" altLang="ja-JP" dirty="0" smtClean="0"/>
          </a:p>
          <a:p>
            <a:r>
              <a:rPr kumimoji="1" lang="en-US" altLang="ja-JP" dirty="0" smtClean="0"/>
              <a:t>Based on these arguments, two postulations have been recently suggested (Beyer and Deb, 2000).</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これらの議論に基づいて、</a:t>
            </a:r>
            <a:r>
              <a:rPr kumimoji="1" lang="en-US" altLang="ja-JP" dirty="0" smtClean="0"/>
              <a:t>2</a:t>
            </a:r>
            <a:r>
              <a:rPr kumimoji="1" lang="ja-JP" altLang="en-US" dirty="0" err="1" smtClean="0"/>
              <a:t>つの</a:t>
            </a:r>
            <a:r>
              <a:rPr kumimoji="1" lang="ja-JP" altLang="en-US" dirty="0" smtClean="0"/>
              <a:t>前提条件が最近、示されました</a:t>
            </a:r>
            <a:r>
              <a:rPr kumimoji="1" lang="en-US" altLang="ja-JP" dirty="0" smtClean="0"/>
              <a:t>(Beyer</a:t>
            </a:r>
            <a:r>
              <a:rPr kumimoji="1" lang="ja-JP" altLang="en-US" dirty="0" smtClean="0"/>
              <a:t>と</a:t>
            </a:r>
            <a:r>
              <a:rPr kumimoji="1" lang="en-US" altLang="ja-JP" dirty="0" smtClean="0"/>
              <a:t>Deb</a:t>
            </a:r>
            <a:r>
              <a:rPr kumimoji="1" lang="ja-JP" altLang="en-US" dirty="0" err="1" smtClean="0"/>
              <a:t>、</a:t>
            </a:r>
            <a:r>
              <a:rPr kumimoji="1" lang="en-US" altLang="ja-JP" dirty="0" smtClean="0"/>
              <a:t>2000)</a:t>
            </a:r>
            <a:r>
              <a:rPr kumimoji="1" lang="ja-JP" altLang="en-US" dirty="0" err="1" smtClean="0"/>
              <a:t>。</a:t>
            </a:r>
            <a:endParaRPr kumimoji="1" lang="ja-JP" altLang="en-US" dirty="0" smtClean="0"/>
          </a:p>
          <a:p>
            <a:endParaRPr kumimoji="1" lang="en-US" altLang="ja-JP" dirty="0" smtClean="0"/>
          </a:p>
          <a:p>
            <a:r>
              <a:rPr kumimoji="1" lang="en-US" altLang="ja-JP" dirty="0" smtClean="0"/>
              <a:t>Under a crossover operator:</a:t>
            </a:r>
          </a:p>
          <a:p>
            <a:r>
              <a:rPr kumimoji="1" lang="en-US" altLang="ja-JP" dirty="0" smtClean="0"/>
              <a:t>1. the population mean should not change;</a:t>
            </a:r>
          </a:p>
          <a:p>
            <a:r>
              <a:rPr kumimoji="1" lang="en-US" altLang="ja-JP" dirty="0" smtClean="0"/>
              <a:t>2. the population diversity should increase, in general.</a:t>
            </a:r>
          </a:p>
          <a:p>
            <a:r>
              <a:rPr kumimoji="1" lang="ja-JP" altLang="en-US" dirty="0" smtClean="0"/>
              <a:t>交差オペレータの下で</a:t>
            </a:r>
            <a:r>
              <a:rPr kumimoji="1" lang="en-US" altLang="ja-JP" dirty="0" smtClean="0"/>
              <a:t>:</a:t>
            </a:r>
          </a:p>
          <a:p>
            <a:r>
              <a:rPr kumimoji="1" lang="en-US" altLang="ja-JP" dirty="0" smtClean="0"/>
              <a:t>1. </a:t>
            </a:r>
            <a:r>
              <a:rPr kumimoji="1" lang="ja-JP" altLang="en-US" dirty="0" smtClean="0"/>
              <a:t>母平均は変化するべきではありません。</a:t>
            </a:r>
          </a:p>
          <a:p>
            <a:r>
              <a:rPr kumimoji="1" lang="en-US" altLang="ja-JP" dirty="0" smtClean="0"/>
              <a:t>2. </a:t>
            </a:r>
            <a:r>
              <a:rPr kumimoji="1" lang="ja-JP" altLang="en-US" dirty="0" smtClean="0"/>
              <a:t>一般に、個体数の多様性は増加するべきです。</a:t>
            </a:r>
          </a:p>
          <a:p>
            <a:endParaRPr kumimoji="1" lang="en-US" altLang="ja-JP" dirty="0" smtClean="0"/>
          </a:p>
          <a:p>
            <a:r>
              <a:rPr kumimoji="1" lang="en-US" altLang="ja-JP" dirty="0" smtClean="0"/>
              <a:t>Although not intuitive, the first postulation is desired.</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直感的ではありませんが、最初の前提条件は望まれています。</a:t>
            </a:r>
          </a:p>
          <a:p>
            <a:endParaRPr kumimoji="1" lang="en-US" altLang="ja-JP" dirty="0" smtClean="0"/>
          </a:p>
          <a:p>
            <a:r>
              <a:rPr kumimoji="1" lang="en-US" altLang="ja-JP" dirty="0" smtClean="0"/>
              <a:t>Since most crossover operators do not use any fitness information, there is no reason for a crossover operator to steer the search in any particular direction.</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ほとんどの交差オペレータが少しのフィットネス情報も使用しないので、交差オペレータが検索をどんな特定の方向にも導く理由が全くありません。</a:t>
            </a:r>
          </a:p>
          <a:p>
            <a:endParaRPr kumimoji="1" lang="en-US" altLang="ja-JP" dirty="0" smtClean="0"/>
          </a:p>
          <a:p>
            <a:r>
              <a:rPr kumimoji="1" lang="en-US" altLang="ja-JP" dirty="0" smtClean="0"/>
              <a:t>The best that a crossover operator can do is to keep the mean of the offspring population the same as that of the parent population and alter the population variance.</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交差オペレータが尽くすことができるベストは、子の母集団の平均を母集団のものと同じに保って、母分散を変更することです。</a:t>
            </a:r>
          </a:p>
          <a:p>
            <a:endParaRPr kumimoji="1" lang="en-US" altLang="ja-JP" dirty="0" smtClean="0"/>
          </a:p>
          <a:p>
            <a:r>
              <a:rPr kumimoji="1" lang="en-US" altLang="ja-JP" dirty="0" smtClean="0"/>
              <a:t>The second postulation also makes sense.</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また、</a:t>
            </a:r>
            <a:r>
              <a:rPr kumimoji="1" lang="en-US" altLang="ja-JP" dirty="0" smtClean="0"/>
              <a:t>2</a:t>
            </a:r>
            <a:r>
              <a:rPr kumimoji="1" lang="ja-JP" altLang="en-US" dirty="0" smtClean="0"/>
              <a:t>番目の前提条件は理解できます。</a:t>
            </a:r>
          </a:p>
          <a:p>
            <a:endParaRPr kumimoji="1" lang="en-US" altLang="ja-JP" dirty="0" smtClean="0"/>
          </a:p>
          <a:p>
            <a:r>
              <a:rPr kumimoji="1" lang="en-US" altLang="ja-JP" dirty="0" smtClean="0"/>
              <a:t>Since a selection operator reduces the population variance in general, if a crossover operator also reduces the population variance, the combined action may lead to a premature convergence.</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選択オペレータが一般に、母分散を減少させるので、また、交差オペレータが母分散を減少させるなら、共同作戦は早熟収束につながるかもしれません。</a:t>
            </a:r>
          </a:p>
          <a:p>
            <a:endParaRPr kumimoji="1" lang="en-US" altLang="ja-JP" dirty="0" smtClean="0"/>
          </a:p>
          <a:p>
            <a:r>
              <a:rPr kumimoji="1" lang="en-US" altLang="ja-JP" dirty="0" smtClean="0"/>
              <a:t>To counterbalance the reduction in population variance due to the selection operator, the crossover operator should increase the population variance in general.</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選択オペレータのため母分散の減少を相殺するために、交差オペレータは一般に、母分散を増加させるべきです。</a:t>
            </a:r>
          </a:p>
          <a:p>
            <a:endParaRPr kumimoji="1" lang="en-US" altLang="ja-JP" dirty="0" smtClean="0"/>
          </a:p>
          <a:p>
            <a:r>
              <a:rPr kumimoji="1" lang="en-US" altLang="ja-JP" dirty="0" smtClean="0"/>
              <a:t>Beyer and Deb (2000) gave arguments for an increase in population diversity for several types of objective functions.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Beyer</a:t>
            </a:r>
            <a:r>
              <a:rPr kumimoji="1" lang="ja-JP" altLang="en-US" dirty="0" smtClean="0"/>
              <a:t>と</a:t>
            </a:r>
            <a:r>
              <a:rPr kumimoji="1" lang="en-US" altLang="ja-JP" dirty="0" smtClean="0"/>
              <a:t>Deb(2000)</a:t>
            </a:r>
            <a:r>
              <a:rPr kumimoji="1" lang="ja-JP" altLang="en-US" dirty="0" smtClean="0"/>
              <a:t>はいくつかのタイプの目的関数のために個体数の多様性の増加のための議論を与えました。</a:t>
            </a:r>
          </a:p>
          <a:p>
            <a:endParaRPr kumimoji="1" lang="en-US" altLang="ja-JP" dirty="0" smtClean="0"/>
          </a:p>
          <a:p>
            <a:r>
              <a:rPr kumimoji="1" lang="en-US" altLang="ja-JP" dirty="0" smtClean="0"/>
              <a:t>In the light of the above two postulates, it will suffice to characterize a crossover operator with two factors: the shift in the population mean and the growth of population variance with generations.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上の</a:t>
            </a:r>
            <a:r>
              <a:rPr kumimoji="1" lang="en-US" altLang="ja-JP" dirty="0" smtClean="0"/>
              <a:t>2</a:t>
            </a:r>
            <a:r>
              <a:rPr kumimoji="1" lang="ja-JP" altLang="en-US" dirty="0" err="1" smtClean="0"/>
              <a:t>つの</a:t>
            </a:r>
            <a:r>
              <a:rPr kumimoji="1" lang="ja-JP" altLang="en-US" dirty="0" smtClean="0"/>
              <a:t>公理の見地から、</a:t>
            </a:r>
            <a:r>
              <a:rPr kumimoji="1" lang="en-US" altLang="ja-JP" dirty="0" smtClean="0"/>
              <a:t>2</a:t>
            </a:r>
            <a:r>
              <a:rPr kumimoji="1" lang="ja-JP" altLang="en-US" dirty="0" err="1" smtClean="0"/>
              <a:t>つの</a:t>
            </a:r>
            <a:r>
              <a:rPr kumimoji="1" lang="ja-JP" altLang="en-US" dirty="0" smtClean="0"/>
              <a:t>要素で交差オペレータについて描写するために十分でしょう</a:t>
            </a:r>
            <a:r>
              <a:rPr kumimoji="1" lang="en-US" altLang="ja-JP" dirty="0" smtClean="0"/>
              <a:t>: </a:t>
            </a:r>
            <a:r>
              <a:rPr kumimoji="1" lang="ja-JP" altLang="en-US" dirty="0" smtClean="0"/>
              <a:t>母平均におけるシフトと何世代もの母分散の成長。</a:t>
            </a:r>
          </a:p>
          <a:p>
            <a:endParaRPr kumimoji="1" lang="en-US" altLang="ja-JP" dirty="0" smtClean="0"/>
          </a:p>
          <a:p>
            <a:r>
              <a:rPr kumimoji="1" lang="en-US" altLang="ja-JP" dirty="0" smtClean="0"/>
              <a:t>The study calculated the population mean and variance under three real-parameter crossover operators in terms of their characteristic parameters.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研究は彼らの独特のパラメタに関して</a:t>
            </a:r>
            <a:r>
              <a:rPr kumimoji="1" lang="en-US" altLang="ja-JP" dirty="0" smtClean="0"/>
              <a:t>3</a:t>
            </a:r>
            <a:r>
              <a:rPr kumimoji="1" lang="ja-JP" altLang="en-US" dirty="0" smtClean="0"/>
              <a:t>人の実パラメーター交差オペレータの下で母平均と変化について計算しました。</a:t>
            </a:r>
          </a:p>
          <a:p>
            <a:endParaRPr kumimoji="1" lang="en-US" altLang="ja-JP" dirty="0" smtClean="0"/>
          </a:p>
          <a:p>
            <a:r>
              <a:rPr kumimoji="1" lang="en-US" altLang="ja-JP" dirty="0" smtClean="0"/>
              <a:t>By equating the variance growth of the SBX, BLX and FR operators, the investigators obtained four sets of characteristic parameter values (shown in Table 6) producing identical variance growth in a flat fitness landscape.</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SBX</a:t>
            </a:r>
            <a:r>
              <a:rPr kumimoji="1" lang="ja-JP" altLang="en-US" dirty="0" err="1" smtClean="0"/>
              <a:t>、</a:t>
            </a:r>
            <a:r>
              <a:rPr kumimoji="1" lang="en-US" altLang="ja-JP" dirty="0" smtClean="0"/>
              <a:t>BLX</a:t>
            </a:r>
            <a:r>
              <a:rPr kumimoji="1" lang="ja-JP" altLang="en-US" dirty="0" err="1" smtClean="0"/>
              <a:t>、</a:t>
            </a:r>
            <a:r>
              <a:rPr kumimoji="1" lang="ja-JP" altLang="en-US" dirty="0" smtClean="0"/>
              <a:t>および</a:t>
            </a:r>
            <a:r>
              <a:rPr kumimoji="1" lang="en-US" altLang="ja-JP" dirty="0" smtClean="0"/>
              <a:t>FR</a:t>
            </a:r>
            <a:r>
              <a:rPr kumimoji="1" lang="ja-JP" altLang="en-US" dirty="0" smtClean="0"/>
              <a:t>オペレータの変化の成長を等しくすることによって、捜査官は平坦なフィットネス風景における同じ変化の成長を発生させながら、</a:t>
            </a:r>
            <a:r>
              <a:rPr kumimoji="1" lang="en-US" altLang="ja-JP" dirty="0" smtClean="0"/>
              <a:t>4</a:t>
            </a:r>
            <a:r>
              <a:rPr kumimoji="1" lang="ja-JP" altLang="en-US" dirty="0" smtClean="0"/>
              <a:t>セットの独特のパラメタ値</a:t>
            </a:r>
            <a:r>
              <a:rPr kumimoji="1" lang="en-US" altLang="ja-JP" dirty="0" smtClean="0"/>
              <a:t>(Table6</a:t>
            </a:r>
            <a:r>
              <a:rPr kumimoji="1" lang="ja-JP" altLang="en-US" dirty="0" smtClean="0"/>
              <a:t>では、目立つ</a:t>
            </a:r>
            <a:r>
              <a:rPr kumimoji="1" lang="en-US" altLang="ja-JP" dirty="0" smtClean="0"/>
              <a:t>)</a:t>
            </a:r>
            <a:r>
              <a:rPr kumimoji="1" lang="ja-JP" altLang="en-US" dirty="0" smtClean="0"/>
              <a:t>を得ました。</a:t>
            </a:r>
          </a:p>
          <a:p>
            <a:endParaRPr kumimoji="1" lang="en-US" altLang="ja-JP" dirty="0" smtClean="0"/>
          </a:p>
          <a:p>
            <a:r>
              <a:rPr kumimoji="1" lang="en-US" altLang="ja-JP" dirty="0" smtClean="0"/>
              <a:t>This means that on a flat fitness landscape, a GA with SBX-2, BLX-0.662, FR-1.095 will have similar performances.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これは、平坦なフィットネス風景、</a:t>
            </a:r>
            <a:r>
              <a:rPr kumimoji="1" lang="en-US" altLang="ja-JP" dirty="0" smtClean="0"/>
              <a:t>SBX-2</a:t>
            </a:r>
            <a:r>
              <a:rPr kumimoji="1" lang="ja-JP" altLang="en-US" dirty="0" smtClean="0"/>
              <a:t>と</a:t>
            </a:r>
            <a:r>
              <a:rPr kumimoji="1" lang="en-US" altLang="ja-JP" dirty="0" smtClean="0"/>
              <a:t>GA</a:t>
            </a:r>
            <a:r>
              <a:rPr kumimoji="1" lang="ja-JP" altLang="en-US" dirty="0" err="1" smtClean="0"/>
              <a:t>、</a:t>
            </a:r>
            <a:r>
              <a:rPr kumimoji="1" lang="en-US" altLang="ja-JP" dirty="0" smtClean="0"/>
              <a:t>BLX-0.662</a:t>
            </a:r>
            <a:r>
              <a:rPr kumimoji="1" lang="ja-JP" altLang="en-US" dirty="0" smtClean="0"/>
              <a:t>では、</a:t>
            </a:r>
            <a:r>
              <a:rPr kumimoji="1" lang="en-US" altLang="ja-JP" dirty="0" smtClean="0"/>
              <a:t>FR-1.095</a:t>
            </a:r>
            <a:r>
              <a:rPr kumimoji="1" lang="ja-JP" altLang="en-US" dirty="0" smtClean="0"/>
              <a:t>が同様の性能を持つことを意味します。</a:t>
            </a:r>
          </a:p>
          <a:p>
            <a:endParaRPr kumimoji="1" lang="en-US" altLang="ja-JP" dirty="0" smtClean="0"/>
          </a:p>
          <a:p>
            <a:r>
              <a:rPr kumimoji="1" lang="en-US" altLang="ja-JP" dirty="0" smtClean="0"/>
              <a:t>Although in other fitness functions, these parameters values may not produce exactly the same performance, the above argument suggests that there exist characteristic parameter values which will make these crossover operators equivalent.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他の適合度関数では、これらのパラメタ値はまさに同じ性能を製作しないかもしれませんが、上の議論は、これらの交差オペレータを同等にする独特のパラメタ値が、存在するのを示します。</a:t>
            </a:r>
          </a:p>
          <a:p>
            <a:endParaRPr kumimoji="1" lang="en-US" altLang="ja-JP" dirty="0" smtClean="0"/>
          </a:p>
          <a:p>
            <a:r>
              <a:rPr kumimoji="1" lang="en-US" altLang="ja-JP" dirty="0" smtClean="0"/>
              <a:t>In other words, all of the mean-preserving crossover operators can be expected to show similar behavior for certain characteristic parameter settings of each operator.</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言い換えれば、平均を保存している交差オペレータのすべてがそれぞれのオペレータのある独特のパラメタ設定のための同様の振舞いを示すと予想できます。</a:t>
            </a:r>
          </a:p>
          <a:p>
            <a:endParaRPr kumimoji="1" lang="en-US" altLang="ja-JP" dirty="0" smtClean="0"/>
          </a:p>
          <a:p>
            <a:r>
              <a:rPr kumimoji="1" lang="en-US" altLang="ja-JP" dirty="0" smtClean="0"/>
              <a:t>However, the generic FCB crossover operator and the unfair average crossover operator discussed above do not preserve the population mean.</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しかしながら、一般的な</a:t>
            </a:r>
            <a:r>
              <a:rPr kumimoji="1" lang="en-US" altLang="ja-JP" dirty="0" smtClean="0"/>
              <a:t>FCB</a:t>
            </a:r>
            <a:r>
              <a:rPr kumimoji="1" lang="ja-JP" altLang="en-US" dirty="0" smtClean="0"/>
              <a:t>交差オペレータと上で議論した不公平な普通の交差オペレータは、母平均を保存しません。</a:t>
            </a:r>
          </a:p>
          <a:p>
            <a:endParaRPr kumimoji="1" lang="en-US" altLang="ja-JP" dirty="0" smtClean="0"/>
          </a:p>
          <a:p>
            <a:r>
              <a:rPr kumimoji="1" lang="en-US" altLang="ja-JP" dirty="0" smtClean="0"/>
              <a:t>There may be a difference in performance of GAs with these crossover operators with GAs with mean-preserving crossover operators.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平均を保存している交差オペレータがいる</a:t>
            </a:r>
            <a:r>
              <a:rPr kumimoji="1" lang="en-US" altLang="ja-JP" dirty="0" smtClean="0"/>
              <a:t>GAs</a:t>
            </a:r>
            <a:r>
              <a:rPr kumimoji="1" lang="ja-JP" altLang="en-US" dirty="0" smtClean="0"/>
              <a:t>のこれらの交差オペレータとの</a:t>
            </a:r>
            <a:r>
              <a:rPr kumimoji="1" lang="en-US" altLang="ja-JP" dirty="0" smtClean="0"/>
              <a:t>GAs</a:t>
            </a:r>
            <a:r>
              <a:rPr kumimoji="1" lang="ja-JP" altLang="en-US" dirty="0" smtClean="0"/>
              <a:t>の性能の違いがあるかもしれません。</a:t>
            </a:r>
          </a:p>
          <a:p>
            <a:endParaRPr kumimoji="1" lang="en-US" altLang="ja-JP" dirty="0" smtClean="0"/>
          </a:p>
          <a:p>
            <a:r>
              <a:rPr kumimoji="1" lang="en-US" altLang="ja-JP" dirty="0" smtClean="0"/>
              <a:t>Its is mentioned earlier that the motivation for using a crossover operator which does not preserve the mean of the parent population in the created offspring population is weak.</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それ、作成された子の母集団における、母集団の平均を保存しない交差オペレータを使用することに関する動機が弱いのは、より早く言及されています。</a:t>
            </a:r>
          </a:p>
          <a:p>
            <a:endParaRPr kumimoji="1" lang="en-US" altLang="ja-JP" dirty="0" smtClean="0"/>
          </a:p>
          <a:p>
            <a:r>
              <a:rPr kumimoji="1" lang="en-US" altLang="ja-JP" dirty="0" smtClean="0"/>
              <a:t> Since real-parameter crossover operators directly manipulate two or more real numbers to create one or more real numbers as offspring, one may wonder whether there is a special need for using another mutation operator.</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実パラメーター交差オペレータが子として</a:t>
            </a:r>
            <a:r>
              <a:rPr kumimoji="1" lang="en-US" altLang="ja-JP" dirty="0" smtClean="0"/>
              <a:t>1</a:t>
            </a:r>
            <a:r>
              <a:rPr kumimoji="1" lang="ja-JP" altLang="en-US" dirty="0" smtClean="0"/>
              <a:t>つ以上の実数を作成するために直接</a:t>
            </a:r>
            <a:r>
              <a:rPr kumimoji="1" lang="en-US" altLang="ja-JP" dirty="0" smtClean="0"/>
              <a:t>2</a:t>
            </a:r>
            <a:r>
              <a:rPr kumimoji="1" lang="ja-JP" altLang="en-US" dirty="0" smtClean="0"/>
              <a:t>つ以上の実数を操るので、別の変異オペレータを使用する特別な必要があるかどうかと思うかもしれません。</a:t>
            </a:r>
          </a:p>
          <a:p>
            <a:endParaRPr kumimoji="1" lang="en-US" altLang="ja-JP" dirty="0" smtClean="0"/>
          </a:p>
          <a:p>
            <a:r>
              <a:rPr kumimoji="1" lang="en-US" altLang="ja-JP" dirty="0" smtClean="0"/>
              <a:t>The confusion arises because both operators seem to be doing the same task, i.e. perturb every solution in the parent population to create a new population.</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両方のオペレータが、同じタスクをしているように思えるので、混乱は起こります、すなわち、母集団におけるあらゆる解決策を混乱させて、新しい人口を作成してください。</a:t>
            </a:r>
          </a:p>
          <a:p>
            <a:endParaRPr kumimoji="1" lang="en-US" altLang="ja-JP" dirty="0" smtClean="0"/>
          </a:p>
          <a:p>
            <a:r>
              <a:rPr kumimoji="1" lang="en-US" altLang="ja-JP" dirty="0" smtClean="0"/>
              <a:t>The distinction among operators lies in the extent of perturbation allowed in each operator.</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オペレータの中の区別が各オペレータに許容された摂動の範囲にあります。</a:t>
            </a:r>
          </a:p>
          <a:p>
            <a:endParaRPr kumimoji="1" lang="en-US" altLang="ja-JP" dirty="0" smtClean="0"/>
          </a:p>
          <a:p>
            <a:r>
              <a:rPr kumimoji="1" lang="en-US" altLang="ja-JP" dirty="0" smtClean="0"/>
              <a:t>Although debatable, this author believes the distinction between a crossover and a mutation operator lies mainly in the number of parent solutions used in the perturbation process.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論争の余地がありますが、この作者は、主に摂動の過程で使用される親解決策の数には横断歩道と変異オペレータの区別があると信じています。</a:t>
            </a:r>
          </a:p>
          <a:p>
            <a:endParaRPr kumimoji="1" lang="en-US" altLang="ja-JP" dirty="0" smtClean="0"/>
          </a:p>
          <a:p>
            <a:r>
              <a:rPr kumimoji="1" lang="en-US" altLang="ja-JP" dirty="0" smtClean="0"/>
              <a:t>If only one parent solution is used, it should be called a mutation operation.</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片方の親解決策だけが使用されているなら、それは変異操作と呼ばれるべきです。</a:t>
            </a:r>
          </a:p>
          <a:p>
            <a:endParaRPr kumimoji="1" lang="en-US" altLang="ja-JP" dirty="0" smtClean="0"/>
          </a:p>
          <a:p>
            <a:r>
              <a:rPr kumimoji="1" lang="en-US" altLang="ja-JP" dirty="0" smtClean="0"/>
              <a:t>With only one parent, a range of perturbations must be predefined.</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片方の親だけと共に、さまざまな摂動を事前に定義しなければなりません。</a:t>
            </a:r>
          </a:p>
          <a:p>
            <a:endParaRPr kumimoji="1" lang="en-US" altLang="ja-JP" dirty="0" smtClean="0"/>
          </a:p>
          <a:p>
            <a:r>
              <a:rPr kumimoji="1" lang="en-US" altLang="ja-JP" dirty="0" smtClean="0"/>
              <a:t>However, if more than one parent solution is used in the perturbation process, the range of perturbation may be adaptive and can be determined from the diversity of the parents on the fly.</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しかしながら、</a:t>
            </a:r>
            <a:r>
              <a:rPr kumimoji="1" lang="en-US" altLang="ja-JP" dirty="0" smtClean="0"/>
              <a:t>1</a:t>
            </a:r>
            <a:r>
              <a:rPr kumimoji="1" lang="ja-JP" altLang="en-US" dirty="0" smtClean="0"/>
              <a:t>つ以上の親解決策が摂動の過程で使用されるなら、摂動の範囲は、適応型であるかもしれなく、進行中の両親の多様性から決定できます。</a:t>
            </a:r>
          </a:p>
          <a:p>
            <a:endParaRPr kumimoji="1" lang="en-US" altLang="ja-JP" dirty="0" smtClean="0"/>
          </a:p>
          <a:p>
            <a:r>
              <a:rPr kumimoji="1" lang="en-US" altLang="ja-JP" dirty="0" smtClean="0"/>
              <a:t>If the diversity in participating parents is large, the crossover can create offspring which are also diverse with respect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参加している両親の多様性が大きいなら、横断歩道は子を創造できます</a:t>
            </a:r>
            <a:r>
              <a:rPr kumimoji="1" lang="en-US" altLang="ja-JP" dirty="0" smtClean="0"/>
              <a:t>(</a:t>
            </a:r>
            <a:r>
              <a:rPr kumimoji="1" lang="ja-JP" altLang="en-US" dirty="0" smtClean="0"/>
              <a:t>また、お互いに関してさまざまです</a:t>
            </a:r>
            <a:r>
              <a:rPr kumimoji="1" lang="en-US" altLang="ja-JP" dirty="0" smtClean="0"/>
              <a:t>)</a:t>
            </a:r>
            <a:r>
              <a:rPr kumimoji="1" lang="ja-JP" altLang="en-US" dirty="0" err="1" smtClean="0"/>
              <a:t>。</a:t>
            </a:r>
            <a:endParaRPr kumimoji="1" lang="ja-JP" altLang="en-US" dirty="0" smtClean="0"/>
          </a:p>
          <a:p>
            <a:endParaRPr kumimoji="1" lang="en-US" altLang="ja-JP" dirty="0" smtClean="0"/>
          </a:p>
          <a:p>
            <a:r>
              <a:rPr kumimoji="1" lang="en-US" altLang="ja-JP" dirty="0" smtClean="0"/>
              <a:t>Thus, with a crossover operator, it is possible to achieve adaptively large or small perturbations without any predefined setting of the range of perturbation.</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したがって、交差オペレータでは、摂動の範囲の少しも事前に定義された設定なしで適応型に大きいか小さい摂動を達成するのは、可能です。</a:t>
            </a:r>
          </a:p>
          <a:p>
            <a:endParaRPr kumimoji="1" lang="en-US" altLang="ja-JP" dirty="0" smtClean="0"/>
          </a:p>
          <a:p>
            <a:r>
              <a:rPr kumimoji="1" lang="en-US" altLang="ja-JP" dirty="0" smtClean="0"/>
              <a:t>As in the binary-coded GA a mutation is meant to have a local perturbation, in real-parameter GAs a local perturbation in a predefined manner can also be useful in maintaining diversity in a population.</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変異には、バイナリでコード化された</a:t>
            </a:r>
            <a:r>
              <a:rPr kumimoji="1" lang="en-US" altLang="ja-JP" dirty="0" smtClean="0"/>
              <a:t>GA</a:t>
            </a:r>
            <a:r>
              <a:rPr kumimoji="1" lang="ja-JP" altLang="en-US" dirty="0" smtClean="0"/>
              <a:t>のように、局所摂動があることになっています、支持するまた事前に定義された方法における局所摂動も人口における多様性であることを役に立つ場合がある実パラメーター</a:t>
            </a:r>
            <a:r>
              <a:rPr kumimoji="1" lang="en-US" altLang="ja-JP" dirty="0" smtClean="0"/>
              <a:t>GAs</a:t>
            </a:r>
            <a:r>
              <a:rPr kumimoji="1" lang="ja-JP" altLang="en-US" dirty="0" smtClean="0"/>
              <a:t>で。</a:t>
            </a:r>
          </a:p>
          <a:p>
            <a:endParaRPr kumimoji="1" lang="en-US" altLang="ja-JP" dirty="0" smtClean="0"/>
          </a:p>
          <a:p>
            <a:r>
              <a:rPr kumimoji="1" lang="en-US" altLang="ja-JP" dirty="0" smtClean="0"/>
              <a:t>In the following, we will mention some of the most commonly used real-parameter mutation operators.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以下では、私たちは、大部分のいくつかが一般的に実パラメーター変異オペレータを使用したと言及するつもりです。</a:t>
            </a:r>
            <a:endParaRPr kumimoji="1" lang="ja-JP" altLang="en-US" dirty="0"/>
          </a:p>
        </p:txBody>
      </p:sp>
      <p:sp>
        <p:nvSpPr>
          <p:cNvPr id="4" name="スライド番号プレースホルダ 3"/>
          <p:cNvSpPr>
            <a:spLocks noGrp="1"/>
          </p:cNvSpPr>
          <p:nvPr>
            <p:ph type="sldNum" sz="quarter" idx="10"/>
          </p:nvPr>
        </p:nvSpPr>
        <p:spPr/>
        <p:txBody>
          <a:bodyPr/>
          <a:lstStyle/>
          <a:p>
            <a:fld id="{A75649F5-6CBC-483E-84EC-53070B21AF7F}" type="slidenum">
              <a:rPr kumimoji="1" lang="ja-JP" altLang="en-US" smtClean="0"/>
              <a:pPr/>
              <a:t>17</a:t>
            </a:fld>
            <a:endParaRPr kumimoji="1"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25000" lnSpcReduction="20000"/>
          </a:bodyPr>
          <a:lstStyle/>
          <a:p>
            <a:endParaRPr kumimoji="1" lang="en-US" altLang="ja-JP" dirty="0" smtClean="0"/>
          </a:p>
          <a:p>
            <a:r>
              <a:rPr kumimoji="1" lang="en-US" altLang="ja-JP" dirty="0" smtClean="0"/>
              <a:t>Such a balance between the reduction and enhancement of population diversity will allow a GA to have an adequate search property.</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個体数の多様性の減少と増進の間のそのようなバランスで、</a:t>
            </a:r>
            <a:r>
              <a:rPr kumimoji="1" lang="en-US" altLang="ja-JP" dirty="0" smtClean="0"/>
              <a:t>GA</a:t>
            </a:r>
            <a:r>
              <a:rPr kumimoji="1" lang="ja-JP" altLang="en-US" dirty="0" smtClean="0"/>
              <a:t>は適切な検索の特性を持つことができるでしょう。</a:t>
            </a:r>
          </a:p>
          <a:p>
            <a:endParaRPr kumimoji="1" lang="en-US" altLang="ja-JP" dirty="0" smtClean="0"/>
          </a:p>
          <a:p>
            <a:r>
              <a:rPr kumimoji="1" lang="en-US" altLang="ja-JP" dirty="0" smtClean="0"/>
              <a:t>It is important to highlight that a balance between exploitation and exploration is also achieved from the characteristic time of each operator for binary GAs (refer to page 100).</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強調するために、また、開発と探検の間のバランスがバイナリ</a:t>
            </a:r>
            <a:r>
              <a:rPr kumimoji="1" lang="en-US" altLang="ja-JP" dirty="0" smtClean="0"/>
              <a:t>GAs</a:t>
            </a:r>
            <a:r>
              <a:rPr kumimoji="1" lang="ja-JP" altLang="en-US" dirty="0" smtClean="0"/>
              <a:t>のためにそれぞれのオペレータの特性時間から獲得されるのは</a:t>
            </a:r>
            <a:r>
              <a:rPr kumimoji="1" lang="en-US" altLang="ja-JP" dirty="0" smtClean="0"/>
              <a:t>(100</a:t>
            </a:r>
            <a:r>
              <a:rPr kumimoji="1" lang="ja-JP" altLang="en-US" dirty="0" smtClean="0"/>
              <a:t>ページを参照してください</a:t>
            </a:r>
            <a:r>
              <a:rPr kumimoji="1" lang="en-US" altLang="ja-JP" dirty="0" smtClean="0"/>
              <a:t>)</a:t>
            </a:r>
            <a:r>
              <a:rPr kumimoji="1" lang="ja-JP" altLang="en-US" dirty="0" err="1" smtClean="0"/>
              <a:t>、</a:t>
            </a:r>
            <a:r>
              <a:rPr kumimoji="1" lang="ja-JP" altLang="en-US" dirty="0" smtClean="0"/>
              <a:t>重要です。</a:t>
            </a:r>
          </a:p>
          <a:p>
            <a:endParaRPr kumimoji="1" lang="en-US" altLang="ja-JP" dirty="0" smtClean="0"/>
          </a:p>
          <a:p>
            <a:r>
              <a:rPr kumimoji="1" lang="en-US" altLang="ja-JP" dirty="0" smtClean="0"/>
              <a:t>Based on these arguments, two postulations have been recently suggested (Beyer and Deb, 2000).</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これらの議論に基づいて、</a:t>
            </a:r>
            <a:r>
              <a:rPr kumimoji="1" lang="en-US" altLang="ja-JP" dirty="0" smtClean="0"/>
              <a:t>2</a:t>
            </a:r>
            <a:r>
              <a:rPr kumimoji="1" lang="ja-JP" altLang="en-US" dirty="0" err="1" smtClean="0"/>
              <a:t>つの</a:t>
            </a:r>
            <a:r>
              <a:rPr kumimoji="1" lang="ja-JP" altLang="en-US" dirty="0" smtClean="0"/>
              <a:t>前提条件が最近、示されました</a:t>
            </a:r>
            <a:r>
              <a:rPr kumimoji="1" lang="en-US" altLang="ja-JP" dirty="0" smtClean="0"/>
              <a:t>(Beyer</a:t>
            </a:r>
            <a:r>
              <a:rPr kumimoji="1" lang="ja-JP" altLang="en-US" dirty="0" smtClean="0"/>
              <a:t>と</a:t>
            </a:r>
            <a:r>
              <a:rPr kumimoji="1" lang="en-US" altLang="ja-JP" dirty="0" smtClean="0"/>
              <a:t>Deb</a:t>
            </a:r>
            <a:r>
              <a:rPr kumimoji="1" lang="ja-JP" altLang="en-US" dirty="0" err="1" smtClean="0"/>
              <a:t>、</a:t>
            </a:r>
            <a:r>
              <a:rPr kumimoji="1" lang="en-US" altLang="ja-JP" dirty="0" smtClean="0"/>
              <a:t>2000)</a:t>
            </a:r>
            <a:r>
              <a:rPr kumimoji="1" lang="ja-JP" altLang="en-US" dirty="0" err="1" smtClean="0"/>
              <a:t>。</a:t>
            </a:r>
            <a:endParaRPr kumimoji="1" lang="ja-JP" altLang="en-US" dirty="0" smtClean="0"/>
          </a:p>
          <a:p>
            <a:endParaRPr kumimoji="1" lang="en-US" altLang="ja-JP" dirty="0" smtClean="0"/>
          </a:p>
          <a:p>
            <a:r>
              <a:rPr kumimoji="1" lang="en-US" altLang="ja-JP" dirty="0" smtClean="0"/>
              <a:t>Under a crossover operator:</a:t>
            </a:r>
          </a:p>
          <a:p>
            <a:r>
              <a:rPr kumimoji="1" lang="en-US" altLang="ja-JP" dirty="0" smtClean="0"/>
              <a:t>1. the population mean should not change;</a:t>
            </a:r>
          </a:p>
          <a:p>
            <a:r>
              <a:rPr kumimoji="1" lang="en-US" altLang="ja-JP" dirty="0" smtClean="0"/>
              <a:t>2. the population diversity should increase, in general.</a:t>
            </a:r>
          </a:p>
          <a:p>
            <a:r>
              <a:rPr kumimoji="1" lang="ja-JP" altLang="en-US" dirty="0" smtClean="0"/>
              <a:t>交差オペレータの下で</a:t>
            </a:r>
            <a:r>
              <a:rPr kumimoji="1" lang="en-US" altLang="ja-JP" dirty="0" smtClean="0"/>
              <a:t>:</a:t>
            </a:r>
          </a:p>
          <a:p>
            <a:r>
              <a:rPr kumimoji="1" lang="en-US" altLang="ja-JP" dirty="0" smtClean="0"/>
              <a:t>1. </a:t>
            </a:r>
            <a:r>
              <a:rPr kumimoji="1" lang="ja-JP" altLang="en-US" dirty="0" smtClean="0"/>
              <a:t>母平均は変化するべきではありません。</a:t>
            </a:r>
          </a:p>
          <a:p>
            <a:r>
              <a:rPr kumimoji="1" lang="en-US" altLang="ja-JP" dirty="0" smtClean="0"/>
              <a:t>2. </a:t>
            </a:r>
            <a:r>
              <a:rPr kumimoji="1" lang="ja-JP" altLang="en-US" dirty="0" smtClean="0"/>
              <a:t>一般に、個体数の多様性は増加するべきです。</a:t>
            </a:r>
          </a:p>
          <a:p>
            <a:endParaRPr kumimoji="1" lang="en-US" altLang="ja-JP" dirty="0" smtClean="0"/>
          </a:p>
          <a:p>
            <a:r>
              <a:rPr kumimoji="1" lang="en-US" altLang="ja-JP" dirty="0" smtClean="0"/>
              <a:t>Although not intuitive, the first postulation is desired.</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直感的ではありませんが、最初の前提条件は望まれています。</a:t>
            </a:r>
          </a:p>
          <a:p>
            <a:endParaRPr kumimoji="1" lang="en-US" altLang="ja-JP" dirty="0" smtClean="0"/>
          </a:p>
          <a:p>
            <a:r>
              <a:rPr kumimoji="1" lang="en-US" altLang="ja-JP" dirty="0" smtClean="0"/>
              <a:t>Since most crossover operators do not use any fitness information, there is no reason for a crossover operator to steer the search in any particular direction.</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ほとんどの交差オペレータが少しのフィットネス情報も使用しないので、交差オペレータが検索をどんな特定の方向にも導く理由が全くありません。</a:t>
            </a:r>
          </a:p>
          <a:p>
            <a:endParaRPr kumimoji="1" lang="en-US" altLang="ja-JP" dirty="0" smtClean="0"/>
          </a:p>
          <a:p>
            <a:r>
              <a:rPr kumimoji="1" lang="en-US" altLang="ja-JP" dirty="0" smtClean="0"/>
              <a:t>The best that a crossover operator can do is to keep the mean of the offspring population the same as that of the parent population and alter the population variance.</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交差オペレータが尽くすことができるベストは、子の母集団の平均を母集団のものと同じに保って、母分散を変更することです。</a:t>
            </a:r>
          </a:p>
          <a:p>
            <a:endParaRPr kumimoji="1" lang="en-US" altLang="ja-JP" dirty="0" smtClean="0"/>
          </a:p>
          <a:p>
            <a:r>
              <a:rPr kumimoji="1" lang="en-US" altLang="ja-JP" dirty="0" smtClean="0"/>
              <a:t>The second postulation also makes sense.</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また、</a:t>
            </a:r>
            <a:r>
              <a:rPr kumimoji="1" lang="en-US" altLang="ja-JP" dirty="0" smtClean="0"/>
              <a:t>2</a:t>
            </a:r>
            <a:r>
              <a:rPr kumimoji="1" lang="ja-JP" altLang="en-US" dirty="0" smtClean="0"/>
              <a:t>番目の前提条件は理解できます。</a:t>
            </a:r>
          </a:p>
          <a:p>
            <a:endParaRPr kumimoji="1" lang="en-US" altLang="ja-JP" dirty="0" smtClean="0"/>
          </a:p>
          <a:p>
            <a:r>
              <a:rPr kumimoji="1" lang="en-US" altLang="ja-JP" dirty="0" smtClean="0"/>
              <a:t>Since a selection operator reduces the population variance in general, if a crossover operator also reduces the population variance, the combined action may lead to a premature convergence.</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選択オペレータが一般に、母分散を減少させるので、また、交差オペレータが母分散を減少させるなら、共同作戦は早熟収束につながるかもしれません。</a:t>
            </a:r>
          </a:p>
          <a:p>
            <a:endParaRPr kumimoji="1" lang="en-US" altLang="ja-JP" dirty="0" smtClean="0"/>
          </a:p>
          <a:p>
            <a:r>
              <a:rPr kumimoji="1" lang="en-US" altLang="ja-JP" dirty="0" smtClean="0"/>
              <a:t>To counterbalance the reduction in population variance due to the selection operator, the crossover operator should increase the population variance in general.</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選択オペレータのため母分散の減少を相殺するために、交差オペレータは一般に、母分散を増加させるべきです。</a:t>
            </a:r>
          </a:p>
          <a:p>
            <a:endParaRPr kumimoji="1" lang="en-US" altLang="ja-JP" dirty="0" smtClean="0"/>
          </a:p>
          <a:p>
            <a:r>
              <a:rPr kumimoji="1" lang="en-US" altLang="ja-JP" dirty="0" smtClean="0"/>
              <a:t>Beyer and Deb (2000) gave arguments for an increase in population diversity for several types of objective functions.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Beyer</a:t>
            </a:r>
            <a:r>
              <a:rPr kumimoji="1" lang="ja-JP" altLang="en-US" dirty="0" smtClean="0"/>
              <a:t>と</a:t>
            </a:r>
            <a:r>
              <a:rPr kumimoji="1" lang="en-US" altLang="ja-JP" dirty="0" smtClean="0"/>
              <a:t>Deb(2000)</a:t>
            </a:r>
            <a:r>
              <a:rPr kumimoji="1" lang="ja-JP" altLang="en-US" dirty="0" smtClean="0"/>
              <a:t>はいくつかのタイプの目的関数のために個体数の多様性の増加のための議論を与えました。</a:t>
            </a:r>
          </a:p>
          <a:p>
            <a:endParaRPr kumimoji="1" lang="en-US" altLang="ja-JP" dirty="0" smtClean="0"/>
          </a:p>
          <a:p>
            <a:r>
              <a:rPr kumimoji="1" lang="en-US" altLang="ja-JP" dirty="0" smtClean="0"/>
              <a:t>In the light of the above two postulates, it will suffice to characterize a crossover operator with two factors: the shift in the population mean and the growth of population variance with generations.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上の</a:t>
            </a:r>
            <a:r>
              <a:rPr kumimoji="1" lang="en-US" altLang="ja-JP" dirty="0" smtClean="0"/>
              <a:t>2</a:t>
            </a:r>
            <a:r>
              <a:rPr kumimoji="1" lang="ja-JP" altLang="en-US" dirty="0" err="1" smtClean="0"/>
              <a:t>つの</a:t>
            </a:r>
            <a:r>
              <a:rPr kumimoji="1" lang="ja-JP" altLang="en-US" dirty="0" smtClean="0"/>
              <a:t>公理の見地から、</a:t>
            </a:r>
            <a:r>
              <a:rPr kumimoji="1" lang="en-US" altLang="ja-JP" dirty="0" smtClean="0"/>
              <a:t>2</a:t>
            </a:r>
            <a:r>
              <a:rPr kumimoji="1" lang="ja-JP" altLang="en-US" dirty="0" err="1" smtClean="0"/>
              <a:t>つの</a:t>
            </a:r>
            <a:r>
              <a:rPr kumimoji="1" lang="ja-JP" altLang="en-US" dirty="0" smtClean="0"/>
              <a:t>要素で交差オペレータについて描写するために十分でしょう</a:t>
            </a:r>
            <a:r>
              <a:rPr kumimoji="1" lang="en-US" altLang="ja-JP" dirty="0" smtClean="0"/>
              <a:t>: </a:t>
            </a:r>
            <a:r>
              <a:rPr kumimoji="1" lang="ja-JP" altLang="en-US" dirty="0" smtClean="0"/>
              <a:t>母平均におけるシフトと何世代もの母分散の成長。</a:t>
            </a:r>
          </a:p>
          <a:p>
            <a:endParaRPr kumimoji="1" lang="en-US" altLang="ja-JP" dirty="0" smtClean="0"/>
          </a:p>
          <a:p>
            <a:r>
              <a:rPr kumimoji="1" lang="en-US" altLang="ja-JP" dirty="0" smtClean="0"/>
              <a:t>The study calculated the population mean and variance under three real-parameter crossover operators in terms of their characteristic parameters.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研究は彼らの独特のパラメタに関して</a:t>
            </a:r>
            <a:r>
              <a:rPr kumimoji="1" lang="en-US" altLang="ja-JP" dirty="0" smtClean="0"/>
              <a:t>3</a:t>
            </a:r>
            <a:r>
              <a:rPr kumimoji="1" lang="ja-JP" altLang="en-US" dirty="0" smtClean="0"/>
              <a:t>人の実パラメーター交差オペレータの下で母平均と変化について計算しました。</a:t>
            </a:r>
          </a:p>
          <a:p>
            <a:endParaRPr kumimoji="1" lang="en-US" altLang="ja-JP" dirty="0" smtClean="0"/>
          </a:p>
          <a:p>
            <a:r>
              <a:rPr kumimoji="1" lang="en-US" altLang="ja-JP" dirty="0" smtClean="0"/>
              <a:t>By equating the variance growth of the SBX, BLX and FR operators, the investigators obtained four sets of characteristic parameter values (shown in Table 6) producing identical variance growth in a flat fitness landscape.</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SBX</a:t>
            </a:r>
            <a:r>
              <a:rPr kumimoji="1" lang="ja-JP" altLang="en-US" dirty="0" err="1" smtClean="0"/>
              <a:t>、</a:t>
            </a:r>
            <a:r>
              <a:rPr kumimoji="1" lang="en-US" altLang="ja-JP" dirty="0" smtClean="0"/>
              <a:t>BLX</a:t>
            </a:r>
            <a:r>
              <a:rPr kumimoji="1" lang="ja-JP" altLang="en-US" dirty="0" err="1" smtClean="0"/>
              <a:t>、</a:t>
            </a:r>
            <a:r>
              <a:rPr kumimoji="1" lang="ja-JP" altLang="en-US" dirty="0" smtClean="0"/>
              <a:t>および</a:t>
            </a:r>
            <a:r>
              <a:rPr kumimoji="1" lang="en-US" altLang="ja-JP" dirty="0" smtClean="0"/>
              <a:t>FR</a:t>
            </a:r>
            <a:r>
              <a:rPr kumimoji="1" lang="ja-JP" altLang="en-US" dirty="0" smtClean="0"/>
              <a:t>オペレータの変化の成長を等しくすることによって、捜査官は平坦なフィットネス風景における同じ変化の成長を発生させながら、</a:t>
            </a:r>
            <a:r>
              <a:rPr kumimoji="1" lang="en-US" altLang="ja-JP" dirty="0" smtClean="0"/>
              <a:t>4</a:t>
            </a:r>
            <a:r>
              <a:rPr kumimoji="1" lang="ja-JP" altLang="en-US" dirty="0" smtClean="0"/>
              <a:t>セットの独特のパラメタ値</a:t>
            </a:r>
            <a:r>
              <a:rPr kumimoji="1" lang="en-US" altLang="ja-JP" dirty="0" smtClean="0"/>
              <a:t>(Table6</a:t>
            </a:r>
            <a:r>
              <a:rPr kumimoji="1" lang="ja-JP" altLang="en-US" dirty="0" smtClean="0"/>
              <a:t>では、目立つ</a:t>
            </a:r>
            <a:r>
              <a:rPr kumimoji="1" lang="en-US" altLang="ja-JP" dirty="0" smtClean="0"/>
              <a:t>)</a:t>
            </a:r>
            <a:r>
              <a:rPr kumimoji="1" lang="ja-JP" altLang="en-US" dirty="0" smtClean="0"/>
              <a:t>を得ました。</a:t>
            </a:r>
          </a:p>
          <a:p>
            <a:endParaRPr kumimoji="1" lang="en-US" altLang="ja-JP" dirty="0" smtClean="0"/>
          </a:p>
          <a:p>
            <a:r>
              <a:rPr kumimoji="1" lang="en-US" altLang="ja-JP" dirty="0" smtClean="0"/>
              <a:t>This means that on a flat fitness landscape, a GA with SBX-2, BLX-0.662, FR-1.095 will have similar performances.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これは、平坦なフィットネス風景、</a:t>
            </a:r>
            <a:r>
              <a:rPr kumimoji="1" lang="en-US" altLang="ja-JP" dirty="0" smtClean="0"/>
              <a:t>SBX-2</a:t>
            </a:r>
            <a:r>
              <a:rPr kumimoji="1" lang="ja-JP" altLang="en-US" dirty="0" smtClean="0"/>
              <a:t>と</a:t>
            </a:r>
            <a:r>
              <a:rPr kumimoji="1" lang="en-US" altLang="ja-JP" dirty="0" smtClean="0"/>
              <a:t>GA</a:t>
            </a:r>
            <a:r>
              <a:rPr kumimoji="1" lang="ja-JP" altLang="en-US" dirty="0" err="1" smtClean="0"/>
              <a:t>、</a:t>
            </a:r>
            <a:r>
              <a:rPr kumimoji="1" lang="en-US" altLang="ja-JP" dirty="0" smtClean="0"/>
              <a:t>BLX-0.662</a:t>
            </a:r>
            <a:r>
              <a:rPr kumimoji="1" lang="ja-JP" altLang="en-US" dirty="0" smtClean="0"/>
              <a:t>では、</a:t>
            </a:r>
            <a:r>
              <a:rPr kumimoji="1" lang="en-US" altLang="ja-JP" dirty="0" smtClean="0"/>
              <a:t>FR-1.095</a:t>
            </a:r>
            <a:r>
              <a:rPr kumimoji="1" lang="ja-JP" altLang="en-US" dirty="0" smtClean="0"/>
              <a:t>が同様の性能を持つことを意味します。</a:t>
            </a:r>
          </a:p>
          <a:p>
            <a:endParaRPr kumimoji="1" lang="en-US" altLang="ja-JP" dirty="0" smtClean="0"/>
          </a:p>
          <a:p>
            <a:r>
              <a:rPr kumimoji="1" lang="en-US" altLang="ja-JP" dirty="0" smtClean="0"/>
              <a:t>Although in other fitness functions, these parameters values may not produce exactly the same performance, the above argument suggests that there exist characteristic parameter values which will make these crossover operators equivalent.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他の適合度関数では、これらのパラメタ値はまさに同じ性能を製作しないかもしれませんが、上の議論は、これらの交差オペレータを同等にする独特のパラメタ値が、存在するのを示します。</a:t>
            </a:r>
          </a:p>
          <a:p>
            <a:endParaRPr kumimoji="1" lang="en-US" altLang="ja-JP" dirty="0" smtClean="0"/>
          </a:p>
          <a:p>
            <a:r>
              <a:rPr kumimoji="1" lang="en-US" altLang="ja-JP" dirty="0" smtClean="0"/>
              <a:t>In other words, all of the mean-preserving crossover operators can be expected to show similar behavior for certain characteristic parameter settings of each operator.</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言い換えれば、平均を保存している交差オペレータのすべてがそれぞれのオペレータのある独特のパラメタ設定のための同様の振舞いを示すと予想できます。</a:t>
            </a:r>
          </a:p>
          <a:p>
            <a:endParaRPr kumimoji="1" lang="en-US" altLang="ja-JP" dirty="0" smtClean="0"/>
          </a:p>
          <a:p>
            <a:r>
              <a:rPr kumimoji="1" lang="en-US" altLang="ja-JP" dirty="0" smtClean="0"/>
              <a:t>However, the generic FCB crossover operator and the unfair average crossover operator discussed above do not preserve the population mean.</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しかしながら、一般的な</a:t>
            </a:r>
            <a:r>
              <a:rPr kumimoji="1" lang="en-US" altLang="ja-JP" dirty="0" smtClean="0"/>
              <a:t>FCB</a:t>
            </a:r>
            <a:r>
              <a:rPr kumimoji="1" lang="ja-JP" altLang="en-US" dirty="0" smtClean="0"/>
              <a:t>交差オペレータと上で議論した不公平な普通の交差オペレータは、母平均を保存しません。</a:t>
            </a:r>
          </a:p>
          <a:p>
            <a:endParaRPr kumimoji="1" lang="en-US" altLang="ja-JP" dirty="0" smtClean="0"/>
          </a:p>
          <a:p>
            <a:r>
              <a:rPr kumimoji="1" lang="en-US" altLang="ja-JP" dirty="0" smtClean="0"/>
              <a:t>There may be a difference in performance of GAs with these crossover operators with GAs with mean-preserving crossover operators.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平均を保存している交差オペレータがいる</a:t>
            </a:r>
            <a:r>
              <a:rPr kumimoji="1" lang="en-US" altLang="ja-JP" dirty="0" smtClean="0"/>
              <a:t>GAs</a:t>
            </a:r>
            <a:r>
              <a:rPr kumimoji="1" lang="ja-JP" altLang="en-US" dirty="0" smtClean="0"/>
              <a:t>のこれらの交差オペレータとの</a:t>
            </a:r>
            <a:r>
              <a:rPr kumimoji="1" lang="en-US" altLang="ja-JP" dirty="0" smtClean="0"/>
              <a:t>GAs</a:t>
            </a:r>
            <a:r>
              <a:rPr kumimoji="1" lang="ja-JP" altLang="en-US" dirty="0" smtClean="0"/>
              <a:t>の性能の違いがあるかもしれません。</a:t>
            </a:r>
          </a:p>
          <a:p>
            <a:endParaRPr kumimoji="1" lang="en-US" altLang="ja-JP" dirty="0" smtClean="0"/>
          </a:p>
          <a:p>
            <a:r>
              <a:rPr kumimoji="1" lang="en-US" altLang="ja-JP" dirty="0" smtClean="0"/>
              <a:t>Its is mentioned earlier that the motivation for using a crossover operator which does not preserve the mean of the parent population in the created offspring population is weak.</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それ、作成された子の母集団における、母集団の平均を保存しない交差オペレータを使用することに関する動機が弱いのは、より早く言及されています。</a:t>
            </a:r>
          </a:p>
          <a:p>
            <a:endParaRPr kumimoji="1" lang="en-US" altLang="ja-JP" dirty="0" smtClean="0"/>
          </a:p>
          <a:p>
            <a:r>
              <a:rPr kumimoji="1" lang="en-US" altLang="ja-JP" dirty="0" smtClean="0"/>
              <a:t> Since real-parameter crossover operators directly manipulate two or more real numbers to create one or more real numbers as offspring, one may wonder whether there is a special need for using another mutation operator.</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実パラメーター交差オペレータが子として</a:t>
            </a:r>
            <a:r>
              <a:rPr kumimoji="1" lang="en-US" altLang="ja-JP" dirty="0" smtClean="0"/>
              <a:t>1</a:t>
            </a:r>
            <a:r>
              <a:rPr kumimoji="1" lang="ja-JP" altLang="en-US" dirty="0" smtClean="0"/>
              <a:t>つ以上の実数を作成するために直接</a:t>
            </a:r>
            <a:r>
              <a:rPr kumimoji="1" lang="en-US" altLang="ja-JP" dirty="0" smtClean="0"/>
              <a:t>2</a:t>
            </a:r>
            <a:r>
              <a:rPr kumimoji="1" lang="ja-JP" altLang="en-US" dirty="0" smtClean="0"/>
              <a:t>つ以上の実数を操るので、別の変異オペレータを使用する特別な必要があるかどうかと思うかもしれません。</a:t>
            </a:r>
          </a:p>
          <a:p>
            <a:endParaRPr kumimoji="1" lang="en-US" altLang="ja-JP" dirty="0" smtClean="0"/>
          </a:p>
          <a:p>
            <a:r>
              <a:rPr kumimoji="1" lang="en-US" altLang="ja-JP" dirty="0" smtClean="0"/>
              <a:t>The confusion arises because both operators seem to be doing the same task, i.e. perturb every solution in the parent population to create a new population.</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両方のオペレータが、同じタスクをしているように思えるので、混乱は起こります、すなわち、母集団におけるあらゆる解決策を混乱させて、新しい人口を作成してください。</a:t>
            </a:r>
          </a:p>
          <a:p>
            <a:endParaRPr kumimoji="1" lang="en-US" altLang="ja-JP" dirty="0" smtClean="0"/>
          </a:p>
          <a:p>
            <a:r>
              <a:rPr kumimoji="1" lang="en-US" altLang="ja-JP" dirty="0" smtClean="0"/>
              <a:t>The distinction among operators lies in the extent of perturbation allowed in each operator.</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オペレータの中の区別が各オペレータに許容された摂動の範囲にあります。</a:t>
            </a:r>
          </a:p>
          <a:p>
            <a:endParaRPr kumimoji="1" lang="en-US" altLang="ja-JP" dirty="0" smtClean="0"/>
          </a:p>
          <a:p>
            <a:r>
              <a:rPr kumimoji="1" lang="en-US" altLang="ja-JP" dirty="0" smtClean="0"/>
              <a:t>Although debatable, this author believes the distinction between a crossover and a mutation operator lies mainly in the number of parent solutions used in the perturbation process.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論争の余地がありますが、この作者は、主に摂動の過程で使用される親解決策の数には横断歩道と変異オペレータの区別があると信じています。</a:t>
            </a:r>
          </a:p>
          <a:p>
            <a:endParaRPr kumimoji="1" lang="en-US" altLang="ja-JP" dirty="0" smtClean="0"/>
          </a:p>
          <a:p>
            <a:r>
              <a:rPr kumimoji="1" lang="en-US" altLang="ja-JP" dirty="0" smtClean="0"/>
              <a:t>If only one parent solution is used, it should be called a mutation operation.</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片方の親解決策だけが使用されているなら、それは変異操作と呼ばれるべきです。</a:t>
            </a:r>
          </a:p>
          <a:p>
            <a:endParaRPr kumimoji="1" lang="en-US" altLang="ja-JP" dirty="0" smtClean="0"/>
          </a:p>
          <a:p>
            <a:r>
              <a:rPr kumimoji="1" lang="en-US" altLang="ja-JP" dirty="0" smtClean="0"/>
              <a:t>With only one parent, a range of perturbations must be predefined.</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片方の親だけと共に、さまざまな摂動を事前に定義しなければなりません。</a:t>
            </a:r>
          </a:p>
          <a:p>
            <a:endParaRPr kumimoji="1" lang="en-US" altLang="ja-JP" dirty="0" smtClean="0"/>
          </a:p>
          <a:p>
            <a:r>
              <a:rPr kumimoji="1" lang="en-US" altLang="ja-JP" dirty="0" smtClean="0"/>
              <a:t>However, if more than one parent solution is used in the perturbation process, the range of perturbation may be adaptive and can be determined from the diversity of the parents on the fly.</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しかしながら、</a:t>
            </a:r>
            <a:r>
              <a:rPr kumimoji="1" lang="en-US" altLang="ja-JP" dirty="0" smtClean="0"/>
              <a:t>1</a:t>
            </a:r>
            <a:r>
              <a:rPr kumimoji="1" lang="ja-JP" altLang="en-US" dirty="0" smtClean="0"/>
              <a:t>つ以上の親解決策が摂動の過程で使用されるなら、摂動の範囲は、適応型であるかもしれなく、進行中の両親の多様性から決定できます。</a:t>
            </a:r>
          </a:p>
          <a:p>
            <a:endParaRPr kumimoji="1" lang="en-US" altLang="ja-JP" dirty="0" smtClean="0"/>
          </a:p>
          <a:p>
            <a:r>
              <a:rPr kumimoji="1" lang="en-US" altLang="ja-JP" dirty="0" smtClean="0"/>
              <a:t>If the diversity in participating parents is large, the crossover can create offspring which are also diverse with respect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参加している両親の多様性が大きいなら、横断歩道は子を創造できます</a:t>
            </a:r>
            <a:r>
              <a:rPr kumimoji="1" lang="en-US" altLang="ja-JP" dirty="0" smtClean="0"/>
              <a:t>(</a:t>
            </a:r>
            <a:r>
              <a:rPr kumimoji="1" lang="ja-JP" altLang="en-US" dirty="0" smtClean="0"/>
              <a:t>また、お互いに関してさまざまです</a:t>
            </a:r>
            <a:r>
              <a:rPr kumimoji="1" lang="en-US" altLang="ja-JP" dirty="0" smtClean="0"/>
              <a:t>)</a:t>
            </a:r>
            <a:r>
              <a:rPr kumimoji="1" lang="ja-JP" altLang="en-US" dirty="0" err="1" smtClean="0"/>
              <a:t>。</a:t>
            </a:r>
            <a:endParaRPr kumimoji="1" lang="ja-JP" altLang="en-US" dirty="0" smtClean="0"/>
          </a:p>
          <a:p>
            <a:endParaRPr kumimoji="1" lang="en-US" altLang="ja-JP" dirty="0" smtClean="0"/>
          </a:p>
          <a:p>
            <a:r>
              <a:rPr kumimoji="1" lang="en-US" altLang="ja-JP" dirty="0" smtClean="0"/>
              <a:t>Thus, with a crossover operator, it is possible to achieve adaptively large or small perturbations without any predefined setting of the range of perturbation.</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したがって、交差オペレータでは、摂動の範囲の少しも事前に定義された設定なしで適応型に大きいか小さい摂動を達成するのは、可能です。</a:t>
            </a:r>
          </a:p>
          <a:p>
            <a:endParaRPr kumimoji="1" lang="en-US" altLang="ja-JP" dirty="0" smtClean="0"/>
          </a:p>
          <a:p>
            <a:r>
              <a:rPr kumimoji="1" lang="en-US" altLang="ja-JP" dirty="0" smtClean="0"/>
              <a:t>As in the binary-coded GA a mutation is meant to have a local perturbation, in real-parameter GAs a local perturbation in a predefined manner can also be useful in maintaining diversity in a population.</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変異には、バイナリでコード化された</a:t>
            </a:r>
            <a:r>
              <a:rPr kumimoji="1" lang="en-US" altLang="ja-JP" dirty="0" smtClean="0"/>
              <a:t>GA</a:t>
            </a:r>
            <a:r>
              <a:rPr kumimoji="1" lang="ja-JP" altLang="en-US" dirty="0" smtClean="0"/>
              <a:t>のように、局所摂動があることになっています、支持するまた事前に定義された方法における局所摂動も人口における多様性であることを役に立つ場合がある実パラメーター</a:t>
            </a:r>
            <a:r>
              <a:rPr kumimoji="1" lang="en-US" altLang="ja-JP" dirty="0" smtClean="0"/>
              <a:t>GAs</a:t>
            </a:r>
            <a:r>
              <a:rPr kumimoji="1" lang="ja-JP" altLang="en-US" dirty="0" smtClean="0"/>
              <a:t>で。</a:t>
            </a:r>
          </a:p>
          <a:p>
            <a:endParaRPr kumimoji="1" lang="en-US" altLang="ja-JP" dirty="0" smtClean="0"/>
          </a:p>
          <a:p>
            <a:r>
              <a:rPr kumimoji="1" lang="en-US" altLang="ja-JP" dirty="0" smtClean="0"/>
              <a:t>In the following, we will mention some of the most commonly used real-parameter mutation operators.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以下では、私たちは、大部分のいくつかが一般的に実パラメーター変異オペレータを使用したと言及するつもりです。</a:t>
            </a:r>
            <a:endParaRPr kumimoji="1" lang="ja-JP" altLang="en-US" dirty="0"/>
          </a:p>
        </p:txBody>
      </p:sp>
      <p:sp>
        <p:nvSpPr>
          <p:cNvPr id="4" name="スライド番号プレースホルダ 3"/>
          <p:cNvSpPr>
            <a:spLocks noGrp="1"/>
          </p:cNvSpPr>
          <p:nvPr>
            <p:ph type="sldNum" sz="quarter" idx="10"/>
          </p:nvPr>
        </p:nvSpPr>
        <p:spPr/>
        <p:txBody>
          <a:bodyPr/>
          <a:lstStyle/>
          <a:p>
            <a:fld id="{A75649F5-6CBC-483E-84EC-53070B21AF7F}" type="slidenum">
              <a:rPr kumimoji="1" lang="ja-JP" altLang="en-US" smtClean="0"/>
              <a:pPr/>
              <a:t>18</a:t>
            </a:fld>
            <a:endParaRPr kumimoji="1" lang="ja-JP"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25000" lnSpcReduction="20000"/>
          </a:bodyPr>
          <a:lstStyle/>
          <a:p>
            <a:endParaRPr kumimoji="1" lang="en-US" altLang="ja-JP" dirty="0" smtClean="0"/>
          </a:p>
          <a:p>
            <a:r>
              <a:rPr kumimoji="1" lang="en-US" altLang="ja-JP" dirty="0" smtClean="0"/>
              <a:t>Based on these arguments, two postulations have been recently suggested (Beyer and Deb, 2000).</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これらの議論に基づいて、</a:t>
            </a:r>
            <a:r>
              <a:rPr kumimoji="1" lang="en-US" altLang="ja-JP" dirty="0" smtClean="0"/>
              <a:t>2</a:t>
            </a:r>
            <a:r>
              <a:rPr kumimoji="1" lang="ja-JP" altLang="en-US" dirty="0" err="1" smtClean="0"/>
              <a:t>つの</a:t>
            </a:r>
            <a:r>
              <a:rPr kumimoji="1" lang="ja-JP" altLang="en-US" dirty="0" smtClean="0"/>
              <a:t>前提条件が最近、示されました</a:t>
            </a:r>
            <a:r>
              <a:rPr kumimoji="1" lang="en-US" altLang="ja-JP" dirty="0" smtClean="0"/>
              <a:t>(Beyer</a:t>
            </a:r>
            <a:r>
              <a:rPr kumimoji="1" lang="ja-JP" altLang="en-US" dirty="0" smtClean="0"/>
              <a:t>と</a:t>
            </a:r>
            <a:r>
              <a:rPr kumimoji="1" lang="en-US" altLang="ja-JP" dirty="0" smtClean="0"/>
              <a:t>Deb</a:t>
            </a:r>
            <a:r>
              <a:rPr kumimoji="1" lang="ja-JP" altLang="en-US" dirty="0" err="1" smtClean="0"/>
              <a:t>、</a:t>
            </a:r>
            <a:r>
              <a:rPr kumimoji="1" lang="en-US" altLang="ja-JP" dirty="0" smtClean="0"/>
              <a:t>2000)</a:t>
            </a:r>
            <a:r>
              <a:rPr kumimoji="1" lang="ja-JP" altLang="en-US" dirty="0" err="1" smtClean="0"/>
              <a:t>。</a:t>
            </a:r>
            <a:endParaRPr kumimoji="1" lang="ja-JP" altLang="en-US" dirty="0" smtClean="0"/>
          </a:p>
          <a:p>
            <a:endParaRPr kumimoji="1" lang="en-US" altLang="ja-JP" dirty="0" smtClean="0"/>
          </a:p>
          <a:p>
            <a:r>
              <a:rPr kumimoji="1" lang="en-US" altLang="ja-JP" dirty="0" smtClean="0"/>
              <a:t>Under a crossover operator:</a:t>
            </a:r>
          </a:p>
          <a:p>
            <a:r>
              <a:rPr kumimoji="1" lang="en-US" altLang="ja-JP" dirty="0" smtClean="0"/>
              <a:t>1. the population mean should not change;</a:t>
            </a:r>
          </a:p>
          <a:p>
            <a:r>
              <a:rPr kumimoji="1" lang="en-US" altLang="ja-JP" dirty="0" smtClean="0"/>
              <a:t>2. the population diversity should increase, in general.</a:t>
            </a:r>
          </a:p>
          <a:p>
            <a:r>
              <a:rPr kumimoji="1" lang="ja-JP" altLang="en-US" dirty="0" smtClean="0"/>
              <a:t>交差オペレータの下で</a:t>
            </a:r>
            <a:r>
              <a:rPr kumimoji="1" lang="en-US" altLang="ja-JP" dirty="0" smtClean="0"/>
              <a:t>:</a:t>
            </a:r>
          </a:p>
          <a:p>
            <a:r>
              <a:rPr kumimoji="1" lang="en-US" altLang="ja-JP" dirty="0" smtClean="0"/>
              <a:t>1. </a:t>
            </a:r>
            <a:r>
              <a:rPr kumimoji="1" lang="ja-JP" altLang="en-US" dirty="0" smtClean="0"/>
              <a:t>母平均は変化するべきではありません。</a:t>
            </a:r>
          </a:p>
          <a:p>
            <a:r>
              <a:rPr kumimoji="1" lang="en-US" altLang="ja-JP" dirty="0" smtClean="0"/>
              <a:t>2. </a:t>
            </a:r>
            <a:r>
              <a:rPr kumimoji="1" lang="ja-JP" altLang="en-US" dirty="0" smtClean="0"/>
              <a:t>一般に、個体数の多様性は増加するべきです。</a:t>
            </a:r>
          </a:p>
          <a:p>
            <a:endParaRPr kumimoji="1" lang="en-US" altLang="ja-JP" dirty="0" smtClean="0"/>
          </a:p>
          <a:p>
            <a:r>
              <a:rPr kumimoji="1" lang="en-US" altLang="ja-JP" dirty="0" smtClean="0"/>
              <a:t>Although not intuitive, the first postulation is desired.</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直感的ではありませんが、最初の前提条件は望まれています。</a:t>
            </a:r>
          </a:p>
          <a:p>
            <a:endParaRPr kumimoji="1" lang="en-US" altLang="ja-JP" dirty="0" smtClean="0"/>
          </a:p>
          <a:p>
            <a:r>
              <a:rPr kumimoji="1" lang="en-US" altLang="ja-JP" dirty="0" smtClean="0"/>
              <a:t>Since most crossover operators do not use any fitness information, there is no reason for a crossover operator to steer the search in any particular direction.</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ほとんどの交差オペレータが少しのフィットネス情報も使用しないので、交差オペレータが検索をどんな特定の方向にも導く理由が全くありません。</a:t>
            </a:r>
          </a:p>
          <a:p>
            <a:endParaRPr kumimoji="1" lang="en-US" altLang="ja-JP" dirty="0" smtClean="0"/>
          </a:p>
          <a:p>
            <a:r>
              <a:rPr kumimoji="1" lang="en-US" altLang="ja-JP" dirty="0" smtClean="0"/>
              <a:t>The best that a crossover operator can do is to keep the mean of the offspring population the same as that of the parent population and alter the population variance.</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交差オペレータが尽くすことができるベストは、子の母集団の平均を母集団のものと同じに保って、母分散を変更することです。</a:t>
            </a:r>
          </a:p>
          <a:p>
            <a:endParaRPr kumimoji="1" lang="en-US" altLang="ja-JP" dirty="0" smtClean="0"/>
          </a:p>
          <a:p>
            <a:r>
              <a:rPr kumimoji="1" lang="en-US" altLang="ja-JP" dirty="0" smtClean="0"/>
              <a:t>The second postulation also makes sense.</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また、</a:t>
            </a:r>
            <a:r>
              <a:rPr kumimoji="1" lang="en-US" altLang="ja-JP" dirty="0" smtClean="0"/>
              <a:t>2</a:t>
            </a:r>
            <a:r>
              <a:rPr kumimoji="1" lang="ja-JP" altLang="en-US" dirty="0" smtClean="0"/>
              <a:t>番目の前提条件は理解できます。</a:t>
            </a:r>
          </a:p>
          <a:p>
            <a:endParaRPr kumimoji="1" lang="en-US" altLang="ja-JP" dirty="0" smtClean="0"/>
          </a:p>
          <a:p>
            <a:r>
              <a:rPr kumimoji="1" lang="en-US" altLang="ja-JP" dirty="0" smtClean="0"/>
              <a:t>Since a selection operator reduces the population variance in general, if a crossover operator also reduces the population variance, the combined action may lead to a premature convergence.</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選択オペレータが一般に、母分散を減少させるので、また、交差オペレータが母分散を減少させるなら、共同作戦は早熟収束につながるかもしれません。</a:t>
            </a:r>
          </a:p>
          <a:p>
            <a:endParaRPr kumimoji="1" lang="en-US" altLang="ja-JP" dirty="0" smtClean="0"/>
          </a:p>
          <a:p>
            <a:r>
              <a:rPr kumimoji="1" lang="en-US" altLang="ja-JP" dirty="0" smtClean="0"/>
              <a:t>To counterbalance the reduction in population variance due to the selection operator, the crossover operator should increase the population variance in general.</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選択オペレータのため母分散の減少を相殺するために、交差オペレータは一般に、母分散を増加させるべきです。</a:t>
            </a:r>
          </a:p>
          <a:p>
            <a:endParaRPr kumimoji="1" lang="en-US" altLang="ja-JP" dirty="0" smtClean="0"/>
          </a:p>
          <a:p>
            <a:r>
              <a:rPr kumimoji="1" lang="en-US" altLang="ja-JP" dirty="0" smtClean="0"/>
              <a:t>Beyer and Deb (2000) gave arguments for an increase in population diversity for several types of objective functions.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Beyer</a:t>
            </a:r>
            <a:r>
              <a:rPr kumimoji="1" lang="ja-JP" altLang="en-US" dirty="0" smtClean="0"/>
              <a:t>と</a:t>
            </a:r>
            <a:r>
              <a:rPr kumimoji="1" lang="en-US" altLang="ja-JP" dirty="0" smtClean="0"/>
              <a:t>Deb(2000)</a:t>
            </a:r>
            <a:r>
              <a:rPr kumimoji="1" lang="ja-JP" altLang="en-US" dirty="0" smtClean="0"/>
              <a:t>はいくつかのタイプの目的関数のために個体数の多様性の増加のための議論を与えました。</a:t>
            </a:r>
          </a:p>
          <a:p>
            <a:endParaRPr kumimoji="1" lang="en-US" altLang="ja-JP" dirty="0" smtClean="0"/>
          </a:p>
          <a:p>
            <a:r>
              <a:rPr kumimoji="1" lang="en-US" altLang="ja-JP" dirty="0" smtClean="0"/>
              <a:t>In the light of the above two postulates, it will suffice to characterize a crossover operator with two factors: the shift in the population mean and the growth of population variance with generations.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上の</a:t>
            </a:r>
            <a:r>
              <a:rPr kumimoji="1" lang="en-US" altLang="ja-JP" dirty="0" smtClean="0"/>
              <a:t>2</a:t>
            </a:r>
            <a:r>
              <a:rPr kumimoji="1" lang="ja-JP" altLang="en-US" dirty="0" err="1" smtClean="0"/>
              <a:t>つの</a:t>
            </a:r>
            <a:r>
              <a:rPr kumimoji="1" lang="ja-JP" altLang="en-US" dirty="0" smtClean="0"/>
              <a:t>公理の見地から、</a:t>
            </a:r>
            <a:r>
              <a:rPr kumimoji="1" lang="en-US" altLang="ja-JP" dirty="0" smtClean="0"/>
              <a:t>2</a:t>
            </a:r>
            <a:r>
              <a:rPr kumimoji="1" lang="ja-JP" altLang="en-US" dirty="0" err="1" smtClean="0"/>
              <a:t>つの</a:t>
            </a:r>
            <a:r>
              <a:rPr kumimoji="1" lang="ja-JP" altLang="en-US" dirty="0" smtClean="0"/>
              <a:t>要素で交差オペレータについて描写するために十分でしょう</a:t>
            </a:r>
            <a:r>
              <a:rPr kumimoji="1" lang="en-US" altLang="ja-JP" dirty="0" smtClean="0"/>
              <a:t>: </a:t>
            </a:r>
            <a:r>
              <a:rPr kumimoji="1" lang="ja-JP" altLang="en-US" dirty="0" smtClean="0"/>
              <a:t>母平均におけるシフトと何世代もの母分散の成長。</a:t>
            </a:r>
          </a:p>
          <a:p>
            <a:endParaRPr kumimoji="1" lang="en-US" altLang="ja-JP" dirty="0" smtClean="0"/>
          </a:p>
          <a:p>
            <a:r>
              <a:rPr kumimoji="1" lang="en-US" altLang="ja-JP" dirty="0" smtClean="0"/>
              <a:t>The study calculated the population mean and variance under three real-parameter crossover operators in terms of their characteristic parameters.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研究は彼らの独特のパラメタに関して</a:t>
            </a:r>
            <a:r>
              <a:rPr kumimoji="1" lang="en-US" altLang="ja-JP" dirty="0" smtClean="0"/>
              <a:t>3</a:t>
            </a:r>
            <a:r>
              <a:rPr kumimoji="1" lang="ja-JP" altLang="en-US" dirty="0" smtClean="0"/>
              <a:t>人の実パラメーター交差オペレータの下で母平均と変化について計算しました。</a:t>
            </a:r>
          </a:p>
          <a:p>
            <a:endParaRPr kumimoji="1" lang="en-US" altLang="ja-JP" dirty="0" smtClean="0"/>
          </a:p>
          <a:p>
            <a:r>
              <a:rPr kumimoji="1" lang="en-US" altLang="ja-JP" dirty="0" smtClean="0"/>
              <a:t>By equating the variance growth of the SBX, BLX and FR operators, the investigators obtained four sets of characteristic parameter values (shown in Table 6) producing identical variance growth in a flat fitness landscape.</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SBX</a:t>
            </a:r>
            <a:r>
              <a:rPr kumimoji="1" lang="ja-JP" altLang="en-US" dirty="0" err="1" smtClean="0"/>
              <a:t>、</a:t>
            </a:r>
            <a:r>
              <a:rPr kumimoji="1" lang="en-US" altLang="ja-JP" dirty="0" smtClean="0"/>
              <a:t>BLX</a:t>
            </a:r>
            <a:r>
              <a:rPr kumimoji="1" lang="ja-JP" altLang="en-US" dirty="0" err="1" smtClean="0"/>
              <a:t>、</a:t>
            </a:r>
            <a:r>
              <a:rPr kumimoji="1" lang="ja-JP" altLang="en-US" dirty="0" smtClean="0"/>
              <a:t>および</a:t>
            </a:r>
            <a:r>
              <a:rPr kumimoji="1" lang="en-US" altLang="ja-JP" dirty="0" smtClean="0"/>
              <a:t>FR</a:t>
            </a:r>
            <a:r>
              <a:rPr kumimoji="1" lang="ja-JP" altLang="en-US" dirty="0" smtClean="0"/>
              <a:t>オペレータの変化の成長を等しくすることによって、捜査官は平坦なフィットネス風景における同じ変化の成長を発生させながら、</a:t>
            </a:r>
            <a:r>
              <a:rPr kumimoji="1" lang="en-US" altLang="ja-JP" dirty="0" smtClean="0"/>
              <a:t>4</a:t>
            </a:r>
            <a:r>
              <a:rPr kumimoji="1" lang="ja-JP" altLang="en-US" dirty="0" smtClean="0"/>
              <a:t>セットの独特のパラメタ値</a:t>
            </a:r>
            <a:r>
              <a:rPr kumimoji="1" lang="en-US" altLang="ja-JP" dirty="0" smtClean="0"/>
              <a:t>(Table6</a:t>
            </a:r>
            <a:r>
              <a:rPr kumimoji="1" lang="ja-JP" altLang="en-US" dirty="0" smtClean="0"/>
              <a:t>では、目立つ</a:t>
            </a:r>
            <a:r>
              <a:rPr kumimoji="1" lang="en-US" altLang="ja-JP" dirty="0" smtClean="0"/>
              <a:t>)</a:t>
            </a:r>
            <a:r>
              <a:rPr kumimoji="1" lang="ja-JP" altLang="en-US" dirty="0" smtClean="0"/>
              <a:t>を得ました。</a:t>
            </a:r>
          </a:p>
          <a:p>
            <a:endParaRPr kumimoji="1" lang="en-US" altLang="ja-JP" dirty="0" smtClean="0"/>
          </a:p>
          <a:p>
            <a:r>
              <a:rPr kumimoji="1" lang="en-US" altLang="ja-JP" dirty="0" smtClean="0"/>
              <a:t>This means that on a flat fitness landscape, a GA with SBX-2, BLX-0.662, FR-1.095 will have similar performances.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これは、平坦なフィットネス風景、</a:t>
            </a:r>
            <a:r>
              <a:rPr kumimoji="1" lang="en-US" altLang="ja-JP" dirty="0" smtClean="0"/>
              <a:t>SBX-2</a:t>
            </a:r>
            <a:r>
              <a:rPr kumimoji="1" lang="ja-JP" altLang="en-US" dirty="0" smtClean="0"/>
              <a:t>と</a:t>
            </a:r>
            <a:r>
              <a:rPr kumimoji="1" lang="en-US" altLang="ja-JP" dirty="0" smtClean="0"/>
              <a:t>GA</a:t>
            </a:r>
            <a:r>
              <a:rPr kumimoji="1" lang="ja-JP" altLang="en-US" dirty="0" err="1" smtClean="0"/>
              <a:t>、</a:t>
            </a:r>
            <a:r>
              <a:rPr kumimoji="1" lang="en-US" altLang="ja-JP" dirty="0" smtClean="0"/>
              <a:t>BLX-0.662</a:t>
            </a:r>
            <a:r>
              <a:rPr kumimoji="1" lang="ja-JP" altLang="en-US" dirty="0" smtClean="0"/>
              <a:t>では、</a:t>
            </a:r>
            <a:r>
              <a:rPr kumimoji="1" lang="en-US" altLang="ja-JP" dirty="0" smtClean="0"/>
              <a:t>FR-1.095</a:t>
            </a:r>
            <a:r>
              <a:rPr kumimoji="1" lang="ja-JP" altLang="en-US" dirty="0" smtClean="0"/>
              <a:t>が同様の性能を持つことを意味します。</a:t>
            </a:r>
          </a:p>
          <a:p>
            <a:endParaRPr kumimoji="1" lang="en-US" altLang="ja-JP" dirty="0" smtClean="0"/>
          </a:p>
          <a:p>
            <a:r>
              <a:rPr kumimoji="1" lang="en-US" altLang="ja-JP" dirty="0" smtClean="0"/>
              <a:t>Although in other fitness functions, these parameters values may not produce exactly the same performance, the above argument suggests that there exist characteristic parameter values which will make these crossover operators equivalent.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他の適合度関数では、これらのパラメタ値はまさに同じ性能を製作しないかもしれませんが、上の議論は、これらの交差オペレータを同等にする独特のパラメタ値が、存在するのを示します。</a:t>
            </a:r>
          </a:p>
          <a:p>
            <a:endParaRPr kumimoji="1" lang="en-US" altLang="ja-JP" dirty="0" smtClean="0"/>
          </a:p>
          <a:p>
            <a:r>
              <a:rPr kumimoji="1" lang="en-US" altLang="ja-JP" dirty="0" smtClean="0"/>
              <a:t>In other words, all of the mean-preserving crossover operators can be expected to show similar behavior for certain characteristic parameter settings of each operator.</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言い換えれば、平均を保存している交差オペレータのすべてがそれぞれのオペレータのある独特のパラメタ設定のための同様の振舞いを示すと予想できます。</a:t>
            </a:r>
          </a:p>
          <a:p>
            <a:endParaRPr kumimoji="1" lang="en-US" altLang="ja-JP" dirty="0" smtClean="0"/>
          </a:p>
          <a:p>
            <a:r>
              <a:rPr kumimoji="1" lang="en-US" altLang="ja-JP" dirty="0" smtClean="0"/>
              <a:t>However, the generic FCB crossover operator and the unfair average crossover operator discussed above do not preserve the population mean.</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しかしながら、一般的な</a:t>
            </a:r>
            <a:r>
              <a:rPr kumimoji="1" lang="en-US" altLang="ja-JP" dirty="0" smtClean="0"/>
              <a:t>FCB</a:t>
            </a:r>
            <a:r>
              <a:rPr kumimoji="1" lang="ja-JP" altLang="en-US" dirty="0" smtClean="0"/>
              <a:t>交差オペレータと上で議論した不公平な普通の交差オペレータは、母平均を保存しません。</a:t>
            </a:r>
          </a:p>
          <a:p>
            <a:endParaRPr kumimoji="1" lang="en-US" altLang="ja-JP" dirty="0" smtClean="0"/>
          </a:p>
          <a:p>
            <a:r>
              <a:rPr kumimoji="1" lang="en-US" altLang="ja-JP" dirty="0" smtClean="0"/>
              <a:t>There may be a difference in performance of GAs with these crossover operators with GAs with mean-preserving crossover operators.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平均を保存している交差オペレータがいる</a:t>
            </a:r>
            <a:r>
              <a:rPr kumimoji="1" lang="en-US" altLang="ja-JP" dirty="0" smtClean="0"/>
              <a:t>GAs</a:t>
            </a:r>
            <a:r>
              <a:rPr kumimoji="1" lang="ja-JP" altLang="en-US" dirty="0" smtClean="0"/>
              <a:t>のこれらの交差オペレータとの</a:t>
            </a:r>
            <a:r>
              <a:rPr kumimoji="1" lang="en-US" altLang="ja-JP" dirty="0" smtClean="0"/>
              <a:t>GAs</a:t>
            </a:r>
            <a:r>
              <a:rPr kumimoji="1" lang="ja-JP" altLang="en-US" dirty="0" smtClean="0"/>
              <a:t>の性能の違いがあるかもしれません。</a:t>
            </a:r>
          </a:p>
          <a:p>
            <a:endParaRPr kumimoji="1" lang="en-US" altLang="ja-JP" dirty="0" smtClean="0"/>
          </a:p>
          <a:p>
            <a:r>
              <a:rPr kumimoji="1" lang="en-US" altLang="ja-JP" dirty="0" smtClean="0"/>
              <a:t>Its is mentioned earlier that the motivation for using a crossover operator which does not preserve the mean of the parent population in the created offspring population is weak.</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それ、作成された子の母集団における、母集団の平均を保存しない交差オペレータを使用することに関する動機が弱いのは、より早く言及されています。</a:t>
            </a:r>
          </a:p>
          <a:p>
            <a:endParaRPr kumimoji="1" lang="en-US" altLang="ja-JP" dirty="0" smtClean="0"/>
          </a:p>
          <a:p>
            <a:r>
              <a:rPr kumimoji="1" lang="en-US" altLang="ja-JP" dirty="0" smtClean="0"/>
              <a:t> Since real-parameter crossover operators directly manipulate two or more real numbers to create one or more real numbers as offspring, one may wonder whether there is a special need for using another mutation operator.</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実パラメーター交差オペレータが子として</a:t>
            </a:r>
            <a:r>
              <a:rPr kumimoji="1" lang="en-US" altLang="ja-JP" dirty="0" smtClean="0"/>
              <a:t>1</a:t>
            </a:r>
            <a:r>
              <a:rPr kumimoji="1" lang="ja-JP" altLang="en-US" dirty="0" smtClean="0"/>
              <a:t>つ以上の実数を作成するために直接</a:t>
            </a:r>
            <a:r>
              <a:rPr kumimoji="1" lang="en-US" altLang="ja-JP" dirty="0" smtClean="0"/>
              <a:t>2</a:t>
            </a:r>
            <a:r>
              <a:rPr kumimoji="1" lang="ja-JP" altLang="en-US" dirty="0" smtClean="0"/>
              <a:t>つ以上の実数を操るので、別の変異オペレータを使用する特別な必要があるかどうかと思うかもしれません。</a:t>
            </a:r>
          </a:p>
          <a:p>
            <a:endParaRPr kumimoji="1" lang="en-US" altLang="ja-JP" dirty="0" smtClean="0"/>
          </a:p>
          <a:p>
            <a:r>
              <a:rPr kumimoji="1" lang="en-US" altLang="ja-JP" dirty="0" smtClean="0"/>
              <a:t>The confusion arises because both operators seem to be doing the same task, i.e. perturb every solution in the parent population to create a new population.</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両方のオペレータが、同じタスクをしているように思えるので、混乱は起こります、すなわち、母集団におけるあらゆる解決策を混乱させて、新しい人口を作成してください。</a:t>
            </a:r>
          </a:p>
          <a:p>
            <a:endParaRPr kumimoji="1" lang="en-US" altLang="ja-JP" dirty="0" smtClean="0"/>
          </a:p>
          <a:p>
            <a:r>
              <a:rPr kumimoji="1" lang="en-US" altLang="ja-JP" dirty="0" smtClean="0"/>
              <a:t>The distinction among operators lies in the extent of perturbation allowed in each operator.</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オペレータの中の区別が各オペレータに許容された摂動の範囲にあります。</a:t>
            </a:r>
          </a:p>
          <a:p>
            <a:endParaRPr kumimoji="1" lang="en-US" altLang="ja-JP" dirty="0" smtClean="0"/>
          </a:p>
          <a:p>
            <a:r>
              <a:rPr kumimoji="1" lang="en-US" altLang="ja-JP" dirty="0" smtClean="0"/>
              <a:t>Although debatable, this author believes the distinction between a crossover and a mutation operator lies mainly in the number of parent solutions used in the perturbation process.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論争の余地がありますが、この作者は、主に摂動の過程で使用される親解決策の数には横断歩道と変異オペレータの区別があると信じています。</a:t>
            </a:r>
          </a:p>
          <a:p>
            <a:endParaRPr kumimoji="1" lang="en-US" altLang="ja-JP" dirty="0" smtClean="0"/>
          </a:p>
          <a:p>
            <a:r>
              <a:rPr kumimoji="1" lang="en-US" altLang="ja-JP" dirty="0" smtClean="0"/>
              <a:t>If only one parent solution is used, it should be called a mutation operation.</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片方の親解決策だけが使用されているなら、それは変異操作と呼ばれるべきです。</a:t>
            </a:r>
          </a:p>
          <a:p>
            <a:endParaRPr kumimoji="1" lang="en-US" altLang="ja-JP" dirty="0" smtClean="0"/>
          </a:p>
          <a:p>
            <a:r>
              <a:rPr kumimoji="1" lang="en-US" altLang="ja-JP" dirty="0" smtClean="0"/>
              <a:t>With only one parent, a range of perturbations must be predefined.</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片方の親だけと共に、さまざまな摂動を事前に定義しなければなりません。</a:t>
            </a:r>
          </a:p>
          <a:p>
            <a:endParaRPr kumimoji="1" lang="en-US" altLang="ja-JP" dirty="0" smtClean="0"/>
          </a:p>
          <a:p>
            <a:r>
              <a:rPr kumimoji="1" lang="en-US" altLang="ja-JP" dirty="0" smtClean="0"/>
              <a:t>However, if more than one parent solution is used in the perturbation process, the range of perturbation may be adaptive and can be determined from the diversity of the parents on the fly.</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しかしながら、</a:t>
            </a:r>
            <a:r>
              <a:rPr kumimoji="1" lang="en-US" altLang="ja-JP" dirty="0" smtClean="0"/>
              <a:t>1</a:t>
            </a:r>
            <a:r>
              <a:rPr kumimoji="1" lang="ja-JP" altLang="en-US" dirty="0" smtClean="0"/>
              <a:t>つ以上の親解決策が摂動の過程で使用されるなら、摂動の範囲は、適応型であるかもしれなく、進行中の両親の多様性から決定できます。</a:t>
            </a:r>
          </a:p>
          <a:p>
            <a:endParaRPr kumimoji="1" lang="en-US" altLang="ja-JP" dirty="0" smtClean="0"/>
          </a:p>
          <a:p>
            <a:r>
              <a:rPr kumimoji="1" lang="en-US" altLang="ja-JP" dirty="0" smtClean="0"/>
              <a:t>If the diversity in participating parents is large, the crossover can create offspring which are also diverse with respect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参加している両親の多様性が大きいなら、横断歩道は子を創造できます</a:t>
            </a:r>
            <a:r>
              <a:rPr kumimoji="1" lang="en-US" altLang="ja-JP" dirty="0" smtClean="0"/>
              <a:t>(</a:t>
            </a:r>
            <a:r>
              <a:rPr kumimoji="1" lang="ja-JP" altLang="en-US" dirty="0" smtClean="0"/>
              <a:t>また、お互いに関してさまざまです</a:t>
            </a:r>
            <a:r>
              <a:rPr kumimoji="1" lang="en-US" altLang="ja-JP" dirty="0" smtClean="0"/>
              <a:t>)</a:t>
            </a:r>
            <a:r>
              <a:rPr kumimoji="1" lang="ja-JP" altLang="en-US" dirty="0" err="1" smtClean="0"/>
              <a:t>。</a:t>
            </a:r>
            <a:endParaRPr kumimoji="1" lang="ja-JP" altLang="en-US" dirty="0" smtClean="0"/>
          </a:p>
          <a:p>
            <a:endParaRPr kumimoji="1" lang="en-US" altLang="ja-JP" dirty="0" smtClean="0"/>
          </a:p>
          <a:p>
            <a:r>
              <a:rPr kumimoji="1" lang="en-US" altLang="ja-JP" dirty="0" smtClean="0"/>
              <a:t>Thus, with a crossover operator, it is possible to achieve adaptively large or small perturbations without any predefined setting of the range of perturbation.</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したがって、交差オペレータでは、摂動の範囲の少しも事前に定義された設定なしで適応型に大きいか小さい摂動を達成するのは、可能です。</a:t>
            </a:r>
          </a:p>
          <a:p>
            <a:endParaRPr kumimoji="1" lang="en-US" altLang="ja-JP" dirty="0" smtClean="0"/>
          </a:p>
          <a:p>
            <a:r>
              <a:rPr kumimoji="1" lang="en-US" altLang="ja-JP" dirty="0" smtClean="0"/>
              <a:t>As in the binary-coded GA a mutation is meant to have a local perturbation, in real-parameter GAs a local perturbation in a predefined manner can also be useful in maintaining diversity in a population.</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変異には、バイナリでコード化された</a:t>
            </a:r>
            <a:r>
              <a:rPr kumimoji="1" lang="en-US" altLang="ja-JP" dirty="0" smtClean="0"/>
              <a:t>GA</a:t>
            </a:r>
            <a:r>
              <a:rPr kumimoji="1" lang="ja-JP" altLang="en-US" dirty="0" smtClean="0"/>
              <a:t>のように、局所摂動があることになっています、支持するまた事前に定義された方法における局所摂動も人口における多様性であることを役に立つ場合がある実パラメーター</a:t>
            </a:r>
            <a:r>
              <a:rPr kumimoji="1" lang="en-US" altLang="ja-JP" dirty="0" smtClean="0"/>
              <a:t>GAs</a:t>
            </a:r>
            <a:r>
              <a:rPr kumimoji="1" lang="ja-JP" altLang="en-US" dirty="0" smtClean="0"/>
              <a:t>で。</a:t>
            </a:r>
          </a:p>
          <a:p>
            <a:endParaRPr kumimoji="1" lang="en-US" altLang="ja-JP" dirty="0" smtClean="0"/>
          </a:p>
          <a:p>
            <a:r>
              <a:rPr kumimoji="1" lang="en-US" altLang="ja-JP" dirty="0" smtClean="0"/>
              <a:t>In the following, we will mention some of the most commonly used real-parameter mutation operators.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以下では、私たちは、大部分のいくつかが一般的に実パラメーター変異オペレータを使用したと言及するつもりです。</a:t>
            </a:r>
          </a:p>
          <a:p>
            <a:endParaRPr kumimoji="1" lang="ja-JP" altLang="en-US" dirty="0"/>
          </a:p>
        </p:txBody>
      </p:sp>
      <p:sp>
        <p:nvSpPr>
          <p:cNvPr id="4" name="スライド番号プレースホルダ 3"/>
          <p:cNvSpPr>
            <a:spLocks noGrp="1"/>
          </p:cNvSpPr>
          <p:nvPr>
            <p:ph type="sldNum" sz="quarter" idx="10"/>
          </p:nvPr>
        </p:nvSpPr>
        <p:spPr/>
        <p:txBody>
          <a:bodyPr/>
          <a:lstStyle/>
          <a:p>
            <a:fld id="{A75649F5-6CBC-483E-84EC-53070B21AF7F}" type="slidenum">
              <a:rPr kumimoji="1" lang="ja-JP" altLang="en-US" smtClean="0"/>
              <a:pPr/>
              <a:t>19</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直線的交叉</a:t>
            </a:r>
            <a:endParaRPr kumimoji="1" lang="en-US" altLang="ja-JP" dirty="0" smtClean="0"/>
          </a:p>
          <a:p>
            <a:endParaRPr kumimoji="1" lang="en-US" altLang="ja-JP" dirty="0" smtClean="0"/>
          </a:p>
          <a:p>
            <a:r>
              <a:rPr kumimoji="1" lang="en-US" altLang="ja-JP" dirty="0" smtClean="0"/>
              <a:t>One of the earliest implementations was reported by Wright (1991), where a linear crossover operator created the three solutions,*1,*2 and *3 from two parent solutions 1 and 2 at generation t, with the best two solutions being chosen as offspring.</a:t>
            </a:r>
          </a:p>
          <a:p>
            <a:r>
              <a:rPr kumimoji="1" lang="ja-JP" altLang="en-US" dirty="0" smtClean="0"/>
              <a:t>最も早い実現の</a:t>
            </a:r>
            <a:r>
              <a:rPr kumimoji="1" lang="en-US" altLang="ja-JP" dirty="0" smtClean="0"/>
              <a:t>1</a:t>
            </a:r>
            <a:r>
              <a:rPr kumimoji="1" lang="ja-JP" altLang="en-US" dirty="0" err="1" smtClean="0"/>
              <a:t>つは</a:t>
            </a:r>
            <a:r>
              <a:rPr kumimoji="1" lang="ja-JP" altLang="en-US" dirty="0" smtClean="0"/>
              <a:t>ライト</a:t>
            </a:r>
            <a:r>
              <a:rPr kumimoji="1" lang="en-US" altLang="ja-JP" dirty="0" smtClean="0"/>
              <a:t>(1991)</a:t>
            </a:r>
            <a:r>
              <a:rPr kumimoji="1" lang="ja-JP" altLang="en-US" dirty="0" err="1" smtClean="0"/>
              <a:t>までに</a:t>
            </a:r>
            <a:r>
              <a:rPr kumimoji="1" lang="ja-JP" altLang="en-US" dirty="0" smtClean="0"/>
              <a:t>報告されました、最も良い</a:t>
            </a:r>
            <a:r>
              <a:rPr kumimoji="1" lang="en-US" altLang="ja-JP" dirty="0" smtClean="0"/>
              <a:t>2</a:t>
            </a:r>
            <a:r>
              <a:rPr kumimoji="1" lang="ja-JP" altLang="en-US" dirty="0" err="1" smtClean="0"/>
              <a:t>つの</a:t>
            </a:r>
            <a:r>
              <a:rPr kumimoji="1" lang="ja-JP" altLang="en-US" dirty="0" smtClean="0"/>
              <a:t>解決策が子として選ばれている状態で。</a:t>
            </a:r>
            <a:r>
              <a:rPr kumimoji="1" lang="en-US" altLang="ja-JP" dirty="0" smtClean="0"/>
              <a:t>(</a:t>
            </a:r>
            <a:r>
              <a:rPr kumimoji="1" lang="ja-JP" altLang="en-US" dirty="0" smtClean="0"/>
              <a:t>そこでは、直線的な交差オペレータが、世代</a:t>
            </a:r>
            <a:r>
              <a:rPr kumimoji="1" lang="en-US" altLang="ja-JP" dirty="0" smtClean="0"/>
              <a:t>t</a:t>
            </a:r>
            <a:r>
              <a:rPr kumimoji="1" lang="ja-JP" altLang="en-US" dirty="0" smtClean="0"/>
              <a:t>のときに</a:t>
            </a:r>
            <a:r>
              <a:rPr kumimoji="1" lang="en-US" altLang="ja-JP" dirty="0" smtClean="0"/>
              <a:t>2</a:t>
            </a:r>
            <a:r>
              <a:rPr kumimoji="1" lang="ja-JP" altLang="en-US" dirty="0" err="1" smtClean="0"/>
              <a:t>つの</a:t>
            </a:r>
            <a:r>
              <a:rPr kumimoji="1" lang="ja-JP" altLang="en-US" dirty="0" smtClean="0"/>
              <a:t>親解決策</a:t>
            </a:r>
            <a:r>
              <a:rPr kumimoji="1" lang="en-US" altLang="ja-JP" dirty="0" smtClean="0"/>
              <a:t>1</a:t>
            </a:r>
            <a:r>
              <a:rPr kumimoji="1" lang="ja-JP" altLang="en-US" dirty="0" smtClean="0"/>
              <a:t>と</a:t>
            </a:r>
            <a:r>
              <a:rPr kumimoji="1" lang="en-US" altLang="ja-JP" dirty="0" smtClean="0"/>
              <a:t>2</a:t>
            </a:r>
            <a:r>
              <a:rPr kumimoji="1" lang="ja-JP" altLang="en-US" dirty="0" smtClean="0"/>
              <a:t>からの</a:t>
            </a:r>
            <a:r>
              <a:rPr kumimoji="1" lang="en-US" altLang="ja-JP" dirty="0" smtClean="0"/>
              <a:t>3</a:t>
            </a:r>
            <a:r>
              <a:rPr kumimoji="1" lang="ja-JP" altLang="en-US" dirty="0" err="1" smtClean="0"/>
              <a:t>つの</a:t>
            </a:r>
            <a:r>
              <a:rPr kumimoji="1" lang="ja-JP" altLang="en-US" dirty="0" smtClean="0"/>
              <a:t>解決策、*</a:t>
            </a:r>
            <a:r>
              <a:rPr kumimoji="1" lang="en-US" altLang="ja-JP" dirty="0" smtClean="0"/>
              <a:t>1*2</a:t>
            </a:r>
            <a:r>
              <a:rPr kumimoji="1" lang="ja-JP" altLang="en-US" dirty="0" smtClean="0"/>
              <a:t>および*</a:t>
            </a:r>
            <a:r>
              <a:rPr kumimoji="1" lang="en-US" altLang="ja-JP" dirty="0" smtClean="0"/>
              <a:t>3</a:t>
            </a:r>
            <a:r>
              <a:rPr kumimoji="1" lang="ja-JP" altLang="en-US" dirty="0" smtClean="0"/>
              <a:t>を作成しました</a:t>
            </a:r>
            <a:r>
              <a:rPr kumimoji="1" lang="en-US" altLang="ja-JP" dirty="0" smtClean="0"/>
              <a:t>)</a:t>
            </a:r>
            <a:r>
              <a:rPr kumimoji="1" lang="ja-JP" altLang="en-US" dirty="0" err="1" smtClean="0"/>
              <a:t>。</a:t>
            </a:r>
            <a:endParaRPr kumimoji="1" lang="en-US" altLang="ja-JP" dirty="0" smtClean="0"/>
          </a:p>
          <a:p>
            <a:endParaRPr kumimoji="1" lang="en-US" altLang="ja-JP" dirty="0" smtClean="0"/>
          </a:p>
          <a:p>
            <a:r>
              <a:rPr kumimoji="1" lang="en-US" altLang="ja-JP" dirty="0" smtClean="0"/>
              <a:t>T</a:t>
            </a:r>
            <a:r>
              <a:rPr kumimoji="1" lang="ja-JP" altLang="en-US" dirty="0" smtClean="0"/>
              <a:t>世代における親１，２からリニア</a:t>
            </a:r>
            <a:r>
              <a:rPr kumimoji="1" lang="en-US" altLang="ja-JP" dirty="0" smtClean="0"/>
              <a:t>―</a:t>
            </a:r>
            <a:r>
              <a:rPr kumimoji="1" lang="ja-JP" altLang="en-US" dirty="0" smtClean="0"/>
              <a:t>クロスオーバーによって３つの子供を生成する。</a:t>
            </a:r>
            <a:endParaRPr kumimoji="1" lang="en-US" altLang="ja-JP" dirty="0" smtClean="0"/>
          </a:p>
          <a:p>
            <a:endParaRPr kumimoji="1" lang="ja-JP" altLang="en-US" dirty="0" smtClean="0"/>
          </a:p>
          <a:p>
            <a:r>
              <a:rPr kumimoji="1" lang="en-US" altLang="ja-JP" dirty="0" smtClean="0"/>
              <a:t>Figure 57 shows the three offspring created from the two parent solutions.</a:t>
            </a:r>
          </a:p>
          <a:p>
            <a:r>
              <a:rPr kumimoji="1" lang="ja-JP" altLang="en-US" dirty="0" smtClean="0"/>
              <a:t>図</a:t>
            </a:r>
            <a:r>
              <a:rPr kumimoji="1" lang="en-US" altLang="ja-JP" dirty="0" smtClean="0"/>
              <a:t>57</a:t>
            </a:r>
            <a:r>
              <a:rPr kumimoji="1" lang="ja-JP" altLang="en-US" dirty="0" smtClean="0"/>
              <a:t>は、</a:t>
            </a:r>
            <a:r>
              <a:rPr kumimoji="1" lang="en-US" altLang="ja-JP" dirty="0" smtClean="0"/>
              <a:t>2</a:t>
            </a:r>
            <a:r>
              <a:rPr kumimoji="1" lang="ja-JP" altLang="en-US" dirty="0" err="1" smtClean="0"/>
              <a:t>つの</a:t>
            </a:r>
            <a:r>
              <a:rPr kumimoji="1" lang="ja-JP" altLang="en-US" dirty="0" smtClean="0"/>
              <a:t>親解決策から作られた</a:t>
            </a:r>
            <a:r>
              <a:rPr kumimoji="1" lang="en-US" altLang="ja-JP" dirty="0" smtClean="0"/>
              <a:t>3</a:t>
            </a:r>
            <a:r>
              <a:rPr kumimoji="1" lang="ja-JP" altLang="en-US" dirty="0" err="1" smtClean="0"/>
              <a:t>つの</a:t>
            </a:r>
            <a:r>
              <a:rPr kumimoji="1" lang="ja-JP" altLang="en-US" dirty="0" smtClean="0"/>
              <a:t>結果を示します。</a:t>
            </a:r>
            <a:endParaRPr kumimoji="1" lang="ja-JP" altLang="en-US" dirty="0"/>
          </a:p>
        </p:txBody>
      </p:sp>
      <p:sp>
        <p:nvSpPr>
          <p:cNvPr id="4" name="スライド番号プレースホルダ 3"/>
          <p:cNvSpPr>
            <a:spLocks noGrp="1"/>
          </p:cNvSpPr>
          <p:nvPr>
            <p:ph type="sldNum" sz="quarter" idx="10"/>
          </p:nvPr>
        </p:nvSpPr>
        <p:spPr/>
        <p:txBody>
          <a:bodyPr/>
          <a:lstStyle/>
          <a:p>
            <a:fld id="{A75649F5-6CBC-483E-84EC-53070B21AF7F}" type="slidenum">
              <a:rPr kumimoji="1" lang="ja-JP" altLang="en-US" smtClean="0"/>
              <a:pPr/>
              <a:t>3</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85000" lnSpcReduction="20000"/>
          </a:bodyPr>
          <a:lstStyle/>
          <a:p>
            <a:r>
              <a:rPr kumimoji="1" lang="en-US" altLang="ja-JP" dirty="0" smtClean="0"/>
              <a:t>This crossover operator is similar to the crossover operators used in binary-coded GAs.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この交差オペレータはバイナリでコード化された</a:t>
            </a:r>
            <a:r>
              <a:rPr kumimoji="1" lang="en-US" altLang="ja-JP" dirty="0" smtClean="0"/>
              <a:t>GAs</a:t>
            </a:r>
            <a:r>
              <a:rPr kumimoji="1" lang="ja-JP" altLang="en-US" dirty="0" smtClean="0"/>
              <a:t>で使用される交差オペレータと同様です。</a:t>
            </a:r>
          </a:p>
          <a:p>
            <a:endParaRPr kumimoji="1" lang="en-US" altLang="ja-JP" dirty="0" smtClean="0"/>
          </a:p>
          <a:p>
            <a:r>
              <a:rPr kumimoji="1" lang="ja-JP" altLang="en-US" dirty="0" smtClean="0"/>
              <a:t>２進数</a:t>
            </a:r>
            <a:r>
              <a:rPr kumimoji="1" lang="en-US" altLang="ja-JP" dirty="0" smtClean="0"/>
              <a:t>GA</a:t>
            </a:r>
            <a:r>
              <a:rPr kumimoji="1" lang="ja-JP" altLang="en-US" dirty="0" smtClean="0"/>
              <a:t>の交叉と似てる</a:t>
            </a:r>
            <a:endParaRPr kumimoji="1" lang="en-US" altLang="ja-JP" dirty="0" smtClean="0"/>
          </a:p>
          <a:p>
            <a:endParaRPr kumimoji="1" lang="en-US" altLang="ja-JP" dirty="0" smtClean="0"/>
          </a:p>
          <a:p>
            <a:r>
              <a:rPr kumimoji="1" lang="en-US" altLang="ja-JP" dirty="0" smtClean="0"/>
              <a:t>Cross sites are only allowed to be chosen at the variable boundaries.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交差しているサイトは変数境界で選ぶことができるだけです。</a:t>
            </a:r>
          </a:p>
          <a:p>
            <a:endParaRPr kumimoji="1" lang="en-US" altLang="ja-JP" dirty="0" smtClean="0"/>
          </a:p>
          <a:p>
            <a:r>
              <a:rPr kumimoji="1" lang="en-US" altLang="ja-JP" dirty="0" smtClean="0"/>
              <a:t>For example, a single-point crossover </a:t>
            </a:r>
          </a:p>
          <a:p>
            <a:r>
              <a:rPr kumimoji="1" lang="en-US" altLang="ja-JP" dirty="0" smtClean="0"/>
              <a:t>at the third site will produce the following offspring:</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例えば、</a:t>
            </a:r>
            <a:r>
              <a:rPr kumimoji="1" lang="en-US" altLang="ja-JP" dirty="0" smtClean="0"/>
              <a:t>3</a:t>
            </a:r>
            <a:r>
              <a:rPr kumimoji="1" lang="ja-JP" altLang="en-US" dirty="0" smtClean="0"/>
              <a:t>番目のサイトの単一のポイント横断歩道は以下の子を生産するでしょう</a:t>
            </a:r>
            <a:r>
              <a:rPr kumimoji="1" lang="en-US" altLang="ja-JP" dirty="0" smtClean="0"/>
              <a:t>:</a:t>
            </a:r>
          </a:p>
          <a:p>
            <a:endParaRPr kumimoji="1" lang="en-US" altLang="ja-JP" dirty="0" smtClean="0"/>
          </a:p>
          <a:p>
            <a:endParaRPr kumimoji="1" lang="en-US" altLang="ja-JP" dirty="0" smtClean="0"/>
          </a:p>
          <a:p>
            <a:r>
              <a:rPr kumimoji="1" lang="en-US" altLang="ja-JP" dirty="0" smtClean="0"/>
              <a:t>For two decision variables and for the case when the cross site falls in the variable boundary, the offspring can be either parents themselves or the other two diagonal solutions, as shown in figure 58.</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a:t>
            </a:r>
            <a:r>
              <a:rPr kumimoji="1" lang="ja-JP" altLang="en-US" dirty="0" err="1" smtClean="0"/>
              <a:t>つの</a:t>
            </a:r>
            <a:r>
              <a:rPr kumimoji="1" lang="ja-JP" altLang="en-US" dirty="0" smtClean="0"/>
              <a:t>決定変数と交差しているサイトが変数境界の中に下がるときのケースにおいて、子は、両親自身か</a:t>
            </a:r>
            <a:r>
              <a:rPr kumimoji="1" lang="en-US" altLang="ja-JP" dirty="0" smtClean="0"/>
              <a:t>2</a:t>
            </a:r>
            <a:r>
              <a:rPr kumimoji="1" lang="ja-JP" altLang="en-US" dirty="0" err="1" smtClean="0"/>
              <a:t>つの</a:t>
            </a:r>
            <a:r>
              <a:rPr kumimoji="1" lang="ja-JP" altLang="en-US" dirty="0" smtClean="0"/>
              <a:t>対角線の解決のどちらかであるかもしれません、他の、図</a:t>
            </a:r>
            <a:r>
              <a:rPr kumimoji="1" lang="en-US" altLang="ja-JP" dirty="0" smtClean="0"/>
              <a:t>58</a:t>
            </a:r>
            <a:r>
              <a:rPr kumimoji="1" lang="ja-JP" altLang="en-US" dirty="0" smtClean="0"/>
              <a:t>に示されているように。</a:t>
            </a:r>
          </a:p>
          <a:p>
            <a:endParaRPr kumimoji="1" lang="en-US" altLang="ja-JP" dirty="0" smtClean="0"/>
          </a:p>
          <a:p>
            <a:r>
              <a:rPr kumimoji="1" lang="en-US" altLang="ja-JP" dirty="0" smtClean="0"/>
              <a:t>Like in the single-point crossover operator, two-point, n-point, or uniform crossover operators can also be used in a similar manner.</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また、単一のポイント交差オペレータなどのように、同じように</a:t>
            </a:r>
            <a:r>
              <a:rPr kumimoji="1" lang="en-US" altLang="ja-JP" dirty="0" smtClean="0"/>
              <a:t>2</a:t>
            </a:r>
            <a:r>
              <a:rPr kumimoji="1" lang="ja-JP" altLang="en-US" dirty="0" smtClean="0"/>
              <a:t>ポイントの、または、</a:t>
            </a:r>
            <a:r>
              <a:rPr kumimoji="1" lang="en-US" altLang="ja-JP" dirty="0" smtClean="0"/>
              <a:t>n</a:t>
            </a:r>
            <a:r>
              <a:rPr kumimoji="1" lang="ja-JP" altLang="en-US" dirty="0" smtClean="0"/>
              <a:t>ポイントの、または、一定の交差オペレータを使用できます。</a:t>
            </a:r>
          </a:p>
          <a:p>
            <a:endParaRPr kumimoji="1" lang="en-US" altLang="ja-JP" dirty="0" smtClean="0"/>
          </a:p>
          <a:p>
            <a:r>
              <a:rPr kumimoji="1" lang="en-US" altLang="ja-JP" dirty="0" smtClean="0"/>
              <a:t>This crossover operator does not have an adequate search  power and thus the search within a decision variable has to mainly rely on the mutation operator.</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この交差オペレータには、適切な検索パワーがありません、そして、その結果、決定変数の中の検索は変異オペレータに主に頼らなければなりません。</a:t>
            </a:r>
          </a:p>
          <a:p>
            <a:endParaRPr kumimoji="1" lang="en-US" altLang="ja-JP" dirty="0" smtClean="0"/>
          </a:p>
          <a:p>
            <a:endParaRPr kumimoji="1" lang="ja-JP" altLang="en-US" dirty="0" smtClean="0"/>
          </a:p>
          <a:p>
            <a:endParaRPr kumimoji="1" lang="ja-JP" altLang="en-US" dirty="0" smtClean="0"/>
          </a:p>
          <a:p>
            <a:endParaRPr kumimoji="1" lang="en-US" altLang="ja-JP" dirty="0" smtClean="0"/>
          </a:p>
          <a:p>
            <a:endParaRPr kumimoji="1" lang="en-US" altLang="ja-JP" dirty="0" smtClean="0"/>
          </a:p>
          <a:p>
            <a:endParaRPr kumimoji="1" lang="ja-JP" altLang="en-US" dirty="0" smtClean="0"/>
          </a:p>
          <a:p>
            <a:endParaRPr kumimoji="1" lang="ja-JP" altLang="en-US" dirty="0" smtClean="0"/>
          </a:p>
        </p:txBody>
      </p:sp>
      <p:sp>
        <p:nvSpPr>
          <p:cNvPr id="4" name="スライド番号プレースホルダ 3"/>
          <p:cNvSpPr>
            <a:spLocks noGrp="1"/>
          </p:cNvSpPr>
          <p:nvPr>
            <p:ph type="sldNum" sz="quarter" idx="10"/>
          </p:nvPr>
        </p:nvSpPr>
        <p:spPr/>
        <p:txBody>
          <a:bodyPr/>
          <a:lstStyle/>
          <a:p>
            <a:fld id="{A75649F5-6CBC-483E-84EC-53070B21AF7F}" type="slidenum">
              <a:rPr kumimoji="1" lang="ja-JP" altLang="en-US" smtClean="0"/>
              <a:pPr/>
              <a:t>4</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lnSpcReduction="10000"/>
          </a:bodyPr>
          <a:lstStyle/>
          <a:p>
            <a:r>
              <a:rPr kumimoji="1" lang="en-US" altLang="ja-JP" dirty="0" smtClean="0"/>
              <a:t>Goldberg introduced the concept of virtual alpha bets in the context of real-parameter GAs(Goldberg, 1991), a matter which is </a:t>
            </a:r>
            <a:r>
              <a:rPr kumimoji="1" lang="en-US" altLang="ja-JP" dirty="0" err="1" smtClean="0"/>
              <a:t>disvussed</a:t>
            </a:r>
            <a:r>
              <a:rPr kumimoji="1" lang="en-US" altLang="ja-JP" dirty="0" smtClean="0"/>
              <a:t> on page 120.</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ゴールドバーグは実パラメーター</a:t>
            </a:r>
            <a:r>
              <a:rPr kumimoji="1" lang="en-US" altLang="ja-JP" dirty="0" smtClean="0"/>
              <a:t>GAs(</a:t>
            </a:r>
            <a:r>
              <a:rPr kumimoji="1" lang="ja-JP" altLang="en-US" dirty="0" smtClean="0"/>
              <a:t>ゴールドバーグ、</a:t>
            </a:r>
            <a:r>
              <a:rPr kumimoji="1" lang="en-US" altLang="ja-JP" dirty="0" smtClean="0"/>
              <a:t>1991)(120</a:t>
            </a:r>
            <a:r>
              <a:rPr kumimoji="1" lang="ja-JP" altLang="en-US" dirty="0" smtClean="0"/>
              <a:t>ページで</a:t>
            </a:r>
            <a:r>
              <a:rPr kumimoji="1" lang="en-US" altLang="ja-JP" dirty="0" err="1" smtClean="0"/>
              <a:t>disvussed</a:t>
            </a:r>
            <a:r>
              <a:rPr kumimoji="1" lang="ja-JP" altLang="en-US" dirty="0" smtClean="0"/>
              <a:t>される件</a:t>
            </a:r>
            <a:r>
              <a:rPr kumimoji="1" lang="en-US" altLang="ja-JP" dirty="0" smtClean="0"/>
              <a:t>)</a:t>
            </a:r>
            <a:r>
              <a:rPr kumimoji="1" lang="ja-JP" altLang="en-US" dirty="0" smtClean="0"/>
              <a:t>の文脈の仮想のアルファ賭けの概念を紹介しました。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a:t>
            </a:r>
            <a:r>
              <a:rPr kumimoji="1" lang="ja-JP" altLang="en-US" dirty="0" smtClean="0"/>
              <a:t>ゴールドバーグは実パラメーター</a:t>
            </a:r>
            <a:r>
              <a:rPr kumimoji="1" lang="en-US" altLang="ja-JP" dirty="0" smtClean="0"/>
              <a:t>GAs(</a:t>
            </a:r>
            <a:r>
              <a:rPr kumimoji="1" lang="ja-JP" altLang="en-US" dirty="0" smtClean="0"/>
              <a:t>ゴールドバーグ、</a:t>
            </a:r>
            <a:r>
              <a:rPr kumimoji="1" lang="en-US" altLang="ja-JP" dirty="0" smtClean="0"/>
              <a:t>1991)(120</a:t>
            </a:r>
            <a:r>
              <a:rPr kumimoji="1" lang="ja-JP" altLang="en-US" dirty="0" smtClean="0"/>
              <a:t>ページで議論する件</a:t>
            </a:r>
            <a:r>
              <a:rPr kumimoji="1" lang="en-US" altLang="ja-JP" dirty="0" smtClean="0"/>
              <a:t>)</a:t>
            </a:r>
            <a:r>
              <a:rPr kumimoji="1" lang="ja-JP" altLang="en-US" dirty="0" smtClean="0"/>
              <a:t>の文脈における仮想のアルファベットの概念を紹介しました。</a:t>
            </a:r>
            <a:r>
              <a:rPr kumimoji="1" lang="en-US" altLang="ja-JP" dirty="0" smtClean="0"/>
              <a:t>)</a:t>
            </a:r>
            <a:endParaRPr kumimoji="1" lang="ja-JP" altLang="en-US" dirty="0" smtClean="0"/>
          </a:p>
          <a:p>
            <a:r>
              <a:rPr kumimoji="1" lang="en-US" altLang="ja-JP" dirty="0" err="1" smtClean="0"/>
              <a:t>Eshelman</a:t>
            </a:r>
            <a:r>
              <a:rPr kumimoji="1" lang="en-US" altLang="ja-JP" dirty="0" smtClean="0"/>
              <a:t> and Schaffer(1993) have introduced the notion of interval schemata which is similar in principle to the virtual alphabets.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Eshelman</a:t>
            </a:r>
            <a:r>
              <a:rPr kumimoji="1" lang="ja-JP" altLang="en-US" dirty="0" smtClean="0"/>
              <a:t>とシャファー</a:t>
            </a:r>
            <a:r>
              <a:rPr kumimoji="1" lang="en-US" altLang="ja-JP" dirty="0" smtClean="0"/>
              <a:t>(1993)</a:t>
            </a:r>
            <a:r>
              <a:rPr kumimoji="1" lang="ja-JP" altLang="en-US" dirty="0" smtClean="0"/>
              <a:t>は原則として仮想のアルファベットと同様の間隔概要の概念を紹介しました。</a:t>
            </a:r>
          </a:p>
          <a:p>
            <a:r>
              <a:rPr kumimoji="1" lang="en-US" altLang="ja-JP" dirty="0" smtClean="0"/>
              <a:t>They also suggested a blend crossover (BLX-a) operator for real-parameter GAs.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また、彼らが混合横断歩道を示した、</a:t>
            </a:r>
            <a:r>
              <a:rPr kumimoji="1" lang="en-US" altLang="ja-JP" dirty="0" smtClean="0"/>
              <a:t>(BLX</a:t>
            </a:r>
            <a:r>
              <a:rPr kumimoji="1" lang="ja-JP" altLang="en-US" dirty="0" err="1" smtClean="0"/>
              <a:t>、</a:t>
            </a:r>
            <a:r>
              <a:rPr kumimoji="1" lang="en-US" altLang="ja-JP" dirty="0" smtClean="0"/>
              <a:t>-a) </a:t>
            </a:r>
            <a:r>
              <a:rPr kumimoji="1" lang="ja-JP" altLang="en-US" dirty="0" smtClean="0"/>
              <a:t>オペレータ、実パラメーター</a:t>
            </a:r>
            <a:r>
              <a:rPr kumimoji="1" lang="en-US" altLang="ja-JP" dirty="0" smtClean="0"/>
              <a:t>GAs</a:t>
            </a:r>
            <a:r>
              <a:rPr kumimoji="1" lang="ja-JP" altLang="en-US" dirty="0" smtClean="0"/>
              <a:t>のために。</a:t>
            </a:r>
          </a:p>
          <a:p>
            <a:r>
              <a:rPr kumimoji="1" lang="en-US" altLang="ja-JP" dirty="0" smtClean="0"/>
              <a:t>For two parent solutions 1 and 2 , the BLX-a randomly picks a solution in the range[</a:t>
            </a:r>
            <a:r>
              <a:rPr kumimoji="1" lang="en-US" altLang="ja-JP" dirty="0" err="1" smtClean="0"/>
              <a:t>x,y</a:t>
            </a:r>
            <a:r>
              <a:rPr kumimoji="1" lang="en-US" altLang="ja-JP"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a:t>
            </a:r>
            <a:r>
              <a:rPr kumimoji="1" lang="ja-JP" altLang="en-US" dirty="0" err="1" smtClean="0"/>
              <a:t>つの</a:t>
            </a:r>
            <a:r>
              <a:rPr kumimoji="1" lang="ja-JP" altLang="en-US" dirty="0" smtClean="0"/>
              <a:t>親解決策</a:t>
            </a:r>
            <a:r>
              <a:rPr kumimoji="1" lang="en-US" altLang="ja-JP" dirty="0" smtClean="0"/>
              <a:t>1</a:t>
            </a:r>
            <a:r>
              <a:rPr kumimoji="1" lang="ja-JP" altLang="en-US" dirty="0" smtClean="0"/>
              <a:t>と</a:t>
            </a:r>
            <a:r>
              <a:rPr kumimoji="1" lang="en-US" altLang="ja-JP" dirty="0" smtClean="0"/>
              <a:t>2</a:t>
            </a:r>
            <a:r>
              <a:rPr kumimoji="1" lang="ja-JP" altLang="en-US" dirty="0" smtClean="0"/>
              <a:t>のために、</a:t>
            </a:r>
            <a:r>
              <a:rPr kumimoji="1" lang="en-US" altLang="ja-JP" dirty="0" smtClean="0"/>
              <a:t>BLX-a</a:t>
            </a:r>
            <a:r>
              <a:rPr kumimoji="1" lang="ja-JP" altLang="en-US" dirty="0" smtClean="0"/>
              <a:t>は手当たりしだいに範囲の解決策に</a:t>
            </a:r>
            <a:r>
              <a:rPr kumimoji="1" lang="en-US" altLang="ja-JP" dirty="0" smtClean="0"/>
              <a:t>x</a:t>
            </a:r>
            <a:r>
              <a:rPr kumimoji="1" lang="ja-JP" altLang="en-US" dirty="0" smtClean="0"/>
              <a:t>を選びます。</a:t>
            </a:r>
          </a:p>
          <a:p>
            <a:r>
              <a:rPr kumimoji="1" lang="en-US" altLang="ja-JP" dirty="0" smtClean="0"/>
              <a:t>This crossover operator is illustrated in Figure 59.</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この交差オペレータは図</a:t>
            </a:r>
            <a:r>
              <a:rPr kumimoji="1" lang="en-US" altLang="ja-JP" dirty="0" smtClean="0"/>
              <a:t>59</a:t>
            </a:r>
            <a:r>
              <a:rPr kumimoji="1" lang="ja-JP" altLang="en-US" dirty="0" smtClean="0"/>
              <a:t>で例証されます。</a:t>
            </a:r>
          </a:p>
          <a:p>
            <a:endParaRPr kumimoji="1" lang="ja-JP" altLang="en-US" dirty="0" smtClean="0"/>
          </a:p>
          <a:p>
            <a:r>
              <a:rPr kumimoji="1" lang="en-US" altLang="ja-JP" dirty="0" smtClean="0"/>
              <a:t>Thus, if </a:t>
            </a:r>
            <a:r>
              <a:rPr kumimoji="1" lang="en-US" altLang="ja-JP" dirty="0" err="1" smtClean="0"/>
              <a:t>ui</a:t>
            </a:r>
            <a:r>
              <a:rPr kumimoji="1" lang="en-US" altLang="ja-JP" dirty="0" smtClean="0"/>
              <a:t> is a random number between 0 and 1, the following is an offspring:</a:t>
            </a:r>
          </a:p>
          <a:p>
            <a:r>
              <a:rPr kumimoji="1" lang="ja-JP" altLang="en-US" dirty="0" smtClean="0"/>
              <a:t>したがって、</a:t>
            </a:r>
            <a:r>
              <a:rPr kumimoji="1" lang="en-US" altLang="ja-JP" dirty="0" err="1" smtClean="0"/>
              <a:t>ui</a:t>
            </a:r>
            <a:r>
              <a:rPr kumimoji="1" lang="ja-JP" altLang="en-US" dirty="0" smtClean="0"/>
              <a:t>が</a:t>
            </a:r>
            <a:r>
              <a:rPr kumimoji="1" lang="en-US" altLang="ja-JP" dirty="0" smtClean="0"/>
              <a:t>0</a:t>
            </a:r>
            <a:r>
              <a:rPr kumimoji="1" lang="ja-JP" altLang="en-US" dirty="0" smtClean="0"/>
              <a:t>と</a:t>
            </a:r>
            <a:r>
              <a:rPr kumimoji="1" lang="en-US" altLang="ja-JP" dirty="0" smtClean="0"/>
              <a:t>1</a:t>
            </a:r>
            <a:r>
              <a:rPr kumimoji="1" lang="ja-JP" altLang="en-US" dirty="0" smtClean="0"/>
              <a:t>の間の乱数であれば、↓これは子です</a:t>
            </a:r>
            <a:r>
              <a:rPr kumimoji="1" lang="en-US" altLang="ja-JP"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where shiki1.</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どこ</a:t>
            </a:r>
            <a:r>
              <a:rPr kumimoji="1" lang="en-US" altLang="ja-JP" dirty="0" smtClean="0"/>
              <a:t>shiki1</a:t>
            </a:r>
            <a:r>
              <a:rPr kumimoji="1" lang="ja-JP" altLang="en-US" dirty="0" err="1" smtClean="0"/>
              <a:t>。</a:t>
            </a:r>
            <a:endParaRPr kumimoji="1" lang="ja-JP" altLang="en-US" dirty="0" smtClean="0"/>
          </a:p>
          <a:p>
            <a:r>
              <a:rPr kumimoji="1" lang="en-US" altLang="ja-JP" dirty="0" smtClean="0"/>
              <a:t>If a is zero, this crossover creates a random solution in the range shiki2.</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ゼロ、この横断歩道は範囲</a:t>
            </a:r>
            <a:r>
              <a:rPr kumimoji="1" lang="en-US" altLang="ja-JP" dirty="0" smtClean="0"/>
              <a:t>shiki2</a:t>
            </a:r>
            <a:r>
              <a:rPr kumimoji="1" lang="ja-JP" altLang="en-US" dirty="0" smtClean="0"/>
              <a:t>のランダム解を作成します。</a:t>
            </a:r>
            <a:endParaRPr kumimoji="1" lang="en-US" altLang="ja-JP" dirty="0" smtClean="0"/>
          </a:p>
          <a:p>
            <a:r>
              <a:rPr kumimoji="1" lang="en-US" altLang="ja-JP" dirty="0" smtClean="0"/>
              <a:t>In a number of test problems, the investigators have reported that BLX-0.5 performs better than BLX operators with any other a value.</a:t>
            </a:r>
          </a:p>
          <a:p>
            <a:r>
              <a:rPr kumimoji="1" lang="ja-JP" altLang="en-US" dirty="0" smtClean="0"/>
              <a:t>多くのテスト問題では、調査者は、</a:t>
            </a:r>
            <a:r>
              <a:rPr kumimoji="1" lang="en-US" altLang="ja-JP" dirty="0" smtClean="0"/>
              <a:t>BLX-0.5</a:t>
            </a:r>
            <a:r>
              <a:rPr kumimoji="1" lang="ja-JP" altLang="en-US" dirty="0" smtClean="0"/>
              <a:t>が値を任意の他のものを持った</a:t>
            </a:r>
            <a:r>
              <a:rPr kumimoji="1" lang="en-US" altLang="ja-JP" dirty="0" smtClean="0"/>
              <a:t>BLX</a:t>
            </a:r>
            <a:r>
              <a:rPr kumimoji="1" lang="ja-JP" altLang="en-US" dirty="0" smtClean="0"/>
              <a:t>オペレーターよりよく行なうと報道しました。</a:t>
            </a:r>
            <a:endParaRPr kumimoji="1" lang="en-US" altLang="ja-JP" dirty="0" smtClean="0"/>
          </a:p>
          <a:p>
            <a:r>
              <a:rPr kumimoji="1" lang="en-US" altLang="ja-JP" dirty="0" smtClean="0"/>
              <a:t>However, it is important to note that the factor </a:t>
            </a:r>
            <a:r>
              <a:rPr kumimoji="1" lang="en-US" altLang="ja-JP" dirty="0" err="1" smtClean="0"/>
              <a:t>ri</a:t>
            </a:r>
            <a:r>
              <a:rPr kumimoji="1" lang="en-US" altLang="ja-JP" dirty="0" smtClean="0"/>
              <a:t> is uniformly distributed for a fixed value of a.</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しかしながら、要素</a:t>
            </a:r>
            <a:r>
              <a:rPr kumimoji="1" lang="en-US" altLang="ja-JP" dirty="0" err="1" smtClean="0"/>
              <a:t>ri</a:t>
            </a:r>
            <a:r>
              <a:rPr kumimoji="1" lang="ja-JP" altLang="en-US" dirty="0" smtClean="0"/>
              <a:t>が一定の価値のために一様に分配されることに注意するのは、重要です。</a:t>
            </a:r>
          </a:p>
          <a:p>
            <a:r>
              <a:rPr kumimoji="1" lang="en-US" altLang="ja-JP" dirty="0" smtClean="0"/>
              <a:t>However, BLX-a has an interesting property: the location of the offspring depends on the difference in parent solutions.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しかしながら、</a:t>
            </a:r>
            <a:r>
              <a:rPr kumimoji="1" lang="en-US" altLang="ja-JP" dirty="0" smtClean="0"/>
              <a:t>BLX-a</a:t>
            </a:r>
            <a:r>
              <a:rPr kumimoji="1" lang="ja-JP" altLang="en-US" dirty="0" smtClean="0"/>
              <a:t>には、興味深い特性があります</a:t>
            </a:r>
            <a:r>
              <a:rPr kumimoji="1" lang="en-US" altLang="ja-JP" dirty="0" smtClean="0"/>
              <a:t>: </a:t>
            </a:r>
            <a:r>
              <a:rPr kumimoji="1" lang="ja-JP" altLang="en-US" dirty="0" smtClean="0"/>
              <a:t>子の位置は親解決策の相違に依存します。</a:t>
            </a:r>
          </a:p>
          <a:p>
            <a:r>
              <a:rPr kumimoji="1" lang="en-US" altLang="ja-JP" dirty="0" smtClean="0"/>
              <a:t>This will be clear if we rewrite equation (4.7) as follows:</a:t>
            </a:r>
          </a:p>
          <a:p>
            <a:endParaRPr kumimoji="1" lang="en-US" altLang="ja-JP" dirty="0" smtClean="0"/>
          </a:p>
          <a:p>
            <a:r>
              <a:rPr kumimoji="1" lang="en-US" altLang="ja-JP" dirty="0" smtClean="0"/>
              <a:t>shiki3</a:t>
            </a:r>
          </a:p>
          <a:p>
            <a:endParaRPr kumimoji="1" lang="en-US" altLang="ja-JP" dirty="0" smtClean="0"/>
          </a:p>
          <a:p>
            <a:r>
              <a:rPr kumimoji="1" lang="en-US" altLang="ja-JP" dirty="0" smtClean="0"/>
              <a:t>If the difference between the parent solutions is small, the difference between the offspring and parent solution is also small.</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また、親解決策の違いが小さいなら、子と親解決策の違いも小さいです。</a:t>
            </a:r>
          </a:p>
          <a:p>
            <a:r>
              <a:rPr kumimoji="1" lang="en-US" altLang="ja-JP" dirty="0" smtClean="0"/>
              <a:t>This property of a search operator allows us to constitute an adaptive search.</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検索オペレータのこの特性で、私たちは適応型の検索を構成できます。</a:t>
            </a:r>
          </a:p>
          <a:p>
            <a:r>
              <a:rPr kumimoji="1" lang="en-US" altLang="ja-JP" dirty="0" smtClean="0"/>
              <a:t>If the diversity in the parent population is large, an offspring population with a large diversity is expected, and vice versa.</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母集団における多様性が大きいなら、大きい多様性に従った子の母集団は予想されます、そして、逆もまた同様です。</a:t>
            </a:r>
          </a:p>
          <a:p>
            <a:r>
              <a:rPr kumimoji="1" lang="en-US" altLang="ja-JP" dirty="0" smtClean="0"/>
              <a:t>Thus, such an operator will allow the searching of the entire space early on (when a random population over the entire search space is initialized) and also allow us to maintain a </a:t>
            </a:r>
            <a:r>
              <a:rPr kumimoji="1" lang="en-US" altLang="ja-JP" dirty="0" err="1" smtClean="0"/>
              <a:t>focussed</a:t>
            </a:r>
            <a:r>
              <a:rPr kumimoji="1" lang="en-US" altLang="ja-JP" dirty="0" smtClean="0"/>
              <a:t> search when the population tends to converge in some region in the search space.</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したがって、人口が、検索スペースの何らかの領域で一点に集まる傾向があるとき、そのようなオペレータは、早くから全体のスペースを探すことを許して</a:t>
            </a:r>
            <a:r>
              <a:rPr kumimoji="1" lang="en-US" altLang="ja-JP" dirty="0" smtClean="0"/>
              <a:t>(</a:t>
            </a:r>
            <a:r>
              <a:rPr kumimoji="1" lang="ja-JP" altLang="en-US" dirty="0" smtClean="0"/>
              <a:t>全体の検索スペースにわたる無作為の人口が初期化されるとき</a:t>
            </a:r>
            <a:r>
              <a:rPr kumimoji="1" lang="en-US" altLang="ja-JP" dirty="0" smtClean="0"/>
              <a:t>)</a:t>
            </a:r>
            <a:r>
              <a:rPr kumimoji="1" lang="ja-JP" altLang="en-US" dirty="0" err="1" smtClean="0"/>
              <a:t>、</a:t>
            </a:r>
            <a:r>
              <a:rPr kumimoji="1" lang="ja-JP" altLang="en-US" dirty="0" smtClean="0"/>
              <a:t>また、私たちが焦点を合わせられた検索を維持するのを許すでしょう。</a:t>
            </a:r>
          </a:p>
          <a:p>
            <a:endParaRPr kumimoji="1" lang="ja-JP" altLang="en-US" dirty="0" smtClean="0"/>
          </a:p>
          <a:p>
            <a:endParaRPr kumimoji="1" lang="en-US" altLang="ja-JP" dirty="0" smtClean="0"/>
          </a:p>
          <a:p>
            <a:r>
              <a:rPr kumimoji="1" lang="en-US" altLang="ja-JP" dirty="0" smtClean="0"/>
              <a:t>It is important to note that there exists a number of other crossover which work by using the same principle.</a:t>
            </a:r>
          </a:p>
          <a:p>
            <a:r>
              <a:rPr kumimoji="1" lang="ja-JP" altLang="en-US" dirty="0" smtClean="0"/>
              <a:t>同じ原則を使用することによって働いている他の横断歩道の数が、存在することに注意するのは、重要です。</a:t>
            </a:r>
            <a:endParaRPr kumimoji="1" lang="en-US" altLang="ja-JP" dirty="0" smtClean="0"/>
          </a:p>
          <a:p>
            <a:r>
              <a:rPr kumimoji="1" lang="en-US" altLang="ja-JP" dirty="0" smtClean="0"/>
              <a:t>The arithmetic crossover (</a:t>
            </a:r>
            <a:r>
              <a:rPr kumimoji="1" lang="en-US" altLang="ja-JP" dirty="0" err="1" smtClean="0"/>
              <a:t>Michalewicz</a:t>
            </a:r>
            <a:r>
              <a:rPr kumimoji="1" lang="en-US" altLang="ja-JP" dirty="0" smtClean="0"/>
              <a:t> and </a:t>
            </a:r>
            <a:r>
              <a:rPr kumimoji="1" lang="en-US" altLang="ja-JP" dirty="0" err="1" smtClean="0"/>
              <a:t>Janikow</a:t>
            </a:r>
            <a:r>
              <a:rPr kumimoji="1" lang="en-US" altLang="ja-JP" dirty="0" smtClean="0"/>
              <a:t>, 1991) uses equation (4.7) with a fixed value of r for all decision variables.</a:t>
            </a:r>
          </a:p>
          <a:p>
            <a:r>
              <a:rPr kumimoji="1" lang="ja-JP" altLang="en-US" dirty="0" smtClean="0"/>
              <a:t>算数の横断歩道</a:t>
            </a:r>
            <a:r>
              <a:rPr kumimoji="1" lang="en-US" altLang="ja-JP" dirty="0" smtClean="0"/>
              <a:t>(</a:t>
            </a:r>
            <a:r>
              <a:rPr kumimoji="1" lang="en-US" altLang="ja-JP" dirty="0" err="1" smtClean="0"/>
              <a:t>Michalewicz</a:t>
            </a:r>
            <a:r>
              <a:rPr kumimoji="1" lang="ja-JP" altLang="en-US" dirty="0" smtClean="0"/>
              <a:t>と</a:t>
            </a:r>
            <a:r>
              <a:rPr kumimoji="1" lang="en-US" altLang="ja-JP" dirty="0" err="1" smtClean="0"/>
              <a:t>Janikow</a:t>
            </a:r>
            <a:r>
              <a:rPr kumimoji="1" lang="ja-JP" altLang="en-US" dirty="0" err="1" smtClean="0"/>
              <a:t>、</a:t>
            </a:r>
            <a:r>
              <a:rPr kumimoji="1" lang="en-US" altLang="ja-JP" dirty="0" smtClean="0"/>
              <a:t>1991)</a:t>
            </a:r>
            <a:r>
              <a:rPr kumimoji="1" lang="ja-JP" altLang="en-US" dirty="0" smtClean="0"/>
              <a:t>は</a:t>
            </a:r>
            <a:r>
              <a:rPr kumimoji="1" lang="en-US" altLang="ja-JP" dirty="0" smtClean="0"/>
              <a:t>r</a:t>
            </a:r>
            <a:r>
              <a:rPr kumimoji="1" lang="ja-JP" altLang="en-US" dirty="0" smtClean="0"/>
              <a:t>の一定の価値があるすべての決定変数に関する方程式</a:t>
            </a:r>
            <a:r>
              <a:rPr kumimoji="1" lang="en-US" altLang="ja-JP" dirty="0" smtClean="0"/>
              <a:t>(4.7)</a:t>
            </a:r>
            <a:r>
              <a:rPr kumimoji="1" lang="ja-JP" altLang="en-US" dirty="0" smtClean="0"/>
              <a:t>を使用します。</a:t>
            </a:r>
            <a:endParaRPr kumimoji="1" lang="en-US" altLang="ja-JP" dirty="0" smtClean="0"/>
          </a:p>
          <a:p>
            <a:r>
              <a:rPr kumimoji="1" lang="en-US" altLang="ja-JP" dirty="0" smtClean="0"/>
              <a:t>However, r is chosen by carefully calculating its maximum allowed value in all decision variables crossover operator (Voigt et al, 1995) is also similar to BLX-a.</a:t>
            </a:r>
          </a:p>
          <a:p>
            <a:r>
              <a:rPr kumimoji="1" lang="ja-JP" altLang="en-US" dirty="0" smtClean="0"/>
              <a:t>しかしながら、また、すべての決定変数交差オペレータ</a:t>
            </a:r>
            <a:r>
              <a:rPr kumimoji="1" lang="en-US" altLang="ja-JP" dirty="0" smtClean="0"/>
              <a:t>(</a:t>
            </a:r>
            <a:r>
              <a:rPr kumimoji="1" lang="ja-JP" altLang="en-US" dirty="0" smtClean="0"/>
              <a:t>フォークト他、</a:t>
            </a:r>
            <a:r>
              <a:rPr kumimoji="1" lang="en-US" altLang="ja-JP" dirty="0" smtClean="0"/>
              <a:t>1995)</a:t>
            </a:r>
            <a:r>
              <a:rPr kumimoji="1" lang="ja-JP" altLang="en-US" dirty="0" smtClean="0"/>
              <a:t>の値が許容された最大も</a:t>
            </a:r>
            <a:r>
              <a:rPr kumimoji="1" lang="en-US" altLang="ja-JP" dirty="0" smtClean="0"/>
              <a:t>BLX-a</a:t>
            </a:r>
            <a:r>
              <a:rPr kumimoji="1" lang="ja-JP" altLang="en-US" dirty="0" smtClean="0"/>
              <a:t>と同様であると入念に見込むことによって、</a:t>
            </a:r>
            <a:r>
              <a:rPr kumimoji="1" lang="en-US" altLang="ja-JP" dirty="0" smtClean="0"/>
              <a:t>r</a:t>
            </a:r>
            <a:r>
              <a:rPr kumimoji="1" lang="ja-JP" altLang="en-US" dirty="0" smtClean="0"/>
              <a:t>は選ばれています。</a:t>
            </a:r>
          </a:p>
          <a:p>
            <a:endParaRPr kumimoji="1" lang="en-US" altLang="ja-JP" dirty="0" smtClean="0"/>
          </a:p>
          <a:p>
            <a:endParaRPr kumimoji="1" lang="ja-JP" altLang="en-US" dirty="0" smtClean="0"/>
          </a:p>
          <a:p>
            <a:endParaRPr kumimoji="1" lang="ja-JP" altLang="en-US" dirty="0" smtClean="0"/>
          </a:p>
          <a:p>
            <a:endParaRPr kumimoji="1" lang="ja-JP" altLang="en-US" dirty="0" smtClean="0"/>
          </a:p>
          <a:p>
            <a:endParaRPr kumimoji="1" lang="ja-JP" altLang="en-US" dirty="0" smtClean="0"/>
          </a:p>
          <a:p>
            <a:endParaRPr kumimoji="1" lang="ja-JP" altLang="en-US"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fld id="{A75649F5-6CBC-483E-84EC-53070B21AF7F}" type="slidenum">
              <a:rPr kumimoji="1" lang="ja-JP" altLang="en-US" smtClean="0"/>
              <a:pPr/>
              <a:t>5</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75649F5-6CBC-483E-84EC-53070B21AF7F}" type="slidenum">
              <a:rPr kumimoji="1" lang="ja-JP" altLang="en-US" smtClean="0"/>
              <a:pPr/>
              <a:t>6</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70000" lnSpcReduction="20000"/>
          </a:bodyPr>
          <a:lstStyle/>
          <a:p>
            <a:r>
              <a:rPr kumimoji="1" lang="en-US" altLang="ja-JP" dirty="0" smtClean="0"/>
              <a:t>In a number of test problems, the investigators have reported that BLX-0.5 performs better than BLX operators with any other a value.</a:t>
            </a:r>
          </a:p>
          <a:p>
            <a:r>
              <a:rPr kumimoji="1" lang="ja-JP" altLang="en-US" dirty="0" smtClean="0"/>
              <a:t>多くのテスト問題では、調査者は、</a:t>
            </a:r>
            <a:r>
              <a:rPr kumimoji="1" lang="en-US" altLang="ja-JP" dirty="0" smtClean="0"/>
              <a:t>BLX-0.5</a:t>
            </a:r>
            <a:r>
              <a:rPr kumimoji="1" lang="ja-JP" altLang="en-US" dirty="0" smtClean="0"/>
              <a:t>が値を任意の他のものを持った</a:t>
            </a:r>
            <a:r>
              <a:rPr kumimoji="1" lang="en-US" altLang="ja-JP" dirty="0" smtClean="0"/>
              <a:t>BLX</a:t>
            </a:r>
            <a:r>
              <a:rPr kumimoji="1" lang="ja-JP" altLang="en-US" dirty="0" smtClean="0"/>
              <a:t>オペレーターよりよく行なうと報道しました。</a:t>
            </a:r>
            <a:endParaRPr kumimoji="1" lang="en-US" altLang="ja-JP" dirty="0" smtClean="0"/>
          </a:p>
          <a:p>
            <a:r>
              <a:rPr kumimoji="1" lang="en-US" altLang="ja-JP" dirty="0" smtClean="0"/>
              <a:t>However, it is important to note that the factor </a:t>
            </a:r>
            <a:r>
              <a:rPr kumimoji="1" lang="en-US" altLang="ja-JP" dirty="0" err="1" smtClean="0"/>
              <a:t>ri</a:t>
            </a:r>
            <a:r>
              <a:rPr kumimoji="1" lang="en-US" altLang="ja-JP" dirty="0" smtClean="0"/>
              <a:t> is uniformly distributed for a fixed value of a.</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しかしながら、要素</a:t>
            </a:r>
            <a:r>
              <a:rPr kumimoji="1" lang="en-US" altLang="ja-JP" dirty="0" err="1" smtClean="0"/>
              <a:t>ri</a:t>
            </a:r>
            <a:r>
              <a:rPr kumimoji="1" lang="ja-JP" altLang="en-US" dirty="0" smtClean="0"/>
              <a:t>が一定の価値のために一様に分配されることに注意するのは、重要です。</a:t>
            </a:r>
          </a:p>
          <a:p>
            <a:r>
              <a:rPr kumimoji="1" lang="en-US" altLang="ja-JP" dirty="0" smtClean="0"/>
              <a:t>However, BLX-a has an interesting property: the location of the offspring depends on the difference in parent solutions.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しかしながら、</a:t>
            </a:r>
            <a:r>
              <a:rPr kumimoji="1" lang="en-US" altLang="ja-JP" dirty="0" smtClean="0"/>
              <a:t>BLX-a</a:t>
            </a:r>
            <a:r>
              <a:rPr kumimoji="1" lang="ja-JP" altLang="en-US" dirty="0" smtClean="0"/>
              <a:t>には、興味深い特性があります</a:t>
            </a:r>
            <a:r>
              <a:rPr kumimoji="1" lang="en-US" altLang="ja-JP" dirty="0" smtClean="0"/>
              <a:t>: </a:t>
            </a:r>
            <a:r>
              <a:rPr kumimoji="1" lang="ja-JP" altLang="en-US" dirty="0" smtClean="0"/>
              <a:t>子の位置は親解決策の相違に依存します。</a:t>
            </a:r>
          </a:p>
          <a:p>
            <a:r>
              <a:rPr kumimoji="1" lang="en-US" altLang="ja-JP" dirty="0" smtClean="0"/>
              <a:t>This will be clear if we rewrite equation (4.7) as follows:</a:t>
            </a:r>
          </a:p>
          <a:p>
            <a:r>
              <a:rPr kumimoji="1" lang="ja-JP" altLang="en-US" dirty="0" smtClean="0"/>
              <a:t>これは私たちが以下の方程式</a:t>
            </a:r>
            <a:r>
              <a:rPr kumimoji="1" lang="en-US" altLang="ja-JP" dirty="0" smtClean="0"/>
              <a:t>(4.7)</a:t>
            </a:r>
            <a:r>
              <a:rPr kumimoji="1" lang="ja-JP" altLang="en-US" dirty="0" smtClean="0"/>
              <a:t>を書き直すかどうか明確でしょう</a:t>
            </a:r>
            <a:r>
              <a:rPr kumimoji="1" lang="en-US" altLang="ja-JP" dirty="0" smtClean="0"/>
              <a:t>:</a:t>
            </a:r>
          </a:p>
          <a:p>
            <a:endParaRPr kumimoji="1" lang="en-US" altLang="ja-JP" dirty="0" smtClean="0"/>
          </a:p>
          <a:p>
            <a:r>
              <a:rPr kumimoji="1" lang="en-US" altLang="ja-JP" dirty="0" smtClean="0"/>
              <a:t>shiki3</a:t>
            </a:r>
          </a:p>
          <a:p>
            <a:endParaRPr kumimoji="1" lang="en-US" altLang="ja-JP" dirty="0" smtClean="0"/>
          </a:p>
          <a:p>
            <a:r>
              <a:rPr kumimoji="1" lang="en-US" altLang="ja-JP" dirty="0" smtClean="0"/>
              <a:t>If the difference between the parent solutions is small, the difference between the offspring and parent solution is also small.</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また、親解決策の違いが小さいなら、子と親解決策の違いも小さいです。</a:t>
            </a:r>
          </a:p>
          <a:p>
            <a:r>
              <a:rPr kumimoji="1" lang="en-US" altLang="ja-JP" dirty="0" smtClean="0"/>
              <a:t>This property of a search operator allows us to constitute an adaptive search.</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検索オペレータのこの特性で、私たちは適応型の検索を構成できます。</a:t>
            </a:r>
          </a:p>
          <a:p>
            <a:r>
              <a:rPr kumimoji="1" lang="en-US" altLang="ja-JP" dirty="0" smtClean="0"/>
              <a:t>If the diversity in the parent population is large, an offspring population with a large diversity is expected, and vice versa.</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母集団における多様性が大きいなら、大きい多様性に従った子の母集団は予想されます、そして、逆もまた同様です。</a:t>
            </a:r>
          </a:p>
          <a:p>
            <a:r>
              <a:rPr kumimoji="1" lang="en-US" altLang="ja-JP" dirty="0" smtClean="0"/>
              <a:t>Thus, such an operator will allow the searching of the entire space early on (when a random population over the entire search space is initialized) and also allow us to maintain a </a:t>
            </a:r>
            <a:r>
              <a:rPr kumimoji="1" lang="en-US" altLang="ja-JP" dirty="0" err="1" smtClean="0"/>
              <a:t>focussed</a:t>
            </a:r>
            <a:r>
              <a:rPr kumimoji="1" lang="en-US" altLang="ja-JP" dirty="0" smtClean="0"/>
              <a:t> search when the population tends to converge in some region in the search space.</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したがって、人口が、検索スペースの何らかの領域で一点に集まる傾向があるとき、そのようなオペレータは、早くから全体のスペースを探すことを許して</a:t>
            </a:r>
            <a:r>
              <a:rPr kumimoji="1" lang="en-US" altLang="ja-JP" dirty="0" smtClean="0"/>
              <a:t>(</a:t>
            </a:r>
            <a:r>
              <a:rPr kumimoji="1" lang="ja-JP" altLang="en-US" dirty="0" smtClean="0"/>
              <a:t>全体の検索スペースにわたる無作為の人口が初期化されるとき</a:t>
            </a:r>
            <a:r>
              <a:rPr kumimoji="1" lang="en-US" altLang="ja-JP" dirty="0" smtClean="0"/>
              <a:t>)</a:t>
            </a:r>
            <a:r>
              <a:rPr kumimoji="1" lang="ja-JP" altLang="en-US" dirty="0" err="1" smtClean="0"/>
              <a:t>、</a:t>
            </a:r>
            <a:r>
              <a:rPr kumimoji="1" lang="ja-JP" altLang="en-US" dirty="0" smtClean="0"/>
              <a:t>また、私たちが焦点を合わせられた検索を維持するのを許すでしょう。</a:t>
            </a:r>
          </a:p>
          <a:p>
            <a:endParaRPr kumimoji="1" lang="ja-JP" altLang="en-US" dirty="0" smtClean="0"/>
          </a:p>
          <a:p>
            <a:endParaRPr kumimoji="1" lang="en-US" altLang="ja-JP" dirty="0" smtClean="0"/>
          </a:p>
          <a:p>
            <a:r>
              <a:rPr kumimoji="1" lang="en-US" altLang="ja-JP" dirty="0" smtClean="0"/>
              <a:t>It is important to note that there exists a number of other crossover which work by using the same principle.</a:t>
            </a:r>
          </a:p>
          <a:p>
            <a:r>
              <a:rPr kumimoji="1" lang="ja-JP" altLang="en-US" dirty="0" smtClean="0"/>
              <a:t>同じ原則を使用することによって働いている他の横断歩道の数が、存在することに注意するのは、重要です。</a:t>
            </a:r>
            <a:endParaRPr kumimoji="1" lang="en-US" altLang="ja-JP" dirty="0" smtClean="0"/>
          </a:p>
          <a:p>
            <a:r>
              <a:rPr kumimoji="1" lang="en-US" altLang="ja-JP" dirty="0" smtClean="0"/>
              <a:t>The arithmetic crossover (</a:t>
            </a:r>
            <a:r>
              <a:rPr kumimoji="1" lang="en-US" altLang="ja-JP" dirty="0" err="1" smtClean="0"/>
              <a:t>Michalewicz</a:t>
            </a:r>
            <a:r>
              <a:rPr kumimoji="1" lang="en-US" altLang="ja-JP" dirty="0" smtClean="0"/>
              <a:t> and </a:t>
            </a:r>
            <a:r>
              <a:rPr kumimoji="1" lang="en-US" altLang="ja-JP" dirty="0" err="1" smtClean="0"/>
              <a:t>Janikow</a:t>
            </a:r>
            <a:r>
              <a:rPr kumimoji="1" lang="en-US" altLang="ja-JP" dirty="0" smtClean="0"/>
              <a:t>, 1991) uses equation (4.7) with a fixed value of r for all decision variables.</a:t>
            </a:r>
          </a:p>
          <a:p>
            <a:r>
              <a:rPr kumimoji="1" lang="ja-JP" altLang="en-US" dirty="0" smtClean="0"/>
              <a:t>算数の横断歩道</a:t>
            </a:r>
            <a:r>
              <a:rPr kumimoji="1" lang="en-US" altLang="ja-JP" dirty="0" smtClean="0"/>
              <a:t>(</a:t>
            </a:r>
            <a:r>
              <a:rPr kumimoji="1" lang="en-US" altLang="ja-JP" dirty="0" err="1" smtClean="0"/>
              <a:t>Michalewicz</a:t>
            </a:r>
            <a:r>
              <a:rPr kumimoji="1" lang="ja-JP" altLang="en-US" dirty="0" smtClean="0"/>
              <a:t>と</a:t>
            </a:r>
            <a:r>
              <a:rPr kumimoji="1" lang="en-US" altLang="ja-JP" dirty="0" err="1" smtClean="0"/>
              <a:t>Janikow</a:t>
            </a:r>
            <a:r>
              <a:rPr kumimoji="1" lang="ja-JP" altLang="en-US" dirty="0" err="1" smtClean="0"/>
              <a:t>、</a:t>
            </a:r>
            <a:r>
              <a:rPr kumimoji="1" lang="en-US" altLang="ja-JP" dirty="0" smtClean="0"/>
              <a:t>1991)</a:t>
            </a:r>
            <a:r>
              <a:rPr kumimoji="1" lang="ja-JP" altLang="en-US" dirty="0" smtClean="0"/>
              <a:t>は</a:t>
            </a:r>
            <a:r>
              <a:rPr kumimoji="1" lang="en-US" altLang="ja-JP" dirty="0" smtClean="0"/>
              <a:t>r</a:t>
            </a:r>
            <a:r>
              <a:rPr kumimoji="1" lang="ja-JP" altLang="en-US" dirty="0" smtClean="0"/>
              <a:t>の一定の価値があるすべての決定変数に関する方程式</a:t>
            </a:r>
            <a:r>
              <a:rPr kumimoji="1" lang="en-US" altLang="ja-JP" dirty="0" smtClean="0"/>
              <a:t>(4.7)</a:t>
            </a:r>
            <a:r>
              <a:rPr kumimoji="1" lang="ja-JP" altLang="en-US" dirty="0" smtClean="0"/>
              <a:t>を使用します。</a:t>
            </a:r>
            <a:endParaRPr kumimoji="1" lang="en-US" altLang="ja-JP" dirty="0" smtClean="0"/>
          </a:p>
          <a:p>
            <a:r>
              <a:rPr kumimoji="1" lang="en-US" altLang="ja-JP" dirty="0" smtClean="0"/>
              <a:t>However, r is chosen by carefully calculating its maximum allowed value in all decision variables crossover operator (Voigt et al, 1995) is also similar to BLX-a.</a:t>
            </a:r>
          </a:p>
          <a:p>
            <a:r>
              <a:rPr kumimoji="1" lang="ja-JP" altLang="en-US" dirty="0" smtClean="0"/>
              <a:t>しかしながら、また、すべての決定変数交差オペレータ</a:t>
            </a:r>
            <a:r>
              <a:rPr kumimoji="1" lang="en-US" altLang="ja-JP" dirty="0" smtClean="0"/>
              <a:t>(</a:t>
            </a:r>
            <a:r>
              <a:rPr kumimoji="1" lang="ja-JP" altLang="en-US" dirty="0" smtClean="0"/>
              <a:t>フォークト他、</a:t>
            </a:r>
            <a:r>
              <a:rPr kumimoji="1" lang="en-US" altLang="ja-JP" dirty="0" smtClean="0"/>
              <a:t>1995)</a:t>
            </a:r>
            <a:r>
              <a:rPr kumimoji="1" lang="ja-JP" altLang="en-US" dirty="0" smtClean="0"/>
              <a:t>の値が許容された最大も</a:t>
            </a:r>
            <a:r>
              <a:rPr kumimoji="1" lang="en-US" altLang="ja-JP" dirty="0" smtClean="0"/>
              <a:t>BLX-a</a:t>
            </a:r>
            <a:r>
              <a:rPr kumimoji="1" lang="ja-JP" altLang="en-US" dirty="0" smtClean="0"/>
              <a:t>と同様であると入念に見込むことによって、</a:t>
            </a:r>
            <a:r>
              <a:rPr kumimoji="1" lang="en-US" altLang="ja-JP" dirty="0" smtClean="0"/>
              <a:t>r</a:t>
            </a:r>
            <a:r>
              <a:rPr kumimoji="1" lang="ja-JP" altLang="en-US" dirty="0" smtClean="0"/>
              <a:t>は選ばれています。</a:t>
            </a:r>
          </a:p>
          <a:p>
            <a:endParaRPr kumimoji="1" lang="en-US" altLang="ja-JP" dirty="0" smtClean="0"/>
          </a:p>
          <a:p>
            <a:endParaRPr kumimoji="1" lang="ja-JP" altLang="en-US" dirty="0" smtClean="0"/>
          </a:p>
          <a:p>
            <a:endParaRPr kumimoji="1" lang="ja-JP" altLang="en-US" dirty="0" smtClean="0"/>
          </a:p>
          <a:p>
            <a:endParaRPr kumimoji="1" lang="ja-JP" altLang="en-US" dirty="0" smtClean="0"/>
          </a:p>
          <a:p>
            <a:endParaRPr kumimoji="1" lang="ja-JP" altLang="en-US" dirty="0" smtClean="0"/>
          </a:p>
          <a:p>
            <a:endParaRPr kumimoji="1" lang="ja-JP" altLang="en-US"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A75649F5-6CBC-483E-84EC-53070B21AF7F}" type="slidenum">
              <a:rPr kumimoji="1" lang="ja-JP" altLang="en-US" smtClean="0"/>
              <a:pPr/>
              <a:t>7</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55000" lnSpcReduction="20000"/>
          </a:bodyPr>
          <a:lstStyle/>
          <a:p>
            <a:r>
              <a:rPr kumimoji="1" lang="ja-JP" altLang="en-US" dirty="0" smtClean="0"/>
              <a:t>図：</a:t>
            </a:r>
            <a:endParaRPr kumimoji="1" lang="en-US" altLang="ja-JP" dirty="0" smtClean="0"/>
          </a:p>
          <a:p>
            <a:r>
              <a:rPr kumimoji="1" lang="ja-JP" altLang="en-US" dirty="0" smtClean="0"/>
              <a:t>親の評価値が２と５のときの子の選択確率分布（各評価値における）</a:t>
            </a:r>
            <a:endParaRPr kumimoji="1" lang="en-US" altLang="ja-JP" dirty="0" smtClean="0"/>
          </a:p>
          <a:p>
            <a:endParaRPr kumimoji="1" lang="en-US" altLang="ja-JP" dirty="0" smtClean="0"/>
          </a:p>
          <a:p>
            <a:endParaRPr kumimoji="1" lang="en-US" altLang="ja-JP" dirty="0" smtClean="0"/>
          </a:p>
          <a:p>
            <a:endParaRPr kumimoji="1" lang="en-US" altLang="ja-JP" dirty="0" smtClean="0"/>
          </a:p>
          <a:p>
            <a:r>
              <a:rPr kumimoji="1" lang="en-US" altLang="ja-JP" dirty="0" smtClean="0"/>
              <a:t>In 1995, this author and his students developed the simulated binary crossover (SBX) operator, which works with two parent </a:t>
            </a:r>
            <a:r>
              <a:rPr kumimoji="1" lang="en-US" altLang="ja-JP" dirty="0" err="1" smtClean="0"/>
              <a:t>solytions</a:t>
            </a:r>
            <a:r>
              <a:rPr kumimoji="1" lang="en-US" altLang="ja-JP" dirty="0" smtClean="0"/>
              <a:t> and creates two offspring (</a:t>
            </a:r>
            <a:r>
              <a:rPr kumimoji="1" lang="en-US" altLang="ja-JP" dirty="0" err="1" smtClean="0"/>
              <a:t>Ded</a:t>
            </a:r>
            <a:r>
              <a:rPr kumimoji="1" lang="en-US" altLang="ja-JP" dirty="0" smtClean="0"/>
              <a:t> and </a:t>
            </a:r>
            <a:r>
              <a:rPr kumimoji="1" lang="en-US" altLang="ja-JP" dirty="0" err="1" smtClean="0"/>
              <a:t>Agrawal</a:t>
            </a:r>
            <a:r>
              <a:rPr kumimoji="1" lang="en-US" altLang="ja-JP" dirty="0" smtClean="0"/>
              <a:t>, 1995; </a:t>
            </a:r>
            <a:r>
              <a:rPr kumimoji="1" lang="en-US" altLang="ja-JP" dirty="0" err="1" smtClean="0"/>
              <a:t>Ded</a:t>
            </a:r>
            <a:r>
              <a:rPr kumimoji="1" lang="en-US" altLang="ja-JP" dirty="0" smtClean="0"/>
              <a:t> and Kumar, 1995).</a:t>
            </a:r>
          </a:p>
          <a:p>
            <a:r>
              <a:rPr kumimoji="1" lang="en-US" altLang="ja-JP" dirty="0" smtClean="0"/>
              <a:t>1995</a:t>
            </a:r>
            <a:r>
              <a:rPr kumimoji="1" lang="ja-JP" altLang="en-US" dirty="0" smtClean="0"/>
              <a:t>年に、この作者と彼の学生は、シミュレートされた</a:t>
            </a:r>
            <a:r>
              <a:rPr kumimoji="1" lang="en-US" altLang="ja-JP" dirty="0" smtClean="0"/>
              <a:t>2</a:t>
            </a:r>
            <a:r>
              <a:rPr kumimoji="1" lang="ja-JP" altLang="en-US" dirty="0" smtClean="0"/>
              <a:t>進の横断歩道</a:t>
            </a:r>
            <a:r>
              <a:rPr kumimoji="1" lang="en-US" altLang="ja-JP" dirty="0" smtClean="0"/>
              <a:t>(SBX)</a:t>
            </a:r>
            <a:r>
              <a:rPr kumimoji="1" lang="ja-JP" altLang="en-US" dirty="0" smtClean="0"/>
              <a:t>オペレータを開発しました</a:t>
            </a:r>
            <a:r>
              <a:rPr kumimoji="1" lang="en-US" altLang="ja-JP" dirty="0" smtClean="0"/>
              <a:t>(</a:t>
            </a:r>
            <a:r>
              <a:rPr kumimoji="1" lang="en-US" altLang="ja-JP" dirty="0" err="1" smtClean="0"/>
              <a:t>Ded</a:t>
            </a:r>
            <a:r>
              <a:rPr kumimoji="1" lang="ja-JP" altLang="en-US" dirty="0" smtClean="0"/>
              <a:t>とクマー、</a:t>
            </a:r>
            <a:r>
              <a:rPr kumimoji="1" lang="en-US" altLang="ja-JP" dirty="0" err="1" smtClean="0"/>
              <a:t>Ded</a:t>
            </a:r>
            <a:r>
              <a:rPr kumimoji="1" lang="ja-JP" altLang="en-US" dirty="0" smtClean="0"/>
              <a:t>と</a:t>
            </a:r>
            <a:r>
              <a:rPr kumimoji="1" lang="en-US" altLang="ja-JP" dirty="0" err="1" smtClean="0"/>
              <a:t>Agrawal</a:t>
            </a:r>
            <a:r>
              <a:rPr kumimoji="1" lang="ja-JP" altLang="en-US" dirty="0" err="1" smtClean="0"/>
              <a:t>、</a:t>
            </a:r>
            <a:r>
              <a:rPr kumimoji="1" lang="en-US" altLang="ja-JP" dirty="0" smtClean="0"/>
              <a:t>1995;1995)</a:t>
            </a:r>
            <a:r>
              <a:rPr kumimoji="1" lang="ja-JP" altLang="en-US" dirty="0" err="1" smtClean="0"/>
              <a:t>。</a:t>
            </a:r>
            <a:r>
              <a:rPr kumimoji="1" lang="en-US" altLang="ja-JP" dirty="0" smtClean="0"/>
              <a:t>(</a:t>
            </a:r>
            <a:r>
              <a:rPr kumimoji="1" lang="ja-JP" altLang="en-US" dirty="0" smtClean="0"/>
              <a:t>そのオペレータは、</a:t>
            </a:r>
            <a:r>
              <a:rPr kumimoji="1" lang="en-US" altLang="ja-JP" dirty="0" smtClean="0"/>
              <a:t>2</a:t>
            </a:r>
            <a:r>
              <a:rPr kumimoji="1" lang="ja-JP" altLang="en-US" dirty="0" smtClean="0"/>
              <a:t>親</a:t>
            </a:r>
            <a:r>
              <a:rPr kumimoji="1" lang="en-US" altLang="ja-JP" dirty="0" err="1" smtClean="0"/>
              <a:t>solytions</a:t>
            </a:r>
            <a:r>
              <a:rPr kumimoji="1" lang="ja-JP" altLang="en-US" dirty="0" smtClean="0"/>
              <a:t>と共に働いて、</a:t>
            </a:r>
            <a:r>
              <a:rPr kumimoji="1" lang="en-US" altLang="ja-JP" dirty="0" smtClean="0"/>
              <a:t>2</a:t>
            </a:r>
            <a:r>
              <a:rPr kumimoji="1" lang="ja-JP" altLang="en-US" dirty="0" smtClean="0"/>
              <a:t>人の子を創造します</a:t>
            </a:r>
            <a:r>
              <a:rPr kumimoji="1" lang="en-US" altLang="ja-JP" dirty="0" smtClean="0"/>
              <a:t>)</a:t>
            </a:r>
            <a:r>
              <a:rPr kumimoji="1" lang="ja-JP" altLang="en-US" dirty="0" err="1" smtClean="0"/>
              <a:t>。</a:t>
            </a:r>
            <a:endParaRPr kumimoji="1" lang="en-US" altLang="ja-JP" dirty="0" smtClean="0"/>
          </a:p>
          <a:p>
            <a:r>
              <a:rPr kumimoji="1" lang="en-US" altLang="ja-JP" dirty="0" smtClean="0"/>
              <a:t>As the name suggests, the SBX operator simulates the working principle of the single-point crossover operator on binary strings.</a:t>
            </a:r>
            <a:endParaRPr kumimoji="1" lang="ja-JP" altLang="en-US" dirty="0" smtClean="0"/>
          </a:p>
          <a:p>
            <a:r>
              <a:rPr kumimoji="1" lang="ja-JP" altLang="en-US" dirty="0" smtClean="0"/>
              <a:t>名前が示すように、</a:t>
            </a:r>
            <a:r>
              <a:rPr kumimoji="1" lang="en-US" altLang="ja-JP" dirty="0" smtClean="0"/>
              <a:t>SBX</a:t>
            </a:r>
            <a:r>
              <a:rPr kumimoji="1" lang="ja-JP" altLang="en-US" dirty="0" smtClean="0"/>
              <a:t>オペレータは</a:t>
            </a:r>
            <a:r>
              <a:rPr kumimoji="1" lang="en-US" altLang="ja-JP" dirty="0" smtClean="0"/>
              <a:t>2</a:t>
            </a:r>
            <a:r>
              <a:rPr kumimoji="1" lang="ja-JP" altLang="en-US" dirty="0" smtClean="0"/>
              <a:t>進のストリングの上に単一のポイント交差オペレータの働く原理をシミュレートします。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In these studies, we showed that this crossover operator respects the interval schemata processing, in the sense that common interval schemata between the parents are preserved in the offspring.</a:t>
            </a:r>
          </a:p>
          <a:p>
            <a:r>
              <a:rPr kumimoji="1" lang="ja-JP" altLang="en-US" dirty="0" smtClean="0"/>
              <a:t>これらの研究では、私たちは、この交差オペレータが子に保存されていた状態で両親の間の一般的な間隔概要がある意味における間隔概要処理を尊重するのを示しました。</a:t>
            </a:r>
            <a:endParaRPr kumimoji="1" lang="en-US" altLang="ja-JP" dirty="0" smtClean="0"/>
          </a:p>
          <a:p>
            <a:r>
              <a:rPr kumimoji="1" lang="en-US" altLang="ja-JP" dirty="0" smtClean="0"/>
              <a:t>The procedure of computing the offspring x1' and x2' from the parent solutions x1 and x2 is described as follows.</a:t>
            </a:r>
          </a:p>
          <a:p>
            <a:r>
              <a:rPr kumimoji="1" lang="en-US" altLang="ja-JP" dirty="0" smtClean="0"/>
              <a:t>'</a:t>
            </a:r>
            <a:r>
              <a:rPr kumimoji="1" lang="ja-JP" altLang="en-US" dirty="0" smtClean="0"/>
              <a:t>親解決策の</a:t>
            </a:r>
            <a:r>
              <a:rPr kumimoji="1" lang="en-US" altLang="ja-JP" dirty="0" smtClean="0"/>
              <a:t>x1</a:t>
            </a:r>
            <a:r>
              <a:rPr kumimoji="1" lang="ja-JP" altLang="en-US" dirty="0" smtClean="0"/>
              <a:t>と</a:t>
            </a:r>
            <a:r>
              <a:rPr kumimoji="1" lang="en-US" altLang="ja-JP" dirty="0" smtClean="0"/>
              <a:t>x2</a:t>
            </a:r>
            <a:r>
              <a:rPr kumimoji="1" lang="ja-JP" altLang="en-US" dirty="0" smtClean="0"/>
              <a:t>から子</a:t>
            </a:r>
            <a:r>
              <a:rPr kumimoji="1" lang="en-US" altLang="ja-JP" dirty="0" smtClean="0"/>
              <a:t>x1</a:t>
            </a:r>
            <a:r>
              <a:rPr kumimoji="1" lang="ja-JP" altLang="en-US" dirty="0" smtClean="0"/>
              <a:t>と</a:t>
            </a:r>
            <a:r>
              <a:rPr kumimoji="1" lang="en-US" altLang="ja-JP" dirty="0" smtClean="0"/>
              <a:t>'x2'</a:t>
            </a:r>
            <a:r>
              <a:rPr kumimoji="1" lang="ja-JP" altLang="en-US" dirty="0" smtClean="0"/>
              <a:t>を計算する手順は以下の通り説明されます。</a:t>
            </a:r>
            <a:endParaRPr kumimoji="1" lang="en-US" altLang="ja-JP" dirty="0" smtClean="0"/>
          </a:p>
          <a:p>
            <a:r>
              <a:rPr kumimoji="1" lang="en-US" altLang="ja-JP" dirty="0" smtClean="0"/>
              <a:t>A spread factor b is defined as the ratio of absolute difference in offspring values to that of the parents:</a:t>
            </a:r>
          </a:p>
          <a:p>
            <a:r>
              <a:rPr kumimoji="1" lang="ja-JP" altLang="en-US" dirty="0" smtClean="0"/>
              <a:t>分布係数</a:t>
            </a:r>
            <a:r>
              <a:rPr kumimoji="1" lang="en-US" altLang="ja-JP" dirty="0" smtClean="0"/>
              <a:t>b</a:t>
            </a:r>
            <a:r>
              <a:rPr kumimoji="1" lang="ja-JP" altLang="en-US" dirty="0" smtClean="0"/>
              <a:t>は子値の絶対違い対両親のものの比率と定義されます</a:t>
            </a:r>
            <a:r>
              <a:rPr kumimoji="1" lang="en-US" altLang="ja-JP" dirty="0" smtClean="0"/>
              <a:t>:</a:t>
            </a:r>
          </a:p>
          <a:p>
            <a:r>
              <a:rPr kumimoji="1" lang="en-US" altLang="ja-JP" dirty="0" smtClean="0"/>
              <a:t>First, a random number u between 0 and 1 is created.</a:t>
            </a:r>
          </a:p>
          <a:p>
            <a:r>
              <a:rPr kumimoji="1" lang="ja-JP" altLang="en-US" dirty="0" smtClean="0"/>
              <a:t>まず最初に、</a:t>
            </a:r>
            <a:r>
              <a:rPr kumimoji="1" lang="en-US" altLang="ja-JP" dirty="0" smtClean="0"/>
              <a:t>0</a:t>
            </a:r>
            <a:r>
              <a:rPr kumimoji="1" lang="ja-JP" altLang="en-US" dirty="0" smtClean="0"/>
              <a:t>と</a:t>
            </a:r>
            <a:r>
              <a:rPr kumimoji="1" lang="en-US" altLang="ja-JP" dirty="0" smtClean="0"/>
              <a:t>1</a:t>
            </a:r>
            <a:r>
              <a:rPr kumimoji="1" lang="ja-JP" altLang="en-US" dirty="0" smtClean="0"/>
              <a:t>の間の乱数</a:t>
            </a:r>
            <a:r>
              <a:rPr kumimoji="1" lang="en-US" altLang="ja-JP" dirty="0" smtClean="0"/>
              <a:t>u</a:t>
            </a:r>
            <a:r>
              <a:rPr kumimoji="1" lang="ja-JP" altLang="en-US" dirty="0" smtClean="0"/>
              <a:t>は作成されます。</a:t>
            </a:r>
            <a:endParaRPr kumimoji="1" lang="en-US" altLang="ja-JP" dirty="0" smtClean="0"/>
          </a:p>
          <a:p>
            <a:r>
              <a:rPr kumimoji="1" lang="en-US" altLang="ja-JP" dirty="0" smtClean="0"/>
              <a:t>Thereafter, from a specified probability distribution function, the ordinate </a:t>
            </a:r>
            <a:r>
              <a:rPr kumimoji="1" lang="en-US" altLang="ja-JP" dirty="0" err="1" smtClean="0"/>
              <a:t>bqi</a:t>
            </a:r>
            <a:r>
              <a:rPr kumimoji="1" lang="en-US" altLang="ja-JP" dirty="0" smtClean="0"/>
              <a:t> is found so that the area under the probability curve from 0 to </a:t>
            </a:r>
            <a:r>
              <a:rPr kumimoji="1" lang="en-US" altLang="ja-JP" dirty="0" err="1" smtClean="0"/>
              <a:t>bqi</a:t>
            </a:r>
            <a:r>
              <a:rPr kumimoji="1" lang="en-US" altLang="ja-JP" dirty="0" smtClean="0"/>
              <a:t> is equal to the chosen random number </a:t>
            </a:r>
            <a:r>
              <a:rPr kumimoji="1" lang="en-US" altLang="ja-JP" dirty="0" err="1" smtClean="0"/>
              <a:t>ui</a:t>
            </a:r>
            <a:r>
              <a:rPr kumimoji="1" lang="en-US" altLang="ja-JP" dirty="0" smtClean="0"/>
              <a:t>.</a:t>
            </a:r>
          </a:p>
          <a:p>
            <a:r>
              <a:rPr kumimoji="1" lang="ja-JP" altLang="en-US" dirty="0" smtClean="0"/>
              <a:t>その後指定された確率分布関数から、縦座標</a:t>
            </a:r>
            <a:r>
              <a:rPr kumimoji="1" lang="en-US" altLang="ja-JP" dirty="0" err="1" smtClean="0"/>
              <a:t>bqi</a:t>
            </a:r>
            <a:r>
              <a:rPr kumimoji="1" lang="ja-JP" altLang="en-US" dirty="0" smtClean="0"/>
              <a:t>が見つけられるので、</a:t>
            </a:r>
            <a:r>
              <a:rPr kumimoji="1" lang="en-US" altLang="ja-JP" dirty="0" smtClean="0"/>
              <a:t>0?bqi</a:t>
            </a:r>
            <a:r>
              <a:rPr kumimoji="1" lang="ja-JP" altLang="en-US" dirty="0" err="1" smtClean="0"/>
              <a:t>までの</a:t>
            </a:r>
            <a:r>
              <a:rPr kumimoji="1" lang="ja-JP" altLang="en-US" dirty="0" smtClean="0"/>
              <a:t>確率曲線の下の領域は選ばれた乱数</a:t>
            </a:r>
            <a:r>
              <a:rPr kumimoji="1" lang="en-US" altLang="ja-JP" dirty="0" err="1" smtClean="0"/>
              <a:t>ui</a:t>
            </a:r>
            <a:r>
              <a:rPr kumimoji="1" lang="ja-JP" altLang="en-US" dirty="0" smtClean="0"/>
              <a:t>と等しいです。</a:t>
            </a:r>
            <a:endParaRPr kumimoji="1" lang="en-US" altLang="ja-JP" dirty="0" smtClean="0"/>
          </a:p>
          <a:p>
            <a:r>
              <a:rPr kumimoji="1" lang="en-US" altLang="ja-JP" dirty="0" smtClean="0"/>
              <a:t>The probability distribution used to create an offspring is derived to have a similar search power to that in a single-point crossover in binary-coded GAs and is given as follows(Deb and Agrawal,1995):</a:t>
            </a:r>
          </a:p>
          <a:p>
            <a:r>
              <a:rPr kumimoji="1" lang="ja-JP" altLang="en-US" dirty="0" smtClean="0"/>
              <a:t>分配が以前はよく子を創造していたという確率をバイナリでコード化された</a:t>
            </a:r>
            <a:r>
              <a:rPr kumimoji="1" lang="en-US" altLang="ja-JP" dirty="0" smtClean="0"/>
              <a:t>GAs</a:t>
            </a:r>
            <a:r>
              <a:rPr kumimoji="1" lang="ja-JP" altLang="en-US" dirty="0" smtClean="0"/>
              <a:t>に単一のポイント横断歩道に同様の検索パワーをそれに持つために引き出して、以下の通り</a:t>
            </a:r>
            <a:r>
              <a:rPr kumimoji="1" lang="en-US" altLang="ja-JP" dirty="0" smtClean="0"/>
              <a:t>(</a:t>
            </a:r>
            <a:r>
              <a:rPr kumimoji="1" lang="ja-JP" altLang="en-US" dirty="0" smtClean="0"/>
              <a:t>デビューする人と</a:t>
            </a:r>
            <a:r>
              <a:rPr kumimoji="1" lang="en-US" altLang="ja-JP" dirty="0" err="1" smtClean="0"/>
              <a:t>Agrawal</a:t>
            </a:r>
            <a:r>
              <a:rPr kumimoji="1" lang="ja-JP" altLang="en-US" dirty="0" err="1" smtClean="0"/>
              <a:t>、</a:t>
            </a:r>
            <a:r>
              <a:rPr kumimoji="1" lang="en-US" altLang="ja-JP" dirty="0" smtClean="0"/>
              <a:t>1995)</a:t>
            </a:r>
            <a:r>
              <a:rPr kumimoji="1" lang="ja-JP" altLang="en-US" dirty="0" err="1" smtClean="0"/>
              <a:t>、</a:t>
            </a:r>
            <a:r>
              <a:rPr kumimoji="1" lang="ja-JP" altLang="en-US" dirty="0" smtClean="0"/>
              <a:t>与えます</a:t>
            </a:r>
            <a:r>
              <a:rPr kumimoji="1" lang="en-US" altLang="ja-JP" dirty="0" smtClean="0"/>
              <a:t>:</a:t>
            </a:r>
          </a:p>
          <a:p>
            <a:r>
              <a:rPr kumimoji="1" lang="en-US" altLang="ja-JP" dirty="0" smtClean="0"/>
              <a:t>Figure60 shows the above probability distribution with nc2 and 5 for creating offspring from two parent solution S1 in the real space.</a:t>
            </a:r>
          </a:p>
          <a:p>
            <a:r>
              <a:rPr kumimoji="1" lang="en-US" altLang="ja-JP" dirty="0" smtClean="0"/>
              <a:t>Figure60</a:t>
            </a:r>
            <a:r>
              <a:rPr kumimoji="1" lang="ja-JP" altLang="en-US" dirty="0" smtClean="0"/>
              <a:t>は、本当のスペースで</a:t>
            </a:r>
            <a:r>
              <a:rPr kumimoji="1" lang="en-US" altLang="ja-JP" dirty="0" smtClean="0"/>
              <a:t>2</a:t>
            </a:r>
            <a:r>
              <a:rPr kumimoji="1" lang="ja-JP" altLang="en-US" dirty="0" smtClean="0"/>
              <a:t>親解決策</a:t>
            </a:r>
            <a:r>
              <a:rPr kumimoji="1" lang="en-US" altLang="ja-JP" dirty="0" smtClean="0"/>
              <a:t>S1</a:t>
            </a:r>
            <a:r>
              <a:rPr kumimoji="1" lang="ja-JP" altLang="en-US" dirty="0" smtClean="0"/>
              <a:t>から子を創造するために</a:t>
            </a:r>
            <a:r>
              <a:rPr kumimoji="1" lang="en-US" altLang="ja-JP" dirty="0" smtClean="0"/>
              <a:t>nc2</a:t>
            </a:r>
            <a:r>
              <a:rPr kumimoji="1" lang="ja-JP" altLang="en-US" dirty="0" smtClean="0"/>
              <a:t>と</a:t>
            </a:r>
            <a:r>
              <a:rPr kumimoji="1" lang="en-US" altLang="ja-JP" dirty="0" smtClean="0"/>
              <a:t>5</a:t>
            </a:r>
            <a:r>
              <a:rPr kumimoji="1" lang="ja-JP" altLang="en-US" dirty="0" smtClean="0"/>
              <a:t>で上の確率分布を示しています。</a:t>
            </a:r>
            <a:endParaRPr kumimoji="1" lang="en-US" altLang="ja-JP" dirty="0" smtClean="0"/>
          </a:p>
          <a:p>
            <a:r>
              <a:rPr kumimoji="1" lang="en-US" altLang="ja-JP" dirty="0" smtClean="0"/>
              <a:t>In the above value of </a:t>
            </a:r>
            <a:r>
              <a:rPr kumimoji="1" lang="en-US" altLang="ja-JP" dirty="0" err="1" smtClean="0"/>
              <a:t>nc</a:t>
            </a:r>
            <a:r>
              <a:rPr kumimoji="1" lang="en-US" altLang="ja-JP" dirty="0" smtClean="0"/>
              <a:t> gives a higher  probability for creating 'near-parent' solutions and a small value of </a:t>
            </a:r>
            <a:r>
              <a:rPr kumimoji="1" lang="en-US" altLang="ja-JP" dirty="0" err="1" smtClean="0"/>
              <a:t>nc</a:t>
            </a:r>
            <a:r>
              <a:rPr kumimoji="1" lang="en-US" altLang="ja-JP" dirty="0" smtClean="0"/>
              <a:t> allows distant solutions to be selected as offspring.</a:t>
            </a:r>
          </a:p>
          <a:p>
            <a:r>
              <a:rPr kumimoji="1" lang="en-US" altLang="ja-JP" dirty="0" err="1" smtClean="0"/>
              <a:t>nc</a:t>
            </a:r>
            <a:r>
              <a:rPr kumimoji="1" lang="ja-JP" altLang="en-US" dirty="0" smtClean="0"/>
              <a:t>の上の値では、子として選択されるために解決策と</a:t>
            </a:r>
            <a:r>
              <a:rPr kumimoji="1" lang="en-US" altLang="ja-JP" dirty="0" err="1" smtClean="0"/>
              <a:t>nc</a:t>
            </a:r>
            <a:r>
              <a:rPr kumimoji="1" lang="ja-JP" altLang="en-US" dirty="0" smtClean="0"/>
              <a:t>の小さい値が許容する</a:t>
            </a:r>
            <a:r>
              <a:rPr kumimoji="1" lang="en-US" altLang="ja-JP" dirty="0" smtClean="0"/>
              <a:t>'</a:t>
            </a:r>
            <a:r>
              <a:rPr kumimoji="1" lang="ja-JP" altLang="en-US" dirty="0" smtClean="0"/>
              <a:t>近い親</a:t>
            </a:r>
            <a:r>
              <a:rPr kumimoji="1" lang="en-US" altLang="ja-JP" dirty="0" smtClean="0"/>
              <a:t>'</a:t>
            </a:r>
            <a:r>
              <a:rPr kumimoji="1" lang="ja-JP" altLang="en-US" dirty="0" smtClean="0"/>
              <a:t>を作成するための、より高い確率に遠方の解決策を与えます。</a:t>
            </a:r>
          </a:p>
          <a:p>
            <a:r>
              <a:rPr kumimoji="1" lang="en-US" altLang="ja-JP" dirty="0" smtClean="0"/>
              <a:t>Using equation (4.10), we calculate </a:t>
            </a:r>
            <a:r>
              <a:rPr kumimoji="1" lang="en-US" altLang="ja-JP" dirty="0" err="1" smtClean="0"/>
              <a:t>bqi</a:t>
            </a:r>
            <a:r>
              <a:rPr kumimoji="1" lang="en-US" altLang="ja-JP" dirty="0" smtClean="0"/>
              <a:t> by equating the area under the probability curve equal to </a:t>
            </a:r>
            <a:r>
              <a:rPr kumimoji="1" lang="en-US" altLang="ja-JP" dirty="0" err="1" smtClean="0"/>
              <a:t>ui</a:t>
            </a:r>
            <a:r>
              <a:rPr kumimoji="1" lang="en-US" altLang="ja-JP" dirty="0" smtClean="0"/>
              <a:t>, as follows:</a:t>
            </a:r>
          </a:p>
          <a:p>
            <a:r>
              <a:rPr kumimoji="1" lang="ja-JP" altLang="en-US" dirty="0" smtClean="0"/>
              <a:t>方程式</a:t>
            </a:r>
            <a:r>
              <a:rPr kumimoji="1" lang="en-US" altLang="ja-JP" dirty="0" smtClean="0"/>
              <a:t>(4.10)</a:t>
            </a:r>
            <a:r>
              <a:rPr kumimoji="1" lang="ja-JP" altLang="en-US" dirty="0" smtClean="0"/>
              <a:t>を使用して、私たちは、以下の通り</a:t>
            </a:r>
            <a:r>
              <a:rPr kumimoji="1" lang="en-US" altLang="ja-JP" dirty="0" err="1" smtClean="0"/>
              <a:t>ui</a:t>
            </a:r>
            <a:r>
              <a:rPr kumimoji="1" lang="ja-JP" altLang="en-US" dirty="0" smtClean="0"/>
              <a:t>と等しい確率曲線の下の領域を等しくすることによって、</a:t>
            </a:r>
            <a:r>
              <a:rPr kumimoji="1" lang="en-US" altLang="ja-JP" dirty="0" err="1" smtClean="0"/>
              <a:t>bqi</a:t>
            </a:r>
            <a:r>
              <a:rPr kumimoji="1" lang="ja-JP" altLang="en-US" dirty="0" smtClean="0"/>
              <a:t>について計算します</a:t>
            </a:r>
            <a:r>
              <a:rPr kumimoji="1" lang="en-US" altLang="ja-JP" dirty="0" smtClean="0"/>
              <a:t>:</a:t>
            </a:r>
          </a:p>
          <a:p>
            <a:endParaRPr kumimoji="1" lang="en-US" altLang="ja-JP" dirty="0" smtClean="0"/>
          </a:p>
          <a:p>
            <a:endParaRPr kumimoji="1" lang="en-US" altLang="ja-JP" dirty="0" smtClean="0"/>
          </a:p>
          <a:p>
            <a:r>
              <a:rPr kumimoji="1" lang="en-US" altLang="ja-JP" dirty="0" smtClean="0"/>
              <a:t> After obtaining </a:t>
            </a:r>
            <a:r>
              <a:rPr kumimoji="1" lang="en-US" altLang="ja-JP" dirty="0" err="1" smtClean="0"/>
              <a:t>bqi</a:t>
            </a:r>
            <a:r>
              <a:rPr kumimoji="1" lang="en-US" altLang="ja-JP" dirty="0" smtClean="0"/>
              <a:t> from the above probability distribution, the offspring are calculated as follows:</a:t>
            </a:r>
          </a:p>
          <a:p>
            <a:r>
              <a:rPr kumimoji="1" lang="ja-JP" altLang="en-US" dirty="0" smtClean="0"/>
              <a:t>上の確率分布から</a:t>
            </a:r>
            <a:r>
              <a:rPr kumimoji="1" lang="en-US" altLang="ja-JP" dirty="0" err="1" smtClean="0"/>
              <a:t>bqi</a:t>
            </a:r>
            <a:r>
              <a:rPr kumimoji="1" lang="ja-JP" altLang="en-US" dirty="0" smtClean="0"/>
              <a:t>を入手した後に、子は以下の通り計算されます</a:t>
            </a:r>
            <a:r>
              <a:rPr kumimoji="1" lang="en-US" altLang="ja-JP" dirty="0" smtClean="0"/>
              <a:t>:</a:t>
            </a:r>
          </a:p>
          <a:p>
            <a:r>
              <a:rPr kumimoji="1" lang="en-US" altLang="ja-JP" dirty="0" smtClean="0"/>
              <a:t>Thus, the following step-by-step procedure is followed to create two offspring S1 from two parent solutions S2:</a:t>
            </a:r>
          </a:p>
          <a:p>
            <a:r>
              <a:rPr kumimoji="1" lang="ja-JP" altLang="en-US" dirty="0" smtClean="0"/>
              <a:t>したがって、以下の段階的な手順は、</a:t>
            </a:r>
            <a:r>
              <a:rPr kumimoji="1" lang="en-US" altLang="ja-JP" dirty="0" smtClean="0"/>
              <a:t>2</a:t>
            </a:r>
            <a:r>
              <a:rPr kumimoji="1" lang="ja-JP" altLang="en-US" dirty="0" smtClean="0"/>
              <a:t>親解決策</a:t>
            </a:r>
            <a:r>
              <a:rPr kumimoji="1" lang="en-US" altLang="ja-JP" dirty="0" smtClean="0"/>
              <a:t>S2</a:t>
            </a:r>
            <a:r>
              <a:rPr kumimoji="1" lang="ja-JP" altLang="en-US" dirty="0" smtClean="0"/>
              <a:t>から</a:t>
            </a:r>
            <a:r>
              <a:rPr kumimoji="1" lang="en-US" altLang="ja-JP" dirty="0" smtClean="0"/>
              <a:t>2</a:t>
            </a:r>
            <a:r>
              <a:rPr kumimoji="1" lang="ja-JP" altLang="en-US" dirty="0" smtClean="0"/>
              <a:t>子</a:t>
            </a:r>
            <a:r>
              <a:rPr kumimoji="1" lang="en-US" altLang="ja-JP" dirty="0" smtClean="0"/>
              <a:t>S1</a:t>
            </a:r>
            <a:r>
              <a:rPr kumimoji="1" lang="ja-JP" altLang="en-US" dirty="0" smtClean="0"/>
              <a:t>を作成するために従われています</a:t>
            </a:r>
            <a:r>
              <a:rPr kumimoji="1" lang="en-US" altLang="ja-JP" dirty="0" smtClean="0"/>
              <a:t>:</a:t>
            </a:r>
          </a:p>
          <a:p>
            <a:r>
              <a:rPr kumimoji="1" lang="en-US" altLang="ja-JP" dirty="0" smtClean="0"/>
              <a:t>Step1: Choose a random number </a:t>
            </a:r>
            <a:r>
              <a:rPr kumimoji="1" lang="en-US" altLang="ja-JP" dirty="0" err="1" smtClean="0"/>
              <a:t>ui</a:t>
            </a:r>
            <a:endParaRPr kumimoji="1" lang="en-US" altLang="ja-JP" dirty="0" smtClean="0"/>
          </a:p>
          <a:p>
            <a:r>
              <a:rPr kumimoji="1" lang="en-US" altLang="ja-JP" dirty="0" smtClean="0"/>
              <a:t>Step2: Calculate </a:t>
            </a:r>
            <a:r>
              <a:rPr kumimoji="1" lang="en-US" altLang="ja-JP" dirty="0" err="1" smtClean="0"/>
              <a:t>bqi</a:t>
            </a:r>
            <a:r>
              <a:rPr kumimoji="1" lang="en-US" altLang="ja-JP" dirty="0" smtClean="0"/>
              <a:t> using equation(4.11)</a:t>
            </a:r>
          </a:p>
          <a:p>
            <a:r>
              <a:rPr kumimoji="1" lang="en-US" altLang="ja-JP" dirty="0" smtClean="0"/>
              <a:t>Step3: Compute the offspring by using equations (4.12) and (4.13).</a:t>
            </a:r>
          </a:p>
          <a:p>
            <a:r>
              <a:rPr kumimoji="1" lang="en-US" altLang="ja-JP" dirty="0" smtClean="0"/>
              <a:t>Step1: </a:t>
            </a:r>
            <a:r>
              <a:rPr kumimoji="1" lang="ja-JP" altLang="en-US" dirty="0" smtClean="0"/>
              <a:t>乱数</a:t>
            </a:r>
            <a:r>
              <a:rPr kumimoji="1" lang="en-US" altLang="ja-JP" dirty="0" err="1" smtClean="0"/>
              <a:t>ui</a:t>
            </a:r>
            <a:r>
              <a:rPr kumimoji="1" lang="ja-JP" altLang="en-US" dirty="0" smtClean="0"/>
              <a:t>を選んでください。</a:t>
            </a:r>
          </a:p>
          <a:p>
            <a:r>
              <a:rPr kumimoji="1" lang="en-US" altLang="ja-JP" dirty="0" smtClean="0"/>
              <a:t>Step2: </a:t>
            </a:r>
            <a:r>
              <a:rPr kumimoji="1" lang="ja-JP" altLang="en-US" dirty="0" smtClean="0"/>
              <a:t>方程式</a:t>
            </a:r>
            <a:r>
              <a:rPr kumimoji="1" lang="en-US" altLang="ja-JP" dirty="0" smtClean="0"/>
              <a:t>(4.11)</a:t>
            </a:r>
            <a:r>
              <a:rPr kumimoji="1" lang="ja-JP" altLang="en-US" dirty="0" smtClean="0"/>
              <a:t>を使用して、</a:t>
            </a:r>
            <a:r>
              <a:rPr kumimoji="1" lang="en-US" altLang="ja-JP" dirty="0" err="1" smtClean="0"/>
              <a:t>bqi</a:t>
            </a:r>
            <a:r>
              <a:rPr kumimoji="1" lang="ja-JP" altLang="en-US" dirty="0" smtClean="0"/>
              <a:t>について計算してください。</a:t>
            </a:r>
          </a:p>
          <a:p>
            <a:r>
              <a:rPr kumimoji="1" lang="en-US" altLang="ja-JP" dirty="0" smtClean="0"/>
              <a:t>Step3: </a:t>
            </a:r>
            <a:r>
              <a:rPr kumimoji="1" lang="ja-JP" altLang="en-US" dirty="0" smtClean="0"/>
              <a:t>方程式</a:t>
            </a:r>
            <a:r>
              <a:rPr kumimoji="1" lang="en-US" altLang="ja-JP" dirty="0" smtClean="0"/>
              <a:t>(4.12)</a:t>
            </a:r>
            <a:r>
              <a:rPr kumimoji="1" lang="ja-JP" altLang="en-US" dirty="0" smtClean="0"/>
              <a:t>と</a:t>
            </a:r>
            <a:r>
              <a:rPr kumimoji="1" lang="en-US" altLang="ja-JP" dirty="0" smtClean="0"/>
              <a:t>(4.13)</a:t>
            </a:r>
            <a:r>
              <a:rPr kumimoji="1" lang="ja-JP" altLang="en-US" dirty="0" smtClean="0"/>
              <a:t>を使用することによって、子を計算してください。</a:t>
            </a:r>
            <a:endParaRPr kumimoji="1" lang="en-US" altLang="ja-JP" dirty="0" smtClean="0"/>
          </a:p>
          <a:p>
            <a:endParaRPr kumimoji="1" lang="en-US" altLang="ja-JP" dirty="0" smtClean="0"/>
          </a:p>
          <a:p>
            <a:endParaRPr kumimoji="1" lang="en-US" altLang="ja-JP" dirty="0" smtClean="0"/>
          </a:p>
          <a:p>
            <a:r>
              <a:rPr kumimoji="1" lang="en-US" altLang="ja-JP" dirty="0" smtClean="0"/>
              <a:t> Note that two offspring are symmetric about the parent solutions.</a:t>
            </a:r>
            <a:endParaRPr kumimoji="1" lang="ja-JP" altLang="en-US" dirty="0" smtClean="0"/>
          </a:p>
          <a:p>
            <a:r>
              <a:rPr kumimoji="1" lang="en-US" altLang="ja-JP" dirty="0" smtClean="0"/>
              <a:t>2</a:t>
            </a:r>
            <a:r>
              <a:rPr kumimoji="1" lang="ja-JP" altLang="en-US" dirty="0" smtClean="0"/>
              <a:t>人の子が親解決策に関して左右対称であることに注意してください。</a:t>
            </a:r>
            <a:endParaRPr kumimoji="1" lang="en-US" altLang="ja-JP" dirty="0" smtClean="0"/>
          </a:p>
          <a:p>
            <a:r>
              <a:rPr kumimoji="1" lang="en-US" altLang="ja-JP" dirty="0" smtClean="0"/>
              <a:t>This is deliberately enforced to avoid a bias towards any particular parent solution in an single crossover operation.</a:t>
            </a:r>
          </a:p>
          <a:p>
            <a:r>
              <a:rPr kumimoji="1" lang="ja-JP" altLang="en-US" dirty="0" smtClean="0"/>
              <a:t>これは、ただ一つの交差操作におけるどんな特定の親解決策に向かっても偏見を避けるために故意に実施されます。</a:t>
            </a:r>
            <a:endParaRPr kumimoji="1" lang="en-US" altLang="ja-JP" dirty="0" smtClean="0"/>
          </a:p>
          <a:p>
            <a:r>
              <a:rPr kumimoji="1" lang="en-US" altLang="ja-JP" dirty="0" smtClean="0"/>
              <a:t>Another interesting aspect of this crossover  operator is that for a fixed </a:t>
            </a:r>
            <a:r>
              <a:rPr kumimoji="1" lang="en-US" altLang="ja-JP" dirty="0" err="1" smtClean="0"/>
              <a:t>nc</a:t>
            </a:r>
            <a:r>
              <a:rPr kumimoji="1" lang="en-US" altLang="ja-JP" dirty="0" smtClean="0"/>
              <a:t> the offspring have a spread which is proportional to that of the parent solutions:</a:t>
            </a:r>
          </a:p>
          <a:p>
            <a:r>
              <a:rPr kumimoji="1" lang="ja-JP" altLang="en-US" dirty="0" smtClean="0"/>
              <a:t>この交差オペレータの別のおもしろい局面は、固定</a:t>
            </a:r>
            <a:r>
              <a:rPr kumimoji="1" lang="en-US" altLang="ja-JP" dirty="0" err="1" smtClean="0"/>
              <a:t>nc</a:t>
            </a:r>
            <a:r>
              <a:rPr kumimoji="1" lang="ja-JP" altLang="en-US" dirty="0" smtClean="0"/>
              <a:t>に関して、子には親解決策のものに比例している普及があるということです</a:t>
            </a:r>
            <a:r>
              <a:rPr kumimoji="1" lang="en-US" altLang="ja-JP" dirty="0" smtClean="0"/>
              <a:t>:</a:t>
            </a:r>
          </a:p>
          <a:p>
            <a:endParaRPr kumimoji="1" lang="en-US" altLang="ja-JP" dirty="0" smtClean="0"/>
          </a:p>
          <a:p>
            <a:endParaRPr kumimoji="1" lang="en-US" altLang="ja-JP" dirty="0" smtClean="0"/>
          </a:p>
          <a:p>
            <a:r>
              <a:rPr kumimoji="1" lang="en-US" altLang="ja-JP" dirty="0" smtClean="0"/>
              <a:t>This has an important implication.</a:t>
            </a:r>
          </a:p>
          <a:p>
            <a:r>
              <a:rPr kumimoji="1" lang="ja-JP" altLang="en-US" dirty="0" smtClean="0"/>
              <a:t>これには、重要な意味があります。</a:t>
            </a:r>
            <a:endParaRPr kumimoji="1" lang="en-US" altLang="ja-JP" dirty="0" smtClean="0"/>
          </a:p>
          <a:p>
            <a:r>
              <a:rPr kumimoji="1" lang="en-US" altLang="ja-JP" dirty="0" smtClean="0"/>
              <a:t>Let us consider two scenarios: (</a:t>
            </a:r>
            <a:r>
              <a:rPr kumimoji="1" lang="en-US" altLang="ja-JP" dirty="0" err="1" smtClean="0"/>
              <a:t>i</a:t>
            </a:r>
            <a:r>
              <a:rPr kumimoji="1" lang="en-US" altLang="ja-JP" dirty="0" smtClean="0"/>
              <a:t>) two parents are far away from each other, and (ii) two parents are closer to each other.</a:t>
            </a:r>
          </a:p>
          <a:p>
            <a:r>
              <a:rPr kumimoji="1" lang="en-US" altLang="ja-JP" dirty="0" smtClean="0"/>
              <a:t>2</a:t>
            </a:r>
            <a:r>
              <a:rPr kumimoji="1" lang="ja-JP" altLang="en-US" dirty="0" err="1" smtClean="0"/>
              <a:t>つの</a:t>
            </a:r>
            <a:r>
              <a:rPr kumimoji="1" lang="ja-JP" altLang="en-US" dirty="0" smtClean="0"/>
              <a:t>シナリオを考えましょう</a:t>
            </a:r>
            <a:r>
              <a:rPr kumimoji="1" lang="en-US" altLang="ja-JP" dirty="0" smtClean="0"/>
              <a:t>: (</a:t>
            </a:r>
            <a:r>
              <a:rPr kumimoji="1" lang="en-US" altLang="ja-JP" dirty="0" err="1" smtClean="0"/>
              <a:t>i</a:t>
            </a:r>
            <a:r>
              <a:rPr kumimoji="1" lang="en-US" altLang="ja-JP" dirty="0" smtClean="0"/>
              <a:t>) 2</a:t>
            </a:r>
            <a:r>
              <a:rPr kumimoji="1" lang="ja-JP" altLang="en-US" dirty="0" smtClean="0"/>
              <a:t>人の両親がお互いから遠いです、そして、</a:t>
            </a:r>
            <a:r>
              <a:rPr kumimoji="1" lang="en-US" altLang="ja-JP" dirty="0" smtClean="0"/>
              <a:t>(ii)2</a:t>
            </a:r>
            <a:r>
              <a:rPr kumimoji="1" lang="ja-JP" altLang="en-US" dirty="0" smtClean="0"/>
              <a:t>人の両親がお互いの、より近くにいます。</a:t>
            </a:r>
            <a:endParaRPr kumimoji="1" lang="en-US" altLang="ja-JP" dirty="0" smtClean="0"/>
          </a:p>
          <a:p>
            <a:r>
              <a:rPr kumimoji="1" lang="en-US" altLang="ja-JP" dirty="0" smtClean="0"/>
              <a:t>For illustration, both of these cases ( with parent solutions x=2 and x=2.5 in the first case and with parent solutions x=2 and x=2.5 in the second case) and the corresponding probability distributions with </a:t>
            </a:r>
            <a:r>
              <a:rPr kumimoji="1" lang="en-US" altLang="ja-JP" dirty="0" err="1" smtClean="0"/>
              <a:t>nc</a:t>
            </a:r>
            <a:r>
              <a:rPr kumimoji="1" lang="en-US" altLang="ja-JP" dirty="0" smtClean="0"/>
              <a:t>=2 are shown in Figures 61 and 62, respectively.</a:t>
            </a:r>
          </a:p>
          <a:p>
            <a:r>
              <a:rPr kumimoji="1" lang="ja-JP" altLang="en-US" dirty="0" smtClean="0"/>
              <a:t>イラストに関しては、これらのケース</a:t>
            </a:r>
            <a:r>
              <a:rPr kumimoji="1" lang="en-US" altLang="ja-JP" dirty="0" smtClean="0"/>
              <a:t>(</a:t>
            </a:r>
            <a:r>
              <a:rPr kumimoji="1" lang="ja-JP" altLang="en-US" dirty="0" smtClean="0"/>
              <a:t>初めての症例と親解決策</a:t>
            </a:r>
            <a:r>
              <a:rPr kumimoji="1" lang="en-US" altLang="ja-JP" dirty="0" smtClean="0"/>
              <a:t>x=2</a:t>
            </a:r>
            <a:r>
              <a:rPr kumimoji="1" lang="ja-JP" altLang="en-US" dirty="0" smtClean="0"/>
              <a:t>と親解決策の</a:t>
            </a:r>
            <a:r>
              <a:rPr kumimoji="1" lang="en-US" altLang="ja-JP" dirty="0" smtClean="0"/>
              <a:t>x=2</a:t>
            </a:r>
            <a:r>
              <a:rPr kumimoji="1" lang="ja-JP" altLang="en-US" dirty="0" smtClean="0"/>
              <a:t>と</a:t>
            </a:r>
            <a:r>
              <a:rPr kumimoji="1" lang="en-US" altLang="ja-JP" dirty="0" smtClean="0"/>
              <a:t>x=2.5</a:t>
            </a:r>
            <a:r>
              <a:rPr kumimoji="1" lang="ja-JP" altLang="en-US" dirty="0" smtClean="0"/>
              <a:t>と</a:t>
            </a:r>
            <a:r>
              <a:rPr kumimoji="1" lang="en-US" altLang="ja-JP" dirty="0" smtClean="0"/>
              <a:t>2</a:t>
            </a:r>
            <a:r>
              <a:rPr kumimoji="1" lang="ja-JP" altLang="en-US" dirty="0" smtClean="0"/>
              <a:t>番目の場合における</a:t>
            </a:r>
            <a:r>
              <a:rPr kumimoji="1" lang="en-US" altLang="ja-JP" dirty="0" smtClean="0"/>
              <a:t>x=2.5</a:t>
            </a:r>
            <a:r>
              <a:rPr kumimoji="1" lang="ja-JP" altLang="en-US" dirty="0" smtClean="0"/>
              <a:t>と</a:t>
            </a:r>
            <a:r>
              <a:rPr kumimoji="1" lang="en-US" altLang="ja-JP" dirty="0" smtClean="0"/>
              <a:t>)</a:t>
            </a:r>
            <a:r>
              <a:rPr kumimoji="1" lang="ja-JP" altLang="en-US" dirty="0" smtClean="0"/>
              <a:t>と</a:t>
            </a:r>
            <a:r>
              <a:rPr kumimoji="1" lang="en-US" altLang="ja-JP" dirty="0" err="1" smtClean="0"/>
              <a:t>nc</a:t>
            </a:r>
            <a:r>
              <a:rPr kumimoji="1" lang="en-US" altLang="ja-JP" dirty="0" smtClean="0"/>
              <a:t>=2</a:t>
            </a:r>
            <a:r>
              <a:rPr kumimoji="1" lang="ja-JP" altLang="en-US" dirty="0" smtClean="0"/>
              <a:t>との対応する確率分布の両方が図</a:t>
            </a:r>
            <a:r>
              <a:rPr kumimoji="1" lang="en-US" altLang="ja-JP" dirty="0" smtClean="0"/>
              <a:t>61</a:t>
            </a:r>
            <a:r>
              <a:rPr kumimoji="1" lang="ja-JP" altLang="en-US" dirty="0" smtClean="0"/>
              <a:t>と</a:t>
            </a:r>
            <a:r>
              <a:rPr kumimoji="1" lang="en-US" altLang="ja-JP" dirty="0" smtClean="0"/>
              <a:t>62</a:t>
            </a:r>
            <a:r>
              <a:rPr kumimoji="1" lang="ja-JP" altLang="en-US" dirty="0" smtClean="0"/>
              <a:t>にそれぞれ示されています。</a:t>
            </a:r>
            <a:endParaRPr kumimoji="1" lang="en-US" altLang="ja-JP" dirty="0" smtClean="0"/>
          </a:p>
          <a:p>
            <a:r>
              <a:rPr kumimoji="1" lang="en-US" altLang="ja-JP" dirty="0" smtClean="0"/>
              <a:t>For an identical random number </a:t>
            </a:r>
            <a:r>
              <a:rPr kumimoji="1" lang="en-US" altLang="ja-JP" dirty="0" err="1" smtClean="0"/>
              <a:t>ui</a:t>
            </a:r>
            <a:r>
              <a:rPr kumimoji="1" lang="en-US" altLang="ja-JP" dirty="0" smtClean="0"/>
              <a:t>, the parameter </a:t>
            </a:r>
            <a:r>
              <a:rPr kumimoji="1" lang="en-US" altLang="ja-JP" dirty="0" err="1" smtClean="0"/>
              <a:t>bqi</a:t>
            </a:r>
            <a:r>
              <a:rPr kumimoji="1" lang="en-US" altLang="ja-JP" dirty="0" smtClean="0"/>
              <a:t> take the same value in both cases.</a:t>
            </a:r>
          </a:p>
          <a:p>
            <a:r>
              <a:rPr kumimoji="1" lang="ja-JP" altLang="en-US" dirty="0" smtClean="0"/>
              <a:t>同じ乱数のために、</a:t>
            </a:r>
            <a:r>
              <a:rPr kumimoji="1" lang="en-US" altLang="ja-JP" dirty="0" err="1" smtClean="0"/>
              <a:t>ui</a:t>
            </a:r>
            <a:r>
              <a:rPr kumimoji="1" lang="ja-JP" altLang="en-US" dirty="0" err="1" smtClean="0"/>
              <a:t>、</a:t>
            </a:r>
            <a:r>
              <a:rPr kumimoji="1" lang="ja-JP" altLang="en-US" dirty="0" smtClean="0"/>
              <a:t>パラメタ</a:t>
            </a:r>
            <a:r>
              <a:rPr kumimoji="1" lang="en-US" altLang="ja-JP" dirty="0" err="1" smtClean="0"/>
              <a:t>bqi</a:t>
            </a:r>
            <a:r>
              <a:rPr kumimoji="1" lang="ja-JP" altLang="en-US" dirty="0" smtClean="0"/>
              <a:t>はどちらの場合も、同じ値を取ります。</a:t>
            </a:r>
            <a:endParaRPr kumimoji="1" lang="en-US" altLang="ja-JP" dirty="0" smtClean="0"/>
          </a:p>
          <a:p>
            <a:r>
              <a:rPr kumimoji="1" lang="en-US" altLang="ja-JP" dirty="0" smtClean="0"/>
              <a:t>From equation (4.14) it is clear that in the first case the offspring are likely to be more widely spread than in the second case.</a:t>
            </a:r>
          </a:p>
          <a:p>
            <a:r>
              <a:rPr kumimoji="1" lang="ja-JP" altLang="en-US" dirty="0" smtClean="0"/>
              <a:t>前者の場合子がありそうであることが明確である方程式</a:t>
            </a:r>
            <a:r>
              <a:rPr kumimoji="1" lang="en-US" altLang="ja-JP" dirty="0" smtClean="0"/>
              <a:t>(4.14)</a:t>
            </a:r>
            <a:r>
              <a:rPr kumimoji="1" lang="ja-JP" altLang="en-US" dirty="0" smtClean="0"/>
              <a:t>からは、</a:t>
            </a:r>
            <a:r>
              <a:rPr kumimoji="1" lang="en-US" altLang="ja-JP" dirty="0" smtClean="0"/>
              <a:t>2</a:t>
            </a:r>
            <a:r>
              <a:rPr kumimoji="1" lang="ja-JP" altLang="en-US" dirty="0" smtClean="0"/>
              <a:t>番目のケースより広く広まってください。</a:t>
            </a:r>
            <a:endParaRPr kumimoji="1" lang="en-US" altLang="ja-JP" dirty="0" smtClean="0"/>
          </a:p>
          <a:p>
            <a:r>
              <a:rPr kumimoji="1" lang="en-US" altLang="ja-JP" dirty="0" smtClean="0"/>
              <a:t>Figures 61 and 62 also show the corresponding offspring (marked with a box) for u0.9 or </a:t>
            </a:r>
            <a:r>
              <a:rPr kumimoji="1" lang="en-US" altLang="ja-JP" dirty="0" err="1" smtClean="0"/>
              <a:t>bqi</a:t>
            </a:r>
            <a:r>
              <a:rPr kumimoji="1" lang="en-US" altLang="ja-JP" dirty="0" smtClean="0"/>
              <a:t>=5*1/3.</a:t>
            </a:r>
          </a:p>
          <a:p>
            <a:r>
              <a:rPr kumimoji="1" lang="ja-JP" altLang="en-US" dirty="0" smtClean="0"/>
              <a:t>また、数字</a:t>
            </a:r>
            <a:r>
              <a:rPr kumimoji="1" lang="en-US" altLang="ja-JP" dirty="0" smtClean="0"/>
              <a:t>61</a:t>
            </a:r>
            <a:r>
              <a:rPr kumimoji="1" lang="ja-JP" altLang="en-US" dirty="0" smtClean="0"/>
              <a:t>と</a:t>
            </a:r>
            <a:r>
              <a:rPr kumimoji="1" lang="en-US" altLang="ja-JP" dirty="0" smtClean="0"/>
              <a:t>62</a:t>
            </a:r>
            <a:r>
              <a:rPr kumimoji="1" lang="ja-JP" altLang="en-US" dirty="0" smtClean="0"/>
              <a:t>は</a:t>
            </a:r>
            <a:r>
              <a:rPr kumimoji="1" lang="en-US" altLang="ja-JP" dirty="0" smtClean="0"/>
              <a:t>u0.9</a:t>
            </a:r>
            <a:r>
              <a:rPr kumimoji="1" lang="ja-JP" altLang="en-US" dirty="0" smtClean="0"/>
              <a:t>か</a:t>
            </a:r>
            <a:r>
              <a:rPr kumimoji="1" lang="en-US" altLang="ja-JP" dirty="0" err="1" smtClean="0"/>
              <a:t>bqi</a:t>
            </a:r>
            <a:r>
              <a:rPr kumimoji="1" lang="en-US" altLang="ja-JP" dirty="0" smtClean="0"/>
              <a:t>=5*1/3</a:t>
            </a:r>
            <a:r>
              <a:rPr kumimoji="1" lang="ja-JP" altLang="en-US" dirty="0" smtClean="0"/>
              <a:t>のために、対応する子</a:t>
            </a:r>
            <a:r>
              <a:rPr kumimoji="1" lang="en-US" altLang="ja-JP" dirty="0" smtClean="0"/>
              <a:t>(</a:t>
            </a:r>
            <a:r>
              <a:rPr kumimoji="1" lang="ja-JP" altLang="en-US" dirty="0" smtClean="0"/>
              <a:t>箱で、マークされます</a:t>
            </a:r>
            <a:r>
              <a:rPr kumimoji="1" lang="en-US" altLang="ja-JP" dirty="0" smtClean="0"/>
              <a:t>)</a:t>
            </a:r>
            <a:r>
              <a:rPr kumimoji="1" lang="ja-JP" altLang="en-US" dirty="0" smtClean="0"/>
              <a:t>を示しています。</a:t>
            </a:r>
            <a:endParaRPr kumimoji="1" lang="en-US" altLang="ja-JP" dirty="0" smtClean="0"/>
          </a:p>
          <a:p>
            <a:r>
              <a:rPr kumimoji="1" lang="en-US" altLang="ja-JP" dirty="0" smtClean="0"/>
              <a:t>These figures clearly show that if the parent values are far from each other (the first case), it is possible for solution away from the parents to be created.</a:t>
            </a:r>
          </a:p>
          <a:p>
            <a:r>
              <a:rPr kumimoji="1" lang="ja-JP" altLang="en-US" dirty="0" smtClean="0"/>
              <a:t>これらの数字は、親値がお互い</a:t>
            </a:r>
            <a:r>
              <a:rPr kumimoji="1" lang="en-US" altLang="ja-JP" dirty="0" smtClean="0"/>
              <a:t>(</a:t>
            </a:r>
            <a:r>
              <a:rPr kumimoji="1" lang="ja-JP" altLang="en-US" dirty="0" smtClean="0"/>
              <a:t>初めての症例</a:t>
            </a:r>
            <a:r>
              <a:rPr kumimoji="1" lang="en-US" altLang="ja-JP" dirty="0" smtClean="0"/>
              <a:t>)</a:t>
            </a:r>
            <a:r>
              <a:rPr kumimoji="1" lang="ja-JP" altLang="en-US" dirty="0" smtClean="0"/>
              <a:t>から遠いなら、両親から遠くの解決策が作成されるのが、可能であることを明確に示しています。</a:t>
            </a:r>
            <a:endParaRPr kumimoji="1" lang="en-US" altLang="ja-JP" dirty="0" smtClean="0"/>
          </a:p>
          <a:p>
            <a:r>
              <a:rPr kumimoji="1" lang="en-US" altLang="ja-JP" dirty="0" smtClean="0"/>
              <a:t>Compare the offspring x=0.935 with parent x=2.</a:t>
            </a:r>
          </a:p>
          <a:p>
            <a:r>
              <a:rPr kumimoji="1" lang="ja-JP" altLang="en-US" dirty="0" smtClean="0"/>
              <a:t>親</a:t>
            </a:r>
            <a:r>
              <a:rPr kumimoji="1" lang="en-US" altLang="ja-JP" dirty="0" smtClean="0"/>
              <a:t>x=2</a:t>
            </a:r>
            <a:r>
              <a:rPr kumimoji="1" lang="ja-JP" altLang="en-US" dirty="0" smtClean="0"/>
              <a:t>と子</a:t>
            </a:r>
            <a:r>
              <a:rPr kumimoji="1" lang="en-US" altLang="ja-JP" dirty="0" smtClean="0"/>
              <a:t>x=0.935</a:t>
            </a:r>
            <a:r>
              <a:rPr kumimoji="1" lang="ja-JP" altLang="en-US" dirty="0" smtClean="0"/>
              <a:t>を比べてください。</a:t>
            </a:r>
            <a:endParaRPr kumimoji="1" lang="en-US" altLang="ja-JP" dirty="0" smtClean="0"/>
          </a:p>
          <a:p>
            <a:r>
              <a:rPr kumimoji="1" lang="en-US" altLang="ja-JP" dirty="0" smtClean="0"/>
              <a:t>However, if the parent values are close by (the second case), distant offspring are not likely.</a:t>
            </a:r>
          </a:p>
          <a:p>
            <a:r>
              <a:rPr kumimoji="1" lang="ja-JP" altLang="en-US" dirty="0" smtClean="0"/>
              <a:t>しかしながら、親値が</a:t>
            </a:r>
            <a:r>
              <a:rPr kumimoji="1" lang="en-US" altLang="ja-JP" dirty="0" smtClean="0"/>
              <a:t>(2</a:t>
            </a:r>
            <a:r>
              <a:rPr kumimoji="1" lang="ja-JP" altLang="en-US" dirty="0" smtClean="0"/>
              <a:t>番目のケース</a:t>
            </a:r>
            <a:r>
              <a:rPr kumimoji="1" lang="en-US" altLang="ja-JP" dirty="0" smtClean="0"/>
              <a:t>)</a:t>
            </a:r>
            <a:r>
              <a:rPr kumimoji="1" lang="ja-JP" altLang="en-US" dirty="0" smtClean="0"/>
              <a:t>の近くにあるなら、冷ややかな子はありそうではありません。</a:t>
            </a:r>
            <a:endParaRPr kumimoji="1" lang="en-US" altLang="ja-JP" dirty="0" smtClean="0"/>
          </a:p>
          <a:p>
            <a:r>
              <a:rPr kumimoji="1" lang="en-US" altLang="ja-JP" dirty="0" smtClean="0"/>
              <a:t>Compare the offspring x=1.822 with parent =2 created by using the same random number as in the first case.</a:t>
            </a:r>
          </a:p>
          <a:p>
            <a:r>
              <a:rPr kumimoji="1" lang="en-US" altLang="ja-JP" dirty="0" smtClean="0"/>
              <a:t>2</a:t>
            </a:r>
            <a:r>
              <a:rPr kumimoji="1" lang="ja-JP" altLang="en-US" dirty="0" smtClean="0"/>
              <a:t>が初めての症例のように同じ乱数を使用することによって創造した親</a:t>
            </a:r>
            <a:r>
              <a:rPr kumimoji="1" lang="en-US" altLang="ja-JP" dirty="0" smtClean="0"/>
              <a:t>=</a:t>
            </a:r>
            <a:r>
              <a:rPr kumimoji="1" lang="ja-JP" altLang="en-US" dirty="0" smtClean="0"/>
              <a:t>と子</a:t>
            </a:r>
            <a:r>
              <a:rPr kumimoji="1" lang="en-US" altLang="ja-JP" dirty="0" smtClean="0"/>
              <a:t>x=1.822</a:t>
            </a:r>
            <a:r>
              <a:rPr kumimoji="1" lang="ja-JP" altLang="en-US" dirty="0" smtClean="0"/>
              <a:t>を比べてください。</a:t>
            </a:r>
            <a:endParaRPr kumimoji="1" lang="en-US" altLang="ja-JP" dirty="0" smtClean="0"/>
          </a:p>
          <a:p>
            <a:r>
              <a:rPr kumimoji="1" lang="en-US" altLang="ja-JP" dirty="0" smtClean="0"/>
              <a:t>In initial populations, where the solutions are randomly placed ( like the first case), this allows almost any value to be created as an offspring.</a:t>
            </a:r>
          </a:p>
          <a:p>
            <a:r>
              <a:rPr kumimoji="1" lang="ja-JP" altLang="en-US" dirty="0" smtClean="0"/>
              <a:t>初期の人口では、解決策が手当たりしだいに置かれるところに</a:t>
            </a:r>
            <a:r>
              <a:rPr kumimoji="1" lang="en-US" altLang="ja-JP" dirty="0" smtClean="0"/>
              <a:t>(</a:t>
            </a:r>
            <a:r>
              <a:rPr kumimoji="1" lang="ja-JP" altLang="en-US" dirty="0" smtClean="0"/>
              <a:t>初めての症例のように</a:t>
            </a:r>
            <a:r>
              <a:rPr kumimoji="1" lang="en-US" altLang="ja-JP" dirty="0" smtClean="0"/>
              <a:t>)</a:t>
            </a:r>
            <a:r>
              <a:rPr kumimoji="1" lang="ja-JP" altLang="en-US" dirty="0" smtClean="0"/>
              <a:t>これは、ほとんどどんな値も子として作成されるのを許容します。</a:t>
            </a:r>
            <a:endParaRPr kumimoji="1" lang="en-US" altLang="ja-JP" dirty="0" smtClean="0"/>
          </a:p>
          <a:p>
            <a:r>
              <a:rPr kumimoji="1" lang="en-US" altLang="ja-JP" dirty="0" smtClean="0"/>
              <a:t>However, when the solutions tend to converge due to the action of  genetic operators (like the second case), distant solutions are not allowed, thereby focusing the search to a narrow region.</a:t>
            </a:r>
          </a:p>
          <a:p>
            <a:r>
              <a:rPr kumimoji="1" lang="ja-JP" altLang="en-US" dirty="0" smtClean="0"/>
              <a:t>しかしながら、解決策が、遺伝的オペレータ</a:t>
            </a:r>
            <a:r>
              <a:rPr kumimoji="1" lang="en-US" altLang="ja-JP" dirty="0" smtClean="0"/>
              <a:t>(2</a:t>
            </a:r>
            <a:r>
              <a:rPr kumimoji="1" lang="ja-JP" altLang="en-US" dirty="0" smtClean="0"/>
              <a:t>番目のケースのような</a:t>
            </a:r>
            <a:r>
              <a:rPr kumimoji="1" lang="en-US" altLang="ja-JP" dirty="0" smtClean="0"/>
              <a:t>)</a:t>
            </a:r>
            <a:r>
              <a:rPr kumimoji="1" lang="ja-JP" altLang="en-US" dirty="0" smtClean="0"/>
              <a:t>の動作のため一点に集まる傾向があるとき、遠方の解決策は許容されていません、その結果、狭い領域に検索の焦点を合わせます。</a:t>
            </a:r>
            <a:endParaRPr kumimoji="1" lang="en-US" altLang="ja-JP" dirty="0" smtClean="0"/>
          </a:p>
          <a:p>
            <a:endParaRPr kumimoji="1" lang="en-US" altLang="ja-JP" dirty="0" smtClean="0"/>
          </a:p>
          <a:p>
            <a:endParaRPr kumimoji="1" lang="en-US" altLang="ja-JP" dirty="0" smtClean="0"/>
          </a:p>
          <a:p>
            <a:r>
              <a:rPr kumimoji="1" lang="en-US" altLang="ja-JP" dirty="0" smtClean="0"/>
              <a:t> It is interesting to note that both equations (4.12) and (4.13) can be written in the from of equation (4.7 with the following relationship: r=0.5.</a:t>
            </a:r>
          </a:p>
          <a:p>
            <a:r>
              <a:rPr kumimoji="1" lang="ja-JP" altLang="en-US" dirty="0" smtClean="0"/>
              <a:t>両方の方程式</a:t>
            </a:r>
            <a:r>
              <a:rPr kumimoji="1" lang="en-US" altLang="ja-JP" dirty="0" smtClean="0"/>
              <a:t>(4.12)</a:t>
            </a:r>
            <a:r>
              <a:rPr kumimoji="1" lang="ja-JP" altLang="en-US" dirty="0" smtClean="0"/>
              <a:t>と</a:t>
            </a:r>
            <a:r>
              <a:rPr kumimoji="1" lang="en-US" altLang="ja-JP" dirty="0" smtClean="0"/>
              <a:t>(4.13)</a:t>
            </a:r>
            <a:r>
              <a:rPr kumimoji="1" lang="ja-JP" altLang="en-US" dirty="0" smtClean="0"/>
              <a:t>で書くことができることに注意するのが、おもしろい、方程式、</a:t>
            </a:r>
            <a:r>
              <a:rPr kumimoji="1" lang="en-US" altLang="ja-JP" dirty="0" smtClean="0"/>
              <a:t>(4.7 </a:t>
            </a:r>
            <a:r>
              <a:rPr kumimoji="1" lang="ja-JP" altLang="en-US" dirty="0" smtClean="0"/>
              <a:t>以下の関係で</a:t>
            </a:r>
            <a:r>
              <a:rPr kumimoji="1" lang="en-US" altLang="ja-JP" dirty="0" smtClean="0"/>
              <a:t>: r=0.5</a:t>
            </a:r>
            <a:r>
              <a:rPr kumimoji="1" lang="ja-JP" altLang="en-US" dirty="0" err="1" smtClean="0"/>
              <a:t>。</a:t>
            </a:r>
            <a:endParaRPr kumimoji="1" lang="en-US" altLang="ja-JP" dirty="0" smtClean="0"/>
          </a:p>
          <a:p>
            <a:r>
              <a:rPr kumimoji="1" lang="en-US" altLang="ja-JP" dirty="0" smtClean="0"/>
              <a:t>However, it is important that, unlike in the BLX-a operator, the equivalent r term in the SBX operator is not uniformly distributed (refer to equation (4.11)).</a:t>
            </a:r>
          </a:p>
          <a:p>
            <a:r>
              <a:rPr kumimoji="1" lang="ja-JP" altLang="en-US" dirty="0" smtClean="0"/>
              <a:t>しかしながら、</a:t>
            </a:r>
            <a:r>
              <a:rPr kumimoji="1" lang="en-US" altLang="ja-JP" dirty="0" smtClean="0"/>
              <a:t>SBX</a:t>
            </a:r>
            <a:r>
              <a:rPr kumimoji="1" lang="ja-JP" altLang="en-US" dirty="0" smtClean="0"/>
              <a:t>オペレータの同義の</a:t>
            </a:r>
            <a:r>
              <a:rPr kumimoji="1" lang="en-US" altLang="ja-JP" dirty="0" smtClean="0"/>
              <a:t>r</a:t>
            </a:r>
            <a:r>
              <a:rPr kumimoji="1" lang="ja-JP" altLang="en-US" dirty="0" smtClean="0"/>
              <a:t>用語が一様に</a:t>
            </a:r>
            <a:r>
              <a:rPr kumimoji="1" lang="en-US" altLang="ja-JP" dirty="0" smtClean="0"/>
              <a:t>BLX-a</a:t>
            </a:r>
            <a:r>
              <a:rPr kumimoji="1" lang="ja-JP" altLang="en-US" dirty="0" smtClean="0"/>
              <a:t>オペレータなどと異なって分配されないのは</a:t>
            </a:r>
            <a:r>
              <a:rPr kumimoji="1" lang="en-US" altLang="ja-JP" dirty="0" smtClean="0"/>
              <a:t>(</a:t>
            </a:r>
            <a:r>
              <a:rPr kumimoji="1" lang="ja-JP" altLang="en-US" dirty="0" smtClean="0"/>
              <a:t>方程式</a:t>
            </a:r>
            <a:r>
              <a:rPr kumimoji="1" lang="en-US" altLang="ja-JP" dirty="0" smtClean="0"/>
              <a:t>(4.11)</a:t>
            </a:r>
            <a:r>
              <a:rPr kumimoji="1" lang="ja-JP" altLang="en-US" dirty="0" smtClean="0"/>
              <a:t>を参照してください</a:t>
            </a:r>
            <a:r>
              <a:rPr kumimoji="1" lang="en-US" altLang="ja-JP" dirty="0" smtClean="0"/>
              <a:t>)</a:t>
            </a:r>
            <a:r>
              <a:rPr kumimoji="1" lang="ja-JP" altLang="en-US" dirty="0" err="1" smtClean="0"/>
              <a:t>、</a:t>
            </a:r>
            <a:r>
              <a:rPr kumimoji="1" lang="ja-JP" altLang="en-US" dirty="0" smtClean="0"/>
              <a:t>重要です。</a:t>
            </a:r>
            <a:endParaRPr kumimoji="1" lang="en-US" altLang="ja-JP" dirty="0" smtClean="0"/>
          </a:p>
          <a:p>
            <a:r>
              <a:rPr kumimoji="1" lang="en-US" altLang="ja-JP" dirty="0" smtClean="0"/>
              <a:t>The SBX operator biases solutions near each parent more  favorably than solutions away from the parents.</a:t>
            </a:r>
          </a:p>
          <a:p>
            <a:r>
              <a:rPr kumimoji="1" lang="en-US" altLang="ja-JP" dirty="0" smtClean="0"/>
              <a:t>Essentially, the SBX operator has two properties:</a:t>
            </a:r>
          </a:p>
          <a:p>
            <a:r>
              <a:rPr kumimoji="1" lang="en-US" altLang="ja-JP" dirty="0" smtClean="0"/>
              <a:t>SBX</a:t>
            </a:r>
            <a:r>
              <a:rPr kumimoji="1" lang="ja-JP" altLang="en-US" dirty="0" smtClean="0"/>
              <a:t>オペレータは両親から遠くで各親の近くで解決策より好意的に解決策に偏ります。</a:t>
            </a:r>
          </a:p>
          <a:p>
            <a:r>
              <a:rPr kumimoji="1" lang="ja-JP" altLang="en-US" dirty="0" smtClean="0"/>
              <a:t>本質的には、</a:t>
            </a:r>
            <a:r>
              <a:rPr kumimoji="1" lang="en-US" altLang="ja-JP" dirty="0" smtClean="0"/>
              <a:t>SBX</a:t>
            </a:r>
            <a:r>
              <a:rPr kumimoji="1" lang="ja-JP" altLang="en-US" dirty="0" smtClean="0"/>
              <a:t>オペレータには、</a:t>
            </a:r>
            <a:r>
              <a:rPr kumimoji="1" lang="en-US" altLang="ja-JP" dirty="0" smtClean="0"/>
              <a:t>2</a:t>
            </a:r>
            <a:r>
              <a:rPr kumimoji="1" lang="ja-JP" altLang="en-US" dirty="0" err="1" smtClean="0"/>
              <a:t>つの</a:t>
            </a:r>
            <a:r>
              <a:rPr kumimoji="1" lang="ja-JP" altLang="en-US" dirty="0" smtClean="0"/>
              <a:t>特性があります</a:t>
            </a:r>
            <a:r>
              <a:rPr kumimoji="1" lang="en-US" altLang="ja-JP" dirty="0" smtClean="0"/>
              <a:t>:</a:t>
            </a:r>
          </a:p>
          <a:p>
            <a:r>
              <a:rPr kumimoji="1" lang="en-US" altLang="ja-JP" dirty="0" smtClean="0"/>
              <a:t>1.The difference between the offspring is in proportion to the parent solutions.</a:t>
            </a:r>
          </a:p>
          <a:p>
            <a:r>
              <a:rPr kumimoji="1" lang="en-US" altLang="ja-JP" dirty="0" smtClean="0"/>
              <a:t>2. Near-parent solutions are monotonically more likely to be chosen as offspring than solutions distant from parents.</a:t>
            </a:r>
          </a:p>
          <a:p>
            <a:r>
              <a:rPr kumimoji="1" lang="en-US" altLang="ja-JP" dirty="0" smtClean="0"/>
              <a:t>1.</a:t>
            </a:r>
            <a:r>
              <a:rPr kumimoji="1" lang="ja-JP" altLang="en-US" dirty="0" smtClean="0"/>
              <a:t>子の違いは親解決策に比例しています。</a:t>
            </a:r>
          </a:p>
          <a:p>
            <a:r>
              <a:rPr kumimoji="1" lang="en-US" altLang="ja-JP" dirty="0" smtClean="0"/>
              <a:t>2. </a:t>
            </a:r>
            <a:r>
              <a:rPr kumimoji="1" lang="ja-JP" altLang="en-US" dirty="0" smtClean="0"/>
              <a:t>親の近くの解決策は、両親からの遠方の解決策単調に子としておそらく選ばれる以上です。</a:t>
            </a:r>
            <a:endParaRPr kumimoji="1" lang="en-US" altLang="ja-JP" dirty="0" smtClean="0"/>
          </a:p>
          <a:p>
            <a:endParaRPr kumimoji="1" lang="en-US" altLang="ja-JP" dirty="0" smtClean="0"/>
          </a:p>
          <a:p>
            <a:r>
              <a:rPr kumimoji="1" lang="en-US" altLang="ja-JP" dirty="0" smtClean="0"/>
              <a:t> Using the SBX operator, a mixed-integer programming algorithm with genetic algorithms (</a:t>
            </a:r>
            <a:r>
              <a:rPr kumimoji="1" lang="en-US" altLang="ja-JP" dirty="0" err="1" smtClean="0"/>
              <a:t>GeneAS</a:t>
            </a:r>
            <a:r>
              <a:rPr kumimoji="1" lang="en-US" altLang="ja-JP" dirty="0" smtClean="0"/>
              <a:t>) was introduced and applied to a number of engineering design problems elsewhere(Deb, 1997a).</a:t>
            </a:r>
          </a:p>
          <a:p>
            <a:r>
              <a:rPr kumimoji="1" lang="en-US" altLang="ja-JP" dirty="0" smtClean="0"/>
              <a:t>SBX</a:t>
            </a:r>
            <a:r>
              <a:rPr kumimoji="1" lang="ja-JP" altLang="en-US" dirty="0" smtClean="0"/>
              <a:t>オペレータを使用して、遺伝的アルゴリズム</a:t>
            </a:r>
            <a:r>
              <a:rPr kumimoji="1" lang="en-US" altLang="ja-JP" dirty="0" smtClean="0"/>
              <a:t>(</a:t>
            </a:r>
            <a:r>
              <a:rPr kumimoji="1" lang="en-US" altLang="ja-JP" dirty="0" err="1" smtClean="0"/>
              <a:t>GeneAS</a:t>
            </a:r>
            <a:r>
              <a:rPr kumimoji="1" lang="en-US" altLang="ja-JP" dirty="0" smtClean="0"/>
              <a:t>)</a:t>
            </a:r>
            <a:r>
              <a:rPr kumimoji="1" lang="ja-JP" altLang="en-US" dirty="0" smtClean="0"/>
              <a:t>がある混合整数計画法アルゴリズムは、ほかの場所で多くの技術設計問題に導入されて、適用されました。</a:t>
            </a:r>
            <a:r>
              <a:rPr kumimoji="1" lang="en-US" altLang="ja-JP" dirty="0" smtClean="0"/>
              <a:t>(</a:t>
            </a:r>
            <a:r>
              <a:rPr kumimoji="1" lang="ja-JP" altLang="en-US" dirty="0" smtClean="0"/>
              <a:t>デビューする人</a:t>
            </a:r>
            <a:r>
              <a:rPr kumimoji="1" lang="en-US" altLang="ja-JP" dirty="0" smtClean="0"/>
              <a:t>(1997a))</a:t>
            </a:r>
            <a:r>
              <a:rPr kumimoji="1" lang="ja-JP" altLang="en-US" dirty="0" err="1"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A75649F5-6CBC-483E-84EC-53070B21AF7F}" type="slidenum">
              <a:rPr kumimoji="1" lang="ja-JP" altLang="en-US" smtClean="0"/>
              <a:pPr/>
              <a:t>8</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したがって、以下の段階的な手順は、</a:t>
            </a:r>
            <a:r>
              <a:rPr kumimoji="1" lang="en-US" altLang="ja-JP" dirty="0" smtClean="0"/>
              <a:t>2</a:t>
            </a:r>
            <a:r>
              <a:rPr kumimoji="1" lang="ja-JP" altLang="en-US" dirty="0" smtClean="0"/>
              <a:t>親解決策</a:t>
            </a:r>
            <a:r>
              <a:rPr kumimoji="1" lang="en-US" altLang="ja-JP" dirty="0" smtClean="0"/>
              <a:t>S2</a:t>
            </a:r>
            <a:r>
              <a:rPr kumimoji="1" lang="ja-JP" altLang="en-US" dirty="0" smtClean="0"/>
              <a:t>から</a:t>
            </a:r>
            <a:r>
              <a:rPr kumimoji="1" lang="en-US" altLang="ja-JP" dirty="0" smtClean="0"/>
              <a:t>2</a:t>
            </a:r>
            <a:r>
              <a:rPr kumimoji="1" lang="ja-JP" altLang="en-US" dirty="0" smtClean="0"/>
              <a:t>子</a:t>
            </a:r>
            <a:r>
              <a:rPr kumimoji="1" lang="en-US" altLang="ja-JP" dirty="0" smtClean="0"/>
              <a:t>S1</a:t>
            </a:r>
            <a:r>
              <a:rPr kumimoji="1" lang="ja-JP" altLang="en-US" dirty="0" smtClean="0"/>
              <a:t>を作成するために従われています</a:t>
            </a:r>
            <a:r>
              <a:rPr kumimoji="1" lang="en-US" altLang="ja-JP" dirty="0" smtClean="0"/>
              <a:t>:</a:t>
            </a:r>
          </a:p>
          <a:p>
            <a:r>
              <a:rPr kumimoji="1" lang="en-US" altLang="ja-JP" dirty="0" smtClean="0"/>
              <a:t>Step1: Choose a random number </a:t>
            </a:r>
            <a:r>
              <a:rPr kumimoji="1" lang="en-US" altLang="ja-JP" dirty="0" err="1" smtClean="0"/>
              <a:t>ui</a:t>
            </a:r>
            <a:endParaRPr kumimoji="1" lang="en-US" altLang="ja-JP" dirty="0" smtClean="0"/>
          </a:p>
          <a:p>
            <a:r>
              <a:rPr kumimoji="1" lang="en-US" altLang="ja-JP" dirty="0" smtClean="0"/>
              <a:t>Step2: Calculate </a:t>
            </a:r>
            <a:r>
              <a:rPr kumimoji="1" lang="en-US" altLang="ja-JP" dirty="0" err="1" smtClean="0"/>
              <a:t>bqi</a:t>
            </a:r>
            <a:r>
              <a:rPr kumimoji="1" lang="en-US" altLang="ja-JP" dirty="0" smtClean="0"/>
              <a:t> using equation(4.11)</a:t>
            </a:r>
          </a:p>
          <a:p>
            <a:r>
              <a:rPr kumimoji="1" lang="en-US" altLang="ja-JP" dirty="0" smtClean="0"/>
              <a:t>Step3: Compute the offspring by using equations (4.12) and (4.13).</a:t>
            </a:r>
          </a:p>
          <a:p>
            <a:r>
              <a:rPr kumimoji="1" lang="en-US" altLang="ja-JP" dirty="0" smtClean="0"/>
              <a:t>Step1: </a:t>
            </a:r>
            <a:r>
              <a:rPr kumimoji="1" lang="ja-JP" altLang="en-US" dirty="0" smtClean="0"/>
              <a:t>乱数</a:t>
            </a:r>
            <a:r>
              <a:rPr kumimoji="1" lang="en-US" altLang="ja-JP" dirty="0" err="1" smtClean="0"/>
              <a:t>ui</a:t>
            </a:r>
            <a:r>
              <a:rPr kumimoji="1" lang="ja-JP" altLang="en-US" dirty="0" smtClean="0"/>
              <a:t>を選んでください。</a:t>
            </a:r>
          </a:p>
          <a:p>
            <a:r>
              <a:rPr kumimoji="1" lang="en-US" altLang="ja-JP" dirty="0" smtClean="0"/>
              <a:t>Step2: </a:t>
            </a:r>
            <a:r>
              <a:rPr kumimoji="1" lang="ja-JP" altLang="en-US" dirty="0" smtClean="0"/>
              <a:t>方程式</a:t>
            </a:r>
            <a:r>
              <a:rPr kumimoji="1" lang="en-US" altLang="ja-JP" dirty="0" smtClean="0"/>
              <a:t>(4.11)</a:t>
            </a:r>
            <a:r>
              <a:rPr kumimoji="1" lang="ja-JP" altLang="en-US" dirty="0" smtClean="0"/>
              <a:t>を使用して、</a:t>
            </a:r>
            <a:r>
              <a:rPr kumimoji="1" lang="en-US" altLang="ja-JP" dirty="0" err="1" smtClean="0"/>
              <a:t>bqi</a:t>
            </a:r>
            <a:r>
              <a:rPr kumimoji="1" lang="ja-JP" altLang="en-US" dirty="0" smtClean="0"/>
              <a:t>について計算してください。</a:t>
            </a:r>
          </a:p>
          <a:p>
            <a:r>
              <a:rPr kumimoji="1" lang="en-US" altLang="ja-JP" dirty="0" smtClean="0"/>
              <a:t>Step3: </a:t>
            </a:r>
            <a:r>
              <a:rPr kumimoji="1" lang="ja-JP" altLang="en-US" dirty="0" smtClean="0"/>
              <a:t>方程式</a:t>
            </a:r>
            <a:r>
              <a:rPr kumimoji="1" lang="en-US" altLang="ja-JP" dirty="0" smtClean="0"/>
              <a:t>(4.12)</a:t>
            </a:r>
            <a:r>
              <a:rPr kumimoji="1" lang="ja-JP" altLang="en-US" dirty="0" smtClean="0"/>
              <a:t>と</a:t>
            </a:r>
            <a:r>
              <a:rPr kumimoji="1" lang="en-US" altLang="ja-JP" dirty="0" smtClean="0"/>
              <a:t>(4.13)</a:t>
            </a:r>
            <a:r>
              <a:rPr kumimoji="1" lang="ja-JP" altLang="en-US" dirty="0" smtClean="0"/>
              <a:t>を使用することによって、子を計算してください。</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A75649F5-6CBC-483E-84EC-53070B21AF7F}" type="slidenum">
              <a:rPr kumimoji="1" lang="ja-JP" altLang="en-US" smtClean="0"/>
              <a:pPr/>
              <a:t>9</a:t>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40000" lnSpcReduction="20000"/>
          </a:bodyPr>
          <a:lstStyle/>
          <a:p>
            <a:endParaRPr kumimoji="1" lang="en-US" altLang="ja-JP" dirty="0" smtClean="0"/>
          </a:p>
          <a:p>
            <a:endParaRPr kumimoji="1" lang="en-US" altLang="ja-JP" dirty="0" smtClean="0"/>
          </a:p>
          <a:p>
            <a:r>
              <a:rPr kumimoji="1" lang="en-US" altLang="ja-JP" dirty="0" smtClean="0"/>
              <a:t> Note that two offspring are symmetric about the parent solutions.</a:t>
            </a:r>
            <a:endParaRPr kumimoji="1" lang="ja-JP" altLang="en-US" dirty="0" smtClean="0"/>
          </a:p>
          <a:p>
            <a:r>
              <a:rPr kumimoji="1" lang="en-US" altLang="ja-JP" dirty="0" smtClean="0"/>
              <a:t>2</a:t>
            </a:r>
            <a:r>
              <a:rPr kumimoji="1" lang="ja-JP" altLang="en-US" dirty="0" smtClean="0"/>
              <a:t>人の子が親解決策に関して左右対称であることに注意してください。</a:t>
            </a:r>
            <a:endParaRPr kumimoji="1" lang="en-US" altLang="ja-JP" dirty="0" smtClean="0"/>
          </a:p>
          <a:p>
            <a:r>
              <a:rPr kumimoji="1" lang="en-US" altLang="ja-JP" dirty="0" smtClean="0"/>
              <a:t>This is deliberately enforced to avoid a bias towards any particular parent solution in an single crossover operation.</a:t>
            </a:r>
          </a:p>
          <a:p>
            <a:r>
              <a:rPr kumimoji="1" lang="ja-JP" altLang="en-US" dirty="0" smtClean="0"/>
              <a:t>これは、ただ一つの交差操作におけるどんな特定の親解決策に向かっても偏見を避けるために故意に実施されます。</a:t>
            </a:r>
            <a:endParaRPr kumimoji="1" lang="en-US" altLang="ja-JP" dirty="0" smtClean="0"/>
          </a:p>
          <a:p>
            <a:r>
              <a:rPr kumimoji="1" lang="en-US" altLang="ja-JP" dirty="0" smtClean="0"/>
              <a:t>Another interesting aspect of this crossover  operator is that for a fixed </a:t>
            </a:r>
            <a:r>
              <a:rPr kumimoji="1" lang="en-US" altLang="ja-JP" dirty="0" err="1" smtClean="0"/>
              <a:t>nc</a:t>
            </a:r>
            <a:r>
              <a:rPr kumimoji="1" lang="en-US" altLang="ja-JP" dirty="0" smtClean="0"/>
              <a:t> the offspring have a spread which is proportional to that of the parent solutions:</a:t>
            </a:r>
          </a:p>
          <a:p>
            <a:r>
              <a:rPr kumimoji="1" lang="ja-JP" altLang="en-US" dirty="0" smtClean="0"/>
              <a:t>この交差オペレータの別のおもしろい局面は、固定</a:t>
            </a:r>
            <a:r>
              <a:rPr kumimoji="1" lang="en-US" altLang="ja-JP" dirty="0" err="1" smtClean="0"/>
              <a:t>nc</a:t>
            </a:r>
            <a:r>
              <a:rPr kumimoji="1" lang="ja-JP" altLang="en-US" dirty="0" smtClean="0"/>
              <a:t>に関して、子には親解決策のものに比例している普及があるということです</a:t>
            </a:r>
            <a:r>
              <a:rPr kumimoji="1" lang="en-US" altLang="ja-JP" dirty="0" smtClean="0"/>
              <a:t>:</a:t>
            </a:r>
          </a:p>
          <a:p>
            <a:endParaRPr kumimoji="1" lang="en-US" altLang="ja-JP" dirty="0" smtClean="0"/>
          </a:p>
          <a:p>
            <a:endParaRPr kumimoji="1" lang="en-US" altLang="ja-JP" dirty="0" smtClean="0"/>
          </a:p>
          <a:p>
            <a:r>
              <a:rPr kumimoji="1" lang="en-US" altLang="ja-JP" dirty="0" smtClean="0"/>
              <a:t>This has an important implication.</a:t>
            </a:r>
          </a:p>
          <a:p>
            <a:r>
              <a:rPr kumimoji="1" lang="ja-JP" altLang="en-US" dirty="0" smtClean="0"/>
              <a:t>これには、重要な意味があります。</a:t>
            </a:r>
            <a:endParaRPr kumimoji="1" lang="en-US" altLang="ja-JP" dirty="0" smtClean="0"/>
          </a:p>
          <a:p>
            <a:r>
              <a:rPr kumimoji="1" lang="en-US" altLang="ja-JP" dirty="0" smtClean="0"/>
              <a:t>Let us consider two scenarios: (</a:t>
            </a:r>
            <a:r>
              <a:rPr kumimoji="1" lang="en-US" altLang="ja-JP" dirty="0" err="1" smtClean="0"/>
              <a:t>i</a:t>
            </a:r>
            <a:r>
              <a:rPr kumimoji="1" lang="en-US" altLang="ja-JP" dirty="0" smtClean="0"/>
              <a:t>) two parents are far away from each other, and (ii) two parents are closer to each other.</a:t>
            </a:r>
          </a:p>
          <a:p>
            <a:r>
              <a:rPr kumimoji="1" lang="en-US" altLang="ja-JP" dirty="0" smtClean="0"/>
              <a:t>2</a:t>
            </a:r>
            <a:r>
              <a:rPr kumimoji="1" lang="ja-JP" altLang="en-US" dirty="0" err="1" smtClean="0"/>
              <a:t>つの</a:t>
            </a:r>
            <a:r>
              <a:rPr kumimoji="1" lang="ja-JP" altLang="en-US" dirty="0" smtClean="0"/>
              <a:t>シナリオを考えましょう</a:t>
            </a:r>
            <a:r>
              <a:rPr kumimoji="1" lang="en-US" altLang="ja-JP" dirty="0" smtClean="0"/>
              <a:t>: (</a:t>
            </a:r>
            <a:r>
              <a:rPr kumimoji="1" lang="en-US" altLang="ja-JP" dirty="0" err="1" smtClean="0"/>
              <a:t>i</a:t>
            </a:r>
            <a:r>
              <a:rPr kumimoji="1" lang="en-US" altLang="ja-JP" dirty="0" smtClean="0"/>
              <a:t>) 2</a:t>
            </a:r>
            <a:r>
              <a:rPr kumimoji="1" lang="ja-JP" altLang="en-US" dirty="0" smtClean="0"/>
              <a:t>人の両親がお互いから遠いです、そして、</a:t>
            </a:r>
            <a:r>
              <a:rPr kumimoji="1" lang="en-US" altLang="ja-JP" dirty="0" smtClean="0"/>
              <a:t>(ii)2</a:t>
            </a:r>
            <a:r>
              <a:rPr kumimoji="1" lang="ja-JP" altLang="en-US" dirty="0" smtClean="0"/>
              <a:t>人の両親がお互いの、より近くにいます。</a:t>
            </a:r>
            <a:endParaRPr kumimoji="1" lang="en-US" altLang="ja-JP" dirty="0" smtClean="0"/>
          </a:p>
          <a:p>
            <a:r>
              <a:rPr kumimoji="1" lang="en-US" altLang="ja-JP" dirty="0" smtClean="0"/>
              <a:t>For illustration, both of these cases ( with parent solutions x=2 and x=2.5 in the first case and with parent solutions x=2 and x=2.5 in the second case) and the corresponding probability distributions with </a:t>
            </a:r>
            <a:r>
              <a:rPr kumimoji="1" lang="en-US" altLang="ja-JP" dirty="0" err="1" smtClean="0"/>
              <a:t>nc</a:t>
            </a:r>
            <a:r>
              <a:rPr kumimoji="1" lang="en-US" altLang="ja-JP" dirty="0" smtClean="0"/>
              <a:t>=2 are shown in Figures 61 and 62, respectively.</a:t>
            </a:r>
          </a:p>
          <a:p>
            <a:r>
              <a:rPr kumimoji="1" lang="ja-JP" altLang="en-US" dirty="0" smtClean="0"/>
              <a:t>イラストに関しては、これらのケース</a:t>
            </a:r>
            <a:r>
              <a:rPr kumimoji="1" lang="en-US" altLang="ja-JP" dirty="0" smtClean="0"/>
              <a:t>(</a:t>
            </a:r>
            <a:r>
              <a:rPr kumimoji="1" lang="ja-JP" altLang="en-US" dirty="0" smtClean="0"/>
              <a:t>初めての症例と親解決策</a:t>
            </a:r>
            <a:r>
              <a:rPr kumimoji="1" lang="en-US" altLang="ja-JP" dirty="0" smtClean="0"/>
              <a:t>x=2</a:t>
            </a:r>
            <a:r>
              <a:rPr kumimoji="1" lang="ja-JP" altLang="en-US" dirty="0" smtClean="0"/>
              <a:t>と親解決策の</a:t>
            </a:r>
            <a:r>
              <a:rPr kumimoji="1" lang="en-US" altLang="ja-JP" dirty="0" smtClean="0"/>
              <a:t>x=2</a:t>
            </a:r>
            <a:r>
              <a:rPr kumimoji="1" lang="ja-JP" altLang="en-US" dirty="0" smtClean="0"/>
              <a:t>と</a:t>
            </a:r>
            <a:r>
              <a:rPr kumimoji="1" lang="en-US" altLang="ja-JP" dirty="0" smtClean="0"/>
              <a:t>x=2.5</a:t>
            </a:r>
            <a:r>
              <a:rPr kumimoji="1" lang="ja-JP" altLang="en-US" dirty="0" smtClean="0"/>
              <a:t>と</a:t>
            </a:r>
            <a:r>
              <a:rPr kumimoji="1" lang="en-US" altLang="ja-JP" dirty="0" smtClean="0"/>
              <a:t>2</a:t>
            </a:r>
            <a:r>
              <a:rPr kumimoji="1" lang="ja-JP" altLang="en-US" dirty="0" smtClean="0"/>
              <a:t>番目の場合における</a:t>
            </a:r>
            <a:r>
              <a:rPr kumimoji="1" lang="en-US" altLang="ja-JP" dirty="0" smtClean="0"/>
              <a:t>x=2.5</a:t>
            </a:r>
            <a:r>
              <a:rPr kumimoji="1" lang="ja-JP" altLang="en-US" dirty="0" smtClean="0"/>
              <a:t>と</a:t>
            </a:r>
            <a:r>
              <a:rPr kumimoji="1" lang="en-US" altLang="ja-JP" dirty="0" smtClean="0"/>
              <a:t>)</a:t>
            </a:r>
            <a:r>
              <a:rPr kumimoji="1" lang="ja-JP" altLang="en-US" dirty="0" smtClean="0"/>
              <a:t>と</a:t>
            </a:r>
            <a:r>
              <a:rPr kumimoji="1" lang="en-US" altLang="ja-JP" dirty="0" err="1" smtClean="0"/>
              <a:t>nc</a:t>
            </a:r>
            <a:r>
              <a:rPr kumimoji="1" lang="en-US" altLang="ja-JP" dirty="0" smtClean="0"/>
              <a:t>=2</a:t>
            </a:r>
            <a:r>
              <a:rPr kumimoji="1" lang="ja-JP" altLang="en-US" dirty="0" smtClean="0"/>
              <a:t>との対応する確率分布の両方が図</a:t>
            </a:r>
            <a:r>
              <a:rPr kumimoji="1" lang="en-US" altLang="ja-JP" dirty="0" smtClean="0"/>
              <a:t>61</a:t>
            </a:r>
            <a:r>
              <a:rPr kumimoji="1" lang="ja-JP" altLang="en-US" dirty="0" smtClean="0"/>
              <a:t>と</a:t>
            </a:r>
            <a:r>
              <a:rPr kumimoji="1" lang="en-US" altLang="ja-JP" dirty="0" smtClean="0"/>
              <a:t>62</a:t>
            </a:r>
            <a:r>
              <a:rPr kumimoji="1" lang="ja-JP" altLang="en-US" dirty="0" smtClean="0"/>
              <a:t>にそれぞれ示されています。</a:t>
            </a:r>
            <a:endParaRPr kumimoji="1" lang="en-US" altLang="ja-JP" dirty="0" smtClean="0"/>
          </a:p>
          <a:p>
            <a:r>
              <a:rPr kumimoji="1" lang="en-US" altLang="ja-JP" dirty="0" smtClean="0"/>
              <a:t>For an identical random number </a:t>
            </a:r>
            <a:r>
              <a:rPr kumimoji="1" lang="en-US" altLang="ja-JP" dirty="0" err="1" smtClean="0"/>
              <a:t>ui</a:t>
            </a:r>
            <a:r>
              <a:rPr kumimoji="1" lang="en-US" altLang="ja-JP" dirty="0" smtClean="0"/>
              <a:t>, the parameter </a:t>
            </a:r>
            <a:r>
              <a:rPr kumimoji="1" lang="en-US" altLang="ja-JP" dirty="0" err="1" smtClean="0"/>
              <a:t>bqi</a:t>
            </a:r>
            <a:r>
              <a:rPr kumimoji="1" lang="en-US" altLang="ja-JP" dirty="0" smtClean="0"/>
              <a:t> take the same value in both cases.</a:t>
            </a:r>
          </a:p>
          <a:p>
            <a:r>
              <a:rPr kumimoji="1" lang="ja-JP" altLang="en-US" dirty="0" smtClean="0"/>
              <a:t>同じ乱数のために、</a:t>
            </a:r>
            <a:r>
              <a:rPr kumimoji="1" lang="en-US" altLang="ja-JP" dirty="0" err="1" smtClean="0"/>
              <a:t>ui</a:t>
            </a:r>
            <a:r>
              <a:rPr kumimoji="1" lang="ja-JP" altLang="en-US" dirty="0" err="1" smtClean="0"/>
              <a:t>、</a:t>
            </a:r>
            <a:r>
              <a:rPr kumimoji="1" lang="ja-JP" altLang="en-US" dirty="0" smtClean="0"/>
              <a:t>パラメタ</a:t>
            </a:r>
            <a:r>
              <a:rPr kumimoji="1" lang="en-US" altLang="ja-JP" dirty="0" err="1" smtClean="0"/>
              <a:t>bqi</a:t>
            </a:r>
            <a:r>
              <a:rPr kumimoji="1" lang="ja-JP" altLang="en-US" dirty="0" smtClean="0"/>
              <a:t>はどちらの場合も、同じ値を取ります。</a:t>
            </a:r>
            <a:endParaRPr kumimoji="1" lang="en-US" altLang="ja-JP" dirty="0" smtClean="0"/>
          </a:p>
          <a:p>
            <a:r>
              <a:rPr kumimoji="1" lang="en-US" altLang="ja-JP" dirty="0" smtClean="0"/>
              <a:t>From equation (4.14) it is clear that in the first case the offspring are likely to be more widely spread than in the second case.</a:t>
            </a:r>
          </a:p>
          <a:p>
            <a:r>
              <a:rPr kumimoji="1" lang="ja-JP" altLang="en-US" dirty="0" smtClean="0"/>
              <a:t>前者の場合子がありそうであることが明確である方程式</a:t>
            </a:r>
            <a:r>
              <a:rPr kumimoji="1" lang="en-US" altLang="ja-JP" dirty="0" smtClean="0"/>
              <a:t>(4.14)</a:t>
            </a:r>
            <a:r>
              <a:rPr kumimoji="1" lang="ja-JP" altLang="en-US" dirty="0" smtClean="0"/>
              <a:t>からは、</a:t>
            </a:r>
            <a:r>
              <a:rPr kumimoji="1" lang="en-US" altLang="ja-JP" dirty="0" smtClean="0"/>
              <a:t>2</a:t>
            </a:r>
            <a:r>
              <a:rPr kumimoji="1" lang="ja-JP" altLang="en-US" dirty="0" smtClean="0"/>
              <a:t>番目のケースより広く広まってください。</a:t>
            </a:r>
            <a:endParaRPr kumimoji="1" lang="en-US" altLang="ja-JP" dirty="0" smtClean="0"/>
          </a:p>
          <a:p>
            <a:r>
              <a:rPr kumimoji="1" lang="en-US" altLang="ja-JP" dirty="0" smtClean="0"/>
              <a:t>Figures 61 and 62 also show the corresponding offspring (marked with a box) for u0.9 or </a:t>
            </a:r>
            <a:r>
              <a:rPr kumimoji="1" lang="en-US" altLang="ja-JP" dirty="0" err="1" smtClean="0"/>
              <a:t>bqi</a:t>
            </a:r>
            <a:r>
              <a:rPr kumimoji="1" lang="en-US" altLang="ja-JP" dirty="0" smtClean="0"/>
              <a:t>=5*1/3.</a:t>
            </a:r>
          </a:p>
          <a:p>
            <a:r>
              <a:rPr kumimoji="1" lang="ja-JP" altLang="en-US" dirty="0" smtClean="0"/>
              <a:t>また、数字</a:t>
            </a:r>
            <a:r>
              <a:rPr kumimoji="1" lang="en-US" altLang="ja-JP" dirty="0" smtClean="0"/>
              <a:t>61</a:t>
            </a:r>
            <a:r>
              <a:rPr kumimoji="1" lang="ja-JP" altLang="en-US" dirty="0" smtClean="0"/>
              <a:t>と</a:t>
            </a:r>
            <a:r>
              <a:rPr kumimoji="1" lang="en-US" altLang="ja-JP" dirty="0" smtClean="0"/>
              <a:t>62</a:t>
            </a:r>
            <a:r>
              <a:rPr kumimoji="1" lang="ja-JP" altLang="en-US" dirty="0" smtClean="0"/>
              <a:t>は</a:t>
            </a:r>
            <a:r>
              <a:rPr kumimoji="1" lang="en-US" altLang="ja-JP" dirty="0" smtClean="0"/>
              <a:t>u0.9</a:t>
            </a:r>
            <a:r>
              <a:rPr kumimoji="1" lang="ja-JP" altLang="en-US" dirty="0" smtClean="0"/>
              <a:t>か</a:t>
            </a:r>
            <a:r>
              <a:rPr kumimoji="1" lang="en-US" altLang="ja-JP" dirty="0" err="1" smtClean="0"/>
              <a:t>bqi</a:t>
            </a:r>
            <a:r>
              <a:rPr kumimoji="1" lang="en-US" altLang="ja-JP" dirty="0" smtClean="0"/>
              <a:t>=5*1/3</a:t>
            </a:r>
            <a:r>
              <a:rPr kumimoji="1" lang="ja-JP" altLang="en-US" dirty="0" smtClean="0"/>
              <a:t>のために、対応する子</a:t>
            </a:r>
            <a:r>
              <a:rPr kumimoji="1" lang="en-US" altLang="ja-JP" dirty="0" smtClean="0"/>
              <a:t>(</a:t>
            </a:r>
            <a:r>
              <a:rPr kumimoji="1" lang="ja-JP" altLang="en-US" dirty="0" smtClean="0"/>
              <a:t>箱で、マークされます</a:t>
            </a:r>
            <a:r>
              <a:rPr kumimoji="1" lang="en-US" altLang="ja-JP" dirty="0" smtClean="0"/>
              <a:t>)</a:t>
            </a:r>
            <a:r>
              <a:rPr kumimoji="1" lang="ja-JP" altLang="en-US" dirty="0" smtClean="0"/>
              <a:t>を示しています。</a:t>
            </a:r>
            <a:endParaRPr kumimoji="1" lang="en-US" altLang="ja-JP" dirty="0" smtClean="0"/>
          </a:p>
          <a:p>
            <a:r>
              <a:rPr kumimoji="1" lang="en-US" altLang="ja-JP" dirty="0" smtClean="0"/>
              <a:t>These figures clearly show that if the parent values are far from each other (the first case), it is possible for solution away from the parents to be created.</a:t>
            </a:r>
          </a:p>
          <a:p>
            <a:r>
              <a:rPr kumimoji="1" lang="ja-JP" altLang="en-US" u="sng" dirty="0" smtClean="0"/>
              <a:t>これらの数字は、親値がお互い</a:t>
            </a:r>
            <a:r>
              <a:rPr kumimoji="1" lang="en-US" altLang="ja-JP" u="sng" dirty="0" smtClean="0"/>
              <a:t>(</a:t>
            </a:r>
            <a:r>
              <a:rPr kumimoji="1" lang="ja-JP" altLang="en-US" u="sng" dirty="0" smtClean="0"/>
              <a:t>初めての症例</a:t>
            </a:r>
            <a:r>
              <a:rPr kumimoji="1" lang="en-US" altLang="ja-JP" u="sng" dirty="0" smtClean="0"/>
              <a:t>)</a:t>
            </a:r>
            <a:r>
              <a:rPr kumimoji="1" lang="ja-JP" altLang="en-US" u="sng" dirty="0" smtClean="0"/>
              <a:t>から遠いなら、両親から遠くの解決策が作成されるのが、可能であることを明確に示しています。</a:t>
            </a:r>
            <a:endParaRPr kumimoji="1" lang="en-US" altLang="ja-JP" u="sng" dirty="0" smtClean="0"/>
          </a:p>
          <a:p>
            <a:r>
              <a:rPr kumimoji="1" lang="en-US" altLang="ja-JP" dirty="0" smtClean="0"/>
              <a:t>Compare the offspring x=0.935 with parent x=2.</a:t>
            </a:r>
          </a:p>
          <a:p>
            <a:r>
              <a:rPr kumimoji="1" lang="ja-JP" altLang="en-US" dirty="0" smtClean="0"/>
              <a:t>親</a:t>
            </a:r>
            <a:r>
              <a:rPr kumimoji="1" lang="en-US" altLang="ja-JP" dirty="0" smtClean="0"/>
              <a:t>x=2</a:t>
            </a:r>
            <a:r>
              <a:rPr kumimoji="1" lang="ja-JP" altLang="en-US" dirty="0" smtClean="0"/>
              <a:t>と子</a:t>
            </a:r>
            <a:r>
              <a:rPr kumimoji="1" lang="en-US" altLang="ja-JP" dirty="0" smtClean="0"/>
              <a:t>x=0.935</a:t>
            </a:r>
            <a:r>
              <a:rPr kumimoji="1" lang="ja-JP" altLang="en-US" dirty="0" smtClean="0"/>
              <a:t>を比べてください。</a:t>
            </a:r>
            <a:endParaRPr kumimoji="1" lang="en-US" altLang="ja-JP" dirty="0" smtClean="0"/>
          </a:p>
          <a:p>
            <a:r>
              <a:rPr kumimoji="1" lang="en-US" altLang="ja-JP" dirty="0" smtClean="0"/>
              <a:t>However, if the parent values are close by (the second case), distant offspring are not likely.</a:t>
            </a:r>
          </a:p>
          <a:p>
            <a:r>
              <a:rPr kumimoji="1" lang="ja-JP" altLang="en-US" dirty="0" smtClean="0"/>
              <a:t>しかしながら、親値が</a:t>
            </a:r>
            <a:r>
              <a:rPr kumimoji="1" lang="en-US" altLang="ja-JP" dirty="0" smtClean="0"/>
              <a:t>(2</a:t>
            </a:r>
            <a:r>
              <a:rPr kumimoji="1" lang="ja-JP" altLang="en-US" dirty="0" smtClean="0"/>
              <a:t>番目のケース</a:t>
            </a:r>
            <a:r>
              <a:rPr kumimoji="1" lang="en-US" altLang="ja-JP" dirty="0" smtClean="0"/>
              <a:t>)</a:t>
            </a:r>
            <a:r>
              <a:rPr kumimoji="1" lang="ja-JP" altLang="en-US" dirty="0" smtClean="0"/>
              <a:t>の近くにあるなら、冷ややかな子はありそうではありません。</a:t>
            </a:r>
            <a:endParaRPr kumimoji="1" lang="en-US" altLang="ja-JP" dirty="0" smtClean="0"/>
          </a:p>
          <a:p>
            <a:r>
              <a:rPr kumimoji="1" lang="en-US" altLang="ja-JP" dirty="0" smtClean="0"/>
              <a:t>Compare the offspring x=1.822 with parent =2 created by using the same random number as in the first case.</a:t>
            </a:r>
          </a:p>
          <a:p>
            <a:r>
              <a:rPr kumimoji="1" lang="en-US" altLang="ja-JP" dirty="0" smtClean="0"/>
              <a:t>2</a:t>
            </a:r>
            <a:r>
              <a:rPr kumimoji="1" lang="ja-JP" altLang="en-US" dirty="0" smtClean="0"/>
              <a:t>が初めての症例のように同じ乱数を使用することによって創造した親</a:t>
            </a:r>
            <a:r>
              <a:rPr kumimoji="1" lang="en-US" altLang="ja-JP" dirty="0" smtClean="0"/>
              <a:t>=</a:t>
            </a:r>
            <a:r>
              <a:rPr kumimoji="1" lang="ja-JP" altLang="en-US" dirty="0" smtClean="0"/>
              <a:t>と子</a:t>
            </a:r>
            <a:r>
              <a:rPr kumimoji="1" lang="en-US" altLang="ja-JP" dirty="0" smtClean="0"/>
              <a:t>x=1.822</a:t>
            </a:r>
            <a:r>
              <a:rPr kumimoji="1" lang="ja-JP" altLang="en-US" dirty="0" smtClean="0"/>
              <a:t>を比べてください。</a:t>
            </a:r>
            <a:endParaRPr kumimoji="1" lang="en-US" altLang="ja-JP" dirty="0" smtClean="0"/>
          </a:p>
          <a:p>
            <a:r>
              <a:rPr kumimoji="1" lang="en-US" altLang="ja-JP" dirty="0" smtClean="0"/>
              <a:t>In initial populations, where the solutions are randomly placed ( like the first case), this allows almost any value to be created as an offspring.</a:t>
            </a:r>
          </a:p>
          <a:p>
            <a:r>
              <a:rPr kumimoji="1" lang="ja-JP" altLang="en-US" dirty="0" smtClean="0"/>
              <a:t>初期の人口では、解決策が手当たりしだいに置かれるところに</a:t>
            </a:r>
            <a:r>
              <a:rPr kumimoji="1" lang="en-US" altLang="ja-JP" dirty="0" smtClean="0"/>
              <a:t>(</a:t>
            </a:r>
            <a:r>
              <a:rPr kumimoji="1" lang="ja-JP" altLang="en-US" dirty="0" smtClean="0"/>
              <a:t>初めての症例のように</a:t>
            </a:r>
            <a:r>
              <a:rPr kumimoji="1" lang="en-US" altLang="ja-JP" dirty="0" smtClean="0"/>
              <a:t>)</a:t>
            </a:r>
            <a:r>
              <a:rPr kumimoji="1" lang="ja-JP" altLang="en-US" dirty="0" smtClean="0"/>
              <a:t>これは、ほとんどどんな値も子として作成されるのを許容します。</a:t>
            </a:r>
            <a:endParaRPr kumimoji="1" lang="en-US" altLang="ja-JP" dirty="0" smtClean="0"/>
          </a:p>
          <a:p>
            <a:r>
              <a:rPr kumimoji="1" lang="en-US" altLang="ja-JP" dirty="0" smtClean="0"/>
              <a:t>However, when the solutions tend to converge due to the action of  genetic operators (like the second case), distant solutions are not allowed, thereby focusing the search to a narrow region.</a:t>
            </a:r>
          </a:p>
          <a:p>
            <a:r>
              <a:rPr kumimoji="1" lang="ja-JP" altLang="en-US" dirty="0" smtClean="0"/>
              <a:t>しかしながら、解決策が、遺伝的オペレータ</a:t>
            </a:r>
            <a:r>
              <a:rPr kumimoji="1" lang="en-US" altLang="ja-JP" dirty="0" smtClean="0"/>
              <a:t>(2</a:t>
            </a:r>
            <a:r>
              <a:rPr kumimoji="1" lang="ja-JP" altLang="en-US" dirty="0" smtClean="0"/>
              <a:t>番目のケースのような</a:t>
            </a:r>
            <a:r>
              <a:rPr kumimoji="1" lang="en-US" altLang="ja-JP" dirty="0" smtClean="0"/>
              <a:t>)</a:t>
            </a:r>
            <a:r>
              <a:rPr kumimoji="1" lang="ja-JP" altLang="en-US" dirty="0" smtClean="0"/>
              <a:t>の動作のため一点に集まる傾向があるとき、遠方の解決策は許容されていません、その結果、狭い領域に検索の焦点を合わせます。</a:t>
            </a:r>
            <a:endParaRPr kumimoji="1" lang="en-US" altLang="ja-JP" dirty="0" smtClean="0"/>
          </a:p>
          <a:p>
            <a:endParaRPr kumimoji="1" lang="en-US" altLang="ja-JP" dirty="0" smtClean="0"/>
          </a:p>
          <a:p>
            <a:endParaRPr kumimoji="1" lang="en-US" altLang="ja-JP" dirty="0" smtClean="0"/>
          </a:p>
          <a:p>
            <a:r>
              <a:rPr kumimoji="1" lang="en-US" altLang="ja-JP" dirty="0" smtClean="0"/>
              <a:t> It is interesting to note that both equations (4.12) and (4.13) can be written in the from of equation (4.7 with the following relationship: r=0.5.</a:t>
            </a:r>
          </a:p>
          <a:p>
            <a:r>
              <a:rPr kumimoji="1" lang="ja-JP" altLang="en-US" dirty="0" smtClean="0"/>
              <a:t>両方の方程式</a:t>
            </a:r>
            <a:r>
              <a:rPr kumimoji="1" lang="en-US" altLang="ja-JP" dirty="0" smtClean="0"/>
              <a:t>(4.12)</a:t>
            </a:r>
            <a:r>
              <a:rPr kumimoji="1" lang="ja-JP" altLang="en-US" dirty="0" smtClean="0"/>
              <a:t>と</a:t>
            </a:r>
            <a:r>
              <a:rPr kumimoji="1" lang="en-US" altLang="ja-JP" dirty="0" smtClean="0"/>
              <a:t>(4.13)</a:t>
            </a:r>
            <a:r>
              <a:rPr kumimoji="1" lang="ja-JP" altLang="en-US" dirty="0" smtClean="0"/>
              <a:t>で書くことができることに注意するのが、おもしろい、方程式、</a:t>
            </a:r>
            <a:r>
              <a:rPr kumimoji="1" lang="en-US" altLang="ja-JP" dirty="0" smtClean="0"/>
              <a:t>(4.7 </a:t>
            </a:r>
            <a:r>
              <a:rPr kumimoji="1" lang="ja-JP" altLang="en-US" dirty="0" smtClean="0"/>
              <a:t>以下の関係で</a:t>
            </a:r>
            <a:r>
              <a:rPr kumimoji="1" lang="en-US" altLang="ja-JP" dirty="0" smtClean="0"/>
              <a:t>: r=0.5</a:t>
            </a:r>
            <a:r>
              <a:rPr kumimoji="1" lang="ja-JP" altLang="en-US" dirty="0" err="1" smtClean="0"/>
              <a:t>。</a:t>
            </a:r>
            <a:endParaRPr kumimoji="1" lang="en-US" altLang="ja-JP" dirty="0" smtClean="0"/>
          </a:p>
          <a:p>
            <a:r>
              <a:rPr kumimoji="1" lang="en-US" altLang="ja-JP" dirty="0" smtClean="0"/>
              <a:t>However, it is important that, unlike in the BLX-a operator, the equivalent r term in the SBX operator is not uniformly distributed (refer to equation (4.11)).</a:t>
            </a:r>
          </a:p>
          <a:p>
            <a:r>
              <a:rPr kumimoji="1" lang="ja-JP" altLang="en-US" dirty="0" smtClean="0"/>
              <a:t>しかしながら、</a:t>
            </a:r>
            <a:r>
              <a:rPr kumimoji="1" lang="en-US" altLang="ja-JP" dirty="0" smtClean="0"/>
              <a:t>SBX</a:t>
            </a:r>
            <a:r>
              <a:rPr kumimoji="1" lang="ja-JP" altLang="en-US" dirty="0" smtClean="0"/>
              <a:t>オペレータの同義の</a:t>
            </a:r>
            <a:r>
              <a:rPr kumimoji="1" lang="en-US" altLang="ja-JP" dirty="0" smtClean="0"/>
              <a:t>r</a:t>
            </a:r>
            <a:r>
              <a:rPr kumimoji="1" lang="ja-JP" altLang="en-US" dirty="0" smtClean="0"/>
              <a:t>用語が一様に</a:t>
            </a:r>
            <a:r>
              <a:rPr kumimoji="1" lang="en-US" altLang="ja-JP" dirty="0" smtClean="0"/>
              <a:t>BLX-a</a:t>
            </a:r>
            <a:r>
              <a:rPr kumimoji="1" lang="ja-JP" altLang="en-US" dirty="0" smtClean="0"/>
              <a:t>オペレータなどと異なって分配されないのは</a:t>
            </a:r>
            <a:r>
              <a:rPr kumimoji="1" lang="en-US" altLang="ja-JP" dirty="0" smtClean="0"/>
              <a:t>(</a:t>
            </a:r>
            <a:r>
              <a:rPr kumimoji="1" lang="ja-JP" altLang="en-US" dirty="0" smtClean="0"/>
              <a:t>方程式</a:t>
            </a:r>
            <a:r>
              <a:rPr kumimoji="1" lang="en-US" altLang="ja-JP" dirty="0" smtClean="0"/>
              <a:t>(4.11)</a:t>
            </a:r>
            <a:r>
              <a:rPr kumimoji="1" lang="ja-JP" altLang="en-US" dirty="0" smtClean="0"/>
              <a:t>を参照してください</a:t>
            </a:r>
            <a:r>
              <a:rPr kumimoji="1" lang="en-US" altLang="ja-JP" dirty="0" smtClean="0"/>
              <a:t>)</a:t>
            </a:r>
            <a:r>
              <a:rPr kumimoji="1" lang="ja-JP" altLang="en-US" dirty="0" err="1" smtClean="0"/>
              <a:t>、</a:t>
            </a:r>
            <a:r>
              <a:rPr kumimoji="1" lang="ja-JP" altLang="en-US" dirty="0" smtClean="0"/>
              <a:t>重要です。</a:t>
            </a:r>
            <a:endParaRPr kumimoji="1" lang="en-US" altLang="ja-JP" dirty="0" smtClean="0"/>
          </a:p>
          <a:p>
            <a:r>
              <a:rPr kumimoji="1" lang="en-US" altLang="ja-JP" dirty="0" smtClean="0"/>
              <a:t>The SBX operator biases solutions near each parent more  favorably than solutions away from the parents.</a:t>
            </a:r>
          </a:p>
          <a:p>
            <a:r>
              <a:rPr kumimoji="1" lang="en-US" altLang="ja-JP" dirty="0" smtClean="0"/>
              <a:t>Essentially, the SBX operator has two properties:</a:t>
            </a:r>
          </a:p>
          <a:p>
            <a:r>
              <a:rPr kumimoji="1" lang="en-US" altLang="ja-JP" dirty="0" smtClean="0"/>
              <a:t>SBX</a:t>
            </a:r>
            <a:r>
              <a:rPr kumimoji="1" lang="ja-JP" altLang="en-US" dirty="0" smtClean="0"/>
              <a:t>オペレータは両親から遠くで各親の近くで解決策より好意的に解決策に偏ります。</a:t>
            </a:r>
          </a:p>
          <a:p>
            <a:r>
              <a:rPr kumimoji="1" lang="ja-JP" altLang="en-US" dirty="0" smtClean="0"/>
              <a:t>本質的には、</a:t>
            </a:r>
            <a:r>
              <a:rPr kumimoji="1" lang="en-US" altLang="ja-JP" dirty="0" smtClean="0"/>
              <a:t>SBX</a:t>
            </a:r>
            <a:r>
              <a:rPr kumimoji="1" lang="ja-JP" altLang="en-US" dirty="0" smtClean="0"/>
              <a:t>オペレータには、</a:t>
            </a:r>
            <a:r>
              <a:rPr kumimoji="1" lang="en-US" altLang="ja-JP" dirty="0" smtClean="0"/>
              <a:t>2</a:t>
            </a:r>
            <a:r>
              <a:rPr kumimoji="1" lang="ja-JP" altLang="en-US" dirty="0" err="1" smtClean="0"/>
              <a:t>つの</a:t>
            </a:r>
            <a:r>
              <a:rPr kumimoji="1" lang="ja-JP" altLang="en-US" dirty="0" smtClean="0"/>
              <a:t>特性があります</a:t>
            </a:r>
            <a:r>
              <a:rPr kumimoji="1" lang="en-US" altLang="ja-JP" dirty="0" smtClean="0"/>
              <a:t>:</a:t>
            </a:r>
          </a:p>
          <a:p>
            <a:r>
              <a:rPr kumimoji="1" lang="en-US" altLang="ja-JP" dirty="0" smtClean="0"/>
              <a:t>1.The difference between the offspring is in proportion to the parent solutions.</a:t>
            </a:r>
          </a:p>
          <a:p>
            <a:r>
              <a:rPr kumimoji="1" lang="en-US" altLang="ja-JP" dirty="0" smtClean="0"/>
              <a:t>2. Near-parent solutions are monotonically more likely to be chosen as offspring than solutions distant from parents.</a:t>
            </a:r>
          </a:p>
          <a:p>
            <a:r>
              <a:rPr kumimoji="1" lang="en-US" altLang="ja-JP" dirty="0" smtClean="0"/>
              <a:t>1.</a:t>
            </a:r>
            <a:r>
              <a:rPr kumimoji="1" lang="ja-JP" altLang="en-US" dirty="0" smtClean="0"/>
              <a:t>子の違いは親解決策に比例しています。</a:t>
            </a:r>
          </a:p>
          <a:p>
            <a:r>
              <a:rPr kumimoji="1" lang="en-US" altLang="ja-JP" dirty="0" smtClean="0"/>
              <a:t>2. </a:t>
            </a:r>
            <a:r>
              <a:rPr kumimoji="1" lang="ja-JP" altLang="en-US" dirty="0" smtClean="0"/>
              <a:t>親の近くの解決策は、両親からの遠方の解決策単調に子としておそらく選ばれる以上です。</a:t>
            </a:r>
            <a:endParaRPr kumimoji="1" lang="en-US" altLang="ja-JP" dirty="0" smtClean="0"/>
          </a:p>
          <a:p>
            <a:endParaRPr kumimoji="1" lang="en-US" altLang="ja-JP" dirty="0" smtClean="0"/>
          </a:p>
          <a:p>
            <a:r>
              <a:rPr kumimoji="1" lang="en-US" altLang="ja-JP" dirty="0" smtClean="0"/>
              <a:t> Using the SBX operator, a mixed-integer programming algorithm with genetic algorithms (</a:t>
            </a:r>
            <a:r>
              <a:rPr kumimoji="1" lang="en-US" altLang="ja-JP" dirty="0" err="1" smtClean="0"/>
              <a:t>GeneAS</a:t>
            </a:r>
            <a:r>
              <a:rPr kumimoji="1" lang="en-US" altLang="ja-JP" dirty="0" smtClean="0"/>
              <a:t>) was introduced and applied to a number of engineering design problems elsewhere(Deb, 1997a).</a:t>
            </a:r>
          </a:p>
          <a:p>
            <a:r>
              <a:rPr kumimoji="1" lang="en-US" altLang="ja-JP" dirty="0" smtClean="0"/>
              <a:t>SBX</a:t>
            </a:r>
            <a:r>
              <a:rPr kumimoji="1" lang="ja-JP" altLang="en-US" dirty="0" smtClean="0"/>
              <a:t>オペレータを使用して、遺伝的アルゴリズム</a:t>
            </a:r>
            <a:r>
              <a:rPr kumimoji="1" lang="en-US" altLang="ja-JP" dirty="0" smtClean="0"/>
              <a:t>(</a:t>
            </a:r>
            <a:r>
              <a:rPr kumimoji="1" lang="en-US" altLang="ja-JP" dirty="0" err="1" smtClean="0"/>
              <a:t>GeneAS</a:t>
            </a:r>
            <a:r>
              <a:rPr kumimoji="1" lang="en-US" altLang="ja-JP" dirty="0" smtClean="0"/>
              <a:t>)</a:t>
            </a:r>
            <a:r>
              <a:rPr kumimoji="1" lang="ja-JP" altLang="en-US" dirty="0" smtClean="0"/>
              <a:t>がある混合整数計画法アルゴリズムは、ほかの場所で多くの技術設計問題に導入されて、適用されました。</a:t>
            </a:r>
            <a:r>
              <a:rPr kumimoji="1" lang="en-US" altLang="ja-JP" dirty="0" smtClean="0"/>
              <a:t>(</a:t>
            </a:r>
            <a:r>
              <a:rPr kumimoji="1" lang="ja-JP" altLang="en-US" dirty="0" smtClean="0"/>
              <a:t>デビューする人</a:t>
            </a:r>
            <a:r>
              <a:rPr kumimoji="1" lang="en-US" altLang="ja-JP" dirty="0" smtClean="0"/>
              <a:t>(1997a))</a:t>
            </a:r>
            <a:r>
              <a:rPr kumimoji="1" lang="ja-JP" altLang="en-US" dirty="0" err="1" smtClean="0"/>
              <a:t>。</a:t>
            </a:r>
            <a:endParaRPr kumimoji="1" lang="ja-JP" altLang="en-US"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A75649F5-6CBC-483E-84EC-53070B21AF7F}" type="slidenum">
              <a:rPr kumimoji="1" lang="ja-JP" altLang="en-US" smtClean="0"/>
              <a:pPr/>
              <a:t>10</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14" name="タイトル 13"/>
          <p:cNvSpPr>
            <a:spLocks noGrp="1"/>
          </p:cNvSpPr>
          <p:nvPr>
            <p:ph type="ctrTitle"/>
          </p:nvPr>
        </p:nvSpPr>
        <p:spPr>
          <a:xfrm>
            <a:off x="1432560" y="359898"/>
            <a:ext cx="7406640" cy="1472184"/>
          </a:xfrm>
        </p:spPr>
        <p:txBody>
          <a:bodyPr anchor="b"/>
          <a:lstStyle>
            <a:lvl1pPr algn="l">
              <a:defRPr/>
            </a:lvl1pPr>
            <a:extLst/>
          </a:lstStyle>
          <a:p>
            <a:r>
              <a:rPr kumimoji="0" lang="ja-JP" altLang="en-US" smtClean="0"/>
              <a:t>マスタ タイトルの書式設定</a:t>
            </a:r>
            <a:endParaRPr kumimoji="0" lang="en-US"/>
          </a:p>
        </p:txBody>
      </p:sp>
      <p:sp>
        <p:nvSpPr>
          <p:cNvPr id="22" name="サブタイトル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 サブタイトルの書式設定</a:t>
            </a:r>
            <a:endParaRPr kumimoji="0" lang="en-US"/>
          </a:p>
        </p:txBody>
      </p:sp>
      <p:sp>
        <p:nvSpPr>
          <p:cNvPr id="7" name="日付プレースホルダ 6"/>
          <p:cNvSpPr>
            <a:spLocks noGrp="1"/>
          </p:cNvSpPr>
          <p:nvPr>
            <p:ph type="dt" sz="half" idx="10"/>
          </p:nvPr>
        </p:nvSpPr>
        <p:spPr/>
        <p:txBody>
          <a:bodyPr/>
          <a:lstStyle>
            <a:extLst/>
          </a:lstStyle>
          <a:p>
            <a:fld id="{2E5B7CD9-3826-4BE9-9E53-CE0B1EC53A45}" type="datetimeFigureOut">
              <a:rPr kumimoji="1" lang="ja-JP" altLang="en-US" smtClean="0"/>
              <a:pPr/>
              <a:t>2010/10/22</a:t>
            </a:fld>
            <a:endParaRPr kumimoji="1" lang="ja-JP" altLang="en-US"/>
          </a:p>
        </p:txBody>
      </p:sp>
      <p:sp>
        <p:nvSpPr>
          <p:cNvPr id="20" name="フッター プレースホルダ 19"/>
          <p:cNvSpPr>
            <a:spLocks noGrp="1"/>
          </p:cNvSpPr>
          <p:nvPr>
            <p:ph type="ftr" sz="quarter" idx="11"/>
          </p:nvPr>
        </p:nvSpPr>
        <p:spPr/>
        <p:txBody>
          <a:bodyPr/>
          <a:lstStyle>
            <a:extLst/>
          </a:lstStyle>
          <a:p>
            <a:endParaRPr kumimoji="1" lang="ja-JP" altLang="en-US"/>
          </a:p>
        </p:txBody>
      </p:sp>
      <p:sp>
        <p:nvSpPr>
          <p:cNvPr id="10" name="スライド番号プレースホルダ 9"/>
          <p:cNvSpPr>
            <a:spLocks noGrp="1"/>
          </p:cNvSpPr>
          <p:nvPr>
            <p:ph type="sldNum" sz="quarter" idx="12"/>
          </p:nvPr>
        </p:nvSpPr>
        <p:spPr/>
        <p:txBody>
          <a:bodyPr/>
          <a:lstStyle>
            <a:extLst/>
          </a:lstStyle>
          <a:p>
            <a:fld id="{B192369F-7D23-494A-B073-89486D90F40C}" type="slidenum">
              <a:rPr kumimoji="1" lang="ja-JP" altLang="en-US" smtClean="0"/>
              <a:pPr/>
              <a:t>&lt;#&gt;</a:t>
            </a:fld>
            <a:endParaRPr kumimoji="1" lang="ja-JP" altLang="en-US"/>
          </a:p>
        </p:txBody>
      </p:sp>
      <p:sp>
        <p:nvSpPr>
          <p:cNvPr id="8" name="円/楕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円/楕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extLst/>
          </a:lstStyle>
          <a:p>
            <a:fld id="{2E5B7CD9-3826-4BE9-9E53-CE0B1EC53A45}" type="datetimeFigureOut">
              <a:rPr kumimoji="1" lang="ja-JP" altLang="en-US" smtClean="0"/>
              <a:pPr/>
              <a:t>2010/10/22</a:t>
            </a:fld>
            <a:endParaRPr kumimoji="1" lang="ja-JP" altLang="en-US"/>
          </a:p>
        </p:txBody>
      </p:sp>
      <p:sp>
        <p:nvSpPr>
          <p:cNvPr id="5" name="フッター プレースホルダ 4"/>
          <p:cNvSpPr>
            <a:spLocks noGrp="1"/>
          </p:cNvSpPr>
          <p:nvPr>
            <p:ph type="ftr" sz="quarter" idx="11"/>
          </p:nvPr>
        </p:nvSpPr>
        <p:spPr/>
        <p:txBody>
          <a:bodyPr/>
          <a:lstStyle>
            <a:extLst/>
          </a:lstStyle>
          <a:p>
            <a:endParaRPr kumimoji="1" lang="ja-JP" altLang="en-US"/>
          </a:p>
        </p:txBody>
      </p:sp>
      <p:sp>
        <p:nvSpPr>
          <p:cNvPr id="6" name="スライド番号プレースホルダ 5"/>
          <p:cNvSpPr>
            <a:spLocks noGrp="1"/>
          </p:cNvSpPr>
          <p:nvPr>
            <p:ph type="sldNum" sz="quarter" idx="12"/>
          </p:nvPr>
        </p:nvSpPr>
        <p:spPr/>
        <p:txBody>
          <a:bodyPr/>
          <a:lstStyle>
            <a:extLst/>
          </a:lstStyle>
          <a:p>
            <a:fld id="{B192369F-7D23-494A-B073-89486D90F40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58000" y="274639"/>
            <a:ext cx="1828800" cy="5851525"/>
          </a:xfrm>
        </p:spPr>
        <p:txBody>
          <a:bodyPr vert="eaVert"/>
          <a:lstStyle>
            <a:extLs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1143000" y="274640"/>
            <a:ext cx="5562600" cy="5851525"/>
          </a:xfrm>
        </p:spPr>
        <p:txBody>
          <a:bodyPr vert="eaVert"/>
          <a:lstStyle>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extLst/>
          </a:lstStyle>
          <a:p>
            <a:fld id="{2E5B7CD9-3826-4BE9-9E53-CE0B1EC53A45}" type="datetimeFigureOut">
              <a:rPr kumimoji="1" lang="ja-JP" altLang="en-US" smtClean="0"/>
              <a:pPr/>
              <a:t>2010/10/22</a:t>
            </a:fld>
            <a:endParaRPr kumimoji="1" lang="ja-JP" altLang="en-US"/>
          </a:p>
        </p:txBody>
      </p:sp>
      <p:sp>
        <p:nvSpPr>
          <p:cNvPr id="5" name="フッター プレースホルダ 4"/>
          <p:cNvSpPr>
            <a:spLocks noGrp="1"/>
          </p:cNvSpPr>
          <p:nvPr>
            <p:ph type="ftr" sz="quarter" idx="11"/>
          </p:nvPr>
        </p:nvSpPr>
        <p:spPr/>
        <p:txBody>
          <a:bodyPr/>
          <a:lstStyle>
            <a:extLst/>
          </a:lstStyle>
          <a:p>
            <a:endParaRPr kumimoji="1" lang="ja-JP" altLang="en-US"/>
          </a:p>
        </p:txBody>
      </p:sp>
      <p:sp>
        <p:nvSpPr>
          <p:cNvPr id="6" name="スライド番号プレースホルダ 5"/>
          <p:cNvSpPr>
            <a:spLocks noGrp="1"/>
          </p:cNvSpPr>
          <p:nvPr>
            <p:ph type="sldNum" sz="quarter" idx="12"/>
          </p:nvPr>
        </p:nvSpPr>
        <p:spPr/>
        <p:txBody>
          <a:bodyPr/>
          <a:lstStyle>
            <a:extLst/>
          </a:lstStyle>
          <a:p>
            <a:fld id="{B192369F-7D23-494A-B073-89486D90F40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extLst/>
          </a:lstStyle>
          <a:p>
            <a:fld id="{2E5B7CD9-3826-4BE9-9E53-CE0B1EC53A45}" type="datetimeFigureOut">
              <a:rPr kumimoji="1" lang="ja-JP" altLang="en-US" smtClean="0"/>
              <a:pPr/>
              <a:t>2010/10/22</a:t>
            </a:fld>
            <a:endParaRPr kumimoji="1" lang="ja-JP" altLang="en-US"/>
          </a:p>
        </p:txBody>
      </p:sp>
      <p:sp>
        <p:nvSpPr>
          <p:cNvPr id="5" name="フッター プレースホルダ 4"/>
          <p:cNvSpPr>
            <a:spLocks noGrp="1"/>
          </p:cNvSpPr>
          <p:nvPr>
            <p:ph type="ftr" sz="quarter" idx="11"/>
          </p:nvPr>
        </p:nvSpPr>
        <p:spPr/>
        <p:txBody>
          <a:bodyPr/>
          <a:lstStyle>
            <a:extLst/>
          </a:lstStyle>
          <a:p>
            <a:endParaRPr kumimoji="1" lang="ja-JP" altLang="en-US"/>
          </a:p>
        </p:txBody>
      </p:sp>
      <p:sp>
        <p:nvSpPr>
          <p:cNvPr id="6" name="スライド番号プレースホルダ 5"/>
          <p:cNvSpPr>
            <a:spLocks noGrp="1"/>
          </p:cNvSpPr>
          <p:nvPr>
            <p:ph type="sldNum" sz="quarter" idx="12"/>
          </p:nvPr>
        </p:nvSpPr>
        <p:spPr/>
        <p:txBody>
          <a:bodyPr/>
          <a:lstStyle>
            <a:extLst/>
          </a:lstStyle>
          <a:p>
            <a:fld id="{B192369F-7D23-494A-B073-89486D90F40C}"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7" name="正方形/長方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タイトル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p:txBody>
          <a:bodyPr/>
          <a:lstStyle>
            <a:extLst/>
          </a:lstStyle>
          <a:p>
            <a:fld id="{2E5B7CD9-3826-4BE9-9E53-CE0B1EC53A45}" type="datetimeFigureOut">
              <a:rPr kumimoji="1" lang="ja-JP" altLang="en-US" smtClean="0"/>
              <a:pPr/>
              <a:t>2010/10/22</a:t>
            </a:fld>
            <a:endParaRPr kumimoji="1" lang="ja-JP" altLang="en-US"/>
          </a:p>
        </p:txBody>
      </p:sp>
      <p:sp>
        <p:nvSpPr>
          <p:cNvPr id="5" name="フッター プレースホルダ 4"/>
          <p:cNvSpPr>
            <a:spLocks noGrp="1"/>
          </p:cNvSpPr>
          <p:nvPr>
            <p:ph type="ftr" sz="quarter" idx="11"/>
          </p:nvPr>
        </p:nvSpPr>
        <p:spPr/>
        <p:txBody>
          <a:bodyPr/>
          <a:lstStyle>
            <a:extLst/>
          </a:lstStyle>
          <a:p>
            <a:endParaRPr kumimoji="1" lang="ja-JP" altLang="en-US"/>
          </a:p>
        </p:txBody>
      </p:sp>
      <p:sp>
        <p:nvSpPr>
          <p:cNvPr id="6" name="スライド番号プレースホルダ 5"/>
          <p:cNvSpPr>
            <a:spLocks noGrp="1"/>
          </p:cNvSpPr>
          <p:nvPr>
            <p:ph type="sldNum" sz="quarter" idx="12"/>
          </p:nvPr>
        </p:nvSpPr>
        <p:spPr/>
        <p:txBody>
          <a:bodyPr/>
          <a:lstStyle>
            <a:extLst/>
          </a:lstStyle>
          <a:p>
            <a:fld id="{B192369F-7D23-494A-B073-89486D90F40C}" type="slidenum">
              <a:rPr kumimoji="1" lang="ja-JP" altLang="en-US" smtClean="0"/>
              <a:pPr/>
              <a:t>&lt;#&gt;</a:t>
            </a:fld>
            <a:endParaRPr kumimoji="1" lang="ja-JP" altLang="en-US"/>
          </a:p>
        </p:txBody>
      </p:sp>
      <p:sp>
        <p:nvSpPr>
          <p:cNvPr id="10" name="正方形/長方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円/楕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円/楕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435608" y="274320"/>
            <a:ext cx="7498080" cy="1143000"/>
          </a:xfrm>
        </p:spPr>
        <p:txBody>
          <a:bodyPr/>
          <a:lstStyle>
            <a:extLst/>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extLst/>
          </a:lstStyle>
          <a:p>
            <a:fld id="{2E5B7CD9-3826-4BE9-9E53-CE0B1EC53A45}" type="datetimeFigureOut">
              <a:rPr kumimoji="1" lang="ja-JP" altLang="en-US" smtClean="0"/>
              <a:pPr/>
              <a:t>2010/10/22</a:t>
            </a:fld>
            <a:endParaRPr kumimoji="1" lang="ja-JP" altLang="en-US"/>
          </a:p>
        </p:txBody>
      </p:sp>
      <p:sp>
        <p:nvSpPr>
          <p:cNvPr id="6" name="フッター プレースホルダ 5"/>
          <p:cNvSpPr>
            <a:spLocks noGrp="1"/>
          </p:cNvSpPr>
          <p:nvPr>
            <p:ph type="ftr" sz="quarter" idx="11"/>
          </p:nvPr>
        </p:nvSpPr>
        <p:spPr/>
        <p:txBody>
          <a:bodyPr/>
          <a:lstStyle>
            <a:extLst/>
          </a:lstStyle>
          <a:p>
            <a:endParaRPr kumimoji="1" lang="ja-JP" altLang="en-US"/>
          </a:p>
        </p:txBody>
      </p:sp>
      <p:sp>
        <p:nvSpPr>
          <p:cNvPr id="7" name="スライド番号プレースホルダ 6"/>
          <p:cNvSpPr>
            <a:spLocks noGrp="1"/>
          </p:cNvSpPr>
          <p:nvPr>
            <p:ph type="sldNum" sz="quarter" idx="12"/>
          </p:nvPr>
        </p:nvSpPr>
        <p:spPr/>
        <p:txBody>
          <a:bodyPr/>
          <a:lstStyle>
            <a:extLst/>
          </a:lstStyle>
          <a:p>
            <a:fld id="{B192369F-7D23-494A-B073-89486D90F40C}"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 テキストの書式設定</a:t>
            </a:r>
          </a:p>
        </p:txBody>
      </p:sp>
      <p:sp>
        <p:nvSpPr>
          <p:cNvPr id="5" name="コンテンツ プレースホルダ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extLst/>
          </a:lstStyle>
          <a:p>
            <a:fld id="{2E5B7CD9-3826-4BE9-9E53-CE0B1EC53A45}" type="datetimeFigureOut">
              <a:rPr kumimoji="1" lang="ja-JP" altLang="en-US" smtClean="0"/>
              <a:pPr/>
              <a:t>2010/10/22</a:t>
            </a:fld>
            <a:endParaRPr kumimoji="1" lang="ja-JP" altLang="en-US"/>
          </a:p>
        </p:txBody>
      </p:sp>
      <p:sp>
        <p:nvSpPr>
          <p:cNvPr id="8" name="フッター プレースホルダ 7"/>
          <p:cNvSpPr>
            <a:spLocks noGrp="1"/>
          </p:cNvSpPr>
          <p:nvPr>
            <p:ph type="ftr" sz="quarter" idx="11"/>
          </p:nvPr>
        </p:nvSpPr>
        <p:spPr/>
        <p:txBody>
          <a:bodyPr/>
          <a:lstStyle>
            <a:extLst/>
          </a:lstStyle>
          <a:p>
            <a:endParaRPr kumimoji="1" lang="ja-JP" altLang="en-US"/>
          </a:p>
        </p:txBody>
      </p:sp>
      <p:sp>
        <p:nvSpPr>
          <p:cNvPr id="9" name="スライド番号プレースホルダ 8"/>
          <p:cNvSpPr>
            <a:spLocks noGrp="1"/>
          </p:cNvSpPr>
          <p:nvPr>
            <p:ph type="sldNum" sz="quarter" idx="12"/>
          </p:nvPr>
        </p:nvSpPr>
        <p:spPr/>
        <p:txBody>
          <a:bodyPr/>
          <a:lstStyle>
            <a:extLst/>
          </a:lstStyle>
          <a:p>
            <a:fld id="{B192369F-7D23-494A-B073-89486D90F40C}"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1435608" y="274320"/>
            <a:ext cx="7498080" cy="1143000"/>
          </a:xfrm>
        </p:spPr>
        <p:txBody>
          <a:bodyPr anchor="ctr"/>
          <a:lstStyle>
            <a:extLst/>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p:txBody>
          <a:bodyPr/>
          <a:lstStyle>
            <a:extLst/>
          </a:lstStyle>
          <a:p>
            <a:fld id="{2E5B7CD9-3826-4BE9-9E53-CE0B1EC53A45}" type="datetimeFigureOut">
              <a:rPr kumimoji="1" lang="ja-JP" altLang="en-US" smtClean="0"/>
              <a:pPr/>
              <a:t>2010/10/22</a:t>
            </a:fld>
            <a:endParaRPr kumimoji="1" lang="ja-JP" altLang="en-US"/>
          </a:p>
        </p:txBody>
      </p:sp>
      <p:sp>
        <p:nvSpPr>
          <p:cNvPr id="4" name="フッター プレースホルダ 3"/>
          <p:cNvSpPr>
            <a:spLocks noGrp="1"/>
          </p:cNvSpPr>
          <p:nvPr>
            <p:ph type="ftr" sz="quarter" idx="11"/>
          </p:nvPr>
        </p:nvSpPr>
        <p:spPr/>
        <p:txBody>
          <a:bodyPr/>
          <a:lstStyle>
            <a:extLst/>
          </a:lstStyle>
          <a:p>
            <a:endParaRPr kumimoji="1" lang="ja-JP" altLang="en-US"/>
          </a:p>
        </p:txBody>
      </p:sp>
      <p:sp>
        <p:nvSpPr>
          <p:cNvPr id="5" name="スライド番号プレースホルダ 4"/>
          <p:cNvSpPr>
            <a:spLocks noGrp="1"/>
          </p:cNvSpPr>
          <p:nvPr>
            <p:ph type="sldNum" sz="quarter" idx="12"/>
          </p:nvPr>
        </p:nvSpPr>
        <p:spPr/>
        <p:txBody>
          <a:bodyPr/>
          <a:lstStyle>
            <a:extLst/>
          </a:lstStyle>
          <a:p>
            <a:fld id="{B192369F-7D23-494A-B073-89486D90F40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正方形/長方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付プレースホルダ 1"/>
          <p:cNvSpPr>
            <a:spLocks noGrp="1"/>
          </p:cNvSpPr>
          <p:nvPr>
            <p:ph type="dt" sz="half" idx="10"/>
          </p:nvPr>
        </p:nvSpPr>
        <p:spPr/>
        <p:txBody>
          <a:bodyPr/>
          <a:lstStyle>
            <a:extLst/>
          </a:lstStyle>
          <a:p>
            <a:fld id="{2E5B7CD9-3826-4BE9-9E53-CE0B1EC53A45}" type="datetimeFigureOut">
              <a:rPr kumimoji="1" lang="ja-JP" altLang="en-US" smtClean="0"/>
              <a:pPr/>
              <a:t>2010/10/22</a:t>
            </a:fld>
            <a:endParaRPr kumimoji="1" lang="ja-JP" altLang="en-US"/>
          </a:p>
        </p:txBody>
      </p:sp>
      <p:sp>
        <p:nvSpPr>
          <p:cNvPr id="3" name="フッター プレースホルダ 2"/>
          <p:cNvSpPr>
            <a:spLocks noGrp="1"/>
          </p:cNvSpPr>
          <p:nvPr>
            <p:ph type="ftr" sz="quarter" idx="11"/>
          </p:nvPr>
        </p:nvSpPr>
        <p:spPr/>
        <p:txBody>
          <a:bodyPr/>
          <a:lstStyle>
            <a:extLst/>
          </a:lstStyle>
          <a:p>
            <a:endParaRPr kumimoji="1" lang="ja-JP" altLang="en-US"/>
          </a:p>
        </p:txBody>
      </p:sp>
      <p:sp>
        <p:nvSpPr>
          <p:cNvPr id="4" name="スライド番号プレースホルダ 3"/>
          <p:cNvSpPr>
            <a:spLocks noGrp="1"/>
          </p:cNvSpPr>
          <p:nvPr>
            <p:ph type="sldNum" sz="quarter" idx="12"/>
          </p:nvPr>
        </p:nvSpPr>
        <p:spPr/>
        <p:txBody>
          <a:bodyPr/>
          <a:lstStyle>
            <a:extLst/>
          </a:lstStyle>
          <a:p>
            <a:fld id="{B192369F-7D23-494A-B073-89486D90F40C}" type="slidenum">
              <a:rPr kumimoji="1" lang="ja-JP" altLang="en-US" smtClean="0"/>
              <a:pPr/>
              <a:t>&lt;#&gt;</a:t>
            </a:fld>
            <a:endParaRPr kumimoji="1" lang="ja-JP" altLang="en-US"/>
          </a:p>
        </p:txBody>
      </p:sp>
      <p:sp>
        <p:nvSpPr>
          <p:cNvPr id="6" name="正方形/長方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extLst/>
          </a:lstStyle>
          <a:p>
            <a:fld id="{2E5B7CD9-3826-4BE9-9E53-CE0B1EC53A45}" type="datetimeFigureOut">
              <a:rPr kumimoji="1" lang="ja-JP" altLang="en-US" smtClean="0"/>
              <a:pPr/>
              <a:t>2010/10/22</a:t>
            </a:fld>
            <a:endParaRPr kumimoji="1" lang="ja-JP" altLang="en-US"/>
          </a:p>
        </p:txBody>
      </p:sp>
      <p:sp>
        <p:nvSpPr>
          <p:cNvPr id="6" name="フッター プレースホルダ 5"/>
          <p:cNvSpPr>
            <a:spLocks noGrp="1"/>
          </p:cNvSpPr>
          <p:nvPr>
            <p:ph type="ftr" sz="quarter" idx="11"/>
          </p:nvPr>
        </p:nvSpPr>
        <p:spPr/>
        <p:txBody>
          <a:bodyPr/>
          <a:lstStyle>
            <a:extLst/>
          </a:lstStyle>
          <a:p>
            <a:endParaRPr kumimoji="1" lang="ja-JP" altLang="en-US"/>
          </a:p>
        </p:txBody>
      </p:sp>
      <p:sp>
        <p:nvSpPr>
          <p:cNvPr id="7" name="スライド番号プレースホルダ 6"/>
          <p:cNvSpPr>
            <a:spLocks noGrp="1"/>
          </p:cNvSpPr>
          <p:nvPr>
            <p:ph type="sldNum" sz="quarter" idx="12"/>
          </p:nvPr>
        </p:nvSpPr>
        <p:spPr/>
        <p:txBody>
          <a:bodyPr/>
          <a:lstStyle>
            <a:extLst/>
          </a:lstStyle>
          <a:p>
            <a:fld id="{B192369F-7D23-494A-B073-89486D90F40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ja-JP" altLang="en-US" smtClean="0"/>
              <a:t>マスタ タイトルの書式設定</a:t>
            </a:r>
            <a:endParaRPr kumimoji="0" lang="en-US"/>
          </a:p>
        </p:txBody>
      </p:sp>
      <p:sp>
        <p:nvSpPr>
          <p:cNvPr id="5" name="日付プレースホルダ 4"/>
          <p:cNvSpPr>
            <a:spLocks noGrp="1"/>
          </p:cNvSpPr>
          <p:nvPr>
            <p:ph type="dt" sz="half" idx="10"/>
          </p:nvPr>
        </p:nvSpPr>
        <p:spPr/>
        <p:txBody>
          <a:bodyPr/>
          <a:lstStyle>
            <a:extLst/>
          </a:lstStyle>
          <a:p>
            <a:fld id="{2E5B7CD9-3826-4BE9-9E53-CE0B1EC53A45}" type="datetimeFigureOut">
              <a:rPr kumimoji="1" lang="ja-JP" altLang="en-US" smtClean="0"/>
              <a:pPr/>
              <a:t>2010/10/22</a:t>
            </a:fld>
            <a:endParaRPr kumimoji="1" lang="ja-JP" altLang="en-US"/>
          </a:p>
        </p:txBody>
      </p:sp>
      <p:sp>
        <p:nvSpPr>
          <p:cNvPr id="6" name="フッター プレースホルダ 5"/>
          <p:cNvSpPr>
            <a:spLocks noGrp="1"/>
          </p:cNvSpPr>
          <p:nvPr>
            <p:ph type="ftr" sz="quarter" idx="11"/>
          </p:nvPr>
        </p:nvSpPr>
        <p:spPr/>
        <p:txBody>
          <a:bodyPr/>
          <a:lstStyle>
            <a:extLst/>
          </a:lstStyle>
          <a:p>
            <a:endParaRPr kumimoji="1" lang="ja-JP" altLang="en-US"/>
          </a:p>
        </p:txBody>
      </p:sp>
      <p:sp>
        <p:nvSpPr>
          <p:cNvPr id="7" name="スライド番号プレースホルダ 6"/>
          <p:cNvSpPr>
            <a:spLocks noGrp="1"/>
          </p:cNvSpPr>
          <p:nvPr>
            <p:ph type="sldNum" sz="quarter" idx="12"/>
          </p:nvPr>
        </p:nvSpPr>
        <p:spPr/>
        <p:txBody>
          <a:bodyPr/>
          <a:lstStyle>
            <a:extLst/>
          </a:lstStyle>
          <a:p>
            <a:fld id="{B192369F-7D23-494A-B073-89486D90F40C}" type="slidenum">
              <a:rPr kumimoji="1" lang="ja-JP" altLang="en-US" smtClean="0"/>
              <a:pPr/>
              <a:t>&lt;#&gt;</a:t>
            </a:fld>
            <a:endParaRPr kumimoji="1" lang="ja-JP" altLang="en-US"/>
          </a:p>
        </p:txBody>
      </p:sp>
      <p:sp>
        <p:nvSpPr>
          <p:cNvPr id="8" name="正方形/長方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図プレースホルダ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ja-JP" altLang="en-US" smtClean="0"/>
              <a:t>アイコンをクリックして図を追加</a:t>
            </a:r>
            <a:endParaRPr kumimoji="0" lang="en-US" dirty="0"/>
          </a:p>
        </p:txBody>
      </p:sp>
      <p:sp>
        <p:nvSpPr>
          <p:cNvPr id="9" name="フローチャート: 処理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フローチャート: 処理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テキスト プレースホルダ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ja-JP" altLang="en-US" smtClean="0"/>
              <a:t>マスタ テキストの書式設定</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パイ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円/楕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ドーナツ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正方形/長方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タイトル プレースホルダ 4"/>
          <p:cNvSpPr>
            <a:spLocks noGrp="1"/>
          </p:cNvSpPr>
          <p:nvPr>
            <p:ph type="title"/>
          </p:nvPr>
        </p:nvSpPr>
        <p:spPr>
          <a:xfrm>
            <a:off x="1435608" y="274638"/>
            <a:ext cx="7498080" cy="1143000"/>
          </a:xfrm>
          <a:prstGeom prst="rect">
            <a:avLst/>
          </a:prstGeom>
        </p:spPr>
        <p:txBody>
          <a:bodyPr anchor="ctr">
            <a:normAutofit/>
          </a:bodyPr>
          <a:lstStyle>
            <a:extLst/>
          </a:lstStyle>
          <a:p>
            <a:r>
              <a:rPr kumimoji="0" lang="ja-JP" altLang="en-US" smtClean="0"/>
              <a:t>マスタ タイトルの書式設定</a:t>
            </a:r>
            <a:endParaRPr kumimoji="0" lang="en-US"/>
          </a:p>
        </p:txBody>
      </p:sp>
      <p:sp>
        <p:nvSpPr>
          <p:cNvPr id="9" name="テキスト プレースホルダ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24" name="日付プレースホルダ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E5B7CD9-3826-4BE9-9E53-CE0B1EC53A45}" type="datetimeFigureOut">
              <a:rPr kumimoji="1" lang="ja-JP" altLang="en-US" smtClean="0"/>
              <a:pPr/>
              <a:t>2010/10/22</a:t>
            </a:fld>
            <a:endParaRPr kumimoji="1" lang="ja-JP" altLang="en-US"/>
          </a:p>
        </p:txBody>
      </p:sp>
      <p:sp>
        <p:nvSpPr>
          <p:cNvPr id="10" name="フッター プレースホルダ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kumimoji="1" lang="ja-JP" altLang="en-US"/>
          </a:p>
        </p:txBody>
      </p:sp>
      <p:sp>
        <p:nvSpPr>
          <p:cNvPr id="22" name="スライド番号プレースホルダ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192369F-7D23-494A-B073-89486D90F40C}" type="slidenum">
              <a:rPr kumimoji="1" lang="ja-JP" altLang="en-US" smtClean="0"/>
              <a:pPr/>
              <a:t>&lt;#&gt;</a:t>
            </a:fld>
            <a:endParaRPr kumimoji="1" lang="ja-JP" altLang="en-US"/>
          </a:p>
        </p:txBody>
      </p:sp>
      <p:sp>
        <p:nvSpPr>
          <p:cNvPr id="15" name="正方形/長方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1"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1"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1"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1"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1"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1"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1"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1"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1"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1" sz="2000" kern="120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432560" y="359898"/>
            <a:ext cx="7406640" cy="2925086"/>
          </a:xfrm>
        </p:spPr>
        <p:txBody>
          <a:bodyPr>
            <a:normAutofit fontScale="90000"/>
          </a:bodyPr>
          <a:lstStyle/>
          <a:p>
            <a:pPr algn="ctr"/>
            <a:r>
              <a:rPr lang="ja-JP" altLang="en-US" sz="3600" dirty="0" smtClean="0"/>
              <a:t>＜</a:t>
            </a:r>
            <a:r>
              <a:rPr lang="en-US" altLang="ja-JP" sz="3600" dirty="0" smtClean="0"/>
              <a:t>GA</a:t>
            </a:r>
            <a:r>
              <a:rPr lang="ja-JP" altLang="en-US" sz="3600" dirty="0" smtClean="0"/>
              <a:t>ゼミ　第２回＞</a:t>
            </a:r>
            <a:r>
              <a:rPr lang="en-US" altLang="ja-JP" dirty="0" smtClean="0"/>
              <a:t/>
            </a:r>
            <a:br>
              <a:rPr lang="en-US" altLang="ja-JP" dirty="0" smtClean="0"/>
            </a:br>
            <a:r>
              <a:rPr lang="en-US" altLang="ja-JP" dirty="0" smtClean="0"/>
              <a:t/>
            </a:r>
            <a:br>
              <a:rPr lang="en-US" altLang="ja-JP" dirty="0" smtClean="0"/>
            </a:br>
            <a:r>
              <a:rPr lang="en-US" altLang="ja-JP" dirty="0" smtClean="0"/>
              <a:t>4.2.2</a:t>
            </a:r>
            <a:r>
              <a:rPr lang="ja-JP" altLang="en-US" dirty="0" smtClean="0"/>
              <a:t>（</a:t>
            </a:r>
            <a:r>
              <a:rPr lang="en-US" altLang="ja-JP" dirty="0" smtClean="0"/>
              <a:t>P.106-118) </a:t>
            </a:r>
            <a:br>
              <a:rPr lang="en-US" altLang="ja-JP" dirty="0" smtClean="0"/>
            </a:br>
            <a:r>
              <a:rPr lang="en-US" altLang="ja-JP" dirty="0" smtClean="0"/>
              <a:t>Real-Parameter Genetic Algorithms</a:t>
            </a:r>
            <a:r>
              <a:rPr kumimoji="1" lang="ja-JP" altLang="en-US" dirty="0" smtClean="0"/>
              <a:t>　</a:t>
            </a:r>
            <a:endParaRPr kumimoji="1" lang="ja-JP" altLang="en-US" dirty="0"/>
          </a:p>
        </p:txBody>
      </p:sp>
      <p:sp>
        <p:nvSpPr>
          <p:cNvPr id="3" name="サブタイトル 2"/>
          <p:cNvSpPr>
            <a:spLocks noGrp="1"/>
          </p:cNvSpPr>
          <p:nvPr>
            <p:ph type="subTitle" idx="1"/>
          </p:nvPr>
        </p:nvSpPr>
        <p:spPr>
          <a:xfrm>
            <a:off x="1403648" y="4370344"/>
            <a:ext cx="7406640" cy="2299016"/>
          </a:xfrm>
        </p:spPr>
        <p:txBody>
          <a:bodyPr>
            <a:normAutofit/>
          </a:bodyPr>
          <a:lstStyle/>
          <a:p>
            <a:pPr algn="r"/>
            <a:endParaRPr lang="en-US" altLang="ja-JP" dirty="0" smtClean="0"/>
          </a:p>
          <a:p>
            <a:pPr algn="r"/>
            <a:r>
              <a:rPr lang="ja-JP" altLang="en-US" dirty="0" smtClean="0"/>
              <a:t>髙玉研究室</a:t>
            </a:r>
            <a:r>
              <a:rPr lang="en-US" altLang="ja-JP" dirty="0" smtClean="0"/>
              <a:t>  </a:t>
            </a:r>
            <a:r>
              <a:rPr lang="ja-JP" altLang="en-US" dirty="0" smtClean="0"/>
              <a:t>東 江里子</a:t>
            </a:r>
            <a:endParaRPr lang="en-US" altLang="ja-JP" dirty="0" smtClean="0"/>
          </a:p>
          <a:p>
            <a:pPr algn="r"/>
            <a:endParaRPr lang="en-US" altLang="ja-JP" dirty="0" smtClean="0"/>
          </a:p>
          <a:p>
            <a:pPr algn="r"/>
            <a:r>
              <a:rPr lang="en-US" altLang="ja-JP" dirty="0" smtClean="0"/>
              <a:t>2010.10.19</a:t>
            </a:r>
            <a:r>
              <a:rPr lang="ja-JP" altLang="en-US" dirty="0" smtClean="0"/>
              <a:t>（月）</a:t>
            </a:r>
            <a:endParaRPr lang="en-US" altLang="ja-JP" dirty="0" smtClean="0"/>
          </a:p>
          <a:p>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SBX</a:t>
            </a:r>
            <a:r>
              <a:rPr kumimoji="1" lang="ja-JP" altLang="en-US" dirty="0" smtClean="0"/>
              <a:t>の特徴</a:t>
            </a:r>
            <a:endParaRPr kumimoji="1" lang="ja-JP" altLang="en-US" dirty="0"/>
          </a:p>
        </p:txBody>
      </p:sp>
      <p:pic>
        <p:nvPicPr>
          <p:cNvPr id="8194" name="Picture 2"/>
          <p:cNvPicPr>
            <a:picLocks noChangeAspect="1" noChangeArrowheads="1"/>
          </p:cNvPicPr>
          <p:nvPr/>
        </p:nvPicPr>
        <p:blipFill>
          <a:blip r:embed="rId3" cstate="print"/>
          <a:srcRect/>
          <a:stretch>
            <a:fillRect/>
          </a:stretch>
        </p:blipFill>
        <p:spPr bwMode="auto">
          <a:xfrm>
            <a:off x="1785918" y="1142984"/>
            <a:ext cx="6286544" cy="2868761"/>
          </a:xfrm>
          <a:prstGeom prst="rect">
            <a:avLst/>
          </a:prstGeom>
          <a:noFill/>
          <a:ln w="9525">
            <a:noFill/>
            <a:miter lim="800000"/>
            <a:headEnd/>
            <a:tailEnd/>
          </a:ln>
          <a:effectLst/>
        </p:spPr>
      </p:pic>
      <p:sp>
        <p:nvSpPr>
          <p:cNvPr id="5" name="テキスト ボックス 4"/>
          <p:cNvSpPr txBox="1"/>
          <p:nvPr/>
        </p:nvSpPr>
        <p:spPr>
          <a:xfrm>
            <a:off x="2000232" y="4059800"/>
            <a:ext cx="2262158"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dirty="0" smtClean="0"/>
              <a:t>親同士が離れている</a:t>
            </a:r>
            <a:endParaRPr kumimoji="1" lang="ja-JP" altLang="en-US" dirty="0"/>
          </a:p>
        </p:txBody>
      </p:sp>
      <p:sp>
        <p:nvSpPr>
          <p:cNvPr id="6" name="テキスト ボックス 5"/>
          <p:cNvSpPr txBox="1"/>
          <p:nvPr/>
        </p:nvSpPr>
        <p:spPr>
          <a:xfrm>
            <a:off x="5643570" y="4071942"/>
            <a:ext cx="156966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dirty="0" smtClean="0"/>
              <a:t>親同士が近い</a:t>
            </a:r>
            <a:endParaRPr kumimoji="1" lang="ja-JP" altLang="en-US" dirty="0"/>
          </a:p>
        </p:txBody>
      </p:sp>
      <p:sp>
        <p:nvSpPr>
          <p:cNvPr id="7" name="テキスト ボックス 6"/>
          <p:cNvSpPr txBox="1"/>
          <p:nvPr/>
        </p:nvSpPr>
        <p:spPr>
          <a:xfrm>
            <a:off x="1571604" y="4786322"/>
            <a:ext cx="6647974" cy="1938992"/>
          </a:xfrm>
          <a:prstGeom prst="rect">
            <a:avLst/>
          </a:prstGeom>
          <a:noFill/>
        </p:spPr>
        <p:txBody>
          <a:bodyPr wrap="none" rtlCol="0">
            <a:spAutoFit/>
          </a:bodyPr>
          <a:lstStyle/>
          <a:p>
            <a:r>
              <a:rPr kumimoji="1" lang="ja-JP" altLang="en-US" sz="2400" dirty="0" smtClean="0"/>
              <a:t>＜特性＞</a:t>
            </a:r>
            <a:endParaRPr kumimoji="1" lang="en-US" altLang="ja-JP" sz="2400" dirty="0" smtClean="0"/>
          </a:p>
          <a:p>
            <a:r>
              <a:rPr lang="ja-JP" altLang="en-US" sz="2400" dirty="0" smtClean="0"/>
              <a:t>１．子間の違いは親の解に比例</a:t>
            </a:r>
            <a:endParaRPr lang="en-US" altLang="ja-JP" sz="2400" dirty="0" smtClean="0"/>
          </a:p>
          <a:p>
            <a:endParaRPr lang="en-US" altLang="ja-JP" sz="2400" dirty="0" smtClean="0"/>
          </a:p>
          <a:p>
            <a:r>
              <a:rPr lang="ja-JP" altLang="en-US" sz="2400" dirty="0" smtClean="0"/>
              <a:t>２．親同士が近いと遠いときよりも子が単調に</a:t>
            </a:r>
            <a:endParaRPr lang="en-US" altLang="ja-JP" sz="2400" dirty="0" smtClean="0"/>
          </a:p>
          <a:p>
            <a:r>
              <a:rPr lang="ja-JP" altLang="en-US" sz="2400" dirty="0" smtClean="0"/>
              <a:t>　　選ばれ易い</a:t>
            </a:r>
            <a:endParaRPr lang="en-US" altLang="ja-JP" sz="24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Fuzzy Recombination Operator(FR)</a:t>
            </a:r>
            <a:br>
              <a:rPr kumimoji="1" lang="en-US" altLang="ja-JP" dirty="0" smtClean="0"/>
            </a:br>
            <a:r>
              <a:rPr lang="en-US" altLang="ja-JP" sz="3600" dirty="0" smtClean="0"/>
              <a:t>[Voigt et al., 1995]</a:t>
            </a:r>
            <a:endParaRPr kumimoji="1" lang="ja-JP" altLang="en-US" dirty="0"/>
          </a:p>
        </p:txBody>
      </p:sp>
      <p:sp>
        <p:nvSpPr>
          <p:cNvPr id="3" name="コンテンツ プレースホルダ 2"/>
          <p:cNvSpPr>
            <a:spLocks noGrp="1"/>
          </p:cNvSpPr>
          <p:nvPr>
            <p:ph idx="1"/>
          </p:nvPr>
        </p:nvSpPr>
        <p:spPr>
          <a:xfrm>
            <a:off x="1428728" y="4214818"/>
            <a:ext cx="7286676" cy="2286016"/>
          </a:xfrm>
        </p:spPr>
        <p:style>
          <a:lnRef idx="2">
            <a:schemeClr val="accent1"/>
          </a:lnRef>
          <a:fillRef idx="1">
            <a:schemeClr val="lt1"/>
          </a:fillRef>
          <a:effectRef idx="0">
            <a:schemeClr val="accent1"/>
          </a:effectRef>
          <a:fontRef idx="minor">
            <a:schemeClr val="dk1"/>
          </a:fontRef>
        </p:style>
        <p:txBody>
          <a:bodyPr>
            <a:normAutofit/>
          </a:bodyPr>
          <a:lstStyle/>
          <a:p>
            <a:pPr>
              <a:buNone/>
            </a:pPr>
            <a:r>
              <a:rPr kumimoji="1" lang="ja-JP" altLang="en-US" sz="2800" dirty="0" smtClean="0"/>
              <a:t>・基本原理は</a:t>
            </a:r>
            <a:r>
              <a:rPr kumimoji="1" lang="en-US" altLang="ja-JP" sz="2800" dirty="0" smtClean="0"/>
              <a:t>SBX</a:t>
            </a:r>
            <a:r>
              <a:rPr kumimoji="1" lang="ja-JP" altLang="en-US" sz="2800" dirty="0" smtClean="0"/>
              <a:t>と類似</a:t>
            </a:r>
            <a:endParaRPr kumimoji="1" lang="en-US" altLang="ja-JP" sz="2800" dirty="0" smtClean="0"/>
          </a:p>
          <a:p>
            <a:pPr>
              <a:buNone/>
            </a:pPr>
            <a:r>
              <a:rPr kumimoji="1" lang="ja-JP" altLang="en-US" sz="2800" dirty="0" smtClean="0"/>
              <a:t>・親間の違いを計算（パラメータ</a:t>
            </a:r>
            <a:r>
              <a:rPr kumimoji="1" lang="en-US" altLang="ja-JP" sz="2800" dirty="0" smtClean="0"/>
              <a:t>d</a:t>
            </a:r>
            <a:r>
              <a:rPr kumimoji="1" lang="ja-JP" altLang="en-US" sz="2800" dirty="0" smtClean="0"/>
              <a:t>：可変）</a:t>
            </a:r>
            <a:endParaRPr kumimoji="1" lang="en-US" altLang="ja-JP" sz="2800" dirty="0" smtClean="0"/>
          </a:p>
          <a:p>
            <a:pPr>
              <a:buNone/>
            </a:pPr>
            <a:r>
              <a:rPr lang="ja-JP" altLang="en-US" sz="2800" dirty="0" smtClean="0"/>
              <a:t>・</a:t>
            </a:r>
            <a:r>
              <a:rPr lang="en-US" altLang="ja-JP" sz="2800" dirty="0" smtClean="0"/>
              <a:t>d</a:t>
            </a:r>
            <a:r>
              <a:rPr lang="ja-JP" altLang="en-US" sz="2800" dirty="0" smtClean="0"/>
              <a:t>が大きいほど親から遠い解を作成可能</a:t>
            </a:r>
            <a:endParaRPr lang="en-US" altLang="ja-JP" sz="2800" dirty="0" smtClean="0"/>
          </a:p>
          <a:p>
            <a:pPr>
              <a:buNone/>
            </a:pPr>
            <a:r>
              <a:rPr lang="ja-JP" altLang="en-US" sz="2800" dirty="0" smtClean="0"/>
              <a:t>・</a:t>
            </a:r>
            <a:r>
              <a:rPr lang="en-US" altLang="ja-JP" sz="2800" dirty="0" smtClean="0"/>
              <a:t>d</a:t>
            </a:r>
            <a:r>
              <a:rPr lang="ja-JP" altLang="en-US" sz="2800" dirty="0" smtClean="0"/>
              <a:t>が小さければ親に近い解が選ばれる</a:t>
            </a:r>
            <a:endParaRPr lang="en-US" altLang="ja-JP" sz="2800" dirty="0" smtClean="0"/>
          </a:p>
        </p:txBody>
      </p:sp>
      <p:pic>
        <p:nvPicPr>
          <p:cNvPr id="9218" name="Picture 2"/>
          <p:cNvPicPr>
            <a:picLocks noChangeAspect="1" noChangeArrowheads="1"/>
          </p:cNvPicPr>
          <p:nvPr/>
        </p:nvPicPr>
        <p:blipFill>
          <a:blip r:embed="rId3" cstate="print"/>
          <a:srcRect/>
          <a:stretch>
            <a:fillRect/>
          </a:stretch>
        </p:blipFill>
        <p:spPr bwMode="auto">
          <a:xfrm>
            <a:off x="1956707" y="1428736"/>
            <a:ext cx="5946023" cy="2571768"/>
          </a:xfrm>
          <a:prstGeom prst="rect">
            <a:avLst/>
          </a:prstGeom>
          <a:noFill/>
          <a:ln w="9525">
            <a:noFill/>
            <a:miter lim="800000"/>
            <a:headEnd/>
            <a:tailEnd/>
          </a:ln>
          <a:effectLst/>
        </p:spPr>
      </p:pic>
      <p:sp>
        <p:nvSpPr>
          <p:cNvPr id="5" name="正方形/長方形 4"/>
          <p:cNvSpPr/>
          <p:nvPr/>
        </p:nvSpPr>
        <p:spPr>
          <a:xfrm>
            <a:off x="3643306" y="3071810"/>
            <a:ext cx="1571636" cy="285752"/>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3600" dirty="0" err="1" smtClean="0"/>
              <a:t>Unimodal</a:t>
            </a:r>
            <a:r>
              <a:rPr kumimoji="1" lang="en-US" altLang="ja-JP" sz="3600" dirty="0" smtClean="0"/>
              <a:t> Normally </a:t>
            </a:r>
            <a:br>
              <a:rPr kumimoji="1" lang="en-US" altLang="ja-JP" sz="3600" dirty="0" smtClean="0"/>
            </a:br>
            <a:r>
              <a:rPr kumimoji="1" lang="en-US" altLang="ja-JP" sz="3600" dirty="0" smtClean="0"/>
              <a:t>Distributed Crossover(UNDX)</a:t>
            </a:r>
            <a:br>
              <a:rPr kumimoji="1" lang="en-US" altLang="ja-JP" sz="3600" dirty="0" smtClean="0"/>
            </a:br>
            <a:r>
              <a:rPr lang="en-US" altLang="ja-JP" sz="2800" dirty="0" smtClean="0"/>
              <a:t>[Ono and Kobayashi,1997]</a:t>
            </a:r>
            <a:endParaRPr kumimoji="1" lang="ja-JP" altLang="en-US" sz="3600" dirty="0"/>
          </a:p>
        </p:txBody>
      </p:sp>
      <p:sp>
        <p:nvSpPr>
          <p:cNvPr id="3" name="コンテンツ プレースホルダ 2"/>
          <p:cNvSpPr>
            <a:spLocks noGrp="1"/>
          </p:cNvSpPr>
          <p:nvPr>
            <p:ph idx="1"/>
          </p:nvPr>
        </p:nvSpPr>
        <p:spPr>
          <a:xfrm>
            <a:off x="1357290" y="1714488"/>
            <a:ext cx="7786710" cy="1285884"/>
          </a:xfrm>
        </p:spPr>
        <p:txBody>
          <a:bodyPr>
            <a:normAutofit/>
          </a:bodyPr>
          <a:lstStyle/>
          <a:p>
            <a:pPr>
              <a:buNone/>
            </a:pPr>
            <a:r>
              <a:rPr lang="ja-JP" altLang="en-US" dirty="0" smtClean="0"/>
              <a:t>＜概要＞</a:t>
            </a:r>
            <a:endParaRPr lang="en-US" altLang="ja-JP" dirty="0" smtClean="0"/>
          </a:p>
          <a:p>
            <a:pPr>
              <a:buNone/>
            </a:pPr>
            <a:r>
              <a:rPr lang="en-US" altLang="ja-JP" dirty="0" smtClean="0"/>
              <a:t>3</a:t>
            </a:r>
            <a:r>
              <a:rPr lang="ja-JP" altLang="en-US" dirty="0" smtClean="0"/>
              <a:t>つ以上の親から</a:t>
            </a:r>
            <a:r>
              <a:rPr lang="en-US" altLang="ja-JP" dirty="0" smtClean="0"/>
              <a:t>2</a:t>
            </a:r>
            <a:r>
              <a:rPr lang="ja-JP" altLang="en-US" dirty="0" smtClean="0"/>
              <a:t>つ以上の子を作成</a:t>
            </a:r>
            <a:endParaRPr lang="en-US" altLang="ja-JP" dirty="0" smtClean="0"/>
          </a:p>
          <a:p>
            <a:pPr>
              <a:buNone/>
            </a:pPr>
            <a:endParaRPr kumimoji="1" lang="en-US" altLang="ja-JP" dirty="0" smtClean="0"/>
          </a:p>
        </p:txBody>
      </p:sp>
      <p:pic>
        <p:nvPicPr>
          <p:cNvPr id="10242" name="Picture 2"/>
          <p:cNvPicPr>
            <a:picLocks noChangeAspect="1" noChangeArrowheads="1"/>
          </p:cNvPicPr>
          <p:nvPr/>
        </p:nvPicPr>
        <p:blipFill>
          <a:blip r:embed="rId3" cstate="print"/>
          <a:srcRect/>
          <a:stretch>
            <a:fillRect/>
          </a:stretch>
        </p:blipFill>
        <p:spPr bwMode="auto">
          <a:xfrm>
            <a:off x="1857356" y="2928934"/>
            <a:ext cx="4572032" cy="3663263"/>
          </a:xfrm>
          <a:prstGeom prst="rect">
            <a:avLst/>
          </a:prstGeom>
          <a:noFill/>
          <a:ln w="9525">
            <a:noFill/>
            <a:miter lim="800000"/>
            <a:headEnd/>
            <a:tailEnd/>
          </a:ln>
          <a:effectLst/>
        </p:spPr>
      </p:pic>
      <p:sp>
        <p:nvSpPr>
          <p:cNvPr id="5" name="テキスト ボックス 4"/>
          <p:cNvSpPr txBox="1"/>
          <p:nvPr/>
        </p:nvSpPr>
        <p:spPr>
          <a:xfrm>
            <a:off x="6500826" y="3714752"/>
            <a:ext cx="2357422"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ja-JP" altLang="en-US" dirty="0" smtClean="0"/>
              <a:t>線画太いほど確率高</a:t>
            </a:r>
            <a:endParaRPr lang="en-US" altLang="ja-JP" dirty="0" smtClean="0"/>
          </a:p>
          <a:p>
            <a:r>
              <a:rPr lang="ja-JP" altLang="en-US" dirty="0" smtClean="0"/>
              <a:t>（楕円の中心部になるほど子生成確率が高い）</a:t>
            </a:r>
            <a:endParaRPr kumimoji="1" lang="ja-JP" altLang="en-US" dirty="0"/>
          </a:p>
        </p:txBody>
      </p:sp>
      <p:cxnSp>
        <p:nvCxnSpPr>
          <p:cNvPr id="7" name="直線矢印コネクタ 6"/>
          <p:cNvCxnSpPr>
            <a:stCxn id="5" idx="1"/>
          </p:cNvCxnSpPr>
          <p:nvPr/>
        </p:nvCxnSpPr>
        <p:spPr>
          <a:xfrm rot="10800000">
            <a:off x="5429256" y="4214817"/>
            <a:ext cx="1071570" cy="1001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Simplex Crossover</a:t>
            </a:r>
            <a:r>
              <a:rPr lang="ja-JP" altLang="en-US" dirty="0" smtClean="0"/>
              <a:t>（</a:t>
            </a:r>
            <a:r>
              <a:rPr lang="en-US" altLang="ja-JP" dirty="0" smtClean="0"/>
              <a:t>SPX</a:t>
            </a:r>
            <a:r>
              <a:rPr lang="ja-JP" altLang="en-US" dirty="0" smtClean="0"/>
              <a:t>）</a:t>
            </a:r>
            <a:r>
              <a:rPr lang="en-US" altLang="ja-JP" dirty="0" smtClean="0"/>
              <a:t/>
            </a:r>
            <a:br>
              <a:rPr lang="en-US" altLang="ja-JP" dirty="0" smtClean="0"/>
            </a:br>
            <a:r>
              <a:rPr lang="en-US" altLang="ja-JP" dirty="0" smtClean="0"/>
              <a:t>[</a:t>
            </a:r>
            <a:r>
              <a:rPr lang="en-US" altLang="ja-JP" dirty="0" err="1" smtClean="0"/>
              <a:t>Tsutsui</a:t>
            </a:r>
            <a:r>
              <a:rPr lang="en-US" altLang="ja-JP" dirty="0" smtClean="0"/>
              <a:t> et al.,1999]</a:t>
            </a:r>
            <a:endParaRPr kumimoji="1" lang="ja-JP" altLang="en-US" dirty="0"/>
          </a:p>
        </p:txBody>
      </p:sp>
      <p:sp>
        <p:nvSpPr>
          <p:cNvPr id="3" name="コンテンツ プレースホルダ 2"/>
          <p:cNvSpPr>
            <a:spLocks noGrp="1"/>
          </p:cNvSpPr>
          <p:nvPr>
            <p:ph idx="1"/>
          </p:nvPr>
        </p:nvSpPr>
        <p:spPr>
          <a:xfrm>
            <a:off x="1435608" y="1447800"/>
            <a:ext cx="7498080" cy="5410200"/>
          </a:xfrm>
        </p:spPr>
        <p:txBody>
          <a:bodyPr>
            <a:normAutofit lnSpcReduction="10000"/>
          </a:bodyPr>
          <a:lstStyle/>
          <a:p>
            <a:pPr>
              <a:buNone/>
            </a:pPr>
            <a:r>
              <a:rPr kumimoji="1" lang="ja-JP" altLang="en-US" dirty="0" smtClean="0"/>
              <a:t>＜概要＞</a:t>
            </a:r>
            <a:endParaRPr kumimoji="1" lang="en-US" altLang="ja-JP" dirty="0" smtClean="0"/>
          </a:p>
          <a:p>
            <a:pPr>
              <a:buNone/>
            </a:pPr>
            <a:r>
              <a:rPr lang="en-US" altLang="ja-JP" dirty="0" smtClean="0"/>
              <a:t>2</a:t>
            </a:r>
            <a:r>
              <a:rPr lang="ja-JP" altLang="en-US" dirty="0" smtClean="0"/>
              <a:t>つ以上の親による交叉</a:t>
            </a:r>
            <a:endParaRPr lang="en-US" altLang="ja-JP" dirty="0" smtClean="0"/>
          </a:p>
          <a:p>
            <a:pPr>
              <a:buNone/>
            </a:pPr>
            <a:r>
              <a:rPr lang="ja-JP" altLang="en-US" sz="2400" dirty="0" smtClean="0"/>
              <a:t>　　　　　　　　　　①選択した親間の重心計算。</a:t>
            </a:r>
            <a:endParaRPr lang="en-US" altLang="ja-JP" sz="2400" dirty="0" smtClean="0"/>
          </a:p>
          <a:p>
            <a:pPr>
              <a:buNone/>
            </a:pPr>
            <a:r>
              <a:rPr lang="ja-JP" altLang="en-US" sz="2400" dirty="0" smtClean="0"/>
              <a:t>　　　　　　　　　　②重心と親を繋いだ線上に</a:t>
            </a:r>
            <a:endParaRPr lang="en-US" altLang="ja-JP" sz="2400" dirty="0" smtClean="0"/>
          </a:p>
          <a:p>
            <a:pPr>
              <a:buNone/>
            </a:pPr>
            <a:r>
              <a:rPr lang="ja-JP" altLang="en-US" sz="2400" dirty="0" smtClean="0"/>
              <a:t>　　　　　　　　　　　頂点を置く。</a:t>
            </a:r>
            <a:endParaRPr lang="en-US" altLang="ja-JP" sz="2400" dirty="0" smtClean="0"/>
          </a:p>
          <a:p>
            <a:pPr>
              <a:buNone/>
            </a:pPr>
            <a:r>
              <a:rPr lang="ja-JP" altLang="en-US" sz="2400" dirty="0" smtClean="0"/>
              <a:t>　　　　　　　　　　　</a:t>
            </a:r>
            <a:r>
              <a:rPr lang="en-US" altLang="ja-JP" sz="2400" dirty="0" smtClean="0"/>
              <a:t>(</a:t>
            </a:r>
            <a:r>
              <a:rPr lang="ja-JP" altLang="en-US" sz="2400" dirty="0" smtClean="0"/>
              <a:t>赤色部分：</a:t>
            </a:r>
            <a:r>
              <a:rPr lang="en-US" altLang="ja-JP" sz="2400" dirty="0" smtClean="0"/>
              <a:t>Simplex)</a:t>
            </a:r>
          </a:p>
          <a:p>
            <a:pPr>
              <a:buNone/>
            </a:pPr>
            <a:r>
              <a:rPr lang="ja-JP" altLang="en-US" sz="2400" dirty="0" smtClean="0"/>
              <a:t>　　　　　　　　　　③</a:t>
            </a:r>
            <a:r>
              <a:rPr lang="en-US" altLang="ja-JP" sz="2400" dirty="0" smtClean="0"/>
              <a:t>Simplex</a:t>
            </a:r>
            <a:r>
              <a:rPr lang="ja-JP" altLang="en-US" sz="2400" dirty="0" smtClean="0"/>
              <a:t>内に一様確率分配</a:t>
            </a:r>
            <a:endParaRPr lang="en-US" altLang="ja-JP" sz="2400" dirty="0" smtClean="0"/>
          </a:p>
          <a:p>
            <a:pPr>
              <a:buNone/>
            </a:pPr>
            <a:r>
              <a:rPr lang="ja-JP" altLang="en-US" sz="2400" dirty="0" smtClean="0"/>
              <a:t>　　　　　　　　　　　によって解</a:t>
            </a:r>
            <a:r>
              <a:rPr lang="en-US" altLang="ja-JP" sz="2400" dirty="0" smtClean="0"/>
              <a:t>H</a:t>
            </a:r>
            <a:r>
              <a:rPr lang="ja-JP" altLang="en-US" sz="2400" dirty="0" smtClean="0"/>
              <a:t>個作成。</a:t>
            </a:r>
            <a:endParaRPr lang="en-US" altLang="ja-JP" sz="2400" dirty="0" smtClean="0"/>
          </a:p>
          <a:p>
            <a:pPr>
              <a:buNone/>
            </a:pPr>
            <a:r>
              <a:rPr lang="ja-JP" altLang="en-US" sz="2400" dirty="0" smtClean="0"/>
              <a:t>　　　　　　　　　　④</a:t>
            </a:r>
            <a:r>
              <a:rPr lang="en-US" altLang="ja-JP" sz="2400" dirty="0" smtClean="0"/>
              <a:t>Simplex</a:t>
            </a:r>
            <a:r>
              <a:rPr lang="ja-JP" altLang="en-US" sz="2400" dirty="0" smtClean="0"/>
              <a:t>内における一番良</a:t>
            </a:r>
            <a:endParaRPr lang="en-US" altLang="ja-JP" sz="2400" dirty="0" smtClean="0"/>
          </a:p>
          <a:p>
            <a:pPr>
              <a:buNone/>
            </a:pPr>
            <a:r>
              <a:rPr lang="ja-JP" altLang="en-US" sz="2400" dirty="0" smtClean="0"/>
              <a:t>　　　　　　　　　　　い解を最初に子として選択。</a:t>
            </a:r>
            <a:endParaRPr lang="en-US" altLang="ja-JP" sz="2400" dirty="0" smtClean="0"/>
          </a:p>
          <a:p>
            <a:pPr>
              <a:buNone/>
            </a:pPr>
            <a:r>
              <a:rPr lang="ja-JP" altLang="en-US" sz="2400" dirty="0" smtClean="0"/>
              <a:t>　　　　　　　　　　⑤残りの子はランクベース</a:t>
            </a:r>
            <a:endParaRPr lang="en-US" altLang="ja-JP" sz="2400" dirty="0" smtClean="0"/>
          </a:p>
          <a:p>
            <a:pPr>
              <a:buNone/>
            </a:pPr>
            <a:r>
              <a:rPr lang="ja-JP" altLang="en-US" sz="2400" dirty="0" smtClean="0"/>
              <a:t>　　　　　　　　　　　ルーレット選択。</a:t>
            </a:r>
            <a:r>
              <a:rPr kumimoji="1" lang="ja-JP" altLang="en-US" dirty="0" smtClean="0"/>
              <a:t>　　　　　　　　</a:t>
            </a:r>
            <a:endParaRPr kumimoji="1" lang="en-US" altLang="ja-JP" dirty="0" smtClean="0"/>
          </a:p>
        </p:txBody>
      </p:sp>
      <p:pic>
        <p:nvPicPr>
          <p:cNvPr id="11266" name="Picture 2"/>
          <p:cNvPicPr>
            <a:picLocks noChangeAspect="1" noChangeArrowheads="1"/>
          </p:cNvPicPr>
          <p:nvPr/>
        </p:nvPicPr>
        <p:blipFill>
          <a:blip r:embed="rId3" cstate="print"/>
          <a:srcRect/>
          <a:stretch>
            <a:fillRect/>
          </a:stretch>
        </p:blipFill>
        <p:spPr bwMode="auto">
          <a:xfrm>
            <a:off x="1785918" y="2786058"/>
            <a:ext cx="2643206" cy="2617791"/>
          </a:xfrm>
          <a:prstGeom prst="rect">
            <a:avLst/>
          </a:prstGeom>
          <a:noFill/>
          <a:ln w="9525">
            <a:noFill/>
            <a:miter lim="800000"/>
            <a:headEnd/>
            <a:tailEnd/>
          </a:ln>
          <a:effectLst/>
        </p:spPr>
      </p:pic>
      <p:sp>
        <p:nvSpPr>
          <p:cNvPr id="14" name="二等辺三角形 13"/>
          <p:cNvSpPr/>
          <p:nvPr/>
        </p:nvSpPr>
        <p:spPr>
          <a:xfrm>
            <a:off x="2390057" y="3140292"/>
            <a:ext cx="1252326" cy="1251847"/>
          </a:xfrm>
          <a:prstGeom prst="triangle">
            <a:avLst>
              <a:gd name="adj" fmla="val 70001"/>
            </a:avLst>
          </a:prstGeom>
          <a:solidFill>
            <a:srgbClr val="FF0000">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Fuzzy Connectives Based Crossover</a:t>
            </a:r>
            <a:br>
              <a:rPr kumimoji="1" lang="en-US" altLang="ja-JP" dirty="0" smtClean="0"/>
            </a:br>
            <a:r>
              <a:rPr lang="en-US" altLang="ja-JP" sz="3600" dirty="0" smtClean="0"/>
              <a:t>[</a:t>
            </a:r>
            <a:r>
              <a:rPr lang="en-US" altLang="ja-JP" sz="3600" dirty="0" err="1" smtClean="0"/>
              <a:t>Herrara</a:t>
            </a:r>
            <a:r>
              <a:rPr lang="en-US" altLang="ja-JP" sz="3600" dirty="0" smtClean="0"/>
              <a:t> et al.,1995]</a:t>
            </a:r>
            <a:endParaRPr kumimoji="1" lang="ja-JP" altLang="en-US" dirty="0"/>
          </a:p>
        </p:txBody>
      </p:sp>
      <p:pic>
        <p:nvPicPr>
          <p:cNvPr id="1026" name="Picture 2"/>
          <p:cNvPicPr>
            <a:picLocks noChangeAspect="1" noChangeArrowheads="1"/>
          </p:cNvPicPr>
          <p:nvPr/>
        </p:nvPicPr>
        <p:blipFill>
          <a:blip r:embed="rId3" cstate="print"/>
          <a:srcRect/>
          <a:stretch>
            <a:fillRect/>
          </a:stretch>
        </p:blipFill>
        <p:spPr bwMode="auto">
          <a:xfrm>
            <a:off x="1142976" y="1428736"/>
            <a:ext cx="3643338" cy="2383987"/>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4786314" y="1785926"/>
            <a:ext cx="3931235" cy="731842"/>
          </a:xfrm>
          <a:prstGeom prst="rect">
            <a:avLst/>
          </a:prstGeom>
          <a:noFill/>
          <a:ln w="9525">
            <a:solidFill>
              <a:schemeClr val="accent1">
                <a:lumMod val="75000"/>
              </a:schemeClr>
            </a:solidFill>
            <a:miter lim="800000"/>
            <a:headEnd/>
            <a:tailEnd/>
          </a:ln>
          <a:effectLst/>
        </p:spPr>
      </p:pic>
      <p:pic>
        <p:nvPicPr>
          <p:cNvPr id="1029" name="Picture 5"/>
          <p:cNvPicPr>
            <a:picLocks noChangeAspect="1" noChangeArrowheads="1"/>
          </p:cNvPicPr>
          <p:nvPr/>
        </p:nvPicPr>
        <p:blipFill>
          <a:blip r:embed="rId5" cstate="print"/>
          <a:srcRect/>
          <a:stretch>
            <a:fillRect/>
          </a:stretch>
        </p:blipFill>
        <p:spPr bwMode="auto">
          <a:xfrm>
            <a:off x="4786314" y="2786058"/>
            <a:ext cx="4143404" cy="573091"/>
          </a:xfrm>
          <a:prstGeom prst="rect">
            <a:avLst/>
          </a:prstGeom>
          <a:noFill/>
          <a:ln w="9525">
            <a:solidFill>
              <a:schemeClr val="accent1">
                <a:lumMod val="75000"/>
              </a:schemeClr>
            </a:solidFill>
            <a:miter lim="800000"/>
            <a:headEnd/>
            <a:tailEnd/>
          </a:ln>
          <a:effectLst/>
        </p:spPr>
      </p:pic>
      <p:pic>
        <p:nvPicPr>
          <p:cNvPr id="1030" name="Picture 6"/>
          <p:cNvPicPr>
            <a:picLocks noChangeAspect="1" noChangeArrowheads="1"/>
          </p:cNvPicPr>
          <p:nvPr/>
        </p:nvPicPr>
        <p:blipFill>
          <a:blip r:embed="rId6" cstate="print"/>
          <a:srcRect/>
          <a:stretch>
            <a:fillRect/>
          </a:stretch>
        </p:blipFill>
        <p:spPr bwMode="auto">
          <a:xfrm>
            <a:off x="2285984" y="4286256"/>
            <a:ext cx="5567561" cy="1758961"/>
          </a:xfrm>
          <a:prstGeom prst="rect">
            <a:avLst/>
          </a:prstGeom>
          <a:noFill/>
          <a:ln w="38100">
            <a:solidFill>
              <a:schemeClr val="accent1">
                <a:lumMod val="60000"/>
                <a:lumOff val="40000"/>
              </a:schemeClr>
            </a:solidFill>
            <a:miter lim="800000"/>
            <a:headEnd/>
            <a:tailEnd/>
          </a:ln>
          <a:effectLst/>
        </p:spPr>
      </p:pic>
      <p:sp>
        <p:nvSpPr>
          <p:cNvPr id="9" name="左カーブ矢印 8"/>
          <p:cNvSpPr/>
          <p:nvPr/>
        </p:nvSpPr>
        <p:spPr>
          <a:xfrm>
            <a:off x="8072462" y="3500438"/>
            <a:ext cx="642942" cy="1785950"/>
          </a:xfrm>
          <a:prstGeom prst="curvedLeftArrow">
            <a:avLst>
              <a:gd name="adj1" fmla="val 43627"/>
              <a:gd name="adj2" fmla="val 125737"/>
              <a:gd name="adj3" fmla="val 25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Unfair Average Crossover</a:t>
            </a:r>
            <a:br>
              <a:rPr kumimoji="1" lang="en-US" altLang="ja-JP" dirty="0" smtClean="0"/>
            </a:br>
            <a:r>
              <a:rPr lang="en-US" altLang="ja-JP" sz="3600" dirty="0" smtClean="0"/>
              <a:t>[Nomura and Miyoshi,1996]</a:t>
            </a:r>
            <a:endParaRPr kumimoji="1" lang="ja-JP" altLang="en-US" dirty="0"/>
          </a:p>
        </p:txBody>
      </p:sp>
      <p:pic>
        <p:nvPicPr>
          <p:cNvPr id="2050" name="Picture 2"/>
          <p:cNvPicPr>
            <a:picLocks noChangeAspect="1" noChangeArrowheads="1"/>
          </p:cNvPicPr>
          <p:nvPr/>
        </p:nvPicPr>
        <p:blipFill>
          <a:blip r:embed="rId3" cstate="print"/>
          <a:srcRect/>
          <a:stretch>
            <a:fillRect/>
          </a:stretch>
        </p:blipFill>
        <p:spPr bwMode="auto">
          <a:xfrm>
            <a:off x="1857356" y="2143116"/>
            <a:ext cx="6142119" cy="1458922"/>
          </a:xfrm>
          <a:prstGeom prst="rect">
            <a:avLst/>
          </a:prstGeom>
          <a:noFill/>
          <a:ln w="9525">
            <a:noFill/>
            <a:miter lim="800000"/>
            <a:headEnd/>
            <a:tailEnd/>
          </a:ln>
          <a:effectLst/>
        </p:spPr>
      </p:pic>
      <p:sp>
        <p:nvSpPr>
          <p:cNvPr id="6" name="テキスト ボックス 5"/>
          <p:cNvSpPr txBox="1"/>
          <p:nvPr/>
        </p:nvSpPr>
        <p:spPr>
          <a:xfrm>
            <a:off x="1428728" y="1643050"/>
            <a:ext cx="2031325" cy="461665"/>
          </a:xfrm>
          <a:prstGeom prst="rect">
            <a:avLst/>
          </a:prstGeom>
          <a:noFill/>
        </p:spPr>
        <p:txBody>
          <a:bodyPr wrap="none" rtlCol="0">
            <a:spAutoFit/>
          </a:bodyPr>
          <a:lstStyle/>
          <a:p>
            <a:r>
              <a:rPr kumimoji="1" lang="ja-JP" altLang="en-US" sz="2400" dirty="0" smtClean="0"/>
              <a:t>＜子生成式＞</a:t>
            </a:r>
            <a:endParaRPr kumimoji="1" lang="ja-JP" altLang="en-US" sz="2400" dirty="0"/>
          </a:p>
        </p:txBody>
      </p:sp>
      <p:sp>
        <p:nvSpPr>
          <p:cNvPr id="11" name="テキスト ボックス 10"/>
          <p:cNvSpPr txBox="1"/>
          <p:nvPr/>
        </p:nvSpPr>
        <p:spPr>
          <a:xfrm>
            <a:off x="5715008" y="3571876"/>
            <a:ext cx="2678938" cy="369332"/>
          </a:xfrm>
          <a:prstGeom prst="rect">
            <a:avLst/>
          </a:prstGeom>
          <a:ln w="3175"/>
        </p:spPr>
        <p:style>
          <a:lnRef idx="2">
            <a:schemeClr val="dk1"/>
          </a:lnRef>
          <a:fillRef idx="1">
            <a:schemeClr val="lt1"/>
          </a:fillRef>
          <a:effectRef idx="0">
            <a:schemeClr val="dk1"/>
          </a:effectRef>
          <a:fontRef idx="minor">
            <a:schemeClr val="dk1"/>
          </a:fontRef>
        </p:style>
        <p:txBody>
          <a:bodyPr wrap="none" rtlCol="0">
            <a:spAutoFit/>
          </a:bodyPr>
          <a:lstStyle/>
          <a:p>
            <a:r>
              <a:rPr lang="en-US" altLang="ja-JP" dirty="0" smtClean="0"/>
              <a:t>j</a:t>
            </a:r>
            <a:r>
              <a:rPr lang="ja-JP" altLang="en-US" dirty="0" smtClean="0"/>
              <a:t>はランダム整数（</a:t>
            </a:r>
            <a:r>
              <a:rPr lang="en-US" altLang="ja-JP" dirty="0" smtClean="0"/>
              <a:t>1~n</a:t>
            </a:r>
            <a:r>
              <a:rPr lang="ja-JP" altLang="en-US" dirty="0" smtClean="0"/>
              <a:t>）</a:t>
            </a:r>
            <a:endParaRPr kumimoji="1" lang="ja-JP" altLang="en-US" dirty="0"/>
          </a:p>
        </p:txBody>
      </p:sp>
      <p:graphicFrame>
        <p:nvGraphicFramePr>
          <p:cNvPr id="12" name="表 11"/>
          <p:cNvGraphicFramePr>
            <a:graphicFrameLocks noGrp="1"/>
          </p:cNvGraphicFramePr>
          <p:nvPr/>
        </p:nvGraphicFramePr>
        <p:xfrm>
          <a:off x="1907704" y="4653136"/>
          <a:ext cx="6095999" cy="1112520"/>
        </p:xfrm>
        <a:graphic>
          <a:graphicData uri="http://schemas.openxmlformats.org/drawingml/2006/table">
            <a:tbl>
              <a:tblPr firstRow="1" bandRow="1">
                <a:tableStyleId>{16D9F66E-5EB9-4882-86FB-DCBF35E3C3E4}</a:tableStyleId>
              </a:tblPr>
              <a:tblGrid>
                <a:gridCol w="983432"/>
                <a:gridCol w="568063"/>
                <a:gridCol w="568063"/>
                <a:gridCol w="568063"/>
                <a:gridCol w="568063"/>
                <a:gridCol w="568063"/>
                <a:gridCol w="568063"/>
                <a:gridCol w="568063"/>
                <a:gridCol w="568063"/>
                <a:gridCol w="568063"/>
              </a:tblGrid>
              <a:tr h="370840">
                <a:tc>
                  <a:txBody>
                    <a:bodyPr/>
                    <a:lstStyle/>
                    <a:p>
                      <a:r>
                        <a:rPr kumimoji="1" lang="ja-JP" altLang="en-US" dirty="0" smtClean="0"/>
                        <a:t>偏り</a:t>
                      </a:r>
                      <a:endParaRPr kumimoji="1" lang="en-US" altLang="ja-JP" dirty="0" smtClean="0"/>
                    </a:p>
                  </a:txBody>
                  <a:tcPr/>
                </a:tc>
                <a:tc gridSpan="4">
                  <a:txBody>
                    <a:bodyPr/>
                    <a:lstStyle/>
                    <a:p>
                      <a:r>
                        <a:rPr kumimoji="1" lang="en-US" altLang="ja-JP" dirty="0" smtClean="0"/>
                        <a:t>X(1,t)</a:t>
                      </a:r>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gridSpan="5">
                  <a:txBody>
                    <a:bodyPr/>
                    <a:lstStyle/>
                    <a:p>
                      <a:r>
                        <a:rPr kumimoji="1" lang="en-US" altLang="ja-JP" dirty="0" smtClean="0"/>
                        <a:t>X(2,t)</a:t>
                      </a:r>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r>
              <a:tr h="370840">
                <a:tc>
                  <a:txBody>
                    <a:bodyPr/>
                    <a:lstStyle/>
                    <a:p>
                      <a:r>
                        <a:rPr kumimoji="1" lang="en-US" altLang="ja-JP" dirty="0" smtClean="0"/>
                        <a:t>X(1,t+1)</a:t>
                      </a:r>
                      <a:endParaRPr kumimoji="1" lang="ja-JP" altLang="en-US" dirty="0"/>
                    </a:p>
                  </a:txBody>
                  <a:tcPr/>
                </a:tc>
                <a:tc>
                  <a:txBody>
                    <a:bodyPr/>
                    <a:lstStyle/>
                    <a:p>
                      <a:r>
                        <a:rPr kumimoji="1" lang="en-US" altLang="ja-JP" sz="1800" dirty="0" smtClean="0"/>
                        <a:t>X</a:t>
                      </a:r>
                      <a:r>
                        <a:rPr kumimoji="1" lang="en-US" altLang="ja-JP" sz="1200" dirty="0" smtClean="0"/>
                        <a:t>1</a:t>
                      </a:r>
                      <a:endParaRPr kumimoji="1" lang="ja-JP" altLang="en-US" dirty="0"/>
                    </a:p>
                  </a:txBody>
                  <a:tcPr/>
                </a:tc>
                <a:tc>
                  <a:txBody>
                    <a:bodyPr/>
                    <a:lstStyle/>
                    <a:p>
                      <a:r>
                        <a:rPr kumimoji="1" lang="en-US" altLang="ja-JP" dirty="0" smtClean="0"/>
                        <a:t>X</a:t>
                      </a:r>
                      <a:r>
                        <a:rPr kumimoji="1" lang="en-US" altLang="ja-JP" sz="1200" dirty="0" smtClean="0"/>
                        <a:t>2</a:t>
                      </a:r>
                      <a:endParaRPr kumimoji="1" lang="ja-JP" altLang="en-US" dirty="0"/>
                    </a:p>
                  </a:txBody>
                  <a:tcPr/>
                </a:tc>
                <a:tc>
                  <a:txBody>
                    <a:bodyPr/>
                    <a:lstStyle/>
                    <a:p>
                      <a:r>
                        <a:rPr kumimoji="1" lang="en-US" altLang="ja-JP" dirty="0" smtClean="0"/>
                        <a:t>…</a:t>
                      </a:r>
                      <a:endParaRPr kumimoji="1" lang="ja-JP" altLang="en-US" dirty="0"/>
                    </a:p>
                  </a:txBody>
                  <a:tcPr/>
                </a:tc>
                <a:tc>
                  <a:txBody>
                    <a:bodyPr/>
                    <a:lstStyle/>
                    <a:p>
                      <a:r>
                        <a:rPr kumimoji="1" lang="en-US" altLang="ja-JP" dirty="0" err="1" smtClean="0"/>
                        <a:t>X</a:t>
                      </a:r>
                      <a:r>
                        <a:rPr kumimoji="1" lang="en-US" altLang="ja-JP" sz="1400" dirty="0" err="1" smtClean="0"/>
                        <a:t>j</a:t>
                      </a:r>
                      <a:endParaRPr kumimoji="1" lang="ja-JP" altLang="en-US" dirty="0"/>
                    </a:p>
                  </a:txBody>
                  <a:tcPr/>
                </a:tc>
                <a:tc>
                  <a:txBody>
                    <a:bodyPr/>
                    <a:lstStyle/>
                    <a:p>
                      <a:r>
                        <a:rPr kumimoji="1" lang="en-US" altLang="ja-JP" sz="1800" dirty="0" smtClean="0"/>
                        <a:t>X</a:t>
                      </a:r>
                      <a:r>
                        <a:rPr kumimoji="1" lang="en-US" altLang="ja-JP" sz="1200" dirty="0" smtClean="0"/>
                        <a:t>j+1</a:t>
                      </a:r>
                      <a:endParaRPr kumimoji="1" lang="ja-JP" altLang="en-US" dirty="0"/>
                    </a:p>
                  </a:txBody>
                  <a:tcPr/>
                </a:tc>
                <a:tc>
                  <a:txBody>
                    <a:bodyPr/>
                    <a:lstStyle/>
                    <a:p>
                      <a:endParaRPr kumimoji="1" lang="ja-JP" altLang="en-US" dirty="0"/>
                    </a:p>
                  </a:txBody>
                  <a:tcPr/>
                </a:tc>
                <a:tc>
                  <a:txBody>
                    <a:bodyPr/>
                    <a:lstStyle/>
                    <a:p>
                      <a:r>
                        <a:rPr kumimoji="1" lang="en-US" altLang="ja-JP" dirty="0" smtClean="0"/>
                        <a:t>…</a:t>
                      </a:r>
                      <a:endParaRPr kumimoji="1" lang="ja-JP" altLang="en-US" dirty="0"/>
                    </a:p>
                  </a:txBody>
                  <a:tcPr/>
                </a:tc>
                <a:tc>
                  <a:txBody>
                    <a:bodyPr/>
                    <a:lstStyle/>
                    <a:p>
                      <a:endParaRPr kumimoji="1" lang="ja-JP" altLang="en-US" dirty="0"/>
                    </a:p>
                  </a:txBody>
                  <a:tcPr/>
                </a:tc>
                <a:tc>
                  <a:txBody>
                    <a:bodyPr/>
                    <a:lstStyle/>
                    <a:p>
                      <a:r>
                        <a:rPr kumimoji="1" lang="en-US" altLang="ja-JP" dirty="0" err="1" smtClean="0"/>
                        <a:t>X</a:t>
                      </a:r>
                      <a:r>
                        <a:rPr kumimoji="1" lang="en-US" altLang="ja-JP" sz="1200" dirty="0" err="1" smtClean="0"/>
                        <a:t>n</a:t>
                      </a:r>
                      <a:endParaRPr kumimoji="1" lang="ja-JP" altLang="en-US" dirty="0"/>
                    </a:p>
                  </a:txBody>
                  <a:tcPr/>
                </a:tc>
              </a:tr>
              <a:tr h="370840">
                <a:tc>
                  <a:txBody>
                    <a:bodyPr/>
                    <a:lstStyle/>
                    <a:p>
                      <a:r>
                        <a:rPr kumimoji="1" lang="en-US" altLang="ja-JP" dirty="0" smtClean="0"/>
                        <a:t>X(2,t+1)</a:t>
                      </a:r>
                      <a:endParaRPr kumimoji="1" lang="ja-JP" altLang="en-US" dirty="0"/>
                    </a:p>
                  </a:txBody>
                  <a:tcPr/>
                </a:tc>
                <a:tc>
                  <a:txBody>
                    <a:bodyPr/>
                    <a:lstStyle/>
                    <a:p>
                      <a:r>
                        <a:rPr kumimoji="1" lang="en-US" altLang="ja-JP" sz="1800" dirty="0" smtClean="0"/>
                        <a:t>X</a:t>
                      </a:r>
                      <a:r>
                        <a:rPr kumimoji="1" lang="en-US" altLang="ja-JP" sz="1200" dirty="0" smtClean="0"/>
                        <a:t>1</a:t>
                      </a:r>
                      <a:endParaRPr kumimoji="1" lang="ja-JP" altLang="en-US" dirty="0"/>
                    </a:p>
                  </a:txBody>
                  <a:tcPr/>
                </a:tc>
                <a:tc>
                  <a:txBody>
                    <a:bodyPr/>
                    <a:lstStyle/>
                    <a:p>
                      <a:r>
                        <a:rPr kumimoji="1" lang="en-US" altLang="ja-JP" dirty="0" smtClean="0"/>
                        <a:t>X</a:t>
                      </a:r>
                      <a:r>
                        <a:rPr kumimoji="1" lang="en-US" altLang="ja-JP" sz="1200" dirty="0" smtClean="0"/>
                        <a:t>2</a:t>
                      </a:r>
                      <a:endParaRPr kumimoji="1" lang="ja-JP" altLang="en-US" dirty="0"/>
                    </a:p>
                  </a:txBody>
                  <a:tcPr/>
                </a:tc>
                <a:tc>
                  <a:txBody>
                    <a:bodyPr/>
                    <a:lstStyle/>
                    <a:p>
                      <a:r>
                        <a:rPr kumimoji="1" lang="en-US" altLang="ja-JP" dirty="0" smtClean="0"/>
                        <a:t>…</a:t>
                      </a:r>
                      <a:endParaRPr kumimoji="1" lang="ja-JP" altLang="en-US" dirty="0"/>
                    </a:p>
                  </a:txBody>
                  <a:tcPr/>
                </a:tc>
                <a:tc>
                  <a:txBody>
                    <a:bodyPr/>
                    <a:lstStyle/>
                    <a:p>
                      <a:r>
                        <a:rPr kumimoji="1" lang="en-US" altLang="ja-JP" dirty="0" err="1" smtClean="0"/>
                        <a:t>X</a:t>
                      </a:r>
                      <a:r>
                        <a:rPr kumimoji="1" lang="en-US" altLang="ja-JP" sz="1400" dirty="0" err="1" smtClean="0"/>
                        <a:t>j</a:t>
                      </a:r>
                      <a:endParaRPr kumimoji="1" lang="ja-JP" altLang="en-US" dirty="0"/>
                    </a:p>
                  </a:txBody>
                  <a:tcPr/>
                </a:tc>
                <a:tc>
                  <a:txBody>
                    <a:bodyPr/>
                    <a:lstStyle/>
                    <a:p>
                      <a:r>
                        <a:rPr kumimoji="1" lang="en-US" altLang="ja-JP" sz="1800" dirty="0" smtClean="0"/>
                        <a:t>X</a:t>
                      </a:r>
                      <a:r>
                        <a:rPr kumimoji="1" lang="en-US" altLang="ja-JP" sz="1200" dirty="0" smtClean="0"/>
                        <a:t>j+1</a:t>
                      </a:r>
                      <a:endParaRPr kumimoji="1" lang="ja-JP" altLang="en-US" dirty="0"/>
                    </a:p>
                  </a:txBody>
                  <a:tcPr/>
                </a:tc>
                <a:tc>
                  <a:txBody>
                    <a:bodyPr/>
                    <a:lstStyle/>
                    <a:p>
                      <a:endParaRPr kumimoji="1" lang="ja-JP" altLang="en-US" dirty="0"/>
                    </a:p>
                  </a:txBody>
                  <a:tcPr/>
                </a:tc>
                <a:tc>
                  <a:txBody>
                    <a:bodyPr/>
                    <a:lstStyle/>
                    <a:p>
                      <a:r>
                        <a:rPr kumimoji="1" lang="en-US" altLang="ja-JP" dirty="0" smtClean="0"/>
                        <a:t>…</a:t>
                      </a:r>
                      <a:endParaRPr kumimoji="1" lang="ja-JP" altLang="en-US" dirty="0"/>
                    </a:p>
                  </a:txBody>
                  <a:tcPr/>
                </a:tc>
                <a:tc>
                  <a:txBody>
                    <a:bodyPr/>
                    <a:lstStyle/>
                    <a:p>
                      <a:endParaRPr kumimoji="1" lang="ja-JP" altLang="en-US" dirty="0"/>
                    </a:p>
                  </a:txBody>
                  <a:tcPr/>
                </a:tc>
                <a:tc>
                  <a:txBody>
                    <a:bodyPr/>
                    <a:lstStyle/>
                    <a:p>
                      <a:r>
                        <a:rPr kumimoji="1" lang="en-US" altLang="ja-JP" dirty="0" err="1" smtClean="0"/>
                        <a:t>X</a:t>
                      </a:r>
                      <a:r>
                        <a:rPr kumimoji="1" lang="en-US" altLang="ja-JP" sz="1200" dirty="0" err="1" smtClean="0"/>
                        <a:t>n</a:t>
                      </a:r>
                      <a:endParaRPr kumimoji="1" lang="ja-JP" altLang="en-US" dirty="0"/>
                    </a:p>
                  </a:txBody>
                  <a:tcPr/>
                </a:tc>
              </a:tr>
            </a:tbl>
          </a:graphicData>
        </a:graphic>
      </p:graphicFrame>
      <p:sp>
        <p:nvSpPr>
          <p:cNvPr id="16" name="角丸四角形吹き出し 15"/>
          <p:cNvSpPr/>
          <p:nvPr/>
        </p:nvSpPr>
        <p:spPr>
          <a:xfrm>
            <a:off x="4355976" y="6021288"/>
            <a:ext cx="914400" cy="612648"/>
          </a:xfrm>
          <a:prstGeom prst="wedgeRoundRectCallout">
            <a:avLst>
              <a:gd name="adj1" fmla="val 11475"/>
              <a:gd name="adj2" fmla="val -82161"/>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ja-JP" sz="2400" dirty="0" err="1" smtClean="0"/>
              <a:t>i</a:t>
            </a:r>
            <a:r>
              <a:rPr kumimoji="1" lang="en-US" altLang="ja-JP" sz="2400" dirty="0" smtClean="0"/>
              <a:t>=j</a:t>
            </a:r>
            <a:endParaRPr kumimoji="1" lang="ja-JP" altLang="en-US" dirty="0"/>
          </a:p>
        </p:txBody>
      </p:sp>
      <p:sp>
        <p:nvSpPr>
          <p:cNvPr id="18" name="テキスト ボックス 17"/>
          <p:cNvSpPr txBox="1"/>
          <p:nvPr/>
        </p:nvSpPr>
        <p:spPr>
          <a:xfrm>
            <a:off x="1835696" y="4149080"/>
            <a:ext cx="3312368" cy="369332"/>
          </a:xfrm>
          <a:prstGeom prst="rect">
            <a:avLst/>
          </a:prstGeom>
          <a:noFill/>
        </p:spPr>
        <p:txBody>
          <a:bodyPr wrap="square" rtlCol="0">
            <a:spAutoFit/>
          </a:bodyPr>
          <a:lstStyle/>
          <a:p>
            <a:r>
              <a:rPr lang="ja-JP" altLang="en-US" dirty="0" smtClean="0"/>
              <a:t>表</a:t>
            </a:r>
            <a:r>
              <a:rPr kumimoji="1" lang="ja-JP" altLang="en-US" dirty="0" smtClean="0"/>
              <a:t>：子遺伝子の解の偏り方向</a:t>
            </a:r>
            <a:endParaRPr kumimoji="1" lang="ja-JP"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Similarity in Different Crossovers</a:t>
            </a:r>
            <a:endParaRPr kumimoji="1" lang="ja-JP" altLang="en-US" dirty="0"/>
          </a:p>
        </p:txBody>
      </p:sp>
      <p:sp>
        <p:nvSpPr>
          <p:cNvPr id="3" name="コンテンツ プレースホルダ 2"/>
          <p:cNvSpPr>
            <a:spLocks noGrp="1"/>
          </p:cNvSpPr>
          <p:nvPr>
            <p:ph idx="1"/>
          </p:nvPr>
        </p:nvSpPr>
        <p:spPr>
          <a:xfrm>
            <a:off x="1428728" y="1928802"/>
            <a:ext cx="7498080" cy="4800600"/>
          </a:xfrm>
        </p:spPr>
        <p:txBody>
          <a:bodyPr/>
          <a:lstStyle/>
          <a:p>
            <a:pPr>
              <a:buNone/>
            </a:pPr>
            <a:r>
              <a:rPr lang="en-US" altLang="ja-JP" dirty="0" smtClean="0"/>
              <a:t>[Nomura,1997;Qi and Palmieri,1993]</a:t>
            </a:r>
          </a:p>
          <a:p>
            <a:pPr>
              <a:buNone/>
            </a:pPr>
            <a:r>
              <a:rPr kumimoji="1" lang="ja-JP" altLang="en-US" dirty="0" smtClean="0"/>
              <a:t>様々な交叉法の特性を理解する研究</a:t>
            </a:r>
            <a:endParaRPr kumimoji="1" lang="en-US" altLang="ja-JP" dirty="0" smtClean="0"/>
          </a:p>
          <a:p>
            <a:pPr>
              <a:buNone/>
            </a:pPr>
            <a:endParaRPr lang="en-US" altLang="ja-JP" dirty="0" smtClean="0"/>
          </a:p>
          <a:p>
            <a:pPr>
              <a:buNone/>
            </a:pPr>
            <a:endParaRPr lang="en-US" altLang="ja-JP" dirty="0" smtClean="0"/>
          </a:p>
          <a:p>
            <a:pPr>
              <a:buNone/>
            </a:pPr>
            <a:r>
              <a:rPr lang="en-US" altLang="ja-JP" dirty="0" smtClean="0"/>
              <a:t>[Beyer and Deb,2000]</a:t>
            </a:r>
          </a:p>
          <a:p>
            <a:pPr>
              <a:buNone/>
            </a:pPr>
            <a:r>
              <a:rPr lang="ja-JP" altLang="en-US" dirty="0" smtClean="0"/>
              <a:t>異なる交叉法の類似性を発見！</a:t>
            </a:r>
            <a:endParaRPr lang="en-US" altLang="ja-JP" dirty="0" smtClean="0"/>
          </a:p>
          <a:p>
            <a:pPr>
              <a:buNone/>
            </a:pPr>
            <a:endParaRPr kumimoji="1" lang="en-US" altLang="ja-JP"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Crossover</a:t>
            </a:r>
            <a:endParaRPr kumimoji="1" lang="ja-JP" altLang="en-US" dirty="0"/>
          </a:p>
        </p:txBody>
      </p:sp>
      <p:sp>
        <p:nvSpPr>
          <p:cNvPr id="3" name="コンテンツ プレースホルダ 2"/>
          <p:cNvSpPr>
            <a:spLocks noGrp="1"/>
          </p:cNvSpPr>
          <p:nvPr>
            <p:ph idx="1"/>
          </p:nvPr>
        </p:nvSpPr>
        <p:spPr>
          <a:xfrm>
            <a:off x="1142976" y="1447800"/>
            <a:ext cx="7790712" cy="4800600"/>
          </a:xfrm>
        </p:spPr>
        <p:txBody>
          <a:bodyPr>
            <a:normAutofit/>
          </a:bodyPr>
          <a:lstStyle/>
          <a:p>
            <a:pPr>
              <a:buNone/>
            </a:pPr>
            <a:r>
              <a:rPr kumimoji="1" lang="ja-JP" altLang="en-US" sz="2400" dirty="0" smtClean="0"/>
              <a:t>・「交叉」は独立したオペレータではない</a:t>
            </a:r>
            <a:endParaRPr kumimoji="1" lang="en-US" altLang="ja-JP" sz="2400" dirty="0" smtClean="0"/>
          </a:p>
          <a:p>
            <a:pPr>
              <a:buNone/>
            </a:pPr>
            <a:r>
              <a:rPr lang="ja-JP" altLang="en-US" sz="2400" dirty="0" smtClean="0"/>
              <a:t>⇒</a:t>
            </a:r>
            <a:r>
              <a:rPr lang="en-US" altLang="ja-JP" sz="2400" dirty="0" smtClean="0"/>
              <a:t>GA</a:t>
            </a:r>
            <a:r>
              <a:rPr lang="ja-JP" altLang="en-US" sz="2400" dirty="0" smtClean="0"/>
              <a:t>走行時に成功する場合、選択オペレータに依存</a:t>
            </a:r>
            <a:endParaRPr lang="en-US" altLang="ja-JP" sz="2400" dirty="0" smtClean="0"/>
          </a:p>
          <a:p>
            <a:pPr>
              <a:buNone/>
            </a:pPr>
            <a:endParaRPr lang="en-US" altLang="ja-JP" sz="2400" dirty="0" smtClean="0"/>
          </a:p>
          <a:p>
            <a:pPr>
              <a:buNone/>
            </a:pPr>
            <a:r>
              <a:rPr kumimoji="1" lang="ja-JP" altLang="en-US" sz="2400" dirty="0" smtClean="0"/>
              <a:t>　母集団から選ばれた親によって子が生成される</a:t>
            </a:r>
            <a:r>
              <a:rPr kumimoji="1" lang="ja-JP" altLang="en-US" sz="2400" dirty="0" err="1" smtClean="0"/>
              <a:t>こで</a:t>
            </a:r>
            <a:r>
              <a:rPr kumimoji="1" lang="ja-JP" altLang="en-US" sz="2400" dirty="0" smtClean="0"/>
              <a:t>母集団内のいくつかの解が排除される！（淘汰）</a:t>
            </a:r>
            <a:endParaRPr kumimoji="1" lang="en-US" altLang="ja-JP" sz="2400" dirty="0" smtClean="0"/>
          </a:p>
          <a:p>
            <a:pPr>
              <a:buNone/>
            </a:pPr>
            <a:r>
              <a:rPr lang="ja-JP" altLang="en-US" sz="2400" dirty="0" smtClean="0"/>
              <a:t>　</a:t>
            </a:r>
            <a:endParaRPr lang="en-US" altLang="ja-JP" sz="2400" dirty="0" smtClean="0"/>
          </a:p>
          <a:p>
            <a:pPr>
              <a:buNone/>
            </a:pPr>
            <a:r>
              <a:rPr lang="ja-JP" altLang="en-US" sz="2400" dirty="0" smtClean="0"/>
              <a:t>　⇒</a:t>
            </a:r>
            <a:r>
              <a:rPr lang="ja-JP" altLang="en-US" sz="2400" dirty="0" smtClean="0">
                <a:solidFill>
                  <a:srgbClr val="7030A0"/>
                </a:solidFill>
              </a:rPr>
              <a:t>選択オペレータによって個体の多様性が減少</a:t>
            </a:r>
            <a:endParaRPr kumimoji="1" lang="ja-JP" altLang="en-US" sz="2400" dirty="0">
              <a:solidFill>
                <a:srgbClr val="7030A0"/>
              </a:solidFill>
            </a:endParaRPr>
          </a:p>
        </p:txBody>
      </p:sp>
      <p:pic>
        <p:nvPicPr>
          <p:cNvPr id="3074" name="Picture 2"/>
          <p:cNvPicPr>
            <a:picLocks noChangeAspect="1" noChangeArrowheads="1"/>
          </p:cNvPicPr>
          <p:nvPr/>
        </p:nvPicPr>
        <p:blipFill>
          <a:blip r:embed="rId3" cstate="print"/>
          <a:srcRect/>
          <a:stretch>
            <a:fillRect/>
          </a:stretch>
        </p:blipFill>
        <p:spPr bwMode="auto">
          <a:xfrm>
            <a:off x="2288683" y="4572008"/>
            <a:ext cx="5355151" cy="2158368"/>
          </a:xfrm>
          <a:prstGeom prst="rect">
            <a:avLst/>
          </a:prstGeom>
          <a:noFill/>
          <a:ln w="9525">
            <a:noFill/>
            <a:miter lim="800000"/>
            <a:headEnd/>
            <a:tailEnd/>
          </a:ln>
          <a:effectLst/>
        </p:spPr>
      </p:pic>
      <p:sp>
        <p:nvSpPr>
          <p:cNvPr id="6" name="下矢印 5"/>
          <p:cNvSpPr/>
          <p:nvPr/>
        </p:nvSpPr>
        <p:spPr>
          <a:xfrm>
            <a:off x="4429124" y="2500306"/>
            <a:ext cx="1428760"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1142976" y="1357298"/>
            <a:ext cx="7498080" cy="4800600"/>
          </a:xfrm>
        </p:spPr>
        <p:txBody>
          <a:bodyPr>
            <a:normAutofit lnSpcReduction="10000"/>
          </a:bodyPr>
          <a:lstStyle/>
          <a:p>
            <a:r>
              <a:rPr kumimoji="1" lang="ja-JP" altLang="en-US" dirty="0" smtClean="0"/>
              <a:t>個体数の多様性の減少と増進間のバランス</a:t>
            </a:r>
            <a:endParaRPr kumimoji="1" lang="en-US" altLang="ja-JP" dirty="0" smtClean="0"/>
          </a:p>
          <a:p>
            <a:pPr>
              <a:buNone/>
            </a:pPr>
            <a:r>
              <a:rPr lang="ja-JP" altLang="en-US" dirty="0" smtClean="0"/>
              <a:t>　</a:t>
            </a:r>
            <a:endParaRPr lang="en-US" altLang="ja-JP" dirty="0" smtClean="0"/>
          </a:p>
          <a:p>
            <a:pPr>
              <a:buNone/>
            </a:pPr>
            <a:r>
              <a:rPr lang="ja-JP" altLang="en-US" dirty="0" smtClean="0"/>
              <a:t>　⇒</a:t>
            </a:r>
            <a:r>
              <a:rPr lang="en-US" altLang="ja-JP" dirty="0" smtClean="0"/>
              <a:t>GA</a:t>
            </a:r>
            <a:r>
              <a:rPr lang="ja-JP" altLang="en-US" dirty="0" smtClean="0"/>
              <a:t>は適切な検索特性を持つことが</a:t>
            </a:r>
            <a:endParaRPr lang="en-US" altLang="ja-JP" dirty="0" smtClean="0"/>
          </a:p>
          <a:p>
            <a:pPr>
              <a:buNone/>
            </a:pPr>
            <a:r>
              <a:rPr lang="ja-JP" altLang="en-US" dirty="0" smtClean="0"/>
              <a:t>　　できるのではないか！？</a:t>
            </a:r>
            <a:endParaRPr lang="en-US" altLang="ja-JP" dirty="0" smtClean="0"/>
          </a:p>
          <a:p>
            <a:pPr>
              <a:buNone/>
            </a:pPr>
            <a:endParaRPr lang="en-US" altLang="ja-JP" dirty="0" smtClean="0"/>
          </a:p>
          <a:p>
            <a:pPr>
              <a:buNone/>
            </a:pPr>
            <a:r>
              <a:rPr lang="ja-JP" altLang="en-US" dirty="0" smtClean="0"/>
              <a:t>・開発と探究のバランスがそれぞれのオペレータの特性時間から得られるのは重要！</a:t>
            </a:r>
            <a:endParaRPr lang="en-US" altLang="ja-JP"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前提条件の提示</a:t>
            </a:r>
            <a:r>
              <a:rPr kumimoji="1" lang="en-US" altLang="ja-JP" sz="3600" dirty="0" smtClean="0"/>
              <a:t>[Beyer and Deb,2000]</a:t>
            </a:r>
            <a:endParaRPr kumimoji="1" lang="ja-JP" altLang="en-US" dirty="0"/>
          </a:p>
        </p:txBody>
      </p:sp>
      <p:sp>
        <p:nvSpPr>
          <p:cNvPr id="3" name="コンテンツ プレースホルダ 2"/>
          <p:cNvSpPr>
            <a:spLocks noGrp="1"/>
          </p:cNvSpPr>
          <p:nvPr>
            <p:ph idx="1"/>
          </p:nvPr>
        </p:nvSpPr>
        <p:spPr>
          <a:xfrm>
            <a:off x="1142976" y="1447800"/>
            <a:ext cx="7790712" cy="4800600"/>
          </a:xfrm>
        </p:spPr>
        <p:txBody>
          <a:bodyPr>
            <a:normAutofit lnSpcReduction="10000"/>
          </a:bodyPr>
          <a:lstStyle/>
          <a:p>
            <a:r>
              <a:rPr lang="ja-JP" altLang="en-US" dirty="0" smtClean="0"/>
              <a:t>交叉オペレータ</a:t>
            </a:r>
            <a:endParaRPr lang="en-US" altLang="ja-JP" dirty="0" smtClean="0"/>
          </a:p>
          <a:p>
            <a:endParaRPr lang="en-US" altLang="ja-JP" dirty="0" smtClean="0"/>
          </a:p>
          <a:p>
            <a:pPr>
              <a:buNone/>
            </a:pPr>
            <a:r>
              <a:rPr kumimoji="1" lang="ja-JP" altLang="en-US" dirty="0" smtClean="0"/>
              <a:t>１．母平均は変化しない。</a:t>
            </a:r>
            <a:endParaRPr kumimoji="1" lang="en-US" altLang="ja-JP" dirty="0" smtClean="0"/>
          </a:p>
          <a:p>
            <a:pPr>
              <a:buNone/>
            </a:pPr>
            <a:endParaRPr lang="en-US" altLang="ja-JP" dirty="0" smtClean="0"/>
          </a:p>
          <a:p>
            <a:pPr>
              <a:buNone/>
            </a:pPr>
            <a:r>
              <a:rPr kumimoji="1" lang="ja-JP" altLang="en-US" dirty="0" smtClean="0"/>
              <a:t>２．一般的に個体の多様性は増加すべき</a:t>
            </a:r>
            <a:endParaRPr kumimoji="1" lang="en-US" altLang="ja-JP" dirty="0" smtClean="0"/>
          </a:p>
          <a:p>
            <a:pPr>
              <a:buNone/>
            </a:pPr>
            <a:endParaRPr lang="en-US" altLang="ja-JP" dirty="0" smtClean="0"/>
          </a:p>
          <a:p>
            <a:pPr>
              <a:buNone/>
            </a:pPr>
            <a:r>
              <a:rPr kumimoji="1" lang="en-US" altLang="ja-JP" dirty="0" smtClean="0"/>
              <a:t>---</a:t>
            </a:r>
            <a:r>
              <a:rPr kumimoji="1" lang="ja-JP" altLang="en-US" dirty="0" smtClean="0"/>
              <a:t>交叉オペレータができること</a:t>
            </a:r>
            <a:endParaRPr kumimoji="1" lang="en-US" altLang="ja-JP" dirty="0" smtClean="0"/>
          </a:p>
          <a:p>
            <a:pPr>
              <a:buNone/>
            </a:pPr>
            <a:r>
              <a:rPr lang="ja-JP" altLang="en-US" dirty="0" smtClean="0">
                <a:solidFill>
                  <a:srgbClr val="7030A0"/>
                </a:solidFill>
              </a:rPr>
              <a:t>・子の母集団の平均を母集団のものと同じに保持し母分散を変更すること</a:t>
            </a:r>
            <a:endParaRPr kumimoji="1" lang="en-US" altLang="ja-JP" dirty="0" smtClean="0">
              <a:solidFill>
                <a:srgbClr val="7030A0"/>
              </a:solidFill>
            </a:endParaRPr>
          </a:p>
          <a:p>
            <a:pPr>
              <a:buNone/>
            </a:pPr>
            <a:endParaRPr kumimoji="1" lang="en-US" altLang="ja-JP"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000100" y="3571876"/>
            <a:ext cx="8143900" cy="3286124"/>
          </a:xfrm>
          <a:prstGeom prst="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1026" name="Picture 2"/>
          <p:cNvPicPr>
            <a:picLocks noChangeAspect="1" noChangeArrowheads="1"/>
          </p:cNvPicPr>
          <p:nvPr/>
        </p:nvPicPr>
        <p:blipFill>
          <a:blip r:embed="rId3" cstate="print"/>
          <a:srcRect/>
          <a:stretch>
            <a:fillRect/>
          </a:stretch>
        </p:blipFill>
        <p:spPr bwMode="auto">
          <a:xfrm>
            <a:off x="4381500" y="0"/>
            <a:ext cx="4762500" cy="3571875"/>
          </a:xfrm>
          <a:prstGeom prst="rect">
            <a:avLst/>
          </a:prstGeom>
          <a:noFill/>
          <a:ln w="9525">
            <a:noFill/>
            <a:miter lim="800000"/>
            <a:headEnd/>
            <a:tailEnd/>
          </a:ln>
          <a:effectLst/>
        </p:spPr>
      </p:pic>
      <p:sp>
        <p:nvSpPr>
          <p:cNvPr id="2" name="タイトル 1"/>
          <p:cNvSpPr>
            <a:spLocks noGrp="1"/>
          </p:cNvSpPr>
          <p:nvPr>
            <p:ph type="title"/>
          </p:nvPr>
        </p:nvSpPr>
        <p:spPr>
          <a:xfrm>
            <a:off x="4643406" y="3571876"/>
            <a:ext cx="4500594" cy="1143000"/>
          </a:xfrm>
        </p:spPr>
        <p:txBody>
          <a:bodyPr>
            <a:noAutofit/>
          </a:bodyPr>
          <a:lstStyle/>
          <a:p>
            <a:pPr algn="ctr"/>
            <a:r>
              <a:rPr lang="en-US" altLang="ja-JP" sz="7200" dirty="0" smtClean="0"/>
              <a:t>Crossover</a:t>
            </a:r>
            <a:endParaRPr kumimoji="1" lang="ja-JP" altLang="en-US" sz="7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2214546" y="4714884"/>
            <a:ext cx="5472608" cy="1800200"/>
          </a:xfrm>
          <a:prstGeom prst="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4" name="正方形/長方形 3"/>
          <p:cNvSpPr/>
          <p:nvPr/>
        </p:nvSpPr>
        <p:spPr>
          <a:xfrm>
            <a:off x="1285852" y="3643314"/>
            <a:ext cx="7416824" cy="576064"/>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en-US" altLang="ja-JP" dirty="0" smtClean="0"/>
              <a:t>Linear Crossover </a:t>
            </a:r>
            <a:r>
              <a:rPr kumimoji="1" lang="en-US" altLang="ja-JP" sz="2800" dirty="0" smtClean="0"/>
              <a:t>[Wright, 1991]</a:t>
            </a:r>
            <a:endParaRPr kumimoji="1" lang="ja-JP" altLang="en-US" dirty="0"/>
          </a:p>
        </p:txBody>
      </p:sp>
      <p:sp>
        <p:nvSpPr>
          <p:cNvPr id="3" name="コンテンツ プレースホルダ 2"/>
          <p:cNvSpPr>
            <a:spLocks noGrp="1"/>
          </p:cNvSpPr>
          <p:nvPr>
            <p:ph idx="1"/>
          </p:nvPr>
        </p:nvSpPr>
        <p:spPr>
          <a:xfrm>
            <a:off x="1285852" y="3643314"/>
            <a:ext cx="7498080" cy="3000396"/>
          </a:xfrm>
        </p:spPr>
        <p:txBody>
          <a:bodyPr/>
          <a:lstStyle/>
          <a:p>
            <a:pPr algn="ctr">
              <a:buNone/>
            </a:pPr>
            <a:r>
              <a:rPr lang="ja-JP" altLang="en-US" dirty="0" smtClean="0"/>
              <a:t>親１：</a:t>
            </a:r>
            <a:r>
              <a:rPr lang="en-US" altLang="ja-JP" dirty="0" smtClean="0"/>
              <a:t>x</a:t>
            </a:r>
            <a:r>
              <a:rPr lang="en-US" altLang="ja-JP" sz="2400" dirty="0" smtClean="0"/>
              <a:t>i</a:t>
            </a:r>
            <a:r>
              <a:rPr lang="en-US" altLang="ja-JP" dirty="0" smtClean="0"/>
              <a:t>(1,t)</a:t>
            </a:r>
            <a:r>
              <a:rPr lang="ja-JP" altLang="en-US" dirty="0" smtClean="0"/>
              <a:t>　親２：</a:t>
            </a:r>
            <a:r>
              <a:rPr lang="en-US" altLang="ja-JP" dirty="0" smtClean="0"/>
              <a:t>x</a:t>
            </a:r>
            <a:r>
              <a:rPr lang="en-US" altLang="ja-JP" sz="2400" dirty="0" smtClean="0"/>
              <a:t>i</a:t>
            </a:r>
            <a:r>
              <a:rPr lang="en-US" altLang="ja-JP" dirty="0" smtClean="0"/>
              <a:t>(2,t)</a:t>
            </a:r>
            <a:r>
              <a:rPr lang="ja-JP" altLang="en-US" dirty="0" smtClean="0"/>
              <a:t>　　</a:t>
            </a:r>
            <a:r>
              <a:rPr lang="en-US" altLang="ja-JP" dirty="0" smtClean="0"/>
              <a:t>(t</a:t>
            </a:r>
            <a:r>
              <a:rPr lang="ja-JP" altLang="en-US" dirty="0" smtClean="0"/>
              <a:t>：世代</a:t>
            </a:r>
            <a:r>
              <a:rPr lang="en-US" altLang="ja-JP" dirty="0" smtClean="0"/>
              <a:t>)</a:t>
            </a:r>
          </a:p>
          <a:p>
            <a:pPr algn="ctr">
              <a:buNone/>
            </a:pPr>
            <a:r>
              <a:rPr lang="ja-JP" altLang="en-US" dirty="0" smtClean="0"/>
              <a:t>↓</a:t>
            </a:r>
            <a:endParaRPr lang="en-US" altLang="ja-JP" dirty="0" smtClean="0"/>
          </a:p>
          <a:p>
            <a:pPr algn="ctr">
              <a:buNone/>
            </a:pPr>
            <a:r>
              <a:rPr kumimoji="1" lang="ja-JP" altLang="en-US" dirty="0" smtClean="0"/>
              <a:t>子１：</a:t>
            </a:r>
            <a:r>
              <a:rPr kumimoji="1" lang="en-US" altLang="ja-JP" dirty="0" smtClean="0"/>
              <a:t>0.5(</a:t>
            </a:r>
            <a:r>
              <a:rPr lang="en-US" altLang="ja-JP" dirty="0" smtClean="0"/>
              <a:t>x</a:t>
            </a:r>
            <a:r>
              <a:rPr lang="en-US" altLang="ja-JP" sz="2400" dirty="0" smtClean="0"/>
              <a:t>i</a:t>
            </a:r>
            <a:r>
              <a:rPr lang="en-US" altLang="ja-JP" dirty="0" smtClean="0"/>
              <a:t>(1,t) + x</a:t>
            </a:r>
            <a:r>
              <a:rPr lang="en-US" altLang="ja-JP" sz="2400" dirty="0" smtClean="0"/>
              <a:t>i</a:t>
            </a:r>
            <a:r>
              <a:rPr lang="en-US" altLang="ja-JP" dirty="0" smtClean="0"/>
              <a:t>(2,t)</a:t>
            </a:r>
            <a:r>
              <a:rPr kumimoji="1" lang="en-US" altLang="ja-JP" dirty="0" smtClean="0"/>
              <a:t>)</a:t>
            </a:r>
          </a:p>
          <a:p>
            <a:pPr algn="ctr">
              <a:buNone/>
            </a:pPr>
            <a:r>
              <a:rPr lang="ja-JP" altLang="en-US" dirty="0" smtClean="0"/>
              <a:t>子２：</a:t>
            </a:r>
            <a:r>
              <a:rPr lang="en-US" altLang="ja-JP" dirty="0" smtClean="0"/>
              <a:t>(1.5x</a:t>
            </a:r>
            <a:r>
              <a:rPr lang="en-US" altLang="ja-JP" sz="2400" dirty="0" smtClean="0"/>
              <a:t>i</a:t>
            </a:r>
            <a:r>
              <a:rPr lang="en-US" altLang="ja-JP" dirty="0" smtClean="0"/>
              <a:t>(1,t) - 0.5 x</a:t>
            </a:r>
            <a:r>
              <a:rPr lang="en-US" altLang="ja-JP" sz="2400" dirty="0" smtClean="0"/>
              <a:t>i</a:t>
            </a:r>
            <a:r>
              <a:rPr lang="en-US" altLang="ja-JP" dirty="0" smtClean="0"/>
              <a:t>(2,t))</a:t>
            </a:r>
          </a:p>
          <a:p>
            <a:pPr algn="ctr">
              <a:buNone/>
            </a:pPr>
            <a:r>
              <a:rPr kumimoji="1" lang="ja-JP" altLang="en-US" dirty="0" smtClean="0"/>
              <a:t>子</a:t>
            </a:r>
            <a:r>
              <a:rPr lang="ja-JP" altLang="en-US" dirty="0" smtClean="0"/>
              <a:t>３：</a:t>
            </a:r>
            <a:r>
              <a:rPr lang="en-US" altLang="ja-JP" dirty="0" smtClean="0"/>
              <a:t>(-0.5x</a:t>
            </a:r>
            <a:r>
              <a:rPr lang="en-US" altLang="ja-JP" sz="2400" dirty="0" smtClean="0"/>
              <a:t>i</a:t>
            </a:r>
            <a:r>
              <a:rPr lang="en-US" altLang="ja-JP" dirty="0" smtClean="0"/>
              <a:t>(1,t) + 1.5x</a:t>
            </a:r>
            <a:r>
              <a:rPr lang="en-US" altLang="ja-JP" sz="2400" dirty="0" smtClean="0"/>
              <a:t>i</a:t>
            </a:r>
            <a:r>
              <a:rPr lang="en-US" altLang="ja-JP" dirty="0" smtClean="0"/>
              <a:t>(2,t))</a:t>
            </a:r>
            <a:endParaRPr kumimoji="1" lang="en-US" altLang="ja-JP" dirty="0" smtClean="0"/>
          </a:p>
        </p:txBody>
      </p:sp>
      <p:pic>
        <p:nvPicPr>
          <p:cNvPr id="2050" name="Picture 2"/>
          <p:cNvPicPr>
            <a:picLocks noChangeAspect="1" noChangeArrowheads="1"/>
          </p:cNvPicPr>
          <p:nvPr/>
        </p:nvPicPr>
        <p:blipFill>
          <a:blip r:embed="rId3" cstate="print"/>
          <a:srcRect/>
          <a:stretch>
            <a:fillRect/>
          </a:stretch>
        </p:blipFill>
        <p:spPr bwMode="auto">
          <a:xfrm>
            <a:off x="1500166" y="1428736"/>
            <a:ext cx="4643470" cy="1824371"/>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 Naïve Crossover</a:t>
            </a:r>
            <a:endParaRPr kumimoji="1" lang="ja-JP" altLang="en-US" dirty="0"/>
          </a:p>
        </p:txBody>
      </p:sp>
      <p:sp>
        <p:nvSpPr>
          <p:cNvPr id="3" name="コンテンツ プレースホルダ 2"/>
          <p:cNvSpPr>
            <a:spLocks noGrp="1"/>
          </p:cNvSpPr>
          <p:nvPr>
            <p:ph idx="1"/>
          </p:nvPr>
        </p:nvSpPr>
        <p:spPr>
          <a:xfrm>
            <a:off x="1435608" y="1447800"/>
            <a:ext cx="7498080" cy="5410200"/>
          </a:xfrm>
        </p:spPr>
        <p:txBody>
          <a:bodyPr>
            <a:normAutofit/>
          </a:bodyPr>
          <a:lstStyle/>
          <a:p>
            <a:pPr>
              <a:buNone/>
            </a:pPr>
            <a:r>
              <a:rPr lang="ja-JP" altLang="en-US" dirty="0" smtClean="0"/>
              <a:t>・</a:t>
            </a:r>
            <a:r>
              <a:rPr lang="en-US" altLang="ja-JP" dirty="0" smtClean="0"/>
              <a:t>n</a:t>
            </a:r>
            <a:r>
              <a:rPr lang="ja-JP" altLang="en-US" dirty="0" smtClean="0"/>
              <a:t>点（</a:t>
            </a:r>
            <a:r>
              <a:rPr lang="en-US" altLang="ja-JP" dirty="0" smtClean="0"/>
              <a:t>n=1,2,…</a:t>
            </a:r>
            <a:r>
              <a:rPr lang="ja-JP" altLang="en-US" dirty="0" smtClean="0"/>
              <a:t>）交叉</a:t>
            </a:r>
            <a:endParaRPr lang="en-US" altLang="ja-JP" dirty="0" smtClean="0"/>
          </a:p>
          <a:p>
            <a:pPr>
              <a:buNone/>
            </a:pPr>
            <a:r>
              <a:rPr lang="en-US" altLang="ja-JP" sz="2400" dirty="0" smtClean="0"/>
              <a:t>ex</a:t>
            </a:r>
            <a:r>
              <a:rPr lang="ja-JP" altLang="en-US" sz="2400" dirty="0" smtClean="0"/>
              <a:t>）１点交叉</a:t>
            </a:r>
            <a:endParaRPr lang="en-US" altLang="ja-JP" sz="2400" dirty="0" smtClean="0"/>
          </a:p>
          <a:p>
            <a:pPr>
              <a:buNone/>
            </a:pPr>
            <a:endParaRPr lang="en-US" altLang="ja-JP" sz="2400" dirty="0" smtClean="0"/>
          </a:p>
          <a:p>
            <a:pPr>
              <a:buNone/>
            </a:pPr>
            <a:endParaRPr lang="en-US" altLang="ja-JP" sz="2400" dirty="0" smtClean="0"/>
          </a:p>
          <a:p>
            <a:pPr>
              <a:buNone/>
            </a:pPr>
            <a:endParaRPr lang="en-US" altLang="ja-JP" sz="2400" dirty="0" smtClean="0"/>
          </a:p>
          <a:p>
            <a:pPr>
              <a:buNone/>
            </a:pPr>
            <a:endParaRPr lang="en-US" altLang="ja-JP" sz="2400" dirty="0" smtClean="0"/>
          </a:p>
          <a:p>
            <a:pPr>
              <a:buNone/>
            </a:pPr>
            <a:endParaRPr lang="en-US" altLang="ja-JP" sz="2400" dirty="0" smtClean="0"/>
          </a:p>
          <a:p>
            <a:pPr>
              <a:buNone/>
            </a:pPr>
            <a:endParaRPr lang="en-US" altLang="ja-JP" sz="2400" dirty="0" smtClean="0"/>
          </a:p>
          <a:p>
            <a:pPr>
              <a:buNone/>
            </a:pPr>
            <a:r>
              <a:rPr lang="ja-JP" altLang="en-US" sz="2400" dirty="0" smtClean="0">
                <a:solidFill>
                  <a:srgbClr val="0070C0"/>
                </a:solidFill>
              </a:rPr>
              <a:t>＜問題点＞</a:t>
            </a:r>
            <a:endParaRPr lang="en-US" altLang="ja-JP" sz="2400" dirty="0" smtClean="0">
              <a:solidFill>
                <a:srgbClr val="0070C0"/>
              </a:solidFill>
            </a:endParaRPr>
          </a:p>
          <a:p>
            <a:pPr>
              <a:buNone/>
            </a:pPr>
            <a:r>
              <a:rPr lang="ja-JP" altLang="en-US" sz="2400" dirty="0" smtClean="0"/>
              <a:t>・</a:t>
            </a:r>
            <a:r>
              <a:rPr lang="en-US" altLang="ja-JP" sz="2400" dirty="0" smtClean="0"/>
              <a:t>GA</a:t>
            </a:r>
            <a:r>
              <a:rPr lang="ja-JP" altLang="en-US" sz="2400" dirty="0" smtClean="0"/>
              <a:t>における最適解の検索パワーに欠ける</a:t>
            </a:r>
            <a:endParaRPr lang="en-US" altLang="ja-JP" sz="2400" dirty="0" smtClean="0"/>
          </a:p>
          <a:p>
            <a:pPr>
              <a:buNone/>
            </a:pPr>
            <a:r>
              <a:rPr lang="ja-JP" altLang="en-US" sz="2400" dirty="0" smtClean="0"/>
              <a:t>⇒突然変異に頼らなければ・・・</a:t>
            </a:r>
            <a:endParaRPr lang="en-US" altLang="ja-JP" sz="2400" dirty="0" smtClean="0"/>
          </a:p>
        </p:txBody>
      </p:sp>
      <p:grpSp>
        <p:nvGrpSpPr>
          <p:cNvPr id="19" name="グループ化 18"/>
          <p:cNvGrpSpPr/>
          <p:nvPr/>
        </p:nvGrpSpPr>
        <p:grpSpPr>
          <a:xfrm>
            <a:off x="1142976" y="2643182"/>
            <a:ext cx="7781732" cy="2000264"/>
            <a:chOff x="1147986" y="2285992"/>
            <a:chExt cx="7781732" cy="2000264"/>
          </a:xfrm>
        </p:grpSpPr>
        <p:pic>
          <p:nvPicPr>
            <p:cNvPr id="3077" name="Picture 5"/>
            <p:cNvPicPr>
              <a:picLocks noChangeAspect="1" noChangeArrowheads="1"/>
            </p:cNvPicPr>
            <p:nvPr/>
          </p:nvPicPr>
          <p:blipFill>
            <a:blip r:embed="rId3" cstate="print"/>
            <a:srcRect/>
            <a:stretch>
              <a:fillRect/>
            </a:stretch>
          </p:blipFill>
          <p:spPr bwMode="auto">
            <a:xfrm>
              <a:off x="1147987" y="2285992"/>
              <a:ext cx="7781731" cy="200026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1" name="正方形/長方形 10"/>
            <p:cNvSpPr/>
            <p:nvPr/>
          </p:nvSpPr>
          <p:spPr>
            <a:xfrm>
              <a:off x="7286644" y="3857628"/>
              <a:ext cx="1428760" cy="428628"/>
            </a:xfrm>
            <a:prstGeom prst="rect">
              <a:avLst/>
            </a:prstGeom>
            <a:solidFill>
              <a:srgbClr val="FFFF00">
                <a:alpha val="40000"/>
              </a:srgb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正方形/長方形 13"/>
            <p:cNvSpPr/>
            <p:nvPr/>
          </p:nvSpPr>
          <p:spPr>
            <a:xfrm>
              <a:off x="7286644" y="3357562"/>
              <a:ext cx="1428760" cy="428628"/>
            </a:xfrm>
            <a:prstGeom prst="rect">
              <a:avLst/>
            </a:prstGeom>
            <a:solidFill>
              <a:srgbClr val="FF3300">
                <a:alpha val="40000"/>
              </a:srgb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5" name="正方形/長方形 14"/>
            <p:cNvSpPr/>
            <p:nvPr/>
          </p:nvSpPr>
          <p:spPr>
            <a:xfrm>
              <a:off x="7286644" y="2857496"/>
              <a:ext cx="1428760" cy="428628"/>
            </a:xfrm>
            <a:prstGeom prst="rect">
              <a:avLst/>
            </a:prstGeom>
            <a:solidFill>
              <a:srgbClr val="FF3300">
                <a:alpha val="40000"/>
              </a:srgb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6" name="正方形/長方形 15"/>
            <p:cNvSpPr/>
            <p:nvPr/>
          </p:nvSpPr>
          <p:spPr>
            <a:xfrm>
              <a:off x="7286644" y="2357430"/>
              <a:ext cx="1428760" cy="428628"/>
            </a:xfrm>
            <a:prstGeom prst="rect">
              <a:avLst/>
            </a:prstGeom>
            <a:solidFill>
              <a:srgbClr val="FFFF00">
                <a:alpha val="40000"/>
              </a:srgb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8" name="直線コネクタ 17"/>
            <p:cNvCxnSpPr>
              <a:stCxn id="3077" idx="1"/>
              <a:endCxn id="3077" idx="3"/>
            </p:cNvCxnSpPr>
            <p:nvPr/>
          </p:nvCxnSpPr>
          <p:spPr>
            <a:xfrm rot="10800000" flipH="1">
              <a:off x="1147986" y="3286124"/>
              <a:ext cx="7781731" cy="1588"/>
            </a:xfrm>
            <a:prstGeom prst="line">
              <a:avLst/>
            </a:prstGeom>
          </p:spPr>
          <p:style>
            <a:lnRef idx="1">
              <a:schemeClr val="dk1"/>
            </a:lnRef>
            <a:fillRef idx="0">
              <a:schemeClr val="dk1"/>
            </a:fillRef>
            <a:effectRef idx="0">
              <a:schemeClr val="dk1"/>
            </a:effectRef>
            <a:fontRef idx="minor">
              <a:schemeClr val="tx1"/>
            </a:fontRef>
          </p:style>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500166" y="4500570"/>
            <a:ext cx="4214842" cy="714380"/>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a:bodyPr>
          <a:lstStyle/>
          <a:p>
            <a:r>
              <a:rPr kumimoji="1" lang="en-US" altLang="ja-JP" dirty="0" smtClean="0"/>
              <a:t>Blend Crossover and Its Variants</a:t>
            </a:r>
            <a:endParaRPr kumimoji="1" lang="ja-JP" altLang="en-US" dirty="0"/>
          </a:p>
        </p:txBody>
      </p:sp>
      <p:sp>
        <p:nvSpPr>
          <p:cNvPr id="3" name="コンテンツ プレースホルダ 2"/>
          <p:cNvSpPr>
            <a:spLocks noGrp="1"/>
          </p:cNvSpPr>
          <p:nvPr>
            <p:ph idx="1"/>
          </p:nvPr>
        </p:nvSpPr>
        <p:spPr>
          <a:xfrm>
            <a:off x="1357290" y="1714488"/>
            <a:ext cx="7498080" cy="4800600"/>
          </a:xfrm>
        </p:spPr>
        <p:txBody>
          <a:bodyPr/>
          <a:lstStyle/>
          <a:p>
            <a:pPr>
              <a:buNone/>
            </a:pPr>
            <a:r>
              <a:rPr kumimoji="1" lang="en-US" altLang="ja-JP" dirty="0" smtClean="0"/>
              <a:t>[Goldberg,1991]</a:t>
            </a:r>
          </a:p>
          <a:p>
            <a:pPr>
              <a:buNone/>
            </a:pPr>
            <a:r>
              <a:rPr lang="ja-JP" altLang="en-US" dirty="0" smtClean="0"/>
              <a:t>・仮想アルファベットの概念</a:t>
            </a:r>
            <a:endParaRPr lang="en-US" altLang="ja-JP" dirty="0" smtClean="0"/>
          </a:p>
          <a:p>
            <a:pPr>
              <a:buNone/>
            </a:pPr>
            <a:endParaRPr lang="en-US" altLang="ja-JP" dirty="0" smtClean="0"/>
          </a:p>
          <a:p>
            <a:pPr>
              <a:buNone/>
            </a:pPr>
            <a:r>
              <a:rPr lang="en-US" altLang="ja-JP" dirty="0" smtClean="0"/>
              <a:t>[</a:t>
            </a:r>
            <a:r>
              <a:rPr lang="en-US" altLang="ja-JP" dirty="0" err="1" smtClean="0"/>
              <a:t>Eshelman</a:t>
            </a:r>
            <a:r>
              <a:rPr lang="en-US" altLang="ja-JP" dirty="0" smtClean="0"/>
              <a:t> and Schaffer,1993]</a:t>
            </a:r>
          </a:p>
          <a:p>
            <a:pPr>
              <a:buNone/>
            </a:pPr>
            <a:r>
              <a:rPr lang="ja-JP" altLang="en-US" dirty="0" smtClean="0"/>
              <a:t>・間隔概要の概念</a:t>
            </a:r>
            <a:endParaRPr lang="en-US" altLang="ja-JP" dirty="0" smtClean="0"/>
          </a:p>
          <a:p>
            <a:pPr>
              <a:buNone/>
            </a:pPr>
            <a:r>
              <a:rPr lang="ja-JP" altLang="en-US" dirty="0" smtClean="0"/>
              <a:t>・混合交叉（</a:t>
            </a:r>
            <a:r>
              <a:rPr lang="en-US" altLang="ja-JP" dirty="0" smtClean="0"/>
              <a:t>BLX-α</a:t>
            </a:r>
            <a:r>
              <a:rPr lang="ja-JP" altLang="en-US" dirty="0" smtClean="0"/>
              <a:t>）</a:t>
            </a:r>
            <a:endParaRPr lang="en-US" altLang="ja-JP"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71414"/>
            <a:ext cx="7498080" cy="1143000"/>
          </a:xfrm>
        </p:spPr>
        <p:txBody>
          <a:bodyPr/>
          <a:lstStyle/>
          <a:p>
            <a:r>
              <a:rPr kumimoji="1" lang="en-US" altLang="ja-JP" dirty="0" smtClean="0"/>
              <a:t>BLX-α</a:t>
            </a:r>
            <a:endParaRPr kumimoji="1" lang="ja-JP" altLang="en-US" dirty="0"/>
          </a:p>
        </p:txBody>
      </p:sp>
      <p:sp>
        <p:nvSpPr>
          <p:cNvPr id="3" name="コンテンツ プレースホルダ 2"/>
          <p:cNvSpPr>
            <a:spLocks noGrp="1"/>
          </p:cNvSpPr>
          <p:nvPr>
            <p:ph idx="1"/>
          </p:nvPr>
        </p:nvSpPr>
        <p:spPr>
          <a:xfrm>
            <a:off x="1357290" y="3357562"/>
            <a:ext cx="7498080" cy="3500438"/>
          </a:xfrm>
        </p:spPr>
        <p:txBody>
          <a:bodyPr>
            <a:normAutofit/>
          </a:bodyPr>
          <a:lstStyle/>
          <a:p>
            <a:pPr>
              <a:buNone/>
            </a:pPr>
            <a:r>
              <a:rPr lang="ja-JP" altLang="en-US" sz="2000" dirty="0" smtClean="0"/>
              <a:t>⇒　指定範囲の中からランダム的に解選択</a:t>
            </a:r>
            <a:endParaRPr lang="en-US" altLang="ja-JP" sz="2000" dirty="0" smtClean="0"/>
          </a:p>
          <a:p>
            <a:pPr>
              <a:buNone/>
            </a:pPr>
            <a:r>
              <a:rPr lang="ja-JP" altLang="en-US" sz="2000" dirty="0" smtClean="0"/>
              <a:t>＜生成される子＞</a:t>
            </a:r>
            <a:endParaRPr lang="en-US" altLang="ja-JP" sz="2000" dirty="0" smtClean="0"/>
          </a:p>
          <a:p>
            <a:pPr>
              <a:buNone/>
            </a:pPr>
            <a:r>
              <a:rPr lang="ja-JP" altLang="en-US" sz="2400" dirty="0" smtClean="0"/>
              <a:t>①</a:t>
            </a:r>
            <a:endParaRPr lang="en-US" altLang="ja-JP" sz="2400" dirty="0" smtClean="0"/>
          </a:p>
          <a:p>
            <a:pPr>
              <a:buNone/>
            </a:pPr>
            <a:endParaRPr lang="en-US" altLang="ja-JP" sz="2400" dirty="0" smtClean="0"/>
          </a:p>
          <a:p>
            <a:pPr>
              <a:buNone/>
            </a:pPr>
            <a:endParaRPr lang="en-US" altLang="ja-JP" sz="2400" dirty="0" smtClean="0"/>
          </a:p>
          <a:p>
            <a:pPr>
              <a:buNone/>
            </a:pPr>
            <a:r>
              <a:rPr lang="ja-JP" altLang="en-US" sz="2400" dirty="0" smtClean="0"/>
              <a:t>② </a:t>
            </a:r>
            <a:r>
              <a:rPr lang="en-US" altLang="ja-JP" sz="2400" dirty="0" smtClean="0"/>
              <a:t>range(x</a:t>
            </a:r>
            <a:r>
              <a:rPr lang="en-US" altLang="ja-JP" sz="1800" dirty="0" smtClean="0"/>
              <a:t>i</a:t>
            </a:r>
            <a:r>
              <a:rPr lang="en-US" altLang="ja-JP" sz="2400" dirty="0" smtClean="0"/>
              <a:t>(2,t),  x</a:t>
            </a:r>
            <a:r>
              <a:rPr lang="en-US" altLang="ja-JP" sz="1800" dirty="0" smtClean="0"/>
              <a:t>i</a:t>
            </a:r>
            <a:r>
              <a:rPr lang="en-US" altLang="ja-JP" sz="2400" dirty="0" smtClean="0"/>
              <a:t>(1,t))</a:t>
            </a:r>
            <a:r>
              <a:rPr lang="ja-JP" altLang="en-US" sz="2400" dirty="0" smtClean="0"/>
              <a:t>からランダムに生成</a:t>
            </a:r>
            <a:endParaRPr lang="en-US" altLang="ja-JP" sz="2400" dirty="0" smtClean="0"/>
          </a:p>
          <a:p>
            <a:pPr>
              <a:buNone/>
            </a:pPr>
            <a:r>
              <a:rPr lang="ja-JP" altLang="en-US" sz="2400" dirty="0" smtClean="0"/>
              <a:t>　   </a:t>
            </a:r>
            <a:r>
              <a:rPr lang="en-US" altLang="ja-JP" sz="2000" dirty="0" smtClean="0"/>
              <a:t>(</a:t>
            </a:r>
            <a:r>
              <a:rPr lang="ja-JP" altLang="en-US" sz="2000" dirty="0" smtClean="0"/>
              <a:t>条件：</a:t>
            </a:r>
            <a:r>
              <a:rPr lang="en-US" altLang="ja-JP" sz="2000" dirty="0" smtClean="0"/>
              <a:t>α=0)</a:t>
            </a:r>
            <a:endParaRPr lang="en-US" altLang="ja-JP" sz="2400" dirty="0" smtClean="0"/>
          </a:p>
          <a:p>
            <a:pPr>
              <a:buNone/>
            </a:pPr>
            <a:r>
              <a:rPr lang="ja-JP" altLang="en-US" sz="2400" dirty="0" smtClean="0"/>
              <a:t>　　</a:t>
            </a:r>
            <a:endParaRPr lang="en-US" altLang="ja-JP" sz="2000" dirty="0" smtClean="0"/>
          </a:p>
          <a:p>
            <a:pPr>
              <a:buNone/>
            </a:pPr>
            <a:endParaRPr lang="en-US" altLang="ja-JP" sz="2400" dirty="0" smtClean="0"/>
          </a:p>
          <a:p>
            <a:pPr>
              <a:buNone/>
            </a:pPr>
            <a:endParaRPr lang="en-US" altLang="ja-JP" sz="2400" dirty="0" smtClean="0"/>
          </a:p>
        </p:txBody>
      </p:sp>
      <p:pic>
        <p:nvPicPr>
          <p:cNvPr id="4099" name="Picture 3"/>
          <p:cNvPicPr>
            <a:picLocks noChangeAspect="1" noChangeArrowheads="1"/>
          </p:cNvPicPr>
          <p:nvPr/>
        </p:nvPicPr>
        <p:blipFill>
          <a:blip r:embed="rId3" cstate="print"/>
          <a:srcRect/>
          <a:stretch>
            <a:fillRect/>
          </a:stretch>
        </p:blipFill>
        <p:spPr bwMode="auto">
          <a:xfrm>
            <a:off x="1785918" y="1285860"/>
            <a:ext cx="6286544" cy="19288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8" name="正方形/長方形 17"/>
          <p:cNvSpPr/>
          <p:nvPr/>
        </p:nvSpPr>
        <p:spPr>
          <a:xfrm>
            <a:off x="3428992" y="571480"/>
            <a:ext cx="5715008" cy="400110"/>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pPr>
              <a:buNone/>
            </a:pPr>
            <a:r>
              <a:rPr lang="en-US" altLang="ja-JP" sz="2000" dirty="0" smtClean="0"/>
              <a:t>range[x</a:t>
            </a:r>
            <a:r>
              <a:rPr lang="en-US" altLang="ja-JP" sz="1600" dirty="0" smtClean="0"/>
              <a:t>i</a:t>
            </a:r>
            <a:r>
              <a:rPr lang="en-US" altLang="ja-JP" sz="2000" dirty="0" smtClean="0"/>
              <a:t>(1,t)-α(x</a:t>
            </a:r>
            <a:r>
              <a:rPr lang="en-US" altLang="ja-JP" sz="1600" dirty="0" smtClean="0"/>
              <a:t>i</a:t>
            </a:r>
            <a:r>
              <a:rPr lang="en-US" altLang="ja-JP" sz="2000" dirty="0" smtClean="0"/>
              <a:t>(2,t)-x</a:t>
            </a:r>
            <a:r>
              <a:rPr lang="en-US" altLang="ja-JP" sz="1600" dirty="0" smtClean="0"/>
              <a:t>i</a:t>
            </a:r>
            <a:r>
              <a:rPr lang="en-US" altLang="ja-JP" sz="2000" dirty="0" smtClean="0"/>
              <a:t>(1,t)), x</a:t>
            </a:r>
            <a:r>
              <a:rPr lang="en-US" altLang="ja-JP" sz="1600" dirty="0" smtClean="0"/>
              <a:t>i</a:t>
            </a:r>
            <a:r>
              <a:rPr lang="en-US" altLang="ja-JP" sz="2000" dirty="0" smtClean="0"/>
              <a:t>(2,t)+α(x</a:t>
            </a:r>
            <a:r>
              <a:rPr lang="en-US" altLang="ja-JP" sz="1600" dirty="0" smtClean="0"/>
              <a:t>i</a:t>
            </a:r>
            <a:r>
              <a:rPr lang="en-US" altLang="ja-JP" sz="2000" dirty="0" smtClean="0"/>
              <a:t>(2,t)-x</a:t>
            </a:r>
            <a:r>
              <a:rPr lang="en-US" altLang="ja-JP" sz="1600" dirty="0" smtClean="0"/>
              <a:t>i</a:t>
            </a:r>
            <a:r>
              <a:rPr lang="en-US" altLang="ja-JP" sz="2000" dirty="0" smtClean="0"/>
              <a:t>(1,t))]</a:t>
            </a:r>
          </a:p>
        </p:txBody>
      </p:sp>
      <p:cxnSp>
        <p:nvCxnSpPr>
          <p:cNvPr id="20" name="直線矢印コネクタ 19"/>
          <p:cNvCxnSpPr/>
          <p:nvPr/>
        </p:nvCxnSpPr>
        <p:spPr>
          <a:xfrm rot="5400000">
            <a:off x="4878420" y="1163651"/>
            <a:ext cx="386500" cy="793"/>
          </a:xfrm>
          <a:prstGeom prst="straightConnector1">
            <a:avLst/>
          </a:prstGeom>
          <a:ln w="38100">
            <a:tailEnd type="arrow"/>
          </a:ln>
        </p:spPr>
        <p:style>
          <a:lnRef idx="2">
            <a:schemeClr val="accent2"/>
          </a:lnRef>
          <a:fillRef idx="1">
            <a:schemeClr val="lt1"/>
          </a:fillRef>
          <a:effectRef idx="0">
            <a:schemeClr val="accent2"/>
          </a:effectRef>
          <a:fontRef idx="minor">
            <a:schemeClr val="dk1"/>
          </a:fontRef>
        </p:style>
      </p:cxnSp>
      <p:pic>
        <p:nvPicPr>
          <p:cNvPr id="4100" name="Picture 4"/>
          <p:cNvPicPr>
            <a:picLocks noChangeAspect="1" noChangeArrowheads="1"/>
          </p:cNvPicPr>
          <p:nvPr/>
        </p:nvPicPr>
        <p:blipFill>
          <a:blip r:embed="rId4" cstate="print"/>
          <a:srcRect/>
          <a:stretch>
            <a:fillRect/>
          </a:stretch>
        </p:blipFill>
        <p:spPr bwMode="auto">
          <a:xfrm>
            <a:off x="2000232" y="4171898"/>
            <a:ext cx="4164565" cy="625479"/>
          </a:xfrm>
          <a:prstGeom prst="rect">
            <a:avLst/>
          </a:prstGeom>
          <a:ln w="28575" cap="sq">
            <a:solidFill>
              <a:schemeClr val="accent4">
                <a:lumMod val="75000"/>
              </a:schemeClr>
            </a:solidFill>
            <a:prstDash val="solid"/>
            <a:miter lim="800000"/>
          </a:ln>
          <a:effectLst/>
        </p:spPr>
      </p:pic>
      <p:sp>
        <p:nvSpPr>
          <p:cNvPr id="33" name="テキスト ボックス 32"/>
          <p:cNvSpPr txBox="1"/>
          <p:nvPr/>
        </p:nvSpPr>
        <p:spPr>
          <a:xfrm>
            <a:off x="1928794" y="4886278"/>
            <a:ext cx="6643734" cy="400110"/>
          </a:xfrm>
          <a:prstGeom prst="rect">
            <a:avLst/>
          </a:prstGeom>
          <a:noFill/>
        </p:spPr>
        <p:txBody>
          <a:bodyPr wrap="square" rtlCol="0">
            <a:spAutoFit/>
          </a:bodyPr>
          <a:lstStyle/>
          <a:p>
            <a:r>
              <a:rPr kumimoji="1" lang="en-US" altLang="ja-JP" sz="2000" dirty="0" smtClean="0"/>
              <a:t>( </a:t>
            </a:r>
            <a:r>
              <a:rPr kumimoji="1" lang="ja-JP" altLang="en-US" sz="2000" dirty="0" smtClean="0"/>
              <a:t>条件：</a:t>
            </a:r>
            <a:r>
              <a:rPr kumimoji="1" lang="en-US" altLang="ja-JP" sz="2000" dirty="0" smtClean="0"/>
              <a:t> </a:t>
            </a:r>
            <a:r>
              <a:rPr kumimoji="1" lang="en-US" altLang="ja-JP" sz="2000" dirty="0" err="1" smtClean="0"/>
              <a:t>γ</a:t>
            </a:r>
            <a:r>
              <a:rPr kumimoji="1" lang="en-US" altLang="ja-JP" sz="1600" dirty="0" err="1" smtClean="0"/>
              <a:t>i</a:t>
            </a:r>
            <a:r>
              <a:rPr kumimoji="1" lang="en-US" altLang="ja-JP" sz="2000" dirty="0" smtClean="0"/>
              <a:t>=(1+2α)</a:t>
            </a:r>
            <a:r>
              <a:rPr kumimoji="1" lang="en-US" altLang="ja-JP" sz="2000" dirty="0" err="1" smtClean="0"/>
              <a:t>u</a:t>
            </a:r>
            <a:r>
              <a:rPr kumimoji="1" lang="en-US" altLang="ja-JP" sz="1600" dirty="0" err="1" smtClean="0"/>
              <a:t>i</a:t>
            </a:r>
            <a:r>
              <a:rPr kumimoji="1" lang="en-US" altLang="ja-JP" sz="2000" dirty="0" smtClean="0"/>
              <a:t>-α ,   0</a:t>
            </a:r>
            <a:r>
              <a:rPr lang="ja-JP" altLang="en-US" sz="2000" dirty="0" smtClean="0"/>
              <a:t>≤</a:t>
            </a:r>
            <a:r>
              <a:rPr lang="en-US" altLang="ja-JP" sz="2000" dirty="0" err="1" smtClean="0"/>
              <a:t>u</a:t>
            </a:r>
            <a:r>
              <a:rPr lang="en-US" altLang="ja-JP" sz="1600" dirty="0" err="1" smtClean="0"/>
              <a:t>i</a:t>
            </a:r>
            <a:r>
              <a:rPr lang="en-US" altLang="ja-JP" sz="2000" dirty="0" smtClean="0"/>
              <a:t>(random number)</a:t>
            </a:r>
            <a:r>
              <a:rPr lang="ja-JP" altLang="en-US" sz="2000" dirty="0" smtClean="0"/>
              <a:t>≤</a:t>
            </a:r>
            <a:r>
              <a:rPr lang="en-US" altLang="ja-JP" sz="2000" dirty="0" smtClean="0"/>
              <a:t>1 ,  α</a:t>
            </a:r>
            <a:r>
              <a:rPr lang="ja-JP" altLang="en-US" sz="2000" dirty="0" smtClean="0"/>
              <a:t>≠</a:t>
            </a:r>
            <a:r>
              <a:rPr lang="en-US" altLang="ja-JP" sz="2000" dirty="0" smtClean="0"/>
              <a:t>0 )</a:t>
            </a:r>
            <a:r>
              <a:rPr kumimoji="1" lang="en-US" altLang="ja-JP" sz="2000" dirty="0" smtClean="0"/>
              <a:t>    </a:t>
            </a:r>
            <a:r>
              <a:rPr kumimoji="1" lang="ja-JP" altLang="en-US" sz="2000" dirty="0" smtClean="0"/>
              <a:t>　</a:t>
            </a:r>
            <a:endParaRPr kumimoji="1" lang="ja-JP" altLang="en-US" sz="2000" dirty="0"/>
          </a:p>
        </p:txBody>
      </p:sp>
      <p:sp>
        <p:nvSpPr>
          <p:cNvPr id="34" name="テキスト ボックス 33"/>
          <p:cNvSpPr txBox="1"/>
          <p:nvPr/>
        </p:nvSpPr>
        <p:spPr>
          <a:xfrm>
            <a:off x="4000496" y="6072206"/>
            <a:ext cx="4929254" cy="58477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ja-JP" altLang="en-US" sz="3200" dirty="0" smtClean="0"/>
              <a:t>最適</a:t>
            </a:r>
            <a:r>
              <a:rPr kumimoji="1" lang="en-US" altLang="ja-JP" sz="3200" dirty="0" smtClean="0"/>
              <a:t>α(</a:t>
            </a:r>
            <a:r>
              <a:rPr kumimoji="1" lang="ja-JP" altLang="en-US" sz="3200" dirty="0" smtClean="0"/>
              <a:t>調査結果</a:t>
            </a:r>
            <a:r>
              <a:rPr kumimoji="1" lang="en-US" altLang="ja-JP" sz="3200" dirty="0" smtClean="0"/>
              <a:t>)</a:t>
            </a:r>
            <a:r>
              <a:rPr kumimoji="1" lang="ja-JP" altLang="en-US" sz="3200" dirty="0" smtClean="0"/>
              <a:t>：</a:t>
            </a:r>
            <a:r>
              <a:rPr kumimoji="1" lang="en-US" altLang="ja-JP" sz="3200" dirty="0" smtClean="0"/>
              <a:t>BLX-</a:t>
            </a:r>
            <a:r>
              <a:rPr kumimoji="1" lang="en-US" altLang="ja-JP" sz="3200" dirty="0" smtClean="0">
                <a:solidFill>
                  <a:srgbClr val="0070C0"/>
                </a:solidFill>
              </a:rPr>
              <a:t>0.5</a:t>
            </a:r>
            <a:endParaRPr kumimoji="1" lang="ja-JP" alt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BLX-α</a:t>
            </a:r>
            <a:r>
              <a:rPr kumimoji="1" lang="ja-JP" altLang="en-US" dirty="0" smtClean="0"/>
              <a:t>の特徴</a:t>
            </a:r>
            <a:endParaRPr kumimoji="1" lang="ja-JP" altLang="en-US" dirty="0"/>
          </a:p>
        </p:txBody>
      </p:sp>
      <p:sp>
        <p:nvSpPr>
          <p:cNvPr id="3" name="コンテンツ プレースホルダ 2"/>
          <p:cNvSpPr>
            <a:spLocks noGrp="1"/>
          </p:cNvSpPr>
          <p:nvPr>
            <p:ph idx="1"/>
          </p:nvPr>
        </p:nvSpPr>
        <p:spPr>
          <a:xfrm>
            <a:off x="928662" y="1285860"/>
            <a:ext cx="8215338" cy="5357850"/>
          </a:xfrm>
        </p:spPr>
        <p:txBody>
          <a:bodyPr>
            <a:normAutofit lnSpcReduction="10000"/>
          </a:bodyPr>
          <a:lstStyle/>
          <a:p>
            <a:pPr>
              <a:buNone/>
            </a:pPr>
            <a:r>
              <a:rPr lang="ja-JP" altLang="en-US" sz="2800" dirty="0" smtClean="0"/>
              <a:t>・親同士の違いが小さい</a:t>
            </a:r>
            <a:endParaRPr lang="en-US" altLang="ja-JP" sz="2800" dirty="0" smtClean="0"/>
          </a:p>
          <a:p>
            <a:pPr>
              <a:buNone/>
            </a:pPr>
            <a:r>
              <a:rPr lang="ja-JP" altLang="en-US" sz="2800" dirty="0" smtClean="0"/>
              <a:t>　⇔親と子の違いも小さい（逆も同様）</a:t>
            </a:r>
            <a:endParaRPr lang="en-US" altLang="ja-JP" sz="2800" dirty="0" smtClean="0"/>
          </a:p>
          <a:p>
            <a:pPr>
              <a:buNone/>
            </a:pPr>
            <a:endParaRPr lang="en-US" altLang="ja-JP" sz="2800" dirty="0" smtClean="0"/>
          </a:p>
          <a:p>
            <a:pPr>
              <a:buNone/>
            </a:pPr>
            <a:endParaRPr lang="en-US" altLang="ja-JP" sz="2800" dirty="0" smtClean="0"/>
          </a:p>
          <a:p>
            <a:pPr>
              <a:buNone/>
            </a:pPr>
            <a:r>
              <a:rPr lang="ja-JP" altLang="en-US" sz="2800" dirty="0" smtClean="0">
                <a:solidFill>
                  <a:srgbClr val="0070C0"/>
                </a:solidFill>
              </a:rPr>
              <a:t>親母集団の多様性大</a:t>
            </a:r>
            <a:r>
              <a:rPr lang="en-US" altLang="ja-JP" sz="2800" dirty="0" smtClean="0">
                <a:solidFill>
                  <a:srgbClr val="0070C0"/>
                </a:solidFill>
              </a:rPr>
              <a:t>(</a:t>
            </a:r>
            <a:r>
              <a:rPr lang="ja-JP" altLang="en-US" sz="2800" dirty="0" smtClean="0">
                <a:solidFill>
                  <a:srgbClr val="0070C0"/>
                </a:solidFill>
              </a:rPr>
              <a:t>小</a:t>
            </a:r>
            <a:r>
              <a:rPr lang="en-US" altLang="ja-JP" sz="2800" dirty="0" smtClean="0">
                <a:solidFill>
                  <a:srgbClr val="0070C0"/>
                </a:solidFill>
              </a:rPr>
              <a:t>)</a:t>
            </a:r>
            <a:r>
              <a:rPr lang="ja-JP" altLang="en-US" sz="2800" dirty="0" smtClean="0">
                <a:solidFill>
                  <a:srgbClr val="0070C0"/>
                </a:solidFill>
              </a:rPr>
              <a:t>≒子母集団の多様性大</a:t>
            </a:r>
            <a:r>
              <a:rPr lang="en-US" altLang="ja-JP" sz="2800" dirty="0" smtClean="0">
                <a:solidFill>
                  <a:srgbClr val="0070C0"/>
                </a:solidFill>
              </a:rPr>
              <a:t>(</a:t>
            </a:r>
            <a:r>
              <a:rPr lang="ja-JP" altLang="en-US" sz="2800" dirty="0" smtClean="0">
                <a:solidFill>
                  <a:srgbClr val="0070C0"/>
                </a:solidFill>
              </a:rPr>
              <a:t>小</a:t>
            </a:r>
            <a:r>
              <a:rPr lang="en-US" altLang="ja-JP" sz="2800" dirty="0" smtClean="0">
                <a:solidFill>
                  <a:srgbClr val="0070C0"/>
                </a:solidFill>
              </a:rPr>
              <a:t>)</a:t>
            </a:r>
          </a:p>
          <a:p>
            <a:pPr>
              <a:buNone/>
            </a:pPr>
            <a:endParaRPr lang="en-US" altLang="ja-JP" sz="2800" dirty="0" smtClean="0">
              <a:solidFill>
                <a:srgbClr val="0070C0"/>
              </a:solidFill>
            </a:endParaRPr>
          </a:p>
          <a:p>
            <a:pPr>
              <a:buNone/>
            </a:pPr>
            <a:r>
              <a:rPr lang="ja-JP" altLang="en-US" sz="2800" dirty="0" smtClean="0"/>
              <a:t>＜検索スペース内の母集団の配置＞</a:t>
            </a:r>
            <a:endParaRPr lang="en-US" altLang="ja-JP" sz="2800" dirty="0" smtClean="0"/>
          </a:p>
          <a:p>
            <a:pPr>
              <a:buNone/>
            </a:pPr>
            <a:r>
              <a:rPr lang="ja-JP" altLang="en-US" sz="2800" dirty="0" smtClean="0"/>
              <a:t>＊全体に無造作に散らばってる</a:t>
            </a:r>
            <a:endParaRPr lang="en-US" altLang="ja-JP" sz="2800" dirty="0" smtClean="0"/>
          </a:p>
          <a:p>
            <a:pPr>
              <a:buNone/>
            </a:pPr>
            <a:r>
              <a:rPr lang="ja-JP" altLang="en-US" sz="2800" dirty="0" smtClean="0"/>
              <a:t>　→全体の探索可能</a:t>
            </a:r>
            <a:endParaRPr lang="en-US" altLang="ja-JP" sz="2800" dirty="0" smtClean="0"/>
          </a:p>
          <a:p>
            <a:pPr>
              <a:buNone/>
            </a:pPr>
            <a:r>
              <a:rPr lang="ja-JP" altLang="en-US" sz="2800" dirty="0" smtClean="0"/>
              <a:t>＊一点に集中　</a:t>
            </a:r>
            <a:endParaRPr lang="en-US" altLang="ja-JP" sz="2800" dirty="0" smtClean="0"/>
          </a:p>
          <a:p>
            <a:pPr>
              <a:buNone/>
            </a:pPr>
            <a:r>
              <a:rPr lang="ja-JP" altLang="en-US" sz="2800" dirty="0" smtClean="0"/>
              <a:t>　→焦点を当てた探索可能</a:t>
            </a:r>
            <a:endParaRPr lang="en-US" altLang="ja-JP" sz="2800" dirty="0" smtClean="0"/>
          </a:p>
          <a:p>
            <a:pPr>
              <a:buNone/>
            </a:pPr>
            <a:endParaRPr lang="en-US" altLang="ja-JP" sz="2800" dirty="0" smtClean="0"/>
          </a:p>
          <a:p>
            <a:pPr>
              <a:buNone/>
            </a:pPr>
            <a:endParaRPr kumimoji="1" lang="en-US" altLang="ja-JP" dirty="0" smtClean="0"/>
          </a:p>
        </p:txBody>
      </p:sp>
      <p:sp>
        <p:nvSpPr>
          <p:cNvPr id="7" name="下矢印 6"/>
          <p:cNvSpPr/>
          <p:nvPr/>
        </p:nvSpPr>
        <p:spPr>
          <a:xfrm>
            <a:off x="3857620" y="2428868"/>
            <a:ext cx="1285884" cy="5715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2" name="Picture 8"/>
          <p:cNvPicPr>
            <a:picLocks noChangeAspect="1" noChangeArrowheads="1"/>
          </p:cNvPicPr>
          <p:nvPr/>
        </p:nvPicPr>
        <p:blipFill>
          <a:blip r:embed="rId3" cstate="print"/>
          <a:srcRect/>
          <a:stretch>
            <a:fillRect/>
          </a:stretch>
        </p:blipFill>
        <p:spPr bwMode="auto">
          <a:xfrm>
            <a:off x="3682732" y="1285860"/>
            <a:ext cx="5461268" cy="3524260"/>
          </a:xfrm>
          <a:prstGeom prst="rect">
            <a:avLst/>
          </a:prstGeom>
          <a:noFill/>
          <a:ln w="9525">
            <a:noFill/>
            <a:miter lim="800000"/>
            <a:headEnd/>
            <a:tailEnd/>
          </a:ln>
          <a:effectLst/>
        </p:spPr>
      </p:pic>
      <p:sp>
        <p:nvSpPr>
          <p:cNvPr id="2" name="タイトル 1"/>
          <p:cNvSpPr>
            <a:spLocks noGrp="1"/>
          </p:cNvSpPr>
          <p:nvPr>
            <p:ph type="title"/>
          </p:nvPr>
        </p:nvSpPr>
        <p:spPr>
          <a:xfrm>
            <a:off x="1071538" y="428604"/>
            <a:ext cx="7790712" cy="1000132"/>
          </a:xfrm>
        </p:spPr>
        <p:txBody>
          <a:bodyPr>
            <a:normAutofit fontScale="90000"/>
          </a:bodyPr>
          <a:lstStyle/>
          <a:p>
            <a:r>
              <a:rPr kumimoji="1" lang="en-US" altLang="ja-JP" dirty="0" smtClean="0"/>
              <a:t>Simulated Binary </a:t>
            </a:r>
            <a:r>
              <a:rPr lang="en-US" altLang="ja-JP" dirty="0" smtClean="0"/>
              <a:t>Crossover(SBX)</a:t>
            </a:r>
            <a:br>
              <a:rPr lang="en-US" altLang="ja-JP" dirty="0" smtClean="0"/>
            </a:br>
            <a:r>
              <a:rPr lang="en-US" altLang="ja-JP" sz="3100" dirty="0" smtClean="0"/>
              <a:t>[Deb and Agrawal,1995;  Deb and Kumar,1995]</a:t>
            </a:r>
            <a:r>
              <a:rPr lang="en-US" altLang="ja-JP" dirty="0" smtClean="0"/>
              <a:t/>
            </a:r>
            <a:br>
              <a:rPr lang="en-US" altLang="ja-JP" dirty="0" smtClean="0"/>
            </a:br>
            <a:endParaRPr kumimoji="1" lang="ja-JP" altLang="en-US" dirty="0"/>
          </a:p>
        </p:txBody>
      </p:sp>
      <p:sp>
        <p:nvSpPr>
          <p:cNvPr id="3" name="コンテンツ プレースホルダ 2"/>
          <p:cNvSpPr>
            <a:spLocks noGrp="1"/>
          </p:cNvSpPr>
          <p:nvPr>
            <p:ph idx="1"/>
          </p:nvPr>
        </p:nvSpPr>
        <p:spPr>
          <a:xfrm>
            <a:off x="1071538" y="1485920"/>
            <a:ext cx="8072462" cy="4800600"/>
          </a:xfrm>
        </p:spPr>
        <p:txBody>
          <a:bodyPr>
            <a:normAutofit/>
          </a:bodyPr>
          <a:lstStyle/>
          <a:p>
            <a:pPr>
              <a:buNone/>
            </a:pPr>
            <a:r>
              <a:rPr kumimoji="1" lang="ja-JP" altLang="en-US" sz="2800" dirty="0" smtClean="0"/>
              <a:t>＜分布係数＞</a:t>
            </a:r>
            <a:endParaRPr kumimoji="1" lang="en-US" altLang="ja-JP" sz="2800" dirty="0" smtClean="0"/>
          </a:p>
          <a:p>
            <a:pPr>
              <a:buNone/>
            </a:pPr>
            <a:endParaRPr lang="en-US" altLang="ja-JP" sz="2800" dirty="0" smtClean="0"/>
          </a:p>
          <a:p>
            <a:pPr>
              <a:buNone/>
            </a:pPr>
            <a:endParaRPr kumimoji="1" lang="en-US" altLang="ja-JP" sz="2800" dirty="0" smtClean="0"/>
          </a:p>
          <a:p>
            <a:pPr>
              <a:buNone/>
            </a:pPr>
            <a:endParaRPr lang="en-US" altLang="ja-JP" sz="2800" dirty="0" smtClean="0"/>
          </a:p>
          <a:p>
            <a:pPr>
              <a:buNone/>
            </a:pPr>
            <a:endParaRPr lang="en-US" altLang="ja-JP" sz="2800" dirty="0" smtClean="0"/>
          </a:p>
          <a:p>
            <a:pPr>
              <a:buNone/>
            </a:pPr>
            <a:endParaRPr lang="en-US" altLang="ja-JP" sz="2800" dirty="0" smtClean="0"/>
          </a:p>
          <a:p>
            <a:pPr>
              <a:buNone/>
            </a:pPr>
            <a:endParaRPr lang="en-US" altLang="ja-JP" sz="2800" dirty="0" smtClean="0"/>
          </a:p>
          <a:p>
            <a:pPr>
              <a:buNone/>
            </a:pPr>
            <a:r>
              <a:rPr lang="ja-JP" altLang="en-US" sz="2800" dirty="0" smtClean="0"/>
              <a:t>＜確率分布関数＞</a:t>
            </a:r>
            <a:endParaRPr lang="en-US" altLang="ja-JP" sz="2800" dirty="0" smtClean="0"/>
          </a:p>
          <a:p>
            <a:pPr>
              <a:buNone/>
            </a:pPr>
            <a:endParaRPr kumimoji="1" lang="en-US" altLang="ja-JP" sz="2800" dirty="0" smtClean="0"/>
          </a:p>
          <a:p>
            <a:pPr>
              <a:buNone/>
            </a:pPr>
            <a:endParaRPr kumimoji="1" lang="en-US" altLang="ja-JP" sz="2800" dirty="0" smtClean="0"/>
          </a:p>
        </p:txBody>
      </p:sp>
      <p:pic>
        <p:nvPicPr>
          <p:cNvPr id="6148" name="Picture 4"/>
          <p:cNvPicPr>
            <a:picLocks noChangeAspect="1" noChangeArrowheads="1"/>
          </p:cNvPicPr>
          <p:nvPr/>
        </p:nvPicPr>
        <p:blipFill>
          <a:blip r:embed="rId4" cstate="print"/>
          <a:srcRect/>
          <a:stretch>
            <a:fillRect/>
          </a:stretch>
        </p:blipFill>
        <p:spPr bwMode="auto">
          <a:xfrm>
            <a:off x="1071538" y="2143116"/>
            <a:ext cx="3500463" cy="1013709"/>
          </a:xfrm>
          <a:prstGeom prst="rect">
            <a:avLst/>
          </a:prstGeom>
          <a:noFill/>
          <a:ln w="9525">
            <a:noFill/>
            <a:miter lim="800000"/>
            <a:headEnd/>
            <a:tailEnd/>
          </a:ln>
          <a:effectLst/>
        </p:spPr>
      </p:pic>
      <p:pic>
        <p:nvPicPr>
          <p:cNvPr id="6151" name="Picture 7"/>
          <p:cNvPicPr>
            <a:picLocks noChangeAspect="1" noChangeArrowheads="1"/>
          </p:cNvPicPr>
          <p:nvPr/>
        </p:nvPicPr>
        <p:blipFill>
          <a:blip r:embed="rId5" cstate="print"/>
          <a:srcRect/>
          <a:stretch>
            <a:fillRect/>
          </a:stretch>
        </p:blipFill>
        <p:spPr bwMode="auto">
          <a:xfrm>
            <a:off x="1214414" y="5643578"/>
            <a:ext cx="5013558" cy="1040277"/>
          </a:xfrm>
          <a:prstGeom prst="rect">
            <a:avLst/>
          </a:prstGeom>
          <a:noFill/>
          <a:ln w="9525">
            <a:noFill/>
            <a:miter lim="800000"/>
            <a:headEnd/>
            <a:tailEnd/>
          </a:ln>
          <a:effectLst/>
        </p:spPr>
      </p:pic>
      <p:sp>
        <p:nvSpPr>
          <p:cNvPr id="11" name="テキスト ボックス 10"/>
          <p:cNvSpPr txBox="1"/>
          <p:nvPr/>
        </p:nvSpPr>
        <p:spPr>
          <a:xfrm>
            <a:off x="6715140" y="4786322"/>
            <a:ext cx="2153346"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smtClean="0"/>
              <a:t>○：</a:t>
            </a:r>
            <a:r>
              <a:rPr kumimoji="1" lang="en-US" altLang="ja-JP" dirty="0" smtClean="0"/>
              <a:t>parent solutions</a:t>
            </a:r>
            <a:endParaRPr kumimoji="1" lang="ja-JP"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1214414" y="357166"/>
            <a:ext cx="7498080" cy="4800600"/>
          </a:xfrm>
        </p:spPr>
        <p:txBody>
          <a:bodyPr/>
          <a:lstStyle/>
          <a:p>
            <a:pPr>
              <a:buNone/>
            </a:pPr>
            <a:r>
              <a:rPr kumimoji="1" lang="ja-JP" altLang="en-US" dirty="0" smtClean="0"/>
              <a:t>＜子生成手順＞</a:t>
            </a:r>
            <a:endParaRPr kumimoji="1" lang="en-US" altLang="ja-JP" dirty="0" smtClean="0"/>
          </a:p>
          <a:p>
            <a:pPr>
              <a:buNone/>
            </a:pPr>
            <a:r>
              <a:rPr lang="ja-JP" altLang="en-US" dirty="0" smtClean="0"/>
              <a:t>①乱数</a:t>
            </a:r>
            <a:r>
              <a:rPr lang="en-US" altLang="ja-JP" dirty="0" err="1" smtClean="0"/>
              <a:t>ui</a:t>
            </a:r>
            <a:r>
              <a:rPr lang="ja-JP" altLang="en-US" dirty="0" smtClean="0"/>
              <a:t>の選択（</a:t>
            </a:r>
            <a:r>
              <a:rPr lang="en-US" altLang="ja-JP" dirty="0" smtClean="0"/>
              <a:t>0~1</a:t>
            </a:r>
            <a:r>
              <a:rPr lang="ja-JP" altLang="en-US" dirty="0" smtClean="0"/>
              <a:t>）</a:t>
            </a:r>
            <a:endParaRPr lang="en-US" altLang="ja-JP" dirty="0" smtClean="0"/>
          </a:p>
          <a:p>
            <a:pPr>
              <a:buNone/>
            </a:pPr>
            <a:endParaRPr kumimoji="1" lang="en-US" altLang="ja-JP" dirty="0" smtClean="0"/>
          </a:p>
          <a:p>
            <a:pPr>
              <a:buNone/>
            </a:pPr>
            <a:r>
              <a:rPr lang="ja-JP" altLang="en-US" dirty="0" smtClean="0"/>
              <a:t>②確率分布から</a:t>
            </a:r>
            <a:r>
              <a:rPr lang="en-US" altLang="ja-JP" dirty="0" err="1" smtClean="0"/>
              <a:t>β</a:t>
            </a:r>
            <a:r>
              <a:rPr lang="en-US" altLang="ja-JP" sz="2800" dirty="0" err="1" smtClean="0"/>
              <a:t>q</a:t>
            </a:r>
            <a:r>
              <a:rPr lang="en-US" altLang="ja-JP" sz="2400" dirty="0" err="1" smtClean="0"/>
              <a:t>i</a:t>
            </a:r>
            <a:r>
              <a:rPr lang="ja-JP" altLang="en-US" dirty="0" smtClean="0"/>
              <a:t>計算</a:t>
            </a:r>
            <a:endParaRPr lang="en-US" altLang="ja-JP" dirty="0" smtClean="0"/>
          </a:p>
          <a:p>
            <a:pPr>
              <a:buNone/>
            </a:pPr>
            <a:endParaRPr kumimoji="1" lang="en-US" altLang="ja-JP" dirty="0" smtClean="0"/>
          </a:p>
          <a:p>
            <a:pPr>
              <a:buNone/>
            </a:pPr>
            <a:endParaRPr lang="en-US" altLang="ja-JP" dirty="0" smtClean="0"/>
          </a:p>
          <a:p>
            <a:pPr>
              <a:buNone/>
            </a:pPr>
            <a:endParaRPr kumimoji="1" lang="en-US" altLang="ja-JP" dirty="0" smtClean="0"/>
          </a:p>
          <a:p>
            <a:pPr>
              <a:buNone/>
            </a:pPr>
            <a:r>
              <a:rPr lang="ja-JP" altLang="en-US" dirty="0" smtClean="0"/>
              <a:t>③子の計算</a:t>
            </a:r>
            <a:endParaRPr kumimoji="1" lang="ja-JP" altLang="en-US" dirty="0"/>
          </a:p>
        </p:txBody>
      </p:sp>
      <p:pic>
        <p:nvPicPr>
          <p:cNvPr id="7171" name="Picture 3"/>
          <p:cNvPicPr>
            <a:picLocks noChangeAspect="1" noChangeArrowheads="1"/>
          </p:cNvPicPr>
          <p:nvPr/>
        </p:nvPicPr>
        <p:blipFill>
          <a:blip r:embed="rId3" cstate="print"/>
          <a:srcRect/>
          <a:stretch>
            <a:fillRect/>
          </a:stretch>
        </p:blipFill>
        <p:spPr bwMode="auto">
          <a:xfrm>
            <a:off x="1571604" y="2816663"/>
            <a:ext cx="4714908" cy="1236226"/>
          </a:xfrm>
          <a:prstGeom prst="rect">
            <a:avLst/>
          </a:prstGeom>
          <a:noFill/>
          <a:ln w="9525">
            <a:noFill/>
            <a:miter lim="800000"/>
            <a:headEnd/>
            <a:tailEnd/>
          </a:ln>
          <a:effectLst/>
        </p:spPr>
      </p:pic>
      <p:pic>
        <p:nvPicPr>
          <p:cNvPr id="7173" name="Picture 5"/>
          <p:cNvPicPr>
            <a:picLocks noChangeAspect="1" noChangeArrowheads="1"/>
          </p:cNvPicPr>
          <p:nvPr/>
        </p:nvPicPr>
        <p:blipFill>
          <a:blip r:embed="rId4" cstate="print"/>
          <a:srcRect/>
          <a:stretch>
            <a:fillRect/>
          </a:stretch>
        </p:blipFill>
        <p:spPr bwMode="auto">
          <a:xfrm>
            <a:off x="1643042" y="5000636"/>
            <a:ext cx="5700752" cy="1143008"/>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フレッシュ">
  <a:themeElements>
    <a:clrScheme name="フレッシュ">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フレッシュ">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フレッシュ">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1565</TotalTime>
  <Words>15660</Words>
  <Application>Microsoft Office PowerPoint</Application>
  <PresentationFormat>画面に合わせる (4:3)</PresentationFormat>
  <Paragraphs>1080</Paragraphs>
  <Slides>19</Slides>
  <Notes>18</Notes>
  <HiddenSlides>0</HiddenSlides>
  <MMClips>0</MMClips>
  <ScaleCrop>false</ScaleCrop>
  <HeadingPairs>
    <vt:vector size="4" baseType="variant">
      <vt:variant>
        <vt:lpstr>テーマ</vt:lpstr>
      </vt:variant>
      <vt:variant>
        <vt:i4>1</vt:i4>
      </vt:variant>
      <vt:variant>
        <vt:lpstr>スライド タイトル</vt:lpstr>
      </vt:variant>
      <vt:variant>
        <vt:i4>19</vt:i4>
      </vt:variant>
    </vt:vector>
  </HeadingPairs>
  <TitlesOfParts>
    <vt:vector size="20" baseType="lpstr">
      <vt:lpstr>フレッシュ</vt:lpstr>
      <vt:lpstr>＜GAゼミ　第２回＞  4.2.2（P.106-118)  Real-Parameter Genetic Algorithms　</vt:lpstr>
      <vt:lpstr>Crossover</vt:lpstr>
      <vt:lpstr>Linear Crossover [Wright, 1991]</vt:lpstr>
      <vt:lpstr>A Naïve Crossover</vt:lpstr>
      <vt:lpstr>Blend Crossover and Its Variants</vt:lpstr>
      <vt:lpstr>BLX-α</vt:lpstr>
      <vt:lpstr>BLX-αの特徴</vt:lpstr>
      <vt:lpstr>Simulated Binary Crossover(SBX) [Deb and Agrawal,1995;  Deb and Kumar,1995] </vt:lpstr>
      <vt:lpstr>スライド 9</vt:lpstr>
      <vt:lpstr>SBXの特徴</vt:lpstr>
      <vt:lpstr>Fuzzy Recombination Operator(FR) [Voigt et al., 1995]</vt:lpstr>
      <vt:lpstr>Unimodal Normally  Distributed Crossover(UNDX) [Ono and Kobayashi,1997]</vt:lpstr>
      <vt:lpstr>Simplex Crossover（SPX） [Tsutsui et al.,1999]</vt:lpstr>
      <vt:lpstr>Fuzzy Connectives Based Crossover [Herrara et al.,1995]</vt:lpstr>
      <vt:lpstr>Unfair Average Crossover [Nomura and Miyoshi,1996]</vt:lpstr>
      <vt:lpstr>Similarity in Different Crossovers</vt:lpstr>
      <vt:lpstr>Crossover</vt:lpstr>
      <vt:lpstr>スライド 18</vt:lpstr>
      <vt:lpstr>前提条件の提示[Beyer and Deb,2000]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＜GAゼミ　第3回＞  4.2.2（P.106-118)  Real-Parameter Genetic Algorithms　</dc:title>
  <dc:creator>東江里子</dc:creator>
  <cp:lastModifiedBy>東江里子</cp:lastModifiedBy>
  <cp:revision>139</cp:revision>
  <dcterms:created xsi:type="dcterms:W3CDTF">2010-10-14T13:25:53Z</dcterms:created>
  <dcterms:modified xsi:type="dcterms:W3CDTF">2010-10-22T07:19:11Z</dcterms:modified>
</cp:coreProperties>
</file>