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8" r:id="rId3"/>
    <p:sldId id="269" r:id="rId4"/>
    <p:sldId id="257" r:id="rId5"/>
    <p:sldId id="258" r:id="rId6"/>
    <p:sldId id="259" r:id="rId7"/>
    <p:sldId id="266" r:id="rId8"/>
    <p:sldId id="260" r:id="rId9"/>
    <p:sldId id="265" r:id="rId10"/>
    <p:sldId id="270" r:id="rId11"/>
    <p:sldId id="261" r:id="rId12"/>
    <p:sldId id="262" r:id="rId13"/>
    <p:sldId id="273" r:id="rId14"/>
    <p:sldId id="274" r:id="rId15"/>
    <p:sldId id="271" r:id="rId16"/>
    <p:sldId id="263" r:id="rId17"/>
    <p:sldId id="272" r:id="rId18"/>
    <p:sldId id="264" r:id="rId19"/>
  </p:sldIdLst>
  <p:sldSz cx="9144000" cy="6858000" type="screen4x3"/>
  <p:notesSz cx="6796088" cy="99282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01" autoAdjust="0"/>
    <p:restoredTop sz="94660"/>
  </p:normalViewPr>
  <p:slideViewPr>
    <p:cSldViewPr>
      <p:cViewPr varScale="1">
        <p:scale>
          <a:sx n="111" d="100"/>
          <a:sy n="111" d="100"/>
        </p:scale>
        <p:origin x="-161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44971" cy="496411"/>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49544" y="0"/>
            <a:ext cx="2944971" cy="496411"/>
          </a:xfrm>
          <a:prstGeom prst="rect">
            <a:avLst/>
          </a:prstGeom>
        </p:spPr>
        <p:txBody>
          <a:bodyPr vert="horz" lIns="91440" tIns="45720" rIns="91440" bIns="45720" rtlCol="0"/>
          <a:lstStyle>
            <a:lvl1pPr algn="r">
              <a:defRPr sz="1200"/>
            </a:lvl1pPr>
          </a:lstStyle>
          <a:p>
            <a:fld id="{5CF99009-321F-4173-843D-9B1C3777B68B}" type="datetimeFigureOut">
              <a:rPr kumimoji="1" lang="ja-JP" altLang="en-US" smtClean="0"/>
              <a:pPr/>
              <a:t>2010/10/27</a:t>
            </a:fld>
            <a:endParaRPr kumimoji="1" lang="ja-JP" altLang="en-US"/>
          </a:p>
        </p:txBody>
      </p:sp>
      <p:sp>
        <p:nvSpPr>
          <p:cNvPr id="4" name="スライド イメージ プレースホルダ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9609" y="4715907"/>
            <a:ext cx="5436870" cy="4467701"/>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430091"/>
            <a:ext cx="2944971" cy="49641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49544" y="9430091"/>
            <a:ext cx="2944971" cy="496411"/>
          </a:xfrm>
          <a:prstGeom prst="rect">
            <a:avLst/>
          </a:prstGeom>
        </p:spPr>
        <p:txBody>
          <a:bodyPr vert="horz" lIns="91440" tIns="45720" rIns="91440" bIns="45720" rtlCol="0" anchor="b"/>
          <a:lstStyle>
            <a:lvl1pPr algn="r">
              <a:defRPr sz="1200"/>
            </a:lvl1pPr>
          </a:lstStyle>
          <a:p>
            <a:fld id="{AB7CDF72-EF36-4A6E-9FFC-2C199994B76D}"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タイトル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ja-JP" altLang="en-US" smtClean="0"/>
              <a:t>マスタ サブタイトルの書式設定</a:t>
            </a:r>
            <a:endParaRPr kumimoji="0" lang="en-US"/>
          </a:p>
        </p:txBody>
      </p:sp>
      <p:grpSp>
        <p:nvGrpSpPr>
          <p:cNvPr id="2" name="グループ化 1"/>
          <p:cNvGrpSpPr/>
          <p:nvPr/>
        </p:nvGrpSpPr>
        <p:grpSpPr>
          <a:xfrm>
            <a:off x="-3765" y="4953000"/>
            <a:ext cx="9147765" cy="1912088"/>
            <a:chOff x="-3765" y="4832896"/>
            <a:chExt cx="9147765" cy="2032192"/>
          </a:xfrm>
        </p:grpSpPr>
        <p:sp>
          <p:nvSpPr>
            <p:cNvPr id="7" name="フリーフォーム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フリーフォーム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フリーフォーム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線コネクタ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付プレースホルダ 29"/>
          <p:cNvSpPr>
            <a:spLocks noGrp="1"/>
          </p:cNvSpPr>
          <p:nvPr>
            <p:ph type="dt" sz="half" idx="10"/>
          </p:nvPr>
        </p:nvSpPr>
        <p:spPr/>
        <p:txBody>
          <a:bodyPr/>
          <a:lstStyle>
            <a:lvl1pPr>
              <a:defRPr>
                <a:solidFill>
                  <a:srgbClr val="FFFFFF"/>
                </a:solidFill>
              </a:defRPr>
            </a:lvl1pPr>
            <a:extLst/>
          </a:lstStyle>
          <a:p>
            <a:fld id="{5FD69D8D-5B26-45A0-B18F-4849F50BA824}" type="datetime1">
              <a:rPr kumimoji="1" lang="ja-JP" altLang="en-US" smtClean="0"/>
              <a:pPr/>
              <a:t>2010/10/27</a:t>
            </a:fld>
            <a:endParaRPr kumimoji="1" lang="ja-JP" altLang="en-US"/>
          </a:p>
        </p:txBody>
      </p:sp>
      <p:sp>
        <p:nvSpPr>
          <p:cNvPr id="19" name="フッター プレースホルダ 18"/>
          <p:cNvSpPr>
            <a:spLocks noGrp="1"/>
          </p:cNvSpPr>
          <p:nvPr>
            <p:ph type="ftr" sz="quarter" idx="11"/>
          </p:nvPr>
        </p:nvSpPr>
        <p:spPr/>
        <p:txBody>
          <a:bodyPr/>
          <a:lstStyle>
            <a:lvl1pPr>
              <a:defRPr>
                <a:solidFill>
                  <a:schemeClr val="accent1">
                    <a:tint val="20000"/>
                  </a:schemeClr>
                </a:solidFill>
              </a:defRPr>
            </a:lvl1pPr>
            <a:extLst/>
          </a:lstStyle>
          <a:p>
            <a:endParaRPr kumimoji="1" lang="ja-JP" altLang="en-US"/>
          </a:p>
        </p:txBody>
      </p:sp>
      <p:sp>
        <p:nvSpPr>
          <p:cNvPr id="27" name="スライド番号プレースホルダ 26"/>
          <p:cNvSpPr>
            <a:spLocks noGrp="1"/>
          </p:cNvSpPr>
          <p:nvPr>
            <p:ph type="sldNum" sz="quarter" idx="12"/>
          </p:nvPr>
        </p:nvSpPr>
        <p:spPr/>
        <p:txBody>
          <a:bodyPr/>
          <a:lstStyle>
            <a:lvl1pPr>
              <a:defRPr>
                <a:solidFill>
                  <a:srgbClr val="FFFFFF"/>
                </a:solidFill>
              </a:defRPr>
            </a:lvl1pPr>
            <a:extLst/>
          </a:lstStyle>
          <a:p>
            <a:fld id="{28F6F319-2C17-47B9-AB27-D778F5074640}"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1481329"/>
            <a:ext cx="8229600" cy="4386071"/>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51D6686A-EA78-40B5-93C7-615D83BFBD9E}" type="datetime1">
              <a:rPr kumimoji="1" lang="ja-JP" altLang="en-US" smtClean="0"/>
              <a:pPr/>
              <a:t>2010/10/27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844013" y="274640"/>
            <a:ext cx="1777470" cy="5592761"/>
          </a:xfrm>
        </p:spPr>
        <p:txBody>
          <a:bodyPr vert="eaVert"/>
          <a:lstStyle>
            <a:extLs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57200" y="274641"/>
            <a:ext cx="6324600" cy="5592760"/>
          </a:xfrm>
        </p:spPr>
        <p:txBody>
          <a:bodyPr vert="eaVert"/>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20EEC0D3-2F41-4B21-A6A5-9584F2533CD4}" type="datetime1">
              <a:rPr kumimoji="1" lang="ja-JP" altLang="en-US" smtClean="0"/>
              <a:pPr/>
              <a:t>2010/10/27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p:txBody>
          <a:bodyPr/>
          <a:lstStyle>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extLst/>
          </a:lstStyle>
          <a:p>
            <a:fld id="{F3058264-6CF1-48FC-807B-2EA18520CCBC}" type="datetime1">
              <a:rPr kumimoji="1" lang="ja-JP" altLang="en-US" smtClean="0"/>
              <a:pPr/>
              <a:t>2010/10/27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
        <p:nvSpPr>
          <p:cNvPr id="7" name="タイトル 6"/>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2">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extLst/>
          </a:lstStyle>
          <a:p>
            <a:fld id="{97B27630-09BC-45F0-B81A-9DE5BFD352DD}" type="datetime1">
              <a:rPr kumimoji="1" lang="ja-JP" altLang="en-US" smtClean="0"/>
              <a:pPr/>
              <a:t>2010/10/27</a:t>
            </a:fld>
            <a:endParaRPr kumimoji="1" lang="ja-JP" altLang="en-US"/>
          </a:p>
        </p:txBody>
      </p:sp>
      <p:sp>
        <p:nvSpPr>
          <p:cNvPr id="5" name="フッター プレースホルダ 4"/>
          <p:cNvSpPr>
            <a:spLocks noGrp="1"/>
          </p:cNvSpPr>
          <p:nvPr>
            <p:ph type="ftr" sz="quarter" idx="11"/>
          </p:nvPr>
        </p:nvSpPr>
        <p:spPr/>
        <p:txBody>
          <a:bodyPr/>
          <a:lstStyle>
            <a:extLst/>
          </a:lstStyle>
          <a:p>
            <a:endParaRPr kumimoji="1" lang="ja-JP" altLang="en-US"/>
          </a:p>
        </p:txBody>
      </p:sp>
      <p:sp>
        <p:nvSpPr>
          <p:cNvPr id="6" name="スライド番号プレースホルダ 5"/>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
        <p:nvSpPr>
          <p:cNvPr id="7" name="山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山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bg>
      <p:bgRef idx="1002">
        <a:schemeClr val="bg1"/>
      </p:bgRef>
    </p:bg>
    <p:spTree>
      <p:nvGrpSpPr>
        <p:cNvPr id="1" name=""/>
        <p:cNvGrpSpPr/>
        <p:nvPr/>
      </p:nvGrpSpPr>
      <p:grpSpPr>
        <a:xfrm>
          <a:off x="0" y="0"/>
          <a:ext cx="0" cy="0"/>
          <a:chOff x="0" y="0"/>
          <a:chExt cx="0" cy="0"/>
        </a:xfrm>
      </p:grpSpPr>
      <p:sp>
        <p:nvSpPr>
          <p:cNvPr id="3" name="コンテンツ プレースホルダ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extLst/>
          </a:lstStyle>
          <a:p>
            <a:fld id="{AEF7D434-1E68-4B42-94A8-484B25C43863}" type="datetime1">
              <a:rPr kumimoji="1" lang="ja-JP" altLang="en-US" smtClean="0"/>
              <a:pPr/>
              <a:t>2010/10/27</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
        <p:nvSpPr>
          <p:cNvPr id="8" name="タイトル 7"/>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8229600" cy="1143000"/>
          </a:xfrm>
        </p:spPr>
        <p:txBody>
          <a:bodyPr anchor="ctr"/>
          <a:lstStyle>
            <a:lvl1pPr>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extLst/>
          </a:lstStyle>
          <a:p>
            <a:fld id="{8CE573A3-AABB-453E-AD5E-EB54A10783F9}" type="datetime1">
              <a:rPr kumimoji="1" lang="ja-JP" altLang="en-US" smtClean="0"/>
              <a:pPr/>
              <a:t>2010/10/27</a:t>
            </a:fld>
            <a:endParaRPr kumimoji="1" lang="ja-JP" altLang="en-US"/>
          </a:p>
        </p:txBody>
      </p:sp>
      <p:sp>
        <p:nvSpPr>
          <p:cNvPr id="8" name="フッター プレースホルダ 7"/>
          <p:cNvSpPr>
            <a:spLocks noGrp="1"/>
          </p:cNvSpPr>
          <p:nvPr>
            <p:ph type="ftr" sz="quarter" idx="11"/>
          </p:nvPr>
        </p:nvSpPr>
        <p:spPr/>
        <p:txBody>
          <a:bodyPr/>
          <a:lstStyle>
            <a:extLst/>
          </a:lstStyle>
          <a:p>
            <a:endParaRPr kumimoji="1" lang="ja-JP" altLang="en-US"/>
          </a:p>
        </p:txBody>
      </p:sp>
      <p:sp>
        <p:nvSpPr>
          <p:cNvPr id="9" name="スライド番号プレースホルダ 8"/>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bg>
      <p:bgRef idx="1002">
        <a:schemeClr val="bg1"/>
      </p:bgRef>
    </p:bg>
    <p:spTree>
      <p:nvGrpSpPr>
        <p:cNvPr id="1" name=""/>
        <p:cNvGrpSpPr/>
        <p:nvPr/>
      </p:nvGrpSpPr>
      <p:grpSpPr>
        <a:xfrm>
          <a:off x="0" y="0"/>
          <a:ext cx="0" cy="0"/>
          <a:chOff x="0" y="0"/>
          <a:chExt cx="0" cy="0"/>
        </a:xfrm>
      </p:grpSpPr>
      <p:sp>
        <p:nvSpPr>
          <p:cNvPr id="3" name="日付プレースホルダ 2"/>
          <p:cNvSpPr>
            <a:spLocks noGrp="1"/>
          </p:cNvSpPr>
          <p:nvPr>
            <p:ph type="dt" sz="half" idx="10"/>
          </p:nvPr>
        </p:nvSpPr>
        <p:spPr/>
        <p:txBody>
          <a:bodyPr/>
          <a:lstStyle>
            <a:extLst/>
          </a:lstStyle>
          <a:p>
            <a:fld id="{2297E227-67AC-4513-A8E5-6B2EB13B1BAA}" type="datetime1">
              <a:rPr kumimoji="1" lang="ja-JP" altLang="en-US" smtClean="0"/>
              <a:pPr/>
              <a:t>2010/10/27</a:t>
            </a:fld>
            <a:endParaRPr kumimoji="1" lang="ja-JP" altLang="en-US"/>
          </a:p>
        </p:txBody>
      </p:sp>
      <p:sp>
        <p:nvSpPr>
          <p:cNvPr id="4" name="フッター プレースホルダ 3"/>
          <p:cNvSpPr>
            <a:spLocks noGrp="1"/>
          </p:cNvSpPr>
          <p:nvPr>
            <p:ph type="ftr" sz="quarter" idx="11"/>
          </p:nvPr>
        </p:nvSpPr>
        <p:spPr/>
        <p:txBody>
          <a:bodyPr/>
          <a:lstStyle>
            <a:extLst/>
          </a:lstStyle>
          <a:p>
            <a:endParaRPr kumimoji="1" lang="ja-JP" altLang="en-US"/>
          </a:p>
        </p:txBody>
      </p:sp>
      <p:sp>
        <p:nvSpPr>
          <p:cNvPr id="5" name="スライド番号プレースホルダ 4"/>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
        <p:nvSpPr>
          <p:cNvPr id="6" name="タイトル 5"/>
          <p:cNvSpPr>
            <a:spLocks noGrp="1"/>
          </p:cNvSpPr>
          <p:nvPr>
            <p:ph type="title"/>
          </p:nvPr>
        </p:nvSpPr>
        <p:spPr/>
        <p:txBody>
          <a:bodyPr rtlCol="0"/>
          <a:lstStyle>
            <a:extLst/>
          </a:lstStyle>
          <a:p>
            <a:r>
              <a:rPr kumimoji="0" lang="ja-JP" altLang="en-US" smtClean="0"/>
              <a:t>マスタ タイトルの書式設定</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extLst/>
          </a:lstStyle>
          <a:p>
            <a:fld id="{0DB89C93-AB65-4F15-8B32-664380AEB642}" type="datetime1">
              <a:rPr kumimoji="1" lang="ja-JP" altLang="en-US" smtClean="0"/>
              <a:pPr/>
              <a:t>2010/10/27</a:t>
            </a:fld>
            <a:endParaRPr kumimoji="1" lang="ja-JP" altLang="en-US"/>
          </a:p>
        </p:txBody>
      </p:sp>
      <p:sp>
        <p:nvSpPr>
          <p:cNvPr id="3" name="フッター プレースホルダ 2"/>
          <p:cNvSpPr>
            <a:spLocks noGrp="1"/>
          </p:cNvSpPr>
          <p:nvPr>
            <p:ph type="ftr" sz="quarter" idx="11"/>
          </p:nvPr>
        </p:nvSpPr>
        <p:spPr/>
        <p:txBody>
          <a:bodyPr/>
          <a:lstStyle>
            <a:extLst/>
          </a:lstStyle>
          <a:p>
            <a:endParaRPr kumimoji="1" lang="ja-JP" altLang="en-US"/>
          </a:p>
        </p:txBody>
      </p:sp>
      <p:sp>
        <p:nvSpPr>
          <p:cNvPr id="4" name="スライド番号プレースホルダ 3"/>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bg>
      <p:bgRef idx="1003">
        <a:schemeClr val="bg1"/>
      </p:bgRef>
    </p:bg>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a:xfrm>
            <a:off x="6727032" y="6407944"/>
            <a:ext cx="1920240" cy="365760"/>
          </a:xfrm>
        </p:spPr>
        <p:txBody>
          <a:bodyPr/>
          <a:lstStyle>
            <a:extLst/>
          </a:lstStyle>
          <a:p>
            <a:fld id="{F1B2BF84-5170-402E-991A-49D091D8DA1B}" type="datetime1">
              <a:rPr kumimoji="1" lang="ja-JP" altLang="en-US" smtClean="0"/>
              <a:pPr/>
              <a:t>2010/10/27</a:t>
            </a:fld>
            <a:endParaRPr kumimoji="1" lang="ja-JP" altLang="en-US"/>
          </a:p>
        </p:txBody>
      </p:sp>
      <p:sp>
        <p:nvSpPr>
          <p:cNvPr id="6" name="フッター プレースホルダ 5"/>
          <p:cNvSpPr>
            <a:spLocks noGrp="1"/>
          </p:cNvSpPr>
          <p:nvPr>
            <p:ph type="ftr" sz="quarter" idx="11"/>
          </p:nvPr>
        </p:nvSpPr>
        <p:spPr/>
        <p:txBody>
          <a:bodyPr/>
          <a:lstStyle>
            <a:extLst/>
          </a:lstStyle>
          <a:p>
            <a:endParaRPr kumimoji="1" lang="ja-JP" altLang="en-US"/>
          </a:p>
        </p:txBody>
      </p:sp>
      <p:sp>
        <p:nvSpPr>
          <p:cNvPr id="7" name="スライド番号プレースホルダ 6"/>
          <p:cNvSpPr>
            <a:spLocks noGrp="1"/>
          </p:cNvSpPr>
          <p:nvPr>
            <p:ph type="sldNum" sz="quarter" idx="12"/>
          </p:nvPr>
        </p:nvSpPr>
        <p:spPr/>
        <p:txBody>
          <a:bodyPr/>
          <a:lstStyle>
            <a:extLst/>
          </a:lstStyle>
          <a:p>
            <a:fld id="{28F6F319-2C17-47B9-AB27-D778F5074640}" type="slidenum">
              <a:rPr kumimoji="1" lang="ja-JP" altLang="en-US" smtClean="0"/>
              <a:pPr/>
              <a:t>&lt;#&gt;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bg>
      <p:bgRef idx="1002">
        <a:schemeClr val="bg1"/>
      </p:bgRef>
    </p:bg>
    <p:spTree>
      <p:nvGrpSpPr>
        <p:cNvPr id="1" name=""/>
        <p:cNvGrpSpPr/>
        <p:nvPr/>
      </p:nvGrpSpPr>
      <p:grpSpPr>
        <a:xfrm>
          <a:off x="0" y="0"/>
          <a:ext cx="0" cy="0"/>
          <a:chOff x="0" y="0"/>
          <a:chExt cx="0" cy="0"/>
        </a:xfrm>
      </p:grpSpPr>
      <p:sp>
        <p:nvSpPr>
          <p:cNvPr id="4" name="テキスト プレースホルダ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ja-JP" altLang="en-US" smtClean="0"/>
              <a:t>マスタ テキストの書式設定</a:t>
            </a:r>
          </a:p>
        </p:txBody>
      </p:sp>
      <p:sp>
        <p:nvSpPr>
          <p:cNvPr id="3" name="図プレースホルダ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ja-JP" altLang="en-US" smtClean="0"/>
              <a:t>アイコンをクリックして図を追加</a:t>
            </a:r>
            <a:endParaRPr kumimoji="0" lang="en-US" dirty="0"/>
          </a:p>
        </p:txBody>
      </p:sp>
      <p:sp>
        <p:nvSpPr>
          <p:cNvPr id="5" name="日付プレースホルダ 4"/>
          <p:cNvSpPr>
            <a:spLocks noGrp="1"/>
          </p:cNvSpPr>
          <p:nvPr>
            <p:ph type="dt" sz="half" idx="10"/>
          </p:nvPr>
        </p:nvSpPr>
        <p:spPr/>
        <p:txBody>
          <a:bodyPr/>
          <a:lstStyle>
            <a:lvl1pPr>
              <a:defRPr>
                <a:solidFill>
                  <a:schemeClr val="tx1"/>
                </a:solidFill>
              </a:defRPr>
            </a:lvl1pPr>
            <a:extLst/>
          </a:lstStyle>
          <a:p>
            <a:fld id="{A4AFADDE-8944-4695-84AB-FFD1FF649B83}" type="datetime1">
              <a:rPr kumimoji="1" lang="ja-JP" altLang="en-US" smtClean="0"/>
              <a:pPr/>
              <a:t>2010/10/27</a:t>
            </a:fld>
            <a:endParaRPr kumimoji="1" lang="ja-JP" altLang="en-US"/>
          </a:p>
        </p:txBody>
      </p:sp>
      <p:sp>
        <p:nvSpPr>
          <p:cNvPr id="6" name="フッター プレースホルダ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kumimoji="1" lang="ja-JP" altLang="en-US"/>
          </a:p>
        </p:txBody>
      </p:sp>
      <p:sp>
        <p:nvSpPr>
          <p:cNvPr id="7" name="スライド番号プレースホルダ 6"/>
          <p:cNvSpPr>
            <a:spLocks noGrp="1"/>
          </p:cNvSpPr>
          <p:nvPr>
            <p:ph type="sldNum" sz="quarter" idx="12"/>
          </p:nvPr>
        </p:nvSpPr>
        <p:spPr/>
        <p:txBody>
          <a:bodyPr/>
          <a:lstStyle>
            <a:lvl1pPr>
              <a:defRPr>
                <a:solidFill>
                  <a:schemeClr val="tx1"/>
                </a:solidFill>
              </a:defRPr>
            </a:lvl1pPr>
            <a:extLst/>
          </a:lstStyle>
          <a:p>
            <a:fld id="{28F6F319-2C17-47B9-AB27-D778F5074640}" type="slidenum">
              <a:rPr kumimoji="1" lang="ja-JP" altLang="en-US" smtClean="0"/>
              <a:pPr/>
              <a:t>&lt;#&gt;</a:t>
            </a:fld>
            <a:endParaRPr kumimoji="1" lang="ja-JP" altLang="en-US"/>
          </a:p>
        </p:txBody>
      </p:sp>
      <p:sp>
        <p:nvSpPr>
          <p:cNvPr id="2" name="タイトル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ja-JP" altLang="en-US" smtClean="0"/>
              <a:t>マスタ タイトルの書式設定</a:t>
            </a:r>
            <a:endParaRPr kumimoji="0" lang="en-US"/>
          </a:p>
        </p:txBody>
      </p:sp>
      <p:sp>
        <p:nvSpPr>
          <p:cNvPr id="8" name="フリーフォーム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フリーフォーム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線コネクタ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山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山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フリーフォーム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フリーフォーム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線コネクタ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タイトル プレースホルダ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2F17E7C-98E9-43F2-BD4B-C46CE04A7DAA}" type="datetime1">
              <a:rPr kumimoji="1" lang="ja-JP" altLang="en-US" smtClean="0"/>
              <a:pPr/>
              <a:t>2010/10/27</a:t>
            </a:fld>
            <a:endParaRPr kumimoji="1" lang="ja-JP" altLang="en-US"/>
          </a:p>
        </p:txBody>
      </p:sp>
      <p:sp>
        <p:nvSpPr>
          <p:cNvPr id="22" name="フッター プレースホルダ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kumimoji="1" lang="ja-JP" altLang="en-US"/>
          </a:p>
        </p:txBody>
      </p:sp>
      <p:sp>
        <p:nvSpPr>
          <p:cNvPr id="18" name="スライド番号プレースホルダ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F6F319-2C17-47B9-AB27-D778F5074640}"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1"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1"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1"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1"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1"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1"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1"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1"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1" sz="1600" kern="1200" baseline="0">
          <a:solidFill>
            <a:schemeClr val="tx1"/>
          </a:solidFill>
          <a:latin typeface="+mn-lt"/>
          <a:ea typeface="+mn-ea"/>
          <a:cs typeface="+mn-cs"/>
        </a:defRPr>
      </a:lvl9pPr>
      <a:extLst/>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268761"/>
            <a:ext cx="7772400" cy="2313602"/>
          </a:xfrm>
        </p:spPr>
        <p:txBody>
          <a:bodyPr>
            <a:normAutofit/>
          </a:bodyPr>
          <a:lstStyle/>
          <a:p>
            <a:r>
              <a:rPr lang="ja-JP" altLang="en-US" dirty="0" smtClean="0"/>
              <a:t>＜</a:t>
            </a:r>
            <a:r>
              <a:rPr lang="en-US" altLang="ja-JP" dirty="0" smtClean="0">
                <a:latin typeface="Times New Roman" pitchFamily="18" charset="0"/>
                <a:cs typeface="Times New Roman" pitchFamily="18" charset="0"/>
              </a:rPr>
              <a:t>GA</a:t>
            </a:r>
            <a:r>
              <a:rPr lang="ja-JP" altLang="en-US" dirty="0" smtClean="0"/>
              <a:t>ゼミ  第</a:t>
            </a:r>
            <a:r>
              <a:rPr lang="ja-JP" altLang="en-US" dirty="0" smtClean="0">
                <a:latin typeface="Times New Roman" pitchFamily="18" charset="0"/>
                <a:cs typeface="Times New Roman" pitchFamily="18" charset="0"/>
              </a:rPr>
              <a:t>３</a:t>
            </a:r>
            <a:r>
              <a:rPr lang="ja-JP" altLang="en-US" dirty="0" smtClean="0"/>
              <a:t>回＞</a:t>
            </a:r>
            <a:r>
              <a:rPr lang="en-US" altLang="ja-JP" dirty="0" smtClean="0"/>
              <a:t/>
            </a:r>
            <a:br>
              <a:rPr lang="en-US" altLang="ja-JP" dirty="0" smtClean="0"/>
            </a:br>
            <a:r>
              <a:rPr lang="en-US" altLang="ja-JP" sz="2800" dirty="0" smtClean="0">
                <a:latin typeface="Times New Roman" pitchFamily="18" charset="0"/>
                <a:cs typeface="Times New Roman" pitchFamily="18" charset="0"/>
              </a:rPr>
              <a:t>5.5  Vector-Optimized Strategy</a:t>
            </a:r>
            <a:br>
              <a:rPr lang="en-US" altLang="ja-JP" sz="2800" dirty="0" smtClean="0">
                <a:latin typeface="Times New Roman" pitchFamily="18" charset="0"/>
                <a:cs typeface="Times New Roman" pitchFamily="18" charset="0"/>
              </a:rPr>
            </a:br>
            <a:r>
              <a:rPr lang="en-US" altLang="ja-JP" sz="2800" dirty="0" smtClean="0">
                <a:latin typeface="Times New Roman" pitchFamily="18" charset="0"/>
                <a:cs typeface="Times New Roman" pitchFamily="18" charset="0"/>
              </a:rPr>
              <a:t>5.6  Weight-Based Genetic Algorithm</a:t>
            </a:r>
            <a:br>
              <a:rPr lang="en-US" altLang="ja-JP" sz="2800" dirty="0" smtClean="0">
                <a:latin typeface="Times New Roman" pitchFamily="18" charset="0"/>
                <a:cs typeface="Times New Roman" pitchFamily="18" charset="0"/>
              </a:rPr>
            </a:br>
            <a:r>
              <a:rPr lang="en-US" altLang="ja-JP" sz="2800" dirty="0" smtClean="0">
                <a:latin typeface="Times New Roman" pitchFamily="18" charset="0"/>
                <a:cs typeface="Times New Roman" pitchFamily="18" charset="0"/>
              </a:rPr>
              <a:t>5.7  Random Weighted GA</a:t>
            </a:r>
            <a:endParaRPr kumimoji="1" lang="ja-JP" altLang="en-US" sz="2800" dirty="0">
              <a:latin typeface="Times New Roman" pitchFamily="18" charset="0"/>
              <a:cs typeface="Times New Roman" pitchFamily="18" charset="0"/>
            </a:endParaRPr>
          </a:p>
        </p:txBody>
      </p:sp>
      <p:sp>
        <p:nvSpPr>
          <p:cNvPr id="3" name="サブタイトル 2"/>
          <p:cNvSpPr>
            <a:spLocks noGrp="1"/>
          </p:cNvSpPr>
          <p:nvPr>
            <p:ph type="subTitle" idx="1"/>
          </p:nvPr>
        </p:nvSpPr>
        <p:spPr/>
        <p:txBody>
          <a:bodyPr/>
          <a:lstStyle/>
          <a:p>
            <a:r>
              <a:rPr kumimoji="1" lang="en-US" altLang="ja-JP" dirty="0" smtClean="0">
                <a:latin typeface="Times New Roman" pitchFamily="18" charset="0"/>
                <a:cs typeface="Times New Roman" pitchFamily="18" charset="0"/>
              </a:rPr>
              <a:t>10</a:t>
            </a:r>
            <a:r>
              <a:rPr kumimoji="1" lang="ja-JP" altLang="en-US" dirty="0" smtClean="0">
                <a:latin typeface="Times New Roman" pitchFamily="18" charset="0"/>
                <a:cs typeface="Times New Roman" pitchFamily="18" charset="0"/>
              </a:rPr>
              <a:t>月</a:t>
            </a:r>
            <a:r>
              <a:rPr kumimoji="1" lang="en-US" altLang="ja-JP" dirty="0" smtClean="0">
                <a:latin typeface="Times New Roman" pitchFamily="18" charset="0"/>
                <a:cs typeface="Times New Roman" pitchFamily="18" charset="0"/>
              </a:rPr>
              <a:t>26</a:t>
            </a:r>
            <a:r>
              <a:rPr kumimoji="1" lang="ja-JP" altLang="en-US" dirty="0" smtClean="0"/>
              <a:t>日</a:t>
            </a:r>
            <a:endParaRPr kumimoji="1" lang="en-US" altLang="ja-JP" dirty="0" smtClean="0"/>
          </a:p>
          <a:p>
            <a:r>
              <a:rPr lang="ja-JP" altLang="en-US" dirty="0" smtClean="0"/>
              <a:t>佐藤研究室　　　堀野　将晴</a:t>
            </a:r>
            <a:endParaRPr kumimoji="1" lang="ja-JP" altLang="en-US" dirty="0"/>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64" name="Picture 12"/>
          <p:cNvPicPr>
            <a:picLocks noChangeAspect="1" noChangeArrowheads="1"/>
          </p:cNvPicPr>
          <p:nvPr/>
        </p:nvPicPr>
        <p:blipFill>
          <a:blip r:embed="rId2" cstate="print"/>
          <a:srcRect/>
          <a:stretch>
            <a:fillRect/>
          </a:stretch>
        </p:blipFill>
        <p:spPr bwMode="auto">
          <a:xfrm>
            <a:off x="3959424" y="908720"/>
            <a:ext cx="5184576" cy="3718499"/>
          </a:xfrm>
          <a:prstGeom prst="rect">
            <a:avLst/>
          </a:prstGeom>
          <a:noFill/>
          <a:ln w="9525">
            <a:noFill/>
            <a:miter lim="800000"/>
            <a:headEnd/>
            <a:tailEnd/>
          </a:ln>
        </p:spPr>
      </p:pic>
      <p:sp>
        <p:nvSpPr>
          <p:cNvPr id="18" name="テキスト ボックス 17"/>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2" name="コンテンツ プレースホルダ 1"/>
          <p:cNvSpPr>
            <a:spLocks noGrp="1"/>
          </p:cNvSpPr>
          <p:nvPr>
            <p:ph idx="1"/>
          </p:nvPr>
        </p:nvSpPr>
        <p:spPr>
          <a:xfrm>
            <a:off x="179512" y="1412776"/>
            <a:ext cx="4248472" cy="2952328"/>
          </a:xfrm>
        </p:spPr>
        <p:txBody>
          <a:bodyPr>
            <a:normAutofit/>
          </a:bodyPr>
          <a:lstStyle/>
          <a:p>
            <a:r>
              <a:rPr lang="ja-JP" altLang="en-US" dirty="0" smtClean="0">
                <a:latin typeface="Times New Roman" pitchFamily="18" charset="0"/>
                <a:cs typeface="Times New Roman" pitchFamily="18" charset="0"/>
              </a:rPr>
              <a:t>解の評価は，</a:t>
            </a:r>
            <a:r>
              <a:rPr lang="ja-JP" altLang="en-US" dirty="0" smtClean="0">
                <a:solidFill>
                  <a:srgbClr val="FF0000"/>
                </a:solidFill>
                <a:latin typeface="Times New Roman" pitchFamily="18" charset="0"/>
                <a:cs typeface="Times New Roman" pitchFamily="18" charset="0"/>
              </a:rPr>
              <a:t>同じ重みベクトル同士で比較</a:t>
            </a:r>
            <a:r>
              <a:rPr lang="ja-JP" altLang="en-US" dirty="0" smtClean="0">
                <a:latin typeface="Times New Roman" pitchFamily="18" charset="0"/>
                <a:cs typeface="Times New Roman" pitchFamily="18" charset="0"/>
              </a:rPr>
              <a:t>する必要がある．</a:t>
            </a:r>
            <a:endParaRPr lang="en-US" altLang="ja-JP" dirty="0" smtClean="0">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Ex)</a:t>
            </a:r>
            <a:r>
              <a:rPr lang="ja-JP" altLang="en-US" dirty="0" smtClean="0">
                <a:latin typeface="Times New Roman" pitchFamily="18" charset="0"/>
                <a:cs typeface="Times New Roman" pitchFamily="18" charset="0"/>
              </a:rPr>
              <a:t>解</a:t>
            </a:r>
            <a:r>
              <a:rPr lang="en-US" altLang="ja-JP" dirty="0" smtClean="0">
                <a:latin typeface="Times New Roman" pitchFamily="18" charset="0"/>
                <a:cs typeface="Times New Roman" pitchFamily="18" charset="0"/>
              </a:rPr>
              <a:t>1</a:t>
            </a:r>
            <a:r>
              <a:rPr lang="ja-JP" altLang="en-US" dirty="0" smtClean="0">
                <a:latin typeface="Times New Roman" pitchFamily="18" charset="0"/>
                <a:cs typeface="Times New Roman" pitchFamily="18" charset="0"/>
              </a:rPr>
              <a:t>と解</a:t>
            </a:r>
            <a:r>
              <a:rPr lang="en-US" altLang="ja-JP" dirty="0" smtClean="0">
                <a:latin typeface="Times New Roman" pitchFamily="18" charset="0"/>
                <a:cs typeface="Times New Roman" pitchFamily="18" charset="0"/>
              </a:rPr>
              <a:t>3</a:t>
            </a:r>
            <a:r>
              <a:rPr lang="ja-JP" altLang="en-US" dirty="0" smtClean="0">
                <a:latin typeface="Times New Roman" pitchFamily="18" charset="0"/>
                <a:cs typeface="Times New Roman" pitchFamily="18" charset="0"/>
              </a:rPr>
              <a:t>　　　　解</a:t>
            </a:r>
            <a:r>
              <a:rPr lang="en-US" altLang="ja-JP" dirty="0" smtClean="0">
                <a:latin typeface="Times New Roman" pitchFamily="18" charset="0"/>
                <a:cs typeface="Times New Roman" pitchFamily="18" charset="0"/>
              </a:rPr>
              <a:t>3</a:t>
            </a:r>
          </a:p>
          <a:p>
            <a:pPr>
              <a:buNone/>
            </a:pPr>
            <a:r>
              <a:rPr lang="ja-JP" altLang="en-US" dirty="0" smtClean="0">
                <a:latin typeface="Times New Roman" pitchFamily="18" charset="0"/>
                <a:cs typeface="Times New Roman" pitchFamily="18" charset="0"/>
              </a:rPr>
              <a:t>　　　 解</a:t>
            </a:r>
            <a:r>
              <a:rPr lang="en-US" altLang="ja-JP" dirty="0" smtClean="0">
                <a:latin typeface="Times New Roman" pitchFamily="18" charset="0"/>
                <a:cs typeface="Times New Roman" pitchFamily="18" charset="0"/>
              </a:rPr>
              <a:t>2</a:t>
            </a:r>
            <a:r>
              <a:rPr lang="ja-JP" altLang="en-US" dirty="0" smtClean="0">
                <a:latin typeface="Times New Roman" pitchFamily="18" charset="0"/>
                <a:cs typeface="Times New Roman" pitchFamily="18" charset="0"/>
              </a:rPr>
              <a:t>と解</a:t>
            </a:r>
            <a:r>
              <a:rPr lang="en-US" altLang="ja-JP" dirty="0" smtClean="0">
                <a:latin typeface="Times New Roman" pitchFamily="18" charset="0"/>
                <a:cs typeface="Times New Roman" pitchFamily="18" charset="0"/>
              </a:rPr>
              <a:t>6</a:t>
            </a:r>
            <a:r>
              <a:rPr lang="ja-JP" altLang="en-US" dirty="0" smtClean="0">
                <a:latin typeface="Times New Roman" pitchFamily="18" charset="0"/>
                <a:cs typeface="Times New Roman" pitchFamily="18" charset="0"/>
              </a:rPr>
              <a:t>　　　　解</a:t>
            </a:r>
            <a:r>
              <a:rPr lang="en-US" altLang="ja-JP" dirty="0" smtClean="0">
                <a:latin typeface="Times New Roman" pitchFamily="18" charset="0"/>
                <a:cs typeface="Times New Roman" pitchFamily="18" charset="0"/>
              </a:rPr>
              <a:t>2</a:t>
            </a:r>
          </a:p>
          <a:p>
            <a:endParaRPr lang="en-US" altLang="ja-JP" dirty="0" smtClean="0">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10</a:t>
            </a:fld>
            <a:endParaRPr kumimoji="1" lang="ja-JP" altLang="en-US"/>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7" name="タイトル 16"/>
          <p:cNvSpPr>
            <a:spLocks noGrp="1"/>
          </p:cNvSpPr>
          <p:nvPr>
            <p:ph type="title"/>
          </p:nvPr>
        </p:nvSpPr>
        <p:spPr>
          <a:xfrm>
            <a:off x="467544" y="260648"/>
            <a:ext cx="8229600" cy="1143000"/>
          </a:xfrm>
        </p:spPr>
        <p:txBody>
          <a:bodyPr>
            <a:normAutofit fontScale="90000"/>
          </a:bodyPr>
          <a:lstStyle/>
          <a:p>
            <a:pPr lvl="0"/>
            <a:r>
              <a:rPr lang="en-US" altLang="ja-JP" dirty="0" smtClean="0">
                <a:latin typeface="Times New Roman" pitchFamily="18" charset="0"/>
                <a:cs typeface="Times New Roman" pitchFamily="18" charset="0"/>
              </a:rPr>
              <a:t>Sharing Function Approach</a:t>
            </a:r>
            <a:br>
              <a:rPr lang="en-US" altLang="ja-JP" dirty="0" smtClean="0">
                <a:latin typeface="Times New Roman" pitchFamily="18" charset="0"/>
                <a:cs typeface="Times New Roman" pitchFamily="18" charset="0"/>
              </a:rPr>
            </a:br>
            <a:r>
              <a:rPr lang="ja-JP" altLang="en-US" dirty="0" smtClean="0">
                <a:latin typeface="Times New Roman" pitchFamily="18" charset="0"/>
                <a:cs typeface="Times New Roman" pitchFamily="18" charset="0"/>
              </a:rPr>
              <a:t>（適合度割り当ての手順）：例題続き３</a:t>
            </a:r>
            <a:r>
              <a:rPr lang="ja-JP" altLang="en-US" dirty="0" smtClean="0"/>
              <a:t/>
            </a:r>
            <a:br>
              <a:rPr lang="ja-JP" altLang="en-US" dirty="0" smtClean="0"/>
            </a:br>
            <a:endParaRPr kumimoji="1" lang="ja-JP" altLang="en-US" dirty="0"/>
          </a:p>
        </p:txBody>
      </p:sp>
      <p:pic>
        <p:nvPicPr>
          <p:cNvPr id="19" name="Picture 3"/>
          <p:cNvPicPr>
            <a:picLocks noChangeAspect="1" noChangeArrowheads="1"/>
          </p:cNvPicPr>
          <p:nvPr/>
        </p:nvPicPr>
        <p:blipFill>
          <a:blip r:embed="rId3" cstate="print"/>
          <a:srcRect/>
          <a:stretch>
            <a:fillRect/>
          </a:stretch>
        </p:blipFill>
        <p:spPr bwMode="auto">
          <a:xfrm>
            <a:off x="323528" y="4437112"/>
            <a:ext cx="5724128" cy="2232248"/>
          </a:xfrm>
          <a:prstGeom prst="rect">
            <a:avLst/>
          </a:prstGeom>
          <a:noFill/>
          <a:ln w="9525">
            <a:noFill/>
            <a:miter lim="800000"/>
            <a:headEnd/>
            <a:tailEnd/>
          </a:ln>
        </p:spPr>
      </p:pic>
      <p:sp>
        <p:nvSpPr>
          <p:cNvPr id="20" name="右矢印 19"/>
          <p:cNvSpPr/>
          <p:nvPr/>
        </p:nvSpPr>
        <p:spPr>
          <a:xfrm>
            <a:off x="2699792" y="3212976"/>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矢印 20"/>
          <p:cNvSpPr/>
          <p:nvPr/>
        </p:nvSpPr>
        <p:spPr>
          <a:xfrm>
            <a:off x="2699792" y="3717032"/>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3203848" y="2852936"/>
            <a:ext cx="1085554" cy="369332"/>
          </a:xfrm>
          <a:prstGeom prst="rect">
            <a:avLst/>
          </a:prstGeom>
          <a:noFill/>
        </p:spPr>
        <p:txBody>
          <a:bodyPr wrap="none" rtlCol="0">
            <a:spAutoFit/>
          </a:bodyPr>
          <a:lstStyle/>
          <a:p>
            <a:r>
              <a:rPr lang="ja-JP" altLang="en-US" dirty="0" smtClean="0"/>
              <a:t>良質な解</a:t>
            </a:r>
            <a:endParaRPr kumimoji="1" lang="ja-JP"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en-US" altLang="ja-JP" dirty="0" smtClean="0">
                <a:latin typeface="Times New Roman" pitchFamily="18" charset="0"/>
                <a:cs typeface="Times New Roman" pitchFamily="18" charset="0"/>
              </a:rPr>
              <a:t>Advantage</a:t>
            </a:r>
          </a:p>
          <a:p>
            <a:pPr lvl="1"/>
            <a:r>
              <a:rPr kumimoji="1" lang="en-US" altLang="ja-JP" dirty="0" smtClean="0">
                <a:latin typeface="Times New Roman" pitchFamily="18" charset="0"/>
                <a:cs typeface="Times New Roman" pitchFamily="18" charset="0"/>
              </a:rPr>
              <a:t>WBGA</a:t>
            </a:r>
            <a:r>
              <a:rPr kumimoji="1" lang="ja-JP" altLang="en-US" dirty="0" smtClean="0">
                <a:latin typeface="Times New Roman" pitchFamily="18" charset="0"/>
                <a:cs typeface="Times New Roman" pitchFamily="18" charset="0"/>
              </a:rPr>
              <a:t>は単一目的</a:t>
            </a:r>
            <a:r>
              <a:rPr kumimoji="1" lang="en-US" altLang="ja-JP" dirty="0" smtClean="0">
                <a:latin typeface="Times New Roman" pitchFamily="18" charset="0"/>
                <a:cs typeface="Times New Roman" pitchFamily="18" charset="0"/>
              </a:rPr>
              <a:t>GA</a:t>
            </a:r>
            <a:r>
              <a:rPr kumimoji="1" lang="ja-JP" altLang="en-US" dirty="0" smtClean="0">
                <a:latin typeface="Times New Roman" pitchFamily="18" charset="0"/>
                <a:cs typeface="Times New Roman" pitchFamily="18" charset="0"/>
              </a:rPr>
              <a:t>として使用するので，単一目的</a:t>
            </a:r>
            <a:r>
              <a:rPr kumimoji="1" lang="en-US" altLang="ja-JP" dirty="0" smtClean="0">
                <a:latin typeface="Times New Roman" pitchFamily="18" charset="0"/>
                <a:cs typeface="Times New Roman" pitchFamily="18" charset="0"/>
              </a:rPr>
              <a:t>GA</a:t>
            </a:r>
            <a:r>
              <a:rPr kumimoji="1" lang="ja-JP" altLang="en-US" dirty="0" smtClean="0">
                <a:latin typeface="Times New Roman" pitchFamily="18" charset="0"/>
                <a:cs typeface="Times New Roman" pitchFamily="18" charset="0"/>
              </a:rPr>
              <a:t>から</a:t>
            </a:r>
            <a:r>
              <a:rPr kumimoji="1" lang="en-US" altLang="ja-JP" dirty="0" smtClean="0">
                <a:latin typeface="Times New Roman" pitchFamily="18" charset="0"/>
                <a:cs typeface="Times New Roman" pitchFamily="18" charset="0"/>
              </a:rPr>
              <a:t>WBGA</a:t>
            </a:r>
            <a:r>
              <a:rPr kumimoji="1" lang="ja-JP" altLang="en-US" dirty="0" err="1" smtClean="0">
                <a:latin typeface="Times New Roman" pitchFamily="18" charset="0"/>
                <a:cs typeface="Times New Roman" pitchFamily="18" charset="0"/>
              </a:rPr>
              <a:t>への</a:t>
            </a:r>
            <a:r>
              <a:rPr lang="ja-JP" altLang="en-US" dirty="0" smtClean="0">
                <a:latin typeface="Times New Roman" pitchFamily="18" charset="0"/>
                <a:cs typeface="Times New Roman" pitchFamily="18" charset="0"/>
              </a:rPr>
              <a:t>変換へあまり労力を必要としない</a:t>
            </a:r>
            <a:endParaRPr lang="en-US" altLang="ja-JP" dirty="0" smtClean="0">
              <a:latin typeface="Times New Roman" pitchFamily="18" charset="0"/>
              <a:cs typeface="Times New Roman" pitchFamily="18" charset="0"/>
            </a:endParaRPr>
          </a:p>
          <a:p>
            <a:pPr lvl="1"/>
            <a:endParaRPr kumimoji="1" lang="en-US" altLang="ja-JP" dirty="0" smtClean="0">
              <a:latin typeface="Times New Roman" pitchFamily="18" charset="0"/>
              <a:cs typeface="Times New Roman" pitchFamily="18" charset="0"/>
            </a:endParaRPr>
          </a:p>
          <a:p>
            <a:pPr lvl="1"/>
            <a:endParaRPr kumimoji="1"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Disadvantage</a:t>
            </a:r>
          </a:p>
          <a:p>
            <a:pPr lvl="1"/>
            <a:r>
              <a:rPr kumimoji="1" lang="en-US" altLang="ja-JP" dirty="0" smtClean="0">
                <a:latin typeface="Times New Roman" pitchFamily="18" charset="0"/>
                <a:cs typeface="Times New Roman" pitchFamily="18" charset="0"/>
              </a:rPr>
              <a:t>Sharing</a:t>
            </a:r>
            <a:r>
              <a:rPr kumimoji="1" lang="ja-JP" altLang="en-US" dirty="0" smtClean="0">
                <a:latin typeface="Times New Roman" pitchFamily="18" charset="0"/>
                <a:cs typeface="Times New Roman" pitchFamily="18" charset="0"/>
              </a:rPr>
              <a:t>関数を用いて評価値を減少させるので，最大化問題にしか対応できない．</a:t>
            </a:r>
            <a:endParaRPr kumimoji="1"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非凸のパレート最適フロントを持つ問題において探索が困難</a:t>
            </a:r>
            <a:endParaRPr lang="en-US" altLang="ja-JP" dirty="0" smtClean="0">
              <a:latin typeface="Times New Roman" pitchFamily="18" charset="0"/>
              <a:cs typeface="Times New Roman" pitchFamily="18" charset="0"/>
            </a:endParaRPr>
          </a:p>
          <a:p>
            <a:pPr lvl="2">
              <a:buNone/>
            </a:pPr>
            <a:endParaRPr kumimoji="1" lang="ja-JP" altLang="en-US" dirty="0">
              <a:latin typeface="Times New Roman" pitchFamily="18" charset="0"/>
              <a:cs typeface="Times New Roman" pitchFamily="18" charset="0"/>
            </a:endParaRPr>
          </a:p>
        </p:txBody>
      </p:sp>
      <p:sp>
        <p:nvSpPr>
          <p:cNvPr id="3" name="タイトル 2"/>
          <p:cNvSpPr>
            <a:spLocks noGrp="1"/>
          </p:cNvSpPr>
          <p:nvPr>
            <p:ph type="title"/>
          </p:nvPr>
        </p:nvSpPr>
        <p:spPr/>
        <p:txBody>
          <a:bodyPr/>
          <a:lstStyle/>
          <a:p>
            <a:r>
              <a:rPr lang="en-US" altLang="ja-JP" dirty="0" smtClean="0">
                <a:latin typeface="Times New Roman" pitchFamily="18" charset="0"/>
                <a:cs typeface="Times New Roman" pitchFamily="18" charset="0"/>
              </a:rPr>
              <a:t>Sharing Function Approach</a:t>
            </a:r>
            <a:r>
              <a:rPr lang="ja-JP" altLang="en-US" dirty="0" smtClean="0">
                <a:latin typeface="Times New Roman" pitchFamily="18" charset="0"/>
                <a:cs typeface="Times New Roman" pitchFamily="18" charset="0"/>
              </a:rPr>
              <a:t>：</a:t>
            </a:r>
            <a:r>
              <a:rPr kumimoji="1" lang="ja-JP" altLang="en-US" dirty="0" smtClean="0"/>
              <a:t>まとめ</a:t>
            </a:r>
            <a:endParaRPr kumimoji="1" lang="ja-JP" altLang="en-US" dirty="0"/>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11</a:t>
            </a:fld>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0" y="764704"/>
            <a:ext cx="8686800" cy="5616624"/>
          </a:xfrm>
        </p:spPr>
        <p:txBody>
          <a:bodyPr>
            <a:normAutofit fontScale="92500" lnSpcReduction="20000"/>
          </a:bodyPr>
          <a:lstStyle/>
          <a:p>
            <a:r>
              <a:rPr lang="en-US" altLang="ja-JP" dirty="0" smtClean="0">
                <a:latin typeface="Times New Roman" pitchFamily="18" charset="0"/>
                <a:cs typeface="Times New Roman" pitchFamily="18" charset="0"/>
              </a:rPr>
              <a:t>Step1</a:t>
            </a:r>
            <a:r>
              <a:rPr lang="ja-JP" altLang="en-US" dirty="0" smtClean="0">
                <a:latin typeface="Times New Roman" pitchFamily="18" charset="0"/>
                <a:cs typeface="Times New Roman" pitchFamily="18" charset="0"/>
              </a:rPr>
              <a:t>　重みベクトルカウンタ</a:t>
            </a:r>
            <a:r>
              <a:rPr lang="en-US" altLang="ja-JP" i="1" dirty="0" smtClean="0">
                <a:latin typeface="Times New Roman" pitchFamily="18" charset="0"/>
                <a:cs typeface="Times New Roman" pitchFamily="18" charset="0"/>
              </a:rPr>
              <a:t>k</a:t>
            </a:r>
            <a:r>
              <a:rPr lang="en-US" altLang="ja-JP" dirty="0" smtClean="0">
                <a:latin typeface="Times New Roman" pitchFamily="18" charset="0"/>
                <a:cs typeface="Times New Roman" pitchFamily="18" charset="0"/>
              </a:rPr>
              <a:t>=1</a:t>
            </a:r>
            <a:r>
              <a:rPr lang="ja-JP" altLang="en-US" dirty="0" smtClean="0">
                <a:latin typeface="Times New Roman" pitchFamily="18" charset="0"/>
                <a:cs typeface="Times New Roman" pitchFamily="18" charset="0"/>
              </a:rPr>
              <a:t>にセット</a:t>
            </a:r>
            <a:endParaRPr lang="en-US" altLang="ja-JP" dirty="0" smtClean="0">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a:p>
            <a:r>
              <a:rPr kumimoji="1" lang="en-US" altLang="ja-JP" dirty="0" smtClean="0">
                <a:latin typeface="Times New Roman" pitchFamily="18" charset="0"/>
                <a:cs typeface="Times New Roman" pitchFamily="18" charset="0"/>
              </a:rPr>
              <a:t>Step2</a:t>
            </a:r>
            <a:r>
              <a:rPr kumimoji="1" lang="ja-JP" altLang="en-US" dirty="0" smtClean="0">
                <a:latin typeface="Times New Roman" pitchFamily="18" charset="0"/>
                <a:cs typeface="Times New Roman" pitchFamily="18" charset="0"/>
              </a:rPr>
              <a:t>　適合度を以下の式を用いて計算</a:t>
            </a:r>
            <a:endParaRPr kumimoji="1" lang="en-US" altLang="ja-JP" dirty="0" smtClean="0">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a:p>
            <a:endParaRPr kumimoji="1" lang="en-US" altLang="ja-JP" dirty="0" smtClean="0">
              <a:latin typeface="Times New Roman" pitchFamily="18" charset="0"/>
              <a:cs typeface="Times New Roman" pitchFamily="18" charset="0"/>
            </a:endParaRPr>
          </a:p>
          <a:p>
            <a:pPr>
              <a:buNone/>
            </a:pP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　　    母集団</a:t>
            </a:r>
            <a:r>
              <a:rPr lang="en-US" altLang="ja-JP" i="1" dirty="0" smtClean="0">
                <a:latin typeface="Times New Roman" pitchFamily="18" charset="0"/>
                <a:cs typeface="Times New Roman" pitchFamily="18" charset="0"/>
              </a:rPr>
              <a:t>N</a:t>
            </a:r>
            <a:r>
              <a:rPr lang="ja-JP" altLang="en-US" dirty="0" smtClean="0">
                <a:latin typeface="Times New Roman" pitchFamily="18" charset="0"/>
                <a:cs typeface="Times New Roman" pitchFamily="18" charset="0"/>
              </a:rPr>
              <a:t>の中で，各重み</a:t>
            </a:r>
            <a:r>
              <a:rPr lang="en-US" altLang="ja-JP" b="1" i="1" dirty="0" err="1" smtClean="0">
                <a:latin typeface="Times New Roman" pitchFamily="18" charset="0"/>
                <a:cs typeface="Times New Roman" pitchFamily="18" charset="0"/>
              </a:rPr>
              <a:t>w</a:t>
            </a:r>
            <a:r>
              <a:rPr lang="ja-JP" altLang="en-US" dirty="0" smtClean="0">
                <a:latin typeface="Times New Roman" pitchFamily="18" charset="0"/>
                <a:cs typeface="Times New Roman" pitchFamily="18" charset="0"/>
              </a:rPr>
              <a:t>に対する最良の</a:t>
            </a:r>
            <a:r>
              <a:rPr lang="en-US" altLang="ja-JP" i="1" dirty="0" smtClean="0">
                <a:latin typeface="Times New Roman" pitchFamily="18" charset="0"/>
                <a:cs typeface="Times New Roman" pitchFamily="18" charset="0"/>
              </a:rPr>
              <a:t>N/K</a:t>
            </a:r>
            <a:r>
              <a:rPr lang="ja-JP" altLang="en-US" dirty="0" smtClean="0">
                <a:latin typeface="Times New Roman" pitchFamily="18" charset="0"/>
                <a:cs typeface="Times New Roman" pitchFamily="18" charset="0"/>
              </a:rPr>
              <a:t>個</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　　体を選択し，この個体をサブ母集団</a:t>
            </a:r>
            <a:r>
              <a:rPr lang="en-US" altLang="ja-JP" i="1" dirty="0" err="1" smtClean="0">
                <a:latin typeface="Times New Roman" pitchFamily="18" charset="0"/>
                <a:cs typeface="Times New Roman" pitchFamily="18" charset="0"/>
              </a:rPr>
              <a:t>P</a:t>
            </a:r>
            <a:r>
              <a:rPr lang="en-US" altLang="ja-JP" i="1" baseline="-25000" dirty="0" err="1"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にコピー</a:t>
            </a:r>
            <a:endParaRPr lang="en-US" altLang="ja-JP" dirty="0" smtClean="0">
              <a:latin typeface="Times New Roman" pitchFamily="18" charset="0"/>
              <a:cs typeface="Times New Roman" pitchFamily="18" charset="0"/>
            </a:endParaRPr>
          </a:p>
          <a:p>
            <a:pPr>
              <a:buNone/>
            </a:pPr>
            <a:endParaRPr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Step3</a:t>
            </a:r>
            <a:r>
              <a:rPr lang="ja-JP" altLang="en-US" dirty="0" smtClean="0">
                <a:latin typeface="Times New Roman" pitchFamily="18" charset="0"/>
                <a:cs typeface="Times New Roman" pitchFamily="18" charset="0"/>
              </a:rPr>
              <a:t>　新しい</a:t>
            </a:r>
            <a:r>
              <a:rPr lang="en-US" altLang="ja-JP" i="1" dirty="0" smtClean="0">
                <a:latin typeface="Times New Roman" pitchFamily="18" charset="0"/>
                <a:cs typeface="Times New Roman" pitchFamily="18" charset="0"/>
              </a:rPr>
              <a:t>N/K</a:t>
            </a:r>
            <a:r>
              <a:rPr lang="ja-JP" altLang="en-US" dirty="0" err="1" smtClean="0">
                <a:latin typeface="Times New Roman" pitchFamily="18" charset="0"/>
                <a:cs typeface="Times New Roman" pitchFamily="18" charset="0"/>
              </a:rPr>
              <a:t>の解</a:t>
            </a:r>
            <a:r>
              <a:rPr lang="ja-JP" altLang="en-US" dirty="0" smtClean="0">
                <a:latin typeface="Times New Roman" pitchFamily="18" charset="0"/>
                <a:cs typeface="Times New Roman" pitchFamily="18" charset="0"/>
              </a:rPr>
              <a:t>集団の生成の為に，</a:t>
            </a:r>
            <a:r>
              <a:rPr lang="en-US" altLang="ja-JP" i="1" dirty="0" err="1" smtClean="0">
                <a:latin typeface="Times New Roman" pitchFamily="18" charset="0"/>
                <a:cs typeface="Times New Roman" pitchFamily="18" charset="0"/>
              </a:rPr>
              <a:t>P</a:t>
            </a:r>
            <a:r>
              <a:rPr lang="en-US" altLang="ja-JP" i="1" baseline="-25000" dirty="0" err="1"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において選択，</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　　交叉，突然変異を行う．</a:t>
            </a:r>
            <a:endParaRPr lang="en-US" altLang="ja-JP" dirty="0" smtClean="0">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Step4</a:t>
            </a:r>
            <a:r>
              <a:rPr lang="ja-JP" altLang="en-US" dirty="0" smtClean="0">
                <a:latin typeface="Times New Roman" pitchFamily="18" charset="0"/>
                <a:cs typeface="Times New Roman" pitchFamily="18" charset="0"/>
              </a:rPr>
              <a:t>　もし，</a:t>
            </a:r>
            <a:r>
              <a:rPr lang="en-US" altLang="ja-JP" i="1" dirty="0" smtClean="0">
                <a:latin typeface="Times New Roman" pitchFamily="18" charset="0"/>
                <a:cs typeface="Times New Roman" pitchFamily="18" charset="0"/>
              </a:rPr>
              <a:t>k&lt;K</a:t>
            </a:r>
            <a:r>
              <a:rPr lang="ja-JP" altLang="en-US" dirty="0" smtClean="0">
                <a:latin typeface="Times New Roman" pitchFamily="18" charset="0"/>
                <a:cs typeface="Times New Roman" pitchFamily="18" charset="0"/>
              </a:rPr>
              <a:t>ならば，</a:t>
            </a:r>
            <a:r>
              <a:rPr lang="en-US" altLang="ja-JP" i="1" dirty="0" smtClean="0">
                <a:latin typeface="Times New Roman" pitchFamily="18" charset="0"/>
                <a:cs typeface="Times New Roman" pitchFamily="18" charset="0"/>
              </a:rPr>
              <a:t>k</a:t>
            </a:r>
            <a:r>
              <a:rPr lang="ja-JP" altLang="en-US" dirty="0" smtClean="0">
                <a:latin typeface="Times New Roman" pitchFamily="18" charset="0"/>
                <a:cs typeface="Times New Roman" pitchFamily="18" charset="0"/>
              </a:rPr>
              <a:t>のカウントを増やして</a:t>
            </a:r>
            <a:r>
              <a:rPr lang="en-US" altLang="ja-JP" dirty="0" smtClean="0">
                <a:latin typeface="Times New Roman" pitchFamily="18" charset="0"/>
                <a:cs typeface="Times New Roman" pitchFamily="18" charset="0"/>
              </a:rPr>
              <a:t>Step2</a:t>
            </a:r>
            <a:r>
              <a:rPr lang="ja-JP" altLang="en-US" dirty="0" smtClean="0">
                <a:latin typeface="Times New Roman" pitchFamily="18" charset="0"/>
                <a:cs typeface="Times New Roman" pitchFamily="18" charset="0"/>
              </a:rPr>
              <a:t>へ</a:t>
            </a:r>
            <a:r>
              <a:rPr lang="ja-JP" altLang="en-US" dirty="0" smtClean="0">
                <a:latin typeface="Times New Roman" pitchFamily="18" charset="0"/>
                <a:cs typeface="Times New Roman" pitchFamily="18" charset="0"/>
              </a:rPr>
              <a:t>．そう</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　　でなければ，</a:t>
            </a:r>
            <a:r>
              <a:rPr lang="ja-JP" altLang="en-US" dirty="0" smtClean="0">
                <a:latin typeface="Times New Roman" pitchFamily="18" charset="0"/>
                <a:cs typeface="Times New Roman" pitchFamily="18" charset="0"/>
              </a:rPr>
              <a:t>全てのサブ母集団を統合して，新たな母  </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集団を生成する．</a:t>
            </a:r>
            <a:endParaRPr lang="en-US" altLang="ja-JP" dirty="0" smtClean="0">
              <a:latin typeface="Times New Roman" pitchFamily="18" charset="0"/>
              <a:cs typeface="Times New Roman" pitchFamily="18" charset="0"/>
            </a:endParaRPr>
          </a:p>
          <a:p>
            <a:pPr>
              <a:buNone/>
            </a:pPr>
            <a:r>
              <a:rPr lang="ja-JP" altLang="en-US" dirty="0" smtClean="0">
                <a:latin typeface="Times New Roman" pitchFamily="18" charset="0"/>
                <a:cs typeface="Times New Roman" pitchFamily="18" charset="0"/>
              </a:rPr>
              <a:t>　　　　　　　もし</a:t>
            </a:r>
            <a:r>
              <a:rPr lang="en-US" altLang="ja-JP" i="1" dirty="0" smtClean="0">
                <a:latin typeface="Times New Roman" pitchFamily="18" charset="0"/>
                <a:cs typeface="Times New Roman" pitchFamily="18" charset="0"/>
              </a:rPr>
              <a:t>|P| &lt; N</a:t>
            </a:r>
            <a:r>
              <a:rPr lang="ja-JP" altLang="en-US" dirty="0" smtClean="0">
                <a:latin typeface="Times New Roman" pitchFamily="18" charset="0"/>
                <a:cs typeface="Times New Roman" pitchFamily="18" charset="0"/>
              </a:rPr>
              <a:t>ならば，ランダムに個体を生成して母集　</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　　団のサイズが</a:t>
            </a:r>
            <a:r>
              <a:rPr lang="en-US" altLang="ja-JP" i="1" dirty="0" smtClean="0">
                <a:latin typeface="Times New Roman" pitchFamily="18" charset="0"/>
                <a:cs typeface="Times New Roman" pitchFamily="18" charset="0"/>
              </a:rPr>
              <a:t>N</a:t>
            </a:r>
            <a:r>
              <a:rPr lang="ja-JP" altLang="en-US" dirty="0" smtClean="0">
                <a:latin typeface="Times New Roman" pitchFamily="18" charset="0"/>
                <a:cs typeface="Times New Roman" pitchFamily="18" charset="0"/>
              </a:rPr>
              <a:t>になるまで加える．</a:t>
            </a:r>
            <a:endParaRPr lang="en-US" altLang="ja-JP" dirty="0" smtClean="0">
              <a:latin typeface="Times New Roman" pitchFamily="18" charset="0"/>
              <a:cs typeface="Times New Roman" pitchFamily="18" charset="0"/>
            </a:endParaRPr>
          </a:p>
        </p:txBody>
      </p:sp>
      <p:sp>
        <p:nvSpPr>
          <p:cNvPr id="3" name="タイトル 2"/>
          <p:cNvSpPr>
            <a:spLocks noGrp="1"/>
          </p:cNvSpPr>
          <p:nvPr>
            <p:ph type="title"/>
          </p:nvPr>
        </p:nvSpPr>
        <p:spPr>
          <a:xfrm>
            <a:off x="467544" y="-243408"/>
            <a:ext cx="8229600" cy="1143000"/>
          </a:xfrm>
        </p:spPr>
        <p:txBody>
          <a:bodyPr/>
          <a:lstStyle/>
          <a:p>
            <a:r>
              <a:rPr kumimoji="1" lang="en-US" altLang="ja-JP" dirty="0" smtClean="0">
                <a:latin typeface="Times New Roman" pitchFamily="18" charset="0"/>
                <a:cs typeface="Times New Roman" pitchFamily="18" charset="0"/>
              </a:rPr>
              <a:t>Vector Evaluated Approach</a:t>
            </a:r>
            <a:endParaRPr kumimoji="1" lang="ja-JP" altLang="en-US" dirty="0">
              <a:latin typeface="Times New Roman" pitchFamily="18" charset="0"/>
              <a:cs typeface="Times New Roman" pitchFamily="18" charset="0"/>
            </a:endParaRPr>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12</a:t>
            </a:fld>
            <a:endParaRPr kumimoji="1" lang="ja-JP" altLang="en-US"/>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8"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907704" y="1844824"/>
            <a:ext cx="3816424" cy="735274"/>
          </a:xfrm>
          <a:prstGeom prst="rect">
            <a:avLst/>
          </a:prstGeom>
          <a:noFill/>
        </p:spPr>
      </p:pic>
      <p:sp>
        <p:nvSpPr>
          <p:cNvPr id="9" name="テキスト ボックス 8"/>
          <p:cNvSpPr txBox="1"/>
          <p:nvPr/>
        </p:nvSpPr>
        <p:spPr>
          <a:xfrm>
            <a:off x="6300192" y="1484784"/>
            <a:ext cx="2229971" cy="369332"/>
          </a:xfrm>
          <a:prstGeom prst="rect">
            <a:avLst/>
          </a:prstGeom>
          <a:noFill/>
        </p:spPr>
        <p:txBody>
          <a:bodyPr wrap="square" rtlCol="0">
            <a:spAutoFit/>
          </a:bodyPr>
          <a:lstStyle/>
          <a:p>
            <a:r>
              <a:rPr kumimoji="1" lang="ja-JP" altLang="en-US" dirty="0" smtClean="0"/>
              <a:t>重みベクトル集合：</a:t>
            </a:r>
            <a:r>
              <a:rPr kumimoji="1" lang="en-US" altLang="ja-JP" i="1" dirty="0" smtClean="0">
                <a:latin typeface="Times New Roman" pitchFamily="18" charset="0"/>
                <a:cs typeface="Times New Roman" pitchFamily="18" charset="0"/>
              </a:rPr>
              <a:t>K</a:t>
            </a:r>
            <a:endParaRPr kumimoji="1" lang="ja-JP" altLang="en-US" i="1" dirty="0">
              <a:latin typeface="Times New Roman" pitchFamily="18" charset="0"/>
              <a:cs typeface="Times New Roman" pitchFamily="18" charset="0"/>
            </a:endParaRP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6"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572000" y="3933056"/>
            <a:ext cx="1518168" cy="36004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2" name="コンテンツ プレースホルダ 1"/>
          <p:cNvSpPr>
            <a:spLocks noGrp="1"/>
          </p:cNvSpPr>
          <p:nvPr>
            <p:ph idx="1"/>
          </p:nvPr>
        </p:nvSpPr>
        <p:spPr>
          <a:xfrm>
            <a:off x="323528" y="764704"/>
            <a:ext cx="8229600" cy="5688632"/>
          </a:xfrm>
        </p:spPr>
        <p:txBody>
          <a:bodyPr>
            <a:normAutofit lnSpcReduction="10000"/>
          </a:bodyPr>
          <a:lstStyle/>
          <a:p>
            <a:r>
              <a:rPr kumimoji="1" lang="ja-JP" altLang="en-US" dirty="0" smtClean="0">
                <a:latin typeface="Times New Roman" pitchFamily="18" charset="0"/>
                <a:cs typeface="Times New Roman" pitchFamily="18" charset="0"/>
              </a:rPr>
              <a:t>例題</a:t>
            </a:r>
            <a:endParaRPr kumimoji="1" lang="en-US" altLang="ja-JP" dirty="0" smtClean="0">
              <a:latin typeface="Times New Roman" pitchFamily="18" charset="0"/>
              <a:cs typeface="Times New Roman" pitchFamily="18" charset="0"/>
            </a:endParaRPr>
          </a:p>
          <a:p>
            <a:pPr lvl="1"/>
            <a:r>
              <a:rPr kumimoji="1" lang="en-US" altLang="ja-JP" dirty="0" smtClean="0">
                <a:latin typeface="Times New Roman" pitchFamily="18" charset="0"/>
                <a:cs typeface="Times New Roman" pitchFamily="18" charset="0"/>
              </a:rPr>
              <a:t>2</a:t>
            </a:r>
            <a:r>
              <a:rPr kumimoji="1" lang="ja-JP" altLang="en-US" dirty="0" smtClean="0">
                <a:latin typeface="Times New Roman" pitchFamily="18" charset="0"/>
                <a:cs typeface="Times New Roman" pitchFamily="18" charset="0"/>
              </a:rPr>
              <a:t>目的最大化問題で重みは</a:t>
            </a:r>
            <a:r>
              <a:rPr kumimoji="1" lang="en-US" altLang="ja-JP" dirty="0" smtClean="0">
                <a:latin typeface="Times New Roman" pitchFamily="18" charset="0"/>
                <a:cs typeface="Times New Roman" pitchFamily="18" charset="0"/>
              </a:rPr>
              <a:t>2</a:t>
            </a:r>
            <a:r>
              <a:rPr kumimoji="1" lang="ja-JP" altLang="en-US" dirty="0" smtClean="0">
                <a:latin typeface="Times New Roman" pitchFamily="18" charset="0"/>
                <a:cs typeface="Times New Roman" pitchFamily="18" charset="0"/>
              </a:rPr>
              <a:t>つ（</a:t>
            </a:r>
            <a:r>
              <a:rPr kumimoji="1" lang="en-US" altLang="ja-JP" i="1" dirty="0" smtClean="0">
                <a:latin typeface="Times New Roman" pitchFamily="18" charset="0"/>
                <a:cs typeface="Times New Roman" pitchFamily="18" charset="0"/>
              </a:rPr>
              <a:t>K</a:t>
            </a:r>
            <a:r>
              <a:rPr kumimoji="1" lang="ja-JP" altLang="en-US" dirty="0" smtClean="0">
                <a:latin typeface="Times New Roman" pitchFamily="18" charset="0"/>
                <a:cs typeface="Times New Roman" pitchFamily="18" charset="0"/>
              </a:rPr>
              <a:t>＝２）</a:t>
            </a:r>
            <a:endParaRPr kumimoji="1"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Step1</a:t>
            </a:r>
            <a:r>
              <a:rPr lang="ja-JP" altLang="en-US" dirty="0" smtClean="0">
                <a:latin typeface="Times New Roman" pitchFamily="18" charset="0"/>
                <a:cs typeface="Times New Roman" pitchFamily="18" charset="0"/>
              </a:rPr>
              <a:t>　</a:t>
            </a:r>
            <a:r>
              <a:rPr lang="en-US" altLang="ja-JP" i="1" dirty="0" smtClean="0">
                <a:latin typeface="Times New Roman" pitchFamily="18" charset="0"/>
                <a:cs typeface="Times New Roman" pitchFamily="18" charset="0"/>
              </a:rPr>
              <a:t>k</a:t>
            </a:r>
            <a:r>
              <a:rPr lang="en-US" altLang="ja-JP" dirty="0" smtClean="0">
                <a:latin typeface="Times New Roman" pitchFamily="18" charset="0"/>
                <a:cs typeface="Times New Roman" pitchFamily="18" charset="0"/>
              </a:rPr>
              <a:t>=1</a:t>
            </a:r>
            <a:r>
              <a:rPr lang="ja-JP" altLang="en-US" dirty="0" smtClean="0">
                <a:latin typeface="Times New Roman" pitchFamily="18" charset="0"/>
                <a:cs typeface="Times New Roman" pitchFamily="18" charset="0"/>
              </a:rPr>
              <a:t>とセット．フィットネスの最大最小を計算</a:t>
            </a:r>
            <a:endParaRPr lang="en-US" altLang="ja-JP" dirty="0" smtClean="0">
              <a:latin typeface="Times New Roman" pitchFamily="18" charset="0"/>
              <a:cs typeface="Times New Roman" pitchFamily="18" charset="0"/>
            </a:endParaRPr>
          </a:p>
          <a:p>
            <a:pPr lvl="1"/>
            <a:r>
              <a:rPr kumimoji="1" lang="en-US" altLang="ja-JP" dirty="0" smtClean="0">
                <a:latin typeface="Times New Roman" pitchFamily="18" charset="0"/>
                <a:cs typeface="Times New Roman" pitchFamily="18" charset="0"/>
              </a:rPr>
              <a:t>Step2</a:t>
            </a:r>
            <a:r>
              <a:rPr lang="ja-JP" altLang="en-US" dirty="0" smtClean="0">
                <a:latin typeface="Times New Roman" pitchFamily="18" charset="0"/>
                <a:cs typeface="Times New Roman" pitchFamily="18" charset="0"/>
              </a:rPr>
              <a:t>　　　　　　　　　　　においての解（</a:t>
            </a:r>
            <a:r>
              <a:rPr lang="en-US" altLang="ja-JP" i="1" dirty="0" smtClean="0">
                <a:latin typeface="Times New Roman" pitchFamily="18" charset="0"/>
                <a:cs typeface="Times New Roman" pitchFamily="18" charset="0"/>
              </a:rPr>
              <a:t>N</a:t>
            </a:r>
            <a:r>
              <a:rPr lang="ja-JP" altLang="en-US" dirty="0" smtClean="0">
                <a:latin typeface="Times New Roman" pitchFamily="18" charset="0"/>
                <a:cs typeface="Times New Roman" pitchFamily="18" charset="0"/>
              </a:rPr>
              <a:t>＝</a:t>
            </a:r>
            <a:r>
              <a:rPr lang="en-US" altLang="ja-JP" dirty="0" smtClean="0">
                <a:latin typeface="Times New Roman" pitchFamily="18" charset="0"/>
                <a:cs typeface="Times New Roman" pitchFamily="18" charset="0"/>
              </a:rPr>
              <a:t>6</a:t>
            </a:r>
            <a:r>
              <a:rPr lang="ja-JP" altLang="en-US" dirty="0" smtClean="0">
                <a:latin typeface="Times New Roman" pitchFamily="18" charset="0"/>
                <a:cs typeface="Times New Roman" pitchFamily="18" charset="0"/>
              </a:rPr>
              <a:t>）を選択する．</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　　  </a:t>
            </a:r>
            <a:r>
              <a:rPr lang="en-US" altLang="ja-JP" dirty="0" smtClean="0">
                <a:latin typeface="Times New Roman" pitchFamily="18" charset="0"/>
                <a:cs typeface="Times New Roman" pitchFamily="18" charset="0"/>
              </a:rPr>
              <a:t>N=2</a:t>
            </a:r>
            <a:r>
              <a:rPr lang="ja-JP" altLang="en-US" dirty="0" smtClean="0">
                <a:latin typeface="Times New Roman" pitchFamily="18" charset="0"/>
                <a:cs typeface="Times New Roman" pitchFamily="18" charset="0"/>
              </a:rPr>
              <a:t>なので，各重みベクトルに対する</a:t>
            </a:r>
            <a:r>
              <a:rPr lang="en-US" altLang="ja-JP" dirty="0" smtClean="0">
                <a:latin typeface="Times New Roman" pitchFamily="18" charset="0"/>
                <a:cs typeface="Times New Roman" pitchFamily="18" charset="0"/>
              </a:rPr>
              <a:t>3</a:t>
            </a:r>
            <a:r>
              <a:rPr lang="ja-JP" altLang="en-US" dirty="0" err="1" smtClean="0">
                <a:latin typeface="Times New Roman" pitchFamily="18" charset="0"/>
                <a:cs typeface="Times New Roman" pitchFamily="18" charset="0"/>
              </a:rPr>
              <a:t>つの</a:t>
            </a:r>
            <a:r>
              <a:rPr lang="ja-JP" altLang="en-US" dirty="0" smtClean="0">
                <a:latin typeface="Times New Roman" pitchFamily="18" charset="0"/>
                <a:cs typeface="Times New Roman" pitchFamily="18" charset="0"/>
              </a:rPr>
              <a:t>最良の解</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をサブ母集団に振り分ける．サブ母集団</a:t>
            </a:r>
            <a:r>
              <a:rPr lang="en-US" altLang="ja-JP" dirty="0" smtClean="0">
                <a:latin typeface="Times New Roman" pitchFamily="18" charset="0"/>
                <a:cs typeface="Times New Roman" pitchFamily="18" charset="0"/>
              </a:rPr>
              <a:t>P1</a:t>
            </a:r>
            <a:r>
              <a:rPr lang="ja-JP" altLang="en-US" dirty="0" smtClean="0">
                <a:latin typeface="Times New Roman" pitchFamily="18" charset="0"/>
                <a:cs typeface="Times New Roman" pitchFamily="18" charset="0"/>
              </a:rPr>
              <a:t>では，解は</a:t>
            </a:r>
            <a:r>
              <a:rPr lang="en-US" altLang="ja-JP" dirty="0" smtClean="0">
                <a:latin typeface="Times New Roman" pitchFamily="18" charset="0"/>
                <a:cs typeface="Times New Roman" pitchFamily="18" charset="0"/>
              </a:rPr>
              <a:t>	       1</a:t>
            </a:r>
            <a:r>
              <a:rPr lang="ja-JP" altLang="en-US" dirty="0" smtClean="0">
                <a:latin typeface="Times New Roman" pitchFamily="18" charset="0"/>
                <a:cs typeface="Times New Roman" pitchFamily="18" charset="0"/>
              </a:rPr>
              <a:t>と</a:t>
            </a:r>
            <a:r>
              <a:rPr lang="en-US" altLang="ja-JP" dirty="0" smtClean="0">
                <a:latin typeface="Times New Roman" pitchFamily="18" charset="0"/>
                <a:cs typeface="Times New Roman" pitchFamily="18" charset="0"/>
              </a:rPr>
              <a:t>3</a:t>
            </a:r>
            <a:r>
              <a:rPr lang="ja-JP" altLang="en-US" dirty="0" smtClean="0">
                <a:latin typeface="Times New Roman" pitchFamily="18" charset="0"/>
                <a:cs typeface="Times New Roman" pitchFamily="18" charset="0"/>
              </a:rPr>
              <a:t>と</a:t>
            </a:r>
            <a:r>
              <a:rPr lang="en-US" altLang="ja-JP" dirty="0" smtClean="0">
                <a:latin typeface="Times New Roman" pitchFamily="18" charset="0"/>
                <a:cs typeface="Times New Roman" pitchFamily="18" charset="0"/>
              </a:rPr>
              <a:t>5</a:t>
            </a:r>
            <a:r>
              <a:rPr lang="ja-JP" altLang="en-US" dirty="0" smtClean="0">
                <a:latin typeface="Times New Roman" pitchFamily="18" charset="0"/>
                <a:cs typeface="Times New Roman" pitchFamily="18" charset="0"/>
              </a:rPr>
              <a:t>が良いことがわかる．</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Step3</a:t>
            </a:r>
            <a:r>
              <a:rPr lang="ja-JP" altLang="en-US" dirty="0" smtClean="0">
                <a:latin typeface="Times New Roman" pitchFamily="18" charset="0"/>
                <a:cs typeface="Times New Roman" pitchFamily="18" charset="0"/>
              </a:rPr>
              <a:t>　選択，交叉，突然変異を繰り返し，集団サイズ３の</a:t>
            </a:r>
            <a:r>
              <a:rPr lang="ja-JP" altLang="en-US" dirty="0" smtClean="0">
                <a:latin typeface="Times New Roman" pitchFamily="18" charset="0"/>
                <a:cs typeface="Times New Roman" pitchFamily="18" charset="0"/>
              </a:rPr>
              <a:t>新</a:t>
            </a:r>
            <a:r>
              <a:rPr lang="en-US" altLang="ja-JP" dirty="0" smtClean="0">
                <a:latin typeface="Times New Roman" pitchFamily="18" charset="0"/>
                <a:cs typeface="Times New Roman" pitchFamily="18" charset="0"/>
              </a:rPr>
              <a:t>	        </a:t>
            </a:r>
            <a:r>
              <a:rPr lang="ja-JP" altLang="en-US" dirty="0" smtClean="0">
                <a:latin typeface="Times New Roman" pitchFamily="18" charset="0"/>
                <a:cs typeface="Times New Roman" pitchFamily="18" charset="0"/>
              </a:rPr>
              <a:t>しい</a:t>
            </a:r>
            <a:r>
              <a:rPr lang="ja-JP" altLang="en-US" dirty="0" smtClean="0">
                <a:latin typeface="Times New Roman" pitchFamily="18" charset="0"/>
                <a:cs typeface="Times New Roman" pitchFamily="18" charset="0"/>
              </a:rPr>
              <a:t>サブ母集団を生成</a:t>
            </a:r>
            <a:r>
              <a:rPr lang="ja-JP" altLang="en-US" dirty="0" smtClean="0">
                <a:latin typeface="Times New Roman" pitchFamily="18" charset="0"/>
                <a:cs typeface="Times New Roman" pitchFamily="18" charset="0"/>
              </a:rPr>
              <a:t>．</a:t>
            </a:r>
            <a:endParaRPr lang="en-US" altLang="ja-JP" dirty="0" smtClean="0">
              <a:latin typeface="Times New Roman" pitchFamily="18" charset="0"/>
              <a:cs typeface="Times New Roman" pitchFamily="18" charset="0"/>
            </a:endParaRPr>
          </a:p>
          <a:p>
            <a:pPr lvl="1"/>
            <a:r>
              <a:rPr kumimoji="1" lang="en-US" altLang="ja-JP" dirty="0" smtClean="0">
                <a:latin typeface="Times New Roman" pitchFamily="18" charset="0"/>
                <a:cs typeface="Times New Roman" pitchFamily="18" charset="0"/>
              </a:rPr>
              <a:t>Step4</a:t>
            </a:r>
            <a:r>
              <a:rPr kumimoji="1" lang="ja-JP" altLang="en-US" dirty="0" smtClean="0">
                <a:latin typeface="Times New Roman" pitchFamily="18" charset="0"/>
                <a:cs typeface="Times New Roman" pitchFamily="18" charset="0"/>
              </a:rPr>
              <a:t>　</a:t>
            </a:r>
            <a:r>
              <a:rPr kumimoji="1" lang="en-US" altLang="ja-JP" i="1" dirty="0" smtClean="0">
                <a:latin typeface="Times New Roman" pitchFamily="18" charset="0"/>
                <a:cs typeface="Times New Roman" pitchFamily="18" charset="0"/>
              </a:rPr>
              <a:t>k</a:t>
            </a:r>
            <a:r>
              <a:rPr kumimoji="1" lang="ja-JP" altLang="en-US" dirty="0" smtClean="0">
                <a:latin typeface="Times New Roman" pitchFamily="18" charset="0"/>
                <a:cs typeface="Times New Roman" pitchFamily="18" charset="0"/>
              </a:rPr>
              <a:t>を</a:t>
            </a:r>
            <a:r>
              <a:rPr kumimoji="1" lang="en-US" altLang="ja-JP" dirty="0" smtClean="0">
                <a:latin typeface="Times New Roman" pitchFamily="18" charset="0"/>
                <a:cs typeface="Times New Roman" pitchFamily="18" charset="0"/>
              </a:rPr>
              <a:t>2</a:t>
            </a:r>
            <a:r>
              <a:rPr kumimoji="1" lang="ja-JP" altLang="en-US" dirty="0" smtClean="0">
                <a:latin typeface="Times New Roman" pitchFamily="18" charset="0"/>
                <a:cs typeface="Times New Roman" pitchFamily="18" charset="0"/>
              </a:rPr>
              <a:t>にして，</a:t>
            </a:r>
            <a:r>
              <a:rPr kumimoji="1" lang="en-US" altLang="ja-JP" dirty="0" smtClean="0">
                <a:latin typeface="Times New Roman" pitchFamily="18" charset="0"/>
                <a:cs typeface="Times New Roman" pitchFamily="18" charset="0"/>
              </a:rPr>
              <a:t>Step2</a:t>
            </a:r>
            <a:r>
              <a:rPr kumimoji="1" lang="ja-JP" altLang="en-US" dirty="0" smtClean="0">
                <a:latin typeface="Times New Roman" pitchFamily="18" charset="0"/>
                <a:cs typeface="Times New Roman" pitchFamily="18" charset="0"/>
              </a:rPr>
              <a:t>へ</a:t>
            </a:r>
            <a:endParaRPr kumimoji="1" lang="ja-JP" altLang="en-US" dirty="0">
              <a:latin typeface="Times New Roman" pitchFamily="18" charset="0"/>
              <a:cs typeface="Times New Roman" pitchFamily="18" charset="0"/>
            </a:endParaRPr>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13</a:t>
            </a:fld>
            <a:endParaRPr kumimoji="1" lang="ja-JP" altLang="en-US"/>
          </a:p>
        </p:txBody>
      </p:sp>
      <p:sp>
        <p:nvSpPr>
          <p:cNvPr id="4" name="タイトル 3"/>
          <p:cNvSpPr>
            <a:spLocks noGrp="1"/>
          </p:cNvSpPr>
          <p:nvPr>
            <p:ph type="title"/>
          </p:nvPr>
        </p:nvSpPr>
        <p:spPr>
          <a:xfrm>
            <a:off x="467544" y="-243408"/>
            <a:ext cx="8229600" cy="1143000"/>
          </a:xfrm>
        </p:spPr>
        <p:txBody>
          <a:bodyPr>
            <a:normAutofit/>
          </a:bodyPr>
          <a:lstStyle/>
          <a:p>
            <a:r>
              <a:rPr kumimoji="1" lang="en-US" altLang="ja-JP" dirty="0" smtClean="0">
                <a:latin typeface="Times New Roman" pitchFamily="18" charset="0"/>
                <a:cs typeface="Times New Roman" pitchFamily="18" charset="0"/>
              </a:rPr>
              <a:t>Vector Evaluated Approach</a:t>
            </a:r>
            <a:r>
              <a:rPr kumimoji="1" lang="ja-JP" altLang="en-US" dirty="0" smtClean="0">
                <a:latin typeface="Times New Roman" pitchFamily="18" charset="0"/>
                <a:cs typeface="Times New Roman" pitchFamily="18" charset="0"/>
              </a:rPr>
              <a:t>：例題</a:t>
            </a:r>
            <a:endParaRPr kumimoji="1" lang="ja-JP" alt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187624" y="1556792"/>
            <a:ext cx="2089355" cy="36004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1619672" y="3573016"/>
            <a:ext cx="4499598" cy="1712515"/>
          </a:xfrm>
          <a:prstGeom prst="rect">
            <a:avLst/>
          </a:prstGeom>
          <a:noFill/>
          <a:ln w="9525">
            <a:noFill/>
            <a:miter lim="800000"/>
            <a:headEnd/>
            <a:tailEnd/>
          </a:ln>
        </p:spPr>
      </p:pic>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3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835696" y="2276872"/>
            <a:ext cx="1728192" cy="29478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pPr lvl="1"/>
            <a:r>
              <a:rPr kumimoji="1" lang="en-US" altLang="ja-JP" dirty="0" smtClean="0">
                <a:latin typeface="Times New Roman" pitchFamily="18" charset="0"/>
                <a:cs typeface="Times New Roman" pitchFamily="18" charset="0"/>
              </a:rPr>
              <a:t>Step2</a:t>
            </a:r>
            <a:r>
              <a:rPr kumimoji="1" lang="ja-JP" altLang="en-US" dirty="0" smtClean="0">
                <a:latin typeface="Times New Roman" pitchFamily="18" charset="0"/>
                <a:cs typeface="Times New Roman" pitchFamily="18" charset="0"/>
              </a:rPr>
              <a:t>　</a:t>
            </a:r>
            <a:r>
              <a:rPr kumimoji="1" lang="en-US" altLang="ja-JP" dirty="0" smtClean="0">
                <a:latin typeface="Times New Roman" pitchFamily="18" charset="0"/>
                <a:cs typeface="Times New Roman" pitchFamily="18" charset="0"/>
              </a:rPr>
              <a:t>2</a:t>
            </a:r>
            <a:r>
              <a:rPr kumimoji="1" lang="ja-JP" altLang="en-US" dirty="0" smtClean="0">
                <a:latin typeface="Times New Roman" pitchFamily="18" charset="0"/>
                <a:cs typeface="Times New Roman" pitchFamily="18" charset="0"/>
              </a:rPr>
              <a:t>つ目の重みベクトル</a:t>
            </a:r>
            <a:endParaRPr kumimoji="1" lang="en-US" altLang="ja-JP" dirty="0" smtClean="0">
              <a:latin typeface="Times New Roman" pitchFamily="18" charset="0"/>
              <a:cs typeface="Times New Roman" pitchFamily="18" charset="0"/>
            </a:endParaRPr>
          </a:p>
          <a:p>
            <a:pPr lvl="2"/>
            <a:r>
              <a:rPr lang="ja-JP" altLang="en-US" dirty="0" smtClean="0">
                <a:latin typeface="Times New Roman" pitchFamily="18" charset="0"/>
                <a:cs typeface="Times New Roman" pitchFamily="18" charset="0"/>
              </a:rPr>
              <a:t>フィットネスにより，解</a:t>
            </a:r>
            <a:r>
              <a:rPr lang="en-US" altLang="ja-JP" dirty="0" smtClean="0">
                <a:latin typeface="Times New Roman" pitchFamily="18" charset="0"/>
                <a:cs typeface="Times New Roman" pitchFamily="18" charset="0"/>
              </a:rPr>
              <a:t>1</a:t>
            </a:r>
            <a:r>
              <a:rPr lang="ja-JP" altLang="en-US" dirty="0" smtClean="0">
                <a:latin typeface="Times New Roman" pitchFamily="18" charset="0"/>
                <a:cs typeface="Times New Roman" pitchFamily="18" charset="0"/>
              </a:rPr>
              <a:t>と解</a:t>
            </a:r>
            <a:r>
              <a:rPr lang="en-US" altLang="ja-JP" dirty="0" smtClean="0">
                <a:latin typeface="Times New Roman" pitchFamily="18" charset="0"/>
                <a:cs typeface="Times New Roman" pitchFamily="18" charset="0"/>
              </a:rPr>
              <a:t>2</a:t>
            </a:r>
            <a:r>
              <a:rPr lang="ja-JP" altLang="en-US" dirty="0" smtClean="0">
                <a:latin typeface="Times New Roman" pitchFamily="18" charset="0"/>
                <a:cs typeface="Times New Roman" pitchFamily="18" charset="0"/>
              </a:rPr>
              <a:t>と解</a:t>
            </a:r>
            <a:r>
              <a:rPr lang="en-US" altLang="ja-JP" dirty="0" smtClean="0">
                <a:latin typeface="Times New Roman" pitchFamily="18" charset="0"/>
                <a:cs typeface="Times New Roman" pitchFamily="18" charset="0"/>
              </a:rPr>
              <a:t>3</a:t>
            </a:r>
            <a:r>
              <a:rPr lang="ja-JP" altLang="en-US" dirty="0" smtClean="0">
                <a:latin typeface="Times New Roman" pitchFamily="18" charset="0"/>
                <a:cs typeface="Times New Roman" pitchFamily="18" charset="0"/>
              </a:rPr>
              <a:t>が</a:t>
            </a:r>
            <a:r>
              <a:rPr lang="en-US" altLang="ja-JP" dirty="0" smtClean="0">
                <a:latin typeface="Times New Roman" pitchFamily="18" charset="0"/>
                <a:cs typeface="Times New Roman" pitchFamily="18" charset="0"/>
              </a:rPr>
              <a:t>2</a:t>
            </a:r>
            <a:r>
              <a:rPr lang="ja-JP" altLang="en-US" dirty="0" smtClean="0">
                <a:latin typeface="Times New Roman" pitchFamily="18" charset="0"/>
                <a:cs typeface="Times New Roman" pitchFamily="18" charset="0"/>
              </a:rPr>
              <a:t>番目のサブ母集団</a:t>
            </a:r>
            <a:r>
              <a:rPr lang="en-US" altLang="ja-JP" dirty="0" smtClean="0">
                <a:latin typeface="Times New Roman" pitchFamily="18" charset="0"/>
                <a:cs typeface="Times New Roman" pitchFamily="18" charset="0"/>
              </a:rPr>
              <a:t>P</a:t>
            </a:r>
            <a:r>
              <a:rPr lang="en-US" altLang="ja-JP" baseline="-25000" dirty="0" smtClean="0">
                <a:latin typeface="Times New Roman" pitchFamily="18" charset="0"/>
                <a:cs typeface="Times New Roman" pitchFamily="18" charset="0"/>
              </a:rPr>
              <a:t>2</a:t>
            </a:r>
            <a:r>
              <a:rPr lang="ja-JP" altLang="en-US" dirty="0" smtClean="0">
                <a:latin typeface="Times New Roman" pitchFamily="18" charset="0"/>
                <a:cs typeface="Times New Roman" pitchFamily="18" charset="0"/>
              </a:rPr>
              <a:t>に</a:t>
            </a:r>
            <a:r>
              <a:rPr lang="ja-JP" altLang="en-US" dirty="0" smtClean="0">
                <a:latin typeface="Times New Roman" pitchFamily="18" charset="0"/>
                <a:cs typeface="Times New Roman" pitchFamily="18" charset="0"/>
              </a:rPr>
              <a:t>属する．</a:t>
            </a:r>
            <a:endParaRPr kumimoji="1"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Step3</a:t>
            </a:r>
            <a:r>
              <a:rPr lang="ja-JP" altLang="en-US" dirty="0" smtClean="0">
                <a:latin typeface="Times New Roman" pitchFamily="18" charset="0"/>
                <a:cs typeface="Times New Roman" pitchFamily="18" charset="0"/>
              </a:rPr>
              <a:t>　</a:t>
            </a:r>
            <a:r>
              <a:rPr lang="en-US" altLang="ja-JP" dirty="0" smtClean="0">
                <a:latin typeface="Times New Roman" pitchFamily="18" charset="0"/>
                <a:cs typeface="Times New Roman" pitchFamily="18" charset="0"/>
              </a:rPr>
              <a:t>3</a:t>
            </a:r>
            <a:r>
              <a:rPr lang="ja-JP" altLang="en-US" dirty="0" err="1" smtClean="0">
                <a:latin typeface="Times New Roman" pitchFamily="18" charset="0"/>
                <a:cs typeface="Times New Roman" pitchFamily="18" charset="0"/>
              </a:rPr>
              <a:t>つの</a:t>
            </a:r>
            <a:r>
              <a:rPr lang="ja-JP" altLang="en-US" dirty="0" smtClean="0">
                <a:latin typeface="Times New Roman" pitchFamily="18" charset="0"/>
                <a:cs typeface="Times New Roman" pitchFamily="18" charset="0"/>
              </a:rPr>
              <a:t>新しい解を</a:t>
            </a:r>
            <a:r>
              <a:rPr lang="ja-JP" altLang="en-US" dirty="0" smtClean="0">
                <a:latin typeface="Times New Roman" pitchFamily="18" charset="0"/>
                <a:cs typeface="Times New Roman" pitchFamily="18" charset="0"/>
              </a:rPr>
              <a:t>生成．</a:t>
            </a:r>
            <a:endParaRPr lang="en-US" altLang="ja-JP" dirty="0" smtClean="0">
              <a:latin typeface="Times New Roman" pitchFamily="18" charset="0"/>
              <a:cs typeface="Times New Roman" pitchFamily="18" charset="0"/>
            </a:endParaRPr>
          </a:p>
          <a:p>
            <a:pPr lvl="1"/>
            <a:r>
              <a:rPr kumimoji="1" lang="en-US" altLang="ja-JP" dirty="0" smtClean="0">
                <a:latin typeface="Times New Roman" pitchFamily="18" charset="0"/>
                <a:cs typeface="Times New Roman" pitchFamily="18" charset="0"/>
              </a:rPr>
              <a:t>Step4</a:t>
            </a:r>
            <a:r>
              <a:rPr kumimoji="1" lang="ja-JP" altLang="en-US" dirty="0" smtClean="0">
                <a:latin typeface="Times New Roman" pitchFamily="18" charset="0"/>
                <a:cs typeface="Times New Roman" pitchFamily="18" charset="0"/>
              </a:rPr>
              <a:t>　</a:t>
            </a:r>
            <a:r>
              <a:rPr kumimoji="1" lang="en-US" altLang="ja-JP" dirty="0" smtClean="0">
                <a:latin typeface="Times New Roman" pitchFamily="18" charset="0"/>
                <a:cs typeface="Times New Roman" pitchFamily="18" charset="0"/>
              </a:rPr>
              <a:t>2</a:t>
            </a:r>
            <a:r>
              <a:rPr kumimoji="1" lang="ja-JP" altLang="en-US" dirty="0" err="1" smtClean="0">
                <a:latin typeface="Times New Roman" pitchFamily="18" charset="0"/>
                <a:cs typeface="Times New Roman" pitchFamily="18" charset="0"/>
              </a:rPr>
              <a:t>つの</a:t>
            </a:r>
            <a:r>
              <a:rPr kumimoji="1" lang="ja-JP" altLang="en-US" dirty="0" smtClean="0">
                <a:latin typeface="Times New Roman" pitchFamily="18" charset="0"/>
                <a:cs typeface="Times New Roman" pitchFamily="18" charset="0"/>
              </a:rPr>
              <a:t>サブ母集団を統合．もし，二つの母集団の間に共通の解があったら，ランダムに生成した解で母集団を埋める．</a:t>
            </a:r>
            <a:endParaRPr kumimoji="1" lang="ja-JP" altLang="en-US" dirty="0">
              <a:latin typeface="Times New Roman" pitchFamily="18" charset="0"/>
              <a:cs typeface="Times New Roman" pitchFamily="18" charset="0"/>
            </a:endParaRPr>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14</a:t>
            </a:fld>
            <a:endParaRPr kumimoji="1" lang="ja-JP" altLang="en-US"/>
          </a:p>
        </p:txBody>
      </p:sp>
      <p:sp>
        <p:nvSpPr>
          <p:cNvPr id="4" name="タイトル 3"/>
          <p:cNvSpPr>
            <a:spLocks noGrp="1"/>
          </p:cNvSpPr>
          <p:nvPr>
            <p:ph type="title"/>
          </p:nvPr>
        </p:nvSpPr>
        <p:spPr>
          <a:xfrm>
            <a:off x="323528" y="0"/>
            <a:ext cx="8229600" cy="1143000"/>
          </a:xfrm>
        </p:spPr>
        <p:txBody>
          <a:bodyPr>
            <a:normAutofit fontScale="90000"/>
          </a:bodyPr>
          <a:lstStyle/>
          <a:p>
            <a:r>
              <a:rPr lang="en-US" altLang="ja-JP" dirty="0" smtClean="0">
                <a:latin typeface="Times New Roman" pitchFamily="18" charset="0"/>
                <a:cs typeface="Times New Roman" pitchFamily="18" charset="0"/>
              </a:rPr>
              <a:t>Vector Evaluated Approach</a:t>
            </a:r>
            <a:r>
              <a:rPr lang="ja-JP" altLang="en-US" dirty="0" smtClean="0">
                <a:latin typeface="Times New Roman" pitchFamily="18" charset="0"/>
                <a:cs typeface="Times New Roman" pitchFamily="18" charset="0"/>
              </a:rPr>
              <a:t>：例題続き</a:t>
            </a:r>
            <a:endParaRPr kumimoji="1" lang="ja-JP" altLang="en-US" dirty="0"/>
          </a:p>
        </p:txBody>
      </p:sp>
      <p:pic>
        <p:nvPicPr>
          <p:cNvPr id="2050" name="Picture 2"/>
          <p:cNvPicPr>
            <a:picLocks noChangeAspect="1" noChangeArrowheads="1"/>
          </p:cNvPicPr>
          <p:nvPr/>
        </p:nvPicPr>
        <p:blipFill>
          <a:blip r:embed="rId2" cstate="print"/>
          <a:srcRect/>
          <a:stretch>
            <a:fillRect/>
          </a:stretch>
        </p:blipFill>
        <p:spPr bwMode="auto">
          <a:xfrm>
            <a:off x="0" y="4005064"/>
            <a:ext cx="4427984" cy="2852936"/>
          </a:xfrm>
          <a:prstGeom prst="rect">
            <a:avLst/>
          </a:prstGeom>
          <a:noFill/>
          <a:ln w="9525">
            <a:noFill/>
            <a:miter lim="800000"/>
            <a:headEnd/>
            <a:tailEnd/>
          </a:ln>
        </p:spPr>
      </p:pic>
      <p:sp>
        <p:nvSpPr>
          <p:cNvPr id="6" name="テキスト ボックス 5"/>
          <p:cNvSpPr txBox="1"/>
          <p:nvPr/>
        </p:nvSpPr>
        <p:spPr>
          <a:xfrm>
            <a:off x="4860032" y="4653136"/>
            <a:ext cx="4400564" cy="1477328"/>
          </a:xfrm>
          <a:prstGeom prst="rect">
            <a:avLst/>
          </a:prstGeom>
          <a:noFill/>
        </p:spPr>
        <p:txBody>
          <a:bodyPr wrap="square" rtlCol="0">
            <a:spAutoFit/>
          </a:bodyPr>
          <a:lstStyle/>
          <a:p>
            <a:r>
              <a:rPr lang="ja-JP" altLang="en-US" dirty="0" smtClean="0"/>
              <a:t>←サブ母集団の振り分けをわかりやすく</a:t>
            </a:r>
            <a:r>
              <a:rPr lang="ja-JP" altLang="en-US" dirty="0" err="1" smtClean="0"/>
              <a:t>す</a:t>
            </a:r>
            <a:r>
              <a:rPr lang="ja-JP" altLang="en-US" dirty="0" smtClean="0"/>
              <a:t>　　</a:t>
            </a:r>
            <a:r>
              <a:rPr lang="en-US" altLang="ja-JP" dirty="0" smtClean="0"/>
              <a:t>   </a:t>
            </a:r>
            <a:r>
              <a:rPr lang="ja-JP" altLang="en-US" dirty="0" smtClean="0"/>
              <a:t>るための図．</a:t>
            </a:r>
            <a:endParaRPr lang="en-US" altLang="ja-JP" dirty="0" smtClean="0"/>
          </a:p>
          <a:p>
            <a:endParaRPr lang="en-US" altLang="ja-JP" dirty="0" smtClean="0"/>
          </a:p>
          <a:p>
            <a:r>
              <a:rPr lang="ja-JP" altLang="en-US" dirty="0" smtClean="0"/>
              <a:t>実線</a:t>
            </a:r>
            <a:r>
              <a:rPr lang="ja-JP" altLang="en-US" dirty="0" smtClean="0"/>
              <a:t>：　　　　　　　　　　　　</a:t>
            </a:r>
            <a:r>
              <a:rPr lang="ja-JP" altLang="en-US" dirty="0" smtClean="0"/>
              <a:t>方向に対する垂線</a:t>
            </a:r>
            <a:endParaRPr kumimoji="1" lang="en-US" altLang="ja-JP" dirty="0" smtClean="0"/>
          </a:p>
          <a:p>
            <a:r>
              <a:rPr kumimoji="1" lang="ja-JP" altLang="en-US" dirty="0" smtClean="0"/>
              <a:t>点線：　　　　　　　　　　　　</a:t>
            </a:r>
            <a:r>
              <a:rPr kumimoji="1" lang="ja-JP" altLang="en-US" dirty="0" smtClean="0"/>
              <a:t>方向に対する垂線</a:t>
            </a:r>
            <a:endParaRPr kumimoji="1" lang="en-US" altLang="ja-JP" dirty="0" smtClean="0"/>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05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004048" y="1556792"/>
            <a:ext cx="2088232" cy="356202"/>
          </a:xfrm>
          <a:prstGeom prst="rect">
            <a:avLst/>
          </a:prstGeom>
          <a:noFill/>
        </p:spPr>
      </p:pic>
      <p:pic>
        <p:nvPicPr>
          <p:cNvPr id="9"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08104" y="5805264"/>
            <a:ext cx="1728192" cy="294788"/>
          </a:xfrm>
          <a:prstGeom prst="rect">
            <a:avLst/>
          </a:prstGeom>
          <a:noFill/>
        </p:spPr>
      </p:pic>
      <p:pic>
        <p:nvPicPr>
          <p:cNvPr id="1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508104" y="5517232"/>
            <a:ext cx="1728192" cy="2947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kumimoji="1" lang="en-US" altLang="ja-JP" dirty="0" smtClean="0">
                <a:latin typeface="Times New Roman" pitchFamily="18" charset="0"/>
                <a:cs typeface="Times New Roman" pitchFamily="18" charset="0"/>
              </a:rPr>
              <a:t>Advantage</a:t>
            </a:r>
          </a:p>
          <a:p>
            <a:pPr lvl="1"/>
            <a:r>
              <a:rPr lang="ja-JP" altLang="en-US" dirty="0" smtClean="0">
                <a:latin typeface="Times New Roman" pitchFamily="18" charset="0"/>
                <a:cs typeface="Times New Roman" pitchFamily="18" charset="0"/>
              </a:rPr>
              <a:t>シェアリング関数を用いてない為，距離の測定などを行う必要がなく，より複雑な問題においてはシェアリング関数を用いた方法より良好な結果を得られる．</a:t>
            </a:r>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重みベクトル変数といった追加的な変数を加える必要もない．</a:t>
            </a:r>
            <a:endParaRPr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Disadvantage</a:t>
            </a:r>
          </a:p>
          <a:p>
            <a:pPr lvl="1"/>
            <a:r>
              <a:rPr lang="ja-JP" altLang="en-US" dirty="0" smtClean="0">
                <a:latin typeface="Times New Roman" pitchFamily="18" charset="0"/>
                <a:cs typeface="Times New Roman" pitchFamily="18" charset="0"/>
              </a:rPr>
              <a:t>重みベクトル軸に得られる解集合の分布が強く依存するので，重みベクトルの設定が重要．</a:t>
            </a:r>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サブ母集団に独立に</a:t>
            </a:r>
            <a:r>
              <a:rPr lang="en-US" altLang="ja-JP" dirty="0" smtClean="0">
                <a:latin typeface="Times New Roman" pitchFamily="18" charset="0"/>
                <a:cs typeface="Times New Roman" pitchFamily="18" charset="0"/>
              </a:rPr>
              <a:t>GA</a:t>
            </a:r>
            <a:r>
              <a:rPr lang="ja-JP" altLang="en-US" dirty="0" smtClean="0">
                <a:latin typeface="Times New Roman" pitchFamily="18" charset="0"/>
                <a:cs typeface="Times New Roman" pitchFamily="18" charset="0"/>
              </a:rPr>
              <a:t>操作が行われるため，パレート最適解を探索するには，適切なサブ母集団が必要．</a:t>
            </a:r>
            <a:endParaRPr lang="en-US" altLang="ja-JP" dirty="0" smtClean="0">
              <a:latin typeface="Times New Roman" pitchFamily="18" charset="0"/>
              <a:cs typeface="Times New Roman" pitchFamily="18" charset="0"/>
            </a:endParaRPr>
          </a:p>
        </p:txBody>
      </p:sp>
      <p:sp>
        <p:nvSpPr>
          <p:cNvPr id="3" name="タイトル 2"/>
          <p:cNvSpPr>
            <a:spLocks noGrp="1"/>
          </p:cNvSpPr>
          <p:nvPr>
            <p:ph type="title"/>
          </p:nvPr>
        </p:nvSpPr>
        <p:spPr/>
        <p:txBody>
          <a:bodyPr/>
          <a:lstStyle/>
          <a:p>
            <a:r>
              <a:rPr lang="en-US" altLang="ja-JP" dirty="0" smtClean="0">
                <a:latin typeface="Times New Roman" pitchFamily="18" charset="0"/>
                <a:cs typeface="Times New Roman" pitchFamily="18" charset="0"/>
              </a:rPr>
              <a:t>Vector Evaluated Approach</a:t>
            </a:r>
            <a:r>
              <a:rPr lang="ja-JP" altLang="en-US" dirty="0" smtClean="0">
                <a:latin typeface="Times New Roman" pitchFamily="18" charset="0"/>
                <a:cs typeface="Times New Roman" pitchFamily="18" charset="0"/>
              </a:rPr>
              <a:t>：</a:t>
            </a:r>
            <a:r>
              <a:rPr kumimoji="1" lang="ja-JP" altLang="en-US" dirty="0" smtClean="0"/>
              <a:t>まとめ</a:t>
            </a:r>
            <a:endParaRPr kumimoji="1" lang="ja-JP" altLang="en-US" dirty="0"/>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15</a:t>
            </a:fld>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2" name="コンテンツ プレースホルダ 1"/>
          <p:cNvSpPr>
            <a:spLocks noGrp="1"/>
          </p:cNvSpPr>
          <p:nvPr>
            <p:ph idx="1"/>
          </p:nvPr>
        </p:nvSpPr>
        <p:spPr>
          <a:xfrm>
            <a:off x="467544" y="1052736"/>
            <a:ext cx="8676456" cy="2304256"/>
          </a:xfrm>
        </p:spPr>
        <p:txBody>
          <a:bodyPr>
            <a:normAutofit/>
          </a:bodyPr>
          <a:lstStyle/>
          <a:p>
            <a:r>
              <a:rPr lang="ja-JP" altLang="en-US" sz="2600" dirty="0" smtClean="0">
                <a:solidFill>
                  <a:srgbClr val="FF0000"/>
                </a:solidFill>
              </a:rPr>
              <a:t>ランダム</a:t>
            </a:r>
            <a:r>
              <a:rPr lang="ja-JP" altLang="en-US" sz="2600" dirty="0" smtClean="0"/>
              <a:t>な正規化された重みベクトルを用いる</a:t>
            </a:r>
            <a:endParaRPr lang="en-US" altLang="ja-JP" sz="2600" dirty="0" smtClean="0"/>
          </a:p>
          <a:p>
            <a:pPr lvl="1"/>
            <a:r>
              <a:rPr lang="ja-JP" altLang="en-US" sz="2200" dirty="0" smtClean="0"/>
              <a:t>解のフィットネスは，重みづけされたフィットネスの目的数分の合計</a:t>
            </a:r>
            <a:endParaRPr lang="en-US" altLang="ja-JP" sz="2200" dirty="0" smtClean="0"/>
          </a:p>
          <a:p>
            <a:pPr lvl="1"/>
            <a:endParaRPr lang="en-US" altLang="ja-JP" sz="2200" dirty="0" smtClean="0"/>
          </a:p>
          <a:p>
            <a:pPr lvl="1"/>
            <a:endParaRPr lang="en-US" altLang="ja-JP" sz="2200" dirty="0" smtClean="0"/>
          </a:p>
          <a:p>
            <a:pPr lvl="1"/>
            <a:r>
              <a:rPr lang="ja-JP" altLang="en-US" sz="2200" dirty="0" smtClean="0"/>
              <a:t>このフィットネスを元に選択，交叉，突然変異で新しい解を生成</a:t>
            </a:r>
            <a:endParaRPr lang="en-US" altLang="ja-JP" sz="2200" dirty="0" smtClean="0"/>
          </a:p>
          <a:p>
            <a:pPr lvl="1"/>
            <a:endParaRPr lang="en-US" altLang="ja-JP" sz="1900" dirty="0" smtClean="0"/>
          </a:p>
          <a:p>
            <a:endParaRPr lang="en-US" altLang="ja-JP" dirty="0" smtClean="0"/>
          </a:p>
        </p:txBody>
      </p:sp>
      <p:sp>
        <p:nvSpPr>
          <p:cNvPr id="3" name="タイトル 2"/>
          <p:cNvSpPr>
            <a:spLocks noGrp="1"/>
          </p:cNvSpPr>
          <p:nvPr>
            <p:ph type="title"/>
          </p:nvPr>
        </p:nvSpPr>
        <p:spPr>
          <a:xfrm>
            <a:off x="467544" y="0"/>
            <a:ext cx="8229600" cy="1143000"/>
          </a:xfrm>
        </p:spPr>
        <p:txBody>
          <a:bodyPr>
            <a:normAutofit fontScale="90000"/>
          </a:bodyPr>
          <a:lstStyle/>
          <a:p>
            <a:r>
              <a:rPr kumimoji="1" lang="en-US" altLang="ja-JP" sz="3600" dirty="0" smtClean="0">
                <a:latin typeface="Times New Roman" pitchFamily="18" charset="0"/>
                <a:cs typeface="Times New Roman" pitchFamily="18" charset="0"/>
              </a:rPr>
              <a:t>5.7  Random Weighted GA </a:t>
            </a:r>
            <a:br>
              <a:rPr kumimoji="1" lang="en-US" altLang="ja-JP" sz="3600" dirty="0" smtClean="0">
                <a:latin typeface="Times New Roman" pitchFamily="18" charset="0"/>
                <a:cs typeface="Times New Roman" pitchFamily="18" charset="0"/>
              </a:rPr>
            </a:br>
            <a:r>
              <a:rPr lang="en-US" altLang="ja-JP" sz="3600" dirty="0" smtClean="0">
                <a:latin typeface="Times New Roman" pitchFamily="18" charset="0"/>
                <a:cs typeface="Times New Roman" pitchFamily="18" charset="0"/>
              </a:rPr>
              <a:t>		</a:t>
            </a:r>
            <a:r>
              <a:rPr kumimoji="1" lang="en-US" altLang="ja-JP" sz="2700" b="0" dirty="0" smtClean="0">
                <a:latin typeface="Times New Roman" pitchFamily="18" charset="0"/>
                <a:cs typeface="Times New Roman" pitchFamily="18" charset="0"/>
              </a:rPr>
              <a:t>–Murata and </a:t>
            </a:r>
            <a:r>
              <a:rPr kumimoji="1" lang="en-US" altLang="ja-JP" sz="2700" b="0" dirty="0" err="1" smtClean="0">
                <a:latin typeface="Times New Roman" pitchFamily="18" charset="0"/>
                <a:cs typeface="Times New Roman" pitchFamily="18" charset="0"/>
              </a:rPr>
              <a:t>Ishibuchi</a:t>
            </a:r>
            <a:r>
              <a:rPr kumimoji="1" lang="en-US" altLang="ja-JP" sz="2700" b="0" dirty="0" smtClean="0">
                <a:latin typeface="Times New Roman" pitchFamily="18" charset="0"/>
                <a:cs typeface="Times New Roman" pitchFamily="18" charset="0"/>
              </a:rPr>
              <a:t>(1995)</a:t>
            </a:r>
            <a:endParaRPr kumimoji="1" lang="ja-JP" altLang="en-US" sz="2700" b="0" dirty="0">
              <a:latin typeface="Times New Roman" pitchFamily="18" charset="0"/>
              <a:cs typeface="Times New Roman" pitchFamily="18" charset="0"/>
            </a:endParaRPr>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16</a:t>
            </a:fld>
            <a:endParaRPr kumimoji="1" lang="ja-JP" altLang="en-US"/>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7" name="コンテンツ プレースホルダ 1"/>
          <p:cNvSpPr txBox="1">
            <a:spLocks/>
          </p:cNvSpPr>
          <p:nvPr/>
        </p:nvSpPr>
        <p:spPr>
          <a:xfrm>
            <a:off x="395536" y="3041576"/>
            <a:ext cx="7488832" cy="3816424"/>
          </a:xfrm>
          <a:prstGeom prst="rect">
            <a:avLst/>
          </a:prstGeom>
        </p:spPr>
        <p:txBody>
          <a:bodyPr vert="horz">
            <a:noAutofit/>
          </a:bodyPr>
          <a:lstStyle/>
          <a:p>
            <a:pPr marL="365760" indent="-256032">
              <a:spcBef>
                <a:spcPts val="400"/>
              </a:spcBef>
              <a:buClr>
                <a:schemeClr val="accent1"/>
              </a:buClr>
              <a:buSzPct val="68000"/>
              <a:buFont typeface="Wingdings 3"/>
              <a:buChar char=""/>
            </a:pPr>
            <a:r>
              <a:rPr kumimoji="1" lang="ja-JP" altLang="en-US" sz="2400" b="0" i="0" u="none" strike="noStrike" kern="1200" cap="none" spc="0" normalizeH="0" baseline="0" noProof="0" dirty="0" smtClean="0">
                <a:ln>
                  <a:noFill/>
                </a:ln>
                <a:solidFill>
                  <a:schemeClr val="tx1"/>
                </a:solidFill>
                <a:effectLst/>
                <a:uLnTx/>
                <a:uFillTx/>
                <a:latin typeface="+mn-lt"/>
                <a:ea typeface="+mn-ea"/>
                <a:cs typeface="+mn-cs"/>
              </a:rPr>
              <a:t>新しい解を入れる前に，ランダムに外部集団から選ばれた一部の解を混ぜる．非支配の解のみを外部集団に維持する仕組みが明瞭．</a:t>
            </a:r>
            <a:endParaRPr kumimoji="1" lang="en-US" altLang="ja-JP" sz="2400" b="0" i="0" u="none" strike="noStrike" kern="1200" cap="none" spc="0" normalizeH="0" baseline="0" noProof="0" dirty="0" smtClean="0">
              <a:ln>
                <a:noFill/>
              </a:ln>
              <a:solidFill>
                <a:schemeClr val="tx1"/>
              </a:solidFill>
              <a:effectLst/>
              <a:uLnTx/>
              <a:uFillTx/>
              <a:latin typeface="+mn-lt"/>
              <a:ea typeface="+mn-ea"/>
              <a:cs typeface="+mn-cs"/>
            </a:endParaRPr>
          </a:p>
          <a:p>
            <a:pPr marL="365760" indent="-256032">
              <a:spcBef>
                <a:spcPts val="400"/>
              </a:spcBef>
              <a:buClr>
                <a:schemeClr val="accent1"/>
              </a:buClr>
              <a:buSzPct val="68000"/>
              <a:buFont typeface="Wingdings 3"/>
              <a:buChar char=""/>
            </a:pPr>
            <a:r>
              <a:rPr lang="ja-JP" altLang="en-US" sz="2400" dirty="0" smtClean="0"/>
              <a:t>以下の二つの方法で非支配解を維持</a:t>
            </a:r>
            <a:endParaRPr lang="en-US" altLang="ja-JP" sz="2400" dirty="0" smtClean="0"/>
          </a:p>
          <a:p>
            <a:pPr marL="822960" lvl="1" indent="-256032">
              <a:spcBef>
                <a:spcPts val="400"/>
              </a:spcBef>
              <a:buClr>
                <a:schemeClr val="accent1"/>
              </a:buClr>
              <a:buSzPct val="68000"/>
              <a:buFont typeface="Wingdings 3"/>
              <a:buChar char=""/>
            </a:pPr>
            <a:r>
              <a:rPr kumimoji="1" lang="ja-JP" altLang="en-US" sz="2000" b="0" i="0" u="none" strike="noStrike" kern="1200" cap="none" spc="0" normalizeH="0" baseline="0" noProof="0" dirty="0" smtClean="0">
                <a:ln>
                  <a:noFill/>
                </a:ln>
                <a:solidFill>
                  <a:schemeClr val="tx1"/>
                </a:solidFill>
                <a:effectLst/>
                <a:uLnTx/>
                <a:uFillTx/>
                <a:latin typeface="+mn-lt"/>
                <a:ea typeface="+mn-ea"/>
                <a:cs typeface="+mn-cs"/>
              </a:rPr>
              <a:t>各解を評価するためのランダムな重みを使う</a:t>
            </a:r>
            <a:endParaRPr kumimoji="1" lang="en-US" altLang="ja-JP" sz="2000" b="0" i="0" u="none" strike="noStrike" kern="1200" cap="none" spc="0" normalizeH="0" baseline="0" noProof="0" dirty="0" smtClean="0">
              <a:ln>
                <a:noFill/>
              </a:ln>
              <a:solidFill>
                <a:schemeClr val="tx1"/>
              </a:solidFill>
              <a:effectLst/>
              <a:uLnTx/>
              <a:uFillTx/>
              <a:latin typeface="+mn-lt"/>
              <a:ea typeface="+mn-ea"/>
              <a:cs typeface="+mn-cs"/>
            </a:endParaRPr>
          </a:p>
          <a:p>
            <a:pPr marL="822960" lvl="1" indent="-256032">
              <a:spcBef>
                <a:spcPts val="400"/>
              </a:spcBef>
              <a:buClr>
                <a:schemeClr val="accent1"/>
              </a:buClr>
              <a:buSzPct val="68000"/>
              <a:buFont typeface="Wingdings 3"/>
              <a:buChar char=""/>
            </a:pPr>
            <a:r>
              <a:rPr lang="ja-JP" altLang="en-US" sz="2000" dirty="0" smtClean="0"/>
              <a:t>外部集団から解集団の部分的なところを取り換える交換オペレータを使う</a:t>
            </a:r>
            <a:endParaRPr kumimoji="1" lang="en-US" altLang="ja-JP" sz="20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1" lang="en-US" altLang="ja-JP"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6"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35696" y="1916832"/>
            <a:ext cx="2736304" cy="595658"/>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p:txBody>
          <a:bodyPr/>
          <a:lstStyle/>
          <a:p>
            <a:r>
              <a:rPr lang="en-US" altLang="ja-JP" dirty="0" smtClean="0">
                <a:latin typeface="Times New Roman" pitchFamily="18" charset="0"/>
                <a:cs typeface="Times New Roman" pitchFamily="18" charset="0"/>
              </a:rPr>
              <a:t>Vector-Optimized Evolution Strategy(p3)</a:t>
            </a:r>
          </a:p>
          <a:p>
            <a:pPr>
              <a:buNone/>
            </a:pPr>
            <a:r>
              <a:rPr kumimoji="1" lang="en-US" altLang="ja-JP" dirty="0" smtClean="0">
                <a:latin typeface="Times New Roman" pitchFamily="18" charset="0"/>
                <a:cs typeface="Times New Roman" pitchFamily="18" charset="0"/>
              </a:rPr>
              <a:t>   </a:t>
            </a:r>
            <a:r>
              <a:rPr kumimoji="1" lang="ja-JP" altLang="en-US" dirty="0" err="1" smtClean="0"/>
              <a:t>での</a:t>
            </a:r>
            <a:r>
              <a:rPr kumimoji="1" lang="ja-JP" altLang="en-US" dirty="0" smtClean="0"/>
              <a:t>外部集団の考え方</a:t>
            </a:r>
            <a:endParaRPr kumimoji="1" lang="ja-JP" altLang="en-US" dirty="0"/>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17</a:t>
            </a:fld>
            <a:endParaRPr kumimoji="1" lang="ja-JP" altLang="en-US"/>
          </a:p>
        </p:txBody>
      </p:sp>
      <p:sp>
        <p:nvSpPr>
          <p:cNvPr id="4" name="タイトル 3"/>
          <p:cNvSpPr>
            <a:spLocks noGrp="1"/>
          </p:cNvSpPr>
          <p:nvPr>
            <p:ph type="title"/>
          </p:nvPr>
        </p:nvSpPr>
        <p:spPr/>
        <p:txBody>
          <a:bodyPr/>
          <a:lstStyle/>
          <a:p>
            <a:r>
              <a:rPr kumimoji="1" lang="ja-JP" altLang="en-US" dirty="0" smtClean="0"/>
              <a:t>補足資料：発表を経て</a:t>
            </a:r>
            <a:endParaRPr kumimoji="1" lang="ja-JP" altLang="en-US" dirty="0"/>
          </a:p>
        </p:txBody>
      </p:sp>
      <p:sp>
        <p:nvSpPr>
          <p:cNvPr id="5" name="円/楕円 4"/>
          <p:cNvSpPr/>
          <p:nvPr/>
        </p:nvSpPr>
        <p:spPr>
          <a:xfrm>
            <a:off x="899592" y="2708920"/>
            <a:ext cx="1634480" cy="986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外部集団</a:t>
            </a:r>
            <a:r>
              <a:rPr kumimoji="1" lang="en-US" altLang="ja-JP" i="1" dirty="0" smtClean="0">
                <a:latin typeface="Times New Roman" pitchFamily="18" charset="0"/>
                <a:cs typeface="Times New Roman" pitchFamily="18" charset="0"/>
              </a:rPr>
              <a:t>A</a:t>
            </a:r>
            <a:r>
              <a:rPr kumimoji="1" lang="en-US" altLang="ja-JP" i="1" baseline="-25000" dirty="0" smtClean="0">
                <a:latin typeface="Times New Roman" pitchFamily="18" charset="0"/>
                <a:cs typeface="Times New Roman" pitchFamily="18" charset="0"/>
              </a:rPr>
              <a:t>t</a:t>
            </a:r>
            <a:endParaRPr kumimoji="1" lang="ja-JP" altLang="en-US" i="1" baseline="-25000" dirty="0">
              <a:latin typeface="Times New Roman" pitchFamily="18" charset="0"/>
              <a:cs typeface="Times New Roman" pitchFamily="18" charset="0"/>
            </a:endParaRPr>
          </a:p>
        </p:txBody>
      </p:sp>
      <p:sp>
        <p:nvSpPr>
          <p:cNvPr id="6" name="円/楕円 5"/>
          <p:cNvSpPr/>
          <p:nvPr/>
        </p:nvSpPr>
        <p:spPr>
          <a:xfrm>
            <a:off x="971600" y="4581128"/>
            <a:ext cx="1634480" cy="9864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外部集団</a:t>
            </a:r>
            <a:r>
              <a:rPr kumimoji="1" lang="en-US" altLang="ja-JP" i="1" dirty="0" smtClean="0">
                <a:latin typeface="Times New Roman" pitchFamily="18" charset="0"/>
                <a:cs typeface="Times New Roman" pitchFamily="18" charset="0"/>
              </a:rPr>
              <a:t>A</a:t>
            </a:r>
            <a:r>
              <a:rPr kumimoji="1" lang="en-US" altLang="ja-JP" i="1" baseline="-25000" dirty="0" smtClean="0">
                <a:latin typeface="Times New Roman" pitchFamily="18" charset="0"/>
                <a:cs typeface="Times New Roman" pitchFamily="18" charset="0"/>
              </a:rPr>
              <a:t>t+1</a:t>
            </a:r>
            <a:endParaRPr kumimoji="1" lang="ja-JP" altLang="en-US" i="1" baseline="-25000" dirty="0">
              <a:latin typeface="Times New Roman" pitchFamily="18" charset="0"/>
              <a:cs typeface="Times New Roman" pitchFamily="18" charset="0"/>
            </a:endParaRPr>
          </a:p>
        </p:txBody>
      </p:sp>
      <p:cxnSp>
        <p:nvCxnSpPr>
          <p:cNvPr id="8" name="直線コネクタ 7"/>
          <p:cNvCxnSpPr/>
          <p:nvPr/>
        </p:nvCxnSpPr>
        <p:spPr>
          <a:xfrm rot="5400000">
            <a:off x="1547664" y="4149080"/>
            <a:ext cx="3456384" cy="0"/>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9" name="円/楕円 8"/>
          <p:cNvSpPr/>
          <p:nvPr/>
        </p:nvSpPr>
        <p:spPr>
          <a:xfrm>
            <a:off x="3779912" y="2636912"/>
            <a:ext cx="1634480" cy="9864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子集団</a:t>
            </a:r>
            <a:r>
              <a:rPr lang="en-US" altLang="ja-JP" dirty="0" err="1" smtClean="0">
                <a:latin typeface="Times New Roman" pitchFamily="18" charset="0"/>
                <a:cs typeface="Times New Roman" pitchFamily="18" charset="0"/>
              </a:rPr>
              <a:t>λ</a:t>
            </a:r>
            <a:r>
              <a:rPr kumimoji="1" lang="en-US" altLang="ja-JP" baseline="-25000" dirty="0" err="1" smtClean="0">
                <a:latin typeface="Times New Roman" pitchFamily="18" charset="0"/>
                <a:cs typeface="Times New Roman" pitchFamily="18" charset="0"/>
              </a:rPr>
              <a:t>t</a:t>
            </a:r>
            <a:endParaRPr kumimoji="1" lang="ja-JP" altLang="en-US" baseline="-25000" dirty="0">
              <a:latin typeface="Times New Roman" pitchFamily="18" charset="0"/>
              <a:cs typeface="Times New Roman" pitchFamily="18" charset="0"/>
            </a:endParaRPr>
          </a:p>
        </p:txBody>
      </p:sp>
      <p:sp>
        <p:nvSpPr>
          <p:cNvPr id="10" name="円/楕円 9"/>
          <p:cNvSpPr/>
          <p:nvPr/>
        </p:nvSpPr>
        <p:spPr>
          <a:xfrm>
            <a:off x="3779912" y="4581128"/>
            <a:ext cx="1634480" cy="98640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t>子集団</a:t>
            </a:r>
            <a:r>
              <a:rPr kumimoji="1" lang="en-US" altLang="ja-JP" i="1" dirty="0" smtClean="0">
                <a:latin typeface="Times New Roman" pitchFamily="18" charset="0"/>
                <a:cs typeface="Times New Roman" pitchFamily="18" charset="0"/>
              </a:rPr>
              <a:t>λ</a:t>
            </a:r>
            <a:r>
              <a:rPr kumimoji="1" lang="en-US" altLang="ja-JP" i="1" baseline="-25000" dirty="0" smtClean="0">
                <a:latin typeface="Times New Roman" pitchFamily="18" charset="0"/>
                <a:cs typeface="Times New Roman" pitchFamily="18" charset="0"/>
              </a:rPr>
              <a:t>t+1</a:t>
            </a:r>
            <a:endParaRPr kumimoji="1" lang="ja-JP" altLang="en-US" i="1" baseline="-25000" dirty="0">
              <a:latin typeface="Times New Roman" pitchFamily="18" charset="0"/>
              <a:cs typeface="Times New Roman" pitchFamily="18" charset="0"/>
            </a:endParaRPr>
          </a:p>
        </p:txBody>
      </p:sp>
      <p:sp>
        <p:nvSpPr>
          <p:cNvPr id="11" name="円/楕円 10"/>
          <p:cNvSpPr/>
          <p:nvPr/>
        </p:nvSpPr>
        <p:spPr>
          <a:xfrm>
            <a:off x="3923928" y="3789040"/>
            <a:ext cx="1296144" cy="63968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t>親集団</a:t>
            </a:r>
            <a:r>
              <a:rPr lang="en-US" altLang="ja-JP" i="1" dirty="0" smtClean="0">
                <a:latin typeface="Times New Roman" pitchFamily="18" charset="0"/>
                <a:cs typeface="Times New Roman" pitchFamily="18" charset="0"/>
              </a:rPr>
              <a:t>μ</a:t>
            </a:r>
            <a:endParaRPr kumimoji="1" lang="ja-JP" altLang="en-US" i="1" baseline="-25000" dirty="0">
              <a:latin typeface="Times New Roman" pitchFamily="18" charset="0"/>
              <a:cs typeface="Times New Roman" pitchFamily="18" charset="0"/>
            </a:endParaRPr>
          </a:p>
        </p:txBody>
      </p:sp>
      <p:cxnSp>
        <p:nvCxnSpPr>
          <p:cNvPr id="13" name="直線コネクタ 12"/>
          <p:cNvCxnSpPr>
            <a:stCxn id="9" idx="2"/>
            <a:endCxn id="11" idx="2"/>
          </p:cNvCxnSpPr>
          <p:nvPr/>
        </p:nvCxnSpPr>
        <p:spPr>
          <a:xfrm rot="10800000" flipH="1" flipV="1">
            <a:off x="3779912" y="3130116"/>
            <a:ext cx="144016" cy="9787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9" idx="6"/>
            <a:endCxn id="11" idx="6"/>
          </p:cNvCxnSpPr>
          <p:nvPr/>
        </p:nvCxnSpPr>
        <p:spPr>
          <a:xfrm flipH="1">
            <a:off x="5220072" y="3130116"/>
            <a:ext cx="194320" cy="97876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11" idx="2"/>
            <a:endCxn id="10" idx="2"/>
          </p:cNvCxnSpPr>
          <p:nvPr/>
        </p:nvCxnSpPr>
        <p:spPr>
          <a:xfrm rot="10800000" flipV="1">
            <a:off x="3779912" y="4108884"/>
            <a:ext cx="144016" cy="96544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直線コネクタ 18"/>
          <p:cNvCxnSpPr>
            <a:stCxn id="11" idx="6"/>
            <a:endCxn id="10" idx="6"/>
          </p:cNvCxnSpPr>
          <p:nvPr/>
        </p:nvCxnSpPr>
        <p:spPr>
          <a:xfrm>
            <a:off x="5220072" y="4108884"/>
            <a:ext cx="194320" cy="96544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6" idx="6"/>
            <a:endCxn id="10" idx="2"/>
          </p:cNvCxnSpPr>
          <p:nvPr/>
        </p:nvCxnSpPr>
        <p:spPr>
          <a:xfrm>
            <a:off x="2606080" y="5074332"/>
            <a:ext cx="1173832" cy="158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2627784" y="5229200"/>
            <a:ext cx="1173832" cy="1588"/>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467544" y="1052736"/>
            <a:ext cx="8229600" cy="2091687"/>
          </a:xfrm>
        </p:spPr>
        <p:txBody>
          <a:bodyPr/>
          <a:lstStyle/>
          <a:p>
            <a:r>
              <a:rPr lang="ja-JP" altLang="en-US" dirty="0" smtClean="0"/>
              <a:t>単一目的</a:t>
            </a:r>
            <a:r>
              <a:rPr lang="en-US" altLang="ja-JP" dirty="0" smtClean="0">
                <a:latin typeface="Times New Roman" pitchFamily="18" charset="0"/>
                <a:cs typeface="Times New Roman" pitchFamily="18" charset="0"/>
              </a:rPr>
              <a:t>GA</a:t>
            </a:r>
            <a:r>
              <a:rPr lang="ja-JP" altLang="en-US" dirty="0" smtClean="0"/>
              <a:t>から多目的への単純な拡張</a:t>
            </a:r>
            <a:endParaRPr lang="en-US" altLang="ja-JP" dirty="0" smtClean="0"/>
          </a:p>
          <a:p>
            <a:pPr lvl="1"/>
            <a:r>
              <a:rPr kumimoji="1" lang="ja-JP" altLang="en-US" dirty="0" smtClean="0"/>
              <a:t>母集団を目的関数の数に等しいサブ母集団に分割し，集団ごと独立に適合度割り当てを行い，選択して新たな母集団を生成．生成されたサブ母集団を全て合わせて１つの母集団にして，交叉，突然変異を行う．</a:t>
            </a:r>
            <a:endParaRPr kumimoji="1" lang="ja-JP" altLang="en-US" dirty="0"/>
          </a:p>
        </p:txBody>
      </p:sp>
      <p:sp>
        <p:nvSpPr>
          <p:cNvPr id="3" name="タイトル 2"/>
          <p:cNvSpPr>
            <a:spLocks noGrp="1"/>
          </p:cNvSpPr>
          <p:nvPr>
            <p:ph type="title"/>
          </p:nvPr>
        </p:nvSpPr>
        <p:spPr>
          <a:xfrm>
            <a:off x="467544" y="0"/>
            <a:ext cx="8229600" cy="1143000"/>
          </a:xfrm>
        </p:spPr>
        <p:txBody>
          <a:bodyPr>
            <a:normAutofit/>
          </a:bodyPr>
          <a:lstStyle/>
          <a:p>
            <a:r>
              <a:rPr lang="en-US" altLang="ja-JP" sz="2400" b="0" dirty="0" smtClean="0">
                <a:latin typeface="Times New Roman" pitchFamily="18" charset="0"/>
                <a:cs typeface="Times New Roman" pitchFamily="18" charset="0"/>
              </a:rPr>
              <a:t>Vector Evaluated Approach</a:t>
            </a:r>
            <a:r>
              <a:rPr lang="ja-JP" altLang="en-US" sz="2400" b="0" dirty="0" smtClean="0">
                <a:latin typeface="Times New Roman" pitchFamily="18" charset="0"/>
                <a:cs typeface="Times New Roman" pitchFamily="18" charset="0"/>
              </a:rPr>
              <a:t>に似ている</a:t>
            </a:r>
            <a:r>
              <a:rPr lang="en-US" altLang="ja-JP" dirty="0" smtClean="0">
                <a:latin typeface="Times New Roman" pitchFamily="18" charset="0"/>
                <a:cs typeface="Times New Roman" pitchFamily="18" charset="0"/>
              </a:rPr>
              <a:t>VEGA(Schaffer,1985)</a:t>
            </a:r>
            <a:endParaRPr kumimoji="1" lang="ja-JP" altLang="en-US" dirty="0">
              <a:latin typeface="Times New Roman" pitchFamily="18" charset="0"/>
              <a:cs typeface="Times New Roman" pitchFamily="18" charset="0"/>
            </a:endParaRPr>
          </a:p>
        </p:txBody>
      </p:sp>
      <p:grpSp>
        <p:nvGrpSpPr>
          <p:cNvPr id="58" name="グループ化 57"/>
          <p:cNvGrpSpPr/>
          <p:nvPr/>
        </p:nvGrpSpPr>
        <p:grpSpPr>
          <a:xfrm>
            <a:off x="1835696" y="3429000"/>
            <a:ext cx="5472608" cy="2889612"/>
            <a:chOff x="251520" y="3068960"/>
            <a:chExt cx="5472608" cy="2889612"/>
          </a:xfrm>
        </p:grpSpPr>
        <p:sp>
          <p:nvSpPr>
            <p:cNvPr id="14" name="円/楕円 13"/>
            <p:cNvSpPr/>
            <p:nvPr/>
          </p:nvSpPr>
          <p:spPr>
            <a:xfrm>
              <a:off x="251520" y="3789040"/>
              <a:ext cx="1512168" cy="936104"/>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467544" y="4077072"/>
              <a:ext cx="144016" cy="144016"/>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 name="円/楕円 4"/>
            <p:cNvSpPr/>
            <p:nvPr/>
          </p:nvSpPr>
          <p:spPr>
            <a:xfrm>
              <a:off x="683568" y="4005064"/>
              <a:ext cx="144016" cy="144016"/>
            </a:xfrm>
            <a:prstGeom prst="ellipse">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6" name="円/楕円 5"/>
            <p:cNvSpPr/>
            <p:nvPr/>
          </p:nvSpPr>
          <p:spPr>
            <a:xfrm>
              <a:off x="971600" y="3933056"/>
              <a:ext cx="144016" cy="14401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7" name="円/楕円 6"/>
            <p:cNvSpPr/>
            <p:nvPr/>
          </p:nvSpPr>
          <p:spPr>
            <a:xfrm>
              <a:off x="827584" y="4149080"/>
              <a:ext cx="144016" cy="14401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8" name="円/楕円 7"/>
            <p:cNvSpPr/>
            <p:nvPr/>
          </p:nvSpPr>
          <p:spPr>
            <a:xfrm>
              <a:off x="1043608" y="4149080"/>
              <a:ext cx="144016" cy="14401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9" name="円/楕円 8"/>
            <p:cNvSpPr/>
            <p:nvPr/>
          </p:nvSpPr>
          <p:spPr>
            <a:xfrm>
              <a:off x="1259632" y="4149080"/>
              <a:ext cx="144016" cy="144016"/>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0" name="円/楕円 9"/>
            <p:cNvSpPr/>
            <p:nvPr/>
          </p:nvSpPr>
          <p:spPr>
            <a:xfrm>
              <a:off x="899592" y="4437112"/>
              <a:ext cx="144016" cy="144016"/>
            </a:xfrm>
            <a:prstGeom prst="ellipse">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1" name="円/楕円 10"/>
            <p:cNvSpPr/>
            <p:nvPr/>
          </p:nvSpPr>
          <p:spPr>
            <a:xfrm>
              <a:off x="683568" y="4293096"/>
              <a:ext cx="144016" cy="14401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2" name="円/楕円 11"/>
            <p:cNvSpPr/>
            <p:nvPr/>
          </p:nvSpPr>
          <p:spPr>
            <a:xfrm>
              <a:off x="1187624" y="3933056"/>
              <a:ext cx="144016" cy="144016"/>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13" name="正方形/長方形 12"/>
            <p:cNvSpPr/>
            <p:nvPr/>
          </p:nvSpPr>
          <p:spPr>
            <a:xfrm>
              <a:off x="2123728" y="3068960"/>
              <a:ext cx="1296144" cy="2376264"/>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2267744" y="3140968"/>
              <a:ext cx="1080120" cy="576064"/>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2339752" y="4797152"/>
              <a:ext cx="936104" cy="504056"/>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a:stCxn id="14" idx="6"/>
              <a:endCxn id="15" idx="2"/>
            </p:cNvCxnSpPr>
            <p:nvPr/>
          </p:nvCxnSpPr>
          <p:spPr>
            <a:xfrm flipV="1">
              <a:off x="1763688" y="3429000"/>
              <a:ext cx="504056" cy="828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円/楕円 18"/>
            <p:cNvSpPr/>
            <p:nvPr/>
          </p:nvSpPr>
          <p:spPr>
            <a:xfrm>
              <a:off x="2771800" y="378904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2771800" y="393305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2771800" y="4077072"/>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2771800" y="4221088"/>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2771800" y="4509120"/>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2771800" y="4653136"/>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2771800" y="4365104"/>
              <a:ext cx="72008" cy="7200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矢印コネクタ 30"/>
            <p:cNvCxnSpPr>
              <a:stCxn id="14" idx="6"/>
              <a:endCxn id="19" idx="2"/>
            </p:cNvCxnSpPr>
            <p:nvPr/>
          </p:nvCxnSpPr>
          <p:spPr>
            <a:xfrm flipV="1">
              <a:off x="1763688" y="3825044"/>
              <a:ext cx="1008112"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4" idx="6"/>
              <a:endCxn id="24" idx="2"/>
            </p:cNvCxnSpPr>
            <p:nvPr/>
          </p:nvCxnSpPr>
          <p:spPr>
            <a:xfrm flipV="1">
              <a:off x="1763688" y="3969060"/>
              <a:ext cx="100811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14" idx="6"/>
              <a:endCxn id="16" idx="2"/>
            </p:cNvCxnSpPr>
            <p:nvPr/>
          </p:nvCxnSpPr>
          <p:spPr>
            <a:xfrm>
              <a:off x="1763688" y="4257092"/>
              <a:ext cx="576064"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円/楕円 35"/>
            <p:cNvSpPr/>
            <p:nvPr/>
          </p:nvSpPr>
          <p:spPr>
            <a:xfrm>
              <a:off x="2555776" y="3284984"/>
              <a:ext cx="144016" cy="144016"/>
            </a:xfrm>
            <a:prstGeom prst="ellipse">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37" name="円/楕円 36"/>
            <p:cNvSpPr/>
            <p:nvPr/>
          </p:nvSpPr>
          <p:spPr>
            <a:xfrm>
              <a:off x="2627784" y="3501008"/>
              <a:ext cx="144016" cy="14401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38" name="円/楕円 37"/>
            <p:cNvSpPr/>
            <p:nvPr/>
          </p:nvSpPr>
          <p:spPr>
            <a:xfrm>
              <a:off x="2915816" y="3429000"/>
              <a:ext cx="144016" cy="14401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39" name="円/楕円 38"/>
            <p:cNvSpPr/>
            <p:nvPr/>
          </p:nvSpPr>
          <p:spPr>
            <a:xfrm>
              <a:off x="2555776" y="4869160"/>
              <a:ext cx="144016" cy="14401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40" name="円/楕円 39"/>
            <p:cNvSpPr/>
            <p:nvPr/>
          </p:nvSpPr>
          <p:spPr>
            <a:xfrm>
              <a:off x="2627784" y="5085184"/>
              <a:ext cx="144016" cy="14401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41" name="円/楕円 40"/>
            <p:cNvSpPr/>
            <p:nvPr/>
          </p:nvSpPr>
          <p:spPr>
            <a:xfrm>
              <a:off x="2843808" y="5085184"/>
              <a:ext cx="144016" cy="144016"/>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42" name="円/楕円 41"/>
            <p:cNvSpPr/>
            <p:nvPr/>
          </p:nvSpPr>
          <p:spPr>
            <a:xfrm>
              <a:off x="2843808" y="4869160"/>
              <a:ext cx="144016" cy="144016"/>
            </a:xfrm>
            <a:prstGeom prst="ellipse">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43" name="テキスト ボックス 42"/>
            <p:cNvSpPr txBox="1"/>
            <p:nvPr/>
          </p:nvSpPr>
          <p:spPr>
            <a:xfrm>
              <a:off x="2123728" y="5589240"/>
              <a:ext cx="1311578" cy="369332"/>
            </a:xfrm>
            <a:prstGeom prst="rect">
              <a:avLst/>
            </a:prstGeom>
            <a:noFill/>
          </p:spPr>
          <p:txBody>
            <a:bodyPr wrap="none" rtlCol="0">
              <a:spAutoFit/>
            </a:bodyPr>
            <a:lstStyle/>
            <a:p>
              <a:r>
                <a:rPr kumimoji="1" lang="ja-JP" altLang="en-US" b="1" dirty="0" smtClean="0"/>
                <a:t>サブ母集団</a:t>
              </a:r>
              <a:endParaRPr kumimoji="1" lang="ja-JP" altLang="en-US" b="1" dirty="0"/>
            </a:p>
          </p:txBody>
        </p:sp>
        <p:sp>
          <p:nvSpPr>
            <p:cNvPr id="44" name="円/楕円 43"/>
            <p:cNvSpPr/>
            <p:nvPr/>
          </p:nvSpPr>
          <p:spPr>
            <a:xfrm>
              <a:off x="4211960" y="3861048"/>
              <a:ext cx="1512168" cy="936104"/>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p:cNvCxnSpPr>
              <a:endCxn id="44" idx="2"/>
            </p:cNvCxnSpPr>
            <p:nvPr/>
          </p:nvCxnSpPr>
          <p:spPr>
            <a:xfrm>
              <a:off x="3419872" y="4293096"/>
              <a:ext cx="792088"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円/楕円 47"/>
            <p:cNvSpPr/>
            <p:nvPr/>
          </p:nvSpPr>
          <p:spPr>
            <a:xfrm>
              <a:off x="4211960" y="3861048"/>
              <a:ext cx="1512168" cy="936104"/>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4427984" y="4149080"/>
              <a:ext cx="144016" cy="144016"/>
            </a:xfrm>
            <a:prstGeom prst="ellipse">
              <a:avLst/>
            </a:prstGeom>
            <a:solidFill>
              <a:schemeClr val="bg2">
                <a:lumMod val="5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0" name="円/楕円 49"/>
            <p:cNvSpPr/>
            <p:nvPr/>
          </p:nvSpPr>
          <p:spPr>
            <a:xfrm>
              <a:off x="4644008" y="4077072"/>
              <a:ext cx="144016" cy="144016"/>
            </a:xfrm>
            <a:prstGeom prst="ellipse">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1" name="円/楕円 50"/>
            <p:cNvSpPr/>
            <p:nvPr/>
          </p:nvSpPr>
          <p:spPr>
            <a:xfrm>
              <a:off x="4932040" y="4005064"/>
              <a:ext cx="144016" cy="14401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2" name="円/楕円 51"/>
            <p:cNvSpPr/>
            <p:nvPr/>
          </p:nvSpPr>
          <p:spPr>
            <a:xfrm>
              <a:off x="4788024" y="4221088"/>
              <a:ext cx="144016" cy="144016"/>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3" name="円/楕円 52"/>
            <p:cNvSpPr/>
            <p:nvPr/>
          </p:nvSpPr>
          <p:spPr>
            <a:xfrm>
              <a:off x="4644008" y="4437112"/>
              <a:ext cx="144016" cy="14401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4" name="円/楕円 53"/>
            <p:cNvSpPr/>
            <p:nvPr/>
          </p:nvSpPr>
          <p:spPr>
            <a:xfrm>
              <a:off x="5076056" y="4437112"/>
              <a:ext cx="144016" cy="144016"/>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5" name="円/楕円 54"/>
            <p:cNvSpPr/>
            <p:nvPr/>
          </p:nvSpPr>
          <p:spPr>
            <a:xfrm>
              <a:off x="5292080" y="4149080"/>
              <a:ext cx="144016" cy="14401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6" name="円/楕円 55"/>
            <p:cNvSpPr/>
            <p:nvPr/>
          </p:nvSpPr>
          <p:spPr>
            <a:xfrm>
              <a:off x="5364088" y="4365104"/>
              <a:ext cx="144016" cy="14401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rgbClr val="FF0000"/>
                </a:solidFill>
              </a:endParaRPr>
            </a:p>
          </p:txBody>
        </p:sp>
        <p:sp>
          <p:nvSpPr>
            <p:cNvPr id="57" name="テキスト ボックス 56"/>
            <p:cNvSpPr txBox="1"/>
            <p:nvPr/>
          </p:nvSpPr>
          <p:spPr>
            <a:xfrm>
              <a:off x="3419872" y="4797152"/>
              <a:ext cx="1696298" cy="369332"/>
            </a:xfrm>
            <a:prstGeom prst="rect">
              <a:avLst/>
            </a:prstGeom>
            <a:noFill/>
          </p:spPr>
          <p:txBody>
            <a:bodyPr wrap="none" rtlCol="0">
              <a:spAutoFit/>
            </a:bodyPr>
            <a:lstStyle/>
            <a:p>
              <a:r>
                <a:rPr lang="ja-JP" altLang="en-US" b="1" dirty="0" smtClean="0"/>
                <a:t>交叉・突然変異</a:t>
              </a:r>
              <a:endParaRPr kumimoji="1" lang="ja-JP" altLang="en-US" b="1" dirty="0"/>
            </a:p>
          </p:txBody>
        </p:sp>
      </p:grpSp>
      <p:sp>
        <p:nvSpPr>
          <p:cNvPr id="59" name="スライド番号プレースホルダ 58"/>
          <p:cNvSpPr>
            <a:spLocks noGrp="1"/>
          </p:cNvSpPr>
          <p:nvPr>
            <p:ph type="sldNum" sz="quarter" idx="12"/>
          </p:nvPr>
        </p:nvSpPr>
        <p:spPr/>
        <p:txBody>
          <a:bodyPr/>
          <a:lstStyle/>
          <a:p>
            <a:fld id="{28F6F319-2C17-47B9-AB27-D778F5074640}" type="slidenum">
              <a:rPr kumimoji="1" lang="ja-JP" altLang="en-US" smtClean="0"/>
              <a:pPr/>
              <a:t>18</a:t>
            </a:fld>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テキスト ボックス 37"/>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2" name="コンテンツ プレースホルダ 1"/>
          <p:cNvSpPr>
            <a:spLocks noGrp="1"/>
          </p:cNvSpPr>
          <p:nvPr>
            <p:ph idx="1"/>
          </p:nvPr>
        </p:nvSpPr>
        <p:spPr>
          <a:xfrm>
            <a:off x="395536" y="1268760"/>
            <a:ext cx="7200800" cy="5328592"/>
          </a:xfrm>
        </p:spPr>
        <p:txBody>
          <a:bodyPr/>
          <a:lstStyle/>
          <a:p>
            <a:r>
              <a:rPr kumimoji="1" lang="ja-JP" altLang="en-US" dirty="0" smtClean="0">
                <a:latin typeface="Times New Roman" pitchFamily="18" charset="0"/>
                <a:cs typeface="Times New Roman" pitchFamily="18" charset="0"/>
              </a:rPr>
              <a:t>生物の進化を模倣した最適化手法</a:t>
            </a:r>
            <a:endParaRPr kumimoji="1"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探索点である個体には，実数値</a:t>
            </a:r>
            <a:r>
              <a:rPr lang="en-US" altLang="ja-JP" b="1" i="1" dirty="0" smtClean="0">
                <a:latin typeface="Times New Roman" pitchFamily="18" charset="0"/>
                <a:cs typeface="Times New Roman" pitchFamily="18" charset="0"/>
              </a:rPr>
              <a:t>x</a:t>
            </a:r>
            <a:r>
              <a:rPr lang="ja-JP" altLang="en-US" dirty="0" smtClean="0">
                <a:latin typeface="Times New Roman" pitchFamily="18" charset="0"/>
                <a:cs typeface="Times New Roman" pitchFamily="18" charset="0"/>
              </a:rPr>
              <a:t>のベクトルと正規分布の標準偏差</a:t>
            </a:r>
            <a:r>
              <a:rPr lang="en-US" altLang="ja-JP" i="1" dirty="0" smtClean="0">
                <a:latin typeface="Times New Roman" pitchFamily="18" charset="0"/>
                <a:cs typeface="Times New Roman" pitchFamily="18" charset="0"/>
              </a:rPr>
              <a:t>σ</a:t>
            </a:r>
            <a:r>
              <a:rPr lang="ja-JP" altLang="en-US" dirty="0" smtClean="0">
                <a:latin typeface="Times New Roman" pitchFamily="18" charset="0"/>
                <a:cs typeface="Times New Roman" pitchFamily="18" charset="0"/>
              </a:rPr>
              <a:t>のベクトルが追随している．標準偏差は突然変異の大きさを規定する．</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(1+1)-ES</a:t>
            </a:r>
            <a:r>
              <a:rPr lang="en-US" altLang="ja-JP" sz="2000" dirty="0" smtClean="0">
                <a:latin typeface="Times New Roman" pitchFamily="18" charset="0"/>
                <a:cs typeface="Times New Roman" pitchFamily="18" charset="0"/>
              </a:rPr>
              <a:t>(simple </a:t>
            </a:r>
            <a:r>
              <a:rPr lang="en-US" altLang="ja-JP" sz="2000" dirty="0" err="1" smtClean="0">
                <a:latin typeface="Times New Roman" pitchFamily="18" charset="0"/>
                <a:cs typeface="Times New Roman" pitchFamily="18" charset="0"/>
              </a:rPr>
              <a:t>mutaion</a:t>
            </a:r>
            <a:r>
              <a:rPr lang="en-US" altLang="ja-JP" sz="2000" dirty="0" smtClean="0">
                <a:latin typeface="Times New Roman" pitchFamily="18" charset="0"/>
                <a:cs typeface="Times New Roman" pitchFamily="18" charset="0"/>
              </a:rPr>
              <a:t>-selection </a:t>
            </a:r>
            <a:r>
              <a:rPr lang="en-US" altLang="ja-JP" sz="2000" dirty="0" err="1" smtClean="0">
                <a:latin typeface="Times New Roman" pitchFamily="18" charset="0"/>
                <a:cs typeface="Times New Roman" pitchFamily="18" charset="0"/>
              </a:rPr>
              <a:t>scheme,two</a:t>
            </a:r>
            <a:r>
              <a:rPr lang="en-US" altLang="ja-JP" sz="2000" dirty="0" smtClean="0">
                <a:latin typeface="Times New Roman" pitchFamily="18" charset="0"/>
                <a:cs typeface="Times New Roman" pitchFamily="18" charset="0"/>
              </a:rPr>
              <a:t> </a:t>
            </a:r>
            <a:r>
              <a:rPr lang="en-US" altLang="ja-JP" sz="2000" dirty="0" err="1" smtClean="0">
                <a:latin typeface="Times New Roman" pitchFamily="18" charset="0"/>
                <a:cs typeface="Times New Roman" pitchFamily="18" charset="0"/>
              </a:rPr>
              <a:t>membered</a:t>
            </a:r>
            <a:r>
              <a:rPr lang="en-US" altLang="ja-JP" sz="2000" dirty="0" smtClean="0">
                <a:latin typeface="Times New Roman" pitchFamily="18" charset="0"/>
                <a:cs typeface="Times New Roman" pitchFamily="18" charset="0"/>
              </a:rPr>
              <a:t> ES)</a:t>
            </a:r>
          </a:p>
          <a:p>
            <a:pPr lvl="1"/>
            <a:r>
              <a:rPr lang="ja-JP" altLang="en-US" dirty="0" smtClean="0">
                <a:latin typeface="Times New Roman" pitchFamily="18" charset="0"/>
                <a:cs typeface="Times New Roman" pitchFamily="18" charset="0"/>
              </a:rPr>
              <a:t>個体は</a:t>
            </a:r>
            <a:r>
              <a:rPr lang="en-US" altLang="ja-JP" dirty="0" smtClean="0">
                <a:latin typeface="Times New Roman" pitchFamily="18" charset="0"/>
                <a:cs typeface="Times New Roman" pitchFamily="18" charset="0"/>
              </a:rPr>
              <a:t>1</a:t>
            </a:r>
            <a:r>
              <a:rPr lang="ja-JP" altLang="en-US" dirty="0" smtClean="0">
                <a:latin typeface="Times New Roman" pitchFamily="18" charset="0"/>
                <a:cs typeface="Times New Roman" pitchFamily="18" charset="0"/>
              </a:rPr>
              <a:t>つで，突然変異によって発生した子個体と，元の個体（親個体）との計２個体の中から，優れている方を選択する．</a:t>
            </a:r>
            <a:endParaRPr lang="en-US" altLang="ja-JP" dirty="0" smtClean="0">
              <a:latin typeface="Times New Roman" pitchFamily="18" charset="0"/>
              <a:cs typeface="Times New Roman" pitchFamily="18" charset="0"/>
            </a:endParaRPr>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2</a:t>
            </a:fld>
            <a:endParaRPr kumimoji="1" lang="ja-JP" altLang="en-US"/>
          </a:p>
        </p:txBody>
      </p:sp>
      <p:sp>
        <p:nvSpPr>
          <p:cNvPr id="4" name="タイトル 3"/>
          <p:cNvSpPr>
            <a:spLocks noGrp="1"/>
          </p:cNvSpPr>
          <p:nvPr>
            <p:ph type="title"/>
          </p:nvPr>
        </p:nvSpPr>
        <p:spPr>
          <a:xfrm>
            <a:off x="467544" y="0"/>
            <a:ext cx="8229600" cy="1143000"/>
          </a:xfrm>
        </p:spPr>
        <p:txBody>
          <a:bodyPr>
            <a:normAutofit/>
          </a:bodyPr>
          <a:lstStyle/>
          <a:p>
            <a:r>
              <a:rPr lang="en-US" altLang="ja-JP" sz="2200" dirty="0" smtClean="0">
                <a:latin typeface="Times New Roman" pitchFamily="18" charset="0"/>
                <a:cs typeface="Times New Roman" pitchFamily="18" charset="0"/>
              </a:rPr>
              <a:t>Vector-Optimized Evolution Strategy</a:t>
            </a:r>
            <a:r>
              <a:rPr lang="ja-JP" altLang="en-US" sz="2200" dirty="0" smtClean="0">
                <a:latin typeface="Times New Roman" pitchFamily="18" charset="0"/>
                <a:cs typeface="Times New Roman" pitchFamily="18" charset="0"/>
              </a:rPr>
              <a:t>　を説明する前に</a:t>
            </a:r>
            <a:r>
              <a:rPr lang="en-US" altLang="ja-JP" sz="4400" dirty="0" smtClean="0">
                <a:latin typeface="Times New Roman" pitchFamily="18" charset="0"/>
                <a:cs typeface="Times New Roman" pitchFamily="18" charset="0"/>
              </a:rPr>
              <a:t/>
            </a:r>
            <a:br>
              <a:rPr lang="en-US" altLang="ja-JP" sz="4400" dirty="0" smtClean="0">
                <a:latin typeface="Times New Roman" pitchFamily="18" charset="0"/>
                <a:cs typeface="Times New Roman" pitchFamily="18" charset="0"/>
              </a:rPr>
            </a:br>
            <a:r>
              <a:rPr lang="ja-JP" altLang="en-US" sz="4400" dirty="0" smtClean="0">
                <a:latin typeface="Times New Roman" pitchFamily="18" charset="0"/>
                <a:cs typeface="Times New Roman" pitchFamily="18" charset="0"/>
              </a:rPr>
              <a:t>進化戦略とは</a:t>
            </a:r>
            <a:r>
              <a:rPr lang="en-US" altLang="ja-JP" sz="4400" dirty="0" smtClean="0">
                <a:latin typeface="Times New Roman" pitchFamily="18" charset="0"/>
                <a:cs typeface="Times New Roman" pitchFamily="18" charset="0"/>
              </a:rPr>
              <a:t>1</a:t>
            </a:r>
            <a:endParaRPr kumimoji="1" lang="ja-JP" altLang="en-US" dirty="0"/>
          </a:p>
        </p:txBody>
      </p:sp>
      <p:grpSp>
        <p:nvGrpSpPr>
          <p:cNvPr id="37" name="グループ化 36"/>
          <p:cNvGrpSpPr/>
          <p:nvPr/>
        </p:nvGrpSpPr>
        <p:grpSpPr>
          <a:xfrm>
            <a:off x="7703840" y="2636912"/>
            <a:ext cx="1440160" cy="2880320"/>
            <a:chOff x="7452320" y="764704"/>
            <a:chExt cx="1440160" cy="2880320"/>
          </a:xfrm>
        </p:grpSpPr>
        <p:grpSp>
          <p:nvGrpSpPr>
            <p:cNvPr id="33" name="グループ化 32"/>
            <p:cNvGrpSpPr/>
            <p:nvPr/>
          </p:nvGrpSpPr>
          <p:grpSpPr>
            <a:xfrm>
              <a:off x="7452320" y="1052736"/>
              <a:ext cx="1440160" cy="2592288"/>
              <a:chOff x="7524328" y="4005064"/>
              <a:chExt cx="1440160" cy="2592288"/>
            </a:xfrm>
          </p:grpSpPr>
          <p:sp>
            <p:nvSpPr>
              <p:cNvPr id="5" name="テキスト ボックス 4"/>
              <p:cNvSpPr txBox="1"/>
              <p:nvPr/>
            </p:nvSpPr>
            <p:spPr>
              <a:xfrm>
                <a:off x="7776356" y="4005064"/>
                <a:ext cx="936104" cy="369332"/>
              </a:xfrm>
              <a:prstGeom prst="rect">
                <a:avLst/>
              </a:prstGeom>
              <a:noFill/>
              <a:ln>
                <a:solidFill>
                  <a:schemeClr val="tx1"/>
                </a:solidFill>
              </a:ln>
            </p:spPr>
            <p:txBody>
              <a:bodyPr wrap="square" rtlCol="0">
                <a:spAutoFit/>
              </a:bodyPr>
              <a:lstStyle/>
              <a:p>
                <a:r>
                  <a:rPr kumimoji="1" lang="ja-JP" altLang="en-US" b="1" dirty="0" smtClean="0"/>
                  <a:t>初期化</a:t>
                </a:r>
                <a:endParaRPr kumimoji="1" lang="ja-JP" altLang="en-US" b="1" dirty="0"/>
              </a:p>
            </p:txBody>
          </p:sp>
          <p:sp>
            <p:nvSpPr>
              <p:cNvPr id="6" name="テキスト ボックス 5"/>
              <p:cNvSpPr txBox="1"/>
              <p:nvPr/>
            </p:nvSpPr>
            <p:spPr>
              <a:xfrm>
                <a:off x="7920372" y="4509120"/>
                <a:ext cx="648072" cy="369332"/>
              </a:xfrm>
              <a:prstGeom prst="rect">
                <a:avLst/>
              </a:prstGeom>
              <a:noFill/>
              <a:ln>
                <a:solidFill>
                  <a:schemeClr val="tx1"/>
                </a:solidFill>
              </a:ln>
            </p:spPr>
            <p:txBody>
              <a:bodyPr wrap="square" rtlCol="0">
                <a:spAutoFit/>
              </a:bodyPr>
              <a:lstStyle/>
              <a:p>
                <a:r>
                  <a:rPr lang="ja-JP" altLang="en-US" b="1" dirty="0" smtClean="0"/>
                  <a:t>評価</a:t>
                </a:r>
                <a:endParaRPr kumimoji="1" lang="ja-JP" altLang="en-US" b="1" dirty="0"/>
              </a:p>
            </p:txBody>
          </p:sp>
          <p:sp>
            <p:nvSpPr>
              <p:cNvPr id="7" name="テキスト ボックス 6"/>
              <p:cNvSpPr txBox="1"/>
              <p:nvPr/>
            </p:nvSpPr>
            <p:spPr>
              <a:xfrm>
                <a:off x="7668344" y="5157192"/>
                <a:ext cx="1152128" cy="369332"/>
              </a:xfrm>
              <a:prstGeom prst="rect">
                <a:avLst/>
              </a:prstGeom>
              <a:noFill/>
              <a:ln>
                <a:solidFill>
                  <a:schemeClr val="tx1"/>
                </a:solidFill>
              </a:ln>
            </p:spPr>
            <p:txBody>
              <a:bodyPr wrap="square" rtlCol="0">
                <a:spAutoFit/>
              </a:bodyPr>
              <a:lstStyle/>
              <a:p>
                <a:r>
                  <a:rPr lang="ja-JP" altLang="en-US" b="1" dirty="0" smtClean="0"/>
                  <a:t>突然変異</a:t>
                </a:r>
                <a:endParaRPr kumimoji="1" lang="ja-JP" altLang="en-US" b="1" dirty="0"/>
              </a:p>
            </p:txBody>
          </p:sp>
          <p:sp>
            <p:nvSpPr>
              <p:cNvPr id="8" name="テキスト ボックス 7"/>
              <p:cNvSpPr txBox="1"/>
              <p:nvPr/>
            </p:nvSpPr>
            <p:spPr>
              <a:xfrm>
                <a:off x="7920372" y="5589240"/>
                <a:ext cx="648072" cy="369332"/>
              </a:xfrm>
              <a:prstGeom prst="rect">
                <a:avLst/>
              </a:prstGeom>
              <a:noFill/>
              <a:ln>
                <a:solidFill>
                  <a:schemeClr val="tx1"/>
                </a:solidFill>
              </a:ln>
            </p:spPr>
            <p:txBody>
              <a:bodyPr wrap="square" rtlCol="0">
                <a:spAutoFit/>
              </a:bodyPr>
              <a:lstStyle/>
              <a:p>
                <a:r>
                  <a:rPr lang="ja-JP" altLang="en-US" b="1" dirty="0" smtClean="0"/>
                  <a:t>評価</a:t>
                </a:r>
                <a:endParaRPr kumimoji="1" lang="ja-JP" altLang="en-US" b="1" dirty="0"/>
              </a:p>
            </p:txBody>
          </p:sp>
          <p:sp>
            <p:nvSpPr>
              <p:cNvPr id="9" name="テキスト ボックス 8"/>
              <p:cNvSpPr txBox="1"/>
              <p:nvPr/>
            </p:nvSpPr>
            <p:spPr>
              <a:xfrm>
                <a:off x="7920372" y="6021288"/>
                <a:ext cx="648072" cy="369332"/>
              </a:xfrm>
              <a:prstGeom prst="rect">
                <a:avLst/>
              </a:prstGeom>
              <a:noFill/>
              <a:ln>
                <a:solidFill>
                  <a:schemeClr val="tx1"/>
                </a:solidFill>
              </a:ln>
            </p:spPr>
            <p:txBody>
              <a:bodyPr wrap="square" rtlCol="0">
                <a:spAutoFit/>
              </a:bodyPr>
              <a:lstStyle/>
              <a:p>
                <a:r>
                  <a:rPr lang="ja-JP" altLang="en-US" b="1" dirty="0" smtClean="0"/>
                  <a:t>淘汰</a:t>
                </a:r>
                <a:endParaRPr kumimoji="1" lang="ja-JP" altLang="en-US" b="1" dirty="0"/>
              </a:p>
            </p:txBody>
          </p:sp>
          <p:cxnSp>
            <p:nvCxnSpPr>
              <p:cNvPr id="11" name="直線矢印コネクタ 10"/>
              <p:cNvCxnSpPr/>
              <p:nvPr/>
            </p:nvCxnSpPr>
            <p:spPr>
              <a:xfrm rot="5400000">
                <a:off x="8177046" y="4441758"/>
                <a:ext cx="1347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フローチャート : 論理積ゲート 13"/>
              <p:cNvSpPr/>
              <p:nvPr/>
            </p:nvSpPr>
            <p:spPr>
              <a:xfrm rot="5400000" flipV="1">
                <a:off x="8172400" y="5805264"/>
                <a:ext cx="144016" cy="1440160"/>
              </a:xfrm>
              <a:prstGeom prst="flowChartDelay">
                <a:avLst/>
              </a:prstGeom>
              <a:solidFill>
                <a:schemeClr val="accent1">
                  <a:lumMod val="20000"/>
                  <a:lumOff val="80000"/>
                </a:schemeClr>
              </a:solidFill>
              <a:scene3d>
                <a:camera prst="orthographicFront">
                  <a:rot lat="0" lon="3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フローチャート : 論理積ゲート 14"/>
              <p:cNvSpPr/>
              <p:nvPr/>
            </p:nvSpPr>
            <p:spPr>
              <a:xfrm rot="16200000" flipV="1">
                <a:off x="8172400" y="4293096"/>
                <a:ext cx="144016" cy="1440160"/>
              </a:xfrm>
              <a:prstGeom prst="flowChartDelay">
                <a:avLst/>
              </a:prstGeom>
              <a:solidFill>
                <a:schemeClr val="accent1">
                  <a:lumMod val="20000"/>
                  <a:lumOff val="80000"/>
                </a:schemeClr>
              </a:solidFill>
              <a:scene3d>
                <a:camera prst="orthographicFront">
                  <a:rot lat="0" lon="3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1" name="直線矢印コネクタ 20"/>
              <p:cNvCxnSpPr/>
              <p:nvPr/>
            </p:nvCxnSpPr>
            <p:spPr>
              <a:xfrm rot="16200000" flipH="1">
                <a:off x="8213050" y="4891808"/>
                <a:ext cx="6271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rot="5400000">
                <a:off x="8208404" y="5121188"/>
                <a:ext cx="72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rot="5400000">
                <a:off x="8213050" y="5539880"/>
                <a:ext cx="6271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rot="5400000">
                <a:off x="8213050" y="5989930"/>
                <a:ext cx="627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rot="16200000" flipH="1">
                <a:off x="8213050" y="6403976"/>
                <a:ext cx="6271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34" name="円/楕円 33"/>
            <p:cNvSpPr/>
            <p:nvPr/>
          </p:nvSpPr>
          <p:spPr>
            <a:xfrm>
              <a:off x="8100392" y="764704"/>
              <a:ext cx="144016" cy="144016"/>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a:stCxn id="34" idx="4"/>
              <a:endCxn id="5" idx="0"/>
            </p:cNvCxnSpPr>
            <p:nvPr/>
          </p:nvCxnSpPr>
          <p:spPr>
            <a:xfrm rot="5400000">
              <a:off x="8100392" y="980728"/>
              <a:ext cx="144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0" y="980728"/>
            <a:ext cx="7200800" cy="5256584"/>
          </a:xfrm>
        </p:spPr>
        <p:txBody>
          <a:bodyPr/>
          <a:lstStyle/>
          <a:p>
            <a:r>
              <a:rPr lang="ja-JP" altLang="en-US" dirty="0" smtClean="0">
                <a:latin typeface="Times New Roman" pitchFamily="18" charset="0"/>
                <a:cs typeface="Times New Roman" pitchFamily="18" charset="0"/>
              </a:rPr>
              <a:t>複数個体を用いる進化戦略</a:t>
            </a:r>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a:t>
            </a:r>
            <a:r>
              <a:rPr lang="en-US" altLang="ja-JP" i="1" dirty="0" err="1" smtClean="0">
                <a:latin typeface="Times New Roman" pitchFamily="18" charset="0"/>
                <a:cs typeface="Times New Roman" pitchFamily="18" charset="0"/>
              </a:rPr>
              <a:t>μ</a:t>
            </a:r>
            <a:r>
              <a:rPr lang="en-US" altLang="ja-JP" dirty="0" err="1" smtClean="0">
                <a:latin typeface="Times New Roman" pitchFamily="18" charset="0"/>
                <a:cs typeface="Times New Roman" pitchFamily="18" charset="0"/>
              </a:rPr>
              <a:t>+</a:t>
            </a:r>
            <a:r>
              <a:rPr lang="en-US" altLang="ja-JP" i="1" dirty="0" err="1" smtClean="0">
                <a:latin typeface="Times New Roman" pitchFamily="18" charset="0"/>
                <a:cs typeface="Times New Roman" pitchFamily="18" charset="0"/>
              </a:rPr>
              <a:t>λ</a:t>
            </a:r>
            <a:r>
              <a:rPr lang="en-US" altLang="ja-JP" dirty="0" smtClean="0">
                <a:latin typeface="Times New Roman" pitchFamily="18" charset="0"/>
                <a:cs typeface="Times New Roman" pitchFamily="18" charset="0"/>
              </a:rPr>
              <a:t>)-ES</a:t>
            </a:r>
            <a:r>
              <a:rPr lang="ja-JP" altLang="en-US" dirty="0" smtClean="0">
                <a:latin typeface="Times New Roman" pitchFamily="18" charset="0"/>
                <a:cs typeface="Times New Roman" pitchFamily="18" charset="0"/>
              </a:rPr>
              <a:t>：親と子の両方から，優れた個体を次の探索点として選択</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a:t>
            </a:r>
            <a:r>
              <a:rPr lang="en-US" altLang="ja-JP" i="1" dirty="0" err="1" smtClean="0">
                <a:latin typeface="Times New Roman" pitchFamily="18" charset="0"/>
                <a:cs typeface="Times New Roman" pitchFamily="18" charset="0"/>
              </a:rPr>
              <a:t>μ,λ</a:t>
            </a:r>
            <a:r>
              <a:rPr lang="en-US" altLang="ja-JP" dirty="0" smtClean="0">
                <a:latin typeface="Times New Roman" pitchFamily="18" charset="0"/>
                <a:cs typeface="Times New Roman" pitchFamily="18" charset="0"/>
              </a:rPr>
              <a:t>)-ES</a:t>
            </a:r>
            <a:r>
              <a:rPr lang="ja-JP" altLang="en-US" dirty="0" smtClean="0">
                <a:latin typeface="Times New Roman" pitchFamily="18" charset="0"/>
                <a:cs typeface="Times New Roman" pitchFamily="18" charset="0"/>
              </a:rPr>
              <a:t>：子個体のみから，次の探索点を決定</a:t>
            </a:r>
            <a:endParaRPr lang="en-US" altLang="ja-JP" dirty="0" smtClean="0">
              <a:latin typeface="Times New Roman" pitchFamily="18" charset="0"/>
              <a:cs typeface="Times New Roman" pitchFamily="18" charset="0"/>
            </a:endParaRPr>
          </a:p>
        </p:txBody>
      </p:sp>
      <p:sp>
        <p:nvSpPr>
          <p:cNvPr id="38" name="テキスト ボックス 37"/>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3</a:t>
            </a:fld>
            <a:endParaRPr kumimoji="1" lang="ja-JP" altLang="en-US"/>
          </a:p>
        </p:txBody>
      </p:sp>
      <p:sp>
        <p:nvSpPr>
          <p:cNvPr id="4" name="タイトル 3"/>
          <p:cNvSpPr>
            <a:spLocks noGrp="1"/>
          </p:cNvSpPr>
          <p:nvPr>
            <p:ph type="title"/>
          </p:nvPr>
        </p:nvSpPr>
        <p:spPr>
          <a:xfrm>
            <a:off x="467544" y="0"/>
            <a:ext cx="8229600" cy="1143000"/>
          </a:xfrm>
        </p:spPr>
        <p:txBody>
          <a:bodyPr>
            <a:normAutofit/>
          </a:bodyPr>
          <a:lstStyle/>
          <a:p>
            <a:r>
              <a:rPr lang="en-US" altLang="ja-JP" sz="2200" dirty="0" smtClean="0">
                <a:latin typeface="Times New Roman" pitchFamily="18" charset="0"/>
                <a:cs typeface="Times New Roman" pitchFamily="18" charset="0"/>
              </a:rPr>
              <a:t>Vector-Optimized Evolution Strategy</a:t>
            </a:r>
            <a:r>
              <a:rPr lang="ja-JP" altLang="en-US" sz="2200" dirty="0" smtClean="0">
                <a:latin typeface="Times New Roman" pitchFamily="18" charset="0"/>
                <a:cs typeface="Times New Roman" pitchFamily="18" charset="0"/>
              </a:rPr>
              <a:t>　を説明する前に</a:t>
            </a:r>
            <a:r>
              <a:rPr lang="en-US" altLang="ja-JP" sz="4400" dirty="0" smtClean="0">
                <a:latin typeface="Times New Roman" pitchFamily="18" charset="0"/>
                <a:cs typeface="Times New Roman" pitchFamily="18" charset="0"/>
              </a:rPr>
              <a:t/>
            </a:r>
            <a:br>
              <a:rPr lang="en-US" altLang="ja-JP" sz="4400" dirty="0" smtClean="0">
                <a:latin typeface="Times New Roman" pitchFamily="18" charset="0"/>
                <a:cs typeface="Times New Roman" pitchFamily="18" charset="0"/>
              </a:rPr>
            </a:br>
            <a:r>
              <a:rPr lang="ja-JP" altLang="en-US" sz="4400" dirty="0" smtClean="0">
                <a:latin typeface="Times New Roman" pitchFamily="18" charset="0"/>
                <a:cs typeface="Times New Roman" pitchFamily="18" charset="0"/>
              </a:rPr>
              <a:t>進化戦略とは２</a:t>
            </a:r>
            <a:endParaRPr kumimoji="1" lang="ja-JP" altLang="en-US" dirty="0"/>
          </a:p>
        </p:txBody>
      </p:sp>
      <p:grpSp>
        <p:nvGrpSpPr>
          <p:cNvPr id="66" name="グループ化 65"/>
          <p:cNvGrpSpPr/>
          <p:nvPr/>
        </p:nvGrpSpPr>
        <p:grpSpPr>
          <a:xfrm>
            <a:off x="7524328" y="1412776"/>
            <a:ext cx="1440160" cy="3672408"/>
            <a:chOff x="7703840" y="2636912"/>
            <a:chExt cx="1440160" cy="3672408"/>
          </a:xfrm>
        </p:grpSpPr>
        <p:sp>
          <p:nvSpPr>
            <p:cNvPr id="5" name="テキスト ボックス 4"/>
            <p:cNvSpPr txBox="1"/>
            <p:nvPr/>
          </p:nvSpPr>
          <p:spPr>
            <a:xfrm>
              <a:off x="7955868" y="2924944"/>
              <a:ext cx="936104" cy="369332"/>
            </a:xfrm>
            <a:prstGeom prst="rect">
              <a:avLst/>
            </a:prstGeom>
            <a:noFill/>
            <a:ln>
              <a:solidFill>
                <a:schemeClr val="tx1"/>
              </a:solidFill>
            </a:ln>
          </p:spPr>
          <p:txBody>
            <a:bodyPr wrap="square" rtlCol="0">
              <a:spAutoFit/>
            </a:bodyPr>
            <a:lstStyle/>
            <a:p>
              <a:r>
                <a:rPr kumimoji="1" lang="ja-JP" altLang="en-US" b="1" dirty="0" smtClean="0"/>
                <a:t>初期化</a:t>
              </a:r>
              <a:endParaRPr kumimoji="1" lang="ja-JP" altLang="en-US" b="1" dirty="0"/>
            </a:p>
          </p:txBody>
        </p:sp>
        <p:sp>
          <p:nvSpPr>
            <p:cNvPr id="6" name="テキスト ボックス 5"/>
            <p:cNvSpPr txBox="1"/>
            <p:nvPr/>
          </p:nvSpPr>
          <p:spPr>
            <a:xfrm>
              <a:off x="8099884" y="3429000"/>
              <a:ext cx="648072" cy="369332"/>
            </a:xfrm>
            <a:prstGeom prst="rect">
              <a:avLst/>
            </a:prstGeom>
            <a:noFill/>
            <a:ln>
              <a:solidFill>
                <a:schemeClr val="tx1"/>
              </a:solidFill>
            </a:ln>
          </p:spPr>
          <p:txBody>
            <a:bodyPr wrap="square" rtlCol="0">
              <a:spAutoFit/>
            </a:bodyPr>
            <a:lstStyle/>
            <a:p>
              <a:r>
                <a:rPr lang="ja-JP" altLang="en-US" b="1" dirty="0" smtClean="0"/>
                <a:t>評価</a:t>
              </a:r>
              <a:endParaRPr kumimoji="1" lang="ja-JP" altLang="en-US" b="1" dirty="0"/>
            </a:p>
          </p:txBody>
        </p:sp>
        <p:sp>
          <p:nvSpPr>
            <p:cNvPr id="7" name="テキスト ボックス 6"/>
            <p:cNvSpPr txBox="1"/>
            <p:nvPr/>
          </p:nvSpPr>
          <p:spPr>
            <a:xfrm>
              <a:off x="7847856" y="4653136"/>
              <a:ext cx="1152128" cy="369332"/>
            </a:xfrm>
            <a:prstGeom prst="rect">
              <a:avLst/>
            </a:prstGeom>
            <a:noFill/>
            <a:ln>
              <a:solidFill>
                <a:schemeClr val="tx1"/>
              </a:solidFill>
            </a:ln>
          </p:spPr>
          <p:txBody>
            <a:bodyPr wrap="square" rtlCol="0">
              <a:spAutoFit/>
            </a:bodyPr>
            <a:lstStyle/>
            <a:p>
              <a:r>
                <a:rPr lang="ja-JP" altLang="en-US" b="1" dirty="0" smtClean="0"/>
                <a:t>突然変異</a:t>
              </a:r>
              <a:endParaRPr kumimoji="1" lang="ja-JP" altLang="en-US" b="1" dirty="0"/>
            </a:p>
          </p:txBody>
        </p:sp>
        <p:sp>
          <p:nvSpPr>
            <p:cNvPr id="8" name="テキスト ボックス 7"/>
            <p:cNvSpPr txBox="1"/>
            <p:nvPr/>
          </p:nvSpPr>
          <p:spPr>
            <a:xfrm>
              <a:off x="8099884" y="5157192"/>
              <a:ext cx="648072" cy="369332"/>
            </a:xfrm>
            <a:prstGeom prst="rect">
              <a:avLst/>
            </a:prstGeom>
            <a:noFill/>
            <a:ln>
              <a:solidFill>
                <a:schemeClr val="tx1"/>
              </a:solidFill>
            </a:ln>
          </p:spPr>
          <p:txBody>
            <a:bodyPr wrap="square" rtlCol="0">
              <a:spAutoFit/>
            </a:bodyPr>
            <a:lstStyle/>
            <a:p>
              <a:r>
                <a:rPr lang="ja-JP" altLang="en-US" b="1" dirty="0" smtClean="0"/>
                <a:t>評価</a:t>
              </a:r>
              <a:endParaRPr kumimoji="1" lang="ja-JP" altLang="en-US" b="1" dirty="0"/>
            </a:p>
          </p:txBody>
        </p:sp>
        <p:sp>
          <p:nvSpPr>
            <p:cNvPr id="9" name="テキスト ボックス 8"/>
            <p:cNvSpPr txBox="1"/>
            <p:nvPr/>
          </p:nvSpPr>
          <p:spPr>
            <a:xfrm>
              <a:off x="8099884" y="5661248"/>
              <a:ext cx="648072" cy="369332"/>
            </a:xfrm>
            <a:prstGeom prst="rect">
              <a:avLst/>
            </a:prstGeom>
            <a:noFill/>
            <a:ln>
              <a:solidFill>
                <a:schemeClr val="tx1"/>
              </a:solidFill>
            </a:ln>
          </p:spPr>
          <p:txBody>
            <a:bodyPr wrap="square" rtlCol="0">
              <a:spAutoFit/>
            </a:bodyPr>
            <a:lstStyle/>
            <a:p>
              <a:r>
                <a:rPr lang="ja-JP" altLang="en-US" b="1" dirty="0" smtClean="0"/>
                <a:t>淘汰</a:t>
              </a:r>
              <a:endParaRPr kumimoji="1" lang="ja-JP" altLang="en-US" b="1" dirty="0"/>
            </a:p>
          </p:txBody>
        </p:sp>
        <p:cxnSp>
          <p:nvCxnSpPr>
            <p:cNvPr id="11" name="直線矢印コネクタ 10"/>
            <p:cNvCxnSpPr/>
            <p:nvPr/>
          </p:nvCxnSpPr>
          <p:spPr>
            <a:xfrm rot="5400000">
              <a:off x="8356558" y="3361638"/>
              <a:ext cx="1347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フローチャート : 論理積ゲート 13"/>
            <p:cNvSpPr/>
            <p:nvPr/>
          </p:nvSpPr>
          <p:spPr>
            <a:xfrm rot="5400000" flipV="1">
              <a:off x="8351912" y="5517232"/>
              <a:ext cx="144016" cy="1440160"/>
            </a:xfrm>
            <a:prstGeom prst="flowChartDelay">
              <a:avLst/>
            </a:prstGeom>
            <a:solidFill>
              <a:schemeClr val="accent1">
                <a:lumMod val="20000"/>
                <a:lumOff val="80000"/>
              </a:schemeClr>
            </a:solidFill>
            <a:scene3d>
              <a:camera prst="orthographicFront">
                <a:rot lat="0" lon="3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5" name="フローチャート : 論理積ゲート 14"/>
            <p:cNvSpPr/>
            <p:nvPr/>
          </p:nvSpPr>
          <p:spPr>
            <a:xfrm rot="16200000" flipV="1">
              <a:off x="8351912" y="3212976"/>
              <a:ext cx="144016" cy="1440160"/>
            </a:xfrm>
            <a:prstGeom prst="flowChartDelay">
              <a:avLst/>
            </a:prstGeom>
            <a:solidFill>
              <a:schemeClr val="accent1">
                <a:lumMod val="20000"/>
                <a:lumOff val="80000"/>
              </a:schemeClr>
            </a:solidFill>
            <a:scene3d>
              <a:camera prst="orthographicFront">
                <a:rot lat="0" lon="3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1" name="直線矢印コネクタ 20"/>
            <p:cNvCxnSpPr/>
            <p:nvPr/>
          </p:nvCxnSpPr>
          <p:spPr>
            <a:xfrm rot="16200000" flipH="1">
              <a:off x="8392562" y="3811688"/>
              <a:ext cx="6271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rot="5400000">
              <a:off x="8351912" y="4059324"/>
              <a:ext cx="144016" cy="35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rot="16200000" flipH="1">
              <a:off x="8356558" y="5071828"/>
              <a:ext cx="134724"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rot="5400000">
              <a:off x="8356558" y="5593886"/>
              <a:ext cx="1347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rot="5400000">
              <a:off x="8356558" y="6097942"/>
              <a:ext cx="13472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円/楕円 33"/>
            <p:cNvSpPr/>
            <p:nvPr/>
          </p:nvSpPr>
          <p:spPr>
            <a:xfrm>
              <a:off x="8351912" y="2636912"/>
              <a:ext cx="144016" cy="144016"/>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p:cNvCxnSpPr/>
            <p:nvPr/>
          </p:nvCxnSpPr>
          <p:spPr>
            <a:xfrm rot="5400000">
              <a:off x="8351912" y="2852936"/>
              <a:ext cx="144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7847856" y="4149080"/>
              <a:ext cx="1152128" cy="369332"/>
            </a:xfrm>
            <a:prstGeom prst="rect">
              <a:avLst/>
            </a:prstGeom>
            <a:noFill/>
            <a:ln>
              <a:solidFill>
                <a:schemeClr val="tx1"/>
              </a:solidFill>
            </a:ln>
          </p:spPr>
          <p:txBody>
            <a:bodyPr wrap="square" rtlCol="0">
              <a:spAutoFit/>
            </a:bodyPr>
            <a:lstStyle/>
            <a:p>
              <a:r>
                <a:rPr kumimoji="1" lang="ja-JP" altLang="en-US" b="1" dirty="0" smtClean="0"/>
                <a:t>組み換え</a:t>
              </a:r>
              <a:endParaRPr kumimoji="1" lang="ja-JP" altLang="en-US" b="1" dirty="0"/>
            </a:p>
          </p:txBody>
        </p:sp>
        <p:cxnSp>
          <p:nvCxnSpPr>
            <p:cNvPr id="59" name="直線矢印コネクタ 58"/>
            <p:cNvCxnSpPr/>
            <p:nvPr/>
          </p:nvCxnSpPr>
          <p:spPr>
            <a:xfrm rot="5400000">
              <a:off x="8356558" y="4568026"/>
              <a:ext cx="134724" cy="35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4" name="グループ化 153"/>
          <p:cNvGrpSpPr/>
          <p:nvPr/>
        </p:nvGrpSpPr>
        <p:grpSpPr>
          <a:xfrm>
            <a:off x="827584" y="2204864"/>
            <a:ext cx="2880320" cy="1656184"/>
            <a:chOff x="827584" y="2492896"/>
            <a:chExt cx="2880320" cy="1656184"/>
          </a:xfrm>
        </p:grpSpPr>
        <p:sp>
          <p:nvSpPr>
            <p:cNvPr id="67" name="円/楕円 66"/>
            <p:cNvSpPr/>
            <p:nvPr/>
          </p:nvSpPr>
          <p:spPr>
            <a:xfrm>
              <a:off x="1115616" y="278092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円/楕円 67"/>
            <p:cNvSpPr/>
            <p:nvPr/>
          </p:nvSpPr>
          <p:spPr>
            <a:xfrm>
              <a:off x="1331640" y="278092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68"/>
            <p:cNvSpPr/>
            <p:nvPr/>
          </p:nvSpPr>
          <p:spPr>
            <a:xfrm>
              <a:off x="1259632" y="29969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69"/>
            <p:cNvSpPr/>
            <p:nvPr/>
          </p:nvSpPr>
          <p:spPr>
            <a:xfrm>
              <a:off x="1691680" y="270892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0"/>
            <p:cNvSpPr/>
            <p:nvPr/>
          </p:nvSpPr>
          <p:spPr>
            <a:xfrm>
              <a:off x="1619672" y="285293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円/楕円 98"/>
            <p:cNvSpPr/>
            <p:nvPr/>
          </p:nvSpPr>
          <p:spPr>
            <a:xfrm>
              <a:off x="2411760" y="37170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円/楕円 100"/>
            <p:cNvSpPr/>
            <p:nvPr/>
          </p:nvSpPr>
          <p:spPr>
            <a:xfrm>
              <a:off x="1907704" y="371703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円/楕円 102"/>
            <p:cNvSpPr/>
            <p:nvPr/>
          </p:nvSpPr>
          <p:spPr>
            <a:xfrm>
              <a:off x="2123728" y="364502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円/楕円 104"/>
            <p:cNvSpPr/>
            <p:nvPr/>
          </p:nvSpPr>
          <p:spPr>
            <a:xfrm>
              <a:off x="1979712" y="386104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円/楕円 105"/>
            <p:cNvSpPr/>
            <p:nvPr/>
          </p:nvSpPr>
          <p:spPr>
            <a:xfrm>
              <a:off x="2195736" y="386104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円/楕円 107"/>
            <p:cNvSpPr/>
            <p:nvPr/>
          </p:nvSpPr>
          <p:spPr>
            <a:xfrm>
              <a:off x="2411760" y="386104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p:cNvCxnSpPr/>
            <p:nvPr/>
          </p:nvCxnSpPr>
          <p:spPr>
            <a:xfrm rot="16200000" flipH="1">
              <a:off x="1583668" y="3248980"/>
              <a:ext cx="288032" cy="216024"/>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p:nvPr/>
          </p:nvCxnSpPr>
          <p:spPr>
            <a:xfrm rot="10800000" flipV="1">
              <a:off x="2771800" y="3212976"/>
              <a:ext cx="360040" cy="2880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3" name="円/楕円 112"/>
            <p:cNvSpPr/>
            <p:nvPr/>
          </p:nvSpPr>
          <p:spPr>
            <a:xfrm>
              <a:off x="1763688" y="3501008"/>
              <a:ext cx="1080120" cy="648072"/>
            </a:xfrm>
            <a:prstGeom prst="ellipse">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円/楕円 113"/>
            <p:cNvSpPr/>
            <p:nvPr/>
          </p:nvSpPr>
          <p:spPr>
            <a:xfrm>
              <a:off x="827584" y="2492896"/>
              <a:ext cx="1080120" cy="648072"/>
            </a:xfrm>
            <a:prstGeom prst="ellipse">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右矢印 114"/>
            <p:cNvSpPr/>
            <p:nvPr/>
          </p:nvSpPr>
          <p:spPr>
            <a:xfrm>
              <a:off x="1979712" y="2492896"/>
              <a:ext cx="1080120" cy="484632"/>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円/楕円 115"/>
            <p:cNvSpPr/>
            <p:nvPr/>
          </p:nvSpPr>
          <p:spPr>
            <a:xfrm>
              <a:off x="3491880" y="299695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円/楕円 116"/>
            <p:cNvSpPr/>
            <p:nvPr/>
          </p:nvSpPr>
          <p:spPr>
            <a:xfrm>
              <a:off x="3347864" y="306896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円/楕円 117"/>
            <p:cNvSpPr/>
            <p:nvPr/>
          </p:nvSpPr>
          <p:spPr>
            <a:xfrm>
              <a:off x="3419872" y="249289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p:cNvSpPr/>
            <p:nvPr/>
          </p:nvSpPr>
          <p:spPr>
            <a:xfrm>
              <a:off x="3635896" y="285293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円/楕円 119"/>
            <p:cNvSpPr/>
            <p:nvPr/>
          </p:nvSpPr>
          <p:spPr>
            <a:xfrm>
              <a:off x="3275856" y="278092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円/楕円 120"/>
            <p:cNvSpPr/>
            <p:nvPr/>
          </p:nvSpPr>
          <p:spPr>
            <a:xfrm>
              <a:off x="3635896" y="263691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円/楕円 121"/>
            <p:cNvSpPr/>
            <p:nvPr/>
          </p:nvSpPr>
          <p:spPr>
            <a:xfrm>
              <a:off x="3419872" y="270892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テキスト ボックス 124"/>
            <p:cNvSpPr txBox="1"/>
            <p:nvPr/>
          </p:nvSpPr>
          <p:spPr>
            <a:xfrm>
              <a:off x="1907704" y="2564904"/>
              <a:ext cx="1152128" cy="369332"/>
            </a:xfrm>
            <a:prstGeom prst="rect">
              <a:avLst/>
            </a:prstGeom>
            <a:noFill/>
            <a:ln>
              <a:noFill/>
            </a:ln>
          </p:spPr>
          <p:txBody>
            <a:bodyPr wrap="square" rtlCol="0">
              <a:spAutoFit/>
            </a:bodyPr>
            <a:lstStyle/>
            <a:p>
              <a:r>
                <a:rPr lang="ja-JP" altLang="en-US" b="1" dirty="0" smtClean="0"/>
                <a:t>突然変異</a:t>
              </a:r>
              <a:endParaRPr kumimoji="1" lang="ja-JP" altLang="en-US" b="1" dirty="0"/>
            </a:p>
          </p:txBody>
        </p:sp>
      </p:grpSp>
      <p:sp>
        <p:nvSpPr>
          <p:cNvPr id="129" name="円/楕円 128"/>
          <p:cNvSpPr/>
          <p:nvPr/>
        </p:nvSpPr>
        <p:spPr>
          <a:xfrm>
            <a:off x="1547664" y="5229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円/楕円 129"/>
          <p:cNvSpPr/>
          <p:nvPr/>
        </p:nvSpPr>
        <p:spPr>
          <a:xfrm>
            <a:off x="1763688" y="5229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691680" y="544522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円/楕円 131"/>
          <p:cNvSpPr/>
          <p:nvPr/>
        </p:nvSpPr>
        <p:spPr>
          <a:xfrm>
            <a:off x="2123728" y="515719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円/楕円 132"/>
          <p:cNvSpPr/>
          <p:nvPr/>
        </p:nvSpPr>
        <p:spPr>
          <a:xfrm>
            <a:off x="2051720" y="530120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円/楕円 133"/>
          <p:cNvSpPr/>
          <p:nvPr/>
        </p:nvSpPr>
        <p:spPr>
          <a:xfrm>
            <a:off x="2843808" y="6165304"/>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円/楕円 134"/>
          <p:cNvSpPr/>
          <p:nvPr/>
        </p:nvSpPr>
        <p:spPr>
          <a:xfrm>
            <a:off x="2339752" y="6165304"/>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円/楕円 135"/>
          <p:cNvSpPr/>
          <p:nvPr/>
        </p:nvSpPr>
        <p:spPr>
          <a:xfrm>
            <a:off x="2555776" y="609329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円/楕円 136"/>
          <p:cNvSpPr/>
          <p:nvPr/>
        </p:nvSpPr>
        <p:spPr>
          <a:xfrm>
            <a:off x="2411760" y="630932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円/楕円 137"/>
          <p:cNvSpPr/>
          <p:nvPr/>
        </p:nvSpPr>
        <p:spPr>
          <a:xfrm>
            <a:off x="2627784" y="630932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円/楕円 138"/>
          <p:cNvSpPr/>
          <p:nvPr/>
        </p:nvSpPr>
        <p:spPr>
          <a:xfrm>
            <a:off x="2843808" y="630932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1" name="直線矢印コネクタ 140"/>
          <p:cNvCxnSpPr/>
          <p:nvPr/>
        </p:nvCxnSpPr>
        <p:spPr>
          <a:xfrm rot="10800000" flipV="1">
            <a:off x="3203848" y="5661248"/>
            <a:ext cx="360040" cy="28803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円/楕円 141"/>
          <p:cNvSpPr/>
          <p:nvPr/>
        </p:nvSpPr>
        <p:spPr>
          <a:xfrm>
            <a:off x="2195736" y="5949280"/>
            <a:ext cx="1080120" cy="648072"/>
          </a:xfrm>
          <a:prstGeom prst="ellipse">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円/楕円 142"/>
          <p:cNvSpPr/>
          <p:nvPr/>
        </p:nvSpPr>
        <p:spPr>
          <a:xfrm>
            <a:off x="1259632" y="4941168"/>
            <a:ext cx="1080120" cy="648072"/>
          </a:xfrm>
          <a:prstGeom prst="ellipse">
            <a:avLst/>
          </a:prstGeom>
          <a:noFill/>
          <a:ln w="2222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右矢印 143"/>
          <p:cNvSpPr/>
          <p:nvPr/>
        </p:nvSpPr>
        <p:spPr>
          <a:xfrm>
            <a:off x="2411760" y="4941168"/>
            <a:ext cx="1080120" cy="484632"/>
          </a:xfrm>
          <a:prstGeom prst="right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円/楕円 144"/>
          <p:cNvSpPr/>
          <p:nvPr/>
        </p:nvSpPr>
        <p:spPr>
          <a:xfrm>
            <a:off x="1907704" y="5085184"/>
            <a:ext cx="72008" cy="72008"/>
          </a:xfrm>
          <a:prstGeom prst="ellipse">
            <a:avLst/>
          </a:prstGeom>
          <a:solidFill>
            <a:schemeClr val="bg2">
              <a:lumMod val="5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円/楕円 145"/>
          <p:cNvSpPr/>
          <p:nvPr/>
        </p:nvSpPr>
        <p:spPr>
          <a:xfrm>
            <a:off x="3851920" y="5373216"/>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円/楕円 146"/>
          <p:cNvSpPr/>
          <p:nvPr/>
        </p:nvSpPr>
        <p:spPr>
          <a:xfrm>
            <a:off x="3851920" y="494116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円/楕円 147"/>
          <p:cNvSpPr/>
          <p:nvPr/>
        </p:nvSpPr>
        <p:spPr>
          <a:xfrm>
            <a:off x="4067944" y="5301208"/>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円/楕円 148"/>
          <p:cNvSpPr/>
          <p:nvPr/>
        </p:nvSpPr>
        <p:spPr>
          <a:xfrm>
            <a:off x="3707904" y="5229200"/>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円/楕円 149"/>
          <p:cNvSpPr/>
          <p:nvPr/>
        </p:nvSpPr>
        <p:spPr>
          <a:xfrm>
            <a:off x="4067944" y="515719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円/楕円 150"/>
          <p:cNvSpPr/>
          <p:nvPr/>
        </p:nvSpPr>
        <p:spPr>
          <a:xfrm>
            <a:off x="3851920" y="5157192"/>
            <a:ext cx="72008" cy="7200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テキスト ボックス 151"/>
          <p:cNvSpPr txBox="1"/>
          <p:nvPr/>
        </p:nvSpPr>
        <p:spPr>
          <a:xfrm>
            <a:off x="2339752" y="5013176"/>
            <a:ext cx="1152128" cy="369332"/>
          </a:xfrm>
          <a:prstGeom prst="rect">
            <a:avLst/>
          </a:prstGeom>
          <a:noFill/>
          <a:ln>
            <a:noFill/>
          </a:ln>
        </p:spPr>
        <p:txBody>
          <a:bodyPr wrap="square" rtlCol="0">
            <a:spAutoFit/>
          </a:bodyPr>
          <a:lstStyle/>
          <a:p>
            <a:r>
              <a:rPr lang="ja-JP" altLang="en-US" b="1" dirty="0" smtClean="0"/>
              <a:t>突然変異</a:t>
            </a:r>
            <a:endParaRPr kumimoji="1" lang="ja-JP" altLang="en-US" b="1" dirty="0"/>
          </a:p>
        </p:txBody>
      </p:sp>
      <p:sp>
        <p:nvSpPr>
          <p:cNvPr id="155" name="テキスト ボックス 154"/>
          <p:cNvSpPr txBox="1"/>
          <p:nvPr/>
        </p:nvSpPr>
        <p:spPr>
          <a:xfrm>
            <a:off x="5796136" y="2276872"/>
            <a:ext cx="907621" cy="369332"/>
          </a:xfrm>
          <a:prstGeom prst="rect">
            <a:avLst/>
          </a:prstGeom>
          <a:noFill/>
        </p:spPr>
        <p:txBody>
          <a:bodyPr wrap="none" rtlCol="0">
            <a:spAutoFit/>
          </a:bodyPr>
          <a:lstStyle/>
          <a:p>
            <a:r>
              <a:rPr lang="en-US" altLang="ja-JP" i="1" dirty="0" smtClean="0">
                <a:latin typeface="Times New Roman" pitchFamily="18" charset="0"/>
                <a:cs typeface="Times New Roman" pitchFamily="18" charset="0"/>
              </a:rPr>
              <a:t>μ</a:t>
            </a:r>
            <a:r>
              <a:rPr kumimoji="1" lang="ja-JP" altLang="en-US" dirty="0" smtClean="0"/>
              <a:t>：親数</a:t>
            </a:r>
            <a:endParaRPr kumimoji="1" lang="ja-JP" altLang="en-US" dirty="0"/>
          </a:p>
        </p:txBody>
      </p:sp>
      <p:sp>
        <p:nvSpPr>
          <p:cNvPr id="156" name="テキスト ボックス 155"/>
          <p:cNvSpPr txBox="1"/>
          <p:nvPr/>
        </p:nvSpPr>
        <p:spPr>
          <a:xfrm>
            <a:off x="5796136" y="2636912"/>
            <a:ext cx="861133" cy="369332"/>
          </a:xfrm>
          <a:prstGeom prst="rect">
            <a:avLst/>
          </a:prstGeom>
          <a:noFill/>
        </p:spPr>
        <p:txBody>
          <a:bodyPr wrap="none" rtlCol="0">
            <a:spAutoFit/>
          </a:bodyPr>
          <a:lstStyle/>
          <a:p>
            <a:r>
              <a:rPr lang="en-US" altLang="ja-JP" i="1" dirty="0" smtClean="0">
                <a:latin typeface="Times New Roman" pitchFamily="18" charset="0"/>
                <a:cs typeface="Times New Roman" pitchFamily="18" charset="0"/>
              </a:rPr>
              <a:t>λ</a:t>
            </a:r>
            <a:r>
              <a:rPr kumimoji="1" lang="ja-JP" altLang="en-US" dirty="0" smtClean="0"/>
              <a:t>：子数</a:t>
            </a:r>
            <a:endParaRPr kumimoji="1" lang="ja-JP"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2" name="コンテンツ プレースホルダ 1"/>
          <p:cNvSpPr>
            <a:spLocks noGrp="1"/>
          </p:cNvSpPr>
          <p:nvPr>
            <p:ph idx="1"/>
          </p:nvPr>
        </p:nvSpPr>
        <p:spPr>
          <a:xfrm>
            <a:off x="0" y="980728"/>
            <a:ext cx="9144000" cy="5877272"/>
          </a:xfrm>
        </p:spPr>
        <p:txBody>
          <a:bodyPr/>
          <a:lstStyle/>
          <a:p>
            <a:r>
              <a:rPr lang="ja-JP" altLang="en-US" dirty="0" smtClean="0"/>
              <a:t>解は倍の遺伝子を使って表わされる．</a:t>
            </a:r>
            <a:endParaRPr lang="en-US" altLang="ja-JP" dirty="0" smtClean="0"/>
          </a:p>
          <a:p>
            <a:endParaRPr lang="en-US" altLang="ja-JP" dirty="0" smtClean="0"/>
          </a:p>
          <a:p>
            <a:pPr lvl="1">
              <a:buNone/>
            </a:pPr>
            <a:endParaRPr lang="en-US" altLang="ja-JP" dirty="0" smtClean="0"/>
          </a:p>
          <a:p>
            <a:pPr lvl="1"/>
            <a:r>
              <a:rPr kumimoji="1" lang="ja-JP" altLang="en-US" dirty="0" smtClean="0"/>
              <a:t>選択のプロセスは</a:t>
            </a:r>
            <a:r>
              <a:rPr kumimoji="1" lang="en-US" altLang="ja-JP" i="1" dirty="0" smtClean="0">
                <a:latin typeface="Times New Roman" pitchFamily="18" charset="0"/>
                <a:cs typeface="Times New Roman" pitchFamily="18" charset="0"/>
              </a:rPr>
              <a:t>M</a:t>
            </a:r>
            <a:r>
              <a:rPr kumimoji="1" lang="ja-JP" altLang="en-US" dirty="0" smtClean="0"/>
              <a:t>ステップで終了（</a:t>
            </a:r>
            <a:r>
              <a:rPr kumimoji="1" lang="en-US" altLang="ja-JP" i="1" dirty="0" smtClean="0">
                <a:latin typeface="Times New Roman" pitchFamily="18" charset="0"/>
                <a:cs typeface="Times New Roman" pitchFamily="18" charset="0"/>
              </a:rPr>
              <a:t>M</a:t>
            </a:r>
            <a:r>
              <a:rPr kumimoji="1" lang="ja-JP" altLang="en-US" dirty="0" smtClean="0"/>
              <a:t>：目的数）</a:t>
            </a:r>
            <a:endParaRPr kumimoji="1" lang="en-US" altLang="ja-JP" dirty="0" smtClean="0"/>
          </a:p>
          <a:p>
            <a:pPr>
              <a:buNone/>
            </a:pPr>
            <a:r>
              <a:rPr lang="ja-JP" altLang="en-US" dirty="0" smtClean="0"/>
              <a:t>　　　</a:t>
            </a:r>
            <a:r>
              <a:rPr lang="en-US" altLang="ja-JP" sz="1800" b="1" i="1" dirty="0" smtClean="0">
                <a:latin typeface="Times New Roman" pitchFamily="18" charset="0"/>
                <a:cs typeface="Times New Roman" pitchFamily="18" charset="0"/>
              </a:rPr>
              <a:t>m</a:t>
            </a:r>
            <a:r>
              <a:rPr lang="ja-JP" altLang="en-US" sz="1800" b="1" dirty="0" smtClean="0"/>
              <a:t>番目の目的の時の個体</a:t>
            </a:r>
            <a:r>
              <a:rPr lang="en-US" altLang="ja-JP" sz="1800" b="1" i="1" dirty="0" err="1" smtClean="0">
                <a:latin typeface="Times New Roman" pitchFamily="18" charset="0"/>
                <a:cs typeface="Times New Roman" pitchFamily="18" charset="0"/>
              </a:rPr>
              <a:t>i</a:t>
            </a:r>
            <a:r>
              <a:rPr lang="ja-JP" altLang="en-US" sz="1800" b="1" dirty="0" smtClean="0"/>
              <a:t>のフィットネス</a:t>
            </a:r>
            <a:endParaRPr lang="en-US" altLang="ja-JP" sz="1800" b="1" dirty="0" smtClean="0"/>
          </a:p>
          <a:p>
            <a:pPr>
              <a:buNone/>
            </a:pPr>
            <a:endParaRPr kumimoji="1" lang="en-US" altLang="ja-JP" sz="1200" dirty="0" smtClean="0"/>
          </a:p>
          <a:p>
            <a:pPr lvl="1"/>
            <a:r>
              <a:rPr kumimoji="1" lang="ja-JP" altLang="en-US" dirty="0" smtClean="0"/>
              <a:t>各目的関数ごとにソートされ，親として解集団のベストの</a:t>
            </a:r>
            <a:r>
              <a:rPr kumimoji="1" lang="en-US" altLang="ja-JP" i="1" dirty="0" smtClean="0">
                <a:latin typeface="Times New Roman" pitchFamily="18" charset="0"/>
                <a:cs typeface="Times New Roman" pitchFamily="18" charset="0"/>
              </a:rPr>
              <a:t>(M-1)/M</a:t>
            </a:r>
            <a:r>
              <a:rPr kumimoji="1" lang="ja-JP" altLang="en-US" dirty="0" smtClean="0"/>
              <a:t>番目の一部が選ばれる．これを</a:t>
            </a:r>
            <a:r>
              <a:rPr lang="en-US" altLang="ja-JP" i="1" dirty="0" smtClean="0">
                <a:latin typeface="Times New Roman" pitchFamily="18" charset="0"/>
                <a:cs typeface="Times New Roman" pitchFamily="18" charset="0"/>
              </a:rPr>
              <a:t>M</a:t>
            </a:r>
            <a:r>
              <a:rPr lang="ja-JP" altLang="en-US" dirty="0" smtClean="0"/>
              <a:t>回繰り返すので，親個体</a:t>
            </a:r>
            <a:r>
              <a:rPr lang="en-US" altLang="ja-JP" i="1" dirty="0" smtClean="0">
                <a:latin typeface="Times New Roman" pitchFamily="18" charset="0"/>
                <a:cs typeface="Times New Roman" pitchFamily="18" charset="0"/>
              </a:rPr>
              <a:t>μ</a:t>
            </a:r>
            <a:r>
              <a:rPr lang="ja-JP" altLang="en-US" dirty="0" smtClean="0"/>
              <a:t>と子個体</a:t>
            </a:r>
            <a:r>
              <a:rPr lang="en-US" altLang="ja-JP" i="1" dirty="0" smtClean="0">
                <a:latin typeface="Times New Roman" pitchFamily="18" charset="0"/>
                <a:cs typeface="Times New Roman" pitchFamily="18" charset="0"/>
              </a:rPr>
              <a:t>λ </a:t>
            </a:r>
            <a:r>
              <a:rPr lang="ja-JP" altLang="en-US" dirty="0" smtClean="0"/>
              <a:t>の関係は以下の式で表わせる．</a:t>
            </a:r>
            <a:endParaRPr lang="en-US" altLang="ja-JP" dirty="0" smtClean="0"/>
          </a:p>
          <a:p>
            <a:pPr lvl="1"/>
            <a:endParaRPr kumimoji="1" lang="en-US" altLang="ja-JP" dirty="0" smtClean="0"/>
          </a:p>
          <a:p>
            <a:pPr lvl="1"/>
            <a:r>
              <a:rPr lang="ja-JP" altLang="en-US" dirty="0" smtClean="0"/>
              <a:t>全ての新しい解が，外部集団にコピーされ，非支配な解かをチェックし，新しい非支配の解だけが保持される．</a:t>
            </a:r>
            <a:endParaRPr lang="en-US" altLang="ja-JP" dirty="0" smtClean="0"/>
          </a:p>
          <a:p>
            <a:pPr lvl="1"/>
            <a:r>
              <a:rPr kumimoji="1" lang="ja-JP" altLang="en-US" dirty="0" smtClean="0"/>
              <a:t>もし，外部</a:t>
            </a:r>
            <a:r>
              <a:rPr lang="ja-JP" altLang="en-US" dirty="0" smtClean="0"/>
              <a:t>集団</a:t>
            </a:r>
            <a:r>
              <a:rPr kumimoji="1" lang="ja-JP" altLang="en-US" dirty="0" smtClean="0"/>
              <a:t>のサイズの制限を超えたら，</a:t>
            </a:r>
            <a:r>
              <a:rPr kumimoji="1" lang="en-US" altLang="ja-JP" i="1" dirty="0" err="1" smtClean="0">
                <a:latin typeface="Times New Roman" pitchFamily="18" charset="0"/>
                <a:cs typeface="Times New Roman" pitchFamily="18" charset="0"/>
              </a:rPr>
              <a:t>niching</a:t>
            </a:r>
            <a:r>
              <a:rPr kumimoji="1" lang="ja-JP" altLang="en-US" dirty="0" smtClean="0">
                <a:latin typeface="Times New Roman" pitchFamily="18" charset="0"/>
                <a:cs typeface="Times New Roman" pitchFamily="18" charset="0"/>
              </a:rPr>
              <a:t>により近い解を除いていく．⇒多様性の維持</a:t>
            </a:r>
            <a:endParaRPr kumimoji="1" lang="ja-JP" altLang="en-US" i="1" dirty="0">
              <a:latin typeface="Times New Roman" pitchFamily="18" charset="0"/>
              <a:cs typeface="Times New Roman" pitchFamily="18" charset="0"/>
            </a:endParaRPr>
          </a:p>
        </p:txBody>
      </p:sp>
      <p:sp>
        <p:nvSpPr>
          <p:cNvPr id="3" name="タイトル 2"/>
          <p:cNvSpPr>
            <a:spLocks noGrp="1"/>
          </p:cNvSpPr>
          <p:nvPr>
            <p:ph type="title"/>
          </p:nvPr>
        </p:nvSpPr>
        <p:spPr>
          <a:xfrm>
            <a:off x="467544" y="116632"/>
            <a:ext cx="8229600" cy="1417638"/>
          </a:xfrm>
        </p:spPr>
        <p:txBody>
          <a:bodyPr>
            <a:normAutofit fontScale="90000"/>
          </a:bodyPr>
          <a:lstStyle/>
          <a:p>
            <a:r>
              <a:rPr kumimoji="1" lang="en-US" altLang="ja-JP" sz="3600" dirty="0" smtClean="0">
                <a:latin typeface="Times New Roman" pitchFamily="18" charset="0"/>
                <a:cs typeface="Times New Roman" pitchFamily="18" charset="0"/>
              </a:rPr>
              <a:t>Vector-Optimized Evolution Strategy</a:t>
            </a:r>
            <a:r>
              <a:rPr lang="en-US" altLang="ja-JP" sz="3600" dirty="0" smtClean="0">
                <a:latin typeface="Times New Roman" pitchFamily="18" charset="0"/>
                <a:cs typeface="Times New Roman" pitchFamily="18" charset="0"/>
              </a:rPr>
              <a:t/>
            </a:r>
            <a:br>
              <a:rPr lang="en-US" altLang="ja-JP" sz="3600" dirty="0" smtClean="0">
                <a:latin typeface="Times New Roman" pitchFamily="18" charset="0"/>
                <a:cs typeface="Times New Roman" pitchFamily="18" charset="0"/>
              </a:rPr>
            </a:br>
            <a:r>
              <a:rPr lang="en-US" altLang="ja-JP" sz="2700" b="0" i="1" dirty="0" smtClean="0">
                <a:latin typeface="Times New Roman" pitchFamily="18" charset="0"/>
                <a:cs typeface="Times New Roman" pitchFamily="18" charset="0"/>
              </a:rPr>
              <a:t>-Frank </a:t>
            </a:r>
            <a:r>
              <a:rPr lang="en-US" altLang="ja-JP" sz="2700" b="0" i="1" dirty="0" err="1" smtClean="0">
                <a:latin typeface="Times New Roman" pitchFamily="18" charset="0"/>
                <a:cs typeface="Times New Roman" pitchFamily="18" charset="0"/>
              </a:rPr>
              <a:t>Kursawe</a:t>
            </a:r>
            <a:r>
              <a:rPr lang="en-US" altLang="ja-JP" sz="2700" b="0" i="1" dirty="0" smtClean="0">
                <a:latin typeface="Times New Roman" pitchFamily="18" charset="0"/>
                <a:cs typeface="Times New Roman" pitchFamily="18" charset="0"/>
              </a:rPr>
              <a:t>(1990)</a:t>
            </a:r>
            <a:r>
              <a:rPr lang="ja-JP" altLang="en-US" dirty="0" smtClean="0"/>
              <a:t/>
            </a:r>
            <a:br>
              <a:rPr lang="ja-JP" altLang="en-US" dirty="0" smtClean="0"/>
            </a:br>
            <a:endParaRPr kumimoji="1" lang="ja-JP" altLang="en-US" dirty="0"/>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4</a:t>
            </a:fld>
            <a:endParaRPr kumimoji="1" lang="ja-JP" altLang="en-US"/>
          </a:p>
        </p:txBody>
      </p:sp>
      <p:sp>
        <p:nvSpPr>
          <p:cNvPr id="5" name="テキスト ボックス 4"/>
          <p:cNvSpPr txBox="1"/>
          <p:nvPr/>
        </p:nvSpPr>
        <p:spPr>
          <a:xfrm>
            <a:off x="467544" y="1484784"/>
            <a:ext cx="5688632" cy="646331"/>
          </a:xfrm>
          <a:prstGeom prst="rect">
            <a:avLst/>
          </a:prstGeom>
          <a:noFill/>
        </p:spPr>
        <p:txBody>
          <a:bodyPr wrap="square" rtlCol="0">
            <a:spAutoFit/>
          </a:bodyPr>
          <a:lstStyle/>
          <a:p>
            <a:r>
              <a:rPr lang="en-US" altLang="ja-JP" dirty="0" smtClean="0"/>
              <a:t>(</a:t>
            </a:r>
            <a:r>
              <a:rPr lang="en-US" altLang="ja-JP" dirty="0" err="1" smtClean="0"/>
              <a:t>i</a:t>
            </a:r>
            <a:r>
              <a:rPr lang="en-US" altLang="ja-JP" dirty="0" smtClean="0"/>
              <a:t>)</a:t>
            </a:r>
            <a:r>
              <a:rPr lang="en-US" altLang="ja-JP" i="1" dirty="0" err="1" smtClean="0">
                <a:latin typeface="Times New Roman" pitchFamily="18" charset="0"/>
                <a:cs typeface="Times New Roman" pitchFamily="18" charset="0"/>
              </a:rPr>
              <a:t>f</a:t>
            </a:r>
            <a:r>
              <a:rPr kumimoji="1" lang="en-US" altLang="ja-JP" i="1" baseline="-25000" dirty="0" err="1" smtClean="0">
                <a:latin typeface="Times New Roman" pitchFamily="18" charset="0"/>
                <a:cs typeface="Times New Roman" pitchFamily="18" charset="0"/>
              </a:rPr>
              <a:t>d</a:t>
            </a:r>
            <a:r>
              <a:rPr kumimoji="1" lang="en-US" altLang="ja-JP" dirty="0" smtClean="0"/>
              <a:t>:</a:t>
            </a:r>
            <a:r>
              <a:rPr kumimoji="1" lang="ja-JP" altLang="en-US" dirty="0" smtClean="0"/>
              <a:t>優勢な個体</a:t>
            </a:r>
            <a:r>
              <a:rPr lang="ja-JP" altLang="en-US" dirty="0" smtClean="0"/>
              <a:t>の実数値を使って計算されたフィットネス</a:t>
            </a:r>
            <a:endParaRPr kumimoji="1" lang="en-US" altLang="ja-JP" dirty="0" smtClean="0"/>
          </a:p>
          <a:p>
            <a:r>
              <a:rPr lang="en-US" altLang="ja-JP" dirty="0" smtClean="0"/>
              <a:t>(ii)</a:t>
            </a:r>
            <a:r>
              <a:rPr lang="en-US" altLang="ja-JP" i="1" dirty="0" err="1" smtClean="0">
                <a:latin typeface="Times New Roman" pitchFamily="18" charset="0"/>
                <a:cs typeface="Times New Roman" pitchFamily="18" charset="0"/>
              </a:rPr>
              <a:t>f</a:t>
            </a:r>
            <a:r>
              <a:rPr lang="en-US" altLang="ja-JP" i="1" baseline="-25000" dirty="0" err="1" smtClean="0">
                <a:latin typeface="Times New Roman" pitchFamily="18" charset="0"/>
                <a:cs typeface="Times New Roman" pitchFamily="18" charset="0"/>
              </a:rPr>
              <a:t>r</a:t>
            </a:r>
            <a:r>
              <a:rPr lang="en-US" altLang="ja-JP" dirty="0" smtClean="0"/>
              <a:t>:</a:t>
            </a:r>
            <a:r>
              <a:rPr lang="ja-JP" altLang="en-US" dirty="0" smtClean="0"/>
              <a:t>劣性な個体の実数値を使って計算されたフィットネス</a:t>
            </a:r>
            <a:endParaRPr kumimoji="1" lang="ja-JP" altLang="en-US" dirty="0"/>
          </a:p>
        </p:txBody>
      </p:sp>
      <p:sp>
        <p:nvSpPr>
          <p:cNvPr id="112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12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1267"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76056" y="2636912"/>
            <a:ext cx="3096344" cy="649330"/>
          </a:xfrm>
          <a:prstGeom prst="rect">
            <a:avLst/>
          </a:prstGeom>
          <a:noFill/>
        </p:spPr>
      </p:pic>
      <p:grpSp>
        <p:nvGrpSpPr>
          <p:cNvPr id="35" name="グループ化 34"/>
          <p:cNvGrpSpPr/>
          <p:nvPr/>
        </p:nvGrpSpPr>
        <p:grpSpPr>
          <a:xfrm>
            <a:off x="6012160" y="548680"/>
            <a:ext cx="2987824" cy="1953508"/>
            <a:chOff x="6156176" y="980728"/>
            <a:chExt cx="2987824" cy="1953508"/>
          </a:xfrm>
        </p:grpSpPr>
        <p:sp>
          <p:nvSpPr>
            <p:cNvPr id="10" name="角丸四角形 9"/>
            <p:cNvSpPr/>
            <p:nvPr/>
          </p:nvSpPr>
          <p:spPr>
            <a:xfrm>
              <a:off x="6300192" y="1340768"/>
              <a:ext cx="504056"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6948264" y="1340768"/>
              <a:ext cx="504056"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7956376" y="1340768"/>
              <a:ext cx="504056"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8639944" y="1340768"/>
              <a:ext cx="504056" cy="11521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156176" y="980728"/>
              <a:ext cx="1253869" cy="369332"/>
            </a:xfrm>
            <a:prstGeom prst="rect">
              <a:avLst/>
            </a:prstGeom>
            <a:noFill/>
          </p:spPr>
          <p:txBody>
            <a:bodyPr wrap="none" rtlCol="0">
              <a:spAutoFit/>
            </a:bodyPr>
            <a:lstStyle/>
            <a:p>
              <a:r>
                <a:rPr kumimoji="1" lang="en-US" altLang="ja-JP" dirty="0" smtClean="0"/>
                <a:t>dominant</a:t>
              </a:r>
              <a:endParaRPr kumimoji="1" lang="ja-JP" altLang="en-US" dirty="0"/>
            </a:p>
          </p:txBody>
        </p:sp>
        <p:sp>
          <p:nvSpPr>
            <p:cNvPr id="15" name="テキスト ボックス 14"/>
            <p:cNvSpPr txBox="1"/>
            <p:nvPr/>
          </p:nvSpPr>
          <p:spPr>
            <a:xfrm>
              <a:off x="7890131" y="980728"/>
              <a:ext cx="1204176" cy="369332"/>
            </a:xfrm>
            <a:prstGeom prst="rect">
              <a:avLst/>
            </a:prstGeom>
            <a:noFill/>
          </p:spPr>
          <p:txBody>
            <a:bodyPr wrap="none" rtlCol="0">
              <a:spAutoFit/>
            </a:bodyPr>
            <a:lstStyle/>
            <a:p>
              <a:r>
                <a:rPr lang="en-US" altLang="ja-JP" dirty="0" smtClean="0"/>
                <a:t>recessive</a:t>
              </a:r>
              <a:endParaRPr kumimoji="1" lang="ja-JP" altLang="en-US" dirty="0"/>
            </a:p>
          </p:txBody>
        </p:sp>
        <p:sp>
          <p:nvSpPr>
            <p:cNvPr id="16" name="テキスト ボックス 15"/>
            <p:cNvSpPr txBox="1"/>
            <p:nvPr/>
          </p:nvSpPr>
          <p:spPr>
            <a:xfrm>
              <a:off x="6372200" y="2492896"/>
              <a:ext cx="343364" cy="369332"/>
            </a:xfrm>
            <a:prstGeom prst="rect">
              <a:avLst/>
            </a:prstGeom>
            <a:noFill/>
          </p:spPr>
          <p:txBody>
            <a:bodyPr wrap="none" rtlCol="0">
              <a:spAutoFit/>
            </a:bodyPr>
            <a:lstStyle/>
            <a:p>
              <a:r>
                <a:rPr kumimoji="1" lang="en-US" altLang="ja-JP" b="1" i="1" dirty="0" smtClean="0">
                  <a:latin typeface="Times New Roman" pitchFamily="18" charset="0"/>
                  <a:cs typeface="Times New Roman" pitchFamily="18" charset="0"/>
                </a:rPr>
                <a:t>x</a:t>
              </a:r>
              <a:r>
                <a:rPr kumimoji="1" lang="en-US" altLang="ja-JP" i="1" baseline="-25000" dirty="0" smtClean="0">
                  <a:latin typeface="Times New Roman" pitchFamily="18" charset="0"/>
                  <a:cs typeface="Times New Roman" pitchFamily="18" charset="0"/>
                </a:rPr>
                <a:t>i</a:t>
              </a:r>
              <a:endParaRPr kumimoji="1" lang="ja-JP" altLang="en-US" i="1" baseline="-25000" dirty="0">
                <a:latin typeface="Times New Roman" pitchFamily="18" charset="0"/>
                <a:cs typeface="Times New Roman" pitchFamily="18" charset="0"/>
              </a:endParaRPr>
            </a:p>
          </p:txBody>
        </p:sp>
        <p:sp>
          <p:nvSpPr>
            <p:cNvPr id="17" name="テキスト ボックス 16"/>
            <p:cNvSpPr txBox="1"/>
            <p:nvPr/>
          </p:nvSpPr>
          <p:spPr>
            <a:xfrm>
              <a:off x="8028384" y="2564904"/>
              <a:ext cx="343364" cy="369332"/>
            </a:xfrm>
            <a:prstGeom prst="rect">
              <a:avLst/>
            </a:prstGeom>
            <a:noFill/>
          </p:spPr>
          <p:txBody>
            <a:bodyPr wrap="none" rtlCol="0">
              <a:spAutoFit/>
            </a:bodyPr>
            <a:lstStyle/>
            <a:p>
              <a:r>
                <a:rPr kumimoji="1" lang="en-US" altLang="ja-JP" b="1" i="1" dirty="0" smtClean="0">
                  <a:latin typeface="Times New Roman" pitchFamily="18" charset="0"/>
                  <a:cs typeface="Times New Roman" pitchFamily="18" charset="0"/>
                </a:rPr>
                <a:t>x</a:t>
              </a:r>
              <a:r>
                <a:rPr kumimoji="1" lang="en-US" altLang="ja-JP" i="1" baseline="-25000" dirty="0" smtClean="0">
                  <a:latin typeface="Times New Roman" pitchFamily="18" charset="0"/>
                  <a:cs typeface="Times New Roman" pitchFamily="18" charset="0"/>
                </a:rPr>
                <a:t>i</a:t>
              </a:r>
              <a:endParaRPr kumimoji="1" lang="ja-JP" altLang="en-US" i="1" baseline="-25000" dirty="0">
                <a:latin typeface="Times New Roman" pitchFamily="18" charset="0"/>
                <a:cs typeface="Times New Roman" pitchFamily="18" charset="0"/>
              </a:endParaRPr>
            </a:p>
          </p:txBody>
        </p:sp>
        <p:sp>
          <p:nvSpPr>
            <p:cNvPr id="18" name="テキスト ボックス 17"/>
            <p:cNvSpPr txBox="1"/>
            <p:nvPr/>
          </p:nvSpPr>
          <p:spPr>
            <a:xfrm>
              <a:off x="7020272" y="2492896"/>
              <a:ext cx="352982" cy="369332"/>
            </a:xfrm>
            <a:prstGeom prst="rect">
              <a:avLst/>
            </a:prstGeom>
            <a:noFill/>
          </p:spPr>
          <p:txBody>
            <a:bodyPr wrap="none" rtlCol="0">
              <a:spAutoFit/>
            </a:bodyPr>
            <a:lstStyle/>
            <a:p>
              <a:r>
                <a:rPr kumimoji="1" lang="en-US" altLang="ja-JP" b="1" i="1" dirty="0" err="1" smtClean="0">
                  <a:latin typeface="Times New Roman" pitchFamily="18" charset="0"/>
                  <a:cs typeface="Times New Roman" pitchFamily="18" charset="0"/>
                </a:rPr>
                <a:t>σ</a:t>
              </a:r>
              <a:r>
                <a:rPr kumimoji="1" lang="en-US" altLang="ja-JP" i="1" baseline="-25000" dirty="0" err="1" smtClean="0">
                  <a:latin typeface="Times New Roman" pitchFamily="18" charset="0"/>
                  <a:cs typeface="Times New Roman" pitchFamily="18" charset="0"/>
                </a:rPr>
                <a:t>i</a:t>
              </a:r>
              <a:endParaRPr kumimoji="1" lang="ja-JP" altLang="en-US" i="1" baseline="-25000" dirty="0">
                <a:latin typeface="Times New Roman" pitchFamily="18" charset="0"/>
                <a:cs typeface="Times New Roman" pitchFamily="18" charset="0"/>
              </a:endParaRPr>
            </a:p>
          </p:txBody>
        </p:sp>
        <p:sp>
          <p:nvSpPr>
            <p:cNvPr id="19" name="テキスト ボックス 18"/>
            <p:cNvSpPr txBox="1"/>
            <p:nvPr/>
          </p:nvSpPr>
          <p:spPr>
            <a:xfrm>
              <a:off x="8604448" y="2564904"/>
              <a:ext cx="415372" cy="369332"/>
            </a:xfrm>
            <a:prstGeom prst="rect">
              <a:avLst/>
            </a:prstGeom>
            <a:noFill/>
          </p:spPr>
          <p:txBody>
            <a:bodyPr wrap="square" rtlCol="0">
              <a:spAutoFit/>
            </a:bodyPr>
            <a:lstStyle/>
            <a:p>
              <a:r>
                <a:rPr kumimoji="1" lang="en-US" altLang="ja-JP" b="1" i="1" dirty="0" err="1" smtClean="0">
                  <a:latin typeface="Times New Roman" pitchFamily="18" charset="0"/>
                  <a:cs typeface="Times New Roman" pitchFamily="18" charset="0"/>
                </a:rPr>
                <a:t>σ</a:t>
              </a:r>
              <a:r>
                <a:rPr kumimoji="1" lang="en-US" altLang="ja-JP" i="1" baseline="-25000" dirty="0" err="1" smtClean="0">
                  <a:latin typeface="Times New Roman" pitchFamily="18" charset="0"/>
                  <a:cs typeface="Times New Roman" pitchFamily="18" charset="0"/>
                </a:rPr>
                <a:t>i</a:t>
              </a:r>
              <a:endParaRPr kumimoji="1" lang="ja-JP" altLang="en-US" i="1" baseline="-25000" dirty="0">
                <a:latin typeface="Times New Roman" pitchFamily="18" charset="0"/>
                <a:cs typeface="Times New Roman" pitchFamily="18" charset="0"/>
              </a:endParaRPr>
            </a:p>
          </p:txBody>
        </p:sp>
        <p:sp>
          <p:nvSpPr>
            <p:cNvPr id="20" name="円/楕円 19"/>
            <p:cNvSpPr/>
            <p:nvPr/>
          </p:nvSpPr>
          <p:spPr>
            <a:xfrm>
              <a:off x="6480212" y="148478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6480212" y="184482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6480212" y="220486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136396" y="155679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8136396" y="1916832"/>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8136396" y="2204864"/>
              <a:ext cx="144016"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7128284" y="148478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7128284" y="177281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7128284" y="213285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8819964" y="1556792"/>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8819964" y="1844824"/>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8819964" y="2132856"/>
              <a:ext cx="144016" cy="14401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2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1269"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499992" y="4221088"/>
            <a:ext cx="1577916" cy="576064"/>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323528" y="1340768"/>
            <a:ext cx="8229600" cy="4525963"/>
          </a:xfrm>
        </p:spPr>
        <p:txBody>
          <a:bodyPr>
            <a:normAutofit/>
          </a:bodyPr>
          <a:lstStyle/>
          <a:p>
            <a:r>
              <a:rPr lang="ja-JP" altLang="en-US" b="1" dirty="0" smtClean="0">
                <a:latin typeface="Times New Roman" pitchFamily="18" charset="0"/>
                <a:cs typeface="Times New Roman" pitchFamily="18" charset="0"/>
              </a:rPr>
              <a:t>特徴</a:t>
            </a:r>
            <a:endParaRPr lang="en-US" altLang="ja-JP" b="1"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１度の探索で</a:t>
            </a:r>
            <a:r>
              <a:rPr lang="ja-JP" altLang="en-US" dirty="0" smtClean="0">
                <a:solidFill>
                  <a:srgbClr val="FF0000"/>
                </a:solidFill>
                <a:latin typeface="Times New Roman" pitchFamily="18" charset="0"/>
                <a:cs typeface="Times New Roman" pitchFamily="18" charset="0"/>
              </a:rPr>
              <a:t>複数のパレート最適解</a:t>
            </a:r>
            <a:r>
              <a:rPr lang="ja-JP" altLang="en-US" dirty="0" smtClean="0">
                <a:latin typeface="Times New Roman" pitchFamily="18" charset="0"/>
                <a:cs typeface="Times New Roman" pitchFamily="18" charset="0"/>
              </a:rPr>
              <a:t>を見つけられる</a:t>
            </a:r>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母集団は，同時に様々な重みベクトルを維持している．</a:t>
            </a:r>
            <a:r>
              <a:rPr lang="en-US" altLang="ja-JP" dirty="0" smtClean="0">
                <a:latin typeface="Times New Roman" pitchFamily="18" charset="0"/>
                <a:cs typeface="Times New Roman" pitchFamily="18" charset="0"/>
              </a:rPr>
              <a:t>	</a:t>
            </a:r>
          </a:p>
          <a:p>
            <a:pPr lvl="1">
              <a:buNone/>
            </a:pPr>
            <a:r>
              <a:rPr lang="en-US" altLang="ja-JP" dirty="0" smtClean="0">
                <a:latin typeface="Times New Roman" pitchFamily="18" charset="0"/>
                <a:cs typeface="Times New Roman" pitchFamily="18" charset="0"/>
              </a:rPr>
              <a:t>	</a:t>
            </a:r>
          </a:p>
          <a:p>
            <a:pPr lvl="1">
              <a:buNone/>
            </a:pPr>
            <a:r>
              <a:rPr lang="en-US" altLang="ja-JP" sz="2800" dirty="0" smtClean="0">
                <a:latin typeface="Times New Roman" pitchFamily="18" charset="0"/>
                <a:cs typeface="Times New Roman" pitchFamily="18" charset="0"/>
              </a:rPr>
              <a:t>			</a:t>
            </a:r>
            <a:r>
              <a:rPr lang="ja-JP" altLang="en-US" sz="2800" dirty="0" smtClean="0">
                <a:solidFill>
                  <a:srgbClr val="FF0000"/>
                </a:solidFill>
                <a:latin typeface="Times New Roman" pitchFamily="18" charset="0"/>
                <a:cs typeface="Times New Roman" pitchFamily="18" charset="0"/>
              </a:rPr>
              <a:t>重みベクトルの多様性が非常に重要！</a:t>
            </a:r>
            <a:endParaRPr lang="en-US" altLang="ja-JP" sz="2800" dirty="0" smtClean="0">
              <a:solidFill>
                <a:srgbClr val="FF0000"/>
              </a:solidFill>
              <a:latin typeface="Times New Roman" pitchFamily="18" charset="0"/>
              <a:cs typeface="Times New Roman" pitchFamily="18" charset="0"/>
            </a:endParaRPr>
          </a:p>
          <a:p>
            <a:endParaRPr lang="en-US" altLang="ja-JP" dirty="0" smtClean="0">
              <a:latin typeface="Times New Roman" pitchFamily="18" charset="0"/>
              <a:cs typeface="Times New Roman" pitchFamily="18" charset="0"/>
            </a:endParaRPr>
          </a:p>
          <a:p>
            <a:r>
              <a:rPr lang="ja-JP" altLang="en-US" b="1" dirty="0" smtClean="0">
                <a:latin typeface="Times New Roman" pitchFamily="18" charset="0"/>
                <a:cs typeface="Times New Roman" pitchFamily="18" charset="0"/>
              </a:rPr>
              <a:t>以下２つの方法がある</a:t>
            </a:r>
            <a:endParaRPr lang="en-US" altLang="ja-JP" b="1" dirty="0" smtClean="0">
              <a:latin typeface="Times New Roman" pitchFamily="18" charset="0"/>
              <a:cs typeface="Times New Roman" pitchFamily="18" charset="0"/>
            </a:endParaRPr>
          </a:p>
          <a:p>
            <a:pPr lvl="1"/>
            <a:r>
              <a:rPr lang="en-US" altLang="ja-JP" dirty="0" smtClean="0">
                <a:latin typeface="Times New Roman" pitchFamily="18" charset="0"/>
                <a:cs typeface="Times New Roman" pitchFamily="18" charset="0"/>
              </a:rPr>
              <a:t>Sharing Function Approach</a:t>
            </a:r>
          </a:p>
          <a:p>
            <a:pPr lvl="1"/>
            <a:r>
              <a:rPr lang="en-US" altLang="ja-JP" dirty="0" smtClean="0">
                <a:latin typeface="Times New Roman" pitchFamily="18" charset="0"/>
                <a:cs typeface="Times New Roman" pitchFamily="18" charset="0"/>
              </a:rPr>
              <a:t>Vector Evaluated Approach</a:t>
            </a:r>
            <a:endParaRPr kumimoji="1" lang="ja-JP" altLang="en-US" dirty="0">
              <a:latin typeface="Times New Roman" pitchFamily="18" charset="0"/>
              <a:cs typeface="Times New Roman" pitchFamily="18" charset="0"/>
            </a:endParaRPr>
          </a:p>
        </p:txBody>
      </p:sp>
      <p:sp>
        <p:nvSpPr>
          <p:cNvPr id="3" name="タイトル 2"/>
          <p:cNvSpPr>
            <a:spLocks noGrp="1"/>
          </p:cNvSpPr>
          <p:nvPr>
            <p:ph type="title"/>
          </p:nvPr>
        </p:nvSpPr>
        <p:spPr/>
        <p:txBody>
          <a:bodyPr>
            <a:normAutofit fontScale="90000"/>
          </a:bodyPr>
          <a:lstStyle/>
          <a:p>
            <a:r>
              <a:rPr lang="en-US" altLang="ja-JP" sz="3600" dirty="0" smtClean="0">
                <a:latin typeface="Times New Roman" pitchFamily="18" charset="0"/>
                <a:cs typeface="Times New Roman" pitchFamily="18" charset="0"/>
              </a:rPr>
              <a:t>5.6 Weight-Based Genetic Algorithm</a:t>
            </a:r>
            <a:r>
              <a:rPr lang="en-US" altLang="ja-JP" dirty="0" smtClean="0"/>
              <a:t/>
            </a:r>
            <a:br>
              <a:rPr lang="en-US" altLang="ja-JP" dirty="0" smtClean="0"/>
            </a:br>
            <a:r>
              <a:rPr lang="en-US" altLang="ja-JP" dirty="0" smtClean="0"/>
              <a:t>	</a:t>
            </a:r>
            <a:r>
              <a:rPr lang="en-US" altLang="ja-JP" sz="2700" b="0" i="1" dirty="0" smtClean="0">
                <a:latin typeface="Times New Roman" pitchFamily="18" charset="0"/>
                <a:cs typeface="Times New Roman" pitchFamily="18" charset="0"/>
              </a:rPr>
              <a:t>-</a:t>
            </a:r>
            <a:r>
              <a:rPr lang="en-US" altLang="ja-JP" sz="2700" b="0" i="1" dirty="0" err="1" smtClean="0">
                <a:latin typeface="Times New Roman" pitchFamily="18" charset="0"/>
                <a:cs typeface="Times New Roman" pitchFamily="18" charset="0"/>
              </a:rPr>
              <a:t>Hajela</a:t>
            </a:r>
            <a:r>
              <a:rPr lang="en-US" altLang="ja-JP" sz="2700" b="0" i="1" dirty="0" smtClean="0">
                <a:latin typeface="Times New Roman" pitchFamily="18" charset="0"/>
                <a:cs typeface="Times New Roman" pitchFamily="18" charset="0"/>
              </a:rPr>
              <a:t> and Lin(1993)</a:t>
            </a:r>
            <a:endParaRPr kumimoji="1" lang="ja-JP" altLang="en-US" sz="2700" b="0" i="1" dirty="0">
              <a:latin typeface="Times New Roman" pitchFamily="18" charset="0"/>
              <a:cs typeface="Times New Roman" pitchFamily="18" charset="0"/>
            </a:endParaRPr>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5</a:t>
            </a:fld>
            <a:endParaRPr kumimoji="1" lang="ja-JP" altLang="en-US"/>
          </a:p>
        </p:txBody>
      </p:sp>
      <p:sp>
        <p:nvSpPr>
          <p:cNvPr id="6" name="下矢印 5"/>
          <p:cNvSpPr/>
          <p:nvPr/>
        </p:nvSpPr>
        <p:spPr>
          <a:xfrm>
            <a:off x="4067944" y="2564904"/>
            <a:ext cx="136815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4355976" y="2636912"/>
            <a:ext cx="780983" cy="369332"/>
          </a:xfrm>
          <a:prstGeom prst="rect">
            <a:avLst/>
          </a:prstGeom>
          <a:noFill/>
        </p:spPr>
        <p:txBody>
          <a:bodyPr wrap="none" rtlCol="0">
            <a:spAutoFit/>
          </a:bodyPr>
          <a:lstStyle/>
          <a:p>
            <a:r>
              <a:rPr kumimoji="1" lang="ja-JP" altLang="en-US" b="1" dirty="0" smtClean="0"/>
              <a:t>つまり</a:t>
            </a:r>
            <a:endParaRPr kumimoji="1" lang="ja-JP"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13" name="コンテンツ プレースホルダ 1"/>
          <p:cNvSpPr txBox="1">
            <a:spLocks/>
          </p:cNvSpPr>
          <p:nvPr/>
        </p:nvSpPr>
        <p:spPr>
          <a:xfrm>
            <a:off x="467544" y="2852936"/>
            <a:ext cx="8604448" cy="201622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1" lang="en-US" altLang="ja-JP"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Sharing</a:t>
            </a:r>
            <a:r>
              <a:rPr kumimoji="1" lang="ja-JP" altLang="en-US"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関数</a:t>
            </a:r>
            <a:r>
              <a:rPr kumimoji="1" lang="en-US" altLang="ja-JP" sz="2700" b="0"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Sh</a:t>
            </a:r>
            <a:r>
              <a:rPr kumimoji="1" lang="en-US" altLang="ja-JP" sz="27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1" lang="en-US" altLang="ja-JP" sz="2700" b="0"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d</a:t>
            </a:r>
            <a:r>
              <a:rPr kumimoji="1" lang="en-US" altLang="ja-JP" sz="2700" b="0" i="1"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ij</a:t>
            </a:r>
            <a:r>
              <a:rPr kumimoji="1" lang="en-US" altLang="ja-JP" sz="27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1" lang="ja-JP" altLang="en-US" sz="2700" b="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1" lang="ja-JP" altLang="en-US" sz="1400" b="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個体</a:t>
            </a:r>
            <a:r>
              <a:rPr kumimoji="1" lang="en-US" altLang="ja-JP" sz="1400" b="0"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i</a:t>
            </a:r>
            <a:r>
              <a:rPr kumimoji="1" lang="ja-JP" altLang="en-US" sz="1400" b="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に対してある一定の範囲内（</a:t>
            </a:r>
            <a:r>
              <a:rPr kumimoji="1" lang="en-US" altLang="ja-JP" sz="1400" b="0" i="1" u="none" strike="noStrike" kern="1200" cap="none" spc="0" normalizeH="0" baseline="0" noProof="0" dirty="0" err="1" smtClean="0">
                <a:ln>
                  <a:noFill/>
                </a:ln>
                <a:solidFill>
                  <a:schemeClr val="tx1"/>
                </a:solidFill>
                <a:effectLst/>
                <a:uLnTx/>
                <a:uFillTx/>
                <a:latin typeface="Times New Roman" pitchFamily="18" charset="0"/>
                <a:ea typeface="+mn-ea"/>
                <a:cs typeface="Times New Roman" pitchFamily="18" charset="0"/>
              </a:rPr>
              <a:t>σ</a:t>
            </a:r>
            <a:r>
              <a:rPr kumimoji="1" lang="en-US" altLang="ja-JP" sz="1400" b="0" i="1" u="none" strike="noStrike" kern="1200" cap="none" spc="0" normalizeH="0" baseline="-25000" noProof="0" dirty="0" err="1" smtClean="0">
                <a:ln>
                  <a:noFill/>
                </a:ln>
                <a:solidFill>
                  <a:schemeClr val="tx1"/>
                </a:solidFill>
                <a:effectLst/>
                <a:uLnTx/>
                <a:uFillTx/>
                <a:latin typeface="Times New Roman" pitchFamily="18" charset="0"/>
                <a:ea typeface="+mn-ea"/>
                <a:cs typeface="Times New Roman" pitchFamily="18" charset="0"/>
              </a:rPr>
              <a:t>share</a:t>
            </a:r>
            <a:r>
              <a:rPr kumimoji="1" lang="ja-JP" altLang="en-US" sz="1400" b="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r>
              <a:rPr lang="ja-JP" altLang="en-US" sz="1400" dirty="0" smtClean="0">
                <a:latin typeface="Times New Roman" pitchFamily="18" charset="0"/>
                <a:cs typeface="Times New Roman" pitchFamily="18" charset="0"/>
              </a:rPr>
              <a:t>に別の個体</a:t>
            </a:r>
            <a:r>
              <a:rPr lang="en-US" altLang="ja-JP" sz="1400" i="1" dirty="0" smtClean="0">
                <a:latin typeface="Times New Roman" pitchFamily="18" charset="0"/>
                <a:cs typeface="Times New Roman" pitchFamily="18" charset="0"/>
              </a:rPr>
              <a:t>j</a:t>
            </a:r>
            <a:r>
              <a:rPr lang="ja-JP" altLang="en-US" sz="1400" dirty="0" err="1" smtClean="0">
                <a:latin typeface="Times New Roman" pitchFamily="18" charset="0"/>
                <a:cs typeface="Times New Roman" pitchFamily="18" charset="0"/>
              </a:rPr>
              <a:t>が存</a:t>
            </a:r>
            <a:r>
              <a:rPr lang="ja-JP" altLang="en-US" sz="1400" dirty="0" smtClean="0">
                <a:latin typeface="Times New Roman" pitchFamily="18" charset="0"/>
                <a:cs typeface="Times New Roman" pitchFamily="18" charset="0"/>
              </a:rPr>
              <a:t>在し</a:t>
            </a:r>
            <a:r>
              <a:rPr lang="en-US" altLang="ja-JP" sz="1400" dirty="0" smtClean="0">
                <a:latin typeface="Times New Roman" pitchFamily="18" charset="0"/>
                <a:cs typeface="Times New Roman" pitchFamily="18" charset="0"/>
              </a:rPr>
              <a:t>			</a:t>
            </a:r>
            <a:r>
              <a:rPr lang="ja-JP" altLang="en-US" sz="1400" dirty="0" smtClean="0">
                <a:latin typeface="Times New Roman" pitchFamily="18" charset="0"/>
                <a:cs typeface="Times New Roman" pitchFamily="18" charset="0"/>
              </a:rPr>
              <a:t>　　　　　　　　　　　　　ていた時に，その距離に応じて</a:t>
            </a:r>
            <a:r>
              <a:rPr lang="en-US" altLang="ja-JP" sz="1400" dirty="0" smtClean="0">
                <a:latin typeface="Times New Roman" pitchFamily="18" charset="0"/>
                <a:cs typeface="Times New Roman" pitchFamily="18" charset="0"/>
              </a:rPr>
              <a:t>0</a:t>
            </a:r>
            <a:r>
              <a:rPr lang="ja-JP" altLang="en-US" sz="1400" dirty="0" smtClean="0">
                <a:latin typeface="Times New Roman" pitchFamily="18" charset="0"/>
                <a:cs typeface="Times New Roman" pitchFamily="18" charset="0"/>
              </a:rPr>
              <a:t>以上</a:t>
            </a:r>
            <a:r>
              <a:rPr lang="en-US" altLang="ja-JP" sz="1400" dirty="0" smtClean="0">
                <a:latin typeface="Times New Roman" pitchFamily="18" charset="0"/>
                <a:cs typeface="Times New Roman" pitchFamily="18" charset="0"/>
              </a:rPr>
              <a:t>1</a:t>
            </a:r>
            <a:r>
              <a:rPr lang="ja-JP" altLang="en-US" sz="1400" dirty="0" smtClean="0">
                <a:latin typeface="Times New Roman" pitchFamily="18" charset="0"/>
                <a:cs typeface="Times New Roman" pitchFamily="18" charset="0"/>
              </a:rPr>
              <a:t>以下の正の値を返す関数</a:t>
            </a:r>
            <a:endParaRPr kumimoji="1" lang="en-US" altLang="ja-JP" sz="27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lang="en-US" altLang="ja-JP" sz="1400" i="1" dirty="0" smtClean="0">
              <a:latin typeface="Times New Roman" pitchFamily="18" charset="0"/>
              <a:cs typeface="Times New Roman" pitchFamily="18" charset="0"/>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1" lang="en-US" altLang="ja-JP" sz="2800" b="0" i="1"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endParaRPr>
          </a:p>
          <a:p>
            <a:pPr marL="822960" lvl="1" indent="-256032">
              <a:spcBef>
                <a:spcPts val="400"/>
              </a:spcBef>
              <a:buClr>
                <a:schemeClr val="accent1"/>
              </a:buClr>
              <a:buSzPct val="68000"/>
              <a:buFont typeface="Wingdings 3"/>
              <a:buChar char=""/>
              <a:defRPr/>
            </a:pPr>
            <a:r>
              <a:rPr lang="ja-JP" altLang="en-US" sz="1600" dirty="0" smtClean="0">
                <a:latin typeface="Times New Roman" pitchFamily="18" charset="0"/>
                <a:cs typeface="Times New Roman" pitchFamily="18" charset="0"/>
              </a:rPr>
              <a:t>重みベクトルを表わす変数の距離を計算</a:t>
            </a:r>
            <a:endParaRPr kumimoji="1" lang="ja-JP" altLang="en-US" sz="1600" b="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899592" y="1628800"/>
            <a:ext cx="5472608" cy="728117"/>
          </a:xfrm>
          <a:prstGeom prst="rect">
            <a:avLst/>
          </a:prstGeom>
          <a:noFill/>
          <a:ln w="9525">
            <a:noFill/>
            <a:miter lim="800000"/>
            <a:headEnd/>
            <a:tailEnd/>
          </a:ln>
        </p:spPr>
      </p:pic>
      <p:sp>
        <p:nvSpPr>
          <p:cNvPr id="2" name="コンテンツ プレースホルダ 1"/>
          <p:cNvSpPr>
            <a:spLocks noGrp="1"/>
          </p:cNvSpPr>
          <p:nvPr>
            <p:ph idx="1"/>
          </p:nvPr>
        </p:nvSpPr>
        <p:spPr>
          <a:xfrm>
            <a:off x="467544" y="764704"/>
            <a:ext cx="7139136" cy="1227592"/>
          </a:xfrm>
        </p:spPr>
        <p:txBody>
          <a:bodyPr>
            <a:normAutofit/>
          </a:bodyPr>
          <a:lstStyle/>
          <a:p>
            <a:r>
              <a:rPr kumimoji="1" lang="ja-JP" altLang="en-US" dirty="0" smtClean="0"/>
              <a:t>重みベクトル結びつけ</a:t>
            </a:r>
            <a:endParaRPr kumimoji="1" lang="en-US" altLang="ja-JP" dirty="0" smtClean="0"/>
          </a:p>
          <a:p>
            <a:pPr lvl="1"/>
            <a:r>
              <a:rPr lang="ja-JP" altLang="en-US" sz="1600" dirty="0" smtClean="0"/>
              <a:t>例えば２目的最適化問題で９種類に分割する場合は，以下のように異なった重みベクトルが使用できる．</a:t>
            </a:r>
            <a:endParaRPr lang="en-US" altLang="ja-JP" sz="1600" dirty="0" smtClean="0"/>
          </a:p>
          <a:p>
            <a:pPr lvl="1"/>
            <a:endParaRPr kumimoji="1" lang="en-US" altLang="ja-JP" dirty="0" smtClean="0"/>
          </a:p>
        </p:txBody>
      </p:sp>
      <p:sp>
        <p:nvSpPr>
          <p:cNvPr id="3" name="タイトル 2"/>
          <p:cNvSpPr>
            <a:spLocks noGrp="1"/>
          </p:cNvSpPr>
          <p:nvPr>
            <p:ph type="title"/>
          </p:nvPr>
        </p:nvSpPr>
        <p:spPr>
          <a:xfrm>
            <a:off x="467544" y="-171400"/>
            <a:ext cx="8229600" cy="1143000"/>
          </a:xfrm>
        </p:spPr>
        <p:txBody>
          <a:bodyPr/>
          <a:lstStyle/>
          <a:p>
            <a:r>
              <a:rPr kumimoji="1" lang="en-US" altLang="ja-JP" dirty="0" smtClean="0">
                <a:latin typeface="Times New Roman" pitchFamily="18" charset="0"/>
                <a:cs typeface="Times New Roman" pitchFamily="18" charset="0"/>
              </a:rPr>
              <a:t>Sharing Function Approach</a:t>
            </a:r>
            <a:endParaRPr kumimoji="1" lang="ja-JP" altLang="en-US" dirty="0">
              <a:latin typeface="Times New Roman" pitchFamily="18" charset="0"/>
              <a:cs typeface="Times New Roman" pitchFamily="18" charset="0"/>
            </a:endParaRPr>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6</a:t>
            </a:fld>
            <a:endParaRPr kumimoji="1" lang="ja-JP" alt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27"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707904" y="2276872"/>
            <a:ext cx="3816424" cy="735274"/>
          </a:xfrm>
          <a:prstGeom prst="rect">
            <a:avLst/>
          </a:prstGeom>
          <a:noFill/>
        </p:spPr>
      </p:pic>
      <p:sp>
        <p:nvSpPr>
          <p:cNvPr id="1029" name="Rectangle 5"/>
          <p:cNvSpPr>
            <a:spLocks noChangeArrowheads="1"/>
          </p:cNvSpPr>
          <p:nvPr/>
        </p:nvSpPr>
        <p:spPr bwMode="auto">
          <a:xfrm>
            <a:off x="0" y="14573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031" name="Rectangle 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1032" name="Rectangle 8"/>
          <p:cNvSpPr>
            <a:spLocks noChangeArrowheads="1"/>
          </p:cNvSpPr>
          <p:nvPr/>
        </p:nvSpPr>
        <p:spPr bwMode="auto">
          <a:xfrm>
            <a:off x="0" y="1124744"/>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ja-JP" sz="1800" b="0" i="0" u="none" strike="noStrike" cap="none" normalizeH="0" baseline="0" smtClean="0">
              <a:ln>
                <a:noFill/>
              </a:ln>
              <a:solidFill>
                <a:schemeClr val="tx1"/>
              </a:solidFill>
              <a:effectLst/>
              <a:latin typeface="Arial" pitchFamily="34" charset="0"/>
              <a:ea typeface="ＭＳ Ｐゴシック" pitchFamily="50" charset="-128"/>
            </a:endParaRPr>
          </a:p>
        </p:txBody>
      </p:sp>
      <p:sp>
        <p:nvSpPr>
          <p:cNvPr id="12" name="コンテンツ プレースホルダ 1"/>
          <p:cNvSpPr txBox="1">
            <a:spLocks/>
          </p:cNvSpPr>
          <p:nvPr/>
        </p:nvSpPr>
        <p:spPr>
          <a:xfrm>
            <a:off x="467544" y="2204864"/>
            <a:ext cx="3240360" cy="57606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ja-JP" altLang="en-US" sz="2700" dirty="0" smtClean="0"/>
              <a:t>個体</a:t>
            </a:r>
            <a:r>
              <a:rPr lang="en-US" altLang="ja-JP" sz="2700" i="1" dirty="0" err="1" smtClean="0">
                <a:latin typeface="Times New Roman" pitchFamily="18" charset="0"/>
                <a:cs typeface="Times New Roman" pitchFamily="18" charset="0"/>
              </a:rPr>
              <a:t>i</a:t>
            </a:r>
            <a:r>
              <a:rPr lang="ja-JP" altLang="en-US" sz="2700" dirty="0" smtClean="0"/>
              <a:t>の</a:t>
            </a:r>
            <a:r>
              <a:rPr kumimoji="1" lang="ja-JP" altLang="en-US" sz="2700" b="0" i="0" u="none" strike="noStrike" kern="1200" cap="none" spc="0" normalizeH="0" baseline="0" noProof="0" dirty="0" smtClean="0">
                <a:ln>
                  <a:noFill/>
                </a:ln>
                <a:solidFill>
                  <a:schemeClr val="tx1"/>
                </a:solidFill>
                <a:effectLst/>
                <a:uLnTx/>
                <a:uFillTx/>
                <a:latin typeface="+mn-lt"/>
                <a:ea typeface="+mn-ea"/>
                <a:cs typeface="+mn-cs"/>
              </a:rPr>
              <a:t>評価値</a:t>
            </a: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6145" name="Picture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7584" y="3284984"/>
            <a:ext cx="4320480" cy="940564"/>
          </a:xfrm>
          <a:prstGeom prst="rect">
            <a:avLst/>
          </a:prstGeom>
          <a:noFill/>
        </p:spPr>
      </p:pic>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6147"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547664" y="4581128"/>
            <a:ext cx="2160240" cy="406149"/>
          </a:xfrm>
          <a:prstGeom prst="rect">
            <a:avLst/>
          </a:prstGeom>
          <a:noFill/>
        </p:spPr>
      </p:pic>
      <p:sp>
        <p:nvSpPr>
          <p:cNvPr id="20" name="コンテンツ プレースホルダ 1"/>
          <p:cNvSpPr txBox="1">
            <a:spLocks/>
          </p:cNvSpPr>
          <p:nvPr/>
        </p:nvSpPr>
        <p:spPr>
          <a:xfrm>
            <a:off x="467544" y="5121188"/>
            <a:ext cx="2664296" cy="57606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1" lang="en-US" altLang="ja-JP" sz="27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niche</a:t>
            </a:r>
            <a:r>
              <a:rPr kumimoji="1" lang="ja-JP" altLang="en-US" sz="2700" b="0" i="0" u="none" strike="noStrike" kern="1200" cap="none" spc="0" normalizeH="0" baseline="0" noProof="0" dirty="0" smtClean="0">
                <a:ln>
                  <a:noFill/>
                </a:ln>
                <a:solidFill>
                  <a:schemeClr val="tx1"/>
                </a:solidFill>
                <a:effectLst/>
                <a:uLnTx/>
                <a:uFillTx/>
                <a:latin typeface="+mn-lt"/>
                <a:ea typeface="+mn-ea"/>
                <a:cs typeface="+mn-cs"/>
              </a:rPr>
              <a:t>カウント</a:t>
            </a: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1" name="テキスト ボックス 20"/>
          <p:cNvSpPr txBox="1"/>
          <p:nvPr/>
        </p:nvSpPr>
        <p:spPr>
          <a:xfrm>
            <a:off x="5508104" y="3573016"/>
            <a:ext cx="3513206" cy="923330"/>
          </a:xfrm>
          <a:prstGeom prst="rect">
            <a:avLst/>
          </a:prstGeom>
          <a:noFill/>
        </p:spPr>
        <p:txBody>
          <a:bodyPr wrap="none" rtlCol="0">
            <a:spAutoFit/>
          </a:bodyPr>
          <a:lstStyle/>
          <a:p>
            <a:r>
              <a:rPr kumimoji="1" lang="ja-JP" altLang="en-US" dirty="0" smtClean="0">
                <a:latin typeface="Times New Roman" pitchFamily="18" charset="0"/>
                <a:cs typeface="Times New Roman" pitchFamily="18" charset="0"/>
              </a:rPr>
              <a:t>・個体間の距離が近いほど，</a:t>
            </a:r>
            <a:endParaRPr kumimoji="1" lang="en-US" altLang="ja-JP" dirty="0" smtClean="0">
              <a:latin typeface="Times New Roman" pitchFamily="18" charset="0"/>
              <a:cs typeface="Times New Roman" pitchFamily="18" charset="0"/>
            </a:endParaRPr>
          </a:p>
          <a:p>
            <a:r>
              <a:rPr kumimoji="1" lang="ja-JP" altLang="en-US" dirty="0" smtClean="0">
                <a:latin typeface="Times New Roman" pitchFamily="18" charset="0"/>
                <a:cs typeface="Times New Roman" pitchFamily="18" charset="0"/>
              </a:rPr>
              <a:t>１に近い値を返す</a:t>
            </a:r>
            <a:endParaRPr kumimoji="1" lang="en-US" altLang="ja-JP" dirty="0" smtClean="0">
              <a:latin typeface="Times New Roman" pitchFamily="18" charset="0"/>
              <a:cs typeface="Times New Roman" pitchFamily="18" charset="0"/>
            </a:endParaRPr>
          </a:p>
          <a:p>
            <a:r>
              <a:rPr lang="ja-JP" altLang="en-US" dirty="0" smtClean="0">
                <a:latin typeface="Times New Roman" pitchFamily="18" charset="0"/>
                <a:cs typeface="Times New Roman" pitchFamily="18" charset="0"/>
              </a:rPr>
              <a:t>・</a:t>
            </a:r>
            <a:r>
              <a:rPr lang="en-US" altLang="ja-JP" i="1" dirty="0" err="1" smtClean="0">
                <a:latin typeface="Times New Roman" pitchFamily="18" charset="0"/>
                <a:cs typeface="Times New Roman" pitchFamily="18" charset="0"/>
              </a:rPr>
              <a:t>σ</a:t>
            </a:r>
            <a:r>
              <a:rPr lang="en-US" altLang="ja-JP" i="1" baseline="-25000" dirty="0" err="1" smtClean="0">
                <a:latin typeface="Times New Roman" pitchFamily="18" charset="0"/>
                <a:cs typeface="Times New Roman" pitchFamily="18" charset="0"/>
              </a:rPr>
              <a:t>share</a:t>
            </a:r>
            <a:r>
              <a:rPr lang="ja-JP" altLang="en-US" dirty="0" smtClean="0">
                <a:latin typeface="Times New Roman" pitchFamily="18" charset="0"/>
                <a:cs typeface="Times New Roman" pitchFamily="18" charset="0"/>
              </a:rPr>
              <a:t>に近いほど</a:t>
            </a:r>
            <a:r>
              <a:rPr lang="en-US" altLang="ja-JP" dirty="0" smtClean="0">
                <a:latin typeface="Times New Roman" pitchFamily="18" charset="0"/>
                <a:cs typeface="Times New Roman" pitchFamily="18" charset="0"/>
              </a:rPr>
              <a:t>0</a:t>
            </a:r>
            <a:r>
              <a:rPr lang="ja-JP" altLang="en-US" dirty="0" smtClean="0">
                <a:latin typeface="Times New Roman" pitchFamily="18" charset="0"/>
                <a:cs typeface="Times New Roman" pitchFamily="18" charset="0"/>
              </a:rPr>
              <a:t>に近い値を返す</a:t>
            </a:r>
            <a:endParaRPr kumimoji="1" lang="ja-JP" altLang="en-US" dirty="0">
              <a:latin typeface="Times New Roman" pitchFamily="18" charset="0"/>
              <a:cs typeface="Times New Roman" pitchFamily="18" charset="0"/>
            </a:endParaRPr>
          </a:p>
        </p:txBody>
      </p:sp>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6149"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971600" y="5733256"/>
            <a:ext cx="1440160" cy="409491"/>
          </a:xfrm>
          <a:prstGeom prst="rect">
            <a:avLst/>
          </a:prstGeom>
          <a:noFill/>
        </p:spPr>
      </p:pic>
      <p:sp>
        <p:nvSpPr>
          <p:cNvPr id="24" name="コンテンツ プレースホルダ 1"/>
          <p:cNvSpPr txBox="1">
            <a:spLocks/>
          </p:cNvSpPr>
          <p:nvPr/>
        </p:nvSpPr>
        <p:spPr>
          <a:xfrm>
            <a:off x="3563888" y="5121188"/>
            <a:ext cx="3024336" cy="57606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ja-JP" altLang="en-US" sz="2700" noProof="0" dirty="0" smtClean="0"/>
              <a:t>共有評価値</a:t>
            </a: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endParaRPr kumimoji="1" lang="en-US" altLang="ja-JP" sz="27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1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6151"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3923928" y="5733256"/>
            <a:ext cx="1800200" cy="41063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 1"/>
          <p:cNvSpPr>
            <a:spLocks noGrp="1"/>
          </p:cNvSpPr>
          <p:nvPr>
            <p:ph idx="1"/>
          </p:nvPr>
        </p:nvSpPr>
        <p:spPr>
          <a:xfrm>
            <a:off x="457200" y="1481328"/>
            <a:ext cx="8229600" cy="4900000"/>
          </a:xfrm>
        </p:spPr>
        <p:txBody>
          <a:bodyPr>
            <a:normAutofit/>
          </a:bodyPr>
          <a:lstStyle/>
          <a:p>
            <a:r>
              <a:rPr kumimoji="1" lang="en-US" altLang="ja-JP" dirty="0" smtClean="0">
                <a:latin typeface="Times New Roman" pitchFamily="18" charset="0"/>
                <a:cs typeface="Times New Roman" pitchFamily="18" charset="0"/>
              </a:rPr>
              <a:t>Step 1</a:t>
            </a:r>
            <a:r>
              <a:rPr kumimoji="1" lang="ja-JP" altLang="en-US" dirty="0" smtClean="0">
                <a:latin typeface="Times New Roman" pitchFamily="18" charset="0"/>
                <a:cs typeface="Times New Roman" pitchFamily="18" charset="0"/>
              </a:rPr>
              <a:t>　各目的関数</a:t>
            </a:r>
            <a:r>
              <a:rPr kumimoji="1" lang="en-US" altLang="ja-JP" i="1" dirty="0" err="1" smtClean="0">
                <a:latin typeface="Times New Roman" pitchFamily="18" charset="0"/>
                <a:cs typeface="Times New Roman" pitchFamily="18" charset="0"/>
              </a:rPr>
              <a:t>f</a:t>
            </a:r>
            <a:r>
              <a:rPr kumimoji="1" lang="en-US" altLang="ja-JP" i="1" baseline="-25000" dirty="0" err="1" smtClean="0">
                <a:latin typeface="Times New Roman" pitchFamily="18" charset="0"/>
                <a:cs typeface="Times New Roman" pitchFamily="18" charset="0"/>
              </a:rPr>
              <a:t>j</a:t>
            </a:r>
            <a:r>
              <a:rPr kumimoji="1" lang="ja-JP" altLang="en-US" dirty="0" smtClean="0">
                <a:latin typeface="Times New Roman" pitchFamily="18" charset="0"/>
                <a:cs typeface="Times New Roman" pitchFamily="18" charset="0"/>
              </a:rPr>
              <a:t>に対して，最大値　　と</a:t>
            </a:r>
            <a:endParaRPr kumimoji="1" lang="en-US" altLang="ja-JP" dirty="0" smtClean="0">
              <a:latin typeface="Times New Roman" pitchFamily="18" charset="0"/>
              <a:cs typeface="Times New Roman" pitchFamily="18" charset="0"/>
            </a:endParaRPr>
          </a:p>
          <a:p>
            <a:pPr>
              <a:buNone/>
            </a:pPr>
            <a:r>
              <a:rPr lang="ja-JP" altLang="en-US" dirty="0" smtClean="0">
                <a:latin typeface="Times New Roman" pitchFamily="18" charset="0"/>
                <a:cs typeface="Times New Roman" pitchFamily="18" charset="0"/>
              </a:rPr>
              <a:t>　　　　　　</a:t>
            </a:r>
            <a:r>
              <a:rPr kumimoji="1" lang="ja-JP" altLang="en-US" dirty="0" smtClean="0">
                <a:latin typeface="Times New Roman" pitchFamily="18" charset="0"/>
                <a:cs typeface="Times New Roman" pitchFamily="18" charset="0"/>
              </a:rPr>
              <a:t>最小値　　　</a:t>
            </a:r>
            <a:r>
              <a:rPr lang="ja-JP" altLang="en-US" dirty="0" smtClean="0">
                <a:latin typeface="Times New Roman" pitchFamily="18" charset="0"/>
                <a:cs typeface="Times New Roman" pitchFamily="18" charset="0"/>
              </a:rPr>
              <a:t>を計算</a:t>
            </a:r>
            <a:endParaRPr kumimoji="1" lang="en-US" altLang="ja-JP" dirty="0" smtClean="0">
              <a:latin typeface="Times New Roman" pitchFamily="18" charset="0"/>
              <a:cs typeface="Times New Roman" pitchFamily="18" charset="0"/>
            </a:endParaRPr>
          </a:p>
          <a:p>
            <a:r>
              <a:rPr lang="en-US" altLang="ja-JP" dirty="0" smtClean="0">
                <a:latin typeface="Times New Roman" pitchFamily="18" charset="0"/>
                <a:cs typeface="Times New Roman" pitchFamily="18" charset="0"/>
              </a:rPr>
              <a:t>Step 2</a:t>
            </a:r>
          </a:p>
          <a:p>
            <a:pPr lvl="1"/>
            <a:r>
              <a:rPr lang="ja-JP" altLang="en-US" dirty="0" smtClean="0">
                <a:latin typeface="Times New Roman" pitchFamily="18" charset="0"/>
                <a:cs typeface="Times New Roman" pitchFamily="18" charset="0"/>
              </a:rPr>
              <a:t>各解に対して，全ての個体との距離を計算</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シェアリング関数の評価値を計算</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ニッチカウントの計算</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r>
              <a:rPr kumimoji="1" lang="en-US" altLang="ja-JP" dirty="0" smtClean="0">
                <a:latin typeface="Times New Roman" pitchFamily="18" charset="0"/>
                <a:cs typeface="Times New Roman" pitchFamily="18" charset="0"/>
              </a:rPr>
              <a:t>Step 3</a:t>
            </a:r>
            <a:r>
              <a:rPr kumimoji="1" lang="ja-JP" altLang="en-US" dirty="0" smtClean="0">
                <a:latin typeface="Times New Roman" pitchFamily="18" charset="0"/>
                <a:cs typeface="Times New Roman" pitchFamily="18" charset="0"/>
              </a:rPr>
              <a:t>　各個体</a:t>
            </a:r>
            <a:r>
              <a:rPr kumimoji="1" lang="en-US" altLang="ja-JP" i="1" dirty="0" err="1" smtClean="0">
                <a:latin typeface="Times New Roman" pitchFamily="18" charset="0"/>
                <a:cs typeface="Times New Roman" pitchFamily="18" charset="0"/>
              </a:rPr>
              <a:t>i</a:t>
            </a:r>
            <a:r>
              <a:rPr kumimoji="1" lang="en-US" altLang="ja-JP" dirty="0" smtClean="0">
                <a:latin typeface="Times New Roman" pitchFamily="18" charset="0"/>
                <a:cs typeface="Times New Roman" pitchFamily="18" charset="0"/>
              </a:rPr>
              <a:t>=1,2…,</a:t>
            </a:r>
            <a:r>
              <a:rPr kumimoji="1" lang="en-US" altLang="ja-JP" i="1" dirty="0" smtClean="0">
                <a:latin typeface="Times New Roman" pitchFamily="18" charset="0"/>
                <a:cs typeface="Times New Roman" pitchFamily="18" charset="0"/>
              </a:rPr>
              <a:t>N</a:t>
            </a:r>
            <a:r>
              <a:rPr kumimoji="1" lang="ja-JP" altLang="en-US" dirty="0" smtClean="0">
                <a:latin typeface="Times New Roman" pitchFamily="18" charset="0"/>
                <a:cs typeface="Times New Roman" pitchFamily="18" charset="0"/>
              </a:rPr>
              <a:t>に対して，</a:t>
            </a:r>
            <a:endParaRPr kumimoji="1" lang="ja-JP" altLang="en-US" dirty="0">
              <a:latin typeface="Times New Roman" pitchFamily="18" charset="0"/>
              <a:cs typeface="Times New Roman" pitchFamily="18" charset="0"/>
            </a:endParaRPr>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7</a:t>
            </a:fld>
            <a:endParaRPr kumimoji="1" lang="ja-JP" altLang="en-US"/>
          </a:p>
        </p:txBody>
      </p:sp>
      <p:sp>
        <p:nvSpPr>
          <p:cNvPr id="4" name="タイトル 3"/>
          <p:cNvSpPr>
            <a:spLocks noGrp="1"/>
          </p:cNvSpPr>
          <p:nvPr>
            <p:ph type="title"/>
          </p:nvPr>
        </p:nvSpPr>
        <p:spPr/>
        <p:txBody>
          <a:bodyPr>
            <a:normAutofit fontScale="90000"/>
          </a:bodyPr>
          <a:lstStyle/>
          <a:p>
            <a:r>
              <a:rPr lang="en-US" altLang="ja-JP" dirty="0" smtClean="0">
                <a:latin typeface="Times New Roman" pitchFamily="18" charset="0"/>
                <a:cs typeface="Times New Roman" pitchFamily="18" charset="0"/>
              </a:rPr>
              <a:t>Sharing Function Approach</a:t>
            </a:r>
            <a:br>
              <a:rPr lang="en-US" altLang="ja-JP" dirty="0" smtClean="0">
                <a:latin typeface="Times New Roman" pitchFamily="18" charset="0"/>
                <a:cs typeface="Times New Roman" pitchFamily="18" charset="0"/>
              </a:rPr>
            </a:br>
            <a:r>
              <a:rPr lang="ja-JP" altLang="en-US" dirty="0" smtClean="0">
                <a:latin typeface="Times New Roman" pitchFamily="18" charset="0"/>
                <a:cs typeface="Times New Roman" pitchFamily="18" charset="0"/>
              </a:rPr>
              <a:t>（適合度割り当ての手順）</a:t>
            </a:r>
            <a:endParaRPr kumimoji="1" lang="ja-JP"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7169"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131840" y="1988840"/>
            <a:ext cx="514896" cy="360040"/>
          </a:xfrm>
          <a:prstGeom prst="rect">
            <a:avLst/>
          </a:prstGeom>
          <a:noFill/>
        </p:spPr>
      </p:pic>
      <p:sp>
        <p:nvSpPr>
          <p:cNvPr id="717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7171"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372200" y="1556792"/>
            <a:ext cx="504056" cy="303139"/>
          </a:xfrm>
          <a:prstGeom prst="rect">
            <a:avLst/>
          </a:prstGeom>
          <a:noFill/>
        </p:spPr>
      </p:pic>
      <p:pic>
        <p:nvPicPr>
          <p:cNvPr id="9"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547664" y="3284984"/>
            <a:ext cx="2016224" cy="379072"/>
          </a:xfrm>
          <a:prstGeom prst="rect">
            <a:avLst/>
          </a:prstGeom>
          <a:noFill/>
        </p:spPr>
      </p:pic>
      <p:pic>
        <p:nvPicPr>
          <p:cNvPr id="10" name="Picture 1"/>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1259632" y="4005064"/>
            <a:ext cx="3888432" cy="846508"/>
          </a:xfrm>
          <a:prstGeom prst="rect">
            <a:avLst/>
          </a:prstGeom>
          <a:noFill/>
        </p:spPr>
      </p:pic>
      <p:pic>
        <p:nvPicPr>
          <p:cNvPr id="11" name="Picture 5"/>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1187624" y="5229200"/>
            <a:ext cx="1440160" cy="409491"/>
          </a:xfrm>
          <a:prstGeom prst="rect">
            <a:avLst/>
          </a:prstGeom>
          <a:noFill/>
        </p:spPr>
      </p:pic>
      <p:pic>
        <p:nvPicPr>
          <p:cNvPr id="12" name="Picture 7"/>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5796136" y="5589240"/>
            <a:ext cx="1800200" cy="41063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テキスト ボックス 21"/>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16" name="コンテンツ プレースホルダ 1"/>
          <p:cNvSpPr txBox="1">
            <a:spLocks/>
          </p:cNvSpPr>
          <p:nvPr/>
        </p:nvSpPr>
        <p:spPr>
          <a:xfrm>
            <a:off x="457200" y="3717032"/>
            <a:ext cx="8229600" cy="2924944"/>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Step2</a:t>
            </a:r>
            <a:r>
              <a:rPr kumimoji="1" lang="ja-JP" alt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lang="en-US" altLang="ja-JP" dirty="0" smtClean="0">
                <a:latin typeface="Times New Roman" pitchFamily="18" charset="0"/>
                <a:cs typeface="Times New Roman" pitchFamily="18" charset="0"/>
              </a:rPr>
              <a:t>niche</a:t>
            </a:r>
            <a:r>
              <a:rPr lang="ja-JP" altLang="en-US" dirty="0" smtClean="0">
                <a:latin typeface="Times New Roman" pitchFamily="18" charset="0"/>
                <a:cs typeface="Times New Roman" pitchFamily="18" charset="0"/>
              </a:rPr>
              <a:t>カウントを計算</a:t>
            </a:r>
            <a:endParaRPr lang="en-US" altLang="ja-JP" dirty="0" smtClean="0">
              <a:latin typeface="Times New Roman" pitchFamily="18" charset="0"/>
              <a:cs typeface="Times New Roman" pitchFamily="18" charset="0"/>
            </a:endParaRPr>
          </a:p>
          <a:p>
            <a:pPr marL="822960" lvl="1" indent="-256032">
              <a:spcBef>
                <a:spcPts val="400"/>
              </a:spcBef>
              <a:buClr>
                <a:schemeClr val="accent1"/>
              </a:buClr>
              <a:buSzPct val="68000"/>
              <a:buFont typeface="Wingdings 3"/>
              <a:buChar char=""/>
            </a:pPr>
            <a:r>
              <a:rPr kumimoji="1" lang="ja-JP" alt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まず，距離の評価を計算</a:t>
            </a:r>
            <a:endPar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822960" lvl="1" indent="-256032">
              <a:spcBef>
                <a:spcPts val="400"/>
              </a:spcBef>
              <a:buClr>
                <a:schemeClr val="accent1"/>
              </a:buClr>
              <a:buSzPct val="68000"/>
              <a:buFont typeface="Wingdings 3"/>
              <a:buChar char=""/>
            </a:pPr>
            <a:endParaRPr lang="en-US" altLang="ja-JP" dirty="0" smtClean="0">
              <a:latin typeface="Times New Roman" pitchFamily="18" charset="0"/>
              <a:cs typeface="Times New Roman" pitchFamily="18" charset="0"/>
            </a:endParaRPr>
          </a:p>
          <a:p>
            <a:pPr marL="822960" lvl="1" indent="-256032">
              <a:spcBef>
                <a:spcPts val="400"/>
              </a:spcBef>
              <a:buClr>
                <a:schemeClr val="accent1"/>
              </a:buClr>
              <a:buSzPct val="68000"/>
              <a:buFont typeface="Wingdings 3"/>
              <a:buChar char=""/>
            </a:pPr>
            <a:r>
              <a:rPr kumimoji="1" lang="ja-JP" alt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を使用してシェアリング関数の評価を計算</a:t>
            </a:r>
            <a:endPar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822960" lvl="1" indent="-256032">
              <a:spcBef>
                <a:spcPts val="400"/>
              </a:spcBef>
              <a:buClr>
                <a:schemeClr val="accent1"/>
              </a:buClr>
              <a:buSzPct val="68000"/>
              <a:buFont typeface="Wingdings 3"/>
              <a:buChar char=""/>
            </a:pPr>
            <a:endParaRPr lang="en-US" altLang="ja-JP" dirty="0" smtClean="0">
              <a:latin typeface="Times New Roman" pitchFamily="18" charset="0"/>
              <a:cs typeface="Times New Roman" pitchFamily="18" charset="0"/>
            </a:endParaRPr>
          </a:p>
          <a:p>
            <a:pPr marL="822960" lvl="1" indent="-256032">
              <a:spcBef>
                <a:spcPts val="400"/>
              </a:spcBef>
              <a:buClr>
                <a:schemeClr val="accent1"/>
              </a:buClr>
              <a:buSzPct val="68000"/>
              <a:buFont typeface="Wingdings 3"/>
              <a:buChar char=""/>
            </a:pPr>
            <a:endPar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822960" lvl="1" indent="-256032">
              <a:spcBef>
                <a:spcPts val="400"/>
              </a:spcBef>
              <a:buClr>
                <a:schemeClr val="accent1"/>
              </a:buClr>
              <a:buSzPct val="68000"/>
              <a:buFont typeface="Wingdings 3"/>
              <a:buChar char=""/>
            </a:pPr>
            <a:r>
              <a:rPr lang="en-US" altLang="ja-JP" dirty="0" smtClean="0">
                <a:latin typeface="Times New Roman" pitchFamily="18" charset="0"/>
                <a:cs typeface="Times New Roman" pitchFamily="18" charset="0"/>
              </a:rPr>
              <a:t>1</a:t>
            </a:r>
            <a:r>
              <a:rPr lang="ja-JP" altLang="en-US" dirty="0" smtClean="0">
                <a:latin typeface="Times New Roman" pitchFamily="18" charset="0"/>
                <a:cs typeface="Times New Roman" pitchFamily="18" charset="0"/>
              </a:rPr>
              <a:t>の解の</a:t>
            </a:r>
            <a:r>
              <a:rPr lang="en-US" altLang="ja-JP" dirty="0" smtClean="0">
                <a:latin typeface="Times New Roman" pitchFamily="18" charset="0"/>
                <a:cs typeface="Times New Roman" pitchFamily="18" charset="0"/>
              </a:rPr>
              <a:t>niche</a:t>
            </a:r>
            <a:r>
              <a:rPr lang="ja-JP" altLang="en-US" dirty="0" smtClean="0">
                <a:latin typeface="Times New Roman" pitchFamily="18" charset="0"/>
                <a:cs typeface="Times New Roman" pitchFamily="18" charset="0"/>
              </a:rPr>
              <a:t>カウントはシェアリング関数の評価の合計なので</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nc</a:t>
            </a:r>
            <a:r>
              <a:rPr lang="en-US" altLang="ja-JP" baseline="-25000" dirty="0" smtClean="0">
                <a:latin typeface="Times New Roman" pitchFamily="18" charset="0"/>
                <a:cs typeface="Times New Roman" pitchFamily="18" charset="0"/>
              </a:rPr>
              <a:t>1</a:t>
            </a:r>
            <a:r>
              <a:rPr lang="en-US" altLang="ja-JP" dirty="0" smtClean="0">
                <a:latin typeface="Times New Roman" pitchFamily="18" charset="0"/>
                <a:cs typeface="Times New Roman" pitchFamily="18" charset="0"/>
              </a:rPr>
              <a:t>=2</a:t>
            </a:r>
          </a:p>
          <a:p>
            <a:pPr marL="1280160" lvl="2" indent="-256032">
              <a:spcBef>
                <a:spcPts val="400"/>
              </a:spcBef>
              <a:buClr>
                <a:schemeClr val="accent1"/>
              </a:buClr>
              <a:buSzPct val="68000"/>
              <a:buFont typeface="Wingdings 3"/>
              <a:buChar char=""/>
            </a:pPr>
            <a:r>
              <a:rPr kumimoji="1" lang="ja-JP" alt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この手順で他の解も求めると，</a:t>
            </a: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nc</a:t>
            </a:r>
            <a:r>
              <a:rPr kumimoji="1" lang="en-US" altLang="ja-JP"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=2,nc</a:t>
            </a:r>
            <a:r>
              <a:rPr kumimoji="1" lang="en-US" altLang="ja-JP"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=2,nc</a:t>
            </a:r>
            <a:r>
              <a:rPr kumimoji="1" lang="en-US" altLang="ja-JP"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4</a:t>
            </a: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=1,nc</a:t>
            </a:r>
            <a:r>
              <a:rPr kumimoji="1" lang="en-US" altLang="ja-JP"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5</a:t>
            </a: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=1,nc</a:t>
            </a:r>
            <a:r>
              <a:rPr kumimoji="1" lang="en-US" altLang="ja-JP"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6</a:t>
            </a:r>
            <a:r>
              <a:rPr kumimoji="1" lang="en-US" altLang="ja-JP"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=2</a:t>
            </a:r>
            <a:endParaRPr kumimoji="1" lang="ja-JP" altLang="en-US"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23" name="Picture 12"/>
          <p:cNvPicPr>
            <a:picLocks noChangeAspect="1" noChangeArrowheads="1"/>
          </p:cNvPicPr>
          <p:nvPr/>
        </p:nvPicPr>
        <p:blipFill>
          <a:blip r:embed="rId2" cstate="print"/>
          <a:srcRect/>
          <a:stretch>
            <a:fillRect/>
          </a:stretch>
        </p:blipFill>
        <p:spPr bwMode="auto">
          <a:xfrm>
            <a:off x="6228184" y="980728"/>
            <a:ext cx="2765425" cy="2011363"/>
          </a:xfrm>
          <a:prstGeom prst="rect">
            <a:avLst/>
          </a:prstGeom>
          <a:noFill/>
          <a:ln w="9525">
            <a:noFill/>
            <a:miter lim="800000"/>
            <a:headEnd/>
            <a:tailEnd/>
          </a:ln>
        </p:spPr>
      </p:pic>
      <p:sp>
        <p:nvSpPr>
          <p:cNvPr id="2" name="コンテンツ プレースホルダ 1"/>
          <p:cNvSpPr>
            <a:spLocks noGrp="1"/>
          </p:cNvSpPr>
          <p:nvPr>
            <p:ph idx="1"/>
          </p:nvPr>
        </p:nvSpPr>
        <p:spPr>
          <a:xfrm>
            <a:off x="457200" y="1481329"/>
            <a:ext cx="3826768" cy="1299600"/>
          </a:xfrm>
        </p:spPr>
        <p:txBody>
          <a:bodyPr>
            <a:normAutofit/>
          </a:bodyPr>
          <a:lstStyle/>
          <a:p>
            <a:r>
              <a:rPr kumimoji="1" lang="en-US" altLang="ja-JP" sz="2000" dirty="0" smtClean="0">
                <a:latin typeface="Times New Roman" pitchFamily="18" charset="0"/>
                <a:cs typeface="Times New Roman" pitchFamily="18" charset="0"/>
              </a:rPr>
              <a:t>2</a:t>
            </a:r>
            <a:r>
              <a:rPr kumimoji="1" lang="ja-JP" altLang="en-US" sz="2000" dirty="0" smtClean="0">
                <a:latin typeface="Times New Roman" pitchFamily="18" charset="0"/>
                <a:cs typeface="Times New Roman" pitchFamily="18" charset="0"/>
              </a:rPr>
              <a:t>目的最適化問題　（最大化）</a:t>
            </a:r>
            <a:endParaRPr kumimoji="1" lang="en-US" altLang="ja-JP" sz="2000" dirty="0" smtClean="0">
              <a:latin typeface="Times New Roman" pitchFamily="18" charset="0"/>
              <a:cs typeface="Times New Roman" pitchFamily="18" charset="0"/>
            </a:endParaRPr>
          </a:p>
          <a:p>
            <a:pPr lvl="1"/>
            <a:r>
              <a:rPr lang="ja-JP" altLang="en-US" sz="1800" dirty="0" smtClean="0">
                <a:latin typeface="Times New Roman" pitchFamily="18" charset="0"/>
                <a:cs typeface="Times New Roman" pitchFamily="18" charset="0"/>
              </a:rPr>
              <a:t>使用した解⇒</a:t>
            </a:r>
            <a:endParaRPr lang="en-US" altLang="ja-JP" sz="1800" dirty="0" smtClean="0">
              <a:latin typeface="Times New Roman" pitchFamily="18" charset="0"/>
              <a:cs typeface="Times New Roman" pitchFamily="18" charset="0"/>
            </a:endParaRPr>
          </a:p>
          <a:p>
            <a:pPr lvl="1"/>
            <a:r>
              <a:rPr lang="ja-JP" altLang="en-US" sz="1800" dirty="0" smtClean="0">
                <a:latin typeface="Times New Roman" pitchFamily="18" charset="0"/>
                <a:cs typeface="Times New Roman" pitchFamily="18" charset="0"/>
              </a:rPr>
              <a:t>重みベクトル↓</a:t>
            </a:r>
            <a:endParaRPr lang="en-US" altLang="ja-JP" sz="1800" dirty="0" smtClean="0">
              <a:latin typeface="Times New Roman" pitchFamily="18" charset="0"/>
              <a:cs typeface="Times New Roman" pitchFamily="18" charset="0"/>
            </a:endParaRPr>
          </a:p>
          <a:p>
            <a:pPr lvl="1"/>
            <a:endParaRPr kumimoji="1" lang="en-US" altLang="ja-JP" dirty="0" smtClean="0">
              <a:latin typeface="Times New Roman" pitchFamily="18" charset="0"/>
              <a:cs typeface="Times New Roman" pitchFamily="18" charset="0"/>
            </a:endParaRPr>
          </a:p>
        </p:txBody>
      </p:sp>
      <p:sp>
        <p:nvSpPr>
          <p:cNvPr id="3" name="タイトル 2"/>
          <p:cNvSpPr>
            <a:spLocks noGrp="1"/>
          </p:cNvSpPr>
          <p:nvPr>
            <p:ph type="title"/>
          </p:nvPr>
        </p:nvSpPr>
        <p:spPr>
          <a:xfrm>
            <a:off x="395536" y="0"/>
            <a:ext cx="8229600" cy="1143000"/>
          </a:xfrm>
        </p:spPr>
        <p:txBody>
          <a:bodyPr>
            <a:normAutofit fontScale="90000"/>
          </a:bodyPr>
          <a:lstStyle/>
          <a:p>
            <a:r>
              <a:rPr lang="en-US" altLang="ja-JP" dirty="0" smtClean="0">
                <a:latin typeface="Times New Roman" pitchFamily="18" charset="0"/>
                <a:cs typeface="Times New Roman" pitchFamily="18" charset="0"/>
              </a:rPr>
              <a:t>Sharing Function Approach</a:t>
            </a:r>
            <a:br>
              <a:rPr lang="en-US" altLang="ja-JP" dirty="0" smtClean="0">
                <a:latin typeface="Times New Roman" pitchFamily="18" charset="0"/>
                <a:cs typeface="Times New Roman" pitchFamily="18" charset="0"/>
              </a:rPr>
            </a:br>
            <a:r>
              <a:rPr lang="ja-JP" altLang="en-US" dirty="0" smtClean="0">
                <a:latin typeface="Times New Roman" pitchFamily="18" charset="0"/>
                <a:cs typeface="Times New Roman" pitchFamily="18" charset="0"/>
              </a:rPr>
              <a:t>（適合度割り当ての手順）：例題</a:t>
            </a:r>
            <a:endParaRPr kumimoji="1" lang="ja-JP" altLang="en-US" dirty="0"/>
          </a:p>
        </p:txBody>
      </p:sp>
      <p:sp>
        <p:nvSpPr>
          <p:cNvPr id="4" name="スライド番号プレースホルダ 3"/>
          <p:cNvSpPr>
            <a:spLocks noGrp="1"/>
          </p:cNvSpPr>
          <p:nvPr>
            <p:ph type="sldNum" sz="quarter" idx="12"/>
          </p:nvPr>
        </p:nvSpPr>
        <p:spPr/>
        <p:txBody>
          <a:bodyPr/>
          <a:lstStyle/>
          <a:p>
            <a:fld id="{28F6F319-2C17-47B9-AB27-D778F5074640}" type="slidenum">
              <a:rPr kumimoji="1" lang="ja-JP" altLang="en-US" smtClean="0"/>
              <a:pPr/>
              <a:t>8</a:t>
            </a:fld>
            <a:endParaRPr kumimoji="1" lang="ja-JP" altLang="en-US"/>
          </a:p>
        </p:txBody>
      </p:sp>
      <p:pic>
        <p:nvPicPr>
          <p:cNvPr id="1027" name="Picture 3"/>
          <p:cNvPicPr>
            <a:picLocks noChangeAspect="1" noChangeArrowheads="1"/>
          </p:cNvPicPr>
          <p:nvPr/>
        </p:nvPicPr>
        <p:blipFill>
          <a:blip r:embed="rId3" cstate="print"/>
          <a:srcRect/>
          <a:stretch>
            <a:fillRect/>
          </a:stretch>
        </p:blipFill>
        <p:spPr bwMode="auto">
          <a:xfrm>
            <a:off x="4211960" y="1052736"/>
            <a:ext cx="4932040" cy="1743234"/>
          </a:xfrm>
          <a:prstGeom prst="rect">
            <a:avLst/>
          </a:prstGeom>
          <a:noFill/>
          <a:ln w="9525">
            <a:noFill/>
            <a:miter lim="800000"/>
            <a:headEnd/>
            <a:tailEnd/>
          </a:ln>
        </p:spPr>
      </p:pic>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28"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572000" y="2996952"/>
            <a:ext cx="1191301" cy="288032"/>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30" name="Picture 6"/>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940152" y="2996952"/>
            <a:ext cx="1224136" cy="266527"/>
          </a:xfrm>
          <a:prstGeom prst="rect">
            <a:avLst/>
          </a:prstGeom>
          <a:noFill/>
        </p:spPr>
      </p:pic>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32" name="Picture 8"/>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5940152" y="3284984"/>
            <a:ext cx="1080120" cy="290432"/>
          </a:xfrm>
          <a:prstGeom prst="rect">
            <a:avLst/>
          </a:prstGeom>
          <a:noFill/>
        </p:spPr>
      </p:pic>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34" name="Picture 10"/>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572000" y="3284984"/>
            <a:ext cx="1071193" cy="288032"/>
          </a:xfrm>
          <a:prstGeom prst="rect">
            <a:avLst/>
          </a:prstGeom>
          <a:noFill/>
        </p:spPr>
      </p:pic>
      <p:sp>
        <p:nvSpPr>
          <p:cNvPr id="15" name="コンテンツ プレースホルダ 1"/>
          <p:cNvSpPr txBox="1">
            <a:spLocks/>
          </p:cNvSpPr>
          <p:nvPr/>
        </p:nvSpPr>
        <p:spPr>
          <a:xfrm>
            <a:off x="457200" y="2996952"/>
            <a:ext cx="3888432" cy="360040"/>
          </a:xfrm>
          <a:prstGeom prst="rect">
            <a:avLst/>
          </a:prstGeom>
        </p:spPr>
        <p:txBody>
          <a:bodyPr vert="horz">
            <a:normAutofit fontScale="92500" lnSpcReduction="100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1" lang="en-US" altLang="ja-JP"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Step1</a:t>
            </a:r>
            <a:r>
              <a:rPr kumimoji="1" lang="ja-JP" alt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境界パラメータ</a:t>
            </a:r>
            <a:r>
              <a:rPr lang="ja-JP" altLang="en-US" sz="2000" dirty="0" smtClean="0">
                <a:latin typeface="Times New Roman" pitchFamily="18" charset="0"/>
                <a:cs typeface="Times New Roman" pitchFamily="18" charset="0"/>
              </a:rPr>
              <a:t>を調べる</a:t>
            </a:r>
            <a:endParaRPr kumimoji="1" lang="ja-JP" alt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7" name="テキスト ボックス 16"/>
          <p:cNvSpPr txBox="1"/>
          <p:nvPr/>
        </p:nvSpPr>
        <p:spPr>
          <a:xfrm>
            <a:off x="4139952" y="4005064"/>
            <a:ext cx="2676438" cy="646331"/>
          </a:xfrm>
          <a:prstGeom prst="rect">
            <a:avLst/>
          </a:prstGeom>
          <a:noFill/>
        </p:spPr>
        <p:txBody>
          <a:bodyPr wrap="none" rtlCol="0">
            <a:spAutoFit/>
          </a:bodyPr>
          <a:lstStyle/>
          <a:p>
            <a:r>
              <a:rPr lang="en-US" altLang="ja-JP" i="1" dirty="0" smtClean="0">
                <a:latin typeface="Times New Roman" pitchFamily="18" charset="0"/>
                <a:cs typeface="Times New Roman" pitchFamily="18" charset="0"/>
              </a:rPr>
              <a:t>d</a:t>
            </a:r>
            <a:r>
              <a:rPr kumimoji="1" lang="en-US" altLang="ja-JP" baseline="-25000" dirty="0" smtClean="0">
                <a:latin typeface="Times New Roman" pitchFamily="18" charset="0"/>
                <a:cs typeface="Times New Roman" pitchFamily="18" charset="0"/>
              </a:rPr>
              <a:t>11</a:t>
            </a:r>
            <a:r>
              <a:rPr kumimoji="1" lang="en-US" altLang="ja-JP" dirty="0" smtClean="0">
                <a:latin typeface="Times New Roman" pitchFamily="18" charset="0"/>
                <a:cs typeface="Times New Roman" pitchFamily="18" charset="0"/>
              </a:rPr>
              <a:t> =0, </a:t>
            </a:r>
            <a:r>
              <a:rPr kumimoji="1" lang="en-US" altLang="ja-JP" i="1" dirty="0" smtClean="0">
                <a:latin typeface="Times New Roman" pitchFamily="18" charset="0"/>
                <a:cs typeface="Times New Roman" pitchFamily="18" charset="0"/>
              </a:rPr>
              <a:t>d</a:t>
            </a:r>
            <a:r>
              <a:rPr kumimoji="1" lang="en-US" altLang="ja-JP" baseline="-25000" dirty="0" smtClean="0">
                <a:latin typeface="Times New Roman" pitchFamily="18" charset="0"/>
                <a:cs typeface="Times New Roman" pitchFamily="18" charset="0"/>
              </a:rPr>
              <a:t>12</a:t>
            </a:r>
            <a:r>
              <a:rPr kumimoji="1" lang="en-US" altLang="ja-JP" dirty="0" smtClean="0">
                <a:latin typeface="Times New Roman" pitchFamily="18" charset="0"/>
                <a:cs typeface="Times New Roman" pitchFamily="18" charset="0"/>
              </a:rPr>
              <a:t>=|2-5|=3, </a:t>
            </a:r>
            <a:r>
              <a:rPr kumimoji="1" lang="en-US" altLang="ja-JP" i="1" dirty="0" smtClean="0">
                <a:latin typeface="Times New Roman" pitchFamily="18" charset="0"/>
                <a:cs typeface="Times New Roman" pitchFamily="18" charset="0"/>
              </a:rPr>
              <a:t>d</a:t>
            </a:r>
            <a:r>
              <a:rPr kumimoji="1" lang="en-US" altLang="ja-JP" baseline="-25000" dirty="0" smtClean="0">
                <a:latin typeface="Times New Roman" pitchFamily="18" charset="0"/>
                <a:cs typeface="Times New Roman" pitchFamily="18" charset="0"/>
              </a:rPr>
              <a:t>13</a:t>
            </a:r>
            <a:r>
              <a:rPr kumimoji="1" lang="en-US" altLang="ja-JP" dirty="0" smtClean="0">
                <a:latin typeface="Times New Roman" pitchFamily="18" charset="0"/>
                <a:cs typeface="Times New Roman" pitchFamily="18" charset="0"/>
              </a:rPr>
              <a:t>=0,</a:t>
            </a:r>
          </a:p>
          <a:p>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14</a:t>
            </a:r>
            <a:r>
              <a:rPr lang="en-US" altLang="ja-JP" dirty="0" smtClean="0">
                <a:latin typeface="Times New Roman" pitchFamily="18" charset="0"/>
                <a:cs typeface="Times New Roman" pitchFamily="18" charset="0"/>
              </a:rPr>
              <a:t>=1, </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15</a:t>
            </a:r>
            <a:r>
              <a:rPr lang="en-US" altLang="ja-JP" dirty="0" smtClean="0">
                <a:latin typeface="Times New Roman" pitchFamily="18" charset="0"/>
                <a:cs typeface="Times New Roman" pitchFamily="18" charset="0"/>
              </a:rPr>
              <a:t>=2, </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16</a:t>
            </a:r>
            <a:r>
              <a:rPr lang="en-US" altLang="ja-JP" dirty="0" smtClean="0">
                <a:latin typeface="Times New Roman" pitchFamily="18" charset="0"/>
                <a:cs typeface="Times New Roman" pitchFamily="18" charset="0"/>
              </a:rPr>
              <a:t>=3</a:t>
            </a:r>
            <a:endParaRPr kumimoji="1" lang="ja-JP" altLang="en-US" dirty="0">
              <a:latin typeface="Times New Roman" pitchFamily="18" charset="0"/>
              <a:cs typeface="Times New Roman" pitchFamily="18" charset="0"/>
            </a:endParaRPr>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1036" name="Picture 12"/>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1403648" y="4725144"/>
            <a:ext cx="1152128" cy="301920"/>
          </a:xfrm>
          <a:prstGeom prst="rect">
            <a:avLst/>
          </a:prstGeom>
          <a:noFill/>
        </p:spPr>
      </p:pic>
      <p:sp>
        <p:nvSpPr>
          <p:cNvPr id="20" name="テキスト ボックス 19"/>
          <p:cNvSpPr txBox="1"/>
          <p:nvPr/>
        </p:nvSpPr>
        <p:spPr>
          <a:xfrm>
            <a:off x="1835696" y="5013176"/>
            <a:ext cx="3223062" cy="646331"/>
          </a:xfrm>
          <a:prstGeom prst="rect">
            <a:avLst/>
          </a:prstGeom>
          <a:noFill/>
        </p:spPr>
        <p:txBody>
          <a:bodyPr wrap="none" rtlCol="0">
            <a:spAutoFit/>
          </a:bodyPr>
          <a:lstStyle/>
          <a:p>
            <a:r>
              <a:rPr lang="en-US" altLang="ja-JP" i="1" dirty="0" err="1" smtClean="0">
                <a:latin typeface="Times New Roman" pitchFamily="18" charset="0"/>
                <a:cs typeface="Times New Roman" pitchFamily="18" charset="0"/>
              </a:rPr>
              <a:t>Sh</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d</a:t>
            </a:r>
            <a:r>
              <a:rPr kumimoji="1" lang="en-US" altLang="ja-JP" baseline="-25000" dirty="0" smtClean="0">
                <a:latin typeface="Times New Roman" pitchFamily="18" charset="0"/>
                <a:cs typeface="Times New Roman" pitchFamily="18" charset="0"/>
              </a:rPr>
              <a:t>11</a:t>
            </a:r>
            <a:r>
              <a:rPr kumimoji="1" lang="en-US" altLang="ja-JP" dirty="0" smtClean="0">
                <a:latin typeface="Times New Roman" pitchFamily="18" charset="0"/>
                <a:cs typeface="Times New Roman" pitchFamily="18" charset="0"/>
              </a:rPr>
              <a:t> )=1, </a:t>
            </a:r>
            <a:r>
              <a:rPr kumimoji="1" lang="en-US" altLang="ja-JP" i="1" dirty="0" err="1" smtClean="0">
                <a:latin typeface="Times New Roman" pitchFamily="18" charset="0"/>
                <a:cs typeface="Times New Roman" pitchFamily="18" charset="0"/>
              </a:rPr>
              <a:t>Sh</a:t>
            </a:r>
            <a:r>
              <a:rPr kumimoji="1" lang="en-US" altLang="ja-JP" dirty="0" smtClean="0">
                <a:latin typeface="Times New Roman" pitchFamily="18" charset="0"/>
                <a:cs typeface="Times New Roman" pitchFamily="18" charset="0"/>
              </a:rPr>
              <a:t>(</a:t>
            </a:r>
            <a:r>
              <a:rPr kumimoji="1" lang="en-US" altLang="ja-JP" i="1" dirty="0" smtClean="0">
                <a:latin typeface="Times New Roman" pitchFamily="18" charset="0"/>
                <a:cs typeface="Times New Roman" pitchFamily="18" charset="0"/>
              </a:rPr>
              <a:t>d</a:t>
            </a:r>
            <a:r>
              <a:rPr kumimoji="1" lang="en-US" altLang="ja-JP" baseline="-25000" dirty="0" smtClean="0">
                <a:latin typeface="Times New Roman" pitchFamily="18" charset="0"/>
                <a:cs typeface="Times New Roman" pitchFamily="18" charset="0"/>
              </a:rPr>
              <a:t>12</a:t>
            </a:r>
            <a:r>
              <a:rPr kumimoji="1" lang="en-US" altLang="ja-JP" dirty="0" smtClean="0">
                <a:latin typeface="Times New Roman" pitchFamily="18" charset="0"/>
                <a:cs typeface="Times New Roman" pitchFamily="18" charset="0"/>
              </a:rPr>
              <a:t>)=0, </a:t>
            </a:r>
            <a:r>
              <a:rPr kumimoji="1" lang="en-US" altLang="ja-JP" i="1" dirty="0" err="1" smtClean="0">
                <a:latin typeface="Times New Roman" pitchFamily="18" charset="0"/>
                <a:cs typeface="Times New Roman" pitchFamily="18" charset="0"/>
              </a:rPr>
              <a:t>Sh</a:t>
            </a:r>
            <a:r>
              <a:rPr kumimoji="1" lang="en-US" altLang="ja-JP" dirty="0" smtClean="0">
                <a:latin typeface="Times New Roman" pitchFamily="18" charset="0"/>
                <a:cs typeface="Times New Roman" pitchFamily="18" charset="0"/>
              </a:rPr>
              <a:t>(</a:t>
            </a:r>
            <a:r>
              <a:rPr kumimoji="1" lang="en-US" altLang="ja-JP" i="1" dirty="0" smtClean="0">
                <a:latin typeface="Times New Roman" pitchFamily="18" charset="0"/>
                <a:cs typeface="Times New Roman" pitchFamily="18" charset="0"/>
              </a:rPr>
              <a:t>d</a:t>
            </a:r>
            <a:r>
              <a:rPr kumimoji="1" lang="en-US" altLang="ja-JP" baseline="-25000" dirty="0" smtClean="0">
                <a:latin typeface="Times New Roman" pitchFamily="18" charset="0"/>
                <a:cs typeface="Times New Roman" pitchFamily="18" charset="0"/>
              </a:rPr>
              <a:t>13</a:t>
            </a:r>
            <a:r>
              <a:rPr kumimoji="1" lang="en-US" altLang="ja-JP" dirty="0" smtClean="0">
                <a:latin typeface="Times New Roman" pitchFamily="18" charset="0"/>
                <a:cs typeface="Times New Roman" pitchFamily="18" charset="0"/>
              </a:rPr>
              <a:t>)=1,</a:t>
            </a:r>
          </a:p>
          <a:p>
            <a:r>
              <a:rPr lang="en-US" altLang="ja-JP" i="1" dirty="0" err="1" smtClean="0">
                <a:latin typeface="Times New Roman" pitchFamily="18" charset="0"/>
                <a:cs typeface="Times New Roman" pitchFamily="18" charset="0"/>
              </a:rPr>
              <a:t>Sh</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14</a:t>
            </a:r>
            <a:r>
              <a:rPr lang="en-US" altLang="ja-JP" dirty="0" smtClean="0">
                <a:latin typeface="Times New Roman" pitchFamily="18" charset="0"/>
                <a:cs typeface="Times New Roman" pitchFamily="18" charset="0"/>
              </a:rPr>
              <a:t>)=0, </a:t>
            </a:r>
            <a:r>
              <a:rPr lang="en-US" altLang="ja-JP" i="1" dirty="0" err="1" smtClean="0">
                <a:latin typeface="Times New Roman" pitchFamily="18" charset="0"/>
                <a:cs typeface="Times New Roman" pitchFamily="18" charset="0"/>
              </a:rPr>
              <a:t>Sh</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15</a:t>
            </a:r>
            <a:r>
              <a:rPr lang="en-US" altLang="ja-JP" dirty="0" smtClean="0">
                <a:latin typeface="Times New Roman" pitchFamily="18" charset="0"/>
                <a:cs typeface="Times New Roman" pitchFamily="18" charset="0"/>
              </a:rPr>
              <a:t>)=0, </a:t>
            </a:r>
            <a:r>
              <a:rPr lang="en-US" altLang="ja-JP" i="1" dirty="0" err="1" smtClean="0">
                <a:latin typeface="Times New Roman" pitchFamily="18" charset="0"/>
                <a:cs typeface="Times New Roman" pitchFamily="18" charset="0"/>
              </a:rPr>
              <a:t>Sh</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d</a:t>
            </a:r>
            <a:r>
              <a:rPr lang="en-US" altLang="ja-JP" baseline="-25000" dirty="0" smtClean="0">
                <a:latin typeface="Times New Roman" pitchFamily="18" charset="0"/>
                <a:cs typeface="Times New Roman" pitchFamily="18" charset="0"/>
              </a:rPr>
              <a:t>16</a:t>
            </a:r>
            <a:r>
              <a:rPr lang="en-US" altLang="ja-JP" dirty="0" smtClean="0">
                <a:latin typeface="Times New Roman" pitchFamily="18" charset="0"/>
                <a:cs typeface="Times New Roman" pitchFamily="18" charset="0"/>
              </a:rPr>
              <a:t>)=0</a:t>
            </a:r>
            <a:endParaRPr kumimoji="1" lang="ja-JP" alt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9" cstate="print"/>
          <a:srcRect/>
          <a:stretch>
            <a:fillRect/>
          </a:stretch>
        </p:blipFill>
        <p:spPr bwMode="auto">
          <a:xfrm>
            <a:off x="395536" y="2420888"/>
            <a:ext cx="4581384" cy="576064"/>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ボックス 17"/>
          <p:cNvSpPr txBox="1"/>
          <p:nvPr/>
        </p:nvSpPr>
        <p:spPr>
          <a:xfrm>
            <a:off x="0" y="5380672"/>
            <a:ext cx="5508104" cy="1477328"/>
          </a:xfrm>
          <a:prstGeom prst="rect">
            <a:avLst/>
          </a:prstGeom>
          <a:solidFill>
            <a:schemeClr val="bg1"/>
          </a:solidFill>
          <a:ln>
            <a:noFill/>
          </a:ln>
        </p:spPr>
        <p:txBody>
          <a:bodyPr wrap="square" rtlCol="0">
            <a:spAutoFit/>
          </a:bodyPr>
          <a:lstStyle/>
          <a:p>
            <a:endParaRPr kumimoji="1" lang="en-US" altLang="ja-JP" dirty="0" smtClean="0"/>
          </a:p>
          <a:p>
            <a:endParaRPr lang="en-US" altLang="ja-JP" dirty="0" smtClean="0"/>
          </a:p>
          <a:p>
            <a:endParaRPr kumimoji="1" lang="en-US" altLang="ja-JP" dirty="0" smtClean="0"/>
          </a:p>
          <a:p>
            <a:endParaRPr lang="en-US" altLang="ja-JP" dirty="0" smtClean="0"/>
          </a:p>
          <a:p>
            <a:endParaRPr kumimoji="1" lang="ja-JP" altLang="en-US" dirty="0"/>
          </a:p>
        </p:txBody>
      </p:sp>
      <p:sp>
        <p:nvSpPr>
          <p:cNvPr id="2" name="コンテンツ プレースホルダ 1"/>
          <p:cNvSpPr>
            <a:spLocks noGrp="1"/>
          </p:cNvSpPr>
          <p:nvPr>
            <p:ph idx="1"/>
          </p:nvPr>
        </p:nvSpPr>
        <p:spPr>
          <a:xfrm>
            <a:off x="0" y="980728"/>
            <a:ext cx="9144000" cy="4954555"/>
          </a:xfrm>
        </p:spPr>
        <p:txBody>
          <a:bodyPr>
            <a:normAutofit/>
          </a:bodyPr>
          <a:lstStyle/>
          <a:p>
            <a:r>
              <a:rPr kumimoji="1" lang="en-US" altLang="ja-JP" dirty="0" smtClean="0">
                <a:latin typeface="Times New Roman" pitchFamily="18" charset="0"/>
                <a:cs typeface="Times New Roman" pitchFamily="18" charset="0"/>
              </a:rPr>
              <a:t>Step3  </a:t>
            </a:r>
            <a:r>
              <a:rPr kumimoji="1" lang="ja-JP" altLang="en-US" dirty="0" smtClean="0">
                <a:latin typeface="Times New Roman" pitchFamily="18" charset="0"/>
                <a:cs typeface="Times New Roman" pitchFamily="18" charset="0"/>
              </a:rPr>
              <a:t>各解のフィットネスの割り当て</a:t>
            </a:r>
            <a:endParaRPr kumimoji="1"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まず，解１の計算　</a:t>
            </a:r>
            <a:r>
              <a:rPr lang="en-US" altLang="ja-JP" i="1" dirty="0" err="1" smtClean="0">
                <a:latin typeface="Times New Roman" pitchFamily="18" charset="0"/>
                <a:cs typeface="Times New Roman" pitchFamily="18" charset="0"/>
              </a:rPr>
              <a:t>x</a:t>
            </a:r>
            <a:r>
              <a:rPr lang="en-US" altLang="ja-JP" i="1" baseline="-25000" dirty="0" err="1" smtClean="0">
                <a:latin typeface="Times New Roman" pitchFamily="18" charset="0"/>
                <a:cs typeface="Times New Roman" pitchFamily="18" charset="0"/>
              </a:rPr>
              <a:t>w</a:t>
            </a:r>
            <a:r>
              <a:rPr lang="ja-JP" altLang="en-US" dirty="0" smtClean="0">
                <a:latin typeface="Times New Roman" pitchFamily="18" charset="0"/>
                <a:cs typeface="Times New Roman" pitchFamily="18" charset="0"/>
              </a:rPr>
              <a:t>＝</a:t>
            </a:r>
            <a:r>
              <a:rPr lang="en-US" altLang="ja-JP" dirty="0" smtClean="0">
                <a:latin typeface="Times New Roman" pitchFamily="18" charset="0"/>
                <a:cs typeface="Times New Roman" pitchFamily="18" charset="0"/>
              </a:rPr>
              <a:t>2</a:t>
            </a:r>
            <a:r>
              <a:rPr lang="ja-JP" altLang="en-US" dirty="0" smtClean="0">
                <a:latin typeface="Times New Roman" pitchFamily="18" charset="0"/>
                <a:cs typeface="Times New Roman" pitchFamily="18" charset="0"/>
              </a:rPr>
              <a:t>を使用しているので重みベクトルは　</a:t>
            </a:r>
            <a:endParaRPr lang="en-US" altLang="ja-JP" dirty="0" smtClean="0">
              <a:latin typeface="Times New Roman" pitchFamily="18" charset="0"/>
              <a:cs typeface="Times New Roman" pitchFamily="18" charset="0"/>
            </a:endParaRPr>
          </a:p>
          <a:p>
            <a:pPr lvl="1">
              <a:buNone/>
            </a:pPr>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解１のフィットネスは</a:t>
            </a:r>
            <a:endParaRPr lang="en-US" altLang="ja-JP" dirty="0" smtClean="0">
              <a:latin typeface="Times New Roman" pitchFamily="18" charset="0"/>
              <a:cs typeface="Times New Roman" pitchFamily="18" charset="0"/>
            </a:endParaRPr>
          </a:p>
          <a:p>
            <a:pPr lvl="1"/>
            <a:endParaRPr lang="en-US" altLang="ja-JP" dirty="0" smtClean="0">
              <a:latin typeface="Times New Roman" pitchFamily="18" charset="0"/>
              <a:cs typeface="Times New Roman" pitchFamily="18" charset="0"/>
            </a:endParaRPr>
          </a:p>
          <a:p>
            <a:pPr lvl="1">
              <a:buNone/>
            </a:pPr>
            <a:endParaRPr lang="en-US" altLang="ja-JP" dirty="0" smtClean="0">
              <a:latin typeface="Times New Roman" pitchFamily="18" charset="0"/>
              <a:cs typeface="Times New Roman" pitchFamily="18" charset="0"/>
            </a:endParaRPr>
          </a:p>
          <a:p>
            <a:pPr lvl="1"/>
            <a:r>
              <a:rPr lang="ja-JP" altLang="en-US" dirty="0" smtClean="0">
                <a:latin typeface="Times New Roman" pitchFamily="18" charset="0"/>
                <a:cs typeface="Times New Roman" pitchFamily="18" charset="0"/>
              </a:rPr>
              <a:t>この解のシェアリングフィットネスは，</a:t>
            </a:r>
            <a:r>
              <a:rPr lang="en-US" altLang="ja-JP" i="1" dirty="0" smtClean="0">
                <a:latin typeface="Times New Roman" pitchFamily="18" charset="0"/>
                <a:cs typeface="Times New Roman" pitchFamily="18" charset="0"/>
              </a:rPr>
              <a:t>F</a:t>
            </a:r>
            <a:r>
              <a:rPr lang="en-US" altLang="ja-JP" dirty="0" smtClean="0">
                <a:latin typeface="Times New Roman" pitchFamily="18" charset="0"/>
                <a:cs typeface="Times New Roman" pitchFamily="18" charset="0"/>
              </a:rPr>
              <a:t>’</a:t>
            </a:r>
            <a:r>
              <a:rPr lang="en-US" altLang="ja-JP" baseline="-25000" dirty="0" smtClean="0">
                <a:latin typeface="Times New Roman" pitchFamily="18" charset="0"/>
                <a:cs typeface="Times New Roman" pitchFamily="18" charset="0"/>
              </a:rPr>
              <a:t>1</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F</a:t>
            </a:r>
            <a:r>
              <a:rPr lang="en-US" altLang="ja-JP" baseline="-25000" dirty="0" smtClean="0">
                <a:latin typeface="Times New Roman" pitchFamily="18" charset="0"/>
                <a:cs typeface="Times New Roman" pitchFamily="18" charset="0"/>
              </a:rPr>
              <a:t>1</a:t>
            </a:r>
            <a:r>
              <a:rPr lang="en-US" altLang="ja-JP" dirty="0" smtClean="0">
                <a:latin typeface="Times New Roman" pitchFamily="18" charset="0"/>
                <a:cs typeface="Times New Roman" pitchFamily="18" charset="0"/>
              </a:rPr>
              <a:t>/</a:t>
            </a:r>
            <a:r>
              <a:rPr lang="en-US" altLang="ja-JP" i="1" dirty="0" smtClean="0">
                <a:latin typeface="Times New Roman" pitchFamily="18" charset="0"/>
                <a:cs typeface="Times New Roman" pitchFamily="18" charset="0"/>
              </a:rPr>
              <a:t>nc</a:t>
            </a:r>
            <a:r>
              <a:rPr lang="en-US" altLang="ja-JP" baseline="-25000" dirty="0" smtClean="0">
                <a:latin typeface="Times New Roman" pitchFamily="18" charset="0"/>
                <a:cs typeface="Times New Roman" pitchFamily="18" charset="0"/>
              </a:rPr>
              <a:t>1</a:t>
            </a:r>
            <a:r>
              <a:rPr lang="en-US" altLang="ja-JP" dirty="0" smtClean="0">
                <a:latin typeface="Times New Roman" pitchFamily="18" charset="0"/>
                <a:cs typeface="Times New Roman" pitchFamily="18" charset="0"/>
              </a:rPr>
              <a:t>=0.869/2=0.435</a:t>
            </a:r>
          </a:p>
          <a:p>
            <a:pPr lvl="2"/>
            <a:r>
              <a:rPr lang="ja-JP" altLang="en-US" dirty="0" smtClean="0">
                <a:latin typeface="Times New Roman" pitchFamily="18" charset="0"/>
                <a:cs typeface="Times New Roman" pitchFamily="18" charset="0"/>
              </a:rPr>
              <a:t>他の解も同様に計算すると，</a:t>
            </a:r>
            <a:endParaRPr lang="en-US" altLang="ja-JP" dirty="0" smtClean="0">
              <a:latin typeface="Times New Roman" pitchFamily="18" charset="0"/>
              <a:cs typeface="Times New Roman" pitchFamily="18" charset="0"/>
            </a:endParaRPr>
          </a:p>
          <a:p>
            <a:pPr lvl="3"/>
            <a:r>
              <a:rPr lang="en-US" altLang="ja-JP" i="1" dirty="0" smtClean="0">
                <a:latin typeface="Times New Roman" pitchFamily="18" charset="0"/>
                <a:cs typeface="Times New Roman" pitchFamily="18" charset="0"/>
              </a:rPr>
              <a:t>F</a:t>
            </a:r>
            <a:r>
              <a:rPr lang="en-US" altLang="ja-JP" baseline="-25000" dirty="0" smtClean="0">
                <a:latin typeface="Times New Roman" pitchFamily="18" charset="0"/>
                <a:cs typeface="Times New Roman" pitchFamily="18" charset="0"/>
              </a:rPr>
              <a:t>2</a:t>
            </a:r>
            <a:r>
              <a:rPr lang="en-US" altLang="ja-JP" dirty="0" smtClean="0">
                <a:latin typeface="Times New Roman" pitchFamily="18" charset="0"/>
                <a:cs typeface="Times New Roman" pitchFamily="18" charset="0"/>
              </a:rPr>
              <a:t>=0.660, </a:t>
            </a:r>
            <a:r>
              <a:rPr lang="en-US" altLang="ja-JP" i="1" dirty="0" smtClean="0">
                <a:latin typeface="Times New Roman" pitchFamily="18" charset="0"/>
                <a:cs typeface="Times New Roman" pitchFamily="18" charset="0"/>
              </a:rPr>
              <a:t>F</a:t>
            </a:r>
            <a:r>
              <a:rPr lang="en-US" altLang="ja-JP" baseline="-25000" dirty="0" smtClean="0">
                <a:latin typeface="Times New Roman" pitchFamily="18" charset="0"/>
                <a:cs typeface="Times New Roman" pitchFamily="18" charset="0"/>
              </a:rPr>
              <a:t>3</a:t>
            </a:r>
            <a:r>
              <a:rPr lang="en-US" altLang="ja-JP" dirty="0" smtClean="0">
                <a:latin typeface="Times New Roman" pitchFamily="18" charset="0"/>
                <a:cs typeface="Times New Roman" pitchFamily="18" charset="0"/>
              </a:rPr>
              <a:t>=0.888</a:t>
            </a:r>
            <a:r>
              <a:rPr lang="en-US" altLang="ja-JP" i="1" dirty="0" smtClean="0">
                <a:latin typeface="Times New Roman" pitchFamily="18" charset="0"/>
                <a:cs typeface="Times New Roman" pitchFamily="18" charset="0"/>
              </a:rPr>
              <a:t>,  F</a:t>
            </a:r>
            <a:r>
              <a:rPr lang="en-US" altLang="ja-JP" baseline="-25000" dirty="0" smtClean="0">
                <a:latin typeface="Times New Roman" pitchFamily="18" charset="0"/>
                <a:cs typeface="Times New Roman" pitchFamily="18" charset="0"/>
              </a:rPr>
              <a:t>4</a:t>
            </a:r>
            <a:r>
              <a:rPr lang="en-US" altLang="ja-JP" dirty="0" smtClean="0">
                <a:latin typeface="Times New Roman" pitchFamily="18" charset="0"/>
                <a:cs typeface="Times New Roman" pitchFamily="18" charset="0"/>
              </a:rPr>
              <a:t>=0.841</a:t>
            </a:r>
            <a:r>
              <a:rPr lang="en-US" altLang="ja-JP" i="1" dirty="0" smtClean="0">
                <a:latin typeface="Times New Roman" pitchFamily="18" charset="0"/>
                <a:cs typeface="Times New Roman" pitchFamily="18" charset="0"/>
              </a:rPr>
              <a:t>, F</a:t>
            </a:r>
            <a:r>
              <a:rPr lang="en-US" altLang="ja-JP" baseline="-25000" dirty="0" smtClean="0">
                <a:latin typeface="Times New Roman" pitchFamily="18" charset="0"/>
                <a:cs typeface="Times New Roman" pitchFamily="18" charset="0"/>
              </a:rPr>
              <a:t>5</a:t>
            </a:r>
            <a:r>
              <a:rPr lang="en-US" altLang="ja-JP" dirty="0" smtClean="0">
                <a:latin typeface="Times New Roman" pitchFamily="18" charset="0"/>
                <a:cs typeface="Times New Roman" pitchFamily="18" charset="0"/>
              </a:rPr>
              <a:t>=0.551</a:t>
            </a:r>
            <a:r>
              <a:rPr lang="en-US" altLang="ja-JP" i="1" dirty="0" smtClean="0">
                <a:latin typeface="Times New Roman" pitchFamily="18" charset="0"/>
                <a:cs typeface="Times New Roman" pitchFamily="18" charset="0"/>
              </a:rPr>
              <a:t>, F</a:t>
            </a:r>
            <a:r>
              <a:rPr lang="en-US" altLang="ja-JP" baseline="-25000" dirty="0" smtClean="0">
                <a:latin typeface="Times New Roman" pitchFamily="18" charset="0"/>
                <a:cs typeface="Times New Roman" pitchFamily="18" charset="0"/>
              </a:rPr>
              <a:t>6</a:t>
            </a:r>
            <a:r>
              <a:rPr lang="en-US" altLang="ja-JP" dirty="0" smtClean="0">
                <a:latin typeface="Times New Roman" pitchFamily="18" charset="0"/>
                <a:cs typeface="Times New Roman" pitchFamily="18" charset="0"/>
              </a:rPr>
              <a:t>=0.265</a:t>
            </a:r>
          </a:p>
          <a:p>
            <a:pPr lvl="3"/>
            <a:r>
              <a:rPr lang="en-US" altLang="ja-JP" i="1" dirty="0" smtClean="0">
                <a:latin typeface="Times New Roman" pitchFamily="18" charset="0"/>
                <a:cs typeface="Times New Roman" pitchFamily="18" charset="0"/>
              </a:rPr>
              <a:t>F’</a:t>
            </a:r>
            <a:r>
              <a:rPr lang="en-US" altLang="ja-JP" baseline="-25000" dirty="0" smtClean="0">
                <a:latin typeface="Times New Roman" pitchFamily="18" charset="0"/>
                <a:cs typeface="Times New Roman" pitchFamily="18" charset="0"/>
              </a:rPr>
              <a:t>2</a:t>
            </a:r>
            <a:r>
              <a:rPr lang="en-US" altLang="ja-JP" dirty="0" smtClean="0">
                <a:latin typeface="Times New Roman" pitchFamily="18" charset="0"/>
                <a:cs typeface="Times New Roman" pitchFamily="18" charset="0"/>
              </a:rPr>
              <a:t>=0.330, </a:t>
            </a:r>
            <a:r>
              <a:rPr lang="en-US" altLang="ja-JP" i="1" dirty="0" smtClean="0">
                <a:latin typeface="Times New Roman" pitchFamily="18" charset="0"/>
                <a:cs typeface="Times New Roman" pitchFamily="18" charset="0"/>
              </a:rPr>
              <a:t>F’</a:t>
            </a:r>
            <a:r>
              <a:rPr lang="en-US" altLang="ja-JP" baseline="-25000" dirty="0" smtClean="0">
                <a:latin typeface="Times New Roman" pitchFamily="18" charset="0"/>
                <a:cs typeface="Times New Roman" pitchFamily="18" charset="0"/>
              </a:rPr>
              <a:t>3</a:t>
            </a:r>
            <a:r>
              <a:rPr lang="en-US" altLang="ja-JP" dirty="0" smtClean="0">
                <a:latin typeface="Times New Roman" pitchFamily="18" charset="0"/>
                <a:cs typeface="Times New Roman" pitchFamily="18" charset="0"/>
              </a:rPr>
              <a:t>=0.444</a:t>
            </a:r>
            <a:r>
              <a:rPr lang="en-US" altLang="ja-JP" i="1" dirty="0" smtClean="0">
                <a:latin typeface="Times New Roman" pitchFamily="18" charset="0"/>
                <a:cs typeface="Times New Roman" pitchFamily="18" charset="0"/>
              </a:rPr>
              <a:t>,  F’</a:t>
            </a:r>
            <a:r>
              <a:rPr lang="en-US" altLang="ja-JP" baseline="-25000" dirty="0" smtClean="0">
                <a:latin typeface="Times New Roman" pitchFamily="18" charset="0"/>
                <a:cs typeface="Times New Roman" pitchFamily="18" charset="0"/>
              </a:rPr>
              <a:t>4</a:t>
            </a:r>
            <a:r>
              <a:rPr lang="en-US" altLang="ja-JP" dirty="0" smtClean="0">
                <a:latin typeface="Times New Roman" pitchFamily="18" charset="0"/>
                <a:cs typeface="Times New Roman" pitchFamily="18" charset="0"/>
              </a:rPr>
              <a:t>=0.841</a:t>
            </a:r>
            <a:r>
              <a:rPr lang="en-US" altLang="ja-JP" i="1" dirty="0" smtClean="0">
                <a:latin typeface="Times New Roman" pitchFamily="18" charset="0"/>
                <a:cs typeface="Times New Roman" pitchFamily="18" charset="0"/>
              </a:rPr>
              <a:t>, F’</a:t>
            </a:r>
            <a:r>
              <a:rPr lang="en-US" altLang="ja-JP" baseline="-25000" dirty="0" smtClean="0">
                <a:latin typeface="Times New Roman" pitchFamily="18" charset="0"/>
                <a:cs typeface="Times New Roman" pitchFamily="18" charset="0"/>
              </a:rPr>
              <a:t>5</a:t>
            </a:r>
            <a:r>
              <a:rPr lang="en-US" altLang="ja-JP" dirty="0" smtClean="0">
                <a:latin typeface="Times New Roman" pitchFamily="18" charset="0"/>
                <a:cs typeface="Times New Roman" pitchFamily="18" charset="0"/>
              </a:rPr>
              <a:t>=0.551</a:t>
            </a:r>
            <a:r>
              <a:rPr lang="en-US" altLang="ja-JP" i="1" dirty="0" smtClean="0">
                <a:latin typeface="Times New Roman" pitchFamily="18" charset="0"/>
                <a:cs typeface="Times New Roman" pitchFamily="18" charset="0"/>
              </a:rPr>
              <a:t>, F’</a:t>
            </a:r>
            <a:r>
              <a:rPr lang="en-US" altLang="ja-JP" baseline="-25000" dirty="0" smtClean="0">
                <a:latin typeface="Times New Roman" pitchFamily="18" charset="0"/>
                <a:cs typeface="Times New Roman" pitchFamily="18" charset="0"/>
              </a:rPr>
              <a:t>6</a:t>
            </a:r>
            <a:r>
              <a:rPr lang="en-US" altLang="ja-JP" dirty="0" smtClean="0">
                <a:latin typeface="Times New Roman" pitchFamily="18" charset="0"/>
                <a:cs typeface="Times New Roman" pitchFamily="18" charset="0"/>
              </a:rPr>
              <a:t>=0.133</a:t>
            </a:r>
          </a:p>
        </p:txBody>
      </p:sp>
      <p:sp>
        <p:nvSpPr>
          <p:cNvPr id="3" name="スライド番号プレースホルダ 2"/>
          <p:cNvSpPr>
            <a:spLocks noGrp="1"/>
          </p:cNvSpPr>
          <p:nvPr>
            <p:ph type="sldNum" sz="quarter" idx="12"/>
          </p:nvPr>
        </p:nvSpPr>
        <p:spPr/>
        <p:txBody>
          <a:bodyPr/>
          <a:lstStyle/>
          <a:p>
            <a:fld id="{28F6F319-2C17-47B9-AB27-D778F5074640}" type="slidenum">
              <a:rPr kumimoji="1" lang="ja-JP" altLang="en-US" smtClean="0"/>
              <a:pPr/>
              <a:t>9</a:t>
            </a:fld>
            <a:endParaRPr kumimoji="1" lang="ja-JP" altLang="en-US"/>
          </a:p>
        </p:txBody>
      </p:sp>
      <p:sp>
        <p:nvSpPr>
          <p:cNvPr id="235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3555" name="Picture 3"/>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403648" y="1844824"/>
            <a:ext cx="3312368" cy="450533"/>
          </a:xfrm>
          <a:prstGeom prst="rect">
            <a:avLst/>
          </a:prstGeom>
          <a:noFill/>
        </p:spPr>
      </p:pic>
      <p:sp>
        <p:nvSpPr>
          <p:cNvPr id="2355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3557"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39552" y="2636912"/>
            <a:ext cx="4248472" cy="681950"/>
          </a:xfrm>
          <a:prstGeom prst="rect">
            <a:avLst/>
          </a:prstGeom>
          <a:noFill/>
        </p:spPr>
      </p:pic>
      <p:sp>
        <p:nvSpPr>
          <p:cNvPr id="23560"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3559" name="Picture 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4860032" y="2708920"/>
            <a:ext cx="3168352" cy="526947"/>
          </a:xfrm>
          <a:prstGeom prst="rect">
            <a:avLst/>
          </a:prstGeom>
          <a:noFill/>
        </p:spPr>
      </p:pic>
      <p:sp>
        <p:nvSpPr>
          <p:cNvPr id="23562"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ja-JP" altLang="en-US"/>
          </a:p>
        </p:txBody>
      </p:sp>
      <p:pic>
        <p:nvPicPr>
          <p:cNvPr id="23561" name="Picture 9"/>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8100392" y="2852936"/>
            <a:ext cx="864096" cy="294578"/>
          </a:xfrm>
          <a:prstGeom prst="rect">
            <a:avLst/>
          </a:prstGeom>
          <a:noFill/>
        </p:spPr>
      </p:pic>
      <p:sp>
        <p:nvSpPr>
          <p:cNvPr id="17" name="タイトル 16"/>
          <p:cNvSpPr>
            <a:spLocks noGrp="1"/>
          </p:cNvSpPr>
          <p:nvPr>
            <p:ph type="title"/>
          </p:nvPr>
        </p:nvSpPr>
        <p:spPr>
          <a:xfrm>
            <a:off x="467544" y="260648"/>
            <a:ext cx="8229600" cy="1143000"/>
          </a:xfrm>
        </p:spPr>
        <p:txBody>
          <a:bodyPr>
            <a:normAutofit fontScale="90000"/>
          </a:bodyPr>
          <a:lstStyle/>
          <a:p>
            <a:pPr lvl="0"/>
            <a:r>
              <a:rPr lang="en-US" altLang="ja-JP" dirty="0" smtClean="0">
                <a:latin typeface="Times New Roman" pitchFamily="18" charset="0"/>
                <a:cs typeface="Times New Roman" pitchFamily="18" charset="0"/>
              </a:rPr>
              <a:t>Sharing Function Approach</a:t>
            </a:r>
            <a:br>
              <a:rPr lang="en-US" altLang="ja-JP" dirty="0" smtClean="0">
                <a:latin typeface="Times New Roman" pitchFamily="18" charset="0"/>
                <a:cs typeface="Times New Roman" pitchFamily="18" charset="0"/>
              </a:rPr>
            </a:br>
            <a:r>
              <a:rPr lang="ja-JP" altLang="en-US" dirty="0" smtClean="0">
                <a:latin typeface="Times New Roman" pitchFamily="18" charset="0"/>
                <a:cs typeface="Times New Roman" pitchFamily="18" charset="0"/>
              </a:rPr>
              <a:t>（適合度割り当ての手順）：例題続き２</a:t>
            </a:r>
            <a:r>
              <a:rPr lang="ja-JP" altLang="en-US" dirty="0" smtClean="0"/>
              <a:t/>
            </a:r>
            <a:br>
              <a:rPr lang="ja-JP" altLang="en-US" dirty="0" smtClean="0"/>
            </a:br>
            <a:endParaRPr kumimoji="1" lang="ja-JP" alt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ビジネス">
  <a:themeElements>
    <a:clrScheme name="ビジネス">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ビジネス">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ビジネス">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5004</TotalTime>
  <Words>898</Words>
  <Application>Microsoft Office PowerPoint</Application>
  <PresentationFormat>画面に合わせる (4:3)</PresentationFormat>
  <Paragraphs>242</Paragraphs>
  <Slides>18</Slides>
  <Notes>0</Notes>
  <HiddenSlides>0</HiddenSlides>
  <MMClips>0</MMClips>
  <ScaleCrop>false</ScaleCrop>
  <HeadingPairs>
    <vt:vector size="4" baseType="variant">
      <vt:variant>
        <vt:lpstr>テーマ</vt:lpstr>
      </vt:variant>
      <vt:variant>
        <vt:i4>1</vt:i4>
      </vt:variant>
      <vt:variant>
        <vt:lpstr>スライド タイトル</vt:lpstr>
      </vt:variant>
      <vt:variant>
        <vt:i4>18</vt:i4>
      </vt:variant>
    </vt:vector>
  </HeadingPairs>
  <TitlesOfParts>
    <vt:vector size="19" baseType="lpstr">
      <vt:lpstr>ビジネス</vt:lpstr>
      <vt:lpstr>＜GAゼミ  第３回＞ 5.5  Vector-Optimized Strategy 5.6  Weight-Based Genetic Algorithm 5.7  Random Weighted GA</vt:lpstr>
      <vt:lpstr>Vector-Optimized Evolution Strategy　を説明する前に 進化戦略とは1</vt:lpstr>
      <vt:lpstr>Vector-Optimized Evolution Strategy　を説明する前に 進化戦略とは２</vt:lpstr>
      <vt:lpstr>Vector-Optimized Evolution Strategy -Frank Kursawe(1990) </vt:lpstr>
      <vt:lpstr>5.6 Weight-Based Genetic Algorithm  -Hajela and Lin(1993)</vt:lpstr>
      <vt:lpstr>Sharing Function Approach</vt:lpstr>
      <vt:lpstr>Sharing Function Approach （適合度割り当ての手順）</vt:lpstr>
      <vt:lpstr>Sharing Function Approach （適合度割り当ての手順）：例題</vt:lpstr>
      <vt:lpstr>Sharing Function Approach （適合度割り当ての手順）：例題続き２ </vt:lpstr>
      <vt:lpstr>Sharing Function Approach （適合度割り当ての手順）：例題続き３ </vt:lpstr>
      <vt:lpstr>Sharing Function Approach：まとめ</vt:lpstr>
      <vt:lpstr>Vector Evaluated Approach</vt:lpstr>
      <vt:lpstr>Vector Evaluated Approach：例題</vt:lpstr>
      <vt:lpstr>Vector Evaluated Approach：例題続き</vt:lpstr>
      <vt:lpstr>Vector Evaluated Approach：まとめ</vt:lpstr>
      <vt:lpstr>5.7  Random Weighted GA    –Murata and Ishibuchi(1995)</vt:lpstr>
      <vt:lpstr>補足資料：発表を経て</vt:lpstr>
      <vt:lpstr>Vector Evaluated Approachに似ているVEGA(Schaffer,1985)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masaharu</dc:creator>
  <cp:lastModifiedBy>masaharu</cp:lastModifiedBy>
  <cp:revision>338</cp:revision>
  <dcterms:created xsi:type="dcterms:W3CDTF">2010-10-19T07:20:56Z</dcterms:created>
  <dcterms:modified xsi:type="dcterms:W3CDTF">2010-10-27T09:44:57Z</dcterms:modified>
</cp:coreProperties>
</file>