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Default Extension="bin" ContentType="application/vnd.openxmlformats-officedocument.presentationml.printerSettings"/>
  <Override PartName="/ppt/embeddings/Microsoft___11.bin" ContentType="application/vnd.openxmlformats-officedocument.oleObject"/>
  <Override PartName="/ppt/embeddings/Microsoft___30.bin" ContentType="application/vnd.openxmlformats-officedocument.oleObject"/>
  <Override PartName="/ppt/embeddings/Microsoft___27.bin" ContentType="application/vnd.openxmlformats-officedocument.oleObject"/>
  <Override PartName="/ppt/embeddings/Microsoft___46.bin" ContentType="application/vnd.openxmlformats-officedocument.oleObject"/>
  <Override PartName="/ppt/notesSlides/notesSlide13.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embeddings/Microsoft___3.bin" ContentType="application/vnd.openxmlformats-officedocument.oleObject"/>
  <Override PartName="/ppt/theme/theme1.xml" ContentType="application/vnd.openxmlformats-officedocument.theme+xml"/>
  <Override PartName="/ppt/embeddings/Microsoft___15.bin" ContentType="application/vnd.openxmlformats-officedocument.oleObject"/>
  <Override PartName="/ppt/embeddings/Microsoft___34.bin" ContentType="application/vnd.openxmlformats-officedocument.oleObject"/>
  <Override PartName="/ppt/embeddings/Microsoft___53.bin" ContentType="application/vnd.openxmlformats-officedocument.oleObject"/>
  <Override PartName="/ppt/slideLayouts/slideLayout10.xml" ContentType="application/vnd.openxmlformats-officedocument.presentationml.slideLayout+xml"/>
  <Override PartName="/ppt/notesSlides/notesSlide6.xml" ContentType="application/vnd.openxmlformats-officedocument.presentationml.notesSlide+xml"/>
  <Override PartName="/ppt/embeddings/Microsoft___20.bin" ContentType="application/vnd.openxmlformats-officedocument.oleObject"/>
  <Override PartName="/ppt/slides/slide7.xml" ContentType="application/vnd.openxmlformats-officedocument.presentationml.slide+xml"/>
  <Override PartName="/ppt/slideLayouts/slideLayout5.xml" ContentType="application/vnd.openxmlformats-officedocument.presentationml.slideLayout+xml"/>
  <Override PartName="/ppt/slides/slide11.xml" ContentType="application/vnd.openxmlformats-officedocument.presentationml.slide+xml"/>
  <Override PartName="/ppt/embeddings/Microsoft___7.bin" ContentType="application/vnd.openxmlformats-officedocument.oleObject"/>
  <Override PartName="/ppt/notesSlides/notesSlide8.xml" ContentType="application/vnd.openxmlformats-officedocument.presentationml.notesSlide+xml"/>
  <Override PartName="/ppt/embeddings/Microsoft___19.bin" ContentType="application/vnd.openxmlformats-officedocument.oleObject"/>
  <Override PartName="/ppt/embeddings/Microsoft___38.bin" ContentType="application/vnd.openxmlformats-officedocument.oleObject"/>
  <Override PartName="/ppt/embeddings/Microsoft___57.bin" ContentType="application/vnd.openxmlformats-officedocument.oleObject"/>
  <Override PartName="/ppt/embeddings/Microsoft___24.bin" ContentType="application/vnd.openxmlformats-officedocument.oleObject"/>
  <Override PartName="/ppt/embeddings/Microsoft___43.bin" ContentType="application/vnd.openxmlformats-officedocument.oleObject"/>
  <Override PartName="/ppt/embeddings/Microsoft___62.bin" ContentType="application/vnd.openxmlformats-officedocument.oleObject"/>
  <Override PartName="/ppt/slideLayouts/slideLayout9.xml" ContentType="application/vnd.openxmlformats-officedocument.presentationml.slideLayout+xml"/>
  <Override PartName="/ppt/slides/slide15.xml" ContentType="application/vnd.openxmlformats-officedocument.presentationml.slide+xml"/>
  <Override PartName="/ppt/presProps.xml" ContentType="application/vnd.openxmlformats-officedocument.presentationml.presProps+xml"/>
  <Override PartName="/ppt/embeddings/Microsoft___12.bin" ContentType="application/vnd.openxmlformats-officedocument.oleObject"/>
  <Override PartName="/ppt/embeddings/Microsoft___31.bin" ContentType="application/vnd.openxmlformats-officedocument.oleObject"/>
  <Override PartName="/ppt/embeddings/Microsoft___28.bin" ContentType="application/vnd.openxmlformats-officedocument.oleObject"/>
  <Override PartName="/ppt/embeddings/Microsoft___47.bin" ContentType="application/vnd.openxmlformats-officedocument.oleObject"/>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4.xml" ContentType="application/vnd.openxmlformats-officedocument.presentationml.slide+xml"/>
  <Override PartName="/ppt/slideLayouts/slideLayout2.xml" ContentType="application/vnd.openxmlformats-officedocument.presentationml.slideLayout+xml"/>
  <Override PartName="/ppt/embeddings/Microsoft___4.bin" ContentType="application/vnd.openxmlformats-officedocument.oleObject"/>
  <Override PartName="/ppt/theme/theme2.xml" ContentType="application/vnd.openxmlformats-officedocument.theme+xml"/>
  <Override PartName="/ppt/handoutMasters/handoutMaster1.xml" ContentType="application/vnd.openxmlformats-officedocument.presentationml.handoutMaster+xml"/>
  <Override PartName="/ppt/embeddings/Microsoft___16.bin" ContentType="application/vnd.openxmlformats-officedocument.oleObject"/>
  <Override PartName="/ppt/embeddings/Microsoft___35.bin" ContentType="application/vnd.openxmlformats-officedocument.oleObject"/>
  <Override PartName="/ppt/embeddings/Microsoft___54.bin" ContentType="application/vnd.openxmlformats-officedocument.oleObject"/>
  <Override PartName="/ppt/slideLayouts/slideLayout11.xml" ContentType="application/vnd.openxmlformats-officedocument.presentationml.slideLayout+xml"/>
  <Override PartName="/docProps/core.xml" ContentType="application/vnd.openxmlformats-package.core-properties+xml"/>
  <Override PartName="/ppt/notesSlides/notesSlide7.xml" ContentType="application/vnd.openxmlformats-officedocument.presentationml.notesSlide+xml"/>
  <Override PartName="/ppt/embeddings/Microsoft___40.bin" ContentType="application/vnd.openxmlformats-officedocument.oleObject"/>
  <Override PartName="/ppt/embeddings/Microsoft___21.bin" ContentType="application/vnd.openxmlformats-officedocument.oleObject"/>
  <Default Extension="jpeg" ContentType="image/jpeg"/>
  <Default Extension="vml" ContentType="application/vnd.openxmlformats-officedocument.vmlDrawing"/>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embeddings/Microsoft___8.bin" ContentType="application/vnd.openxmlformats-officedocument.oleObject"/>
  <Override PartName="/ppt/notesSlides/notesSlide9.xml" ContentType="application/vnd.openxmlformats-officedocument.presentationml.notesSlide+xml"/>
  <Override PartName="/ppt/embeddings/Microsoft___39.bin" ContentType="application/vnd.openxmlformats-officedocument.oleObject"/>
  <Override PartName="/ppt/embeddings/Microsoft___58.bin" ContentType="application/vnd.openxmlformats-officedocument.oleObject"/>
  <Override PartName="/ppt/embeddings/Microsoft___25.bin" ContentType="application/vnd.openxmlformats-officedocument.oleObject"/>
  <Override PartName="/ppt/embeddings/Microsoft___44.bin" ContentType="application/vnd.openxmlformats-officedocument.oleObject"/>
  <Override PartName="/ppt/notesSlides/notesSlide11.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embeddings/Microsoft___1.bin" ContentType="application/vnd.openxmlformats-officedocument.oleObject"/>
  <Override PartName="/ppt/embeddings/Microsoft___13.bin" ContentType="application/vnd.openxmlformats-officedocument.oleObject"/>
  <Override PartName="/ppt/embeddings/Microsoft___32.bin" ContentType="application/vnd.openxmlformats-officedocument.oleObject"/>
  <Override PartName="/ppt/embeddings/Microsoft___51.bin" ContentType="application/vnd.openxmlformats-officedocument.oleObject"/>
  <Override PartName="/ppt/embeddings/Microsoft___48.bin" ContentType="application/vnd.openxmlformats-officedocument.oleObject"/>
  <Override PartName="/ppt/notesSlides/notesSlide15.xml" ContentType="application/vnd.openxmlformats-officedocument.presentationml.notesSlide+xml"/>
  <Override PartName="/ppt/embeddings/Microsoft___29.bin" ContentType="application/vnd.openxmlformats-officedocument.oleObject"/>
  <Override PartName="/ppt/notesSlides/notesSlide4.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theme/theme3.xml" ContentType="application/vnd.openxmlformats-officedocument.theme+xml"/>
  <Override PartName="/ppt/embeddings/Microsoft___5.bin" ContentType="application/vnd.openxmlformats-officedocument.oleObject"/>
  <Override PartName="/ppt/embeddings/Microsoft___17.bin" ContentType="application/vnd.openxmlformats-officedocument.oleObject"/>
  <Override PartName="/ppt/embeddings/Microsoft___36.bin" ContentType="application/vnd.openxmlformats-officedocument.oleObject"/>
  <Override PartName="/ppt/embeddings/Microsoft___55.bin" ContentType="application/vnd.openxmlformats-officedocument.oleObject"/>
  <Override PartName="/ppt/embeddings/Microsoft___22.bin" ContentType="application/vnd.openxmlformats-officedocument.oleObject"/>
  <Override PartName="/ppt/embeddings/Microsoft___41.bin" ContentType="application/vnd.openxmlformats-officedocument.oleObject"/>
  <Override PartName="/ppt/embeddings/Microsoft___60.bin" ContentType="application/vnd.openxmlformats-officedocument.oleObject"/>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embeddings/Microsoft___9.bin" ContentType="application/vnd.openxmlformats-officedocument.oleObject"/>
  <Override PartName="/ppt/notesSlides/notesSlide10.xml" ContentType="application/vnd.openxmlformats-officedocument.presentationml.notesSlide+xml"/>
  <Override PartName="/ppt/slideLayouts/slideLayout7.xml" ContentType="application/vnd.openxmlformats-officedocument.presentationml.slideLayout+xml"/>
  <Override PartName="/docProps/app.xml" ContentType="application/vnd.openxmlformats-officedocument.extended-properties+xml"/>
  <Override PartName="/ppt/viewProps.xml" ContentType="application/vnd.openxmlformats-officedocument.presentationml.viewProps+xml"/>
  <Override PartName="/ppt/embeddings/Microsoft___59.bin" ContentType="application/vnd.openxmlformats-officedocument.oleObject"/>
  <Override PartName="/ppt/embeddings/Microsoft___10.bin" ContentType="application/vnd.openxmlformats-officedocument.oleObject"/>
  <Override PartName="/ppt/notesMasters/notesMaster1.xml" ContentType="application/vnd.openxmlformats-officedocument.presentationml.notesMaster+xml"/>
  <Override PartName="/ppt/embeddings/Microsoft___26.bin" ContentType="application/vnd.openxmlformats-officedocument.oleObject"/>
  <Override PartName="/ppt/embeddings/Microsoft___45.bin" ContentType="application/vnd.openxmlformats-officedocument.oleObject"/>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embeddings/Microsoft___50.bin" ContentType="application/vnd.openxmlformats-officedocument.oleObject"/>
  <Override PartName="/ppt/slides/slide2.xml" ContentType="application/vnd.openxmlformats-officedocument.presentationml.slide+xml"/>
  <Override PartName="/ppt/embeddings/Microsoft___2.bin" ContentType="application/vnd.openxmlformats-officedocument.oleObject"/>
  <Override PartName="/ppt/embeddings/Microsoft___14.bin" ContentType="application/vnd.openxmlformats-officedocument.oleObject"/>
  <Override PartName="/ppt/embeddings/Microsoft___33.bin" ContentType="application/vnd.openxmlformats-officedocument.oleObject"/>
  <Override PartName="/ppt/embeddings/Microsoft___52.bin" ContentType="application/vnd.openxmlformats-officedocument.oleObject"/>
  <Override PartName="/ppt/embeddings/Microsoft___49.bin" ContentType="application/vnd.openxmlformats-officedocument.oleObject"/>
  <Override PartName="/ppt/notesSlides/notesSlide5.xml" ContentType="application/vnd.openxmlformats-officedocument.presentationml.notesSlide+xml"/>
  <Default Extension="pict" ContentType="image/pict"/>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embeddings/Microsoft___6.bin" ContentType="application/vnd.openxmlformats-officedocument.oleObject"/>
  <Override PartName="/ppt/embeddings/Microsoft___18.bin" ContentType="application/vnd.openxmlformats-officedocument.oleObject"/>
  <Override PartName="/ppt/embeddings/Microsoft___37.bin" ContentType="application/vnd.openxmlformats-officedocument.oleObject"/>
  <Override PartName="/ppt/embeddings/Microsoft___56.bin" ContentType="application/vnd.openxmlformats-officedocument.oleObject"/>
  <Override PartName="/ppt/embeddings/Microsoft___23.bin" ContentType="application/vnd.openxmlformats-officedocument.oleObject"/>
  <Override PartName="/ppt/embeddings/Microsoft___42.bin" ContentType="application/vnd.openxmlformats-officedocument.oleObject"/>
  <Default Extension="png" ContentType="image/png"/>
  <Override PartName="/ppt/embeddings/Microsoft___61.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aveSubsetFonts="1" autoCompressPictures="0">
  <p:sldMasterIdLst>
    <p:sldMasterId id="2147483798" r:id="rId1"/>
  </p:sldMasterIdLst>
  <p:notesMasterIdLst>
    <p:notesMasterId r:id="rId20"/>
  </p:notesMasterIdLst>
  <p:handoutMasterIdLst>
    <p:handoutMasterId r:id="rId21"/>
  </p:handoutMasterIdLst>
  <p:sldIdLst>
    <p:sldId id="256" r:id="rId2"/>
    <p:sldId id="273" r:id="rId3"/>
    <p:sldId id="257" r:id="rId4"/>
    <p:sldId id="271" r:id="rId5"/>
    <p:sldId id="272" r:id="rId6"/>
    <p:sldId id="274" r:id="rId7"/>
    <p:sldId id="260" r:id="rId8"/>
    <p:sldId id="275" r:id="rId9"/>
    <p:sldId id="276" r:id="rId10"/>
    <p:sldId id="278" r:id="rId11"/>
    <p:sldId id="279" r:id="rId12"/>
    <p:sldId id="264" r:id="rId13"/>
    <p:sldId id="261" r:id="rId14"/>
    <p:sldId id="283" r:id="rId15"/>
    <p:sldId id="266" r:id="rId16"/>
    <p:sldId id="286" r:id="rId17"/>
    <p:sldId id="287" r:id="rId18"/>
    <p:sldId id="284" r:id="rId1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clrMode="bw"/>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3397" autoAdjust="0"/>
    <p:restoredTop sz="84491" autoAdjust="0"/>
  </p:normalViewPr>
  <p:slideViewPr>
    <p:cSldViewPr snapToGrid="0" snapToObjects="1">
      <p:cViewPr>
        <p:scale>
          <a:sx n="75" d="100"/>
          <a:sy n="75" d="100"/>
        </p:scale>
        <p:origin x="-1400" y="-4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ict"/><Relationship Id="rId2" Type="http://schemas.openxmlformats.org/officeDocument/2006/relationships/image" Target="../media/image3.pict"/></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pict"/></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pict"/></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pict"/></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pict"/><Relationship Id="rId4" Type="http://schemas.openxmlformats.org/officeDocument/2006/relationships/image" Target="../media/image57.pict"/><Relationship Id="rId5" Type="http://schemas.openxmlformats.org/officeDocument/2006/relationships/image" Target="../media/image58.pict"/><Relationship Id="rId6" Type="http://schemas.openxmlformats.org/officeDocument/2006/relationships/image" Target="../media/image59.pict"/><Relationship Id="rId7" Type="http://schemas.openxmlformats.org/officeDocument/2006/relationships/image" Target="../media/image60.pict"/><Relationship Id="rId1" Type="http://schemas.openxmlformats.org/officeDocument/2006/relationships/image" Target="../media/image55.pict"/><Relationship Id="rId2" Type="http://schemas.openxmlformats.org/officeDocument/2006/relationships/image" Target="../media/image11.pict"/></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pict"/><Relationship Id="rId2" Type="http://schemas.openxmlformats.org/officeDocument/2006/relationships/image" Target="../media/image62.pict"/><Relationship Id="rId3" Type="http://schemas.openxmlformats.org/officeDocument/2006/relationships/image" Target="../media/image63.pict"/></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pict"/></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ict"/><Relationship Id="rId4" Type="http://schemas.openxmlformats.org/officeDocument/2006/relationships/image" Target="../media/image8.pict"/><Relationship Id="rId5" Type="http://schemas.openxmlformats.org/officeDocument/2006/relationships/image" Target="../media/image9.pict"/><Relationship Id="rId6" Type="http://schemas.openxmlformats.org/officeDocument/2006/relationships/image" Target="../media/image10.pict"/><Relationship Id="rId1" Type="http://schemas.openxmlformats.org/officeDocument/2006/relationships/image" Target="../media/image5.pict"/><Relationship Id="rId2" Type="http://schemas.openxmlformats.org/officeDocument/2006/relationships/image" Target="../media/image6.pict"/></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pict"/><Relationship Id="rId4" Type="http://schemas.openxmlformats.org/officeDocument/2006/relationships/image" Target="../media/image3.pict"/><Relationship Id="rId5" Type="http://schemas.openxmlformats.org/officeDocument/2006/relationships/image" Target="../media/image13.pict"/><Relationship Id="rId6" Type="http://schemas.openxmlformats.org/officeDocument/2006/relationships/image" Target="../media/image14.pict"/><Relationship Id="rId1" Type="http://schemas.openxmlformats.org/officeDocument/2006/relationships/image" Target="../media/image11.pict"/><Relationship Id="rId2" Type="http://schemas.openxmlformats.org/officeDocument/2006/relationships/image" Target="../media/image12.pict"/></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pict"/><Relationship Id="rId4" Type="http://schemas.openxmlformats.org/officeDocument/2006/relationships/image" Target="../media/image17.pict"/><Relationship Id="rId5" Type="http://schemas.openxmlformats.org/officeDocument/2006/relationships/image" Target="../media/image18.pict"/><Relationship Id="rId6" Type="http://schemas.openxmlformats.org/officeDocument/2006/relationships/image" Target="../media/image19.pict"/><Relationship Id="rId7" Type="http://schemas.openxmlformats.org/officeDocument/2006/relationships/image" Target="../media/image20.pict"/><Relationship Id="rId8" Type="http://schemas.openxmlformats.org/officeDocument/2006/relationships/image" Target="../media/image21.pict"/><Relationship Id="rId1" Type="http://schemas.openxmlformats.org/officeDocument/2006/relationships/image" Target="../media/image15.pict"/><Relationship Id="rId2" Type="http://schemas.openxmlformats.org/officeDocument/2006/relationships/image" Target="../media/image10.pict"/></Relationships>
</file>

<file path=ppt/drawings/_rels/vmlDrawing5.vml.rels><?xml version="1.0" encoding="UTF-8" standalone="yes"?>
<Relationships xmlns="http://schemas.openxmlformats.org/package/2006/relationships"><Relationship Id="rId11" Type="http://schemas.openxmlformats.org/officeDocument/2006/relationships/image" Target="../media/image34.pict"/><Relationship Id="rId12" Type="http://schemas.openxmlformats.org/officeDocument/2006/relationships/image" Target="../media/image35.pict"/><Relationship Id="rId1" Type="http://schemas.openxmlformats.org/officeDocument/2006/relationships/image" Target="../media/image24.pict"/><Relationship Id="rId2" Type="http://schemas.openxmlformats.org/officeDocument/2006/relationships/image" Target="../media/image25.pict"/><Relationship Id="rId3" Type="http://schemas.openxmlformats.org/officeDocument/2006/relationships/image" Target="../media/image26.pict"/><Relationship Id="rId4" Type="http://schemas.openxmlformats.org/officeDocument/2006/relationships/image" Target="../media/image27.pict"/><Relationship Id="rId5" Type="http://schemas.openxmlformats.org/officeDocument/2006/relationships/image" Target="../media/image28.pict"/><Relationship Id="rId6" Type="http://schemas.openxmlformats.org/officeDocument/2006/relationships/image" Target="../media/image29.pict"/><Relationship Id="rId7" Type="http://schemas.openxmlformats.org/officeDocument/2006/relationships/image" Target="../media/image30.pict"/><Relationship Id="rId8" Type="http://schemas.openxmlformats.org/officeDocument/2006/relationships/image" Target="../media/image31.pict"/><Relationship Id="rId9" Type="http://schemas.openxmlformats.org/officeDocument/2006/relationships/image" Target="../media/image32.pict"/><Relationship Id="rId10" Type="http://schemas.openxmlformats.org/officeDocument/2006/relationships/image" Target="../media/image33.pict"/></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pict"/></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ict"/><Relationship Id="rId4" Type="http://schemas.openxmlformats.org/officeDocument/2006/relationships/image" Target="../media/image42.pict"/><Relationship Id="rId1" Type="http://schemas.openxmlformats.org/officeDocument/2006/relationships/image" Target="../media/image39.pict"/><Relationship Id="rId2" Type="http://schemas.openxmlformats.org/officeDocument/2006/relationships/image" Target="../media/image40.pict"/></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pict"/><Relationship Id="rId2" Type="http://schemas.openxmlformats.org/officeDocument/2006/relationships/image" Target="../media/image47.pict"/><Relationship Id="rId3" Type="http://schemas.openxmlformats.org/officeDocument/2006/relationships/image" Target="../media/image16.pict"/></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pict"/><Relationship Id="rId2" Type="http://schemas.openxmlformats.org/officeDocument/2006/relationships/image" Target="../media/image49.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64E239-0629-6741-AC60-2E1F12F15B2A}" type="datetimeFigureOut">
              <a:rPr lang="ja-JP" altLang="en-US" smtClean="0"/>
              <a:pPr/>
              <a:t>10.11.18</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DCAE47-AE1A-0B49-A76F-793FD3363D85}"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BCF02-4EB1-BC43-98BE-FCEE45C7C758}" type="datetimeFigureOut">
              <a:rPr lang="ja-JP" altLang="en-US" smtClean="0"/>
              <a:pPr/>
              <a:t>10.11.18</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B31A8-F474-4449-96F3-D447733EBAB2}"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0</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kern="1200" dirty="0" smtClean="0">
                <a:solidFill>
                  <a:schemeClr val="tx1"/>
                </a:solidFill>
                <a:latin typeface="+mn-lt"/>
                <a:ea typeface="+mn-ea"/>
                <a:cs typeface="+mn-cs"/>
              </a:rPr>
              <a:t>複雑な計算数値</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Steps2</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回実行されるのは、アルゴリズムから明確です、その都度優位の</a:t>
            </a:r>
            <a:r>
              <a:rPr kumimoji="1" lang="en-US" altLang="ja-JP" sz="1200" kern="1200" dirty="0" smtClean="0">
                <a:solidFill>
                  <a:schemeClr val="tx1"/>
                </a:solidFill>
                <a:latin typeface="+mn-lt"/>
                <a:ea typeface="+mn-ea"/>
                <a:cs typeface="+mn-cs"/>
              </a:rPr>
              <a:t>(N-1)</a:t>
            </a:r>
            <a:r>
              <a:rPr kumimoji="1" lang="ja-JP" altLang="en-US" sz="1200" kern="1200" dirty="0" smtClean="0">
                <a:solidFill>
                  <a:schemeClr val="tx1"/>
                </a:solidFill>
                <a:latin typeface="+mn-lt"/>
                <a:ea typeface="+mn-ea"/>
                <a:cs typeface="+mn-cs"/>
              </a:rPr>
              <a:t>解を比較して。適切な簿記を使用することによって、手順をより速くすることができますが、この手順は</a:t>
            </a:r>
            <a:r>
              <a:rPr kumimoji="1" lang="en-US" altLang="ja-JP" sz="1200" kern="1200" dirty="0" smtClean="0">
                <a:solidFill>
                  <a:schemeClr val="tx1"/>
                </a:solidFill>
                <a:latin typeface="+mn-lt"/>
                <a:ea typeface="+mn-ea"/>
                <a:cs typeface="+mn-cs"/>
              </a:rPr>
              <a:t>O(MN2)</a:t>
            </a:r>
            <a:r>
              <a:rPr kumimoji="1" lang="ja-JP" altLang="en-US" sz="1200" kern="1200" dirty="0" smtClean="0">
                <a:solidFill>
                  <a:schemeClr val="tx1"/>
                </a:solidFill>
                <a:latin typeface="+mn-lt"/>
                <a:ea typeface="+mn-ea"/>
                <a:cs typeface="+mn-cs"/>
              </a:rPr>
              <a:t>比較を必要とします。以来、最大</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ランクがあるかもしれません、と</a:t>
            </a:r>
            <a:r>
              <a:rPr kumimoji="1" lang="en-US" altLang="ja-JP" sz="1200" kern="1200" dirty="0" smtClean="0">
                <a:solidFill>
                  <a:schemeClr val="tx1"/>
                </a:solidFill>
                <a:latin typeface="+mn-lt"/>
                <a:ea typeface="+mn-ea"/>
                <a:cs typeface="+mn-cs"/>
              </a:rPr>
              <a:t>Step4</a:t>
            </a:r>
            <a:r>
              <a:rPr kumimoji="1" lang="ja-JP" altLang="en-US" sz="1200" kern="1200" dirty="0" smtClean="0">
                <a:solidFill>
                  <a:schemeClr val="tx1"/>
                </a:solidFill>
                <a:latin typeface="+mn-lt"/>
                <a:ea typeface="+mn-ea"/>
                <a:cs typeface="+mn-cs"/>
              </a:rPr>
              <a:t>のソーティング手順、</a:t>
            </a:r>
            <a:r>
              <a:rPr kumimoji="1" lang="en-US" altLang="ja-JP" sz="1200" kern="1200" dirty="0" smtClean="0">
                <a:solidFill>
                  <a:schemeClr val="tx1"/>
                </a:solidFill>
                <a:latin typeface="+mn-lt"/>
                <a:ea typeface="+mn-ea"/>
                <a:cs typeface="+mn-cs"/>
              </a:rPr>
              <a:t>Step5</a:t>
            </a:r>
            <a:r>
              <a:rPr kumimoji="1" lang="ja-JP" altLang="en-US" sz="1200" kern="1200" dirty="0" smtClean="0">
                <a:solidFill>
                  <a:schemeClr val="tx1"/>
                </a:solidFill>
                <a:latin typeface="+mn-lt"/>
                <a:ea typeface="+mn-ea"/>
                <a:cs typeface="+mn-cs"/>
              </a:rPr>
              <a:t>でのニッチカウント計算、および共有されたフィットネス値のスケーリングは</a:t>
            </a:r>
            <a:r>
              <a:rPr kumimoji="1" lang="en-US" altLang="ja-JP" sz="1200" kern="1200" dirty="0" smtClean="0">
                <a:solidFill>
                  <a:schemeClr val="tx1"/>
                </a:solidFill>
                <a:latin typeface="+mn-lt"/>
                <a:ea typeface="+mn-ea"/>
                <a:cs typeface="+mn-cs"/>
              </a:rPr>
              <a:t>O(N2)</a:t>
            </a:r>
            <a:r>
              <a:rPr kumimoji="1" lang="ja-JP" altLang="en-US" sz="1200" kern="1200" dirty="0" smtClean="0">
                <a:solidFill>
                  <a:schemeClr val="tx1"/>
                </a:solidFill>
                <a:latin typeface="+mn-lt"/>
                <a:ea typeface="+mn-ea"/>
                <a:cs typeface="+mn-cs"/>
              </a:rPr>
              <a:t>計算よりひどく必要としないでしょう。したがって、</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の総合的な複雑さは</a:t>
            </a:r>
            <a:r>
              <a:rPr kumimoji="1" lang="en-US" altLang="ja-JP" sz="1200" kern="1200" dirty="0" smtClean="0">
                <a:solidFill>
                  <a:schemeClr val="tx1"/>
                </a:solidFill>
                <a:latin typeface="+mn-lt"/>
                <a:ea typeface="+mn-ea"/>
                <a:cs typeface="+mn-cs"/>
              </a:rPr>
              <a:t>O(MN2)</a:t>
            </a:r>
            <a:r>
              <a:rPr kumimoji="1" lang="ja-JP" altLang="en-US" sz="1200" kern="1200" dirty="0" smtClean="0">
                <a:solidFill>
                  <a:schemeClr val="tx1"/>
                </a:solidFill>
                <a:latin typeface="+mn-lt"/>
                <a:ea typeface="+mn-ea"/>
                <a:cs typeface="+mn-cs"/>
              </a:rPr>
              <a:t>です。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11</a:t>
            </a:fld>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kern="1200" dirty="0" smtClean="0">
                <a:solidFill>
                  <a:schemeClr val="tx1"/>
                </a:solidFill>
                <a:latin typeface="+mn-lt"/>
                <a:ea typeface="+mn-ea"/>
                <a:cs typeface="+mn-cs"/>
              </a:rPr>
              <a:t>メリット</a:t>
            </a:r>
            <a:endParaRPr kumimoji="1" lang="en-US" altLang="ja-JP"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フィットネス割当方式は</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で簡単です。以来、客観的なスペースで</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を実行して、容易に他の最適化問題に</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を適用できます、結合最適化問題などのように。パレート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最適解の普及が客観的なスペースで必要であるなら、</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は適当な選択です。</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デメリット　</a:t>
            </a:r>
          </a:p>
          <a:p>
            <a:r>
              <a:rPr kumimoji="1" lang="ja-JP" altLang="en-US" sz="1200" kern="1200" dirty="0" smtClean="0">
                <a:solidFill>
                  <a:schemeClr val="tx1"/>
                </a:solidFill>
                <a:latin typeface="+mn-lt"/>
                <a:ea typeface="+mn-ea"/>
                <a:cs typeface="+mn-cs"/>
              </a:rPr>
              <a:t>優位の概念はフィットネスに割り当てるのに使用されていますが、 特定の非支配された面のすべての解</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最初のものを除いた</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は，フィットネスを同じように割り当てる必要はありません。これは検索領域でのいくつかの解に向かって不必要な先入観を取り入れるかもしれません。特に，このアルゴリズムはパレート最適面の形と、そして、検索スペースの解決策の密度に、敏感であるかもしれません。</a:t>
            </a:r>
            <a:r>
              <a:rPr kumimoji="1" lang="en-US" altLang="ja-JP" sz="1200" kern="1200" dirty="0" smtClean="0">
                <a:solidFill>
                  <a:schemeClr val="tx1"/>
                </a:solidFill>
                <a:latin typeface="+mn-lt"/>
                <a:ea typeface="+mn-ea"/>
                <a:cs typeface="+mn-cs"/>
              </a:rPr>
              <a:t>shared</a:t>
            </a:r>
            <a:r>
              <a:rPr kumimoji="1" lang="ja-JP" altLang="en-US" sz="1200" kern="1200" dirty="0" smtClean="0">
                <a:solidFill>
                  <a:schemeClr val="tx1"/>
                </a:solidFill>
                <a:latin typeface="+mn-lt"/>
                <a:ea typeface="+mn-ea"/>
                <a:cs typeface="+mn-cs"/>
              </a:rPr>
              <a:t>フィットネス計算手順は、より貧しいランクにおける解には、より良いランクにおけるあらゆる解より悪いスケーリングされたフィットネス</a:t>
            </a:r>
            <a:r>
              <a:rPr kumimoji="1" lang="en-US" altLang="ja-JP" sz="1200" kern="1200" dirty="0" smtClean="0">
                <a:solidFill>
                  <a:schemeClr val="tx1"/>
                </a:solidFill>
                <a:latin typeface="+mn-lt"/>
                <a:ea typeface="+mn-ea"/>
                <a:cs typeface="+mn-cs"/>
              </a:rPr>
              <a:t>F‘</a:t>
            </a:r>
            <a:r>
              <a:rPr kumimoji="1" lang="ja-JP" altLang="en-US" sz="1200" kern="1200" dirty="0" smtClean="0">
                <a:solidFill>
                  <a:schemeClr val="tx1"/>
                </a:solidFill>
                <a:latin typeface="+mn-lt"/>
                <a:ea typeface="+mn-ea"/>
                <a:cs typeface="+mn-cs"/>
              </a:rPr>
              <a:t>がいつもあるのを確実にしません。特により良いランクがある多くの混雑している解決策が存在しているなら、これは起こるかもしれません。これらの解のためのニッチカウントは大きいでしょう、そして、結果として起こる共有されたフィットネスは小さいかもしれません。これが起こるなら、適切な淘汰圧は、より良いランクにおけるすべての解決策に存在しないかもしれません、その結果、パレート最適面で遅い収束か良い広がりを見つけることができないことになります。</a:t>
            </a:r>
            <a:r>
              <a:rPr kumimoji="1" lang="en-US" altLang="ja-JP" sz="1200" kern="1200" dirty="0" smtClean="0">
                <a:solidFill>
                  <a:schemeClr val="tx1"/>
                </a:solidFill>
                <a:latin typeface="+mn-lt"/>
                <a:ea typeface="+mn-ea"/>
                <a:cs typeface="+mn-cs"/>
              </a:rPr>
              <a:t>NSGA</a:t>
            </a:r>
            <a:r>
              <a:rPr kumimoji="1" lang="ja-JP" altLang="en-US" sz="1200" kern="1200" dirty="0" smtClean="0">
                <a:solidFill>
                  <a:schemeClr val="tx1"/>
                </a:solidFill>
                <a:latin typeface="+mn-lt"/>
                <a:ea typeface="+mn-ea"/>
                <a:cs typeface="+mn-cs"/>
              </a:rPr>
              <a:t>では、この問題は、フィットネスに良い面の価値を割り当てることによって、避けられます。それぞれ良い面の解は高い</a:t>
            </a:r>
            <a:r>
              <a:rPr kumimoji="1" lang="en-US" altLang="ja-JP" sz="1200" kern="1200" dirty="0" smtClean="0">
                <a:solidFill>
                  <a:schemeClr val="tx1"/>
                </a:solidFill>
                <a:latin typeface="+mn-lt"/>
                <a:ea typeface="+mn-ea"/>
                <a:cs typeface="+mn-cs"/>
              </a:rPr>
              <a:t>Shared fitness</a:t>
            </a:r>
            <a:r>
              <a:rPr kumimoji="1" lang="ja-JP" altLang="en-US" sz="1200" kern="1200" dirty="0" smtClean="0">
                <a:solidFill>
                  <a:schemeClr val="tx1"/>
                </a:solidFill>
                <a:latin typeface="+mn-lt"/>
                <a:ea typeface="+mn-ea"/>
                <a:cs typeface="+mn-cs"/>
              </a:rPr>
              <a:t>が振り分けられる。</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多様性を維持するのにニッチカウントを使用する他の</a:t>
            </a:r>
            <a:r>
              <a:rPr kumimoji="1" lang="en-US" altLang="ja-JP" sz="1200" kern="1200" dirty="0" err="1" smtClean="0">
                <a:solidFill>
                  <a:schemeClr val="tx1"/>
                </a:solidFill>
                <a:latin typeface="+mn-lt"/>
                <a:ea typeface="+mn-ea"/>
                <a:cs typeface="+mn-cs"/>
              </a:rPr>
              <a:t>GAs</a:t>
            </a:r>
            <a:r>
              <a:rPr kumimoji="1" lang="ja-JP" altLang="en-US" sz="1200" kern="1200" dirty="0" smtClean="0">
                <a:solidFill>
                  <a:schemeClr val="tx1"/>
                </a:solidFill>
                <a:latin typeface="+mn-lt"/>
                <a:ea typeface="+mn-ea"/>
                <a:cs typeface="+mn-cs"/>
              </a:rPr>
              <a:t>のように、</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パラメタは、修理する必要があります。しかしながら、</a:t>
            </a:r>
            <a:r>
              <a:rPr kumimoji="1" lang="en-US" altLang="ja-JP" sz="1200" kern="1200" dirty="0" err="1" smtClean="0">
                <a:solidFill>
                  <a:schemeClr val="tx1"/>
                </a:solidFill>
                <a:latin typeface="+mn-lt"/>
                <a:ea typeface="+mn-ea"/>
                <a:cs typeface="+mn-cs"/>
              </a:rPr>
              <a:t>MOGAs</a:t>
            </a:r>
            <a:r>
              <a:rPr kumimoji="1" lang="ja-JP" altLang="en-US" sz="1200" kern="1200" dirty="0" smtClean="0">
                <a:solidFill>
                  <a:schemeClr val="tx1"/>
                </a:solidFill>
                <a:latin typeface="+mn-lt"/>
                <a:ea typeface="+mn-ea"/>
                <a:cs typeface="+mn-cs"/>
              </a:rPr>
              <a:t>の開発者はパラメタをあらかじめ</a:t>
            </a:r>
            <a:r>
              <a:rPr kumimoji="1" lang="en-US" altLang="ja-JP" sz="1200" kern="1200" dirty="0" smtClean="0">
                <a:solidFill>
                  <a:schemeClr val="tx1"/>
                </a:solidFill>
                <a:latin typeface="+mn-lt"/>
                <a:ea typeface="+mn-ea"/>
                <a:cs typeface="+mn-cs"/>
              </a:rPr>
              <a:t>fixing</a:t>
            </a:r>
            <a:r>
              <a:rPr kumimoji="1" lang="ja-JP" altLang="en-US" sz="1200" kern="1200" dirty="0" smtClean="0">
                <a:solidFill>
                  <a:schemeClr val="tx1"/>
                </a:solidFill>
                <a:latin typeface="+mn-lt"/>
                <a:ea typeface="+mn-ea"/>
                <a:cs typeface="+mn-cs"/>
              </a:rPr>
              <a:t>する必要のない</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の動的更新を勧めました。私たちは後の小区分でこの手順について説明するつもりです。</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12</a:t>
            </a:fld>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latin typeface="+mn-lt"/>
                <a:ea typeface="+mn-ea"/>
                <a:cs typeface="+mn-cs"/>
              </a:rPr>
              <a:t>私たちは従来と同様固定</a:t>
            </a:r>
            <a:r>
              <a:rPr kumimoji="1" lang="en-US" altLang="ja-JP" sz="1200" kern="1200" dirty="0" err="1" smtClean="0">
                <a:solidFill>
                  <a:schemeClr val="tx1"/>
                </a:solidFill>
                <a:latin typeface="+mn-lt"/>
                <a:ea typeface="+mn-ea"/>
                <a:cs typeface="+mn-cs"/>
              </a:rPr>
              <a:t>σ</a:t>
            </a:r>
            <a:r>
              <a:rPr kumimoji="1" lang="en-US" altLang="ja-JP" sz="1200" kern="1200" dirty="0" smtClean="0">
                <a:solidFill>
                  <a:schemeClr val="tx1"/>
                </a:solidFill>
                <a:latin typeface="+mn-lt"/>
                <a:ea typeface="+mn-ea"/>
                <a:cs typeface="+mn-cs"/>
              </a:rPr>
              <a:t>=0.158</a:t>
            </a:r>
            <a:r>
              <a:rPr kumimoji="1" lang="ja-JP" altLang="en-US" sz="1200" kern="1200" dirty="0" smtClean="0">
                <a:solidFill>
                  <a:schemeClr val="tx1"/>
                </a:solidFill>
                <a:latin typeface="+mn-lt"/>
                <a:ea typeface="+mn-ea"/>
                <a:cs typeface="+mn-cs"/>
              </a:rPr>
              <a:t>と他のパラメタ設定 </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個体数</a:t>
            </a:r>
            <a:r>
              <a:rPr kumimoji="1" lang="en-US" altLang="ja-JP" sz="1200" kern="1200" dirty="0" smtClean="0">
                <a:solidFill>
                  <a:schemeClr val="tx1"/>
                </a:solidFill>
                <a:latin typeface="+mn-lt"/>
                <a:ea typeface="+mn-ea"/>
                <a:cs typeface="+mn-cs"/>
              </a:rPr>
              <a:t>40</a:t>
            </a:r>
            <a:r>
              <a:rPr kumimoji="1" lang="ja-JP" altLang="en-US" sz="1200" kern="1200" dirty="0" smtClean="0">
                <a:solidFill>
                  <a:schemeClr val="tx1"/>
                </a:solidFill>
                <a:latin typeface="+mn-lt"/>
                <a:ea typeface="+mn-ea"/>
                <a:cs typeface="+mn-cs"/>
              </a:rPr>
              <a:t>、交叉率</a:t>
            </a:r>
            <a:r>
              <a:rPr kumimoji="1" lang="en-US" altLang="ja-JP" sz="1200" kern="1200" dirty="0" smtClean="0">
                <a:solidFill>
                  <a:schemeClr val="tx1"/>
                </a:solidFill>
                <a:latin typeface="+mn-lt"/>
                <a:ea typeface="+mn-ea"/>
                <a:cs typeface="+mn-cs"/>
              </a:rPr>
              <a:t>0.9</a:t>
            </a:r>
            <a:r>
              <a:rPr kumimoji="1" lang="ja-JP" altLang="en-US" sz="1200" kern="1200" dirty="0" smtClean="0">
                <a:solidFill>
                  <a:schemeClr val="tx1"/>
                </a:solidFill>
                <a:latin typeface="+mn-lt"/>
                <a:ea typeface="+mn-ea"/>
                <a:cs typeface="+mn-cs"/>
              </a:rPr>
              <a:t>、および</a:t>
            </a:r>
            <a:r>
              <a:rPr kumimoji="1" lang="en-US" altLang="ja-JP" sz="1200" kern="1200" dirty="0" smtClean="0">
                <a:solidFill>
                  <a:schemeClr val="tx1"/>
                </a:solidFill>
                <a:latin typeface="+mn-lt"/>
                <a:ea typeface="+mn-ea"/>
                <a:cs typeface="+mn-cs"/>
              </a:rPr>
              <a:t>(24+26)</a:t>
            </a:r>
            <a:r>
              <a:rPr kumimoji="1" lang="ja-JP" altLang="en-US" sz="1200" kern="1200" dirty="0" smtClean="0">
                <a:solidFill>
                  <a:schemeClr val="tx1"/>
                </a:solidFill>
                <a:latin typeface="+mn-lt"/>
                <a:ea typeface="+mn-ea"/>
                <a:cs typeface="+mn-cs"/>
              </a:rPr>
              <a:t>か</a:t>
            </a:r>
            <a:r>
              <a:rPr kumimoji="1" lang="en-US" altLang="ja-JP" sz="1200" kern="1200" dirty="0" smtClean="0">
                <a:solidFill>
                  <a:schemeClr val="tx1"/>
                </a:solidFill>
                <a:latin typeface="+mn-lt"/>
                <a:ea typeface="+mn-ea"/>
                <a:cs typeface="+mn-cs"/>
              </a:rPr>
              <a:t>50</a:t>
            </a:r>
            <a:r>
              <a:rPr kumimoji="1" lang="ja-JP" altLang="en-US" sz="1200" kern="1200" dirty="0" smtClean="0">
                <a:solidFill>
                  <a:schemeClr val="tx1"/>
                </a:solidFill>
                <a:latin typeface="+mn-lt"/>
                <a:ea typeface="+mn-ea"/>
                <a:cs typeface="+mn-cs"/>
              </a:rPr>
              <a:t>ビットの</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進のコード化</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を使う</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目的テスト問題に</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を適用します。変異オペレータのいない</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は、図</a:t>
            </a:r>
            <a:r>
              <a:rPr kumimoji="1" lang="en-US" altLang="ja-JP" sz="1200" kern="1200" dirty="0" smtClean="0">
                <a:solidFill>
                  <a:schemeClr val="tx1"/>
                </a:solidFill>
                <a:latin typeface="+mn-lt"/>
                <a:ea typeface="+mn-ea"/>
                <a:cs typeface="+mn-cs"/>
              </a:rPr>
              <a:t>108</a:t>
            </a:r>
            <a:r>
              <a:rPr kumimoji="1" lang="ja-JP" altLang="en-US" sz="1200" kern="1200" dirty="0" smtClean="0">
                <a:solidFill>
                  <a:schemeClr val="tx1"/>
                </a:solidFill>
                <a:latin typeface="+mn-lt"/>
                <a:ea typeface="+mn-ea"/>
                <a:cs typeface="+mn-cs"/>
              </a:rPr>
              <a:t>に示されているように、良い広がりを見つけることができません。</a:t>
            </a:r>
            <a:r>
              <a:rPr kumimoji="1" lang="en-US" altLang="ja-JP" sz="1200" kern="1200" dirty="0" smtClean="0">
                <a:solidFill>
                  <a:schemeClr val="tx1"/>
                </a:solidFill>
                <a:latin typeface="+mn-lt"/>
                <a:ea typeface="+mn-ea"/>
                <a:cs typeface="+mn-cs"/>
              </a:rPr>
              <a:t>50</a:t>
            </a:r>
            <a:r>
              <a:rPr kumimoji="1" lang="ja-JP" altLang="en-US" sz="1200" kern="1200" dirty="0" smtClean="0">
                <a:solidFill>
                  <a:schemeClr val="tx1"/>
                </a:solidFill>
                <a:latin typeface="+mn-lt"/>
                <a:ea typeface="+mn-ea"/>
                <a:cs typeface="+mn-cs"/>
              </a:rPr>
              <a:t>世代の終わりに、多くの異なったパレート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最適解が見つけられます。 しかしながら、</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が何世代</a:t>
            </a:r>
            <a:r>
              <a:rPr kumimoji="1" lang="en-US" altLang="ja-JP" sz="1200" kern="1200" dirty="0" smtClean="0">
                <a:solidFill>
                  <a:schemeClr val="tx1"/>
                </a:solidFill>
                <a:latin typeface="+mn-lt"/>
                <a:ea typeface="+mn-ea"/>
                <a:cs typeface="+mn-cs"/>
              </a:rPr>
              <a:t>(500</a:t>
            </a:r>
            <a:r>
              <a:rPr kumimoji="1" lang="ja-JP" altLang="en-US" sz="1200" kern="1200" dirty="0" smtClean="0">
                <a:solidFill>
                  <a:schemeClr val="tx1"/>
                </a:solidFill>
                <a:latin typeface="+mn-lt"/>
                <a:ea typeface="+mn-ea"/>
                <a:cs typeface="+mn-cs"/>
              </a:rPr>
              <a:t>世代</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も回したときに、人口はあるパレート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図の</a:t>
            </a:r>
            <a:r>
              <a:rPr kumimoji="1" lang="en-US" altLang="ja-JP" sz="1200" kern="1200" dirty="0" smtClean="0">
                <a:solidFill>
                  <a:schemeClr val="tx1"/>
                </a:solidFill>
                <a:latin typeface="+mn-lt"/>
                <a:ea typeface="+mn-ea"/>
                <a:cs typeface="+mn-cs"/>
              </a:rPr>
              <a:t>‘A’</a:t>
            </a:r>
            <a:r>
              <a:rPr kumimoji="1" lang="ja-JP" altLang="en-US" sz="1200" kern="1200" dirty="0" smtClean="0">
                <a:solidFill>
                  <a:schemeClr val="tx1"/>
                </a:solidFill>
                <a:latin typeface="+mn-lt"/>
                <a:ea typeface="+mn-ea"/>
                <a:cs typeface="+mn-cs"/>
              </a:rPr>
              <a:t>であるとマークされる</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だけに一点に集まります。メカニズム</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変異などの</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を保存するいかなる他の多様性がないとき、</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で採られた</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方法は、パレート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最適解の中で必要な多様性を維持するように思えません。</a:t>
            </a:r>
            <a:endParaRPr kumimoji="1" lang="en-US" altLang="ja-JP"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0.02</a:t>
            </a:r>
            <a:r>
              <a:rPr kumimoji="1" lang="ja-JP" altLang="en-US" sz="1200" kern="1200" dirty="0" smtClean="0">
                <a:solidFill>
                  <a:schemeClr val="tx1"/>
                </a:solidFill>
                <a:latin typeface="+mn-lt"/>
                <a:ea typeface="+mn-ea"/>
                <a:cs typeface="+mn-cs"/>
              </a:rPr>
              <a:t>の変異確率で</a:t>
            </a:r>
            <a:r>
              <a:rPr kumimoji="1" lang="en-US" altLang="ja-JP" sz="1200" kern="1200" dirty="0" smtClean="0">
                <a:solidFill>
                  <a:schemeClr val="tx1"/>
                </a:solidFill>
                <a:latin typeface="+mn-lt"/>
                <a:ea typeface="+mn-ea"/>
                <a:cs typeface="+mn-cs"/>
              </a:rPr>
              <a:t>Min-</a:t>
            </a:r>
            <a:r>
              <a:rPr kumimoji="1" lang="ja-JP" altLang="en-US" sz="1200" kern="1200" dirty="0" smtClean="0">
                <a:solidFill>
                  <a:schemeClr val="tx1"/>
                </a:solidFill>
                <a:latin typeface="+mn-lt"/>
                <a:ea typeface="+mn-ea"/>
                <a:cs typeface="+mn-cs"/>
              </a:rPr>
              <a:t>元の連れ合い的に噛み付かれ変異オペレータに適用されるとき、異なったシナリオは現れます。アルゴリズムは、今、図</a:t>
            </a:r>
            <a:r>
              <a:rPr kumimoji="1" lang="en-US" altLang="ja-JP" sz="1200" kern="1200" dirty="0" smtClean="0">
                <a:solidFill>
                  <a:schemeClr val="tx1"/>
                </a:solidFill>
                <a:latin typeface="+mn-lt"/>
                <a:ea typeface="+mn-ea"/>
                <a:cs typeface="+mn-cs"/>
              </a:rPr>
              <a:t>109</a:t>
            </a:r>
            <a:r>
              <a:rPr kumimoji="1" lang="ja-JP" altLang="en-US" sz="1200" kern="1200" dirty="0" smtClean="0">
                <a:solidFill>
                  <a:schemeClr val="tx1"/>
                </a:solidFill>
                <a:latin typeface="+mn-lt"/>
                <a:ea typeface="+mn-ea"/>
                <a:cs typeface="+mn-cs"/>
              </a:rPr>
              <a:t>に示されているように、前部の近くで、より多くの解決策を見つけることができます。</a:t>
            </a:r>
            <a:r>
              <a:rPr kumimoji="1" lang="en-US" altLang="ja-JP" sz="1200" kern="1200" dirty="0" smtClean="0">
                <a:solidFill>
                  <a:schemeClr val="tx1"/>
                </a:solidFill>
                <a:latin typeface="+mn-lt"/>
                <a:ea typeface="+mn-ea"/>
                <a:cs typeface="+mn-cs"/>
              </a:rPr>
              <a:t>500</a:t>
            </a:r>
            <a:r>
              <a:rPr kumimoji="1" lang="ja-JP" altLang="en-US" sz="1200" kern="1200" dirty="0" smtClean="0">
                <a:solidFill>
                  <a:schemeClr val="tx1"/>
                </a:solidFill>
                <a:latin typeface="+mn-lt"/>
                <a:ea typeface="+mn-ea"/>
                <a:cs typeface="+mn-cs"/>
              </a:rPr>
              <a:t>世代後にさえ、良い普及は変異オペレータの助けを借りて維持されます。同じニッチにあると考えることができる前に、共有パラメタ</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はどんな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つの解決策の間でも最大距離を意味します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表現型か遺伝子型スペースで</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。多目的最適化の文脈では、私たちは私たちがパレート最適の前部に解決策の一様分布を持っているような方法で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パラメタの値を選ぶべきです。</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のように目的関数スペース</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の後をつけているなら、私たちは目的関数スペースのどんな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つの解決策の間のユークリッド距離として距離を計算します。したがって、パレート最適の前部が知られているなら、パレート最適の前部で一様にすべての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解決策を区切って頂きたいと思います。これは図</a:t>
            </a:r>
            <a:r>
              <a:rPr kumimoji="1" lang="en-US" altLang="ja-JP" sz="1200" kern="1200" dirty="0" smtClean="0">
                <a:solidFill>
                  <a:schemeClr val="tx1"/>
                </a:solidFill>
                <a:latin typeface="+mn-lt"/>
                <a:ea typeface="+mn-ea"/>
                <a:cs typeface="+mn-cs"/>
              </a:rPr>
              <a:t>110</a:t>
            </a:r>
            <a:r>
              <a:rPr kumimoji="1" lang="ja-JP" altLang="en-US" sz="1200" kern="1200" dirty="0" smtClean="0">
                <a:solidFill>
                  <a:schemeClr val="tx1"/>
                </a:solidFill>
                <a:latin typeface="+mn-lt"/>
                <a:ea typeface="+mn-ea"/>
                <a:cs typeface="+mn-cs"/>
              </a:rPr>
              <a:t>に表現されます。パレート最適の前部の周辺</a:t>
            </a:r>
            <a:r>
              <a:rPr kumimoji="1" lang="en-US" altLang="ja-JP" sz="1200" kern="1200" dirty="0" smtClean="0">
                <a:solidFill>
                  <a:schemeClr val="tx1"/>
                </a:solidFill>
                <a:latin typeface="+mn-lt"/>
                <a:ea typeface="+mn-ea"/>
                <a:cs typeface="+mn-cs"/>
              </a:rPr>
              <a:t>(L)</a:t>
            </a:r>
            <a:r>
              <a:rPr kumimoji="1" lang="ja-JP" altLang="en-US" sz="1200" kern="1200" dirty="0" smtClean="0">
                <a:solidFill>
                  <a:schemeClr val="tx1"/>
                </a:solidFill>
                <a:latin typeface="+mn-lt"/>
                <a:ea typeface="+mn-ea"/>
                <a:cs typeface="+mn-cs"/>
              </a:rPr>
              <a:t>を知っていて、私たちは、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L/N</a:t>
            </a:r>
            <a:r>
              <a:rPr kumimoji="1" lang="ja-JP" altLang="en-US" sz="1200" kern="1200" dirty="0" smtClean="0">
                <a:solidFill>
                  <a:schemeClr val="tx1"/>
                </a:solidFill>
                <a:latin typeface="+mn-lt"/>
                <a:ea typeface="+mn-ea"/>
                <a:cs typeface="+mn-cs"/>
              </a:rPr>
              <a:t>と等しいと見込むでしょう。このように、各ニッチは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つの解決策を含んでいて、その結果、パレート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最適解の近い一様分布を持つでしょう。しかしながら、上の簡潔な解決法の困難は、パレート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最適領域が先験的に知られていないということです。</a:t>
            </a:r>
            <a:endParaRPr lang="ja-JP" altLang="en-US" dirty="0" smtClean="0"/>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13</a:t>
            </a:fld>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10000"/>
          </a:bodyPr>
          <a:lstStyle/>
          <a:p>
            <a:r>
              <a:rPr kumimoji="1" lang="ja-JP" altLang="en-US" sz="1200" kern="1200" dirty="0" smtClean="0">
                <a:solidFill>
                  <a:schemeClr val="tx1"/>
                </a:solidFill>
                <a:latin typeface="+mn-lt"/>
                <a:ea typeface="+mn-ea"/>
                <a:cs typeface="+mn-cs"/>
              </a:rPr>
              <a:t>同じニッチにあると考えることができる前に、共有パラメタ</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はどんな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つの解の間でも最大距離を意味します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表現型か遺伝子型スペースで</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a:t>
            </a:r>
          </a:p>
          <a:p>
            <a:r>
              <a:rPr kumimoji="1" lang="ja-JP" altLang="en-US" sz="1200" kern="1200" dirty="0" smtClean="0">
                <a:solidFill>
                  <a:schemeClr val="tx1"/>
                </a:solidFill>
                <a:latin typeface="+mn-lt"/>
                <a:ea typeface="+mn-ea"/>
                <a:cs typeface="+mn-cs"/>
              </a:rPr>
              <a:t>多目的最適化の文脈では、私たちは私たちがパレート最適面に解の一様分布を持っているような方法で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パラメタの値を選ぶべきです。</a:t>
            </a:r>
          </a:p>
          <a:p>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のように目的関数スペース</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の後をつけているなら、私たちは目的関数スペースのどんな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つの解決策の間のユークリッド距離として距離を計算します。</a:t>
            </a:r>
          </a:p>
          <a:p>
            <a:r>
              <a:rPr kumimoji="1" lang="ja-JP" altLang="en-US" sz="1200" kern="1200" dirty="0" smtClean="0">
                <a:solidFill>
                  <a:schemeClr val="tx1"/>
                </a:solidFill>
                <a:latin typeface="+mn-lt"/>
                <a:ea typeface="+mn-ea"/>
                <a:cs typeface="+mn-cs"/>
              </a:rPr>
              <a:t>したがって、パレート最適面が分かっているなら、パレート最適面で一様にすべての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人口サイズ</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解を区切って頂きたいと思います。</a:t>
            </a:r>
          </a:p>
          <a:p>
            <a:r>
              <a:rPr kumimoji="1" lang="ja-JP" altLang="en-US" sz="1200" kern="1200" dirty="0" smtClean="0">
                <a:solidFill>
                  <a:schemeClr val="tx1"/>
                </a:solidFill>
                <a:latin typeface="+mn-lt"/>
                <a:ea typeface="+mn-ea"/>
                <a:cs typeface="+mn-cs"/>
              </a:rPr>
              <a:t>これは図</a:t>
            </a:r>
            <a:r>
              <a:rPr kumimoji="1" lang="en-US" altLang="ja-JP" sz="1200" kern="1200" dirty="0" smtClean="0">
                <a:solidFill>
                  <a:schemeClr val="tx1"/>
                </a:solidFill>
                <a:latin typeface="+mn-lt"/>
                <a:ea typeface="+mn-ea"/>
                <a:cs typeface="+mn-cs"/>
              </a:rPr>
              <a:t>110</a:t>
            </a:r>
            <a:r>
              <a:rPr kumimoji="1" lang="ja-JP" altLang="en-US" sz="1200" kern="1200" dirty="0" smtClean="0">
                <a:solidFill>
                  <a:schemeClr val="tx1"/>
                </a:solidFill>
                <a:latin typeface="+mn-lt"/>
                <a:ea typeface="+mn-ea"/>
                <a:cs typeface="+mn-cs"/>
              </a:rPr>
              <a:t>に表現されます。</a:t>
            </a:r>
          </a:p>
          <a:p>
            <a:r>
              <a:rPr kumimoji="1" lang="ja-JP" altLang="en-US" sz="1200" kern="1200" dirty="0" smtClean="0">
                <a:solidFill>
                  <a:schemeClr val="tx1"/>
                </a:solidFill>
                <a:latin typeface="+mn-lt"/>
                <a:ea typeface="+mn-ea"/>
                <a:cs typeface="+mn-cs"/>
              </a:rPr>
              <a:t>パレート最適の前部の周辺</a:t>
            </a:r>
            <a:r>
              <a:rPr kumimoji="1" lang="en-US" altLang="ja-JP" sz="1200" kern="1200" dirty="0" smtClean="0">
                <a:solidFill>
                  <a:schemeClr val="tx1"/>
                </a:solidFill>
                <a:latin typeface="+mn-lt"/>
                <a:ea typeface="+mn-ea"/>
                <a:cs typeface="+mn-cs"/>
              </a:rPr>
              <a:t>(L)</a:t>
            </a:r>
            <a:r>
              <a:rPr kumimoji="1" lang="ja-JP" altLang="en-US" sz="1200" kern="1200" dirty="0" smtClean="0">
                <a:solidFill>
                  <a:schemeClr val="tx1"/>
                </a:solidFill>
                <a:latin typeface="+mn-lt"/>
                <a:ea typeface="+mn-ea"/>
                <a:cs typeface="+mn-cs"/>
              </a:rPr>
              <a:t>を知っていて、私たちは、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L/N</a:t>
            </a:r>
            <a:r>
              <a:rPr kumimoji="1" lang="ja-JP" altLang="en-US" sz="1200" kern="1200" dirty="0" smtClean="0">
                <a:solidFill>
                  <a:schemeClr val="tx1"/>
                </a:solidFill>
                <a:latin typeface="+mn-lt"/>
                <a:ea typeface="+mn-ea"/>
                <a:cs typeface="+mn-cs"/>
              </a:rPr>
              <a:t>と等しいと見込むでしょう。</a:t>
            </a:r>
          </a:p>
          <a:p>
            <a:r>
              <a:rPr kumimoji="1" lang="ja-JP" altLang="en-US" sz="1200" kern="1200" dirty="0" smtClean="0">
                <a:solidFill>
                  <a:schemeClr val="tx1"/>
                </a:solidFill>
                <a:latin typeface="+mn-lt"/>
                <a:ea typeface="+mn-ea"/>
                <a:cs typeface="+mn-cs"/>
              </a:rPr>
              <a:t>このように、各ニッチは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つの解決策を含んでいて、その結果、パレート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最適解の近い一様分布を持つでしょう。</a:t>
            </a:r>
          </a:p>
          <a:p>
            <a:r>
              <a:rPr kumimoji="1" lang="ja-JP" altLang="en-US" sz="1200" kern="1200" dirty="0" smtClean="0">
                <a:solidFill>
                  <a:schemeClr val="tx1"/>
                </a:solidFill>
                <a:latin typeface="+mn-lt"/>
                <a:ea typeface="+mn-ea"/>
                <a:cs typeface="+mn-cs"/>
              </a:rPr>
              <a:t>しかしながら、簡潔な解決法は、難しく、パレート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最適領域が先験的に知られていないという上記では、ことです。パレート最適の前部に関するどんな知識がないとき、</a:t>
            </a:r>
            <a:r>
              <a:rPr kumimoji="1" lang="en-US" altLang="ja-JP" sz="1200" kern="1200" dirty="0" err="1" smtClean="0">
                <a:solidFill>
                  <a:schemeClr val="tx1"/>
                </a:solidFill>
                <a:latin typeface="+mn-lt"/>
                <a:ea typeface="+mn-ea"/>
                <a:cs typeface="+mn-cs"/>
              </a:rPr>
              <a:t>Fonesca</a:t>
            </a:r>
            <a:r>
              <a:rPr kumimoji="1" lang="ja-JP" altLang="en-US" sz="1200" kern="1200" dirty="0" smtClean="0">
                <a:solidFill>
                  <a:schemeClr val="tx1"/>
                </a:solidFill>
                <a:latin typeface="+mn-lt"/>
                <a:ea typeface="+mn-ea"/>
                <a:cs typeface="+mn-cs"/>
              </a:rPr>
              <a:t>とフレミングは計算の</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のために各世代で簡単な手技を勧めました。人口メンバーから、最初に、それぞれの目的関数値</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li</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ui</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の最小の、そして、最大の領域を見つけてください。現在、現在の人口におけるすべての解決策が「超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にあると主張できます。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各目的では、私たちは、今、</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を加えることによって範囲を増加して、新しい</a:t>
            </a:r>
            <a:r>
              <a:rPr kumimoji="1" lang="en-US" altLang="ja-JP" sz="1200" kern="1200" dirty="0" err="1" smtClean="0">
                <a:solidFill>
                  <a:schemeClr val="tx1"/>
                </a:solidFill>
                <a:latin typeface="+mn-lt"/>
                <a:ea typeface="+mn-ea"/>
                <a:cs typeface="+mn-cs"/>
              </a:rPr>
              <a:t>hypervolume</a:t>
            </a:r>
            <a:r>
              <a:rPr kumimoji="1" lang="en-US" altLang="ja-JP" sz="1200" kern="1200" dirty="0" smtClean="0">
                <a:solidFill>
                  <a:schemeClr val="tx1"/>
                </a:solidFill>
                <a:latin typeface="+mn-lt"/>
                <a:ea typeface="+mn-ea"/>
                <a:cs typeface="+mn-cs"/>
              </a:rPr>
              <a:t> V</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であることがわかりました。</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これらの</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ボリューム」の違いは</a:t>
            </a:r>
            <a:r>
              <a:rPr kumimoji="1" lang="en-US" altLang="ja-JP" sz="1200" kern="1200" dirty="0" smtClean="0">
                <a:solidFill>
                  <a:schemeClr val="tx1"/>
                </a:solidFill>
                <a:latin typeface="+mn-lt"/>
                <a:ea typeface="+mn-ea"/>
                <a:cs typeface="+mn-cs"/>
              </a:rPr>
              <a:t>ΔV=V</a:t>
            </a:r>
            <a:r>
              <a:rPr kumimoji="1" lang="ja-JP" altLang="en-US" sz="1200" kern="1200" dirty="0" smtClean="0">
                <a:solidFill>
                  <a:schemeClr val="tx1"/>
                </a:solidFill>
                <a:latin typeface="+mn-lt"/>
                <a:ea typeface="+mn-ea"/>
                <a:cs typeface="+mn-cs"/>
              </a:rPr>
              <a:t>です</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とすべての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解決策がこの特異な「超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ボリューム」に理想的にあるべきです。</a:t>
            </a:r>
            <a:r>
              <a:rPr kumimoji="1" lang="en-US" altLang="ja-JP" sz="1200" kern="1200" dirty="0" smtClean="0">
                <a:solidFill>
                  <a:schemeClr val="tx1"/>
                </a:solidFill>
                <a:latin typeface="+mn-lt"/>
                <a:ea typeface="+mn-ea"/>
                <a:cs typeface="+mn-cs"/>
              </a:rPr>
              <a:t>Figure111</a:t>
            </a:r>
            <a:r>
              <a:rPr kumimoji="1" lang="ja-JP" altLang="en-US" sz="1200" kern="1200" dirty="0" smtClean="0">
                <a:solidFill>
                  <a:schemeClr val="tx1"/>
                </a:solidFill>
                <a:latin typeface="+mn-lt"/>
                <a:ea typeface="+mn-ea"/>
                <a:cs typeface="+mn-cs"/>
              </a:rPr>
              <a:t>は、何か特定の世代の</a:t>
            </a:r>
            <a:r>
              <a:rPr kumimoji="1" lang="en-US" altLang="ja-JP" sz="1200" kern="1200" dirty="0" err="1" smtClean="0">
                <a:solidFill>
                  <a:schemeClr val="tx1"/>
                </a:solidFill>
                <a:latin typeface="+mn-lt"/>
                <a:ea typeface="+mn-ea"/>
                <a:cs typeface="+mn-cs"/>
              </a:rPr>
              <a:t>inthe</a:t>
            </a:r>
            <a:r>
              <a:rPr kumimoji="1" lang="ja-JP" altLang="en-US" sz="1200" kern="1200" dirty="0" smtClean="0">
                <a:solidFill>
                  <a:schemeClr val="tx1"/>
                </a:solidFill>
                <a:latin typeface="+mn-lt"/>
                <a:ea typeface="+mn-ea"/>
                <a:cs typeface="+mn-cs"/>
              </a:rPr>
              <a:t>目的関数スペースと「超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ボリューム」がどのように</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の等しい正方形に分割されるかを</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の解決策の人口に示しています。各ニッチが</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ボリューム」を占領して、そのような</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a:t>
            </a:r>
            <a:r>
              <a:rPr kumimoji="1" lang="en-US" altLang="ja-JP" sz="1200" kern="1200" dirty="0" smtClean="0">
                <a:solidFill>
                  <a:schemeClr val="tx1"/>
                </a:solidFill>
                <a:latin typeface="+mn-lt"/>
                <a:ea typeface="+mn-ea"/>
                <a:cs typeface="+mn-cs"/>
              </a:rPr>
              <a:t>ΔV</a:t>
            </a:r>
            <a:r>
              <a:rPr kumimoji="1" lang="ja-JP" altLang="en-US" sz="1200" kern="1200" dirty="0" smtClean="0">
                <a:solidFill>
                  <a:schemeClr val="tx1"/>
                </a:solidFill>
                <a:latin typeface="+mn-lt"/>
                <a:ea typeface="+mn-ea"/>
                <a:cs typeface="+mn-cs"/>
              </a:rPr>
              <a:t>にあるので、私たちは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について計算するのに以下の方程式を使用します。</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以上目的関数</a:t>
            </a:r>
            <a:r>
              <a:rPr kumimoji="1" lang="en-US" altLang="ja-JP" sz="1200" kern="1200" dirty="0" smtClean="0">
                <a:solidFill>
                  <a:schemeClr val="tx1"/>
                </a:solidFill>
                <a:latin typeface="+mn-lt"/>
                <a:ea typeface="+mn-ea"/>
                <a:cs typeface="+mn-cs"/>
              </a:rPr>
              <a:t>(M&gt;2)</a:t>
            </a:r>
            <a:r>
              <a:rPr kumimoji="1" lang="ja-JP" altLang="en-US" sz="1200" kern="1200" dirty="0" smtClean="0">
                <a:solidFill>
                  <a:schemeClr val="tx1"/>
                </a:solidFill>
                <a:latin typeface="+mn-lt"/>
                <a:ea typeface="+mn-ea"/>
                <a:cs typeface="+mn-cs"/>
              </a:rPr>
              <a:t>において、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を見つけるのに方法を見つける数字の根は使用できます。</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つの目的関数</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、方程式が</a:t>
            </a:r>
            <a:r>
              <a:rPr kumimoji="1" lang="en-US" altLang="ja-JP" sz="1200" kern="1200" dirty="0" err="1" smtClean="0">
                <a:solidFill>
                  <a:schemeClr val="tx1"/>
                </a:solidFill>
                <a:latin typeface="+mn-lt"/>
                <a:ea typeface="+mn-ea"/>
                <a:cs typeface="+mn-cs"/>
              </a:rPr>
              <a:t>reduse</a:t>
            </a:r>
            <a:r>
              <a:rPr kumimoji="1" lang="ja-JP" altLang="en-US" sz="1200" kern="1200" dirty="0" smtClean="0">
                <a:solidFill>
                  <a:schemeClr val="tx1"/>
                </a:solidFill>
                <a:latin typeface="+mn-lt"/>
                <a:ea typeface="+mn-ea"/>
                <a:cs typeface="+mn-cs"/>
              </a:rPr>
              <a:t>する上に上の方程式を使用して、それぞれの目的関数に同じ</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を使用できるように各目的関数を正常にするために注意しなければなりません。方程式</a:t>
            </a:r>
            <a:r>
              <a:rPr kumimoji="1" lang="en-US" altLang="ja-JP" sz="1200" kern="1200" dirty="0" smtClean="0">
                <a:solidFill>
                  <a:schemeClr val="tx1"/>
                </a:solidFill>
                <a:latin typeface="+mn-lt"/>
                <a:ea typeface="+mn-ea"/>
                <a:cs typeface="+mn-cs"/>
              </a:rPr>
              <a:t>(5.17)</a:t>
            </a:r>
            <a:r>
              <a:rPr kumimoji="1" lang="ja-JP" altLang="en-US" sz="1200" kern="1200" dirty="0" smtClean="0">
                <a:solidFill>
                  <a:schemeClr val="tx1"/>
                </a:solidFill>
                <a:latin typeface="+mn-lt"/>
                <a:ea typeface="+mn-ea"/>
                <a:cs typeface="+mn-cs"/>
              </a:rPr>
              <a:t>を</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以下の正常にされた</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パラメタのために正常にされるなら目的関数値が使用されていると書くことができます</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のために、上の方程式は</a:t>
            </a:r>
            <a:r>
              <a:rPr kumimoji="1" lang="en-US" altLang="ja-JP" sz="1200" kern="1200" dirty="0" err="1" smtClean="0">
                <a:solidFill>
                  <a:schemeClr val="tx1"/>
                </a:solidFill>
                <a:latin typeface="+mn-lt"/>
                <a:ea typeface="+mn-ea"/>
                <a:cs typeface="+mn-cs"/>
              </a:rPr>
              <a:t>σ</a:t>
            </a:r>
            <a:r>
              <a:rPr kumimoji="1" lang="en-US" altLang="ja-JP" sz="1200" kern="1200" dirty="0" smtClean="0">
                <a:solidFill>
                  <a:schemeClr val="tx1"/>
                </a:solidFill>
                <a:latin typeface="+mn-lt"/>
                <a:ea typeface="+mn-ea"/>
                <a:cs typeface="+mn-cs"/>
              </a:rPr>
              <a:t>=2/(N-1)</a:t>
            </a:r>
            <a:r>
              <a:rPr kumimoji="1" lang="ja-JP" altLang="en-US" sz="1200" kern="1200" dirty="0" smtClean="0">
                <a:solidFill>
                  <a:schemeClr val="tx1"/>
                </a:solidFill>
                <a:latin typeface="+mn-lt"/>
                <a:ea typeface="+mn-ea"/>
                <a:cs typeface="+mn-cs"/>
              </a:rPr>
              <a:t>をもたらします。表</a:t>
            </a:r>
            <a:r>
              <a:rPr kumimoji="1" lang="en-US" altLang="ja-JP" sz="1200" kern="1200" dirty="0" smtClean="0">
                <a:solidFill>
                  <a:schemeClr val="tx1"/>
                </a:solidFill>
                <a:latin typeface="+mn-lt"/>
                <a:ea typeface="+mn-ea"/>
                <a:cs typeface="+mn-cs"/>
              </a:rPr>
              <a:t>17</a:t>
            </a:r>
            <a:r>
              <a:rPr kumimoji="1" lang="ja-JP" altLang="en-US" sz="1200" kern="1200" dirty="0" smtClean="0">
                <a:solidFill>
                  <a:schemeClr val="tx1"/>
                </a:solidFill>
                <a:latin typeface="+mn-lt"/>
                <a:ea typeface="+mn-ea"/>
                <a:cs typeface="+mn-cs"/>
              </a:rPr>
              <a:t>はいくつかのケースのために上の方程式から</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を見つけることによってパラメタ値を</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しながら正常にされたこれらを記載します。人口サイズが増加するのに従って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値が減少するのは、より多くのニッチを収容するために直感的です。また、また、目的関数の数が増加するのに従って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値が増加することに注意するのもおもしろいです。これは検索スペースの次元数の増加のためです。上の方程式は、静的な正常にされた</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が使用されるのを許容します、その結果、あらゆる世代で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評価する必要性を排除します、捜査官によって提案されるように。しかしながら、ユークリッドの距離メトリックを計算することの代わりに、続くので、私たちは、現在、正常にされたユークリッド距離を計算しなければなりません。距離メトリックを計算するための上の方程式が、より早く方程式</a:t>
            </a:r>
            <a:r>
              <a:rPr kumimoji="1" lang="en-US" altLang="ja-JP" sz="1200" kern="1200" dirty="0" smtClean="0">
                <a:solidFill>
                  <a:schemeClr val="tx1"/>
                </a:solidFill>
                <a:latin typeface="+mn-lt"/>
                <a:ea typeface="+mn-ea"/>
                <a:cs typeface="+mn-cs"/>
              </a:rPr>
              <a:t>(5.14)</a:t>
            </a:r>
            <a:r>
              <a:rPr kumimoji="1" lang="ja-JP" altLang="en-US" sz="1200" kern="1200" dirty="0" smtClean="0">
                <a:solidFill>
                  <a:schemeClr val="tx1"/>
                </a:solidFill>
                <a:latin typeface="+mn-lt"/>
                <a:ea typeface="+mn-ea"/>
                <a:cs typeface="+mn-cs"/>
              </a:rPr>
              <a:t>で示されたそれと異なっていることに注意してください。ここに、後者では、領域が固定されている間の何世代も目的関数が変える領域の</a:t>
            </a:r>
            <a:r>
              <a:rPr kumimoji="1" lang="en-US" altLang="ja-JP" sz="1200" kern="1200" dirty="0" err="1" smtClean="0">
                <a:solidFill>
                  <a:schemeClr val="tx1"/>
                </a:solidFill>
                <a:latin typeface="+mn-lt"/>
                <a:ea typeface="+mn-ea"/>
                <a:cs typeface="+mn-cs"/>
              </a:rPr>
              <a:t>uk</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lk</a:t>
            </a:r>
            <a:r>
              <a:rPr kumimoji="1" lang="ja-JP" altLang="en-US" sz="1200" kern="1200" dirty="0" smtClean="0">
                <a:solidFill>
                  <a:schemeClr val="tx1"/>
                </a:solidFill>
                <a:latin typeface="+mn-lt"/>
                <a:ea typeface="+mn-ea"/>
                <a:cs typeface="+mn-cs"/>
              </a:rPr>
              <a:t>は全体の</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にわたって走ります。</a:t>
            </a:r>
            <a:r>
              <a:rPr kumimoji="1" lang="en-US" altLang="ja-JP" sz="1200" kern="1200" dirty="0" smtClean="0">
                <a:solidFill>
                  <a:schemeClr val="tx1"/>
                </a:solidFill>
                <a:latin typeface="+mn-lt"/>
                <a:ea typeface="+mn-ea"/>
                <a:cs typeface="+mn-cs"/>
              </a:rPr>
              <a:t>Ehen</a:t>
            </a:r>
            <a:r>
              <a:rPr kumimoji="1" lang="ja-JP" altLang="en-US" sz="1200" kern="1200" dirty="0" smtClean="0">
                <a:solidFill>
                  <a:schemeClr val="tx1"/>
                </a:solidFill>
                <a:latin typeface="+mn-lt"/>
                <a:ea typeface="+mn-ea"/>
                <a:cs typeface="+mn-cs"/>
              </a:rPr>
              <a:t>方程式</a:t>
            </a:r>
            <a:r>
              <a:rPr kumimoji="1" lang="en-US" altLang="ja-JP" sz="1200" kern="1200" dirty="0" smtClean="0">
                <a:solidFill>
                  <a:schemeClr val="tx1"/>
                </a:solidFill>
                <a:latin typeface="+mn-lt"/>
                <a:ea typeface="+mn-ea"/>
                <a:cs typeface="+mn-cs"/>
              </a:rPr>
              <a:t>(5.18)</a:t>
            </a:r>
            <a:r>
              <a:rPr kumimoji="1" lang="ja-JP" altLang="en-US" sz="1200" kern="1200" dirty="0" smtClean="0">
                <a:solidFill>
                  <a:schemeClr val="tx1"/>
                </a:solidFill>
                <a:latin typeface="+mn-lt"/>
                <a:ea typeface="+mn-ea"/>
                <a:cs typeface="+mn-cs"/>
              </a:rPr>
              <a:t>は、</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の各繰り返しで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をアップデートするのに使用されて、アルゴリズムの同様の性能は例えば、</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客観テストの問題</a:t>
            </a:r>
            <a:r>
              <a:rPr kumimoji="1" lang="en-US" altLang="ja-JP" sz="1200" kern="1200" dirty="0" smtClean="0">
                <a:solidFill>
                  <a:schemeClr val="tx1"/>
                </a:solidFill>
                <a:latin typeface="+mn-lt"/>
                <a:ea typeface="+mn-ea"/>
                <a:cs typeface="+mn-cs"/>
              </a:rPr>
              <a:t>Min</a:t>
            </a:r>
            <a:r>
              <a:rPr kumimoji="1" lang="ja-JP" altLang="en-US" sz="1200" kern="1200" dirty="0" smtClean="0">
                <a:solidFill>
                  <a:schemeClr val="tx1"/>
                </a:solidFill>
                <a:latin typeface="+mn-lt"/>
                <a:ea typeface="+mn-ea"/>
                <a:cs typeface="+mn-cs"/>
              </a:rPr>
              <a:t>で観測されます。オペレータのはない変異オペレータと得られたパレート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最適解は</a:t>
            </a:r>
            <a:r>
              <a:rPr kumimoji="1" lang="en-US" altLang="ja-JP" sz="1200" kern="1200" dirty="0" smtClean="0">
                <a:solidFill>
                  <a:schemeClr val="tx1"/>
                </a:solidFill>
                <a:latin typeface="+mn-lt"/>
                <a:ea typeface="+mn-ea"/>
                <a:cs typeface="+mn-cs"/>
              </a:rPr>
              <a:t>Figure112</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113</a:t>
            </a:r>
            <a:r>
              <a:rPr kumimoji="1" lang="ja-JP" altLang="en-US" sz="1200" kern="1200" dirty="0" smtClean="0">
                <a:solidFill>
                  <a:schemeClr val="tx1"/>
                </a:solidFill>
                <a:latin typeface="+mn-lt"/>
                <a:ea typeface="+mn-ea"/>
                <a:cs typeface="+mn-cs"/>
              </a:rPr>
              <a:t>にそれぞれ示されています。これらの研究以外に、より多くの実証研究が、ダイナミックな</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計算における加えられた複雑さは妥当な静的な</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固定</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値の上で価値があるかどうか調査するのに必要です。</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14</a:t>
            </a:fld>
            <a:endParaRPr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10000"/>
          </a:bodyPr>
          <a:lstStyle/>
          <a:p>
            <a:r>
              <a:rPr kumimoji="1" lang="ja-JP" altLang="en-US" sz="1200" kern="1200" dirty="0" smtClean="0">
                <a:solidFill>
                  <a:schemeClr val="tx1"/>
                </a:solidFill>
                <a:latin typeface="+mn-lt"/>
                <a:ea typeface="+mn-ea"/>
                <a:cs typeface="+mn-cs"/>
              </a:rPr>
              <a:t>同じニッチにあると考えることができる前に、共有パラメタ</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はどんな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つの解決策の間でも最大距離を意味します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表現型か遺伝子型スペースで</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a:t>
            </a:r>
          </a:p>
          <a:p>
            <a:r>
              <a:rPr kumimoji="1" lang="ja-JP" altLang="en-US" sz="1200" kern="1200" dirty="0" smtClean="0">
                <a:solidFill>
                  <a:schemeClr val="tx1"/>
                </a:solidFill>
                <a:latin typeface="+mn-lt"/>
                <a:ea typeface="+mn-ea"/>
                <a:cs typeface="+mn-cs"/>
              </a:rPr>
              <a:t>多目的最適化の文脈では、私たちは私たちがパレート最適の前部に解決策の一様分布を持っているような方法で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パラメタの値を選ぶべきです。</a:t>
            </a:r>
          </a:p>
          <a:p>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のように目的関数スペース</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の後をつけているなら、私たちは目的関数スペースのどんな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つの解決策の間のユークリッド距離として距離を計算します。</a:t>
            </a:r>
          </a:p>
          <a:p>
            <a:r>
              <a:rPr kumimoji="1" lang="ja-JP" altLang="en-US" sz="1200" kern="1200" dirty="0" smtClean="0">
                <a:solidFill>
                  <a:schemeClr val="tx1"/>
                </a:solidFill>
                <a:latin typeface="+mn-lt"/>
                <a:ea typeface="+mn-ea"/>
                <a:cs typeface="+mn-cs"/>
              </a:rPr>
              <a:t>したがって、パレート最適の前部が知られているなら、パレート最適の前部で一様にすべての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人口サイズ</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解決策を区切って頂きたいと思います。</a:t>
            </a:r>
          </a:p>
          <a:p>
            <a:r>
              <a:rPr kumimoji="1" lang="ja-JP" altLang="en-US" sz="1200" kern="1200" dirty="0" smtClean="0">
                <a:solidFill>
                  <a:schemeClr val="tx1"/>
                </a:solidFill>
                <a:latin typeface="+mn-lt"/>
                <a:ea typeface="+mn-ea"/>
                <a:cs typeface="+mn-cs"/>
              </a:rPr>
              <a:t>これは図</a:t>
            </a:r>
            <a:r>
              <a:rPr kumimoji="1" lang="en-US" altLang="ja-JP" sz="1200" kern="1200" dirty="0" smtClean="0">
                <a:solidFill>
                  <a:schemeClr val="tx1"/>
                </a:solidFill>
                <a:latin typeface="+mn-lt"/>
                <a:ea typeface="+mn-ea"/>
                <a:cs typeface="+mn-cs"/>
              </a:rPr>
              <a:t>110</a:t>
            </a:r>
            <a:r>
              <a:rPr kumimoji="1" lang="ja-JP" altLang="en-US" sz="1200" kern="1200" dirty="0" smtClean="0">
                <a:solidFill>
                  <a:schemeClr val="tx1"/>
                </a:solidFill>
                <a:latin typeface="+mn-lt"/>
                <a:ea typeface="+mn-ea"/>
                <a:cs typeface="+mn-cs"/>
              </a:rPr>
              <a:t>に表現されます。</a:t>
            </a:r>
          </a:p>
          <a:p>
            <a:r>
              <a:rPr kumimoji="1" lang="ja-JP" altLang="en-US" sz="1200" kern="1200" dirty="0" smtClean="0">
                <a:solidFill>
                  <a:schemeClr val="tx1"/>
                </a:solidFill>
                <a:latin typeface="+mn-lt"/>
                <a:ea typeface="+mn-ea"/>
                <a:cs typeface="+mn-cs"/>
              </a:rPr>
              <a:t>パレート最適の前部の周辺</a:t>
            </a:r>
            <a:r>
              <a:rPr kumimoji="1" lang="en-US" altLang="ja-JP" sz="1200" kern="1200" dirty="0" smtClean="0">
                <a:solidFill>
                  <a:schemeClr val="tx1"/>
                </a:solidFill>
                <a:latin typeface="+mn-lt"/>
                <a:ea typeface="+mn-ea"/>
                <a:cs typeface="+mn-cs"/>
              </a:rPr>
              <a:t>(L)</a:t>
            </a:r>
            <a:r>
              <a:rPr kumimoji="1" lang="ja-JP" altLang="en-US" sz="1200" kern="1200" dirty="0" smtClean="0">
                <a:solidFill>
                  <a:schemeClr val="tx1"/>
                </a:solidFill>
                <a:latin typeface="+mn-lt"/>
                <a:ea typeface="+mn-ea"/>
                <a:cs typeface="+mn-cs"/>
              </a:rPr>
              <a:t>を知っていて、私たちは、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L/N</a:t>
            </a:r>
            <a:r>
              <a:rPr kumimoji="1" lang="ja-JP" altLang="en-US" sz="1200" kern="1200" dirty="0" smtClean="0">
                <a:solidFill>
                  <a:schemeClr val="tx1"/>
                </a:solidFill>
                <a:latin typeface="+mn-lt"/>
                <a:ea typeface="+mn-ea"/>
                <a:cs typeface="+mn-cs"/>
              </a:rPr>
              <a:t>と等しいと見込むでしょう。</a:t>
            </a:r>
          </a:p>
          <a:p>
            <a:r>
              <a:rPr kumimoji="1" lang="ja-JP" altLang="en-US" sz="1200" kern="1200" dirty="0" smtClean="0">
                <a:solidFill>
                  <a:schemeClr val="tx1"/>
                </a:solidFill>
                <a:latin typeface="+mn-lt"/>
                <a:ea typeface="+mn-ea"/>
                <a:cs typeface="+mn-cs"/>
              </a:rPr>
              <a:t>このように、各ニッチは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つの解決策を含んでいて、その結果、パレート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最適解の近い一様分布を持つでしょう。</a:t>
            </a:r>
          </a:p>
          <a:p>
            <a:r>
              <a:rPr kumimoji="1" lang="ja-JP" altLang="en-US" sz="1200" kern="1200" dirty="0" smtClean="0">
                <a:solidFill>
                  <a:schemeClr val="tx1"/>
                </a:solidFill>
                <a:latin typeface="+mn-lt"/>
                <a:ea typeface="+mn-ea"/>
                <a:cs typeface="+mn-cs"/>
              </a:rPr>
              <a:t>しかしながら、簡潔な解決法は、難しく、パレート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最適領域が先験的に知られていないという上記では、ことです。パレート最適の前部に関するどんな知識がないとき、</a:t>
            </a:r>
            <a:r>
              <a:rPr kumimoji="1" lang="en-US" altLang="ja-JP" sz="1200" kern="1200" dirty="0" err="1" smtClean="0">
                <a:solidFill>
                  <a:schemeClr val="tx1"/>
                </a:solidFill>
                <a:latin typeface="+mn-lt"/>
                <a:ea typeface="+mn-ea"/>
                <a:cs typeface="+mn-cs"/>
              </a:rPr>
              <a:t>Fonesca</a:t>
            </a:r>
            <a:r>
              <a:rPr kumimoji="1" lang="ja-JP" altLang="en-US" sz="1200" kern="1200" dirty="0" smtClean="0">
                <a:solidFill>
                  <a:schemeClr val="tx1"/>
                </a:solidFill>
                <a:latin typeface="+mn-lt"/>
                <a:ea typeface="+mn-ea"/>
                <a:cs typeface="+mn-cs"/>
              </a:rPr>
              <a:t>とフレミングは計算の</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のために各世代で簡単な手技を勧めました。人口メンバーから、最初に、それぞれの目的関数値</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li</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ui</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の最小の、そして、最大の領域を見つけてください。現在、現在の人口におけるすべての解決策が「超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にあると主張できます。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各目的では、私たちは、今、</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を加えることによって範囲を増加して、新しい</a:t>
            </a:r>
            <a:r>
              <a:rPr kumimoji="1" lang="en-US" altLang="ja-JP" sz="1200" kern="1200" dirty="0" err="1" smtClean="0">
                <a:solidFill>
                  <a:schemeClr val="tx1"/>
                </a:solidFill>
                <a:latin typeface="+mn-lt"/>
                <a:ea typeface="+mn-ea"/>
                <a:cs typeface="+mn-cs"/>
              </a:rPr>
              <a:t>hypervolume</a:t>
            </a:r>
            <a:r>
              <a:rPr kumimoji="1" lang="en-US" altLang="ja-JP" sz="1200" kern="1200" dirty="0" smtClean="0">
                <a:solidFill>
                  <a:schemeClr val="tx1"/>
                </a:solidFill>
                <a:latin typeface="+mn-lt"/>
                <a:ea typeface="+mn-ea"/>
                <a:cs typeface="+mn-cs"/>
              </a:rPr>
              <a:t> V</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であることがわかりました。</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これらの</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ボリューム」の違いは</a:t>
            </a:r>
            <a:r>
              <a:rPr kumimoji="1" lang="en-US" altLang="ja-JP" sz="1200" kern="1200" dirty="0" smtClean="0">
                <a:solidFill>
                  <a:schemeClr val="tx1"/>
                </a:solidFill>
                <a:latin typeface="+mn-lt"/>
                <a:ea typeface="+mn-ea"/>
                <a:cs typeface="+mn-cs"/>
              </a:rPr>
              <a:t>ΔV=V</a:t>
            </a:r>
            <a:r>
              <a:rPr kumimoji="1" lang="ja-JP" altLang="en-US" sz="1200" kern="1200" dirty="0" smtClean="0">
                <a:solidFill>
                  <a:schemeClr val="tx1"/>
                </a:solidFill>
                <a:latin typeface="+mn-lt"/>
                <a:ea typeface="+mn-ea"/>
                <a:cs typeface="+mn-cs"/>
              </a:rPr>
              <a:t>です</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とすべての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解決策がこの特異な「超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ボリューム」に理想的にあるべきです。</a:t>
            </a:r>
            <a:r>
              <a:rPr kumimoji="1" lang="en-US" altLang="ja-JP" sz="1200" kern="1200" dirty="0" smtClean="0">
                <a:solidFill>
                  <a:schemeClr val="tx1"/>
                </a:solidFill>
                <a:latin typeface="+mn-lt"/>
                <a:ea typeface="+mn-ea"/>
                <a:cs typeface="+mn-cs"/>
              </a:rPr>
              <a:t>Figure111</a:t>
            </a:r>
            <a:r>
              <a:rPr kumimoji="1" lang="ja-JP" altLang="en-US" sz="1200" kern="1200" dirty="0" smtClean="0">
                <a:solidFill>
                  <a:schemeClr val="tx1"/>
                </a:solidFill>
                <a:latin typeface="+mn-lt"/>
                <a:ea typeface="+mn-ea"/>
                <a:cs typeface="+mn-cs"/>
              </a:rPr>
              <a:t>は、何か特定の世代の</a:t>
            </a:r>
            <a:r>
              <a:rPr kumimoji="1" lang="en-US" altLang="ja-JP" sz="1200" kern="1200" dirty="0" err="1" smtClean="0">
                <a:solidFill>
                  <a:schemeClr val="tx1"/>
                </a:solidFill>
                <a:latin typeface="+mn-lt"/>
                <a:ea typeface="+mn-ea"/>
                <a:cs typeface="+mn-cs"/>
              </a:rPr>
              <a:t>inthe</a:t>
            </a:r>
            <a:r>
              <a:rPr kumimoji="1" lang="ja-JP" altLang="en-US" sz="1200" kern="1200" dirty="0" smtClean="0">
                <a:solidFill>
                  <a:schemeClr val="tx1"/>
                </a:solidFill>
                <a:latin typeface="+mn-lt"/>
                <a:ea typeface="+mn-ea"/>
                <a:cs typeface="+mn-cs"/>
              </a:rPr>
              <a:t>目的関数スペースと「超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ボリューム」がどのように</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の等しい正方形に分割されるかを</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の解決策の人口に示しています。各ニッチが</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ボリューム」を占領して、そのような</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a:t>
            </a:r>
            <a:r>
              <a:rPr kumimoji="1" lang="en-US" altLang="ja-JP" sz="1200" kern="1200" dirty="0" smtClean="0">
                <a:solidFill>
                  <a:schemeClr val="tx1"/>
                </a:solidFill>
                <a:latin typeface="+mn-lt"/>
                <a:ea typeface="+mn-ea"/>
                <a:cs typeface="+mn-cs"/>
              </a:rPr>
              <a:t>ΔV</a:t>
            </a:r>
            <a:r>
              <a:rPr kumimoji="1" lang="ja-JP" altLang="en-US" sz="1200" kern="1200" dirty="0" smtClean="0">
                <a:solidFill>
                  <a:schemeClr val="tx1"/>
                </a:solidFill>
                <a:latin typeface="+mn-lt"/>
                <a:ea typeface="+mn-ea"/>
                <a:cs typeface="+mn-cs"/>
              </a:rPr>
              <a:t>にあるので、私たちは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について計算するのに以下の方程式を使用します。</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以上目的関数</a:t>
            </a:r>
            <a:r>
              <a:rPr kumimoji="1" lang="en-US" altLang="ja-JP" sz="1200" kern="1200" dirty="0" smtClean="0">
                <a:solidFill>
                  <a:schemeClr val="tx1"/>
                </a:solidFill>
                <a:latin typeface="+mn-lt"/>
                <a:ea typeface="+mn-ea"/>
                <a:cs typeface="+mn-cs"/>
              </a:rPr>
              <a:t>(M&gt;2)</a:t>
            </a:r>
            <a:r>
              <a:rPr kumimoji="1" lang="ja-JP" altLang="en-US" sz="1200" kern="1200" dirty="0" smtClean="0">
                <a:solidFill>
                  <a:schemeClr val="tx1"/>
                </a:solidFill>
                <a:latin typeface="+mn-lt"/>
                <a:ea typeface="+mn-ea"/>
                <a:cs typeface="+mn-cs"/>
              </a:rPr>
              <a:t>において、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を見つけるのに方法を見つける数字の根は使用できます。</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つの目的関数</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、方程式が</a:t>
            </a:r>
            <a:r>
              <a:rPr kumimoji="1" lang="en-US" altLang="ja-JP" sz="1200" kern="1200" dirty="0" err="1" smtClean="0">
                <a:solidFill>
                  <a:schemeClr val="tx1"/>
                </a:solidFill>
                <a:latin typeface="+mn-lt"/>
                <a:ea typeface="+mn-ea"/>
                <a:cs typeface="+mn-cs"/>
              </a:rPr>
              <a:t>reduse</a:t>
            </a:r>
            <a:r>
              <a:rPr kumimoji="1" lang="ja-JP" altLang="en-US" sz="1200" kern="1200" dirty="0" smtClean="0">
                <a:solidFill>
                  <a:schemeClr val="tx1"/>
                </a:solidFill>
                <a:latin typeface="+mn-lt"/>
                <a:ea typeface="+mn-ea"/>
                <a:cs typeface="+mn-cs"/>
              </a:rPr>
              <a:t>する上に上の方程式を使用して、それぞれの目的関数に同じ</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を使用できるように各目的関数を正常にするために注意しなければなりません。方程式</a:t>
            </a:r>
            <a:r>
              <a:rPr kumimoji="1" lang="en-US" altLang="ja-JP" sz="1200" kern="1200" dirty="0" smtClean="0">
                <a:solidFill>
                  <a:schemeClr val="tx1"/>
                </a:solidFill>
                <a:latin typeface="+mn-lt"/>
                <a:ea typeface="+mn-ea"/>
                <a:cs typeface="+mn-cs"/>
              </a:rPr>
              <a:t>(5.17)</a:t>
            </a:r>
            <a:r>
              <a:rPr kumimoji="1" lang="ja-JP" altLang="en-US" sz="1200" kern="1200" dirty="0" smtClean="0">
                <a:solidFill>
                  <a:schemeClr val="tx1"/>
                </a:solidFill>
                <a:latin typeface="+mn-lt"/>
                <a:ea typeface="+mn-ea"/>
                <a:cs typeface="+mn-cs"/>
              </a:rPr>
              <a:t>を</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以下の正常にされた</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パラメタのために正常にされるなら目的関数値が使用されていると書くことができます</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のために、上の方程式は</a:t>
            </a:r>
            <a:r>
              <a:rPr kumimoji="1" lang="en-US" altLang="ja-JP" sz="1200" kern="1200" dirty="0" err="1" smtClean="0">
                <a:solidFill>
                  <a:schemeClr val="tx1"/>
                </a:solidFill>
                <a:latin typeface="+mn-lt"/>
                <a:ea typeface="+mn-ea"/>
                <a:cs typeface="+mn-cs"/>
              </a:rPr>
              <a:t>σ</a:t>
            </a:r>
            <a:r>
              <a:rPr kumimoji="1" lang="en-US" altLang="ja-JP" sz="1200" kern="1200" dirty="0" smtClean="0">
                <a:solidFill>
                  <a:schemeClr val="tx1"/>
                </a:solidFill>
                <a:latin typeface="+mn-lt"/>
                <a:ea typeface="+mn-ea"/>
                <a:cs typeface="+mn-cs"/>
              </a:rPr>
              <a:t>=2/(N-1)</a:t>
            </a:r>
            <a:r>
              <a:rPr kumimoji="1" lang="ja-JP" altLang="en-US" sz="1200" kern="1200" dirty="0" smtClean="0">
                <a:solidFill>
                  <a:schemeClr val="tx1"/>
                </a:solidFill>
                <a:latin typeface="+mn-lt"/>
                <a:ea typeface="+mn-ea"/>
                <a:cs typeface="+mn-cs"/>
              </a:rPr>
              <a:t>をもたらします。表</a:t>
            </a:r>
            <a:r>
              <a:rPr kumimoji="1" lang="en-US" altLang="ja-JP" sz="1200" kern="1200" dirty="0" smtClean="0">
                <a:solidFill>
                  <a:schemeClr val="tx1"/>
                </a:solidFill>
                <a:latin typeface="+mn-lt"/>
                <a:ea typeface="+mn-ea"/>
                <a:cs typeface="+mn-cs"/>
              </a:rPr>
              <a:t>17</a:t>
            </a:r>
            <a:r>
              <a:rPr kumimoji="1" lang="ja-JP" altLang="en-US" sz="1200" kern="1200" dirty="0" smtClean="0">
                <a:solidFill>
                  <a:schemeClr val="tx1"/>
                </a:solidFill>
                <a:latin typeface="+mn-lt"/>
                <a:ea typeface="+mn-ea"/>
                <a:cs typeface="+mn-cs"/>
              </a:rPr>
              <a:t>はいくつかのケースのために上の方程式から</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を見つけることによってパラメタ値を</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しながら正常にされたこれらを記載します。人口サイズが増加するのに従って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値が減少するのは、より多くのニッチを収容するために直感的です。また、また、目的関数の数が増加するのに従って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値が増加することに注意するのもおもしろいです。これは検索スペースの次元数の増加のためです。上の方程式は、静的な正常にされた</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が使用されるのを許容します、その結果、あらゆる世代で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評価する必要性を排除します、捜査官によって提案されるように。しかしながら、ユークリッドの距離メトリックを計算することの代わりに、続くので、私たちは、現在、正常にされたユークリッド距離を計算しなければなりません。距離メトリックを計算するための上の方程式が、より早く方程式</a:t>
            </a:r>
            <a:r>
              <a:rPr kumimoji="1" lang="en-US" altLang="ja-JP" sz="1200" kern="1200" dirty="0" smtClean="0">
                <a:solidFill>
                  <a:schemeClr val="tx1"/>
                </a:solidFill>
                <a:latin typeface="+mn-lt"/>
                <a:ea typeface="+mn-ea"/>
                <a:cs typeface="+mn-cs"/>
              </a:rPr>
              <a:t>(5.14)</a:t>
            </a:r>
            <a:r>
              <a:rPr kumimoji="1" lang="ja-JP" altLang="en-US" sz="1200" kern="1200" dirty="0" smtClean="0">
                <a:solidFill>
                  <a:schemeClr val="tx1"/>
                </a:solidFill>
                <a:latin typeface="+mn-lt"/>
                <a:ea typeface="+mn-ea"/>
                <a:cs typeface="+mn-cs"/>
              </a:rPr>
              <a:t>で示されたそれと異なっていることに注意してください。ここに、後者では、領域が固定されている間の何世代も目的関数が変える領域の</a:t>
            </a:r>
            <a:r>
              <a:rPr kumimoji="1" lang="en-US" altLang="ja-JP" sz="1200" kern="1200" dirty="0" err="1" smtClean="0">
                <a:solidFill>
                  <a:schemeClr val="tx1"/>
                </a:solidFill>
                <a:latin typeface="+mn-lt"/>
                <a:ea typeface="+mn-ea"/>
                <a:cs typeface="+mn-cs"/>
              </a:rPr>
              <a:t>uk</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lk</a:t>
            </a:r>
            <a:r>
              <a:rPr kumimoji="1" lang="ja-JP" altLang="en-US" sz="1200" kern="1200" dirty="0" smtClean="0">
                <a:solidFill>
                  <a:schemeClr val="tx1"/>
                </a:solidFill>
                <a:latin typeface="+mn-lt"/>
                <a:ea typeface="+mn-ea"/>
                <a:cs typeface="+mn-cs"/>
              </a:rPr>
              <a:t>は全体の</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にわたって走ります。</a:t>
            </a:r>
            <a:r>
              <a:rPr kumimoji="1" lang="en-US" altLang="ja-JP" sz="1200" kern="1200" dirty="0" smtClean="0">
                <a:solidFill>
                  <a:schemeClr val="tx1"/>
                </a:solidFill>
                <a:latin typeface="+mn-lt"/>
                <a:ea typeface="+mn-ea"/>
                <a:cs typeface="+mn-cs"/>
              </a:rPr>
              <a:t>Ehen</a:t>
            </a:r>
            <a:r>
              <a:rPr kumimoji="1" lang="ja-JP" altLang="en-US" sz="1200" kern="1200" dirty="0" smtClean="0">
                <a:solidFill>
                  <a:schemeClr val="tx1"/>
                </a:solidFill>
                <a:latin typeface="+mn-lt"/>
                <a:ea typeface="+mn-ea"/>
                <a:cs typeface="+mn-cs"/>
              </a:rPr>
              <a:t>方程式</a:t>
            </a:r>
            <a:r>
              <a:rPr kumimoji="1" lang="en-US" altLang="ja-JP" sz="1200" kern="1200" dirty="0" smtClean="0">
                <a:solidFill>
                  <a:schemeClr val="tx1"/>
                </a:solidFill>
                <a:latin typeface="+mn-lt"/>
                <a:ea typeface="+mn-ea"/>
                <a:cs typeface="+mn-cs"/>
              </a:rPr>
              <a:t>(5.18)</a:t>
            </a:r>
            <a:r>
              <a:rPr kumimoji="1" lang="ja-JP" altLang="en-US" sz="1200" kern="1200" dirty="0" smtClean="0">
                <a:solidFill>
                  <a:schemeClr val="tx1"/>
                </a:solidFill>
                <a:latin typeface="+mn-lt"/>
                <a:ea typeface="+mn-ea"/>
                <a:cs typeface="+mn-cs"/>
              </a:rPr>
              <a:t>は、</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の各繰り返しで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をアップデートするのに使用されて、アルゴリズムの同様の性能は例えば、</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客観テストの問題</a:t>
            </a:r>
            <a:r>
              <a:rPr kumimoji="1" lang="en-US" altLang="ja-JP" sz="1200" kern="1200" dirty="0" smtClean="0">
                <a:solidFill>
                  <a:schemeClr val="tx1"/>
                </a:solidFill>
                <a:latin typeface="+mn-lt"/>
                <a:ea typeface="+mn-ea"/>
                <a:cs typeface="+mn-cs"/>
              </a:rPr>
              <a:t>Min</a:t>
            </a:r>
            <a:r>
              <a:rPr kumimoji="1" lang="ja-JP" altLang="en-US" sz="1200" kern="1200" dirty="0" smtClean="0">
                <a:solidFill>
                  <a:schemeClr val="tx1"/>
                </a:solidFill>
                <a:latin typeface="+mn-lt"/>
                <a:ea typeface="+mn-ea"/>
                <a:cs typeface="+mn-cs"/>
              </a:rPr>
              <a:t>で観測されます。オペレータのはない変異オペレータと得られたパレート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最適解は</a:t>
            </a:r>
            <a:r>
              <a:rPr kumimoji="1" lang="en-US" altLang="ja-JP" sz="1200" kern="1200" dirty="0" smtClean="0">
                <a:solidFill>
                  <a:schemeClr val="tx1"/>
                </a:solidFill>
                <a:latin typeface="+mn-lt"/>
                <a:ea typeface="+mn-ea"/>
                <a:cs typeface="+mn-cs"/>
              </a:rPr>
              <a:t>Figure112</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113</a:t>
            </a:r>
            <a:r>
              <a:rPr kumimoji="1" lang="ja-JP" altLang="en-US" sz="1200" kern="1200" dirty="0" smtClean="0">
                <a:solidFill>
                  <a:schemeClr val="tx1"/>
                </a:solidFill>
                <a:latin typeface="+mn-lt"/>
                <a:ea typeface="+mn-ea"/>
                <a:cs typeface="+mn-cs"/>
              </a:rPr>
              <a:t>にそれぞれ示されています。これらの研究以外に、より多くの実証研究が、ダイナミックな</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計算における加えられた複雑さは妥当な静的な</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固定</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値の上で価値があるかどうか調査するのに必要です。</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15</a:t>
            </a:fld>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10000"/>
          </a:bodyPr>
          <a:lstStyle/>
          <a:p>
            <a:r>
              <a:rPr kumimoji="1" lang="ja-JP" altLang="en-US" sz="1200" kern="1200" dirty="0" smtClean="0">
                <a:solidFill>
                  <a:schemeClr val="tx1"/>
                </a:solidFill>
                <a:latin typeface="+mn-lt"/>
                <a:ea typeface="+mn-ea"/>
                <a:cs typeface="+mn-cs"/>
              </a:rPr>
              <a:t>同じニッチにあると考えることができる前に、共有パラメタ</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はどんな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つの解決策の間でも最大距離を意味します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表現型か遺伝子型スペースで</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a:t>
            </a:r>
          </a:p>
          <a:p>
            <a:r>
              <a:rPr kumimoji="1" lang="ja-JP" altLang="en-US" sz="1200" kern="1200" dirty="0" smtClean="0">
                <a:solidFill>
                  <a:schemeClr val="tx1"/>
                </a:solidFill>
                <a:latin typeface="+mn-lt"/>
                <a:ea typeface="+mn-ea"/>
                <a:cs typeface="+mn-cs"/>
              </a:rPr>
              <a:t>多目的最適化の文脈では、私たちは私たちがパレート最適の前部に解決策の一様分布を持っているような方法で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パラメタの値を選ぶべきです。</a:t>
            </a:r>
          </a:p>
          <a:p>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のように目的関数スペース</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の後をつけているなら、私たちは目的関数スペースのどんな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つの解決策の間のユークリッド距離として距離を計算します。</a:t>
            </a:r>
          </a:p>
          <a:p>
            <a:r>
              <a:rPr kumimoji="1" lang="ja-JP" altLang="en-US" sz="1200" kern="1200" dirty="0" smtClean="0">
                <a:solidFill>
                  <a:schemeClr val="tx1"/>
                </a:solidFill>
                <a:latin typeface="+mn-lt"/>
                <a:ea typeface="+mn-ea"/>
                <a:cs typeface="+mn-cs"/>
              </a:rPr>
              <a:t>したがって、パレート最適の前部が知られているなら、パレート最適の前部で一様にすべての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人口サイズ</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解決策を区切って頂きたいと思います。</a:t>
            </a:r>
          </a:p>
          <a:p>
            <a:r>
              <a:rPr kumimoji="1" lang="ja-JP" altLang="en-US" sz="1200" kern="1200" dirty="0" smtClean="0">
                <a:solidFill>
                  <a:schemeClr val="tx1"/>
                </a:solidFill>
                <a:latin typeface="+mn-lt"/>
                <a:ea typeface="+mn-ea"/>
                <a:cs typeface="+mn-cs"/>
              </a:rPr>
              <a:t>これは図</a:t>
            </a:r>
            <a:r>
              <a:rPr kumimoji="1" lang="en-US" altLang="ja-JP" sz="1200" kern="1200" dirty="0" smtClean="0">
                <a:solidFill>
                  <a:schemeClr val="tx1"/>
                </a:solidFill>
                <a:latin typeface="+mn-lt"/>
                <a:ea typeface="+mn-ea"/>
                <a:cs typeface="+mn-cs"/>
              </a:rPr>
              <a:t>110</a:t>
            </a:r>
            <a:r>
              <a:rPr kumimoji="1" lang="ja-JP" altLang="en-US" sz="1200" kern="1200" dirty="0" smtClean="0">
                <a:solidFill>
                  <a:schemeClr val="tx1"/>
                </a:solidFill>
                <a:latin typeface="+mn-lt"/>
                <a:ea typeface="+mn-ea"/>
                <a:cs typeface="+mn-cs"/>
              </a:rPr>
              <a:t>に表現されます。</a:t>
            </a:r>
          </a:p>
          <a:p>
            <a:r>
              <a:rPr kumimoji="1" lang="ja-JP" altLang="en-US" sz="1200" kern="1200" dirty="0" smtClean="0">
                <a:solidFill>
                  <a:schemeClr val="tx1"/>
                </a:solidFill>
                <a:latin typeface="+mn-lt"/>
                <a:ea typeface="+mn-ea"/>
                <a:cs typeface="+mn-cs"/>
              </a:rPr>
              <a:t>パレート最適の前部の周辺</a:t>
            </a:r>
            <a:r>
              <a:rPr kumimoji="1" lang="en-US" altLang="ja-JP" sz="1200" kern="1200" dirty="0" smtClean="0">
                <a:solidFill>
                  <a:schemeClr val="tx1"/>
                </a:solidFill>
                <a:latin typeface="+mn-lt"/>
                <a:ea typeface="+mn-ea"/>
                <a:cs typeface="+mn-cs"/>
              </a:rPr>
              <a:t>(L)</a:t>
            </a:r>
            <a:r>
              <a:rPr kumimoji="1" lang="ja-JP" altLang="en-US" sz="1200" kern="1200" dirty="0" smtClean="0">
                <a:solidFill>
                  <a:schemeClr val="tx1"/>
                </a:solidFill>
                <a:latin typeface="+mn-lt"/>
                <a:ea typeface="+mn-ea"/>
                <a:cs typeface="+mn-cs"/>
              </a:rPr>
              <a:t>を知っていて、私たちは、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L/N</a:t>
            </a:r>
            <a:r>
              <a:rPr kumimoji="1" lang="ja-JP" altLang="en-US" sz="1200" kern="1200" dirty="0" smtClean="0">
                <a:solidFill>
                  <a:schemeClr val="tx1"/>
                </a:solidFill>
                <a:latin typeface="+mn-lt"/>
                <a:ea typeface="+mn-ea"/>
                <a:cs typeface="+mn-cs"/>
              </a:rPr>
              <a:t>と等しいと見込むでしょう。</a:t>
            </a:r>
          </a:p>
          <a:p>
            <a:r>
              <a:rPr kumimoji="1" lang="ja-JP" altLang="en-US" sz="1200" kern="1200" dirty="0" smtClean="0">
                <a:solidFill>
                  <a:schemeClr val="tx1"/>
                </a:solidFill>
                <a:latin typeface="+mn-lt"/>
                <a:ea typeface="+mn-ea"/>
                <a:cs typeface="+mn-cs"/>
              </a:rPr>
              <a:t>このように、各ニッチは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つの解決策を含んでいて、その結果、パレート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最適解の近い一様分布を持つでしょう。</a:t>
            </a:r>
          </a:p>
          <a:p>
            <a:r>
              <a:rPr kumimoji="1" lang="ja-JP" altLang="en-US" sz="1200" kern="1200" dirty="0" smtClean="0">
                <a:solidFill>
                  <a:schemeClr val="tx1"/>
                </a:solidFill>
                <a:latin typeface="+mn-lt"/>
                <a:ea typeface="+mn-ea"/>
                <a:cs typeface="+mn-cs"/>
              </a:rPr>
              <a:t>しかしながら、簡潔な解決法は、難しく、パレート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最適領域が先験的に知られていないという上記では、ことです。パレート最適の前部に関するどんな知識がないとき、</a:t>
            </a:r>
            <a:r>
              <a:rPr kumimoji="1" lang="en-US" altLang="ja-JP" sz="1200" kern="1200" dirty="0" err="1" smtClean="0">
                <a:solidFill>
                  <a:schemeClr val="tx1"/>
                </a:solidFill>
                <a:latin typeface="+mn-lt"/>
                <a:ea typeface="+mn-ea"/>
                <a:cs typeface="+mn-cs"/>
              </a:rPr>
              <a:t>Fonesca</a:t>
            </a:r>
            <a:r>
              <a:rPr kumimoji="1" lang="ja-JP" altLang="en-US" sz="1200" kern="1200" dirty="0" smtClean="0">
                <a:solidFill>
                  <a:schemeClr val="tx1"/>
                </a:solidFill>
                <a:latin typeface="+mn-lt"/>
                <a:ea typeface="+mn-ea"/>
                <a:cs typeface="+mn-cs"/>
              </a:rPr>
              <a:t>とフレミングは計算の</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のために各世代で簡単な手技を勧めました。人口メンバーから、最初に、それぞれの目的関数値</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li</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ui</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の最小の、そして、最大の領域を見つけてください。現在、現在の人口におけるすべての解決策が「超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にあると主張できます。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各目的では、私たちは、今、</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を加えることによって範囲を増加して、新しい</a:t>
            </a:r>
            <a:r>
              <a:rPr kumimoji="1" lang="en-US" altLang="ja-JP" sz="1200" kern="1200" dirty="0" err="1" smtClean="0">
                <a:solidFill>
                  <a:schemeClr val="tx1"/>
                </a:solidFill>
                <a:latin typeface="+mn-lt"/>
                <a:ea typeface="+mn-ea"/>
                <a:cs typeface="+mn-cs"/>
              </a:rPr>
              <a:t>hypervolume</a:t>
            </a:r>
            <a:r>
              <a:rPr kumimoji="1" lang="en-US" altLang="ja-JP" sz="1200" kern="1200" dirty="0" smtClean="0">
                <a:solidFill>
                  <a:schemeClr val="tx1"/>
                </a:solidFill>
                <a:latin typeface="+mn-lt"/>
                <a:ea typeface="+mn-ea"/>
                <a:cs typeface="+mn-cs"/>
              </a:rPr>
              <a:t> V</a:t>
            </a:r>
            <a:r>
              <a:rPr kumimoji="1" lang="ja-JP" altLang="en-US" sz="1200" kern="1200" dirty="0" smtClean="0">
                <a:solidFill>
                  <a:schemeClr val="tx1"/>
                </a:solidFill>
                <a:latin typeface="+mn-lt"/>
                <a:ea typeface="+mn-ea"/>
                <a:cs typeface="+mn-cs"/>
              </a:rPr>
              <a:t>が</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であることがわかりました。</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これらの</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ボリューム」の違いは</a:t>
            </a:r>
            <a:r>
              <a:rPr kumimoji="1" lang="en-US" altLang="ja-JP" sz="1200" kern="1200" dirty="0" smtClean="0">
                <a:solidFill>
                  <a:schemeClr val="tx1"/>
                </a:solidFill>
                <a:latin typeface="+mn-lt"/>
                <a:ea typeface="+mn-ea"/>
                <a:cs typeface="+mn-cs"/>
              </a:rPr>
              <a:t>ΔV=V</a:t>
            </a:r>
            <a:r>
              <a:rPr kumimoji="1" lang="ja-JP" altLang="en-US" sz="1200" kern="1200" dirty="0" smtClean="0">
                <a:solidFill>
                  <a:schemeClr val="tx1"/>
                </a:solidFill>
                <a:latin typeface="+mn-lt"/>
                <a:ea typeface="+mn-ea"/>
                <a:cs typeface="+mn-cs"/>
              </a:rPr>
              <a:t>です</a:t>
            </a:r>
            <a:r>
              <a:rPr kumimoji="1" lang="en-US" altLang="ja-JP" sz="1200" kern="1200" dirty="0" smtClean="0">
                <a:solidFill>
                  <a:schemeClr val="tx1"/>
                </a:solidFill>
                <a:latin typeface="+mn-lt"/>
                <a:ea typeface="+mn-ea"/>
                <a:cs typeface="+mn-cs"/>
              </a:rPr>
              <a:t>’-V</a:t>
            </a:r>
            <a:r>
              <a:rPr kumimoji="1" lang="ja-JP" altLang="en-US" sz="1200" kern="1200" dirty="0" smtClean="0">
                <a:solidFill>
                  <a:schemeClr val="tx1"/>
                </a:solidFill>
                <a:latin typeface="+mn-lt"/>
                <a:ea typeface="+mn-ea"/>
                <a:cs typeface="+mn-cs"/>
              </a:rPr>
              <a:t>とすべての</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解決策がこの特異な「超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ボリューム」に理想的にあるべきです。</a:t>
            </a:r>
            <a:r>
              <a:rPr kumimoji="1" lang="en-US" altLang="ja-JP" sz="1200" kern="1200" dirty="0" smtClean="0">
                <a:solidFill>
                  <a:schemeClr val="tx1"/>
                </a:solidFill>
                <a:latin typeface="+mn-lt"/>
                <a:ea typeface="+mn-ea"/>
                <a:cs typeface="+mn-cs"/>
              </a:rPr>
              <a:t>Figure111</a:t>
            </a:r>
            <a:r>
              <a:rPr kumimoji="1" lang="ja-JP" altLang="en-US" sz="1200" kern="1200" dirty="0" smtClean="0">
                <a:solidFill>
                  <a:schemeClr val="tx1"/>
                </a:solidFill>
                <a:latin typeface="+mn-lt"/>
                <a:ea typeface="+mn-ea"/>
                <a:cs typeface="+mn-cs"/>
              </a:rPr>
              <a:t>は、何か特定の世代の</a:t>
            </a:r>
            <a:r>
              <a:rPr kumimoji="1" lang="en-US" altLang="ja-JP" sz="1200" kern="1200" dirty="0" err="1" smtClean="0">
                <a:solidFill>
                  <a:schemeClr val="tx1"/>
                </a:solidFill>
                <a:latin typeface="+mn-lt"/>
                <a:ea typeface="+mn-ea"/>
                <a:cs typeface="+mn-cs"/>
              </a:rPr>
              <a:t>inthe</a:t>
            </a:r>
            <a:r>
              <a:rPr kumimoji="1" lang="ja-JP" altLang="en-US" sz="1200" kern="1200" dirty="0" smtClean="0">
                <a:solidFill>
                  <a:schemeClr val="tx1"/>
                </a:solidFill>
                <a:latin typeface="+mn-lt"/>
                <a:ea typeface="+mn-ea"/>
                <a:cs typeface="+mn-cs"/>
              </a:rPr>
              <a:t>目的関数スペースと「超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ボリューム」がどのように</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の等しい正方形に分割されるかを</a:t>
            </a:r>
            <a:r>
              <a:rPr kumimoji="1" lang="en-US" altLang="ja-JP" sz="1200" kern="1200" dirty="0" smtClean="0">
                <a:solidFill>
                  <a:schemeClr val="tx1"/>
                </a:solidFill>
                <a:latin typeface="+mn-lt"/>
                <a:ea typeface="+mn-ea"/>
                <a:cs typeface="+mn-cs"/>
              </a:rPr>
              <a:t>11</a:t>
            </a:r>
            <a:r>
              <a:rPr kumimoji="1" lang="ja-JP" altLang="en-US" sz="1200" kern="1200" dirty="0" smtClean="0">
                <a:solidFill>
                  <a:schemeClr val="tx1"/>
                </a:solidFill>
                <a:latin typeface="+mn-lt"/>
                <a:ea typeface="+mn-ea"/>
                <a:cs typeface="+mn-cs"/>
              </a:rPr>
              <a:t>の解決策の人口に示しています。各ニッチが</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の「超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ボリューム」を占領して、そのような</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「超</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ボリューム」が</a:t>
            </a:r>
            <a:r>
              <a:rPr kumimoji="1" lang="en-US" altLang="ja-JP" sz="1200" kern="1200" dirty="0" smtClean="0">
                <a:solidFill>
                  <a:schemeClr val="tx1"/>
                </a:solidFill>
                <a:latin typeface="+mn-lt"/>
                <a:ea typeface="+mn-ea"/>
                <a:cs typeface="+mn-cs"/>
              </a:rPr>
              <a:t>ΔV</a:t>
            </a:r>
            <a:r>
              <a:rPr kumimoji="1" lang="ja-JP" altLang="en-US" sz="1200" kern="1200" dirty="0" smtClean="0">
                <a:solidFill>
                  <a:schemeClr val="tx1"/>
                </a:solidFill>
                <a:latin typeface="+mn-lt"/>
                <a:ea typeface="+mn-ea"/>
                <a:cs typeface="+mn-cs"/>
              </a:rPr>
              <a:t>にあるので、私たちは</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について計算するのに以下の方程式を使用します。</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以上目的関数</a:t>
            </a:r>
            <a:r>
              <a:rPr kumimoji="1" lang="en-US" altLang="ja-JP" sz="1200" kern="1200" dirty="0" smtClean="0">
                <a:solidFill>
                  <a:schemeClr val="tx1"/>
                </a:solidFill>
                <a:latin typeface="+mn-lt"/>
                <a:ea typeface="+mn-ea"/>
                <a:cs typeface="+mn-cs"/>
              </a:rPr>
              <a:t>(M&gt;2)</a:t>
            </a:r>
            <a:r>
              <a:rPr kumimoji="1" lang="ja-JP" altLang="en-US" sz="1200" kern="1200" dirty="0" smtClean="0">
                <a:solidFill>
                  <a:schemeClr val="tx1"/>
                </a:solidFill>
                <a:latin typeface="+mn-lt"/>
                <a:ea typeface="+mn-ea"/>
                <a:cs typeface="+mn-cs"/>
              </a:rPr>
              <a:t>において、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を見つけるのに方法を見つける数字の根は使用できます。</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つの目的関数</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、方程式が</a:t>
            </a:r>
            <a:r>
              <a:rPr kumimoji="1" lang="en-US" altLang="ja-JP" sz="1200" kern="1200" dirty="0" err="1" smtClean="0">
                <a:solidFill>
                  <a:schemeClr val="tx1"/>
                </a:solidFill>
                <a:latin typeface="+mn-lt"/>
                <a:ea typeface="+mn-ea"/>
                <a:cs typeface="+mn-cs"/>
              </a:rPr>
              <a:t>reduse</a:t>
            </a:r>
            <a:r>
              <a:rPr kumimoji="1" lang="ja-JP" altLang="en-US" sz="1200" kern="1200" dirty="0" smtClean="0">
                <a:solidFill>
                  <a:schemeClr val="tx1"/>
                </a:solidFill>
                <a:latin typeface="+mn-lt"/>
                <a:ea typeface="+mn-ea"/>
                <a:cs typeface="+mn-cs"/>
              </a:rPr>
              <a:t>する上に上の方程式を使用して、それぞれの目的関数に同じ</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を使用できるように各目的関数を正常にするために注意しなければなりません。方程式</a:t>
            </a:r>
            <a:r>
              <a:rPr kumimoji="1" lang="en-US" altLang="ja-JP" sz="1200" kern="1200" dirty="0" smtClean="0">
                <a:solidFill>
                  <a:schemeClr val="tx1"/>
                </a:solidFill>
                <a:latin typeface="+mn-lt"/>
                <a:ea typeface="+mn-ea"/>
                <a:cs typeface="+mn-cs"/>
              </a:rPr>
              <a:t>(5.17)</a:t>
            </a:r>
            <a:r>
              <a:rPr kumimoji="1" lang="ja-JP" altLang="en-US" sz="1200" kern="1200" dirty="0" smtClean="0">
                <a:solidFill>
                  <a:schemeClr val="tx1"/>
                </a:solidFill>
                <a:latin typeface="+mn-lt"/>
                <a:ea typeface="+mn-ea"/>
                <a:cs typeface="+mn-cs"/>
              </a:rPr>
              <a:t>を</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以下の正常にされた</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パラメタのために正常にされるなら目的関数値が使用されていると書くことができます</a:t>
            </a:r>
            <a:r>
              <a:rPr kumimoji="1" lang="en-US" altLang="ja-JP" sz="1200" kern="1200" dirty="0" smtClean="0">
                <a:solidFill>
                  <a:schemeClr val="tx1"/>
                </a:solidFill>
                <a:latin typeface="+mn-lt"/>
                <a:ea typeface="+mn-ea"/>
                <a:cs typeface="+mn-cs"/>
              </a:rPr>
              <a:t>:M=2</a:t>
            </a:r>
            <a:r>
              <a:rPr kumimoji="1" lang="ja-JP" altLang="en-US" sz="1200" kern="1200" dirty="0" smtClean="0">
                <a:solidFill>
                  <a:schemeClr val="tx1"/>
                </a:solidFill>
                <a:latin typeface="+mn-lt"/>
                <a:ea typeface="+mn-ea"/>
                <a:cs typeface="+mn-cs"/>
              </a:rPr>
              <a:t>のために、上の方程式は</a:t>
            </a:r>
            <a:r>
              <a:rPr kumimoji="1" lang="en-US" altLang="ja-JP" sz="1200" kern="1200" dirty="0" err="1" smtClean="0">
                <a:solidFill>
                  <a:schemeClr val="tx1"/>
                </a:solidFill>
                <a:latin typeface="+mn-lt"/>
                <a:ea typeface="+mn-ea"/>
                <a:cs typeface="+mn-cs"/>
              </a:rPr>
              <a:t>σ</a:t>
            </a:r>
            <a:r>
              <a:rPr kumimoji="1" lang="en-US" altLang="ja-JP" sz="1200" kern="1200" dirty="0" smtClean="0">
                <a:solidFill>
                  <a:schemeClr val="tx1"/>
                </a:solidFill>
                <a:latin typeface="+mn-lt"/>
                <a:ea typeface="+mn-ea"/>
                <a:cs typeface="+mn-cs"/>
              </a:rPr>
              <a:t>=2/(N-1)</a:t>
            </a:r>
            <a:r>
              <a:rPr kumimoji="1" lang="ja-JP" altLang="en-US" sz="1200" kern="1200" dirty="0" smtClean="0">
                <a:solidFill>
                  <a:schemeClr val="tx1"/>
                </a:solidFill>
                <a:latin typeface="+mn-lt"/>
                <a:ea typeface="+mn-ea"/>
                <a:cs typeface="+mn-cs"/>
              </a:rPr>
              <a:t>をもたらします。表</a:t>
            </a:r>
            <a:r>
              <a:rPr kumimoji="1" lang="en-US" altLang="ja-JP" sz="1200" kern="1200" dirty="0" smtClean="0">
                <a:solidFill>
                  <a:schemeClr val="tx1"/>
                </a:solidFill>
                <a:latin typeface="+mn-lt"/>
                <a:ea typeface="+mn-ea"/>
                <a:cs typeface="+mn-cs"/>
              </a:rPr>
              <a:t>17</a:t>
            </a:r>
            <a:r>
              <a:rPr kumimoji="1" lang="ja-JP" altLang="en-US" sz="1200" kern="1200" dirty="0" smtClean="0">
                <a:solidFill>
                  <a:schemeClr val="tx1"/>
                </a:solidFill>
                <a:latin typeface="+mn-lt"/>
                <a:ea typeface="+mn-ea"/>
                <a:cs typeface="+mn-cs"/>
              </a:rPr>
              <a:t>はいくつかのケースのために上の方程式から</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を見つけることによってパラメタ値を</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しながら正常にされたこれらを記載します。人口サイズが増加するのに従って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値が減少するのは、より多くのニッチを収容するために直感的です。また、また、目的関数の数が増加するのに従って</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値が増加することに注意するのもおもしろいです。これは検索スペースの次元数の増加のためです。上の方程式は、静的な正常にされた</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が使用されるのを許容します、その結果、あらゆる世代で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評価する必要性を排除します、捜査官によって提案されるように。しかしながら、ユークリッドの距離メトリックを計算することの代わりに、続くので、私たちは、現在、正常にされたユークリッド距離を計算しなければなりません。距離メトリックを計算するための上の方程式が、より早く方程式</a:t>
            </a:r>
            <a:r>
              <a:rPr kumimoji="1" lang="en-US" altLang="ja-JP" sz="1200" kern="1200" dirty="0" smtClean="0">
                <a:solidFill>
                  <a:schemeClr val="tx1"/>
                </a:solidFill>
                <a:latin typeface="+mn-lt"/>
                <a:ea typeface="+mn-ea"/>
                <a:cs typeface="+mn-cs"/>
              </a:rPr>
              <a:t>(5.14)</a:t>
            </a:r>
            <a:r>
              <a:rPr kumimoji="1" lang="ja-JP" altLang="en-US" sz="1200" kern="1200" dirty="0" smtClean="0">
                <a:solidFill>
                  <a:schemeClr val="tx1"/>
                </a:solidFill>
                <a:latin typeface="+mn-lt"/>
                <a:ea typeface="+mn-ea"/>
                <a:cs typeface="+mn-cs"/>
              </a:rPr>
              <a:t>で示されたそれと異なっていることに注意してください。ここに、後者では、領域が固定されている間の何世代も目的関数が変える領域の</a:t>
            </a:r>
            <a:r>
              <a:rPr kumimoji="1" lang="en-US" altLang="ja-JP" sz="1200" kern="1200" dirty="0" err="1" smtClean="0">
                <a:solidFill>
                  <a:schemeClr val="tx1"/>
                </a:solidFill>
                <a:latin typeface="+mn-lt"/>
                <a:ea typeface="+mn-ea"/>
                <a:cs typeface="+mn-cs"/>
              </a:rPr>
              <a:t>uk</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lk</a:t>
            </a:r>
            <a:r>
              <a:rPr kumimoji="1" lang="ja-JP" altLang="en-US" sz="1200" kern="1200" dirty="0" smtClean="0">
                <a:solidFill>
                  <a:schemeClr val="tx1"/>
                </a:solidFill>
                <a:latin typeface="+mn-lt"/>
                <a:ea typeface="+mn-ea"/>
                <a:cs typeface="+mn-cs"/>
              </a:rPr>
              <a:t>は全体の</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にわたって走ります。</a:t>
            </a:r>
            <a:r>
              <a:rPr kumimoji="1" lang="en-US" altLang="ja-JP" sz="1200" kern="1200" dirty="0" smtClean="0">
                <a:solidFill>
                  <a:schemeClr val="tx1"/>
                </a:solidFill>
                <a:latin typeface="+mn-lt"/>
                <a:ea typeface="+mn-ea"/>
                <a:cs typeface="+mn-cs"/>
              </a:rPr>
              <a:t>Ehen</a:t>
            </a:r>
            <a:r>
              <a:rPr kumimoji="1" lang="ja-JP" altLang="en-US" sz="1200" kern="1200" dirty="0" smtClean="0">
                <a:solidFill>
                  <a:schemeClr val="tx1"/>
                </a:solidFill>
                <a:latin typeface="+mn-lt"/>
                <a:ea typeface="+mn-ea"/>
                <a:cs typeface="+mn-cs"/>
              </a:rPr>
              <a:t>方程式</a:t>
            </a:r>
            <a:r>
              <a:rPr kumimoji="1" lang="en-US" altLang="ja-JP" sz="1200" kern="1200" dirty="0" smtClean="0">
                <a:solidFill>
                  <a:schemeClr val="tx1"/>
                </a:solidFill>
                <a:latin typeface="+mn-lt"/>
                <a:ea typeface="+mn-ea"/>
                <a:cs typeface="+mn-cs"/>
              </a:rPr>
              <a:t>(5.18)</a:t>
            </a:r>
            <a:r>
              <a:rPr kumimoji="1" lang="ja-JP" altLang="en-US" sz="1200" kern="1200" dirty="0" smtClean="0">
                <a:solidFill>
                  <a:schemeClr val="tx1"/>
                </a:solidFill>
                <a:latin typeface="+mn-lt"/>
                <a:ea typeface="+mn-ea"/>
                <a:cs typeface="+mn-cs"/>
              </a:rPr>
              <a:t>は、</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の各繰り返しで</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をアップデートするのに使用されて、アルゴリズムの同様の性能は例えば、</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客観テストの問題</a:t>
            </a:r>
            <a:r>
              <a:rPr kumimoji="1" lang="en-US" altLang="ja-JP" sz="1200" kern="1200" dirty="0" smtClean="0">
                <a:solidFill>
                  <a:schemeClr val="tx1"/>
                </a:solidFill>
                <a:latin typeface="+mn-lt"/>
                <a:ea typeface="+mn-ea"/>
                <a:cs typeface="+mn-cs"/>
              </a:rPr>
              <a:t>Min</a:t>
            </a:r>
            <a:r>
              <a:rPr kumimoji="1" lang="ja-JP" altLang="en-US" sz="1200" kern="1200" dirty="0" smtClean="0">
                <a:solidFill>
                  <a:schemeClr val="tx1"/>
                </a:solidFill>
                <a:latin typeface="+mn-lt"/>
                <a:ea typeface="+mn-ea"/>
                <a:cs typeface="+mn-cs"/>
              </a:rPr>
              <a:t>で観測されます。オペレータのはない変異オペレータと得られたパレート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最適解は</a:t>
            </a:r>
            <a:r>
              <a:rPr kumimoji="1" lang="en-US" altLang="ja-JP" sz="1200" kern="1200" dirty="0" smtClean="0">
                <a:solidFill>
                  <a:schemeClr val="tx1"/>
                </a:solidFill>
                <a:latin typeface="+mn-lt"/>
                <a:ea typeface="+mn-ea"/>
                <a:cs typeface="+mn-cs"/>
              </a:rPr>
              <a:t>Figure112</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113</a:t>
            </a:r>
            <a:r>
              <a:rPr kumimoji="1" lang="ja-JP" altLang="en-US" sz="1200" kern="1200" dirty="0" smtClean="0">
                <a:solidFill>
                  <a:schemeClr val="tx1"/>
                </a:solidFill>
                <a:latin typeface="+mn-lt"/>
                <a:ea typeface="+mn-ea"/>
                <a:cs typeface="+mn-cs"/>
              </a:rPr>
              <a:t>にそれぞれ示されています。これらの研究以外に、より多くの実証研究が、ダイナミックな</a:t>
            </a:r>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計算における加えられた複雑さは妥当な静的な</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固定</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値の上で価値があるかどうか調査するのに必要です。</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16</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800" kern="1200" dirty="0" smtClean="0">
                <a:solidFill>
                  <a:schemeClr val="tx1"/>
                </a:solidFill>
                <a:latin typeface="+mn-lt"/>
                <a:ea typeface="+mn-ea"/>
                <a:cs typeface="+mn-cs"/>
              </a:rPr>
              <a:t>支配されていない解のランクは１</a:t>
            </a:r>
            <a:endParaRPr kumimoji="1" lang="en-US" altLang="ja-JP" sz="8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800" kern="1200" dirty="0" smtClean="0">
                <a:solidFill>
                  <a:schemeClr val="tx1"/>
                </a:solidFill>
                <a:latin typeface="+mn-lt"/>
                <a:ea typeface="+mn-ea"/>
                <a:cs typeface="+mn-cs"/>
              </a:rPr>
              <a:t>最大ランクは個体数</a:t>
            </a:r>
            <a:r>
              <a:rPr kumimoji="1" lang="en-US" altLang="ja-JP" sz="800" kern="1200" dirty="0" smtClean="0">
                <a:solidFill>
                  <a:schemeClr val="tx1"/>
                </a:solidFill>
                <a:latin typeface="+mn-lt"/>
                <a:ea typeface="+mn-ea"/>
                <a:cs typeface="+mn-cs"/>
              </a:rPr>
              <a:t>N</a:t>
            </a:r>
            <a:r>
              <a:rPr kumimoji="1" lang="ja-JP" altLang="en-US" sz="800" kern="1200" dirty="0" smtClean="0">
                <a:solidFill>
                  <a:schemeClr val="tx1"/>
                </a:solidFill>
                <a:latin typeface="+mn-lt"/>
                <a:ea typeface="+mn-ea"/>
                <a:cs typeface="+mn-cs"/>
              </a:rPr>
              <a:t>以下</a:t>
            </a:r>
            <a:endParaRPr kumimoji="1" lang="en-US" altLang="ja-JP" sz="8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800" kern="1200" dirty="0" smtClean="0">
              <a:solidFill>
                <a:schemeClr val="tx1"/>
              </a:solidFill>
              <a:latin typeface="+mn-lt"/>
              <a:ea typeface="+mn-ea"/>
              <a:cs typeface="+mn-cs"/>
            </a:endParaRPr>
          </a:p>
          <a:p>
            <a:r>
              <a:rPr kumimoji="1" lang="en-US" altLang="ja-JP" sz="1200" kern="1200" dirty="0" err="1" smtClean="0">
                <a:solidFill>
                  <a:schemeClr val="tx1"/>
                </a:solidFill>
                <a:latin typeface="+mn-lt"/>
                <a:ea typeface="+mn-ea"/>
                <a:cs typeface="+mn-cs"/>
              </a:rPr>
              <a:t>Fonesca</a:t>
            </a:r>
            <a:r>
              <a:rPr kumimoji="1" lang="ja-JP" altLang="en-US" sz="1200" kern="1200" dirty="0" smtClean="0">
                <a:solidFill>
                  <a:schemeClr val="tx1"/>
                </a:solidFill>
                <a:latin typeface="+mn-lt"/>
                <a:ea typeface="+mn-ea"/>
                <a:cs typeface="+mn-cs"/>
              </a:rPr>
              <a:t>とフレミングは、最初に、</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人口の非支配された分類を使用した複数の目的</a:t>
            </a:r>
            <a:r>
              <a:rPr kumimoji="1" lang="en-US" altLang="ja-JP" sz="1200" kern="1200" dirty="0" smtClean="0">
                <a:solidFill>
                  <a:schemeClr val="tx1"/>
                </a:solidFill>
                <a:latin typeface="+mn-lt"/>
                <a:ea typeface="+mn-ea"/>
                <a:cs typeface="+mn-cs"/>
              </a:rPr>
              <a:t>GA(MOGA</a:t>
            </a:r>
            <a:r>
              <a:rPr kumimoji="1" lang="ja-JP" altLang="en-US" sz="1200" kern="1200" dirty="0" smtClean="0">
                <a:solidFill>
                  <a:schemeClr val="tx1"/>
                </a:solidFill>
                <a:latin typeface="+mn-lt"/>
                <a:ea typeface="+mn-ea"/>
                <a:cs typeface="+mn-cs"/>
              </a:rPr>
              <a:t>と呼ばれる</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を導入しました。研究者は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番目に非支配された解決策を強調するために明らかに仕出しして、同時に非支配された解決策の多様性を維持する多目的</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を示しました。</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は人口においてフィットネスが割り当てられる方法で標準の三分割の</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から各ソリューションまで異なります。アルゴリズム</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推計的な普遍的な選択</a:t>
            </a:r>
            <a:r>
              <a:rPr kumimoji="1" lang="en-US" altLang="ja-JP" sz="1200" kern="1200" dirty="0" smtClean="0">
                <a:solidFill>
                  <a:schemeClr val="tx1"/>
                </a:solidFill>
                <a:latin typeface="+mn-lt"/>
                <a:ea typeface="+mn-ea"/>
                <a:cs typeface="+mn-cs"/>
              </a:rPr>
              <a:t>(SUS)</a:t>
            </a:r>
            <a:r>
              <a:rPr kumimoji="1" lang="ja-JP" altLang="en-US" sz="1200" kern="1200" dirty="0" smtClean="0">
                <a:solidFill>
                  <a:schemeClr val="tx1"/>
                </a:solidFill>
                <a:latin typeface="+mn-lt"/>
                <a:ea typeface="+mn-ea"/>
                <a:cs typeface="+mn-cs"/>
              </a:rPr>
              <a:t>、単一のポイント横断歩道、および的に噛み付いている変異</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の残りは古典的な</a:t>
            </a:r>
            <a:r>
              <a:rPr kumimoji="1" lang="en-US" altLang="ja-JP" sz="1200" kern="1200" dirty="0" smtClean="0">
                <a:solidFill>
                  <a:schemeClr val="tx1"/>
                </a:solidFill>
                <a:latin typeface="+mn-lt"/>
                <a:ea typeface="+mn-ea"/>
                <a:cs typeface="+mn-cs"/>
              </a:rPr>
              <a:t>GA</a:t>
            </a:r>
            <a:r>
              <a:rPr kumimoji="1" lang="ja-JP" altLang="en-US" sz="1200" kern="1200" dirty="0" smtClean="0">
                <a:solidFill>
                  <a:schemeClr val="tx1"/>
                </a:solidFill>
                <a:latin typeface="+mn-lt"/>
                <a:ea typeface="+mn-ea"/>
                <a:cs typeface="+mn-cs"/>
              </a:rPr>
              <a:t>のそれと同じです。</a:t>
            </a:r>
            <a:r>
              <a:rPr kumimoji="1" lang="en-US" altLang="ja-JP" sz="1200" kern="1200" dirty="0" smtClean="0">
                <a:solidFill>
                  <a:schemeClr val="tx1"/>
                </a:solidFill>
                <a:latin typeface="+mn-lt"/>
                <a:ea typeface="+mn-ea"/>
                <a:cs typeface="+mn-cs"/>
              </a:rPr>
              <a:t>WE</a:t>
            </a:r>
            <a:r>
              <a:rPr kumimoji="1" lang="ja-JP" altLang="en-US" sz="1200" kern="1200" dirty="0" smtClean="0">
                <a:solidFill>
                  <a:schemeClr val="tx1"/>
                </a:solidFill>
                <a:latin typeface="+mn-lt"/>
                <a:ea typeface="+mn-ea"/>
                <a:cs typeface="+mn-cs"/>
              </a:rPr>
              <a:t>は以下で</a:t>
            </a:r>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について説明します。まず最初に、各解決策は人口における優位がないかどうかチェックされます。解決策</a:t>
            </a:r>
            <a:r>
              <a:rPr kumimoji="1" lang="en-US" altLang="ja-JP" sz="1200" kern="1200" dirty="0" err="1" smtClean="0">
                <a:solidFill>
                  <a:schemeClr val="tx1"/>
                </a:solidFill>
                <a:latin typeface="+mn-lt"/>
                <a:ea typeface="+mn-ea"/>
                <a:cs typeface="+mn-cs"/>
              </a:rPr>
              <a:t>i</a:t>
            </a:r>
            <a:r>
              <a:rPr kumimoji="1" lang="ja-JP" altLang="en-US" sz="1200" kern="1200" dirty="0" smtClean="0">
                <a:solidFill>
                  <a:schemeClr val="tx1"/>
                </a:solidFill>
                <a:latin typeface="+mn-lt"/>
                <a:ea typeface="+mn-ea"/>
                <a:cs typeface="+mn-cs"/>
              </a:rPr>
              <a:t>に、解決策</a:t>
            </a:r>
            <a:r>
              <a:rPr kumimoji="1" lang="en-US" altLang="ja-JP" sz="1200" kern="1200" dirty="0" err="1" smtClean="0">
                <a:solidFill>
                  <a:schemeClr val="tx1"/>
                </a:solidFill>
                <a:latin typeface="+mn-lt"/>
                <a:ea typeface="+mn-ea"/>
                <a:cs typeface="+mn-cs"/>
              </a:rPr>
              <a:t>i</a:t>
            </a:r>
            <a:r>
              <a:rPr kumimoji="1" lang="ja-JP" altLang="en-US" sz="1200" kern="1200" dirty="0" smtClean="0">
                <a:solidFill>
                  <a:schemeClr val="tx1"/>
                </a:solidFill>
                <a:latin typeface="+mn-lt"/>
                <a:ea typeface="+mn-ea"/>
                <a:cs typeface="+mn-cs"/>
              </a:rPr>
              <a:t>を支配する</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つと等しいランクと数の解決策</a:t>
            </a:r>
            <a:r>
              <a:rPr kumimoji="1" lang="en-US" altLang="ja-JP" sz="1200" kern="1200" dirty="0" smtClean="0">
                <a:solidFill>
                  <a:schemeClr val="tx1"/>
                </a:solidFill>
                <a:latin typeface="+mn-lt"/>
                <a:ea typeface="+mn-ea"/>
                <a:cs typeface="+mn-cs"/>
              </a:rPr>
              <a:t>Ni</a:t>
            </a:r>
            <a:r>
              <a:rPr kumimoji="1" lang="ja-JP" altLang="en-US" sz="1200" kern="1200" dirty="0" smtClean="0">
                <a:solidFill>
                  <a:schemeClr val="tx1"/>
                </a:solidFill>
                <a:latin typeface="+mn-lt"/>
                <a:ea typeface="+mn-ea"/>
                <a:cs typeface="+mn-cs"/>
              </a:rPr>
              <a:t>は、割り当てられます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このように、</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と等しいランクは非支配された解決策に割り当てられます、どんな解決策も人口における非支配された解決策を支配していないでしょうから。</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少しの考えがどんな人口でも判明します、そして、</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つと等しいランクがある少なくとも</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つの解があるに違いありません、そして、どんな人口メンバーの最大のランクも</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以上であるはずがありません</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個体群</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図</a:t>
            </a:r>
            <a:r>
              <a:rPr kumimoji="1" lang="en-US" altLang="ja-JP" sz="1200" kern="1200" dirty="0" smtClean="0">
                <a:solidFill>
                  <a:schemeClr val="tx1"/>
                </a:solidFill>
                <a:latin typeface="+mn-lt"/>
                <a:ea typeface="+mn-ea"/>
                <a:cs typeface="+mn-cs"/>
              </a:rPr>
              <a:t>105</a:t>
            </a:r>
            <a:r>
              <a:rPr kumimoji="1" lang="ja-JP" altLang="en-US" sz="1200" kern="1200" dirty="0" smtClean="0">
                <a:solidFill>
                  <a:schemeClr val="tx1"/>
                </a:solidFill>
                <a:latin typeface="+mn-lt"/>
                <a:ea typeface="+mn-ea"/>
                <a:cs typeface="+mn-cs"/>
              </a:rPr>
              <a:t>は</a:t>
            </a:r>
            <a:r>
              <a:rPr kumimoji="1" lang="en-US" altLang="ja-JP" sz="1200" kern="1200" dirty="0" smtClean="0">
                <a:solidFill>
                  <a:schemeClr val="tx1"/>
                </a:solidFill>
                <a:latin typeface="+mn-lt"/>
                <a:ea typeface="+mn-ea"/>
                <a:cs typeface="+mn-cs"/>
              </a:rPr>
              <a:t>10</a:t>
            </a:r>
            <a:r>
              <a:rPr kumimoji="1" lang="ja-JP" altLang="en-US" sz="1200" kern="1200" dirty="0" smtClean="0">
                <a:solidFill>
                  <a:schemeClr val="tx1"/>
                </a:solidFill>
                <a:latin typeface="+mn-lt"/>
                <a:ea typeface="+mn-ea"/>
                <a:cs typeface="+mn-cs"/>
              </a:rPr>
              <a:t>の解を持つ</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目的の最小化問題を示していますが、図</a:t>
            </a:r>
            <a:r>
              <a:rPr kumimoji="1" lang="en-US" altLang="ja-JP" sz="1200" kern="1200" dirty="0" smtClean="0">
                <a:solidFill>
                  <a:schemeClr val="tx1"/>
                </a:solidFill>
                <a:latin typeface="+mn-lt"/>
                <a:ea typeface="+mn-ea"/>
                <a:cs typeface="+mn-cs"/>
              </a:rPr>
              <a:t>106</a:t>
            </a:r>
            <a:r>
              <a:rPr kumimoji="1" lang="ja-JP" altLang="en-US" sz="1200" kern="1200" dirty="0" smtClean="0">
                <a:solidFill>
                  <a:schemeClr val="tx1"/>
                </a:solidFill>
                <a:latin typeface="+mn-lt"/>
                <a:ea typeface="+mn-ea"/>
                <a:cs typeface="+mn-cs"/>
              </a:rPr>
              <a:t>はそれぞれの解のランクを示しています。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網掛け領域は可能な検索スペースを表します。ランクの順序が可能な全てのランク</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の間の</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をどんな個体群にも割り当てるというわけではないのは、明確です。例えば、ランク</a:t>
            </a:r>
            <a:r>
              <a:rPr kumimoji="1" lang="en-US" altLang="ja-JP" sz="1200" kern="1200" dirty="0" smtClean="0">
                <a:solidFill>
                  <a:schemeClr val="tx1"/>
                </a:solidFill>
                <a:latin typeface="+mn-lt"/>
                <a:ea typeface="+mn-ea"/>
                <a:cs typeface="+mn-cs"/>
              </a:rPr>
              <a:t>7</a:t>
            </a: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9</a:t>
            </a:r>
            <a:r>
              <a:rPr kumimoji="1" lang="ja-JP" altLang="en-US" sz="1200" kern="1200" dirty="0" smtClean="0">
                <a:solidFill>
                  <a:schemeClr val="tx1"/>
                </a:solidFill>
                <a:latin typeface="+mn-lt"/>
                <a:ea typeface="+mn-ea"/>
                <a:cs typeface="+mn-cs"/>
              </a:rPr>
              <a:t>、および</a:t>
            </a:r>
            <a:r>
              <a:rPr kumimoji="1" lang="en-US" altLang="ja-JP" sz="1200" kern="1200" dirty="0" smtClean="0">
                <a:solidFill>
                  <a:schemeClr val="tx1"/>
                </a:solidFill>
                <a:latin typeface="+mn-lt"/>
                <a:ea typeface="+mn-ea"/>
                <a:cs typeface="+mn-cs"/>
              </a:rPr>
              <a:t>10</a:t>
            </a:r>
            <a:r>
              <a:rPr kumimoji="1" lang="ja-JP" altLang="en-US" sz="1200" kern="1200" dirty="0" smtClean="0">
                <a:solidFill>
                  <a:schemeClr val="tx1"/>
                </a:solidFill>
                <a:latin typeface="+mn-lt"/>
                <a:ea typeface="+mn-ea"/>
                <a:cs typeface="+mn-cs"/>
              </a:rPr>
              <a:t>は図で使用される個体群にはないです。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ランキングがいったん実行されると、解の未知のフィットネスはランクに基づいて割り当てられます。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これを実行するために、最初に、ランクは大きさの昇順で分類されます。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そして、未知のフィットネスは、線形</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または、いかなる他のも</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マッピング方法を使用することによって、各解に割り当てられます。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通常、マッピング方法は、</a:t>
            </a:r>
            <a:r>
              <a:rPr kumimoji="1" lang="en-US" altLang="ja-JP" sz="1200" kern="1200" dirty="0" smtClean="0">
                <a:solidFill>
                  <a:schemeClr val="tx1"/>
                </a:solidFill>
                <a:latin typeface="+mn-lt"/>
                <a:ea typeface="+mn-ea"/>
                <a:cs typeface="+mn-cs"/>
              </a:rPr>
              <a:t>N(</a:t>
            </a:r>
            <a:r>
              <a:rPr kumimoji="1" lang="ja-JP" altLang="en-US" sz="1200" kern="1200" dirty="0" smtClean="0">
                <a:solidFill>
                  <a:schemeClr val="tx1"/>
                </a:solidFill>
                <a:latin typeface="+mn-lt"/>
                <a:ea typeface="+mn-ea"/>
                <a:cs typeface="+mn-cs"/>
              </a:rPr>
              <a:t>最も良いランク解のための</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最も悪いランク解決策のための</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の間のフィットネスを割り当てるために選ばれています。</a:t>
            </a:r>
            <a:endParaRPr lang="en-US" altLang="ja-JP" dirty="0" smtClean="0"/>
          </a:p>
          <a:p>
            <a:r>
              <a:rPr lang="ja-JP" altLang="en-US" dirty="0" smtClean="0"/>
              <a:t>その後、それぞれのランクの解は一度に考えられ、そして、それらの未知の適応度は平均されています。</a:t>
            </a:r>
          </a:p>
          <a:p>
            <a:r>
              <a:rPr lang="ja-JP" altLang="en-US" dirty="0" smtClean="0"/>
              <a:t>この平均したフィットネスは現在、ランクの各解決策に割り当てられたフィットネスと呼ばれます。</a:t>
            </a:r>
            <a:endParaRPr lang="en-US" altLang="ja-JP" dirty="0" smtClean="0"/>
          </a:p>
          <a:p>
            <a:r>
              <a:rPr kumimoji="1" lang="ja-JP" altLang="en-US" sz="1200" kern="1200" dirty="0" smtClean="0">
                <a:solidFill>
                  <a:schemeClr val="tx1"/>
                </a:solidFill>
                <a:latin typeface="+mn-lt"/>
                <a:ea typeface="+mn-ea"/>
                <a:cs typeface="+mn-cs"/>
              </a:rPr>
              <a:t>このように，未知の適合度に割り当てられた合計と残りのランクに割り当てられた適合度は同じになっています．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そのうえ，マッピングと平均化は良いランクの解に適合度を高く振り分けるのに有効</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このように，非優越解は個体群を強調する．</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2</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800" kern="1200" dirty="0" smtClean="0">
                <a:solidFill>
                  <a:schemeClr val="tx1"/>
                </a:solidFill>
                <a:latin typeface="+mj-ea"/>
                <a:ea typeface="+mn-ea"/>
                <a:cs typeface="+mn-cs"/>
              </a:rPr>
              <a:t>シェアリングのパラメータ</a:t>
            </a:r>
            <a:r>
              <a:rPr kumimoji="1" lang="en-US" altLang="ja-JP" sz="800" kern="1200" dirty="0" smtClean="0">
                <a:solidFill>
                  <a:schemeClr val="tx1"/>
                </a:solidFill>
                <a:latin typeface="+mj-ea"/>
                <a:ea typeface="+mn-ea"/>
                <a:cs typeface="+mn-cs"/>
              </a:rPr>
              <a:t>     </a:t>
            </a:r>
            <a:r>
              <a:rPr kumimoji="1" lang="ja-JP" altLang="en-US" sz="800" kern="1200" dirty="0" smtClean="0">
                <a:solidFill>
                  <a:schemeClr val="tx1"/>
                </a:solidFill>
                <a:latin typeface="+mj-ea"/>
                <a:ea typeface="+mn-ea"/>
                <a:cs typeface="+mn-cs"/>
              </a:rPr>
              <a:t>を各目的関数の個別の最小値と最大値を利用して決定する方法</a:t>
            </a:r>
            <a:endParaRPr kumimoji="1" lang="en-US" altLang="ja-JP" sz="800" kern="1200" dirty="0" smtClean="0">
              <a:solidFill>
                <a:schemeClr val="tx1"/>
              </a:solidFill>
              <a:latin typeface="+mj-ea"/>
              <a:ea typeface="+mn-ea"/>
              <a:cs typeface="+mn-cs"/>
            </a:endParaRPr>
          </a:p>
          <a:p>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また、リーと</a:t>
            </a:r>
            <a:r>
              <a:rPr kumimoji="1" lang="en-US" altLang="ja-JP" sz="1200" kern="1200" dirty="0" err="1" smtClean="0">
                <a:solidFill>
                  <a:schemeClr val="tx1"/>
                </a:solidFill>
                <a:latin typeface="+mn-lt"/>
                <a:ea typeface="+mn-ea"/>
                <a:cs typeface="+mn-cs"/>
              </a:rPr>
              <a:t>Esbensen</a:t>
            </a:r>
            <a:r>
              <a:rPr kumimoji="1" lang="ja-JP" altLang="en-US" sz="1200" kern="1200" dirty="0" smtClean="0">
                <a:solidFill>
                  <a:schemeClr val="tx1"/>
                </a:solidFill>
                <a:latin typeface="+mn-lt"/>
                <a:ea typeface="+mn-ea"/>
                <a:cs typeface="+mn-cs"/>
              </a:rPr>
              <a:t>は、比例選択でコピーを割り当てるのに上のランクの手順を用いました</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非支配された原則を使用することによって複数の客観価値を格付けされた測定基準に変換するという考えは効率的な多目的最適化に向かったステップですが、</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この簡単な手技でさまざまの解決策を維持するという</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番目の目標を保証できません。</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非支配された解決策の中で多様性を維持するために、</a:t>
            </a:r>
            <a:r>
              <a:rPr kumimoji="1" lang="en-US" altLang="ja-JP" sz="1200" kern="1200" dirty="0" err="1" smtClean="0">
                <a:solidFill>
                  <a:schemeClr val="tx1"/>
                </a:solidFill>
                <a:latin typeface="+mn-lt"/>
                <a:ea typeface="+mn-ea"/>
                <a:cs typeface="+mn-cs"/>
              </a:rPr>
              <a:t>Fonesca</a:t>
            </a:r>
            <a:r>
              <a:rPr kumimoji="1" lang="ja-JP" altLang="en-US" sz="1200" kern="1200" dirty="0" smtClean="0">
                <a:solidFill>
                  <a:schemeClr val="tx1"/>
                </a:solidFill>
                <a:latin typeface="+mn-lt"/>
                <a:ea typeface="+mn-ea"/>
                <a:cs typeface="+mn-cs"/>
              </a:rPr>
              <a:t>とフレミングはそれぞれのランクの解決策の中の</a:t>
            </a:r>
            <a:r>
              <a:rPr kumimoji="1" lang="en-US" altLang="ja-JP" sz="1200" kern="1200" dirty="0" err="1" smtClean="0">
                <a:solidFill>
                  <a:schemeClr val="tx1"/>
                </a:solidFill>
                <a:latin typeface="+mn-lt"/>
                <a:ea typeface="+mn-ea"/>
                <a:cs typeface="+mn-cs"/>
              </a:rPr>
              <a:t>niching</a:t>
            </a:r>
            <a:r>
              <a:rPr kumimoji="1" lang="ja-JP" altLang="en-US" sz="1200" kern="1200" dirty="0" smtClean="0">
                <a:solidFill>
                  <a:schemeClr val="tx1"/>
                </a:solidFill>
                <a:latin typeface="+mn-lt"/>
                <a:ea typeface="+mn-ea"/>
                <a:cs typeface="+mn-cs"/>
              </a:rPr>
              <a:t>を導入しました。</a:t>
            </a:r>
          </a:p>
          <a:p>
            <a:r>
              <a:rPr kumimoji="1" lang="en-US" altLang="ja-JP" sz="1200" kern="1200" dirty="0" err="1" smtClean="0">
                <a:solidFill>
                  <a:schemeClr val="tx1"/>
                </a:solidFill>
                <a:latin typeface="+mn-lt"/>
                <a:ea typeface="+mn-ea"/>
                <a:cs typeface="+mn-cs"/>
              </a:rPr>
              <a:t>σ</a:t>
            </a:r>
            <a:r>
              <a:rPr kumimoji="1" lang="ja-JP" altLang="en-US" sz="1200" kern="1200" dirty="0" smtClean="0">
                <a:solidFill>
                  <a:schemeClr val="tx1"/>
                </a:solidFill>
                <a:latin typeface="+mn-lt"/>
                <a:ea typeface="+mn-ea"/>
                <a:cs typeface="+mn-cs"/>
              </a:rPr>
              <a:t>とのニッチカウントは、前の章で説明されるように、見つけられます。</a:t>
            </a:r>
          </a:p>
          <a:p>
            <a:r>
              <a:rPr kumimoji="1" lang="en-US" altLang="ja-JP" sz="1200" kern="1200" dirty="0" err="1" smtClean="0">
                <a:solidFill>
                  <a:schemeClr val="tx1"/>
                </a:solidFill>
                <a:latin typeface="+mn-lt"/>
                <a:ea typeface="+mn-ea"/>
                <a:cs typeface="+mn-cs"/>
              </a:rPr>
              <a:t>α</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がある共有機能は使用されていますが、距離メトリックは目的関数値で計算されます、パラメタ値の代わりに。</a:t>
            </a:r>
          </a:p>
          <a:p>
            <a:r>
              <a:rPr kumimoji="1" lang="ja-JP" altLang="en-US" sz="1200" kern="1200" dirty="0" smtClean="0">
                <a:solidFill>
                  <a:schemeClr val="tx1"/>
                </a:solidFill>
                <a:latin typeface="+mn-lt"/>
                <a:ea typeface="+mn-ea"/>
                <a:cs typeface="+mn-cs"/>
              </a:rPr>
              <a:t>したがって、ランクにおけるどんな</a:t>
            </a:r>
            <a:r>
              <a:rPr kumimoji="1" lang="en-US" altLang="ja-JP" sz="1200" kern="1200" dirty="0" smtClean="0">
                <a:solidFill>
                  <a:schemeClr val="tx1"/>
                </a:solidFill>
                <a:latin typeface="+mn-lt"/>
                <a:ea typeface="+mn-ea"/>
                <a:cs typeface="+mn-cs"/>
              </a:rPr>
              <a:t>2</a:t>
            </a:r>
            <a:r>
              <a:rPr kumimoji="1" lang="ja-JP" altLang="en-US" sz="1200" kern="1200" dirty="0" smtClean="0">
                <a:solidFill>
                  <a:schemeClr val="tx1"/>
                </a:solidFill>
                <a:latin typeface="+mn-lt"/>
                <a:ea typeface="+mn-ea"/>
                <a:cs typeface="+mn-cs"/>
              </a:rPr>
              <a:t>つの解決策</a:t>
            </a:r>
            <a:r>
              <a:rPr kumimoji="1" lang="en-US" altLang="ja-JP" sz="1200" kern="1200" dirty="0" err="1" smtClean="0">
                <a:solidFill>
                  <a:schemeClr val="tx1"/>
                </a:solidFill>
                <a:latin typeface="+mn-lt"/>
                <a:ea typeface="+mn-ea"/>
                <a:cs typeface="+mn-cs"/>
              </a:rPr>
              <a:t>i</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j</a:t>
            </a:r>
            <a:r>
              <a:rPr kumimoji="1" lang="ja-JP" altLang="en-US" sz="1200" kern="1200" dirty="0" smtClean="0">
                <a:solidFill>
                  <a:schemeClr val="tx1"/>
                </a:solidFill>
                <a:latin typeface="+mn-lt"/>
                <a:ea typeface="+mn-ea"/>
                <a:cs typeface="+mn-cs"/>
              </a:rPr>
              <a:t>の間の規格化距離は以下の通り計算されます。</a:t>
            </a:r>
            <a:endParaRPr kumimoji="1" lang="en-US" altLang="ja-JP" sz="1200" kern="1200" dirty="0" smtClean="0">
              <a:solidFill>
                <a:schemeClr val="tx1"/>
              </a:solidFill>
              <a:latin typeface="+mn-lt"/>
              <a:ea typeface="+mn-ea"/>
              <a:cs typeface="+mn-cs"/>
            </a:endParaRPr>
          </a:p>
          <a:p>
            <a:r>
              <a:rPr kumimoji="1" lang="en-US" altLang="ja-JP" sz="1200" kern="1200" dirty="0" err="1" smtClean="0">
                <a:solidFill>
                  <a:schemeClr val="tx1"/>
                </a:solidFill>
                <a:latin typeface="+mn-lt"/>
                <a:ea typeface="+mn-ea"/>
                <a:cs typeface="+mn-cs"/>
              </a:rPr>
              <a:t>fmax</a:t>
            </a:r>
            <a:r>
              <a:rPr kumimoji="1" lang="ja-JP" altLang="en-US" sz="1200" kern="1200" dirty="0" smtClean="0">
                <a:solidFill>
                  <a:schemeClr val="tx1"/>
                </a:solidFill>
                <a:latin typeface="+mn-lt"/>
                <a:ea typeface="+mn-ea"/>
                <a:cs typeface="+mn-cs"/>
              </a:rPr>
              <a:t>と</a:t>
            </a:r>
            <a:r>
              <a:rPr kumimoji="1" lang="en-US" altLang="ja-JP" sz="1200" kern="1200" dirty="0" err="1" smtClean="0">
                <a:solidFill>
                  <a:schemeClr val="tx1"/>
                </a:solidFill>
                <a:latin typeface="+mn-lt"/>
                <a:ea typeface="+mn-ea"/>
                <a:cs typeface="+mn-cs"/>
              </a:rPr>
              <a:t>fmin</a:t>
            </a:r>
            <a:r>
              <a:rPr kumimoji="1" lang="ja-JP" altLang="en-US" sz="1200" kern="1200" dirty="0" smtClean="0">
                <a:solidFill>
                  <a:schemeClr val="tx1"/>
                </a:solidFill>
                <a:latin typeface="+mn-lt"/>
                <a:ea typeface="+mn-ea"/>
                <a:cs typeface="+mn-cs"/>
              </a:rPr>
              <a:t>が最大の、そして、最小の目的関数値であるところ、</a:t>
            </a:r>
            <a:r>
              <a:rPr kumimoji="1" lang="en-US" altLang="ja-JP" sz="1200" kern="1200" dirty="0" err="1" smtClean="0">
                <a:solidFill>
                  <a:schemeClr val="tx1"/>
                </a:solidFill>
                <a:latin typeface="+mn-lt"/>
                <a:ea typeface="+mn-ea"/>
                <a:cs typeface="+mn-cs"/>
              </a:rPr>
              <a:t>k</a:t>
            </a:r>
            <a:r>
              <a:rPr kumimoji="1" lang="ja-JP" altLang="en-US" sz="1200" kern="1200" dirty="0" smtClean="0">
                <a:solidFill>
                  <a:schemeClr val="tx1"/>
                </a:solidFill>
                <a:latin typeface="+mn-lt"/>
                <a:ea typeface="+mn-ea"/>
                <a:cs typeface="+mn-cs"/>
              </a:rPr>
              <a:t>代目的。解決策、</a:t>
            </a:r>
            <a:r>
              <a:rPr kumimoji="1" lang="en-US" altLang="ja-JP" sz="1200" kern="1200" dirty="0" err="1" smtClean="0">
                <a:solidFill>
                  <a:schemeClr val="tx1"/>
                </a:solidFill>
                <a:latin typeface="+mn-lt"/>
                <a:ea typeface="+mn-ea"/>
                <a:cs typeface="+mn-cs"/>
              </a:rPr>
              <a:t>i</a:t>
            </a:r>
            <a:r>
              <a:rPr kumimoji="1" lang="ja-JP" altLang="en-US" sz="1200" kern="1200" dirty="0" smtClean="0">
                <a:solidFill>
                  <a:schemeClr val="tx1"/>
                </a:solidFill>
                <a:latin typeface="+mn-lt"/>
                <a:ea typeface="+mn-ea"/>
                <a:cs typeface="+mn-cs"/>
              </a:rPr>
              <a:t>に関しては、</a:t>
            </a:r>
            <a:r>
              <a:rPr kumimoji="1" lang="en-US" altLang="ja-JP" sz="1200" kern="1200" dirty="0" err="1" smtClean="0">
                <a:solidFill>
                  <a:schemeClr val="tx1"/>
                </a:solidFill>
                <a:latin typeface="+mn-lt"/>
                <a:ea typeface="+mn-ea"/>
                <a:cs typeface="+mn-cs"/>
              </a:rPr>
              <a:t>dij</a:t>
            </a:r>
            <a:r>
              <a:rPr kumimoji="1" lang="ja-JP" altLang="en-US" sz="1200" kern="1200" dirty="0" smtClean="0">
                <a:solidFill>
                  <a:schemeClr val="tx1"/>
                </a:solidFill>
                <a:latin typeface="+mn-lt"/>
                <a:ea typeface="+mn-ea"/>
                <a:cs typeface="+mn-cs"/>
              </a:rPr>
              <a:t>は、各解決策</a:t>
            </a:r>
            <a:r>
              <a:rPr kumimoji="1" lang="en-US" altLang="ja-JP" sz="1200" kern="1200" dirty="0" err="1" smtClean="0">
                <a:solidFill>
                  <a:schemeClr val="tx1"/>
                </a:solidFill>
                <a:latin typeface="+mn-lt"/>
                <a:ea typeface="+mn-ea"/>
                <a:cs typeface="+mn-cs"/>
              </a:rPr>
              <a:t>j(i</a:t>
            </a:r>
            <a:r>
              <a:rPr kumimoji="1" lang="ja-JP" altLang="en-US" sz="1200" kern="1200" dirty="0" smtClean="0">
                <a:solidFill>
                  <a:schemeClr val="tx1"/>
                </a:solidFill>
                <a:latin typeface="+mn-lt"/>
                <a:ea typeface="+mn-ea"/>
                <a:cs typeface="+mn-cs"/>
              </a:rPr>
              <a:t>を含んでいます</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のために同じランクを持ちながら、計算されます。方程式</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上を見る</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は、共有する機能値を計算するために</a:t>
            </a:r>
            <a:r>
              <a:rPr kumimoji="1" lang="en-US" altLang="ja-JP" sz="1200" kern="1200" dirty="0" err="1" smtClean="0">
                <a:solidFill>
                  <a:schemeClr val="tx1"/>
                </a:solidFill>
                <a:latin typeface="+mn-lt"/>
                <a:ea typeface="+mn-ea"/>
                <a:cs typeface="+mn-cs"/>
              </a:rPr>
              <a:t>α</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と共に使用されます。その後、ニッチカウントは、機能値（混雑値）をまとめることによって、計算されます。 </a:t>
            </a:r>
            <a:endParaRPr kumimoji="1" lang="en-US" altLang="ja-JP" sz="1200" kern="1200" dirty="0" smtClean="0">
              <a:solidFill>
                <a:schemeClr val="tx1"/>
              </a:solidFill>
              <a:latin typeface="+mn-lt"/>
              <a:ea typeface="+mn-ea"/>
              <a:cs typeface="+mn-cs"/>
            </a:endParaRPr>
          </a:p>
          <a:p>
            <a:r>
              <a:rPr kumimoji="1" lang="en-US" altLang="ja-JP" sz="1200" kern="1200" dirty="0" err="1" smtClean="0">
                <a:solidFill>
                  <a:schemeClr val="tx1"/>
                </a:solidFill>
                <a:latin typeface="+mn-lt"/>
                <a:ea typeface="+mn-ea"/>
                <a:cs typeface="+mn-cs"/>
              </a:rPr>
              <a:t>uri</a:t>
            </a:r>
            <a:r>
              <a:rPr kumimoji="1" lang="ja-JP" altLang="en-US" sz="1200" kern="1200" dirty="0" smtClean="0">
                <a:solidFill>
                  <a:schemeClr val="tx1"/>
                </a:solidFill>
                <a:latin typeface="+mn-lt"/>
                <a:ea typeface="+mn-ea"/>
                <a:cs typeface="+mn-cs"/>
              </a:rPr>
              <a:t>がランク</a:t>
            </a:r>
            <a:r>
              <a:rPr kumimoji="1" lang="en-US" altLang="ja-JP" sz="1200" kern="1200" dirty="0" err="1" smtClean="0">
                <a:solidFill>
                  <a:schemeClr val="tx1"/>
                </a:solidFill>
                <a:latin typeface="+mn-lt"/>
                <a:ea typeface="+mn-ea"/>
                <a:cs typeface="+mn-cs"/>
              </a:rPr>
              <a:t>ri</a:t>
            </a:r>
            <a:r>
              <a:rPr kumimoji="1" lang="ja-JP" altLang="en-US" sz="1200" kern="1200" dirty="0" smtClean="0">
                <a:solidFill>
                  <a:schemeClr val="tx1"/>
                </a:solidFill>
                <a:latin typeface="+mn-lt"/>
                <a:ea typeface="+mn-ea"/>
                <a:cs typeface="+mn-cs"/>
              </a:rPr>
              <a:t>の解決策の数であるところ。</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MOGA</a:t>
            </a:r>
            <a:r>
              <a:rPr kumimoji="1" lang="ja-JP" altLang="en-US" sz="1200" kern="1200" dirty="0" smtClean="0">
                <a:solidFill>
                  <a:schemeClr val="tx1"/>
                </a:solidFill>
                <a:latin typeface="+mn-lt"/>
                <a:ea typeface="+mn-ea"/>
                <a:cs typeface="+mn-cs"/>
              </a:rPr>
              <a:t>では、より早くセクション</a:t>
            </a:r>
            <a:r>
              <a:rPr kumimoji="1" lang="en-US" altLang="ja-JP" sz="1200" kern="1200" dirty="0" smtClean="0">
                <a:solidFill>
                  <a:schemeClr val="tx1"/>
                </a:solidFill>
                <a:latin typeface="+mn-lt"/>
                <a:ea typeface="+mn-ea"/>
                <a:cs typeface="+mn-cs"/>
              </a:rPr>
              <a:t>4.6.4</a:t>
            </a:r>
            <a:r>
              <a:rPr kumimoji="1" lang="ja-JP" altLang="en-US" sz="1200" kern="1200" dirty="0" smtClean="0">
                <a:solidFill>
                  <a:schemeClr val="tx1"/>
                </a:solidFill>
                <a:latin typeface="+mn-lt"/>
                <a:ea typeface="+mn-ea"/>
                <a:cs typeface="+mn-cs"/>
              </a:rPr>
              <a:t>で説明される共有関数アプローチは続かれています、そして、共有されたフィットネス値は、ニッチカウントに解のフィットネスを割ることによって、計算されます。どんな特定のランクのすべての解でも、同じフィットネスがありますが、それほど混雑していない領域にある解の共有されたフィットネスには、より良い共有されたフィットネスがあります。ニッチカウント</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いつも</a:t>
            </a:r>
            <a:r>
              <a:rPr kumimoji="1" lang="en-US" altLang="ja-JP" sz="1200" kern="1200" dirty="0" smtClean="0">
                <a:solidFill>
                  <a:schemeClr val="tx1"/>
                </a:solidFill>
                <a:latin typeface="+mn-lt"/>
                <a:ea typeface="+mn-ea"/>
                <a:cs typeface="+mn-cs"/>
              </a:rPr>
              <a:t>1</a:t>
            </a:r>
            <a:r>
              <a:rPr kumimoji="1" lang="ja-JP" altLang="en-US" sz="1200" kern="1200" dirty="0" smtClean="0">
                <a:solidFill>
                  <a:schemeClr val="tx1"/>
                </a:solidFill>
                <a:latin typeface="+mn-lt"/>
                <a:ea typeface="+mn-ea"/>
                <a:cs typeface="+mn-cs"/>
              </a:rPr>
              <a:t>以上</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で割り当てられたフィットネス値をわけると、それぞれの解決策のフィットネスは減少します。これらのフィットネスがランクにおける解決策の平均したフィットネスを共有する前のそれと同じに保つためにスケーリングされているので、それらの平均した共有されたフィットネスは平均がフィットネス値を割り当てたのと同じです。これらの計算の後に、焦点は次のランクの解決策に移行します、そして、同じ手順は実行されます。全員が処理されるまで、この手順は続けられています。その後、推計的な普遍的な選択</a:t>
            </a:r>
            <a:r>
              <a:rPr kumimoji="1" lang="en-US" altLang="ja-JP" sz="1200" kern="1200" dirty="0" smtClean="0">
                <a:solidFill>
                  <a:schemeClr val="tx1"/>
                </a:solidFill>
                <a:latin typeface="+mn-lt"/>
                <a:ea typeface="+mn-ea"/>
                <a:cs typeface="+mn-cs"/>
              </a:rPr>
              <a:t>(SUS)(</a:t>
            </a:r>
            <a:r>
              <a:rPr kumimoji="1" lang="ja-JP" altLang="en-US" sz="1200" kern="1200" dirty="0" smtClean="0">
                <a:solidFill>
                  <a:schemeClr val="tx1"/>
                </a:solidFill>
                <a:latin typeface="+mn-lt"/>
                <a:ea typeface="+mn-ea"/>
                <a:cs typeface="+mn-cs"/>
              </a:rPr>
              <a:t>共有されたフィットネス値がある</a:t>
            </a:r>
            <a:r>
              <a:rPr kumimoji="1" lang="en-US" altLang="ja-JP" sz="1200" kern="1200" dirty="0" smtClean="0">
                <a:solidFill>
                  <a:schemeClr val="tx1"/>
                </a:solidFill>
                <a:latin typeface="+mn-lt"/>
                <a:ea typeface="+mn-ea"/>
                <a:cs typeface="+mn-cs"/>
              </a:rPr>
              <a:t>)</a:t>
            </a:r>
            <a:r>
              <a:rPr kumimoji="1" lang="ja-JP" altLang="en-US" sz="1200" kern="1200" dirty="0" smtClean="0">
                <a:solidFill>
                  <a:schemeClr val="tx1"/>
                </a:solidFill>
                <a:latin typeface="+mn-lt"/>
                <a:ea typeface="+mn-ea"/>
                <a:cs typeface="+mn-cs"/>
              </a:rPr>
              <a:t>、一点交叉、および突然変異オペレーターは、新しい個体群を作成するために適用されます。</a:t>
            </a:r>
            <a:endParaRPr kumimoji="1" lang="en-US" altLang="ja-JP" sz="1200" kern="1200" dirty="0" smtClean="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3</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MOGA</a:t>
            </a:r>
            <a:r>
              <a:rPr lang="ja-JP" altLang="en-US" dirty="0" smtClean="0"/>
              <a:t>の</a:t>
            </a:r>
            <a:r>
              <a:rPr lang="en-US" altLang="ja-JP" dirty="0" smtClean="0"/>
              <a:t>fitness</a:t>
            </a:r>
            <a:r>
              <a:rPr lang="ja-JP" altLang="en-US" dirty="0" smtClean="0"/>
              <a:t>を振り分ける手順です</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4</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実際の数値でやってみよう！</a:t>
            </a:r>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6</a:t>
            </a:fld>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実際に６個の個体を使った</a:t>
            </a:r>
            <a:r>
              <a:rPr lang="en-US" altLang="ja-JP" dirty="0" smtClean="0"/>
              <a:t>MOGA</a:t>
            </a:r>
            <a:r>
              <a:rPr lang="ja-JP" altLang="en-US" dirty="0" smtClean="0"/>
              <a:t>をやってみる</a:t>
            </a:r>
            <a:endParaRPr lang="en-US" altLang="ja-JP" dirty="0" smtClean="0"/>
          </a:p>
          <a:p>
            <a:r>
              <a:rPr lang="en-US" altLang="ja-JP" dirty="0" smtClean="0"/>
              <a:t>N=6</a:t>
            </a:r>
            <a:r>
              <a:rPr lang="ja-JP" altLang="en-US" dirty="0" smtClean="0"/>
              <a:t>ということ</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7</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Step4</a:t>
            </a:r>
            <a:r>
              <a:rPr lang="ja-JP" altLang="en-US" dirty="0" smtClean="0"/>
              <a:t>　とりあえずランク別にする</a:t>
            </a:r>
            <a:endParaRPr lang="en-US" altLang="ja-JP" dirty="0" smtClean="0"/>
          </a:p>
          <a:p>
            <a:r>
              <a:rPr lang="en-US" altLang="ja-JP" baseline="0" dirty="0" smtClean="0"/>
              <a:t>Step5</a:t>
            </a:r>
            <a:r>
              <a:rPr lang="ja-JP" altLang="en-US" baseline="0" dirty="0" smtClean="0"/>
              <a:t>　</a:t>
            </a:r>
            <a:r>
              <a:rPr lang="en-US" altLang="ja-JP" baseline="0" dirty="0" smtClean="0"/>
              <a:t>F</a:t>
            </a:r>
            <a:r>
              <a:rPr lang="ja-JP" altLang="en-US" baseline="0" dirty="0" smtClean="0"/>
              <a:t>の計算式通りにやる　すると同じランクの</a:t>
            </a:r>
            <a:r>
              <a:rPr lang="en-US" altLang="ja-JP" baseline="0" dirty="0" smtClean="0"/>
              <a:t>fitness</a:t>
            </a:r>
            <a:r>
              <a:rPr lang="ja-JP" altLang="en-US" baseline="0" dirty="0" smtClean="0"/>
              <a:t>は同じになるよー</a:t>
            </a:r>
            <a:endParaRPr lang="en-US" altLang="ja-JP" baseline="0" dirty="0" smtClean="0"/>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8</a:t>
            </a:fld>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実際に６個の個体を使った</a:t>
            </a:r>
            <a:r>
              <a:rPr lang="en-US" altLang="ja-JP" dirty="0" smtClean="0"/>
              <a:t>MOGA</a:t>
            </a:r>
            <a:r>
              <a:rPr lang="ja-JP" altLang="en-US" dirty="0" smtClean="0"/>
              <a:t>をやってみる</a:t>
            </a:r>
            <a:endParaRPr lang="en-US" altLang="ja-JP" dirty="0" smtClean="0"/>
          </a:p>
          <a:p>
            <a:r>
              <a:rPr lang="en-US" altLang="ja-JP" dirty="0" smtClean="0"/>
              <a:t>N=6</a:t>
            </a:r>
            <a:r>
              <a:rPr lang="ja-JP" altLang="en-US" dirty="0" smtClean="0"/>
              <a:t>ということ</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9</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実際に６個の個体を使った</a:t>
            </a:r>
            <a:r>
              <a:rPr lang="en-US" altLang="ja-JP" dirty="0" smtClean="0"/>
              <a:t>MOGA</a:t>
            </a:r>
            <a:r>
              <a:rPr lang="ja-JP" altLang="en-US" dirty="0" smtClean="0"/>
              <a:t>をやってみる</a:t>
            </a:r>
            <a:endParaRPr lang="en-US" altLang="ja-JP" dirty="0" smtClean="0"/>
          </a:p>
          <a:p>
            <a:r>
              <a:rPr lang="en-US" altLang="ja-JP" dirty="0" smtClean="0"/>
              <a:t>N=6</a:t>
            </a:r>
            <a:r>
              <a:rPr lang="ja-JP" altLang="en-US" dirty="0" smtClean="0"/>
              <a:t>ということ</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B8FB31A8-F474-4449-96F3-D447733EBAB2}" type="slidenum">
              <a:rPr lang="ja-JP" altLang="en-US" smtClean="0"/>
              <a:pPr/>
              <a:t>10</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p:txBody>
          <a:bodyPr/>
          <a:lstStyle/>
          <a:p>
            <a:fld id="{EA0239FB-F2C7-5B48-94C9-9FEBD22258C4}" type="datetime1">
              <a:rPr lang="ja-JP" altLang="en-US" smtClean="0"/>
              <a:pPr/>
              <a:t>10.11.18</a:t>
            </a:fld>
            <a:endParaRPr lang="en-US"/>
          </a:p>
        </p:txBody>
      </p:sp>
      <p:sp>
        <p:nvSpPr>
          <p:cNvPr id="17" name="フッター プレースホルダ 16"/>
          <p:cNvSpPr>
            <a:spLocks noGrp="1"/>
          </p:cNvSpPr>
          <p:nvPr>
            <p:ph type="ftr" sz="quarter" idx="11"/>
          </p:nvPr>
        </p:nvSpPr>
        <p:spPr/>
        <p:txBody>
          <a:bodyPr/>
          <a:lstStyle/>
          <a:p>
            <a:endParaRPr kumimoji="0" lang="en-US"/>
          </a:p>
        </p:txBody>
      </p:sp>
      <p:sp>
        <p:nvSpPr>
          <p:cNvPr id="29" name="スライド番号プレースホルダ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3B0E5133-6AE3-B744-A657-767B0601FAEF}" type="datetime1">
              <a:rPr lang="ja-JP" altLang="en-US" smtClean="0"/>
              <a:pPr/>
              <a:t>10.11.18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FC5C8AAF-C176-D241-9D30-D7D7F5B9D965}"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79C13DA-1059-C24A-A205-24C9E4946B57}" type="datetime1">
              <a:rPr lang="ja-JP" altLang="en-US" smtClean="0"/>
              <a:pPr/>
              <a:t>10.11.18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FC5C8AAF-C176-D241-9D30-D7D7F5B9D965}"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C15E075A-636B-264E-BA62-39A51799A0B2}" type="datetime1">
              <a:rPr lang="ja-JP" altLang="en-US" smtClean="0"/>
              <a:pPr/>
              <a:t>10.11.18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FC5C8AAF-C176-D241-9D30-D7D7F5B9D965}" type="slidenum">
              <a:rPr lang="ja-JP" altLang="en-US" smtClean="0"/>
              <a:pPr/>
              <a:t>‹#›</a:t>
            </a:fld>
            <a:endParaRPr lang="ja-JP" altLang="en-US"/>
          </a:p>
        </p:txBody>
      </p:sp>
      <p:sp>
        <p:nvSpPr>
          <p:cNvPr id="8" name="コンテンツ プレースホルダ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AE11F272-263F-7B4B-AB6B-5740DA1366B6}" type="datetime1">
              <a:rPr lang="ja-JP" altLang="en-US" smtClean="0"/>
              <a:pPr/>
              <a:t>10.11.18</a:t>
            </a:fld>
            <a:endParaRPr lang="en-US"/>
          </a:p>
        </p:txBody>
      </p:sp>
      <p:sp>
        <p:nvSpPr>
          <p:cNvPr id="5" name="フッター プレースホルダ 4"/>
          <p:cNvSpPr>
            <a:spLocks noGrp="1"/>
          </p:cNvSpPr>
          <p:nvPr>
            <p:ph type="ftr" sz="quarter" idx="11"/>
          </p:nvPr>
        </p:nvSpPr>
        <p:spPr>
          <a:xfrm>
            <a:off x="800100" y="6172200"/>
            <a:ext cx="4000500" cy="457200"/>
          </a:xfrm>
        </p:spPr>
        <p:txBody>
          <a:bodyPr/>
          <a:lstStyle/>
          <a:p>
            <a:endParaRPr kumimoji="0" lang="en-US" dirty="0"/>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F85BA299-DFB7-314F-BADB-C975CE112F74}" type="datetime1">
              <a:rPr lang="ja-JP" altLang="en-US" smtClean="0"/>
              <a:pPr/>
              <a:t>10.11.18</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FC5C8AAF-C176-D241-9D30-D7D7F5B9D965}" type="slidenum">
              <a:rPr lang="ja-JP" altLang="en-US" smtClean="0"/>
              <a:pPr/>
              <a:t>‹#›</a:t>
            </a:fld>
            <a:endParaRPr lang="ja-JP" altLang="en-US"/>
          </a:p>
        </p:txBody>
      </p:sp>
      <p:sp>
        <p:nvSpPr>
          <p:cNvPr id="9" name="コンテンツ プレースホルダ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B88FE7A6-B3DE-984D-929C-695489E12DFC}" type="datetime1">
              <a:rPr lang="ja-JP" altLang="en-US" smtClean="0"/>
              <a:pPr/>
              <a:t>10.11.18</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FC5C8AAF-C176-D241-9D30-D7D7F5B9D965}" type="slidenum">
              <a:rPr lang="ja-JP" altLang="en-US" smtClean="0"/>
              <a:pPr/>
              <a:t>‹#›</a:t>
            </a:fld>
            <a:endParaRPr lang="ja-JP" altLang="en-US"/>
          </a:p>
        </p:txBody>
      </p:sp>
      <p:sp>
        <p:nvSpPr>
          <p:cNvPr id="11" name="コンテンツ プレースホルダ 10"/>
          <p:cNvSpPr>
            <a:spLocks noGrp="1"/>
          </p:cNvSpPr>
          <p:nvPr>
            <p:ph sz="half" idx="2"/>
          </p:nvPr>
        </p:nvSpPr>
        <p:spPr>
          <a:xfrm>
            <a:off x="914400" y="2247900"/>
            <a:ext cx="3733800" cy="38862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half" idx="4"/>
          </p:nvPr>
        </p:nvSpPr>
        <p:spPr>
          <a:xfrm>
            <a:off x="4953000" y="2247900"/>
            <a:ext cx="3733800" cy="38862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90F240BB-6FAF-0A4D-A0EE-3C8CF3F5BD75}" type="datetime1">
              <a:rPr lang="ja-JP" altLang="en-US" smtClean="0"/>
              <a:pPr/>
              <a:t>10.11.18</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FC5C8AAF-C176-D241-9D30-D7D7F5B9D965}"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4175204-4BD7-6141-8836-4CF9E9E0A396}" type="datetime1">
              <a:rPr lang="ja-JP" altLang="en-US" smtClean="0"/>
              <a:pPr/>
              <a:t>10.11.18</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F71D2D2-3C03-DE48-ADB8-1F36A46BD021}" type="datetime1">
              <a:rPr lang="ja-JP" altLang="en-US" smtClean="0"/>
              <a:pPr/>
              <a:t>10.11.18</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FC5C8AAF-C176-D241-9D30-D7D7F5B9D965}" type="slidenum">
              <a:rPr lang="ja-JP" altLang="en-US" smtClean="0"/>
              <a:pPr/>
              <a:t>‹#›</a:t>
            </a:fld>
            <a:endParaRPr lang="ja-JP" altLang="en-US"/>
          </a:p>
        </p:txBody>
      </p:sp>
      <p:sp>
        <p:nvSpPr>
          <p:cNvPr id="11" name="コンテンツ プレースホルダ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1992F77-064A-7E42-976F-B371787C6FAB}" type="datetime1">
              <a:rPr lang="ja-JP" altLang="en-US" smtClean="0"/>
              <a:pPr/>
              <a:t>10.11.18</a:t>
            </a:fld>
            <a:endParaRPr lang="ja-JP" altLang="en-US"/>
          </a:p>
        </p:txBody>
      </p:sp>
      <p:sp>
        <p:nvSpPr>
          <p:cNvPr id="6" name="フッター プレースホルダ 5"/>
          <p:cNvSpPr>
            <a:spLocks noGrp="1"/>
          </p:cNvSpPr>
          <p:nvPr>
            <p:ph type="ftr" sz="quarter" idx="11"/>
          </p:nvPr>
        </p:nvSpPr>
        <p:spPr>
          <a:xfrm>
            <a:off x="914400" y="6172200"/>
            <a:ext cx="3886200" cy="457200"/>
          </a:xfrm>
        </p:spPr>
        <p:txBody>
          <a:bodyPr/>
          <a:lstStyle/>
          <a:p>
            <a:endParaRPr lang="ja-JP" altLang="en-US"/>
          </a:p>
        </p:txBody>
      </p:sp>
      <p:sp>
        <p:nvSpPr>
          <p:cNvPr id="7" name="スライド番号プレースホルダ 6"/>
          <p:cNvSpPr>
            <a:spLocks noGrp="1"/>
          </p:cNvSpPr>
          <p:nvPr>
            <p:ph type="sldNum" sz="quarter" idx="12"/>
          </p:nvPr>
        </p:nvSpPr>
        <p:spPr>
          <a:xfrm>
            <a:off x="146304" y="6208776"/>
            <a:ext cx="457200" cy="457200"/>
          </a:xfrm>
        </p:spPr>
        <p:txBody>
          <a:bodyPr/>
          <a:lstStyle/>
          <a:p>
            <a:fld id="{FC5C8AAF-C176-D241-9D30-D7D7F5B9D965}" type="slidenum">
              <a:rPr lang="ja-JP" altLang="en-US" smtClean="0"/>
              <a:pPr/>
              <a:t>‹#›</a:t>
            </a:fld>
            <a:endParaRPr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9B53940-2254-9843-BFF8-226A880B7BA2}" type="datetime1">
              <a:rPr lang="ja-JP" altLang="en-US" smtClean="0"/>
              <a:pPr/>
              <a:t>10.11.18</a:t>
            </a:fld>
            <a:endParaRPr lang="ja-JP" altLang="en-US"/>
          </a:p>
        </p:txBody>
      </p:sp>
      <p:sp>
        <p:nvSpPr>
          <p:cNvPr id="3" name="フッター プレースホル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ja-JP" altLang="en-US"/>
          </a:p>
        </p:txBody>
      </p:sp>
      <p:sp>
        <p:nvSpPr>
          <p:cNvPr id="23" name="スライド番号プレースホル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C5C8AAF-C176-D241-9D30-D7D7F5B9D965}"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__40.bin"/><Relationship Id="rId5" Type="http://schemas.openxmlformats.org/officeDocument/2006/relationships/oleObject" Target="../embeddings/Microsoft___41.bin"/><Relationship Id="rId6" Type="http://schemas.openxmlformats.org/officeDocument/2006/relationships/image" Target="../media/image43.png"/><Relationship Id="rId7" Type="http://schemas.openxmlformats.org/officeDocument/2006/relationships/oleObject" Target="../embeddings/Microsoft___42.bin"/><Relationship Id="rId8" Type="http://schemas.openxmlformats.org/officeDocument/2006/relationships/image" Target="../media/image44.png"/><Relationship Id="rId9" Type="http://schemas.openxmlformats.org/officeDocument/2006/relationships/oleObject" Target="../embeddings/Microsoft___43.bin"/><Relationship Id="rId10" Type="http://schemas.openxmlformats.org/officeDocument/2006/relationships/image" Target="../media/image45.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__44.bin"/><Relationship Id="rId5" Type="http://schemas.openxmlformats.org/officeDocument/2006/relationships/oleObject" Target="../embeddings/Microsoft___45.bin"/><Relationship Id="rId6" Type="http://schemas.openxmlformats.org/officeDocument/2006/relationships/oleObject" Target="../embeddings/Microsoft___46.bin"/><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__47.bin"/><Relationship Id="rId5" Type="http://schemas.openxmlformats.org/officeDocument/2006/relationships/oleObject" Target="../embeddings/Microsoft___48.bin"/><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__49.bin"/><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2.png"/><Relationship Id="rId5" Type="http://schemas.openxmlformats.org/officeDocument/2006/relationships/oleObject" Target="../embeddings/Microsoft___50.bin"/><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54.png"/><Relationship Id="rId5" Type="http://schemas.openxmlformats.org/officeDocument/2006/relationships/oleObject" Target="../embeddings/Microsoft___51.bin"/><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__52.bin"/><Relationship Id="rId5" Type="http://schemas.openxmlformats.org/officeDocument/2006/relationships/oleObject" Target="../embeddings/Microsoft___53.bin"/><Relationship Id="rId6" Type="http://schemas.openxmlformats.org/officeDocument/2006/relationships/oleObject" Target="../embeddings/Microsoft___54.bin"/><Relationship Id="rId7" Type="http://schemas.openxmlformats.org/officeDocument/2006/relationships/oleObject" Target="../embeddings/Microsoft___55.bin"/><Relationship Id="rId8" Type="http://schemas.openxmlformats.org/officeDocument/2006/relationships/oleObject" Target="../embeddings/Microsoft___56.bin"/><Relationship Id="rId9" Type="http://schemas.openxmlformats.org/officeDocument/2006/relationships/oleObject" Target="../embeddings/Microsoft___57.bin"/><Relationship Id="rId10" Type="http://schemas.openxmlformats.org/officeDocument/2006/relationships/oleObject" Target="../embeddings/Microsoft___58.bin"/><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__59.bin"/><Relationship Id="rId5" Type="http://schemas.openxmlformats.org/officeDocument/2006/relationships/oleObject" Target="../embeddings/Microsoft___60.bin"/><Relationship Id="rId6" Type="http://schemas.openxmlformats.org/officeDocument/2006/relationships/oleObject" Target="../embeddings/Microsoft___61.bin"/><Relationship Id="rId7" Type="http://schemas.openxmlformats.org/officeDocument/2006/relationships/image" Target="../media/image64.png"/><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Microsoft___6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__1.bin"/><Relationship Id="rId5" Type="http://schemas.openxmlformats.org/officeDocument/2006/relationships/oleObject" Target="../embeddings/Microsoft___2.bin"/><Relationship Id="rId6"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__3.bin"/><Relationship Id="rId5" Type="http://schemas.openxmlformats.org/officeDocument/2006/relationships/oleObject" Target="../embeddings/Microsoft___4.bin"/><Relationship Id="rId6" Type="http://schemas.openxmlformats.org/officeDocument/2006/relationships/oleObject" Target="../embeddings/Microsoft___5.bin"/><Relationship Id="rId7" Type="http://schemas.openxmlformats.org/officeDocument/2006/relationships/oleObject" Target="../embeddings/Microsoft___6.bin"/><Relationship Id="rId8" Type="http://schemas.openxmlformats.org/officeDocument/2006/relationships/oleObject" Target="../embeddings/Microsoft___7.bin"/><Relationship Id="rId9" Type="http://schemas.openxmlformats.org/officeDocument/2006/relationships/oleObject" Target="../embeddings/Microsoft___8.bin"/><Relationship Id="rId10" Type="http://schemas.openxmlformats.org/officeDocument/2006/relationships/oleObject" Target="../embeddings/Microsoft___9.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__10.bin"/><Relationship Id="rId5" Type="http://schemas.openxmlformats.org/officeDocument/2006/relationships/oleObject" Target="../embeddings/Microsoft___11.bin"/><Relationship Id="rId6" Type="http://schemas.openxmlformats.org/officeDocument/2006/relationships/oleObject" Target="../embeddings/Microsoft___12.bin"/><Relationship Id="rId7" Type="http://schemas.openxmlformats.org/officeDocument/2006/relationships/oleObject" Target="../embeddings/Microsoft___13.bin"/><Relationship Id="rId8" Type="http://schemas.openxmlformats.org/officeDocument/2006/relationships/oleObject" Target="../embeddings/Microsoft___14.bin"/><Relationship Id="rId9" Type="http://schemas.openxmlformats.org/officeDocument/2006/relationships/oleObject" Target="../embeddings/Microsoft___15.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__16.bin"/><Relationship Id="rId4" Type="http://schemas.openxmlformats.org/officeDocument/2006/relationships/oleObject" Target="../embeddings/Microsoft___17.bin"/><Relationship Id="rId5" Type="http://schemas.openxmlformats.org/officeDocument/2006/relationships/oleObject" Target="../embeddings/Microsoft___18.bin"/><Relationship Id="rId6" Type="http://schemas.openxmlformats.org/officeDocument/2006/relationships/oleObject" Target="../embeddings/Microsoft___19.bin"/><Relationship Id="rId7" Type="http://schemas.openxmlformats.org/officeDocument/2006/relationships/oleObject" Target="../embeddings/Microsoft___20.bin"/><Relationship Id="rId8" Type="http://schemas.openxmlformats.org/officeDocument/2006/relationships/oleObject" Target="../embeddings/Microsoft___21.bin"/><Relationship Id="rId9" Type="http://schemas.openxmlformats.org/officeDocument/2006/relationships/oleObject" Target="../embeddings/Microsoft___22.bin"/><Relationship Id="rId10" Type="http://schemas.openxmlformats.org/officeDocument/2006/relationships/oleObject" Target="../embeddings/Microsoft___23.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oleObject" Target="../embeddings/Microsoft___31.bin"/><Relationship Id="rId12" Type="http://schemas.openxmlformats.org/officeDocument/2006/relationships/oleObject" Target="../embeddings/Microsoft___32.bin"/><Relationship Id="rId13" Type="http://schemas.openxmlformats.org/officeDocument/2006/relationships/oleObject" Target="../embeddings/Microsoft___33.bin"/><Relationship Id="rId14" Type="http://schemas.openxmlformats.org/officeDocument/2006/relationships/oleObject" Target="../embeddings/Microsoft___34.bin"/><Relationship Id="rId15" Type="http://schemas.openxmlformats.org/officeDocument/2006/relationships/oleObject" Target="../embeddings/Microsoft___35.bin"/><Relationship Id="rId16" Type="http://schemas.openxmlformats.org/officeDocument/2006/relationships/oleObject" Target="../embeddings/Microsoft___36.bin"/><Relationship Id="rId17" Type="http://schemas.openxmlformats.org/officeDocument/2006/relationships/oleObject" Target="../embeddings/Microsoft___37.bin"/><Relationship Id="rId18" Type="http://schemas.openxmlformats.org/officeDocument/2006/relationships/oleObject" Target="../embeddings/Microsoft___38.bin"/><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Microsoft___24.bin"/><Relationship Id="rId5" Type="http://schemas.openxmlformats.org/officeDocument/2006/relationships/oleObject" Target="../embeddings/Microsoft___25.bin"/><Relationship Id="rId6" Type="http://schemas.openxmlformats.org/officeDocument/2006/relationships/oleObject" Target="../embeddings/Microsoft___26.bin"/><Relationship Id="rId7" Type="http://schemas.openxmlformats.org/officeDocument/2006/relationships/oleObject" Target="../embeddings/Microsoft___27.bin"/><Relationship Id="rId8" Type="http://schemas.openxmlformats.org/officeDocument/2006/relationships/oleObject" Target="../embeddings/Microsoft___28.bin"/><Relationship Id="rId9" Type="http://schemas.openxmlformats.org/officeDocument/2006/relationships/oleObject" Target="../embeddings/Microsoft___29.bin"/><Relationship Id="rId10" Type="http://schemas.openxmlformats.org/officeDocument/2006/relationships/oleObject" Target="../embeddings/Microsoft___3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__39.bin"/><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95400" y="3339810"/>
            <a:ext cx="6400800" cy="1600200"/>
          </a:xfrm>
        </p:spPr>
        <p:txBody>
          <a:bodyPr>
            <a:noAutofit/>
          </a:bodyPr>
          <a:lstStyle/>
          <a:p>
            <a:r>
              <a:rPr lang="en-US" altLang="ja-JP" sz="3600" dirty="0" smtClean="0">
                <a:latin typeface="+mj-lt"/>
                <a:ea typeface="ＭＳ ゴシック"/>
                <a:cs typeface="ＭＳ ゴシック"/>
              </a:rPr>
              <a:t>2010/11/9</a:t>
            </a:r>
            <a:r>
              <a:rPr lang="ja-JP" altLang="en-US" sz="3600" dirty="0" smtClean="0">
                <a:latin typeface="+mj-lt"/>
                <a:ea typeface="ＭＳ ゴシック"/>
                <a:cs typeface="ＭＳ ゴシック"/>
              </a:rPr>
              <a:t>　</a:t>
            </a:r>
            <a:r>
              <a:rPr lang="en-US" altLang="ja-JP" sz="3600" dirty="0" smtClean="0">
                <a:latin typeface="+mj-lt"/>
                <a:ea typeface="ＭＳ ゴシック"/>
                <a:cs typeface="ＭＳ ゴシック"/>
              </a:rPr>
              <a:t>GA</a:t>
            </a:r>
            <a:r>
              <a:rPr lang="ja-JP" altLang="en-US" sz="3600" dirty="0" smtClean="0">
                <a:latin typeface="+mj-lt"/>
                <a:ea typeface="ＭＳ ゴシック"/>
                <a:cs typeface="ＭＳ ゴシック"/>
              </a:rPr>
              <a:t>ゼミ</a:t>
            </a:r>
            <a:endParaRPr lang="en-US" altLang="ja-JP" sz="3600" dirty="0" smtClean="0">
              <a:latin typeface="+mj-lt"/>
              <a:ea typeface="ＭＳ ゴシック"/>
              <a:cs typeface="ＭＳ ゴシック"/>
            </a:endParaRPr>
          </a:p>
          <a:p>
            <a:r>
              <a:rPr lang="ja-JP" altLang="en-US" sz="3600" dirty="0" smtClean="0">
                <a:latin typeface="+mj-lt"/>
                <a:ea typeface="ＭＳ ゴシック"/>
                <a:cs typeface="ＭＳ ゴシック"/>
              </a:rPr>
              <a:t>髙玉研究室</a:t>
            </a:r>
            <a:endParaRPr lang="en-US" altLang="ja-JP" sz="3600" dirty="0" smtClean="0">
              <a:latin typeface="+mj-lt"/>
              <a:ea typeface="ＭＳ ゴシック"/>
              <a:cs typeface="ＭＳ ゴシック"/>
            </a:endParaRPr>
          </a:p>
          <a:p>
            <a:r>
              <a:rPr lang="ja-JP" altLang="en-US" sz="3600" dirty="0" smtClean="0">
                <a:latin typeface="+mj-lt"/>
                <a:ea typeface="ＭＳ ゴシック"/>
                <a:cs typeface="ＭＳ ゴシック"/>
              </a:rPr>
              <a:t>岡村怜奈</a:t>
            </a:r>
            <a:endParaRPr lang="ja-JP" altLang="en-US" sz="3600" dirty="0">
              <a:latin typeface="+mj-lt"/>
              <a:ea typeface="ＭＳ ゴシック"/>
              <a:cs typeface="ＭＳ ゴシック"/>
            </a:endParaRPr>
          </a:p>
        </p:txBody>
      </p:sp>
      <p:sp>
        <p:nvSpPr>
          <p:cNvPr id="2" name="タイトル 1"/>
          <p:cNvSpPr>
            <a:spLocks noGrp="1"/>
          </p:cNvSpPr>
          <p:nvPr>
            <p:ph type="ctrTitle"/>
          </p:nvPr>
        </p:nvSpPr>
        <p:spPr>
          <a:xfrm>
            <a:off x="0" y="1505930"/>
            <a:ext cx="9144000" cy="1470025"/>
          </a:xfrm>
        </p:spPr>
        <p:txBody>
          <a:bodyPr/>
          <a:lstStyle/>
          <a:p>
            <a:r>
              <a:rPr lang="en-US" altLang="ja-JP" sz="4400" dirty="0" smtClean="0"/>
              <a:t>5.8</a:t>
            </a:r>
            <a:r>
              <a:rPr lang="en-US" altLang="ja-JP" dirty="0" smtClean="0"/>
              <a:t> Multiple Objective Genetic Algorithm</a:t>
            </a:r>
            <a:br>
              <a:rPr lang="en-US" altLang="ja-JP" dirty="0" smtClean="0"/>
            </a:br>
            <a:r>
              <a:rPr lang="en-US" altLang="ja-JP" sz="3800" dirty="0" smtClean="0"/>
              <a:t>(P190〜199)</a:t>
            </a:r>
            <a:endParaRPr lang="ja-JP" altLang="en-US" sz="3800" dirty="0"/>
          </a:p>
        </p:txBody>
      </p:sp>
      <p:sp>
        <p:nvSpPr>
          <p:cNvPr id="4" name="スライド番号プレースホルダ 3"/>
          <p:cNvSpPr>
            <a:spLocks noGrp="1"/>
          </p:cNvSpPr>
          <p:nvPr>
            <p:ph type="sldNum" sz="quarter" idx="12"/>
          </p:nvPr>
        </p:nvSpPr>
        <p:spPr/>
        <p:txBody>
          <a:bodyPr/>
          <a:lstStyle/>
          <a:p>
            <a:fld id="{6F42FDE4-A7DD-41A7-A0A6-9B649FB43336}" type="slidenum">
              <a:rPr kumimoji="0" lang="en-US" smtClean="0"/>
              <a:pPr/>
              <a:t>0</a:t>
            </a:fld>
            <a:endParaRPr kumimoji="0" lang="en-US" sz="14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55611" y="220140"/>
            <a:ext cx="7772400" cy="858838"/>
          </a:xfrm>
        </p:spPr>
        <p:txBody>
          <a:bodyPr/>
          <a:lstStyle/>
          <a:p>
            <a:r>
              <a:rPr lang="en-US" altLang="ja-JP" dirty="0" smtClean="0"/>
              <a:t>5.8.1 Hand Calculations</a:t>
            </a:r>
            <a:endParaRPr lang="ja-JP" altLang="en-US" dirty="0"/>
          </a:p>
        </p:txBody>
      </p:sp>
      <p:sp>
        <p:nvSpPr>
          <p:cNvPr id="5" name="コンテンツ プレースホルダ 2"/>
          <p:cNvSpPr txBox="1">
            <a:spLocks/>
          </p:cNvSpPr>
          <p:nvPr/>
        </p:nvSpPr>
        <p:spPr>
          <a:xfrm>
            <a:off x="225967" y="1112844"/>
            <a:ext cx="8918033" cy="5609688"/>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Step5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ランクｒ</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１の三個の解</a:t>
            </a:r>
            <a:r>
              <a:rPr lang="ja-JP" altLang="en-US" sz="2600" dirty="0" smtClean="0">
                <a:latin typeface="+mj-ea"/>
                <a:ea typeface="+mj-ea"/>
                <a:cs typeface=""/>
              </a:rPr>
              <a:t>のニッチカウント</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を求める</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a:p>
            <a:pPr marL="1645920" lvl="3" indent="-274320" defTabSz="914400">
              <a:spcBef>
                <a:spcPts val="580"/>
              </a:spcBef>
              <a:buClr>
                <a:schemeClr val="accent1"/>
              </a:buClr>
              <a:buSzPct val="85000"/>
              <a:buFont typeface="Arial"/>
              <a:buChar char="•"/>
            </a:pPr>
            <a:r>
              <a:rPr lang="ja-JP" altLang="en-US" sz="2600" noProof="0" dirty="0" smtClean="0">
                <a:latin typeface="+mj-ea"/>
                <a:ea typeface="+mj-ea"/>
                <a:cs typeface=""/>
              </a:rPr>
              <a:t>目的関数値を仮に，</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altLang="ja-JP" sz="2600" dirty="0" smtClean="0">
                <a:latin typeface="+mj-ea"/>
                <a:ea typeface="+mj-ea"/>
                <a:cs typeface=""/>
              </a:rPr>
              <a:t>                  </a:t>
            </a:r>
            <a:r>
              <a:rPr lang="ja-JP" altLang="en-US" sz="2600" dirty="0" smtClean="0">
                <a:latin typeface="+mj-ea"/>
                <a:ea typeface="+mj-ea"/>
                <a:cs typeface=""/>
              </a:rPr>
              <a:t>とすると，ユークリッド距離は</a:t>
            </a:r>
            <a:endParaRPr lang="en-US" altLang="ja-JP" sz="2600" dirty="0" smtClean="0">
              <a:latin typeface="+mj-ea"/>
              <a:ea typeface="+mj-ea"/>
              <a:cs typeface=""/>
            </a:endParaRPr>
          </a:p>
          <a:p>
            <a:pPr marL="1645920" lvl="3" indent="-274320" defTabSz="914400">
              <a:spcBef>
                <a:spcPts val="580"/>
              </a:spcBef>
              <a:buClr>
                <a:schemeClr val="accent1"/>
              </a:buClr>
              <a:buSzPct val="85000"/>
            </a:pPr>
            <a:endParaRPr lang="en-US" altLang="ja-JP" sz="2600" dirty="0" smtClean="0">
              <a:latin typeface="+mj-ea"/>
              <a:ea typeface="+mj-ea"/>
              <a:cs typeface=""/>
            </a:endParaRPr>
          </a:p>
          <a:p>
            <a:pPr marL="1645920" lvl="3" indent="-274320" defTabSz="914400">
              <a:spcBef>
                <a:spcPts val="580"/>
              </a:spcBef>
              <a:buClr>
                <a:schemeClr val="accent1"/>
              </a:buClr>
              <a:buSzPct val="85000"/>
              <a:buFont typeface="Arial"/>
              <a:buChar cha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r>
              <a:rPr kumimoji="1" lang="en-US" altLang="ja-JP" sz="2600" b="0" i="0" u="none" strike="noStrike" kern="1200" cap="none" spc="0" normalizeH="0" noProof="0" dirty="0" smtClean="0">
                <a:ln>
                  <a:noFill/>
                </a:ln>
                <a:solidFill>
                  <a:schemeClr val="tx1"/>
                </a:solidFill>
                <a:effectLst/>
                <a:uLnTx/>
                <a:uFillTx/>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を用い</a:t>
            </a:r>
            <a:r>
              <a:rPr lang="ja-JP" altLang="en-US" sz="2600" dirty="0" smtClean="0">
                <a:latin typeface="+mj-ea"/>
                <a:ea typeface="+mj-ea"/>
                <a:cs typeface=""/>
              </a:rPr>
              <a:t>てシェアリング関数を求める</a:t>
            </a:r>
            <a:endParaRPr lang="en-US" altLang="ja-JP" sz="2600" dirty="0" smtClean="0">
              <a:latin typeface="+mj-ea"/>
              <a:ea typeface="+mj-ea"/>
              <a:cs typeface=""/>
            </a:endParaRPr>
          </a:p>
          <a:p>
            <a:pPr marL="1645920" lvl="3" indent="-274320" defTabSz="914400">
              <a:spcBef>
                <a:spcPts val="580"/>
              </a:spcBef>
              <a:buClr>
                <a:schemeClr val="accent1"/>
              </a:buClr>
              <a:buSzPct val="85000"/>
              <a:buFont typeface="Arial"/>
              <a:buChar char="•"/>
            </a:pPr>
            <a:endParaRPr lang="en-US" altLang="ja-JP" sz="2600" dirty="0" smtClean="0">
              <a:latin typeface="+mj-ea"/>
              <a:ea typeface="+mj-ea"/>
              <a:cs typeface=""/>
            </a:endParaRPr>
          </a:p>
          <a:p>
            <a:pPr marL="1645920" lvl="3" indent="-274320" defTabSz="914400">
              <a:spcBef>
                <a:spcPts val="580"/>
              </a:spcBef>
              <a:buClr>
                <a:schemeClr val="accent1"/>
              </a:buClr>
              <a:buSzPct val="85000"/>
              <a:buFont typeface="Arial"/>
              <a:buChar char="•"/>
            </a:pPr>
            <a:r>
              <a:rPr lang="ja-JP" altLang="en-US" sz="2600" noProof="0" dirty="0" smtClean="0">
                <a:latin typeface="+mj-ea"/>
                <a:ea typeface="+mj-ea"/>
                <a:cs typeface=""/>
              </a:rPr>
              <a:t>もちろん</a:t>
            </a:r>
            <a:r>
              <a:rPr lang="en-US" altLang="ja-JP" sz="2600" noProof="0" dirty="0" smtClean="0">
                <a:latin typeface="+mj-ea"/>
                <a:ea typeface="+mj-ea"/>
                <a:cs typeface=""/>
              </a:rPr>
              <a:t>,</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a:p>
            <a:pPr marL="1645920" lvl="3" indent="-274320" defTabSz="914400">
              <a:spcBef>
                <a:spcPts val="580"/>
              </a:spcBef>
              <a:buClr>
                <a:schemeClr val="accent1"/>
              </a:buClr>
              <a:buSzPct val="85000"/>
            </a:pPr>
            <a:r>
              <a:rPr lang="ja-JP" altLang="en-US" sz="2600" dirty="0" smtClean="0">
                <a:latin typeface="+mj-ea"/>
                <a:ea typeface="+mj-ea"/>
                <a:cs typeface=""/>
              </a:rPr>
              <a:t>　なのでニッチカウントは</a:t>
            </a:r>
            <a:endParaRPr kumimoji="1" lang="en-US" altLang="ja-JP" sz="2600" b="0" i="0" u="none" strike="noStrike" kern="1200" cap="none" spc="0" normalizeH="0" noProof="0" dirty="0" smtClean="0">
              <a:ln>
                <a:noFill/>
              </a:ln>
              <a:solidFill>
                <a:schemeClr val="tx1"/>
              </a:solidFill>
              <a:effectLst/>
              <a:uLnTx/>
              <a:uFillTx/>
              <a:latin typeface="+mj-ea"/>
              <a:ea typeface="+mj-ea"/>
              <a:cs typeface=""/>
            </a:endParaRPr>
          </a:p>
        </p:txBody>
      </p:sp>
      <p:sp>
        <p:nvSpPr>
          <p:cNvPr id="7" name="スライド番号プレースホルダ 6"/>
          <p:cNvSpPr>
            <a:spLocks noGrp="1"/>
          </p:cNvSpPr>
          <p:nvPr>
            <p:ph type="sldNum" sz="quarter" idx="12"/>
          </p:nvPr>
        </p:nvSpPr>
        <p:spPr/>
        <p:txBody>
          <a:bodyPr/>
          <a:lstStyle/>
          <a:p>
            <a:fld id="{FC5C8AAF-C176-D241-9D30-D7D7F5B9D965}" type="slidenum">
              <a:rPr lang="ja-JP" altLang="en-US" smtClean="0"/>
              <a:pPr/>
              <a:t>9</a:t>
            </a:fld>
            <a:endParaRPr lang="ja-JP" altLang="en-US"/>
          </a:p>
        </p:txBody>
      </p:sp>
      <p:graphicFrame>
        <p:nvGraphicFramePr>
          <p:cNvPr id="9" name="オブジェクト 8"/>
          <p:cNvGraphicFramePr>
            <a:graphicFrameLocks noChangeAspect="1"/>
          </p:cNvGraphicFramePr>
          <p:nvPr/>
        </p:nvGraphicFramePr>
        <p:xfrm>
          <a:off x="1952626" y="2099205"/>
          <a:ext cx="1346200" cy="449262"/>
        </p:xfrm>
        <a:graphic>
          <a:graphicData uri="http://schemas.openxmlformats.org/presentationml/2006/ole">
            <p:oleObj spid="_x0000_s194563" name="数式" r:id="rId4" imgW="609600" imgH="203200" progId="Equation.3">
              <p:embed/>
            </p:oleObj>
          </a:graphicData>
        </a:graphic>
      </p:graphicFrame>
      <p:graphicFrame>
        <p:nvGraphicFramePr>
          <p:cNvPr id="194565" name="Object 5"/>
          <p:cNvGraphicFramePr>
            <a:graphicFrameLocks noChangeAspect="1"/>
          </p:cNvGraphicFramePr>
          <p:nvPr/>
        </p:nvGraphicFramePr>
        <p:xfrm>
          <a:off x="4730750" y="1582738"/>
          <a:ext cx="4038600" cy="449262"/>
        </p:xfrm>
        <a:graphic>
          <a:graphicData uri="http://schemas.openxmlformats.org/presentationml/2006/ole">
            <p:oleObj spid="_x0000_s194565" name="数式" r:id="rId5" imgW="1828800" imgH="203200" progId="Equation.3">
              <p:embed/>
            </p:oleObj>
          </a:graphicData>
        </a:graphic>
      </p:graphicFrame>
      <p:pic>
        <p:nvPicPr>
          <p:cNvPr id="12" name="図 11" descr="img011.png"/>
          <p:cNvPicPr>
            <a:picLocks noChangeAspect="1"/>
          </p:cNvPicPr>
          <p:nvPr/>
        </p:nvPicPr>
        <p:blipFill>
          <a:blip r:embed="rId6"/>
          <a:srcRect t="35087" b="22808"/>
          <a:stretch>
            <a:fillRect/>
          </a:stretch>
        </p:blipFill>
        <p:spPr>
          <a:xfrm>
            <a:off x="1540513" y="2658535"/>
            <a:ext cx="6096840" cy="406400"/>
          </a:xfrm>
          <a:prstGeom prst="rect">
            <a:avLst/>
          </a:prstGeom>
        </p:spPr>
      </p:pic>
      <p:graphicFrame>
        <p:nvGraphicFramePr>
          <p:cNvPr id="194566" name="Object 6"/>
          <p:cNvGraphicFramePr>
            <a:graphicFrameLocks noChangeAspect="1"/>
          </p:cNvGraphicFramePr>
          <p:nvPr/>
        </p:nvGraphicFramePr>
        <p:xfrm>
          <a:off x="1969559" y="3064935"/>
          <a:ext cx="747713" cy="419100"/>
        </p:xfrm>
        <a:graphic>
          <a:graphicData uri="http://schemas.openxmlformats.org/presentationml/2006/ole">
            <p:oleObj spid="_x0000_s194566" name="数式" r:id="rId7" imgW="317500" imgH="177800" progId="Equation.3">
              <p:embed/>
            </p:oleObj>
          </a:graphicData>
        </a:graphic>
      </p:graphicFrame>
      <p:pic>
        <p:nvPicPr>
          <p:cNvPr id="14" name="図 13" descr="img012.png"/>
          <p:cNvPicPr>
            <a:picLocks noChangeAspect="1"/>
          </p:cNvPicPr>
          <p:nvPr/>
        </p:nvPicPr>
        <p:blipFill>
          <a:blip r:embed="rId8"/>
          <a:srcRect l="5625" t="4255" r="7554" b="28390"/>
          <a:stretch>
            <a:fillRect/>
          </a:stretch>
        </p:blipFill>
        <p:spPr>
          <a:xfrm>
            <a:off x="1878741" y="3484035"/>
            <a:ext cx="5825912" cy="512232"/>
          </a:xfrm>
          <a:prstGeom prst="rect">
            <a:avLst/>
          </a:prstGeom>
        </p:spPr>
      </p:pic>
      <p:graphicFrame>
        <p:nvGraphicFramePr>
          <p:cNvPr id="15" name="オブジェクト 14"/>
          <p:cNvGraphicFramePr>
            <a:graphicFrameLocks noChangeAspect="1"/>
          </p:cNvGraphicFramePr>
          <p:nvPr/>
        </p:nvGraphicFramePr>
        <p:xfrm>
          <a:off x="3412070" y="4013183"/>
          <a:ext cx="4788487" cy="452965"/>
        </p:xfrm>
        <a:graphic>
          <a:graphicData uri="http://schemas.openxmlformats.org/presentationml/2006/ole">
            <p:oleObj spid="_x0000_s194567" name="数式" r:id="rId9" imgW="1879600" imgH="177800" progId="Equation.3">
              <p:embed/>
            </p:oleObj>
          </a:graphicData>
        </a:graphic>
      </p:graphicFrame>
      <p:pic>
        <p:nvPicPr>
          <p:cNvPr id="16" name="図 15" descr="img013.png"/>
          <p:cNvPicPr>
            <a:picLocks noChangeAspect="1"/>
          </p:cNvPicPr>
          <p:nvPr/>
        </p:nvPicPr>
        <p:blipFill>
          <a:blip r:embed="rId10"/>
          <a:stretch>
            <a:fillRect/>
          </a:stretch>
        </p:blipFill>
        <p:spPr>
          <a:xfrm>
            <a:off x="1969559" y="4956885"/>
            <a:ext cx="5204882" cy="16177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55611" y="220140"/>
            <a:ext cx="7772400" cy="858838"/>
          </a:xfrm>
        </p:spPr>
        <p:txBody>
          <a:bodyPr/>
          <a:lstStyle/>
          <a:p>
            <a:r>
              <a:rPr lang="en-US" altLang="ja-JP" dirty="0" smtClean="0"/>
              <a:t>5.8.1 Hand Calculations</a:t>
            </a:r>
            <a:endParaRPr lang="ja-JP" altLang="en-US" dirty="0"/>
          </a:p>
        </p:txBody>
      </p:sp>
      <p:sp>
        <p:nvSpPr>
          <p:cNvPr id="5" name="コンテンツ プレースホルダ 2"/>
          <p:cNvSpPr txBox="1">
            <a:spLocks/>
          </p:cNvSpPr>
          <p:nvPr/>
        </p:nvSpPr>
        <p:spPr>
          <a:xfrm>
            <a:off x="158235" y="1112844"/>
            <a:ext cx="8985765" cy="5609688"/>
          </a:xfrm>
          <a:prstGeom prst="rect">
            <a:avLst/>
          </a:prstGeom>
        </p:spPr>
        <p:txBody>
          <a:bodyPr vert="horz">
            <a:normAutofit/>
          </a:bodyPr>
          <a:lstStyle/>
          <a:p>
            <a:pPr marL="274320" lvl="0" indent="-274320" defTabSz="914400">
              <a:spcBef>
                <a:spcPts val="580"/>
              </a:spcBef>
              <a:buClr>
                <a:schemeClr val="accent1"/>
              </a:buClr>
              <a:buSzPct val="85000"/>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Step5</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r>
              <a:rPr lang="ja-JP" altLang="en-US" sz="2600" dirty="0" smtClean="0">
                <a:latin typeface="+mj-ea"/>
                <a:ea typeface="+mj-ea"/>
                <a:cs typeface=""/>
              </a:rPr>
              <a:t>ニッチカウントを用いて，</a:t>
            </a:r>
            <a:r>
              <a:rPr lang="en-US" altLang="ja-JP" sz="2600" dirty="0" smtClean="0">
                <a:latin typeface="+mj-ea"/>
                <a:cs typeface=""/>
              </a:rPr>
              <a:t>Shared </a:t>
            </a:r>
            <a:r>
              <a:rPr lang="en-US" altLang="ja-JP" sz="2600" dirty="0" smtClean="0">
                <a:latin typeface="+mj-ea"/>
                <a:ea typeface="+mj-ea"/>
                <a:cs typeface=""/>
              </a:rPr>
              <a:t>fitness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ja-JP" altLang="ja-JP" sz="2600" dirty="0" smtClean="0">
                <a:latin typeface="+mj-ea"/>
                <a:ea typeface="+mj-ea"/>
                <a:cs typeface=""/>
              </a:rPr>
              <a:t>　</a:t>
            </a:r>
            <a:r>
              <a:rPr lang="ja-JP" altLang="en-US" sz="2600" dirty="0" smtClean="0">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を求める</a:t>
            </a: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altLang="ja-JP" sz="2600" dirty="0" smtClean="0">
                <a:latin typeface="+mj-ea"/>
                <a:ea typeface="+mj-ea"/>
                <a:cs typeface=""/>
              </a:rPr>
              <a:t>		</a:t>
            </a:r>
          </a:p>
          <a:p>
            <a:pPr marL="274320" lvl="0" indent="-274320" defTabSz="914400">
              <a:spcBef>
                <a:spcPts val="580"/>
              </a:spcBef>
              <a:buClr>
                <a:schemeClr val="accent1"/>
              </a:buClr>
              <a:buSzPct val="85000"/>
              <a:defRP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r>
              <a:rPr lang="en-US" altLang="ja-JP" sz="2600" dirty="0" smtClean="0">
                <a:latin typeface="+mj-ea"/>
                <a:ea typeface="+mj-ea"/>
                <a:cs typeface=""/>
              </a:rPr>
              <a:t>1.421</a:t>
            </a:r>
            <a:r>
              <a:rPr lang="ja-JP" altLang="en-US" sz="2600" noProof="0" dirty="0" smtClean="0">
                <a:latin typeface="+mj-ea"/>
                <a:ea typeface="+mj-ea"/>
                <a:cs typeface=""/>
              </a:rPr>
              <a:t>に</a:t>
            </a:r>
            <a:r>
              <a:rPr lang="en-US" altLang="ja-JP" sz="2600" dirty="0" smtClean="0">
                <a:latin typeface="+mj-ea"/>
                <a:cs typeface=""/>
              </a:rPr>
              <a:t>Shared</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fitness</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を</a:t>
            </a:r>
            <a:r>
              <a:rPr lang="ja-JP" altLang="en-US" sz="2600" dirty="0" smtClean="0">
                <a:latin typeface="+mj-ea"/>
                <a:ea typeface="+mj-ea"/>
                <a:cs typeface=""/>
              </a:rPr>
              <a:t>かけて</a:t>
            </a:r>
            <a:r>
              <a:rPr lang="ja-JP" altLang="en-US" sz="2600" dirty="0" smtClean="0">
                <a:latin typeface="+mj-ea"/>
                <a:ea typeface="+mj-ea"/>
                <a:cs typeface=""/>
              </a:rPr>
              <a:t>，</a:t>
            </a:r>
            <a:r>
              <a:rPr lang="en-US" altLang="ja-JP" sz="2600" dirty="0" smtClean="0">
                <a:latin typeface="+mj-ea"/>
                <a:cs typeface=""/>
              </a:rPr>
              <a:t>S</a:t>
            </a:r>
            <a:r>
              <a:rPr lang="en-US" altLang="ja-JP" sz="2600" dirty="0" smtClean="0">
                <a:latin typeface="+mj-ea"/>
                <a:cs typeface=""/>
              </a:rPr>
              <a:t>caled</a:t>
            </a:r>
            <a:r>
              <a:rPr lang="en-US" altLang="ja-JP" sz="2600" dirty="0" smtClean="0">
                <a:latin typeface="+mj-ea"/>
                <a:ea typeface="+mj-ea"/>
                <a:cs typeface=""/>
              </a:rPr>
              <a:t> </a:t>
            </a:r>
            <a:r>
              <a:rPr lang="en-US" altLang="ja-JP" sz="2600" dirty="0" smtClean="0">
                <a:latin typeface="+mj-ea"/>
                <a:ea typeface="+mj-ea"/>
                <a:cs typeface=""/>
              </a:rPr>
              <a:t>fitness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altLang="ja-JP" sz="2600" dirty="0" smtClean="0">
                <a:latin typeface="+mj-ea"/>
                <a:ea typeface="+mj-ea"/>
                <a:cs typeface=""/>
              </a:rPr>
              <a:t>       </a:t>
            </a:r>
            <a:r>
              <a:rPr lang="ja-JP" altLang="en-US" sz="2600" dirty="0" smtClean="0">
                <a:latin typeface="+mj-ea"/>
                <a:ea typeface="+mj-ea"/>
                <a:cs typeface=""/>
              </a:rPr>
              <a:t>を求める</a:t>
            </a: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ja-JP" altLang="ja-JP" sz="2600" dirty="0" smtClean="0">
                <a:latin typeface="+mj-ea"/>
                <a:ea typeface="+mj-ea"/>
                <a:cs typeface=""/>
              </a:rPr>
              <a:t>　</a:t>
            </a:r>
            <a:r>
              <a:rPr lang="ja-JP" altLang="en-US" sz="2600" dirty="0" smtClean="0">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ランクｒ</a:t>
            </a:r>
            <a:r>
              <a:rPr lang="en-US" altLang="ja-JP" sz="2600" dirty="0" smtClean="0">
                <a:latin typeface="+mj-ea"/>
                <a:ea typeface="+mj-ea"/>
                <a:cs typeface=""/>
              </a:rPr>
              <a:t>=</a:t>
            </a:r>
            <a:r>
              <a:rPr lang="ja-JP" altLang="en-US" sz="2600" dirty="0" smtClean="0">
                <a:latin typeface="+mj-ea"/>
                <a:ea typeface="+mj-ea"/>
                <a:cs typeface=""/>
              </a:rPr>
              <a:t>２とランクｒ＝４についても計算を行う</a:t>
            </a: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Step6</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ランクｒ＝４が最大ランク　　なので，</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fitness</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の</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ja-JP" altLang="ja-JP" sz="2600" dirty="0" smtClean="0">
                <a:latin typeface="+mj-ea"/>
                <a:ea typeface="+mj-ea"/>
                <a:cs typeface=""/>
              </a:rPr>
              <a:t>　</a:t>
            </a:r>
            <a:r>
              <a:rPr lang="ja-JP" altLang="en-US" sz="2600" dirty="0" smtClean="0">
                <a:latin typeface="+mj-ea"/>
                <a:ea typeface="+mj-ea"/>
                <a:cs typeface=""/>
              </a:rPr>
              <a:t>　　</a:t>
            </a:r>
            <a:r>
              <a:rPr lang="en-US" altLang="ja-JP" sz="2600" dirty="0" smtClean="0">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計算過程は終わり</a:t>
            </a:r>
            <a:r>
              <a:rPr lang="ja-JP" altLang="en-US" sz="2600" dirty="0" smtClean="0">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endParaRPr kumimoji="1" lang="en-US" altLang="ja-JP" sz="2600" b="0" i="0" u="none" strike="noStrike" kern="1200" cap="none" spc="0" normalizeH="0" noProof="0" dirty="0" smtClean="0">
              <a:ln>
                <a:noFill/>
              </a:ln>
              <a:solidFill>
                <a:schemeClr val="tx1"/>
              </a:solidFill>
              <a:effectLst/>
              <a:uLnTx/>
              <a:uFillTx/>
              <a:latin typeface="+mj-ea"/>
              <a:ea typeface="+mj-ea"/>
              <a:cs typeface=""/>
            </a:endParaRPr>
          </a:p>
        </p:txBody>
      </p:sp>
      <p:sp>
        <p:nvSpPr>
          <p:cNvPr id="7" name="スライド番号プレースホルダ 6"/>
          <p:cNvSpPr>
            <a:spLocks noGrp="1"/>
          </p:cNvSpPr>
          <p:nvPr>
            <p:ph type="sldNum" sz="quarter" idx="12"/>
          </p:nvPr>
        </p:nvSpPr>
        <p:spPr/>
        <p:txBody>
          <a:bodyPr/>
          <a:lstStyle/>
          <a:p>
            <a:fld id="{FC5C8AAF-C176-D241-9D30-D7D7F5B9D965}" type="slidenum">
              <a:rPr lang="ja-JP" altLang="en-US" smtClean="0"/>
              <a:pPr/>
              <a:t>10</a:t>
            </a:fld>
            <a:endParaRPr lang="ja-JP" altLang="en-US" dirty="0"/>
          </a:p>
        </p:txBody>
      </p:sp>
      <p:graphicFrame>
        <p:nvGraphicFramePr>
          <p:cNvPr id="6" name="オブジェクト 5"/>
          <p:cNvGraphicFramePr>
            <a:graphicFrameLocks noChangeAspect="1"/>
          </p:cNvGraphicFramePr>
          <p:nvPr/>
        </p:nvGraphicFramePr>
        <p:xfrm>
          <a:off x="7748077" y="1129777"/>
          <a:ext cx="481541" cy="550333"/>
        </p:xfrm>
        <a:graphic>
          <a:graphicData uri="http://schemas.openxmlformats.org/presentationml/2006/ole">
            <p:oleObj spid="_x0000_s197634" name="数式" r:id="rId4" imgW="177800" imgH="203200" progId="Equation.3">
              <p:embed/>
            </p:oleObj>
          </a:graphicData>
        </a:graphic>
      </p:graphicFrame>
      <p:graphicFrame>
        <p:nvGraphicFramePr>
          <p:cNvPr id="8" name="オブジェクト 7"/>
          <p:cNvGraphicFramePr>
            <a:graphicFrameLocks noChangeAspect="1"/>
          </p:cNvGraphicFramePr>
          <p:nvPr/>
        </p:nvGraphicFramePr>
        <p:xfrm>
          <a:off x="1152001" y="2182813"/>
          <a:ext cx="7708900" cy="781050"/>
        </p:xfrm>
        <a:graphic>
          <a:graphicData uri="http://schemas.openxmlformats.org/presentationml/2006/ole">
            <p:oleObj spid="_x0000_s197635" name="数式" r:id="rId5" imgW="3886200" imgH="393700" progId="Equation.3">
              <p:embed/>
            </p:oleObj>
          </a:graphicData>
        </a:graphic>
      </p:graphicFrame>
      <p:graphicFrame>
        <p:nvGraphicFramePr>
          <p:cNvPr id="197636" name="Object 4"/>
          <p:cNvGraphicFramePr>
            <a:graphicFrameLocks noChangeAspect="1"/>
          </p:cNvGraphicFramePr>
          <p:nvPr/>
        </p:nvGraphicFramePr>
        <p:xfrm>
          <a:off x="5367848" y="4402668"/>
          <a:ext cx="582613" cy="428625"/>
        </p:xfrm>
        <a:graphic>
          <a:graphicData uri="http://schemas.openxmlformats.org/presentationml/2006/ole">
            <p:oleObj spid="_x0000_s197636" name="数式" r:id="rId6" imgW="190500" imgH="1397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7902" y="101598"/>
            <a:ext cx="7772400" cy="1028170"/>
          </a:xfrm>
        </p:spPr>
        <p:txBody>
          <a:bodyPr>
            <a:normAutofit/>
          </a:bodyPr>
          <a:lstStyle/>
          <a:p>
            <a:r>
              <a:rPr lang="en-US" altLang="ja-JP" dirty="0" smtClean="0"/>
              <a:t>5.8.2 Computational Complexity</a:t>
            </a:r>
            <a:endParaRPr lang="ja-JP" altLang="en-US" dirty="0"/>
          </a:p>
        </p:txBody>
      </p:sp>
      <p:sp>
        <p:nvSpPr>
          <p:cNvPr id="3" name="コンテンツ プレースホルダ 2"/>
          <p:cNvSpPr>
            <a:spLocks noGrp="1"/>
          </p:cNvSpPr>
          <p:nvPr>
            <p:ph sz="quarter" idx="1"/>
          </p:nvPr>
        </p:nvSpPr>
        <p:spPr>
          <a:xfrm>
            <a:off x="609606" y="1854192"/>
            <a:ext cx="8229600" cy="3564475"/>
          </a:xfrm>
        </p:spPr>
        <p:txBody>
          <a:bodyPr>
            <a:normAutofit/>
          </a:bodyPr>
          <a:lstStyle/>
          <a:p>
            <a:r>
              <a:rPr lang="en-US" altLang="ja-JP" dirty="0" smtClean="0">
                <a:latin typeface="+mj-ea"/>
                <a:ea typeface="+mj-ea"/>
              </a:rPr>
              <a:t>5.8.1</a:t>
            </a:r>
            <a:r>
              <a:rPr lang="ja-JP" altLang="en-US" dirty="0" smtClean="0">
                <a:latin typeface="+mj-ea"/>
                <a:ea typeface="+mj-ea"/>
              </a:rPr>
              <a:t>の手法は</a:t>
            </a:r>
            <a:r>
              <a:rPr lang="en-US" altLang="ja-JP" dirty="0" smtClean="0">
                <a:latin typeface="+mj-ea"/>
                <a:ea typeface="+mj-ea"/>
              </a:rPr>
              <a:t>Step2</a:t>
            </a:r>
            <a:r>
              <a:rPr lang="ja-JP" altLang="en-US" dirty="0" smtClean="0">
                <a:latin typeface="+mj-ea"/>
                <a:ea typeface="+mj-ea"/>
              </a:rPr>
              <a:t>と</a:t>
            </a:r>
            <a:r>
              <a:rPr lang="en-US" altLang="ja-JP" dirty="0" smtClean="0">
                <a:latin typeface="+mj-ea"/>
                <a:ea typeface="+mj-ea"/>
              </a:rPr>
              <a:t>3</a:t>
            </a:r>
            <a:r>
              <a:rPr lang="ja-JP" altLang="en-US" dirty="0" smtClean="0">
                <a:latin typeface="+mj-ea"/>
                <a:ea typeface="+mj-ea"/>
              </a:rPr>
              <a:t>をＮ回試行し，毎回優位にするために</a:t>
            </a:r>
            <a:r>
              <a:rPr lang="en-US" altLang="ja-JP" dirty="0" smtClean="0">
                <a:latin typeface="+mj-ea"/>
                <a:ea typeface="+mj-ea"/>
              </a:rPr>
              <a:t>(</a:t>
            </a:r>
            <a:r>
              <a:rPr lang="ja-JP" altLang="en-US" dirty="0" smtClean="0">
                <a:latin typeface="+mj-ea"/>
                <a:ea typeface="+mj-ea"/>
              </a:rPr>
              <a:t>Ｎ</a:t>
            </a:r>
            <a:r>
              <a:rPr lang="en-US" altLang="ja-JP" dirty="0" smtClean="0">
                <a:latin typeface="+mj-ea"/>
                <a:ea typeface="+mj-ea"/>
              </a:rPr>
              <a:t>-</a:t>
            </a:r>
            <a:r>
              <a:rPr lang="ja-JP" altLang="en-US" dirty="0" smtClean="0">
                <a:latin typeface="+mj-ea"/>
                <a:ea typeface="+mj-ea"/>
              </a:rPr>
              <a:t>１</a:t>
            </a:r>
            <a:r>
              <a:rPr lang="en-US" altLang="ja-JP" dirty="0" smtClean="0">
                <a:latin typeface="+mj-ea"/>
                <a:ea typeface="+mj-ea"/>
              </a:rPr>
              <a:t>)</a:t>
            </a:r>
            <a:r>
              <a:rPr lang="ja-JP" altLang="en-US" dirty="0" smtClean="0">
                <a:latin typeface="+mj-ea"/>
                <a:ea typeface="+mj-ea"/>
              </a:rPr>
              <a:t>個の解を比較する</a:t>
            </a:r>
            <a:endParaRPr lang="en-US" altLang="ja-JP" dirty="0" smtClean="0">
              <a:latin typeface="+mj-ea"/>
              <a:ea typeface="+mj-ea"/>
            </a:endParaRPr>
          </a:p>
          <a:p>
            <a:r>
              <a:rPr lang="ja-JP" altLang="en-US" dirty="0" smtClean="0">
                <a:latin typeface="+mj-ea"/>
                <a:ea typeface="+mj-ea"/>
              </a:rPr>
              <a:t>最大Ｎランク</a:t>
            </a:r>
            <a:r>
              <a:rPr lang="en-US" altLang="ja-JP" dirty="0" smtClean="0">
                <a:latin typeface="+mj-ea"/>
                <a:ea typeface="+mj-ea"/>
              </a:rPr>
              <a:t>(</a:t>
            </a:r>
            <a:r>
              <a:rPr lang="ja-JP" altLang="en-US" dirty="0" smtClean="0">
                <a:latin typeface="+mj-ea"/>
                <a:ea typeface="+mj-ea"/>
              </a:rPr>
              <a:t>個体数Ｎ</a:t>
            </a:r>
            <a:r>
              <a:rPr lang="en-US" altLang="ja-JP" dirty="0" smtClean="0">
                <a:latin typeface="+mj-ea"/>
                <a:ea typeface="+mj-ea"/>
              </a:rPr>
              <a:t>)</a:t>
            </a:r>
            <a:r>
              <a:rPr lang="ja-JP" altLang="en-US" dirty="0" smtClean="0">
                <a:latin typeface="+mj-ea"/>
                <a:ea typeface="+mj-ea"/>
              </a:rPr>
              <a:t>になり，</a:t>
            </a:r>
            <a:r>
              <a:rPr lang="en-US" altLang="ja-JP" dirty="0" smtClean="0">
                <a:latin typeface="+mj-ea"/>
                <a:ea typeface="+mj-ea"/>
              </a:rPr>
              <a:t>Step4</a:t>
            </a:r>
            <a:r>
              <a:rPr lang="ja-JP" altLang="en-US" dirty="0" smtClean="0">
                <a:latin typeface="+mj-ea"/>
                <a:ea typeface="+mj-ea"/>
              </a:rPr>
              <a:t>のソーティング手順と</a:t>
            </a:r>
            <a:r>
              <a:rPr lang="en-US" altLang="ja-JP" dirty="0" smtClean="0">
                <a:latin typeface="+mj-ea"/>
                <a:ea typeface="+mj-ea"/>
              </a:rPr>
              <a:t>Step5</a:t>
            </a:r>
            <a:r>
              <a:rPr lang="ja-JP" altLang="en-US" dirty="0" smtClean="0">
                <a:latin typeface="+mj-ea"/>
                <a:ea typeface="+mj-ea"/>
              </a:rPr>
              <a:t>のニッチカウント計算により</a:t>
            </a:r>
            <a:r>
              <a:rPr lang="en-US" altLang="ja-JP" dirty="0" smtClean="0">
                <a:latin typeface="+mj-ea"/>
                <a:ea typeface="+mj-ea"/>
              </a:rPr>
              <a:t> </a:t>
            </a:r>
            <a:r>
              <a:rPr lang="ja-JP" altLang="en-US" dirty="0" smtClean="0">
                <a:latin typeface="+mj-ea"/>
                <a:ea typeface="+mj-ea"/>
              </a:rPr>
              <a:t>　　かかる</a:t>
            </a:r>
            <a:endParaRPr lang="en-US" altLang="ja-JP" dirty="0" smtClean="0">
              <a:latin typeface="+mj-ea"/>
              <a:ea typeface="+mj-ea"/>
            </a:endParaRPr>
          </a:p>
          <a:p>
            <a:r>
              <a:rPr lang="en-US" altLang="ja-JP" dirty="0" smtClean="0">
                <a:latin typeface="+mj-ea"/>
                <a:ea typeface="+mj-ea"/>
              </a:rPr>
              <a:t>MOGA</a:t>
            </a:r>
            <a:r>
              <a:rPr lang="ja-JP" altLang="en-US" dirty="0" smtClean="0">
                <a:latin typeface="+mj-ea"/>
                <a:ea typeface="+mj-ea"/>
              </a:rPr>
              <a:t>は全体で　　　</a:t>
            </a:r>
            <a:r>
              <a:rPr lang="en-US" altLang="ja-JP" dirty="0" smtClean="0">
                <a:latin typeface="+mj-ea"/>
                <a:ea typeface="+mj-ea"/>
              </a:rPr>
              <a:t>  </a:t>
            </a:r>
            <a:r>
              <a:rPr lang="ja-JP" altLang="en-US" dirty="0" smtClean="0">
                <a:latin typeface="+mj-ea"/>
                <a:ea typeface="+mj-ea"/>
              </a:rPr>
              <a:t>かかる</a:t>
            </a:r>
            <a:endParaRPr lang="en-US" altLang="ja-JP" dirty="0" smtClean="0">
              <a:latin typeface="+mj-ea"/>
              <a:ea typeface="+mj-ea"/>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11</a:t>
            </a:fld>
            <a:endParaRPr lang="ja-JP" altLang="en-US"/>
          </a:p>
        </p:txBody>
      </p:sp>
      <p:graphicFrame>
        <p:nvGraphicFramePr>
          <p:cNvPr id="17411" name="Object 3"/>
          <p:cNvGraphicFramePr>
            <a:graphicFrameLocks noChangeAspect="1"/>
          </p:cNvGraphicFramePr>
          <p:nvPr/>
        </p:nvGraphicFramePr>
        <p:xfrm>
          <a:off x="7412038" y="3173413"/>
          <a:ext cx="842962" cy="384175"/>
        </p:xfrm>
        <a:graphic>
          <a:graphicData uri="http://schemas.openxmlformats.org/presentationml/2006/ole">
            <p:oleObj spid="_x0000_s17411" name="数式" r:id="rId4" imgW="419100" imgH="190500" progId="Equation.3">
              <p:embed/>
            </p:oleObj>
          </a:graphicData>
        </a:graphic>
      </p:graphicFrame>
      <p:graphicFrame>
        <p:nvGraphicFramePr>
          <p:cNvPr id="5" name="オブジェクト 4"/>
          <p:cNvGraphicFramePr>
            <a:graphicFrameLocks noChangeAspect="1"/>
          </p:cNvGraphicFramePr>
          <p:nvPr/>
        </p:nvGraphicFramePr>
        <p:xfrm>
          <a:off x="2851150" y="3948113"/>
          <a:ext cx="1447800" cy="493712"/>
        </p:xfrm>
        <a:graphic>
          <a:graphicData uri="http://schemas.openxmlformats.org/presentationml/2006/ole">
            <p:oleObj spid="_x0000_s17410" name="数式" r:id="rId5" imgW="558800" imgH="190500" progId="Equation.3">
              <p:embed/>
            </p:oleObj>
          </a:graphicData>
        </a:graphic>
      </p:graphicFrame>
      <p:sp>
        <p:nvSpPr>
          <p:cNvPr id="8" name="正方形/長方形 7"/>
          <p:cNvSpPr/>
          <p:nvPr/>
        </p:nvSpPr>
        <p:spPr>
          <a:xfrm>
            <a:off x="2882481" y="3965046"/>
            <a:ext cx="1371690" cy="527573"/>
          </a:xfrm>
          <a:prstGeom prst="rect">
            <a:avLst/>
          </a:prstGeom>
          <a:noFill/>
          <a:ln w="28575" cap="flat"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7902" y="366446"/>
            <a:ext cx="7772400" cy="757238"/>
          </a:xfrm>
        </p:spPr>
        <p:txBody>
          <a:bodyPr>
            <a:normAutofit/>
          </a:bodyPr>
          <a:lstStyle/>
          <a:p>
            <a:r>
              <a:rPr lang="en-US" altLang="ja-JP" dirty="0" smtClean="0"/>
              <a:t>5.8.3 Advantages</a:t>
            </a:r>
            <a:endParaRPr lang="ja-JP" altLang="en-US" dirty="0"/>
          </a:p>
        </p:txBody>
      </p:sp>
      <p:sp>
        <p:nvSpPr>
          <p:cNvPr id="3" name="コンテンツ プレースホルダ 2"/>
          <p:cNvSpPr>
            <a:spLocks noGrp="1"/>
          </p:cNvSpPr>
          <p:nvPr>
            <p:ph sz="quarter" idx="1"/>
          </p:nvPr>
        </p:nvSpPr>
        <p:spPr>
          <a:xfrm>
            <a:off x="247902" y="1123684"/>
            <a:ext cx="8692898" cy="5086616"/>
          </a:xfrm>
        </p:spPr>
        <p:txBody>
          <a:bodyPr>
            <a:normAutofit lnSpcReduction="10000"/>
          </a:bodyPr>
          <a:lstStyle/>
          <a:p>
            <a:r>
              <a:rPr lang="en-US" altLang="ja-JP" dirty="0" smtClean="0">
                <a:latin typeface="+mj-ea"/>
                <a:ea typeface="+mj-ea"/>
              </a:rPr>
              <a:t>Fitness</a:t>
            </a:r>
            <a:r>
              <a:rPr lang="ja-JP" altLang="en-US" dirty="0" smtClean="0">
                <a:latin typeface="+mj-ea"/>
                <a:ea typeface="+mj-ea"/>
              </a:rPr>
              <a:t>の割り当ては</a:t>
            </a:r>
            <a:r>
              <a:rPr lang="en-US" altLang="ja-JP" dirty="0" smtClean="0">
                <a:latin typeface="+mj-ea"/>
                <a:ea typeface="+mj-ea"/>
              </a:rPr>
              <a:t>MOGA</a:t>
            </a:r>
            <a:r>
              <a:rPr lang="ja-JP" altLang="en-US" dirty="0" smtClean="0">
                <a:latin typeface="+mj-ea"/>
                <a:ea typeface="+mj-ea"/>
              </a:rPr>
              <a:t>の中では簡単</a:t>
            </a:r>
            <a:endParaRPr lang="en-US" altLang="ja-JP" dirty="0" smtClean="0">
              <a:latin typeface="+mj-ea"/>
              <a:ea typeface="+mj-ea"/>
            </a:endParaRPr>
          </a:p>
          <a:p>
            <a:r>
              <a:rPr lang="ja-JP" altLang="en-US" dirty="0" smtClean="0">
                <a:latin typeface="+mj-ea"/>
                <a:ea typeface="+mj-ea"/>
              </a:rPr>
              <a:t>結合最適化問題などに，簡単に</a:t>
            </a:r>
            <a:r>
              <a:rPr lang="en-US" altLang="ja-JP" dirty="0" smtClean="0">
                <a:latin typeface="+mj-ea"/>
                <a:ea typeface="+mj-ea"/>
              </a:rPr>
              <a:t>MOGA</a:t>
            </a:r>
            <a:r>
              <a:rPr lang="ja-JP" altLang="en-US" dirty="0" smtClean="0">
                <a:latin typeface="+mj-ea"/>
                <a:ea typeface="+mj-ea"/>
              </a:rPr>
              <a:t>を適用可能</a:t>
            </a:r>
            <a:endParaRPr lang="en-US" altLang="ja-JP" dirty="0" smtClean="0">
              <a:latin typeface="+mj-ea"/>
              <a:ea typeface="+mj-ea"/>
            </a:endParaRPr>
          </a:p>
          <a:p>
            <a:r>
              <a:rPr lang="ja-JP" altLang="en-US" dirty="0" smtClean="0">
                <a:latin typeface="+mj-ea"/>
                <a:ea typeface="+mj-ea"/>
              </a:rPr>
              <a:t>パレート最適解には</a:t>
            </a:r>
            <a:r>
              <a:rPr lang="en-US" altLang="ja-JP" dirty="0" smtClean="0">
                <a:latin typeface="+mj-ea"/>
                <a:ea typeface="+mj-ea"/>
              </a:rPr>
              <a:t>,</a:t>
            </a:r>
            <a:r>
              <a:rPr lang="ja-JP" altLang="en-US" dirty="0" smtClean="0">
                <a:latin typeface="+mj-ea"/>
                <a:ea typeface="+mj-ea"/>
              </a:rPr>
              <a:t>多目的スペースが必要であるため，</a:t>
            </a:r>
            <a:r>
              <a:rPr lang="en-US" altLang="ja-JP" dirty="0" smtClean="0">
                <a:latin typeface="+mj-ea"/>
                <a:ea typeface="+mj-ea"/>
              </a:rPr>
              <a:t>MOGA</a:t>
            </a:r>
            <a:r>
              <a:rPr lang="ja-JP" altLang="en-US" dirty="0" smtClean="0">
                <a:latin typeface="+mj-ea"/>
                <a:ea typeface="+mj-ea"/>
              </a:rPr>
              <a:t>は最適</a:t>
            </a:r>
            <a:endParaRPr lang="en-US" altLang="ja-JP" dirty="0" smtClean="0">
              <a:latin typeface="+mj-ea"/>
              <a:ea typeface="+mj-ea"/>
            </a:endParaRPr>
          </a:p>
          <a:p>
            <a:pPr>
              <a:buNone/>
            </a:pPr>
            <a:endParaRPr lang="en-US" altLang="ja-JP" dirty="0" smtClean="0">
              <a:latin typeface="+mj-ea"/>
              <a:ea typeface="+mj-ea"/>
            </a:endParaRPr>
          </a:p>
          <a:p>
            <a:pPr>
              <a:buNone/>
            </a:pPr>
            <a:r>
              <a:rPr lang="en-US" altLang="ja-JP" sz="4000" dirty="0" smtClean="0">
                <a:solidFill>
                  <a:schemeClr val="tx2"/>
                </a:solidFill>
                <a:latin typeface="+mj-lt"/>
                <a:ea typeface="+mj-ea"/>
              </a:rPr>
              <a:t>5.8.4 Disadvantages</a:t>
            </a:r>
          </a:p>
          <a:p>
            <a:r>
              <a:rPr lang="ja-JP" altLang="en-US" dirty="0" smtClean="0">
                <a:latin typeface="+mj-ea"/>
                <a:ea typeface="+mj-ea"/>
              </a:rPr>
              <a:t>パレート最適面の形と検索スペースの解の密度に影響を受けやすい</a:t>
            </a:r>
            <a:endParaRPr lang="en-US" altLang="ja-JP" dirty="0" smtClean="0">
              <a:latin typeface="+mj-ea"/>
              <a:ea typeface="+mj-ea"/>
            </a:endParaRPr>
          </a:p>
          <a:p>
            <a:r>
              <a:rPr lang="en-US" altLang="ja-JP" dirty="0" smtClean="0">
                <a:latin typeface="+mj-ea"/>
                <a:ea typeface="+mj-ea"/>
              </a:rPr>
              <a:t>Shared fitness</a:t>
            </a:r>
            <a:r>
              <a:rPr lang="ja-JP" altLang="en-US" dirty="0" smtClean="0">
                <a:latin typeface="+mj-ea"/>
                <a:ea typeface="+mj-ea"/>
              </a:rPr>
              <a:t>の計算手順は，低いランクにおける解が常に高いランクの全ての解より</a:t>
            </a:r>
            <a:r>
              <a:rPr lang="en-US" altLang="ja-JP" dirty="0" smtClean="0">
                <a:latin typeface="+mj-ea"/>
                <a:ea typeface="+mj-ea"/>
              </a:rPr>
              <a:t>Scared fitness</a:t>
            </a:r>
            <a:r>
              <a:rPr lang="ja-JP" altLang="en-US" dirty="0" smtClean="0">
                <a:latin typeface="+mj-ea"/>
                <a:ea typeface="+mj-ea"/>
              </a:rPr>
              <a:t>　</a:t>
            </a:r>
            <a:r>
              <a:rPr lang="en-US" altLang="ja-JP" dirty="0" smtClean="0">
                <a:latin typeface="+mj-ea"/>
                <a:ea typeface="+mj-ea"/>
              </a:rPr>
              <a:t> </a:t>
            </a:r>
            <a:r>
              <a:rPr lang="ja-JP" altLang="en-US" dirty="0" smtClean="0">
                <a:latin typeface="+mj-ea"/>
                <a:ea typeface="+mj-ea"/>
              </a:rPr>
              <a:t>が低いわけではない</a:t>
            </a:r>
            <a:endParaRPr lang="en-US" altLang="ja-JP" dirty="0" smtClean="0">
              <a:latin typeface="+mj-ea"/>
              <a:ea typeface="+mj-ea"/>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12</a:t>
            </a:fld>
            <a:endParaRPr lang="ja-JP" altLang="en-US"/>
          </a:p>
        </p:txBody>
      </p:sp>
      <p:graphicFrame>
        <p:nvGraphicFramePr>
          <p:cNvPr id="19458" name="Object 2"/>
          <p:cNvGraphicFramePr>
            <a:graphicFrameLocks noChangeAspect="1"/>
          </p:cNvGraphicFramePr>
          <p:nvPr/>
        </p:nvGraphicFramePr>
        <p:xfrm>
          <a:off x="7952570" y="4987922"/>
          <a:ext cx="447675" cy="550862"/>
        </p:xfrm>
        <a:graphic>
          <a:graphicData uri="http://schemas.openxmlformats.org/presentationml/2006/ole">
            <p:oleObj spid="_x0000_s19458" name="数式" r:id="rId4" imgW="165100" imgH="2032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 name="コンテンツ プレースホルダ 4" descr="img004.png"/>
          <p:cNvPicPr>
            <a:picLocks noChangeAspect="1"/>
          </p:cNvPicPr>
          <p:nvPr/>
        </p:nvPicPr>
        <p:blipFill>
          <a:blip r:embed="rId4"/>
          <a:srcRect l="53028" t="1317" r="2614" b="3321"/>
          <a:stretch>
            <a:fillRect/>
          </a:stretch>
        </p:blipFill>
        <p:spPr>
          <a:xfrm>
            <a:off x="6256061" y="3585367"/>
            <a:ext cx="2516958" cy="2942167"/>
          </a:xfrm>
          <a:prstGeom prst="rect">
            <a:avLst/>
          </a:prstGeom>
        </p:spPr>
      </p:pic>
      <p:pic>
        <p:nvPicPr>
          <p:cNvPr id="34" name="コンテンツ プレースホルダ 4" descr="img004.png"/>
          <p:cNvPicPr>
            <a:picLocks noChangeAspect="1"/>
          </p:cNvPicPr>
          <p:nvPr/>
        </p:nvPicPr>
        <p:blipFill>
          <a:blip r:embed="rId4"/>
          <a:srcRect l="4575" t="1317" r="48110" b="3321"/>
          <a:stretch>
            <a:fillRect/>
          </a:stretch>
        </p:blipFill>
        <p:spPr>
          <a:xfrm>
            <a:off x="6256061" y="423070"/>
            <a:ext cx="2684737" cy="2942168"/>
          </a:xfrm>
          <a:prstGeom prst="rect">
            <a:avLst/>
          </a:prstGeom>
        </p:spPr>
      </p:pic>
      <p:sp>
        <p:nvSpPr>
          <p:cNvPr id="2" name="タイトル 1"/>
          <p:cNvSpPr>
            <a:spLocks noGrp="1"/>
          </p:cNvSpPr>
          <p:nvPr>
            <p:ph type="title"/>
          </p:nvPr>
        </p:nvSpPr>
        <p:spPr>
          <a:xfrm>
            <a:off x="304801" y="237068"/>
            <a:ext cx="7772400" cy="892705"/>
          </a:xfrm>
        </p:spPr>
        <p:txBody>
          <a:bodyPr/>
          <a:lstStyle/>
          <a:p>
            <a:r>
              <a:rPr lang="en-US" altLang="ja-JP" dirty="0" smtClean="0"/>
              <a:t>5.8.5 Simulation Results</a:t>
            </a:r>
            <a:endParaRPr lang="ja-JP" altLang="en-US" dirty="0"/>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13</a:t>
            </a:fld>
            <a:endParaRPr lang="ja-JP" altLang="en-US" dirty="0"/>
          </a:p>
        </p:txBody>
      </p:sp>
      <p:graphicFrame>
        <p:nvGraphicFramePr>
          <p:cNvPr id="7" name="コンテンツ プレースホルダ 6"/>
          <p:cNvGraphicFramePr>
            <a:graphicFrameLocks noChangeAspect="1"/>
          </p:cNvGraphicFramePr>
          <p:nvPr>
            <p:ph sz="quarter" idx="1"/>
          </p:nvPr>
        </p:nvGraphicFramePr>
        <p:xfrm>
          <a:off x="552705" y="1316036"/>
          <a:ext cx="1998133" cy="430153"/>
        </p:xfrm>
        <a:graphic>
          <a:graphicData uri="http://schemas.openxmlformats.org/presentationml/2006/ole">
            <p:oleObj spid="_x0000_s204802" name="数式" r:id="rId5" imgW="825500" imgH="177800" progId="Equation.3">
              <p:embed/>
            </p:oleObj>
          </a:graphicData>
        </a:graphic>
      </p:graphicFrame>
      <p:sp>
        <p:nvSpPr>
          <p:cNvPr id="32" name="コンテンツ プレースホルダ 3"/>
          <p:cNvSpPr txBox="1">
            <a:spLocks/>
          </p:cNvSpPr>
          <p:nvPr/>
        </p:nvSpPr>
        <p:spPr>
          <a:xfrm>
            <a:off x="214035" y="1299367"/>
            <a:ext cx="8726763"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個体数</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mn-cs"/>
              </a:rPr>
              <a:t>40</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，交叉率</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mn-cs"/>
              </a:rPr>
              <a:t>0.9</a:t>
            </a:r>
            <a:endParaRPr lang="en-US" altLang="ja-JP" sz="2600" noProof="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rPr>
              <a:t>突然変異なし</a:t>
            </a:r>
            <a:r>
              <a:rPr lang="en-US" altLang="ja-JP" sz="2600" dirty="0" smtClean="0">
                <a:latin typeface="+mj-ea"/>
                <a:ea typeface="+mj-ea"/>
              </a:rPr>
              <a:t>(</a:t>
            </a:r>
            <a:r>
              <a:rPr lang="ja-JP" altLang="en-US" sz="2600" dirty="0" smtClean="0">
                <a:latin typeface="+mj-ea"/>
                <a:ea typeface="+mj-ea"/>
              </a:rPr>
              <a:t>図</a:t>
            </a:r>
            <a:r>
              <a:rPr lang="en-US" altLang="ja-JP" sz="2600" dirty="0" smtClean="0">
                <a:latin typeface="+mj-ea"/>
                <a:ea typeface="+mj-ea"/>
              </a:rPr>
              <a:t>108)</a:t>
            </a:r>
          </a:p>
          <a:p>
            <a:pPr marL="731520" lvl="1" indent="-274320" defTabSz="914400">
              <a:spcBef>
                <a:spcPts val="580"/>
              </a:spcBef>
              <a:buClr>
                <a:schemeClr val="accent1"/>
              </a:buClr>
              <a:buSzPct val="85000"/>
              <a:buFont typeface="Arial"/>
              <a:buChar char="•"/>
            </a:pPr>
            <a:r>
              <a:rPr lang="ja-JP" altLang="en-US" sz="2400" dirty="0" smtClean="0">
                <a:latin typeface="+mj-ea"/>
                <a:ea typeface="+mj-ea"/>
              </a:rPr>
              <a:t>いい広がりが見えない</a:t>
            </a:r>
            <a:endParaRPr lang="en-US" altLang="ja-JP" sz="2400" dirty="0" smtClean="0">
              <a:latin typeface="+mj-ea"/>
              <a:ea typeface="+mj-ea"/>
            </a:endParaRPr>
          </a:p>
          <a:p>
            <a:pPr marL="1188720" lvl="2" indent="-274320" defTabSz="914400">
              <a:spcBef>
                <a:spcPts val="580"/>
              </a:spcBef>
              <a:buClr>
                <a:schemeClr val="accent1"/>
              </a:buClr>
              <a:buSzPct val="85000"/>
              <a:buFont typeface="ヒラギノ角ゴ ProN W3"/>
              <a:buChar char="-"/>
            </a:pPr>
            <a:r>
              <a:rPr lang="en-US" altLang="ja-JP" sz="2000" dirty="0" smtClean="0">
                <a:latin typeface="+mj-ea"/>
                <a:ea typeface="+mj-ea"/>
              </a:rPr>
              <a:t>50</a:t>
            </a:r>
            <a:r>
              <a:rPr lang="ja-JP" altLang="en-US" sz="2000" dirty="0" smtClean="0">
                <a:latin typeface="+mj-ea"/>
                <a:ea typeface="+mj-ea"/>
              </a:rPr>
              <a:t>世代回すと，パレート最適解が表れる</a:t>
            </a:r>
            <a:endParaRPr lang="en-US" altLang="ja-JP" sz="2000" dirty="0" smtClean="0">
              <a:latin typeface="+mj-ea"/>
              <a:ea typeface="+mj-ea"/>
            </a:endParaRPr>
          </a:p>
          <a:p>
            <a:pPr marL="1188720" lvl="2" indent="-274320" defTabSz="914400">
              <a:spcBef>
                <a:spcPts val="580"/>
              </a:spcBef>
              <a:buClr>
                <a:schemeClr val="accent1"/>
              </a:buClr>
              <a:buSzPct val="85000"/>
              <a:buFont typeface="ヒラギノ角ゴ ProN W3"/>
              <a:buChar char="-"/>
            </a:pPr>
            <a:r>
              <a:rPr lang="en-US" altLang="ja-JP" sz="2000" dirty="0" smtClean="0">
                <a:latin typeface="+mj-ea"/>
                <a:ea typeface="+mj-ea"/>
              </a:rPr>
              <a:t>500</a:t>
            </a:r>
            <a:r>
              <a:rPr lang="ja-JP" altLang="en-US" sz="2000" dirty="0" smtClean="0">
                <a:latin typeface="+mj-ea"/>
                <a:ea typeface="+mj-ea"/>
              </a:rPr>
              <a:t>世代回すと，</a:t>
            </a:r>
            <a:r>
              <a:rPr lang="en-US" altLang="ja-JP" sz="2000" dirty="0" smtClean="0">
                <a:latin typeface="+mj-ea"/>
                <a:ea typeface="+mj-ea"/>
              </a:rPr>
              <a:t>A</a:t>
            </a:r>
            <a:r>
              <a:rPr lang="ja-JP" altLang="en-US" sz="2000" dirty="0" smtClean="0">
                <a:latin typeface="+mj-ea"/>
                <a:ea typeface="+mj-ea"/>
              </a:rPr>
              <a:t>の一点に集まる</a:t>
            </a:r>
            <a:endParaRPr lang="en-US" altLang="ja-JP" sz="200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ja-JP" altLang="en-US" sz="2600" dirty="0" smtClean="0">
                <a:latin typeface="+mj-ea"/>
                <a:ea typeface="+mj-ea"/>
              </a:rPr>
              <a:t>突然変異あり</a:t>
            </a:r>
            <a:r>
              <a:rPr lang="en-US" altLang="ja-JP" sz="2600" dirty="0" smtClean="0">
                <a:latin typeface="+mj-ea"/>
                <a:ea typeface="+mj-ea"/>
              </a:rPr>
              <a:t>(</a:t>
            </a:r>
            <a:r>
              <a:rPr lang="ja-JP" altLang="en-US" sz="2600" dirty="0" smtClean="0">
                <a:latin typeface="+mj-ea"/>
                <a:ea typeface="+mj-ea"/>
              </a:rPr>
              <a:t>図</a:t>
            </a:r>
            <a:r>
              <a:rPr lang="en-US" altLang="ja-JP" sz="2600" dirty="0" smtClean="0">
                <a:latin typeface="+mj-ea"/>
                <a:ea typeface="+mj-ea"/>
              </a:rPr>
              <a:t>109)</a:t>
            </a:r>
            <a:r>
              <a:rPr lang="ja-JP" altLang="en-US" sz="2600" dirty="0" smtClean="0">
                <a:latin typeface="+mj-ea"/>
                <a:ea typeface="+mj-ea"/>
              </a:rPr>
              <a:t>突然変異率</a:t>
            </a:r>
            <a:r>
              <a:rPr lang="en-US" altLang="ja-JP" sz="2600" dirty="0" smtClean="0">
                <a:latin typeface="+mj-ea"/>
                <a:ea typeface="+mj-ea"/>
              </a:rPr>
              <a:t>0.2</a:t>
            </a:r>
          </a:p>
          <a:p>
            <a:pPr marL="731520" lvl="1" indent="-274320" defTabSz="914400">
              <a:spcBef>
                <a:spcPts val="580"/>
              </a:spcBef>
              <a:buClr>
                <a:schemeClr val="accent1"/>
              </a:buClr>
              <a:buSzPct val="85000"/>
              <a:buFont typeface="Arial"/>
              <a:buChar char="•"/>
            </a:pPr>
            <a:r>
              <a:rPr lang="ja-JP" altLang="en-US" sz="2400" dirty="0" smtClean="0">
                <a:latin typeface="+mj-ea"/>
                <a:ea typeface="+mj-ea"/>
              </a:rPr>
              <a:t>よく広がる</a:t>
            </a:r>
            <a:endParaRPr lang="en-US" altLang="ja-JP" sz="2400" dirty="0" smtClean="0">
              <a:latin typeface="+mj-ea"/>
              <a:ea typeface="+mj-ea"/>
            </a:endParaRPr>
          </a:p>
          <a:p>
            <a:pPr marL="1188720" lvl="2" indent="-274320" defTabSz="914400">
              <a:spcBef>
                <a:spcPts val="580"/>
              </a:spcBef>
              <a:buClr>
                <a:schemeClr val="accent1"/>
              </a:buClr>
              <a:buSzPct val="85000"/>
              <a:buFont typeface="ヒラギノ角ゴ ProN W3"/>
              <a:buChar char="-"/>
            </a:pPr>
            <a:r>
              <a:rPr lang="en-US" altLang="ja-JP" sz="2000" dirty="0" smtClean="0">
                <a:latin typeface="+mj-ea"/>
                <a:ea typeface="+mj-ea"/>
              </a:rPr>
              <a:t>500</a:t>
            </a:r>
            <a:r>
              <a:rPr lang="ja-JP" altLang="en-US" sz="2000" dirty="0" smtClean="0">
                <a:latin typeface="+mj-ea"/>
                <a:ea typeface="+mj-ea"/>
              </a:rPr>
              <a:t>世代回しても，変異オペレータにより</a:t>
            </a:r>
            <a:endParaRPr lang="en-US" altLang="ja-JP" sz="2000" dirty="0" smtClean="0">
              <a:latin typeface="+mj-ea"/>
              <a:ea typeface="+mj-ea"/>
            </a:endParaRPr>
          </a:p>
          <a:p>
            <a:pPr marL="1188720" lvl="2" indent="-274320" defTabSz="914400">
              <a:spcBef>
                <a:spcPts val="580"/>
              </a:spcBef>
              <a:buClr>
                <a:schemeClr val="accent1"/>
              </a:buClr>
              <a:buSzPct val="85000"/>
            </a:pPr>
            <a:r>
              <a:rPr lang="ja-JP" altLang="ja-JP" sz="2000" dirty="0" smtClean="0">
                <a:latin typeface="+mj-ea"/>
                <a:ea typeface="+mj-ea"/>
              </a:rPr>
              <a:t>　</a:t>
            </a:r>
            <a:r>
              <a:rPr lang="ja-JP" altLang="en-US" sz="2000" dirty="0" smtClean="0">
                <a:latin typeface="+mj-ea"/>
                <a:ea typeface="+mj-ea"/>
              </a:rPr>
              <a:t>広がる</a:t>
            </a:r>
            <a:endParaRPr lang="en-US" altLang="ja-JP" sz="2000" dirty="0" smtClean="0">
              <a:latin typeface="+mj-ea"/>
              <a:ea typeface="+mj-ea"/>
            </a:endParaRPr>
          </a:p>
          <a:p>
            <a:pPr marL="1188720" lvl="2" indent="-274320" defTabSz="914400">
              <a:spcBef>
                <a:spcPts val="580"/>
              </a:spcBef>
              <a:buClr>
                <a:schemeClr val="accent1"/>
              </a:buClr>
              <a:buSzPct val="85000"/>
              <a:buFont typeface="ヒラギノ角ゴ ProN W3"/>
              <a:buChar char="-"/>
            </a:pPr>
            <a:endParaRPr lang="en-US" altLang="ja-JP" sz="2000" dirty="0" smtClean="0">
              <a:latin typeface="+mj-ea"/>
              <a:ea typeface="+mj-ea"/>
            </a:endParaRPr>
          </a:p>
          <a:p>
            <a:pPr marL="1188720" lvl="2" indent="-274320" defTabSz="914400">
              <a:spcBef>
                <a:spcPts val="580"/>
              </a:spcBef>
              <a:buClr>
                <a:schemeClr val="accent1"/>
              </a:buClr>
              <a:buSzPct val="85000"/>
              <a:buFont typeface="ヒラギノ角ゴ ProN W3"/>
              <a:buChar char="-"/>
            </a:pPr>
            <a:endParaRPr lang="en-US" altLang="ja-JP" sz="2000" dirty="0" smtClean="0">
              <a:latin typeface="+mj-ea"/>
              <a:ea typeface="+mj-ea"/>
            </a:endParaRPr>
          </a:p>
          <a:p>
            <a:pPr marL="731520" lvl="1" indent="-274320" defTabSz="914400">
              <a:spcBef>
                <a:spcPts val="580"/>
              </a:spcBef>
              <a:buClr>
                <a:schemeClr val="accent1"/>
              </a:buClr>
              <a:buSzPct val="85000"/>
              <a:buFont typeface="Wingdings 2"/>
              <a:buChar char=""/>
            </a:pPr>
            <a:endParaRPr lang="en-US" altLang="ja-JP" sz="2400" dirty="0" smtClean="0">
              <a:latin typeface="+mj-ea"/>
              <a:ea typeface="+mj-ea"/>
            </a:endParaRPr>
          </a:p>
          <a:p>
            <a:pPr marL="731520" lvl="1" indent="-274320" defTabSz="914400">
              <a:spcBef>
                <a:spcPts val="580"/>
              </a:spcBef>
              <a:buClr>
                <a:schemeClr val="accent1"/>
              </a:buClr>
              <a:buSzPct val="85000"/>
              <a:buFont typeface="Arial"/>
              <a:buChar char="•"/>
            </a:pPr>
            <a:endParaRPr lang="en-US" altLang="ja-JP" sz="2600" dirty="0" smtClean="0">
              <a:latin typeface="+mj-ea"/>
              <a:ea typeface="+mj-ea"/>
            </a:endParaRPr>
          </a:p>
          <a:p>
            <a:pPr marL="731520" lvl="1" indent="-274320" defTabSz="914400">
              <a:spcBef>
                <a:spcPts val="580"/>
              </a:spcBef>
              <a:buClr>
                <a:schemeClr val="accent1"/>
              </a:buClr>
              <a:buSzPct val="85000"/>
              <a:buFont typeface="Arial"/>
              <a:buChar char="•"/>
            </a:pPr>
            <a:endParaRPr lang="en-US" altLang="ja-JP" sz="2600" dirty="0" smtClean="0">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881" y="414048"/>
            <a:ext cx="8671311" cy="1143000"/>
          </a:xfrm>
        </p:spPr>
        <p:txBody>
          <a:bodyPr>
            <a:noAutofit/>
          </a:bodyPr>
          <a:lstStyle/>
          <a:p>
            <a:r>
              <a:rPr lang="en-US" altLang="ja-JP" dirty="0" smtClean="0"/>
              <a:t>5.8.6</a:t>
            </a:r>
            <a:br>
              <a:rPr lang="en-US" altLang="ja-JP" dirty="0" smtClean="0"/>
            </a:br>
            <a:r>
              <a:rPr lang="en-US" altLang="ja-JP" dirty="0" smtClean="0"/>
              <a:t> Dynamic Update of Sharing Parameter</a:t>
            </a:r>
            <a:endParaRPr lang="ja-JP" altLang="en-US" dirty="0"/>
          </a:p>
        </p:txBody>
      </p:sp>
      <p:sp>
        <p:nvSpPr>
          <p:cNvPr id="3" name="コンテンツ プレースホルダ 2"/>
          <p:cNvSpPr>
            <a:spLocks noGrp="1"/>
          </p:cNvSpPr>
          <p:nvPr>
            <p:ph sz="quarter" idx="1"/>
          </p:nvPr>
        </p:nvSpPr>
        <p:spPr>
          <a:xfrm>
            <a:off x="250281" y="4114800"/>
            <a:ext cx="8540496" cy="2311400"/>
          </a:xfrm>
        </p:spPr>
        <p:txBody>
          <a:bodyPr/>
          <a:lstStyle/>
          <a:p>
            <a:r>
              <a:rPr lang="ja-JP" altLang="en-US" dirty="0" smtClean="0">
                <a:latin typeface="+mj-ea"/>
                <a:ea typeface="+mj-ea"/>
              </a:rPr>
              <a:t>周囲の長さがＬのパレート最適面をＮ個の解で区切った</a:t>
            </a:r>
            <a:r>
              <a:rPr lang="en-US" altLang="ja-JP" dirty="0" smtClean="0">
                <a:latin typeface="+mj-ea"/>
                <a:ea typeface="+mj-ea"/>
              </a:rPr>
              <a:t>(</a:t>
            </a:r>
            <a:r>
              <a:rPr lang="ja-JP" altLang="en-US" dirty="0" smtClean="0">
                <a:latin typeface="+mj-ea"/>
                <a:ea typeface="+mj-ea"/>
              </a:rPr>
              <a:t>図</a:t>
            </a:r>
            <a:r>
              <a:rPr lang="en-US" altLang="ja-JP" dirty="0" smtClean="0">
                <a:latin typeface="+mj-ea"/>
                <a:ea typeface="+mj-ea"/>
              </a:rPr>
              <a:t>110)</a:t>
            </a:r>
            <a:r>
              <a:rPr lang="ja-JP" altLang="en-US" dirty="0" smtClean="0">
                <a:latin typeface="+mj-ea"/>
                <a:ea typeface="+mj-ea"/>
              </a:rPr>
              <a:t>とき</a:t>
            </a:r>
            <a:endParaRPr lang="en-US" altLang="ja-JP" dirty="0" smtClean="0">
              <a:latin typeface="+mj-ea"/>
              <a:ea typeface="+mj-ea"/>
            </a:endParaRPr>
          </a:p>
          <a:p>
            <a:endParaRPr lang="en-US" altLang="ja-JP" dirty="0" smtClean="0">
              <a:latin typeface="+mj-ea"/>
              <a:ea typeface="+mj-ea"/>
            </a:endParaRPr>
          </a:p>
          <a:p>
            <a:endParaRPr lang="ja-JP" altLang="en-US" dirty="0">
              <a:latin typeface="+mj-ea"/>
              <a:ea typeface="+mj-ea"/>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14</a:t>
            </a:fld>
            <a:endParaRPr lang="ja-JP" altLang="en-US"/>
          </a:p>
        </p:txBody>
      </p:sp>
      <p:pic>
        <p:nvPicPr>
          <p:cNvPr id="5" name="図 4" descr="img005.png"/>
          <p:cNvPicPr>
            <a:picLocks noChangeAspect="1"/>
          </p:cNvPicPr>
          <p:nvPr/>
        </p:nvPicPr>
        <p:blipFill>
          <a:blip r:embed="rId4"/>
          <a:srcRect r="47997"/>
          <a:stretch>
            <a:fillRect/>
          </a:stretch>
        </p:blipFill>
        <p:spPr>
          <a:xfrm>
            <a:off x="1445668" y="1727200"/>
            <a:ext cx="2873894" cy="2249991"/>
          </a:xfrm>
          <a:prstGeom prst="rect">
            <a:avLst/>
          </a:prstGeom>
        </p:spPr>
      </p:pic>
      <p:pic>
        <p:nvPicPr>
          <p:cNvPr id="6" name="図 5" descr="img005.png"/>
          <p:cNvPicPr>
            <a:picLocks noChangeAspect="1"/>
          </p:cNvPicPr>
          <p:nvPr/>
        </p:nvPicPr>
        <p:blipFill>
          <a:blip r:embed="rId4"/>
          <a:srcRect l="50000"/>
          <a:stretch>
            <a:fillRect/>
          </a:stretch>
        </p:blipFill>
        <p:spPr>
          <a:xfrm>
            <a:off x="4751362" y="1727200"/>
            <a:ext cx="2763220" cy="2249991"/>
          </a:xfrm>
          <a:prstGeom prst="rect">
            <a:avLst/>
          </a:prstGeom>
        </p:spPr>
      </p:pic>
      <p:graphicFrame>
        <p:nvGraphicFramePr>
          <p:cNvPr id="7" name="オブジェクト 6"/>
          <p:cNvGraphicFramePr>
            <a:graphicFrameLocks noChangeAspect="1"/>
          </p:cNvGraphicFramePr>
          <p:nvPr/>
        </p:nvGraphicFramePr>
        <p:xfrm>
          <a:off x="3731910" y="4960606"/>
          <a:ext cx="1669824" cy="417456"/>
        </p:xfrm>
        <a:graphic>
          <a:graphicData uri="http://schemas.openxmlformats.org/presentationml/2006/ole">
            <p:oleObj spid="_x0000_s205826" name="数式" r:id="rId5" imgW="558800" imgH="1397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881" y="414048"/>
            <a:ext cx="8671311" cy="1143000"/>
          </a:xfrm>
        </p:spPr>
        <p:txBody>
          <a:bodyPr>
            <a:noAutofit/>
          </a:bodyPr>
          <a:lstStyle/>
          <a:p>
            <a:r>
              <a:rPr lang="en-US" altLang="ja-JP" dirty="0" smtClean="0"/>
              <a:t>5.8.6</a:t>
            </a:r>
            <a:br>
              <a:rPr lang="en-US" altLang="ja-JP" dirty="0" smtClean="0"/>
            </a:br>
            <a:r>
              <a:rPr lang="en-US" altLang="ja-JP" dirty="0" smtClean="0"/>
              <a:t> Dynamic Update of Sharing Parameter</a:t>
            </a:r>
            <a:endParaRPr lang="ja-JP" altLang="en-US" dirty="0"/>
          </a:p>
        </p:txBody>
      </p:sp>
      <p:sp>
        <p:nvSpPr>
          <p:cNvPr id="3" name="コンテンツ プレースホルダ 2"/>
          <p:cNvSpPr>
            <a:spLocks noGrp="1"/>
          </p:cNvSpPr>
          <p:nvPr>
            <p:ph sz="quarter" idx="1"/>
          </p:nvPr>
        </p:nvSpPr>
        <p:spPr>
          <a:xfrm>
            <a:off x="224881" y="1447800"/>
            <a:ext cx="8671311" cy="4572000"/>
          </a:xfrm>
        </p:spPr>
        <p:txBody>
          <a:bodyPr/>
          <a:lstStyle/>
          <a:p>
            <a:r>
              <a:rPr lang="ja-JP" altLang="en-US" dirty="0" smtClean="0">
                <a:latin typeface="+mj-ea"/>
                <a:ea typeface="+mj-ea"/>
              </a:rPr>
              <a:t>目的間数値の最小，最大の領域</a:t>
            </a:r>
            <a:r>
              <a:rPr lang="en-US" altLang="ja-JP" dirty="0" smtClean="0">
                <a:latin typeface="+mj-ea"/>
                <a:ea typeface="+mj-ea"/>
              </a:rPr>
              <a:t>(</a:t>
            </a:r>
            <a:r>
              <a:rPr lang="ja-JP" altLang="en-US" dirty="0" smtClean="0">
                <a:latin typeface="+mj-ea"/>
                <a:ea typeface="+mj-ea"/>
              </a:rPr>
              <a:t>　　</a:t>
            </a:r>
            <a:r>
              <a:rPr lang="en-US" altLang="ja-JP" dirty="0" smtClean="0">
                <a:latin typeface="+mj-ea"/>
                <a:ea typeface="+mj-ea"/>
              </a:rPr>
              <a:t>)</a:t>
            </a:r>
            <a:r>
              <a:rPr lang="ja-JP" altLang="en-US" dirty="0" smtClean="0">
                <a:latin typeface="+mj-ea"/>
                <a:ea typeface="+mj-ea"/>
              </a:rPr>
              <a:t>を見つける</a:t>
            </a:r>
            <a:endParaRPr lang="en-US" altLang="ja-JP" dirty="0" smtClean="0">
              <a:latin typeface="+mj-ea"/>
              <a:ea typeface="+mj-ea"/>
            </a:endParaRPr>
          </a:p>
          <a:p>
            <a:r>
              <a:rPr lang="ja-JP" altLang="en-US" dirty="0" smtClean="0">
                <a:latin typeface="+mj-ea"/>
                <a:ea typeface="+mj-ea"/>
              </a:rPr>
              <a:t>現在の個体の全ての解は</a:t>
            </a:r>
            <a:r>
              <a:rPr lang="en-US" altLang="ja-JP" dirty="0" err="1" smtClean="0">
                <a:latin typeface="+mj-ea"/>
                <a:ea typeface="+mj-ea"/>
              </a:rPr>
              <a:t>Hypervolume</a:t>
            </a:r>
            <a:r>
              <a:rPr lang="en-US" altLang="ja-JP" dirty="0" smtClean="0">
                <a:latin typeface="+mj-ea"/>
                <a:ea typeface="+mj-ea"/>
              </a:rPr>
              <a:t>          </a:t>
            </a:r>
            <a:r>
              <a:rPr lang="ja-JP" altLang="en-US" dirty="0" smtClean="0">
                <a:latin typeface="+mj-ea"/>
                <a:ea typeface="+mj-ea"/>
              </a:rPr>
              <a:t>になる</a:t>
            </a:r>
            <a:endParaRPr lang="en-US" altLang="ja-JP" dirty="0" smtClean="0">
              <a:latin typeface="+mj-ea"/>
              <a:ea typeface="+mj-ea"/>
            </a:endParaRPr>
          </a:p>
          <a:p>
            <a:r>
              <a:rPr lang="ja-JP" altLang="en-US" dirty="0" smtClean="0">
                <a:latin typeface="+mj-ea"/>
                <a:ea typeface="+mj-ea"/>
              </a:rPr>
              <a:t>各目的で，　　を加えることで領域を増やす</a:t>
            </a:r>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各ニッチが</a:t>
            </a:r>
            <a:r>
              <a:rPr lang="en-US" altLang="ja-JP" dirty="0" smtClean="0">
                <a:latin typeface="+mj-ea"/>
                <a:ea typeface="+mj-ea"/>
              </a:rPr>
              <a:t>     </a:t>
            </a:r>
            <a:r>
              <a:rPr lang="ja-JP" altLang="en-US" dirty="0" smtClean="0">
                <a:latin typeface="+mj-ea"/>
                <a:ea typeface="+mj-ea"/>
              </a:rPr>
              <a:t>の</a:t>
            </a:r>
            <a:r>
              <a:rPr lang="en-US" altLang="ja-JP" dirty="0" err="1" smtClean="0">
                <a:latin typeface="+mj-ea"/>
                <a:ea typeface="+mj-ea"/>
              </a:rPr>
              <a:t>Hypervolume</a:t>
            </a:r>
            <a:r>
              <a:rPr lang="ja-JP" altLang="en-US" dirty="0" smtClean="0">
                <a:latin typeface="+mj-ea"/>
                <a:ea typeface="+mj-ea"/>
              </a:rPr>
              <a:t>を占領するので</a:t>
            </a:r>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endParaRPr lang="en-US" altLang="ja-JP" dirty="0" smtClean="0">
              <a:latin typeface="+mj-ea"/>
              <a:ea typeface="+mj-ea"/>
            </a:endParaRPr>
          </a:p>
          <a:p>
            <a:pPr>
              <a:buNone/>
            </a:pPr>
            <a:endParaRPr lang="en-US" altLang="ja-JP" dirty="0" smtClean="0">
              <a:latin typeface="+mj-ea"/>
              <a:ea typeface="+mj-ea"/>
            </a:endParaRPr>
          </a:p>
          <a:p>
            <a:endParaRPr lang="en-US" altLang="ja-JP" dirty="0" smtClean="0">
              <a:latin typeface="+mj-ea"/>
              <a:ea typeface="+mj-ea"/>
            </a:endParaRPr>
          </a:p>
          <a:p>
            <a:endParaRPr lang="ja-JP" altLang="en-US" dirty="0">
              <a:latin typeface="+mj-ea"/>
              <a:ea typeface="+mj-ea"/>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15</a:t>
            </a:fld>
            <a:endParaRPr lang="ja-JP" altLang="en-US"/>
          </a:p>
        </p:txBody>
      </p:sp>
      <p:graphicFrame>
        <p:nvGraphicFramePr>
          <p:cNvPr id="10" name="オブジェクト 9"/>
          <p:cNvGraphicFramePr>
            <a:graphicFrameLocks noChangeAspect="1"/>
          </p:cNvGraphicFramePr>
          <p:nvPr/>
        </p:nvGraphicFramePr>
        <p:xfrm>
          <a:off x="5365750" y="1511300"/>
          <a:ext cx="666750" cy="444500"/>
        </p:xfrm>
        <a:graphic>
          <a:graphicData uri="http://schemas.openxmlformats.org/presentationml/2006/ole">
            <p:oleObj spid="_x0000_s227334" name="数式" r:id="rId4" imgW="266700" imgH="177800" progId="Equation.3">
              <p:embed/>
            </p:oleObj>
          </a:graphicData>
        </a:graphic>
      </p:graphicFrame>
      <p:graphicFrame>
        <p:nvGraphicFramePr>
          <p:cNvPr id="227336" name="コンテンツ プレースホルダ 6"/>
          <p:cNvGraphicFramePr>
            <a:graphicFrameLocks noChangeAspect="1"/>
          </p:cNvGraphicFramePr>
          <p:nvPr/>
        </p:nvGraphicFramePr>
        <p:xfrm>
          <a:off x="2035180" y="2410450"/>
          <a:ext cx="768350" cy="430213"/>
        </p:xfrm>
        <a:graphic>
          <a:graphicData uri="http://schemas.openxmlformats.org/presentationml/2006/ole">
            <p:oleObj spid="_x0000_s227336" name="数式" r:id="rId5" imgW="317500" imgH="177800" progId="Equation.3">
              <p:embed/>
            </p:oleObj>
          </a:graphicData>
        </a:graphic>
      </p:graphicFrame>
      <p:graphicFrame>
        <p:nvGraphicFramePr>
          <p:cNvPr id="13" name="オブジェクト 12"/>
          <p:cNvGraphicFramePr>
            <a:graphicFrameLocks noChangeAspect="1"/>
          </p:cNvGraphicFramePr>
          <p:nvPr/>
        </p:nvGraphicFramePr>
        <p:xfrm>
          <a:off x="3348564" y="2854950"/>
          <a:ext cx="2222501" cy="444500"/>
        </p:xfrm>
        <a:graphic>
          <a:graphicData uri="http://schemas.openxmlformats.org/presentationml/2006/ole">
            <p:oleObj spid="_x0000_s227337" name="数式" r:id="rId6" imgW="1524000" imgH="304800" progId="Equation.3">
              <p:embed/>
            </p:oleObj>
          </a:graphicData>
        </a:graphic>
      </p:graphicFrame>
      <p:graphicFrame>
        <p:nvGraphicFramePr>
          <p:cNvPr id="227338" name="Object 10"/>
          <p:cNvGraphicFramePr>
            <a:graphicFrameLocks noChangeAspect="1"/>
          </p:cNvGraphicFramePr>
          <p:nvPr/>
        </p:nvGraphicFramePr>
        <p:xfrm>
          <a:off x="6083299" y="1955800"/>
          <a:ext cx="1536700" cy="444500"/>
        </p:xfrm>
        <a:graphic>
          <a:graphicData uri="http://schemas.openxmlformats.org/presentationml/2006/ole">
            <p:oleObj spid="_x0000_s227338" name="数式" r:id="rId7" imgW="1054100" imgH="304800" progId="Equation.3">
              <p:embed/>
            </p:oleObj>
          </a:graphicData>
        </a:graphic>
      </p:graphicFrame>
      <p:graphicFrame>
        <p:nvGraphicFramePr>
          <p:cNvPr id="227339" name="コンテンツ プレースホルダ 6"/>
          <p:cNvGraphicFramePr>
            <a:graphicFrameLocks noChangeAspect="1"/>
          </p:cNvGraphicFramePr>
          <p:nvPr/>
        </p:nvGraphicFramePr>
        <p:xfrm>
          <a:off x="2289175" y="3294063"/>
          <a:ext cx="768350" cy="492125"/>
        </p:xfrm>
        <a:graphic>
          <a:graphicData uri="http://schemas.openxmlformats.org/presentationml/2006/ole">
            <p:oleObj spid="_x0000_s227339" name="数式" r:id="rId8" imgW="317500" imgH="203200" progId="Equation.3">
              <p:embed/>
            </p:oleObj>
          </a:graphicData>
        </a:graphic>
      </p:graphicFrame>
      <p:graphicFrame>
        <p:nvGraphicFramePr>
          <p:cNvPr id="227340" name="Object 12"/>
          <p:cNvGraphicFramePr>
            <a:graphicFrameLocks noChangeAspect="1"/>
          </p:cNvGraphicFramePr>
          <p:nvPr/>
        </p:nvGraphicFramePr>
        <p:xfrm>
          <a:off x="1484313" y="3786188"/>
          <a:ext cx="5664200" cy="527050"/>
        </p:xfrm>
        <a:graphic>
          <a:graphicData uri="http://schemas.openxmlformats.org/presentationml/2006/ole">
            <p:oleObj spid="_x0000_s227340" name="数式" r:id="rId9" imgW="3276600" imgH="304800" progId="Equation.3">
              <p:embed/>
            </p:oleObj>
          </a:graphicData>
        </a:graphic>
      </p:graphicFrame>
      <p:graphicFrame>
        <p:nvGraphicFramePr>
          <p:cNvPr id="227341" name="Object 13"/>
          <p:cNvGraphicFramePr>
            <a:graphicFrameLocks noChangeAspect="1"/>
          </p:cNvGraphicFramePr>
          <p:nvPr/>
        </p:nvGraphicFramePr>
        <p:xfrm>
          <a:off x="2803530" y="4572000"/>
          <a:ext cx="2767013" cy="717550"/>
        </p:xfrm>
        <a:graphic>
          <a:graphicData uri="http://schemas.openxmlformats.org/presentationml/2006/ole">
            <p:oleObj spid="_x0000_s227341" name="数式" r:id="rId10" imgW="1371600" imgH="35560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881" y="414048"/>
            <a:ext cx="8671311" cy="1143000"/>
          </a:xfrm>
        </p:spPr>
        <p:txBody>
          <a:bodyPr>
            <a:noAutofit/>
          </a:bodyPr>
          <a:lstStyle/>
          <a:p>
            <a:r>
              <a:rPr lang="en-US" altLang="ja-JP" dirty="0" smtClean="0"/>
              <a:t>5.8.6</a:t>
            </a:r>
            <a:br>
              <a:rPr lang="en-US" altLang="ja-JP" dirty="0" smtClean="0"/>
            </a:br>
            <a:r>
              <a:rPr lang="en-US" altLang="ja-JP" dirty="0" smtClean="0"/>
              <a:t> Dynamic Update of Sharing Parameter</a:t>
            </a:r>
            <a:endParaRPr lang="ja-JP" altLang="en-US" dirty="0"/>
          </a:p>
        </p:txBody>
      </p:sp>
      <p:sp>
        <p:nvSpPr>
          <p:cNvPr id="3" name="コンテンツ プレースホルダ 2"/>
          <p:cNvSpPr>
            <a:spLocks noGrp="1"/>
          </p:cNvSpPr>
          <p:nvPr>
            <p:ph sz="quarter" idx="1"/>
          </p:nvPr>
        </p:nvSpPr>
        <p:spPr>
          <a:xfrm>
            <a:off x="224881" y="1447800"/>
            <a:ext cx="8671311" cy="4572000"/>
          </a:xfrm>
        </p:spPr>
        <p:txBody>
          <a:bodyPr/>
          <a:lstStyle/>
          <a:p>
            <a:r>
              <a:rPr lang="en-US" altLang="ja-JP" dirty="0" err="1" smtClean="0">
                <a:latin typeface="+mj-ea"/>
                <a:ea typeface="+mj-ea"/>
              </a:rPr>
              <a:t>Δ</a:t>
            </a:r>
            <a:r>
              <a:rPr lang="ja-JP" altLang="en-US" dirty="0" smtClean="0">
                <a:latin typeface="+mj-ea"/>
                <a:ea typeface="+mj-ea"/>
              </a:rPr>
              <a:t>Ｖをの式を，</a:t>
            </a:r>
            <a:r>
              <a:rPr lang="en-US" altLang="ja-JP" dirty="0" smtClean="0">
                <a:latin typeface="+mj-ea"/>
                <a:ea typeface="+mj-ea"/>
              </a:rPr>
              <a:t>    </a:t>
            </a:r>
            <a:r>
              <a:rPr lang="ja-JP" altLang="en-US" dirty="0" smtClean="0">
                <a:latin typeface="+mj-ea"/>
                <a:ea typeface="+mj-ea"/>
              </a:rPr>
              <a:t>を用いると</a:t>
            </a:r>
            <a:endParaRPr lang="en-US" altLang="ja-JP" dirty="0" smtClean="0">
              <a:latin typeface="+mj-ea"/>
              <a:ea typeface="+mj-ea"/>
            </a:endParaRPr>
          </a:p>
          <a:p>
            <a:endParaRPr lang="en-US" altLang="ja-JP" dirty="0" smtClean="0">
              <a:latin typeface="+mj-ea"/>
              <a:ea typeface="+mj-ea"/>
            </a:endParaRPr>
          </a:p>
          <a:p>
            <a:r>
              <a:rPr lang="ja-JP" altLang="en-US" dirty="0" smtClean="0">
                <a:latin typeface="+mj-ea"/>
                <a:ea typeface="+mj-ea"/>
              </a:rPr>
              <a:t>Ｍ</a:t>
            </a:r>
            <a:r>
              <a:rPr lang="en-US" altLang="ja-JP" dirty="0" smtClean="0">
                <a:latin typeface="+mj-ea"/>
                <a:ea typeface="+mj-ea"/>
              </a:rPr>
              <a:t>=</a:t>
            </a:r>
            <a:r>
              <a:rPr lang="ja-JP" altLang="en-US" dirty="0" smtClean="0">
                <a:latin typeface="+mj-ea"/>
                <a:ea typeface="+mj-ea"/>
              </a:rPr>
              <a:t>２のとき，上の方程式は</a:t>
            </a:r>
            <a:endParaRPr lang="en-US" altLang="ja-JP" dirty="0" smtClean="0">
              <a:latin typeface="+mj-ea"/>
              <a:ea typeface="+mj-ea"/>
            </a:endParaRPr>
          </a:p>
          <a:p>
            <a:endParaRPr lang="en-US" altLang="ja-JP" dirty="0" smtClean="0">
              <a:latin typeface="+mj-ea"/>
              <a:ea typeface="+mj-ea"/>
            </a:endParaRPr>
          </a:p>
          <a:p>
            <a:pPr>
              <a:buNone/>
            </a:pPr>
            <a:endParaRPr lang="en-US" altLang="ja-JP" dirty="0" smtClean="0">
              <a:latin typeface="+mj-ea"/>
              <a:ea typeface="+mj-ea"/>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16</a:t>
            </a:fld>
            <a:endParaRPr lang="ja-JP" altLang="en-US"/>
          </a:p>
        </p:txBody>
      </p:sp>
      <p:graphicFrame>
        <p:nvGraphicFramePr>
          <p:cNvPr id="227332" name="Object 4"/>
          <p:cNvGraphicFramePr>
            <a:graphicFrameLocks noChangeAspect="1"/>
          </p:cNvGraphicFramePr>
          <p:nvPr/>
        </p:nvGraphicFramePr>
        <p:xfrm>
          <a:off x="1598614" y="1891482"/>
          <a:ext cx="3880436" cy="608361"/>
        </p:xfrm>
        <a:graphic>
          <a:graphicData uri="http://schemas.openxmlformats.org/presentationml/2006/ole">
            <p:oleObj spid="_x0000_s230404" name="数式" r:id="rId4" imgW="1701800" imgH="266700" progId="Equation.3">
              <p:embed/>
            </p:oleObj>
          </a:graphicData>
        </a:graphic>
      </p:graphicFrame>
      <p:graphicFrame>
        <p:nvGraphicFramePr>
          <p:cNvPr id="9" name="オブジェクト 8"/>
          <p:cNvGraphicFramePr>
            <a:graphicFrameLocks noChangeAspect="1"/>
          </p:cNvGraphicFramePr>
          <p:nvPr/>
        </p:nvGraphicFramePr>
        <p:xfrm>
          <a:off x="2727267" y="1506249"/>
          <a:ext cx="687916" cy="385233"/>
        </p:xfrm>
        <a:graphic>
          <a:graphicData uri="http://schemas.openxmlformats.org/presentationml/2006/ole">
            <p:oleObj spid="_x0000_s230406" name="数式" r:id="rId5" imgW="317500" imgH="177800" progId="Equation.3">
              <p:embed/>
            </p:oleObj>
          </a:graphicData>
        </a:graphic>
      </p:graphicFrame>
      <p:graphicFrame>
        <p:nvGraphicFramePr>
          <p:cNvPr id="230407" name="Object 7"/>
          <p:cNvGraphicFramePr>
            <a:graphicFrameLocks noChangeAspect="1"/>
          </p:cNvGraphicFramePr>
          <p:nvPr/>
        </p:nvGraphicFramePr>
        <p:xfrm>
          <a:off x="4794721" y="2449044"/>
          <a:ext cx="2254250" cy="384175"/>
        </p:xfrm>
        <a:graphic>
          <a:graphicData uri="http://schemas.openxmlformats.org/presentationml/2006/ole">
            <p:oleObj spid="_x0000_s230407" name="数式" r:id="rId6" imgW="1041400" imgH="177800" progId="Equation.3">
              <p:embed/>
            </p:oleObj>
          </a:graphicData>
        </a:graphic>
      </p:graphicFrame>
      <p:pic>
        <p:nvPicPr>
          <p:cNvPr id="11" name="図 10" descr="img006.png"/>
          <p:cNvPicPr>
            <a:picLocks noChangeAspect="1"/>
          </p:cNvPicPr>
          <p:nvPr/>
        </p:nvPicPr>
        <p:blipFill>
          <a:blip r:embed="rId7"/>
          <a:stretch>
            <a:fillRect/>
          </a:stretch>
        </p:blipFill>
        <p:spPr>
          <a:xfrm>
            <a:off x="2054959" y="2912533"/>
            <a:ext cx="5479524" cy="329776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881" y="414048"/>
            <a:ext cx="8671311" cy="1143000"/>
          </a:xfrm>
        </p:spPr>
        <p:txBody>
          <a:bodyPr>
            <a:noAutofit/>
          </a:bodyPr>
          <a:lstStyle/>
          <a:p>
            <a:r>
              <a:rPr lang="en-US" altLang="ja-JP" dirty="0" smtClean="0"/>
              <a:t>5.8.6</a:t>
            </a:r>
            <a:br>
              <a:rPr lang="en-US" altLang="ja-JP" dirty="0" smtClean="0"/>
            </a:br>
            <a:r>
              <a:rPr lang="en-US" altLang="ja-JP" dirty="0" smtClean="0"/>
              <a:t> Dynamic Update of Sharing Parameter</a:t>
            </a:r>
            <a:endParaRPr lang="ja-JP" altLang="en-US" dirty="0"/>
          </a:p>
        </p:txBody>
      </p:sp>
      <p:sp>
        <p:nvSpPr>
          <p:cNvPr id="3" name="コンテンツ プレースホルダ 2"/>
          <p:cNvSpPr>
            <a:spLocks noGrp="1"/>
          </p:cNvSpPr>
          <p:nvPr>
            <p:ph sz="quarter" idx="1"/>
          </p:nvPr>
        </p:nvSpPr>
        <p:spPr>
          <a:xfrm>
            <a:off x="224881" y="1447800"/>
            <a:ext cx="8671311" cy="4572000"/>
          </a:xfrm>
        </p:spPr>
        <p:txBody>
          <a:bodyPr/>
          <a:lstStyle/>
          <a:p>
            <a:r>
              <a:rPr lang="ja-JP" altLang="en-US" dirty="0" smtClean="0">
                <a:latin typeface="+mj-ea"/>
                <a:ea typeface="+mj-ea"/>
                <a:cs typeface="ヒラギノ明朝 Pro W3 (本文)"/>
              </a:rPr>
              <a:t>ユークリッド距離メトリックを計算するために，ユークリッド距離を計算する</a:t>
            </a:r>
            <a:endParaRPr lang="en-US" altLang="ja-JP" dirty="0" smtClean="0">
              <a:latin typeface="+mj-ea"/>
              <a:ea typeface="+mj-ea"/>
              <a:cs typeface="ヒラギノ明朝 Pro W3 (本文)"/>
            </a:endParaRPr>
          </a:p>
          <a:p>
            <a:endParaRPr lang="ja-JP" altLang="en-US" dirty="0">
              <a:latin typeface="+mj-ea"/>
              <a:ea typeface="+mj-ea"/>
              <a:cs typeface="ヒラギノ明朝 Pro W3 (本文)"/>
            </a:endParaRPr>
          </a:p>
        </p:txBody>
      </p:sp>
      <p:sp>
        <p:nvSpPr>
          <p:cNvPr id="4" name="スライド番号プレースホルダ 3"/>
          <p:cNvSpPr>
            <a:spLocks noGrp="1"/>
          </p:cNvSpPr>
          <p:nvPr>
            <p:ph type="sldNum" sz="quarter" idx="12"/>
          </p:nvPr>
        </p:nvSpPr>
        <p:spPr/>
        <p:txBody>
          <a:bodyPr/>
          <a:lstStyle/>
          <a:p>
            <a:fld id="{FC5C8AAF-C176-D241-9D30-D7D7F5B9D965}" type="slidenum">
              <a:rPr lang="ja-JP" altLang="en-US" smtClean="0"/>
              <a:pPr/>
              <a:t>17</a:t>
            </a:fld>
            <a:endParaRPr lang="ja-JP" altLang="en-US"/>
          </a:p>
        </p:txBody>
      </p:sp>
      <p:graphicFrame>
        <p:nvGraphicFramePr>
          <p:cNvPr id="206850" name="Object 2"/>
          <p:cNvGraphicFramePr>
            <a:graphicFrameLocks noChangeAspect="1"/>
          </p:cNvGraphicFramePr>
          <p:nvPr/>
        </p:nvGraphicFramePr>
        <p:xfrm>
          <a:off x="3058584" y="2460093"/>
          <a:ext cx="2428875" cy="893762"/>
        </p:xfrm>
        <a:graphic>
          <a:graphicData uri="http://schemas.openxmlformats.org/presentationml/2006/ole">
            <p:oleObj spid="_x0000_s206850" name="数式" r:id="rId3" imgW="1447800" imgH="5334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コンテンツ プレースホルダ 2"/>
          <p:cNvSpPr>
            <a:spLocks noGrp="1"/>
          </p:cNvSpPr>
          <p:nvPr>
            <p:ph sz="quarter" idx="1"/>
          </p:nvPr>
        </p:nvSpPr>
        <p:spPr>
          <a:xfrm>
            <a:off x="914400" y="2506133"/>
            <a:ext cx="7772400" cy="2336800"/>
          </a:xfrm>
        </p:spPr>
        <p:txBody>
          <a:bodyPr/>
          <a:lstStyle/>
          <a:p>
            <a:r>
              <a:rPr lang="ja-JP" altLang="en-US" dirty="0" smtClean="0">
                <a:latin typeface="+mj-ea"/>
                <a:ea typeface="+mj-ea"/>
              </a:rPr>
              <a:t>支配</a:t>
            </a:r>
            <a:r>
              <a:rPr lang="ja-JP" altLang="en-US" dirty="0" smtClean="0">
                <a:latin typeface="+mj-ea"/>
                <a:ea typeface="+mj-ea"/>
              </a:rPr>
              <a:t>されない解を強調すると同時に支配されない解の多様性を維持する</a:t>
            </a:r>
            <a:endParaRPr lang="en-US" altLang="ja-JP" dirty="0" smtClean="0">
              <a:latin typeface="+mj-ea"/>
              <a:ea typeface="+mj-ea"/>
            </a:endParaRPr>
          </a:p>
          <a:p>
            <a:r>
              <a:rPr lang="ja-JP" altLang="en-US" dirty="0" smtClean="0">
                <a:latin typeface="+mj-ea"/>
                <a:ea typeface="+mj-ea"/>
              </a:rPr>
              <a:t>親選択，交叉，突然変異によってパレート解が効果的に生成される</a:t>
            </a:r>
            <a:endParaRPr lang="en-US" altLang="ja-JP" dirty="0" smtClean="0">
              <a:latin typeface="+mj-ea"/>
              <a:ea typeface="+mj-ea"/>
            </a:endParaRPr>
          </a:p>
          <a:p>
            <a:endParaRPr lang="ja-JP" altLang="en-US" dirty="0">
              <a:latin typeface="+mj-ea"/>
              <a:ea typeface="+mj-ea"/>
            </a:endParaRPr>
          </a:p>
        </p:txBody>
      </p:sp>
      <p:sp>
        <p:nvSpPr>
          <p:cNvPr id="4" name="タイトル 1"/>
          <p:cNvSpPr>
            <a:spLocks noGrp="1"/>
          </p:cNvSpPr>
          <p:nvPr>
            <p:ph type="title"/>
          </p:nvPr>
        </p:nvSpPr>
        <p:spPr>
          <a:xfrm>
            <a:off x="406410" y="863602"/>
            <a:ext cx="7772400" cy="1143000"/>
          </a:xfrm>
        </p:spPr>
        <p:txBody>
          <a:bodyPr>
            <a:noAutofit/>
          </a:bodyPr>
          <a:lstStyle/>
          <a:p>
            <a:r>
              <a:rPr lang="ja-JP" altLang="en-US" dirty="0" smtClean="0">
                <a:latin typeface="+mj-ea"/>
              </a:rPr>
              <a:t>多目的遺伝的アルゴリズム</a:t>
            </a:r>
            <a:r>
              <a:rPr lang="en-US" altLang="ja-JP" dirty="0" smtClean="0">
                <a:latin typeface="+mj-ea"/>
              </a:rPr>
              <a:t>(</a:t>
            </a:r>
            <a:r>
              <a:rPr lang="en-US" altLang="ja-JP" dirty="0" err="1" smtClean="0"/>
              <a:t>MOGA</a:t>
            </a:r>
            <a:r>
              <a:rPr lang="en-US" altLang="ja-JP" dirty="0" err="1" smtClean="0">
                <a:latin typeface="+mj-ea"/>
              </a:rPr>
              <a:t>)</a:t>
            </a:r>
            <a:r>
              <a:rPr lang="en-US" altLang="ja-JP" sz="3200" dirty="0" err="1" smtClean="0">
                <a:latin typeface="+mj-ea"/>
              </a:rPr>
              <a:t>[</a:t>
            </a:r>
            <a:r>
              <a:rPr lang="en-US" altLang="ja-JP" sz="3200" dirty="0" err="1" smtClean="0"/>
              <a:t>Fonesca</a:t>
            </a:r>
            <a:r>
              <a:rPr lang="en-US" altLang="ja-JP" sz="3200" dirty="0" smtClean="0"/>
              <a:t> and Fleming, 1993</a:t>
            </a:r>
            <a:r>
              <a:rPr lang="en-US" altLang="ja-JP" sz="3200" dirty="0" smtClean="0">
                <a:latin typeface="+mj-ea"/>
              </a:rPr>
              <a:t>]</a:t>
            </a:r>
            <a:r>
              <a:rPr lang="en-US" altLang="ja-JP" dirty="0" smtClean="0">
                <a:latin typeface="+mj-ea"/>
              </a:rPr>
              <a:t> </a:t>
            </a:r>
            <a:endParaRPr lang="ja-JP" altLang="en-US" dirty="0">
              <a:latin typeface="+mj-ea"/>
            </a:endParaRPr>
          </a:p>
        </p:txBody>
      </p:sp>
      <p:sp>
        <p:nvSpPr>
          <p:cNvPr id="6" name="スライド番号プレースホルダ 5"/>
          <p:cNvSpPr>
            <a:spLocks noGrp="1"/>
          </p:cNvSpPr>
          <p:nvPr>
            <p:ph type="sldNum" sz="quarter" idx="12"/>
          </p:nvPr>
        </p:nvSpPr>
        <p:spPr/>
        <p:txBody>
          <a:bodyPr/>
          <a:lstStyle/>
          <a:p>
            <a:fld id="{FC5C8AAF-C176-D241-9D30-D7D7F5B9D965}" type="slidenum">
              <a:rPr lang="ja-JP" altLang="en-US" smtClean="0"/>
              <a:pPr/>
              <a:t>1</a:t>
            </a:fld>
            <a:endParaRPr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9769" y="393339"/>
            <a:ext cx="8611584" cy="914761"/>
          </a:xfrm>
        </p:spPr>
        <p:txBody>
          <a:bodyPr>
            <a:noAutofit/>
          </a:bodyPr>
          <a:lstStyle/>
          <a:p>
            <a:r>
              <a:rPr lang="ja-JP" altLang="en-US" dirty="0" smtClean="0">
                <a:latin typeface="+mj-ea"/>
              </a:rPr>
              <a:t>概要</a:t>
            </a:r>
            <a:endParaRPr lang="ja-JP" altLang="en-US" dirty="0">
              <a:latin typeface="+mj-ea"/>
            </a:endParaRPr>
          </a:p>
        </p:txBody>
      </p:sp>
      <p:sp>
        <p:nvSpPr>
          <p:cNvPr id="3" name="コンテンツ プレースホルダ 2"/>
          <p:cNvSpPr>
            <a:spLocks noGrp="1"/>
          </p:cNvSpPr>
          <p:nvPr>
            <p:ph sz="quarter" idx="1"/>
          </p:nvPr>
        </p:nvSpPr>
        <p:spPr>
          <a:xfrm>
            <a:off x="914400" y="2582332"/>
            <a:ext cx="7772400" cy="3488268"/>
          </a:xfrm>
        </p:spPr>
        <p:txBody>
          <a:bodyPr>
            <a:normAutofit/>
          </a:bodyPr>
          <a:lstStyle/>
          <a:p>
            <a:endParaRPr lang="en-US" altLang="ja-JP" dirty="0" smtClean="0">
              <a:latin typeface="+mj-lt"/>
            </a:endParaRPr>
          </a:p>
          <a:p>
            <a:endParaRPr lang="en-US" altLang="ja-JP" dirty="0" smtClean="0">
              <a:latin typeface="+mj-lt"/>
            </a:endParaRPr>
          </a:p>
          <a:p>
            <a:endParaRPr lang="en-US" altLang="ja-JP" dirty="0" smtClean="0">
              <a:latin typeface="+mj-lt"/>
            </a:endParaRPr>
          </a:p>
          <a:p>
            <a:pPr>
              <a:buNone/>
            </a:pPr>
            <a:endParaRPr lang="en-US" altLang="ja-JP" dirty="0" smtClean="0">
              <a:latin typeface="+mj-lt"/>
            </a:endParaRPr>
          </a:p>
        </p:txBody>
      </p:sp>
      <p:sp>
        <p:nvSpPr>
          <p:cNvPr id="12" name="コンテンツ プレースホルダ 13"/>
          <p:cNvSpPr txBox="1">
            <a:spLocks/>
          </p:cNvSpPr>
          <p:nvPr/>
        </p:nvSpPr>
        <p:spPr>
          <a:xfrm>
            <a:off x="518703" y="1381364"/>
            <a:ext cx="8402650" cy="4536836"/>
          </a:xfrm>
          <a:prstGeom prst="rect">
            <a:avLst/>
          </a:prstGeom>
        </p:spPr>
        <p:txBody>
          <a:bodyPr vert="horz">
            <a:normAutofit/>
          </a:bodyPr>
          <a:lstStyle/>
          <a:p>
            <a:pPr marL="274320" lvl="0" indent="-274320" defTabSz="914400">
              <a:spcBef>
                <a:spcPts val="580"/>
              </a:spcBef>
              <a:buClr>
                <a:schemeClr val="accent1"/>
              </a:buClr>
              <a:buSzPct val="85000"/>
              <a:buFont typeface="Arial"/>
              <a:buChar cha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ある世代における解</a:t>
            </a:r>
            <a:r>
              <a:rPr lang="ja-JP" altLang="en-US" sz="2600" noProof="0" dirty="0" smtClean="0">
                <a:latin typeface="+mj-ea"/>
                <a:ea typeface="+mj-ea"/>
                <a:cs typeface=""/>
              </a:rPr>
              <a:t>ｉ</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が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mn-cs"/>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個の</a:t>
            </a:r>
            <a:r>
              <a:rPr lang="ja-JP" altLang="en-US" sz="2600" dirty="0" smtClean="0">
                <a:latin typeface="+mj-ea"/>
                <a:ea typeface="+mj-ea"/>
              </a:rPr>
              <a:t>解</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に支配されているときの</a:t>
            </a:r>
            <a:r>
              <a:rPr lang="ja-JP" altLang="en-US" sz="2600" dirty="0" smtClean="0">
                <a:latin typeface="+mj-ea"/>
                <a:cs typeface=""/>
              </a:rPr>
              <a:t>ｉ</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のランク</a:t>
            </a:r>
            <a:endParaRPr lang="en-US" altLang="ja-JP" sz="2600" dirty="0" smtClean="0">
              <a:latin typeface="+mj-ea"/>
              <a:ea typeface="+mj-ea"/>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a:buChar char="•"/>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ランク付けが終わるとランクを</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昇順</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に並べ，ランクに基づいて</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mn-cs"/>
              </a:rPr>
              <a:t>fitness</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mn-cs"/>
              </a:rPr>
              <a:t>が未知の個体に割り当てる</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mn-cs"/>
            </a:endParaRPr>
          </a:p>
          <a:p>
            <a:pPr marL="731520" lvl="1" indent="-274320" defTabSz="914400">
              <a:spcBef>
                <a:spcPts val="580"/>
              </a:spcBef>
              <a:buClr>
                <a:schemeClr val="accent1"/>
              </a:buClr>
              <a:buSzPct val="85000"/>
              <a:buFont typeface="Arial"/>
              <a:buChar char="•"/>
            </a:pPr>
            <a:r>
              <a:rPr lang="ja-JP" altLang="en-US" sz="2600" dirty="0" smtClean="0">
                <a:latin typeface="+mj-ea"/>
                <a:ea typeface="+mj-ea"/>
              </a:rPr>
              <a:t>線形マッピング方法を用いる</a:t>
            </a:r>
            <a:endParaRPr lang="en-US" altLang="ja-JP" sz="2600" dirty="0" smtClean="0">
              <a:latin typeface="+mj-ea"/>
              <a:ea typeface="+mj-ea"/>
            </a:endParaRPr>
          </a:p>
          <a:p>
            <a:pPr marL="731520" lvl="1" indent="-274320" defTabSz="914400">
              <a:spcBef>
                <a:spcPts val="580"/>
              </a:spcBef>
              <a:buClr>
                <a:schemeClr val="accent1"/>
              </a:buClr>
              <a:buSzPct val="85000"/>
              <a:buFont typeface="Arial"/>
              <a:buChar char="•"/>
            </a:pPr>
            <a:r>
              <a:rPr lang="ja-JP" altLang="en-US" sz="2600" dirty="0" smtClean="0">
                <a:latin typeface="+mj-ea"/>
                <a:ea typeface="+mj-ea"/>
              </a:rPr>
              <a:t>１</a:t>
            </a:r>
            <a:r>
              <a:rPr lang="en-US" altLang="ja-JP" sz="2600" dirty="0" smtClean="0">
                <a:latin typeface="+mj-ea"/>
                <a:ea typeface="+mj-ea"/>
              </a:rPr>
              <a:t>〜</a:t>
            </a:r>
            <a:r>
              <a:rPr lang="ja-JP" altLang="en-US" sz="2600" dirty="0" smtClean="0">
                <a:latin typeface="+mj-ea"/>
                <a:ea typeface="+mj-ea"/>
              </a:rPr>
              <a:t>Ｎのランクの間の</a:t>
            </a:r>
            <a:r>
              <a:rPr lang="en-US" altLang="ja-JP" sz="2600" dirty="0" smtClean="0">
                <a:latin typeface="+mj-ea"/>
                <a:ea typeface="+mj-ea"/>
              </a:rPr>
              <a:t>fitness</a:t>
            </a:r>
            <a:r>
              <a:rPr lang="ja-JP" altLang="en-US" sz="2600" dirty="0" smtClean="0">
                <a:latin typeface="+mj-ea"/>
                <a:ea typeface="+mj-ea"/>
              </a:rPr>
              <a:t>を割り当てる</a:t>
            </a:r>
            <a:endParaRPr lang="en-US" altLang="ja-JP" sz="2600" dirty="0" smtClean="0">
              <a:latin typeface="+mj-ea"/>
              <a:ea typeface="+mj-ea"/>
            </a:endParaRPr>
          </a:p>
          <a:p>
            <a:pPr marL="274320" indent="-274320" defTabSz="914400">
              <a:spcBef>
                <a:spcPts val="580"/>
              </a:spcBef>
              <a:buClr>
                <a:schemeClr val="accent1"/>
              </a:buClr>
              <a:buSzPct val="85000"/>
              <a:buFont typeface="Arial"/>
              <a:buChar char="•"/>
            </a:pPr>
            <a:endParaRPr lang="en-US" altLang="ja-JP" sz="2600" dirty="0" smtClean="0">
              <a:latin typeface="+mj-ea"/>
              <a:ea typeface="+mj-ea"/>
            </a:endParaRPr>
          </a:p>
          <a:p>
            <a:pPr marL="274320" indent="-274320" defTabSz="914400">
              <a:spcBef>
                <a:spcPts val="580"/>
              </a:spcBef>
              <a:buClr>
                <a:schemeClr val="accent1"/>
              </a:buClr>
              <a:buSzPct val="85000"/>
            </a:pPr>
            <a:endParaRPr lang="en-US" altLang="ja-JP" sz="2600" dirty="0" smtClean="0"/>
          </a:p>
          <a:p>
            <a:pPr marL="274320" indent="-274320" defTabSz="914400">
              <a:spcBef>
                <a:spcPts val="580"/>
              </a:spcBef>
              <a:buClr>
                <a:schemeClr val="accent1"/>
              </a:buClr>
              <a:buSzPct val="85000"/>
              <a:buFont typeface="Arial"/>
              <a:buChar char="•"/>
            </a:pPr>
            <a:endParaRPr kumimoji="1" lang="en-US" altLang="ja-JP"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en-US" altLang="ja-JP"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1" lang="ja-JP" altLang="en-US" sz="2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5" name="Object 3"/>
          <p:cNvGraphicFramePr>
            <a:graphicFrameLocks noChangeAspect="1"/>
          </p:cNvGraphicFramePr>
          <p:nvPr/>
        </p:nvGraphicFramePr>
        <p:xfrm>
          <a:off x="4489973" y="1308100"/>
          <a:ext cx="461963" cy="585788"/>
        </p:xfrm>
        <a:graphic>
          <a:graphicData uri="http://schemas.openxmlformats.org/presentationml/2006/ole">
            <p:oleObj spid="_x0000_s15367" name="数式" r:id="rId4" imgW="139700" imgH="177800" progId="Equation.3">
              <p:embed/>
            </p:oleObj>
          </a:graphicData>
        </a:graphic>
      </p:graphicFrame>
      <p:graphicFrame>
        <p:nvGraphicFramePr>
          <p:cNvPr id="17" name="Object 5"/>
          <p:cNvGraphicFramePr>
            <a:graphicFrameLocks noChangeAspect="1"/>
          </p:cNvGraphicFramePr>
          <p:nvPr/>
        </p:nvGraphicFramePr>
        <p:xfrm>
          <a:off x="3109913" y="2105027"/>
          <a:ext cx="2159000" cy="671513"/>
        </p:xfrm>
        <a:graphic>
          <a:graphicData uri="http://schemas.openxmlformats.org/presentationml/2006/ole">
            <p:oleObj spid="_x0000_s15369" name="数式" r:id="rId5" imgW="571500" imgH="177800" progId="Equation.3">
              <p:embed/>
            </p:oleObj>
          </a:graphicData>
        </a:graphic>
      </p:graphicFrame>
      <p:pic>
        <p:nvPicPr>
          <p:cNvPr id="19" name="図 18" descr="img001.png"/>
          <p:cNvPicPr>
            <a:picLocks noChangeAspect="1"/>
          </p:cNvPicPr>
          <p:nvPr/>
        </p:nvPicPr>
        <p:blipFill>
          <a:blip r:embed="rId6"/>
          <a:stretch>
            <a:fillRect/>
          </a:stretch>
        </p:blipFill>
        <p:spPr>
          <a:xfrm>
            <a:off x="2177499" y="4514283"/>
            <a:ext cx="5137702" cy="2184106"/>
          </a:xfrm>
          <a:prstGeom prst="rect">
            <a:avLst/>
          </a:prstGeom>
        </p:spPr>
      </p:pic>
      <p:sp>
        <p:nvSpPr>
          <p:cNvPr id="20" name="スライド番号プレースホルダ 19"/>
          <p:cNvSpPr>
            <a:spLocks noGrp="1"/>
          </p:cNvSpPr>
          <p:nvPr>
            <p:ph type="sldNum" sz="quarter" idx="12"/>
          </p:nvPr>
        </p:nvSpPr>
        <p:spPr/>
        <p:txBody>
          <a:bodyPr/>
          <a:lstStyle/>
          <a:p>
            <a:fld id="{FC5C8AAF-C176-D241-9D30-D7D7F5B9D965}"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コンテンツ プレースホルダ 21"/>
          <p:cNvSpPr>
            <a:spLocks noGrp="1"/>
          </p:cNvSpPr>
          <p:nvPr>
            <p:ph sz="quarter" idx="1"/>
          </p:nvPr>
        </p:nvSpPr>
        <p:spPr>
          <a:xfrm>
            <a:off x="451908" y="1146709"/>
            <a:ext cx="8387292" cy="5711291"/>
          </a:xfrm>
        </p:spPr>
        <p:txBody>
          <a:bodyPr>
            <a:normAutofit/>
          </a:bodyPr>
          <a:lstStyle/>
          <a:p>
            <a:r>
              <a:rPr lang="ja-JP" altLang="en-US" dirty="0" smtClean="0">
                <a:latin typeface="+mj-ea"/>
                <a:ea typeface="+mj-ea"/>
              </a:rPr>
              <a:t>非優越解をの多様性を維持するために導入</a:t>
            </a:r>
            <a:endParaRPr lang="en-US" altLang="ja-JP" dirty="0" smtClean="0">
              <a:latin typeface="+mj-ea"/>
              <a:ea typeface="+mj-ea"/>
            </a:endParaRPr>
          </a:p>
          <a:p>
            <a:r>
              <a:rPr lang="ja-JP" altLang="en-US" dirty="0" smtClean="0">
                <a:latin typeface="+mj-ea"/>
                <a:ea typeface="+mj-ea"/>
              </a:rPr>
              <a:t>ランクにおける解ｉと解ｊのユークリッド距離</a:t>
            </a:r>
            <a:endParaRPr lang="en-US" altLang="ja-JP" dirty="0" smtClean="0">
              <a:latin typeface="+mj-ea"/>
              <a:ea typeface="+mj-ea"/>
            </a:endParaRPr>
          </a:p>
          <a:p>
            <a:pPr>
              <a:buNone/>
            </a:pPr>
            <a:r>
              <a:rPr lang="ja-JP" altLang="ja-JP" dirty="0" smtClean="0">
                <a:latin typeface="+mj-ea"/>
                <a:ea typeface="+mj-ea"/>
              </a:rPr>
              <a:t>　</a:t>
            </a:r>
            <a:r>
              <a:rPr lang="ja-JP" altLang="en-US" dirty="0" smtClean="0">
                <a:latin typeface="+mj-ea"/>
                <a:ea typeface="+mj-ea"/>
              </a:rPr>
              <a:t>　</a:t>
            </a:r>
            <a:r>
              <a:rPr lang="en-US" altLang="ja-JP" dirty="0" smtClean="0">
                <a:latin typeface="+mj-ea"/>
                <a:ea typeface="+mj-ea"/>
              </a:rPr>
              <a:t> </a:t>
            </a:r>
          </a:p>
          <a:p>
            <a:endParaRPr lang="en-US" altLang="ja-JP" dirty="0" smtClean="0">
              <a:latin typeface="+mj-ea"/>
              <a:ea typeface="+mj-ea"/>
            </a:endParaRPr>
          </a:p>
          <a:p>
            <a:endParaRPr lang="en-US" altLang="ja-JP" dirty="0" smtClean="0">
              <a:latin typeface="+mj-ea"/>
              <a:ea typeface="+mj-ea"/>
            </a:endParaRPr>
          </a:p>
          <a:p>
            <a:pPr>
              <a:buNone/>
            </a:pPr>
            <a:r>
              <a:rPr lang="en-US" altLang="ja-JP" dirty="0" smtClean="0">
                <a:latin typeface="+mj-ea"/>
                <a:ea typeface="+mj-ea"/>
              </a:rPr>
              <a:t>  </a:t>
            </a:r>
            <a:r>
              <a:rPr lang="en-US" altLang="ja-JP" sz="2400" dirty="0" smtClean="0">
                <a:latin typeface="+mj-ea"/>
                <a:ea typeface="+mj-ea"/>
              </a:rPr>
              <a:t>         </a:t>
            </a:r>
            <a:r>
              <a:rPr lang="ja-JP" altLang="en-US" sz="2400" dirty="0" smtClean="0">
                <a:latin typeface="+mj-ea"/>
                <a:ea typeface="+mj-ea"/>
              </a:rPr>
              <a:t>　</a:t>
            </a:r>
            <a:r>
              <a:rPr lang="en-US" altLang="ja-JP" sz="2400" dirty="0" smtClean="0">
                <a:latin typeface="+mj-ea"/>
                <a:ea typeface="+mj-ea"/>
              </a:rPr>
              <a:t>:</a:t>
            </a:r>
            <a:r>
              <a:rPr lang="ja-JP" altLang="en-US" sz="2400" dirty="0" smtClean="0">
                <a:latin typeface="+mj-ea"/>
                <a:ea typeface="+mj-ea"/>
              </a:rPr>
              <a:t>ｋランクの最大，最小の目的間数値</a:t>
            </a:r>
            <a:r>
              <a:rPr lang="en-US" altLang="ja-JP" dirty="0" smtClean="0">
                <a:latin typeface="+mj-ea"/>
                <a:ea typeface="+mj-ea"/>
              </a:rPr>
              <a:t> </a:t>
            </a:r>
          </a:p>
          <a:p>
            <a:r>
              <a:rPr lang="ja-JP" altLang="en-US" dirty="0" smtClean="0">
                <a:latin typeface="+mj-ea"/>
                <a:ea typeface="+mj-ea"/>
              </a:rPr>
              <a:t>ニッチカウント</a:t>
            </a:r>
            <a:endParaRPr lang="en-US" altLang="ja-JP" dirty="0" smtClean="0">
              <a:latin typeface="+mj-ea"/>
              <a:ea typeface="+mj-ea"/>
            </a:endParaRPr>
          </a:p>
          <a:p>
            <a:endParaRPr lang="en-US" altLang="ja-JP" dirty="0" smtClean="0">
              <a:latin typeface="+mj-ea"/>
              <a:ea typeface="+mj-ea"/>
            </a:endParaRPr>
          </a:p>
          <a:p>
            <a:pPr>
              <a:buNone/>
            </a:pPr>
            <a:endParaRPr lang="en-US" altLang="ja-JP" dirty="0" smtClean="0">
              <a:latin typeface="+mj-ea"/>
              <a:ea typeface="+mj-ea"/>
            </a:endParaRPr>
          </a:p>
          <a:p>
            <a:endParaRPr lang="en-US" altLang="ja-JP" dirty="0" smtClean="0">
              <a:latin typeface="+mj-ea"/>
              <a:ea typeface="+mj-ea"/>
            </a:endParaRPr>
          </a:p>
          <a:p>
            <a:pPr>
              <a:buNone/>
            </a:pPr>
            <a:r>
              <a:rPr lang="ja-JP" altLang="ja-JP" sz="2400" dirty="0" smtClean="0">
                <a:latin typeface="+mj-ea"/>
                <a:ea typeface="+mj-ea"/>
              </a:rPr>
              <a:t>　</a:t>
            </a:r>
            <a:r>
              <a:rPr lang="ja-JP" altLang="en-US" sz="2400" dirty="0" smtClean="0">
                <a:latin typeface="+mj-ea"/>
                <a:ea typeface="+mj-ea"/>
              </a:rPr>
              <a:t>　　　　　　　</a:t>
            </a:r>
            <a:r>
              <a:rPr lang="en-US" altLang="ja-JP" sz="2400" dirty="0" smtClean="0">
                <a:latin typeface="+mj-ea"/>
                <a:ea typeface="+mj-ea"/>
              </a:rPr>
              <a:t>:</a:t>
            </a:r>
            <a:r>
              <a:rPr lang="ja-JP" altLang="en-US" sz="2400" dirty="0" smtClean="0">
                <a:latin typeface="+mj-ea"/>
                <a:ea typeface="+mj-ea"/>
              </a:rPr>
              <a:t>ランク</a:t>
            </a:r>
            <a:r>
              <a:rPr lang="en-US" altLang="ja-JP" sz="2400" dirty="0" smtClean="0">
                <a:latin typeface="+mj-ea"/>
                <a:ea typeface="+mj-ea"/>
              </a:rPr>
              <a:t>  </a:t>
            </a:r>
            <a:r>
              <a:rPr lang="ja-JP" altLang="en-US" sz="2400" dirty="0" smtClean="0">
                <a:latin typeface="+mj-ea"/>
                <a:ea typeface="+mj-ea"/>
              </a:rPr>
              <a:t>の解の数</a:t>
            </a:r>
            <a:r>
              <a:rPr lang="ja-JP" altLang="en-US" dirty="0" smtClean="0">
                <a:latin typeface="+mj-ea"/>
                <a:ea typeface="+mj-ea"/>
              </a:rPr>
              <a:t>　</a:t>
            </a:r>
            <a:endParaRPr lang="en-US" altLang="ja-JP" dirty="0" smtClean="0">
              <a:latin typeface="+mj-ea"/>
              <a:ea typeface="+mj-ea"/>
            </a:endParaRPr>
          </a:p>
        </p:txBody>
      </p:sp>
      <p:sp>
        <p:nvSpPr>
          <p:cNvPr id="26" name="タイトル 25"/>
          <p:cNvSpPr>
            <a:spLocks noGrp="1"/>
          </p:cNvSpPr>
          <p:nvPr>
            <p:ph type="title"/>
          </p:nvPr>
        </p:nvSpPr>
        <p:spPr>
          <a:xfrm>
            <a:off x="203196" y="3710"/>
            <a:ext cx="7772400" cy="1143000"/>
          </a:xfrm>
        </p:spPr>
        <p:txBody>
          <a:bodyPr/>
          <a:lstStyle/>
          <a:p>
            <a:r>
              <a:rPr lang="en-US" altLang="ja-JP" dirty="0" err="1" smtClean="0"/>
              <a:t>Niching</a:t>
            </a:r>
            <a:endParaRPr lang="ja-JP" altLang="en-US" dirty="0"/>
          </a:p>
        </p:txBody>
      </p:sp>
      <p:graphicFrame>
        <p:nvGraphicFramePr>
          <p:cNvPr id="180232" name="Object 8"/>
          <p:cNvGraphicFramePr>
            <a:graphicFrameLocks noChangeAspect="1"/>
          </p:cNvGraphicFramePr>
          <p:nvPr/>
        </p:nvGraphicFramePr>
        <p:xfrm>
          <a:off x="2722563" y="2269064"/>
          <a:ext cx="2763838" cy="966788"/>
        </p:xfrm>
        <a:graphic>
          <a:graphicData uri="http://schemas.openxmlformats.org/presentationml/2006/ole">
            <p:oleObj spid="_x0000_s180232" name="数式" r:id="rId4" imgW="1524000" imgH="533400" progId="Equation.3">
              <p:embed/>
            </p:oleObj>
          </a:graphicData>
        </a:graphic>
      </p:graphicFrame>
      <p:graphicFrame>
        <p:nvGraphicFramePr>
          <p:cNvPr id="180233" name="Object 9"/>
          <p:cNvGraphicFramePr>
            <a:graphicFrameLocks noChangeAspect="1"/>
          </p:cNvGraphicFramePr>
          <p:nvPr/>
        </p:nvGraphicFramePr>
        <p:xfrm>
          <a:off x="2993497" y="4496594"/>
          <a:ext cx="2192338" cy="1068388"/>
        </p:xfrm>
        <a:graphic>
          <a:graphicData uri="http://schemas.openxmlformats.org/presentationml/2006/ole">
            <p:oleObj spid="_x0000_s180233" name="数式" r:id="rId5" imgW="990600" imgH="482600" progId="Equation.3">
              <p:embed/>
            </p:oleObj>
          </a:graphicData>
        </a:graphic>
      </p:graphicFrame>
      <p:graphicFrame>
        <p:nvGraphicFramePr>
          <p:cNvPr id="32" name="オブジェクト 31"/>
          <p:cNvGraphicFramePr>
            <a:graphicFrameLocks noChangeAspect="1"/>
          </p:cNvGraphicFramePr>
          <p:nvPr/>
        </p:nvGraphicFramePr>
        <p:xfrm>
          <a:off x="7696192" y="1673979"/>
          <a:ext cx="431801" cy="493487"/>
        </p:xfrm>
        <a:graphic>
          <a:graphicData uri="http://schemas.openxmlformats.org/presentationml/2006/ole">
            <p:oleObj spid="_x0000_s180235" name="数式" r:id="rId6" imgW="177800" imgH="203200" progId="Equation.3">
              <p:embed/>
            </p:oleObj>
          </a:graphicData>
        </a:graphic>
      </p:graphicFrame>
      <p:graphicFrame>
        <p:nvGraphicFramePr>
          <p:cNvPr id="33" name="オブジェクト 32"/>
          <p:cNvGraphicFramePr>
            <a:graphicFrameLocks noChangeAspect="1"/>
          </p:cNvGraphicFramePr>
          <p:nvPr/>
        </p:nvGraphicFramePr>
        <p:xfrm>
          <a:off x="1265761" y="3530596"/>
          <a:ext cx="1295400" cy="431800"/>
        </p:xfrm>
        <a:graphic>
          <a:graphicData uri="http://schemas.openxmlformats.org/presentationml/2006/ole">
            <p:oleObj spid="_x0000_s180236" name="数式" r:id="rId7" imgW="609600" imgH="203200" progId="Equation.3">
              <p:embed/>
            </p:oleObj>
          </a:graphicData>
        </a:graphic>
      </p:graphicFrame>
      <p:graphicFrame>
        <p:nvGraphicFramePr>
          <p:cNvPr id="34" name="オブジェクト 33"/>
          <p:cNvGraphicFramePr>
            <a:graphicFrameLocks noChangeAspect="1"/>
          </p:cNvGraphicFramePr>
          <p:nvPr/>
        </p:nvGraphicFramePr>
        <p:xfrm>
          <a:off x="2234674" y="5927196"/>
          <a:ext cx="779462" cy="436562"/>
        </p:xfrm>
        <a:graphic>
          <a:graphicData uri="http://schemas.openxmlformats.org/presentationml/2006/ole">
            <p:oleObj spid="_x0000_s180237" name="数式" r:id="rId8" imgW="317500" imgH="177800" progId="Equation.3">
              <p:embed/>
            </p:oleObj>
          </a:graphicData>
        </a:graphic>
      </p:graphicFrame>
      <p:graphicFrame>
        <p:nvGraphicFramePr>
          <p:cNvPr id="35" name="オブジェクト 34"/>
          <p:cNvGraphicFramePr>
            <a:graphicFrameLocks noChangeAspect="1"/>
          </p:cNvGraphicFramePr>
          <p:nvPr/>
        </p:nvGraphicFramePr>
        <p:xfrm>
          <a:off x="4521200" y="3340100"/>
          <a:ext cx="101600" cy="177800"/>
        </p:xfrm>
        <a:graphic>
          <a:graphicData uri="http://schemas.openxmlformats.org/presentationml/2006/ole">
            <p:oleObj spid="_x0000_s180238" name="数式" r:id="rId9" imgW="101600" imgH="177800" progId="Equation.3">
              <p:embed/>
            </p:oleObj>
          </a:graphicData>
        </a:graphic>
      </p:graphicFrame>
      <p:graphicFrame>
        <p:nvGraphicFramePr>
          <p:cNvPr id="36" name="オブジェクト 35"/>
          <p:cNvGraphicFramePr>
            <a:graphicFrameLocks noChangeAspect="1"/>
          </p:cNvGraphicFramePr>
          <p:nvPr/>
        </p:nvGraphicFramePr>
        <p:xfrm>
          <a:off x="4030136" y="5831434"/>
          <a:ext cx="304800" cy="533400"/>
        </p:xfrm>
        <a:graphic>
          <a:graphicData uri="http://schemas.openxmlformats.org/presentationml/2006/ole">
            <p:oleObj spid="_x0000_s180239" name="数式" r:id="rId10" imgW="101600" imgH="177800" progId="Equation.3">
              <p:embed/>
            </p:oleObj>
          </a:graphicData>
        </a:graphic>
      </p:graphicFrame>
      <p:sp>
        <p:nvSpPr>
          <p:cNvPr id="37" name="スライド番号プレースホルダ 36"/>
          <p:cNvSpPr>
            <a:spLocks noGrp="1"/>
          </p:cNvSpPr>
          <p:nvPr>
            <p:ph type="sldNum" sz="quarter" idx="12"/>
          </p:nvPr>
        </p:nvSpPr>
        <p:spPr/>
        <p:txBody>
          <a:bodyPr/>
          <a:lstStyle/>
          <a:p>
            <a:fld id="{FC5C8AAF-C176-D241-9D30-D7D7F5B9D965}"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2544" y="-114821"/>
            <a:ext cx="8229600" cy="1143000"/>
          </a:xfrm>
        </p:spPr>
        <p:txBody>
          <a:bodyPr>
            <a:noAutofit/>
          </a:bodyPr>
          <a:lstStyle/>
          <a:p>
            <a:r>
              <a:rPr lang="en-US" altLang="ja-JP" dirty="0" smtClean="0"/>
              <a:t>MOGA Fitness Assignment Procedure</a:t>
            </a:r>
            <a:endParaRPr lang="ja-JP" altLang="en-US" dirty="0"/>
          </a:p>
        </p:txBody>
      </p:sp>
      <p:sp>
        <p:nvSpPr>
          <p:cNvPr id="3" name="コンテンツ プレースホルダ 2"/>
          <p:cNvSpPr>
            <a:spLocks noGrp="1"/>
          </p:cNvSpPr>
          <p:nvPr>
            <p:ph sz="quarter" idx="1"/>
          </p:nvPr>
        </p:nvSpPr>
        <p:spPr>
          <a:xfrm>
            <a:off x="225967" y="1434571"/>
            <a:ext cx="8918033" cy="5609688"/>
          </a:xfrm>
        </p:spPr>
        <p:txBody>
          <a:bodyPr/>
          <a:lstStyle/>
          <a:p>
            <a:pPr>
              <a:buNone/>
            </a:pPr>
            <a:r>
              <a:rPr lang="en-US" altLang="ja-JP" dirty="0" smtClean="0">
                <a:latin typeface="+mj-ea"/>
                <a:ea typeface="+mj-ea"/>
                <a:cs typeface=""/>
              </a:rPr>
              <a:t>Step1   </a:t>
            </a:r>
            <a:r>
              <a:rPr lang="ja-JP" altLang="ja-JP" dirty="0" smtClean="0">
                <a:latin typeface="+mj-ea"/>
                <a:ea typeface="+mj-ea"/>
                <a:cs typeface=""/>
              </a:rPr>
              <a:t>　</a:t>
            </a:r>
            <a:r>
              <a:rPr lang="ja-JP" altLang="en-US" dirty="0" smtClean="0">
                <a:latin typeface="+mj-ea"/>
                <a:ea typeface="+mj-ea"/>
                <a:cs typeface=""/>
              </a:rPr>
              <a:t>　を決める</a:t>
            </a:r>
            <a:endParaRPr lang="en-US" altLang="ja-JP" dirty="0" smtClean="0">
              <a:latin typeface="+mj-ea"/>
              <a:ea typeface="+mj-ea"/>
              <a:cs typeface=""/>
            </a:endParaRPr>
          </a:p>
          <a:p>
            <a:pPr>
              <a:buNone/>
            </a:pPr>
            <a:r>
              <a:rPr lang="en-US" altLang="ja-JP" dirty="0" smtClean="0">
                <a:latin typeface="+mj-ea"/>
                <a:ea typeface="+mj-ea"/>
                <a:cs typeface=""/>
              </a:rPr>
              <a:t>       </a:t>
            </a:r>
            <a:r>
              <a:rPr lang="ja-JP" altLang="en-US" dirty="0" smtClean="0">
                <a:latin typeface="+mj-ea"/>
                <a:ea typeface="+mj-ea"/>
                <a:cs typeface=""/>
              </a:rPr>
              <a:t>初期化</a:t>
            </a:r>
            <a:endParaRPr lang="en-US" altLang="ja-JP" dirty="0" smtClean="0">
              <a:latin typeface="+mj-ea"/>
              <a:ea typeface="+mj-ea"/>
              <a:cs typeface=""/>
            </a:endParaRPr>
          </a:p>
          <a:p>
            <a:pPr>
              <a:buNone/>
            </a:pPr>
            <a:r>
              <a:rPr lang="ja-JP" altLang="en-US" dirty="0" smtClean="0">
                <a:latin typeface="+mj-ea"/>
                <a:cs typeface=""/>
              </a:rPr>
              <a:t>　　　</a:t>
            </a:r>
            <a:r>
              <a:rPr lang="en-US" altLang="ja-JP" dirty="0" smtClean="0">
                <a:latin typeface="+mj-ea"/>
                <a:cs typeface=""/>
              </a:rPr>
              <a:t> </a:t>
            </a:r>
            <a:r>
              <a:rPr lang="ja-JP" altLang="en-US" dirty="0" smtClean="0">
                <a:latin typeface="+mj-ea"/>
                <a:cs typeface=""/>
              </a:rPr>
              <a:t>ｉ</a:t>
            </a:r>
            <a:r>
              <a:rPr lang="en-US" altLang="ja-JP" dirty="0" smtClean="0">
                <a:latin typeface="+mj-ea"/>
                <a:cs typeface=""/>
              </a:rPr>
              <a:t>=</a:t>
            </a:r>
            <a:r>
              <a:rPr lang="ja-JP" altLang="en-US" dirty="0" smtClean="0">
                <a:latin typeface="+mj-ea"/>
                <a:cs typeface=""/>
              </a:rPr>
              <a:t>１</a:t>
            </a:r>
            <a:r>
              <a:rPr lang="en-US" altLang="ja-JP" dirty="0" smtClean="0">
                <a:latin typeface="+mj-ea"/>
                <a:ea typeface="+mj-ea"/>
                <a:cs typeface=""/>
              </a:rPr>
              <a:t>(</a:t>
            </a:r>
            <a:r>
              <a:rPr lang="ja-JP" altLang="en-US" dirty="0" smtClean="0">
                <a:latin typeface="+mj-ea"/>
                <a:ea typeface="+mj-ea"/>
                <a:cs typeface=""/>
              </a:rPr>
              <a:t>解</a:t>
            </a:r>
            <a:r>
              <a:rPr lang="ja-JP" altLang="en-US" dirty="0" smtClean="0">
                <a:latin typeface="+mj-ea"/>
                <a:cs typeface=""/>
              </a:rPr>
              <a:t>ｉ</a:t>
            </a:r>
            <a:r>
              <a:rPr lang="ja-JP" altLang="en-US" dirty="0" smtClean="0">
                <a:latin typeface="+mj-ea"/>
                <a:ea typeface="+mj-ea"/>
                <a:cs typeface=""/>
              </a:rPr>
              <a:t>のカウント数</a:t>
            </a:r>
            <a:r>
              <a:rPr lang="en-US" altLang="ja-JP" dirty="0" smtClean="0">
                <a:latin typeface="+mj-ea"/>
                <a:ea typeface="+mj-ea"/>
                <a:cs typeface=""/>
              </a:rPr>
              <a:t>)    </a:t>
            </a:r>
          </a:p>
          <a:p>
            <a:pPr>
              <a:buNone/>
            </a:pPr>
            <a:r>
              <a:rPr lang="en-US" altLang="ja-JP" dirty="0" smtClean="0">
                <a:latin typeface="+mj-ea"/>
                <a:ea typeface="+mj-ea"/>
                <a:cs typeface=""/>
              </a:rPr>
              <a:t>Step2</a:t>
            </a:r>
            <a:r>
              <a:rPr lang="ja-JP" altLang="en-US" dirty="0" smtClean="0">
                <a:latin typeface="+mj-ea"/>
                <a:ea typeface="+mj-ea"/>
                <a:cs typeface=""/>
              </a:rPr>
              <a:t>　解</a:t>
            </a:r>
            <a:r>
              <a:rPr lang="en-US" altLang="ja-JP" dirty="0" smtClean="0">
                <a:latin typeface="+mj-ea"/>
                <a:ea typeface="+mj-ea"/>
                <a:cs typeface=""/>
              </a:rPr>
              <a:t>i</a:t>
            </a:r>
            <a:r>
              <a:rPr lang="ja-JP" altLang="en-US" dirty="0" smtClean="0">
                <a:latin typeface="+mj-ea"/>
                <a:ea typeface="+mj-ea"/>
                <a:cs typeface=""/>
              </a:rPr>
              <a:t>が支配される解の数</a:t>
            </a:r>
            <a:r>
              <a:rPr lang="en-US" altLang="ja-JP" dirty="0" smtClean="0">
                <a:latin typeface="+mj-ea"/>
                <a:ea typeface="+mj-ea"/>
                <a:cs typeface=""/>
              </a:rPr>
              <a:t>  </a:t>
            </a:r>
            <a:r>
              <a:rPr lang="ja-JP" altLang="en-US" dirty="0" smtClean="0">
                <a:latin typeface="+mj-ea"/>
                <a:ea typeface="+mj-ea"/>
                <a:cs typeface=""/>
              </a:rPr>
              <a:t>を計算する</a:t>
            </a:r>
            <a:endParaRPr lang="en-US" altLang="ja-JP" dirty="0" smtClean="0">
              <a:latin typeface="+mj-ea"/>
              <a:ea typeface="+mj-ea"/>
              <a:cs typeface=""/>
            </a:endParaRPr>
          </a:p>
          <a:p>
            <a:pPr>
              <a:buNone/>
            </a:pPr>
            <a:r>
              <a:rPr lang="ja-JP" altLang="ja-JP" dirty="0" smtClean="0">
                <a:latin typeface="+mj-ea"/>
                <a:ea typeface="+mj-ea"/>
                <a:cs typeface=""/>
              </a:rPr>
              <a:t>　</a:t>
            </a:r>
            <a:r>
              <a:rPr lang="ja-JP" altLang="en-US" dirty="0" smtClean="0">
                <a:latin typeface="+mj-ea"/>
                <a:ea typeface="+mj-ea"/>
                <a:cs typeface=""/>
              </a:rPr>
              <a:t>　　</a:t>
            </a:r>
            <a:r>
              <a:rPr lang="en-US" altLang="ja-JP" dirty="0" smtClean="0">
                <a:latin typeface="+mj-ea"/>
                <a:ea typeface="+mj-ea"/>
                <a:cs typeface=""/>
              </a:rPr>
              <a:t> </a:t>
            </a:r>
            <a:r>
              <a:rPr lang="ja-JP" altLang="en-US" dirty="0" smtClean="0">
                <a:latin typeface="+mj-ea"/>
                <a:ea typeface="+mj-ea"/>
                <a:cs typeface=""/>
              </a:rPr>
              <a:t>個体ｉのランクを　　　　　</a:t>
            </a:r>
            <a:r>
              <a:rPr lang="en-US" altLang="ja-JP" dirty="0" smtClean="0">
                <a:latin typeface="+mj-ea"/>
                <a:ea typeface="+mj-ea"/>
                <a:cs typeface=""/>
              </a:rPr>
              <a:t> </a:t>
            </a:r>
            <a:r>
              <a:rPr lang="ja-JP" altLang="en-US" dirty="0" smtClean="0">
                <a:latin typeface="+mj-ea"/>
                <a:ea typeface="+mj-ea"/>
                <a:cs typeface=""/>
              </a:rPr>
              <a:t>で計算する</a:t>
            </a:r>
            <a:endParaRPr lang="en-US" altLang="ja-JP" dirty="0" smtClean="0">
              <a:latin typeface="+mj-ea"/>
              <a:ea typeface="+mj-ea"/>
              <a:cs typeface=""/>
            </a:endParaRPr>
          </a:p>
          <a:p>
            <a:pPr>
              <a:buNone/>
            </a:pPr>
            <a:r>
              <a:rPr lang="en-US" altLang="ja-JP" dirty="0" smtClean="0">
                <a:latin typeface="+mj-ea"/>
                <a:ea typeface="+mj-ea"/>
                <a:cs typeface=""/>
              </a:rPr>
              <a:t>  </a:t>
            </a:r>
            <a:r>
              <a:rPr lang="ja-JP" altLang="en-US" dirty="0" smtClean="0">
                <a:latin typeface="+mj-ea"/>
                <a:ea typeface="+mj-ea"/>
                <a:cs typeface=""/>
              </a:rPr>
              <a:t>　　</a:t>
            </a:r>
            <a:r>
              <a:rPr lang="en-US" altLang="ja-JP" dirty="0" smtClean="0">
                <a:latin typeface="+mj-ea"/>
                <a:ea typeface="+mj-ea"/>
                <a:cs typeface=""/>
              </a:rPr>
              <a:t> </a:t>
            </a:r>
            <a:r>
              <a:rPr lang="ja-JP" altLang="en-US" dirty="0" smtClean="0">
                <a:latin typeface="+mj-ea"/>
                <a:ea typeface="+mj-ea"/>
                <a:cs typeface=""/>
              </a:rPr>
              <a:t>ランク　の解の数に</a:t>
            </a:r>
            <a:r>
              <a:rPr lang="en-US" altLang="ja-JP" dirty="0" smtClean="0">
                <a:latin typeface="+mj-ea"/>
                <a:ea typeface="+mj-ea"/>
                <a:cs typeface=""/>
              </a:rPr>
              <a:t>1</a:t>
            </a:r>
            <a:r>
              <a:rPr lang="ja-JP" altLang="en-US" dirty="0" smtClean="0">
                <a:latin typeface="+mj-ea"/>
                <a:ea typeface="+mj-ea"/>
                <a:cs typeface=""/>
              </a:rPr>
              <a:t>を足す</a:t>
            </a:r>
            <a:r>
              <a:rPr lang="en-US" altLang="ja-JP" dirty="0" smtClean="0">
                <a:latin typeface="+mj-ea"/>
                <a:ea typeface="+mj-ea"/>
                <a:cs typeface=""/>
              </a:rPr>
              <a:t>(               )</a:t>
            </a:r>
          </a:p>
          <a:p>
            <a:pPr>
              <a:buNone/>
            </a:pPr>
            <a:r>
              <a:rPr lang="en-US" altLang="ja-JP" dirty="0" smtClean="0">
                <a:latin typeface="+mj-ea"/>
                <a:ea typeface="+mj-ea"/>
                <a:cs typeface=""/>
              </a:rPr>
              <a:t>Step3  </a:t>
            </a:r>
            <a:r>
              <a:rPr lang="ja-JP" altLang="en-US" dirty="0" smtClean="0">
                <a:latin typeface="+mj-ea"/>
                <a:ea typeface="+mj-ea"/>
                <a:cs typeface=""/>
              </a:rPr>
              <a:t>もしｉ</a:t>
            </a:r>
            <a:r>
              <a:rPr lang="en-US" altLang="ja-JP" dirty="0" smtClean="0">
                <a:latin typeface="+mj-ea"/>
                <a:ea typeface="+mj-ea"/>
                <a:cs typeface=""/>
              </a:rPr>
              <a:t>&lt;</a:t>
            </a:r>
            <a:r>
              <a:rPr lang="ja-JP" altLang="en-US" dirty="0" smtClean="0">
                <a:latin typeface="+mj-ea"/>
                <a:ea typeface="+mj-ea"/>
                <a:cs typeface=""/>
              </a:rPr>
              <a:t>Ｎなら，ｉ＋１をして</a:t>
            </a:r>
            <a:r>
              <a:rPr lang="en-US" altLang="ja-JP" dirty="0" smtClean="0">
                <a:latin typeface="+mj-ea"/>
                <a:ea typeface="+mj-ea"/>
                <a:cs typeface=""/>
              </a:rPr>
              <a:t>Step1</a:t>
            </a:r>
            <a:r>
              <a:rPr lang="ja-JP" altLang="en-US" dirty="0" smtClean="0">
                <a:latin typeface="+mj-ea"/>
                <a:ea typeface="+mj-ea"/>
                <a:cs typeface=""/>
              </a:rPr>
              <a:t>の戻る</a:t>
            </a:r>
            <a:endParaRPr lang="en-US" altLang="ja-JP" dirty="0" smtClean="0">
              <a:latin typeface="+mj-ea"/>
              <a:ea typeface="+mj-ea"/>
              <a:cs typeface=""/>
            </a:endParaRPr>
          </a:p>
          <a:p>
            <a:pPr>
              <a:buNone/>
            </a:pPr>
            <a:r>
              <a:rPr lang="ja-JP" altLang="en-US" dirty="0" smtClean="0">
                <a:latin typeface="+mj-ea"/>
                <a:ea typeface="+mj-ea"/>
                <a:cs typeface=""/>
              </a:rPr>
              <a:t>　　　</a:t>
            </a:r>
            <a:r>
              <a:rPr lang="en-US" altLang="ja-JP" dirty="0" smtClean="0">
                <a:latin typeface="+mj-ea"/>
                <a:ea typeface="+mj-ea"/>
                <a:cs typeface=""/>
              </a:rPr>
              <a:t> </a:t>
            </a:r>
            <a:r>
              <a:rPr lang="ja-JP" altLang="en-US" dirty="0" smtClean="0">
                <a:latin typeface="+mj-ea"/>
                <a:ea typeface="+mj-ea"/>
                <a:cs typeface=""/>
              </a:rPr>
              <a:t>それ以外なら，</a:t>
            </a:r>
            <a:r>
              <a:rPr lang="en-US" altLang="ja-JP" dirty="0" smtClean="0">
                <a:latin typeface="+mj-ea"/>
                <a:ea typeface="+mj-ea"/>
                <a:cs typeface=""/>
              </a:rPr>
              <a:t>Step4</a:t>
            </a:r>
            <a:r>
              <a:rPr lang="ja-JP" altLang="en-US" dirty="0" smtClean="0">
                <a:latin typeface="+mj-ea"/>
                <a:ea typeface="+mj-ea"/>
                <a:cs typeface=""/>
              </a:rPr>
              <a:t>に進む</a:t>
            </a:r>
            <a:endParaRPr lang="en-US" altLang="ja-JP" dirty="0" smtClean="0">
              <a:latin typeface="+mj-ea"/>
              <a:ea typeface="+mj-ea"/>
              <a:cs typeface=""/>
            </a:endParaRPr>
          </a:p>
        </p:txBody>
      </p:sp>
      <p:graphicFrame>
        <p:nvGraphicFramePr>
          <p:cNvPr id="183298" name="Object 2"/>
          <p:cNvGraphicFramePr>
            <a:graphicFrameLocks noChangeAspect="1"/>
          </p:cNvGraphicFramePr>
          <p:nvPr/>
        </p:nvGraphicFramePr>
        <p:xfrm>
          <a:off x="1504425" y="1485370"/>
          <a:ext cx="747713" cy="419100"/>
        </p:xfrm>
        <a:graphic>
          <a:graphicData uri="http://schemas.openxmlformats.org/presentationml/2006/ole">
            <p:oleObj spid="_x0000_s183298" name="数式" r:id="rId4" imgW="317500" imgH="177800" progId="Equation.3">
              <p:embed/>
            </p:oleObj>
          </a:graphicData>
        </a:graphic>
      </p:graphicFrame>
      <p:graphicFrame>
        <p:nvGraphicFramePr>
          <p:cNvPr id="5" name="オブジェクト 4"/>
          <p:cNvGraphicFramePr>
            <a:graphicFrameLocks noChangeAspect="1"/>
          </p:cNvGraphicFramePr>
          <p:nvPr/>
        </p:nvGraphicFramePr>
        <p:xfrm flipV="1">
          <a:off x="2539480" y="1944162"/>
          <a:ext cx="3454928" cy="435784"/>
        </p:xfrm>
        <a:graphic>
          <a:graphicData uri="http://schemas.openxmlformats.org/presentationml/2006/ole">
            <p:oleObj spid="_x0000_s183299" name="数式" r:id="rId5" imgW="1308100" imgH="165100" progId="Equation.3">
              <p:embed/>
            </p:oleObj>
          </a:graphicData>
        </a:graphic>
      </p:graphicFrame>
      <p:graphicFrame>
        <p:nvGraphicFramePr>
          <p:cNvPr id="7" name="オブジェクト 6"/>
          <p:cNvGraphicFramePr>
            <a:graphicFrameLocks noChangeAspect="1"/>
          </p:cNvGraphicFramePr>
          <p:nvPr/>
        </p:nvGraphicFramePr>
        <p:xfrm>
          <a:off x="4903270" y="2830071"/>
          <a:ext cx="391583" cy="498378"/>
        </p:xfrm>
        <a:graphic>
          <a:graphicData uri="http://schemas.openxmlformats.org/presentationml/2006/ole">
            <p:oleObj spid="_x0000_s183301" name="数式" r:id="rId6" imgW="139700" imgH="177800" progId="Equation.3">
              <p:embed/>
            </p:oleObj>
          </a:graphicData>
        </a:graphic>
      </p:graphicFrame>
      <p:graphicFrame>
        <p:nvGraphicFramePr>
          <p:cNvPr id="183304" name="Object 8"/>
          <p:cNvGraphicFramePr>
            <a:graphicFrameLocks noChangeAspect="1"/>
          </p:cNvGraphicFramePr>
          <p:nvPr/>
        </p:nvGraphicFramePr>
        <p:xfrm>
          <a:off x="4094698" y="3301464"/>
          <a:ext cx="1815036" cy="564530"/>
        </p:xfrm>
        <a:graphic>
          <a:graphicData uri="http://schemas.openxmlformats.org/presentationml/2006/ole">
            <p:oleObj spid="_x0000_s183304" name="数式" r:id="rId7" imgW="571500" imgH="177800" progId="Equation.3">
              <p:embed/>
            </p:oleObj>
          </a:graphicData>
        </a:graphic>
      </p:graphicFrame>
      <p:graphicFrame>
        <p:nvGraphicFramePr>
          <p:cNvPr id="12" name="オブジェクト 11"/>
          <p:cNvGraphicFramePr>
            <a:graphicFrameLocks noChangeAspect="1"/>
          </p:cNvGraphicFramePr>
          <p:nvPr/>
        </p:nvGraphicFramePr>
        <p:xfrm>
          <a:off x="2437882" y="3757604"/>
          <a:ext cx="306619" cy="536582"/>
        </p:xfrm>
        <a:graphic>
          <a:graphicData uri="http://schemas.openxmlformats.org/presentationml/2006/ole">
            <p:oleObj spid="_x0000_s183305" name="数式" r:id="rId8" imgW="101600" imgH="177800" progId="Equation.3">
              <p:embed/>
            </p:oleObj>
          </a:graphicData>
        </a:graphic>
      </p:graphicFrame>
      <p:graphicFrame>
        <p:nvGraphicFramePr>
          <p:cNvPr id="13" name="オブジェクト 12"/>
          <p:cNvGraphicFramePr>
            <a:graphicFrameLocks noChangeAspect="1"/>
          </p:cNvGraphicFramePr>
          <p:nvPr/>
        </p:nvGraphicFramePr>
        <p:xfrm>
          <a:off x="5791203" y="3833807"/>
          <a:ext cx="2433432" cy="460379"/>
        </p:xfrm>
        <a:graphic>
          <a:graphicData uri="http://schemas.openxmlformats.org/presentationml/2006/ole">
            <p:oleObj spid="_x0000_s183306" name="数式" r:id="rId9" imgW="939800" imgH="177800" progId="Equation.3">
              <p:embed/>
            </p:oleObj>
          </a:graphicData>
        </a:graphic>
      </p:graphicFrame>
      <p:sp>
        <p:nvSpPr>
          <p:cNvPr id="19" name="スライド番号プレースホルダ 18"/>
          <p:cNvSpPr>
            <a:spLocks noGrp="1"/>
          </p:cNvSpPr>
          <p:nvPr>
            <p:ph type="sldNum" sz="quarter" idx="12"/>
          </p:nvPr>
        </p:nvSpPr>
        <p:spPr/>
        <p:txBody>
          <a:bodyPr/>
          <a:lstStyle/>
          <a:p>
            <a:fld id="{FC5C8AAF-C176-D241-9D30-D7D7F5B9D965}"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コンテンツ プレースホルダ 2"/>
          <p:cNvSpPr>
            <a:spLocks noGrp="1"/>
          </p:cNvSpPr>
          <p:nvPr>
            <p:ph sz="quarter" idx="1"/>
          </p:nvPr>
        </p:nvSpPr>
        <p:spPr>
          <a:xfrm>
            <a:off x="186270" y="990608"/>
            <a:ext cx="8957730" cy="5867391"/>
          </a:xfrm>
        </p:spPr>
        <p:txBody>
          <a:bodyPr/>
          <a:lstStyle/>
          <a:p>
            <a:pPr>
              <a:buNone/>
            </a:pPr>
            <a:r>
              <a:rPr lang="en-US" altLang="ja-JP" dirty="0" smtClean="0">
                <a:latin typeface="+mj-ea"/>
                <a:ea typeface="+mj-ea"/>
                <a:cs typeface=""/>
              </a:rPr>
              <a:t>Step4          </a:t>
            </a:r>
            <a:r>
              <a:rPr lang="ja-JP" altLang="en-US" dirty="0" smtClean="0">
                <a:latin typeface="+mj-ea"/>
                <a:ea typeface="+mj-ea"/>
                <a:cs typeface=""/>
              </a:rPr>
              <a:t>の中で最大の　を，最大ランク</a:t>
            </a:r>
            <a:r>
              <a:rPr lang="en-US" altLang="ja-JP" dirty="0" smtClean="0">
                <a:latin typeface="+mj-ea"/>
                <a:ea typeface="+mj-ea"/>
                <a:cs typeface=""/>
              </a:rPr>
              <a:t>   </a:t>
            </a:r>
            <a:r>
              <a:rPr lang="ja-JP" altLang="en-US" dirty="0" smtClean="0">
                <a:latin typeface="+mj-ea"/>
                <a:ea typeface="+mj-ea"/>
                <a:cs typeface=""/>
              </a:rPr>
              <a:t>にする</a:t>
            </a:r>
            <a:endParaRPr lang="en-US" altLang="ja-JP" dirty="0" smtClean="0">
              <a:latin typeface="+mj-ea"/>
              <a:ea typeface="+mj-ea"/>
              <a:cs typeface=""/>
            </a:endParaRPr>
          </a:p>
          <a:p>
            <a:pPr>
              <a:buNone/>
            </a:pPr>
            <a:r>
              <a:rPr lang="en-US" altLang="ja-JP" dirty="0" smtClean="0">
                <a:latin typeface="+mj-ea"/>
                <a:ea typeface="+mj-ea"/>
                <a:cs typeface=""/>
              </a:rPr>
              <a:t>       </a:t>
            </a:r>
            <a:r>
              <a:rPr lang="ja-JP" altLang="en-US" dirty="0" smtClean="0">
                <a:latin typeface="+mj-ea"/>
                <a:ea typeface="+mj-ea"/>
                <a:cs typeface=""/>
              </a:rPr>
              <a:t>ランク順で並べ替え，解ｉ</a:t>
            </a:r>
            <a:r>
              <a:rPr lang="en-US" altLang="ja-JP" dirty="0" smtClean="0">
                <a:latin typeface="+mj-ea"/>
                <a:ea typeface="+mj-ea"/>
                <a:cs typeface=""/>
              </a:rPr>
              <a:t>=</a:t>
            </a:r>
            <a:r>
              <a:rPr lang="ja-JP" altLang="en-US" dirty="0" smtClean="0">
                <a:latin typeface="+mj-ea"/>
                <a:ea typeface="+mj-ea"/>
                <a:cs typeface=""/>
              </a:rPr>
              <a:t>１</a:t>
            </a:r>
            <a:r>
              <a:rPr lang="en-US" altLang="ja-JP" dirty="0" smtClean="0">
                <a:latin typeface="+mj-ea"/>
                <a:ea typeface="+mj-ea"/>
                <a:cs typeface=""/>
              </a:rPr>
              <a:t>…</a:t>
            </a:r>
            <a:r>
              <a:rPr lang="ja-JP" altLang="en-US" dirty="0" smtClean="0">
                <a:latin typeface="+mj-ea"/>
                <a:ea typeface="+mj-ea"/>
                <a:cs typeface=""/>
              </a:rPr>
              <a:t>Ｎの</a:t>
            </a:r>
            <a:r>
              <a:rPr lang="en-US" altLang="ja-JP" dirty="0" smtClean="0">
                <a:latin typeface="+mj-ea"/>
                <a:cs typeface=""/>
              </a:rPr>
              <a:t>fitness</a:t>
            </a:r>
            <a:r>
              <a:rPr lang="ja-JP" altLang="en-US" dirty="0" smtClean="0">
                <a:latin typeface="+mj-ea"/>
                <a:ea typeface="+mj-ea"/>
                <a:cs typeface=""/>
              </a:rPr>
              <a:t>に以下</a:t>
            </a:r>
            <a:endParaRPr lang="en-US" altLang="ja-JP" dirty="0" smtClean="0">
              <a:latin typeface="+mj-ea"/>
              <a:ea typeface="+mj-ea"/>
              <a:cs typeface=""/>
            </a:endParaRPr>
          </a:p>
          <a:p>
            <a:pPr>
              <a:buNone/>
            </a:pPr>
            <a:r>
              <a:rPr lang="ja-JP" altLang="ja-JP" dirty="0" smtClean="0">
                <a:latin typeface="+mj-ea"/>
                <a:ea typeface="+mj-ea"/>
                <a:cs typeface=""/>
              </a:rPr>
              <a:t>　</a:t>
            </a:r>
            <a:r>
              <a:rPr lang="ja-JP" altLang="en-US" dirty="0" smtClean="0">
                <a:latin typeface="+mj-ea"/>
                <a:ea typeface="+mj-ea"/>
                <a:cs typeface=""/>
              </a:rPr>
              <a:t>　　</a:t>
            </a:r>
            <a:r>
              <a:rPr lang="en-US" altLang="ja-JP" dirty="0" smtClean="0">
                <a:latin typeface="+mj-ea"/>
                <a:ea typeface="+mj-ea"/>
                <a:cs typeface=""/>
              </a:rPr>
              <a:t> </a:t>
            </a:r>
            <a:r>
              <a:rPr lang="ja-JP" altLang="en-US" dirty="0" smtClean="0">
                <a:latin typeface="+mj-ea"/>
                <a:ea typeface="+mj-ea"/>
                <a:cs typeface=""/>
              </a:rPr>
              <a:t>の割合で与える</a:t>
            </a:r>
            <a:endParaRPr lang="en-US" altLang="ja-JP" dirty="0" smtClean="0">
              <a:latin typeface="+mj-ea"/>
              <a:ea typeface="+mj-ea"/>
              <a:cs typeface=""/>
            </a:endParaRPr>
          </a:p>
          <a:p>
            <a:pPr>
              <a:buNone/>
            </a:pPr>
            <a:r>
              <a:rPr lang="en-US" altLang="ja-JP" dirty="0" smtClean="0">
                <a:latin typeface="+mj-ea"/>
                <a:ea typeface="+mj-ea"/>
                <a:cs typeface=""/>
              </a:rPr>
              <a:t>       </a:t>
            </a:r>
          </a:p>
          <a:p>
            <a:pPr>
              <a:buNone/>
            </a:pPr>
            <a:r>
              <a:rPr lang="en-US" altLang="ja-JP" dirty="0" smtClean="0">
                <a:latin typeface="+mj-ea"/>
                <a:ea typeface="+mj-ea"/>
                <a:cs typeface=""/>
              </a:rPr>
              <a:t> </a:t>
            </a:r>
          </a:p>
          <a:p>
            <a:pPr>
              <a:buNone/>
            </a:pPr>
            <a:r>
              <a:rPr lang="ja-JP" altLang="en-US" dirty="0" smtClean="0">
                <a:latin typeface="+mj-ea"/>
                <a:ea typeface="+mj-ea"/>
              </a:rPr>
              <a:t>　　　</a:t>
            </a:r>
            <a:r>
              <a:rPr lang="en-US" altLang="ja-JP" dirty="0" smtClean="0">
                <a:latin typeface="+mj-ea"/>
                <a:ea typeface="+mj-ea"/>
              </a:rPr>
              <a:t> </a:t>
            </a:r>
            <a:r>
              <a:rPr lang="ja-JP" altLang="en-US" dirty="0" smtClean="0">
                <a:latin typeface="+mj-ea"/>
                <a:ea typeface="+mj-ea"/>
              </a:rPr>
              <a:t>ランクのカウントをｒ</a:t>
            </a:r>
            <a:r>
              <a:rPr lang="en-US" altLang="ja-JP" dirty="0" smtClean="0">
                <a:latin typeface="+mj-ea"/>
                <a:ea typeface="+mj-ea"/>
              </a:rPr>
              <a:t>=</a:t>
            </a:r>
            <a:r>
              <a:rPr lang="ja-JP" altLang="en-US" dirty="0" smtClean="0">
                <a:latin typeface="+mj-ea"/>
                <a:ea typeface="+mj-ea"/>
              </a:rPr>
              <a:t>１にする</a:t>
            </a:r>
            <a:endParaRPr lang="en-US" altLang="ja-JP" dirty="0" smtClean="0">
              <a:latin typeface="+mj-ea"/>
              <a:ea typeface="+mj-ea"/>
            </a:endParaRPr>
          </a:p>
          <a:p>
            <a:pPr>
              <a:buNone/>
            </a:pPr>
            <a:r>
              <a:rPr lang="en-US" altLang="ja-JP" dirty="0" smtClean="0">
                <a:latin typeface="+mj-ea"/>
                <a:ea typeface="+mj-ea"/>
              </a:rPr>
              <a:t>Step5</a:t>
            </a:r>
            <a:r>
              <a:rPr lang="ja-JP" altLang="en-US" dirty="0" smtClean="0">
                <a:latin typeface="+mj-ea"/>
                <a:ea typeface="+mj-ea"/>
              </a:rPr>
              <a:t>　ランクｒのそれぞれの解ｉの</a:t>
            </a:r>
            <a:r>
              <a:rPr lang="en-US" altLang="ja-JP" dirty="0" smtClean="0">
                <a:latin typeface="+mj-ea"/>
                <a:ea typeface="+mj-ea"/>
              </a:rPr>
              <a:t>   </a:t>
            </a:r>
            <a:r>
              <a:rPr lang="ja-JP" altLang="en-US" dirty="0" smtClean="0">
                <a:latin typeface="+mj-ea"/>
                <a:ea typeface="+mj-ea"/>
              </a:rPr>
              <a:t>を計算する</a:t>
            </a:r>
            <a:endParaRPr lang="en-US" altLang="ja-JP" sz="2400" dirty="0" smtClean="0">
              <a:latin typeface="+mj-ea"/>
              <a:ea typeface="+mj-ea"/>
            </a:endParaRPr>
          </a:p>
          <a:p>
            <a:pPr>
              <a:buNone/>
            </a:pPr>
            <a:r>
              <a:rPr lang="en-US" altLang="ja-JP" sz="2400" dirty="0" smtClean="0">
                <a:latin typeface="+mj-ea"/>
                <a:ea typeface="+mj-ea"/>
              </a:rPr>
              <a:t>        </a:t>
            </a:r>
            <a:r>
              <a:rPr lang="ja-JP" altLang="en-US" sz="2400" dirty="0" smtClean="0">
                <a:latin typeface="+mj-ea"/>
                <a:ea typeface="+mj-ea"/>
              </a:rPr>
              <a:t>計算した</a:t>
            </a:r>
            <a:r>
              <a:rPr lang="en-US" altLang="ja-JP" sz="2400" dirty="0" smtClean="0">
                <a:latin typeface="+mj-ea"/>
                <a:ea typeface="+mj-ea"/>
              </a:rPr>
              <a:t>Shared fitness</a:t>
            </a:r>
            <a:r>
              <a:rPr lang="ja-JP" altLang="en-US" sz="2400" dirty="0" smtClean="0">
                <a:latin typeface="+mj-ea"/>
                <a:ea typeface="+mj-ea"/>
              </a:rPr>
              <a:t>を用いて</a:t>
            </a:r>
            <a:r>
              <a:rPr lang="en-US" altLang="ja-JP" sz="2400" dirty="0" smtClean="0">
                <a:latin typeface="+mj-ea"/>
                <a:ea typeface="+mj-ea"/>
              </a:rPr>
              <a:t>             </a:t>
            </a:r>
            <a:r>
              <a:rPr lang="ja-JP" altLang="en-US" sz="2400" dirty="0" smtClean="0">
                <a:latin typeface="+mj-ea"/>
                <a:ea typeface="+mj-ea"/>
              </a:rPr>
              <a:t>求める</a:t>
            </a:r>
            <a:endParaRPr lang="en-US" altLang="ja-JP" sz="2400" dirty="0" smtClean="0">
              <a:latin typeface="+mj-ea"/>
              <a:ea typeface="+mj-ea"/>
            </a:endParaRPr>
          </a:p>
          <a:p>
            <a:pPr>
              <a:buNone/>
            </a:pPr>
            <a:endParaRPr lang="en-US" altLang="ja-JP" sz="2400" dirty="0" smtClean="0">
              <a:latin typeface="+mj-ea"/>
              <a:ea typeface="+mj-ea"/>
            </a:endParaRPr>
          </a:p>
          <a:p>
            <a:pPr>
              <a:buNone/>
            </a:pPr>
            <a:endParaRPr lang="en-US" altLang="ja-JP" sz="2400" dirty="0" smtClean="0">
              <a:latin typeface="+mj-ea"/>
              <a:ea typeface="+mj-ea"/>
            </a:endParaRPr>
          </a:p>
          <a:p>
            <a:pPr>
              <a:buNone/>
            </a:pPr>
            <a:r>
              <a:rPr lang="en-US" altLang="ja-JP" sz="2400" dirty="0" smtClean="0">
                <a:latin typeface="+mj-ea"/>
                <a:ea typeface="+mj-ea"/>
              </a:rPr>
              <a:t>Step6</a:t>
            </a:r>
            <a:r>
              <a:rPr lang="ja-JP" altLang="en-US" sz="2400" dirty="0" smtClean="0">
                <a:latin typeface="+mj-ea"/>
                <a:ea typeface="+mj-ea"/>
              </a:rPr>
              <a:t>　</a:t>
            </a:r>
            <a:r>
              <a:rPr lang="ja-JP" altLang="en-US" dirty="0" smtClean="0">
                <a:latin typeface="+mj-ea"/>
                <a:ea typeface="+mj-ea"/>
              </a:rPr>
              <a:t>もし</a:t>
            </a:r>
            <a:r>
              <a:rPr lang="en-US" altLang="ja-JP" dirty="0" smtClean="0">
                <a:latin typeface="+mj-ea"/>
                <a:ea typeface="+mj-ea"/>
              </a:rPr>
              <a:t>        </a:t>
            </a:r>
            <a:r>
              <a:rPr lang="ja-JP" altLang="en-US" dirty="0" smtClean="0">
                <a:latin typeface="+mj-ea"/>
                <a:ea typeface="+mj-ea"/>
              </a:rPr>
              <a:t>なら，ｒ＋１して</a:t>
            </a:r>
            <a:r>
              <a:rPr lang="en-US" altLang="ja-JP" dirty="0" smtClean="0">
                <a:latin typeface="+mj-ea"/>
                <a:ea typeface="+mj-ea"/>
              </a:rPr>
              <a:t>Step5</a:t>
            </a:r>
            <a:r>
              <a:rPr lang="ja-JP" altLang="en-US" dirty="0" smtClean="0">
                <a:latin typeface="+mj-ea"/>
                <a:ea typeface="+mj-ea"/>
              </a:rPr>
              <a:t>に戻る</a:t>
            </a:r>
            <a:endParaRPr lang="en-US" altLang="ja-JP" dirty="0" smtClean="0">
              <a:latin typeface="+mj-ea"/>
              <a:ea typeface="+mj-ea"/>
            </a:endParaRPr>
          </a:p>
          <a:p>
            <a:pPr>
              <a:buNone/>
            </a:pPr>
            <a:r>
              <a:rPr lang="ja-JP" altLang="ja-JP" dirty="0" smtClean="0">
                <a:latin typeface="+mj-ea"/>
                <a:ea typeface="+mj-ea"/>
              </a:rPr>
              <a:t>　</a:t>
            </a:r>
            <a:r>
              <a:rPr lang="ja-JP" altLang="en-US" dirty="0" smtClean="0">
                <a:latin typeface="+mj-ea"/>
                <a:ea typeface="+mj-ea"/>
              </a:rPr>
              <a:t>　　</a:t>
            </a:r>
            <a:r>
              <a:rPr lang="en-US" altLang="ja-JP" dirty="0" smtClean="0">
                <a:latin typeface="+mj-ea"/>
                <a:ea typeface="+mj-ea"/>
              </a:rPr>
              <a:t> </a:t>
            </a:r>
            <a:r>
              <a:rPr lang="ja-JP" altLang="en-US" dirty="0" smtClean="0">
                <a:latin typeface="+mj-ea"/>
                <a:ea typeface="+mj-ea"/>
              </a:rPr>
              <a:t>それ以外なら，</a:t>
            </a:r>
            <a:r>
              <a:rPr lang="en-US" altLang="ja-JP" dirty="0" smtClean="0">
                <a:latin typeface="+mj-ea"/>
                <a:ea typeface="+mj-ea"/>
              </a:rPr>
              <a:t>fitness</a:t>
            </a:r>
            <a:r>
              <a:rPr lang="ja-JP" altLang="en-US" dirty="0" smtClean="0">
                <a:latin typeface="+mj-ea"/>
                <a:ea typeface="+mj-ea"/>
              </a:rPr>
              <a:t>の計算過程は終わり</a:t>
            </a:r>
          </a:p>
          <a:p>
            <a:pPr>
              <a:buNone/>
            </a:pPr>
            <a:endParaRPr lang="en-US" altLang="ja-JP" dirty="0" smtClean="0">
              <a:latin typeface="+mj-ea"/>
              <a:ea typeface="+mj-ea"/>
            </a:endParaRPr>
          </a:p>
        </p:txBody>
      </p:sp>
      <p:sp>
        <p:nvSpPr>
          <p:cNvPr id="4" name="タイトル 1"/>
          <p:cNvSpPr>
            <a:spLocks noGrp="1"/>
          </p:cNvSpPr>
          <p:nvPr>
            <p:ph type="title"/>
          </p:nvPr>
        </p:nvSpPr>
        <p:spPr>
          <a:xfrm>
            <a:off x="372533" y="-114821"/>
            <a:ext cx="8348133" cy="1143000"/>
          </a:xfrm>
        </p:spPr>
        <p:txBody>
          <a:bodyPr>
            <a:noAutofit/>
          </a:bodyPr>
          <a:lstStyle/>
          <a:p>
            <a:r>
              <a:rPr lang="en-US" altLang="ja-JP" dirty="0" smtClean="0"/>
              <a:t>MOGA Fitness Assignment Procedure</a:t>
            </a:r>
            <a:endParaRPr lang="ja-JP" altLang="en-US" dirty="0"/>
          </a:p>
        </p:txBody>
      </p:sp>
      <p:graphicFrame>
        <p:nvGraphicFramePr>
          <p:cNvPr id="187394" name="Object 2"/>
          <p:cNvGraphicFramePr>
            <a:graphicFrameLocks noChangeAspect="1"/>
          </p:cNvGraphicFramePr>
          <p:nvPr/>
        </p:nvGraphicFramePr>
        <p:xfrm>
          <a:off x="1325564" y="1066877"/>
          <a:ext cx="1412875" cy="460375"/>
        </p:xfrm>
        <a:graphic>
          <a:graphicData uri="http://schemas.openxmlformats.org/presentationml/2006/ole">
            <p:oleObj spid="_x0000_s187394" name="数式" r:id="rId3" imgW="546100" imgH="177800" progId="Equation.3">
              <p:embed/>
            </p:oleObj>
          </a:graphicData>
        </a:graphic>
      </p:graphicFrame>
      <p:graphicFrame>
        <p:nvGraphicFramePr>
          <p:cNvPr id="187395" name="Object 3"/>
          <p:cNvGraphicFramePr>
            <a:graphicFrameLocks noChangeAspect="1"/>
          </p:cNvGraphicFramePr>
          <p:nvPr/>
        </p:nvGraphicFramePr>
        <p:xfrm>
          <a:off x="4718051" y="957340"/>
          <a:ext cx="306388" cy="536575"/>
        </p:xfrm>
        <a:graphic>
          <a:graphicData uri="http://schemas.openxmlformats.org/presentationml/2006/ole">
            <p:oleObj spid="_x0000_s187395" name="数式" r:id="rId4" imgW="101600" imgH="177800" progId="Equation.3">
              <p:embed/>
            </p:oleObj>
          </a:graphicData>
        </a:graphic>
      </p:graphicFrame>
      <p:graphicFrame>
        <p:nvGraphicFramePr>
          <p:cNvPr id="187396" name="Object 4"/>
          <p:cNvGraphicFramePr>
            <a:graphicFrameLocks noChangeAspect="1"/>
          </p:cNvGraphicFramePr>
          <p:nvPr/>
        </p:nvGraphicFramePr>
        <p:xfrm>
          <a:off x="7324726" y="973215"/>
          <a:ext cx="582613" cy="428625"/>
        </p:xfrm>
        <a:graphic>
          <a:graphicData uri="http://schemas.openxmlformats.org/presentationml/2006/ole">
            <p:oleObj spid="_x0000_s187396" name="数式" r:id="rId5" imgW="190500" imgH="139700" progId="Equation.3">
              <p:embed/>
            </p:oleObj>
          </a:graphicData>
        </a:graphic>
      </p:graphicFrame>
      <p:graphicFrame>
        <p:nvGraphicFramePr>
          <p:cNvPr id="187397" name="Object 5"/>
          <p:cNvGraphicFramePr>
            <a:graphicFrameLocks noChangeAspect="1"/>
          </p:cNvGraphicFramePr>
          <p:nvPr/>
        </p:nvGraphicFramePr>
        <p:xfrm>
          <a:off x="2721506" y="2319873"/>
          <a:ext cx="4384676" cy="1038545"/>
        </p:xfrm>
        <a:graphic>
          <a:graphicData uri="http://schemas.openxmlformats.org/presentationml/2006/ole">
            <p:oleObj spid="_x0000_s187397" name="数式" r:id="rId6" imgW="1930400" imgH="457200" progId="Equation.3">
              <p:embed/>
            </p:oleObj>
          </a:graphicData>
        </a:graphic>
      </p:graphicFrame>
      <p:sp>
        <p:nvSpPr>
          <p:cNvPr id="12" name="スライド番号プレースホルダ 11"/>
          <p:cNvSpPr>
            <a:spLocks noGrp="1"/>
          </p:cNvSpPr>
          <p:nvPr>
            <p:ph type="sldNum" sz="quarter" idx="12"/>
          </p:nvPr>
        </p:nvSpPr>
        <p:spPr/>
        <p:txBody>
          <a:bodyPr/>
          <a:lstStyle/>
          <a:p>
            <a:fld id="{FC5C8AAF-C176-D241-9D30-D7D7F5B9D965}" type="slidenum">
              <a:rPr lang="ja-JP" altLang="en-US" smtClean="0"/>
              <a:pPr/>
              <a:t>5</a:t>
            </a:fld>
            <a:endParaRPr lang="ja-JP" altLang="en-US"/>
          </a:p>
        </p:txBody>
      </p:sp>
      <p:graphicFrame>
        <p:nvGraphicFramePr>
          <p:cNvPr id="13" name="オブジェクト 12"/>
          <p:cNvGraphicFramePr>
            <a:graphicFrameLocks noChangeAspect="1"/>
          </p:cNvGraphicFramePr>
          <p:nvPr/>
        </p:nvGraphicFramePr>
        <p:xfrm>
          <a:off x="5683225" y="3852254"/>
          <a:ext cx="560390" cy="461498"/>
        </p:xfrm>
        <a:graphic>
          <a:graphicData uri="http://schemas.openxmlformats.org/presentationml/2006/ole">
            <p:oleObj spid="_x0000_s187400" name="数式" r:id="rId7" imgW="215900" imgH="177800" progId="Equation.3">
              <p:embed/>
            </p:oleObj>
          </a:graphicData>
        </a:graphic>
      </p:graphicFrame>
      <p:graphicFrame>
        <p:nvGraphicFramePr>
          <p:cNvPr id="15" name="オブジェクト 14"/>
          <p:cNvGraphicFramePr>
            <a:graphicFrameLocks noChangeAspect="1"/>
          </p:cNvGraphicFramePr>
          <p:nvPr/>
        </p:nvGraphicFramePr>
        <p:xfrm>
          <a:off x="6037947" y="4330685"/>
          <a:ext cx="2001006" cy="524854"/>
        </p:xfrm>
        <a:graphic>
          <a:graphicData uri="http://schemas.openxmlformats.org/presentationml/2006/ole">
            <p:oleObj spid="_x0000_s187402" name="数式" r:id="rId8" imgW="774700" imgH="203200" progId="Equation.3">
              <p:embed/>
            </p:oleObj>
          </a:graphicData>
        </a:graphic>
      </p:graphicFrame>
      <p:graphicFrame>
        <p:nvGraphicFramePr>
          <p:cNvPr id="187403" name="Object 11"/>
          <p:cNvGraphicFramePr>
            <a:graphicFrameLocks noChangeAspect="1"/>
          </p:cNvGraphicFramePr>
          <p:nvPr/>
        </p:nvGraphicFramePr>
        <p:xfrm>
          <a:off x="3024188" y="4720075"/>
          <a:ext cx="2276475" cy="1049338"/>
        </p:xfrm>
        <a:graphic>
          <a:graphicData uri="http://schemas.openxmlformats.org/presentationml/2006/ole">
            <p:oleObj spid="_x0000_s187403" name="数式" r:id="rId9" imgW="1130300" imgH="520700" progId="Equation.3">
              <p:embed/>
            </p:oleObj>
          </a:graphicData>
        </a:graphic>
      </p:graphicFrame>
      <p:graphicFrame>
        <p:nvGraphicFramePr>
          <p:cNvPr id="187404" name="Object 12"/>
          <p:cNvGraphicFramePr>
            <a:graphicFrameLocks noChangeAspect="1"/>
          </p:cNvGraphicFramePr>
          <p:nvPr/>
        </p:nvGraphicFramePr>
        <p:xfrm>
          <a:off x="2032268" y="5622832"/>
          <a:ext cx="1243012" cy="428625"/>
        </p:xfrm>
        <a:graphic>
          <a:graphicData uri="http://schemas.openxmlformats.org/presentationml/2006/ole">
            <p:oleObj spid="_x0000_s187404" name="数式" r:id="rId10" imgW="406400" imgH="139700" progId="Equation.3">
              <p:embed/>
            </p:oleObj>
          </a:graphicData>
        </a:graphic>
      </p:graphicFrame>
      <p:sp>
        <p:nvSpPr>
          <p:cNvPr id="14" name="円/楕円 13"/>
          <p:cNvSpPr/>
          <p:nvPr/>
        </p:nvSpPr>
        <p:spPr>
          <a:xfrm>
            <a:off x="3894665" y="4753941"/>
            <a:ext cx="389467" cy="410725"/>
          </a:xfrm>
          <a:prstGeom prst="ellipse">
            <a:avLst/>
          </a:prstGeom>
          <a:no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024188" y="4889405"/>
            <a:ext cx="464079" cy="546194"/>
          </a:xfrm>
          <a:prstGeom prst="ellipse">
            <a:avLst/>
          </a:prstGeom>
          <a:noFill/>
          <a:ln w="12700" cap="flat"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rot="2906613">
            <a:off x="4683625" y="4753944"/>
            <a:ext cx="464079" cy="1145116"/>
          </a:xfrm>
          <a:prstGeom prst="ellipse">
            <a:avLst/>
          </a:prstGeom>
          <a:noFill/>
          <a:ln w="12700" cap="flat"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1" name="曲線コネクタ 20"/>
          <p:cNvCxnSpPr/>
          <p:nvPr/>
        </p:nvCxnSpPr>
        <p:spPr>
          <a:xfrm>
            <a:off x="4284132" y="4889405"/>
            <a:ext cx="2822050" cy="275261"/>
          </a:xfrm>
          <a:prstGeom prst="curvedConnector3">
            <a:avLst>
              <a:gd name="adj1" fmla="val 50000"/>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曲線コネクタ 22"/>
          <p:cNvCxnSpPr>
            <a:stCxn id="19" idx="6"/>
          </p:cNvCxnSpPr>
          <p:nvPr/>
        </p:nvCxnSpPr>
        <p:spPr>
          <a:xfrm rot="16200000" flipH="1">
            <a:off x="5994755" y="4574972"/>
            <a:ext cx="1588" cy="1850331"/>
          </a:xfrm>
          <a:prstGeom prst="curvedConnector4">
            <a:avLst>
              <a:gd name="adj1" fmla="val 533123"/>
              <a:gd name="adj2" fmla="val 5211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曲線コネクタ 27"/>
          <p:cNvCxnSpPr>
            <a:stCxn id="16" idx="2"/>
          </p:cNvCxnSpPr>
          <p:nvPr/>
        </p:nvCxnSpPr>
        <p:spPr>
          <a:xfrm rot="10800000" flipV="1">
            <a:off x="2032268" y="5162502"/>
            <a:ext cx="991920" cy="2164"/>
          </a:xfrm>
          <a:prstGeom prst="curvedConnector3">
            <a:avLst>
              <a:gd name="adj1" fmla="val 50000"/>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7156981" y="4957137"/>
            <a:ext cx="2037818" cy="369332"/>
          </a:xfrm>
          <a:prstGeom prst="rect">
            <a:avLst/>
          </a:prstGeom>
          <a:noFill/>
        </p:spPr>
        <p:txBody>
          <a:bodyPr wrap="square" rtlCol="0">
            <a:spAutoFit/>
          </a:bodyPr>
          <a:lstStyle/>
          <a:p>
            <a:r>
              <a:rPr kumimoji="1" lang="en-US" altLang="ja-JP" dirty="0" smtClean="0">
                <a:latin typeface="+mj-lt"/>
              </a:rPr>
              <a:t>Average fitness</a:t>
            </a:r>
            <a:endParaRPr kumimoji="1" lang="ja-JP" altLang="en-US" dirty="0">
              <a:latin typeface="+mj-lt"/>
            </a:endParaRPr>
          </a:p>
        </p:txBody>
      </p:sp>
      <p:sp>
        <p:nvSpPr>
          <p:cNvPr id="38" name="テキスト ボックス 37"/>
          <p:cNvSpPr txBox="1"/>
          <p:nvPr/>
        </p:nvSpPr>
        <p:spPr>
          <a:xfrm>
            <a:off x="6987654" y="5295800"/>
            <a:ext cx="2037818" cy="369332"/>
          </a:xfrm>
          <a:prstGeom prst="rect">
            <a:avLst/>
          </a:prstGeom>
          <a:noFill/>
        </p:spPr>
        <p:txBody>
          <a:bodyPr wrap="square" rtlCol="0">
            <a:spAutoFit/>
          </a:bodyPr>
          <a:lstStyle/>
          <a:p>
            <a:r>
              <a:rPr lang="en-US" altLang="ja-JP" dirty="0" smtClean="0">
                <a:latin typeface="+mj-lt"/>
              </a:rPr>
              <a:t>Shared</a:t>
            </a:r>
            <a:r>
              <a:rPr kumimoji="1" lang="en-US" altLang="ja-JP" dirty="0" smtClean="0">
                <a:latin typeface="+mj-lt"/>
              </a:rPr>
              <a:t> fitness</a:t>
            </a:r>
            <a:endParaRPr kumimoji="1" lang="ja-JP" altLang="en-US" dirty="0">
              <a:latin typeface="+mj-lt"/>
            </a:endParaRPr>
          </a:p>
        </p:txBody>
      </p:sp>
      <p:sp>
        <p:nvSpPr>
          <p:cNvPr id="39" name="テキスト ボックス 38"/>
          <p:cNvSpPr txBox="1"/>
          <p:nvPr/>
        </p:nvSpPr>
        <p:spPr>
          <a:xfrm>
            <a:off x="451107" y="4963067"/>
            <a:ext cx="2037818" cy="369332"/>
          </a:xfrm>
          <a:prstGeom prst="rect">
            <a:avLst/>
          </a:prstGeom>
          <a:noFill/>
        </p:spPr>
        <p:txBody>
          <a:bodyPr wrap="square" rtlCol="0">
            <a:spAutoFit/>
          </a:bodyPr>
          <a:lstStyle/>
          <a:p>
            <a:r>
              <a:rPr lang="en-US" altLang="ja-JP" dirty="0" smtClean="0">
                <a:latin typeface="+mj-lt"/>
              </a:rPr>
              <a:t>Scaled</a:t>
            </a:r>
            <a:r>
              <a:rPr kumimoji="1" lang="en-US" altLang="ja-JP" dirty="0" smtClean="0">
                <a:latin typeface="+mj-lt"/>
              </a:rPr>
              <a:t> fitness</a:t>
            </a:r>
            <a:endParaRPr kumimoji="1" lang="ja-JP" altLang="en-US"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799" y="239447"/>
            <a:ext cx="7772400" cy="808038"/>
          </a:xfrm>
        </p:spPr>
        <p:txBody>
          <a:bodyPr/>
          <a:lstStyle/>
          <a:p>
            <a:r>
              <a:rPr lang="en-US" altLang="ja-JP" dirty="0" smtClean="0"/>
              <a:t>5.8.1 Hand Calculations</a:t>
            </a:r>
            <a:endParaRPr lang="ja-JP" altLang="en-US" dirty="0"/>
          </a:p>
        </p:txBody>
      </p:sp>
      <p:pic>
        <p:nvPicPr>
          <p:cNvPr id="4" name="図 3" descr="img003.png"/>
          <p:cNvPicPr>
            <a:picLocks noChangeAspect="1"/>
          </p:cNvPicPr>
          <p:nvPr/>
        </p:nvPicPr>
        <p:blipFill>
          <a:blip r:embed="rId3"/>
          <a:stretch>
            <a:fillRect/>
          </a:stretch>
        </p:blipFill>
        <p:spPr>
          <a:xfrm>
            <a:off x="516098" y="966241"/>
            <a:ext cx="7709070" cy="3016592"/>
          </a:xfrm>
          <a:prstGeom prst="rect">
            <a:avLst/>
          </a:prstGeom>
        </p:spPr>
      </p:pic>
      <p:pic>
        <p:nvPicPr>
          <p:cNvPr id="5" name="図 4" descr="img002.png"/>
          <p:cNvPicPr>
            <a:picLocks noChangeAspect="1"/>
          </p:cNvPicPr>
          <p:nvPr/>
        </p:nvPicPr>
        <p:blipFill>
          <a:blip r:embed="rId4"/>
          <a:stretch>
            <a:fillRect/>
          </a:stretch>
        </p:blipFill>
        <p:spPr>
          <a:xfrm>
            <a:off x="2502383" y="3759200"/>
            <a:ext cx="3773724" cy="2963312"/>
          </a:xfrm>
          <a:prstGeom prst="rect">
            <a:avLst/>
          </a:prstGeom>
        </p:spPr>
      </p:pic>
      <p:sp>
        <p:nvSpPr>
          <p:cNvPr id="6" name="スライド番号プレースホルダ 5"/>
          <p:cNvSpPr>
            <a:spLocks noGrp="1"/>
          </p:cNvSpPr>
          <p:nvPr>
            <p:ph type="sldNum" sz="quarter" idx="12"/>
          </p:nvPr>
        </p:nvSpPr>
        <p:spPr/>
        <p:txBody>
          <a:bodyPr/>
          <a:lstStyle/>
          <a:p>
            <a:fld id="{FC5C8AAF-C176-D241-9D30-D7D7F5B9D965}" type="slidenum">
              <a:rPr lang="ja-JP" altLang="en-US" smtClean="0"/>
              <a:pPr/>
              <a:t>6</a:t>
            </a:fld>
            <a:endParaRPr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55611" y="220140"/>
            <a:ext cx="7772400" cy="858838"/>
          </a:xfrm>
        </p:spPr>
        <p:txBody>
          <a:bodyPr/>
          <a:lstStyle/>
          <a:p>
            <a:r>
              <a:rPr lang="en-US" altLang="ja-JP" dirty="0" smtClean="0"/>
              <a:t>5.8.1 Hand Calculations</a:t>
            </a:r>
            <a:endParaRPr lang="ja-JP" altLang="en-US" dirty="0"/>
          </a:p>
        </p:txBody>
      </p:sp>
      <p:sp>
        <p:nvSpPr>
          <p:cNvPr id="5" name="コンテンツ プレースホルダ 2"/>
          <p:cNvSpPr txBox="1">
            <a:spLocks/>
          </p:cNvSpPr>
          <p:nvPr/>
        </p:nvSpPr>
        <p:spPr>
          <a:xfrm>
            <a:off x="225967" y="1112844"/>
            <a:ext cx="8918033" cy="5609688"/>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Step1   </a:t>
            </a:r>
            <a:r>
              <a:rPr kumimoji="1" lang="ja-JP" altLang="ja-JP" sz="2600" b="0" i="0" u="none" strike="noStrike" kern="1200" cap="none" spc="0" normalizeH="0" baseline="0" noProof="0" dirty="0" smtClean="0">
                <a:ln>
                  <a:noFill/>
                </a:ln>
                <a:solidFill>
                  <a:schemeClr val="tx1"/>
                </a:solidFill>
                <a:effectLst/>
                <a:uLnTx/>
                <a:uFillTx/>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を選ぶ</a:t>
            </a: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n-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n-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ｉ</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１</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解</a:t>
            </a:r>
            <a:r>
              <a:rPr kumimoji="1" lang="ja-JP" altLang="en-US" sz="2600" b="0" i="0" u="none" strike="noStrike" kern="1200" cap="none" spc="0" normalizeH="0" baseline="0" noProof="0" dirty="0" smtClean="0">
                <a:ln>
                  <a:noFill/>
                </a:ln>
                <a:solidFill>
                  <a:schemeClr val="tx1"/>
                </a:solidFill>
                <a:effectLst/>
                <a:uLnTx/>
                <a:uFillTx/>
                <a:latin typeface="+mj-ea"/>
                <a:ea typeface="+mn-ea"/>
                <a:cs typeface=""/>
              </a:rPr>
              <a:t>ｉ</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のカウント数</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Step2 and</a:t>
            </a:r>
            <a:r>
              <a:rPr kumimoji="1" lang="en-US" altLang="ja-JP" sz="2600" b="0" i="0" u="none" strike="noStrike" kern="1200" cap="none" spc="0" normalizeH="0" noProof="0" dirty="0" smtClean="0">
                <a:ln>
                  <a:noFill/>
                </a:ln>
                <a:solidFill>
                  <a:schemeClr val="tx1"/>
                </a:solidFill>
                <a:effectLst/>
                <a:uLnTx/>
                <a:uFillTx/>
                <a:latin typeface="+mj-ea"/>
                <a:ea typeface="+mj-ea"/>
                <a:cs typeface=""/>
              </a:rPr>
              <a:t> 3</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altLang="ja-JP" sz="2600" dirty="0" smtClean="0">
                <a:latin typeface="+mj-ea"/>
                <a:ea typeface="+mj-ea"/>
                <a:cs typeface=""/>
              </a:rPr>
              <a:t>       </a:t>
            </a:r>
            <a:r>
              <a:rPr lang="ja-JP" altLang="en-US" sz="2600" dirty="0" smtClean="0">
                <a:latin typeface="+mj-ea"/>
                <a:ea typeface="+mj-ea"/>
                <a:cs typeface=""/>
              </a:rPr>
              <a:t>解１は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endParaRPr lang="en-US" altLang="ja-JP" sz="2600" dirty="0" smtClean="0">
              <a:latin typeface="+mj-ea"/>
              <a:ea typeface="+mj-ea"/>
              <a:cs typeface=""/>
            </a:endParaRPr>
          </a:p>
          <a:p>
            <a:pPr marL="274320" lvl="0" indent="-274320" defTabSz="914400">
              <a:spcBef>
                <a:spcPts val="580"/>
              </a:spcBef>
              <a:buClr>
                <a:schemeClr val="accent1"/>
              </a:buClr>
              <a:buSzPct val="85000"/>
            </a:pPr>
            <a:r>
              <a:rPr lang="en-US" altLang="ja-JP" sz="2600" dirty="0" smtClean="0">
                <a:latin typeface="+mj-ea"/>
                <a:ea typeface="+mj-ea"/>
                <a:cs typeface=""/>
              </a:rPr>
              <a:t>       </a:t>
            </a:r>
            <a:r>
              <a:rPr lang="ja-JP" altLang="en-US" sz="2600" dirty="0" smtClean="0">
                <a:latin typeface="+mj-ea"/>
                <a:ea typeface="+mj-ea"/>
                <a:cs typeface=""/>
              </a:rPr>
              <a:t>解２は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r>
              <a:rPr lang="ja-JP" altLang="ja-JP" sz="2600" dirty="0" smtClean="0">
                <a:latin typeface="+mj-ea"/>
                <a:ea typeface="+mj-ea"/>
                <a:cs typeface=""/>
              </a:rPr>
              <a:t>　</a:t>
            </a:r>
            <a:r>
              <a:rPr lang="ja-JP" altLang="en-US" sz="2600" dirty="0" smtClean="0">
                <a:latin typeface="+mj-ea"/>
                <a:ea typeface="+mj-ea"/>
                <a:cs typeface=""/>
              </a:rPr>
              <a:t>　　</a:t>
            </a:r>
            <a:r>
              <a:rPr lang="en-US" altLang="ja-JP" sz="2600" dirty="0" smtClean="0">
                <a:latin typeface="+mj-ea"/>
                <a:ea typeface="+mj-ea"/>
                <a:cs typeface=""/>
              </a:rPr>
              <a:t> </a:t>
            </a:r>
          </a:p>
          <a:p>
            <a:pPr marL="274320" lvl="0" indent="-274320" defTabSz="914400">
              <a:spcBef>
                <a:spcPts val="580"/>
              </a:spcBef>
              <a:buClr>
                <a:schemeClr val="accent1"/>
              </a:buClr>
              <a:buSzPct val="85000"/>
            </a:pPr>
            <a:r>
              <a:rPr lang="ja-JP" altLang="ja-JP" sz="2600" dirty="0" smtClean="0">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解３は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endParaRPr lang="en-US" altLang="ja-JP" sz="2600" dirty="0" smtClean="0">
              <a:latin typeface="+mj-ea"/>
              <a:ea typeface="+mj-ea"/>
              <a:cs typeface=""/>
            </a:endParaRPr>
          </a:p>
          <a:p>
            <a:pPr marL="274320" lvl="0" indent="-274320" defTabSz="914400">
              <a:spcBef>
                <a:spcPts val="580"/>
              </a:spcBef>
              <a:buClr>
                <a:schemeClr val="accent1"/>
              </a:buClr>
              <a:buSzPct val="85000"/>
              <a:defRPr/>
            </a:pPr>
            <a:r>
              <a:rPr lang="en-US" altLang="ja-JP" sz="2600" dirty="0" smtClean="0">
                <a:latin typeface="+mj-ea"/>
                <a:ea typeface="+mj-ea"/>
                <a:cs typeface=""/>
              </a:rPr>
              <a:t>       </a:t>
            </a:r>
            <a:r>
              <a:rPr lang="ja-JP" altLang="en-US" sz="2600" dirty="0" smtClean="0">
                <a:latin typeface="+mj-ea"/>
                <a:ea typeface="+mj-ea"/>
                <a:cs typeface=""/>
              </a:rPr>
              <a:t>解４は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endParaRPr lang="en-US" altLang="ja-JP" sz="2600" dirty="0" smtClean="0">
              <a:latin typeface="+mj-ea"/>
              <a:ea typeface="+mj-ea"/>
              <a:cs typeface=""/>
            </a:endParaRPr>
          </a:p>
          <a:p>
            <a:pPr marL="274320" lvl="0" indent="-274320" defTabSz="914400">
              <a:spcBef>
                <a:spcPts val="580"/>
              </a:spcBef>
              <a:buClr>
                <a:schemeClr val="accent1"/>
              </a:buClr>
              <a:buSzPct val="85000"/>
            </a:pPr>
            <a:r>
              <a:rPr lang="en-US" altLang="ja-JP" sz="2600" dirty="0" smtClean="0">
                <a:latin typeface="+mj-ea"/>
                <a:ea typeface="+mj-ea"/>
                <a:cs typeface=""/>
              </a:rPr>
              <a:t>       </a:t>
            </a:r>
            <a:r>
              <a:rPr lang="ja-JP" altLang="en-US" sz="2600" dirty="0" smtClean="0">
                <a:latin typeface="+mj-ea"/>
                <a:ea typeface="+mj-ea"/>
                <a:cs typeface=""/>
              </a:rPr>
              <a:t>解５は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r>
              <a:rPr lang="ja-JP" altLang="ja-JP" sz="2600" dirty="0" smtClean="0">
                <a:latin typeface="+mj-ea"/>
                <a:ea typeface="+mj-ea"/>
                <a:cs typeface=""/>
              </a:rPr>
              <a:t>　</a:t>
            </a:r>
            <a:r>
              <a:rPr lang="ja-JP" altLang="en-US" sz="2600" dirty="0" smtClean="0">
                <a:latin typeface="+mj-ea"/>
                <a:ea typeface="+mj-ea"/>
                <a:cs typeface=""/>
              </a:rPr>
              <a:t>　　</a:t>
            </a:r>
            <a:r>
              <a:rPr lang="en-US" altLang="ja-JP" sz="2600" dirty="0" smtClean="0">
                <a:latin typeface="+mj-ea"/>
                <a:ea typeface="+mj-ea"/>
                <a:cs typeface=""/>
              </a:rPr>
              <a:t> </a:t>
            </a:r>
          </a:p>
          <a:p>
            <a:pPr marL="274320" lvl="0" indent="-274320" defTabSz="914400">
              <a:spcBef>
                <a:spcPts val="580"/>
              </a:spcBef>
              <a:buClr>
                <a:schemeClr val="accent1"/>
              </a:buClr>
              <a:buSzPct val="85000"/>
            </a:pPr>
            <a:r>
              <a:rPr lang="ja-JP" altLang="ja-JP" sz="2600" dirty="0" smtClean="0">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解６は</a:t>
            </a:r>
            <a:r>
              <a:rPr lang="en-US" altLang="ja-JP" sz="2600" dirty="0" smtClean="0">
                <a:latin typeface="+mj-ea"/>
                <a:ea typeface="+mj-ea"/>
                <a:cs typeface=""/>
              </a:rPr>
              <a:t>      </a:t>
            </a:r>
            <a:r>
              <a:rPr lang="ja-JP" altLang="en-US" sz="2600" dirty="0" smtClean="0">
                <a:latin typeface="+mj-ea"/>
                <a:ea typeface="+mj-ea"/>
                <a:cs typeface=""/>
              </a:rPr>
              <a:t>，ランク　　　　　　</a:t>
            </a:r>
            <a:r>
              <a:rPr lang="en-US" altLang="ja-JP" sz="2600" dirty="0" smtClean="0">
                <a:latin typeface="+mj-ea"/>
                <a:ea typeface="+mj-ea"/>
                <a:cs typeface=""/>
              </a:rPr>
              <a:t> </a:t>
            </a:r>
            <a:r>
              <a:rPr lang="ja-JP" altLang="en-US" sz="2600" dirty="0" smtClean="0">
                <a:latin typeface="+mj-ea"/>
                <a:ea typeface="+mj-ea"/>
                <a:cs typeface=""/>
              </a:rPr>
              <a:t>になる</a:t>
            </a:r>
            <a:endParaRPr lang="en-US" altLang="ja-JP" sz="2600" dirty="0" smtClean="0">
              <a:latin typeface="+mj-ea"/>
              <a:ea typeface="+mj-ea"/>
              <a:cs typeface=""/>
            </a:endParaRPr>
          </a:p>
          <a:p>
            <a:pPr marL="274320" lvl="0" indent="-274320" defTabSz="914400">
              <a:spcBef>
                <a:spcPts val="580"/>
              </a:spcBef>
              <a:buClr>
                <a:schemeClr val="accent1"/>
              </a:buClr>
              <a:buSzPct val="85000"/>
            </a:pPr>
            <a:r>
              <a:rPr kumimoji="1" lang="en-US" altLang="ja-JP" sz="2600" b="0" i="0" u="none" strike="noStrike" kern="1200" cap="none" spc="0" normalizeH="0" noProof="0" dirty="0" smtClean="0">
                <a:ln>
                  <a:noFill/>
                </a:ln>
                <a:solidFill>
                  <a:schemeClr val="tx1"/>
                </a:solidFill>
                <a:effectLst/>
                <a:uLnTx/>
                <a:uFillTx/>
                <a:latin typeface="+mj-ea"/>
                <a:ea typeface="+mj-ea"/>
                <a:cs typeface=""/>
              </a:rPr>
              <a:t>      </a:t>
            </a:r>
            <a:r>
              <a:rPr lang="en-US" altLang="ja-JP" sz="2600" dirty="0" smtClean="0">
                <a:latin typeface="+mj-ea"/>
                <a:ea typeface="+mj-ea"/>
                <a:cs typeface=""/>
              </a:rPr>
              <a:t> </a:t>
            </a:r>
            <a:r>
              <a:rPr lang="ja-JP" altLang="en-US" sz="2600" dirty="0" smtClean="0">
                <a:latin typeface="+mj-ea"/>
                <a:ea typeface="+mj-ea"/>
                <a:cs typeface=""/>
              </a:rPr>
              <a:t>これより</a:t>
            </a:r>
            <a:r>
              <a:rPr lang="en-US" altLang="ja-JP" sz="2600" baseline="0" dirty="0" smtClean="0">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endParaRPr kumimoji="1" lang="en-US" altLang="ja-JP" sz="2600" b="0" i="0" u="none" strike="noStrike" kern="1200" cap="none" spc="0" normalizeH="0" baseline="0" noProof="0" dirty="0" smtClean="0">
              <a:ln>
                <a:noFill/>
              </a:ln>
              <a:solidFill>
                <a:schemeClr val="tx1"/>
              </a:solidFill>
              <a:effectLst/>
              <a:uLnTx/>
              <a:uFillTx/>
              <a:latin typeface="+mj-ea"/>
              <a:ea typeface="+mj-ea"/>
              <a:cs typeface=""/>
            </a:endParaRPr>
          </a:p>
        </p:txBody>
      </p:sp>
      <p:graphicFrame>
        <p:nvGraphicFramePr>
          <p:cNvPr id="6" name="Object 2"/>
          <p:cNvGraphicFramePr>
            <a:graphicFrameLocks noChangeAspect="1"/>
          </p:cNvGraphicFramePr>
          <p:nvPr/>
        </p:nvGraphicFramePr>
        <p:xfrm>
          <a:off x="1476897" y="1180571"/>
          <a:ext cx="1584325" cy="419100"/>
        </p:xfrm>
        <a:graphic>
          <a:graphicData uri="http://schemas.openxmlformats.org/presentationml/2006/ole">
            <p:oleObj spid="_x0000_s189442" name="数式" r:id="rId4" imgW="673100" imgH="177800" progId="Equation.3">
              <p:embed/>
            </p:oleObj>
          </a:graphicData>
        </a:graphic>
      </p:graphicFrame>
      <p:graphicFrame>
        <p:nvGraphicFramePr>
          <p:cNvPr id="7" name="オブジェクト 6"/>
          <p:cNvGraphicFramePr>
            <a:graphicFrameLocks noChangeAspect="1"/>
          </p:cNvGraphicFramePr>
          <p:nvPr/>
        </p:nvGraphicFramePr>
        <p:xfrm flipV="1">
          <a:off x="3377418" y="1163108"/>
          <a:ext cx="3017837" cy="436563"/>
        </p:xfrm>
        <a:graphic>
          <a:graphicData uri="http://schemas.openxmlformats.org/presentationml/2006/ole">
            <p:oleObj spid="_x0000_s189443" name="数式" r:id="rId5" imgW="1143000" imgH="165100" progId="Equation.3">
              <p:embed/>
            </p:oleObj>
          </a:graphicData>
        </a:graphic>
      </p:graphicFrame>
      <p:graphicFrame>
        <p:nvGraphicFramePr>
          <p:cNvPr id="8" name="オブジェクト 7"/>
          <p:cNvGraphicFramePr>
            <a:graphicFrameLocks noChangeAspect="1"/>
          </p:cNvGraphicFramePr>
          <p:nvPr/>
        </p:nvGraphicFramePr>
        <p:xfrm>
          <a:off x="2402956" y="2548466"/>
          <a:ext cx="1068387" cy="498475"/>
        </p:xfrm>
        <a:graphic>
          <a:graphicData uri="http://schemas.openxmlformats.org/presentationml/2006/ole">
            <p:oleObj spid="_x0000_s189444" name="数式" r:id="rId6" imgW="381000" imgH="177800" progId="Equation.3">
              <p:embed/>
            </p:oleObj>
          </a:graphicData>
        </a:graphic>
      </p:graphicFrame>
      <p:graphicFrame>
        <p:nvGraphicFramePr>
          <p:cNvPr id="9" name="Object 8"/>
          <p:cNvGraphicFramePr>
            <a:graphicFrameLocks noChangeAspect="1"/>
          </p:cNvGraphicFramePr>
          <p:nvPr/>
        </p:nvGraphicFramePr>
        <p:xfrm>
          <a:off x="4727568" y="2582863"/>
          <a:ext cx="2060575" cy="496887"/>
        </p:xfrm>
        <a:graphic>
          <a:graphicData uri="http://schemas.openxmlformats.org/presentationml/2006/ole">
            <p:oleObj spid="_x0000_s189445" name="数式" r:id="rId7" imgW="736600" imgH="177800" progId="Equation.3">
              <p:embed/>
            </p:oleObj>
          </a:graphicData>
        </a:graphic>
      </p:graphicFrame>
      <p:graphicFrame>
        <p:nvGraphicFramePr>
          <p:cNvPr id="11" name="オブジェクト 10"/>
          <p:cNvGraphicFramePr>
            <a:graphicFrameLocks noChangeAspect="1"/>
          </p:cNvGraphicFramePr>
          <p:nvPr/>
        </p:nvGraphicFramePr>
        <p:xfrm>
          <a:off x="2807227" y="5417080"/>
          <a:ext cx="4308475" cy="460375"/>
        </p:xfrm>
        <a:graphic>
          <a:graphicData uri="http://schemas.openxmlformats.org/presentationml/2006/ole">
            <p:oleObj spid="_x0000_s189447" name="数式" r:id="rId8" imgW="1663700" imgH="177800" progId="Equation.3">
              <p:embed/>
            </p:oleObj>
          </a:graphicData>
        </a:graphic>
      </p:graphicFrame>
      <p:graphicFrame>
        <p:nvGraphicFramePr>
          <p:cNvPr id="189449" name="Object 9"/>
          <p:cNvGraphicFramePr>
            <a:graphicFrameLocks noChangeAspect="1"/>
          </p:cNvGraphicFramePr>
          <p:nvPr/>
        </p:nvGraphicFramePr>
        <p:xfrm>
          <a:off x="2454275" y="3040063"/>
          <a:ext cx="998538" cy="498475"/>
        </p:xfrm>
        <a:graphic>
          <a:graphicData uri="http://schemas.openxmlformats.org/presentationml/2006/ole">
            <p:oleObj spid="_x0000_s189449" name="数式" r:id="rId9" imgW="355600" imgH="177800" progId="Equation.3">
              <p:embed/>
            </p:oleObj>
          </a:graphicData>
        </a:graphic>
      </p:graphicFrame>
      <p:graphicFrame>
        <p:nvGraphicFramePr>
          <p:cNvPr id="189450" name="Object 10"/>
          <p:cNvGraphicFramePr>
            <a:graphicFrameLocks noChangeAspect="1"/>
          </p:cNvGraphicFramePr>
          <p:nvPr/>
        </p:nvGraphicFramePr>
        <p:xfrm>
          <a:off x="2410629" y="3521075"/>
          <a:ext cx="1068387" cy="498475"/>
        </p:xfrm>
        <a:graphic>
          <a:graphicData uri="http://schemas.openxmlformats.org/presentationml/2006/ole">
            <p:oleObj spid="_x0000_s189450" name="数式" r:id="rId10" imgW="381000" imgH="177800" progId="Equation.3">
              <p:embed/>
            </p:oleObj>
          </a:graphicData>
        </a:graphic>
      </p:graphicFrame>
      <p:graphicFrame>
        <p:nvGraphicFramePr>
          <p:cNvPr id="189451" name="Object 11"/>
          <p:cNvGraphicFramePr>
            <a:graphicFrameLocks noChangeAspect="1"/>
          </p:cNvGraphicFramePr>
          <p:nvPr/>
        </p:nvGraphicFramePr>
        <p:xfrm>
          <a:off x="2402956" y="3957106"/>
          <a:ext cx="1068387" cy="498475"/>
        </p:xfrm>
        <a:graphic>
          <a:graphicData uri="http://schemas.openxmlformats.org/presentationml/2006/ole">
            <p:oleObj spid="_x0000_s189451" name="数式" r:id="rId11" imgW="381000" imgH="177800" progId="Equation.3">
              <p:embed/>
            </p:oleObj>
          </a:graphicData>
        </a:graphic>
      </p:graphicFrame>
      <p:graphicFrame>
        <p:nvGraphicFramePr>
          <p:cNvPr id="189452" name="Object 12"/>
          <p:cNvGraphicFramePr>
            <a:graphicFrameLocks noChangeAspect="1"/>
          </p:cNvGraphicFramePr>
          <p:nvPr/>
        </p:nvGraphicFramePr>
        <p:xfrm>
          <a:off x="2402956" y="4438648"/>
          <a:ext cx="1068387" cy="498475"/>
        </p:xfrm>
        <a:graphic>
          <a:graphicData uri="http://schemas.openxmlformats.org/presentationml/2006/ole">
            <p:oleObj spid="_x0000_s189452" name="数式" r:id="rId12" imgW="381000" imgH="177800" progId="Equation.3">
              <p:embed/>
            </p:oleObj>
          </a:graphicData>
        </a:graphic>
      </p:graphicFrame>
      <p:graphicFrame>
        <p:nvGraphicFramePr>
          <p:cNvPr id="189453" name="Object 13"/>
          <p:cNvGraphicFramePr>
            <a:graphicFrameLocks noChangeAspect="1"/>
          </p:cNvGraphicFramePr>
          <p:nvPr/>
        </p:nvGraphicFramePr>
        <p:xfrm>
          <a:off x="2454275" y="4919663"/>
          <a:ext cx="998538" cy="498475"/>
        </p:xfrm>
        <a:graphic>
          <a:graphicData uri="http://schemas.openxmlformats.org/presentationml/2006/ole">
            <p:oleObj spid="_x0000_s189453" name="数式" r:id="rId13" imgW="355600" imgH="177800" progId="Equation.3">
              <p:embed/>
            </p:oleObj>
          </a:graphicData>
        </a:graphic>
      </p:graphicFrame>
      <p:graphicFrame>
        <p:nvGraphicFramePr>
          <p:cNvPr id="189454" name="Object 14"/>
          <p:cNvGraphicFramePr>
            <a:graphicFrameLocks noChangeAspect="1"/>
          </p:cNvGraphicFramePr>
          <p:nvPr/>
        </p:nvGraphicFramePr>
        <p:xfrm>
          <a:off x="4677304" y="3041650"/>
          <a:ext cx="2095500" cy="496888"/>
        </p:xfrm>
        <a:graphic>
          <a:graphicData uri="http://schemas.openxmlformats.org/presentationml/2006/ole">
            <p:oleObj spid="_x0000_s189454" name="数式" r:id="rId14" imgW="749300" imgH="177800" progId="Equation.3">
              <p:embed/>
            </p:oleObj>
          </a:graphicData>
        </a:graphic>
      </p:graphicFrame>
      <p:graphicFrame>
        <p:nvGraphicFramePr>
          <p:cNvPr id="189457" name="Object 17"/>
          <p:cNvGraphicFramePr>
            <a:graphicFrameLocks noChangeAspect="1"/>
          </p:cNvGraphicFramePr>
          <p:nvPr/>
        </p:nvGraphicFramePr>
        <p:xfrm>
          <a:off x="4706938" y="3478213"/>
          <a:ext cx="2097087" cy="496887"/>
        </p:xfrm>
        <a:graphic>
          <a:graphicData uri="http://schemas.openxmlformats.org/presentationml/2006/ole">
            <p:oleObj spid="_x0000_s189457" name="数式" r:id="rId15" imgW="749300" imgH="177800" progId="Equation.3">
              <p:embed/>
            </p:oleObj>
          </a:graphicData>
        </a:graphic>
      </p:graphicFrame>
      <p:graphicFrame>
        <p:nvGraphicFramePr>
          <p:cNvPr id="189458" name="Object 18"/>
          <p:cNvGraphicFramePr>
            <a:graphicFrameLocks noChangeAspect="1"/>
          </p:cNvGraphicFramePr>
          <p:nvPr/>
        </p:nvGraphicFramePr>
        <p:xfrm>
          <a:off x="4656660" y="3975629"/>
          <a:ext cx="2238375" cy="496887"/>
        </p:xfrm>
        <a:graphic>
          <a:graphicData uri="http://schemas.openxmlformats.org/presentationml/2006/ole">
            <p:oleObj spid="_x0000_s189458" name="数式" r:id="rId16" imgW="800100" imgH="177800" progId="Equation.3">
              <p:embed/>
            </p:oleObj>
          </a:graphicData>
        </a:graphic>
      </p:graphicFrame>
      <p:graphicFrame>
        <p:nvGraphicFramePr>
          <p:cNvPr id="189459" name="Object 19"/>
          <p:cNvGraphicFramePr>
            <a:graphicFrameLocks noChangeAspect="1"/>
          </p:cNvGraphicFramePr>
          <p:nvPr/>
        </p:nvGraphicFramePr>
        <p:xfrm>
          <a:off x="4693174" y="4422775"/>
          <a:ext cx="2097087" cy="496888"/>
        </p:xfrm>
        <a:graphic>
          <a:graphicData uri="http://schemas.openxmlformats.org/presentationml/2006/ole">
            <p:oleObj spid="_x0000_s189459" name="数式" r:id="rId17" imgW="749300" imgH="177800" progId="Equation.3">
              <p:embed/>
            </p:oleObj>
          </a:graphicData>
        </a:graphic>
      </p:graphicFrame>
      <p:graphicFrame>
        <p:nvGraphicFramePr>
          <p:cNvPr id="189460" name="Object 20"/>
          <p:cNvGraphicFramePr>
            <a:graphicFrameLocks noChangeAspect="1"/>
          </p:cNvGraphicFramePr>
          <p:nvPr/>
        </p:nvGraphicFramePr>
        <p:xfrm>
          <a:off x="4727040" y="4937125"/>
          <a:ext cx="2097087" cy="496888"/>
        </p:xfrm>
        <a:graphic>
          <a:graphicData uri="http://schemas.openxmlformats.org/presentationml/2006/ole">
            <p:oleObj spid="_x0000_s189460" name="数式" r:id="rId18" imgW="749300" imgH="177800" progId="Equation.3">
              <p:embed/>
            </p:oleObj>
          </a:graphicData>
        </a:graphic>
      </p:graphicFrame>
      <p:sp>
        <p:nvSpPr>
          <p:cNvPr id="27" name="スライド番号プレースホルダ 26"/>
          <p:cNvSpPr>
            <a:spLocks noGrp="1"/>
          </p:cNvSpPr>
          <p:nvPr>
            <p:ph type="sldNum" sz="quarter" idx="12"/>
          </p:nvPr>
        </p:nvSpPr>
        <p:spPr/>
        <p:txBody>
          <a:bodyPr/>
          <a:lstStyle/>
          <a:p>
            <a:fld id="{FC5C8AAF-C176-D241-9D30-D7D7F5B9D965}" type="slidenum">
              <a:rPr lang="ja-JP" altLang="en-US" smtClean="0"/>
              <a:pPr/>
              <a:t>7</a:t>
            </a:fld>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55611" y="220140"/>
            <a:ext cx="7772400" cy="858838"/>
          </a:xfrm>
        </p:spPr>
        <p:txBody>
          <a:bodyPr/>
          <a:lstStyle/>
          <a:p>
            <a:r>
              <a:rPr lang="en-US" altLang="ja-JP" dirty="0" smtClean="0"/>
              <a:t>5.8.1 Hand Calculations</a:t>
            </a:r>
            <a:endParaRPr lang="ja-JP" altLang="en-US" dirty="0"/>
          </a:p>
        </p:txBody>
      </p:sp>
      <p:sp>
        <p:nvSpPr>
          <p:cNvPr id="5" name="コンテンツ プレースホルダ 2"/>
          <p:cNvSpPr txBox="1">
            <a:spLocks/>
          </p:cNvSpPr>
          <p:nvPr/>
        </p:nvSpPr>
        <p:spPr>
          <a:xfrm>
            <a:off x="225967" y="1112844"/>
            <a:ext cx="8918033" cy="5609688"/>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Step4  </a:t>
            </a:r>
            <a:r>
              <a:rPr lang="ja-JP" altLang="en-US" sz="2600" noProof="0" dirty="0" smtClean="0">
                <a:latin typeface="+mj-ea"/>
                <a:ea typeface="+mj-ea"/>
                <a:cs typeface=""/>
              </a:rPr>
              <a:t>最大ランク</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r>
              <a:rPr kumimoji="1" lang="ja-JP" altLang="ja-JP" sz="2600" b="0" i="0" u="none" strike="noStrike" kern="1200" cap="none" spc="0" normalizeH="0" baseline="0" noProof="0" dirty="0" smtClean="0">
                <a:ln>
                  <a:noFill/>
                </a:ln>
                <a:solidFill>
                  <a:schemeClr val="tx1"/>
                </a:solidFill>
                <a:effectLst/>
                <a:uLnTx/>
                <a:uFillTx/>
                <a:latin typeface="+mj-ea"/>
                <a:ea typeface="+mj-ea"/>
                <a:cs typeface=""/>
              </a:rPr>
              <a:t>　</a:t>
            </a: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   </a:t>
            </a:r>
            <a:endParaRPr lang="en-US" altLang="ja-JP" sz="2600" dirty="0" smtClean="0">
              <a:latin typeface="+mj-ea"/>
              <a:ea typeface="+mj-ea"/>
              <a:cs typeface=""/>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n-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n-ea"/>
                <a:cs typeface=""/>
              </a:rPr>
              <a:t> </a:t>
            </a:r>
            <a:r>
              <a:rPr kumimoji="1" lang="en-US" altLang="ja-JP" sz="2600" b="0" i="0" u="none" strike="noStrike" kern="1200" cap="none" spc="0" normalizeH="0" baseline="0" noProof="0" dirty="0" smtClean="0">
                <a:ln>
                  <a:noFill/>
                </a:ln>
                <a:solidFill>
                  <a:schemeClr val="tx1"/>
                </a:solidFill>
                <a:effectLst/>
                <a:uLnTx/>
                <a:uFillTx/>
                <a:latin typeface="+mj-ea"/>
                <a:ea typeface="+mj-ea"/>
                <a:cs typeface=""/>
              </a:rPr>
              <a:t>(1,3,5)(2,6)()(4)</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1" lang="ja-JP" altLang="en-US" sz="2600" b="0" i="0" u="none" strike="noStrike" kern="1200" cap="none" spc="0" normalizeH="0" baseline="0" noProof="0" dirty="0" smtClean="0">
                <a:ln>
                  <a:noFill/>
                </a:ln>
                <a:solidFill>
                  <a:schemeClr val="tx1"/>
                </a:solidFill>
                <a:effectLst/>
                <a:uLnTx/>
                <a:uFillTx/>
                <a:latin typeface="+mj-ea"/>
                <a:ea typeface="+mj-ea"/>
                <a:cs typeface=""/>
              </a:rPr>
              <a:t>　</a:t>
            </a:r>
            <a:endParaRPr kumimoji="1" lang="en-US" altLang="ja-JP" sz="2600" b="0" i="0" u="none" strike="noStrike" kern="1200" cap="none" spc="0" normalizeH="0" noProof="0" dirty="0" smtClean="0">
              <a:ln>
                <a:noFill/>
              </a:ln>
              <a:solidFill>
                <a:schemeClr val="tx1"/>
              </a:solidFill>
              <a:effectLst/>
              <a:uLnTx/>
              <a:uFillTx/>
              <a:latin typeface="+mj-ea"/>
              <a:ea typeface="+mj-ea"/>
              <a:cs typeface=""/>
            </a:endParaRPr>
          </a:p>
        </p:txBody>
      </p:sp>
      <p:graphicFrame>
        <p:nvGraphicFramePr>
          <p:cNvPr id="191505" name="Object 17"/>
          <p:cNvGraphicFramePr>
            <a:graphicFrameLocks noChangeAspect="1"/>
          </p:cNvGraphicFramePr>
          <p:nvPr/>
        </p:nvGraphicFramePr>
        <p:xfrm>
          <a:off x="3086094" y="1103313"/>
          <a:ext cx="1243013" cy="428625"/>
        </p:xfrm>
        <a:graphic>
          <a:graphicData uri="http://schemas.openxmlformats.org/presentationml/2006/ole">
            <p:oleObj spid="_x0000_s191505" name="数式" r:id="rId4" imgW="406400" imgH="139700" progId="Equation.3">
              <p:embed/>
            </p:oleObj>
          </a:graphicData>
        </a:graphic>
      </p:graphicFrame>
      <p:pic>
        <p:nvPicPr>
          <p:cNvPr id="21" name="図 20" descr="img009.png"/>
          <p:cNvPicPr>
            <a:picLocks noChangeAspect="1"/>
          </p:cNvPicPr>
          <p:nvPr/>
        </p:nvPicPr>
        <p:blipFill>
          <a:blip r:embed="rId5"/>
          <a:stretch>
            <a:fillRect/>
          </a:stretch>
        </p:blipFill>
        <p:spPr>
          <a:xfrm>
            <a:off x="668175" y="2421461"/>
            <a:ext cx="7807650" cy="2590800"/>
          </a:xfrm>
          <a:prstGeom prst="rect">
            <a:avLst/>
          </a:prstGeom>
        </p:spPr>
      </p:pic>
      <p:pic>
        <p:nvPicPr>
          <p:cNvPr id="22" name="図 21" descr="img010.png"/>
          <p:cNvPicPr>
            <a:picLocks noChangeAspect="1"/>
          </p:cNvPicPr>
          <p:nvPr/>
        </p:nvPicPr>
        <p:blipFill>
          <a:blip r:embed="rId6"/>
          <a:stretch>
            <a:fillRect/>
          </a:stretch>
        </p:blipFill>
        <p:spPr>
          <a:xfrm>
            <a:off x="562392" y="4842893"/>
            <a:ext cx="7985350" cy="1270000"/>
          </a:xfrm>
          <a:prstGeom prst="rect">
            <a:avLst/>
          </a:prstGeom>
        </p:spPr>
      </p:pic>
      <p:sp>
        <p:nvSpPr>
          <p:cNvPr id="23" name="スライド番号プレースホルダ 22"/>
          <p:cNvSpPr>
            <a:spLocks noGrp="1"/>
          </p:cNvSpPr>
          <p:nvPr>
            <p:ph type="sldNum" sz="quarter" idx="12"/>
          </p:nvPr>
        </p:nvSpPr>
        <p:spPr/>
        <p:txBody>
          <a:bodyPr/>
          <a:lstStyle/>
          <a:p>
            <a:fld id="{FC5C8AAF-C176-D241-9D30-D7D7F5B9D965}" type="slidenum">
              <a:rPr lang="ja-JP" altLang="en-US" smtClean="0"/>
              <a:pPr/>
              <a:t>8</a:t>
            </a:fld>
            <a:endParaRPr lang="ja-JP"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ネオン">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ジャパネスク">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ジャパネスク.thmx</Template>
  <TotalTime>3515</TotalTime>
  <Words>6041</Words>
  <Application>Microsoft Macintosh PowerPoint</Application>
  <PresentationFormat>画面に合わせる (4:3)</PresentationFormat>
  <Paragraphs>241</Paragraphs>
  <Slides>18</Slides>
  <Notes>15</Notes>
  <HiddenSlides>0</HiddenSlides>
  <MMClips>0</MMClips>
  <ScaleCrop>false</ScaleCrop>
  <HeadingPairs>
    <vt:vector size="6" baseType="variant">
      <vt:variant>
        <vt:lpstr>デザイン テンプレート</vt:lpstr>
      </vt:variant>
      <vt:variant>
        <vt:i4>1</vt:i4>
      </vt:variant>
      <vt:variant>
        <vt:lpstr>埋め込まれた OLE サーバー</vt:lpstr>
      </vt:variant>
      <vt:variant>
        <vt:i4>2</vt:i4>
      </vt:variant>
      <vt:variant>
        <vt:lpstr>スライド タイトル</vt:lpstr>
      </vt:variant>
      <vt:variant>
        <vt:i4>18</vt:i4>
      </vt:variant>
    </vt:vector>
  </HeadingPairs>
  <TitlesOfParts>
    <vt:vector size="21" baseType="lpstr">
      <vt:lpstr>ジャパネスク</vt:lpstr>
      <vt:lpstr>数式</vt:lpstr>
      <vt:lpstr>Microsoft 数式</vt:lpstr>
      <vt:lpstr>5.8 Multiple Objective Genetic Algorithm (P190〜199)</vt:lpstr>
      <vt:lpstr>多目的遺伝的アルゴリズム(MOGA)[Fonesca and Fleming, 1993] </vt:lpstr>
      <vt:lpstr>概要</vt:lpstr>
      <vt:lpstr>Niching</vt:lpstr>
      <vt:lpstr>MOGA Fitness Assignment Procedure</vt:lpstr>
      <vt:lpstr>MOGA Fitness Assignment Procedure</vt:lpstr>
      <vt:lpstr>5.8.1 Hand Calculations</vt:lpstr>
      <vt:lpstr>5.8.1 Hand Calculations</vt:lpstr>
      <vt:lpstr>5.8.1 Hand Calculations</vt:lpstr>
      <vt:lpstr>5.8.1 Hand Calculations</vt:lpstr>
      <vt:lpstr>5.8.1 Hand Calculations</vt:lpstr>
      <vt:lpstr>5.8.2 Computational Complexity</vt:lpstr>
      <vt:lpstr>5.8.3 Advantages</vt:lpstr>
      <vt:lpstr>5.8.5 Simulation Results</vt:lpstr>
      <vt:lpstr>5.8.6  Dynamic Update of Sharing Parameter</vt:lpstr>
      <vt:lpstr>5.8.6  Dynamic Update of Sharing Parameter</vt:lpstr>
      <vt:lpstr>5.8.6  Dynamic Update of Sharing Parameter</vt:lpstr>
      <vt:lpstr>5.8.6  Dynamic Update of Sharing Parameter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 Multiple Objective Genetic Algorithm</dc:title>
  <dc:creator>岡村 怜奈</dc:creator>
  <cp:lastModifiedBy>岡村 怜奈</cp:lastModifiedBy>
  <cp:revision>18</cp:revision>
  <cp:lastPrinted>2010-11-09T07:19:30Z</cp:lastPrinted>
  <dcterms:created xsi:type="dcterms:W3CDTF">2010-11-17T22:22:26Z</dcterms:created>
  <dcterms:modified xsi:type="dcterms:W3CDTF">2010-11-17T22:43:45Z</dcterms:modified>
</cp:coreProperties>
</file>